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0" r:id="rId2"/>
  </p:sldMasterIdLst>
  <p:notesMasterIdLst>
    <p:notesMasterId r:id="rId36"/>
  </p:notesMasterIdLst>
  <p:handoutMasterIdLst>
    <p:handoutMasterId r:id="rId37"/>
  </p:handoutMasterIdLst>
  <p:sldIdLst>
    <p:sldId id="350" r:id="rId3"/>
    <p:sldId id="354" r:id="rId4"/>
    <p:sldId id="575" r:id="rId5"/>
    <p:sldId id="578" r:id="rId6"/>
    <p:sldId id="556" r:id="rId7"/>
    <p:sldId id="568" r:id="rId8"/>
    <p:sldId id="582" r:id="rId9"/>
    <p:sldId id="579" r:id="rId10"/>
    <p:sldId id="554" r:id="rId11"/>
    <p:sldId id="557" r:id="rId12"/>
    <p:sldId id="569" r:id="rId13"/>
    <p:sldId id="559" r:id="rId14"/>
    <p:sldId id="583" r:id="rId15"/>
    <p:sldId id="580" r:id="rId16"/>
    <p:sldId id="577" r:id="rId17"/>
    <p:sldId id="573" r:id="rId18"/>
    <p:sldId id="581" r:id="rId19"/>
    <p:sldId id="571" r:id="rId20"/>
    <p:sldId id="574" r:id="rId21"/>
    <p:sldId id="566" r:id="rId22"/>
    <p:sldId id="584" r:id="rId23"/>
    <p:sldId id="555" r:id="rId24"/>
    <p:sldId id="561" r:id="rId25"/>
    <p:sldId id="560" r:id="rId26"/>
    <p:sldId id="562" r:id="rId27"/>
    <p:sldId id="563" r:id="rId28"/>
    <p:sldId id="567" r:id="rId29"/>
    <p:sldId id="589" r:id="rId30"/>
    <p:sldId id="576" r:id="rId31"/>
    <p:sldId id="586" r:id="rId32"/>
    <p:sldId id="588" r:id="rId33"/>
    <p:sldId id="590" r:id="rId34"/>
    <p:sldId id="351" r:id="rId35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7">
          <p15:clr>
            <a:srgbClr val="A4A3A4"/>
          </p15:clr>
        </p15:guide>
        <p15:guide id="2" pos="3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00FF"/>
    <a:srgbClr val="306DE4"/>
    <a:srgbClr val="4D7FE0"/>
    <a:srgbClr val="4B7DDE"/>
    <a:srgbClr val="F3F9FA"/>
    <a:srgbClr val="E7F3F4"/>
    <a:srgbClr val="D7E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28" autoAdjust="0"/>
    <p:restoredTop sz="92151" autoAdjust="0"/>
  </p:normalViewPr>
  <p:slideViewPr>
    <p:cSldViewPr>
      <p:cViewPr varScale="1">
        <p:scale>
          <a:sx n="67" d="100"/>
          <a:sy n="67" d="100"/>
        </p:scale>
        <p:origin x="1638" y="78"/>
      </p:cViewPr>
      <p:guideLst>
        <p:guide orient="horz" pos="2217"/>
        <p:guide pos="347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19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5C229D-D232-4C92-88CB-002A2779BC14}" type="datetimeFigureOut">
              <a:rPr lang="zh-CN" altLang="en-US"/>
              <a:pPr>
                <a:defRPr/>
              </a:pPr>
              <a:t>2017-1-9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6D8326B-20E5-4BB7-902F-4D5CE0FF6E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buClr>
                <a:srgbClr val="0066CC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rgbClr val="0066CC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D18BE9D7-4A0B-4638-80E8-ADAFD9236A10}" type="datetimeFigureOut">
              <a:rPr lang="zh-CN" altLang="en-US"/>
              <a:pPr>
                <a:defRPr/>
              </a:pPr>
              <a:t>2017-1-9</a:t>
            </a:fld>
            <a:endParaRPr lang="en-US" altLang="zh-CN"/>
          </a:p>
        </p:txBody>
      </p:sp>
      <p:sp>
        <p:nvSpPr>
          <p:cNvPr id="410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buClr>
                <a:srgbClr val="0066CC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rgbClr val="0066CC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E23A985F-CDA6-4B4B-882B-5F287A7D84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D3461E96-7741-4092-9770-CFDD85070217}" type="slidenum">
              <a:rPr lang="zh-CN" altLang="en-US" sz="1200" smtClean="0"/>
              <a:pPr/>
              <a:t>1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</a:t>
            </a:r>
            <a:fld id="{D305674A-19D5-49B5-B1E5-58B76915682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6CF01-FA6E-417F-8BDF-67436B95059D}" type="datetime3">
              <a:rPr lang="zh-CN" altLang="en-US"/>
              <a:pPr>
                <a:defRPr/>
              </a:pPr>
              <a:t>2017年1月9日星期一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2"/>
          </p:nvPr>
        </p:nvSpPr>
        <p:spPr>
          <a:xfrm>
            <a:off x="1114425" y="6524625"/>
            <a:ext cx="3673475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信息物理社会可信服务计算教育部重点实验室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10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</a:t>
            </a:r>
            <a:fld id="{BAE99ADD-ECF7-49D7-8051-A294A7906EF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7049C-4557-4275-8FB3-EE1263AD4C6E}" type="datetime3">
              <a:rPr lang="zh-CN" altLang="en-US"/>
              <a:pPr>
                <a:defRPr/>
              </a:pPr>
              <a:t>2017年1月9日星期一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3050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8613" y="981075"/>
            <a:ext cx="2070100" cy="5387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981075"/>
            <a:ext cx="6057900" cy="5387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</a:t>
            </a:r>
            <a:fld id="{319C175E-DF45-4DE6-9F49-597B3B4B0E4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C8069-0721-4B4D-8118-1E0131C662CB}" type="datetime3">
              <a:rPr lang="zh-CN" altLang="en-US"/>
              <a:pPr>
                <a:defRPr/>
              </a:pPr>
              <a:t>2017年1月9日星期一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531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42128-12E3-49D0-9927-65F175491EAD}" type="datetime3">
              <a:rPr lang="zh-CN" altLang="en-US"/>
              <a:pPr>
                <a:defRPr/>
              </a:pPr>
              <a:t>2017年1月9日星期一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671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A8C00-18FC-496E-B531-85186E0254BD}" type="datetime3">
              <a:rPr lang="zh-CN" altLang="en-US"/>
              <a:pPr>
                <a:defRPr/>
              </a:pPr>
              <a:t>2017年1月9日星期一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4769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0F272-FBF8-4A9C-B81D-AE7B036ED891}" type="datetime3">
              <a:rPr lang="zh-CN" altLang="en-US"/>
              <a:pPr>
                <a:defRPr/>
              </a:pPr>
              <a:t>2017年1月9日星期一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6687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FFB92-C5AD-49C0-BB5E-9C60E506A7A8}" type="datetime3">
              <a:rPr lang="zh-CN" altLang="en-US"/>
              <a:pPr>
                <a:defRPr/>
              </a:pPr>
              <a:t>2017年1月9日星期一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615642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180DD-00B5-49DC-9DA1-50FAEAF7C928}" type="datetime3">
              <a:rPr lang="zh-CN" altLang="en-US"/>
              <a:pPr>
                <a:defRPr/>
              </a:pPr>
              <a:t>2017年1月9日星期一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0428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30AC0-9F71-4105-893B-8B10710AF9F6}" type="datetime3">
              <a:rPr lang="zh-CN" altLang="en-US"/>
              <a:pPr>
                <a:defRPr/>
              </a:pPr>
              <a:t>2017年1月9日星期一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9463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44298-EB4F-4E9A-9FB3-EF15F17EC027}" type="datetime3">
              <a:rPr lang="zh-CN" altLang="en-US"/>
              <a:pPr>
                <a:defRPr/>
              </a:pPr>
              <a:t>2017年1月9日星期一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8170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1EBC1-86D9-4BBC-B04C-CE64CAF29138}" type="datetime3">
              <a:rPr lang="zh-CN" altLang="en-US"/>
              <a:pPr>
                <a:defRPr/>
              </a:pPr>
              <a:t>2017年1月9日星期一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8157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</a:t>
            </a:r>
            <a:fld id="{6F393AFB-3956-4988-B150-51ADB4EB150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B66AE-8AFD-4DAB-A5E8-C05945CFDC4C}" type="datetime3">
              <a:rPr lang="zh-CN" altLang="en-US"/>
              <a:pPr>
                <a:defRPr/>
              </a:pPr>
              <a:t>2017年1月9日星期一</a:t>
            </a:fld>
            <a:endParaRPr lang="en-US" altLang="zh-C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580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F57CF-FA26-4CC6-9BD2-E06DAC23FEED}" type="datetime3">
              <a:rPr lang="zh-CN" altLang="en-US"/>
              <a:pPr>
                <a:defRPr/>
              </a:pPr>
              <a:t>2017年1月9日星期一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77938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BA93C-CD64-4565-ADA2-D553C2A7D6EF}" type="datetime3">
              <a:rPr lang="zh-CN" altLang="en-US"/>
              <a:pPr>
                <a:defRPr/>
              </a:pPr>
              <a:t>2017年1月9日星期一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101545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36544-E022-4E38-9493-D2422A567B36}" type="datetime3">
              <a:rPr lang="zh-CN" altLang="en-US"/>
              <a:pPr>
                <a:defRPr/>
              </a:pPr>
              <a:t>2017年1月9日星期一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4767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</a:t>
            </a:r>
            <a:fld id="{E8C04E98-69B3-409A-BF4C-C1752060DDB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8958D-43BC-4D82-8EB1-368E6122630F}" type="datetime3">
              <a:rPr lang="zh-CN" altLang="en-US"/>
              <a:pPr>
                <a:defRPr/>
              </a:pPr>
              <a:t>2017年1月9日星期一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72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64000" cy="4740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628775"/>
            <a:ext cx="4064000" cy="4740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</a:t>
            </a:r>
            <a:fld id="{B3DB3127-91BA-4715-BD15-881433DCA4F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50D57-0345-487D-9C6B-12A1B759D3EF}" type="datetime3">
              <a:rPr lang="zh-CN" altLang="en-US"/>
              <a:pPr>
                <a:defRPr/>
              </a:pPr>
              <a:t>2017年1月9日星期一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6473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</a:t>
            </a:r>
            <a:fld id="{FFAE1941-0AD0-46B2-83CB-69ED2F1FD3C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D810E-A34C-45D4-9CAA-79FA4B48595F}" type="datetime3">
              <a:rPr lang="zh-CN" altLang="en-US"/>
              <a:pPr>
                <a:defRPr/>
              </a:pPr>
              <a:t>2017年1月9日星期一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3625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</a:t>
            </a:r>
            <a:fld id="{9479C8B3-1167-4F8B-985C-B0BD51D1766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C4B5F-2555-4A51-A7FB-BEB42E428FCD}" type="datetime3">
              <a:rPr lang="zh-CN" altLang="en-US"/>
              <a:pPr>
                <a:defRPr/>
              </a:pPr>
              <a:t>2017年1月9日星期一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2505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</a:t>
            </a:r>
            <a:fld id="{150BAFA7-8811-418A-ACF2-3A62DF5DB96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7CF52-5977-46F3-81D9-613646A52593}" type="datetime3">
              <a:rPr lang="zh-CN" altLang="en-US"/>
              <a:pPr>
                <a:defRPr/>
              </a:pPr>
              <a:t>2017年1月9日星期一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666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</a:t>
            </a:r>
            <a:fld id="{6D528C4C-1F5B-4134-AF7D-D4FCDDBF79A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AE6D5-16FB-499A-B5EC-073F4952666C}" type="datetime3">
              <a:rPr lang="zh-CN" altLang="en-US"/>
              <a:pPr>
                <a:defRPr/>
              </a:pPr>
              <a:t>2017年1月9日星期一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8640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</a:t>
            </a:r>
            <a:fld id="{AFD75944-01F4-47BA-84DB-B1E6D8A17B8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1A68D-C7BD-41F8-B1C0-82809C49AF02}" type="datetime3">
              <a:rPr lang="zh-CN" altLang="en-US"/>
              <a:pPr>
                <a:defRPr/>
              </a:pPr>
              <a:t>2017年1月9日星期一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631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457200" y="793750"/>
            <a:ext cx="8280400" cy="36513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Rectangle 3"/>
          <p:cNvSpPr>
            <a:spLocks noChangeArrowheads="1"/>
          </p:cNvSpPr>
          <p:nvPr userDrawn="1"/>
        </p:nvSpPr>
        <p:spPr bwMode="auto">
          <a:xfrm flipV="1">
            <a:off x="457200" y="793750"/>
            <a:ext cx="4191000" cy="71438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457200" y="6477000"/>
            <a:ext cx="8280400" cy="36513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302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524625"/>
            <a:ext cx="12239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buClr>
                <a:srgbClr val="0066CC"/>
              </a:buClr>
              <a:buFont typeface="Wingdings" panose="05000000000000000000" pitchFamily="2" charset="2"/>
              <a:buNone/>
              <a:defRPr sz="1200">
                <a:solidFill>
                  <a:srgbClr val="3366CC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62465094-F161-40C1-86BA-2B35BE666B0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/46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81075"/>
            <a:ext cx="82804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80400" cy="474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95963" y="6524625"/>
            <a:ext cx="19446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3366CC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04A20F56-BDEB-4001-AABD-EE78F83487FF}" type="datetime3">
              <a:rPr lang="zh-CN" altLang="en-US"/>
              <a:pPr>
                <a:defRPr/>
              </a:pPr>
              <a:t>2017年1月9日星期一</a:t>
            </a:fld>
            <a:endParaRPr lang="en-US" altLang="zh-CN" dirty="0"/>
          </a:p>
        </p:txBody>
      </p:sp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896938" y="223838"/>
            <a:ext cx="5403254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dirty="0" err="1" smtClean="0">
                <a:solidFill>
                  <a:srgbClr val="306DE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BPNet</a:t>
            </a:r>
            <a:r>
              <a:rPr lang="en-US" altLang="zh-CN" sz="2800" baseline="0" dirty="0" smtClean="0">
                <a:solidFill>
                  <a:srgbClr val="306DE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and Its Application</a:t>
            </a:r>
            <a:endParaRPr lang="zh-CN" altLang="en-US" sz="2800" dirty="0">
              <a:solidFill>
                <a:srgbClr val="306DE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iming>
    <p:tnLst>
      <p:par>
        <p:cTn id="1" dur="indefinite" restart="never" nodeType="tmRoot"/>
      </p:par>
    </p:tnLst>
  </p:timing>
  <p:hf hdr="0"/>
  <p:txStyles>
    <p:titleStyle>
      <a:lvl1pPr indent="444500" algn="l" rtl="0" eaLnBrk="0" fontAlgn="base" hangingPunct="0">
        <a:spcBef>
          <a:spcPct val="0"/>
        </a:spcBef>
        <a:spcAft>
          <a:spcPct val="0"/>
        </a:spcAft>
        <a:buFont typeface="Wingdings" panose="05000000000000000000" pitchFamily="2" charset="2"/>
        <a:buChar char="Ø"/>
        <a:defRPr sz="2400" b="1" kern="1200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indent="444500" algn="l" rtl="0" eaLnBrk="0" fontAlgn="base" hangingPunct="0">
        <a:spcBef>
          <a:spcPct val="0"/>
        </a:spcBef>
        <a:spcAft>
          <a:spcPct val="0"/>
        </a:spcAft>
        <a:buFont typeface="Wingdings" panose="05000000000000000000" pitchFamily="2" charset="2"/>
        <a:buChar char="Ø"/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微软雅黑" panose="020B0503020204020204" pitchFamily="34" charset="-122"/>
        </a:defRPr>
      </a:lvl2pPr>
      <a:lvl3pPr indent="444500" algn="l" rtl="0" eaLnBrk="0" fontAlgn="base" hangingPunct="0">
        <a:spcBef>
          <a:spcPct val="0"/>
        </a:spcBef>
        <a:spcAft>
          <a:spcPct val="0"/>
        </a:spcAft>
        <a:buFont typeface="Wingdings" panose="05000000000000000000" pitchFamily="2" charset="2"/>
        <a:buChar char="Ø"/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微软雅黑" panose="020B0503020204020204" pitchFamily="34" charset="-122"/>
        </a:defRPr>
      </a:lvl3pPr>
      <a:lvl4pPr indent="444500" algn="l" rtl="0" eaLnBrk="0" fontAlgn="base" hangingPunct="0">
        <a:spcBef>
          <a:spcPct val="0"/>
        </a:spcBef>
        <a:spcAft>
          <a:spcPct val="0"/>
        </a:spcAft>
        <a:buFont typeface="Wingdings" panose="05000000000000000000" pitchFamily="2" charset="2"/>
        <a:buChar char="Ø"/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微软雅黑" panose="020B0503020204020204" pitchFamily="34" charset="-122"/>
        </a:defRPr>
      </a:lvl4pPr>
      <a:lvl5pPr indent="444500" algn="l" rtl="0" eaLnBrk="0" fontAlgn="base" hangingPunct="0">
        <a:spcBef>
          <a:spcPct val="0"/>
        </a:spcBef>
        <a:spcAft>
          <a:spcPct val="0"/>
        </a:spcAft>
        <a:buFont typeface="Wingdings" panose="05000000000000000000" pitchFamily="2" charset="2"/>
        <a:buChar char="Ø"/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微软雅黑" panose="020B0503020204020204" pitchFamily="34" charset="-122"/>
        </a:defRPr>
      </a:lvl5pPr>
      <a:lvl6pPr marL="457200" indent="444500" algn="l" rtl="0" eaLnBrk="0" fontAlgn="base" hangingPunct="0">
        <a:spcBef>
          <a:spcPct val="0"/>
        </a:spcBef>
        <a:spcAft>
          <a:spcPct val="0"/>
        </a:spcAft>
        <a:buFont typeface="Wingdings" panose="05000000000000000000" pitchFamily="2" charset="2"/>
        <a:buChar char="Ø"/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微软雅黑" panose="020B0503020204020204" pitchFamily="34" charset="-122"/>
        </a:defRPr>
      </a:lvl6pPr>
      <a:lvl7pPr marL="914400" indent="444500" algn="l" rtl="0" eaLnBrk="0" fontAlgn="base" hangingPunct="0">
        <a:spcBef>
          <a:spcPct val="0"/>
        </a:spcBef>
        <a:spcAft>
          <a:spcPct val="0"/>
        </a:spcAft>
        <a:buFont typeface="Wingdings" panose="05000000000000000000" pitchFamily="2" charset="2"/>
        <a:buChar char="Ø"/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微软雅黑" panose="020B0503020204020204" pitchFamily="34" charset="-122"/>
        </a:defRPr>
      </a:lvl7pPr>
      <a:lvl8pPr marL="1371600" indent="444500" algn="l" rtl="0" eaLnBrk="0" fontAlgn="base" hangingPunct="0">
        <a:spcBef>
          <a:spcPct val="0"/>
        </a:spcBef>
        <a:spcAft>
          <a:spcPct val="0"/>
        </a:spcAft>
        <a:buFont typeface="Wingdings" panose="05000000000000000000" pitchFamily="2" charset="2"/>
        <a:buChar char="Ø"/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微软雅黑" panose="020B0503020204020204" pitchFamily="34" charset="-122"/>
        </a:defRPr>
      </a:lvl8pPr>
      <a:lvl9pPr marL="1828800" indent="444500" algn="l" rtl="0" eaLnBrk="0" fontAlgn="base" hangingPunct="0">
        <a:spcBef>
          <a:spcPct val="0"/>
        </a:spcBef>
        <a:spcAft>
          <a:spcPct val="0"/>
        </a:spcAft>
        <a:buFont typeface="Wingdings" panose="05000000000000000000" pitchFamily="2" charset="2"/>
        <a:buChar char="Ø"/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 kern="1200">
          <a:solidFill>
            <a:srgbClr val="0066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rgbClr val="0066CC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66CC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66CC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66CC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2"/>
          <p:cNvSpPr>
            <a:spLocks noChangeArrowheads="1"/>
          </p:cNvSpPr>
          <p:nvPr userDrawn="1"/>
        </p:nvSpPr>
        <p:spPr bwMode="auto">
          <a:xfrm>
            <a:off x="0" y="2349500"/>
            <a:ext cx="9144000" cy="1295400"/>
          </a:xfrm>
          <a:prstGeom prst="rect">
            <a:avLst/>
          </a:prstGeom>
          <a:gradFill rotWithShape="1">
            <a:gsLst>
              <a:gs pos="0">
                <a:srgbClr val="3191D3"/>
              </a:gs>
              <a:gs pos="100000">
                <a:srgbClr val="17436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CC"/>
              </a:buClr>
              <a:buFont typeface="Wingdings" panose="05000000000000000000" pitchFamily="2" charset="2"/>
              <a:buNone/>
              <a:defRPr/>
            </a:pP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Line 26"/>
          <p:cNvSpPr>
            <a:spLocks noChangeShapeType="1"/>
          </p:cNvSpPr>
          <p:nvPr userDrawn="1"/>
        </p:nvSpPr>
        <p:spPr bwMode="auto">
          <a:xfrm>
            <a:off x="0" y="36576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" name="Line 27"/>
          <p:cNvSpPr>
            <a:spLocks noChangeShapeType="1"/>
          </p:cNvSpPr>
          <p:nvPr userDrawn="1"/>
        </p:nvSpPr>
        <p:spPr bwMode="auto">
          <a:xfrm>
            <a:off x="0" y="2276475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Rectangle 29"/>
          <p:cNvSpPr>
            <a:spLocks noChangeArrowheads="1"/>
          </p:cNvSpPr>
          <p:nvPr userDrawn="1"/>
        </p:nvSpPr>
        <p:spPr bwMode="auto">
          <a:xfrm>
            <a:off x="0" y="0"/>
            <a:ext cx="9142413" cy="1447800"/>
          </a:xfrm>
          <a:prstGeom prst="rect">
            <a:avLst/>
          </a:prstGeom>
          <a:gradFill rotWithShape="1">
            <a:gsLst>
              <a:gs pos="0">
                <a:srgbClr val="81CFEB">
                  <a:alpha val="18999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CC"/>
              </a:buClr>
              <a:buFont typeface="Wingdings" panose="05000000000000000000" pitchFamily="2" charset="2"/>
              <a:buNone/>
              <a:defRPr/>
            </a:pPr>
            <a:endParaRPr lang="zh-CN" altLang="en-US" sz="1800" smtClean="0"/>
          </a:p>
        </p:txBody>
      </p:sp>
      <p:sp>
        <p:nvSpPr>
          <p:cNvPr id="2054" name="Rectangle 33"/>
          <p:cNvSpPr>
            <a:spLocks noChangeArrowheads="1"/>
          </p:cNvSpPr>
          <p:nvPr userDrawn="1"/>
        </p:nvSpPr>
        <p:spPr bwMode="auto">
          <a:xfrm>
            <a:off x="0" y="1412875"/>
            <a:ext cx="9144000" cy="863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CC"/>
              </a:buClr>
              <a:buFont typeface="Wingdings" panose="05000000000000000000" pitchFamily="2" charset="2"/>
              <a:buNone/>
              <a:defRPr/>
            </a:pPr>
            <a:endParaRPr lang="zh-CN" altLang="en-US" sz="1800" smtClean="0"/>
          </a:p>
        </p:txBody>
      </p:sp>
      <p:pic>
        <p:nvPicPr>
          <p:cNvPr id="2055" name="Picture 7" descr="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161925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32350" y="5516563"/>
            <a:ext cx="3771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buFont typeface="Arial" panose="020B0604020202020204" pitchFamily="34" charset="0"/>
              <a:buNone/>
              <a:defRPr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1D18D06-6D99-4D74-A80C-E5CB308D7DCE}" type="datetime3">
              <a:rPr lang="zh-CN" altLang="en-US"/>
              <a:pPr>
                <a:defRPr/>
              </a:pPr>
              <a:t>2017年1月9日星期一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audio" Target="../media/audio1.wav"/><Relationship Id="rId7" Type="http://schemas.openxmlformats.org/officeDocument/2006/relationships/image" Target="../media/image38.png"/><Relationship Id="rId12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7.png"/><Relationship Id="rId11" Type="http://schemas.openxmlformats.org/officeDocument/2006/relationships/image" Target="../media/image40.png"/><Relationship Id="rId5" Type="http://schemas.openxmlformats.org/officeDocument/2006/relationships/image" Target="../media/image36.png"/><Relationship Id="rId10" Type="http://schemas.openxmlformats.org/officeDocument/2006/relationships/image" Target="../media/image46.png"/><Relationship Id="rId4" Type="http://schemas.openxmlformats.org/officeDocument/2006/relationships/image" Target="../media/image35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audio" Target="../media/audio1.wav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4.png"/><Relationship Id="rId10" Type="http://schemas.openxmlformats.org/officeDocument/2006/relationships/image" Target="../media/image51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70.png"/><Relationship Id="rId3" Type="http://schemas.openxmlformats.org/officeDocument/2006/relationships/audio" Target="../media/audio1.wav"/><Relationship Id="rId7" Type="http://schemas.openxmlformats.org/officeDocument/2006/relationships/image" Target="../media/image62.png"/><Relationship Id="rId12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61.png"/><Relationship Id="rId11" Type="http://schemas.openxmlformats.org/officeDocument/2006/relationships/image" Target="../media/image68.png"/><Relationship Id="rId5" Type="http://schemas.openxmlformats.org/officeDocument/2006/relationships/image" Target="../media/image66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5.png"/><Relationship Id="rId9" Type="http://schemas.openxmlformats.org/officeDocument/2006/relationships/image" Target="../media/image64.png"/><Relationship Id="rId1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audio" Target="../media/audio1.wav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audio" Target="../media/audio1.wav"/><Relationship Id="rId7" Type="http://schemas.openxmlformats.org/officeDocument/2006/relationships/image" Target="../media/image830.png"/><Relationship Id="rId12" Type="http://schemas.openxmlformats.org/officeDocument/2006/relationships/image" Target="../media/image8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820.png"/><Relationship Id="rId11" Type="http://schemas.openxmlformats.org/officeDocument/2006/relationships/image" Target="../media/image87.png"/><Relationship Id="rId5" Type="http://schemas.openxmlformats.org/officeDocument/2006/relationships/image" Target="../media/image810.png"/><Relationship Id="rId10" Type="http://schemas.openxmlformats.org/officeDocument/2006/relationships/image" Target="../media/image86.png"/><Relationship Id="rId4" Type="http://schemas.openxmlformats.org/officeDocument/2006/relationships/image" Target="../media/image800.png"/><Relationship Id="rId9" Type="http://schemas.openxmlformats.org/officeDocument/2006/relationships/image" Target="../media/image8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0.png"/><Relationship Id="rId3" Type="http://schemas.openxmlformats.org/officeDocument/2006/relationships/audio" Target="../media/audio1.wav"/><Relationship Id="rId7" Type="http://schemas.openxmlformats.org/officeDocument/2006/relationships/image" Target="../media/image90.png"/><Relationship Id="rId12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870.png"/><Relationship Id="rId11" Type="http://schemas.openxmlformats.org/officeDocument/2006/relationships/image" Target="../media/image92.png"/><Relationship Id="rId5" Type="http://schemas.openxmlformats.org/officeDocument/2006/relationships/image" Target="../media/image860.png"/><Relationship Id="rId10" Type="http://schemas.openxmlformats.org/officeDocument/2006/relationships/image" Target="../media/image91.png"/><Relationship Id="rId4" Type="http://schemas.openxmlformats.org/officeDocument/2006/relationships/image" Target="../media/image850.png"/><Relationship Id="rId9" Type="http://schemas.openxmlformats.org/officeDocument/2006/relationships/image" Target="../media/image9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9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audio" Target="../media/audio1.wav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audio" Target="../media/audio1.wav"/><Relationship Id="rId7" Type="http://schemas.openxmlformats.org/officeDocument/2006/relationships/image" Target="../media/image1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070.png"/><Relationship Id="rId5" Type="http://schemas.openxmlformats.org/officeDocument/2006/relationships/image" Target="../media/image1060.png"/><Relationship Id="rId4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audio" Target="../media/audio1.wav"/><Relationship Id="rId7" Type="http://schemas.openxmlformats.org/officeDocument/2006/relationships/image" Target="../media/image1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1120.png"/><Relationship Id="rId5" Type="http://schemas.openxmlformats.org/officeDocument/2006/relationships/image" Target="../media/image1111.png"/><Relationship Id="rId4" Type="http://schemas.openxmlformats.org/officeDocument/2006/relationships/image" Target="../media/image1110.png"/><Relationship Id="rId9" Type="http://schemas.openxmlformats.org/officeDocument/2006/relationships/image" Target="../media/image1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115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124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audio" Target="../media/audio1.wav"/><Relationship Id="rId7" Type="http://schemas.openxmlformats.org/officeDocument/2006/relationships/image" Target="../media/image1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118.png"/><Relationship Id="rId9" Type="http://schemas.openxmlformats.org/officeDocument/2006/relationships/image" Target="../media/image1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audio" Target="../media/audio1.wav"/><Relationship Id="rId7" Type="http://schemas.openxmlformats.org/officeDocument/2006/relationships/image" Target="../media/image1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122.png"/><Relationship Id="rId5" Type="http://schemas.openxmlformats.org/officeDocument/2006/relationships/image" Target="../media/image121.gif"/><Relationship Id="rId10" Type="http://schemas.openxmlformats.org/officeDocument/2006/relationships/image" Target="../media/image135.png"/><Relationship Id="rId4" Type="http://schemas.openxmlformats.org/officeDocument/2006/relationships/image" Target="../media/image120.png"/><Relationship Id="rId9" Type="http://schemas.openxmlformats.org/officeDocument/2006/relationships/image" Target="../media/image1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audio" Target="../media/audio1.wav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22.png"/><Relationship Id="rId26" Type="http://schemas.openxmlformats.org/officeDocument/2006/relationships/image" Target="../media/image42.png"/><Relationship Id="rId3" Type="http://schemas.openxmlformats.org/officeDocument/2006/relationships/audio" Target="../media/audio1.wav"/><Relationship Id="rId21" Type="http://schemas.openxmlformats.org/officeDocument/2006/relationships/image" Target="../media/image25.png"/><Relationship Id="rId12" Type="http://schemas.openxmlformats.org/officeDocument/2006/relationships/image" Target="../media/image17.png"/><Relationship Id="rId1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tags" Target="../tags/tag5.xml"/><Relationship Id="rId11" Type="http://schemas.openxmlformats.org/officeDocument/2006/relationships/image" Target="../media/image27.png"/><Relationship Id="rId24" Type="http://schemas.openxmlformats.org/officeDocument/2006/relationships/image" Target="../media/image30.png"/><Relationship Id="rId15" Type="http://schemas.openxmlformats.org/officeDocument/2006/relationships/image" Target="../media/image19.png"/><Relationship Id="rId23" Type="http://schemas.openxmlformats.org/officeDocument/2006/relationships/image" Target="../media/image28.png"/><Relationship Id="rId28" Type="http://schemas.openxmlformats.org/officeDocument/2006/relationships/image" Target="../media/image32.png"/><Relationship Id="rId19" Type="http://schemas.openxmlformats.org/officeDocument/2006/relationships/image" Target="../media/image2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88913" y="2660541"/>
            <a:ext cx="8775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3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BPNet</a:t>
            </a:r>
            <a:r>
              <a:rPr lang="en-US" altLang="zh-CN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and Its Application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148263" y="4975225"/>
            <a:ext cx="30241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Liu Chao</a:t>
            </a:r>
            <a:endParaRPr lang="zh-CN" altLang="en-US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259" y="4982691"/>
            <a:ext cx="350996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med">
    <p:fade thruBlk="1"/>
    <p:sndAc>
      <p:stSnd>
        <p:snd r:embed="rId4" name="type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fld id="{8EA95096-B2D3-4A58-9C80-72F15BC7EC17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/32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457200" y="793750"/>
            <a:ext cx="8280400" cy="36513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 flipV="1">
            <a:off x="457200" y="793750"/>
            <a:ext cx="4191000" cy="71438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196975"/>
            <a:ext cx="8280400" cy="576263"/>
          </a:xfrm>
        </p:spPr>
        <p:txBody>
          <a:bodyPr/>
          <a:lstStyle/>
          <a:p>
            <a:pPr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eural network without hidden layers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46184" y="2351653"/>
            <a:ext cx="4313848" cy="2952328"/>
            <a:chOff x="546184" y="2351653"/>
            <a:chExt cx="4313848" cy="2952328"/>
          </a:xfrm>
        </p:grpSpPr>
        <p:sp>
          <p:nvSpPr>
            <p:cNvPr id="120" name="Rounded Rectangle 119"/>
            <p:cNvSpPr/>
            <p:nvPr/>
          </p:nvSpPr>
          <p:spPr bwMode="auto">
            <a:xfrm>
              <a:off x="3009353" y="2351653"/>
              <a:ext cx="936104" cy="280831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06" name="Rounded Rectangle 11305"/>
            <p:cNvSpPr/>
            <p:nvPr/>
          </p:nvSpPr>
          <p:spPr bwMode="auto">
            <a:xfrm>
              <a:off x="1322923" y="2359381"/>
              <a:ext cx="936104" cy="280831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691680" y="3071733"/>
              <a:ext cx="173221" cy="17880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91680" y="4189071"/>
              <a:ext cx="173221" cy="17880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" name="Straight Arrow Connector 2"/>
            <p:cNvCxnSpPr>
              <a:stCxn id="7" idx="6"/>
              <a:endCxn id="37" idx="2"/>
            </p:cNvCxnSpPr>
            <p:nvPr/>
          </p:nvCxnSpPr>
          <p:spPr bwMode="auto">
            <a:xfrm>
              <a:off x="1864901" y="3161136"/>
              <a:ext cx="1631337" cy="6024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/>
            <p:cNvCxnSpPr>
              <a:stCxn id="9" idx="6"/>
              <a:endCxn id="37" idx="2"/>
            </p:cNvCxnSpPr>
            <p:nvPr/>
          </p:nvCxnSpPr>
          <p:spPr bwMode="auto">
            <a:xfrm flipV="1">
              <a:off x="1864901" y="3763537"/>
              <a:ext cx="1631337" cy="5149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Oval 36"/>
            <p:cNvSpPr/>
            <p:nvPr/>
          </p:nvSpPr>
          <p:spPr bwMode="auto">
            <a:xfrm>
              <a:off x="3496238" y="3674134"/>
              <a:ext cx="173221" cy="178806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680280" y="2857155"/>
                  <a:ext cx="75137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0280" y="2857155"/>
                  <a:ext cx="751371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1717122" y="3931955"/>
                  <a:ext cx="69463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122" y="3931955"/>
                  <a:ext cx="694638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09" name="Straight Arrow Connector 11308"/>
            <p:cNvCxnSpPr>
              <a:endCxn id="7" idx="2"/>
            </p:cNvCxnSpPr>
            <p:nvPr/>
          </p:nvCxnSpPr>
          <p:spPr bwMode="auto">
            <a:xfrm flipV="1">
              <a:off x="971599" y="3161136"/>
              <a:ext cx="720081" cy="1178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13" name="Straight Arrow Connector 11312"/>
            <p:cNvCxnSpPr>
              <a:endCxn id="9" idx="2"/>
            </p:cNvCxnSpPr>
            <p:nvPr/>
          </p:nvCxnSpPr>
          <p:spPr bwMode="auto">
            <a:xfrm>
              <a:off x="971599" y="4278474"/>
              <a:ext cx="7200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18" name="Straight Arrow Connector 11317"/>
            <p:cNvCxnSpPr>
              <a:stCxn id="37" idx="6"/>
            </p:cNvCxnSpPr>
            <p:nvPr/>
          </p:nvCxnSpPr>
          <p:spPr bwMode="auto">
            <a:xfrm>
              <a:off x="3669459" y="3763537"/>
              <a:ext cx="75852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546184" y="2940792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84" y="2940792"/>
                  <a:ext cx="50405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557999" y="4026550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" y="4026550"/>
                  <a:ext cx="504056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4355976" y="3611232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3611232"/>
                  <a:ext cx="504056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Isosceles Triangle 152"/>
            <p:cNvSpPr/>
            <p:nvPr/>
          </p:nvSpPr>
          <p:spPr bwMode="auto">
            <a:xfrm>
              <a:off x="2511284" y="5138566"/>
              <a:ext cx="187072" cy="16541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Straight Arrow Connector 71"/>
            <p:cNvCxnSpPr>
              <a:stCxn id="153" idx="5"/>
              <a:endCxn id="37" idx="4"/>
            </p:cNvCxnSpPr>
            <p:nvPr/>
          </p:nvCxnSpPr>
          <p:spPr bwMode="auto">
            <a:xfrm flipV="1">
              <a:off x="2651588" y="3852940"/>
              <a:ext cx="931261" cy="13683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9" name="TextBox 158"/>
            <p:cNvSpPr txBox="1"/>
            <p:nvPr/>
          </p:nvSpPr>
          <p:spPr>
            <a:xfrm>
              <a:off x="2483767" y="4751566"/>
              <a:ext cx="438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1801063" y="5734830"/>
                <a:ext cx="21125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063" y="5734830"/>
                <a:ext cx="2112570" cy="400110"/>
              </a:xfrm>
              <a:prstGeom prst="rect">
                <a:avLst/>
              </a:prstGeom>
              <a:blipFill>
                <a:blip r:embed="rId9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/>
          <p:cNvSpPr txBox="1"/>
          <p:nvPr/>
        </p:nvSpPr>
        <p:spPr>
          <a:xfrm>
            <a:off x="5150974" y="5265941"/>
            <a:ext cx="3719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Logistic Regression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4355976" y="5857590"/>
            <a:ext cx="504056" cy="200055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5796136" y="5632851"/>
                <a:ext cx="2487283" cy="6808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632851"/>
                <a:ext cx="2487283" cy="6808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508104" y="2300880"/>
            <a:ext cx="3096344" cy="2880320"/>
            <a:chOff x="5508104" y="2300880"/>
            <a:chExt cx="3096344" cy="2880320"/>
          </a:xfrm>
        </p:grpSpPr>
        <p:sp>
          <p:nvSpPr>
            <p:cNvPr id="66" name="Oval 65"/>
            <p:cNvSpPr/>
            <p:nvPr/>
          </p:nvSpPr>
          <p:spPr bwMode="auto">
            <a:xfrm>
              <a:off x="5508104" y="2300880"/>
              <a:ext cx="3096344" cy="2880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Straight Arrow Connector 72"/>
            <p:cNvCxnSpPr>
              <a:stCxn id="66" idx="3"/>
              <a:endCxn id="66" idx="5"/>
            </p:cNvCxnSpPr>
            <p:nvPr/>
          </p:nvCxnSpPr>
          <p:spPr bwMode="auto">
            <a:xfrm>
              <a:off x="5961553" y="4759387"/>
              <a:ext cx="218944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Straight Arrow Connector 76"/>
            <p:cNvCxnSpPr>
              <a:stCxn id="66" idx="3"/>
              <a:endCxn id="66" idx="1"/>
            </p:cNvCxnSpPr>
            <p:nvPr/>
          </p:nvCxnSpPr>
          <p:spPr bwMode="auto">
            <a:xfrm flipV="1">
              <a:off x="5961553" y="2722693"/>
              <a:ext cx="0" cy="20366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" name="Oval 81"/>
            <p:cNvSpPr/>
            <p:nvPr/>
          </p:nvSpPr>
          <p:spPr bwMode="auto">
            <a:xfrm>
              <a:off x="6510329" y="3311751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 flipV="1">
              <a:off x="6240633" y="3024746"/>
              <a:ext cx="1607712" cy="156817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 bwMode="auto">
            <a:xfrm>
              <a:off x="6920975" y="3311751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6627252" y="3527775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6214493" y="3796553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6268597" y="3595170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6498814" y="3916769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6502247" y="3761672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6311295" y="4098825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7190931" y="3091515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6874974" y="3662565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292144" y="3806076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537372" y="3713814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537372" y="3492672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47132" y="3738778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7633252" y="3968018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6964820" y="4047576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7300322" y="4082275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031884" y="4237617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6827550" y="4262142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7294339" y="4358474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7140324" y="3374127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6688788" y="3782409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6628954" y="4319381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7115250" y="3857325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7826963" y="4779782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6963" y="4779782"/>
                  <a:ext cx="504056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5544108" y="2353681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4108" y="2353681"/>
                  <a:ext cx="504056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607287161"/>
      </p:ext>
    </p:extLst>
  </p:cSld>
  <p:clrMapOvr>
    <a:masterClrMapping/>
  </p:clrMapOvr>
  <p:transition spd="med">
    <p:fade thruBlk="1"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103" grpId="0"/>
      <p:bldP spid="5" grpId="0" animBg="1"/>
      <p:bldP spid="1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5436096" y="2276872"/>
            <a:ext cx="3096344" cy="2880320"/>
            <a:chOff x="5508104" y="2300880"/>
            <a:chExt cx="3096344" cy="2880320"/>
          </a:xfrm>
        </p:grpSpPr>
        <p:sp>
          <p:nvSpPr>
            <p:cNvPr id="66" name="Oval 65"/>
            <p:cNvSpPr/>
            <p:nvPr/>
          </p:nvSpPr>
          <p:spPr bwMode="auto">
            <a:xfrm>
              <a:off x="5508104" y="2300880"/>
              <a:ext cx="3096344" cy="2880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Straight Arrow Connector 66"/>
            <p:cNvCxnSpPr>
              <a:stCxn id="66" idx="3"/>
              <a:endCxn id="66" idx="5"/>
            </p:cNvCxnSpPr>
            <p:nvPr/>
          </p:nvCxnSpPr>
          <p:spPr bwMode="auto">
            <a:xfrm>
              <a:off x="5961553" y="4759387"/>
              <a:ext cx="218944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Straight Arrow Connector 67"/>
            <p:cNvCxnSpPr>
              <a:stCxn id="66" idx="3"/>
              <a:endCxn id="66" idx="1"/>
            </p:cNvCxnSpPr>
            <p:nvPr/>
          </p:nvCxnSpPr>
          <p:spPr bwMode="auto">
            <a:xfrm flipV="1">
              <a:off x="5961553" y="2722693"/>
              <a:ext cx="0" cy="20366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Oval 68"/>
            <p:cNvSpPr/>
            <p:nvPr/>
          </p:nvSpPr>
          <p:spPr bwMode="auto">
            <a:xfrm>
              <a:off x="6510329" y="3311751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 bwMode="auto">
            <a:xfrm flipV="1">
              <a:off x="6240633" y="3024746"/>
              <a:ext cx="1607712" cy="156817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 bwMode="auto">
            <a:xfrm>
              <a:off x="6920975" y="3311751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6627252" y="3527775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6214493" y="3796553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6268597" y="3595170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6498814" y="3916769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6502247" y="3761672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6311295" y="4098825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190931" y="3091515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6874974" y="3662565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292144" y="3806076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537372" y="3713814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537372" y="3492672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47132" y="3738778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633252" y="3968018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6964820" y="4047576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300322" y="4082275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031884" y="4237617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6827550" y="4262142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294339" y="4358474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140324" y="3374127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6688788" y="3782409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6628954" y="4319381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115250" y="3857325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fld id="{8EA95096-B2D3-4A58-9C80-72F15BC7EC17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11</a:t>
            </a:fld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/32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457200" y="793750"/>
            <a:ext cx="8280400" cy="36513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 flipV="1">
            <a:off x="457200" y="793750"/>
            <a:ext cx="4191000" cy="71438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196975"/>
            <a:ext cx="8280400" cy="576263"/>
          </a:xfrm>
        </p:spPr>
        <p:txBody>
          <a:bodyPr/>
          <a:lstStyle/>
          <a:p>
            <a:pPr indent="0"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 Neural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one hidden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-57237" y="2351653"/>
            <a:ext cx="4832407" cy="3834411"/>
            <a:chOff x="-57237" y="2351653"/>
            <a:chExt cx="4832407" cy="38344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/>
                <p:cNvSpPr txBox="1"/>
                <p:nvPr/>
              </p:nvSpPr>
              <p:spPr>
                <a:xfrm>
                  <a:off x="510282" y="5785954"/>
                  <a:ext cx="382628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6" name="TextBox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282" y="5785954"/>
                  <a:ext cx="3826287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-57237" y="2351653"/>
              <a:ext cx="4832407" cy="2952328"/>
              <a:chOff x="-57237" y="2351653"/>
              <a:chExt cx="4832407" cy="2952328"/>
            </a:xfrm>
          </p:grpSpPr>
          <p:sp>
            <p:nvSpPr>
              <p:cNvPr id="120" name="Rounded Rectangle 119"/>
              <p:cNvSpPr/>
              <p:nvPr/>
            </p:nvSpPr>
            <p:spPr bwMode="auto">
              <a:xfrm>
                <a:off x="3352347" y="2351653"/>
                <a:ext cx="936104" cy="280831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 bwMode="auto">
              <a:xfrm>
                <a:off x="2007259" y="2359381"/>
                <a:ext cx="936104" cy="280831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06" name="Rounded Rectangle 11305"/>
              <p:cNvSpPr/>
              <p:nvPr/>
            </p:nvSpPr>
            <p:spPr bwMode="auto">
              <a:xfrm>
                <a:off x="666522" y="2359381"/>
                <a:ext cx="936104" cy="280831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1035279" y="3071733"/>
                <a:ext cx="173221" cy="17880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1035279" y="4189071"/>
                <a:ext cx="173221" cy="17880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2366554" y="3674134"/>
                <a:ext cx="213701" cy="19870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7" idx="6"/>
                <a:endCxn id="10" idx="1"/>
              </p:cNvCxnSpPr>
              <p:nvPr/>
            </p:nvCxnSpPr>
            <p:spPr bwMode="auto">
              <a:xfrm>
                <a:off x="1208500" y="3161136"/>
                <a:ext cx="1189350" cy="54209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Arrow Connector 16"/>
              <p:cNvCxnSpPr>
                <a:stCxn id="9" idx="6"/>
                <a:endCxn id="10" idx="3"/>
              </p:cNvCxnSpPr>
              <p:nvPr/>
            </p:nvCxnSpPr>
            <p:spPr bwMode="auto">
              <a:xfrm flipV="1">
                <a:off x="1208500" y="3843742"/>
                <a:ext cx="1189350" cy="43473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7" name="Oval 36"/>
              <p:cNvSpPr/>
              <p:nvPr/>
            </p:nvSpPr>
            <p:spPr bwMode="auto">
              <a:xfrm>
                <a:off x="3795435" y="3674134"/>
                <a:ext cx="173221" cy="178806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Straight Arrow Connector 40"/>
              <p:cNvCxnSpPr>
                <a:stCxn id="10" idx="6"/>
                <a:endCxn id="37" idx="2"/>
              </p:cNvCxnSpPr>
              <p:nvPr/>
            </p:nvCxnSpPr>
            <p:spPr bwMode="auto">
              <a:xfrm flipV="1">
                <a:off x="2580255" y="3763537"/>
                <a:ext cx="1215180" cy="995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999147" y="2777717"/>
                    <a:ext cx="7305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147" y="2777717"/>
                    <a:ext cx="730521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529777" y="3510525"/>
                    <a:ext cx="76629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9777" y="3510525"/>
                    <a:ext cx="766293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055566" y="3874831"/>
                    <a:ext cx="633469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566" y="3874831"/>
                    <a:ext cx="633469" cy="2616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309" name="Straight Arrow Connector 11308"/>
              <p:cNvCxnSpPr/>
              <p:nvPr/>
            </p:nvCxnSpPr>
            <p:spPr bwMode="auto">
              <a:xfrm flipV="1">
                <a:off x="323528" y="3151569"/>
                <a:ext cx="720081" cy="1178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13" name="Straight Arrow Connector 11312"/>
              <p:cNvCxnSpPr/>
              <p:nvPr/>
            </p:nvCxnSpPr>
            <p:spPr bwMode="auto">
              <a:xfrm>
                <a:off x="335485" y="4265888"/>
                <a:ext cx="720081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18" name="Straight Arrow Connector 11317"/>
              <p:cNvCxnSpPr>
                <a:stCxn id="37" idx="6"/>
                <a:endCxn id="139" idx="1"/>
              </p:cNvCxnSpPr>
              <p:nvPr/>
            </p:nvCxnSpPr>
            <p:spPr bwMode="auto">
              <a:xfrm>
                <a:off x="3968656" y="3763537"/>
                <a:ext cx="51429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-57237" y="2963576"/>
                    <a:ext cx="50405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7" name="TextBox 1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7237" y="2963576"/>
                    <a:ext cx="504056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-36512" y="4026550"/>
                    <a:ext cx="50405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8" name="TextBox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6512" y="4026550"/>
                    <a:ext cx="504056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4482946" y="3594260"/>
                    <a:ext cx="29222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9" name="TextBox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2946" y="3594260"/>
                    <a:ext cx="292224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5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1" name="Isosceles Triangle 140"/>
              <p:cNvSpPr/>
              <p:nvPr/>
            </p:nvSpPr>
            <p:spPr bwMode="auto">
              <a:xfrm>
                <a:off x="1646927" y="5138566"/>
                <a:ext cx="187072" cy="165415"/>
              </a:xfrm>
              <a:prstGeom prst="triangle">
                <a:avLst/>
              </a:prstGeom>
              <a:solidFill>
                <a:srgbClr val="FFC00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324" name="Straight Arrow Connector 11323"/>
              <p:cNvCxnSpPr>
                <a:stCxn id="141" idx="5"/>
                <a:endCxn id="10" idx="4"/>
              </p:cNvCxnSpPr>
              <p:nvPr/>
            </p:nvCxnSpPr>
            <p:spPr bwMode="auto">
              <a:xfrm flipV="1">
                <a:off x="1787231" y="3872842"/>
                <a:ext cx="686174" cy="134843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3" name="Isosceles Triangle 152"/>
              <p:cNvSpPr/>
              <p:nvPr/>
            </p:nvSpPr>
            <p:spPr bwMode="auto">
              <a:xfrm>
                <a:off x="3026866" y="5138566"/>
                <a:ext cx="187072" cy="165415"/>
              </a:xfrm>
              <a:prstGeom prst="triangle">
                <a:avLst/>
              </a:prstGeom>
              <a:solidFill>
                <a:srgbClr val="FFC00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2" name="Straight Arrow Connector 71"/>
              <p:cNvCxnSpPr>
                <a:stCxn id="153" idx="5"/>
                <a:endCxn id="37" idx="4"/>
              </p:cNvCxnSpPr>
              <p:nvPr/>
            </p:nvCxnSpPr>
            <p:spPr bwMode="auto">
              <a:xfrm flipV="1">
                <a:off x="3167170" y="3852940"/>
                <a:ext cx="714876" cy="136833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1617974" y="4778095"/>
                    <a:ext cx="6188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CN" alt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7974" y="4778095"/>
                    <a:ext cx="618837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866745" y="4698054"/>
                    <a:ext cx="6188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CN" alt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6745" y="4698054"/>
                    <a:ext cx="618837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" name="Group 3"/>
          <p:cNvGrpSpPr/>
          <p:nvPr/>
        </p:nvGrpSpPr>
        <p:grpSpPr>
          <a:xfrm>
            <a:off x="5436096" y="2279645"/>
            <a:ext cx="3096344" cy="2880320"/>
            <a:chOff x="5436096" y="2279645"/>
            <a:chExt cx="3096344" cy="2880320"/>
          </a:xfrm>
        </p:grpSpPr>
        <p:sp>
          <p:nvSpPr>
            <p:cNvPr id="83" name="Oval 82"/>
            <p:cNvSpPr/>
            <p:nvPr/>
          </p:nvSpPr>
          <p:spPr bwMode="auto">
            <a:xfrm>
              <a:off x="5436096" y="2279645"/>
              <a:ext cx="3096344" cy="288032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4" name="Straight Arrow Connector 83"/>
            <p:cNvCxnSpPr>
              <a:stCxn id="83" idx="3"/>
              <a:endCxn id="83" idx="5"/>
            </p:cNvCxnSpPr>
            <p:nvPr/>
          </p:nvCxnSpPr>
          <p:spPr bwMode="auto">
            <a:xfrm>
              <a:off x="5889545" y="4738152"/>
              <a:ext cx="218944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Straight Arrow Connector 84"/>
            <p:cNvCxnSpPr>
              <a:stCxn id="83" idx="3"/>
              <a:endCxn id="83" idx="1"/>
            </p:cNvCxnSpPr>
            <p:nvPr/>
          </p:nvCxnSpPr>
          <p:spPr bwMode="auto">
            <a:xfrm flipV="1">
              <a:off x="5889545" y="2701458"/>
              <a:ext cx="0" cy="20366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" name="Oval 111"/>
            <p:cNvSpPr/>
            <p:nvPr/>
          </p:nvSpPr>
          <p:spPr bwMode="auto">
            <a:xfrm>
              <a:off x="6438321" y="3290516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 bwMode="auto">
            <a:xfrm flipV="1">
              <a:off x="6360305" y="3152633"/>
              <a:ext cx="1607712" cy="156817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Oval 116"/>
            <p:cNvSpPr/>
            <p:nvPr/>
          </p:nvSpPr>
          <p:spPr bwMode="auto">
            <a:xfrm>
              <a:off x="6848967" y="3290516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6555244" y="3506540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2" name="Oval 131"/>
            <p:cNvSpPr/>
            <p:nvPr/>
          </p:nvSpPr>
          <p:spPr bwMode="auto">
            <a:xfrm>
              <a:off x="6142485" y="3775318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3" name="Oval 132"/>
            <p:cNvSpPr/>
            <p:nvPr/>
          </p:nvSpPr>
          <p:spPr bwMode="auto">
            <a:xfrm>
              <a:off x="6196589" y="3573935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4" name="Oval 133"/>
            <p:cNvSpPr/>
            <p:nvPr/>
          </p:nvSpPr>
          <p:spPr bwMode="auto">
            <a:xfrm>
              <a:off x="6426806" y="3895534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5" name="Oval 134"/>
            <p:cNvSpPr/>
            <p:nvPr/>
          </p:nvSpPr>
          <p:spPr bwMode="auto">
            <a:xfrm>
              <a:off x="6430239" y="3740437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6" name="Oval 135"/>
            <p:cNvSpPr/>
            <p:nvPr/>
          </p:nvSpPr>
          <p:spPr bwMode="auto">
            <a:xfrm>
              <a:off x="6239287" y="4077590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0" name="Oval 139"/>
            <p:cNvSpPr/>
            <p:nvPr/>
          </p:nvSpPr>
          <p:spPr bwMode="auto">
            <a:xfrm>
              <a:off x="7118923" y="3070280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2" name="Oval 141"/>
            <p:cNvSpPr/>
            <p:nvPr/>
          </p:nvSpPr>
          <p:spPr bwMode="auto">
            <a:xfrm>
              <a:off x="6802966" y="3641330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" name="Oval 142"/>
            <p:cNvSpPr/>
            <p:nvPr/>
          </p:nvSpPr>
          <p:spPr bwMode="auto">
            <a:xfrm>
              <a:off x="7220987" y="3564285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7465364" y="3692579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5" name="Oval 144"/>
            <p:cNvSpPr/>
            <p:nvPr/>
          </p:nvSpPr>
          <p:spPr bwMode="auto">
            <a:xfrm>
              <a:off x="7466215" y="3250881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6" name="Oval 145"/>
            <p:cNvSpPr/>
            <p:nvPr/>
          </p:nvSpPr>
          <p:spPr bwMode="auto">
            <a:xfrm>
              <a:off x="7675124" y="3717543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7" name="Oval 146"/>
            <p:cNvSpPr/>
            <p:nvPr/>
          </p:nvSpPr>
          <p:spPr bwMode="auto">
            <a:xfrm>
              <a:off x="7561244" y="3946783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8" name="Oval 147"/>
            <p:cNvSpPr/>
            <p:nvPr/>
          </p:nvSpPr>
          <p:spPr bwMode="auto">
            <a:xfrm>
              <a:off x="6893663" y="3805785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9" name="Oval 148"/>
            <p:cNvSpPr/>
            <p:nvPr/>
          </p:nvSpPr>
          <p:spPr bwMode="auto">
            <a:xfrm>
              <a:off x="7228314" y="4061040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0" name="Oval 149"/>
            <p:cNvSpPr/>
            <p:nvPr/>
          </p:nvSpPr>
          <p:spPr bwMode="auto">
            <a:xfrm>
              <a:off x="6959876" y="4216382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1" name="Oval 150"/>
            <p:cNvSpPr/>
            <p:nvPr/>
          </p:nvSpPr>
          <p:spPr bwMode="auto">
            <a:xfrm>
              <a:off x="6756393" y="4020351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2" name="Oval 151"/>
            <p:cNvSpPr/>
            <p:nvPr/>
          </p:nvSpPr>
          <p:spPr bwMode="auto">
            <a:xfrm>
              <a:off x="7222331" y="4337239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4" name="Oval 153"/>
            <p:cNvSpPr/>
            <p:nvPr/>
          </p:nvSpPr>
          <p:spPr bwMode="auto">
            <a:xfrm>
              <a:off x="7068316" y="3352892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>
              <a:off x="6616780" y="3761174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7" name="Oval 156"/>
            <p:cNvSpPr/>
            <p:nvPr/>
          </p:nvSpPr>
          <p:spPr bwMode="auto">
            <a:xfrm>
              <a:off x="6557797" y="4077590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8" name="Oval 157"/>
            <p:cNvSpPr/>
            <p:nvPr/>
          </p:nvSpPr>
          <p:spPr bwMode="auto">
            <a:xfrm>
              <a:off x="7044093" y="3615534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40411234"/>
      </p:ext>
    </p:extLst>
  </p:cSld>
  <p:clrMapOvr>
    <a:masterClrMapping/>
  </p:clrMapOvr>
  <p:transition spd="med">
    <p:fade thruBlk="1"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5938231" y="1379153"/>
            <a:ext cx="2592288" cy="2448272"/>
            <a:chOff x="5436096" y="2279645"/>
            <a:chExt cx="3096344" cy="2880320"/>
          </a:xfrm>
        </p:grpSpPr>
        <p:sp>
          <p:nvSpPr>
            <p:cNvPr id="180" name="Oval 179"/>
            <p:cNvSpPr/>
            <p:nvPr/>
          </p:nvSpPr>
          <p:spPr bwMode="auto">
            <a:xfrm>
              <a:off x="5436096" y="2279645"/>
              <a:ext cx="3096344" cy="2880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81" name="Straight Arrow Connector 180"/>
            <p:cNvCxnSpPr>
              <a:stCxn id="180" idx="3"/>
              <a:endCxn id="180" idx="5"/>
            </p:cNvCxnSpPr>
            <p:nvPr/>
          </p:nvCxnSpPr>
          <p:spPr bwMode="auto">
            <a:xfrm>
              <a:off x="5889545" y="4738152"/>
              <a:ext cx="218944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" name="Straight Arrow Connector 181"/>
            <p:cNvCxnSpPr>
              <a:stCxn id="180" idx="3"/>
              <a:endCxn id="180" idx="1"/>
            </p:cNvCxnSpPr>
            <p:nvPr/>
          </p:nvCxnSpPr>
          <p:spPr bwMode="auto">
            <a:xfrm flipV="1">
              <a:off x="5889545" y="2701458"/>
              <a:ext cx="0" cy="20366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3" name="Oval 182"/>
            <p:cNvSpPr/>
            <p:nvPr/>
          </p:nvSpPr>
          <p:spPr bwMode="auto">
            <a:xfrm>
              <a:off x="6438321" y="3290516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" name="Oval 184"/>
            <p:cNvSpPr/>
            <p:nvPr/>
          </p:nvSpPr>
          <p:spPr bwMode="auto">
            <a:xfrm>
              <a:off x="7838888" y="3858737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6" name="Oval 185"/>
            <p:cNvSpPr/>
            <p:nvPr/>
          </p:nvSpPr>
          <p:spPr bwMode="auto">
            <a:xfrm>
              <a:off x="6555244" y="3506540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7" name="Oval 186"/>
            <p:cNvSpPr/>
            <p:nvPr/>
          </p:nvSpPr>
          <p:spPr bwMode="auto">
            <a:xfrm>
              <a:off x="6142485" y="3775318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8" name="Oval 187"/>
            <p:cNvSpPr/>
            <p:nvPr/>
          </p:nvSpPr>
          <p:spPr bwMode="auto">
            <a:xfrm>
              <a:off x="6196589" y="3573935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9" name="Oval 188"/>
            <p:cNvSpPr/>
            <p:nvPr/>
          </p:nvSpPr>
          <p:spPr bwMode="auto">
            <a:xfrm>
              <a:off x="6426806" y="3895534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0" name="Oval 189"/>
            <p:cNvSpPr/>
            <p:nvPr/>
          </p:nvSpPr>
          <p:spPr bwMode="auto">
            <a:xfrm>
              <a:off x="6430239" y="3740437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1" name="Oval 190"/>
            <p:cNvSpPr/>
            <p:nvPr/>
          </p:nvSpPr>
          <p:spPr bwMode="auto">
            <a:xfrm>
              <a:off x="6239287" y="4077590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2" name="Oval 191"/>
            <p:cNvSpPr/>
            <p:nvPr/>
          </p:nvSpPr>
          <p:spPr bwMode="auto">
            <a:xfrm>
              <a:off x="7938028" y="3674134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3" name="Oval 192"/>
            <p:cNvSpPr/>
            <p:nvPr/>
          </p:nvSpPr>
          <p:spPr bwMode="auto">
            <a:xfrm>
              <a:off x="6802966" y="3641330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4" name="Oval 193"/>
            <p:cNvSpPr/>
            <p:nvPr/>
          </p:nvSpPr>
          <p:spPr bwMode="auto">
            <a:xfrm>
              <a:off x="6406569" y="4437442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5" name="Oval 194"/>
            <p:cNvSpPr/>
            <p:nvPr/>
          </p:nvSpPr>
          <p:spPr bwMode="auto">
            <a:xfrm>
              <a:off x="7380312" y="4190598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6" name="Oval 195"/>
            <p:cNvSpPr/>
            <p:nvPr/>
          </p:nvSpPr>
          <p:spPr bwMode="auto">
            <a:xfrm>
              <a:off x="6772088" y="4442153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7" name="Oval 196"/>
            <p:cNvSpPr/>
            <p:nvPr/>
          </p:nvSpPr>
          <p:spPr bwMode="auto">
            <a:xfrm>
              <a:off x="7574922" y="4399596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8" name="Oval 197"/>
            <p:cNvSpPr/>
            <p:nvPr/>
          </p:nvSpPr>
          <p:spPr bwMode="auto">
            <a:xfrm>
              <a:off x="6992105" y="4368797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9" name="Oval 198"/>
            <p:cNvSpPr/>
            <p:nvPr/>
          </p:nvSpPr>
          <p:spPr bwMode="auto">
            <a:xfrm>
              <a:off x="6892812" y="4026341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0" name="Oval 199"/>
            <p:cNvSpPr/>
            <p:nvPr/>
          </p:nvSpPr>
          <p:spPr bwMode="auto">
            <a:xfrm>
              <a:off x="7204205" y="3946525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1" name="Oval 200"/>
            <p:cNvSpPr/>
            <p:nvPr/>
          </p:nvSpPr>
          <p:spPr bwMode="auto">
            <a:xfrm>
              <a:off x="6959876" y="4216382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2" name="Oval 201"/>
            <p:cNvSpPr/>
            <p:nvPr/>
          </p:nvSpPr>
          <p:spPr bwMode="auto">
            <a:xfrm>
              <a:off x="6739129" y="4189873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3" name="Oval 202"/>
            <p:cNvSpPr/>
            <p:nvPr/>
          </p:nvSpPr>
          <p:spPr bwMode="auto">
            <a:xfrm>
              <a:off x="7222331" y="4337239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4" name="Oval 203"/>
            <p:cNvSpPr/>
            <p:nvPr/>
          </p:nvSpPr>
          <p:spPr bwMode="auto">
            <a:xfrm>
              <a:off x="7375870" y="3674134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5" name="Oval 204"/>
            <p:cNvSpPr/>
            <p:nvPr/>
          </p:nvSpPr>
          <p:spPr bwMode="auto">
            <a:xfrm>
              <a:off x="6616780" y="3761174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6" name="Oval 205"/>
            <p:cNvSpPr/>
            <p:nvPr/>
          </p:nvSpPr>
          <p:spPr bwMode="auto">
            <a:xfrm>
              <a:off x="6556946" y="4298146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7" name="Oval 206"/>
            <p:cNvSpPr/>
            <p:nvPr/>
          </p:nvSpPr>
          <p:spPr bwMode="auto">
            <a:xfrm>
              <a:off x="7043242" y="3836090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1" name="Oval 210"/>
            <p:cNvSpPr/>
            <p:nvPr/>
          </p:nvSpPr>
          <p:spPr bwMode="auto">
            <a:xfrm>
              <a:off x="7467250" y="3457650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2" name="Oval 211"/>
            <p:cNvSpPr/>
            <p:nvPr/>
          </p:nvSpPr>
          <p:spPr bwMode="auto">
            <a:xfrm>
              <a:off x="7291494" y="3463394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3" name="Oval 212"/>
            <p:cNvSpPr/>
            <p:nvPr/>
          </p:nvSpPr>
          <p:spPr bwMode="auto">
            <a:xfrm>
              <a:off x="6980649" y="3248243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4" name="Oval 213"/>
            <p:cNvSpPr/>
            <p:nvPr/>
          </p:nvSpPr>
          <p:spPr bwMode="auto">
            <a:xfrm>
              <a:off x="7270908" y="3183656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5" name="Oval 214"/>
            <p:cNvSpPr/>
            <p:nvPr/>
          </p:nvSpPr>
          <p:spPr bwMode="auto">
            <a:xfrm>
              <a:off x="6884625" y="3419162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6" name="Oval 215"/>
            <p:cNvSpPr/>
            <p:nvPr/>
          </p:nvSpPr>
          <p:spPr bwMode="auto">
            <a:xfrm>
              <a:off x="6752359" y="3138421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7" name="Oval 216"/>
            <p:cNvSpPr/>
            <p:nvPr/>
          </p:nvSpPr>
          <p:spPr bwMode="auto">
            <a:xfrm>
              <a:off x="7722348" y="4036722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8" name="Oval 217"/>
            <p:cNvSpPr/>
            <p:nvPr/>
          </p:nvSpPr>
          <p:spPr bwMode="auto">
            <a:xfrm>
              <a:off x="7107695" y="3506696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9" name="Oval 218"/>
            <p:cNvSpPr/>
            <p:nvPr/>
          </p:nvSpPr>
          <p:spPr bwMode="auto">
            <a:xfrm>
              <a:off x="7524315" y="3826567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0" name="Oval 219"/>
            <p:cNvSpPr/>
            <p:nvPr/>
          </p:nvSpPr>
          <p:spPr bwMode="auto">
            <a:xfrm>
              <a:off x="7638950" y="3622885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1" name="Oval 220"/>
            <p:cNvSpPr/>
            <p:nvPr/>
          </p:nvSpPr>
          <p:spPr bwMode="auto">
            <a:xfrm>
              <a:off x="7062617" y="4036567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2" name="Oval 221"/>
            <p:cNvSpPr/>
            <p:nvPr/>
          </p:nvSpPr>
          <p:spPr bwMode="auto">
            <a:xfrm>
              <a:off x="7227295" y="4132134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935201" y="3970693"/>
            <a:ext cx="2592288" cy="2448272"/>
            <a:chOff x="5436096" y="2279645"/>
            <a:chExt cx="3096344" cy="2880320"/>
          </a:xfrm>
        </p:grpSpPr>
        <p:sp>
          <p:nvSpPr>
            <p:cNvPr id="113" name="Oval 112"/>
            <p:cNvSpPr/>
            <p:nvPr/>
          </p:nvSpPr>
          <p:spPr bwMode="auto">
            <a:xfrm>
              <a:off x="5436096" y="2279645"/>
              <a:ext cx="3096344" cy="2880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17" name="Straight Arrow Connector 116"/>
            <p:cNvCxnSpPr>
              <a:stCxn id="113" idx="3"/>
              <a:endCxn id="113" idx="5"/>
            </p:cNvCxnSpPr>
            <p:nvPr/>
          </p:nvCxnSpPr>
          <p:spPr bwMode="auto">
            <a:xfrm>
              <a:off x="5889545" y="4738152"/>
              <a:ext cx="218944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" name="Straight Arrow Connector 121"/>
            <p:cNvCxnSpPr>
              <a:stCxn id="113" idx="3"/>
              <a:endCxn id="113" idx="1"/>
            </p:cNvCxnSpPr>
            <p:nvPr/>
          </p:nvCxnSpPr>
          <p:spPr bwMode="auto">
            <a:xfrm flipV="1">
              <a:off x="5889545" y="2701458"/>
              <a:ext cx="0" cy="20366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" name="Oval 122"/>
            <p:cNvSpPr/>
            <p:nvPr/>
          </p:nvSpPr>
          <p:spPr bwMode="auto">
            <a:xfrm>
              <a:off x="6438321" y="3290516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31" name="Straight Connector 130"/>
            <p:cNvCxnSpPr/>
            <p:nvPr/>
          </p:nvCxnSpPr>
          <p:spPr bwMode="auto">
            <a:xfrm flipV="1">
              <a:off x="6168625" y="3692579"/>
              <a:ext cx="924693" cy="87911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Oval 131"/>
            <p:cNvSpPr/>
            <p:nvPr/>
          </p:nvSpPr>
          <p:spPr bwMode="auto">
            <a:xfrm>
              <a:off x="7838888" y="3858737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3" name="Oval 132"/>
            <p:cNvSpPr/>
            <p:nvPr/>
          </p:nvSpPr>
          <p:spPr bwMode="auto">
            <a:xfrm>
              <a:off x="6555244" y="3506540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4" name="Oval 133"/>
            <p:cNvSpPr/>
            <p:nvPr/>
          </p:nvSpPr>
          <p:spPr bwMode="auto">
            <a:xfrm>
              <a:off x="6142485" y="3775318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5" name="Oval 134"/>
            <p:cNvSpPr/>
            <p:nvPr/>
          </p:nvSpPr>
          <p:spPr bwMode="auto">
            <a:xfrm>
              <a:off x="6196589" y="3573935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6" name="Oval 135"/>
            <p:cNvSpPr/>
            <p:nvPr/>
          </p:nvSpPr>
          <p:spPr bwMode="auto">
            <a:xfrm>
              <a:off x="6426806" y="3895534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0" name="Oval 139"/>
            <p:cNvSpPr/>
            <p:nvPr/>
          </p:nvSpPr>
          <p:spPr bwMode="auto">
            <a:xfrm>
              <a:off x="6430239" y="3740437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2" name="Oval 141"/>
            <p:cNvSpPr/>
            <p:nvPr/>
          </p:nvSpPr>
          <p:spPr bwMode="auto">
            <a:xfrm>
              <a:off x="6239287" y="4077590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" name="Oval 142"/>
            <p:cNvSpPr/>
            <p:nvPr/>
          </p:nvSpPr>
          <p:spPr bwMode="auto">
            <a:xfrm>
              <a:off x="7938028" y="3674134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6802966" y="3641330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5" name="Oval 144"/>
            <p:cNvSpPr/>
            <p:nvPr/>
          </p:nvSpPr>
          <p:spPr bwMode="auto">
            <a:xfrm>
              <a:off x="6406569" y="4437442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6" name="Oval 145"/>
            <p:cNvSpPr/>
            <p:nvPr/>
          </p:nvSpPr>
          <p:spPr bwMode="auto">
            <a:xfrm>
              <a:off x="7380312" y="4190598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7" name="Oval 146"/>
            <p:cNvSpPr/>
            <p:nvPr/>
          </p:nvSpPr>
          <p:spPr bwMode="auto">
            <a:xfrm>
              <a:off x="6772088" y="4442153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8" name="Oval 147"/>
            <p:cNvSpPr/>
            <p:nvPr/>
          </p:nvSpPr>
          <p:spPr bwMode="auto">
            <a:xfrm>
              <a:off x="7574922" y="4399596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9" name="Oval 148"/>
            <p:cNvSpPr/>
            <p:nvPr/>
          </p:nvSpPr>
          <p:spPr bwMode="auto">
            <a:xfrm>
              <a:off x="6992105" y="4368797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0" name="Oval 149"/>
            <p:cNvSpPr/>
            <p:nvPr/>
          </p:nvSpPr>
          <p:spPr bwMode="auto">
            <a:xfrm>
              <a:off x="6892812" y="4026341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1" name="Oval 150"/>
            <p:cNvSpPr/>
            <p:nvPr/>
          </p:nvSpPr>
          <p:spPr bwMode="auto">
            <a:xfrm>
              <a:off x="7204205" y="3946525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2" name="Oval 151"/>
            <p:cNvSpPr/>
            <p:nvPr/>
          </p:nvSpPr>
          <p:spPr bwMode="auto">
            <a:xfrm>
              <a:off x="6959876" y="4216382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4" name="Oval 153"/>
            <p:cNvSpPr/>
            <p:nvPr/>
          </p:nvSpPr>
          <p:spPr bwMode="auto">
            <a:xfrm>
              <a:off x="6739129" y="4189873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>
              <a:off x="7222331" y="4337239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7" name="Oval 156"/>
            <p:cNvSpPr/>
            <p:nvPr/>
          </p:nvSpPr>
          <p:spPr bwMode="auto">
            <a:xfrm>
              <a:off x="7375870" y="3674134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8" name="Oval 157"/>
            <p:cNvSpPr/>
            <p:nvPr/>
          </p:nvSpPr>
          <p:spPr bwMode="auto">
            <a:xfrm>
              <a:off x="6616780" y="3761174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9" name="Oval 158"/>
            <p:cNvSpPr/>
            <p:nvPr/>
          </p:nvSpPr>
          <p:spPr bwMode="auto">
            <a:xfrm>
              <a:off x="6556946" y="4298146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0" name="Oval 159"/>
            <p:cNvSpPr/>
            <p:nvPr/>
          </p:nvSpPr>
          <p:spPr bwMode="auto">
            <a:xfrm>
              <a:off x="7043242" y="3836090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65" name="Straight Connector 164"/>
            <p:cNvCxnSpPr/>
            <p:nvPr/>
          </p:nvCxnSpPr>
          <p:spPr bwMode="auto">
            <a:xfrm flipV="1">
              <a:off x="7094141" y="2947260"/>
              <a:ext cx="807890" cy="751005"/>
            </a:xfrm>
            <a:prstGeom prst="line">
              <a:avLst/>
            </a:prstGeom>
            <a:ln>
              <a:prstDash val="solid"/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 bwMode="auto">
            <a:xfrm>
              <a:off x="7467250" y="3457650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7291494" y="3463394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9" name="Oval 168"/>
            <p:cNvSpPr/>
            <p:nvPr/>
          </p:nvSpPr>
          <p:spPr bwMode="auto">
            <a:xfrm>
              <a:off x="6980649" y="3248243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0" name="Oval 169"/>
            <p:cNvSpPr/>
            <p:nvPr/>
          </p:nvSpPr>
          <p:spPr bwMode="auto">
            <a:xfrm>
              <a:off x="7270908" y="3183656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1" name="Oval 170"/>
            <p:cNvSpPr/>
            <p:nvPr/>
          </p:nvSpPr>
          <p:spPr bwMode="auto">
            <a:xfrm>
              <a:off x="6884625" y="3419162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2" name="Oval 171"/>
            <p:cNvSpPr/>
            <p:nvPr/>
          </p:nvSpPr>
          <p:spPr bwMode="auto">
            <a:xfrm>
              <a:off x="6752359" y="3138421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3" name="Oval 172"/>
            <p:cNvSpPr/>
            <p:nvPr/>
          </p:nvSpPr>
          <p:spPr bwMode="auto">
            <a:xfrm>
              <a:off x="7722348" y="4036722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4" name="Oval 173"/>
            <p:cNvSpPr/>
            <p:nvPr/>
          </p:nvSpPr>
          <p:spPr bwMode="auto">
            <a:xfrm>
              <a:off x="7107695" y="3506696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5" name="Oval 174"/>
            <p:cNvSpPr/>
            <p:nvPr/>
          </p:nvSpPr>
          <p:spPr bwMode="auto">
            <a:xfrm>
              <a:off x="7524315" y="3826567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6" name="Oval 175"/>
            <p:cNvSpPr/>
            <p:nvPr/>
          </p:nvSpPr>
          <p:spPr bwMode="auto">
            <a:xfrm>
              <a:off x="7638950" y="3622885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7" name="Oval 176"/>
            <p:cNvSpPr/>
            <p:nvPr/>
          </p:nvSpPr>
          <p:spPr bwMode="auto">
            <a:xfrm>
              <a:off x="7062617" y="4036567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8" name="Oval 177"/>
            <p:cNvSpPr/>
            <p:nvPr/>
          </p:nvSpPr>
          <p:spPr bwMode="auto">
            <a:xfrm>
              <a:off x="7227295" y="4132134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932171" y="3960783"/>
            <a:ext cx="2592288" cy="2448272"/>
            <a:chOff x="5436096" y="2279645"/>
            <a:chExt cx="3096344" cy="2880320"/>
          </a:xfrm>
        </p:grpSpPr>
        <p:sp>
          <p:nvSpPr>
            <p:cNvPr id="75" name="Oval 74"/>
            <p:cNvSpPr/>
            <p:nvPr/>
          </p:nvSpPr>
          <p:spPr bwMode="auto">
            <a:xfrm>
              <a:off x="5436096" y="2279645"/>
              <a:ext cx="3096344" cy="2880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78" name="Straight Arrow Connector 77"/>
            <p:cNvCxnSpPr>
              <a:stCxn id="75" idx="3"/>
              <a:endCxn id="75" idx="5"/>
            </p:cNvCxnSpPr>
            <p:nvPr/>
          </p:nvCxnSpPr>
          <p:spPr bwMode="auto">
            <a:xfrm>
              <a:off x="5889545" y="4738152"/>
              <a:ext cx="218944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Straight Arrow Connector 78"/>
            <p:cNvCxnSpPr>
              <a:stCxn id="75" idx="3"/>
              <a:endCxn id="75" idx="1"/>
            </p:cNvCxnSpPr>
            <p:nvPr/>
          </p:nvCxnSpPr>
          <p:spPr bwMode="auto">
            <a:xfrm flipV="1">
              <a:off x="5889545" y="2701458"/>
              <a:ext cx="0" cy="20366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Oval 79"/>
            <p:cNvSpPr/>
            <p:nvPr/>
          </p:nvSpPr>
          <p:spPr bwMode="auto">
            <a:xfrm>
              <a:off x="6438321" y="3290516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 flipV="1">
              <a:off x="6168625" y="3692579"/>
              <a:ext cx="924693" cy="87911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 bwMode="auto">
            <a:xfrm>
              <a:off x="7838888" y="3858737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555244" y="3506540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6142485" y="3775318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6196589" y="3573935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6426806" y="3895534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6430239" y="3740437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6239287" y="4077590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938028" y="3674134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6802966" y="3641330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6406569" y="4437442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380312" y="4190598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6772088" y="4442153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574922" y="4399596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6992105" y="4368797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6892812" y="4026341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204205" y="3946525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6959876" y="4216382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6739129" y="4189873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222331" y="4337239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375870" y="3674134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6616780" y="3761174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6556946" y="4298146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7043242" y="3836090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7086661" y="3685808"/>
              <a:ext cx="912309" cy="949709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 bwMode="auto">
            <a:xfrm flipH="1" flipV="1">
              <a:off x="6350486" y="2850309"/>
              <a:ext cx="757037" cy="856765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 bwMode="auto">
            <a:xfrm flipV="1">
              <a:off x="7094141" y="2947260"/>
              <a:ext cx="807890" cy="751005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 bwMode="auto">
            <a:xfrm>
              <a:off x="7467250" y="3457650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291494" y="3463394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6980649" y="3248243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7270908" y="3183656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6884625" y="3419162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6752359" y="3138421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7722348" y="4036722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7107695" y="3506696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7524315" y="3826567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8" name="Oval 127"/>
            <p:cNvSpPr/>
            <p:nvPr/>
          </p:nvSpPr>
          <p:spPr bwMode="auto">
            <a:xfrm>
              <a:off x="7638950" y="3622885"/>
              <a:ext cx="101213" cy="1024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7062617" y="4036567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7227295" y="4132134"/>
              <a:ext cx="101213" cy="10249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fld id="{8EA95096-B2D3-4A58-9C80-72F15BC7EC17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12</a:t>
            </a:fld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/32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457200" y="793750"/>
            <a:ext cx="8280400" cy="36513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 flipV="1">
            <a:off x="457200" y="793750"/>
            <a:ext cx="4191000" cy="71438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196975"/>
            <a:ext cx="8280400" cy="576263"/>
          </a:xfrm>
        </p:spPr>
        <p:txBody>
          <a:bodyPr/>
          <a:lstStyle/>
          <a:p>
            <a:pPr indent="0"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with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hidden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36512" y="2351653"/>
            <a:ext cx="4824536" cy="2952328"/>
            <a:chOff x="-36512" y="2351653"/>
            <a:chExt cx="4824536" cy="2952328"/>
          </a:xfrm>
        </p:grpSpPr>
        <p:grpSp>
          <p:nvGrpSpPr>
            <p:cNvPr id="5" name="Group 4"/>
            <p:cNvGrpSpPr/>
            <p:nvPr/>
          </p:nvGrpSpPr>
          <p:grpSpPr>
            <a:xfrm>
              <a:off x="-36512" y="2351653"/>
              <a:ext cx="4824536" cy="2952328"/>
              <a:chOff x="-36512" y="2351653"/>
              <a:chExt cx="4824536" cy="2952328"/>
            </a:xfrm>
          </p:grpSpPr>
          <p:sp>
            <p:nvSpPr>
              <p:cNvPr id="120" name="Rounded Rectangle 119"/>
              <p:cNvSpPr/>
              <p:nvPr/>
            </p:nvSpPr>
            <p:spPr bwMode="auto">
              <a:xfrm>
                <a:off x="3365201" y="2351653"/>
                <a:ext cx="936104" cy="280831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 bwMode="auto">
              <a:xfrm>
                <a:off x="2020113" y="2359381"/>
                <a:ext cx="936104" cy="280831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06" name="Rounded Rectangle 11305"/>
              <p:cNvSpPr/>
              <p:nvPr/>
            </p:nvSpPr>
            <p:spPr bwMode="auto">
              <a:xfrm>
                <a:off x="679376" y="2359381"/>
                <a:ext cx="936104" cy="280831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1048133" y="4189071"/>
                <a:ext cx="173221" cy="17880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2377083" y="3219817"/>
                <a:ext cx="213701" cy="19870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3808289" y="3674134"/>
                <a:ext cx="173221" cy="178806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309" name="Straight Arrow Connector 11308"/>
              <p:cNvCxnSpPr/>
              <p:nvPr/>
            </p:nvCxnSpPr>
            <p:spPr bwMode="auto">
              <a:xfrm flipV="1">
                <a:off x="323528" y="3161136"/>
                <a:ext cx="720081" cy="1178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13" name="Straight Arrow Connector 11312"/>
              <p:cNvCxnSpPr/>
              <p:nvPr/>
            </p:nvCxnSpPr>
            <p:spPr bwMode="auto">
              <a:xfrm>
                <a:off x="323528" y="4278474"/>
                <a:ext cx="720081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18" name="Straight Arrow Connector 11317"/>
              <p:cNvCxnSpPr>
                <a:stCxn id="37" idx="6"/>
                <a:endCxn id="139" idx="1"/>
              </p:cNvCxnSpPr>
              <p:nvPr/>
            </p:nvCxnSpPr>
            <p:spPr bwMode="auto">
              <a:xfrm>
                <a:off x="3981510" y="3763537"/>
                <a:ext cx="51429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-36512" y="2940792"/>
                    <a:ext cx="50405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7" name="TextBox 1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6512" y="2940792"/>
                    <a:ext cx="504056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-36512" y="4077072"/>
                    <a:ext cx="50405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8" name="TextBox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6512" y="4077072"/>
                    <a:ext cx="504056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4495800" y="3594260"/>
                    <a:ext cx="29222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9" name="TextBox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5800" y="3594260"/>
                    <a:ext cx="292224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545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1" name="Isosceles Triangle 140"/>
              <p:cNvSpPr/>
              <p:nvPr/>
            </p:nvSpPr>
            <p:spPr bwMode="auto">
              <a:xfrm>
                <a:off x="1519957" y="5138566"/>
                <a:ext cx="187072" cy="165415"/>
              </a:xfrm>
              <a:prstGeom prst="triangle">
                <a:avLst/>
              </a:prstGeom>
              <a:solidFill>
                <a:srgbClr val="FFC00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Isosceles Triangle 152"/>
              <p:cNvSpPr/>
              <p:nvPr/>
            </p:nvSpPr>
            <p:spPr bwMode="auto">
              <a:xfrm>
                <a:off x="2899896" y="5138566"/>
                <a:ext cx="187072" cy="165415"/>
              </a:xfrm>
              <a:prstGeom prst="triangle">
                <a:avLst/>
              </a:prstGeom>
              <a:solidFill>
                <a:srgbClr val="FFC00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 bwMode="auto">
              <a:xfrm>
                <a:off x="2389173" y="3883851"/>
                <a:ext cx="213701" cy="19870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Oval 6"/>
            <p:cNvSpPr/>
            <p:nvPr/>
          </p:nvSpPr>
          <p:spPr bwMode="auto">
            <a:xfrm>
              <a:off x="1048133" y="3071733"/>
              <a:ext cx="173221" cy="17880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221354" y="3161136"/>
            <a:ext cx="2673546" cy="2060138"/>
            <a:chOff x="1221354" y="3161136"/>
            <a:chExt cx="2673546" cy="2060138"/>
          </a:xfrm>
        </p:grpSpPr>
        <p:cxnSp>
          <p:nvCxnSpPr>
            <p:cNvPr id="15" name="Straight Arrow Connector 14"/>
            <p:cNvCxnSpPr>
              <a:stCxn id="7" idx="6"/>
              <a:endCxn id="10" idx="1"/>
            </p:cNvCxnSpPr>
            <p:nvPr/>
          </p:nvCxnSpPr>
          <p:spPr bwMode="auto">
            <a:xfrm>
              <a:off x="1221354" y="3161136"/>
              <a:ext cx="1187025" cy="877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/>
            <p:cNvCxnSpPr>
              <a:stCxn id="9" idx="6"/>
              <a:endCxn id="10" idx="3"/>
            </p:cNvCxnSpPr>
            <p:nvPr/>
          </p:nvCxnSpPr>
          <p:spPr bwMode="auto">
            <a:xfrm flipV="1">
              <a:off x="1221354" y="3389425"/>
              <a:ext cx="1187025" cy="8890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/>
            <p:cNvCxnSpPr>
              <a:stCxn id="10" idx="6"/>
              <a:endCxn id="37" idx="2"/>
            </p:cNvCxnSpPr>
            <p:nvPr/>
          </p:nvCxnSpPr>
          <p:spPr bwMode="auto">
            <a:xfrm>
              <a:off x="2590784" y="3319171"/>
              <a:ext cx="1217505" cy="4443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24" name="Straight Arrow Connector 11323"/>
            <p:cNvCxnSpPr>
              <a:stCxn id="141" idx="5"/>
              <a:endCxn id="10" idx="4"/>
            </p:cNvCxnSpPr>
            <p:nvPr/>
          </p:nvCxnSpPr>
          <p:spPr bwMode="auto">
            <a:xfrm flipV="1">
              <a:off x="1660261" y="3418525"/>
              <a:ext cx="823673" cy="18027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Straight Arrow Connector 71"/>
            <p:cNvCxnSpPr>
              <a:stCxn id="153" idx="5"/>
              <a:endCxn id="37" idx="4"/>
            </p:cNvCxnSpPr>
            <p:nvPr/>
          </p:nvCxnSpPr>
          <p:spPr bwMode="auto">
            <a:xfrm flipV="1">
              <a:off x="3040200" y="3852940"/>
              <a:ext cx="854700" cy="13683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12"/>
          <p:cNvGrpSpPr/>
          <p:nvPr/>
        </p:nvGrpSpPr>
        <p:grpSpPr>
          <a:xfrm>
            <a:off x="1221354" y="3161136"/>
            <a:ext cx="2586935" cy="2060138"/>
            <a:chOff x="1221354" y="3161136"/>
            <a:chExt cx="2586935" cy="2060138"/>
          </a:xfrm>
        </p:grpSpPr>
        <p:cxnSp>
          <p:nvCxnSpPr>
            <p:cNvPr id="18" name="Straight Arrow Connector 17"/>
            <p:cNvCxnSpPr>
              <a:stCxn id="7" idx="6"/>
              <a:endCxn id="112" idx="1"/>
            </p:cNvCxnSpPr>
            <p:nvPr/>
          </p:nvCxnSpPr>
          <p:spPr bwMode="auto">
            <a:xfrm>
              <a:off x="1221354" y="3161136"/>
              <a:ext cx="1199115" cy="7518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Arrow Connector 19"/>
            <p:cNvCxnSpPr>
              <a:stCxn id="9" idx="6"/>
              <a:endCxn id="112" idx="2"/>
            </p:cNvCxnSpPr>
            <p:nvPr/>
          </p:nvCxnSpPr>
          <p:spPr bwMode="auto">
            <a:xfrm flipV="1">
              <a:off x="1221354" y="3983205"/>
              <a:ext cx="1167819" cy="2952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/>
            <p:cNvCxnSpPr>
              <a:stCxn id="112" idx="6"/>
              <a:endCxn id="37" idx="2"/>
            </p:cNvCxnSpPr>
            <p:nvPr/>
          </p:nvCxnSpPr>
          <p:spPr bwMode="auto">
            <a:xfrm flipV="1">
              <a:off x="2602874" y="3763537"/>
              <a:ext cx="1205415" cy="219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Arrow Connector 23"/>
            <p:cNvCxnSpPr>
              <a:stCxn id="141" idx="5"/>
              <a:endCxn id="112" idx="4"/>
            </p:cNvCxnSpPr>
            <p:nvPr/>
          </p:nvCxnSpPr>
          <p:spPr bwMode="auto">
            <a:xfrm flipV="1">
              <a:off x="1660261" y="4082559"/>
              <a:ext cx="835763" cy="11387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10282" y="5785954"/>
                <a:ext cx="38262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82" y="5785954"/>
                <a:ext cx="3826287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83397120"/>
      </p:ext>
    </p:extLst>
  </p:cSld>
  <p:clrMapOvr>
    <a:masterClrMapping/>
  </p:clrMapOvr>
  <p:transition spd="med">
    <p:fade thruBlk="1"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fld id="{8EA95096-B2D3-4A58-9C80-72F15BC7EC17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13</a:t>
            </a:fld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/32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457200" y="793750"/>
            <a:ext cx="8280400" cy="36513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 flipV="1">
            <a:off x="457200" y="793750"/>
            <a:ext cx="4191000" cy="71438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196975"/>
            <a:ext cx="8280400" cy="576263"/>
          </a:xfrm>
        </p:spPr>
        <p:txBody>
          <a:bodyPr/>
          <a:lstStyle/>
          <a:p>
            <a:pPr indent="0"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with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complex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16597" y="2069195"/>
            <a:ext cx="3096344" cy="2880320"/>
            <a:chOff x="683568" y="2636912"/>
            <a:chExt cx="3096344" cy="2880320"/>
          </a:xfrm>
        </p:grpSpPr>
        <p:sp>
          <p:nvSpPr>
            <p:cNvPr id="75" name="Oval 74"/>
            <p:cNvSpPr/>
            <p:nvPr/>
          </p:nvSpPr>
          <p:spPr bwMode="auto">
            <a:xfrm>
              <a:off x="683568" y="2636912"/>
              <a:ext cx="3096344" cy="288032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1530526" y="3318565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 flipV="1">
              <a:off x="1260830" y="3720628"/>
              <a:ext cx="924693" cy="87911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 bwMode="auto">
            <a:xfrm>
              <a:off x="2931093" y="3886786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1647449" y="3534589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1234690" y="3803367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1288794" y="3601984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1519011" y="3923583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1522444" y="3768486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1331492" y="4105639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3030233" y="3702183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1895171" y="3669379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1498774" y="4465491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2472517" y="4218647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1864293" y="4470202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2667127" y="4427645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2084310" y="4396846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1985017" y="4054390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2296410" y="3974574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2052081" y="4244431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1831334" y="4217922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2314536" y="4365288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2468075" y="3702183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1708985" y="3789223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1649151" y="4326195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2135447" y="3864139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2178866" y="3713857"/>
              <a:ext cx="912309" cy="949709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 bwMode="auto">
            <a:xfrm flipH="1" flipV="1">
              <a:off x="1442691" y="2878358"/>
              <a:ext cx="757037" cy="856765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 bwMode="auto">
            <a:xfrm flipV="1">
              <a:off x="2186346" y="2975309"/>
              <a:ext cx="807890" cy="751005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 bwMode="auto">
            <a:xfrm>
              <a:off x="2559455" y="3485699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2383699" y="3491443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2072854" y="3276292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2363113" y="3211705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1976830" y="3447211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1844564" y="3166470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2814553" y="4064771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2199900" y="3534745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2616520" y="3854616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8" name="Oval 127"/>
            <p:cNvSpPr/>
            <p:nvPr/>
          </p:nvSpPr>
          <p:spPr bwMode="auto">
            <a:xfrm>
              <a:off x="2731155" y="3650934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2154822" y="4064616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2319500" y="4160183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1620224" y="4929274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1894528" y="4743860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1451328" y="4716946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2" name="Oval 131"/>
            <p:cNvSpPr/>
            <p:nvPr/>
          </p:nvSpPr>
          <p:spPr bwMode="auto">
            <a:xfrm>
              <a:off x="2072212" y="4929274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3" name="Oval 132"/>
            <p:cNvSpPr/>
            <p:nvPr/>
          </p:nvSpPr>
          <p:spPr bwMode="auto">
            <a:xfrm>
              <a:off x="1862684" y="4919794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4" name="Oval 133"/>
            <p:cNvSpPr/>
            <p:nvPr/>
          </p:nvSpPr>
          <p:spPr bwMode="auto">
            <a:xfrm>
              <a:off x="2231740" y="4761510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35" name="Straight Connector 134"/>
            <p:cNvCxnSpPr/>
            <p:nvPr/>
          </p:nvCxnSpPr>
          <p:spPr bwMode="auto">
            <a:xfrm>
              <a:off x="1265092" y="4603858"/>
              <a:ext cx="1834205" cy="5182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 bwMode="auto">
            <a:xfrm>
              <a:off x="3083641" y="4659729"/>
              <a:ext cx="495053" cy="11674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 bwMode="auto">
            <a:xfrm>
              <a:off x="790243" y="4593642"/>
              <a:ext cx="495053" cy="11674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Oval 141"/>
            <p:cNvSpPr/>
            <p:nvPr/>
          </p:nvSpPr>
          <p:spPr bwMode="auto">
            <a:xfrm>
              <a:off x="3014006" y="4338150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" name="Oval 142"/>
            <p:cNvSpPr/>
            <p:nvPr/>
          </p:nvSpPr>
          <p:spPr bwMode="auto">
            <a:xfrm>
              <a:off x="3034354" y="4139301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1048730" y="4295680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5" name="Oval 144"/>
            <p:cNvSpPr/>
            <p:nvPr/>
          </p:nvSpPr>
          <p:spPr bwMode="auto">
            <a:xfrm>
              <a:off x="1076246" y="4064452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6" name="Oval 145"/>
            <p:cNvSpPr/>
            <p:nvPr/>
          </p:nvSpPr>
          <p:spPr bwMode="auto">
            <a:xfrm>
              <a:off x="1114116" y="4707746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7" name="Oval 146"/>
            <p:cNvSpPr/>
            <p:nvPr/>
          </p:nvSpPr>
          <p:spPr bwMode="auto">
            <a:xfrm>
              <a:off x="1331491" y="4844880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48" name="Straight Connector 147"/>
            <p:cNvCxnSpPr/>
            <p:nvPr/>
          </p:nvCxnSpPr>
          <p:spPr bwMode="auto">
            <a:xfrm flipV="1">
              <a:off x="945858" y="4602550"/>
              <a:ext cx="315010" cy="261458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 bwMode="auto">
            <a:xfrm flipH="1" flipV="1">
              <a:off x="3074060" y="4640553"/>
              <a:ext cx="337211" cy="351508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Oval 149"/>
            <p:cNvSpPr/>
            <p:nvPr/>
          </p:nvSpPr>
          <p:spPr bwMode="auto">
            <a:xfrm>
              <a:off x="2383943" y="5004080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1" name="Oval 150"/>
            <p:cNvSpPr/>
            <p:nvPr/>
          </p:nvSpPr>
          <p:spPr bwMode="auto">
            <a:xfrm>
              <a:off x="2652900" y="4807540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2" name="Oval 151"/>
            <p:cNvSpPr/>
            <p:nvPr/>
          </p:nvSpPr>
          <p:spPr bwMode="auto">
            <a:xfrm>
              <a:off x="2863925" y="5006703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4" name="Oval 153"/>
            <p:cNvSpPr/>
            <p:nvPr/>
          </p:nvSpPr>
          <p:spPr bwMode="auto">
            <a:xfrm>
              <a:off x="2991609" y="4807540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>
              <a:off x="3280560" y="4688516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7" name="Oval 156"/>
            <p:cNvSpPr/>
            <p:nvPr/>
          </p:nvSpPr>
          <p:spPr bwMode="auto">
            <a:xfrm>
              <a:off x="957097" y="4601982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8" name="Oval 157"/>
            <p:cNvSpPr/>
            <p:nvPr/>
          </p:nvSpPr>
          <p:spPr bwMode="auto">
            <a:xfrm>
              <a:off x="2430457" y="4858746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9" name="Oval 158"/>
            <p:cNvSpPr/>
            <p:nvPr/>
          </p:nvSpPr>
          <p:spPr bwMode="auto">
            <a:xfrm>
              <a:off x="2590291" y="4980523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032052" y="2068459"/>
            <a:ext cx="3096344" cy="2880320"/>
            <a:chOff x="4891809" y="2665479"/>
            <a:chExt cx="3096344" cy="2880320"/>
          </a:xfrm>
        </p:grpSpPr>
        <p:sp>
          <p:nvSpPr>
            <p:cNvPr id="73" name="Oval 72"/>
            <p:cNvSpPr/>
            <p:nvPr/>
          </p:nvSpPr>
          <p:spPr bwMode="auto">
            <a:xfrm>
              <a:off x="4891809" y="2665479"/>
              <a:ext cx="3096344" cy="288032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5731195" y="3330339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 bwMode="auto">
            <a:xfrm flipV="1">
              <a:off x="6353963" y="2954035"/>
              <a:ext cx="840722" cy="822453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 bwMode="auto">
            <a:xfrm>
              <a:off x="7131762" y="3898560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5848118" y="3546363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5435359" y="3815141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5489463" y="3613758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5719680" y="3935357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5723113" y="3780260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6073162" y="4500696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230902" y="3713957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6095840" y="3681153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6766582" y="2826581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6686742" y="3052209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6129600" y="3275454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6257766" y="3468393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6057073" y="3125890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6389375" y="3372720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7" name="Oval 136"/>
            <p:cNvSpPr/>
            <p:nvPr/>
          </p:nvSpPr>
          <p:spPr bwMode="auto">
            <a:xfrm>
              <a:off x="6884591" y="2986809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8" name="Oval 137"/>
            <p:cNvSpPr/>
            <p:nvPr/>
          </p:nvSpPr>
          <p:spPr bwMode="auto">
            <a:xfrm>
              <a:off x="5818175" y="3024339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9" name="Oval 138"/>
            <p:cNvSpPr/>
            <p:nvPr/>
          </p:nvSpPr>
          <p:spPr bwMode="auto">
            <a:xfrm>
              <a:off x="6578813" y="3237089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1" name="Oval 140"/>
            <p:cNvSpPr/>
            <p:nvPr/>
          </p:nvSpPr>
          <p:spPr bwMode="auto">
            <a:xfrm>
              <a:off x="6172310" y="2935560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" name="Oval 152"/>
            <p:cNvSpPr/>
            <p:nvPr/>
          </p:nvSpPr>
          <p:spPr bwMode="auto">
            <a:xfrm>
              <a:off x="6668744" y="3713957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" name="Oval 155"/>
            <p:cNvSpPr/>
            <p:nvPr/>
          </p:nvSpPr>
          <p:spPr bwMode="auto">
            <a:xfrm>
              <a:off x="5909654" y="3800997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1" name="Oval 160"/>
            <p:cNvSpPr/>
            <p:nvPr/>
          </p:nvSpPr>
          <p:spPr bwMode="auto">
            <a:xfrm>
              <a:off x="6327444" y="2832215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2" name="Oval 161"/>
            <p:cNvSpPr/>
            <p:nvPr/>
          </p:nvSpPr>
          <p:spPr bwMode="auto">
            <a:xfrm>
              <a:off x="5947233" y="2994122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63" name="Straight Connector 162"/>
            <p:cNvCxnSpPr/>
            <p:nvPr/>
          </p:nvCxnSpPr>
          <p:spPr bwMode="auto">
            <a:xfrm>
              <a:off x="5501588" y="2987616"/>
              <a:ext cx="862764" cy="79509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Oval 165"/>
            <p:cNvSpPr/>
            <p:nvPr/>
          </p:nvSpPr>
          <p:spPr bwMode="auto">
            <a:xfrm>
              <a:off x="6760124" y="3497473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7" name="Oval 166"/>
            <p:cNvSpPr/>
            <p:nvPr/>
          </p:nvSpPr>
          <p:spPr bwMode="auto">
            <a:xfrm>
              <a:off x="6500286" y="3693312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6412489" y="3964089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9" name="Oval 168"/>
            <p:cNvSpPr/>
            <p:nvPr/>
          </p:nvSpPr>
          <p:spPr bwMode="auto">
            <a:xfrm>
              <a:off x="6583174" y="5200926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0" name="Oval 169"/>
            <p:cNvSpPr/>
            <p:nvPr/>
          </p:nvSpPr>
          <p:spPr bwMode="auto">
            <a:xfrm>
              <a:off x="6482027" y="4091034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1" name="Oval 170"/>
            <p:cNvSpPr/>
            <p:nvPr/>
          </p:nvSpPr>
          <p:spPr bwMode="auto">
            <a:xfrm>
              <a:off x="6535037" y="4251395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2" name="Oval 171"/>
            <p:cNvSpPr/>
            <p:nvPr/>
          </p:nvSpPr>
          <p:spPr bwMode="auto">
            <a:xfrm>
              <a:off x="7015222" y="4076545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3" name="Oval 172"/>
            <p:cNvSpPr/>
            <p:nvPr/>
          </p:nvSpPr>
          <p:spPr bwMode="auto">
            <a:xfrm>
              <a:off x="6220116" y="4041721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4" name="Oval 173"/>
            <p:cNvSpPr/>
            <p:nvPr/>
          </p:nvSpPr>
          <p:spPr bwMode="auto">
            <a:xfrm>
              <a:off x="6817189" y="3866390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5" name="Oval 174"/>
            <p:cNvSpPr/>
            <p:nvPr/>
          </p:nvSpPr>
          <p:spPr bwMode="auto">
            <a:xfrm>
              <a:off x="6931824" y="3662708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6" name="Oval 175"/>
            <p:cNvSpPr/>
            <p:nvPr/>
          </p:nvSpPr>
          <p:spPr bwMode="auto">
            <a:xfrm>
              <a:off x="6284979" y="3161819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7" name="Oval 176"/>
            <p:cNvSpPr/>
            <p:nvPr/>
          </p:nvSpPr>
          <p:spPr bwMode="auto">
            <a:xfrm>
              <a:off x="6553041" y="2844477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8" name="Oval 177"/>
            <p:cNvSpPr/>
            <p:nvPr/>
          </p:nvSpPr>
          <p:spPr bwMode="auto">
            <a:xfrm>
              <a:off x="5940380" y="5182819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" name="Oval 178"/>
            <p:cNvSpPr/>
            <p:nvPr/>
          </p:nvSpPr>
          <p:spPr bwMode="auto">
            <a:xfrm>
              <a:off x="6343023" y="4819248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0" name="Oval 179"/>
            <p:cNvSpPr/>
            <p:nvPr/>
          </p:nvSpPr>
          <p:spPr bwMode="auto">
            <a:xfrm>
              <a:off x="5849567" y="4391929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1" name="Oval 180"/>
            <p:cNvSpPr/>
            <p:nvPr/>
          </p:nvSpPr>
          <p:spPr bwMode="auto">
            <a:xfrm>
              <a:off x="6205267" y="4912169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2" name="Oval 181"/>
            <p:cNvSpPr/>
            <p:nvPr/>
          </p:nvSpPr>
          <p:spPr bwMode="auto">
            <a:xfrm>
              <a:off x="6092200" y="5123518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3" name="Oval 182"/>
            <p:cNvSpPr/>
            <p:nvPr/>
          </p:nvSpPr>
          <p:spPr bwMode="auto">
            <a:xfrm>
              <a:off x="6458837" y="4593642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7" name="Oval 186"/>
            <p:cNvSpPr/>
            <p:nvPr/>
          </p:nvSpPr>
          <p:spPr bwMode="auto">
            <a:xfrm>
              <a:off x="7010620" y="4544426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8" name="Oval 187"/>
            <p:cNvSpPr/>
            <p:nvPr/>
          </p:nvSpPr>
          <p:spPr bwMode="auto">
            <a:xfrm>
              <a:off x="6758656" y="4073885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9" name="Oval 188"/>
            <p:cNvSpPr/>
            <p:nvPr/>
          </p:nvSpPr>
          <p:spPr bwMode="auto">
            <a:xfrm>
              <a:off x="6129600" y="4220734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0" name="Oval 189"/>
            <p:cNvSpPr/>
            <p:nvPr/>
          </p:nvSpPr>
          <p:spPr bwMode="auto">
            <a:xfrm>
              <a:off x="5620544" y="4107567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1" name="Oval 190"/>
            <p:cNvSpPr/>
            <p:nvPr/>
          </p:nvSpPr>
          <p:spPr bwMode="auto">
            <a:xfrm>
              <a:off x="5714495" y="4553726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2" name="Oval 191"/>
            <p:cNvSpPr/>
            <p:nvPr/>
          </p:nvSpPr>
          <p:spPr bwMode="auto">
            <a:xfrm>
              <a:off x="5532160" y="4856654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5" name="Oval 194"/>
            <p:cNvSpPr/>
            <p:nvPr/>
          </p:nvSpPr>
          <p:spPr bwMode="auto">
            <a:xfrm>
              <a:off x="6362401" y="5022292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6" name="Oval 195"/>
            <p:cNvSpPr/>
            <p:nvPr/>
          </p:nvSpPr>
          <p:spPr bwMode="auto">
            <a:xfrm>
              <a:off x="6651436" y="4729041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7" name="Oval 196"/>
            <p:cNvSpPr/>
            <p:nvPr/>
          </p:nvSpPr>
          <p:spPr bwMode="auto">
            <a:xfrm>
              <a:off x="7031122" y="5054491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8" name="Oval 197"/>
            <p:cNvSpPr/>
            <p:nvPr/>
          </p:nvSpPr>
          <p:spPr bwMode="auto">
            <a:xfrm>
              <a:off x="6824249" y="4418953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9" name="Oval 198"/>
            <p:cNvSpPr/>
            <p:nvPr/>
          </p:nvSpPr>
          <p:spPr bwMode="auto">
            <a:xfrm>
              <a:off x="6948048" y="4248535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0" name="Oval 199"/>
            <p:cNvSpPr/>
            <p:nvPr/>
          </p:nvSpPr>
          <p:spPr bwMode="auto">
            <a:xfrm>
              <a:off x="5875900" y="4809958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1" name="Oval 200"/>
            <p:cNvSpPr/>
            <p:nvPr/>
          </p:nvSpPr>
          <p:spPr bwMode="auto">
            <a:xfrm>
              <a:off x="6631126" y="4870520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2" name="Oval 201"/>
            <p:cNvSpPr/>
            <p:nvPr/>
          </p:nvSpPr>
          <p:spPr bwMode="auto">
            <a:xfrm>
              <a:off x="6790960" y="4992297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203" name="Straight Connector 202"/>
            <p:cNvCxnSpPr/>
            <p:nvPr/>
          </p:nvCxnSpPr>
          <p:spPr bwMode="auto">
            <a:xfrm>
              <a:off x="6504760" y="4465491"/>
              <a:ext cx="940684" cy="738037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 bwMode="auto">
            <a:xfrm flipV="1">
              <a:off x="5673349" y="4458758"/>
              <a:ext cx="840722" cy="822453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Oval 206"/>
            <p:cNvSpPr/>
            <p:nvPr/>
          </p:nvSpPr>
          <p:spPr bwMode="auto">
            <a:xfrm>
              <a:off x="6408230" y="3054936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60" name="Rectangle 3"/>
          <p:cNvSpPr>
            <a:spLocks noChangeArrowheads="1"/>
          </p:cNvSpPr>
          <p:nvPr/>
        </p:nvSpPr>
        <p:spPr bwMode="auto">
          <a:xfrm>
            <a:off x="1468836" y="5183667"/>
            <a:ext cx="5783484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solidFill>
                  <a:srgbClr val="306DE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Neural network is an excellent non-linear function.</a:t>
            </a:r>
            <a:endParaRPr lang="zh-CN" altLang="en-US" dirty="0">
              <a:solidFill>
                <a:srgbClr val="306DE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4" name="Rectangle 3"/>
          <p:cNvSpPr>
            <a:spLocks noChangeArrowheads="1"/>
          </p:cNvSpPr>
          <p:nvPr/>
        </p:nvSpPr>
        <p:spPr bwMode="auto">
          <a:xfrm>
            <a:off x="726042" y="5702213"/>
            <a:ext cx="7402354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solidFill>
                  <a:srgbClr val="306DE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non-linear function is a composition of many linear functions.</a:t>
            </a:r>
            <a:endParaRPr lang="zh-CN" altLang="en-US" dirty="0">
              <a:solidFill>
                <a:srgbClr val="306DE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3638457"/>
      </p:ext>
    </p:extLst>
  </p:cSld>
  <p:clrMapOvr>
    <a:masterClrMapping/>
  </p:clrMapOvr>
  <p:transition spd="med">
    <p:fade thruBlk="1"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</a:t>
            </a:r>
            <a:fld id="{33EC1442-C5CF-4C26-92E7-FCE21E459BBF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 smtClean="0"/>
              <a:t>/32</a:t>
            </a:r>
            <a:endParaRPr lang="en-US" altLang="zh-CN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981075"/>
            <a:ext cx="8280400" cy="5762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目录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43608" y="2709863"/>
            <a:ext cx="7344444" cy="504825"/>
            <a:chOff x="1115988" y="3194049"/>
            <a:chExt cx="7344444" cy="504825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1763688" y="3194049"/>
              <a:ext cx="6696744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>
                  <a:solidFill>
                    <a:srgbClr val="306DE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1. </a:t>
              </a:r>
              <a:r>
                <a:rPr lang="en-US" altLang="zh-CN" dirty="0" err="1" smtClean="0">
                  <a:solidFill>
                    <a:srgbClr val="306DE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BPNet</a:t>
              </a:r>
              <a:endParaRPr lang="zh-CN" altLang="en-US" dirty="0">
                <a:solidFill>
                  <a:srgbClr val="306DE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199" name="Line 9"/>
            <p:cNvSpPr>
              <a:spLocks noChangeShapeType="1"/>
            </p:cNvSpPr>
            <p:nvPr/>
          </p:nvSpPr>
          <p:spPr bwMode="auto">
            <a:xfrm>
              <a:off x="1115988" y="3662362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Oval 14"/>
            <p:cNvSpPr>
              <a:spLocks noChangeArrowheads="1"/>
            </p:cNvSpPr>
            <p:nvPr/>
          </p:nvSpPr>
          <p:spPr bwMode="auto">
            <a:xfrm>
              <a:off x="1189013" y="3300412"/>
              <a:ext cx="287337" cy="287337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2020" y="3212207"/>
            <a:ext cx="7200000" cy="504825"/>
            <a:chOff x="1114400" y="3878262"/>
            <a:chExt cx="7200000" cy="504825"/>
          </a:xfrm>
        </p:grpSpPr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1763688" y="3878262"/>
              <a:ext cx="54737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 smtClean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1.1 Traditional Classification Method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200" name="Line 13"/>
            <p:cNvSpPr>
              <a:spLocks noChangeShapeType="1"/>
            </p:cNvSpPr>
            <p:nvPr/>
          </p:nvSpPr>
          <p:spPr bwMode="auto">
            <a:xfrm>
              <a:off x="1114400" y="4311649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02" name="Oval 15"/>
            <p:cNvSpPr>
              <a:spLocks noChangeArrowheads="1"/>
            </p:cNvSpPr>
            <p:nvPr/>
          </p:nvSpPr>
          <p:spPr bwMode="auto">
            <a:xfrm>
              <a:off x="1187425" y="3984624"/>
              <a:ext cx="287338" cy="287338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8203" name="Picture 18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73238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1043608" y="3645024"/>
            <a:ext cx="7200000" cy="504825"/>
            <a:chOff x="1114400" y="3878262"/>
            <a:chExt cx="7200000" cy="504825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1763688" y="3878262"/>
              <a:ext cx="54737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 smtClean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1.2 </a:t>
              </a: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Neural Network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114400" y="4311649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" name="Oval 15"/>
            <p:cNvSpPr>
              <a:spLocks noChangeArrowheads="1"/>
            </p:cNvSpPr>
            <p:nvPr/>
          </p:nvSpPr>
          <p:spPr bwMode="auto">
            <a:xfrm>
              <a:off x="1187425" y="3984624"/>
              <a:ext cx="287338" cy="287338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42020" y="4130401"/>
            <a:ext cx="7200000" cy="504825"/>
            <a:chOff x="1114400" y="3878262"/>
            <a:chExt cx="7200000" cy="504825"/>
          </a:xfrm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1763688" y="3878262"/>
              <a:ext cx="54737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 smtClean="0">
                  <a:solidFill>
                    <a:srgbClr val="306DE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1.3 Loss Function</a:t>
              </a:r>
              <a:endParaRPr lang="zh-CN" altLang="en-US" dirty="0">
                <a:solidFill>
                  <a:srgbClr val="306DE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114400" y="4311649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Oval 15"/>
            <p:cNvSpPr>
              <a:spLocks noChangeArrowheads="1"/>
            </p:cNvSpPr>
            <p:nvPr/>
          </p:nvSpPr>
          <p:spPr bwMode="auto">
            <a:xfrm>
              <a:off x="1187425" y="3984624"/>
              <a:ext cx="287338" cy="287338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42020" y="4598665"/>
            <a:ext cx="7200000" cy="504825"/>
            <a:chOff x="1114400" y="3878262"/>
            <a:chExt cx="7200000" cy="504825"/>
          </a:xfrm>
        </p:grpSpPr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1763688" y="3878262"/>
              <a:ext cx="54737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 smtClean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1.4 The Gradient Descend Method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114400" y="4311649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1187425" y="3984624"/>
              <a:ext cx="287338" cy="287338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8739904"/>
      </p:ext>
    </p:extLst>
  </p:cSld>
  <p:clrMapOvr>
    <a:masterClrMapping/>
  </p:clrMapOvr>
  <p:transition spd="med">
    <p:fade thruBlk="1"/>
    <p:sndAc>
      <p:stSnd>
        <p:snd r:embed="rId2" name="type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457200" y="793750"/>
            <a:ext cx="8280400" cy="36513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 flipV="1">
            <a:off x="457200" y="793750"/>
            <a:ext cx="4191000" cy="71438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196975"/>
            <a:ext cx="8280400" cy="576263"/>
          </a:xfrm>
        </p:spPr>
        <p:txBody>
          <a:bodyPr/>
          <a:lstStyle/>
          <a:p>
            <a:pPr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 Why should the loss function be convex?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/>
              <p:cNvSpPr/>
              <p:nvPr/>
            </p:nvSpPr>
            <p:spPr>
              <a:xfrm>
                <a:off x="3446488" y="1918918"/>
                <a:ext cx="2301824" cy="684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4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488" y="1918918"/>
                <a:ext cx="2301824" cy="684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848670" y="2852936"/>
            <a:ext cx="3482846" cy="2880320"/>
            <a:chOff x="491976" y="2849648"/>
            <a:chExt cx="3482846" cy="2880320"/>
          </a:xfrm>
        </p:grpSpPr>
        <p:sp>
          <p:nvSpPr>
            <p:cNvPr id="122" name="Oval 121"/>
            <p:cNvSpPr/>
            <p:nvPr/>
          </p:nvSpPr>
          <p:spPr bwMode="auto">
            <a:xfrm>
              <a:off x="878478" y="2849648"/>
              <a:ext cx="3096344" cy="288032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75" name="Straight Connector 174"/>
            <p:cNvCxnSpPr/>
            <p:nvPr/>
          </p:nvCxnSpPr>
          <p:spPr bwMode="auto">
            <a:xfrm>
              <a:off x="1382534" y="3638255"/>
              <a:ext cx="578496" cy="129614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auto">
            <a:xfrm flipH="1">
              <a:off x="2894702" y="3782271"/>
              <a:ext cx="609636" cy="129614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 bwMode="auto">
            <a:xfrm flipV="1">
              <a:off x="1961030" y="4646367"/>
              <a:ext cx="400508" cy="27891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 bwMode="auto">
            <a:xfrm>
              <a:off x="2361538" y="4655483"/>
              <a:ext cx="533164" cy="42293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 bwMode="auto">
            <a:xfrm>
              <a:off x="1314892" y="5325745"/>
              <a:ext cx="218944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7" name="Straight Arrow Connector 186"/>
            <p:cNvCxnSpPr/>
            <p:nvPr/>
          </p:nvCxnSpPr>
          <p:spPr bwMode="auto">
            <a:xfrm flipV="1">
              <a:off x="1314892" y="3289051"/>
              <a:ext cx="0" cy="20366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491976" y="3088995"/>
                  <a:ext cx="86773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976" y="3088995"/>
                  <a:ext cx="867738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Rectangle 190"/>
                <p:cNvSpPr/>
                <p:nvPr/>
              </p:nvSpPr>
              <p:spPr>
                <a:xfrm>
                  <a:off x="3376241" y="5262990"/>
                  <a:ext cx="45852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6241" y="5262990"/>
                  <a:ext cx="458523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" name="Straight Connector 29"/>
          <p:cNvCxnSpPr/>
          <p:nvPr/>
        </p:nvCxnSpPr>
        <p:spPr bwMode="auto">
          <a:xfrm>
            <a:off x="4321594" y="4948997"/>
            <a:ext cx="933672" cy="144016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 bwMode="auto">
          <a:xfrm>
            <a:off x="4273594" y="4867958"/>
            <a:ext cx="142800" cy="148574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85113" y="6524625"/>
            <a:ext cx="1223962" cy="3333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p15/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3318803"/>
      </p:ext>
    </p:extLst>
  </p:cSld>
  <p:clrMapOvr>
    <a:masterClrMapping/>
  </p:clrMapOvr>
  <p:transition spd="med">
    <p:fade thruBlk="1"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85185E-6 L 0.10122 0.0219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  <p:bldP spid="31" grpId="0" animBg="1"/>
      <p:bldP spid="3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301331" y="2886145"/>
            <a:ext cx="3096344" cy="2880320"/>
            <a:chOff x="4628247" y="2918477"/>
            <a:chExt cx="3096344" cy="2880320"/>
          </a:xfrm>
        </p:grpSpPr>
        <p:sp>
          <p:nvSpPr>
            <p:cNvPr id="94" name="Oval 93"/>
            <p:cNvSpPr/>
            <p:nvPr/>
          </p:nvSpPr>
          <p:spPr bwMode="auto">
            <a:xfrm>
              <a:off x="4628247" y="2918477"/>
              <a:ext cx="3096344" cy="288032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5581824" y="3749954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 flipV="1">
              <a:off x="5941528" y="4152018"/>
              <a:ext cx="295293" cy="149227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 bwMode="auto">
            <a:xfrm>
              <a:off x="6982391" y="4318175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5698747" y="3965978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5285988" y="4234756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5340092" y="4033373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5570309" y="4354972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5573742" y="4199875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5382790" y="4537028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081531" y="4133572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5946469" y="4100768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5550072" y="4896880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6523815" y="4650036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5915591" y="4901591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6718425" y="4859034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6135608" y="4828235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6036315" y="4485779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6347708" y="4405963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6103379" y="4675820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5882632" y="4649311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6365834" y="4796677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6519373" y="4133572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5760283" y="4220612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5700449" y="4757584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6186745" y="4295528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 bwMode="auto">
            <a:xfrm>
              <a:off x="6230164" y="4145246"/>
              <a:ext cx="332741" cy="164567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auto">
            <a:xfrm>
              <a:off x="6610753" y="3917088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8" name="Oval 127"/>
            <p:cNvSpPr/>
            <p:nvPr/>
          </p:nvSpPr>
          <p:spPr bwMode="auto">
            <a:xfrm>
              <a:off x="6434997" y="3922832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6124152" y="3707681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6414411" y="3643094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6028128" y="3878600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2" name="Oval 131"/>
            <p:cNvSpPr/>
            <p:nvPr/>
          </p:nvSpPr>
          <p:spPr bwMode="auto">
            <a:xfrm>
              <a:off x="5895862" y="3597859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3" name="Oval 132"/>
            <p:cNvSpPr/>
            <p:nvPr/>
          </p:nvSpPr>
          <p:spPr bwMode="auto">
            <a:xfrm>
              <a:off x="6865851" y="4496160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4" name="Oval 133"/>
            <p:cNvSpPr/>
            <p:nvPr/>
          </p:nvSpPr>
          <p:spPr bwMode="auto">
            <a:xfrm>
              <a:off x="6251198" y="3966134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5" name="Oval 134"/>
            <p:cNvSpPr/>
            <p:nvPr/>
          </p:nvSpPr>
          <p:spPr bwMode="auto">
            <a:xfrm>
              <a:off x="6667818" y="4286005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6" name="Oval 135"/>
            <p:cNvSpPr/>
            <p:nvPr/>
          </p:nvSpPr>
          <p:spPr bwMode="auto">
            <a:xfrm>
              <a:off x="6782453" y="4082323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7" name="Oval 136"/>
            <p:cNvSpPr/>
            <p:nvPr/>
          </p:nvSpPr>
          <p:spPr bwMode="auto">
            <a:xfrm>
              <a:off x="6206120" y="4496005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8" name="Oval 137"/>
            <p:cNvSpPr/>
            <p:nvPr/>
          </p:nvSpPr>
          <p:spPr bwMode="auto">
            <a:xfrm>
              <a:off x="6370798" y="4591572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64" name="Straight Connector 163"/>
            <p:cNvCxnSpPr/>
            <p:nvPr/>
          </p:nvCxnSpPr>
          <p:spPr bwMode="auto">
            <a:xfrm flipV="1">
              <a:off x="5510277" y="4300704"/>
              <a:ext cx="431251" cy="365553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auto">
            <a:xfrm flipV="1">
              <a:off x="5435715" y="4663350"/>
              <a:ext cx="79228" cy="246255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auto">
            <a:xfrm>
              <a:off x="6555929" y="4304143"/>
              <a:ext cx="203493" cy="25961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auto">
            <a:xfrm>
              <a:off x="6759266" y="4564262"/>
              <a:ext cx="313797" cy="784405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auto">
            <a:xfrm flipV="1">
              <a:off x="5512652" y="3068960"/>
              <a:ext cx="484423" cy="1596228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 bwMode="auto">
            <a:xfrm flipV="1">
              <a:off x="5939493" y="3369848"/>
              <a:ext cx="1027403" cy="939965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 bwMode="auto">
            <a:xfrm flipV="1">
              <a:off x="6244491" y="3633708"/>
              <a:ext cx="1168394" cy="522895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 bwMode="auto">
            <a:xfrm flipH="1" flipV="1">
              <a:off x="5826173" y="3249265"/>
              <a:ext cx="735216" cy="1074321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 bwMode="auto">
            <a:xfrm flipH="1" flipV="1">
              <a:off x="5057933" y="3698430"/>
              <a:ext cx="1186703" cy="459009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 bwMode="auto">
            <a:xfrm flipH="1" flipV="1">
              <a:off x="6493732" y="4293063"/>
              <a:ext cx="1127506" cy="386401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 bwMode="auto">
            <a:xfrm flipH="1" flipV="1">
              <a:off x="6699337" y="4490520"/>
              <a:ext cx="608967" cy="698404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 bwMode="auto">
            <a:xfrm flipH="1" flipV="1">
              <a:off x="6308160" y="3249265"/>
              <a:ext cx="450444" cy="1334635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 bwMode="auto">
            <a:xfrm flipH="1" flipV="1">
              <a:off x="5438754" y="4893703"/>
              <a:ext cx="131135" cy="26347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 bwMode="auto">
            <a:xfrm flipH="1" flipV="1">
              <a:off x="5008380" y="3988637"/>
              <a:ext cx="442705" cy="929374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 bwMode="auto">
            <a:xfrm flipH="1" flipV="1">
              <a:off x="5568265" y="5135620"/>
              <a:ext cx="903746" cy="51569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 bwMode="auto">
            <a:xfrm flipH="1" flipV="1">
              <a:off x="4910103" y="4685985"/>
              <a:ext cx="662694" cy="454525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457200" y="793750"/>
            <a:ext cx="8280400" cy="36513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 flipV="1">
            <a:off x="457200" y="793750"/>
            <a:ext cx="4191000" cy="71438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196975"/>
            <a:ext cx="8280400" cy="576263"/>
          </a:xfrm>
        </p:spPr>
        <p:txBody>
          <a:bodyPr/>
          <a:lstStyle/>
          <a:p>
            <a:pPr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 Why to use the regularization terms?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/>
              <p:cNvSpPr/>
              <p:nvPr/>
            </p:nvSpPr>
            <p:spPr>
              <a:xfrm>
                <a:off x="1765434" y="1954739"/>
                <a:ext cx="2302510" cy="684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4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434" y="1954739"/>
                <a:ext cx="2302510" cy="684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4957304" y="2854708"/>
            <a:ext cx="3096344" cy="2880320"/>
            <a:chOff x="821392" y="2869653"/>
            <a:chExt cx="3096344" cy="2880320"/>
          </a:xfrm>
        </p:grpSpPr>
        <p:sp>
          <p:nvSpPr>
            <p:cNvPr id="49" name="Oval 48"/>
            <p:cNvSpPr/>
            <p:nvPr/>
          </p:nvSpPr>
          <p:spPr bwMode="auto">
            <a:xfrm>
              <a:off x="821392" y="2869653"/>
              <a:ext cx="3096344" cy="288032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1718610" y="3907750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 flipV="1">
              <a:off x="1448914" y="4309813"/>
              <a:ext cx="924693" cy="87911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 bwMode="auto">
            <a:xfrm>
              <a:off x="3119177" y="4475971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1835533" y="4123774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1422774" y="4392552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1476878" y="4191169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1707095" y="4512768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1710528" y="4357671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1519576" y="4694824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3218317" y="4291368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2083255" y="4258564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1686858" y="5054676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2660601" y="4807832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2052377" y="5059387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2855211" y="5016830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2272394" y="4986031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2173101" y="4643575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2484494" y="4563759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2240165" y="4833616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2019418" y="4807107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2502620" y="4954473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2656159" y="4291368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1897069" y="4378408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1837235" y="4915380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2323531" y="4453324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 bwMode="auto">
            <a:xfrm>
              <a:off x="2366950" y="4303042"/>
              <a:ext cx="912309" cy="949709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 bwMode="auto">
            <a:xfrm>
              <a:off x="2747539" y="4074884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571783" y="4080628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2260938" y="3865477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2551197" y="3800890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2164914" y="4036396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2032648" y="3755655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002637" y="4653956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2387984" y="4123930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2804604" y="4443801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2919239" y="4240119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2342906" y="4653801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2507584" y="4749368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75" name="Straight Connector 174"/>
            <p:cNvCxnSpPr/>
            <p:nvPr/>
          </p:nvCxnSpPr>
          <p:spPr bwMode="auto">
            <a:xfrm flipH="1" flipV="1">
              <a:off x="1623295" y="3466023"/>
              <a:ext cx="757037" cy="856765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auto">
            <a:xfrm flipV="1">
              <a:off x="2366950" y="3562974"/>
              <a:ext cx="807890" cy="751005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12842" y="1961603"/>
                <a:ext cx="2491516" cy="675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842" y="1961603"/>
                <a:ext cx="2491516" cy="6756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Group 138"/>
          <p:cNvGrpSpPr/>
          <p:nvPr/>
        </p:nvGrpSpPr>
        <p:grpSpPr>
          <a:xfrm>
            <a:off x="2196969" y="5211039"/>
            <a:ext cx="1222595" cy="429316"/>
            <a:chOff x="5568590" y="5229790"/>
            <a:chExt cx="1222595" cy="429316"/>
          </a:xfrm>
          <a:solidFill>
            <a:srgbClr val="FF0000"/>
          </a:solidFill>
        </p:grpSpPr>
        <p:sp>
          <p:nvSpPr>
            <p:cNvPr id="140" name="Oval 139"/>
            <p:cNvSpPr/>
            <p:nvPr/>
          </p:nvSpPr>
          <p:spPr bwMode="auto">
            <a:xfrm>
              <a:off x="5568590" y="5339543"/>
              <a:ext cx="101213" cy="102498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1" name="Oval 140"/>
            <p:cNvSpPr/>
            <p:nvPr/>
          </p:nvSpPr>
          <p:spPr bwMode="auto">
            <a:xfrm>
              <a:off x="5873239" y="5339543"/>
              <a:ext cx="101213" cy="102498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2" name="Oval 141"/>
            <p:cNvSpPr/>
            <p:nvPr/>
          </p:nvSpPr>
          <p:spPr bwMode="auto">
            <a:xfrm>
              <a:off x="5751144" y="5229790"/>
              <a:ext cx="101213" cy="102498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" name="Oval 142"/>
            <p:cNvSpPr/>
            <p:nvPr/>
          </p:nvSpPr>
          <p:spPr bwMode="auto">
            <a:xfrm>
              <a:off x="5725658" y="5488868"/>
              <a:ext cx="101213" cy="102498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5935029" y="5540117"/>
              <a:ext cx="101213" cy="102498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5" name="Oval 144"/>
            <p:cNvSpPr/>
            <p:nvPr/>
          </p:nvSpPr>
          <p:spPr bwMode="auto">
            <a:xfrm>
              <a:off x="6054563" y="5347368"/>
              <a:ext cx="101213" cy="102498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6" name="Oval 145"/>
            <p:cNvSpPr/>
            <p:nvPr/>
          </p:nvSpPr>
          <p:spPr bwMode="auto">
            <a:xfrm>
              <a:off x="6206383" y="5545736"/>
              <a:ext cx="101213" cy="102498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7" name="Oval 146"/>
            <p:cNvSpPr/>
            <p:nvPr/>
          </p:nvSpPr>
          <p:spPr bwMode="auto">
            <a:xfrm>
              <a:off x="6473481" y="5556608"/>
              <a:ext cx="101213" cy="102498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8" name="Oval 147"/>
            <p:cNvSpPr/>
            <p:nvPr/>
          </p:nvSpPr>
          <p:spPr bwMode="auto">
            <a:xfrm>
              <a:off x="6359212" y="5360828"/>
              <a:ext cx="101213" cy="102498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9" name="Oval 148"/>
            <p:cNvSpPr/>
            <p:nvPr/>
          </p:nvSpPr>
          <p:spPr bwMode="auto">
            <a:xfrm>
              <a:off x="6603179" y="5316685"/>
              <a:ext cx="101213" cy="102498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0" name="Oval 149"/>
            <p:cNvSpPr/>
            <p:nvPr/>
          </p:nvSpPr>
          <p:spPr bwMode="auto">
            <a:xfrm>
              <a:off x="6689972" y="5477709"/>
              <a:ext cx="101213" cy="102498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5861340" y="5233101"/>
            <a:ext cx="1222595" cy="429316"/>
            <a:chOff x="1703585" y="5237401"/>
            <a:chExt cx="1222595" cy="429316"/>
          </a:xfrm>
          <a:solidFill>
            <a:srgbClr val="FF0000"/>
          </a:solidFill>
        </p:grpSpPr>
        <p:sp>
          <p:nvSpPr>
            <p:cNvPr id="165" name="Oval 164"/>
            <p:cNvSpPr/>
            <p:nvPr/>
          </p:nvSpPr>
          <p:spPr bwMode="auto">
            <a:xfrm>
              <a:off x="1703585" y="5347154"/>
              <a:ext cx="101213" cy="102498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6" name="Oval 165"/>
            <p:cNvSpPr/>
            <p:nvPr/>
          </p:nvSpPr>
          <p:spPr bwMode="auto">
            <a:xfrm>
              <a:off x="2008234" y="5347154"/>
              <a:ext cx="101213" cy="102498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7" name="Oval 166"/>
            <p:cNvSpPr/>
            <p:nvPr/>
          </p:nvSpPr>
          <p:spPr bwMode="auto">
            <a:xfrm>
              <a:off x="1886139" y="5237401"/>
              <a:ext cx="101213" cy="102498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1860653" y="5496479"/>
              <a:ext cx="101213" cy="102498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0" name="Oval 169"/>
            <p:cNvSpPr/>
            <p:nvPr/>
          </p:nvSpPr>
          <p:spPr bwMode="auto">
            <a:xfrm>
              <a:off x="2070024" y="5547728"/>
              <a:ext cx="101213" cy="102498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2" name="Oval 171"/>
            <p:cNvSpPr/>
            <p:nvPr/>
          </p:nvSpPr>
          <p:spPr bwMode="auto">
            <a:xfrm>
              <a:off x="2189558" y="5354979"/>
              <a:ext cx="101213" cy="102498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4" name="Oval 173"/>
            <p:cNvSpPr/>
            <p:nvPr/>
          </p:nvSpPr>
          <p:spPr bwMode="auto">
            <a:xfrm>
              <a:off x="2341378" y="5553347"/>
              <a:ext cx="101213" cy="102498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8" name="Oval 177"/>
            <p:cNvSpPr/>
            <p:nvPr/>
          </p:nvSpPr>
          <p:spPr bwMode="auto">
            <a:xfrm>
              <a:off x="2608476" y="5564219"/>
              <a:ext cx="101213" cy="102498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" name="Oval 178"/>
            <p:cNvSpPr/>
            <p:nvPr/>
          </p:nvSpPr>
          <p:spPr bwMode="auto">
            <a:xfrm>
              <a:off x="2494207" y="5368439"/>
              <a:ext cx="101213" cy="102498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1" name="Oval 180"/>
            <p:cNvSpPr/>
            <p:nvPr/>
          </p:nvSpPr>
          <p:spPr bwMode="auto">
            <a:xfrm>
              <a:off x="2738174" y="5324296"/>
              <a:ext cx="101213" cy="102498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2" name="Oval 181"/>
            <p:cNvSpPr/>
            <p:nvPr/>
          </p:nvSpPr>
          <p:spPr bwMode="auto">
            <a:xfrm>
              <a:off x="2824967" y="5485320"/>
              <a:ext cx="101213" cy="102498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8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85113" y="6524625"/>
            <a:ext cx="1223962" cy="3333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p16/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4881301"/>
      </p:ext>
    </p:extLst>
  </p:cSld>
  <p:clrMapOvr>
    <a:masterClrMapping/>
  </p:clrMapOvr>
  <p:transition spd="med">
    <p:fade thruBlk="1"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</a:t>
            </a:r>
            <a:fld id="{33EC1442-C5CF-4C26-92E7-FCE21E459BBF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 smtClean="0"/>
              <a:t>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n-US" altLang="zh-CN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981075"/>
            <a:ext cx="8280400" cy="5762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目录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43608" y="2709863"/>
            <a:ext cx="7344444" cy="504825"/>
            <a:chOff x="1115988" y="3194049"/>
            <a:chExt cx="7344444" cy="504825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1763688" y="3194049"/>
              <a:ext cx="6696744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>
                  <a:solidFill>
                    <a:srgbClr val="306DE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1. </a:t>
              </a:r>
              <a:r>
                <a:rPr lang="en-US" altLang="zh-CN" dirty="0" err="1" smtClean="0">
                  <a:solidFill>
                    <a:srgbClr val="306DE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BPNet</a:t>
              </a:r>
              <a:endParaRPr lang="zh-CN" altLang="en-US" dirty="0">
                <a:solidFill>
                  <a:srgbClr val="306DE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199" name="Line 9"/>
            <p:cNvSpPr>
              <a:spLocks noChangeShapeType="1"/>
            </p:cNvSpPr>
            <p:nvPr/>
          </p:nvSpPr>
          <p:spPr bwMode="auto">
            <a:xfrm>
              <a:off x="1115988" y="3662362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Oval 14"/>
            <p:cNvSpPr>
              <a:spLocks noChangeArrowheads="1"/>
            </p:cNvSpPr>
            <p:nvPr/>
          </p:nvSpPr>
          <p:spPr bwMode="auto">
            <a:xfrm>
              <a:off x="1189013" y="3300412"/>
              <a:ext cx="287337" cy="287337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2020" y="3212207"/>
            <a:ext cx="7200000" cy="504825"/>
            <a:chOff x="1114400" y="3878262"/>
            <a:chExt cx="7200000" cy="504825"/>
          </a:xfrm>
        </p:grpSpPr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1763688" y="3878262"/>
              <a:ext cx="54737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 smtClean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1.1 Traditional Classification Method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200" name="Line 13"/>
            <p:cNvSpPr>
              <a:spLocks noChangeShapeType="1"/>
            </p:cNvSpPr>
            <p:nvPr/>
          </p:nvSpPr>
          <p:spPr bwMode="auto">
            <a:xfrm>
              <a:off x="1114400" y="4311649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02" name="Oval 15"/>
            <p:cNvSpPr>
              <a:spLocks noChangeArrowheads="1"/>
            </p:cNvSpPr>
            <p:nvPr/>
          </p:nvSpPr>
          <p:spPr bwMode="auto">
            <a:xfrm>
              <a:off x="1187425" y="3984624"/>
              <a:ext cx="287338" cy="287338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8203" name="Picture 18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73238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1043608" y="3645024"/>
            <a:ext cx="7200000" cy="504825"/>
            <a:chOff x="1114400" y="3878262"/>
            <a:chExt cx="7200000" cy="504825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1763688" y="3878262"/>
              <a:ext cx="54737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 smtClean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1.2 </a:t>
              </a: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Neural Network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114400" y="4311649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" name="Oval 15"/>
            <p:cNvSpPr>
              <a:spLocks noChangeArrowheads="1"/>
            </p:cNvSpPr>
            <p:nvPr/>
          </p:nvSpPr>
          <p:spPr bwMode="auto">
            <a:xfrm>
              <a:off x="1187425" y="3984624"/>
              <a:ext cx="287338" cy="287338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42020" y="4130401"/>
            <a:ext cx="7200000" cy="504825"/>
            <a:chOff x="1114400" y="3878262"/>
            <a:chExt cx="7200000" cy="504825"/>
          </a:xfrm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1763688" y="3878262"/>
              <a:ext cx="54737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 smtClean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1.3 Loss Function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114400" y="4311649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Oval 15"/>
            <p:cNvSpPr>
              <a:spLocks noChangeArrowheads="1"/>
            </p:cNvSpPr>
            <p:nvPr/>
          </p:nvSpPr>
          <p:spPr bwMode="auto">
            <a:xfrm>
              <a:off x="1187425" y="3984624"/>
              <a:ext cx="287338" cy="287338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42020" y="4598665"/>
            <a:ext cx="7200000" cy="504825"/>
            <a:chOff x="1114400" y="3878262"/>
            <a:chExt cx="7200000" cy="504825"/>
          </a:xfrm>
        </p:grpSpPr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1763688" y="3878262"/>
              <a:ext cx="54737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 smtClean="0">
                  <a:solidFill>
                    <a:srgbClr val="306DE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1.4 The Gradient Descend Method</a:t>
              </a:r>
              <a:endParaRPr lang="zh-CN" altLang="en-US" dirty="0">
                <a:solidFill>
                  <a:srgbClr val="306DE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114400" y="4311649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1187425" y="3984624"/>
              <a:ext cx="287338" cy="287338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858193"/>
      </p:ext>
    </p:extLst>
  </p:cSld>
  <p:clrMapOvr>
    <a:masterClrMapping/>
  </p:clrMapOvr>
  <p:transition spd="med">
    <p:fade thruBlk="1"/>
    <p:sndAc>
      <p:stSnd>
        <p:snd r:embed="rId2" name="type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fld id="{8EA95096-B2D3-4A58-9C80-72F15BC7EC17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18</a:t>
            </a:fld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/32</a:t>
            </a: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457200" y="793750"/>
            <a:ext cx="8280400" cy="36513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 flipV="1">
            <a:off x="457200" y="793750"/>
            <a:ext cx="4191000" cy="71438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00244" y="721052"/>
            <a:ext cx="8280400" cy="576263"/>
          </a:xfrm>
        </p:spPr>
        <p:txBody>
          <a:bodyPr/>
          <a:lstStyle/>
          <a:p>
            <a:pPr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 How to apply the gradient descent to the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BPNet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1907704" y="1811694"/>
                <a:ext cx="38262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811694"/>
                <a:ext cx="3826287" cy="33855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/>
              <p:cNvSpPr/>
              <p:nvPr/>
            </p:nvSpPr>
            <p:spPr>
              <a:xfrm>
                <a:off x="1907704" y="1279348"/>
                <a:ext cx="4678781" cy="5654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CN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6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0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4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279348"/>
                <a:ext cx="4678781" cy="5654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245051" y="4884142"/>
                <a:ext cx="695895" cy="508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1600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051" y="4884142"/>
                <a:ext cx="695895" cy="5084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5362621" y="5547187"/>
                <a:ext cx="2081275" cy="508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1600" b="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b="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621" y="5547187"/>
                <a:ext cx="2081275" cy="5084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899982" y="4797152"/>
                <a:ext cx="2854050" cy="508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1600" b="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b="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82" y="4797152"/>
                <a:ext cx="2854050" cy="5084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1009096" y="5457737"/>
                <a:ext cx="2611356" cy="508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1600" b="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b="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096" y="5457737"/>
                <a:ext cx="2611356" cy="5084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5148064" y="4401291"/>
                <a:ext cx="24785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4401291"/>
                <a:ext cx="2478597" cy="338554"/>
              </a:xfrm>
              <a:prstGeom prst="rect">
                <a:avLst/>
              </a:prstGeom>
              <a:blipFill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/>
              <p:cNvSpPr txBox="1"/>
              <p:nvPr/>
            </p:nvSpPr>
            <p:spPr>
              <a:xfrm>
                <a:off x="611560" y="4372016"/>
                <a:ext cx="38262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5" name="TextBox 2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372016"/>
                <a:ext cx="3826287" cy="338554"/>
              </a:xfrm>
              <a:prstGeom prst="rect">
                <a:avLst/>
              </a:prstGeom>
              <a:blipFill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2017968" y="2444428"/>
            <a:ext cx="4710766" cy="1709778"/>
            <a:chOff x="993954" y="2039154"/>
            <a:chExt cx="4710766" cy="1709778"/>
          </a:xfrm>
        </p:grpSpPr>
        <p:sp>
          <p:nvSpPr>
            <p:cNvPr id="48" name="Rounded Rectangle 47"/>
            <p:cNvSpPr/>
            <p:nvPr/>
          </p:nvSpPr>
          <p:spPr bwMode="auto">
            <a:xfrm>
              <a:off x="4768616" y="2039154"/>
              <a:ext cx="936104" cy="1702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2877948" y="2046882"/>
              <a:ext cx="936104" cy="1702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993954" y="2046882"/>
              <a:ext cx="936104" cy="1702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1362711" y="2583816"/>
              <a:ext cx="173221" cy="17880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1362711" y="3097966"/>
              <a:ext cx="173221" cy="17880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3237243" y="2838444"/>
              <a:ext cx="213701" cy="198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3237242" y="2232681"/>
              <a:ext cx="213701" cy="198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3234919" y="3367493"/>
              <a:ext cx="213701" cy="198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Straight Arrow Connector 55"/>
            <p:cNvCxnSpPr>
              <a:stCxn id="51" idx="6"/>
              <a:endCxn id="54" idx="2"/>
            </p:cNvCxnSpPr>
            <p:nvPr/>
          </p:nvCxnSpPr>
          <p:spPr bwMode="auto">
            <a:xfrm flipV="1">
              <a:off x="1535932" y="2332035"/>
              <a:ext cx="1701310" cy="3411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Arrow Connector 56"/>
            <p:cNvCxnSpPr>
              <a:stCxn id="51" idx="6"/>
              <a:endCxn id="53" idx="2"/>
            </p:cNvCxnSpPr>
            <p:nvPr/>
          </p:nvCxnSpPr>
          <p:spPr bwMode="auto">
            <a:xfrm>
              <a:off x="1535932" y="2673219"/>
              <a:ext cx="1701311" cy="2645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Arrow Connector 57"/>
            <p:cNvCxnSpPr>
              <a:stCxn id="52" idx="6"/>
              <a:endCxn id="53" idx="2"/>
            </p:cNvCxnSpPr>
            <p:nvPr/>
          </p:nvCxnSpPr>
          <p:spPr bwMode="auto">
            <a:xfrm flipV="1">
              <a:off x="1535932" y="2937798"/>
              <a:ext cx="1701311" cy="2495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Arrow Connector 58"/>
            <p:cNvCxnSpPr>
              <a:stCxn id="51" idx="6"/>
              <a:endCxn id="55" idx="1"/>
            </p:cNvCxnSpPr>
            <p:nvPr/>
          </p:nvCxnSpPr>
          <p:spPr bwMode="auto">
            <a:xfrm>
              <a:off x="1535932" y="2673219"/>
              <a:ext cx="1730283" cy="72337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Arrow Connector 59"/>
            <p:cNvCxnSpPr>
              <a:stCxn id="52" idx="7"/>
              <a:endCxn id="54" idx="2"/>
            </p:cNvCxnSpPr>
            <p:nvPr/>
          </p:nvCxnSpPr>
          <p:spPr bwMode="auto">
            <a:xfrm flipV="1">
              <a:off x="1510564" y="2332035"/>
              <a:ext cx="1726678" cy="7921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Arrow Connector 60"/>
            <p:cNvCxnSpPr>
              <a:stCxn id="52" idx="6"/>
              <a:endCxn id="55" idx="1"/>
            </p:cNvCxnSpPr>
            <p:nvPr/>
          </p:nvCxnSpPr>
          <p:spPr bwMode="auto">
            <a:xfrm>
              <a:off x="1535932" y="3187369"/>
              <a:ext cx="1730283" cy="2092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Oval 61"/>
            <p:cNvSpPr/>
            <p:nvPr/>
          </p:nvSpPr>
          <p:spPr bwMode="auto">
            <a:xfrm>
              <a:off x="5255501" y="2838444"/>
              <a:ext cx="173221" cy="178806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Straight Arrow Connector 62"/>
            <p:cNvCxnSpPr>
              <a:stCxn id="54" idx="6"/>
              <a:endCxn id="62" idx="2"/>
            </p:cNvCxnSpPr>
            <p:nvPr/>
          </p:nvCxnSpPr>
          <p:spPr bwMode="auto">
            <a:xfrm>
              <a:off x="3450943" y="2332035"/>
              <a:ext cx="1804558" cy="5958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63"/>
            <p:cNvCxnSpPr>
              <a:stCxn id="53" idx="6"/>
              <a:endCxn id="62" idx="2"/>
            </p:cNvCxnSpPr>
            <p:nvPr/>
          </p:nvCxnSpPr>
          <p:spPr bwMode="auto">
            <a:xfrm flipV="1">
              <a:off x="3450944" y="2927847"/>
              <a:ext cx="1804557" cy="99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Arrow Connector 64"/>
            <p:cNvCxnSpPr>
              <a:stCxn id="55" idx="6"/>
              <a:endCxn id="62" idx="2"/>
            </p:cNvCxnSpPr>
            <p:nvPr/>
          </p:nvCxnSpPr>
          <p:spPr bwMode="auto">
            <a:xfrm flipV="1">
              <a:off x="3448620" y="2927847"/>
              <a:ext cx="1806881" cy="539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6" name="Isosceles Triangle 65"/>
            <p:cNvSpPr/>
            <p:nvPr/>
          </p:nvSpPr>
          <p:spPr bwMode="auto">
            <a:xfrm>
              <a:off x="2310467" y="3583517"/>
              <a:ext cx="187072" cy="16541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Straight Arrow Connector 66"/>
            <p:cNvCxnSpPr>
              <a:stCxn id="66" idx="5"/>
              <a:endCxn id="54" idx="4"/>
            </p:cNvCxnSpPr>
            <p:nvPr/>
          </p:nvCxnSpPr>
          <p:spPr bwMode="auto">
            <a:xfrm flipV="1">
              <a:off x="2450771" y="2431389"/>
              <a:ext cx="893322" cy="12348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Straight Arrow Connector 67"/>
            <p:cNvCxnSpPr>
              <a:stCxn id="66" idx="5"/>
              <a:endCxn id="53" idx="4"/>
            </p:cNvCxnSpPr>
            <p:nvPr/>
          </p:nvCxnSpPr>
          <p:spPr bwMode="auto">
            <a:xfrm flipV="1">
              <a:off x="2450771" y="3037152"/>
              <a:ext cx="893323" cy="6290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Straight Arrow Connector 68"/>
            <p:cNvCxnSpPr>
              <a:stCxn id="66" idx="5"/>
              <a:endCxn id="55" idx="4"/>
            </p:cNvCxnSpPr>
            <p:nvPr/>
          </p:nvCxnSpPr>
          <p:spPr bwMode="auto">
            <a:xfrm flipV="1">
              <a:off x="2450771" y="3566201"/>
              <a:ext cx="890999" cy="1000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" name="Isosceles Triangle 69"/>
            <p:cNvSpPr/>
            <p:nvPr/>
          </p:nvSpPr>
          <p:spPr bwMode="auto">
            <a:xfrm>
              <a:off x="4270547" y="3583517"/>
              <a:ext cx="187072" cy="16541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Straight Arrow Connector 70"/>
            <p:cNvCxnSpPr>
              <a:stCxn id="70" idx="5"/>
              <a:endCxn id="62" idx="4"/>
            </p:cNvCxnSpPr>
            <p:nvPr/>
          </p:nvCxnSpPr>
          <p:spPr bwMode="auto">
            <a:xfrm flipV="1">
              <a:off x="4410851" y="3017250"/>
              <a:ext cx="931261" cy="6489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874898" y="4941168"/>
                <a:ext cx="88242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898" y="4941168"/>
                <a:ext cx="882421" cy="338554"/>
              </a:xfrm>
              <a:prstGeom prst="rect">
                <a:avLst/>
              </a:prstGeom>
              <a:blipFill>
                <a:blip r:embed="rId12"/>
                <a:stretch>
                  <a:fillRect r="-9028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633506" y="4941168"/>
                <a:ext cx="41575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506" y="4941168"/>
                <a:ext cx="415755" cy="338554"/>
              </a:xfrm>
              <a:prstGeom prst="rect">
                <a:avLst/>
              </a:prstGeom>
              <a:blipFill>
                <a:blip r:embed="rId1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836966" y="4962070"/>
                <a:ext cx="43845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966" y="4962070"/>
                <a:ext cx="438453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056192" y="4941168"/>
                <a:ext cx="75616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1600" b="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192" y="4941168"/>
                <a:ext cx="756168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35980705"/>
      </p:ext>
    </p:extLst>
  </p:cSld>
  <p:clrMapOvr>
    <a:masterClrMapping/>
  </p:clrMapOvr>
  <p:transition spd="med">
    <p:fade thruBlk="1"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  <p:bldP spid="184" grpId="0"/>
      <p:bldP spid="2" grpId="0"/>
      <p:bldP spid="218" grpId="0"/>
      <p:bldP spid="219" grpId="0"/>
      <p:bldP spid="220" grpId="0"/>
      <p:bldP spid="223" grpId="0"/>
      <p:bldP spid="225" grpId="0"/>
      <p:bldP spid="3" grpId="0"/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664070" y="5583541"/>
            <a:ext cx="1427255" cy="509755"/>
            <a:chOff x="5680323" y="5512966"/>
            <a:chExt cx="1427255" cy="509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221"/>
                <p:cNvSpPr txBox="1"/>
                <p:nvPr/>
              </p:nvSpPr>
              <p:spPr>
                <a:xfrm>
                  <a:off x="5680323" y="5512966"/>
                  <a:ext cx="603114" cy="5097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zh-CN" alt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16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TextBox 2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0323" y="5512966"/>
                  <a:ext cx="603114" cy="5097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19056" y="5589260"/>
                  <a:ext cx="68852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56" y="5589260"/>
                  <a:ext cx="688522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899592" y="5517232"/>
            <a:ext cx="1969380" cy="509627"/>
            <a:chOff x="1088784" y="5482536"/>
            <a:chExt cx="1969380" cy="5096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TextBox 220"/>
                <p:cNvSpPr txBox="1"/>
                <p:nvPr/>
              </p:nvSpPr>
              <p:spPr>
                <a:xfrm>
                  <a:off x="1088784" y="5482536"/>
                  <a:ext cx="962936" cy="5096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zh-CN" alt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16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1" name="TextBox 2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784" y="5482536"/>
                  <a:ext cx="962936" cy="50962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019636" y="5556633"/>
                  <a:ext cx="1038528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9636" y="5556633"/>
                  <a:ext cx="1038528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853853" y="4252371"/>
                <a:ext cx="2944011" cy="508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53" y="4252371"/>
                <a:ext cx="2944011" cy="5084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fld id="{8EA95096-B2D3-4A58-9C80-72F15BC7EC17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19</a:t>
            </a:fld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/32</a:t>
            </a: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457200" y="793750"/>
            <a:ext cx="8280400" cy="36513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 flipV="1">
            <a:off x="457200" y="793750"/>
            <a:ext cx="4191000" cy="71438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00244" y="721052"/>
            <a:ext cx="8280400" cy="576263"/>
          </a:xfrm>
        </p:spPr>
        <p:txBody>
          <a:bodyPr/>
          <a:lstStyle/>
          <a:p>
            <a:pPr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 How to apply the gradient descent to the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BPNet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38418" y="3501008"/>
                <a:ext cx="2609446" cy="508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18" y="3501008"/>
                <a:ext cx="2609446" cy="5084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5579816" y="3530675"/>
                <a:ext cx="2076529" cy="508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816" y="3530675"/>
                <a:ext cx="2076529" cy="5084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5604124" y="4179650"/>
                <a:ext cx="2526141" cy="508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124" y="4179650"/>
                <a:ext cx="2526141" cy="5084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060515" y="5481307"/>
                <a:ext cx="2364237" cy="731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zh-CN" sz="1600" b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1600" b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en-US" altLang="zh-CN" sz="1600" b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zh-CN" sz="1600" b="0" smtClean="0">
                                  <a:latin typeface="Cambria Math" panose="02040503050406030204" pitchFamily="18" charset="0"/>
                                </a:rPr>
                                <m:t>̃</m:t>
                              </m:r>
                              <m:r>
                                <m:rPr>
                                  <m:nor/>
                                </m:rPr>
                                <a:rPr lang="en-US" altLang="zh-CN" sz="1600" b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Sup>
                                <m:sSubSupPr>
                                  <m:ctrlPr>
                                    <a:rPr lang="en-US" altLang="zh-CN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600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US" altLang="zh-CN" sz="16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600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6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600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600" b="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515" y="5481307"/>
                <a:ext cx="2364237" cy="73186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/>
          <p:cNvGrpSpPr/>
          <p:nvPr/>
        </p:nvGrpSpPr>
        <p:grpSpPr>
          <a:xfrm>
            <a:off x="2116151" y="1387680"/>
            <a:ext cx="4710766" cy="1709778"/>
            <a:chOff x="993954" y="2039154"/>
            <a:chExt cx="4710766" cy="1709778"/>
          </a:xfrm>
        </p:grpSpPr>
        <p:sp>
          <p:nvSpPr>
            <p:cNvPr id="63" name="Rounded Rectangle 62"/>
            <p:cNvSpPr/>
            <p:nvPr/>
          </p:nvSpPr>
          <p:spPr bwMode="auto">
            <a:xfrm>
              <a:off x="4768616" y="2039154"/>
              <a:ext cx="936104" cy="1702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2877948" y="2046882"/>
              <a:ext cx="936104" cy="1702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993954" y="2046882"/>
              <a:ext cx="936104" cy="1702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1362711" y="2583816"/>
              <a:ext cx="173221" cy="17880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1362711" y="3097966"/>
              <a:ext cx="173221" cy="17880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3237243" y="2838444"/>
              <a:ext cx="213701" cy="198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237242" y="2232681"/>
              <a:ext cx="213701" cy="198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234919" y="3367493"/>
              <a:ext cx="213701" cy="198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Straight Arrow Connector 72"/>
            <p:cNvCxnSpPr>
              <a:stCxn id="68" idx="6"/>
              <a:endCxn id="71" idx="2"/>
            </p:cNvCxnSpPr>
            <p:nvPr/>
          </p:nvCxnSpPr>
          <p:spPr bwMode="auto">
            <a:xfrm flipV="1">
              <a:off x="1535932" y="2332035"/>
              <a:ext cx="1701310" cy="3411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Straight Arrow Connector 73"/>
            <p:cNvCxnSpPr>
              <a:stCxn id="68" idx="6"/>
              <a:endCxn id="70" idx="2"/>
            </p:cNvCxnSpPr>
            <p:nvPr/>
          </p:nvCxnSpPr>
          <p:spPr bwMode="auto">
            <a:xfrm>
              <a:off x="1535932" y="2673219"/>
              <a:ext cx="1701311" cy="2645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Straight Arrow Connector 74"/>
            <p:cNvCxnSpPr>
              <a:stCxn id="69" idx="6"/>
              <a:endCxn id="70" idx="2"/>
            </p:cNvCxnSpPr>
            <p:nvPr/>
          </p:nvCxnSpPr>
          <p:spPr bwMode="auto">
            <a:xfrm flipV="1">
              <a:off x="1535932" y="2937798"/>
              <a:ext cx="1701311" cy="2495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Straight Arrow Connector 75"/>
            <p:cNvCxnSpPr>
              <a:stCxn id="68" idx="6"/>
              <a:endCxn id="72" idx="1"/>
            </p:cNvCxnSpPr>
            <p:nvPr/>
          </p:nvCxnSpPr>
          <p:spPr bwMode="auto">
            <a:xfrm>
              <a:off x="1535932" y="2673219"/>
              <a:ext cx="1730283" cy="72337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Straight Arrow Connector 76"/>
            <p:cNvCxnSpPr>
              <a:stCxn id="69" idx="7"/>
              <a:endCxn id="71" idx="2"/>
            </p:cNvCxnSpPr>
            <p:nvPr/>
          </p:nvCxnSpPr>
          <p:spPr bwMode="auto">
            <a:xfrm flipV="1">
              <a:off x="1510564" y="2332035"/>
              <a:ext cx="1726678" cy="7921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Arrow Connector 77"/>
            <p:cNvCxnSpPr>
              <a:stCxn id="69" idx="6"/>
              <a:endCxn id="72" idx="1"/>
            </p:cNvCxnSpPr>
            <p:nvPr/>
          </p:nvCxnSpPr>
          <p:spPr bwMode="auto">
            <a:xfrm>
              <a:off x="1535932" y="3187369"/>
              <a:ext cx="1730283" cy="2092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" name="Oval 78"/>
            <p:cNvSpPr/>
            <p:nvPr/>
          </p:nvSpPr>
          <p:spPr bwMode="auto">
            <a:xfrm>
              <a:off x="5255501" y="2838444"/>
              <a:ext cx="173221" cy="178806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Straight Arrow Connector 79"/>
            <p:cNvCxnSpPr>
              <a:stCxn id="71" idx="6"/>
              <a:endCxn id="79" idx="2"/>
            </p:cNvCxnSpPr>
            <p:nvPr/>
          </p:nvCxnSpPr>
          <p:spPr bwMode="auto">
            <a:xfrm>
              <a:off x="3450943" y="2332035"/>
              <a:ext cx="1804558" cy="5958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>
              <a:stCxn id="70" idx="6"/>
              <a:endCxn id="79" idx="2"/>
            </p:cNvCxnSpPr>
            <p:nvPr/>
          </p:nvCxnSpPr>
          <p:spPr bwMode="auto">
            <a:xfrm flipV="1">
              <a:off x="3450944" y="2927847"/>
              <a:ext cx="1804557" cy="99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Arrow Connector 81"/>
            <p:cNvCxnSpPr>
              <a:stCxn id="72" idx="6"/>
              <a:endCxn id="79" idx="2"/>
            </p:cNvCxnSpPr>
            <p:nvPr/>
          </p:nvCxnSpPr>
          <p:spPr bwMode="auto">
            <a:xfrm flipV="1">
              <a:off x="3448620" y="2927847"/>
              <a:ext cx="1806881" cy="539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3" name="Isosceles Triangle 82"/>
            <p:cNvSpPr/>
            <p:nvPr/>
          </p:nvSpPr>
          <p:spPr bwMode="auto">
            <a:xfrm>
              <a:off x="2310467" y="3583517"/>
              <a:ext cx="187072" cy="16541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Straight Arrow Connector 83"/>
            <p:cNvCxnSpPr>
              <a:stCxn id="83" idx="5"/>
              <a:endCxn id="71" idx="4"/>
            </p:cNvCxnSpPr>
            <p:nvPr/>
          </p:nvCxnSpPr>
          <p:spPr bwMode="auto">
            <a:xfrm flipV="1">
              <a:off x="2450771" y="2431389"/>
              <a:ext cx="893322" cy="12348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Straight Arrow Connector 84"/>
            <p:cNvCxnSpPr>
              <a:stCxn id="83" idx="5"/>
              <a:endCxn id="70" idx="4"/>
            </p:cNvCxnSpPr>
            <p:nvPr/>
          </p:nvCxnSpPr>
          <p:spPr bwMode="auto">
            <a:xfrm flipV="1">
              <a:off x="2450771" y="3037152"/>
              <a:ext cx="893323" cy="6290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Straight Arrow Connector 85"/>
            <p:cNvCxnSpPr>
              <a:stCxn id="83" idx="5"/>
              <a:endCxn id="72" idx="4"/>
            </p:cNvCxnSpPr>
            <p:nvPr/>
          </p:nvCxnSpPr>
          <p:spPr bwMode="auto">
            <a:xfrm flipV="1">
              <a:off x="2450771" y="3566201"/>
              <a:ext cx="890999" cy="1000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Isosceles Triangle 86"/>
            <p:cNvSpPr/>
            <p:nvPr/>
          </p:nvSpPr>
          <p:spPr bwMode="auto">
            <a:xfrm>
              <a:off x="4270547" y="3583517"/>
              <a:ext cx="187072" cy="16541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Straight Arrow Connector 87"/>
            <p:cNvCxnSpPr>
              <a:stCxn id="87" idx="5"/>
              <a:endCxn id="79" idx="4"/>
            </p:cNvCxnSpPr>
            <p:nvPr/>
          </p:nvCxnSpPr>
          <p:spPr bwMode="auto">
            <a:xfrm flipV="1">
              <a:off x="4410851" y="3017250"/>
              <a:ext cx="931261" cy="6489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604522" y="5572340"/>
                <a:ext cx="4179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522" y="5572340"/>
                <a:ext cx="417935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168730" y="5669141"/>
                <a:ext cx="4179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730" y="5669141"/>
                <a:ext cx="417935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36946478"/>
      </p:ext>
    </p:extLst>
  </p:cSld>
  <p:clrMapOvr>
    <a:masterClrMapping/>
  </p:clrMapOvr>
  <p:transition spd="med">
    <p:fade thruBlk="1"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/>
      <p:bldP spid="2" grpId="0"/>
      <p:bldP spid="218" grpId="0"/>
      <p:bldP spid="220" grpId="0"/>
      <p:bldP spid="3" grpId="0"/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</a:t>
            </a:r>
            <a:fld id="{33EC1442-C5CF-4C26-92E7-FCE21E459BBF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 smtClean="0"/>
              <a:t>/32</a:t>
            </a:r>
            <a:endParaRPr lang="en-US" altLang="zh-CN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981075"/>
            <a:ext cx="8280400" cy="5762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目录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15988" y="3194049"/>
            <a:ext cx="7344444" cy="504825"/>
            <a:chOff x="1115988" y="3194049"/>
            <a:chExt cx="7344444" cy="504825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1763688" y="3194049"/>
              <a:ext cx="6696744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>
                  <a:solidFill>
                    <a:srgbClr val="306DE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1. </a:t>
              </a:r>
              <a:r>
                <a:rPr lang="en-US" altLang="zh-CN" dirty="0" err="1">
                  <a:solidFill>
                    <a:srgbClr val="306DE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BPNet</a:t>
              </a:r>
              <a:endParaRPr lang="zh-CN" altLang="en-US" dirty="0">
                <a:solidFill>
                  <a:srgbClr val="306DE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199" name="Line 9"/>
            <p:cNvSpPr>
              <a:spLocks noChangeShapeType="1"/>
            </p:cNvSpPr>
            <p:nvPr/>
          </p:nvSpPr>
          <p:spPr bwMode="auto">
            <a:xfrm>
              <a:off x="1115988" y="3662362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Oval 14"/>
            <p:cNvSpPr>
              <a:spLocks noChangeArrowheads="1"/>
            </p:cNvSpPr>
            <p:nvPr/>
          </p:nvSpPr>
          <p:spPr bwMode="auto">
            <a:xfrm>
              <a:off x="1189013" y="3300412"/>
              <a:ext cx="287337" cy="287337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14400" y="3878262"/>
            <a:ext cx="7200000" cy="504825"/>
            <a:chOff x="1114400" y="3878262"/>
            <a:chExt cx="7200000" cy="504825"/>
          </a:xfrm>
        </p:grpSpPr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1763688" y="3878262"/>
              <a:ext cx="54737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>
                  <a:solidFill>
                    <a:srgbClr val="306DE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2. </a:t>
              </a:r>
              <a:r>
                <a:rPr lang="en-US" altLang="zh-CN" dirty="0" smtClean="0">
                  <a:solidFill>
                    <a:srgbClr val="306DE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Code</a:t>
              </a:r>
              <a:endParaRPr lang="zh-CN" altLang="en-US" dirty="0">
                <a:solidFill>
                  <a:srgbClr val="306DE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200" name="Line 13"/>
            <p:cNvSpPr>
              <a:spLocks noChangeShapeType="1"/>
            </p:cNvSpPr>
            <p:nvPr/>
          </p:nvSpPr>
          <p:spPr bwMode="auto">
            <a:xfrm>
              <a:off x="1114400" y="4311649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Oval 15"/>
            <p:cNvSpPr>
              <a:spLocks noChangeArrowheads="1"/>
            </p:cNvSpPr>
            <p:nvPr/>
          </p:nvSpPr>
          <p:spPr bwMode="auto">
            <a:xfrm>
              <a:off x="1187425" y="3984624"/>
              <a:ext cx="287338" cy="287338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8203" name="Picture 18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73238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1115988" y="4578349"/>
            <a:ext cx="7200000" cy="504825"/>
            <a:chOff x="1114400" y="3878262"/>
            <a:chExt cx="7200000" cy="504825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1763688" y="3878262"/>
              <a:ext cx="54737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 smtClean="0">
                  <a:solidFill>
                    <a:srgbClr val="306DE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3. Application</a:t>
              </a:r>
              <a:endParaRPr lang="zh-CN" altLang="en-US" dirty="0">
                <a:solidFill>
                  <a:srgbClr val="306DE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114400" y="4311649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5"/>
            <p:cNvSpPr>
              <a:spLocks noChangeArrowheads="1"/>
            </p:cNvSpPr>
            <p:nvPr/>
          </p:nvSpPr>
          <p:spPr bwMode="auto">
            <a:xfrm>
              <a:off x="1187425" y="3984624"/>
              <a:ext cx="287338" cy="287338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121286" y="5198212"/>
            <a:ext cx="7200000" cy="504825"/>
            <a:chOff x="1114400" y="3878262"/>
            <a:chExt cx="7200000" cy="504825"/>
          </a:xfrm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1763688" y="3878262"/>
              <a:ext cx="54737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dirty="0">
                  <a:solidFill>
                    <a:srgbClr val="306DE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4. Summary</a:t>
              </a:r>
              <a:endParaRPr lang="zh-CN" altLang="en-US" dirty="0">
                <a:solidFill>
                  <a:srgbClr val="306DE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114400" y="4311649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Oval 15"/>
            <p:cNvSpPr>
              <a:spLocks noChangeArrowheads="1"/>
            </p:cNvSpPr>
            <p:nvPr/>
          </p:nvSpPr>
          <p:spPr bwMode="auto">
            <a:xfrm>
              <a:off x="1187425" y="3984624"/>
              <a:ext cx="287338" cy="287338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fade thruBlk="1"/>
    <p:sndAc>
      <p:stSnd>
        <p:snd r:embed="rId2" name="type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</a:t>
            </a:r>
            <a:fld id="{33EC1442-C5CF-4C26-92E7-FCE21E459BBF}" type="slidenum">
              <a:rPr lang="en-US" altLang="zh-CN" smtClean="0"/>
              <a:pPr>
                <a:defRPr/>
              </a:pPr>
              <a:t>20</a:t>
            </a:fld>
            <a:r>
              <a:rPr lang="en-US" altLang="zh-CN" dirty="0" smtClean="0"/>
              <a:t>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n-US" altLang="zh-CN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981075"/>
            <a:ext cx="8280400" cy="5762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目录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15988" y="3194049"/>
            <a:ext cx="7344444" cy="504825"/>
            <a:chOff x="1115988" y="3194049"/>
            <a:chExt cx="7344444" cy="504825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1763688" y="3194049"/>
              <a:ext cx="6696744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1. </a:t>
              </a:r>
              <a:r>
                <a:rPr lang="en-US" altLang="zh-CN" dirty="0" err="1" smtClean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BPNet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199" name="Line 9"/>
            <p:cNvSpPr>
              <a:spLocks noChangeShapeType="1"/>
            </p:cNvSpPr>
            <p:nvPr/>
          </p:nvSpPr>
          <p:spPr bwMode="auto">
            <a:xfrm>
              <a:off x="1115988" y="3662362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01" name="Oval 14"/>
            <p:cNvSpPr>
              <a:spLocks noChangeArrowheads="1"/>
            </p:cNvSpPr>
            <p:nvPr/>
          </p:nvSpPr>
          <p:spPr bwMode="auto">
            <a:xfrm>
              <a:off x="1189013" y="3300412"/>
              <a:ext cx="287337" cy="287337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14400" y="3878262"/>
            <a:ext cx="7200000" cy="504825"/>
            <a:chOff x="1114400" y="3878262"/>
            <a:chExt cx="7200000" cy="504825"/>
          </a:xfrm>
        </p:grpSpPr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1763688" y="3878262"/>
              <a:ext cx="54737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>
                  <a:solidFill>
                    <a:srgbClr val="306DE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2. </a:t>
              </a:r>
              <a:r>
                <a:rPr lang="en-US" altLang="zh-CN" dirty="0" smtClean="0">
                  <a:solidFill>
                    <a:srgbClr val="306DE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Code</a:t>
              </a:r>
              <a:endParaRPr lang="zh-CN" altLang="en-US" dirty="0">
                <a:solidFill>
                  <a:srgbClr val="306DE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200" name="Line 13"/>
            <p:cNvSpPr>
              <a:spLocks noChangeShapeType="1"/>
            </p:cNvSpPr>
            <p:nvPr/>
          </p:nvSpPr>
          <p:spPr bwMode="auto">
            <a:xfrm>
              <a:off x="1114400" y="4311649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Oval 15"/>
            <p:cNvSpPr>
              <a:spLocks noChangeArrowheads="1"/>
            </p:cNvSpPr>
            <p:nvPr/>
          </p:nvSpPr>
          <p:spPr bwMode="auto">
            <a:xfrm>
              <a:off x="1187425" y="3984624"/>
              <a:ext cx="287338" cy="287338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8203" name="Picture 18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73238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1115988" y="4578349"/>
            <a:ext cx="7200000" cy="504825"/>
            <a:chOff x="1114400" y="3878262"/>
            <a:chExt cx="7200000" cy="504825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1763688" y="3878262"/>
              <a:ext cx="54737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 smtClean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3. Application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114400" y="4311649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" name="Oval 15"/>
            <p:cNvSpPr>
              <a:spLocks noChangeArrowheads="1"/>
            </p:cNvSpPr>
            <p:nvPr/>
          </p:nvSpPr>
          <p:spPr bwMode="auto">
            <a:xfrm>
              <a:off x="1187425" y="3984624"/>
              <a:ext cx="287338" cy="287338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121286" y="5198212"/>
            <a:ext cx="7200000" cy="504825"/>
            <a:chOff x="1114400" y="3878262"/>
            <a:chExt cx="7200000" cy="504825"/>
          </a:xfrm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1763688" y="3878262"/>
              <a:ext cx="54737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 smtClean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4. Summary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114400" y="4311649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Oval 15"/>
            <p:cNvSpPr>
              <a:spLocks noChangeArrowheads="1"/>
            </p:cNvSpPr>
            <p:nvPr/>
          </p:nvSpPr>
          <p:spPr bwMode="auto">
            <a:xfrm>
              <a:off x="1187425" y="3984624"/>
              <a:ext cx="287338" cy="287338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672875"/>
      </p:ext>
    </p:extLst>
  </p:cSld>
  <p:clrMapOvr>
    <a:masterClrMapping/>
  </p:clrMapOvr>
  <p:transition spd="med">
    <p:fade thruBlk="1"/>
    <p:sndAc>
      <p:stSnd>
        <p:snd r:embed="rId2" name="type.wav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</a:t>
            </a:r>
            <a:fld id="{8EA95096-B2D3-4A58-9C80-72F15BC7EC17}" type="slidenum">
              <a:rPr lang="en-US" altLang="zh-CN" smtClean="0"/>
              <a:pPr>
                <a:defRPr/>
              </a:pPr>
              <a:t>21</a:t>
            </a:fld>
            <a:r>
              <a:rPr lang="en-US" altLang="zh-CN" dirty="0" smtClean="0"/>
              <a:t>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n-US" altLang="zh-CN" dirty="0"/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457200" y="793750"/>
            <a:ext cx="8280400" cy="36513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 flipV="1">
            <a:off x="457200" y="793750"/>
            <a:ext cx="4191000" cy="71438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196975"/>
            <a:ext cx="8280400" cy="576263"/>
          </a:xfrm>
        </p:spPr>
        <p:txBody>
          <a:bodyPr/>
          <a:lstStyle/>
          <a:p>
            <a:pPr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2.1 Workflow</a:t>
            </a:r>
            <a:endParaRPr lang="zh-CN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175373" y="1806899"/>
            <a:ext cx="4710766" cy="1709778"/>
            <a:chOff x="993954" y="2039154"/>
            <a:chExt cx="4710766" cy="1709778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4768616" y="2039154"/>
              <a:ext cx="936104" cy="1702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2877948" y="2046882"/>
              <a:ext cx="936104" cy="1702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993954" y="2046882"/>
              <a:ext cx="936104" cy="1702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1362711" y="2583816"/>
              <a:ext cx="173221" cy="17880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362711" y="3097966"/>
              <a:ext cx="173221" cy="17880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3237243" y="2838444"/>
              <a:ext cx="213701" cy="198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3237242" y="2232681"/>
              <a:ext cx="213701" cy="198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3234919" y="3367493"/>
              <a:ext cx="213701" cy="198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Arrow Connector 30"/>
            <p:cNvCxnSpPr>
              <a:stCxn id="26" idx="6"/>
              <a:endCxn id="29" idx="2"/>
            </p:cNvCxnSpPr>
            <p:nvPr/>
          </p:nvCxnSpPr>
          <p:spPr bwMode="auto">
            <a:xfrm flipV="1">
              <a:off x="1535932" y="2332035"/>
              <a:ext cx="1701310" cy="3411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>
              <a:stCxn id="26" idx="6"/>
              <a:endCxn id="28" idx="2"/>
            </p:cNvCxnSpPr>
            <p:nvPr/>
          </p:nvCxnSpPr>
          <p:spPr bwMode="auto">
            <a:xfrm>
              <a:off x="1535932" y="2673219"/>
              <a:ext cx="1701311" cy="2645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>
              <a:stCxn id="27" idx="6"/>
              <a:endCxn id="28" idx="2"/>
            </p:cNvCxnSpPr>
            <p:nvPr/>
          </p:nvCxnSpPr>
          <p:spPr bwMode="auto">
            <a:xfrm flipV="1">
              <a:off x="1535932" y="2937798"/>
              <a:ext cx="1701311" cy="2495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Arrow Connector 33"/>
            <p:cNvCxnSpPr>
              <a:stCxn id="26" idx="6"/>
              <a:endCxn id="30" idx="1"/>
            </p:cNvCxnSpPr>
            <p:nvPr/>
          </p:nvCxnSpPr>
          <p:spPr bwMode="auto">
            <a:xfrm>
              <a:off x="1535932" y="2673219"/>
              <a:ext cx="1730283" cy="72337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/>
            <p:cNvCxnSpPr>
              <a:stCxn id="27" idx="7"/>
              <a:endCxn id="29" idx="2"/>
            </p:cNvCxnSpPr>
            <p:nvPr/>
          </p:nvCxnSpPr>
          <p:spPr bwMode="auto">
            <a:xfrm flipV="1">
              <a:off x="1510564" y="2332035"/>
              <a:ext cx="1726678" cy="7921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Arrow Connector 35"/>
            <p:cNvCxnSpPr>
              <a:stCxn id="27" idx="6"/>
              <a:endCxn id="30" idx="1"/>
            </p:cNvCxnSpPr>
            <p:nvPr/>
          </p:nvCxnSpPr>
          <p:spPr bwMode="auto">
            <a:xfrm>
              <a:off x="1535932" y="3187369"/>
              <a:ext cx="1730283" cy="2092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Oval 36"/>
            <p:cNvSpPr/>
            <p:nvPr/>
          </p:nvSpPr>
          <p:spPr bwMode="auto">
            <a:xfrm>
              <a:off x="5255501" y="2838444"/>
              <a:ext cx="173221" cy="178806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Arrow Connector 37"/>
            <p:cNvCxnSpPr>
              <a:stCxn id="29" idx="6"/>
              <a:endCxn id="37" idx="2"/>
            </p:cNvCxnSpPr>
            <p:nvPr/>
          </p:nvCxnSpPr>
          <p:spPr bwMode="auto">
            <a:xfrm>
              <a:off x="3450943" y="2332035"/>
              <a:ext cx="1804558" cy="5958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Arrow Connector 38"/>
            <p:cNvCxnSpPr>
              <a:stCxn id="28" idx="6"/>
              <a:endCxn id="37" idx="2"/>
            </p:cNvCxnSpPr>
            <p:nvPr/>
          </p:nvCxnSpPr>
          <p:spPr bwMode="auto">
            <a:xfrm flipV="1">
              <a:off x="3450944" y="2927847"/>
              <a:ext cx="1804557" cy="99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/>
            <p:cNvCxnSpPr>
              <a:stCxn id="30" idx="6"/>
              <a:endCxn id="37" idx="2"/>
            </p:cNvCxnSpPr>
            <p:nvPr/>
          </p:nvCxnSpPr>
          <p:spPr bwMode="auto">
            <a:xfrm flipV="1">
              <a:off x="3448620" y="2927847"/>
              <a:ext cx="1806881" cy="539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Isosceles Triangle 58"/>
            <p:cNvSpPr/>
            <p:nvPr/>
          </p:nvSpPr>
          <p:spPr bwMode="auto">
            <a:xfrm>
              <a:off x="2310467" y="3583517"/>
              <a:ext cx="187072" cy="16541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Straight Arrow Connector 59"/>
            <p:cNvCxnSpPr>
              <a:stCxn id="59" idx="5"/>
              <a:endCxn id="29" idx="4"/>
            </p:cNvCxnSpPr>
            <p:nvPr/>
          </p:nvCxnSpPr>
          <p:spPr bwMode="auto">
            <a:xfrm flipV="1">
              <a:off x="2450771" y="2431389"/>
              <a:ext cx="893322" cy="12348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Arrow Connector 60"/>
            <p:cNvCxnSpPr>
              <a:stCxn id="59" idx="5"/>
              <a:endCxn id="28" idx="4"/>
            </p:cNvCxnSpPr>
            <p:nvPr/>
          </p:nvCxnSpPr>
          <p:spPr bwMode="auto">
            <a:xfrm flipV="1">
              <a:off x="2450771" y="3037152"/>
              <a:ext cx="893323" cy="6290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Arrow Connector 61"/>
            <p:cNvCxnSpPr>
              <a:stCxn id="59" idx="5"/>
              <a:endCxn id="30" idx="4"/>
            </p:cNvCxnSpPr>
            <p:nvPr/>
          </p:nvCxnSpPr>
          <p:spPr bwMode="auto">
            <a:xfrm flipV="1">
              <a:off x="2450771" y="3566201"/>
              <a:ext cx="890999" cy="1000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Isosceles Triangle 62"/>
            <p:cNvSpPr/>
            <p:nvPr/>
          </p:nvSpPr>
          <p:spPr bwMode="auto">
            <a:xfrm>
              <a:off x="4270547" y="3583517"/>
              <a:ext cx="187072" cy="16541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Straight Arrow Connector 63"/>
            <p:cNvCxnSpPr>
              <a:stCxn id="63" idx="5"/>
              <a:endCxn id="37" idx="4"/>
            </p:cNvCxnSpPr>
            <p:nvPr/>
          </p:nvCxnSpPr>
          <p:spPr bwMode="auto">
            <a:xfrm flipV="1">
              <a:off x="4410851" y="3017250"/>
              <a:ext cx="931261" cy="6489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6" name="Oval 65"/>
          <p:cNvSpPr/>
          <p:nvPr/>
        </p:nvSpPr>
        <p:spPr bwMode="auto">
          <a:xfrm>
            <a:off x="611561" y="4574470"/>
            <a:ext cx="173221" cy="17880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218901" y="4377569"/>
            <a:ext cx="1242110" cy="57260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Network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66" idx="6"/>
            <a:endCxn id="6" idx="1"/>
          </p:cNvCxnSpPr>
          <p:nvPr/>
        </p:nvCxnSpPr>
        <p:spPr bwMode="auto">
          <a:xfrm>
            <a:off x="784782" y="4663873"/>
            <a:ext cx="4341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Rounded Rectangle 66"/>
          <p:cNvSpPr/>
          <p:nvPr/>
        </p:nvSpPr>
        <p:spPr bwMode="auto">
          <a:xfrm>
            <a:off x="3190135" y="4371226"/>
            <a:ext cx="1242110" cy="57260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Forward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Propagation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>
            <a:stCxn id="6" idx="3"/>
            <a:endCxn id="67" idx="1"/>
          </p:cNvCxnSpPr>
          <p:nvPr/>
        </p:nvCxnSpPr>
        <p:spPr bwMode="auto">
          <a:xfrm flipV="1">
            <a:off x="2461011" y="4657530"/>
            <a:ext cx="729124" cy="63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Rounded Rectangle 67"/>
          <p:cNvSpPr/>
          <p:nvPr/>
        </p:nvSpPr>
        <p:spPr bwMode="auto">
          <a:xfrm>
            <a:off x="5297327" y="4371226"/>
            <a:ext cx="1242110" cy="57260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Compute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/>
          <p:cNvCxnSpPr>
            <a:stCxn id="67" idx="3"/>
            <a:endCxn id="68" idx="1"/>
          </p:cNvCxnSpPr>
          <p:nvPr/>
        </p:nvCxnSpPr>
        <p:spPr bwMode="auto">
          <a:xfrm>
            <a:off x="4432245" y="4657530"/>
            <a:ext cx="8650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Rounded Rectangle 68"/>
          <p:cNvSpPr/>
          <p:nvPr/>
        </p:nvSpPr>
        <p:spPr bwMode="auto">
          <a:xfrm>
            <a:off x="7217662" y="4371225"/>
            <a:ext cx="1242110" cy="57260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Back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Propagation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Arrow Connector 44"/>
          <p:cNvCxnSpPr>
            <a:stCxn id="68" idx="3"/>
            <a:endCxn id="69" idx="1"/>
          </p:cNvCxnSpPr>
          <p:nvPr/>
        </p:nvCxnSpPr>
        <p:spPr bwMode="auto">
          <a:xfrm flipV="1">
            <a:off x="6539437" y="4657529"/>
            <a:ext cx="67822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Rounded Rectangle 73"/>
          <p:cNvSpPr/>
          <p:nvPr/>
        </p:nvSpPr>
        <p:spPr bwMode="auto">
          <a:xfrm>
            <a:off x="7217662" y="5438326"/>
            <a:ext cx="1242110" cy="57260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Evaluate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0" lang="en-US" altLang="zh-CN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64" name="Straight Arrow Connector 11263"/>
          <p:cNvCxnSpPr>
            <a:stCxn id="69" idx="2"/>
            <a:endCxn id="74" idx="0"/>
          </p:cNvCxnSpPr>
          <p:nvPr/>
        </p:nvCxnSpPr>
        <p:spPr bwMode="auto">
          <a:xfrm>
            <a:off x="7838717" y="4943832"/>
            <a:ext cx="0" cy="4944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6" name="Flowchart: Decision 11265"/>
          <p:cNvSpPr/>
          <p:nvPr/>
        </p:nvSpPr>
        <p:spPr bwMode="auto">
          <a:xfrm>
            <a:off x="2815786" y="5355961"/>
            <a:ext cx="1990807" cy="737335"/>
          </a:xfrm>
          <a:prstGeom prst="flowChartDecision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Stopping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70" name="Straight Arrow Connector 11269"/>
          <p:cNvCxnSpPr>
            <a:stCxn id="74" idx="1"/>
            <a:endCxn id="11266" idx="3"/>
          </p:cNvCxnSpPr>
          <p:nvPr/>
        </p:nvCxnSpPr>
        <p:spPr bwMode="auto">
          <a:xfrm flipH="1" flipV="1">
            <a:off x="4806593" y="5724629"/>
            <a:ext cx="241106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2" name="Straight Arrow Connector 11271"/>
          <p:cNvCxnSpPr>
            <a:stCxn id="11266" idx="0"/>
            <a:endCxn id="67" idx="2"/>
          </p:cNvCxnSpPr>
          <p:nvPr/>
        </p:nvCxnSpPr>
        <p:spPr bwMode="auto">
          <a:xfrm flipV="1">
            <a:off x="3811190" y="4943833"/>
            <a:ext cx="0" cy="41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77" name="Group 11276"/>
          <p:cNvGrpSpPr/>
          <p:nvPr/>
        </p:nvGrpSpPr>
        <p:grpSpPr>
          <a:xfrm>
            <a:off x="611561" y="5635225"/>
            <a:ext cx="173220" cy="178806"/>
            <a:chOff x="737401" y="5768884"/>
            <a:chExt cx="173221" cy="178806"/>
          </a:xfrm>
        </p:grpSpPr>
        <p:sp>
          <p:nvSpPr>
            <p:cNvPr id="85" name="Oval 84"/>
            <p:cNvSpPr/>
            <p:nvPr/>
          </p:nvSpPr>
          <p:spPr bwMode="auto">
            <a:xfrm>
              <a:off x="737401" y="5768884"/>
              <a:ext cx="173221" cy="178806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66461" y="5812971"/>
              <a:ext cx="115100" cy="10306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279" name="Straight Arrow Connector 11278"/>
          <p:cNvCxnSpPr>
            <a:stCxn id="11266" idx="1"/>
            <a:endCxn id="85" idx="6"/>
          </p:cNvCxnSpPr>
          <p:nvPr/>
        </p:nvCxnSpPr>
        <p:spPr bwMode="auto">
          <a:xfrm flipH="1" flipV="1">
            <a:off x="784781" y="5724628"/>
            <a:ext cx="203100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80" name="Rectangle 11279"/>
              <p:cNvSpPr/>
              <p:nvPr/>
            </p:nvSpPr>
            <p:spPr>
              <a:xfrm>
                <a:off x="1274717" y="4032671"/>
                <a:ext cx="9983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zh-CN" altLang="en-US" sz="1600" b="0" dirty="0"/>
              </a:p>
            </p:txBody>
          </p:sp>
        </mc:Choice>
        <mc:Fallback xmlns="">
          <p:sp>
            <p:nvSpPr>
              <p:cNvPr id="11280" name="Rectangle 11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717" y="4032671"/>
                <a:ext cx="998350" cy="338554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3253408" y="4037221"/>
                <a:ext cx="108414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b="0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408" y="4037221"/>
                <a:ext cx="1084143" cy="338554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5207449" y="3905535"/>
                <a:ext cx="813941" cy="445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400" b="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449" y="3905535"/>
                <a:ext cx="813941" cy="445891"/>
              </a:xfrm>
              <a:prstGeom prst="rect">
                <a:avLst/>
              </a:prstGeom>
              <a:blipFill>
                <a:blip r:embed="rId6"/>
                <a:stretch>
                  <a:fillRect t="-1370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047018" y="3906875"/>
                <a:ext cx="342594" cy="446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400" b="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018" y="3906875"/>
                <a:ext cx="342594" cy="446020"/>
              </a:xfrm>
              <a:prstGeom prst="rect">
                <a:avLst/>
              </a:prstGeom>
              <a:blipFill>
                <a:blip r:embed="rId7"/>
                <a:stretch>
                  <a:fillRect l="-7143" t="-1370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7099347" y="3449313"/>
                <a:ext cx="1478738" cy="437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1400" b="0" i="1">
                        <a:latin typeface="Cambria Math" panose="02040503050406030204" pitchFamily="18" charset="0"/>
                      </a:rPr>
                      <m:t>𝜇</m:t>
                    </m:r>
                    <m:f>
                      <m:fPr>
                        <m:ctrlPr>
                          <a:rPr lang="en-US" altLang="zh-CN" sz="1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zh-CN" altLang="en-US" sz="1400" b="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4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1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347" y="3449313"/>
                <a:ext cx="1478738" cy="4371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7157953" y="3871576"/>
                <a:ext cx="1361527" cy="5383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400" b="0" i="1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altLang="zh-CN" sz="1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953" y="3871576"/>
                <a:ext cx="1361527" cy="5383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7672997" y="6093296"/>
                <a:ext cx="3924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997" y="6093296"/>
                <a:ext cx="39247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/>
              <p:cNvSpPr/>
              <p:nvPr/>
            </p:nvSpPr>
            <p:spPr>
              <a:xfrm>
                <a:off x="2863611" y="6136757"/>
                <a:ext cx="19128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4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sz="1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611" y="6136757"/>
                <a:ext cx="191283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2431334" y="5429920"/>
                <a:ext cx="52129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𝑌𝑒𝑠</m:t>
                      </m:r>
                    </m:oMath>
                  </m:oMathPara>
                </a14:m>
                <a:endParaRPr lang="zh-CN" altLang="en-US" sz="1200" b="0" dirty="0"/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34" y="5429920"/>
                <a:ext cx="52129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3745166" y="5095095"/>
                <a:ext cx="4667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𝑁𝑜</m:t>
                      </m:r>
                    </m:oMath>
                  </m:oMathPara>
                </a14:m>
                <a:endParaRPr lang="zh-CN" altLang="en-US" sz="1200" b="0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166" y="5095095"/>
                <a:ext cx="46679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33370691"/>
      </p:ext>
    </p:extLst>
  </p:cSld>
  <p:clrMapOvr>
    <a:masterClrMapping/>
  </p:clrMapOvr>
  <p:transition spd="med">
    <p:fade thruBlk="1"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" grpId="0" animBg="1"/>
      <p:bldP spid="67" grpId="0" animBg="1"/>
      <p:bldP spid="68" grpId="0" animBg="1"/>
      <p:bldP spid="69" grpId="0" animBg="1"/>
      <p:bldP spid="74" grpId="0" animBg="1"/>
      <p:bldP spid="11266" grpId="0" animBg="1"/>
      <p:bldP spid="11280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100" grpId="0"/>
      <p:bldP spid="10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</a:t>
            </a:r>
            <a:fld id="{8EA95096-B2D3-4A58-9C80-72F15BC7EC17}" type="slidenum">
              <a:rPr lang="en-US" altLang="zh-CN" smtClean="0"/>
              <a:pPr>
                <a:defRPr/>
              </a:pPr>
              <a:t>22</a:t>
            </a:fld>
            <a:r>
              <a:rPr lang="en-US" altLang="zh-CN" dirty="0" smtClean="0"/>
              <a:t>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n-US" altLang="zh-CN" dirty="0"/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457200" y="793750"/>
            <a:ext cx="8280400" cy="36513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 flipV="1">
            <a:off x="457200" y="793750"/>
            <a:ext cx="4191000" cy="71438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196975"/>
            <a:ext cx="8280400" cy="576263"/>
          </a:xfrm>
        </p:spPr>
        <p:txBody>
          <a:bodyPr/>
          <a:lstStyle/>
          <a:p>
            <a:pPr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2.2 Network Initialization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33091" y="4077072"/>
                <a:ext cx="139063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2,3,1</m:t>
                        </m:r>
                      </m:e>
                    </m:d>
                  </m:oMath>
                </a14:m>
                <a:r>
                  <a:rPr lang="en-US" altLang="zh-CN" sz="1600" b="0" dirty="0" smtClean="0"/>
                  <a:t>;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91" y="4077072"/>
                <a:ext cx="1390637" cy="246221"/>
              </a:xfrm>
              <a:prstGeom prst="rect">
                <a:avLst/>
              </a:prstGeom>
              <a:blipFill>
                <a:blip r:embed="rId4"/>
                <a:stretch>
                  <a:fillRect l="-5263" t="-30000" r="-8333" b="-4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4515" y="4648164"/>
                <a:ext cx="201847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cell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1600" b="0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CN" sz="1600" b="0" i="0" dirty="0" smtClean="0">
                          <a:latin typeface="Cambria Math" panose="02040503050406030204" pitchFamily="18" charset="0"/>
                        </a:rPr>
                        <m:t>+1);</m:t>
                      </m:r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15" y="4648164"/>
                <a:ext cx="2018470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69050" y="5214977"/>
                <a:ext cx="139352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cell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1600" b="0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1600" b="0" i="0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50" y="5214977"/>
                <a:ext cx="1393522" cy="338554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69050" y="5826750"/>
                <a:ext cx="13005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cell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1600" b="0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1600" b="0" i="0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50" y="5826750"/>
                <a:ext cx="1300548" cy="338554"/>
              </a:xfrm>
              <a:prstGeom prst="rect">
                <a:avLst/>
              </a:prstGeom>
              <a:blipFill>
                <a:blip r:embed="rId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989127" y="5232458"/>
                <a:ext cx="344696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}=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𝑟𝑎𝑛𝑑𝑛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node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+1), 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node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));</m:t>
                      </m:r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127" y="5232458"/>
                <a:ext cx="3446969" cy="338554"/>
              </a:xfrm>
              <a:prstGeom prst="rect">
                <a:avLst/>
              </a:prstGeom>
              <a:blipFill>
                <a:blip r:embed="rId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559174" y="4650578"/>
                <a:ext cx="2712474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𝑧𝑒𝑟𝑜𝑠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174" y="4650578"/>
                <a:ext cx="2712474" cy="3702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095595" y="5816219"/>
                <a:ext cx="103624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0;</m:t>
                      </m:r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95" y="5816219"/>
                <a:ext cx="103624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51449" y="4097479"/>
                <a:ext cx="68307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1600" b="0" dirty="0" smtClean="0"/>
                  <a:t>;</a:t>
                </a: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449" y="4097479"/>
                <a:ext cx="683071" cy="246221"/>
              </a:xfrm>
              <a:prstGeom prst="rect">
                <a:avLst/>
              </a:prstGeom>
              <a:blipFill>
                <a:blip r:embed="rId11"/>
                <a:stretch>
                  <a:fillRect l="-9821" t="-26829" r="-15179" b="-46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5348627" y="4666448"/>
                <a:ext cx="204812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627" y="4666448"/>
                <a:ext cx="2048125" cy="338554"/>
              </a:xfrm>
              <a:prstGeom prst="rect">
                <a:avLst/>
              </a:prstGeom>
              <a:blipFill>
                <a:blip r:embed="rId12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2175373" y="1806899"/>
            <a:ext cx="4710766" cy="1709778"/>
            <a:chOff x="993954" y="2039154"/>
            <a:chExt cx="4710766" cy="1709778"/>
          </a:xfrm>
        </p:grpSpPr>
        <p:sp>
          <p:nvSpPr>
            <p:cNvPr id="47" name="Rounded Rectangle 46"/>
            <p:cNvSpPr/>
            <p:nvPr/>
          </p:nvSpPr>
          <p:spPr bwMode="auto">
            <a:xfrm>
              <a:off x="4768616" y="2039154"/>
              <a:ext cx="936104" cy="1702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2877948" y="2046882"/>
              <a:ext cx="936104" cy="1702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993954" y="2046882"/>
              <a:ext cx="936104" cy="1702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1362711" y="2583816"/>
              <a:ext cx="173221" cy="17880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1362711" y="3097966"/>
              <a:ext cx="173221" cy="17880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3237243" y="2838444"/>
              <a:ext cx="213701" cy="198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3237242" y="2232681"/>
              <a:ext cx="213701" cy="198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3234919" y="3367493"/>
              <a:ext cx="213701" cy="198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Straight Arrow Connector 66"/>
            <p:cNvCxnSpPr>
              <a:stCxn id="50" idx="6"/>
              <a:endCxn id="65" idx="2"/>
            </p:cNvCxnSpPr>
            <p:nvPr/>
          </p:nvCxnSpPr>
          <p:spPr bwMode="auto">
            <a:xfrm flipV="1">
              <a:off x="1535932" y="2332035"/>
              <a:ext cx="1701310" cy="3411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Straight Arrow Connector 67"/>
            <p:cNvCxnSpPr>
              <a:stCxn id="50" idx="6"/>
              <a:endCxn id="58" idx="2"/>
            </p:cNvCxnSpPr>
            <p:nvPr/>
          </p:nvCxnSpPr>
          <p:spPr bwMode="auto">
            <a:xfrm>
              <a:off x="1535932" y="2673219"/>
              <a:ext cx="1701311" cy="2645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Straight Arrow Connector 68"/>
            <p:cNvCxnSpPr>
              <a:stCxn id="51" idx="6"/>
              <a:endCxn id="58" idx="2"/>
            </p:cNvCxnSpPr>
            <p:nvPr/>
          </p:nvCxnSpPr>
          <p:spPr bwMode="auto">
            <a:xfrm flipV="1">
              <a:off x="1535932" y="2937798"/>
              <a:ext cx="1701311" cy="2495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Straight Arrow Connector 69"/>
            <p:cNvCxnSpPr>
              <a:stCxn id="50" idx="6"/>
              <a:endCxn id="66" idx="1"/>
            </p:cNvCxnSpPr>
            <p:nvPr/>
          </p:nvCxnSpPr>
          <p:spPr bwMode="auto">
            <a:xfrm>
              <a:off x="1535932" y="2673219"/>
              <a:ext cx="1730283" cy="72337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Straight Arrow Connector 70"/>
            <p:cNvCxnSpPr>
              <a:stCxn id="51" idx="7"/>
              <a:endCxn id="65" idx="2"/>
            </p:cNvCxnSpPr>
            <p:nvPr/>
          </p:nvCxnSpPr>
          <p:spPr bwMode="auto">
            <a:xfrm flipV="1">
              <a:off x="1510564" y="2332035"/>
              <a:ext cx="1726678" cy="7921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Straight Arrow Connector 71"/>
            <p:cNvCxnSpPr>
              <a:stCxn id="51" idx="6"/>
              <a:endCxn id="66" idx="1"/>
            </p:cNvCxnSpPr>
            <p:nvPr/>
          </p:nvCxnSpPr>
          <p:spPr bwMode="auto">
            <a:xfrm>
              <a:off x="1535932" y="3187369"/>
              <a:ext cx="1730283" cy="2092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Oval 73"/>
            <p:cNvSpPr/>
            <p:nvPr/>
          </p:nvSpPr>
          <p:spPr bwMode="auto">
            <a:xfrm>
              <a:off x="5255501" y="2838444"/>
              <a:ext cx="173221" cy="178806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" name="Straight Arrow Connector 74"/>
            <p:cNvCxnSpPr>
              <a:stCxn id="65" idx="6"/>
              <a:endCxn id="74" idx="2"/>
            </p:cNvCxnSpPr>
            <p:nvPr/>
          </p:nvCxnSpPr>
          <p:spPr bwMode="auto">
            <a:xfrm>
              <a:off x="3450943" y="2332035"/>
              <a:ext cx="1804558" cy="5958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Straight Arrow Connector 76"/>
            <p:cNvCxnSpPr>
              <a:stCxn id="58" idx="6"/>
              <a:endCxn id="74" idx="2"/>
            </p:cNvCxnSpPr>
            <p:nvPr/>
          </p:nvCxnSpPr>
          <p:spPr bwMode="auto">
            <a:xfrm flipV="1">
              <a:off x="3450944" y="2927847"/>
              <a:ext cx="1804557" cy="99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Arrow Connector 77"/>
            <p:cNvCxnSpPr>
              <a:stCxn id="66" idx="6"/>
              <a:endCxn id="74" idx="2"/>
            </p:cNvCxnSpPr>
            <p:nvPr/>
          </p:nvCxnSpPr>
          <p:spPr bwMode="auto">
            <a:xfrm flipV="1">
              <a:off x="3448620" y="2927847"/>
              <a:ext cx="1806881" cy="539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" name="Isosceles Triangle 78"/>
            <p:cNvSpPr/>
            <p:nvPr/>
          </p:nvSpPr>
          <p:spPr bwMode="auto">
            <a:xfrm>
              <a:off x="2310467" y="3583517"/>
              <a:ext cx="187072" cy="16541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Straight Arrow Connector 79"/>
            <p:cNvCxnSpPr>
              <a:stCxn id="79" idx="5"/>
              <a:endCxn id="65" idx="4"/>
            </p:cNvCxnSpPr>
            <p:nvPr/>
          </p:nvCxnSpPr>
          <p:spPr bwMode="auto">
            <a:xfrm flipV="1">
              <a:off x="2450771" y="2431389"/>
              <a:ext cx="893322" cy="12348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>
              <a:stCxn id="79" idx="5"/>
              <a:endCxn id="58" idx="4"/>
            </p:cNvCxnSpPr>
            <p:nvPr/>
          </p:nvCxnSpPr>
          <p:spPr bwMode="auto">
            <a:xfrm flipV="1">
              <a:off x="2450771" y="3037152"/>
              <a:ext cx="893323" cy="6290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Arrow Connector 81"/>
            <p:cNvCxnSpPr>
              <a:stCxn id="79" idx="5"/>
              <a:endCxn id="66" idx="4"/>
            </p:cNvCxnSpPr>
            <p:nvPr/>
          </p:nvCxnSpPr>
          <p:spPr bwMode="auto">
            <a:xfrm flipV="1">
              <a:off x="2450771" y="3566201"/>
              <a:ext cx="890999" cy="1000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3" name="Isosceles Triangle 82"/>
            <p:cNvSpPr/>
            <p:nvPr/>
          </p:nvSpPr>
          <p:spPr bwMode="auto">
            <a:xfrm>
              <a:off x="4270547" y="3583517"/>
              <a:ext cx="187072" cy="16541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Straight Arrow Connector 83"/>
            <p:cNvCxnSpPr>
              <a:stCxn id="83" idx="5"/>
              <a:endCxn id="74" idx="4"/>
            </p:cNvCxnSpPr>
            <p:nvPr/>
          </p:nvCxnSpPr>
          <p:spPr bwMode="auto">
            <a:xfrm flipV="1">
              <a:off x="4410851" y="3017250"/>
              <a:ext cx="931261" cy="6489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5" name="Rectangle 84"/>
          <p:cNvSpPr/>
          <p:nvPr/>
        </p:nvSpPr>
        <p:spPr>
          <a:xfrm>
            <a:off x="295079" y="3781446"/>
            <a:ext cx="2179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structure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83211" y="4437112"/>
            <a:ext cx="2979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recorded in each layers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95079" y="4987251"/>
            <a:ext cx="11816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3009" y="5589240"/>
            <a:ext cx="1021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Biases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9803049"/>
      </p:ext>
    </p:extLst>
  </p:cSld>
  <p:clrMapOvr>
    <a:masterClrMapping/>
  </p:clrMapOvr>
  <p:transition spd="med">
    <p:fade thruBlk="1"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5" grpId="0"/>
      <p:bldP spid="16" grpId="0"/>
      <p:bldP spid="18" grpId="0"/>
      <p:bldP spid="21" grpId="0"/>
      <p:bldP spid="73" grpId="0"/>
      <p:bldP spid="76" grpId="0"/>
      <p:bldP spid="85" grpId="0"/>
      <p:bldP spid="86" grpId="0"/>
      <p:bldP spid="87" grpId="0"/>
      <p:bldP spid="8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-120975" y="4581128"/>
                <a:ext cx="34688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b="1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975" y="4581128"/>
                <a:ext cx="3468839" cy="33855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9552" y="4999703"/>
                <a:ext cx="22735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999703"/>
                <a:ext cx="2273584" cy="338554"/>
              </a:xfrm>
              <a:prstGeom prst="rect">
                <a:avLst/>
              </a:prstGeom>
              <a:blipFill>
                <a:blip r:embed="rId5"/>
                <a:stretch>
                  <a:fillRect r="-7258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476448" y="5381348"/>
                <a:ext cx="218279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48" y="5381348"/>
                <a:ext cx="2182797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</a:t>
            </a:r>
            <a:fld id="{8EA95096-B2D3-4A58-9C80-72F15BC7EC17}" type="slidenum">
              <a:rPr lang="en-US" altLang="zh-CN" smtClean="0"/>
              <a:pPr>
                <a:defRPr/>
              </a:pPr>
              <a:t>23</a:t>
            </a:fld>
            <a:r>
              <a:rPr lang="en-US" altLang="zh-CN" dirty="0" smtClean="0"/>
              <a:t>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n-US" altLang="zh-CN" dirty="0"/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457200" y="793750"/>
            <a:ext cx="8280400" cy="36513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 flipV="1">
            <a:off x="457200" y="793750"/>
            <a:ext cx="4191000" cy="71438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196975"/>
            <a:ext cx="8280400" cy="576263"/>
          </a:xfrm>
        </p:spPr>
        <p:txBody>
          <a:bodyPr/>
          <a:lstStyle/>
          <a:p>
            <a:pPr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2.3 Forward Propagation</a:t>
            </a:r>
            <a:endParaRPr lang="zh-CN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75856" y="4221088"/>
            <a:ext cx="5328592" cy="1440160"/>
            <a:chOff x="3275856" y="4221088"/>
            <a:chExt cx="5328592" cy="1440160"/>
          </a:xfrm>
        </p:grpSpPr>
        <p:sp>
          <p:nvSpPr>
            <p:cNvPr id="5" name="Rectangle 4"/>
            <p:cNvSpPr/>
            <p:nvPr/>
          </p:nvSpPr>
          <p:spPr bwMode="auto">
            <a:xfrm>
              <a:off x="3275856" y="4221088"/>
              <a:ext cx="5328592" cy="14401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3419872" y="4581128"/>
                  <a:ext cx="4936864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= 1: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altLang="zh-CN" sz="1600" b="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+1} =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𝑆𝑖𝑔𝑚𝑜𝑖𝑑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} ∗ 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1600" b="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} + 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1600" b="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});</m:t>
                        </m:r>
                      </m:oMath>
                    </m:oMathPara>
                  </a14:m>
                  <a:endParaRPr lang="en-US" altLang="zh-CN" sz="1600" b="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𝑒𝑛𝑑</m:t>
                        </m:r>
                      </m:oMath>
                    </m:oMathPara>
                  </a14:m>
                  <a:endParaRPr lang="en-US" altLang="zh-CN" sz="1600" b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872" y="4581128"/>
                  <a:ext cx="4936864" cy="8309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2175373" y="1806899"/>
            <a:ext cx="4710766" cy="1709778"/>
            <a:chOff x="993954" y="2039154"/>
            <a:chExt cx="4710766" cy="1709778"/>
          </a:xfrm>
        </p:grpSpPr>
        <p:sp>
          <p:nvSpPr>
            <p:cNvPr id="43" name="Rounded Rectangle 42"/>
            <p:cNvSpPr/>
            <p:nvPr/>
          </p:nvSpPr>
          <p:spPr bwMode="auto">
            <a:xfrm>
              <a:off x="4768616" y="2039154"/>
              <a:ext cx="936104" cy="1702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2877948" y="2046882"/>
              <a:ext cx="936104" cy="1702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993954" y="2046882"/>
              <a:ext cx="936104" cy="1702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1362711" y="2583816"/>
              <a:ext cx="173221" cy="17880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1362711" y="3097966"/>
              <a:ext cx="173221" cy="17880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3237243" y="2838444"/>
              <a:ext cx="213701" cy="198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3237242" y="2232681"/>
              <a:ext cx="213701" cy="198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3234919" y="3367493"/>
              <a:ext cx="213701" cy="198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Straight Arrow Connector 55"/>
            <p:cNvCxnSpPr>
              <a:stCxn id="51" idx="6"/>
              <a:endCxn id="54" idx="2"/>
            </p:cNvCxnSpPr>
            <p:nvPr/>
          </p:nvCxnSpPr>
          <p:spPr bwMode="auto">
            <a:xfrm flipV="1">
              <a:off x="1535932" y="2332035"/>
              <a:ext cx="1701310" cy="3411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Arrow Connector 56"/>
            <p:cNvCxnSpPr>
              <a:stCxn id="51" idx="6"/>
              <a:endCxn id="53" idx="2"/>
            </p:cNvCxnSpPr>
            <p:nvPr/>
          </p:nvCxnSpPr>
          <p:spPr bwMode="auto">
            <a:xfrm>
              <a:off x="1535932" y="2673219"/>
              <a:ext cx="1701311" cy="2645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Arrow Connector 58"/>
            <p:cNvCxnSpPr>
              <a:stCxn id="52" idx="6"/>
              <a:endCxn id="53" idx="2"/>
            </p:cNvCxnSpPr>
            <p:nvPr/>
          </p:nvCxnSpPr>
          <p:spPr bwMode="auto">
            <a:xfrm flipV="1">
              <a:off x="1535932" y="2937798"/>
              <a:ext cx="1701311" cy="2495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Arrow Connector 59"/>
            <p:cNvCxnSpPr>
              <a:stCxn id="51" idx="6"/>
              <a:endCxn id="55" idx="1"/>
            </p:cNvCxnSpPr>
            <p:nvPr/>
          </p:nvCxnSpPr>
          <p:spPr bwMode="auto">
            <a:xfrm>
              <a:off x="1535932" y="2673219"/>
              <a:ext cx="1730283" cy="72337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Arrow Connector 60"/>
            <p:cNvCxnSpPr>
              <a:stCxn id="52" idx="7"/>
              <a:endCxn id="54" idx="2"/>
            </p:cNvCxnSpPr>
            <p:nvPr/>
          </p:nvCxnSpPr>
          <p:spPr bwMode="auto">
            <a:xfrm flipV="1">
              <a:off x="1510564" y="2332035"/>
              <a:ext cx="1726678" cy="7921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Arrow Connector 61"/>
            <p:cNvCxnSpPr>
              <a:stCxn id="52" idx="6"/>
              <a:endCxn id="55" idx="1"/>
            </p:cNvCxnSpPr>
            <p:nvPr/>
          </p:nvCxnSpPr>
          <p:spPr bwMode="auto">
            <a:xfrm>
              <a:off x="1535932" y="3187369"/>
              <a:ext cx="1730283" cy="2092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Oval 62"/>
            <p:cNvSpPr/>
            <p:nvPr/>
          </p:nvSpPr>
          <p:spPr bwMode="auto">
            <a:xfrm>
              <a:off x="5255501" y="2838444"/>
              <a:ext cx="173221" cy="178806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Straight Arrow Connector 63"/>
            <p:cNvCxnSpPr>
              <a:stCxn id="54" idx="6"/>
              <a:endCxn id="63" idx="2"/>
            </p:cNvCxnSpPr>
            <p:nvPr/>
          </p:nvCxnSpPr>
          <p:spPr bwMode="auto">
            <a:xfrm>
              <a:off x="3450943" y="2332035"/>
              <a:ext cx="1804558" cy="5958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Straight Arrow Connector 73"/>
            <p:cNvCxnSpPr>
              <a:stCxn id="53" idx="6"/>
              <a:endCxn id="63" idx="2"/>
            </p:cNvCxnSpPr>
            <p:nvPr/>
          </p:nvCxnSpPr>
          <p:spPr bwMode="auto">
            <a:xfrm flipV="1">
              <a:off x="3450944" y="2927847"/>
              <a:ext cx="1804557" cy="99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Straight Arrow Connector 93"/>
            <p:cNvCxnSpPr>
              <a:stCxn id="55" idx="6"/>
              <a:endCxn id="63" idx="2"/>
            </p:cNvCxnSpPr>
            <p:nvPr/>
          </p:nvCxnSpPr>
          <p:spPr bwMode="auto">
            <a:xfrm flipV="1">
              <a:off x="3448620" y="2927847"/>
              <a:ext cx="1806881" cy="539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5" name="Isosceles Triangle 94"/>
            <p:cNvSpPr/>
            <p:nvPr/>
          </p:nvSpPr>
          <p:spPr bwMode="auto">
            <a:xfrm>
              <a:off x="2310467" y="3583517"/>
              <a:ext cx="187072" cy="16541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Straight Arrow Connector 95"/>
            <p:cNvCxnSpPr>
              <a:stCxn id="95" idx="5"/>
              <a:endCxn id="54" idx="4"/>
            </p:cNvCxnSpPr>
            <p:nvPr/>
          </p:nvCxnSpPr>
          <p:spPr bwMode="auto">
            <a:xfrm flipV="1">
              <a:off x="2450771" y="2431389"/>
              <a:ext cx="893322" cy="12348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Straight Arrow Connector 96"/>
            <p:cNvCxnSpPr>
              <a:stCxn id="95" idx="5"/>
              <a:endCxn id="53" idx="4"/>
            </p:cNvCxnSpPr>
            <p:nvPr/>
          </p:nvCxnSpPr>
          <p:spPr bwMode="auto">
            <a:xfrm flipV="1">
              <a:off x="2450771" y="3037152"/>
              <a:ext cx="893323" cy="6290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Straight Arrow Connector 97"/>
            <p:cNvCxnSpPr>
              <a:stCxn id="95" idx="5"/>
              <a:endCxn id="55" idx="4"/>
            </p:cNvCxnSpPr>
            <p:nvPr/>
          </p:nvCxnSpPr>
          <p:spPr bwMode="auto">
            <a:xfrm flipV="1">
              <a:off x="2450771" y="3566201"/>
              <a:ext cx="890999" cy="1000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9" name="Isosceles Triangle 98"/>
            <p:cNvSpPr/>
            <p:nvPr/>
          </p:nvSpPr>
          <p:spPr bwMode="auto">
            <a:xfrm>
              <a:off x="4270547" y="3583517"/>
              <a:ext cx="187072" cy="16541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0" name="Straight Arrow Connector 99"/>
            <p:cNvCxnSpPr>
              <a:stCxn id="99" idx="5"/>
              <a:endCxn id="63" idx="4"/>
            </p:cNvCxnSpPr>
            <p:nvPr/>
          </p:nvCxnSpPr>
          <p:spPr bwMode="auto">
            <a:xfrm flipV="1">
              <a:off x="4410851" y="3017250"/>
              <a:ext cx="931261" cy="6489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Curved Up Arrow 3"/>
          <p:cNvSpPr/>
          <p:nvPr/>
        </p:nvSpPr>
        <p:spPr bwMode="auto">
          <a:xfrm>
            <a:off x="2813136" y="3717032"/>
            <a:ext cx="1542840" cy="360040"/>
          </a:xfrm>
          <a:prstGeom prst="curved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" name="Curved Up Arrow 100"/>
          <p:cNvSpPr/>
          <p:nvPr/>
        </p:nvSpPr>
        <p:spPr bwMode="auto">
          <a:xfrm>
            <a:off x="4875247" y="3717032"/>
            <a:ext cx="1542840" cy="360040"/>
          </a:xfrm>
          <a:prstGeom prst="curved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9163668"/>
      </p:ext>
    </p:extLst>
  </p:cSld>
  <p:clrMapOvr>
    <a:masterClrMapping/>
  </p:clrMapOvr>
  <p:transition spd="med">
    <p:fade thruBlk="1"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" grpId="0"/>
      <p:bldP spid="66" grpId="0"/>
      <p:bldP spid="4" grpId="0" animBg="1"/>
      <p:bldP spid="10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2765132" y="3997649"/>
            <a:ext cx="5972468" cy="244139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85113" y="6514395"/>
            <a:ext cx="1223962" cy="3333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p</a:t>
            </a:r>
            <a:fld id="{8EA95096-B2D3-4A58-9C80-72F15BC7EC17}" type="slidenum">
              <a:rPr lang="en-US" altLang="zh-CN" smtClean="0"/>
              <a:pPr>
                <a:defRPr/>
              </a:pPr>
              <a:t>24</a:t>
            </a:fld>
            <a:r>
              <a:rPr lang="en-US" altLang="zh-CN" dirty="0" smtClean="0"/>
              <a:t>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n-US" altLang="zh-CN" dirty="0"/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457200" y="793750"/>
            <a:ext cx="8280400" cy="36513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 flipV="1">
            <a:off x="457200" y="793750"/>
            <a:ext cx="4191000" cy="71438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196975"/>
            <a:ext cx="8280400" cy="576263"/>
          </a:xfrm>
        </p:spPr>
        <p:txBody>
          <a:bodyPr/>
          <a:lstStyle/>
          <a:p>
            <a:pPr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2.4 Compute Gradient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3041545" y="5816520"/>
                <a:ext cx="241042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600" b="0" i="1" dirty="0">
                          <a:latin typeface="Cambria Math" panose="02040503050406030204" pitchFamily="18" charset="0"/>
                        </a:rPr>
                        <m:t>dLb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} = </m:t>
                      </m:r>
                      <m:r>
                        <m:rPr>
                          <m:nor/>
                        </m:rPr>
                        <a:rPr lang="en-US" altLang="zh-CN" sz="1600" b="0" i="1" dirty="0">
                          <a:latin typeface="Cambria Math" panose="02040503050406030204" pitchFamily="18" charset="0"/>
                        </a:rPr>
                        <m:t>delta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} +</m:t>
                      </m:r>
                      <m:r>
                        <a:rPr lang="zh-CN" altLang="en-US" sz="1600" b="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altLang="zh-CN" sz="1600" b="0" i="1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en-US" altLang="zh-CN" sz="1600" b="0" dirty="0" err="1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};</m:t>
                      </m:r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545" y="5816520"/>
                <a:ext cx="2410421" cy="33855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496" y="4287525"/>
                <a:ext cx="2610288" cy="509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𝝀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287525"/>
                <a:ext cx="2610288" cy="5096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9671" y="4838948"/>
                <a:ext cx="1423403" cy="509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𝝀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71" y="4838948"/>
                <a:ext cx="1423403" cy="509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12019" y="5423207"/>
                <a:ext cx="2213235" cy="731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19" y="5423207"/>
                <a:ext cx="2213235" cy="7318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2175373" y="1806899"/>
            <a:ext cx="4710766" cy="1709778"/>
            <a:chOff x="993954" y="2039154"/>
            <a:chExt cx="4710766" cy="1709778"/>
          </a:xfrm>
        </p:grpSpPr>
        <p:sp>
          <p:nvSpPr>
            <p:cNvPr id="50" name="Rounded Rectangle 49"/>
            <p:cNvSpPr/>
            <p:nvPr/>
          </p:nvSpPr>
          <p:spPr bwMode="auto">
            <a:xfrm>
              <a:off x="4768616" y="2039154"/>
              <a:ext cx="936104" cy="1702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 bwMode="auto">
            <a:xfrm>
              <a:off x="2877948" y="2046882"/>
              <a:ext cx="936104" cy="1702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993954" y="2046882"/>
              <a:ext cx="936104" cy="1702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1362711" y="2583816"/>
              <a:ext cx="173221" cy="17880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1362711" y="3097966"/>
              <a:ext cx="173221" cy="17880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3237243" y="2838444"/>
              <a:ext cx="213701" cy="198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237242" y="2232681"/>
              <a:ext cx="213701" cy="198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3234919" y="3367493"/>
              <a:ext cx="213701" cy="198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Straight Arrow Connector 58"/>
            <p:cNvCxnSpPr>
              <a:stCxn id="53" idx="6"/>
              <a:endCxn id="56" idx="2"/>
            </p:cNvCxnSpPr>
            <p:nvPr/>
          </p:nvCxnSpPr>
          <p:spPr bwMode="auto">
            <a:xfrm flipV="1">
              <a:off x="1535932" y="2332035"/>
              <a:ext cx="1701310" cy="3411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Arrow Connector 59"/>
            <p:cNvCxnSpPr>
              <a:stCxn id="53" idx="6"/>
              <a:endCxn id="55" idx="2"/>
            </p:cNvCxnSpPr>
            <p:nvPr/>
          </p:nvCxnSpPr>
          <p:spPr bwMode="auto">
            <a:xfrm>
              <a:off x="1535932" y="2673219"/>
              <a:ext cx="1701311" cy="2645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Arrow Connector 60"/>
            <p:cNvCxnSpPr>
              <a:stCxn id="54" idx="6"/>
              <a:endCxn id="55" idx="2"/>
            </p:cNvCxnSpPr>
            <p:nvPr/>
          </p:nvCxnSpPr>
          <p:spPr bwMode="auto">
            <a:xfrm flipV="1">
              <a:off x="1535932" y="2937798"/>
              <a:ext cx="1701311" cy="2495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Arrow Connector 61"/>
            <p:cNvCxnSpPr>
              <a:stCxn id="53" idx="6"/>
              <a:endCxn id="57" idx="1"/>
            </p:cNvCxnSpPr>
            <p:nvPr/>
          </p:nvCxnSpPr>
          <p:spPr bwMode="auto">
            <a:xfrm>
              <a:off x="1535932" y="2673219"/>
              <a:ext cx="1730283" cy="72337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Arrow Connector 62"/>
            <p:cNvCxnSpPr>
              <a:stCxn id="54" idx="7"/>
              <a:endCxn id="56" idx="2"/>
            </p:cNvCxnSpPr>
            <p:nvPr/>
          </p:nvCxnSpPr>
          <p:spPr bwMode="auto">
            <a:xfrm flipV="1">
              <a:off x="1510564" y="2332035"/>
              <a:ext cx="1726678" cy="7921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63"/>
            <p:cNvCxnSpPr>
              <a:stCxn id="54" idx="6"/>
              <a:endCxn id="57" idx="1"/>
            </p:cNvCxnSpPr>
            <p:nvPr/>
          </p:nvCxnSpPr>
          <p:spPr bwMode="auto">
            <a:xfrm>
              <a:off x="1535932" y="3187369"/>
              <a:ext cx="1730283" cy="2092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Oval 73"/>
            <p:cNvSpPr/>
            <p:nvPr/>
          </p:nvSpPr>
          <p:spPr bwMode="auto">
            <a:xfrm>
              <a:off x="5255501" y="2838444"/>
              <a:ext cx="173221" cy="178806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3" name="Straight Arrow Connector 92"/>
            <p:cNvCxnSpPr>
              <a:stCxn id="56" idx="6"/>
              <a:endCxn id="74" idx="2"/>
            </p:cNvCxnSpPr>
            <p:nvPr/>
          </p:nvCxnSpPr>
          <p:spPr bwMode="auto">
            <a:xfrm>
              <a:off x="3450943" y="2332035"/>
              <a:ext cx="1804558" cy="5958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Straight Arrow Connector 93"/>
            <p:cNvCxnSpPr>
              <a:stCxn id="55" idx="6"/>
              <a:endCxn id="74" idx="2"/>
            </p:cNvCxnSpPr>
            <p:nvPr/>
          </p:nvCxnSpPr>
          <p:spPr bwMode="auto">
            <a:xfrm flipV="1">
              <a:off x="3450944" y="2927847"/>
              <a:ext cx="1804557" cy="99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Straight Arrow Connector 94"/>
            <p:cNvCxnSpPr>
              <a:stCxn id="57" idx="6"/>
              <a:endCxn id="74" idx="2"/>
            </p:cNvCxnSpPr>
            <p:nvPr/>
          </p:nvCxnSpPr>
          <p:spPr bwMode="auto">
            <a:xfrm flipV="1">
              <a:off x="3448620" y="2927847"/>
              <a:ext cx="1806881" cy="539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6" name="Isosceles Triangle 95"/>
            <p:cNvSpPr/>
            <p:nvPr/>
          </p:nvSpPr>
          <p:spPr bwMode="auto">
            <a:xfrm>
              <a:off x="2310467" y="3583517"/>
              <a:ext cx="187072" cy="16541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Straight Arrow Connector 96"/>
            <p:cNvCxnSpPr>
              <a:stCxn id="96" idx="5"/>
              <a:endCxn id="56" idx="4"/>
            </p:cNvCxnSpPr>
            <p:nvPr/>
          </p:nvCxnSpPr>
          <p:spPr bwMode="auto">
            <a:xfrm flipV="1">
              <a:off x="2450771" y="2431389"/>
              <a:ext cx="893322" cy="12348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Straight Arrow Connector 97"/>
            <p:cNvCxnSpPr>
              <a:stCxn id="96" idx="5"/>
              <a:endCxn id="55" idx="4"/>
            </p:cNvCxnSpPr>
            <p:nvPr/>
          </p:nvCxnSpPr>
          <p:spPr bwMode="auto">
            <a:xfrm flipV="1">
              <a:off x="2450771" y="3037152"/>
              <a:ext cx="893323" cy="6290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Straight Arrow Connector 98"/>
            <p:cNvCxnSpPr>
              <a:stCxn id="96" idx="5"/>
              <a:endCxn id="57" idx="4"/>
            </p:cNvCxnSpPr>
            <p:nvPr/>
          </p:nvCxnSpPr>
          <p:spPr bwMode="auto">
            <a:xfrm flipV="1">
              <a:off x="2450771" y="3566201"/>
              <a:ext cx="890999" cy="1000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0" name="Isosceles Triangle 99"/>
            <p:cNvSpPr/>
            <p:nvPr/>
          </p:nvSpPr>
          <p:spPr bwMode="auto">
            <a:xfrm>
              <a:off x="4270547" y="3583517"/>
              <a:ext cx="187072" cy="16541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Straight Arrow Connector 100"/>
            <p:cNvCxnSpPr>
              <a:stCxn id="100" idx="5"/>
              <a:endCxn id="74" idx="4"/>
            </p:cNvCxnSpPr>
            <p:nvPr/>
          </p:nvCxnSpPr>
          <p:spPr bwMode="auto">
            <a:xfrm flipV="1">
              <a:off x="4410851" y="3017250"/>
              <a:ext cx="931261" cy="6489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Curved Down Arrow 1"/>
          <p:cNvSpPr/>
          <p:nvPr/>
        </p:nvSpPr>
        <p:spPr bwMode="auto">
          <a:xfrm rot="10800000">
            <a:off x="4523188" y="3586776"/>
            <a:ext cx="1780550" cy="355070"/>
          </a:xfrm>
          <a:prstGeom prst="curved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" name="Curved Down Arrow 101"/>
          <p:cNvSpPr/>
          <p:nvPr/>
        </p:nvSpPr>
        <p:spPr bwMode="auto">
          <a:xfrm rot="10800000">
            <a:off x="2601611" y="3595821"/>
            <a:ext cx="1780550" cy="355070"/>
          </a:xfrm>
          <a:prstGeom prst="curved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20958" y="3933056"/>
                <a:ext cx="176644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600" b="0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1600" b="0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1600" b="0" i="1" dirty="0">
                          <a:latin typeface="Cambria Math" panose="02040503050406030204" pitchFamily="18" charset="0"/>
                        </a:rPr>
                        <m:t>:−1:1</m:t>
                      </m:r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58" y="3933056"/>
                <a:ext cx="1766445" cy="338554"/>
              </a:xfrm>
              <a:prstGeom prst="rect">
                <a:avLst/>
              </a:prstGeom>
              <a:blipFill>
                <a:blip r:embed="rId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62119" y="4218965"/>
                <a:ext cx="9782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600" b="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dirty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119" y="4218965"/>
                <a:ext cx="978280" cy="338554"/>
              </a:xfrm>
              <a:prstGeom prst="rect">
                <a:avLst/>
              </a:prstGeom>
              <a:blipFill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44536" y="4511318"/>
                <a:ext cx="343267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𝑑𝑒𝑙𝑡𝑎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1600" b="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600" b="0" i="1" dirty="0">
                          <a:latin typeface="Cambria Math" panose="02040503050406030204" pitchFamily="18" charset="0"/>
                        </a:rPr>
                        <m:t>} =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altLang="zh-CN" sz="1600" b="0" i="1" dirty="0">
                          <a:latin typeface="Cambria Math" panose="02040503050406030204" pitchFamily="18" charset="0"/>
                        </a:rPr>
                        <m:t>𝑦𝑒𝑟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600" b="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𝐿𝑎𝑏𝑒𝑙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);</m:t>
                      </m:r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536" y="4511318"/>
                <a:ext cx="3432671" cy="338554"/>
              </a:xfrm>
              <a:prstGeom prst="rect">
                <a:avLst/>
              </a:prstGeom>
              <a:blipFill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41545" y="4744977"/>
                <a:ext cx="59792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>
                          <a:latin typeface="Cambria Math" panose="02040503050406030204" pitchFamily="18" charset="0"/>
                        </a:rPr>
                        <m:t>𝑒𝑙𝑠𝑒</m:t>
                      </m:r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545" y="4744977"/>
                <a:ext cx="59792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237898" y="5012645"/>
                <a:ext cx="558257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>
                          <a:latin typeface="Cambria Math" panose="02040503050406030204" pitchFamily="18" charset="0"/>
                        </a:rPr>
                        <m:t>𝑑𝑒𝑙𝑡𝑎</m:t>
                      </m:r>
                      <m:r>
                        <a:rPr lang="en-US" altLang="zh-CN" sz="1600" b="0" i="1" dirty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1600" b="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600" b="0" i="1" dirty="0">
                          <a:latin typeface="Cambria Math" panose="02040503050406030204" pitchFamily="18" charset="0"/>
                        </a:rPr>
                        <m:t>} = </m:t>
                      </m:r>
                      <m:r>
                        <a:rPr lang="en-US" altLang="zh-CN" sz="1600" b="0" i="1" dirty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600" b="0" i="1" dirty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1600" b="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600" b="0" i="1" dirty="0">
                          <a:latin typeface="Cambria Math" panose="02040503050406030204" pitchFamily="18" charset="0"/>
                        </a:rPr>
                        <m:t>+1}’∗</m:t>
                      </m:r>
                      <m:r>
                        <a:rPr lang="en-US" altLang="zh-CN" sz="1600" b="0" i="1" dirty="0">
                          <a:latin typeface="Cambria Math" panose="02040503050406030204" pitchFamily="18" charset="0"/>
                        </a:rPr>
                        <m:t>𝑑𝑒𝑙𝑡𝑎</m:t>
                      </m:r>
                      <m:r>
                        <a:rPr lang="en-US" altLang="zh-CN" sz="1600" b="0" i="1" dirty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1600" b="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600" b="0" i="1" dirty="0">
                          <a:latin typeface="Cambria Math" panose="02040503050406030204" pitchFamily="18" charset="0"/>
                        </a:rPr>
                        <m:t>+1}.∗</m:t>
                      </m:r>
                      <m:r>
                        <a:rPr lang="en-US" altLang="zh-CN" sz="1600" b="0" i="1" dirty="0" err="1">
                          <a:latin typeface="Cambria Math" panose="02040503050406030204" pitchFamily="18" charset="0"/>
                        </a:rPr>
                        <m:t>𝑑𝑒𝑆𝑖𝑔𝑚𝑜𝑖𝑑</m:t>
                      </m:r>
                      <m:r>
                        <a:rPr lang="en-US" altLang="zh-CN" sz="16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dirty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US" altLang="zh-CN" sz="1600" b="0" i="1" dirty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1600" b="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600" b="0" i="1" dirty="0">
                          <a:latin typeface="Cambria Math" panose="02040503050406030204" pitchFamily="18" charset="0"/>
                        </a:rPr>
                        <m:t>});</m:t>
                      </m:r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898" y="5012645"/>
                <a:ext cx="5582574" cy="338554"/>
              </a:xfrm>
              <a:prstGeom prst="rect">
                <a:avLst/>
              </a:prstGeom>
              <a:blipFill>
                <a:blip r:embed="rId1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08168" y="5218344"/>
                <a:ext cx="57432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𝑒𝑛𝑑</m:t>
                      </m:r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168" y="5218344"/>
                <a:ext cx="57432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2723406" y="6104552"/>
                <a:ext cx="57432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𝑒𝑛𝑑</m:t>
                      </m:r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406" y="6104552"/>
                <a:ext cx="574324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966303" y="5507002"/>
                <a:ext cx="32621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600" b="0" i="1" dirty="0">
                          <a:latin typeface="Cambria Math" panose="02040503050406030204" pitchFamily="18" charset="0"/>
                        </a:rPr>
                        <m:t>dLW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} = </m:t>
                      </m:r>
                      <m:r>
                        <m:rPr>
                          <m:nor/>
                        </m:rPr>
                        <a:rPr lang="en-US" altLang="zh-CN" sz="1600" b="0" i="1" dirty="0">
                          <a:latin typeface="Cambria Math" panose="02040503050406030204" pitchFamily="18" charset="0"/>
                        </a:rPr>
                        <m:t>delta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}∗</m:t>
                      </m:r>
                      <m:r>
                        <m:rPr>
                          <m:nor/>
                        </m:rP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US" altLang="zh-CN" sz="1600" b="0" i="1" dirty="0">
                          <a:latin typeface="Cambria Math" panose="02040503050406030204" pitchFamily="18" charset="0"/>
                        </a:rPr>
                        <m:t>ayer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} +</m:t>
                      </m:r>
                      <m:r>
                        <a:rPr lang="zh-CN" altLang="en-US" sz="1600" b="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altLang="zh-CN" sz="1600" b="0" i="1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en-US" altLang="zh-CN" sz="1600" b="0" dirty="0" err="1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sz="1600" b="0" dirty="0">
                          <a:latin typeface="Cambria Math" panose="02040503050406030204" pitchFamily="18" charset="0"/>
                        </a:rPr>
                        <m:t>};</m:t>
                      </m:r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303" y="5507002"/>
                <a:ext cx="3262193" cy="338554"/>
              </a:xfrm>
              <a:prstGeom prst="rect">
                <a:avLst/>
              </a:prstGeom>
              <a:blipFill>
                <a:blip r:embed="rId1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59532350"/>
      </p:ext>
    </p:extLst>
  </p:cSld>
  <p:clrMapOvr>
    <a:masterClrMapping/>
  </p:clrMapOvr>
  <p:transition spd="med">
    <p:fade thruBlk="1"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75" grpId="0"/>
      <p:bldP spid="42" grpId="0"/>
      <p:bldP spid="43" grpId="0"/>
      <p:bldP spid="44" grpId="0"/>
      <p:bldP spid="2" grpId="0" animBg="1"/>
      <p:bldP spid="102" grpId="0" animBg="1"/>
      <p:bldP spid="3" grpId="0"/>
      <p:bldP spid="4" grpId="0"/>
      <p:bldP spid="6" grpId="0"/>
      <p:bldP spid="7" grpId="0"/>
      <p:bldP spid="9" grpId="0"/>
      <p:bldP spid="5" grpId="0"/>
      <p:bldP spid="45" grpId="0"/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auto">
          <a:xfrm>
            <a:off x="3275856" y="4221088"/>
            <a:ext cx="5328592" cy="144016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</a:t>
            </a:r>
            <a:fld id="{8EA95096-B2D3-4A58-9C80-72F15BC7EC17}" type="slidenum">
              <a:rPr lang="en-US" altLang="zh-CN" smtClean="0"/>
              <a:pPr>
                <a:defRPr/>
              </a:pPr>
              <a:t>25</a:t>
            </a:fld>
            <a:r>
              <a:rPr lang="en-US" altLang="zh-CN" dirty="0" smtClean="0"/>
              <a:t>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n-US" altLang="zh-CN" dirty="0"/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457200" y="793750"/>
            <a:ext cx="8280400" cy="36513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 flipV="1">
            <a:off x="457200" y="793750"/>
            <a:ext cx="4191000" cy="71438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196975"/>
            <a:ext cx="8280400" cy="576263"/>
          </a:xfrm>
        </p:spPr>
        <p:txBody>
          <a:bodyPr/>
          <a:lstStyle/>
          <a:p>
            <a:pPr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2.5 Back Propagation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3466926" y="4381934"/>
                <a:ext cx="369736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m:rPr>
                          <m:nor/>
                        </m:rPr>
                        <a:rPr lang="en-US" altLang="zh-CN" sz="1600" b="0" i="1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sz="1600" b="0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altLang="zh-CN" sz="1600" b="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sz="1600" b="0" i="1" dirty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zh-CN" sz="1600" b="0" i="1" dirty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926" y="4381934"/>
                <a:ext cx="3697362" cy="338554"/>
              </a:xfrm>
              <a:prstGeom prst="rect">
                <a:avLst/>
              </a:prstGeom>
              <a:blipFill>
                <a:blip r:embed="rId4"/>
                <a:stretch>
                  <a:fillRect l="-165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899592" y="4359945"/>
                <a:ext cx="1737720" cy="482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1600" b="1" i="1">
                        <a:latin typeface="Cambria Math" panose="02040503050406030204" pitchFamily="18" charset="0"/>
                      </a:rPr>
                      <m:t>𝝁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600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zh-CN" altLang="en-US" sz="1600" b="1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359945"/>
                <a:ext cx="1737720" cy="482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83621" y="4797152"/>
                <a:ext cx="1606978" cy="601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600" b="1" i="1">
                          <a:latin typeface="Cambria Math" panose="02040503050406030204" pitchFamily="18" charset="0"/>
                        </a:rPr>
                        <m:t>𝝁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21" y="4797152"/>
                <a:ext cx="1606978" cy="601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/>
          <p:cNvGrpSpPr/>
          <p:nvPr/>
        </p:nvGrpSpPr>
        <p:grpSpPr>
          <a:xfrm>
            <a:off x="2175373" y="1806899"/>
            <a:ext cx="4710766" cy="1709778"/>
            <a:chOff x="993954" y="2039154"/>
            <a:chExt cx="4710766" cy="1709778"/>
          </a:xfrm>
        </p:grpSpPr>
        <p:sp>
          <p:nvSpPr>
            <p:cNvPr id="93" name="Rounded Rectangle 92"/>
            <p:cNvSpPr/>
            <p:nvPr/>
          </p:nvSpPr>
          <p:spPr bwMode="auto">
            <a:xfrm>
              <a:off x="4768616" y="2039154"/>
              <a:ext cx="936104" cy="1702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ounded Rectangle 93"/>
            <p:cNvSpPr/>
            <p:nvPr/>
          </p:nvSpPr>
          <p:spPr bwMode="auto">
            <a:xfrm>
              <a:off x="2877948" y="2046882"/>
              <a:ext cx="936104" cy="1702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 bwMode="auto">
            <a:xfrm>
              <a:off x="993954" y="2046882"/>
              <a:ext cx="936104" cy="1702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1362711" y="2583816"/>
              <a:ext cx="173221" cy="17880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1362711" y="3097966"/>
              <a:ext cx="173221" cy="17880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3237243" y="2838444"/>
              <a:ext cx="213701" cy="198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3237242" y="2232681"/>
              <a:ext cx="213701" cy="198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3234919" y="3367493"/>
              <a:ext cx="213701" cy="198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Straight Arrow Connector 100"/>
            <p:cNvCxnSpPr>
              <a:stCxn id="96" idx="6"/>
              <a:endCxn id="99" idx="2"/>
            </p:cNvCxnSpPr>
            <p:nvPr/>
          </p:nvCxnSpPr>
          <p:spPr bwMode="auto">
            <a:xfrm flipV="1">
              <a:off x="1535932" y="2332035"/>
              <a:ext cx="1701310" cy="3411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Straight Arrow Connector 101"/>
            <p:cNvCxnSpPr>
              <a:stCxn id="96" idx="6"/>
              <a:endCxn id="98" idx="2"/>
            </p:cNvCxnSpPr>
            <p:nvPr/>
          </p:nvCxnSpPr>
          <p:spPr bwMode="auto">
            <a:xfrm>
              <a:off x="1535932" y="2673219"/>
              <a:ext cx="1701311" cy="2645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Straight Arrow Connector 102"/>
            <p:cNvCxnSpPr>
              <a:stCxn id="97" idx="6"/>
              <a:endCxn id="98" idx="2"/>
            </p:cNvCxnSpPr>
            <p:nvPr/>
          </p:nvCxnSpPr>
          <p:spPr bwMode="auto">
            <a:xfrm flipV="1">
              <a:off x="1535932" y="2937798"/>
              <a:ext cx="1701311" cy="2495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Straight Arrow Connector 103"/>
            <p:cNvCxnSpPr>
              <a:stCxn id="96" idx="6"/>
              <a:endCxn id="100" idx="1"/>
            </p:cNvCxnSpPr>
            <p:nvPr/>
          </p:nvCxnSpPr>
          <p:spPr bwMode="auto">
            <a:xfrm>
              <a:off x="1535932" y="2673219"/>
              <a:ext cx="1730283" cy="72337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Straight Arrow Connector 104"/>
            <p:cNvCxnSpPr>
              <a:stCxn id="97" idx="7"/>
              <a:endCxn id="99" idx="2"/>
            </p:cNvCxnSpPr>
            <p:nvPr/>
          </p:nvCxnSpPr>
          <p:spPr bwMode="auto">
            <a:xfrm flipV="1">
              <a:off x="1510564" y="2332035"/>
              <a:ext cx="1726678" cy="7921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Straight Arrow Connector 105"/>
            <p:cNvCxnSpPr>
              <a:stCxn id="97" idx="6"/>
              <a:endCxn id="100" idx="1"/>
            </p:cNvCxnSpPr>
            <p:nvPr/>
          </p:nvCxnSpPr>
          <p:spPr bwMode="auto">
            <a:xfrm>
              <a:off x="1535932" y="3187369"/>
              <a:ext cx="1730283" cy="2092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7" name="Oval 106"/>
            <p:cNvSpPr/>
            <p:nvPr/>
          </p:nvSpPr>
          <p:spPr bwMode="auto">
            <a:xfrm>
              <a:off x="5255501" y="2838444"/>
              <a:ext cx="173221" cy="178806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8" name="Straight Arrow Connector 107"/>
            <p:cNvCxnSpPr>
              <a:stCxn id="99" idx="6"/>
              <a:endCxn id="107" idx="2"/>
            </p:cNvCxnSpPr>
            <p:nvPr/>
          </p:nvCxnSpPr>
          <p:spPr bwMode="auto">
            <a:xfrm>
              <a:off x="3450943" y="2332035"/>
              <a:ext cx="1804558" cy="5958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Straight Arrow Connector 108"/>
            <p:cNvCxnSpPr>
              <a:stCxn id="98" idx="6"/>
              <a:endCxn id="107" idx="2"/>
            </p:cNvCxnSpPr>
            <p:nvPr/>
          </p:nvCxnSpPr>
          <p:spPr bwMode="auto">
            <a:xfrm flipV="1">
              <a:off x="3450944" y="2927847"/>
              <a:ext cx="1804557" cy="99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Arrow Connector 109"/>
            <p:cNvCxnSpPr>
              <a:stCxn id="100" idx="6"/>
              <a:endCxn id="107" idx="2"/>
            </p:cNvCxnSpPr>
            <p:nvPr/>
          </p:nvCxnSpPr>
          <p:spPr bwMode="auto">
            <a:xfrm flipV="1">
              <a:off x="3448620" y="2927847"/>
              <a:ext cx="1806881" cy="539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1" name="Isosceles Triangle 110"/>
            <p:cNvSpPr/>
            <p:nvPr/>
          </p:nvSpPr>
          <p:spPr bwMode="auto">
            <a:xfrm>
              <a:off x="2310467" y="3583517"/>
              <a:ext cx="187072" cy="16541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2" name="Straight Arrow Connector 111"/>
            <p:cNvCxnSpPr>
              <a:stCxn id="111" idx="5"/>
              <a:endCxn id="99" idx="4"/>
            </p:cNvCxnSpPr>
            <p:nvPr/>
          </p:nvCxnSpPr>
          <p:spPr bwMode="auto">
            <a:xfrm flipV="1">
              <a:off x="2450771" y="2431389"/>
              <a:ext cx="893322" cy="12348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" name="Straight Arrow Connector 112"/>
            <p:cNvCxnSpPr>
              <a:stCxn id="111" idx="5"/>
              <a:endCxn id="98" idx="4"/>
            </p:cNvCxnSpPr>
            <p:nvPr/>
          </p:nvCxnSpPr>
          <p:spPr bwMode="auto">
            <a:xfrm flipV="1">
              <a:off x="2450771" y="3037152"/>
              <a:ext cx="893323" cy="6290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Straight Arrow Connector 113"/>
            <p:cNvCxnSpPr>
              <a:stCxn id="111" idx="5"/>
              <a:endCxn id="100" idx="4"/>
            </p:cNvCxnSpPr>
            <p:nvPr/>
          </p:nvCxnSpPr>
          <p:spPr bwMode="auto">
            <a:xfrm flipV="1">
              <a:off x="2450771" y="3566201"/>
              <a:ext cx="890999" cy="1000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Isosceles Triangle 114"/>
            <p:cNvSpPr/>
            <p:nvPr/>
          </p:nvSpPr>
          <p:spPr bwMode="auto">
            <a:xfrm>
              <a:off x="4270547" y="3583517"/>
              <a:ext cx="187072" cy="16541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6" name="Straight Arrow Connector 115"/>
            <p:cNvCxnSpPr>
              <a:stCxn id="115" idx="5"/>
              <a:endCxn id="107" idx="4"/>
            </p:cNvCxnSpPr>
            <p:nvPr/>
          </p:nvCxnSpPr>
          <p:spPr bwMode="auto">
            <a:xfrm flipV="1">
              <a:off x="4410851" y="3017250"/>
              <a:ext cx="931261" cy="6489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7" name="Curved Up Arrow 116"/>
          <p:cNvSpPr/>
          <p:nvPr/>
        </p:nvSpPr>
        <p:spPr bwMode="auto">
          <a:xfrm>
            <a:off x="2750887" y="3660796"/>
            <a:ext cx="1542840" cy="360040"/>
          </a:xfrm>
          <a:prstGeom prst="curved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8" name="Curved Up Arrow 117"/>
          <p:cNvSpPr/>
          <p:nvPr/>
        </p:nvSpPr>
        <p:spPr bwMode="auto">
          <a:xfrm>
            <a:off x="4812998" y="3660796"/>
            <a:ext cx="1542840" cy="360040"/>
          </a:xfrm>
          <a:prstGeom prst="curved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485043" y="5267812"/>
                <a:ext cx="57432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dirty="0">
                          <a:latin typeface="Cambria Math" panose="02040503050406030204" pitchFamily="18" charset="0"/>
                        </a:rPr>
                        <m:t>𝑒𝑛𝑑</m:t>
                      </m:r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043" y="5267812"/>
                <a:ext cx="57432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699862" y="4701763"/>
                <a:ext cx="36672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</a:rPr>
                      <m:t>} = 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</a:rPr>
                      <m:t>} – 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</a:rPr>
                      <m:t>𝑠𝑡𝑒𝑝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altLang="zh-CN" sz="1600" b="0" i="1" dirty="0" err="1">
                        <a:latin typeface="Cambria Math" panose="02040503050406030204" pitchFamily="18" charset="0"/>
                      </a:rPr>
                      <m:t>𝑑𝐿𝑊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</a:rPr>
                      <m:t>};</m:t>
                    </m:r>
                  </m:oMath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1600" b="0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1600" b="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</a:rPr>
                      <m:t>} = 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</a:rPr>
                      <m:t>} – 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</a:rPr>
                      <m:t>𝑠𝑡𝑒𝑝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altLang="zh-CN" sz="1600" b="0" i="1" dirty="0" err="1">
                        <a:latin typeface="Cambria Math" panose="02040503050406030204" pitchFamily="18" charset="0"/>
                      </a:rPr>
                      <m:t>𝑑𝐿𝑏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</a:rPr>
                      <m:t>};</m:t>
                    </m:r>
                  </m:oMath>
                </a14:m>
                <a:endParaRPr lang="zh-CN" altLang="en-US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862" y="4701763"/>
                <a:ext cx="3667234" cy="584775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07518502"/>
      </p:ext>
    </p:extLst>
  </p:cSld>
  <p:clrMapOvr>
    <a:masterClrMapping/>
  </p:clrMapOvr>
  <p:transition spd="med">
    <p:fade thruBlk="1"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5" grpId="0"/>
      <p:bldP spid="42" grpId="0"/>
      <p:bldP spid="2" grpId="0"/>
      <p:bldP spid="117" grpId="0" animBg="1"/>
      <p:bldP spid="118" grpId="0" animBg="1"/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5179449" y="4359298"/>
            <a:ext cx="3785039" cy="110426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78907" y="4628743"/>
            <a:ext cx="4587538" cy="160856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</a:t>
            </a:r>
            <a:fld id="{8EA95096-B2D3-4A58-9C80-72F15BC7EC17}" type="slidenum">
              <a:rPr lang="en-US" altLang="zh-CN" smtClean="0"/>
              <a:pPr>
                <a:defRPr/>
              </a:pPr>
              <a:t>26</a:t>
            </a:fld>
            <a:r>
              <a:rPr lang="en-US" altLang="zh-CN" dirty="0" smtClean="0"/>
              <a:t>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n-US" altLang="zh-CN" dirty="0"/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457200" y="793750"/>
            <a:ext cx="8280400" cy="36513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 flipV="1">
            <a:off x="457200" y="793750"/>
            <a:ext cx="4191000" cy="71438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196975"/>
            <a:ext cx="8280400" cy="576263"/>
          </a:xfrm>
        </p:spPr>
        <p:txBody>
          <a:bodyPr/>
          <a:lstStyle/>
          <a:p>
            <a:pPr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2.6 Evaluation and Stopping Condition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467544" y="4653136"/>
                <a:ext cx="498442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1600" b="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1600" b="0" dirty="0">
                            <a:latin typeface="Cambria Math" panose="02040503050406030204" pitchFamily="18" charset="0"/>
                          </a:rPr>
                          <m:t>Layer</m:t>
                        </m:r>
                        <m:r>
                          <m:rPr>
                            <m:nor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end</m:t>
                        </m:r>
                        <m:r>
                          <m:rPr>
                            <m:nor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} </m:t>
                        </m:r>
                        <m:r>
                          <m:rPr>
                            <m:nor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600" b="0" dirty="0" smtClean="0">
                    <a:latin typeface="Cambria Math" panose="02040503050406030204" pitchFamily="18" charset="0"/>
                  </a:rPr>
                  <a:t>;</a:t>
                </a:r>
                <a:endParaRPr lang="en-US" altLang="zh-CN" sz="16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sz="1600" b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0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altLang="zh-CN" sz="1600" b="0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sz="1600" b="0" dirty="0" smtClean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)^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)^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𝐸𝑛𝑑</m:t>
                      </m:r>
                    </m:oMath>
                  </m:oMathPara>
                </a14:m>
                <a:endParaRPr lang="en-US" altLang="zh-CN" sz="1600" b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653136"/>
                <a:ext cx="4984422" cy="1569660"/>
              </a:xfrm>
              <a:prstGeom prst="rect">
                <a:avLst/>
              </a:prstGeom>
              <a:blipFill>
                <a:blip r:embed="rId4"/>
                <a:stretch>
                  <a:fillRect t="-1550" b="-1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120547" y="4542219"/>
                <a:ext cx="3988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 &amp;&amp; 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))&lt;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altLang="zh-CN" sz="1600" b="0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sz="1600" b="0" dirty="0" smtClean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𝑏𝑟𝑒𝑎𝑘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𝑒𝑛𝑑</m:t>
                      </m:r>
                    </m:oMath>
                  </m:oMathPara>
                </a14:m>
                <a:endParaRPr lang="en-US" altLang="zh-CN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547" y="4542219"/>
                <a:ext cx="3988528" cy="830997"/>
              </a:xfrm>
              <a:prstGeom prst="rect">
                <a:avLst/>
              </a:prstGeom>
              <a:blipFill>
                <a:blip r:embed="rId5"/>
                <a:stretch>
                  <a:fillRect l="-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2175373" y="1806899"/>
            <a:ext cx="4710766" cy="1709778"/>
            <a:chOff x="993954" y="2039154"/>
            <a:chExt cx="4710766" cy="1709778"/>
          </a:xfrm>
        </p:grpSpPr>
        <p:sp>
          <p:nvSpPr>
            <p:cNvPr id="94" name="Rounded Rectangle 93"/>
            <p:cNvSpPr/>
            <p:nvPr/>
          </p:nvSpPr>
          <p:spPr bwMode="auto">
            <a:xfrm>
              <a:off x="4768616" y="2039154"/>
              <a:ext cx="936104" cy="1702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 bwMode="auto">
            <a:xfrm>
              <a:off x="2877948" y="2046882"/>
              <a:ext cx="936104" cy="1702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 bwMode="auto">
            <a:xfrm>
              <a:off x="993954" y="2046882"/>
              <a:ext cx="936104" cy="17020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1362711" y="2583816"/>
              <a:ext cx="173221" cy="17880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1362711" y="3097966"/>
              <a:ext cx="173221" cy="17880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3237243" y="2838444"/>
              <a:ext cx="213701" cy="198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3237242" y="2232681"/>
              <a:ext cx="213701" cy="198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3234919" y="3367493"/>
              <a:ext cx="213701" cy="19870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2" name="Straight Arrow Connector 101"/>
            <p:cNvCxnSpPr>
              <a:stCxn id="97" idx="6"/>
              <a:endCxn id="100" idx="2"/>
            </p:cNvCxnSpPr>
            <p:nvPr/>
          </p:nvCxnSpPr>
          <p:spPr bwMode="auto">
            <a:xfrm flipV="1">
              <a:off x="1535932" y="2332035"/>
              <a:ext cx="1701310" cy="3411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Straight Arrow Connector 102"/>
            <p:cNvCxnSpPr>
              <a:stCxn id="97" idx="6"/>
              <a:endCxn id="99" idx="2"/>
            </p:cNvCxnSpPr>
            <p:nvPr/>
          </p:nvCxnSpPr>
          <p:spPr bwMode="auto">
            <a:xfrm>
              <a:off x="1535932" y="2673219"/>
              <a:ext cx="1701311" cy="2645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Straight Arrow Connector 103"/>
            <p:cNvCxnSpPr>
              <a:stCxn id="98" idx="6"/>
              <a:endCxn id="99" idx="2"/>
            </p:cNvCxnSpPr>
            <p:nvPr/>
          </p:nvCxnSpPr>
          <p:spPr bwMode="auto">
            <a:xfrm flipV="1">
              <a:off x="1535932" y="2937798"/>
              <a:ext cx="1701311" cy="2495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Straight Arrow Connector 104"/>
            <p:cNvCxnSpPr>
              <a:stCxn id="97" idx="6"/>
              <a:endCxn id="101" idx="1"/>
            </p:cNvCxnSpPr>
            <p:nvPr/>
          </p:nvCxnSpPr>
          <p:spPr bwMode="auto">
            <a:xfrm>
              <a:off x="1535932" y="2673219"/>
              <a:ext cx="1730283" cy="72337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Straight Arrow Connector 105"/>
            <p:cNvCxnSpPr>
              <a:stCxn id="98" idx="7"/>
              <a:endCxn id="100" idx="2"/>
            </p:cNvCxnSpPr>
            <p:nvPr/>
          </p:nvCxnSpPr>
          <p:spPr bwMode="auto">
            <a:xfrm flipV="1">
              <a:off x="1510564" y="2332035"/>
              <a:ext cx="1726678" cy="7921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Straight Arrow Connector 106"/>
            <p:cNvCxnSpPr>
              <a:stCxn id="98" idx="6"/>
              <a:endCxn id="101" idx="1"/>
            </p:cNvCxnSpPr>
            <p:nvPr/>
          </p:nvCxnSpPr>
          <p:spPr bwMode="auto">
            <a:xfrm>
              <a:off x="1535932" y="3187369"/>
              <a:ext cx="1730283" cy="2092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8" name="Oval 107"/>
            <p:cNvSpPr/>
            <p:nvPr/>
          </p:nvSpPr>
          <p:spPr bwMode="auto">
            <a:xfrm>
              <a:off x="5255501" y="2838444"/>
              <a:ext cx="173221" cy="178806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9" name="Straight Arrow Connector 108"/>
            <p:cNvCxnSpPr>
              <a:stCxn id="100" idx="6"/>
              <a:endCxn id="108" idx="2"/>
            </p:cNvCxnSpPr>
            <p:nvPr/>
          </p:nvCxnSpPr>
          <p:spPr bwMode="auto">
            <a:xfrm>
              <a:off x="3450943" y="2332035"/>
              <a:ext cx="1804558" cy="5958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Arrow Connector 109"/>
            <p:cNvCxnSpPr>
              <a:stCxn id="99" idx="6"/>
              <a:endCxn id="108" idx="2"/>
            </p:cNvCxnSpPr>
            <p:nvPr/>
          </p:nvCxnSpPr>
          <p:spPr bwMode="auto">
            <a:xfrm flipV="1">
              <a:off x="3450944" y="2927847"/>
              <a:ext cx="1804557" cy="99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Straight Arrow Connector 110"/>
            <p:cNvCxnSpPr>
              <a:stCxn id="101" idx="6"/>
              <a:endCxn id="108" idx="2"/>
            </p:cNvCxnSpPr>
            <p:nvPr/>
          </p:nvCxnSpPr>
          <p:spPr bwMode="auto">
            <a:xfrm flipV="1">
              <a:off x="3448620" y="2927847"/>
              <a:ext cx="1806881" cy="539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" name="Isosceles Triangle 111"/>
            <p:cNvSpPr/>
            <p:nvPr/>
          </p:nvSpPr>
          <p:spPr bwMode="auto">
            <a:xfrm>
              <a:off x="2310467" y="3583517"/>
              <a:ext cx="187072" cy="16541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3" name="Straight Arrow Connector 112"/>
            <p:cNvCxnSpPr>
              <a:stCxn id="112" idx="5"/>
              <a:endCxn id="100" idx="4"/>
            </p:cNvCxnSpPr>
            <p:nvPr/>
          </p:nvCxnSpPr>
          <p:spPr bwMode="auto">
            <a:xfrm flipV="1">
              <a:off x="2450771" y="2431389"/>
              <a:ext cx="893322" cy="12348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Straight Arrow Connector 113"/>
            <p:cNvCxnSpPr>
              <a:stCxn id="112" idx="5"/>
              <a:endCxn id="99" idx="4"/>
            </p:cNvCxnSpPr>
            <p:nvPr/>
          </p:nvCxnSpPr>
          <p:spPr bwMode="auto">
            <a:xfrm flipV="1">
              <a:off x="2450771" y="3037152"/>
              <a:ext cx="893323" cy="6290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Straight Arrow Connector 114"/>
            <p:cNvCxnSpPr>
              <a:stCxn id="112" idx="5"/>
              <a:endCxn id="101" idx="4"/>
            </p:cNvCxnSpPr>
            <p:nvPr/>
          </p:nvCxnSpPr>
          <p:spPr bwMode="auto">
            <a:xfrm flipV="1">
              <a:off x="2450771" y="3566201"/>
              <a:ext cx="890999" cy="1000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6" name="Isosceles Triangle 115"/>
            <p:cNvSpPr/>
            <p:nvPr/>
          </p:nvSpPr>
          <p:spPr bwMode="auto">
            <a:xfrm>
              <a:off x="4270547" y="3583517"/>
              <a:ext cx="187072" cy="16541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" name="Straight Arrow Connector 116"/>
            <p:cNvCxnSpPr>
              <a:stCxn id="116" idx="5"/>
              <a:endCxn id="108" idx="4"/>
            </p:cNvCxnSpPr>
            <p:nvPr/>
          </p:nvCxnSpPr>
          <p:spPr bwMode="auto">
            <a:xfrm flipV="1">
              <a:off x="4410851" y="3017250"/>
              <a:ext cx="931261" cy="6489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467544" y="3789040"/>
                <a:ext cx="13154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789040"/>
                <a:ext cx="131549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5179449" y="3994483"/>
                <a:ext cx="19128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zh-CN" alt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𝜺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449" y="3994483"/>
                <a:ext cx="191283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01440" y="4052772"/>
                <a:ext cx="3203313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e>
                            <m:lim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func>
                      <m:r>
                        <a:rPr lang="en-US" altLang="zh-CN" sz="14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4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1400" b="1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CN" sz="1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1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40" y="4052772"/>
                <a:ext cx="3203313" cy="5068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9555" y="2215773"/>
            <a:ext cx="786966" cy="916717"/>
          </a:xfrm>
          <a:prstGeom prst="rect">
            <a:avLst/>
          </a:prstGeom>
        </p:spPr>
      </p:pic>
      <p:sp>
        <p:nvSpPr>
          <p:cNvPr id="120" name="Rectangle 119"/>
          <p:cNvSpPr/>
          <p:nvPr/>
        </p:nvSpPr>
        <p:spPr>
          <a:xfrm>
            <a:off x="266329" y="3573016"/>
            <a:ext cx="29001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via loss function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966445" y="3720126"/>
            <a:ext cx="21900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Stopping Condition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5092954"/>
      </p:ext>
    </p:extLst>
  </p:cSld>
  <p:clrMapOvr>
    <a:masterClrMapping/>
  </p:clrMapOvr>
  <p:transition spd="med">
    <p:fade thruBlk="1"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9" grpId="0" animBg="1"/>
      <p:bldP spid="75" grpId="0"/>
      <p:bldP spid="43" grpId="0"/>
      <p:bldP spid="118" grpId="0"/>
      <p:bldP spid="119" grpId="0"/>
      <p:bldP spid="2" grpId="0"/>
      <p:bldP spid="120" grpId="0"/>
      <p:bldP spid="1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</a:t>
            </a:r>
            <a:fld id="{33EC1442-C5CF-4C26-92E7-FCE21E459BBF}" type="slidenum">
              <a:rPr lang="en-US" altLang="zh-CN" smtClean="0"/>
              <a:pPr>
                <a:defRPr/>
              </a:pPr>
              <a:t>27</a:t>
            </a:fld>
            <a:r>
              <a:rPr lang="en-US" altLang="zh-CN" dirty="0" smtClean="0"/>
              <a:t>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n-US" altLang="zh-CN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981075"/>
            <a:ext cx="8280400" cy="5762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目录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15988" y="3194049"/>
            <a:ext cx="7344444" cy="504825"/>
            <a:chOff x="1115988" y="3194049"/>
            <a:chExt cx="7344444" cy="504825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1763688" y="3194049"/>
              <a:ext cx="6696744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1. </a:t>
              </a:r>
              <a:r>
                <a:rPr lang="en-US" altLang="zh-CN" dirty="0" err="1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BPNet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199" name="Line 9"/>
            <p:cNvSpPr>
              <a:spLocks noChangeShapeType="1"/>
            </p:cNvSpPr>
            <p:nvPr/>
          </p:nvSpPr>
          <p:spPr bwMode="auto">
            <a:xfrm>
              <a:off x="1115988" y="3662362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Oval 14"/>
            <p:cNvSpPr>
              <a:spLocks noChangeArrowheads="1"/>
            </p:cNvSpPr>
            <p:nvPr/>
          </p:nvSpPr>
          <p:spPr bwMode="auto">
            <a:xfrm>
              <a:off x="1189013" y="3300412"/>
              <a:ext cx="287337" cy="287337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14400" y="3878262"/>
            <a:ext cx="7200000" cy="504825"/>
            <a:chOff x="1114400" y="3878262"/>
            <a:chExt cx="7200000" cy="504825"/>
          </a:xfrm>
        </p:grpSpPr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1763688" y="3878262"/>
              <a:ext cx="54737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2. </a:t>
              </a:r>
              <a:r>
                <a:rPr lang="en-US" altLang="zh-CN" dirty="0" smtClean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Code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200" name="Line 13"/>
            <p:cNvSpPr>
              <a:spLocks noChangeShapeType="1"/>
            </p:cNvSpPr>
            <p:nvPr/>
          </p:nvSpPr>
          <p:spPr bwMode="auto">
            <a:xfrm>
              <a:off x="1114400" y="4311649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02" name="Oval 15"/>
            <p:cNvSpPr>
              <a:spLocks noChangeArrowheads="1"/>
            </p:cNvSpPr>
            <p:nvPr/>
          </p:nvSpPr>
          <p:spPr bwMode="auto">
            <a:xfrm>
              <a:off x="1187425" y="3984624"/>
              <a:ext cx="287338" cy="287338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8203" name="Picture 18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73238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1115988" y="4578349"/>
            <a:ext cx="7200000" cy="504825"/>
            <a:chOff x="1114400" y="3878262"/>
            <a:chExt cx="7200000" cy="504825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1763688" y="3878262"/>
              <a:ext cx="54737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 smtClean="0">
                  <a:solidFill>
                    <a:srgbClr val="306DE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3. Application</a:t>
              </a:r>
              <a:endParaRPr lang="zh-CN" altLang="en-US" dirty="0">
                <a:solidFill>
                  <a:srgbClr val="306DE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114400" y="4311649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5"/>
            <p:cNvSpPr>
              <a:spLocks noChangeArrowheads="1"/>
            </p:cNvSpPr>
            <p:nvPr/>
          </p:nvSpPr>
          <p:spPr bwMode="auto">
            <a:xfrm>
              <a:off x="1187425" y="3984624"/>
              <a:ext cx="287338" cy="287338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121286" y="5198212"/>
            <a:ext cx="7200000" cy="504825"/>
            <a:chOff x="1114400" y="3878262"/>
            <a:chExt cx="7200000" cy="504825"/>
          </a:xfrm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1763688" y="3878262"/>
              <a:ext cx="54737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 smtClean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4. Summary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114400" y="4311649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Oval 15"/>
            <p:cNvSpPr>
              <a:spLocks noChangeArrowheads="1"/>
            </p:cNvSpPr>
            <p:nvPr/>
          </p:nvSpPr>
          <p:spPr bwMode="auto">
            <a:xfrm>
              <a:off x="1187425" y="3984624"/>
              <a:ext cx="287338" cy="287338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2605456"/>
      </p:ext>
    </p:extLst>
  </p:cSld>
  <p:clrMapOvr>
    <a:masterClrMapping/>
  </p:clrMapOvr>
  <p:transition spd="med">
    <p:fade thruBlk="1"/>
    <p:sndAc>
      <p:stSnd>
        <p:snd r:embed="rId2" name="type.wav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fld id="{8EA95096-B2D3-4A58-9C80-72F15BC7EC17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28</a:t>
            </a:fld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/32</a:t>
            </a: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457200" y="793750"/>
            <a:ext cx="8280400" cy="36513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 flipV="1">
            <a:off x="457200" y="793750"/>
            <a:ext cx="4191000" cy="71438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196975"/>
            <a:ext cx="8280400" cy="576263"/>
          </a:xfrm>
        </p:spPr>
        <p:txBody>
          <a:bodyPr/>
          <a:lstStyle/>
          <a:p>
            <a:pPr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 Rank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908842" y="6021288"/>
            <a:ext cx="7119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919558" y="6093296"/>
            <a:ext cx="607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59222" y="6093296"/>
            <a:ext cx="607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8886" y="6093295"/>
            <a:ext cx="607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2034" y="6093295"/>
            <a:ext cx="607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44725" y="6093295"/>
            <a:ext cx="607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77416" y="6093295"/>
            <a:ext cx="607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0107" y="6093295"/>
            <a:ext cx="607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7723" y="6093295"/>
            <a:ext cx="607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98515" y="6093293"/>
            <a:ext cx="607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9306" y="6093293"/>
            <a:ext cx="607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33273" y="6093293"/>
            <a:ext cx="607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81305" y="6088185"/>
            <a:ext cx="607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2017?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654" y="2105025"/>
            <a:ext cx="2704762" cy="20666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89273" y="4334202"/>
            <a:ext cx="213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 graduate students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class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5902" y="1837115"/>
            <a:ext cx="2810186" cy="243321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185902" y="4299227"/>
            <a:ext cx="291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salary rank in the first year after graduation?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99138" y="5037047"/>
            <a:ext cx="3214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Scholarship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73623" y="5064405"/>
            <a:ext cx="3214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ight Arrow 27"/>
          <p:cNvSpPr/>
          <p:nvPr/>
        </p:nvSpPr>
        <p:spPr bwMode="auto">
          <a:xfrm>
            <a:off x="4427984" y="3212976"/>
            <a:ext cx="585931" cy="288032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1549" y="2278137"/>
            <a:ext cx="786966" cy="9167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1407515"/>
      </p:ext>
    </p:extLst>
  </p:cSld>
  <p:clrMapOvr>
    <a:masterClrMapping/>
  </p:clrMapOvr>
  <p:transition spd="med">
    <p:fade thruBlk="1"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  <p:bldP spid="21" grpId="0"/>
      <p:bldP spid="30" grpId="0"/>
      <p:bldP spid="31" grpId="0"/>
      <p:bldP spid="32" grpId="0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fld id="{8EA95096-B2D3-4A58-9C80-72F15BC7EC17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29</a:t>
            </a:fld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/32</a:t>
            </a: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457200" y="793750"/>
            <a:ext cx="8280400" cy="36513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 flipV="1">
            <a:off x="457200" y="793750"/>
            <a:ext cx="4191000" cy="71438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196975"/>
            <a:ext cx="8280400" cy="576263"/>
          </a:xfrm>
        </p:spPr>
        <p:txBody>
          <a:bodyPr/>
          <a:lstStyle/>
          <a:p>
            <a:pPr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Pointwise approach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705" y="2396487"/>
            <a:ext cx="504056" cy="6212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828" y="3149919"/>
            <a:ext cx="504056" cy="6212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705" y="4011180"/>
            <a:ext cx="504056" cy="6212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512" y="3174067"/>
            <a:ext cx="1403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years’ records of all the students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59632" y="2978584"/>
            <a:ext cx="1403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9632" y="3672626"/>
            <a:ext cx="1403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59632" y="4604856"/>
            <a:ext cx="1403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1973" y="2044275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09256" y="2042606"/>
            <a:ext cx="1219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Scholarship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56944" y="2042606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61973" y="258018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65545" y="341075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86753" y="422433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56856" y="2558272"/>
            <a:ext cx="1205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￥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30,000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56856" y="3410758"/>
            <a:ext cx="1205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￥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18801" y="4250670"/>
            <a:ext cx="1205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￥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3498" y="2558272"/>
            <a:ext cx="1622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￥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10,000/Month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23498" y="3410758"/>
            <a:ext cx="1622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￥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8,000/Month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48278" y="4250670"/>
            <a:ext cx="1622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￥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6,000/Month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88704" y="5064244"/>
                <a:ext cx="5700205" cy="560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𝑳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𝑺𝒂𝒍𝒂𝒓𝒚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func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1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||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||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||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||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1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704" y="5064244"/>
                <a:ext cx="5700205" cy="5604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 bwMode="auto">
          <a:xfrm>
            <a:off x="5970509" y="2001794"/>
            <a:ext cx="3096344" cy="288032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>
            <a:stCxn id="30" idx="3"/>
            <a:endCxn id="30" idx="5"/>
          </p:cNvCxnSpPr>
          <p:nvPr/>
        </p:nvCxnSpPr>
        <p:spPr bwMode="auto">
          <a:xfrm>
            <a:off x="6423958" y="4460301"/>
            <a:ext cx="218944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stCxn id="30" idx="3"/>
            <a:endCxn id="30" idx="1"/>
          </p:cNvCxnSpPr>
          <p:nvPr/>
        </p:nvCxnSpPr>
        <p:spPr bwMode="auto">
          <a:xfrm flipV="1">
            <a:off x="6423958" y="2423607"/>
            <a:ext cx="0" cy="20366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Oval 43"/>
          <p:cNvSpPr/>
          <p:nvPr/>
        </p:nvSpPr>
        <p:spPr bwMode="auto">
          <a:xfrm>
            <a:off x="7708970" y="3210495"/>
            <a:ext cx="101213" cy="10249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7875338" y="3047421"/>
            <a:ext cx="101213" cy="10249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7518681" y="3133045"/>
            <a:ext cx="101213" cy="10249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7994444" y="2817790"/>
            <a:ext cx="101213" cy="10249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8154417" y="2978584"/>
            <a:ext cx="101213" cy="10249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7192572" y="3565327"/>
            <a:ext cx="101213" cy="10249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7642133" y="3426699"/>
            <a:ext cx="101213" cy="10249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7287696" y="3749312"/>
            <a:ext cx="101213" cy="10249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6831381" y="3616576"/>
            <a:ext cx="101213" cy="10249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6658316" y="3873700"/>
            <a:ext cx="101213" cy="10249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056782" y="3695991"/>
            <a:ext cx="101213" cy="10249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7402827" y="3465470"/>
            <a:ext cx="101213" cy="10249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8289368" y="4480696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𝑮𝑷𝑨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368" y="4480696"/>
                <a:ext cx="504056" cy="338554"/>
              </a:xfrm>
              <a:prstGeom prst="rect">
                <a:avLst/>
              </a:prstGeom>
              <a:blipFill>
                <a:blip r:embed="rId6"/>
                <a:stretch>
                  <a:fillRect r="-13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006513" y="2054595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𝑺𝒂𝒍𝒂𝒓𝒚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513" y="2054595"/>
                <a:ext cx="504056" cy="338554"/>
              </a:xfrm>
              <a:prstGeom prst="rect">
                <a:avLst/>
              </a:prstGeom>
              <a:blipFill>
                <a:blip r:embed="rId7"/>
                <a:stretch>
                  <a:fillRect l="-1205" r="-71084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/>
          <p:nvPr/>
        </p:nvSpPr>
        <p:spPr bwMode="auto">
          <a:xfrm>
            <a:off x="6843548" y="3810632"/>
            <a:ext cx="101213" cy="10249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8031082" y="3158167"/>
            <a:ext cx="101213" cy="10249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 flipV="1">
            <a:off x="7696492" y="2913382"/>
            <a:ext cx="746735" cy="29223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 bwMode="auto">
          <a:xfrm flipV="1">
            <a:off x="7243095" y="3199017"/>
            <a:ext cx="465875" cy="50668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 bwMode="auto">
          <a:xfrm flipV="1">
            <a:off x="6509059" y="3704135"/>
            <a:ext cx="736087" cy="27980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49022072"/>
      </p:ext>
    </p:extLst>
  </p:cSld>
  <p:clrMapOvr>
    <a:masterClrMapping/>
  </p:clrMapOvr>
  <p:transition spd="med">
    <p:fade thruBlk="1"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6" grpId="0" animBg="1"/>
      <p:bldP spid="57" grpId="0" animBg="1"/>
      <p:bldP spid="58" grpId="0"/>
      <p:bldP spid="59" grpId="0"/>
      <p:bldP spid="60" grpId="0" animBg="1"/>
      <p:bldP spid="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</a:t>
            </a:r>
            <a:fld id="{33EC1442-C5CF-4C26-92E7-FCE21E459BBF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 smtClean="0"/>
              <a:t>/32</a:t>
            </a:r>
            <a:endParaRPr lang="en-US" altLang="zh-CN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981075"/>
            <a:ext cx="8280400" cy="5762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目录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43608" y="2709863"/>
            <a:ext cx="7344444" cy="504825"/>
            <a:chOff x="1115988" y="3194049"/>
            <a:chExt cx="7344444" cy="504825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1763688" y="3194049"/>
              <a:ext cx="6696744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>
                  <a:solidFill>
                    <a:srgbClr val="306DE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1. </a:t>
              </a:r>
              <a:r>
                <a:rPr lang="en-US" altLang="zh-CN" dirty="0" err="1" smtClean="0">
                  <a:solidFill>
                    <a:srgbClr val="306DE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BPNet</a:t>
              </a:r>
              <a:endParaRPr lang="zh-CN" altLang="en-US" dirty="0">
                <a:solidFill>
                  <a:srgbClr val="306DE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199" name="Line 9"/>
            <p:cNvSpPr>
              <a:spLocks noChangeShapeType="1"/>
            </p:cNvSpPr>
            <p:nvPr/>
          </p:nvSpPr>
          <p:spPr bwMode="auto">
            <a:xfrm>
              <a:off x="1115988" y="3662362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Oval 14"/>
            <p:cNvSpPr>
              <a:spLocks noChangeArrowheads="1"/>
            </p:cNvSpPr>
            <p:nvPr/>
          </p:nvSpPr>
          <p:spPr bwMode="auto">
            <a:xfrm>
              <a:off x="1189013" y="3300412"/>
              <a:ext cx="287337" cy="287337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2020" y="3212207"/>
            <a:ext cx="7200000" cy="504825"/>
            <a:chOff x="1114400" y="3878262"/>
            <a:chExt cx="7200000" cy="504825"/>
          </a:xfrm>
        </p:grpSpPr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1763688" y="3878262"/>
              <a:ext cx="54737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 smtClean="0">
                  <a:solidFill>
                    <a:srgbClr val="306DE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1.1 Traditional Classification Method</a:t>
              </a:r>
              <a:endParaRPr lang="zh-CN" altLang="en-US" dirty="0">
                <a:solidFill>
                  <a:srgbClr val="306DE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200" name="Line 13"/>
            <p:cNvSpPr>
              <a:spLocks noChangeShapeType="1"/>
            </p:cNvSpPr>
            <p:nvPr/>
          </p:nvSpPr>
          <p:spPr bwMode="auto">
            <a:xfrm>
              <a:off x="1114400" y="4311649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Oval 15"/>
            <p:cNvSpPr>
              <a:spLocks noChangeArrowheads="1"/>
            </p:cNvSpPr>
            <p:nvPr/>
          </p:nvSpPr>
          <p:spPr bwMode="auto">
            <a:xfrm>
              <a:off x="1187425" y="3984624"/>
              <a:ext cx="287338" cy="287338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8203" name="Picture 18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73238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1043608" y="3645024"/>
            <a:ext cx="7200000" cy="504825"/>
            <a:chOff x="1114400" y="3878262"/>
            <a:chExt cx="7200000" cy="504825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1763688" y="3878262"/>
              <a:ext cx="54737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 smtClean="0">
                  <a:solidFill>
                    <a:srgbClr val="306DE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1.2 Neural Network</a:t>
              </a:r>
              <a:endParaRPr lang="zh-CN" altLang="en-US" dirty="0">
                <a:solidFill>
                  <a:srgbClr val="306DE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114400" y="4311649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5"/>
            <p:cNvSpPr>
              <a:spLocks noChangeArrowheads="1"/>
            </p:cNvSpPr>
            <p:nvPr/>
          </p:nvSpPr>
          <p:spPr bwMode="auto">
            <a:xfrm>
              <a:off x="1187425" y="3984624"/>
              <a:ext cx="287338" cy="287338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42020" y="4130401"/>
            <a:ext cx="7200000" cy="504825"/>
            <a:chOff x="1114400" y="3878262"/>
            <a:chExt cx="7200000" cy="504825"/>
          </a:xfrm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1763688" y="3878262"/>
              <a:ext cx="54737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 smtClean="0">
                  <a:solidFill>
                    <a:srgbClr val="306DE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1.3 Loss Function</a:t>
              </a:r>
              <a:endParaRPr lang="zh-CN" altLang="en-US" dirty="0">
                <a:solidFill>
                  <a:srgbClr val="306DE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114400" y="4311649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Oval 15"/>
            <p:cNvSpPr>
              <a:spLocks noChangeArrowheads="1"/>
            </p:cNvSpPr>
            <p:nvPr/>
          </p:nvSpPr>
          <p:spPr bwMode="auto">
            <a:xfrm>
              <a:off x="1187425" y="3984624"/>
              <a:ext cx="287338" cy="287338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42020" y="4598665"/>
            <a:ext cx="7200000" cy="504825"/>
            <a:chOff x="1114400" y="3878262"/>
            <a:chExt cx="7200000" cy="504825"/>
          </a:xfrm>
        </p:grpSpPr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1763688" y="3878262"/>
              <a:ext cx="54737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 smtClean="0">
                  <a:solidFill>
                    <a:srgbClr val="306DE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1.4 The Gradient Descend Method</a:t>
              </a:r>
              <a:endParaRPr lang="zh-CN" altLang="en-US" dirty="0">
                <a:solidFill>
                  <a:srgbClr val="306DE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114400" y="4311649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1187425" y="3984624"/>
              <a:ext cx="287338" cy="287338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275072"/>
      </p:ext>
    </p:extLst>
  </p:cSld>
  <p:clrMapOvr>
    <a:masterClrMapping/>
  </p:clrMapOvr>
  <p:transition spd="med">
    <p:fade thruBlk="1"/>
    <p:sndAc>
      <p:stSnd>
        <p:snd r:embed="rId2" name="type.wav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fld id="{8EA95096-B2D3-4A58-9C80-72F15BC7EC17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30</a:t>
            </a:fld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/32</a:t>
            </a: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457200" y="793750"/>
            <a:ext cx="8280400" cy="36513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 flipV="1">
            <a:off x="457200" y="793750"/>
            <a:ext cx="4191000" cy="71438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196975"/>
            <a:ext cx="8280400" cy="576263"/>
          </a:xfrm>
        </p:spPr>
        <p:txBody>
          <a:bodyPr/>
          <a:lstStyle/>
          <a:p>
            <a:pPr indent="0"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Listwise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339752" y="2361878"/>
            <a:ext cx="720080" cy="869510"/>
            <a:chOff x="1580693" y="2396487"/>
            <a:chExt cx="720080" cy="869510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8705" y="2396487"/>
              <a:ext cx="504056" cy="621283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580693" y="3035165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 1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70819" y="2380865"/>
            <a:ext cx="720080" cy="869510"/>
            <a:chOff x="1580693" y="2396487"/>
            <a:chExt cx="720080" cy="86951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8705" y="2396487"/>
              <a:ext cx="504056" cy="62128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580693" y="3035165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 2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034915" y="2390923"/>
            <a:ext cx="720080" cy="869510"/>
            <a:chOff x="1580693" y="2396487"/>
            <a:chExt cx="720080" cy="86951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8705" y="2396487"/>
              <a:ext cx="504056" cy="621283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1580693" y="3035165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 3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936104" y="2730406"/>
            <a:ext cx="1403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454499" y="4594474"/>
                <a:ext cx="5781797" cy="634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𝑳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𝒇</m:t>
                                  </m:r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altLang="zh-CN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||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||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||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||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499" y="4594474"/>
                <a:ext cx="5781797" cy="6347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860032" y="2367867"/>
            <a:ext cx="720080" cy="869510"/>
            <a:chOff x="1580693" y="2396487"/>
            <a:chExt cx="720080" cy="86951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8705" y="2396487"/>
              <a:ext cx="504056" cy="621283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580693" y="3035165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 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724128" y="2348880"/>
            <a:ext cx="720080" cy="869510"/>
            <a:chOff x="1580693" y="2396487"/>
            <a:chExt cx="720080" cy="86951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8705" y="2396487"/>
              <a:ext cx="504056" cy="62128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580693" y="3035165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 5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25345" y="3432720"/>
            <a:ext cx="2124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Salary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08112" y="3864697"/>
            <a:ext cx="1259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Rank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10898" y="3890086"/>
            <a:ext cx="377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341965" y="3881319"/>
            <a:ext cx="377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06061" y="3881319"/>
            <a:ext cx="377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70157" y="3890086"/>
            <a:ext cx="377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58408" y="3881319"/>
            <a:ext cx="377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39752" y="3391460"/>
                <a:ext cx="7914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391460"/>
                <a:ext cx="791499" cy="338554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124337" y="3391460"/>
                <a:ext cx="7914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37" y="3391460"/>
                <a:ext cx="791499" cy="338554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032261" y="3402854"/>
                <a:ext cx="7914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261" y="3402854"/>
                <a:ext cx="791499" cy="338554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829037" y="3378478"/>
                <a:ext cx="7914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037" y="3378478"/>
                <a:ext cx="791499" cy="338554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724128" y="3391444"/>
                <a:ext cx="7914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391444"/>
                <a:ext cx="791499" cy="338554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623815" y="3363720"/>
                <a:ext cx="84830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815" y="3363720"/>
                <a:ext cx="848309" cy="400110"/>
              </a:xfrm>
              <a:prstGeom prst="rect">
                <a:avLst/>
              </a:prstGeom>
              <a:blipFill>
                <a:blip r:embed="rId11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871643" y="3892986"/>
            <a:ext cx="356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1986"/>
      </p:ext>
    </p:extLst>
  </p:cSld>
  <p:clrMapOvr>
    <a:masterClrMapping/>
  </p:clrMapOvr>
  <p:transition spd="med">
    <p:fade thruBlk="1"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3" grpId="0"/>
      <p:bldP spid="52" grpId="0"/>
      <p:bldP spid="53" grpId="0"/>
      <p:bldP spid="54" grpId="0"/>
      <p:bldP spid="55" grpId="0"/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</a:t>
            </a:r>
            <a:fld id="{33EC1442-C5CF-4C26-92E7-FCE21E459BBF}" type="slidenum">
              <a:rPr lang="en-US" altLang="zh-CN" smtClean="0"/>
              <a:pPr>
                <a:defRPr/>
              </a:pPr>
              <a:t>31</a:t>
            </a:fld>
            <a:r>
              <a:rPr lang="en-US" altLang="zh-CN" dirty="0" smtClean="0"/>
              <a:t>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n-US" altLang="zh-CN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981075"/>
            <a:ext cx="8280400" cy="5762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目录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15988" y="3194049"/>
            <a:ext cx="7344444" cy="504825"/>
            <a:chOff x="1115988" y="3194049"/>
            <a:chExt cx="7344444" cy="504825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1763688" y="3194049"/>
              <a:ext cx="6696744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1. </a:t>
              </a:r>
              <a:r>
                <a:rPr lang="en-US" altLang="zh-CN" dirty="0" err="1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BPNet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199" name="Line 9"/>
            <p:cNvSpPr>
              <a:spLocks noChangeShapeType="1"/>
            </p:cNvSpPr>
            <p:nvPr/>
          </p:nvSpPr>
          <p:spPr bwMode="auto">
            <a:xfrm>
              <a:off x="1115988" y="3662362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Oval 14"/>
            <p:cNvSpPr>
              <a:spLocks noChangeArrowheads="1"/>
            </p:cNvSpPr>
            <p:nvPr/>
          </p:nvSpPr>
          <p:spPr bwMode="auto">
            <a:xfrm>
              <a:off x="1189013" y="3300412"/>
              <a:ext cx="287337" cy="287337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14400" y="3878262"/>
            <a:ext cx="7200000" cy="504825"/>
            <a:chOff x="1114400" y="3878262"/>
            <a:chExt cx="7200000" cy="504825"/>
          </a:xfrm>
        </p:grpSpPr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1763688" y="3878262"/>
              <a:ext cx="54737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2. </a:t>
              </a:r>
              <a:r>
                <a:rPr lang="en-US" altLang="zh-CN" dirty="0" smtClean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Code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200" name="Line 13"/>
            <p:cNvSpPr>
              <a:spLocks noChangeShapeType="1"/>
            </p:cNvSpPr>
            <p:nvPr/>
          </p:nvSpPr>
          <p:spPr bwMode="auto">
            <a:xfrm>
              <a:off x="1114400" y="4311649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02" name="Oval 15"/>
            <p:cNvSpPr>
              <a:spLocks noChangeArrowheads="1"/>
            </p:cNvSpPr>
            <p:nvPr/>
          </p:nvSpPr>
          <p:spPr bwMode="auto">
            <a:xfrm>
              <a:off x="1187425" y="3984624"/>
              <a:ext cx="287338" cy="287338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8203" name="Picture 18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73238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1115988" y="4578349"/>
            <a:ext cx="7200000" cy="504825"/>
            <a:chOff x="1114400" y="3878262"/>
            <a:chExt cx="7200000" cy="504825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1763688" y="3878262"/>
              <a:ext cx="54737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 smtClean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3. Application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114400" y="4311649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5"/>
            <p:cNvSpPr>
              <a:spLocks noChangeArrowheads="1"/>
            </p:cNvSpPr>
            <p:nvPr/>
          </p:nvSpPr>
          <p:spPr bwMode="auto">
            <a:xfrm>
              <a:off x="1187425" y="3984624"/>
              <a:ext cx="287338" cy="287338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121286" y="5198212"/>
            <a:ext cx="7200000" cy="504825"/>
            <a:chOff x="1114400" y="3878262"/>
            <a:chExt cx="7200000" cy="504825"/>
          </a:xfrm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1763688" y="3878262"/>
              <a:ext cx="54737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dirty="0">
                  <a:solidFill>
                    <a:srgbClr val="306DE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4. Summary</a:t>
              </a:r>
              <a:endParaRPr lang="zh-CN" altLang="en-US" dirty="0">
                <a:solidFill>
                  <a:srgbClr val="306DE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114400" y="4311649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Oval 15"/>
            <p:cNvSpPr>
              <a:spLocks noChangeArrowheads="1"/>
            </p:cNvSpPr>
            <p:nvPr/>
          </p:nvSpPr>
          <p:spPr bwMode="auto">
            <a:xfrm>
              <a:off x="1187425" y="3984624"/>
              <a:ext cx="287338" cy="287338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004905"/>
      </p:ext>
    </p:extLst>
  </p:cSld>
  <p:clrMapOvr>
    <a:masterClrMapping/>
  </p:clrMapOvr>
  <p:transition spd="med">
    <p:fade thruBlk="1"/>
    <p:sndAc>
      <p:stSnd>
        <p:snd r:embed="rId2" name="type.wav"/>
      </p:stSnd>
    </p:sndAc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 bwMode="auto">
          <a:xfrm>
            <a:off x="2552700" y="3364900"/>
            <a:ext cx="3891508" cy="2453153"/>
          </a:xfrm>
          <a:prstGeom prst="roundRect">
            <a:avLst/>
          </a:prstGeom>
          <a:ln w="25400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fld id="{8EA95096-B2D3-4A58-9C80-72F15BC7EC17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32</a:t>
            </a:fld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/32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457200" y="793750"/>
            <a:ext cx="8280400" cy="36513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 flipV="1">
            <a:off x="457200" y="793750"/>
            <a:ext cx="4191000" cy="71438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196975"/>
            <a:ext cx="8280400" cy="576263"/>
          </a:xfrm>
        </p:spPr>
        <p:txBody>
          <a:bodyPr/>
          <a:lstStyle/>
          <a:p>
            <a:pPr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Summary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97" y="1773238"/>
            <a:ext cx="1152128" cy="11845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6853" y="3026346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27784" y="3669176"/>
            <a:ext cx="1584176" cy="974488"/>
            <a:chOff x="4572000" y="3567122"/>
            <a:chExt cx="1584176" cy="97448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40" y="3567122"/>
              <a:ext cx="720080" cy="66114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572000" y="4203056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Loss Function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3" y="3551348"/>
            <a:ext cx="1800199" cy="1101788"/>
            <a:chOff x="6588224" y="3437170"/>
            <a:chExt cx="1800199" cy="110178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88224" y="3437170"/>
              <a:ext cx="1512167" cy="92104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599670" y="4200404"/>
              <a:ext cx="1788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Neural Network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09930" y="4712581"/>
            <a:ext cx="2615896" cy="961318"/>
            <a:chOff x="4159460" y="4781354"/>
            <a:chExt cx="2651669" cy="935950"/>
          </a:xfrm>
        </p:grpSpPr>
        <p:sp>
          <p:nvSpPr>
            <p:cNvPr id="16" name="TextBox 15"/>
            <p:cNvSpPr txBox="1"/>
            <p:nvPr/>
          </p:nvSpPr>
          <p:spPr>
            <a:xfrm>
              <a:off x="4518258" y="5378750"/>
              <a:ext cx="1944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Gradient Descend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Curved Up Arrow 4"/>
            <p:cNvSpPr/>
            <p:nvPr/>
          </p:nvSpPr>
          <p:spPr bwMode="auto">
            <a:xfrm>
              <a:off x="4159460" y="4781354"/>
              <a:ext cx="2651669" cy="624470"/>
            </a:xfrm>
            <a:prstGeom prst="curvedUp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1088" y="1710382"/>
            <a:ext cx="1918904" cy="13559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204190" y="2228695"/>
                <a:ext cx="105618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190" y="2228695"/>
                <a:ext cx="1056187" cy="307777"/>
              </a:xfrm>
              <a:prstGeom prst="rect">
                <a:avLst/>
              </a:prstGeom>
              <a:blipFill>
                <a:blip r:embed="rId8"/>
                <a:stretch>
                  <a:fillRect l="-5780" t="-2000" r="-8092"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Down Arrow 19"/>
          <p:cNvSpPr/>
          <p:nvPr/>
        </p:nvSpPr>
        <p:spPr bwMode="auto">
          <a:xfrm>
            <a:off x="5531714" y="3068843"/>
            <a:ext cx="234141" cy="244234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3209930" y="3068960"/>
            <a:ext cx="234141" cy="244234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2077032" y="2246441"/>
            <a:ext cx="504056" cy="307777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4499992" y="2246441"/>
            <a:ext cx="504056" cy="307777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ular Callout 24"/>
              <p:cNvSpPr/>
              <p:nvPr/>
            </p:nvSpPr>
            <p:spPr bwMode="auto">
              <a:xfrm>
                <a:off x="251520" y="4442251"/>
                <a:ext cx="2149549" cy="1118731"/>
              </a:xfrm>
              <a:prstGeom prst="wedgeRoundRectCallout">
                <a:avLst>
                  <a:gd name="adj1" fmla="val 61034"/>
                  <a:gd name="adj2" fmla="val -31826"/>
                  <a:gd name="adj3" fmla="val 16667"/>
                </a:avLst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85750" marR="0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zh-CN" sz="14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Convex</a:t>
                </a:r>
              </a:p>
              <a:p>
                <a:pPr marL="285750" marR="0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altLang="zh-CN" sz="1400" b="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Regularization term</a:t>
                </a:r>
              </a:p>
              <a:p>
                <a:pPr marL="285750" marR="0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altLang="zh-CN" sz="1400" b="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 (</a:t>
                </a:r>
                <a14:m>
                  <m:oMath xmlns:m="http://schemas.openxmlformats.org/officeDocument/2006/math">
                    <m:r>
                      <a:rPr lang="zh-CN" altLang="en-US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1400" b="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marR="0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altLang="zh-CN" sz="1400" b="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altLang="zh-CN" sz="1400" b="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Rounded Rectangular Callout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4442251"/>
                <a:ext cx="2149549" cy="1118731"/>
              </a:xfrm>
              <a:prstGeom prst="wedgeRoundRectCallout">
                <a:avLst>
                  <a:gd name="adj1" fmla="val 61034"/>
                  <a:gd name="adj2" fmla="val -31826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ular Callout 28"/>
          <p:cNvSpPr/>
          <p:nvPr/>
        </p:nvSpPr>
        <p:spPr bwMode="auto">
          <a:xfrm>
            <a:off x="6810688" y="3789040"/>
            <a:ext cx="2196964" cy="854624"/>
          </a:xfrm>
          <a:prstGeom prst="wedgeRoundRectCallout">
            <a:avLst>
              <a:gd name="adj1" fmla="val -71601"/>
              <a:gd name="adj2" fmla="val 27024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b="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Non-linear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b="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altLang="zh-CN" sz="1400" b="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b="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  <a:endParaRPr lang="en-US" altLang="zh-CN" sz="1400" b="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ular Callout 29"/>
              <p:cNvSpPr/>
              <p:nvPr/>
            </p:nvSpPr>
            <p:spPr bwMode="auto">
              <a:xfrm>
                <a:off x="6810688" y="5013176"/>
                <a:ext cx="2196964" cy="804877"/>
              </a:xfrm>
              <a:prstGeom prst="wedgeRoundRectCallout">
                <a:avLst>
                  <a:gd name="adj1" fmla="val -114523"/>
                  <a:gd name="adj2" fmla="val 18255"/>
                  <a:gd name="adj3" fmla="val 16667"/>
                </a:avLst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85750" marR="0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altLang="zh-CN" sz="14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 rate (</a:t>
                </a:r>
                <a14:m>
                  <m:oMath xmlns:m="http://schemas.openxmlformats.org/officeDocument/2006/math">
                    <m:r>
                      <a:rPr lang="zh-CN" altLang="en-US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altLang="zh-CN" sz="14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marR="0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altLang="zh-CN" sz="14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Convergence (</a:t>
                </a:r>
                <a14:m>
                  <m:oMath xmlns:m="http://schemas.openxmlformats.org/officeDocument/2006/math">
                    <m:r>
                      <a:rPr lang="zh-CN" altLang="en-US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zh-CN" sz="14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marR="0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altLang="zh-CN" sz="14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 (T)</a:t>
                </a:r>
              </a:p>
            </p:txBody>
          </p:sp>
        </mc:Choice>
        <mc:Fallback xmlns="">
          <p:sp>
            <p:nvSpPr>
              <p:cNvPr id="30" name="Rounded Rectangular Callout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0688" y="5013176"/>
                <a:ext cx="2196964" cy="804877"/>
              </a:xfrm>
              <a:prstGeom prst="wedgeRoundRectCallout">
                <a:avLst>
                  <a:gd name="adj1" fmla="val -114523"/>
                  <a:gd name="adj2" fmla="val 18255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491880" y="3018438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BPNet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9218086"/>
      </p:ext>
    </p:extLst>
  </p:cSld>
  <p:clrMapOvr>
    <a:masterClrMapping/>
  </p:clrMapOvr>
  <p:transition spd="med">
    <p:fade thruBlk="1"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0" grpId="0"/>
      <p:bldP spid="19" grpId="0"/>
      <p:bldP spid="20" grpId="0" animBg="1"/>
      <p:bldP spid="23" grpId="0" animBg="1"/>
      <p:bldP spid="22" grpId="0" animBg="1"/>
      <p:bldP spid="26" grpId="0" animBg="1"/>
      <p:bldP spid="25" grpId="0" animBg="1"/>
      <p:bldP spid="29" grpId="0" animBg="1"/>
      <p:bldP spid="30" grpId="0" animBg="1"/>
      <p:bldP spid="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2771775" y="2205038"/>
            <a:ext cx="3960465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8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Thanks!</a:t>
            </a:r>
          </a:p>
        </p:txBody>
      </p:sp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259" y="4982691"/>
            <a:ext cx="350996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 thruBlk="1"/>
    <p:sndAc>
      <p:stSnd>
        <p:snd r:embed="rId2" name="type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</a:t>
            </a:r>
            <a:fld id="{33EC1442-C5CF-4C26-92E7-FCE21E459BBF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 smtClean="0"/>
              <a:t>/32</a:t>
            </a:r>
            <a:endParaRPr lang="en-US" altLang="zh-CN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981075"/>
            <a:ext cx="8280400" cy="5762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目录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43608" y="2709863"/>
            <a:ext cx="7344444" cy="504825"/>
            <a:chOff x="1115988" y="3194049"/>
            <a:chExt cx="7344444" cy="504825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1763688" y="3194049"/>
              <a:ext cx="6696744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>
                  <a:solidFill>
                    <a:srgbClr val="306DE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1. </a:t>
              </a:r>
              <a:r>
                <a:rPr lang="en-US" altLang="zh-CN" dirty="0" err="1">
                  <a:solidFill>
                    <a:srgbClr val="306DE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BPNet</a:t>
              </a:r>
              <a:endParaRPr lang="zh-CN" altLang="en-US" dirty="0">
                <a:solidFill>
                  <a:srgbClr val="306DE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199" name="Line 9"/>
            <p:cNvSpPr>
              <a:spLocks noChangeShapeType="1"/>
            </p:cNvSpPr>
            <p:nvPr/>
          </p:nvSpPr>
          <p:spPr bwMode="auto">
            <a:xfrm>
              <a:off x="1115988" y="3662362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Oval 14"/>
            <p:cNvSpPr>
              <a:spLocks noChangeArrowheads="1"/>
            </p:cNvSpPr>
            <p:nvPr/>
          </p:nvSpPr>
          <p:spPr bwMode="auto">
            <a:xfrm>
              <a:off x="1189013" y="3300412"/>
              <a:ext cx="287337" cy="287337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2020" y="3212207"/>
            <a:ext cx="7200000" cy="504825"/>
            <a:chOff x="1114400" y="3878262"/>
            <a:chExt cx="7200000" cy="504825"/>
          </a:xfrm>
        </p:grpSpPr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1763688" y="3878262"/>
              <a:ext cx="54737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 smtClean="0">
                  <a:solidFill>
                    <a:srgbClr val="306DE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1.1 Traditional Classification Method</a:t>
              </a:r>
              <a:endParaRPr lang="zh-CN" altLang="en-US" dirty="0">
                <a:solidFill>
                  <a:srgbClr val="306DE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200" name="Line 13"/>
            <p:cNvSpPr>
              <a:spLocks noChangeShapeType="1"/>
            </p:cNvSpPr>
            <p:nvPr/>
          </p:nvSpPr>
          <p:spPr bwMode="auto">
            <a:xfrm>
              <a:off x="1114400" y="4311649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Oval 15"/>
            <p:cNvSpPr>
              <a:spLocks noChangeArrowheads="1"/>
            </p:cNvSpPr>
            <p:nvPr/>
          </p:nvSpPr>
          <p:spPr bwMode="auto">
            <a:xfrm>
              <a:off x="1187425" y="3984624"/>
              <a:ext cx="287338" cy="287338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8203" name="Picture 18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73238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1043608" y="3645024"/>
            <a:ext cx="7200000" cy="504825"/>
            <a:chOff x="1114400" y="3878262"/>
            <a:chExt cx="7200000" cy="504825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1763688" y="3878262"/>
              <a:ext cx="54737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 smtClean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1.2 Neural Network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114400" y="4311649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" name="Oval 15"/>
            <p:cNvSpPr>
              <a:spLocks noChangeArrowheads="1"/>
            </p:cNvSpPr>
            <p:nvPr/>
          </p:nvSpPr>
          <p:spPr bwMode="auto">
            <a:xfrm>
              <a:off x="1187425" y="3984624"/>
              <a:ext cx="287338" cy="287338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42020" y="4130401"/>
            <a:ext cx="7200000" cy="504825"/>
            <a:chOff x="1114400" y="3878262"/>
            <a:chExt cx="7200000" cy="504825"/>
          </a:xfrm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1763688" y="3878262"/>
              <a:ext cx="54737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 smtClean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1.3 Loss Function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114400" y="4311649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Oval 15"/>
            <p:cNvSpPr>
              <a:spLocks noChangeArrowheads="1"/>
            </p:cNvSpPr>
            <p:nvPr/>
          </p:nvSpPr>
          <p:spPr bwMode="auto">
            <a:xfrm>
              <a:off x="1187425" y="3984624"/>
              <a:ext cx="287338" cy="287338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42020" y="4598665"/>
            <a:ext cx="7200000" cy="504825"/>
            <a:chOff x="1114400" y="3878262"/>
            <a:chExt cx="7200000" cy="504825"/>
          </a:xfrm>
        </p:grpSpPr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1763688" y="3878262"/>
              <a:ext cx="54737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 smtClean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1.4 The Gradient Descend Method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114400" y="4311649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1187425" y="3984624"/>
              <a:ext cx="287338" cy="287338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471767"/>
      </p:ext>
    </p:extLst>
  </p:cSld>
  <p:clrMapOvr>
    <a:masterClrMapping/>
  </p:clrMapOvr>
  <p:transition spd="med">
    <p:fade thruBlk="1"/>
    <p:sndAc>
      <p:stSnd>
        <p:snd r:embed="rId2" name="type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9632" y="2276872"/>
            <a:ext cx="3096344" cy="2880320"/>
            <a:chOff x="1259632" y="2276872"/>
            <a:chExt cx="3096344" cy="2880320"/>
          </a:xfrm>
        </p:grpSpPr>
        <p:sp>
          <p:nvSpPr>
            <p:cNvPr id="3" name="Oval 2"/>
            <p:cNvSpPr/>
            <p:nvPr/>
          </p:nvSpPr>
          <p:spPr bwMode="auto">
            <a:xfrm>
              <a:off x="1259632" y="2276872"/>
              <a:ext cx="3096344" cy="2880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Arrow Connector 4"/>
            <p:cNvCxnSpPr>
              <a:stCxn id="3" idx="3"/>
              <a:endCxn id="3" idx="5"/>
            </p:cNvCxnSpPr>
            <p:nvPr/>
          </p:nvCxnSpPr>
          <p:spPr bwMode="auto">
            <a:xfrm>
              <a:off x="1713081" y="4735379"/>
              <a:ext cx="218944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/>
            <p:cNvCxnSpPr>
              <a:stCxn id="3" idx="3"/>
              <a:endCxn id="3" idx="1"/>
            </p:cNvCxnSpPr>
            <p:nvPr/>
          </p:nvCxnSpPr>
          <p:spPr bwMode="auto">
            <a:xfrm flipV="1">
              <a:off x="1713081" y="2698685"/>
              <a:ext cx="0" cy="20366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Oval 49"/>
            <p:cNvSpPr/>
            <p:nvPr/>
          </p:nvSpPr>
          <p:spPr bwMode="auto">
            <a:xfrm>
              <a:off x="2672503" y="3287743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2378780" y="3503767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1966021" y="3772545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2020125" y="3571162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2250342" y="3892761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2253775" y="3737664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2062823" y="4074817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2942459" y="3067507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2626502" y="3638557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3043672" y="3782068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288900" y="3468664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498660" y="3714770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3384780" y="3944010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2716348" y="4023568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3051850" y="4058267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2783412" y="4213609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2579078" y="4238134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3045867" y="4334466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2891852" y="3350119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2440316" y="3758401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2380482" y="4295373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2866778" y="3833317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3650499" y="4777009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499" y="4777009"/>
                  <a:ext cx="50405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1261844" y="2352684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1844" y="2352684"/>
                  <a:ext cx="50405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fld id="{8EA95096-B2D3-4A58-9C80-72F15BC7EC17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5</a:t>
            </a:fld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/32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457200" y="793750"/>
            <a:ext cx="8280400" cy="36513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 flipV="1">
            <a:off x="457200" y="793750"/>
            <a:ext cx="4191000" cy="71438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196975"/>
            <a:ext cx="8280400" cy="576263"/>
          </a:xfrm>
        </p:spPr>
        <p:txBody>
          <a:bodyPr/>
          <a:lstStyle/>
          <a:p>
            <a:pPr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 How did we do classification in a traditional way?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V="1">
            <a:off x="1992161" y="3000738"/>
            <a:ext cx="1607712" cy="156817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802218" y="2638454"/>
            <a:ext cx="3719016" cy="885407"/>
            <a:chOff x="4802218" y="2638454"/>
            <a:chExt cx="3719016" cy="885407"/>
          </a:xfrm>
        </p:grpSpPr>
        <p:sp>
          <p:nvSpPr>
            <p:cNvPr id="86" name="TextBox 85"/>
            <p:cNvSpPr txBox="1"/>
            <p:nvPr/>
          </p:nvSpPr>
          <p:spPr>
            <a:xfrm>
              <a:off x="4802218" y="2638454"/>
              <a:ext cx="3719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Logistic regression</a:t>
              </a:r>
              <a:endPara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957205" y="2960694"/>
                  <a:ext cx="2896370" cy="5631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6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16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𝑤𝑥</m:t>
                                </m:r>
                                <m: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7205" y="2960694"/>
                  <a:ext cx="2896370" cy="56316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4778078" y="3501008"/>
            <a:ext cx="3719016" cy="936104"/>
            <a:chOff x="4778078" y="3501008"/>
            <a:chExt cx="3719016" cy="936104"/>
          </a:xfrm>
        </p:grpSpPr>
        <p:grpSp>
          <p:nvGrpSpPr>
            <p:cNvPr id="6" name="Group 5"/>
            <p:cNvGrpSpPr/>
            <p:nvPr/>
          </p:nvGrpSpPr>
          <p:grpSpPr>
            <a:xfrm>
              <a:off x="5114815" y="3833317"/>
              <a:ext cx="2909852" cy="603795"/>
              <a:chOff x="5114815" y="3833317"/>
              <a:chExt cx="2909852" cy="6037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5114815" y="3833317"/>
                    <a:ext cx="1244059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𝑤𝑥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sz="1600" b="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4815" y="3833317"/>
                    <a:ext cx="1244059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545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6614666" y="3833317"/>
                    <a:ext cx="141000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zh-CN" altLang="en-US" sz="1600" b="0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4666" y="3833317"/>
                    <a:ext cx="1410001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45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6681799" y="4098558"/>
                    <a:ext cx="1342868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]′</m:t>
                          </m:r>
                        </m:oMath>
                      </m:oMathPara>
                    </a14:m>
                    <a:endParaRPr lang="zh-CN" altLang="en-US" sz="1600" b="0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1799" y="4098558"/>
                    <a:ext cx="1342868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TextBox 42"/>
            <p:cNvSpPr txBox="1"/>
            <p:nvPr/>
          </p:nvSpPr>
          <p:spPr>
            <a:xfrm>
              <a:off x="4778078" y="3501008"/>
              <a:ext cx="3719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function</a:t>
              </a:r>
              <a:endPara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55158" y="4437112"/>
            <a:ext cx="3719016" cy="844274"/>
            <a:chOff x="4778078" y="4777009"/>
            <a:chExt cx="3719016" cy="8442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015234" y="5062219"/>
                  <a:ext cx="1583447" cy="559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sz="16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234" y="5062219"/>
                  <a:ext cx="1583447" cy="55906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/>
            <p:cNvSpPr txBox="1"/>
            <p:nvPr/>
          </p:nvSpPr>
          <p:spPr>
            <a:xfrm>
              <a:off x="4778078" y="4777009"/>
              <a:ext cx="3719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Sigmoid function</a:t>
              </a:r>
              <a:endPara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78078" y="5301208"/>
            <a:ext cx="3719016" cy="606802"/>
            <a:chOff x="4778078" y="5546705"/>
            <a:chExt cx="3719016" cy="606802"/>
          </a:xfrm>
        </p:grpSpPr>
        <p:sp>
          <p:nvSpPr>
            <p:cNvPr id="45" name="Oval 44"/>
            <p:cNvSpPr/>
            <p:nvPr/>
          </p:nvSpPr>
          <p:spPr bwMode="auto">
            <a:xfrm>
              <a:off x="5220072" y="5980282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6876256" y="5975214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78078" y="5546705"/>
              <a:ext cx="3719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  <a:endPara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92" y="5907286"/>
              <a:ext cx="4857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600" b="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y&gt;0.5</a:t>
              </a:r>
              <a:endParaRPr lang="zh-CN" altLang="en-US" sz="1600" b="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059979" y="5903352"/>
              <a:ext cx="4857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600" b="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y&lt;0.5</a:t>
              </a:r>
              <a:endParaRPr lang="zh-CN" altLang="en-US" sz="1600" b="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77759168"/>
      </p:ext>
    </p:extLst>
  </p:cSld>
  <p:clrMapOvr>
    <a:masterClrMapping/>
  </p:clrMapOvr>
  <p:transition spd="med">
    <p:fade thruBlk="1"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fld id="{8EA95096-B2D3-4A58-9C80-72F15BC7EC17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6</a:t>
            </a:fld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/32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457200" y="793750"/>
            <a:ext cx="8280400" cy="36513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 flipV="1">
            <a:off x="457200" y="793750"/>
            <a:ext cx="4191000" cy="71438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61991" y="2738026"/>
            <a:ext cx="2088232" cy="2342243"/>
            <a:chOff x="683568" y="2207600"/>
            <a:chExt cx="2088232" cy="2342243"/>
          </a:xfrm>
        </p:grpSpPr>
        <p:sp>
          <p:nvSpPr>
            <p:cNvPr id="3" name="Oval 2"/>
            <p:cNvSpPr/>
            <p:nvPr/>
          </p:nvSpPr>
          <p:spPr bwMode="auto">
            <a:xfrm>
              <a:off x="683568" y="2207600"/>
              <a:ext cx="2088232" cy="194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169288" y="2638620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1579934" y="2638620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286211" y="2854644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873452" y="3123422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927556" y="2922039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1157773" y="3243638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1161206" y="3088541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970254" y="3425694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849890" y="2418384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1533933" y="2989434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1951103" y="3132945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2196331" y="3040683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2196331" y="2819541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2406091" y="3065647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2292211" y="3294887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1623779" y="3374445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1959281" y="3409144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1690843" y="3564486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1486509" y="3589011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1953298" y="3685343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1799283" y="2700996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1347747" y="3109278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1287913" y="3646250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1774209" y="3184194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8486" y="4088178"/>
              <a:ext cx="1933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 </a:t>
              </a:r>
            </a:p>
            <a:p>
              <a:pPr algn="ctr"/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Initialization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Down Arrow 29"/>
          <p:cNvSpPr/>
          <p:nvPr/>
        </p:nvSpPr>
        <p:spPr bwMode="auto">
          <a:xfrm>
            <a:off x="1569031" y="3779923"/>
            <a:ext cx="216024" cy="352394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Up Arrow 30"/>
          <p:cNvSpPr/>
          <p:nvPr/>
        </p:nvSpPr>
        <p:spPr bwMode="auto">
          <a:xfrm>
            <a:off x="4027878" y="3313183"/>
            <a:ext cx="176435" cy="408282"/>
          </a:xfrm>
          <a:prstGeom prst="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/>
              <p:cNvSpPr/>
              <p:nvPr/>
            </p:nvSpPr>
            <p:spPr>
              <a:xfrm>
                <a:off x="4962032" y="4620908"/>
                <a:ext cx="2989665" cy="5448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𝜇</m:t>
                    </m:r>
                    <m:f>
                      <m:f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b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6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1600" b="0" i="1">
                        <a:latin typeface="Cambria Math" panose="02040503050406030204" pitchFamily="18" charset="0"/>
                      </a:rPr>
                      <m:t>𝜇</m:t>
                    </m:r>
                    <m:f>
                      <m:fPr>
                        <m:ctrlPr>
                          <a:rPr lang="en-US" altLang="zh-CN" sz="16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6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6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zh-CN" altLang="en-US" sz="16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600" b="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032" y="4620908"/>
                <a:ext cx="2989665" cy="5448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/>
              <p:cNvSpPr/>
              <p:nvPr/>
            </p:nvSpPr>
            <p:spPr>
              <a:xfrm>
                <a:off x="5027304" y="5134968"/>
                <a:ext cx="2929072" cy="4543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6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6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zh-CN" altLang="en-US" sz="16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600" b="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6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16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6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6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zh-CN" altLang="en-US" sz="16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600" b="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6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304" y="5134968"/>
                <a:ext cx="2929072" cy="454355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912910" y="3020240"/>
            <a:ext cx="2035354" cy="981127"/>
            <a:chOff x="541996" y="5040975"/>
            <a:chExt cx="2035354" cy="9811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574238" y="5461628"/>
                  <a:ext cx="2003112" cy="5604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altLang="zh-CN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6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00" b="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238" y="5461628"/>
                  <a:ext cx="2003112" cy="56047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TextBox 136"/>
            <p:cNvSpPr txBox="1"/>
            <p:nvPr/>
          </p:nvSpPr>
          <p:spPr>
            <a:xfrm>
              <a:off x="541996" y="5040975"/>
              <a:ext cx="1793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oss function</a:t>
              </a: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4912910" y="4282132"/>
            <a:ext cx="2736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descend</a:t>
            </a:r>
          </a:p>
        </p:txBody>
      </p:sp>
      <p:sp>
        <p:nvSpPr>
          <p:cNvPr id="146" name="Rectangle 2"/>
          <p:cNvSpPr txBox="1">
            <a:spLocks noChangeArrowheads="1"/>
          </p:cNvSpPr>
          <p:nvPr/>
        </p:nvSpPr>
        <p:spPr bwMode="auto">
          <a:xfrm>
            <a:off x="508000" y="1196975"/>
            <a:ext cx="82804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44450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kern="120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indent="44450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44450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44450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44450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indent="44450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indent="44450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indent="44450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indent="44450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indent="0">
              <a:buFont typeface="Wingdings" panose="05000000000000000000" pitchFamily="2" charset="2"/>
              <a:buNone/>
              <a:defRPr/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 How did we do classification in a traditional way?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1609458" y="3619118"/>
            <a:ext cx="2554428" cy="26215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/>
              <p:cNvSpPr/>
              <p:nvPr/>
            </p:nvSpPr>
            <p:spPr>
              <a:xfrm>
                <a:off x="4912910" y="2093740"/>
                <a:ext cx="2471254" cy="563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910" y="2093740"/>
                <a:ext cx="2471254" cy="5631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Connector 131"/>
          <p:cNvCxnSpPr>
            <a:stCxn id="30" idx="1"/>
          </p:cNvCxnSpPr>
          <p:nvPr/>
        </p:nvCxnSpPr>
        <p:spPr bwMode="auto">
          <a:xfrm flipV="1">
            <a:off x="1569031" y="3542489"/>
            <a:ext cx="2631151" cy="48181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 bwMode="auto">
          <a:xfrm flipV="1">
            <a:off x="1811350" y="2848598"/>
            <a:ext cx="1957357" cy="178349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67907165"/>
      </p:ext>
    </p:extLst>
  </p:cSld>
  <p:clrMapOvr>
    <a:masterClrMapping/>
  </p:clrMapOvr>
  <p:transition spd="med">
    <p:fade thruBlk="1"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35" grpId="0"/>
      <p:bldP spid="136" grpId="0"/>
      <p:bldP spid="138" grpId="0"/>
      <p:bldP spid="1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fld id="{8EA95096-B2D3-4A58-9C80-72F15BC7EC17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7</a:t>
            </a:fld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/32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457200" y="793750"/>
            <a:ext cx="8280400" cy="36513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 flipV="1">
            <a:off x="457200" y="793750"/>
            <a:ext cx="4191000" cy="71438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196975"/>
            <a:ext cx="8280400" cy="576263"/>
          </a:xfrm>
        </p:spPr>
        <p:txBody>
          <a:bodyPr/>
          <a:lstStyle/>
          <a:p>
            <a:pPr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 Why do we need neural network?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49228" y="2222484"/>
            <a:ext cx="3096344" cy="2880320"/>
            <a:chOff x="1102051" y="2729530"/>
            <a:chExt cx="3096344" cy="2880320"/>
          </a:xfrm>
        </p:grpSpPr>
        <p:sp>
          <p:nvSpPr>
            <p:cNvPr id="44" name="Oval 43"/>
            <p:cNvSpPr/>
            <p:nvPr/>
          </p:nvSpPr>
          <p:spPr bwMode="auto">
            <a:xfrm>
              <a:off x="1102051" y="2729530"/>
              <a:ext cx="3096344" cy="2880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2045833" y="3647783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3446400" y="4216004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162756" y="3863807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1749997" y="4132585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1804101" y="3931202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034318" y="4252801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2037751" y="4097704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1846799" y="4434857"/>
              <a:ext cx="101213" cy="102498"/>
            </a:xfrm>
            <a:prstGeom prst="ellipse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3545540" y="4031401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2410478" y="3998597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2014081" y="4794709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2987824" y="4547865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2379600" y="4799420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182434" y="4756863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2599617" y="4726064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2500324" y="4383608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2811717" y="4303792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2567388" y="4573649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2346641" y="4547140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2829843" y="4694506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2983382" y="4031401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2224292" y="4118441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2164458" y="4655413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2650754" y="4193357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3074762" y="3814917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2899006" y="3820661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2588161" y="3605510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2878420" y="3540923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2492137" y="3776429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2359871" y="3495688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3329860" y="4393989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2715207" y="3863963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3131827" y="4183834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3246462" y="3980152"/>
              <a:ext cx="101213" cy="1024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2670129" y="4393834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2834807" y="4489401"/>
              <a:ext cx="101213" cy="102498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31" name="Rectangle 3"/>
          <p:cNvSpPr>
            <a:spLocks noChangeArrowheads="1"/>
          </p:cNvSpPr>
          <p:nvPr/>
        </p:nvSpPr>
        <p:spPr bwMode="auto">
          <a:xfrm>
            <a:off x="2244900" y="5552050"/>
            <a:ext cx="472185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solidFill>
                  <a:srgbClr val="306DE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need an excellent non-linear function!</a:t>
            </a:r>
            <a:endParaRPr lang="zh-CN" altLang="en-US" dirty="0">
              <a:solidFill>
                <a:srgbClr val="306DE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9" name="Freeform 98"/>
          <p:cNvSpPr/>
          <p:nvPr/>
        </p:nvSpPr>
        <p:spPr bwMode="auto">
          <a:xfrm>
            <a:off x="3683121" y="3590751"/>
            <a:ext cx="1783080" cy="903106"/>
          </a:xfrm>
          <a:custGeom>
            <a:avLst/>
            <a:gdLst>
              <a:gd name="connsiteX0" fmla="*/ 0 w 1783080"/>
              <a:gd name="connsiteY0" fmla="*/ 903106 h 903106"/>
              <a:gd name="connsiteX1" fmla="*/ 480060 w 1783080"/>
              <a:gd name="connsiteY1" fmla="*/ 354466 h 903106"/>
              <a:gd name="connsiteX2" fmla="*/ 971550 w 1783080"/>
              <a:gd name="connsiteY2" fmla="*/ 136 h 903106"/>
              <a:gd name="connsiteX3" fmla="*/ 1337310 w 1783080"/>
              <a:gd name="connsiteY3" fmla="*/ 320176 h 903106"/>
              <a:gd name="connsiteX4" fmla="*/ 1783080 w 1783080"/>
              <a:gd name="connsiteY4" fmla="*/ 903106 h 90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903106">
                <a:moveTo>
                  <a:pt x="0" y="903106"/>
                </a:moveTo>
                <a:cubicBezTo>
                  <a:pt x="159067" y="704033"/>
                  <a:pt x="318135" y="504961"/>
                  <a:pt x="480060" y="354466"/>
                </a:cubicBezTo>
                <a:cubicBezTo>
                  <a:pt x="641985" y="203971"/>
                  <a:pt x="828675" y="5851"/>
                  <a:pt x="971550" y="136"/>
                </a:cubicBezTo>
                <a:cubicBezTo>
                  <a:pt x="1114425" y="-5579"/>
                  <a:pt x="1202055" y="169681"/>
                  <a:pt x="1337310" y="320176"/>
                </a:cubicBezTo>
                <a:cubicBezTo>
                  <a:pt x="1472565" y="470671"/>
                  <a:pt x="1710690" y="796426"/>
                  <a:pt x="1783080" y="903106"/>
                </a:cubicBezTo>
              </a:path>
            </a:pathLst>
          </a:cu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0" name="Straight Connector 99"/>
          <p:cNvCxnSpPr/>
          <p:nvPr/>
        </p:nvCxnSpPr>
        <p:spPr bwMode="auto">
          <a:xfrm flipV="1">
            <a:off x="3444234" y="3849952"/>
            <a:ext cx="2391524" cy="6235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 bwMode="auto">
          <a:xfrm flipV="1">
            <a:off x="3444234" y="3356761"/>
            <a:ext cx="2208112" cy="81976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 bwMode="auto">
          <a:xfrm flipV="1">
            <a:off x="3595170" y="2923494"/>
            <a:ext cx="1662170" cy="168558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 bwMode="auto">
          <a:xfrm flipH="1" flipV="1">
            <a:off x="4290407" y="2866639"/>
            <a:ext cx="612805" cy="196271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 bwMode="auto">
          <a:xfrm flipH="1" flipV="1">
            <a:off x="3684904" y="3085127"/>
            <a:ext cx="1967442" cy="120184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84724503"/>
      </p:ext>
    </p:extLst>
  </p:cSld>
  <p:clrMapOvr>
    <a:masterClrMapping/>
  </p:clrMapOvr>
  <p:transition spd="med">
    <p:fade thruBlk="1"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9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</a:t>
            </a:r>
            <a:fld id="{33EC1442-C5CF-4C26-92E7-FCE21E459BBF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 smtClean="0"/>
              <a:t>/32</a:t>
            </a:r>
            <a:endParaRPr lang="en-US" altLang="zh-CN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981075"/>
            <a:ext cx="8280400" cy="5762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目录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43608" y="2709863"/>
            <a:ext cx="7344444" cy="504825"/>
            <a:chOff x="1115988" y="3194049"/>
            <a:chExt cx="7344444" cy="504825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1763688" y="3194049"/>
              <a:ext cx="6696744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>
                  <a:solidFill>
                    <a:srgbClr val="306DE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1. </a:t>
              </a:r>
              <a:r>
                <a:rPr lang="en-US" altLang="zh-CN" dirty="0" err="1" smtClean="0">
                  <a:solidFill>
                    <a:srgbClr val="306DE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BPNet</a:t>
              </a:r>
              <a:endParaRPr lang="zh-CN" altLang="en-US" dirty="0">
                <a:solidFill>
                  <a:srgbClr val="306DE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199" name="Line 9"/>
            <p:cNvSpPr>
              <a:spLocks noChangeShapeType="1"/>
            </p:cNvSpPr>
            <p:nvPr/>
          </p:nvSpPr>
          <p:spPr bwMode="auto">
            <a:xfrm>
              <a:off x="1115988" y="3662362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Oval 14"/>
            <p:cNvSpPr>
              <a:spLocks noChangeArrowheads="1"/>
            </p:cNvSpPr>
            <p:nvPr/>
          </p:nvSpPr>
          <p:spPr bwMode="auto">
            <a:xfrm>
              <a:off x="1189013" y="3300412"/>
              <a:ext cx="287337" cy="287337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2020" y="3212207"/>
            <a:ext cx="7200000" cy="504825"/>
            <a:chOff x="1114400" y="3878262"/>
            <a:chExt cx="7200000" cy="504825"/>
          </a:xfrm>
        </p:grpSpPr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1763688" y="3878262"/>
              <a:ext cx="54737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 smtClean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1.1 Traditional Classification Method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200" name="Line 13"/>
            <p:cNvSpPr>
              <a:spLocks noChangeShapeType="1"/>
            </p:cNvSpPr>
            <p:nvPr/>
          </p:nvSpPr>
          <p:spPr bwMode="auto">
            <a:xfrm>
              <a:off x="1114400" y="4311649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Oval 15"/>
            <p:cNvSpPr>
              <a:spLocks noChangeArrowheads="1"/>
            </p:cNvSpPr>
            <p:nvPr/>
          </p:nvSpPr>
          <p:spPr bwMode="auto">
            <a:xfrm>
              <a:off x="1187425" y="3984624"/>
              <a:ext cx="287338" cy="287338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8203" name="Picture 18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73238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1043608" y="3645024"/>
            <a:ext cx="7200000" cy="504825"/>
            <a:chOff x="1114400" y="3878262"/>
            <a:chExt cx="7200000" cy="504825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1763688" y="3878262"/>
              <a:ext cx="54737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 smtClean="0">
                  <a:solidFill>
                    <a:srgbClr val="306DE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1.2 Neural Network</a:t>
              </a:r>
              <a:endParaRPr lang="zh-CN" altLang="en-US" dirty="0">
                <a:solidFill>
                  <a:srgbClr val="306DE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114400" y="4311649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5"/>
            <p:cNvSpPr>
              <a:spLocks noChangeArrowheads="1"/>
            </p:cNvSpPr>
            <p:nvPr/>
          </p:nvSpPr>
          <p:spPr bwMode="auto">
            <a:xfrm>
              <a:off x="1187425" y="3984624"/>
              <a:ext cx="287338" cy="287338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42020" y="4130401"/>
            <a:ext cx="7200000" cy="504825"/>
            <a:chOff x="1114400" y="3878262"/>
            <a:chExt cx="7200000" cy="504825"/>
          </a:xfrm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1763688" y="3878262"/>
              <a:ext cx="54737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 smtClean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1.3 Loss Function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114400" y="4311649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Oval 15"/>
            <p:cNvSpPr>
              <a:spLocks noChangeArrowheads="1"/>
            </p:cNvSpPr>
            <p:nvPr/>
          </p:nvSpPr>
          <p:spPr bwMode="auto">
            <a:xfrm>
              <a:off x="1187425" y="3984624"/>
              <a:ext cx="287338" cy="287338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42020" y="4598665"/>
            <a:ext cx="7200000" cy="504825"/>
            <a:chOff x="1114400" y="3878262"/>
            <a:chExt cx="7200000" cy="504825"/>
          </a:xfrm>
        </p:grpSpPr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1763688" y="3878262"/>
              <a:ext cx="54737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 smtClean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1.4 The Gradient Descend Method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114400" y="4311649"/>
              <a:ext cx="7200000" cy="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1187425" y="3984624"/>
              <a:ext cx="287338" cy="287338"/>
            </a:xfrm>
            <a:prstGeom prst="ellipse">
              <a:avLst/>
            </a:prstGeom>
            <a:gradFill rotWithShape="1">
              <a:gsLst>
                <a:gs pos="0">
                  <a:srgbClr val="8FBCE9">
                    <a:alpha val="79999"/>
                  </a:srgbClr>
                </a:gs>
                <a:gs pos="100000">
                  <a:srgbClr val="0066CC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0066CC"/>
                  </a:solidFill>
                  <a:latin typeface="宋体" panose="02010600030101010101" pitchFamily="2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66C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612256"/>
      </p:ext>
    </p:extLst>
  </p:cSld>
  <p:clrMapOvr>
    <a:masterClrMapping/>
  </p:clrMapOvr>
  <p:transition spd="med">
    <p:fade thruBlk="1"/>
    <p:sndAc>
      <p:stSnd>
        <p:snd r:embed="rId2" name="type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fld id="{8EA95096-B2D3-4A58-9C80-72F15BC7EC17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9</a:t>
            </a:fld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/32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457200" y="793750"/>
            <a:ext cx="8280400" cy="36513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 flipV="1">
            <a:off x="457200" y="793750"/>
            <a:ext cx="4191000" cy="71438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66CC"/>
                </a:solidFill>
                <a:latin typeface="宋体" panose="02010600030101010101" pitchFamily="2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196975"/>
            <a:ext cx="8280400" cy="576263"/>
          </a:xfrm>
        </p:spPr>
        <p:txBody>
          <a:bodyPr/>
          <a:lstStyle/>
          <a:p>
            <a:pPr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 What is the neural network?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826979" y="2058418"/>
            <a:ext cx="4769961" cy="3093571"/>
            <a:chOff x="1826979" y="2058418"/>
            <a:chExt cx="4769961" cy="3093571"/>
          </a:xfrm>
        </p:grpSpPr>
        <p:grpSp>
          <p:nvGrpSpPr>
            <p:cNvPr id="6" name="Group 5"/>
            <p:cNvGrpSpPr/>
            <p:nvPr/>
          </p:nvGrpSpPr>
          <p:grpSpPr>
            <a:xfrm>
              <a:off x="1826979" y="2058418"/>
              <a:ext cx="4710766" cy="2952328"/>
              <a:chOff x="1826979" y="2058418"/>
              <a:chExt cx="4710766" cy="295232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826979" y="2058418"/>
                <a:ext cx="4710766" cy="2816040"/>
                <a:chOff x="1826979" y="2058418"/>
                <a:chExt cx="4710766" cy="2816040"/>
              </a:xfrm>
            </p:grpSpPr>
            <p:sp>
              <p:nvSpPr>
                <p:cNvPr id="120" name="Rounded Rectangle 119"/>
                <p:cNvSpPr/>
                <p:nvPr/>
              </p:nvSpPr>
              <p:spPr bwMode="auto">
                <a:xfrm>
                  <a:off x="5601641" y="2058418"/>
                  <a:ext cx="936104" cy="2808312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 bwMode="auto">
                <a:xfrm>
                  <a:off x="3710973" y="2066146"/>
                  <a:ext cx="936104" cy="2808312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06" name="Rounded Rectangle 11305"/>
                <p:cNvSpPr/>
                <p:nvPr/>
              </p:nvSpPr>
              <p:spPr bwMode="auto">
                <a:xfrm>
                  <a:off x="1826979" y="2066146"/>
                  <a:ext cx="936104" cy="2808312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" name="Oval 6"/>
                <p:cNvSpPr/>
                <p:nvPr/>
              </p:nvSpPr>
              <p:spPr bwMode="auto">
                <a:xfrm>
                  <a:off x="2195736" y="2778498"/>
                  <a:ext cx="173221" cy="17880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 bwMode="auto">
                <a:xfrm>
                  <a:off x="2195736" y="3895836"/>
                  <a:ext cx="173221" cy="17880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Oval 9"/>
                <p:cNvSpPr/>
                <p:nvPr/>
              </p:nvSpPr>
              <p:spPr bwMode="auto">
                <a:xfrm>
                  <a:off x="4070268" y="3380899"/>
                  <a:ext cx="213701" cy="198708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Oval 11"/>
                <p:cNvSpPr/>
                <p:nvPr/>
              </p:nvSpPr>
              <p:spPr bwMode="auto">
                <a:xfrm>
                  <a:off x="4070267" y="2284320"/>
                  <a:ext cx="213701" cy="198708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 bwMode="auto">
                <a:xfrm>
                  <a:off x="4067944" y="4440260"/>
                  <a:ext cx="213701" cy="198708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Oval 36"/>
                <p:cNvSpPr/>
                <p:nvPr/>
              </p:nvSpPr>
              <p:spPr bwMode="auto">
                <a:xfrm>
                  <a:off x="6088526" y="3380899"/>
                  <a:ext cx="173221" cy="17880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1" name="Isosceles Triangle 140"/>
              <p:cNvSpPr/>
              <p:nvPr/>
            </p:nvSpPr>
            <p:spPr bwMode="auto">
              <a:xfrm>
                <a:off x="3143492" y="4845331"/>
                <a:ext cx="187072" cy="165415"/>
              </a:xfrm>
              <a:prstGeom prst="triangle">
                <a:avLst/>
              </a:prstGeom>
              <a:solidFill>
                <a:srgbClr val="FFC00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Isosceles Triangle 152"/>
              <p:cNvSpPr/>
              <p:nvPr/>
            </p:nvSpPr>
            <p:spPr bwMode="auto">
              <a:xfrm>
                <a:off x="5103572" y="4845331"/>
                <a:ext cx="187072" cy="165415"/>
              </a:xfrm>
              <a:prstGeom prst="triangle">
                <a:avLst/>
              </a:prstGeom>
              <a:solidFill>
                <a:srgbClr val="FFC00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307" name="TextBox 11306"/>
            <p:cNvSpPr txBox="1"/>
            <p:nvPr/>
          </p:nvSpPr>
          <p:spPr>
            <a:xfrm>
              <a:off x="1826980" y="4874458"/>
              <a:ext cx="1016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Layer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666380" y="4890379"/>
              <a:ext cx="1016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Layer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580112" y="4874458"/>
              <a:ext cx="1016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Layer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309" name="Straight Arrow Connector 11308"/>
          <p:cNvCxnSpPr>
            <a:endCxn id="7" idx="2"/>
          </p:cNvCxnSpPr>
          <p:nvPr/>
        </p:nvCxnSpPr>
        <p:spPr bwMode="auto">
          <a:xfrm flipV="1">
            <a:off x="1475655" y="2867901"/>
            <a:ext cx="720081" cy="117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13" name="Straight Arrow Connector 11312"/>
          <p:cNvCxnSpPr>
            <a:endCxn id="9" idx="2"/>
          </p:cNvCxnSpPr>
          <p:nvPr/>
        </p:nvCxnSpPr>
        <p:spPr bwMode="auto">
          <a:xfrm>
            <a:off x="1475655" y="3985239"/>
            <a:ext cx="7200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18" name="Straight Arrow Connector 11317"/>
          <p:cNvCxnSpPr>
            <a:stCxn id="37" idx="6"/>
          </p:cNvCxnSpPr>
          <p:nvPr/>
        </p:nvCxnSpPr>
        <p:spPr bwMode="auto">
          <a:xfrm>
            <a:off x="6261747" y="3470302"/>
            <a:ext cx="7585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1050240" y="2647557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40" y="2647557"/>
                <a:ext cx="50405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1062055" y="3789040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55" y="3789040"/>
                <a:ext cx="50405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6908825" y="3317997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25" y="3317997"/>
                <a:ext cx="504056" cy="338554"/>
              </a:xfrm>
              <a:prstGeom prst="rect">
                <a:avLst/>
              </a:prstGeom>
              <a:blipFill>
                <a:blip r:embed="rId1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2368957" y="2759100"/>
            <a:ext cx="1808162" cy="2168939"/>
            <a:chOff x="2368957" y="2759100"/>
            <a:chExt cx="1808162" cy="2168939"/>
          </a:xfrm>
        </p:grpSpPr>
        <p:grpSp>
          <p:nvGrpSpPr>
            <p:cNvPr id="16" name="Group 15"/>
            <p:cNvGrpSpPr/>
            <p:nvPr/>
          </p:nvGrpSpPr>
          <p:grpSpPr>
            <a:xfrm>
              <a:off x="2368957" y="2759100"/>
              <a:ext cx="1701311" cy="1350718"/>
              <a:chOff x="2368957" y="2759100"/>
              <a:chExt cx="1701311" cy="1350718"/>
            </a:xfrm>
          </p:grpSpPr>
          <p:cxnSp>
            <p:nvCxnSpPr>
              <p:cNvPr id="15" name="Straight Arrow Connector 14"/>
              <p:cNvCxnSpPr>
                <a:stCxn id="7" idx="6"/>
                <a:endCxn id="10" idx="2"/>
              </p:cNvCxnSpPr>
              <p:nvPr/>
            </p:nvCxnSpPr>
            <p:spPr bwMode="auto">
              <a:xfrm>
                <a:off x="2368957" y="2867901"/>
                <a:ext cx="1701311" cy="61235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Arrow Connector 16"/>
              <p:cNvCxnSpPr>
                <a:stCxn id="9" idx="6"/>
                <a:endCxn id="10" idx="2"/>
              </p:cNvCxnSpPr>
              <p:nvPr/>
            </p:nvCxnSpPr>
            <p:spPr bwMode="auto">
              <a:xfrm flipV="1">
                <a:off x="2368957" y="3480253"/>
                <a:ext cx="1701311" cy="50498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2539181" y="2759100"/>
                    <a:ext cx="50405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9181" y="2759100"/>
                    <a:ext cx="504056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2515982" y="3848208"/>
                    <a:ext cx="50405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0" name="TextBox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5982" y="3848208"/>
                    <a:ext cx="504056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324" name="Straight Arrow Connector 11323"/>
            <p:cNvCxnSpPr>
              <a:stCxn id="141" idx="5"/>
              <a:endCxn id="10" idx="4"/>
            </p:cNvCxnSpPr>
            <p:nvPr/>
          </p:nvCxnSpPr>
          <p:spPr bwMode="auto">
            <a:xfrm flipV="1">
              <a:off x="3283796" y="3579607"/>
              <a:ext cx="893323" cy="13484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/>
                <p:cNvSpPr txBox="1"/>
                <p:nvPr/>
              </p:nvSpPr>
              <p:spPr>
                <a:xfrm>
                  <a:off x="3348365" y="4532577"/>
                  <a:ext cx="50405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7" name="TextBox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8365" y="4532577"/>
                  <a:ext cx="504056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2267343" y="2867901"/>
            <a:ext cx="1907452" cy="2200579"/>
            <a:chOff x="2267343" y="2867901"/>
            <a:chExt cx="1907452" cy="2200579"/>
          </a:xfrm>
        </p:grpSpPr>
        <p:grpSp>
          <p:nvGrpSpPr>
            <p:cNvPr id="18" name="Group 17"/>
            <p:cNvGrpSpPr/>
            <p:nvPr/>
          </p:nvGrpSpPr>
          <p:grpSpPr>
            <a:xfrm>
              <a:off x="2267343" y="2867901"/>
              <a:ext cx="1831897" cy="1601459"/>
              <a:chOff x="2267343" y="2867901"/>
              <a:chExt cx="1831897" cy="1601459"/>
            </a:xfrm>
          </p:grpSpPr>
          <p:cxnSp>
            <p:nvCxnSpPr>
              <p:cNvPr id="19" name="Straight Arrow Connector 18"/>
              <p:cNvCxnSpPr>
                <a:stCxn id="7" idx="6"/>
                <a:endCxn id="13" idx="1"/>
              </p:cNvCxnSpPr>
              <p:nvPr/>
            </p:nvCxnSpPr>
            <p:spPr bwMode="auto">
              <a:xfrm>
                <a:off x="2368957" y="2867901"/>
                <a:ext cx="1730283" cy="160145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Straight Arrow Connector 22"/>
              <p:cNvCxnSpPr>
                <a:stCxn id="9" idx="6"/>
                <a:endCxn id="13" idx="1"/>
              </p:cNvCxnSpPr>
              <p:nvPr/>
            </p:nvCxnSpPr>
            <p:spPr bwMode="auto">
              <a:xfrm>
                <a:off x="2368957" y="3985239"/>
                <a:ext cx="1730283" cy="48412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2267343" y="3008048"/>
                    <a:ext cx="50405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𝟏𝟑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7343" y="3008048"/>
                    <a:ext cx="504056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2330630" y="4026533"/>
                    <a:ext cx="50405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𝟑𝟑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0630" y="4026533"/>
                    <a:ext cx="504056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6" name="Straight Arrow Connector 65"/>
            <p:cNvCxnSpPr>
              <a:stCxn id="141" idx="5"/>
              <a:endCxn id="13" idx="4"/>
            </p:cNvCxnSpPr>
            <p:nvPr/>
          </p:nvCxnSpPr>
          <p:spPr bwMode="auto">
            <a:xfrm flipV="1">
              <a:off x="3283796" y="4638968"/>
              <a:ext cx="890999" cy="2890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319095" y="4806870"/>
                  <a:ext cx="50405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095" y="4806870"/>
                  <a:ext cx="504056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4179152" y="2230912"/>
            <a:ext cx="1995985" cy="2697127"/>
            <a:chOff x="4179152" y="2230912"/>
            <a:chExt cx="1995985" cy="2697127"/>
          </a:xfrm>
        </p:grpSpPr>
        <p:cxnSp>
          <p:nvCxnSpPr>
            <p:cNvPr id="39" name="Straight Arrow Connector 38"/>
            <p:cNvCxnSpPr>
              <a:stCxn id="12" idx="6"/>
              <a:endCxn id="37" idx="2"/>
            </p:cNvCxnSpPr>
            <p:nvPr/>
          </p:nvCxnSpPr>
          <p:spPr bwMode="auto">
            <a:xfrm>
              <a:off x="4283968" y="2383674"/>
              <a:ext cx="1804558" cy="10866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/>
            <p:cNvCxnSpPr>
              <a:stCxn id="10" idx="6"/>
              <a:endCxn id="37" idx="2"/>
            </p:cNvCxnSpPr>
            <p:nvPr/>
          </p:nvCxnSpPr>
          <p:spPr bwMode="auto">
            <a:xfrm flipV="1">
              <a:off x="4283969" y="3470302"/>
              <a:ext cx="1804557" cy="99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Arrow Connector 43"/>
            <p:cNvCxnSpPr>
              <a:stCxn id="13" idx="6"/>
              <a:endCxn id="37" idx="2"/>
            </p:cNvCxnSpPr>
            <p:nvPr/>
          </p:nvCxnSpPr>
          <p:spPr bwMode="auto">
            <a:xfrm flipV="1">
              <a:off x="4281645" y="3470302"/>
              <a:ext cx="1806881" cy="10693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199008" y="3240548"/>
                  <a:ext cx="50405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008" y="3240548"/>
                  <a:ext cx="504056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4254995" y="2230912"/>
                  <a:ext cx="50405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4995" y="2230912"/>
                  <a:ext cx="504056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4179152" y="4175523"/>
                  <a:ext cx="50405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152" y="4175523"/>
                  <a:ext cx="504056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>
              <a:stCxn id="153" idx="5"/>
              <a:endCxn id="37" idx="4"/>
            </p:cNvCxnSpPr>
            <p:nvPr/>
          </p:nvCxnSpPr>
          <p:spPr bwMode="auto">
            <a:xfrm flipV="1">
              <a:off x="5243876" y="3559705"/>
              <a:ext cx="931261" cy="13683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5076056" y="4390082"/>
                  <a:ext cx="50405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390082"/>
                  <a:ext cx="504056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2277328" y="5345590"/>
                <a:ext cx="15750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328" y="5345590"/>
                <a:ext cx="1575094" cy="400110"/>
              </a:xfrm>
              <a:prstGeom prst="rect">
                <a:avLst/>
              </a:prstGeom>
              <a:blipFill>
                <a:blip r:embed="rId2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ctangle 169"/>
              <p:cNvSpPr/>
              <p:nvPr/>
            </p:nvSpPr>
            <p:spPr>
              <a:xfrm>
                <a:off x="6465034" y="5201574"/>
                <a:ext cx="1933030" cy="675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0" name="Rectangle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34" y="5201574"/>
                <a:ext cx="1933030" cy="67569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999828" y="5349829"/>
                <a:ext cx="7963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828" y="5349829"/>
                <a:ext cx="796308" cy="400110"/>
              </a:xfrm>
              <a:prstGeom prst="rect">
                <a:avLst/>
              </a:prstGeom>
              <a:blipFill>
                <a:blip r:embed="rId27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27044" y="5335001"/>
                <a:ext cx="16930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044" y="5335001"/>
                <a:ext cx="1693028" cy="400110"/>
              </a:xfrm>
              <a:prstGeom prst="rect">
                <a:avLst/>
              </a:prstGeom>
              <a:blipFill>
                <a:blip r:embed="rId2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2284395" y="2383674"/>
            <a:ext cx="1892723" cy="2544365"/>
            <a:chOff x="2284395" y="2383674"/>
            <a:chExt cx="1892723" cy="2544365"/>
          </a:xfrm>
        </p:grpSpPr>
        <p:cxnSp>
          <p:nvCxnSpPr>
            <p:cNvPr id="11322" name="Straight Arrow Connector 11321"/>
            <p:cNvCxnSpPr>
              <a:stCxn id="141" idx="5"/>
              <a:endCxn id="12" idx="4"/>
            </p:cNvCxnSpPr>
            <p:nvPr/>
          </p:nvCxnSpPr>
          <p:spPr bwMode="auto">
            <a:xfrm flipV="1">
              <a:off x="3283796" y="2483028"/>
              <a:ext cx="893322" cy="24450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4" name="Group 23"/>
            <p:cNvGrpSpPr/>
            <p:nvPr/>
          </p:nvGrpSpPr>
          <p:grpSpPr>
            <a:xfrm>
              <a:off x="2284395" y="2383674"/>
              <a:ext cx="1785872" cy="2191913"/>
              <a:chOff x="2284395" y="2383674"/>
              <a:chExt cx="1785872" cy="21919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015846" y="4313977"/>
                    <a:ext cx="50405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5846" y="4313977"/>
                    <a:ext cx="504056" cy="26161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Group 13"/>
              <p:cNvGrpSpPr/>
              <p:nvPr/>
            </p:nvGrpSpPr>
            <p:grpSpPr>
              <a:xfrm>
                <a:off x="2284395" y="2383674"/>
                <a:ext cx="1785872" cy="1538348"/>
                <a:chOff x="2284395" y="2383674"/>
                <a:chExt cx="1785872" cy="1538348"/>
              </a:xfrm>
            </p:grpSpPr>
            <p:cxnSp>
              <p:nvCxnSpPr>
                <p:cNvPr id="3" name="Straight Arrow Connector 2"/>
                <p:cNvCxnSpPr>
                  <a:stCxn id="7" idx="6"/>
                  <a:endCxn id="12" idx="2"/>
                </p:cNvCxnSpPr>
                <p:nvPr/>
              </p:nvCxnSpPr>
              <p:spPr bwMode="auto">
                <a:xfrm flipV="1">
                  <a:off x="2368957" y="2383674"/>
                  <a:ext cx="1701310" cy="484227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" name="Straight Arrow Connector 20"/>
                <p:cNvCxnSpPr>
                  <a:stCxn id="9" idx="7"/>
                  <a:endCxn id="12" idx="2"/>
                </p:cNvCxnSpPr>
                <p:nvPr/>
              </p:nvCxnSpPr>
              <p:spPr bwMode="auto">
                <a:xfrm flipV="1">
                  <a:off x="2343589" y="2383674"/>
                  <a:ext cx="1726678" cy="1538348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2284395" y="2541593"/>
                      <a:ext cx="5040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4395" y="2541593"/>
                      <a:ext cx="504056" cy="261610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2471259" y="3570586"/>
                      <a:ext cx="5040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  <m:t>𝟐𝟏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71259" y="3570586"/>
                      <a:ext cx="504056" cy="261610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915795863"/>
      </p:ext>
    </p:extLst>
  </p:cSld>
  <p:clrMapOvr>
    <a:masterClrMapping/>
  </p:clrMapOvr>
  <p:transition spd="med">
    <p:fade thruBlk="1"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8" grpId="0"/>
      <p:bldP spid="139" grpId="0"/>
      <p:bldP spid="166" grpId="0"/>
      <p:bldP spid="170" grpId="0"/>
      <p:bldP spid="2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6.9|1.2|1.1|3.4|2.9|4.9|6.5|0.9|1.3|4.9|6.5|3.0|7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6.9|1.2|1.1|3.4|2.9|4.9|6.5|0.9|1.3|4.9|6.5|3.0|7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6.9|1.2|1.1|3.4|2.9|4.9|6.5|0.9|1.3|4.9|6.5|3.0|7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6.9|1.2|1.1|3.4|2.9|4.9|6.5|0.9|1.3|4.9|6.5|3.0|7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6.9|1.2|1.1|3.4|2.9|4.9|6.5|0.9|1.3|4.9|6.5|3.0|7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6.9|1.2|1.1|3.4|2.9|4.9|6.5|0.9|1.3|4.9|6.5|3.0|7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6.9|1.2|1.1|3.4|2.9|4.9|6.5|0.9|1.3|4.9|6.5|3.0|7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6.9|1.2|1.1|3.4|2.9|4.9|6.5|0.9|1.3|4.9|6.5|3.0|7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6.9|1.2|1.1|3.4|2.9|4.9|6.5|0.9|1.3|4.9|6.5|3.0|7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6.9|1.2|1.1|3.4|2.9|4.9|6.5|0.9|1.3|4.9|6.5|3.0|7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6.9|1.2|1.1|3.4|2.9|4.9|6.5|0.9|1.3|4.9|6.5|3.0|7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6.9|1.2|1.1|3.4|2.9|4.9|6.5|0.9|1.3|4.9|6.5|3.0|7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6.9|1.2|1.1|3.4|2.9|4.9|6.5|0.9|1.3|4.9|6.5|3.0|7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6.9|1.2|1.1|3.4|2.9|4.9|6.5|0.9|1.3|4.9|6.5|3.0|7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6.9|1.2|1.1|3.4|2.9|4.9|6.5|0.9|1.3|4.9|6.5|3.0|7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6.9|1.2|1.1|3.4|2.9|4.9|6.5|0.9|1.3|4.9|6.5|3.0|7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6.9|1.2|1.1|3.4|2.9|4.9|6.5|0.9|1.3|4.9|6.5|3.0|7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6.9|1.2|1.1|3.4|2.9|4.9|6.5|0.9|1.3|4.9|6.5|3.0|7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6.9|1.2|1.1|3.4|2.9|4.9|6.5|0.9|1.3|4.9|6.5|3.0|7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6.9|1.2|1.1|3.4|2.9|4.9|6.5|0.9|1.3|4.9|6.5|3.0|7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6.9|1.2|1.1|3.4|2.9|4.9|6.5|0.9|1.3|4.9|6.5|3.0|7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6.9|1.2|1.1|3.4|2.9|4.9|6.5|0.9|1.3|4.9|6.5|3.0|7.2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微软雅黑"/>
        <a:cs typeface=""/>
      </a:majorFont>
      <a:minorFont>
        <a:latin typeface="宋体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5504</TotalTime>
  <Pages>0</Pages>
  <Words>904</Words>
  <Characters>0</Characters>
  <Application>Microsoft Office PowerPoint</Application>
  <DocSecurity>0</DocSecurity>
  <PresentationFormat>On-screen Show (4:3)</PresentationFormat>
  <Lines>0</Lines>
  <Paragraphs>353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华文中宋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自定义设计方案</vt:lpstr>
      <vt:lpstr>1_默认设计模板</vt:lpstr>
      <vt:lpstr>PowerPoint Presentation</vt:lpstr>
      <vt:lpstr>目录</vt:lpstr>
      <vt:lpstr>目录</vt:lpstr>
      <vt:lpstr>目录</vt:lpstr>
      <vt:lpstr>1.1 How did we do classification in a traditional way?</vt:lpstr>
      <vt:lpstr>PowerPoint Presentation</vt:lpstr>
      <vt:lpstr>1.1 Why do we need neural network?</vt:lpstr>
      <vt:lpstr>目录</vt:lpstr>
      <vt:lpstr>1.2 What is the neural network?</vt:lpstr>
      <vt:lpstr>1.2 Neural network without hidden layers</vt:lpstr>
      <vt:lpstr>1.2 Neural network with one hidden layer</vt:lpstr>
      <vt:lpstr>1.2 Neural network with one hidden layer</vt:lpstr>
      <vt:lpstr>1.2 Neural network with more complex structure</vt:lpstr>
      <vt:lpstr>目录</vt:lpstr>
      <vt:lpstr>1.3 Why should the loss function be convex?</vt:lpstr>
      <vt:lpstr>1.3 Why to use the regularization terms?</vt:lpstr>
      <vt:lpstr>目录</vt:lpstr>
      <vt:lpstr>1.3 How to apply the gradient descent to the BPNet?</vt:lpstr>
      <vt:lpstr>1.3 How to apply the gradient descent to the BPNet?</vt:lpstr>
      <vt:lpstr>目录</vt:lpstr>
      <vt:lpstr>2.1 Workflow</vt:lpstr>
      <vt:lpstr>2.2 Network Initialization</vt:lpstr>
      <vt:lpstr>2.3 Forward Propagation</vt:lpstr>
      <vt:lpstr>2.4 Compute Gradient</vt:lpstr>
      <vt:lpstr>2.5 Back Propagation</vt:lpstr>
      <vt:lpstr>2.6 Evaluation and Stopping Condition</vt:lpstr>
      <vt:lpstr>目录</vt:lpstr>
      <vt:lpstr>Learning to Rank</vt:lpstr>
      <vt:lpstr>3.2 Pointwise approach</vt:lpstr>
      <vt:lpstr>3.2 Listwise approach</vt:lpstr>
      <vt:lpstr>目录</vt:lpstr>
      <vt:lpstr>4. Summary</vt:lpstr>
      <vt:lpstr>PowerPoint Presentation</vt:lpstr>
    </vt:vector>
  </TitlesOfParts>
  <Manager/>
  <Company>cqu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rjs</dc:creator>
  <cp:keywords/>
  <dc:description/>
  <cp:lastModifiedBy>w</cp:lastModifiedBy>
  <cp:revision>1868</cp:revision>
  <dcterms:created xsi:type="dcterms:W3CDTF">2011-11-29T15:11:30Z</dcterms:created>
  <dcterms:modified xsi:type="dcterms:W3CDTF">2017-01-09T01:39:08Z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