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346" r:id="rId4"/>
    <p:sldId id="347" r:id="rId5"/>
    <p:sldId id="345" r:id="rId6"/>
    <p:sldId id="348" r:id="rId7"/>
    <p:sldId id="260" r:id="rId8"/>
    <p:sldId id="262" r:id="rId9"/>
    <p:sldId id="263" r:id="rId10"/>
    <p:sldId id="264" r:id="rId11"/>
    <p:sldId id="265" r:id="rId12"/>
    <p:sldId id="259" r:id="rId13"/>
    <p:sldId id="349" r:id="rId14"/>
    <p:sldId id="350" r:id="rId15"/>
    <p:sldId id="351" r:id="rId16"/>
    <p:sldId id="354" r:id="rId17"/>
    <p:sldId id="353" r:id="rId18"/>
    <p:sldId id="266" r:id="rId19"/>
    <p:sldId id="355" r:id="rId20"/>
    <p:sldId id="267" r:id="rId21"/>
    <p:sldId id="268" r:id="rId22"/>
    <p:sldId id="269" r:id="rId23"/>
    <p:sldId id="270" r:id="rId24"/>
    <p:sldId id="271" r:id="rId25"/>
    <p:sldId id="272" r:id="rId26"/>
    <p:sldId id="352" r:id="rId27"/>
    <p:sldId id="274" r:id="rId28"/>
    <p:sldId id="275" r:id="rId29"/>
    <p:sldId id="276" r:id="rId30"/>
    <p:sldId id="28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8948846-1247-4B6D-A2C6-26B9423CA437}">
          <p14:sldIdLst>
            <p14:sldId id="256"/>
            <p14:sldId id="346"/>
            <p14:sldId id="347"/>
            <p14:sldId id="345"/>
            <p14:sldId id="348"/>
            <p14:sldId id="260"/>
            <p14:sldId id="262"/>
            <p14:sldId id="263"/>
            <p14:sldId id="264"/>
            <p14:sldId id="265"/>
            <p14:sldId id="259"/>
            <p14:sldId id="349"/>
            <p14:sldId id="350"/>
            <p14:sldId id="351"/>
            <p14:sldId id="354"/>
            <p14:sldId id="353"/>
            <p14:sldId id="266"/>
            <p14:sldId id="355"/>
            <p14:sldId id="267"/>
            <p14:sldId id="268"/>
            <p14:sldId id="269"/>
            <p14:sldId id="270"/>
            <p14:sldId id="271"/>
            <p14:sldId id="272"/>
            <p14:sldId id="352"/>
            <p14:sldId id="274"/>
            <p14:sldId id="275"/>
            <p14:sldId id="276"/>
            <p14:sldId id="284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9" autoAdjust="0"/>
    <p:restoredTop sz="94660"/>
  </p:normalViewPr>
  <p:slideViewPr>
    <p:cSldViewPr snapToGrid="0">
      <p:cViewPr>
        <p:scale>
          <a:sx n="61" d="100"/>
          <a:sy n="61" d="100"/>
        </p:scale>
        <p:origin x="-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0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0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84B88-82C7-4A8E-85E1-49DDA84F780F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13DAC-AF97-4306-B60C-CB68417E4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8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 probability distribution can be cast as an energy-based models</a:t>
            </a:r>
          </a:p>
          <a:p>
            <a:r>
              <a:rPr lang="en-US" altLang="zh-CN" sz="1100" dirty="0" smtClean="0"/>
              <a:t>—</a:t>
            </a:r>
            <a:r>
              <a:rPr lang="zh-CN" altLang="en-US" sz="1100" dirty="0" smtClean="0"/>
              <a:t>统计力学的结论表明，任何概率分布都可以转变成基于能量的模型</a:t>
            </a:r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E0428-65EA-4747-87C6-01E2A1B9C6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11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E0428-65EA-4747-87C6-01E2A1B9C65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77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E0428-65EA-4747-87C6-01E2A1B9C65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28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E0428-65EA-4747-87C6-01E2A1B9C65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72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E0428-65EA-4747-87C6-01E2A1B9C6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3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E0428-65EA-4747-87C6-01E2A1B9C65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55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E0428-65EA-4747-87C6-01E2A1B9C6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8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E0428-65EA-4747-87C6-01E2A1B9C6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85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E0428-65EA-4747-87C6-01E2A1B9C6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37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E0428-65EA-4747-87C6-01E2A1B9C65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6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E0428-65EA-4747-87C6-01E2A1B9C65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83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E0428-65EA-4747-87C6-01E2A1B9C652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4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8D0-36B1-4EB4-9448-82E9E02A6977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2E4A-D315-40F8-8517-31AD4FFD7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62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8D0-36B1-4EB4-9448-82E9E02A6977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2E4A-D315-40F8-8517-31AD4FFD7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4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8D0-36B1-4EB4-9448-82E9E02A6977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2E4A-D315-40F8-8517-31AD4FFD7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9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1377-EB34-4581-995E-CC21DDBC5D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2E8A-A4EF-48A9-8901-0DFFF92022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0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1377-EB34-4581-995E-CC21DDBC5D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2E8A-A4EF-48A9-8901-0DFFF92022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7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1377-EB34-4581-995E-CC21DDBC5D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2E8A-A4EF-48A9-8901-0DFFF92022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55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1377-EB34-4581-995E-CC21DDBC5D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2E8A-A4EF-48A9-8901-0DFFF92022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10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1377-EB34-4581-995E-CC21DDBC5D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2E8A-A4EF-48A9-8901-0DFFF92022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2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1377-EB34-4581-995E-CC21DDBC5D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2E8A-A4EF-48A9-8901-0DFFF92022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94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1377-EB34-4581-995E-CC21DDBC5D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2E8A-A4EF-48A9-8901-0DFFF92022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75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1377-EB34-4581-995E-CC21DDBC5D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2E8A-A4EF-48A9-8901-0DFFF92022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1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8D0-36B1-4EB4-9448-82E9E02A6977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2E4A-D315-40F8-8517-31AD4FFD7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30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1377-EB34-4581-995E-CC21DDBC5D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2E8A-A4EF-48A9-8901-0DFFF92022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15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1377-EB34-4581-995E-CC21DDBC5D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2E8A-A4EF-48A9-8901-0DFFF92022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11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1377-EB34-4581-995E-CC21DDBC5D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2E8A-A4EF-48A9-8901-0DFFF92022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43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8D0-36B1-4EB4-9448-82E9E02A6977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2E4A-D315-40F8-8517-31AD4FFD7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9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8D0-36B1-4EB4-9448-82E9E02A6977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2E4A-D315-40F8-8517-31AD4FFD7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23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8D0-36B1-4EB4-9448-82E9E02A6977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2E4A-D315-40F8-8517-31AD4FFD7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9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8D0-36B1-4EB4-9448-82E9E02A6977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2E4A-D315-40F8-8517-31AD4FFD7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4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8D0-36B1-4EB4-9448-82E9E02A6977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2E4A-D315-40F8-8517-31AD4FFD7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8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8D0-36B1-4EB4-9448-82E9E02A6977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2E4A-D315-40F8-8517-31AD4FFD7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3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8D0-36B1-4EB4-9448-82E9E02A6977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2E4A-D315-40F8-8517-31AD4FFD7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4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728D0-36B1-4EB4-9448-82E9E02A6977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92E4A-D315-40F8-8517-31AD4FFD7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2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1377-EB34-4581-995E-CC21DDBC5D1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2E8A-A4EF-48A9-8901-0DFFF92022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7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9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27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9.wmf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12.png"/><Relationship Id="rId4" Type="http://schemas.openxmlformats.org/officeDocument/2006/relationships/image" Target="../media/image28.wmf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8.wmf"/><Relationship Id="rId10" Type="http://schemas.openxmlformats.org/officeDocument/2006/relationships/image" Target="../media/image60.wmf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4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5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279717" y="1782305"/>
            <a:ext cx="9871502" cy="1782304"/>
          </a:xfrm>
        </p:spPr>
        <p:txBody>
          <a:bodyPr>
            <a:normAutofit fontScale="90000"/>
          </a:bodyPr>
          <a:lstStyle/>
          <a:p>
            <a:r>
              <a:rPr lang="zh-CN" altLang="en-US" sz="5400" b="1" dirty="0"/>
              <a:t>受限波尔兹曼</a:t>
            </a:r>
            <a:r>
              <a:rPr lang="zh-CN" altLang="en-US" sz="5400" b="1" dirty="0" smtClean="0"/>
              <a:t>机</a:t>
            </a: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en-US" altLang="zh-CN" sz="5400" b="1" dirty="0" smtClean="0"/>
              <a:t>RESTRICTED  BOLTZMANN  MACHINE</a:t>
            </a:r>
            <a:endParaRPr lang="zh-CN" altLang="en-US" sz="5400" b="1" dirty="0"/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1480438" y="5005993"/>
            <a:ext cx="9144000" cy="5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8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 bwMode="auto">
          <a:xfrm>
            <a:off x="368300" y="177799"/>
            <a:ext cx="7708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+mj-lt"/>
                <a:ea typeface="+mj-ea"/>
                <a:cs typeface="ＭＳ Ｐゴシック" charset="-128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r>
              <a:rPr lang="zh-CN" altLang="en-US" sz="3600" b="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有隐元的</a:t>
            </a:r>
            <a:r>
              <a:rPr lang="en-US" altLang="zh-CN" sz="3600" b="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EBMs</a:t>
            </a:r>
            <a:endParaRPr lang="en-US" altLang="zh-CN" sz="3600" b="0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1262" y="2270058"/>
            <a:ext cx="2779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概率分布</a:t>
            </a:r>
            <a:endParaRPr lang="zh-CN" altLang="en-US" sz="20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728920" y="2591283"/>
          <a:ext cx="2303463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" name="Equation" r:id="rId4" imgW="1143000" imgH="393480" progId="Equation.DSMT4">
                  <p:embed/>
                </p:oleObj>
              </mc:Choice>
              <mc:Fallback>
                <p:oleObj name="Equation" r:id="rId4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920" y="2591283"/>
                        <a:ext cx="2303463" cy="795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521262" y="363599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数据对数似然梯度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1344321" y="4476588"/>
          <a:ext cx="6858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" name="Equation" r:id="rId6" imgW="3390840" imgH="457200" progId="Equation.DSMT4">
                  <p:embed/>
                </p:oleObj>
              </mc:Choice>
              <mc:Fallback>
                <p:oleObj name="Equation" r:id="rId6" imgW="3390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321" y="4476588"/>
                        <a:ext cx="6858000" cy="82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/>
          </p:nvPr>
        </p:nvGraphicFramePr>
        <p:xfrm>
          <a:off x="521262" y="1479045"/>
          <a:ext cx="6445596" cy="50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8" imgW="2590560" imgH="228600" progId="Equation.DSMT4">
                  <p:embed/>
                </p:oleObj>
              </mc:Choice>
              <mc:Fallback>
                <p:oleObj name="Equation" r:id="rId8" imgW="259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1262" y="1479045"/>
                        <a:ext cx="6445596" cy="504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 40"/>
          <p:cNvSpPr/>
          <p:nvPr/>
        </p:nvSpPr>
        <p:spPr>
          <a:xfrm>
            <a:off x="8673426" y="4567344"/>
            <a:ext cx="1623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MCMC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3245665" y="4533738"/>
            <a:ext cx="1260821" cy="76705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818750" y="4503942"/>
            <a:ext cx="1205258" cy="796846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4" name="图片 23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970598" y="1146716"/>
            <a:ext cx="216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41" grpId="0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 bwMode="auto">
          <a:xfrm>
            <a:off x="368300" y="177799"/>
            <a:ext cx="9461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+mj-lt"/>
                <a:ea typeface="+mj-ea"/>
                <a:cs typeface="ＭＳ Ｐゴシック" charset="-128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r>
              <a:rPr lang="en-US" altLang="zh-CN" sz="3600" b="0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Monte</a:t>
            </a:r>
            <a:r>
              <a:rPr lang="en-US" altLang="zh-CN" sz="3600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Carlo</a:t>
            </a:r>
            <a:r>
              <a:rPr lang="en-US" altLang="zh-CN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600" b="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b="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随机模拟</a:t>
            </a:r>
            <a:r>
              <a:rPr lang="en-US" altLang="zh-CN" sz="3600" b="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3600" b="0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143792" y="3116783"/>
          <a:ext cx="16033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" name="Equation" r:id="rId4" imgW="812520" imgH="241200" progId="Equation.DSMT4">
                  <p:embed/>
                </p:oleObj>
              </mc:Choice>
              <mc:Fallback>
                <p:oleObj name="Equation" r:id="rId4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792" y="3116783"/>
                        <a:ext cx="1603375" cy="46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730417" y="3856785"/>
          <a:ext cx="298291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Equation" r:id="rId6" imgW="1511280" imgH="393480" progId="Equation.DSMT4">
                  <p:embed/>
                </p:oleObj>
              </mc:Choice>
              <mc:Fallback>
                <p:oleObj name="Equation" r:id="rId6" imgW="1511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17" y="3856785"/>
                        <a:ext cx="2982912" cy="766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655804" y="3029470"/>
          <a:ext cx="12541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Equation" r:id="rId8" imgW="634680" imgH="330120" progId="Equation.DSMT4">
                  <p:embed/>
                </p:oleObj>
              </mc:Choice>
              <mc:Fallback>
                <p:oleObj name="Equation" r:id="rId8" imgW="634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804" y="3029470"/>
                        <a:ext cx="1254125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4089567" y="2989783"/>
          <a:ext cx="20050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" name="Equation" r:id="rId10" imgW="1015920" imgH="330120" progId="Equation.DSMT4">
                  <p:embed/>
                </p:oleObj>
              </mc:Choice>
              <mc:Fallback>
                <p:oleObj name="Equation" r:id="rId10" imgW="1015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567" y="2989783"/>
                        <a:ext cx="2005012" cy="642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1909929" y="2943745"/>
          <a:ext cx="21288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" name="Equation" r:id="rId12" imgW="1079280" imgH="419040" progId="Equation.DSMT4">
                  <p:embed/>
                </p:oleObj>
              </mc:Choice>
              <mc:Fallback>
                <p:oleObj name="Equation" r:id="rId12" imgW="1079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929" y="2943745"/>
                        <a:ext cx="2128838" cy="815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" name="组合 151"/>
          <p:cNvGrpSpPr/>
          <p:nvPr/>
        </p:nvGrpSpPr>
        <p:grpSpPr>
          <a:xfrm>
            <a:off x="7855114" y="903628"/>
            <a:ext cx="4177733" cy="2971460"/>
            <a:chOff x="7961136" y="364945"/>
            <a:chExt cx="4177733" cy="2971460"/>
          </a:xfrm>
        </p:grpSpPr>
        <p:sp>
          <p:nvSpPr>
            <p:cNvPr id="24" name="矩形 23"/>
            <p:cNvSpPr/>
            <p:nvPr/>
          </p:nvSpPr>
          <p:spPr>
            <a:xfrm>
              <a:off x="8149540" y="2906475"/>
              <a:ext cx="5237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1615108" y="2936295"/>
              <a:ext cx="5237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223017" y="453101"/>
              <a:ext cx="3619501" cy="2552700"/>
            </a:xfrm>
            <a:prstGeom prst="rect">
              <a:avLst/>
            </a:prstGeom>
          </p:spPr>
        </p:pic>
        <p:graphicFrame>
          <p:nvGraphicFramePr>
            <p:cNvPr id="44" name="对象 43"/>
            <p:cNvGraphicFramePr>
              <a:graphicFrameLocks noChangeAspect="1"/>
            </p:cNvGraphicFramePr>
            <p:nvPr>
              <p:extLst/>
            </p:nvPr>
          </p:nvGraphicFramePr>
          <p:xfrm>
            <a:off x="8343902" y="1301750"/>
            <a:ext cx="66040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" name="Equation" r:id="rId15" imgW="342720" imgH="203040" progId="Equation.DSMT4">
                    <p:embed/>
                  </p:oleObj>
                </mc:Choice>
                <mc:Fallback>
                  <p:oleObj name="Equation" r:id="rId15" imgW="342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3902" y="1301750"/>
                          <a:ext cx="660400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" name="矩形 150"/>
            <p:cNvSpPr/>
            <p:nvPr/>
          </p:nvSpPr>
          <p:spPr>
            <a:xfrm>
              <a:off x="7961136" y="364945"/>
              <a:ext cx="5237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7883690" y="3875088"/>
            <a:ext cx="4149157" cy="2941640"/>
            <a:chOff x="7989712" y="3708672"/>
            <a:chExt cx="4149157" cy="2941640"/>
          </a:xfrm>
        </p:grpSpPr>
        <p:grpSp>
          <p:nvGrpSpPr>
            <p:cNvPr id="146" name="组合 145"/>
            <p:cNvGrpSpPr/>
            <p:nvPr/>
          </p:nvGrpSpPr>
          <p:grpSpPr>
            <a:xfrm>
              <a:off x="8193082" y="3742551"/>
              <a:ext cx="3945787" cy="2907761"/>
              <a:chOff x="8193082" y="3742551"/>
              <a:chExt cx="3945787" cy="2907761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8193082" y="6250202"/>
                <a:ext cx="52376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1615108" y="6236480"/>
                <a:ext cx="52376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pic>
            <p:nvPicPr>
              <p:cNvPr id="145" name="图片 144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51593" y="3742551"/>
                <a:ext cx="3590925" cy="2591594"/>
              </a:xfrm>
              <a:prstGeom prst="rect">
                <a:avLst/>
              </a:prstGeom>
            </p:spPr>
          </p:pic>
        </p:grpSp>
        <p:sp>
          <p:nvSpPr>
            <p:cNvPr id="154" name="矩形 153"/>
            <p:cNvSpPr/>
            <p:nvPr/>
          </p:nvSpPr>
          <p:spPr>
            <a:xfrm>
              <a:off x="7989712" y="3708672"/>
              <a:ext cx="5237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87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72607" cy="1076217"/>
          </a:xfrm>
        </p:spPr>
        <p:txBody>
          <a:bodyPr/>
          <a:lstStyle/>
          <a:p>
            <a:r>
              <a:rPr lang="zh-CN" altLang="en-US" dirty="0" smtClean="0"/>
              <a:t>马尔科夫链简单介绍</a:t>
            </a:r>
            <a:endParaRPr lang="zh-CN" altLang="en-US" dirty="0"/>
          </a:p>
        </p:txBody>
      </p:sp>
      <p:pic>
        <p:nvPicPr>
          <p:cNvPr id="16386" name="Picture 2" descr="C:\Users\乂\Desktop\tabl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91" y="4121302"/>
            <a:ext cx="4276726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乂\Desktop\markov-trans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67" y="1649682"/>
            <a:ext cx="345757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29599" y="192498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根据概率得到一个概率矩阵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22577" y="2986673"/>
                <a:ext cx="5269423" cy="1568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i="1" smtClean="0">
                          <a:latin typeface="Cambria Math"/>
                        </a:rPr>
                        <m:t>P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.65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0.28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0.07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0.67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0.18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0.12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0.36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0.52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577" y="2986673"/>
                <a:ext cx="5269423" cy="15686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08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0" y="1123730"/>
                <a:ext cx="7547674" cy="2471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 smtClean="0"/>
                  <a:t>假设当前第一代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的分布是</a:t>
                </a:r>
                <a:r>
                  <a:rPr lang="zh-CN" altLang="en-US" sz="2400" dirty="0"/>
                  <a:t>概率分布向</a:t>
                </a:r>
                <a:r>
                  <a:rPr lang="zh-CN" altLang="en-US" sz="2400" dirty="0" smtClean="0"/>
                  <a:t>量   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(1)</m:t>
                    </m:r>
                    <m:r>
                      <a:rPr lang="zh-CN" alt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(2)</m:t>
                    </m:r>
                    <m:r>
                      <a:rPr lang="zh-CN" altLang="en-US" sz="2400" b="0" i="1" smtClean="0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400" b="0" i="0" smtClean="0">
                        <a:latin typeface="Cambria Math"/>
                      </a:rPr>
                      <m:t>(3)</m:t>
                    </m:r>
                  </m:oMath>
                </a14:m>
                <a:r>
                  <a:rPr lang="en-US" altLang="zh-CN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zh-CN" altLang="en-US" sz="2400" dirty="0" smtClean="0"/>
                  <a:t>第二代分布</a:t>
                </a:r>
                <a:r>
                  <a:rPr lang="zh-CN" altLang="en-US" sz="2400" dirty="0"/>
                  <a:t>比例将</a:t>
                </a:r>
                <a:r>
                  <a:rPr lang="zh-CN" altLang="en-US" sz="2400" dirty="0" smtClean="0"/>
                  <a:t>是</a:t>
                </a:r>
                <a:endParaRPr lang="en-US" altLang="zh-CN" sz="2400" dirty="0" smtClean="0"/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altLang="zh-CN" sz="2400" b="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zh-CN" altLang="en-US" sz="2400" dirty="0" smtClean="0"/>
                  <a:t>第三代分布</a:t>
                </a:r>
                <a:r>
                  <a:rPr lang="zh-CN" altLang="en-US" sz="2400" dirty="0"/>
                  <a:t>比例将是 </a:t>
                </a:r>
                <a:endParaRPr lang="en-US" altLang="zh-CN" sz="2400" dirty="0" smtClean="0"/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内容占位符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3730"/>
                <a:ext cx="7547674" cy="2471446"/>
              </a:xfrm>
              <a:prstGeom prst="rect">
                <a:avLst/>
              </a:prstGeom>
              <a:blipFill rotWithShape="1">
                <a:blip r:embed="rId2"/>
                <a:stretch>
                  <a:fillRect l="-1212" t="-4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上箭头 4"/>
          <p:cNvSpPr/>
          <p:nvPr/>
        </p:nvSpPr>
        <p:spPr>
          <a:xfrm rot="5400000">
            <a:off x="6825498" y="4749915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2068" y="4633993"/>
            <a:ext cx="2355742" cy="131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从第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代开始收敛</a:t>
            </a:r>
            <a:r>
              <a:rPr lang="en-US" altLang="zh-CN" dirty="0" smtClean="0"/>
              <a:t>,</a:t>
            </a:r>
            <a:r>
              <a:rPr lang="zh-CN" altLang="en-US" dirty="0" smtClean="0"/>
              <a:t>趋于稳定</a:t>
            </a:r>
            <a:endParaRPr lang="zh-CN" altLang="en-US" dirty="0"/>
          </a:p>
        </p:txBody>
      </p:sp>
      <p:pic>
        <p:nvPicPr>
          <p:cNvPr id="17411" name="Picture 3" descr="C:\Users\乂\Desktop\捕获pp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361" y="1156884"/>
            <a:ext cx="41624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66128" y="83404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代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36990" y="834047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1               2             3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4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Markov Chain Monte </a:t>
            </a:r>
            <a:r>
              <a:rPr lang="en-US" altLang="zh-CN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Carlo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6297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表示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zh-CN" altLang="en-US" b="0" i="1" smtClean="0">
                        <a:latin typeface="Cambria Math"/>
                      </a:rPr>
                      <m:t>到</m:t>
                    </m:r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  <m:r>
                      <a:rPr lang="zh-CN" altLang="en-US" b="0" i="1" smtClean="0">
                        <a:latin typeface="Cambria Math"/>
                      </a:rPr>
                      <m:t>的</m:t>
                    </m:r>
                    <m:r>
                      <a:rPr lang="zh-CN" altLang="en-US" i="1">
                        <a:latin typeface="Cambria Math"/>
                      </a:rPr>
                      <m:t>转移</m:t>
                    </m:r>
                    <m:r>
                      <a:rPr lang="zh-CN" altLang="en-US" i="1" smtClean="0">
                        <a:latin typeface="Cambria Math"/>
                      </a:rPr>
                      <m:t>概率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MCMC</a:t>
                </a:r>
                <a:r>
                  <a:rPr lang="zh-CN" altLang="en-US" dirty="0" smtClean="0"/>
                  <a:t>要求一个符合概率分布的样本，满足平稳条件：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zh-CN" altLang="en-US" b="0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62978"/>
              </a:xfrm>
              <a:blipFill rotWithShape="1">
                <a:blip r:embed="rId2"/>
                <a:stretch>
                  <a:fillRect l="-1217" t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2882681" y="4076061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i="1">
                          <a:latin typeface="Cambria Math"/>
                        </a:rPr>
                        <m:t>i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681" y="4076061"/>
                <a:ext cx="91440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7452098" y="407606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j</a:t>
            </a:r>
            <a:endParaRPr lang="zh-CN" altLang="en-US" sz="3600" dirty="0"/>
          </a:p>
        </p:txBody>
      </p:sp>
      <p:sp>
        <p:nvSpPr>
          <p:cNvPr id="12" name="右箭头 11"/>
          <p:cNvSpPr/>
          <p:nvPr/>
        </p:nvSpPr>
        <p:spPr>
          <a:xfrm>
            <a:off x="3834536" y="4169787"/>
            <a:ext cx="3617562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3834536" y="4727971"/>
            <a:ext cx="3617562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43121" y="3688603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转化到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损失的概率质量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43120" y="5189355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r>
              <a:rPr lang="zh-CN" altLang="en-US" dirty="0" smtClean="0"/>
              <a:t>转化到</a:t>
            </a:r>
            <a:r>
              <a:rPr lang="en-US" altLang="zh-CN" dirty="0" smtClean="0"/>
              <a:t>i</a:t>
            </a:r>
            <a:r>
              <a:rPr lang="zh-CN" altLang="en-US" dirty="0"/>
              <a:t>补充</a:t>
            </a:r>
            <a:r>
              <a:rPr lang="zh-CN" altLang="en-US" dirty="0" smtClean="0"/>
              <a:t>的概率质量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2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MCMC</a:t>
            </a:r>
            <a:r>
              <a:rPr lang="zh-CN" altLang="en-US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301839" y="1921790"/>
            <a:ext cx="1402595" cy="95523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初始化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068646" y="2250083"/>
            <a:ext cx="1381365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流程图: 过程 6"/>
              <p:cNvSpPr/>
              <p:nvPr/>
            </p:nvSpPr>
            <p:spPr>
              <a:xfrm>
                <a:off x="4649473" y="1828800"/>
                <a:ext cx="2417736" cy="1141218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36000" rtlCol="0" anchor="ctr"/>
              <a:lstStyle/>
              <a:p>
                <a:r>
                  <a:rPr lang="en-US" altLang="zh-CN" sz="2000" dirty="0" smtClean="0">
                    <a:solidFill>
                      <a:schemeClr val="tx1"/>
                    </a:solidFill>
                  </a:rPr>
                  <a:t>T=0,1,2….</a:t>
                </a:r>
                <a:r>
                  <a:rPr lang="zh-CN" altLang="en-US" sz="20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chemeClr val="tx1"/>
                    </a:solidFill>
                  </a:rPr>
                  <a:t>对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2000" dirty="0" smtClean="0">
                    <a:solidFill>
                      <a:schemeClr val="tx1"/>
                    </a:solidFill>
                  </a:rPr>
                  <a:t>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chemeClr val="tx1"/>
                    </a:solidFill>
                  </a:rPr>
                  <a:t>采样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y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流程图: 过程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473" y="1828800"/>
                <a:ext cx="2417736" cy="1141218"/>
              </a:xfrm>
              <a:prstGeom prst="flowChartProcess">
                <a:avLst/>
              </a:prstGeom>
              <a:blipFill rotWithShape="1">
                <a:blip r:embed="rId2"/>
                <a:stretch>
                  <a:fillRect l="-2513" b="-4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流程图: 过程 7"/>
              <p:cNvSpPr/>
              <p:nvPr/>
            </p:nvSpPr>
            <p:spPr>
              <a:xfrm>
                <a:off x="8908923" y="1828800"/>
                <a:ext cx="1939872" cy="1141218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solidFill>
                      <a:schemeClr val="tx1"/>
                    </a:solidFill>
                  </a:rPr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中采样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u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流程图: 过程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923" y="1828800"/>
                <a:ext cx="1939872" cy="1141218"/>
              </a:xfrm>
              <a:prstGeom prst="flowChartProcess">
                <a:avLst/>
              </a:prstGeom>
              <a:blipFill rotWithShape="1">
                <a:blip r:embed="rId3"/>
                <a:stretch>
                  <a:fillRect l="-1558" r="-1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7202093" y="2250083"/>
            <a:ext cx="1381365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9714835" y="3192651"/>
            <a:ext cx="484632" cy="12398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903266" y="4649491"/>
                <a:ext cx="2107769" cy="11313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 smtClean="0">
                    <a:solidFill>
                      <a:schemeClr val="tx1"/>
                    </a:solidFill>
                  </a:rPr>
                  <a:t>根据不同的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MCMC</a:t>
                </a:r>
                <a:r>
                  <a:rPr lang="zh-CN" altLang="en-US" sz="2000" dirty="0" smtClean="0">
                    <a:solidFill>
                      <a:schemeClr val="tx1"/>
                    </a:solidFill>
                  </a:rPr>
                  <a:t>方法选择相应的接受率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266" y="4649491"/>
                <a:ext cx="2107769" cy="1131377"/>
              </a:xfrm>
              <a:prstGeom prst="rect">
                <a:avLst/>
              </a:prstGeom>
              <a:blipFill rotWithShape="1">
                <a:blip r:embed="rId4"/>
                <a:stretch>
                  <a:fillRect l="-2882" b="-2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流程图: 决策 11"/>
              <p:cNvSpPr/>
              <p:nvPr/>
            </p:nvSpPr>
            <p:spPr>
              <a:xfrm>
                <a:off x="5238409" y="4517523"/>
                <a:ext cx="1844298" cy="1395312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u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zh-CN" alt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流程图: 决策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409" y="4517523"/>
                <a:ext cx="1844298" cy="1395312"/>
              </a:xfrm>
              <a:prstGeom prst="flowChartDecision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箭头 12"/>
          <p:cNvSpPr/>
          <p:nvPr/>
        </p:nvSpPr>
        <p:spPr>
          <a:xfrm>
            <a:off x="7172104" y="4972863"/>
            <a:ext cx="1441342" cy="4846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上箭头 13"/>
          <p:cNvSpPr/>
          <p:nvPr/>
        </p:nvSpPr>
        <p:spPr>
          <a:xfrm rot="16200000">
            <a:off x="4848859" y="3057273"/>
            <a:ext cx="850393" cy="1900092"/>
          </a:xfrm>
          <a:prstGeom prst="bentUpArrow">
            <a:avLst>
              <a:gd name="adj1" fmla="val 27119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78273" y="381258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6" name="左箭头 15"/>
          <p:cNvSpPr/>
          <p:nvPr/>
        </p:nvSpPr>
        <p:spPr>
          <a:xfrm>
            <a:off x="4160269" y="4972863"/>
            <a:ext cx="978408" cy="4846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448715" y="3440010"/>
                <a:ext cx="1711552" cy="9925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solidFill>
                      <a:schemeClr val="tx1"/>
                    </a:solidFill>
                  </a:rPr>
                  <a:t>不接受转移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15" y="3440010"/>
                <a:ext cx="1711552" cy="9925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448716" y="4788976"/>
                <a:ext cx="1711552" cy="11238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solidFill>
                      <a:schemeClr val="tx1"/>
                    </a:solidFill>
                  </a:rPr>
                  <a:t>接受转移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16" y="4788976"/>
                <a:ext cx="1711552" cy="11238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649473" y="468048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</a:p>
        </p:txBody>
      </p:sp>
      <p:sp>
        <p:nvSpPr>
          <p:cNvPr id="21" name="矩形 20"/>
          <p:cNvSpPr/>
          <p:nvPr/>
        </p:nvSpPr>
        <p:spPr>
          <a:xfrm>
            <a:off x="1042222" y="3889767"/>
            <a:ext cx="867906" cy="1402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增大</a:t>
            </a:r>
            <a:r>
              <a:rPr lang="en-US" altLang="zh-CN" sz="2000" dirty="0" smtClean="0">
                <a:solidFill>
                  <a:schemeClr val="tx1"/>
                </a:solidFill>
              </a:rPr>
              <a:t>t</a:t>
            </a:r>
            <a:r>
              <a:rPr lang="zh-CN" altLang="en-US" sz="2000" dirty="0" smtClean="0">
                <a:solidFill>
                  <a:schemeClr val="tx1"/>
                </a:solidFill>
              </a:rPr>
              <a:t>再次循环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Gibbs</a:t>
            </a:r>
            <a:r>
              <a:rPr lang="zh-CN" altLang="en-US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858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MCMC</a:t>
                </a:r>
                <a:r>
                  <a:rPr lang="zh-CN" altLang="en-US" dirty="0" smtClean="0"/>
                  <a:t>为一维的采样方式，</a:t>
                </a:r>
                <a:r>
                  <a:rPr lang="en-US" altLang="zh-CN" dirty="0" smtClean="0"/>
                  <a:t>Gibbs</a:t>
                </a:r>
                <a:r>
                  <a:rPr lang="zh-CN" altLang="en-US" dirty="0" smtClean="0"/>
                  <a:t>采样是在</a:t>
                </a:r>
                <a:r>
                  <a:rPr lang="en-US" altLang="zh-CN" dirty="0" smtClean="0"/>
                  <a:t>MCMC</a:t>
                </a:r>
                <a:r>
                  <a:rPr lang="zh-CN" altLang="en-US" dirty="0" smtClean="0"/>
                  <a:t>方法的基础上改进成多维采样。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采用循环采样的方式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二维采样：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zh-CN" altLang="en-US" dirty="0" smtClean="0"/>
                  <a:t>方法与</a:t>
                </a:r>
                <a:r>
                  <a:rPr lang="en-US" altLang="zh-CN" dirty="0" smtClean="0"/>
                  <a:t>MCMC</a:t>
                </a:r>
                <a:r>
                  <a:rPr lang="zh-CN" altLang="en-US" dirty="0" smtClean="0"/>
                  <a:t>相同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85860"/>
              </a:xfrm>
              <a:blipFill rotWithShape="1">
                <a:blip r:embed="rId2"/>
                <a:stretch>
                  <a:fillRect l="-1217" t="-4430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 bwMode="auto">
          <a:xfrm>
            <a:off x="368298" y="177799"/>
            <a:ext cx="1161189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+mj-lt"/>
                <a:ea typeface="+mj-ea"/>
                <a:cs typeface="ＭＳ Ｐゴシック" charset="-128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r>
              <a:rPr lang="en-US" altLang="zh-CN" sz="32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</a:t>
            </a:r>
            <a:r>
              <a:rPr lang="zh-CN" altLang="en-US" sz="32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：受限波尔兹曼机</a:t>
            </a:r>
            <a:r>
              <a:rPr lang="en-US" altLang="zh-CN" sz="32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(Restricted </a:t>
            </a:r>
            <a:r>
              <a:rPr lang="en-US" altLang="zh-CN" sz="3200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Boltzmann Machine</a:t>
            </a:r>
            <a:r>
              <a:rPr lang="en-US" altLang="zh-CN" sz="32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200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4144099" y="3479109"/>
          <a:ext cx="26479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3" imgW="1473120" imgH="342720" progId="Equation.DSMT4">
                  <p:embed/>
                </p:oleObj>
              </mc:Choice>
              <mc:Fallback>
                <p:oleObj name="Equation" r:id="rId3" imgW="14731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099" y="3479109"/>
                        <a:ext cx="2647950" cy="622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3212237" y="1719941"/>
          <a:ext cx="232886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5" imgW="1143000" imgH="393480" progId="Equation.DSMT4">
                  <p:embed/>
                </p:oleObj>
              </mc:Choice>
              <mc:Fallback>
                <p:oleObj name="Equation" r:id="rId5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237" y="1719941"/>
                        <a:ext cx="2328862" cy="804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3309074" y="2835266"/>
          <a:ext cx="31067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7" imgW="1726920" imgH="228600" progId="Equation.DSMT4">
                  <p:embed/>
                </p:oleObj>
              </mc:Choice>
              <mc:Fallback>
                <p:oleObj name="Equation" r:id="rId7" imgW="1726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074" y="2835266"/>
                        <a:ext cx="3106738" cy="414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35223" y="5464673"/>
            <a:ext cx="85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使用足够的隐元之后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可以表示任何离散分布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增加隐元可以提高对数似然性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增加精度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图片 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26356" y="1146716"/>
            <a:ext cx="2160000" cy="2880000"/>
          </a:xfrm>
          <a:prstGeom prst="rect">
            <a:avLst/>
          </a:prstGeom>
        </p:spPr>
      </p:pic>
      <p:pic>
        <p:nvPicPr>
          <p:cNvPr id="10" name="图片 9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970598" y="1146716"/>
            <a:ext cx="2160000" cy="288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395" y="4232351"/>
            <a:ext cx="160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RBM</a:t>
            </a:r>
            <a:r>
              <a:rPr lang="zh-CN" altLang="en-US" dirty="0" smtClean="0"/>
              <a:t>网络结构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21645" y="4082622"/>
            <a:ext cx="3057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从能量模型直接变化的</a:t>
            </a:r>
            <a:r>
              <a:rPr lang="en-US" altLang="zh-CN" dirty="0" smtClean="0"/>
              <a:t>BM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由于计算复杂</a:t>
            </a:r>
            <a:r>
              <a:rPr lang="en-US" altLang="zh-CN" dirty="0" smtClean="0"/>
              <a:t>,</a:t>
            </a:r>
            <a:r>
              <a:rPr lang="zh-CN" altLang="en-US" dirty="0" smtClean="0"/>
              <a:t>网络有局限性而改进成</a:t>
            </a:r>
            <a:r>
              <a:rPr lang="en-US" altLang="zh-CN" dirty="0" smtClean="0"/>
              <a:t>RBM.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8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Restricted Boltzmann Machine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412776"/>
                <a:ext cx="109728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RBM</a:t>
                </a:r>
                <a:r>
                  <a:rPr lang="zh-CN" altLang="en-US" dirty="0" smtClean="0"/>
                  <a:t>结构</a:t>
                </a:r>
                <a:r>
                  <a:rPr lang="zh-CN" altLang="en-US" dirty="0"/>
                  <a:t>说明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>
                  <a:buFont typeface="Wingdings" pitchFamily="2" charset="2"/>
                  <a:buChar char="l"/>
                </a:pPr>
                <a:r>
                  <a:rPr lang="en-US" altLang="zh-CN" sz="2000" dirty="0" smtClean="0"/>
                  <a:t>RBM</a:t>
                </a:r>
                <a:r>
                  <a:rPr lang="zh-CN" altLang="en-US" sz="2000" dirty="0" smtClean="0"/>
                  <a:t>为无向图，即</a:t>
                </a:r>
                <a:endParaRPr lang="en-US" altLang="zh-CN" sz="2000" dirty="0" smtClean="0"/>
              </a:p>
              <a:p>
                <a:pPr>
                  <a:buFont typeface="Wingdings" pitchFamily="2" charset="2"/>
                  <a:buChar char="l"/>
                </a:pPr>
                <a:endParaRPr lang="en-US" altLang="zh-CN" sz="2000" i="1" dirty="0">
                  <a:latin typeface="Cambria Math"/>
                </a:endParaRPr>
              </a:p>
              <a:p>
                <a:pPr>
                  <a:buFont typeface="Wingdings" pitchFamily="2" charset="2"/>
                  <a:buChar char="l"/>
                </a:pPr>
                <a:endParaRPr lang="en-US" altLang="zh-CN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CN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sz="20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方向不影响权重系数</a:t>
                </a:r>
                <a:r>
                  <a:rPr lang="zh-CN" altLang="en-US" sz="2000" dirty="0" smtClean="0"/>
                  <a:t>。</a:t>
                </a:r>
                <a:endParaRPr lang="en-US" altLang="zh-CN" sz="2000" dirty="0"/>
              </a:p>
              <a:p>
                <a:pPr>
                  <a:buFont typeface="Wingdings" pitchFamily="2" charset="2"/>
                  <a:buChar char="l"/>
                </a:pPr>
                <a:endParaRPr lang="en-US" altLang="zh-CN" sz="2000" dirty="0" smtClean="0"/>
              </a:p>
              <a:p>
                <a:pPr>
                  <a:buFont typeface="Wingdings" pitchFamily="2" charset="2"/>
                  <a:buChar char="l"/>
                </a:pPr>
                <a:r>
                  <a:rPr lang="zh-CN" altLang="en-US" sz="2000" dirty="0" smtClean="0"/>
                  <a:t>层间全连接、层内无连接。因此层内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神经元相互独立</a:t>
                </a:r>
                <a:r>
                  <a:rPr lang="zh-CN" altLang="en-US" sz="2000" dirty="0" smtClean="0"/>
                  <a:t>，概率可以使用联合分布计算。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/>
                          </a:rPr>
                          <m:t>A</m:t>
                        </m:r>
                        <m:r>
                          <a:rPr lang="en-US" altLang="zh-CN" sz="2000" b="0" i="0" dirty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/>
                          </a:rPr>
                          <m:t>B</m:t>
                        </m:r>
                      </m:e>
                    </m:d>
                    <m:r>
                      <a:rPr lang="en-US" altLang="zh-CN" sz="2000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/>
                          </a:rP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/>
                      </a:rPr>
                      <m:t>P</m:t>
                    </m:r>
                    <m:r>
                      <a:rPr lang="en-US" altLang="zh-CN" sz="2000" b="0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/>
                      </a:rPr>
                      <m:t>B</m:t>
                    </m:r>
                    <m:r>
                      <a:rPr lang="en-US" altLang="zh-CN" sz="2000" b="0" i="0" dirty="0" smtClean="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/>
                      </a:rPr>
                      <m:t>A</m:t>
                    </m:r>
                    <m:r>
                      <a:rPr lang="en-US" altLang="zh-CN" sz="2000" b="0" i="0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>
                  <a:buFont typeface="Wingdings" pitchFamily="2" charset="2"/>
                  <a:buChar char="l"/>
                </a:pPr>
                <a:endParaRPr lang="en-US" altLang="zh-CN" sz="2000" dirty="0" smtClean="0"/>
              </a:p>
              <a:p>
                <a:pPr>
                  <a:buFont typeface="Wingdings" pitchFamily="2" charset="2"/>
                  <a:buChar char="l"/>
                </a:pPr>
                <a:r>
                  <a:rPr lang="zh-CN" altLang="en-US" sz="2000" dirty="0" smtClean="0"/>
                  <a:t>神经元可以为任意指数族单元，但为了方便说明和使用，一般采用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二进制</a:t>
                </a:r>
                <a:r>
                  <a:rPr lang="zh-CN" altLang="en-US" sz="2000" dirty="0" smtClean="0"/>
                  <a:t>表示激活和未激活两种状态。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412776"/>
                <a:ext cx="10972800" cy="4525963"/>
              </a:xfrm>
              <a:blipFill rotWithShape="1">
                <a:blip r:embed="rId2"/>
                <a:stretch>
                  <a:fillRect l="-1389" t="-3504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007509" y="2519760"/>
            <a:ext cx="67200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i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63893" y="2519760"/>
            <a:ext cx="67200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j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679509" y="2700348"/>
            <a:ext cx="2784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1679509" y="2886092"/>
            <a:ext cx="2784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47669" y="2276875"/>
                <a:ext cx="543482" cy="395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ij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752" y="2276872"/>
                <a:ext cx="543482" cy="395045"/>
              </a:xfrm>
              <a:prstGeom prst="rect">
                <a:avLst/>
              </a:prstGeom>
              <a:blipFill rotWithShape="1"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96447" y="2923803"/>
                <a:ext cx="543482" cy="395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ji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335" y="2923800"/>
                <a:ext cx="543482" cy="395045"/>
              </a:xfrm>
              <a:prstGeom prst="rect">
                <a:avLst/>
              </a:prstGeom>
              <a:blipFill rotWithShape="1"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4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 bwMode="auto">
          <a:xfrm>
            <a:off x="368300" y="177799"/>
            <a:ext cx="7708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+mj-lt"/>
                <a:ea typeface="+mj-ea"/>
                <a:cs typeface="ＭＳ Ｐゴシック" charset="-128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r>
              <a:rPr lang="en-US" altLang="zh-CN" sz="3600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Restricted Boltzmann M</a:t>
            </a:r>
            <a:r>
              <a:rPr lang="en-US" altLang="zh-CN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achine</a:t>
            </a:r>
            <a:endParaRPr lang="en-US" altLang="zh-CN" sz="3600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066653"/>
              </p:ext>
            </p:extLst>
          </p:nvPr>
        </p:nvGraphicFramePr>
        <p:xfrm>
          <a:off x="577850" y="1220034"/>
          <a:ext cx="853281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4" imgW="3962160" imgH="711000" progId="Equation.DSMT4">
                  <p:embed/>
                </p:oleObj>
              </mc:Choice>
              <mc:Fallback>
                <p:oleObj name="Equation" r:id="rId4" imgW="3962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1220034"/>
                        <a:ext cx="8532813" cy="1511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311275" y="2990850"/>
          <a:ext cx="7196138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6" imgW="4444920" imgH="888840" progId="Equation.DSMT4">
                  <p:embed/>
                </p:oleObj>
              </mc:Choice>
              <mc:Fallback>
                <p:oleObj name="Equation" r:id="rId6" imgW="44449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990850"/>
                        <a:ext cx="7196138" cy="1411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147763" y="5022850"/>
          <a:ext cx="604996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8" imgW="3124080" imgH="698400" progId="Equation.DSMT4">
                  <p:embed/>
                </p:oleObj>
              </mc:Choice>
              <mc:Fallback>
                <p:oleObj name="Equation" r:id="rId8" imgW="31240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5022850"/>
                        <a:ext cx="6049962" cy="1346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533400" y="2744727"/>
            <a:ext cx="1365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</a:p>
        </p:txBody>
      </p:sp>
      <p:sp>
        <p:nvSpPr>
          <p:cNvPr id="30" name="矩形 29"/>
          <p:cNvSpPr/>
          <p:nvPr/>
        </p:nvSpPr>
        <p:spPr>
          <a:xfrm>
            <a:off x="533400" y="4849018"/>
            <a:ext cx="1365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56488" y="2324746"/>
            <a:ext cx="3347634" cy="2836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任意多边形 29"/>
          <p:cNvSpPr/>
          <p:nvPr/>
        </p:nvSpPr>
        <p:spPr>
          <a:xfrm>
            <a:off x="7916576" y="2666280"/>
            <a:ext cx="2836407" cy="1873648"/>
          </a:xfrm>
          <a:custGeom>
            <a:avLst/>
            <a:gdLst>
              <a:gd name="connsiteX0" fmla="*/ 607492 w 2836407"/>
              <a:gd name="connsiteY0" fmla="*/ 14927 h 1873648"/>
              <a:gd name="connsiteX1" fmla="*/ 359519 w 2836407"/>
              <a:gd name="connsiteY1" fmla="*/ 665856 h 1873648"/>
              <a:gd name="connsiteX2" fmla="*/ 49553 w 2836407"/>
              <a:gd name="connsiteY2" fmla="*/ 1254791 h 1873648"/>
              <a:gd name="connsiteX3" fmla="*/ 204536 w 2836407"/>
              <a:gd name="connsiteY3" fmla="*/ 1859225 h 1873648"/>
              <a:gd name="connsiteX4" fmla="*/ 1924848 w 2836407"/>
              <a:gd name="connsiteY4" fmla="*/ 1688744 h 1873648"/>
              <a:gd name="connsiteX5" fmla="*/ 2777255 w 2836407"/>
              <a:gd name="connsiteY5" fmla="*/ 1735239 h 1873648"/>
              <a:gd name="connsiteX6" fmla="*/ 2622271 w 2836407"/>
              <a:gd name="connsiteY6" fmla="*/ 867334 h 1873648"/>
              <a:gd name="connsiteX7" fmla="*/ 1490895 w 2836407"/>
              <a:gd name="connsiteY7" fmla="*/ 262900 h 1873648"/>
              <a:gd name="connsiteX8" fmla="*/ 607492 w 2836407"/>
              <a:gd name="connsiteY8" fmla="*/ 14927 h 187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6407" h="1873648">
                <a:moveTo>
                  <a:pt x="607492" y="14927"/>
                </a:moveTo>
                <a:cubicBezTo>
                  <a:pt x="418929" y="82086"/>
                  <a:pt x="452509" y="459212"/>
                  <a:pt x="359519" y="665856"/>
                </a:cubicBezTo>
                <a:cubicBezTo>
                  <a:pt x="266529" y="872500"/>
                  <a:pt x="75383" y="1055896"/>
                  <a:pt x="49553" y="1254791"/>
                </a:cubicBezTo>
                <a:cubicBezTo>
                  <a:pt x="23722" y="1453686"/>
                  <a:pt x="-108013" y="1786900"/>
                  <a:pt x="204536" y="1859225"/>
                </a:cubicBezTo>
                <a:cubicBezTo>
                  <a:pt x="517085" y="1931550"/>
                  <a:pt x="1496062" y="1709408"/>
                  <a:pt x="1924848" y="1688744"/>
                </a:cubicBezTo>
                <a:cubicBezTo>
                  <a:pt x="2353634" y="1668080"/>
                  <a:pt x="2661018" y="1872141"/>
                  <a:pt x="2777255" y="1735239"/>
                </a:cubicBezTo>
                <a:cubicBezTo>
                  <a:pt x="2893492" y="1598337"/>
                  <a:pt x="2836664" y="1112724"/>
                  <a:pt x="2622271" y="867334"/>
                </a:cubicBezTo>
                <a:cubicBezTo>
                  <a:pt x="2407878" y="621944"/>
                  <a:pt x="1824109" y="404968"/>
                  <a:pt x="1490895" y="262900"/>
                </a:cubicBezTo>
                <a:cubicBezTo>
                  <a:pt x="1157681" y="120832"/>
                  <a:pt x="796055" y="-52232"/>
                  <a:pt x="607492" y="149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RBM</a:t>
            </a:r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80827" y="2324746"/>
            <a:ext cx="3347634" cy="2836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>
                <a:solidFill>
                  <a:schemeClr val="tx1"/>
                </a:solidFill>
              </a:rPr>
              <a:t>样本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4397" y="56103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样本的分布未知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8320007" y="322106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44407" y="269170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314807" y="350762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350807" y="296534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841783" y="374284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72007" y="424137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087533" y="432386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392007" y="401890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844007" y="385100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71838" y="435986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417444" y="354362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616339" y="428786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386807" y="370684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841783" y="300134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472407" y="337346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624807" y="352586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015208" y="386666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957695" y="340639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701811" y="424137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9429" y="561038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拟合出一个样本分布与原样本尽可能相似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 flipV="1">
            <a:off x="9880007" y="329174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2911475" y="1274762"/>
          <a:ext cx="4199917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Equation" r:id="rId4" imgW="1917360" imgH="482400" progId="Equation.DSMT4">
                  <p:embed/>
                </p:oleObj>
              </mc:Choice>
              <mc:Fallback>
                <p:oleObj name="Equation" r:id="rId4" imgW="1917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1274762"/>
                        <a:ext cx="4199917" cy="1068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标题 1"/>
          <p:cNvSpPr txBox="1">
            <a:spLocks/>
          </p:cNvSpPr>
          <p:nvPr/>
        </p:nvSpPr>
        <p:spPr bwMode="auto">
          <a:xfrm>
            <a:off x="368300" y="177799"/>
            <a:ext cx="7708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+mj-lt"/>
                <a:ea typeface="+mj-ea"/>
                <a:cs typeface="ＭＳ Ｐゴシック" charset="-128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r>
              <a:rPr lang="en-US" altLang="zh-CN" sz="3600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Restricted Boltzmann M</a:t>
            </a:r>
            <a:r>
              <a:rPr lang="en-US" altLang="zh-CN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achine</a:t>
            </a:r>
            <a:endParaRPr lang="en-US" altLang="zh-CN" sz="3600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3887787" y="2552700"/>
          <a:ext cx="3521273" cy="328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Equation" r:id="rId6" imgW="1650960" imgH="1523880" progId="Equation.DSMT4">
                  <p:embed/>
                </p:oleObj>
              </mc:Choice>
              <mc:Fallback>
                <p:oleObj name="Equation" r:id="rId6" imgW="1650960" imgH="1523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7" y="2552700"/>
                        <a:ext cx="3521273" cy="3284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2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02338" y="1357085"/>
                <a:ext cx="704961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是状态独立的</a:t>
                </a:r>
                <a:endParaRPr lang="en-US" altLang="zh-CN" sz="20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8" y="1357085"/>
                <a:ext cx="7049611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864" t="-10769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84035" y="2505455"/>
                <a:ext cx="41278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𝑠𝑖𝑔𝑚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35" y="2505455"/>
                <a:ext cx="4127812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02339" y="3805923"/>
                <a:ext cx="7049611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0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b="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是状态独立的</a:t>
                </a:r>
                <a:endParaRPr lang="en-US" altLang="zh-CN" sz="2000" b="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9" y="3805923"/>
                <a:ext cx="7049611" cy="424796"/>
              </a:xfrm>
              <a:prstGeom prst="rect">
                <a:avLst/>
              </a:prstGeom>
              <a:blipFill rotWithShape="1">
                <a:blip r:embed="rId4"/>
                <a:stretch>
                  <a:fillRect l="-864" t="-11429"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404205" y="5182490"/>
                <a:ext cx="3680641" cy="446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𝑠𝑖𝑔𝑚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05" y="5182490"/>
                <a:ext cx="3680641" cy="446917"/>
              </a:xfrm>
              <a:prstGeom prst="rect">
                <a:avLst/>
              </a:prstGeom>
              <a:blipFill rotWithShape="0">
                <a:blip r:embed="rId5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61013" y="1695791"/>
                <a:ext cx="3797846" cy="839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13" y="1695791"/>
                <a:ext cx="3797846" cy="8392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61785" y="4307613"/>
                <a:ext cx="3797846" cy="874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85" y="4307613"/>
                <a:ext cx="3797846" cy="8740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/>
          <p:cNvSpPr txBox="1">
            <a:spLocks/>
          </p:cNvSpPr>
          <p:nvPr/>
        </p:nvSpPr>
        <p:spPr bwMode="auto">
          <a:xfrm>
            <a:off x="368300" y="177799"/>
            <a:ext cx="7708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+mj-lt"/>
                <a:ea typeface="+mj-ea"/>
                <a:cs typeface="ＭＳ Ｐゴシック" charset="-128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r>
              <a:rPr lang="en-US" altLang="zh-CN" sz="3600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Restricted Boltzmann M</a:t>
            </a:r>
            <a:r>
              <a:rPr lang="en-US" altLang="zh-CN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achine</a:t>
            </a:r>
            <a:endParaRPr lang="en-US" altLang="zh-CN" sz="3600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9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082758" y="1487714"/>
                <a:ext cx="3441071" cy="1033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58" y="1487714"/>
                <a:ext cx="3441071" cy="10334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/>
          <p:cNvSpPr txBox="1">
            <a:spLocks/>
          </p:cNvSpPr>
          <p:nvPr/>
        </p:nvSpPr>
        <p:spPr bwMode="auto">
          <a:xfrm>
            <a:off x="368300" y="177799"/>
            <a:ext cx="7708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+mj-lt"/>
                <a:ea typeface="+mj-ea"/>
                <a:cs typeface="ＭＳ Ｐゴシック" charset="-128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r>
              <a:rPr lang="en-US" altLang="zh-CN" sz="3600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Restricted Boltzmann M</a:t>
            </a:r>
            <a:r>
              <a:rPr lang="en-US" altLang="zh-CN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achine</a:t>
            </a:r>
            <a:endParaRPr lang="en-US" altLang="zh-CN" sz="3600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082471" y="4432652"/>
                <a:ext cx="6250214" cy="102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471" y="4432652"/>
                <a:ext cx="6250214" cy="10229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966356" y="3409680"/>
                <a:ext cx="5858330" cy="102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356" y="3409680"/>
                <a:ext cx="5858330" cy="10229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79253" y="3721111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分解之后表达式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2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 bwMode="auto">
          <a:xfrm>
            <a:off x="368300" y="177799"/>
            <a:ext cx="7708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+mj-lt"/>
                <a:ea typeface="+mj-ea"/>
                <a:cs typeface="ＭＳ Ｐゴシック" charset="-128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r>
              <a:rPr lang="en-US" altLang="zh-CN" sz="3600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Restricted Boltzmann M</a:t>
            </a:r>
            <a:r>
              <a:rPr lang="en-US" altLang="zh-CN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achine</a:t>
            </a:r>
            <a:endParaRPr lang="en-US" altLang="zh-CN" sz="3600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27038" y="1457325"/>
          <a:ext cx="622141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" name="Equation" r:id="rId3" imgW="3263760" imgH="457200" progId="Equation.DSMT4">
                  <p:embed/>
                </p:oleObj>
              </mc:Choice>
              <mc:Fallback>
                <p:oleObj name="Equation" r:id="rId3" imgW="3263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1457325"/>
                        <a:ext cx="6221412" cy="873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6051550" y="5651500"/>
          <a:ext cx="2746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550" y="5651500"/>
                        <a:ext cx="274638" cy="382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485775" y="3965575"/>
          <a:ext cx="37369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" name="Equation" r:id="rId7" imgW="1879560" imgH="355320" progId="Equation.DSMT4">
                  <p:embed/>
                </p:oleObj>
              </mc:Choice>
              <mc:Fallback>
                <p:oleObj name="Equation" r:id="rId7" imgW="18795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3965575"/>
                        <a:ext cx="3736975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473075" y="2724150"/>
          <a:ext cx="856773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" name="Equation" r:id="rId9" imgW="4495680" imgH="368280" progId="Equation.DSMT4">
                  <p:embed/>
                </p:oleObj>
              </mc:Choice>
              <mc:Fallback>
                <p:oleObj name="Equation" r:id="rId9" imgW="44956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724150"/>
                        <a:ext cx="8567738" cy="703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 bwMode="auto">
          <a:xfrm>
            <a:off x="1920529" y="1534318"/>
            <a:ext cx="1260821" cy="76705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710142" y="2658472"/>
            <a:ext cx="1452908" cy="76705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357342" y="1534318"/>
            <a:ext cx="1205258" cy="796846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948310" y="3868591"/>
            <a:ext cx="2261740" cy="796846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929834" y="3720576"/>
            <a:ext cx="1452908" cy="108969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5775" y="5488851"/>
            <a:ext cx="100679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正项不需要样本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v,h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中的变量能通过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Gibbs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采样得到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41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 animBg="1"/>
      <p:bldP spid="27" grpId="0" animBg="1"/>
      <p:bldP spid="28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297114" y="1624917"/>
          <a:ext cx="6183437" cy="94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Equation" r:id="rId3" imgW="2908080" imgH="444240" progId="Equation.DSMT4">
                  <p:embed/>
                </p:oleObj>
              </mc:Choice>
              <mc:Fallback>
                <p:oleObj name="Equation" r:id="rId3" imgW="2908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4" y="1624917"/>
                        <a:ext cx="6183437" cy="949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2297113" y="3205164"/>
          <a:ext cx="5890827" cy="92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Equation" r:id="rId5" imgW="2666880" imgH="431640" progId="Equation.DSMT4">
                  <p:embed/>
                </p:oleObj>
              </mc:Choice>
              <mc:Fallback>
                <p:oleObj name="Equation" r:id="rId5" imgW="2666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3205164"/>
                        <a:ext cx="5890827" cy="9234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2297113" y="4675874"/>
          <a:ext cx="3475037" cy="89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7" imgW="1562040" imgH="444240" progId="Equation.DSMT4">
                  <p:embed/>
                </p:oleObj>
              </mc:Choice>
              <mc:Fallback>
                <p:oleObj name="Equation" r:id="rId7" imgW="1562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4675874"/>
                        <a:ext cx="3475037" cy="896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 bwMode="auto">
          <a:xfrm>
            <a:off x="368300" y="177799"/>
            <a:ext cx="7708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+mj-lt"/>
                <a:ea typeface="+mj-ea"/>
                <a:cs typeface="ＭＳ Ｐゴシック" charset="-128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r>
              <a:rPr lang="en-US" altLang="zh-CN" sz="3600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Restricted Boltzmann M</a:t>
            </a:r>
            <a:r>
              <a:rPr lang="en-US" altLang="zh-CN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achine</a:t>
            </a:r>
            <a:endParaRPr lang="en-US" altLang="zh-CN" sz="3600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72150" y="1726867"/>
            <a:ext cx="991507" cy="796846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648778" y="3279559"/>
            <a:ext cx="991507" cy="796846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41371" y="4740243"/>
            <a:ext cx="1034545" cy="796846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174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368300" y="177799"/>
            <a:ext cx="7708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+mj-lt"/>
                <a:ea typeface="+mj-ea"/>
                <a:cs typeface="ＭＳ Ｐゴシック" charset="-128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r>
              <a:rPr lang="en-US" altLang="zh-CN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Gibbs</a:t>
            </a:r>
            <a:r>
              <a:rPr lang="zh-CN" altLang="en-US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</a:t>
            </a:r>
            <a:endParaRPr lang="en-US" altLang="zh-CN" sz="3600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841" y="1066799"/>
            <a:ext cx="6998768" cy="229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841" y="1066799"/>
            <a:ext cx="6998768" cy="22987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59242" y="3834861"/>
            <a:ext cx="82586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从可见元上的训练向量开始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并行更新所有隐藏元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将所有可见元并行更新</a:t>
            </a: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重建</a:t>
            </a: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”.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再次更新隐藏元</a:t>
            </a: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368300" y="177799"/>
            <a:ext cx="7708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+mj-lt"/>
                <a:ea typeface="+mj-ea"/>
                <a:cs typeface="ＭＳ Ｐゴシック" charset="-128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r>
              <a:rPr lang="zh-CN" altLang="en-US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对比散度</a:t>
            </a:r>
            <a:endParaRPr lang="en-US" altLang="zh-CN" sz="3600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06700" y="2540000"/>
            <a:ext cx="393700" cy="355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51200" y="2527300"/>
            <a:ext cx="393700" cy="355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95700" y="2540000"/>
            <a:ext cx="393700" cy="355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588556" y="1536700"/>
            <a:ext cx="2591209" cy="1828800"/>
          </a:xfrm>
          <a:prstGeom prst="round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9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3144838" y="2610305"/>
          <a:ext cx="63182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Equation" r:id="rId3" imgW="2971800" imgH="469800" progId="Equation.DSMT4">
                  <p:embed/>
                </p:oleObj>
              </mc:Choice>
              <mc:Fallback>
                <p:oleObj name="Equation" r:id="rId3" imgW="29718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2610305"/>
                        <a:ext cx="6318250" cy="1003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3211513" y="4001182"/>
          <a:ext cx="58912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Equation" r:id="rId5" imgW="2666880" imgH="457200" progId="Equation.DSMT4">
                  <p:embed/>
                </p:oleObj>
              </mc:Choice>
              <mc:Fallback>
                <p:oleObj name="Equation" r:id="rId5" imgW="2666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4001182"/>
                        <a:ext cx="5891212" cy="977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3168650" y="5474382"/>
          <a:ext cx="356076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Equation" r:id="rId7" imgW="1600200" imgH="469800" progId="Equation.DSMT4">
                  <p:embed/>
                </p:oleObj>
              </mc:Choice>
              <mc:Fallback>
                <p:oleObj name="Equation" r:id="rId7" imgW="1600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5474382"/>
                        <a:ext cx="3560763" cy="947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 bwMode="auto">
          <a:xfrm>
            <a:off x="368300" y="177799"/>
            <a:ext cx="7708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+mj-lt"/>
                <a:ea typeface="+mj-ea"/>
                <a:cs typeface="ＭＳ Ｐゴシック" charset="-128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r>
              <a:rPr lang="en-US" altLang="zh-CN" sz="3600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Restricted Boltzmann M</a:t>
            </a:r>
            <a:r>
              <a:rPr lang="en-US" altLang="zh-CN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achine</a:t>
            </a:r>
            <a:endParaRPr lang="en-US" altLang="zh-CN" sz="3600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4960938" y="1427163"/>
          <a:ext cx="24177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name="Equation" r:id="rId9" imgW="1257120" imgH="266400" progId="Equation.DSMT4">
                  <p:embed/>
                </p:oleObj>
              </mc:Choice>
              <mc:Fallback>
                <p:oleObj name="Equation" r:id="rId9" imgW="1257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1427163"/>
                        <a:ext cx="2417762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61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274448"/>
              </p:ext>
            </p:extLst>
          </p:nvPr>
        </p:nvGraphicFramePr>
        <p:xfrm>
          <a:off x="3547874" y="1236418"/>
          <a:ext cx="248126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Equation" r:id="rId4" imgW="1257120" imgH="393480" progId="Equation.DSMT4">
                  <p:embed/>
                </p:oleObj>
              </mc:Choice>
              <mc:Fallback>
                <p:oleObj name="Equation" r:id="rId4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874" y="1236418"/>
                        <a:ext cx="2481263" cy="766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665677"/>
              </p:ext>
            </p:extLst>
          </p:nvPr>
        </p:nvGraphicFramePr>
        <p:xfrm>
          <a:off x="587640" y="1398105"/>
          <a:ext cx="27336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Equation" r:id="rId6" imgW="1295280" imgH="291960" progId="Equation.DSMT4">
                  <p:embed/>
                </p:oleObj>
              </mc:Choice>
              <mc:Fallback>
                <p:oleObj name="Equation" r:id="rId6" imgW="1295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40" y="1398105"/>
                        <a:ext cx="2733675" cy="612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标题 1"/>
          <p:cNvSpPr txBox="1">
            <a:spLocks/>
          </p:cNvSpPr>
          <p:nvPr/>
        </p:nvSpPr>
        <p:spPr bwMode="auto">
          <a:xfrm>
            <a:off x="368300" y="177799"/>
            <a:ext cx="7708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+mj-lt"/>
                <a:ea typeface="+mj-ea"/>
                <a:cs typeface="ＭＳ Ｐゴシック" charset="-128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r>
              <a:rPr lang="zh-CN" altLang="en-US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评估算法</a:t>
            </a:r>
            <a:endParaRPr lang="en-US" altLang="zh-CN" sz="3600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3493" y="3100211"/>
            <a:ext cx="541564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重构误差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62387" y="3012959"/>
            <a:ext cx="3240088" cy="487362"/>
          </a:xfrm>
          <a:prstGeom prst="rect">
            <a:avLst/>
          </a:prstGeom>
          <a:noFill/>
        </p:spPr>
      </p:pic>
      <p:sp>
        <p:nvSpPr>
          <p:cNvPr id="27" name="矩形 26"/>
          <p:cNvSpPr/>
          <p:nvPr/>
        </p:nvSpPr>
        <p:spPr>
          <a:xfrm>
            <a:off x="613493" y="4151137"/>
            <a:ext cx="541564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退火式重要性采样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4675905" y="3873181"/>
          <a:ext cx="59912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name="Equation" r:id="rId9" imgW="3035160" imgH="507960" progId="Equation.DSMT4">
                  <p:embed/>
                </p:oleObj>
              </mc:Choice>
              <mc:Fallback>
                <p:oleObj name="Equation" r:id="rId9" imgW="30351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905" y="3873181"/>
                        <a:ext cx="5991225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8300" y="2377267"/>
            <a:ext cx="91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对于学习</a:t>
            </a:r>
            <a:r>
              <a:rPr lang="zh-CN" altLang="en-US" dirty="0"/>
              <a:t>得到或正在学习中的 </a:t>
            </a:r>
            <a:r>
              <a:rPr lang="en-US" altLang="zh-CN" dirty="0" smtClean="0"/>
              <a:t>RBM,</a:t>
            </a:r>
            <a:r>
              <a:rPr lang="zh-CN" altLang="en-US" dirty="0" smtClean="0"/>
              <a:t>可以通过两种方法评价优劣性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9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1"/>
          <p:cNvSpPr>
            <a:spLocks noGrp="1"/>
          </p:cNvSpPr>
          <p:nvPr/>
        </p:nvSpPr>
        <p:spPr>
          <a:xfrm>
            <a:off x="2766868" y="1936750"/>
            <a:ext cx="5843732" cy="2292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7200" b="1" dirty="0" smtClean="0"/>
              <a:t>The end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8161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Part1:RBM</a:t>
            </a:r>
            <a:r>
              <a:rPr lang="zh-CN" altLang="en-US" dirty="0" smtClean="0"/>
              <a:t>的预备知识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Energy-based model</a:t>
            </a:r>
            <a:r>
              <a:rPr lang="zh-CN" altLang="en-US" dirty="0"/>
              <a:t>（基于能量的模型）</a:t>
            </a:r>
          </a:p>
          <a:p>
            <a:pPr marL="0" indent="0">
              <a:buNone/>
            </a:pPr>
            <a:r>
              <a:rPr lang="zh-CN" altLang="en-US" dirty="0" smtClean="0"/>
              <a:t>                            </a:t>
            </a:r>
            <a:r>
              <a:rPr lang="en-US" altLang="zh-CN" dirty="0"/>
              <a:t>——RBM</a:t>
            </a:r>
            <a:r>
              <a:rPr lang="zh-CN" altLang="en-US" dirty="0"/>
              <a:t>的理论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                             </a:t>
            </a:r>
            <a:endParaRPr lang="en-US" altLang="zh-CN" dirty="0"/>
          </a:p>
          <a:p>
            <a:r>
              <a:rPr lang="en-US" altLang="zh-CN" dirty="0"/>
              <a:t>Gibbs</a:t>
            </a:r>
            <a:r>
              <a:rPr lang="zh-CN" altLang="en-US" dirty="0" smtClean="0"/>
              <a:t>采样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            ——RBM</a:t>
            </a:r>
            <a:r>
              <a:rPr lang="zh-CN" altLang="en-US" dirty="0" smtClean="0"/>
              <a:t>中的采样过程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97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Energy-based model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2340" y="2588218"/>
            <a:ext cx="3750590" cy="3037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系统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35" y="2577621"/>
            <a:ext cx="3761558" cy="304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09987" y="5875169"/>
            <a:ext cx="187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能量的分布未知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4237" y="5884347"/>
            <a:ext cx="376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求出一个能量分布与原系统最相似</a:t>
            </a:r>
            <a:endParaRPr lang="zh-CN" altLang="en-US" dirty="0"/>
          </a:p>
        </p:txBody>
      </p:sp>
      <p:cxnSp>
        <p:nvCxnSpPr>
          <p:cNvPr id="9" name="曲线连接符 8"/>
          <p:cNvCxnSpPr/>
          <p:nvPr/>
        </p:nvCxnSpPr>
        <p:spPr>
          <a:xfrm rot="16200000" flipH="1">
            <a:off x="7036230" y="2898183"/>
            <a:ext cx="2526224" cy="234024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7981627" y="2975675"/>
            <a:ext cx="2433234" cy="2498502"/>
          </a:xfrm>
          <a:custGeom>
            <a:avLst/>
            <a:gdLst>
              <a:gd name="connsiteX0" fmla="*/ 0 w 2433234"/>
              <a:gd name="connsiteY0" fmla="*/ 0 h 2498502"/>
              <a:gd name="connsiteX1" fmla="*/ 495946 w 2433234"/>
              <a:gd name="connsiteY1" fmla="*/ 898901 h 2498502"/>
              <a:gd name="connsiteX2" fmla="*/ 1937288 w 2433234"/>
              <a:gd name="connsiteY2" fmla="*/ 1007389 h 2498502"/>
              <a:gd name="connsiteX3" fmla="*/ 1766807 w 2433234"/>
              <a:gd name="connsiteY3" fmla="*/ 2216257 h 2498502"/>
              <a:gd name="connsiteX4" fmla="*/ 2433234 w 2433234"/>
              <a:gd name="connsiteY4" fmla="*/ 2433233 h 249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3234" h="2498502">
                <a:moveTo>
                  <a:pt x="0" y="0"/>
                </a:moveTo>
                <a:cubicBezTo>
                  <a:pt x="86532" y="365501"/>
                  <a:pt x="173065" y="731003"/>
                  <a:pt x="495946" y="898901"/>
                </a:cubicBezTo>
                <a:cubicBezTo>
                  <a:pt x="818827" y="1066799"/>
                  <a:pt x="1725478" y="787830"/>
                  <a:pt x="1937288" y="1007389"/>
                </a:cubicBezTo>
                <a:cubicBezTo>
                  <a:pt x="2149098" y="1226948"/>
                  <a:pt x="1684149" y="1978616"/>
                  <a:pt x="1766807" y="2216257"/>
                </a:cubicBezTo>
                <a:cubicBezTo>
                  <a:pt x="1849465" y="2453898"/>
                  <a:pt x="2311831" y="2585633"/>
                  <a:pt x="2433234" y="243323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7036231" y="3642102"/>
            <a:ext cx="1875294" cy="1645653"/>
          </a:xfrm>
          <a:custGeom>
            <a:avLst/>
            <a:gdLst>
              <a:gd name="connsiteX0" fmla="*/ 0 w 1875294"/>
              <a:gd name="connsiteY0" fmla="*/ 0 h 1645653"/>
              <a:gd name="connsiteX1" fmla="*/ 619932 w 1875294"/>
              <a:gd name="connsiteY1" fmla="*/ 1518834 h 1645653"/>
              <a:gd name="connsiteX2" fmla="*/ 1875294 w 1875294"/>
              <a:gd name="connsiteY2" fmla="*/ 1534332 h 164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5294" h="1645653">
                <a:moveTo>
                  <a:pt x="0" y="0"/>
                </a:moveTo>
                <a:cubicBezTo>
                  <a:pt x="153691" y="631556"/>
                  <a:pt x="307383" y="1263112"/>
                  <a:pt x="619932" y="1518834"/>
                </a:cubicBezTo>
                <a:cubicBezTo>
                  <a:pt x="932481" y="1774556"/>
                  <a:pt x="1650569" y="1570495"/>
                  <a:pt x="1875294" y="15343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8663553" y="3006671"/>
            <a:ext cx="1611823" cy="1115878"/>
          </a:xfrm>
          <a:custGeom>
            <a:avLst/>
            <a:gdLst>
              <a:gd name="connsiteX0" fmla="*/ 0 w 1611823"/>
              <a:gd name="connsiteY0" fmla="*/ 0 h 1115878"/>
              <a:gd name="connsiteX1" fmla="*/ 1363850 w 1611823"/>
              <a:gd name="connsiteY1" fmla="*/ 356461 h 1115878"/>
              <a:gd name="connsiteX2" fmla="*/ 1611823 w 1611823"/>
              <a:gd name="connsiteY2" fmla="*/ 1115878 h 111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1823" h="1115878">
                <a:moveTo>
                  <a:pt x="0" y="0"/>
                </a:moveTo>
                <a:cubicBezTo>
                  <a:pt x="547606" y="85240"/>
                  <a:pt x="1095213" y="170481"/>
                  <a:pt x="1363850" y="356461"/>
                </a:cubicBezTo>
                <a:cubicBezTo>
                  <a:pt x="1632487" y="542441"/>
                  <a:pt x="1562745" y="883403"/>
                  <a:pt x="1611823" y="111587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Energy-based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KL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散度（相对熵）：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描述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两个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概率分布</a:t>
            </a:r>
            <a:r>
              <a:rPr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Q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差异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的一种方法。差异越大则相对熵越大，差异越小则相对熵越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小。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它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非对称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的，这意味着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D(P||Q) ≠ D(Q||P)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KL(Q||P)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表示当用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概率分布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来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拟合真实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分布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Q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时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，产生的信息损耗，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Q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表示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真实分布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表示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Q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拟合分布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5419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89583" y="1689315"/>
            <a:ext cx="795339" cy="534565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/>
        </p:nvSpPr>
        <p:spPr bwMode="auto">
          <a:xfrm>
            <a:off x="368299" y="177799"/>
            <a:ext cx="863621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+mj-lt"/>
                <a:ea typeface="+mj-ea"/>
                <a:cs typeface="ＭＳ Ｐゴシック" charset="-128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r>
              <a:rPr lang="en-US" altLang="zh-CN" sz="3600" b="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Energy-based model</a:t>
            </a:r>
            <a:endParaRPr lang="en-US" altLang="zh-CN" sz="3600" b="0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300" y="1823770"/>
            <a:ext cx="4459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概率分布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170238" y="1655763"/>
          <a:ext cx="21050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" name="Equation" r:id="rId4" imgW="1066680" imgH="393480" progId="Equation.DSMT4">
                  <p:embed/>
                </p:oleObj>
              </mc:Choice>
              <mc:Fallback>
                <p:oleObj name="Equation" r:id="rId4" imgW="1066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1655763"/>
                        <a:ext cx="2105025" cy="766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5815013" y="1903413"/>
          <a:ext cx="13763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" name="Equation" r:id="rId6" imgW="876240" imgH="355320" progId="Equation.DSMT4">
                  <p:embed/>
                </p:oleObj>
              </mc:Choice>
              <mc:Fallback>
                <p:oleObj name="Equation" r:id="rId6" imgW="8762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3" y="1903413"/>
                        <a:ext cx="1376362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68300" y="2873233"/>
            <a:ext cx="63721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最小化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KL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散度</a:t>
            </a:r>
            <a:endParaRPr lang="zh-CN" altLang="en-US" sz="20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79810" y="183869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配分函数</a:t>
            </a:r>
            <a:endParaRPr lang="zh-CN" altLang="en-US" sz="20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8300" y="5002409"/>
            <a:ext cx="4692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最大似然</a:t>
            </a:r>
            <a:endParaRPr lang="en-US" altLang="zh-CN" sz="2000" dirty="0" smtClean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2654300" y="3444875"/>
          <a:ext cx="31051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" name="Equation" r:id="rId8" imgW="1892160" imgH="419040" progId="Equation.DSMT4">
                  <p:embed/>
                </p:oleObj>
              </mc:Choice>
              <mc:Fallback>
                <p:oleObj name="Equation" r:id="rId8" imgW="1892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3444875"/>
                        <a:ext cx="3105150" cy="682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5795963" y="3614738"/>
          <a:ext cx="30924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" name="Equation" r:id="rId10" imgW="2031840" imgH="266400" progId="Equation.DSMT4">
                  <p:embed/>
                </p:oleObj>
              </mc:Choice>
              <mc:Fallback>
                <p:oleObj name="Equation" r:id="rId10" imgW="2031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614738"/>
                        <a:ext cx="3092450" cy="401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4051300" y="4394200"/>
          <a:ext cx="25606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" name="Equation" r:id="rId12" imgW="1587240" imgH="291960" progId="Equation.DSMT4">
                  <p:embed/>
                </p:oleObj>
              </mc:Choice>
              <mc:Fallback>
                <p:oleObj name="Equation" r:id="rId12" imgW="15872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394200"/>
                        <a:ext cx="2560638" cy="465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4079875" y="5367338"/>
          <a:ext cx="23447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" name="Equation" r:id="rId14" imgW="1434960" imgH="393480" progId="Equation.DSMT4">
                  <p:embed/>
                </p:oleObj>
              </mc:Choice>
              <mc:Fallback>
                <p:oleObj name="Equation" r:id="rId14" imgW="1434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5367338"/>
                        <a:ext cx="2344738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151999"/>
              </p:ext>
            </p:extLst>
          </p:nvPr>
        </p:nvGraphicFramePr>
        <p:xfrm>
          <a:off x="7148814" y="5464511"/>
          <a:ext cx="21367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" name="Equation" r:id="rId16" imgW="1307880" imgH="291960" progId="Equation.DSMT4">
                  <p:embed/>
                </p:oleObj>
              </mc:Choice>
              <mc:Fallback>
                <p:oleObj name="Equation" r:id="rId16" imgW="1307880" imgH="29196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814" y="5464511"/>
                        <a:ext cx="21367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32676" y="54891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即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形标注 5"/>
              <p:cNvSpPr/>
              <p:nvPr/>
            </p:nvSpPr>
            <p:spPr>
              <a:xfrm>
                <a:off x="9678691" y="2579340"/>
                <a:ext cx="2069024" cy="1388005"/>
              </a:xfrm>
              <a:prstGeom prst="wedgeEllipseCallout">
                <a:avLst>
                  <a:gd name="adj1" fmla="val -38811"/>
                  <a:gd name="adj2" fmla="val 636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𝑞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表示真实分布，是一个未知的定值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6" name="椭圆形标注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691" y="2579340"/>
                <a:ext cx="2069024" cy="1388005"/>
              </a:xfrm>
              <a:prstGeom prst="wedgeEllipseCallout">
                <a:avLst>
                  <a:gd name="adj1" fmla="val -38811"/>
                  <a:gd name="adj2" fmla="val 63617"/>
                </a:avLst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8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3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 bwMode="auto">
          <a:xfrm>
            <a:off x="368300" y="177799"/>
            <a:ext cx="7708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+mj-lt"/>
                <a:ea typeface="+mj-ea"/>
                <a:cs typeface="ＭＳ Ｐゴシック" charset="-128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r>
              <a:rPr lang="zh-CN" altLang="en-US" sz="3600" b="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有隐元的</a:t>
            </a:r>
            <a:r>
              <a:rPr lang="en-US" altLang="zh-CN" sz="3600" b="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EBMs</a:t>
            </a:r>
            <a:endParaRPr lang="en-US" altLang="zh-CN" sz="3600" b="0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1262" y="2270058"/>
            <a:ext cx="2779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概率分布</a:t>
            </a:r>
            <a:endParaRPr lang="zh-CN" altLang="en-US" sz="2000" dirty="0"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728920" y="2591283"/>
          <a:ext cx="2303463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Equation" r:id="rId4" imgW="1143000" imgH="393480" progId="Equation.DSMT4">
                  <p:embed/>
                </p:oleObj>
              </mc:Choice>
              <mc:Fallback>
                <p:oleObj name="Equation" r:id="rId4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920" y="2591283"/>
                        <a:ext cx="2303463" cy="795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521262" y="363599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数据对数似然梯度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1344321" y="4476588"/>
          <a:ext cx="6858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Equation" r:id="rId6" imgW="3390840" imgH="457200" progId="Equation.DSMT4">
                  <p:embed/>
                </p:oleObj>
              </mc:Choice>
              <mc:Fallback>
                <p:oleObj name="Equation" r:id="rId6" imgW="3390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321" y="4476588"/>
                        <a:ext cx="6858000" cy="82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/>
          </p:nvPr>
        </p:nvGraphicFramePr>
        <p:xfrm>
          <a:off x="521262" y="1479045"/>
          <a:ext cx="6445596" cy="50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Equation" r:id="rId8" imgW="2590560" imgH="228600" progId="Equation.DSMT4">
                  <p:embed/>
                </p:oleObj>
              </mc:Choice>
              <mc:Fallback>
                <p:oleObj name="Equation" r:id="rId8" imgW="259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1262" y="1479045"/>
                        <a:ext cx="6445596" cy="504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7776666" y="1020497"/>
            <a:ext cx="2160000" cy="2880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828008" y="5331612"/>
            <a:ext cx="487543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正向                                   负向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969491" y="1368535"/>
            <a:ext cx="2054517" cy="7670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FF0000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线形标注 2(带强调线) 4"/>
          <p:cNvSpPr/>
          <p:nvPr/>
        </p:nvSpPr>
        <p:spPr>
          <a:xfrm>
            <a:off x="10368366" y="316321"/>
            <a:ext cx="1653153" cy="331967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486"/>
              <a:gd name="adj6" fmla="val -389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有时候我们没办法完全观测样本</a:t>
            </a:r>
            <a:r>
              <a:rPr lang="en-US" altLang="zh-CN" dirty="0">
                <a:solidFill>
                  <a:prstClr val="black"/>
                </a:solidFill>
              </a:rPr>
              <a:t>x</a:t>
            </a:r>
            <a:r>
              <a:rPr lang="zh-CN" altLang="en-US" dirty="0">
                <a:solidFill>
                  <a:prstClr val="black"/>
                </a:solidFill>
              </a:rPr>
              <a:t>，或者我们希望引入一些未观测的量来提升模型的表现力。</a:t>
            </a:r>
          </a:p>
        </p:txBody>
      </p:sp>
    </p:spTree>
    <p:extLst>
      <p:ext uri="{BB962C8B-B14F-4D97-AF65-F5344CB8AC3E}">
        <p14:creationId xmlns:p14="http://schemas.microsoft.com/office/powerpoint/2010/main" val="260662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16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 bwMode="auto">
          <a:xfrm>
            <a:off x="368300" y="177799"/>
            <a:ext cx="7708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+mj-lt"/>
                <a:ea typeface="+mj-ea"/>
                <a:cs typeface="ＭＳ Ｐゴシック" charset="-128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r>
              <a:rPr lang="zh-CN" altLang="en-US" sz="3600" b="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有隐元的</a:t>
            </a:r>
            <a:r>
              <a:rPr lang="en-US" altLang="zh-CN" sz="3600" b="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EBMs</a:t>
            </a:r>
            <a:endParaRPr lang="en-US" altLang="zh-CN" sz="3600" b="0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1191359" y="1385045"/>
          <a:ext cx="6858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Equation" r:id="rId4" imgW="3390840" imgH="457200" progId="Equation.DSMT4">
                  <p:embed/>
                </p:oleObj>
              </mc:Choice>
              <mc:Fallback>
                <p:oleObj name="Equation" r:id="rId4" imgW="3390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359" y="1385045"/>
                        <a:ext cx="6858000" cy="82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68300" y="2433932"/>
            <a:ext cx="101282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Times" panose="02020603050405020304" pitchFamily="18" charset="0"/>
              </a:rPr>
              <a:t>正向增加观测数据</a:t>
            </a:r>
            <a:r>
              <a:rPr lang="en-US" altLang="zh-CN" sz="2000" i="1" dirty="0" smtClean="0">
                <a:latin typeface="黑体" pitchFamily="49" charset="-122"/>
                <a:ea typeface="黑体" pitchFamily="49" charset="-122"/>
                <a:cs typeface="Times" panose="02020603050405020304" pitchFamily="18" charset="0"/>
              </a:rPr>
              <a:t>v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Times" panose="02020603050405020304" pitchFamily="18" charset="0"/>
              </a:rPr>
              <a:t>的概率</a:t>
            </a:r>
            <a:endParaRPr lang="en-US" altLang="zh-CN" sz="2000" dirty="0" smtClean="0">
              <a:latin typeface="黑体" pitchFamily="49" charset="-122"/>
              <a:ea typeface="黑体" pitchFamily="49" charset="-122"/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Times" panose="02020603050405020304" pitchFamily="18" charset="0"/>
              </a:rPr>
              <a:t>负向降低模型生成的样本的概率</a:t>
            </a:r>
            <a:endParaRPr lang="zh-CN" altLang="en-US" sz="2000" dirty="0">
              <a:latin typeface="黑体" pitchFamily="49" charset="-122"/>
              <a:ea typeface="黑体" pitchFamily="49" charset="-122"/>
              <a:cs typeface="Times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808626" y="5921829"/>
            <a:ext cx="73006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808626" y="3425372"/>
            <a:ext cx="14514" cy="2496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 rot="10800000">
            <a:off x="1823140" y="4352061"/>
            <a:ext cx="7010400" cy="1279574"/>
          </a:xfrm>
          <a:custGeom>
            <a:avLst/>
            <a:gdLst>
              <a:gd name="connsiteX0" fmla="*/ 0 w 7010400"/>
              <a:gd name="connsiteY0" fmla="*/ 1032740 h 1279574"/>
              <a:gd name="connsiteX1" fmla="*/ 1480457 w 7010400"/>
              <a:gd name="connsiteY1" fmla="*/ 2225 h 1279574"/>
              <a:gd name="connsiteX2" fmla="*/ 3280228 w 7010400"/>
              <a:gd name="connsiteY2" fmla="*/ 1279482 h 1279574"/>
              <a:gd name="connsiteX3" fmla="*/ 5689600 w 7010400"/>
              <a:gd name="connsiteY3" fmla="*/ 74797 h 1279574"/>
              <a:gd name="connsiteX4" fmla="*/ 7010400 w 7010400"/>
              <a:gd name="connsiteY4" fmla="*/ 1076282 h 1279574"/>
              <a:gd name="connsiteX5" fmla="*/ 7010400 w 7010400"/>
              <a:gd name="connsiteY5" fmla="*/ 1076282 h 1279574"/>
              <a:gd name="connsiteX6" fmla="*/ 7010400 w 7010400"/>
              <a:gd name="connsiteY6" fmla="*/ 1076282 h 127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0400" h="1279574">
                <a:moveTo>
                  <a:pt x="0" y="1032740"/>
                </a:moveTo>
                <a:cubicBezTo>
                  <a:pt x="466876" y="496920"/>
                  <a:pt x="933752" y="-38899"/>
                  <a:pt x="1480457" y="2225"/>
                </a:cubicBezTo>
                <a:cubicBezTo>
                  <a:pt x="2027162" y="43349"/>
                  <a:pt x="2578704" y="1267387"/>
                  <a:pt x="3280228" y="1279482"/>
                </a:cubicBezTo>
                <a:cubicBezTo>
                  <a:pt x="3981752" y="1291577"/>
                  <a:pt x="5067905" y="108664"/>
                  <a:pt x="5689600" y="74797"/>
                </a:cubicBezTo>
                <a:cubicBezTo>
                  <a:pt x="6311295" y="40930"/>
                  <a:pt x="7010400" y="1076282"/>
                  <a:pt x="7010400" y="1076282"/>
                </a:cubicBezTo>
                <a:lnTo>
                  <a:pt x="7010400" y="1076282"/>
                </a:lnTo>
                <a:lnTo>
                  <a:pt x="7010400" y="1076282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825717"/>
              </p:ext>
            </p:extLst>
          </p:nvPr>
        </p:nvGraphicFramePr>
        <p:xfrm>
          <a:off x="856126" y="3454628"/>
          <a:ext cx="9239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Equation" r:id="rId6" imgW="457200" imgH="203040" progId="Equation.DSMT4">
                  <p:embed/>
                </p:oleObj>
              </mc:Choice>
              <mc:Fallback>
                <p:oleObj name="Equation" r:id="rId6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126" y="3454628"/>
                        <a:ext cx="923925" cy="366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 rot="5400000">
            <a:off x="7196724" y="5200111"/>
            <a:ext cx="446967" cy="206830"/>
          </a:xfrm>
          <a:prstGeom prst="rightArrow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6200000">
            <a:off x="5308058" y="4577199"/>
            <a:ext cx="446967" cy="206830"/>
          </a:xfrm>
          <a:prstGeom prst="rightArrow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29422"/>
              </p:ext>
            </p:extLst>
          </p:nvPr>
        </p:nvGraphicFramePr>
        <p:xfrm>
          <a:off x="5224247" y="5951065"/>
          <a:ext cx="7191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8" imgW="355320" imgH="203040" progId="Equation.DSMT4">
                  <p:embed/>
                </p:oleObj>
              </mc:Choice>
              <mc:Fallback>
                <p:oleObj name="Equation" r:id="rId8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247" y="5951065"/>
                        <a:ext cx="71913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1542"/>
              </p:ext>
            </p:extLst>
          </p:nvPr>
        </p:nvGraphicFramePr>
        <p:xfrm>
          <a:off x="7161616" y="5985744"/>
          <a:ext cx="7191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Equation" r:id="rId10" imgW="355320" imgH="203040" progId="Equation.DSMT4">
                  <p:embed/>
                </p:oleObj>
              </mc:Choice>
              <mc:Fallback>
                <p:oleObj name="Equation" r:id="rId10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616" y="5985744"/>
                        <a:ext cx="71913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56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 bwMode="auto">
          <a:xfrm>
            <a:off x="368300" y="177799"/>
            <a:ext cx="7708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+mj-lt"/>
                <a:ea typeface="+mj-ea"/>
                <a:cs typeface="ＭＳ Ｐゴシック" charset="-128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ＭＳ Ｐゴシック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r>
              <a:rPr lang="zh-CN" altLang="en-US" sz="3600" b="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有隐元的</a:t>
            </a:r>
            <a:r>
              <a:rPr lang="en-US" altLang="zh-CN" sz="3600" b="0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EBMs</a:t>
            </a:r>
            <a:endParaRPr lang="en-US" altLang="zh-CN" sz="3600" b="0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1191359" y="1385045"/>
          <a:ext cx="6858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6" name="Equation" r:id="rId4" imgW="3390840" imgH="457200" progId="Equation.DSMT4">
                  <p:embed/>
                </p:oleObj>
              </mc:Choice>
              <mc:Fallback>
                <p:oleObj name="Equation" r:id="rId4" imgW="3390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359" y="1385045"/>
                        <a:ext cx="6858000" cy="82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68300" y="2433932"/>
            <a:ext cx="101282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" panose="02020603050405020304" pitchFamily="18" charset="0"/>
              </a:rPr>
              <a:t>正向增加观测数据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" panose="02020603050405020304" pitchFamily="18" charset="0"/>
              </a:rPr>
              <a:t>v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" panose="02020603050405020304" pitchFamily="18" charset="0"/>
              </a:rPr>
              <a:t>的概率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" panose="02020603050405020304" pitchFamily="18" charset="0"/>
              </a:rPr>
              <a:t>负向降低模型生成的样本的概率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1669144" y="5921829"/>
            <a:ext cx="73006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669144" y="3425372"/>
            <a:ext cx="14514" cy="2496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1683658" y="4119833"/>
            <a:ext cx="7010400" cy="1279574"/>
          </a:xfrm>
          <a:custGeom>
            <a:avLst/>
            <a:gdLst>
              <a:gd name="connsiteX0" fmla="*/ 0 w 7010400"/>
              <a:gd name="connsiteY0" fmla="*/ 1032740 h 1279574"/>
              <a:gd name="connsiteX1" fmla="*/ 1480457 w 7010400"/>
              <a:gd name="connsiteY1" fmla="*/ 2225 h 1279574"/>
              <a:gd name="connsiteX2" fmla="*/ 3280228 w 7010400"/>
              <a:gd name="connsiteY2" fmla="*/ 1279482 h 1279574"/>
              <a:gd name="connsiteX3" fmla="*/ 5689600 w 7010400"/>
              <a:gd name="connsiteY3" fmla="*/ 74797 h 1279574"/>
              <a:gd name="connsiteX4" fmla="*/ 7010400 w 7010400"/>
              <a:gd name="connsiteY4" fmla="*/ 1076282 h 1279574"/>
              <a:gd name="connsiteX5" fmla="*/ 7010400 w 7010400"/>
              <a:gd name="connsiteY5" fmla="*/ 1076282 h 1279574"/>
              <a:gd name="connsiteX6" fmla="*/ 7010400 w 7010400"/>
              <a:gd name="connsiteY6" fmla="*/ 1076282 h 127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0400" h="1279574">
                <a:moveTo>
                  <a:pt x="0" y="1032740"/>
                </a:moveTo>
                <a:cubicBezTo>
                  <a:pt x="466876" y="496920"/>
                  <a:pt x="933752" y="-38899"/>
                  <a:pt x="1480457" y="2225"/>
                </a:cubicBezTo>
                <a:cubicBezTo>
                  <a:pt x="2027162" y="43349"/>
                  <a:pt x="2578704" y="1267387"/>
                  <a:pt x="3280228" y="1279482"/>
                </a:cubicBezTo>
                <a:cubicBezTo>
                  <a:pt x="3981752" y="1291577"/>
                  <a:pt x="5067905" y="108664"/>
                  <a:pt x="5689600" y="74797"/>
                </a:cubicBezTo>
                <a:cubicBezTo>
                  <a:pt x="6311295" y="40930"/>
                  <a:pt x="7010400" y="1076282"/>
                  <a:pt x="7010400" y="1076282"/>
                </a:cubicBezTo>
                <a:lnTo>
                  <a:pt x="7010400" y="1076282"/>
                </a:lnTo>
                <a:lnTo>
                  <a:pt x="7010400" y="1076282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703263" y="3454400"/>
          <a:ext cx="9493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7" name="Equation" r:id="rId6" imgW="469800" imgH="203040" progId="Equation.DSMT4">
                  <p:embed/>
                </p:oleObj>
              </mc:Choice>
              <mc:Fallback>
                <p:oleObj name="Equation" r:id="rId6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3454400"/>
                        <a:ext cx="949325" cy="366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 rot="5400000">
            <a:off x="7158218" y="3732086"/>
            <a:ext cx="446967" cy="206830"/>
          </a:xfrm>
          <a:prstGeom prst="rightArrow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6200000">
            <a:off x="4750611" y="5558489"/>
            <a:ext cx="446967" cy="206830"/>
          </a:xfrm>
          <a:prstGeom prst="rightArrow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4713288" y="6009122"/>
          <a:ext cx="7191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" name="Equation" r:id="rId8" imgW="355320" imgH="203040" progId="Equation.DSMT4">
                  <p:embed/>
                </p:oleObj>
              </mc:Choice>
              <mc:Fallback>
                <p:oleObj name="Equation" r:id="rId8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6009122"/>
                        <a:ext cx="71913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7022134" y="5971230"/>
          <a:ext cx="7191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Equation" r:id="rId10" imgW="355320" imgH="203040" progId="Equation.DSMT4">
                  <p:embed/>
                </p:oleObj>
              </mc:Choice>
              <mc:Fallback>
                <p:oleObj name="Equation" r:id="rId10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134" y="5971230"/>
                        <a:ext cx="71913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8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1125</Words>
  <Application>Microsoft Office PowerPoint</Application>
  <PresentationFormat>自定义</PresentationFormat>
  <Paragraphs>157</Paragraphs>
  <Slides>29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Office 主题</vt:lpstr>
      <vt:lpstr>Office 主题​​</vt:lpstr>
      <vt:lpstr>Equation</vt:lpstr>
      <vt:lpstr>受限波尔兹曼机 RESTRICTED  BOLTZMANN  MACHINE</vt:lpstr>
      <vt:lpstr>RBM主要内容</vt:lpstr>
      <vt:lpstr>Part1:RBM的预备知识</vt:lpstr>
      <vt:lpstr>Energy-based model</vt:lpstr>
      <vt:lpstr>Energy-based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马尔科夫链简单介绍</vt:lpstr>
      <vt:lpstr>PowerPoint 演示文稿</vt:lpstr>
      <vt:lpstr>Markov Chain Monte Carlo</vt:lpstr>
      <vt:lpstr>MCMC流程</vt:lpstr>
      <vt:lpstr>Gibbs采样</vt:lpstr>
      <vt:lpstr>PowerPoint 演示文稿</vt:lpstr>
      <vt:lpstr>Restricted Boltzmann Machine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RESTRICTED  BOLTZMANN  MACHINE</dc:title>
  <dc:creator>dx</dc:creator>
  <cp:lastModifiedBy>乂</cp:lastModifiedBy>
  <cp:revision>69</cp:revision>
  <dcterms:created xsi:type="dcterms:W3CDTF">2015-12-16T13:18:31Z</dcterms:created>
  <dcterms:modified xsi:type="dcterms:W3CDTF">2017-01-12T11:39:43Z</dcterms:modified>
</cp:coreProperties>
</file>