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8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CF7EC-1E4C-47F7-87E4-7601CCEDD8EF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5CAF-4E70-4080-AFEF-D4836C03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0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6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如上图，我们将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输入一个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编码器，就会得到一个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也就是输入的一个表示，那么我们怎么知道这个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表示的就是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呢？我们加一个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解码器，这时候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就会输出一个信息，那么如果输出的这个信息和一开始的输入信号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是很像的（理想情况下就是一样的），那很明显，我们就有理由相信这个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是靠谱的。所以，我们就通过调整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的参数，使得重构误差最小，这时候我们就得到了输入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信号的第一个表示了，也就是编码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了。因为是无标签数据，所以误差的来源就是直接重构后与原输入相比得到。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8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2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4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0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1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A270-E90E-4441-A541-A90A23CE02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4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9F39-2E0D-4FB2-B7A8-A65665C3FCF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CA3F-BBA5-41C6-BE42-6884D5156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51.png"/><Relationship Id="rId10" Type="http://schemas.openxmlformats.org/officeDocument/2006/relationships/image" Target="../media/image49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1.png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hyperlink" Target="http://deeplearning.stanford.edu/wiki/index.php/File:Stacked_SparseAE_Features2.png" TargetMode="External"/><Relationship Id="rId11" Type="http://schemas.openxmlformats.org/officeDocument/2006/relationships/image" Target="../media/image58.wmf"/><Relationship Id="rId5" Type="http://schemas.openxmlformats.org/officeDocument/2006/relationships/image" Target="../media/image60.png"/><Relationship Id="rId10" Type="http://schemas.openxmlformats.org/officeDocument/2006/relationships/oleObject" Target="../embeddings/oleObject21.bin"/><Relationship Id="rId4" Type="http://schemas.openxmlformats.org/officeDocument/2006/relationships/hyperlink" Target="http://deeplearning.stanford.edu/wiki/index.php/File:Stacked_SparseAE_Features1.png" TargetMode="External"/><Relationship Id="rId9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deeplearning.stanford.edu/wiki/index.php/File:Stacked_Softmax_Classifier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hyperlink" Target="http://deeplearning.stanford.edu/wiki/index.php/File:Stacked_Combined.p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神</a:t>
            </a:r>
            <a:r>
              <a:rPr lang="zh-CN" altLang="en-US" b="1" dirty="0" smtClean="0">
                <a:latin typeface="+mj-ea"/>
              </a:rPr>
              <a:t>经网络实例及自编码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彭程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2017.1.9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2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2095500" y="4635500"/>
            <a:ext cx="7975600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左图，输入的样本是有标签的，这样我们根据当前输出和</a:t>
            </a:r>
            <a:r>
              <a:rPr lang="en-US" altLang="zh-CN" dirty="0">
                <a:latin typeface="+mn-ea"/>
                <a:ea typeface="+mn-ea"/>
              </a:rPr>
              <a:t>target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label</a:t>
            </a:r>
            <a:r>
              <a:rPr lang="zh-CN" altLang="en-US" dirty="0">
                <a:latin typeface="+mn-ea"/>
                <a:ea typeface="+mn-ea"/>
              </a:rPr>
              <a:t>）之间的差去改变前面各层的参数，直到收敛。但现在只有无标签数据，也就是右边的图。那么这个误差怎么得到呢？</a:t>
            </a:r>
          </a:p>
        </p:txBody>
      </p:sp>
      <p:pic>
        <p:nvPicPr>
          <p:cNvPr id="30725" name="Picture 2" descr="c:\users\user\appdata\roaming\360se6\USERDA~1\Temp\1369A9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1989138"/>
            <a:ext cx="8821737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59496" y="260648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kern="1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自编码简介（</a:t>
            </a:r>
            <a:r>
              <a:rPr lang="en-US" altLang="zh-CN" sz="3200" kern="1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自编码简介（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 descr="http://img.my.csdn.net/uploads/201304/09/1365439745_186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5184576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423592" y="443711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自动编码器就是一种尽可能复现输入信号的神经网络；</a:t>
            </a:r>
          </a:p>
        </p:txBody>
      </p:sp>
      <p:sp>
        <p:nvSpPr>
          <p:cNvPr id="5" name="矩形 4"/>
          <p:cNvSpPr/>
          <p:nvPr/>
        </p:nvSpPr>
        <p:spPr>
          <a:xfrm>
            <a:off x="2423592" y="493187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自动编码器必须捕捉可以代表输入数据的最重要的因素；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23592" y="5435932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，找到可以代表原信息的主要成分。</a:t>
            </a:r>
          </a:p>
        </p:txBody>
      </p:sp>
      <p:sp>
        <p:nvSpPr>
          <p:cNvPr id="25" name="矩形 24"/>
          <p:cNvSpPr/>
          <p:nvPr/>
        </p:nvSpPr>
        <p:spPr>
          <a:xfrm>
            <a:off x="7260994" y="1879139"/>
            <a:ext cx="3407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输入的一个表示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：解码器；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 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的重建；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重建数据和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的误差。</a:t>
            </a:r>
          </a:p>
        </p:txBody>
      </p:sp>
    </p:spTree>
    <p:extLst>
      <p:ext uri="{BB962C8B-B14F-4D97-AF65-F5344CB8AC3E}">
        <p14:creationId xmlns:p14="http://schemas.microsoft.com/office/powerpoint/2010/main" val="4000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988841"/>
            <a:ext cx="3240360" cy="371383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84237" y="2514479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自编码 设法学习到一个函数，使得：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3162552"/>
            <a:ext cx="1944216" cy="4826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88088" y="4262221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00403" y="4077073"/>
          <a:ext cx="1231900" cy="55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368280" imgH="164880" progId="Equation.DSMT4">
                  <p:embed/>
                </p:oleObj>
              </mc:Choice>
              <mc:Fallback>
                <p:oleObj name="Equation" r:id="rId5" imgW="368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0403" y="4077073"/>
                        <a:ext cx="1231900" cy="55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自编码简介（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http://img.my.csdn.net/uploads/201304/09/1365439878_35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56792"/>
            <a:ext cx="3888432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312024" y="1772817"/>
            <a:ext cx="39604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的基础上加上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主要是约束每一层中的节点中大部分都要为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，只有少数不为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名字的来源），我们就可以得到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法。</a:t>
            </a:r>
          </a:p>
        </p:txBody>
      </p:sp>
      <p:sp>
        <p:nvSpPr>
          <p:cNvPr id="5" name="矩形 4"/>
          <p:cNvSpPr/>
          <p:nvPr/>
        </p:nvSpPr>
        <p:spPr>
          <a:xfrm>
            <a:off x="2495600" y="4725144"/>
            <a:ext cx="74168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如上图，其实就是限制每次得到的表达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尽量稀疏。因为稀疏的表达往往比其他的表达要有效（人脑好像也是这样的，某个输入只是刺激某些神经元，其他的大部分的神经元是受到抑制的）。</a:t>
            </a:r>
          </a:p>
        </p:txBody>
      </p:sp>
    </p:spTree>
    <p:extLst>
      <p:ext uri="{BB962C8B-B14F-4D97-AF65-F5344CB8AC3E}">
        <p14:creationId xmlns:p14="http://schemas.microsoft.com/office/powerpoint/2010/main" val="30359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16" y="2209166"/>
            <a:ext cx="3681076" cy="18679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1" y="2259286"/>
            <a:ext cx="987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</a:p>
        </p:txBody>
      </p:sp>
      <p:sp>
        <p:nvSpPr>
          <p:cNvPr id="5" name="矩形 4"/>
          <p:cNvSpPr/>
          <p:nvPr/>
        </p:nvSpPr>
        <p:spPr>
          <a:xfrm>
            <a:off x="2135561" y="1264114"/>
            <a:ext cx="2561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基础知识回顾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960096" y="2770510"/>
          <a:ext cx="3405064" cy="44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2247840" imgH="291960" progId="Equation.DSMT4">
                  <p:embed/>
                </p:oleObj>
              </mc:Choice>
              <mc:Fallback>
                <p:oleObj name="Equation" r:id="rId4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0096" y="2770510"/>
                        <a:ext cx="3405064" cy="442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096000" y="2788816"/>
            <a:ext cx="92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966842" y="2204864"/>
          <a:ext cx="1022054" cy="44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66842" y="2204864"/>
                        <a:ext cx="1022054" cy="448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096001" y="3284984"/>
            <a:ext cx="891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激活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960096" y="3260664"/>
          <a:ext cx="2102174" cy="74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1180800" imgH="419040" progId="Equation.DSMT4">
                  <p:embed/>
                </p:oleObj>
              </mc:Choice>
              <mc:Fallback>
                <p:oleObj name="Equation" r:id="rId8" imgW="1180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0096" y="3260664"/>
                        <a:ext cx="2102174" cy="74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9697" y="4619359"/>
            <a:ext cx="2856359" cy="190423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316813" y="3476751"/>
            <a:ext cx="1238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Sigmiod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7493804" y="5254848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1" imgW="1384200" imgH="228600" progId="Equation.DSMT4">
                  <p:embed/>
                </p:oleObj>
              </mc:Choice>
              <mc:Fallback>
                <p:oleObj name="Equation" r:id="rId11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93804" y="5254848"/>
                        <a:ext cx="2463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93212" y="5169387"/>
            <a:ext cx="1238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函数曲线</a:t>
            </a:r>
          </a:p>
        </p:txBody>
      </p:sp>
      <p:sp>
        <p:nvSpPr>
          <p:cNvPr id="19" name="矩形 18"/>
          <p:cNvSpPr/>
          <p:nvPr/>
        </p:nvSpPr>
        <p:spPr>
          <a:xfrm>
            <a:off x="6600057" y="5261138"/>
            <a:ext cx="930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导数：</a:t>
            </a:r>
          </a:p>
        </p:txBody>
      </p:sp>
    </p:spTree>
    <p:extLst>
      <p:ext uri="{BB962C8B-B14F-4D97-AF65-F5344CB8AC3E}">
        <p14:creationId xmlns:p14="http://schemas.microsoft.com/office/powerpoint/2010/main" val="1609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zh-CN" sz="32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521" y="1259468"/>
            <a:ext cx="364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简单神经网络（三层，单隐藏层）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2280486"/>
            <a:ext cx="3960440" cy="280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5" y="2204864"/>
            <a:ext cx="5076057" cy="11958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12" y="4180698"/>
            <a:ext cx="2736304" cy="429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837" y="4648762"/>
            <a:ext cx="1392398" cy="4364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88944" y="3702503"/>
            <a:ext cx="4382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</a:t>
            </a:r>
            <a:r>
              <a:rPr lang="zh-CN" altLang="en-US" sz="1600" dirty="0"/>
              <a:t>层第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个单元的输入单元总的加权和表示为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9829058" y="3609032"/>
          <a:ext cx="443407" cy="46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29058" y="3609032"/>
                        <a:ext cx="443407" cy="468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328173" y="4226169"/>
            <a:ext cx="722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例如：</a:t>
            </a:r>
          </a:p>
        </p:txBody>
      </p:sp>
      <p:sp>
        <p:nvSpPr>
          <p:cNvPr id="13" name="矩形 12"/>
          <p:cNvSpPr/>
          <p:nvPr/>
        </p:nvSpPr>
        <p:spPr>
          <a:xfrm>
            <a:off x="6303988" y="4746630"/>
            <a:ext cx="722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所以：</a:t>
            </a:r>
          </a:p>
        </p:txBody>
      </p:sp>
      <p:sp>
        <p:nvSpPr>
          <p:cNvPr id="14" name="矩形 13"/>
          <p:cNvSpPr/>
          <p:nvPr/>
        </p:nvSpPr>
        <p:spPr>
          <a:xfrm>
            <a:off x="5655916" y="5410126"/>
            <a:ext cx="1293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进一步简写：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1425" y="5209528"/>
            <a:ext cx="2624931" cy="7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521" y="1280299"/>
            <a:ext cx="4777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反向传播算法（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5" y="1928372"/>
            <a:ext cx="3228975" cy="409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9536" y="1953632"/>
            <a:ext cx="987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</a:p>
        </p:txBody>
      </p:sp>
      <p:sp>
        <p:nvSpPr>
          <p:cNvPr id="6" name="矩形 5"/>
          <p:cNvSpPr/>
          <p:nvPr/>
        </p:nvSpPr>
        <p:spPr>
          <a:xfrm>
            <a:off x="6084615" y="1963097"/>
            <a:ext cx="2171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个训练集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2451261"/>
            <a:ext cx="2367096" cy="11835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072" y="2576444"/>
            <a:ext cx="3629025" cy="600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9536" y="2676425"/>
            <a:ext cx="1275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47" y="3309471"/>
            <a:ext cx="819150" cy="4191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79776" y="3328461"/>
            <a:ext cx="806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</a:p>
        </p:txBody>
      </p:sp>
      <p:sp>
        <p:nvSpPr>
          <p:cNvPr id="12" name="矩形 11"/>
          <p:cNvSpPr/>
          <p:nvPr/>
        </p:nvSpPr>
        <p:spPr>
          <a:xfrm>
            <a:off x="5848098" y="33592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类似于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310" y="4808692"/>
            <a:ext cx="6987058" cy="150062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39960" y="4193082"/>
            <a:ext cx="6460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加入正则化项（权重衰减项，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），如下式：</a:t>
            </a:r>
          </a:p>
        </p:txBody>
      </p:sp>
      <p:sp>
        <p:nvSpPr>
          <p:cNvPr id="15" name="右箭头 14"/>
          <p:cNvSpPr/>
          <p:nvPr/>
        </p:nvSpPr>
        <p:spPr>
          <a:xfrm rot="20981285">
            <a:off x="6715614" y="3396546"/>
            <a:ext cx="1199369" cy="10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3513" y="1250176"/>
            <a:ext cx="4777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反向传播算法（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799136" y="2690336"/>
            <a:ext cx="819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首先，通过前向网络，计算每个神经元的激活值（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），包括输出值：</a:t>
            </a:r>
          </a:p>
        </p:txBody>
      </p:sp>
      <p:sp>
        <p:nvSpPr>
          <p:cNvPr id="7" name="矩形 6"/>
          <p:cNvSpPr/>
          <p:nvPr/>
        </p:nvSpPr>
        <p:spPr>
          <a:xfrm>
            <a:off x="1821862" y="3287826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其次，对于第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层的第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节点，计算其误差项：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39" y="2690337"/>
            <a:ext cx="847725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3" y="3257108"/>
            <a:ext cx="428625" cy="400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47529" y="398255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对于输出节点，</a:t>
            </a:r>
          </a:p>
        </p:txBody>
      </p:sp>
      <p:sp>
        <p:nvSpPr>
          <p:cNvPr id="12" name="矩形 11"/>
          <p:cNvSpPr/>
          <p:nvPr/>
        </p:nvSpPr>
        <p:spPr>
          <a:xfrm>
            <a:off x="1847528" y="19609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详细推导步骤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608" y="4008988"/>
            <a:ext cx="342900" cy="3429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78376" y="39957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表示输出层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229" y="4509121"/>
            <a:ext cx="6462989" cy="78522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97342" y="47158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</a:p>
        </p:txBody>
      </p:sp>
      <p:sp>
        <p:nvSpPr>
          <p:cNvPr id="22" name="矩形 21"/>
          <p:cNvSpPr/>
          <p:nvPr/>
        </p:nvSpPr>
        <p:spPr>
          <a:xfrm>
            <a:off x="7041790" y="3244914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推导见下一张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稀疏自动编码器（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3513" y="1196752"/>
            <a:ext cx="4777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反向传播算法（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913004" y="315438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如何得来的呢？推导过程：</a:t>
            </a:r>
          </a:p>
        </p:txBody>
      </p:sp>
      <p:sp>
        <p:nvSpPr>
          <p:cNvPr id="20" name="矩形 19"/>
          <p:cNvSpPr/>
          <p:nvPr/>
        </p:nvSpPr>
        <p:spPr>
          <a:xfrm>
            <a:off x="1778944" y="23437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</a:p>
        </p:txBody>
      </p:sp>
      <p:sp>
        <p:nvSpPr>
          <p:cNvPr id="21" name="矩形 20"/>
          <p:cNvSpPr/>
          <p:nvPr/>
        </p:nvSpPr>
        <p:spPr>
          <a:xfrm>
            <a:off x="2698558" y="23512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，有：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008" y="2348880"/>
            <a:ext cx="428625" cy="400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166" y="2060849"/>
            <a:ext cx="3545931" cy="9272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888089" y="23398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8" y="2409368"/>
            <a:ext cx="576064" cy="29955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184233" y="233981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层神经元个数</a:t>
            </a:r>
          </a:p>
        </p:txBody>
      </p:sp>
      <p:sp>
        <p:nvSpPr>
          <p:cNvPr id="28" name="矩形 27"/>
          <p:cNvSpPr/>
          <p:nvPr/>
        </p:nvSpPr>
        <p:spPr>
          <a:xfrm>
            <a:off x="1790036" y="17991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详细推导步骤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3921083" y="3722855"/>
          <a:ext cx="3358466" cy="89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1803240" imgH="482400" progId="Equation.DSMT4">
                  <p:embed/>
                </p:oleObj>
              </mc:Choice>
              <mc:Fallback>
                <p:oleObj name="Equation" r:id="rId7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1083" y="3722855"/>
                        <a:ext cx="3358466" cy="89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4345360" y="4679855"/>
          <a:ext cx="3334816" cy="94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1790640" imgH="507960" progId="Equation.DSMT4">
                  <p:embed/>
                </p:oleObj>
              </mc:Choice>
              <mc:Fallback>
                <p:oleObj name="Equation" r:id="rId9" imgW="1790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5360" y="4679855"/>
                        <a:ext cx="3334816" cy="946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4354379" y="5674444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1473120" imgH="457200" progId="Equation.DSMT4">
                  <p:embed/>
                </p:oleObj>
              </mc:Choice>
              <mc:Fallback>
                <p:oleObj name="Equation" r:id="rId11" imgW="147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4379" y="5674444"/>
                        <a:ext cx="27432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4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栈式自编码 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Stacked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9577" y="2991349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栈式自编码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预训练（初始化）深度神经网络的权重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使用较多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41204"/>
            <a:ext cx="74168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栈式自编码神经网络是一个由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多层稀疏自编码器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组成的神经网络，其前一层自编码器的输出作为其后一层自编码器的输入。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逐层贪婪训练法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进行训练，</a:t>
            </a:r>
            <a:r>
              <a:rPr lang="zh-CN" altLang="en-US" dirty="0"/>
              <a:t>获取栈式自编码神经网络参数。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9576" y="3441404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按照从前向后的顺序执行每一层自编码器的编码步骤：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39816" y="3882745"/>
          <a:ext cx="1583519" cy="4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799920" imgH="228600" progId="Equation.DSMT4">
                  <p:embed/>
                </p:oleObj>
              </mc:Choice>
              <mc:Fallback>
                <p:oleObj name="Equation" r:id="rId4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9816" y="3882745"/>
                        <a:ext cx="1583519" cy="4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439816" y="4386800"/>
          <a:ext cx="2664296" cy="4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346040" imgH="203040" progId="Equation.DSMT4">
                  <p:embed/>
                </p:oleObj>
              </mc:Choice>
              <mc:Fallback>
                <p:oleObj name="Equation" r:id="rId6" imgW="1346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9816" y="4386800"/>
                        <a:ext cx="2664296" cy="4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56294" y="4935883"/>
            <a:ext cx="686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是最深层隐藏单元的激活值，这个向量是对输入值的更高阶的表示。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063554" y="49358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2851431" y="4891172"/>
          <a:ext cx="4762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1431" y="4891172"/>
                        <a:ext cx="4762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264712" y="5432185"/>
            <a:ext cx="7367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zh-CN" altLang="zh-CN" sz="600" dirty="0"/>
              <a:t>  </a:t>
            </a:r>
            <a:r>
              <a:rPr lang="zh-CN" altLang="zh-CN" sz="11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zh-CN" altLang="zh-CN" dirty="0">
                <a:latin typeface="+mn-lt"/>
              </a:rPr>
              <a:t>作为softmax分类器的输入特征，可以网络中学的特征用于分类问题。 </a:t>
            </a:r>
          </a:p>
        </p:txBody>
      </p:sp>
      <p:sp>
        <p:nvSpPr>
          <p:cNvPr id="13" name="矩形 12"/>
          <p:cNvSpPr/>
          <p:nvPr/>
        </p:nvSpPr>
        <p:spPr>
          <a:xfrm>
            <a:off x="2063553" y="54359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通过将</a:t>
            </a:r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924060" y="5385621"/>
          <a:ext cx="4762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0" imgW="241200" imgH="203040" progId="Equation.DSMT4">
                  <p:embed/>
                </p:oleObj>
              </mc:Choice>
              <mc:Fallback>
                <p:oleObj name="Equation" r:id="rId10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4060" y="5385621"/>
                        <a:ext cx="4762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90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783" y="4115474"/>
            <a:ext cx="5371429" cy="18285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0688"/>
            <a:ext cx="10308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=[0 1 2 3 4 5 6 7 8 9 10];            %</a:t>
            </a:r>
            <a:r>
              <a:rPr lang="zh-CN" altLang="en-US" dirty="0" smtClean="0"/>
              <a:t>输入为一个含有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个元素的向量，其中每一列代表一个样本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T=[0 1 2 3 4 3 2 1 2 3 4];              %</a:t>
            </a:r>
            <a:r>
              <a:rPr lang="zh-CN" altLang="en-US" dirty="0" smtClean="0"/>
              <a:t>输出为一个与输入元素一一对应的向量，代表网络训练的目标值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net=</a:t>
            </a:r>
            <a:r>
              <a:rPr lang="en-US" altLang="zh-CN" dirty="0" err="1" smtClean="0"/>
              <a:t>newff</a:t>
            </a:r>
            <a:r>
              <a:rPr lang="en-US" altLang="zh-CN" dirty="0" smtClean="0"/>
              <a:t>([0 10],[5,1],{‘</a:t>
            </a:r>
            <a:r>
              <a:rPr lang="en-US" altLang="zh-CN" dirty="0" err="1" smtClean="0"/>
              <a:t>tansig</a:t>
            </a:r>
            <a:r>
              <a:rPr lang="en-US" altLang="zh-CN" dirty="0" smtClean="0"/>
              <a:t>’,‘</a:t>
            </a:r>
            <a:r>
              <a:rPr lang="en-US" altLang="zh-CN" dirty="0" err="1" smtClean="0"/>
              <a:t>purelin</a:t>
            </a:r>
            <a:r>
              <a:rPr lang="en-US" altLang="zh-CN" dirty="0" smtClean="0"/>
              <a:t>’});     %</a:t>
            </a:r>
            <a:r>
              <a:rPr lang="zh-CN" altLang="en-US" dirty="0"/>
              <a:t>用</a:t>
            </a:r>
            <a:r>
              <a:rPr lang="en-US" altLang="zh-CN" dirty="0" err="1" smtClean="0"/>
              <a:t>newff</a:t>
            </a:r>
            <a:r>
              <a:rPr lang="zh-CN" altLang="en-US" dirty="0" smtClean="0"/>
              <a:t>来创建一个前向传播的网络，即</a:t>
            </a:r>
            <a:r>
              <a:rPr lang="en-US" altLang="zh-CN" dirty="0" smtClean="0"/>
              <a:t>BP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Y=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net,P</a:t>
            </a:r>
            <a:r>
              <a:rPr lang="en-US" altLang="zh-CN" dirty="0" smtClean="0"/>
              <a:t>);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Tansig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zh-CN" altLang="en-US" dirty="0"/>
              <a:t>型的正切函数</a:t>
            </a:r>
            <a:endParaRPr lang="en-US" altLang="zh-CN" dirty="0" smtClean="0"/>
          </a:p>
          <a:p>
            <a:r>
              <a:rPr lang="en-US" altLang="zh-CN" dirty="0" err="1" smtClean="0"/>
              <a:t>Purelin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纯</a:t>
            </a:r>
            <a:r>
              <a:rPr lang="zh-CN" altLang="en-US" dirty="0"/>
              <a:t>线性函数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985952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</a:t>
            </a:r>
            <a:r>
              <a:rPr lang="zh-CN" altLang="en-US" dirty="0" smtClean="0">
                <a:solidFill>
                  <a:schemeClr val="tx1"/>
                </a:solidFill>
              </a:rPr>
              <a:t>出层节点数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1208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隐含层</a:t>
            </a:r>
            <a:r>
              <a:rPr lang="zh-CN" altLang="en-US" dirty="0" smtClean="0">
                <a:solidFill>
                  <a:schemeClr val="tx1"/>
                </a:solidFill>
              </a:rPr>
              <a:t>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191086" y="2817407"/>
            <a:ext cx="429986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851526" y="2817407"/>
            <a:ext cx="361937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93" y="3395532"/>
            <a:ext cx="2130965" cy="176095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93" y="4977507"/>
            <a:ext cx="2146750" cy="1780251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1559496" y="26064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单层神经网络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栈式自编码 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Stacked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552" y="11247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2063552" y="1691516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训练一个包含两个隐含层的栈式自编码网络，用来进行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手写数字分类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135560" y="2267580"/>
            <a:ext cx="2975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，你需要用原始输入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5560" y="2625828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训练第一个自编码器，它能够学习得到原始输入的一阶特征表示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Stacked SparseAE Features1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43" y="3595314"/>
            <a:ext cx="2360492" cy="31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6312024" y="2204864"/>
            <a:ext cx="37153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你再用这些一阶特征作为另一个稀疏自编码器的输入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使用它们来学习二阶特征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 descr="Stacked SparseAE Features2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29" y="3644602"/>
            <a:ext cx="2338705" cy="2952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4826004" y="2232099"/>
          <a:ext cx="5032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8" imgW="253800" imgH="203040" progId="Equation.DSMT4">
                  <p:embed/>
                </p:oleObj>
              </mc:Choice>
              <mc:Fallback>
                <p:oleObj name="Equation" r:id="rId8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6004" y="2232099"/>
                        <a:ext cx="50323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282341" y="3068961"/>
          <a:ext cx="391655" cy="41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2341" y="3068961"/>
                        <a:ext cx="391655" cy="41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8350127" y="3081339"/>
          <a:ext cx="411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2" imgW="241200" imgH="241200" progId="Equation.DSMT4">
                  <p:embed/>
                </p:oleObj>
              </mc:Choice>
              <mc:Fallback>
                <p:oleObj name="Equation" r:id="rId12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50127" y="3081339"/>
                        <a:ext cx="41116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栈式自编码 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Stacked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536" y="1412776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，你可以把这些二阶特征作为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分类器的输入，训练得到一个能将二阶特征映射到数字标签的模型。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Stacked Softmax Classifier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356992"/>
            <a:ext cx="316835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023992" y="1412776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，你可以将这三层结合起来构建一个包含两个隐藏层和一个最终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分类器层的栈式自编码网络，这个网络能够如你所愿地对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数字进行分类。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Stacked Combine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281777"/>
            <a:ext cx="352839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0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digitsmall_dataset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hiddenSize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trainAutoencoder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hiddenSize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'L2WeightRegularization', 0.004,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SparsityRegularization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4,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SparsityProportion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0.15);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xReconstructed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figure;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1:20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subplot(4,5,i);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figure;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1:20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subplot(4,5,i);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xReconstructed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1715"/>
            <a:ext cx="5371429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6" y="654809"/>
            <a:ext cx="5485714" cy="4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72" y="654809"/>
            <a:ext cx="5485714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glass_dataset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hiddenSize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trainAutoencoder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hiddenSize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'L2WeightRegularization', 0.001,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SparsityRegularization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4,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SparsityProportion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0.05, ...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DecoderTransferFunction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purelin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features = encode(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autoenc,x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softnet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trainSoftmaxLayer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stackednet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stack(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softnet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view(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view(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softnet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view(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stackednet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Y=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stackednet,x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821"/>
            <a:ext cx="4376057" cy="1489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025"/>
            <a:ext cx="3135964" cy="16541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71" y="4740276"/>
            <a:ext cx="5371429" cy="1828571"/>
          </a:xfrm>
          <a:prstGeom prst="rect">
            <a:avLst/>
          </a:prstGeom>
        </p:spPr>
      </p:pic>
      <p:sp>
        <p:nvSpPr>
          <p:cNvPr id="7" name="加号 6"/>
          <p:cNvSpPr/>
          <p:nvPr/>
        </p:nvSpPr>
        <p:spPr>
          <a:xfrm>
            <a:off x="7377575" y="1583641"/>
            <a:ext cx="1047967" cy="5007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于号 7"/>
          <p:cNvSpPr/>
          <p:nvPr/>
        </p:nvSpPr>
        <p:spPr>
          <a:xfrm>
            <a:off x="7293428" y="3901802"/>
            <a:ext cx="1230086" cy="674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3000" y="5399314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214</a:t>
            </a:r>
            <a:r>
              <a:rPr lang="zh-CN" altLang="en-US" dirty="0" smtClean="0"/>
              <a:t>个眼镜样本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7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5883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293914"/>
            <a:ext cx="8314286" cy="22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4" y="3105971"/>
            <a:ext cx="8533333" cy="2257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714" y="5758543"/>
            <a:ext cx="44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Error=0.0577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栈式自编码 （</a:t>
            </a:r>
            <a:r>
              <a:rPr lang="en-US" altLang="zh-CN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Stacked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209" y="2060848"/>
            <a:ext cx="73344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栈式自编码神经网络具有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强大的表达能力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及深度神经网络的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所有优点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。更进一步，它通常能够获取到输入的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层次型分组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整体分解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结构。自编码器倾向于学习得到能更好地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表示输入数据的特征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584" y="3486466"/>
            <a:ext cx="72934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举个例子，如果网络的输入数据是图像，网络的第一层会学习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如何去识别边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，第二层一般会学习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如何去组合边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构成轮廓、角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等。更高层会学习如何去组合更形象且有意义的特征。例如，如果输入数据集包含人脸图像，更高层会学习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如何识别或组合眼睛、鼻子、嘴等人脸器官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9536" y="122869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5965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81381"/>
            <a:ext cx="5485714" cy="489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9269" y="1371599"/>
            <a:ext cx="4650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预测值</a:t>
            </a:r>
            <a:endParaRPr lang="en-US" altLang="zh-CN" dirty="0" smtClean="0"/>
          </a:p>
          <a:p>
            <a:r>
              <a:rPr lang="en-US" altLang="zh-CN" dirty="0" smtClean="0"/>
              <a:t> +   </a:t>
            </a:r>
            <a:r>
              <a:rPr lang="zh-CN" altLang="en-US" dirty="0" smtClean="0"/>
              <a:t>目标值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由此可见，进过</a:t>
            </a:r>
            <a:r>
              <a:rPr lang="en-US" altLang="zh-CN" dirty="0"/>
              <a:t>200</a:t>
            </a:r>
            <a:r>
              <a:rPr lang="zh-CN" altLang="en-US" dirty="0"/>
              <a:t>次训练后，虽然网络的性能还没有为</a:t>
            </a:r>
            <a:r>
              <a:rPr lang="en-US" altLang="zh-CN" dirty="0"/>
              <a:t>0</a:t>
            </a:r>
            <a:r>
              <a:rPr lang="zh-CN" altLang="en-US" dirty="0"/>
              <a:t>，但是输出均方误差已经很小了，</a:t>
            </a:r>
            <a:r>
              <a:rPr lang="en-US" altLang="zh-CN" dirty="0"/>
              <a:t>MSE</a:t>
            </a:r>
            <a:r>
              <a:rPr lang="en-US" altLang="zh-CN" dirty="0" smtClean="0"/>
              <a:t>= 0.0083,</a:t>
            </a:r>
            <a:r>
              <a:rPr lang="zh-CN" altLang="en-US" dirty="0"/>
              <a:t>显示的结果也证</a:t>
            </a:r>
            <a:r>
              <a:rPr lang="zh-CN" altLang="en-US" dirty="0" smtClean="0"/>
              <a:t>明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之间非线性映射关系的拟</a:t>
            </a:r>
            <a:r>
              <a:rPr lang="zh-CN" altLang="en-US" dirty="0" smtClean="0"/>
              <a:t>合</a:t>
            </a:r>
            <a:r>
              <a:rPr lang="zh-CN" altLang="en-US" dirty="0"/>
              <a:t>已</a:t>
            </a:r>
            <a:r>
              <a:rPr lang="zh-CN" altLang="en-US" dirty="0" smtClean="0"/>
              <a:t>经比较精确</a:t>
            </a:r>
            <a:r>
              <a:rPr lang="zh-CN" altLang="en-US" dirty="0"/>
              <a:t>了</a:t>
            </a:r>
          </a:p>
        </p:txBody>
      </p:sp>
      <p:sp>
        <p:nvSpPr>
          <p:cNvPr id="6" name="椭圆 5"/>
          <p:cNvSpPr/>
          <p:nvPr/>
        </p:nvSpPr>
        <p:spPr>
          <a:xfrm>
            <a:off x="809898" y="1478603"/>
            <a:ext cx="143691" cy="15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783" y="4115474"/>
            <a:ext cx="5371429" cy="18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690688"/>
                <a:ext cx="1030877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X=[0 1 2 3 4 5 6 7 8 9 10];            %</a:t>
                </a:r>
                <a:r>
                  <a:rPr lang="zh-CN" altLang="en-US" dirty="0" smtClean="0"/>
                  <a:t>输入为一个含有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个元素的向量，其中每一列代表一个样本</a:t>
                </a:r>
                <a:r>
                  <a:rPr lang="en-US" altLang="zh-CN" dirty="0" smtClean="0"/>
                  <a:t>  </a:t>
                </a:r>
              </a:p>
              <a:p>
                <a:r>
                  <a:rPr lang="en-US" altLang="zh-CN" dirty="0" smtClean="0"/>
                  <a:t>T=[0 1 2 3 4 3 2 1 2 3 4];              %</a:t>
                </a:r>
                <a:r>
                  <a:rPr lang="zh-CN" altLang="en-US" dirty="0" smtClean="0"/>
                  <a:t>输出为一个与输入元素一一对应的向量，代表网络训练的目标值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net=</a:t>
                </a:r>
                <a:r>
                  <a:rPr lang="en-US" altLang="zh-CN" dirty="0" err="1" smtClean="0"/>
                  <a:t>newff</a:t>
                </a:r>
                <a:r>
                  <a:rPr lang="en-US" altLang="zh-CN" dirty="0" smtClean="0"/>
                  <a:t>([0 10],[5,1],{'</a:t>
                </a:r>
                <a:r>
                  <a:rPr lang="en-US" altLang="zh-CN" dirty="0" err="1" smtClean="0"/>
                  <a:t>tansig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purelin</a:t>
                </a:r>
                <a:r>
                  <a:rPr lang="en-US" altLang="zh-CN" dirty="0" smtClean="0"/>
                  <a:t>'},'</a:t>
                </a:r>
                <a:r>
                  <a:rPr lang="en-US" altLang="zh-CN" dirty="0" err="1" smtClean="0"/>
                  <a:t>traingd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learngd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mse</a:t>
                </a:r>
                <a:r>
                  <a:rPr lang="en-US" altLang="zh-CN" dirty="0" smtClean="0"/>
                  <a:t>'); 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Y=</a:t>
                </a:r>
                <a:r>
                  <a:rPr lang="en-US" altLang="zh-CN" dirty="0" err="1" smtClean="0"/>
                  <a:t>sim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net,P</a:t>
                </a:r>
                <a:r>
                  <a:rPr lang="en-US" altLang="zh-CN" dirty="0" smtClean="0"/>
                  <a:t>);            %</a:t>
                </a:r>
                <a:r>
                  <a:rPr lang="zh-CN" altLang="en-US" dirty="0" smtClean="0"/>
                  <a:t>用</a:t>
                </a:r>
                <a:r>
                  <a:rPr lang="en-US" altLang="zh-CN" dirty="0" err="1" smtClean="0"/>
                  <a:t>sim</a:t>
                </a:r>
                <a:r>
                  <a:rPr lang="zh-CN" altLang="en-US" dirty="0" smtClean="0"/>
                  <a:t>对训练好的网络</a:t>
                </a:r>
                <a:r>
                  <a:rPr lang="en-US" altLang="zh-CN" dirty="0" smtClean="0"/>
                  <a:t>net</a:t>
                </a:r>
                <a:r>
                  <a:rPr lang="zh-CN" altLang="en-US" dirty="0" smtClean="0"/>
                  <a:t>进行预测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Tansig</a:t>
                </a:r>
                <a:r>
                  <a:rPr lang="en-US" altLang="zh-CN" dirty="0" smtClean="0"/>
                  <a:t>       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型的正切函数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Purelin</a:t>
                </a: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纯</a:t>
                </a:r>
                <a:r>
                  <a:rPr lang="zh-CN" altLang="en-US" dirty="0"/>
                  <a:t>线性函</a:t>
                </a:r>
                <a:r>
                  <a:rPr lang="zh-CN" altLang="en-US" dirty="0" smtClean="0"/>
                  <a:t>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traingd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  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</a:t>
                </a:r>
                <a:r>
                  <a:rPr lang="zh-CN" altLang="en-US" dirty="0"/>
                  <a:t>于梯度下降法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训练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Mse</a:t>
                </a:r>
                <a:r>
                  <a:rPr lang="en-US" altLang="zh-CN" dirty="0" smtClean="0"/>
                  <a:t>          </a:t>
                </a:r>
                <a:r>
                  <a:rPr lang="zh-CN" altLang="en-US" dirty="0" smtClean="0"/>
                  <a:t>均</a:t>
                </a:r>
                <a:r>
                  <a:rPr lang="zh-CN" altLang="en-US" dirty="0"/>
                  <a:t>方误差函</a:t>
                </a:r>
                <a:r>
                  <a:rPr lang="zh-CN" altLang="en-US" dirty="0" smtClean="0"/>
                  <a:t>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08771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532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85952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</a:t>
            </a:r>
            <a:r>
              <a:rPr lang="zh-CN" altLang="en-US" dirty="0" smtClean="0">
                <a:solidFill>
                  <a:schemeClr val="tx1"/>
                </a:solidFill>
              </a:rPr>
              <a:t>出层节点数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1208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隐含层</a:t>
            </a:r>
            <a:r>
              <a:rPr lang="zh-CN" altLang="en-US" dirty="0" smtClean="0">
                <a:solidFill>
                  <a:schemeClr val="tx1"/>
                </a:solidFill>
              </a:rPr>
              <a:t>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191086" y="2817407"/>
            <a:ext cx="429986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851526" y="2817407"/>
            <a:ext cx="361937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1559496" y="26064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单层神经网络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69" y="1371599"/>
            <a:ext cx="4650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预测值</a:t>
            </a:r>
            <a:endParaRPr lang="en-US" altLang="zh-CN" dirty="0" smtClean="0"/>
          </a:p>
          <a:p>
            <a:r>
              <a:rPr lang="en-US" altLang="zh-CN" dirty="0" smtClean="0"/>
              <a:t> +   </a:t>
            </a:r>
            <a:r>
              <a:rPr lang="zh-CN" altLang="en-US" dirty="0" smtClean="0"/>
              <a:t>目标值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可见，经过</a:t>
            </a:r>
            <a:r>
              <a:rPr lang="en-US" altLang="zh-CN" dirty="0"/>
              <a:t>200</a:t>
            </a:r>
            <a:r>
              <a:rPr lang="zh-CN" altLang="en-US" dirty="0"/>
              <a:t>次训练后，网络的输出误差比较大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MSE= 0.7522</a:t>
            </a:r>
            <a:r>
              <a:rPr lang="zh-CN" altLang="en-US" dirty="0" smtClean="0"/>
              <a:t>，而</a:t>
            </a:r>
            <a:r>
              <a:rPr lang="zh-CN" altLang="en-US" dirty="0"/>
              <a:t>且网络误差的收敛速度非常慢。这是由于训练函数</a:t>
            </a:r>
            <a:r>
              <a:rPr lang="en-US" altLang="zh-CN" dirty="0" err="1"/>
              <a:t>traingd</a:t>
            </a:r>
            <a:r>
              <a:rPr lang="zh-CN" altLang="en-US" dirty="0"/>
              <a:t>为单纯的梯度下降训练函数，训练速度比较慢，而且容易陷入局部最小的情况。结果显示网络精度确实比较差。</a:t>
            </a:r>
          </a:p>
        </p:txBody>
      </p:sp>
      <p:sp>
        <p:nvSpPr>
          <p:cNvPr id="6" name="椭圆 5"/>
          <p:cNvSpPr/>
          <p:nvPr/>
        </p:nvSpPr>
        <p:spPr>
          <a:xfrm>
            <a:off x="809898" y="1478603"/>
            <a:ext cx="143691" cy="15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5883"/>
            <a:ext cx="5485714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783" y="4115474"/>
            <a:ext cx="5371429" cy="18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690688"/>
                <a:ext cx="1030877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X=[0 1 2 3 4 5 6 7 8 9 10];            %</a:t>
                </a:r>
                <a:r>
                  <a:rPr lang="zh-CN" altLang="en-US" dirty="0" smtClean="0"/>
                  <a:t>输入为一个含有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个元素的向量，其中每一列代表一个样本</a:t>
                </a:r>
                <a:r>
                  <a:rPr lang="en-US" altLang="zh-CN" dirty="0" smtClean="0"/>
                  <a:t>  </a:t>
                </a:r>
              </a:p>
              <a:p>
                <a:r>
                  <a:rPr lang="en-US" altLang="zh-CN" dirty="0" smtClean="0"/>
                  <a:t>T=[0 1 2 3 4 3 2 1 2 3 4];              %</a:t>
                </a:r>
                <a:r>
                  <a:rPr lang="zh-CN" altLang="en-US" dirty="0" smtClean="0"/>
                  <a:t>输出为一个与输入元素一一对应的向量，代表网络训练的目标值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net=</a:t>
                </a:r>
                <a:r>
                  <a:rPr lang="en-US" altLang="zh-CN" dirty="0" err="1" smtClean="0"/>
                  <a:t>newff</a:t>
                </a:r>
                <a:r>
                  <a:rPr lang="en-US" altLang="zh-CN" dirty="0" smtClean="0"/>
                  <a:t>([0 10],[5,1],{'</a:t>
                </a:r>
                <a:r>
                  <a:rPr lang="en-US" altLang="zh-CN" dirty="0" err="1" smtClean="0"/>
                  <a:t>tansig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purelin</a:t>
                </a:r>
                <a:r>
                  <a:rPr lang="en-US" altLang="zh-CN" dirty="0" smtClean="0"/>
                  <a:t>'},'</a:t>
                </a:r>
                <a:r>
                  <a:rPr lang="en-US" altLang="zh-CN" dirty="0" err="1" smtClean="0"/>
                  <a:t>traingdx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learngd</a:t>
                </a:r>
                <a:r>
                  <a:rPr lang="en-US" altLang="zh-CN" dirty="0" smtClean="0"/>
                  <a:t>','</a:t>
                </a:r>
                <a:r>
                  <a:rPr lang="en-US" altLang="zh-CN" dirty="0" err="1" smtClean="0"/>
                  <a:t>mse</a:t>
                </a:r>
                <a:r>
                  <a:rPr lang="en-US" altLang="zh-CN" dirty="0" smtClean="0"/>
                  <a:t>');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Y=</a:t>
                </a:r>
                <a:r>
                  <a:rPr lang="en-US" altLang="zh-CN" dirty="0" err="1" smtClean="0"/>
                  <a:t>sim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net,P</a:t>
                </a:r>
                <a:r>
                  <a:rPr lang="en-US" altLang="zh-CN" dirty="0" smtClean="0"/>
                  <a:t>);            %</a:t>
                </a:r>
                <a:r>
                  <a:rPr lang="zh-CN" altLang="en-US" dirty="0" smtClean="0"/>
                  <a:t>用</a:t>
                </a:r>
                <a:r>
                  <a:rPr lang="en-US" altLang="zh-CN" dirty="0" err="1" smtClean="0"/>
                  <a:t>sim</a:t>
                </a:r>
                <a:r>
                  <a:rPr lang="zh-CN" altLang="en-US" dirty="0" smtClean="0"/>
                  <a:t>对训练好的网络</a:t>
                </a:r>
                <a:r>
                  <a:rPr lang="en-US" altLang="zh-CN" dirty="0" smtClean="0"/>
                  <a:t>net</a:t>
                </a:r>
                <a:r>
                  <a:rPr lang="zh-CN" altLang="en-US" dirty="0" smtClean="0"/>
                  <a:t>进行预测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Tansig</a:t>
                </a:r>
                <a:r>
                  <a:rPr lang="en-US" altLang="zh-CN" dirty="0" smtClean="0"/>
                  <a:t>       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型的正切函数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Purelin</a:t>
                </a: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纯</a:t>
                </a:r>
                <a:r>
                  <a:rPr lang="zh-CN" altLang="en-US" dirty="0"/>
                  <a:t>线性函</a:t>
                </a:r>
                <a:r>
                  <a:rPr lang="zh-CN" altLang="en-US" dirty="0" smtClean="0"/>
                  <a:t>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traingdx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  </a:t>
                </a:r>
                <a:r>
                  <a:rPr lang="zh-CN" altLang="en-US" dirty="0"/>
                  <a:t>动量及自适应</a:t>
                </a:r>
                <a:r>
                  <a:rPr lang="en-US" altLang="zh-CN" dirty="0" err="1"/>
                  <a:t>lrBP</a:t>
                </a:r>
                <a:r>
                  <a:rPr lang="zh-CN" altLang="en-US" dirty="0"/>
                  <a:t>的梯度递减训练函数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Mse</a:t>
                </a:r>
                <a:r>
                  <a:rPr lang="en-US" altLang="zh-CN" dirty="0" smtClean="0"/>
                  <a:t>          </a:t>
                </a:r>
                <a:r>
                  <a:rPr lang="zh-CN" altLang="en-US" dirty="0" smtClean="0"/>
                  <a:t>均</a:t>
                </a:r>
                <a:r>
                  <a:rPr lang="zh-CN" altLang="en-US" dirty="0"/>
                  <a:t>方误差函</a:t>
                </a:r>
                <a:r>
                  <a:rPr lang="zh-CN" altLang="en-US" dirty="0" smtClean="0"/>
                  <a:t>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08771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532" t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85952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</a:t>
            </a:r>
            <a:r>
              <a:rPr lang="zh-CN" altLang="en-US" dirty="0" smtClean="0">
                <a:solidFill>
                  <a:schemeClr val="tx1"/>
                </a:solidFill>
              </a:rPr>
              <a:t>出层节点数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1208" y="2961099"/>
            <a:ext cx="2024744" cy="5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隐含层</a:t>
            </a:r>
            <a:r>
              <a:rPr lang="zh-CN" altLang="en-US" dirty="0" smtClean="0">
                <a:solidFill>
                  <a:schemeClr val="tx1"/>
                </a:solidFill>
              </a:rPr>
              <a:t>节点数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191086" y="2817407"/>
            <a:ext cx="429986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851526" y="2817407"/>
            <a:ext cx="361937" cy="2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1559496" y="26064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单层神经网络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69" y="1371599"/>
            <a:ext cx="4650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预测值</a:t>
            </a:r>
            <a:endParaRPr lang="en-US" altLang="zh-CN" dirty="0" smtClean="0"/>
          </a:p>
          <a:p>
            <a:r>
              <a:rPr lang="en-US" altLang="zh-CN" dirty="0" smtClean="0"/>
              <a:t> +   </a:t>
            </a:r>
            <a:r>
              <a:rPr lang="zh-CN" altLang="en-US" dirty="0" smtClean="0"/>
              <a:t>目标值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200</a:t>
            </a:r>
            <a:r>
              <a:rPr lang="zh-CN" altLang="en-US" dirty="0"/>
              <a:t>次训练后，以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函</a:t>
            </a:r>
            <a:r>
              <a:rPr lang="zh-CN" altLang="en-US" dirty="0"/>
              <a:t>数评价的网络性能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0.047</a:t>
            </a:r>
            <a:r>
              <a:rPr lang="zh-CN" altLang="en-US" dirty="0" smtClean="0"/>
              <a:t>，</a:t>
            </a:r>
            <a:r>
              <a:rPr lang="zh-CN" altLang="en-US" dirty="0"/>
              <a:t>已经不是很大</a:t>
            </a:r>
            <a:r>
              <a:rPr lang="en-US" altLang="zh-CN" dirty="0"/>
              <a:t>,</a:t>
            </a:r>
            <a:r>
              <a:rPr lang="zh-CN" altLang="en-US" dirty="0"/>
              <a:t>结果显</a:t>
            </a:r>
            <a:r>
              <a:rPr lang="zh-CN" altLang="en-US" dirty="0" smtClean="0"/>
              <a:t>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之间非线性关系的拟合情况不错，网络的性能不</a:t>
            </a:r>
            <a:r>
              <a:rPr lang="zh-CN" altLang="en-US" dirty="0" smtClean="0"/>
              <a:t>错</a:t>
            </a:r>
            <a:endParaRPr lang="en-US" altLang="zh-CN" dirty="0" smtClean="0"/>
          </a:p>
        </p:txBody>
      </p:sp>
      <p:sp>
        <p:nvSpPr>
          <p:cNvPr id="6" name="椭圆 5"/>
          <p:cNvSpPr/>
          <p:nvPr/>
        </p:nvSpPr>
        <p:spPr>
          <a:xfrm>
            <a:off x="809898" y="1478603"/>
            <a:ext cx="143691" cy="15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60" y="981381"/>
            <a:ext cx="5485714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P=[0 1 0 1;0 0 1 1];  </a:t>
            </a:r>
          </a:p>
          <a:p>
            <a:pPr marL="0" indent="0">
              <a:buNone/>
            </a:pPr>
            <a:r>
              <a:rPr lang="en-US" altLang="zh-CN" sz="2000" dirty="0" smtClean="0"/>
              <a:t>T=[0 1 1 0];  </a:t>
            </a:r>
          </a:p>
          <a:p>
            <a:pPr marL="0" indent="0">
              <a:buNone/>
            </a:pPr>
            <a:r>
              <a:rPr lang="en-US" altLang="zh-CN" sz="2000" dirty="0" smtClean="0"/>
              <a:t>net=</a:t>
            </a:r>
            <a:r>
              <a:rPr lang="en-US" altLang="zh-CN" sz="2000" dirty="0" err="1" smtClean="0"/>
              <a:t>newff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minmax</a:t>
            </a:r>
            <a:r>
              <a:rPr lang="en-US" altLang="zh-CN" sz="2000" dirty="0" smtClean="0"/>
              <a:t>(P),[4 1],{'</a:t>
            </a:r>
            <a:r>
              <a:rPr lang="en-US" altLang="zh-CN" sz="2000" dirty="0" err="1" smtClean="0"/>
              <a:t>logsig</a:t>
            </a:r>
            <a:r>
              <a:rPr lang="en-US" altLang="zh-CN" sz="2000" dirty="0" smtClean="0"/>
              <a:t>','</a:t>
            </a:r>
            <a:r>
              <a:rPr lang="en-US" altLang="zh-CN" sz="2000" dirty="0" err="1" smtClean="0"/>
              <a:t>purelin</a:t>
            </a:r>
            <a:r>
              <a:rPr lang="en-US" altLang="zh-CN" sz="2000" dirty="0" smtClean="0"/>
              <a:t>'},'</a:t>
            </a:r>
            <a:r>
              <a:rPr lang="en-US" altLang="zh-CN" sz="2000" dirty="0" err="1" smtClean="0"/>
              <a:t>traingd</a:t>
            </a:r>
            <a:r>
              <a:rPr lang="en-US" altLang="zh-CN" sz="2000" dirty="0" smtClean="0"/>
              <a:t>');</a:t>
            </a:r>
          </a:p>
          <a:p>
            <a:pPr marL="0" indent="0">
              <a:buNone/>
            </a:pPr>
            <a:r>
              <a:rPr lang="en-US" altLang="zh-CN" sz="2000" dirty="0" smtClean="0"/>
              <a:t>net=train(</a:t>
            </a:r>
            <a:r>
              <a:rPr lang="en-US" altLang="zh-CN" sz="2000" dirty="0" err="1" smtClean="0"/>
              <a:t>net,P,T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sz="2000" dirty="0" smtClean="0"/>
              <a:t>Y=</a:t>
            </a:r>
            <a:r>
              <a:rPr lang="en-US" altLang="zh-CN" sz="2000" dirty="0" err="1" smtClean="0"/>
              <a:t>sim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net,P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39" y="1690688"/>
            <a:ext cx="2333333" cy="26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0" y="4859383"/>
            <a:ext cx="3998282" cy="1243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55" y="4001294"/>
            <a:ext cx="3419048" cy="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50" y="3955155"/>
            <a:ext cx="4011719" cy="904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544" y="365125"/>
            <a:ext cx="4590476" cy="6323809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559496" y="26064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解决异或问题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8229600" cy="576064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自编码简介（</a:t>
            </a:r>
            <a:r>
              <a:rPr lang="en-US" altLang="zh-CN" sz="32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zh-CN" altLang="en-US" sz="32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794" y="1916832"/>
            <a:ext cx="3789159" cy="3600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71965" y="23670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：输入值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71965" y="27363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：编码函数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71966" y="31138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：编码或内部表示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90627" y="34912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：解码函数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90628" y="38687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：输出，也称“重建值”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972102" y="3139877"/>
          <a:ext cx="9159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2102" y="3139877"/>
                        <a:ext cx="91598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612686" y="2485186"/>
          <a:ext cx="203395" cy="22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2686" y="2485186"/>
                        <a:ext cx="203395" cy="22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571606" y="2782690"/>
          <a:ext cx="2444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1606" y="2782690"/>
                        <a:ext cx="2444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6592242" y="3573017"/>
          <a:ext cx="2238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2242" y="3573017"/>
                        <a:ext cx="2238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5663953" y="3933255"/>
          <a:ext cx="12207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3" imgW="761760" imgH="203040" progId="Equation.DSMT4">
                  <p:embed/>
                </p:oleObj>
              </mc:Choice>
              <mc:Fallback>
                <p:oleObj name="Equation" r:id="rId13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3953" y="3933255"/>
                        <a:ext cx="122078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6247310" y="4293097"/>
          <a:ext cx="7127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7310" y="4293097"/>
                        <a:ext cx="712787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6899719" y="422283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mputer Modern"/>
              </a:rPr>
              <a:t>：损失函数，用于测量重建的好</a:t>
            </a:r>
            <a:endParaRPr lang="en-US" altLang="zh-CN" dirty="0">
              <a:latin typeface="Computer Modern"/>
            </a:endParaRPr>
          </a:p>
          <a:p>
            <a:r>
              <a:rPr lang="zh-CN" altLang="en-US" dirty="0">
                <a:latin typeface="Computer Modern"/>
              </a:rPr>
              <a:t>  坏，目标是最小化</a:t>
            </a:r>
            <a:r>
              <a:rPr lang="en-US" altLang="zh-CN" i="1" dirty="0">
                <a:latin typeface="Computer Modern"/>
              </a:rPr>
              <a:t>L</a:t>
            </a:r>
            <a:r>
              <a:rPr lang="zh-CN" altLang="en-US" dirty="0">
                <a:latin typeface="Computer Modern"/>
              </a:rPr>
              <a:t>的期望值。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2585</Words>
  <Application>Microsoft Office PowerPoint</Application>
  <PresentationFormat>宽屏</PresentationFormat>
  <Paragraphs>202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Computer Modern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神经网络实例及自编码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自编码简介（Autoencoder）</vt:lpstr>
      <vt:lpstr>PowerPoint 演示文稿</vt:lpstr>
      <vt:lpstr>自编码简介（Autoencoder）</vt:lpstr>
      <vt:lpstr>自编码简介（Autoencoder）</vt:lpstr>
      <vt:lpstr>稀疏自动编码器（Sparse Autoencoder ）</vt:lpstr>
      <vt:lpstr>稀疏自动编码器（Sparse Autoencoder ）</vt:lpstr>
      <vt:lpstr>稀疏自动编码器（Sparse Autoencoder ）</vt:lpstr>
      <vt:lpstr>稀疏自动编码器（Sparse Autoencoder ）</vt:lpstr>
      <vt:lpstr>稀疏自动编码器（Sparse Autoencoder ）</vt:lpstr>
      <vt:lpstr>稀疏自动编码器（Sparse Autoencoder ）</vt:lpstr>
      <vt:lpstr>栈式自编码 （Stacked Autoencoder）</vt:lpstr>
      <vt:lpstr>栈式自编码 （Stacked Autoencoder）</vt:lpstr>
      <vt:lpstr>栈式自编码 （Stacked Autoencoder）</vt:lpstr>
      <vt:lpstr>PowerPoint 演示文稿</vt:lpstr>
      <vt:lpstr>PowerPoint 演示文稿</vt:lpstr>
      <vt:lpstr>PowerPoint 演示文稿</vt:lpstr>
      <vt:lpstr>PowerPoint 演示文稿</vt:lpstr>
      <vt:lpstr>栈式自编码 （Stacked Autoencoder）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神经网络实例及自编码</dc:title>
  <dc:creator>winston</dc:creator>
  <cp:lastModifiedBy>winston</cp:lastModifiedBy>
  <cp:revision>22</cp:revision>
  <dcterms:created xsi:type="dcterms:W3CDTF">2017-01-08T04:56:09Z</dcterms:created>
  <dcterms:modified xsi:type="dcterms:W3CDTF">2017-01-08T08:30:12Z</dcterms:modified>
</cp:coreProperties>
</file>