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322" r:id="rId12"/>
    <p:sldId id="323" r:id="rId13"/>
    <p:sldId id="325" r:id="rId14"/>
    <p:sldId id="268" r:id="rId15"/>
    <p:sldId id="278" r:id="rId16"/>
    <p:sldId id="279" r:id="rId17"/>
    <p:sldId id="32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26" r:id="rId49"/>
    <p:sldId id="314" r:id="rId50"/>
    <p:sldId id="327" r:id="rId51"/>
    <p:sldId id="328" r:id="rId52"/>
    <p:sldId id="313" r:id="rId53"/>
    <p:sldId id="315" r:id="rId54"/>
    <p:sldId id="316" r:id="rId55"/>
    <p:sldId id="317" r:id="rId56"/>
    <p:sldId id="318" r:id="rId57"/>
    <p:sldId id="319" r:id="rId58"/>
    <p:sldId id="320" r:id="rId59"/>
    <p:sldId id="321" r:id="rId6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4572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9144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3716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18288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22860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27432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32004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36576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L Wang" initials="QW" lastIdx="1" clrIdx="0">
    <p:extLst>
      <p:ext uri="{19B8F6BF-5375-455C-9EA6-DF929625EA0E}">
        <p15:presenceInfo xmlns:p15="http://schemas.microsoft.com/office/powerpoint/2012/main" userId="520397e4cf4a6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DA8"/>
    <a:srgbClr val="A764B4"/>
    <a:srgbClr val="219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6T16:17:30.130" idx="1">
    <p:pos x="10" y="10"/>
    <p:text>Birdirectional 双向的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3393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40" name="Shape 140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417705" y="1826573"/>
            <a:ext cx="535659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与自然语言处理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143594" y="3188464"/>
            <a:ext cx="590482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767171"/>
                </a:solidFill>
              </a:defRPr>
            </a:lvl1pPr>
          </a:lstStyle>
          <a:p>
            <a:r>
              <a:rPr dirty="0" err="1" smtClean="0"/>
              <a:t>以软件仓库挖掘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API </a:t>
            </a:r>
            <a:r>
              <a:rPr lang="en-US" altLang="zh-CN" dirty="0" err="1" smtClean="0"/>
              <a:t>Learning</a:t>
            </a:r>
            <a:r>
              <a:rPr dirty="0" err="1" smtClean="0"/>
              <a:t>为例</a:t>
            </a:r>
            <a:endParaRPr dirty="0"/>
          </a:p>
        </p:txBody>
      </p:sp>
      <p:pic>
        <p:nvPicPr>
          <p:cNvPr id="179" name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8236" y="5000822"/>
            <a:ext cx="2535528" cy="85367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5662929" y="4032641"/>
            <a:ext cx="866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r>
              <a:t>王秋里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309" name="Shape 309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310" name="Shape 310"/>
          <p:cNvSpPr/>
          <p:nvPr/>
        </p:nvSpPr>
        <p:spPr>
          <a:xfrm>
            <a:off x="5754904" y="1512763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俄国数学家马尔可夫(Andrey Markov)</a:t>
            </a:r>
          </a:p>
        </p:txBody>
      </p:sp>
      <p:sp>
        <p:nvSpPr>
          <p:cNvPr id="311" name="Shape 311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    一个句子是否合理，就看它的可能性大小如何</a:t>
            </a:r>
          </a:p>
        </p:txBody>
      </p:sp>
      <p:sp>
        <p:nvSpPr>
          <p:cNvPr id="312" name="Shape 312"/>
          <p:cNvSpPr/>
          <p:nvPr/>
        </p:nvSpPr>
        <p:spPr>
          <a:xfrm>
            <a:off x="5754904" y="2359910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马尔可夫假设:</a:t>
            </a:r>
          </a:p>
        </p:txBody>
      </p:sp>
      <p:sp>
        <p:nvSpPr>
          <p:cNvPr id="313" name="Shape 313"/>
          <p:cNvSpPr/>
          <p:nvPr/>
        </p:nvSpPr>
        <p:spPr>
          <a:xfrm>
            <a:off x="5754904" y="3207055"/>
            <a:ext cx="540503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假设任意一个词w</a:t>
            </a:r>
            <a:r>
              <a:rPr baseline="-5999" dirty="0"/>
              <a:t>i</a:t>
            </a:r>
            <a:r>
              <a:rPr dirty="0"/>
              <a:t>出现的概率只同它前面的词w</a:t>
            </a:r>
            <a:r>
              <a:rPr baseline="-5999" dirty="0"/>
              <a:t>i-1</a:t>
            </a:r>
            <a:r>
              <a:rPr dirty="0"/>
              <a:t>有关</a:t>
            </a:r>
          </a:p>
        </p:txBody>
      </p:sp>
      <p:sp>
        <p:nvSpPr>
          <p:cNvPr id="314" name="Shape 314"/>
          <p:cNvSpPr/>
          <p:nvPr/>
        </p:nvSpPr>
        <p:spPr>
          <a:xfrm>
            <a:off x="5754904" y="4246097"/>
            <a:ext cx="540503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P(S)=</a:t>
            </a:r>
          </a:p>
          <a:p>
            <a:r>
              <a:t>P(w</a:t>
            </a:r>
            <a:r>
              <a:rPr baseline="-5999"/>
              <a:t>1</a:t>
            </a:r>
            <a:r>
              <a:t>)P(w</a:t>
            </a:r>
            <a:r>
              <a:rPr baseline="-5999"/>
              <a:t>1</a:t>
            </a:r>
            <a:r>
              <a:t>|w</a:t>
            </a:r>
            <a:r>
              <a:rPr baseline="-5999"/>
              <a:t>2</a:t>
            </a:r>
            <a:r>
              <a:t>)P(w</a:t>
            </a:r>
            <a:r>
              <a:rPr baseline="-5999"/>
              <a:t>3</a:t>
            </a:r>
            <a:r>
              <a:t>|w</a:t>
            </a:r>
            <a:r>
              <a:rPr baseline="-5999"/>
              <a:t>2</a:t>
            </a:r>
            <a:r>
              <a:t>)…P(w</a:t>
            </a:r>
            <a:r>
              <a:rPr baseline="-5999"/>
              <a:t>n</a:t>
            </a:r>
            <a:r>
              <a:t>|w</a:t>
            </a:r>
            <a:r>
              <a:rPr baseline="-5999"/>
              <a:t>n-1</a:t>
            </a:r>
            <a: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11" name="Shape 323"/>
          <p:cNvSpPr/>
          <p:nvPr/>
        </p:nvSpPr>
        <p:spPr>
          <a:xfrm>
            <a:off x="1651965" y="1408983"/>
            <a:ext cx="44012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219DC9"/>
                </a:solidFill>
              </a:rPr>
              <a:t>如何在计算机中表示自然语言？</a:t>
            </a:r>
            <a:endParaRPr dirty="0">
              <a:solidFill>
                <a:srgbClr val="219DC9"/>
              </a:solidFill>
            </a:endParaRPr>
          </a:p>
        </p:txBody>
      </p:sp>
      <p:sp>
        <p:nvSpPr>
          <p:cNvPr id="12" name="Shape 324"/>
          <p:cNvSpPr/>
          <p:nvPr/>
        </p:nvSpPr>
        <p:spPr>
          <a:xfrm>
            <a:off x="1657269" y="2227479"/>
            <a:ext cx="5837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我们要将每一个单词都表征为一个d维向量</a:t>
            </a:r>
            <a:endParaRPr dirty="0">
              <a:solidFill>
                <a:srgbClr val="219DC9"/>
              </a:solidFill>
            </a:endParaRPr>
          </a:p>
        </p:txBody>
      </p:sp>
      <p:pic>
        <p:nvPicPr>
          <p:cNvPr id="13" name="6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3073400"/>
            <a:ext cx="762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326"/>
          <p:cNvSpPr/>
          <p:nvPr/>
        </p:nvSpPr>
        <p:spPr>
          <a:xfrm>
            <a:off x="1687653" y="4119980"/>
            <a:ext cx="881669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我们希望通过填写值的方式可以让向量表征词，以及词的语境、意思或者语音</a:t>
            </a:r>
            <a:endParaRPr dirty="0">
              <a:solidFill>
                <a:srgbClr val="219D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637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9" name="Shape 337"/>
          <p:cNvSpPr/>
          <p:nvPr/>
        </p:nvSpPr>
        <p:spPr>
          <a:xfrm>
            <a:off x="1580260" y="1374089"/>
            <a:ext cx="57894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建立一个共生矩阵</a:t>
            </a:r>
            <a:r>
              <a:rPr dirty="0">
                <a:solidFill>
                  <a:srgbClr val="219DC9"/>
                </a:solidFill>
              </a:rPr>
              <a:t>(concurrence matrix)</a:t>
            </a:r>
          </a:p>
        </p:txBody>
      </p:sp>
      <p:pic>
        <p:nvPicPr>
          <p:cNvPr id="10" name="640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640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3372" y="3116428"/>
            <a:ext cx="4905256" cy="25262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92702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5" name="Shape 358"/>
          <p:cNvSpPr/>
          <p:nvPr/>
        </p:nvSpPr>
        <p:spPr>
          <a:xfrm>
            <a:off x="1580260" y="1374089"/>
            <a:ext cx="57894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建立一个共生矩阵</a:t>
            </a:r>
            <a:r>
              <a:rPr dirty="0">
                <a:solidFill>
                  <a:srgbClr val="219DC9"/>
                </a:solidFill>
              </a:rPr>
              <a:t>(concurrence matrix)</a:t>
            </a:r>
          </a:p>
        </p:txBody>
      </p:sp>
      <p:pic>
        <p:nvPicPr>
          <p:cNvPr id="6" name="640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640-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3920" y="3519506"/>
            <a:ext cx="5422901" cy="1333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3665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0" y="-19050"/>
            <a:ext cx="12192000" cy="6858000"/>
          </a:xfrm>
          <a:prstGeom prst="rect">
            <a:avLst/>
          </a:prstGeom>
          <a:solidFill>
            <a:srgbClr val="2AB09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31CDA8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072434" y="2907029"/>
            <a:ext cx="60106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en-US" altLang="zh-CN" dirty="0" err="1"/>
              <a:t>RNN</a:t>
            </a:r>
            <a:r>
              <a:rPr dirty="0" err="1" smtClean="0"/>
              <a:t>与自然语言处理</a:t>
            </a:r>
            <a:endParaRPr dirty="0"/>
          </a:p>
        </p:txBody>
      </p:sp>
      <p:sp>
        <p:nvSpPr>
          <p:cNvPr id="318" name="Shape 318"/>
          <p:cNvSpPr/>
          <p:nvPr/>
        </p:nvSpPr>
        <p:spPr>
          <a:xfrm>
            <a:off x="2966225" y="2838450"/>
            <a:ext cx="6116828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82" name="Shape 382"/>
          <p:cNvSpPr/>
          <p:nvPr/>
        </p:nvSpPr>
        <p:spPr>
          <a:xfrm>
            <a:off x="1864776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 err="1"/>
              <a:t>RNN</a:t>
            </a:r>
            <a:r>
              <a:rPr dirty="0" err="1" smtClean="0"/>
              <a:t>与自然语言处理</a:t>
            </a:r>
            <a:endParaRPr dirty="0"/>
          </a:p>
        </p:txBody>
      </p:sp>
      <p:sp>
        <p:nvSpPr>
          <p:cNvPr id="383" name="Shape 383"/>
          <p:cNvSpPr/>
          <p:nvPr/>
        </p:nvSpPr>
        <p:spPr>
          <a:xfrm>
            <a:off x="1627388" y="1374089"/>
            <a:ext cx="29168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</p:txBody>
      </p:sp>
      <p:sp>
        <p:nvSpPr>
          <p:cNvPr id="384" name="Shape 384"/>
          <p:cNvSpPr/>
          <p:nvPr/>
        </p:nvSpPr>
        <p:spPr>
          <a:xfrm>
            <a:off x="4566848" y="1399489"/>
            <a:ext cx="93370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/>
              <a:t>Why?</a:t>
            </a:r>
          </a:p>
        </p:txBody>
      </p:sp>
      <p:sp>
        <p:nvSpPr>
          <p:cNvPr id="385" name="Shape 385"/>
          <p:cNvSpPr/>
          <p:nvPr/>
        </p:nvSpPr>
        <p:spPr>
          <a:xfrm>
            <a:off x="1613024" y="2185196"/>
            <a:ext cx="101335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b="0" dirty="0" smtClean="0"/>
              <a:t>马尔科夫模型对过程状态预测效果良好，但是不事宜用于系统中长期预测</a:t>
            </a:r>
            <a:endParaRPr b="0" dirty="0"/>
          </a:p>
        </p:txBody>
      </p:sp>
      <p:sp>
        <p:nvSpPr>
          <p:cNvPr id="386" name="Shape 386"/>
          <p:cNvSpPr/>
          <p:nvPr/>
        </p:nvSpPr>
        <p:spPr>
          <a:xfrm>
            <a:off x="1627113" y="3081859"/>
            <a:ext cx="264270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 smtClean="0"/>
              <a:t>其他网络模型缺点</a:t>
            </a:r>
            <a:r>
              <a:rPr lang="en-US" altLang="zh-CN" dirty="0" smtClean="0"/>
              <a:t>:</a:t>
            </a:r>
            <a:endParaRPr dirty="0"/>
          </a:p>
        </p:txBody>
      </p:sp>
      <p:sp>
        <p:nvSpPr>
          <p:cNvPr id="387" name="Shape 387"/>
          <p:cNvSpPr/>
          <p:nvPr/>
        </p:nvSpPr>
        <p:spPr>
          <a:xfrm>
            <a:off x="1571702" y="3896613"/>
            <a:ext cx="62270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b="0" dirty="0" smtClean="0"/>
              <a:t>The input should be presented all at once</a:t>
            </a:r>
            <a:endParaRPr b="0" dirty="0"/>
          </a:p>
        </p:txBody>
      </p:sp>
      <p:sp>
        <p:nvSpPr>
          <p:cNvPr id="388" name="Shape 388"/>
          <p:cNvSpPr/>
          <p:nvPr/>
        </p:nvSpPr>
        <p:spPr>
          <a:xfrm>
            <a:off x="1571702" y="4690745"/>
            <a:ext cx="90835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b="0" dirty="0" smtClean="0"/>
              <a:t>The input layer must provide for the longest possible pattern</a:t>
            </a:r>
            <a:endParaRPr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/>
      <p:bldP spid="386" grpId="0" animBg="1"/>
      <p:bldP spid="387" grpId="0" animBg="1"/>
      <p:bldP spid="3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92" name="Shape 392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10" name="Shape 383"/>
          <p:cNvSpPr/>
          <p:nvPr/>
        </p:nvSpPr>
        <p:spPr>
          <a:xfrm>
            <a:off x="1627388" y="1374089"/>
            <a:ext cx="29168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</p:txBody>
      </p:sp>
      <p:sp>
        <p:nvSpPr>
          <p:cNvPr id="13" name="Shape 383"/>
          <p:cNvSpPr/>
          <p:nvPr/>
        </p:nvSpPr>
        <p:spPr>
          <a:xfrm>
            <a:off x="1231762" y="2804661"/>
            <a:ext cx="421204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en-US" altLang="zh-CN" dirty="0" smtClean="0"/>
              <a:t>LSTM: </a:t>
            </a:r>
            <a:r>
              <a:rPr lang="zh-CN" altLang="en-US" dirty="0" smtClean="0"/>
              <a:t>可以学习长期依赖信息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61" y="1374089"/>
            <a:ext cx="6010346" cy="4002046"/>
          </a:xfrm>
          <a:prstGeom prst="rect">
            <a:avLst/>
          </a:prstGeom>
        </p:spPr>
      </p:pic>
      <p:sp>
        <p:nvSpPr>
          <p:cNvPr id="15" name="Shape 383"/>
          <p:cNvSpPr/>
          <p:nvPr/>
        </p:nvSpPr>
        <p:spPr>
          <a:xfrm>
            <a:off x="1227503" y="4004400"/>
            <a:ext cx="465447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en-US" altLang="zh-CN" dirty="0" smtClean="0"/>
              <a:t>GRU: </a:t>
            </a:r>
            <a:r>
              <a:rPr lang="zh-CN" altLang="en-US" dirty="0" smtClean="0"/>
              <a:t>同样可以学习长期依赖信息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28" y="1497989"/>
            <a:ext cx="5848279" cy="375424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92" name="Shape 392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393" name="Shape 393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394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6131774" y="2646579"/>
            <a:ext cx="467614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传统RNN中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隐藏状态向量是通过该公式计算的</a:t>
            </a:r>
          </a:p>
        </p:txBody>
      </p:sp>
      <p:pic>
        <p:nvPicPr>
          <p:cNvPr id="396" name="6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8041" y="3919068"/>
            <a:ext cx="6575694" cy="9534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6342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00" name="Shape 400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401" name="Shape 401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02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 403"/>
          <p:cNvSpPr/>
          <p:nvPr/>
        </p:nvSpPr>
        <p:spPr>
          <a:xfrm>
            <a:off x="5541158" y="2935467"/>
            <a:ext cx="643782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GRU提供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一个更新门(update gate)  — z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一个重置门(reset gate)  — r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一个新的记忆存储器(memory container) — h’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640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041" y="2765454"/>
            <a:ext cx="8077025" cy="1548097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08" name="Shape 408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409" name="Shape 409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10" name="288013BB-6E3A-4331-B9F4-6F5986EC7E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640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4139" y="4108711"/>
            <a:ext cx="4535521" cy="764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993753" y="2225061"/>
            <a:ext cx="871007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A.自然语言处理发展历程</a:t>
            </a:r>
            <a:endParaRPr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en-US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与自然语言处理</a:t>
            </a:r>
            <a:endParaRPr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err="1"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自然语言处理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 Learning</a:t>
            </a:r>
            <a:endParaRPr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15" name="Shape 415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416" name="Shape 416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17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6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8983" y="2512840"/>
            <a:ext cx="6575693" cy="953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640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8262" y="4296455"/>
            <a:ext cx="5293680" cy="904815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 rot="5400000">
            <a:off x="7911526" y="3450347"/>
            <a:ext cx="927151" cy="931140"/>
          </a:xfrm>
          <a:prstGeom prst="rightArrow">
            <a:avLst>
              <a:gd name="adj1" fmla="val 32000"/>
              <a:gd name="adj2" fmla="val 64275"/>
            </a:avLst>
          </a:prstGeom>
          <a:solidFill>
            <a:srgbClr val="31CDA8"/>
          </a:solidFill>
          <a:ln w="12700">
            <a:solidFill>
              <a:srgbClr val="31CDA8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24" name="Shape 424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25" name="Shape 425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26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Shape 427"/>
              <p:cNvSpPr/>
              <p:nvPr/>
            </p:nvSpPr>
            <p:spPr>
              <a:xfrm>
                <a:off x="6857690" y="3025136"/>
                <a:ext cx="5334310" cy="2316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dirty="0" err="1" smtClean="0"/>
                  <a:t>更新门</a:t>
                </a: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altLang="zh-CN" dirty="0" err="1" smtClean="0"/>
                  <a:t>zt</a:t>
                </a:r>
                <a:r>
                  <a:rPr lang="en-US" altLang="zh-CN" dirty="0" smtClean="0"/>
                  <a:t> -&gt; 1, </a:t>
                </a:r>
                <a:r>
                  <a:rPr lang="en-US" altLang="zh-CN" dirty="0" err="1" smtClean="0"/>
                  <a:t>ht</a:t>
                </a:r>
                <a:r>
                  <a:rPr lang="en-US" altLang="zh-CN" dirty="0" smtClean="0"/>
                  <a:t> -&gt; ht-1</a:t>
                </a:r>
                <a:endParaRPr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dirty="0" err="1" smtClean="0"/>
                  <a:t>Zt</a:t>
                </a:r>
                <a:r>
                  <a:rPr lang="en-US" dirty="0" smtClean="0"/>
                  <a:t> -&gt; 0, </a:t>
                </a:r>
                <a:r>
                  <a:rPr lang="en-US" dirty="0" err="1" smtClean="0"/>
                  <a:t>ht</a:t>
                </a:r>
                <a:r>
                  <a:rPr lang="en-US" dirty="0" smtClean="0"/>
                  <a:t>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/>
              </a:p>
            </p:txBody>
          </p:sp>
        </mc:Choice>
        <mc:Fallback xmlns="">
          <p:sp>
            <p:nvSpPr>
              <p:cNvPr id="427" name="Shape 4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90" y="3025136"/>
                <a:ext cx="5334310" cy="2316724"/>
              </a:xfrm>
              <a:prstGeom prst="rect">
                <a:avLst/>
              </a:prstGeom>
              <a:blipFill>
                <a:blip r:embed="rId3"/>
                <a:stretch>
                  <a:fillRect l="-2629" t="-21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8" name="640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32" name="Shape 432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33" name="Shape 433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34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640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427"/>
              <p:cNvSpPr/>
              <p:nvPr/>
            </p:nvSpPr>
            <p:spPr>
              <a:xfrm>
                <a:off x="6857690" y="3038131"/>
                <a:ext cx="5334310" cy="2316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zh-CN" altLang="en-US" dirty="0" smtClean="0"/>
                  <a:t>重置门</a:t>
                </a: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dirty="0" err="1"/>
                  <a:t>r</a:t>
                </a:r>
                <a:r>
                  <a:rPr lang="en-US" dirty="0" err="1" smtClean="0"/>
                  <a:t>t</a:t>
                </a:r>
                <a:r>
                  <a:rPr lang="en-US" dirty="0" smtClean="0"/>
                  <a:t> -&gt; 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dirty="0" smtClean="0"/>
                  <a:t>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dirty="0" smtClean="0"/>
                  <a:t>-1</a:t>
                </a:r>
                <a:endParaRPr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 smtClean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altLang="zh-CN" dirty="0" err="1"/>
                  <a:t>r</a:t>
                </a:r>
                <a:r>
                  <a:rPr lang="en-US" dirty="0" err="1" smtClean="0"/>
                  <a:t>t</a:t>
                </a:r>
                <a:r>
                  <a:rPr lang="en-US" dirty="0" smtClean="0"/>
                  <a:t> -&gt; 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/>
              </a:p>
            </p:txBody>
          </p:sp>
        </mc:Choice>
        <mc:Fallback xmlns="">
          <p:sp>
            <p:nvSpPr>
              <p:cNvPr id="9" name="Shape 4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90" y="3038131"/>
                <a:ext cx="5334310" cy="2316724"/>
              </a:xfrm>
              <a:prstGeom prst="rect">
                <a:avLst/>
              </a:prstGeom>
              <a:blipFill>
                <a:blip r:embed="rId4"/>
                <a:stretch>
                  <a:fillRect l="-2629" t="-21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0" name="Shape 440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41" name="Shape 441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pic>
        <p:nvPicPr>
          <p:cNvPr id="442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Shape 443"/>
          <p:cNvSpPr/>
          <p:nvPr/>
        </p:nvSpPr>
        <p:spPr>
          <a:xfrm>
            <a:off x="6922887" y="3074640"/>
            <a:ext cx="5269113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defRPr sz="2400">
                <a:solidFill>
                  <a:srgbClr val="31CDA8"/>
                </a:solidFill>
              </a:defRPr>
            </a:pPr>
            <a:r>
              <a:rPr lang="en-US" altLang="zh-CN" i="1" u="sng" dirty="0" smtClean="0"/>
              <a:t>S</a:t>
            </a:r>
            <a:r>
              <a:rPr i="1" u="sng" dirty="0" smtClean="0"/>
              <a:t>hort-term</a:t>
            </a:r>
            <a:r>
              <a:rPr dirty="0" smtClean="0"/>
              <a:t> </a:t>
            </a:r>
            <a:r>
              <a:rPr dirty="0"/>
              <a:t>dependencies </a:t>
            </a:r>
            <a:endParaRPr lang="en-US" dirty="0" smtClean="0"/>
          </a:p>
          <a:p>
            <a:pPr algn="l">
              <a:defRPr sz="2400">
                <a:solidFill>
                  <a:srgbClr val="31CDA8"/>
                </a:solidFill>
              </a:defRPr>
            </a:pPr>
            <a:endParaRPr lang="en-US" dirty="0" smtClean="0"/>
          </a:p>
          <a:p>
            <a:pPr algn="l">
              <a:defRPr sz="2400">
                <a:solidFill>
                  <a:srgbClr val="31CDA8"/>
                </a:solidFill>
              </a:defRPr>
            </a:pPr>
            <a:r>
              <a:rPr lang="en-US" i="1" u="sng" dirty="0" smtClean="0"/>
              <a:t>L</a:t>
            </a:r>
            <a:r>
              <a:rPr i="1" u="sng" dirty="0" smtClean="0"/>
              <a:t>onger-term</a:t>
            </a:r>
            <a:r>
              <a:rPr dirty="0" smtClean="0"/>
              <a:t> dependencie</a:t>
            </a:r>
            <a:r>
              <a:rPr lang="en-US" altLang="zh-CN" dirty="0" smtClean="0"/>
              <a:t>s</a:t>
            </a:r>
            <a:endParaRPr lang="en-US" dirty="0" smtClean="0"/>
          </a:p>
        </p:txBody>
      </p:sp>
      <p:pic>
        <p:nvPicPr>
          <p:cNvPr id="444" name="640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直接箭头连接符 4"/>
          <p:cNvCxnSpPr/>
          <p:nvPr/>
        </p:nvCxnSpPr>
        <p:spPr>
          <a:xfrm flipH="1">
            <a:off x="3644153" y="3348318"/>
            <a:ext cx="3278735" cy="954741"/>
          </a:xfrm>
          <a:prstGeom prst="straightConnector1">
            <a:avLst/>
          </a:prstGeom>
          <a:noFill/>
          <a:ln w="25400" cap="flat">
            <a:solidFill>
              <a:srgbClr val="31CDA8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528047" y="3227294"/>
            <a:ext cx="4466163" cy="831597"/>
          </a:xfrm>
          <a:prstGeom prst="straightConnector1">
            <a:avLst/>
          </a:prstGeom>
          <a:noFill/>
          <a:ln w="25400" cap="flat">
            <a:solidFill>
              <a:srgbClr val="31CDA8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 smtClean="0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451" name="Shape 451"/>
          <p:cNvSpPr/>
          <p:nvPr/>
        </p:nvSpPr>
        <p:spPr>
          <a:xfrm>
            <a:off x="419101" y="2595779"/>
            <a:ext cx="577170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78419" y="3607032"/>
            <a:ext cx="5022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31CDA8"/>
                </a:solidFill>
              </a:rPr>
              <a:t> a fixed-length vector representation </a:t>
            </a:r>
          </a:p>
        </p:txBody>
      </p:sp>
      <p:sp>
        <p:nvSpPr>
          <p:cNvPr id="4" name="矩形 3"/>
          <p:cNvSpPr/>
          <p:nvPr/>
        </p:nvSpPr>
        <p:spPr>
          <a:xfrm>
            <a:off x="1697792" y="4442157"/>
            <a:ext cx="3736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31CDA8"/>
                </a:solidFill>
              </a:rPr>
              <a:t>a variable-length sequence.</a:t>
            </a:r>
          </a:p>
        </p:txBody>
      </p:sp>
      <p:sp>
        <p:nvSpPr>
          <p:cNvPr id="5" name="矩形 4"/>
          <p:cNvSpPr/>
          <p:nvPr/>
        </p:nvSpPr>
        <p:spPr>
          <a:xfrm>
            <a:off x="1677469" y="2782972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1CDA8"/>
                </a:solidFill>
              </a:rPr>
              <a:t>a variable-length </a:t>
            </a:r>
            <a:r>
              <a:rPr lang="en-US" altLang="zh-CN" dirty="0">
                <a:solidFill>
                  <a:srgbClr val="31CDA8"/>
                </a:solidFill>
              </a:rPr>
              <a:t>sequence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509060" y="3183082"/>
            <a:ext cx="0" cy="423950"/>
          </a:xfrm>
          <a:prstGeom prst="straightConnector1">
            <a:avLst/>
          </a:prstGeom>
          <a:ln w="25400">
            <a:solidFill>
              <a:srgbClr val="31CDA8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09060" y="4007142"/>
            <a:ext cx="0" cy="423950"/>
          </a:xfrm>
          <a:prstGeom prst="straightConnector1">
            <a:avLst/>
          </a:prstGeom>
          <a:ln w="25400">
            <a:solidFill>
              <a:srgbClr val="31CDA8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55" name="Shape 455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pic>
        <p:nvPicPr>
          <p:cNvPr id="456" name="969511E1-CEAC-4F2E-B32A-9AC28538F79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545" y="1477285"/>
            <a:ext cx="6375890" cy="4574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7A7FC11E-286D-46CC-A9C1-9DCAB44CBF0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3551" y="1854602"/>
            <a:ext cx="5515787" cy="3820302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61" name="Shape 461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pic>
        <p:nvPicPr>
          <p:cNvPr id="462" name="969511E1-CEAC-4F2E-B32A-9AC28538F79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1545" y="1477285"/>
            <a:ext cx="6375890" cy="4574936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Shape 463"/>
          <p:cNvSpPr/>
          <p:nvPr/>
        </p:nvSpPr>
        <p:spPr>
          <a:xfrm>
            <a:off x="3912446" y="3284437"/>
            <a:ext cx="1749433" cy="754751"/>
          </a:xfrm>
          <a:prstGeom prst="ellipse">
            <a:avLst/>
          </a:prstGeom>
          <a:ln w="63500">
            <a:solidFill>
              <a:srgbClr val="FFFB00"/>
            </a:solidFill>
            <a:miter lim="400000"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67" name="Shape 467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pic>
        <p:nvPicPr>
          <p:cNvPr id="468" name="969511E1-CEAC-4F2E-B32A-9AC28538F79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545" y="1477285"/>
            <a:ext cx="6375890" cy="4574936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Shape 469"/>
          <p:cNvSpPr/>
          <p:nvPr/>
        </p:nvSpPr>
        <p:spPr>
          <a:xfrm>
            <a:off x="2956210" y="2946942"/>
            <a:ext cx="1749433" cy="754751"/>
          </a:xfrm>
          <a:prstGeom prst="ellipse">
            <a:avLst/>
          </a:prstGeom>
          <a:ln w="63500">
            <a:solidFill>
              <a:srgbClr val="FFFB00"/>
            </a:solidFill>
            <a:miter lim="400000"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470" name="F3BE9753-AB96-4879-B6B5-180570687CC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4427" y="2299254"/>
            <a:ext cx="5790314" cy="2723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59A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31CDA8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968273" y="2907029"/>
            <a:ext cx="4218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 err="1"/>
              <a:t>软件仓库挖掘</a:t>
            </a:r>
            <a:endParaRPr dirty="0"/>
          </a:p>
        </p:txBody>
      </p:sp>
      <p:sp>
        <p:nvSpPr>
          <p:cNvPr id="474" name="Shape 474"/>
          <p:cNvSpPr/>
          <p:nvPr/>
        </p:nvSpPr>
        <p:spPr>
          <a:xfrm>
            <a:off x="3853986" y="2838450"/>
            <a:ext cx="4447515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796993" y="3990265"/>
            <a:ext cx="456150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100" b="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 algn="ctr"/>
            <a:r>
              <a:rPr lang="zh-CN" altLang="en-US" dirty="0" smtClean="0"/>
              <a:t>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Deep </a:t>
            </a:r>
            <a:r>
              <a:rPr dirty="0" smtClean="0"/>
              <a:t>API </a:t>
            </a:r>
            <a:r>
              <a:rPr dirty="0"/>
              <a:t>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79" name="Shape 479"/>
          <p:cNvSpPr/>
          <p:nvPr/>
        </p:nvSpPr>
        <p:spPr>
          <a:xfrm>
            <a:off x="1687653" y="2032000"/>
            <a:ext cx="162814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关键词搜索</a:t>
            </a:r>
          </a:p>
        </p:txBody>
      </p:sp>
      <p:sp>
        <p:nvSpPr>
          <p:cNvPr id="480" name="Shape 480"/>
          <p:cNvSpPr/>
          <p:nvPr/>
        </p:nvSpPr>
        <p:spPr>
          <a:xfrm>
            <a:off x="5281929" y="2032000"/>
            <a:ext cx="2847341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优点</a:t>
            </a:r>
          </a:p>
          <a:p>
            <a:pPr>
              <a:defRPr sz="2400">
                <a:solidFill>
                  <a:srgbClr val="A764B4"/>
                </a:solidFill>
              </a:defRPr>
            </a:pPr>
            <a:r>
              <a:t>能很快找到相关内容</a:t>
            </a:r>
          </a:p>
        </p:txBody>
      </p:sp>
      <p:sp>
        <p:nvSpPr>
          <p:cNvPr id="481" name="Shape 481"/>
          <p:cNvSpPr/>
          <p:nvPr/>
        </p:nvSpPr>
        <p:spPr>
          <a:xfrm>
            <a:off x="5281929" y="3269920"/>
            <a:ext cx="406654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缺点</a:t>
            </a:r>
          </a:p>
          <a:p>
            <a:pPr>
              <a:defRPr sz="2400">
                <a:solidFill>
                  <a:srgbClr val="A764B4"/>
                </a:solidFill>
              </a:defRPr>
            </a:pPr>
            <a:r>
              <a:t>搜索到的内容混杂，需要甄别</a:t>
            </a:r>
          </a:p>
        </p:txBody>
      </p:sp>
      <p:pic>
        <p:nvPicPr>
          <p:cNvPr id="482" name="14D02A1C-3B2A-468D-BF6A-CC237460BB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647" y="1838340"/>
            <a:ext cx="9436706" cy="3383184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Shape 483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945060" y="2851737"/>
            <a:ext cx="4218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自然语言处理</a:t>
            </a:r>
          </a:p>
        </p:txBody>
      </p:sp>
      <p:sp>
        <p:nvSpPr>
          <p:cNvPr id="186" name="Shape 186"/>
          <p:cNvSpPr/>
          <p:nvPr/>
        </p:nvSpPr>
        <p:spPr>
          <a:xfrm>
            <a:off x="3757468" y="2802207"/>
            <a:ext cx="4677064" cy="1143001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87" name="Shape 487"/>
          <p:cNvSpPr/>
          <p:nvPr/>
        </p:nvSpPr>
        <p:spPr>
          <a:xfrm>
            <a:off x="1687653" y="1374089"/>
            <a:ext cx="65406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Search engines based on keyword matching</a:t>
            </a:r>
          </a:p>
        </p:txBody>
      </p:sp>
      <p:sp>
        <p:nvSpPr>
          <p:cNvPr id="488" name="Shape 488"/>
          <p:cNvSpPr/>
          <p:nvPr/>
        </p:nvSpPr>
        <p:spPr>
          <a:xfrm>
            <a:off x="1611530" y="2828227"/>
            <a:ext cx="896894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common places to discover APIs and their usage sequences:</a:t>
            </a:r>
          </a:p>
        </p:txBody>
      </p:sp>
      <p:sp>
        <p:nvSpPr>
          <p:cNvPr id="489" name="Shape 489"/>
          <p:cNvSpPr/>
          <p:nvPr/>
        </p:nvSpPr>
        <p:spPr>
          <a:xfrm>
            <a:off x="1625593" y="3570032"/>
            <a:ext cx="30165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Google, Bing, Baidu</a:t>
            </a:r>
          </a:p>
        </p:txBody>
      </p:sp>
      <p:sp>
        <p:nvSpPr>
          <p:cNvPr id="490" name="Shape 490"/>
          <p:cNvSpPr/>
          <p:nvPr/>
        </p:nvSpPr>
        <p:spPr>
          <a:xfrm>
            <a:off x="5637866" y="3570032"/>
            <a:ext cx="34803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Stack Overflow, GitHub</a:t>
            </a:r>
          </a:p>
        </p:txBody>
      </p:sp>
      <p:sp>
        <p:nvSpPr>
          <p:cNvPr id="491" name="Shape 49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95" name="Shape 495"/>
          <p:cNvSpPr/>
          <p:nvPr/>
        </p:nvSpPr>
        <p:spPr>
          <a:xfrm>
            <a:off x="1687653" y="1374089"/>
            <a:ext cx="65406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Search engines based on keyword matching</a:t>
            </a:r>
          </a:p>
        </p:txBody>
      </p:sp>
      <p:sp>
        <p:nvSpPr>
          <p:cNvPr id="496" name="Shape 496"/>
          <p:cNvSpPr/>
          <p:nvPr/>
        </p:nvSpPr>
        <p:spPr>
          <a:xfrm>
            <a:off x="1195473" y="2613902"/>
            <a:ext cx="181521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Drawbacks:</a:t>
            </a:r>
          </a:p>
        </p:txBody>
      </p:sp>
      <p:sp>
        <p:nvSpPr>
          <p:cNvPr id="497" name="Shape 497"/>
          <p:cNvSpPr/>
          <p:nvPr/>
        </p:nvSpPr>
        <p:spPr>
          <a:xfrm>
            <a:off x="3193104" y="2613902"/>
            <a:ext cx="718389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Inefficient and inaccurate for programming tasks</a:t>
            </a:r>
          </a:p>
        </p:txBody>
      </p:sp>
      <p:sp>
        <p:nvSpPr>
          <p:cNvPr id="498" name="Shape 498"/>
          <p:cNvSpPr/>
          <p:nvPr/>
        </p:nvSpPr>
        <p:spPr>
          <a:xfrm>
            <a:off x="3193104" y="3345758"/>
            <a:ext cx="645642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Need to manually examine many web pages</a:t>
            </a:r>
          </a:p>
        </p:txBody>
      </p:sp>
      <p:sp>
        <p:nvSpPr>
          <p:cNvPr id="499" name="Shape 499"/>
          <p:cNvSpPr/>
          <p:nvPr/>
        </p:nvSpPr>
        <p:spPr>
          <a:xfrm>
            <a:off x="3193104" y="4087563"/>
            <a:ext cx="73025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Ignore the semantics of natural language queries.</a:t>
            </a:r>
          </a:p>
        </p:txBody>
      </p:sp>
      <p:sp>
        <p:nvSpPr>
          <p:cNvPr id="500" name="Shape 50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pic>
        <p:nvPicPr>
          <p:cNvPr id="504" name="2964D8E3-0980-4401-8DC2-B1F233029D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0370" y="1381092"/>
            <a:ext cx="7031260" cy="212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4C2EE89E-6AE6-48FD-9CB4-5FD6C8FAB6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0370" y="3856494"/>
            <a:ext cx="7031260" cy="2176911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10" name="Shape 510"/>
          <p:cNvSpPr/>
          <p:nvPr/>
        </p:nvSpPr>
        <p:spPr>
          <a:xfrm>
            <a:off x="1667330" y="584200"/>
            <a:ext cx="162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</a:t>
            </a:r>
          </a:p>
        </p:txBody>
      </p:sp>
      <p:sp>
        <p:nvSpPr>
          <p:cNvPr id="511" name="Shape 511"/>
          <p:cNvSpPr/>
          <p:nvPr/>
        </p:nvSpPr>
        <p:spPr>
          <a:xfrm>
            <a:off x="1687653" y="1374089"/>
            <a:ext cx="196746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Code Search</a:t>
            </a:r>
          </a:p>
        </p:txBody>
      </p:sp>
      <p:sp>
        <p:nvSpPr>
          <p:cNvPr id="512" name="Shape 512"/>
          <p:cNvSpPr/>
          <p:nvPr/>
        </p:nvSpPr>
        <p:spPr>
          <a:xfrm>
            <a:off x="2696067" y="2176679"/>
            <a:ext cx="13912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McMillan</a:t>
            </a:r>
          </a:p>
        </p:txBody>
      </p:sp>
      <p:sp>
        <p:nvSpPr>
          <p:cNvPr id="513" name="Shape 513"/>
          <p:cNvSpPr/>
          <p:nvPr/>
        </p:nvSpPr>
        <p:spPr>
          <a:xfrm>
            <a:off x="5281929" y="2176679"/>
            <a:ext cx="16281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W.-K.Chan</a:t>
            </a:r>
          </a:p>
        </p:txBody>
      </p:sp>
      <p:sp>
        <p:nvSpPr>
          <p:cNvPr id="514" name="Shape 51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sp>
        <p:nvSpPr>
          <p:cNvPr id="515" name="Shape 515"/>
          <p:cNvSpPr/>
          <p:nvPr/>
        </p:nvSpPr>
        <p:spPr>
          <a:xfrm>
            <a:off x="1687653" y="3781859"/>
            <a:ext cx="397144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Mining API Usage Patterns</a:t>
            </a:r>
          </a:p>
        </p:txBody>
      </p:sp>
      <p:sp>
        <p:nvSpPr>
          <p:cNvPr id="516" name="Shape 516"/>
          <p:cNvSpPr/>
          <p:nvPr/>
        </p:nvSpPr>
        <p:spPr>
          <a:xfrm>
            <a:off x="2692400" y="4513716"/>
            <a:ext cx="13409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Xie et al.</a:t>
            </a:r>
          </a:p>
        </p:txBody>
      </p:sp>
      <p:sp>
        <p:nvSpPr>
          <p:cNvPr id="517" name="Shape 517"/>
          <p:cNvSpPr/>
          <p:nvPr/>
        </p:nvSpPr>
        <p:spPr>
          <a:xfrm>
            <a:off x="5279552" y="4513716"/>
            <a:ext cx="12221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Fowkes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28" name="Shape 52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529" name="513E2534-3E42-4EAC-BF56-65B9E9FCA4F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221" y="2176679"/>
            <a:ext cx="8615558" cy="1562110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Shape 53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34" name="Shape 53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535" name="19A22407-E8CF-4A48-B171-8C4BBF2B0DC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573" y="1061351"/>
            <a:ext cx="10074854" cy="5406804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Shape 53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40" name="Shape 54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541" name="F88C878D-DEE8-4675-BC07-FA8E4A340AB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018" y="1809750"/>
            <a:ext cx="3467101" cy="323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862D2E52-A283-4B78-9F9F-B7B0CDBDF3F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0013" y="1809750"/>
            <a:ext cx="9512301" cy="3238500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Shape 543"/>
          <p:cNvSpPr/>
          <p:nvPr/>
        </p:nvSpPr>
        <p:spPr>
          <a:xfrm flipV="1">
            <a:off x="4340411" y="1823702"/>
            <a:ext cx="1" cy="3210596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47" name="Shape 547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548" name="317CE45C-99FF-4CC3-BEB9-EEAE48E48D8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023" y="1791825"/>
            <a:ext cx="9149954" cy="3945856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Shape 549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53" name="Shape 553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54" name="Shape 554"/>
          <p:cNvSpPr/>
          <p:nvPr/>
        </p:nvSpPr>
        <p:spPr>
          <a:xfrm>
            <a:off x="1744341" y="2555760"/>
            <a:ext cx="14376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555" name="Shape 555"/>
          <p:cNvSpPr/>
          <p:nvPr/>
        </p:nvSpPr>
        <p:spPr>
          <a:xfrm>
            <a:off x="5278810" y="2555760"/>
            <a:ext cx="38583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Natural Language</a:t>
            </a:r>
          </a:p>
        </p:txBody>
      </p:sp>
      <p:sp>
        <p:nvSpPr>
          <p:cNvPr id="556" name="Shape 556"/>
          <p:cNvSpPr/>
          <p:nvPr/>
        </p:nvSpPr>
        <p:spPr>
          <a:xfrm>
            <a:off x="1744341" y="3990992"/>
            <a:ext cx="19314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557" name="Shape 557"/>
          <p:cNvSpPr/>
          <p:nvPr/>
        </p:nvSpPr>
        <p:spPr>
          <a:xfrm>
            <a:off x="5278810" y="3990992"/>
            <a:ext cx="38583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Natural Language</a:t>
            </a:r>
          </a:p>
        </p:txBody>
      </p:sp>
      <p:sp>
        <p:nvSpPr>
          <p:cNvPr id="558" name="Shape 558"/>
          <p:cNvSpPr/>
          <p:nvPr/>
        </p:nvSpPr>
        <p:spPr>
          <a:xfrm>
            <a:off x="3954353" y="2612957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954353" y="4048189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64" name="Shape 56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65" name="Shape 565"/>
          <p:cNvSpPr/>
          <p:nvPr/>
        </p:nvSpPr>
        <p:spPr>
          <a:xfrm>
            <a:off x="1744341" y="2555760"/>
            <a:ext cx="14376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566" name="Shape 566"/>
          <p:cNvSpPr/>
          <p:nvPr/>
        </p:nvSpPr>
        <p:spPr>
          <a:xfrm>
            <a:off x="5278810" y="2555760"/>
            <a:ext cx="631911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500">
                <a:solidFill>
                  <a:srgbClr val="A764B4"/>
                </a:solidFill>
              </a:defRPr>
            </a:pPr>
            <a:r>
              <a:t>API sequences with </a:t>
            </a:r>
          </a:p>
          <a:p>
            <a:pPr>
              <a:defRPr sz="3500">
                <a:solidFill>
                  <a:srgbClr val="A764B4"/>
                </a:solidFill>
              </a:defRPr>
            </a:pPr>
            <a:r>
              <a:t>corresponding NL annotation</a:t>
            </a:r>
          </a:p>
        </p:txBody>
      </p:sp>
      <p:sp>
        <p:nvSpPr>
          <p:cNvPr id="567" name="Shape 567"/>
          <p:cNvSpPr/>
          <p:nvPr/>
        </p:nvSpPr>
        <p:spPr>
          <a:xfrm>
            <a:off x="1744341" y="3990992"/>
            <a:ext cx="19314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568" name="Shape 568"/>
          <p:cNvSpPr/>
          <p:nvPr/>
        </p:nvSpPr>
        <p:spPr>
          <a:xfrm>
            <a:off x="5278810" y="3990992"/>
            <a:ext cx="32664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API sequences</a:t>
            </a:r>
          </a:p>
        </p:txBody>
      </p:sp>
      <p:sp>
        <p:nvSpPr>
          <p:cNvPr id="569" name="Shape 569"/>
          <p:cNvSpPr/>
          <p:nvPr/>
        </p:nvSpPr>
        <p:spPr>
          <a:xfrm>
            <a:off x="3954353" y="2612957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3954353" y="4048189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124826" y="2773679"/>
            <a:ext cx="7942348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要让机器完成翻译或者语音识别等只有人来才能做的事情</a:t>
            </a:r>
          </a:p>
          <a:p>
            <a:pPr>
              <a:defRPr sz="2300"/>
            </a:pPr>
            <a:r>
              <a:t>1.就必须先让计算机理解自然语言</a:t>
            </a:r>
          </a:p>
          <a:p>
            <a:pPr>
              <a:defRPr sz="2300"/>
            </a:pPr>
            <a:r>
              <a:t>2.而做到这一点就必须让计算机拥有类似我们人类这样的智能</a:t>
            </a:r>
          </a:p>
        </p:txBody>
      </p:sp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91" name="Shape 191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rPr dirty="0"/>
              <a:t>第一阶段：20世纪50年代到70年代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75" name="Shape 57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76" name="Shape 576"/>
          <p:cNvSpPr/>
          <p:nvPr/>
        </p:nvSpPr>
        <p:spPr>
          <a:xfrm>
            <a:off x="3127792" y="2176679"/>
            <a:ext cx="12047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new C()</a:t>
            </a:r>
          </a:p>
        </p:txBody>
      </p:sp>
      <p:sp>
        <p:nvSpPr>
          <p:cNvPr id="577" name="Shape 577"/>
          <p:cNvSpPr/>
          <p:nvPr/>
        </p:nvSpPr>
        <p:spPr>
          <a:xfrm>
            <a:off x="3305642" y="2807379"/>
            <a:ext cx="8490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o.m()</a:t>
            </a:r>
          </a:p>
        </p:txBody>
      </p:sp>
      <p:sp>
        <p:nvSpPr>
          <p:cNvPr id="578" name="Shape 578"/>
          <p:cNvSpPr/>
          <p:nvPr/>
        </p:nvSpPr>
        <p:spPr>
          <a:xfrm>
            <a:off x="1967528" y="3442379"/>
            <a:ext cx="35252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o1.m1(o2.m2(), o3.m3())</a:t>
            </a:r>
          </a:p>
        </p:txBody>
      </p:sp>
      <p:sp>
        <p:nvSpPr>
          <p:cNvPr id="579" name="Shape 579"/>
          <p:cNvSpPr/>
          <p:nvPr/>
        </p:nvSpPr>
        <p:spPr>
          <a:xfrm>
            <a:off x="2111593" y="4077379"/>
            <a:ext cx="32371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stmt1; stmt2; …; stmt</a:t>
            </a:r>
          </a:p>
        </p:txBody>
      </p:sp>
      <p:sp>
        <p:nvSpPr>
          <p:cNvPr id="580" name="Shape 580"/>
          <p:cNvSpPr/>
          <p:nvPr/>
        </p:nvSpPr>
        <p:spPr>
          <a:xfrm>
            <a:off x="1501547" y="4712379"/>
            <a:ext cx="44572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if(stmt1) {stmt2;} else {stmt3;}</a:t>
            </a:r>
          </a:p>
        </p:txBody>
      </p:sp>
      <p:sp>
        <p:nvSpPr>
          <p:cNvPr id="581" name="Shape 581"/>
          <p:cNvSpPr/>
          <p:nvPr/>
        </p:nvSpPr>
        <p:spPr>
          <a:xfrm>
            <a:off x="2128411" y="5347379"/>
            <a:ext cx="32034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while(stmt1) {stmt2; }</a:t>
            </a:r>
          </a:p>
        </p:txBody>
      </p:sp>
      <p:sp>
        <p:nvSpPr>
          <p:cNvPr id="582" name="Shape 582"/>
          <p:cNvSpPr/>
          <p:nvPr/>
        </p:nvSpPr>
        <p:spPr>
          <a:xfrm>
            <a:off x="4694579" y="1374089"/>
            <a:ext cx="48699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Extracting API Usage Sequences</a:t>
            </a:r>
          </a:p>
        </p:txBody>
      </p:sp>
      <p:sp>
        <p:nvSpPr>
          <p:cNvPr id="583" name="Shape 583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87" name="Shape 587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88" name="Shape 588"/>
          <p:cNvSpPr/>
          <p:nvPr/>
        </p:nvSpPr>
        <p:spPr>
          <a:xfrm>
            <a:off x="3127792" y="2176679"/>
            <a:ext cx="12047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new C()</a:t>
            </a:r>
          </a:p>
        </p:txBody>
      </p:sp>
      <p:sp>
        <p:nvSpPr>
          <p:cNvPr id="589" name="Shape 589"/>
          <p:cNvSpPr/>
          <p:nvPr/>
        </p:nvSpPr>
        <p:spPr>
          <a:xfrm>
            <a:off x="8663751" y="2176679"/>
            <a:ext cx="100172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C.new</a:t>
            </a:r>
          </a:p>
        </p:txBody>
      </p:sp>
      <p:sp>
        <p:nvSpPr>
          <p:cNvPr id="590" name="Shape 590"/>
          <p:cNvSpPr/>
          <p:nvPr/>
        </p:nvSpPr>
        <p:spPr>
          <a:xfrm>
            <a:off x="3305642" y="2807379"/>
            <a:ext cx="8490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o.m()</a:t>
            </a:r>
          </a:p>
        </p:txBody>
      </p:sp>
      <p:sp>
        <p:nvSpPr>
          <p:cNvPr id="591" name="Shape 591"/>
          <p:cNvSpPr/>
          <p:nvPr/>
        </p:nvSpPr>
        <p:spPr>
          <a:xfrm>
            <a:off x="8849935" y="2807379"/>
            <a:ext cx="6293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c.m</a:t>
            </a:r>
          </a:p>
        </p:txBody>
      </p:sp>
      <p:sp>
        <p:nvSpPr>
          <p:cNvPr id="592" name="Shape 592"/>
          <p:cNvSpPr/>
          <p:nvPr/>
        </p:nvSpPr>
        <p:spPr>
          <a:xfrm>
            <a:off x="1967528" y="3442379"/>
            <a:ext cx="35252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o1.m1(o2.m2(), o3.m3())</a:t>
            </a:r>
          </a:p>
        </p:txBody>
      </p:sp>
      <p:sp>
        <p:nvSpPr>
          <p:cNvPr id="593" name="Shape 593"/>
          <p:cNvSpPr/>
          <p:nvPr/>
        </p:nvSpPr>
        <p:spPr>
          <a:xfrm>
            <a:off x="7638771" y="3442379"/>
            <a:ext cx="305168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C2.m2-C3.m3-C1.m1</a:t>
            </a:r>
          </a:p>
        </p:txBody>
      </p:sp>
      <p:sp>
        <p:nvSpPr>
          <p:cNvPr id="594" name="Shape 594"/>
          <p:cNvSpPr/>
          <p:nvPr/>
        </p:nvSpPr>
        <p:spPr>
          <a:xfrm>
            <a:off x="2111593" y="4077379"/>
            <a:ext cx="32371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stmt1; stmt2; …; stmt</a:t>
            </a:r>
          </a:p>
        </p:txBody>
      </p:sp>
      <p:sp>
        <p:nvSpPr>
          <p:cNvPr id="595" name="Shape 595"/>
          <p:cNvSpPr/>
          <p:nvPr/>
        </p:nvSpPr>
        <p:spPr>
          <a:xfrm>
            <a:off x="8333352" y="4077379"/>
            <a:ext cx="16625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s1-s2-…-st</a:t>
            </a:r>
          </a:p>
        </p:txBody>
      </p:sp>
      <p:sp>
        <p:nvSpPr>
          <p:cNvPr id="596" name="Shape 596"/>
          <p:cNvSpPr/>
          <p:nvPr/>
        </p:nvSpPr>
        <p:spPr>
          <a:xfrm>
            <a:off x="1501547" y="4712379"/>
            <a:ext cx="44572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if(stmt1) {stmt2;} else {stmt3;}</a:t>
            </a:r>
          </a:p>
        </p:txBody>
      </p:sp>
      <p:sp>
        <p:nvSpPr>
          <p:cNvPr id="597" name="Shape 597"/>
          <p:cNvSpPr/>
          <p:nvPr/>
        </p:nvSpPr>
        <p:spPr>
          <a:xfrm>
            <a:off x="8502495" y="4712379"/>
            <a:ext cx="132423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s1-s2-s3</a:t>
            </a:r>
          </a:p>
        </p:txBody>
      </p:sp>
      <p:sp>
        <p:nvSpPr>
          <p:cNvPr id="598" name="Shape 598"/>
          <p:cNvSpPr/>
          <p:nvPr/>
        </p:nvSpPr>
        <p:spPr>
          <a:xfrm>
            <a:off x="2128411" y="5347379"/>
            <a:ext cx="32034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while(stmt1) {stmt2; }</a:t>
            </a:r>
          </a:p>
        </p:txBody>
      </p:sp>
      <p:sp>
        <p:nvSpPr>
          <p:cNvPr id="599" name="Shape 599"/>
          <p:cNvSpPr/>
          <p:nvPr/>
        </p:nvSpPr>
        <p:spPr>
          <a:xfrm>
            <a:off x="8722761" y="5347379"/>
            <a:ext cx="88370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s1-s2</a:t>
            </a:r>
          </a:p>
        </p:txBody>
      </p:sp>
      <p:sp>
        <p:nvSpPr>
          <p:cNvPr id="600" name="Shape 600"/>
          <p:cNvSpPr/>
          <p:nvPr/>
        </p:nvSpPr>
        <p:spPr>
          <a:xfrm>
            <a:off x="4694579" y="1374089"/>
            <a:ext cx="48699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Extracting API Usage Sequences</a:t>
            </a:r>
          </a:p>
        </p:txBody>
      </p:sp>
      <p:sp>
        <p:nvSpPr>
          <p:cNvPr id="601" name="Shape 60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05" name="Shape 60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06" name="Shape 606"/>
          <p:cNvSpPr/>
          <p:nvPr/>
        </p:nvSpPr>
        <p:spPr>
          <a:xfrm>
            <a:off x="4694579" y="1374089"/>
            <a:ext cx="34459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Extracting Annotations</a:t>
            </a:r>
          </a:p>
        </p:txBody>
      </p:sp>
      <p:pic>
        <p:nvPicPr>
          <p:cNvPr id="607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Shape 608"/>
          <p:cNvSpPr/>
          <p:nvPr/>
        </p:nvSpPr>
        <p:spPr>
          <a:xfrm>
            <a:off x="1320404" y="3420183"/>
            <a:ext cx="10194278" cy="24644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2763170" y="3429000"/>
            <a:ext cx="6405606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14" name="Shape 61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15" name="Shape 615"/>
          <p:cNvSpPr/>
          <p:nvPr/>
        </p:nvSpPr>
        <p:spPr>
          <a:xfrm>
            <a:off x="4694579" y="1374089"/>
            <a:ext cx="34459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Extracting Annotations</a:t>
            </a:r>
          </a:p>
        </p:txBody>
      </p:sp>
      <p:pic>
        <p:nvPicPr>
          <p:cNvPr id="616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Shape 617"/>
          <p:cNvSpPr/>
          <p:nvPr/>
        </p:nvSpPr>
        <p:spPr>
          <a:xfrm>
            <a:off x="1320404" y="3420183"/>
            <a:ext cx="10194278" cy="24644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2763170" y="3429000"/>
            <a:ext cx="6405606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1023106" y="4428904"/>
            <a:ext cx="1035065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Copies bytes from a large (over 2GB) </a:t>
            </a:r>
            <a:r>
              <a:rPr dirty="0" err="1"/>
              <a:t>InputStream</a:t>
            </a:r>
            <a:r>
              <a:rPr dirty="0"/>
              <a:t> to an </a:t>
            </a:r>
            <a:r>
              <a:rPr dirty="0" err="1"/>
              <a:t>OutputStream</a:t>
            </a:r>
            <a:r>
              <a:rPr dirty="0"/>
              <a:t> </a:t>
            </a:r>
          </a:p>
        </p:txBody>
      </p:sp>
      <p:sp>
        <p:nvSpPr>
          <p:cNvPr id="620" name="Shape 620"/>
          <p:cNvSpPr/>
          <p:nvPr/>
        </p:nvSpPr>
        <p:spPr>
          <a:xfrm rot="5400000">
            <a:off x="5618315" y="3753845"/>
            <a:ext cx="695316" cy="350215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25" name="Shape 62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26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Shape 62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31" name="Shape 631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32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A3238BED-6D7B-436B-B412-ABD508DAEC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550" y="5451236"/>
            <a:ext cx="11010900" cy="901701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Shape 63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38" name="Shape 63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39" name="317CE45C-99FF-4CC3-BEB9-EEAE48E48D8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023" y="1791825"/>
            <a:ext cx="9149954" cy="3945856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Shape 64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Shape 64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46" name="Shape 646"/>
          <p:cNvSpPr/>
          <p:nvPr/>
        </p:nvSpPr>
        <p:spPr>
          <a:xfrm>
            <a:off x="1687653" y="2176679"/>
            <a:ext cx="336704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Two RNNs for encoder</a:t>
            </a:r>
          </a:p>
        </p:txBody>
      </p:sp>
      <p:sp>
        <p:nvSpPr>
          <p:cNvPr id="647" name="Shape 64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648" name="07D74AB0-09FF-4849-B8D0-64AAFD200D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705" y="1493259"/>
            <a:ext cx="4945931" cy="4542988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Shape 649"/>
          <p:cNvSpPr/>
          <p:nvPr/>
        </p:nvSpPr>
        <p:spPr>
          <a:xfrm>
            <a:off x="4421379" y="3581597"/>
            <a:ext cx="650382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7403023" y="2822673"/>
            <a:ext cx="650381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 flipV="1">
            <a:off x="5064729" y="3246188"/>
            <a:ext cx="2369221" cy="625720"/>
          </a:xfrm>
          <a:prstGeom prst="lin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" name="Shape 660"/>
          <p:cNvSpPr/>
          <p:nvPr/>
        </p:nvSpPr>
        <p:spPr>
          <a:xfrm>
            <a:off x="1377433" y="4137233"/>
            <a:ext cx="3423281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" name="Shape 661"/>
          <p:cNvSpPr/>
          <p:nvPr/>
        </p:nvSpPr>
        <p:spPr>
          <a:xfrm>
            <a:off x="6200890" y="3820567"/>
            <a:ext cx="3643286" cy="1764414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hape 662"/>
          <p:cNvSpPr/>
          <p:nvPr/>
        </p:nvSpPr>
        <p:spPr>
          <a:xfrm>
            <a:off x="4758050" y="4482902"/>
            <a:ext cx="1495239" cy="1"/>
          </a:xfrm>
          <a:prstGeom prst="lin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687654" y="1196788"/>
            <a:ext cx="3987006" cy="443753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Shape 67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74" name="Shape 67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75" name="Shape 675"/>
          <p:cNvSpPr/>
          <p:nvPr/>
        </p:nvSpPr>
        <p:spPr>
          <a:xfrm>
            <a:off x="1687653" y="2176679"/>
            <a:ext cx="289809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为什么用两个RNN？</a:t>
            </a:r>
          </a:p>
        </p:txBody>
      </p:sp>
      <p:sp>
        <p:nvSpPr>
          <p:cNvPr id="676" name="Shape 67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sp>
        <p:nvSpPr>
          <p:cNvPr id="677" name="Shape 677"/>
          <p:cNvSpPr/>
          <p:nvPr/>
        </p:nvSpPr>
        <p:spPr>
          <a:xfrm>
            <a:off x="1687653" y="2866170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 err="1"/>
              <a:t>对齐问题</a:t>
            </a:r>
            <a:endParaRPr dirty="0"/>
          </a:p>
        </p:txBody>
      </p:sp>
      <p:sp>
        <p:nvSpPr>
          <p:cNvPr id="678" name="Shape 678"/>
          <p:cNvSpPr/>
          <p:nvPr/>
        </p:nvSpPr>
        <p:spPr>
          <a:xfrm>
            <a:off x="1682196" y="3654098"/>
            <a:ext cx="29090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W</a:t>
            </a:r>
            <a:r>
              <a:rPr baseline="-5999"/>
              <a:t>1</a:t>
            </a:r>
            <a:r>
              <a:t>W</a:t>
            </a:r>
            <a:r>
              <a:rPr baseline="-5999"/>
              <a:t>2</a:t>
            </a:r>
            <a:r>
              <a:t>W</a:t>
            </a:r>
            <a:r>
              <a:rPr baseline="-5999"/>
              <a:t>3</a:t>
            </a:r>
            <a:r>
              <a:t>W</a:t>
            </a:r>
            <a:r>
              <a:rPr baseline="-5999"/>
              <a:t>4</a:t>
            </a:r>
            <a:r>
              <a:t>W</a:t>
            </a:r>
            <a:r>
              <a:rPr baseline="-5999"/>
              <a:t>5</a:t>
            </a:r>
            <a:r>
              <a:t>W</a:t>
            </a:r>
            <a:r>
              <a:rPr baseline="-5999"/>
              <a:t>6</a:t>
            </a:r>
            <a:r>
              <a:t>W</a:t>
            </a:r>
            <a:r>
              <a:rPr baseline="-5999"/>
              <a:t>7</a:t>
            </a:r>
          </a:p>
        </p:txBody>
      </p:sp>
      <p:sp>
        <p:nvSpPr>
          <p:cNvPr id="679" name="Shape 679"/>
          <p:cNvSpPr/>
          <p:nvPr/>
        </p:nvSpPr>
        <p:spPr>
          <a:xfrm>
            <a:off x="2246230" y="4702427"/>
            <a:ext cx="16856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S</a:t>
            </a:r>
            <a:r>
              <a:rPr baseline="-5999"/>
              <a:t>1</a:t>
            </a:r>
            <a:r>
              <a:t>S</a:t>
            </a:r>
            <a:r>
              <a:rPr baseline="-5999"/>
              <a:t>2</a:t>
            </a:r>
            <a:r>
              <a:t>S</a:t>
            </a:r>
            <a:r>
              <a:rPr baseline="-5999"/>
              <a:t>3</a:t>
            </a:r>
            <a:r>
              <a:t>S</a:t>
            </a:r>
            <a:r>
              <a:rPr baseline="-5999"/>
              <a:t>4</a:t>
            </a:r>
            <a:r>
              <a:t>S</a:t>
            </a:r>
            <a:r>
              <a:rPr baseline="-5999"/>
              <a:t>5</a:t>
            </a:r>
          </a:p>
        </p:txBody>
      </p:sp>
      <p:sp>
        <p:nvSpPr>
          <p:cNvPr id="680" name="Shape 680"/>
          <p:cNvSpPr/>
          <p:nvPr/>
        </p:nvSpPr>
        <p:spPr>
          <a:xfrm flipV="1">
            <a:off x="3914147" y="4113838"/>
            <a:ext cx="841667" cy="761804"/>
          </a:xfrm>
          <a:prstGeom prst="line">
            <a:avLst/>
          </a:prstGeom>
          <a:ln w="127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 flipH="1" flipV="1">
            <a:off x="1846810" y="4059962"/>
            <a:ext cx="422492" cy="830182"/>
          </a:xfrm>
          <a:prstGeom prst="line">
            <a:avLst/>
          </a:prstGeom>
          <a:ln w="127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" name="Shape 677"/>
          <p:cNvSpPr/>
          <p:nvPr/>
        </p:nvSpPr>
        <p:spPr>
          <a:xfrm>
            <a:off x="3455590" y="2872424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zh-CN" altLang="en-US" dirty="0" smtClean="0"/>
              <a:t>信息稀释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4797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 animBg="1"/>
      <p:bldP spid="678" grpId="0" animBg="1"/>
      <p:bldP spid="679" grpId="0" animBg="1"/>
      <p:bldP spid="680" grpId="0" animBg="1"/>
      <p:bldP spid="681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Deep API Learning</a:t>
            </a:r>
          </a:p>
        </p:txBody>
      </p:sp>
      <p:sp>
        <p:nvSpPr>
          <p:cNvPr id="687" name="Shape 68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cxnSp>
        <p:nvCxnSpPr>
          <p:cNvPr id="3" name="直接箭头连接符 2"/>
          <p:cNvCxnSpPr>
            <a:endCxn id="12" idx="3"/>
          </p:cNvCxnSpPr>
          <p:nvPr/>
        </p:nvCxnSpPr>
        <p:spPr>
          <a:xfrm flipH="1" flipV="1">
            <a:off x="4186010" y="2890810"/>
            <a:ext cx="3277109" cy="228908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hape 686"/>
          <p:cNvSpPr/>
          <p:nvPr/>
        </p:nvSpPr>
        <p:spPr>
          <a:xfrm>
            <a:off x="1992142" y="2659977"/>
            <a:ext cx="219386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 smtClean="0"/>
              <a:t>Attention</a:t>
            </a:r>
            <a:r>
              <a:rPr lang="zh-CN" altLang="en-US" dirty="0" smtClean="0"/>
              <a:t>模型</a:t>
            </a:r>
            <a:endParaRPr dirty="0"/>
          </a:p>
        </p:txBody>
      </p:sp>
      <p:sp>
        <p:nvSpPr>
          <p:cNvPr id="14" name="Shape 686"/>
          <p:cNvSpPr/>
          <p:nvPr/>
        </p:nvSpPr>
        <p:spPr>
          <a:xfrm>
            <a:off x="1766032" y="4446136"/>
            <a:ext cx="27244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 err="1" smtClean="0"/>
              <a:t>BiRNN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</a:t>
            </a:r>
            <a:r>
              <a:rPr lang="en-US" altLang="zh-CN" dirty="0"/>
              <a:t>RNN</a:t>
            </a:r>
            <a:r>
              <a:rPr lang="en-US" altLang="zh-CN" dirty="0" smtClean="0"/>
              <a:t>)</a:t>
            </a:r>
            <a:endParaRPr dirty="0"/>
          </a:p>
        </p:txBody>
      </p:sp>
      <p:cxnSp>
        <p:nvCxnSpPr>
          <p:cNvPr id="16" name="直接箭头连接符 15"/>
          <p:cNvCxnSpPr>
            <a:endCxn id="14" idx="3"/>
          </p:cNvCxnSpPr>
          <p:nvPr/>
        </p:nvCxnSpPr>
        <p:spPr>
          <a:xfrm flipH="1">
            <a:off x="4490494" y="4676968"/>
            <a:ext cx="1939474" cy="1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26" name="Shape 226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第一阶段：20世纪50</a:t>
            </a:r>
            <a:r>
              <a:rPr>
                <a:solidFill>
                  <a:srgbClr val="229DC9"/>
                </a:solidFill>
              </a:rPr>
              <a:t>年代</a:t>
            </a:r>
            <a:r>
              <a:t>到70年代</a:t>
            </a:r>
          </a:p>
        </p:txBody>
      </p:sp>
      <p:sp>
        <p:nvSpPr>
          <p:cNvPr id="227" name="Shape 227"/>
          <p:cNvSpPr/>
          <p:nvPr/>
        </p:nvSpPr>
        <p:spPr>
          <a:xfrm>
            <a:off x="2187205" y="2863962"/>
            <a:ext cx="25425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徐志摩喜欢林徽因</a:t>
            </a:r>
          </a:p>
        </p:txBody>
      </p:sp>
      <p:sp>
        <p:nvSpPr>
          <p:cNvPr id="228" name="Shape 228"/>
          <p:cNvSpPr/>
          <p:nvPr/>
        </p:nvSpPr>
        <p:spPr>
          <a:xfrm>
            <a:off x="8409214" y="679979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句子</a:t>
            </a:r>
          </a:p>
        </p:txBody>
      </p:sp>
      <p:sp>
        <p:nvSpPr>
          <p:cNvPr id="229" name="Shape 229"/>
          <p:cNvSpPr/>
          <p:nvPr/>
        </p:nvSpPr>
        <p:spPr>
          <a:xfrm>
            <a:off x="6144813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主语</a:t>
            </a:r>
          </a:p>
        </p:txBody>
      </p:sp>
      <p:sp>
        <p:nvSpPr>
          <p:cNvPr id="230" name="Shape 230"/>
          <p:cNvSpPr/>
          <p:nvPr/>
        </p:nvSpPr>
        <p:spPr>
          <a:xfrm>
            <a:off x="8409214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谓语</a:t>
            </a:r>
          </a:p>
        </p:txBody>
      </p:sp>
      <p:sp>
        <p:nvSpPr>
          <p:cNvPr id="231" name="Shape 231"/>
          <p:cNvSpPr/>
          <p:nvPr/>
        </p:nvSpPr>
        <p:spPr>
          <a:xfrm>
            <a:off x="10673615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句号</a:t>
            </a:r>
          </a:p>
        </p:txBody>
      </p:sp>
      <p:sp>
        <p:nvSpPr>
          <p:cNvPr id="232" name="Shape 232"/>
          <p:cNvSpPr/>
          <p:nvPr/>
        </p:nvSpPr>
        <p:spPr>
          <a:xfrm>
            <a:off x="6144813" y="409905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名词</a:t>
            </a:r>
          </a:p>
        </p:txBody>
      </p:sp>
      <p:sp>
        <p:nvSpPr>
          <p:cNvPr id="233" name="Shape 233"/>
          <p:cNvSpPr/>
          <p:nvPr/>
        </p:nvSpPr>
        <p:spPr>
          <a:xfrm>
            <a:off x="6144813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徐志摩</a:t>
            </a:r>
          </a:p>
        </p:txBody>
      </p:sp>
      <p:sp>
        <p:nvSpPr>
          <p:cNvPr id="234" name="Shape 234"/>
          <p:cNvSpPr/>
          <p:nvPr/>
        </p:nvSpPr>
        <p:spPr>
          <a:xfrm>
            <a:off x="10673615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。</a:t>
            </a:r>
          </a:p>
        </p:txBody>
      </p:sp>
      <p:sp>
        <p:nvSpPr>
          <p:cNvPr id="235" name="Shape 235"/>
          <p:cNvSpPr/>
          <p:nvPr/>
        </p:nvSpPr>
        <p:spPr>
          <a:xfrm>
            <a:off x="9036168" y="2867709"/>
            <a:ext cx="130913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名词短语</a:t>
            </a:r>
          </a:p>
        </p:txBody>
      </p:sp>
      <p:sp>
        <p:nvSpPr>
          <p:cNvPr id="236" name="Shape 236"/>
          <p:cNvSpPr/>
          <p:nvPr/>
        </p:nvSpPr>
        <p:spPr>
          <a:xfrm>
            <a:off x="9149993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林徽因</a:t>
            </a:r>
          </a:p>
        </p:txBody>
      </p:sp>
      <p:sp>
        <p:nvSpPr>
          <p:cNvPr id="237" name="Shape 237"/>
          <p:cNvSpPr/>
          <p:nvPr/>
        </p:nvSpPr>
        <p:spPr>
          <a:xfrm>
            <a:off x="7626371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喜欢</a:t>
            </a:r>
          </a:p>
        </p:txBody>
      </p:sp>
      <p:sp>
        <p:nvSpPr>
          <p:cNvPr id="238" name="Shape 238"/>
          <p:cNvSpPr/>
          <p:nvPr/>
        </p:nvSpPr>
        <p:spPr>
          <a:xfrm>
            <a:off x="9153331" y="4099052"/>
            <a:ext cx="1081489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名词</a:t>
            </a:r>
          </a:p>
        </p:txBody>
      </p:sp>
      <p:sp>
        <p:nvSpPr>
          <p:cNvPr id="239" name="Shape 239"/>
          <p:cNvSpPr/>
          <p:nvPr/>
        </p:nvSpPr>
        <p:spPr>
          <a:xfrm>
            <a:off x="7647403" y="409905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动词</a:t>
            </a:r>
          </a:p>
        </p:txBody>
      </p:sp>
      <p:sp>
        <p:nvSpPr>
          <p:cNvPr id="240" name="Shape 240"/>
          <p:cNvSpPr/>
          <p:nvPr/>
        </p:nvSpPr>
        <p:spPr>
          <a:xfrm>
            <a:off x="6685557" y="2200521"/>
            <a:ext cx="1" cy="191598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8949957" y="1180201"/>
            <a:ext cx="1" cy="5105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949957" y="2203458"/>
            <a:ext cx="794771" cy="6324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 flipH="1">
            <a:off x="8203670" y="2198490"/>
            <a:ext cx="746288" cy="19223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685556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8188147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9690737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9690737" y="3363360"/>
            <a:ext cx="1" cy="75747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1214358" y="2192227"/>
            <a:ext cx="1" cy="287269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6685556" y="1187731"/>
            <a:ext cx="2275364" cy="483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8950605" y="1197395"/>
            <a:ext cx="2263754" cy="46328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86718" y="4239259"/>
            <a:ext cx="514351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美联储主席本-伯南克昨天告诉媒体7000亿美元的救助资金将借给上百家银行、保险公司和汽车公司。</a:t>
            </a:r>
          </a:p>
        </p:txBody>
      </p:sp>
      <p:sp>
        <p:nvSpPr>
          <p:cNvPr id="252" name="Shape 252"/>
          <p:cNvSpPr/>
          <p:nvPr/>
        </p:nvSpPr>
        <p:spPr>
          <a:xfrm>
            <a:off x="2600024" y="4877640"/>
            <a:ext cx="49202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r>
              <a:rPr dirty="0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530" y="137408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1443541" y="1374089"/>
            <a:ext cx="389625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/>
              <a:t>Attention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---Decoder</a:t>
            </a:r>
            <a:endParaRPr lang="zh-CN" altLang="en-US" dirty="0"/>
          </a:p>
        </p:txBody>
      </p:sp>
      <p:sp>
        <p:nvSpPr>
          <p:cNvPr id="687" name="Shape 68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51" y="2538325"/>
            <a:ext cx="3115235" cy="843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35" y="2016705"/>
            <a:ext cx="3871913" cy="6715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04" y="3209838"/>
            <a:ext cx="2201396" cy="1289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25" y="3453123"/>
            <a:ext cx="2748522" cy="9747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94" y="4571074"/>
            <a:ext cx="2399181" cy="5515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47" y="5234724"/>
            <a:ext cx="4794836" cy="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980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530" y="137408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1753722" y="1374089"/>
            <a:ext cx="32758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 err="1" smtClean="0"/>
              <a:t>BiRnn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---Encoder</a:t>
            </a:r>
            <a:endParaRPr lang="zh-CN" altLang="en-US" dirty="0"/>
          </a:p>
        </p:txBody>
      </p:sp>
      <p:sp>
        <p:nvSpPr>
          <p:cNvPr id="687" name="Shape 68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7" y="2970516"/>
            <a:ext cx="4829175" cy="146685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 flipV="1">
            <a:off x="4374776" y="3944471"/>
            <a:ext cx="3675531" cy="492895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916706" y="3944471"/>
            <a:ext cx="2133601" cy="1219201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90211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74" name="Shape 674"/>
          <p:cNvSpPr/>
          <p:nvPr/>
        </p:nvSpPr>
        <p:spPr>
          <a:xfrm>
            <a:off x="2454136" y="1885077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Deep API Learning</a:t>
            </a:r>
          </a:p>
        </p:txBody>
      </p:sp>
      <p:sp>
        <p:nvSpPr>
          <p:cNvPr id="676" name="Shape 67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sp>
        <p:nvSpPr>
          <p:cNvPr id="13" name="Shape 674"/>
          <p:cNvSpPr/>
          <p:nvPr/>
        </p:nvSpPr>
        <p:spPr>
          <a:xfrm>
            <a:off x="1667330" y="3198655"/>
            <a:ext cx="485485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dirty="0" smtClean="0"/>
              <a:t>Encoder: Bidirectional RNN for</a:t>
            </a:r>
          </a:p>
          <a:p>
            <a:r>
              <a:rPr lang="en-US" dirty="0" smtClean="0"/>
              <a:t>Annotation Sequences</a:t>
            </a:r>
            <a:endParaRPr dirty="0"/>
          </a:p>
        </p:txBody>
      </p:sp>
      <p:sp>
        <p:nvSpPr>
          <p:cNvPr id="14" name="Shape 674"/>
          <p:cNvSpPr/>
          <p:nvPr/>
        </p:nvSpPr>
        <p:spPr>
          <a:xfrm>
            <a:off x="1667330" y="4431900"/>
            <a:ext cx="4635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dirty="0" smtClean="0"/>
              <a:t>Decoder: General Description</a:t>
            </a:r>
          </a:p>
        </p:txBody>
      </p:sp>
      <p:pic>
        <p:nvPicPr>
          <p:cNvPr id="15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530" y="1374089"/>
            <a:ext cx="3794100" cy="4659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92" name="Shape 692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93" name="AEA876FD-7DA4-4786-B986-B1AD1A6903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1815302"/>
            <a:ext cx="11239500" cy="3898901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Shape 69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98" name="Shape 69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99" name="Shape 699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00" name="835BDF99-BB85-45FA-B29C-AED32BCA98A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764" y="481454"/>
            <a:ext cx="9229760" cy="5753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704" name="Shape 70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705" name="Shape 705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06" name="7B01CC2E-8DFC-4366-A59B-5C9CA496CA8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991" y="455381"/>
            <a:ext cx="9540200" cy="5947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710" name="Shape 710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711" name="Shape 71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12" name="7C7A2382-A830-4584-B121-4C76038FCB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2343" y="450597"/>
            <a:ext cx="9555547" cy="5956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716" name="Shape 716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717" name="Shape 71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18" name="7D77888E-C529-46C2-946C-1006C085CCA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871" y="405131"/>
            <a:ext cx="9701417" cy="6047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1739900" y="-114301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2002026" y="520997"/>
            <a:ext cx="14757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结论</a:t>
            </a:r>
          </a:p>
        </p:txBody>
      </p:sp>
      <p:sp>
        <p:nvSpPr>
          <p:cNvPr id="722" name="Shape 722"/>
          <p:cNvSpPr/>
          <p:nvPr/>
        </p:nvSpPr>
        <p:spPr>
          <a:xfrm>
            <a:off x="1739900" y="6477000"/>
            <a:ext cx="2093911" cy="1649414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1820385" y="2105328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自然语言处理</a:t>
            </a:r>
          </a:p>
        </p:txBody>
      </p:sp>
      <p:sp>
        <p:nvSpPr>
          <p:cNvPr id="724" name="Shape 724"/>
          <p:cNvSpPr/>
          <p:nvPr/>
        </p:nvSpPr>
        <p:spPr>
          <a:xfrm>
            <a:off x="5434329" y="2105328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语法语义</a:t>
            </a:r>
          </a:p>
        </p:txBody>
      </p:sp>
      <p:sp>
        <p:nvSpPr>
          <p:cNvPr id="725" name="Shape 725"/>
          <p:cNvSpPr/>
          <p:nvPr/>
        </p:nvSpPr>
        <p:spPr>
          <a:xfrm>
            <a:off x="8438674" y="2105328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概率统计</a:t>
            </a:r>
          </a:p>
        </p:txBody>
      </p:sp>
      <p:sp>
        <p:nvSpPr>
          <p:cNvPr id="726" name="Shape 726"/>
          <p:cNvSpPr/>
          <p:nvPr/>
        </p:nvSpPr>
        <p:spPr>
          <a:xfrm>
            <a:off x="6965417" y="2378118"/>
            <a:ext cx="1323341" cy="1"/>
          </a:xfrm>
          <a:prstGeom prst="line">
            <a:avLst/>
          </a:prstGeom>
          <a:ln w="38100">
            <a:solidFill>
              <a:srgbClr val="1470C0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1820385" y="3179733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深度学习网络</a:t>
            </a:r>
          </a:p>
        </p:txBody>
      </p:sp>
      <p:sp>
        <p:nvSpPr>
          <p:cNvPr id="728" name="Shape 728"/>
          <p:cNvSpPr/>
          <p:nvPr/>
        </p:nvSpPr>
        <p:spPr>
          <a:xfrm>
            <a:off x="5434329" y="3201169"/>
            <a:ext cx="575894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rPr lang="zh-CN" altLang="en-US" dirty="0" smtClean="0"/>
              <a:t>马尔科夫模型到</a:t>
            </a:r>
            <a:r>
              <a:rPr dirty="0" smtClean="0"/>
              <a:t>RNN</a:t>
            </a:r>
            <a:r>
              <a:rPr lang="en-US" dirty="0" smtClean="0"/>
              <a:t> </a:t>
            </a:r>
            <a:r>
              <a:rPr dirty="0" smtClean="0"/>
              <a:t>Encoder-Decoder</a:t>
            </a:r>
            <a:endParaRPr dirty="0"/>
          </a:p>
        </p:txBody>
      </p:sp>
      <p:sp>
        <p:nvSpPr>
          <p:cNvPr id="729" name="Shape 729"/>
          <p:cNvSpPr/>
          <p:nvPr/>
        </p:nvSpPr>
        <p:spPr>
          <a:xfrm>
            <a:off x="1820385" y="4254139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软件仓库挖掘</a:t>
            </a:r>
          </a:p>
        </p:txBody>
      </p:sp>
      <p:sp>
        <p:nvSpPr>
          <p:cNvPr id="730" name="Shape 730"/>
          <p:cNvSpPr/>
          <p:nvPr/>
        </p:nvSpPr>
        <p:spPr>
          <a:xfrm>
            <a:off x="5434329" y="4248135"/>
            <a:ext cx="586304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RNN Encoder-Decoder、API sequences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1739900" y="-114301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2002026" y="520997"/>
            <a:ext cx="155208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END</a:t>
            </a:r>
          </a:p>
        </p:txBody>
      </p:sp>
      <p:sp>
        <p:nvSpPr>
          <p:cNvPr id="734" name="Shape 734"/>
          <p:cNvSpPr/>
          <p:nvPr/>
        </p:nvSpPr>
        <p:spPr>
          <a:xfrm>
            <a:off x="1739900" y="6477000"/>
            <a:ext cx="2093911" cy="1649414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036762" y="3783887"/>
            <a:ext cx="296153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56" name="Shape 256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57" name="Shape 257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第一阶段：20世纪50</a:t>
            </a:r>
            <a:r>
              <a:rPr>
                <a:solidFill>
                  <a:srgbClr val="229DC9"/>
                </a:solidFill>
              </a:rPr>
              <a:t>年代</a:t>
            </a:r>
            <a:r>
              <a:t>到70年代</a:t>
            </a:r>
          </a:p>
        </p:txBody>
      </p:sp>
      <p:sp>
        <p:nvSpPr>
          <p:cNvPr id="258" name="Shape 258"/>
          <p:cNvSpPr/>
          <p:nvPr/>
        </p:nvSpPr>
        <p:spPr>
          <a:xfrm>
            <a:off x="1890740" y="2863962"/>
            <a:ext cx="313547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The pen is in the box</a:t>
            </a:r>
          </a:p>
        </p:txBody>
      </p:sp>
      <p:sp>
        <p:nvSpPr>
          <p:cNvPr id="259" name="Shape 259"/>
          <p:cNvSpPr/>
          <p:nvPr/>
        </p:nvSpPr>
        <p:spPr>
          <a:xfrm>
            <a:off x="1890740" y="3871533"/>
            <a:ext cx="313547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The box is in the pen</a:t>
            </a:r>
          </a:p>
        </p:txBody>
      </p:sp>
      <p:sp>
        <p:nvSpPr>
          <p:cNvPr id="260" name="Shape 260"/>
          <p:cNvSpPr/>
          <p:nvPr/>
        </p:nvSpPr>
        <p:spPr>
          <a:xfrm>
            <a:off x="5255212" y="3104103"/>
            <a:ext cx="120801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692226" y="2863962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笔在盒子里</a:t>
            </a:r>
          </a:p>
        </p:txBody>
      </p:sp>
      <p:sp>
        <p:nvSpPr>
          <p:cNvPr id="262" name="Shape 262"/>
          <p:cNvSpPr/>
          <p:nvPr/>
        </p:nvSpPr>
        <p:spPr>
          <a:xfrm>
            <a:off x="5263420" y="4101402"/>
            <a:ext cx="120801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708641" y="3846133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盒子在笔里</a:t>
            </a:r>
          </a:p>
        </p:txBody>
      </p:sp>
      <p:sp>
        <p:nvSpPr>
          <p:cNvPr id="264" name="Shape 264"/>
          <p:cNvSpPr/>
          <p:nvPr/>
        </p:nvSpPr>
        <p:spPr>
          <a:xfrm>
            <a:off x="8460026" y="3611183"/>
            <a:ext cx="739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r>
              <a:t>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68" name="Shape 26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69" name="Shape 269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70" name="Shape 270"/>
          <p:cNvSpPr/>
          <p:nvPr/>
        </p:nvSpPr>
        <p:spPr>
          <a:xfrm>
            <a:off x="2184325" y="3485103"/>
            <a:ext cx="304985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弗里德里克.贾里尼克</a:t>
            </a:r>
          </a:p>
        </p:txBody>
      </p:sp>
      <p:pic>
        <p:nvPicPr>
          <p:cNvPr id="271" name="58_100916195719_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2996" y="943018"/>
            <a:ext cx="2673512" cy="410302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6131455" y="5473207"/>
            <a:ext cx="499659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defRPr sz="1400" b="0">
                <a:solidFill>
                  <a:srgbClr val="25252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Frederick Jelinek</a:t>
            </a:r>
            <a:r>
              <a:t> (18 November 1932 – 14 September 2010)</a:t>
            </a:r>
          </a:p>
        </p:txBody>
      </p:sp>
      <p:sp>
        <p:nvSpPr>
          <p:cNvPr id="273" name="Shape 273"/>
          <p:cNvSpPr/>
          <p:nvPr/>
        </p:nvSpPr>
        <p:spPr>
          <a:xfrm>
            <a:off x="2789389" y="4095912"/>
            <a:ext cx="18397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IBM华生实验室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85" name="Shape 285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86" name="Shape 286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87" name="Shape 287"/>
          <p:cNvSpPr/>
          <p:nvPr/>
        </p:nvSpPr>
        <p:spPr>
          <a:xfrm>
            <a:off x="5349821" y="1212703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1.美联储主席本-伯南克昨天告诉媒体7000亿美元的救助资金将借给上百家银行、保险公司和汽车公司。</a:t>
            </a:r>
          </a:p>
        </p:txBody>
      </p:sp>
      <p:sp>
        <p:nvSpPr>
          <p:cNvPr id="288" name="Shape 288"/>
          <p:cNvSpPr/>
          <p:nvPr/>
        </p:nvSpPr>
        <p:spPr>
          <a:xfrm>
            <a:off x="5349821" y="2680546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2.本-伯南克美联储主席昨天7000亿美元的救助资金告诉媒体将借给银行、保险公司和汽车公司上百家。</a:t>
            </a:r>
          </a:p>
        </p:txBody>
      </p:sp>
      <p:sp>
        <p:nvSpPr>
          <p:cNvPr id="289" name="Shape 289"/>
          <p:cNvSpPr/>
          <p:nvPr/>
        </p:nvSpPr>
        <p:spPr>
          <a:xfrm>
            <a:off x="5349821" y="4148390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3.联储美主席南克告助资金将借本-伯给上司和汽车公司昨天诉媒体7000亿百家美元的救银行、保险公。</a:t>
            </a:r>
          </a:p>
        </p:txBody>
      </p:sp>
      <p:sp>
        <p:nvSpPr>
          <p:cNvPr id="290" name="Shape 290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    </a:t>
            </a:r>
            <a:r>
              <a:rPr dirty="0" err="1"/>
              <a:t>一个句子是否合理，就看它的可能性大小如何</a:t>
            </a:r>
            <a:endParaRPr dirty="0"/>
          </a:p>
        </p:txBody>
      </p:sp>
      <p:sp>
        <p:nvSpPr>
          <p:cNvPr id="291" name="Shape 291"/>
          <p:cNvSpPr/>
          <p:nvPr/>
        </p:nvSpPr>
        <p:spPr>
          <a:xfrm>
            <a:off x="10954169" y="1406226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  <a:r>
              <a:rPr baseline="31999"/>
              <a:t>-20</a:t>
            </a:r>
          </a:p>
        </p:txBody>
      </p:sp>
      <p:sp>
        <p:nvSpPr>
          <p:cNvPr id="292" name="Shape 292"/>
          <p:cNvSpPr/>
          <p:nvPr/>
        </p:nvSpPr>
        <p:spPr>
          <a:xfrm>
            <a:off x="10954169" y="2887893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  <a:r>
              <a:rPr baseline="31999"/>
              <a:t>-25</a:t>
            </a:r>
          </a:p>
        </p:txBody>
      </p:sp>
      <p:sp>
        <p:nvSpPr>
          <p:cNvPr id="293" name="Shape 293"/>
          <p:cNvSpPr/>
          <p:nvPr/>
        </p:nvSpPr>
        <p:spPr>
          <a:xfrm>
            <a:off x="10954169" y="4369560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  <a:r>
              <a:rPr baseline="31999"/>
              <a:t>-70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  <p:bldP spid="292" grpId="0" animBg="1"/>
      <p:bldP spid="2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97" name="Shape 297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98" name="Shape 298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99" name="Shape 299"/>
          <p:cNvSpPr/>
          <p:nvPr/>
        </p:nvSpPr>
        <p:spPr>
          <a:xfrm>
            <a:off x="5754904" y="1512763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假定S表示一个有意义的句子</a:t>
            </a:r>
          </a:p>
        </p:txBody>
      </p:sp>
      <p:sp>
        <p:nvSpPr>
          <p:cNvPr id="300" name="Shape 300"/>
          <p:cNvSpPr/>
          <p:nvPr/>
        </p:nvSpPr>
        <p:spPr>
          <a:xfrm>
            <a:off x="5754904" y="2980607"/>
            <a:ext cx="540503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P(S) = P(w</a:t>
            </a:r>
            <a:r>
              <a:rPr baseline="-5999"/>
              <a:t>1</a:t>
            </a:r>
            <a:r>
              <a:t>, w</a:t>
            </a:r>
            <a:r>
              <a:rPr baseline="-5999"/>
              <a:t>2</a:t>
            </a:r>
            <a:r>
              <a:t>, w</a:t>
            </a:r>
            <a:r>
              <a:rPr baseline="-5999"/>
              <a:t>3</a:t>
            </a:r>
            <a:r>
              <a:t>, w</a:t>
            </a:r>
            <a:r>
              <a:rPr baseline="-5999"/>
              <a:t>4</a:t>
            </a:r>
            <a:r>
              <a:t>, w</a:t>
            </a:r>
            <a:r>
              <a:rPr baseline="-5999"/>
              <a:t>5</a:t>
            </a:r>
            <a:r>
              <a:t>, w</a:t>
            </a:r>
            <a:r>
              <a:rPr baseline="-5999"/>
              <a:t>6</a:t>
            </a:r>
            <a:r>
              <a:t>……w</a:t>
            </a:r>
            <a:r>
              <a:rPr baseline="-5999"/>
              <a:t>n</a:t>
            </a:r>
            <a:r>
              <a:t>)</a:t>
            </a:r>
          </a:p>
        </p:txBody>
      </p:sp>
      <p:sp>
        <p:nvSpPr>
          <p:cNvPr id="301" name="Shape 301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    一个句子是否合理，就看它的可能性大小如何</a:t>
            </a:r>
          </a:p>
        </p:txBody>
      </p:sp>
      <p:sp>
        <p:nvSpPr>
          <p:cNvPr id="302" name="Shape 302"/>
          <p:cNvSpPr/>
          <p:nvPr/>
        </p:nvSpPr>
        <p:spPr>
          <a:xfrm>
            <a:off x="5754904" y="2047570"/>
            <a:ext cx="540503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S = (w</a:t>
            </a:r>
            <a:r>
              <a:rPr baseline="-5999"/>
              <a:t>1</a:t>
            </a:r>
            <a:r>
              <a:t>, w</a:t>
            </a:r>
            <a:r>
              <a:rPr baseline="-5999"/>
              <a:t>2</a:t>
            </a:r>
            <a:r>
              <a:t>, w</a:t>
            </a:r>
            <a:r>
              <a:rPr baseline="-5999"/>
              <a:t>3</a:t>
            </a:r>
            <a:r>
              <a:t>, w</a:t>
            </a:r>
            <a:r>
              <a:rPr baseline="-5999"/>
              <a:t>4</a:t>
            </a:r>
            <a:r>
              <a:t>, w</a:t>
            </a:r>
            <a:r>
              <a:rPr baseline="-5999"/>
              <a:t>5</a:t>
            </a:r>
            <a:r>
              <a:t>, w</a:t>
            </a:r>
            <a:r>
              <a:rPr baseline="-5999"/>
              <a:t>6</a:t>
            </a:r>
            <a:r>
              <a:t>……w</a:t>
            </a:r>
            <a:r>
              <a:rPr baseline="-5999"/>
              <a:t>n</a:t>
            </a:r>
            <a:r>
              <a:t>)</a:t>
            </a:r>
          </a:p>
          <a:p>
            <a:r>
              <a:t>n为句子长度</a:t>
            </a:r>
          </a:p>
        </p:txBody>
      </p:sp>
      <p:sp>
        <p:nvSpPr>
          <p:cNvPr id="303" name="Shape 303"/>
          <p:cNvSpPr/>
          <p:nvPr/>
        </p:nvSpPr>
        <p:spPr>
          <a:xfrm rot="5400000">
            <a:off x="7565898" y="3592174"/>
            <a:ext cx="720758" cy="512190"/>
          </a:xfrm>
          <a:prstGeom prst="rightArrow">
            <a:avLst>
              <a:gd name="adj1" fmla="val 37774"/>
              <a:gd name="adj2" fmla="val 82221"/>
            </a:avLst>
          </a:prstGeom>
          <a:solidFill>
            <a:srgbClr val="229DC9"/>
          </a:solidFill>
          <a:ln w="12700">
            <a:solidFill>
              <a:srgbClr val="229DC9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754904" y="4325560"/>
            <a:ext cx="540503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P(S) = P(w</a:t>
            </a:r>
            <a:r>
              <a:rPr baseline="-5999"/>
              <a:t>1</a:t>
            </a:r>
            <a:r>
              <a:t>)P(w</a:t>
            </a:r>
            <a:r>
              <a:rPr baseline="-5999"/>
              <a:t>2</a:t>
            </a:r>
            <a:r>
              <a:t>|w</a:t>
            </a:r>
            <a:r>
              <a:rPr baseline="-5999"/>
              <a:t>1</a:t>
            </a:r>
            <a:r>
              <a:t>)P(w</a:t>
            </a:r>
            <a:r>
              <a:rPr baseline="-5999"/>
              <a:t>3</a:t>
            </a:r>
            <a:r>
              <a:t>|w</a:t>
            </a:r>
            <a:r>
              <a:rPr baseline="-5999"/>
              <a:t>1</a:t>
            </a:r>
            <a:r>
              <a:t>,w</a:t>
            </a:r>
            <a:r>
              <a:rPr baseline="-5999"/>
              <a:t>2</a:t>
            </a:r>
            <a:r>
              <a:t>)……</a:t>
            </a:r>
          </a:p>
          <a:p>
            <a:r>
              <a:t>           P(w</a:t>
            </a:r>
            <a:r>
              <a:rPr baseline="-5999"/>
              <a:t>n</a:t>
            </a:r>
            <a:r>
              <a:t>,|w</a:t>
            </a:r>
            <a:r>
              <a:rPr baseline="-5999"/>
              <a:t>1</a:t>
            </a:r>
            <a:r>
              <a:t>,w</a:t>
            </a:r>
            <a:r>
              <a:rPr baseline="-5999"/>
              <a:t>2</a:t>
            </a:r>
            <a:r>
              <a:t>,w</a:t>
            </a:r>
            <a:r>
              <a:rPr baseline="-5999"/>
              <a:t>3</a:t>
            </a:r>
            <a:r>
              <a:t>,…w</a:t>
            </a:r>
            <a:r>
              <a:rPr baseline="-5999"/>
              <a:t>n-1</a:t>
            </a:r>
            <a: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219DC9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219DC9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219DC9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1013</Words>
  <Application>Microsoft Office PowerPoint</Application>
  <PresentationFormat>宽屏</PresentationFormat>
  <Paragraphs>321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方正超粗黑_GBK</vt:lpstr>
      <vt:lpstr>方正大黑_GBK</vt:lpstr>
      <vt:lpstr>黑体</vt:lpstr>
      <vt:lpstr>微软雅黑</vt:lpstr>
      <vt:lpstr>Arial</vt:lpstr>
      <vt:lpstr>Calibri</vt:lpstr>
      <vt:lpstr>Calibri Light</vt:lpstr>
      <vt:lpstr>Cambria Math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QL Wang</cp:lastModifiedBy>
  <cp:revision>16</cp:revision>
  <dcterms:modified xsi:type="dcterms:W3CDTF">2017-01-16T11:54:18Z</dcterms:modified>
</cp:coreProperties>
</file>