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381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381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381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381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381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381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219DC9"/>
          </a:solidFill>
        </a:fill>
      </a:tcStyle>
    </a:band2H>
    <a:firstCol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19DC9"/>
          </a:solidFill>
        </a:fill>
      </a:tcStyle>
    </a:lastRow>
    <a:fir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38100" cap="flat">
              <a:solidFill>
                <a:srgbClr val="219DC9"/>
              </a:solidFill>
              <a:prstDash val="solid"/>
              <a:round/>
            </a:ln>
          </a:top>
          <a:bottom>
            <a:ln w="127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219DC9"/>
        </a:fontRef>
        <a:srgbClr val="219DC9"/>
      </a:tcTxStyle>
      <a:tcStyle>
        <a:tcBdr>
          <a:left>
            <a:ln w="12700" cap="flat">
              <a:solidFill>
                <a:srgbClr val="219DC9"/>
              </a:solidFill>
              <a:prstDash val="solid"/>
              <a:round/>
            </a:ln>
          </a:left>
          <a:right>
            <a:ln w="12700" cap="flat">
              <a:solidFill>
                <a:srgbClr val="219DC9"/>
              </a:solidFill>
              <a:prstDash val="solid"/>
              <a:round/>
            </a:ln>
          </a:right>
          <a:top>
            <a:ln w="12700" cap="flat">
              <a:solidFill>
                <a:srgbClr val="219DC9"/>
              </a:solidFill>
              <a:prstDash val="solid"/>
              <a:round/>
            </a:ln>
          </a:top>
          <a:bottom>
            <a:ln w="38100" cap="flat">
              <a:solidFill>
                <a:srgbClr val="219DC9"/>
              </a:solidFill>
              <a:prstDash val="solid"/>
              <a:round/>
            </a:ln>
          </a:bottom>
          <a:insideH>
            <a:ln w="12700" cap="flat">
              <a:solidFill>
                <a:srgbClr val="219DC9"/>
              </a:solidFill>
              <a:prstDash val="solid"/>
              <a:round/>
            </a:ln>
          </a:insideH>
          <a:insideV>
            <a:ln w="12700" cap="flat">
              <a:solidFill>
                <a:srgbClr val="219DC9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78" autoAdjust="0"/>
  </p:normalViewPr>
  <p:slideViewPr>
    <p:cSldViewPr snapToGrid="0">
      <p:cViewPr varScale="1">
        <p:scale>
          <a:sx n="73" d="100"/>
          <a:sy n="73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2" name="Shape 2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4279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3" name="Shape 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6" name="Shape 2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mtClean="0"/>
              <a:t>Given a set P of points in a normed space 𝑙_𝑝^𝑑, preprocess P so as to efficiently return a point p ∈ P for any given query point q, such that d(q, p) ≤ (1+ϵ) d(q, P), where d(q, P) is the distance of q to the its closest point in P.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4" name="Shape 2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mtClean="0"/>
              <a:t>Given a set P of points in a normed space 𝑙_𝑝^𝑑, preprocess P so as to efficiently return a point p ∈ P for any given query point q, such that d(q, p) ≤ (1+ϵ) d(q, P), where d(q, P) is the distance of q to the its closest point in P.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2" name="Shape 2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1" name="Shape 3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lnSpc>
                <a:spcPct val="90000"/>
              </a:lnSpc>
              <a:spcBef>
                <a:spcPts val="10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lang="en-US" altLang="zh-CN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In the equation, e(p, q) is an edge in the 3D-CFG. This edge connects two nodes p and q. &lt; </a:t>
            </a:r>
            <a:r>
              <a:rPr lang="en-US" altLang="zh-CN" sz="1200" b="0" dirty="0" err="1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x</a:t>
            </a:r>
            <a:r>
              <a:rPr lang="en-US" altLang="zh-CN" sz="1200" b="0" baseline="-6250" dirty="0" err="1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p</a:t>
            </a:r>
            <a:r>
              <a:rPr lang="en-US" altLang="zh-CN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,  </a:t>
            </a:r>
            <a:r>
              <a:rPr lang="en-US" altLang="zh-CN" sz="1200" b="0" dirty="0" err="1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y</a:t>
            </a:r>
            <a:r>
              <a:rPr lang="en-US" altLang="zh-CN" sz="1200" b="0" baseline="-6250" dirty="0" err="1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p</a:t>
            </a:r>
            <a:r>
              <a:rPr lang="en-US" altLang="zh-CN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,  </a:t>
            </a:r>
            <a:r>
              <a:rPr lang="en-US" altLang="zh-CN" sz="1200" b="0" dirty="0" err="1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z</a:t>
            </a:r>
            <a:r>
              <a:rPr lang="en-US" altLang="zh-CN" sz="1200" b="0" baseline="-6250" dirty="0" err="1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p</a:t>
            </a:r>
            <a:r>
              <a:rPr lang="en-US" altLang="zh-CN" sz="1200" b="0" baseline="-625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 </a:t>
            </a:r>
            <a:r>
              <a:rPr lang="en-US" altLang="zh-CN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&gt; is the coordinate of node p. π</a:t>
            </a:r>
            <a:r>
              <a:rPr lang="en-US" altLang="zh-CN" sz="1200" b="0" baseline="-625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p </a:t>
            </a:r>
            <a:r>
              <a:rPr lang="en-US" altLang="zh-CN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Calibri Light"/>
              </a:rPr>
              <a:t>is the number of statements in the basic block of p. </a:t>
            </a:r>
            <a:endParaRPr lang="en-US" altLang="zh-CN" sz="1200" b="0" dirty="0">
              <a:solidFill>
                <a:srgbClr val="000000"/>
              </a:solidFill>
              <a:latin typeface="+mn-lt"/>
              <a:ea typeface="+mn-ea"/>
              <a:cs typeface="+mn-cs"/>
              <a:sym typeface="Calibri Ligh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1" name="Shape 3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9" name="Shape 3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9" name="Shape 3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105"/>
          <p:cNvSpPr/>
          <p:nvPr/>
        </p:nvSpPr>
        <p:spPr>
          <a:xfrm>
            <a:off x="0" y="6487883"/>
            <a:ext cx="12192000" cy="384631"/>
          </a:xfrm>
          <a:prstGeom prst="rect">
            <a:avLst/>
          </a:prstGeom>
          <a:solidFill>
            <a:srgbClr val="FFD54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113"/>
          <p:cNvSpPr/>
          <p:nvPr/>
        </p:nvSpPr>
        <p:spPr>
          <a:xfrm>
            <a:off x="0" y="6487883"/>
            <a:ext cx="12192000" cy="384631"/>
          </a:xfrm>
          <a:prstGeom prst="rect">
            <a:avLst/>
          </a:prstGeom>
          <a:solidFill>
            <a:srgbClr val="7A81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>
                <a:solidFill>
                  <a:srgbClr val="000000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21"/>
          <p:cNvSpPr/>
          <p:nvPr/>
        </p:nvSpPr>
        <p:spPr>
          <a:xfrm>
            <a:off x="0" y="6487883"/>
            <a:ext cx="12192000" cy="384631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>
                <a:solidFill>
                  <a:srgbClr val="000000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hape 131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23" name="Shape 140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9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65"/>
          <p:cNvSpPr/>
          <p:nvPr/>
        </p:nvSpPr>
        <p:spPr>
          <a:xfrm>
            <a:off x="0" y="6487883"/>
            <a:ext cx="12192000" cy="384631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73"/>
          <p:cNvSpPr/>
          <p:nvPr/>
        </p:nvSpPr>
        <p:spPr>
          <a:xfrm>
            <a:off x="0" y="6487883"/>
            <a:ext cx="12192000" cy="38463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81"/>
          <p:cNvSpPr/>
          <p:nvPr/>
        </p:nvSpPr>
        <p:spPr>
          <a:xfrm>
            <a:off x="0" y="6487883"/>
            <a:ext cx="12192000" cy="384631"/>
          </a:xfrm>
          <a:prstGeom prst="rect">
            <a:avLst/>
          </a:prstGeom>
          <a:solidFill>
            <a:srgbClr val="F4B18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9"/>
          <p:cNvSpPr/>
          <p:nvPr/>
        </p:nvSpPr>
        <p:spPr>
          <a:xfrm>
            <a:off x="0" y="6487883"/>
            <a:ext cx="12192000" cy="384631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20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 b="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77"/>
          <p:cNvSpPr txBox="1"/>
          <p:nvPr/>
        </p:nvSpPr>
        <p:spPr>
          <a:xfrm>
            <a:off x="607983" y="1786960"/>
            <a:ext cx="10976034" cy="192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t>Achieving Accuracy and Scalability</a:t>
            </a:r>
          </a:p>
          <a:p>
            <a:pPr algn="ctr">
              <a:defRPr sz="40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t>Simultaneously in Detecting Application Clones </a:t>
            </a:r>
          </a:p>
          <a:p>
            <a:pPr algn="ctr">
              <a:defRPr sz="40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t>on Android Markets</a:t>
            </a:r>
          </a:p>
        </p:txBody>
      </p:sp>
      <p:pic>
        <p:nvPicPr>
          <p:cNvPr id="161" name="Picture1.png" descr="Pictur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8235" y="4919519"/>
            <a:ext cx="2535529" cy="853672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hape 180"/>
          <p:cNvSpPr txBox="1"/>
          <p:nvPr/>
        </p:nvSpPr>
        <p:spPr>
          <a:xfrm>
            <a:off x="5662929" y="4472478"/>
            <a:ext cx="866139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76717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王秋里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3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>
                <a:solidFill>
                  <a:srgbClr val="31CDA8"/>
                </a:solidFill>
              </a:defRPr>
            </a:pPr>
            <a:endParaRPr/>
          </a:p>
        </p:txBody>
      </p:sp>
      <p:sp>
        <p:nvSpPr>
          <p:cNvPr id="214" name="Shape 317"/>
          <p:cNvSpPr txBox="1"/>
          <p:nvPr/>
        </p:nvSpPr>
        <p:spPr>
          <a:xfrm>
            <a:off x="4644786" y="2970530"/>
            <a:ext cx="2902428" cy="916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5400"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t>Approach</a:t>
            </a:r>
          </a:p>
        </p:txBody>
      </p:sp>
      <p:sp>
        <p:nvSpPr>
          <p:cNvPr id="215" name="Shape 318"/>
          <p:cNvSpPr/>
          <p:nvPr/>
        </p:nvSpPr>
        <p:spPr>
          <a:xfrm>
            <a:off x="4388206" y="2857500"/>
            <a:ext cx="3415588" cy="1143000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18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219" name="Shape 382"/>
          <p:cNvSpPr txBox="1"/>
          <p:nvPr/>
        </p:nvSpPr>
        <p:spPr>
          <a:xfrm>
            <a:off x="1638300" y="647700"/>
            <a:ext cx="1289555" cy="39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Approach</a:t>
            </a:r>
          </a:p>
        </p:txBody>
      </p:sp>
      <p:sp>
        <p:nvSpPr>
          <p:cNvPr id="220" name="Step 1: Geometry-characteristic-based encoding of dependency graph.…"/>
          <p:cNvSpPr txBox="1"/>
          <p:nvPr/>
        </p:nvSpPr>
        <p:spPr>
          <a:xfrm>
            <a:off x="1968500" y="1587500"/>
            <a:ext cx="8255000" cy="2059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t>Step 1: Geometry-characteristic-based encoding of dependency graph. </a:t>
            </a:r>
          </a:p>
          <a:p>
            <a: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t>Step 2: Localized global comparison. </a:t>
            </a: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t>Step 3: Core-functionality- based grouping.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33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234" name="Shape 382"/>
          <p:cNvSpPr txBox="1"/>
          <p:nvPr/>
        </p:nvSpPr>
        <p:spPr>
          <a:xfrm>
            <a:off x="1638300" y="647700"/>
            <a:ext cx="1289555" cy="39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Approach</a:t>
            </a:r>
          </a:p>
        </p:txBody>
      </p:sp>
      <p:sp>
        <p:nvSpPr>
          <p:cNvPr id="235" name="CFG is the control flow graph of a method."/>
          <p:cNvSpPr txBox="1"/>
          <p:nvPr/>
        </p:nvSpPr>
        <p:spPr>
          <a:xfrm>
            <a:off x="1968500" y="1587500"/>
            <a:ext cx="8961842" cy="459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CFG is the control flow graph of a method.</a:t>
            </a:r>
          </a:p>
        </p:txBody>
      </p:sp>
      <p:sp>
        <p:nvSpPr>
          <p:cNvPr id="236" name="Node"/>
          <p:cNvSpPr txBox="1"/>
          <p:nvPr/>
        </p:nvSpPr>
        <p:spPr>
          <a:xfrm>
            <a:off x="2963048" y="2134136"/>
            <a:ext cx="854898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Node</a:t>
            </a:r>
          </a:p>
        </p:txBody>
      </p:sp>
      <p:sp>
        <p:nvSpPr>
          <p:cNvPr id="237" name="A basic block in the method"/>
          <p:cNvSpPr txBox="1"/>
          <p:nvPr/>
        </p:nvSpPr>
        <p:spPr>
          <a:xfrm>
            <a:off x="5722678" y="2134136"/>
            <a:ext cx="3981602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A basic block in the method</a:t>
            </a:r>
          </a:p>
        </p:txBody>
      </p:sp>
      <p:sp>
        <p:nvSpPr>
          <p:cNvPr id="238" name="Line"/>
          <p:cNvSpPr/>
          <p:nvPr/>
        </p:nvSpPr>
        <p:spPr>
          <a:xfrm>
            <a:off x="3903094" y="2722776"/>
            <a:ext cx="1711576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39" name="Edge"/>
          <p:cNvSpPr txBox="1"/>
          <p:nvPr/>
        </p:nvSpPr>
        <p:spPr>
          <a:xfrm>
            <a:off x="2963048" y="2743736"/>
            <a:ext cx="854898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Edge</a:t>
            </a:r>
          </a:p>
        </p:txBody>
      </p:sp>
      <p:sp>
        <p:nvSpPr>
          <p:cNvPr id="240" name="Jumps in the control flow"/>
          <p:cNvSpPr txBox="1"/>
          <p:nvPr/>
        </p:nvSpPr>
        <p:spPr>
          <a:xfrm>
            <a:off x="5722678" y="2743736"/>
            <a:ext cx="3981602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Jumps in the control flow</a:t>
            </a:r>
          </a:p>
        </p:txBody>
      </p:sp>
      <p:sp>
        <p:nvSpPr>
          <p:cNvPr id="241" name="Line"/>
          <p:cNvSpPr/>
          <p:nvPr/>
        </p:nvSpPr>
        <p:spPr>
          <a:xfrm>
            <a:off x="3910978" y="3314966"/>
            <a:ext cx="1711576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42" name="Circle"/>
          <p:cNvSpPr/>
          <p:nvPr/>
        </p:nvSpPr>
        <p:spPr>
          <a:xfrm>
            <a:off x="5801740" y="3578494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43" name="A"/>
          <p:cNvSpPr txBox="1"/>
          <p:nvPr/>
        </p:nvSpPr>
        <p:spPr>
          <a:xfrm>
            <a:off x="5899110" y="3603894"/>
            <a:ext cx="264998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dirty="0"/>
              <a:t>A</a:t>
            </a:r>
          </a:p>
        </p:txBody>
      </p:sp>
      <p:sp>
        <p:nvSpPr>
          <p:cNvPr id="244" name="Circle"/>
          <p:cNvSpPr/>
          <p:nvPr/>
        </p:nvSpPr>
        <p:spPr>
          <a:xfrm>
            <a:off x="5801740" y="4288517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45" name="B"/>
          <p:cNvSpPr txBox="1"/>
          <p:nvPr/>
        </p:nvSpPr>
        <p:spPr>
          <a:xfrm>
            <a:off x="5899110" y="4313917"/>
            <a:ext cx="255324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246" name="Circle"/>
          <p:cNvSpPr/>
          <p:nvPr/>
        </p:nvSpPr>
        <p:spPr>
          <a:xfrm>
            <a:off x="5103240" y="5013594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47" name="C"/>
          <p:cNvSpPr txBox="1"/>
          <p:nvPr/>
        </p:nvSpPr>
        <p:spPr>
          <a:xfrm>
            <a:off x="5187910" y="5038994"/>
            <a:ext cx="259541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248" name="Circle"/>
          <p:cNvSpPr/>
          <p:nvPr/>
        </p:nvSpPr>
        <p:spPr>
          <a:xfrm>
            <a:off x="6487540" y="4988194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49" name="E"/>
          <p:cNvSpPr txBox="1"/>
          <p:nvPr/>
        </p:nvSpPr>
        <p:spPr>
          <a:xfrm>
            <a:off x="6584910" y="5013594"/>
            <a:ext cx="248627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E</a:t>
            </a:r>
          </a:p>
        </p:txBody>
      </p:sp>
      <p:sp>
        <p:nvSpPr>
          <p:cNvPr id="250" name="Circle"/>
          <p:cNvSpPr/>
          <p:nvPr/>
        </p:nvSpPr>
        <p:spPr>
          <a:xfrm>
            <a:off x="5109590" y="5844267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51" name="D"/>
          <p:cNvSpPr txBox="1"/>
          <p:nvPr/>
        </p:nvSpPr>
        <p:spPr>
          <a:xfrm>
            <a:off x="5194260" y="5869667"/>
            <a:ext cx="267354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D</a:t>
            </a:r>
          </a:p>
        </p:txBody>
      </p:sp>
      <p:sp>
        <p:nvSpPr>
          <p:cNvPr id="252" name="Circle"/>
          <p:cNvSpPr/>
          <p:nvPr/>
        </p:nvSpPr>
        <p:spPr>
          <a:xfrm>
            <a:off x="6493890" y="5818867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53" name="F"/>
          <p:cNvSpPr txBox="1"/>
          <p:nvPr/>
        </p:nvSpPr>
        <p:spPr>
          <a:xfrm>
            <a:off x="6591260" y="5844267"/>
            <a:ext cx="252347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F</a:t>
            </a:r>
          </a:p>
        </p:txBody>
      </p:sp>
      <p:sp>
        <p:nvSpPr>
          <p:cNvPr id="254" name="Line"/>
          <p:cNvSpPr/>
          <p:nvPr/>
        </p:nvSpPr>
        <p:spPr>
          <a:xfrm>
            <a:off x="6018908" y="4004815"/>
            <a:ext cx="1" cy="26315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55" name="Line"/>
          <p:cNvSpPr/>
          <p:nvPr/>
        </p:nvSpPr>
        <p:spPr>
          <a:xfrm>
            <a:off x="5320409" y="5457683"/>
            <a:ext cx="1" cy="37683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56" name="Line"/>
          <p:cNvSpPr/>
          <p:nvPr/>
        </p:nvSpPr>
        <p:spPr>
          <a:xfrm>
            <a:off x="6711058" y="5432283"/>
            <a:ext cx="1" cy="37683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57" name="Line"/>
          <p:cNvSpPr/>
          <p:nvPr/>
        </p:nvSpPr>
        <p:spPr>
          <a:xfrm flipH="1">
            <a:off x="5301239" y="4617942"/>
            <a:ext cx="529246" cy="37390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58" name="Line"/>
          <p:cNvSpPr/>
          <p:nvPr/>
        </p:nvSpPr>
        <p:spPr>
          <a:xfrm>
            <a:off x="6196783" y="4634204"/>
            <a:ext cx="545621" cy="34162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59" name="Line"/>
          <p:cNvSpPr/>
          <p:nvPr/>
        </p:nvSpPr>
        <p:spPr>
          <a:xfrm>
            <a:off x="4766766" y="5223324"/>
            <a:ext cx="329151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60" name="Line"/>
          <p:cNvSpPr/>
          <p:nvPr/>
        </p:nvSpPr>
        <p:spPr>
          <a:xfrm>
            <a:off x="4777053" y="4490766"/>
            <a:ext cx="1" cy="74252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61" name="Line"/>
          <p:cNvSpPr/>
          <p:nvPr/>
        </p:nvSpPr>
        <p:spPr>
          <a:xfrm>
            <a:off x="4767327" y="4505686"/>
            <a:ext cx="1001793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66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267" name="Shape 382"/>
          <p:cNvSpPr txBox="1"/>
          <p:nvPr/>
        </p:nvSpPr>
        <p:spPr>
          <a:xfrm>
            <a:off x="1638300" y="647700"/>
            <a:ext cx="1289555" cy="39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Approach</a:t>
            </a:r>
          </a:p>
        </p:txBody>
      </p:sp>
      <p:sp>
        <p:nvSpPr>
          <p:cNvPr id="268" name="Centroid (Physical Model) 质心"/>
          <p:cNvSpPr txBox="1"/>
          <p:nvPr/>
        </p:nvSpPr>
        <p:spPr>
          <a:xfrm>
            <a:off x="1963649" y="1587500"/>
            <a:ext cx="4315561" cy="510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Centroid (Physical Model) 质心</a:t>
            </a:r>
          </a:p>
        </p:txBody>
      </p:sp>
      <p:sp>
        <p:nvSpPr>
          <p:cNvPr id="269" name="The “mass” center of an object. 质量中心"/>
          <p:cNvSpPr txBox="1"/>
          <p:nvPr/>
        </p:nvSpPr>
        <p:spPr>
          <a:xfrm>
            <a:off x="1971874" y="2326640"/>
            <a:ext cx="5779210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The “mass” center of an object. 质量中心 </a:t>
            </a:r>
          </a:p>
        </p:txBody>
      </p:sp>
      <p:sp>
        <p:nvSpPr>
          <p:cNvPr id="270" name="Triangle"/>
          <p:cNvSpPr/>
          <p:nvPr/>
        </p:nvSpPr>
        <p:spPr>
          <a:xfrm>
            <a:off x="5142832" y="3287591"/>
            <a:ext cx="1906336" cy="15450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71" name="Line"/>
          <p:cNvSpPr/>
          <p:nvPr/>
        </p:nvSpPr>
        <p:spPr>
          <a:xfrm flipV="1">
            <a:off x="6095999" y="3293674"/>
            <a:ext cx="1" cy="1532838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72" name="Line"/>
          <p:cNvSpPr/>
          <p:nvPr/>
        </p:nvSpPr>
        <p:spPr>
          <a:xfrm flipV="1">
            <a:off x="5152885" y="4057827"/>
            <a:ext cx="1403774" cy="76983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273" name="Circle"/>
          <p:cNvSpPr/>
          <p:nvPr/>
        </p:nvSpPr>
        <p:spPr>
          <a:xfrm>
            <a:off x="6072099" y="4295301"/>
            <a:ext cx="47802" cy="4780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74" name="When two objects are identical, their centroids are also the same."/>
          <p:cNvSpPr txBox="1"/>
          <p:nvPr/>
        </p:nvSpPr>
        <p:spPr>
          <a:xfrm>
            <a:off x="1963649" y="5283007"/>
            <a:ext cx="8981439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rPr dirty="0"/>
              <a:t>When two objects are identical, their centroids are also the same.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79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280" name="Shape 382"/>
          <p:cNvSpPr txBox="1"/>
          <p:nvPr/>
        </p:nvSpPr>
        <p:spPr>
          <a:xfrm>
            <a:off x="1638300" y="647700"/>
            <a:ext cx="1289555" cy="39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Approach</a:t>
            </a:r>
          </a:p>
        </p:txBody>
      </p:sp>
      <p:sp>
        <p:nvSpPr>
          <p:cNvPr id="281" name="3D-CFG"/>
          <p:cNvSpPr txBox="1"/>
          <p:nvPr/>
        </p:nvSpPr>
        <p:spPr>
          <a:xfrm>
            <a:off x="1963649" y="1587500"/>
            <a:ext cx="1221841" cy="459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3D-CFG</a:t>
            </a:r>
          </a:p>
        </p:txBody>
      </p:sp>
      <p:sp>
        <p:nvSpPr>
          <p:cNvPr id="282" name="A 3D-CFG is a CFG in which each node has a unique coordinate. The coordinate is a vector &lt; x, y, z &gt;.…"/>
          <p:cNvSpPr txBox="1"/>
          <p:nvPr/>
        </p:nvSpPr>
        <p:spPr>
          <a:xfrm>
            <a:off x="2128968" y="2590800"/>
            <a:ext cx="7934064" cy="291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A 3D-CFG is a CFG in which each node has a unique coordinate. The coordinate is a vector &lt; x, y, z &gt;. </a:t>
            </a:r>
          </a:p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x is the sequence number in the CFG. </a:t>
            </a:r>
          </a:p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y is the number of outgoing edges of the node.</a:t>
            </a:r>
          </a:p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z is the depth of loop of the node.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87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288" name="Shape 382"/>
          <p:cNvSpPr txBox="1"/>
          <p:nvPr/>
        </p:nvSpPr>
        <p:spPr>
          <a:xfrm>
            <a:off x="1638300" y="647700"/>
            <a:ext cx="1289555" cy="39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Approach</a:t>
            </a:r>
          </a:p>
        </p:txBody>
      </p:sp>
      <p:sp>
        <p:nvSpPr>
          <p:cNvPr id="289" name="3D CFG"/>
          <p:cNvSpPr txBox="1"/>
          <p:nvPr/>
        </p:nvSpPr>
        <p:spPr>
          <a:xfrm>
            <a:off x="1963649" y="1587500"/>
            <a:ext cx="1205077" cy="459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3D CFG</a:t>
            </a:r>
          </a:p>
        </p:txBody>
      </p:sp>
      <p:pic>
        <p:nvPicPr>
          <p:cNvPr id="290" name="fig3.jpeg" descr="fig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0888" y="1219774"/>
            <a:ext cx="8470224" cy="44184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95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296" name="Shape 382"/>
          <p:cNvSpPr txBox="1"/>
          <p:nvPr/>
        </p:nvSpPr>
        <p:spPr>
          <a:xfrm>
            <a:off x="1638300" y="647700"/>
            <a:ext cx="1289555" cy="39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Approach</a:t>
            </a:r>
          </a:p>
        </p:txBody>
      </p:sp>
      <p:sp>
        <p:nvSpPr>
          <p:cNvPr id="297" name="Centroid of 3D-CFG"/>
          <p:cNvSpPr txBox="1"/>
          <p:nvPr/>
        </p:nvSpPr>
        <p:spPr>
          <a:xfrm>
            <a:off x="1963649" y="1587500"/>
            <a:ext cx="2808630" cy="459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Centroid of 3D-CFG</a:t>
            </a:r>
          </a:p>
        </p:txBody>
      </p:sp>
      <p:pic>
        <p:nvPicPr>
          <p:cNvPr id="298" name="Definition 3.2.tiff" descr="Definition 3.2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1935" y="2458080"/>
            <a:ext cx="9899938" cy="2318829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In the equation, e(p, q) is an edge in the 3D-CFG. This edge connects two nodes p and q. &lt; xp,  yp,  zp &gt; is the coordinate of node p. πp is the number of statements in the basic block of p."/>
          <p:cNvSpPr txBox="1"/>
          <p:nvPr/>
        </p:nvSpPr>
        <p:spPr>
          <a:xfrm>
            <a:off x="1481935" y="4564545"/>
            <a:ext cx="9762274" cy="424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04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305" name="Shape 382"/>
          <p:cNvSpPr txBox="1"/>
          <p:nvPr/>
        </p:nvSpPr>
        <p:spPr>
          <a:xfrm>
            <a:off x="1638300" y="647700"/>
            <a:ext cx="1289555" cy="39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Approach</a:t>
            </a:r>
          </a:p>
        </p:txBody>
      </p:sp>
      <p:sp>
        <p:nvSpPr>
          <p:cNvPr id="306" name="Centroid of 3D-CFG"/>
          <p:cNvSpPr txBox="1"/>
          <p:nvPr/>
        </p:nvSpPr>
        <p:spPr>
          <a:xfrm>
            <a:off x="1963649" y="1587500"/>
            <a:ext cx="2808630" cy="459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Centroid of 3D-CFG</a:t>
            </a:r>
          </a:p>
        </p:txBody>
      </p:sp>
      <p:sp>
        <p:nvSpPr>
          <p:cNvPr id="307" name="Circle"/>
          <p:cNvSpPr/>
          <p:nvPr/>
        </p:nvSpPr>
        <p:spPr>
          <a:xfrm>
            <a:off x="3585518" y="2418289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08" name="A"/>
          <p:cNvSpPr txBox="1"/>
          <p:nvPr/>
        </p:nvSpPr>
        <p:spPr>
          <a:xfrm>
            <a:off x="3682889" y="2443689"/>
            <a:ext cx="264997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309" name="Circle"/>
          <p:cNvSpPr/>
          <p:nvPr/>
        </p:nvSpPr>
        <p:spPr>
          <a:xfrm>
            <a:off x="3585518" y="3128313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0" name="B"/>
          <p:cNvSpPr txBox="1"/>
          <p:nvPr/>
        </p:nvSpPr>
        <p:spPr>
          <a:xfrm>
            <a:off x="3682889" y="3153713"/>
            <a:ext cx="255323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311" name="Circle"/>
          <p:cNvSpPr/>
          <p:nvPr/>
        </p:nvSpPr>
        <p:spPr>
          <a:xfrm>
            <a:off x="2887018" y="3853389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2" name="C"/>
          <p:cNvSpPr txBox="1"/>
          <p:nvPr/>
        </p:nvSpPr>
        <p:spPr>
          <a:xfrm>
            <a:off x="2971688" y="3878789"/>
            <a:ext cx="259541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313" name="Circle"/>
          <p:cNvSpPr/>
          <p:nvPr/>
        </p:nvSpPr>
        <p:spPr>
          <a:xfrm>
            <a:off x="4271318" y="3827989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4" name="E"/>
          <p:cNvSpPr txBox="1"/>
          <p:nvPr/>
        </p:nvSpPr>
        <p:spPr>
          <a:xfrm>
            <a:off x="4368689" y="3853389"/>
            <a:ext cx="248626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E</a:t>
            </a:r>
          </a:p>
        </p:txBody>
      </p:sp>
      <p:sp>
        <p:nvSpPr>
          <p:cNvPr id="315" name="Circle"/>
          <p:cNvSpPr/>
          <p:nvPr/>
        </p:nvSpPr>
        <p:spPr>
          <a:xfrm>
            <a:off x="2893368" y="4684062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6" name="D"/>
          <p:cNvSpPr txBox="1"/>
          <p:nvPr/>
        </p:nvSpPr>
        <p:spPr>
          <a:xfrm>
            <a:off x="2978038" y="4709462"/>
            <a:ext cx="267354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D</a:t>
            </a:r>
          </a:p>
        </p:txBody>
      </p:sp>
      <p:sp>
        <p:nvSpPr>
          <p:cNvPr id="317" name="Circle"/>
          <p:cNvSpPr/>
          <p:nvPr/>
        </p:nvSpPr>
        <p:spPr>
          <a:xfrm>
            <a:off x="4277668" y="4658662"/>
            <a:ext cx="434339" cy="43433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8" name="F"/>
          <p:cNvSpPr txBox="1"/>
          <p:nvPr/>
        </p:nvSpPr>
        <p:spPr>
          <a:xfrm>
            <a:off x="4375039" y="4684062"/>
            <a:ext cx="252347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F</a:t>
            </a:r>
          </a:p>
        </p:txBody>
      </p:sp>
      <p:sp>
        <p:nvSpPr>
          <p:cNvPr id="319" name="Line"/>
          <p:cNvSpPr/>
          <p:nvPr/>
        </p:nvSpPr>
        <p:spPr>
          <a:xfrm>
            <a:off x="3802687" y="2844610"/>
            <a:ext cx="1" cy="26315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0" name="Line"/>
          <p:cNvSpPr/>
          <p:nvPr/>
        </p:nvSpPr>
        <p:spPr>
          <a:xfrm>
            <a:off x="3104187" y="4297479"/>
            <a:ext cx="1" cy="37683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1" name="Line"/>
          <p:cNvSpPr/>
          <p:nvPr/>
        </p:nvSpPr>
        <p:spPr>
          <a:xfrm>
            <a:off x="4494836" y="4272079"/>
            <a:ext cx="1" cy="37683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2" name="Line"/>
          <p:cNvSpPr/>
          <p:nvPr/>
        </p:nvSpPr>
        <p:spPr>
          <a:xfrm flipH="1">
            <a:off x="3085017" y="3457738"/>
            <a:ext cx="529246" cy="37390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3" name="Line"/>
          <p:cNvSpPr/>
          <p:nvPr/>
        </p:nvSpPr>
        <p:spPr>
          <a:xfrm>
            <a:off x="3980562" y="3474000"/>
            <a:ext cx="545620" cy="34162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4" name="Line"/>
          <p:cNvSpPr/>
          <p:nvPr/>
        </p:nvSpPr>
        <p:spPr>
          <a:xfrm>
            <a:off x="2550544" y="4063119"/>
            <a:ext cx="329151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5" name="Line"/>
          <p:cNvSpPr/>
          <p:nvPr/>
        </p:nvSpPr>
        <p:spPr>
          <a:xfrm>
            <a:off x="2560831" y="3330561"/>
            <a:ext cx="1" cy="74252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6" name="Line"/>
          <p:cNvSpPr/>
          <p:nvPr/>
        </p:nvSpPr>
        <p:spPr>
          <a:xfrm>
            <a:off x="2551105" y="3345481"/>
            <a:ext cx="1001793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7" name="Line"/>
          <p:cNvSpPr/>
          <p:nvPr/>
        </p:nvSpPr>
        <p:spPr>
          <a:xfrm flipV="1">
            <a:off x="3103503" y="5116661"/>
            <a:ext cx="1" cy="550456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8" name="Line"/>
          <p:cNvSpPr/>
          <p:nvPr/>
        </p:nvSpPr>
        <p:spPr>
          <a:xfrm>
            <a:off x="3099083" y="5658383"/>
            <a:ext cx="1890343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29" name="Line"/>
          <p:cNvSpPr/>
          <p:nvPr/>
        </p:nvSpPr>
        <p:spPr>
          <a:xfrm flipH="1">
            <a:off x="4976108" y="3329983"/>
            <a:ext cx="1" cy="2338409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30" name="Line"/>
          <p:cNvSpPr/>
          <p:nvPr/>
        </p:nvSpPr>
        <p:spPr>
          <a:xfrm flipH="1">
            <a:off x="4015777" y="3345482"/>
            <a:ext cx="970870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31" name="5"/>
          <p:cNvSpPr txBox="1"/>
          <p:nvPr/>
        </p:nvSpPr>
        <p:spPr>
          <a:xfrm>
            <a:off x="4059607" y="2443689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5</a:t>
            </a:r>
          </a:p>
        </p:txBody>
      </p:sp>
      <p:sp>
        <p:nvSpPr>
          <p:cNvPr id="332" name="3"/>
          <p:cNvSpPr txBox="1"/>
          <p:nvPr/>
        </p:nvSpPr>
        <p:spPr>
          <a:xfrm>
            <a:off x="4044254" y="2953462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333" name="4"/>
          <p:cNvSpPr txBox="1"/>
          <p:nvPr/>
        </p:nvSpPr>
        <p:spPr>
          <a:xfrm>
            <a:off x="3352440" y="3888437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334" name="2"/>
          <p:cNvSpPr txBox="1"/>
          <p:nvPr/>
        </p:nvSpPr>
        <p:spPr>
          <a:xfrm>
            <a:off x="3352440" y="4708544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335" name="1"/>
          <p:cNvSpPr txBox="1"/>
          <p:nvPr/>
        </p:nvSpPr>
        <p:spPr>
          <a:xfrm>
            <a:off x="4719202" y="3853389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336" name="0"/>
          <p:cNvSpPr txBox="1"/>
          <p:nvPr/>
        </p:nvSpPr>
        <p:spPr>
          <a:xfrm>
            <a:off x="4719202" y="4680107"/>
            <a:ext cx="237340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337" name="π=(5+3)+(3+4)+(3+1)+(4+3)+(4+2)+(2+3)+(1+0)…"/>
          <p:cNvSpPr txBox="1"/>
          <p:nvPr/>
        </p:nvSpPr>
        <p:spPr>
          <a:xfrm>
            <a:off x="5449526" y="2792731"/>
            <a:ext cx="5569252" cy="1272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3600"/>
              </a:lnSpc>
              <a:spcBef>
                <a:spcPts val="1200"/>
              </a:spcBef>
              <a:defRPr sz="19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π=(5+3)+(3+4)+(3+1)+(4+3)+(4+2)+(2+3)+(1+0) </a:t>
            </a:r>
          </a:p>
          <a:p>
            <a:pPr algn="l" defTabSz="457200">
              <a:lnSpc>
                <a:spcPts val="3600"/>
              </a:lnSpc>
              <a:spcBef>
                <a:spcPts val="1200"/>
              </a:spcBef>
              <a:defRPr sz="19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  = 38 </a:t>
            </a:r>
          </a:p>
        </p:txBody>
      </p:sp>
      <p:sp>
        <p:nvSpPr>
          <p:cNvPr id="338" name="Cx=(5×1+3×2×5+4×3×3+2×4×2+1×5×2)/38…"/>
          <p:cNvSpPr txBox="1"/>
          <p:nvPr/>
        </p:nvSpPr>
        <p:spPr>
          <a:xfrm>
            <a:off x="5426036" y="3919055"/>
            <a:ext cx="5070093" cy="828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3100"/>
              </a:lnSpc>
              <a:spcBef>
                <a:spcPts val="1200"/>
              </a:spcBef>
              <a:defRPr sz="19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  <a:lvl2pPr indent="228600" algn="l" defTabSz="457200">
              <a:lnSpc>
                <a:spcPts val="3100"/>
              </a:lnSpc>
              <a:spcBef>
                <a:spcPts val="1200"/>
              </a:spcBef>
              <a:defRPr sz="19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2pPr>
          </a:lstStyle>
          <a:p>
            <a:r>
              <a:rPr dirty="0" err="1"/>
              <a:t>Cx</a:t>
            </a:r>
            <a:r>
              <a:rPr dirty="0"/>
              <a:t>=(5×1+3×2×5+4×3×3+2×4×2+1×5×2)/38</a:t>
            </a:r>
          </a:p>
          <a:p>
            <a:pPr lvl="1"/>
            <a:r>
              <a:rPr dirty="0"/>
              <a:t>= 2.5526 </a:t>
            </a:r>
          </a:p>
        </p:txBody>
      </p:sp>
      <p:sp>
        <p:nvSpPr>
          <p:cNvPr id="339" name="c =&lt; 2.5526, 1.7105, 0.8158, 38 &gt;."/>
          <p:cNvSpPr txBox="1"/>
          <p:nvPr/>
        </p:nvSpPr>
        <p:spPr>
          <a:xfrm>
            <a:off x="5426036" y="4908360"/>
            <a:ext cx="4137659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3800"/>
              </a:lnSpc>
              <a:spcBef>
                <a:spcPts val="1200"/>
              </a:spcBef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rPr dirty="0"/>
              <a:t>c =&lt; 2.5526, 1.7105, 0.8158, 38 &gt;.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44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345" name="Shape 382"/>
          <p:cNvSpPr txBox="1"/>
          <p:nvPr/>
        </p:nvSpPr>
        <p:spPr>
          <a:xfrm>
            <a:off x="1638300" y="647700"/>
            <a:ext cx="1289555" cy="39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Approach</a:t>
            </a:r>
          </a:p>
        </p:txBody>
      </p:sp>
      <p:sp>
        <p:nvSpPr>
          <p:cNvPr id="346" name="Centroid of 3D-CFG"/>
          <p:cNvSpPr txBox="1"/>
          <p:nvPr/>
        </p:nvSpPr>
        <p:spPr>
          <a:xfrm>
            <a:off x="1963649" y="1587500"/>
            <a:ext cx="2808630" cy="459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Centroid of 3D-CFG</a:t>
            </a:r>
          </a:p>
        </p:txBody>
      </p:sp>
      <p:sp>
        <p:nvSpPr>
          <p:cNvPr id="347" name="P1) Two same methods have the same centroid.…"/>
          <p:cNvSpPr txBox="1"/>
          <p:nvPr/>
        </p:nvSpPr>
        <p:spPr>
          <a:xfrm>
            <a:off x="2526793" y="2697481"/>
            <a:ext cx="7542966" cy="1463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600"/>
              </a:lnSpc>
              <a:spcBef>
                <a:spcPts val="1200"/>
              </a:spcBef>
              <a:defRPr sz="27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t>P1) Two same methods have the same centroid. </a:t>
            </a:r>
          </a:p>
          <a:p>
            <a:pPr algn="l" defTabSz="457200">
              <a:lnSpc>
                <a:spcPts val="4600"/>
              </a:lnSpc>
              <a:spcBef>
                <a:spcPts val="1200"/>
              </a:spcBef>
              <a:defRPr sz="27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t>P2) When a method changes a little, its centroid will not change a lot.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52" name="Shape 381"/>
          <p:cNvSpPr txBox="1"/>
          <p:nvPr/>
        </p:nvSpPr>
        <p:spPr>
          <a:xfrm>
            <a:off x="805949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B</a:t>
            </a:r>
          </a:p>
        </p:txBody>
      </p:sp>
      <p:sp>
        <p:nvSpPr>
          <p:cNvPr id="353" name="Shape 382"/>
          <p:cNvSpPr txBox="1"/>
          <p:nvPr/>
        </p:nvSpPr>
        <p:spPr>
          <a:xfrm>
            <a:off x="1638300" y="647700"/>
            <a:ext cx="1289555" cy="39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2A7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Approach</a:t>
            </a:r>
          </a:p>
        </p:txBody>
      </p:sp>
      <p:sp>
        <p:nvSpPr>
          <p:cNvPr id="354" name="APK files"/>
          <p:cNvSpPr txBox="1"/>
          <p:nvPr/>
        </p:nvSpPr>
        <p:spPr>
          <a:xfrm>
            <a:off x="2263479" y="1148708"/>
            <a:ext cx="1769874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APK files</a:t>
            </a:r>
          </a:p>
        </p:txBody>
      </p:sp>
      <p:sp>
        <p:nvSpPr>
          <p:cNvPr id="355" name="Java code"/>
          <p:cNvSpPr txBox="1"/>
          <p:nvPr/>
        </p:nvSpPr>
        <p:spPr>
          <a:xfrm>
            <a:off x="5120658" y="1148708"/>
            <a:ext cx="176987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Java code</a:t>
            </a:r>
          </a:p>
        </p:txBody>
      </p:sp>
      <p:sp>
        <p:nvSpPr>
          <p:cNvPr id="356" name="2D CFG"/>
          <p:cNvSpPr txBox="1"/>
          <p:nvPr/>
        </p:nvSpPr>
        <p:spPr>
          <a:xfrm>
            <a:off x="8663694" y="1148708"/>
            <a:ext cx="176987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2D CFG</a:t>
            </a:r>
          </a:p>
        </p:txBody>
      </p:sp>
      <p:sp>
        <p:nvSpPr>
          <p:cNvPr id="357" name="3D CFG"/>
          <p:cNvSpPr txBox="1"/>
          <p:nvPr/>
        </p:nvSpPr>
        <p:spPr>
          <a:xfrm>
            <a:off x="7232104" y="4020378"/>
            <a:ext cx="176987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rPr dirty="0"/>
              <a:t>3D CFG</a:t>
            </a:r>
          </a:p>
        </p:txBody>
      </p:sp>
      <p:sp>
        <p:nvSpPr>
          <p:cNvPr id="358" name="Get centroids"/>
          <p:cNvSpPr txBox="1"/>
          <p:nvPr/>
        </p:nvSpPr>
        <p:spPr>
          <a:xfrm>
            <a:off x="3108044" y="4020378"/>
            <a:ext cx="2012614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6200"/>
              </a:lnSpc>
              <a:spcBef>
                <a:spcPts val="1200"/>
              </a:spcBef>
              <a:defRPr sz="2400" b="0">
                <a:solidFill>
                  <a:srgbClr val="46443C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rPr dirty="0"/>
              <a:t>Get centroids</a:t>
            </a:r>
          </a:p>
        </p:txBody>
      </p:sp>
      <p:pic>
        <p:nvPicPr>
          <p:cNvPr id="359" name="IMG_0192.PNG" descr="IMG_019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98795" y="1932910"/>
            <a:ext cx="1027017" cy="1149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code.jpeg" descr="code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46604" y="1934893"/>
            <a:ext cx="2801622" cy="1093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2D.jpeg" descr="2D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90120" y="1796812"/>
            <a:ext cx="1289555" cy="1284498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Line"/>
          <p:cNvSpPr/>
          <p:nvPr/>
        </p:nvSpPr>
        <p:spPr>
          <a:xfrm>
            <a:off x="3504709" y="2434963"/>
            <a:ext cx="1027018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63" name="Line"/>
          <p:cNvSpPr/>
          <p:nvPr/>
        </p:nvSpPr>
        <p:spPr>
          <a:xfrm>
            <a:off x="7563103" y="2438383"/>
            <a:ext cx="1027017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pic>
        <p:nvPicPr>
          <p:cNvPr id="364" name="1507447903259.jpg" descr="1507447903259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609628" y="4712539"/>
            <a:ext cx="2453020" cy="1041623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WechatIMG35.jpeg" descr="WechatIMG35.jpe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325812" y="4658830"/>
            <a:ext cx="1340545" cy="1149039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Line"/>
          <p:cNvSpPr/>
          <p:nvPr/>
        </p:nvSpPr>
        <p:spPr>
          <a:xfrm flipH="1">
            <a:off x="7836138" y="3193091"/>
            <a:ext cx="1332318" cy="113936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  <p:sp>
        <p:nvSpPr>
          <p:cNvPr id="367" name="Line"/>
          <p:cNvSpPr/>
          <p:nvPr/>
        </p:nvSpPr>
        <p:spPr>
          <a:xfrm flipH="1">
            <a:off x="5120658" y="5233350"/>
            <a:ext cx="1434603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219DC9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" grpId="0" animBg="1"/>
      <p:bldP spid="356" grpId="0" animBg="1"/>
      <p:bldP spid="357" grpId="0" animBg="1"/>
      <p:bldP spid="358" grpId="0" animBg="1"/>
      <p:bldP spid="362" grpId="0" animBg="1"/>
      <p:bldP spid="363" grpId="0" animBg="1"/>
      <p:bldP spid="366" grpId="0" animBg="1"/>
      <p:bldP spid="3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writers.jpeg" descr="writers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870687"/>
            <a:ext cx="12192001" cy="2110376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ICSE 2014"/>
          <p:cNvSpPr txBox="1"/>
          <p:nvPr/>
        </p:nvSpPr>
        <p:spPr>
          <a:xfrm>
            <a:off x="5457796" y="4827778"/>
            <a:ext cx="1276408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ICSE 2014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>
                <a:solidFill>
                  <a:srgbClr val="31CDA8"/>
                </a:solidFill>
              </a:defRPr>
            </a:pPr>
            <a:endParaRPr/>
          </a:p>
        </p:txBody>
      </p:sp>
      <p:sp>
        <p:nvSpPr>
          <p:cNvPr id="372" name="Shape 474"/>
          <p:cNvSpPr/>
          <p:nvPr/>
        </p:nvSpPr>
        <p:spPr>
          <a:xfrm>
            <a:off x="1907178" y="2838450"/>
            <a:ext cx="8264208" cy="1143000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73" name="Shape 473"/>
          <p:cNvSpPr txBox="1"/>
          <p:nvPr/>
        </p:nvSpPr>
        <p:spPr>
          <a:xfrm>
            <a:off x="2020614" y="2948287"/>
            <a:ext cx="8150771" cy="92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5400"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rPr dirty="0"/>
              <a:t>Method-Level Similarity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76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377" name="Shape 382"/>
          <p:cNvSpPr txBox="1"/>
          <p:nvPr/>
        </p:nvSpPr>
        <p:spPr>
          <a:xfrm>
            <a:off x="1641019" y="694111"/>
            <a:ext cx="2955189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Method-Level Similarity</a:t>
            </a:r>
          </a:p>
        </p:txBody>
      </p:sp>
      <p:sp>
        <p:nvSpPr>
          <p:cNvPr id="378" name="Centroid Difference Degree (CDD)"/>
          <p:cNvSpPr txBox="1"/>
          <p:nvPr/>
        </p:nvSpPr>
        <p:spPr>
          <a:xfrm>
            <a:off x="1585945" y="1973581"/>
            <a:ext cx="5272760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Centroid Difference Degree (CDD) </a:t>
            </a:r>
          </a:p>
        </p:txBody>
      </p:sp>
      <p:pic>
        <p:nvPicPr>
          <p:cNvPr id="379" name="CDD2.jpeg" descr="CDD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34102" y="2637068"/>
            <a:ext cx="5202982" cy="923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0" name="CDD1.jpeg" descr="CDD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5924" y="2707858"/>
            <a:ext cx="5272760" cy="841792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Methods Difference Degree MDD"/>
          <p:cNvSpPr txBox="1"/>
          <p:nvPr/>
        </p:nvSpPr>
        <p:spPr>
          <a:xfrm>
            <a:off x="1590389" y="3798789"/>
            <a:ext cx="4643830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rPr dirty="0"/>
              <a:t>Methods Difference Degree MDD</a:t>
            </a:r>
          </a:p>
        </p:txBody>
      </p:sp>
      <p:pic>
        <p:nvPicPr>
          <p:cNvPr id="382" name="MDD1.jpeg" descr="MDD1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22288" y="4755157"/>
            <a:ext cx="5461001" cy="58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MDD2.jpeg" descr="MDD2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96819" y="4831357"/>
            <a:ext cx="2959101" cy="584201"/>
          </a:xfrm>
          <a:prstGeom prst="rect">
            <a:avLst/>
          </a:prstGeom>
          <a:ln w="12700">
            <a:miter lim="400000"/>
          </a:ln>
        </p:spPr>
      </p:pic>
      <p:sp>
        <p:nvSpPr>
          <p:cNvPr id="384" name="Rectangle"/>
          <p:cNvSpPr/>
          <p:nvPr/>
        </p:nvSpPr>
        <p:spPr>
          <a:xfrm>
            <a:off x="3277304" y="4532242"/>
            <a:ext cx="6790929" cy="319158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87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388" name="Shape 382"/>
          <p:cNvSpPr txBox="1"/>
          <p:nvPr/>
        </p:nvSpPr>
        <p:spPr>
          <a:xfrm>
            <a:off x="1641019" y="694111"/>
            <a:ext cx="2955189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Method-Level Similarity</a:t>
            </a:r>
          </a:p>
        </p:txBody>
      </p:sp>
      <p:sp>
        <p:nvSpPr>
          <p:cNvPr id="389" name="Application Similarity Degree (ASD)"/>
          <p:cNvSpPr txBox="1"/>
          <p:nvPr/>
        </p:nvSpPr>
        <p:spPr>
          <a:xfrm>
            <a:off x="1627113" y="1581695"/>
            <a:ext cx="5345074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Application Similarity Degree (ASD)</a:t>
            </a:r>
          </a:p>
        </p:txBody>
      </p:sp>
      <p:pic>
        <p:nvPicPr>
          <p:cNvPr id="390" name="IMG_B7D23E4CE072-1.jpeg" descr="IMG_B7D23E4CE072-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6144" y="2169228"/>
            <a:ext cx="8222048" cy="32993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93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394" name="Shape 382"/>
          <p:cNvSpPr txBox="1"/>
          <p:nvPr/>
        </p:nvSpPr>
        <p:spPr>
          <a:xfrm>
            <a:off x="1641019" y="694111"/>
            <a:ext cx="2955189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Method-Level Similarity</a:t>
            </a:r>
          </a:p>
        </p:txBody>
      </p:sp>
      <p:sp>
        <p:nvSpPr>
          <p:cNvPr id="395" name="Clone Group (C-Group)"/>
          <p:cNvSpPr txBox="1"/>
          <p:nvPr/>
        </p:nvSpPr>
        <p:spPr>
          <a:xfrm>
            <a:off x="1627113" y="1568633"/>
            <a:ext cx="3578173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Clone Group (C-Group)</a:t>
            </a:r>
          </a:p>
        </p:txBody>
      </p:sp>
      <p:pic>
        <p:nvPicPr>
          <p:cNvPr id="396" name="Definition3.4.jpeg" descr="Definition3.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1364" y="2084794"/>
            <a:ext cx="7671608" cy="3702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399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C</a:t>
            </a:r>
          </a:p>
        </p:txBody>
      </p:sp>
      <p:sp>
        <p:nvSpPr>
          <p:cNvPr id="400" name="Shape 382"/>
          <p:cNvSpPr txBox="1"/>
          <p:nvPr/>
        </p:nvSpPr>
        <p:spPr>
          <a:xfrm>
            <a:off x="1641019" y="694111"/>
            <a:ext cx="2955189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Method-Level Similarity</a:t>
            </a:r>
          </a:p>
        </p:txBody>
      </p:sp>
      <p:sp>
        <p:nvSpPr>
          <p:cNvPr id="401" name="Implementation"/>
          <p:cNvSpPr txBox="1"/>
          <p:nvPr/>
        </p:nvSpPr>
        <p:spPr>
          <a:xfrm>
            <a:off x="1585945" y="1660070"/>
            <a:ext cx="2379547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rPr dirty="0"/>
              <a:t>Implementation</a:t>
            </a:r>
          </a:p>
        </p:txBody>
      </p:sp>
      <p:sp>
        <p:nvSpPr>
          <p:cNvPr id="402" name="(1) use a python script to download apps (APK files) from 5 Android markets…"/>
          <p:cNvSpPr txBox="1"/>
          <p:nvPr/>
        </p:nvSpPr>
        <p:spPr>
          <a:xfrm>
            <a:off x="1799632" y="2279465"/>
            <a:ext cx="8592736" cy="312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(1) use a python script to download apps (APK files) from 5 Android markets</a:t>
            </a:r>
          </a:p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(2) transform APK files to SMALL code using the tool called </a:t>
            </a:r>
            <a:r>
              <a:rPr b="1" dirty="0" err="1"/>
              <a:t>baksmali</a:t>
            </a:r>
            <a:endParaRPr b="1" dirty="0"/>
          </a:p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(3) parse the SMALL code and generate 3D-CFGs</a:t>
            </a:r>
          </a:p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(4) give coordinates to the nodes in 3D-CDGs and compute the centroids and put centroids into database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3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B80F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>
                <a:solidFill>
                  <a:srgbClr val="31CDA8"/>
                </a:solidFill>
              </a:defRPr>
            </a:pPr>
            <a:endParaRPr/>
          </a:p>
        </p:txBody>
      </p:sp>
      <p:sp>
        <p:nvSpPr>
          <p:cNvPr id="405" name="Shape 474"/>
          <p:cNvSpPr/>
          <p:nvPr/>
        </p:nvSpPr>
        <p:spPr>
          <a:xfrm>
            <a:off x="4278830" y="2838450"/>
            <a:ext cx="3634340" cy="1143000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06" name="Shape 473"/>
          <p:cNvSpPr txBox="1"/>
          <p:nvPr/>
        </p:nvSpPr>
        <p:spPr>
          <a:xfrm>
            <a:off x="4310009" y="2970531"/>
            <a:ext cx="3571983" cy="916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5400"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t>Evaluation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7B81F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09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D</a:t>
            </a:r>
          </a:p>
        </p:txBody>
      </p:sp>
      <p:sp>
        <p:nvSpPr>
          <p:cNvPr id="410" name="Shape 382"/>
          <p:cNvSpPr txBox="1"/>
          <p:nvPr/>
        </p:nvSpPr>
        <p:spPr>
          <a:xfrm>
            <a:off x="1641019" y="694111"/>
            <a:ext cx="1388525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7B81F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Evaluation</a:t>
            </a:r>
          </a:p>
        </p:txBody>
      </p:sp>
      <p:sp>
        <p:nvSpPr>
          <p:cNvPr id="411" name="Among the 20292 apps…"/>
          <p:cNvSpPr txBox="1"/>
          <p:nvPr/>
        </p:nvSpPr>
        <p:spPr>
          <a:xfrm>
            <a:off x="1585945" y="1529444"/>
            <a:ext cx="5165834" cy="432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t>Among the </a:t>
            </a:r>
            <a:r>
              <a:rPr/>
              <a:t>20292 </a:t>
            </a:r>
            <a:r>
              <a:rPr smtClean="0"/>
              <a:t>apps</a:t>
            </a:r>
            <a:endParaRPr/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1416 apps from the </a:t>
            </a:r>
            <a:r>
              <a:rPr dirty="0" err="1"/>
              <a:t>Pandaapp</a:t>
            </a:r>
            <a:r>
              <a:rPr dirty="0"/>
              <a:t> market</a:t>
            </a:r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2022 apps from the </a:t>
            </a:r>
            <a:r>
              <a:rPr dirty="0" err="1"/>
              <a:t>Slideme</a:t>
            </a:r>
            <a:r>
              <a:rPr dirty="0"/>
              <a:t> market</a:t>
            </a:r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9850 apps from the </a:t>
            </a:r>
            <a:r>
              <a:rPr dirty="0" err="1"/>
              <a:t>Anzhi</a:t>
            </a:r>
            <a:r>
              <a:rPr dirty="0"/>
              <a:t> market</a:t>
            </a:r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4268 apps from the Dangle market</a:t>
            </a:r>
          </a:p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2736 apps from the Opera market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382"/>
          <p:cNvSpPr txBox="1"/>
          <p:nvPr/>
        </p:nvSpPr>
        <p:spPr>
          <a:xfrm>
            <a:off x="1641019" y="694111"/>
            <a:ext cx="1388525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7B81F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Evaluation</a:t>
            </a:r>
          </a:p>
        </p:txBody>
      </p:sp>
      <p:pic>
        <p:nvPicPr>
          <p:cNvPr id="414" name="Figure 4.jpeg" descr="Figure 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3700" y="-94407"/>
            <a:ext cx="8864600" cy="6502401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7B81F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16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382"/>
          <p:cNvSpPr txBox="1"/>
          <p:nvPr/>
        </p:nvSpPr>
        <p:spPr>
          <a:xfrm>
            <a:off x="1641019" y="694111"/>
            <a:ext cx="1388525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7B81F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Evaluation</a:t>
            </a:r>
          </a:p>
        </p:txBody>
      </p:sp>
      <p:pic>
        <p:nvPicPr>
          <p:cNvPr id="419" name="Evaluation.jpeg" descr="Evaluation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4806" y="410091"/>
            <a:ext cx="8862388" cy="5947607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7B81F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21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382"/>
          <p:cNvSpPr txBox="1"/>
          <p:nvPr/>
        </p:nvSpPr>
        <p:spPr>
          <a:xfrm>
            <a:off x="1641019" y="694111"/>
            <a:ext cx="1388525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7B81F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Evaluation</a:t>
            </a:r>
          </a:p>
        </p:txBody>
      </p:sp>
      <p:sp>
        <p:nvSpPr>
          <p:cNvPr id="424" name="Limitation…"/>
          <p:cNvSpPr txBox="1"/>
          <p:nvPr/>
        </p:nvSpPr>
        <p:spPr>
          <a:xfrm>
            <a:off x="1627113" y="1090350"/>
            <a:ext cx="9020110" cy="3850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500"/>
              </a:lnSpc>
              <a:spcBef>
                <a:spcPts val="1200"/>
              </a:spcBef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Limitation</a:t>
            </a:r>
          </a:p>
          <a:p>
            <a:pPr marL="434473" indent="-434473" algn="l" defTabSz="457200">
              <a:lnSpc>
                <a:spcPts val="4500"/>
              </a:lnSpc>
              <a:spcBef>
                <a:spcPts val="1200"/>
              </a:spcBef>
              <a:buSzPct val="100000"/>
              <a:buAutoNum type="arabicParenBoth"/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It may not be effective to detect Type 4 clones</a:t>
            </a:r>
          </a:p>
          <a:p>
            <a:pPr marL="434473" indent="-434473" algn="l" defTabSz="457200">
              <a:lnSpc>
                <a:spcPts val="4500"/>
              </a:lnSpc>
              <a:spcBef>
                <a:spcPts val="1200"/>
              </a:spcBef>
              <a:buSzPct val="100000"/>
              <a:buAutoNum type="arabicParenBoth"/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Adding one node in small CFGs (with less than 4 nodes)  may change the centroids a lot</a:t>
            </a:r>
          </a:p>
          <a:p>
            <a:pPr marL="434473" indent="-434473" algn="l" defTabSz="457200">
              <a:lnSpc>
                <a:spcPts val="4500"/>
              </a:lnSpc>
              <a:spcBef>
                <a:spcPts val="1200"/>
              </a:spcBef>
              <a:buSzPct val="100000"/>
              <a:buAutoNum type="arabicParenBoth"/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An app clone could be evade detection by only cloning a small number of methods in the original app</a:t>
            </a:r>
          </a:p>
          <a:p>
            <a:pPr marL="434473" indent="-434473" algn="l" defTabSz="457200">
              <a:lnSpc>
                <a:spcPts val="4500"/>
              </a:lnSpc>
              <a:spcBef>
                <a:spcPts val="1200"/>
              </a:spcBef>
              <a:buSzPct val="100000"/>
              <a:buAutoNum type="arabicParenBoth"/>
              <a:defRPr sz="2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If an app clone has far more opcodes than the original app, we may bot detect it</a:t>
            </a:r>
          </a:p>
        </p:txBody>
      </p:sp>
      <p:sp>
        <p:nvSpPr>
          <p:cNvPr id="425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7B81F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26" name="Shape 381"/>
          <p:cNvSpPr txBox="1"/>
          <p:nvPr/>
        </p:nvSpPr>
        <p:spPr>
          <a:xfrm>
            <a:off x="852221" y="202040"/>
            <a:ext cx="43431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ontent"/>
          <p:cNvSpPr txBox="1">
            <a:spLocks noGrp="1"/>
          </p:cNvSpPr>
          <p:nvPr>
            <p:ph type="title"/>
          </p:nvPr>
        </p:nvSpPr>
        <p:spPr>
          <a:xfrm>
            <a:off x="2185684" y="1323251"/>
            <a:ext cx="1927303" cy="1325564"/>
          </a:xfrm>
          <a:prstGeom prst="rect">
            <a:avLst/>
          </a:prstGeom>
        </p:spPr>
        <p:txBody>
          <a:bodyPr/>
          <a:lstStyle/>
          <a:p>
            <a:r>
              <a:rPr dirty="0"/>
              <a:t>Content</a:t>
            </a:r>
          </a:p>
        </p:txBody>
      </p:sp>
      <p:sp>
        <p:nvSpPr>
          <p:cNvPr id="168" name="1. Overview…"/>
          <p:cNvSpPr txBox="1"/>
          <p:nvPr/>
        </p:nvSpPr>
        <p:spPr>
          <a:xfrm>
            <a:off x="2185684" y="3084984"/>
            <a:ext cx="5954705" cy="230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 sz="3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1. Overview</a:t>
            </a:r>
          </a:p>
          <a:p>
            <a:pPr>
              <a:defRPr sz="3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2. Centroid of CFGs</a:t>
            </a:r>
          </a:p>
          <a:p>
            <a:pPr>
              <a:defRPr sz="3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3. Method-Level Similarity</a:t>
            </a:r>
          </a:p>
          <a:p>
            <a:pPr>
              <a:defRPr sz="36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4. Evaluation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720"/>
          <p:cNvSpPr/>
          <p:nvPr/>
        </p:nvSpPr>
        <p:spPr>
          <a:xfrm>
            <a:off x="1739900" y="-114302"/>
            <a:ext cx="2093911" cy="1649417"/>
          </a:xfrm>
          <a:prstGeom prst="rect">
            <a:avLst/>
          </a:prstGeom>
          <a:solidFill>
            <a:srgbClr val="0070C0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29" name="Shape 721"/>
          <p:cNvSpPr txBox="1"/>
          <p:nvPr/>
        </p:nvSpPr>
        <p:spPr>
          <a:xfrm>
            <a:off x="2002026" y="520996"/>
            <a:ext cx="1475739" cy="916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5400"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t>REF</a:t>
            </a:r>
          </a:p>
        </p:txBody>
      </p:sp>
      <p:sp>
        <p:nvSpPr>
          <p:cNvPr id="430" name="Shape 722"/>
          <p:cNvSpPr/>
          <p:nvPr/>
        </p:nvSpPr>
        <p:spPr>
          <a:xfrm>
            <a:off x="1739900" y="6477000"/>
            <a:ext cx="2093911" cy="1649415"/>
          </a:xfrm>
          <a:prstGeom prst="rect">
            <a:avLst/>
          </a:prstGeom>
          <a:solidFill>
            <a:srgbClr val="0070C0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31" name="Shape 384"/>
          <p:cNvSpPr txBox="1"/>
          <p:nvPr/>
        </p:nvSpPr>
        <p:spPr>
          <a:xfrm>
            <a:off x="1739900" y="2170412"/>
            <a:ext cx="9797293" cy="3277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07473" indent="-307473" algn="l">
              <a:buSzPct val="100000"/>
              <a:buAutoNum type="arabicPeriod"/>
              <a:defRPr sz="23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 dirty="0">
                <a:solidFill>
                  <a:srgbClr val="000000"/>
                </a:solidFill>
              </a:rPr>
              <a:t>Achieving Accuracy and Scalability Simultaneously in Detecting Application Clones on Android Markets</a:t>
            </a:r>
          </a:p>
          <a:p>
            <a:pPr algn="l">
              <a:defRPr sz="23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endParaRPr dirty="0">
              <a:solidFill>
                <a:srgbClr val="000000"/>
              </a:solidFill>
            </a:endParaRPr>
          </a:p>
          <a:p>
            <a:pPr marL="307473" indent="-307473" algn="l">
              <a:buSzPct val="100000"/>
              <a:buAutoNum type="arabicPeriod" startAt="2"/>
              <a:defRPr sz="23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 dirty="0">
                <a:solidFill>
                  <a:srgbClr val="000000"/>
                </a:solidFill>
              </a:rPr>
              <a:t>On Finding Duplication and Near-Duplication in Large Software System</a:t>
            </a:r>
          </a:p>
          <a:p>
            <a:pPr algn="l">
              <a:defRPr sz="23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endParaRPr dirty="0">
              <a:solidFill>
                <a:srgbClr val="000000"/>
              </a:solidFill>
            </a:endParaRPr>
          </a:p>
          <a:p>
            <a:pPr marL="307473" indent="-307473" algn="l">
              <a:buSzPct val="100000"/>
              <a:buAutoNum type="arabicPeriod" startAt="3"/>
              <a:defRPr sz="2300" b="0">
                <a:solidFill>
                  <a:srgbClr val="0070C0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 dirty="0" err="1">
                <a:solidFill>
                  <a:srgbClr val="000000"/>
                </a:solidFill>
              </a:rPr>
              <a:t>CCFinder</a:t>
            </a:r>
            <a:r>
              <a:rPr dirty="0">
                <a:solidFill>
                  <a:srgbClr val="000000"/>
                </a:solidFill>
              </a:rPr>
              <a:t>: A </a:t>
            </a:r>
            <a:r>
              <a:rPr dirty="0" err="1">
                <a:solidFill>
                  <a:srgbClr val="000000"/>
                </a:solidFill>
              </a:rPr>
              <a:t>Multilinguistic</a:t>
            </a:r>
            <a:r>
              <a:rPr dirty="0">
                <a:solidFill>
                  <a:srgbClr val="000000"/>
                </a:solidFill>
              </a:rPr>
              <a:t> Token-Based Code Clone Detection System for Large Scale Source Code</a:t>
            </a:r>
            <a:r>
              <a:rPr dirty="0"/>
              <a:t/>
            </a:r>
            <a:br>
              <a:rPr dirty="0"/>
            </a:b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732"/>
          <p:cNvSpPr/>
          <p:nvPr/>
        </p:nvSpPr>
        <p:spPr>
          <a:xfrm>
            <a:off x="1739900" y="-114302"/>
            <a:ext cx="2093911" cy="1649417"/>
          </a:xfrm>
          <a:prstGeom prst="rect">
            <a:avLst/>
          </a:prstGeom>
          <a:solidFill>
            <a:srgbClr val="0070C0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34" name="Shape 733"/>
          <p:cNvSpPr txBox="1"/>
          <p:nvPr/>
        </p:nvSpPr>
        <p:spPr>
          <a:xfrm>
            <a:off x="2002026" y="520996"/>
            <a:ext cx="1552087" cy="916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5400"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t>END</a:t>
            </a:r>
          </a:p>
        </p:txBody>
      </p:sp>
      <p:sp>
        <p:nvSpPr>
          <p:cNvPr id="435" name="Shape 734"/>
          <p:cNvSpPr/>
          <p:nvPr/>
        </p:nvSpPr>
        <p:spPr>
          <a:xfrm>
            <a:off x="1739900" y="6477000"/>
            <a:ext cx="2093911" cy="1649415"/>
          </a:xfrm>
          <a:prstGeom prst="rect">
            <a:avLst/>
          </a:prstGeom>
          <a:solidFill>
            <a:srgbClr val="0070C0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436" name="Shape 735"/>
          <p:cNvSpPr txBox="1"/>
          <p:nvPr/>
        </p:nvSpPr>
        <p:spPr>
          <a:xfrm>
            <a:off x="6258490" y="3783886"/>
            <a:ext cx="3035981" cy="916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>
                <a:solidFill>
                  <a:srgbClr val="1470C0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t>THANKS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84"/>
          <p:cNvSpPr/>
          <p:nvPr/>
        </p:nvSpPr>
        <p:spPr>
          <a:xfrm>
            <a:off x="0" y="0"/>
            <a:ext cx="12192003" cy="6858001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71" name="Shape 185"/>
          <p:cNvSpPr txBox="1"/>
          <p:nvPr/>
        </p:nvSpPr>
        <p:spPr>
          <a:xfrm>
            <a:off x="4667792" y="2970530"/>
            <a:ext cx="2856415" cy="916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5400" b="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rPr dirty="0"/>
              <a:t>Overview</a:t>
            </a:r>
          </a:p>
        </p:txBody>
      </p:sp>
      <p:sp>
        <p:nvSpPr>
          <p:cNvPr id="172" name="Shape 186"/>
          <p:cNvSpPr/>
          <p:nvPr/>
        </p:nvSpPr>
        <p:spPr>
          <a:xfrm>
            <a:off x="4577663" y="2857499"/>
            <a:ext cx="3036674" cy="1143002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75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176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Overview</a:t>
            </a:r>
          </a:p>
        </p:txBody>
      </p:sp>
      <p:sp>
        <p:nvSpPr>
          <p:cNvPr id="177" name="Code clones, or similar fragments of source code, bring unwanted problems such as inconsistencies, potential bugs and code smells."/>
          <p:cNvSpPr txBox="1"/>
          <p:nvPr/>
        </p:nvSpPr>
        <p:spPr>
          <a:xfrm>
            <a:off x="1969516" y="1584073"/>
            <a:ext cx="8252968" cy="1348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Code clones, or similar fragments of source code, bring unwanted problems such as inconsistencies, potential bugs and code smells. </a:t>
            </a:r>
          </a:p>
        </p:txBody>
      </p:sp>
      <p:sp>
        <p:nvSpPr>
          <p:cNvPr id="178" name="Developers lost advertising revenue and users…"/>
          <p:cNvSpPr txBox="1"/>
          <p:nvPr/>
        </p:nvSpPr>
        <p:spPr>
          <a:xfrm>
            <a:off x="1972442" y="2926080"/>
            <a:ext cx="5108733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Developers lost advertising revenue and users</a:t>
            </a:r>
          </a:p>
          <a:p>
            <a:pPr>
              <a:def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endParaRPr/>
          </a:p>
          <a:p>
            <a:pPr>
              <a:def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Malware prefers to use clones as carriers</a:t>
            </a:r>
          </a:p>
        </p:txBody>
      </p:sp>
      <p:pic>
        <p:nvPicPr>
          <p:cNvPr id="179" name="WechatIMG29.jpeg" descr="WechatIMG29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3634" y="4524516"/>
            <a:ext cx="2788102" cy="10416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WechatIMG30.jpeg" descr="WechatIMG30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44618" y="4415752"/>
            <a:ext cx="2702764" cy="12591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WechatIMG31.jpeg" descr="WechatIMG31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70215" y="4606700"/>
            <a:ext cx="3624706" cy="8772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1" animBg="1" advAuto="0"/>
      <p:bldP spid="180" grpId="2" animBg="1" advAuto="0"/>
      <p:bldP spid="181" grpId="3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84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185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Overview</a:t>
            </a:r>
          </a:p>
        </p:txBody>
      </p:sp>
      <p:sp>
        <p:nvSpPr>
          <p:cNvPr id="186" name="Text"/>
          <p:cNvSpPr txBox="1"/>
          <p:nvPr/>
        </p:nvSpPr>
        <p:spPr>
          <a:xfrm>
            <a:off x="5786830" y="3236499"/>
            <a:ext cx="618340" cy="383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endParaRPr/>
          </a:p>
        </p:txBody>
      </p:sp>
      <p:sp>
        <p:nvSpPr>
          <p:cNvPr id="187" name="Four types of clones…"/>
          <p:cNvSpPr txBox="1"/>
          <p:nvPr/>
        </p:nvSpPr>
        <p:spPr>
          <a:xfrm>
            <a:off x="1965882" y="1585719"/>
            <a:ext cx="8260236" cy="4181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57200">
              <a:lnSpc>
                <a:spcPts val="46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Four types of </a:t>
            </a:r>
            <a:r>
              <a:rPr dirty="0" smtClean="0"/>
              <a:t>clones</a:t>
            </a:r>
            <a:endParaRPr dirty="0"/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Identical code fragments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Syntactically identical code fragments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Copied code fragments with further modifications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Code fragments that perform the similar computation but implemented through different syntactic variants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190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Overview</a:t>
            </a:r>
          </a:p>
        </p:txBody>
      </p:sp>
      <p:sp>
        <p:nvSpPr>
          <p:cNvPr id="192" name="Text"/>
          <p:cNvSpPr txBox="1"/>
          <p:nvPr/>
        </p:nvSpPr>
        <p:spPr>
          <a:xfrm>
            <a:off x="5786830" y="3236499"/>
            <a:ext cx="618340" cy="383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endParaRPr/>
          </a:p>
        </p:txBody>
      </p:sp>
      <p:sp>
        <p:nvSpPr>
          <p:cNvPr id="193" name="Prior work:…"/>
          <p:cNvSpPr txBox="1"/>
          <p:nvPr/>
        </p:nvSpPr>
        <p:spPr>
          <a:xfrm>
            <a:off x="1965882" y="1585719"/>
            <a:ext cx="2004712" cy="4334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l" defTabSz="457200">
              <a:lnSpc>
                <a:spcPts val="46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Prior work</a:t>
            </a:r>
            <a:r>
              <a:rPr dirty="0" smtClean="0"/>
              <a:t>:</a:t>
            </a:r>
            <a:endParaRPr dirty="0"/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String-based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Token-based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AST-based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PDG-based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rPr dirty="0"/>
              <a:t>… </a:t>
            </a:r>
          </a:p>
        </p:txBody>
      </p:sp>
      <p:sp>
        <p:nvSpPr>
          <p:cNvPr id="194" name="Text"/>
          <p:cNvSpPr txBox="1"/>
          <p:nvPr/>
        </p:nvSpPr>
        <p:spPr>
          <a:xfrm>
            <a:off x="-786591" y="4135530"/>
            <a:ext cx="641408" cy="4597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endParaRPr/>
          </a:p>
        </p:txBody>
      </p:sp>
      <p:pic>
        <p:nvPicPr>
          <p:cNvPr id="195" name="WechatIMG32.jpeg" descr="WechatIMG3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6181" y="1406618"/>
            <a:ext cx="3951011" cy="40447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WechatIMG33.jpeg" descr="WechatIMG3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16628" y="1220532"/>
            <a:ext cx="4730117" cy="44169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timg.jpeg" descr="timg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49014" y="2222500"/>
            <a:ext cx="6972301" cy="241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1" animBg="1" advAuto="0"/>
      <p:bldP spid="196" grpId="2" animBg="1" advAuto="0"/>
      <p:bldP spid="197" grpId="3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00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201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Overview</a:t>
            </a:r>
          </a:p>
        </p:txBody>
      </p:sp>
      <p:sp>
        <p:nvSpPr>
          <p:cNvPr id="202" name="Text"/>
          <p:cNvSpPr txBox="1"/>
          <p:nvPr/>
        </p:nvSpPr>
        <p:spPr>
          <a:xfrm>
            <a:off x="-786591" y="4135530"/>
            <a:ext cx="641408" cy="4597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endParaRPr/>
          </a:p>
        </p:txBody>
      </p:sp>
      <p:pic>
        <p:nvPicPr>
          <p:cNvPr id="203" name="WechatIMG34.jpeg" descr="WechatIMG3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9181" y="1243901"/>
            <a:ext cx="8513638" cy="4370198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FPR: False Positive Rate"/>
          <p:cNvSpPr txBox="1"/>
          <p:nvPr/>
        </p:nvSpPr>
        <p:spPr>
          <a:xfrm>
            <a:off x="4625288" y="5774102"/>
            <a:ext cx="294142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r>
              <a:t>FPR: False Positive Rate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 b="0"/>
            </a:pPr>
            <a:endParaRPr/>
          </a:p>
        </p:txBody>
      </p:sp>
      <p:sp>
        <p:nvSpPr>
          <p:cNvPr id="207" name="Shape 190"/>
          <p:cNvSpPr txBox="1"/>
          <p:nvPr/>
        </p:nvSpPr>
        <p:spPr>
          <a:xfrm>
            <a:off x="811954" y="202040"/>
            <a:ext cx="43431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t>A</a:t>
            </a:r>
          </a:p>
        </p:txBody>
      </p:sp>
      <p:sp>
        <p:nvSpPr>
          <p:cNvPr id="208" name="Shape 191"/>
          <p:cNvSpPr txBox="1"/>
          <p:nvPr/>
        </p:nvSpPr>
        <p:spPr>
          <a:xfrm>
            <a:off x="1633120" y="641512"/>
            <a:ext cx="123374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19DC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Overview</a:t>
            </a:r>
          </a:p>
        </p:txBody>
      </p:sp>
      <p:sp>
        <p:nvSpPr>
          <p:cNvPr id="209" name="Text"/>
          <p:cNvSpPr txBox="1"/>
          <p:nvPr/>
        </p:nvSpPr>
        <p:spPr>
          <a:xfrm>
            <a:off x="5786830" y="3236499"/>
            <a:ext cx="618340" cy="383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endParaRPr/>
          </a:p>
        </p:txBody>
      </p:sp>
      <p:sp>
        <p:nvSpPr>
          <p:cNvPr id="210" name="Text"/>
          <p:cNvSpPr txBox="1"/>
          <p:nvPr/>
        </p:nvSpPr>
        <p:spPr>
          <a:xfrm>
            <a:off x="-786591" y="4135530"/>
            <a:ext cx="641408" cy="4597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l" defTabSz="457200">
              <a:lnSpc>
                <a:spcPts val="42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endParaRPr/>
          </a:p>
        </p:txBody>
      </p:sp>
      <p:sp>
        <p:nvSpPr>
          <p:cNvPr id="211" name="Unique Characteristics of App Clones:…"/>
          <p:cNvSpPr txBox="1"/>
          <p:nvPr/>
        </p:nvSpPr>
        <p:spPr>
          <a:xfrm>
            <a:off x="1965882" y="1585719"/>
            <a:ext cx="7667029" cy="2542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l" defTabSz="457200">
              <a:lnSpc>
                <a:spcPts val="46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t>Unique Characteristics of App Clones:</a:t>
            </a:r>
          </a:p>
          <a:p>
            <a:pPr algn="l" defTabSz="457200">
              <a:lnSpc>
                <a:spcPts val="4600"/>
              </a:lnSpc>
              <a:spcBef>
                <a:spcPts val="1200"/>
              </a:spcBef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endParaRPr/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t>A billion opcode problem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t>Gap between code fragment clones and app clones</a:t>
            </a:r>
          </a:p>
          <a:p>
            <a:pPr marL="320842" indent="-320842" algn="l" defTabSz="457200">
              <a:lnSpc>
                <a:spcPts val="4600"/>
              </a:lnSpc>
              <a:spcBef>
                <a:spcPts val="1200"/>
              </a:spcBef>
              <a:buSzPct val="100000"/>
              <a:buAutoNum type="arabicPeriod"/>
              <a:defRPr sz="24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 Light"/>
              </a:defRPr>
            </a:pPr>
            <a:r>
              <a:t>Type 2 and type 3 are prevalent on Android  markets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19DC9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just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just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19DC9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just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just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832</Words>
  <Application>Microsoft Office PowerPoint</Application>
  <PresentationFormat>宽屏</PresentationFormat>
  <Paragraphs>160</Paragraphs>
  <Slides>31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方正超粗黑_GBK</vt:lpstr>
      <vt:lpstr>方正大黑_GBK</vt:lpstr>
      <vt:lpstr>黑体</vt:lpstr>
      <vt:lpstr>微软雅黑</vt:lpstr>
      <vt:lpstr>Arial</vt:lpstr>
      <vt:lpstr>Calibri</vt:lpstr>
      <vt:lpstr>Calibri Light</vt:lpstr>
      <vt:lpstr>Times</vt:lpstr>
      <vt:lpstr>Office 主题</vt:lpstr>
      <vt:lpstr>PowerPoint 演示文稿</vt:lpstr>
      <vt:lpstr>PowerPoint 演示文稿</vt:lpstr>
      <vt:lpstr>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QL Wang</cp:lastModifiedBy>
  <cp:revision>2</cp:revision>
  <dcterms:modified xsi:type="dcterms:W3CDTF">2017-10-10T08:50:42Z</dcterms:modified>
</cp:coreProperties>
</file>