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FE0"/>
          </a:solidFill>
        </a:fill>
      </a:tcStyle>
    </a:wholeTbl>
    <a:band2H>
      <a:tcTxStyle/>
      <a:tcStyle>
        <a:tcBdr/>
        <a:fill>
          <a:solidFill>
            <a:srgbClr val="E6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PingFang SC Semibold"/>
      </a:defRPr>
    </a:lvl1pPr>
    <a:lvl2pPr indent="228600" latinLnBrk="0">
      <a:defRPr sz="1200">
        <a:latin typeface="+mj-lt"/>
        <a:ea typeface="+mj-ea"/>
        <a:cs typeface="+mj-cs"/>
        <a:sym typeface="PingFang SC Semibold"/>
      </a:defRPr>
    </a:lvl2pPr>
    <a:lvl3pPr indent="457200" latinLnBrk="0">
      <a:defRPr sz="1200">
        <a:latin typeface="+mj-lt"/>
        <a:ea typeface="+mj-ea"/>
        <a:cs typeface="+mj-cs"/>
        <a:sym typeface="PingFang SC Semibold"/>
      </a:defRPr>
    </a:lvl3pPr>
    <a:lvl4pPr indent="685800" latinLnBrk="0">
      <a:defRPr sz="1200">
        <a:latin typeface="+mj-lt"/>
        <a:ea typeface="+mj-ea"/>
        <a:cs typeface="+mj-cs"/>
        <a:sym typeface="PingFang SC Semibold"/>
      </a:defRPr>
    </a:lvl4pPr>
    <a:lvl5pPr indent="914400" latinLnBrk="0">
      <a:defRPr sz="1200">
        <a:latin typeface="+mj-lt"/>
        <a:ea typeface="+mj-ea"/>
        <a:cs typeface="+mj-cs"/>
        <a:sym typeface="PingFang SC Semibold"/>
      </a:defRPr>
    </a:lvl5pPr>
    <a:lvl6pPr indent="1143000" latinLnBrk="0">
      <a:defRPr sz="1200">
        <a:latin typeface="+mj-lt"/>
        <a:ea typeface="+mj-ea"/>
        <a:cs typeface="+mj-cs"/>
        <a:sym typeface="PingFang SC Semibold"/>
      </a:defRPr>
    </a:lvl6pPr>
    <a:lvl7pPr indent="1371600" latinLnBrk="0">
      <a:defRPr sz="1200">
        <a:latin typeface="+mj-lt"/>
        <a:ea typeface="+mj-ea"/>
        <a:cs typeface="+mj-cs"/>
        <a:sym typeface="PingFang SC Semibold"/>
      </a:defRPr>
    </a:lvl7pPr>
    <a:lvl8pPr indent="1600200" latinLnBrk="0">
      <a:defRPr sz="1200">
        <a:latin typeface="+mj-lt"/>
        <a:ea typeface="+mj-ea"/>
        <a:cs typeface="+mj-cs"/>
        <a:sym typeface="PingFang SC Semibold"/>
      </a:defRPr>
    </a:lvl8pPr>
    <a:lvl9pPr indent="1828800" latinLnBrk="0">
      <a:defRPr sz="1200">
        <a:latin typeface="+mj-lt"/>
        <a:ea typeface="+mj-ea"/>
        <a:cs typeface="+mj-cs"/>
        <a:sym typeface="PingFang SC Semibold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371325" y="387275"/>
            <a:ext cx="324001" cy="324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矩形 7"/>
          <p:cNvSpPr/>
          <p:nvPr/>
        </p:nvSpPr>
        <p:spPr>
          <a:xfrm>
            <a:off x="119324" y="135275"/>
            <a:ext cx="252001" cy="252001"/>
          </a:xfrm>
          <a:prstGeom prst="rect">
            <a:avLst/>
          </a:prstGeom>
          <a:solidFill>
            <a:srgbClr val="003E7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矩形 8"/>
          <p:cNvSpPr/>
          <p:nvPr/>
        </p:nvSpPr>
        <p:spPr>
          <a:xfrm>
            <a:off x="11226675" y="6318000"/>
            <a:ext cx="540001" cy="54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03381" y="6387213"/>
            <a:ext cx="386588" cy="4015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20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7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PingFang SC Semibol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PingFang SC Semibol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PingFang SC Semibol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PingFang SC Semibol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PingFang SC Semibol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PingFang SC Semibol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PingFang SC Semibol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PingFang SC Semibol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PingFang SC Semibold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7"/>
          <p:cNvSpPr/>
          <p:nvPr/>
        </p:nvSpPr>
        <p:spPr>
          <a:xfrm>
            <a:off x="0" y="3845876"/>
            <a:ext cx="12192000" cy="518887"/>
          </a:xfrm>
          <a:prstGeom prst="rect">
            <a:avLst/>
          </a:prstGeom>
          <a:solidFill>
            <a:srgbClr val="453D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矩形 6"/>
          <p:cNvSpPr/>
          <p:nvPr/>
        </p:nvSpPr>
        <p:spPr>
          <a:xfrm>
            <a:off x="0" y="2695179"/>
            <a:ext cx="12192000" cy="11506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文本框 10"/>
          <p:cNvSpPr txBox="1"/>
          <p:nvPr/>
        </p:nvSpPr>
        <p:spPr>
          <a:xfrm>
            <a:off x="1853566" y="2978138"/>
            <a:ext cx="828040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肺结节深度智能辅助诊断系统</a:t>
            </a:r>
          </a:p>
        </p:txBody>
      </p:sp>
      <p:sp>
        <p:nvSpPr>
          <p:cNvPr id="33" name="矩形 14"/>
          <p:cNvSpPr/>
          <p:nvPr/>
        </p:nvSpPr>
        <p:spPr>
          <a:xfrm>
            <a:off x="11172673" y="2260139"/>
            <a:ext cx="324001" cy="324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矩形 15"/>
          <p:cNvSpPr/>
          <p:nvPr/>
        </p:nvSpPr>
        <p:spPr>
          <a:xfrm>
            <a:off x="10920673" y="2008140"/>
            <a:ext cx="252001" cy="252001"/>
          </a:xfrm>
          <a:prstGeom prst="rect">
            <a:avLst/>
          </a:prstGeom>
          <a:solidFill>
            <a:srgbClr val="003E7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Freeform 5"/>
          <p:cNvSpPr/>
          <p:nvPr/>
        </p:nvSpPr>
        <p:spPr>
          <a:xfrm>
            <a:off x="10885171" y="2874437"/>
            <a:ext cx="555625" cy="489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5040"/>
                </a:moveTo>
                <a:cubicBezTo>
                  <a:pt x="5400" y="9360"/>
                  <a:pt x="5400" y="9360"/>
                  <a:pt x="5400" y="9360"/>
                </a:cubicBezTo>
                <a:cubicBezTo>
                  <a:pt x="5400" y="9360"/>
                  <a:pt x="5718" y="9720"/>
                  <a:pt x="5718" y="9720"/>
                </a:cubicBezTo>
                <a:cubicBezTo>
                  <a:pt x="6988" y="10080"/>
                  <a:pt x="9212" y="11160"/>
                  <a:pt x="10482" y="11160"/>
                </a:cubicBezTo>
                <a:cubicBezTo>
                  <a:pt x="10482" y="11160"/>
                  <a:pt x="10482" y="11160"/>
                  <a:pt x="10482" y="11160"/>
                </a:cubicBezTo>
                <a:cubicBezTo>
                  <a:pt x="10482" y="11160"/>
                  <a:pt x="10482" y="11160"/>
                  <a:pt x="10482" y="11160"/>
                </a:cubicBezTo>
                <a:cubicBezTo>
                  <a:pt x="11435" y="11160"/>
                  <a:pt x="12388" y="10800"/>
                  <a:pt x="13024" y="10800"/>
                </a:cubicBezTo>
                <a:cubicBezTo>
                  <a:pt x="14294" y="10440"/>
                  <a:pt x="14929" y="9720"/>
                  <a:pt x="15565" y="9360"/>
                </a:cubicBezTo>
                <a:cubicBezTo>
                  <a:pt x="15565" y="5040"/>
                  <a:pt x="15565" y="5040"/>
                  <a:pt x="15565" y="5040"/>
                </a:cubicBezTo>
                <a:cubicBezTo>
                  <a:pt x="10800" y="6480"/>
                  <a:pt x="10800" y="6480"/>
                  <a:pt x="10800" y="6480"/>
                </a:cubicBezTo>
                <a:cubicBezTo>
                  <a:pt x="5400" y="5040"/>
                  <a:pt x="5400" y="5040"/>
                  <a:pt x="5400" y="5040"/>
                </a:cubicBezTo>
                <a:close/>
                <a:moveTo>
                  <a:pt x="18741" y="5760"/>
                </a:moveTo>
                <a:cubicBezTo>
                  <a:pt x="19376" y="8280"/>
                  <a:pt x="19376" y="8280"/>
                  <a:pt x="19376" y="8280"/>
                </a:cubicBezTo>
                <a:cubicBezTo>
                  <a:pt x="18741" y="9000"/>
                  <a:pt x="18106" y="9000"/>
                  <a:pt x="17471" y="8280"/>
                </a:cubicBezTo>
                <a:cubicBezTo>
                  <a:pt x="17788" y="5760"/>
                  <a:pt x="17788" y="5760"/>
                  <a:pt x="17788" y="5760"/>
                </a:cubicBezTo>
                <a:cubicBezTo>
                  <a:pt x="17788" y="5760"/>
                  <a:pt x="17788" y="5760"/>
                  <a:pt x="17788" y="5400"/>
                </a:cubicBezTo>
                <a:cubicBezTo>
                  <a:pt x="17788" y="5400"/>
                  <a:pt x="17788" y="5040"/>
                  <a:pt x="17788" y="5040"/>
                </a:cubicBezTo>
                <a:cubicBezTo>
                  <a:pt x="17788" y="4320"/>
                  <a:pt x="17788" y="4320"/>
                  <a:pt x="17788" y="4320"/>
                </a:cubicBezTo>
                <a:cubicBezTo>
                  <a:pt x="16518" y="4680"/>
                  <a:pt x="16518" y="4680"/>
                  <a:pt x="16518" y="4680"/>
                </a:cubicBezTo>
                <a:cubicBezTo>
                  <a:pt x="16518" y="8280"/>
                  <a:pt x="16518" y="8280"/>
                  <a:pt x="16518" y="8280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11520"/>
                  <a:pt x="21600" y="11520"/>
                  <a:pt x="21600" y="11520"/>
                </a:cubicBezTo>
                <a:cubicBezTo>
                  <a:pt x="21600" y="12240"/>
                  <a:pt x="21600" y="12240"/>
                  <a:pt x="21600" y="12240"/>
                </a:cubicBezTo>
                <a:cubicBezTo>
                  <a:pt x="21600" y="12240"/>
                  <a:pt x="21600" y="12240"/>
                  <a:pt x="21600" y="12240"/>
                </a:cubicBezTo>
                <a:cubicBezTo>
                  <a:pt x="21600" y="12240"/>
                  <a:pt x="21600" y="12240"/>
                  <a:pt x="21600" y="12240"/>
                </a:cubicBezTo>
                <a:cubicBezTo>
                  <a:pt x="21282" y="12240"/>
                  <a:pt x="21282" y="12240"/>
                  <a:pt x="21282" y="12240"/>
                </a:cubicBezTo>
                <a:cubicBezTo>
                  <a:pt x="9529" y="15840"/>
                  <a:pt x="9529" y="15840"/>
                  <a:pt x="9529" y="15840"/>
                </a:cubicBezTo>
                <a:cubicBezTo>
                  <a:pt x="9212" y="16560"/>
                  <a:pt x="9212" y="17280"/>
                  <a:pt x="9212" y="18000"/>
                </a:cubicBezTo>
                <a:cubicBezTo>
                  <a:pt x="9212" y="18720"/>
                  <a:pt x="9212" y="19440"/>
                  <a:pt x="9529" y="20160"/>
                </a:cubicBezTo>
                <a:cubicBezTo>
                  <a:pt x="21600" y="16200"/>
                  <a:pt x="21600" y="16200"/>
                  <a:pt x="21600" y="16200"/>
                </a:cubicBezTo>
                <a:cubicBezTo>
                  <a:pt x="21600" y="17280"/>
                  <a:pt x="21600" y="17280"/>
                  <a:pt x="21600" y="17280"/>
                </a:cubicBezTo>
                <a:cubicBezTo>
                  <a:pt x="9529" y="21600"/>
                  <a:pt x="9529" y="21600"/>
                  <a:pt x="9529" y="21600"/>
                </a:cubicBezTo>
                <a:cubicBezTo>
                  <a:pt x="9212" y="21600"/>
                  <a:pt x="9212" y="21600"/>
                  <a:pt x="9212" y="21600"/>
                </a:cubicBezTo>
                <a:cubicBezTo>
                  <a:pt x="8894" y="21240"/>
                  <a:pt x="8894" y="21240"/>
                  <a:pt x="8894" y="21240"/>
                </a:cubicBezTo>
                <a:cubicBezTo>
                  <a:pt x="953" y="13680"/>
                  <a:pt x="953" y="13680"/>
                  <a:pt x="953" y="13680"/>
                </a:cubicBezTo>
                <a:cubicBezTo>
                  <a:pt x="635" y="12240"/>
                  <a:pt x="318" y="10800"/>
                  <a:pt x="953" y="9000"/>
                </a:cubicBezTo>
                <a:cubicBezTo>
                  <a:pt x="953" y="9000"/>
                  <a:pt x="953" y="9000"/>
                  <a:pt x="953" y="9000"/>
                </a:cubicBezTo>
                <a:cubicBezTo>
                  <a:pt x="4447" y="8280"/>
                  <a:pt x="4447" y="8280"/>
                  <a:pt x="4447" y="8280"/>
                </a:cubicBezTo>
                <a:cubicBezTo>
                  <a:pt x="4447" y="4680"/>
                  <a:pt x="4447" y="4680"/>
                  <a:pt x="4447" y="4680"/>
                </a:cubicBezTo>
                <a:cubicBezTo>
                  <a:pt x="318" y="3600"/>
                  <a:pt x="318" y="3600"/>
                  <a:pt x="318" y="3600"/>
                </a:cubicBezTo>
                <a:cubicBezTo>
                  <a:pt x="0" y="2880"/>
                  <a:pt x="0" y="2880"/>
                  <a:pt x="0" y="2880"/>
                </a:cubicBezTo>
                <a:cubicBezTo>
                  <a:pt x="10165" y="0"/>
                  <a:pt x="10165" y="0"/>
                  <a:pt x="10165" y="0"/>
                </a:cubicBezTo>
                <a:cubicBezTo>
                  <a:pt x="20647" y="2520"/>
                  <a:pt x="20647" y="2520"/>
                  <a:pt x="20647" y="2520"/>
                </a:cubicBezTo>
                <a:cubicBezTo>
                  <a:pt x="20647" y="3240"/>
                  <a:pt x="20647" y="3240"/>
                  <a:pt x="20647" y="3240"/>
                </a:cubicBezTo>
                <a:cubicBezTo>
                  <a:pt x="18741" y="3960"/>
                  <a:pt x="18741" y="3960"/>
                  <a:pt x="18741" y="3960"/>
                </a:cubicBezTo>
                <a:cubicBezTo>
                  <a:pt x="18741" y="5040"/>
                  <a:pt x="18741" y="5040"/>
                  <a:pt x="18741" y="5040"/>
                </a:cubicBezTo>
                <a:cubicBezTo>
                  <a:pt x="18741" y="5040"/>
                  <a:pt x="18741" y="5400"/>
                  <a:pt x="18741" y="5400"/>
                </a:cubicBezTo>
                <a:cubicBezTo>
                  <a:pt x="18741" y="5760"/>
                  <a:pt x="18741" y="5760"/>
                  <a:pt x="18741" y="5760"/>
                </a:cubicBezTo>
                <a:close/>
                <a:moveTo>
                  <a:pt x="17153" y="3600"/>
                </a:moveTo>
                <a:cubicBezTo>
                  <a:pt x="18424" y="3240"/>
                  <a:pt x="18424" y="3240"/>
                  <a:pt x="18424" y="3240"/>
                </a:cubicBezTo>
                <a:cubicBezTo>
                  <a:pt x="11435" y="1800"/>
                  <a:pt x="11435" y="1800"/>
                  <a:pt x="11435" y="1800"/>
                </a:cubicBezTo>
                <a:cubicBezTo>
                  <a:pt x="11435" y="1440"/>
                  <a:pt x="10800" y="1440"/>
                  <a:pt x="10482" y="1440"/>
                </a:cubicBezTo>
                <a:cubicBezTo>
                  <a:pt x="9847" y="1440"/>
                  <a:pt x="9212" y="1800"/>
                  <a:pt x="9212" y="2160"/>
                </a:cubicBezTo>
                <a:cubicBezTo>
                  <a:pt x="9212" y="2520"/>
                  <a:pt x="9847" y="2880"/>
                  <a:pt x="10482" y="2880"/>
                </a:cubicBezTo>
                <a:cubicBezTo>
                  <a:pt x="10800" y="2880"/>
                  <a:pt x="11118" y="2880"/>
                  <a:pt x="11435" y="2520"/>
                </a:cubicBezTo>
                <a:cubicBezTo>
                  <a:pt x="17153" y="3600"/>
                  <a:pt x="17153" y="3600"/>
                  <a:pt x="17153" y="3600"/>
                </a:cubicBezTo>
                <a:close/>
                <a:moveTo>
                  <a:pt x="10165" y="18720"/>
                </a:moveTo>
                <a:cubicBezTo>
                  <a:pt x="10165" y="19080"/>
                  <a:pt x="10165" y="19080"/>
                  <a:pt x="10165" y="19080"/>
                </a:cubicBezTo>
                <a:cubicBezTo>
                  <a:pt x="21282" y="15480"/>
                  <a:pt x="21282" y="15480"/>
                  <a:pt x="21282" y="15480"/>
                </a:cubicBezTo>
                <a:cubicBezTo>
                  <a:pt x="21282" y="15120"/>
                  <a:pt x="21282" y="15120"/>
                  <a:pt x="21282" y="15120"/>
                </a:cubicBezTo>
                <a:cubicBezTo>
                  <a:pt x="10165" y="18720"/>
                  <a:pt x="10165" y="18720"/>
                  <a:pt x="10165" y="18720"/>
                </a:cubicBezTo>
                <a:close/>
                <a:moveTo>
                  <a:pt x="10165" y="17640"/>
                </a:moveTo>
                <a:cubicBezTo>
                  <a:pt x="10165" y="17640"/>
                  <a:pt x="10165" y="17640"/>
                  <a:pt x="10165" y="17640"/>
                </a:cubicBezTo>
                <a:cubicBezTo>
                  <a:pt x="21282" y="14400"/>
                  <a:pt x="21282" y="14400"/>
                  <a:pt x="21282" y="14400"/>
                </a:cubicBezTo>
                <a:cubicBezTo>
                  <a:pt x="21282" y="14040"/>
                  <a:pt x="21282" y="14040"/>
                  <a:pt x="21282" y="14040"/>
                </a:cubicBezTo>
                <a:cubicBezTo>
                  <a:pt x="10165" y="17640"/>
                  <a:pt x="10165" y="17640"/>
                  <a:pt x="10165" y="17640"/>
                </a:cubicBezTo>
                <a:close/>
                <a:moveTo>
                  <a:pt x="9847" y="16560"/>
                </a:moveTo>
                <a:cubicBezTo>
                  <a:pt x="10165" y="16920"/>
                  <a:pt x="10165" y="16920"/>
                  <a:pt x="10165" y="16920"/>
                </a:cubicBezTo>
                <a:cubicBezTo>
                  <a:pt x="21282" y="13320"/>
                  <a:pt x="21282" y="13320"/>
                  <a:pt x="21282" y="13320"/>
                </a:cubicBezTo>
                <a:cubicBezTo>
                  <a:pt x="21282" y="12960"/>
                  <a:pt x="21282" y="12960"/>
                  <a:pt x="21282" y="12960"/>
                </a:cubicBezTo>
                <a:lnTo>
                  <a:pt x="9847" y="165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431" y="0"/>
            <a:ext cx="2742764" cy="827107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图片 8" descr="图片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713" y="-449770"/>
            <a:ext cx="2932341" cy="20721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3" nodeType="afterEffect">
                                  <p:stCondLst>
                                    <p:cond delay="1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1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800"/>
                            </p:stCondLst>
                            <p:childTnLst>
                              <p:par>
                                <p:cTn id="22" presetID="9" presetClass="entr" fill="hold" grpId="5" nodeType="afterEffect">
                                  <p:stCondLst>
                                    <p:cond delay="2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2" animBg="1" advAuto="0"/>
      <p:bldP spid="31" grpId="1" animBg="1" advAuto="0"/>
      <p:bldP spid="32" grpId="6" animBg="1" advAuto="0"/>
      <p:bldP spid="33" grpId="4" animBg="1" advAuto="0"/>
      <p:bldP spid="34" grpId="5" animBg="1" advAuto="0"/>
      <p:bldP spid="35" grpId="3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49"/>
          <p:cNvSpPr/>
          <p:nvPr/>
        </p:nvSpPr>
        <p:spPr>
          <a:xfrm>
            <a:off x="-2" y="0"/>
            <a:ext cx="3216276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文本框 46"/>
          <p:cNvSpPr txBox="1"/>
          <p:nvPr/>
        </p:nvSpPr>
        <p:spPr>
          <a:xfrm>
            <a:off x="3539776" y="2409307"/>
            <a:ext cx="5112446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7200">
                <a:solidFill>
                  <a:schemeClr val="accent1"/>
                </a:solidFill>
                <a:latin typeface="+mj-lt"/>
                <a:ea typeface="+mj-ea"/>
                <a:cs typeface="+mj-cs"/>
                <a:sym typeface="PingFang SC Semibold"/>
              </a:defRPr>
            </a:lvl1pPr>
          </a:lstStyle>
          <a:p>
            <a:r>
              <a:t>算法概要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 10"/>
          <p:cNvSpPr txBox="1"/>
          <p:nvPr/>
        </p:nvSpPr>
        <p:spPr>
          <a:xfrm>
            <a:off x="695323" y="287664"/>
            <a:ext cx="7821660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j-lt"/>
                <a:ea typeface="+mj-ea"/>
                <a:cs typeface="+mj-cs"/>
                <a:sym typeface="PingFang SC Semibold"/>
              </a:defRPr>
            </a:lvl1pPr>
          </a:lstStyle>
          <a:p>
            <a:r>
              <a:t>算法概要</a:t>
            </a:r>
          </a:p>
        </p:txBody>
      </p:sp>
      <p:sp>
        <p:nvSpPr>
          <p:cNvPr id="117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11303380" y="6387213"/>
            <a:ext cx="386589" cy="4015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18" name="矩形 5"/>
          <p:cNvSpPr/>
          <p:nvPr/>
        </p:nvSpPr>
        <p:spPr>
          <a:xfrm>
            <a:off x="695323" y="926773"/>
            <a:ext cx="3152141" cy="5105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智能辅助诊断算法流程</a:t>
            </a:r>
          </a:p>
        </p:txBody>
      </p:sp>
      <p:pic>
        <p:nvPicPr>
          <p:cNvPr id="119" name="lungwindow2.png" descr="lungwindow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2381" y="1627350"/>
            <a:ext cx="1232823" cy="12328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lungwindow2.png" descr="lungwindow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9381" y="1754350"/>
            <a:ext cx="1232823" cy="12328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lungwindow2.png" descr="lungwindow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6381" y="1881350"/>
            <a:ext cx="1232823" cy="12328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lungwindow2.png" descr="lungwindow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3381" y="2008350"/>
            <a:ext cx="1232823" cy="1232823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CT序列"/>
          <p:cNvSpPr txBox="1"/>
          <p:nvPr/>
        </p:nvSpPr>
        <p:spPr>
          <a:xfrm>
            <a:off x="2733989" y="3387606"/>
            <a:ext cx="85760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CT序列</a:t>
            </a:r>
          </a:p>
        </p:txBody>
      </p:sp>
      <p:sp>
        <p:nvSpPr>
          <p:cNvPr id="124" name="预处理"/>
          <p:cNvSpPr txBox="1"/>
          <p:nvPr/>
        </p:nvSpPr>
        <p:spPr>
          <a:xfrm>
            <a:off x="5577712" y="3387606"/>
            <a:ext cx="7899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预处理</a:t>
            </a:r>
          </a:p>
        </p:txBody>
      </p:sp>
      <p:pic>
        <p:nvPicPr>
          <p:cNvPr id="125" name="highattenuation.png" descr="highattenua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02731" y="1627350"/>
            <a:ext cx="1231901" cy="1231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highattenuation.png" descr="highattenua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29731" y="1754350"/>
            <a:ext cx="1231901" cy="1231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highattenuation.png" descr="highattenua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56731" y="1881350"/>
            <a:ext cx="1231901" cy="1231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highattenuation.png" descr="highattenua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83731" y="2008350"/>
            <a:ext cx="1231901" cy="123190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箭头"/>
          <p:cNvSpPr/>
          <p:nvPr/>
        </p:nvSpPr>
        <p:spPr>
          <a:xfrm>
            <a:off x="4000021" y="2283781"/>
            <a:ext cx="1004051" cy="427960"/>
          </a:xfrm>
          <a:prstGeom prst="rightArrow">
            <a:avLst>
              <a:gd name="adj1" fmla="val 39044"/>
              <a:gd name="adj2" fmla="val 7257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0" name="箭头"/>
          <p:cNvSpPr/>
          <p:nvPr/>
        </p:nvSpPr>
        <p:spPr>
          <a:xfrm>
            <a:off x="7152350" y="2283781"/>
            <a:ext cx="1004050" cy="427960"/>
          </a:xfrm>
          <a:prstGeom prst="rightArrow">
            <a:avLst>
              <a:gd name="adj1" fmla="val 39044"/>
              <a:gd name="adj2" fmla="val 7257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31" name="highattenuation.png" descr="highattenua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98295" y="1881811"/>
            <a:ext cx="1231901" cy="123190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正方形"/>
          <p:cNvSpPr/>
          <p:nvPr/>
        </p:nvSpPr>
        <p:spPr>
          <a:xfrm>
            <a:off x="8479245" y="1862761"/>
            <a:ext cx="1270001" cy="1270001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33" name="highattenuation.jpg" descr="highattenuation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31800" y="2403940"/>
            <a:ext cx="187644" cy="187643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U-Net"/>
          <p:cNvSpPr txBox="1"/>
          <p:nvPr/>
        </p:nvSpPr>
        <p:spPr>
          <a:xfrm>
            <a:off x="7223726" y="2687778"/>
            <a:ext cx="717932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U-Net</a:t>
            </a:r>
          </a:p>
        </p:txBody>
      </p:sp>
      <p:sp>
        <p:nvSpPr>
          <p:cNvPr id="135" name="可疑区域选取和分割"/>
          <p:cNvSpPr txBox="1"/>
          <p:nvPr/>
        </p:nvSpPr>
        <p:spPr>
          <a:xfrm>
            <a:off x="8033475" y="3387606"/>
            <a:ext cx="2161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可疑区域选取和分割</a:t>
            </a:r>
          </a:p>
        </p:txBody>
      </p:sp>
      <p:sp>
        <p:nvSpPr>
          <p:cNvPr id="136" name="箭头"/>
          <p:cNvSpPr/>
          <p:nvPr/>
        </p:nvSpPr>
        <p:spPr>
          <a:xfrm rot="5400000">
            <a:off x="8685653" y="4221655"/>
            <a:ext cx="1004051" cy="427959"/>
          </a:xfrm>
          <a:prstGeom prst="rightArrow">
            <a:avLst>
              <a:gd name="adj1" fmla="val 39044"/>
              <a:gd name="adj2" fmla="val 7257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37" name="highattenuation.jpg" descr="highattenuation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28713" y="5177996"/>
            <a:ext cx="717932" cy="717932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3D-CNN"/>
          <p:cNvSpPr txBox="1"/>
          <p:nvPr/>
        </p:nvSpPr>
        <p:spPr>
          <a:xfrm>
            <a:off x="9554328" y="4070903"/>
            <a:ext cx="976250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3D-CNN</a:t>
            </a:r>
          </a:p>
        </p:txBody>
      </p:sp>
      <p:sp>
        <p:nvSpPr>
          <p:cNvPr id="139" name="假阳性去除"/>
          <p:cNvSpPr txBox="1"/>
          <p:nvPr/>
        </p:nvSpPr>
        <p:spPr>
          <a:xfrm>
            <a:off x="8564108" y="6125072"/>
            <a:ext cx="12471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假阳性去除</a:t>
            </a:r>
          </a:p>
        </p:txBody>
      </p:sp>
      <p:sp>
        <p:nvSpPr>
          <p:cNvPr id="140" name="箭头"/>
          <p:cNvSpPr/>
          <p:nvPr/>
        </p:nvSpPr>
        <p:spPr>
          <a:xfrm rot="10800000">
            <a:off x="7195292" y="5322982"/>
            <a:ext cx="1004051" cy="427960"/>
          </a:xfrm>
          <a:prstGeom prst="rightArrow">
            <a:avLst>
              <a:gd name="adj1" fmla="val 39044"/>
              <a:gd name="adj2" fmla="val 7257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41" name="highattenuation.jpg" descr="highattenuation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51972" y="5157348"/>
            <a:ext cx="717932" cy="717932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恶性结节判别"/>
          <p:cNvSpPr txBox="1"/>
          <p:nvPr/>
        </p:nvSpPr>
        <p:spPr>
          <a:xfrm>
            <a:off x="5673068" y="6125072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恶性结节判别</a:t>
            </a:r>
          </a:p>
        </p:txBody>
      </p:sp>
      <p:sp>
        <p:nvSpPr>
          <p:cNvPr id="143" name="3D-CNN"/>
          <p:cNvSpPr txBox="1"/>
          <p:nvPr/>
        </p:nvSpPr>
        <p:spPr>
          <a:xfrm>
            <a:off x="7310685" y="4792907"/>
            <a:ext cx="976250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3D-CNN</a:t>
            </a:r>
          </a:p>
        </p:txBody>
      </p:sp>
      <p:sp>
        <p:nvSpPr>
          <p:cNvPr id="144" name="箭头"/>
          <p:cNvSpPr/>
          <p:nvPr/>
        </p:nvSpPr>
        <p:spPr>
          <a:xfrm rot="10800000">
            <a:off x="4507140" y="5322982"/>
            <a:ext cx="1004051" cy="427960"/>
          </a:xfrm>
          <a:prstGeom prst="rightArrow">
            <a:avLst>
              <a:gd name="adj1" fmla="val 39044"/>
              <a:gd name="adj2" fmla="val 7257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5" name="给出诊断结果"/>
          <p:cNvSpPr txBox="1"/>
          <p:nvPr/>
        </p:nvSpPr>
        <p:spPr>
          <a:xfrm>
            <a:off x="2640404" y="5332492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给出诊断结果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文本框 10"/>
          <p:cNvSpPr txBox="1"/>
          <p:nvPr/>
        </p:nvSpPr>
        <p:spPr>
          <a:xfrm>
            <a:off x="695323" y="287664"/>
            <a:ext cx="7821660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j-lt"/>
                <a:ea typeface="+mj-ea"/>
                <a:cs typeface="+mj-cs"/>
                <a:sym typeface="PingFang SC Semibold"/>
              </a:defRPr>
            </a:lvl1pPr>
          </a:lstStyle>
          <a:p>
            <a:r>
              <a:t>算法概要</a:t>
            </a:r>
          </a:p>
        </p:txBody>
      </p:sp>
      <p:sp>
        <p:nvSpPr>
          <p:cNvPr id="148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11303380" y="6387213"/>
            <a:ext cx="386589" cy="4015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49" name="矩形 5"/>
          <p:cNvSpPr/>
          <p:nvPr/>
        </p:nvSpPr>
        <p:spPr>
          <a:xfrm>
            <a:off x="695323" y="926773"/>
            <a:ext cx="1323341" cy="5105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</a:defRPr>
            </a:lvl1pPr>
          </a:lstStyle>
          <a:p>
            <a:r>
              <a:t>改进工作</a:t>
            </a:r>
          </a:p>
        </p:txBody>
      </p:sp>
      <p:pic>
        <p:nvPicPr>
          <p:cNvPr id="150" name="lungwindow2.png" descr="lungwindow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2381" y="1627350"/>
            <a:ext cx="1232823" cy="12328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lungwindow2.png" descr="lungwindow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9381" y="1754350"/>
            <a:ext cx="1232823" cy="12328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lungwindow2.png" descr="lungwindow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6381" y="1881350"/>
            <a:ext cx="1232823" cy="12328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lungwindow2.png" descr="lungwindow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3381" y="2008350"/>
            <a:ext cx="1232823" cy="1232823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CT序列"/>
          <p:cNvSpPr txBox="1"/>
          <p:nvPr/>
        </p:nvSpPr>
        <p:spPr>
          <a:xfrm>
            <a:off x="2733989" y="3387606"/>
            <a:ext cx="85760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CT序列</a:t>
            </a:r>
          </a:p>
        </p:txBody>
      </p:sp>
      <p:sp>
        <p:nvSpPr>
          <p:cNvPr id="155" name="预处理"/>
          <p:cNvSpPr txBox="1"/>
          <p:nvPr/>
        </p:nvSpPr>
        <p:spPr>
          <a:xfrm>
            <a:off x="5577712" y="3387606"/>
            <a:ext cx="7899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预处理</a:t>
            </a:r>
          </a:p>
        </p:txBody>
      </p:sp>
      <p:pic>
        <p:nvPicPr>
          <p:cNvPr id="156" name="highattenuation.png" descr="highattenua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02731" y="1627350"/>
            <a:ext cx="1231901" cy="1231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highattenuation.png" descr="highattenua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29731" y="1754350"/>
            <a:ext cx="1231901" cy="1231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highattenuation.png" descr="highattenua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56731" y="1881350"/>
            <a:ext cx="1231901" cy="1231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highattenuation.png" descr="highattenua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83731" y="2008350"/>
            <a:ext cx="1231901" cy="1231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箭头"/>
          <p:cNvSpPr/>
          <p:nvPr/>
        </p:nvSpPr>
        <p:spPr>
          <a:xfrm>
            <a:off x="4000021" y="2283781"/>
            <a:ext cx="1004051" cy="427960"/>
          </a:xfrm>
          <a:prstGeom prst="rightArrow">
            <a:avLst>
              <a:gd name="adj1" fmla="val 39044"/>
              <a:gd name="adj2" fmla="val 7257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1" name="箭头"/>
          <p:cNvSpPr/>
          <p:nvPr/>
        </p:nvSpPr>
        <p:spPr>
          <a:xfrm>
            <a:off x="7152350" y="2283781"/>
            <a:ext cx="1004050" cy="427960"/>
          </a:xfrm>
          <a:prstGeom prst="rightArrow">
            <a:avLst>
              <a:gd name="adj1" fmla="val 39044"/>
              <a:gd name="adj2" fmla="val 7257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62" name="highattenuation.png" descr="highattenua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98295" y="1881811"/>
            <a:ext cx="1231901" cy="1231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正方形"/>
          <p:cNvSpPr/>
          <p:nvPr/>
        </p:nvSpPr>
        <p:spPr>
          <a:xfrm>
            <a:off x="8479245" y="1862761"/>
            <a:ext cx="1270001" cy="1270001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64" name="highattenuation.jpg" descr="highattenuation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31800" y="2403940"/>
            <a:ext cx="187644" cy="187643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U-Net"/>
          <p:cNvSpPr txBox="1"/>
          <p:nvPr/>
        </p:nvSpPr>
        <p:spPr>
          <a:xfrm>
            <a:off x="7223726" y="2687778"/>
            <a:ext cx="717932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U-Net</a:t>
            </a:r>
          </a:p>
        </p:txBody>
      </p:sp>
      <p:sp>
        <p:nvSpPr>
          <p:cNvPr id="166" name="可疑区域选取和分割"/>
          <p:cNvSpPr txBox="1"/>
          <p:nvPr/>
        </p:nvSpPr>
        <p:spPr>
          <a:xfrm>
            <a:off x="8033475" y="3387606"/>
            <a:ext cx="2161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可疑区域选取和分割</a:t>
            </a:r>
          </a:p>
        </p:txBody>
      </p:sp>
      <p:sp>
        <p:nvSpPr>
          <p:cNvPr id="167" name="箭头"/>
          <p:cNvSpPr/>
          <p:nvPr/>
        </p:nvSpPr>
        <p:spPr>
          <a:xfrm rot="5400000">
            <a:off x="8685653" y="4221655"/>
            <a:ext cx="1004051" cy="427959"/>
          </a:xfrm>
          <a:prstGeom prst="rightArrow">
            <a:avLst>
              <a:gd name="adj1" fmla="val 39044"/>
              <a:gd name="adj2" fmla="val 7257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68" name="highattenuation.jpg" descr="highattenuation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28713" y="5177996"/>
            <a:ext cx="717932" cy="717932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3D-CNN"/>
          <p:cNvSpPr txBox="1"/>
          <p:nvPr/>
        </p:nvSpPr>
        <p:spPr>
          <a:xfrm>
            <a:off x="9554328" y="4070903"/>
            <a:ext cx="976250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3D-CNN</a:t>
            </a:r>
          </a:p>
        </p:txBody>
      </p:sp>
      <p:sp>
        <p:nvSpPr>
          <p:cNvPr id="170" name="假阳性去除"/>
          <p:cNvSpPr txBox="1"/>
          <p:nvPr/>
        </p:nvSpPr>
        <p:spPr>
          <a:xfrm>
            <a:off x="8564108" y="6125072"/>
            <a:ext cx="12471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假阳性去除</a:t>
            </a:r>
          </a:p>
        </p:txBody>
      </p:sp>
      <p:sp>
        <p:nvSpPr>
          <p:cNvPr id="171" name="箭头"/>
          <p:cNvSpPr/>
          <p:nvPr/>
        </p:nvSpPr>
        <p:spPr>
          <a:xfrm rot="10800000">
            <a:off x="7195292" y="5322982"/>
            <a:ext cx="1004051" cy="427960"/>
          </a:xfrm>
          <a:prstGeom prst="rightArrow">
            <a:avLst>
              <a:gd name="adj1" fmla="val 39044"/>
              <a:gd name="adj2" fmla="val 7257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72" name="highattenuation.jpg" descr="highattenuation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51972" y="5157348"/>
            <a:ext cx="717932" cy="717932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恶性结节判别"/>
          <p:cNvSpPr txBox="1"/>
          <p:nvPr/>
        </p:nvSpPr>
        <p:spPr>
          <a:xfrm>
            <a:off x="5673068" y="6125072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恶性结节判别</a:t>
            </a:r>
          </a:p>
        </p:txBody>
      </p:sp>
      <p:sp>
        <p:nvSpPr>
          <p:cNvPr id="175" name="箭头"/>
          <p:cNvSpPr/>
          <p:nvPr/>
        </p:nvSpPr>
        <p:spPr>
          <a:xfrm rot="10800000">
            <a:off x="4507140" y="5322982"/>
            <a:ext cx="1004051" cy="427960"/>
          </a:xfrm>
          <a:prstGeom prst="rightArrow">
            <a:avLst>
              <a:gd name="adj1" fmla="val 39044"/>
              <a:gd name="adj2" fmla="val 7257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6" name="给出诊断结果"/>
          <p:cNvSpPr txBox="1"/>
          <p:nvPr/>
        </p:nvSpPr>
        <p:spPr>
          <a:xfrm>
            <a:off x="2640404" y="5332492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给出诊断结果</a:t>
            </a:r>
          </a:p>
        </p:txBody>
      </p:sp>
      <p:sp>
        <p:nvSpPr>
          <p:cNvPr id="177" name="矩形"/>
          <p:cNvSpPr/>
          <p:nvPr/>
        </p:nvSpPr>
        <p:spPr>
          <a:xfrm>
            <a:off x="5585428" y="3760445"/>
            <a:ext cx="5007235" cy="2827194"/>
          </a:xfrm>
          <a:prstGeom prst="rect">
            <a:avLst/>
          </a:prstGeom>
          <a:ln w="381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" name="3D-CNN"/>
          <p:cNvSpPr txBox="1"/>
          <p:nvPr/>
        </p:nvSpPr>
        <p:spPr>
          <a:xfrm>
            <a:off x="7310685" y="4792907"/>
            <a:ext cx="976250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3D-CNN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 10"/>
          <p:cNvSpPr txBox="1"/>
          <p:nvPr/>
        </p:nvSpPr>
        <p:spPr>
          <a:xfrm>
            <a:off x="695323" y="287664"/>
            <a:ext cx="7821660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j-lt"/>
                <a:ea typeface="+mj-ea"/>
                <a:cs typeface="+mj-cs"/>
                <a:sym typeface="PingFang SC Semibold"/>
              </a:defRPr>
            </a:lvl1pPr>
          </a:lstStyle>
          <a:p>
            <a:r>
              <a:t>算法概要</a:t>
            </a:r>
          </a:p>
        </p:txBody>
      </p:sp>
      <p:sp>
        <p:nvSpPr>
          <p:cNvPr id="180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11303380" y="6387213"/>
            <a:ext cx="386589" cy="4015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81" name="矩形 5"/>
          <p:cNvSpPr/>
          <p:nvPr/>
        </p:nvSpPr>
        <p:spPr>
          <a:xfrm>
            <a:off x="695323" y="926773"/>
            <a:ext cx="1323341" cy="5105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</a:defRPr>
            </a:lvl1pPr>
          </a:lstStyle>
          <a:p>
            <a:r>
              <a:t>改进工作</a:t>
            </a:r>
          </a:p>
        </p:txBody>
      </p:sp>
      <p:pic>
        <p:nvPicPr>
          <p:cNvPr id="182" name="lungwindow2.png" descr="lungwindow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2180" y="2265026"/>
            <a:ext cx="1232823" cy="12328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lungwindow2.png" descr="lungwindow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9180" y="2392026"/>
            <a:ext cx="1232823" cy="12328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lungwindow2.png" descr="lungwindow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6180" y="2519026"/>
            <a:ext cx="1232823" cy="12328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lungwindow2.png" descr="lungwindow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3180" y="2646026"/>
            <a:ext cx="1232823" cy="1232823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CT序列"/>
          <p:cNvSpPr txBox="1"/>
          <p:nvPr/>
        </p:nvSpPr>
        <p:spPr>
          <a:xfrm>
            <a:off x="1323788" y="4025282"/>
            <a:ext cx="85760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CT序列</a:t>
            </a:r>
          </a:p>
        </p:txBody>
      </p:sp>
      <p:sp>
        <p:nvSpPr>
          <p:cNvPr id="187" name="预处理"/>
          <p:cNvSpPr txBox="1"/>
          <p:nvPr/>
        </p:nvSpPr>
        <p:spPr>
          <a:xfrm>
            <a:off x="4167511" y="4025282"/>
            <a:ext cx="7899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预处理</a:t>
            </a:r>
          </a:p>
        </p:txBody>
      </p:sp>
      <p:pic>
        <p:nvPicPr>
          <p:cNvPr id="188" name="highattenuation.png" descr="highattenua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92530" y="2265026"/>
            <a:ext cx="1231901" cy="1231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highattenuation.png" descr="highattenua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9530" y="2392026"/>
            <a:ext cx="1231901" cy="1231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highattenuation.png" descr="highattenua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46530" y="2519026"/>
            <a:ext cx="1231901" cy="1231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highattenuation.png" descr="highattenua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3530" y="2646026"/>
            <a:ext cx="1231901" cy="123190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箭头"/>
          <p:cNvSpPr/>
          <p:nvPr/>
        </p:nvSpPr>
        <p:spPr>
          <a:xfrm>
            <a:off x="2589820" y="2921458"/>
            <a:ext cx="1004050" cy="427959"/>
          </a:xfrm>
          <a:prstGeom prst="rightArrow">
            <a:avLst>
              <a:gd name="adj1" fmla="val 39044"/>
              <a:gd name="adj2" fmla="val 7257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3" name="箭头"/>
          <p:cNvSpPr/>
          <p:nvPr/>
        </p:nvSpPr>
        <p:spPr>
          <a:xfrm>
            <a:off x="5564349" y="2921458"/>
            <a:ext cx="1004050" cy="427959"/>
          </a:xfrm>
          <a:prstGeom prst="rightArrow">
            <a:avLst>
              <a:gd name="adj1" fmla="val 39044"/>
              <a:gd name="adj2" fmla="val 7257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94" name="highattenuation.png" descr="highattenua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72193" y="2519487"/>
            <a:ext cx="1231901" cy="12319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正方形"/>
          <p:cNvSpPr/>
          <p:nvPr/>
        </p:nvSpPr>
        <p:spPr>
          <a:xfrm>
            <a:off x="6827743" y="2500437"/>
            <a:ext cx="1270001" cy="1270001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96" name="highattenuation.jpg" descr="highattenuation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05699" y="3041616"/>
            <a:ext cx="187643" cy="187644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U-Net"/>
          <p:cNvSpPr txBox="1"/>
          <p:nvPr/>
        </p:nvSpPr>
        <p:spPr>
          <a:xfrm>
            <a:off x="5635725" y="3325455"/>
            <a:ext cx="717932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U-Net</a:t>
            </a:r>
          </a:p>
        </p:txBody>
      </p:sp>
      <p:sp>
        <p:nvSpPr>
          <p:cNvPr id="198" name="可疑区域选取和分割"/>
          <p:cNvSpPr txBox="1"/>
          <p:nvPr/>
        </p:nvSpPr>
        <p:spPr>
          <a:xfrm>
            <a:off x="6407374" y="4025282"/>
            <a:ext cx="2161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可疑区域选取和分割</a:t>
            </a:r>
          </a:p>
        </p:txBody>
      </p:sp>
      <p:pic>
        <p:nvPicPr>
          <p:cNvPr id="199" name="highattenuation.jpg" descr="highattenuation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14993" y="2776472"/>
            <a:ext cx="717932" cy="717932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3D-CNN"/>
          <p:cNvSpPr txBox="1"/>
          <p:nvPr/>
        </p:nvSpPr>
        <p:spPr>
          <a:xfrm>
            <a:off x="8284119" y="3325455"/>
            <a:ext cx="976250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3D-CNN</a:t>
            </a:r>
          </a:p>
        </p:txBody>
      </p:sp>
      <p:sp>
        <p:nvSpPr>
          <p:cNvPr id="201" name="给出诊断结果"/>
          <p:cNvSpPr txBox="1"/>
          <p:nvPr/>
        </p:nvSpPr>
        <p:spPr>
          <a:xfrm>
            <a:off x="10309511" y="2930967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给出诊断结果</a:t>
            </a:r>
          </a:p>
        </p:txBody>
      </p:sp>
      <p:sp>
        <p:nvSpPr>
          <p:cNvPr id="202" name="箭头"/>
          <p:cNvSpPr/>
          <p:nvPr/>
        </p:nvSpPr>
        <p:spPr>
          <a:xfrm>
            <a:off x="8288877" y="2921458"/>
            <a:ext cx="1004050" cy="427959"/>
          </a:xfrm>
          <a:prstGeom prst="rightArrow">
            <a:avLst>
              <a:gd name="adj1" fmla="val 39044"/>
              <a:gd name="adj2" fmla="val 7257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3" name="假阳性去除和…"/>
          <p:cNvSpPr txBox="1"/>
          <p:nvPr/>
        </p:nvSpPr>
        <p:spPr>
          <a:xfrm>
            <a:off x="9004313" y="3866532"/>
            <a:ext cx="1539292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假阳性去除和</a:t>
            </a:r>
          </a:p>
          <a:p>
            <a:r>
              <a:t>恶性程度判别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文本框 10"/>
          <p:cNvSpPr txBox="1"/>
          <p:nvPr/>
        </p:nvSpPr>
        <p:spPr>
          <a:xfrm>
            <a:off x="695323" y="287664"/>
            <a:ext cx="7821660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j-lt"/>
                <a:ea typeface="+mj-ea"/>
                <a:cs typeface="+mj-cs"/>
                <a:sym typeface="PingFang SC Semibold"/>
              </a:defRPr>
            </a:lvl1pPr>
          </a:lstStyle>
          <a:p>
            <a:r>
              <a:t>算法概要</a:t>
            </a:r>
          </a:p>
        </p:txBody>
      </p:sp>
      <p:sp>
        <p:nvSpPr>
          <p:cNvPr id="206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11303380" y="6387213"/>
            <a:ext cx="386589" cy="4015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07" name="矩形 5"/>
          <p:cNvSpPr/>
          <p:nvPr/>
        </p:nvSpPr>
        <p:spPr>
          <a:xfrm>
            <a:off x="695323" y="926773"/>
            <a:ext cx="1323341" cy="5105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</a:defRPr>
            </a:lvl1pPr>
          </a:lstStyle>
          <a:p>
            <a:r>
              <a:t>改进工作</a:t>
            </a:r>
          </a:p>
        </p:txBody>
      </p:sp>
      <p:pic>
        <p:nvPicPr>
          <p:cNvPr id="208" name="IMG_3410.jpg" descr="IMG_341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28982"/>
            <a:ext cx="6342874" cy="347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27" y="4496526"/>
            <a:ext cx="6161905" cy="15428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380" y="1378459"/>
            <a:ext cx="4800000" cy="24761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文本框 10"/>
          <p:cNvSpPr txBox="1"/>
          <p:nvPr/>
        </p:nvSpPr>
        <p:spPr>
          <a:xfrm>
            <a:off x="695323" y="287664"/>
            <a:ext cx="7821660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j-lt"/>
                <a:ea typeface="+mj-ea"/>
                <a:cs typeface="+mj-cs"/>
                <a:sym typeface="PingFang SC Semibold"/>
              </a:defRPr>
            </a:lvl1pPr>
          </a:lstStyle>
          <a:p>
            <a:r>
              <a:t>算法概要</a:t>
            </a:r>
          </a:p>
        </p:txBody>
      </p:sp>
      <p:sp>
        <p:nvSpPr>
          <p:cNvPr id="211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11303380" y="6387213"/>
            <a:ext cx="386589" cy="4015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12" name="矩形 5"/>
          <p:cNvSpPr/>
          <p:nvPr/>
        </p:nvSpPr>
        <p:spPr>
          <a:xfrm>
            <a:off x="695323" y="926773"/>
            <a:ext cx="1323341" cy="5105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</a:defRPr>
            </a:lvl1pPr>
          </a:lstStyle>
          <a:p>
            <a:r>
              <a:t>改进工作</a:t>
            </a:r>
          </a:p>
        </p:txBody>
      </p:sp>
      <p:sp>
        <p:nvSpPr>
          <p:cNvPr id="213" name="矩形 13"/>
          <p:cNvSpPr txBox="1"/>
          <p:nvPr/>
        </p:nvSpPr>
        <p:spPr>
          <a:xfrm>
            <a:off x="982930" y="1504328"/>
            <a:ext cx="9411087" cy="235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5000"/>
              </a:lnSpc>
              <a:defRPr sz="2000"/>
            </a:pPr>
            <a:r>
              <a:t>肺部分割</a:t>
            </a:r>
          </a:p>
          <a:p>
            <a:pPr>
              <a:lnSpc>
                <a:spcPct val="125000"/>
              </a:lnSpc>
              <a:defRPr sz="2000"/>
            </a:pPr>
            <a:endParaRPr/>
          </a:p>
          <a:p>
            <a:pPr>
              <a:lnSpc>
                <a:spcPct val="125000"/>
              </a:lnSpc>
              <a:defRPr sz="2000"/>
            </a:pPr>
            <a:endParaRPr/>
          </a:p>
          <a:p>
            <a:pPr>
              <a:lnSpc>
                <a:spcPct val="125000"/>
              </a:lnSpc>
              <a:defRPr sz="2000"/>
            </a:pPr>
            <a:endParaRPr/>
          </a:p>
          <a:p>
            <a:pPr>
              <a:lnSpc>
                <a:spcPct val="125000"/>
              </a:lnSpc>
              <a:defRPr sz="2000"/>
            </a:pPr>
            <a:endParaRPr/>
          </a:p>
        </p:txBody>
      </p:sp>
      <p:sp>
        <p:nvSpPr>
          <p:cNvPr id="6" name="文本框 5"/>
          <p:cNvSpPr txBox="1"/>
          <p:nvPr/>
        </p:nvSpPr>
        <p:spPr>
          <a:xfrm>
            <a:off x="1355280" y="1924380"/>
            <a:ext cx="98480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肺实质分割首先采用自适应区域增长算法对整个</a:t>
            </a:r>
            <a:r>
              <a:rPr lang="en-US" altLang="zh-CN" dirty="0" smtClean="0"/>
              <a:t>3D</a:t>
            </a:r>
            <a:r>
              <a:rPr lang="zh-CN" altLang="en-US" dirty="0" smtClean="0"/>
              <a:t>肺实质进行分割</a:t>
            </a:r>
            <a:r>
              <a:rPr lang="en-US" altLang="zh-CN" dirty="0" smtClean="0"/>
              <a:t>,</a:t>
            </a:r>
            <a:r>
              <a:rPr lang="zh-CN" altLang="en-US" dirty="0" smtClean="0"/>
              <a:t>再对分割的结果进行修复得到最终的输出结果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在公开数据集</a:t>
            </a:r>
            <a:r>
              <a:rPr lang="en-US" altLang="zh-CN" dirty="0" smtClean="0"/>
              <a:t>VESSEL12</a:t>
            </a:r>
            <a:r>
              <a:rPr lang="zh-CN" altLang="en-US" dirty="0" smtClean="0"/>
              <a:t>上的</a:t>
            </a:r>
            <a:r>
              <a:rPr lang="en-US" altLang="zh-CN" dirty="0" err="1" smtClean="0"/>
              <a:t>auc</a:t>
            </a:r>
            <a:r>
              <a:rPr lang="en-US" altLang="zh-CN" dirty="0" smtClean="0"/>
              <a:t> score </a:t>
            </a:r>
            <a:r>
              <a:rPr lang="zh-CN" altLang="en-US" dirty="0" smtClean="0"/>
              <a:t>达到了</a:t>
            </a:r>
            <a:r>
              <a:rPr lang="en-US" altLang="zh-CN" dirty="0" smtClean="0"/>
              <a:t>0.990,dice</a:t>
            </a:r>
            <a:r>
              <a:rPr lang="zh-CN" altLang="en-US" dirty="0" smtClean="0"/>
              <a:t>相似度为</a:t>
            </a:r>
            <a:r>
              <a:rPr lang="en-US" altLang="zh-CN" dirty="0" smtClean="0"/>
              <a:t>98.5%±0.5%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342900" indent="-342900" algn="ctr">
              <a:buAutoNum type="alphaLcParenBoth"/>
            </a:pPr>
            <a:r>
              <a:rPr lang="zh-CN" altLang="en-US" dirty="0" smtClean="0"/>
              <a:t>为一张肺实质</a:t>
            </a:r>
            <a:r>
              <a:rPr lang="en-US" altLang="zh-CN" dirty="0" smtClean="0"/>
              <a:t>CT</a:t>
            </a:r>
            <a:r>
              <a:rPr lang="zh-CN" altLang="en-US" dirty="0" smtClean="0"/>
              <a:t>图</a:t>
            </a:r>
            <a:r>
              <a:rPr lang="en-US" altLang="zh-CN" dirty="0" smtClean="0"/>
              <a:t>,(b)</a:t>
            </a:r>
            <a:r>
              <a:rPr lang="zh-CN" altLang="en-US" dirty="0" smtClean="0"/>
              <a:t>为初始分割结果</a:t>
            </a:r>
            <a:endParaRPr lang="en-US" altLang="zh-CN" dirty="0"/>
          </a:p>
          <a:p>
            <a:pPr algn="ctr"/>
            <a:r>
              <a:rPr lang="en-US" altLang="zh-CN" dirty="0" smtClean="0"/>
              <a:t>(c) </a:t>
            </a:r>
            <a:r>
              <a:rPr lang="zh-CN" altLang="en-US" dirty="0" smtClean="0"/>
              <a:t>为单视角填充修复</a:t>
            </a:r>
            <a:r>
              <a:rPr lang="en-US" altLang="zh-CN" dirty="0" smtClean="0"/>
              <a:t>,(d)</a:t>
            </a:r>
            <a:r>
              <a:rPr lang="zh-CN" altLang="en-US" dirty="0" smtClean="0"/>
              <a:t>为多视角填充修复</a:t>
            </a:r>
            <a:r>
              <a:rPr lang="zh-CN" altLang="en-US" dirty="0"/>
              <a:t>的</a:t>
            </a:r>
            <a:r>
              <a:rPr lang="zh-CN" altLang="en-US" dirty="0" smtClean="0"/>
              <a:t>最终结果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254" y="2902214"/>
            <a:ext cx="7344139" cy="22495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195961" y="2823099"/>
            <a:ext cx="6312023" cy="159798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文本框 10"/>
          <p:cNvSpPr txBox="1"/>
          <p:nvPr/>
        </p:nvSpPr>
        <p:spPr>
          <a:xfrm>
            <a:off x="695323" y="287664"/>
            <a:ext cx="7821660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j-lt"/>
                <a:ea typeface="+mj-ea"/>
                <a:cs typeface="+mj-cs"/>
                <a:sym typeface="PingFang SC Semibold"/>
              </a:defRPr>
            </a:lvl1pPr>
          </a:lstStyle>
          <a:p>
            <a:r>
              <a:t>算法概要</a:t>
            </a:r>
          </a:p>
        </p:txBody>
      </p:sp>
      <p:sp>
        <p:nvSpPr>
          <p:cNvPr id="221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11303380" y="6387213"/>
            <a:ext cx="386589" cy="4015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22" name="矩形 5"/>
          <p:cNvSpPr/>
          <p:nvPr/>
        </p:nvSpPr>
        <p:spPr>
          <a:xfrm>
            <a:off x="695322" y="926773"/>
            <a:ext cx="1628141" cy="5105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</a:defRPr>
            </a:lvl1pPr>
          </a:lstStyle>
          <a:p>
            <a:r>
              <a:t>存在的问题</a:t>
            </a:r>
          </a:p>
        </p:txBody>
      </p:sp>
      <p:sp>
        <p:nvSpPr>
          <p:cNvPr id="223" name="矩形 13"/>
          <p:cNvSpPr txBox="1"/>
          <p:nvPr/>
        </p:nvSpPr>
        <p:spPr>
          <a:xfrm>
            <a:off x="982930" y="1504328"/>
            <a:ext cx="9411087" cy="4222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5000"/>
              </a:lnSpc>
              <a:defRPr sz="2000"/>
            </a:pPr>
            <a:r>
              <a:rPr dirty="0"/>
              <a:t>1.数据量少</a:t>
            </a:r>
          </a:p>
          <a:p>
            <a:pPr lvl="1">
              <a:lnSpc>
                <a:spcPct val="125000"/>
              </a:lnSpc>
              <a:defRPr sz="2000"/>
            </a:pPr>
            <a:r>
              <a:rPr dirty="0"/>
              <a:t>LIDC-IDRI，2012年公布，1010例患者，适合学习的肺结节个数约为2600个。</a:t>
            </a:r>
          </a:p>
          <a:p>
            <a:pPr>
              <a:lnSpc>
                <a:spcPct val="125000"/>
              </a:lnSpc>
              <a:defRPr sz="2000"/>
            </a:pPr>
            <a:endParaRPr dirty="0"/>
          </a:p>
          <a:p>
            <a:pPr>
              <a:lnSpc>
                <a:spcPct val="125000"/>
              </a:lnSpc>
              <a:defRPr sz="2000"/>
            </a:pPr>
            <a:r>
              <a:rPr dirty="0"/>
              <a:t>2.尚未实际应用</a:t>
            </a:r>
          </a:p>
          <a:p>
            <a:pPr lvl="1">
              <a:lnSpc>
                <a:spcPct val="125000"/>
              </a:lnSpc>
              <a:defRPr sz="2000"/>
            </a:pPr>
            <a:r>
              <a:rPr dirty="0"/>
              <a:t>实验环境较为理想，数据环境理想，但是在实际应用中并没有这个条件。</a:t>
            </a:r>
          </a:p>
          <a:p>
            <a:pPr lvl="1">
              <a:lnSpc>
                <a:spcPct val="125000"/>
              </a:lnSpc>
              <a:defRPr sz="2000"/>
            </a:pPr>
            <a:endParaRPr dirty="0"/>
          </a:p>
          <a:p>
            <a:pPr>
              <a:lnSpc>
                <a:spcPct val="125000"/>
              </a:lnSpc>
              <a:defRPr sz="2000"/>
            </a:pPr>
            <a:r>
              <a:rPr dirty="0"/>
              <a:t>3.属性学习还不够严谨</a:t>
            </a:r>
          </a:p>
          <a:p>
            <a:pPr lvl="1">
              <a:lnSpc>
                <a:spcPct val="125000"/>
              </a:lnSpc>
              <a:defRPr sz="2000"/>
            </a:pPr>
            <a:r>
              <a:rPr dirty="0"/>
              <a:t>哪些属性重要、重要程度如何判定还没有统一标准。</a:t>
            </a:r>
          </a:p>
          <a:p>
            <a:pPr>
              <a:lnSpc>
                <a:spcPct val="125000"/>
              </a:lnSpc>
              <a:defRPr sz="2000"/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49"/>
          <p:cNvSpPr/>
          <p:nvPr/>
        </p:nvSpPr>
        <p:spPr>
          <a:xfrm>
            <a:off x="-2" y="0"/>
            <a:ext cx="3216276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6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7" name="文本框 46"/>
          <p:cNvSpPr txBox="1"/>
          <p:nvPr/>
        </p:nvSpPr>
        <p:spPr>
          <a:xfrm>
            <a:off x="3539776" y="2409307"/>
            <a:ext cx="5112446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7200">
                <a:solidFill>
                  <a:schemeClr val="accent1"/>
                </a:solidFill>
                <a:latin typeface="+mj-lt"/>
                <a:ea typeface="+mj-ea"/>
                <a:cs typeface="+mj-cs"/>
                <a:sym typeface="PingFang SC Semibold"/>
              </a:defRPr>
            </a:lvl1pPr>
          </a:lstStyle>
          <a:p>
            <a:r>
              <a:t>系统演示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文本框 10"/>
          <p:cNvSpPr txBox="1"/>
          <p:nvPr/>
        </p:nvSpPr>
        <p:spPr>
          <a:xfrm>
            <a:off x="695323" y="287664"/>
            <a:ext cx="7821660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j-lt"/>
                <a:ea typeface="+mj-ea"/>
                <a:cs typeface="+mj-cs"/>
                <a:sym typeface="PingFang SC Semibold"/>
              </a:defRPr>
            </a:lvl1pPr>
          </a:lstStyle>
          <a:p>
            <a:r>
              <a:t>系统演示</a:t>
            </a:r>
          </a:p>
        </p:txBody>
      </p:sp>
      <p:sp>
        <p:nvSpPr>
          <p:cNvPr id="230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11303380" y="6387213"/>
            <a:ext cx="386589" cy="4015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31" name="矩形 13"/>
          <p:cNvSpPr txBox="1"/>
          <p:nvPr/>
        </p:nvSpPr>
        <p:spPr>
          <a:xfrm>
            <a:off x="3363686" y="1928871"/>
            <a:ext cx="5257801" cy="2700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5000"/>
              </a:lnSpc>
              <a:defRPr sz="4400"/>
            </a:pPr>
            <a:r>
              <a:t>1.系统基本功能演示</a:t>
            </a:r>
          </a:p>
          <a:p>
            <a:pPr>
              <a:lnSpc>
                <a:spcPct val="125000"/>
              </a:lnSpc>
              <a:defRPr sz="4400"/>
            </a:pPr>
            <a:endParaRPr/>
          </a:p>
          <a:p>
            <a:pPr>
              <a:lnSpc>
                <a:spcPct val="125000"/>
              </a:lnSpc>
              <a:defRPr sz="4400"/>
            </a:pPr>
            <a:r>
              <a:t>2.智能辅助诊断演示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矩形 7"/>
          <p:cNvSpPr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文本框 9"/>
          <p:cNvSpPr txBox="1"/>
          <p:nvPr/>
        </p:nvSpPr>
        <p:spPr>
          <a:xfrm>
            <a:off x="695326" y="2705724"/>
            <a:ext cx="10801351" cy="1430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800" b="1">
                <a:solidFill>
                  <a:srgbClr val="FFFFFF"/>
                </a:solidFill>
              </a:defRPr>
            </a:lvl1pPr>
          </a:lstStyle>
          <a:p>
            <a:r>
              <a:t>THANKS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grpId="3" nodeType="after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234"/>
                                        </p:tgtEl>
                                      </p:cBhvr>
                                      <p:by x="114999" y="114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1" animBg="1" advAuto="0"/>
      <p:bldP spid="234" grpId="2" animBg="1" advAuto="0"/>
      <p:bldP spid="234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5"/>
          <p:cNvSpPr/>
          <p:nvPr/>
        </p:nvSpPr>
        <p:spPr>
          <a:xfrm>
            <a:off x="-2" y="0"/>
            <a:ext cx="3216276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文本框 6"/>
          <p:cNvSpPr txBox="1"/>
          <p:nvPr/>
        </p:nvSpPr>
        <p:spPr>
          <a:xfrm>
            <a:off x="896086" y="2778459"/>
            <a:ext cx="232018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PingFang SC Semibold"/>
              </a:defRPr>
            </a:lvl1pPr>
          </a:lstStyle>
          <a:p>
            <a:r>
              <a:t>目录</a:t>
            </a:r>
          </a:p>
        </p:txBody>
      </p:sp>
      <p:grpSp>
        <p:nvGrpSpPr>
          <p:cNvPr id="45" name="组合 69"/>
          <p:cNvGrpSpPr/>
          <p:nvPr/>
        </p:nvGrpSpPr>
        <p:grpSpPr>
          <a:xfrm>
            <a:off x="6186647" y="2792447"/>
            <a:ext cx="3416733" cy="846457"/>
            <a:chOff x="-2" y="-2"/>
            <a:chExt cx="3416732" cy="846455"/>
          </a:xfrm>
        </p:grpSpPr>
        <p:sp>
          <p:nvSpPr>
            <p:cNvPr id="41" name="文本框 18"/>
            <p:cNvSpPr txBox="1"/>
            <p:nvPr/>
          </p:nvSpPr>
          <p:spPr>
            <a:xfrm>
              <a:off x="1021870" y="140158"/>
              <a:ext cx="2394860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latin typeface="+mj-lt"/>
                  <a:ea typeface="+mj-ea"/>
                  <a:cs typeface="+mj-cs"/>
                  <a:sym typeface="PingFang SC Semibold"/>
                </a:defRPr>
              </a:lvl1pPr>
            </a:lstStyle>
            <a:p>
              <a:r>
                <a:rPr lang="zh-CN" altLang="en-US" dirty="0" smtClean="0"/>
                <a:t>算法概要</a:t>
              </a:r>
              <a:endParaRPr dirty="0"/>
            </a:p>
          </p:txBody>
        </p:sp>
        <p:grpSp>
          <p:nvGrpSpPr>
            <p:cNvPr id="44" name="组合 68"/>
            <p:cNvGrpSpPr/>
            <p:nvPr/>
          </p:nvGrpSpPr>
          <p:grpSpPr>
            <a:xfrm>
              <a:off x="-2" y="-2"/>
              <a:ext cx="828004" cy="846455"/>
              <a:chOff x="-1" y="-1"/>
              <a:chExt cx="828002" cy="846453"/>
            </a:xfrm>
          </p:grpSpPr>
          <p:sp>
            <p:nvSpPr>
              <p:cNvPr id="42" name="文本框 16"/>
              <p:cNvSpPr txBox="1"/>
              <p:nvPr/>
            </p:nvSpPr>
            <p:spPr>
              <a:xfrm>
                <a:off x="-1" y="43811"/>
                <a:ext cx="828002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40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PingFang SC Semibold"/>
                  </a:defRPr>
                </a:lvl1pPr>
              </a:lstStyle>
              <a:p>
                <a:r>
                  <a:rPr dirty="0"/>
                  <a:t>02</a:t>
                </a:r>
              </a:p>
            </p:txBody>
          </p:sp>
          <p:sp>
            <p:nvSpPr>
              <p:cNvPr id="43" name="矩形 31"/>
              <p:cNvSpPr/>
              <p:nvPr/>
            </p:nvSpPr>
            <p:spPr>
              <a:xfrm>
                <a:off x="-1" y="-1"/>
                <a:ext cx="828002" cy="828002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50" name="组合 69"/>
          <p:cNvGrpSpPr/>
          <p:nvPr/>
        </p:nvGrpSpPr>
        <p:grpSpPr>
          <a:xfrm>
            <a:off x="6186647" y="1467845"/>
            <a:ext cx="3416733" cy="846455"/>
            <a:chOff x="-2" y="-2"/>
            <a:chExt cx="3416732" cy="846454"/>
          </a:xfrm>
        </p:grpSpPr>
        <p:sp>
          <p:nvSpPr>
            <p:cNvPr id="46" name="文本框 18"/>
            <p:cNvSpPr txBox="1"/>
            <p:nvPr/>
          </p:nvSpPr>
          <p:spPr>
            <a:xfrm>
              <a:off x="1021870" y="140158"/>
              <a:ext cx="2394860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latin typeface="+mj-lt"/>
                  <a:ea typeface="+mj-ea"/>
                  <a:cs typeface="+mj-cs"/>
                  <a:sym typeface="PingFang SC Semibold"/>
                </a:defRPr>
              </a:lvl1pPr>
            </a:lstStyle>
            <a:p>
              <a:r>
                <a:t>系统概要</a:t>
              </a:r>
            </a:p>
          </p:txBody>
        </p:sp>
        <p:grpSp>
          <p:nvGrpSpPr>
            <p:cNvPr id="49" name="组合 68"/>
            <p:cNvGrpSpPr/>
            <p:nvPr/>
          </p:nvGrpSpPr>
          <p:grpSpPr>
            <a:xfrm>
              <a:off x="-2" y="-2"/>
              <a:ext cx="828004" cy="846454"/>
              <a:chOff x="-1" y="-1"/>
              <a:chExt cx="828002" cy="846452"/>
            </a:xfrm>
          </p:grpSpPr>
          <p:sp>
            <p:nvSpPr>
              <p:cNvPr id="47" name="文本框 16"/>
              <p:cNvSpPr txBox="1"/>
              <p:nvPr/>
            </p:nvSpPr>
            <p:spPr>
              <a:xfrm>
                <a:off x="-1" y="43810"/>
                <a:ext cx="828002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40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PingFang SC Semibold"/>
                  </a:defRPr>
                </a:lvl1pPr>
              </a:lstStyle>
              <a:p>
                <a:r>
                  <a:rPr dirty="0"/>
                  <a:t>01</a:t>
                </a:r>
              </a:p>
            </p:txBody>
          </p:sp>
          <p:sp>
            <p:nvSpPr>
              <p:cNvPr id="48" name="矩形 31"/>
              <p:cNvSpPr/>
              <p:nvPr/>
            </p:nvSpPr>
            <p:spPr>
              <a:xfrm>
                <a:off x="-1" y="-1"/>
                <a:ext cx="828002" cy="828002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55" name="组合 69"/>
          <p:cNvGrpSpPr/>
          <p:nvPr/>
        </p:nvGrpSpPr>
        <p:grpSpPr>
          <a:xfrm>
            <a:off x="6186647" y="4117050"/>
            <a:ext cx="3416733" cy="841203"/>
            <a:chOff x="-2" y="-2"/>
            <a:chExt cx="3416732" cy="841202"/>
          </a:xfrm>
        </p:grpSpPr>
        <p:sp>
          <p:nvSpPr>
            <p:cNvPr id="51" name="文本框 18"/>
            <p:cNvSpPr txBox="1"/>
            <p:nvPr/>
          </p:nvSpPr>
          <p:spPr>
            <a:xfrm>
              <a:off x="1021870" y="140158"/>
              <a:ext cx="2394860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latin typeface="+mj-lt"/>
                  <a:ea typeface="+mj-ea"/>
                  <a:cs typeface="+mj-cs"/>
                  <a:sym typeface="PingFang SC Semibold"/>
                </a:defRPr>
              </a:lvl1pPr>
            </a:lstStyle>
            <a:p>
              <a:r>
                <a:rPr lang="zh-CN" altLang="en-US" dirty="0" smtClean="0"/>
                <a:t>系统演示</a:t>
              </a:r>
              <a:endParaRPr dirty="0"/>
            </a:p>
          </p:txBody>
        </p:sp>
        <p:grpSp>
          <p:nvGrpSpPr>
            <p:cNvPr id="54" name="组合 68"/>
            <p:cNvGrpSpPr/>
            <p:nvPr/>
          </p:nvGrpSpPr>
          <p:grpSpPr>
            <a:xfrm>
              <a:off x="-2" y="-2"/>
              <a:ext cx="828004" cy="841202"/>
              <a:chOff x="-1" y="-1"/>
              <a:chExt cx="828002" cy="841200"/>
            </a:xfrm>
          </p:grpSpPr>
          <p:sp>
            <p:nvSpPr>
              <p:cNvPr id="52" name="文本框 16"/>
              <p:cNvSpPr txBox="1"/>
              <p:nvPr/>
            </p:nvSpPr>
            <p:spPr>
              <a:xfrm>
                <a:off x="-1" y="38558"/>
                <a:ext cx="828002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40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PingFang SC Semibold"/>
                  </a:defRPr>
                </a:lvl1pPr>
              </a:lstStyle>
              <a:p>
                <a:r>
                  <a:rPr dirty="0"/>
                  <a:t>03</a:t>
                </a:r>
              </a:p>
            </p:txBody>
          </p:sp>
          <p:sp>
            <p:nvSpPr>
              <p:cNvPr id="53" name="矩形 31"/>
              <p:cNvSpPr/>
              <p:nvPr/>
            </p:nvSpPr>
            <p:spPr>
              <a:xfrm>
                <a:off x="-1" y="-1"/>
                <a:ext cx="828002" cy="828002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49"/>
          <p:cNvSpPr/>
          <p:nvPr/>
        </p:nvSpPr>
        <p:spPr>
          <a:xfrm>
            <a:off x="-2" y="0"/>
            <a:ext cx="3216276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文本框 46"/>
          <p:cNvSpPr txBox="1"/>
          <p:nvPr/>
        </p:nvSpPr>
        <p:spPr>
          <a:xfrm>
            <a:off x="3539776" y="2409307"/>
            <a:ext cx="5112446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7200">
                <a:solidFill>
                  <a:schemeClr val="accent1"/>
                </a:solidFill>
                <a:latin typeface="+mj-lt"/>
                <a:ea typeface="+mj-ea"/>
                <a:cs typeface="+mj-cs"/>
                <a:sym typeface="PingFang SC Semibold"/>
              </a:defRPr>
            </a:lvl1pPr>
          </a:lstStyle>
          <a:p>
            <a:r>
              <a:t>系统概要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10"/>
          <p:cNvSpPr txBox="1"/>
          <p:nvPr/>
        </p:nvSpPr>
        <p:spPr>
          <a:xfrm>
            <a:off x="695323" y="287664"/>
            <a:ext cx="7821660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j-lt"/>
                <a:ea typeface="+mj-ea"/>
                <a:cs typeface="+mj-cs"/>
                <a:sym typeface="PingFang SC Semibold"/>
              </a:defRPr>
            </a:lvl1pPr>
          </a:lstStyle>
          <a:p>
            <a:r>
              <a:t>系统概要</a:t>
            </a:r>
          </a:p>
        </p:txBody>
      </p:sp>
      <p:sp>
        <p:nvSpPr>
          <p:cNvPr id="62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11373992" y="6387213"/>
            <a:ext cx="245365" cy="4015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63" name="矩形 5"/>
          <p:cNvSpPr/>
          <p:nvPr/>
        </p:nvSpPr>
        <p:spPr>
          <a:xfrm>
            <a:off x="695323" y="926773"/>
            <a:ext cx="1932941" cy="5105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</a:defRPr>
            </a:lvl1pPr>
          </a:lstStyle>
          <a:p>
            <a:r>
              <a:t>系统主要模块</a:t>
            </a:r>
          </a:p>
        </p:txBody>
      </p:sp>
      <p:sp>
        <p:nvSpPr>
          <p:cNvPr id="64" name="矩形 13"/>
          <p:cNvSpPr txBox="1"/>
          <p:nvPr/>
        </p:nvSpPr>
        <p:spPr>
          <a:xfrm>
            <a:off x="2808219" y="958523"/>
            <a:ext cx="941108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5000"/>
              </a:lnSpc>
              <a:defRPr sz="2000"/>
            </a:lvl1pPr>
          </a:lstStyle>
          <a:p>
            <a:r>
              <a:t>患者列表模块</a:t>
            </a:r>
          </a:p>
        </p:txBody>
      </p:sp>
      <p:pic>
        <p:nvPicPr>
          <p:cNvPr id="65" name="IMG_3404.PNG" descr="IMG_34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511" y="1627350"/>
            <a:ext cx="10144978" cy="4660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10"/>
          <p:cNvSpPr txBox="1"/>
          <p:nvPr/>
        </p:nvSpPr>
        <p:spPr>
          <a:xfrm>
            <a:off x="695323" y="287664"/>
            <a:ext cx="7821660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j-lt"/>
                <a:ea typeface="+mj-ea"/>
                <a:cs typeface="+mj-cs"/>
                <a:sym typeface="PingFang SC Semibold"/>
              </a:defRPr>
            </a:lvl1pPr>
          </a:lstStyle>
          <a:p>
            <a:r>
              <a:t>系统概要</a:t>
            </a:r>
          </a:p>
        </p:txBody>
      </p:sp>
      <p:sp>
        <p:nvSpPr>
          <p:cNvPr id="68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11373992" y="6387213"/>
            <a:ext cx="245365" cy="4015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69" name="矩形 5"/>
          <p:cNvSpPr/>
          <p:nvPr/>
        </p:nvSpPr>
        <p:spPr>
          <a:xfrm>
            <a:off x="695323" y="926773"/>
            <a:ext cx="1932941" cy="5105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</a:defRPr>
            </a:lvl1pPr>
          </a:lstStyle>
          <a:p>
            <a:r>
              <a:t>系统主要模块</a:t>
            </a:r>
          </a:p>
        </p:txBody>
      </p:sp>
      <p:sp>
        <p:nvSpPr>
          <p:cNvPr id="70" name="矩形 13"/>
          <p:cNvSpPr txBox="1"/>
          <p:nvPr/>
        </p:nvSpPr>
        <p:spPr>
          <a:xfrm>
            <a:off x="2808219" y="958523"/>
            <a:ext cx="941108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5000"/>
              </a:lnSpc>
              <a:defRPr sz="2000"/>
            </a:lvl1pPr>
          </a:lstStyle>
          <a:p>
            <a:r>
              <a:t>阅图模块</a:t>
            </a:r>
          </a:p>
        </p:txBody>
      </p:sp>
      <p:pic>
        <p:nvPicPr>
          <p:cNvPr id="71" name="IMG_3407.JPG" descr="IMG_340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086" y="1627350"/>
            <a:ext cx="9937828" cy="4860106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矩形"/>
          <p:cNvSpPr/>
          <p:nvPr/>
        </p:nvSpPr>
        <p:spPr>
          <a:xfrm>
            <a:off x="1124632" y="1621018"/>
            <a:ext cx="7997098" cy="410973"/>
          </a:xfrm>
          <a:prstGeom prst="rect">
            <a:avLst/>
          </a:prstGeom>
          <a:ln w="381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矩形"/>
          <p:cNvSpPr/>
          <p:nvPr/>
        </p:nvSpPr>
        <p:spPr>
          <a:xfrm>
            <a:off x="1139120" y="2080250"/>
            <a:ext cx="501901" cy="4411150"/>
          </a:xfrm>
          <a:prstGeom prst="rect">
            <a:avLst/>
          </a:prstGeom>
          <a:ln w="381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4" name="矩形"/>
          <p:cNvSpPr/>
          <p:nvPr/>
        </p:nvSpPr>
        <p:spPr>
          <a:xfrm>
            <a:off x="10533776" y="1621018"/>
            <a:ext cx="501901" cy="410973"/>
          </a:xfrm>
          <a:prstGeom prst="rect">
            <a:avLst/>
          </a:prstGeom>
          <a:ln w="381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10"/>
          <p:cNvSpPr txBox="1"/>
          <p:nvPr/>
        </p:nvSpPr>
        <p:spPr>
          <a:xfrm>
            <a:off x="695323" y="287664"/>
            <a:ext cx="7821660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j-lt"/>
                <a:ea typeface="+mj-ea"/>
                <a:cs typeface="+mj-cs"/>
                <a:sym typeface="PingFang SC Semibold"/>
              </a:defRPr>
            </a:lvl1pPr>
          </a:lstStyle>
          <a:p>
            <a:r>
              <a:t>系统概要</a:t>
            </a:r>
          </a:p>
        </p:txBody>
      </p:sp>
      <p:sp>
        <p:nvSpPr>
          <p:cNvPr id="77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11373992" y="6387213"/>
            <a:ext cx="245365" cy="4015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8" name="矩形 5"/>
          <p:cNvSpPr/>
          <p:nvPr/>
        </p:nvSpPr>
        <p:spPr>
          <a:xfrm>
            <a:off x="695323" y="926773"/>
            <a:ext cx="1932941" cy="5105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</a:defRPr>
            </a:lvl1pPr>
          </a:lstStyle>
          <a:p>
            <a:r>
              <a:t>系统主要模块</a:t>
            </a:r>
          </a:p>
        </p:txBody>
      </p:sp>
      <p:sp>
        <p:nvSpPr>
          <p:cNvPr id="79" name="矩形 13"/>
          <p:cNvSpPr txBox="1"/>
          <p:nvPr/>
        </p:nvSpPr>
        <p:spPr>
          <a:xfrm>
            <a:off x="2808219" y="958523"/>
            <a:ext cx="941108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5000"/>
              </a:lnSpc>
              <a:defRPr sz="2000"/>
            </a:lvl1pPr>
          </a:lstStyle>
          <a:p>
            <a:r>
              <a:t>深度智能诊断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37" y="1576870"/>
            <a:ext cx="9549688" cy="470253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本框 10"/>
          <p:cNvSpPr txBox="1"/>
          <p:nvPr/>
        </p:nvSpPr>
        <p:spPr>
          <a:xfrm>
            <a:off x="695323" y="287664"/>
            <a:ext cx="7821660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j-lt"/>
                <a:ea typeface="+mj-ea"/>
                <a:cs typeface="+mj-cs"/>
                <a:sym typeface="PingFang SC Semibold"/>
              </a:defRPr>
            </a:lvl1pPr>
          </a:lstStyle>
          <a:p>
            <a:r>
              <a:t>系统概要</a:t>
            </a:r>
          </a:p>
        </p:txBody>
      </p:sp>
      <p:sp>
        <p:nvSpPr>
          <p:cNvPr id="84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11373992" y="6387213"/>
            <a:ext cx="245365" cy="4015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85" name="矩形 5"/>
          <p:cNvSpPr/>
          <p:nvPr/>
        </p:nvSpPr>
        <p:spPr>
          <a:xfrm>
            <a:off x="695323" y="926773"/>
            <a:ext cx="1932941" cy="5105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</a:defRPr>
            </a:lvl1pPr>
          </a:lstStyle>
          <a:p>
            <a:r>
              <a:t>系统系统架构</a:t>
            </a:r>
          </a:p>
        </p:txBody>
      </p:sp>
      <p:sp>
        <p:nvSpPr>
          <p:cNvPr id="86" name="矩形 13"/>
          <p:cNvSpPr txBox="1"/>
          <p:nvPr/>
        </p:nvSpPr>
        <p:spPr>
          <a:xfrm>
            <a:off x="1649862" y="1627350"/>
            <a:ext cx="9411087" cy="2195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5000"/>
              </a:lnSpc>
              <a:defRPr sz="2000"/>
            </a:pPr>
            <a:r>
              <a:rPr dirty="0"/>
              <a:t>Web应用框架： Django</a:t>
            </a:r>
          </a:p>
          <a:p>
            <a:pPr>
              <a:lnSpc>
                <a:spcPct val="125000"/>
              </a:lnSpc>
              <a:defRPr sz="2000"/>
            </a:pPr>
            <a:r>
              <a:rPr dirty="0"/>
              <a:t>医疗影像阅片框架：cornerstone-core</a:t>
            </a:r>
          </a:p>
          <a:p>
            <a:pPr>
              <a:lnSpc>
                <a:spcPct val="125000"/>
              </a:lnSpc>
              <a:defRPr sz="2000"/>
            </a:pPr>
            <a:r>
              <a:rPr dirty="0"/>
              <a:t>深度学习框架：TensorFlow</a:t>
            </a:r>
          </a:p>
          <a:p>
            <a:pPr>
              <a:lnSpc>
                <a:spcPct val="125000"/>
              </a:lnSpc>
              <a:defRPr sz="2000"/>
            </a:pPr>
            <a:r>
              <a:rPr dirty="0"/>
              <a:t>主要编程语言：Python</a:t>
            </a:r>
          </a:p>
        </p:txBody>
      </p:sp>
      <p:pic>
        <p:nvPicPr>
          <p:cNvPr id="87" name="IMG_3408.jpg" descr="IMG_340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8607" y="1448321"/>
            <a:ext cx="3229194" cy="1518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68747470733a2f2f7777772e74656e736f72666c6f772e6f72672f696d616765732f74665f6c6f676f5f736f6369616c2e706e67.png" descr="68747470733a2f2f7777772e74656e736f72666c6f772e6f72672f696d616765732f74665f6c6f676f5f736f6369616c2e706e6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85042" y="3043860"/>
            <a:ext cx="5336323" cy="3001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u=3200469551,3330621307&amp;fm=26&amp;gp=0.jpg" descr="u=3200469551,3330621307&amp;fm=26&amp;gp=0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06915" y="3914799"/>
            <a:ext cx="3906665" cy="1259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10"/>
          <p:cNvSpPr txBox="1"/>
          <p:nvPr/>
        </p:nvSpPr>
        <p:spPr>
          <a:xfrm>
            <a:off x="695323" y="287664"/>
            <a:ext cx="7821660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j-lt"/>
                <a:ea typeface="+mj-ea"/>
                <a:cs typeface="+mj-cs"/>
                <a:sym typeface="PingFang SC Semibold"/>
              </a:defRPr>
            </a:lvl1pPr>
          </a:lstStyle>
          <a:p>
            <a:r>
              <a:t>系统概要</a:t>
            </a:r>
          </a:p>
        </p:txBody>
      </p:sp>
      <p:sp>
        <p:nvSpPr>
          <p:cNvPr id="92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11373992" y="6387213"/>
            <a:ext cx="245365" cy="4015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93" name="矩形 5"/>
          <p:cNvSpPr/>
          <p:nvPr/>
        </p:nvSpPr>
        <p:spPr>
          <a:xfrm>
            <a:off x="695323" y="926773"/>
            <a:ext cx="1018541" cy="5105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</a:defRPr>
            </a:lvl1pPr>
          </a:lstStyle>
          <a:p>
            <a:r>
              <a:t>数据流</a:t>
            </a:r>
          </a:p>
        </p:txBody>
      </p:sp>
      <p:pic>
        <p:nvPicPr>
          <p:cNvPr id="94" name="timg.jpeg" descr="timg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9410" y="4980459"/>
            <a:ext cx="1033427" cy="1198177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矩形 13"/>
          <p:cNvSpPr txBox="1"/>
          <p:nvPr/>
        </p:nvSpPr>
        <p:spPr>
          <a:xfrm>
            <a:off x="6211370" y="5162733"/>
            <a:ext cx="1109620" cy="83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5000"/>
              </a:lnSpc>
              <a:defRPr sz="2000"/>
            </a:lvl1pPr>
          </a:lstStyle>
          <a:p>
            <a:r>
              <a:t>数据库MySQL</a:t>
            </a:r>
          </a:p>
        </p:txBody>
      </p:sp>
      <p:pic>
        <p:nvPicPr>
          <p:cNvPr id="96" name="IMG_3408.jpg" descr="IMG_3408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10917" y="3461639"/>
            <a:ext cx="1602871" cy="753762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cornerstone…"/>
          <p:cNvSpPr txBox="1"/>
          <p:nvPr/>
        </p:nvSpPr>
        <p:spPr>
          <a:xfrm>
            <a:off x="1422355" y="1747731"/>
            <a:ext cx="2256029" cy="1193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25000"/>
              </a:lnSpc>
              <a:defRPr sz="3000"/>
            </a:pPr>
            <a:r>
              <a:t>cornerstone</a:t>
            </a:r>
          </a:p>
          <a:p>
            <a:pPr algn="ctr">
              <a:lnSpc>
                <a:spcPct val="125000"/>
              </a:lnSpc>
              <a:defRPr sz="3000"/>
            </a:pPr>
            <a:r>
              <a:t>阅片</a:t>
            </a:r>
          </a:p>
        </p:txBody>
      </p:sp>
      <p:pic>
        <p:nvPicPr>
          <p:cNvPr id="98" name="68747470733a2f2f7777772e74656e736f72666c6f772e6f72672f696d616765732f74665f6c6f676f5f736f6369616c2e706e67.png" descr="68747470733a2f2f7777772e74656e736f72666c6f772e6f72672f696d616765732f74665f6c6f676f5f736f6369616c2e706e6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84857" y="1420721"/>
            <a:ext cx="3284787" cy="1847694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双箭头"/>
          <p:cNvSpPr/>
          <p:nvPr/>
        </p:nvSpPr>
        <p:spPr>
          <a:xfrm rot="14165466">
            <a:off x="2147387" y="3861447"/>
            <a:ext cx="3054892" cy="763051"/>
          </a:xfrm>
          <a:prstGeom prst="leftRightArrow">
            <a:avLst>
              <a:gd name="adj1" fmla="val 32000"/>
              <a:gd name="adj2" fmla="val 73232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0" name="双箭头"/>
          <p:cNvSpPr/>
          <p:nvPr/>
        </p:nvSpPr>
        <p:spPr>
          <a:xfrm rot="10800000">
            <a:off x="3758677" y="2233361"/>
            <a:ext cx="4107350" cy="763051"/>
          </a:xfrm>
          <a:prstGeom prst="leftRightArrow">
            <a:avLst>
              <a:gd name="adj1" fmla="val 32000"/>
              <a:gd name="adj2" fmla="val 73232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1" name="双箭头"/>
          <p:cNvSpPr/>
          <p:nvPr/>
        </p:nvSpPr>
        <p:spPr>
          <a:xfrm rot="18234000">
            <a:off x="6586697" y="3861447"/>
            <a:ext cx="3054891" cy="763051"/>
          </a:xfrm>
          <a:prstGeom prst="leftRightArrow">
            <a:avLst>
              <a:gd name="adj1" fmla="val 32000"/>
              <a:gd name="adj2" fmla="val 73232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2" name="前端…"/>
          <p:cNvSpPr txBox="1"/>
          <p:nvPr/>
        </p:nvSpPr>
        <p:spPr>
          <a:xfrm>
            <a:off x="575783" y="3741788"/>
            <a:ext cx="3177541" cy="1242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/>
            </a:pPr>
            <a:r>
              <a:t>前端</a:t>
            </a:r>
          </a:p>
          <a:p>
            <a:pPr>
              <a:defRPr sz="2200"/>
            </a:pPr>
            <a:r>
              <a:t>从数据库读取CT</a:t>
            </a:r>
          </a:p>
          <a:p>
            <a:pPr>
              <a:defRPr sz="2200"/>
            </a:pPr>
            <a:r>
              <a:t>向数据库写入勾画等信息</a:t>
            </a:r>
          </a:p>
        </p:txBody>
      </p:sp>
      <p:sp>
        <p:nvSpPr>
          <p:cNvPr id="103" name="前端…"/>
          <p:cNvSpPr txBox="1"/>
          <p:nvPr/>
        </p:nvSpPr>
        <p:spPr>
          <a:xfrm>
            <a:off x="4223582" y="857905"/>
            <a:ext cx="3203525" cy="1242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/>
            </a:pPr>
            <a:r>
              <a:t>前端</a:t>
            </a:r>
          </a:p>
          <a:p>
            <a:pPr>
              <a:defRPr sz="2200"/>
            </a:pPr>
            <a:r>
              <a:t>向算法模块传入病人id号</a:t>
            </a:r>
          </a:p>
          <a:p>
            <a:pPr>
              <a:defRPr sz="2200"/>
            </a:pPr>
            <a:r>
              <a:t>从算法模块读取诊断信息</a:t>
            </a:r>
          </a:p>
        </p:txBody>
      </p:sp>
      <p:sp>
        <p:nvSpPr>
          <p:cNvPr id="104" name="矩形 13"/>
          <p:cNvSpPr txBox="1"/>
          <p:nvPr/>
        </p:nvSpPr>
        <p:spPr>
          <a:xfrm>
            <a:off x="10082555" y="2121048"/>
            <a:ext cx="110962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5000"/>
              </a:lnSpc>
              <a:defRPr sz="2000"/>
            </a:lvl1pPr>
          </a:lstStyle>
          <a:p>
            <a:r>
              <a:rPr dirty="0"/>
              <a:t>算法模块</a:t>
            </a:r>
          </a:p>
        </p:txBody>
      </p:sp>
      <p:sp>
        <p:nvSpPr>
          <p:cNvPr id="105" name="算法模块…"/>
          <p:cNvSpPr txBox="1"/>
          <p:nvPr/>
        </p:nvSpPr>
        <p:spPr>
          <a:xfrm>
            <a:off x="8609591" y="3952398"/>
            <a:ext cx="3255214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/>
            </a:pPr>
            <a:r>
              <a:t>算法模块</a:t>
            </a:r>
          </a:p>
          <a:p>
            <a:pPr>
              <a:defRPr sz="2200"/>
            </a:pPr>
            <a:r>
              <a:t>从数据库中读取病人信息</a:t>
            </a:r>
          </a:p>
          <a:p>
            <a:pPr>
              <a:defRPr sz="2200"/>
            </a:pPr>
            <a:r>
              <a:t>向数据库中写入诊断信息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文本框 10"/>
          <p:cNvSpPr txBox="1"/>
          <p:nvPr/>
        </p:nvSpPr>
        <p:spPr>
          <a:xfrm>
            <a:off x="695323" y="287664"/>
            <a:ext cx="7821660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+mj-lt"/>
                <a:ea typeface="+mj-ea"/>
                <a:cs typeface="+mj-cs"/>
                <a:sym typeface="PingFang SC Semibold"/>
              </a:defRPr>
            </a:lvl1pPr>
          </a:lstStyle>
          <a:p>
            <a:r>
              <a:t>系统概要</a:t>
            </a:r>
          </a:p>
        </p:txBody>
      </p:sp>
      <p:sp>
        <p:nvSpPr>
          <p:cNvPr id="108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11373992" y="6387213"/>
            <a:ext cx="245365" cy="4015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09" name="矩形 5"/>
          <p:cNvSpPr/>
          <p:nvPr/>
        </p:nvSpPr>
        <p:spPr>
          <a:xfrm>
            <a:off x="695322" y="926773"/>
            <a:ext cx="1628141" cy="5105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</a:defRPr>
            </a:lvl1pPr>
          </a:lstStyle>
          <a:p>
            <a:r>
              <a:rPr dirty="0"/>
              <a:t>存在的问题</a:t>
            </a:r>
          </a:p>
        </p:txBody>
      </p:sp>
      <p:sp>
        <p:nvSpPr>
          <p:cNvPr id="110" name="矩形 13"/>
          <p:cNvSpPr txBox="1"/>
          <p:nvPr/>
        </p:nvSpPr>
        <p:spPr>
          <a:xfrm>
            <a:off x="982930" y="1504328"/>
            <a:ext cx="9411087" cy="240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  <a:defRPr sz="2000"/>
            </a:pPr>
            <a:r>
              <a:rPr lang="zh-CN" altLang="en-US" dirty="0" smtClean="0"/>
              <a:t>现在还只有单一的用户角</a:t>
            </a:r>
            <a:r>
              <a:rPr lang="zh-CN" altLang="en-US" dirty="0" smtClean="0"/>
              <a:t>色。</a:t>
            </a:r>
            <a:endParaRPr lang="en-US" altLang="zh-CN" dirty="0" smtClean="0"/>
          </a:p>
          <a:p>
            <a:pPr>
              <a:lnSpc>
                <a:spcPct val="125000"/>
              </a:lnSpc>
              <a:defRPr sz="2000"/>
            </a:pPr>
            <a:endParaRPr lang="en-US" altLang="zh-CN" dirty="0" smtClean="0"/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  <a:defRPr sz="2000"/>
            </a:pPr>
            <a:r>
              <a:rPr lang="zh-CN" altLang="en-US" dirty="0" smtClean="0"/>
              <a:t>只</a:t>
            </a:r>
            <a:r>
              <a:rPr lang="zh-CN" altLang="en-US" dirty="0"/>
              <a:t>针对</a:t>
            </a:r>
            <a:r>
              <a:rPr lang="en-US" altLang="zh-CN" dirty="0"/>
              <a:t>DCMCHEE</a:t>
            </a:r>
            <a:r>
              <a:rPr lang="zh-CN" altLang="en-US" dirty="0"/>
              <a:t>这种开源的</a:t>
            </a:r>
            <a:r>
              <a:rPr lang="en-US" altLang="zh-CN" dirty="0"/>
              <a:t>PACS</a:t>
            </a:r>
            <a:r>
              <a:rPr lang="zh-CN" altLang="en-US" dirty="0"/>
              <a:t>进行了适</a:t>
            </a:r>
            <a:r>
              <a:rPr lang="zh-CN" altLang="en-US" dirty="0" smtClean="0"/>
              <a:t>配。影</a:t>
            </a:r>
            <a:r>
              <a:rPr lang="zh-CN" altLang="en-US" dirty="0"/>
              <a:t>像必须存放在</a:t>
            </a:r>
            <a:r>
              <a:rPr lang="en-US" altLang="zh-CN" dirty="0"/>
              <a:t>PACS</a:t>
            </a:r>
            <a:r>
              <a:rPr lang="zh-CN" altLang="en-US" dirty="0"/>
              <a:t>才能阅片、智能诊</a:t>
            </a:r>
            <a:r>
              <a:rPr lang="zh-CN" altLang="en-US" dirty="0" smtClean="0"/>
              <a:t>断。</a:t>
            </a:r>
            <a:endParaRPr lang="en-US" altLang="zh-CN" smtClean="0"/>
          </a:p>
          <a:p>
            <a:pPr>
              <a:lnSpc>
                <a:spcPct val="125000"/>
              </a:lnSpc>
              <a:defRPr sz="2000"/>
            </a:pPr>
            <a:endParaRPr lang="en-US" altLang="zh-CN" dirty="0"/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  <a:defRPr sz="2000"/>
            </a:pPr>
            <a:r>
              <a:rPr lang="zh-CN" altLang="en-US" dirty="0"/>
              <a:t>多个影像序列的同</a:t>
            </a:r>
            <a:r>
              <a:rPr lang="zh-CN" altLang="en-US" dirty="0" smtClean="0"/>
              <a:t>步联动阅</a:t>
            </a:r>
            <a:r>
              <a:rPr lang="zh-CN" altLang="en-US" dirty="0"/>
              <a:t>片还没有</a:t>
            </a:r>
            <a:r>
              <a:rPr lang="zh-CN" altLang="en-US" dirty="0" smtClean="0"/>
              <a:t>做。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PingFang SC Semibold"/>
        <a:ea typeface="PingFang SC Semibold"/>
        <a:cs typeface="PingFang SC Semibold"/>
      </a:majorFont>
      <a:minorFont>
        <a:latin typeface="Helvetica Neue"/>
        <a:ea typeface="Helvetica Neue"/>
        <a:cs typeface="Helvetica Neue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PingFang SC Semibold"/>
        <a:ea typeface="PingFang SC Semibold"/>
        <a:cs typeface="PingFang SC Semibold"/>
      </a:majorFont>
      <a:minorFont>
        <a:latin typeface="Helvetica Neue"/>
        <a:ea typeface="Helvetica Neue"/>
        <a:cs typeface="Helvetica Neue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339</Words>
  <Application>Microsoft Office PowerPoint</Application>
  <PresentationFormat>宽屏</PresentationFormat>
  <Paragraphs>129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Helvetica Neue</vt:lpstr>
      <vt:lpstr>PingFang SC Semibold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Wang QL</cp:lastModifiedBy>
  <cp:revision>11</cp:revision>
  <dcterms:modified xsi:type="dcterms:W3CDTF">2019-04-09T08:46:31Z</dcterms:modified>
</cp:coreProperties>
</file>