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63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9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2" r:id="rId34"/>
    <p:sldId id="293" r:id="rId35"/>
    <p:sldId id="294" r:id="rId36"/>
    <p:sldId id="295" r:id="rId37"/>
    <p:sldId id="296" r:id="rId38"/>
    <p:sldId id="286" r:id="rId39"/>
    <p:sldId id="287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Different implementations may have different time complexity. We show the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minimum one. L: the number of statements in all apps. M: the number of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methods in all apps. N: the number of apps. n: the number of </a:t>
            </a:r>
            <a:r>
              <a:rPr lang="en-US" altLang="zh-CN" sz="1200" b="0" i="0" u="none" strike="noStrike" baseline="0" dirty="0" err="1" smtClean="0">
                <a:latin typeface="+mn-lt"/>
                <a:ea typeface="+mn-ea"/>
                <a:cs typeface="+mn-cs"/>
                <a:sym typeface="Calibri"/>
              </a:rPr>
              <a:t>PDGnodes</a:t>
            </a:r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. s: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the number of memory states. c: a small number (c &lt;&lt;M. Based on our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evaluation, c ≈ 7.9). FPR: False Positive 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6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1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71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yMars/APKSpider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25273" y="1786960"/>
            <a:ext cx="1094145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4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9204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int i, j=1;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for (i=1; i&lt;=VALUE; i++)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j=j*i;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92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factorial(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n)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(n == 0) return 1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return n * factorial(n-1)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43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3452330" y="2967337"/>
            <a:ext cx="5287340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smtClean="0"/>
              <a:t>Centroid of CFG</a:t>
            </a:r>
            <a:endParaRPr dirty="0"/>
          </a:p>
        </p:txBody>
      </p:sp>
      <p:sp>
        <p:nvSpPr>
          <p:cNvPr id="215" name="Shape 318"/>
          <p:cNvSpPr/>
          <p:nvPr/>
        </p:nvSpPr>
        <p:spPr>
          <a:xfrm>
            <a:off x="3452330" y="2857500"/>
            <a:ext cx="5287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  <p:sp>
        <p:nvSpPr>
          <p:cNvPr id="1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  <p:sp>
        <p:nvSpPr>
          <p:cNvPr id="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28" y="1873051"/>
            <a:ext cx="4920757" cy="4030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4397" y="2400145"/>
            <a:ext cx="1867989" cy="377516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  <p:sp>
        <p:nvSpPr>
          <p:cNvPr id="3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4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1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3" name="矩形 12"/>
          <p:cNvSpPr/>
          <p:nvPr/>
        </p:nvSpPr>
        <p:spPr>
          <a:xfrm rot="5400000">
            <a:off x="1921028" y="3792942"/>
            <a:ext cx="771310" cy="377516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45" y="5493787"/>
            <a:ext cx="6860188" cy="500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1" y="5911793"/>
            <a:ext cx="8020319" cy="46523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2360190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635742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4.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134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001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</a:p>
        </p:txBody>
      </p:sp>
      <p:sp>
        <p:nvSpPr>
          <p:cNvPr id="5" name="Limitation…"/>
          <p:cNvSpPr txBox="1"/>
          <p:nvPr/>
        </p:nvSpPr>
        <p:spPr>
          <a:xfrm>
            <a:off x="2886900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APK</a:t>
            </a:r>
            <a:r>
              <a:rPr lang="zh-CN" altLang="en-US" dirty="0" smtClean="0"/>
              <a:t>文件</a:t>
            </a:r>
          </a:p>
        </p:txBody>
      </p:sp>
      <p:sp>
        <p:nvSpPr>
          <p:cNvPr id="6" name="Limitation…"/>
          <p:cNvSpPr txBox="1"/>
          <p:nvPr/>
        </p:nvSpPr>
        <p:spPr>
          <a:xfrm>
            <a:off x="3669281" y="3684784"/>
            <a:ext cx="1982590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/>
              <a:t>a</a:t>
            </a:r>
            <a:r>
              <a:rPr lang="en-US" altLang="zh-CN" dirty="0" err="1" smtClean="0"/>
              <a:t>pktool</a:t>
            </a:r>
            <a:r>
              <a:rPr lang="zh-CN" altLang="en-US" dirty="0" smtClean="0"/>
              <a:t>解压</a:t>
            </a:r>
          </a:p>
        </p:txBody>
      </p:sp>
      <p:sp>
        <p:nvSpPr>
          <p:cNvPr id="7" name="Limitation…"/>
          <p:cNvSpPr txBox="1"/>
          <p:nvPr/>
        </p:nvSpPr>
        <p:spPr>
          <a:xfrm>
            <a:off x="5095508" y="2744135"/>
            <a:ext cx="1327072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err="1">
                <a:solidFill>
                  <a:srgbClr val="000000"/>
                </a:solidFill>
                <a:sym typeface="Calibri Light"/>
              </a:rPr>
              <a:t>dex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文件</a:t>
            </a:r>
          </a:p>
        </p:txBody>
      </p:sp>
      <p:sp>
        <p:nvSpPr>
          <p:cNvPr id="8" name="Limitation…"/>
          <p:cNvSpPr txBox="1"/>
          <p:nvPr/>
        </p:nvSpPr>
        <p:spPr>
          <a:xfrm>
            <a:off x="6168641" y="3684784"/>
            <a:ext cx="1358943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/>
              <a:t>dex2jar2</a:t>
            </a:r>
            <a:endParaRPr lang="zh-CN" altLang="en-US" dirty="0" smtClean="0"/>
          </a:p>
        </p:txBody>
      </p:sp>
      <p:sp>
        <p:nvSpPr>
          <p:cNvPr id="9" name="Limitation…"/>
          <p:cNvSpPr txBox="1"/>
          <p:nvPr/>
        </p:nvSpPr>
        <p:spPr>
          <a:xfrm>
            <a:off x="7304116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jar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0" name="Limitation…"/>
          <p:cNvSpPr txBox="1"/>
          <p:nvPr/>
        </p:nvSpPr>
        <p:spPr>
          <a:xfrm>
            <a:off x="6781643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.class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1" name="Limitation…"/>
          <p:cNvSpPr txBox="1"/>
          <p:nvPr/>
        </p:nvSpPr>
        <p:spPr>
          <a:xfrm>
            <a:off x="8907994" y="3768347"/>
            <a:ext cx="727571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7zip</a:t>
            </a:r>
            <a:endParaRPr lang="zh-CN" altLang="en-US" dirty="0" smtClean="0"/>
          </a:p>
        </p:txBody>
      </p:sp>
      <p:sp>
        <p:nvSpPr>
          <p:cNvPr id="12" name="Limitation…"/>
          <p:cNvSpPr txBox="1"/>
          <p:nvPr/>
        </p:nvSpPr>
        <p:spPr>
          <a:xfrm>
            <a:off x="5730249" y="5730046"/>
            <a:ext cx="727571" cy="613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JAD</a:t>
            </a:r>
            <a:endParaRPr lang="zh-CN" altLang="en-US" dirty="0" smtClean="0"/>
          </a:p>
        </p:txBody>
      </p:sp>
      <p:sp>
        <p:nvSpPr>
          <p:cNvPr id="14" name="Limitation…"/>
          <p:cNvSpPr txBox="1"/>
          <p:nvPr/>
        </p:nvSpPr>
        <p:spPr>
          <a:xfrm>
            <a:off x="3881134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.java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4213972" y="3049762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V="1">
            <a:off x="6407344" y="3100694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 flipH="1">
            <a:off x="7554736" y="3387419"/>
            <a:ext cx="412916" cy="1431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56715" y="323774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48112" y="323515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>
            <a:off x="7831450" y="4103052"/>
            <a:ext cx="1076544" cy="129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5440896" y="5225329"/>
            <a:ext cx="11427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992868" y="5265576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362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35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ts val="4500"/>
              </a:lnSpc>
              <a:spcBef>
                <a:spcPts val="1200"/>
              </a:spcBef>
              <a:buAutoNum type="arabicPeriod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apktool</a:t>
            </a:r>
            <a:r>
              <a:rPr lang="en-US" altLang="zh-CN" dirty="0" smtClean="0"/>
              <a:t> </a:t>
            </a:r>
            <a:r>
              <a:rPr lang="en-US" altLang="zh-CN" dirty="0"/>
              <a:t>d </a:t>
            </a:r>
            <a:r>
              <a:rPr lang="en-US" altLang="zh-CN" dirty="0" err="1"/>
              <a:t>test.apk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d2j-dex2jar.bat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7zip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pt-BR" altLang="zh-CN" dirty="0" smtClean="0"/>
              <a:t>	jad </a:t>
            </a:r>
            <a:r>
              <a:rPr lang="pt-BR" altLang="zh-CN" dirty="0"/>
              <a:t>-o -r -sjava -dsrc tree/**/*.class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6" y="2063387"/>
            <a:ext cx="89535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91" y="4389176"/>
            <a:ext cx="990600" cy="8953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525691" y="3108960"/>
            <a:ext cx="0" cy="10580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982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270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github.com/QyMars/APKSpider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 smtClean="0"/>
              <a:t>APKSpider</a:t>
            </a:r>
            <a:r>
              <a:rPr lang="en-US" altLang="zh-CN" dirty="0"/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实现对于小米商城中的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APK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进行爬取，实现自动化爬取功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endParaRPr lang="zh-CN" altLang="en-US" sz="2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62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0"/>
            <a:ext cx="9506858" cy="68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3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207262" y="467775"/>
            <a:ext cx="1159185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213793" y="618176"/>
            <a:ext cx="114612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5" y="1443219"/>
            <a:ext cx="9316793" cy="1116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>
                <a:latin typeface="Calibri Light" panose="020F0302020204030204" pitchFamily="34" charset="0"/>
                <a:ea typeface="黑体" panose="02010609060101010101" pitchFamily="49" charset="-122"/>
              </a:rP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69515" y="2941772"/>
            <a:ext cx="5770165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Developers lost advertising revenue and </a:t>
            </a:r>
            <a:r>
              <a:rPr sz="2400" b="0" dirty="0" smtClean="0">
                <a:latin typeface="Calibri Light" panose="020F0302020204030204" pitchFamily="34" charset="0"/>
                <a:ea typeface="黑体" panose="02010609060101010101" pitchFamily="49" charset="-122"/>
              </a:rPr>
              <a:t>users</a:t>
            </a:r>
            <a:endParaRPr lang="en-US" sz="2400" b="0" dirty="0" smtClean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2400" b="0" dirty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1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1965882" y="2804430"/>
            <a:ext cx="3716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8044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(a&gt;=b)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// Comment1'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d+b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d=d+1;}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// Comment2'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c=d-a;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384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2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/>
          <p:cNvSpPr/>
          <p:nvPr/>
        </p:nvSpPr>
        <p:spPr>
          <a:xfrm>
            <a:off x="1965882" y="26505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650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(m &gt;= n)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{ // Comment1'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+ n;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x = x + 5; //Comment3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- m; //Comment2'</a:t>
            </a:r>
          </a:p>
        </p:txBody>
      </p:sp>
    </p:spTree>
    <p:extLst>
      <p:ext uri="{BB962C8B-B14F-4D97-AF65-F5344CB8AC3E}">
        <p14:creationId xmlns:p14="http://schemas.microsoft.com/office/powerpoint/2010/main" val="17383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3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844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8445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 = 1; // This statement is added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 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</p:spTree>
    <p:extLst>
      <p:ext uri="{BB962C8B-B14F-4D97-AF65-F5344CB8AC3E}">
        <p14:creationId xmlns:p14="http://schemas.microsoft.com/office/powerpoint/2010/main" val="2886438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1117</Words>
  <Application>Microsoft Office PowerPoint</Application>
  <PresentationFormat>宽屏</PresentationFormat>
  <Paragraphs>245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Fira Code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  <vt:lpstr>实验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25</cp:revision>
  <dcterms:modified xsi:type="dcterms:W3CDTF">2017-10-12T05:35:12Z</dcterms:modified>
</cp:coreProperties>
</file>