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88" r:id="rId3"/>
  </p:sldMasterIdLst>
  <p:notesMasterIdLst>
    <p:notesMasterId r:id="rId31"/>
  </p:notesMasterIdLst>
  <p:sldIdLst>
    <p:sldId id="256" r:id="rId4"/>
    <p:sldId id="527" r:id="rId5"/>
    <p:sldId id="523" r:id="rId6"/>
    <p:sldId id="528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05" r:id="rId16"/>
    <p:sldId id="516" r:id="rId17"/>
    <p:sldId id="530" r:id="rId18"/>
    <p:sldId id="506" r:id="rId19"/>
    <p:sldId id="517" r:id="rId20"/>
    <p:sldId id="518" r:id="rId21"/>
    <p:sldId id="525" r:id="rId22"/>
    <p:sldId id="524" r:id="rId23"/>
    <p:sldId id="526" r:id="rId24"/>
    <p:sldId id="531" r:id="rId25"/>
    <p:sldId id="507" r:id="rId26"/>
    <p:sldId id="519" r:id="rId27"/>
    <p:sldId id="520" r:id="rId28"/>
    <p:sldId id="522" r:id="rId29"/>
    <p:sldId id="27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85756" autoAdjust="0"/>
  </p:normalViewPr>
  <p:slideViewPr>
    <p:cSldViewPr>
      <p:cViewPr varScale="1">
        <p:scale>
          <a:sx n="79" d="100"/>
          <a:sy n="79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FF2D-970F-4BB2-9381-997D5EEE8CEC}" type="datetimeFigureOut">
              <a:rPr lang="zh-CN" altLang="en-US" smtClean="0"/>
              <a:pPr/>
              <a:t>2017/1/10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D14C9-F3A6-4307-A5F9-4FEC85E901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0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7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29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84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06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8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14C9-F3A6-4307-A5F9-4FEC85E9011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0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3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76238" y="228600"/>
            <a:ext cx="1147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smtClean="0">
                <a:solidFill>
                  <a:schemeClr val="tx2"/>
                </a:solidFill>
                <a:ea typeface="宋体" charset="-122"/>
              </a:rPr>
              <a:t>Company</a:t>
            </a:r>
            <a:endParaRPr lang="en-US" altLang="zh-CN" sz="1600" b="1" dirty="0">
              <a:solidFill>
                <a:schemeClr val="tx2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2400" b="1" dirty="0">
                <a:ea typeface="宋体" charset="-122"/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5867400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868863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723A3-4CF2-4699-B319-2A1631D280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8D56F-46FA-4B96-BD55-A49B142EA3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logo_las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32575" y="1071563"/>
            <a:ext cx="23685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F1AD1-0252-4291-A108-9058CD22E0D7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927DD-F3D9-4276-8507-21B4328D19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A79FF-8F9B-47F7-A813-D11F694FFA19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0A267-A540-46A3-9365-04E3BCD674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478C-A482-4B50-B1AB-D1C9A2173F66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0892C-FDE4-4AD6-8AF1-41158208B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0F906-D55B-4938-8C1F-5B678C74C374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655CB-FD41-429F-A521-F99D04BB52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8C47-201C-4ABF-9F1E-6679548FD13A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5FFE0-892C-46BA-B910-C9C0D79EC5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3990-1776-4798-80F4-579D367F1BD6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CA1E-B83C-42ED-B18E-5FFA561FDC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1D8BB-410A-43A8-8A59-16994F1B15F8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6390E-B23F-45D2-A36B-8B86E2693D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97289-BC7A-48CA-AB97-90900B5FB3C8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2E74A-0FB2-4890-95A2-B8FA045299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A12B-1848-4A50-9FE8-9E24A97899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785794"/>
            <a:ext cx="87868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smtClean="0">
                <a:solidFill>
                  <a:schemeClr val="bg1"/>
                </a:solidFill>
              </a:rPr>
              <a:t>isse.cqu.edu.cn 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6AE48-AD59-41AF-8B06-B92C0315203F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0EFF3-561D-4499-A8BF-028484DDD3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9113A-518D-449C-8F69-5773D57DE881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D5A9C-47EE-4C44-B0BF-A46EA02C8F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D5EEE-7E9F-4274-9057-34F2BAE69C9C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C78F2-BA70-4F6A-8BF4-189AEEB01F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4D5B7-B4CF-4BAC-A2FB-959342B61459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74884-2D87-4406-BC0D-F03221363D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CAAF7-1C63-42D9-8BE3-08985EC76612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05621-CDCB-4DDA-8EF1-FC90CC51A5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B5CF7-6A14-479C-BCB3-EF1CF6FC96CF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8F96E-5A70-4E1C-8753-6130AA4139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9B39E-42F9-4EFA-8007-50FDC1E32710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76682-68F8-43AF-BA73-B051E7040D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C2C85-32BC-4132-BBAE-F803D7E6823C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41ECA-2812-4573-93DD-119ED3FBEC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601E-7936-4079-8738-AE0AF613CB0A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C8874-583A-4725-B56E-F8DEEFA1C2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0628C-A1C7-4212-A2F4-6DED2489BBFA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7619D-2E2D-4C27-AFFD-0C95E26ACA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A199F-998B-4E1A-B4C9-7DDEC25B2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10F32-2CD9-41F7-B479-F0904892ECEB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5DF9A-E16D-4764-9A09-551997C7A9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BE1F3-33EA-429B-9257-ED08B3312277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CB559-C76F-4C74-8A81-45BC00C0A1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C28CF-735C-4607-994A-186613A0B543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CF4E9-24F5-42C5-BE3D-F26CBB9304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CF45A-E385-4812-B5A9-75D8642C6BD1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0E5CD-B65E-419B-B782-D47908E8CC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A427B-B5D2-45A1-BF52-54F3DF335FB0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89D3B-E8FC-411F-BE64-ACC2CE6532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E153-E2A6-4CAD-8292-2E915813A873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C6BA3-C6FD-45BA-A0A8-371DE4E259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0D34B-37C2-4CBC-A2B5-02F8E80F8D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49C8C-974F-449D-9281-1C3D85D5F6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786E0-7462-440C-AD42-4C06BE360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AC70B-0CA4-4E6B-BBFC-B0CF2FEC0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BE41-3801-43AC-92D2-BBB47117C9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2E650-F407-4599-97E4-E9336A49C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smtClean="0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3E977608-207B-47D6-889D-EA86EACAE3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4288" y="838200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fld id="{70E6223D-B26C-4B70-A32F-64B03BBF18B1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46AAF75C-93B4-4532-A5EB-55EBD489FB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BF84F8-2BBB-414C-A8FB-3026763E545F}" type="datetime1">
              <a:rPr lang="zh-CN" altLang="en-US"/>
              <a:pPr>
                <a:defRPr/>
              </a:pPr>
              <a:t>2017/1/10</a:t>
            </a:fld>
            <a:endParaRPr lang="en-US" altLang="zh-CN"/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7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BC77854-8579-4270-B403-3FE9236F36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4797152"/>
            <a:ext cx="6768752" cy="1008112"/>
          </a:xfrm>
        </p:spPr>
        <p:txBody>
          <a:bodyPr/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                        </a:t>
            </a:r>
            <a:r>
              <a:rPr lang="zh-CN" altLang="en-US" sz="2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王炜</a:t>
            </a:r>
            <a:endParaRPr lang="en-US" altLang="zh-CN" sz="28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</a:t>
            </a:r>
            <a:r>
              <a:rPr lang="en-US" altLang="zh-CN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2017.01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1470025"/>
          </a:xfrm>
        </p:spPr>
        <p:txBody>
          <a:bodyPr/>
          <a:lstStyle/>
          <a:p>
            <a:pPr algn="l"/>
            <a:r>
              <a:rPr lang="en-US" altLang="zh-CN" sz="60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ISSE</a:t>
            </a:r>
            <a:r>
              <a:rPr lang="zh-CN" altLang="zh-CN" sz="60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深度学习</a:t>
            </a:r>
            <a:r>
              <a:rPr lang="zh-CN" altLang="zh-CN" sz="60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研讨班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3600" dirty="0" smtClean="0"/>
              <a:t>——</a:t>
            </a:r>
            <a:r>
              <a:rPr lang="en-US" altLang="zh-CN" sz="3600" dirty="0" err="1" smtClean="0"/>
              <a:t>AlexNet,VGG,GoogLeNet</a:t>
            </a:r>
            <a:r>
              <a:rPr lang="en-US" altLang="zh-CN" sz="3600" dirty="0"/>
              <a:t>, </a:t>
            </a:r>
            <a:r>
              <a:rPr lang="en-US" altLang="zh-CN" sz="3600" dirty="0" err="1"/>
              <a:t>ResNet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19"/>
    </mc:Choice>
    <mc:Fallback xmlns="">
      <p:transition spd="slow" advTm="1881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79711" y="1772817"/>
            <a:ext cx="6195405" cy="7200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AlexNet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网络的重要改进二：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4" y="1340768"/>
            <a:ext cx="1377050" cy="1377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4" y="311179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Dropout</a:t>
            </a:r>
            <a:r>
              <a:rPr lang="en-US" altLang="zh-CN" sz="2400" dirty="0"/>
              <a:t> 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7624" y="3590591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防止过拟合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30438"/>
            <a:ext cx="2857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79711" y="1772817"/>
            <a:ext cx="6195405" cy="7200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AlexNet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网络的重要改进三：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4" y="1340768"/>
            <a:ext cx="1377050" cy="1377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4" y="311179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ReLU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激活函数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31640" y="3573455"/>
            <a:ext cx="4752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ReLU</a:t>
            </a:r>
            <a:r>
              <a:rPr lang="zh-CN" altLang="en-US" dirty="0" smtClean="0"/>
              <a:t>前</a:t>
            </a:r>
            <a:r>
              <a:rPr lang="zh-CN" altLang="en-US" dirty="0"/>
              <a:t>向计算非常简单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ReLU</a:t>
            </a:r>
            <a:r>
              <a:rPr lang="zh-CN" altLang="en-US" dirty="0"/>
              <a:t>偏导</a:t>
            </a:r>
            <a:r>
              <a:rPr lang="zh-CN" altLang="en-US" dirty="0" smtClean="0"/>
              <a:t>计算</a:t>
            </a:r>
            <a:r>
              <a:rPr lang="zh-CN" altLang="en-US" dirty="0"/>
              <a:t>非常简单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ReLU</a:t>
            </a:r>
            <a:r>
              <a:rPr lang="zh-CN" altLang="en-US" dirty="0"/>
              <a:t>不容易发生梯度发散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五角星 2"/>
          <p:cNvSpPr/>
          <p:nvPr/>
        </p:nvSpPr>
        <p:spPr>
          <a:xfrm>
            <a:off x="5077413" y="5229200"/>
            <a:ext cx="288032" cy="288032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71" y="2853410"/>
            <a:ext cx="29622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3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02674" y="1800838"/>
            <a:ext cx="7161814" cy="7200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AlexNet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网络的重要改进四、五、六：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4" y="1340768"/>
            <a:ext cx="1377050" cy="1377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4" y="3111790"/>
            <a:ext cx="793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Local Response </a:t>
            </a:r>
            <a:r>
              <a:rPr lang="en-US" altLang="zh-CN" sz="2400" b="1" dirty="0" smtClean="0"/>
              <a:t>Normalization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（局部响应归一化）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7584" y="4263698"/>
            <a:ext cx="793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Overlapping Pooling 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（重叠池化）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2192" y="5415606"/>
            <a:ext cx="793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</a:t>
            </a:r>
            <a:r>
              <a:rPr lang="en-US" altLang="zh-CN" sz="2400" b="1" dirty="0"/>
              <a:t>GPU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并行</a:t>
            </a:r>
          </a:p>
        </p:txBody>
      </p:sp>
    </p:spTree>
    <p:extLst>
      <p:ext uri="{BB962C8B-B14F-4D97-AF65-F5344CB8AC3E}">
        <p14:creationId xmlns:p14="http://schemas.microsoft.com/office/powerpoint/2010/main" val="310344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VGG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52525"/>
            <a:ext cx="8686800" cy="5248275"/>
          </a:xfrm>
        </p:spPr>
        <p:txBody>
          <a:bodyPr/>
          <a:lstStyle/>
          <a:p>
            <a:r>
              <a:rPr lang="en-US" altLang="zh-CN" dirty="0"/>
              <a:t>VGG</a:t>
            </a:r>
            <a:r>
              <a:rPr lang="en-US" altLang="zh-CN" dirty="0" smtClean="0"/>
              <a:t>:</a:t>
            </a: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6832"/>
            <a:ext cx="1449058" cy="14490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53528" y="2277289"/>
            <a:ext cx="7093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Very Deep Convolutional Networks for Large-Scale Image Recognition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6" y="4130197"/>
            <a:ext cx="1953113" cy="195311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20438" y="4287165"/>
            <a:ext cx="263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Karen </a:t>
            </a:r>
            <a:r>
              <a:rPr lang="en-US" altLang="zh-CN" sz="2400" b="1" dirty="0" err="1"/>
              <a:t>Simonyan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120438" y="5282304"/>
            <a:ext cx="305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Andrew </a:t>
            </a:r>
            <a:r>
              <a:rPr lang="en-US" altLang="zh-CN" sz="2400" b="1" dirty="0" err="1"/>
              <a:t>Zisserman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698000" y="5713978"/>
            <a:ext cx="66457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——</a:t>
            </a:r>
            <a:r>
              <a:rPr lang="en-US" altLang="zh-CN" sz="2000" dirty="0" smtClean="0"/>
              <a:t>University </a:t>
            </a:r>
            <a:r>
              <a:rPr lang="en-US" altLang="zh-CN" sz="2000" dirty="0"/>
              <a:t>of Oxford and Google DeepMind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567784" y="4757033"/>
            <a:ext cx="606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——</a:t>
            </a:r>
            <a:r>
              <a:rPr lang="en-US" altLang="zh-CN" sz="2000" dirty="0" smtClean="0"/>
              <a:t>Google </a:t>
            </a:r>
            <a:r>
              <a:rPr lang="en-US" altLang="zh-CN" sz="2000" dirty="0"/>
              <a:t>DeepMind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VGG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9552" y="1199098"/>
            <a:ext cx="8686800" cy="52482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46362"/>
            <a:ext cx="1284820" cy="1284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4116" y="3138031"/>
            <a:ext cx="954107" cy="50428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网络结构：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2625019"/>
            <a:ext cx="163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VGG</a:t>
            </a:r>
            <a:endParaRPr lang="zh-CN" altLang="en-US" sz="3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87" y="1772816"/>
            <a:ext cx="3360532" cy="38450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95" y="1708736"/>
            <a:ext cx="2698828" cy="510464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3347864" y="5617890"/>
            <a:ext cx="0" cy="6865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347864" y="6304408"/>
            <a:ext cx="1959391" cy="49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5293487" y="1287912"/>
            <a:ext cx="13768" cy="502140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5307255" y="1268760"/>
            <a:ext cx="1825654" cy="1647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127517" y="1276688"/>
            <a:ext cx="5392" cy="49612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VGG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52525"/>
            <a:ext cx="8686800" cy="52482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/>
              <a:t>VGG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网络结构简化图：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84177"/>
            <a:ext cx="1284820" cy="1284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84" y="3005559"/>
            <a:ext cx="9144000" cy="25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GoogLeNet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52525"/>
            <a:ext cx="8686800" cy="5248275"/>
          </a:xfrm>
        </p:spPr>
        <p:txBody>
          <a:bodyPr/>
          <a:lstStyle/>
          <a:p>
            <a:r>
              <a:rPr lang="en-US" altLang="zh-CN" dirty="0" err="1"/>
              <a:t>GoogLeNet</a:t>
            </a:r>
            <a:r>
              <a:rPr lang="en-US" altLang="zh-CN" dirty="0" smtClean="0"/>
              <a:t>:</a:t>
            </a: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6832"/>
            <a:ext cx="1449058" cy="14490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53528" y="2277289"/>
            <a:ext cx="7093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GoingDeeper</a:t>
            </a:r>
            <a:r>
              <a:rPr lang="en-US" altLang="zh-CN" sz="3200" b="1" dirty="0"/>
              <a:t> with Convolutions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6" y="4130197"/>
            <a:ext cx="1953113" cy="195311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10313" y="3819129"/>
            <a:ext cx="272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Christian </a:t>
            </a:r>
            <a:r>
              <a:rPr lang="en-US" altLang="zh-CN" sz="2400" dirty="0" err="1"/>
              <a:t>Szegedy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822230" y="3822445"/>
            <a:ext cx="263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Wei Liu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2415238" y="4379541"/>
            <a:ext cx="2118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Yangqing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Jia</a:t>
            </a:r>
            <a:endParaRPr lang="zh-CN" altLang="en-US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5822230" y="4381537"/>
            <a:ext cx="249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Pierre </a:t>
            </a:r>
            <a:r>
              <a:rPr lang="en-US" altLang="zh-CN" sz="2400" dirty="0" err="1"/>
              <a:t>Sermanet</a:t>
            </a:r>
            <a:endParaRPr lang="zh-CN" altLang="en-US" sz="2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422772" y="4939953"/>
            <a:ext cx="263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Scott Reed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5822230" y="4939953"/>
            <a:ext cx="308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Dragomir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Anguelov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2410313" y="5499517"/>
            <a:ext cx="263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Dumitru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Erhan</a:t>
            </a:r>
            <a:endParaRPr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5822230" y="5499517"/>
            <a:ext cx="2823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Vincent </a:t>
            </a:r>
            <a:r>
              <a:rPr lang="en-US" altLang="zh-CN" sz="2400" dirty="0" err="1"/>
              <a:t>Vanhoucke</a:t>
            </a:r>
            <a:endParaRPr lang="zh-CN" altLang="en-US" sz="24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2410313" y="6059081"/>
            <a:ext cx="282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Andrew </a:t>
            </a:r>
            <a:r>
              <a:rPr lang="en-US" altLang="zh-CN" sz="2400" dirty="0" err="1"/>
              <a:t>Rabinovich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GoogLeNet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57808" y="1152525"/>
            <a:ext cx="8686800" cy="11963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GoogLeNet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网络结构：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84177"/>
            <a:ext cx="1284820" cy="1284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5245"/>
            <a:ext cx="9324528" cy="397009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495220" y="3789040"/>
            <a:ext cx="1080120" cy="1872208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3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GoogLeNet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79711" y="1772817"/>
            <a:ext cx="6195405" cy="7200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GoogLeNet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网络的重要改进：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4" y="1340768"/>
            <a:ext cx="1377050" cy="1377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4" y="3010667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Inception</a:t>
            </a:r>
            <a:r>
              <a:rPr lang="en-US" altLang="zh-CN" sz="2400" dirty="0"/>
              <a:t>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8" y="3472332"/>
            <a:ext cx="7524328" cy="295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GoogLeNet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79711" y="1772817"/>
            <a:ext cx="6195405" cy="7200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GoogLeNet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网络的重要改进：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4" y="1340768"/>
            <a:ext cx="1377050" cy="1377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4" y="3010667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Inception</a:t>
            </a:r>
            <a:r>
              <a:rPr lang="en-US" altLang="zh-CN" sz="2400" dirty="0"/>
              <a:t>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37366"/>
            <a:ext cx="7056784" cy="34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52525"/>
            <a:ext cx="8686800" cy="5248275"/>
          </a:xfrm>
        </p:spPr>
        <p:txBody>
          <a:bodyPr/>
          <a:lstStyle/>
          <a:p>
            <a:r>
              <a:rPr lang="en-US" altLang="zh-CN" dirty="0"/>
              <a:t>Geoffrey </a:t>
            </a:r>
            <a:r>
              <a:rPr lang="en-US" altLang="zh-CN" dirty="0" smtClean="0"/>
              <a:t>Everest Hinton:</a:t>
            </a:r>
          </a:p>
          <a:p>
            <a:pPr marL="0" indent="0" algn="just">
              <a:buNone/>
            </a:pPr>
            <a:r>
              <a:rPr lang="zh-CN" altLang="en-US" sz="2400" b="1" dirty="0" smtClean="0"/>
              <a:t>     杰</a:t>
            </a:r>
            <a:r>
              <a:rPr lang="zh-CN" altLang="en-US" sz="2400" b="1" dirty="0"/>
              <a:t>弗里</a:t>
            </a:r>
            <a:r>
              <a:rPr lang="en-US" altLang="zh-CN" sz="2400" b="1" dirty="0"/>
              <a:t>·</a:t>
            </a:r>
            <a:r>
              <a:rPr lang="zh-CN" altLang="en-US" sz="2400" b="1" dirty="0"/>
              <a:t>埃弗里斯特</a:t>
            </a:r>
            <a:r>
              <a:rPr lang="en-US" altLang="zh-CN" sz="2400" b="1" dirty="0"/>
              <a:t>·</a:t>
            </a:r>
            <a:r>
              <a:rPr lang="zh-CN" altLang="en-US" sz="2400" b="1" dirty="0"/>
              <a:t>辛顿</a:t>
            </a:r>
            <a:endParaRPr lang="en-US" altLang="zh-CN" sz="24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00135" y="275311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FRS </a:t>
            </a:r>
            <a:r>
              <a:rPr lang="zh-CN" altLang="en-US" sz="2400" dirty="0" smtClean="0"/>
              <a:t>皇家学会会员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000135" y="419468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反向传播、对比散度算法发明人之一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000135" y="349577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计算机学家、心理学家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000135" y="4941168"/>
            <a:ext cx="3134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深度学习积极推动者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1" y="2541965"/>
            <a:ext cx="2982690" cy="39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1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GoogLeNet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79711" y="1772817"/>
            <a:ext cx="6195405" cy="7200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GoogLeNet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网络的重要改进：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4" y="1340768"/>
            <a:ext cx="1377050" cy="1377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4" y="3010667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Inception</a:t>
            </a:r>
            <a:r>
              <a:rPr lang="en-US" altLang="zh-CN" sz="2400" dirty="0"/>
              <a:t>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472332"/>
            <a:ext cx="66294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0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GoogLeNet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79711" y="1772817"/>
            <a:ext cx="6195405" cy="7200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GoogLeNet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网络的重要改进：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4" y="1340768"/>
            <a:ext cx="1377050" cy="1377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4" y="3010667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Inception</a:t>
            </a:r>
            <a:r>
              <a:rPr lang="en-US" altLang="zh-CN" sz="2400" dirty="0"/>
              <a:t>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7584" y="3774672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对</a:t>
            </a:r>
            <a:r>
              <a:rPr lang="en-US" altLang="zh-CN" dirty="0" smtClean="0"/>
              <a:t>1×1</a:t>
            </a:r>
            <a:r>
              <a:rPr lang="zh-CN" altLang="en-US" dirty="0" smtClean="0"/>
              <a:t>降维的解释：</a:t>
            </a:r>
            <a:endParaRPr lang="en-US" altLang="zh-CN" dirty="0" smtClean="0"/>
          </a:p>
          <a:p>
            <a:r>
              <a:rPr lang="zh-CN" altLang="en-US" dirty="0" smtClean="0"/>
              <a:t>例：若输入为</a:t>
            </a:r>
            <a:r>
              <a:rPr lang="en-US" altLang="zh-CN" dirty="0" smtClean="0"/>
              <a:t>100x100x128</a:t>
            </a:r>
            <a:r>
              <a:rPr lang="zh-CN" altLang="en-US" dirty="0" smtClean="0"/>
              <a:t>，经过</a:t>
            </a:r>
            <a:r>
              <a:rPr lang="en-US" altLang="zh-CN" dirty="0" smtClean="0"/>
              <a:t>256</a:t>
            </a:r>
            <a:r>
              <a:rPr lang="zh-CN" altLang="en-US" dirty="0"/>
              <a:t>个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5x5</a:t>
            </a:r>
            <a:r>
              <a:rPr lang="zh-CN" altLang="en-US" dirty="0"/>
              <a:t>卷积</a:t>
            </a:r>
            <a:r>
              <a:rPr lang="zh-CN" altLang="en-US" dirty="0" smtClean="0"/>
              <a:t>层（</a:t>
            </a:r>
            <a:r>
              <a:rPr lang="en-US" altLang="zh-CN" dirty="0"/>
              <a:t>stride=1</a:t>
            </a:r>
            <a:r>
              <a:rPr lang="zh-CN" altLang="en-US" dirty="0"/>
              <a:t>，</a:t>
            </a:r>
            <a:r>
              <a:rPr lang="en-US" altLang="zh-CN" dirty="0"/>
              <a:t>pad=2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r>
              <a:rPr lang="zh-CN" altLang="en-US" dirty="0" smtClean="0"/>
              <a:t>       则输出数据</a:t>
            </a:r>
            <a:r>
              <a:rPr lang="zh-CN" altLang="en-US" dirty="0"/>
              <a:t>为</a:t>
            </a:r>
            <a:r>
              <a:rPr lang="en-US" altLang="zh-CN" dirty="0"/>
              <a:t>100x100x256</a:t>
            </a:r>
            <a:r>
              <a:rPr lang="zh-CN" altLang="en-US" dirty="0" smtClean="0"/>
              <a:t>。卷积参数</a:t>
            </a:r>
            <a:r>
              <a:rPr lang="zh-CN" altLang="en-US" dirty="0"/>
              <a:t>为</a:t>
            </a:r>
            <a:r>
              <a:rPr lang="en-US" altLang="zh-CN" dirty="0"/>
              <a:t>128x5x5x256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    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若</a:t>
            </a:r>
            <a:r>
              <a:rPr lang="zh-CN" altLang="en-US" dirty="0"/>
              <a:t>输入</a:t>
            </a:r>
            <a:r>
              <a:rPr lang="zh-CN" altLang="en-US" dirty="0" smtClean="0"/>
              <a:t>先</a:t>
            </a:r>
            <a:r>
              <a:rPr lang="zh-CN" altLang="en-US" dirty="0"/>
              <a:t>经过具有</a:t>
            </a:r>
            <a:r>
              <a:rPr lang="en-US" altLang="zh-CN" dirty="0"/>
              <a:t>32</a:t>
            </a:r>
            <a:r>
              <a:rPr lang="zh-CN" altLang="en-US" dirty="0"/>
              <a:t>个输出的</a:t>
            </a:r>
            <a:r>
              <a:rPr lang="en-US" altLang="zh-CN" dirty="0"/>
              <a:t>1x1</a:t>
            </a:r>
            <a:r>
              <a:rPr lang="zh-CN" altLang="en-US" dirty="0"/>
              <a:t>卷积层，再</a:t>
            </a:r>
            <a:r>
              <a:rPr lang="zh-CN" altLang="en-US" dirty="0" smtClean="0"/>
              <a:t>经过</a:t>
            </a:r>
            <a:r>
              <a:rPr lang="en-US" altLang="zh-CN" dirty="0" smtClean="0"/>
              <a:t>256</a:t>
            </a:r>
            <a:r>
              <a:rPr lang="zh-CN" altLang="en-US" dirty="0"/>
              <a:t>个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5x5</a:t>
            </a:r>
            <a:r>
              <a:rPr lang="zh-CN" altLang="en-US" dirty="0" smtClean="0"/>
              <a:t>卷积层，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则输出数据为</a:t>
            </a:r>
            <a:r>
              <a:rPr lang="en-US" altLang="zh-CN" dirty="0"/>
              <a:t>100x100x256</a:t>
            </a:r>
            <a:r>
              <a:rPr lang="zh-CN" altLang="en-US" dirty="0" smtClean="0"/>
              <a:t>，卷积</a:t>
            </a:r>
            <a:r>
              <a:rPr lang="zh-CN" altLang="en-US" dirty="0"/>
              <a:t>参数</a:t>
            </a:r>
            <a:r>
              <a:rPr lang="zh-CN" altLang="en-US" dirty="0" smtClean="0"/>
              <a:t>量为</a:t>
            </a:r>
            <a:r>
              <a:rPr lang="en-US" altLang="zh-CN" dirty="0"/>
              <a:t>128x1x1x32 + </a:t>
            </a:r>
            <a:r>
              <a:rPr lang="en-US" altLang="zh-CN" dirty="0" smtClean="0"/>
              <a:t>32x5x5x256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92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52525"/>
            <a:ext cx="8686800" cy="5248275"/>
          </a:xfrm>
        </p:spPr>
        <p:txBody>
          <a:bodyPr/>
          <a:lstStyle/>
          <a:p>
            <a:r>
              <a:rPr lang="en-US" altLang="zh-CN" dirty="0" err="1"/>
              <a:t>Res</a:t>
            </a:r>
            <a:r>
              <a:rPr lang="en-US" altLang="zh-CN" dirty="0" err="1" smtClean="0"/>
              <a:t>Net</a:t>
            </a:r>
            <a:r>
              <a:rPr lang="en-US" altLang="zh-CN" dirty="0" smtClean="0"/>
              <a:t>:</a:t>
            </a: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53528" y="2277289"/>
            <a:ext cx="6982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zh-CN" sz="3200" b="1" dirty="0"/>
              <a:t> Deep Residual Learning </a:t>
            </a:r>
          </a:p>
          <a:p>
            <a:pPr algn="ctr" fontAlgn="ctr"/>
            <a:r>
              <a:rPr lang="en-US" altLang="zh-CN" sz="3200" b="1" dirty="0" smtClean="0"/>
              <a:t>for </a:t>
            </a:r>
            <a:r>
              <a:rPr lang="en-US" altLang="zh-CN" sz="3200" b="1" dirty="0"/>
              <a:t>Image </a:t>
            </a:r>
            <a:r>
              <a:rPr lang="en-US" altLang="zh-CN" sz="3200" b="1" dirty="0" smtClean="0"/>
              <a:t> Recognition</a:t>
            </a:r>
            <a:endParaRPr lang="en-US" altLang="zh-CN" sz="32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6" y="4130197"/>
            <a:ext cx="1953113" cy="195311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97761" y="3965242"/>
            <a:ext cx="272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Kaiming</a:t>
            </a:r>
            <a:r>
              <a:rPr lang="en-US" altLang="zh-CN" sz="2400" dirty="0"/>
              <a:t> He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2410313" y="4575977"/>
            <a:ext cx="230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Xiangyu</a:t>
            </a:r>
            <a:r>
              <a:rPr lang="en-US" altLang="zh-CN" sz="2400" dirty="0"/>
              <a:t> Zhang</a:t>
            </a:r>
            <a:endParaRPr lang="zh-CN" altLang="en-US" sz="2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397761" y="5217514"/>
            <a:ext cx="263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Shaoqing</a:t>
            </a:r>
            <a:r>
              <a:rPr lang="en-US" altLang="zh-CN" sz="2400" dirty="0"/>
              <a:t> Ren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2410313" y="5829944"/>
            <a:ext cx="263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Jian Sun</a:t>
            </a:r>
            <a:endParaRPr lang="zh-CN" altLang="en-US" sz="2400" b="1" dirty="0"/>
          </a:p>
        </p:txBody>
      </p:sp>
      <p:sp>
        <p:nvSpPr>
          <p:cNvPr id="22" name="右大括号 21"/>
          <p:cNvSpPr/>
          <p:nvPr/>
        </p:nvSpPr>
        <p:spPr>
          <a:xfrm>
            <a:off x="5269202" y="4179816"/>
            <a:ext cx="310909" cy="190349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914530" y="4875920"/>
            <a:ext cx="312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Microsoft Research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1767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52525"/>
            <a:ext cx="8686800" cy="5248275"/>
          </a:xfrm>
        </p:spPr>
        <p:txBody>
          <a:bodyPr/>
          <a:lstStyle/>
          <a:p>
            <a:r>
              <a:rPr lang="en-US" altLang="zh-CN" dirty="0" err="1"/>
              <a:t>Res</a:t>
            </a:r>
            <a:r>
              <a:rPr lang="en-US" altLang="zh-CN" dirty="0" err="1" smtClean="0"/>
              <a:t>Net</a:t>
            </a:r>
            <a:r>
              <a:rPr lang="en-US" altLang="zh-CN" dirty="0" smtClean="0"/>
              <a:t>:</a:t>
            </a: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39322" y="2182377"/>
            <a:ext cx="698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CN" altLang="en-US" sz="3200" dirty="0"/>
              <a:t>深度神经网络是不是</a:t>
            </a:r>
            <a:r>
              <a:rPr lang="zh-CN" altLang="en-US" sz="3200" dirty="0" smtClean="0"/>
              <a:t>越深越好？</a:t>
            </a:r>
            <a:endParaRPr lang="en-US" altLang="zh-CN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9" y="1702078"/>
            <a:ext cx="1442003" cy="14420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3961" y="3580643"/>
            <a:ext cx="7679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直观感受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只要</a:t>
            </a:r>
            <a:r>
              <a:rPr lang="zh-CN" altLang="en-US" dirty="0"/>
              <a:t>网络</a:t>
            </a:r>
            <a:r>
              <a:rPr lang="zh-CN" altLang="en-US" dirty="0" smtClean="0"/>
              <a:t>不出现梯度消失和爆炸问题（</a:t>
            </a:r>
            <a:r>
              <a:rPr lang="en-US" altLang="zh-CN" dirty="0" smtClean="0"/>
              <a:t>vanishing/exploding </a:t>
            </a:r>
            <a:r>
              <a:rPr lang="en-US" altLang="zh-CN" dirty="0"/>
              <a:t>problem</a:t>
            </a:r>
            <a:r>
              <a:rPr lang="zh-CN" altLang="en-US" dirty="0" smtClean="0"/>
              <a:t>），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而且</a:t>
            </a:r>
            <a:r>
              <a:rPr lang="zh-CN" altLang="en-US" dirty="0"/>
              <a:t>不过拟合， 那应该是越深越好。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33959" y="5406220"/>
            <a:ext cx="767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实际情况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网络</a:t>
            </a:r>
            <a:r>
              <a:rPr lang="zh-CN" altLang="en-US" dirty="0"/>
              <a:t>加深了， </a:t>
            </a:r>
            <a:r>
              <a:rPr lang="en-US" altLang="zh-CN" dirty="0"/>
              <a:t>accuracy</a:t>
            </a:r>
            <a:r>
              <a:rPr lang="zh-CN" altLang="en-US" dirty="0"/>
              <a:t>却下降了</a:t>
            </a:r>
            <a:r>
              <a:rPr lang="zh-CN" altLang="en-US" dirty="0" smtClean="0"/>
              <a:t>，这种情况称为退化（</a:t>
            </a:r>
            <a:r>
              <a:rPr lang="en-US" altLang="zh-CN" dirty="0" smtClean="0"/>
              <a:t>degradation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01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9552" y="1199098"/>
            <a:ext cx="8686800" cy="52482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46362"/>
            <a:ext cx="1284820" cy="1284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4116" y="3138031"/>
            <a:ext cx="954107" cy="50428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网络结构：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9512" y="2625019"/>
            <a:ext cx="163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ResNet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48" y="1099839"/>
            <a:ext cx="5331224" cy="5758161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2123728" y="1700808"/>
            <a:ext cx="1296144" cy="576064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6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79711" y="1772817"/>
            <a:ext cx="6195405" cy="7200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ResNet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网络的重要改进：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4" y="1340768"/>
            <a:ext cx="1377050" cy="1377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4" y="2852936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残差网络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3209925"/>
            <a:ext cx="6086475" cy="3648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0152" y="59492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F( x ) = H( x ) </a:t>
            </a:r>
            <a:r>
              <a:rPr lang="zh-CN" altLang="en-US" dirty="0"/>
              <a:t>－</a:t>
            </a:r>
            <a:r>
              <a:rPr lang="en-US" altLang="zh-CN" dirty="0" smtClean="0"/>
              <a:t> </a:t>
            </a:r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8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9552" y="1199098"/>
            <a:ext cx="8686800" cy="52482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9512" y="5082927"/>
            <a:ext cx="954107" cy="50428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对比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9512" y="2625019"/>
            <a:ext cx="163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Alex</a:t>
            </a:r>
            <a:r>
              <a:rPr lang="en-US" altLang="zh-CN" sz="3200" dirty="0" err="1" smtClean="0"/>
              <a:t>Net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179512" y="3204265"/>
            <a:ext cx="163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VGG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96280" y="3789040"/>
            <a:ext cx="243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GoogLetNet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79512" y="4500409"/>
            <a:ext cx="163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ResNet</a:t>
            </a:r>
            <a:endParaRPr lang="zh-CN" altLang="en-US" sz="3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107157"/>
            <a:ext cx="6509151" cy="574130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42440"/>
            <a:ext cx="1377050" cy="13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8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763688" y="2708920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8"/>
    </mc:Choice>
    <mc:Fallback xmlns="">
      <p:transition spd="slow" advTm="57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                 Large </a:t>
            </a:r>
            <a:r>
              <a:rPr lang="en-US" altLang="zh-CN" sz="2000" dirty="0"/>
              <a:t>Scale Visual Recognition Challenge</a:t>
            </a: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73832" y="1152525"/>
            <a:ext cx="8686800" cy="11963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ILSVRC</a:t>
            </a:r>
            <a:r>
              <a:rPr lang="zh-CN" altLang="en-US" dirty="0"/>
              <a:t>历年的</a:t>
            </a:r>
            <a:r>
              <a:rPr lang="en-US" altLang="zh-CN" dirty="0"/>
              <a:t>Top-5</a:t>
            </a:r>
            <a:r>
              <a:rPr lang="zh-CN" altLang="en-US" dirty="0" smtClean="0"/>
              <a:t>错误率：</a:t>
            </a: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32" y="1264376"/>
            <a:ext cx="1290869" cy="12908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67096"/>
            <a:ext cx="7192048" cy="3940165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2771800" y="3140968"/>
            <a:ext cx="2664296" cy="548544"/>
          </a:xfrm>
          <a:prstGeom prst="wedgeRectCallout">
            <a:avLst>
              <a:gd name="adj1" fmla="val 52102"/>
              <a:gd name="adj2" fmla="val 11160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chemeClr val="tx2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ILSVRC</a:t>
            </a:r>
            <a:r>
              <a:rPr lang="en-US" altLang="zh-CN" dirty="0" smtClean="0">
                <a:solidFill>
                  <a:srgbClr val="C00000"/>
                </a:solidFill>
              </a:rPr>
              <a:t>12 TOP5=16.4</a:t>
            </a:r>
            <a:endParaRPr lang="zh-CN" altLang="en-US" dirty="0">
              <a:solidFill>
                <a:srgbClr val="C00000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203504" y="3739847"/>
            <a:ext cx="5664640" cy="548544"/>
          </a:xfrm>
          <a:prstGeom prst="wedgeRectCallout">
            <a:avLst>
              <a:gd name="adj1" fmla="val 10850"/>
              <a:gd name="adj2" fmla="val 12049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ILSVRC</a:t>
            </a:r>
            <a:r>
              <a:rPr lang="en-US" altLang="zh-CN" dirty="0">
                <a:solidFill>
                  <a:srgbClr val="C00000"/>
                </a:solidFill>
              </a:rPr>
              <a:t>14 </a:t>
            </a:r>
            <a:r>
              <a:rPr lang="en-US" altLang="zh-CN" dirty="0" err="1">
                <a:solidFill>
                  <a:srgbClr val="C00000"/>
                </a:solidFill>
              </a:rPr>
              <a:t>localisation</a:t>
            </a:r>
            <a:r>
              <a:rPr lang="zh-CN" altLang="en-US" dirty="0">
                <a:solidFill>
                  <a:srgbClr val="C00000"/>
                </a:solidFill>
              </a:rPr>
              <a:t>第一名以及</a:t>
            </a:r>
            <a:r>
              <a:rPr lang="en-US" altLang="zh-CN" dirty="0">
                <a:solidFill>
                  <a:srgbClr val="C00000"/>
                </a:solidFill>
              </a:rPr>
              <a:t>classification </a:t>
            </a:r>
            <a:r>
              <a:rPr lang="zh-CN" altLang="en-US" dirty="0">
                <a:solidFill>
                  <a:srgbClr val="C00000"/>
                </a:solidFill>
              </a:rPr>
              <a:t>第二名</a:t>
            </a:r>
          </a:p>
          <a:p>
            <a:pPr algn="ctr"/>
            <a:endParaRPr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195856" y="3587263"/>
            <a:ext cx="6588224" cy="548544"/>
          </a:xfrm>
          <a:prstGeom prst="wedgeRectCallout">
            <a:avLst>
              <a:gd name="adj1" fmla="val -13348"/>
              <a:gd name="adj2" fmla="val 22273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</a:rPr>
              <a:t>ILSVRC</a:t>
            </a:r>
            <a:r>
              <a:rPr lang="en-US" altLang="zh-CN" dirty="0">
                <a:solidFill>
                  <a:srgbClr val="C00000"/>
                </a:solidFill>
              </a:rPr>
              <a:t>14 </a:t>
            </a:r>
            <a:r>
              <a:rPr lang="en-US" altLang="zh-CN" b="1" dirty="0" err="1">
                <a:solidFill>
                  <a:srgbClr val="C00000"/>
                </a:solidFill>
              </a:rPr>
              <a:t>ILSVRC</a:t>
            </a:r>
            <a:r>
              <a:rPr lang="en-US" altLang="zh-CN" dirty="0" err="1">
                <a:solidFill>
                  <a:srgbClr val="C00000"/>
                </a:solidFill>
              </a:rPr>
              <a:t>14</a:t>
            </a:r>
            <a:r>
              <a:rPr lang="en-US" altLang="zh-CN" dirty="0">
                <a:solidFill>
                  <a:srgbClr val="C00000"/>
                </a:solidFill>
              </a:rPr>
              <a:t> classification and detection </a:t>
            </a:r>
            <a:r>
              <a:rPr lang="zh-CN" altLang="en-US" dirty="0">
                <a:solidFill>
                  <a:srgbClr val="C00000"/>
                </a:solidFill>
              </a:rPr>
              <a:t>第一名</a:t>
            </a:r>
          </a:p>
          <a:p>
            <a:pPr algn="ctr"/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107504" y="4007727"/>
            <a:ext cx="3960440" cy="422283"/>
          </a:xfrm>
          <a:prstGeom prst="wedgeRectCallout">
            <a:avLst>
              <a:gd name="adj1" fmla="val -9346"/>
              <a:gd name="adj2" fmla="val 23773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ILSVRC</a:t>
            </a:r>
            <a:r>
              <a:rPr lang="en-US" altLang="zh-CN" dirty="0" smtClean="0">
                <a:solidFill>
                  <a:srgbClr val="C00000"/>
                </a:solidFill>
              </a:rPr>
              <a:t>15 classification </a:t>
            </a:r>
            <a:r>
              <a:rPr lang="en-US" altLang="zh-CN" dirty="0">
                <a:solidFill>
                  <a:srgbClr val="C00000"/>
                </a:solidFill>
              </a:rPr>
              <a:t>task  </a:t>
            </a:r>
            <a:r>
              <a:rPr lang="zh-CN" altLang="en-US" dirty="0">
                <a:solidFill>
                  <a:srgbClr val="C00000"/>
                </a:solidFill>
              </a:rPr>
              <a:t>第一名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1610"/>
            <a:ext cx="1761120" cy="3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3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52525"/>
            <a:ext cx="8686800" cy="5248275"/>
          </a:xfrm>
        </p:spPr>
        <p:txBody>
          <a:bodyPr/>
          <a:lstStyle/>
          <a:p>
            <a:r>
              <a:rPr lang="en-US" altLang="zh-CN" dirty="0" err="1" smtClean="0"/>
              <a:t>AlexNet</a:t>
            </a:r>
            <a:r>
              <a:rPr lang="en-US" altLang="zh-CN" dirty="0" smtClean="0"/>
              <a:t>:</a:t>
            </a: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6832"/>
            <a:ext cx="1449058" cy="14490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53528" y="2277289"/>
            <a:ext cx="7093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ImageNet</a:t>
            </a:r>
            <a:r>
              <a:rPr lang="en-US" altLang="zh-CN" sz="3200" b="1" dirty="0"/>
              <a:t> Classification </a:t>
            </a:r>
            <a:r>
              <a:rPr lang="en-US" altLang="zh-CN" sz="3200" b="1" dirty="0" smtClean="0"/>
              <a:t> with  </a:t>
            </a:r>
            <a:r>
              <a:rPr lang="en-US" altLang="zh-CN" sz="3200" b="1" dirty="0"/>
              <a:t>Deep </a:t>
            </a:r>
            <a:r>
              <a:rPr lang="en-US" altLang="zh-CN" sz="3200" b="1" dirty="0" smtClean="0"/>
              <a:t>Convolutional Neural </a:t>
            </a:r>
            <a:r>
              <a:rPr lang="en-US" altLang="zh-CN" sz="3200" b="1" dirty="0"/>
              <a:t>Networks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6" y="4130197"/>
            <a:ext cx="1953113" cy="195311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20438" y="4287165"/>
            <a:ext cx="263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Alex </a:t>
            </a:r>
            <a:r>
              <a:rPr lang="en-US" altLang="zh-CN" sz="2400" b="1" dirty="0" err="1"/>
              <a:t>Krizhevsky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149271" y="4985358"/>
            <a:ext cx="236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Ilya </a:t>
            </a:r>
            <a:r>
              <a:rPr lang="en-US" altLang="zh-CN" sz="2400" b="1" dirty="0" err="1"/>
              <a:t>Sutskever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136719" y="5604034"/>
            <a:ext cx="286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Geoffrey E. Hinton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13" name="右大括号 12"/>
          <p:cNvSpPr/>
          <p:nvPr/>
        </p:nvSpPr>
        <p:spPr>
          <a:xfrm>
            <a:off x="5246749" y="4564855"/>
            <a:ext cx="288032" cy="125398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779808" y="4937352"/>
            <a:ext cx="3134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University of Toronto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31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52525"/>
            <a:ext cx="8686800" cy="52482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AlexNet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网络结构：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" y="3005559"/>
            <a:ext cx="8915905" cy="30243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84177"/>
            <a:ext cx="1284820" cy="128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52525"/>
            <a:ext cx="8686800" cy="52482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46362"/>
            <a:ext cx="1284820" cy="1284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4116" y="3138031"/>
            <a:ext cx="954107" cy="50428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网络结构简化图：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4800" y="2625019"/>
            <a:ext cx="163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AlexNet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246362"/>
            <a:ext cx="3458493" cy="529361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4316" y="1527848"/>
            <a:ext cx="210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池化区域：</a:t>
            </a:r>
            <a:r>
              <a:rPr lang="en-US" altLang="zh-CN" dirty="0" smtClean="0"/>
              <a:t>3×3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6228184" y="1527848"/>
            <a:ext cx="79208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219252" y="1712514"/>
            <a:ext cx="821980" cy="49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219252" y="1712514"/>
            <a:ext cx="801020" cy="243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大括号 17"/>
          <p:cNvSpPr/>
          <p:nvPr/>
        </p:nvSpPr>
        <p:spPr>
          <a:xfrm>
            <a:off x="6444208" y="4869160"/>
            <a:ext cx="124044" cy="864096"/>
          </a:xfrm>
          <a:prstGeom prst="rightBrac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774437" y="5116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Dropout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799306" y="2376709"/>
            <a:ext cx="2396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卷积层尺寸计算：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227-11+0×2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/4+1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850848" y="3672336"/>
            <a:ext cx="2396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池化</a:t>
            </a:r>
            <a:r>
              <a:rPr lang="zh-CN" altLang="en-US" dirty="0" smtClean="0"/>
              <a:t>层尺寸计算：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55-3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/2+1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5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79711" y="1772817"/>
            <a:ext cx="6195405" cy="7200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AlexNet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网络的重要改进一：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4" y="1340768"/>
            <a:ext cx="1377050" cy="1377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4" y="311179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Data </a:t>
            </a:r>
            <a:r>
              <a:rPr lang="en-US" altLang="zh-CN" sz="2400" b="1" dirty="0" smtClean="0"/>
              <a:t>Augmentation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（数据增强）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7624" y="3590591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水平翻转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3971586"/>
            <a:ext cx="4462805" cy="269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1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79711" y="1772817"/>
            <a:ext cx="6195405" cy="7200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AlexNet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网络的重要改进一：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4" y="1340768"/>
            <a:ext cx="1377050" cy="1377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4" y="311179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Data </a:t>
            </a:r>
            <a:r>
              <a:rPr lang="en-US" altLang="zh-CN" sz="2400" b="1" dirty="0" smtClean="0"/>
              <a:t>Augmentation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（数据增强）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7624" y="3590591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随机裁剪、</a:t>
            </a:r>
            <a:r>
              <a:rPr lang="zh-CN" altLang="en-US" dirty="0" smtClean="0"/>
              <a:t>平移变换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97" y="3561607"/>
            <a:ext cx="2088232" cy="32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8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79711" y="1772817"/>
            <a:ext cx="6195405" cy="7200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AlexNet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网络的重要改进一：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4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r">
              <a:buNone/>
            </a:pPr>
            <a:r>
              <a:rPr lang="en-US" altLang="zh-CN" b="1" dirty="0" smtClean="0"/>
              <a:t>             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4" y="1340768"/>
            <a:ext cx="1377050" cy="1377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4" y="311179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Data </a:t>
            </a:r>
            <a:r>
              <a:rPr lang="en-US" altLang="zh-CN" sz="2400" b="1" dirty="0" smtClean="0"/>
              <a:t>Augmentation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（数据增强）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7624" y="3590591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颜色、光照</a:t>
            </a:r>
            <a:r>
              <a:rPr lang="zh-CN" altLang="en-US" dirty="0" smtClean="0"/>
              <a:t>变换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077072"/>
            <a:ext cx="4379285" cy="266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6"/>
    </mc:Choice>
    <mc:Fallback xmlns="">
      <p:transition spd="slow" advTm="4804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外精美的PPT模板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国外精美的PPT模板</Template>
  <TotalTime>40104</TotalTime>
  <Words>597</Words>
  <Application>Microsoft Office PowerPoint</Application>
  <PresentationFormat>全屏显示(4:3)</PresentationFormat>
  <Paragraphs>236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方正兰亭超细黑简体</vt:lpstr>
      <vt:lpstr>华文行楷</vt:lpstr>
      <vt:lpstr>华文新魏</vt:lpstr>
      <vt:lpstr>楷体</vt:lpstr>
      <vt:lpstr>宋体</vt:lpstr>
      <vt:lpstr>微软雅黑</vt:lpstr>
      <vt:lpstr>Arial</vt:lpstr>
      <vt:lpstr>Calibri</vt:lpstr>
      <vt:lpstr>Verdana</vt:lpstr>
      <vt:lpstr>Wingdings</vt:lpstr>
      <vt:lpstr>国外精美的PPT模板</vt:lpstr>
      <vt:lpstr>1_自定义设计方案</vt:lpstr>
      <vt:lpstr>自定义设计方案</vt:lpstr>
      <vt:lpstr>ISSE深度学习研讨班    ——AlexNet,VGG,GoogLeNet, ResNet</vt:lpstr>
      <vt:lpstr>AlexNet</vt:lpstr>
      <vt:lpstr>                 Large Scale Visual Recognition Challenge</vt:lpstr>
      <vt:lpstr>AlexNet</vt:lpstr>
      <vt:lpstr>AlexNet</vt:lpstr>
      <vt:lpstr>AlexNet</vt:lpstr>
      <vt:lpstr>AlexNet</vt:lpstr>
      <vt:lpstr>AlexNet</vt:lpstr>
      <vt:lpstr>AlexNet</vt:lpstr>
      <vt:lpstr>AlexNet</vt:lpstr>
      <vt:lpstr>AlexNet</vt:lpstr>
      <vt:lpstr>AlexNet</vt:lpstr>
      <vt:lpstr>VGG</vt:lpstr>
      <vt:lpstr>VGG</vt:lpstr>
      <vt:lpstr>VGG</vt:lpstr>
      <vt:lpstr>GoogLeNet</vt:lpstr>
      <vt:lpstr>GoogLeNet</vt:lpstr>
      <vt:lpstr>GoogLeNet</vt:lpstr>
      <vt:lpstr>GoogLeNet</vt:lpstr>
      <vt:lpstr>GoogLeNet</vt:lpstr>
      <vt:lpstr>GoogLeNet</vt:lpstr>
      <vt:lpstr>ResNet</vt:lpstr>
      <vt:lpstr>ResNet</vt:lpstr>
      <vt:lpstr>ResNet</vt:lpstr>
      <vt:lpstr>ResNet</vt:lpstr>
      <vt:lpstr>总结</vt:lpstr>
      <vt:lpstr>PowerPoint 演示文稿</vt:lpstr>
    </vt:vector>
  </TitlesOfParts>
  <Company>BBS.SUDA123.COM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张小洪</dc:creator>
  <cp:lastModifiedBy>溵凝</cp:lastModifiedBy>
  <cp:revision>521</cp:revision>
  <dcterms:created xsi:type="dcterms:W3CDTF">2012-04-10T14:30:31Z</dcterms:created>
  <dcterms:modified xsi:type="dcterms:W3CDTF">2017-01-10T14:00:27Z</dcterms:modified>
</cp:coreProperties>
</file>