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3"/>
    <p:sldId id="257" r:id="rId4"/>
    <p:sldId id="260" r:id="rId5"/>
    <p:sldId id="290" r:id="rId6"/>
    <p:sldId id="339" r:id="rId7"/>
    <p:sldId id="335" r:id="rId8"/>
    <p:sldId id="340" r:id="rId9"/>
    <p:sldId id="356" r:id="rId10"/>
    <p:sldId id="341" r:id="rId11"/>
    <p:sldId id="357" r:id="rId12"/>
    <p:sldId id="358" r:id="rId13"/>
    <p:sldId id="359" r:id="rId14"/>
    <p:sldId id="336" r:id="rId15"/>
    <p:sldId id="342" r:id="rId16"/>
    <p:sldId id="343" r:id="rId17"/>
    <p:sldId id="376" r:id="rId18"/>
    <p:sldId id="375" r:id="rId19"/>
    <p:sldId id="344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5" r:id="rId28"/>
    <p:sldId id="386" r:id="rId29"/>
    <p:sldId id="387" r:id="rId30"/>
    <p:sldId id="350" r:id="rId31"/>
    <p:sldId id="388" r:id="rId32"/>
    <p:sldId id="389" r:id="rId33"/>
    <p:sldId id="390" r:id="rId34"/>
    <p:sldId id="349" r:id="rId35"/>
    <p:sldId id="351" r:id="rId36"/>
    <p:sldId id="337" r:id="rId37"/>
    <p:sldId id="284" r:id="rId38"/>
    <p:sldId id="393" r:id="rId39"/>
    <p:sldId id="394" r:id="rId40"/>
    <p:sldId id="400" r:id="rId41"/>
    <p:sldId id="401" r:id="rId42"/>
    <p:sldId id="402" r:id="rId43"/>
    <p:sldId id="261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  <a:srgbClr val="0053A3"/>
    <a:srgbClr val="ECECEC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660"/>
  </p:normalViewPr>
  <p:slideViewPr>
    <p:cSldViewPr snapToGrid="0">
      <p:cViewPr>
        <p:scale>
          <a:sx n="73" d="100"/>
          <a:sy n="73" d="100"/>
        </p:scale>
        <p:origin x="50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2" Type="http://schemas.openxmlformats.org/officeDocument/2006/relationships/image" Target="../media/image26.wmf"/><Relationship Id="rId21" Type="http://schemas.openxmlformats.org/officeDocument/2006/relationships/image" Target="../media/image25.wmf"/><Relationship Id="rId20" Type="http://schemas.openxmlformats.org/officeDocument/2006/relationships/image" Target="../media/image24.wmf"/><Relationship Id="rId2" Type="http://schemas.openxmlformats.org/officeDocument/2006/relationships/image" Target="../media/image6.wmf"/><Relationship Id="rId19" Type="http://schemas.openxmlformats.org/officeDocument/2006/relationships/image" Target="../media/image23.wmf"/><Relationship Id="rId18" Type="http://schemas.openxmlformats.org/officeDocument/2006/relationships/image" Target="../media/image22.wmf"/><Relationship Id="rId17" Type="http://schemas.openxmlformats.org/officeDocument/2006/relationships/image" Target="../media/image21.wmf"/><Relationship Id="rId16" Type="http://schemas.openxmlformats.org/officeDocument/2006/relationships/image" Target="../media/image20.wmf"/><Relationship Id="rId15" Type="http://schemas.openxmlformats.org/officeDocument/2006/relationships/image" Target="../media/image19.wmf"/><Relationship Id="rId14" Type="http://schemas.openxmlformats.org/officeDocument/2006/relationships/image" Target="../media/image18.wmf"/><Relationship Id="rId13" Type="http://schemas.openxmlformats.org/officeDocument/2006/relationships/image" Target="../media/image17.wmf"/><Relationship Id="rId12" Type="http://schemas.openxmlformats.org/officeDocument/2006/relationships/image" Target="../media/image16.wmf"/><Relationship Id="rId11" Type="http://schemas.openxmlformats.org/officeDocument/2006/relationships/image" Target="../media/image15.wmf"/><Relationship Id="rId10" Type="http://schemas.openxmlformats.org/officeDocument/2006/relationships/image" Target="../media/image14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image" Target="../media/image64.wmf"/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2" Type="http://schemas.openxmlformats.org/officeDocument/2006/relationships/image" Target="../media/image68.wmf"/><Relationship Id="rId11" Type="http://schemas.openxmlformats.org/officeDocument/2006/relationships/image" Target="../media/image67.wmf"/><Relationship Id="rId10" Type="http://schemas.openxmlformats.org/officeDocument/2006/relationships/image" Target="../media/image66.wmf"/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6" Type="http://schemas.openxmlformats.org/officeDocument/2006/relationships/vmlDrawing" Target="../drawings/vmlDrawing1.vml"/><Relationship Id="rId45" Type="http://schemas.openxmlformats.org/officeDocument/2006/relationships/slideLayout" Target="../slideLayouts/slideLayout1.xml"/><Relationship Id="rId44" Type="http://schemas.openxmlformats.org/officeDocument/2006/relationships/image" Target="../media/image26.wmf"/><Relationship Id="rId43" Type="http://schemas.openxmlformats.org/officeDocument/2006/relationships/oleObject" Target="../embeddings/oleObject22.bin"/><Relationship Id="rId42" Type="http://schemas.openxmlformats.org/officeDocument/2006/relationships/image" Target="../media/image25.w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4.wmf"/><Relationship Id="rId4" Type="http://schemas.openxmlformats.org/officeDocument/2006/relationships/image" Target="../media/image6.wmf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23.w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22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21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20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8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7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6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5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4.wmf"/><Relationship Id="rId2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4.bin"/><Relationship Id="rId3" Type="http://schemas.openxmlformats.org/officeDocument/2006/relationships/image" Target="../media/image28.wmf"/><Relationship Id="rId2" Type="http://schemas.openxmlformats.org/officeDocument/2006/relationships/oleObject" Target="../embeddings/oleObject23.bin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oleObject" Target="../embeddings/oleObject28.bin"/><Relationship Id="rId7" Type="http://schemas.openxmlformats.org/officeDocument/2006/relationships/image" Target="../media/image59.wmf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26.bin"/><Relationship Id="rId3" Type="http://schemas.openxmlformats.org/officeDocument/2006/relationships/image" Target="../media/image57.wmf"/><Relationship Id="rId28" Type="http://schemas.openxmlformats.org/officeDocument/2006/relationships/vmlDrawing" Target="../drawings/vmlDrawing3.vml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68.wmf"/><Relationship Id="rId25" Type="http://schemas.openxmlformats.org/officeDocument/2006/relationships/oleObject" Target="../embeddings/oleObject37.bin"/><Relationship Id="rId24" Type="http://schemas.openxmlformats.org/officeDocument/2006/relationships/image" Target="../media/image67.wmf"/><Relationship Id="rId23" Type="http://schemas.openxmlformats.org/officeDocument/2006/relationships/oleObject" Target="../embeddings/oleObject36.bin"/><Relationship Id="rId22" Type="http://schemas.openxmlformats.org/officeDocument/2006/relationships/image" Target="../media/image66.wmf"/><Relationship Id="rId21" Type="http://schemas.openxmlformats.org/officeDocument/2006/relationships/oleObject" Target="../embeddings/oleObject35.bin"/><Relationship Id="rId20" Type="http://schemas.openxmlformats.org/officeDocument/2006/relationships/image" Target="../media/image65.wmf"/><Relationship Id="rId2" Type="http://schemas.openxmlformats.org/officeDocument/2006/relationships/oleObject" Target="../embeddings/oleObject25.bin"/><Relationship Id="rId19" Type="http://schemas.openxmlformats.org/officeDocument/2006/relationships/oleObject" Target="../embeddings/oleObject34.bin"/><Relationship Id="rId18" Type="http://schemas.openxmlformats.org/officeDocument/2006/relationships/oleObject" Target="../embeddings/oleObject33.bin"/><Relationship Id="rId17" Type="http://schemas.openxmlformats.org/officeDocument/2006/relationships/image" Target="../media/image64.wmf"/><Relationship Id="rId16" Type="http://schemas.openxmlformats.org/officeDocument/2006/relationships/oleObject" Target="../embeddings/oleObject32.bin"/><Relationship Id="rId15" Type="http://schemas.openxmlformats.org/officeDocument/2006/relationships/image" Target="../media/image63.wmf"/><Relationship Id="rId14" Type="http://schemas.openxmlformats.org/officeDocument/2006/relationships/oleObject" Target="../embeddings/oleObject31.bin"/><Relationship Id="rId13" Type="http://schemas.openxmlformats.org/officeDocument/2006/relationships/image" Target="../media/image62.wmf"/><Relationship Id="rId12" Type="http://schemas.openxmlformats.org/officeDocument/2006/relationships/oleObject" Target="../embeddings/oleObject30.bin"/><Relationship Id="rId11" Type="http://schemas.openxmlformats.org/officeDocument/2006/relationships/image" Target="../media/image61.wmf"/><Relationship Id="rId10" Type="http://schemas.openxmlformats.org/officeDocument/2006/relationships/oleObject" Target="../embeddings/oleObject29.bin"/><Relationship Id="rId1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3567" y="2768658"/>
            <a:ext cx="8280399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Caffe</a:t>
            </a:r>
            <a:r>
              <a:rPr lang="zh-CN" altLang="en-US" sz="3200" b="1" dirty="0">
                <a:solidFill>
                  <a:schemeClr val="bg1"/>
                </a:solidFill>
              </a:rPr>
              <a:t>基础及案例讲解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60412" y="3699758"/>
            <a:ext cx="82804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汇报人：谷欣乾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885171" y="287443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31" y="0"/>
            <a:ext cx="2742763" cy="8271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4" y="121023"/>
            <a:ext cx="2375610" cy="706084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5" grpId="0" animBg="1"/>
      <p:bldP spid="16" grpId="0" animBg="1"/>
      <p:bldP spid="5" grpId="0" bldLvl="0" animBg="1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105275" y="240030"/>
            <a:ext cx="4366895" cy="6282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40450" y="3596005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pool2</a:t>
            </a:r>
            <a:endParaRPr lang="en-US" altLang="zh-CN" sz="1400"/>
          </a:p>
        </p:txBody>
      </p:sp>
      <p:sp>
        <p:nvSpPr>
          <p:cNvPr id="5" name="矩形 4"/>
          <p:cNvSpPr/>
          <p:nvPr/>
        </p:nvSpPr>
        <p:spPr>
          <a:xfrm>
            <a:off x="5318125" y="779780"/>
            <a:ext cx="1067435" cy="22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data</a:t>
            </a:r>
            <a:endParaRPr lang="en-US" altLang="zh-CN" sz="1400"/>
          </a:p>
        </p:txBody>
      </p:sp>
      <p:sp>
        <p:nvSpPr>
          <p:cNvPr id="7" name="矩形 6"/>
          <p:cNvSpPr/>
          <p:nvPr/>
        </p:nvSpPr>
        <p:spPr>
          <a:xfrm>
            <a:off x="6140450" y="4240530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fc1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6151880" y="1652270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conv1</a:t>
            </a:r>
            <a:endParaRPr lang="en-US" altLang="zh-CN" sz="1400"/>
          </a:p>
        </p:txBody>
      </p:sp>
      <p:sp>
        <p:nvSpPr>
          <p:cNvPr id="9" name="矩形 8"/>
          <p:cNvSpPr/>
          <p:nvPr/>
        </p:nvSpPr>
        <p:spPr>
          <a:xfrm>
            <a:off x="6142990" y="2896235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conv2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6155055" y="2303145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pool1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246370" y="5744845"/>
            <a:ext cx="108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loss</a:t>
            </a:r>
            <a:endParaRPr lang="en-US" altLang="zh-CN" sz="1400"/>
          </a:p>
        </p:txBody>
      </p:sp>
      <p:sp>
        <p:nvSpPr>
          <p:cNvPr id="13" name="矩形 12"/>
          <p:cNvSpPr/>
          <p:nvPr/>
        </p:nvSpPr>
        <p:spPr>
          <a:xfrm>
            <a:off x="6140450" y="4883150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fc2</a:t>
            </a:r>
            <a:endParaRPr lang="en-US" altLang="zh-CN" sz="1400"/>
          </a:p>
        </p:txBody>
      </p:sp>
      <p:sp>
        <p:nvSpPr>
          <p:cNvPr id="15" name="圆角矩形 14"/>
          <p:cNvSpPr/>
          <p:nvPr/>
        </p:nvSpPr>
        <p:spPr>
          <a:xfrm>
            <a:off x="5281295" y="356870"/>
            <a:ext cx="1137285" cy="306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mnist</a:t>
            </a:r>
            <a:endParaRPr lang="en-US" altLang="zh-CN" sz="1400"/>
          </a:p>
        </p:txBody>
      </p:sp>
      <p:cxnSp>
        <p:nvCxnSpPr>
          <p:cNvPr id="16" name="直接箭头连接符 15"/>
          <p:cNvCxnSpPr>
            <a:stCxn id="15" idx="2"/>
            <a:endCxn id="5" idx="0"/>
          </p:cNvCxnSpPr>
          <p:nvPr/>
        </p:nvCxnSpPr>
        <p:spPr>
          <a:xfrm>
            <a:off x="5859780" y="663575"/>
            <a:ext cx="1905" cy="116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082665" y="1358265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data</a:t>
            </a:r>
            <a:endParaRPr lang="en-US" altLang="zh-CN" sz="1400"/>
          </a:p>
        </p:txBody>
      </p:sp>
      <p:sp>
        <p:nvSpPr>
          <p:cNvPr id="19" name="椭圆 18"/>
          <p:cNvSpPr/>
          <p:nvPr/>
        </p:nvSpPr>
        <p:spPr>
          <a:xfrm>
            <a:off x="4137025" y="1358265"/>
            <a:ext cx="1179195" cy="208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label</a:t>
            </a:r>
            <a:endParaRPr lang="en-US" altLang="zh-CN" sz="1400"/>
          </a:p>
        </p:txBody>
      </p:sp>
      <p:sp>
        <p:nvSpPr>
          <p:cNvPr id="20" name="椭圆 19"/>
          <p:cNvSpPr/>
          <p:nvPr/>
        </p:nvSpPr>
        <p:spPr>
          <a:xfrm>
            <a:off x="6068060" y="3917950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pool2</a:t>
            </a:r>
            <a:endParaRPr lang="en-US" altLang="zh-CN" sz="1400"/>
          </a:p>
        </p:txBody>
      </p:sp>
      <p:sp>
        <p:nvSpPr>
          <p:cNvPr id="21" name="椭圆 20"/>
          <p:cNvSpPr/>
          <p:nvPr/>
        </p:nvSpPr>
        <p:spPr>
          <a:xfrm>
            <a:off x="6079490" y="1975485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conv1</a:t>
            </a:r>
            <a:endParaRPr lang="en-US" altLang="zh-CN" sz="1400"/>
          </a:p>
        </p:txBody>
      </p:sp>
      <p:sp>
        <p:nvSpPr>
          <p:cNvPr id="22" name="椭圆 21"/>
          <p:cNvSpPr/>
          <p:nvPr/>
        </p:nvSpPr>
        <p:spPr>
          <a:xfrm>
            <a:off x="6082665" y="3241040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conv2</a:t>
            </a:r>
            <a:endParaRPr lang="en-US" altLang="zh-CN" sz="1400"/>
          </a:p>
        </p:txBody>
      </p:sp>
      <p:sp>
        <p:nvSpPr>
          <p:cNvPr id="23" name="椭圆 22"/>
          <p:cNvSpPr/>
          <p:nvPr/>
        </p:nvSpPr>
        <p:spPr>
          <a:xfrm>
            <a:off x="6083300" y="2620010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pool1</a:t>
            </a:r>
            <a:endParaRPr lang="en-US" altLang="zh-CN" sz="1400"/>
          </a:p>
        </p:txBody>
      </p:sp>
      <p:sp>
        <p:nvSpPr>
          <p:cNvPr id="24" name="椭圆 23"/>
          <p:cNvSpPr/>
          <p:nvPr/>
        </p:nvSpPr>
        <p:spPr>
          <a:xfrm>
            <a:off x="6068060" y="4567555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fc1</a:t>
            </a:r>
            <a:endParaRPr lang="en-US" altLang="zh-CN" sz="1400"/>
          </a:p>
        </p:txBody>
      </p:sp>
      <p:sp>
        <p:nvSpPr>
          <p:cNvPr id="25" name="椭圆 24"/>
          <p:cNvSpPr/>
          <p:nvPr/>
        </p:nvSpPr>
        <p:spPr>
          <a:xfrm>
            <a:off x="6068060" y="5225415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fc2</a:t>
            </a:r>
            <a:endParaRPr lang="en-US" altLang="zh-CN" sz="1400"/>
          </a:p>
        </p:txBody>
      </p:sp>
      <p:sp>
        <p:nvSpPr>
          <p:cNvPr id="2" name="椭圆 1"/>
          <p:cNvSpPr/>
          <p:nvPr/>
        </p:nvSpPr>
        <p:spPr>
          <a:xfrm>
            <a:off x="5196840" y="6232525"/>
            <a:ext cx="1179195" cy="208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loss</a:t>
            </a:r>
            <a:endParaRPr lang="en-US" altLang="zh-CN" sz="1400"/>
          </a:p>
        </p:txBody>
      </p:sp>
      <p:sp>
        <p:nvSpPr>
          <p:cNvPr id="14" name="椭圆 13"/>
          <p:cNvSpPr/>
          <p:nvPr/>
        </p:nvSpPr>
        <p:spPr>
          <a:xfrm>
            <a:off x="7621905" y="151892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W1</a:t>
            </a:r>
            <a:endParaRPr lang="en-US" altLang="zh-CN" sz="1400"/>
          </a:p>
        </p:txBody>
      </p:sp>
      <p:sp>
        <p:nvSpPr>
          <p:cNvPr id="18" name="椭圆 17"/>
          <p:cNvSpPr/>
          <p:nvPr/>
        </p:nvSpPr>
        <p:spPr>
          <a:xfrm>
            <a:off x="7621905" y="177673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b1</a:t>
            </a:r>
            <a:endParaRPr lang="en-US" altLang="zh-CN" sz="1400"/>
          </a:p>
        </p:txBody>
      </p:sp>
      <p:sp>
        <p:nvSpPr>
          <p:cNvPr id="28" name="左大括号 27"/>
          <p:cNvSpPr/>
          <p:nvPr/>
        </p:nvSpPr>
        <p:spPr>
          <a:xfrm>
            <a:off x="7307580" y="1555750"/>
            <a:ext cx="314325" cy="372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615555" y="2779395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W2</a:t>
            </a:r>
            <a:endParaRPr lang="en-US" altLang="zh-CN" sz="1400"/>
          </a:p>
        </p:txBody>
      </p:sp>
      <p:sp>
        <p:nvSpPr>
          <p:cNvPr id="30" name="椭圆 29"/>
          <p:cNvSpPr/>
          <p:nvPr/>
        </p:nvSpPr>
        <p:spPr>
          <a:xfrm>
            <a:off x="7615555" y="3037205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b2</a:t>
            </a:r>
            <a:endParaRPr lang="en-US" altLang="zh-CN" sz="1400"/>
          </a:p>
        </p:txBody>
      </p:sp>
      <p:sp>
        <p:nvSpPr>
          <p:cNvPr id="31" name="左大括号 30"/>
          <p:cNvSpPr/>
          <p:nvPr/>
        </p:nvSpPr>
        <p:spPr>
          <a:xfrm>
            <a:off x="7301230" y="2816225"/>
            <a:ext cx="314325" cy="372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599680" y="411607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W3</a:t>
            </a:r>
            <a:endParaRPr lang="en-US" altLang="zh-CN" sz="1400"/>
          </a:p>
        </p:txBody>
      </p:sp>
      <p:sp>
        <p:nvSpPr>
          <p:cNvPr id="33" name="椭圆 32"/>
          <p:cNvSpPr/>
          <p:nvPr/>
        </p:nvSpPr>
        <p:spPr>
          <a:xfrm>
            <a:off x="7599680" y="437388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b3</a:t>
            </a:r>
            <a:endParaRPr lang="en-US" altLang="zh-CN" sz="1400"/>
          </a:p>
        </p:txBody>
      </p:sp>
      <p:sp>
        <p:nvSpPr>
          <p:cNvPr id="34" name="左大括号 33"/>
          <p:cNvSpPr/>
          <p:nvPr/>
        </p:nvSpPr>
        <p:spPr>
          <a:xfrm>
            <a:off x="7285355" y="4152900"/>
            <a:ext cx="314325" cy="372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609205" y="474472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W4</a:t>
            </a:r>
            <a:endParaRPr lang="en-US" altLang="zh-CN" sz="1400"/>
          </a:p>
        </p:txBody>
      </p:sp>
      <p:sp>
        <p:nvSpPr>
          <p:cNvPr id="36" name="椭圆 35"/>
          <p:cNvSpPr/>
          <p:nvPr/>
        </p:nvSpPr>
        <p:spPr>
          <a:xfrm>
            <a:off x="7609205" y="500253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b4</a:t>
            </a:r>
            <a:endParaRPr lang="en-US" altLang="zh-CN" sz="1400"/>
          </a:p>
        </p:txBody>
      </p:sp>
      <p:sp>
        <p:nvSpPr>
          <p:cNvPr id="37" name="左大括号 36"/>
          <p:cNvSpPr/>
          <p:nvPr/>
        </p:nvSpPr>
        <p:spPr>
          <a:xfrm>
            <a:off x="7294880" y="4781550"/>
            <a:ext cx="314325" cy="372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009015" y="5232400"/>
            <a:ext cx="189738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endParaRPr lang="zh-CN" altLang="en-US"/>
          </a:p>
          <a:p>
            <a:r>
              <a:rPr lang="en-US" altLang="zh-CN"/>
              <a:t>Layer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Blob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Net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018030" y="5337810"/>
            <a:ext cx="720000" cy="18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41" name="矩形 40"/>
          <p:cNvSpPr/>
          <p:nvPr/>
        </p:nvSpPr>
        <p:spPr>
          <a:xfrm>
            <a:off x="2018030" y="5608320"/>
            <a:ext cx="72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42" name="椭圆 41"/>
          <p:cNvSpPr/>
          <p:nvPr/>
        </p:nvSpPr>
        <p:spPr>
          <a:xfrm>
            <a:off x="2018030" y="5864225"/>
            <a:ext cx="72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43" name="矩形 42"/>
          <p:cNvSpPr/>
          <p:nvPr/>
        </p:nvSpPr>
        <p:spPr>
          <a:xfrm>
            <a:off x="2018030" y="6160770"/>
            <a:ext cx="720000" cy="18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5" idx="2"/>
            <a:endCxn id="19" idx="0"/>
          </p:cNvCxnSpPr>
          <p:nvPr/>
        </p:nvCxnSpPr>
        <p:spPr>
          <a:xfrm flipH="1">
            <a:off x="4736465" y="1002030"/>
            <a:ext cx="1125220" cy="356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" idx="2"/>
            <a:endCxn id="17" idx="0"/>
          </p:cNvCxnSpPr>
          <p:nvPr/>
        </p:nvCxnSpPr>
        <p:spPr>
          <a:xfrm>
            <a:off x="5861685" y="1002030"/>
            <a:ext cx="842645" cy="356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4"/>
            <a:endCxn id="8" idx="0"/>
          </p:cNvCxnSpPr>
          <p:nvPr/>
        </p:nvCxnSpPr>
        <p:spPr>
          <a:xfrm flipH="1">
            <a:off x="6701790" y="1537970"/>
            <a:ext cx="254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8" idx="2"/>
            <a:endCxn id="21" idx="0"/>
          </p:cNvCxnSpPr>
          <p:nvPr/>
        </p:nvCxnSpPr>
        <p:spPr>
          <a:xfrm flipH="1">
            <a:off x="6701155" y="1831975"/>
            <a:ext cx="635" cy="143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4"/>
            <a:endCxn id="10" idx="0"/>
          </p:cNvCxnSpPr>
          <p:nvPr/>
        </p:nvCxnSpPr>
        <p:spPr>
          <a:xfrm>
            <a:off x="6701155" y="2155190"/>
            <a:ext cx="3810" cy="147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0" idx="2"/>
            <a:endCxn id="23" idx="0"/>
          </p:cNvCxnSpPr>
          <p:nvPr/>
        </p:nvCxnSpPr>
        <p:spPr>
          <a:xfrm>
            <a:off x="6704965" y="2482850"/>
            <a:ext cx="0" cy="137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3" idx="4"/>
            <a:endCxn id="9" idx="0"/>
          </p:cNvCxnSpPr>
          <p:nvPr/>
        </p:nvCxnSpPr>
        <p:spPr>
          <a:xfrm flipH="1">
            <a:off x="6692900" y="2799715"/>
            <a:ext cx="12065" cy="96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9" idx="2"/>
          </p:cNvCxnSpPr>
          <p:nvPr/>
        </p:nvCxnSpPr>
        <p:spPr>
          <a:xfrm flipH="1">
            <a:off x="6680200" y="3075940"/>
            <a:ext cx="12700" cy="156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2" idx="4"/>
            <a:endCxn id="3" idx="0"/>
          </p:cNvCxnSpPr>
          <p:nvPr/>
        </p:nvCxnSpPr>
        <p:spPr>
          <a:xfrm flipH="1">
            <a:off x="6690360" y="3420745"/>
            <a:ext cx="13970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" idx="2"/>
            <a:endCxn id="20" idx="0"/>
          </p:cNvCxnSpPr>
          <p:nvPr/>
        </p:nvCxnSpPr>
        <p:spPr>
          <a:xfrm flipH="1">
            <a:off x="6689725" y="3775710"/>
            <a:ext cx="635" cy="142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0" idx="4"/>
            <a:endCxn id="7" idx="0"/>
          </p:cNvCxnSpPr>
          <p:nvPr/>
        </p:nvCxnSpPr>
        <p:spPr>
          <a:xfrm>
            <a:off x="6689725" y="4097655"/>
            <a:ext cx="63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7" idx="2"/>
            <a:endCxn id="24" idx="0"/>
          </p:cNvCxnSpPr>
          <p:nvPr/>
        </p:nvCxnSpPr>
        <p:spPr>
          <a:xfrm flipH="1">
            <a:off x="6689725" y="4420235"/>
            <a:ext cx="635" cy="147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4"/>
            <a:endCxn id="13" idx="0"/>
          </p:cNvCxnSpPr>
          <p:nvPr/>
        </p:nvCxnSpPr>
        <p:spPr>
          <a:xfrm>
            <a:off x="6689725" y="4747260"/>
            <a:ext cx="635" cy="135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3" idx="2"/>
            <a:endCxn id="25" idx="0"/>
          </p:cNvCxnSpPr>
          <p:nvPr/>
        </p:nvCxnSpPr>
        <p:spPr>
          <a:xfrm flipH="1">
            <a:off x="6689725" y="5062855"/>
            <a:ext cx="635" cy="162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9" idx="4"/>
            <a:endCxn id="12" idx="0"/>
          </p:cNvCxnSpPr>
          <p:nvPr/>
        </p:nvCxnSpPr>
        <p:spPr>
          <a:xfrm>
            <a:off x="4736465" y="1566545"/>
            <a:ext cx="1059815" cy="417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5" idx="4"/>
            <a:endCxn id="12" idx="0"/>
          </p:cNvCxnSpPr>
          <p:nvPr/>
        </p:nvCxnSpPr>
        <p:spPr>
          <a:xfrm flipH="1">
            <a:off x="5796280" y="5405120"/>
            <a:ext cx="893445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2" idx="2"/>
            <a:endCxn id="2" idx="0"/>
          </p:cNvCxnSpPr>
          <p:nvPr/>
        </p:nvCxnSpPr>
        <p:spPr>
          <a:xfrm>
            <a:off x="5796280" y="5996940"/>
            <a:ext cx="0" cy="23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105275" y="6152515"/>
            <a:ext cx="94297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LeNet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5323" y="926774"/>
            <a:ext cx="14020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bg1"/>
                </a:solidFill>
              </a:rPr>
              <a:t>前向传播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88500" y="1631315"/>
            <a:ext cx="1964055" cy="2305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初始化</a:t>
            </a:r>
            <a:endParaRPr lang="zh-CN" altLang="en-US"/>
          </a:p>
          <a:p>
            <a:pPr algn="ctr"/>
            <a:r>
              <a:rPr lang="en-US" altLang="zh-CN"/>
              <a:t>conv1</a:t>
            </a:r>
            <a:endParaRPr lang="en-US" altLang="zh-CN"/>
          </a:p>
          <a:p>
            <a:pPr algn="ctr"/>
            <a:r>
              <a:rPr lang="en-US" altLang="zh-CN"/>
              <a:t>pool1</a:t>
            </a:r>
            <a:endParaRPr lang="en-US" altLang="zh-CN"/>
          </a:p>
          <a:p>
            <a:pPr algn="ctr"/>
            <a:r>
              <a:rPr lang="en-US" altLang="zh-CN"/>
              <a:t>conv2</a:t>
            </a:r>
            <a:endParaRPr lang="en-US" altLang="zh-CN"/>
          </a:p>
          <a:p>
            <a:pPr algn="ctr"/>
            <a:r>
              <a:rPr lang="en-US" altLang="zh-CN"/>
              <a:t>pool2</a:t>
            </a:r>
            <a:endParaRPr lang="en-US" altLang="zh-CN"/>
          </a:p>
          <a:p>
            <a:pPr algn="ctr"/>
            <a:r>
              <a:rPr lang="en-US" altLang="zh-CN"/>
              <a:t>fc1</a:t>
            </a:r>
            <a:endParaRPr lang="en-US" altLang="zh-CN"/>
          </a:p>
          <a:p>
            <a:pPr algn="ctr"/>
            <a:r>
              <a:rPr lang="en-US" altLang="zh-CN"/>
              <a:t>fc2</a:t>
            </a:r>
            <a:endParaRPr lang="en-US" altLang="zh-CN"/>
          </a:p>
          <a:p>
            <a:pPr algn="ctr"/>
            <a:r>
              <a:rPr lang="en-US" altLang="zh-CN"/>
              <a:t>loss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38" grpId="0" animBg="1"/>
      <p:bldP spid="61" grpId="0"/>
      <p:bldP spid="39" grpId="0"/>
      <p:bldP spid="40" grpId="0" animBg="1"/>
      <p:bldP spid="41" grpId="0" animBg="1"/>
      <p:bldP spid="42" grpId="0" animBg="1"/>
      <p:bldP spid="43" grpId="0" animBg="1"/>
      <p:bldP spid="15" grpId="0" animBg="1"/>
      <p:bldP spid="5" grpId="0" animBg="1"/>
      <p:bldP spid="8" grpId="0" animBg="1"/>
      <p:bldP spid="10" grpId="0" animBg="1"/>
      <p:bldP spid="9" grpId="0" animBg="1"/>
      <p:bldP spid="3" grpId="0" animBg="1"/>
      <p:bldP spid="7" grpId="0" animBg="1"/>
      <p:bldP spid="13" grpId="0" animBg="1"/>
      <p:bldP spid="12" grpId="0" animBg="1"/>
      <p:bldP spid="14" grpId="0" animBg="1"/>
      <p:bldP spid="18" grpId="0" animBg="1"/>
      <p:bldP spid="28" grpId="0" animBg="1"/>
      <p:bldP spid="31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19" grpId="0" animBg="1"/>
      <p:bldP spid="17" grpId="0" animBg="1"/>
      <p:bldP spid="21" grpId="0" animBg="1"/>
      <p:bldP spid="23" grpId="0" animBg="1"/>
      <p:bldP spid="22" grpId="0" animBg="1"/>
      <p:bldP spid="20" grpId="0" animBg="1"/>
      <p:bldP spid="24" grpId="0" animBg="1"/>
      <p:bldP spid="25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3000375" y="238125"/>
            <a:ext cx="4366895" cy="6282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35550" y="3596005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pool2</a:t>
            </a:r>
            <a:endParaRPr lang="en-US" altLang="zh-CN" sz="1400"/>
          </a:p>
        </p:txBody>
      </p:sp>
      <p:sp>
        <p:nvSpPr>
          <p:cNvPr id="5" name="矩形 4"/>
          <p:cNvSpPr/>
          <p:nvPr/>
        </p:nvSpPr>
        <p:spPr>
          <a:xfrm>
            <a:off x="4213225" y="779780"/>
            <a:ext cx="1067435" cy="22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data</a:t>
            </a:r>
            <a:endParaRPr lang="en-US" altLang="zh-CN" sz="1400"/>
          </a:p>
        </p:txBody>
      </p:sp>
      <p:sp>
        <p:nvSpPr>
          <p:cNvPr id="7" name="矩形 6"/>
          <p:cNvSpPr/>
          <p:nvPr/>
        </p:nvSpPr>
        <p:spPr>
          <a:xfrm>
            <a:off x="5035550" y="4240530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fc1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5046980" y="1652270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conv1</a:t>
            </a:r>
            <a:endParaRPr lang="en-US" altLang="zh-CN" sz="1400"/>
          </a:p>
        </p:txBody>
      </p:sp>
      <p:sp>
        <p:nvSpPr>
          <p:cNvPr id="9" name="矩形 8"/>
          <p:cNvSpPr/>
          <p:nvPr/>
        </p:nvSpPr>
        <p:spPr>
          <a:xfrm>
            <a:off x="5038090" y="2896235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conv2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5050155" y="2303145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pool1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4141470" y="5744845"/>
            <a:ext cx="108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loss</a:t>
            </a:r>
            <a:endParaRPr lang="en-US" altLang="zh-CN" sz="1400"/>
          </a:p>
        </p:txBody>
      </p:sp>
      <p:sp>
        <p:nvSpPr>
          <p:cNvPr id="13" name="矩形 12"/>
          <p:cNvSpPr/>
          <p:nvPr/>
        </p:nvSpPr>
        <p:spPr>
          <a:xfrm>
            <a:off x="5035550" y="4883150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fc2</a:t>
            </a:r>
            <a:endParaRPr lang="en-US" altLang="zh-CN" sz="1400"/>
          </a:p>
        </p:txBody>
      </p:sp>
      <p:sp>
        <p:nvSpPr>
          <p:cNvPr id="15" name="圆角矩形 14"/>
          <p:cNvSpPr/>
          <p:nvPr/>
        </p:nvSpPr>
        <p:spPr>
          <a:xfrm>
            <a:off x="4176395" y="356870"/>
            <a:ext cx="1137285" cy="306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mnist</a:t>
            </a:r>
            <a:endParaRPr lang="en-US" altLang="zh-CN" sz="1400"/>
          </a:p>
        </p:txBody>
      </p:sp>
      <p:sp>
        <p:nvSpPr>
          <p:cNvPr id="17" name="椭圆 16"/>
          <p:cNvSpPr/>
          <p:nvPr/>
        </p:nvSpPr>
        <p:spPr>
          <a:xfrm>
            <a:off x="4977765" y="1358265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data</a:t>
            </a:r>
            <a:endParaRPr lang="en-US" altLang="zh-CN" sz="1400"/>
          </a:p>
        </p:txBody>
      </p:sp>
      <p:sp>
        <p:nvSpPr>
          <p:cNvPr id="19" name="椭圆 18"/>
          <p:cNvSpPr/>
          <p:nvPr/>
        </p:nvSpPr>
        <p:spPr>
          <a:xfrm>
            <a:off x="3032125" y="1358265"/>
            <a:ext cx="1179195" cy="208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label</a:t>
            </a:r>
            <a:endParaRPr lang="en-US" altLang="zh-CN" sz="1400"/>
          </a:p>
        </p:txBody>
      </p:sp>
      <p:sp>
        <p:nvSpPr>
          <p:cNvPr id="20" name="椭圆 19"/>
          <p:cNvSpPr/>
          <p:nvPr/>
        </p:nvSpPr>
        <p:spPr>
          <a:xfrm>
            <a:off x="4963160" y="3917950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pool2</a:t>
            </a:r>
            <a:endParaRPr lang="en-US" altLang="zh-CN" sz="1400"/>
          </a:p>
        </p:txBody>
      </p:sp>
      <p:sp>
        <p:nvSpPr>
          <p:cNvPr id="21" name="椭圆 20"/>
          <p:cNvSpPr/>
          <p:nvPr/>
        </p:nvSpPr>
        <p:spPr>
          <a:xfrm>
            <a:off x="4974590" y="1975485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conv1</a:t>
            </a:r>
            <a:endParaRPr lang="en-US" altLang="zh-CN" sz="1400"/>
          </a:p>
        </p:txBody>
      </p:sp>
      <p:sp>
        <p:nvSpPr>
          <p:cNvPr id="22" name="椭圆 21"/>
          <p:cNvSpPr/>
          <p:nvPr/>
        </p:nvSpPr>
        <p:spPr>
          <a:xfrm>
            <a:off x="4977765" y="3241040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conv2</a:t>
            </a:r>
            <a:endParaRPr lang="en-US" altLang="zh-CN" sz="1400"/>
          </a:p>
        </p:txBody>
      </p:sp>
      <p:sp>
        <p:nvSpPr>
          <p:cNvPr id="23" name="椭圆 22"/>
          <p:cNvSpPr/>
          <p:nvPr/>
        </p:nvSpPr>
        <p:spPr>
          <a:xfrm>
            <a:off x="4978400" y="2620010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pool1</a:t>
            </a:r>
            <a:endParaRPr lang="en-US" altLang="zh-CN" sz="1400"/>
          </a:p>
        </p:txBody>
      </p:sp>
      <p:sp>
        <p:nvSpPr>
          <p:cNvPr id="24" name="椭圆 23"/>
          <p:cNvSpPr/>
          <p:nvPr/>
        </p:nvSpPr>
        <p:spPr>
          <a:xfrm>
            <a:off x="4963160" y="4567555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fc1</a:t>
            </a:r>
            <a:endParaRPr lang="en-US" altLang="zh-CN" sz="1400"/>
          </a:p>
        </p:txBody>
      </p:sp>
      <p:sp>
        <p:nvSpPr>
          <p:cNvPr id="25" name="椭圆 24"/>
          <p:cNvSpPr/>
          <p:nvPr/>
        </p:nvSpPr>
        <p:spPr>
          <a:xfrm>
            <a:off x="4963160" y="5225415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fc2</a:t>
            </a:r>
            <a:endParaRPr lang="en-US" altLang="zh-CN" sz="1400"/>
          </a:p>
        </p:txBody>
      </p:sp>
      <p:sp>
        <p:nvSpPr>
          <p:cNvPr id="2" name="椭圆 1"/>
          <p:cNvSpPr/>
          <p:nvPr/>
        </p:nvSpPr>
        <p:spPr>
          <a:xfrm>
            <a:off x="4091940" y="6232525"/>
            <a:ext cx="1179195" cy="208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loss</a:t>
            </a:r>
            <a:endParaRPr lang="en-US" altLang="zh-CN" sz="1400"/>
          </a:p>
        </p:txBody>
      </p:sp>
      <p:sp>
        <p:nvSpPr>
          <p:cNvPr id="14" name="椭圆 13"/>
          <p:cNvSpPr/>
          <p:nvPr/>
        </p:nvSpPr>
        <p:spPr>
          <a:xfrm>
            <a:off x="6517005" y="151892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W1</a:t>
            </a:r>
            <a:endParaRPr lang="en-US" altLang="zh-CN" sz="1400"/>
          </a:p>
        </p:txBody>
      </p:sp>
      <p:sp>
        <p:nvSpPr>
          <p:cNvPr id="18" name="椭圆 17"/>
          <p:cNvSpPr/>
          <p:nvPr/>
        </p:nvSpPr>
        <p:spPr>
          <a:xfrm>
            <a:off x="6517005" y="177673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b1</a:t>
            </a:r>
            <a:endParaRPr lang="en-US" altLang="zh-CN" sz="1400"/>
          </a:p>
        </p:txBody>
      </p:sp>
      <p:sp>
        <p:nvSpPr>
          <p:cNvPr id="28" name="左大括号 27"/>
          <p:cNvSpPr/>
          <p:nvPr/>
        </p:nvSpPr>
        <p:spPr>
          <a:xfrm>
            <a:off x="6202680" y="1555750"/>
            <a:ext cx="314325" cy="372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510655" y="2779395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W2</a:t>
            </a:r>
            <a:endParaRPr lang="en-US" altLang="zh-CN" sz="1400"/>
          </a:p>
        </p:txBody>
      </p:sp>
      <p:sp>
        <p:nvSpPr>
          <p:cNvPr id="30" name="椭圆 29"/>
          <p:cNvSpPr/>
          <p:nvPr/>
        </p:nvSpPr>
        <p:spPr>
          <a:xfrm>
            <a:off x="6510655" y="3037205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b2</a:t>
            </a:r>
            <a:endParaRPr lang="en-US" altLang="zh-CN" sz="1400"/>
          </a:p>
        </p:txBody>
      </p:sp>
      <p:sp>
        <p:nvSpPr>
          <p:cNvPr id="31" name="左大括号 30"/>
          <p:cNvSpPr/>
          <p:nvPr/>
        </p:nvSpPr>
        <p:spPr>
          <a:xfrm>
            <a:off x="6196330" y="2816225"/>
            <a:ext cx="314325" cy="372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4780" y="411607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W3</a:t>
            </a:r>
            <a:endParaRPr lang="en-US" altLang="zh-CN" sz="1400"/>
          </a:p>
        </p:txBody>
      </p:sp>
      <p:sp>
        <p:nvSpPr>
          <p:cNvPr id="33" name="椭圆 32"/>
          <p:cNvSpPr/>
          <p:nvPr/>
        </p:nvSpPr>
        <p:spPr>
          <a:xfrm>
            <a:off x="6494780" y="437388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b3</a:t>
            </a:r>
            <a:endParaRPr lang="en-US" altLang="zh-CN" sz="1400"/>
          </a:p>
        </p:txBody>
      </p:sp>
      <p:sp>
        <p:nvSpPr>
          <p:cNvPr id="34" name="左大括号 33"/>
          <p:cNvSpPr/>
          <p:nvPr/>
        </p:nvSpPr>
        <p:spPr>
          <a:xfrm>
            <a:off x="6180455" y="4152900"/>
            <a:ext cx="314325" cy="372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504305" y="474472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W4</a:t>
            </a:r>
            <a:endParaRPr lang="en-US" altLang="zh-CN" sz="1400"/>
          </a:p>
        </p:txBody>
      </p:sp>
      <p:sp>
        <p:nvSpPr>
          <p:cNvPr id="36" name="椭圆 35"/>
          <p:cNvSpPr/>
          <p:nvPr/>
        </p:nvSpPr>
        <p:spPr>
          <a:xfrm>
            <a:off x="6504305" y="500253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b4</a:t>
            </a:r>
            <a:endParaRPr lang="en-US" altLang="zh-CN" sz="1400"/>
          </a:p>
        </p:txBody>
      </p:sp>
      <p:sp>
        <p:nvSpPr>
          <p:cNvPr id="37" name="左大括号 36"/>
          <p:cNvSpPr/>
          <p:nvPr/>
        </p:nvSpPr>
        <p:spPr>
          <a:xfrm>
            <a:off x="6189980" y="4781550"/>
            <a:ext cx="314325" cy="372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009015" y="5232400"/>
            <a:ext cx="189738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endParaRPr lang="zh-CN" altLang="en-US"/>
          </a:p>
          <a:p>
            <a:r>
              <a:rPr lang="en-US" altLang="zh-CN"/>
              <a:t>Layer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Blob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Net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018030" y="5337810"/>
            <a:ext cx="720000" cy="18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41" name="矩形 40"/>
          <p:cNvSpPr/>
          <p:nvPr/>
        </p:nvSpPr>
        <p:spPr>
          <a:xfrm>
            <a:off x="2018030" y="5608320"/>
            <a:ext cx="72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42" name="椭圆 41"/>
          <p:cNvSpPr/>
          <p:nvPr/>
        </p:nvSpPr>
        <p:spPr>
          <a:xfrm>
            <a:off x="2018030" y="5864225"/>
            <a:ext cx="72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43" name="矩形 42"/>
          <p:cNvSpPr/>
          <p:nvPr/>
        </p:nvSpPr>
        <p:spPr>
          <a:xfrm>
            <a:off x="2018030" y="6160770"/>
            <a:ext cx="720000" cy="18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3000375" y="6152515"/>
            <a:ext cx="94297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LeNet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5323" y="926774"/>
            <a:ext cx="14020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bg1"/>
                </a:solidFill>
              </a:rPr>
              <a:t>反向传播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9890" y="1974850"/>
            <a:ext cx="2316480" cy="3128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更新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W1,W2,W3,W4;</a:t>
            </a:r>
            <a:endParaRPr lang="en-US" altLang="zh-CN"/>
          </a:p>
          <a:p>
            <a:r>
              <a:rPr lang="en-US" altLang="zh-CN"/>
              <a:t>  b1,b2,b3,b4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5008" y="2360295"/>
          <a:ext cx="31686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316865" imgH="431800" progId="Equation.KSEE3">
                  <p:embed/>
                </p:oleObj>
              </mc:Choice>
              <mc:Fallback>
                <p:oleObj name="" r:id="rId1" imgW="316865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5008" y="2360295"/>
                        <a:ext cx="31686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6461" y="301244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279400" imgH="431800" progId="Equation.KSEE3">
                  <p:embed/>
                </p:oleObj>
              </mc:Choice>
              <mc:Fallback>
                <p:oleObj name="" r:id="rId3" imgW="2794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6461" y="3012440"/>
                        <a:ext cx="279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8400" y="2360295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5" imgW="330200" imgH="431800" progId="Equation.KSEE3">
                  <p:embed/>
                </p:oleObj>
              </mc:Choice>
              <mc:Fallback>
                <p:oleObj name="" r:id="rId5" imgW="3302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8400" y="2360295"/>
                        <a:ext cx="330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7411" y="2360295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7" imgW="330200" imgH="431800" progId="Equation.KSEE3">
                  <p:embed/>
                </p:oleObj>
              </mc:Choice>
              <mc:Fallback>
                <p:oleObj name="" r:id="rId7" imgW="3302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7411" y="2360295"/>
                        <a:ext cx="330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49095" y="2346325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9" imgW="330200" imgH="431800" progId="Equation.KSEE3">
                  <p:embed/>
                </p:oleObj>
              </mc:Choice>
              <mc:Fallback>
                <p:oleObj name="" r:id="rId9" imgW="3302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49095" y="2346325"/>
                        <a:ext cx="330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3000375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11" imgW="279400" imgH="431800" progId="Equation.KSEE3">
                  <p:embed/>
                </p:oleObj>
              </mc:Choice>
              <mc:Fallback>
                <p:oleObj name="" r:id="rId11" imgW="2794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6975" y="3000375"/>
                        <a:ext cx="279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3545" y="3013075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13" imgW="266700" imgH="431800" progId="Equation.KSEE3">
                  <p:embed/>
                </p:oleObj>
              </mc:Choice>
              <mc:Fallback>
                <p:oleObj name="" r:id="rId13" imgW="2667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93545" y="3013075"/>
                        <a:ext cx="266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300" y="3001645"/>
          <a:ext cx="25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15" imgW="254000" imgH="431800" progId="Equation.KSEE3">
                  <p:embed/>
                </p:oleObj>
              </mc:Choice>
              <mc:Fallback>
                <p:oleObj name="" r:id="rId15" imgW="2540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9300" y="3001645"/>
                        <a:ext cx="254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矩形 77"/>
          <p:cNvSpPr/>
          <p:nvPr/>
        </p:nvSpPr>
        <p:spPr>
          <a:xfrm>
            <a:off x="414018" y="1604319"/>
            <a:ext cx="589280" cy="35242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r>
              <a:rPr lang="zh-CN" altLang="en-US" sz="1600" b="1" dirty="0" smtClean="0">
                <a:solidFill>
                  <a:schemeClr val="bg1"/>
                </a:solidFill>
              </a:rPr>
              <a:t>目的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567930" y="240030"/>
            <a:ext cx="4546600" cy="5579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loss: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fc2: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fc1: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pool2: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conv2: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pool1: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conv1: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81" name="对象 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95005" y="249873"/>
          <a:ext cx="3429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7" imgW="342900" imgH="405765" progId="Equation.KSEE3">
                  <p:embed/>
                </p:oleObj>
              </mc:Choice>
              <mc:Fallback>
                <p:oleObj name="" r:id="rId17" imgW="342900" imgH="405765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95005" y="249873"/>
                        <a:ext cx="3429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95005" y="1045528"/>
          <a:ext cx="11684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9" imgW="1168400" imgH="405765" progId="Equation.KSEE3">
                  <p:embed/>
                </p:oleObj>
              </mc:Choice>
              <mc:Fallback>
                <p:oleObj name="" r:id="rId19" imgW="1168400" imgH="405765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95005" y="1045528"/>
                        <a:ext cx="11684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81515" y="1045846"/>
          <a:ext cx="111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1" imgW="1117600" imgH="444500" progId="Equation.KSEE3">
                  <p:embed/>
                </p:oleObj>
              </mc:Choice>
              <mc:Fallback>
                <p:oleObj name="" r:id="rId21" imgW="1117600" imgH="4445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581515" y="1045846"/>
                        <a:ext cx="1117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20400" y="1045846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" name="" r:id="rId23" imgW="1181100" imgH="444500" progId="Equation.KSEE3">
                  <p:embed/>
                </p:oleObj>
              </mc:Choice>
              <mc:Fallback>
                <p:oleObj name="" r:id="rId23" imgW="1181100" imgH="4445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820400" y="1045846"/>
                        <a:ext cx="1181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58480" y="1902460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" r:id="rId25" imgW="1485900" imgH="431800" progId="Equation.KSEE3">
                  <p:embed/>
                </p:oleObj>
              </mc:Choice>
              <mc:Fallback>
                <p:oleObj name="" r:id="rId25" imgW="1485900" imgH="4318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158480" y="1902460"/>
                        <a:ext cx="1485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2958" y="1896746"/>
          <a:ext cx="109156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" name="" r:id="rId27" imgW="1091565" imgH="444500" progId="Equation.KSEE3">
                  <p:embed/>
                </p:oleObj>
              </mc:Choice>
              <mc:Fallback>
                <p:oleObj name="" r:id="rId27" imgW="1091565" imgH="4445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692958" y="1896746"/>
                        <a:ext cx="109156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77550" y="1887221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" name="" r:id="rId29" imgW="1168400" imgH="444500" progId="Equation.KSEE3">
                  <p:embed/>
                </p:oleObj>
              </mc:Choice>
              <mc:Fallback>
                <p:oleObj name="" r:id="rId29" imgW="1168400" imgH="4445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877550" y="1887221"/>
                        <a:ext cx="11684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63280" y="2703830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" name="" r:id="rId31" imgW="1701800" imgH="431800" progId="Equation.KSEE3">
                  <p:embed/>
                </p:oleObj>
              </mc:Choice>
              <mc:Fallback>
                <p:oleObj name="" r:id="rId31" imgW="1701800" imgH="4318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463280" y="2703830"/>
                        <a:ext cx="1701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66480" y="3496310"/>
          <a:ext cx="49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" name="" r:id="rId33" imgW="495300" imgH="431800" progId="Equation.KSEE3">
                  <p:embed/>
                </p:oleObj>
              </mc:Choice>
              <mc:Fallback>
                <p:oleObj name="" r:id="rId33" imgW="495300" imgH="4318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666480" y="3496310"/>
                        <a:ext cx="495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对象 9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83090" y="3490596"/>
          <a:ext cx="27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" name="" r:id="rId35" imgW="279400" imgH="444500" progId="Equation.KSEE3">
                  <p:embed/>
                </p:oleObj>
              </mc:Choice>
              <mc:Fallback>
                <p:oleObj name="" r:id="rId35" imgW="279400" imgH="4445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483090" y="3490596"/>
                        <a:ext cx="2794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31425" y="3481071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" name="" r:id="rId37" imgW="342900" imgH="444500" progId="Equation.KSEE3">
                  <p:embed/>
                </p:oleObj>
              </mc:Choice>
              <mc:Fallback>
                <p:oleObj name="" r:id="rId37" imgW="342900" imgH="4445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131425" y="3481071"/>
                        <a:ext cx="342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96325" y="4338638"/>
          <a:ext cx="5207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" name="" r:id="rId39" imgW="520700" imgH="405765" progId="Equation.KSEE3">
                  <p:embed/>
                </p:oleObj>
              </mc:Choice>
              <mc:Fallback>
                <p:oleObj name="" r:id="rId39" imgW="520700" imgH="405765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696325" y="4338638"/>
                        <a:ext cx="5207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98230" y="5167631"/>
          <a:ext cx="26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" name="" r:id="rId41" imgW="266700" imgH="444500" progId="Equation.KSEE3">
                  <p:embed/>
                </p:oleObj>
              </mc:Choice>
              <mc:Fallback>
                <p:oleObj name="" r:id="rId41" imgW="266700" imgH="4445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8698230" y="5167631"/>
                        <a:ext cx="266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01175" y="5179696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" name="" r:id="rId43" imgW="342900" imgH="444500" progId="Equation.KSEE3">
                  <p:embed/>
                </p:oleObj>
              </mc:Choice>
              <mc:Fallback>
                <p:oleObj name="" r:id="rId43" imgW="342900" imgH="4445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9401175" y="5179696"/>
                        <a:ext cx="342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右弧形箭头 114"/>
          <p:cNvSpPr/>
          <p:nvPr/>
        </p:nvSpPr>
        <p:spPr>
          <a:xfrm rot="10800000">
            <a:off x="4627245" y="4765675"/>
            <a:ext cx="201930" cy="551180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右弧形箭头 115"/>
          <p:cNvSpPr/>
          <p:nvPr/>
        </p:nvSpPr>
        <p:spPr>
          <a:xfrm rot="10800000">
            <a:off x="4599940" y="3496310"/>
            <a:ext cx="201930" cy="503555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右弧形箭头 116"/>
          <p:cNvSpPr/>
          <p:nvPr/>
        </p:nvSpPr>
        <p:spPr>
          <a:xfrm rot="10800000">
            <a:off x="4590415" y="2154555"/>
            <a:ext cx="201930" cy="480695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右弧形箭头 117"/>
          <p:cNvSpPr/>
          <p:nvPr/>
        </p:nvSpPr>
        <p:spPr>
          <a:xfrm rot="10800000">
            <a:off x="4590415" y="2778125"/>
            <a:ext cx="201930" cy="502285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右弧形箭头 118"/>
          <p:cNvSpPr/>
          <p:nvPr/>
        </p:nvSpPr>
        <p:spPr>
          <a:xfrm rot="10800000">
            <a:off x="4599940" y="4133850"/>
            <a:ext cx="201930" cy="507365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左弧形箭头 119"/>
          <p:cNvSpPr/>
          <p:nvPr/>
        </p:nvSpPr>
        <p:spPr>
          <a:xfrm rot="11760000">
            <a:off x="5408295" y="5470525"/>
            <a:ext cx="330835" cy="951865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下弧形箭头 120"/>
          <p:cNvSpPr/>
          <p:nvPr/>
        </p:nvSpPr>
        <p:spPr>
          <a:xfrm rot="20640000">
            <a:off x="6209665" y="5252720"/>
            <a:ext cx="511175" cy="122555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下弧形箭头 121"/>
          <p:cNvSpPr/>
          <p:nvPr/>
        </p:nvSpPr>
        <p:spPr>
          <a:xfrm rot="20640000">
            <a:off x="6187440" y="4554220"/>
            <a:ext cx="511175" cy="122555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" name="下弧形箭头 122"/>
          <p:cNvSpPr/>
          <p:nvPr/>
        </p:nvSpPr>
        <p:spPr>
          <a:xfrm rot="20640000">
            <a:off x="6194425" y="3269615"/>
            <a:ext cx="511175" cy="122555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" name="下弧形箭头 123"/>
          <p:cNvSpPr/>
          <p:nvPr/>
        </p:nvSpPr>
        <p:spPr>
          <a:xfrm rot="20640000">
            <a:off x="6209665" y="1970405"/>
            <a:ext cx="511175" cy="122555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8" grpId="0" animBg="1"/>
      <p:bldP spid="6" grpId="0"/>
      <p:bldP spid="39" grpId="0"/>
      <p:bldP spid="40" grpId="0" animBg="1"/>
      <p:bldP spid="41" grpId="0" animBg="1"/>
      <p:bldP spid="42" grpId="0" animBg="1"/>
      <p:bldP spid="43" grpId="0" animBg="1"/>
      <p:bldP spid="61" grpId="0"/>
      <p:bldP spid="38" grpId="0" animBg="1"/>
      <p:bldP spid="12" grpId="0" animBg="1"/>
      <p:bldP spid="25" grpId="0" animBg="1"/>
      <p:bldP spid="2" grpId="0" animBg="1"/>
      <p:bldP spid="36" grpId="0" animBg="1"/>
      <p:bldP spid="35" grpId="0" animBg="1"/>
      <p:bldP spid="37" grpId="0" animBg="1"/>
      <p:bldP spid="13" grpId="0" animBg="1"/>
      <p:bldP spid="24" grpId="0" animBg="1"/>
      <p:bldP spid="7" grpId="0" animBg="1"/>
      <p:bldP spid="20" grpId="0" animBg="1"/>
      <p:bldP spid="3" grpId="0" animBg="1"/>
      <p:bldP spid="22" grpId="0" animBg="1"/>
      <p:bldP spid="9" grpId="0" animBg="1"/>
      <p:bldP spid="23" grpId="0" animBg="1"/>
      <p:bldP spid="10" grpId="0" animBg="1"/>
      <p:bldP spid="21" grpId="0" animBg="1"/>
      <p:bldP spid="8" grpId="0" animBg="1"/>
      <p:bldP spid="17" grpId="0" animBg="1"/>
      <p:bldP spid="5" grpId="0" animBg="1"/>
      <p:bldP spid="15" grpId="0" animBg="1"/>
      <p:bldP spid="19" grpId="0" animBg="1"/>
      <p:bldP spid="14" grpId="0" animBg="1"/>
      <p:bldP spid="18" grpId="0" animBg="1"/>
      <p:bldP spid="29" grpId="0" animBg="1"/>
      <p:bldP spid="30" grpId="0" animBg="1"/>
      <p:bldP spid="32" grpId="0" animBg="1"/>
      <p:bldP spid="34" grpId="0" animBg="1"/>
      <p:bldP spid="33" grpId="0" animBg="1"/>
      <p:bldP spid="31" grpId="0" animBg="1"/>
      <p:bldP spid="28" grpId="0" animBg="1"/>
      <p:bldP spid="120" grpId="0" animBg="1"/>
      <p:bldP spid="115" grpId="0" animBg="1"/>
      <p:bldP spid="121" grpId="0" animBg="1"/>
      <p:bldP spid="122" grpId="0" animBg="1"/>
      <p:bldP spid="119" grpId="0" animBg="1"/>
      <p:bldP spid="116" grpId="0" animBg="1"/>
      <p:bldP spid="118" grpId="0" animBg="1"/>
      <p:bldP spid="123" grpId="0" animBg="1"/>
      <p:bldP spid="117" grpId="0" animBg="1"/>
      <p:bldP spid="1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95323" y="926774"/>
            <a:ext cx="1570355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r>
              <a:rPr lang="en-US" altLang="zh-CN" sz="2400" b="1" dirty="0" smtClean="0">
                <a:solidFill>
                  <a:schemeClr val="bg1"/>
                </a:solidFill>
              </a:rPr>
              <a:t>Solver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：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0360" y="1974850"/>
            <a:ext cx="8836660" cy="3402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随机梯度下降（Stochastic gradient descent）是在梯度下降法（gradient descent）的基础上发展起来的，梯度下降法也叫最速下降法，具体原理在网易公开课《机器学习》中，吴恩达教授已经讲解得非常详细。SGD在通过负梯度和上一次的权重更新值Vt的线性组合来更新W，迭代公式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其中，  是负梯度的学习率(base_lr)，  是上一次梯度值的权重（momentum），用来加权之前梯度方向对现在梯度下降方向的影响。这两个参数需要通过tuning来得到最好的结果，一般是根据经验设定的。</a:t>
            </a:r>
            <a:endParaRPr lang="zh-CN" altLang="en-US"/>
          </a:p>
        </p:txBody>
      </p:sp>
      <p:pic>
        <p:nvPicPr>
          <p:cNvPr id="26" name="图片 25" descr="SG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0" y="3388995"/>
            <a:ext cx="2771140" cy="847725"/>
          </a:xfrm>
          <a:prstGeom prst="rect">
            <a:avLst/>
          </a:prstGeom>
        </p:spPr>
      </p:pic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34025" y="4525645"/>
          <a:ext cx="314325" cy="24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152400" imgH="165100" progId="Equation.KSEE3">
                  <p:embed/>
                </p:oleObj>
              </mc:Choice>
              <mc:Fallback>
                <p:oleObj name="" r:id="rId2" imgW="1524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34025" y="4525645"/>
                        <a:ext cx="314325" cy="248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5680" y="4506595"/>
          <a:ext cx="2667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152400" imgH="139700" progId="Equation.KSEE3">
                  <p:embed/>
                </p:oleObj>
              </mc:Choice>
              <mc:Fallback>
                <p:oleObj name="" r:id="rId4" imgW="152400" imgH="139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5680" y="4506595"/>
                        <a:ext cx="266700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539777" y="2409308"/>
            <a:ext cx="5112445" cy="1605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Caffe 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源码结构</a:t>
            </a:r>
            <a:endParaRPr lang="zh-CN" altLang="en-US" sz="4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与用法浅析</a:t>
            </a:r>
            <a:endParaRPr lang="zh-CN" altLang="en-US" sz="4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1" grpId="0" bldLvl="0" animBg="1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781175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Caffe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安装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2930" y="1504328"/>
            <a:ext cx="9411086" cy="161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en-US" altLang="zh-CN" sz="2000" dirty="0"/>
              <a:t>中文社区最权威全面的安装教程，欧新宇老师的博客文章：</a:t>
            </a:r>
            <a:endParaRPr lang="en-US" altLang="zh-CN" sz="2000" dirty="0"/>
          </a:p>
          <a:p>
            <a:pPr indent="0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2000" dirty="0"/>
              <a:t>http://ouxinyu.github.io/Blogs/20151108001.html</a:t>
            </a:r>
            <a:endParaRPr lang="zh-CN" altLang="en-US" sz="2000" dirty="0"/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sz="2000" dirty="0"/>
              <a:t>Caffe源码文件夹结构： https://github.com/BVLC/caffe</a:t>
            </a:r>
            <a:endParaRPr sz="2000" dirty="0"/>
          </a:p>
          <a:p>
            <a:pPr marL="342900" indent="-342900">
              <a:lnSpc>
                <a:spcPct val="125000"/>
              </a:lnSpc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720" y="2797810"/>
            <a:ext cx="1238250" cy="3723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49625" y="2797810"/>
            <a:ext cx="5810250" cy="3710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/>
              <a:t>cmake:</a:t>
            </a:r>
            <a:r>
              <a:rPr lang="zh-CN" altLang="en-US"/>
              <a:t> 编译配置文件</a:t>
            </a: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/>
              <a:t>data:</a:t>
            </a:r>
            <a:r>
              <a:rPr lang="zh-CN" altLang="en-US"/>
              <a:t> MNIST, ILSVRC等数据源</a:t>
            </a: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/>
              <a:t>examples</a:t>
            </a:r>
            <a:r>
              <a:rPr lang="en-US" altLang="zh-CN" b="1"/>
              <a:t>: </a:t>
            </a:r>
            <a:r>
              <a:rPr lang="zh-CN" altLang="en-US"/>
              <a:t>Caffe例程</a:t>
            </a: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/>
              <a:t>include/Caffe: </a:t>
            </a:r>
            <a:r>
              <a:rPr lang="zh-CN" altLang="en-US"/>
              <a:t>源码的头文件（</a:t>
            </a:r>
            <a:r>
              <a:rPr lang="en-US" altLang="zh-CN"/>
              <a:t>.hpp</a:t>
            </a:r>
            <a:r>
              <a:rPr lang="zh-CN" altLang="en-US"/>
              <a:t>）</a:t>
            </a: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/>
              <a:t>matlab: </a:t>
            </a:r>
            <a:r>
              <a:rPr lang="zh-CN" altLang="en-US"/>
              <a:t>Matlab接口</a:t>
            </a: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/>
              <a:t>models:</a:t>
            </a:r>
            <a:r>
              <a:rPr lang="zh-CN" altLang="en-US"/>
              <a:t> 参考模型Alexnet，</a:t>
            </a:r>
            <a:r>
              <a:rPr lang="en-US" altLang="zh-CN"/>
              <a:t>googlenet</a:t>
            </a:r>
            <a:r>
              <a:rPr lang="zh-CN" altLang="en-US"/>
              <a:t>等</a:t>
            </a: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/>
              <a:t>python:</a:t>
            </a:r>
            <a:r>
              <a:rPr lang="zh-CN" altLang="en-US"/>
              <a:t> Python接口</a:t>
            </a: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/>
              <a:t>scripts: </a:t>
            </a:r>
            <a:r>
              <a:rPr lang="zh-CN" altLang="en-US"/>
              <a:t>一些脚本</a:t>
            </a: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/>
              <a:t>src: </a:t>
            </a:r>
            <a:r>
              <a:rPr lang="zh-CN" altLang="en-US"/>
              <a:t>源码的实现文件（.cpp/.cu）</a:t>
            </a: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/>
              <a:t>tools: </a:t>
            </a:r>
            <a:r>
              <a:rPr lang="zh-CN" altLang="en-US"/>
              <a:t>计算均值、训练测试网络等工具的源码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 bldLvl="0" build="allAtOnce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5356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如何去训练、测试网络？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7740" y="2320290"/>
            <a:ext cx="10694670" cy="395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准备一个</a:t>
            </a:r>
            <a:r>
              <a:rPr lang="en-US" altLang="zh-CN"/>
              <a:t>imagelist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</a:t>
            </a:r>
            <a:r>
              <a:rPr lang="zh-CN" altLang="en-US"/>
              <a:t>格式：每行代表一个图像，</a:t>
            </a:r>
            <a:r>
              <a:rPr lang="en-US" altLang="zh-CN"/>
              <a:t>	path  id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转换成LMDB格式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	读取imagelist，转换为lmdb格式，默认只支持单标签（必须从0开始）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	示例： caffe/examples/imagenet/create_imagenet.sh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	输出结果是一个LMBD文件夹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计算均值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	示例： caffe/examples/imagenet/make_imagenet_mean.sh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	输出结果是xx.binaryproto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在</a:t>
            </a:r>
            <a:r>
              <a:rPr lang="en-US" altLang="zh-CN"/>
              <a:t>protocol buffer(.prototxt)</a:t>
            </a:r>
            <a:r>
              <a:rPr lang="zh-CN" altLang="en-US"/>
              <a:t>文件中定义网络结构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</a:t>
            </a:r>
            <a:r>
              <a:rPr lang="zh-CN" altLang="en-US"/>
              <a:t>在 caffe 中，层和相应的参数都定义在 caffe.proto 文件里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在另一个</a:t>
            </a:r>
            <a:r>
              <a:rPr lang="en-US" altLang="zh-CN">
                <a:sym typeface="+mn-ea"/>
              </a:rPr>
              <a:t>protocol buffer(.prototxt)</a:t>
            </a:r>
            <a:r>
              <a:rPr lang="zh-CN" altLang="en-US">
                <a:sym typeface="+mn-ea"/>
              </a:rPr>
              <a:t>文件中定义</a:t>
            </a:r>
            <a:r>
              <a:rPr lang="en-US" altLang="zh-CN">
                <a:sym typeface="+mn-ea"/>
              </a:rPr>
              <a:t>Solver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写一行命令去运行</a:t>
            </a:r>
            <a:r>
              <a:rPr lang="en-US" altLang="zh-CN"/>
              <a:t>Solver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286635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Caffe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数据来源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7740" y="2320290"/>
            <a:ext cx="10694670" cy="1739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t>高效的数据库（LevelDB或者LMDB）</a:t>
            </a:r>
          </a:p>
          <a:p>
            <a:pPr marL="285750" indent="-285750">
              <a:buFont typeface="Wingdings" panose="05000000000000000000" charset="0"/>
              <a:buChar char="n"/>
            </a:pPr>
          </a:p>
          <a:p>
            <a:pPr marL="285750" indent="-285750">
              <a:buFont typeface="Wingdings" panose="05000000000000000000" charset="0"/>
              <a:buChar char="n"/>
            </a:pPr>
            <a:r>
              <a:t>内存</a:t>
            </a:r>
          </a:p>
          <a:p>
            <a:pPr marL="285750" indent="-285750">
              <a:buFont typeface="Wingdings" panose="05000000000000000000" charset="0"/>
              <a:buChar char="n"/>
            </a:pPr>
          </a:p>
          <a:p>
            <a:pPr marL="285750" indent="-285750">
              <a:buFont typeface="Wingdings" panose="05000000000000000000" charset="0"/>
              <a:buChar char="n"/>
            </a:pPr>
            <a:r>
              <a:t>硬盘文件，HDF5格式或者图片格式的文件。此种方式效率较差，目前一般是先将原生数据转换为</a:t>
            </a:r>
            <a:r>
              <a:rPr lang="en-US"/>
              <a:t>LMDB</a:t>
            </a:r>
            <a:r>
              <a:rPr lang="zh-CN" altLang="en-US"/>
              <a:t>格</a:t>
            </a:r>
            <a:r>
              <a:t>式，然后再来处理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17215" y="2980055"/>
            <a:ext cx="6704330" cy="6134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留意：都有哪些可调参的地方？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4020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网络结构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6015" y="1409700"/>
            <a:ext cx="246761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/>
              <a:t>ImageData</a:t>
            </a:r>
            <a:r>
              <a:rPr lang="zh-CN" altLang="en-US"/>
              <a:t>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2995" y="2004695"/>
            <a:ext cx="6458585" cy="440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4020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网络结构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6015" y="1409700"/>
            <a:ext cx="246761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/>
              <a:t>Data</a:t>
            </a:r>
            <a:r>
              <a:rPr lang="zh-CN" altLang="en-US"/>
              <a:t>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7390" y="1794510"/>
            <a:ext cx="8582025" cy="454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778459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1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29335" y="712154"/>
            <a:ext cx="3416729" cy="828000"/>
            <a:chOff x="3909356" y="1685526"/>
            <a:chExt cx="3416729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4931227" y="1825684"/>
              <a:ext cx="2394858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</a:rPr>
                <a:t>Caffe </a:t>
              </a:r>
              <a:r>
                <a:rPr lang="zh-CN" altLang="en-US" sz="2800" b="1" dirty="0">
                  <a:latin typeface="微软雅黑" panose="020B0503020204020204" pitchFamily="34" charset="-122"/>
                </a:rPr>
                <a:t>简介</a:t>
              </a:r>
              <a:endParaRPr lang="zh-CN" altLang="en-US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en-US" altLang="zh-CN" sz="4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3929335" y="2168847"/>
            <a:ext cx="4905635" cy="828000"/>
            <a:chOff x="8098970" y="1685526"/>
            <a:chExt cx="4905635" cy="828000"/>
          </a:xfrm>
        </p:grpSpPr>
        <p:sp>
          <p:nvSpPr>
            <p:cNvPr id="13" name="文本框 12"/>
            <p:cNvSpPr txBox="1"/>
            <p:nvPr/>
          </p:nvSpPr>
          <p:spPr>
            <a:xfrm>
              <a:off x="9120867" y="1825633"/>
              <a:ext cx="3883738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</a:rPr>
                <a:t>Caffe </a:t>
              </a:r>
              <a:r>
                <a:rPr lang="zh-CN" altLang="en-US" sz="2800" b="1" dirty="0">
                  <a:latin typeface="微软雅黑" panose="020B0503020204020204" pitchFamily="34" charset="-122"/>
                </a:rPr>
                <a:t>模型</a:t>
              </a:r>
              <a:endParaRPr lang="zh-CN" altLang="en-US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893392" y="3654614"/>
            <a:ext cx="6032646" cy="828000"/>
            <a:chOff x="3873413" y="3203903"/>
            <a:chExt cx="6032646" cy="828000"/>
          </a:xfrm>
        </p:grpSpPr>
        <p:sp>
          <p:nvSpPr>
            <p:cNvPr id="55" name="文本框 54"/>
            <p:cNvSpPr txBox="1"/>
            <p:nvPr/>
          </p:nvSpPr>
          <p:spPr>
            <a:xfrm>
              <a:off x="4931227" y="3343226"/>
              <a:ext cx="4974832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</a:rPr>
                <a:t>Caffe</a:t>
              </a:r>
              <a:r>
                <a:rPr lang="zh-CN" altLang="en-US" sz="2800" b="1" dirty="0">
                  <a:latin typeface="微软雅黑" panose="020B0503020204020204" pitchFamily="34" charset="-122"/>
                </a:rPr>
                <a:t>源码结构与用法浅析</a:t>
              </a:r>
              <a:endParaRPr lang="zh-CN" altLang="en-US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3929335" y="5124991"/>
            <a:ext cx="7205527" cy="828000"/>
            <a:chOff x="8098970" y="3203903"/>
            <a:chExt cx="7205527" cy="828000"/>
          </a:xfrm>
        </p:grpSpPr>
        <p:sp>
          <p:nvSpPr>
            <p:cNvPr id="60" name="文本框 59"/>
            <p:cNvSpPr txBox="1"/>
            <p:nvPr/>
          </p:nvSpPr>
          <p:spPr>
            <a:xfrm>
              <a:off x="9120867" y="3344010"/>
              <a:ext cx="6183630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</a:rPr>
                <a:t>如何用</a:t>
              </a:r>
              <a:r>
                <a:rPr lang="en-US" altLang="zh-CN" sz="2800" b="1" dirty="0">
                  <a:latin typeface="微软雅黑" panose="020B0503020204020204" pitchFamily="34" charset="-122"/>
                </a:rPr>
                <a:t>Caffe</a:t>
              </a:r>
              <a:r>
                <a:rPr lang="zh-CN" altLang="en-US" sz="2800" b="1" dirty="0">
                  <a:latin typeface="微软雅黑" panose="020B0503020204020204" pitchFamily="34" charset="-122"/>
                </a:rPr>
                <a:t>实现自己的</a:t>
              </a:r>
              <a:r>
                <a:rPr lang="en-US" altLang="zh-CN" sz="2800" b="1" dirty="0">
                  <a:latin typeface="微软雅黑" panose="020B0503020204020204" pitchFamily="34" charset="-122"/>
                </a:rPr>
                <a:t>idea</a:t>
              </a:r>
              <a:endParaRPr lang="en-US" altLang="zh-CN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 p14:presetBounceEnd="4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4020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网络结构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6015" y="1409700"/>
            <a:ext cx="246761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t>HDF5Data层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6015" y="5671185"/>
            <a:ext cx="1085024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Hdf5多标签训练： http://blog.csdn.net/u011762313/article/details/48830561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</a:t>
            </a:r>
            <a:r>
              <a:rPr lang="en-US" altLang="zh-CN"/>
              <a:t>Data</a:t>
            </a:r>
            <a:r>
              <a:rPr lang="zh-CN" altLang="en-US"/>
              <a:t>层：http://blog.csdn.net/u012177034/article/details/52134205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950" y="1944370"/>
            <a:ext cx="5309870" cy="308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4020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网络结构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6015" y="1409700"/>
            <a:ext cx="246761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卷积层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1290" y="1794510"/>
            <a:ext cx="4188460" cy="4620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275" y="1409700"/>
            <a:ext cx="5484495" cy="49206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89405" y="6446520"/>
            <a:ext cx="945324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pad：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(或者 pad_h 和 pad_w) [default 0]: 指定在输入图像周围补 0 的像素个数；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4020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网络结构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6015" y="1409700"/>
            <a:ext cx="246761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激活层和池化层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1630" y="1882775"/>
            <a:ext cx="5078095" cy="4335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4020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网络结构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6015" y="1409700"/>
            <a:ext cx="246761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全连接层</a:t>
            </a:r>
            <a:r>
              <a:rPr lang="en-US" altLang="zh-CN"/>
              <a:t>/</a:t>
            </a:r>
            <a:r>
              <a:rPr lang="zh-CN" altLang="en-US"/>
              <a:t>内积层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8610" y="1906905"/>
            <a:ext cx="4660265" cy="43872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25" y="2027555"/>
            <a:ext cx="2494915" cy="310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4020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网络结构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6015" y="1409700"/>
            <a:ext cx="1035621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en-US"/>
              <a:t>Split</a:t>
            </a:r>
            <a:r>
              <a:rPr lang="zh-CN" altLang="en-US"/>
              <a:t>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功能：当一个Blob作为两个或以上Layer的bottom时对梯度进行相加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2068830"/>
            <a:ext cx="5374005" cy="4558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510" y="2642235"/>
            <a:ext cx="3383915" cy="2145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4020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网络结构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6015" y="1409700"/>
            <a:ext cx="1035621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t>Slice层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功能：Blob按维度切片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210" y="2354580"/>
            <a:ext cx="3146425" cy="9791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45" y="3360420"/>
            <a:ext cx="6112510" cy="28594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00" y="2508250"/>
            <a:ext cx="2454910" cy="2513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4020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网络结构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6015" y="1409700"/>
            <a:ext cx="1035621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en-US"/>
              <a:t>Concatenation</a:t>
            </a:r>
            <a:r>
              <a:t>层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功能：Blob</a:t>
            </a:r>
            <a:r>
              <a:rPr lang="zh-CN" altLang="en-US"/>
              <a:t>在指定维度上串联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0" y="692150"/>
            <a:ext cx="3933190" cy="6078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4020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网络结构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6015" y="1409700"/>
            <a:ext cx="1035621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en-US"/>
              <a:t>Accuracy</a:t>
            </a:r>
            <a:r>
              <a:t>层</a:t>
            </a:r>
            <a:r>
              <a:rPr lang="en-US"/>
              <a:t>&amp;SoftmaxWithLoss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405" y="2477135"/>
            <a:ext cx="3085465" cy="3152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780" y="2783840"/>
            <a:ext cx="4276090" cy="2333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788795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定义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LeNet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7600" y="1605280"/>
            <a:ext cx="1035621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文件：caffe-master\examples\mnist</a:t>
            </a:r>
            <a:r>
              <a:rPr lang="en-US" altLang="zh-CN"/>
              <a:t>\</a:t>
            </a:r>
            <a:r>
              <a:rPr lang="zh-CN" altLang="en-US"/>
              <a:t>lenet_train_test.prototxt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一个可视化网络结构的在线工具：</a:t>
            </a:r>
            <a:r>
              <a:rPr lang="en-US" altLang="zh-CN"/>
              <a:t>http://ethereon.github.io/netscope/#/editor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635" y="2354580"/>
            <a:ext cx="2482215" cy="4293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999865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</a:rPr>
              <a:t>Solver.prototxt参数配置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4345" y="2061845"/>
            <a:ext cx="8161655" cy="2324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57270" y="4984115"/>
            <a:ext cx="49549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test_iter * batch_size = </a:t>
            </a:r>
            <a:r>
              <a:rPr lang="zh-CN" altLang="en-US"/>
              <a:t>测试集总数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539777" y="2409308"/>
            <a:ext cx="5112445" cy="12661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Caffe </a:t>
            </a:r>
            <a:r>
              <a:rPr lang="zh-CN" altLang="en-US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72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999865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</a:rPr>
              <a:t>Solver.prototxt参数配置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1844675"/>
            <a:ext cx="10619105" cy="1323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35" y="4105275"/>
            <a:ext cx="4504690" cy="1962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7565" y="3596005"/>
            <a:ext cx="18815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优化策略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999865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</a:rPr>
              <a:t>Solver.prototxt参数配置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5505" y="3133725"/>
            <a:ext cx="247713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学习率调整策略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668145"/>
            <a:ext cx="3628390" cy="1095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3889375"/>
            <a:ext cx="900938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999865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</a:rPr>
              <a:t>Solver.prototxt参数配置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665" y="1536700"/>
            <a:ext cx="5400040" cy="31521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6190" y="5273040"/>
            <a:ext cx="8503920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solver</a:t>
            </a:r>
            <a:r>
              <a:rPr lang="zh-CN" altLang="en-US"/>
              <a:t>设置参考：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http://blog.csdn.net/sinat_30071459/article/details/50920931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http://www.cnblogs.com/denny402/p/5074212.html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6212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训练启动脚本配置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5610" y="1539240"/>
            <a:ext cx="8610600" cy="5122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源码结构与用法浅析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510155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</a:rPr>
              <a:t>Multi-GPU训练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880" y="1638935"/>
            <a:ext cx="8999855" cy="464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539777" y="2409308"/>
            <a:ext cx="5112445" cy="1605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Caffe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实现自己的</a:t>
            </a:r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endParaRPr lang="en-US" altLang="zh-CN" sz="4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1" grpId="0" bldLvl="0" animBg="1"/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如何用</a:t>
            </a:r>
            <a:r>
              <a:rPr lang="en-US" altLang="zh-CN" sz="2800" b="1" dirty="0">
                <a:latin typeface="微软雅黑" panose="020B0503020204020204" pitchFamily="34" charset="-122"/>
              </a:rPr>
              <a:t>caffe</a:t>
            </a:r>
            <a:r>
              <a:rPr lang="zh-CN" altLang="en-US" sz="2800" b="1" dirty="0">
                <a:latin typeface="微软雅黑" panose="020B0503020204020204" pitchFamily="34" charset="-122"/>
              </a:rPr>
              <a:t>实现自己的</a:t>
            </a:r>
            <a:r>
              <a:rPr lang="en-US" altLang="zh-CN" sz="2800" b="1" dirty="0">
                <a:latin typeface="微软雅黑" panose="020B0503020204020204" pitchFamily="34" charset="-122"/>
              </a:rPr>
              <a:t>idea</a:t>
            </a:r>
            <a:endParaRPr lang="en-US" altLang="zh-CN" sz="2800" b="1" dirty="0">
              <a:latin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53597" y="1980474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01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11936" y="1685455"/>
            <a:ext cx="10009324" cy="470367"/>
            <a:chOff x="1596571" y="1157628"/>
            <a:chExt cx="10009324" cy="470367"/>
          </a:xfrm>
        </p:grpSpPr>
        <p:sp>
          <p:nvSpPr>
            <p:cNvPr id="17" name="矩形 16"/>
            <p:cNvSpPr/>
            <p:nvPr/>
          </p:nvSpPr>
          <p:spPr>
            <a:xfrm>
              <a:off x="1596571" y="1193655"/>
              <a:ext cx="9900104" cy="434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altLang="zh-CN" dirty="0">
                <a:latin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05791" y="1157628"/>
              <a:ext cx="9900104" cy="417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 smtClean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1753597" y="3194185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02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4020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pPr algn="l"/>
            <a:r>
              <a:rPr lang="zh-CN" altLang="en-US" sz="2400" b="1" dirty="0" smtClean="0">
                <a:solidFill>
                  <a:schemeClr val="bg1"/>
                </a:solidFill>
              </a:rPr>
              <a:t>创新点？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753597" y="4443230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 smtClean="0">
                <a:latin typeface="+mn-ea"/>
              </a:rPr>
              <a:t>03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8170" y="2133600"/>
            <a:ext cx="680783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新的网络结构。</a:t>
            </a:r>
            <a:r>
              <a:rPr lang="en-US" altLang="zh-CN"/>
              <a:t>e.g. VGGNet; GoogLeNet; </a:t>
            </a:r>
            <a:r>
              <a:rPr lang="zh-CN" altLang="en-US"/>
              <a:t>分块； 融合等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47695" y="3344545"/>
            <a:ext cx="575564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新的功能单元。</a:t>
            </a:r>
            <a:r>
              <a:rPr lang="en-US" altLang="zh-CN"/>
              <a:t>e.g. </a:t>
            </a:r>
            <a:r>
              <a:rPr lang="zh-CN" altLang="en-US"/>
              <a:t>CNN + RNN/LSTM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94050" y="4652645"/>
            <a:ext cx="668655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新的</a:t>
            </a:r>
            <a:r>
              <a:rPr lang="en-US" altLang="zh-CN"/>
              <a:t>loss</a:t>
            </a:r>
            <a:r>
              <a:rPr lang="zh-CN" altLang="en-US"/>
              <a:t>。 </a:t>
            </a:r>
            <a:r>
              <a:rPr lang="en-US" altLang="zh-CN"/>
              <a:t>e.g. Triplet Loss; Center Loss; Grid Loss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5" grpId="0"/>
      <p:bldP spid="13" grpId="0" animBg="1"/>
      <p:bldP spid="7" grpId="0"/>
      <p:bldP spid="4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如何用</a:t>
            </a:r>
            <a:r>
              <a:rPr lang="en-US" altLang="zh-CN" sz="2800" b="1" dirty="0">
                <a:latin typeface="微软雅黑" panose="020B0503020204020204" pitchFamily="34" charset="-122"/>
              </a:rPr>
              <a:t>caffe</a:t>
            </a:r>
            <a:r>
              <a:rPr lang="zh-CN" altLang="en-US" sz="2800" b="1" dirty="0">
                <a:latin typeface="微软雅黑" panose="020B0503020204020204" pitchFamily="34" charset="-122"/>
              </a:rPr>
              <a:t>实现自己的</a:t>
            </a:r>
            <a:r>
              <a:rPr lang="en-US" altLang="zh-CN" sz="2800" b="1" dirty="0">
                <a:latin typeface="微软雅黑" panose="020B0503020204020204" pitchFamily="34" charset="-122"/>
              </a:rPr>
              <a:t>idea</a:t>
            </a:r>
            <a:endParaRPr lang="en-US" altLang="zh-CN" sz="2800" b="1" dirty="0">
              <a:latin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53597" y="1685199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01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53597" y="2672850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02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6212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pPr algn="l"/>
            <a:r>
              <a:rPr lang="zh-CN" altLang="en-US" sz="2400" b="1" dirty="0" smtClean="0">
                <a:solidFill>
                  <a:schemeClr val="bg1"/>
                </a:solidFill>
              </a:rPr>
              <a:t>如何添加新的层？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753597" y="3613920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 smtClean="0">
                <a:latin typeface="+mn-ea"/>
              </a:rPr>
              <a:t>03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53597" y="4570230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 smtClean="0">
                <a:latin typeface="+mn-ea"/>
              </a:rPr>
              <a:t>04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21025" y="1921510"/>
            <a:ext cx="848931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如果该层有参数，需要在caffe-master\src\caffe\proto</a:t>
            </a:r>
            <a:r>
              <a:rPr lang="en-US" altLang="zh-CN"/>
              <a:t>\caffe.proto</a:t>
            </a:r>
            <a:r>
              <a:rPr lang="zh-CN" altLang="en-US"/>
              <a:t>添加参数名称、类型和默认值。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26435" y="2847975"/>
            <a:ext cx="779272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在caffe-master\include\caffe\layers</a:t>
            </a:r>
            <a:r>
              <a:rPr lang="en-US" altLang="zh-CN"/>
              <a:t>\</a:t>
            </a:r>
            <a:r>
              <a:rPr lang="zh-CN" altLang="en-US"/>
              <a:t>中添加</a:t>
            </a:r>
            <a:r>
              <a:rPr lang="en-US" altLang="zh-CN"/>
              <a:t>XX_layer.hpp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40405" y="3867150"/>
            <a:ext cx="76250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在caffe-master\src\caffe\layers</a:t>
            </a:r>
            <a:r>
              <a:rPr lang="en-US" altLang="zh-CN"/>
              <a:t>\</a:t>
            </a:r>
            <a:r>
              <a:rPr lang="zh-CN" altLang="en-US"/>
              <a:t>中添加</a:t>
            </a:r>
            <a:r>
              <a:rPr lang="en-US" altLang="zh-CN"/>
              <a:t>XX_layer.cpp/cu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275965" y="4747895"/>
            <a:ext cx="710882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在caffe-master\src\caffe\test</a:t>
            </a:r>
            <a:r>
              <a:rPr lang="en-US" altLang="zh-CN"/>
              <a:t>\</a:t>
            </a:r>
            <a:r>
              <a:rPr lang="zh-CN" altLang="en-US"/>
              <a:t>中添加</a:t>
            </a:r>
            <a:r>
              <a:rPr lang="en-US" altLang="zh-CN"/>
              <a:t>test_XX_layer.cpp</a:t>
            </a:r>
            <a:r>
              <a:rPr lang="zh-CN" altLang="en-US"/>
              <a:t>文件；重新</a:t>
            </a:r>
            <a:r>
              <a:rPr lang="en-US" altLang="zh-CN"/>
              <a:t>make, test, runtest.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animBg="1"/>
      <p:bldP spid="9" grpId="0"/>
      <p:bldP spid="13" grpId="0" animBg="1"/>
      <p:bldP spid="12" grpId="0"/>
      <p:bldP spid="4" grpId="0" animBg="1"/>
      <p:bldP spid="14" grpId="0"/>
      <p:bldP spid="3" grpId="0" animBg="1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如何用</a:t>
            </a:r>
            <a:r>
              <a:rPr lang="en-US" altLang="zh-CN" sz="2800" b="1" dirty="0">
                <a:latin typeface="微软雅黑" panose="020B0503020204020204" pitchFamily="34" charset="-122"/>
              </a:rPr>
              <a:t>caffe</a:t>
            </a:r>
            <a:r>
              <a:rPr lang="zh-CN" altLang="en-US" sz="2800" b="1" dirty="0">
                <a:latin typeface="微软雅黑" panose="020B0503020204020204" pitchFamily="34" charset="-122"/>
              </a:rPr>
              <a:t>实现自己的</a:t>
            </a:r>
            <a:r>
              <a:rPr lang="en-US" altLang="zh-CN" sz="2800" b="1" dirty="0">
                <a:latin typeface="微软雅黑" panose="020B0503020204020204" pitchFamily="34" charset="-122"/>
              </a:rPr>
              <a:t>idea</a:t>
            </a:r>
            <a:endParaRPr lang="en-US" altLang="zh-CN" sz="2800" b="1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53644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pPr algn="l"/>
            <a:r>
              <a:rPr lang="zh-CN" altLang="en-US" sz="2400" b="1" dirty="0" smtClean="0">
                <a:solidFill>
                  <a:schemeClr val="bg1"/>
                </a:solidFill>
              </a:rPr>
              <a:t>写代码前需要知道的几个文件里的函数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5670" y="1699895"/>
            <a:ext cx="772795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t>caffe-master\include\caffe</a:t>
            </a:r>
            <a:r>
              <a:rPr lang="en-US"/>
              <a:t>\blob.hpp</a:t>
            </a:r>
            <a:endParaRPr 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/>
              <a:t>caffe-sl-master\include\caffe\util\math_functions.hpp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137285" y="5905500"/>
            <a:ext cx="1046226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math_functions</a:t>
            </a:r>
            <a:r>
              <a:rPr lang="zh-CN" altLang="en-US"/>
              <a:t>分析：</a:t>
            </a:r>
            <a:endParaRPr lang="zh-CN" altLang="en-US"/>
          </a:p>
          <a:p>
            <a:r>
              <a:rPr lang="zh-CN" altLang="en-US"/>
              <a:t>    http://blog.csdn.net/seven_first/article/details/47378697#8caffeinecupaxpby-函数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41120" y="2698115"/>
            <a:ext cx="9289415" cy="2853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shared_ptr&lt;SyncedMemory&gt; data_;	</a:t>
            </a:r>
            <a:r>
              <a:rPr lang="zh-CN" altLang="en-US"/>
              <a:t>保存数据</a:t>
            </a:r>
            <a:r>
              <a:rPr lang="en-US" altLang="zh-CN"/>
              <a:t>		</a:t>
            </a:r>
            <a:endParaRPr lang="en-US" altLang="zh-CN"/>
          </a:p>
          <a:p>
            <a:r>
              <a:rPr lang="en-US" altLang="zh-CN"/>
              <a:t>shared_ptr&lt;SyncedMemory&gt; diff_;	</a:t>
            </a:r>
            <a:r>
              <a:rPr lang="zh-CN" altLang="en-US"/>
              <a:t>保存梯度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count()		</a:t>
            </a:r>
            <a:r>
              <a:rPr lang="zh-CN" altLang="en-US"/>
              <a:t>返回</a:t>
            </a:r>
            <a:r>
              <a:rPr lang="en-US" altLang="zh-CN"/>
              <a:t>count=num*channel*H*W</a:t>
            </a:r>
            <a:endParaRPr lang="en-US" altLang="zh-CN"/>
          </a:p>
          <a:p>
            <a:r>
              <a:rPr lang="en-US" altLang="zh-CN"/>
              <a:t>num()		</a:t>
            </a:r>
            <a:r>
              <a:rPr lang="zh-CN" altLang="en-US"/>
              <a:t>返回</a:t>
            </a:r>
            <a:r>
              <a:rPr lang="en-US" altLang="zh-CN"/>
              <a:t>num</a:t>
            </a:r>
            <a:endParaRPr lang="en-US" altLang="zh-CN"/>
          </a:p>
          <a:p>
            <a:r>
              <a:rPr lang="en-US" altLang="zh-CN"/>
              <a:t>channel()	</a:t>
            </a:r>
            <a:r>
              <a:rPr lang="zh-CN" altLang="en-US"/>
              <a:t>返回</a:t>
            </a:r>
            <a:r>
              <a:rPr lang="en-US" altLang="zh-CN"/>
              <a:t>channel</a:t>
            </a:r>
            <a:endParaRPr lang="en-US" altLang="zh-CN"/>
          </a:p>
          <a:p>
            <a:r>
              <a:rPr lang="en-US" altLang="zh-CN"/>
              <a:t>cpu_data()/mutable_cpu_data()	</a:t>
            </a:r>
            <a:r>
              <a:rPr lang="zh-CN" altLang="en-US"/>
              <a:t>返回</a:t>
            </a:r>
            <a:r>
              <a:rPr lang="en-US" altLang="zh-CN"/>
              <a:t>data_</a:t>
            </a:r>
            <a:r>
              <a:rPr lang="zh-CN" altLang="en-US"/>
              <a:t>指针（可更改</a:t>
            </a:r>
            <a:r>
              <a:rPr lang="en-US" altLang="zh-CN"/>
              <a:t>/</a:t>
            </a:r>
            <a:r>
              <a:rPr lang="zh-CN" altLang="en-US"/>
              <a:t>不可更改）</a:t>
            </a:r>
            <a:endParaRPr lang="zh-CN" altLang="en-US"/>
          </a:p>
          <a:p>
            <a:r>
              <a:rPr lang="zh-CN" altLang="en-US"/>
              <a:t>gpu_data()</a:t>
            </a:r>
            <a:r>
              <a:rPr lang="en-US" altLang="zh-CN"/>
              <a:t>/mutable_gpu_data()</a:t>
            </a:r>
            <a:endParaRPr lang="en-US" altLang="zh-CN"/>
          </a:p>
          <a:p>
            <a:r>
              <a:rPr lang="en-US" altLang="zh-CN"/>
              <a:t>cpu_diff()/mutable_cpu_diff()		</a:t>
            </a:r>
            <a:r>
              <a:rPr lang="zh-CN" altLang="en-US"/>
              <a:t>返回</a:t>
            </a:r>
            <a:r>
              <a:rPr lang="en-US" altLang="zh-CN"/>
              <a:t>diff_</a:t>
            </a:r>
            <a:r>
              <a:rPr lang="zh-CN" altLang="en-US"/>
              <a:t>指针（可更改</a:t>
            </a:r>
            <a:r>
              <a:rPr lang="en-US" altLang="zh-CN"/>
              <a:t>/</a:t>
            </a:r>
            <a:r>
              <a:rPr lang="zh-CN" altLang="en-US"/>
              <a:t>不可更改）</a:t>
            </a:r>
            <a:endParaRPr lang="zh-CN" altLang="en-US"/>
          </a:p>
          <a:p>
            <a:r>
              <a:rPr lang="en-US" altLang="zh-CN">
                <a:sym typeface="+mn-ea"/>
              </a:rPr>
              <a:t>gpu_diff()/mutable_gpu_diff()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7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如何用</a:t>
            </a:r>
            <a:r>
              <a:rPr lang="en-US" altLang="zh-CN" sz="2800" b="1" dirty="0">
                <a:latin typeface="微软雅黑" panose="020B0503020204020204" pitchFamily="34" charset="-122"/>
              </a:rPr>
              <a:t>caffe</a:t>
            </a:r>
            <a:r>
              <a:rPr lang="zh-CN" altLang="en-US" sz="2800" b="1" dirty="0">
                <a:latin typeface="微软雅黑" panose="020B0503020204020204" pitchFamily="34" charset="-122"/>
              </a:rPr>
              <a:t>实现自己的</a:t>
            </a:r>
            <a:r>
              <a:rPr lang="en-US" altLang="zh-CN" sz="2800" b="1" dirty="0">
                <a:latin typeface="微软雅黑" panose="020B0503020204020204" pitchFamily="34" charset="-122"/>
              </a:rPr>
              <a:t>idea</a:t>
            </a:r>
            <a:endParaRPr lang="en-US" altLang="zh-CN" sz="2800" b="1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3164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pPr algn="l"/>
            <a:r>
              <a:rPr lang="zh-CN" altLang="en-US" sz="2400" b="1" dirty="0" smtClean="0">
                <a:solidFill>
                  <a:schemeClr val="bg1"/>
                </a:solidFill>
              </a:rPr>
              <a:t>需要添加的函数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5670" y="1699895"/>
            <a:ext cx="7727950" cy="3402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en-US"/>
              <a:t>LayerSetUp()	</a:t>
            </a:r>
            <a:r>
              <a:rPr lang="zh-CN" altLang="en-US"/>
              <a:t>给层内的</a:t>
            </a:r>
            <a:r>
              <a:rPr lang="en-US" altLang="zh-CN"/>
              <a:t>W</a:t>
            </a:r>
            <a:r>
              <a:rPr lang="zh-CN" altLang="en-US"/>
              <a:t>申请内存，</a:t>
            </a:r>
            <a:r>
              <a:rPr lang="zh-CN" altLang="en-US"/>
              <a:t>赋初值，初始化一些参数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/>
              <a:t>Reshape()	</a:t>
            </a:r>
            <a:r>
              <a:rPr lang="zh-CN" altLang="en-US"/>
              <a:t>给上层</a:t>
            </a:r>
            <a:r>
              <a:rPr lang="en-US" altLang="zh-CN"/>
              <a:t>Blob</a:t>
            </a:r>
            <a:r>
              <a:rPr lang="zh-CN" altLang="en-US"/>
              <a:t>以及层内的存储中间变量的</a:t>
            </a:r>
            <a:r>
              <a:rPr lang="en-US" altLang="zh-CN"/>
              <a:t>Blob</a:t>
            </a:r>
            <a:r>
              <a:rPr lang="zh-CN" altLang="en-US"/>
              <a:t>申请内存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/>
              <a:t>Forward_cpu()	CPU</a:t>
            </a:r>
            <a:r>
              <a:rPr lang="zh-CN" altLang="en-US"/>
              <a:t>前向传播，根据下面一层</a:t>
            </a:r>
            <a:r>
              <a:rPr lang="en-US" altLang="zh-CN"/>
              <a:t>Blob</a:t>
            </a:r>
            <a:r>
              <a:rPr lang="zh-CN" altLang="en-US"/>
              <a:t>的</a:t>
            </a:r>
            <a:r>
              <a:rPr lang="en-US" altLang="zh-CN"/>
              <a:t>data_</a:t>
            </a:r>
            <a:r>
              <a:rPr lang="zh-CN" altLang="en-US"/>
              <a:t>计算上一层</a:t>
            </a:r>
            <a:r>
              <a:rPr lang="en-US" altLang="zh-CN"/>
              <a:t>Bolb</a:t>
            </a:r>
            <a:r>
              <a:rPr lang="zh-CN" altLang="en-US"/>
              <a:t>的</a:t>
            </a:r>
            <a:r>
              <a:rPr lang="en-US" altLang="zh-CN"/>
              <a:t>data_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/>
              <a:t>Backward_cpu()	CPU</a:t>
            </a:r>
            <a:r>
              <a:rPr lang="zh-CN" altLang="en-US"/>
              <a:t>反向传播，根据</a:t>
            </a:r>
            <a:r>
              <a:rPr lang="en-US" altLang="zh-CN"/>
              <a:t>top[0].diff_</a:t>
            </a:r>
            <a:r>
              <a:rPr lang="zh-CN" altLang="en-US"/>
              <a:t>计算</a:t>
            </a:r>
            <a:r>
              <a:rPr lang="en-US" altLang="zh-CN"/>
              <a:t>bottom[0].diff_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>
                <a:sym typeface="+mn-ea"/>
              </a:rPr>
              <a:t>Forward_gpu()	</a:t>
            </a:r>
            <a:r>
              <a:rPr lang="zh-CN" altLang="en-US">
                <a:sym typeface="+mn-ea"/>
              </a:rPr>
              <a:t>如果不会写，把</a:t>
            </a:r>
            <a:r>
              <a:rPr lang="en-US" altLang="zh-CN">
                <a:sym typeface="+mn-ea"/>
              </a:rPr>
              <a:t>Forward_cpu()</a:t>
            </a:r>
            <a:r>
              <a:rPr lang="zh-CN" altLang="en-US">
                <a:sym typeface="+mn-ea"/>
              </a:rPr>
              <a:t>的代码复制过来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/>
              <a:t>Backward_gpu()	</a:t>
            </a:r>
            <a:r>
              <a:rPr lang="zh-CN" altLang="en-US">
                <a:sym typeface="+mn-ea"/>
              </a:rPr>
              <a:t>如果不会写，把</a:t>
            </a:r>
            <a:r>
              <a:rPr lang="en-US" altLang="zh-CN">
                <a:sym typeface="+mn-ea"/>
              </a:rPr>
              <a:t>Backward_cpu</a:t>
            </a:r>
            <a:r>
              <a:rPr lang="zh-CN" altLang="en-US">
                <a:sym typeface="+mn-ea"/>
              </a:rPr>
              <a:t>的代码复制过来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简介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286635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Caffe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？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2930" y="1504328"/>
            <a:ext cx="9411086" cy="5044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ym typeface="+mn-ea"/>
              </a:rPr>
              <a:t>C</a:t>
            </a:r>
            <a:r>
              <a:rPr lang="zh-CN" altLang="en-US" sz="2000" dirty="0">
                <a:sym typeface="+mn-ea"/>
              </a:rPr>
              <a:t>affe：一个清晰，可读性高，快速的深度学习框架。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全称：</a:t>
            </a:r>
            <a:r>
              <a:rPr lang="en-US" altLang="zh-CN" sz="2000" dirty="0" smtClean="0"/>
              <a:t> Convolutional Architecture for Fast Feature Embedding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>
                <a:sym typeface="+mn-ea"/>
              </a:rPr>
              <a:t>官网：http://caffe.berkeleyvision.org/</a:t>
            </a:r>
            <a:endParaRPr lang="zh-CN" altLang="en-US" sz="2000" dirty="0"/>
          </a:p>
          <a:p>
            <a:pPr>
              <a:lnSpc>
                <a:spcPct val="125000"/>
              </a:lnSpc>
            </a:pPr>
            <a:endParaRPr lang="zh-CN" altLang="en-US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作者：贾扬清，</a:t>
            </a:r>
            <a:r>
              <a:rPr lang="en-US" altLang="zh-CN" sz="2000" dirty="0"/>
              <a:t>Caffe</a:t>
            </a:r>
            <a:r>
              <a:rPr lang="zh-CN" altLang="en-US" sz="2000" dirty="0"/>
              <a:t>是其在加州大学伯克利分校读ph.D期间写的，现就职于FaceBook。</a:t>
            </a:r>
            <a:endParaRPr lang="zh-CN" altLang="en-US" sz="2000" dirty="0"/>
          </a:p>
          <a:p>
            <a:pPr>
              <a:lnSpc>
                <a:spcPct val="125000"/>
              </a:lnSpc>
            </a:pPr>
            <a:endParaRPr lang="zh-CN" altLang="en-US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Caffe</a:t>
            </a:r>
            <a:r>
              <a:rPr lang="zh-CN" altLang="en-US" sz="2000" dirty="0"/>
              <a:t>现由</a:t>
            </a:r>
            <a:r>
              <a:rPr lang="zh-CN" altLang="en-US" sz="2000" dirty="0">
                <a:sym typeface="+mn-ea"/>
              </a:rPr>
              <a:t>Berkeley Vision and Learning Center (BVLC) 和 community contributors 共同维护。</a:t>
            </a:r>
            <a:endParaRPr lang="zh-CN" altLang="en-US" sz="2000" dirty="0"/>
          </a:p>
          <a:p>
            <a:pPr>
              <a:lnSpc>
                <a:spcPct val="125000"/>
              </a:lnSpc>
            </a:pPr>
            <a:endParaRPr lang="zh-CN" altLang="en-US" sz="2000" dirty="0"/>
          </a:p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如何用</a:t>
            </a:r>
            <a:r>
              <a:rPr lang="en-US" altLang="zh-CN" sz="2800" b="1" dirty="0">
                <a:latin typeface="微软雅黑" panose="020B0503020204020204" pitchFamily="34" charset="-122"/>
              </a:rPr>
              <a:t>caffe</a:t>
            </a:r>
            <a:r>
              <a:rPr lang="zh-CN" altLang="en-US" sz="2800" b="1" dirty="0">
                <a:latin typeface="微软雅黑" panose="020B0503020204020204" pitchFamily="34" charset="-122"/>
              </a:rPr>
              <a:t>实现自己的</a:t>
            </a:r>
            <a:r>
              <a:rPr lang="en-US" altLang="zh-CN" sz="2800" b="1" dirty="0">
                <a:latin typeface="微软雅黑" panose="020B0503020204020204" pitchFamily="34" charset="-122"/>
              </a:rPr>
              <a:t>idea</a:t>
            </a:r>
            <a:endParaRPr lang="en-US" altLang="zh-CN" sz="2800" b="1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912620" cy="45974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pPr algn="l"/>
            <a:r>
              <a:rPr lang="en-US" altLang="zh-CN" sz="2400" b="1" dirty="0" smtClean="0">
                <a:solidFill>
                  <a:schemeClr val="bg1"/>
                </a:solidFill>
              </a:rPr>
              <a:t>tripletloss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360" y="1475105"/>
            <a:ext cx="7533640" cy="90487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5935" y="2722245"/>
          <a:ext cx="3650615" cy="64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866900" imgH="330200" progId="Equation.KSEE3">
                  <p:embed/>
                </p:oleObj>
              </mc:Choice>
              <mc:Fallback>
                <p:oleObj name="" r:id="rId2" imgW="18669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935" y="2722245"/>
                        <a:ext cx="3650615" cy="645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510" y="3692525"/>
          <a:ext cx="3600450" cy="64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841500" imgH="330200" progId="Equation.KSEE3">
                  <p:embed/>
                </p:oleObj>
              </mc:Choice>
              <mc:Fallback>
                <p:oleObj name="" r:id="rId4" imgW="18415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4510" y="3692525"/>
                        <a:ext cx="3600450" cy="645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055" y="4883785"/>
          <a:ext cx="434594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2222500" imgH="431800" progId="Equation.KSEE3">
                  <p:embed/>
                </p:oleObj>
              </mc:Choice>
              <mc:Fallback>
                <p:oleObj name="" r:id="rId6" imgW="2222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3055" y="4883785"/>
                        <a:ext cx="434594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29225" y="5469890"/>
          <a:ext cx="168783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8" imgW="862965" imgH="444500" progId="Equation.KSEE3">
                  <p:embed/>
                </p:oleObj>
              </mc:Choice>
              <mc:Fallback>
                <p:oleObj name="" r:id="rId8" imgW="862965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29225" y="5469890"/>
                        <a:ext cx="168783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17055" y="5216525"/>
          <a:ext cx="146685" cy="137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0" imgW="165100" imgH="215900" progId="Equation.KSEE3">
                  <p:embed/>
                </p:oleObj>
              </mc:Choice>
              <mc:Fallback>
                <p:oleObj name="" r:id="rId10" imgW="1651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17055" y="5216525"/>
                        <a:ext cx="146685" cy="1376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88810" y="5178425"/>
          <a:ext cx="4147820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2" imgW="2120900" imgH="241300" progId="Equation.KSEE3">
                  <p:embed/>
                </p:oleObj>
              </mc:Choice>
              <mc:Fallback>
                <p:oleObj name="" r:id="rId12" imgW="21209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88810" y="5178425"/>
                        <a:ext cx="4147820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3423" y="5867400"/>
          <a:ext cx="4023995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4" imgW="2057400" imgH="241300" progId="Equation.KSEE3">
                  <p:embed/>
                </p:oleObj>
              </mc:Choice>
              <mc:Fallback>
                <p:oleObj name="" r:id="rId14" imgW="2057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63423" y="5867400"/>
                        <a:ext cx="4023995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23510" y="4131310"/>
          <a:ext cx="168783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6" imgW="862965" imgH="444500" progId="Equation.KSEE3">
                  <p:embed/>
                </p:oleObj>
              </mc:Choice>
              <mc:Fallback>
                <p:oleObj name="" r:id="rId16" imgW="862965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23510" y="4131310"/>
                        <a:ext cx="168783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11340" y="3877945"/>
          <a:ext cx="146685" cy="137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8" imgW="165100" imgH="215900" progId="Equation.KSEE3">
                  <p:embed/>
                </p:oleObj>
              </mc:Choice>
              <mc:Fallback>
                <p:oleObj name="" r:id="rId18" imgW="1651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11340" y="3877945"/>
                        <a:ext cx="146685" cy="1376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57708" y="3900805"/>
          <a:ext cx="3998595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9" imgW="2044700" imgH="241300" progId="Equation.KSEE3">
                  <p:embed/>
                </p:oleObj>
              </mc:Choice>
              <mc:Fallback>
                <p:oleObj name="" r:id="rId19" imgW="2044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57708" y="3900805"/>
                        <a:ext cx="3998595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57708" y="4528820"/>
          <a:ext cx="4023995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21" imgW="2057400" imgH="241300" progId="Equation.KSEE3">
                  <p:embed/>
                </p:oleObj>
              </mc:Choice>
              <mc:Fallback>
                <p:oleObj name="" r:id="rId21" imgW="2057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057708" y="4528820"/>
                        <a:ext cx="4023995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右箭头 23"/>
          <p:cNvSpPr/>
          <p:nvPr/>
        </p:nvSpPr>
        <p:spPr>
          <a:xfrm>
            <a:off x="4750435" y="5238750"/>
            <a:ext cx="492125" cy="104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4704715" y="3006725"/>
            <a:ext cx="51879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229360" y="6504940"/>
            <a:ext cx="897953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矩阵求导：http://blog.csdn.net/nomadlx53/article/details/50849941</a:t>
            </a:r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2583815" y="2389505"/>
            <a:ext cx="75565" cy="450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30533" y="2194560"/>
          <a:ext cx="3923030" cy="89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3" imgW="2005965" imgH="457200" progId="Equation.KSEE3">
                  <p:embed/>
                </p:oleObj>
              </mc:Choice>
              <mc:Fallback>
                <p:oleObj name="" r:id="rId23" imgW="2005965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30533" y="2194560"/>
                        <a:ext cx="3923030" cy="894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30533" y="3082925"/>
          <a:ext cx="4098290" cy="89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5" imgW="2095500" imgH="457200" progId="Equation.KSEE3">
                  <p:embed/>
                </p:oleObj>
              </mc:Choice>
              <mc:Fallback>
                <p:oleObj name="" r:id="rId25" imgW="20955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530533" y="3082925"/>
                        <a:ext cx="4098290" cy="894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3" grpId="0" animBg="1"/>
      <p:bldP spid="24" grpId="0" animBg="1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参考资料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29690" y="1900555"/>
            <a:ext cx="8663940" cy="3128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/>
              <a:t>GPU</a:t>
            </a:r>
            <a:r>
              <a:rPr lang="zh-CN" altLang="en-US"/>
              <a:t>计算能力表：（配置文件或者报错时更改配置文件可能用得到</a:t>
            </a:r>
            <a:r>
              <a:rPr lang="en-US" altLang="zh-CN"/>
              <a:t>	</a:t>
            </a:r>
            <a:r>
              <a:rPr lang="zh-CN" altLang="en-US"/>
              <a:t>http://blog.csdn.net/JiaJunLee/article/details/52067962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caffe中怎么固定前面的网络参数，训练后面层的参数：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https://zhidao.baidu.com/question/363059557656952932.html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深度学习网络训练技巧汇总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https://zhuanlan.zhihu.com/p/20767428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知乎问题：深度学习调参有哪些技巧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https://www.zhihu.com/question/25097993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如何绘制caffe训练过程中的loss和accurary的曲线</a:t>
            </a:r>
            <a:r>
              <a:rPr lang="en-US" altLang="zh-CN"/>
              <a:t>	</a:t>
            </a:r>
            <a:r>
              <a:rPr lang="zh-CN" altLang="en-US"/>
              <a:t>https://www.zhihu.com/question/36652304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简介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695575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Caffe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优点与局性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90600" y="1987563"/>
            <a:ext cx="9411086" cy="161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000" dirty="0"/>
              <a:t>速度快</a:t>
            </a:r>
            <a:endParaRPr lang="zh-CN" altLang="en-US" sz="2000" dirty="0"/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000" dirty="0"/>
              <a:t>在前馈网络和图像处理上较好</a:t>
            </a:r>
            <a:endParaRPr lang="zh-CN" altLang="en-US" sz="2000" dirty="0"/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000" dirty="0"/>
              <a:t>在微调已有网络上表现较好</a:t>
            </a:r>
            <a:endParaRPr lang="zh-CN" altLang="en-US" sz="2000" dirty="0"/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000" dirty="0"/>
              <a:t>不写任何代码就可训练模型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982978" y="1504624"/>
            <a:ext cx="10972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bg1"/>
                </a:solidFill>
              </a:rPr>
              <a:t>优点：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2978" y="4015414"/>
            <a:ext cx="1097280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bg1"/>
                </a:solidFill>
              </a:rPr>
              <a:t>缺点：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0600" y="4498353"/>
            <a:ext cx="9411086" cy="161544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000" dirty="0"/>
              <a:t>不够灵活，需要为新的 GPU 层编写 C++/CUDA</a:t>
            </a:r>
            <a:endParaRPr lang="zh-CN" altLang="en-US" sz="2000" dirty="0"/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000" dirty="0"/>
              <a:t>不擅长循环网络（目前已支持）</a:t>
            </a:r>
            <a:endParaRPr lang="zh-CN" altLang="en-US" sz="2000" dirty="0"/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000" dirty="0"/>
              <a:t>文档匮乏（各种博客资源很多）</a:t>
            </a:r>
            <a:endParaRPr lang="zh-CN" altLang="en-US" sz="2000" dirty="0"/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000" dirty="0"/>
              <a:t>安装（需要解决大量依赖包）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14" grpId="0"/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539777" y="2409308"/>
            <a:ext cx="5112445" cy="12661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Caffe </a:t>
            </a:r>
            <a:r>
              <a:rPr lang="zh-CN" altLang="en-US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72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1" grpId="0" bldLvl="0" animBg="1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390775" cy="48323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Caffe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核心概念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2930" y="1504328"/>
            <a:ext cx="9411086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en-US" altLang="zh-CN" sz="2000" dirty="0"/>
              <a:t>Layer</a:t>
            </a:r>
            <a:r>
              <a:rPr lang="zh-CN" altLang="en-US" sz="2000" dirty="0"/>
              <a:t>：网络基本单位，</a:t>
            </a:r>
            <a:r>
              <a:rPr lang="en-US" altLang="zh-CN" sz="2000" dirty="0"/>
              <a:t>e.g. Data,Conv,ReLU,Pooling,Loss</a:t>
            </a:r>
            <a:endParaRPr lang="en-US" altLang="zh-CN" sz="2000" dirty="0"/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en-US" altLang="zh-CN" sz="2000" dirty="0"/>
              <a:t>Net</a:t>
            </a:r>
            <a:r>
              <a:rPr lang="zh-CN" altLang="en-US" sz="2000" dirty="0"/>
              <a:t>：网络结构，计算中间结果</a:t>
            </a:r>
            <a:endParaRPr lang="zh-CN" altLang="en-US" sz="2000" dirty="0"/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en-US" altLang="zh-CN" sz="2000" dirty="0"/>
              <a:t>Blob</a:t>
            </a:r>
            <a:r>
              <a:rPr lang="zh-CN" altLang="en-US" sz="2000" dirty="0"/>
              <a:t>：物理数据结构，四维矩阵</a:t>
            </a:r>
            <a:endParaRPr lang="zh-CN" altLang="en-US" sz="2000" dirty="0"/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en-US" altLang="zh-CN" sz="2000" dirty="0"/>
              <a:t>Slover</a:t>
            </a:r>
            <a:r>
              <a:rPr lang="zh-CN" altLang="en-US" sz="2000" dirty="0"/>
              <a:t>：求解器，负责网络参数更新， </a:t>
            </a:r>
            <a:r>
              <a:rPr lang="en-US" altLang="zh-CN" sz="2000" dirty="0"/>
              <a:t>e.g. SGD(</a:t>
            </a:r>
            <a:r>
              <a:rPr lang="zh-CN" altLang="en-US" sz="2000" dirty="0"/>
              <a:t>随机梯度下降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zh-CN" altLang="en-US" sz="2000" dirty="0"/>
          </a:p>
          <a:p>
            <a:pPr marL="342900" indent="-342900">
              <a:lnSpc>
                <a:spcPct val="125000"/>
              </a:lnSpc>
            </a:pP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830" y="3424555"/>
            <a:ext cx="9214485" cy="2847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179195" cy="45974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LeNet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pic>
        <p:nvPicPr>
          <p:cNvPr id="2" name="图片 1" descr="Le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60" y="2117725"/>
            <a:ext cx="9754870" cy="286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181475" y="240030"/>
            <a:ext cx="4366895" cy="6282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5324" y="287665"/>
            <a:ext cx="54006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Caffe </a:t>
            </a:r>
            <a:r>
              <a:rPr lang="zh-CN" altLang="en-US" sz="2800" b="1" dirty="0">
                <a:latin typeface="微软雅黑" panose="020B0503020204020204" pitchFamily="34" charset="-122"/>
              </a:rPr>
              <a:t>模型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16650" y="3596005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pool2</a:t>
            </a:r>
            <a:endParaRPr lang="en-US" altLang="zh-CN" sz="1400"/>
          </a:p>
        </p:txBody>
      </p:sp>
      <p:sp>
        <p:nvSpPr>
          <p:cNvPr id="5" name="矩形 4"/>
          <p:cNvSpPr/>
          <p:nvPr/>
        </p:nvSpPr>
        <p:spPr>
          <a:xfrm>
            <a:off x="5394325" y="779780"/>
            <a:ext cx="1067435" cy="22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data</a:t>
            </a:r>
            <a:endParaRPr lang="en-US" altLang="zh-CN" sz="1400"/>
          </a:p>
        </p:txBody>
      </p:sp>
      <p:sp>
        <p:nvSpPr>
          <p:cNvPr id="7" name="矩形 6"/>
          <p:cNvSpPr/>
          <p:nvPr/>
        </p:nvSpPr>
        <p:spPr>
          <a:xfrm>
            <a:off x="6216650" y="4240530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fc1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6228080" y="1652270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conv1</a:t>
            </a:r>
            <a:endParaRPr lang="en-US" altLang="zh-CN" sz="1400"/>
          </a:p>
        </p:txBody>
      </p:sp>
      <p:sp>
        <p:nvSpPr>
          <p:cNvPr id="9" name="矩形 8"/>
          <p:cNvSpPr/>
          <p:nvPr/>
        </p:nvSpPr>
        <p:spPr>
          <a:xfrm>
            <a:off x="6219190" y="2896235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conv2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6231255" y="2303145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pool1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322570" y="5744845"/>
            <a:ext cx="108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loss</a:t>
            </a:r>
            <a:endParaRPr lang="en-US" altLang="zh-CN" sz="1400"/>
          </a:p>
        </p:txBody>
      </p:sp>
      <p:sp>
        <p:nvSpPr>
          <p:cNvPr id="13" name="矩形 12"/>
          <p:cNvSpPr/>
          <p:nvPr/>
        </p:nvSpPr>
        <p:spPr>
          <a:xfrm>
            <a:off x="6216650" y="4883150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fc2</a:t>
            </a:r>
            <a:endParaRPr lang="en-US" altLang="zh-CN" sz="1400"/>
          </a:p>
        </p:txBody>
      </p:sp>
      <p:sp>
        <p:nvSpPr>
          <p:cNvPr id="15" name="圆角矩形 14"/>
          <p:cNvSpPr/>
          <p:nvPr/>
        </p:nvSpPr>
        <p:spPr>
          <a:xfrm>
            <a:off x="5357495" y="356870"/>
            <a:ext cx="1137285" cy="306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mnist</a:t>
            </a:r>
            <a:endParaRPr lang="en-US" altLang="zh-CN" sz="1400"/>
          </a:p>
        </p:txBody>
      </p:sp>
      <p:cxnSp>
        <p:nvCxnSpPr>
          <p:cNvPr id="16" name="直接箭头连接符 15"/>
          <p:cNvCxnSpPr>
            <a:stCxn id="15" idx="2"/>
            <a:endCxn id="5" idx="0"/>
          </p:cNvCxnSpPr>
          <p:nvPr/>
        </p:nvCxnSpPr>
        <p:spPr>
          <a:xfrm>
            <a:off x="5916930" y="663575"/>
            <a:ext cx="1905" cy="116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158865" y="1358265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data</a:t>
            </a:r>
            <a:endParaRPr lang="en-US" altLang="zh-CN" sz="1400"/>
          </a:p>
        </p:txBody>
      </p:sp>
      <p:sp>
        <p:nvSpPr>
          <p:cNvPr id="19" name="椭圆 18"/>
          <p:cNvSpPr/>
          <p:nvPr/>
        </p:nvSpPr>
        <p:spPr>
          <a:xfrm>
            <a:off x="4213225" y="1358265"/>
            <a:ext cx="1179195" cy="208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label</a:t>
            </a:r>
            <a:endParaRPr lang="en-US" altLang="zh-CN" sz="1400"/>
          </a:p>
        </p:txBody>
      </p:sp>
      <p:sp>
        <p:nvSpPr>
          <p:cNvPr id="20" name="椭圆 19"/>
          <p:cNvSpPr/>
          <p:nvPr/>
        </p:nvSpPr>
        <p:spPr>
          <a:xfrm>
            <a:off x="6144260" y="3917950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pool2</a:t>
            </a:r>
            <a:endParaRPr lang="en-US" altLang="zh-CN" sz="1400"/>
          </a:p>
        </p:txBody>
      </p:sp>
      <p:sp>
        <p:nvSpPr>
          <p:cNvPr id="21" name="椭圆 20"/>
          <p:cNvSpPr/>
          <p:nvPr/>
        </p:nvSpPr>
        <p:spPr>
          <a:xfrm>
            <a:off x="6155690" y="1975485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conv1</a:t>
            </a:r>
            <a:endParaRPr lang="en-US" altLang="zh-CN" sz="1400"/>
          </a:p>
        </p:txBody>
      </p:sp>
      <p:sp>
        <p:nvSpPr>
          <p:cNvPr id="22" name="椭圆 21"/>
          <p:cNvSpPr/>
          <p:nvPr/>
        </p:nvSpPr>
        <p:spPr>
          <a:xfrm>
            <a:off x="6158865" y="3241040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conv2</a:t>
            </a:r>
            <a:endParaRPr lang="en-US" altLang="zh-CN" sz="1400"/>
          </a:p>
        </p:txBody>
      </p:sp>
      <p:sp>
        <p:nvSpPr>
          <p:cNvPr id="23" name="椭圆 22"/>
          <p:cNvSpPr/>
          <p:nvPr/>
        </p:nvSpPr>
        <p:spPr>
          <a:xfrm>
            <a:off x="6159500" y="2620010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pool1</a:t>
            </a:r>
            <a:endParaRPr lang="en-US" altLang="zh-CN" sz="1400"/>
          </a:p>
        </p:txBody>
      </p:sp>
      <p:sp>
        <p:nvSpPr>
          <p:cNvPr id="24" name="椭圆 23"/>
          <p:cNvSpPr/>
          <p:nvPr/>
        </p:nvSpPr>
        <p:spPr>
          <a:xfrm>
            <a:off x="6144260" y="4567555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fc1</a:t>
            </a:r>
            <a:endParaRPr lang="en-US" altLang="zh-CN" sz="1400"/>
          </a:p>
        </p:txBody>
      </p:sp>
      <p:sp>
        <p:nvSpPr>
          <p:cNvPr id="25" name="椭圆 24"/>
          <p:cNvSpPr/>
          <p:nvPr/>
        </p:nvSpPr>
        <p:spPr>
          <a:xfrm>
            <a:off x="6144260" y="5225415"/>
            <a:ext cx="1224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fc2</a:t>
            </a:r>
            <a:endParaRPr lang="en-US" altLang="zh-CN" sz="1400"/>
          </a:p>
        </p:txBody>
      </p:sp>
      <p:sp>
        <p:nvSpPr>
          <p:cNvPr id="2" name="椭圆 1"/>
          <p:cNvSpPr/>
          <p:nvPr/>
        </p:nvSpPr>
        <p:spPr>
          <a:xfrm>
            <a:off x="5273040" y="6232525"/>
            <a:ext cx="1179195" cy="208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loss</a:t>
            </a:r>
            <a:endParaRPr lang="en-US" altLang="zh-CN" sz="1400"/>
          </a:p>
        </p:txBody>
      </p:sp>
      <p:sp>
        <p:nvSpPr>
          <p:cNvPr id="14" name="椭圆 13"/>
          <p:cNvSpPr/>
          <p:nvPr/>
        </p:nvSpPr>
        <p:spPr>
          <a:xfrm>
            <a:off x="7698105" y="151892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W1</a:t>
            </a:r>
            <a:endParaRPr lang="en-US" altLang="zh-CN" sz="1400"/>
          </a:p>
        </p:txBody>
      </p:sp>
      <p:sp>
        <p:nvSpPr>
          <p:cNvPr id="18" name="椭圆 17"/>
          <p:cNvSpPr/>
          <p:nvPr/>
        </p:nvSpPr>
        <p:spPr>
          <a:xfrm>
            <a:off x="7698105" y="177673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b1</a:t>
            </a:r>
            <a:endParaRPr lang="en-US" altLang="zh-CN" sz="1400"/>
          </a:p>
        </p:txBody>
      </p:sp>
      <p:sp>
        <p:nvSpPr>
          <p:cNvPr id="28" name="左大括号 27"/>
          <p:cNvSpPr/>
          <p:nvPr/>
        </p:nvSpPr>
        <p:spPr>
          <a:xfrm>
            <a:off x="7383780" y="1555750"/>
            <a:ext cx="314325" cy="372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691755" y="2779395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W2</a:t>
            </a:r>
            <a:endParaRPr lang="en-US" altLang="zh-CN" sz="1400"/>
          </a:p>
        </p:txBody>
      </p:sp>
      <p:sp>
        <p:nvSpPr>
          <p:cNvPr id="30" name="椭圆 29"/>
          <p:cNvSpPr/>
          <p:nvPr/>
        </p:nvSpPr>
        <p:spPr>
          <a:xfrm>
            <a:off x="7691755" y="3037205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b2</a:t>
            </a:r>
            <a:endParaRPr lang="en-US" altLang="zh-CN" sz="1400"/>
          </a:p>
        </p:txBody>
      </p:sp>
      <p:sp>
        <p:nvSpPr>
          <p:cNvPr id="31" name="左大括号 30"/>
          <p:cNvSpPr/>
          <p:nvPr/>
        </p:nvSpPr>
        <p:spPr>
          <a:xfrm>
            <a:off x="7377430" y="2816225"/>
            <a:ext cx="314325" cy="372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675880" y="411607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W3</a:t>
            </a:r>
            <a:endParaRPr lang="en-US" altLang="zh-CN" sz="1400"/>
          </a:p>
        </p:txBody>
      </p:sp>
      <p:sp>
        <p:nvSpPr>
          <p:cNvPr id="33" name="椭圆 32"/>
          <p:cNvSpPr/>
          <p:nvPr/>
        </p:nvSpPr>
        <p:spPr>
          <a:xfrm>
            <a:off x="7675880" y="437388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b3</a:t>
            </a:r>
            <a:endParaRPr lang="en-US" altLang="zh-CN" sz="1400"/>
          </a:p>
        </p:txBody>
      </p:sp>
      <p:sp>
        <p:nvSpPr>
          <p:cNvPr id="34" name="左大括号 33"/>
          <p:cNvSpPr/>
          <p:nvPr/>
        </p:nvSpPr>
        <p:spPr>
          <a:xfrm>
            <a:off x="7361555" y="4152900"/>
            <a:ext cx="314325" cy="372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685405" y="474472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W4</a:t>
            </a:r>
            <a:endParaRPr lang="en-US" altLang="zh-CN" sz="1400"/>
          </a:p>
        </p:txBody>
      </p:sp>
      <p:sp>
        <p:nvSpPr>
          <p:cNvPr id="36" name="椭圆 35"/>
          <p:cNvSpPr/>
          <p:nvPr/>
        </p:nvSpPr>
        <p:spPr>
          <a:xfrm>
            <a:off x="7685405" y="5002530"/>
            <a:ext cx="792000" cy="179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b4</a:t>
            </a:r>
            <a:endParaRPr lang="en-US" altLang="zh-CN" sz="1400"/>
          </a:p>
        </p:txBody>
      </p:sp>
      <p:sp>
        <p:nvSpPr>
          <p:cNvPr id="37" name="左大括号 36"/>
          <p:cNvSpPr/>
          <p:nvPr/>
        </p:nvSpPr>
        <p:spPr>
          <a:xfrm>
            <a:off x="7371080" y="4781550"/>
            <a:ext cx="314325" cy="372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009015" y="5222875"/>
            <a:ext cx="189738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endParaRPr lang="zh-CN" altLang="en-US"/>
          </a:p>
          <a:p>
            <a:r>
              <a:rPr lang="en-US" altLang="zh-CN"/>
              <a:t>Layer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Blob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Net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018030" y="5328285"/>
            <a:ext cx="720000" cy="18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41" name="矩形 40"/>
          <p:cNvSpPr/>
          <p:nvPr/>
        </p:nvSpPr>
        <p:spPr>
          <a:xfrm>
            <a:off x="2018030" y="5598795"/>
            <a:ext cx="72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42" name="椭圆 41"/>
          <p:cNvSpPr/>
          <p:nvPr/>
        </p:nvSpPr>
        <p:spPr>
          <a:xfrm>
            <a:off x="2018030" y="5854700"/>
            <a:ext cx="72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43" name="矩形 42"/>
          <p:cNvSpPr/>
          <p:nvPr/>
        </p:nvSpPr>
        <p:spPr>
          <a:xfrm>
            <a:off x="2018030" y="6151245"/>
            <a:ext cx="720000" cy="18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5" idx="2"/>
            <a:endCxn id="19" idx="0"/>
          </p:cNvCxnSpPr>
          <p:nvPr/>
        </p:nvCxnSpPr>
        <p:spPr>
          <a:xfrm flipH="1">
            <a:off x="4793615" y="1002030"/>
            <a:ext cx="1125220" cy="356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" idx="2"/>
            <a:endCxn id="17" idx="0"/>
          </p:cNvCxnSpPr>
          <p:nvPr/>
        </p:nvCxnSpPr>
        <p:spPr>
          <a:xfrm>
            <a:off x="5918835" y="1002030"/>
            <a:ext cx="842645" cy="356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4"/>
            <a:endCxn id="8" idx="0"/>
          </p:cNvCxnSpPr>
          <p:nvPr/>
        </p:nvCxnSpPr>
        <p:spPr>
          <a:xfrm flipH="1">
            <a:off x="6758940" y="1537970"/>
            <a:ext cx="254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8" idx="2"/>
            <a:endCxn id="21" idx="0"/>
          </p:cNvCxnSpPr>
          <p:nvPr/>
        </p:nvCxnSpPr>
        <p:spPr>
          <a:xfrm flipH="1">
            <a:off x="6758305" y="1831975"/>
            <a:ext cx="635" cy="143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4"/>
            <a:endCxn id="10" idx="0"/>
          </p:cNvCxnSpPr>
          <p:nvPr/>
        </p:nvCxnSpPr>
        <p:spPr>
          <a:xfrm>
            <a:off x="6758305" y="2155190"/>
            <a:ext cx="3810" cy="147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0" idx="2"/>
            <a:endCxn id="23" idx="0"/>
          </p:cNvCxnSpPr>
          <p:nvPr/>
        </p:nvCxnSpPr>
        <p:spPr>
          <a:xfrm>
            <a:off x="6762115" y="2482850"/>
            <a:ext cx="0" cy="137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3" idx="4"/>
            <a:endCxn id="9" idx="0"/>
          </p:cNvCxnSpPr>
          <p:nvPr/>
        </p:nvCxnSpPr>
        <p:spPr>
          <a:xfrm flipH="1">
            <a:off x="6750050" y="2799715"/>
            <a:ext cx="12065" cy="96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9" idx="2"/>
          </p:cNvCxnSpPr>
          <p:nvPr/>
        </p:nvCxnSpPr>
        <p:spPr>
          <a:xfrm flipH="1">
            <a:off x="6737350" y="3075940"/>
            <a:ext cx="12700" cy="156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2" idx="4"/>
            <a:endCxn id="3" idx="0"/>
          </p:cNvCxnSpPr>
          <p:nvPr/>
        </p:nvCxnSpPr>
        <p:spPr>
          <a:xfrm flipH="1">
            <a:off x="6747510" y="3420745"/>
            <a:ext cx="13970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" idx="2"/>
            <a:endCxn id="20" idx="0"/>
          </p:cNvCxnSpPr>
          <p:nvPr/>
        </p:nvCxnSpPr>
        <p:spPr>
          <a:xfrm flipH="1">
            <a:off x="6746875" y="3775710"/>
            <a:ext cx="635" cy="142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0" idx="4"/>
            <a:endCxn id="7" idx="0"/>
          </p:cNvCxnSpPr>
          <p:nvPr/>
        </p:nvCxnSpPr>
        <p:spPr>
          <a:xfrm>
            <a:off x="6746875" y="4097655"/>
            <a:ext cx="63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7" idx="2"/>
            <a:endCxn id="24" idx="0"/>
          </p:cNvCxnSpPr>
          <p:nvPr/>
        </p:nvCxnSpPr>
        <p:spPr>
          <a:xfrm flipH="1">
            <a:off x="6746875" y="4420235"/>
            <a:ext cx="635" cy="147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4"/>
            <a:endCxn id="13" idx="0"/>
          </p:cNvCxnSpPr>
          <p:nvPr/>
        </p:nvCxnSpPr>
        <p:spPr>
          <a:xfrm>
            <a:off x="6746875" y="4747260"/>
            <a:ext cx="635" cy="135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3" idx="2"/>
            <a:endCxn id="25" idx="0"/>
          </p:cNvCxnSpPr>
          <p:nvPr/>
        </p:nvCxnSpPr>
        <p:spPr>
          <a:xfrm flipH="1">
            <a:off x="6746875" y="5062855"/>
            <a:ext cx="635" cy="162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9" idx="4"/>
            <a:endCxn id="12" idx="0"/>
          </p:cNvCxnSpPr>
          <p:nvPr/>
        </p:nvCxnSpPr>
        <p:spPr>
          <a:xfrm>
            <a:off x="4793615" y="1566545"/>
            <a:ext cx="1059815" cy="417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5" idx="4"/>
            <a:endCxn id="12" idx="0"/>
          </p:cNvCxnSpPr>
          <p:nvPr/>
        </p:nvCxnSpPr>
        <p:spPr>
          <a:xfrm flipH="1">
            <a:off x="5853430" y="5405120"/>
            <a:ext cx="893445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2" idx="2"/>
            <a:endCxn id="2" idx="0"/>
          </p:cNvCxnSpPr>
          <p:nvPr/>
        </p:nvCxnSpPr>
        <p:spPr>
          <a:xfrm>
            <a:off x="5853430" y="5996940"/>
            <a:ext cx="0" cy="23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95323" y="926774"/>
            <a:ext cx="1179195" cy="45974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r>
              <a:rPr lang="en-US" altLang="zh-CN" sz="2400" b="1" dirty="0" smtClean="0">
                <a:solidFill>
                  <a:schemeClr val="bg1"/>
                </a:solidFill>
              </a:rPr>
              <a:t>LeNet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15" grpId="0" animBg="1"/>
      <p:bldP spid="15" grpId="1" animBg="1"/>
      <p:bldP spid="40" grpId="0" animBg="1"/>
      <p:bldP spid="39" grpId="0"/>
      <p:bldP spid="41" grpId="0" animBg="1"/>
      <p:bldP spid="5" grpId="0" animBg="1"/>
      <p:bldP spid="8" grpId="0" animBg="1"/>
      <p:bldP spid="10" grpId="0" animBg="1"/>
      <p:bldP spid="9" grpId="0" animBg="1"/>
      <p:bldP spid="3" grpId="0" animBg="1"/>
      <p:bldP spid="7" grpId="0" animBg="1"/>
      <p:bldP spid="13" grpId="0" animBg="1"/>
      <p:bldP spid="12" grpId="0" animBg="1"/>
      <p:bldP spid="42" grpId="0" animBg="1"/>
      <p:bldP spid="19" grpId="0" animBg="1"/>
      <p:bldP spid="17" grpId="0" animBg="1"/>
      <p:bldP spid="28" grpId="0" animBg="1"/>
      <p:bldP spid="14" grpId="0" animBg="1"/>
      <p:bldP spid="18" grpId="0" animBg="1"/>
      <p:bldP spid="31" grpId="0" animBg="1"/>
      <p:bldP spid="29" grpId="0" animBg="1"/>
      <p:bldP spid="30" grpId="0" animBg="1"/>
      <p:bldP spid="34" grpId="0" animBg="1"/>
      <p:bldP spid="32" grpId="0" animBg="1"/>
      <p:bldP spid="33" grpId="0" animBg="1"/>
      <p:bldP spid="37" grpId="0" animBg="1"/>
      <p:bldP spid="35" grpId="0" animBg="1"/>
      <p:bldP spid="36" grpId="0" animBg="1"/>
      <p:bldP spid="2" grpId="0" animBg="1"/>
      <p:bldP spid="25" grpId="0" animBg="1"/>
      <p:bldP spid="24" grpId="0" animBg="1"/>
      <p:bldP spid="20" grpId="0" animBg="1"/>
      <p:bldP spid="22" grpId="0" animBg="1"/>
      <p:bldP spid="23" grpId="0" animBg="1"/>
      <p:bldP spid="21" grpId="0" animBg="1"/>
      <p:bldP spid="43" grpId="0" animBg="1"/>
      <p:bldP spid="3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4985</Words>
  <Application>WPS 演示</Application>
  <PresentationFormat>宽屏</PresentationFormat>
  <Paragraphs>640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37</vt:i4>
      </vt:variant>
      <vt:variant>
        <vt:lpstr>幻灯片标题</vt:lpstr>
      </vt:variant>
      <vt:variant>
        <vt:i4>42</vt:i4>
      </vt:variant>
    </vt:vector>
  </HeadingPairs>
  <TitlesOfParts>
    <vt:vector size="90" baseType="lpstr">
      <vt:lpstr>Arial</vt:lpstr>
      <vt:lpstr>宋体</vt:lpstr>
      <vt:lpstr>Wingdings</vt:lpstr>
      <vt:lpstr>Times New Roman</vt:lpstr>
      <vt:lpstr>微软雅黑</vt:lpstr>
      <vt:lpstr>Wingdings</vt:lpstr>
      <vt:lpstr>Verdana</vt:lpstr>
      <vt:lpstr>华文楷体</vt:lpstr>
      <vt:lpstr>Consolas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xinqi</cp:lastModifiedBy>
  <cp:revision>385</cp:revision>
  <dcterms:created xsi:type="dcterms:W3CDTF">2015-10-24T01:57:00Z</dcterms:created>
  <dcterms:modified xsi:type="dcterms:W3CDTF">2017-01-10T16:43:01Z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蓝色扁平化学术答辩模板第六部.pptx</vt:lpwstr>
  </property>
  <property fmtid="{D5CDD505-2E9C-101B-9397-08002B2CF9AE}" pid="3" name="fileid">
    <vt:lpwstr>786060</vt:lpwstr>
  </property>
  <property fmtid="{D5CDD505-2E9C-101B-9397-08002B2CF9AE}" pid="4" name="KSOProductBuildVer">
    <vt:lpwstr>2052-10.1.0.6159</vt:lpwstr>
  </property>
</Properties>
</file>