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11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312" r:id="rId36"/>
    <p:sldId id="294" r:id="rId37"/>
    <p:sldId id="295" r:id="rId38"/>
    <p:sldId id="296" r:id="rId39"/>
    <p:sldId id="309" r:id="rId40"/>
    <p:sldId id="313" r:id="rId41"/>
    <p:sldId id="297" r:id="rId42"/>
    <p:sldId id="298" r:id="rId43"/>
    <p:sldId id="300" r:id="rId44"/>
    <p:sldId id="301" r:id="rId45"/>
    <p:sldId id="303" r:id="rId46"/>
    <p:sldId id="304" r:id="rId47"/>
    <p:sldId id="305" r:id="rId48"/>
    <p:sldId id="306" r:id="rId49"/>
    <p:sldId id="310" r:id="rId50"/>
    <p:sldId id="30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1368" autoAdjust="0"/>
  </p:normalViewPr>
  <p:slideViewPr>
    <p:cSldViewPr snapToGrid="0">
      <p:cViewPr varScale="1">
        <p:scale>
          <a:sx n="75" d="100"/>
          <a:sy n="75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64.wmf"/><Relationship Id="rId1" Type="http://schemas.openxmlformats.org/officeDocument/2006/relationships/image" Target="../media/image80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4.wmf"/><Relationship Id="rId1" Type="http://schemas.openxmlformats.org/officeDocument/2006/relationships/image" Target="../media/image87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2C9A3-2A23-460F-88D8-81C8FCF95E1F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04B4-8E29-40C9-951E-E81E3E365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5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的发展历史</a:t>
            </a:r>
            <a:endParaRPr lang="en-US" altLang="zh-CN" dirty="0" smtClean="0"/>
          </a:p>
          <a:p>
            <a:r>
              <a:rPr lang="zh-CN" altLang="en-US" dirty="0" smtClean="0"/>
              <a:t>经典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的结构和组成部分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的推导过程，主要说明的是前向和反响过程</a:t>
            </a:r>
            <a:endParaRPr lang="en-US" altLang="zh-CN" dirty="0" smtClean="0"/>
          </a:p>
          <a:p>
            <a:r>
              <a:rPr lang="zh-CN" altLang="en-US" dirty="0" smtClean="0"/>
              <a:t>介绍最早的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LeNet</a:t>
            </a:r>
            <a:r>
              <a:rPr lang="zh-CN" altLang="en-US" dirty="0" smtClean="0"/>
              <a:t>－５，每一层的结构，连接数和神经元的数目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10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损失函数，有很多，这是其中三种，前面黄倩颖同学专门介绍过，最简单的是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4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图是借鉴自黄倩颖的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，这是在网络中，比较基础的，常用的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16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主要是伯努利分布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虚线，和打红</a:t>
            </a:r>
            <a:r>
              <a:rPr lang="en-US" altLang="zh-CN" dirty="0" smtClean="0"/>
              <a:t>×</a:t>
            </a:r>
            <a:r>
              <a:rPr lang="zh-CN" altLang="en-US" dirty="0" smtClean="0"/>
              <a:t>的是抑制项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53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优化的主要方法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7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目前的主要应用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1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前向时维度在减少，而反向时维度在增加</a:t>
            </a:r>
            <a:endParaRPr lang="en-US" altLang="zh-CN" dirty="0" smtClean="0"/>
          </a:p>
          <a:p>
            <a:r>
              <a:rPr lang="zh-CN" altLang="en-US" dirty="0" smtClean="0"/>
              <a:t>黑色的箭头表示前进的方向</a:t>
            </a:r>
            <a:endParaRPr lang="en-US" altLang="zh-CN" dirty="0" smtClean="0"/>
          </a:p>
          <a:p>
            <a:r>
              <a:rPr lang="zh-CN" altLang="en-US" dirty="0" smtClean="0"/>
              <a:t>前向传递的是输入值，反响传递的是权重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0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传递到红色的部分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8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33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最终的输出和</a:t>
            </a:r>
            <a:r>
              <a:rPr lang="en-US" altLang="zh-CN" dirty="0" smtClean="0"/>
              <a:t>NN</a:t>
            </a:r>
            <a:r>
              <a:rPr lang="zh-CN" altLang="en-US" dirty="0" smtClean="0"/>
              <a:t>网络是一致的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9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感受野，也是卷积神经网络的基础，</a:t>
            </a:r>
            <a:endParaRPr lang="en-US" altLang="zh-CN" dirty="0" smtClean="0"/>
          </a:p>
          <a:p>
            <a:r>
              <a:rPr lang="zh-CN" altLang="en-US" dirty="0" smtClean="0"/>
              <a:t>之后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年提出了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的前身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  </a:t>
            </a:r>
            <a:r>
              <a:rPr lang="en-US" altLang="zh-CN" dirty="0" smtClean="0"/>
              <a:t>Yann 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确定了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的结构，后面会细说</a:t>
            </a:r>
            <a:endParaRPr lang="en-US" altLang="zh-CN" dirty="0" smtClean="0"/>
          </a:p>
          <a:p>
            <a:r>
              <a:rPr lang="en-US" altLang="zh-CN" dirty="0" smtClean="0"/>
              <a:t>Alex Net </a:t>
            </a:r>
            <a:r>
              <a:rPr lang="zh-CN" altLang="en-US" dirty="0" smtClean="0"/>
              <a:t>则是对于</a:t>
            </a:r>
            <a:r>
              <a:rPr lang="en-US" altLang="zh-CN" dirty="0" err="1" smtClean="0"/>
              <a:t>LeNet</a:t>
            </a:r>
            <a:r>
              <a:rPr lang="zh-CN" altLang="en-US" dirty="0" smtClean="0"/>
              <a:t>的加深和改进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73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损失函数为比较简单的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12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反向传播的根据还是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算法，还是要求对于权重和偏置的梯度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http://www.2cto.com/kf/201607/521820.html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699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反向传播回来的误差可以看做是每个神经元的基的灵敏度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sensitivities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（灵敏度的意思就是我们的基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变化多少，误差会变化多少，也就是误差对基的变化率，也就是导数了）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87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对于每一层都是如此求梯度的，具体的参考自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36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使得灵敏度的维度是和卷积一一对应的，这就是</a:t>
            </a:r>
            <a:r>
              <a:rPr lang="en-US" altLang="zh-CN" dirty="0" smtClean="0"/>
              <a:t>up()</a:t>
            </a:r>
            <a:r>
              <a:rPr lang="zh-CN" altLang="en-US" dirty="0" smtClean="0"/>
              <a:t>函数的主要作用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96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克罗内克乘积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23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49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一般做法是把卷积层得到的灵敏度，进行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，在周围填充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值，然后和卷积核卷积得到前一个池化层的灵敏度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62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学习率都没有写在公式里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27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4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后面提出的这些网络是深度和宽度的不断加深，最新的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则有</a:t>
            </a:r>
            <a:r>
              <a:rPr lang="en-US" altLang="zh-CN" dirty="0" smtClean="0"/>
              <a:t>152</a:t>
            </a:r>
            <a:r>
              <a:rPr lang="zh-CN" altLang="en-US" dirty="0" smtClean="0"/>
              <a:t>层，这需要高配置的内存和显卡处理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37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先分析网络结构，再说明优点和缺点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64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87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27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左边是从池化层得到的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张图片，上边是卷积层</a:t>
            </a:r>
            <a:r>
              <a:rPr lang="en-US" altLang="zh-CN" dirty="0" smtClean="0"/>
              <a:t>C3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张图片。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51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）只适合小规模问题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5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一般都是卷积后面跟着一个池化，当然也有只有卷积的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卷积核的大小，决定了</a:t>
            </a:r>
            <a:endParaRPr lang="en-US" altLang="zh-CN" dirty="0" smtClean="0"/>
          </a:p>
          <a:p>
            <a:r>
              <a:rPr lang="zh-CN" altLang="en-US" dirty="0" smtClean="0"/>
              <a:t>权值大小也决定了，贡献</a:t>
            </a:r>
            <a:r>
              <a:rPr lang="en-US" altLang="zh-CN" dirty="0" smtClean="0"/>
              <a:t>de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卷积的具体操作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下面也就解释了卷积如何在图像上运动，这里每次移动一个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根据这个也给出了像素值之间的经过卷积后的变化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A782C8-02EB-440B-B216-0EA2B7E756FF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912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92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不同池化方式下的结果，</a:t>
            </a:r>
            <a:endParaRPr lang="en-US" altLang="zh-CN" dirty="0" smtClean="0"/>
          </a:p>
          <a:p>
            <a:r>
              <a:rPr lang="zh-CN" altLang="en-US" dirty="0" smtClean="0"/>
              <a:t>每次的步长为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P=2</a:t>
            </a:r>
            <a:r>
              <a:rPr lang="zh-CN" altLang="en-US" dirty="0" smtClean="0"/>
              <a:t>，则是为</a:t>
            </a:r>
            <a:r>
              <a:rPr lang="en-US" altLang="zh-CN" dirty="0" smtClean="0"/>
              <a:t>L2</a:t>
            </a:r>
            <a:r>
              <a:rPr lang="zh-CN" altLang="en-US" dirty="0" smtClean="0"/>
              <a:t>池化，类似于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范数</a:t>
            </a:r>
            <a:endParaRPr lang="en-US" altLang="zh-CN" dirty="0" smtClean="0"/>
          </a:p>
          <a:p>
            <a:r>
              <a:rPr lang="zh-CN" altLang="en-US" dirty="0" smtClean="0"/>
              <a:t>混合池化，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时，则为一半最大池化，一半平均池化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9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函数，比较适合深度</a:t>
            </a:r>
            <a:r>
              <a:rPr lang="en-US" altLang="zh-CN" dirty="0" smtClean="0"/>
              <a:t>CNN</a:t>
            </a:r>
            <a:r>
              <a:rPr lang="zh-CN" altLang="en-US" dirty="0" smtClean="0"/>
              <a:t>里面，后面有同学会介绍</a:t>
            </a:r>
            <a:endParaRPr lang="en-US" altLang="zh-CN" dirty="0" smtClean="0"/>
          </a:p>
          <a:p>
            <a:r>
              <a:rPr lang="zh-CN" altLang="en-US" dirty="0" smtClean="0"/>
              <a:t>而且很多人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04B4-8E29-40C9-951E-E81E3E3650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3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3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4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6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3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1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5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5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7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7E88-5C0A-4D71-AC43-CDD8F18DC077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92B1-B2D4-416B-B329-F816DBE04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5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png"/><Relationship Id="rId10" Type="http://schemas.openxmlformats.org/officeDocument/2006/relationships/image" Target="../media/image11.wmf"/><Relationship Id="rId4" Type="http://schemas.openxmlformats.org/officeDocument/2006/relationships/image" Target="../media/image13.gi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0.png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png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png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1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7.png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png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45.png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50.png"/><Relationship Id="rId4" Type="http://schemas.openxmlformats.org/officeDocument/2006/relationships/image" Target="../media/image1.png"/><Relationship Id="rId9" Type="http://schemas.openxmlformats.org/officeDocument/2006/relationships/image" Target="../media/image49.png"/><Relationship Id="rId1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3.wmf"/><Relationship Id="rId1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0.png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5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65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6.png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67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image" Target="../media/image72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71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7.wmf"/><Relationship Id="rId3" Type="http://schemas.openxmlformats.org/officeDocument/2006/relationships/image" Target="../media/image1.png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82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0.png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png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85.png"/><Relationship Id="rId10" Type="http://schemas.openxmlformats.org/officeDocument/2006/relationships/image" Target="../media/image8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6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875" y="2060576"/>
            <a:ext cx="8712200" cy="1470025"/>
          </a:xfrm>
        </p:spPr>
        <p:txBody>
          <a:bodyPr rtlCol="0" anchor="ctr">
            <a:norm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Convolutional Neural Networks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卷积神经网络</a:t>
            </a:r>
            <a:endParaRPr lang="zh-CN" altLang="zh-CN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360864"/>
            <a:ext cx="6400800" cy="1368425"/>
          </a:xfrm>
        </p:spPr>
        <p:txBody>
          <a:bodyPr rtlCol="0">
            <a:normAutofit fontScale="85000" lnSpcReduction="20000"/>
          </a:bodyPr>
          <a:lstStyle/>
          <a:p>
            <a:pPr algn="r" eaLnBrk="1" hangingPunct="1">
              <a:buFont typeface="Wingdings 3" panose="05040102010807070707" pitchFamily="18" charset="2"/>
              <a:buNone/>
              <a:defRPr/>
            </a:pPr>
            <a:endParaRPr lang="en-US" altLang="zh-CN" dirty="0" smtClean="0"/>
          </a:p>
          <a:p>
            <a:pPr algn="r" eaLnBrk="1" hangingPunct="1">
              <a:buFont typeface="Wingdings 3" panose="05040102010807070707" pitchFamily="18" charset="2"/>
              <a:buNone/>
              <a:defRPr/>
            </a:pPr>
            <a:endParaRPr lang="en-US" altLang="zh-CN" dirty="0" smtClean="0"/>
          </a:p>
          <a:p>
            <a:pPr algn="r" eaLnBrk="1" hangingPunct="1">
              <a:buFont typeface="Wingdings 3" panose="05040102010807070707" pitchFamily="18" charset="2"/>
              <a:buNone/>
              <a:defRPr/>
            </a:pPr>
            <a:r>
              <a:rPr lang="zh-CN" altLang="en-US" dirty="0" smtClean="0"/>
              <a:t>报告人：张兴鹏</a:t>
            </a:r>
            <a:r>
              <a:rPr lang="en-US" altLang="zh-CN" dirty="0" smtClean="0"/>
              <a:t>@isse</a:t>
            </a:r>
          </a:p>
          <a:p>
            <a:pPr algn="r" eaLnBrk="1" hangingPunct="1">
              <a:buFont typeface="Wingdings 3" panose="05040102010807070707" pitchFamily="18" charset="2"/>
              <a:buNone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00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2070894" y="1329321"/>
            <a:ext cx="8229600" cy="295275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 Layer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学习特性表征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滤波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765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86526"/>
              </p:ext>
            </p:extLst>
          </p:nvPr>
        </p:nvGraphicFramePr>
        <p:xfrm>
          <a:off x="3263644" y="2783064"/>
          <a:ext cx="6393552" cy="9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2921000" imgH="431800" progId="Equation.DSMT4">
                  <p:embed/>
                </p:oleObj>
              </mc:Choice>
              <mc:Fallback>
                <p:oleObj name="Equation" r:id="rId4" imgW="2921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644" y="2783064"/>
                        <a:ext cx="6393552" cy="9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文本框 4"/>
          <p:cNvSpPr txBox="1">
            <a:spLocks noChangeArrowheads="1"/>
          </p:cNvSpPr>
          <p:nvPr/>
        </p:nvSpPr>
        <p:spPr bwMode="auto">
          <a:xfrm>
            <a:off x="1913732" y="4142117"/>
            <a:ext cx="83867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卷积的特点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 </a:t>
            </a:r>
            <a:r>
              <a:rPr lang="zh-CN" altLang="en-US" sz="2800" dirty="0">
                <a:solidFill>
                  <a:srgbClr val="00B0F0"/>
                </a:solidFill>
              </a:rPr>
              <a:t>线性操作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zh-CN" altLang="en-US" sz="2800" dirty="0">
                <a:solidFill>
                  <a:srgbClr val="00B0F0"/>
                </a:solidFill>
              </a:rPr>
              <a:t>卷积核的大小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zh-CN" altLang="en-US" sz="2800" dirty="0">
                <a:solidFill>
                  <a:srgbClr val="00B0F0"/>
                </a:solidFill>
              </a:rPr>
              <a:t>卷积核上的权值大小</a:t>
            </a:r>
            <a:endParaRPr lang="en-US" altLang="zh-CN" sz="2800" dirty="0"/>
          </a:p>
        </p:txBody>
      </p:sp>
      <p:pic>
        <p:nvPicPr>
          <p:cNvPr id="11269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88914" y="0"/>
            <a:ext cx="1533525" cy="1552576"/>
            <a:chOff x="3481448" y="2338049"/>
            <a:chExt cx="2181104" cy="2181104"/>
          </a:xfrm>
        </p:grpSpPr>
        <p:grpSp>
          <p:nvGrpSpPr>
            <p:cNvPr id="11" name="组合 10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1272" name="TextBox 110"/>
            <p:cNvSpPr txBox="1">
              <a:spLocks noChangeArrowheads="1"/>
            </p:cNvSpPr>
            <p:nvPr/>
          </p:nvSpPr>
          <p:spPr bwMode="auto">
            <a:xfrm>
              <a:off x="3674333" y="3018479"/>
              <a:ext cx="1795331" cy="73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卷积层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22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997200"/>
            <a:ext cx="50101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3419475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785813"/>
            <a:ext cx="47736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文本框 9"/>
          <p:cNvSpPr txBox="1">
            <a:spLocks noChangeArrowheads="1"/>
          </p:cNvSpPr>
          <p:nvPr/>
        </p:nvSpPr>
        <p:spPr bwMode="auto">
          <a:xfrm>
            <a:off x="2351584" y="565405"/>
            <a:ext cx="4464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卷积操作</a:t>
            </a:r>
          </a:p>
        </p:txBody>
      </p:sp>
    </p:spTree>
    <p:extLst>
      <p:ext uri="{BB962C8B-B14F-4D97-AF65-F5344CB8AC3E}">
        <p14:creationId xmlns:p14="http://schemas.microsoft.com/office/powerpoint/2010/main" val="26209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75" y="811193"/>
            <a:ext cx="10655916" cy="51808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Pooling Layer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下（子）采样层（</a:t>
            </a:r>
            <a:r>
              <a:rPr lang="en-US" altLang="zh-CN" dirty="0" smtClean="0">
                <a:solidFill>
                  <a:srgbClr val="FF0000"/>
                </a:solidFill>
              </a:rPr>
              <a:t>Subsampling Layer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。利用局部信息来采样，减少运算量，保留有用的信息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最大池</a:t>
            </a:r>
            <a:r>
              <a:rPr lang="zh-CN" altLang="en-US" dirty="0" smtClean="0"/>
              <a:t>化：最大值</a:t>
            </a:r>
            <a:endParaRPr lang="en-US" altLang="zh-CN" dirty="0" smtClean="0"/>
          </a:p>
          <a:p>
            <a:r>
              <a:rPr lang="zh-CN" altLang="en-US" dirty="0" smtClean="0"/>
              <a:t>平均池化：平均值</a:t>
            </a:r>
            <a:endParaRPr lang="en-US" altLang="zh-CN" dirty="0" smtClean="0"/>
          </a:p>
          <a:p>
            <a:r>
              <a:rPr lang="en-US" altLang="zh-CN" dirty="0" smtClean="0"/>
              <a:t>Lp </a:t>
            </a:r>
            <a:r>
              <a:rPr lang="zh-CN" altLang="en-US" dirty="0" smtClean="0"/>
              <a:t>池化：类似于范数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混合池化：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3994" y="97786"/>
            <a:ext cx="1328737" cy="1270000"/>
            <a:chOff x="3481448" y="2338049"/>
            <a:chExt cx="2181104" cy="2181104"/>
          </a:xfrm>
        </p:grpSpPr>
        <p:grpSp>
          <p:nvGrpSpPr>
            <p:cNvPr id="11" name="组合 10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342" name="TextBox 110"/>
            <p:cNvSpPr txBox="1">
              <a:spLocks noChangeArrowheads="1"/>
            </p:cNvSpPr>
            <p:nvPr/>
          </p:nvSpPr>
          <p:spPr bwMode="auto">
            <a:xfrm>
              <a:off x="3941057" y="3166990"/>
              <a:ext cx="1366874" cy="79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池化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78629"/>
              </p:ext>
            </p:extLst>
          </p:nvPr>
        </p:nvGraphicFramePr>
        <p:xfrm>
          <a:off x="5717430" y="3202483"/>
          <a:ext cx="3633362" cy="145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1523880" imgH="609480" progId="Equation.DSMT4">
                  <p:embed/>
                </p:oleObj>
              </mc:Choice>
              <mc:Fallback>
                <p:oleObj name="Equation" r:id="rId5" imgW="15238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7430" y="3202483"/>
                        <a:ext cx="3633362" cy="145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816269"/>
              </p:ext>
            </p:extLst>
          </p:nvPr>
        </p:nvGraphicFramePr>
        <p:xfrm>
          <a:off x="4704306" y="5012532"/>
          <a:ext cx="5659611" cy="97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7" imgW="2641320" imgH="457200" progId="Equation.DSMT4">
                  <p:embed/>
                </p:oleObj>
              </mc:Choice>
              <mc:Fallback>
                <p:oleObj name="Equation" r:id="rId7" imgW="2641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4306" y="5012532"/>
                        <a:ext cx="5659611" cy="97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7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6" descr="池化层 的图像结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284538"/>
            <a:ext cx="5976937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908051"/>
            <a:ext cx="1704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60326"/>
            <a:ext cx="866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511676" y="476250"/>
            <a:ext cx="180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1064" y="60325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最大池化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683375" y="1079501"/>
          <a:ext cx="866776" cy="750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88"/>
                <a:gridCol w="433388"/>
              </a:tblGrid>
              <a:tr h="354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3.25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2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5.25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5E"/>
                    </a:solidFill>
                  </a:tcPr>
                </a:tc>
              </a:tr>
              <a:tr h="3961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57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4D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4524376" y="1379538"/>
            <a:ext cx="180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703764" y="963614"/>
            <a:ext cx="1260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平均池化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683375" y="1960564"/>
          <a:ext cx="866776" cy="72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88"/>
                <a:gridCol w="433388"/>
              </a:tblGrid>
              <a:tr h="354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4" marB="456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2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4" marB="4569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5E"/>
                    </a:solidFill>
                  </a:tcPr>
                </a:tc>
              </a:tr>
              <a:tr h="370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4" marB="456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57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4" marB="4569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4D1"/>
                    </a:solidFill>
                  </a:tcPr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4524376" y="2260600"/>
            <a:ext cx="180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03885" y="1844442"/>
            <a:ext cx="1260140" cy="390748"/>
          </a:xfrm>
          <a:prstGeom prst="rect">
            <a:avLst/>
          </a:prstGeom>
          <a:blipFill rotWithShape="0">
            <a:blip r:embed="rId8"/>
            <a:stretch>
              <a:fillRect t="-14063" b="-1406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683375" y="2852739"/>
          <a:ext cx="866776" cy="750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88"/>
                <a:gridCol w="433388"/>
              </a:tblGrid>
              <a:tr h="354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2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6.6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5E"/>
                    </a:solidFill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57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4D1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4524376" y="3152775"/>
            <a:ext cx="180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4703764" y="2736850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混合池化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611803"/>
              </p:ext>
            </p:extLst>
          </p:nvPr>
        </p:nvGraphicFramePr>
        <p:xfrm>
          <a:off x="9158903" y="1938215"/>
          <a:ext cx="981384" cy="52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9" imgW="380880" imgH="203040" progId="Equation.DSMT4">
                  <p:embed/>
                </p:oleObj>
              </mc:Choice>
              <mc:Fallback>
                <p:oleObj name="Equation" r:id="rId9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58903" y="1938215"/>
                        <a:ext cx="981384" cy="52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30349"/>
              </p:ext>
            </p:extLst>
          </p:nvPr>
        </p:nvGraphicFramePr>
        <p:xfrm>
          <a:off x="9158903" y="3063637"/>
          <a:ext cx="1199178" cy="44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1" imgW="482400" imgH="177480" progId="Equation.DSMT4">
                  <p:embed/>
                </p:oleObj>
              </mc:Choice>
              <mc:Fallback>
                <p:oleObj name="Equation" r:id="rId11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58903" y="3063637"/>
                        <a:ext cx="1199178" cy="44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98" y="3854734"/>
            <a:ext cx="10326170" cy="266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3161" y="147697"/>
            <a:ext cx="1531937" cy="1552575"/>
            <a:chOff x="3481448" y="2338049"/>
            <a:chExt cx="2181104" cy="2181103"/>
          </a:xfrm>
        </p:grpSpPr>
        <p:grpSp>
          <p:nvGrpSpPr>
            <p:cNvPr id="11" name="组合 10"/>
            <p:cNvGrpSpPr/>
            <p:nvPr/>
          </p:nvGrpSpPr>
          <p:grpSpPr>
            <a:xfrm>
              <a:off x="3481448" y="2338049"/>
              <a:ext cx="2181104" cy="2181103"/>
              <a:chOff x="304801" y="673099"/>
              <a:chExt cx="4000501" cy="4000498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1" y="673099"/>
                <a:ext cx="4000501" cy="400049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09" y="760413"/>
                <a:ext cx="3825873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391" name="TextBox 110"/>
            <p:cNvSpPr txBox="1">
              <a:spLocks noChangeArrowheads="1"/>
            </p:cNvSpPr>
            <p:nvPr/>
          </p:nvSpPr>
          <p:spPr bwMode="auto">
            <a:xfrm>
              <a:off x="3958578" y="2784391"/>
              <a:ext cx="1285382" cy="1340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激励</a:t>
              </a:r>
              <a:endParaRPr lang="en-US" altLang="zh-CN" sz="2800" dirty="0">
                <a:solidFill>
                  <a:srgbClr val="0070C0"/>
                </a:solidFill>
                <a:latin typeface="方正兰亭细黑_GBK" charset="-122"/>
                <a:ea typeface="方正兰亭细黑_GBK" charset="-122"/>
              </a:endParaRPr>
            </a:p>
            <a:p>
              <a:r>
                <a:rPr lang="zh-CN" altLang="en-US" sz="2800" dirty="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函数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58531" y="942470"/>
            <a:ext cx="94562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Activation function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常见的激励函数：</a:t>
            </a:r>
            <a:endParaRPr lang="en-US" altLang="zh-CN" sz="2800" dirty="0" smtClean="0"/>
          </a:p>
          <a:p>
            <a:r>
              <a:rPr lang="en-US" altLang="zh-CN" sz="2800" dirty="0" smtClean="0"/>
              <a:t>Sigmod</a:t>
            </a:r>
          </a:p>
          <a:p>
            <a:r>
              <a:rPr lang="en-US" altLang="zh-CN" sz="2800" dirty="0" smtClean="0"/>
              <a:t>Tanh</a:t>
            </a:r>
          </a:p>
          <a:p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(Rectified Linear unit)</a:t>
            </a:r>
          </a:p>
          <a:p>
            <a:r>
              <a:rPr lang="zh-CN" altLang="en-US" sz="2800" dirty="0" smtClean="0"/>
              <a:t>其他</a:t>
            </a:r>
            <a:r>
              <a:rPr lang="en-US" altLang="zh-CN" sz="2800" dirty="0" smtClean="0"/>
              <a:t>ReLU</a:t>
            </a:r>
            <a:r>
              <a:rPr lang="zh-CN" altLang="en-US" sz="2800" dirty="0" smtClean="0"/>
              <a:t>的变形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539428"/>
              </p:ext>
            </p:extLst>
          </p:nvPr>
        </p:nvGraphicFramePr>
        <p:xfrm>
          <a:off x="7956211" y="2882070"/>
          <a:ext cx="3428465" cy="76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1257120" imgH="279360" progId="Equation.DSMT4">
                  <p:embed/>
                </p:oleObj>
              </mc:Choice>
              <mc:Fallback>
                <p:oleObj name="Equation" r:id="rId6" imgW="125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56211" y="2882070"/>
                        <a:ext cx="3428465" cy="761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1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1836843" y="1022020"/>
            <a:ext cx="8507413" cy="55451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Loss function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+mn-ea"/>
              </a:rPr>
              <a:t>反向推导过程和优化权重</a:t>
            </a:r>
            <a:r>
              <a:rPr lang="zh-CN" altLang="en-US" dirty="0">
                <a:latin typeface="+mn-ea"/>
              </a:rPr>
              <a:t>的关键。</a:t>
            </a:r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r>
              <a:rPr lang="en-US" altLang="zh-CN" dirty="0">
                <a:latin typeface="+mn-ea"/>
              </a:rPr>
              <a:t>Hinge Loss </a:t>
            </a: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r>
              <a:rPr lang="en-US" altLang="zh-CN" dirty="0" err="1">
                <a:latin typeface="+mn-ea"/>
              </a:rPr>
              <a:t>Softmax</a:t>
            </a:r>
            <a:r>
              <a:rPr lang="en-US" altLang="zh-CN" dirty="0">
                <a:latin typeface="+mn-ea"/>
              </a:rPr>
              <a:t> Loss</a:t>
            </a: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r>
              <a:rPr lang="en-US" altLang="zh-CN" dirty="0">
                <a:latin typeface="+mn-ea"/>
              </a:rPr>
              <a:t>Contrastive Loss </a:t>
            </a: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以及其他的损失函数</a:t>
            </a:r>
            <a:endParaRPr lang="en-US" altLang="zh-CN" dirty="0">
              <a:latin typeface="+mn-ea"/>
            </a:endParaRPr>
          </a:p>
        </p:txBody>
      </p:sp>
      <p:pic>
        <p:nvPicPr>
          <p:cNvPr id="17411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9" y="2686549"/>
            <a:ext cx="4705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47" y="3632698"/>
            <a:ext cx="4143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59" y="4474074"/>
            <a:ext cx="56197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96853" y="202407"/>
            <a:ext cx="1604962" cy="1554163"/>
            <a:chOff x="3481448" y="2338049"/>
            <a:chExt cx="2181104" cy="2181104"/>
          </a:xfrm>
        </p:grpSpPr>
        <p:grpSp>
          <p:nvGrpSpPr>
            <p:cNvPr id="12" name="组合 11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09" y="760413"/>
                <a:ext cx="3825873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417" name="TextBox 110"/>
            <p:cNvSpPr txBox="1">
              <a:spLocks noChangeArrowheads="1"/>
            </p:cNvSpPr>
            <p:nvPr/>
          </p:nvSpPr>
          <p:spPr bwMode="auto">
            <a:xfrm>
              <a:off x="3958579" y="2784392"/>
              <a:ext cx="1226838" cy="134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损失</a:t>
              </a:r>
              <a:endParaRPr lang="en-US" altLang="zh-CN" sz="2800" dirty="0">
                <a:solidFill>
                  <a:srgbClr val="0070C0"/>
                </a:solidFill>
                <a:latin typeface="方正兰亭细黑_GBK" charset="-122"/>
                <a:ea typeface="方正兰亭细黑_GBK" charset="-122"/>
              </a:endParaRPr>
            </a:p>
            <a:p>
              <a:r>
                <a:rPr lang="zh-CN" altLang="en-US" sz="2800" dirty="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412875"/>
            <a:ext cx="48117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872414" y="2009775"/>
            <a:ext cx="2269019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B0F0"/>
                </a:solidFill>
              </a:rPr>
              <a:t>蓝色：</a:t>
            </a:r>
            <a:r>
              <a:rPr lang="en-US" altLang="zh-CN" dirty="0">
                <a:solidFill>
                  <a:srgbClr val="00B0F0"/>
                </a:solidFill>
              </a:rPr>
              <a:t>Gold Standard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黑色：</a:t>
            </a:r>
            <a:r>
              <a:rPr lang="en-US" altLang="zh-CN" dirty="0"/>
              <a:t>Squared loss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红色：</a:t>
            </a:r>
            <a:r>
              <a:rPr lang="en-US" altLang="zh-CN" dirty="0">
                <a:solidFill>
                  <a:srgbClr val="C00000"/>
                </a:solidFill>
              </a:rPr>
              <a:t> Hinge loss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黄色：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 logistic loss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92D050"/>
                </a:solidFill>
              </a:rPr>
              <a:t>绿色：</a:t>
            </a:r>
            <a:r>
              <a:rPr lang="en-US" altLang="zh-CN" dirty="0">
                <a:solidFill>
                  <a:srgbClr val="92D050"/>
                </a:solidFill>
              </a:rPr>
              <a:t> boosting loss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1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5318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55528" y="129820"/>
            <a:ext cx="1604963" cy="1554162"/>
            <a:chOff x="3481448" y="2338049"/>
            <a:chExt cx="2181104" cy="2181104"/>
          </a:xfrm>
        </p:grpSpPr>
        <p:grpSp>
          <p:nvGrpSpPr>
            <p:cNvPr id="13" name="组合 12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09" y="760413"/>
                <a:ext cx="3825873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9462" name="TextBox 110"/>
            <p:cNvSpPr txBox="1">
              <a:spLocks noChangeArrowheads="1"/>
            </p:cNvSpPr>
            <p:nvPr/>
          </p:nvSpPr>
          <p:spPr bwMode="auto">
            <a:xfrm>
              <a:off x="3714603" y="3108662"/>
              <a:ext cx="1714787" cy="73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正则化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099" y="90690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Regulation</a:t>
            </a:r>
          </a:p>
          <a:p>
            <a:r>
              <a:rPr lang="zh-CN" altLang="en-US" dirty="0" smtClean="0"/>
              <a:t>避免过拟合的关键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Lp-norm Regulation</a:t>
            </a:r>
            <a:r>
              <a:rPr lang="zh-CN" altLang="en-US" dirty="0" smtClean="0"/>
              <a:t>（最常用）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Dropout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Hinton</a:t>
            </a:r>
            <a:r>
              <a:rPr lang="zh-CN" altLang="en-US" dirty="0" smtClean="0"/>
              <a:t>提出，在最终输出前添加满足伯努利分布的向量。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DropConnect</a:t>
            </a:r>
            <a:r>
              <a:rPr lang="zh-CN" altLang="en-US" dirty="0" smtClean="0"/>
              <a:t>：改进，对于权重添加满足伯努利分布的矩阵</a:t>
            </a: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98477"/>
              </p:ext>
            </p:extLst>
          </p:nvPr>
        </p:nvGraphicFramePr>
        <p:xfrm>
          <a:off x="6868899" y="2450199"/>
          <a:ext cx="4837631" cy="63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8899" y="2450199"/>
                        <a:ext cx="4837631" cy="63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03618"/>
              </p:ext>
            </p:extLst>
          </p:nvPr>
        </p:nvGraphicFramePr>
        <p:xfrm>
          <a:off x="6877385" y="3869171"/>
          <a:ext cx="2207631" cy="63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7" imgW="965160" imgH="279360" progId="Equation.DSMT4">
                  <p:embed/>
                </p:oleObj>
              </mc:Choice>
              <mc:Fallback>
                <p:oleObj name="Equation" r:id="rId7" imgW="965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385" y="3869171"/>
                        <a:ext cx="2207631" cy="639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402717"/>
              </p:ext>
            </p:extLst>
          </p:nvPr>
        </p:nvGraphicFramePr>
        <p:xfrm>
          <a:off x="6674689" y="5064023"/>
          <a:ext cx="26130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9" imgW="1143000" imgH="330120" progId="Equation.DSMT4">
                  <p:embed/>
                </p:oleObj>
              </mc:Choice>
              <mc:Fallback>
                <p:oleObj name="Equation" r:id="rId9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74689" y="5064023"/>
                        <a:ext cx="26130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1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303" y="639881"/>
            <a:ext cx="8495825" cy="3755691"/>
          </a:xfrm>
        </p:spPr>
      </p:pic>
      <p:pic>
        <p:nvPicPr>
          <p:cNvPr id="20483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104263" y="4640239"/>
            <a:ext cx="2606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抑制一些输出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215952" y="4590253"/>
            <a:ext cx="2606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抑制一些权重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318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1910321" y="717942"/>
            <a:ext cx="8229600" cy="57626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i="1" dirty="0"/>
              <a:t>Optimization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主要是针对于</a:t>
            </a:r>
            <a:r>
              <a:rPr lang="en-US" altLang="zh-CN" sz="2400" dirty="0"/>
              <a:t>CNN</a:t>
            </a:r>
            <a:r>
              <a:rPr lang="zh-CN" altLang="en-US" sz="2400" dirty="0"/>
              <a:t>网络和训练结果的改进：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（１）数据扩充</a:t>
            </a:r>
            <a:r>
              <a:rPr lang="en-US" altLang="zh-CN" sz="2400" dirty="0"/>
              <a:t>;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（２）权重初始化</a:t>
            </a:r>
            <a:r>
              <a:rPr lang="en-US" altLang="zh-CN" sz="2400" dirty="0"/>
              <a:t>;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）反向过程中的梯度。</a:t>
            </a:r>
            <a:r>
              <a:rPr lang="en-US" altLang="zh-CN" sz="2400" dirty="0"/>
              <a:t>SGD</a:t>
            </a:r>
            <a:r>
              <a:rPr lang="zh-CN" altLang="en-US" sz="2400" dirty="0"/>
              <a:t>，以及其他的</a:t>
            </a:r>
            <a:r>
              <a:rPr lang="zh-CN" altLang="en-US" sz="2400" dirty="0" smtClean="0"/>
              <a:t>梯度方法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）批处理规范化；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Shortcut Connections</a:t>
            </a:r>
            <a:r>
              <a:rPr lang="zh-CN" altLang="en-US" sz="2400" dirty="0"/>
              <a:t>：主要针对于梯度消失问题。</a:t>
            </a:r>
            <a:endParaRPr lang="en-US" altLang="zh-CN" sz="2400" dirty="0"/>
          </a:p>
        </p:txBody>
      </p:sp>
      <p:pic>
        <p:nvPicPr>
          <p:cNvPr id="21507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6712" y="203201"/>
            <a:ext cx="1604963" cy="1552575"/>
            <a:chOff x="3481448" y="2338049"/>
            <a:chExt cx="2181104" cy="2181104"/>
          </a:xfrm>
        </p:grpSpPr>
        <p:grpSp>
          <p:nvGrpSpPr>
            <p:cNvPr id="11" name="组合 10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09" y="760413"/>
                <a:ext cx="3825873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1510" name="TextBox 110"/>
            <p:cNvSpPr txBox="1">
              <a:spLocks noChangeArrowheads="1"/>
            </p:cNvSpPr>
            <p:nvPr/>
          </p:nvSpPr>
          <p:spPr bwMode="auto">
            <a:xfrm>
              <a:off x="3958577" y="3061172"/>
              <a:ext cx="1226838" cy="73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88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465513" y="1700214"/>
            <a:ext cx="6591300" cy="4681537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 dirty="0"/>
              <a:t>发展历史</a:t>
            </a:r>
            <a:endParaRPr lang="en-US" altLang="zh-CN" dirty="0"/>
          </a:p>
          <a:p>
            <a:pPr marL="514350" indent="-514350">
              <a:buFontTx/>
              <a:buAutoNum type="arabicPeriod"/>
            </a:pPr>
            <a:endParaRPr lang="en-US" altLang="zh-CN" dirty="0" smtClean="0"/>
          </a:p>
          <a:p>
            <a:pPr marL="514350" indent="-514350">
              <a:buFontTx/>
              <a:buAutoNum type="arabicPeriod"/>
            </a:pPr>
            <a:r>
              <a:rPr lang="zh-CN" altLang="en-US" dirty="0"/>
              <a:t>基本组成部分</a:t>
            </a:r>
            <a:endParaRPr lang="en-US" altLang="zh-CN" dirty="0"/>
          </a:p>
          <a:p>
            <a:pPr marL="514350" indent="-514350">
              <a:buFontTx/>
              <a:buAutoNum type="arabicPeriod"/>
            </a:pPr>
            <a:endParaRPr lang="en-US" altLang="zh-CN" dirty="0" smtClean="0"/>
          </a:p>
          <a:p>
            <a:pPr marL="514350" indent="-514350">
              <a:buFontTx/>
              <a:buAutoNum type="arabicPeriod"/>
            </a:pPr>
            <a:r>
              <a:rPr lang="zh-CN" altLang="en-US" dirty="0"/>
              <a:t>推导过程</a:t>
            </a:r>
            <a:endParaRPr lang="en-US" altLang="zh-CN" dirty="0"/>
          </a:p>
          <a:p>
            <a:pPr marL="514350" indent="-514350">
              <a:buFontTx/>
              <a:buAutoNum type="arabicPeriod"/>
            </a:pPr>
            <a:endParaRPr lang="en-US" altLang="zh-CN" dirty="0" smtClean="0"/>
          </a:p>
          <a:p>
            <a:pPr marL="514350" indent="-514350">
              <a:buFontTx/>
              <a:buAutoNum type="arabicPeriod"/>
            </a:pPr>
            <a:r>
              <a:rPr lang="zh-CN" altLang="en-US" dirty="0"/>
              <a:t>经典模型</a:t>
            </a:r>
            <a:r>
              <a:rPr lang="en-US" altLang="zh-CN" dirty="0"/>
              <a:t>——</a:t>
            </a:r>
            <a:r>
              <a:rPr lang="en-US" altLang="zh-CN" dirty="0" err="1"/>
              <a:t>LeNet</a:t>
            </a:r>
            <a:r>
              <a:rPr lang="en-US" altLang="zh-CN" dirty="0"/>
              <a:t> 5</a:t>
            </a:r>
          </a:p>
          <a:p>
            <a:pPr marL="514350" indent="-514350">
              <a:buFontTx/>
              <a:buAutoNum type="arabicPeriod"/>
            </a:pPr>
            <a:endParaRPr lang="en-US" altLang="zh-CN" dirty="0" smtClean="0"/>
          </a:p>
        </p:txBody>
      </p:sp>
      <p:pic>
        <p:nvPicPr>
          <p:cNvPr id="410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0762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637732" y="176107"/>
            <a:ext cx="10391066" cy="6419850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Application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）图像分类（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 Classification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）目标识别（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Object Detection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）目标跟踪（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Object tracking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）姿势估计（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Pose Estimation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）文本检测与识别（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Text Detection and Recognition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）：包含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Text Detection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Text Recognition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End-to-end Text Spotting 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）视觉显著性检测（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Visual Saliency Detection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）行为识别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Action Recognition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包含静止图像和视频序列中的行为识别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）场景标记（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 Labeling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）语音处理（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Speech Processing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）：包括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Automatic Speech Recognition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Statistical Parametric Speech Synthesis 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）自然语言处理（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Natural Language Processing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）：包括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Statistical Language Modeling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Text Classification </a:t>
            </a:r>
          </a:p>
          <a:p>
            <a:pPr>
              <a:buFont typeface="Wingdings 3" charset="2"/>
              <a:buChar char=""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7014" y="142187"/>
            <a:ext cx="1604962" cy="1554163"/>
            <a:chOff x="3481448" y="2338049"/>
            <a:chExt cx="2181104" cy="2181104"/>
          </a:xfrm>
        </p:grpSpPr>
        <p:grpSp>
          <p:nvGrpSpPr>
            <p:cNvPr id="7" name="组合 6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92108" y="760413"/>
                <a:ext cx="3825873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2534" name="TextBox 110"/>
            <p:cNvSpPr txBox="1">
              <a:spLocks noChangeArrowheads="1"/>
            </p:cNvSpPr>
            <p:nvPr/>
          </p:nvSpPr>
          <p:spPr bwMode="auto">
            <a:xfrm>
              <a:off x="3958577" y="3061172"/>
              <a:ext cx="1226838" cy="73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0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 </a:t>
            </a:r>
            <a:r>
              <a:rPr lang="zh-CN" altLang="en-US" smtClean="0"/>
              <a:t>推导过程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625600" y="3509963"/>
            <a:ext cx="9144000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按照网络讲述前向和后向过程，细说反向求梯度</a:t>
            </a:r>
            <a:endParaRPr lang="zh-CN" altLang="en-US" dirty="0"/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9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3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9" y="2351088"/>
            <a:ext cx="4859337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9731376" y="5407026"/>
            <a:ext cx="792163" cy="792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3" name="矩形 12"/>
          <p:cNvSpPr/>
          <p:nvPr/>
        </p:nvSpPr>
        <p:spPr>
          <a:xfrm>
            <a:off x="833596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全链接</a:t>
            </a:r>
          </a:p>
        </p:txBody>
      </p:sp>
      <p:sp>
        <p:nvSpPr>
          <p:cNvPr id="14" name="矩形 13"/>
          <p:cNvSpPr/>
          <p:nvPr/>
        </p:nvSpPr>
        <p:spPr>
          <a:xfrm>
            <a:off x="7027863" y="537051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5" name="矩形 14"/>
          <p:cNvSpPr/>
          <p:nvPr/>
        </p:nvSpPr>
        <p:spPr>
          <a:xfrm>
            <a:off x="567531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6" name="矩形 15"/>
          <p:cNvSpPr/>
          <p:nvPr/>
        </p:nvSpPr>
        <p:spPr>
          <a:xfrm>
            <a:off x="441166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7" name="矩形 16"/>
          <p:cNvSpPr/>
          <p:nvPr/>
        </p:nvSpPr>
        <p:spPr>
          <a:xfrm>
            <a:off x="3108326" y="5402263"/>
            <a:ext cx="792163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8" name="矩形 17"/>
          <p:cNvSpPr/>
          <p:nvPr/>
        </p:nvSpPr>
        <p:spPr>
          <a:xfrm>
            <a:off x="1803401" y="5402263"/>
            <a:ext cx="792163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595563" y="5661025"/>
            <a:ext cx="51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87032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164139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46747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82002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128126" y="566261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5563" y="5949950"/>
            <a:ext cx="51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900489" y="596741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164139" y="596741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467476" y="5915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7820026" y="591026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9220201" y="5957888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6194" y="4941169"/>
            <a:ext cx="511475" cy="415627"/>
          </a:xfrm>
          <a:prstGeom prst="rect">
            <a:avLst/>
          </a:prstGeom>
          <a:blipFill rotWithShape="0">
            <a:blip r:embed="rId5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文本框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319" y="5014528"/>
            <a:ext cx="511475" cy="415627"/>
          </a:xfrm>
          <a:prstGeom prst="rect">
            <a:avLst/>
          </a:prstGeom>
          <a:blipFill rotWithShape="0">
            <a:blip r:embed="rId6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6" name="文本框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3642" y="5014528"/>
            <a:ext cx="511475" cy="421269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文本框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2324" y="4978006"/>
            <a:ext cx="511475" cy="415627"/>
          </a:xfrm>
          <a:prstGeom prst="rect">
            <a:avLst/>
          </a:prstGeom>
          <a:blipFill rotWithShape="0">
            <a:blip r:embed="rId8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文本框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4200" y="5014528"/>
            <a:ext cx="511475" cy="415627"/>
          </a:xfrm>
          <a:prstGeom prst="rect">
            <a:avLst/>
          </a:prstGeom>
          <a:blipFill rotWithShape="0">
            <a:blip r:embed="rId9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9" name="文本框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8938" y="4966747"/>
            <a:ext cx="511475" cy="415627"/>
          </a:xfrm>
          <a:prstGeom prst="rect">
            <a:avLst/>
          </a:prstGeom>
          <a:blipFill rotWithShape="0">
            <a:blip r:embed="rId10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3927475" y="371476"/>
            <a:ext cx="2209800" cy="1604963"/>
            <a:chOff x="6059464" y="3524926"/>
            <a:chExt cx="2185594" cy="1224902"/>
          </a:xfrm>
        </p:grpSpPr>
        <p:grpSp>
          <p:nvGrpSpPr>
            <p:cNvPr id="44" name="组合 43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圆角矩形 47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26658" name="TextBox 87"/>
            <p:cNvSpPr>
              <a:spLocks noChangeArrowheads="1"/>
            </p:cNvSpPr>
            <p:nvPr/>
          </p:nvSpPr>
          <p:spPr bwMode="auto">
            <a:xfrm>
              <a:off x="6416619" y="4031672"/>
              <a:ext cx="1471283" cy="211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前向过程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6821488" y="384176"/>
            <a:ext cx="2209800" cy="1604963"/>
            <a:chOff x="6059464" y="3524926"/>
            <a:chExt cx="2185594" cy="1224902"/>
          </a:xfrm>
        </p:grpSpPr>
        <p:grpSp>
          <p:nvGrpSpPr>
            <p:cNvPr id="58" name="组合 57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圆角矩形 6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4351932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26656" name="TextBox 87"/>
            <p:cNvSpPr>
              <a:spLocks noChangeArrowheads="1"/>
            </p:cNvSpPr>
            <p:nvPr/>
          </p:nvSpPr>
          <p:spPr bwMode="auto">
            <a:xfrm>
              <a:off x="6372273" y="4002889"/>
              <a:ext cx="1471283" cy="211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后向过程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3773" y="157754"/>
            <a:ext cx="1639627" cy="1343499"/>
            <a:chOff x="6059464" y="3524926"/>
            <a:chExt cx="2185594" cy="1224902"/>
          </a:xfrm>
        </p:grpSpPr>
        <p:grpSp>
          <p:nvGrpSpPr>
            <p:cNvPr id="7" name="组合 6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27670" name="TextBox 87"/>
            <p:cNvSpPr>
              <a:spLocks noChangeArrowheads="1"/>
            </p:cNvSpPr>
            <p:nvPr/>
          </p:nvSpPr>
          <p:spPr bwMode="auto">
            <a:xfrm>
              <a:off x="6059464" y="3881769"/>
              <a:ext cx="2158323" cy="63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前向过程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卷积层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731376" y="5407026"/>
            <a:ext cx="792163" cy="792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2" name="矩形 11"/>
          <p:cNvSpPr/>
          <p:nvPr/>
        </p:nvSpPr>
        <p:spPr>
          <a:xfrm>
            <a:off x="833596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全链接</a:t>
            </a:r>
          </a:p>
        </p:txBody>
      </p:sp>
      <p:sp>
        <p:nvSpPr>
          <p:cNvPr id="13" name="矩形 12"/>
          <p:cNvSpPr/>
          <p:nvPr/>
        </p:nvSpPr>
        <p:spPr>
          <a:xfrm>
            <a:off x="7027863" y="537051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4" name="矩形 13"/>
          <p:cNvSpPr/>
          <p:nvPr/>
        </p:nvSpPr>
        <p:spPr>
          <a:xfrm>
            <a:off x="5675313" y="5402263"/>
            <a:ext cx="792162" cy="792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5" name="矩形 14"/>
          <p:cNvSpPr/>
          <p:nvPr/>
        </p:nvSpPr>
        <p:spPr>
          <a:xfrm>
            <a:off x="441166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6" name="矩形 15"/>
          <p:cNvSpPr/>
          <p:nvPr/>
        </p:nvSpPr>
        <p:spPr>
          <a:xfrm>
            <a:off x="3108326" y="5402263"/>
            <a:ext cx="792163" cy="792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7" name="矩形 16"/>
          <p:cNvSpPr/>
          <p:nvPr/>
        </p:nvSpPr>
        <p:spPr>
          <a:xfrm>
            <a:off x="1803401" y="5402263"/>
            <a:ext cx="792163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595563" y="5661025"/>
            <a:ext cx="51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87032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4139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6194" y="4941169"/>
            <a:ext cx="511475" cy="415627"/>
          </a:xfrm>
          <a:prstGeom prst="rect">
            <a:avLst/>
          </a:prstGeom>
          <a:blipFill rotWithShape="0">
            <a:blip r:embed="rId5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文本框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319" y="5014528"/>
            <a:ext cx="511475" cy="415627"/>
          </a:xfrm>
          <a:prstGeom prst="rect">
            <a:avLst/>
          </a:prstGeom>
          <a:blipFill rotWithShape="0">
            <a:blip r:embed="rId6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文本框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3642" y="5014528"/>
            <a:ext cx="511475" cy="421269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3" name="文本框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2324" y="4978006"/>
            <a:ext cx="511475" cy="415627"/>
          </a:xfrm>
          <a:prstGeom prst="rect">
            <a:avLst/>
          </a:prstGeom>
          <a:blipFill rotWithShape="0">
            <a:blip r:embed="rId8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" name="文本框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4200" y="5014528"/>
            <a:ext cx="511475" cy="415627"/>
          </a:xfrm>
          <a:prstGeom prst="rect">
            <a:avLst/>
          </a:prstGeom>
          <a:blipFill rotWithShape="0">
            <a:blip r:embed="rId9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文本框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8938" y="4966747"/>
            <a:ext cx="511475" cy="415627"/>
          </a:xfrm>
          <a:prstGeom prst="rect">
            <a:avLst/>
          </a:prstGeom>
          <a:blipFill rotWithShape="0">
            <a:blip r:embed="rId10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28165" y="1218532"/>
            <a:ext cx="9553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</a:t>
            </a:r>
            <a:r>
              <a:rPr lang="zh-CN" altLang="en-US" sz="2800" dirty="0" smtClean="0"/>
              <a:t>前层为卷积层时，卷积层的输出为：</a:t>
            </a:r>
            <a:endParaRPr lang="en-US" altLang="zh-CN" sz="28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68388"/>
              </p:ext>
            </p:extLst>
          </p:nvPr>
        </p:nvGraphicFramePr>
        <p:xfrm>
          <a:off x="3898938" y="2405354"/>
          <a:ext cx="3783013" cy="113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1" imgW="1523880" imgH="457200" progId="Equation.DSMT4">
                  <p:embed/>
                </p:oleObj>
              </mc:Choice>
              <mc:Fallback>
                <p:oleObj name="Equation" r:id="rId11" imgW="1523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8938" y="2405354"/>
                        <a:ext cx="3783013" cy="113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2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00167" y="151732"/>
            <a:ext cx="1409700" cy="1066800"/>
            <a:chOff x="6059464" y="3524926"/>
            <a:chExt cx="2185594" cy="1224902"/>
          </a:xfrm>
        </p:grpSpPr>
        <p:grpSp>
          <p:nvGrpSpPr>
            <p:cNvPr id="12" name="组合 11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圆角矩形 1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28696" name="TextBox 87"/>
            <p:cNvSpPr>
              <a:spLocks noChangeArrowheads="1"/>
            </p:cNvSpPr>
            <p:nvPr/>
          </p:nvSpPr>
          <p:spPr bwMode="auto">
            <a:xfrm>
              <a:off x="6059464" y="3805985"/>
              <a:ext cx="1989498" cy="63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前向过程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池化层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8637" y="3309197"/>
            <a:ext cx="78692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/>
              <a:t>                        </a:t>
            </a:r>
            <a:r>
              <a:rPr lang="zh-CN" altLang="en-US" sz="2800" dirty="0" smtClean="0"/>
              <a:t>为池化操作，   为乘性偏置项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池</a:t>
            </a:r>
            <a:r>
              <a:rPr lang="zh-CN" altLang="en-US" sz="2800" dirty="0"/>
              <a:t>化层的激励函数一般为线性的。</a:t>
            </a:r>
          </a:p>
        </p:txBody>
      </p:sp>
      <p:sp>
        <p:nvSpPr>
          <p:cNvPr id="58" name="矩形 57"/>
          <p:cNvSpPr/>
          <p:nvPr/>
        </p:nvSpPr>
        <p:spPr>
          <a:xfrm>
            <a:off x="9731376" y="5407026"/>
            <a:ext cx="792163" cy="792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59" name="矩形 58"/>
          <p:cNvSpPr/>
          <p:nvPr/>
        </p:nvSpPr>
        <p:spPr>
          <a:xfrm>
            <a:off x="833596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全链接</a:t>
            </a:r>
          </a:p>
        </p:txBody>
      </p:sp>
      <p:sp>
        <p:nvSpPr>
          <p:cNvPr id="60" name="矩形 59"/>
          <p:cNvSpPr/>
          <p:nvPr/>
        </p:nvSpPr>
        <p:spPr>
          <a:xfrm>
            <a:off x="7027863" y="5381626"/>
            <a:ext cx="792162" cy="7921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61" name="矩形 60"/>
          <p:cNvSpPr/>
          <p:nvPr/>
        </p:nvSpPr>
        <p:spPr>
          <a:xfrm>
            <a:off x="567531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62" name="矩形 61"/>
          <p:cNvSpPr/>
          <p:nvPr/>
        </p:nvSpPr>
        <p:spPr>
          <a:xfrm>
            <a:off x="4411663" y="5402263"/>
            <a:ext cx="792162" cy="792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63" name="矩形 62"/>
          <p:cNvSpPr/>
          <p:nvPr/>
        </p:nvSpPr>
        <p:spPr>
          <a:xfrm>
            <a:off x="3108326" y="5402263"/>
            <a:ext cx="792163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64" name="矩形 63"/>
          <p:cNvSpPr/>
          <p:nvPr/>
        </p:nvSpPr>
        <p:spPr>
          <a:xfrm>
            <a:off x="1803401" y="5402263"/>
            <a:ext cx="792163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2595563" y="5661025"/>
            <a:ext cx="51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87032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164139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46747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6194" y="4941169"/>
            <a:ext cx="511475" cy="415627"/>
          </a:xfrm>
          <a:prstGeom prst="rect">
            <a:avLst/>
          </a:prstGeom>
          <a:blipFill rotWithShape="0">
            <a:blip r:embed="rId5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8" name="文本框 7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319" y="5014528"/>
            <a:ext cx="511475" cy="415627"/>
          </a:xfrm>
          <a:prstGeom prst="rect">
            <a:avLst/>
          </a:prstGeom>
          <a:blipFill rotWithShape="0">
            <a:blip r:embed="rId6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9" name="文本框 7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3642" y="5014528"/>
            <a:ext cx="511475" cy="421269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0" name="文本框 7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2324" y="4978006"/>
            <a:ext cx="511475" cy="415627"/>
          </a:xfrm>
          <a:prstGeom prst="rect">
            <a:avLst/>
          </a:prstGeom>
          <a:blipFill rotWithShape="0">
            <a:blip r:embed="rId8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1" name="文本框 8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4200" y="5014528"/>
            <a:ext cx="511475" cy="415627"/>
          </a:xfrm>
          <a:prstGeom prst="rect">
            <a:avLst/>
          </a:prstGeom>
          <a:blipFill rotWithShape="0">
            <a:blip r:embed="rId9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2" name="文本框 8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8938" y="4966747"/>
            <a:ext cx="511475" cy="415627"/>
          </a:xfrm>
          <a:prstGeom prst="rect">
            <a:avLst/>
          </a:prstGeom>
          <a:blipFill rotWithShape="0">
            <a:blip r:embed="rId10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72427" y="1186824"/>
            <a:ext cx="9553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</a:t>
            </a:r>
            <a:r>
              <a:rPr lang="zh-CN" altLang="en-US" sz="2800" dirty="0" smtClean="0"/>
              <a:t>前层为池化层时，池化层的输出为：</a:t>
            </a:r>
            <a:endParaRPr lang="en-US" altLang="zh-CN" sz="2800" dirty="0" smtClean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44511"/>
              </p:ext>
            </p:extLst>
          </p:nvPr>
        </p:nvGraphicFramePr>
        <p:xfrm>
          <a:off x="3870326" y="1966980"/>
          <a:ext cx="5161192" cy="94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1" imgW="1663560" imgH="304560" progId="Equation.DSMT4">
                  <p:embed/>
                </p:oleObj>
              </mc:Choice>
              <mc:Fallback>
                <p:oleObj name="Equation" r:id="rId11" imgW="1663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70326" y="1966980"/>
                        <a:ext cx="5161192" cy="946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29843"/>
              </p:ext>
            </p:extLst>
          </p:nvPr>
        </p:nvGraphicFramePr>
        <p:xfrm>
          <a:off x="747327" y="3135556"/>
          <a:ext cx="2244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3" imgW="723600" imgH="279360" progId="Equation.DSMT4">
                  <p:embed/>
                </p:oleObj>
              </mc:Choice>
              <mc:Fallback>
                <p:oleObj name="Equation" r:id="rId13" imgW="723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7327" y="3135556"/>
                        <a:ext cx="224472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065995"/>
              </p:ext>
            </p:extLst>
          </p:nvPr>
        </p:nvGraphicFramePr>
        <p:xfrm>
          <a:off x="5005671" y="3257336"/>
          <a:ext cx="494377" cy="65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5" imgW="190440" imgH="253800" progId="Equation.DSMT4">
                  <p:embed/>
                </p:oleObj>
              </mc:Choice>
              <mc:Fallback>
                <p:oleObj name="Equation" r:id="rId15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05671" y="3257336"/>
                        <a:ext cx="494377" cy="65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51619" y="178394"/>
            <a:ext cx="1409700" cy="1068387"/>
            <a:chOff x="6059464" y="3524926"/>
            <a:chExt cx="2185594" cy="1224902"/>
          </a:xfrm>
        </p:grpSpPr>
        <p:grpSp>
          <p:nvGrpSpPr>
            <p:cNvPr id="7" name="组合 6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29721" name="TextBox 87"/>
            <p:cNvSpPr>
              <a:spLocks noChangeArrowheads="1"/>
            </p:cNvSpPr>
            <p:nvPr/>
          </p:nvSpPr>
          <p:spPr bwMode="auto">
            <a:xfrm>
              <a:off x="6086734" y="3819554"/>
              <a:ext cx="2131053" cy="63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前向过程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输出层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731376" y="5407026"/>
            <a:ext cx="792163" cy="7921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4" name="矩形 13"/>
          <p:cNvSpPr/>
          <p:nvPr/>
        </p:nvSpPr>
        <p:spPr>
          <a:xfrm>
            <a:off x="8335963" y="5402263"/>
            <a:ext cx="792162" cy="792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全链接</a:t>
            </a:r>
          </a:p>
        </p:txBody>
      </p:sp>
      <p:sp>
        <p:nvSpPr>
          <p:cNvPr id="15" name="矩形 14"/>
          <p:cNvSpPr/>
          <p:nvPr/>
        </p:nvSpPr>
        <p:spPr>
          <a:xfrm>
            <a:off x="7027863" y="537051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6" name="矩形 15"/>
          <p:cNvSpPr/>
          <p:nvPr/>
        </p:nvSpPr>
        <p:spPr>
          <a:xfrm>
            <a:off x="567531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7" name="矩形 16"/>
          <p:cNvSpPr/>
          <p:nvPr/>
        </p:nvSpPr>
        <p:spPr>
          <a:xfrm>
            <a:off x="4411663" y="5402263"/>
            <a:ext cx="792162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8" name="矩形 17"/>
          <p:cNvSpPr/>
          <p:nvPr/>
        </p:nvSpPr>
        <p:spPr>
          <a:xfrm>
            <a:off x="3108326" y="5402263"/>
            <a:ext cx="792163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9" name="矩形 18"/>
          <p:cNvSpPr/>
          <p:nvPr/>
        </p:nvSpPr>
        <p:spPr>
          <a:xfrm>
            <a:off x="1803401" y="5402263"/>
            <a:ext cx="792163" cy="7921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95563" y="5661025"/>
            <a:ext cx="51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7032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164139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46747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820026" y="5661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128126" y="566261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6194" y="4941169"/>
            <a:ext cx="511475" cy="415627"/>
          </a:xfrm>
          <a:prstGeom prst="rect">
            <a:avLst/>
          </a:prstGeom>
          <a:blipFill rotWithShape="0">
            <a:blip r:embed="rId5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3" name="文本框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319" y="5014528"/>
            <a:ext cx="511475" cy="415627"/>
          </a:xfrm>
          <a:prstGeom prst="rect">
            <a:avLst/>
          </a:prstGeom>
          <a:blipFill rotWithShape="0">
            <a:blip r:embed="rId6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" name="文本框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3642" y="5014528"/>
            <a:ext cx="511475" cy="421269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文本框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2324" y="4978006"/>
            <a:ext cx="511475" cy="415627"/>
          </a:xfrm>
          <a:prstGeom prst="rect">
            <a:avLst/>
          </a:prstGeom>
          <a:blipFill rotWithShape="0">
            <a:blip r:embed="rId8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6" name="文本框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4200" y="5014528"/>
            <a:ext cx="511475" cy="415627"/>
          </a:xfrm>
          <a:prstGeom prst="rect">
            <a:avLst/>
          </a:prstGeom>
          <a:blipFill rotWithShape="0">
            <a:blip r:embed="rId9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文本框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8938" y="4966747"/>
            <a:ext cx="511475" cy="415627"/>
          </a:xfrm>
          <a:prstGeom prst="rect">
            <a:avLst/>
          </a:prstGeom>
          <a:blipFill rotWithShape="0">
            <a:blip r:embed="rId10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630699" y="3717928"/>
            <a:ext cx="7869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/>
              <a:t>与经典网络一致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201699" y="736819"/>
            <a:ext cx="9553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</a:t>
            </a:r>
            <a:r>
              <a:rPr lang="zh-CN" altLang="en-US" sz="2800" dirty="0" smtClean="0"/>
              <a:t>前层为全连接层或者输出层时，输出为</a:t>
            </a:r>
            <a:endParaRPr lang="en-US" altLang="zh-CN" sz="2800" dirty="0" smtClean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77630"/>
              </p:ext>
            </p:extLst>
          </p:nvPr>
        </p:nvGraphicFramePr>
        <p:xfrm>
          <a:off x="3802856" y="1759959"/>
          <a:ext cx="37449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1" imgW="1206360" imgH="279360" progId="Equation.DSMT4">
                  <p:embed/>
                </p:oleObj>
              </mc:Choice>
              <mc:Fallback>
                <p:oleObj name="Equation" r:id="rId11" imgW="1206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2856" y="1759959"/>
                        <a:ext cx="3744913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2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70646" y="179649"/>
            <a:ext cx="2052946" cy="1665027"/>
            <a:chOff x="6059464" y="3524926"/>
            <a:chExt cx="2185594" cy="1224902"/>
          </a:xfrm>
        </p:grpSpPr>
        <p:grpSp>
          <p:nvGrpSpPr>
            <p:cNvPr id="7" name="组合 6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0727" name="TextBox 87"/>
            <p:cNvSpPr>
              <a:spLocks noChangeArrowheads="1"/>
            </p:cNvSpPr>
            <p:nvPr/>
          </p:nvSpPr>
          <p:spPr bwMode="auto">
            <a:xfrm>
              <a:off x="6059464" y="3909916"/>
              <a:ext cx="2131053" cy="63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反向过程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损失函数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3072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44238"/>
              </p:ext>
            </p:extLst>
          </p:nvPr>
        </p:nvGraphicFramePr>
        <p:xfrm>
          <a:off x="5059362" y="1555592"/>
          <a:ext cx="3036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5" imgW="1524000" imgH="469900" progId="Equation.DSMT4">
                  <p:embed/>
                </p:oleObj>
              </mc:Choice>
              <mc:Fallback>
                <p:oleObj name="Equation" r:id="rId5" imgW="1524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2" y="1555592"/>
                        <a:ext cx="30368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49207" y="702971"/>
            <a:ext cx="9219629" cy="4351338"/>
          </a:xfrm>
        </p:spPr>
        <p:txBody>
          <a:bodyPr/>
          <a:lstStyle/>
          <a:p>
            <a:r>
              <a:rPr lang="zh-CN" altLang="en-US" dirty="0" smtClean="0"/>
              <a:t>多类问题为例。</a:t>
            </a:r>
            <a:endParaRPr lang="en-US" altLang="zh-CN" dirty="0" smtClean="0"/>
          </a:p>
          <a:p>
            <a:r>
              <a:rPr lang="zh-CN" altLang="en-US" dirty="0" smtClean="0"/>
              <a:t>损失函数为：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为第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个样本对应的第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个标签，      为输出。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反向的关键是求灵敏度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587856"/>
              </p:ext>
            </p:extLst>
          </p:nvPr>
        </p:nvGraphicFramePr>
        <p:xfrm>
          <a:off x="2781739" y="2669638"/>
          <a:ext cx="464605" cy="61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7" imgW="190440" imgH="253800" progId="Equation.DSMT4">
                  <p:embed/>
                </p:oleObj>
              </mc:Choice>
              <mc:Fallback>
                <p:oleObj name="Equation" r:id="rId7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1739" y="2669638"/>
                        <a:ext cx="464605" cy="619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722185"/>
              </p:ext>
            </p:extLst>
          </p:nvPr>
        </p:nvGraphicFramePr>
        <p:xfrm>
          <a:off x="8096250" y="2665226"/>
          <a:ext cx="464605" cy="61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9" imgW="190440" imgH="253800" progId="Equation.DSMT4">
                  <p:embed/>
                </p:oleObj>
              </mc:Choice>
              <mc:Fallback>
                <p:oleObj name="Equation" r:id="rId9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6250" y="2665226"/>
                        <a:ext cx="464605" cy="619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69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710738" y="5170488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9" name="矩形 8"/>
          <p:cNvSpPr/>
          <p:nvPr/>
        </p:nvSpPr>
        <p:spPr>
          <a:xfrm>
            <a:off x="8315326" y="5165726"/>
            <a:ext cx="7921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全链接</a:t>
            </a:r>
          </a:p>
        </p:txBody>
      </p:sp>
      <p:sp>
        <p:nvSpPr>
          <p:cNvPr id="10" name="矩形 9"/>
          <p:cNvSpPr/>
          <p:nvPr/>
        </p:nvSpPr>
        <p:spPr>
          <a:xfrm>
            <a:off x="7007226" y="5133976"/>
            <a:ext cx="7921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1" name="矩形 10"/>
          <p:cNvSpPr/>
          <p:nvPr/>
        </p:nvSpPr>
        <p:spPr>
          <a:xfrm>
            <a:off x="5654676" y="5165726"/>
            <a:ext cx="7921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2" name="矩形 11"/>
          <p:cNvSpPr/>
          <p:nvPr/>
        </p:nvSpPr>
        <p:spPr>
          <a:xfrm>
            <a:off x="4391026" y="5165726"/>
            <a:ext cx="7921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3" name="矩形 12"/>
          <p:cNvSpPr/>
          <p:nvPr/>
        </p:nvSpPr>
        <p:spPr>
          <a:xfrm>
            <a:off x="3086101" y="5165726"/>
            <a:ext cx="7921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4" name="矩形 13"/>
          <p:cNvSpPr/>
          <p:nvPr/>
        </p:nvSpPr>
        <p:spPr>
          <a:xfrm>
            <a:off x="1760538" y="519271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9199564" y="5721350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75343" y="4704310"/>
            <a:ext cx="511475" cy="415627"/>
          </a:xfrm>
          <a:prstGeom prst="rect">
            <a:avLst/>
          </a:prstGeom>
          <a:blipFill rotWithShape="0">
            <a:blip r:embed="rId5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27468" y="4777669"/>
            <a:ext cx="511475" cy="415627"/>
          </a:xfrm>
          <a:prstGeom prst="rect">
            <a:avLst/>
          </a:prstGeom>
          <a:blipFill rotWithShape="0">
            <a:blip r:embed="rId6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文本框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72791" y="4777669"/>
            <a:ext cx="511475" cy="421269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01473" y="4741147"/>
            <a:ext cx="511475" cy="415627"/>
          </a:xfrm>
          <a:prstGeom prst="rect">
            <a:avLst/>
          </a:prstGeom>
          <a:blipFill rotWithShape="0">
            <a:blip r:embed="rId8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文本框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23349" y="4729888"/>
            <a:ext cx="634829" cy="414472"/>
          </a:xfrm>
          <a:prstGeom prst="rect">
            <a:avLst/>
          </a:prstGeom>
          <a:blipFill rotWithShape="0">
            <a:blip r:embed="rId9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文本框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78087" y="4729888"/>
            <a:ext cx="511475" cy="415627"/>
          </a:xfrm>
          <a:prstGeom prst="rect">
            <a:avLst/>
          </a:prstGeom>
          <a:blipFill rotWithShape="0">
            <a:blip r:embed="rId10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31928" y="0"/>
            <a:ext cx="2228591" cy="1612900"/>
            <a:chOff x="6059464" y="3524926"/>
            <a:chExt cx="2185594" cy="1224902"/>
          </a:xfrm>
        </p:grpSpPr>
        <p:grpSp>
          <p:nvGrpSpPr>
            <p:cNvPr id="35" name="组合 34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圆角矩形 3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1767" name="TextBox 87"/>
            <p:cNvSpPr>
              <a:spLocks noChangeArrowheads="1"/>
            </p:cNvSpPr>
            <p:nvPr/>
          </p:nvSpPr>
          <p:spPr bwMode="auto">
            <a:xfrm>
              <a:off x="6086734" y="3947629"/>
              <a:ext cx="2131053" cy="63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反向过程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输出到全连接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3176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38689"/>
              </p:ext>
            </p:extLst>
          </p:nvPr>
        </p:nvGraphicFramePr>
        <p:xfrm>
          <a:off x="6446839" y="1412153"/>
          <a:ext cx="24320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1" imgW="1206500" imgH="482600" progId="Equation.DSMT4">
                  <p:embed/>
                </p:oleObj>
              </mc:Choice>
              <mc:Fallback>
                <p:oleObj name="Equation" r:id="rId11" imgW="1206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9" y="1412153"/>
                        <a:ext cx="24320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561881"/>
              </p:ext>
            </p:extLst>
          </p:nvPr>
        </p:nvGraphicFramePr>
        <p:xfrm>
          <a:off x="6446839" y="2609136"/>
          <a:ext cx="2635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3" imgW="1307532" imgH="482391" progId="Equation.DSMT4">
                  <p:embed/>
                </p:oleObj>
              </mc:Choice>
              <mc:Fallback>
                <p:oleObj name="Equation" r:id="rId13" imgW="1307532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9" y="2609136"/>
                        <a:ext cx="26352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200703"/>
              </p:ext>
            </p:extLst>
          </p:nvPr>
        </p:nvGraphicFramePr>
        <p:xfrm>
          <a:off x="3657388" y="4013076"/>
          <a:ext cx="3704701" cy="70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5" imgW="1879600" imgH="355600" progId="Equation.DSMT4">
                  <p:embed/>
                </p:oleObj>
              </mc:Choice>
              <mc:Fallback>
                <p:oleObj name="Equation" r:id="rId15" imgW="18796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388" y="4013076"/>
                        <a:ext cx="3704701" cy="700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60520" y="475682"/>
            <a:ext cx="8736015" cy="4351338"/>
          </a:xfrm>
        </p:spPr>
        <p:txBody>
          <a:bodyPr/>
          <a:lstStyle/>
          <a:p>
            <a:r>
              <a:rPr lang="zh-CN" altLang="en-US" dirty="0" smtClean="0"/>
              <a:t>输出层到全连接层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算法：</a:t>
            </a:r>
            <a:endParaRPr lang="en-US" altLang="zh-CN" dirty="0" smtClean="0"/>
          </a:p>
          <a:p>
            <a:r>
              <a:rPr lang="zh-CN" altLang="en-US" dirty="0" smtClean="0"/>
              <a:t>对于偏置的梯度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对于权重的梯度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25391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71267"/>
              </p:ext>
            </p:extLst>
          </p:nvPr>
        </p:nvGraphicFramePr>
        <p:xfrm>
          <a:off x="4347897" y="1996211"/>
          <a:ext cx="4240833" cy="98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4" imgW="2082800" imgH="482600" progId="Equation.DSMT4">
                  <p:embed/>
                </p:oleObj>
              </mc:Choice>
              <mc:Fallback>
                <p:oleObj name="Equation" r:id="rId4" imgW="2082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897" y="1996211"/>
                        <a:ext cx="4240833" cy="98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246711"/>
              </p:ext>
            </p:extLst>
          </p:nvPr>
        </p:nvGraphicFramePr>
        <p:xfrm>
          <a:off x="5391988" y="2959742"/>
          <a:ext cx="1076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6" imgW="571252" imgH="469696" progId="Equation.DSMT4">
                  <p:embed/>
                </p:oleObj>
              </mc:Choice>
              <mc:Fallback>
                <p:oleObj name="Equation" r:id="rId6" imgW="571252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988" y="2959742"/>
                        <a:ext cx="10763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40258"/>
              </p:ext>
            </p:extLst>
          </p:nvPr>
        </p:nvGraphicFramePr>
        <p:xfrm>
          <a:off x="4800390" y="3840983"/>
          <a:ext cx="1562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8" imgW="901309" imgH="469696" progId="Equation.DSMT4">
                  <p:embed/>
                </p:oleObj>
              </mc:Choice>
              <mc:Fallback>
                <p:oleObj name="Equation" r:id="rId8" imgW="901309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390" y="3840983"/>
                        <a:ext cx="1562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363318"/>
              </p:ext>
            </p:extLst>
          </p:nvPr>
        </p:nvGraphicFramePr>
        <p:xfrm>
          <a:off x="4950285" y="5372920"/>
          <a:ext cx="3390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10" imgW="1651000" imgH="304800" progId="Equation.DSMT4">
                  <p:embed/>
                </p:oleObj>
              </mc:Choice>
              <mc:Fallback>
                <p:oleObj name="Equation" r:id="rId10" imgW="1651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285" y="5372920"/>
                        <a:ext cx="33909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72354"/>
              </p:ext>
            </p:extLst>
          </p:nvPr>
        </p:nvGraphicFramePr>
        <p:xfrm>
          <a:off x="5084553" y="5998395"/>
          <a:ext cx="25558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12" imgW="1244600" imgH="304800" progId="Equation.DSMT4">
                  <p:embed/>
                </p:oleObj>
              </mc:Choice>
              <mc:Fallback>
                <p:oleObj name="Equation" r:id="rId12" imgW="1244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553" y="5998395"/>
                        <a:ext cx="25558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033448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3"/>
          <p:cNvSpPr txBox="1">
            <a:spLocks/>
          </p:cNvSpPr>
          <p:nvPr/>
        </p:nvSpPr>
        <p:spPr>
          <a:xfrm>
            <a:off x="674010" y="468217"/>
            <a:ext cx="11376963" cy="4627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由于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则偏置的梯度等于灵敏度，这也是让高层误差传递到底层的神来之笔</a:t>
            </a:r>
            <a:endParaRPr lang="en-US" altLang="zh-CN" dirty="0" smtClean="0"/>
          </a:p>
          <a:p>
            <a:r>
              <a:rPr lang="zh-CN" altLang="en-US" dirty="0" smtClean="0"/>
              <a:t>则有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令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有</a:t>
            </a:r>
            <a:endParaRPr lang="en-US" altLang="zh-CN" dirty="0" smtClean="0"/>
          </a:p>
          <a:p>
            <a:endParaRPr lang="en-US" altLang="zh-CN" sz="1600" dirty="0"/>
          </a:p>
          <a:p>
            <a:r>
              <a:rPr lang="zh-CN" altLang="en-US" dirty="0" smtClean="0"/>
              <a:t>则根据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算法，权重和偏置的更新公式</a:t>
            </a:r>
            <a:endParaRPr lang="zh-CN" altLang="en-US" dirty="0"/>
          </a:p>
        </p:txBody>
      </p:sp>
      <p:graphicFrame>
        <p:nvGraphicFramePr>
          <p:cNvPr id="1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891762"/>
              </p:ext>
            </p:extLst>
          </p:nvPr>
        </p:nvGraphicFramePr>
        <p:xfrm>
          <a:off x="2552700" y="235239"/>
          <a:ext cx="1011521" cy="101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15" imgW="469800" imgH="469800" progId="Equation.DSMT4">
                  <p:embed/>
                </p:oleObj>
              </mc:Choice>
              <mc:Fallback>
                <p:oleObj name="Equation" r:id="rId15" imgW="469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35239"/>
                        <a:ext cx="1011521" cy="1011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9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31376" y="5407026"/>
            <a:ext cx="7921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833596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全链接</a:t>
            </a:r>
          </a:p>
        </p:txBody>
      </p:sp>
      <p:sp>
        <p:nvSpPr>
          <p:cNvPr id="9" name="矩形 8"/>
          <p:cNvSpPr/>
          <p:nvPr/>
        </p:nvSpPr>
        <p:spPr>
          <a:xfrm>
            <a:off x="7027863" y="537051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0" name="矩形 9"/>
          <p:cNvSpPr/>
          <p:nvPr/>
        </p:nvSpPr>
        <p:spPr>
          <a:xfrm>
            <a:off x="567531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1" name="矩形 10"/>
          <p:cNvSpPr/>
          <p:nvPr/>
        </p:nvSpPr>
        <p:spPr>
          <a:xfrm>
            <a:off x="441166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2" name="矩形 11"/>
          <p:cNvSpPr/>
          <p:nvPr/>
        </p:nvSpPr>
        <p:spPr>
          <a:xfrm>
            <a:off x="3108326" y="5402263"/>
            <a:ext cx="79216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3" name="矩形 12"/>
          <p:cNvSpPr/>
          <p:nvPr/>
        </p:nvSpPr>
        <p:spPr>
          <a:xfrm>
            <a:off x="1803401" y="5402263"/>
            <a:ext cx="79216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820026" y="591026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9220201" y="5957888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6194" y="4941169"/>
            <a:ext cx="511475" cy="415627"/>
          </a:xfrm>
          <a:prstGeom prst="rect">
            <a:avLst/>
          </a:prstGeom>
          <a:blipFill rotWithShape="0">
            <a:blip r:embed="rId5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文本框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319" y="5014528"/>
            <a:ext cx="511475" cy="415627"/>
          </a:xfrm>
          <a:prstGeom prst="rect">
            <a:avLst/>
          </a:prstGeom>
          <a:blipFill rotWithShape="0">
            <a:blip r:embed="rId6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3642" y="5014528"/>
            <a:ext cx="511475" cy="421269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文本框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2324" y="4978006"/>
            <a:ext cx="511475" cy="415627"/>
          </a:xfrm>
          <a:prstGeom prst="rect">
            <a:avLst/>
          </a:prstGeom>
          <a:blipFill rotWithShape="0">
            <a:blip r:embed="rId8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4200" y="5014528"/>
            <a:ext cx="511475" cy="415627"/>
          </a:xfrm>
          <a:prstGeom prst="rect">
            <a:avLst/>
          </a:prstGeom>
          <a:blipFill rotWithShape="0">
            <a:blip r:embed="rId9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文本框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8938" y="4966747"/>
            <a:ext cx="511475" cy="415627"/>
          </a:xfrm>
          <a:prstGeom prst="rect">
            <a:avLst/>
          </a:prstGeom>
          <a:blipFill rotWithShape="0">
            <a:blip r:embed="rId10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18279" y="6350"/>
            <a:ext cx="1887941" cy="1385721"/>
            <a:chOff x="6059464" y="3524926"/>
            <a:chExt cx="2185594" cy="1224902"/>
          </a:xfrm>
        </p:grpSpPr>
        <p:grpSp>
          <p:nvGrpSpPr>
            <p:cNvPr id="34" name="组合 33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圆角矩形 3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3816" name="TextBox 87"/>
            <p:cNvSpPr>
              <a:spLocks noChangeArrowheads="1"/>
            </p:cNvSpPr>
            <p:nvPr/>
          </p:nvSpPr>
          <p:spPr bwMode="auto">
            <a:xfrm>
              <a:off x="6086734" y="3947629"/>
              <a:ext cx="2131053" cy="63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反向过程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全连接到池化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98688" y="1073151"/>
            <a:ext cx="8001000" cy="378936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与传统的神经网络是相同的。灵敏度为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对应的权重更新为</a:t>
            </a:r>
            <a:endParaRPr lang="en-US" altLang="zh-CN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997451" y="1700214"/>
          <a:ext cx="28225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11" imgW="1549400" imgH="457200" progId="Equation.DSMT4">
                  <p:embed/>
                </p:oleObj>
              </mc:Choice>
              <mc:Fallback>
                <p:oleObj name="Equation" r:id="rId11" imgW="1549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1" y="1700214"/>
                        <a:ext cx="28225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4583114" y="3160713"/>
          <a:ext cx="33924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13" imgW="1651000" imgH="304800" progId="Equation.DSMT4">
                  <p:embed/>
                </p:oleObj>
              </mc:Choice>
              <mc:Fallback>
                <p:oleObj name="Equation" r:id="rId13" imgW="1651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3160713"/>
                        <a:ext cx="339248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4765676" y="4154489"/>
          <a:ext cx="25558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15" imgW="1244600" imgH="304800" progId="Equation.DSMT4">
                  <p:embed/>
                </p:oleObj>
              </mc:Choice>
              <mc:Fallback>
                <p:oleObj name="Equation" r:id="rId15" imgW="1244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6" y="4154489"/>
                        <a:ext cx="25558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5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 </a:t>
            </a:r>
            <a:r>
              <a:rPr lang="zh-CN" altLang="en-US" dirty="0" smtClean="0"/>
              <a:t>发展历史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70992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以时间为序，简述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</a:t>
            </a:r>
          </a:p>
          <a:p>
            <a:endParaRPr lang="zh-CN" altLang="en-US" dirty="0"/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内容占位符 1"/>
          <p:cNvSpPr>
            <a:spLocks noGrp="1"/>
          </p:cNvSpPr>
          <p:nvPr>
            <p:ph idx="1"/>
          </p:nvPr>
        </p:nvSpPr>
        <p:spPr>
          <a:xfrm>
            <a:off x="2003426" y="379414"/>
            <a:ext cx="7489825" cy="3778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梯度公式是相同的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但是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则有：</a:t>
            </a:r>
          </a:p>
        </p:txBody>
      </p:sp>
      <p:graphicFrame>
        <p:nvGraphicFramePr>
          <p:cNvPr id="3482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11880"/>
              </p:ext>
            </p:extLst>
          </p:nvPr>
        </p:nvGraphicFramePr>
        <p:xfrm>
          <a:off x="5884817" y="306723"/>
          <a:ext cx="2137703" cy="123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4" imgW="837836" imgH="482391" progId="Equation.DSMT4">
                  <p:embed/>
                </p:oleObj>
              </mc:Choice>
              <mc:Fallback>
                <p:oleObj name="Equation" r:id="rId4" imgW="837836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17" y="306723"/>
                        <a:ext cx="2137703" cy="123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12453"/>
              </p:ext>
            </p:extLst>
          </p:nvPr>
        </p:nvGraphicFramePr>
        <p:xfrm>
          <a:off x="3846324" y="1794989"/>
          <a:ext cx="7353008" cy="97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6" imgW="2679700" imgH="355600" progId="Equation.DSMT4">
                  <p:embed/>
                </p:oleObj>
              </mc:Choice>
              <mc:Fallback>
                <p:oleObj name="Equation" r:id="rId6" imgW="2679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324" y="1794989"/>
                        <a:ext cx="7353008" cy="97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06609"/>
              </p:ext>
            </p:extLst>
          </p:nvPr>
        </p:nvGraphicFramePr>
        <p:xfrm>
          <a:off x="4848320" y="3292268"/>
          <a:ext cx="3544888" cy="323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8" imgW="1600200" imgH="1460500" progId="Equation.DSMT4">
                  <p:embed/>
                </p:oleObj>
              </mc:Choice>
              <mc:Fallback>
                <p:oleObj name="Equation" r:id="rId8" imgW="1600200" imgH="146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320" y="3292268"/>
                        <a:ext cx="3544888" cy="3235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8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31376" y="5407026"/>
            <a:ext cx="7921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833596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全链接</a:t>
            </a:r>
          </a:p>
        </p:txBody>
      </p:sp>
      <p:sp>
        <p:nvSpPr>
          <p:cNvPr id="9" name="矩形 8"/>
          <p:cNvSpPr/>
          <p:nvPr/>
        </p:nvSpPr>
        <p:spPr>
          <a:xfrm>
            <a:off x="7027863" y="537051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0" name="矩形 9"/>
          <p:cNvSpPr/>
          <p:nvPr/>
        </p:nvSpPr>
        <p:spPr>
          <a:xfrm>
            <a:off x="567531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1" name="矩形 10"/>
          <p:cNvSpPr/>
          <p:nvPr/>
        </p:nvSpPr>
        <p:spPr>
          <a:xfrm>
            <a:off x="441166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2" name="矩形 11"/>
          <p:cNvSpPr/>
          <p:nvPr/>
        </p:nvSpPr>
        <p:spPr>
          <a:xfrm>
            <a:off x="3108326" y="5402263"/>
            <a:ext cx="79216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3" name="矩形 12"/>
          <p:cNvSpPr/>
          <p:nvPr/>
        </p:nvSpPr>
        <p:spPr>
          <a:xfrm>
            <a:off x="1803401" y="5402263"/>
            <a:ext cx="79216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900489" y="596741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164139" y="596741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467476" y="5915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820026" y="591026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9220201" y="5957888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6194" y="4941169"/>
            <a:ext cx="511475" cy="415627"/>
          </a:xfrm>
          <a:prstGeom prst="rect">
            <a:avLst/>
          </a:prstGeom>
          <a:blipFill rotWithShape="0">
            <a:blip r:embed="rId5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文本框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319" y="5014528"/>
            <a:ext cx="511475" cy="415627"/>
          </a:xfrm>
          <a:prstGeom prst="rect">
            <a:avLst/>
          </a:prstGeom>
          <a:blipFill rotWithShape="0">
            <a:blip r:embed="rId6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3642" y="5014528"/>
            <a:ext cx="511475" cy="421269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文本框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2324" y="4978006"/>
            <a:ext cx="511475" cy="415627"/>
          </a:xfrm>
          <a:prstGeom prst="rect">
            <a:avLst/>
          </a:prstGeom>
          <a:blipFill rotWithShape="0">
            <a:blip r:embed="rId8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4200" y="5014528"/>
            <a:ext cx="511475" cy="415627"/>
          </a:xfrm>
          <a:prstGeom prst="rect">
            <a:avLst/>
          </a:prstGeom>
          <a:blipFill rotWithShape="0">
            <a:blip r:embed="rId9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文本框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8938" y="4966747"/>
            <a:ext cx="511475" cy="415627"/>
          </a:xfrm>
          <a:prstGeom prst="rect">
            <a:avLst/>
          </a:prstGeom>
          <a:blipFill rotWithShape="0">
            <a:blip r:embed="rId10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42865" y="33394"/>
            <a:ext cx="1846997" cy="1350964"/>
            <a:chOff x="6059464" y="3524926"/>
            <a:chExt cx="2185594" cy="1224902"/>
          </a:xfrm>
        </p:grpSpPr>
        <p:grpSp>
          <p:nvGrpSpPr>
            <p:cNvPr id="34" name="组合 33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圆角矩形 3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5866" name="TextBox 87"/>
            <p:cNvSpPr>
              <a:spLocks noChangeArrowheads="1"/>
            </p:cNvSpPr>
            <p:nvPr/>
          </p:nvSpPr>
          <p:spPr bwMode="auto">
            <a:xfrm>
              <a:off x="6086734" y="3947629"/>
              <a:ext cx="2131053" cy="63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反向过程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池化到卷积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01011"/>
              </p:ext>
            </p:extLst>
          </p:nvPr>
        </p:nvGraphicFramePr>
        <p:xfrm>
          <a:off x="5203825" y="1234098"/>
          <a:ext cx="33099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11" imgW="1333500" imgH="279400" progId="Equation.DSMT4">
                  <p:embed/>
                </p:oleObj>
              </mc:Choice>
              <mc:Fallback>
                <p:oleObj name="Equation" r:id="rId11" imgW="1333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1234098"/>
                        <a:ext cx="330993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98422"/>
              </p:ext>
            </p:extLst>
          </p:nvPr>
        </p:nvGraphicFramePr>
        <p:xfrm>
          <a:off x="2614615" y="303260"/>
          <a:ext cx="199347" cy="39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13" imgW="88560" imgH="177480" progId="Equation.DSMT4">
                  <p:embed/>
                </p:oleObj>
              </mc:Choice>
              <mc:Fallback>
                <p:oleObj name="Equation" r:id="rId13" imgW="88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4615" y="303260"/>
                        <a:ext cx="199347" cy="398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9481" y="255209"/>
            <a:ext cx="9196399" cy="70013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</a:t>
            </a:r>
            <a:r>
              <a:rPr lang="zh-CN" altLang="en-US" dirty="0" smtClean="0"/>
              <a:t>层为卷积层             层为池化层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9813"/>
              </p:ext>
            </p:extLst>
          </p:nvPr>
        </p:nvGraphicFramePr>
        <p:xfrm>
          <a:off x="5008619" y="303259"/>
          <a:ext cx="626518" cy="39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5" imgW="279360" imgH="177480" progId="Equation.DSMT4">
                  <p:embed/>
                </p:oleObj>
              </mc:Choice>
              <mc:Fallback>
                <p:oleObj name="Equation" r:id="rId15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08619" y="303259"/>
                        <a:ext cx="626518" cy="398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 txBox="1">
            <a:spLocks/>
          </p:cNvSpPr>
          <p:nvPr/>
        </p:nvSpPr>
        <p:spPr>
          <a:xfrm>
            <a:off x="1735020" y="1363128"/>
            <a:ext cx="9196399" cy="26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灵敏度为：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正向式，从卷积到池化，做了采样过程（维度减少）。</a:t>
            </a:r>
            <a:endParaRPr lang="en-US" altLang="zh-CN" dirty="0" smtClean="0"/>
          </a:p>
          <a:p>
            <a:r>
              <a:rPr lang="zh-CN" altLang="en-US" dirty="0" smtClean="0"/>
              <a:t>因此                 为还原卷积的维度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42660"/>
              </p:ext>
            </p:extLst>
          </p:nvPr>
        </p:nvGraphicFramePr>
        <p:xfrm>
          <a:off x="2926592" y="3355243"/>
          <a:ext cx="1155630" cy="5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7" imgW="558720" imgH="279360" progId="Equation.DSMT4">
                  <p:embed/>
                </p:oleObj>
              </mc:Choice>
              <mc:Fallback>
                <p:oleObj name="Equation" r:id="rId17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26592" y="3355243"/>
                        <a:ext cx="1155630" cy="57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3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75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91176" y="820738"/>
          <a:ext cx="1012825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93"/>
                <a:gridCol w="504332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90" marR="9149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90" marR="9149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90" marR="9149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90" marR="9149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28013" y="442914"/>
          <a:ext cx="1941512" cy="147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78"/>
                <a:gridCol w="485378"/>
                <a:gridCol w="485378"/>
                <a:gridCol w="485378"/>
              </a:tblGrid>
              <a:tr h="365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3" marR="91463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29375" y="673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673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2233614" y="850901"/>
            <a:ext cx="1773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最大采样时</a:t>
            </a:r>
          </a:p>
        </p:txBody>
      </p:sp>
      <p:sp>
        <p:nvSpPr>
          <p:cNvPr id="40" name="矩形 3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7798" y="290295"/>
            <a:ext cx="679993" cy="422873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786563" y="1181100"/>
            <a:ext cx="141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58807" y="633059"/>
            <a:ext cx="1047749" cy="369332"/>
          </a:xfrm>
          <a:prstGeom prst="rect">
            <a:avLst/>
          </a:prstGeom>
          <a:blipFill rotWithShape="0">
            <a:blip r:embed="rId8"/>
            <a:stretch>
              <a:fillRect l="-5233" t="-10000" b="-26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595939" y="2859088"/>
          <a:ext cx="1012825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93"/>
                <a:gridCol w="504332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90" marR="9149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90" marR="9149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90" marR="9149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90" marR="9149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6672263" y="2170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170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2233614" y="2898776"/>
            <a:ext cx="1773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平均采样时</a:t>
            </a:r>
          </a:p>
        </p:txBody>
      </p:sp>
      <p:sp>
        <p:nvSpPr>
          <p:cNvPr id="46" name="矩形 4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32750" y="2328445"/>
            <a:ext cx="679993" cy="422873"/>
          </a:xfrm>
          <a:prstGeom prst="rect">
            <a:avLst/>
          </a:prstGeom>
          <a:blipFill rotWithShape="0">
            <a:blip r:embed="rId10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6791326" y="3219450"/>
            <a:ext cx="1414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63759" y="2671209"/>
            <a:ext cx="1047749" cy="369332"/>
          </a:xfrm>
          <a:prstGeom prst="rect">
            <a:avLst/>
          </a:prstGeom>
          <a:blipFill rotWithShape="0">
            <a:blip r:embed="rId11"/>
            <a:stretch>
              <a:fillRect l="-5233" t="-8197" b="-2459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8229600" y="2616201"/>
          <a:ext cx="1939924" cy="147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81"/>
                <a:gridCol w="484981"/>
                <a:gridCol w="484981"/>
                <a:gridCol w="484981"/>
              </a:tblGrid>
              <a:tr h="36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8" marR="9138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171700" y="4386263"/>
            <a:ext cx="711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这个</a:t>
            </a:r>
            <a:r>
              <a:rPr lang="zh-CN" altLang="en-US" sz="2400" dirty="0" smtClean="0"/>
              <a:t>操作可以</a:t>
            </a:r>
            <a:r>
              <a:rPr lang="zh-CN" altLang="en-US" sz="2400" dirty="0"/>
              <a:t>通过</a:t>
            </a:r>
            <a:r>
              <a:rPr lang="en-US" altLang="zh-CN" sz="2400" dirty="0" err="1"/>
              <a:t>Kronecker</a:t>
            </a:r>
            <a:r>
              <a:rPr lang="zh-CN" altLang="en-US" sz="2400" dirty="0"/>
              <a:t>乘积操作来实现</a:t>
            </a:r>
          </a:p>
        </p:txBody>
      </p:sp>
    </p:spTree>
    <p:extLst>
      <p:ext uri="{BB962C8B-B14F-4D97-AF65-F5344CB8AC3E}">
        <p14:creationId xmlns:p14="http://schemas.microsoft.com/office/powerpoint/2010/main" val="106126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2" name="对象 4"/>
          <p:cNvGraphicFramePr>
            <a:graphicFrameLocks noChangeAspect="1"/>
          </p:cNvGraphicFramePr>
          <p:nvPr/>
        </p:nvGraphicFramePr>
        <p:xfrm>
          <a:off x="4713289" y="701675"/>
          <a:ext cx="32670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4" imgW="1422400" imgH="469900" progId="Equation.DSMT4">
                  <p:embed/>
                </p:oleObj>
              </mc:Choice>
              <mc:Fallback>
                <p:oleObj name="Equation" r:id="rId4" imgW="1422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9" y="701675"/>
                        <a:ext cx="32670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392912"/>
              </p:ext>
            </p:extLst>
          </p:nvPr>
        </p:nvGraphicFramePr>
        <p:xfrm>
          <a:off x="5253039" y="1762125"/>
          <a:ext cx="2185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6" imgW="952087" imgH="469696" progId="Equation.DSMT4">
                  <p:embed/>
                </p:oleObj>
              </mc:Choice>
              <mc:Fallback>
                <p:oleObj name="Equation" r:id="rId6" imgW="952087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9" y="1762125"/>
                        <a:ext cx="21859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365328"/>
              </p:ext>
            </p:extLst>
          </p:nvPr>
        </p:nvGraphicFramePr>
        <p:xfrm>
          <a:off x="1392072" y="3273006"/>
          <a:ext cx="644690" cy="40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8" imgW="469696" imgH="291973" progId="Equation.DSMT4">
                  <p:embed/>
                </p:oleObj>
              </mc:Choice>
              <mc:Fallback>
                <p:oleObj name="Equation" r:id="rId8" imgW="46969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072" y="3273006"/>
                        <a:ext cx="644690" cy="400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22"/>
          <p:cNvGraphicFramePr>
            <a:graphicFrameLocks noChangeAspect="1"/>
          </p:cNvGraphicFramePr>
          <p:nvPr/>
        </p:nvGraphicFramePr>
        <p:xfrm>
          <a:off x="3359151" y="4273550"/>
          <a:ext cx="62277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0" imgW="2489200" imgH="381000" progId="Equation.DSMT4">
                  <p:embed/>
                </p:oleObj>
              </mc:Choice>
              <mc:Fallback>
                <p:oleObj name="Equation" r:id="rId10" imgW="2489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273550"/>
                        <a:ext cx="62277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23"/>
          <p:cNvGraphicFramePr>
            <a:graphicFrameLocks noChangeAspect="1"/>
          </p:cNvGraphicFramePr>
          <p:nvPr/>
        </p:nvGraphicFramePr>
        <p:xfrm>
          <a:off x="3378201" y="5210175"/>
          <a:ext cx="48672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12" imgW="1651000" imgH="381000" progId="Equation.DSMT4">
                  <p:embed/>
                </p:oleObj>
              </mc:Choice>
              <mc:Fallback>
                <p:oleObj name="Equation" r:id="rId12" imgW="1651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1" y="5210175"/>
                        <a:ext cx="48672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0252" y="261333"/>
            <a:ext cx="702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则卷积权重和偏置的梯度为：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10429" y="3196002"/>
            <a:ext cx="11490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其中            为          所连接的</a:t>
            </a:r>
            <a:r>
              <a:rPr lang="en-US" altLang="zh-CN" sz="2800" dirty="0" smtClean="0"/>
              <a:t>l-1</a:t>
            </a:r>
            <a:r>
              <a:rPr lang="zh-CN" altLang="en-US" sz="2800" dirty="0" smtClean="0"/>
              <a:t>层中与       相连接的元。</a:t>
            </a:r>
            <a:endParaRPr lang="en-US" altLang="zh-CN" sz="2800" dirty="0" smtClean="0"/>
          </a:p>
          <a:p>
            <a:r>
              <a:rPr lang="zh-CN" altLang="en-US" sz="2800" dirty="0" smtClean="0"/>
              <a:t>则更新为：</a:t>
            </a:r>
            <a:endParaRPr lang="en-US" altLang="zh-CN" sz="2800" dirty="0"/>
          </a:p>
        </p:txBody>
      </p:sp>
      <p:graphicFrame>
        <p:nvGraphicFramePr>
          <p:cNvPr id="12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87907"/>
              </p:ext>
            </p:extLst>
          </p:nvPr>
        </p:nvGraphicFramePr>
        <p:xfrm>
          <a:off x="2640649" y="3218918"/>
          <a:ext cx="718502" cy="56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14" imgW="368280" imgH="291960" progId="Equation.DSMT4">
                  <p:embed/>
                </p:oleObj>
              </mc:Choice>
              <mc:Fallback>
                <p:oleObj name="Equation" r:id="rId14" imgW="368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649" y="3218918"/>
                        <a:ext cx="718502" cy="569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0540"/>
              </p:ext>
            </p:extLst>
          </p:nvPr>
        </p:nvGraphicFramePr>
        <p:xfrm>
          <a:off x="6250675" y="3196002"/>
          <a:ext cx="535715" cy="566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16" imgW="241200" imgH="253800" progId="Equation.DSMT4">
                  <p:embed/>
                </p:oleObj>
              </mc:Choice>
              <mc:Fallback>
                <p:oleObj name="Equation" r:id="rId16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675" y="3196002"/>
                        <a:ext cx="535715" cy="566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6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31376" y="5407026"/>
            <a:ext cx="7921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833596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全链接</a:t>
            </a:r>
          </a:p>
        </p:txBody>
      </p:sp>
      <p:sp>
        <p:nvSpPr>
          <p:cNvPr id="9" name="矩形 8"/>
          <p:cNvSpPr/>
          <p:nvPr/>
        </p:nvSpPr>
        <p:spPr>
          <a:xfrm>
            <a:off x="7027863" y="537051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0" name="矩形 9"/>
          <p:cNvSpPr/>
          <p:nvPr/>
        </p:nvSpPr>
        <p:spPr>
          <a:xfrm>
            <a:off x="567531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1" name="矩形 10"/>
          <p:cNvSpPr/>
          <p:nvPr/>
        </p:nvSpPr>
        <p:spPr>
          <a:xfrm>
            <a:off x="4411663" y="5402263"/>
            <a:ext cx="792162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池化</a:t>
            </a:r>
          </a:p>
        </p:txBody>
      </p:sp>
      <p:sp>
        <p:nvSpPr>
          <p:cNvPr id="12" name="矩形 11"/>
          <p:cNvSpPr/>
          <p:nvPr/>
        </p:nvSpPr>
        <p:spPr>
          <a:xfrm>
            <a:off x="3108326" y="5402263"/>
            <a:ext cx="79216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卷积</a:t>
            </a:r>
          </a:p>
        </p:txBody>
      </p:sp>
      <p:sp>
        <p:nvSpPr>
          <p:cNvPr id="13" name="矩形 12"/>
          <p:cNvSpPr/>
          <p:nvPr/>
        </p:nvSpPr>
        <p:spPr>
          <a:xfrm>
            <a:off x="1803401" y="5402263"/>
            <a:ext cx="79216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900489" y="596741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164139" y="596741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467476" y="5915025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820026" y="5910263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9220201" y="5957888"/>
            <a:ext cx="511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6194" y="4941169"/>
            <a:ext cx="511475" cy="415627"/>
          </a:xfrm>
          <a:prstGeom prst="rect">
            <a:avLst/>
          </a:prstGeom>
          <a:blipFill rotWithShape="0">
            <a:blip r:embed="rId5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文本框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319" y="5014528"/>
            <a:ext cx="511475" cy="415627"/>
          </a:xfrm>
          <a:prstGeom prst="rect">
            <a:avLst/>
          </a:prstGeom>
          <a:blipFill rotWithShape="0">
            <a:blip r:embed="rId6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3642" y="5014528"/>
            <a:ext cx="511475" cy="421269"/>
          </a:xfrm>
          <a:prstGeom prst="rect">
            <a:avLst/>
          </a:prstGeom>
          <a:blipFill rotWithShape="0">
            <a:blip r:embed="rId7"/>
            <a:stretch>
              <a:fillRect b="-72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文本框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2324" y="4978006"/>
            <a:ext cx="511475" cy="415627"/>
          </a:xfrm>
          <a:prstGeom prst="rect">
            <a:avLst/>
          </a:prstGeom>
          <a:blipFill rotWithShape="0">
            <a:blip r:embed="rId8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4200" y="5014528"/>
            <a:ext cx="511475" cy="415627"/>
          </a:xfrm>
          <a:prstGeom prst="rect">
            <a:avLst/>
          </a:prstGeom>
          <a:blipFill rotWithShape="0">
            <a:blip r:embed="rId9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文本框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8938" y="4966747"/>
            <a:ext cx="511475" cy="415627"/>
          </a:xfrm>
          <a:prstGeom prst="rect">
            <a:avLst/>
          </a:prstGeom>
          <a:blipFill rotWithShape="0">
            <a:blip r:embed="rId10"/>
            <a:stretch>
              <a:fillRect b="-73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39928" y="156083"/>
            <a:ext cx="1820375" cy="1341439"/>
            <a:chOff x="6059464" y="3524926"/>
            <a:chExt cx="2185594" cy="1224902"/>
          </a:xfrm>
        </p:grpSpPr>
        <p:grpSp>
          <p:nvGrpSpPr>
            <p:cNvPr id="34" name="组合 33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圆角矩形 3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8939" name="TextBox 87"/>
            <p:cNvSpPr>
              <a:spLocks noChangeArrowheads="1"/>
            </p:cNvSpPr>
            <p:nvPr/>
          </p:nvSpPr>
          <p:spPr bwMode="auto">
            <a:xfrm>
              <a:off x="6086734" y="3947629"/>
              <a:ext cx="2131053" cy="63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反向过程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卷积到池化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41882"/>
              </p:ext>
            </p:extLst>
          </p:nvPr>
        </p:nvGraphicFramePr>
        <p:xfrm>
          <a:off x="5227638" y="1687513"/>
          <a:ext cx="22907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1" imgW="1079280" imgH="342720" progId="Equation.DSMT4">
                  <p:embed/>
                </p:oleObj>
              </mc:Choice>
              <mc:Fallback>
                <p:oleObj name="Equation" r:id="rId11" imgW="1079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1687513"/>
                        <a:ext cx="229076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内容占位符 2"/>
          <p:cNvSpPr txBox="1">
            <a:spLocks/>
          </p:cNvSpPr>
          <p:nvPr/>
        </p:nvSpPr>
        <p:spPr>
          <a:xfrm>
            <a:off x="2199481" y="255209"/>
            <a:ext cx="9196399" cy="700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   </a:t>
            </a:r>
            <a:r>
              <a:rPr lang="zh-CN" altLang="en-US" dirty="0" smtClean="0"/>
              <a:t>层为池化层             层为卷积层</a:t>
            </a:r>
            <a:endParaRPr lang="zh-CN" altLang="en-US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47863"/>
              </p:ext>
            </p:extLst>
          </p:nvPr>
        </p:nvGraphicFramePr>
        <p:xfrm>
          <a:off x="5008619" y="303259"/>
          <a:ext cx="626518" cy="39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3" imgW="279360" imgH="177480" progId="Equation.DSMT4">
                  <p:embed/>
                </p:oleObj>
              </mc:Choice>
              <mc:Fallback>
                <p:oleObj name="Equation" r:id="rId13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8619" y="303259"/>
                        <a:ext cx="626518" cy="398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11505"/>
              </p:ext>
            </p:extLst>
          </p:nvPr>
        </p:nvGraphicFramePr>
        <p:xfrm>
          <a:off x="2567816" y="328983"/>
          <a:ext cx="2000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15" imgW="88560" imgH="177480" progId="Equation.DSMT4">
                  <p:embed/>
                </p:oleObj>
              </mc:Choice>
              <mc:Fallback>
                <p:oleObj name="Equation" r:id="rId15" imgW="88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7816" y="328983"/>
                        <a:ext cx="20002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内容占位符 2"/>
          <p:cNvSpPr txBox="1">
            <a:spLocks/>
          </p:cNvSpPr>
          <p:nvPr/>
        </p:nvSpPr>
        <p:spPr>
          <a:xfrm>
            <a:off x="2045921" y="1687513"/>
            <a:ext cx="9196399" cy="251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灵敏度为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正向时，从池化到卷积为卷积操作（维度降低）。</a:t>
            </a:r>
            <a:endParaRPr lang="en-US" altLang="zh-CN" dirty="0" smtClean="0"/>
          </a:p>
          <a:p>
            <a:r>
              <a:rPr lang="zh-CN" altLang="en-US" dirty="0" smtClean="0"/>
              <a:t>因此            需要做对应的卷积操作，来恢复维度。</a:t>
            </a:r>
            <a:endParaRPr lang="zh-CN" altLang="en-US" dirty="0"/>
          </a:p>
        </p:txBody>
      </p:sp>
      <p:graphicFrame>
        <p:nvGraphicFramePr>
          <p:cNvPr id="4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077101"/>
              </p:ext>
            </p:extLst>
          </p:nvPr>
        </p:nvGraphicFramePr>
        <p:xfrm>
          <a:off x="3296444" y="3372181"/>
          <a:ext cx="602494" cy="57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17" imgW="253800" imgH="241200" progId="Equation.DSMT4">
                  <p:embed/>
                </p:oleObj>
              </mc:Choice>
              <mc:Fallback>
                <p:oleObj name="Equation" r:id="rId17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444" y="3372181"/>
                        <a:ext cx="602494" cy="577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1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646" y="433590"/>
            <a:ext cx="2457450" cy="1419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09992" y="2016155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为卷积核，</a:t>
            </a:r>
            <a:r>
              <a:rPr lang="en-US" altLang="zh-CN" dirty="0"/>
              <a:t>C</a:t>
            </a:r>
            <a:r>
              <a:rPr lang="zh-CN" altLang="en-US" dirty="0"/>
              <a:t>为卷积</a:t>
            </a:r>
            <a:r>
              <a:rPr lang="zh-CN" altLang="en-US" dirty="0" smtClean="0"/>
              <a:t>层的灵敏度</a:t>
            </a:r>
            <a:endParaRPr lang="zh-CN" altLang="en-US" dirty="0"/>
          </a:p>
        </p:txBody>
      </p:sp>
      <p:graphicFrame>
        <p:nvGraphicFramePr>
          <p:cNvPr id="42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646534"/>
              </p:ext>
            </p:extLst>
          </p:nvPr>
        </p:nvGraphicFramePr>
        <p:xfrm>
          <a:off x="6939136" y="2016155"/>
          <a:ext cx="446909" cy="42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6" imgW="253800" imgH="241200" progId="Equation.DSMT4">
                  <p:embed/>
                </p:oleObj>
              </mc:Choice>
              <mc:Fallback>
                <p:oleObj name="Equation" r:id="rId6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136" y="2016155"/>
                        <a:ext cx="446909" cy="428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309440" y="4890018"/>
            <a:ext cx="764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当把卷积层</a:t>
            </a:r>
            <a:r>
              <a:rPr lang="en-US" altLang="zh-CN" dirty="0"/>
              <a:t>C</a:t>
            </a:r>
            <a:r>
              <a:rPr lang="zh-CN" altLang="en-US" dirty="0"/>
              <a:t>周围填充</a:t>
            </a:r>
            <a:r>
              <a:rPr lang="en-US" altLang="zh-CN" dirty="0"/>
              <a:t>0</a:t>
            </a:r>
            <a:r>
              <a:rPr lang="zh-CN" altLang="en-US" dirty="0"/>
              <a:t>，对卷积核直接做相关操作时就满足要求。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516855" y="1492988"/>
            <a:ext cx="1200838" cy="131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624145" y="1537055"/>
            <a:ext cx="1509985" cy="1362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900" y="2969931"/>
            <a:ext cx="5276850" cy="1704975"/>
          </a:xfrm>
          <a:prstGeom prst="rect">
            <a:avLst/>
          </a:prstGeom>
        </p:spPr>
      </p:pic>
      <p:graphicFrame>
        <p:nvGraphicFramePr>
          <p:cNvPr id="44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53278"/>
              </p:ext>
            </p:extLst>
          </p:nvPr>
        </p:nvGraphicFramePr>
        <p:xfrm>
          <a:off x="8877144" y="3538243"/>
          <a:ext cx="3111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7144" y="3538243"/>
                        <a:ext cx="3111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6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847850" y="373063"/>
            <a:ext cx="88201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则对于卷积权重和偏置的梯度为：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则对应的更新为</a:t>
            </a:r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62960"/>
              </p:ext>
            </p:extLst>
          </p:nvPr>
        </p:nvGraphicFramePr>
        <p:xfrm>
          <a:off x="4859339" y="989807"/>
          <a:ext cx="2974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5" imgW="1295400" imgH="469900" progId="Equation.DSMT4">
                  <p:embed/>
                </p:oleObj>
              </mc:Choice>
              <mc:Fallback>
                <p:oleObj name="Equation" r:id="rId5" imgW="1295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9" y="989807"/>
                        <a:ext cx="29749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13609"/>
              </p:ext>
            </p:extLst>
          </p:nvPr>
        </p:nvGraphicFramePr>
        <p:xfrm>
          <a:off x="5253039" y="2050257"/>
          <a:ext cx="2185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7" imgW="952087" imgH="469696" progId="Equation.DSMT4">
                  <p:embed/>
                </p:oleObj>
              </mc:Choice>
              <mc:Fallback>
                <p:oleObj name="Equation" r:id="rId7" imgW="952087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9" y="2050257"/>
                        <a:ext cx="21859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17950"/>
              </p:ext>
            </p:extLst>
          </p:nvPr>
        </p:nvGraphicFramePr>
        <p:xfrm>
          <a:off x="3328656" y="4044147"/>
          <a:ext cx="62277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9" imgW="2489200" imgH="381000" progId="Equation.DSMT4">
                  <p:embed/>
                </p:oleObj>
              </mc:Choice>
              <mc:Fallback>
                <p:oleObj name="Equation" r:id="rId9" imgW="2489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656" y="4044147"/>
                        <a:ext cx="6227762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77769"/>
              </p:ext>
            </p:extLst>
          </p:nvPr>
        </p:nvGraphicFramePr>
        <p:xfrm>
          <a:off x="4008107" y="5195085"/>
          <a:ext cx="48672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1" imgW="1651000" imgH="381000" progId="Equation.DSMT4">
                  <p:embed/>
                </p:oleObj>
              </mc:Choice>
              <mc:Fallback>
                <p:oleObj name="Equation" r:id="rId11" imgW="1651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107" y="5195085"/>
                        <a:ext cx="48672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5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 </a:t>
            </a:r>
            <a:r>
              <a:rPr lang="zh-CN" altLang="en-US" dirty="0" smtClean="0"/>
              <a:t>经典模型</a:t>
            </a:r>
            <a:r>
              <a:rPr lang="en-US" altLang="zh-CN" dirty="0" smtClean="0"/>
              <a:t>—LeNet-5</a:t>
            </a:r>
            <a:endParaRPr lang="zh-CN" altLang="en-US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LeNet-5</a:t>
            </a:r>
            <a:r>
              <a:rPr lang="zh-CN" altLang="en-US" dirty="0" smtClean="0"/>
              <a:t>网络的每一层结构</a:t>
            </a:r>
            <a:endParaRPr lang="zh-CN" altLang="en-US" dirty="0"/>
          </a:p>
        </p:txBody>
      </p:sp>
      <p:pic>
        <p:nvPicPr>
          <p:cNvPr id="4096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1524000" y="517785"/>
            <a:ext cx="8229600" cy="25256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LeNet-5</a:t>
            </a:r>
            <a:r>
              <a:rPr lang="zh-CN" altLang="en-US" dirty="0" smtClean="0"/>
              <a:t>主要是为了解决手写数字识别问题。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r>
              <a:rPr lang="zh-CN" altLang="en-US" dirty="0" smtClean="0"/>
              <a:t>由 </a:t>
            </a:r>
            <a:r>
              <a:rPr lang="en-US" altLang="zh-CN" dirty="0" smtClean="0">
                <a:solidFill>
                  <a:srgbClr val="FF0000"/>
                </a:solidFill>
              </a:rPr>
              <a:t>Yann LeCun</a:t>
            </a:r>
            <a:r>
              <a:rPr lang="zh-CN" altLang="en-US" dirty="0" smtClean="0">
                <a:solidFill>
                  <a:srgbClr val="FF0000"/>
                </a:solidFill>
              </a:rPr>
              <a:t>提出</a:t>
            </a:r>
            <a:endParaRPr lang="zh-CN" altLang="en-US" dirty="0" smtClean="0"/>
          </a:p>
        </p:txBody>
      </p:sp>
      <p:pic>
        <p:nvPicPr>
          <p:cNvPr id="54275" name="Picture 4" descr="http://images.cnitblog.com/blog/381513/201305/05202402-ec3176cd0f564781bc118ede53a387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79" y="3324225"/>
            <a:ext cx="91440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2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yann.lecun.com/exdb/lenet/gifs/asampl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45" y="115889"/>
            <a:ext cx="77771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4" descr="http://yann.lecun.com/exdb/lenet/gifs/legend-botto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45" y="4981576"/>
            <a:ext cx="68707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7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427288" y="3051175"/>
            <a:ext cx="73914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4"/>
          <p:cNvSpPr/>
          <p:nvPr/>
        </p:nvSpPr>
        <p:spPr>
          <a:xfrm>
            <a:off x="2836864" y="2276476"/>
            <a:ext cx="947737" cy="12176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335713" y="3881438"/>
            <a:ext cx="2076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Krizhevsky</a:t>
            </a:r>
            <a:r>
              <a:rPr lang="zh-CN" altLang="en-US" sz="2000"/>
              <a:t>等提出经典深</a:t>
            </a:r>
            <a:r>
              <a:rPr lang="en-US" altLang="zh-CN" sz="2000"/>
              <a:t>CNN—</a:t>
            </a:r>
            <a:r>
              <a:rPr lang="en-US" altLang="zh-CN" sz="2000">
                <a:solidFill>
                  <a:srgbClr val="FF0000"/>
                </a:solidFill>
              </a:rPr>
              <a:t>AlexNet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95551" y="920751"/>
            <a:ext cx="1971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Hubel</a:t>
            </a:r>
            <a:r>
              <a:rPr lang="zh-CN" altLang="en-US" sz="2000"/>
              <a:t>和</a:t>
            </a:r>
            <a:r>
              <a:rPr lang="en-US" altLang="zh-CN" sz="2000"/>
              <a:t>Wiesel</a:t>
            </a:r>
            <a:r>
              <a:rPr lang="zh-CN" altLang="en-US" sz="2000"/>
              <a:t>提出了</a:t>
            </a:r>
            <a:r>
              <a:rPr lang="zh-CN" altLang="en-US" sz="2000">
                <a:solidFill>
                  <a:srgbClr val="FF0000"/>
                </a:solidFill>
              </a:rPr>
              <a:t>感受野</a:t>
            </a:r>
            <a:r>
              <a:rPr lang="en-US" altLang="zh-CN" sz="2000">
                <a:solidFill>
                  <a:srgbClr val="FF0000"/>
                </a:solidFill>
              </a:rPr>
              <a:t>(receptive field)</a:t>
            </a:r>
            <a:r>
              <a:rPr lang="zh-CN" altLang="en-US" sz="2000"/>
              <a:t>的概念。</a:t>
            </a:r>
            <a:endParaRPr lang="en-US" altLang="zh-CN" sz="20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639050" y="928689"/>
            <a:ext cx="25463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Hinton</a:t>
            </a:r>
            <a:r>
              <a:rPr lang="zh-CN" altLang="en-US" sz="2000" dirty="0"/>
              <a:t>在</a:t>
            </a:r>
            <a:r>
              <a:rPr lang="en-US" altLang="zh-CN" sz="2000" dirty="0"/>
              <a:t>ImageNet</a:t>
            </a:r>
            <a:r>
              <a:rPr lang="zh-CN" altLang="en-US" sz="2000" dirty="0"/>
              <a:t>问题上用</a:t>
            </a:r>
            <a:r>
              <a:rPr lang="zh-CN" altLang="en-US" sz="2000" dirty="0">
                <a:solidFill>
                  <a:srgbClr val="00B0F0"/>
                </a:solidFill>
              </a:rPr>
              <a:t>更深的</a:t>
            </a:r>
            <a:r>
              <a:rPr lang="en-US" altLang="zh-CN" sz="2000" dirty="0">
                <a:solidFill>
                  <a:srgbClr val="00B0F0"/>
                </a:solidFill>
              </a:rPr>
              <a:t>CNN</a:t>
            </a:r>
            <a:r>
              <a:rPr lang="zh-CN" altLang="en-US" sz="2000" dirty="0" smtClean="0"/>
              <a:t>取得当时世界</a:t>
            </a:r>
            <a:r>
              <a:rPr lang="zh-CN" altLang="en-US" sz="2000" dirty="0"/>
              <a:t>最好结果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999038" y="936626"/>
            <a:ext cx="223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Yann LeCun</a:t>
            </a:r>
            <a:r>
              <a:rPr lang="zh-CN" altLang="en-US" sz="2000" dirty="0">
                <a:solidFill>
                  <a:srgbClr val="FF0000"/>
                </a:solidFill>
              </a:rPr>
              <a:t>确立了</a:t>
            </a:r>
            <a:r>
              <a:rPr lang="en-US" altLang="zh-CN" sz="2000" dirty="0">
                <a:solidFill>
                  <a:srgbClr val="FF0000"/>
                </a:solidFill>
              </a:rPr>
              <a:t>CNN</a:t>
            </a:r>
            <a:r>
              <a:rPr lang="zh-CN" altLang="en-US" sz="2000" dirty="0">
                <a:solidFill>
                  <a:srgbClr val="FF0000"/>
                </a:solidFill>
              </a:rPr>
              <a:t>的现代结构</a:t>
            </a:r>
            <a:r>
              <a:rPr lang="zh-CN" altLang="en-US" sz="2000" dirty="0"/>
              <a:t>，经过后面的完善，取名</a:t>
            </a:r>
            <a:r>
              <a:rPr lang="en-US" altLang="zh-CN" sz="2000" dirty="0"/>
              <a:t>LeNet-5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395664" y="3890964"/>
            <a:ext cx="25415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Fukushima</a:t>
            </a:r>
            <a:r>
              <a:rPr lang="zh-CN" altLang="en-US" sz="2000"/>
              <a:t>基于感受野概念提出的</a:t>
            </a:r>
            <a:r>
              <a:rPr lang="zh-CN" altLang="en-US" sz="2000">
                <a:solidFill>
                  <a:srgbClr val="FF0000"/>
                </a:solidFill>
              </a:rPr>
              <a:t>神经认知机</a:t>
            </a:r>
            <a:r>
              <a:rPr lang="en-US" altLang="zh-CN" sz="2000">
                <a:solidFill>
                  <a:srgbClr val="FF0000"/>
                </a:solidFill>
              </a:rPr>
              <a:t>(neocognitron)</a:t>
            </a:r>
            <a:r>
              <a:rPr lang="zh-CN" altLang="en-US" sz="2000"/>
              <a:t>。</a:t>
            </a:r>
            <a:r>
              <a:rPr lang="en-US" altLang="zh-CN" sz="2000"/>
              <a:t>CNN</a:t>
            </a:r>
            <a:r>
              <a:rPr lang="zh-CN" altLang="en-US" sz="2000"/>
              <a:t>的前身。</a:t>
            </a:r>
            <a:endParaRPr lang="en-US" altLang="zh-CN" sz="2000"/>
          </a:p>
        </p:txBody>
      </p:sp>
      <p:sp>
        <p:nvSpPr>
          <p:cNvPr id="10" name="椭圆 34"/>
          <p:cNvSpPr/>
          <p:nvPr/>
        </p:nvSpPr>
        <p:spPr>
          <a:xfrm>
            <a:off x="5645150" y="2295526"/>
            <a:ext cx="947738" cy="12176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34"/>
          <p:cNvSpPr/>
          <p:nvPr/>
        </p:nvSpPr>
        <p:spPr>
          <a:xfrm>
            <a:off x="8347075" y="2276476"/>
            <a:ext cx="947738" cy="12176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0800000">
            <a:off x="6988219" y="2510470"/>
            <a:ext cx="1045255" cy="1358028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4179907" y="2533284"/>
            <a:ext cx="1045255" cy="1358028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73"/>
          <p:cNvSpPr txBox="1">
            <a:spLocks noChangeArrowheads="1"/>
          </p:cNvSpPr>
          <p:nvPr/>
        </p:nvSpPr>
        <p:spPr bwMode="auto">
          <a:xfrm>
            <a:off x="2836864" y="2809875"/>
            <a:ext cx="947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9" name="TextBox 74"/>
          <p:cNvSpPr txBox="1">
            <a:spLocks noChangeArrowheads="1"/>
          </p:cNvSpPr>
          <p:nvPr/>
        </p:nvSpPr>
        <p:spPr bwMode="auto">
          <a:xfrm>
            <a:off x="4192588" y="2911475"/>
            <a:ext cx="946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5"/>
          <p:cNvSpPr txBox="1">
            <a:spLocks noChangeArrowheads="1"/>
          </p:cNvSpPr>
          <p:nvPr/>
        </p:nvSpPr>
        <p:spPr bwMode="auto">
          <a:xfrm>
            <a:off x="5641975" y="2855914"/>
            <a:ext cx="947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1" name="TextBox 76"/>
          <p:cNvSpPr txBox="1">
            <a:spLocks noChangeArrowheads="1"/>
          </p:cNvSpPr>
          <p:nvPr/>
        </p:nvSpPr>
        <p:spPr bwMode="auto">
          <a:xfrm>
            <a:off x="7008814" y="2820988"/>
            <a:ext cx="947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2" name="TextBox 77"/>
          <p:cNvSpPr txBox="1">
            <a:spLocks noChangeArrowheads="1"/>
          </p:cNvSpPr>
          <p:nvPr/>
        </p:nvSpPr>
        <p:spPr bwMode="auto">
          <a:xfrm>
            <a:off x="8318500" y="2841625"/>
            <a:ext cx="946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14"/>
          <p:cNvCxnSpPr/>
          <p:nvPr/>
        </p:nvCxnSpPr>
        <p:spPr>
          <a:xfrm>
            <a:off x="8123239" y="398463"/>
            <a:ext cx="154463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 14"/>
          <p:cNvCxnSpPr/>
          <p:nvPr/>
        </p:nvCxnSpPr>
        <p:spPr>
          <a:xfrm>
            <a:off x="3355975" y="428625"/>
            <a:ext cx="12700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302126" y="141289"/>
            <a:ext cx="3800475" cy="5810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2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/>
            </a:endParaRPr>
          </a:p>
        </p:txBody>
      </p:sp>
      <p:sp>
        <p:nvSpPr>
          <p:cNvPr id="6166" name="TextBox 26"/>
          <p:cNvSpPr txBox="1">
            <a:spLocks noChangeArrowheads="1"/>
          </p:cNvSpPr>
          <p:nvPr/>
        </p:nvSpPr>
        <p:spPr bwMode="auto">
          <a:xfrm>
            <a:off x="4524376" y="231775"/>
            <a:ext cx="332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905125" y="5851525"/>
            <a:ext cx="73914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914776" y="5473700"/>
            <a:ext cx="556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发现网络结构，完善</a:t>
            </a:r>
            <a:r>
              <a:rPr lang="en-US" altLang="zh-CN" sz="2000"/>
              <a:t>CNN</a:t>
            </a:r>
            <a:r>
              <a:rPr lang="zh-CN" altLang="en-US" sz="2000"/>
              <a:t>，进一步到深度</a:t>
            </a:r>
            <a:r>
              <a:rPr lang="en-US" altLang="zh-CN" sz="2000"/>
              <a:t>CNN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9794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8" grpId="0"/>
      <p:bldP spid="19" grpId="0"/>
      <p:bldP spid="20" grpId="0"/>
      <p:bldP spid="21" grpId="0"/>
      <p:bldP spid="22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712243" y="3363893"/>
            <a:ext cx="9489039" cy="2030499"/>
            <a:chOff x="720000" y="1597499"/>
            <a:chExt cx="7704000" cy="1260000"/>
          </a:xfrm>
        </p:grpSpPr>
        <p:grpSp>
          <p:nvGrpSpPr>
            <p:cNvPr id="3" name="组合 10"/>
            <p:cNvGrpSpPr>
              <a:grpSpLocks/>
            </p:cNvGrpSpPr>
            <p:nvPr/>
          </p:nvGrpSpPr>
          <p:grpSpPr bwMode="auto">
            <a:xfrm>
              <a:off x="720000" y="1597499"/>
              <a:ext cx="7704000" cy="1260000"/>
              <a:chOff x="608101" y="2612528"/>
              <a:chExt cx="7607237" cy="166858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08101" y="2612528"/>
                <a:ext cx="7607237" cy="166858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1408" y="2695958"/>
                <a:ext cx="7500623" cy="1501730"/>
              </a:xfrm>
              <a:prstGeom prst="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</p:grpSp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857224" y="1754304"/>
              <a:ext cx="7429552" cy="890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ea typeface="方正综艺简体" pitchFamily="65" charset="-122"/>
                </a:rPr>
                <a:t>CNN</a:t>
              </a:r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一般采用卷积层与采样层交替设置，即一层卷积层接一层采样层，采样层后接一层卷积</a:t>
              </a:r>
              <a:r>
                <a:rPr lang="en-US" altLang="zh-CN" sz="2000" dirty="0">
                  <a:solidFill>
                    <a:schemeClr val="bg1"/>
                  </a:solidFill>
                  <a:ea typeface="方正综艺简体" pitchFamily="65" charset="-122"/>
                </a:rPr>
                <a:t>...</a:t>
              </a:r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这样卷积层提取出特征，再进行组合形成更抽象的特征，最后形成对图片对象的描述特征，</a:t>
              </a:r>
              <a:r>
                <a:rPr lang="en-US" altLang="zh-CN" sz="2000" dirty="0">
                  <a:solidFill>
                    <a:schemeClr val="bg1"/>
                  </a:solidFill>
                  <a:ea typeface="方正综艺简体" pitchFamily="65" charset="-122"/>
                </a:rPr>
                <a:t>CNN</a:t>
              </a:r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后面还可以跟全连接层，全连接层跟</a:t>
              </a:r>
              <a:r>
                <a:rPr lang="en-US" altLang="zh-CN" sz="2000" dirty="0">
                  <a:solidFill>
                    <a:schemeClr val="bg1"/>
                  </a:solidFill>
                  <a:ea typeface="方正综艺简体" pitchFamily="65" charset="-122"/>
                </a:rPr>
                <a:t>BP</a:t>
              </a:r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一样。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1692"/>
          <a:stretch/>
        </p:blipFill>
        <p:spPr>
          <a:xfrm>
            <a:off x="1522176" y="440821"/>
            <a:ext cx="9946384" cy="2863140"/>
          </a:xfrm>
          <a:prstGeom prst="rect">
            <a:avLst/>
          </a:prstGeom>
        </p:spPr>
      </p:pic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1550643" y="3322734"/>
            <a:ext cx="9489039" cy="2030499"/>
            <a:chOff x="720000" y="1597499"/>
            <a:chExt cx="7704000" cy="1260000"/>
          </a:xfrm>
        </p:grpSpPr>
        <p:grpSp>
          <p:nvGrpSpPr>
            <p:cNvPr id="9" name="组合 10"/>
            <p:cNvGrpSpPr>
              <a:grpSpLocks/>
            </p:cNvGrpSpPr>
            <p:nvPr/>
          </p:nvGrpSpPr>
          <p:grpSpPr bwMode="auto">
            <a:xfrm>
              <a:off x="720000" y="1597499"/>
              <a:ext cx="7704000" cy="1260000"/>
              <a:chOff x="608101" y="2612528"/>
              <a:chExt cx="7607237" cy="166858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8101" y="2612528"/>
                <a:ext cx="7607237" cy="166858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61408" y="2695958"/>
                <a:ext cx="7500623" cy="1501730"/>
              </a:xfrm>
              <a:prstGeom prst="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</p:grpSp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857224" y="1754304"/>
              <a:ext cx="7429552" cy="890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网络初始化</a:t>
              </a:r>
            </a:p>
            <a:p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　　</a:t>
              </a:r>
              <a:r>
                <a:rPr lang="en-US" altLang="zh-CN" sz="2000" dirty="0">
                  <a:solidFill>
                    <a:schemeClr val="bg1"/>
                  </a:solidFill>
                  <a:ea typeface="方正综艺简体" pitchFamily="65" charset="-122"/>
                </a:rPr>
                <a:t>CNN</a:t>
              </a:r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的初始化主要是初始化卷积层和输出层的卷积核（权重）和偏置，对卷积核和权重进行随机初始化，而对偏置进行全</a:t>
              </a:r>
              <a:r>
                <a:rPr lang="en-US" altLang="zh-CN" sz="2000" dirty="0">
                  <a:solidFill>
                    <a:schemeClr val="bg1"/>
                  </a:solidFill>
                  <a:ea typeface="方正综艺简体" pitchFamily="65" charset="-122"/>
                </a:rPr>
                <a:t>0</a:t>
              </a:r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初始化。</a:t>
              </a:r>
            </a:p>
          </p:txBody>
        </p:sp>
      </p:grpSp>
      <p:grpSp>
        <p:nvGrpSpPr>
          <p:cNvPr id="13" name="组合 17"/>
          <p:cNvGrpSpPr>
            <a:grpSpLocks/>
          </p:cNvGrpSpPr>
          <p:nvPr/>
        </p:nvGrpSpPr>
        <p:grpSpPr bwMode="auto">
          <a:xfrm>
            <a:off x="1703043" y="3491481"/>
            <a:ext cx="9489039" cy="1171157"/>
            <a:chOff x="720000" y="1597499"/>
            <a:chExt cx="7704000" cy="1260000"/>
          </a:xfrm>
        </p:grpSpPr>
        <p:grpSp>
          <p:nvGrpSpPr>
            <p:cNvPr id="14" name="组合 10"/>
            <p:cNvGrpSpPr>
              <a:grpSpLocks/>
            </p:cNvGrpSpPr>
            <p:nvPr/>
          </p:nvGrpSpPr>
          <p:grpSpPr bwMode="auto">
            <a:xfrm>
              <a:off x="720000" y="1597499"/>
              <a:ext cx="7704000" cy="1260000"/>
              <a:chOff x="608101" y="2612528"/>
              <a:chExt cx="7607237" cy="166858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08101" y="2612528"/>
                <a:ext cx="7607237" cy="166858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1408" y="2695958"/>
                <a:ext cx="7500623" cy="1501730"/>
              </a:xfrm>
              <a:prstGeom prst="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</p:grpSp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838244" y="1713550"/>
              <a:ext cx="7429552" cy="82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方正综艺简体" pitchFamily="65" charset="-122"/>
                </a:rPr>
                <a:t>输入层：输入层没有输入值，只有一个输出向量，这个向量的大小就是图片的大小，即一</a:t>
              </a:r>
              <a:r>
                <a:rPr lang="zh-CN" altLang="en-US" sz="2000" dirty="0" smtClean="0">
                  <a:solidFill>
                    <a:schemeClr val="bg1"/>
                  </a:solidFill>
                  <a:ea typeface="方正综艺简体" pitchFamily="65" charset="-122"/>
                </a:rPr>
                <a:t>个</a:t>
              </a:r>
              <a:r>
                <a:rPr lang="en-US" altLang="zh-CN" sz="2000" dirty="0" smtClean="0">
                  <a:solidFill>
                    <a:schemeClr val="bg1"/>
                  </a:solidFill>
                  <a:ea typeface="方正综艺简体" pitchFamily="65" charset="-122"/>
                </a:rPr>
                <a:t>32*32</a:t>
              </a:r>
              <a:r>
                <a:rPr lang="zh-CN" altLang="en-US" sz="2000" dirty="0" smtClean="0">
                  <a:solidFill>
                    <a:schemeClr val="bg1"/>
                  </a:solidFill>
                  <a:ea typeface="方正综艺简体" pitchFamily="65" charset="-122"/>
                </a:rPr>
                <a:t>矩阵</a:t>
              </a:r>
              <a:endParaRPr lang="zh-CN" altLang="en-US" sz="2000" dirty="0">
                <a:solidFill>
                  <a:schemeClr val="bg1"/>
                </a:solidFill>
                <a:ea typeface="方正综艺简体" pitchFamily="65" charset="-122"/>
              </a:endParaRPr>
            </a:p>
          </p:txBody>
        </p:sp>
      </p:grpSp>
      <p:pic>
        <p:nvPicPr>
          <p:cNvPr id="1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4531" y="2697164"/>
            <a:ext cx="8229600" cy="4160837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C1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层：</a:t>
            </a:r>
            <a:endParaRPr lang="en-US" altLang="zh-CN" sz="24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输入图片大小：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32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32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5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卷积窗种类：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28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28	(32-5+1)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神经元数量：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4707  [(28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28)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6)]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连接数：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	12304 [(5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5+1)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6]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(28*28)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可训练参数：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156 	[(5*5+1)*6]</a:t>
            </a:r>
          </a:p>
          <a:p>
            <a:pPr marL="0" indent="0">
              <a:buNone/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3011" name="Picture 4" descr="http://images.cnitblog.com/blog/381513/201305/05202402-ec3176cd0f564781bc118ede53a387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424113" y="2276476"/>
            <a:ext cx="1439862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1701" y="2697164"/>
            <a:ext cx="8229600" cy="4160837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S2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输入图片大小：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(28*28)*6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2*2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卷积窗种类：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输出下采样图数量：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输出下采样图大小：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(14*14)*6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神经元数量：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1176	(14*14)*6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连接数：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	5880	(4+1)*(14*14)*6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可训练参数：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12	(6*2)	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44035" name="Picture 4" descr="http://images.cnitblog.com/blog/381513/201305/05202402-ec3176cd0f564781bc118ede53a387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1" y="0"/>
            <a:ext cx="9144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1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581644" y="2192338"/>
            <a:ext cx="1439862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799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2571750" y="2697162"/>
            <a:ext cx="9144001" cy="4160837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C3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输入图片大小：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(14*14)*6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5*5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卷积窗种类：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15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10*10	(14-5+1)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神经元数量：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1600  [(10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10)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16)]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连接数：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	151600 </a:t>
            </a:r>
            <a:r>
              <a:rPr lang="en-US" altLang="zh-CN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[(60+16)*25]</a:t>
            </a:r>
            <a:r>
              <a:rPr lang="zh-CN" altLang="en-US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(10*10) </a:t>
            </a:r>
            <a:r>
              <a:rPr lang="zh-CN" altLang="en-US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（部分连接）</a:t>
            </a:r>
            <a:endParaRPr lang="en-US" altLang="zh-CN" sz="2400" u="sng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可训练参数：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1516 	[(60+16)*25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46084" name="Picture 4" descr="http://images.cnitblog.com/blog/381513/201305/05202402-ec3176cd0f564781bc118ede53a387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84" y="84138"/>
            <a:ext cx="9144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918059" y="2287424"/>
            <a:ext cx="1441450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6598" y="3577902"/>
            <a:ext cx="9144000" cy="2662236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zh-CN" altLang="en-US" sz="2400" dirty="0" smtClean="0">
                <a:solidFill>
                  <a:srgbClr val="00B0F0"/>
                </a:solidFill>
              </a:rPr>
              <a:t>按列来看，</a:t>
            </a:r>
            <a:r>
              <a:rPr lang="en-US" altLang="zh-CN" sz="2400" dirty="0" smtClean="0">
                <a:solidFill>
                  <a:srgbClr val="00B0F0"/>
                </a:solidFill>
              </a:rPr>
              <a:t>C3</a:t>
            </a:r>
            <a:r>
              <a:rPr lang="zh-CN" altLang="en-US" sz="2400" dirty="0" smtClean="0">
                <a:solidFill>
                  <a:srgbClr val="00B0F0"/>
                </a:solidFill>
              </a:rPr>
              <a:t>由</a:t>
            </a:r>
            <a:r>
              <a:rPr lang="en-US" altLang="zh-CN" sz="2400" dirty="0" smtClean="0">
                <a:solidFill>
                  <a:srgbClr val="00B0F0"/>
                </a:solidFill>
              </a:rPr>
              <a:t>S2</a:t>
            </a:r>
            <a:r>
              <a:rPr lang="zh-CN" altLang="en-US" sz="2400" dirty="0" smtClean="0">
                <a:solidFill>
                  <a:srgbClr val="00B0F0"/>
                </a:solidFill>
              </a:rPr>
              <a:t>组合生成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连接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数计算：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宋体"/>
              </a:rPr>
              <a:t>151600 = [(60+16)*25]</a:t>
            </a:r>
            <a:r>
              <a:rPr lang="zh-CN" altLang="en-US" sz="2400" dirty="0">
                <a:solidFill>
                  <a:srgbClr val="000000"/>
                </a:solidFill>
                <a:latin typeface="宋体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/>
              </a:rPr>
              <a:t>(10*10) 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 = 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6+9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4+6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是因为每种神经元都有一个常数连接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7107" name="Picture 2" descr="http://images.cnitblog.com/blog/381513/201305/05202419-1781dac11109425b97511942d42952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"/>
            <a:ext cx="923131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696598" y="572877"/>
            <a:ext cx="484742" cy="27846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53936" y="238287"/>
            <a:ext cx="8486661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3922" y="1032452"/>
            <a:ext cx="111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第一个池化层</a:t>
            </a:r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27910" y="167533"/>
            <a:ext cx="111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第二个卷积层</a:t>
            </a:r>
            <a:r>
              <a:rPr lang="en-US" altLang="zh-CN" dirty="0" smtClean="0"/>
              <a:t>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2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749" y="2708275"/>
            <a:ext cx="9620251" cy="3900487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S4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输入图片大小：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(10*10)*16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卷积窗大小：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2*2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卷积窗种类：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16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输出下采样图数量：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输出下采样图大小：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(5*5)*16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神经元数量：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400	(5*5)*16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连接数：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2000	(4+1)*(5*5)*16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可训练参数：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32	(16*2)	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9155" name="Picture 4" descr="http://images.cnitblog.com/blog/381513/201305/05202402-ec3176cd0f564781bc118ede53a387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0638"/>
            <a:ext cx="9144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527801" y="2289175"/>
            <a:ext cx="1223963" cy="419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2628094" y="2697163"/>
            <a:ext cx="7703261" cy="4160837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C5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输入图片大小：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(5*5)*16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5*5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卷积窗种类：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120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120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1*1	(5-5+1)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神经元数量：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120  	(1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120)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连接数：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	48120 [16*25+1]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1*120(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全连接）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可训练参数：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48120 </a:t>
            </a:r>
            <a:r>
              <a:rPr lang="en-US" altLang="zh-CN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[16*25+1]</a:t>
            </a:r>
            <a:r>
              <a:rPr lang="zh-CN" altLang="en-US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1*120</a:t>
            </a:r>
            <a:endParaRPr lang="zh-CN" altLang="en-US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0179" name="Picture 4" descr="http://images.cnitblog.com/blog/381513/201305/05202402-ec3176cd0f564781bc118ede53a387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7483475" y="2133601"/>
            <a:ext cx="1225550" cy="3587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4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2571750" y="2697163"/>
            <a:ext cx="7724776" cy="4160837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F6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输入图片大小：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(1*1)*120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1*1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卷积窗种类：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84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84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	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神经元数量：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84  	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连接数：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	10164 120*84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（全连接）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可训练参数：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10164 </a:t>
            </a:r>
            <a:r>
              <a:rPr lang="en-US" altLang="zh-CN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120*84</a:t>
            </a:r>
            <a:endParaRPr lang="zh-CN" altLang="en-US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03" name="Picture 4" descr="http://images.cnitblog.com/blog/381513/201305/05202402-ec3176cd0f564781bc118ede53a387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8096251" y="2336801"/>
            <a:ext cx="1152525" cy="360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0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4294967295"/>
          </p:nvPr>
        </p:nvSpPr>
        <p:spPr>
          <a:xfrm>
            <a:off x="1524000" y="2697164"/>
            <a:ext cx="9144000" cy="3322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输入图片大小：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1*84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输出特征图数量：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52227" name="Picture 4" descr="http://images.cnitblog.com/blog/381513/201305/05202402-ec3176cd0f564781bc118ede53a387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8096251" y="476250"/>
            <a:ext cx="1236663" cy="431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76686" y="130393"/>
            <a:ext cx="1091820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作为最早提出的，也是最为经典的</a:t>
            </a:r>
            <a:r>
              <a:rPr lang="en-US" altLang="zh-CN" sz="2800" dirty="0" smtClean="0"/>
              <a:t>CNN</a:t>
            </a:r>
            <a:r>
              <a:rPr lang="zh-CN" altLang="en-US" sz="2800" dirty="0" smtClean="0"/>
              <a:t>网络，</a:t>
            </a:r>
            <a:r>
              <a:rPr lang="en-US" altLang="zh-CN" sz="2800" dirty="0" smtClean="0"/>
              <a:t>LeNet-5</a:t>
            </a:r>
            <a:r>
              <a:rPr lang="zh-CN" altLang="en-US" sz="2800" dirty="0" smtClean="0"/>
              <a:t>给出了卷积的基本结构。</a:t>
            </a:r>
            <a:endParaRPr lang="en-US" altLang="zh-CN" sz="2800" dirty="0" smtClean="0"/>
          </a:p>
          <a:p>
            <a:r>
              <a:rPr lang="en-US" altLang="zh-CN" sz="2800" dirty="0" smtClean="0"/>
              <a:t>CNN</a:t>
            </a:r>
            <a:r>
              <a:rPr lang="zh-CN" altLang="en-US" sz="2800" dirty="0" smtClean="0"/>
              <a:t>较之</a:t>
            </a:r>
            <a:r>
              <a:rPr lang="en-US" altLang="zh-CN" sz="2800" dirty="0" smtClean="0"/>
              <a:t>NN</a:t>
            </a:r>
            <a:r>
              <a:rPr lang="zh-CN" altLang="en-US" sz="2800" dirty="0" smtClean="0"/>
              <a:t>的优势：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）权值共享，有效的降低了网络的复杂性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）输入的图像与网络拓扑结构很好的吻合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olidFill>
                  <a:srgbClr val="00B0F0"/>
                </a:solidFill>
              </a:rPr>
              <a:t>特征提取和分类同时进行</a:t>
            </a:r>
            <a:r>
              <a:rPr lang="zh-CN" altLang="en-US" sz="2800" dirty="0" smtClean="0"/>
              <a:t>，并在训练中产生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）可直接输入图像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LeNet</a:t>
            </a:r>
            <a:r>
              <a:rPr lang="zh-CN" altLang="en-US" sz="2800" dirty="0" smtClean="0"/>
              <a:t>缺点：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）输入图像的大小必须满足给定的条件，这个具有很强的限制性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）在大规模图像上效果不好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）激励函数（最早）采用的是</a:t>
            </a:r>
            <a:r>
              <a:rPr lang="en-US" altLang="zh-CN" sz="2800" dirty="0" err="1" smtClean="0"/>
              <a:t>sigmod</a:t>
            </a:r>
            <a:r>
              <a:rPr lang="zh-CN" altLang="en-US" sz="2800" dirty="0" smtClean="0"/>
              <a:t>函数，可能会产生梯度问题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04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2822575" y="3030538"/>
            <a:ext cx="73914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4"/>
          <p:cNvSpPr/>
          <p:nvPr/>
        </p:nvSpPr>
        <p:spPr>
          <a:xfrm>
            <a:off x="3111500" y="2257426"/>
            <a:ext cx="947738" cy="12176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994526" y="3862389"/>
            <a:ext cx="18002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He </a:t>
            </a:r>
            <a:r>
              <a:rPr lang="zh-CN" altLang="en-US" sz="2000"/>
              <a:t>等在</a:t>
            </a:r>
            <a:r>
              <a:rPr lang="en-US" altLang="zh-CN" sz="2000"/>
              <a:t>CVPR</a:t>
            </a:r>
            <a:r>
              <a:rPr lang="zh-CN" altLang="en-US" sz="2000"/>
              <a:t>上提出了深度残差网络</a:t>
            </a:r>
            <a:r>
              <a:rPr lang="en-US" altLang="zh-CN" sz="2000"/>
              <a:t>ResNet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674939" y="1284288"/>
            <a:ext cx="20669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Zeiler</a:t>
            </a:r>
            <a:r>
              <a:rPr lang="zh-CN" altLang="en-US" sz="2000"/>
              <a:t>和</a:t>
            </a:r>
            <a:r>
              <a:rPr lang="en-US" altLang="zh-CN" sz="2000"/>
              <a:t>Fergus</a:t>
            </a:r>
            <a:r>
              <a:rPr lang="zh-CN" altLang="en-US" sz="2000"/>
              <a:t>在</a:t>
            </a:r>
            <a:r>
              <a:rPr lang="en-US" altLang="zh-CN" sz="2000"/>
              <a:t>ECCV</a:t>
            </a:r>
            <a:r>
              <a:rPr lang="zh-CN" altLang="en-US" sz="2000"/>
              <a:t>上提出</a:t>
            </a:r>
            <a:r>
              <a:rPr lang="en-US" altLang="zh-CN" sz="2000"/>
              <a:t>ZFNet</a:t>
            </a:r>
          </a:p>
        </p:txBody>
      </p:sp>
      <p:sp>
        <p:nvSpPr>
          <p:cNvPr id="7" name="矩形 6"/>
          <p:cNvSpPr/>
          <p:nvPr/>
        </p:nvSpPr>
        <p:spPr>
          <a:xfrm>
            <a:off x="8034339" y="1704975"/>
            <a:ext cx="205898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75275" y="1111250"/>
            <a:ext cx="1885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Szegedy </a:t>
            </a:r>
            <a:r>
              <a:rPr lang="zh-CN" altLang="en-US" sz="2000"/>
              <a:t>等在</a:t>
            </a:r>
            <a:r>
              <a:rPr lang="en-US" altLang="zh-CN" sz="2000"/>
              <a:t>CVPR</a:t>
            </a:r>
            <a:r>
              <a:rPr lang="zh-CN" altLang="en-US" sz="2000"/>
              <a:t>上提出</a:t>
            </a:r>
            <a:r>
              <a:rPr lang="en-US" altLang="zh-CN" sz="2000"/>
              <a:t>GoogleNet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075113" y="3860801"/>
            <a:ext cx="1841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Simonyan</a:t>
            </a:r>
            <a:r>
              <a:rPr lang="zh-CN" altLang="en-US" sz="2000"/>
              <a:t>和</a:t>
            </a:r>
            <a:r>
              <a:rPr lang="en-US" altLang="zh-CN" sz="2000"/>
              <a:t>Zisserman</a:t>
            </a:r>
            <a:r>
              <a:rPr lang="zh-CN" altLang="en-US" sz="2000"/>
              <a:t>在</a:t>
            </a:r>
            <a:r>
              <a:rPr lang="en-US" altLang="zh-CN" sz="2000"/>
              <a:t>ICLR</a:t>
            </a:r>
            <a:r>
              <a:rPr lang="zh-CN" altLang="en-US" sz="2000"/>
              <a:t>上提出了</a:t>
            </a:r>
            <a:r>
              <a:rPr lang="en-US" altLang="zh-CN" sz="2000"/>
              <a:t>VGGNet</a:t>
            </a:r>
          </a:p>
        </p:txBody>
      </p:sp>
      <p:sp>
        <p:nvSpPr>
          <p:cNvPr id="10" name="椭圆 34"/>
          <p:cNvSpPr/>
          <p:nvPr/>
        </p:nvSpPr>
        <p:spPr>
          <a:xfrm>
            <a:off x="5919789" y="2276476"/>
            <a:ext cx="947737" cy="12176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34"/>
          <p:cNvSpPr/>
          <p:nvPr/>
        </p:nvSpPr>
        <p:spPr>
          <a:xfrm>
            <a:off x="8594725" y="2249488"/>
            <a:ext cx="947738" cy="1217612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0800000">
            <a:off x="7261872" y="2492378"/>
            <a:ext cx="1045255" cy="1358028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4453560" y="2515192"/>
            <a:ext cx="1045255" cy="1358028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73"/>
          <p:cNvSpPr txBox="1">
            <a:spLocks noChangeArrowheads="1"/>
          </p:cNvSpPr>
          <p:nvPr/>
        </p:nvSpPr>
        <p:spPr bwMode="auto">
          <a:xfrm>
            <a:off x="3144838" y="2776539"/>
            <a:ext cx="946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</a:rPr>
              <a:t>2014</a:t>
            </a:r>
            <a:r>
              <a:rPr lang="zh-CN" altLang="en-US">
                <a:solidFill>
                  <a:schemeClr val="bg1"/>
                </a:solidFill>
              </a:rPr>
              <a:t>年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4"/>
          <p:cNvSpPr txBox="1">
            <a:spLocks noChangeArrowheads="1"/>
          </p:cNvSpPr>
          <p:nvPr/>
        </p:nvSpPr>
        <p:spPr bwMode="auto">
          <a:xfrm>
            <a:off x="4478338" y="2871788"/>
            <a:ext cx="946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0" name="TextBox 75"/>
          <p:cNvSpPr txBox="1">
            <a:spLocks noChangeArrowheads="1"/>
          </p:cNvSpPr>
          <p:nvPr/>
        </p:nvSpPr>
        <p:spPr bwMode="auto">
          <a:xfrm>
            <a:off x="5916613" y="2786063"/>
            <a:ext cx="946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>
            <a:spLocks noChangeArrowheads="1"/>
          </p:cNvSpPr>
          <p:nvPr/>
        </p:nvSpPr>
        <p:spPr bwMode="auto">
          <a:xfrm>
            <a:off x="7312025" y="2843214"/>
            <a:ext cx="946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7"/>
          <p:cNvSpPr txBox="1">
            <a:spLocks noChangeArrowheads="1"/>
          </p:cNvSpPr>
          <p:nvPr/>
        </p:nvSpPr>
        <p:spPr bwMode="auto">
          <a:xfrm>
            <a:off x="8591550" y="2838450"/>
            <a:ext cx="946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</a:p>
        </p:txBody>
      </p:sp>
      <p:cxnSp>
        <p:nvCxnSpPr>
          <p:cNvPr id="23" name="直接连接符​​ 14"/>
          <p:cNvCxnSpPr/>
          <p:nvPr/>
        </p:nvCxnSpPr>
        <p:spPr>
          <a:xfrm>
            <a:off x="7604125" y="420688"/>
            <a:ext cx="1544638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 14"/>
          <p:cNvCxnSpPr/>
          <p:nvPr/>
        </p:nvCxnSpPr>
        <p:spPr>
          <a:xfrm>
            <a:off x="3349625" y="420688"/>
            <a:ext cx="12700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295776" y="133351"/>
            <a:ext cx="3800475" cy="5810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2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/>
            </a:endParaRPr>
          </a:p>
        </p:txBody>
      </p:sp>
      <p:sp>
        <p:nvSpPr>
          <p:cNvPr id="7189" name="TextBox 26"/>
          <p:cNvSpPr txBox="1">
            <a:spLocks noChangeArrowheads="1"/>
          </p:cNvSpPr>
          <p:nvPr/>
        </p:nvSpPr>
        <p:spPr bwMode="auto">
          <a:xfrm>
            <a:off x="4518026" y="223838"/>
            <a:ext cx="332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发展情况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57438" y="5741988"/>
            <a:ext cx="73914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865563" y="525780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CNN</a:t>
            </a:r>
            <a:r>
              <a:rPr lang="zh-CN" altLang="en-US"/>
              <a:t>的深度以及宽度的不断加深</a:t>
            </a:r>
          </a:p>
        </p:txBody>
      </p:sp>
      <p:pic>
        <p:nvPicPr>
          <p:cNvPr id="719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8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8" grpId="0"/>
      <p:bldP spid="19" grpId="0"/>
      <p:bldP spid="20" grpId="0"/>
      <p:bldP spid="21" grpId="0"/>
      <p:bldP spid="22" grpId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ctrTitle"/>
          </p:nvPr>
        </p:nvSpPr>
        <p:spPr>
          <a:xfrm>
            <a:off x="2351089" y="1412875"/>
            <a:ext cx="7451725" cy="2262188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 you</a:t>
            </a:r>
            <a:r>
              <a:rPr lang="zh-CN" altLang="en-US" smtClean="0"/>
              <a:t>！</a:t>
            </a:r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 </a:t>
            </a:r>
            <a:r>
              <a:rPr lang="zh-CN" altLang="en-US" smtClean="0"/>
              <a:t>基本组成部分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47831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说明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的主要的组成部分和应用</a:t>
            </a:r>
            <a:endParaRPr lang="zh-CN" altLang="en-US" dirty="0"/>
          </a:p>
        </p:txBody>
      </p:sp>
      <p:pic>
        <p:nvPicPr>
          <p:cNvPr id="819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619250" y="223839"/>
            <a:ext cx="10344150" cy="1728788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CNN</a:t>
            </a:r>
            <a:r>
              <a:rPr lang="zh-CN" altLang="en-US" sz="2400" dirty="0"/>
              <a:t>是一种带有卷积结构的深度神经网络，通常至少有两个非线性可训练的</a:t>
            </a:r>
            <a:r>
              <a:rPr lang="zh-CN" altLang="en-US" sz="2400" dirty="0">
                <a:solidFill>
                  <a:srgbClr val="FF0000"/>
                </a:solidFill>
              </a:rPr>
              <a:t>卷积层</a:t>
            </a:r>
            <a:r>
              <a:rPr lang="zh-CN" altLang="en-US" sz="2400" dirty="0"/>
              <a:t>，两</a:t>
            </a:r>
            <a:r>
              <a:rPr lang="zh-CN" altLang="en-US" sz="2400" dirty="0" smtClean="0"/>
              <a:t>个池化层（</a:t>
            </a:r>
            <a:r>
              <a:rPr lang="zh-CN" altLang="en-US" sz="2400" dirty="0"/>
              <a:t>又</a:t>
            </a:r>
            <a:r>
              <a:rPr lang="zh-CN" altLang="en-US" sz="2400" dirty="0" smtClean="0"/>
              <a:t>叫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</a:rPr>
              <a:t>ubsampling  </a:t>
            </a:r>
            <a:r>
              <a:rPr lang="en-US" altLang="zh-CN" sz="2400" dirty="0">
                <a:solidFill>
                  <a:srgbClr val="FF0000"/>
                </a:solidFill>
              </a:rPr>
              <a:t>Layer</a:t>
            </a:r>
            <a:r>
              <a:rPr lang="zh-CN" altLang="en-US" sz="2400" dirty="0"/>
              <a:t>）和一个</a:t>
            </a:r>
            <a:r>
              <a:rPr lang="zh-CN" altLang="en-US" sz="2400" dirty="0">
                <a:solidFill>
                  <a:srgbClr val="FF0000"/>
                </a:solidFill>
              </a:rPr>
              <a:t>全连接</a:t>
            </a:r>
            <a:r>
              <a:rPr lang="zh-CN" altLang="en-US" sz="2400" dirty="0" smtClean="0">
                <a:solidFill>
                  <a:srgbClr val="FF0000"/>
                </a:solidFill>
              </a:rPr>
              <a:t>层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/>
              <a:t>因此</a:t>
            </a:r>
            <a:r>
              <a:rPr lang="zh-CN" altLang="en-US" sz="2400" dirty="0" smtClean="0"/>
              <a:t>至少包含</a:t>
            </a:r>
            <a:r>
              <a:rPr lang="en-US" altLang="zh-CN" sz="2400" dirty="0" smtClean="0"/>
              <a:t>5</a:t>
            </a:r>
            <a:r>
              <a:rPr lang="zh-CN" altLang="en-US" sz="2400" dirty="0"/>
              <a:t>个隐含层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pic>
        <p:nvPicPr>
          <p:cNvPr id="2560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93914"/>
            <a:ext cx="91440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640013" y="5300664"/>
            <a:ext cx="1439862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972426" y="5192714"/>
            <a:ext cx="1439863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794501" y="5475289"/>
            <a:ext cx="1439863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7188" y="5202239"/>
            <a:ext cx="1439862" cy="503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993188" y="5495925"/>
            <a:ext cx="1439862" cy="5032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356725" y="5132389"/>
            <a:ext cx="1441450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6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9349" y="2047902"/>
            <a:ext cx="4663719" cy="4148182"/>
          </a:xfrm>
        </p:spPr>
        <p:txBody>
          <a:bodyPr rtlCol="0">
            <a:normAutofit fontScale="85000" lnSpcReduction="20000"/>
          </a:bodyPr>
          <a:lstStyle/>
          <a:p>
            <a:r>
              <a:rPr lang="en-US" altLang="zh-CN" sz="3300" dirty="0"/>
              <a:t>CNN</a:t>
            </a:r>
            <a:r>
              <a:rPr lang="zh-CN" altLang="en-US" sz="3300" dirty="0"/>
              <a:t>的核心</a:t>
            </a:r>
            <a:r>
              <a:rPr lang="zh-CN" altLang="en-US" sz="3300" dirty="0" smtClean="0"/>
              <a:t>思想有三</a:t>
            </a:r>
            <a:r>
              <a:rPr lang="zh-CN" altLang="en-US" sz="3300" dirty="0"/>
              <a:t>种：</a:t>
            </a:r>
            <a:endParaRPr lang="zh-CN" altLang="en-US" sz="3300" dirty="0" smtClean="0"/>
          </a:p>
          <a:p>
            <a:r>
              <a:rPr lang="en-US" altLang="zh-CN" sz="3300" dirty="0"/>
              <a:t>1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局部感受野</a:t>
            </a:r>
            <a:r>
              <a:rPr lang="zh-CN" altLang="en-US" sz="3300" dirty="0" smtClean="0"/>
              <a:t>：</a:t>
            </a:r>
            <a:endParaRPr lang="en-US" altLang="zh-CN" sz="3300" dirty="0" smtClean="0"/>
          </a:p>
          <a:p>
            <a:pPr marL="0" indent="0">
              <a:buNone/>
            </a:pPr>
            <a:endParaRPr lang="en-US" altLang="zh-CN" sz="3300" dirty="0" smtClean="0"/>
          </a:p>
          <a:p>
            <a:pPr marL="0" indent="0">
              <a:buNone/>
            </a:pPr>
            <a:endParaRPr lang="zh-CN" altLang="en-US" sz="3300" dirty="0" smtClean="0"/>
          </a:p>
          <a:p>
            <a:r>
              <a:rPr lang="en-US" altLang="zh-CN" sz="3300" dirty="0"/>
              <a:t>2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权值共享</a:t>
            </a:r>
            <a:r>
              <a:rPr lang="zh-CN" altLang="en-US" sz="3300" dirty="0" smtClean="0"/>
              <a:t>：</a:t>
            </a:r>
            <a:endParaRPr lang="en-US" altLang="zh-CN" sz="3300" dirty="0" smtClean="0"/>
          </a:p>
          <a:p>
            <a:endParaRPr lang="en-US" altLang="zh-CN" sz="3300" dirty="0"/>
          </a:p>
          <a:p>
            <a:endParaRPr lang="zh-CN" altLang="en-US" sz="3300" dirty="0" smtClean="0"/>
          </a:p>
          <a:p>
            <a:r>
              <a:rPr lang="en-US" altLang="zh-CN" sz="3300" dirty="0"/>
              <a:t>3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时间或空间亚采样</a:t>
            </a:r>
            <a:r>
              <a:rPr lang="zh-CN" altLang="en-US" sz="3300" dirty="0"/>
              <a:t>：模糊图像，带来更好的泛化性能</a:t>
            </a:r>
            <a:r>
              <a:rPr lang="zh-CN" altLang="en-US" sz="3300" dirty="0" smtClean="0"/>
              <a:t>。</a:t>
            </a:r>
            <a:endParaRPr lang="en-US" altLang="zh-CN" sz="3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55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8913" y="122830"/>
            <a:ext cx="1604963" cy="1552575"/>
            <a:chOff x="3481448" y="2338049"/>
            <a:chExt cx="2181104" cy="2181104"/>
          </a:xfrm>
        </p:grpSpPr>
        <p:grpSp>
          <p:nvGrpSpPr>
            <p:cNvPr id="7" name="组合 6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92109" y="760413"/>
                <a:ext cx="3825873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3560" name="TextBox 110"/>
            <p:cNvSpPr txBox="1">
              <a:spLocks noChangeArrowheads="1"/>
            </p:cNvSpPr>
            <p:nvPr/>
          </p:nvSpPr>
          <p:spPr bwMode="auto">
            <a:xfrm>
              <a:off x="3958579" y="2784392"/>
              <a:ext cx="1226839" cy="134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主要</a:t>
              </a:r>
              <a:endParaRPr lang="en-US" altLang="zh-CN" sz="2800">
                <a:solidFill>
                  <a:srgbClr val="0070C0"/>
                </a:solidFill>
                <a:latin typeface="方正兰亭细黑_GBK" charset="-122"/>
                <a:ea typeface="方正兰亭细黑_GBK" charset="-122"/>
              </a:endParaRPr>
            </a:p>
            <a:p>
              <a:r>
                <a:rPr lang="zh-CN" altLang="en-US" sz="28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特点</a:t>
              </a:r>
            </a:p>
          </p:txBody>
        </p:sp>
      </p:grpSp>
      <p:pic>
        <p:nvPicPr>
          <p:cNvPr id="2355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68" y="156716"/>
            <a:ext cx="5715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46" y="2308718"/>
            <a:ext cx="340042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009642" y="748092"/>
            <a:ext cx="20718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每个神经元感受局部图像区域；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9072427" y="3226184"/>
            <a:ext cx="28103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同一个滤波器下，每个神经元权值参数是一样的；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815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0" y="2093735"/>
            <a:ext cx="11369629" cy="476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243888" y="369888"/>
            <a:ext cx="1200150" cy="1200150"/>
            <a:chOff x="6709236" y="1850758"/>
            <a:chExt cx="1200324" cy="1200324"/>
          </a:xfrm>
        </p:grpSpPr>
        <p:grpSp>
          <p:nvGrpSpPr>
            <p:cNvPr id="8" name="组合 7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264" name="TextBox 89"/>
            <p:cNvSpPr txBox="1">
              <a:spLocks noChangeArrowheads="1"/>
            </p:cNvSpPr>
            <p:nvPr/>
          </p:nvSpPr>
          <p:spPr bwMode="auto">
            <a:xfrm>
              <a:off x="6947760" y="2297031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正则化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760663" y="355600"/>
            <a:ext cx="1200150" cy="1200150"/>
            <a:chOff x="1225509" y="1836290"/>
            <a:chExt cx="1200324" cy="1200324"/>
          </a:xfrm>
        </p:grpSpPr>
        <p:grpSp>
          <p:nvGrpSpPr>
            <p:cNvPr id="14" name="组合 13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262" name="TextBox 95"/>
            <p:cNvSpPr txBox="1">
              <a:spLocks noChangeArrowheads="1"/>
            </p:cNvSpPr>
            <p:nvPr/>
          </p:nvSpPr>
          <p:spPr bwMode="auto">
            <a:xfrm>
              <a:off x="1435047" y="228256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损失函数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769101" y="571501"/>
            <a:ext cx="1668463" cy="1668463"/>
            <a:chOff x="5234214" y="2053320"/>
            <a:chExt cx="1668414" cy="1668414"/>
          </a:xfrm>
        </p:grpSpPr>
        <p:grpSp>
          <p:nvGrpSpPr>
            <p:cNvPr id="19" name="组合 18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260" name="TextBox 100"/>
            <p:cNvSpPr txBox="1">
              <a:spLocks noChangeArrowheads="1"/>
            </p:cNvSpPr>
            <p:nvPr/>
          </p:nvSpPr>
          <p:spPr bwMode="auto">
            <a:xfrm>
              <a:off x="5591368" y="2687472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激励函数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732213" y="565151"/>
            <a:ext cx="1668462" cy="1668463"/>
            <a:chOff x="2198327" y="2046571"/>
            <a:chExt cx="1668414" cy="1668414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258" name="TextBox 105"/>
            <p:cNvSpPr txBox="1">
              <a:spLocks noChangeArrowheads="1"/>
            </p:cNvSpPr>
            <p:nvPr/>
          </p:nvSpPr>
          <p:spPr bwMode="auto">
            <a:xfrm>
              <a:off x="2496835" y="2647132"/>
              <a:ext cx="954080" cy="400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池化层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016501" y="857251"/>
            <a:ext cx="2181225" cy="2181225"/>
            <a:chOff x="3481448" y="2338049"/>
            <a:chExt cx="2181104" cy="2181104"/>
          </a:xfrm>
        </p:grpSpPr>
        <p:grpSp>
          <p:nvGrpSpPr>
            <p:cNvPr id="29" name="组合 28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256" name="TextBox 110"/>
            <p:cNvSpPr txBox="1">
              <a:spLocks noChangeArrowheads="1"/>
            </p:cNvSpPr>
            <p:nvPr/>
          </p:nvSpPr>
          <p:spPr bwMode="auto">
            <a:xfrm>
              <a:off x="3960945" y="3191145"/>
              <a:ext cx="1261814" cy="52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卷积层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9290050" y="139700"/>
            <a:ext cx="1200150" cy="1200150"/>
            <a:chOff x="1225509" y="1836290"/>
            <a:chExt cx="1200324" cy="1200324"/>
          </a:xfrm>
        </p:grpSpPr>
        <p:grpSp>
          <p:nvGrpSpPr>
            <p:cNvPr id="34" name="组合 33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254" name="TextBox 95"/>
            <p:cNvSpPr txBox="1">
              <a:spLocks noChangeArrowheads="1"/>
            </p:cNvSpPr>
            <p:nvPr/>
          </p:nvSpPr>
          <p:spPr bwMode="auto">
            <a:xfrm>
              <a:off x="1534401" y="2261802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应用</a:t>
              </a:r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1744664" y="152400"/>
            <a:ext cx="1201737" cy="1200150"/>
            <a:chOff x="1225509" y="1836290"/>
            <a:chExt cx="1200324" cy="1200324"/>
          </a:xfrm>
        </p:grpSpPr>
        <p:grpSp>
          <p:nvGrpSpPr>
            <p:cNvPr id="39" name="组合 38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同心圆 4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252" name="TextBox 95"/>
            <p:cNvSpPr txBox="1">
              <a:spLocks noChangeArrowheads="1"/>
            </p:cNvSpPr>
            <p:nvPr/>
          </p:nvSpPr>
          <p:spPr bwMode="auto">
            <a:xfrm>
              <a:off x="1517044" y="2273878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rgbClr val="0070C0"/>
                  </a:solidFill>
                  <a:latin typeface="方正兰亭细黑_GBK" charset="-122"/>
                  <a:ea typeface="方正兰亭细黑_GBK" charset="-122"/>
                </a:rPr>
                <a:t>优化</a:t>
              </a:r>
            </a:p>
          </p:txBody>
        </p:sp>
      </p:grpSp>
      <p:pic>
        <p:nvPicPr>
          <p:cNvPr id="4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2571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8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2127</Words>
  <Application>Microsoft Office PowerPoint</Application>
  <PresentationFormat>宽屏</PresentationFormat>
  <Paragraphs>567</Paragraphs>
  <Slides>50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方正兰亭细黑_GBK</vt:lpstr>
      <vt:lpstr>方正综艺简体</vt:lpstr>
      <vt:lpstr>宋体</vt:lpstr>
      <vt:lpstr>微软雅黑</vt:lpstr>
      <vt:lpstr>Arial</vt:lpstr>
      <vt:lpstr>Calibri</vt:lpstr>
      <vt:lpstr>Calibri Light</vt:lpstr>
      <vt:lpstr>Wingdings 3</vt:lpstr>
      <vt:lpstr>Office 主题</vt:lpstr>
      <vt:lpstr>Equation</vt:lpstr>
      <vt:lpstr>Convolutional Neural Networks 卷积神经网络</vt:lpstr>
      <vt:lpstr>主要内容</vt:lpstr>
      <vt:lpstr>1 发展历史</vt:lpstr>
      <vt:lpstr>PowerPoint 演示文稿</vt:lpstr>
      <vt:lpstr>PowerPoint 演示文稿</vt:lpstr>
      <vt:lpstr>2 基本组成部分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推导过程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经典模型—LeNet-5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卷积神经网络</dc:title>
  <dc:creator>XingPeng Zhang</dc:creator>
  <cp:lastModifiedBy>XingPeng Zhang</cp:lastModifiedBy>
  <cp:revision>34</cp:revision>
  <dcterms:created xsi:type="dcterms:W3CDTF">2017-01-09T14:58:49Z</dcterms:created>
  <dcterms:modified xsi:type="dcterms:W3CDTF">2017-01-10T07:57:43Z</dcterms:modified>
</cp:coreProperties>
</file>