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2860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27432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2004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3657600" algn="just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219DC9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FD54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3393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000000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002A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000000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6487883"/>
            <a:ext cx="12192000" cy="384630"/>
          </a:xfrm>
          <a:prstGeom prst="rect">
            <a:avLst/>
          </a:prstGeom>
          <a:solidFill>
            <a:srgbClr val="F4B18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3" Type="http://schemas.openxmlformats.org/officeDocument/2006/relationships/image" Target="../media/image13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Relationship Id="rId3" Type="http://schemas.openxmlformats.org/officeDocument/2006/relationships/image" Target="../media/image13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8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9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0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691129" y="1826573"/>
            <a:ext cx="6809742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178" name="Shape 178"/>
          <p:cNvSpPr/>
          <p:nvPr/>
        </p:nvSpPr>
        <p:spPr>
          <a:xfrm>
            <a:off x="4558029" y="3188464"/>
            <a:ext cx="307594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rgbClr val="767171"/>
                </a:solidFill>
              </a:defRPr>
            </a:lvl1pPr>
          </a:lstStyle>
          <a:p>
            <a:pPr/>
            <a:r>
              <a:t>以软件仓库挖掘为例</a:t>
            </a:r>
          </a:p>
        </p:txBody>
      </p:sp>
      <p:pic>
        <p:nvPicPr>
          <p:cNvPr id="179" name="Pic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8236" y="5000822"/>
            <a:ext cx="2535528" cy="85367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5662929" y="4032641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767171"/>
                </a:solidFill>
              </a:defRPr>
            </a:lvl1pPr>
          </a:lstStyle>
          <a:p>
            <a:pPr/>
            <a:r>
              <a:t>王秋里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5" name="Shape 28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286" name="Shape 286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87" name="Shape 287"/>
          <p:cNvSpPr/>
          <p:nvPr/>
        </p:nvSpPr>
        <p:spPr>
          <a:xfrm>
            <a:off x="5349821" y="1212703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1.美联储主席本-伯南克昨天告诉媒体7000亿美元的救助资金将借给上百家银行、保险公司和汽车公司。</a:t>
            </a:r>
          </a:p>
        </p:txBody>
      </p:sp>
      <p:sp>
        <p:nvSpPr>
          <p:cNvPr id="288" name="Shape 288"/>
          <p:cNvSpPr/>
          <p:nvPr/>
        </p:nvSpPr>
        <p:spPr>
          <a:xfrm>
            <a:off x="5349821" y="2680546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2.本-伯南克美联储主席昨天7000亿美元的救助资金告诉媒体将借给银行、保险公司和汽车公司上百家。</a:t>
            </a:r>
          </a:p>
        </p:txBody>
      </p:sp>
      <p:sp>
        <p:nvSpPr>
          <p:cNvPr id="289" name="Shape 289"/>
          <p:cNvSpPr/>
          <p:nvPr/>
        </p:nvSpPr>
        <p:spPr>
          <a:xfrm>
            <a:off x="5349821" y="4148390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3.联储美主席南克告助资金将借本-伯给上司和汽车公司昨天诉媒体7000亿百家美元的救银行、保险公。</a:t>
            </a:r>
          </a:p>
        </p:txBody>
      </p:sp>
      <p:sp>
        <p:nvSpPr>
          <p:cNvPr id="290" name="Shape 290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一个句子是否合理，就看它的可能性大小如何</a:t>
            </a:r>
          </a:p>
        </p:txBody>
      </p:sp>
      <p:sp>
        <p:nvSpPr>
          <p:cNvPr id="291" name="Shape 291"/>
          <p:cNvSpPr/>
          <p:nvPr/>
        </p:nvSpPr>
        <p:spPr>
          <a:xfrm>
            <a:off x="10954169" y="1406226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  <a:r>
              <a:rPr baseline="31999"/>
              <a:t>-20</a:t>
            </a:r>
          </a:p>
        </p:txBody>
      </p:sp>
      <p:sp>
        <p:nvSpPr>
          <p:cNvPr id="292" name="Shape 292"/>
          <p:cNvSpPr/>
          <p:nvPr/>
        </p:nvSpPr>
        <p:spPr>
          <a:xfrm>
            <a:off x="10954169" y="2887893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  <a:r>
              <a:rPr baseline="31999"/>
              <a:t>-25</a:t>
            </a:r>
          </a:p>
        </p:txBody>
      </p:sp>
      <p:sp>
        <p:nvSpPr>
          <p:cNvPr id="293" name="Shape 293"/>
          <p:cNvSpPr/>
          <p:nvPr/>
        </p:nvSpPr>
        <p:spPr>
          <a:xfrm>
            <a:off x="10954169" y="4369560"/>
            <a:ext cx="63140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</a:t>
            </a:r>
            <a:r>
              <a:rPr baseline="31999"/>
              <a:t>-70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7" name="Shape 297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298" name="Shape 298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99" name="Shape 299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假定S表示一个有意义的句子</a:t>
            </a:r>
          </a:p>
        </p:txBody>
      </p:sp>
      <p:sp>
        <p:nvSpPr>
          <p:cNvPr id="300" name="Shape 300"/>
          <p:cNvSpPr/>
          <p:nvPr/>
        </p:nvSpPr>
        <p:spPr>
          <a:xfrm>
            <a:off x="5754904" y="2980607"/>
            <a:ext cx="540503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P(S) = P(w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</p:txBody>
      </p:sp>
      <p:sp>
        <p:nvSpPr>
          <p:cNvPr id="301" name="Shape 30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一个句子是否合理，就看它的可能性大小如何</a:t>
            </a:r>
          </a:p>
        </p:txBody>
      </p:sp>
      <p:sp>
        <p:nvSpPr>
          <p:cNvPr id="302" name="Shape 302"/>
          <p:cNvSpPr/>
          <p:nvPr/>
        </p:nvSpPr>
        <p:spPr>
          <a:xfrm>
            <a:off x="5754904" y="2047570"/>
            <a:ext cx="540503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 = (w</a:t>
            </a:r>
            <a:r>
              <a:rPr baseline="-5999"/>
              <a:t>1</a:t>
            </a:r>
            <a:r>
              <a:t>, w</a:t>
            </a:r>
            <a:r>
              <a:rPr baseline="-5999"/>
              <a:t>2</a:t>
            </a:r>
            <a:r>
              <a:t>, w</a:t>
            </a:r>
            <a:r>
              <a:rPr baseline="-5999"/>
              <a:t>3</a:t>
            </a:r>
            <a:r>
              <a:t>, w</a:t>
            </a:r>
            <a:r>
              <a:rPr baseline="-5999"/>
              <a:t>4</a:t>
            </a:r>
            <a:r>
              <a:t>, w</a:t>
            </a:r>
            <a:r>
              <a:rPr baseline="-5999"/>
              <a:t>5</a:t>
            </a:r>
            <a:r>
              <a:t>, w</a:t>
            </a:r>
            <a:r>
              <a:rPr baseline="-5999"/>
              <a:t>6</a:t>
            </a:r>
            <a:r>
              <a:t>……w</a:t>
            </a:r>
            <a:r>
              <a:rPr baseline="-5999"/>
              <a:t>n</a:t>
            </a:r>
            <a:r>
              <a:t>)</a:t>
            </a:r>
          </a:p>
          <a:p>
            <a:pPr/>
            <a:r>
              <a:t>n为句子长度</a:t>
            </a:r>
          </a:p>
        </p:txBody>
      </p:sp>
      <p:sp>
        <p:nvSpPr>
          <p:cNvPr id="303" name="Shape 303"/>
          <p:cNvSpPr/>
          <p:nvPr/>
        </p:nvSpPr>
        <p:spPr>
          <a:xfrm rot="5400000">
            <a:off x="7565898" y="3592174"/>
            <a:ext cx="720758" cy="512190"/>
          </a:xfrm>
          <a:prstGeom prst="rightArrow">
            <a:avLst>
              <a:gd name="adj1" fmla="val 37774"/>
              <a:gd name="adj2" fmla="val 82221"/>
            </a:avLst>
          </a:prstGeom>
          <a:solidFill>
            <a:srgbClr val="229DC9"/>
          </a:solidFill>
          <a:ln w="12700">
            <a:solidFill>
              <a:srgbClr val="229DC9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5754904" y="4325560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P(S) = P(w</a:t>
            </a:r>
            <a:r>
              <a:rPr baseline="-5999"/>
              <a:t>1</a:t>
            </a:r>
            <a:r>
              <a:t>)P(w</a:t>
            </a:r>
            <a:r>
              <a:rPr baseline="-5999"/>
              <a:t>2</a:t>
            </a:r>
            <a:r>
              <a:t>|w</a:t>
            </a:r>
            <a:r>
              <a:rPr baseline="-5999"/>
              <a:t>1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)……</a:t>
            </a:r>
          </a:p>
          <a:p>
            <a:pPr/>
            <a:r>
              <a:t>           P(w</a:t>
            </a:r>
            <a:r>
              <a:rPr baseline="-5999"/>
              <a:t>n</a:t>
            </a:r>
            <a:r>
              <a:t>,|w</a:t>
            </a:r>
            <a:r>
              <a:rPr baseline="-5999"/>
              <a:t>1</a:t>
            </a:r>
            <a:r>
              <a:t>,w</a:t>
            </a:r>
            <a:r>
              <a:rPr baseline="-5999"/>
              <a:t>2</a:t>
            </a:r>
            <a:r>
              <a:t>,w</a:t>
            </a:r>
            <a:r>
              <a:rPr baseline="-5999"/>
              <a:t>3</a:t>
            </a:r>
            <a:r>
              <a:t>,…w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309" name="Shape 30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310" name="Shape 310"/>
          <p:cNvSpPr/>
          <p:nvPr/>
        </p:nvSpPr>
        <p:spPr>
          <a:xfrm>
            <a:off x="5754904" y="1512763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俄国数学家马尔可夫(Andrey Markov)</a:t>
            </a:r>
          </a:p>
        </p:txBody>
      </p:sp>
      <p:sp>
        <p:nvSpPr>
          <p:cNvPr id="311" name="Shape 311"/>
          <p:cNvSpPr/>
          <p:nvPr/>
        </p:nvSpPr>
        <p:spPr>
          <a:xfrm>
            <a:off x="1228285" y="3485103"/>
            <a:ext cx="390123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一个句子是否合理，就看它的可能性大小如何</a:t>
            </a:r>
          </a:p>
        </p:txBody>
      </p:sp>
      <p:sp>
        <p:nvSpPr>
          <p:cNvPr id="312" name="Shape 312"/>
          <p:cNvSpPr/>
          <p:nvPr/>
        </p:nvSpPr>
        <p:spPr>
          <a:xfrm>
            <a:off x="5754904" y="2359910"/>
            <a:ext cx="540503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马尔可夫假设:</a:t>
            </a:r>
          </a:p>
        </p:txBody>
      </p:sp>
      <p:sp>
        <p:nvSpPr>
          <p:cNvPr id="313" name="Shape 313"/>
          <p:cNvSpPr/>
          <p:nvPr/>
        </p:nvSpPr>
        <p:spPr>
          <a:xfrm>
            <a:off x="5754904" y="3207055"/>
            <a:ext cx="540503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假设任意一个词w</a:t>
            </a:r>
            <a:r>
              <a:rPr baseline="-5999"/>
              <a:t>i</a:t>
            </a:r>
            <a:r>
              <a:t>出现的概率只同它前面的词w</a:t>
            </a:r>
            <a:r>
              <a:rPr baseline="-5999"/>
              <a:t>i-1</a:t>
            </a:r>
            <a:r>
              <a:t>有关</a:t>
            </a:r>
          </a:p>
        </p:txBody>
      </p:sp>
      <p:sp>
        <p:nvSpPr>
          <p:cNvPr id="314" name="Shape 314"/>
          <p:cNvSpPr/>
          <p:nvPr/>
        </p:nvSpPr>
        <p:spPr>
          <a:xfrm>
            <a:off x="5754904" y="4246097"/>
            <a:ext cx="540503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P(S)=</a:t>
            </a:r>
          </a:p>
          <a:p>
            <a:pPr/>
            <a:r>
              <a:t>P(w</a:t>
            </a:r>
            <a:r>
              <a:rPr baseline="-5999"/>
              <a:t>1</a:t>
            </a:r>
            <a:r>
              <a:t>)P(w</a:t>
            </a:r>
            <a:r>
              <a:rPr baseline="-5999"/>
              <a:t>1</a:t>
            </a:r>
            <a:r>
              <a:t>|w</a:t>
            </a:r>
            <a:r>
              <a:rPr baseline="-5999"/>
              <a:t>2</a:t>
            </a:r>
            <a:r>
              <a:t>)P(w</a:t>
            </a:r>
            <a:r>
              <a:rPr baseline="-5999"/>
              <a:t>3</a:t>
            </a:r>
            <a:r>
              <a:t>|w</a:t>
            </a:r>
            <a:r>
              <a:rPr baseline="-5999"/>
              <a:t>2</a:t>
            </a:r>
            <a:r>
              <a:t>)…P(w</a:t>
            </a:r>
            <a:r>
              <a:rPr baseline="-5999"/>
              <a:t>n</a:t>
            </a:r>
            <a:r>
              <a:t>|w</a:t>
            </a:r>
            <a:r>
              <a:rPr baseline="-5999"/>
              <a:t>n-1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-19050"/>
            <a:ext cx="12192000" cy="6858000"/>
          </a:xfrm>
          <a:prstGeom prst="rect">
            <a:avLst/>
          </a:prstGeom>
          <a:solidFill>
            <a:srgbClr val="2AB09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2253773" y="2907029"/>
            <a:ext cx="7647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18" name="Shape 318"/>
          <p:cNvSpPr/>
          <p:nvPr/>
        </p:nvSpPr>
        <p:spPr>
          <a:xfrm>
            <a:off x="2069560" y="2838450"/>
            <a:ext cx="8016367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2" name="Shape 32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23" name="Shape 323"/>
          <p:cNvSpPr/>
          <p:nvPr/>
        </p:nvSpPr>
        <p:spPr>
          <a:xfrm>
            <a:off x="1687653" y="1374089"/>
            <a:ext cx="55905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深度学习，从基本的层面来说是表征学习</a:t>
            </a:r>
          </a:p>
        </p:txBody>
      </p:sp>
      <p:sp>
        <p:nvSpPr>
          <p:cNvPr id="324" name="Shape 324"/>
          <p:cNvSpPr/>
          <p:nvPr/>
        </p:nvSpPr>
        <p:spPr>
          <a:xfrm>
            <a:off x="1687653" y="2227479"/>
            <a:ext cx="577672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我们要将每一个单词都表征为一个d维向量</a:t>
            </a:r>
          </a:p>
        </p:txBody>
      </p:sp>
      <p:pic>
        <p:nvPicPr>
          <p:cNvPr id="325" name="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3073400"/>
            <a:ext cx="762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/>
          <p:nvPr/>
        </p:nvSpPr>
        <p:spPr>
          <a:xfrm>
            <a:off x="1687653" y="4119980"/>
            <a:ext cx="881669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我们希望通过填写值的方式可以让向量表征词，以及词的语境、意思或者语音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0" name="Shape 330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31" name="Shape 331"/>
          <p:cNvSpPr/>
          <p:nvPr/>
        </p:nvSpPr>
        <p:spPr>
          <a:xfrm>
            <a:off x="1687653" y="1374089"/>
            <a:ext cx="557461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建立一个共生矩阵(concurrence matrix)</a:t>
            </a:r>
          </a:p>
        </p:txBody>
      </p:sp>
      <p:pic>
        <p:nvPicPr>
          <p:cNvPr id="332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6" name="Shape 336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37" name="Shape 337"/>
          <p:cNvSpPr/>
          <p:nvPr/>
        </p:nvSpPr>
        <p:spPr>
          <a:xfrm>
            <a:off x="1687653" y="1374089"/>
            <a:ext cx="557461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建立一个共生矩阵(concurrence matrix)</a:t>
            </a:r>
          </a:p>
        </p:txBody>
      </p:sp>
      <p:pic>
        <p:nvPicPr>
          <p:cNvPr id="338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640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372" y="3116428"/>
            <a:ext cx="4905256" cy="2526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43" name="Shape 343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44" name="Shape 344"/>
          <p:cNvSpPr/>
          <p:nvPr/>
        </p:nvSpPr>
        <p:spPr>
          <a:xfrm>
            <a:off x="1687653" y="1374089"/>
            <a:ext cx="557461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建立一个共生矩阵(concurrence matrix)</a:t>
            </a:r>
          </a:p>
        </p:txBody>
      </p:sp>
      <p:pic>
        <p:nvPicPr>
          <p:cNvPr id="345" name="640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49" name="Shape 3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50" name="Shape 350"/>
          <p:cNvSpPr/>
          <p:nvPr/>
        </p:nvSpPr>
        <p:spPr>
          <a:xfrm>
            <a:off x="1687653" y="1374089"/>
            <a:ext cx="557461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建立一个共生矩阵(concurrence matrix)</a:t>
            </a:r>
          </a:p>
        </p:txBody>
      </p:sp>
      <p:pic>
        <p:nvPicPr>
          <p:cNvPr id="351" name="640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640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0" y="3373456"/>
            <a:ext cx="76200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5340865" y="5510034"/>
            <a:ext cx="15726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Word2Vec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57" name="Shape 357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58" name="Shape 358"/>
          <p:cNvSpPr/>
          <p:nvPr/>
        </p:nvSpPr>
        <p:spPr>
          <a:xfrm>
            <a:off x="1687653" y="1374089"/>
            <a:ext cx="557461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建立一个共生矩阵(concurrence matrix)</a:t>
            </a:r>
          </a:p>
        </p:txBody>
      </p:sp>
      <p:pic>
        <p:nvPicPr>
          <p:cNvPr id="359" name="640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2227479"/>
            <a:ext cx="7620000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640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3920" y="3519506"/>
            <a:ext cx="54229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2352248" y="2225061"/>
            <a:ext cx="8638541" cy="264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t>A.自然语言处理发展历程</a:t>
            </a: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t>B.深度学习与自然语言处理</a:t>
            </a:r>
          </a:p>
          <a:p>
            <a:pPr>
              <a:defRPr sz="4800">
                <a:solidFill>
                  <a:srgbClr val="3498DB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pPr>
            <a:r>
              <a:t>C.自然语言处理与软件仓库挖掘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4" name="Shape 364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65" name="Shape 365"/>
          <p:cNvSpPr/>
          <p:nvPr/>
        </p:nvSpPr>
        <p:spPr>
          <a:xfrm>
            <a:off x="1687653" y="1374089"/>
            <a:ext cx="279629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循环神经网络(RNN)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9" name="Shape 36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70" name="Shape 370"/>
          <p:cNvSpPr/>
          <p:nvPr/>
        </p:nvSpPr>
        <p:spPr>
          <a:xfrm>
            <a:off x="1687653" y="1374089"/>
            <a:ext cx="279629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循环神经网络(RNN)</a:t>
            </a:r>
          </a:p>
        </p:txBody>
      </p:sp>
      <p:sp>
        <p:nvSpPr>
          <p:cNvPr id="371" name="Shape 371"/>
          <p:cNvSpPr/>
          <p:nvPr/>
        </p:nvSpPr>
        <p:spPr>
          <a:xfrm>
            <a:off x="4566848" y="1399489"/>
            <a:ext cx="9337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75" name="Shape 375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76" name="Shape 376"/>
          <p:cNvSpPr/>
          <p:nvPr/>
        </p:nvSpPr>
        <p:spPr>
          <a:xfrm>
            <a:off x="1687653" y="1374089"/>
            <a:ext cx="279629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循环神经网络(RNN)</a:t>
            </a:r>
          </a:p>
        </p:txBody>
      </p:sp>
      <p:sp>
        <p:nvSpPr>
          <p:cNvPr id="377" name="Shape 377"/>
          <p:cNvSpPr/>
          <p:nvPr/>
        </p:nvSpPr>
        <p:spPr>
          <a:xfrm>
            <a:off x="4566848" y="1399489"/>
            <a:ext cx="9337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Why?</a:t>
            </a:r>
          </a:p>
        </p:txBody>
      </p:sp>
      <p:sp>
        <p:nvSpPr>
          <p:cNvPr id="378" name="Shape 378"/>
          <p:cNvSpPr/>
          <p:nvPr/>
        </p:nvSpPr>
        <p:spPr>
          <a:xfrm>
            <a:off x="2224496" y="2240179"/>
            <a:ext cx="37903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Finding Structure in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82" name="Shape 38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83" name="Shape 383"/>
          <p:cNvSpPr/>
          <p:nvPr/>
        </p:nvSpPr>
        <p:spPr>
          <a:xfrm>
            <a:off x="1687653" y="1374089"/>
            <a:ext cx="279629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循环神经网络(RNN)</a:t>
            </a:r>
          </a:p>
        </p:txBody>
      </p:sp>
      <p:sp>
        <p:nvSpPr>
          <p:cNvPr id="384" name="Shape 384"/>
          <p:cNvSpPr/>
          <p:nvPr/>
        </p:nvSpPr>
        <p:spPr>
          <a:xfrm>
            <a:off x="4566848" y="1399489"/>
            <a:ext cx="9337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Why?</a:t>
            </a:r>
          </a:p>
        </p:txBody>
      </p:sp>
      <p:sp>
        <p:nvSpPr>
          <p:cNvPr id="385" name="Shape 385"/>
          <p:cNvSpPr/>
          <p:nvPr/>
        </p:nvSpPr>
        <p:spPr>
          <a:xfrm>
            <a:off x="2224496" y="2240179"/>
            <a:ext cx="379031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Finding Structure in Time</a:t>
            </a:r>
          </a:p>
        </p:txBody>
      </p:sp>
      <p:sp>
        <p:nvSpPr>
          <p:cNvPr id="386" name="Shape 386"/>
          <p:cNvSpPr/>
          <p:nvPr/>
        </p:nvSpPr>
        <p:spPr>
          <a:xfrm>
            <a:off x="1687653" y="3055468"/>
            <a:ext cx="333981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Other NNs’ drawbacks</a:t>
            </a:r>
          </a:p>
        </p:txBody>
      </p:sp>
      <p:sp>
        <p:nvSpPr>
          <p:cNvPr id="387" name="Shape 387"/>
          <p:cNvSpPr/>
          <p:nvPr/>
        </p:nvSpPr>
        <p:spPr>
          <a:xfrm>
            <a:off x="2224496" y="3868762"/>
            <a:ext cx="61162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The input should be presented all at once</a:t>
            </a:r>
          </a:p>
        </p:txBody>
      </p:sp>
      <p:sp>
        <p:nvSpPr>
          <p:cNvPr id="388" name="Shape 388"/>
          <p:cNvSpPr/>
          <p:nvPr/>
        </p:nvSpPr>
        <p:spPr>
          <a:xfrm>
            <a:off x="2224496" y="4684052"/>
            <a:ext cx="89105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The input layer must provide for the longest possible pattern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393" name="Shape 393"/>
          <p:cNvSpPr/>
          <p:nvPr/>
        </p:nvSpPr>
        <p:spPr>
          <a:xfrm>
            <a:off x="1687653" y="1374089"/>
            <a:ext cx="59463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门控循环单元(gated recurrent unit / GRU)</a:t>
            </a:r>
          </a:p>
        </p:txBody>
      </p:sp>
      <p:pic>
        <p:nvPicPr>
          <p:cNvPr id="394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hape 395"/>
          <p:cNvSpPr/>
          <p:nvPr/>
        </p:nvSpPr>
        <p:spPr>
          <a:xfrm>
            <a:off x="6131774" y="2646579"/>
            <a:ext cx="46761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传统RNN中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隐藏状态向量是通过该公式计算的</a:t>
            </a:r>
          </a:p>
        </p:txBody>
      </p:sp>
      <p:pic>
        <p:nvPicPr>
          <p:cNvPr id="396" name="6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8041" y="3919068"/>
            <a:ext cx="6575694" cy="953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00" name="Shape 400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01" name="Shape 401"/>
          <p:cNvSpPr/>
          <p:nvPr/>
        </p:nvSpPr>
        <p:spPr>
          <a:xfrm>
            <a:off x="1687653" y="1374089"/>
            <a:ext cx="59463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门控循环单元(gated recurrent unit / GRU)</a:t>
            </a:r>
          </a:p>
        </p:txBody>
      </p:sp>
      <p:pic>
        <p:nvPicPr>
          <p:cNvPr id="402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hape 403"/>
          <p:cNvSpPr/>
          <p:nvPr/>
        </p:nvSpPr>
        <p:spPr>
          <a:xfrm>
            <a:off x="5541158" y="2935467"/>
            <a:ext cx="643782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GRU提供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一个更新门(update gate)  — z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一个重置门(reset gate)  — r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一个新的记忆存储器(memory container) — h’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640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041" y="2765454"/>
            <a:ext cx="8077025" cy="1548097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08" name="Shape 408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09" name="Shape 409"/>
          <p:cNvSpPr/>
          <p:nvPr/>
        </p:nvSpPr>
        <p:spPr>
          <a:xfrm>
            <a:off x="1687653" y="1374089"/>
            <a:ext cx="59463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门控循环单元(gated recurrent unit / GRU)</a:t>
            </a:r>
          </a:p>
        </p:txBody>
      </p:sp>
      <p:pic>
        <p:nvPicPr>
          <p:cNvPr id="410" name="288013BB-6E3A-4331-B9F4-6F5986EC7E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640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4139" y="4108711"/>
            <a:ext cx="4535521" cy="764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15" name="Shape 415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16" name="Shape 416"/>
          <p:cNvSpPr/>
          <p:nvPr/>
        </p:nvSpPr>
        <p:spPr>
          <a:xfrm>
            <a:off x="1687653" y="1374089"/>
            <a:ext cx="59463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门控循环单元(gated recurrent unit / GRU)</a:t>
            </a:r>
          </a:p>
        </p:txBody>
      </p:sp>
      <p:pic>
        <p:nvPicPr>
          <p:cNvPr id="417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6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8983" y="2512840"/>
            <a:ext cx="6575693" cy="953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640-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8262" y="4296455"/>
            <a:ext cx="5293680" cy="904815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 rot="5400000">
            <a:off x="7911526" y="3450347"/>
            <a:ext cx="927151" cy="931140"/>
          </a:xfrm>
          <a:prstGeom prst="rightArrow">
            <a:avLst>
              <a:gd name="adj1" fmla="val 32000"/>
              <a:gd name="adj2" fmla="val 64275"/>
            </a:avLst>
          </a:prstGeom>
          <a:solidFill>
            <a:srgbClr val="31CDA8"/>
          </a:solidFill>
          <a:ln w="12700">
            <a:solidFill>
              <a:srgbClr val="31CDA8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24" name="Shape 424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25" name="Shape 425"/>
          <p:cNvSpPr/>
          <p:nvPr/>
        </p:nvSpPr>
        <p:spPr>
          <a:xfrm>
            <a:off x="1687653" y="1374089"/>
            <a:ext cx="59463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门控循环单元(gated recurrent unit / GRU)</a:t>
            </a:r>
          </a:p>
        </p:txBody>
      </p:sp>
      <p:pic>
        <p:nvPicPr>
          <p:cNvPr id="426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5942483" y="2646579"/>
            <a:ext cx="533431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更新门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如果zt趋向于1，ht就完全忽略现在的词向量，仅仅是复制前隐藏状态。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如果zt趋向于0，ht就完全忽略前一时间步骤的隐藏状态，仅仅只依赖于新的记忆存储器。</a:t>
            </a:r>
          </a:p>
        </p:txBody>
      </p:sp>
      <p:pic>
        <p:nvPicPr>
          <p:cNvPr id="428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32" name="Shape 432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33" name="Shape 433"/>
          <p:cNvSpPr/>
          <p:nvPr/>
        </p:nvSpPr>
        <p:spPr>
          <a:xfrm>
            <a:off x="1687653" y="1374089"/>
            <a:ext cx="5946389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门控循环单元(gated recurrent unit / GRU)</a:t>
            </a:r>
          </a:p>
        </p:txBody>
      </p:sp>
      <p:pic>
        <p:nvPicPr>
          <p:cNvPr id="434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/>
          <p:nvPr/>
        </p:nvSpPr>
        <p:spPr>
          <a:xfrm>
            <a:off x="5942483" y="2646579"/>
            <a:ext cx="5334310" cy="302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重置门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如果rt趋向于1，记忆存储器将保持前一隐藏状态的信息。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如果rt趋向于0，记忆存储器将忽略前一隐藏状态的信息。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此门控能允许模型丢弃一些对未来不相干的信息。</a:t>
            </a:r>
          </a:p>
        </p:txBody>
      </p:sp>
      <p:pic>
        <p:nvPicPr>
          <p:cNvPr id="436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3945060" y="2851737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自然语言处理</a:t>
            </a:r>
          </a:p>
        </p:txBody>
      </p:sp>
      <p:sp>
        <p:nvSpPr>
          <p:cNvPr id="186" name="Shape 186"/>
          <p:cNvSpPr/>
          <p:nvPr/>
        </p:nvSpPr>
        <p:spPr>
          <a:xfrm>
            <a:off x="3757468" y="2802207"/>
            <a:ext cx="4677064" cy="1143001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40" name="Shape 440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41" name="Shape 441"/>
          <p:cNvSpPr/>
          <p:nvPr/>
        </p:nvSpPr>
        <p:spPr>
          <a:xfrm>
            <a:off x="1687653" y="1374089"/>
            <a:ext cx="338981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RNN Encoder-Decoder</a:t>
            </a:r>
          </a:p>
        </p:txBody>
      </p:sp>
      <p:pic>
        <p:nvPicPr>
          <p:cNvPr id="442" name="288013BB-6E3A-4331-B9F4-6F5986EC7E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703" y="2646579"/>
            <a:ext cx="4124569" cy="2345617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Shape 443"/>
          <p:cNvSpPr/>
          <p:nvPr/>
        </p:nvSpPr>
        <p:spPr>
          <a:xfrm>
            <a:off x="5895456" y="2117657"/>
            <a:ext cx="5035929" cy="3075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Those units that learn to capture </a:t>
            </a:r>
            <a:r>
              <a:rPr i="1" u="sng"/>
              <a:t>short-term</a:t>
            </a:r>
            <a:r>
              <a:t> dependencies will tend to have </a:t>
            </a:r>
            <a:r>
              <a:rPr i="1" u="sng"/>
              <a:t>reset gates</a:t>
            </a:r>
            <a:r>
              <a:t> that are frequently active.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But those that capture </a:t>
            </a:r>
            <a:r>
              <a:rPr i="1" u="sng"/>
              <a:t>longer-term</a:t>
            </a:r>
            <a:r>
              <a:t> dependencies will have </a:t>
            </a:r>
            <a:r>
              <a:rPr i="1" u="sng"/>
              <a:t>update gates</a:t>
            </a:r>
            <a:r>
              <a:t> that are mostly active.</a:t>
            </a:r>
          </a:p>
        </p:txBody>
      </p:sp>
      <p:pic>
        <p:nvPicPr>
          <p:cNvPr id="444" name="640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4197" y="5013632"/>
            <a:ext cx="3840644" cy="65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07D74AB0-09FF-4849-B8D0-64AAFD200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1088" y="1056164"/>
            <a:ext cx="5166592" cy="474567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Shape 44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49" name="Shape 449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sp>
        <p:nvSpPr>
          <p:cNvPr id="450" name="Shape 450"/>
          <p:cNvSpPr/>
          <p:nvPr/>
        </p:nvSpPr>
        <p:spPr>
          <a:xfrm>
            <a:off x="1687653" y="1374089"/>
            <a:ext cx="338981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31CDA8"/>
                </a:solidFill>
              </a:defRPr>
            </a:pPr>
            <a:r>
              <a:t>循环神经网络(RNN)</a:t>
            </a:r>
          </a:p>
          <a:p>
            <a:pPr>
              <a:defRPr sz="2400">
                <a:solidFill>
                  <a:srgbClr val="31CDA8"/>
                </a:solidFill>
              </a:defRPr>
            </a:pPr>
            <a:r>
              <a:t>RNN Encoder-Decoder</a:t>
            </a:r>
          </a:p>
        </p:txBody>
      </p:sp>
      <p:sp>
        <p:nvSpPr>
          <p:cNvPr id="451" name="Shape 451"/>
          <p:cNvSpPr/>
          <p:nvPr/>
        </p:nvSpPr>
        <p:spPr>
          <a:xfrm>
            <a:off x="1699299" y="2595779"/>
            <a:ext cx="4491509" cy="266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1CDA8"/>
                </a:solidFill>
              </a:defRPr>
            </a:lvl1pPr>
          </a:lstStyle>
          <a:p>
            <a:pPr/>
            <a:r>
              <a:t>It learns to encode a variable-length sequence into a fixed-length vector representation and to decode a given fixed-length vector representation back into a variable-length sequence.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55" name="Shape 455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pic>
        <p:nvPicPr>
          <p:cNvPr id="456" name="969511E1-CEAC-4F2E-B32A-9AC28538F79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545" y="1477285"/>
            <a:ext cx="6375890" cy="457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7A7FC11E-286D-46CC-A9C1-9DCAB44CBF0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3551" y="1854602"/>
            <a:ext cx="5515787" cy="3820302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61" name="Shape 461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pic>
        <p:nvPicPr>
          <p:cNvPr id="462" name="969511E1-CEAC-4F2E-B32A-9AC28538F79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1545" y="1477285"/>
            <a:ext cx="6375890" cy="4574936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3912446" y="3284437"/>
            <a:ext cx="1749433" cy="754751"/>
          </a:xfrm>
          <a:prstGeom prst="ellipse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31CDA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67" name="Shape 467"/>
          <p:cNvSpPr/>
          <p:nvPr/>
        </p:nvSpPr>
        <p:spPr>
          <a:xfrm>
            <a:off x="1667330" y="584200"/>
            <a:ext cx="289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CDA8"/>
                </a:solidFill>
              </a:defRPr>
            </a:lvl1pPr>
          </a:lstStyle>
          <a:p>
            <a:pPr/>
            <a:r>
              <a:t>深度学习与自然语言处理</a:t>
            </a:r>
          </a:p>
        </p:txBody>
      </p:sp>
      <p:pic>
        <p:nvPicPr>
          <p:cNvPr id="468" name="969511E1-CEAC-4F2E-B32A-9AC28538F79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545" y="1477285"/>
            <a:ext cx="6375890" cy="4574936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Shape 469"/>
          <p:cNvSpPr/>
          <p:nvPr/>
        </p:nvSpPr>
        <p:spPr>
          <a:xfrm>
            <a:off x="2956210" y="2946942"/>
            <a:ext cx="1749433" cy="754751"/>
          </a:xfrm>
          <a:prstGeom prst="ellipse">
            <a:avLst/>
          </a:prstGeom>
          <a:ln w="63500">
            <a:solidFill>
              <a:srgbClr val="FFFB00"/>
            </a:solidFill>
            <a:miter lim="400000"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470" name="F3BE9753-AB96-4879-B6B5-180570687CC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4427" y="2299254"/>
            <a:ext cx="5790314" cy="2723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59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31CDA8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3968273" y="2907029"/>
            <a:ext cx="4218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软件仓库挖掘</a:t>
            </a:r>
          </a:p>
        </p:txBody>
      </p:sp>
      <p:sp>
        <p:nvSpPr>
          <p:cNvPr id="474" name="Shape 474"/>
          <p:cNvSpPr/>
          <p:nvPr/>
        </p:nvSpPr>
        <p:spPr>
          <a:xfrm>
            <a:off x="3853986" y="2838450"/>
            <a:ext cx="4447515" cy="1143000"/>
          </a:xfrm>
          <a:prstGeom prst="rect">
            <a:avLst/>
          </a:prstGeom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4520397" y="3990265"/>
            <a:ext cx="3114692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41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79" name="Shape 479"/>
          <p:cNvSpPr/>
          <p:nvPr/>
        </p:nvSpPr>
        <p:spPr>
          <a:xfrm>
            <a:off x="1687653" y="2032000"/>
            <a:ext cx="1628141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关键词搜索</a:t>
            </a:r>
          </a:p>
        </p:txBody>
      </p:sp>
      <p:sp>
        <p:nvSpPr>
          <p:cNvPr id="480" name="Shape 480"/>
          <p:cNvSpPr/>
          <p:nvPr/>
        </p:nvSpPr>
        <p:spPr>
          <a:xfrm>
            <a:off x="5281929" y="2032000"/>
            <a:ext cx="2847341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优点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能很快找到相关内容</a:t>
            </a:r>
          </a:p>
        </p:txBody>
      </p:sp>
      <p:sp>
        <p:nvSpPr>
          <p:cNvPr id="481" name="Shape 481"/>
          <p:cNvSpPr/>
          <p:nvPr/>
        </p:nvSpPr>
        <p:spPr>
          <a:xfrm>
            <a:off x="5281929" y="3269920"/>
            <a:ext cx="406654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缺点</a:t>
            </a:r>
          </a:p>
          <a:p>
            <a:pPr>
              <a:defRPr sz="2400">
                <a:solidFill>
                  <a:srgbClr val="A764B4"/>
                </a:solidFill>
              </a:defRPr>
            </a:pPr>
            <a:r>
              <a:t>搜索到的内容混杂，需要甄别</a:t>
            </a:r>
          </a:p>
        </p:txBody>
      </p:sp>
      <p:pic>
        <p:nvPicPr>
          <p:cNvPr id="482" name="14D02A1C-3B2A-468D-BF6A-CC237460BB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47" y="1838340"/>
            <a:ext cx="9436706" cy="338318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87" name="Shape 487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Search engines based on keyword matching</a:t>
            </a:r>
          </a:p>
        </p:txBody>
      </p:sp>
      <p:sp>
        <p:nvSpPr>
          <p:cNvPr id="488" name="Shape 488"/>
          <p:cNvSpPr/>
          <p:nvPr/>
        </p:nvSpPr>
        <p:spPr>
          <a:xfrm>
            <a:off x="1611530" y="2828227"/>
            <a:ext cx="89689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common places to discover APIs and their usage sequences:</a:t>
            </a:r>
          </a:p>
        </p:txBody>
      </p:sp>
      <p:sp>
        <p:nvSpPr>
          <p:cNvPr id="489" name="Shape 489"/>
          <p:cNvSpPr/>
          <p:nvPr/>
        </p:nvSpPr>
        <p:spPr>
          <a:xfrm>
            <a:off x="1625593" y="3570032"/>
            <a:ext cx="30165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Google, Bing, Baidu</a:t>
            </a:r>
          </a:p>
        </p:txBody>
      </p:sp>
      <p:sp>
        <p:nvSpPr>
          <p:cNvPr id="490" name="Shape 490"/>
          <p:cNvSpPr/>
          <p:nvPr/>
        </p:nvSpPr>
        <p:spPr>
          <a:xfrm>
            <a:off x="5637866" y="3570032"/>
            <a:ext cx="34803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Stack Overflow, GitHub</a:t>
            </a:r>
          </a:p>
        </p:txBody>
      </p:sp>
      <p:sp>
        <p:nvSpPr>
          <p:cNvPr id="491" name="Shape 49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95" name="Shape 495"/>
          <p:cNvSpPr/>
          <p:nvPr/>
        </p:nvSpPr>
        <p:spPr>
          <a:xfrm>
            <a:off x="1687653" y="1374089"/>
            <a:ext cx="65406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Search engines based on keyword matching</a:t>
            </a:r>
          </a:p>
        </p:txBody>
      </p:sp>
      <p:sp>
        <p:nvSpPr>
          <p:cNvPr id="496" name="Shape 496"/>
          <p:cNvSpPr/>
          <p:nvPr/>
        </p:nvSpPr>
        <p:spPr>
          <a:xfrm>
            <a:off x="1195473" y="2613902"/>
            <a:ext cx="181521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Drawbacks:</a:t>
            </a:r>
          </a:p>
        </p:txBody>
      </p:sp>
      <p:sp>
        <p:nvSpPr>
          <p:cNvPr id="497" name="Shape 497"/>
          <p:cNvSpPr/>
          <p:nvPr/>
        </p:nvSpPr>
        <p:spPr>
          <a:xfrm>
            <a:off x="3193104" y="2613902"/>
            <a:ext cx="71838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Inefficient and inaccurate for programming tasks</a:t>
            </a:r>
          </a:p>
        </p:txBody>
      </p:sp>
      <p:sp>
        <p:nvSpPr>
          <p:cNvPr id="498" name="Shape 498"/>
          <p:cNvSpPr/>
          <p:nvPr/>
        </p:nvSpPr>
        <p:spPr>
          <a:xfrm>
            <a:off x="3193104" y="3345758"/>
            <a:ext cx="64564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Need to manually examine many web pages</a:t>
            </a:r>
          </a:p>
        </p:txBody>
      </p:sp>
      <p:sp>
        <p:nvSpPr>
          <p:cNvPr id="499" name="Shape 499"/>
          <p:cNvSpPr/>
          <p:nvPr/>
        </p:nvSpPr>
        <p:spPr>
          <a:xfrm>
            <a:off x="3193104" y="4087563"/>
            <a:ext cx="73025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Ignore the semantics of natural language queries.</a:t>
            </a:r>
          </a:p>
        </p:txBody>
      </p:sp>
      <p:sp>
        <p:nvSpPr>
          <p:cNvPr id="500" name="Shape 50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3" name="Shape 5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pic>
        <p:nvPicPr>
          <p:cNvPr id="504" name="2964D8E3-0980-4401-8DC2-B1F233029D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0370" y="1381092"/>
            <a:ext cx="7031260" cy="212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4C2EE89E-6AE6-48FD-9CB4-5FD6C8FAB68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0370" y="3856494"/>
            <a:ext cx="7031260" cy="217691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124826" y="2773679"/>
            <a:ext cx="794234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300"/>
            </a:pPr>
            <a:r>
              <a:t>要让机器完成翻译或者语音识别等只有人来才能做的事情</a:t>
            </a:r>
          </a:p>
          <a:p>
            <a:pPr>
              <a:defRPr sz="2300"/>
            </a:pPr>
            <a:r>
              <a:t>1.就必须先让计算机理解自然语言</a:t>
            </a:r>
          </a:p>
          <a:p>
            <a:pPr>
              <a:defRPr sz="2300"/>
            </a:pPr>
            <a:r>
              <a:t>2.而做到这一点就必须让计算机拥有类似我们人类这样的智能</a:t>
            </a:r>
          </a:p>
        </p:txBody>
      </p:sp>
      <p:sp>
        <p:nvSpPr>
          <p:cNvPr id="189" name="Shape 189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1" name="Shape 191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192" name="Shape 192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第一阶段：20世纪50年代到70年代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09" name="Shape 5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10" name="Shape 510"/>
          <p:cNvSpPr/>
          <p:nvPr/>
        </p:nvSpPr>
        <p:spPr>
          <a:xfrm>
            <a:off x="1667330" y="584200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</a:t>
            </a:r>
          </a:p>
        </p:txBody>
      </p:sp>
      <p:sp>
        <p:nvSpPr>
          <p:cNvPr id="511" name="Shape 511"/>
          <p:cNvSpPr/>
          <p:nvPr/>
        </p:nvSpPr>
        <p:spPr>
          <a:xfrm>
            <a:off x="1687653" y="1374089"/>
            <a:ext cx="196746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Code Search</a:t>
            </a:r>
          </a:p>
        </p:txBody>
      </p:sp>
      <p:sp>
        <p:nvSpPr>
          <p:cNvPr id="512" name="Shape 512"/>
          <p:cNvSpPr/>
          <p:nvPr/>
        </p:nvSpPr>
        <p:spPr>
          <a:xfrm>
            <a:off x="2696067" y="2176679"/>
            <a:ext cx="13912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McMillan</a:t>
            </a:r>
          </a:p>
        </p:txBody>
      </p:sp>
      <p:sp>
        <p:nvSpPr>
          <p:cNvPr id="513" name="Shape 513"/>
          <p:cNvSpPr/>
          <p:nvPr/>
        </p:nvSpPr>
        <p:spPr>
          <a:xfrm>
            <a:off x="5281929" y="2176679"/>
            <a:ext cx="16281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W.-K.Chan</a:t>
            </a:r>
          </a:p>
        </p:txBody>
      </p:sp>
      <p:sp>
        <p:nvSpPr>
          <p:cNvPr id="514" name="Shape 51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sp>
        <p:nvSpPr>
          <p:cNvPr id="515" name="Shape 515"/>
          <p:cNvSpPr/>
          <p:nvPr/>
        </p:nvSpPr>
        <p:spPr>
          <a:xfrm>
            <a:off x="1687653" y="3199129"/>
            <a:ext cx="39714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Mining API Usage Patterns</a:t>
            </a:r>
          </a:p>
        </p:txBody>
      </p:sp>
      <p:sp>
        <p:nvSpPr>
          <p:cNvPr id="516" name="Shape 516"/>
          <p:cNvSpPr/>
          <p:nvPr/>
        </p:nvSpPr>
        <p:spPr>
          <a:xfrm>
            <a:off x="2692400" y="3930986"/>
            <a:ext cx="134090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Xie et al.</a:t>
            </a:r>
          </a:p>
        </p:txBody>
      </p:sp>
      <p:sp>
        <p:nvSpPr>
          <p:cNvPr id="517" name="Shape 517"/>
          <p:cNvSpPr/>
          <p:nvPr/>
        </p:nvSpPr>
        <p:spPr>
          <a:xfrm>
            <a:off x="5279552" y="3930986"/>
            <a:ext cx="122213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Fowkes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21" name="Shape 521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522" name="Shape 522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sp>
        <p:nvSpPr>
          <p:cNvPr id="523" name="Shape 523"/>
          <p:cNvSpPr/>
          <p:nvPr/>
        </p:nvSpPr>
        <p:spPr>
          <a:xfrm>
            <a:off x="1716217" y="2360829"/>
            <a:ext cx="929393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It does not rely on information retrieval techniques and can understand word sequences and query semantics.</a:t>
            </a:r>
          </a:p>
        </p:txBody>
      </p:sp>
      <p:sp>
        <p:nvSpPr>
          <p:cNvPr id="524" name="Shape 524"/>
          <p:cNvSpPr/>
          <p:nvPr/>
        </p:nvSpPr>
        <p:spPr>
          <a:xfrm>
            <a:off x="1716217" y="3715868"/>
            <a:ext cx="929393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It constructs a neural language model to learn usage patterns.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28" name="Shape 52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529" name="513E2534-3E42-4EAC-BF56-65B9E9FCA4F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221" y="2176679"/>
            <a:ext cx="8615558" cy="1562110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34" name="Shape 53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535" name="19A22407-E8CF-4A48-B171-8C4BBF2B0DC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573" y="1061351"/>
            <a:ext cx="10074854" cy="540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53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40" name="Shape 5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541" name="F88C878D-DEE8-4675-BC07-FA8E4A340AB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018" y="1809750"/>
            <a:ext cx="3467101" cy="323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862D2E52-A283-4B78-9F9F-B7B0CDBDF3F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0013" y="1809750"/>
            <a:ext cx="9512301" cy="32385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 flipV="1">
            <a:off x="4340411" y="1823702"/>
            <a:ext cx="1" cy="321059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47" name="Shape 54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548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023" y="1791825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53" name="Shape 553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554" name="Shape 554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555" name="Shape 555"/>
          <p:cNvSpPr/>
          <p:nvPr/>
        </p:nvSpPr>
        <p:spPr>
          <a:xfrm>
            <a:off x="5278810" y="2555760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Natural Language</a:t>
            </a:r>
          </a:p>
        </p:txBody>
      </p:sp>
      <p:sp>
        <p:nvSpPr>
          <p:cNvPr id="556" name="Shape 556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557" name="Shape 557"/>
          <p:cNvSpPr/>
          <p:nvPr/>
        </p:nvSpPr>
        <p:spPr>
          <a:xfrm>
            <a:off x="5278810" y="3990992"/>
            <a:ext cx="38583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Natural Language</a:t>
            </a:r>
          </a:p>
        </p:txBody>
      </p:sp>
      <p:sp>
        <p:nvSpPr>
          <p:cNvPr id="558" name="Shape 558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64" name="Shape 56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565" name="Shape 565"/>
          <p:cNvSpPr/>
          <p:nvPr/>
        </p:nvSpPr>
        <p:spPr>
          <a:xfrm>
            <a:off x="1744341" y="2555760"/>
            <a:ext cx="14376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566" name="Shape 566"/>
          <p:cNvSpPr/>
          <p:nvPr/>
        </p:nvSpPr>
        <p:spPr>
          <a:xfrm>
            <a:off x="5278810" y="2555760"/>
            <a:ext cx="631911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500">
                <a:solidFill>
                  <a:srgbClr val="A764B4"/>
                </a:solidFill>
              </a:defRPr>
            </a:pPr>
            <a:r>
              <a:t>API sequences with </a:t>
            </a:r>
          </a:p>
          <a:p>
            <a:pPr>
              <a:defRPr sz="3500">
                <a:solidFill>
                  <a:srgbClr val="A764B4"/>
                </a:solidFill>
              </a:defRPr>
            </a:pPr>
            <a:r>
              <a:t>corresponding NL annotation</a:t>
            </a:r>
          </a:p>
        </p:txBody>
      </p:sp>
      <p:sp>
        <p:nvSpPr>
          <p:cNvPr id="567" name="Shape 567"/>
          <p:cNvSpPr/>
          <p:nvPr/>
        </p:nvSpPr>
        <p:spPr>
          <a:xfrm>
            <a:off x="1744341" y="3990992"/>
            <a:ext cx="1931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568" name="Shape 568"/>
          <p:cNvSpPr/>
          <p:nvPr/>
        </p:nvSpPr>
        <p:spPr>
          <a:xfrm>
            <a:off x="5278810" y="3990992"/>
            <a:ext cx="32664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>
                <a:solidFill>
                  <a:srgbClr val="A764B4"/>
                </a:solidFill>
              </a:defRPr>
            </a:lvl1pPr>
          </a:lstStyle>
          <a:p>
            <a:pPr/>
            <a:r>
              <a:t>API sequences</a:t>
            </a:r>
          </a:p>
        </p:txBody>
      </p:sp>
      <p:sp>
        <p:nvSpPr>
          <p:cNvPr id="569" name="Shape 569"/>
          <p:cNvSpPr/>
          <p:nvPr/>
        </p:nvSpPr>
        <p:spPr>
          <a:xfrm>
            <a:off x="3954353" y="2612957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0" name="Shape 570"/>
          <p:cNvSpPr/>
          <p:nvPr/>
        </p:nvSpPr>
        <p:spPr>
          <a:xfrm>
            <a:off x="3954353" y="4048189"/>
            <a:ext cx="1039511" cy="510448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1" name="Shape 57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75" name="Shape 57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576" name="Shape 576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new C()</a:t>
            </a:r>
          </a:p>
        </p:txBody>
      </p:sp>
      <p:sp>
        <p:nvSpPr>
          <p:cNvPr id="577" name="Shape 577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o.m()</a:t>
            </a:r>
          </a:p>
        </p:txBody>
      </p:sp>
      <p:sp>
        <p:nvSpPr>
          <p:cNvPr id="578" name="Shape 578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o1.m1(o2.m2(), o3.m3())</a:t>
            </a:r>
          </a:p>
        </p:txBody>
      </p:sp>
      <p:sp>
        <p:nvSpPr>
          <p:cNvPr id="579" name="Shape 579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stmt1; stmt2; …; stmt</a:t>
            </a:r>
          </a:p>
        </p:txBody>
      </p:sp>
      <p:sp>
        <p:nvSpPr>
          <p:cNvPr id="580" name="Shape 580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if(stmt1) {stmt2;} else {stmt3;}</a:t>
            </a:r>
          </a:p>
        </p:txBody>
      </p:sp>
      <p:sp>
        <p:nvSpPr>
          <p:cNvPr id="581" name="Shape 581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while(stmt1) {stmt2; }</a:t>
            </a:r>
          </a:p>
        </p:txBody>
      </p:sp>
      <p:sp>
        <p:nvSpPr>
          <p:cNvPr id="582" name="Shape 582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Extracting API Usage Sequences</a:t>
            </a:r>
          </a:p>
        </p:txBody>
      </p:sp>
      <p:sp>
        <p:nvSpPr>
          <p:cNvPr id="583" name="Shape 583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87" name="Shape 58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588" name="Shape 588"/>
          <p:cNvSpPr/>
          <p:nvPr/>
        </p:nvSpPr>
        <p:spPr>
          <a:xfrm>
            <a:off x="3127792" y="2176679"/>
            <a:ext cx="12047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new C()</a:t>
            </a:r>
          </a:p>
        </p:txBody>
      </p:sp>
      <p:sp>
        <p:nvSpPr>
          <p:cNvPr id="589" name="Shape 589"/>
          <p:cNvSpPr/>
          <p:nvPr/>
        </p:nvSpPr>
        <p:spPr>
          <a:xfrm>
            <a:off x="8663751" y="2176679"/>
            <a:ext cx="100172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C.new</a:t>
            </a:r>
          </a:p>
        </p:txBody>
      </p:sp>
      <p:sp>
        <p:nvSpPr>
          <p:cNvPr id="590" name="Shape 590"/>
          <p:cNvSpPr/>
          <p:nvPr/>
        </p:nvSpPr>
        <p:spPr>
          <a:xfrm>
            <a:off x="3305642" y="2807379"/>
            <a:ext cx="8490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o.m()</a:t>
            </a:r>
          </a:p>
        </p:txBody>
      </p:sp>
      <p:sp>
        <p:nvSpPr>
          <p:cNvPr id="591" name="Shape 591"/>
          <p:cNvSpPr/>
          <p:nvPr/>
        </p:nvSpPr>
        <p:spPr>
          <a:xfrm>
            <a:off x="8849935" y="2807379"/>
            <a:ext cx="6293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c.m</a:t>
            </a:r>
          </a:p>
        </p:txBody>
      </p:sp>
      <p:sp>
        <p:nvSpPr>
          <p:cNvPr id="592" name="Shape 592"/>
          <p:cNvSpPr/>
          <p:nvPr/>
        </p:nvSpPr>
        <p:spPr>
          <a:xfrm>
            <a:off x="1967528" y="3442379"/>
            <a:ext cx="35252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o1.m1(o2.m2(), o3.m3())</a:t>
            </a:r>
          </a:p>
        </p:txBody>
      </p:sp>
      <p:sp>
        <p:nvSpPr>
          <p:cNvPr id="593" name="Shape 593"/>
          <p:cNvSpPr/>
          <p:nvPr/>
        </p:nvSpPr>
        <p:spPr>
          <a:xfrm>
            <a:off x="7638771" y="3442379"/>
            <a:ext cx="305168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C2.m2-C3.m3-C1.m1</a:t>
            </a:r>
          </a:p>
        </p:txBody>
      </p:sp>
      <p:sp>
        <p:nvSpPr>
          <p:cNvPr id="594" name="Shape 594"/>
          <p:cNvSpPr/>
          <p:nvPr/>
        </p:nvSpPr>
        <p:spPr>
          <a:xfrm>
            <a:off x="2111593" y="4077379"/>
            <a:ext cx="32371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stmt1; stmt2; …; stmt</a:t>
            </a:r>
          </a:p>
        </p:txBody>
      </p:sp>
      <p:sp>
        <p:nvSpPr>
          <p:cNvPr id="595" name="Shape 595"/>
          <p:cNvSpPr/>
          <p:nvPr/>
        </p:nvSpPr>
        <p:spPr>
          <a:xfrm>
            <a:off x="8333352" y="4077379"/>
            <a:ext cx="16625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s1-s2-…-st</a:t>
            </a:r>
          </a:p>
        </p:txBody>
      </p:sp>
      <p:sp>
        <p:nvSpPr>
          <p:cNvPr id="596" name="Shape 596"/>
          <p:cNvSpPr/>
          <p:nvPr/>
        </p:nvSpPr>
        <p:spPr>
          <a:xfrm>
            <a:off x="1501547" y="4712379"/>
            <a:ext cx="44572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if(stmt1) {stmt2;} else {stmt3;}</a:t>
            </a:r>
          </a:p>
        </p:txBody>
      </p:sp>
      <p:sp>
        <p:nvSpPr>
          <p:cNvPr id="597" name="Shape 597"/>
          <p:cNvSpPr/>
          <p:nvPr/>
        </p:nvSpPr>
        <p:spPr>
          <a:xfrm>
            <a:off x="8502495" y="4712379"/>
            <a:ext cx="132423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s1-s2-s3</a:t>
            </a:r>
          </a:p>
        </p:txBody>
      </p:sp>
      <p:sp>
        <p:nvSpPr>
          <p:cNvPr id="598" name="Shape 598"/>
          <p:cNvSpPr/>
          <p:nvPr/>
        </p:nvSpPr>
        <p:spPr>
          <a:xfrm>
            <a:off x="2128411" y="5347379"/>
            <a:ext cx="32034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while(stmt1) {stmt2; }</a:t>
            </a:r>
          </a:p>
        </p:txBody>
      </p:sp>
      <p:sp>
        <p:nvSpPr>
          <p:cNvPr id="599" name="Shape 599"/>
          <p:cNvSpPr/>
          <p:nvPr/>
        </p:nvSpPr>
        <p:spPr>
          <a:xfrm>
            <a:off x="8722761" y="5347379"/>
            <a:ext cx="88370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s1-s2</a:t>
            </a:r>
          </a:p>
        </p:txBody>
      </p:sp>
      <p:sp>
        <p:nvSpPr>
          <p:cNvPr id="600" name="Shape 600"/>
          <p:cNvSpPr/>
          <p:nvPr/>
        </p:nvSpPr>
        <p:spPr>
          <a:xfrm>
            <a:off x="4694579" y="1374089"/>
            <a:ext cx="486991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Extracting API Usage Sequences</a:t>
            </a:r>
          </a:p>
        </p:txBody>
      </p:sp>
      <p:sp>
        <p:nvSpPr>
          <p:cNvPr id="601" name="Shape 60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6" name="Shape 196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197" name="Shape 197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198" name="Shape 198"/>
          <p:cNvSpPr/>
          <p:nvPr/>
        </p:nvSpPr>
        <p:spPr>
          <a:xfrm>
            <a:off x="2187205" y="2863962"/>
            <a:ext cx="25425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徐志摩喜欢林徽因</a:t>
            </a:r>
          </a:p>
        </p:txBody>
      </p:sp>
      <p:sp>
        <p:nvSpPr>
          <p:cNvPr id="199" name="Shape 199"/>
          <p:cNvSpPr/>
          <p:nvPr/>
        </p:nvSpPr>
        <p:spPr>
          <a:xfrm>
            <a:off x="8409214" y="679979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句子</a:t>
            </a:r>
          </a:p>
        </p:txBody>
      </p:sp>
      <p:sp>
        <p:nvSpPr>
          <p:cNvPr id="200" name="Shape 200"/>
          <p:cNvSpPr/>
          <p:nvPr/>
        </p:nvSpPr>
        <p:spPr>
          <a:xfrm>
            <a:off x="6144813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主语</a:t>
            </a:r>
          </a:p>
        </p:txBody>
      </p:sp>
      <p:sp>
        <p:nvSpPr>
          <p:cNvPr id="201" name="Shape 201"/>
          <p:cNvSpPr/>
          <p:nvPr/>
        </p:nvSpPr>
        <p:spPr>
          <a:xfrm>
            <a:off x="8409214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谓语</a:t>
            </a:r>
          </a:p>
        </p:txBody>
      </p:sp>
      <p:sp>
        <p:nvSpPr>
          <p:cNvPr id="202" name="Shape 202"/>
          <p:cNvSpPr/>
          <p:nvPr/>
        </p:nvSpPr>
        <p:spPr>
          <a:xfrm>
            <a:off x="10673615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句号</a:t>
            </a:r>
          </a:p>
        </p:txBody>
      </p:sp>
      <p:sp>
        <p:nvSpPr>
          <p:cNvPr id="203" name="Shape 203"/>
          <p:cNvSpPr/>
          <p:nvPr/>
        </p:nvSpPr>
        <p:spPr>
          <a:xfrm>
            <a:off x="614481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名词</a:t>
            </a:r>
          </a:p>
        </p:txBody>
      </p:sp>
      <p:sp>
        <p:nvSpPr>
          <p:cNvPr id="204" name="Shape 204"/>
          <p:cNvSpPr/>
          <p:nvPr/>
        </p:nvSpPr>
        <p:spPr>
          <a:xfrm>
            <a:off x="614481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徐志摩</a:t>
            </a:r>
          </a:p>
        </p:txBody>
      </p:sp>
      <p:sp>
        <p:nvSpPr>
          <p:cNvPr id="205" name="Shape 205"/>
          <p:cNvSpPr/>
          <p:nvPr/>
        </p:nvSpPr>
        <p:spPr>
          <a:xfrm>
            <a:off x="10673615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。</a:t>
            </a:r>
          </a:p>
        </p:txBody>
      </p:sp>
      <p:sp>
        <p:nvSpPr>
          <p:cNvPr id="206" name="Shape 206"/>
          <p:cNvSpPr/>
          <p:nvPr/>
        </p:nvSpPr>
        <p:spPr>
          <a:xfrm>
            <a:off x="9036168" y="2867709"/>
            <a:ext cx="130913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名词短语</a:t>
            </a:r>
          </a:p>
        </p:txBody>
      </p:sp>
      <p:sp>
        <p:nvSpPr>
          <p:cNvPr id="207" name="Shape 207"/>
          <p:cNvSpPr/>
          <p:nvPr/>
        </p:nvSpPr>
        <p:spPr>
          <a:xfrm>
            <a:off x="914999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林徽因</a:t>
            </a:r>
          </a:p>
        </p:txBody>
      </p:sp>
      <p:sp>
        <p:nvSpPr>
          <p:cNvPr id="208" name="Shape 208"/>
          <p:cNvSpPr/>
          <p:nvPr/>
        </p:nvSpPr>
        <p:spPr>
          <a:xfrm>
            <a:off x="7626371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喜欢</a:t>
            </a:r>
          </a:p>
        </p:txBody>
      </p:sp>
      <p:sp>
        <p:nvSpPr>
          <p:cNvPr id="209" name="Shape 209"/>
          <p:cNvSpPr/>
          <p:nvPr/>
        </p:nvSpPr>
        <p:spPr>
          <a:xfrm>
            <a:off x="9153331" y="4099052"/>
            <a:ext cx="1081489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名词</a:t>
            </a:r>
          </a:p>
        </p:txBody>
      </p:sp>
      <p:sp>
        <p:nvSpPr>
          <p:cNvPr id="210" name="Shape 210"/>
          <p:cNvSpPr/>
          <p:nvPr/>
        </p:nvSpPr>
        <p:spPr>
          <a:xfrm>
            <a:off x="764740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动词</a:t>
            </a:r>
          </a:p>
        </p:txBody>
      </p:sp>
      <p:sp>
        <p:nvSpPr>
          <p:cNvPr id="211" name="Shape 211"/>
          <p:cNvSpPr/>
          <p:nvPr/>
        </p:nvSpPr>
        <p:spPr>
          <a:xfrm>
            <a:off x="6685557" y="2200521"/>
            <a:ext cx="1" cy="191598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8949957" y="1180201"/>
            <a:ext cx="1" cy="5105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8949957" y="2203458"/>
            <a:ext cx="794771" cy="6324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4" name="Shape 214"/>
          <p:cNvSpPr/>
          <p:nvPr/>
        </p:nvSpPr>
        <p:spPr>
          <a:xfrm flipH="1">
            <a:off x="8203670" y="2198490"/>
            <a:ext cx="746288" cy="19223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685556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818814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969073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9690737" y="3363360"/>
            <a:ext cx="1" cy="75747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1214358" y="2192227"/>
            <a:ext cx="1" cy="28726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0" name="Shape 220"/>
          <p:cNvSpPr/>
          <p:nvPr/>
        </p:nvSpPr>
        <p:spPr>
          <a:xfrm flipH="1">
            <a:off x="6685556" y="1187731"/>
            <a:ext cx="2275364" cy="483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8950605" y="1197395"/>
            <a:ext cx="2263754" cy="463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05" name="Shape 60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06" name="Shape 606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Extracting Annotations</a:t>
            </a:r>
          </a:p>
        </p:txBody>
      </p:sp>
      <p:pic>
        <p:nvPicPr>
          <p:cNvPr id="607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Shape 608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0" name="Shape 61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14" name="Shape 61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15" name="Shape 615"/>
          <p:cNvSpPr/>
          <p:nvPr/>
        </p:nvSpPr>
        <p:spPr>
          <a:xfrm>
            <a:off x="4694579" y="1374089"/>
            <a:ext cx="34459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Extracting Annotations</a:t>
            </a:r>
          </a:p>
        </p:txBody>
      </p:sp>
      <p:pic>
        <p:nvPicPr>
          <p:cNvPr id="61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Shape 617"/>
          <p:cNvSpPr/>
          <p:nvPr/>
        </p:nvSpPr>
        <p:spPr>
          <a:xfrm>
            <a:off x="1320404" y="3420183"/>
            <a:ext cx="10194278" cy="246447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2763170" y="3429000"/>
            <a:ext cx="6405606" cy="0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1242214" y="4422548"/>
            <a:ext cx="103506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Copies bytes from a large (over 2GB) InputStream to an OutputStream </a:t>
            </a:r>
          </a:p>
        </p:txBody>
      </p:sp>
      <p:sp>
        <p:nvSpPr>
          <p:cNvPr id="620" name="Shape 620"/>
          <p:cNvSpPr/>
          <p:nvPr/>
        </p:nvSpPr>
        <p:spPr>
          <a:xfrm rot="5400000">
            <a:off x="5618315" y="3753845"/>
            <a:ext cx="695316" cy="350215"/>
          </a:xfrm>
          <a:prstGeom prst="rightArrow">
            <a:avLst>
              <a:gd name="adj1" fmla="val 26275"/>
              <a:gd name="adj2" fmla="val 86546"/>
            </a:avLst>
          </a:prstGeom>
          <a:solidFill>
            <a:srgbClr val="A764B4"/>
          </a:solidFill>
          <a:ln w="127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25" name="Shape 62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626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Shape 62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31" name="Shape 631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632" name="E08C7511-A526-4025-9CDC-058E956CA8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4270" y="1786179"/>
            <a:ext cx="6843460" cy="3530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A3238BED-6D7B-436B-B412-ABD508DAEC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" y="5451236"/>
            <a:ext cx="11010900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Shape 63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7" name="Shape 63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38" name="Shape 63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639" name="317CE45C-99FF-4CC3-BEB9-EEAE48E48D8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023" y="1791825"/>
            <a:ext cx="9149954" cy="3945856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hape 640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44" name="Shape 644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46" name="Shape 646"/>
          <p:cNvSpPr/>
          <p:nvPr/>
        </p:nvSpPr>
        <p:spPr>
          <a:xfrm>
            <a:off x="1687653" y="2176679"/>
            <a:ext cx="33670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Two RNNs for encoder</a:t>
            </a:r>
          </a:p>
        </p:txBody>
      </p:sp>
      <p:sp>
        <p:nvSpPr>
          <p:cNvPr id="647" name="Shape 64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648" name="07D74AB0-09FF-4849-B8D0-64AAFD200D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705" y="1493259"/>
            <a:ext cx="4945931" cy="4542988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Shape 649"/>
          <p:cNvSpPr/>
          <p:nvPr/>
        </p:nvSpPr>
        <p:spPr>
          <a:xfrm>
            <a:off x="4421379" y="3581597"/>
            <a:ext cx="650382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0" name="Shape 650"/>
          <p:cNvSpPr/>
          <p:nvPr/>
        </p:nvSpPr>
        <p:spPr>
          <a:xfrm>
            <a:off x="7403023" y="2822673"/>
            <a:ext cx="6503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1" name="Shape 651"/>
          <p:cNvSpPr/>
          <p:nvPr/>
        </p:nvSpPr>
        <p:spPr>
          <a:xfrm flipV="1">
            <a:off x="5064729" y="3246188"/>
            <a:ext cx="2369221" cy="625720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54" name="Shape 65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55" name="Shape 65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56" name="Shape 65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57" name="Shape 657"/>
          <p:cNvSpPr/>
          <p:nvPr/>
        </p:nvSpPr>
        <p:spPr>
          <a:xfrm>
            <a:off x="1687653" y="2176679"/>
            <a:ext cx="33670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Two RNNs for encoder</a:t>
            </a:r>
          </a:p>
        </p:txBody>
      </p:sp>
      <p:sp>
        <p:nvSpPr>
          <p:cNvPr id="658" name="Shape 658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659" name="07D74AB0-09FF-4849-B8D0-64AAFD200D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705" y="1493259"/>
            <a:ext cx="4945931" cy="4542988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Shape 660"/>
          <p:cNvSpPr/>
          <p:nvPr/>
        </p:nvSpPr>
        <p:spPr>
          <a:xfrm>
            <a:off x="1377433" y="4137233"/>
            <a:ext cx="3423281" cy="624841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6200890" y="3820567"/>
            <a:ext cx="3643286" cy="1764414"/>
          </a:xfrm>
          <a:prstGeom prst="ellips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 anchor="ctr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4758050" y="4482902"/>
            <a:ext cx="1495239" cy="1"/>
          </a:xfrm>
          <a:prstGeom prst="line">
            <a:avLst/>
          </a:prstGeom>
          <a:ln w="254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Shape 665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67" name="Shape 667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68" name="Shape 668"/>
          <p:cNvSpPr/>
          <p:nvPr/>
        </p:nvSpPr>
        <p:spPr>
          <a:xfrm>
            <a:off x="1687653" y="2176679"/>
            <a:ext cx="28980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为什么用两个RNN？</a:t>
            </a:r>
          </a:p>
        </p:txBody>
      </p:sp>
      <p:sp>
        <p:nvSpPr>
          <p:cNvPr id="669" name="Shape 66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Shape 67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73" name="Shape 67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75" name="Shape 675"/>
          <p:cNvSpPr/>
          <p:nvPr/>
        </p:nvSpPr>
        <p:spPr>
          <a:xfrm>
            <a:off x="1687653" y="2176679"/>
            <a:ext cx="289809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为什么用两个RNN？</a:t>
            </a:r>
          </a:p>
        </p:txBody>
      </p:sp>
      <p:sp>
        <p:nvSpPr>
          <p:cNvPr id="676" name="Shape 676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sp>
        <p:nvSpPr>
          <p:cNvPr id="677" name="Shape 677"/>
          <p:cNvSpPr/>
          <p:nvPr/>
        </p:nvSpPr>
        <p:spPr>
          <a:xfrm>
            <a:off x="1687653" y="2866170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对齐问题</a:t>
            </a:r>
          </a:p>
        </p:txBody>
      </p:sp>
      <p:sp>
        <p:nvSpPr>
          <p:cNvPr id="678" name="Shape 678"/>
          <p:cNvSpPr/>
          <p:nvPr/>
        </p:nvSpPr>
        <p:spPr>
          <a:xfrm>
            <a:off x="1682196" y="3654098"/>
            <a:ext cx="29090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W</a:t>
            </a:r>
            <a:r>
              <a:rPr baseline="-5999"/>
              <a:t>1</a:t>
            </a:r>
            <a:r>
              <a:t>W</a:t>
            </a:r>
            <a:r>
              <a:rPr baseline="-5999"/>
              <a:t>2</a:t>
            </a:r>
            <a:r>
              <a:t>W</a:t>
            </a:r>
            <a:r>
              <a:rPr baseline="-5999"/>
              <a:t>3</a:t>
            </a:r>
            <a:r>
              <a:t>W</a:t>
            </a:r>
            <a:r>
              <a:rPr baseline="-5999"/>
              <a:t>4</a:t>
            </a:r>
            <a:r>
              <a:t>W</a:t>
            </a:r>
            <a:r>
              <a:rPr baseline="-5999"/>
              <a:t>5</a:t>
            </a:r>
            <a:r>
              <a:t>W</a:t>
            </a:r>
            <a:r>
              <a:rPr baseline="-5999"/>
              <a:t>6</a:t>
            </a:r>
            <a:r>
              <a:t>W</a:t>
            </a:r>
            <a:r>
              <a:rPr baseline="-5999"/>
              <a:t>7</a:t>
            </a:r>
          </a:p>
        </p:txBody>
      </p:sp>
      <p:sp>
        <p:nvSpPr>
          <p:cNvPr id="679" name="Shape 679"/>
          <p:cNvSpPr/>
          <p:nvPr/>
        </p:nvSpPr>
        <p:spPr>
          <a:xfrm>
            <a:off x="2246230" y="4702427"/>
            <a:ext cx="16856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A764B4"/>
                </a:solidFill>
              </a:defRPr>
            </a:pPr>
            <a:r>
              <a:t>S</a:t>
            </a:r>
            <a:r>
              <a:rPr baseline="-5999"/>
              <a:t>1</a:t>
            </a:r>
            <a:r>
              <a:t>S</a:t>
            </a:r>
            <a:r>
              <a:rPr baseline="-5999"/>
              <a:t>2</a:t>
            </a:r>
            <a:r>
              <a:t>S</a:t>
            </a:r>
            <a:r>
              <a:rPr baseline="-5999"/>
              <a:t>3</a:t>
            </a:r>
            <a:r>
              <a:t>S</a:t>
            </a:r>
            <a:r>
              <a:rPr baseline="-5999"/>
              <a:t>4</a:t>
            </a:r>
            <a:r>
              <a:t>S</a:t>
            </a:r>
            <a:r>
              <a:rPr baseline="-5999"/>
              <a:t>5</a:t>
            </a:r>
          </a:p>
        </p:txBody>
      </p:sp>
      <p:sp>
        <p:nvSpPr>
          <p:cNvPr id="680" name="Shape 680"/>
          <p:cNvSpPr/>
          <p:nvPr/>
        </p:nvSpPr>
        <p:spPr>
          <a:xfrm flipV="1">
            <a:off x="3914148" y="4074464"/>
            <a:ext cx="423232" cy="801179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81" name="Shape 681"/>
          <p:cNvSpPr/>
          <p:nvPr/>
        </p:nvSpPr>
        <p:spPr>
          <a:xfrm flipH="1" flipV="1">
            <a:off x="1846810" y="4059962"/>
            <a:ext cx="422492" cy="830182"/>
          </a:xfrm>
          <a:prstGeom prst="line">
            <a:avLst/>
          </a:prstGeom>
          <a:ln w="12700">
            <a:solidFill>
              <a:srgbClr val="A764B4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32190130-450B-4EF0-AE84-A79E24BF2C5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5483" y="1333559"/>
            <a:ext cx="3794100" cy="465970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Shape 68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86" name="Shape 68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87" name="Shape 68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sp>
        <p:nvSpPr>
          <p:cNvPr id="688" name="Shape 688"/>
          <p:cNvSpPr/>
          <p:nvPr/>
        </p:nvSpPr>
        <p:spPr>
          <a:xfrm>
            <a:off x="1687653" y="2176679"/>
            <a:ext cx="200050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attention机制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226" name="Shape 226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27" name="Shape 227"/>
          <p:cNvSpPr/>
          <p:nvPr/>
        </p:nvSpPr>
        <p:spPr>
          <a:xfrm>
            <a:off x="2187205" y="2863962"/>
            <a:ext cx="25425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徐志摩喜欢林徽因</a:t>
            </a:r>
          </a:p>
        </p:txBody>
      </p:sp>
      <p:sp>
        <p:nvSpPr>
          <p:cNvPr id="228" name="Shape 228"/>
          <p:cNvSpPr/>
          <p:nvPr/>
        </p:nvSpPr>
        <p:spPr>
          <a:xfrm>
            <a:off x="8409214" y="679979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句子</a:t>
            </a:r>
          </a:p>
        </p:txBody>
      </p:sp>
      <p:sp>
        <p:nvSpPr>
          <p:cNvPr id="229" name="Shape 229"/>
          <p:cNvSpPr/>
          <p:nvPr/>
        </p:nvSpPr>
        <p:spPr>
          <a:xfrm>
            <a:off x="6144813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主语</a:t>
            </a:r>
          </a:p>
        </p:txBody>
      </p:sp>
      <p:sp>
        <p:nvSpPr>
          <p:cNvPr id="230" name="Shape 230"/>
          <p:cNvSpPr/>
          <p:nvPr/>
        </p:nvSpPr>
        <p:spPr>
          <a:xfrm>
            <a:off x="8409214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谓语</a:t>
            </a:r>
          </a:p>
        </p:txBody>
      </p:sp>
      <p:sp>
        <p:nvSpPr>
          <p:cNvPr id="231" name="Shape 231"/>
          <p:cNvSpPr/>
          <p:nvPr/>
        </p:nvSpPr>
        <p:spPr>
          <a:xfrm>
            <a:off x="10673615" y="170387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句号</a:t>
            </a:r>
          </a:p>
        </p:txBody>
      </p:sp>
      <p:sp>
        <p:nvSpPr>
          <p:cNvPr id="232" name="Shape 232"/>
          <p:cNvSpPr/>
          <p:nvPr/>
        </p:nvSpPr>
        <p:spPr>
          <a:xfrm>
            <a:off x="614481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名词</a:t>
            </a:r>
          </a:p>
        </p:txBody>
      </p:sp>
      <p:sp>
        <p:nvSpPr>
          <p:cNvPr id="233" name="Shape 233"/>
          <p:cNvSpPr/>
          <p:nvPr/>
        </p:nvSpPr>
        <p:spPr>
          <a:xfrm>
            <a:off x="614481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徐志摩</a:t>
            </a:r>
          </a:p>
        </p:txBody>
      </p:sp>
      <p:sp>
        <p:nvSpPr>
          <p:cNvPr id="234" name="Shape 234"/>
          <p:cNvSpPr/>
          <p:nvPr/>
        </p:nvSpPr>
        <p:spPr>
          <a:xfrm>
            <a:off x="10673615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9036168" y="2867709"/>
            <a:ext cx="130913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名词短语</a:t>
            </a:r>
          </a:p>
        </p:txBody>
      </p:sp>
      <p:sp>
        <p:nvSpPr>
          <p:cNvPr id="236" name="Shape 236"/>
          <p:cNvSpPr/>
          <p:nvPr/>
        </p:nvSpPr>
        <p:spPr>
          <a:xfrm>
            <a:off x="9149993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林徽因</a:t>
            </a:r>
          </a:p>
        </p:txBody>
      </p:sp>
      <p:sp>
        <p:nvSpPr>
          <p:cNvPr id="237" name="Shape 237"/>
          <p:cNvSpPr/>
          <p:nvPr/>
        </p:nvSpPr>
        <p:spPr>
          <a:xfrm>
            <a:off x="7626371" y="5055440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喜欢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3331" y="4099052"/>
            <a:ext cx="1081489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名词</a:t>
            </a:r>
          </a:p>
        </p:txBody>
      </p:sp>
      <p:sp>
        <p:nvSpPr>
          <p:cNvPr id="239" name="Shape 239"/>
          <p:cNvSpPr/>
          <p:nvPr/>
        </p:nvSpPr>
        <p:spPr>
          <a:xfrm>
            <a:off x="7647403" y="4099052"/>
            <a:ext cx="1081488" cy="497841"/>
          </a:xfrm>
          <a:prstGeom prst="roundRect">
            <a:avLst>
              <a:gd name="adj" fmla="val 3601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0" sz="1800">
                <a:solidFill>
                  <a:srgbClr val="229DC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动词</a:t>
            </a:r>
          </a:p>
        </p:txBody>
      </p:sp>
      <p:sp>
        <p:nvSpPr>
          <p:cNvPr id="240" name="Shape 240"/>
          <p:cNvSpPr/>
          <p:nvPr/>
        </p:nvSpPr>
        <p:spPr>
          <a:xfrm>
            <a:off x="6685557" y="2200521"/>
            <a:ext cx="1" cy="191598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8949957" y="1180201"/>
            <a:ext cx="1" cy="5105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8949957" y="2203458"/>
            <a:ext cx="794771" cy="6324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3" name="Shape 243"/>
          <p:cNvSpPr/>
          <p:nvPr/>
        </p:nvSpPr>
        <p:spPr>
          <a:xfrm flipH="1">
            <a:off x="8203670" y="2198490"/>
            <a:ext cx="746288" cy="19223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6685556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818814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9690737" y="4594859"/>
            <a:ext cx="1" cy="4470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9690737" y="3363360"/>
            <a:ext cx="1" cy="75747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11214358" y="2192227"/>
            <a:ext cx="1" cy="287269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49" name="Shape 249"/>
          <p:cNvSpPr/>
          <p:nvPr/>
        </p:nvSpPr>
        <p:spPr>
          <a:xfrm flipH="1">
            <a:off x="6685556" y="1187731"/>
            <a:ext cx="2275364" cy="48363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8950605" y="1197395"/>
            <a:ext cx="2263754" cy="46328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886718" y="4239259"/>
            <a:ext cx="514351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美联储主席本-伯南克昨天告诉媒体7000亿美元的救助资金将借给上百家银行、保险公司和汽车公司。</a:t>
            </a:r>
          </a:p>
        </p:txBody>
      </p:sp>
      <p:sp>
        <p:nvSpPr>
          <p:cNvPr id="252" name="Shape 252"/>
          <p:cNvSpPr/>
          <p:nvPr/>
        </p:nvSpPr>
        <p:spPr>
          <a:xfrm>
            <a:off x="2600024" y="4877640"/>
            <a:ext cx="49202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92" name="Shape 692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pic>
        <p:nvPicPr>
          <p:cNvPr id="693" name="AEA876FD-7DA4-4786-B986-B1AD1A6903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1815302"/>
            <a:ext cx="11239500" cy="3898901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97" name="Shape 697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98" name="Shape 698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700" name="835BDF99-BB85-45FA-B29C-AED32BCA98A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1764" y="481454"/>
            <a:ext cx="9229760" cy="575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04" name="Shape 704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705" name="Shape 705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706" name="7B01CC2E-8DFC-4366-A59B-5C9CA496CA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991" y="455381"/>
            <a:ext cx="9540200" cy="5947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10" name="Shape 710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711" name="Shape 711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712" name="7C7A2382-A830-4584-B121-4C76038FCB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343" y="450597"/>
            <a:ext cx="9555547" cy="595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419100" y="0"/>
            <a:ext cx="1208013" cy="1041622"/>
          </a:xfrm>
          <a:prstGeom prst="rect">
            <a:avLst/>
          </a:prstGeom>
          <a:solidFill>
            <a:srgbClr val="A764B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797446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16" name="Shape 716"/>
          <p:cNvSpPr/>
          <p:nvPr/>
        </p:nvSpPr>
        <p:spPr>
          <a:xfrm>
            <a:off x="1687653" y="1374089"/>
            <a:ext cx="28028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A764B4"/>
                </a:solidFill>
              </a:defRPr>
            </a:lvl1pPr>
          </a:lstStyle>
          <a:p>
            <a:pPr/>
            <a:r>
              <a:t>Deep API Learning</a:t>
            </a:r>
          </a:p>
        </p:txBody>
      </p:sp>
      <p:sp>
        <p:nvSpPr>
          <p:cNvPr id="717" name="Shape 717"/>
          <p:cNvSpPr/>
          <p:nvPr/>
        </p:nvSpPr>
        <p:spPr>
          <a:xfrm>
            <a:off x="1667330" y="584200"/>
            <a:ext cx="344868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64B4"/>
                </a:solidFill>
              </a:defRPr>
            </a:lvl1pPr>
          </a:lstStyle>
          <a:p>
            <a:pPr/>
            <a:r>
              <a:t>软件仓库挖掘—API Learning</a:t>
            </a:r>
          </a:p>
        </p:txBody>
      </p:sp>
      <p:pic>
        <p:nvPicPr>
          <p:cNvPr id="718" name="7D77888E-C529-46C2-946C-1006C085CCA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871" y="405131"/>
            <a:ext cx="9701417" cy="6047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2002026" y="520997"/>
            <a:ext cx="14757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结论</a:t>
            </a:r>
          </a:p>
        </p:txBody>
      </p:sp>
      <p:sp>
        <p:nvSpPr>
          <p:cNvPr id="722" name="Shape 722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1820385" y="2105328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自然语言处理</a:t>
            </a:r>
          </a:p>
        </p:txBody>
      </p:sp>
      <p:sp>
        <p:nvSpPr>
          <p:cNvPr id="724" name="Shape 724"/>
          <p:cNvSpPr/>
          <p:nvPr/>
        </p:nvSpPr>
        <p:spPr>
          <a:xfrm>
            <a:off x="5434329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语法语义</a:t>
            </a:r>
          </a:p>
        </p:txBody>
      </p:sp>
      <p:sp>
        <p:nvSpPr>
          <p:cNvPr id="725" name="Shape 725"/>
          <p:cNvSpPr/>
          <p:nvPr/>
        </p:nvSpPr>
        <p:spPr>
          <a:xfrm>
            <a:off x="8438674" y="2105328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概率统计</a:t>
            </a:r>
          </a:p>
        </p:txBody>
      </p:sp>
      <p:sp>
        <p:nvSpPr>
          <p:cNvPr id="726" name="Shape 726"/>
          <p:cNvSpPr/>
          <p:nvPr/>
        </p:nvSpPr>
        <p:spPr>
          <a:xfrm>
            <a:off x="6965417" y="2378118"/>
            <a:ext cx="1323341" cy="1"/>
          </a:xfrm>
          <a:prstGeom prst="line">
            <a:avLst/>
          </a:prstGeom>
          <a:ln w="38100">
            <a:solidFill>
              <a:srgbClr val="1470C0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27" name="Shape 727"/>
          <p:cNvSpPr/>
          <p:nvPr/>
        </p:nvSpPr>
        <p:spPr>
          <a:xfrm>
            <a:off x="1820385" y="3179733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深度学习网络</a:t>
            </a:r>
          </a:p>
        </p:txBody>
      </p:sp>
      <p:sp>
        <p:nvSpPr>
          <p:cNvPr id="728" name="Shape 728"/>
          <p:cNvSpPr/>
          <p:nvPr/>
        </p:nvSpPr>
        <p:spPr>
          <a:xfrm>
            <a:off x="5434329" y="3173729"/>
            <a:ext cx="513393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表征学习、RNN、Encoder-Decoder</a:t>
            </a:r>
          </a:p>
        </p:txBody>
      </p:sp>
      <p:sp>
        <p:nvSpPr>
          <p:cNvPr id="729" name="Shape 729"/>
          <p:cNvSpPr/>
          <p:nvPr/>
        </p:nvSpPr>
        <p:spPr>
          <a:xfrm>
            <a:off x="1820385" y="4254139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软件仓库挖掘</a:t>
            </a:r>
          </a:p>
        </p:txBody>
      </p:sp>
      <p:sp>
        <p:nvSpPr>
          <p:cNvPr id="730" name="Shape 730"/>
          <p:cNvSpPr/>
          <p:nvPr/>
        </p:nvSpPr>
        <p:spPr>
          <a:xfrm>
            <a:off x="5434329" y="4248135"/>
            <a:ext cx="586304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1470C0"/>
                </a:solidFill>
              </a:defRPr>
            </a:lvl1pPr>
          </a:lstStyle>
          <a:p>
            <a:pPr/>
            <a:r>
              <a:t>RNN Encoder-Decoder、API sequences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1739900" y="-114301"/>
            <a:ext cx="2093911" cy="1649415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2002026" y="520997"/>
            <a:ext cx="155208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END</a:t>
            </a:r>
          </a:p>
        </p:txBody>
      </p:sp>
      <p:sp>
        <p:nvSpPr>
          <p:cNvPr id="734" name="Shape 734"/>
          <p:cNvSpPr/>
          <p:nvPr/>
        </p:nvSpPr>
        <p:spPr>
          <a:xfrm>
            <a:off x="1739900" y="6477000"/>
            <a:ext cx="2093911" cy="1649414"/>
          </a:xfrm>
          <a:prstGeom prst="rect">
            <a:avLst/>
          </a:prstGeom>
          <a:solidFill>
            <a:srgbClr val="0070C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7036762" y="3783887"/>
            <a:ext cx="296153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1470C0"/>
                </a:solidFill>
                <a:latin typeface="方正超粗黑_GBK"/>
                <a:ea typeface="方正超粗黑_GBK"/>
                <a:cs typeface="方正超粗黑_GBK"/>
                <a:sym typeface="方正超粗黑_GBK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56" name="Shape 256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257" name="Shape 257"/>
          <p:cNvSpPr/>
          <p:nvPr/>
        </p:nvSpPr>
        <p:spPr>
          <a:xfrm>
            <a:off x="1069060" y="1697522"/>
            <a:ext cx="47788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第一阶段：20世纪50</a:t>
            </a:r>
            <a:r>
              <a:rPr>
                <a:solidFill>
                  <a:srgbClr val="229DC9"/>
                </a:solidFill>
              </a:rPr>
              <a:t>年代</a:t>
            </a:r>
            <a:r>
              <a:t>到70年代</a:t>
            </a:r>
          </a:p>
        </p:txBody>
      </p:sp>
      <p:sp>
        <p:nvSpPr>
          <p:cNvPr id="258" name="Shape 258"/>
          <p:cNvSpPr/>
          <p:nvPr/>
        </p:nvSpPr>
        <p:spPr>
          <a:xfrm>
            <a:off x="1890740" y="2863962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The pen is in the box</a:t>
            </a:r>
          </a:p>
        </p:txBody>
      </p:sp>
      <p:sp>
        <p:nvSpPr>
          <p:cNvPr id="259" name="Shape 259"/>
          <p:cNvSpPr/>
          <p:nvPr/>
        </p:nvSpPr>
        <p:spPr>
          <a:xfrm>
            <a:off x="1890740" y="3871533"/>
            <a:ext cx="31354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The box is in the pen</a:t>
            </a:r>
          </a:p>
        </p:txBody>
      </p:sp>
      <p:sp>
        <p:nvSpPr>
          <p:cNvPr id="260" name="Shape 260"/>
          <p:cNvSpPr/>
          <p:nvPr/>
        </p:nvSpPr>
        <p:spPr>
          <a:xfrm>
            <a:off x="5255212" y="3104103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6692226" y="2863962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笔在盒子里</a:t>
            </a:r>
          </a:p>
        </p:txBody>
      </p:sp>
      <p:sp>
        <p:nvSpPr>
          <p:cNvPr id="262" name="Shape 262"/>
          <p:cNvSpPr/>
          <p:nvPr/>
        </p:nvSpPr>
        <p:spPr>
          <a:xfrm>
            <a:off x="5263420" y="4101402"/>
            <a:ext cx="120801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 algn="l">
              <a:defRPr b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6708641" y="3846133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盒子在笔里</a:t>
            </a:r>
          </a:p>
        </p:txBody>
      </p:sp>
      <p:sp>
        <p:nvSpPr>
          <p:cNvPr id="264" name="Shape 264"/>
          <p:cNvSpPr/>
          <p:nvPr/>
        </p:nvSpPr>
        <p:spPr>
          <a:xfrm>
            <a:off x="8460026" y="3611183"/>
            <a:ext cx="739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8" name="Shape 268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269" name="Shape 269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70" name="Shape 270"/>
          <p:cNvSpPr/>
          <p:nvPr/>
        </p:nvSpPr>
        <p:spPr>
          <a:xfrm>
            <a:off x="2184325" y="3485103"/>
            <a:ext cx="304985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弗里德里克.贾里尼克</a:t>
            </a:r>
          </a:p>
        </p:txBody>
      </p:sp>
      <p:pic>
        <p:nvPicPr>
          <p:cNvPr id="271" name="58_100916195719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2996" y="943018"/>
            <a:ext cx="2673512" cy="410302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6131455" y="5473207"/>
            <a:ext cx="499659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457200">
              <a:defRPr b="0" sz="1400">
                <a:solidFill>
                  <a:srgbClr val="25252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Frederick Jelinek</a:t>
            </a:r>
            <a:r>
              <a:t> (18 November 1932 – 14 September 2010)</a:t>
            </a:r>
          </a:p>
        </p:txBody>
      </p:sp>
      <p:sp>
        <p:nvSpPr>
          <p:cNvPr id="273" name="Shape 273"/>
          <p:cNvSpPr/>
          <p:nvPr/>
        </p:nvSpPr>
        <p:spPr>
          <a:xfrm>
            <a:off x="2789389" y="4095912"/>
            <a:ext cx="18397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IBM华生实验室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25106" y="0"/>
            <a:ext cx="1208014" cy="1041622"/>
          </a:xfrm>
          <a:prstGeom prst="rect">
            <a:avLst/>
          </a:prstGeom>
          <a:solidFill>
            <a:srgbClr val="219D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811955" y="202040"/>
            <a:ext cx="4343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方正大黑_GBK"/>
                <a:ea typeface="方正大黑_GBK"/>
                <a:cs typeface="方正大黑_GBK"/>
                <a:sym typeface="方正大黑_GBK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77" name="Shape 277"/>
          <p:cNvSpPr/>
          <p:nvPr/>
        </p:nvSpPr>
        <p:spPr>
          <a:xfrm>
            <a:off x="1658011" y="584050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自然语言处理</a:t>
            </a:r>
          </a:p>
        </p:txBody>
      </p:sp>
      <p:sp>
        <p:nvSpPr>
          <p:cNvPr id="278" name="Shape 278"/>
          <p:cNvSpPr/>
          <p:nvPr/>
        </p:nvSpPr>
        <p:spPr>
          <a:xfrm>
            <a:off x="1069060" y="1697522"/>
            <a:ext cx="421968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第二阶段：20世纪70年代以后</a:t>
            </a:r>
          </a:p>
          <a:p>
            <a:pPr>
              <a:defRPr sz="2400"/>
            </a:pPr>
            <a:r>
              <a:t>                  从规则到统计</a:t>
            </a:r>
          </a:p>
        </p:txBody>
      </p:sp>
      <p:sp>
        <p:nvSpPr>
          <p:cNvPr id="279" name="Shape 279"/>
          <p:cNvSpPr/>
          <p:nvPr/>
        </p:nvSpPr>
        <p:spPr>
          <a:xfrm>
            <a:off x="5349821" y="1212703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1.美联储主席本-伯南克昨天告诉媒体7000亿美元的救助资金将借给上百家银行、保险公司和汽车公司。</a:t>
            </a:r>
          </a:p>
        </p:txBody>
      </p:sp>
      <p:sp>
        <p:nvSpPr>
          <p:cNvPr id="280" name="Shape 280"/>
          <p:cNvSpPr/>
          <p:nvPr/>
        </p:nvSpPr>
        <p:spPr>
          <a:xfrm>
            <a:off x="5349821" y="2680546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2.本-伯南克美联储主席昨天7000亿美元的救助资金告诉媒体将借给银行、保险公司和汽车公司上百家。</a:t>
            </a:r>
          </a:p>
        </p:txBody>
      </p:sp>
      <p:sp>
        <p:nvSpPr>
          <p:cNvPr id="281" name="Shape 281"/>
          <p:cNvSpPr/>
          <p:nvPr/>
        </p:nvSpPr>
        <p:spPr>
          <a:xfrm>
            <a:off x="5349821" y="4148390"/>
            <a:ext cx="5405039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3.联储美主席南克告助资金将借本-伯给上司和汽车公司昨天诉媒体7000亿百家美元的救银行、保险公。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FFFFFF"/>
      </a:dk1>
      <a:lt1>
        <a:srgbClr val="219DC9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just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219DC9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