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457" r:id="rId2"/>
    <p:sldId id="458" r:id="rId3"/>
    <p:sldId id="290" r:id="rId4"/>
    <p:sldId id="479" r:id="rId5"/>
    <p:sldId id="476" r:id="rId6"/>
    <p:sldId id="475" r:id="rId7"/>
    <p:sldId id="462" r:id="rId8"/>
    <p:sldId id="463" r:id="rId9"/>
    <p:sldId id="464" r:id="rId10"/>
    <p:sldId id="465" r:id="rId11"/>
    <p:sldId id="480" r:id="rId12"/>
    <p:sldId id="466" r:id="rId13"/>
    <p:sldId id="467" r:id="rId14"/>
    <p:sldId id="468" r:id="rId15"/>
    <p:sldId id="469" r:id="rId16"/>
    <p:sldId id="470" r:id="rId17"/>
    <p:sldId id="481" r:id="rId18"/>
    <p:sldId id="471" r:id="rId19"/>
    <p:sldId id="472" r:id="rId20"/>
    <p:sldId id="473" r:id="rId21"/>
    <p:sldId id="482" r:id="rId22"/>
    <p:sldId id="477" r:id="rId23"/>
    <p:sldId id="456" r:id="rId24"/>
    <p:sldId id="455" r:id="rId25"/>
    <p:sldId id="454" r:id="rId26"/>
    <p:sldId id="449" r:id="rId27"/>
    <p:sldId id="447" r:id="rId28"/>
    <p:sldId id="451" r:id="rId29"/>
    <p:sldId id="461" r:id="rId30"/>
    <p:sldId id="478" r:id="rId31"/>
    <p:sldId id="47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4769"/>
    <a:srgbClr val="D386A0"/>
    <a:srgbClr val="A24E98"/>
    <a:srgbClr val="B639B3"/>
    <a:srgbClr val="1E710D"/>
    <a:srgbClr val="0053A3"/>
    <a:srgbClr val="FFFFFF"/>
    <a:srgbClr val="404040"/>
    <a:srgbClr val="ECECEC"/>
    <a:srgbClr val="453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5383" autoAdjust="0"/>
  </p:normalViewPr>
  <p:slideViewPr>
    <p:cSldViewPr snapToGrid="0">
      <p:cViewPr varScale="1">
        <p:scale>
          <a:sx n="91" d="100"/>
          <a:sy n="91" d="100"/>
        </p:scale>
        <p:origin x="138" y="66"/>
      </p:cViewPr>
      <p:guideLst/>
    </p:cSldViewPr>
  </p:slideViewPr>
  <p:notesTextViewPr>
    <p:cViewPr>
      <p:scale>
        <a:sx n="3" d="2"/>
        <a:sy n="3" d="2"/>
      </p:scale>
      <p:origin x="0" y="0"/>
    </p:cViewPr>
  </p:notesText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25828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88783" y="2774413"/>
            <a:ext cx="8814433" cy="584775"/>
          </a:xfrm>
          <a:prstGeom prst="rect">
            <a:avLst/>
          </a:prstGeom>
          <a:noFill/>
        </p:spPr>
        <p:txBody>
          <a:bodyPr wrap="square" rtlCol="0">
            <a:spAutoFit/>
          </a:bodyPr>
          <a:lstStyle/>
          <a:p>
            <a:pPr algn="ctr"/>
            <a:r>
              <a:rPr lang="en-US" altLang="zh-CN" sz="3200" b="1" dirty="0" smtClean="0">
                <a:solidFill>
                  <a:schemeClr val="bg1"/>
                </a:solidFill>
              </a:rPr>
              <a:t>ISSE</a:t>
            </a:r>
            <a:r>
              <a:rPr lang="zh-CN" altLang="en-US" sz="3200" b="1" dirty="0" smtClean="0">
                <a:solidFill>
                  <a:schemeClr val="bg1"/>
                </a:solidFill>
              </a:rPr>
              <a:t>博士研究现状及工作规划</a:t>
            </a:r>
            <a:endParaRPr lang="zh-CN" altLang="en-US" sz="32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0885171" y="287443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9431" y="0"/>
            <a:ext cx="2742763" cy="827107"/>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44" y="121023"/>
            <a:ext cx="2375610" cy="706084"/>
          </a:xfrm>
          <a:prstGeom prst="rect">
            <a:avLst/>
          </a:prstGeom>
        </p:spPr>
      </p:pic>
    </p:spTree>
    <p:custDataLst>
      <p:tags r:id="rId1"/>
    </p:custDataLst>
    <p:extLst>
      <p:ext uri="{BB962C8B-B14F-4D97-AF65-F5344CB8AC3E}">
        <p14:creationId xmlns:p14="http://schemas.microsoft.com/office/powerpoint/2010/main" val="1689214241"/>
      </p:ext>
    </p:extLst>
  </p:cSld>
  <p:clrMapOvr>
    <a:masterClrMapping/>
  </p:clrMapOvr>
  <p:transition advTm="10635">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科研规划</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p:sp>
        <p:nvSpPr>
          <p:cNvPr id="6" name="矩形 5"/>
          <p:cNvSpPr/>
          <p:nvPr/>
        </p:nvSpPr>
        <p:spPr>
          <a:xfrm>
            <a:off x="695323" y="926774"/>
            <a:ext cx="1415772" cy="461665"/>
          </a:xfrm>
          <a:prstGeom prst="rect">
            <a:avLst/>
          </a:prstGeom>
          <a:solidFill>
            <a:schemeClr val="accent1"/>
          </a:solidFill>
        </p:spPr>
        <p:txBody>
          <a:bodyPr wrap="none">
            <a:spAutoFit/>
          </a:bodyPr>
          <a:lstStyle/>
          <a:p>
            <a:r>
              <a:rPr lang="zh-CN" altLang="en-US" sz="2400" b="1" dirty="0">
                <a:solidFill>
                  <a:schemeClr val="bg1"/>
                </a:solidFill>
              </a:rPr>
              <a:t>未来两年</a:t>
            </a:r>
            <a:endParaRPr lang="en-US" altLang="zh-CN" sz="2400" b="1" dirty="0">
              <a:solidFill>
                <a:schemeClr val="bg1"/>
              </a:solidFill>
            </a:endParaRPr>
          </a:p>
        </p:txBody>
      </p:sp>
      <p:sp>
        <p:nvSpPr>
          <p:cNvPr id="5" name="文本框 4">
            <a:extLst>
              <a:ext uri="{FF2B5EF4-FFF2-40B4-BE49-F238E27FC236}">
                <a16:creationId xmlns:a16="http://schemas.microsoft.com/office/drawing/2014/main" id="{6EB0FDE4-3385-43FA-A4EB-6C22A4112C90}"/>
              </a:ext>
            </a:extLst>
          </p:cNvPr>
          <p:cNvSpPr txBox="1"/>
          <p:nvPr/>
        </p:nvSpPr>
        <p:spPr>
          <a:xfrm>
            <a:off x="1128613" y="1742384"/>
            <a:ext cx="8985952" cy="1686616"/>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dirty="0"/>
              <a:t>继续加强学习，熟练掌握</a:t>
            </a:r>
            <a:r>
              <a:rPr lang="en-US" altLang="zh-CN" dirty="0" err="1"/>
              <a:t>Tensorflow</a:t>
            </a:r>
            <a:r>
              <a:rPr lang="zh-CN" altLang="en-US" dirty="0"/>
              <a:t>和</a:t>
            </a:r>
            <a:r>
              <a:rPr lang="en-US" altLang="zh-CN" dirty="0"/>
              <a:t>MatConvNet</a:t>
            </a:r>
            <a:r>
              <a:rPr lang="zh-CN" altLang="en-US" dirty="0"/>
              <a:t>两种框架。</a:t>
            </a:r>
            <a:endParaRPr lang="en-US" altLang="zh-CN" dirty="0"/>
          </a:p>
          <a:p>
            <a:pPr marL="457200" indent="-457200">
              <a:lnSpc>
                <a:spcPct val="130000"/>
              </a:lnSpc>
              <a:spcBef>
                <a:spcPts val="600"/>
              </a:spcBef>
              <a:buFont typeface="Wingdings" panose="05000000000000000000" pitchFamily="2" charset="2"/>
              <a:buChar char="Ø"/>
            </a:pPr>
            <a:r>
              <a:rPr lang="zh-CN" altLang="en-US" dirty="0"/>
              <a:t>将前面的论文发表；完成实验，进而撰写论文，发表论文。</a:t>
            </a:r>
            <a:endParaRPr lang="en-US" altLang="zh-CN" dirty="0"/>
          </a:p>
          <a:p>
            <a:pPr marL="457200" indent="-457200">
              <a:lnSpc>
                <a:spcPct val="130000"/>
              </a:lnSpc>
              <a:spcBef>
                <a:spcPts val="600"/>
              </a:spcBef>
              <a:buFont typeface="Wingdings" panose="05000000000000000000" pitchFamily="2" charset="2"/>
              <a:buChar char="Ø"/>
            </a:pPr>
            <a:r>
              <a:rPr lang="zh-CN" altLang="en-US" dirty="0"/>
              <a:t>以三维形状的分类作为大论文的选题，尝试从深度学习的角度去研究。在试验结束后，撰写大论文，两年内毕业。</a:t>
            </a:r>
            <a:endParaRPr lang="en-US" altLang="zh-CN" dirty="0"/>
          </a:p>
        </p:txBody>
      </p:sp>
      <p:sp>
        <p:nvSpPr>
          <p:cNvPr id="7" name="矩形 6">
            <a:extLst>
              <a:ext uri="{FF2B5EF4-FFF2-40B4-BE49-F238E27FC236}">
                <a16:creationId xmlns:a16="http://schemas.microsoft.com/office/drawing/2014/main" id="{32917B12-4FF9-4FFF-844C-FFBB28AB4362}"/>
              </a:ext>
            </a:extLst>
          </p:cNvPr>
          <p:cNvSpPr/>
          <p:nvPr/>
        </p:nvSpPr>
        <p:spPr>
          <a:xfrm>
            <a:off x="695323" y="3746174"/>
            <a:ext cx="2031325" cy="461665"/>
          </a:xfrm>
          <a:prstGeom prst="rect">
            <a:avLst/>
          </a:prstGeom>
          <a:solidFill>
            <a:schemeClr val="accent1"/>
          </a:solidFill>
        </p:spPr>
        <p:txBody>
          <a:bodyPr wrap="none">
            <a:spAutoFit/>
          </a:bodyPr>
          <a:lstStyle/>
          <a:p>
            <a:r>
              <a:rPr lang="zh-CN" altLang="en-US" sz="2400" b="1" dirty="0">
                <a:solidFill>
                  <a:schemeClr val="bg1"/>
                </a:solidFill>
              </a:rPr>
              <a:t>对实验室帮助</a:t>
            </a:r>
            <a:endParaRPr lang="en-US" altLang="zh-CN" sz="2400" b="1" dirty="0">
              <a:solidFill>
                <a:schemeClr val="bg1"/>
              </a:solidFill>
            </a:endParaRPr>
          </a:p>
        </p:txBody>
      </p:sp>
      <p:sp>
        <p:nvSpPr>
          <p:cNvPr id="8" name="文本框 7">
            <a:extLst>
              <a:ext uri="{FF2B5EF4-FFF2-40B4-BE49-F238E27FC236}">
                <a16:creationId xmlns:a16="http://schemas.microsoft.com/office/drawing/2014/main" id="{C7CD03EB-7898-4676-90D7-9311D597D5F3}"/>
              </a:ext>
            </a:extLst>
          </p:cNvPr>
          <p:cNvSpPr txBox="1"/>
          <p:nvPr/>
        </p:nvSpPr>
        <p:spPr>
          <a:xfrm>
            <a:off x="1128613" y="4417649"/>
            <a:ext cx="8985952" cy="1326517"/>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dirty="0"/>
              <a:t>定期组织小范围内的学术讨论，延续暑假的学习班，专门攻克特定问题和最新问题。</a:t>
            </a:r>
            <a:endParaRPr lang="en-US" altLang="zh-CN" dirty="0"/>
          </a:p>
          <a:p>
            <a:pPr marL="457200" indent="-457200">
              <a:lnSpc>
                <a:spcPct val="130000"/>
              </a:lnSpc>
              <a:spcBef>
                <a:spcPts val="600"/>
              </a:spcBef>
              <a:buFont typeface="Wingdings" panose="05000000000000000000" pitchFamily="2" charset="2"/>
              <a:buChar char="Ø"/>
            </a:pPr>
            <a:r>
              <a:rPr lang="zh-CN" altLang="en-US" dirty="0"/>
              <a:t>以师兄的身份，帮助导师辅导师弟师妹，提高其研究生能力。</a:t>
            </a:r>
            <a:endParaRPr lang="en-US" altLang="zh-CN" dirty="0"/>
          </a:p>
          <a:p>
            <a:pPr marL="457200" indent="-457200">
              <a:lnSpc>
                <a:spcPct val="130000"/>
              </a:lnSpc>
              <a:spcBef>
                <a:spcPts val="600"/>
              </a:spcBef>
              <a:buFont typeface="Wingdings" panose="05000000000000000000" pitchFamily="2" charset="2"/>
              <a:buChar char="Ø"/>
            </a:pPr>
            <a:r>
              <a:rPr lang="zh-CN" altLang="en-US" dirty="0"/>
              <a:t>帮助导师管理实验室的进本运作，购买基本必需品和报账问题。</a:t>
            </a:r>
            <a:endParaRPr lang="en-US" altLang="zh-CN" dirty="0"/>
          </a:p>
        </p:txBody>
      </p:sp>
    </p:spTree>
    <p:custDataLst>
      <p:tags r:id="rId1"/>
    </p:custDataLst>
    <p:extLst>
      <p:ext uri="{BB962C8B-B14F-4D97-AF65-F5344CB8AC3E}">
        <p14:creationId xmlns:p14="http://schemas.microsoft.com/office/powerpoint/2010/main" val="3414073055"/>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研究方向</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11</a:t>
            </a:fld>
            <a:endParaRPr lang="zh-CN" altLang="en-US" dirty="0"/>
          </a:p>
        </p:txBody>
      </p:sp>
      <p:sp>
        <p:nvSpPr>
          <p:cNvPr id="6" name="矩形 5"/>
          <p:cNvSpPr/>
          <p:nvPr/>
        </p:nvSpPr>
        <p:spPr>
          <a:xfrm>
            <a:off x="695323" y="926774"/>
            <a:ext cx="3262432" cy="461665"/>
          </a:xfrm>
          <a:prstGeom prst="rect">
            <a:avLst/>
          </a:prstGeom>
          <a:solidFill>
            <a:schemeClr val="accent1"/>
          </a:solidFill>
        </p:spPr>
        <p:txBody>
          <a:bodyPr wrap="none">
            <a:spAutoFit/>
          </a:bodyPr>
          <a:lstStyle/>
          <a:p>
            <a:r>
              <a:rPr lang="zh-CN" altLang="en-US" sz="2400" b="1" dirty="0" smtClean="0">
                <a:solidFill>
                  <a:schemeClr val="bg1"/>
                </a:solidFill>
              </a:rPr>
              <a:t>计算机视觉与软件工程</a:t>
            </a:r>
            <a:endParaRPr lang="zh-CN" altLang="en-US" sz="2400" b="1" dirty="0">
              <a:solidFill>
                <a:schemeClr val="bg1"/>
              </a:solidFill>
            </a:endParaRPr>
          </a:p>
        </p:txBody>
      </p:sp>
      <p:grpSp>
        <p:nvGrpSpPr>
          <p:cNvPr id="36" name="组合 35"/>
          <p:cNvGrpSpPr/>
          <p:nvPr/>
        </p:nvGrpSpPr>
        <p:grpSpPr>
          <a:xfrm>
            <a:off x="497729" y="1665019"/>
            <a:ext cx="5186808" cy="2251014"/>
            <a:chOff x="894543" y="1665019"/>
            <a:chExt cx="5186808" cy="2251014"/>
          </a:xfrm>
        </p:grpSpPr>
        <p:sp>
          <p:nvSpPr>
            <p:cNvPr id="14" name="文本框 11"/>
            <p:cNvSpPr txBox="1"/>
            <p:nvPr/>
          </p:nvSpPr>
          <p:spPr>
            <a:xfrm>
              <a:off x="894543" y="2553802"/>
              <a:ext cx="1356952"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计算机视觉</a:t>
              </a:r>
              <a:endParaRPr lang="zh-CN" altLang="en-US" b="1" dirty="0">
                <a:sym typeface="+mn-lt"/>
              </a:endParaRPr>
            </a:p>
          </p:txBody>
        </p:sp>
        <p:sp>
          <p:nvSpPr>
            <p:cNvPr id="2" name="左大括号 1"/>
            <p:cNvSpPr/>
            <p:nvPr/>
          </p:nvSpPr>
          <p:spPr>
            <a:xfrm>
              <a:off x="2820838" y="1873025"/>
              <a:ext cx="129396" cy="1810454"/>
            </a:xfrm>
            <a:prstGeom prst="leftBrace">
              <a:avLst/>
            </a:prstGeom>
            <a:noFill/>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8" name="文本框 11"/>
            <p:cNvSpPr txBox="1"/>
            <p:nvPr/>
          </p:nvSpPr>
          <p:spPr>
            <a:xfrm>
              <a:off x="3033893" y="1665019"/>
              <a:ext cx="2687311"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1. </a:t>
              </a:r>
              <a:r>
                <a:rPr lang="zh-CN" altLang="en-US" b="1" dirty="0" smtClean="0">
                  <a:sym typeface="+mn-lt"/>
                </a:rPr>
                <a:t>三维形状分类与检测</a:t>
              </a:r>
              <a:endParaRPr lang="zh-CN" altLang="en-US" b="1" dirty="0">
                <a:sym typeface="+mn-lt"/>
              </a:endParaRPr>
            </a:p>
          </p:txBody>
        </p:sp>
        <p:sp>
          <p:nvSpPr>
            <p:cNvPr id="9" name="文本框 11"/>
            <p:cNvSpPr txBox="1"/>
            <p:nvPr/>
          </p:nvSpPr>
          <p:spPr>
            <a:xfrm>
              <a:off x="3033893" y="2574818"/>
              <a:ext cx="3047458"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2. </a:t>
              </a:r>
              <a:r>
                <a:rPr lang="zh-CN" altLang="en-US" b="1" dirty="0" smtClean="0">
                  <a:sym typeface="+mn-lt"/>
                </a:rPr>
                <a:t>细粒度图像分类与识别</a:t>
              </a:r>
              <a:endParaRPr lang="zh-CN" altLang="en-US" b="1" dirty="0">
                <a:sym typeface="+mn-lt"/>
              </a:endParaRPr>
            </a:p>
          </p:txBody>
        </p:sp>
        <p:sp>
          <p:nvSpPr>
            <p:cNvPr id="10" name="文本框 11"/>
            <p:cNvSpPr txBox="1"/>
            <p:nvPr/>
          </p:nvSpPr>
          <p:spPr>
            <a:xfrm>
              <a:off x="3033893" y="3463601"/>
              <a:ext cx="2323111"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3. </a:t>
              </a:r>
              <a:r>
                <a:rPr lang="zh-CN" altLang="en-US" b="1" dirty="0" smtClean="0">
                  <a:sym typeface="+mn-lt"/>
                </a:rPr>
                <a:t>图像的语义分割</a:t>
              </a:r>
              <a:endParaRPr lang="zh-CN" altLang="en-US" b="1" dirty="0">
                <a:sym typeface="+mn-lt"/>
              </a:endParaRPr>
            </a:p>
          </p:txBody>
        </p:sp>
      </p:grpSp>
      <p:grpSp>
        <p:nvGrpSpPr>
          <p:cNvPr id="37" name="组合 36"/>
          <p:cNvGrpSpPr/>
          <p:nvPr/>
        </p:nvGrpSpPr>
        <p:grpSpPr>
          <a:xfrm>
            <a:off x="6050269" y="1659690"/>
            <a:ext cx="4327314" cy="2250005"/>
            <a:chOff x="6973288" y="1659690"/>
            <a:chExt cx="4327314" cy="2250005"/>
          </a:xfrm>
        </p:grpSpPr>
        <p:sp>
          <p:nvSpPr>
            <p:cNvPr id="12" name="文本框 11"/>
            <p:cNvSpPr txBox="1"/>
            <p:nvPr/>
          </p:nvSpPr>
          <p:spPr>
            <a:xfrm>
              <a:off x="6973289" y="1659690"/>
              <a:ext cx="911254" cy="452432"/>
            </a:xfrm>
            <a:prstGeom prst="rect">
              <a:avLst/>
            </a:prstGeom>
            <a:noFill/>
          </p:spPr>
          <p:txBody>
            <a:bodyPr wrap="square" rtlCol="0">
              <a:spAutoFit/>
            </a:bodyPr>
            <a:lstStyle/>
            <a:p>
              <a:pPr>
                <a:lnSpc>
                  <a:spcPct val="130000"/>
                </a:lnSpc>
                <a:spcBef>
                  <a:spcPts val="600"/>
                </a:spcBef>
              </a:pPr>
              <a:r>
                <a:rPr lang="zh-CN" altLang="en-US" b="1" dirty="0">
                  <a:sym typeface="+mn-lt"/>
                </a:rPr>
                <a:t>张兴鹏</a:t>
              </a:r>
            </a:p>
          </p:txBody>
        </p:sp>
        <p:sp>
          <p:nvSpPr>
            <p:cNvPr id="13" name="文本框 12"/>
            <p:cNvSpPr txBox="1"/>
            <p:nvPr/>
          </p:nvSpPr>
          <p:spPr>
            <a:xfrm>
              <a:off x="6973289" y="2574818"/>
              <a:ext cx="911254"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王   炜</a:t>
              </a:r>
              <a:endParaRPr lang="zh-CN" altLang="en-US" b="1" dirty="0">
                <a:sym typeface="+mn-lt"/>
              </a:endParaRPr>
            </a:p>
          </p:txBody>
        </p:sp>
        <p:sp>
          <p:nvSpPr>
            <p:cNvPr id="15" name="文本框 14"/>
            <p:cNvSpPr txBox="1"/>
            <p:nvPr/>
          </p:nvSpPr>
          <p:spPr>
            <a:xfrm>
              <a:off x="6973288" y="3457263"/>
              <a:ext cx="911254"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王秋里</a:t>
              </a:r>
              <a:endParaRPr lang="zh-CN" altLang="en-US" b="1" dirty="0">
                <a:sym typeface="+mn-lt"/>
              </a:endParaRPr>
            </a:p>
          </p:txBody>
        </p:sp>
        <p:grpSp>
          <p:nvGrpSpPr>
            <p:cNvPr id="24" name="组合 23"/>
            <p:cNvGrpSpPr/>
            <p:nvPr/>
          </p:nvGrpSpPr>
          <p:grpSpPr>
            <a:xfrm>
              <a:off x="7979433" y="2367213"/>
              <a:ext cx="1422596" cy="452432"/>
              <a:chOff x="6512943" y="2367213"/>
              <a:chExt cx="1422596" cy="452432"/>
            </a:xfrm>
          </p:grpSpPr>
          <p:cxnSp>
            <p:nvCxnSpPr>
              <p:cNvPr id="19" name="直接连接符 18"/>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23" name="文本框 22"/>
            <p:cNvSpPr txBox="1"/>
            <p:nvPr/>
          </p:nvSpPr>
          <p:spPr>
            <a:xfrm>
              <a:off x="9359659" y="2593429"/>
              <a:ext cx="911254" cy="416011"/>
            </a:xfrm>
            <a:prstGeom prst="rect">
              <a:avLst/>
            </a:prstGeom>
            <a:noFill/>
          </p:spPr>
          <p:txBody>
            <a:bodyPr wrap="square" rtlCol="0">
              <a:spAutoFit/>
            </a:bodyPr>
            <a:lstStyle/>
            <a:p>
              <a:pPr>
                <a:lnSpc>
                  <a:spcPct val="130000"/>
                </a:lnSpc>
                <a:spcBef>
                  <a:spcPts val="600"/>
                </a:spcBef>
              </a:pPr>
              <a:r>
                <a:rPr lang="zh-CN" altLang="en-US" b="1" dirty="0">
                  <a:sym typeface="+mn-lt"/>
                </a:rPr>
                <a:t>黄凯达</a:t>
              </a:r>
            </a:p>
          </p:txBody>
        </p:sp>
        <p:grpSp>
          <p:nvGrpSpPr>
            <p:cNvPr id="25" name="组合 24"/>
            <p:cNvGrpSpPr/>
            <p:nvPr/>
          </p:nvGrpSpPr>
          <p:grpSpPr>
            <a:xfrm>
              <a:off x="7979924" y="3227766"/>
              <a:ext cx="1422596" cy="452432"/>
              <a:chOff x="6512943" y="2367213"/>
              <a:chExt cx="1422596" cy="452432"/>
            </a:xfrm>
          </p:grpSpPr>
          <p:cxnSp>
            <p:nvCxnSpPr>
              <p:cNvPr id="26" name="直接连接符 25"/>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28" name="文本框 27"/>
            <p:cNvSpPr txBox="1"/>
            <p:nvPr/>
          </p:nvSpPr>
          <p:spPr>
            <a:xfrm>
              <a:off x="9399643" y="3453982"/>
              <a:ext cx="1900959" cy="452432"/>
            </a:xfrm>
            <a:prstGeom prst="rect">
              <a:avLst/>
            </a:prstGeom>
            <a:noFill/>
          </p:spPr>
          <p:txBody>
            <a:bodyPr wrap="square" rtlCol="0">
              <a:spAutoFit/>
            </a:bodyPr>
            <a:lstStyle/>
            <a:p>
              <a:pPr>
                <a:lnSpc>
                  <a:spcPct val="130000"/>
                </a:lnSpc>
                <a:spcBef>
                  <a:spcPts val="600"/>
                </a:spcBef>
              </a:pPr>
              <a:r>
                <a:rPr lang="zh-CN" altLang="en-US" b="1" dirty="0">
                  <a:sym typeface="+mn-lt"/>
                </a:rPr>
                <a:t>唐</a:t>
              </a:r>
              <a:r>
                <a:rPr lang="zh-CN" altLang="en-US" b="1" dirty="0" smtClean="0">
                  <a:sym typeface="+mn-lt"/>
                </a:rPr>
                <a:t>潮、李知桓</a:t>
              </a:r>
              <a:endParaRPr lang="zh-CN" altLang="en-US" b="1" dirty="0">
                <a:sym typeface="+mn-lt"/>
              </a:endParaRPr>
            </a:p>
          </p:txBody>
        </p:sp>
      </p:grpSp>
      <p:grpSp>
        <p:nvGrpSpPr>
          <p:cNvPr id="38" name="组合 37"/>
          <p:cNvGrpSpPr/>
          <p:nvPr/>
        </p:nvGrpSpPr>
        <p:grpSpPr>
          <a:xfrm>
            <a:off x="532235" y="4506283"/>
            <a:ext cx="6782967" cy="452433"/>
            <a:chOff x="894543" y="4506283"/>
            <a:chExt cx="6782967" cy="452433"/>
          </a:xfrm>
        </p:grpSpPr>
        <p:sp>
          <p:nvSpPr>
            <p:cNvPr id="7" name="文本框 11"/>
            <p:cNvSpPr txBox="1"/>
            <p:nvPr/>
          </p:nvSpPr>
          <p:spPr>
            <a:xfrm>
              <a:off x="894543" y="4506284"/>
              <a:ext cx="1262062" cy="452432"/>
            </a:xfrm>
            <a:prstGeom prst="rect">
              <a:avLst/>
            </a:prstGeom>
            <a:noFill/>
          </p:spPr>
          <p:txBody>
            <a:bodyPr wrap="square" rtlCol="0">
              <a:spAutoFit/>
            </a:bodyPr>
            <a:lstStyle/>
            <a:p>
              <a:pPr>
                <a:lnSpc>
                  <a:spcPct val="130000"/>
                </a:lnSpc>
                <a:spcBef>
                  <a:spcPts val="600"/>
                </a:spcBef>
              </a:pPr>
              <a:r>
                <a:rPr lang="zh-CN" altLang="en-US" b="1" dirty="0">
                  <a:sym typeface="+mn-lt"/>
                </a:rPr>
                <a:t>软件工程</a:t>
              </a:r>
            </a:p>
          </p:txBody>
        </p:sp>
        <p:sp>
          <p:nvSpPr>
            <p:cNvPr id="29" name="左大括号 28"/>
            <p:cNvSpPr/>
            <p:nvPr/>
          </p:nvSpPr>
          <p:spPr>
            <a:xfrm>
              <a:off x="2904515" y="4633296"/>
              <a:ext cx="45719" cy="198407"/>
            </a:xfrm>
            <a:prstGeom prst="leftBrace">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11"/>
            <p:cNvSpPr txBox="1"/>
            <p:nvPr/>
          </p:nvSpPr>
          <p:spPr>
            <a:xfrm>
              <a:off x="3033894" y="4506283"/>
              <a:ext cx="4643616"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4. </a:t>
              </a:r>
              <a:r>
                <a:rPr lang="zh-CN" altLang="en-US" b="1" dirty="0" smtClean="0">
                  <a:sym typeface="+mn-lt"/>
                </a:rPr>
                <a:t>开</a:t>
              </a:r>
              <a:r>
                <a:rPr lang="zh-CN" altLang="en-US" b="1" dirty="0">
                  <a:sym typeface="+mn-lt"/>
                </a:rPr>
                <a:t>源软件中开发人员行为机理及预测研究</a:t>
              </a:r>
            </a:p>
          </p:txBody>
        </p:sp>
      </p:grpSp>
      <p:sp>
        <p:nvSpPr>
          <p:cNvPr id="31" name="文本框 30"/>
          <p:cNvSpPr txBox="1"/>
          <p:nvPr/>
        </p:nvSpPr>
        <p:spPr>
          <a:xfrm>
            <a:off x="7601398" y="4506283"/>
            <a:ext cx="714466"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刘超</a:t>
            </a:r>
            <a:endParaRPr lang="zh-CN" altLang="en-US" b="1" dirty="0">
              <a:sym typeface="+mn-lt"/>
            </a:endParaRPr>
          </a:p>
        </p:txBody>
      </p:sp>
      <p:grpSp>
        <p:nvGrpSpPr>
          <p:cNvPr id="32" name="组合 31"/>
          <p:cNvGrpSpPr/>
          <p:nvPr/>
        </p:nvGrpSpPr>
        <p:grpSpPr>
          <a:xfrm>
            <a:off x="8348796" y="4280067"/>
            <a:ext cx="1422596" cy="452432"/>
            <a:chOff x="6512943" y="2367213"/>
            <a:chExt cx="1422596" cy="452432"/>
          </a:xfrm>
        </p:grpSpPr>
        <p:cxnSp>
          <p:nvCxnSpPr>
            <p:cNvPr id="33" name="直接连接符 32"/>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35" name="文本框 34"/>
          <p:cNvSpPr txBox="1"/>
          <p:nvPr/>
        </p:nvSpPr>
        <p:spPr>
          <a:xfrm>
            <a:off x="9709705" y="4509679"/>
            <a:ext cx="911254" cy="416011"/>
          </a:xfrm>
          <a:prstGeom prst="rect">
            <a:avLst/>
          </a:prstGeom>
          <a:noFill/>
        </p:spPr>
        <p:txBody>
          <a:bodyPr wrap="square" rtlCol="0">
            <a:spAutoFit/>
          </a:bodyPr>
          <a:lstStyle/>
          <a:p>
            <a:pPr>
              <a:lnSpc>
                <a:spcPct val="130000"/>
              </a:lnSpc>
              <a:spcBef>
                <a:spcPts val="600"/>
              </a:spcBef>
            </a:pPr>
            <a:r>
              <a:rPr lang="zh-CN" altLang="en-US" b="1" dirty="0">
                <a:sym typeface="+mn-lt"/>
              </a:rPr>
              <a:t>张佳嘉</a:t>
            </a:r>
          </a:p>
        </p:txBody>
      </p:sp>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560" y="2289686"/>
            <a:ext cx="1242234" cy="929066"/>
          </a:xfrm>
          <a:prstGeom prst="rect">
            <a:avLst/>
          </a:prstGeom>
        </p:spPr>
      </p:pic>
    </p:spTree>
    <p:custDataLst>
      <p:tags r:id="rId1"/>
    </p:custDataLst>
    <p:extLst>
      <p:ext uri="{BB962C8B-B14F-4D97-AF65-F5344CB8AC3E}">
        <p14:creationId xmlns:p14="http://schemas.microsoft.com/office/powerpoint/2010/main" val="1159981465"/>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研究方向</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12</a:t>
            </a:fld>
            <a:endParaRPr lang="zh-CN" altLang="en-US" dirty="0"/>
          </a:p>
        </p:txBody>
      </p:sp>
      <p:sp>
        <p:nvSpPr>
          <p:cNvPr id="6" name="矩形 5"/>
          <p:cNvSpPr/>
          <p:nvPr/>
        </p:nvSpPr>
        <p:spPr>
          <a:xfrm>
            <a:off x="695323" y="926774"/>
            <a:ext cx="3570208" cy="461665"/>
          </a:xfrm>
          <a:prstGeom prst="rect">
            <a:avLst/>
          </a:prstGeom>
          <a:solidFill>
            <a:schemeClr val="accent1"/>
          </a:solidFill>
        </p:spPr>
        <p:txBody>
          <a:bodyPr wrap="none">
            <a:spAutoFit/>
          </a:bodyPr>
          <a:lstStyle/>
          <a:p>
            <a:r>
              <a:rPr lang="zh-CN" altLang="en-US" sz="2400" b="1" dirty="0" smtClean="0">
                <a:solidFill>
                  <a:schemeClr val="bg1"/>
                </a:solidFill>
              </a:rPr>
              <a:t>细粒度图像的分类与识别</a:t>
            </a:r>
            <a:endParaRPr lang="en-US" altLang="zh-CN" sz="2400" b="1" dirty="0" smtClean="0">
              <a:solidFill>
                <a:schemeClr val="bg1"/>
              </a:solidFill>
            </a:endParaRPr>
          </a:p>
        </p:txBody>
      </p:sp>
      <p:sp>
        <p:nvSpPr>
          <p:cNvPr id="13" name="文本框 12"/>
          <p:cNvSpPr txBox="1"/>
          <p:nvPr/>
        </p:nvSpPr>
        <p:spPr>
          <a:xfrm>
            <a:off x="695322" y="1577947"/>
            <a:ext cx="11496677" cy="652486"/>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800" dirty="0" smtClean="0"/>
              <a:t>研究目标：对图像所属类别的子类进行识别（类别</a:t>
            </a:r>
            <a:r>
              <a:rPr lang="zh-CN" altLang="en-US" sz="2800" dirty="0"/>
              <a:t>精度更加</a:t>
            </a:r>
            <a:r>
              <a:rPr lang="zh-CN" altLang="en-US" sz="2800" dirty="0" smtClean="0"/>
              <a:t>细致）</a:t>
            </a:r>
            <a:endParaRPr lang="zh-CN" altLang="en-US" sz="2800" b="1" kern="0" dirty="0">
              <a:latin typeface="造字工房典黑（非商用）粗体" pitchFamily="50" charset="-122"/>
              <a:ea typeface="造字工房典黑（非商用）粗体" pitchFamily="50" charset="-122"/>
              <a:cs typeface="+mn-ea"/>
              <a:sym typeface="+mn-lt"/>
            </a:endParaRPr>
          </a:p>
        </p:txBody>
      </p:sp>
      <p:sp>
        <p:nvSpPr>
          <p:cNvPr id="12" name="文本框 11"/>
          <p:cNvSpPr txBox="1"/>
          <p:nvPr/>
        </p:nvSpPr>
        <p:spPr>
          <a:xfrm>
            <a:off x="695321" y="2605825"/>
            <a:ext cx="10950337" cy="652486"/>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800" dirty="0" smtClean="0"/>
              <a:t>研究趋势：不再</a:t>
            </a:r>
            <a:r>
              <a:rPr lang="zh-CN" altLang="en-US" sz="2800" dirty="0"/>
              <a:t>依赖人工标注信息</a:t>
            </a:r>
            <a:r>
              <a:rPr lang="en-US" altLang="zh-CN" sz="2800" dirty="0"/>
              <a:t>, </a:t>
            </a:r>
            <a:r>
              <a:rPr lang="zh-CN" altLang="en-US" sz="2800" dirty="0" smtClean="0"/>
              <a:t>仅使用</a:t>
            </a:r>
            <a:r>
              <a:rPr lang="zh-CN" altLang="en-US" sz="2800" dirty="0"/>
              <a:t>类别</a:t>
            </a:r>
            <a:r>
              <a:rPr lang="zh-CN" altLang="en-US" sz="2800" dirty="0" smtClean="0"/>
              <a:t>标签完成</a:t>
            </a:r>
            <a:r>
              <a:rPr lang="zh-CN" altLang="en-US" sz="2800" dirty="0"/>
              <a:t>分类任务</a:t>
            </a:r>
            <a:endParaRPr lang="zh-CN" altLang="en-US" sz="2800" b="1" kern="0" dirty="0">
              <a:latin typeface="造字工房典黑（非商用）粗体" pitchFamily="50" charset="-122"/>
              <a:ea typeface="造字工房典黑（非商用）粗体" pitchFamily="50" charset="-122"/>
              <a:cs typeface="+mn-ea"/>
              <a:sym typeface="+mn-lt"/>
            </a:endParaRPr>
          </a:p>
        </p:txBody>
      </p:sp>
      <p:sp>
        <p:nvSpPr>
          <p:cNvPr id="14" name="文本框 13"/>
          <p:cNvSpPr txBox="1"/>
          <p:nvPr/>
        </p:nvSpPr>
        <p:spPr>
          <a:xfrm>
            <a:off x="695321" y="4672089"/>
            <a:ext cx="12442708" cy="593239"/>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800" dirty="0" smtClean="0"/>
              <a:t>应用</a:t>
            </a:r>
            <a:r>
              <a:rPr lang="zh-CN" altLang="en-US" sz="2800" dirty="0"/>
              <a:t>场景</a:t>
            </a:r>
            <a:r>
              <a:rPr lang="zh-CN" altLang="en-US" sz="2800" dirty="0" smtClean="0"/>
              <a:t>：生态保护（</a:t>
            </a:r>
            <a:r>
              <a:rPr lang="zh-CN" altLang="en-US" sz="2800" dirty="0"/>
              <a:t>有效识别不同种类的生物进行生态</a:t>
            </a:r>
            <a:r>
              <a:rPr lang="zh-CN" altLang="en-US" sz="2800" dirty="0" smtClean="0"/>
              <a:t>研究）</a:t>
            </a:r>
            <a:endParaRPr lang="zh-CN" altLang="en-US" sz="2800" b="1" kern="0" dirty="0">
              <a:latin typeface="造字工房典黑（非商用）粗体" pitchFamily="50" charset="-122"/>
              <a:ea typeface="造字工房典黑（非商用）粗体" pitchFamily="50" charset="-122"/>
              <a:cs typeface="+mn-ea"/>
              <a:sym typeface="+mn-lt"/>
            </a:endParaRPr>
          </a:p>
        </p:txBody>
      </p:sp>
      <p:sp>
        <p:nvSpPr>
          <p:cNvPr id="15" name="文本框 14"/>
          <p:cNvSpPr txBox="1"/>
          <p:nvPr/>
        </p:nvSpPr>
        <p:spPr>
          <a:xfrm>
            <a:off x="695321" y="3638957"/>
            <a:ext cx="10950337" cy="652486"/>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800" dirty="0" smtClean="0"/>
              <a:t>研究方法：基于人工特征算法（早期）、深度学习（近况）</a:t>
            </a:r>
            <a:endParaRPr lang="zh-CN" altLang="en-US" sz="2800" b="1" kern="0" dirty="0">
              <a:latin typeface="造字工房典黑（非商用）粗体" pitchFamily="50" charset="-122"/>
              <a:ea typeface="造字工房典黑（非商用）粗体" pitchFamily="50" charset="-122"/>
              <a:cs typeface="+mn-ea"/>
              <a:sym typeface="+mn-lt"/>
            </a:endParaRPr>
          </a:p>
        </p:txBody>
      </p:sp>
    </p:spTree>
    <p:custDataLst>
      <p:tags r:id="rId1"/>
    </p:custDataLst>
    <p:extLst>
      <p:ext uri="{BB962C8B-B14F-4D97-AF65-F5344CB8AC3E}">
        <p14:creationId xmlns:p14="http://schemas.microsoft.com/office/powerpoint/2010/main" val="2580295760"/>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研究进展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
        <p:nvSpPr>
          <p:cNvPr id="6" name="矩形 5"/>
          <p:cNvSpPr/>
          <p:nvPr/>
        </p:nvSpPr>
        <p:spPr>
          <a:xfrm>
            <a:off x="695323" y="926774"/>
            <a:ext cx="2646878" cy="461665"/>
          </a:xfrm>
          <a:prstGeom prst="rect">
            <a:avLst/>
          </a:prstGeom>
          <a:solidFill>
            <a:schemeClr val="accent1"/>
          </a:solidFill>
        </p:spPr>
        <p:txBody>
          <a:bodyPr wrap="none">
            <a:spAutoFit/>
          </a:bodyPr>
          <a:lstStyle/>
          <a:p>
            <a:r>
              <a:rPr lang="zh-CN" altLang="en-US" sz="2400" b="1" dirty="0" smtClean="0">
                <a:solidFill>
                  <a:schemeClr val="bg1"/>
                </a:solidFill>
              </a:rPr>
              <a:t>基于深度学习方法</a:t>
            </a:r>
            <a:endParaRPr lang="en-US" altLang="zh-CN" sz="2400" b="1" dirty="0" smtClean="0">
              <a:solidFill>
                <a:schemeClr val="bg1"/>
              </a:solidFill>
            </a:endParaRPr>
          </a:p>
        </p:txBody>
      </p:sp>
      <p:sp>
        <p:nvSpPr>
          <p:cNvPr id="12" name="文本框 11"/>
          <p:cNvSpPr txBox="1"/>
          <p:nvPr/>
        </p:nvSpPr>
        <p:spPr>
          <a:xfrm>
            <a:off x="3619678" y="750964"/>
            <a:ext cx="8655711" cy="641714"/>
          </a:xfrm>
          <a:prstGeom prst="rect">
            <a:avLst/>
          </a:prstGeom>
          <a:noFill/>
        </p:spPr>
        <p:txBody>
          <a:bodyPr wrap="square" rtlCol="0">
            <a:spAutoFit/>
          </a:bodyPr>
          <a:lstStyle/>
          <a:p>
            <a:pPr>
              <a:lnSpc>
                <a:spcPct val="130000"/>
              </a:lnSpc>
              <a:spcBef>
                <a:spcPts val="600"/>
              </a:spcBef>
            </a:pPr>
            <a:r>
              <a:rPr lang="zh-CN" altLang="en-US" sz="3200" b="1" kern="0" dirty="0" smtClean="0">
                <a:latin typeface="造字工房典黑（非商用）粗体" pitchFamily="50" charset="-122"/>
                <a:ea typeface="造字工房典黑（非商用）粗体" pitchFamily="50" charset="-122"/>
                <a:cs typeface="+mn-ea"/>
                <a:sym typeface="+mn-lt"/>
              </a:rPr>
              <a:t>存在问题：分类精度不高（</a:t>
            </a:r>
            <a:r>
              <a:rPr lang="en-US" altLang="zh-CN" sz="3200" b="1" kern="0" dirty="0" smtClean="0">
                <a:latin typeface="造字工房典黑（非商用）粗体" pitchFamily="50" charset="-122"/>
                <a:ea typeface="造字工房典黑（非商用）粗体" pitchFamily="50" charset="-122"/>
                <a:cs typeface="+mn-ea"/>
                <a:sym typeface="+mn-lt"/>
              </a:rPr>
              <a:t>84.6%</a:t>
            </a:r>
            <a:r>
              <a:rPr lang="zh-CN" altLang="en-US" sz="3200" b="1" kern="0" dirty="0" smtClean="0">
                <a:latin typeface="造字工房典黑（非商用）粗体" pitchFamily="50" charset="-122"/>
                <a:ea typeface="造字工房典黑（非商用）粗体" pitchFamily="50" charset="-122"/>
                <a:cs typeface="+mn-ea"/>
                <a:sym typeface="+mn-lt"/>
              </a:rPr>
              <a:t>）</a:t>
            </a:r>
            <a:endParaRPr lang="zh-CN" altLang="en-US" sz="3200" b="1" kern="0" dirty="0">
              <a:latin typeface="造字工房典黑（非商用）粗体" pitchFamily="50" charset="-122"/>
              <a:ea typeface="造字工房典黑（非商用）粗体" pitchFamily="50" charset="-122"/>
              <a:cs typeface="+mn-ea"/>
              <a:sym typeface="+mn-lt"/>
            </a:endParaRPr>
          </a:p>
        </p:txBody>
      </p:sp>
      <p:sp>
        <p:nvSpPr>
          <p:cNvPr id="13" name="文本框 12"/>
          <p:cNvSpPr txBox="1"/>
          <p:nvPr/>
        </p:nvSpPr>
        <p:spPr>
          <a:xfrm>
            <a:off x="695323" y="1687086"/>
            <a:ext cx="5800368" cy="641714"/>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b="1" kern="0" dirty="0" smtClean="0">
                <a:latin typeface="造字工房典黑（非商用）粗体" pitchFamily="50" charset="-122"/>
                <a:ea typeface="造字工房典黑（非商用）粗体" pitchFamily="50" charset="-122"/>
                <a:cs typeface="+mn-ea"/>
                <a:sym typeface="+mn-lt"/>
              </a:rPr>
              <a:t>改变优化函数激活函数</a:t>
            </a:r>
            <a:endParaRPr lang="zh-CN" altLang="en-US" sz="3200" b="1" kern="0" dirty="0">
              <a:latin typeface="造字工房典黑（非商用）粗体" pitchFamily="50" charset="-122"/>
              <a:ea typeface="造字工房典黑（非商用）粗体" pitchFamily="50" charset="-122"/>
              <a:cs typeface="+mn-ea"/>
              <a:sym typeface="+mn-lt"/>
            </a:endParaRPr>
          </a:p>
        </p:txBody>
      </p:sp>
      <p:sp>
        <p:nvSpPr>
          <p:cNvPr id="17" name="文本框 16"/>
          <p:cNvSpPr txBox="1"/>
          <p:nvPr/>
        </p:nvSpPr>
        <p:spPr>
          <a:xfrm>
            <a:off x="695323" y="3491475"/>
            <a:ext cx="4297370" cy="641714"/>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b="1" kern="0" dirty="0" smtClean="0">
                <a:latin typeface="造字工房典黑（非商用）粗体" pitchFamily="50" charset="-122"/>
                <a:ea typeface="造字工房典黑（非商用）粗体" pitchFamily="50" charset="-122"/>
                <a:cs typeface="+mn-ea"/>
                <a:sym typeface="+mn-lt"/>
              </a:rPr>
              <a:t>增加全连接层数</a:t>
            </a:r>
            <a:endParaRPr lang="zh-CN" altLang="en-US" sz="3200" b="1" kern="0" dirty="0">
              <a:latin typeface="造字工房典黑（非商用）粗体" pitchFamily="50" charset="-122"/>
              <a:ea typeface="造字工房典黑（非商用）粗体" pitchFamily="50" charset="-122"/>
              <a:cs typeface="+mn-ea"/>
              <a:sym typeface="+mn-lt"/>
            </a:endParaRPr>
          </a:p>
        </p:txBody>
      </p:sp>
      <p:sp>
        <p:nvSpPr>
          <p:cNvPr id="16" name="文本框 15"/>
          <p:cNvSpPr txBox="1"/>
          <p:nvPr/>
        </p:nvSpPr>
        <p:spPr>
          <a:xfrm>
            <a:off x="1175527" y="2385778"/>
            <a:ext cx="10168209" cy="1129540"/>
          </a:xfrm>
          <a:prstGeom prst="rect">
            <a:avLst/>
          </a:prstGeom>
          <a:noFill/>
        </p:spPr>
        <p:txBody>
          <a:bodyPr wrap="square" rtlCol="0">
            <a:spAutoFit/>
          </a:bodyPr>
          <a:lstStyle/>
          <a:p>
            <a:pPr>
              <a:lnSpc>
                <a:spcPct val="130000"/>
              </a:lnSpc>
              <a:spcBef>
                <a:spcPts val="600"/>
              </a:spcBef>
            </a:pPr>
            <a:r>
              <a:rPr lang="zh-CN" altLang="en-US" sz="2400" kern="0" dirty="0" smtClean="0">
                <a:latin typeface="造字工房典黑（非商用）粗体" pitchFamily="50" charset="-122"/>
                <a:ea typeface="造字工房典黑（非商用）粗体" pitchFamily="50" charset="-122"/>
                <a:cs typeface="+mn-ea"/>
                <a:sym typeface="+mn-lt"/>
              </a:rPr>
              <a:t>在现有最优的网络上有选择地改变激活函数：</a:t>
            </a:r>
            <a:r>
              <a:rPr lang="en-US" altLang="zh-CN" sz="2400" kern="0" dirty="0" err="1" smtClean="0">
                <a:latin typeface="造字工房典黑（非商用）粗体" pitchFamily="50" charset="-122"/>
                <a:ea typeface="造字工房典黑（非商用）粗体" pitchFamily="50" charset="-122"/>
                <a:cs typeface="+mn-ea"/>
                <a:sym typeface="+mn-lt"/>
              </a:rPr>
              <a:t>LeakyRelu</a:t>
            </a:r>
            <a:r>
              <a:rPr lang="zh-CN" altLang="en-US" sz="2400" kern="0" dirty="0" smtClean="0">
                <a:latin typeface="造字工房典黑（非商用）粗体" pitchFamily="50" charset="-122"/>
                <a:ea typeface="造字工房典黑（非商用）粗体" pitchFamily="50" charset="-122"/>
                <a:cs typeface="+mn-ea"/>
                <a:sym typeface="+mn-lt"/>
              </a:rPr>
              <a:t>、</a:t>
            </a:r>
            <a:r>
              <a:rPr lang="en-US" altLang="zh-CN" sz="2400" kern="0" dirty="0" smtClean="0">
                <a:latin typeface="造字工房典黑（非商用）粗体" pitchFamily="50" charset="-122"/>
                <a:ea typeface="造字工房典黑（非商用）粗体" pitchFamily="50" charset="-122"/>
                <a:cs typeface="+mn-ea"/>
                <a:sym typeface="+mn-lt"/>
              </a:rPr>
              <a:t>ELU</a:t>
            </a:r>
            <a:r>
              <a:rPr lang="zh-CN" altLang="en-US" sz="2400" kern="0" dirty="0" smtClean="0">
                <a:latin typeface="造字工房典黑（非商用）粗体" pitchFamily="50" charset="-122"/>
                <a:ea typeface="造字工房典黑（非商用）粗体" pitchFamily="50" charset="-122"/>
                <a:cs typeface="+mn-ea"/>
                <a:sym typeface="+mn-lt"/>
              </a:rPr>
              <a:t>、</a:t>
            </a:r>
            <a:r>
              <a:rPr lang="en-US" altLang="zh-CN" sz="2400" kern="0" dirty="0" err="1">
                <a:latin typeface="造字工房典黑（非商用）粗体" pitchFamily="50" charset="-122"/>
                <a:ea typeface="造字工房典黑（非商用）粗体" pitchFamily="50" charset="-122"/>
                <a:cs typeface="+mn-ea"/>
                <a:sym typeface="+mn-lt"/>
              </a:rPr>
              <a:t>Maxout</a:t>
            </a:r>
            <a:r>
              <a:rPr lang="en-US" altLang="zh-CN" sz="2400" kern="0" dirty="0">
                <a:latin typeface="造字工房典黑（非商用）粗体" pitchFamily="50" charset="-122"/>
                <a:ea typeface="造字工房典黑（非商用）粗体" pitchFamily="50" charset="-122"/>
                <a:cs typeface="+mn-ea"/>
                <a:sym typeface="+mn-lt"/>
              </a:rPr>
              <a:t>…</a:t>
            </a:r>
            <a:endParaRPr lang="en-US" altLang="zh-CN" sz="2400" kern="0" dirty="0" smtClean="0">
              <a:latin typeface="造字工房典黑（非商用）粗体" pitchFamily="50" charset="-122"/>
              <a:ea typeface="造字工房典黑（非商用）粗体" pitchFamily="50" charset="-122"/>
              <a:cs typeface="+mn-ea"/>
              <a:sym typeface="+mn-lt"/>
            </a:endParaRPr>
          </a:p>
          <a:p>
            <a:pPr>
              <a:lnSpc>
                <a:spcPct val="130000"/>
              </a:lnSpc>
              <a:spcBef>
                <a:spcPts val="600"/>
              </a:spcBef>
            </a:pPr>
            <a:r>
              <a:rPr lang="zh-CN" altLang="en-US" sz="2400" kern="0" dirty="0">
                <a:latin typeface="造字工房典黑（非商用）粗体" pitchFamily="50" charset="-122"/>
                <a:ea typeface="造字工房典黑（非商用）粗体" pitchFamily="50" charset="-122"/>
                <a:cs typeface="+mn-ea"/>
                <a:sym typeface="+mn-lt"/>
              </a:rPr>
              <a:t>优化</a:t>
            </a:r>
            <a:r>
              <a:rPr lang="zh-CN" altLang="en-US" sz="2400" kern="0" dirty="0" smtClean="0">
                <a:latin typeface="造字工房典黑（非商用）粗体" pitchFamily="50" charset="-122"/>
                <a:ea typeface="造字工房典黑（非商用）粗体" pitchFamily="50" charset="-122"/>
                <a:cs typeface="+mn-ea"/>
                <a:sym typeface="+mn-lt"/>
              </a:rPr>
              <a:t>函数：</a:t>
            </a:r>
            <a:r>
              <a:rPr lang="en-US" altLang="zh-CN" sz="2400" kern="0" dirty="0" smtClean="0">
                <a:latin typeface="造字工房典黑（非商用）粗体" pitchFamily="50" charset="-122"/>
                <a:ea typeface="造字工房典黑（非商用）粗体" pitchFamily="50" charset="-122"/>
                <a:cs typeface="+mn-ea"/>
                <a:sym typeface="+mn-lt"/>
              </a:rPr>
              <a:t>SGD</a:t>
            </a:r>
            <a:r>
              <a:rPr lang="zh-CN" altLang="en-US" sz="2400" kern="0" dirty="0" smtClean="0">
                <a:latin typeface="造字工房典黑（非商用）粗体" pitchFamily="50" charset="-122"/>
                <a:ea typeface="造字工房典黑（非商用）粗体" pitchFamily="50" charset="-122"/>
                <a:cs typeface="+mn-ea"/>
                <a:sym typeface="+mn-lt"/>
              </a:rPr>
              <a:t>、</a:t>
            </a:r>
            <a:r>
              <a:rPr lang="en-US" altLang="zh-CN" sz="2400" kern="0" dirty="0" err="1" smtClean="0">
                <a:latin typeface="造字工房典黑（非商用）粗体" pitchFamily="50" charset="-122"/>
                <a:ea typeface="造字工房典黑（非商用）粗体" pitchFamily="50" charset="-122"/>
                <a:cs typeface="+mn-ea"/>
                <a:sym typeface="+mn-lt"/>
              </a:rPr>
              <a:t>Adagrad</a:t>
            </a:r>
            <a:r>
              <a:rPr lang="zh-CN" altLang="en-US" sz="2400" kern="0" dirty="0" smtClean="0">
                <a:latin typeface="造字工房典黑（非商用）粗体" pitchFamily="50" charset="-122"/>
                <a:ea typeface="造字工房典黑（非商用）粗体" pitchFamily="50" charset="-122"/>
                <a:cs typeface="+mn-ea"/>
                <a:sym typeface="+mn-lt"/>
              </a:rPr>
              <a:t>、</a:t>
            </a:r>
            <a:r>
              <a:rPr lang="en-US" altLang="zh-CN" sz="2400" kern="0" dirty="0">
                <a:latin typeface="造字工房典黑（非商用）粗体" pitchFamily="50" charset="-122"/>
                <a:ea typeface="造字工房典黑（非商用）粗体" pitchFamily="50" charset="-122"/>
                <a:cs typeface="+mn-ea"/>
                <a:sym typeface="+mn-lt"/>
              </a:rPr>
              <a:t>Adam…</a:t>
            </a:r>
            <a:endParaRPr lang="zh-CN" altLang="en-US" sz="2400" kern="0" dirty="0">
              <a:latin typeface="造字工房典黑（非商用）粗体" pitchFamily="50" charset="-122"/>
              <a:ea typeface="造字工房典黑（非商用）粗体" pitchFamily="50" charset="-122"/>
              <a:cs typeface="+mn-ea"/>
              <a:sym typeface="+mn-lt"/>
            </a:endParaRPr>
          </a:p>
        </p:txBody>
      </p:sp>
      <p:sp>
        <p:nvSpPr>
          <p:cNvPr id="10" name="文本框 9"/>
          <p:cNvSpPr txBox="1"/>
          <p:nvPr/>
        </p:nvSpPr>
        <p:spPr>
          <a:xfrm>
            <a:off x="761459" y="4587199"/>
            <a:ext cx="4297370" cy="641714"/>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b="1" kern="0" dirty="0">
                <a:latin typeface="造字工房典黑（非商用）粗体" pitchFamily="50" charset="-122"/>
                <a:ea typeface="造字工房典黑（非商用）粗体" pitchFamily="50" charset="-122"/>
                <a:cs typeface="+mn-ea"/>
                <a:sym typeface="+mn-lt"/>
              </a:rPr>
              <a:t>重新</a:t>
            </a:r>
            <a:r>
              <a:rPr lang="zh-CN" altLang="en-US" sz="3200" b="1" kern="0" dirty="0" smtClean="0">
                <a:latin typeface="造字工房典黑（非商用）粗体" pitchFamily="50" charset="-122"/>
                <a:ea typeface="造字工房典黑（非商用）粗体" pitchFamily="50" charset="-122"/>
                <a:cs typeface="+mn-ea"/>
                <a:sym typeface="+mn-lt"/>
              </a:rPr>
              <a:t>设计损失函数</a:t>
            </a:r>
            <a:endParaRPr lang="zh-CN" altLang="en-US" sz="3200" b="1" kern="0" dirty="0">
              <a:latin typeface="造字工房典黑（非商用）粗体" pitchFamily="50" charset="-122"/>
              <a:ea typeface="造字工房典黑（非商用）粗体" pitchFamily="50" charset="-122"/>
              <a:cs typeface="+mn-ea"/>
              <a:sym typeface="+mn-lt"/>
            </a:endParaRPr>
          </a:p>
        </p:txBody>
      </p:sp>
    </p:spTree>
    <p:custDataLst>
      <p:tags r:id="rId1"/>
    </p:custDataLst>
    <p:extLst>
      <p:ext uri="{BB962C8B-B14F-4D97-AF65-F5344CB8AC3E}">
        <p14:creationId xmlns:p14="http://schemas.microsoft.com/office/powerpoint/2010/main" val="3593710721"/>
      </p:ext>
    </p:extLst>
  </p:cSld>
  <p:clrMapOvr>
    <a:masterClrMapping/>
  </p:clrMapOvr>
  <mc:AlternateContent xmlns:mc="http://schemas.openxmlformats.org/markup-compatibility/2006" xmlns:p14="http://schemas.microsoft.com/office/powerpoint/2010/main">
    <mc:Choice Requires="p14">
      <p:transition spd="slow" p14:dur="2000" advTm="15497"/>
    </mc:Choice>
    <mc:Fallback xmlns="">
      <p:transition spd="slow" advTm="1549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研究进展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14</a:t>
            </a:fld>
            <a:endParaRPr lang="zh-CN" altLang="en-US" dirty="0"/>
          </a:p>
        </p:txBody>
      </p:sp>
      <p:sp>
        <p:nvSpPr>
          <p:cNvPr id="6" name="矩形 5"/>
          <p:cNvSpPr/>
          <p:nvPr/>
        </p:nvSpPr>
        <p:spPr>
          <a:xfrm>
            <a:off x="695323" y="926774"/>
            <a:ext cx="2646878" cy="461665"/>
          </a:xfrm>
          <a:prstGeom prst="rect">
            <a:avLst/>
          </a:prstGeom>
          <a:solidFill>
            <a:schemeClr val="accent1"/>
          </a:solidFill>
        </p:spPr>
        <p:txBody>
          <a:bodyPr wrap="none">
            <a:spAutoFit/>
          </a:bodyPr>
          <a:lstStyle/>
          <a:p>
            <a:r>
              <a:rPr lang="zh-CN" altLang="en-US" sz="2400" b="1" dirty="0" smtClean="0">
                <a:solidFill>
                  <a:schemeClr val="bg1"/>
                </a:solidFill>
              </a:rPr>
              <a:t>基于深度学习方法</a:t>
            </a:r>
            <a:endParaRPr lang="en-US" altLang="zh-CN" sz="2400" b="1" dirty="0" smtClean="0">
              <a:solidFill>
                <a:schemeClr val="bg1"/>
              </a:solidFill>
            </a:endParaRPr>
          </a:p>
        </p:txBody>
      </p:sp>
      <p:sp>
        <p:nvSpPr>
          <p:cNvPr id="12" name="文本框 11"/>
          <p:cNvSpPr txBox="1"/>
          <p:nvPr/>
        </p:nvSpPr>
        <p:spPr>
          <a:xfrm>
            <a:off x="3619678" y="750964"/>
            <a:ext cx="8655711" cy="641714"/>
          </a:xfrm>
          <a:prstGeom prst="rect">
            <a:avLst/>
          </a:prstGeom>
          <a:noFill/>
        </p:spPr>
        <p:txBody>
          <a:bodyPr wrap="square" rtlCol="0">
            <a:spAutoFit/>
          </a:bodyPr>
          <a:lstStyle/>
          <a:p>
            <a:pPr>
              <a:lnSpc>
                <a:spcPct val="130000"/>
              </a:lnSpc>
              <a:spcBef>
                <a:spcPts val="600"/>
              </a:spcBef>
            </a:pPr>
            <a:r>
              <a:rPr lang="zh-CN" altLang="en-US" sz="3200" b="1" kern="0" dirty="0" smtClean="0">
                <a:latin typeface="造字工房典黑（非商用）粗体" pitchFamily="50" charset="-122"/>
                <a:ea typeface="造字工房典黑（非商用）粗体" pitchFamily="50" charset="-122"/>
                <a:cs typeface="+mn-ea"/>
                <a:sym typeface="+mn-lt"/>
              </a:rPr>
              <a:t>存在问题：分类精度不高（</a:t>
            </a:r>
            <a:r>
              <a:rPr lang="en-US" altLang="zh-CN" sz="3200" b="1" kern="0" dirty="0" smtClean="0">
                <a:latin typeface="造字工房典黑（非商用）粗体" pitchFamily="50" charset="-122"/>
                <a:ea typeface="造字工房典黑（非商用）粗体" pitchFamily="50" charset="-122"/>
                <a:cs typeface="+mn-ea"/>
                <a:sym typeface="+mn-lt"/>
              </a:rPr>
              <a:t>84.6%</a:t>
            </a:r>
            <a:r>
              <a:rPr lang="zh-CN" altLang="en-US" sz="3200" b="1" kern="0" dirty="0" smtClean="0">
                <a:latin typeface="造字工房典黑（非商用）粗体" pitchFamily="50" charset="-122"/>
                <a:ea typeface="造字工房典黑（非商用）粗体" pitchFamily="50" charset="-122"/>
                <a:cs typeface="+mn-ea"/>
                <a:sym typeface="+mn-lt"/>
              </a:rPr>
              <a:t>）</a:t>
            </a:r>
            <a:endParaRPr lang="zh-CN" altLang="en-US" sz="3200" b="1" kern="0" dirty="0">
              <a:latin typeface="造字工房典黑（非商用）粗体" pitchFamily="50" charset="-122"/>
              <a:ea typeface="造字工房典黑（非商用）粗体" pitchFamily="50" charset="-122"/>
              <a:cs typeface="+mn-ea"/>
              <a:sym typeface="+mn-lt"/>
            </a:endParaRPr>
          </a:p>
        </p:txBody>
      </p:sp>
      <p:sp>
        <p:nvSpPr>
          <p:cNvPr id="13" name="文本框 12"/>
          <p:cNvSpPr txBox="1"/>
          <p:nvPr/>
        </p:nvSpPr>
        <p:spPr>
          <a:xfrm>
            <a:off x="695323" y="1687086"/>
            <a:ext cx="4297370" cy="732508"/>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b="1" kern="0" dirty="0" smtClean="0">
                <a:latin typeface="造字工房典黑（非商用）粗体" pitchFamily="50" charset="-122"/>
                <a:ea typeface="造字工房典黑（非商用）粗体" pitchFamily="50" charset="-122"/>
                <a:cs typeface="+mn-ea"/>
                <a:sym typeface="+mn-lt"/>
              </a:rPr>
              <a:t>改进卷积方式</a:t>
            </a:r>
            <a:r>
              <a:rPr lang="zh-CN" altLang="en-US" sz="3200" kern="0" dirty="0" smtClean="0">
                <a:latin typeface="造字工房典黑（非商用）粗体" pitchFamily="50" charset="-122"/>
                <a:ea typeface="造字工房典黑（非商用）粗体" pitchFamily="50" charset="-122"/>
                <a:cs typeface="+mn-ea"/>
                <a:sym typeface="+mn-lt"/>
              </a:rPr>
              <a:t>：</a:t>
            </a:r>
            <a:endParaRPr lang="zh-CN" altLang="en-US" sz="3200" kern="0" dirty="0">
              <a:latin typeface="造字工房典黑（非商用）粗体" pitchFamily="50" charset="-122"/>
              <a:ea typeface="造字工房典黑（非商用）粗体" pitchFamily="50" charset="-122"/>
              <a:cs typeface="+mn-ea"/>
              <a:sym typeface="+mn-lt"/>
            </a:endParaRPr>
          </a:p>
        </p:txBody>
      </p:sp>
      <p:sp>
        <p:nvSpPr>
          <p:cNvPr id="17" name="文本框 16"/>
          <p:cNvSpPr txBox="1"/>
          <p:nvPr/>
        </p:nvSpPr>
        <p:spPr>
          <a:xfrm>
            <a:off x="695323" y="3491475"/>
            <a:ext cx="4297370" cy="732508"/>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b="1" kern="0" dirty="0" smtClean="0">
                <a:latin typeface="造字工房典黑（非商用）粗体" pitchFamily="50" charset="-122"/>
                <a:ea typeface="造字工房典黑（非商用）粗体" pitchFamily="50" charset="-122"/>
                <a:cs typeface="+mn-ea"/>
                <a:sym typeface="+mn-lt"/>
              </a:rPr>
              <a:t>分析</a:t>
            </a:r>
            <a:r>
              <a:rPr lang="zh-CN" altLang="en-US" sz="3200" kern="0" dirty="0" smtClean="0">
                <a:latin typeface="造字工房典黑（非商用）粗体" pitchFamily="50" charset="-122"/>
                <a:ea typeface="造字工房典黑（非商用）粗体" pitchFamily="50" charset="-122"/>
                <a:cs typeface="+mn-ea"/>
                <a:sym typeface="+mn-lt"/>
              </a:rPr>
              <a:t>：</a:t>
            </a:r>
            <a:endParaRPr lang="zh-CN" altLang="en-US" sz="3200" kern="0" dirty="0">
              <a:latin typeface="造字工房典黑（非商用）粗体" pitchFamily="50" charset="-122"/>
              <a:ea typeface="造字工房典黑（非商用）粗体" pitchFamily="50" charset="-122"/>
              <a:cs typeface="+mn-ea"/>
              <a:sym typeface="+mn-lt"/>
            </a:endParaRPr>
          </a:p>
        </p:txBody>
      </p:sp>
      <p:sp>
        <p:nvSpPr>
          <p:cNvPr id="16" name="文本框 15"/>
          <p:cNvSpPr txBox="1"/>
          <p:nvPr/>
        </p:nvSpPr>
        <p:spPr>
          <a:xfrm>
            <a:off x="1175527" y="2385778"/>
            <a:ext cx="10168209" cy="1052596"/>
          </a:xfrm>
          <a:prstGeom prst="rect">
            <a:avLst/>
          </a:prstGeom>
          <a:noFill/>
        </p:spPr>
        <p:txBody>
          <a:bodyPr wrap="square" rtlCol="0">
            <a:spAutoFit/>
          </a:bodyPr>
          <a:lstStyle/>
          <a:p>
            <a:pPr>
              <a:lnSpc>
                <a:spcPct val="130000"/>
              </a:lnSpc>
              <a:spcBef>
                <a:spcPts val="600"/>
              </a:spcBef>
            </a:pPr>
            <a:r>
              <a:rPr lang="zh-CN" altLang="en-US" sz="2400" kern="0" dirty="0" smtClean="0">
                <a:latin typeface="造字工房典黑（非商用）粗体" pitchFamily="50" charset="-122"/>
                <a:ea typeface="造字工房典黑（非商用）粗体" pitchFamily="50" charset="-122"/>
                <a:cs typeface="+mn-ea"/>
                <a:sym typeface="+mn-lt"/>
              </a:rPr>
              <a:t>利用动态卷积（</a:t>
            </a:r>
            <a:r>
              <a:rPr lang="en-US" altLang="zh-CN" sz="2400" b="1" kern="0" dirty="0" smtClean="0">
                <a:latin typeface="造字工房典黑（非商用）细体" pitchFamily="50" charset="-122"/>
                <a:ea typeface="造字工房典黑（非商用）细体" pitchFamily="50" charset="-122"/>
                <a:cs typeface="+mn-ea"/>
              </a:rPr>
              <a:t>Deformable Convolution</a:t>
            </a:r>
            <a:r>
              <a:rPr lang="zh-CN" altLang="en-US" sz="2400" kern="0" dirty="0" smtClean="0">
                <a:latin typeface="造字工房典黑（非商用）粗体" pitchFamily="50" charset="-122"/>
                <a:ea typeface="造字工房典黑（非商用）粗体" pitchFamily="50" charset="-122"/>
                <a:cs typeface="+mn-ea"/>
                <a:sym typeface="+mn-lt"/>
              </a:rPr>
              <a:t>）增强网络提取特征的能力，结合</a:t>
            </a:r>
            <a:r>
              <a:rPr lang="en-US" altLang="zh-CN" sz="2400" kern="0" dirty="0" smtClean="0">
                <a:latin typeface="造字工房典黑（非商用）粗体" pitchFamily="50" charset="-122"/>
                <a:ea typeface="造字工房典黑（非商用）粗体" pitchFamily="50" charset="-122"/>
                <a:cs typeface="+mn-ea"/>
                <a:sym typeface="+mn-lt"/>
              </a:rPr>
              <a:t>Resnet18</a:t>
            </a:r>
            <a:r>
              <a:rPr lang="zh-CN" altLang="en-US" sz="2400" kern="0" dirty="0" smtClean="0">
                <a:latin typeface="造字工房典黑（非商用）粗体" pitchFamily="50" charset="-122"/>
                <a:ea typeface="造字工房典黑（非商用）粗体" pitchFamily="50" charset="-122"/>
                <a:cs typeface="+mn-ea"/>
                <a:sym typeface="+mn-lt"/>
              </a:rPr>
              <a:t>网络，在</a:t>
            </a:r>
            <a:r>
              <a:rPr lang="en-US" altLang="zh-CN" sz="2400" kern="0" dirty="0" smtClean="0">
                <a:latin typeface="造字工房典黑（非商用）粗体" pitchFamily="50" charset="-122"/>
                <a:ea typeface="造字工房典黑（非商用）粗体" pitchFamily="50" charset="-122"/>
                <a:cs typeface="+mn-ea"/>
                <a:sym typeface="+mn-lt"/>
              </a:rPr>
              <a:t>CUB200-2011</a:t>
            </a:r>
            <a:r>
              <a:rPr lang="zh-CN" altLang="en-US" sz="2400" kern="0" dirty="0" smtClean="0">
                <a:latin typeface="造字工房典黑（非商用）粗体" pitchFamily="50" charset="-122"/>
                <a:ea typeface="造字工房典黑（非商用）粗体" pitchFamily="50" charset="-122"/>
                <a:cs typeface="+mn-ea"/>
                <a:sym typeface="+mn-lt"/>
              </a:rPr>
              <a:t>数据集上正确率</a:t>
            </a:r>
            <a:r>
              <a:rPr lang="en-US" altLang="zh-CN" sz="2400" kern="0" dirty="0" smtClean="0">
                <a:latin typeface="造字工房典黑（非商用）粗体" pitchFamily="50" charset="-122"/>
                <a:ea typeface="造字工房典黑（非商用）粗体" pitchFamily="50" charset="-122"/>
                <a:cs typeface="+mn-ea"/>
                <a:sym typeface="+mn-lt"/>
              </a:rPr>
              <a:t>69%</a:t>
            </a:r>
            <a:endParaRPr lang="zh-CN" altLang="en-US" sz="2400" kern="0" dirty="0">
              <a:latin typeface="造字工房典黑（非商用）粗体" pitchFamily="50" charset="-122"/>
              <a:ea typeface="造字工房典黑（非商用）粗体" pitchFamily="50" charset="-122"/>
              <a:cs typeface="+mn-ea"/>
              <a:sym typeface="+mn-lt"/>
            </a:endParaRPr>
          </a:p>
        </p:txBody>
      </p:sp>
      <p:sp>
        <p:nvSpPr>
          <p:cNvPr id="21" name="文本框 20"/>
          <p:cNvSpPr txBox="1"/>
          <p:nvPr/>
        </p:nvSpPr>
        <p:spPr>
          <a:xfrm>
            <a:off x="1175527" y="4243268"/>
            <a:ext cx="10168209" cy="1532727"/>
          </a:xfrm>
          <a:prstGeom prst="rect">
            <a:avLst/>
          </a:prstGeom>
          <a:noFill/>
        </p:spPr>
        <p:txBody>
          <a:bodyPr wrap="square" rtlCol="0">
            <a:spAutoFit/>
          </a:bodyPr>
          <a:lstStyle/>
          <a:p>
            <a:pPr>
              <a:lnSpc>
                <a:spcPct val="130000"/>
              </a:lnSpc>
              <a:spcBef>
                <a:spcPts val="600"/>
              </a:spcBef>
            </a:pPr>
            <a:r>
              <a:rPr lang="zh-CN" altLang="en-US" sz="2400" kern="0" dirty="0" smtClean="0">
                <a:latin typeface="造字工房典黑（非商用）粗体" pitchFamily="50" charset="-122"/>
                <a:ea typeface="造字工房典黑（非商用）粗体" pitchFamily="50" charset="-122"/>
                <a:cs typeface="+mn-ea"/>
                <a:sym typeface="+mn-lt"/>
              </a:rPr>
              <a:t>数据集图片有限（</a:t>
            </a:r>
            <a:r>
              <a:rPr lang="en-US" altLang="zh-CN" sz="2400" kern="0" dirty="0" smtClean="0">
                <a:latin typeface="造字工房典黑（非商用）粗体" pitchFamily="50" charset="-122"/>
                <a:ea typeface="造字工房典黑（非商用）粗体" pitchFamily="50" charset="-122"/>
                <a:cs typeface="+mn-ea"/>
                <a:sym typeface="+mn-lt"/>
              </a:rPr>
              <a:t>5900+</a:t>
            </a:r>
            <a:r>
              <a:rPr lang="zh-CN" altLang="en-US" sz="2400" kern="0" dirty="0" smtClean="0">
                <a:latin typeface="造字工房典黑（非商用）粗体" pitchFamily="50" charset="-122"/>
                <a:ea typeface="造字工房典黑（非商用）粗体" pitchFamily="50" charset="-122"/>
                <a:cs typeface="+mn-ea"/>
                <a:sym typeface="+mn-lt"/>
              </a:rPr>
              <a:t>），每添加一层动态卷积就会增加一组卷积核大小的参数用于学习动态偏置，参数过多而数据集有限容易出现过拟合，通过数据增强后问题也没有得到很好地解决（</a:t>
            </a:r>
            <a:r>
              <a:rPr lang="en-US" altLang="zh-CN" sz="2400" kern="0" dirty="0" smtClean="0">
                <a:latin typeface="造字工房典黑（非商用）粗体" pitchFamily="50" charset="-122"/>
                <a:ea typeface="造字工房典黑（非商用）粗体" pitchFamily="50" charset="-122"/>
                <a:cs typeface="+mn-ea"/>
                <a:sym typeface="+mn-lt"/>
              </a:rPr>
              <a:t>71%</a:t>
            </a:r>
            <a:r>
              <a:rPr lang="zh-CN" altLang="en-US" sz="2400" kern="0" dirty="0" smtClean="0">
                <a:latin typeface="造字工房典黑（非商用）粗体" pitchFamily="50" charset="-122"/>
                <a:ea typeface="造字工房典黑（非商用）粗体" pitchFamily="50" charset="-122"/>
                <a:cs typeface="+mn-ea"/>
                <a:sym typeface="+mn-lt"/>
              </a:rPr>
              <a:t>）。</a:t>
            </a:r>
            <a:endParaRPr lang="zh-CN" altLang="en-US" sz="2400" kern="0" dirty="0">
              <a:latin typeface="造字工房典黑（非商用）粗体" pitchFamily="50" charset="-122"/>
              <a:ea typeface="造字工房典黑（非商用）粗体" pitchFamily="50" charset="-122"/>
              <a:cs typeface="+mn-ea"/>
              <a:sym typeface="+mn-lt"/>
            </a:endParaRPr>
          </a:p>
        </p:txBody>
      </p:sp>
    </p:spTree>
    <p:custDataLst>
      <p:tags r:id="rId1"/>
    </p:custDataLst>
    <p:extLst>
      <p:ext uri="{BB962C8B-B14F-4D97-AF65-F5344CB8AC3E}">
        <p14:creationId xmlns:p14="http://schemas.microsoft.com/office/powerpoint/2010/main" val="118255599"/>
      </p:ext>
    </p:extLst>
  </p:cSld>
  <p:clrMapOvr>
    <a:masterClrMapping/>
  </p:clrMapOvr>
  <mc:AlternateContent xmlns:mc="http://schemas.openxmlformats.org/markup-compatibility/2006" xmlns:p14="http://schemas.microsoft.com/office/powerpoint/2010/main">
    <mc:Choice Requires="p14">
      <p:transition spd="slow" p14:dur="2000" advTm="15497"/>
    </mc:Choice>
    <mc:Fallback xmlns="">
      <p:transition spd="slow" advTm="1549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研究进展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dirty="0"/>
          </a:p>
        </p:txBody>
      </p:sp>
      <p:sp>
        <p:nvSpPr>
          <p:cNvPr id="6" name="矩形 5"/>
          <p:cNvSpPr/>
          <p:nvPr/>
        </p:nvSpPr>
        <p:spPr>
          <a:xfrm>
            <a:off x="695323" y="926774"/>
            <a:ext cx="2771913" cy="461665"/>
          </a:xfrm>
          <a:prstGeom prst="rect">
            <a:avLst/>
          </a:prstGeom>
          <a:solidFill>
            <a:schemeClr val="accent1"/>
          </a:solidFill>
        </p:spPr>
        <p:txBody>
          <a:bodyPr wrap="none">
            <a:spAutoFit/>
          </a:bodyPr>
          <a:lstStyle/>
          <a:p>
            <a:r>
              <a:rPr lang="zh-CN" altLang="en-US" sz="2400" b="1" dirty="0" smtClean="0">
                <a:solidFill>
                  <a:schemeClr val="bg1"/>
                </a:solidFill>
              </a:rPr>
              <a:t>基于</a:t>
            </a:r>
            <a:r>
              <a:rPr lang="en-US" altLang="zh-CN" sz="2400" b="1" dirty="0" smtClean="0">
                <a:solidFill>
                  <a:schemeClr val="bg1"/>
                </a:solidFill>
              </a:rPr>
              <a:t>Capsule</a:t>
            </a:r>
            <a:r>
              <a:rPr lang="zh-CN" altLang="en-US" sz="2400" b="1" dirty="0" smtClean="0">
                <a:solidFill>
                  <a:schemeClr val="bg1"/>
                </a:solidFill>
              </a:rPr>
              <a:t>方法</a:t>
            </a:r>
            <a:endParaRPr lang="en-US" altLang="zh-CN" sz="2400" b="1" dirty="0" smtClean="0">
              <a:solidFill>
                <a:schemeClr val="bg1"/>
              </a:solidFill>
            </a:endParaRPr>
          </a:p>
        </p:txBody>
      </p:sp>
      <p:sp>
        <p:nvSpPr>
          <p:cNvPr id="12" name="文本框 11"/>
          <p:cNvSpPr txBox="1"/>
          <p:nvPr/>
        </p:nvSpPr>
        <p:spPr>
          <a:xfrm>
            <a:off x="3619678" y="750964"/>
            <a:ext cx="8655711" cy="641714"/>
          </a:xfrm>
          <a:prstGeom prst="rect">
            <a:avLst/>
          </a:prstGeom>
          <a:noFill/>
        </p:spPr>
        <p:txBody>
          <a:bodyPr wrap="square" rtlCol="0">
            <a:spAutoFit/>
          </a:bodyPr>
          <a:lstStyle/>
          <a:p>
            <a:pPr>
              <a:lnSpc>
                <a:spcPct val="130000"/>
              </a:lnSpc>
              <a:spcBef>
                <a:spcPts val="600"/>
              </a:spcBef>
            </a:pPr>
            <a:r>
              <a:rPr lang="zh-CN" altLang="en-US" sz="3200" b="1" kern="0" dirty="0" smtClean="0">
                <a:latin typeface="造字工房典黑（非商用）粗体" pitchFamily="50" charset="-122"/>
                <a:ea typeface="造字工房典黑（非商用）粗体" pitchFamily="50" charset="-122"/>
                <a:cs typeface="+mn-ea"/>
                <a:sym typeface="+mn-lt"/>
              </a:rPr>
              <a:t>存在问题：分类精度不高（</a:t>
            </a:r>
            <a:r>
              <a:rPr lang="en-US" altLang="zh-CN" sz="3200" b="1" kern="0" dirty="0" smtClean="0">
                <a:latin typeface="造字工房典黑（非商用）粗体" pitchFamily="50" charset="-122"/>
                <a:ea typeface="造字工房典黑（非商用）粗体" pitchFamily="50" charset="-122"/>
                <a:cs typeface="+mn-ea"/>
                <a:sym typeface="+mn-lt"/>
              </a:rPr>
              <a:t>84.6%</a:t>
            </a:r>
            <a:r>
              <a:rPr lang="zh-CN" altLang="en-US" sz="3200" b="1" kern="0" dirty="0" smtClean="0">
                <a:latin typeface="造字工房典黑（非商用）粗体" pitchFamily="50" charset="-122"/>
                <a:ea typeface="造字工房典黑（非商用）粗体" pitchFamily="50" charset="-122"/>
                <a:cs typeface="+mn-ea"/>
                <a:sym typeface="+mn-lt"/>
              </a:rPr>
              <a:t>）</a:t>
            </a:r>
            <a:endParaRPr lang="zh-CN" altLang="en-US" sz="3200" b="1" kern="0" dirty="0">
              <a:latin typeface="造字工房典黑（非商用）粗体" pitchFamily="50" charset="-122"/>
              <a:ea typeface="造字工房典黑（非商用）粗体" pitchFamily="50" charset="-122"/>
              <a:cs typeface="+mn-ea"/>
              <a:sym typeface="+mn-lt"/>
            </a:endParaRPr>
          </a:p>
        </p:txBody>
      </p:sp>
      <p:sp>
        <p:nvSpPr>
          <p:cNvPr id="13" name="文本框 12"/>
          <p:cNvSpPr txBox="1"/>
          <p:nvPr/>
        </p:nvSpPr>
        <p:spPr>
          <a:xfrm>
            <a:off x="695322" y="1574946"/>
            <a:ext cx="7706805" cy="641714"/>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b="1" kern="0" dirty="0" smtClean="0">
                <a:latin typeface="造字工房典黑（非商用）粗体" pitchFamily="50" charset="-122"/>
                <a:ea typeface="造字工房典黑（非商用）粗体" pitchFamily="50" charset="-122"/>
                <a:cs typeface="+mn-ea"/>
                <a:sym typeface="+mn-lt"/>
              </a:rPr>
              <a:t>改变</a:t>
            </a:r>
            <a:r>
              <a:rPr lang="en-US" altLang="zh-CN" sz="3200" b="1" kern="0" dirty="0" smtClean="0">
                <a:latin typeface="造字工房典黑（非商用）粗体" pitchFamily="50" charset="-122"/>
                <a:ea typeface="造字工房典黑（非商用）粗体" pitchFamily="50" charset="-122"/>
                <a:cs typeface="+mn-ea"/>
                <a:sym typeface="+mn-lt"/>
              </a:rPr>
              <a:t>Capsule</a:t>
            </a:r>
            <a:r>
              <a:rPr lang="zh-CN" altLang="en-US" sz="3200" b="1" kern="0" dirty="0" smtClean="0">
                <a:latin typeface="造字工房典黑（非商用）粗体" pitchFamily="50" charset="-122"/>
                <a:ea typeface="造字工房典黑（非商用）粗体" pitchFamily="50" charset="-122"/>
                <a:cs typeface="+mn-ea"/>
                <a:sym typeface="+mn-lt"/>
              </a:rPr>
              <a:t>之间的</a:t>
            </a:r>
            <a:r>
              <a:rPr lang="en-US" altLang="zh-CN" sz="3200" b="1" kern="0" dirty="0" smtClean="0">
                <a:latin typeface="造字工房典黑（非商用）粗体" pitchFamily="50" charset="-122"/>
                <a:ea typeface="造字工房典黑（非商用）粗体" pitchFamily="50" charset="-122"/>
                <a:cs typeface="+mn-ea"/>
                <a:sym typeface="+mn-lt"/>
              </a:rPr>
              <a:t>Routing</a:t>
            </a:r>
            <a:r>
              <a:rPr lang="zh-CN" altLang="en-US" sz="3200" b="1" kern="0" dirty="0" smtClean="0">
                <a:latin typeface="造字工房典黑（非商用）粗体" pitchFamily="50" charset="-122"/>
                <a:ea typeface="造字工房典黑（非商用）粗体" pitchFamily="50" charset="-122"/>
                <a:cs typeface="+mn-ea"/>
                <a:sym typeface="+mn-lt"/>
              </a:rPr>
              <a:t>方式</a:t>
            </a:r>
            <a:endParaRPr lang="zh-CN" altLang="en-US" sz="3200" b="1" kern="0" dirty="0">
              <a:latin typeface="造字工房典黑（非商用）粗体" pitchFamily="50" charset="-122"/>
              <a:ea typeface="造字工房典黑（非商用）粗体" pitchFamily="50" charset="-122"/>
              <a:cs typeface="+mn-ea"/>
              <a:sym typeface="+mn-lt"/>
            </a:endParaRPr>
          </a:p>
        </p:txBody>
      </p:sp>
      <p:sp>
        <p:nvSpPr>
          <p:cNvPr id="17" name="文本框 16"/>
          <p:cNvSpPr txBox="1"/>
          <p:nvPr/>
        </p:nvSpPr>
        <p:spPr>
          <a:xfrm>
            <a:off x="695322" y="2999775"/>
            <a:ext cx="6110919" cy="641714"/>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b="1" kern="0" dirty="0" smtClean="0">
                <a:latin typeface="造字工房典黑（非商用）粗体" pitchFamily="50" charset="-122"/>
                <a:ea typeface="造字工房典黑（非商用）粗体" pitchFamily="50" charset="-122"/>
                <a:cs typeface="+mn-ea"/>
                <a:sym typeface="+mn-lt"/>
              </a:rPr>
              <a:t>增加卷积及</a:t>
            </a:r>
            <a:r>
              <a:rPr lang="en-US" altLang="zh-CN" sz="3200" b="1" kern="0" dirty="0" smtClean="0">
                <a:latin typeface="造字工房典黑（非商用）粗体" pitchFamily="50" charset="-122"/>
                <a:ea typeface="造字工房典黑（非商用）粗体" pitchFamily="50" charset="-122"/>
                <a:cs typeface="+mn-ea"/>
                <a:sym typeface="+mn-lt"/>
              </a:rPr>
              <a:t>Capsule</a:t>
            </a:r>
            <a:r>
              <a:rPr lang="zh-CN" altLang="en-US" sz="3200" b="1" kern="0" dirty="0" smtClean="0">
                <a:latin typeface="造字工房典黑（非商用）粗体" pitchFamily="50" charset="-122"/>
                <a:ea typeface="造字工房典黑（非商用）粗体" pitchFamily="50" charset="-122"/>
                <a:cs typeface="+mn-ea"/>
                <a:sym typeface="+mn-lt"/>
              </a:rPr>
              <a:t>层数</a:t>
            </a:r>
            <a:endParaRPr lang="zh-CN" altLang="en-US" sz="3200" b="1" kern="0" dirty="0">
              <a:latin typeface="造字工房典黑（非商用）粗体" pitchFamily="50" charset="-122"/>
              <a:ea typeface="造字工房典黑（非商用）粗体" pitchFamily="50" charset="-122"/>
              <a:cs typeface="+mn-ea"/>
              <a:sym typeface="+mn-lt"/>
            </a:endParaRPr>
          </a:p>
        </p:txBody>
      </p:sp>
      <p:sp>
        <p:nvSpPr>
          <p:cNvPr id="16" name="文本框 15"/>
          <p:cNvSpPr txBox="1"/>
          <p:nvPr/>
        </p:nvSpPr>
        <p:spPr>
          <a:xfrm>
            <a:off x="1175527" y="2273638"/>
            <a:ext cx="10168209" cy="572464"/>
          </a:xfrm>
          <a:prstGeom prst="rect">
            <a:avLst/>
          </a:prstGeom>
          <a:noFill/>
        </p:spPr>
        <p:txBody>
          <a:bodyPr wrap="square" rtlCol="0">
            <a:spAutoFit/>
          </a:bodyPr>
          <a:lstStyle/>
          <a:p>
            <a:pPr>
              <a:lnSpc>
                <a:spcPct val="130000"/>
              </a:lnSpc>
              <a:spcBef>
                <a:spcPts val="600"/>
              </a:spcBef>
            </a:pPr>
            <a:r>
              <a:rPr lang="zh-CN" altLang="en-US" sz="2400" kern="0" dirty="0" smtClean="0">
                <a:latin typeface="造字工房典黑（非商用）粗体" pitchFamily="50" charset="-122"/>
                <a:ea typeface="造字工房典黑（非商用）粗体" pitchFamily="50" charset="-122"/>
                <a:cs typeface="+mn-ea"/>
                <a:sym typeface="+mn-lt"/>
              </a:rPr>
              <a:t>现有采用的是</a:t>
            </a:r>
            <a:r>
              <a:rPr lang="en-US" altLang="zh-CN" sz="2400" kern="0" dirty="0" smtClean="0">
                <a:latin typeface="造字工房典黑（非商用）粗体" pitchFamily="50" charset="-122"/>
                <a:ea typeface="造字工房典黑（非商用）粗体" pitchFamily="50" charset="-122"/>
                <a:cs typeface="+mn-ea"/>
                <a:sym typeface="+mn-lt"/>
              </a:rPr>
              <a:t>GMM</a:t>
            </a:r>
            <a:r>
              <a:rPr lang="zh-CN" altLang="en-US" sz="2400" kern="0" dirty="0" smtClean="0">
                <a:latin typeface="造字工房典黑（非商用）粗体" pitchFamily="50" charset="-122"/>
                <a:ea typeface="造字工房典黑（非商用）粗体" pitchFamily="50" charset="-122"/>
                <a:cs typeface="+mn-ea"/>
                <a:sym typeface="+mn-lt"/>
              </a:rPr>
              <a:t>聚类方法，可以研究其他的聚类方法以期提升效果。</a:t>
            </a:r>
            <a:endParaRPr lang="zh-CN" altLang="en-US" sz="2400" kern="0" dirty="0">
              <a:latin typeface="造字工房典黑（非商用）粗体" pitchFamily="50" charset="-122"/>
              <a:ea typeface="造字工房典黑（非商用）粗体" pitchFamily="50" charset="-122"/>
              <a:cs typeface="+mn-ea"/>
              <a:sym typeface="+mn-lt"/>
            </a:endParaRPr>
          </a:p>
        </p:txBody>
      </p:sp>
      <p:sp>
        <p:nvSpPr>
          <p:cNvPr id="10" name="文本框 9"/>
          <p:cNvSpPr txBox="1"/>
          <p:nvPr/>
        </p:nvSpPr>
        <p:spPr>
          <a:xfrm>
            <a:off x="695322" y="4380587"/>
            <a:ext cx="4297370" cy="641714"/>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b="1" kern="0" dirty="0">
                <a:latin typeface="造字工房典黑（非商用）粗体" pitchFamily="50" charset="-122"/>
                <a:ea typeface="造字工房典黑（非商用）粗体" pitchFamily="50" charset="-122"/>
                <a:cs typeface="+mn-ea"/>
                <a:sym typeface="+mn-lt"/>
              </a:rPr>
              <a:t>研究如何减少参数</a:t>
            </a:r>
          </a:p>
        </p:txBody>
      </p:sp>
      <p:sp>
        <p:nvSpPr>
          <p:cNvPr id="14" name="文本框 13"/>
          <p:cNvSpPr txBox="1"/>
          <p:nvPr/>
        </p:nvSpPr>
        <p:spPr>
          <a:xfrm>
            <a:off x="1175526" y="3681918"/>
            <a:ext cx="10168209" cy="572464"/>
          </a:xfrm>
          <a:prstGeom prst="rect">
            <a:avLst/>
          </a:prstGeom>
          <a:noFill/>
        </p:spPr>
        <p:txBody>
          <a:bodyPr wrap="square" rtlCol="0">
            <a:spAutoFit/>
          </a:bodyPr>
          <a:lstStyle/>
          <a:p>
            <a:pPr>
              <a:lnSpc>
                <a:spcPct val="130000"/>
              </a:lnSpc>
              <a:spcBef>
                <a:spcPts val="600"/>
              </a:spcBef>
            </a:pPr>
            <a:r>
              <a:rPr lang="zh-CN" altLang="en-US" sz="2400" kern="0" dirty="0" smtClean="0">
                <a:latin typeface="造字工房典黑（非商用）粗体" pitchFamily="50" charset="-122"/>
                <a:ea typeface="造字工房典黑（非商用）粗体" pitchFamily="50" charset="-122"/>
                <a:cs typeface="+mn-ea"/>
                <a:sym typeface="+mn-lt"/>
              </a:rPr>
              <a:t>设置卷积层的目的是提取底层特征，因此不能过多。</a:t>
            </a:r>
            <a:endParaRPr lang="zh-CN" altLang="en-US" sz="2400" kern="0" dirty="0">
              <a:latin typeface="造字工房典黑（非商用）粗体" pitchFamily="50" charset="-122"/>
              <a:ea typeface="造字工房典黑（非商用）粗体" pitchFamily="50" charset="-122"/>
              <a:cs typeface="+mn-ea"/>
              <a:sym typeface="+mn-lt"/>
            </a:endParaRPr>
          </a:p>
        </p:txBody>
      </p:sp>
      <p:sp>
        <p:nvSpPr>
          <p:cNvPr id="15" name="文本框 14"/>
          <p:cNvSpPr txBox="1"/>
          <p:nvPr/>
        </p:nvSpPr>
        <p:spPr>
          <a:xfrm>
            <a:off x="1175526" y="5090198"/>
            <a:ext cx="10168209" cy="572464"/>
          </a:xfrm>
          <a:prstGeom prst="rect">
            <a:avLst/>
          </a:prstGeom>
          <a:noFill/>
        </p:spPr>
        <p:txBody>
          <a:bodyPr wrap="square" rtlCol="0">
            <a:spAutoFit/>
          </a:bodyPr>
          <a:lstStyle/>
          <a:p>
            <a:pPr>
              <a:lnSpc>
                <a:spcPct val="130000"/>
              </a:lnSpc>
              <a:spcBef>
                <a:spcPts val="600"/>
              </a:spcBef>
            </a:pPr>
            <a:r>
              <a:rPr lang="zh-CN" altLang="en-US" sz="2400" kern="0" dirty="0" smtClean="0">
                <a:latin typeface="造字工房典黑（非商用）粗体" pitchFamily="50" charset="-122"/>
                <a:ea typeface="造字工房典黑（非商用）粗体" pitchFamily="50" charset="-122"/>
                <a:cs typeface="+mn-ea"/>
                <a:sym typeface="+mn-lt"/>
              </a:rPr>
              <a:t>复杂图像需要</a:t>
            </a:r>
            <a:r>
              <a:rPr lang="en-US" altLang="zh-CN" sz="2400" kern="0" dirty="0" smtClean="0">
                <a:latin typeface="造字工房典黑（非商用）粗体" pitchFamily="50" charset="-122"/>
                <a:ea typeface="造字工房典黑（非商用）粗体" pitchFamily="50" charset="-122"/>
                <a:cs typeface="+mn-ea"/>
                <a:sym typeface="+mn-lt"/>
              </a:rPr>
              <a:t>Capsule</a:t>
            </a:r>
            <a:r>
              <a:rPr lang="zh-CN" altLang="en-US" sz="2400" kern="0" dirty="0" smtClean="0">
                <a:latin typeface="造字工房典黑（非商用）粗体" pitchFamily="50" charset="-122"/>
                <a:ea typeface="造字工房典黑（非商用）粗体" pitchFamily="50" charset="-122"/>
                <a:cs typeface="+mn-ea"/>
                <a:sym typeface="+mn-lt"/>
              </a:rPr>
              <a:t>维度过高，</a:t>
            </a:r>
            <a:r>
              <a:rPr lang="en-US" altLang="zh-CN" sz="2400" kern="0" dirty="0" smtClean="0">
                <a:latin typeface="造字工房典黑（非商用）粗体" pitchFamily="50" charset="-122"/>
                <a:ea typeface="造字工房典黑（非商用）粗体" pitchFamily="50" charset="-122"/>
                <a:cs typeface="+mn-ea"/>
                <a:sym typeface="+mn-lt"/>
              </a:rPr>
              <a:t>Capsule</a:t>
            </a:r>
            <a:r>
              <a:rPr lang="zh-CN" altLang="en-US" sz="2400" kern="0" dirty="0">
                <a:latin typeface="造字工房典黑（非商用）粗体" pitchFamily="50" charset="-122"/>
                <a:ea typeface="造字工房典黑（非商用）粗体" pitchFamily="50" charset="-122"/>
                <a:cs typeface="+mn-ea"/>
                <a:sym typeface="+mn-lt"/>
              </a:rPr>
              <a:t>层</a:t>
            </a:r>
            <a:r>
              <a:rPr lang="zh-CN" altLang="en-US" sz="2400" kern="0" dirty="0" smtClean="0">
                <a:latin typeface="造字工房典黑（非商用）粗体" pitchFamily="50" charset="-122"/>
                <a:ea typeface="造字工房典黑（非商用）粗体" pitchFamily="50" charset="-122"/>
                <a:cs typeface="+mn-ea"/>
                <a:sym typeface="+mn-lt"/>
              </a:rPr>
              <a:t>连接参数过多。需要减少参数。</a:t>
            </a:r>
            <a:endParaRPr lang="zh-CN" altLang="en-US" sz="2400" kern="0" dirty="0">
              <a:latin typeface="造字工房典黑（非商用）粗体" pitchFamily="50" charset="-122"/>
              <a:ea typeface="造字工房典黑（非商用）粗体" pitchFamily="50" charset="-122"/>
              <a:cs typeface="+mn-ea"/>
              <a:sym typeface="+mn-lt"/>
            </a:endParaRPr>
          </a:p>
        </p:txBody>
      </p:sp>
    </p:spTree>
    <p:custDataLst>
      <p:tags r:id="rId1"/>
    </p:custDataLst>
    <p:extLst>
      <p:ext uri="{BB962C8B-B14F-4D97-AF65-F5344CB8AC3E}">
        <p14:creationId xmlns:p14="http://schemas.microsoft.com/office/powerpoint/2010/main" val="2892970618"/>
      </p:ext>
    </p:extLst>
  </p:cSld>
  <p:clrMapOvr>
    <a:masterClrMapping/>
  </p:clrMapOvr>
  <mc:AlternateContent xmlns:mc="http://schemas.openxmlformats.org/markup-compatibility/2006" xmlns:p14="http://schemas.microsoft.com/office/powerpoint/2010/main">
    <mc:Choice Requires="p14">
      <p:transition spd="slow" p14:dur="2000" advTm="15497"/>
    </mc:Choice>
    <mc:Fallback xmlns="">
      <p:transition spd="slow" advTm="1549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科研规划</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16</a:t>
            </a:fld>
            <a:endParaRPr lang="zh-CN" altLang="en-US" dirty="0"/>
          </a:p>
        </p:txBody>
      </p:sp>
      <p:sp>
        <p:nvSpPr>
          <p:cNvPr id="6" name="矩形 5"/>
          <p:cNvSpPr/>
          <p:nvPr/>
        </p:nvSpPr>
        <p:spPr>
          <a:xfrm>
            <a:off x="695323" y="926774"/>
            <a:ext cx="1415772" cy="461665"/>
          </a:xfrm>
          <a:prstGeom prst="rect">
            <a:avLst/>
          </a:prstGeom>
          <a:solidFill>
            <a:schemeClr val="accent1"/>
          </a:solidFill>
        </p:spPr>
        <p:txBody>
          <a:bodyPr wrap="none">
            <a:spAutoFit/>
          </a:bodyPr>
          <a:lstStyle/>
          <a:p>
            <a:r>
              <a:rPr lang="zh-CN" altLang="en-US" sz="2400" b="1" dirty="0" smtClean="0">
                <a:solidFill>
                  <a:schemeClr val="bg1"/>
                </a:solidFill>
              </a:rPr>
              <a:t>未来两年</a:t>
            </a:r>
            <a:endParaRPr lang="en-US" altLang="zh-CN" sz="2400" b="1" dirty="0" smtClean="0">
              <a:solidFill>
                <a:schemeClr val="bg1"/>
              </a:solidFill>
            </a:endParaRPr>
          </a:p>
        </p:txBody>
      </p:sp>
      <p:sp>
        <p:nvSpPr>
          <p:cNvPr id="15" name="文本框 14"/>
          <p:cNvSpPr txBox="1"/>
          <p:nvPr/>
        </p:nvSpPr>
        <p:spPr>
          <a:xfrm>
            <a:off x="695322" y="1574946"/>
            <a:ext cx="7706805" cy="641714"/>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endParaRPr lang="zh-CN" altLang="en-US" sz="3200" kern="0" dirty="0">
              <a:latin typeface="造字工房典黑（非商用）粗体" pitchFamily="50" charset="-122"/>
              <a:ea typeface="造字工房典黑（非商用）粗体" pitchFamily="50" charset="-122"/>
              <a:cs typeface="+mn-ea"/>
              <a:sym typeface="+mn-lt"/>
            </a:endParaRPr>
          </a:p>
        </p:txBody>
      </p:sp>
      <p:sp>
        <p:nvSpPr>
          <p:cNvPr id="17" name="文本框 16"/>
          <p:cNvSpPr txBox="1"/>
          <p:nvPr/>
        </p:nvSpPr>
        <p:spPr>
          <a:xfrm>
            <a:off x="695322" y="2712587"/>
            <a:ext cx="10889953" cy="732508"/>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kern="0" dirty="0" smtClean="0">
                <a:latin typeface="造字工房典黑（非商用）粗体" pitchFamily="50" charset="-122"/>
                <a:ea typeface="造字工房典黑（非商用）粗体" pitchFamily="50" charset="-122"/>
                <a:cs typeface="+mn-ea"/>
                <a:sym typeface="+mn-lt"/>
              </a:rPr>
              <a:t>在老师的指导下，依托实验室资源发表</a:t>
            </a:r>
            <a:r>
              <a:rPr lang="en-US" altLang="zh-CN" sz="3200" kern="0" dirty="0" smtClean="0">
                <a:latin typeface="造字工房典黑（非商用）粗体" pitchFamily="50" charset="-122"/>
                <a:ea typeface="造字工房典黑（非商用）粗体" pitchFamily="50" charset="-122"/>
                <a:cs typeface="+mn-ea"/>
                <a:sym typeface="+mn-lt"/>
              </a:rPr>
              <a:t>SCI</a:t>
            </a:r>
            <a:r>
              <a:rPr lang="zh-CN" altLang="en-US" sz="3200" kern="0" dirty="0" smtClean="0">
                <a:latin typeface="造字工房典黑（非商用）粗体" pitchFamily="50" charset="-122"/>
                <a:ea typeface="造字工房典黑（非商用）粗体" pitchFamily="50" charset="-122"/>
                <a:cs typeface="+mn-ea"/>
                <a:sym typeface="+mn-lt"/>
              </a:rPr>
              <a:t>级别文章</a:t>
            </a:r>
            <a:r>
              <a:rPr lang="en-US" altLang="zh-CN" sz="3200" kern="0" dirty="0" smtClean="0">
                <a:latin typeface="造字工房典黑（非商用）粗体" pitchFamily="50" charset="-122"/>
                <a:ea typeface="造字工房典黑（非商用）粗体" pitchFamily="50" charset="-122"/>
                <a:cs typeface="+mn-ea"/>
                <a:sym typeface="+mn-lt"/>
              </a:rPr>
              <a:t>2-3</a:t>
            </a:r>
            <a:r>
              <a:rPr lang="zh-CN" altLang="en-US" sz="3200" kern="0" dirty="0" smtClean="0">
                <a:latin typeface="造字工房典黑（非商用）粗体" pitchFamily="50" charset="-122"/>
                <a:ea typeface="造字工房典黑（非商用）粗体" pitchFamily="50" charset="-122"/>
                <a:cs typeface="+mn-ea"/>
                <a:sym typeface="+mn-lt"/>
              </a:rPr>
              <a:t>篇</a:t>
            </a:r>
            <a:endParaRPr lang="zh-CN" altLang="en-US" sz="3200" kern="0" dirty="0">
              <a:latin typeface="造字工房典黑（非商用）粗体" pitchFamily="50" charset="-122"/>
              <a:ea typeface="造字工房典黑（非商用）粗体" pitchFamily="50" charset="-122"/>
              <a:cs typeface="+mn-ea"/>
              <a:sym typeface="+mn-lt"/>
            </a:endParaRPr>
          </a:p>
        </p:txBody>
      </p:sp>
      <p:sp>
        <p:nvSpPr>
          <p:cNvPr id="18" name="文本框 17"/>
          <p:cNvSpPr txBox="1"/>
          <p:nvPr/>
        </p:nvSpPr>
        <p:spPr>
          <a:xfrm>
            <a:off x="695322" y="1695071"/>
            <a:ext cx="10889953" cy="732508"/>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kern="0" dirty="0" smtClean="0">
                <a:latin typeface="造字工房典黑（非商用）粗体" pitchFamily="50" charset="-122"/>
                <a:ea typeface="造字工房典黑（非商用）粗体" pitchFamily="50" charset="-122"/>
                <a:cs typeface="+mn-ea"/>
                <a:sym typeface="+mn-lt"/>
              </a:rPr>
              <a:t>继续深入研究，完善知识体系，提高科研能力</a:t>
            </a:r>
            <a:endParaRPr lang="zh-CN" altLang="en-US" sz="3200" kern="0" dirty="0">
              <a:latin typeface="造字工房典黑（非商用）粗体" pitchFamily="50" charset="-122"/>
              <a:ea typeface="造字工房典黑（非商用）粗体" pitchFamily="50" charset="-122"/>
              <a:cs typeface="+mn-ea"/>
              <a:sym typeface="+mn-lt"/>
            </a:endParaRPr>
          </a:p>
        </p:txBody>
      </p:sp>
      <p:sp>
        <p:nvSpPr>
          <p:cNvPr id="20" name="文本框 19"/>
          <p:cNvSpPr txBox="1"/>
          <p:nvPr/>
        </p:nvSpPr>
        <p:spPr>
          <a:xfrm>
            <a:off x="695322" y="3728356"/>
            <a:ext cx="10889953" cy="732508"/>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kern="0" dirty="0" smtClean="0">
                <a:latin typeface="造字工房典黑（非商用）粗体" pitchFamily="50" charset="-122"/>
                <a:ea typeface="造字工房典黑（非商用）粗体" pitchFamily="50" charset="-122"/>
                <a:cs typeface="+mn-ea"/>
                <a:sym typeface="+mn-lt"/>
              </a:rPr>
              <a:t>不定期开展小范围（</a:t>
            </a:r>
            <a:r>
              <a:rPr lang="en-US" altLang="zh-CN" sz="3200" kern="0" dirty="0" smtClean="0">
                <a:latin typeface="造字工房典黑（非商用）粗体" pitchFamily="50" charset="-122"/>
                <a:ea typeface="造字工房典黑（非商用）粗体" pitchFamily="50" charset="-122"/>
                <a:cs typeface="+mn-ea"/>
                <a:sym typeface="+mn-lt"/>
              </a:rPr>
              <a:t>4-5</a:t>
            </a:r>
            <a:r>
              <a:rPr lang="zh-CN" altLang="en-US" sz="3200" kern="0" dirty="0" smtClean="0">
                <a:latin typeface="造字工房典黑（非商用）粗体" pitchFamily="50" charset="-122"/>
                <a:ea typeface="造字工房典黑（非商用）粗体" pitchFamily="50" charset="-122"/>
                <a:cs typeface="+mn-ea"/>
                <a:sym typeface="+mn-lt"/>
              </a:rPr>
              <a:t>人）同学讨论</a:t>
            </a:r>
            <a:endParaRPr lang="zh-CN" altLang="en-US" sz="3200" kern="0" dirty="0">
              <a:latin typeface="造字工房典黑（非商用）粗体" pitchFamily="50" charset="-122"/>
              <a:ea typeface="造字工房典黑（非商用）粗体" pitchFamily="50" charset="-122"/>
              <a:cs typeface="+mn-ea"/>
              <a:sym typeface="+mn-lt"/>
            </a:endParaRPr>
          </a:p>
        </p:txBody>
      </p:sp>
      <p:sp>
        <p:nvSpPr>
          <p:cNvPr id="21" name="文本框 20"/>
          <p:cNvSpPr txBox="1"/>
          <p:nvPr/>
        </p:nvSpPr>
        <p:spPr>
          <a:xfrm>
            <a:off x="695322" y="4744125"/>
            <a:ext cx="11375910" cy="732508"/>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3200" kern="0" dirty="0">
                <a:latin typeface="造字工房典黑（非商用）粗体" pitchFamily="50" charset="-122"/>
                <a:ea typeface="造字工房典黑（非商用）粗体" pitchFamily="50" charset="-122"/>
                <a:cs typeface="+mn-ea"/>
                <a:sym typeface="+mn-lt"/>
              </a:rPr>
              <a:t>协助</a:t>
            </a:r>
            <a:r>
              <a:rPr lang="zh-CN" altLang="en-US" sz="3200" kern="0" dirty="0" smtClean="0">
                <a:latin typeface="造字工房典黑（非商用）粗体" pitchFamily="50" charset="-122"/>
                <a:ea typeface="造字工房典黑（非商用）粗体" pitchFamily="50" charset="-122"/>
                <a:cs typeface="+mn-ea"/>
                <a:sym typeface="+mn-lt"/>
              </a:rPr>
              <a:t>老师提高</a:t>
            </a:r>
            <a:r>
              <a:rPr lang="en-US" altLang="zh-CN" sz="3200" kern="0" dirty="0" smtClean="0">
                <a:latin typeface="造字工房典黑（非商用）粗体" pitchFamily="50" charset="-122"/>
                <a:ea typeface="造字工房典黑（非商用）粗体" pitchFamily="50" charset="-122"/>
                <a:cs typeface="+mn-ea"/>
                <a:sym typeface="+mn-lt"/>
              </a:rPr>
              <a:t>1-2</a:t>
            </a:r>
            <a:r>
              <a:rPr lang="zh-CN" altLang="en-US" sz="3200" kern="0" dirty="0" smtClean="0">
                <a:latin typeface="造字工房典黑（非商用）粗体" pitchFamily="50" charset="-122"/>
                <a:ea typeface="造字工房典黑（非商用）粗体" pitchFamily="50" charset="-122"/>
                <a:cs typeface="+mn-ea"/>
                <a:sym typeface="+mn-lt"/>
              </a:rPr>
              <a:t>名同方向低年级硕士生科研能力（目前</a:t>
            </a:r>
            <a:r>
              <a:rPr lang="en-US" altLang="zh-CN" sz="3200" kern="0" dirty="0" smtClean="0">
                <a:latin typeface="造字工房典黑（非商用）粗体" pitchFamily="50" charset="-122"/>
                <a:ea typeface="造字工房典黑（非商用）粗体" pitchFamily="50" charset="-122"/>
                <a:cs typeface="+mn-ea"/>
                <a:sym typeface="+mn-lt"/>
              </a:rPr>
              <a:t>1</a:t>
            </a:r>
            <a:r>
              <a:rPr lang="zh-CN" altLang="en-US" sz="3200" kern="0" dirty="0" smtClean="0">
                <a:latin typeface="造字工房典黑（非商用）粗体" pitchFamily="50" charset="-122"/>
                <a:ea typeface="造字工房典黑（非商用）粗体" pitchFamily="50" charset="-122"/>
                <a:cs typeface="+mn-ea"/>
                <a:sym typeface="+mn-lt"/>
              </a:rPr>
              <a:t>人）</a:t>
            </a:r>
            <a:endParaRPr lang="zh-CN" altLang="en-US" sz="3200" kern="0" dirty="0">
              <a:latin typeface="造字工房典黑（非商用）粗体" pitchFamily="50" charset="-122"/>
              <a:ea typeface="造字工房典黑（非商用）粗体" pitchFamily="50" charset="-122"/>
              <a:cs typeface="+mn-ea"/>
              <a:sym typeface="+mn-lt"/>
            </a:endParaRPr>
          </a:p>
        </p:txBody>
      </p:sp>
    </p:spTree>
    <p:custDataLst>
      <p:tags r:id="rId1"/>
    </p:custDataLst>
    <p:extLst>
      <p:ext uri="{BB962C8B-B14F-4D97-AF65-F5344CB8AC3E}">
        <p14:creationId xmlns:p14="http://schemas.microsoft.com/office/powerpoint/2010/main" val="2197635794"/>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研究方向</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17</a:t>
            </a:fld>
            <a:endParaRPr lang="zh-CN" altLang="en-US" dirty="0"/>
          </a:p>
        </p:txBody>
      </p:sp>
      <p:sp>
        <p:nvSpPr>
          <p:cNvPr id="6" name="矩形 5"/>
          <p:cNvSpPr/>
          <p:nvPr/>
        </p:nvSpPr>
        <p:spPr>
          <a:xfrm>
            <a:off x="695323" y="926774"/>
            <a:ext cx="3262432" cy="461665"/>
          </a:xfrm>
          <a:prstGeom prst="rect">
            <a:avLst/>
          </a:prstGeom>
          <a:solidFill>
            <a:schemeClr val="accent1"/>
          </a:solidFill>
        </p:spPr>
        <p:txBody>
          <a:bodyPr wrap="none">
            <a:spAutoFit/>
          </a:bodyPr>
          <a:lstStyle/>
          <a:p>
            <a:r>
              <a:rPr lang="zh-CN" altLang="en-US" sz="2400" b="1" dirty="0" smtClean="0">
                <a:solidFill>
                  <a:schemeClr val="bg1"/>
                </a:solidFill>
              </a:rPr>
              <a:t>计算机视觉与软件工程</a:t>
            </a:r>
            <a:endParaRPr lang="zh-CN" altLang="en-US" sz="2400" b="1" dirty="0">
              <a:solidFill>
                <a:schemeClr val="bg1"/>
              </a:solidFill>
            </a:endParaRPr>
          </a:p>
        </p:txBody>
      </p:sp>
      <p:grpSp>
        <p:nvGrpSpPr>
          <p:cNvPr id="36" name="组合 35"/>
          <p:cNvGrpSpPr/>
          <p:nvPr/>
        </p:nvGrpSpPr>
        <p:grpSpPr>
          <a:xfrm>
            <a:off x="497729" y="1665019"/>
            <a:ext cx="5186808" cy="2251014"/>
            <a:chOff x="894543" y="1665019"/>
            <a:chExt cx="5186808" cy="2251014"/>
          </a:xfrm>
        </p:grpSpPr>
        <p:sp>
          <p:nvSpPr>
            <p:cNvPr id="14" name="文本框 11"/>
            <p:cNvSpPr txBox="1"/>
            <p:nvPr/>
          </p:nvSpPr>
          <p:spPr>
            <a:xfrm>
              <a:off x="894543" y="2553802"/>
              <a:ext cx="1356952"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计算机视觉</a:t>
              </a:r>
              <a:endParaRPr lang="zh-CN" altLang="en-US" b="1" dirty="0">
                <a:sym typeface="+mn-lt"/>
              </a:endParaRPr>
            </a:p>
          </p:txBody>
        </p:sp>
        <p:sp>
          <p:nvSpPr>
            <p:cNvPr id="2" name="左大括号 1"/>
            <p:cNvSpPr/>
            <p:nvPr/>
          </p:nvSpPr>
          <p:spPr>
            <a:xfrm>
              <a:off x="2820838" y="1873025"/>
              <a:ext cx="129396" cy="1810454"/>
            </a:xfrm>
            <a:prstGeom prst="leftBrace">
              <a:avLst/>
            </a:prstGeom>
            <a:noFill/>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8" name="文本框 11"/>
            <p:cNvSpPr txBox="1"/>
            <p:nvPr/>
          </p:nvSpPr>
          <p:spPr>
            <a:xfrm>
              <a:off x="3033893" y="1665019"/>
              <a:ext cx="2687311"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1. </a:t>
              </a:r>
              <a:r>
                <a:rPr lang="zh-CN" altLang="en-US" b="1" dirty="0" smtClean="0">
                  <a:sym typeface="+mn-lt"/>
                </a:rPr>
                <a:t>三维形状分类与检测</a:t>
              </a:r>
              <a:endParaRPr lang="zh-CN" altLang="en-US" b="1" dirty="0">
                <a:sym typeface="+mn-lt"/>
              </a:endParaRPr>
            </a:p>
          </p:txBody>
        </p:sp>
        <p:sp>
          <p:nvSpPr>
            <p:cNvPr id="9" name="文本框 11"/>
            <p:cNvSpPr txBox="1"/>
            <p:nvPr/>
          </p:nvSpPr>
          <p:spPr>
            <a:xfrm>
              <a:off x="3033893" y="2574818"/>
              <a:ext cx="3047458"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2. </a:t>
              </a:r>
              <a:r>
                <a:rPr lang="zh-CN" altLang="en-US" b="1" dirty="0" smtClean="0">
                  <a:sym typeface="+mn-lt"/>
                </a:rPr>
                <a:t>细粒度图像分类与识别</a:t>
              </a:r>
              <a:endParaRPr lang="zh-CN" altLang="en-US" b="1" dirty="0">
                <a:sym typeface="+mn-lt"/>
              </a:endParaRPr>
            </a:p>
          </p:txBody>
        </p:sp>
        <p:sp>
          <p:nvSpPr>
            <p:cNvPr id="10" name="文本框 11"/>
            <p:cNvSpPr txBox="1"/>
            <p:nvPr/>
          </p:nvSpPr>
          <p:spPr>
            <a:xfrm>
              <a:off x="3033893" y="3463601"/>
              <a:ext cx="2323111"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3. </a:t>
              </a:r>
              <a:r>
                <a:rPr lang="zh-CN" altLang="en-US" b="1" dirty="0" smtClean="0">
                  <a:sym typeface="+mn-lt"/>
                </a:rPr>
                <a:t>图像的语义分割</a:t>
              </a:r>
              <a:endParaRPr lang="zh-CN" altLang="en-US" b="1" dirty="0">
                <a:sym typeface="+mn-lt"/>
              </a:endParaRPr>
            </a:p>
          </p:txBody>
        </p:sp>
      </p:grpSp>
      <p:grpSp>
        <p:nvGrpSpPr>
          <p:cNvPr id="37" name="组合 36"/>
          <p:cNvGrpSpPr/>
          <p:nvPr/>
        </p:nvGrpSpPr>
        <p:grpSpPr>
          <a:xfrm>
            <a:off x="6050269" y="1659690"/>
            <a:ext cx="4327314" cy="2250005"/>
            <a:chOff x="6973288" y="1659690"/>
            <a:chExt cx="4327314" cy="2250005"/>
          </a:xfrm>
        </p:grpSpPr>
        <p:sp>
          <p:nvSpPr>
            <p:cNvPr id="12" name="文本框 11"/>
            <p:cNvSpPr txBox="1"/>
            <p:nvPr/>
          </p:nvSpPr>
          <p:spPr>
            <a:xfrm>
              <a:off x="6973289" y="1659690"/>
              <a:ext cx="911254" cy="452432"/>
            </a:xfrm>
            <a:prstGeom prst="rect">
              <a:avLst/>
            </a:prstGeom>
            <a:noFill/>
          </p:spPr>
          <p:txBody>
            <a:bodyPr wrap="square" rtlCol="0">
              <a:spAutoFit/>
            </a:bodyPr>
            <a:lstStyle/>
            <a:p>
              <a:pPr>
                <a:lnSpc>
                  <a:spcPct val="130000"/>
                </a:lnSpc>
                <a:spcBef>
                  <a:spcPts val="600"/>
                </a:spcBef>
              </a:pPr>
              <a:r>
                <a:rPr lang="zh-CN" altLang="en-US" b="1" dirty="0">
                  <a:sym typeface="+mn-lt"/>
                </a:rPr>
                <a:t>张兴鹏</a:t>
              </a:r>
            </a:p>
          </p:txBody>
        </p:sp>
        <p:sp>
          <p:nvSpPr>
            <p:cNvPr id="13" name="文本框 12"/>
            <p:cNvSpPr txBox="1"/>
            <p:nvPr/>
          </p:nvSpPr>
          <p:spPr>
            <a:xfrm>
              <a:off x="6973289" y="2574818"/>
              <a:ext cx="911254"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王   炜</a:t>
              </a:r>
              <a:endParaRPr lang="zh-CN" altLang="en-US" b="1" dirty="0">
                <a:sym typeface="+mn-lt"/>
              </a:endParaRPr>
            </a:p>
          </p:txBody>
        </p:sp>
        <p:sp>
          <p:nvSpPr>
            <p:cNvPr id="15" name="文本框 14"/>
            <p:cNvSpPr txBox="1"/>
            <p:nvPr/>
          </p:nvSpPr>
          <p:spPr>
            <a:xfrm>
              <a:off x="6973288" y="3457263"/>
              <a:ext cx="911254"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王秋里</a:t>
              </a:r>
              <a:endParaRPr lang="zh-CN" altLang="en-US" b="1" dirty="0">
                <a:sym typeface="+mn-lt"/>
              </a:endParaRPr>
            </a:p>
          </p:txBody>
        </p:sp>
        <p:grpSp>
          <p:nvGrpSpPr>
            <p:cNvPr id="24" name="组合 23"/>
            <p:cNvGrpSpPr/>
            <p:nvPr/>
          </p:nvGrpSpPr>
          <p:grpSpPr>
            <a:xfrm>
              <a:off x="7979433" y="2367213"/>
              <a:ext cx="1422596" cy="452432"/>
              <a:chOff x="6512943" y="2367213"/>
              <a:chExt cx="1422596" cy="452432"/>
            </a:xfrm>
          </p:grpSpPr>
          <p:cxnSp>
            <p:nvCxnSpPr>
              <p:cNvPr id="19" name="直接连接符 18"/>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23" name="文本框 22"/>
            <p:cNvSpPr txBox="1"/>
            <p:nvPr/>
          </p:nvSpPr>
          <p:spPr>
            <a:xfrm>
              <a:off x="9359659" y="2593429"/>
              <a:ext cx="911254" cy="416011"/>
            </a:xfrm>
            <a:prstGeom prst="rect">
              <a:avLst/>
            </a:prstGeom>
            <a:noFill/>
          </p:spPr>
          <p:txBody>
            <a:bodyPr wrap="square" rtlCol="0">
              <a:spAutoFit/>
            </a:bodyPr>
            <a:lstStyle/>
            <a:p>
              <a:pPr>
                <a:lnSpc>
                  <a:spcPct val="130000"/>
                </a:lnSpc>
                <a:spcBef>
                  <a:spcPts val="600"/>
                </a:spcBef>
              </a:pPr>
              <a:r>
                <a:rPr lang="zh-CN" altLang="en-US" b="1" dirty="0">
                  <a:sym typeface="+mn-lt"/>
                </a:rPr>
                <a:t>黄凯达</a:t>
              </a:r>
            </a:p>
          </p:txBody>
        </p:sp>
        <p:grpSp>
          <p:nvGrpSpPr>
            <p:cNvPr id="25" name="组合 24"/>
            <p:cNvGrpSpPr/>
            <p:nvPr/>
          </p:nvGrpSpPr>
          <p:grpSpPr>
            <a:xfrm>
              <a:off x="7979924" y="3227766"/>
              <a:ext cx="1422596" cy="452432"/>
              <a:chOff x="6512943" y="2367213"/>
              <a:chExt cx="1422596" cy="452432"/>
            </a:xfrm>
          </p:grpSpPr>
          <p:cxnSp>
            <p:nvCxnSpPr>
              <p:cNvPr id="26" name="直接连接符 25"/>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28" name="文本框 27"/>
            <p:cNvSpPr txBox="1"/>
            <p:nvPr/>
          </p:nvSpPr>
          <p:spPr>
            <a:xfrm>
              <a:off x="9399643" y="3453982"/>
              <a:ext cx="1900959" cy="452432"/>
            </a:xfrm>
            <a:prstGeom prst="rect">
              <a:avLst/>
            </a:prstGeom>
            <a:noFill/>
          </p:spPr>
          <p:txBody>
            <a:bodyPr wrap="square" rtlCol="0">
              <a:spAutoFit/>
            </a:bodyPr>
            <a:lstStyle/>
            <a:p>
              <a:pPr>
                <a:lnSpc>
                  <a:spcPct val="130000"/>
                </a:lnSpc>
                <a:spcBef>
                  <a:spcPts val="600"/>
                </a:spcBef>
              </a:pPr>
              <a:r>
                <a:rPr lang="zh-CN" altLang="en-US" b="1" dirty="0">
                  <a:sym typeface="+mn-lt"/>
                </a:rPr>
                <a:t>唐</a:t>
              </a:r>
              <a:r>
                <a:rPr lang="zh-CN" altLang="en-US" b="1" dirty="0" smtClean="0">
                  <a:sym typeface="+mn-lt"/>
                </a:rPr>
                <a:t>潮、李知桓</a:t>
              </a:r>
              <a:endParaRPr lang="zh-CN" altLang="en-US" b="1" dirty="0">
                <a:sym typeface="+mn-lt"/>
              </a:endParaRPr>
            </a:p>
          </p:txBody>
        </p:sp>
      </p:grpSp>
      <p:grpSp>
        <p:nvGrpSpPr>
          <p:cNvPr id="38" name="组合 37"/>
          <p:cNvGrpSpPr/>
          <p:nvPr/>
        </p:nvGrpSpPr>
        <p:grpSpPr>
          <a:xfrm>
            <a:off x="532235" y="4506283"/>
            <a:ext cx="6782967" cy="452433"/>
            <a:chOff x="894543" y="4506283"/>
            <a:chExt cx="6782967" cy="452433"/>
          </a:xfrm>
        </p:grpSpPr>
        <p:sp>
          <p:nvSpPr>
            <p:cNvPr id="7" name="文本框 11"/>
            <p:cNvSpPr txBox="1"/>
            <p:nvPr/>
          </p:nvSpPr>
          <p:spPr>
            <a:xfrm>
              <a:off x="894543" y="4506284"/>
              <a:ext cx="1262062" cy="452432"/>
            </a:xfrm>
            <a:prstGeom prst="rect">
              <a:avLst/>
            </a:prstGeom>
            <a:noFill/>
          </p:spPr>
          <p:txBody>
            <a:bodyPr wrap="square" rtlCol="0">
              <a:spAutoFit/>
            </a:bodyPr>
            <a:lstStyle/>
            <a:p>
              <a:pPr>
                <a:lnSpc>
                  <a:spcPct val="130000"/>
                </a:lnSpc>
                <a:spcBef>
                  <a:spcPts val="600"/>
                </a:spcBef>
              </a:pPr>
              <a:r>
                <a:rPr lang="zh-CN" altLang="en-US" b="1" dirty="0">
                  <a:sym typeface="+mn-lt"/>
                </a:rPr>
                <a:t>软件工程</a:t>
              </a:r>
            </a:p>
          </p:txBody>
        </p:sp>
        <p:sp>
          <p:nvSpPr>
            <p:cNvPr id="29" name="左大括号 28"/>
            <p:cNvSpPr/>
            <p:nvPr/>
          </p:nvSpPr>
          <p:spPr>
            <a:xfrm>
              <a:off x="2904515" y="4633296"/>
              <a:ext cx="45719" cy="198407"/>
            </a:xfrm>
            <a:prstGeom prst="leftBrace">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11"/>
            <p:cNvSpPr txBox="1"/>
            <p:nvPr/>
          </p:nvSpPr>
          <p:spPr>
            <a:xfrm>
              <a:off x="3033894" y="4506283"/>
              <a:ext cx="4643616"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4. </a:t>
              </a:r>
              <a:r>
                <a:rPr lang="zh-CN" altLang="en-US" b="1" dirty="0" smtClean="0">
                  <a:sym typeface="+mn-lt"/>
                </a:rPr>
                <a:t>开</a:t>
              </a:r>
              <a:r>
                <a:rPr lang="zh-CN" altLang="en-US" b="1" dirty="0">
                  <a:sym typeface="+mn-lt"/>
                </a:rPr>
                <a:t>源软件中开发人员行为机理及预测研究</a:t>
              </a:r>
            </a:p>
          </p:txBody>
        </p:sp>
      </p:grpSp>
      <p:sp>
        <p:nvSpPr>
          <p:cNvPr id="31" name="文本框 30"/>
          <p:cNvSpPr txBox="1"/>
          <p:nvPr/>
        </p:nvSpPr>
        <p:spPr>
          <a:xfrm>
            <a:off x="7601398" y="4506283"/>
            <a:ext cx="714466"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刘超</a:t>
            </a:r>
            <a:endParaRPr lang="zh-CN" altLang="en-US" b="1" dirty="0">
              <a:sym typeface="+mn-lt"/>
            </a:endParaRPr>
          </a:p>
        </p:txBody>
      </p:sp>
      <p:grpSp>
        <p:nvGrpSpPr>
          <p:cNvPr id="32" name="组合 31"/>
          <p:cNvGrpSpPr/>
          <p:nvPr/>
        </p:nvGrpSpPr>
        <p:grpSpPr>
          <a:xfrm>
            <a:off x="8348796" y="4280067"/>
            <a:ext cx="1422596" cy="452432"/>
            <a:chOff x="6512943" y="2367213"/>
            <a:chExt cx="1422596" cy="452432"/>
          </a:xfrm>
        </p:grpSpPr>
        <p:cxnSp>
          <p:nvCxnSpPr>
            <p:cNvPr id="33" name="直接连接符 32"/>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35" name="文本框 34"/>
          <p:cNvSpPr txBox="1"/>
          <p:nvPr/>
        </p:nvSpPr>
        <p:spPr>
          <a:xfrm>
            <a:off x="9709705" y="4509679"/>
            <a:ext cx="911254" cy="416011"/>
          </a:xfrm>
          <a:prstGeom prst="rect">
            <a:avLst/>
          </a:prstGeom>
          <a:noFill/>
        </p:spPr>
        <p:txBody>
          <a:bodyPr wrap="square" rtlCol="0">
            <a:spAutoFit/>
          </a:bodyPr>
          <a:lstStyle/>
          <a:p>
            <a:pPr>
              <a:lnSpc>
                <a:spcPct val="130000"/>
              </a:lnSpc>
              <a:spcBef>
                <a:spcPts val="600"/>
              </a:spcBef>
            </a:pPr>
            <a:r>
              <a:rPr lang="zh-CN" altLang="en-US" b="1" dirty="0">
                <a:sym typeface="+mn-lt"/>
              </a:rPr>
              <a:t>张佳嘉</a:t>
            </a:r>
          </a:p>
        </p:txBody>
      </p:sp>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441" y="3143702"/>
            <a:ext cx="1242234" cy="929066"/>
          </a:xfrm>
          <a:prstGeom prst="rect">
            <a:avLst/>
          </a:prstGeom>
        </p:spPr>
      </p:pic>
    </p:spTree>
    <p:custDataLst>
      <p:tags r:id="rId1"/>
    </p:custDataLst>
    <p:extLst>
      <p:ext uri="{BB962C8B-B14F-4D97-AF65-F5344CB8AC3E}">
        <p14:creationId xmlns:p14="http://schemas.microsoft.com/office/powerpoint/2010/main" val="3414839281"/>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研究方向</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18</a:t>
            </a:fld>
            <a:endParaRPr lang="zh-CN" altLang="en-US" dirty="0"/>
          </a:p>
        </p:txBody>
      </p:sp>
      <p:sp>
        <p:nvSpPr>
          <p:cNvPr id="6" name="矩形 5"/>
          <p:cNvSpPr/>
          <p:nvPr/>
        </p:nvSpPr>
        <p:spPr>
          <a:xfrm>
            <a:off x="695323" y="926774"/>
            <a:ext cx="2339102" cy="461665"/>
          </a:xfrm>
          <a:prstGeom prst="rect">
            <a:avLst/>
          </a:prstGeom>
          <a:solidFill>
            <a:schemeClr val="accent1"/>
          </a:solidFill>
        </p:spPr>
        <p:txBody>
          <a:bodyPr wrap="none">
            <a:spAutoFit/>
          </a:bodyPr>
          <a:lstStyle/>
          <a:p>
            <a:r>
              <a:rPr lang="zh-CN" altLang="en-US" sz="2400" b="1" dirty="0" smtClean="0">
                <a:solidFill>
                  <a:schemeClr val="bg1"/>
                </a:solidFill>
              </a:rPr>
              <a:t>图像的语义分割</a:t>
            </a:r>
            <a:endParaRPr lang="en-US" altLang="zh-CN" sz="2400" b="1" dirty="0" smtClean="0">
              <a:solidFill>
                <a:schemeClr val="bg1"/>
              </a:solidFill>
            </a:endParaRPr>
          </a:p>
        </p:txBody>
      </p:sp>
      <p:sp>
        <p:nvSpPr>
          <p:cNvPr id="13" name="文本框 12"/>
          <p:cNvSpPr txBox="1"/>
          <p:nvPr/>
        </p:nvSpPr>
        <p:spPr>
          <a:xfrm>
            <a:off x="1366738" y="1850687"/>
            <a:ext cx="8985952" cy="3329629"/>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000" dirty="0"/>
              <a:t>图像语义分割可以说是图像理解的基石性技术，在自动驾驶系统（具体为街景识别与理解）、无人机应用（着陆点判断）以及穿戴式设备应用中举足轻重。我们都知道，图像是由许多像素（</a:t>
            </a:r>
            <a:r>
              <a:rPr lang="en-US" altLang="zh-CN" sz="2000" dirty="0"/>
              <a:t>Pixel</a:t>
            </a:r>
            <a:r>
              <a:rPr lang="zh-CN" altLang="en-US" sz="2000" dirty="0"/>
              <a:t>）组成，而「语义分割」顾名思义就是将像素按照图像中表达语义含义的不同进行分组（</a:t>
            </a:r>
            <a:r>
              <a:rPr lang="en-US" altLang="zh-CN" sz="2000" dirty="0"/>
              <a:t>Grouping</a:t>
            </a:r>
            <a:r>
              <a:rPr lang="zh-CN" altLang="en-US" sz="2000" dirty="0"/>
              <a:t>）／分割（</a:t>
            </a:r>
            <a:r>
              <a:rPr lang="en-US" altLang="zh-CN" sz="2000" dirty="0"/>
              <a:t>Segmentation</a:t>
            </a:r>
            <a:r>
              <a:rPr lang="zh-CN" altLang="en-US" sz="2000" dirty="0" smtClean="0"/>
              <a:t>）。</a:t>
            </a:r>
            <a:endParaRPr lang="en-US" altLang="zh-CN" sz="2000" dirty="0" smtClean="0"/>
          </a:p>
          <a:p>
            <a:pPr marL="457200" indent="-457200">
              <a:lnSpc>
                <a:spcPct val="130000"/>
              </a:lnSpc>
              <a:spcBef>
                <a:spcPts val="600"/>
              </a:spcBef>
              <a:buFont typeface="Wingdings" panose="05000000000000000000" pitchFamily="2" charset="2"/>
              <a:buChar char="Ø"/>
            </a:pPr>
            <a:r>
              <a:rPr lang="zh-CN" altLang="en-US" sz="2000" dirty="0" smtClean="0"/>
              <a:t>由于卷积神经网络的发展，语义分割近年来发展迅速。</a:t>
            </a:r>
            <a:r>
              <a:rPr lang="en-US" altLang="zh-CN" sz="2000" dirty="0" smtClean="0"/>
              <a:t>RCNN</a:t>
            </a:r>
            <a:r>
              <a:rPr lang="zh-CN" altLang="en-US" sz="2000" dirty="0" smtClean="0"/>
              <a:t>、</a:t>
            </a:r>
            <a:r>
              <a:rPr lang="en-US" altLang="zh-CN" sz="2000" dirty="0" smtClean="0"/>
              <a:t>Fast RCNN</a:t>
            </a:r>
            <a:r>
              <a:rPr lang="zh-CN" altLang="en-US" sz="2000" dirty="0" smtClean="0"/>
              <a:t>等新技术层出不穷。而新概念</a:t>
            </a:r>
            <a:r>
              <a:rPr lang="en-US" altLang="zh-CN" sz="2000" dirty="0" smtClean="0"/>
              <a:t>Capsule</a:t>
            </a:r>
            <a:r>
              <a:rPr lang="zh-CN" altLang="en-US" sz="2000" dirty="0" smtClean="0"/>
              <a:t>的提出，无疑会给将来语义分割的发展带来新的机遇。</a:t>
            </a:r>
            <a:endParaRPr lang="en-US" altLang="zh-CN" sz="2000" dirty="0" smtClean="0"/>
          </a:p>
        </p:txBody>
      </p:sp>
    </p:spTree>
    <p:custDataLst>
      <p:tags r:id="rId1"/>
    </p:custDataLst>
    <p:extLst>
      <p:ext uri="{BB962C8B-B14F-4D97-AF65-F5344CB8AC3E}">
        <p14:creationId xmlns:p14="http://schemas.microsoft.com/office/powerpoint/2010/main" val="509557150"/>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研究进展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19</a:t>
            </a:fld>
            <a:endParaRPr lang="zh-CN" altLang="en-US" dirty="0"/>
          </a:p>
        </p:txBody>
      </p:sp>
      <p:sp>
        <p:nvSpPr>
          <p:cNvPr id="16" name="矩形 15"/>
          <p:cNvSpPr/>
          <p:nvPr/>
        </p:nvSpPr>
        <p:spPr>
          <a:xfrm>
            <a:off x="695323" y="926774"/>
            <a:ext cx="2339102" cy="461665"/>
          </a:xfrm>
          <a:prstGeom prst="rect">
            <a:avLst/>
          </a:prstGeom>
          <a:solidFill>
            <a:schemeClr val="accent1"/>
          </a:solidFill>
        </p:spPr>
        <p:txBody>
          <a:bodyPr wrap="none">
            <a:spAutoFit/>
          </a:bodyPr>
          <a:lstStyle/>
          <a:p>
            <a:r>
              <a:rPr lang="zh-CN" altLang="en-US" sz="2400" b="1" dirty="0" smtClean="0">
                <a:solidFill>
                  <a:schemeClr val="bg1"/>
                </a:solidFill>
              </a:rPr>
              <a:t>图像的语义分割</a:t>
            </a:r>
            <a:endParaRPr lang="en-US" altLang="zh-CN" sz="2400" b="1" dirty="0" smtClean="0">
              <a:solidFill>
                <a:schemeClr val="bg1"/>
              </a:solidFill>
            </a:endParaRPr>
          </a:p>
        </p:txBody>
      </p:sp>
      <p:sp>
        <p:nvSpPr>
          <p:cNvPr id="21" name="文本框 20"/>
          <p:cNvSpPr txBox="1"/>
          <p:nvPr/>
        </p:nvSpPr>
        <p:spPr>
          <a:xfrm>
            <a:off x="1366738" y="1850687"/>
            <a:ext cx="8985952" cy="4242059"/>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000" dirty="0" smtClean="0"/>
              <a:t>研一阶段，主要的研究方向是软件工程，熟悉了机器学习的一些基本算法，并却对深度学习有了一定的了解。可以利用主流框架搭建主要的深度学习网络。</a:t>
            </a:r>
            <a:endParaRPr lang="en-US" altLang="zh-CN" sz="2000" dirty="0" smtClean="0"/>
          </a:p>
          <a:p>
            <a:pPr marL="457200" indent="-457200">
              <a:lnSpc>
                <a:spcPct val="130000"/>
              </a:lnSpc>
              <a:spcBef>
                <a:spcPts val="600"/>
              </a:spcBef>
              <a:buFont typeface="Wingdings" panose="05000000000000000000" pitchFamily="2" charset="2"/>
              <a:buChar char="Ø"/>
            </a:pPr>
            <a:r>
              <a:rPr lang="zh-CN" altLang="en-US" sz="2000" dirty="0" smtClean="0"/>
              <a:t>现阶段，主要的研究方向是图像的语义分割，与两位硕士研究生合作。我们希望通过对现有的模型进行改进，利用</a:t>
            </a:r>
            <a:r>
              <a:rPr lang="en-US" altLang="zh-CN" sz="2000" dirty="0" smtClean="0"/>
              <a:t>KITTI</a:t>
            </a:r>
            <a:r>
              <a:rPr lang="zh-CN" altLang="en-US" sz="2000" dirty="0" smtClean="0"/>
              <a:t>等行车数据集，将这项技术更好地应用于智能驾驶中。</a:t>
            </a:r>
            <a:endParaRPr lang="en-US" altLang="zh-CN" sz="2000" dirty="0" smtClean="0"/>
          </a:p>
          <a:p>
            <a:pPr marL="457200" indent="-457200">
              <a:lnSpc>
                <a:spcPct val="130000"/>
              </a:lnSpc>
              <a:spcBef>
                <a:spcPts val="600"/>
              </a:spcBef>
              <a:buFont typeface="Wingdings" panose="05000000000000000000" pitchFamily="2" charset="2"/>
              <a:buChar char="Ø"/>
            </a:pPr>
            <a:r>
              <a:rPr lang="zh-CN" altLang="en-US" sz="2000" dirty="0"/>
              <a:t>在将</a:t>
            </a:r>
            <a:r>
              <a:rPr lang="zh-CN" altLang="en-US" sz="2000" dirty="0" smtClean="0"/>
              <a:t>来，我们计划把</a:t>
            </a:r>
            <a:r>
              <a:rPr lang="en-US" altLang="zh-CN" sz="2000" dirty="0" smtClean="0"/>
              <a:t>Capsule</a:t>
            </a:r>
            <a:r>
              <a:rPr lang="zh-CN" altLang="en-US" sz="2000" dirty="0" smtClean="0"/>
              <a:t>模型应用到语义分割中。希望通过将</a:t>
            </a:r>
            <a:r>
              <a:rPr lang="en-US" altLang="zh-CN" sz="2000" dirty="0" smtClean="0"/>
              <a:t>Capsule</a:t>
            </a:r>
            <a:r>
              <a:rPr lang="zh-CN" altLang="en-US" sz="2000" dirty="0" smtClean="0"/>
              <a:t>融合到现有的</a:t>
            </a:r>
            <a:r>
              <a:rPr lang="en-US" altLang="zh-CN" sz="2000" dirty="0" smtClean="0"/>
              <a:t>CNN</a:t>
            </a:r>
            <a:r>
              <a:rPr lang="zh-CN" altLang="en-US" sz="2000" dirty="0" smtClean="0"/>
              <a:t>模型，并改善</a:t>
            </a:r>
            <a:r>
              <a:rPr lang="en-US" altLang="zh-CN" sz="2000" dirty="0" smtClean="0"/>
              <a:t>Capsule</a:t>
            </a:r>
            <a:r>
              <a:rPr lang="zh-CN" altLang="en-US" sz="2000" dirty="0" smtClean="0"/>
              <a:t>的路由算法，来提高模型效率。</a:t>
            </a:r>
            <a:endParaRPr lang="en-US" altLang="zh-CN" sz="2000" dirty="0" smtClean="0"/>
          </a:p>
          <a:p>
            <a:pPr marL="457200" indent="-457200">
              <a:lnSpc>
                <a:spcPct val="130000"/>
              </a:lnSpc>
              <a:spcBef>
                <a:spcPts val="600"/>
              </a:spcBef>
              <a:buFont typeface="Wingdings" panose="05000000000000000000" pitchFamily="2" charset="2"/>
              <a:buChar char="Ø"/>
            </a:pPr>
            <a:endParaRPr lang="en-US" altLang="zh-CN" dirty="0" smtClean="0"/>
          </a:p>
        </p:txBody>
      </p:sp>
    </p:spTree>
    <p:custDataLst>
      <p:tags r:id="rId1"/>
    </p:custDataLst>
    <p:extLst>
      <p:ext uri="{BB962C8B-B14F-4D97-AF65-F5344CB8AC3E}">
        <p14:creationId xmlns:p14="http://schemas.microsoft.com/office/powerpoint/2010/main" val="1222735482"/>
      </p:ext>
    </p:extLst>
  </p:cSld>
  <p:clrMapOvr>
    <a:masterClrMapping/>
  </p:clrMapOvr>
  <mc:AlternateContent xmlns:mc="http://schemas.openxmlformats.org/markup-compatibility/2006" xmlns:p14="http://schemas.microsoft.com/office/powerpoint/2010/main">
    <mc:Choice Requires="p14">
      <p:transition spd="slow" p14:dur="2000" advTm="15497"/>
    </mc:Choice>
    <mc:Fallback xmlns="">
      <p:transition spd="slow" advTm="1549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539777" y="1943482"/>
            <a:ext cx="5112445" cy="2862322"/>
          </a:xfrm>
          <a:prstGeom prst="rect">
            <a:avLst/>
          </a:prstGeom>
          <a:noFill/>
          <a:ln>
            <a:noFill/>
          </a:ln>
        </p:spPr>
        <p:txBody>
          <a:bodyPr wrap="square" rtlCol="0">
            <a:spAutoFit/>
          </a:bodyPr>
          <a:lstStyle/>
          <a:p>
            <a:pPr algn="ctr"/>
            <a:r>
              <a:rPr lang="zh-CN" altLang="en-US" sz="5400" b="1" dirty="0" smtClean="0">
                <a:solidFill>
                  <a:schemeClr val="accent1"/>
                </a:solidFill>
                <a:latin typeface="微软雅黑" panose="020B0503020204020204" pitchFamily="34" charset="-122"/>
                <a:ea typeface="微软雅黑" panose="020B0503020204020204" pitchFamily="34" charset="-122"/>
              </a:rPr>
              <a:t>研究背景与方向</a:t>
            </a:r>
            <a:endParaRPr lang="zh-CN" altLang="en-US" sz="5400" b="1" dirty="0">
              <a:solidFill>
                <a:schemeClr val="accent1"/>
              </a:solidFill>
              <a:latin typeface="微软雅黑" panose="020B0503020204020204" pitchFamily="34" charset="-122"/>
              <a:ea typeface="微软雅黑" panose="020B0503020204020204" pitchFamily="34" charset="-122"/>
            </a:endParaRPr>
          </a:p>
          <a:p>
            <a:pPr algn="just"/>
            <a:endParaRPr lang="zh-CN" altLang="en-US" sz="5400" b="1" dirty="0">
              <a:solidFill>
                <a:schemeClr val="accent1"/>
              </a:solidFill>
              <a:latin typeface="微软雅黑" panose="020B0503020204020204" pitchFamily="34" charset="-122"/>
              <a:ea typeface="微软雅黑" panose="020B0503020204020204" pitchFamily="34" charset="-122"/>
            </a:endParaRPr>
          </a:p>
          <a:p>
            <a:pPr algn="just"/>
            <a:endParaRPr lang="zh-CN" altLang="en-US" sz="7200" b="1" dirty="0" smtClean="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3335953"/>
      </p:ext>
    </p:extLst>
  </p:cSld>
  <p:clrMapOvr>
    <a:masterClrMapping/>
  </p:clrMapOvr>
  <mc:AlternateContent xmlns:mc="http://schemas.openxmlformats.org/markup-compatibility/2006" xmlns:p14="http://schemas.microsoft.com/office/powerpoint/2010/main">
    <mc:Choice Requires="p14">
      <p:transition spd="slow" p14:dur="2000" advTm="2321"/>
    </mc:Choice>
    <mc:Fallback xmlns="">
      <p:transition spd="slow" advTm="232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科研规划</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20</a:t>
            </a:fld>
            <a:endParaRPr lang="zh-CN" altLang="en-US" dirty="0"/>
          </a:p>
        </p:txBody>
      </p:sp>
      <p:sp>
        <p:nvSpPr>
          <p:cNvPr id="14" name="矩形 13"/>
          <p:cNvSpPr/>
          <p:nvPr/>
        </p:nvSpPr>
        <p:spPr>
          <a:xfrm>
            <a:off x="695323" y="926774"/>
            <a:ext cx="2339102" cy="461665"/>
          </a:xfrm>
          <a:prstGeom prst="rect">
            <a:avLst/>
          </a:prstGeom>
          <a:solidFill>
            <a:schemeClr val="accent1"/>
          </a:solidFill>
        </p:spPr>
        <p:txBody>
          <a:bodyPr wrap="none">
            <a:spAutoFit/>
          </a:bodyPr>
          <a:lstStyle/>
          <a:p>
            <a:r>
              <a:rPr lang="zh-CN" altLang="en-US" sz="2400" b="1" dirty="0" smtClean="0">
                <a:solidFill>
                  <a:schemeClr val="bg1"/>
                </a:solidFill>
              </a:rPr>
              <a:t>图像的语义分割</a:t>
            </a:r>
            <a:endParaRPr lang="en-US" altLang="zh-CN" sz="2400" b="1" dirty="0" smtClean="0">
              <a:solidFill>
                <a:schemeClr val="bg1"/>
              </a:solidFill>
            </a:endParaRPr>
          </a:p>
        </p:txBody>
      </p:sp>
      <p:sp>
        <p:nvSpPr>
          <p:cNvPr id="15" name="文本框 14"/>
          <p:cNvSpPr txBox="1"/>
          <p:nvPr/>
        </p:nvSpPr>
        <p:spPr>
          <a:xfrm>
            <a:off x="1366738" y="1850687"/>
            <a:ext cx="8985952" cy="2683299"/>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en-US" altLang="zh-CN" sz="2000" dirty="0" smtClean="0"/>
              <a:t>2017</a:t>
            </a:r>
            <a:r>
              <a:rPr lang="zh-CN" altLang="en-US" sz="2000" dirty="0" smtClean="0"/>
              <a:t>上半年，打牢基础，多接触这个方向的前沿成果，多动手实践。</a:t>
            </a:r>
            <a:endParaRPr lang="en-US" altLang="zh-CN" sz="2000" dirty="0" smtClean="0"/>
          </a:p>
          <a:p>
            <a:pPr marL="457200" indent="-457200">
              <a:lnSpc>
                <a:spcPct val="130000"/>
              </a:lnSpc>
              <a:spcBef>
                <a:spcPts val="600"/>
              </a:spcBef>
              <a:buFont typeface="Wingdings" panose="05000000000000000000" pitchFamily="2" charset="2"/>
              <a:buChar char="Ø"/>
            </a:pPr>
            <a:r>
              <a:rPr lang="en-US" altLang="zh-CN" sz="2000" dirty="0" smtClean="0"/>
              <a:t>2018</a:t>
            </a:r>
            <a:r>
              <a:rPr lang="zh-CN" altLang="en-US" sz="2000" dirty="0" smtClean="0"/>
              <a:t>年，打牢基础之后，发散思维，在</a:t>
            </a:r>
            <a:r>
              <a:rPr lang="zh-CN" altLang="en-US" sz="2000" dirty="0"/>
              <a:t>现</a:t>
            </a:r>
            <a:r>
              <a:rPr lang="zh-CN" altLang="en-US" sz="2000" dirty="0" smtClean="0"/>
              <a:t>有的</a:t>
            </a:r>
            <a:r>
              <a:rPr lang="en-US" altLang="zh-CN" sz="2000" dirty="0" smtClean="0"/>
              <a:t>RCNN</a:t>
            </a:r>
            <a:r>
              <a:rPr lang="zh-CN" altLang="en-US" sz="2000" dirty="0" smtClean="0"/>
              <a:t>模型之上，优化模型结构，争取取得更好的结果；同时结合</a:t>
            </a:r>
            <a:r>
              <a:rPr lang="en-US" altLang="zh-CN" sz="2000" dirty="0" smtClean="0"/>
              <a:t>Capsule</a:t>
            </a:r>
            <a:r>
              <a:rPr lang="zh-CN" altLang="en-US" sz="2000" dirty="0" smtClean="0"/>
              <a:t>，探索语义分割的新方法。</a:t>
            </a:r>
            <a:endParaRPr lang="en-US" altLang="zh-CN" sz="2000" dirty="0" smtClean="0"/>
          </a:p>
          <a:p>
            <a:pPr marL="457200" indent="-457200">
              <a:lnSpc>
                <a:spcPct val="130000"/>
              </a:lnSpc>
              <a:spcBef>
                <a:spcPts val="600"/>
              </a:spcBef>
              <a:buFont typeface="Wingdings" panose="05000000000000000000" pitchFamily="2" charset="2"/>
              <a:buChar char="Ø"/>
            </a:pPr>
            <a:r>
              <a:rPr lang="zh-CN" altLang="en-US" sz="2000" dirty="0"/>
              <a:t>帮助老</a:t>
            </a:r>
            <a:r>
              <a:rPr lang="zh-CN" altLang="en-US" sz="2000" dirty="0" smtClean="0"/>
              <a:t>师提高一到两名硕士生的科研能力。</a:t>
            </a:r>
            <a:endParaRPr lang="en-US" altLang="zh-CN" sz="2000" dirty="0" smtClean="0"/>
          </a:p>
          <a:p>
            <a:pPr marL="457200" indent="-457200">
              <a:lnSpc>
                <a:spcPct val="130000"/>
              </a:lnSpc>
              <a:spcBef>
                <a:spcPts val="600"/>
              </a:spcBef>
              <a:buFont typeface="Wingdings" panose="05000000000000000000" pitchFamily="2" charset="2"/>
              <a:buChar char="Ø"/>
            </a:pPr>
            <a:r>
              <a:rPr lang="zh-CN" altLang="en-US" sz="2000" dirty="0"/>
              <a:t>博</a:t>
            </a:r>
            <a:r>
              <a:rPr lang="zh-CN" altLang="en-US" sz="2000" dirty="0" smtClean="0"/>
              <a:t>士二年级之前，争取发表会议论文一篇，参加学术会议一次，并寻求出国交流的机会。</a:t>
            </a:r>
            <a:endParaRPr lang="en-US" altLang="zh-CN" sz="2000" dirty="0" smtClean="0"/>
          </a:p>
        </p:txBody>
      </p:sp>
    </p:spTree>
    <p:custDataLst>
      <p:tags r:id="rId1"/>
    </p:custDataLst>
    <p:extLst>
      <p:ext uri="{BB962C8B-B14F-4D97-AF65-F5344CB8AC3E}">
        <p14:creationId xmlns:p14="http://schemas.microsoft.com/office/powerpoint/2010/main" val="1177830823"/>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研究方向</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21</a:t>
            </a:fld>
            <a:endParaRPr lang="zh-CN" altLang="en-US" dirty="0"/>
          </a:p>
        </p:txBody>
      </p:sp>
      <p:sp>
        <p:nvSpPr>
          <p:cNvPr id="6" name="矩形 5"/>
          <p:cNvSpPr/>
          <p:nvPr/>
        </p:nvSpPr>
        <p:spPr>
          <a:xfrm>
            <a:off x="695323" y="926774"/>
            <a:ext cx="3262432" cy="461665"/>
          </a:xfrm>
          <a:prstGeom prst="rect">
            <a:avLst/>
          </a:prstGeom>
          <a:solidFill>
            <a:schemeClr val="accent1"/>
          </a:solidFill>
        </p:spPr>
        <p:txBody>
          <a:bodyPr wrap="none">
            <a:spAutoFit/>
          </a:bodyPr>
          <a:lstStyle/>
          <a:p>
            <a:r>
              <a:rPr lang="zh-CN" altLang="en-US" sz="2400" b="1" dirty="0" smtClean="0">
                <a:solidFill>
                  <a:schemeClr val="bg1"/>
                </a:solidFill>
              </a:rPr>
              <a:t>计算机视觉与软件工程</a:t>
            </a:r>
            <a:endParaRPr lang="zh-CN" altLang="en-US" sz="2400" b="1" dirty="0">
              <a:solidFill>
                <a:schemeClr val="bg1"/>
              </a:solidFill>
            </a:endParaRPr>
          </a:p>
        </p:txBody>
      </p:sp>
      <p:grpSp>
        <p:nvGrpSpPr>
          <p:cNvPr id="36" name="组合 35"/>
          <p:cNvGrpSpPr/>
          <p:nvPr/>
        </p:nvGrpSpPr>
        <p:grpSpPr>
          <a:xfrm>
            <a:off x="497729" y="1665019"/>
            <a:ext cx="5186808" cy="2251014"/>
            <a:chOff x="894543" y="1665019"/>
            <a:chExt cx="5186808" cy="2251014"/>
          </a:xfrm>
        </p:grpSpPr>
        <p:sp>
          <p:nvSpPr>
            <p:cNvPr id="14" name="文本框 11"/>
            <p:cNvSpPr txBox="1"/>
            <p:nvPr/>
          </p:nvSpPr>
          <p:spPr>
            <a:xfrm>
              <a:off x="894543" y="2553802"/>
              <a:ext cx="1356952"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计算机视觉</a:t>
              </a:r>
              <a:endParaRPr lang="zh-CN" altLang="en-US" b="1" dirty="0">
                <a:sym typeface="+mn-lt"/>
              </a:endParaRPr>
            </a:p>
          </p:txBody>
        </p:sp>
        <p:sp>
          <p:nvSpPr>
            <p:cNvPr id="2" name="左大括号 1"/>
            <p:cNvSpPr/>
            <p:nvPr/>
          </p:nvSpPr>
          <p:spPr>
            <a:xfrm>
              <a:off x="2820838" y="1873025"/>
              <a:ext cx="129396" cy="1810454"/>
            </a:xfrm>
            <a:prstGeom prst="leftBrace">
              <a:avLst/>
            </a:prstGeom>
            <a:noFill/>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8" name="文本框 11"/>
            <p:cNvSpPr txBox="1"/>
            <p:nvPr/>
          </p:nvSpPr>
          <p:spPr>
            <a:xfrm>
              <a:off x="3033893" y="1665019"/>
              <a:ext cx="2687311"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1. </a:t>
              </a:r>
              <a:r>
                <a:rPr lang="zh-CN" altLang="en-US" b="1" dirty="0" smtClean="0">
                  <a:sym typeface="+mn-lt"/>
                </a:rPr>
                <a:t>三维形状分类与检测</a:t>
              </a:r>
              <a:endParaRPr lang="zh-CN" altLang="en-US" b="1" dirty="0">
                <a:sym typeface="+mn-lt"/>
              </a:endParaRPr>
            </a:p>
          </p:txBody>
        </p:sp>
        <p:sp>
          <p:nvSpPr>
            <p:cNvPr id="9" name="文本框 11"/>
            <p:cNvSpPr txBox="1"/>
            <p:nvPr/>
          </p:nvSpPr>
          <p:spPr>
            <a:xfrm>
              <a:off x="3033893" y="2574818"/>
              <a:ext cx="3047458"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2. </a:t>
              </a:r>
              <a:r>
                <a:rPr lang="zh-CN" altLang="en-US" b="1" dirty="0" smtClean="0">
                  <a:sym typeface="+mn-lt"/>
                </a:rPr>
                <a:t>细粒度图像分类与识别</a:t>
              </a:r>
              <a:endParaRPr lang="zh-CN" altLang="en-US" b="1" dirty="0">
                <a:sym typeface="+mn-lt"/>
              </a:endParaRPr>
            </a:p>
          </p:txBody>
        </p:sp>
        <p:sp>
          <p:nvSpPr>
            <p:cNvPr id="10" name="文本框 11"/>
            <p:cNvSpPr txBox="1"/>
            <p:nvPr/>
          </p:nvSpPr>
          <p:spPr>
            <a:xfrm>
              <a:off x="3033893" y="3463601"/>
              <a:ext cx="2323111"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3. </a:t>
              </a:r>
              <a:r>
                <a:rPr lang="zh-CN" altLang="en-US" b="1" dirty="0" smtClean="0">
                  <a:sym typeface="+mn-lt"/>
                </a:rPr>
                <a:t>图像的语义分割</a:t>
              </a:r>
              <a:endParaRPr lang="zh-CN" altLang="en-US" b="1" dirty="0">
                <a:sym typeface="+mn-lt"/>
              </a:endParaRPr>
            </a:p>
          </p:txBody>
        </p:sp>
      </p:grpSp>
      <p:grpSp>
        <p:nvGrpSpPr>
          <p:cNvPr id="37" name="组合 36"/>
          <p:cNvGrpSpPr/>
          <p:nvPr/>
        </p:nvGrpSpPr>
        <p:grpSpPr>
          <a:xfrm>
            <a:off x="6050269" y="1659690"/>
            <a:ext cx="4327314" cy="2250005"/>
            <a:chOff x="6973288" y="1659690"/>
            <a:chExt cx="4327314" cy="2250005"/>
          </a:xfrm>
        </p:grpSpPr>
        <p:sp>
          <p:nvSpPr>
            <p:cNvPr id="12" name="文本框 11"/>
            <p:cNvSpPr txBox="1"/>
            <p:nvPr/>
          </p:nvSpPr>
          <p:spPr>
            <a:xfrm>
              <a:off x="6973289" y="1659690"/>
              <a:ext cx="911254" cy="452432"/>
            </a:xfrm>
            <a:prstGeom prst="rect">
              <a:avLst/>
            </a:prstGeom>
            <a:noFill/>
          </p:spPr>
          <p:txBody>
            <a:bodyPr wrap="square" rtlCol="0">
              <a:spAutoFit/>
            </a:bodyPr>
            <a:lstStyle/>
            <a:p>
              <a:pPr>
                <a:lnSpc>
                  <a:spcPct val="130000"/>
                </a:lnSpc>
                <a:spcBef>
                  <a:spcPts val="600"/>
                </a:spcBef>
              </a:pPr>
              <a:r>
                <a:rPr lang="zh-CN" altLang="en-US" b="1" dirty="0">
                  <a:sym typeface="+mn-lt"/>
                </a:rPr>
                <a:t>张兴鹏</a:t>
              </a:r>
            </a:p>
          </p:txBody>
        </p:sp>
        <p:sp>
          <p:nvSpPr>
            <p:cNvPr id="13" name="文本框 12"/>
            <p:cNvSpPr txBox="1"/>
            <p:nvPr/>
          </p:nvSpPr>
          <p:spPr>
            <a:xfrm>
              <a:off x="6973289" y="2574818"/>
              <a:ext cx="911254"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王   炜</a:t>
              </a:r>
              <a:endParaRPr lang="zh-CN" altLang="en-US" b="1" dirty="0">
                <a:sym typeface="+mn-lt"/>
              </a:endParaRPr>
            </a:p>
          </p:txBody>
        </p:sp>
        <p:sp>
          <p:nvSpPr>
            <p:cNvPr id="15" name="文本框 14"/>
            <p:cNvSpPr txBox="1"/>
            <p:nvPr/>
          </p:nvSpPr>
          <p:spPr>
            <a:xfrm>
              <a:off x="6973288" y="3457263"/>
              <a:ext cx="911254"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王秋里</a:t>
              </a:r>
              <a:endParaRPr lang="zh-CN" altLang="en-US" b="1" dirty="0">
                <a:sym typeface="+mn-lt"/>
              </a:endParaRPr>
            </a:p>
          </p:txBody>
        </p:sp>
        <p:grpSp>
          <p:nvGrpSpPr>
            <p:cNvPr id="24" name="组合 23"/>
            <p:cNvGrpSpPr/>
            <p:nvPr/>
          </p:nvGrpSpPr>
          <p:grpSpPr>
            <a:xfrm>
              <a:off x="7979433" y="2367213"/>
              <a:ext cx="1422596" cy="452432"/>
              <a:chOff x="6512943" y="2367213"/>
              <a:chExt cx="1422596" cy="452432"/>
            </a:xfrm>
          </p:grpSpPr>
          <p:cxnSp>
            <p:nvCxnSpPr>
              <p:cNvPr id="19" name="直接连接符 18"/>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23" name="文本框 22"/>
            <p:cNvSpPr txBox="1"/>
            <p:nvPr/>
          </p:nvSpPr>
          <p:spPr>
            <a:xfrm>
              <a:off x="9359659" y="2593429"/>
              <a:ext cx="911254" cy="416011"/>
            </a:xfrm>
            <a:prstGeom prst="rect">
              <a:avLst/>
            </a:prstGeom>
            <a:noFill/>
          </p:spPr>
          <p:txBody>
            <a:bodyPr wrap="square" rtlCol="0">
              <a:spAutoFit/>
            </a:bodyPr>
            <a:lstStyle/>
            <a:p>
              <a:pPr>
                <a:lnSpc>
                  <a:spcPct val="130000"/>
                </a:lnSpc>
                <a:spcBef>
                  <a:spcPts val="600"/>
                </a:spcBef>
              </a:pPr>
              <a:r>
                <a:rPr lang="zh-CN" altLang="en-US" b="1" dirty="0">
                  <a:sym typeface="+mn-lt"/>
                </a:rPr>
                <a:t>黄凯达</a:t>
              </a:r>
            </a:p>
          </p:txBody>
        </p:sp>
        <p:grpSp>
          <p:nvGrpSpPr>
            <p:cNvPr id="25" name="组合 24"/>
            <p:cNvGrpSpPr/>
            <p:nvPr/>
          </p:nvGrpSpPr>
          <p:grpSpPr>
            <a:xfrm>
              <a:off x="7979924" y="3227766"/>
              <a:ext cx="1422596" cy="452432"/>
              <a:chOff x="6512943" y="2367213"/>
              <a:chExt cx="1422596" cy="452432"/>
            </a:xfrm>
          </p:grpSpPr>
          <p:cxnSp>
            <p:nvCxnSpPr>
              <p:cNvPr id="26" name="直接连接符 25"/>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28" name="文本框 27"/>
            <p:cNvSpPr txBox="1"/>
            <p:nvPr/>
          </p:nvSpPr>
          <p:spPr>
            <a:xfrm>
              <a:off x="9399643" y="3453982"/>
              <a:ext cx="1900959" cy="452432"/>
            </a:xfrm>
            <a:prstGeom prst="rect">
              <a:avLst/>
            </a:prstGeom>
            <a:noFill/>
          </p:spPr>
          <p:txBody>
            <a:bodyPr wrap="square" rtlCol="0">
              <a:spAutoFit/>
            </a:bodyPr>
            <a:lstStyle/>
            <a:p>
              <a:pPr>
                <a:lnSpc>
                  <a:spcPct val="130000"/>
                </a:lnSpc>
                <a:spcBef>
                  <a:spcPts val="600"/>
                </a:spcBef>
              </a:pPr>
              <a:r>
                <a:rPr lang="zh-CN" altLang="en-US" b="1" dirty="0">
                  <a:sym typeface="+mn-lt"/>
                </a:rPr>
                <a:t>唐</a:t>
              </a:r>
              <a:r>
                <a:rPr lang="zh-CN" altLang="en-US" b="1" dirty="0" smtClean="0">
                  <a:sym typeface="+mn-lt"/>
                </a:rPr>
                <a:t>潮、李知桓</a:t>
              </a:r>
              <a:endParaRPr lang="zh-CN" altLang="en-US" b="1" dirty="0">
                <a:sym typeface="+mn-lt"/>
              </a:endParaRPr>
            </a:p>
          </p:txBody>
        </p:sp>
      </p:grpSp>
      <p:grpSp>
        <p:nvGrpSpPr>
          <p:cNvPr id="38" name="组合 37"/>
          <p:cNvGrpSpPr/>
          <p:nvPr/>
        </p:nvGrpSpPr>
        <p:grpSpPr>
          <a:xfrm>
            <a:off x="532235" y="4506283"/>
            <a:ext cx="6782967" cy="452433"/>
            <a:chOff x="894543" y="4506283"/>
            <a:chExt cx="6782967" cy="452433"/>
          </a:xfrm>
        </p:grpSpPr>
        <p:sp>
          <p:nvSpPr>
            <p:cNvPr id="7" name="文本框 11"/>
            <p:cNvSpPr txBox="1"/>
            <p:nvPr/>
          </p:nvSpPr>
          <p:spPr>
            <a:xfrm>
              <a:off x="894543" y="4506284"/>
              <a:ext cx="1262062" cy="452432"/>
            </a:xfrm>
            <a:prstGeom prst="rect">
              <a:avLst/>
            </a:prstGeom>
            <a:noFill/>
          </p:spPr>
          <p:txBody>
            <a:bodyPr wrap="square" rtlCol="0">
              <a:spAutoFit/>
            </a:bodyPr>
            <a:lstStyle/>
            <a:p>
              <a:pPr>
                <a:lnSpc>
                  <a:spcPct val="130000"/>
                </a:lnSpc>
                <a:spcBef>
                  <a:spcPts val="600"/>
                </a:spcBef>
              </a:pPr>
              <a:r>
                <a:rPr lang="zh-CN" altLang="en-US" b="1" dirty="0">
                  <a:sym typeface="+mn-lt"/>
                </a:rPr>
                <a:t>软件工程</a:t>
              </a:r>
            </a:p>
          </p:txBody>
        </p:sp>
        <p:sp>
          <p:nvSpPr>
            <p:cNvPr id="29" name="左大括号 28"/>
            <p:cNvSpPr/>
            <p:nvPr/>
          </p:nvSpPr>
          <p:spPr>
            <a:xfrm>
              <a:off x="2904515" y="4633296"/>
              <a:ext cx="45719" cy="198407"/>
            </a:xfrm>
            <a:prstGeom prst="leftBrace">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11"/>
            <p:cNvSpPr txBox="1"/>
            <p:nvPr/>
          </p:nvSpPr>
          <p:spPr>
            <a:xfrm>
              <a:off x="3033894" y="4506283"/>
              <a:ext cx="4643616"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4. </a:t>
              </a:r>
              <a:r>
                <a:rPr lang="zh-CN" altLang="en-US" b="1" dirty="0" smtClean="0">
                  <a:sym typeface="+mn-lt"/>
                </a:rPr>
                <a:t>开</a:t>
              </a:r>
              <a:r>
                <a:rPr lang="zh-CN" altLang="en-US" b="1" dirty="0">
                  <a:sym typeface="+mn-lt"/>
                </a:rPr>
                <a:t>源软件中开发人员行为机理及预测研究</a:t>
              </a:r>
            </a:p>
          </p:txBody>
        </p:sp>
      </p:grpSp>
      <p:sp>
        <p:nvSpPr>
          <p:cNvPr id="31" name="文本框 30"/>
          <p:cNvSpPr txBox="1"/>
          <p:nvPr/>
        </p:nvSpPr>
        <p:spPr>
          <a:xfrm>
            <a:off x="7601398" y="4506283"/>
            <a:ext cx="714466"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刘超</a:t>
            </a:r>
            <a:endParaRPr lang="zh-CN" altLang="en-US" b="1" dirty="0">
              <a:sym typeface="+mn-lt"/>
            </a:endParaRPr>
          </a:p>
        </p:txBody>
      </p:sp>
      <p:grpSp>
        <p:nvGrpSpPr>
          <p:cNvPr id="32" name="组合 31"/>
          <p:cNvGrpSpPr/>
          <p:nvPr/>
        </p:nvGrpSpPr>
        <p:grpSpPr>
          <a:xfrm>
            <a:off x="8348796" y="4280067"/>
            <a:ext cx="1422596" cy="452432"/>
            <a:chOff x="6512943" y="2367213"/>
            <a:chExt cx="1422596" cy="452432"/>
          </a:xfrm>
        </p:grpSpPr>
        <p:cxnSp>
          <p:nvCxnSpPr>
            <p:cNvPr id="33" name="直接连接符 32"/>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35" name="文本框 34"/>
          <p:cNvSpPr txBox="1"/>
          <p:nvPr/>
        </p:nvSpPr>
        <p:spPr>
          <a:xfrm>
            <a:off x="9709705" y="4509679"/>
            <a:ext cx="911254" cy="416011"/>
          </a:xfrm>
          <a:prstGeom prst="rect">
            <a:avLst/>
          </a:prstGeom>
          <a:noFill/>
        </p:spPr>
        <p:txBody>
          <a:bodyPr wrap="square" rtlCol="0">
            <a:spAutoFit/>
          </a:bodyPr>
          <a:lstStyle/>
          <a:p>
            <a:pPr>
              <a:lnSpc>
                <a:spcPct val="130000"/>
              </a:lnSpc>
              <a:spcBef>
                <a:spcPts val="600"/>
              </a:spcBef>
            </a:pPr>
            <a:r>
              <a:rPr lang="zh-CN" altLang="en-US" b="1" dirty="0">
                <a:sym typeface="+mn-lt"/>
              </a:rPr>
              <a:t>张佳嘉</a:t>
            </a:r>
          </a:p>
        </p:txBody>
      </p:sp>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1350" y="4168763"/>
            <a:ext cx="1242234" cy="929066"/>
          </a:xfrm>
          <a:prstGeom prst="rect">
            <a:avLst/>
          </a:prstGeom>
        </p:spPr>
      </p:pic>
    </p:spTree>
    <p:custDataLst>
      <p:tags r:id="rId1"/>
    </p:custDataLst>
    <p:extLst>
      <p:ext uri="{BB962C8B-B14F-4D97-AF65-F5344CB8AC3E}">
        <p14:creationId xmlns:p14="http://schemas.microsoft.com/office/powerpoint/2010/main" val="480157271"/>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smtClean="0">
                <a:latin typeface="微软雅黑" panose="020B0503020204020204" pitchFamily="34" charset="-122"/>
              </a:rPr>
              <a:t>4.</a:t>
            </a:r>
            <a:r>
              <a:rPr lang="zh-CN" altLang="en-US" sz="2800" b="1" dirty="0" smtClean="0">
                <a:latin typeface="微软雅黑" panose="020B0503020204020204" pitchFamily="34" charset="-122"/>
              </a:rPr>
              <a:t>研究方向</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22</a:t>
            </a:fld>
            <a:endParaRPr lang="zh-CN" altLang="en-US" dirty="0"/>
          </a:p>
        </p:txBody>
      </p:sp>
      <p:sp>
        <p:nvSpPr>
          <p:cNvPr id="6" name="矩形 5"/>
          <p:cNvSpPr/>
          <p:nvPr/>
        </p:nvSpPr>
        <p:spPr>
          <a:xfrm>
            <a:off x="695323" y="926774"/>
            <a:ext cx="3570208" cy="461665"/>
          </a:xfrm>
          <a:prstGeom prst="rect">
            <a:avLst/>
          </a:prstGeom>
          <a:solidFill>
            <a:schemeClr val="accent1"/>
          </a:solidFill>
        </p:spPr>
        <p:txBody>
          <a:bodyPr wrap="none">
            <a:spAutoFit/>
          </a:bodyPr>
          <a:lstStyle/>
          <a:p>
            <a:r>
              <a:rPr lang="zh-CN" altLang="en-US" sz="2400" b="1" dirty="0">
                <a:solidFill>
                  <a:schemeClr val="bg1"/>
                </a:solidFill>
              </a:rPr>
              <a:t>经验软件工程与机器学习</a:t>
            </a:r>
          </a:p>
        </p:txBody>
      </p:sp>
      <p:sp>
        <p:nvSpPr>
          <p:cNvPr id="14" name="文本框 11"/>
          <p:cNvSpPr txBox="1"/>
          <p:nvPr/>
        </p:nvSpPr>
        <p:spPr>
          <a:xfrm>
            <a:off x="1238923" y="1823551"/>
            <a:ext cx="9714151" cy="2766911"/>
          </a:xfrm>
          <a:prstGeom prst="rect">
            <a:avLst/>
          </a:prstGeom>
          <a:noFill/>
        </p:spPr>
        <p:txBody>
          <a:bodyPr wrap="square" rtlCol="0">
            <a:spAutoFit/>
          </a:bodyPr>
          <a:lstStyle/>
          <a:p>
            <a:pPr>
              <a:lnSpc>
                <a:spcPct val="130000"/>
              </a:lnSpc>
              <a:spcBef>
                <a:spcPts val="600"/>
              </a:spcBef>
            </a:pPr>
            <a:r>
              <a:rPr lang="zh-CN" altLang="en-US" b="1" dirty="0">
                <a:sym typeface="+mn-lt"/>
              </a:rPr>
              <a:t>经验软件工程：</a:t>
            </a:r>
            <a:r>
              <a:rPr lang="zh-CN" altLang="en-US" dirty="0">
                <a:sym typeface="+mn-lt"/>
              </a:rPr>
              <a:t>开源社区中记录了关于代码和开发人员行为的大数据，利用这些数</a:t>
            </a:r>
            <a:r>
              <a:rPr lang="zh-CN" altLang="en-US" dirty="0" smtClean="0">
                <a:sym typeface="+mn-lt"/>
              </a:rPr>
              <a:t>据</a:t>
            </a:r>
            <a:r>
              <a:rPr lang="zh-CN" altLang="en-US" dirty="0">
                <a:sym typeface="+mn-lt"/>
              </a:rPr>
              <a:t>分</a:t>
            </a:r>
            <a:r>
              <a:rPr lang="zh-CN" altLang="en-US" dirty="0" smtClean="0">
                <a:sym typeface="+mn-lt"/>
              </a:rPr>
              <a:t>析软件工程中存在的问题已</a:t>
            </a:r>
            <a:r>
              <a:rPr lang="zh-CN" altLang="en-US" dirty="0">
                <a:sym typeface="+mn-lt"/>
              </a:rPr>
              <a:t>成为软件工程领域</a:t>
            </a:r>
            <a:r>
              <a:rPr lang="zh-CN" altLang="en-US" dirty="0" smtClean="0">
                <a:sym typeface="+mn-lt"/>
              </a:rPr>
              <a:t>的</a:t>
            </a:r>
            <a:r>
              <a:rPr lang="zh-CN" altLang="en-US" dirty="0">
                <a:sym typeface="+mn-lt"/>
              </a:rPr>
              <a:t>发</a:t>
            </a:r>
            <a:r>
              <a:rPr lang="zh-CN" altLang="en-US" dirty="0" smtClean="0">
                <a:sym typeface="+mn-lt"/>
              </a:rPr>
              <a:t>展趋势。</a:t>
            </a:r>
            <a:endParaRPr lang="en-US" altLang="zh-CN" dirty="0">
              <a:sym typeface="+mn-lt"/>
            </a:endParaRPr>
          </a:p>
          <a:p>
            <a:pPr>
              <a:lnSpc>
                <a:spcPct val="130000"/>
              </a:lnSpc>
              <a:spcBef>
                <a:spcPts val="600"/>
              </a:spcBef>
            </a:pPr>
            <a:endParaRPr lang="en-US" altLang="zh-CN" b="1" dirty="0">
              <a:sym typeface="+mn-lt"/>
            </a:endParaRPr>
          </a:p>
          <a:p>
            <a:pPr>
              <a:lnSpc>
                <a:spcPct val="130000"/>
              </a:lnSpc>
              <a:spcBef>
                <a:spcPts val="600"/>
              </a:spcBef>
            </a:pPr>
            <a:r>
              <a:rPr lang="zh-CN" altLang="en-US" b="1" dirty="0" smtClean="0">
                <a:sym typeface="+mn-lt"/>
              </a:rPr>
              <a:t>机器学习：</a:t>
            </a:r>
            <a:r>
              <a:rPr lang="zh-CN" altLang="en-US" dirty="0">
                <a:sym typeface="+mn-lt"/>
              </a:rPr>
              <a:t>发</a:t>
            </a:r>
            <a:r>
              <a:rPr lang="zh-CN" altLang="en-US" dirty="0" smtClean="0">
                <a:sym typeface="+mn-lt"/>
              </a:rPr>
              <a:t>现并控制软件工程中存在的问题需要建立模型来预测，成熟的机器学习方法能够很好地应用到软件工程中来。而目前深度学习很难应用到软件工程中来，是因为统计分析和普通的机器学习方法能够胜任大量软件工程问题。虽然深度学习在代码分析方面存在应用前景，但代码理解与代码表示是目前阻碍深度学习应用的一大难题。</a:t>
            </a:r>
            <a:endParaRPr lang="zh-CN" altLang="en-US" b="1" dirty="0">
              <a:sym typeface="+mn-lt"/>
            </a:endParaRPr>
          </a:p>
        </p:txBody>
      </p:sp>
    </p:spTree>
    <p:custDataLst>
      <p:tags r:id="rId1"/>
    </p:custDataLst>
    <p:extLst>
      <p:ext uri="{BB962C8B-B14F-4D97-AF65-F5344CB8AC3E}">
        <p14:creationId xmlns:p14="http://schemas.microsoft.com/office/powerpoint/2010/main" val="3975001867"/>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smtClean="0">
                <a:latin typeface="微软雅黑" panose="020B0503020204020204" pitchFamily="34" charset="-122"/>
              </a:rPr>
              <a:t>4.</a:t>
            </a:r>
            <a:r>
              <a:rPr lang="zh-CN" altLang="en-US" sz="2800" b="1" dirty="0" smtClean="0">
                <a:latin typeface="微软雅黑" panose="020B0503020204020204" pitchFamily="34" charset="-122"/>
              </a:rPr>
              <a:t>研究方向</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23</a:t>
            </a:fld>
            <a:endParaRPr lang="zh-CN" altLang="en-US" dirty="0"/>
          </a:p>
        </p:txBody>
      </p:sp>
      <p:sp>
        <p:nvSpPr>
          <p:cNvPr id="6" name="矩形 5"/>
          <p:cNvSpPr/>
          <p:nvPr/>
        </p:nvSpPr>
        <p:spPr>
          <a:xfrm>
            <a:off x="695323" y="926774"/>
            <a:ext cx="7263527" cy="523861"/>
          </a:xfrm>
          <a:prstGeom prst="rect">
            <a:avLst/>
          </a:prstGeom>
          <a:solidFill>
            <a:schemeClr val="accent1"/>
          </a:solidFill>
        </p:spPr>
        <p:txBody>
          <a:bodyPr wrap="none">
            <a:spAutoFit/>
          </a:bodyPr>
          <a:lstStyle/>
          <a:p>
            <a:pPr>
              <a:lnSpc>
                <a:spcPct val="130000"/>
              </a:lnSpc>
              <a:spcBef>
                <a:spcPts val="600"/>
              </a:spcBef>
            </a:pPr>
            <a:r>
              <a:rPr lang="zh-CN" altLang="en-US" sz="2400" b="1" dirty="0">
                <a:solidFill>
                  <a:schemeClr val="bg1"/>
                </a:solidFill>
                <a:sym typeface="+mn-lt"/>
              </a:rPr>
              <a:t>研究主题：开源软件中开发人员行为机理及预测研究</a:t>
            </a:r>
          </a:p>
        </p:txBody>
      </p:sp>
      <p:sp>
        <p:nvSpPr>
          <p:cNvPr id="20" name="TextBox 19"/>
          <p:cNvSpPr txBox="1"/>
          <p:nvPr/>
        </p:nvSpPr>
        <p:spPr>
          <a:xfrm>
            <a:off x="1042594" y="1740056"/>
            <a:ext cx="9177455" cy="4524315"/>
          </a:xfrm>
          <a:prstGeom prst="rect">
            <a:avLst/>
          </a:prstGeom>
          <a:noFill/>
        </p:spPr>
        <p:txBody>
          <a:bodyPr wrap="square" rtlCol="0">
            <a:spAutoFit/>
          </a:bodyPr>
          <a:lstStyle/>
          <a:p>
            <a:r>
              <a:rPr lang="en-US" altLang="zh-CN" b="1" dirty="0" smtClean="0"/>
              <a:t>1. </a:t>
            </a:r>
            <a:r>
              <a:rPr lang="zh-CN" altLang="en-US" b="1" dirty="0" smtClean="0"/>
              <a:t>软件工程师是如何选择并加入合适的开源项目的？</a:t>
            </a:r>
            <a:endParaRPr lang="en-US" altLang="zh-CN" b="1" dirty="0" smtClean="0"/>
          </a:p>
          <a:p>
            <a:r>
              <a:rPr lang="zh-CN" altLang="en-US" dirty="0"/>
              <a:t>开</a:t>
            </a:r>
            <a:r>
              <a:rPr lang="zh-CN" altLang="en-US" dirty="0" smtClean="0"/>
              <a:t>源软件社区</a:t>
            </a:r>
            <a:r>
              <a:rPr lang="en-US" altLang="zh-CN" dirty="0" smtClean="0"/>
              <a:t>GitHub</a:t>
            </a:r>
            <a:r>
              <a:rPr lang="zh-CN" altLang="en-US" dirty="0" smtClean="0"/>
              <a:t>中目前有约两千五百万名用户，以及七千一百万项目。但研究表明只有极少的程序员能够找到合适的项目，并长期稳定的进行相关开发工作。这种现象主要来自于项目内部的技术难题和社交难题。如果能帮助软件工程师找到合适的项目，能够极大节省他们加入项目的检索时间和决策时间。</a:t>
            </a:r>
            <a:endParaRPr lang="en-US" altLang="zh-CN" dirty="0" smtClean="0"/>
          </a:p>
          <a:p>
            <a:endParaRPr lang="en-US" altLang="zh-CN" b="1" dirty="0"/>
          </a:p>
          <a:p>
            <a:r>
              <a:rPr lang="en-US" altLang="zh-CN" b="1" dirty="0" smtClean="0"/>
              <a:t>2. </a:t>
            </a:r>
            <a:r>
              <a:rPr lang="zh-CN" altLang="en-US" b="1" dirty="0" smtClean="0"/>
              <a:t>软件工程师加入项目后都在修改什么文件？</a:t>
            </a:r>
            <a:endParaRPr lang="en-US" altLang="zh-CN" b="1" dirty="0" smtClean="0"/>
          </a:p>
          <a:p>
            <a:r>
              <a:rPr lang="zh-CN" altLang="en-US" dirty="0" smtClean="0"/>
              <a:t>研究表明大多数软件工程师加入项目后做的都是代码维护工作（代码重构，添加新功能，寻找代码缺陷等），然而他们</a:t>
            </a:r>
            <a:r>
              <a:rPr lang="en-US" altLang="zh-CN" dirty="0" smtClean="0"/>
              <a:t>80%</a:t>
            </a:r>
            <a:r>
              <a:rPr lang="zh-CN" altLang="en-US" dirty="0" smtClean="0"/>
              <a:t>的工作仅发生在</a:t>
            </a:r>
            <a:r>
              <a:rPr lang="en-US" altLang="zh-CN" dirty="0" smtClean="0"/>
              <a:t>20%</a:t>
            </a:r>
            <a:r>
              <a:rPr lang="zh-CN" altLang="en-US" dirty="0" smtClean="0"/>
              <a:t>的代码中。因此，如果能够提前找到这</a:t>
            </a:r>
            <a:r>
              <a:rPr lang="en-US" altLang="zh-CN" dirty="0" smtClean="0"/>
              <a:t>20%</a:t>
            </a:r>
            <a:r>
              <a:rPr lang="zh-CN" altLang="en-US" dirty="0" smtClean="0"/>
              <a:t>的代码，新加入的程序员能够有目的地去学习代码，软件工程师也能够更好地制定计划，合理分配人力和时间。</a:t>
            </a:r>
            <a:endParaRPr lang="en-US" altLang="zh-CN" dirty="0" smtClean="0"/>
          </a:p>
          <a:p>
            <a:endParaRPr lang="en-US" altLang="zh-CN" b="1" dirty="0" smtClean="0"/>
          </a:p>
          <a:p>
            <a:r>
              <a:rPr lang="en-US" altLang="zh-CN" b="1" dirty="0" smtClean="0"/>
              <a:t>3. </a:t>
            </a:r>
            <a:r>
              <a:rPr lang="zh-CN" altLang="en-US" b="1" dirty="0" smtClean="0"/>
              <a:t>软件工程师都在哪些文件中修复代码缺陷？</a:t>
            </a:r>
            <a:endParaRPr lang="en-US" altLang="zh-CN" b="1" dirty="0" smtClean="0"/>
          </a:p>
          <a:p>
            <a:r>
              <a:rPr lang="zh-CN" altLang="en-US" dirty="0" smtClean="0"/>
              <a:t>软件工程师在修改文件中，最关注的是代码缺陷问题。这是因为缺陷问题直接影响着程序的可靠性，以及用户的体验。在软件开发生命周期中越早发现缺陷问题，能够最大程度降低软件开发成本，提升代码质量。</a:t>
            </a:r>
            <a:endParaRPr lang="en-US" altLang="zh-CN" dirty="0" smtClean="0"/>
          </a:p>
        </p:txBody>
      </p:sp>
    </p:spTree>
    <p:custDataLst>
      <p:tags r:id="rId1"/>
    </p:custDataLst>
    <p:extLst>
      <p:ext uri="{BB962C8B-B14F-4D97-AF65-F5344CB8AC3E}">
        <p14:creationId xmlns:p14="http://schemas.microsoft.com/office/powerpoint/2010/main" val="2060762132"/>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smtClean="0">
                <a:latin typeface="微软雅黑" panose="020B0503020204020204" pitchFamily="34" charset="-122"/>
              </a:rPr>
              <a:t>4.</a:t>
            </a:r>
            <a:r>
              <a:rPr lang="zh-CN" altLang="en-US" sz="2800" b="1" dirty="0" smtClean="0">
                <a:latin typeface="微软雅黑" panose="020B0503020204020204" pitchFamily="34" charset="-122"/>
              </a:rPr>
              <a:t>研究</a:t>
            </a:r>
            <a:r>
              <a:rPr lang="zh-CN" altLang="en-US" sz="2800" b="1" dirty="0">
                <a:latin typeface="微软雅黑" panose="020B0503020204020204" pitchFamily="34" charset="-122"/>
              </a:rPr>
              <a:t>进展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24</a:t>
            </a:fld>
            <a:endParaRPr lang="zh-CN" altLang="en-US" dirty="0"/>
          </a:p>
        </p:txBody>
      </p:sp>
      <p:sp>
        <p:nvSpPr>
          <p:cNvPr id="6" name="矩形 5"/>
          <p:cNvSpPr/>
          <p:nvPr/>
        </p:nvSpPr>
        <p:spPr>
          <a:xfrm>
            <a:off x="695323" y="926774"/>
            <a:ext cx="1415772" cy="461665"/>
          </a:xfrm>
          <a:prstGeom prst="rect">
            <a:avLst/>
          </a:prstGeom>
          <a:solidFill>
            <a:schemeClr val="accent1"/>
          </a:solidFill>
        </p:spPr>
        <p:txBody>
          <a:bodyPr wrap="none">
            <a:spAutoFit/>
          </a:bodyPr>
          <a:lstStyle/>
          <a:p>
            <a:r>
              <a:rPr lang="zh-CN" altLang="en-US" sz="2400" b="1" dirty="0" smtClean="0">
                <a:solidFill>
                  <a:schemeClr val="bg1"/>
                </a:solidFill>
              </a:rPr>
              <a:t>解决方案</a:t>
            </a:r>
            <a:endParaRPr lang="en-US" altLang="zh-CN" sz="2400" b="1" dirty="0" smtClean="0">
              <a:solidFill>
                <a:schemeClr val="bg1"/>
              </a:solidFill>
            </a:endParaRPr>
          </a:p>
        </p:txBody>
      </p:sp>
      <p:sp>
        <p:nvSpPr>
          <p:cNvPr id="2" name="Rectangle 1"/>
          <p:cNvSpPr/>
          <p:nvPr/>
        </p:nvSpPr>
        <p:spPr>
          <a:xfrm>
            <a:off x="2561957" y="1704649"/>
            <a:ext cx="5588389" cy="369332"/>
          </a:xfrm>
          <a:prstGeom prst="rect">
            <a:avLst/>
          </a:prstGeom>
        </p:spPr>
        <p:txBody>
          <a:bodyPr wrap="none">
            <a:spAutoFit/>
          </a:bodyPr>
          <a:lstStyle/>
          <a:p>
            <a:r>
              <a:rPr lang="en-US" altLang="zh-CN" b="1" dirty="0" smtClean="0"/>
              <a:t>1. </a:t>
            </a:r>
            <a:r>
              <a:rPr lang="zh-CN" altLang="en-US" b="1" dirty="0" smtClean="0"/>
              <a:t>软</a:t>
            </a:r>
            <a:r>
              <a:rPr lang="zh-CN" altLang="en-US" b="1" dirty="0"/>
              <a:t>件工程师是如何选择并加入合适的开源项目的？</a:t>
            </a:r>
            <a:endParaRPr lang="en-US" altLang="zh-CN" b="1" dirty="0"/>
          </a:p>
        </p:txBody>
      </p:sp>
      <p:sp>
        <p:nvSpPr>
          <p:cNvPr id="9" name="TextBox 8"/>
          <p:cNvSpPr txBox="1"/>
          <p:nvPr/>
        </p:nvSpPr>
        <p:spPr>
          <a:xfrm>
            <a:off x="997685" y="2759523"/>
            <a:ext cx="9163690" cy="2031325"/>
          </a:xfrm>
          <a:prstGeom prst="rect">
            <a:avLst/>
          </a:prstGeom>
          <a:noFill/>
        </p:spPr>
        <p:txBody>
          <a:bodyPr wrap="square" rtlCol="0">
            <a:spAutoFit/>
          </a:bodyPr>
          <a:lstStyle/>
          <a:p>
            <a:r>
              <a:rPr lang="zh-CN" altLang="en-US" b="1" dirty="0" smtClean="0"/>
              <a:t>论文：</a:t>
            </a:r>
            <a:r>
              <a:rPr lang="en-US" altLang="zh-CN" b="1" dirty="0" err="1"/>
              <a:t>NNLRank</a:t>
            </a:r>
            <a:r>
              <a:rPr lang="en-US" altLang="zh-CN" b="1" dirty="0"/>
              <a:t>: A Recommender System for Developer Onboarding</a:t>
            </a:r>
            <a:endParaRPr lang="en-US" altLang="zh-CN" dirty="0"/>
          </a:p>
          <a:p>
            <a:endParaRPr lang="en-US" altLang="zh-CN" dirty="0" smtClean="0"/>
          </a:p>
          <a:p>
            <a:r>
              <a:rPr lang="zh-CN" altLang="en-US" b="1" dirty="0"/>
              <a:t>状</a:t>
            </a:r>
            <a:r>
              <a:rPr lang="zh-CN" altLang="en-US" b="1" dirty="0" smtClean="0"/>
              <a:t>态：</a:t>
            </a:r>
            <a:r>
              <a:rPr lang="zh-CN" altLang="en-US" dirty="0" smtClean="0"/>
              <a:t>会</a:t>
            </a:r>
            <a:r>
              <a:rPr lang="zh-CN" altLang="en-US" dirty="0"/>
              <a:t>议论文（</a:t>
            </a:r>
            <a:r>
              <a:rPr lang="en-US" altLang="zh-CN" dirty="0"/>
              <a:t>ICSE17</a:t>
            </a:r>
            <a:r>
              <a:rPr lang="zh-CN" altLang="en-US" dirty="0"/>
              <a:t>）在审（</a:t>
            </a:r>
            <a:r>
              <a:rPr lang="en-US" altLang="zh-CN" dirty="0"/>
              <a:t>CCF-A</a:t>
            </a:r>
            <a:r>
              <a:rPr lang="zh-CN" altLang="en-US" dirty="0" smtClean="0"/>
              <a:t>）</a:t>
            </a:r>
            <a:endParaRPr lang="en-US" altLang="zh-CN" b="1" dirty="0" smtClean="0"/>
          </a:p>
          <a:p>
            <a:endParaRPr lang="en-US" altLang="zh-CN" b="1" dirty="0" smtClean="0"/>
          </a:p>
          <a:p>
            <a:r>
              <a:rPr lang="zh-CN" altLang="en-US" b="1" dirty="0" smtClean="0"/>
              <a:t>数据：</a:t>
            </a:r>
            <a:r>
              <a:rPr lang="en-US" altLang="zh-CN" dirty="0" smtClean="0"/>
              <a:t>GitHub</a:t>
            </a:r>
            <a:r>
              <a:rPr lang="zh-CN" altLang="en-US" dirty="0" smtClean="0"/>
              <a:t>开源软件社区的数据映像</a:t>
            </a:r>
            <a:r>
              <a:rPr lang="en-US" altLang="zh-CN" dirty="0" err="1" smtClean="0"/>
              <a:t>Ghtorrent</a:t>
            </a:r>
            <a:endParaRPr lang="en-US" altLang="zh-CN" dirty="0" smtClean="0"/>
          </a:p>
          <a:p>
            <a:endParaRPr lang="en-US" altLang="zh-CN" b="1" dirty="0" smtClean="0"/>
          </a:p>
          <a:p>
            <a:r>
              <a:rPr lang="zh-CN" altLang="en-US" b="1" dirty="0"/>
              <a:t>方</a:t>
            </a:r>
            <a:r>
              <a:rPr lang="zh-CN" altLang="en-US" b="1" dirty="0" smtClean="0"/>
              <a:t>法：</a:t>
            </a:r>
            <a:r>
              <a:rPr lang="zh-CN" altLang="en-US" dirty="0" smtClean="0"/>
              <a:t>神经网络，</a:t>
            </a:r>
            <a:r>
              <a:rPr lang="en-US" altLang="zh-CN" dirty="0" smtClean="0"/>
              <a:t>Learning to Rank</a:t>
            </a:r>
          </a:p>
        </p:txBody>
      </p:sp>
    </p:spTree>
    <p:custDataLst>
      <p:tags r:id="rId1"/>
    </p:custDataLst>
    <p:extLst>
      <p:ext uri="{BB962C8B-B14F-4D97-AF65-F5344CB8AC3E}">
        <p14:creationId xmlns:p14="http://schemas.microsoft.com/office/powerpoint/2010/main" val="2948975786"/>
      </p:ext>
    </p:extLst>
  </p:cSld>
  <p:clrMapOvr>
    <a:masterClrMapping/>
  </p:clrMapOvr>
  <mc:AlternateContent xmlns:mc="http://schemas.openxmlformats.org/markup-compatibility/2006" xmlns:p14="http://schemas.microsoft.com/office/powerpoint/2010/main">
    <mc:Choice Requires="p14">
      <p:transition spd="slow" p14:dur="2000" advTm="15497"/>
    </mc:Choice>
    <mc:Fallback xmlns="">
      <p:transition spd="slow" advTm="1549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研究进展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25</a:t>
            </a:fld>
            <a:endParaRPr lang="zh-CN" altLang="en-US" dirty="0"/>
          </a:p>
        </p:txBody>
      </p:sp>
      <p:sp>
        <p:nvSpPr>
          <p:cNvPr id="6" name="矩形 5"/>
          <p:cNvSpPr/>
          <p:nvPr/>
        </p:nvSpPr>
        <p:spPr>
          <a:xfrm>
            <a:off x="695323" y="926774"/>
            <a:ext cx="1415772" cy="461665"/>
          </a:xfrm>
          <a:prstGeom prst="rect">
            <a:avLst/>
          </a:prstGeom>
          <a:solidFill>
            <a:schemeClr val="accent1"/>
          </a:solidFill>
        </p:spPr>
        <p:txBody>
          <a:bodyPr wrap="none">
            <a:spAutoFit/>
          </a:bodyPr>
          <a:lstStyle/>
          <a:p>
            <a:r>
              <a:rPr lang="zh-CN" altLang="en-US" sz="2400" b="1" dirty="0">
                <a:solidFill>
                  <a:schemeClr val="bg1"/>
                </a:solidFill>
              </a:rPr>
              <a:t>解决方案</a:t>
            </a:r>
            <a:endParaRPr lang="en-US" altLang="zh-CN" sz="2400" b="1" dirty="0">
              <a:solidFill>
                <a:schemeClr val="bg1"/>
              </a:solidFill>
            </a:endParaRPr>
          </a:p>
        </p:txBody>
      </p:sp>
      <p:sp>
        <p:nvSpPr>
          <p:cNvPr id="2" name="Rectangle 1"/>
          <p:cNvSpPr/>
          <p:nvPr/>
        </p:nvSpPr>
        <p:spPr>
          <a:xfrm>
            <a:off x="3395661" y="1707360"/>
            <a:ext cx="4895892" cy="369332"/>
          </a:xfrm>
          <a:prstGeom prst="rect">
            <a:avLst/>
          </a:prstGeom>
        </p:spPr>
        <p:txBody>
          <a:bodyPr wrap="none">
            <a:spAutoFit/>
          </a:bodyPr>
          <a:lstStyle/>
          <a:p>
            <a:r>
              <a:rPr lang="en-US" altLang="zh-CN" b="1" dirty="0" smtClean="0"/>
              <a:t>2. </a:t>
            </a:r>
            <a:r>
              <a:rPr lang="zh-CN" altLang="en-US" b="1" dirty="0" smtClean="0"/>
              <a:t>软</a:t>
            </a:r>
            <a:r>
              <a:rPr lang="zh-CN" altLang="en-US" b="1" dirty="0"/>
              <a:t>件工程师加入项目后都在修改什么文件？</a:t>
            </a:r>
            <a:endParaRPr lang="en-US" altLang="zh-CN" b="1" dirty="0"/>
          </a:p>
        </p:txBody>
      </p:sp>
      <p:sp>
        <p:nvSpPr>
          <p:cNvPr id="8" name="TextBox 7"/>
          <p:cNvSpPr txBox="1"/>
          <p:nvPr/>
        </p:nvSpPr>
        <p:spPr>
          <a:xfrm>
            <a:off x="2547704" y="2826431"/>
            <a:ext cx="7031194" cy="2031325"/>
          </a:xfrm>
          <a:prstGeom prst="rect">
            <a:avLst/>
          </a:prstGeom>
          <a:noFill/>
        </p:spPr>
        <p:txBody>
          <a:bodyPr wrap="square" rtlCol="0">
            <a:spAutoFit/>
          </a:bodyPr>
          <a:lstStyle/>
          <a:p>
            <a:r>
              <a:rPr lang="zh-CN" altLang="en-US" b="1" dirty="0" smtClean="0"/>
              <a:t>论文：</a:t>
            </a:r>
            <a:r>
              <a:rPr lang="en-US" altLang="zh-CN" b="1" dirty="0"/>
              <a:t>Cross-Project Change-Proneness Prediction</a:t>
            </a:r>
            <a:endParaRPr lang="en-US" altLang="zh-CN" dirty="0"/>
          </a:p>
          <a:p>
            <a:endParaRPr lang="en-US" altLang="zh-CN" dirty="0" smtClean="0"/>
          </a:p>
          <a:p>
            <a:r>
              <a:rPr lang="zh-CN" altLang="en-US" b="1" dirty="0"/>
              <a:t>状</a:t>
            </a:r>
            <a:r>
              <a:rPr lang="zh-CN" altLang="en-US" b="1" dirty="0" smtClean="0"/>
              <a:t>态：</a:t>
            </a:r>
            <a:r>
              <a:rPr lang="zh-CN" altLang="en-US" dirty="0" smtClean="0"/>
              <a:t>会</a:t>
            </a:r>
            <a:r>
              <a:rPr lang="zh-CN" altLang="en-US" dirty="0"/>
              <a:t>议论文（</a:t>
            </a:r>
            <a:r>
              <a:rPr lang="en-US" altLang="zh-CN" dirty="0"/>
              <a:t>SANER</a:t>
            </a:r>
            <a:r>
              <a:rPr lang="zh-CN" altLang="en-US" dirty="0"/>
              <a:t>）在审（</a:t>
            </a:r>
            <a:r>
              <a:rPr lang="en-US" altLang="zh-CN" dirty="0"/>
              <a:t>CCF-B</a:t>
            </a:r>
            <a:r>
              <a:rPr lang="zh-CN" altLang="en-US" dirty="0" smtClean="0"/>
              <a:t>）</a:t>
            </a:r>
            <a:endParaRPr lang="en-US" altLang="zh-CN" dirty="0" smtClean="0"/>
          </a:p>
          <a:p>
            <a:endParaRPr lang="en-US" altLang="zh-CN" dirty="0"/>
          </a:p>
          <a:p>
            <a:r>
              <a:rPr lang="zh-CN" altLang="en-US" b="1" dirty="0" smtClean="0"/>
              <a:t>数据：</a:t>
            </a:r>
            <a:r>
              <a:rPr lang="zh-CN" altLang="en-US" dirty="0" smtClean="0"/>
              <a:t>来自</a:t>
            </a:r>
            <a:r>
              <a:rPr lang="en-US" altLang="zh-CN" dirty="0" smtClean="0"/>
              <a:t>Apache</a:t>
            </a:r>
            <a:r>
              <a:rPr lang="zh-CN" altLang="en-US" dirty="0" smtClean="0"/>
              <a:t>的开源项目源代码</a:t>
            </a:r>
            <a:endParaRPr lang="en-US" altLang="zh-CN" dirty="0" smtClean="0"/>
          </a:p>
          <a:p>
            <a:endParaRPr lang="en-US" altLang="zh-CN" b="1" dirty="0" smtClean="0"/>
          </a:p>
          <a:p>
            <a:r>
              <a:rPr lang="zh-CN" altLang="en-US" b="1" dirty="0"/>
              <a:t>方</a:t>
            </a:r>
            <a:r>
              <a:rPr lang="zh-CN" altLang="en-US" b="1" dirty="0" smtClean="0"/>
              <a:t>法：</a:t>
            </a:r>
            <a:r>
              <a:rPr lang="zh-CN" altLang="en-US" dirty="0" smtClean="0"/>
              <a:t>机器学习、自适应训练数据选择</a:t>
            </a:r>
            <a:endParaRPr lang="en-US" altLang="zh-CN" dirty="0" smtClean="0"/>
          </a:p>
        </p:txBody>
      </p:sp>
    </p:spTree>
    <p:custDataLst>
      <p:tags r:id="rId1"/>
    </p:custDataLst>
    <p:extLst>
      <p:ext uri="{BB962C8B-B14F-4D97-AF65-F5344CB8AC3E}">
        <p14:creationId xmlns:p14="http://schemas.microsoft.com/office/powerpoint/2010/main" val="948797381"/>
      </p:ext>
    </p:extLst>
  </p:cSld>
  <p:clrMapOvr>
    <a:masterClrMapping/>
  </p:clrMapOvr>
  <mc:AlternateContent xmlns:mc="http://schemas.openxmlformats.org/markup-compatibility/2006" xmlns:p14="http://schemas.microsoft.com/office/powerpoint/2010/main">
    <mc:Choice Requires="p14">
      <p:transition spd="slow" p14:dur="2000" advTm="15497"/>
    </mc:Choice>
    <mc:Fallback xmlns="">
      <p:transition spd="slow" advTm="15497"/>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研究进展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26</a:t>
            </a:fld>
            <a:endParaRPr lang="zh-CN" altLang="en-US" dirty="0"/>
          </a:p>
        </p:txBody>
      </p:sp>
      <p:sp>
        <p:nvSpPr>
          <p:cNvPr id="6" name="矩形 5"/>
          <p:cNvSpPr/>
          <p:nvPr/>
        </p:nvSpPr>
        <p:spPr>
          <a:xfrm>
            <a:off x="695323" y="926774"/>
            <a:ext cx="1415772" cy="461665"/>
          </a:xfrm>
          <a:prstGeom prst="rect">
            <a:avLst/>
          </a:prstGeom>
          <a:solidFill>
            <a:schemeClr val="accent1"/>
          </a:solidFill>
        </p:spPr>
        <p:txBody>
          <a:bodyPr wrap="none">
            <a:spAutoFit/>
          </a:bodyPr>
          <a:lstStyle/>
          <a:p>
            <a:r>
              <a:rPr lang="zh-CN" altLang="en-US" sz="2400" b="1" dirty="0">
                <a:solidFill>
                  <a:schemeClr val="bg1"/>
                </a:solidFill>
              </a:rPr>
              <a:t>解决方案</a:t>
            </a:r>
            <a:endParaRPr lang="en-US" altLang="zh-CN" sz="2400" b="1" dirty="0">
              <a:solidFill>
                <a:schemeClr val="bg1"/>
              </a:solidFill>
            </a:endParaRPr>
          </a:p>
        </p:txBody>
      </p:sp>
      <p:sp>
        <p:nvSpPr>
          <p:cNvPr id="7" name="Rectangle 6"/>
          <p:cNvSpPr/>
          <p:nvPr/>
        </p:nvSpPr>
        <p:spPr>
          <a:xfrm>
            <a:off x="3276254" y="1863810"/>
            <a:ext cx="4895892" cy="369332"/>
          </a:xfrm>
          <a:prstGeom prst="rect">
            <a:avLst/>
          </a:prstGeom>
        </p:spPr>
        <p:txBody>
          <a:bodyPr wrap="none">
            <a:spAutoFit/>
          </a:bodyPr>
          <a:lstStyle/>
          <a:p>
            <a:r>
              <a:rPr lang="en-US" altLang="zh-CN" b="1" dirty="0" smtClean="0"/>
              <a:t>3. </a:t>
            </a:r>
            <a:r>
              <a:rPr lang="zh-CN" altLang="en-US" b="1" dirty="0" smtClean="0"/>
              <a:t>软</a:t>
            </a:r>
            <a:r>
              <a:rPr lang="zh-CN" altLang="en-US" b="1" dirty="0"/>
              <a:t>件工程师都在哪些文件中修复代码缺陷？</a:t>
            </a:r>
            <a:endParaRPr lang="en-US" altLang="zh-CN" b="1" dirty="0"/>
          </a:p>
        </p:txBody>
      </p:sp>
      <p:sp>
        <p:nvSpPr>
          <p:cNvPr id="21" name="TextBox 20"/>
          <p:cNvSpPr txBox="1"/>
          <p:nvPr/>
        </p:nvSpPr>
        <p:spPr>
          <a:xfrm>
            <a:off x="995071" y="2944349"/>
            <a:ext cx="10198140" cy="2031325"/>
          </a:xfrm>
          <a:prstGeom prst="rect">
            <a:avLst/>
          </a:prstGeom>
          <a:noFill/>
        </p:spPr>
        <p:txBody>
          <a:bodyPr wrap="square" rtlCol="0">
            <a:spAutoFit/>
          </a:bodyPr>
          <a:lstStyle/>
          <a:p>
            <a:r>
              <a:rPr lang="zh-CN" altLang="en-US" b="1" dirty="0" smtClean="0"/>
              <a:t>论文：</a:t>
            </a:r>
            <a:r>
              <a:rPr lang="en-US" altLang="zh-CN" b="1" dirty="0" smtClean="0"/>
              <a:t>A </a:t>
            </a:r>
            <a:r>
              <a:rPr lang="en-US" altLang="zh-CN" b="1" dirty="0"/>
              <a:t>Two-Phase Transfer Learning for Cross-Project Defect Prediction</a:t>
            </a:r>
            <a:endParaRPr lang="en-US" altLang="zh-CN" dirty="0"/>
          </a:p>
          <a:p>
            <a:endParaRPr lang="en-US" altLang="zh-CN" dirty="0" smtClean="0"/>
          </a:p>
          <a:p>
            <a:r>
              <a:rPr lang="zh-CN" altLang="en-US" b="1" dirty="0"/>
              <a:t>状</a:t>
            </a:r>
            <a:r>
              <a:rPr lang="zh-CN" altLang="en-US" b="1" dirty="0" smtClean="0"/>
              <a:t>态：</a:t>
            </a:r>
            <a:r>
              <a:rPr lang="zh-CN" altLang="en-US" dirty="0" smtClean="0"/>
              <a:t>修</a:t>
            </a:r>
            <a:r>
              <a:rPr lang="zh-CN" altLang="en-US" dirty="0"/>
              <a:t>改中，即将投往期</a:t>
            </a:r>
            <a:r>
              <a:rPr lang="zh-CN" altLang="en-US" dirty="0" smtClean="0"/>
              <a:t>刊</a:t>
            </a:r>
            <a:r>
              <a:rPr lang="en-US" altLang="zh-CN" dirty="0" smtClean="0"/>
              <a:t>IST</a:t>
            </a:r>
            <a:r>
              <a:rPr lang="zh-CN" altLang="en-US" dirty="0" smtClean="0"/>
              <a:t>（</a:t>
            </a:r>
            <a:r>
              <a:rPr lang="en-US" altLang="zh-CN" dirty="0" smtClean="0"/>
              <a:t>SCI-3</a:t>
            </a:r>
            <a:r>
              <a:rPr lang="zh-CN" altLang="en-US" dirty="0"/>
              <a:t>，</a:t>
            </a:r>
            <a:r>
              <a:rPr lang="en-US" altLang="zh-CN" dirty="0"/>
              <a:t>CCF-B</a:t>
            </a:r>
            <a:r>
              <a:rPr lang="zh-CN" altLang="en-US" dirty="0"/>
              <a:t>）</a:t>
            </a:r>
            <a:endParaRPr lang="en-US" altLang="zh-CN" dirty="0"/>
          </a:p>
          <a:p>
            <a:endParaRPr lang="en-US" altLang="zh-CN" dirty="0"/>
          </a:p>
          <a:p>
            <a:r>
              <a:rPr lang="zh-CN" altLang="en-US" b="1" dirty="0" smtClean="0"/>
              <a:t>数据：</a:t>
            </a:r>
            <a:r>
              <a:rPr lang="zh-CN" altLang="en-US" dirty="0" smtClean="0"/>
              <a:t>来自</a:t>
            </a:r>
            <a:r>
              <a:rPr lang="en-US" altLang="zh-CN" dirty="0" smtClean="0"/>
              <a:t>PROMISE</a:t>
            </a:r>
            <a:r>
              <a:rPr lang="zh-CN" altLang="en-US" dirty="0" smtClean="0"/>
              <a:t>的开源项目</a:t>
            </a:r>
            <a:r>
              <a:rPr lang="zh-CN" altLang="en-US" dirty="0"/>
              <a:t>缺</a:t>
            </a:r>
            <a:r>
              <a:rPr lang="zh-CN" altLang="en-US" dirty="0" smtClean="0"/>
              <a:t>陷数据</a:t>
            </a:r>
            <a:endParaRPr lang="en-US" altLang="zh-CN" dirty="0" smtClean="0"/>
          </a:p>
          <a:p>
            <a:endParaRPr lang="en-US" altLang="zh-CN" b="1" dirty="0" smtClean="0"/>
          </a:p>
          <a:p>
            <a:r>
              <a:rPr lang="zh-CN" altLang="en-US" b="1" dirty="0"/>
              <a:t>方</a:t>
            </a:r>
            <a:r>
              <a:rPr lang="zh-CN" altLang="en-US" b="1" dirty="0" smtClean="0"/>
              <a:t>法：</a:t>
            </a:r>
            <a:r>
              <a:rPr lang="zh-CN" altLang="en-US" dirty="0"/>
              <a:t>迁</a:t>
            </a:r>
            <a:r>
              <a:rPr lang="zh-CN" altLang="en-US" dirty="0" smtClean="0"/>
              <a:t>移学习、机器学</a:t>
            </a:r>
            <a:r>
              <a:rPr lang="zh-CN" altLang="en-US" dirty="0"/>
              <a:t>习、自适应训</a:t>
            </a:r>
            <a:r>
              <a:rPr lang="zh-CN" altLang="en-US" dirty="0" smtClean="0"/>
              <a:t>练数据选择</a:t>
            </a:r>
            <a:endParaRPr lang="en-US" altLang="zh-CN" dirty="0" smtClean="0"/>
          </a:p>
        </p:txBody>
      </p:sp>
    </p:spTree>
    <p:custDataLst>
      <p:tags r:id="rId1"/>
    </p:custDataLst>
    <p:extLst>
      <p:ext uri="{BB962C8B-B14F-4D97-AF65-F5344CB8AC3E}">
        <p14:creationId xmlns:p14="http://schemas.microsoft.com/office/powerpoint/2010/main" val="3242040447"/>
      </p:ext>
    </p:extLst>
  </p:cSld>
  <p:clrMapOvr>
    <a:masterClrMapping/>
  </p:clrMapOvr>
  <mc:AlternateContent xmlns:mc="http://schemas.openxmlformats.org/markup-compatibility/2006" xmlns:p14="http://schemas.microsoft.com/office/powerpoint/2010/main">
    <mc:Choice Requires="p14">
      <p:transition spd="slow" p14:dur="2000" advTm="15497"/>
    </mc:Choice>
    <mc:Fallback xmlns="">
      <p:transition spd="slow" advTm="1549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科研规划</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27</a:t>
            </a:fld>
            <a:endParaRPr lang="zh-CN" altLang="en-US" dirty="0"/>
          </a:p>
        </p:txBody>
      </p:sp>
      <p:sp>
        <p:nvSpPr>
          <p:cNvPr id="6" name="矩形 5"/>
          <p:cNvSpPr/>
          <p:nvPr/>
        </p:nvSpPr>
        <p:spPr>
          <a:xfrm>
            <a:off x="695323" y="926774"/>
            <a:ext cx="1415772" cy="461665"/>
          </a:xfrm>
          <a:prstGeom prst="rect">
            <a:avLst/>
          </a:prstGeom>
          <a:solidFill>
            <a:schemeClr val="accent1"/>
          </a:solidFill>
        </p:spPr>
        <p:txBody>
          <a:bodyPr wrap="none">
            <a:spAutoFit/>
          </a:bodyPr>
          <a:lstStyle/>
          <a:p>
            <a:r>
              <a:rPr lang="zh-CN" altLang="en-US" sz="2400" b="1" dirty="0" smtClean="0">
                <a:solidFill>
                  <a:schemeClr val="bg1"/>
                </a:solidFill>
              </a:rPr>
              <a:t>研究问题</a:t>
            </a:r>
            <a:endParaRPr lang="en-US" altLang="zh-CN" sz="2400" b="1" dirty="0">
              <a:solidFill>
                <a:schemeClr val="bg1"/>
              </a:solidFill>
            </a:endParaRPr>
          </a:p>
        </p:txBody>
      </p:sp>
      <p:sp>
        <p:nvSpPr>
          <p:cNvPr id="14" name="TextBox 13"/>
          <p:cNvSpPr txBox="1"/>
          <p:nvPr/>
        </p:nvSpPr>
        <p:spPr>
          <a:xfrm>
            <a:off x="1126269" y="2011492"/>
            <a:ext cx="9177455" cy="4247317"/>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smtClean="0"/>
              <a:t>代码中的缺陷是如何产生的？（研究热点）</a:t>
            </a:r>
            <a:endParaRPr lang="en-US" altLang="zh-CN" dirty="0" smtClean="0"/>
          </a:p>
          <a:p>
            <a:r>
              <a:rPr lang="zh-CN" altLang="en-US" dirty="0"/>
              <a:t>软件工</a:t>
            </a:r>
            <a:r>
              <a:rPr lang="zh-CN" altLang="en-US" dirty="0" smtClean="0"/>
              <a:t>程中</a:t>
            </a:r>
            <a:r>
              <a:rPr lang="en-US" altLang="zh-CN" dirty="0" smtClean="0"/>
              <a:t>80%</a:t>
            </a:r>
            <a:r>
              <a:rPr lang="zh-CN" altLang="en-US" dirty="0" smtClean="0"/>
              <a:t>以上的开销来自软件维护，而维护主要解决的是代码中的缺陷问题。缺陷的来源可能来自过度复杂的程序（第三篇论文有研究），不常见的编程方式（信息熵的稳定性），难以理解的编程习惯（代码可读性）等。解决缺陷问题能够极大提高代码可靠性，减少人力和财力。</a:t>
            </a:r>
            <a:endParaRPr lang="en-US" altLang="zh-CN" dirty="0" smtClean="0"/>
          </a:p>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b="1" dirty="0"/>
              <a:t>如</a:t>
            </a:r>
            <a:r>
              <a:rPr lang="zh-CN" altLang="en-US" b="1" dirty="0" smtClean="0"/>
              <a:t>何让机器识别代码缺陷？（研究热点）</a:t>
            </a:r>
            <a:endParaRPr lang="en-US" altLang="zh-CN" b="1" dirty="0" smtClean="0"/>
          </a:p>
          <a:p>
            <a:r>
              <a:rPr lang="zh-CN" altLang="en-US" dirty="0" smtClean="0"/>
              <a:t>代码测试是一个耗时耗力的工作，利用代码测试找出所有缺陷是一个</a:t>
            </a:r>
            <a:r>
              <a:rPr lang="en-US" altLang="zh-CN" dirty="0" smtClean="0"/>
              <a:t>NP</a:t>
            </a:r>
            <a:r>
              <a:rPr lang="zh-CN" altLang="en-US" dirty="0" smtClean="0"/>
              <a:t>难题。因此，需要让机器直接阅读代码，更早地识别代码存在的缺陷，这样能够让程序员及测试人员及早地发现和解决代码问题。</a:t>
            </a:r>
            <a:endParaRPr lang="en-US" altLang="zh-CN" dirty="0" smtClean="0"/>
          </a:p>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b="1" dirty="0" smtClean="0"/>
              <a:t>如何让机器自动化修改代码缺陷？（新的研究问题）</a:t>
            </a:r>
            <a:endParaRPr lang="en-US" altLang="zh-CN" b="1" dirty="0" smtClean="0"/>
          </a:p>
          <a:p>
            <a:r>
              <a:rPr lang="zh-CN" altLang="en-US" dirty="0" smtClean="0"/>
              <a:t>进一步，如果机器能自动化地帮助软件工程师修改代码中的缺陷，那么软件工程中的开发和维护中开销将得到极大的减少，软件开发生命周期也将缩减。微软等少数几个研究机构近期在该问题上有深入研究。</a:t>
            </a:r>
            <a:endParaRPr lang="en-US" altLang="zh-CN" dirty="0"/>
          </a:p>
        </p:txBody>
      </p:sp>
    </p:spTree>
    <p:custDataLst>
      <p:tags r:id="rId1"/>
    </p:custDataLst>
    <p:extLst>
      <p:ext uri="{BB962C8B-B14F-4D97-AF65-F5344CB8AC3E}">
        <p14:creationId xmlns:p14="http://schemas.microsoft.com/office/powerpoint/2010/main" val="2227649454"/>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科研规划</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28</a:t>
            </a:fld>
            <a:endParaRPr lang="zh-CN" altLang="en-US" dirty="0"/>
          </a:p>
        </p:txBody>
      </p:sp>
      <p:sp>
        <p:nvSpPr>
          <p:cNvPr id="6" name="矩形 5"/>
          <p:cNvSpPr/>
          <p:nvPr/>
        </p:nvSpPr>
        <p:spPr>
          <a:xfrm>
            <a:off x="695323" y="926774"/>
            <a:ext cx="1415772" cy="461665"/>
          </a:xfrm>
          <a:prstGeom prst="rect">
            <a:avLst/>
          </a:prstGeom>
          <a:solidFill>
            <a:schemeClr val="accent1"/>
          </a:solidFill>
        </p:spPr>
        <p:txBody>
          <a:bodyPr wrap="none">
            <a:spAutoFit/>
          </a:bodyPr>
          <a:lstStyle/>
          <a:p>
            <a:r>
              <a:rPr lang="zh-CN" altLang="en-US" sz="2400" b="1" dirty="0" smtClean="0">
                <a:solidFill>
                  <a:schemeClr val="bg1"/>
                </a:solidFill>
              </a:rPr>
              <a:t>研究计划</a:t>
            </a:r>
            <a:endParaRPr lang="en-US" altLang="zh-CN" sz="2400" b="1" dirty="0" smtClean="0">
              <a:solidFill>
                <a:schemeClr val="bg1"/>
              </a:solidFill>
            </a:endParaRPr>
          </a:p>
        </p:txBody>
      </p:sp>
      <p:sp>
        <p:nvSpPr>
          <p:cNvPr id="14" name="TextBox 13"/>
          <p:cNvSpPr txBox="1"/>
          <p:nvPr/>
        </p:nvSpPr>
        <p:spPr>
          <a:xfrm>
            <a:off x="1126269" y="1933435"/>
            <a:ext cx="9177455" cy="4247317"/>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深</a:t>
            </a:r>
            <a:r>
              <a:rPr lang="zh-CN" altLang="en-US" b="1" dirty="0" smtClean="0"/>
              <a:t>入研究代码缺陷，提高机器识别代码缺陷准确率。</a:t>
            </a:r>
            <a:endParaRPr lang="en-US" altLang="zh-CN" b="1" dirty="0"/>
          </a:p>
          <a:p>
            <a:r>
              <a:rPr lang="zh-CN" altLang="en-US" dirty="0"/>
              <a:t>实</a:t>
            </a:r>
            <a:r>
              <a:rPr lang="zh-CN" altLang="en-US" dirty="0" smtClean="0"/>
              <a:t>现</a:t>
            </a:r>
            <a:r>
              <a:rPr lang="en-US" altLang="zh-CN" dirty="0" smtClean="0"/>
              <a:t>ICSE2016</a:t>
            </a:r>
            <a:r>
              <a:rPr lang="zh-CN" altLang="en-US" dirty="0" smtClean="0"/>
              <a:t>年</a:t>
            </a:r>
            <a:r>
              <a:rPr lang="en-US" altLang="zh-CN" dirty="0" smtClean="0"/>
              <a:t>CCF-A</a:t>
            </a:r>
            <a:r>
              <a:rPr lang="zh-CN" altLang="en-US" dirty="0" smtClean="0"/>
              <a:t>会议论文关于用改进的</a:t>
            </a:r>
            <a:r>
              <a:rPr lang="en-US" altLang="zh-CN" dirty="0" smtClean="0"/>
              <a:t>N-Gram</a:t>
            </a:r>
            <a:r>
              <a:rPr lang="zh-CN" altLang="en-US" dirty="0" smtClean="0"/>
              <a:t>模型预测代码缺陷的方法（进行中）。用深度学习算法</a:t>
            </a:r>
            <a:r>
              <a:rPr lang="en-US" altLang="zh-CN" dirty="0" smtClean="0"/>
              <a:t>LSTM</a:t>
            </a:r>
            <a:r>
              <a:rPr lang="zh-CN" altLang="en-US" dirty="0" smtClean="0"/>
              <a:t>替代</a:t>
            </a:r>
            <a:r>
              <a:rPr lang="en-US" altLang="zh-CN" dirty="0" smtClean="0"/>
              <a:t>N-Gram</a:t>
            </a:r>
            <a:r>
              <a:rPr lang="zh-CN" altLang="en-US" dirty="0" smtClean="0"/>
              <a:t>，利用</a:t>
            </a:r>
            <a:r>
              <a:rPr lang="en-US" altLang="zh-CN" dirty="0" smtClean="0"/>
              <a:t>LSTM</a:t>
            </a:r>
            <a:r>
              <a:rPr lang="zh-CN" altLang="en-US" dirty="0" smtClean="0"/>
              <a:t>的长短期记忆能力识别代码中的缺陷模式，进而提高代码缺陷识别准确率。</a:t>
            </a:r>
            <a:endParaRPr lang="en-US" altLang="zh-CN" dirty="0"/>
          </a:p>
          <a:p>
            <a:endParaRPr lang="en-US" altLang="zh-CN" dirty="0" smtClean="0"/>
          </a:p>
          <a:p>
            <a:r>
              <a:rPr lang="zh-CN" altLang="en-US" dirty="0" smtClean="0"/>
              <a:t>注：硕士研究生张佳嘉在一起跟进相关工作。</a:t>
            </a:r>
            <a:endParaRPr lang="en-US" altLang="zh-CN" dirty="0" smtClean="0"/>
          </a:p>
          <a:p>
            <a:endParaRPr lang="en-US" altLang="zh-CN" b="1" dirty="0"/>
          </a:p>
          <a:p>
            <a:pPr marL="285750" indent="-285750">
              <a:buFont typeface="Arial" panose="020B0604020202020204" pitchFamily="34" charset="0"/>
              <a:buChar char="•"/>
            </a:pPr>
            <a:r>
              <a:rPr lang="zh-CN" altLang="en-US" b="1" dirty="0" smtClean="0"/>
              <a:t>深入研究软件工程师阅读代码原理</a:t>
            </a:r>
            <a:r>
              <a:rPr lang="zh-CN" altLang="en-US" b="1" dirty="0"/>
              <a:t>，</a:t>
            </a:r>
            <a:r>
              <a:rPr lang="zh-CN" altLang="en-US" b="1" dirty="0" smtClean="0"/>
              <a:t>寻找抽象表达代码的方式。</a:t>
            </a:r>
            <a:endParaRPr lang="en-US" altLang="zh-CN" b="1" dirty="0" smtClean="0"/>
          </a:p>
          <a:p>
            <a:r>
              <a:rPr lang="zh-CN" altLang="en-US" dirty="0"/>
              <a:t>利</a:t>
            </a:r>
            <a:r>
              <a:rPr lang="zh-CN" altLang="en-US" dirty="0" smtClean="0"/>
              <a:t>用抽象语法树解析</a:t>
            </a:r>
            <a:r>
              <a:rPr lang="zh-CN" altLang="en-US" dirty="0"/>
              <a:t>面向对</a:t>
            </a:r>
            <a:r>
              <a:rPr lang="zh-CN" altLang="en-US" dirty="0" smtClean="0"/>
              <a:t>象代码中的所有对象，如类，方法，变量等（已完成）。思考如何像人一样抽象理解代码，进而帮助</a:t>
            </a:r>
            <a:r>
              <a:rPr lang="en-US" altLang="zh-CN" dirty="0" smtClean="0"/>
              <a:t>N-Gram</a:t>
            </a:r>
            <a:r>
              <a:rPr lang="zh-CN" altLang="en-US" dirty="0" smtClean="0"/>
              <a:t>或</a:t>
            </a:r>
            <a:r>
              <a:rPr lang="en-US" altLang="zh-CN" dirty="0" smtClean="0"/>
              <a:t>LSTM</a:t>
            </a:r>
            <a:r>
              <a:rPr lang="zh-CN" altLang="en-US" dirty="0" smtClean="0"/>
              <a:t>算法提高代码缺陷准确率。</a:t>
            </a:r>
            <a:endParaRPr lang="en-US" altLang="zh-CN" dirty="0" smtClean="0"/>
          </a:p>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b="1" dirty="0"/>
              <a:t>了</a:t>
            </a:r>
            <a:r>
              <a:rPr lang="zh-CN" altLang="en-US" b="1" dirty="0" smtClean="0"/>
              <a:t>解自动化修复代码缺陷的原理和方法。</a:t>
            </a:r>
            <a:endParaRPr lang="en-US" altLang="zh-CN" b="1" dirty="0" smtClean="0"/>
          </a:p>
          <a:p>
            <a:r>
              <a:rPr lang="zh-CN" altLang="en-US" dirty="0"/>
              <a:t>系</a:t>
            </a:r>
            <a:r>
              <a:rPr lang="zh-CN" altLang="en-US" dirty="0" smtClean="0"/>
              <a:t>统研究关于自动化代码缺陷修复的国内外研究现状。</a:t>
            </a:r>
            <a:endParaRPr lang="en-US" altLang="zh-CN" dirty="0" smtClean="0"/>
          </a:p>
          <a:p>
            <a:endParaRPr lang="en-US" altLang="zh-CN" dirty="0"/>
          </a:p>
          <a:p>
            <a:pPr marL="285750" indent="-285750">
              <a:buFont typeface="Arial" panose="020B0604020202020204" pitchFamily="34" charset="0"/>
              <a:buChar char="•"/>
            </a:pPr>
            <a:r>
              <a:rPr lang="zh-CN" altLang="en-US" b="1" dirty="0"/>
              <a:t>了解</a:t>
            </a:r>
            <a:r>
              <a:rPr lang="zh-CN" altLang="en-US" b="1" dirty="0" smtClean="0"/>
              <a:t>深</a:t>
            </a:r>
            <a:r>
              <a:rPr lang="zh-CN" altLang="en-US" b="1" dirty="0"/>
              <a:t>度学习在自然语言处理的应用。</a:t>
            </a:r>
            <a:endParaRPr lang="en-US" altLang="zh-CN" b="1" dirty="0"/>
          </a:p>
        </p:txBody>
      </p:sp>
    </p:spTree>
    <p:custDataLst>
      <p:tags r:id="rId1"/>
    </p:custDataLst>
    <p:extLst>
      <p:ext uri="{BB962C8B-B14F-4D97-AF65-F5344CB8AC3E}">
        <p14:creationId xmlns:p14="http://schemas.microsoft.com/office/powerpoint/2010/main" val="3035718980"/>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539777" y="1943482"/>
            <a:ext cx="5336804" cy="2862322"/>
          </a:xfrm>
          <a:prstGeom prst="rect">
            <a:avLst/>
          </a:prstGeom>
          <a:noFill/>
          <a:ln>
            <a:noFill/>
          </a:ln>
        </p:spPr>
        <p:txBody>
          <a:bodyPr wrap="square" rtlCol="0">
            <a:spAutoFit/>
          </a:bodyPr>
          <a:lstStyle/>
          <a:p>
            <a:pPr algn="ctr"/>
            <a:r>
              <a:rPr lang="zh-CN" altLang="en-US" sz="5400" b="1" dirty="0">
                <a:solidFill>
                  <a:schemeClr val="accent1"/>
                </a:solidFill>
                <a:latin typeface="微软雅黑" panose="020B0503020204020204" pitchFamily="34" charset="-122"/>
                <a:ea typeface="微软雅黑" panose="020B0503020204020204" pitchFamily="34" charset="-122"/>
              </a:rPr>
              <a:t>总结</a:t>
            </a:r>
          </a:p>
          <a:p>
            <a:pPr algn="just"/>
            <a:endParaRPr lang="zh-CN" altLang="en-US" sz="5400" b="1" dirty="0">
              <a:solidFill>
                <a:schemeClr val="accent1"/>
              </a:solidFill>
              <a:latin typeface="微软雅黑" panose="020B0503020204020204" pitchFamily="34" charset="-122"/>
              <a:ea typeface="微软雅黑" panose="020B0503020204020204" pitchFamily="34" charset="-122"/>
            </a:endParaRPr>
          </a:p>
          <a:p>
            <a:pPr algn="just"/>
            <a:endParaRPr lang="zh-CN" altLang="en-US" sz="7200" b="1" dirty="0" smtClean="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0102019"/>
      </p:ext>
    </p:extLst>
  </p:cSld>
  <p:clrMapOvr>
    <a:masterClrMapping/>
  </p:clrMapOvr>
  <mc:AlternateContent xmlns:mc="http://schemas.openxmlformats.org/markup-compatibility/2006" xmlns:p14="http://schemas.microsoft.com/office/powerpoint/2010/main">
    <mc:Choice Requires="p14">
      <p:transition spd="slow" p14:dur="2000" advTm="2321"/>
    </mc:Choice>
    <mc:Fallback xmlns="">
      <p:transition spd="slow" advTm="232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3</a:t>
            </a:fld>
            <a:endParaRPr lang="zh-CN" altLang="en-US" dirty="0"/>
          </a:p>
        </p:txBody>
      </p:sp>
      <p:sp>
        <p:nvSpPr>
          <p:cNvPr id="6" name="矩形 5"/>
          <p:cNvSpPr/>
          <p:nvPr/>
        </p:nvSpPr>
        <p:spPr>
          <a:xfrm>
            <a:off x="695323" y="926774"/>
            <a:ext cx="1415772" cy="461665"/>
          </a:xfrm>
          <a:prstGeom prst="rect">
            <a:avLst/>
          </a:prstGeom>
          <a:solidFill>
            <a:schemeClr val="accent1"/>
          </a:solidFill>
        </p:spPr>
        <p:txBody>
          <a:bodyPr wrap="none">
            <a:spAutoFit/>
          </a:bodyPr>
          <a:lstStyle/>
          <a:p>
            <a:r>
              <a:rPr lang="zh-CN" altLang="en-US" sz="2400" b="1" dirty="0" smtClean="0">
                <a:solidFill>
                  <a:schemeClr val="bg1"/>
                </a:solidFill>
              </a:rPr>
              <a:t>智能驾驶</a:t>
            </a:r>
            <a:endParaRPr lang="zh-CN" altLang="en-US" sz="2400" b="1" dirty="0">
              <a:solidFill>
                <a:schemeClr val="bg1"/>
              </a:solidFill>
            </a:endParaRPr>
          </a:p>
        </p:txBody>
      </p:sp>
      <p:sp>
        <p:nvSpPr>
          <p:cNvPr id="14" name="文本框 11"/>
          <p:cNvSpPr txBox="1"/>
          <p:nvPr/>
        </p:nvSpPr>
        <p:spPr>
          <a:xfrm>
            <a:off x="1238923" y="1823551"/>
            <a:ext cx="9714151" cy="3127010"/>
          </a:xfrm>
          <a:prstGeom prst="rect">
            <a:avLst/>
          </a:prstGeom>
          <a:noFill/>
        </p:spPr>
        <p:txBody>
          <a:bodyPr wrap="square" rtlCol="0">
            <a:spAutoFit/>
          </a:bodyPr>
          <a:lstStyle/>
          <a:p>
            <a:pPr indent="457200">
              <a:lnSpc>
                <a:spcPct val="130000"/>
              </a:lnSpc>
              <a:spcBef>
                <a:spcPts val="600"/>
              </a:spcBef>
            </a:pPr>
            <a:r>
              <a:rPr lang="zh-CN" altLang="en-US" b="1" dirty="0">
                <a:sym typeface="+mn-lt"/>
              </a:rPr>
              <a:t>智能驾驶与无人驾驶是不同概念，智能驾驶更为宽泛。它指的是机器帮助人进行驾驶，以及在特殊情况下完全取代人驾驶的技术</a:t>
            </a:r>
            <a:r>
              <a:rPr lang="zh-CN" altLang="en-US" b="1" dirty="0" smtClean="0">
                <a:sym typeface="+mn-lt"/>
              </a:rPr>
              <a:t>。</a:t>
            </a:r>
            <a:endParaRPr lang="en-US" altLang="zh-CN" b="1" dirty="0" smtClean="0">
              <a:sym typeface="+mn-lt"/>
            </a:endParaRPr>
          </a:p>
          <a:p>
            <a:pPr indent="457200">
              <a:lnSpc>
                <a:spcPct val="130000"/>
              </a:lnSpc>
              <a:spcBef>
                <a:spcPts val="600"/>
              </a:spcBef>
            </a:pPr>
            <a:r>
              <a:rPr lang="zh-CN" altLang="en-US" b="1" dirty="0">
                <a:sym typeface="+mn-lt"/>
              </a:rPr>
              <a:t>智能驾驶作为战略性新兴产业的重要组成部分，是由互联网时代到人工智能时代过程中，出现的第一个精彩乐章，也是世界新一轮经济与科技发展的战略制高点之一。发展智能驾驶，对于促进国家科技、经济、社会、生活、安全及综合国力有着重大的意义</a:t>
            </a:r>
            <a:r>
              <a:rPr lang="zh-CN" altLang="en-US" b="1" dirty="0" smtClean="0">
                <a:sym typeface="+mn-lt"/>
              </a:rPr>
              <a:t>。</a:t>
            </a:r>
            <a:endParaRPr lang="en-US" altLang="zh-CN" b="1" dirty="0" smtClean="0">
              <a:sym typeface="+mn-lt"/>
            </a:endParaRPr>
          </a:p>
          <a:p>
            <a:pPr indent="457200">
              <a:lnSpc>
                <a:spcPct val="130000"/>
              </a:lnSpc>
              <a:spcBef>
                <a:spcPts val="600"/>
              </a:spcBef>
            </a:pPr>
            <a:r>
              <a:rPr lang="zh-CN" altLang="en-US" b="1" dirty="0">
                <a:sym typeface="+mn-lt"/>
              </a:rPr>
              <a:t>智能驾</a:t>
            </a:r>
            <a:r>
              <a:rPr lang="zh-CN" altLang="en-US" b="1" dirty="0" smtClean="0">
                <a:sym typeface="+mn-lt"/>
              </a:rPr>
              <a:t>驶的核心，便是复杂环境下的智能感知。拥有自动驾驶功能的汽车，需要智能地感知环境，并对行车过程作出相应的调整。目前，百度、特斯拉、谷歌等众多科技公司都在投入大量的资源，研究和发展智能驾驶技术。</a:t>
            </a:r>
            <a:endParaRPr lang="zh-CN" altLang="en-US" b="1" dirty="0">
              <a:sym typeface="+mn-lt"/>
            </a:endParaRPr>
          </a:p>
        </p:txBody>
      </p:sp>
      <p:sp>
        <p:nvSpPr>
          <p:cNvPr id="8" name="文本框 7"/>
          <p:cNvSpPr txBox="1"/>
          <p:nvPr/>
        </p:nvSpPr>
        <p:spPr>
          <a:xfrm>
            <a:off x="695323" y="30953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研究背景与方向</a:t>
            </a:r>
            <a:endParaRPr lang="zh-CN" altLang="en-US" sz="2800" b="1" dirty="0">
              <a:latin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总结</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30</a:t>
            </a:fld>
            <a:endParaRPr lang="zh-CN" altLang="en-US" dirty="0"/>
          </a:p>
        </p:txBody>
      </p:sp>
      <p:sp>
        <p:nvSpPr>
          <p:cNvPr id="14" name="矩形 13"/>
          <p:cNvSpPr/>
          <p:nvPr/>
        </p:nvSpPr>
        <p:spPr>
          <a:xfrm>
            <a:off x="695323" y="926774"/>
            <a:ext cx="1415772" cy="461665"/>
          </a:xfrm>
          <a:prstGeom prst="rect">
            <a:avLst/>
          </a:prstGeom>
          <a:solidFill>
            <a:schemeClr val="accent1"/>
          </a:solidFill>
        </p:spPr>
        <p:txBody>
          <a:bodyPr wrap="none">
            <a:spAutoFit/>
          </a:bodyPr>
          <a:lstStyle/>
          <a:p>
            <a:r>
              <a:rPr lang="zh-CN" altLang="en-US" sz="2400" b="1" dirty="0">
                <a:solidFill>
                  <a:schemeClr val="bg1"/>
                </a:solidFill>
              </a:rPr>
              <a:t>智能驾驶</a:t>
            </a:r>
            <a:endParaRPr lang="en-US" altLang="zh-CN" sz="2400" b="1" dirty="0" smtClean="0">
              <a:solidFill>
                <a:schemeClr val="bg1"/>
              </a:solidFill>
            </a:endParaRPr>
          </a:p>
        </p:txBody>
      </p:sp>
      <p:sp>
        <p:nvSpPr>
          <p:cNvPr id="15" name="文本框 14"/>
          <p:cNvSpPr txBox="1"/>
          <p:nvPr/>
        </p:nvSpPr>
        <p:spPr>
          <a:xfrm>
            <a:off x="1366738" y="1850687"/>
            <a:ext cx="8985952" cy="3640997"/>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dirty="0"/>
              <a:t>计算机视</a:t>
            </a:r>
            <a:r>
              <a:rPr lang="zh-CN" altLang="en-US" dirty="0" smtClean="0"/>
              <a:t>觉，三个方面的结合，能够构建出稳定高效的智能驾驶系统。</a:t>
            </a:r>
            <a:endParaRPr lang="en-US" altLang="zh-CN" dirty="0" smtClean="0"/>
          </a:p>
          <a:p>
            <a:pPr marL="914400" lvl="1" indent="-457200">
              <a:lnSpc>
                <a:spcPct val="130000"/>
              </a:lnSpc>
              <a:spcBef>
                <a:spcPts val="600"/>
              </a:spcBef>
              <a:buFont typeface="Wingdings" panose="05000000000000000000" pitchFamily="2" charset="2"/>
              <a:buChar char="Ø"/>
            </a:pPr>
            <a:r>
              <a:rPr lang="zh-CN" altLang="en-US" dirty="0" smtClean="0"/>
              <a:t>图</a:t>
            </a:r>
            <a:r>
              <a:rPr lang="zh-CN" altLang="en-US" dirty="0"/>
              <a:t>像的细粒度识</a:t>
            </a:r>
            <a:r>
              <a:rPr lang="zh-CN" altLang="en-US" dirty="0" smtClean="0"/>
              <a:t>别：行车环境是极为复杂的，需要学习大量的局部特征。图像的细粒度识别能够帮助智能驾驶系统更好地处理复杂路况。</a:t>
            </a:r>
            <a:endParaRPr lang="en-US" altLang="zh-CN" dirty="0" smtClean="0"/>
          </a:p>
          <a:p>
            <a:pPr marL="914400" lvl="1" indent="-457200">
              <a:lnSpc>
                <a:spcPct val="130000"/>
              </a:lnSpc>
              <a:spcBef>
                <a:spcPts val="600"/>
              </a:spcBef>
              <a:buFont typeface="Wingdings" panose="05000000000000000000" pitchFamily="2" charset="2"/>
              <a:buChar char="Ø"/>
            </a:pPr>
            <a:r>
              <a:rPr lang="en-US" altLang="zh-CN" dirty="0" smtClean="0"/>
              <a:t>3D</a:t>
            </a:r>
            <a:r>
              <a:rPr lang="zh-CN" altLang="en-US" dirty="0"/>
              <a:t>形状的分类与检</a:t>
            </a:r>
            <a:r>
              <a:rPr lang="zh-CN" altLang="en-US" dirty="0" smtClean="0"/>
              <a:t>测：可以处理行车雷达提供的路况</a:t>
            </a:r>
            <a:r>
              <a:rPr lang="en-US" altLang="zh-CN" dirty="0" smtClean="0"/>
              <a:t>3D</a:t>
            </a:r>
            <a:r>
              <a:rPr lang="zh-CN" altLang="en-US" dirty="0" smtClean="0"/>
              <a:t>信息，能够让智能驾驶系统更好地在空间上，把握行车环境。</a:t>
            </a:r>
            <a:endParaRPr lang="en-US" altLang="zh-CN" dirty="0" smtClean="0"/>
          </a:p>
          <a:p>
            <a:pPr marL="914400" lvl="1" indent="-457200">
              <a:lnSpc>
                <a:spcPct val="130000"/>
              </a:lnSpc>
              <a:spcBef>
                <a:spcPts val="600"/>
              </a:spcBef>
              <a:buFont typeface="Wingdings" panose="05000000000000000000" pitchFamily="2" charset="2"/>
              <a:buChar char="Ø"/>
            </a:pPr>
            <a:r>
              <a:rPr lang="zh-CN" altLang="en-US" dirty="0" smtClean="0"/>
              <a:t>图</a:t>
            </a:r>
            <a:r>
              <a:rPr lang="zh-CN" altLang="en-US" dirty="0"/>
              <a:t>像的语义分</a:t>
            </a:r>
            <a:r>
              <a:rPr lang="zh-CN" altLang="en-US" dirty="0" smtClean="0"/>
              <a:t>割：车载摄像头能够提供大量的图片信息。是否能够对这些图片进行迅速而又准确的语义分割，决定了智能驾驶系统是否能够准确把握路况。</a:t>
            </a:r>
            <a:endParaRPr lang="zh-CN" altLang="en-US" dirty="0"/>
          </a:p>
          <a:p>
            <a:pPr marL="457200" indent="-457200">
              <a:lnSpc>
                <a:spcPct val="130000"/>
              </a:lnSpc>
              <a:spcBef>
                <a:spcPts val="600"/>
              </a:spcBef>
              <a:buFont typeface="Wingdings" panose="05000000000000000000" pitchFamily="2" charset="2"/>
              <a:buChar char="Ø"/>
            </a:pPr>
            <a:r>
              <a:rPr lang="zh-CN" altLang="en-US" dirty="0"/>
              <a:t>软件工</a:t>
            </a:r>
            <a:r>
              <a:rPr lang="zh-CN" altLang="en-US" dirty="0" smtClean="0"/>
              <a:t>程：科学的开发过程，是项目进度的保证。专业的软件工程知识，能够让团队的合作更紧密，开发更高效。</a:t>
            </a:r>
            <a:endParaRPr lang="zh-CN" altLang="en-US" dirty="0"/>
          </a:p>
        </p:txBody>
      </p:sp>
    </p:spTree>
    <p:custDataLst>
      <p:tags r:id="rId1"/>
    </p:custDataLst>
    <p:extLst>
      <p:ext uri="{BB962C8B-B14F-4D97-AF65-F5344CB8AC3E}">
        <p14:creationId xmlns:p14="http://schemas.microsoft.com/office/powerpoint/2010/main" val="2919585618"/>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zh-CN" altLang="en-US" sz="8800" b="1" dirty="0">
                <a:solidFill>
                  <a:schemeClr val="bg1"/>
                </a:solidFill>
              </a:rPr>
              <a:t>请</a:t>
            </a:r>
            <a:r>
              <a:rPr lang="zh-CN" altLang="en-US" sz="8800" b="1" dirty="0" smtClean="0">
                <a:solidFill>
                  <a:schemeClr val="bg1"/>
                </a:solidFill>
              </a:rPr>
              <a:t>导师审阅</a:t>
            </a:r>
            <a:endParaRPr lang="zh-CN" altLang="en-US" sz="8800" b="1" dirty="0">
              <a:solidFill>
                <a:schemeClr val="bg1"/>
              </a:solidFill>
            </a:endParaRPr>
          </a:p>
        </p:txBody>
      </p:sp>
    </p:spTree>
    <p:extLst>
      <p:ext uri="{BB962C8B-B14F-4D97-AF65-F5344CB8AC3E}">
        <p14:creationId xmlns:p14="http://schemas.microsoft.com/office/powerpoint/2010/main" val="400446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30953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研究背景与方向</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sp>
        <p:nvSpPr>
          <p:cNvPr id="6" name="矩形 5"/>
          <p:cNvSpPr/>
          <p:nvPr/>
        </p:nvSpPr>
        <p:spPr>
          <a:xfrm>
            <a:off x="695323" y="926774"/>
            <a:ext cx="3262432" cy="461665"/>
          </a:xfrm>
          <a:prstGeom prst="rect">
            <a:avLst/>
          </a:prstGeom>
          <a:solidFill>
            <a:schemeClr val="accent1"/>
          </a:solidFill>
        </p:spPr>
        <p:txBody>
          <a:bodyPr wrap="none">
            <a:spAutoFit/>
          </a:bodyPr>
          <a:lstStyle/>
          <a:p>
            <a:r>
              <a:rPr lang="zh-CN" altLang="en-US" sz="2400" b="1">
                <a:solidFill>
                  <a:schemeClr val="bg1"/>
                </a:solidFill>
              </a:rPr>
              <a:t>计算机视觉与软件工程</a:t>
            </a:r>
            <a:endParaRPr lang="zh-CN" altLang="en-US" sz="2400" b="1" dirty="0">
              <a:solidFill>
                <a:schemeClr val="bg1"/>
              </a:solidFill>
            </a:endParaRPr>
          </a:p>
        </p:txBody>
      </p:sp>
      <p:sp>
        <p:nvSpPr>
          <p:cNvPr id="14" name="文本框 11"/>
          <p:cNvSpPr txBox="1"/>
          <p:nvPr/>
        </p:nvSpPr>
        <p:spPr>
          <a:xfrm>
            <a:off x="1238923" y="1823551"/>
            <a:ext cx="9714151" cy="3127010"/>
          </a:xfrm>
          <a:prstGeom prst="rect">
            <a:avLst/>
          </a:prstGeom>
          <a:noFill/>
        </p:spPr>
        <p:txBody>
          <a:bodyPr wrap="square" rtlCol="0">
            <a:spAutoFit/>
          </a:bodyPr>
          <a:lstStyle/>
          <a:p>
            <a:pPr indent="457200">
              <a:lnSpc>
                <a:spcPct val="130000"/>
              </a:lnSpc>
              <a:spcBef>
                <a:spcPts val="600"/>
              </a:spcBef>
            </a:pPr>
            <a:r>
              <a:rPr lang="zh-CN" altLang="en-US" b="1" dirty="0" smtClean="0">
                <a:sym typeface="+mn-lt"/>
              </a:rPr>
              <a:t>计算机视觉：智能驾驶的核心，便是计算机视觉。智能驾驶系统，需要通过处理车载摄像头、雷达等提供的视觉信息，感知行车过程中所面对的复杂环境。图像的细粒度识别、</a:t>
            </a:r>
            <a:r>
              <a:rPr lang="en-US" altLang="zh-CN" b="1" dirty="0" smtClean="0">
                <a:sym typeface="+mn-lt"/>
              </a:rPr>
              <a:t>3D</a:t>
            </a:r>
            <a:r>
              <a:rPr lang="zh-CN" altLang="en-US" b="1" dirty="0" smtClean="0">
                <a:sym typeface="+mn-lt"/>
              </a:rPr>
              <a:t>形状的分类与检测、图像的语义分割等等，都是计算机视觉领域的热门问题，也是智能驾驶所需要的关键技术。</a:t>
            </a:r>
            <a:endParaRPr lang="en-US" altLang="zh-CN" b="1" dirty="0" smtClean="0">
              <a:sym typeface="+mn-lt"/>
            </a:endParaRPr>
          </a:p>
          <a:p>
            <a:pPr indent="457200">
              <a:lnSpc>
                <a:spcPct val="130000"/>
              </a:lnSpc>
              <a:spcBef>
                <a:spcPts val="600"/>
              </a:spcBef>
            </a:pPr>
            <a:endParaRPr lang="en-US" altLang="zh-CN" b="1" dirty="0" smtClean="0">
              <a:sym typeface="+mn-lt"/>
            </a:endParaRPr>
          </a:p>
          <a:p>
            <a:pPr indent="457200">
              <a:lnSpc>
                <a:spcPct val="130000"/>
              </a:lnSpc>
              <a:spcBef>
                <a:spcPts val="600"/>
              </a:spcBef>
            </a:pPr>
            <a:r>
              <a:rPr lang="zh-CN" altLang="en-US" b="1" dirty="0" smtClean="0">
                <a:sym typeface="+mn-lt"/>
              </a:rPr>
              <a:t>软件工程：智</a:t>
            </a:r>
            <a:r>
              <a:rPr lang="zh-CN" altLang="en-US" b="1" dirty="0">
                <a:sym typeface="+mn-lt"/>
              </a:rPr>
              <a:t>能驾</a:t>
            </a:r>
            <a:r>
              <a:rPr lang="zh-CN" altLang="en-US" b="1" dirty="0" smtClean="0">
                <a:sym typeface="+mn-lt"/>
              </a:rPr>
              <a:t>驶系统的开发过程中，软件开发占有很大比重，所以科学的软件开发环境就显得尤为重要。随着现代软件开发规模变得越来越大，开发团队之间如何协作、软件模型如何架构等问题也就显得越来越突出。对软件工程的研究，能够极大的提高团队的开发效率。</a:t>
            </a:r>
            <a:endParaRPr lang="zh-CN" altLang="en-US" b="1" dirty="0">
              <a:sym typeface="+mn-lt"/>
            </a:endParaRPr>
          </a:p>
        </p:txBody>
      </p:sp>
    </p:spTree>
    <p:custDataLst>
      <p:tags r:id="rId1"/>
    </p:custDataLst>
    <p:extLst>
      <p:ext uri="{BB962C8B-B14F-4D97-AF65-F5344CB8AC3E}">
        <p14:creationId xmlns:p14="http://schemas.microsoft.com/office/powerpoint/2010/main" val="498433166"/>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539777" y="1943482"/>
            <a:ext cx="5112445" cy="2862322"/>
          </a:xfrm>
          <a:prstGeom prst="rect">
            <a:avLst/>
          </a:prstGeom>
          <a:noFill/>
          <a:ln>
            <a:noFill/>
          </a:ln>
        </p:spPr>
        <p:txBody>
          <a:bodyPr wrap="square" rtlCol="0">
            <a:spAutoFit/>
          </a:bodyPr>
          <a:lstStyle/>
          <a:p>
            <a:pPr algn="ctr"/>
            <a:r>
              <a:rPr lang="zh-CN" altLang="en-US" sz="5400" b="1" dirty="0" smtClean="0">
                <a:solidFill>
                  <a:schemeClr val="accent1"/>
                </a:solidFill>
                <a:latin typeface="微软雅黑" panose="020B0503020204020204" pitchFamily="34" charset="-122"/>
                <a:ea typeface="微软雅黑" panose="020B0503020204020204" pitchFamily="34" charset="-122"/>
              </a:rPr>
              <a:t>研究现状与规划</a:t>
            </a:r>
            <a:endParaRPr lang="zh-CN" altLang="en-US" sz="5400" b="1" dirty="0">
              <a:solidFill>
                <a:schemeClr val="accent1"/>
              </a:solidFill>
              <a:latin typeface="微软雅黑" panose="020B0503020204020204" pitchFamily="34" charset="-122"/>
              <a:ea typeface="微软雅黑" panose="020B0503020204020204" pitchFamily="34" charset="-122"/>
            </a:endParaRPr>
          </a:p>
          <a:p>
            <a:pPr algn="just"/>
            <a:endParaRPr lang="zh-CN" altLang="en-US" sz="5400" b="1" dirty="0">
              <a:solidFill>
                <a:schemeClr val="accent1"/>
              </a:solidFill>
              <a:latin typeface="微软雅黑" panose="020B0503020204020204" pitchFamily="34" charset="-122"/>
              <a:ea typeface="微软雅黑" panose="020B0503020204020204" pitchFamily="34" charset="-122"/>
            </a:endParaRPr>
          </a:p>
          <a:p>
            <a:pPr algn="just"/>
            <a:endParaRPr lang="zh-CN" altLang="en-US" sz="7200" b="1" dirty="0" smtClean="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34112"/>
      </p:ext>
    </p:extLst>
  </p:cSld>
  <p:clrMapOvr>
    <a:masterClrMapping/>
  </p:clrMapOvr>
  <mc:AlternateContent xmlns:mc="http://schemas.openxmlformats.org/markup-compatibility/2006" xmlns:p14="http://schemas.microsoft.com/office/powerpoint/2010/main">
    <mc:Choice Requires="p14">
      <p:transition spd="slow" p14:dur="2000" advTm="2321"/>
    </mc:Choice>
    <mc:Fallback xmlns="">
      <p:transition spd="slow" advTm="232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研究方向</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6</a:t>
            </a:fld>
            <a:endParaRPr lang="zh-CN" altLang="en-US" dirty="0"/>
          </a:p>
        </p:txBody>
      </p:sp>
      <p:sp>
        <p:nvSpPr>
          <p:cNvPr id="6" name="矩形 5"/>
          <p:cNvSpPr/>
          <p:nvPr/>
        </p:nvSpPr>
        <p:spPr>
          <a:xfrm>
            <a:off x="695323" y="926774"/>
            <a:ext cx="3262432" cy="461665"/>
          </a:xfrm>
          <a:prstGeom prst="rect">
            <a:avLst/>
          </a:prstGeom>
          <a:solidFill>
            <a:schemeClr val="accent1"/>
          </a:solidFill>
        </p:spPr>
        <p:txBody>
          <a:bodyPr wrap="none">
            <a:spAutoFit/>
          </a:bodyPr>
          <a:lstStyle/>
          <a:p>
            <a:r>
              <a:rPr lang="zh-CN" altLang="en-US" sz="2400" b="1" dirty="0" smtClean="0">
                <a:solidFill>
                  <a:schemeClr val="bg1"/>
                </a:solidFill>
              </a:rPr>
              <a:t>计算机视觉与软件工程</a:t>
            </a:r>
            <a:endParaRPr lang="zh-CN" altLang="en-US" sz="2400" b="1" dirty="0">
              <a:solidFill>
                <a:schemeClr val="bg1"/>
              </a:solidFill>
            </a:endParaRPr>
          </a:p>
        </p:txBody>
      </p:sp>
      <p:grpSp>
        <p:nvGrpSpPr>
          <p:cNvPr id="36" name="组合 35"/>
          <p:cNvGrpSpPr/>
          <p:nvPr/>
        </p:nvGrpSpPr>
        <p:grpSpPr>
          <a:xfrm>
            <a:off x="497729" y="1665019"/>
            <a:ext cx="5186808" cy="2251014"/>
            <a:chOff x="894543" y="1665019"/>
            <a:chExt cx="5186808" cy="2251014"/>
          </a:xfrm>
        </p:grpSpPr>
        <p:sp>
          <p:nvSpPr>
            <p:cNvPr id="14" name="文本框 11"/>
            <p:cNvSpPr txBox="1"/>
            <p:nvPr/>
          </p:nvSpPr>
          <p:spPr>
            <a:xfrm>
              <a:off x="894543" y="2553802"/>
              <a:ext cx="1356952"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计算机视觉</a:t>
              </a:r>
              <a:endParaRPr lang="zh-CN" altLang="en-US" b="1" dirty="0">
                <a:sym typeface="+mn-lt"/>
              </a:endParaRPr>
            </a:p>
          </p:txBody>
        </p:sp>
        <p:sp>
          <p:nvSpPr>
            <p:cNvPr id="2" name="左大括号 1"/>
            <p:cNvSpPr/>
            <p:nvPr/>
          </p:nvSpPr>
          <p:spPr>
            <a:xfrm>
              <a:off x="2820838" y="1873025"/>
              <a:ext cx="129396" cy="1810454"/>
            </a:xfrm>
            <a:prstGeom prst="leftBrace">
              <a:avLst/>
            </a:prstGeom>
            <a:noFill/>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8" name="文本框 11"/>
            <p:cNvSpPr txBox="1"/>
            <p:nvPr/>
          </p:nvSpPr>
          <p:spPr>
            <a:xfrm>
              <a:off x="3033893" y="1665019"/>
              <a:ext cx="2687311"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1. </a:t>
              </a:r>
              <a:r>
                <a:rPr lang="zh-CN" altLang="en-US" b="1" dirty="0" smtClean="0">
                  <a:sym typeface="+mn-lt"/>
                </a:rPr>
                <a:t>三维形状分类与检测</a:t>
              </a:r>
              <a:endParaRPr lang="zh-CN" altLang="en-US" b="1" dirty="0">
                <a:sym typeface="+mn-lt"/>
              </a:endParaRPr>
            </a:p>
          </p:txBody>
        </p:sp>
        <p:sp>
          <p:nvSpPr>
            <p:cNvPr id="9" name="文本框 11"/>
            <p:cNvSpPr txBox="1"/>
            <p:nvPr/>
          </p:nvSpPr>
          <p:spPr>
            <a:xfrm>
              <a:off x="3033893" y="2574818"/>
              <a:ext cx="3047458"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2. </a:t>
              </a:r>
              <a:r>
                <a:rPr lang="zh-CN" altLang="en-US" b="1" dirty="0" smtClean="0">
                  <a:sym typeface="+mn-lt"/>
                </a:rPr>
                <a:t>细粒度图像分类与识别</a:t>
              </a:r>
              <a:endParaRPr lang="zh-CN" altLang="en-US" b="1" dirty="0">
                <a:sym typeface="+mn-lt"/>
              </a:endParaRPr>
            </a:p>
          </p:txBody>
        </p:sp>
        <p:sp>
          <p:nvSpPr>
            <p:cNvPr id="10" name="文本框 11"/>
            <p:cNvSpPr txBox="1"/>
            <p:nvPr/>
          </p:nvSpPr>
          <p:spPr>
            <a:xfrm>
              <a:off x="3033893" y="3463601"/>
              <a:ext cx="2323111"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3. </a:t>
              </a:r>
              <a:r>
                <a:rPr lang="zh-CN" altLang="en-US" b="1" dirty="0" smtClean="0">
                  <a:sym typeface="+mn-lt"/>
                </a:rPr>
                <a:t>图像的语义分割</a:t>
              </a:r>
              <a:endParaRPr lang="zh-CN" altLang="en-US" b="1" dirty="0">
                <a:sym typeface="+mn-lt"/>
              </a:endParaRPr>
            </a:p>
          </p:txBody>
        </p:sp>
      </p:grpSp>
      <p:grpSp>
        <p:nvGrpSpPr>
          <p:cNvPr id="37" name="组合 36"/>
          <p:cNvGrpSpPr/>
          <p:nvPr/>
        </p:nvGrpSpPr>
        <p:grpSpPr>
          <a:xfrm>
            <a:off x="6050269" y="1659690"/>
            <a:ext cx="4327314" cy="2250005"/>
            <a:chOff x="6973288" y="1659690"/>
            <a:chExt cx="4327314" cy="2250005"/>
          </a:xfrm>
        </p:grpSpPr>
        <p:sp>
          <p:nvSpPr>
            <p:cNvPr id="12" name="文本框 11"/>
            <p:cNvSpPr txBox="1"/>
            <p:nvPr/>
          </p:nvSpPr>
          <p:spPr>
            <a:xfrm>
              <a:off x="6973289" y="1659690"/>
              <a:ext cx="911254" cy="452432"/>
            </a:xfrm>
            <a:prstGeom prst="rect">
              <a:avLst/>
            </a:prstGeom>
            <a:noFill/>
          </p:spPr>
          <p:txBody>
            <a:bodyPr wrap="square" rtlCol="0">
              <a:spAutoFit/>
            </a:bodyPr>
            <a:lstStyle/>
            <a:p>
              <a:pPr>
                <a:lnSpc>
                  <a:spcPct val="130000"/>
                </a:lnSpc>
                <a:spcBef>
                  <a:spcPts val="600"/>
                </a:spcBef>
              </a:pPr>
              <a:r>
                <a:rPr lang="zh-CN" altLang="en-US" b="1" dirty="0">
                  <a:sym typeface="+mn-lt"/>
                </a:rPr>
                <a:t>张兴鹏</a:t>
              </a:r>
            </a:p>
          </p:txBody>
        </p:sp>
        <p:sp>
          <p:nvSpPr>
            <p:cNvPr id="13" name="文本框 12"/>
            <p:cNvSpPr txBox="1"/>
            <p:nvPr/>
          </p:nvSpPr>
          <p:spPr>
            <a:xfrm>
              <a:off x="6973289" y="2574818"/>
              <a:ext cx="911254"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王   炜</a:t>
              </a:r>
              <a:endParaRPr lang="zh-CN" altLang="en-US" b="1" dirty="0">
                <a:sym typeface="+mn-lt"/>
              </a:endParaRPr>
            </a:p>
          </p:txBody>
        </p:sp>
        <p:sp>
          <p:nvSpPr>
            <p:cNvPr id="15" name="文本框 14"/>
            <p:cNvSpPr txBox="1"/>
            <p:nvPr/>
          </p:nvSpPr>
          <p:spPr>
            <a:xfrm>
              <a:off x="6973288" y="3457263"/>
              <a:ext cx="911254"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王秋里</a:t>
              </a:r>
              <a:endParaRPr lang="zh-CN" altLang="en-US" b="1" dirty="0">
                <a:sym typeface="+mn-lt"/>
              </a:endParaRPr>
            </a:p>
          </p:txBody>
        </p:sp>
        <p:grpSp>
          <p:nvGrpSpPr>
            <p:cNvPr id="24" name="组合 23"/>
            <p:cNvGrpSpPr/>
            <p:nvPr/>
          </p:nvGrpSpPr>
          <p:grpSpPr>
            <a:xfrm>
              <a:off x="7979433" y="2367213"/>
              <a:ext cx="1422596" cy="452432"/>
              <a:chOff x="6512943" y="2367213"/>
              <a:chExt cx="1422596" cy="452432"/>
            </a:xfrm>
          </p:grpSpPr>
          <p:cxnSp>
            <p:nvCxnSpPr>
              <p:cNvPr id="19" name="直接连接符 18"/>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23" name="文本框 22"/>
            <p:cNvSpPr txBox="1"/>
            <p:nvPr/>
          </p:nvSpPr>
          <p:spPr>
            <a:xfrm>
              <a:off x="9359659" y="2593429"/>
              <a:ext cx="911254" cy="416011"/>
            </a:xfrm>
            <a:prstGeom prst="rect">
              <a:avLst/>
            </a:prstGeom>
            <a:noFill/>
          </p:spPr>
          <p:txBody>
            <a:bodyPr wrap="square" rtlCol="0">
              <a:spAutoFit/>
            </a:bodyPr>
            <a:lstStyle/>
            <a:p>
              <a:pPr>
                <a:lnSpc>
                  <a:spcPct val="130000"/>
                </a:lnSpc>
                <a:spcBef>
                  <a:spcPts val="600"/>
                </a:spcBef>
              </a:pPr>
              <a:r>
                <a:rPr lang="zh-CN" altLang="en-US" b="1" dirty="0">
                  <a:sym typeface="+mn-lt"/>
                </a:rPr>
                <a:t>黄凯达</a:t>
              </a:r>
            </a:p>
          </p:txBody>
        </p:sp>
        <p:grpSp>
          <p:nvGrpSpPr>
            <p:cNvPr id="25" name="组合 24"/>
            <p:cNvGrpSpPr/>
            <p:nvPr/>
          </p:nvGrpSpPr>
          <p:grpSpPr>
            <a:xfrm>
              <a:off x="7979924" y="3227766"/>
              <a:ext cx="1422596" cy="452432"/>
              <a:chOff x="6512943" y="2367213"/>
              <a:chExt cx="1422596" cy="452432"/>
            </a:xfrm>
          </p:grpSpPr>
          <p:cxnSp>
            <p:nvCxnSpPr>
              <p:cNvPr id="26" name="直接连接符 25"/>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28" name="文本框 27"/>
            <p:cNvSpPr txBox="1"/>
            <p:nvPr/>
          </p:nvSpPr>
          <p:spPr>
            <a:xfrm>
              <a:off x="9399643" y="3453982"/>
              <a:ext cx="1900959" cy="452432"/>
            </a:xfrm>
            <a:prstGeom prst="rect">
              <a:avLst/>
            </a:prstGeom>
            <a:noFill/>
          </p:spPr>
          <p:txBody>
            <a:bodyPr wrap="square" rtlCol="0">
              <a:spAutoFit/>
            </a:bodyPr>
            <a:lstStyle/>
            <a:p>
              <a:pPr>
                <a:lnSpc>
                  <a:spcPct val="130000"/>
                </a:lnSpc>
                <a:spcBef>
                  <a:spcPts val="600"/>
                </a:spcBef>
              </a:pPr>
              <a:r>
                <a:rPr lang="zh-CN" altLang="en-US" b="1" dirty="0">
                  <a:sym typeface="+mn-lt"/>
                </a:rPr>
                <a:t>唐</a:t>
              </a:r>
              <a:r>
                <a:rPr lang="zh-CN" altLang="en-US" b="1" dirty="0" smtClean="0">
                  <a:sym typeface="+mn-lt"/>
                </a:rPr>
                <a:t>潮、李知桓</a:t>
              </a:r>
              <a:endParaRPr lang="zh-CN" altLang="en-US" b="1" dirty="0">
                <a:sym typeface="+mn-lt"/>
              </a:endParaRPr>
            </a:p>
          </p:txBody>
        </p:sp>
      </p:grpSp>
      <p:grpSp>
        <p:nvGrpSpPr>
          <p:cNvPr id="38" name="组合 37"/>
          <p:cNvGrpSpPr/>
          <p:nvPr/>
        </p:nvGrpSpPr>
        <p:grpSpPr>
          <a:xfrm>
            <a:off x="532235" y="4506283"/>
            <a:ext cx="6782967" cy="452433"/>
            <a:chOff x="894543" y="4506283"/>
            <a:chExt cx="6782967" cy="452433"/>
          </a:xfrm>
        </p:grpSpPr>
        <p:sp>
          <p:nvSpPr>
            <p:cNvPr id="7" name="文本框 11"/>
            <p:cNvSpPr txBox="1"/>
            <p:nvPr/>
          </p:nvSpPr>
          <p:spPr>
            <a:xfrm>
              <a:off x="894543" y="4506284"/>
              <a:ext cx="1262062" cy="452432"/>
            </a:xfrm>
            <a:prstGeom prst="rect">
              <a:avLst/>
            </a:prstGeom>
            <a:noFill/>
          </p:spPr>
          <p:txBody>
            <a:bodyPr wrap="square" rtlCol="0">
              <a:spAutoFit/>
            </a:bodyPr>
            <a:lstStyle/>
            <a:p>
              <a:pPr>
                <a:lnSpc>
                  <a:spcPct val="130000"/>
                </a:lnSpc>
                <a:spcBef>
                  <a:spcPts val="600"/>
                </a:spcBef>
              </a:pPr>
              <a:r>
                <a:rPr lang="zh-CN" altLang="en-US" b="1" dirty="0">
                  <a:sym typeface="+mn-lt"/>
                </a:rPr>
                <a:t>软件工程</a:t>
              </a:r>
            </a:p>
          </p:txBody>
        </p:sp>
        <p:sp>
          <p:nvSpPr>
            <p:cNvPr id="29" name="左大括号 28"/>
            <p:cNvSpPr/>
            <p:nvPr/>
          </p:nvSpPr>
          <p:spPr>
            <a:xfrm>
              <a:off x="2904515" y="4633296"/>
              <a:ext cx="45719" cy="198407"/>
            </a:xfrm>
            <a:prstGeom prst="leftBrace">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11"/>
            <p:cNvSpPr txBox="1"/>
            <p:nvPr/>
          </p:nvSpPr>
          <p:spPr>
            <a:xfrm>
              <a:off x="3033894" y="4506283"/>
              <a:ext cx="4643616" cy="452432"/>
            </a:xfrm>
            <a:prstGeom prst="rect">
              <a:avLst/>
            </a:prstGeom>
            <a:noFill/>
          </p:spPr>
          <p:txBody>
            <a:bodyPr wrap="square" rtlCol="0">
              <a:spAutoFit/>
            </a:bodyPr>
            <a:lstStyle/>
            <a:p>
              <a:pPr>
                <a:lnSpc>
                  <a:spcPct val="130000"/>
                </a:lnSpc>
                <a:spcBef>
                  <a:spcPts val="600"/>
                </a:spcBef>
              </a:pPr>
              <a:r>
                <a:rPr lang="en-US" altLang="zh-CN" b="1" dirty="0" smtClean="0">
                  <a:sym typeface="+mn-lt"/>
                </a:rPr>
                <a:t>4. </a:t>
              </a:r>
              <a:r>
                <a:rPr lang="zh-CN" altLang="en-US" b="1" dirty="0" smtClean="0">
                  <a:sym typeface="+mn-lt"/>
                </a:rPr>
                <a:t>开</a:t>
              </a:r>
              <a:r>
                <a:rPr lang="zh-CN" altLang="en-US" b="1" dirty="0">
                  <a:sym typeface="+mn-lt"/>
                </a:rPr>
                <a:t>源软件中开发人员行为机理及预测研究</a:t>
              </a:r>
            </a:p>
          </p:txBody>
        </p:sp>
      </p:grpSp>
      <p:sp>
        <p:nvSpPr>
          <p:cNvPr id="31" name="文本框 30"/>
          <p:cNvSpPr txBox="1"/>
          <p:nvPr/>
        </p:nvSpPr>
        <p:spPr>
          <a:xfrm>
            <a:off x="7601398" y="4506283"/>
            <a:ext cx="714466" cy="452432"/>
          </a:xfrm>
          <a:prstGeom prst="rect">
            <a:avLst/>
          </a:prstGeom>
          <a:noFill/>
        </p:spPr>
        <p:txBody>
          <a:bodyPr wrap="square" rtlCol="0">
            <a:spAutoFit/>
          </a:bodyPr>
          <a:lstStyle/>
          <a:p>
            <a:pPr>
              <a:lnSpc>
                <a:spcPct val="130000"/>
              </a:lnSpc>
              <a:spcBef>
                <a:spcPts val="600"/>
              </a:spcBef>
            </a:pPr>
            <a:r>
              <a:rPr lang="zh-CN" altLang="en-US" b="1" dirty="0" smtClean="0">
                <a:sym typeface="+mn-lt"/>
              </a:rPr>
              <a:t>刘超</a:t>
            </a:r>
            <a:endParaRPr lang="zh-CN" altLang="en-US" b="1" dirty="0">
              <a:sym typeface="+mn-lt"/>
            </a:endParaRPr>
          </a:p>
        </p:txBody>
      </p:sp>
      <p:grpSp>
        <p:nvGrpSpPr>
          <p:cNvPr id="32" name="组合 31"/>
          <p:cNvGrpSpPr/>
          <p:nvPr/>
        </p:nvGrpSpPr>
        <p:grpSpPr>
          <a:xfrm>
            <a:off x="8348796" y="4280067"/>
            <a:ext cx="1422596" cy="452432"/>
            <a:chOff x="6512943" y="2367213"/>
            <a:chExt cx="1422596" cy="452432"/>
          </a:xfrm>
        </p:grpSpPr>
        <p:cxnSp>
          <p:nvCxnSpPr>
            <p:cNvPr id="33" name="直接连接符 32"/>
            <p:cNvCxnSpPr/>
            <p:nvPr/>
          </p:nvCxnSpPr>
          <p:spPr>
            <a:xfrm>
              <a:off x="6512943" y="2819645"/>
              <a:ext cx="125083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590089" y="2367213"/>
              <a:ext cx="1345450" cy="452432"/>
            </a:xfrm>
            <a:prstGeom prst="rect">
              <a:avLst/>
            </a:prstGeom>
            <a:noFill/>
          </p:spPr>
          <p:txBody>
            <a:bodyPr wrap="square" rtlCol="0">
              <a:spAutoFit/>
            </a:bodyPr>
            <a:lstStyle/>
            <a:p>
              <a:pPr>
                <a:lnSpc>
                  <a:spcPct val="130000"/>
                </a:lnSpc>
                <a:spcBef>
                  <a:spcPts val="600"/>
                </a:spcBef>
              </a:pPr>
              <a:r>
                <a:rPr lang="zh-CN" altLang="en-US" dirty="0" smtClean="0">
                  <a:sym typeface="+mn-lt"/>
                </a:rPr>
                <a:t>共同研究</a:t>
              </a:r>
              <a:endParaRPr lang="zh-CN" altLang="en-US" dirty="0">
                <a:sym typeface="+mn-lt"/>
              </a:endParaRPr>
            </a:p>
          </p:txBody>
        </p:sp>
      </p:grpSp>
      <p:sp>
        <p:nvSpPr>
          <p:cNvPr id="35" name="文本框 34"/>
          <p:cNvSpPr txBox="1"/>
          <p:nvPr/>
        </p:nvSpPr>
        <p:spPr>
          <a:xfrm>
            <a:off x="9709705" y="4509679"/>
            <a:ext cx="911254" cy="416011"/>
          </a:xfrm>
          <a:prstGeom prst="rect">
            <a:avLst/>
          </a:prstGeom>
          <a:noFill/>
        </p:spPr>
        <p:txBody>
          <a:bodyPr wrap="square" rtlCol="0">
            <a:spAutoFit/>
          </a:bodyPr>
          <a:lstStyle/>
          <a:p>
            <a:pPr>
              <a:lnSpc>
                <a:spcPct val="130000"/>
              </a:lnSpc>
              <a:spcBef>
                <a:spcPts val="600"/>
              </a:spcBef>
            </a:pPr>
            <a:r>
              <a:rPr lang="zh-CN" altLang="en-US" b="1" dirty="0">
                <a:sym typeface="+mn-lt"/>
              </a:rPr>
              <a:t>张佳嘉</a:t>
            </a:r>
          </a:p>
        </p:txBody>
      </p:sp>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562" y="1401217"/>
            <a:ext cx="1242234" cy="929066"/>
          </a:xfrm>
          <a:prstGeom prst="rect">
            <a:avLst/>
          </a:prstGeom>
        </p:spPr>
      </p:pic>
    </p:spTree>
    <p:custDataLst>
      <p:tags r:id="rId1"/>
    </p:custDataLst>
    <p:extLst>
      <p:ext uri="{BB962C8B-B14F-4D97-AF65-F5344CB8AC3E}">
        <p14:creationId xmlns:p14="http://schemas.microsoft.com/office/powerpoint/2010/main" val="1341351849"/>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研究方向</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7</a:t>
            </a:fld>
            <a:endParaRPr lang="zh-CN" altLang="en-US" dirty="0"/>
          </a:p>
        </p:txBody>
      </p:sp>
      <p:sp>
        <p:nvSpPr>
          <p:cNvPr id="6" name="矩形 5"/>
          <p:cNvSpPr/>
          <p:nvPr/>
        </p:nvSpPr>
        <p:spPr>
          <a:xfrm>
            <a:off x="695324" y="1388439"/>
            <a:ext cx="1415772" cy="461665"/>
          </a:xfrm>
          <a:prstGeom prst="rect">
            <a:avLst/>
          </a:prstGeom>
          <a:solidFill>
            <a:schemeClr val="accent1"/>
          </a:solidFill>
        </p:spPr>
        <p:txBody>
          <a:bodyPr wrap="none">
            <a:spAutoFit/>
          </a:bodyPr>
          <a:lstStyle/>
          <a:p>
            <a:r>
              <a:rPr lang="zh-CN" altLang="en-US" sz="2400" b="1" dirty="0">
                <a:solidFill>
                  <a:schemeClr val="bg1"/>
                </a:solidFill>
              </a:rPr>
              <a:t>深度学习</a:t>
            </a:r>
            <a:endParaRPr lang="en-US" altLang="zh-CN" sz="2400" b="1" dirty="0">
              <a:solidFill>
                <a:schemeClr val="bg1"/>
              </a:solidFill>
            </a:endParaRPr>
          </a:p>
        </p:txBody>
      </p:sp>
      <p:sp>
        <p:nvSpPr>
          <p:cNvPr id="13" name="文本框 12"/>
          <p:cNvSpPr txBox="1"/>
          <p:nvPr/>
        </p:nvSpPr>
        <p:spPr>
          <a:xfrm>
            <a:off x="4310700" y="810885"/>
            <a:ext cx="6243000" cy="525657"/>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400" b="1" kern="0" dirty="0">
                <a:latin typeface="造字工房典黑（非商用）粗体" pitchFamily="50" charset="-122"/>
                <a:ea typeface="造字工房典黑（非商用）粗体" pitchFamily="50" charset="-122"/>
                <a:cs typeface="+mn-ea"/>
                <a:sym typeface="+mn-lt"/>
              </a:rPr>
              <a:t>研究深度论文模型</a:t>
            </a:r>
          </a:p>
        </p:txBody>
      </p:sp>
      <p:sp>
        <p:nvSpPr>
          <p:cNvPr id="12" name="矩形 11">
            <a:extLst>
              <a:ext uri="{FF2B5EF4-FFF2-40B4-BE49-F238E27FC236}">
                <a16:creationId xmlns:a16="http://schemas.microsoft.com/office/drawing/2014/main" id="{D8054D4C-A41F-45BC-B3EB-D6F1CCC2C5D8}"/>
              </a:ext>
            </a:extLst>
          </p:cNvPr>
          <p:cNvSpPr/>
          <p:nvPr/>
        </p:nvSpPr>
        <p:spPr>
          <a:xfrm>
            <a:off x="695324" y="3112464"/>
            <a:ext cx="1415772" cy="461665"/>
          </a:xfrm>
          <a:prstGeom prst="rect">
            <a:avLst/>
          </a:prstGeom>
          <a:solidFill>
            <a:schemeClr val="accent1"/>
          </a:solidFill>
        </p:spPr>
        <p:txBody>
          <a:bodyPr wrap="none">
            <a:spAutoFit/>
          </a:bodyPr>
          <a:lstStyle/>
          <a:p>
            <a:r>
              <a:rPr lang="zh-CN" altLang="en-US" sz="2400" b="1" dirty="0">
                <a:solidFill>
                  <a:schemeClr val="bg1"/>
                </a:solidFill>
              </a:rPr>
              <a:t>三维形状</a:t>
            </a:r>
            <a:endParaRPr lang="en-US" altLang="zh-CN" sz="2400" b="1" dirty="0">
              <a:solidFill>
                <a:schemeClr val="bg1"/>
              </a:solidFill>
            </a:endParaRPr>
          </a:p>
        </p:txBody>
      </p:sp>
      <p:sp>
        <p:nvSpPr>
          <p:cNvPr id="14" name="矩形 13">
            <a:extLst>
              <a:ext uri="{FF2B5EF4-FFF2-40B4-BE49-F238E27FC236}">
                <a16:creationId xmlns:a16="http://schemas.microsoft.com/office/drawing/2014/main" id="{A6F821F3-34DA-4D4B-BE35-A95D584D90F0}"/>
              </a:ext>
            </a:extLst>
          </p:cNvPr>
          <p:cNvSpPr/>
          <p:nvPr/>
        </p:nvSpPr>
        <p:spPr>
          <a:xfrm>
            <a:off x="695324" y="4836489"/>
            <a:ext cx="800219" cy="461665"/>
          </a:xfrm>
          <a:prstGeom prst="rect">
            <a:avLst/>
          </a:prstGeom>
          <a:solidFill>
            <a:schemeClr val="accent1"/>
          </a:solidFill>
        </p:spPr>
        <p:txBody>
          <a:bodyPr wrap="none">
            <a:spAutoFit/>
          </a:bodyPr>
          <a:lstStyle/>
          <a:p>
            <a:r>
              <a:rPr lang="zh-CN" altLang="en-US" sz="2400" b="1" dirty="0">
                <a:solidFill>
                  <a:schemeClr val="bg1"/>
                </a:solidFill>
              </a:rPr>
              <a:t>混沌</a:t>
            </a:r>
            <a:endParaRPr lang="en-US" altLang="zh-CN" sz="2400" b="1" dirty="0">
              <a:solidFill>
                <a:schemeClr val="bg1"/>
              </a:solidFill>
            </a:endParaRPr>
          </a:p>
        </p:txBody>
      </p:sp>
      <p:sp>
        <p:nvSpPr>
          <p:cNvPr id="15" name="文本框 14">
            <a:extLst>
              <a:ext uri="{FF2B5EF4-FFF2-40B4-BE49-F238E27FC236}">
                <a16:creationId xmlns:a16="http://schemas.microsoft.com/office/drawing/2014/main" id="{3E422657-A532-4C67-A2D5-FB3311F6BE5F}"/>
              </a:ext>
            </a:extLst>
          </p:cNvPr>
          <p:cNvSpPr txBox="1"/>
          <p:nvPr/>
        </p:nvSpPr>
        <p:spPr>
          <a:xfrm>
            <a:off x="4310700" y="1445551"/>
            <a:ext cx="6243000" cy="525657"/>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400" b="1" kern="0" dirty="0">
                <a:latin typeface="造字工房典黑（非商用）粗体" pitchFamily="50" charset="-122"/>
                <a:ea typeface="造字工房典黑（非商用）粗体" pitchFamily="50" charset="-122"/>
                <a:cs typeface="+mn-ea"/>
                <a:sym typeface="+mn-lt"/>
              </a:rPr>
              <a:t>设计新型深度模型</a:t>
            </a:r>
          </a:p>
        </p:txBody>
      </p:sp>
      <p:sp>
        <p:nvSpPr>
          <p:cNvPr id="20" name="文本框 19">
            <a:extLst>
              <a:ext uri="{FF2B5EF4-FFF2-40B4-BE49-F238E27FC236}">
                <a16:creationId xmlns:a16="http://schemas.microsoft.com/office/drawing/2014/main" id="{FD232DDD-CC10-4AD9-ACA7-82241EB94411}"/>
              </a:ext>
            </a:extLst>
          </p:cNvPr>
          <p:cNvSpPr txBox="1"/>
          <p:nvPr/>
        </p:nvSpPr>
        <p:spPr>
          <a:xfrm>
            <a:off x="4310700" y="2529558"/>
            <a:ext cx="6681150" cy="572464"/>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400" b="1" kern="0" dirty="0">
                <a:latin typeface="造字工房典黑（非商用）粗体" pitchFamily="50" charset="-122"/>
                <a:ea typeface="造字工房典黑（非商用）粗体" pitchFamily="50" charset="-122"/>
                <a:cs typeface="+mn-ea"/>
                <a:sym typeface="+mn-lt"/>
              </a:rPr>
              <a:t>三维</a:t>
            </a:r>
            <a:r>
              <a:rPr lang="en-US" altLang="zh-CN" sz="2400" b="1" kern="0" dirty="0">
                <a:latin typeface="造字工房典黑（非商用）粗体" pitchFamily="50" charset="-122"/>
                <a:ea typeface="造字工房典黑（非商用）粗体" pitchFamily="50" charset="-122"/>
                <a:cs typeface="+mn-ea"/>
                <a:sym typeface="+mn-lt"/>
              </a:rPr>
              <a:t>CAD</a:t>
            </a:r>
            <a:r>
              <a:rPr lang="zh-CN" altLang="en-US" sz="2400" b="1" kern="0" dirty="0">
                <a:latin typeface="造字工房典黑（非商用）粗体" pitchFamily="50" charset="-122"/>
                <a:ea typeface="造字工房典黑（非商用）粗体" pitchFamily="50" charset="-122"/>
                <a:cs typeface="+mn-ea"/>
                <a:sym typeface="+mn-lt"/>
              </a:rPr>
              <a:t>图像数据集的分类和检索</a:t>
            </a:r>
            <a:r>
              <a:rPr lang="en-US" altLang="zh-CN" sz="2400" b="1" kern="0" dirty="0">
                <a:latin typeface="造字工房典黑（非商用）粗体" pitchFamily="50" charset="-122"/>
                <a:ea typeface="造字工房典黑（非商用）粗体" pitchFamily="50" charset="-122"/>
                <a:cs typeface="+mn-ea"/>
                <a:sym typeface="+mn-lt"/>
              </a:rPr>
              <a:t> </a:t>
            </a:r>
            <a:endParaRPr lang="zh-CN" altLang="en-US" sz="2400" b="1" kern="0" dirty="0">
              <a:latin typeface="造字工房典黑（非商用）粗体" pitchFamily="50" charset="-122"/>
              <a:ea typeface="造字工房典黑（非商用）粗体" pitchFamily="50" charset="-122"/>
              <a:cs typeface="+mn-ea"/>
              <a:sym typeface="+mn-lt"/>
            </a:endParaRPr>
          </a:p>
        </p:txBody>
      </p:sp>
      <p:sp>
        <p:nvSpPr>
          <p:cNvPr id="21" name="文本框 20">
            <a:extLst>
              <a:ext uri="{FF2B5EF4-FFF2-40B4-BE49-F238E27FC236}">
                <a16:creationId xmlns:a16="http://schemas.microsoft.com/office/drawing/2014/main" id="{B621F9AB-0C03-4D29-A479-425023BEA99B}"/>
              </a:ext>
            </a:extLst>
          </p:cNvPr>
          <p:cNvSpPr txBox="1"/>
          <p:nvPr/>
        </p:nvSpPr>
        <p:spPr>
          <a:xfrm>
            <a:off x="4310700" y="3268129"/>
            <a:ext cx="6309675" cy="572464"/>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400" b="1" kern="0" dirty="0">
                <a:latin typeface="造字工房典黑（非商用）粗体" pitchFamily="50" charset="-122"/>
                <a:ea typeface="造字工房典黑（非商用）粗体" pitchFamily="50" charset="-122"/>
                <a:cs typeface="+mn-ea"/>
                <a:sym typeface="+mn-lt"/>
              </a:rPr>
              <a:t>真实三维数据集下的分类和检索</a:t>
            </a:r>
          </a:p>
        </p:txBody>
      </p:sp>
      <p:sp>
        <p:nvSpPr>
          <p:cNvPr id="22" name="文本框 21">
            <a:extLst>
              <a:ext uri="{FF2B5EF4-FFF2-40B4-BE49-F238E27FC236}">
                <a16:creationId xmlns:a16="http://schemas.microsoft.com/office/drawing/2014/main" id="{6187D91A-6821-40B6-9CE6-A2E196FEFB40}"/>
              </a:ext>
            </a:extLst>
          </p:cNvPr>
          <p:cNvSpPr txBox="1"/>
          <p:nvPr/>
        </p:nvSpPr>
        <p:spPr>
          <a:xfrm>
            <a:off x="4310700" y="4781089"/>
            <a:ext cx="7671750" cy="572464"/>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400" b="1" kern="0" dirty="0">
                <a:latin typeface="造字工房典黑（非商用）粗体" pitchFamily="50" charset="-122"/>
                <a:ea typeface="造字工房典黑（非商用）粗体" pitchFamily="50" charset="-122"/>
                <a:cs typeface="+mn-ea"/>
                <a:sym typeface="+mn-lt"/>
              </a:rPr>
              <a:t>同步（系研究生期间遗留工作和论文）</a:t>
            </a:r>
          </a:p>
        </p:txBody>
      </p:sp>
      <p:sp>
        <p:nvSpPr>
          <p:cNvPr id="23" name="文本框 22">
            <a:extLst>
              <a:ext uri="{FF2B5EF4-FFF2-40B4-BE49-F238E27FC236}">
                <a16:creationId xmlns:a16="http://schemas.microsoft.com/office/drawing/2014/main" id="{924859C5-A589-4D6B-BB71-394741C5DB31}"/>
              </a:ext>
            </a:extLst>
          </p:cNvPr>
          <p:cNvSpPr txBox="1"/>
          <p:nvPr/>
        </p:nvSpPr>
        <p:spPr>
          <a:xfrm>
            <a:off x="4310700" y="3907113"/>
            <a:ext cx="5900100" cy="572464"/>
          </a:xfrm>
          <a:prstGeom prst="rect">
            <a:avLst/>
          </a:prstGeom>
          <a:noFill/>
        </p:spPr>
        <p:txBody>
          <a:bodyPr wrap="square" rtlCol="0">
            <a:spAutoFit/>
          </a:bodyPr>
          <a:lstStyle/>
          <a:p>
            <a:pPr marL="457200" indent="-457200">
              <a:lnSpc>
                <a:spcPct val="130000"/>
              </a:lnSpc>
              <a:spcBef>
                <a:spcPts val="600"/>
              </a:spcBef>
              <a:buFont typeface="Wingdings" panose="05000000000000000000" pitchFamily="2" charset="2"/>
              <a:buChar char="Ø"/>
            </a:pPr>
            <a:r>
              <a:rPr lang="zh-CN" altLang="en-US" sz="2400" b="1" kern="0" dirty="0">
                <a:latin typeface="造字工房典黑（非商用）粗体" pitchFamily="50" charset="-122"/>
                <a:ea typeface="造字工房典黑（非商用）粗体" pitchFamily="50" charset="-122"/>
                <a:cs typeface="+mn-ea"/>
                <a:sym typeface="+mn-lt"/>
              </a:rPr>
              <a:t>智能交通中的三维目标检索</a:t>
            </a:r>
          </a:p>
        </p:txBody>
      </p:sp>
    </p:spTree>
    <p:custDataLst>
      <p:tags r:id="rId1"/>
    </p:custDataLst>
    <p:extLst>
      <p:ext uri="{BB962C8B-B14F-4D97-AF65-F5344CB8AC3E}">
        <p14:creationId xmlns:p14="http://schemas.microsoft.com/office/powerpoint/2010/main" val="2387015814"/>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研究进展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8</a:t>
            </a:fld>
            <a:endParaRPr lang="zh-CN" altLang="en-US" dirty="0"/>
          </a:p>
        </p:txBody>
      </p:sp>
      <p:sp>
        <p:nvSpPr>
          <p:cNvPr id="6" name="矩形 5"/>
          <p:cNvSpPr/>
          <p:nvPr/>
        </p:nvSpPr>
        <p:spPr>
          <a:xfrm>
            <a:off x="695324" y="936299"/>
            <a:ext cx="1590678" cy="461665"/>
          </a:xfrm>
          <a:prstGeom prst="rect">
            <a:avLst/>
          </a:prstGeom>
          <a:solidFill>
            <a:schemeClr val="accent1"/>
          </a:solidFill>
        </p:spPr>
        <p:txBody>
          <a:bodyPr wrap="square">
            <a:spAutoFit/>
          </a:bodyPr>
          <a:lstStyle/>
          <a:p>
            <a:r>
              <a:rPr lang="zh-CN" altLang="en-US" sz="2400" b="1" dirty="0">
                <a:solidFill>
                  <a:schemeClr val="bg1"/>
                </a:solidFill>
              </a:rPr>
              <a:t>深度学习</a:t>
            </a:r>
            <a:endParaRPr lang="en-US" altLang="zh-CN" sz="2400" b="1" dirty="0">
              <a:solidFill>
                <a:schemeClr val="bg1"/>
              </a:solidFill>
            </a:endParaRPr>
          </a:p>
        </p:txBody>
      </p:sp>
      <p:sp>
        <p:nvSpPr>
          <p:cNvPr id="12" name="文本框 11"/>
          <p:cNvSpPr txBox="1"/>
          <p:nvPr/>
        </p:nvSpPr>
        <p:spPr>
          <a:xfrm>
            <a:off x="695323" y="1552937"/>
            <a:ext cx="10423322" cy="1574598"/>
          </a:xfrm>
          <a:prstGeom prst="rect">
            <a:avLst/>
          </a:prstGeom>
          <a:noFill/>
        </p:spPr>
        <p:txBody>
          <a:bodyPr wrap="square" rtlCol="0">
            <a:spAutoFit/>
          </a:bodyPr>
          <a:lstStyle/>
          <a:p>
            <a:pPr marL="457200" indent="-457200" algn="just">
              <a:lnSpc>
                <a:spcPct val="130000"/>
              </a:lnSpc>
              <a:spcBef>
                <a:spcPts val="600"/>
              </a:spcBef>
              <a:buFont typeface="Wingdings" panose="05000000000000000000" pitchFamily="2" charset="2"/>
              <a:buChar char="Ø"/>
            </a:pPr>
            <a:r>
              <a:rPr lang="zh-CN" altLang="en-US" kern="0" dirty="0">
                <a:latin typeface="造字工房典黑（非商用）粗体" pitchFamily="50" charset="-122"/>
                <a:ea typeface="造字工房典黑（非商用）粗体" pitchFamily="50" charset="-122"/>
                <a:cs typeface="+mn-ea"/>
                <a:sym typeface="+mn-lt"/>
              </a:rPr>
              <a:t>将</a:t>
            </a:r>
            <a:r>
              <a:rPr lang="en-US" altLang="zh-CN" kern="0" dirty="0">
                <a:latin typeface="造字工房典黑（非商用）粗体" pitchFamily="50" charset="-122"/>
                <a:ea typeface="造字工房典黑（非商用）粗体" pitchFamily="50" charset="-122"/>
                <a:cs typeface="+mn-ea"/>
                <a:sym typeface="+mn-lt"/>
              </a:rPr>
              <a:t>GoogLeNet</a:t>
            </a:r>
            <a:r>
              <a:rPr lang="zh-CN" altLang="en-US" kern="0" dirty="0">
                <a:latin typeface="造字工房典黑（非商用）粗体" pitchFamily="50" charset="-122"/>
                <a:ea typeface="造字工房典黑（非商用）粗体" pitchFamily="50" charset="-122"/>
                <a:cs typeface="+mn-ea"/>
                <a:sym typeface="+mn-lt"/>
              </a:rPr>
              <a:t>网络中的</a:t>
            </a:r>
            <a:r>
              <a:rPr lang="en-US" altLang="zh-CN" kern="0" dirty="0">
                <a:latin typeface="造字工房典黑（非商用）粗体" pitchFamily="50" charset="-122"/>
                <a:ea typeface="造字工房典黑（非商用）粗体" pitchFamily="50" charset="-122"/>
                <a:cs typeface="+mn-ea"/>
                <a:sym typeface="+mn-lt"/>
              </a:rPr>
              <a:t>inception</a:t>
            </a:r>
            <a:r>
              <a:rPr lang="zh-CN" altLang="en-US" kern="0" dirty="0">
                <a:latin typeface="造字工房典黑（非商用）粗体" pitchFamily="50" charset="-122"/>
                <a:ea typeface="造字工房典黑（非商用）粗体" pitchFamily="50" charset="-122"/>
                <a:cs typeface="+mn-ea"/>
                <a:sym typeface="+mn-lt"/>
              </a:rPr>
              <a:t>结构与</a:t>
            </a:r>
            <a:r>
              <a:rPr lang="en-US" altLang="zh-CN" kern="0" dirty="0">
                <a:latin typeface="造字工房典黑（非商用）粗体" pitchFamily="50" charset="-122"/>
                <a:ea typeface="造字工房典黑（非商用）粗体" pitchFamily="50" charset="-122"/>
                <a:cs typeface="+mn-ea"/>
                <a:sym typeface="+mn-lt"/>
              </a:rPr>
              <a:t>DenseNet</a:t>
            </a:r>
            <a:r>
              <a:rPr lang="zh-CN" altLang="en-US" kern="0" dirty="0">
                <a:latin typeface="造字工房典黑（非商用）粗体" pitchFamily="50" charset="-122"/>
                <a:ea typeface="造字工房典黑（非商用）粗体" pitchFamily="50" charset="-122"/>
                <a:cs typeface="+mn-ea"/>
                <a:sym typeface="+mn-lt"/>
              </a:rPr>
              <a:t>网络中的</a:t>
            </a:r>
            <a:r>
              <a:rPr lang="en-US" altLang="zh-CN" kern="0" dirty="0">
                <a:latin typeface="造字工房典黑（非商用）粗体" pitchFamily="50" charset="-122"/>
                <a:ea typeface="造字工房典黑（非商用）粗体" pitchFamily="50" charset="-122"/>
                <a:cs typeface="+mn-ea"/>
                <a:sym typeface="+mn-lt"/>
              </a:rPr>
              <a:t>Dense block</a:t>
            </a:r>
            <a:r>
              <a:rPr lang="zh-CN" altLang="en-US" kern="0" dirty="0">
                <a:latin typeface="造字工房典黑（非商用）粗体" pitchFamily="50" charset="-122"/>
                <a:ea typeface="造字工房典黑（非商用）粗体" pitchFamily="50" charset="-122"/>
                <a:cs typeface="+mn-ea"/>
                <a:sym typeface="+mn-lt"/>
              </a:rPr>
              <a:t>进行结合，设计了一个新型的网络结构，称之为</a:t>
            </a:r>
            <a:r>
              <a:rPr lang="en-US" altLang="zh-CN" b="1" kern="0" dirty="0">
                <a:latin typeface="造字工房典黑（非商用）粗体" pitchFamily="50" charset="-122"/>
                <a:ea typeface="造字工房典黑（非商用）粗体" pitchFamily="50" charset="-122"/>
                <a:cs typeface="+mn-ea"/>
                <a:sym typeface="+mn-lt"/>
              </a:rPr>
              <a:t>GoogleResNet</a:t>
            </a:r>
            <a:r>
              <a:rPr lang="en-US" altLang="zh-CN" kern="0" dirty="0">
                <a:latin typeface="造字工房典黑（非商用）粗体" pitchFamily="50" charset="-122"/>
                <a:ea typeface="造字工房典黑（非商用）粗体" pitchFamily="50" charset="-122"/>
                <a:cs typeface="+mn-ea"/>
                <a:sym typeface="+mn-lt"/>
              </a:rPr>
              <a:t>. </a:t>
            </a:r>
            <a:r>
              <a:rPr lang="zh-CN" altLang="en-US" kern="0" dirty="0">
                <a:latin typeface="造字工房典黑（非商用）粗体" pitchFamily="50" charset="-122"/>
                <a:ea typeface="造字工房典黑（非商用）粗体" pitchFamily="50" charset="-122"/>
                <a:cs typeface="+mn-ea"/>
                <a:sym typeface="+mn-lt"/>
              </a:rPr>
              <a:t>应用此网络进行图像分类，取得较好的效果。</a:t>
            </a:r>
            <a:r>
              <a:rPr lang="en-US" altLang="zh-CN" kern="0" dirty="0">
                <a:latin typeface="造字工房典黑（非商用）粗体" pitchFamily="50" charset="-122"/>
                <a:ea typeface="造字工房典黑（非商用）粗体" pitchFamily="50" charset="-122"/>
                <a:cs typeface="+mn-ea"/>
                <a:sym typeface="+mn-lt"/>
              </a:rPr>
              <a:t>(</a:t>
            </a:r>
            <a:r>
              <a:rPr lang="zh-CN" altLang="en-US" kern="0" dirty="0">
                <a:latin typeface="造字工房典黑（非商用）粗体" pitchFamily="50" charset="-122"/>
                <a:ea typeface="造字工房典黑（非商用）粗体" pitchFamily="50" charset="-122"/>
                <a:cs typeface="+mn-ea"/>
                <a:sym typeface="+mn-lt"/>
              </a:rPr>
              <a:t>论文初稿已基本完成，等待所有实验完成</a:t>
            </a:r>
            <a:r>
              <a:rPr lang="en-US" altLang="zh-CN" kern="0" dirty="0">
                <a:latin typeface="造字工房典黑（非商用）粗体" pitchFamily="50" charset="-122"/>
                <a:ea typeface="造字工房典黑（非商用）粗体" pitchFamily="50" charset="-122"/>
                <a:cs typeface="+mn-ea"/>
                <a:sym typeface="+mn-lt"/>
              </a:rPr>
              <a:t>)</a:t>
            </a:r>
          </a:p>
          <a:p>
            <a:pPr marL="457200" indent="-457200">
              <a:lnSpc>
                <a:spcPct val="130000"/>
              </a:lnSpc>
              <a:spcBef>
                <a:spcPts val="600"/>
              </a:spcBef>
              <a:buFont typeface="Wingdings" panose="05000000000000000000" pitchFamily="2" charset="2"/>
              <a:buChar char="Ø"/>
            </a:pPr>
            <a:r>
              <a:rPr lang="zh-CN" altLang="en-US" kern="0" dirty="0">
                <a:latin typeface="造字工房典黑（非商用）粗体" pitchFamily="50" charset="-122"/>
                <a:ea typeface="造字工房典黑（非商用）粗体" pitchFamily="50" charset="-122"/>
                <a:cs typeface="+mn-ea"/>
                <a:sym typeface="+mn-lt"/>
              </a:rPr>
              <a:t>对于此网络进行改进，完成后续研究和实验，撰写新的论文</a:t>
            </a:r>
            <a:r>
              <a:rPr lang="en-US" altLang="zh-CN" kern="0" dirty="0">
                <a:latin typeface="造字工房典黑（非商用）粗体" pitchFamily="50" charset="-122"/>
                <a:ea typeface="造字工房典黑（非商用）粗体" pitchFamily="50" charset="-122"/>
                <a:cs typeface="+mn-ea"/>
                <a:sym typeface="+mn-lt"/>
              </a:rPr>
              <a:t>.</a:t>
            </a:r>
          </a:p>
        </p:txBody>
      </p:sp>
      <p:sp>
        <p:nvSpPr>
          <p:cNvPr id="16" name="矩形 15">
            <a:extLst>
              <a:ext uri="{FF2B5EF4-FFF2-40B4-BE49-F238E27FC236}">
                <a16:creationId xmlns:a16="http://schemas.microsoft.com/office/drawing/2014/main" id="{784EE0C5-9679-4A71-80C8-0ED692730D3C}"/>
              </a:ext>
            </a:extLst>
          </p:cNvPr>
          <p:cNvSpPr/>
          <p:nvPr/>
        </p:nvSpPr>
        <p:spPr>
          <a:xfrm>
            <a:off x="695323" y="3527615"/>
            <a:ext cx="1590678" cy="461665"/>
          </a:xfrm>
          <a:prstGeom prst="rect">
            <a:avLst/>
          </a:prstGeom>
          <a:solidFill>
            <a:schemeClr val="accent1"/>
          </a:solidFill>
        </p:spPr>
        <p:txBody>
          <a:bodyPr wrap="square">
            <a:spAutoFit/>
          </a:bodyPr>
          <a:lstStyle/>
          <a:p>
            <a:r>
              <a:rPr lang="zh-CN" altLang="en-US" sz="2400" b="1" dirty="0">
                <a:solidFill>
                  <a:schemeClr val="bg1"/>
                </a:solidFill>
              </a:rPr>
              <a:t>混沌</a:t>
            </a:r>
            <a:endParaRPr lang="en-US" altLang="zh-CN" sz="2400" b="1" dirty="0">
              <a:solidFill>
                <a:schemeClr val="bg1"/>
              </a:solidFill>
            </a:endParaRPr>
          </a:p>
        </p:txBody>
      </p:sp>
      <p:sp>
        <p:nvSpPr>
          <p:cNvPr id="21" name="文本框 20">
            <a:extLst>
              <a:ext uri="{FF2B5EF4-FFF2-40B4-BE49-F238E27FC236}">
                <a16:creationId xmlns:a16="http://schemas.microsoft.com/office/drawing/2014/main" id="{132EF17D-260E-4061-9DF4-85D8B1DA43BE}"/>
              </a:ext>
            </a:extLst>
          </p:cNvPr>
          <p:cNvSpPr txBox="1"/>
          <p:nvPr/>
        </p:nvSpPr>
        <p:spPr>
          <a:xfrm>
            <a:off x="695323" y="4184104"/>
            <a:ext cx="11450863" cy="2166747"/>
          </a:xfrm>
          <a:prstGeom prst="rect">
            <a:avLst/>
          </a:prstGeom>
          <a:noFill/>
        </p:spPr>
        <p:txBody>
          <a:bodyPr wrap="square" rtlCol="0">
            <a:spAutoFit/>
          </a:bodyPr>
          <a:lstStyle/>
          <a:p>
            <a:pPr marL="457200" indent="-457200" algn="just">
              <a:lnSpc>
                <a:spcPct val="130000"/>
              </a:lnSpc>
              <a:spcBef>
                <a:spcPts val="600"/>
              </a:spcBef>
              <a:buFont typeface="Wingdings" panose="05000000000000000000" pitchFamily="2" charset="2"/>
              <a:buChar char="Ø"/>
            </a:pPr>
            <a:r>
              <a:rPr lang="en-US" altLang="zh-CN" sz="1600" kern="0" dirty="0">
                <a:latin typeface="造字工房典黑（非商用）粗体" pitchFamily="50" charset="-122"/>
                <a:ea typeface="造字工房典黑（非商用）粗体" pitchFamily="50" charset="-122"/>
                <a:cs typeface="+mn-ea"/>
                <a:sym typeface="+mn-lt"/>
              </a:rPr>
              <a:t>Impulsive synchronization of fractional order chaotic systems with time delay. </a:t>
            </a:r>
            <a:r>
              <a:rPr lang="zh-CN" altLang="en-US" sz="1600" kern="0" dirty="0">
                <a:latin typeface="造字工房典黑（非商用）粗体" pitchFamily="50" charset="-122"/>
                <a:ea typeface="造字工房典黑（非商用）粗体" pitchFamily="50" charset="-122"/>
                <a:cs typeface="+mn-ea"/>
                <a:sym typeface="+mn-lt"/>
              </a:rPr>
              <a:t>发表于</a:t>
            </a:r>
            <a:r>
              <a:rPr lang="en-US" altLang="zh-CN" sz="1600" kern="0" dirty="0">
                <a:latin typeface="造字工房典黑（非商用）粗体" pitchFamily="50" charset="-122"/>
                <a:ea typeface="造字工房典黑（非商用）粗体" pitchFamily="50" charset="-122"/>
                <a:cs typeface="+mn-ea"/>
                <a:sym typeface="+mn-lt"/>
              </a:rPr>
              <a:t>Neurocomputing </a:t>
            </a:r>
            <a:r>
              <a:rPr lang="zh-CN" altLang="en-US" sz="1600" kern="0" dirty="0">
                <a:latin typeface="造字工房典黑（非商用）粗体" pitchFamily="50" charset="-122"/>
                <a:ea typeface="造字工房典黑（非商用）粗体" pitchFamily="50" charset="-122"/>
                <a:cs typeface="+mn-ea"/>
                <a:sym typeface="+mn-lt"/>
              </a:rPr>
              <a:t>（</a:t>
            </a:r>
            <a:r>
              <a:rPr lang="en-US" altLang="zh-CN" sz="1600" kern="0" dirty="0">
                <a:latin typeface="造字工房典黑（非商用）粗体" pitchFamily="50" charset="-122"/>
                <a:ea typeface="造字工房典黑（非商用）粗体" pitchFamily="50" charset="-122"/>
                <a:cs typeface="+mn-ea"/>
                <a:sym typeface="+mn-lt"/>
              </a:rPr>
              <a:t>2016</a:t>
            </a:r>
            <a:r>
              <a:rPr lang="zh-CN" altLang="en-US" sz="1600" kern="0" dirty="0">
                <a:latin typeface="造字工房典黑（非商用）粗体" pitchFamily="50" charset="-122"/>
                <a:ea typeface="造字工房典黑（非商用）粗体" pitchFamily="50" charset="-122"/>
                <a:cs typeface="+mn-ea"/>
                <a:sym typeface="+mn-lt"/>
              </a:rPr>
              <a:t>）</a:t>
            </a:r>
            <a:endParaRPr lang="en-US" altLang="zh-CN" sz="1600" kern="0" dirty="0">
              <a:latin typeface="造字工房典黑（非商用）粗体" pitchFamily="50" charset="-122"/>
              <a:ea typeface="造字工房典黑（非商用）粗体" pitchFamily="50" charset="-122"/>
              <a:cs typeface="+mn-ea"/>
              <a:sym typeface="+mn-lt"/>
            </a:endParaRPr>
          </a:p>
          <a:p>
            <a:pPr marL="457200" indent="-457200" algn="just">
              <a:lnSpc>
                <a:spcPct val="130000"/>
              </a:lnSpc>
              <a:spcBef>
                <a:spcPts val="600"/>
              </a:spcBef>
              <a:buFont typeface="Wingdings" panose="05000000000000000000" pitchFamily="2" charset="2"/>
              <a:buChar char="Ø"/>
            </a:pPr>
            <a:r>
              <a:rPr lang="en-US" altLang="zh-CN" sz="1600" kern="0" dirty="0">
                <a:latin typeface="造字工房典黑（非商用）粗体" pitchFamily="50" charset="-122"/>
                <a:ea typeface="造字工房典黑（非商用）粗体" pitchFamily="50" charset="-122"/>
                <a:cs typeface="+mn-ea"/>
                <a:sym typeface="+mn-lt"/>
              </a:rPr>
              <a:t>Adaptive fuzzy impulsive synchronization of chaotic systems with random parameters. </a:t>
            </a:r>
            <a:r>
              <a:rPr lang="zh-CN" altLang="en-US" sz="1600" kern="0" dirty="0">
                <a:latin typeface="造字工房典黑（非商用）粗体" pitchFamily="50" charset="-122"/>
                <a:ea typeface="造字工房典黑（非商用）粗体" pitchFamily="50" charset="-122"/>
                <a:cs typeface="+mn-ea"/>
                <a:sym typeface="+mn-lt"/>
              </a:rPr>
              <a:t>发表于 </a:t>
            </a:r>
            <a:r>
              <a:rPr lang="en-US" altLang="zh-CN" sz="1600" kern="0" dirty="0">
                <a:latin typeface="造字工房典黑（非商用）粗体" pitchFamily="50" charset="-122"/>
                <a:ea typeface="造字工房典黑（非商用）粗体" pitchFamily="50" charset="-122"/>
                <a:cs typeface="+mn-ea"/>
                <a:sym typeface="+mn-lt"/>
              </a:rPr>
              <a:t>Chaos Solution &amp; Fractals (2017)</a:t>
            </a:r>
          </a:p>
          <a:p>
            <a:pPr marL="457200" indent="-457200" algn="just">
              <a:lnSpc>
                <a:spcPct val="130000"/>
              </a:lnSpc>
              <a:spcBef>
                <a:spcPts val="600"/>
              </a:spcBef>
              <a:buFont typeface="Wingdings" panose="05000000000000000000" pitchFamily="2" charset="2"/>
              <a:buChar char="Ø"/>
            </a:pPr>
            <a:r>
              <a:rPr lang="zh-CN" altLang="en-US" sz="1600" kern="0" dirty="0">
                <a:latin typeface="造字工房典黑（非商用）粗体" pitchFamily="50" charset="-122"/>
                <a:ea typeface="造字工房典黑（非商用）粗体" pitchFamily="50" charset="-122"/>
                <a:cs typeface="+mn-ea"/>
                <a:sym typeface="+mn-lt"/>
              </a:rPr>
              <a:t>此外，</a:t>
            </a:r>
            <a:r>
              <a:rPr lang="en-US" altLang="zh-CN" sz="1600" kern="0" dirty="0">
                <a:latin typeface="造字工房典黑（非商用）粗体" pitchFamily="50" charset="-122"/>
                <a:ea typeface="造字工房典黑（非商用）粗体" pitchFamily="50" charset="-122"/>
                <a:cs typeface="+mn-ea"/>
                <a:sym typeface="+mn-lt"/>
              </a:rPr>
              <a:t>Adaptive impulsive synchronization of fractional order complex chaotic systems </a:t>
            </a:r>
            <a:r>
              <a:rPr lang="zh-CN" altLang="en-US" sz="1600" kern="0" dirty="0">
                <a:latin typeface="造字工房典黑（非商用）粗体" pitchFamily="50" charset="-122"/>
                <a:ea typeface="造字工房典黑（非商用）粗体" pitchFamily="50" charset="-122"/>
                <a:cs typeface="+mn-ea"/>
                <a:sym typeface="+mn-lt"/>
              </a:rPr>
              <a:t>和</a:t>
            </a:r>
            <a:r>
              <a:rPr lang="en-US" altLang="zh-CN" sz="1600" dirty="0"/>
              <a:t>Adaptive fractional order neural network synchronization for a class of fractional order time delay uncertain chaotic system </a:t>
            </a:r>
            <a:r>
              <a:rPr lang="zh-CN" altLang="en-US" sz="1600" dirty="0"/>
              <a:t>在一审之中。</a:t>
            </a:r>
            <a:endParaRPr lang="en-US" altLang="zh-CN" sz="1600" dirty="0"/>
          </a:p>
        </p:txBody>
      </p:sp>
    </p:spTree>
    <p:custDataLst>
      <p:tags r:id="rId1"/>
    </p:custDataLst>
    <p:extLst>
      <p:ext uri="{BB962C8B-B14F-4D97-AF65-F5344CB8AC3E}">
        <p14:creationId xmlns:p14="http://schemas.microsoft.com/office/powerpoint/2010/main" val="4218542898"/>
      </p:ext>
    </p:extLst>
  </p:cSld>
  <p:clrMapOvr>
    <a:masterClrMapping/>
  </p:clrMapOvr>
  <mc:AlternateContent xmlns:mc="http://schemas.openxmlformats.org/markup-compatibility/2006" xmlns:p14="http://schemas.microsoft.com/office/powerpoint/2010/main">
    <mc:Choice Requires="p14">
      <p:transition spd="slow" p14:dur="2000" advTm="15497"/>
    </mc:Choice>
    <mc:Fallback xmlns="">
      <p:transition spd="slow" advTm="1549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研究进展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9</a:t>
            </a:fld>
            <a:endParaRPr lang="zh-CN" altLang="en-US" dirty="0"/>
          </a:p>
        </p:txBody>
      </p:sp>
      <p:sp>
        <p:nvSpPr>
          <p:cNvPr id="6" name="矩形 5"/>
          <p:cNvSpPr/>
          <p:nvPr/>
        </p:nvSpPr>
        <p:spPr>
          <a:xfrm>
            <a:off x="695323" y="926774"/>
            <a:ext cx="1415772" cy="461665"/>
          </a:xfrm>
          <a:prstGeom prst="rect">
            <a:avLst/>
          </a:prstGeom>
          <a:solidFill>
            <a:schemeClr val="accent1"/>
          </a:solidFill>
        </p:spPr>
        <p:txBody>
          <a:bodyPr wrap="none">
            <a:spAutoFit/>
          </a:bodyPr>
          <a:lstStyle/>
          <a:p>
            <a:r>
              <a:rPr lang="zh-CN" altLang="en-US" sz="2400" b="1" dirty="0">
                <a:solidFill>
                  <a:schemeClr val="bg1"/>
                </a:solidFill>
              </a:rPr>
              <a:t>三维形状</a:t>
            </a:r>
            <a:endParaRPr lang="en-US" altLang="zh-CN" sz="2400" b="1" dirty="0">
              <a:solidFill>
                <a:schemeClr val="bg1"/>
              </a:solidFill>
            </a:endParaRPr>
          </a:p>
        </p:txBody>
      </p:sp>
      <p:sp>
        <p:nvSpPr>
          <p:cNvPr id="14" name="文本框 13">
            <a:extLst>
              <a:ext uri="{FF2B5EF4-FFF2-40B4-BE49-F238E27FC236}">
                <a16:creationId xmlns:a16="http://schemas.microsoft.com/office/drawing/2014/main" id="{02A4EA10-C2E2-4931-B0A9-0B3F036E0CEB}"/>
              </a:ext>
            </a:extLst>
          </p:cNvPr>
          <p:cNvSpPr txBox="1"/>
          <p:nvPr/>
        </p:nvSpPr>
        <p:spPr>
          <a:xfrm>
            <a:off x="695323" y="1619612"/>
            <a:ext cx="3771902" cy="572464"/>
          </a:xfrm>
          <a:prstGeom prst="rect">
            <a:avLst/>
          </a:prstGeom>
          <a:noFill/>
        </p:spPr>
        <p:txBody>
          <a:bodyPr wrap="square" rtlCol="0">
            <a:spAutoFit/>
          </a:bodyPr>
          <a:lstStyle/>
          <a:p>
            <a:pPr marL="457200" indent="-457200" algn="just">
              <a:lnSpc>
                <a:spcPct val="130000"/>
              </a:lnSpc>
              <a:spcBef>
                <a:spcPts val="600"/>
              </a:spcBef>
              <a:buFont typeface="Wingdings" panose="05000000000000000000" pitchFamily="2" charset="2"/>
              <a:buChar char="Ø"/>
            </a:pPr>
            <a:r>
              <a:rPr lang="zh-CN" altLang="en-US" sz="2400" kern="0" dirty="0">
                <a:latin typeface="造字工房典黑（非商用）粗体" pitchFamily="50" charset="-122"/>
                <a:ea typeface="造字工房典黑（非商用）粗体" pitchFamily="50" charset="-122"/>
                <a:cs typeface="+mn-ea"/>
                <a:sym typeface="+mn-lt"/>
              </a:rPr>
              <a:t>基于深度度量学习</a:t>
            </a:r>
            <a:endParaRPr lang="en-US" altLang="zh-CN" sz="2400" kern="0" dirty="0">
              <a:latin typeface="造字工房典黑（非商用）粗体" pitchFamily="50" charset="-122"/>
              <a:ea typeface="造字工房典黑（非商用）粗体" pitchFamily="50" charset="-122"/>
              <a:cs typeface="+mn-ea"/>
              <a:sym typeface="+mn-lt"/>
            </a:endParaRPr>
          </a:p>
        </p:txBody>
      </p:sp>
      <p:sp>
        <p:nvSpPr>
          <p:cNvPr id="15" name="文本框 14">
            <a:extLst>
              <a:ext uri="{FF2B5EF4-FFF2-40B4-BE49-F238E27FC236}">
                <a16:creationId xmlns:a16="http://schemas.microsoft.com/office/drawing/2014/main" id="{01732C5C-BCFB-47F5-929F-9E00D7E2FF61}"/>
              </a:ext>
            </a:extLst>
          </p:cNvPr>
          <p:cNvSpPr txBox="1"/>
          <p:nvPr/>
        </p:nvSpPr>
        <p:spPr>
          <a:xfrm>
            <a:off x="1108852" y="2197166"/>
            <a:ext cx="10168209" cy="1326517"/>
          </a:xfrm>
          <a:prstGeom prst="rect">
            <a:avLst/>
          </a:prstGeom>
          <a:noFill/>
        </p:spPr>
        <p:txBody>
          <a:bodyPr wrap="square" rtlCol="0">
            <a:spAutoFit/>
          </a:bodyPr>
          <a:lstStyle/>
          <a:p>
            <a:pPr>
              <a:lnSpc>
                <a:spcPct val="130000"/>
              </a:lnSpc>
              <a:spcBef>
                <a:spcPts val="600"/>
              </a:spcBef>
            </a:pPr>
            <a:r>
              <a:rPr lang="zh-CN" altLang="en-US" kern="0" dirty="0">
                <a:latin typeface="造字工房典黑（非商用）粗体" pitchFamily="50" charset="-122"/>
                <a:ea typeface="造字工房典黑（非商用）粗体" pitchFamily="50" charset="-122"/>
                <a:cs typeface="+mn-ea"/>
                <a:sym typeface="+mn-lt"/>
              </a:rPr>
              <a:t>借鉴深度度量学习在</a:t>
            </a:r>
            <a:r>
              <a:rPr lang="en-US" altLang="zh-CN" kern="0" dirty="0">
                <a:latin typeface="造字工房典黑（非商用）粗体" pitchFamily="50" charset="-122"/>
                <a:ea typeface="造字工房典黑（非商用）粗体" pitchFamily="50" charset="-122"/>
                <a:cs typeface="+mn-ea"/>
                <a:sym typeface="+mn-lt"/>
              </a:rPr>
              <a:t>2D</a:t>
            </a:r>
            <a:r>
              <a:rPr lang="zh-CN" altLang="en-US" kern="0" dirty="0">
                <a:latin typeface="造字工房典黑（非商用）粗体" pitchFamily="50" charset="-122"/>
                <a:ea typeface="造字工房典黑（非商用）粗体" pitchFamily="50" charset="-122"/>
                <a:cs typeface="+mn-ea"/>
                <a:sym typeface="+mn-lt"/>
              </a:rPr>
              <a:t>形状上的成功效果，在</a:t>
            </a:r>
            <a:r>
              <a:rPr lang="en-US" altLang="zh-CN" kern="0" dirty="0">
                <a:latin typeface="造字工房典黑（非商用）粗体" pitchFamily="50" charset="-122"/>
                <a:ea typeface="造字工房典黑（非商用）粗体" pitchFamily="50" charset="-122"/>
                <a:cs typeface="+mn-ea"/>
                <a:sym typeface="+mn-lt"/>
              </a:rPr>
              <a:t>3D</a:t>
            </a:r>
            <a:r>
              <a:rPr lang="zh-CN" altLang="en-US" kern="0" dirty="0">
                <a:latin typeface="造字工房典黑（非商用）粗体" pitchFamily="50" charset="-122"/>
                <a:ea typeface="造字工房典黑（非商用）粗体" pitchFamily="50" charset="-122"/>
                <a:cs typeface="+mn-ea"/>
                <a:sym typeface="+mn-lt"/>
              </a:rPr>
              <a:t>形状上考虑两种方法：</a:t>
            </a:r>
            <a:endParaRPr lang="en-US" altLang="zh-CN" kern="0" dirty="0">
              <a:latin typeface="造字工房典黑（非商用）粗体" pitchFamily="50" charset="-122"/>
              <a:ea typeface="造字工房典黑（非商用）粗体" pitchFamily="50" charset="-122"/>
              <a:cs typeface="+mn-ea"/>
              <a:sym typeface="+mn-lt"/>
            </a:endParaRPr>
          </a:p>
          <a:p>
            <a:pPr>
              <a:lnSpc>
                <a:spcPct val="130000"/>
              </a:lnSpc>
              <a:spcBef>
                <a:spcPts val="600"/>
              </a:spcBef>
            </a:pPr>
            <a:r>
              <a:rPr lang="zh-CN" altLang="en-US" kern="0" dirty="0">
                <a:latin typeface="造字工房典黑（非商用）粗体" pitchFamily="50" charset="-122"/>
                <a:ea typeface="造字工房典黑（非商用）粗体" pitchFamily="50" charset="-122"/>
                <a:cs typeface="+mn-ea"/>
                <a:sym typeface="+mn-lt"/>
              </a:rPr>
              <a:t>（</a:t>
            </a:r>
            <a:r>
              <a:rPr lang="en-US" altLang="zh-CN" kern="0" dirty="0">
                <a:latin typeface="造字工房典黑（非商用）粗体" pitchFamily="50" charset="-122"/>
                <a:ea typeface="造字工房典黑（非商用）粗体" pitchFamily="50" charset="-122"/>
                <a:cs typeface="+mn-ea"/>
                <a:sym typeface="+mn-lt"/>
              </a:rPr>
              <a:t>1</a:t>
            </a:r>
            <a:r>
              <a:rPr lang="zh-CN" altLang="en-US" kern="0" dirty="0">
                <a:latin typeface="造字工房典黑（非商用）粗体" pitchFamily="50" charset="-122"/>
                <a:ea typeface="造字工房典黑（非商用）粗体" pitchFamily="50" charset="-122"/>
                <a:cs typeface="+mn-ea"/>
                <a:sym typeface="+mn-lt"/>
              </a:rPr>
              <a:t>） 直接考虑</a:t>
            </a:r>
            <a:r>
              <a:rPr lang="en-US" altLang="zh-CN" kern="0" dirty="0">
                <a:latin typeface="造字工房典黑（非商用）粗体" pitchFamily="50" charset="-122"/>
                <a:ea typeface="造字工房典黑（非商用）粗体" pitchFamily="50" charset="-122"/>
                <a:cs typeface="+mn-ea"/>
                <a:sym typeface="+mn-lt"/>
              </a:rPr>
              <a:t>3D</a:t>
            </a:r>
            <a:r>
              <a:rPr lang="zh-CN" altLang="en-US" kern="0" dirty="0">
                <a:latin typeface="造字工房典黑（非商用）粗体" pitchFamily="50" charset="-122"/>
                <a:ea typeface="造字工房典黑（非商用）粗体" pitchFamily="50" charset="-122"/>
                <a:cs typeface="+mn-ea"/>
                <a:sym typeface="+mn-lt"/>
              </a:rPr>
              <a:t>形状上进行度量学习，目前只进行理论分析，书写代码阶段。</a:t>
            </a:r>
            <a:endParaRPr lang="en-US" altLang="zh-CN" kern="0" dirty="0">
              <a:latin typeface="造字工房典黑（非商用）粗体" pitchFamily="50" charset="-122"/>
              <a:ea typeface="造字工房典黑（非商用）粗体" pitchFamily="50" charset="-122"/>
              <a:cs typeface="+mn-ea"/>
              <a:sym typeface="+mn-lt"/>
            </a:endParaRPr>
          </a:p>
          <a:p>
            <a:pPr>
              <a:lnSpc>
                <a:spcPct val="130000"/>
              </a:lnSpc>
              <a:spcBef>
                <a:spcPts val="600"/>
              </a:spcBef>
            </a:pPr>
            <a:r>
              <a:rPr lang="zh-CN" altLang="en-US" kern="0" dirty="0">
                <a:latin typeface="造字工房典黑（非商用）粗体" pitchFamily="50" charset="-122"/>
                <a:ea typeface="造字工房典黑（非商用）粗体" pitchFamily="50" charset="-122"/>
                <a:cs typeface="+mn-ea"/>
                <a:sym typeface="+mn-lt"/>
              </a:rPr>
              <a:t>（</a:t>
            </a:r>
            <a:r>
              <a:rPr lang="en-US" altLang="zh-CN" kern="0" dirty="0">
                <a:latin typeface="造字工房典黑（非商用）粗体" pitchFamily="50" charset="-122"/>
                <a:ea typeface="造字工房典黑（非商用）粗体" pitchFamily="50" charset="-122"/>
                <a:cs typeface="+mn-ea"/>
                <a:sym typeface="+mn-lt"/>
              </a:rPr>
              <a:t>2</a:t>
            </a:r>
            <a:r>
              <a:rPr lang="zh-CN" altLang="en-US" kern="0" dirty="0">
                <a:latin typeface="造字工房典黑（非商用）粗体" pitchFamily="50" charset="-122"/>
                <a:ea typeface="造字工房典黑（非商用）粗体" pitchFamily="50" charset="-122"/>
                <a:cs typeface="+mn-ea"/>
                <a:sym typeface="+mn-lt"/>
              </a:rPr>
              <a:t>） 考虑多视角，将</a:t>
            </a:r>
            <a:r>
              <a:rPr lang="en-US" altLang="zh-CN" kern="0" dirty="0">
                <a:latin typeface="造字工房典黑（非商用）粗体" pitchFamily="50" charset="-122"/>
                <a:ea typeface="造字工房典黑（非商用）粗体" pitchFamily="50" charset="-122"/>
                <a:cs typeface="+mn-ea"/>
                <a:sym typeface="+mn-lt"/>
              </a:rPr>
              <a:t>3D</a:t>
            </a:r>
            <a:r>
              <a:rPr lang="zh-CN" altLang="en-US" kern="0" dirty="0">
                <a:latin typeface="造字工房典黑（非商用）粗体" pitchFamily="50" charset="-122"/>
                <a:ea typeface="造字工房典黑（非商用）粗体" pitchFamily="50" charset="-122"/>
                <a:cs typeface="+mn-ea"/>
                <a:sym typeface="+mn-lt"/>
              </a:rPr>
              <a:t>形状分为多个</a:t>
            </a:r>
            <a:r>
              <a:rPr lang="en-US" altLang="zh-CN" kern="0" dirty="0">
                <a:latin typeface="造字工房典黑（非商用）粗体" pitchFamily="50" charset="-122"/>
                <a:ea typeface="造字工房典黑（非商用）粗体" pitchFamily="50" charset="-122"/>
                <a:cs typeface="+mn-ea"/>
                <a:sym typeface="+mn-lt"/>
              </a:rPr>
              <a:t>2D</a:t>
            </a:r>
            <a:r>
              <a:rPr lang="zh-CN" altLang="en-US" kern="0" dirty="0">
                <a:latin typeface="造字工房典黑（非商用）粗体" pitchFamily="50" charset="-122"/>
                <a:ea typeface="造字工房典黑（非商用）粗体" pitchFamily="50" charset="-122"/>
                <a:cs typeface="+mn-ea"/>
                <a:sym typeface="+mn-lt"/>
              </a:rPr>
              <a:t>形状，在每个视角下都进行深度度量学习。实验阶段</a:t>
            </a:r>
          </a:p>
        </p:txBody>
      </p:sp>
      <p:sp>
        <p:nvSpPr>
          <p:cNvPr id="16" name="文本框 15">
            <a:extLst>
              <a:ext uri="{FF2B5EF4-FFF2-40B4-BE49-F238E27FC236}">
                <a16:creationId xmlns:a16="http://schemas.microsoft.com/office/drawing/2014/main" id="{CD13773E-E2A4-4DC0-9E11-50B5B171BF45}"/>
              </a:ext>
            </a:extLst>
          </p:cNvPr>
          <p:cNvSpPr txBox="1"/>
          <p:nvPr/>
        </p:nvSpPr>
        <p:spPr>
          <a:xfrm>
            <a:off x="695323" y="3488610"/>
            <a:ext cx="3771902" cy="525657"/>
          </a:xfrm>
          <a:prstGeom prst="rect">
            <a:avLst/>
          </a:prstGeom>
          <a:noFill/>
        </p:spPr>
        <p:txBody>
          <a:bodyPr wrap="square" rtlCol="0">
            <a:spAutoFit/>
          </a:bodyPr>
          <a:lstStyle/>
          <a:p>
            <a:pPr marL="457200" indent="-457200" algn="just">
              <a:lnSpc>
                <a:spcPct val="130000"/>
              </a:lnSpc>
              <a:spcBef>
                <a:spcPts val="600"/>
              </a:spcBef>
              <a:buFont typeface="Wingdings" panose="05000000000000000000" pitchFamily="2" charset="2"/>
              <a:buChar char="Ø"/>
            </a:pPr>
            <a:r>
              <a:rPr lang="zh-CN" altLang="en-US" sz="2400" kern="0" dirty="0">
                <a:latin typeface="造字工房典黑（非商用）粗体" pitchFamily="50" charset="-122"/>
                <a:ea typeface="造字工房典黑（非商用）粗体" pitchFamily="50" charset="-122"/>
                <a:cs typeface="+mn-ea"/>
                <a:sym typeface="+mn-lt"/>
              </a:rPr>
              <a:t>利用残差网络</a:t>
            </a:r>
            <a:endParaRPr lang="en-US" altLang="zh-CN" sz="2400" kern="0" dirty="0">
              <a:latin typeface="造字工房典黑（非商用）粗体" pitchFamily="50" charset="-122"/>
              <a:ea typeface="造字工房典黑（非商用）粗体" pitchFamily="50" charset="-122"/>
              <a:cs typeface="+mn-ea"/>
              <a:sym typeface="+mn-lt"/>
            </a:endParaRPr>
          </a:p>
        </p:txBody>
      </p:sp>
      <p:sp>
        <p:nvSpPr>
          <p:cNvPr id="17" name="文本框 16">
            <a:extLst>
              <a:ext uri="{FF2B5EF4-FFF2-40B4-BE49-F238E27FC236}">
                <a16:creationId xmlns:a16="http://schemas.microsoft.com/office/drawing/2014/main" id="{6A61C59E-C585-473B-9C84-9E95FC8912AF}"/>
              </a:ext>
            </a:extLst>
          </p:cNvPr>
          <p:cNvSpPr txBox="1"/>
          <p:nvPr/>
        </p:nvSpPr>
        <p:spPr>
          <a:xfrm>
            <a:off x="1108851" y="4009980"/>
            <a:ext cx="10168209" cy="1214500"/>
          </a:xfrm>
          <a:prstGeom prst="rect">
            <a:avLst/>
          </a:prstGeom>
          <a:noFill/>
        </p:spPr>
        <p:txBody>
          <a:bodyPr wrap="square" rtlCol="0">
            <a:spAutoFit/>
          </a:bodyPr>
          <a:lstStyle/>
          <a:p>
            <a:pPr>
              <a:lnSpc>
                <a:spcPct val="130000"/>
              </a:lnSpc>
              <a:spcBef>
                <a:spcPts val="600"/>
              </a:spcBef>
            </a:pPr>
            <a:r>
              <a:rPr lang="zh-CN" altLang="en-US" kern="0" dirty="0">
                <a:latin typeface="造字工房典黑（非商用）粗体" pitchFamily="50" charset="-122"/>
                <a:ea typeface="造字工房典黑（非商用）粗体" pitchFamily="50" charset="-122"/>
                <a:cs typeface="+mn-ea"/>
                <a:sym typeface="+mn-lt"/>
              </a:rPr>
              <a:t>在</a:t>
            </a:r>
            <a:r>
              <a:rPr lang="en-US" altLang="zh-CN" kern="0" dirty="0">
                <a:latin typeface="造字工房典黑（非商用）粗体" pitchFamily="50" charset="-122"/>
                <a:ea typeface="造字工房典黑（非商用）粗体" pitchFamily="50" charset="-122"/>
                <a:cs typeface="+mn-ea"/>
                <a:sym typeface="+mn-lt"/>
              </a:rPr>
              <a:t>3D</a:t>
            </a:r>
            <a:r>
              <a:rPr lang="zh-CN" altLang="en-US" kern="0" dirty="0">
                <a:latin typeface="造字工房典黑（非商用）粗体" pitchFamily="50" charset="-122"/>
                <a:ea typeface="造字工房典黑（非商用）粗体" pitchFamily="50" charset="-122"/>
                <a:cs typeface="+mn-ea"/>
                <a:sym typeface="+mn-lt"/>
              </a:rPr>
              <a:t>形状上，使用体素占据网格，然后将结果放入专门设计的残差网络中进行分类训练。目前在试验阶段。</a:t>
            </a:r>
            <a:endParaRPr lang="en-US" altLang="zh-CN" kern="0" dirty="0">
              <a:latin typeface="造字工房典黑（非商用）粗体" pitchFamily="50" charset="-122"/>
              <a:ea typeface="造字工房典黑（非商用）粗体" pitchFamily="50" charset="-122"/>
              <a:cs typeface="+mn-ea"/>
              <a:sym typeface="+mn-lt"/>
            </a:endParaRPr>
          </a:p>
          <a:p>
            <a:pPr>
              <a:lnSpc>
                <a:spcPct val="130000"/>
              </a:lnSpc>
              <a:spcBef>
                <a:spcPts val="600"/>
              </a:spcBef>
            </a:pPr>
            <a:r>
              <a:rPr lang="zh-CN" altLang="en-US" kern="0" dirty="0">
                <a:latin typeface="造字工房典黑（非商用）粗体" pitchFamily="50" charset="-122"/>
                <a:ea typeface="造字工房典黑（非商用）粗体" pitchFamily="50" charset="-122"/>
                <a:cs typeface="+mn-ea"/>
                <a:sym typeface="+mn-lt"/>
              </a:rPr>
              <a:t>更进一步，借鉴最新的</a:t>
            </a:r>
            <a:r>
              <a:rPr lang="en-US" altLang="zh-CN" kern="0" dirty="0">
                <a:latin typeface="造字工房典黑（非商用）粗体" pitchFamily="50" charset="-122"/>
                <a:ea typeface="造字工房典黑（非商用）粗体" pitchFamily="50" charset="-122"/>
                <a:cs typeface="+mn-ea"/>
                <a:sym typeface="+mn-lt"/>
              </a:rPr>
              <a:t>capsule</a:t>
            </a:r>
            <a:r>
              <a:rPr lang="zh-CN" altLang="en-US" kern="0" dirty="0">
                <a:latin typeface="造字工房典黑（非商用）粗体" pitchFamily="50" charset="-122"/>
                <a:ea typeface="造字工房典黑（非商用）粗体" pitchFamily="50" charset="-122"/>
                <a:cs typeface="+mn-ea"/>
                <a:sym typeface="+mn-lt"/>
              </a:rPr>
              <a:t>结构，去研究</a:t>
            </a:r>
            <a:r>
              <a:rPr lang="en-US" altLang="zh-CN" kern="0" dirty="0">
                <a:latin typeface="造字工房典黑（非商用）粗体" pitchFamily="50" charset="-122"/>
                <a:ea typeface="造字工房典黑（非商用）粗体" pitchFamily="50" charset="-122"/>
                <a:cs typeface="+mn-ea"/>
                <a:sym typeface="+mn-lt"/>
              </a:rPr>
              <a:t>3D</a:t>
            </a:r>
            <a:r>
              <a:rPr lang="zh-CN" altLang="en-US" kern="0" dirty="0">
                <a:latin typeface="造字工房典黑（非商用）粗体" pitchFamily="50" charset="-122"/>
                <a:ea typeface="造字工房典黑（非商用）粗体" pitchFamily="50" charset="-122"/>
                <a:cs typeface="+mn-ea"/>
                <a:sym typeface="+mn-lt"/>
              </a:rPr>
              <a:t>形状。</a:t>
            </a:r>
            <a:endParaRPr lang="en-US" altLang="zh-CN" kern="0" dirty="0">
              <a:latin typeface="造字工房典黑（非商用）粗体" pitchFamily="50" charset="-122"/>
              <a:ea typeface="造字工房典黑（非商用）粗体" pitchFamily="50" charset="-122"/>
              <a:cs typeface="+mn-ea"/>
              <a:sym typeface="+mn-lt"/>
            </a:endParaRPr>
          </a:p>
        </p:txBody>
      </p:sp>
      <p:sp>
        <p:nvSpPr>
          <p:cNvPr id="18" name="文本框 17">
            <a:extLst>
              <a:ext uri="{FF2B5EF4-FFF2-40B4-BE49-F238E27FC236}">
                <a16:creationId xmlns:a16="http://schemas.microsoft.com/office/drawing/2014/main" id="{805B07A6-68EE-48F6-8349-C1F8D11E620A}"/>
              </a:ext>
            </a:extLst>
          </p:cNvPr>
          <p:cNvSpPr txBox="1"/>
          <p:nvPr/>
        </p:nvSpPr>
        <p:spPr>
          <a:xfrm>
            <a:off x="695323" y="5189407"/>
            <a:ext cx="3771902" cy="525657"/>
          </a:xfrm>
          <a:prstGeom prst="rect">
            <a:avLst/>
          </a:prstGeom>
          <a:noFill/>
        </p:spPr>
        <p:txBody>
          <a:bodyPr wrap="square" rtlCol="0">
            <a:spAutoFit/>
          </a:bodyPr>
          <a:lstStyle/>
          <a:p>
            <a:pPr marL="457200" indent="-457200" algn="just">
              <a:lnSpc>
                <a:spcPct val="130000"/>
              </a:lnSpc>
              <a:spcBef>
                <a:spcPts val="600"/>
              </a:spcBef>
              <a:buFont typeface="Wingdings" panose="05000000000000000000" pitchFamily="2" charset="2"/>
              <a:buChar char="Ø"/>
            </a:pPr>
            <a:r>
              <a:rPr lang="zh-CN" altLang="en-US" sz="2400" kern="0" dirty="0">
                <a:latin typeface="造字工房典黑（非商用）粗体" pitchFamily="50" charset="-122"/>
                <a:ea typeface="造字工房典黑（非商用）粗体" pitchFamily="50" charset="-122"/>
                <a:cs typeface="+mn-ea"/>
                <a:sym typeface="+mn-lt"/>
              </a:rPr>
              <a:t>利用深度哈希</a:t>
            </a:r>
            <a:endParaRPr lang="en-US" altLang="zh-CN" sz="2400" kern="0" dirty="0">
              <a:latin typeface="造字工房典黑（非商用）粗体" pitchFamily="50" charset="-122"/>
              <a:ea typeface="造字工房典黑（非商用）粗体" pitchFamily="50" charset="-122"/>
              <a:cs typeface="+mn-ea"/>
              <a:sym typeface="+mn-lt"/>
            </a:endParaRPr>
          </a:p>
        </p:txBody>
      </p:sp>
      <p:sp>
        <p:nvSpPr>
          <p:cNvPr id="19" name="文本框 18">
            <a:extLst>
              <a:ext uri="{FF2B5EF4-FFF2-40B4-BE49-F238E27FC236}">
                <a16:creationId xmlns:a16="http://schemas.microsoft.com/office/drawing/2014/main" id="{43A5D0D4-15B3-456A-B350-39B1D502A94B}"/>
              </a:ext>
            </a:extLst>
          </p:cNvPr>
          <p:cNvSpPr txBox="1"/>
          <p:nvPr/>
        </p:nvSpPr>
        <p:spPr>
          <a:xfrm>
            <a:off x="1108851" y="5710777"/>
            <a:ext cx="10168209" cy="854401"/>
          </a:xfrm>
          <a:prstGeom prst="rect">
            <a:avLst/>
          </a:prstGeom>
          <a:noFill/>
        </p:spPr>
        <p:txBody>
          <a:bodyPr wrap="square" rtlCol="0">
            <a:spAutoFit/>
          </a:bodyPr>
          <a:lstStyle/>
          <a:p>
            <a:pPr>
              <a:lnSpc>
                <a:spcPct val="130000"/>
              </a:lnSpc>
              <a:spcBef>
                <a:spcPts val="600"/>
              </a:spcBef>
            </a:pPr>
            <a:r>
              <a:rPr lang="zh-CN" altLang="en-US" kern="0" dirty="0">
                <a:latin typeface="造字工房典黑（非商用）粗体" pitchFamily="50" charset="-122"/>
                <a:ea typeface="造字工房典黑（非商用）粗体" pitchFamily="50" charset="-122"/>
                <a:cs typeface="+mn-ea"/>
                <a:sym typeface="+mn-lt"/>
              </a:rPr>
              <a:t>尝试从哈希的角度去解决</a:t>
            </a:r>
            <a:r>
              <a:rPr lang="en-US" altLang="zh-CN" kern="0" dirty="0">
                <a:latin typeface="造字工房典黑（非商用）粗体" pitchFamily="50" charset="-122"/>
                <a:ea typeface="造字工房典黑（非商用）粗体" pitchFamily="50" charset="-122"/>
                <a:cs typeface="+mn-ea"/>
                <a:sym typeface="+mn-lt"/>
              </a:rPr>
              <a:t>3D</a:t>
            </a:r>
            <a:r>
              <a:rPr lang="zh-CN" altLang="en-US" kern="0" dirty="0">
                <a:latin typeface="造字工房典黑（非商用）粗体" pitchFamily="50" charset="-122"/>
                <a:ea typeface="造字工房典黑（非商用）粗体" pitchFamily="50" charset="-122"/>
                <a:cs typeface="+mn-ea"/>
                <a:sym typeface="+mn-lt"/>
              </a:rPr>
              <a:t>形状。</a:t>
            </a:r>
            <a:endParaRPr lang="en-US" altLang="zh-CN" kern="0" dirty="0">
              <a:latin typeface="造字工房典黑（非商用）粗体" pitchFamily="50" charset="-122"/>
              <a:ea typeface="造字工房典黑（非商用）粗体" pitchFamily="50" charset="-122"/>
              <a:cs typeface="+mn-ea"/>
              <a:sym typeface="+mn-lt"/>
            </a:endParaRPr>
          </a:p>
          <a:p>
            <a:pPr>
              <a:lnSpc>
                <a:spcPct val="130000"/>
              </a:lnSpc>
              <a:spcBef>
                <a:spcPts val="600"/>
              </a:spcBef>
            </a:pPr>
            <a:r>
              <a:rPr lang="zh-CN" altLang="en-US" kern="0" dirty="0">
                <a:latin typeface="造字工房典黑（非商用）粗体" pitchFamily="50" charset="-122"/>
                <a:ea typeface="造字工房典黑（非商用）粗体" pitchFamily="50" charset="-122"/>
                <a:cs typeface="+mn-ea"/>
                <a:sym typeface="+mn-lt"/>
              </a:rPr>
              <a:t>哈希在</a:t>
            </a:r>
            <a:r>
              <a:rPr lang="en-US" altLang="zh-CN" kern="0" dirty="0">
                <a:latin typeface="造字工房典黑（非商用）粗体" pitchFamily="50" charset="-122"/>
                <a:ea typeface="造字工房典黑（非商用）粗体" pitchFamily="50" charset="-122"/>
                <a:cs typeface="+mn-ea"/>
                <a:sym typeface="+mn-lt"/>
              </a:rPr>
              <a:t>2D</a:t>
            </a:r>
            <a:r>
              <a:rPr lang="zh-CN" altLang="en-US" kern="0" dirty="0">
                <a:latin typeface="造字工房典黑（非商用）粗体" pitchFamily="50" charset="-122"/>
                <a:ea typeface="造字工房典黑（非商用）粗体" pitchFamily="50" charset="-122"/>
                <a:cs typeface="+mn-ea"/>
                <a:sym typeface="+mn-lt"/>
              </a:rPr>
              <a:t>形状上已取得了较好的效果，</a:t>
            </a:r>
            <a:r>
              <a:rPr lang="en-US" altLang="zh-CN" kern="0" dirty="0">
                <a:latin typeface="造字工房典黑（非商用）粗体" pitchFamily="50" charset="-122"/>
                <a:ea typeface="造字工房典黑（非商用）粗体" pitchFamily="50" charset="-122"/>
                <a:cs typeface="+mn-ea"/>
                <a:sym typeface="+mn-lt"/>
              </a:rPr>
              <a:t>3D</a:t>
            </a:r>
            <a:r>
              <a:rPr lang="zh-CN" altLang="en-US" kern="0" dirty="0">
                <a:latin typeface="造字工房典黑（非商用）粗体" pitchFamily="50" charset="-122"/>
                <a:ea typeface="造字工房典黑（非商用）粗体" pitchFamily="50" charset="-122"/>
                <a:cs typeface="+mn-ea"/>
                <a:sym typeface="+mn-lt"/>
              </a:rPr>
              <a:t>是可以借鉴的。这将是进一步的研究方向。</a:t>
            </a:r>
            <a:endParaRPr lang="en-US" altLang="zh-CN" kern="0" dirty="0">
              <a:latin typeface="造字工房典黑（非商用）粗体" pitchFamily="50" charset="-122"/>
              <a:ea typeface="造字工房典黑（非商用）粗体" pitchFamily="50" charset="-122"/>
              <a:cs typeface="+mn-ea"/>
              <a:sym typeface="+mn-lt"/>
            </a:endParaRPr>
          </a:p>
        </p:txBody>
      </p:sp>
    </p:spTree>
    <p:custDataLst>
      <p:tags r:id="rId1"/>
    </p:custDataLst>
    <p:extLst>
      <p:ext uri="{BB962C8B-B14F-4D97-AF65-F5344CB8AC3E}">
        <p14:creationId xmlns:p14="http://schemas.microsoft.com/office/powerpoint/2010/main" val="2089845933"/>
      </p:ext>
    </p:extLst>
  </p:cSld>
  <p:clrMapOvr>
    <a:masterClrMapping/>
  </p:clrMapOvr>
  <mc:AlternateContent xmlns:mc="http://schemas.openxmlformats.org/markup-compatibility/2006" xmlns:p14="http://schemas.microsoft.com/office/powerpoint/2010/main">
    <mc:Choice Requires="p14">
      <p:transition spd="slow" p14:dur="2000" advTm="2449"/>
    </mc:Choice>
    <mc:Fallback xmlns="">
      <p:transition spd="slow" advTm="2449"/>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
</p:tagLst>
</file>

<file path=ppt/tags/tag10.xml><?xml version="1.0" encoding="utf-8"?>
<p:tagLst xmlns:a="http://schemas.openxmlformats.org/drawingml/2006/main" xmlns:r="http://schemas.openxmlformats.org/officeDocument/2006/relationships" xmlns:p="http://schemas.openxmlformats.org/presentationml/2006/main">
  <p:tag name="TIMING" val="|0.7|0.6"/>
</p:tagLst>
</file>

<file path=ppt/tags/tag11.xml><?xml version="1.0" encoding="utf-8"?>
<p:tagLst xmlns:a="http://schemas.openxmlformats.org/drawingml/2006/main" xmlns:r="http://schemas.openxmlformats.org/officeDocument/2006/relationships" xmlns:p="http://schemas.openxmlformats.org/presentationml/2006/main">
  <p:tag name="TIMING" val="|1.4"/>
</p:tagLst>
</file>

<file path=ppt/tags/tag12.xml><?xml version="1.0" encoding="utf-8"?>
<p:tagLst xmlns:a="http://schemas.openxmlformats.org/drawingml/2006/main" xmlns:r="http://schemas.openxmlformats.org/officeDocument/2006/relationships" xmlns:p="http://schemas.openxmlformats.org/presentationml/2006/main">
  <p:tag name="TIMING" val="|1.4"/>
</p:tagLst>
</file>

<file path=ppt/tags/tag13.xml><?xml version="1.0" encoding="utf-8"?>
<p:tagLst xmlns:a="http://schemas.openxmlformats.org/drawingml/2006/main" xmlns:r="http://schemas.openxmlformats.org/officeDocument/2006/relationships" xmlns:p="http://schemas.openxmlformats.org/presentationml/2006/main">
  <p:tag name="TIMING" val="|1.4"/>
</p:tagLst>
</file>

<file path=ppt/tags/tag14.xml><?xml version="1.0" encoding="utf-8"?>
<p:tagLst xmlns:a="http://schemas.openxmlformats.org/drawingml/2006/main" xmlns:r="http://schemas.openxmlformats.org/officeDocument/2006/relationships" xmlns:p="http://schemas.openxmlformats.org/presentationml/2006/main">
  <p:tag name="TIMING" val="|0.7|0.6"/>
</p:tagLst>
</file>

<file path=ppt/tags/tag15.xml><?xml version="1.0" encoding="utf-8"?>
<p:tagLst xmlns:a="http://schemas.openxmlformats.org/drawingml/2006/main" xmlns:r="http://schemas.openxmlformats.org/officeDocument/2006/relationships" xmlns:p="http://schemas.openxmlformats.org/presentationml/2006/main">
  <p:tag name="TIMING" val="|0.7|0.6"/>
</p:tagLst>
</file>

<file path=ppt/tags/tag16.xml><?xml version="1.0" encoding="utf-8"?>
<p:tagLst xmlns:a="http://schemas.openxmlformats.org/drawingml/2006/main" xmlns:r="http://schemas.openxmlformats.org/officeDocument/2006/relationships" xmlns:p="http://schemas.openxmlformats.org/presentationml/2006/main">
  <p:tag name="TIMING" val="|0.7|0.6"/>
</p:tagLst>
</file>

<file path=ppt/tags/tag17.xml><?xml version="1.0" encoding="utf-8"?>
<p:tagLst xmlns:a="http://schemas.openxmlformats.org/drawingml/2006/main" xmlns:r="http://schemas.openxmlformats.org/officeDocument/2006/relationships" xmlns:p="http://schemas.openxmlformats.org/presentationml/2006/main">
  <p:tag name="TIMING" val="|1.4"/>
</p:tagLst>
</file>

<file path=ppt/tags/tag18.xml><?xml version="1.0" encoding="utf-8"?>
<p:tagLst xmlns:a="http://schemas.openxmlformats.org/drawingml/2006/main" xmlns:r="http://schemas.openxmlformats.org/officeDocument/2006/relationships" xmlns:p="http://schemas.openxmlformats.org/presentationml/2006/main">
  <p:tag name="TIMING" val="|0.7|0.6"/>
</p:tagLst>
</file>

<file path=ppt/tags/tag19.xml><?xml version="1.0" encoding="utf-8"?>
<p:tagLst xmlns:a="http://schemas.openxmlformats.org/drawingml/2006/main" xmlns:r="http://schemas.openxmlformats.org/officeDocument/2006/relationships" xmlns:p="http://schemas.openxmlformats.org/presentationml/2006/main">
  <p:tag name="TIMING" val="|0.7|0.6"/>
</p:tagLst>
</file>

<file path=ppt/tags/tag2.xml><?xml version="1.0" encoding="utf-8"?>
<p:tagLst xmlns:a="http://schemas.openxmlformats.org/drawingml/2006/main" xmlns:r="http://schemas.openxmlformats.org/officeDocument/2006/relationships" xmlns:p="http://schemas.openxmlformats.org/presentationml/2006/main">
  <p:tag name="TIMING" val="|0.7|0.6"/>
</p:tagLst>
</file>

<file path=ppt/tags/tag20.xml><?xml version="1.0" encoding="utf-8"?>
<p:tagLst xmlns:a="http://schemas.openxmlformats.org/drawingml/2006/main" xmlns:r="http://schemas.openxmlformats.org/officeDocument/2006/relationships" xmlns:p="http://schemas.openxmlformats.org/presentationml/2006/main">
  <p:tag name="TIMING" val="|0.7|0.6"/>
</p:tagLst>
</file>

<file path=ppt/tags/tag21.xml><?xml version="1.0" encoding="utf-8"?>
<p:tagLst xmlns:a="http://schemas.openxmlformats.org/drawingml/2006/main" xmlns:r="http://schemas.openxmlformats.org/officeDocument/2006/relationships" xmlns:p="http://schemas.openxmlformats.org/presentationml/2006/main">
  <p:tag name="TIMING" val="|0.7|0.6"/>
</p:tagLst>
</file>

<file path=ppt/tags/tag22.xml><?xml version="1.0" encoding="utf-8"?>
<p:tagLst xmlns:a="http://schemas.openxmlformats.org/drawingml/2006/main" xmlns:r="http://schemas.openxmlformats.org/officeDocument/2006/relationships" xmlns:p="http://schemas.openxmlformats.org/presentationml/2006/main">
  <p:tag name="TIMING" val="|1.4"/>
</p:tagLst>
</file>

<file path=ppt/tags/tag23.xml><?xml version="1.0" encoding="utf-8"?>
<p:tagLst xmlns:a="http://schemas.openxmlformats.org/drawingml/2006/main" xmlns:r="http://schemas.openxmlformats.org/officeDocument/2006/relationships" xmlns:p="http://schemas.openxmlformats.org/presentationml/2006/main">
  <p:tag name="TIMING" val="|1.4"/>
</p:tagLst>
</file>

<file path=ppt/tags/tag24.xml><?xml version="1.0" encoding="utf-8"?>
<p:tagLst xmlns:a="http://schemas.openxmlformats.org/drawingml/2006/main" xmlns:r="http://schemas.openxmlformats.org/officeDocument/2006/relationships" xmlns:p="http://schemas.openxmlformats.org/presentationml/2006/main">
  <p:tag name="TIMING" val="|1.4"/>
</p:tagLst>
</file>

<file path=ppt/tags/tag25.xml><?xml version="1.0" encoding="utf-8"?>
<p:tagLst xmlns:a="http://schemas.openxmlformats.org/drawingml/2006/main" xmlns:r="http://schemas.openxmlformats.org/officeDocument/2006/relationships" xmlns:p="http://schemas.openxmlformats.org/presentationml/2006/main">
  <p:tag name="TIMING" val="|0.7|0.6"/>
</p:tagLst>
</file>

<file path=ppt/tags/tag26.xml><?xml version="1.0" encoding="utf-8"?>
<p:tagLst xmlns:a="http://schemas.openxmlformats.org/drawingml/2006/main" xmlns:r="http://schemas.openxmlformats.org/officeDocument/2006/relationships" xmlns:p="http://schemas.openxmlformats.org/presentationml/2006/main">
  <p:tag name="TIMING" val="|0.7|0.6"/>
</p:tagLst>
</file>

<file path=ppt/tags/tag27.xml><?xml version="1.0" encoding="utf-8"?>
<p:tagLst xmlns:a="http://schemas.openxmlformats.org/drawingml/2006/main" xmlns:r="http://schemas.openxmlformats.org/officeDocument/2006/relationships" xmlns:p="http://schemas.openxmlformats.org/presentationml/2006/main">
  <p:tag name="TIMING" val="|0.7|0.6"/>
</p:tagLst>
</file>

<file path=ppt/tags/tag3.xml><?xml version="1.0" encoding="utf-8"?>
<p:tagLst xmlns:a="http://schemas.openxmlformats.org/drawingml/2006/main" xmlns:r="http://schemas.openxmlformats.org/officeDocument/2006/relationships" xmlns:p="http://schemas.openxmlformats.org/presentationml/2006/main">
  <p:tag name="TIMING" val="|0.7|0.6"/>
</p:tagLst>
</file>

<file path=ppt/tags/tag4.xml><?xml version="1.0" encoding="utf-8"?>
<p:tagLst xmlns:a="http://schemas.openxmlformats.org/drawingml/2006/main" xmlns:r="http://schemas.openxmlformats.org/officeDocument/2006/relationships" xmlns:p="http://schemas.openxmlformats.org/presentationml/2006/main">
  <p:tag name="TIMING" val="|0.7|0.6"/>
</p:tagLst>
</file>

<file path=ppt/tags/tag5.xml><?xml version="1.0" encoding="utf-8"?>
<p:tagLst xmlns:a="http://schemas.openxmlformats.org/drawingml/2006/main" xmlns:r="http://schemas.openxmlformats.org/officeDocument/2006/relationships" xmlns:p="http://schemas.openxmlformats.org/presentationml/2006/main">
  <p:tag name="TIMING" val="|0.7|0.6"/>
</p:tagLst>
</file>

<file path=ppt/tags/tag6.xml><?xml version="1.0" encoding="utf-8"?>
<p:tagLst xmlns:a="http://schemas.openxmlformats.org/drawingml/2006/main" xmlns:r="http://schemas.openxmlformats.org/officeDocument/2006/relationships" xmlns:p="http://schemas.openxmlformats.org/presentationml/2006/main">
  <p:tag name="TIMING" val="|1.4"/>
</p:tagLst>
</file>

<file path=ppt/tags/tag7.xml><?xml version="1.0" encoding="utf-8"?>
<p:tagLst xmlns:a="http://schemas.openxmlformats.org/drawingml/2006/main" xmlns:r="http://schemas.openxmlformats.org/officeDocument/2006/relationships" xmlns:p="http://schemas.openxmlformats.org/presentationml/2006/main">
  <p:tag name="TIMING" val="|0.7|0.6"/>
</p:tagLst>
</file>

<file path=ppt/tags/tag8.xml><?xml version="1.0" encoding="utf-8"?>
<p:tagLst xmlns:a="http://schemas.openxmlformats.org/drawingml/2006/main" xmlns:r="http://schemas.openxmlformats.org/officeDocument/2006/relationships" xmlns:p="http://schemas.openxmlformats.org/presentationml/2006/main">
  <p:tag name="TIMING" val="|0.7|0.6"/>
</p:tagLst>
</file>

<file path=ppt/tags/tag9.xml><?xml version="1.0" encoding="utf-8"?>
<p:tagLst xmlns:a="http://schemas.openxmlformats.org/drawingml/2006/main" xmlns:r="http://schemas.openxmlformats.org/officeDocument/2006/relationships" xmlns:p="http://schemas.openxmlformats.org/presentationml/2006/main">
  <p:tag name="TIMING" val="|0.7|0.6"/>
</p:tagLst>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12803</TotalTime>
  <Words>4807</Words>
  <Application>Microsoft Office PowerPoint</Application>
  <PresentationFormat>宽屏</PresentationFormat>
  <Paragraphs>279</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华文楷体</vt:lpstr>
      <vt:lpstr>宋体</vt:lpstr>
      <vt:lpstr>微软雅黑</vt:lpstr>
      <vt:lpstr>造字工房典黑（非商用）粗体</vt:lpstr>
      <vt:lpstr>造字工房典黑（非商用）细体</vt:lpstr>
      <vt:lpstr>Arial</vt:lpstr>
      <vt:lpstr>Calibri</vt:lpstr>
      <vt:lpstr>Consolas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QL Wang</cp:lastModifiedBy>
  <cp:revision>768</cp:revision>
  <dcterms:created xsi:type="dcterms:W3CDTF">2015-10-24T01:57:00Z</dcterms:created>
  <dcterms:modified xsi:type="dcterms:W3CDTF">2017-12-05T07:00:06Z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蓝色扁平化学术答辩模板第六部.pptx</vt:lpwstr>
  </property>
  <property fmtid="{D5CDD505-2E9C-101B-9397-08002B2CF9AE}" pid="3" name="fileid">
    <vt:lpwstr>786060</vt:lpwstr>
  </property>
  <property fmtid="{D5CDD505-2E9C-101B-9397-08002B2CF9AE}" pid="4" name="KSOProductBuildVer">
    <vt:lpwstr>2052-10.1.0.6159</vt:lpwstr>
  </property>
</Properties>
</file>