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QL" initials="WQ" lastIdx="0" clrIdx="0">
    <p:extLst>
      <p:ext uri="{19B8F6BF-5375-455C-9EA6-DF929625EA0E}">
        <p15:presenceInfo xmlns:p15="http://schemas.microsoft.com/office/powerpoint/2012/main" userId="520397e4cf4a6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0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5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3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796F-401E-4EF2-8BA1-309E9B9C4F4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B89-3BA3-4207-961C-AF840BEBD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858852" y="1518341"/>
            <a:ext cx="677531" cy="2977539"/>
            <a:chOff x="3336962" y="1235413"/>
            <a:chExt cx="720000" cy="316417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960176"/>
              <a:ext cx="720000" cy="720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2947875"/>
              <a:ext cx="720000" cy="7200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3679589"/>
              <a:ext cx="720000" cy="7200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235413"/>
              <a:ext cx="720000" cy="720000"/>
            </a:xfrm>
            <a:prstGeom prst="rect">
              <a:avLst/>
            </a:prstGeom>
          </p:spPr>
        </p:pic>
      </p:grpSp>
      <p:cxnSp>
        <p:nvCxnSpPr>
          <p:cNvPr id="28" name="直接箭头连接符 27"/>
          <p:cNvCxnSpPr>
            <a:stCxn id="25" idx="3"/>
          </p:cNvCxnSpPr>
          <p:nvPr/>
        </p:nvCxnSpPr>
        <p:spPr>
          <a:xfrm flipV="1">
            <a:off x="3536384" y="1857107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800548" y="1680095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/>
              <a:t>ResNet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720171" y="1865053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984334" y="1706607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536384" y="2544749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800548" y="2367737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/>
              <a:t>ResNet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4720171" y="2552695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984334" y="2394250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36384" y="3469761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800548" y="3292749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/>
              <a:t>ResNet</a:t>
            </a: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4720171" y="3477707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984334" y="3319262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536384" y="4154921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3800548" y="3977909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/>
              <a:t>ResNet</a:t>
            </a: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4720171" y="4162867"/>
            <a:ext cx="2641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84334" y="4004422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68" name="组合 67"/>
          <p:cNvGrpSpPr/>
          <p:nvPr/>
        </p:nvGrpSpPr>
        <p:grpSpPr>
          <a:xfrm>
            <a:off x="3176106" y="2899421"/>
            <a:ext cx="43022" cy="208841"/>
            <a:chOff x="5765006" y="3074194"/>
            <a:chExt cx="45719" cy="221931"/>
          </a:xfrm>
        </p:grpSpPr>
        <p:sp>
          <p:nvSpPr>
            <p:cNvPr id="65" name="椭圆 64"/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6" name="椭圆 65"/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7" name="椭圆 66"/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60359" y="2899420"/>
            <a:ext cx="43022" cy="208841"/>
            <a:chOff x="4476583" y="3080335"/>
            <a:chExt cx="45719" cy="221931"/>
          </a:xfrm>
        </p:grpSpPr>
        <p:sp>
          <p:nvSpPr>
            <p:cNvPr id="71" name="椭圆 70"/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2" name="椭圆 71"/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3" name="椭圆 72"/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007689" y="2899740"/>
            <a:ext cx="43022" cy="208841"/>
            <a:chOff x="5468091" y="3074874"/>
            <a:chExt cx="45719" cy="221931"/>
          </a:xfrm>
        </p:grpSpPr>
        <p:sp>
          <p:nvSpPr>
            <p:cNvPr id="75" name="椭圆 74"/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6" name="椭圆 75"/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7" name="椭圆 76"/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715632" y="2268028"/>
            <a:ext cx="344335" cy="1471620"/>
            <a:chOff x="6223000" y="2259487"/>
            <a:chExt cx="365919" cy="1563864"/>
          </a:xfrm>
        </p:grpSpPr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3005766" y="4918092"/>
            <a:ext cx="1711714" cy="913761"/>
            <a:chOff x="1172124" y="5432144"/>
            <a:chExt cx="1819007" cy="971037"/>
          </a:xfrm>
        </p:grpSpPr>
        <p:sp>
          <p:nvSpPr>
            <p:cNvPr id="98" name="矩形 97"/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708638" y="4633877"/>
            <a:ext cx="344335" cy="1471620"/>
            <a:chOff x="6223000" y="2259487"/>
            <a:chExt cx="365919" cy="1563864"/>
          </a:xfrm>
        </p:grpSpPr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715632" y="527497"/>
            <a:ext cx="344335" cy="581208"/>
            <a:chOff x="6220408" y="211036"/>
            <a:chExt cx="365919" cy="617639"/>
          </a:xfrm>
        </p:grpSpPr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245303" y="2072634"/>
            <a:ext cx="344335" cy="1471620"/>
            <a:chOff x="6223000" y="2259487"/>
            <a:chExt cx="365919" cy="1563864"/>
          </a:xfrm>
        </p:grpSpPr>
        <p:sp>
          <p:nvSpPr>
            <p:cNvPr id="141" name="椭圆 14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7242863" y="3650012"/>
            <a:ext cx="344335" cy="1471620"/>
            <a:chOff x="6223000" y="2259487"/>
            <a:chExt cx="365919" cy="1563864"/>
          </a:xfrm>
        </p:grpSpPr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7242863" y="1409129"/>
            <a:ext cx="344335" cy="581208"/>
            <a:chOff x="6220408" y="211036"/>
            <a:chExt cx="365919" cy="617639"/>
          </a:xfrm>
        </p:grpSpPr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164" name="圆角矩形 163"/>
          <p:cNvSpPr/>
          <p:nvPr/>
        </p:nvSpPr>
        <p:spPr>
          <a:xfrm>
            <a:off x="7158154" y="1332783"/>
            <a:ext cx="510901" cy="387258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90" name="组合 189"/>
          <p:cNvGrpSpPr/>
          <p:nvPr/>
        </p:nvGrpSpPr>
        <p:grpSpPr>
          <a:xfrm>
            <a:off x="7898687" y="2777058"/>
            <a:ext cx="575038" cy="998087"/>
            <a:chOff x="8597454" y="2944502"/>
            <a:chExt cx="611082" cy="1060649"/>
          </a:xfrm>
        </p:grpSpPr>
        <p:cxnSp>
          <p:nvCxnSpPr>
            <p:cNvPr id="169" name="直接箭头连接符 168"/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8630457" y="2599598"/>
            <a:ext cx="344335" cy="1471620"/>
            <a:chOff x="6223000" y="2259487"/>
            <a:chExt cx="365919" cy="1563864"/>
          </a:xfrm>
        </p:grpSpPr>
        <p:sp>
          <p:nvSpPr>
            <p:cNvPr id="177" name="椭圆 176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9683901" y="3019449"/>
            <a:ext cx="344335" cy="581208"/>
            <a:chOff x="6220408" y="211036"/>
            <a:chExt cx="365919" cy="617639"/>
          </a:xfrm>
        </p:grpSpPr>
        <p:sp>
          <p:nvSpPr>
            <p:cNvPr id="187" name="椭圆 186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8489" y="2291668"/>
            <a:ext cx="1429574" cy="11349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黑体" panose="02010609060101010101" pitchFamily="49" charset="-122"/>
                <a:ea typeface="黑体" panose="02010609060101010101" pitchFamily="49" charset="-122"/>
              </a:rPr>
              <a:t>000000001</a:t>
            </a:r>
            <a:endParaRPr lang="en-US" altLang="zh-CN" sz="1129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129" dirty="0"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endParaRPr lang="en-US" altLang="zh-CN" sz="1129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129" dirty="0">
                <a:latin typeface="黑体" panose="02010609060101010101" pitchFamily="49" charset="-122"/>
                <a:ea typeface="黑体" panose="02010609060101010101" pitchFamily="49" charset="-122"/>
              </a:rPr>
              <a:t>1999/10/29</a:t>
            </a:r>
          </a:p>
          <a:p>
            <a:r>
              <a:rPr lang="zh-CN" altLang="en-US" sz="1129" dirty="0">
                <a:latin typeface="黑体" panose="02010609060101010101" pitchFamily="49" charset="-122"/>
                <a:ea typeface="黑体" panose="02010609060101010101" pitchFamily="49" charset="-122"/>
              </a:rPr>
              <a:t>咳嗽发热、畏寒、活动后气促伴心悸</a:t>
            </a:r>
            <a:r>
              <a:rPr lang="en-US" altLang="zh-CN" sz="1129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129" dirty="0">
                <a:latin typeface="黑体" panose="02010609060101010101" pitchFamily="49" charset="-122"/>
                <a:ea typeface="黑体" panose="02010609060101010101" pitchFamily="49" charset="-122"/>
              </a:rPr>
              <a:t>余天。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94304" y="3544559"/>
            <a:ext cx="677531" cy="677531"/>
            <a:chOff x="720000" y="1620000"/>
            <a:chExt cx="720000" cy="7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191" name="矩形 190"/>
          <p:cNvSpPr/>
          <p:nvPr/>
        </p:nvSpPr>
        <p:spPr>
          <a:xfrm>
            <a:off x="170404" y="2153144"/>
            <a:ext cx="1566454" cy="22318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4" name="圆角右箭头 193"/>
          <p:cNvSpPr/>
          <p:nvPr/>
        </p:nvSpPr>
        <p:spPr>
          <a:xfrm>
            <a:off x="857042" y="598687"/>
            <a:ext cx="4673990" cy="1453805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5" name="圆角右箭头 194"/>
          <p:cNvSpPr/>
          <p:nvPr/>
        </p:nvSpPr>
        <p:spPr>
          <a:xfrm flipV="1">
            <a:off x="857041" y="4616375"/>
            <a:ext cx="2066868" cy="926936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6" name="右箭头 195"/>
          <p:cNvSpPr/>
          <p:nvPr/>
        </p:nvSpPr>
        <p:spPr>
          <a:xfrm>
            <a:off x="1850716" y="2968874"/>
            <a:ext cx="923207" cy="41606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7" name="文本框 196"/>
          <p:cNvSpPr txBox="1"/>
          <p:nvPr/>
        </p:nvSpPr>
        <p:spPr>
          <a:xfrm>
            <a:off x="3071253" y="304417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/>
              <a:t>Age, Gender</a:t>
            </a:r>
            <a:endParaRPr lang="zh-CN" altLang="en-US" sz="1603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888107" y="2336725"/>
            <a:ext cx="797766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/>
              <a:t>Image</a:t>
            </a:r>
          </a:p>
          <a:p>
            <a:r>
              <a:rPr lang="en-US" altLang="zh-CN" sz="1603" b="1" dirty="0"/>
              <a:t>slices</a:t>
            </a:r>
            <a:endParaRPr lang="zh-CN" altLang="en-US" sz="1603" b="1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785312" y="480812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/>
              <a:t>Complants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344534" y="5901131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/>
              <a:t>Word2vec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6643286" y="5211295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/>
              <a:t>Concatenation</a:t>
            </a:r>
            <a:endParaRPr lang="en-US" altLang="zh-CN" sz="1603" b="1" dirty="0"/>
          </a:p>
        </p:txBody>
      </p:sp>
      <p:cxnSp>
        <p:nvCxnSpPr>
          <p:cNvPr id="203" name="直接箭头连接符 202"/>
          <p:cNvCxnSpPr/>
          <p:nvPr/>
        </p:nvCxnSpPr>
        <p:spPr>
          <a:xfrm flipV="1">
            <a:off x="9065180" y="3440657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9065180" y="3183072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endCxn id="78" idx="1"/>
          </p:cNvCxnSpPr>
          <p:nvPr/>
        </p:nvCxnSpPr>
        <p:spPr>
          <a:xfrm>
            <a:off x="5102954" y="1870086"/>
            <a:ext cx="612676" cy="1133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endCxn id="78" idx="1"/>
          </p:cNvCxnSpPr>
          <p:nvPr/>
        </p:nvCxnSpPr>
        <p:spPr>
          <a:xfrm>
            <a:off x="5104140" y="2556700"/>
            <a:ext cx="611491" cy="447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endCxn id="78" idx="1"/>
          </p:cNvCxnSpPr>
          <p:nvPr/>
        </p:nvCxnSpPr>
        <p:spPr>
          <a:xfrm flipV="1">
            <a:off x="5103646" y="3003839"/>
            <a:ext cx="611984" cy="474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endCxn id="78" idx="1"/>
          </p:cNvCxnSpPr>
          <p:nvPr/>
        </p:nvCxnSpPr>
        <p:spPr>
          <a:xfrm flipV="1">
            <a:off x="5103646" y="3003839"/>
            <a:ext cx="611984" cy="11591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98" idx="3"/>
            <a:endCxn id="121" idx="1"/>
          </p:cNvCxnSpPr>
          <p:nvPr/>
        </p:nvCxnSpPr>
        <p:spPr>
          <a:xfrm flipV="1">
            <a:off x="4717481" y="5369688"/>
            <a:ext cx="991157" cy="5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/>
          <p:cNvSpPr txBox="1"/>
          <p:nvPr/>
        </p:nvSpPr>
        <p:spPr>
          <a:xfrm>
            <a:off x="5537705" y="3811797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/>
              <a:t>LSTM</a:t>
            </a:r>
          </a:p>
        </p:txBody>
      </p:sp>
      <p:sp>
        <p:nvSpPr>
          <p:cNvPr id="227" name="文本框 226"/>
          <p:cNvSpPr txBox="1"/>
          <p:nvPr/>
        </p:nvSpPr>
        <p:spPr>
          <a:xfrm>
            <a:off x="5537705" y="6160826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/>
              <a:t>LSTM</a:t>
            </a:r>
          </a:p>
        </p:txBody>
      </p:sp>
      <p:sp>
        <p:nvSpPr>
          <p:cNvPr id="228" name="右箭头 227"/>
          <p:cNvSpPr/>
          <p:nvPr/>
        </p:nvSpPr>
        <p:spPr>
          <a:xfrm rot="3069870">
            <a:off x="5951024" y="1186547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29" name="右箭头 228"/>
          <p:cNvSpPr/>
          <p:nvPr/>
        </p:nvSpPr>
        <p:spPr>
          <a:xfrm rot="18614838">
            <a:off x="5931605" y="4812385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0" name="右箭头 229"/>
          <p:cNvSpPr/>
          <p:nvPr/>
        </p:nvSpPr>
        <p:spPr>
          <a:xfrm>
            <a:off x="6145668" y="2839811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1" name="矩形 230"/>
          <p:cNvSpPr/>
          <p:nvPr/>
        </p:nvSpPr>
        <p:spPr>
          <a:xfrm>
            <a:off x="1792252" y="304417"/>
            <a:ext cx="4851035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2" name="矩形 231"/>
          <p:cNvSpPr/>
          <p:nvPr/>
        </p:nvSpPr>
        <p:spPr>
          <a:xfrm>
            <a:off x="6754763" y="304417"/>
            <a:ext cx="3875139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4" name="文本框 233"/>
          <p:cNvSpPr txBox="1"/>
          <p:nvPr/>
        </p:nvSpPr>
        <p:spPr>
          <a:xfrm>
            <a:off x="3202860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/>
              <a:t>Feature Learning</a:t>
            </a:r>
          </a:p>
        </p:txBody>
      </p:sp>
      <p:sp>
        <p:nvSpPr>
          <p:cNvPr id="235" name="文本框 234"/>
          <p:cNvSpPr txBox="1"/>
          <p:nvPr/>
        </p:nvSpPr>
        <p:spPr>
          <a:xfrm>
            <a:off x="7434103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/>
              <a:t>Prediction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7642580" y="397488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 smtClean="0"/>
              <a:t>Dropout</a:t>
            </a:r>
            <a:endParaRPr lang="en-US" altLang="zh-CN" sz="1603" b="1" dirty="0"/>
          </a:p>
        </p:txBody>
      </p:sp>
      <p:sp>
        <p:nvSpPr>
          <p:cNvPr id="237" name="文本框 236"/>
          <p:cNvSpPr txBox="1"/>
          <p:nvPr/>
        </p:nvSpPr>
        <p:spPr>
          <a:xfrm>
            <a:off x="8908649" y="3663008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 smtClean="0"/>
              <a:t>Dropout</a:t>
            </a:r>
            <a:endParaRPr lang="en-US" altLang="zh-CN" sz="1603" b="1" dirty="0"/>
          </a:p>
        </p:txBody>
      </p:sp>
      <p:grpSp>
        <p:nvGrpSpPr>
          <p:cNvPr id="248" name="组合 247"/>
          <p:cNvGrpSpPr/>
          <p:nvPr/>
        </p:nvGrpSpPr>
        <p:grpSpPr>
          <a:xfrm>
            <a:off x="8627983" y="870340"/>
            <a:ext cx="344335" cy="1471620"/>
            <a:chOff x="6223000" y="2259487"/>
            <a:chExt cx="365919" cy="1563864"/>
          </a:xfrm>
        </p:grpSpPr>
        <p:sp>
          <p:nvSpPr>
            <p:cNvPr id="249" name="椭圆 24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0" name="圆角矩形 249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681427" y="1290191"/>
            <a:ext cx="344335" cy="581208"/>
            <a:chOff x="6220408" y="211036"/>
            <a:chExt cx="365919" cy="617639"/>
          </a:xfrm>
        </p:grpSpPr>
        <p:sp>
          <p:nvSpPr>
            <p:cNvPr id="259" name="椭圆 258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0" name="圆角矩形 259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262" name="直接箭头连接符 261"/>
          <p:cNvCxnSpPr/>
          <p:nvPr/>
        </p:nvCxnSpPr>
        <p:spPr>
          <a:xfrm flipV="1">
            <a:off x="9062706" y="1711399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9062706" y="1453814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8906175" y="193375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 smtClean="0"/>
              <a:t>Dropout</a:t>
            </a:r>
            <a:endParaRPr lang="en-US" altLang="zh-CN" sz="1603" b="1" dirty="0"/>
          </a:p>
        </p:txBody>
      </p:sp>
      <p:cxnSp>
        <p:nvCxnSpPr>
          <p:cNvPr id="266" name="肘形连接符 265"/>
          <p:cNvCxnSpPr>
            <a:endCxn id="250" idx="1"/>
          </p:cNvCxnSpPr>
          <p:nvPr/>
        </p:nvCxnSpPr>
        <p:spPr>
          <a:xfrm flipV="1">
            <a:off x="6059967" y="1606150"/>
            <a:ext cx="2568016" cy="977813"/>
          </a:xfrm>
          <a:prstGeom prst="bentConnector3">
            <a:avLst>
              <a:gd name="adj1" fmla="val 80814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/>
          <p:cNvSpPr txBox="1"/>
          <p:nvPr/>
        </p:nvSpPr>
        <p:spPr>
          <a:xfrm>
            <a:off x="9494525" y="2629561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 smtClean="0"/>
              <a:t>Loss1</a:t>
            </a:r>
            <a:endParaRPr lang="en-US" altLang="zh-CN" sz="1603" b="1" dirty="0"/>
          </a:p>
        </p:txBody>
      </p:sp>
      <p:sp>
        <p:nvSpPr>
          <p:cNvPr id="276" name="文本框 275"/>
          <p:cNvSpPr txBox="1"/>
          <p:nvPr/>
        </p:nvSpPr>
        <p:spPr>
          <a:xfrm>
            <a:off x="9494524" y="957468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 smtClean="0"/>
              <a:t>Loss2</a:t>
            </a:r>
            <a:endParaRPr lang="en-US" altLang="zh-CN" sz="1603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/>
              <p:cNvSpPr txBox="1"/>
              <p:nvPr/>
            </p:nvSpPr>
            <p:spPr>
              <a:xfrm>
                <a:off x="7000438" y="6129249"/>
                <a:ext cx="3107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38" y="6129249"/>
                <a:ext cx="3107646" cy="276999"/>
              </a:xfrm>
              <a:prstGeom prst="rect">
                <a:avLst/>
              </a:prstGeom>
              <a:blipFill>
                <a:blip r:embed="rId12"/>
                <a:stretch>
                  <a:fillRect l="-1176" r="-156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肘形连接符 279"/>
          <p:cNvCxnSpPr>
            <a:stCxn id="276" idx="3"/>
            <a:endCxn id="278" idx="0"/>
          </p:cNvCxnSpPr>
          <p:nvPr/>
        </p:nvCxnSpPr>
        <p:spPr>
          <a:xfrm flipH="1">
            <a:off x="8554261" y="1126970"/>
            <a:ext cx="1653526" cy="5002279"/>
          </a:xfrm>
          <a:prstGeom prst="bentConnector4">
            <a:avLst>
              <a:gd name="adj1" fmla="val -13825"/>
              <a:gd name="adj2" fmla="val 68392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肘形连接符 281"/>
          <p:cNvCxnSpPr>
            <a:stCxn id="275" idx="3"/>
            <a:endCxn id="278" idx="0"/>
          </p:cNvCxnSpPr>
          <p:nvPr/>
        </p:nvCxnSpPr>
        <p:spPr>
          <a:xfrm flipH="1">
            <a:off x="8554261" y="2799063"/>
            <a:ext cx="1653527" cy="3330186"/>
          </a:xfrm>
          <a:prstGeom prst="bentConnector4">
            <a:avLst>
              <a:gd name="adj1" fmla="val -13825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51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12</cp:revision>
  <dcterms:created xsi:type="dcterms:W3CDTF">2019-05-15T03:18:11Z</dcterms:created>
  <dcterms:modified xsi:type="dcterms:W3CDTF">2019-05-15T07:05:11Z</dcterms:modified>
</cp:coreProperties>
</file>