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90" r:id="rId10"/>
    <p:sldId id="29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2" r:id="rId35"/>
    <p:sldId id="293" r:id="rId36"/>
    <p:sldId id="294" r:id="rId37"/>
    <p:sldId id="295" r:id="rId38"/>
    <p:sldId id="296" r:id="rId39"/>
    <p:sldId id="286" r:id="rId40"/>
    <p:sldId id="287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219DC9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9DC9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78" autoAdjust="0"/>
  </p:normalViewPr>
  <p:slideViewPr>
    <p:cSldViewPr snapToGrid="0">
      <p:cViewPr varScale="1">
        <p:scale>
          <a:sx n="73" d="100"/>
          <a:sy n="7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27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In the equation, e(p, q) is an edge in the 3D-CFG. This edge connects two nodes p and q. &lt;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x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, 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y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, 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z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baseline="-625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 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&gt; is the coordinate of node p. π</a:t>
            </a:r>
            <a:r>
              <a:rPr lang="en-US" altLang="zh-CN" sz="1200" b="0" baseline="-625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 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is the number of statements in the basic block of p. </a:t>
            </a:r>
            <a:endParaRPr lang="en-US" altLang="zh-CN" sz="1200" b="0" dirty="0">
              <a:solidFill>
                <a:srgbClr val="000000"/>
              </a:solidFill>
              <a:latin typeface="+mn-lt"/>
              <a:ea typeface="+mn-ea"/>
              <a:cs typeface="+mn-cs"/>
              <a:sym typeface="Calibri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105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FFD54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113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7A81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21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31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3" name="Shape 140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65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73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81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9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0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yMars/APKSpider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77"/>
          <p:cNvSpPr txBox="1"/>
          <p:nvPr/>
        </p:nvSpPr>
        <p:spPr>
          <a:xfrm>
            <a:off x="625273" y="1786960"/>
            <a:ext cx="10941453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Achieving Accuracy and Scalability</a:t>
            </a:r>
          </a:p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Simultaneously in Detecting Application Clones </a:t>
            </a:r>
          </a:p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on Android Markets</a:t>
            </a:r>
          </a:p>
        </p:txBody>
      </p:sp>
      <p:pic>
        <p:nvPicPr>
          <p:cNvPr id="161" name="Picture1.png" descr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8235" y="4919519"/>
            <a:ext cx="2535529" cy="85367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80"/>
          <p:cNvSpPr txBox="1"/>
          <p:nvPr/>
        </p:nvSpPr>
        <p:spPr>
          <a:xfrm>
            <a:off x="5662929" y="4472478"/>
            <a:ext cx="866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6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王秋里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4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1965882" y="292043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int i, j=1;</a:t>
            </a:r>
          </a:p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for (i=1; i&lt;=VALUE; i++)</a:t>
            </a:r>
          </a:p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j=j*i;</a:t>
            </a:r>
          </a:p>
        </p:txBody>
      </p:sp>
      <p:sp>
        <p:nvSpPr>
          <p:cNvPr id="3" name="矩形 2"/>
          <p:cNvSpPr/>
          <p:nvPr/>
        </p:nvSpPr>
        <p:spPr>
          <a:xfrm>
            <a:off x="6405170" y="292043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 factorial(</a:t>
            </a:r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 n)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(n == 0) return 1 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 return n * factorial(n-1) 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436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92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93" name="Prior work:…"/>
          <p:cNvSpPr txBox="1"/>
          <p:nvPr/>
        </p:nvSpPr>
        <p:spPr>
          <a:xfrm>
            <a:off x="1965882" y="1585719"/>
            <a:ext cx="2004712" cy="433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Prior work</a:t>
            </a:r>
            <a:r>
              <a:rPr dirty="0" smtClean="0"/>
              <a:t>:</a:t>
            </a:r>
            <a:endParaRPr dirty="0"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String-based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Token-based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AST-based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PDG-based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… </a:t>
            </a:r>
          </a:p>
        </p:txBody>
      </p:sp>
      <p:sp>
        <p:nvSpPr>
          <p:cNvPr id="194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pic>
        <p:nvPicPr>
          <p:cNvPr id="195" name="WechatIMG32.jpeg" descr="WechatIMG3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6181" y="1406618"/>
            <a:ext cx="3951011" cy="4044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WechatIMG33.jpeg" descr="WechatIMG3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628" y="1220532"/>
            <a:ext cx="4730117" cy="4416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timg.jpeg" descr="timg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9014" y="2222500"/>
            <a:ext cx="6972301" cy="241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  <p:bldP spid="196" grpId="2" animBg="1" advAuto="0"/>
      <p:bldP spid="197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00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01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202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pic>
        <p:nvPicPr>
          <p:cNvPr id="203" name="WechatIMG34.jpeg" descr="WechatIMG3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9181" y="1243901"/>
            <a:ext cx="8513638" cy="4370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FPR: False Positive Rate"/>
          <p:cNvSpPr txBox="1"/>
          <p:nvPr/>
        </p:nvSpPr>
        <p:spPr>
          <a:xfrm>
            <a:off x="4625288" y="5774102"/>
            <a:ext cx="294142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FPR: False Positive Rate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07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08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209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210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sp>
        <p:nvSpPr>
          <p:cNvPr id="211" name="Unique Characteristics of App Clones:…"/>
          <p:cNvSpPr txBox="1"/>
          <p:nvPr/>
        </p:nvSpPr>
        <p:spPr>
          <a:xfrm>
            <a:off x="1965882" y="1585719"/>
            <a:ext cx="7667029" cy="254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Unique Characteristics of App Clones:</a:t>
            </a:r>
          </a:p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A billion opcode problem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Gap between code fragment clones and app clones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Type 2 and type 3 are prevalent on Android  markets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214" name="Shape 317"/>
          <p:cNvSpPr txBox="1"/>
          <p:nvPr/>
        </p:nvSpPr>
        <p:spPr>
          <a:xfrm>
            <a:off x="4644786" y="2970530"/>
            <a:ext cx="2902428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Approach</a:t>
            </a:r>
          </a:p>
        </p:txBody>
      </p:sp>
      <p:sp>
        <p:nvSpPr>
          <p:cNvPr id="215" name="Shape 318"/>
          <p:cNvSpPr/>
          <p:nvPr/>
        </p:nvSpPr>
        <p:spPr>
          <a:xfrm>
            <a:off x="4388206" y="2857500"/>
            <a:ext cx="3415588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18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19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20" name="Step 1: Geometry-characteristic-based encoding of dependency graph.…"/>
          <p:cNvSpPr txBox="1"/>
          <p:nvPr/>
        </p:nvSpPr>
        <p:spPr>
          <a:xfrm>
            <a:off x="1968500" y="1587500"/>
            <a:ext cx="8255000" cy="2059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Step 1: Geometry-characteristic-based encoding of dependency graph. </a:t>
            </a:r>
          </a:p>
          <a:p>
            <a: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Step 2: Localized global comparison. 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Step 3: Core-functionality- based grouping.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33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34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35" name="CFG is the control flow graph of a method."/>
          <p:cNvSpPr txBox="1"/>
          <p:nvPr/>
        </p:nvSpPr>
        <p:spPr>
          <a:xfrm>
            <a:off x="1968500" y="1587500"/>
            <a:ext cx="8961842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CFG is the control flow graph of a method.</a:t>
            </a:r>
          </a:p>
        </p:txBody>
      </p:sp>
      <p:sp>
        <p:nvSpPr>
          <p:cNvPr id="236" name="Node"/>
          <p:cNvSpPr txBox="1"/>
          <p:nvPr/>
        </p:nvSpPr>
        <p:spPr>
          <a:xfrm>
            <a:off x="2963048" y="2134136"/>
            <a:ext cx="8548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Node</a:t>
            </a:r>
          </a:p>
        </p:txBody>
      </p:sp>
      <p:sp>
        <p:nvSpPr>
          <p:cNvPr id="237" name="A basic block in the method"/>
          <p:cNvSpPr txBox="1"/>
          <p:nvPr/>
        </p:nvSpPr>
        <p:spPr>
          <a:xfrm>
            <a:off x="5722678" y="2134136"/>
            <a:ext cx="398160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 basic block in the method</a:t>
            </a:r>
          </a:p>
        </p:txBody>
      </p:sp>
      <p:sp>
        <p:nvSpPr>
          <p:cNvPr id="238" name="Line"/>
          <p:cNvSpPr/>
          <p:nvPr/>
        </p:nvSpPr>
        <p:spPr>
          <a:xfrm>
            <a:off x="3903094" y="2722776"/>
            <a:ext cx="1711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39" name="Edge"/>
          <p:cNvSpPr txBox="1"/>
          <p:nvPr/>
        </p:nvSpPr>
        <p:spPr>
          <a:xfrm>
            <a:off x="2963048" y="2743736"/>
            <a:ext cx="8548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Edge</a:t>
            </a:r>
          </a:p>
        </p:txBody>
      </p:sp>
      <p:sp>
        <p:nvSpPr>
          <p:cNvPr id="240" name="Jumps in the control flow"/>
          <p:cNvSpPr txBox="1"/>
          <p:nvPr/>
        </p:nvSpPr>
        <p:spPr>
          <a:xfrm>
            <a:off x="5722678" y="2743736"/>
            <a:ext cx="398160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Jumps in the control flow</a:t>
            </a:r>
          </a:p>
        </p:txBody>
      </p:sp>
      <p:sp>
        <p:nvSpPr>
          <p:cNvPr id="241" name="Line"/>
          <p:cNvSpPr/>
          <p:nvPr/>
        </p:nvSpPr>
        <p:spPr>
          <a:xfrm>
            <a:off x="3910978" y="3314966"/>
            <a:ext cx="1711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42" name="Circle"/>
          <p:cNvSpPr/>
          <p:nvPr/>
        </p:nvSpPr>
        <p:spPr>
          <a:xfrm>
            <a:off x="5801740" y="35784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3" name="A"/>
          <p:cNvSpPr txBox="1"/>
          <p:nvPr/>
        </p:nvSpPr>
        <p:spPr>
          <a:xfrm>
            <a:off x="5899110" y="3603894"/>
            <a:ext cx="264998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44" name="Circle"/>
          <p:cNvSpPr/>
          <p:nvPr/>
        </p:nvSpPr>
        <p:spPr>
          <a:xfrm>
            <a:off x="5801740" y="428851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5" name="B"/>
          <p:cNvSpPr txBox="1"/>
          <p:nvPr/>
        </p:nvSpPr>
        <p:spPr>
          <a:xfrm>
            <a:off x="5899110" y="4313917"/>
            <a:ext cx="25532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6" name="Circle"/>
          <p:cNvSpPr/>
          <p:nvPr/>
        </p:nvSpPr>
        <p:spPr>
          <a:xfrm>
            <a:off x="5103240" y="50135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7" name="C"/>
          <p:cNvSpPr txBox="1"/>
          <p:nvPr/>
        </p:nvSpPr>
        <p:spPr>
          <a:xfrm>
            <a:off x="5187910" y="5038994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8" name="Circle"/>
          <p:cNvSpPr/>
          <p:nvPr/>
        </p:nvSpPr>
        <p:spPr>
          <a:xfrm>
            <a:off x="6487540" y="49881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9" name="E"/>
          <p:cNvSpPr txBox="1"/>
          <p:nvPr/>
        </p:nvSpPr>
        <p:spPr>
          <a:xfrm>
            <a:off x="6584910" y="5013594"/>
            <a:ext cx="24862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50" name="Circle"/>
          <p:cNvSpPr/>
          <p:nvPr/>
        </p:nvSpPr>
        <p:spPr>
          <a:xfrm>
            <a:off x="5109590" y="584426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1" name="D"/>
          <p:cNvSpPr txBox="1"/>
          <p:nvPr/>
        </p:nvSpPr>
        <p:spPr>
          <a:xfrm>
            <a:off x="5194260" y="5869667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252" name="Circle"/>
          <p:cNvSpPr/>
          <p:nvPr/>
        </p:nvSpPr>
        <p:spPr>
          <a:xfrm>
            <a:off x="6493890" y="581886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3" name="F"/>
          <p:cNvSpPr txBox="1"/>
          <p:nvPr/>
        </p:nvSpPr>
        <p:spPr>
          <a:xfrm>
            <a:off x="6591260" y="5844267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54" name="Line"/>
          <p:cNvSpPr/>
          <p:nvPr/>
        </p:nvSpPr>
        <p:spPr>
          <a:xfrm>
            <a:off x="6018908" y="4004815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5" name="Line"/>
          <p:cNvSpPr/>
          <p:nvPr/>
        </p:nvSpPr>
        <p:spPr>
          <a:xfrm>
            <a:off x="5320409" y="5457683"/>
            <a:ext cx="1" cy="376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6711058" y="5432283"/>
            <a:ext cx="1" cy="376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 flipH="1">
            <a:off x="5301239" y="4617942"/>
            <a:ext cx="529246" cy="37390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8" name="Line"/>
          <p:cNvSpPr/>
          <p:nvPr/>
        </p:nvSpPr>
        <p:spPr>
          <a:xfrm>
            <a:off x="6196783" y="4634204"/>
            <a:ext cx="545621" cy="3416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4766766" y="5223324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4777053" y="4490766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4767327" y="4505686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66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67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68" name="Centroid (Physical Model) 质心"/>
          <p:cNvSpPr txBox="1"/>
          <p:nvPr/>
        </p:nvSpPr>
        <p:spPr>
          <a:xfrm>
            <a:off x="1963649" y="1587500"/>
            <a:ext cx="4315561" cy="51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(Physical Model) 质心</a:t>
            </a:r>
          </a:p>
        </p:txBody>
      </p:sp>
      <p:sp>
        <p:nvSpPr>
          <p:cNvPr id="269" name="The “mass” center of an object. 质量中心"/>
          <p:cNvSpPr txBox="1"/>
          <p:nvPr/>
        </p:nvSpPr>
        <p:spPr>
          <a:xfrm>
            <a:off x="1971874" y="2326640"/>
            <a:ext cx="5779210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The “mass” center of an object. 质量中心 </a:t>
            </a:r>
          </a:p>
        </p:txBody>
      </p:sp>
      <p:sp>
        <p:nvSpPr>
          <p:cNvPr id="270" name="Triangle"/>
          <p:cNvSpPr/>
          <p:nvPr/>
        </p:nvSpPr>
        <p:spPr>
          <a:xfrm>
            <a:off x="5142832" y="3287591"/>
            <a:ext cx="1906336" cy="1545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1" name="Line"/>
          <p:cNvSpPr/>
          <p:nvPr/>
        </p:nvSpPr>
        <p:spPr>
          <a:xfrm flipV="1">
            <a:off x="6095999" y="3293674"/>
            <a:ext cx="1" cy="153283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5152885" y="4057827"/>
            <a:ext cx="1403774" cy="76983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73" name="Circle"/>
          <p:cNvSpPr/>
          <p:nvPr/>
        </p:nvSpPr>
        <p:spPr>
          <a:xfrm>
            <a:off x="6072099" y="4295301"/>
            <a:ext cx="47802" cy="4780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4" name="When two objects are identical, their centroids are also the same."/>
          <p:cNvSpPr txBox="1"/>
          <p:nvPr/>
        </p:nvSpPr>
        <p:spPr>
          <a:xfrm>
            <a:off x="1963649" y="5283007"/>
            <a:ext cx="898143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When two objects are identical, their centroids are also the same.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79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80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81" name="3D-CFG"/>
          <p:cNvSpPr txBox="1"/>
          <p:nvPr/>
        </p:nvSpPr>
        <p:spPr>
          <a:xfrm>
            <a:off x="1963649" y="1587500"/>
            <a:ext cx="1221841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3D-CFG</a:t>
            </a:r>
          </a:p>
        </p:txBody>
      </p:sp>
      <p:sp>
        <p:nvSpPr>
          <p:cNvPr id="282" name="A 3D-CFG is a CFG in which each node has a unique coordinate. The coordinate is a vector &lt; x, y, z &gt;.…"/>
          <p:cNvSpPr txBox="1"/>
          <p:nvPr/>
        </p:nvSpPr>
        <p:spPr>
          <a:xfrm>
            <a:off x="2128968" y="2590800"/>
            <a:ext cx="7934064" cy="291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 3D-CFG is a CFG in which each node has a unique coordinate. The coordinate is a vector &lt; x, y, z &gt;. 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x is the sequence number in the CFG. 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y is the number of outgoing edges of the node.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z is the depth of loop of the node.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87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88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89" name="3D CFG"/>
          <p:cNvSpPr txBox="1"/>
          <p:nvPr/>
        </p:nvSpPr>
        <p:spPr>
          <a:xfrm>
            <a:off x="1963649" y="1587500"/>
            <a:ext cx="1205077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3D CFG</a:t>
            </a:r>
          </a:p>
        </p:txBody>
      </p:sp>
      <p:pic>
        <p:nvPicPr>
          <p:cNvPr id="290" name="fig3.jpeg" descr="fig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0888" y="1219774"/>
            <a:ext cx="8470224" cy="4418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writers.jpeg" descr="writer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70687"/>
            <a:ext cx="12192001" cy="211037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ICSE 2014"/>
          <p:cNvSpPr txBox="1"/>
          <p:nvPr/>
        </p:nvSpPr>
        <p:spPr>
          <a:xfrm>
            <a:off x="5457796" y="4827778"/>
            <a:ext cx="1276408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ICSE 2014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95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96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97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pic>
        <p:nvPicPr>
          <p:cNvPr id="298" name="Definition 3.2.tiff" descr="Definition 3.2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935" y="2458080"/>
            <a:ext cx="9899938" cy="2318829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In the equation, e(p, q) is an edge in the 3D-CFG. This edge connects two nodes p and q. &lt; xp,  yp,  zp &gt; is the coordinate of node p. πp is the number of statements in the basic block of p."/>
          <p:cNvSpPr txBox="1"/>
          <p:nvPr/>
        </p:nvSpPr>
        <p:spPr>
          <a:xfrm>
            <a:off x="1481935" y="4564545"/>
            <a:ext cx="9762274" cy="424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0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05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30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07" name="Circle"/>
          <p:cNvSpPr/>
          <p:nvPr/>
        </p:nvSpPr>
        <p:spPr>
          <a:xfrm>
            <a:off x="3585518" y="24182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8" name="A"/>
          <p:cNvSpPr txBox="1"/>
          <p:nvPr/>
        </p:nvSpPr>
        <p:spPr>
          <a:xfrm>
            <a:off x="3682889" y="2443689"/>
            <a:ext cx="26499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09" name="Circle"/>
          <p:cNvSpPr/>
          <p:nvPr/>
        </p:nvSpPr>
        <p:spPr>
          <a:xfrm>
            <a:off x="3585518" y="3128313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0" name="B"/>
          <p:cNvSpPr txBox="1"/>
          <p:nvPr/>
        </p:nvSpPr>
        <p:spPr>
          <a:xfrm>
            <a:off x="3682889" y="3153713"/>
            <a:ext cx="2553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11" name="Circle"/>
          <p:cNvSpPr/>
          <p:nvPr/>
        </p:nvSpPr>
        <p:spPr>
          <a:xfrm>
            <a:off x="2887018" y="38533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2" name="C"/>
          <p:cNvSpPr txBox="1"/>
          <p:nvPr/>
        </p:nvSpPr>
        <p:spPr>
          <a:xfrm>
            <a:off x="2971688" y="3878789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13" name="Circle"/>
          <p:cNvSpPr/>
          <p:nvPr/>
        </p:nvSpPr>
        <p:spPr>
          <a:xfrm>
            <a:off x="4271318" y="38279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4" name="E"/>
          <p:cNvSpPr txBox="1"/>
          <p:nvPr/>
        </p:nvSpPr>
        <p:spPr>
          <a:xfrm>
            <a:off x="4368689" y="3853389"/>
            <a:ext cx="24862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15" name="Circle"/>
          <p:cNvSpPr/>
          <p:nvPr/>
        </p:nvSpPr>
        <p:spPr>
          <a:xfrm>
            <a:off x="2893368" y="46840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6" name="D"/>
          <p:cNvSpPr txBox="1"/>
          <p:nvPr/>
        </p:nvSpPr>
        <p:spPr>
          <a:xfrm>
            <a:off x="2978038" y="4709462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17" name="Circle"/>
          <p:cNvSpPr/>
          <p:nvPr/>
        </p:nvSpPr>
        <p:spPr>
          <a:xfrm>
            <a:off x="4277668" y="46586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8" name="F"/>
          <p:cNvSpPr txBox="1"/>
          <p:nvPr/>
        </p:nvSpPr>
        <p:spPr>
          <a:xfrm>
            <a:off x="4375039" y="4684062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319" name="Line"/>
          <p:cNvSpPr/>
          <p:nvPr/>
        </p:nvSpPr>
        <p:spPr>
          <a:xfrm>
            <a:off x="3802687" y="2844610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104187" y="42974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4494836" y="42720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 flipH="1">
            <a:off x="3085017" y="3457738"/>
            <a:ext cx="529246" cy="3739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3980562" y="3474000"/>
            <a:ext cx="545620" cy="3416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2550544" y="4063119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2560831" y="3330561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2551105" y="3345481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 flipV="1">
            <a:off x="3103503" y="5116661"/>
            <a:ext cx="1" cy="55045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3099083" y="5658383"/>
            <a:ext cx="189034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 flipH="1">
            <a:off x="4976108" y="3329983"/>
            <a:ext cx="1" cy="233840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4015777" y="3345482"/>
            <a:ext cx="97087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1" name="5"/>
          <p:cNvSpPr txBox="1"/>
          <p:nvPr/>
        </p:nvSpPr>
        <p:spPr>
          <a:xfrm>
            <a:off x="4059607" y="24436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332" name="3"/>
          <p:cNvSpPr txBox="1"/>
          <p:nvPr/>
        </p:nvSpPr>
        <p:spPr>
          <a:xfrm>
            <a:off x="4044254" y="2953462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333" name="4"/>
          <p:cNvSpPr txBox="1"/>
          <p:nvPr/>
        </p:nvSpPr>
        <p:spPr>
          <a:xfrm>
            <a:off x="3352440" y="388843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334" name="2"/>
          <p:cNvSpPr txBox="1"/>
          <p:nvPr/>
        </p:nvSpPr>
        <p:spPr>
          <a:xfrm>
            <a:off x="3352440" y="4708544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335" name="1"/>
          <p:cNvSpPr txBox="1"/>
          <p:nvPr/>
        </p:nvSpPr>
        <p:spPr>
          <a:xfrm>
            <a:off x="4719202" y="38533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36" name="0"/>
          <p:cNvSpPr txBox="1"/>
          <p:nvPr/>
        </p:nvSpPr>
        <p:spPr>
          <a:xfrm>
            <a:off x="4719202" y="468010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337" name="π=(5+3)+(3+4)+(3+1)+(4+3)+(4+2)+(2+3)+(1+0)…"/>
          <p:cNvSpPr txBox="1"/>
          <p:nvPr/>
        </p:nvSpPr>
        <p:spPr>
          <a:xfrm>
            <a:off x="5449526" y="2792731"/>
            <a:ext cx="5569252" cy="127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36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π=(5+3)+(3+4)+(3+1)+(4+3)+(4+2)+(2+3)+(1+0) </a:t>
            </a:r>
          </a:p>
          <a:p>
            <a:pPr algn="l" defTabSz="457200">
              <a:lnSpc>
                <a:spcPts val="36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  = 38 </a:t>
            </a:r>
          </a:p>
        </p:txBody>
      </p:sp>
      <p:sp>
        <p:nvSpPr>
          <p:cNvPr id="338" name="Cx=(5×1+3×2×5+4×3×3+2×4×2+1×5×2)/38…"/>
          <p:cNvSpPr txBox="1"/>
          <p:nvPr/>
        </p:nvSpPr>
        <p:spPr>
          <a:xfrm>
            <a:off x="5426036" y="3919055"/>
            <a:ext cx="5070093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31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  <a:lvl2pPr indent="228600" algn="l" defTabSz="457200">
              <a:lnSpc>
                <a:spcPts val="31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2pPr>
          </a:lstStyle>
          <a:p>
            <a:r>
              <a:rPr dirty="0" err="1"/>
              <a:t>Cx</a:t>
            </a:r>
            <a:r>
              <a:rPr dirty="0"/>
              <a:t>=(5×1+3×2×5+4×3×3+2×4×2+1×5×2)/38</a:t>
            </a:r>
          </a:p>
          <a:p>
            <a:pPr lvl="1"/>
            <a:r>
              <a:rPr dirty="0"/>
              <a:t>= 2.5526 </a:t>
            </a:r>
          </a:p>
        </p:txBody>
      </p:sp>
      <p:sp>
        <p:nvSpPr>
          <p:cNvPr id="339" name="c =&lt; 2.5526, 1.7105, 0.8158, 38 &gt;."/>
          <p:cNvSpPr txBox="1"/>
          <p:nvPr/>
        </p:nvSpPr>
        <p:spPr>
          <a:xfrm>
            <a:off x="5426036" y="4908360"/>
            <a:ext cx="413765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38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c =&lt; 2.5526, 1.7105, 0.8158, 38 &gt;.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4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45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34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47" name="P1) Two same methods have the same centroid.…"/>
          <p:cNvSpPr txBox="1"/>
          <p:nvPr/>
        </p:nvSpPr>
        <p:spPr>
          <a:xfrm>
            <a:off x="2526793" y="2697481"/>
            <a:ext cx="7542966" cy="146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7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P1) Two same methods have the same centroid. </a:t>
            </a:r>
          </a:p>
          <a:p>
            <a:pPr algn="l" defTabSz="457200">
              <a:lnSpc>
                <a:spcPts val="4600"/>
              </a:lnSpc>
              <a:spcBef>
                <a:spcPts val="1200"/>
              </a:spcBef>
              <a:defRPr sz="27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P2) When a method changes a little, its centroid will not change a lot.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52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53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354" name="APK files"/>
          <p:cNvSpPr txBox="1"/>
          <p:nvPr/>
        </p:nvSpPr>
        <p:spPr>
          <a:xfrm>
            <a:off x="2263479" y="1148708"/>
            <a:ext cx="176987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APK files</a:t>
            </a:r>
          </a:p>
        </p:txBody>
      </p:sp>
      <p:sp>
        <p:nvSpPr>
          <p:cNvPr id="355" name="Java code"/>
          <p:cNvSpPr txBox="1"/>
          <p:nvPr/>
        </p:nvSpPr>
        <p:spPr>
          <a:xfrm>
            <a:off x="5120658" y="114870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Java code</a:t>
            </a:r>
          </a:p>
        </p:txBody>
      </p:sp>
      <p:sp>
        <p:nvSpPr>
          <p:cNvPr id="356" name="2D CFG"/>
          <p:cNvSpPr txBox="1"/>
          <p:nvPr/>
        </p:nvSpPr>
        <p:spPr>
          <a:xfrm>
            <a:off x="8663694" y="114870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2D CFG</a:t>
            </a:r>
          </a:p>
        </p:txBody>
      </p:sp>
      <p:sp>
        <p:nvSpPr>
          <p:cNvPr id="357" name="3D CFG"/>
          <p:cNvSpPr txBox="1"/>
          <p:nvPr/>
        </p:nvSpPr>
        <p:spPr>
          <a:xfrm>
            <a:off x="7232104" y="402037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3D CFG</a:t>
            </a:r>
          </a:p>
        </p:txBody>
      </p:sp>
      <p:sp>
        <p:nvSpPr>
          <p:cNvPr id="358" name="Get centroids"/>
          <p:cNvSpPr txBox="1"/>
          <p:nvPr/>
        </p:nvSpPr>
        <p:spPr>
          <a:xfrm>
            <a:off x="3108044" y="4020378"/>
            <a:ext cx="201261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Get centroids</a:t>
            </a:r>
          </a:p>
        </p:txBody>
      </p:sp>
      <p:pic>
        <p:nvPicPr>
          <p:cNvPr id="359" name="IMG_0192.PNG" descr="IMG_019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8795" y="1932910"/>
            <a:ext cx="1027017" cy="1149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code.jpeg" descr="cod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6604" y="1934893"/>
            <a:ext cx="2801622" cy="1093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2D.jpeg" descr="2D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90120" y="1796812"/>
            <a:ext cx="1289555" cy="1284498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Line"/>
          <p:cNvSpPr/>
          <p:nvPr/>
        </p:nvSpPr>
        <p:spPr>
          <a:xfrm>
            <a:off x="3504709" y="2434963"/>
            <a:ext cx="10270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63" name="Line"/>
          <p:cNvSpPr/>
          <p:nvPr/>
        </p:nvSpPr>
        <p:spPr>
          <a:xfrm>
            <a:off x="7563103" y="2438383"/>
            <a:ext cx="102701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pic>
        <p:nvPicPr>
          <p:cNvPr id="364" name="1507447903259.jpg" descr="1507447903259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09628" y="4712539"/>
            <a:ext cx="2453020" cy="104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WechatIMG35.jpeg" descr="WechatIMG3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25812" y="4658830"/>
            <a:ext cx="1340545" cy="1149039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Line"/>
          <p:cNvSpPr/>
          <p:nvPr/>
        </p:nvSpPr>
        <p:spPr>
          <a:xfrm flipH="1">
            <a:off x="7836138" y="3193091"/>
            <a:ext cx="1332318" cy="11393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 flipH="1">
            <a:off x="5120658" y="5233350"/>
            <a:ext cx="14346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animBg="1"/>
      <p:bldP spid="356" grpId="0" animBg="1"/>
      <p:bldP spid="357" grpId="0" animBg="1"/>
      <p:bldP spid="358" grpId="0" animBg="1"/>
      <p:bldP spid="362" grpId="0" animBg="1"/>
      <p:bldP spid="363" grpId="0" animBg="1"/>
      <p:bldP spid="366" grpId="0" animBg="1"/>
      <p:bldP spid="3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372" name="Shape 474"/>
          <p:cNvSpPr/>
          <p:nvPr/>
        </p:nvSpPr>
        <p:spPr>
          <a:xfrm>
            <a:off x="1907178" y="2838450"/>
            <a:ext cx="8264208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73" name="Shape 473"/>
          <p:cNvSpPr txBox="1"/>
          <p:nvPr/>
        </p:nvSpPr>
        <p:spPr>
          <a:xfrm>
            <a:off x="2020614" y="2948287"/>
            <a:ext cx="815077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Method-Level Similarity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7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77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78" name="Centroid Difference Degree (CDD)"/>
          <p:cNvSpPr txBox="1"/>
          <p:nvPr/>
        </p:nvSpPr>
        <p:spPr>
          <a:xfrm>
            <a:off x="1585945" y="1973581"/>
            <a:ext cx="5272760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Difference Degree (CDD) </a:t>
            </a:r>
          </a:p>
        </p:txBody>
      </p:sp>
      <p:pic>
        <p:nvPicPr>
          <p:cNvPr id="379" name="CDD2.jpeg" descr="CDD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102" y="2637068"/>
            <a:ext cx="5202982" cy="923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CDD1.jpeg" descr="CDD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5924" y="2707858"/>
            <a:ext cx="5272760" cy="841792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Methods Difference Degree MDD"/>
          <p:cNvSpPr txBox="1"/>
          <p:nvPr/>
        </p:nvSpPr>
        <p:spPr>
          <a:xfrm>
            <a:off x="1590389" y="3798789"/>
            <a:ext cx="464383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Methods Difference Degree MDD</a:t>
            </a:r>
          </a:p>
        </p:txBody>
      </p:sp>
      <p:pic>
        <p:nvPicPr>
          <p:cNvPr id="382" name="MDD1.jpeg" descr="MDD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2288" y="4755157"/>
            <a:ext cx="5461001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MDD2.jpeg" descr="MDD2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96819" y="4831357"/>
            <a:ext cx="29591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Rectangle"/>
          <p:cNvSpPr/>
          <p:nvPr/>
        </p:nvSpPr>
        <p:spPr>
          <a:xfrm>
            <a:off x="3277304" y="4532242"/>
            <a:ext cx="6790929" cy="31915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87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88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89" name="Application Similarity Degree (ASD)"/>
          <p:cNvSpPr txBox="1"/>
          <p:nvPr/>
        </p:nvSpPr>
        <p:spPr>
          <a:xfrm>
            <a:off x="1627113" y="1581695"/>
            <a:ext cx="5345074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Application Similarity Degree (ASD)</a:t>
            </a:r>
          </a:p>
        </p:txBody>
      </p:sp>
      <p:pic>
        <p:nvPicPr>
          <p:cNvPr id="390" name="IMG_B7D23E4CE072-1.jpeg" descr="IMG_B7D23E4CE072-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6144" y="2169228"/>
            <a:ext cx="8222048" cy="3299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93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94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95" name="Clone Group (C-Group)"/>
          <p:cNvSpPr txBox="1"/>
          <p:nvPr/>
        </p:nvSpPr>
        <p:spPr>
          <a:xfrm>
            <a:off x="1627113" y="1568633"/>
            <a:ext cx="357817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Clone Group (C-Group)</a:t>
            </a:r>
          </a:p>
        </p:txBody>
      </p:sp>
      <p:pic>
        <p:nvPicPr>
          <p:cNvPr id="396" name="Definition3.4.jpeg" descr="Definition3.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364" y="2084794"/>
            <a:ext cx="7671608" cy="3702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99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00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401" name="Implementation"/>
          <p:cNvSpPr txBox="1"/>
          <p:nvPr/>
        </p:nvSpPr>
        <p:spPr>
          <a:xfrm>
            <a:off x="1585945" y="1660070"/>
            <a:ext cx="2379547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Implementation</a:t>
            </a:r>
          </a:p>
        </p:txBody>
      </p:sp>
      <p:sp>
        <p:nvSpPr>
          <p:cNvPr id="402" name="(1) use a python script to download apps (APK files) from 5 Android markets…"/>
          <p:cNvSpPr txBox="1"/>
          <p:nvPr/>
        </p:nvSpPr>
        <p:spPr>
          <a:xfrm>
            <a:off x="1799632" y="2279465"/>
            <a:ext cx="8592736" cy="312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(1) use a python script to download apps (APK files) from 5 Android markets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(2) transform APK files to SMALL code using the tool called </a:t>
            </a:r>
            <a:r>
              <a:rPr b="1" dirty="0" err="1"/>
              <a:t>baksmali</a:t>
            </a:r>
            <a:endParaRPr b="1" dirty="0"/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(3) parse the SMALL code and generate 3D-CFGs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(4) give coordinates to the nodes in 3D-CDGs and compute the centroids and put centroids into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B80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405" name="Shape 474"/>
          <p:cNvSpPr/>
          <p:nvPr/>
        </p:nvSpPr>
        <p:spPr>
          <a:xfrm>
            <a:off x="4278830" y="2838450"/>
            <a:ext cx="3634340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06" name="Shape 473"/>
          <p:cNvSpPr txBox="1"/>
          <p:nvPr/>
        </p:nvSpPr>
        <p:spPr>
          <a:xfrm>
            <a:off x="4310009" y="2970531"/>
            <a:ext cx="3571983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tent"/>
          <p:cNvSpPr txBox="1">
            <a:spLocks noGrp="1"/>
          </p:cNvSpPr>
          <p:nvPr>
            <p:ph type="title"/>
          </p:nvPr>
        </p:nvSpPr>
        <p:spPr>
          <a:xfrm>
            <a:off x="2185684" y="1323251"/>
            <a:ext cx="2360190" cy="1325564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</a:p>
        </p:txBody>
      </p:sp>
      <p:sp>
        <p:nvSpPr>
          <p:cNvPr id="168" name="1. Overview…"/>
          <p:cNvSpPr txBox="1"/>
          <p:nvPr/>
        </p:nvSpPr>
        <p:spPr>
          <a:xfrm>
            <a:off x="2185684" y="3084984"/>
            <a:ext cx="6357425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1. Overview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2. Centroid of CFGs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3. Method-Level Similarity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4. Evaluation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09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  <p:sp>
        <p:nvSpPr>
          <p:cNvPr id="410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sp>
        <p:nvSpPr>
          <p:cNvPr id="411" name="Among the 20292 apps…"/>
          <p:cNvSpPr txBox="1"/>
          <p:nvPr/>
        </p:nvSpPr>
        <p:spPr>
          <a:xfrm>
            <a:off x="1585945" y="1529444"/>
            <a:ext cx="5165834" cy="432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Among the </a:t>
            </a:r>
            <a:r>
              <a:rPr/>
              <a:t>20292 </a:t>
            </a:r>
            <a:r>
              <a:rPr smtClean="0"/>
              <a:t>apps</a:t>
            </a:r>
            <a:endParaRPr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1416 apps from the </a:t>
            </a:r>
            <a:r>
              <a:rPr dirty="0" err="1"/>
              <a:t>Pandaapp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2022 apps from the </a:t>
            </a:r>
            <a:r>
              <a:rPr dirty="0" err="1"/>
              <a:t>Slideme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9850 apps from the </a:t>
            </a:r>
            <a:r>
              <a:rPr dirty="0" err="1"/>
              <a:t>Anzhi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4268 apps from the Dangle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2736 apps from the Opera market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pic>
        <p:nvPicPr>
          <p:cNvPr id="414" name="Figure 4.jpeg" descr="Figure 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700" y="-94407"/>
            <a:ext cx="8864600" cy="650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1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pic>
        <p:nvPicPr>
          <p:cNvPr id="419" name="Evaluation.jpeg" descr="Evaluatio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806" y="410091"/>
            <a:ext cx="8862388" cy="5947607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1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sp>
        <p:nvSpPr>
          <p:cNvPr id="424" name="Limitation…"/>
          <p:cNvSpPr txBox="1"/>
          <p:nvPr/>
        </p:nvSpPr>
        <p:spPr>
          <a:xfrm>
            <a:off x="1627113" y="1090350"/>
            <a:ext cx="9020110" cy="385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Limitation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It may not be effective to detect Type 4 clones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Adding one node in small CFGs (with less than 4 nodes)  may change the centroids a lot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An app clone could be evade detection by only cloning a small number of methods in the original app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If an app clone has far more opcodes than the original app, we may bot detect it</a:t>
            </a:r>
          </a:p>
        </p:txBody>
      </p:sp>
      <p:sp>
        <p:nvSpPr>
          <p:cNvPr id="42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1344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1. Android APK</a:t>
            </a:r>
            <a:r>
              <a:rPr lang="zh-CN" altLang="en-US" dirty="0" smtClean="0"/>
              <a:t>文件的反编译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2. APK</a:t>
            </a:r>
            <a:r>
              <a:rPr lang="zh-CN" altLang="en-US" dirty="0" smtClean="0"/>
              <a:t>文件的爬取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0011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61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1. Android APK</a:t>
            </a:r>
            <a:r>
              <a:rPr lang="zh-CN" altLang="en-US" dirty="0" smtClean="0"/>
              <a:t>文件的反编译</a:t>
            </a:r>
          </a:p>
        </p:txBody>
      </p:sp>
      <p:sp>
        <p:nvSpPr>
          <p:cNvPr id="5" name="Limitation…"/>
          <p:cNvSpPr txBox="1"/>
          <p:nvPr/>
        </p:nvSpPr>
        <p:spPr>
          <a:xfrm>
            <a:off x="2886900" y="2718009"/>
            <a:ext cx="1327072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APK</a:t>
            </a:r>
            <a:r>
              <a:rPr lang="zh-CN" altLang="en-US" dirty="0" smtClean="0"/>
              <a:t>文件</a:t>
            </a:r>
          </a:p>
        </p:txBody>
      </p:sp>
      <p:sp>
        <p:nvSpPr>
          <p:cNvPr id="6" name="Limitation…"/>
          <p:cNvSpPr txBox="1"/>
          <p:nvPr/>
        </p:nvSpPr>
        <p:spPr>
          <a:xfrm>
            <a:off x="3669281" y="3684784"/>
            <a:ext cx="1982590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err="1"/>
              <a:t>a</a:t>
            </a:r>
            <a:r>
              <a:rPr lang="en-US" altLang="zh-CN" dirty="0" err="1" smtClean="0"/>
              <a:t>pktool</a:t>
            </a:r>
            <a:r>
              <a:rPr lang="zh-CN" altLang="en-US" dirty="0" smtClean="0"/>
              <a:t>解压</a:t>
            </a:r>
          </a:p>
        </p:txBody>
      </p:sp>
      <p:sp>
        <p:nvSpPr>
          <p:cNvPr id="7" name="Limitation…"/>
          <p:cNvSpPr txBox="1"/>
          <p:nvPr/>
        </p:nvSpPr>
        <p:spPr>
          <a:xfrm>
            <a:off x="5095508" y="2744135"/>
            <a:ext cx="1327072" cy="61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err="1">
                <a:solidFill>
                  <a:srgbClr val="000000"/>
                </a:solidFill>
                <a:sym typeface="Calibri Light"/>
              </a:rPr>
              <a:t>dex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文件</a:t>
            </a:r>
          </a:p>
        </p:txBody>
      </p:sp>
      <p:sp>
        <p:nvSpPr>
          <p:cNvPr id="8" name="Limitation…"/>
          <p:cNvSpPr txBox="1"/>
          <p:nvPr/>
        </p:nvSpPr>
        <p:spPr>
          <a:xfrm>
            <a:off x="6168641" y="3684784"/>
            <a:ext cx="1358943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/>
              <a:t>dex2jar2</a:t>
            </a:r>
            <a:endParaRPr lang="zh-CN" altLang="en-US" dirty="0" smtClean="0"/>
          </a:p>
        </p:txBody>
      </p:sp>
      <p:sp>
        <p:nvSpPr>
          <p:cNvPr id="9" name="Limitation…"/>
          <p:cNvSpPr txBox="1"/>
          <p:nvPr/>
        </p:nvSpPr>
        <p:spPr>
          <a:xfrm>
            <a:off x="7304116" y="2718009"/>
            <a:ext cx="1327072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smtClean="0">
                <a:solidFill>
                  <a:srgbClr val="000000"/>
                </a:solidFill>
                <a:sym typeface="Calibri Light"/>
              </a:rPr>
              <a:t>jar</a:t>
            </a:r>
            <a:r>
              <a:rPr lang="zh-CN" altLang="en-US" sz="2600" b="0" dirty="0" smtClean="0">
                <a:solidFill>
                  <a:srgbClr val="000000"/>
                </a:solidFill>
                <a:sym typeface="Calibri Light"/>
              </a:rPr>
              <a:t>文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件</a:t>
            </a:r>
          </a:p>
        </p:txBody>
      </p:sp>
      <p:sp>
        <p:nvSpPr>
          <p:cNvPr id="10" name="Limitation…"/>
          <p:cNvSpPr txBox="1"/>
          <p:nvPr/>
        </p:nvSpPr>
        <p:spPr>
          <a:xfrm>
            <a:off x="6781643" y="4818685"/>
            <a:ext cx="1546186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smtClean="0">
                <a:solidFill>
                  <a:srgbClr val="000000"/>
                </a:solidFill>
                <a:sym typeface="Calibri Light"/>
              </a:rPr>
              <a:t>.class</a:t>
            </a:r>
            <a:r>
              <a:rPr lang="zh-CN" altLang="en-US" sz="2600" b="0" dirty="0" smtClean="0">
                <a:solidFill>
                  <a:srgbClr val="000000"/>
                </a:solidFill>
                <a:sym typeface="Calibri Light"/>
              </a:rPr>
              <a:t>文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件</a:t>
            </a:r>
          </a:p>
        </p:txBody>
      </p:sp>
      <p:sp>
        <p:nvSpPr>
          <p:cNvPr id="11" name="Limitation…"/>
          <p:cNvSpPr txBox="1"/>
          <p:nvPr/>
        </p:nvSpPr>
        <p:spPr>
          <a:xfrm>
            <a:off x="8907994" y="3768347"/>
            <a:ext cx="727571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7zip</a:t>
            </a:r>
            <a:endParaRPr lang="zh-CN" altLang="en-US" dirty="0" smtClean="0"/>
          </a:p>
        </p:txBody>
      </p:sp>
      <p:sp>
        <p:nvSpPr>
          <p:cNvPr id="12" name="Limitation…"/>
          <p:cNvSpPr txBox="1"/>
          <p:nvPr/>
        </p:nvSpPr>
        <p:spPr>
          <a:xfrm>
            <a:off x="5730249" y="5730046"/>
            <a:ext cx="727571" cy="613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JAD</a:t>
            </a:r>
            <a:endParaRPr lang="zh-CN" altLang="en-US" dirty="0" smtClean="0"/>
          </a:p>
        </p:txBody>
      </p:sp>
      <p:sp>
        <p:nvSpPr>
          <p:cNvPr id="14" name="Limitation…"/>
          <p:cNvSpPr txBox="1"/>
          <p:nvPr/>
        </p:nvSpPr>
        <p:spPr>
          <a:xfrm>
            <a:off x="3881134" y="4818685"/>
            <a:ext cx="1546186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smtClean="0">
                <a:solidFill>
                  <a:srgbClr val="000000"/>
                </a:solidFill>
                <a:sym typeface="Calibri Light"/>
              </a:rPr>
              <a:t>.java</a:t>
            </a:r>
            <a:r>
              <a:rPr lang="zh-CN" altLang="en-US" sz="2600" b="0" dirty="0" smtClean="0">
                <a:solidFill>
                  <a:srgbClr val="000000"/>
                </a:solidFill>
                <a:sym typeface="Calibri Light"/>
              </a:rPr>
              <a:t>文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件</a:t>
            </a:r>
          </a:p>
        </p:txBody>
      </p:sp>
      <p:cxnSp>
        <p:nvCxnSpPr>
          <p:cNvPr id="16" name="直接箭头连接符 15"/>
          <p:cNvCxnSpPr>
            <a:stCxn id="5" idx="3"/>
            <a:endCxn id="7" idx="1"/>
          </p:cNvCxnSpPr>
          <p:nvPr/>
        </p:nvCxnSpPr>
        <p:spPr>
          <a:xfrm flipV="1">
            <a:off x="4213972" y="3049762"/>
            <a:ext cx="881536" cy="29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 flipV="1">
            <a:off x="6407344" y="3100694"/>
            <a:ext cx="881536" cy="29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>
            <a:stCxn id="9" idx="2"/>
            <a:endCxn id="10" idx="0"/>
          </p:cNvCxnSpPr>
          <p:nvPr/>
        </p:nvCxnSpPr>
        <p:spPr>
          <a:xfrm flipH="1">
            <a:off x="7554736" y="3387419"/>
            <a:ext cx="412916" cy="14312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656715" y="3237741"/>
            <a:ext cx="7722" cy="61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848112" y="3235151"/>
            <a:ext cx="7722" cy="61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>
            <a:stCxn id="11" idx="1"/>
          </p:cNvCxnSpPr>
          <p:nvPr/>
        </p:nvCxnSpPr>
        <p:spPr>
          <a:xfrm flipH="1">
            <a:off x="7831450" y="4103052"/>
            <a:ext cx="1076544" cy="129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/>
          <p:nvPr/>
        </p:nvCxnSpPr>
        <p:spPr>
          <a:xfrm flipH="1">
            <a:off x="5440896" y="5225329"/>
            <a:ext cx="11427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5992868" y="5265576"/>
            <a:ext cx="7722" cy="61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23625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35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14350" indent="-514350" algn="l" defTabSz="457200">
              <a:lnSpc>
                <a:spcPts val="4500"/>
              </a:lnSpc>
              <a:spcBef>
                <a:spcPts val="1200"/>
              </a:spcBef>
              <a:buAutoNum type="arabicPeriod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Android APK</a:t>
            </a:r>
            <a:r>
              <a:rPr lang="zh-CN" altLang="en-US" dirty="0" smtClean="0"/>
              <a:t>文件的反编译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apktool</a:t>
            </a:r>
            <a:r>
              <a:rPr lang="en-US" altLang="zh-CN" dirty="0" smtClean="0"/>
              <a:t> </a:t>
            </a:r>
            <a:r>
              <a:rPr lang="en-US" altLang="zh-CN" dirty="0"/>
              <a:t>d </a:t>
            </a:r>
            <a:r>
              <a:rPr lang="en-US" altLang="zh-CN" dirty="0" err="1"/>
              <a:t>test.apk</a:t>
            </a:r>
            <a:endParaRPr lang="en-US" altLang="zh-CN" dirty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	d2j-dex2jar.bat </a:t>
            </a:r>
            <a:r>
              <a:rPr lang="en-US" altLang="zh-CN" dirty="0" err="1"/>
              <a:t>classes.dex</a:t>
            </a:r>
            <a:endParaRPr lang="en-US" altLang="zh-CN" dirty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	7zip</a:t>
            </a:r>
            <a:r>
              <a:rPr lang="zh-CN" altLang="en-US" dirty="0" smtClean="0"/>
              <a:t>解压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pt-BR" altLang="zh-CN" dirty="0" smtClean="0"/>
              <a:t>	jad </a:t>
            </a:r>
            <a:r>
              <a:rPr lang="pt-BR" altLang="zh-CN" dirty="0"/>
              <a:t>-o -r -sjava -dsrc tree/**/*.class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6" y="2063387"/>
            <a:ext cx="895350" cy="876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91" y="4389176"/>
            <a:ext cx="990600" cy="89535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8525691" y="3108960"/>
            <a:ext cx="0" cy="105809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99820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270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2. APK</a:t>
            </a:r>
            <a:r>
              <a:rPr lang="zh-CN" altLang="en-US" dirty="0" smtClean="0"/>
              <a:t>文件的爬取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github.com/QyMars/APKSpider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err="1" smtClean="0"/>
              <a:t>APKSpider</a:t>
            </a:r>
            <a:r>
              <a:rPr lang="en-US" altLang="zh-CN" dirty="0"/>
              <a:t> </a:t>
            </a:r>
            <a:r>
              <a:rPr lang="zh-CN" altLang="en-US" sz="2400" b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实现对于小米商城中的</a:t>
            </a: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APK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进行爬取，实现自动化爬取功</a:t>
            </a:r>
            <a:r>
              <a:rPr lang="zh-CN" altLang="en-US" sz="2400" b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</a:t>
            </a:r>
            <a:endParaRPr lang="zh-CN" altLang="en-US" sz="2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625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mitation…"/>
          <p:cNvSpPr txBox="1"/>
          <p:nvPr/>
        </p:nvSpPr>
        <p:spPr>
          <a:xfrm>
            <a:off x="1627113" y="1691239"/>
            <a:ext cx="9020110" cy="61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2. APK</a:t>
            </a:r>
            <a:r>
              <a:rPr lang="zh-CN" altLang="en-US" dirty="0" smtClean="0"/>
              <a:t>文件的爬取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1" y="0"/>
            <a:ext cx="9506858" cy="68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3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720"/>
          <p:cNvSpPr/>
          <p:nvPr/>
        </p:nvSpPr>
        <p:spPr>
          <a:xfrm>
            <a:off x="1739900" y="-114302"/>
            <a:ext cx="2093911" cy="1649417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9" name="Shape 721"/>
          <p:cNvSpPr txBox="1"/>
          <p:nvPr/>
        </p:nvSpPr>
        <p:spPr>
          <a:xfrm>
            <a:off x="2207262" y="467775"/>
            <a:ext cx="1159185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REF</a:t>
            </a:r>
          </a:p>
        </p:txBody>
      </p:sp>
      <p:sp>
        <p:nvSpPr>
          <p:cNvPr id="430" name="Shape 722"/>
          <p:cNvSpPr/>
          <p:nvPr/>
        </p:nvSpPr>
        <p:spPr>
          <a:xfrm>
            <a:off x="1739900" y="6477000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1" name="Shape 384"/>
          <p:cNvSpPr txBox="1"/>
          <p:nvPr/>
        </p:nvSpPr>
        <p:spPr>
          <a:xfrm>
            <a:off x="1739900" y="2170412"/>
            <a:ext cx="9797293" cy="327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07473" indent="-307473" algn="l">
              <a:buSzPct val="100000"/>
              <a:buAutoNum type="arabicPeriod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>
                <a:solidFill>
                  <a:srgbClr val="000000"/>
                </a:solidFill>
              </a:rPr>
              <a:t>Achieving Accuracy and Scalability Simultaneously in Detecting Application Clones on Android Markets</a:t>
            </a:r>
          </a:p>
          <a:p>
            <a:pPr algn="l"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>
              <a:solidFill>
                <a:srgbClr val="000000"/>
              </a:solidFill>
            </a:endParaRPr>
          </a:p>
          <a:p>
            <a:pPr marL="307473" indent="-307473" algn="l">
              <a:buSzPct val="100000"/>
              <a:buAutoNum type="arabicPeriod" startAt="2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>
                <a:solidFill>
                  <a:srgbClr val="000000"/>
                </a:solidFill>
              </a:rPr>
              <a:t>On Finding Duplication and Near-Duplication in Large Software System</a:t>
            </a:r>
          </a:p>
          <a:p>
            <a:pPr algn="l"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>
              <a:solidFill>
                <a:srgbClr val="000000"/>
              </a:solidFill>
            </a:endParaRPr>
          </a:p>
          <a:p>
            <a:pPr marL="307473" indent="-307473" algn="l">
              <a:buSzPct val="100000"/>
              <a:buAutoNum type="arabicPeriod" startAt="3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 err="1">
                <a:solidFill>
                  <a:srgbClr val="000000"/>
                </a:solidFill>
              </a:rPr>
              <a:t>CCFinder</a:t>
            </a:r>
            <a:r>
              <a:rPr dirty="0">
                <a:solidFill>
                  <a:srgbClr val="000000"/>
                </a:solidFill>
              </a:rPr>
              <a:t>: A </a:t>
            </a:r>
            <a:r>
              <a:rPr dirty="0" err="1">
                <a:solidFill>
                  <a:srgbClr val="000000"/>
                </a:solidFill>
              </a:rPr>
              <a:t>Multilinguistic</a:t>
            </a:r>
            <a:r>
              <a:rPr dirty="0">
                <a:solidFill>
                  <a:srgbClr val="000000"/>
                </a:solidFill>
              </a:rPr>
              <a:t> Token-Based Code Clone Detection System for Large Scale Source Code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84"/>
          <p:cNvSpPr/>
          <p:nvPr/>
        </p:nvSpPr>
        <p:spPr>
          <a:xfrm>
            <a:off x="0" y="0"/>
            <a:ext cx="12192003" cy="685800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71" name="Shape 185"/>
          <p:cNvSpPr txBox="1"/>
          <p:nvPr/>
        </p:nvSpPr>
        <p:spPr>
          <a:xfrm>
            <a:off x="4667792" y="2970530"/>
            <a:ext cx="285641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172" name="Shape 186"/>
          <p:cNvSpPr/>
          <p:nvPr/>
        </p:nvSpPr>
        <p:spPr>
          <a:xfrm>
            <a:off x="4577663" y="2857499"/>
            <a:ext cx="3036674" cy="1143002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732"/>
          <p:cNvSpPr/>
          <p:nvPr/>
        </p:nvSpPr>
        <p:spPr>
          <a:xfrm>
            <a:off x="1739900" y="-114302"/>
            <a:ext cx="2093911" cy="1649417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4" name="Shape 733"/>
          <p:cNvSpPr txBox="1"/>
          <p:nvPr/>
        </p:nvSpPr>
        <p:spPr>
          <a:xfrm>
            <a:off x="2002026" y="520996"/>
            <a:ext cx="1552087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END</a:t>
            </a:r>
          </a:p>
        </p:txBody>
      </p:sp>
      <p:sp>
        <p:nvSpPr>
          <p:cNvPr id="435" name="Shape 734"/>
          <p:cNvSpPr/>
          <p:nvPr/>
        </p:nvSpPr>
        <p:spPr>
          <a:xfrm>
            <a:off x="1739900" y="6477000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6" name="Shape 735"/>
          <p:cNvSpPr txBox="1"/>
          <p:nvPr/>
        </p:nvSpPr>
        <p:spPr>
          <a:xfrm>
            <a:off x="6258490" y="3783886"/>
            <a:ext cx="3035981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>
                <a:solidFill>
                  <a:srgbClr val="1470C0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75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76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177" name="Code clones, or similar fragments of source code, bring unwanted problems such as inconsistencies, potential bugs and code smells."/>
          <p:cNvSpPr txBox="1"/>
          <p:nvPr/>
        </p:nvSpPr>
        <p:spPr>
          <a:xfrm>
            <a:off x="1969515" y="1443219"/>
            <a:ext cx="9316793" cy="1708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Code clones, or similar fragments of source code, bring unwanted problems such as inconsistencies, potential bugs and code smells. </a:t>
            </a:r>
          </a:p>
        </p:txBody>
      </p:sp>
      <p:sp>
        <p:nvSpPr>
          <p:cNvPr id="178" name="Developers lost advertising revenue and users…"/>
          <p:cNvSpPr txBox="1"/>
          <p:nvPr/>
        </p:nvSpPr>
        <p:spPr>
          <a:xfrm>
            <a:off x="1969515" y="3282994"/>
            <a:ext cx="5935275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Developers lost advertising revenue and users</a:t>
            </a:r>
          </a:p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Malware prefers to use clones as carriers</a:t>
            </a:r>
          </a:p>
        </p:txBody>
      </p:sp>
      <p:pic>
        <p:nvPicPr>
          <p:cNvPr id="179" name="WechatIMG29.jpeg" descr="WechatIMG2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634" y="4524516"/>
            <a:ext cx="2788102" cy="104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WechatIMG30.jpeg" descr="WechatIMG3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4618" y="4415752"/>
            <a:ext cx="2702764" cy="1259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WechatIMG31.jpeg" descr="WechatIMG3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70215" y="4606700"/>
            <a:ext cx="3624706" cy="877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80" grpId="2" animBg="1" advAuto="0"/>
      <p:bldP spid="181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418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Four types of </a:t>
            </a:r>
            <a:r>
              <a:rPr dirty="0" smtClean="0"/>
              <a:t>clones</a:t>
            </a:r>
            <a:endParaRPr dirty="0"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Identical code fragments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Syntactically identical code fragments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Copied code fragments with further modifications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Code fragments that perform the similar computation but implemented through different syntactic variants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1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1965882" y="2804430"/>
            <a:ext cx="37164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5" name="矩形 4"/>
          <p:cNvSpPr/>
          <p:nvPr/>
        </p:nvSpPr>
        <p:spPr>
          <a:xfrm>
            <a:off x="6405170" y="280443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(a&gt;=b)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// Comment1'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c=</a:t>
            </a:r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d+b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d=d+1;}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 // Comment2'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c=d-a;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9384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2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矩形 3"/>
          <p:cNvSpPr/>
          <p:nvPr/>
        </p:nvSpPr>
        <p:spPr>
          <a:xfrm>
            <a:off x="1965882" y="265054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5" name="矩形 4"/>
          <p:cNvSpPr/>
          <p:nvPr/>
        </p:nvSpPr>
        <p:spPr>
          <a:xfrm>
            <a:off x="6405170" y="265054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(m &gt;= n)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{ // Comment1'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y = x + n;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x = x + 5; //Comment3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y = x - m; //Comment2'</a:t>
            </a:r>
          </a:p>
        </p:txBody>
      </p:sp>
    </p:spTree>
    <p:extLst>
      <p:ext uri="{BB962C8B-B14F-4D97-AF65-F5344CB8AC3E}">
        <p14:creationId xmlns:p14="http://schemas.microsoft.com/office/powerpoint/2010/main" val="1738391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3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1965882" y="28445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3" name="矩形 2"/>
          <p:cNvSpPr/>
          <p:nvPr/>
        </p:nvSpPr>
        <p:spPr>
          <a:xfrm>
            <a:off x="6405170" y="284454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 = 1; // This statement is added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 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</p:spTree>
    <p:extLst>
      <p:ext uri="{BB962C8B-B14F-4D97-AF65-F5344CB8AC3E}">
        <p14:creationId xmlns:p14="http://schemas.microsoft.com/office/powerpoint/2010/main" val="2886438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9DC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9DC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1054</Words>
  <Application>Microsoft Office PowerPoint</Application>
  <PresentationFormat>宽屏</PresentationFormat>
  <Paragraphs>237</Paragraphs>
  <Slides>40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方正超粗黑_GBK</vt:lpstr>
      <vt:lpstr>方正大黑_GBK</vt:lpstr>
      <vt:lpstr>黑体</vt:lpstr>
      <vt:lpstr>微软雅黑</vt:lpstr>
      <vt:lpstr>Arial</vt:lpstr>
      <vt:lpstr>Calibri</vt:lpstr>
      <vt:lpstr>Calibri Light</vt:lpstr>
      <vt:lpstr>Fira Code</vt:lpstr>
      <vt:lpstr>Times</vt:lpstr>
      <vt:lpstr>Office 主题</vt:lpstr>
      <vt:lpstr>PowerPoint 演示文稿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</vt:lpstr>
      <vt:lpstr>实验</vt:lpstr>
      <vt:lpstr>实验</vt:lpstr>
      <vt:lpstr>实验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QL Wang</cp:lastModifiedBy>
  <cp:revision>14</cp:revision>
  <dcterms:modified xsi:type="dcterms:W3CDTF">2017-10-11T05:37:41Z</dcterms:modified>
</cp:coreProperties>
</file>