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Qiuren Wang"/>
  <p:cmAuthor clrIdx="1" id="1" initials="" lastIdx="1" name="Melinda Va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E65C17D-F561-4D89-B328-60F3F974E82B}">
  <a:tblStyle styleId="{EE65C17D-F561-4D89-B328-60F3F974E8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12-07T22:15:23.162">
    <p:pos x="6000" y="0"/>
    <p:text>+dvan@pdx.edu
_Assigned to Melinda Van_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1" idx="1" dt="2017-12-07T20:50:26.209">
    <p:pos x="6000" y="0"/>
    <p:text>+tyusheng@pdx.edu can you re take the screenshot of this one, there is the cursor on the test ID#. sorry for being picking:D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highlight>
                  <a:srgbClr val="FFFF00"/>
                </a:highlight>
              </a:rPr>
              <a:t>Team member #1</a:t>
            </a:r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>
                <a:highlight>
                  <a:srgbClr val="FFFF00"/>
                </a:highlight>
              </a:rPr>
              <a:t>Team member #2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>
                <a:highlight>
                  <a:srgbClr val="FFFF00"/>
                </a:highlight>
              </a:rPr>
              <a:t>Team member #2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>
                <a:highlight>
                  <a:srgbClr val="FFFF00"/>
                </a:highlight>
              </a:rPr>
              <a:t>Team member #2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highlight>
                  <a:srgbClr val="FFFF00"/>
                </a:highlight>
              </a:rPr>
              <a:t>Team member #3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highlight>
                  <a:srgbClr val="FFFF00"/>
                </a:highlight>
              </a:rPr>
              <a:t>Team member #3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>
                <a:solidFill>
                  <a:schemeClr val="dk1"/>
                </a:solidFill>
                <a:highlight>
                  <a:srgbClr val="FFFF00"/>
                </a:highlight>
              </a:rPr>
              <a:t>Team member #4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highlight>
                  <a:srgbClr val="FFFF00"/>
                </a:highlight>
              </a:rPr>
              <a:t>Team member #1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highlight>
                  <a:srgbClr val="FFFF00"/>
                </a:highlight>
              </a:rPr>
              <a:t>Team member #3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>
                <a:solidFill>
                  <a:schemeClr val="dk1"/>
                </a:solidFill>
                <a:highlight>
                  <a:srgbClr val="FFFF00"/>
                </a:highlight>
              </a:rPr>
              <a:t>Team member #1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highlight>
                  <a:srgbClr val="FFFF00"/>
                </a:highlight>
              </a:rPr>
              <a:t>Team member #1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highlight>
                  <a:srgbClr val="FFFF00"/>
                </a:highlight>
              </a:rPr>
              <a:t>Team member #1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highlight>
                  <a:srgbClr val="FFFF00"/>
                </a:highlight>
              </a:rPr>
              <a:t>Team member #1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highlight>
                  <a:srgbClr val="FFFF00"/>
                </a:highlight>
              </a:rPr>
              <a:t>Team member #1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highlight>
                  <a:srgbClr val="FFFF00"/>
                </a:highlight>
              </a:rPr>
              <a:t>Team member #1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>
                <a:highlight>
                  <a:srgbClr val="FFFF00"/>
                </a:highlight>
              </a:rPr>
              <a:t>Team member #2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479F">
                <a:alpha val="4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31479F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F6A">
                <a:alpha val="80000"/>
              </a:srgb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202F6A">
                <a:alpha val="65882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rgbClr val="31479F">
                <a:alpha val="69803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Clr>
                <a:srgbClr val="31479F"/>
              </a:buClr>
              <a:buSzPts val="5400"/>
              <a:buFont typeface="Trebuchet MS"/>
              <a:buNone/>
              <a:defRPr b="0" i="0" sz="5400" u="none" cap="none" strike="noStrike">
                <a:solidFill>
                  <a:srgbClr val="31479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31479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31479F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rgbClr val="31479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900">
                <a:solidFill>
                  <a:srgbClr val="31479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31479F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rgbClr val="31479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900">
                <a:solidFill>
                  <a:srgbClr val="31479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31479F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rgbClr val="31479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900">
                <a:solidFill>
                  <a:srgbClr val="31479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31479F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rgbClr val="31479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900">
                <a:solidFill>
                  <a:srgbClr val="31479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31479F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rgbClr val="31479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900">
                <a:solidFill>
                  <a:srgbClr val="31479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31479F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rgbClr val="31479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900">
                <a:solidFill>
                  <a:srgbClr val="31479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31479F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rgbClr val="31479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900">
                <a:solidFill>
                  <a:srgbClr val="31479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31479F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rgbClr val="31479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900">
                <a:solidFill>
                  <a:srgbClr val="31479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31479F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rgbClr val="31479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900">
                <a:solidFill>
                  <a:srgbClr val="31479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31479F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rgbClr val="31479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900">
                <a:solidFill>
                  <a:srgbClr val="31479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31479F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rgbClr val="31479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900">
                <a:solidFill>
                  <a:srgbClr val="31479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31479F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rgbClr val="31479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900">
                <a:solidFill>
                  <a:srgbClr val="31479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900">
                <a:solidFill>
                  <a:srgbClr val="31479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31479F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rgbClr val="31479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063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126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189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251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5314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2377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19944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6503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900">
                <a:solidFill>
                  <a:srgbClr val="31479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31479F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rgbClr val="31479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900">
                <a:solidFill>
                  <a:srgbClr val="31479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479F">
                <a:alpha val="4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31479F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F6A">
                <a:alpha val="80000"/>
              </a:srgb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202F6A">
                <a:alpha val="65882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rgbClr val="31479F">
                <a:alpha val="69803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31479F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rgbClr val="31479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rgbClr val="31479F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31479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ircuitdigest.com/microcontroller-projects/automatic-temperature-controlled-fan-project" TargetMode="External"/><Relationship Id="rId4" Type="http://schemas.openxmlformats.org/officeDocument/2006/relationships/hyperlink" Target="https://www.arduino.cc/en/Tutorial/ArduinoToBreadboard" TargetMode="External"/><Relationship Id="rId5" Type="http://schemas.openxmlformats.org/officeDocument/2006/relationships/hyperlink" Target="https://www.youtube.com/watch?v=iZI1GjCvIiw" TargetMode="External"/><Relationship Id="rId6" Type="http://schemas.openxmlformats.org/officeDocument/2006/relationships/hyperlink" Target="https://www.citylab.com/life/2013/06/where-billion-people-still-live-without-electricity/5807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comments" Target="../comments/comment2.xm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2458876" y="627395"/>
            <a:ext cx="62001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42900" lvl="0" marL="0" marR="0" rtl="0" algn="ctr">
              <a:spcBef>
                <a:spcPts val="0"/>
              </a:spcBef>
              <a:buClr>
                <a:srgbClr val="31479F"/>
              </a:buClr>
              <a:buSzPts val="5400"/>
              <a:buFont typeface="Trebuchet MS"/>
              <a:buNone/>
            </a:pPr>
            <a:r>
              <a:rPr lang="en-US" sz="4800">
                <a:solidFill>
                  <a:srgbClr val="666666"/>
                </a:solidFill>
              </a:rPr>
              <a:t>ECE411 Group 2</a:t>
            </a:r>
          </a:p>
          <a:p>
            <a:pPr indent="-342900" lvl="0" marL="0" marR="0" rtl="0" algn="ctr">
              <a:spcBef>
                <a:spcPts val="0"/>
              </a:spcBef>
              <a:buClr>
                <a:srgbClr val="31479F"/>
              </a:buClr>
              <a:buSzPts val="5400"/>
              <a:buFont typeface="Trebuchet MS"/>
              <a:buNone/>
            </a:pPr>
            <a:r>
              <a:rPr lang="en-US" sz="4800">
                <a:solidFill>
                  <a:srgbClr val="666666"/>
                </a:solidFill>
              </a:rPr>
              <a:t> Final Presentation</a:t>
            </a: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1271550" y="2722275"/>
            <a:ext cx="9195900" cy="15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9144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479F"/>
              </a:buClr>
              <a:buSzPts val="1440"/>
              <a:buFont typeface="Noto Sans Symbols"/>
              <a:buNone/>
            </a:pPr>
            <a:r>
              <a:rPr b="0" i="0" lang="en-US" sz="5200" u="none" cap="none" strike="noStrike">
                <a:solidFill>
                  <a:srgbClr val="31479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5200">
                <a:solidFill>
                  <a:srgbClr val="31479F"/>
                </a:solidFill>
              </a:rPr>
              <a:t>Temperature Controlled Fan 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3398925" y="4444164"/>
            <a:ext cx="4320000" cy="13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Group Members: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Melinda Van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			Reem Abdo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			Qiuren Wang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			Yusheng Tian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12192000" y="-540875"/>
            <a:ext cx="5826000" cy="6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0" rtl="0">
              <a:spcBef>
                <a:spcPts val="0"/>
              </a:spcBef>
              <a:buClr>
                <a:srgbClr val="31479F"/>
              </a:buClr>
              <a:buSzPts val="3600"/>
              <a:buFont typeface="Trebuchet MS"/>
              <a:buNone/>
            </a:pPr>
            <a:r>
              <a:rPr lang="en-US"/>
              <a:t>Hardware Schematic: v1.0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388" y="1384000"/>
            <a:ext cx="6900674" cy="462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Hardware Schematic: v1.0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013" y="1602900"/>
            <a:ext cx="6459424" cy="415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0" rtl="0">
              <a:spcBef>
                <a:spcPts val="0"/>
              </a:spcBef>
              <a:buClr>
                <a:srgbClr val="31479F"/>
              </a:buClr>
              <a:buSzPts val="3600"/>
              <a:buFont typeface="Trebuchet MS"/>
              <a:buNone/>
            </a:pPr>
            <a:r>
              <a:rPr lang="en-US"/>
              <a:t>Hardware Schematic: v2.0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225" y="1395725"/>
            <a:ext cx="6938274" cy="468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677334" y="542200"/>
            <a:ext cx="8596800" cy="132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0" rtl="0">
              <a:spcBef>
                <a:spcPts val="0"/>
              </a:spcBef>
              <a:buClr>
                <a:srgbClr val="31479F"/>
              </a:buClr>
              <a:buSzPts val="3600"/>
              <a:buFont typeface="Trebuchet MS"/>
              <a:buNone/>
            </a:pPr>
            <a:r>
              <a:rPr lang="en-US"/>
              <a:t>Hardware: Board layout</a:t>
            </a:r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999" y="1381775"/>
            <a:ext cx="7085000" cy="477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600159" y="69325"/>
            <a:ext cx="8596800" cy="132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Software: Flowchart for the Code</a:t>
            </a:r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000" y="607250"/>
            <a:ext cx="6604399" cy="583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IP and Prior Work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873925" y="1829900"/>
            <a:ext cx="8596800" cy="40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https://circuitdigest.com/microcontroller-projects/automatic-temperature-controlled-fan-project</a:t>
            </a:r>
            <a:r>
              <a:rPr lang="en-US" sz="1800"/>
              <a:t>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https://www.arduino.cc/en/Tutorial/ArduinoToBreadboard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 sz="1800" u="sng">
                <a:solidFill>
                  <a:schemeClr val="hlink"/>
                </a:solidFill>
                <a:hlinkClick r:id="rId5"/>
              </a:rPr>
              <a:t>https://www.youtube.com/watch?v=iZI1GjCvIiw</a:t>
            </a:r>
            <a:r>
              <a:rPr lang="en-US" sz="1800"/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1800" u="sng">
                <a:solidFill>
                  <a:schemeClr val="hlink"/>
                </a:solidFill>
                <a:hlinkClick r:id="rId6"/>
              </a:rPr>
              <a:t>https://www.citylab.com/life/2013/06/where-billion-people-still-live-without-electricity/5807/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Challenges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20040" lvl="0" marL="457200" rtl="0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/>
              <a:t>The timing for the two-7 segment display didn’t work well</a:t>
            </a:r>
          </a:p>
          <a:p>
            <a:pPr indent="-320040" lvl="0" marL="457200" rtl="0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/>
              <a:t>Getting the motor and 7 segment display to work at the same time</a:t>
            </a:r>
          </a:p>
          <a:p>
            <a:pPr indent="-320040" lvl="0" marL="457200" rtl="0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/>
              <a:t>Boot loading the chip</a:t>
            </a:r>
          </a:p>
          <a:p>
            <a:pPr indent="-320040" lvl="0" marL="457200" rtl="0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/>
              <a:t>Finding the correct components </a:t>
            </a:r>
          </a:p>
          <a:p>
            <a:pPr indent="-320040" lvl="0" marL="457200" rtl="0">
              <a:spcBef>
                <a:spcPts val="0"/>
              </a:spcBef>
              <a:buSzPts val="1440"/>
              <a:buChar char="-"/>
            </a:pPr>
            <a:r>
              <a:rPr lang="en-US"/>
              <a:t>Finding time for all of us to meet up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677334" y="60950"/>
            <a:ext cx="8596800" cy="132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Test Plan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77334" y="2664464"/>
            <a:ext cx="8596800" cy="38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20040" lvl="0" marL="457200" rtl="0">
              <a:spcBef>
                <a:spcPts val="0"/>
              </a:spcBef>
              <a:buClr>
                <a:srgbClr val="000000"/>
              </a:buClr>
              <a:buSzPts val="1440"/>
              <a:buChar char="▶"/>
            </a:pPr>
            <a:r>
              <a:rPr lang="en-US"/>
              <a:t>Brought up the power supply to ensure the output voltage to be a constant 5V dc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Problems: loose connection at the header of the battery due to using incorrect pin header in the EagleCAD library</a:t>
            </a:r>
          </a:p>
          <a:p>
            <a:pPr indent="-32004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▶"/>
            </a:pPr>
            <a:r>
              <a:rPr lang="en-US"/>
              <a:t>Assembled the MCU and burned the Arduino bootloader to the chip, performed simple blinking LED test to ensure the bootloader burned successfully</a:t>
            </a:r>
          </a:p>
          <a:p>
            <a:pPr indent="-320040" lvl="0" marL="457200" rtl="0">
              <a:spcBef>
                <a:spcPts val="0"/>
              </a:spcBef>
              <a:buClr>
                <a:srgbClr val="000000"/>
              </a:buClr>
              <a:buSzPts val="1440"/>
              <a:buChar char="▶"/>
            </a:pPr>
            <a:r>
              <a:rPr lang="en-US"/>
              <a:t>Completed soldering the rest of the board and performed the motor test and the seven segment display test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Problems: battery doesn’t provide enough power to start the motor, therefore, an initial push to start the motor is required</a:t>
            </a:r>
          </a:p>
        </p:txBody>
      </p:sp>
      <p:pic>
        <p:nvPicPr>
          <p:cNvPr id="243" name="Shape 243"/>
          <p:cNvPicPr preferRelativeResize="0"/>
          <p:nvPr/>
        </p:nvPicPr>
        <p:blipFill rotWithShape="1">
          <a:blip r:embed="rId3">
            <a:alphaModFix/>
          </a:blip>
          <a:srcRect b="11533" l="8642" r="3707" t="18098"/>
          <a:stretch/>
        </p:blipFill>
        <p:spPr>
          <a:xfrm>
            <a:off x="1468400" y="756425"/>
            <a:ext cx="7014651" cy="20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633234" y="168575"/>
            <a:ext cx="8596800" cy="132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Test Case #1</a:t>
            </a:r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888" y="1205225"/>
            <a:ext cx="7317487" cy="506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534009" y="0"/>
            <a:ext cx="8596800" cy="132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Test Case #2</a:t>
            </a:r>
          </a:p>
        </p:txBody>
      </p:sp>
      <p:pic>
        <p:nvPicPr>
          <p:cNvPr id="255" name="Shape 2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7400" y="768600"/>
            <a:ext cx="5670001" cy="584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Agenda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Testing/verification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Conclusion/reflection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Completed Product</a:t>
            </a:r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325" y="1930500"/>
            <a:ext cx="7866805" cy="3824127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795475" y="5778075"/>
            <a:ext cx="27480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December 4th, 2017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578284" y="-50875"/>
            <a:ext cx="8596800" cy="132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Bill of Materials </a:t>
            </a:r>
          </a:p>
        </p:txBody>
      </p:sp>
      <p:graphicFrame>
        <p:nvGraphicFramePr>
          <p:cNvPr id="268" name="Shape 268"/>
          <p:cNvGraphicFramePr/>
          <p:nvPr/>
        </p:nvGraphicFramePr>
        <p:xfrm>
          <a:off x="2504600" y="75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{EE65C17D-F561-4D89-B328-60F3F974E82B}</a:tableStyleId>
              </a:tblPr>
              <a:tblGrid>
                <a:gridCol w="3599525"/>
                <a:gridCol w="1502725"/>
              </a:tblGrid>
              <a:tr h="368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Atmega328P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$5.00</a:t>
                      </a:r>
                    </a:p>
                  </a:txBody>
                  <a:tcPr marT="91425" marB="91425" marR="68575" marL="68575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LP2905-03BZ voltage regulator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$0.85</a:t>
                      </a:r>
                    </a:p>
                  </a:txBody>
                  <a:tcPr marT="91425" marB="91425" marR="68575" marL="68575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28-pin IC socket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$0.45</a:t>
                      </a:r>
                    </a:p>
                  </a:txBody>
                  <a:tcPr marT="91425" marB="91425" marR="68575" marL="68575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 x 7-segment display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$3.00</a:t>
                      </a:r>
                    </a:p>
                  </a:txBody>
                  <a:tcPr marT="91425" marB="91425" marR="68575" marL="68575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12V DC fan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$2.00</a:t>
                      </a:r>
                    </a:p>
                  </a:txBody>
                  <a:tcPr marT="91425" marB="91425" marR="68575" marL="68575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 x 9V battery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$6.00</a:t>
                      </a:r>
                    </a:p>
                  </a:txBody>
                  <a:tcPr marT="91425" marB="91425" marR="68575" marL="68575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LM35 temperature sensor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$1.20</a:t>
                      </a:r>
                    </a:p>
                  </a:txBody>
                  <a:tcPr marT="91425" marB="91425" marR="68575" marL="68575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Tactile button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$0.85</a:t>
                      </a:r>
                    </a:p>
                  </a:txBody>
                  <a:tcPr marT="91425" marB="91425" marR="68575" marL="68575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 x rectifier diodes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$0.20</a:t>
                      </a:r>
                    </a:p>
                  </a:txBody>
                  <a:tcPr marT="91425" marB="91425" marR="68575" marL="68575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Surface mount components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$2.00</a:t>
                      </a:r>
                    </a:p>
                  </a:txBody>
                  <a:tcPr marT="91425" marB="91425" marR="68575" marL="68575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NPN transistors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$1.20</a:t>
                      </a:r>
                    </a:p>
                  </a:txBody>
                  <a:tcPr marT="91425" marB="91425" marR="68575" marL="68575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Total</a:t>
                      </a: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$22.75</a:t>
                      </a:r>
                    </a:p>
                  </a:txBody>
                  <a:tcPr marT="91425" marB="91425" marR="68575" marL="68575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Contributions</a:t>
            </a:r>
          </a:p>
        </p:txBody>
      </p:sp>
      <p:graphicFrame>
        <p:nvGraphicFramePr>
          <p:cNvPr id="274" name="Shape 274"/>
          <p:cNvGraphicFramePr/>
          <p:nvPr/>
        </p:nvGraphicFramePr>
        <p:xfrm>
          <a:off x="841875" y="185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{EE65C17D-F561-4D89-B328-60F3F974E82B}</a:tableStyleId>
              </a:tblPr>
              <a:tblGrid>
                <a:gridCol w="3249800"/>
                <a:gridCol w="43549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Ideas &amp; Proposal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Reem, Yusheng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Hardware Design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Qiuren, Melinda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Software 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Qiuren, Melinda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Collection/buying of Parts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All team members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Test Plan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Yusheng, Qiuren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PCB Prototype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Reem, Melinda, Yusheng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Reem, Melinda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Learning outcomes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Questions?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51459" lvl="0" marL="3429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Introduction - Problem/Needs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77325" y="1857748"/>
            <a:ext cx="8596800" cy="314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1.2 billion people with no electricity in the world and most of people live in climates with severe heat climates. For these places, air conditioning or even a fan is hard to come. A low-cost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solar-powered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fan will be helpful for those in need of air currents for cooling or ventilation.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According to International Energy Agency, “globally 1.2 billion people are without access to electricity...more than 95% of these people are either in sub-Saharan Africa or developing Asia, and around 80% are in rural areas.” More so don’t have constant or dependable electricity. This is evidence that this is a must needed product for which people will benefit from.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Introduction - Design Decisions/Goals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2004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▶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Affordable</a:t>
            </a:r>
          </a:p>
          <a:p>
            <a:pPr indent="-32004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▶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Reliable,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works anytime needed</a:t>
            </a:r>
          </a:p>
          <a:p>
            <a:pPr indent="-32004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▶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Portable/lightweight</a:t>
            </a:r>
          </a:p>
          <a:p>
            <a:pPr indent="-32004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▶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assemble and use</a:t>
            </a:r>
          </a:p>
          <a:p>
            <a:pPr indent="-32004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440"/>
              <a:buFont typeface="Arial"/>
              <a:buChar char="▶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Relatively straightforward to design, implement/build and test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0">
              <a:spcBef>
                <a:spcPts val="0"/>
              </a:spcBef>
              <a:buClr>
                <a:srgbClr val="31479F"/>
              </a:buClr>
              <a:buSzPts val="3600"/>
              <a:buFont typeface="Trebuchet MS"/>
              <a:buNone/>
            </a:pPr>
            <a:r>
              <a:rPr lang="en-US"/>
              <a:t>Design Objectives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77334" y="1595014"/>
            <a:ext cx="8596800" cy="38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2004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440"/>
              <a:buChar char="▶"/>
            </a:pPr>
            <a:r>
              <a:rPr lang="en-US"/>
              <a:t>Programmed microcontroller automatically controls a desktop fan according to the ambient temperature input from the sensor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2004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440"/>
              <a:buChar char="▶"/>
            </a:pPr>
            <a:r>
              <a:rPr lang="en-US"/>
              <a:t>Display the current temperature value on the 2-digit seven segment display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0" rtl="0">
              <a:spcBef>
                <a:spcPts val="0"/>
              </a:spcBef>
              <a:buClr>
                <a:srgbClr val="31479F"/>
              </a:buClr>
              <a:buSzPts val="3600"/>
              <a:buFont typeface="Trebuchet MS"/>
              <a:buNone/>
            </a:pPr>
            <a:r>
              <a:rPr lang="en-US"/>
              <a:t>Alternatives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2004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Char char="▶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similar products have been made?</a:t>
            </a:r>
          </a:p>
          <a:p>
            <a:pPr indent="-32004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❖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Portable AC</a:t>
            </a:r>
          </a:p>
          <a:p>
            <a:pPr indent="-32004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440"/>
              <a:buFont typeface="Arial"/>
              <a:buChar char="❖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Portable (USB) Fans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▶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is our design better (at some points)?</a:t>
            </a:r>
          </a:p>
          <a:p>
            <a:pPr indent="-32004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❖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Cheaper and lighter, more portable as well</a:t>
            </a:r>
          </a:p>
          <a:p>
            <a:pPr indent="-32004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❖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Smarter, temperature controlled to save unnecessary battery usage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0" rtl="0">
              <a:spcBef>
                <a:spcPts val="0"/>
              </a:spcBef>
              <a:buClr>
                <a:srgbClr val="31479F"/>
              </a:buClr>
              <a:buSzPts val="3600"/>
              <a:buFont typeface="Trebuchet MS"/>
              <a:buNone/>
            </a:pPr>
            <a:r>
              <a:rPr lang="en-US"/>
              <a:t>Design Specs and </a:t>
            </a:r>
            <a:r>
              <a:rPr lang="en-US"/>
              <a:t>Requirements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2004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▶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does the user need to operate it?</a:t>
            </a:r>
          </a:p>
          <a:p>
            <a:pPr indent="-32004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❖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9v battery</a:t>
            </a:r>
          </a:p>
          <a:p>
            <a:pPr indent="-32004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440"/>
              <a:buFont typeface="Arial"/>
              <a:buChar char="❖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need to rely on the sun for power, works even on rainy/cloudy day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▶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it easy to use?</a:t>
            </a:r>
          </a:p>
          <a:p>
            <a:pPr indent="-32004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440"/>
              <a:buFont typeface="Arial"/>
              <a:buChar char="❖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Yes, no button needed to push, everything automatically controlled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▶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it cost a lot to make or manufacture?</a:t>
            </a:r>
          </a:p>
          <a:p>
            <a:pPr indent="-32004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440"/>
              <a:buFont typeface="Arial"/>
              <a:buChar char="❖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Relatively cheap for a smart cooling/ventilation system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0" rtl="0">
              <a:spcBef>
                <a:spcPts val="0"/>
              </a:spcBef>
              <a:buClr>
                <a:srgbClr val="31479F"/>
              </a:buClr>
              <a:buSzPts val="3600"/>
              <a:buFont typeface="Trebuchet MS"/>
              <a:buNone/>
            </a:pPr>
            <a:r>
              <a:rPr lang="en-US"/>
              <a:t>Design Approach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2004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▶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</a:p>
          <a:p>
            <a:pPr indent="-32004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❖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parts that are easy to find</a:t>
            </a:r>
          </a:p>
          <a:p>
            <a:pPr indent="-320040" lvl="0" marL="9144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440"/>
              <a:buFont typeface="Arial"/>
              <a:buChar char="❖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simple circuit for easy implementation and debugging later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▶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</a:p>
          <a:p>
            <a:pPr indent="-32004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❖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Arduino IDE, perfect for beginners like us to program the microcontroller</a:t>
            </a:r>
          </a:p>
          <a:p>
            <a:pPr indent="-32004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❖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Language/syntax similar to C/C++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677334" y="228600"/>
            <a:ext cx="8596800" cy="132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0" rtl="0">
              <a:spcBef>
                <a:spcPts val="0"/>
              </a:spcBef>
              <a:buClr>
                <a:srgbClr val="31479F"/>
              </a:buClr>
              <a:buSzPts val="3600"/>
              <a:buFont typeface="Trebuchet MS"/>
              <a:buNone/>
            </a:pPr>
            <a:r>
              <a:rPr lang="en-US"/>
              <a:t>Hardware: Block diagram overview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400" y="1169725"/>
            <a:ext cx="9262714" cy="46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