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7" r:id="rId3"/>
    <p:sldId id="268" r:id="rId4"/>
    <p:sldId id="265" r:id="rId5"/>
  </p:sldIdLst>
  <p:sldSz cx="12192000" cy="6858000" type="screen16x9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2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1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7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3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36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37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3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42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43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4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45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4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5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5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5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20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2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2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0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862" y="92374"/>
            <a:ext cx="2726313" cy="58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7454685" y="312324"/>
            <a:ext cx="18871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宋体" panose="02010600030101010101" pitchFamily="2" charset="-122"/>
              </a:rPr>
              <a:t>汇报人：秋森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61695" y="1055370"/>
          <a:ext cx="10468610" cy="474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595"/>
                <a:gridCol w="7994015"/>
              </a:tblGrid>
              <a:tr h="67818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baseline="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近期工作汇报</a:t>
                      </a:r>
                      <a:endParaRPr lang="zh-CN" altLang="en-US" sz="2400" b="1" baseline="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cPr/>
                </a:tc>
              </a:tr>
              <a:tr h="2616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baseline="0" dirty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+mn-cs"/>
                        </a:rPr>
                        <a:t>近期工作</a:t>
                      </a:r>
                      <a:endParaRPr lang="zh-CN" altLang="en-US" sz="2400" kern="1200" baseline="0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800" dirty="0"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使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ea typeface="宋体" panose="02010600030101010101" pitchFamily="2" charset="-122"/>
                          <a:sym typeface="+mn-ea"/>
                        </a:rPr>
                        <a:t>用Verilog HDL设计了一个RISC-V单周期处理器，兼容RV32I指令集所有指令，包含R、I、S、U、J、B六种类型的指令；</a:t>
                      </a:r>
                      <a:endParaRPr lang="zh-CN" altLang="en-US" sz="1800" dirty="0">
                        <a:latin typeface="Times New Roman" panose="02020603050405020304" charset="0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+mn-cs"/>
                        </a:rPr>
                        <a:t>对所设计的处理器进行仿真验证，所有指令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+mn-cs"/>
                        </a:rPr>
                        <a:t>功能均可正确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+mn-cs"/>
                        </a:rPr>
                        <a:t>实现。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</a:tr>
              <a:tr h="14528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baseline="0" dirty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+mn-cs"/>
                        </a:rPr>
                        <a:t>下步计划</a:t>
                      </a:r>
                      <a:endParaRPr lang="zh-CN" altLang="en-US" sz="2400" kern="1200" baseline="0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l" defTabSz="914400" rtl="0" eaLnBrk="1" latinLnBrk="0" hangingPunct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1.使用流水线技术，将单周期处理器扩展为多周期处理器。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0" indent="0" algn="l" fontAlgn="base">
                        <a:spcAft>
                          <a:spcPct val="0"/>
                        </a:spcAft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2.设计一个AHB-SRAM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361950" indent="-361950" algn="l" defTabSz="914400" rtl="0" eaLnBrk="1" latinLnBrk="0" hangingPunct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44500" y="312420"/>
            <a:ext cx="3079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800" b="1" dirty="0"/>
              <a:t>关键</a:t>
            </a:r>
            <a:r>
              <a:rPr lang="zh-CN" altLang="en-US" sz="1800" b="1" dirty="0"/>
              <a:t>部件</a:t>
            </a:r>
            <a:endParaRPr lang="zh-CN" altLang="en-US" sz="1800" b="1" dirty="0"/>
          </a:p>
        </p:txBody>
      </p:sp>
      <p:pic>
        <p:nvPicPr>
          <p:cNvPr id="2097153" name="Picture 40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41862" y="92374"/>
            <a:ext cx="2726313" cy="58928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2" name="文本框 5"/>
          <p:cNvSpPr txBox="1"/>
          <p:nvPr/>
        </p:nvSpPr>
        <p:spPr>
          <a:xfrm>
            <a:off x="7454685" y="312324"/>
            <a:ext cx="188717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宋体" panose="02010600030101010101" pitchFamily="2" charset="-122"/>
              </a:rPr>
              <a:t>汇报人：秋森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16990" y="1158240"/>
            <a:ext cx="809180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关键部件：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指令存储器：存储需要执行的指令。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数据存储器：随机读写存储器（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），存储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运行时产生的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寄存器堆：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个通用寄存器的集合，大多数指令都需要从寄存器堆中读取或写入数据。由快速的静态随机读写存储器（sram）或专用的寄存器文件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电路实现，这种ram可以多路并发访问不同的寄存器。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4.ALU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（算数逻辑单元）：负责执行所有的算数逻辑运算。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译码器：对指令进行译码，解析出操作码和操作数，传递给数据通路和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控制器。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控制器：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产生控制信号控制其他部件，确保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当前指令与数据通路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对应，能被顺利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执行。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核心部件：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指令存储器和数据存储器一般使用外部存储器，cpu的核心部件如下：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数据通路：数据通路是执行单元的集合，包含寄存器堆，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ALU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，数据选择器，加法器。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控制器。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译码器。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44500" y="312420"/>
            <a:ext cx="3079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800" b="1" dirty="0"/>
              <a:t>数据通路</a:t>
            </a:r>
            <a:endParaRPr lang="zh-CN" sz="2800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2097153" name="Picture 40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41862" y="92374"/>
            <a:ext cx="2726313" cy="58928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2" name="文本框 5"/>
          <p:cNvSpPr txBox="1"/>
          <p:nvPr/>
        </p:nvSpPr>
        <p:spPr>
          <a:xfrm>
            <a:off x="7454685" y="312324"/>
            <a:ext cx="1887177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prstClr val="black"/>
                </a:solidFill>
                <a:latin typeface="Calibri" panose="020F0502020204030204" charset="0"/>
                <a:ea typeface="宋体" panose="02010600030101010101" pitchFamily="2" charset="-122"/>
              </a:rPr>
              <a:t>汇报人：秋森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832293" y="755015"/>
          <a:ext cx="8527415" cy="602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" imgW="11775440" imgH="8318500" progId="Visio.Drawing.15">
                  <p:embed/>
                </p:oleObj>
              </mc:Choice>
              <mc:Fallback>
                <p:oleObj name="" r:id="rId2" imgW="11775440" imgH="8318500" progId="Visio.Drawing.15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2293" y="755015"/>
                        <a:ext cx="8527415" cy="602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064000" y="630745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</a:rPr>
              <a:t>不包含控制器的数据通路</a:t>
            </a:r>
            <a:endParaRPr lang="zh-CN" altLang="en-US" sz="14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ac991b6-f779-412e-b953-435473e8b4ad}"/>
  <p:tag name="TABLE_ENDDRAG_ORIGIN_RECT" val="758*341"/>
  <p:tag name="TABLE_ENDDRAG_RECT" val="96*76*758*341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commondata" val="eyJoZGlkIjoiMjg2ZjFhYThlZGE0NDQ1Njk1MTcyOWMwOGMyOGZiNGEifQ=="/>
  <p:tag name="resource_record_key" val="{&quot;29&quot;:[20435158]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WPS 演示</Application>
  <PresentationFormat/>
  <Paragraphs>40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WPS</vt:lpstr>
      <vt:lpstr>Visio.Drawing.15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 S</dc:creator>
  <cp:lastModifiedBy>QS</cp:lastModifiedBy>
  <cp:revision>118</cp:revision>
  <dcterms:created xsi:type="dcterms:W3CDTF">2024-04-25T06:49:00Z</dcterms:created>
  <dcterms:modified xsi:type="dcterms:W3CDTF">2024-08-17T07:15:04Z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851cf6d3c1724966b16ad47d105991cd_23</vt:lpwstr>
  </property>
  <property fmtid="{D5CDD505-2E9C-101B-9397-08002B2CF9AE}" pid="3" name="KSOProductBuildVer">
    <vt:lpwstr>2052-12.1.0.17147</vt:lpwstr>
  </property>
</Properties>
</file>