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6" r:id="rId5"/>
    <p:sldId id="258" r:id="rId6"/>
    <p:sldId id="259" r:id="rId7"/>
    <p:sldId id="268" r:id="rId8"/>
    <p:sldId id="287" r:id="rId9"/>
    <p:sldId id="263" r:id="rId10"/>
    <p:sldId id="266" r:id="rId11"/>
    <p:sldId id="267" r:id="rId12"/>
    <p:sldId id="308" r:id="rId13"/>
    <p:sldId id="288" r:id="rId14"/>
    <p:sldId id="271" r:id="rId15"/>
    <p:sldId id="29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A"/>
    <a:srgbClr val="00C1DE"/>
    <a:srgbClr val="06A9C3"/>
    <a:srgbClr val="C9AA11"/>
    <a:srgbClr val="66A7C6"/>
    <a:srgbClr val="872A2C"/>
    <a:srgbClr val="435A6E"/>
    <a:srgbClr val="008B9E"/>
    <a:srgbClr val="FA0462"/>
    <a:srgbClr val="9A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8" y="-1380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A3710-C65F-4BC5-A7F8-E884D7873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24388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rgbClr val="22252A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9FCC-D194-4106-A8B2-5CCED47A98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E918-701F-45A8-8670-444F7909AD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088c693a217c87cb936813b8e903d6"/>
          <p:cNvPicPr>
            <a:picLocks noChangeAspect="1"/>
          </p:cNvPicPr>
          <p:nvPr/>
        </p:nvPicPr>
        <p:blipFill>
          <a:blip r:embed="rId1" cstate="screen">
            <a:lum bright="6000"/>
          </a:blip>
          <a:stretch>
            <a:fillRect/>
          </a:stretch>
        </p:blipFill>
        <p:spPr>
          <a:xfrm>
            <a:off x="5519420" y="134620"/>
            <a:ext cx="6672580" cy="667258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9530" y="2429204"/>
            <a:ext cx="7235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工装夹具智能管理开拓者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8" name="任意多边形: 形状 67"/>
          <p:cNvSpPr/>
          <p:nvPr/>
        </p:nvSpPr>
        <p:spPr>
          <a:xfrm>
            <a:off x="25400" y="5841997"/>
            <a:ext cx="12166600" cy="965203"/>
          </a:xfrm>
          <a:custGeom>
            <a:avLst/>
            <a:gdLst>
              <a:gd name="connsiteX0" fmla="*/ 0 w 12166600"/>
              <a:gd name="connsiteY0" fmla="*/ 965203 h 965203"/>
              <a:gd name="connsiteX1" fmla="*/ 1574800 w 12166600"/>
              <a:gd name="connsiteY1" fmla="*/ 139703 h 965203"/>
              <a:gd name="connsiteX2" fmla="*/ 3848100 w 12166600"/>
              <a:gd name="connsiteY2" fmla="*/ 939803 h 965203"/>
              <a:gd name="connsiteX3" fmla="*/ 6705600 w 12166600"/>
              <a:gd name="connsiteY3" fmla="*/ 3 h 965203"/>
              <a:gd name="connsiteX4" fmla="*/ 9550400 w 12166600"/>
              <a:gd name="connsiteY4" fmla="*/ 952503 h 965203"/>
              <a:gd name="connsiteX5" fmla="*/ 12166600 w 12166600"/>
              <a:gd name="connsiteY5" fmla="*/ 25403 h 96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600" h="965203">
                <a:moveTo>
                  <a:pt x="0" y="965203"/>
                </a:moveTo>
                <a:cubicBezTo>
                  <a:pt x="466725" y="554569"/>
                  <a:pt x="933450" y="143936"/>
                  <a:pt x="1574800" y="139703"/>
                </a:cubicBezTo>
                <a:cubicBezTo>
                  <a:pt x="2216150" y="135470"/>
                  <a:pt x="2992967" y="963086"/>
                  <a:pt x="3848100" y="939803"/>
                </a:cubicBezTo>
                <a:cubicBezTo>
                  <a:pt x="4703233" y="916520"/>
                  <a:pt x="5755217" y="-2114"/>
                  <a:pt x="6705600" y="3"/>
                </a:cubicBezTo>
                <a:cubicBezTo>
                  <a:pt x="7655983" y="2120"/>
                  <a:pt x="8640233" y="948270"/>
                  <a:pt x="9550400" y="952503"/>
                </a:cubicBezTo>
                <a:cubicBezTo>
                  <a:pt x="10460567" y="956736"/>
                  <a:pt x="11313583" y="491069"/>
                  <a:pt x="12166600" y="25403"/>
                </a:cubicBezTo>
              </a:path>
            </a:pathLst>
          </a:custGeom>
          <a:noFill/>
          <a:ln>
            <a:gradFill flip="none" rotWithShape="1">
              <a:gsLst>
                <a:gs pos="0">
                  <a:srgbClr val="C9AA11"/>
                </a:gs>
                <a:gs pos="100000">
                  <a:srgbClr val="66A7C6"/>
                </a:gs>
              </a:gsLst>
              <a:lin ang="10800000" scaled="1"/>
              <a:tileRect/>
            </a:gradFill>
          </a:ln>
          <a:effectLst>
            <a:glow rad="63500">
              <a:srgbClr val="00C1DE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25" y="1200785"/>
            <a:ext cx="52882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Tail——</a:t>
            </a:r>
            <a:endParaRPr lang="en-US" altLang="zh-CN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60" name="图片 59" descr="f648efdb56e14f42c39a50936db6b65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4155440" y="-320040"/>
            <a:ext cx="4792345" cy="58553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6691" y="4010799"/>
            <a:ext cx="4373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负责人：</a:t>
            </a:r>
            <a:r>
              <a:rPr lang="zh-CN" altLang="en-US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仇誓博</a:t>
            </a:r>
            <a:r>
              <a:rPr lang="en-US" altLang="zh-CN" sz="2000" kern="100" dirty="0" smtClean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 </a:t>
            </a:r>
            <a:r>
              <a:rPr lang="zh-CN" altLang="en-US" sz="2000" kern="100" dirty="0" smtClean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指导老师：</a:t>
            </a:r>
            <a:r>
              <a:rPr lang="zh-CN" altLang="en-US" sz="2000" kern="100" dirty="0" smtClean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韩燮</a:t>
            </a:r>
            <a:endParaRPr lang="zh-CN" altLang="en-US" sz="2000" kern="100" dirty="0" smtClean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竞品分析</a:t>
            </a:r>
            <a:endParaRPr lang="zh-CN" altLang="en-US" sz="3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10138"/>
            <a:ext cx="12192000" cy="4150376"/>
          </a:xfrm>
          <a:prstGeom prst="rect">
            <a:avLst/>
          </a:prstGeom>
          <a:solidFill>
            <a:srgbClr val="06A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0655" y="1984375"/>
            <a:ext cx="11186797" cy="1882776"/>
            <a:chOff x="184557" y="2963238"/>
            <a:chExt cx="3844311" cy="1484958"/>
          </a:xfrm>
        </p:grpSpPr>
        <p:sp>
          <p:nvSpPr>
            <p:cNvPr id="38" name="矩形 37"/>
            <p:cNvSpPr/>
            <p:nvPr/>
          </p:nvSpPr>
          <p:spPr>
            <a:xfrm>
              <a:off x="814765" y="3561228"/>
              <a:ext cx="3214103" cy="8869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Bradley Hand ITC" panose="03070402050302030203" charset="0"/>
                  <a:cs typeface="+mn-ea"/>
                  <a:sym typeface="+mn-lt"/>
                </a:rPr>
                <a:t>①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：在所调研的两家山西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精密制造企业里，一家目前还在使用传统的纸，笔的记录方法，都有一个专门用来存放纸质数据的仓库。有两家在使用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3~5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年前出现的本地化数据管理系统，只能对数据进行存入与查找，但一线工作人员仍需使用纸质版进行记录，并与当日工作结束前录入数据库。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②：没有智能预警系统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4557" y="2963238"/>
              <a:ext cx="1470121" cy="3340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现存竞品分析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411" name="Freeform 103"/>
          <p:cNvSpPr>
            <a:spLocks noEditPoints="1"/>
          </p:cNvSpPr>
          <p:nvPr/>
        </p:nvSpPr>
        <p:spPr>
          <a:xfrm>
            <a:off x="1204595" y="2072640"/>
            <a:ext cx="346075" cy="247650"/>
          </a:xfrm>
          <a:custGeom>
            <a:avLst/>
            <a:gdLst>
              <a:gd name="txL" fmla="*/ 0 w 218"/>
              <a:gd name="txT" fmla="*/ 0 h 208"/>
              <a:gd name="txR" fmla="*/ 218 w 218"/>
              <a:gd name="txB" fmla="*/ 208 h 208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8" h="208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close/>
                <a:moveTo>
                  <a:pt x="125" y="71"/>
                </a:moveTo>
                <a:lnTo>
                  <a:pt x="187" y="71"/>
                </a:lnTo>
                <a:lnTo>
                  <a:pt x="194" y="71"/>
                </a:lnTo>
                <a:lnTo>
                  <a:pt x="196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3"/>
                </a:lnTo>
                <a:lnTo>
                  <a:pt x="196" y="139"/>
                </a:lnTo>
                <a:lnTo>
                  <a:pt x="194" y="147"/>
                </a:lnTo>
                <a:lnTo>
                  <a:pt x="187" y="147"/>
                </a:lnTo>
                <a:lnTo>
                  <a:pt x="125" y="147"/>
                </a:lnTo>
                <a:lnTo>
                  <a:pt x="125" y="180"/>
                </a:lnTo>
                <a:lnTo>
                  <a:pt x="180" y="180"/>
                </a:lnTo>
                <a:lnTo>
                  <a:pt x="180" y="208"/>
                </a:lnTo>
                <a:lnTo>
                  <a:pt x="40" y="208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7"/>
                </a:lnTo>
                <a:lnTo>
                  <a:pt x="3" y="61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4"/>
                </a:lnTo>
                <a:lnTo>
                  <a:pt x="109" y="0"/>
                </a:lnTo>
                <a:lnTo>
                  <a:pt x="125" y="14"/>
                </a:lnTo>
                <a:lnTo>
                  <a:pt x="125" y="71"/>
                </a:lnTo>
                <a:close/>
                <a:moveTo>
                  <a:pt x="182" y="92"/>
                </a:moveTo>
                <a:lnTo>
                  <a:pt x="128" y="92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2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088c693a217c87cb936813b8e903d6"/>
          <p:cNvPicPr>
            <a:picLocks noChangeAspect="1"/>
          </p:cNvPicPr>
          <p:nvPr/>
        </p:nvPicPr>
        <p:blipFill>
          <a:blip r:embed="rId1" cstate="screen">
            <a:lum bright="6000"/>
          </a:blip>
          <a:stretch>
            <a:fillRect/>
          </a:stretch>
        </p:blipFill>
        <p:spPr>
          <a:xfrm>
            <a:off x="6504305" y="-309245"/>
            <a:ext cx="5616575" cy="56165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498223" y="44299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87683" y="55196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07823" y="5291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549783" y="5420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39243" y="61521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15343" y="63502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62103" y="66093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11683" y="61140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97483" y="5336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2643" y="4635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38403" y="39804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304163" y="33479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67103" y="3515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570863" y="3873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10843" y="4574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913763" y="49862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157603" y="44147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310003" y="36756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691003" y="4148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934843" y="35003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165223" y="29974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5" name="直接连接符 24"/>
          <p:cNvCxnSpPr>
            <a:stCxn id="5" idx="2"/>
            <a:endCxn id="4" idx="0"/>
          </p:cNvCxnSpPr>
          <p:nvPr/>
        </p:nvCxnSpPr>
        <p:spPr>
          <a:xfrm flipH="1">
            <a:off x="8043101" y="5346476"/>
            <a:ext cx="1064722" cy="17318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5"/>
            <a:endCxn id="5" idx="1"/>
          </p:cNvCxnSpPr>
          <p:nvPr/>
        </p:nvCxnSpPr>
        <p:spPr>
          <a:xfrm>
            <a:off x="8592827" y="4524602"/>
            <a:ext cx="531228" cy="7826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4"/>
            <a:endCxn id="8" idx="1"/>
          </p:cNvCxnSpPr>
          <p:nvPr/>
        </p:nvCxnSpPr>
        <p:spPr>
          <a:xfrm>
            <a:off x="8043101" y="5630494"/>
            <a:ext cx="288474" cy="73597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6"/>
            <a:endCxn id="7" idx="5"/>
          </p:cNvCxnSpPr>
          <p:nvPr/>
        </p:nvCxnSpPr>
        <p:spPr>
          <a:xfrm>
            <a:off x="8098519" y="5575076"/>
            <a:ext cx="1035328" cy="67164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3"/>
            <a:endCxn id="7" idx="4"/>
          </p:cNvCxnSpPr>
          <p:nvPr/>
        </p:nvCxnSpPr>
        <p:spPr>
          <a:xfrm flipH="1">
            <a:off x="9094661" y="5385662"/>
            <a:ext cx="29394" cy="87729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5"/>
            <a:endCxn id="9" idx="2"/>
          </p:cNvCxnSpPr>
          <p:nvPr/>
        </p:nvCxnSpPr>
        <p:spPr>
          <a:xfrm>
            <a:off x="8409947" y="6444842"/>
            <a:ext cx="652156" cy="2198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4"/>
            <a:endCxn id="9" idx="0"/>
          </p:cNvCxnSpPr>
          <p:nvPr/>
        </p:nvCxnSpPr>
        <p:spPr>
          <a:xfrm>
            <a:off x="9094661" y="6262954"/>
            <a:ext cx="22860" cy="346364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7"/>
            <a:endCxn id="10" idx="3"/>
          </p:cNvCxnSpPr>
          <p:nvPr/>
        </p:nvCxnSpPr>
        <p:spPr>
          <a:xfrm flipV="1">
            <a:off x="9156707" y="6208622"/>
            <a:ext cx="371208" cy="416928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7" idx="2"/>
          </p:cNvCxnSpPr>
          <p:nvPr/>
        </p:nvCxnSpPr>
        <p:spPr>
          <a:xfrm flipH="1">
            <a:off x="9039243" y="6169436"/>
            <a:ext cx="472440" cy="3810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6" idx="3"/>
          </p:cNvCxnSpPr>
          <p:nvPr/>
        </p:nvCxnSpPr>
        <p:spPr>
          <a:xfrm flipV="1">
            <a:off x="9094661" y="5515202"/>
            <a:ext cx="471354" cy="6369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6" idx="5"/>
          </p:cNvCxnSpPr>
          <p:nvPr/>
        </p:nvCxnSpPr>
        <p:spPr>
          <a:xfrm>
            <a:off x="9218659" y="5346476"/>
            <a:ext cx="425728" cy="1687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5"/>
            <a:endCxn id="11" idx="2"/>
          </p:cNvCxnSpPr>
          <p:nvPr/>
        </p:nvCxnSpPr>
        <p:spPr>
          <a:xfrm flipV="1">
            <a:off x="9606287" y="5392196"/>
            <a:ext cx="591196" cy="8164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1" idx="2"/>
            <a:endCxn id="18" idx="2"/>
          </p:cNvCxnSpPr>
          <p:nvPr/>
        </p:nvCxnSpPr>
        <p:spPr>
          <a:xfrm flipV="1">
            <a:off x="10197483" y="5041676"/>
            <a:ext cx="716280" cy="3505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8" idx="7"/>
            <a:endCxn id="19" idx="0"/>
          </p:cNvCxnSpPr>
          <p:nvPr/>
        </p:nvCxnSpPr>
        <p:spPr>
          <a:xfrm flipV="1">
            <a:off x="11008367" y="4414758"/>
            <a:ext cx="204654" cy="58773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9" idx="7"/>
            <a:endCxn id="21" idx="3"/>
          </p:cNvCxnSpPr>
          <p:nvPr/>
        </p:nvCxnSpPr>
        <p:spPr>
          <a:xfrm flipV="1">
            <a:off x="11252207" y="4242662"/>
            <a:ext cx="455028" cy="18832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7"/>
            <a:endCxn id="22" idx="0"/>
          </p:cNvCxnSpPr>
          <p:nvPr/>
        </p:nvCxnSpPr>
        <p:spPr>
          <a:xfrm flipV="1">
            <a:off x="11785607" y="3500358"/>
            <a:ext cx="204654" cy="66393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2" idx="0"/>
            <a:endCxn id="20" idx="7"/>
          </p:cNvCxnSpPr>
          <p:nvPr/>
        </p:nvCxnSpPr>
        <p:spPr>
          <a:xfrm flipH="1">
            <a:off x="11404607" y="3500358"/>
            <a:ext cx="585654" cy="19149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2" idx="0"/>
            <a:endCxn id="23" idx="5"/>
          </p:cNvCxnSpPr>
          <p:nvPr/>
        </p:nvCxnSpPr>
        <p:spPr>
          <a:xfrm flipH="1" flipV="1">
            <a:off x="11259827" y="3092042"/>
            <a:ext cx="730434" cy="4083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3" idx="3"/>
            <a:endCxn id="15" idx="0"/>
          </p:cNvCxnSpPr>
          <p:nvPr/>
        </p:nvCxnSpPr>
        <p:spPr>
          <a:xfrm flipH="1">
            <a:off x="11022521" y="3092042"/>
            <a:ext cx="158934" cy="42355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" idx="0"/>
            <a:endCxn id="14" idx="2"/>
          </p:cNvCxnSpPr>
          <p:nvPr/>
        </p:nvCxnSpPr>
        <p:spPr>
          <a:xfrm flipH="1" flipV="1">
            <a:off x="10304163" y="3403376"/>
            <a:ext cx="718358" cy="11222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4" idx="3"/>
            <a:endCxn id="13" idx="7"/>
          </p:cNvCxnSpPr>
          <p:nvPr/>
        </p:nvCxnSpPr>
        <p:spPr>
          <a:xfrm flipH="1">
            <a:off x="10033007" y="3442562"/>
            <a:ext cx="287388" cy="5540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3" idx="7"/>
            <a:endCxn id="3" idx="7"/>
          </p:cNvCxnSpPr>
          <p:nvPr/>
        </p:nvCxnSpPr>
        <p:spPr>
          <a:xfrm flipH="1">
            <a:off x="8592827" y="3996650"/>
            <a:ext cx="1440180" cy="44958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" idx="6"/>
            <a:endCxn id="12" idx="5"/>
          </p:cNvCxnSpPr>
          <p:nvPr/>
        </p:nvCxnSpPr>
        <p:spPr>
          <a:xfrm>
            <a:off x="8609059" y="4485416"/>
            <a:ext cx="1058188" cy="2449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" idx="3"/>
            <a:endCxn id="12" idx="0"/>
          </p:cNvCxnSpPr>
          <p:nvPr/>
        </p:nvCxnSpPr>
        <p:spPr>
          <a:xfrm flipH="1">
            <a:off x="9628061" y="4075022"/>
            <a:ext cx="326574" cy="560716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" idx="7"/>
            <a:endCxn id="12" idx="3"/>
          </p:cNvCxnSpPr>
          <p:nvPr/>
        </p:nvCxnSpPr>
        <p:spPr>
          <a:xfrm flipV="1">
            <a:off x="9202427" y="4730342"/>
            <a:ext cx="386448" cy="5769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" idx="4"/>
            <a:endCxn id="6" idx="0"/>
          </p:cNvCxnSpPr>
          <p:nvPr/>
        </p:nvCxnSpPr>
        <p:spPr>
          <a:xfrm flipH="1">
            <a:off x="9605201" y="4746574"/>
            <a:ext cx="22860" cy="67402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" idx="1"/>
            <a:endCxn id="11" idx="1"/>
          </p:cNvCxnSpPr>
          <p:nvPr/>
        </p:nvCxnSpPr>
        <p:spPr>
          <a:xfrm>
            <a:off x="9588875" y="4651970"/>
            <a:ext cx="624840" cy="70104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5"/>
            <a:endCxn id="11" idx="2"/>
          </p:cNvCxnSpPr>
          <p:nvPr/>
        </p:nvCxnSpPr>
        <p:spPr>
          <a:xfrm flipV="1">
            <a:off x="9644387" y="5392196"/>
            <a:ext cx="553096" cy="12300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3" idx="1"/>
            <a:endCxn id="17" idx="1"/>
          </p:cNvCxnSpPr>
          <p:nvPr/>
        </p:nvCxnSpPr>
        <p:spPr>
          <a:xfrm>
            <a:off x="9954635" y="3996650"/>
            <a:ext cx="472440" cy="5943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6"/>
            <a:endCxn id="17" idx="2"/>
          </p:cNvCxnSpPr>
          <p:nvPr/>
        </p:nvCxnSpPr>
        <p:spPr>
          <a:xfrm flipV="1">
            <a:off x="9683479" y="4630196"/>
            <a:ext cx="727364" cy="609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4"/>
            <a:endCxn id="11" idx="0"/>
          </p:cNvCxnSpPr>
          <p:nvPr/>
        </p:nvCxnSpPr>
        <p:spPr>
          <a:xfrm flipH="1">
            <a:off x="10252901" y="4685614"/>
            <a:ext cx="213360" cy="65116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7" idx="1"/>
            <a:endCxn id="18" idx="0"/>
          </p:cNvCxnSpPr>
          <p:nvPr/>
        </p:nvCxnSpPr>
        <p:spPr>
          <a:xfrm>
            <a:off x="10427075" y="4591010"/>
            <a:ext cx="542106" cy="3952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6" idx="3"/>
            <a:endCxn id="17" idx="0"/>
          </p:cNvCxnSpPr>
          <p:nvPr/>
        </p:nvCxnSpPr>
        <p:spPr>
          <a:xfrm flipH="1">
            <a:off x="10466261" y="3968342"/>
            <a:ext cx="120834" cy="6064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" idx="6"/>
            <a:endCxn id="16" idx="3"/>
          </p:cNvCxnSpPr>
          <p:nvPr/>
        </p:nvCxnSpPr>
        <p:spPr>
          <a:xfrm flipV="1">
            <a:off x="10049239" y="3968342"/>
            <a:ext cx="537856" cy="674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6" idx="7"/>
            <a:endCxn id="15" idx="2"/>
          </p:cNvCxnSpPr>
          <p:nvPr/>
        </p:nvCxnSpPr>
        <p:spPr>
          <a:xfrm flipV="1">
            <a:off x="10665467" y="3571016"/>
            <a:ext cx="301636" cy="31895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" idx="1"/>
            <a:endCxn id="19" idx="1"/>
          </p:cNvCxnSpPr>
          <p:nvPr/>
        </p:nvCxnSpPr>
        <p:spPr>
          <a:xfrm>
            <a:off x="10587095" y="3889970"/>
            <a:ext cx="586740" cy="5410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7" idx="7"/>
            <a:endCxn id="19" idx="2"/>
          </p:cNvCxnSpPr>
          <p:nvPr/>
        </p:nvCxnSpPr>
        <p:spPr>
          <a:xfrm flipV="1">
            <a:off x="10505447" y="4470176"/>
            <a:ext cx="652156" cy="12083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5" idx="6"/>
            <a:endCxn id="20" idx="1"/>
          </p:cNvCxnSpPr>
          <p:nvPr/>
        </p:nvCxnSpPr>
        <p:spPr>
          <a:xfrm>
            <a:off x="11077939" y="3571016"/>
            <a:ext cx="248296" cy="120834"/>
          </a:xfrm>
          <a:prstGeom prst="straightConnector1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20" idx="3"/>
            <a:endCxn id="19" idx="0"/>
          </p:cNvCxnSpPr>
          <p:nvPr/>
        </p:nvCxnSpPr>
        <p:spPr>
          <a:xfrm flipH="1">
            <a:off x="11213021" y="3770222"/>
            <a:ext cx="113214" cy="6445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0" idx="0"/>
            <a:endCxn id="21" idx="1"/>
          </p:cNvCxnSpPr>
          <p:nvPr/>
        </p:nvCxnSpPr>
        <p:spPr>
          <a:xfrm>
            <a:off x="11365421" y="3675618"/>
            <a:ext cx="341814" cy="48867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任意多边形: 形状 118"/>
          <p:cNvSpPr/>
          <p:nvPr/>
        </p:nvSpPr>
        <p:spPr>
          <a:xfrm>
            <a:off x="9588875" y="4026310"/>
            <a:ext cx="930820" cy="698489"/>
          </a:xfrm>
          <a:custGeom>
            <a:avLst/>
            <a:gdLst>
              <a:gd name="connsiteX0" fmla="*/ 381000 w 866775"/>
              <a:gd name="connsiteY0" fmla="*/ 0 h 647700"/>
              <a:gd name="connsiteX1" fmla="*/ 0 w 866775"/>
              <a:gd name="connsiteY1" fmla="*/ 647700 h 647700"/>
              <a:gd name="connsiteX2" fmla="*/ 866775 w 866775"/>
              <a:gd name="connsiteY2" fmla="*/ 600075 h 647700"/>
              <a:gd name="connsiteX3" fmla="*/ 381000 w 866775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775" h="647700">
                <a:moveTo>
                  <a:pt x="381000" y="0"/>
                </a:moveTo>
                <a:lnTo>
                  <a:pt x="0" y="647700"/>
                </a:lnTo>
                <a:lnTo>
                  <a:pt x="866775" y="600075"/>
                </a:lnTo>
                <a:lnTo>
                  <a:pt x="381000" y="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任意多边形: 形状 119"/>
          <p:cNvSpPr/>
          <p:nvPr/>
        </p:nvSpPr>
        <p:spPr>
          <a:xfrm>
            <a:off x="9088831" y="6178961"/>
            <a:ext cx="485775" cy="495300"/>
          </a:xfrm>
          <a:custGeom>
            <a:avLst/>
            <a:gdLst>
              <a:gd name="connsiteX0" fmla="*/ 0 w 485775"/>
              <a:gd name="connsiteY0" fmla="*/ 19050 h 495300"/>
              <a:gd name="connsiteX1" fmla="*/ 38100 w 485775"/>
              <a:gd name="connsiteY1" fmla="*/ 495300 h 495300"/>
              <a:gd name="connsiteX2" fmla="*/ 485775 w 485775"/>
              <a:gd name="connsiteY2" fmla="*/ 0 h 495300"/>
              <a:gd name="connsiteX3" fmla="*/ 0 w 485775"/>
              <a:gd name="connsiteY3" fmla="*/ 190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495300">
                <a:moveTo>
                  <a:pt x="0" y="19050"/>
                </a:moveTo>
                <a:lnTo>
                  <a:pt x="38100" y="495300"/>
                </a:lnTo>
                <a:lnTo>
                  <a:pt x="485775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任意多边形: 形状 121"/>
          <p:cNvSpPr/>
          <p:nvPr/>
        </p:nvSpPr>
        <p:spPr>
          <a:xfrm>
            <a:off x="11368087" y="3511326"/>
            <a:ext cx="622300" cy="692150"/>
          </a:xfrm>
          <a:custGeom>
            <a:avLst/>
            <a:gdLst>
              <a:gd name="connsiteX0" fmla="*/ 0 w 622300"/>
              <a:gd name="connsiteY0" fmla="*/ 203200 h 685800"/>
              <a:gd name="connsiteX1" fmla="*/ 393700 w 622300"/>
              <a:gd name="connsiteY1" fmla="*/ 685800 h 685800"/>
              <a:gd name="connsiteX2" fmla="*/ 622300 w 622300"/>
              <a:gd name="connsiteY2" fmla="*/ 0 h 685800"/>
              <a:gd name="connsiteX3" fmla="*/ 0 w 622300"/>
              <a:gd name="connsiteY3" fmla="*/ 2032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300" h="685800">
                <a:moveTo>
                  <a:pt x="0" y="203200"/>
                </a:moveTo>
                <a:lnTo>
                  <a:pt x="393700" y="685800"/>
                </a:lnTo>
                <a:lnTo>
                  <a:pt x="62230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362075" y="1544374"/>
            <a:ext cx="2924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cs typeface="+mn-ea"/>
                <a:sym typeface="+mn-lt"/>
              </a:rPr>
              <a:t>Part  03</a:t>
            </a:r>
            <a:endParaRPr lang="en-US" altLang="zh-CN" sz="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362075" y="2197010"/>
            <a:ext cx="569186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spc="300" dirty="0">
                <a:solidFill>
                  <a:schemeClr val="bg1"/>
                </a:solidFill>
                <a:cs typeface="+mn-ea"/>
                <a:sym typeface="+mn-lt"/>
              </a:rPr>
              <a:t>未来展望</a:t>
            </a:r>
            <a:endParaRPr lang="zh-CN" altLang="en-US" sz="5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919769" y="3178949"/>
            <a:ext cx="2019686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市场与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盈利方式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452939" y="3192433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919664" y="3198684"/>
            <a:ext cx="2108488" cy="295275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  <p:bldP spid="120" grpId="0" bldLvl="0" animBg="1"/>
      <p:bldP spid="122" grpId="0" bldLvl="0" animBg="1"/>
      <p:bldP spid="123" grpId="0"/>
      <p:bldP spid="124" grpId="0"/>
      <p:bldP spid="126" grpId="0"/>
      <p:bldP spid="130" grpId="0" bldLvl="0" animBg="1"/>
      <p:bldP spid="13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未来展望</a:t>
            </a:r>
            <a:endParaRPr lang="zh-CN" altLang="en-US" sz="3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28514" y="2261957"/>
            <a:ext cx="2591569" cy="34505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00C1DE"/>
                </a:solidFill>
                <a:cs typeface="+mn-ea"/>
                <a:sym typeface="+mn-lt"/>
              </a:rPr>
              <a:t>  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2016年全年工业机器人的年总产量就达到了72426套，预计</a:t>
            </a:r>
            <a:endParaRPr lang="zh-CN" altLang="en-US" sz="1400" dirty="0">
              <a:solidFill>
                <a:srgbClr val="00C1DE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  2017年我国工业机器人年产量就将突破8万台大关</a:t>
            </a:r>
            <a:endParaRPr lang="zh-CN" altLang="en-US" sz="1400" dirty="0">
              <a:solidFill>
                <a:srgbClr val="00C1DE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  2018年，中国工业机器人市场销量有望超越15万台。 </a:t>
            </a:r>
            <a:endParaRPr lang="zh-CN" altLang="en-US" sz="1400" dirty="0">
              <a:solidFill>
                <a:srgbClr val="00C1DE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  假设8万台机器人当中，机床机器人有3.5万台，每台机器人最少配置10个卡盘，100个夹头。那么该行业最少需要350</a:t>
            </a:r>
            <a:r>
              <a:rPr lang="en-US" altLang="zh-CN" sz="1400" dirty="0">
                <a:solidFill>
                  <a:srgbClr val="00C1DE"/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000个卡盘，3</a:t>
            </a:r>
            <a:r>
              <a:rPr lang="en-US" altLang="zh-CN" sz="1400" dirty="0">
                <a:solidFill>
                  <a:srgbClr val="00C1DE"/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500</a:t>
            </a:r>
            <a:r>
              <a:rPr lang="en-US" altLang="zh-CN" sz="1400" dirty="0">
                <a:solidFill>
                  <a:srgbClr val="00C1DE"/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000套夹具，</a:t>
            </a:r>
            <a:endParaRPr lang="zh-CN" altLang="en-US" sz="1400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94385" y="1219200"/>
            <a:ext cx="9738360" cy="819785"/>
            <a:chOff x="874713" y="3441020"/>
            <a:chExt cx="6779646" cy="696686"/>
          </a:xfrm>
          <a:solidFill>
            <a:srgbClr val="06A9C3"/>
          </a:solidFill>
        </p:grpSpPr>
        <p:sp>
          <p:nvSpPr>
            <p:cNvPr id="44" name="任意多边形 43"/>
            <p:cNvSpPr/>
            <p:nvPr/>
          </p:nvSpPr>
          <p:spPr>
            <a:xfrm>
              <a:off x="874713" y="3441020"/>
              <a:ext cx="3116716" cy="696686"/>
            </a:xfrm>
            <a:custGeom>
              <a:avLst/>
              <a:gdLst>
                <a:gd name="connsiteX0" fmla="*/ 0 w 5551714"/>
                <a:gd name="connsiteY0" fmla="*/ 0 h 972457"/>
                <a:gd name="connsiteX1" fmla="*/ 5065486 w 5551714"/>
                <a:gd name="connsiteY1" fmla="*/ 0 h 972457"/>
                <a:gd name="connsiteX2" fmla="*/ 5551714 w 5551714"/>
                <a:gd name="connsiteY2" fmla="*/ 486229 h 972457"/>
                <a:gd name="connsiteX3" fmla="*/ 5065486 w 5551714"/>
                <a:gd name="connsiteY3" fmla="*/ 972457 h 972457"/>
                <a:gd name="connsiteX4" fmla="*/ 0 w 5551714"/>
                <a:gd name="connsiteY4" fmla="*/ 972457 h 972457"/>
                <a:gd name="connsiteX5" fmla="*/ 486228 w 5551714"/>
                <a:gd name="connsiteY5" fmla="*/ 486229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1714" h="972457">
                  <a:moveTo>
                    <a:pt x="0" y="0"/>
                  </a:moveTo>
                  <a:lnTo>
                    <a:pt x="5065486" y="0"/>
                  </a:lnTo>
                  <a:lnTo>
                    <a:pt x="5551714" y="486229"/>
                  </a:lnTo>
                  <a:lnTo>
                    <a:pt x="5065486" y="972457"/>
                  </a:lnTo>
                  <a:lnTo>
                    <a:pt x="0" y="972457"/>
                  </a:lnTo>
                  <a:lnTo>
                    <a:pt x="486228" y="4862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537643" y="3441020"/>
              <a:ext cx="3116716" cy="696686"/>
            </a:xfrm>
            <a:custGeom>
              <a:avLst/>
              <a:gdLst>
                <a:gd name="connsiteX0" fmla="*/ 0 w 5551714"/>
                <a:gd name="connsiteY0" fmla="*/ 0 h 972457"/>
                <a:gd name="connsiteX1" fmla="*/ 5065486 w 5551714"/>
                <a:gd name="connsiteY1" fmla="*/ 0 h 972457"/>
                <a:gd name="connsiteX2" fmla="*/ 5551714 w 5551714"/>
                <a:gd name="connsiteY2" fmla="*/ 486229 h 972457"/>
                <a:gd name="connsiteX3" fmla="*/ 5065486 w 5551714"/>
                <a:gd name="connsiteY3" fmla="*/ 972457 h 972457"/>
                <a:gd name="connsiteX4" fmla="*/ 0 w 5551714"/>
                <a:gd name="connsiteY4" fmla="*/ 972457 h 972457"/>
                <a:gd name="connsiteX5" fmla="*/ 486228 w 5551714"/>
                <a:gd name="connsiteY5" fmla="*/ 486229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1714" h="972457">
                  <a:moveTo>
                    <a:pt x="0" y="0"/>
                  </a:moveTo>
                  <a:lnTo>
                    <a:pt x="5065486" y="0"/>
                  </a:lnTo>
                  <a:lnTo>
                    <a:pt x="5551714" y="486229"/>
                  </a:lnTo>
                  <a:lnTo>
                    <a:pt x="5065486" y="972457"/>
                  </a:lnTo>
                  <a:lnTo>
                    <a:pt x="0" y="972457"/>
                  </a:lnTo>
                  <a:lnTo>
                    <a:pt x="486228" y="4862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71643" y="3553045"/>
              <a:ext cx="2050552" cy="359945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市场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69865" y="3553045"/>
              <a:ext cx="2050552" cy="359945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盈利方式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99030" y="2261873"/>
            <a:ext cx="2591569" cy="24168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现阶段准备通过以下几种方式进行盈利：</a:t>
            </a:r>
            <a:endParaRPr lang="zh-CN" altLang="en-US" sz="1400" dirty="0">
              <a:solidFill>
                <a:srgbClr val="00C1DE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00C1DE"/>
                </a:solidFill>
                <a:cs typeface="+mn-ea"/>
                <a:sym typeface="+mn-lt"/>
              </a:rPr>
              <a:t>  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一：季、年租。（在测试初期免费，正品上线后采用比同类软件低</a:t>
            </a:r>
            <a:r>
              <a:rPr lang="en-US" altLang="zh-CN" sz="1400" dirty="0">
                <a:solidFill>
                  <a:srgbClr val="00C1DE"/>
                </a:solidFill>
                <a:cs typeface="+mn-ea"/>
                <a:sym typeface="+mn-lt"/>
              </a:rPr>
              <a:t>3</a:t>
            </a:r>
            <a:r>
              <a:rPr lang="en-US" altLang="zh-CN" sz="1400" dirty="0">
                <a:solidFill>
                  <a:srgbClr val="00C1DE"/>
                </a:solidFill>
                <a:cs typeface="+mn-ea"/>
                <a:sym typeface="+mn-lt"/>
              </a:rPr>
              <a:t>0%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左右的价格进行租赁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）</a:t>
            </a:r>
            <a:endParaRPr lang="zh-CN" altLang="en-US" sz="1400" dirty="0">
              <a:solidFill>
                <a:srgbClr val="00C1DE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  二：软件转让（此方式需要进行相关机构进行估价与评估</a:t>
            </a:r>
            <a:r>
              <a:rPr lang="zh-CN" altLang="en-US" sz="1400" dirty="0">
                <a:solidFill>
                  <a:srgbClr val="00C1DE"/>
                </a:solidFill>
                <a:cs typeface="+mn-ea"/>
                <a:sym typeface="+mn-lt"/>
              </a:rPr>
              <a:t>）。</a:t>
            </a:r>
            <a:endParaRPr lang="zh-CN" altLang="en-US" sz="1400" dirty="0">
              <a:solidFill>
                <a:srgbClr val="00C1D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088c693a217c87cb936813b8e903d6"/>
          <p:cNvPicPr>
            <a:picLocks noChangeAspect="1"/>
          </p:cNvPicPr>
          <p:nvPr/>
        </p:nvPicPr>
        <p:blipFill>
          <a:blip r:embed="rId1" cstate="screen">
            <a:lum bright="6000"/>
          </a:blip>
          <a:stretch>
            <a:fillRect/>
          </a:stretch>
        </p:blipFill>
        <p:spPr>
          <a:xfrm>
            <a:off x="5519420" y="134620"/>
            <a:ext cx="6672580" cy="667258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9530" y="2410154"/>
            <a:ext cx="6292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感</a:t>
            </a: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谢您观看</a:t>
            </a:r>
            <a:r>
              <a:rPr lang="en-US" altLang="zh-CN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!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8" name="任意多边形: 形状 67"/>
          <p:cNvSpPr/>
          <p:nvPr/>
        </p:nvSpPr>
        <p:spPr>
          <a:xfrm>
            <a:off x="25400" y="5841997"/>
            <a:ext cx="12166600" cy="965203"/>
          </a:xfrm>
          <a:custGeom>
            <a:avLst/>
            <a:gdLst>
              <a:gd name="connsiteX0" fmla="*/ 0 w 12166600"/>
              <a:gd name="connsiteY0" fmla="*/ 965203 h 965203"/>
              <a:gd name="connsiteX1" fmla="*/ 1574800 w 12166600"/>
              <a:gd name="connsiteY1" fmla="*/ 139703 h 965203"/>
              <a:gd name="connsiteX2" fmla="*/ 3848100 w 12166600"/>
              <a:gd name="connsiteY2" fmla="*/ 939803 h 965203"/>
              <a:gd name="connsiteX3" fmla="*/ 6705600 w 12166600"/>
              <a:gd name="connsiteY3" fmla="*/ 3 h 965203"/>
              <a:gd name="connsiteX4" fmla="*/ 9550400 w 12166600"/>
              <a:gd name="connsiteY4" fmla="*/ 952503 h 965203"/>
              <a:gd name="connsiteX5" fmla="*/ 12166600 w 12166600"/>
              <a:gd name="connsiteY5" fmla="*/ 25403 h 96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600" h="965203">
                <a:moveTo>
                  <a:pt x="0" y="965203"/>
                </a:moveTo>
                <a:cubicBezTo>
                  <a:pt x="466725" y="554569"/>
                  <a:pt x="933450" y="143936"/>
                  <a:pt x="1574800" y="139703"/>
                </a:cubicBezTo>
                <a:cubicBezTo>
                  <a:pt x="2216150" y="135470"/>
                  <a:pt x="2992967" y="963086"/>
                  <a:pt x="3848100" y="939803"/>
                </a:cubicBezTo>
                <a:cubicBezTo>
                  <a:pt x="4703233" y="916520"/>
                  <a:pt x="5755217" y="-2114"/>
                  <a:pt x="6705600" y="3"/>
                </a:cubicBezTo>
                <a:cubicBezTo>
                  <a:pt x="7655983" y="2120"/>
                  <a:pt x="8640233" y="948270"/>
                  <a:pt x="9550400" y="952503"/>
                </a:cubicBezTo>
                <a:cubicBezTo>
                  <a:pt x="10460567" y="956736"/>
                  <a:pt x="11313583" y="491069"/>
                  <a:pt x="12166600" y="25403"/>
                </a:cubicBezTo>
              </a:path>
            </a:pathLst>
          </a:custGeom>
          <a:noFill/>
          <a:ln>
            <a:gradFill flip="none" rotWithShape="1">
              <a:gsLst>
                <a:gs pos="0">
                  <a:srgbClr val="C9AA11"/>
                </a:gs>
                <a:gs pos="100000">
                  <a:srgbClr val="66A7C6"/>
                </a:gs>
              </a:gsLst>
              <a:lin ang="10800000" scaled="1"/>
              <a:tileRect/>
            </a:gradFill>
          </a:ln>
          <a:effectLst>
            <a:glow rad="63500">
              <a:srgbClr val="00C1DE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575" y="351345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cap="all">
                <a:solidFill>
                  <a:schemeClr val="bg1"/>
                </a:solidFill>
                <a:uFillTx/>
                <a:cs typeface="+mn-ea"/>
                <a:sym typeface="+mn-lt"/>
              </a:rPr>
              <a:t>Business report PPT template</a:t>
            </a:r>
            <a:endParaRPr lang="zh-CN" altLang="en-US" cap="all">
              <a:solidFill>
                <a:schemeClr val="bg1"/>
              </a:solidFill>
              <a:uFillTx/>
              <a:cs typeface="+mn-ea"/>
              <a:sym typeface="+mn-lt"/>
            </a:endParaRPr>
          </a:p>
        </p:txBody>
      </p:sp>
      <p:pic>
        <p:nvPicPr>
          <p:cNvPr id="60" name="图片 59" descr="f648efdb56e14f42c39a50936db6b65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3712845" y="-294005"/>
            <a:ext cx="4792345" cy="5855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088c693a217c87cb936813b8e903d6"/>
          <p:cNvPicPr>
            <a:picLocks noChangeAspect="1"/>
          </p:cNvPicPr>
          <p:nvPr/>
        </p:nvPicPr>
        <p:blipFill>
          <a:blip r:embed="rId1" cstate="screen">
            <a:lum bright="-6000"/>
          </a:blip>
          <a:stretch>
            <a:fillRect/>
          </a:stretch>
        </p:blipFill>
        <p:spPr>
          <a:xfrm>
            <a:off x="-139065" y="2961640"/>
            <a:ext cx="4338955" cy="433895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322601" y="2707639"/>
            <a:ext cx="2390862" cy="1887934"/>
            <a:chOff x="703476" y="3784599"/>
            <a:chExt cx="2391027" cy="1887934"/>
          </a:xfrm>
        </p:grpSpPr>
        <p:grpSp>
          <p:nvGrpSpPr>
            <p:cNvPr id="46" name="组合 45"/>
            <p:cNvGrpSpPr/>
            <p:nvPr/>
          </p:nvGrpSpPr>
          <p:grpSpPr>
            <a:xfrm>
              <a:off x="703476" y="3784599"/>
              <a:ext cx="2387600" cy="1887934"/>
              <a:chOff x="673100" y="4665266"/>
              <a:chExt cx="2387600" cy="18879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73100" y="4665266"/>
                <a:ext cx="2387600" cy="1887933"/>
              </a:xfrm>
              <a:prstGeom prst="rect">
                <a:avLst/>
              </a:prstGeom>
              <a:noFill/>
              <a:ln>
                <a:solidFill>
                  <a:srgbClr val="00C1DE"/>
                </a:solidFill>
              </a:ln>
              <a:effectLst>
                <a:glow rad="127000">
                  <a:srgbClr val="00C1DE">
                    <a:alpha val="1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83998" y="5168900"/>
                <a:ext cx="2371725" cy="1384300"/>
              </a:xfrm>
              <a:prstGeom prst="rect">
                <a:avLst/>
              </a:prstGeom>
              <a:solidFill>
                <a:srgbClr val="008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236876" y="3851750"/>
              <a:ext cx="1320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Part  01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89522" y="4412433"/>
              <a:ext cx="404812" cy="479426"/>
              <a:chOff x="969591" y="253892"/>
              <a:chExt cx="404812" cy="479426"/>
            </a:xfrm>
          </p:grpSpPr>
          <p:sp>
            <p:nvSpPr>
              <p:cNvPr id="66" name="Freeform 42"/>
              <p:cNvSpPr>
                <a:spLocks noEditPoints="1"/>
              </p:cNvSpPr>
              <p:nvPr/>
            </p:nvSpPr>
            <p:spPr bwMode="auto">
              <a:xfrm>
                <a:off x="1107703" y="369780"/>
                <a:ext cx="128588" cy="363538"/>
              </a:xfrm>
              <a:custGeom>
                <a:avLst/>
                <a:gdLst>
                  <a:gd name="T0" fmla="*/ 24 w 34"/>
                  <a:gd name="T1" fmla="*/ 0 h 97"/>
                  <a:gd name="T2" fmla="*/ 10 w 34"/>
                  <a:gd name="T3" fmla="*/ 0 h 97"/>
                  <a:gd name="T4" fmla="*/ 0 w 34"/>
                  <a:gd name="T5" fmla="*/ 10 h 97"/>
                  <a:gd name="T6" fmla="*/ 10 w 34"/>
                  <a:gd name="T7" fmla="*/ 20 h 97"/>
                  <a:gd name="T8" fmla="*/ 15 w 34"/>
                  <a:gd name="T9" fmla="*/ 20 h 97"/>
                  <a:gd name="T10" fmla="*/ 15 w 34"/>
                  <a:gd name="T11" fmla="*/ 94 h 97"/>
                  <a:gd name="T12" fmla="*/ 17 w 34"/>
                  <a:gd name="T13" fmla="*/ 97 h 97"/>
                  <a:gd name="T14" fmla="*/ 19 w 34"/>
                  <a:gd name="T15" fmla="*/ 94 h 97"/>
                  <a:gd name="T16" fmla="*/ 19 w 34"/>
                  <a:gd name="T17" fmla="*/ 20 h 97"/>
                  <a:gd name="T18" fmla="*/ 24 w 34"/>
                  <a:gd name="T19" fmla="*/ 20 h 97"/>
                  <a:gd name="T20" fmla="*/ 34 w 34"/>
                  <a:gd name="T21" fmla="*/ 10 h 97"/>
                  <a:gd name="T22" fmla="*/ 24 w 34"/>
                  <a:gd name="T23" fmla="*/ 0 h 97"/>
                  <a:gd name="T24" fmla="*/ 24 w 34"/>
                  <a:gd name="T25" fmla="*/ 15 h 97"/>
                  <a:gd name="T26" fmla="*/ 10 w 34"/>
                  <a:gd name="T27" fmla="*/ 15 h 97"/>
                  <a:gd name="T28" fmla="*/ 4 w 34"/>
                  <a:gd name="T29" fmla="*/ 10 h 97"/>
                  <a:gd name="T30" fmla="*/ 10 w 34"/>
                  <a:gd name="T31" fmla="*/ 5 h 97"/>
                  <a:gd name="T32" fmla="*/ 24 w 34"/>
                  <a:gd name="T33" fmla="*/ 5 h 97"/>
                  <a:gd name="T34" fmla="*/ 30 w 34"/>
                  <a:gd name="T35" fmla="*/ 10 h 97"/>
                  <a:gd name="T36" fmla="*/ 24 w 34"/>
                  <a:gd name="T37" fmla="*/ 1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97">
                    <a:moveTo>
                      <a:pt x="2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6"/>
                      <a:pt x="16" y="97"/>
                      <a:pt x="17" y="97"/>
                    </a:cubicBezTo>
                    <a:cubicBezTo>
                      <a:pt x="18" y="97"/>
                      <a:pt x="19" y="96"/>
                      <a:pt x="19" y="94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5"/>
                      <a:pt x="30" y="0"/>
                      <a:pt x="24" y="0"/>
                    </a:cubicBezTo>
                    <a:close/>
                    <a:moveTo>
                      <a:pt x="24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7" y="5"/>
                      <a:pt x="30" y="7"/>
                      <a:pt x="30" y="10"/>
                    </a:cubicBezTo>
                    <a:cubicBezTo>
                      <a:pt x="30" y="13"/>
                      <a:pt x="27" y="15"/>
                      <a:pt x="24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43"/>
              <p:cNvSpPr/>
              <p:nvPr/>
            </p:nvSpPr>
            <p:spPr bwMode="auto">
              <a:xfrm>
                <a:off x="1164853" y="253892"/>
                <a:ext cx="14288" cy="77788"/>
              </a:xfrm>
              <a:custGeom>
                <a:avLst/>
                <a:gdLst>
                  <a:gd name="T0" fmla="*/ 2 w 4"/>
                  <a:gd name="T1" fmla="*/ 21 h 21"/>
                  <a:gd name="T2" fmla="*/ 4 w 4"/>
                  <a:gd name="T3" fmla="*/ 19 h 21"/>
                  <a:gd name="T4" fmla="*/ 4 w 4"/>
                  <a:gd name="T5" fmla="*/ 2 h 21"/>
                  <a:gd name="T6" fmla="*/ 2 w 4"/>
                  <a:gd name="T7" fmla="*/ 0 h 21"/>
                  <a:gd name="T8" fmla="*/ 0 w 4"/>
                  <a:gd name="T9" fmla="*/ 2 h 21"/>
                  <a:gd name="T10" fmla="*/ 0 w 4"/>
                  <a:gd name="T11" fmla="*/ 19 h 21"/>
                  <a:gd name="T12" fmla="*/ 2 w 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1">
                    <a:moveTo>
                      <a:pt x="2" y="21"/>
                    </a:moveTo>
                    <a:cubicBezTo>
                      <a:pt x="3" y="21"/>
                      <a:pt x="4" y="20"/>
                      <a:pt x="4" y="19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44"/>
              <p:cNvSpPr>
                <a:spLocks noEditPoints="1"/>
              </p:cNvSpPr>
              <p:nvPr/>
            </p:nvSpPr>
            <p:spPr bwMode="auto">
              <a:xfrm>
                <a:off x="969591" y="534880"/>
                <a:ext cx="127000" cy="198438"/>
              </a:xfrm>
              <a:custGeom>
                <a:avLst/>
                <a:gdLst>
                  <a:gd name="T0" fmla="*/ 24 w 34"/>
                  <a:gd name="T1" fmla="*/ 0 h 53"/>
                  <a:gd name="T2" fmla="*/ 10 w 34"/>
                  <a:gd name="T3" fmla="*/ 0 h 53"/>
                  <a:gd name="T4" fmla="*/ 0 w 34"/>
                  <a:gd name="T5" fmla="*/ 10 h 53"/>
                  <a:gd name="T6" fmla="*/ 10 w 34"/>
                  <a:gd name="T7" fmla="*/ 19 h 53"/>
                  <a:gd name="T8" fmla="*/ 15 w 34"/>
                  <a:gd name="T9" fmla="*/ 19 h 53"/>
                  <a:gd name="T10" fmla="*/ 15 w 34"/>
                  <a:gd name="T11" fmla="*/ 50 h 53"/>
                  <a:gd name="T12" fmla="*/ 17 w 34"/>
                  <a:gd name="T13" fmla="*/ 53 h 53"/>
                  <a:gd name="T14" fmla="*/ 19 w 34"/>
                  <a:gd name="T15" fmla="*/ 50 h 53"/>
                  <a:gd name="T16" fmla="*/ 19 w 34"/>
                  <a:gd name="T17" fmla="*/ 19 h 53"/>
                  <a:gd name="T18" fmla="*/ 24 w 34"/>
                  <a:gd name="T19" fmla="*/ 19 h 53"/>
                  <a:gd name="T20" fmla="*/ 34 w 34"/>
                  <a:gd name="T21" fmla="*/ 10 h 53"/>
                  <a:gd name="T22" fmla="*/ 24 w 34"/>
                  <a:gd name="T23" fmla="*/ 0 h 53"/>
                  <a:gd name="T24" fmla="*/ 24 w 34"/>
                  <a:gd name="T25" fmla="*/ 15 h 53"/>
                  <a:gd name="T26" fmla="*/ 10 w 34"/>
                  <a:gd name="T27" fmla="*/ 15 h 53"/>
                  <a:gd name="T28" fmla="*/ 4 w 34"/>
                  <a:gd name="T29" fmla="*/ 10 h 53"/>
                  <a:gd name="T30" fmla="*/ 10 w 34"/>
                  <a:gd name="T31" fmla="*/ 4 h 53"/>
                  <a:gd name="T32" fmla="*/ 24 w 34"/>
                  <a:gd name="T33" fmla="*/ 4 h 53"/>
                  <a:gd name="T34" fmla="*/ 29 w 34"/>
                  <a:gd name="T35" fmla="*/ 10 h 53"/>
                  <a:gd name="T36" fmla="*/ 24 w 34"/>
                  <a:gd name="T37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53">
                    <a:moveTo>
                      <a:pt x="2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2"/>
                      <a:pt x="16" y="53"/>
                      <a:pt x="17" y="53"/>
                    </a:cubicBezTo>
                    <a:cubicBezTo>
                      <a:pt x="18" y="53"/>
                      <a:pt x="19" y="52"/>
                      <a:pt x="19" y="5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0" y="19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lose/>
                    <a:moveTo>
                      <a:pt x="24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4" y="12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9" y="7"/>
                      <a:pt x="29" y="10"/>
                    </a:cubicBezTo>
                    <a:cubicBezTo>
                      <a:pt x="29" y="12"/>
                      <a:pt x="27" y="15"/>
                      <a:pt x="24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45"/>
              <p:cNvSpPr/>
              <p:nvPr/>
            </p:nvSpPr>
            <p:spPr bwMode="auto">
              <a:xfrm>
                <a:off x="1025153" y="253892"/>
                <a:ext cx="15875" cy="242888"/>
              </a:xfrm>
              <a:custGeom>
                <a:avLst/>
                <a:gdLst>
                  <a:gd name="T0" fmla="*/ 2 w 4"/>
                  <a:gd name="T1" fmla="*/ 65 h 65"/>
                  <a:gd name="T2" fmla="*/ 4 w 4"/>
                  <a:gd name="T3" fmla="*/ 63 h 65"/>
                  <a:gd name="T4" fmla="*/ 4 w 4"/>
                  <a:gd name="T5" fmla="*/ 2 h 65"/>
                  <a:gd name="T6" fmla="*/ 2 w 4"/>
                  <a:gd name="T7" fmla="*/ 0 h 65"/>
                  <a:gd name="T8" fmla="*/ 0 w 4"/>
                  <a:gd name="T9" fmla="*/ 2 h 65"/>
                  <a:gd name="T10" fmla="*/ 0 w 4"/>
                  <a:gd name="T11" fmla="*/ 63 h 65"/>
                  <a:gd name="T12" fmla="*/ 2 w 4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5">
                    <a:moveTo>
                      <a:pt x="2" y="65"/>
                    </a:moveTo>
                    <a:cubicBezTo>
                      <a:pt x="3" y="65"/>
                      <a:pt x="4" y="64"/>
                      <a:pt x="4" y="6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46"/>
              <p:cNvSpPr>
                <a:spLocks noEditPoints="1"/>
              </p:cNvSpPr>
              <p:nvPr/>
            </p:nvSpPr>
            <p:spPr bwMode="auto">
              <a:xfrm>
                <a:off x="1247403" y="534880"/>
                <a:ext cx="127000" cy="198438"/>
              </a:xfrm>
              <a:custGeom>
                <a:avLst/>
                <a:gdLst>
                  <a:gd name="T0" fmla="*/ 24 w 34"/>
                  <a:gd name="T1" fmla="*/ 0 h 53"/>
                  <a:gd name="T2" fmla="*/ 10 w 34"/>
                  <a:gd name="T3" fmla="*/ 0 h 53"/>
                  <a:gd name="T4" fmla="*/ 0 w 34"/>
                  <a:gd name="T5" fmla="*/ 10 h 53"/>
                  <a:gd name="T6" fmla="*/ 10 w 34"/>
                  <a:gd name="T7" fmla="*/ 19 h 53"/>
                  <a:gd name="T8" fmla="*/ 15 w 34"/>
                  <a:gd name="T9" fmla="*/ 19 h 53"/>
                  <a:gd name="T10" fmla="*/ 15 w 34"/>
                  <a:gd name="T11" fmla="*/ 50 h 53"/>
                  <a:gd name="T12" fmla="*/ 17 w 34"/>
                  <a:gd name="T13" fmla="*/ 53 h 53"/>
                  <a:gd name="T14" fmla="*/ 19 w 34"/>
                  <a:gd name="T15" fmla="*/ 50 h 53"/>
                  <a:gd name="T16" fmla="*/ 19 w 34"/>
                  <a:gd name="T17" fmla="*/ 19 h 53"/>
                  <a:gd name="T18" fmla="*/ 24 w 34"/>
                  <a:gd name="T19" fmla="*/ 19 h 53"/>
                  <a:gd name="T20" fmla="*/ 34 w 34"/>
                  <a:gd name="T21" fmla="*/ 10 h 53"/>
                  <a:gd name="T22" fmla="*/ 24 w 34"/>
                  <a:gd name="T23" fmla="*/ 0 h 53"/>
                  <a:gd name="T24" fmla="*/ 24 w 34"/>
                  <a:gd name="T25" fmla="*/ 15 h 53"/>
                  <a:gd name="T26" fmla="*/ 10 w 34"/>
                  <a:gd name="T27" fmla="*/ 15 h 53"/>
                  <a:gd name="T28" fmla="*/ 5 w 34"/>
                  <a:gd name="T29" fmla="*/ 10 h 53"/>
                  <a:gd name="T30" fmla="*/ 10 w 34"/>
                  <a:gd name="T31" fmla="*/ 4 h 53"/>
                  <a:gd name="T32" fmla="*/ 24 w 34"/>
                  <a:gd name="T33" fmla="*/ 4 h 53"/>
                  <a:gd name="T34" fmla="*/ 30 w 34"/>
                  <a:gd name="T35" fmla="*/ 10 h 53"/>
                  <a:gd name="T36" fmla="*/ 24 w 34"/>
                  <a:gd name="T37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53">
                    <a:moveTo>
                      <a:pt x="2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2"/>
                      <a:pt x="16" y="53"/>
                      <a:pt x="17" y="53"/>
                    </a:cubicBezTo>
                    <a:cubicBezTo>
                      <a:pt x="18" y="53"/>
                      <a:pt x="19" y="52"/>
                      <a:pt x="19" y="5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0" y="19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lose/>
                    <a:moveTo>
                      <a:pt x="24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2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30" y="7"/>
                      <a:pt x="30" y="10"/>
                    </a:cubicBezTo>
                    <a:cubicBezTo>
                      <a:pt x="30" y="12"/>
                      <a:pt x="27" y="15"/>
                      <a:pt x="24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47"/>
              <p:cNvSpPr/>
              <p:nvPr/>
            </p:nvSpPr>
            <p:spPr bwMode="auto">
              <a:xfrm>
                <a:off x="1302966" y="253892"/>
                <a:ext cx="15875" cy="242888"/>
              </a:xfrm>
              <a:custGeom>
                <a:avLst/>
                <a:gdLst>
                  <a:gd name="T0" fmla="*/ 2 w 4"/>
                  <a:gd name="T1" fmla="*/ 65 h 65"/>
                  <a:gd name="T2" fmla="*/ 4 w 4"/>
                  <a:gd name="T3" fmla="*/ 63 h 65"/>
                  <a:gd name="T4" fmla="*/ 4 w 4"/>
                  <a:gd name="T5" fmla="*/ 2 h 65"/>
                  <a:gd name="T6" fmla="*/ 2 w 4"/>
                  <a:gd name="T7" fmla="*/ 0 h 65"/>
                  <a:gd name="T8" fmla="*/ 0 w 4"/>
                  <a:gd name="T9" fmla="*/ 2 h 65"/>
                  <a:gd name="T10" fmla="*/ 0 w 4"/>
                  <a:gd name="T11" fmla="*/ 63 h 65"/>
                  <a:gd name="T12" fmla="*/ 2 w 4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5">
                    <a:moveTo>
                      <a:pt x="2" y="65"/>
                    </a:moveTo>
                    <a:cubicBezTo>
                      <a:pt x="3" y="65"/>
                      <a:pt x="4" y="64"/>
                      <a:pt x="4" y="6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3641" y="5087648"/>
              <a:ext cx="23908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背景与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意义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51713" y="2707639"/>
            <a:ext cx="2390775" cy="1887934"/>
            <a:chOff x="3354278" y="3784599"/>
            <a:chExt cx="2447776" cy="1887934"/>
          </a:xfrm>
        </p:grpSpPr>
        <p:grpSp>
          <p:nvGrpSpPr>
            <p:cNvPr id="47" name="组合 46"/>
            <p:cNvGrpSpPr/>
            <p:nvPr/>
          </p:nvGrpSpPr>
          <p:grpSpPr>
            <a:xfrm>
              <a:off x="3411028" y="3784599"/>
              <a:ext cx="2391026" cy="1887934"/>
              <a:chOff x="669674" y="4665266"/>
              <a:chExt cx="2391026" cy="188793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73100" y="4665266"/>
                <a:ext cx="2387600" cy="1887933"/>
              </a:xfrm>
              <a:prstGeom prst="rect">
                <a:avLst/>
              </a:prstGeom>
              <a:noFill/>
              <a:ln>
                <a:solidFill>
                  <a:srgbClr val="00C1DE"/>
                </a:solidFill>
              </a:ln>
              <a:effectLst>
                <a:glow rad="127000">
                  <a:srgbClr val="00C1DE">
                    <a:alpha val="1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9674" y="5168900"/>
                <a:ext cx="2377429" cy="1384300"/>
              </a:xfrm>
              <a:prstGeom prst="rect">
                <a:avLst/>
              </a:prstGeom>
              <a:solidFill>
                <a:srgbClr val="008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3939113" y="3851909"/>
              <a:ext cx="14008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Part  02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9"/>
            <p:cNvSpPr>
              <a:spLocks noEditPoints="1"/>
            </p:cNvSpPr>
            <p:nvPr/>
          </p:nvSpPr>
          <p:spPr bwMode="auto">
            <a:xfrm>
              <a:off x="4309203" y="4414492"/>
              <a:ext cx="481013" cy="481013"/>
            </a:xfrm>
            <a:custGeom>
              <a:avLst/>
              <a:gdLst>
                <a:gd name="T0" fmla="*/ 103 w 128"/>
                <a:gd name="T1" fmla="*/ 79 h 128"/>
                <a:gd name="T2" fmla="*/ 83 w 128"/>
                <a:gd name="T3" fmla="*/ 89 h 128"/>
                <a:gd name="T4" fmla="*/ 47 w 128"/>
                <a:gd name="T5" fmla="*/ 73 h 128"/>
                <a:gd name="T6" fmla="*/ 49 w 128"/>
                <a:gd name="T7" fmla="*/ 64 h 128"/>
                <a:gd name="T8" fmla="*/ 47 w 128"/>
                <a:gd name="T9" fmla="*/ 55 h 128"/>
                <a:gd name="T10" fmla="*/ 83 w 128"/>
                <a:gd name="T11" fmla="*/ 38 h 128"/>
                <a:gd name="T12" fmla="*/ 114 w 128"/>
                <a:gd name="T13" fmla="*/ 46 h 128"/>
                <a:gd name="T14" fmla="*/ 103 w 128"/>
                <a:gd name="T15" fmla="*/ 0 h 128"/>
                <a:gd name="T16" fmla="*/ 79 w 128"/>
                <a:gd name="T17" fmla="*/ 24 h 128"/>
                <a:gd name="T18" fmla="*/ 81 w 128"/>
                <a:gd name="T19" fmla="*/ 33 h 128"/>
                <a:gd name="T20" fmla="*/ 45 w 128"/>
                <a:gd name="T21" fmla="*/ 50 h 128"/>
                <a:gd name="T22" fmla="*/ 14 w 128"/>
                <a:gd name="T23" fmla="*/ 42 h 128"/>
                <a:gd name="T24" fmla="*/ 25 w 128"/>
                <a:gd name="T25" fmla="*/ 88 h 128"/>
                <a:gd name="T26" fmla="*/ 45 w 128"/>
                <a:gd name="T27" fmla="*/ 78 h 128"/>
                <a:gd name="T28" fmla="*/ 81 w 128"/>
                <a:gd name="T29" fmla="*/ 94 h 128"/>
                <a:gd name="T30" fmla="*/ 79 w 128"/>
                <a:gd name="T31" fmla="*/ 103 h 128"/>
                <a:gd name="T32" fmla="*/ 114 w 128"/>
                <a:gd name="T33" fmla="*/ 125 h 128"/>
                <a:gd name="T34" fmla="*/ 87 w 128"/>
                <a:gd name="T35" fmla="*/ 14 h 128"/>
                <a:gd name="T36" fmla="*/ 103 w 128"/>
                <a:gd name="T37" fmla="*/ 4 h 128"/>
                <a:gd name="T38" fmla="*/ 123 w 128"/>
                <a:gd name="T39" fmla="*/ 24 h 128"/>
                <a:gd name="T40" fmla="*/ 112 w 128"/>
                <a:gd name="T41" fmla="*/ 42 h 128"/>
                <a:gd name="T42" fmla="*/ 89 w 128"/>
                <a:gd name="T43" fmla="*/ 38 h 128"/>
                <a:gd name="T44" fmla="*/ 87 w 128"/>
                <a:gd name="T45" fmla="*/ 14 h 128"/>
                <a:gd name="T46" fmla="*/ 33 w 128"/>
                <a:gd name="T47" fmla="*/ 82 h 128"/>
                <a:gd name="T48" fmla="*/ 10 w 128"/>
                <a:gd name="T49" fmla="*/ 78 h 128"/>
                <a:gd name="T50" fmla="*/ 8 w 128"/>
                <a:gd name="T51" fmla="*/ 53 h 128"/>
                <a:gd name="T52" fmla="*/ 25 w 128"/>
                <a:gd name="T53" fmla="*/ 44 h 128"/>
                <a:gd name="T54" fmla="*/ 45 w 128"/>
                <a:gd name="T55" fmla="*/ 64 h 128"/>
                <a:gd name="T56" fmla="*/ 112 w 128"/>
                <a:gd name="T57" fmla="*/ 121 h 128"/>
                <a:gd name="T58" fmla="*/ 89 w 128"/>
                <a:gd name="T59" fmla="*/ 117 h 128"/>
                <a:gd name="T60" fmla="*/ 87 w 128"/>
                <a:gd name="T61" fmla="*/ 93 h 128"/>
                <a:gd name="T62" fmla="*/ 118 w 128"/>
                <a:gd name="T63" fmla="*/ 89 h 128"/>
                <a:gd name="T64" fmla="*/ 120 w 128"/>
                <a:gd name="T65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28">
                  <a:moveTo>
                    <a:pt x="128" y="103"/>
                  </a:moveTo>
                  <a:cubicBezTo>
                    <a:pt x="128" y="90"/>
                    <a:pt x="117" y="79"/>
                    <a:pt x="103" y="79"/>
                  </a:cubicBezTo>
                  <a:cubicBezTo>
                    <a:pt x="100" y="79"/>
                    <a:pt x="96" y="80"/>
                    <a:pt x="93" y="81"/>
                  </a:cubicBezTo>
                  <a:cubicBezTo>
                    <a:pt x="89" y="83"/>
                    <a:pt x="86" y="86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9" y="69"/>
                    <a:pt x="49" y="66"/>
                    <a:pt x="49" y="64"/>
                  </a:cubicBezTo>
                  <a:cubicBezTo>
                    <a:pt x="49" y="61"/>
                    <a:pt x="49" y="59"/>
                    <a:pt x="48" y="56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8" y="45"/>
                    <a:pt x="95" y="49"/>
                    <a:pt x="103" y="49"/>
                  </a:cubicBezTo>
                  <a:cubicBezTo>
                    <a:pt x="107" y="49"/>
                    <a:pt x="111" y="48"/>
                    <a:pt x="114" y="46"/>
                  </a:cubicBezTo>
                  <a:cubicBezTo>
                    <a:pt x="123" y="42"/>
                    <a:pt x="128" y="34"/>
                    <a:pt x="128" y="24"/>
                  </a:cubicBezTo>
                  <a:cubicBezTo>
                    <a:pt x="128" y="11"/>
                    <a:pt x="117" y="0"/>
                    <a:pt x="103" y="0"/>
                  </a:cubicBezTo>
                  <a:cubicBezTo>
                    <a:pt x="100" y="0"/>
                    <a:pt x="96" y="1"/>
                    <a:pt x="93" y="2"/>
                  </a:cubicBezTo>
                  <a:cubicBezTo>
                    <a:pt x="84" y="6"/>
                    <a:pt x="79" y="15"/>
                    <a:pt x="79" y="24"/>
                  </a:cubicBezTo>
                  <a:cubicBezTo>
                    <a:pt x="79" y="27"/>
                    <a:pt x="79" y="30"/>
                    <a:pt x="80" y="32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0" y="43"/>
                    <a:pt x="33" y="39"/>
                    <a:pt x="25" y="39"/>
                  </a:cubicBezTo>
                  <a:cubicBezTo>
                    <a:pt x="21" y="39"/>
                    <a:pt x="17" y="40"/>
                    <a:pt x="14" y="42"/>
                  </a:cubicBezTo>
                  <a:cubicBezTo>
                    <a:pt x="5" y="46"/>
                    <a:pt x="0" y="54"/>
                    <a:pt x="0" y="64"/>
                  </a:cubicBezTo>
                  <a:cubicBezTo>
                    <a:pt x="0" y="77"/>
                    <a:pt x="11" y="88"/>
                    <a:pt x="25" y="88"/>
                  </a:cubicBezTo>
                  <a:cubicBezTo>
                    <a:pt x="28" y="88"/>
                    <a:pt x="32" y="87"/>
                    <a:pt x="35" y="86"/>
                  </a:cubicBezTo>
                  <a:cubicBezTo>
                    <a:pt x="39" y="84"/>
                    <a:pt x="42" y="81"/>
                    <a:pt x="45" y="78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79" y="98"/>
                    <a:pt x="79" y="101"/>
                    <a:pt x="79" y="103"/>
                  </a:cubicBezTo>
                  <a:cubicBezTo>
                    <a:pt x="79" y="117"/>
                    <a:pt x="90" y="128"/>
                    <a:pt x="103" y="128"/>
                  </a:cubicBezTo>
                  <a:cubicBezTo>
                    <a:pt x="107" y="128"/>
                    <a:pt x="111" y="127"/>
                    <a:pt x="114" y="125"/>
                  </a:cubicBezTo>
                  <a:cubicBezTo>
                    <a:pt x="123" y="121"/>
                    <a:pt x="128" y="113"/>
                    <a:pt x="128" y="103"/>
                  </a:cubicBezTo>
                  <a:close/>
                  <a:moveTo>
                    <a:pt x="87" y="14"/>
                  </a:moveTo>
                  <a:cubicBezTo>
                    <a:pt x="89" y="11"/>
                    <a:pt x="91" y="8"/>
                    <a:pt x="95" y="6"/>
                  </a:cubicBezTo>
                  <a:cubicBezTo>
                    <a:pt x="97" y="5"/>
                    <a:pt x="100" y="4"/>
                    <a:pt x="103" y="4"/>
                  </a:cubicBezTo>
                  <a:cubicBezTo>
                    <a:pt x="109" y="4"/>
                    <a:pt x="114" y="6"/>
                    <a:pt x="118" y="10"/>
                  </a:cubicBezTo>
                  <a:cubicBezTo>
                    <a:pt x="121" y="14"/>
                    <a:pt x="123" y="19"/>
                    <a:pt x="123" y="24"/>
                  </a:cubicBezTo>
                  <a:cubicBezTo>
                    <a:pt x="123" y="28"/>
                    <a:pt x="122" y="32"/>
                    <a:pt x="120" y="35"/>
                  </a:cubicBezTo>
                  <a:cubicBezTo>
                    <a:pt x="118" y="38"/>
                    <a:pt x="116" y="41"/>
                    <a:pt x="112" y="42"/>
                  </a:cubicBezTo>
                  <a:cubicBezTo>
                    <a:pt x="110" y="44"/>
                    <a:pt x="107" y="44"/>
                    <a:pt x="103" y="44"/>
                  </a:cubicBezTo>
                  <a:cubicBezTo>
                    <a:pt x="98" y="44"/>
                    <a:pt x="93" y="42"/>
                    <a:pt x="89" y="38"/>
                  </a:cubicBezTo>
                  <a:cubicBezTo>
                    <a:pt x="86" y="35"/>
                    <a:pt x="83" y="30"/>
                    <a:pt x="83" y="24"/>
                  </a:cubicBezTo>
                  <a:cubicBezTo>
                    <a:pt x="83" y="20"/>
                    <a:pt x="85" y="17"/>
                    <a:pt x="87" y="14"/>
                  </a:cubicBezTo>
                  <a:close/>
                  <a:moveTo>
                    <a:pt x="41" y="74"/>
                  </a:moveTo>
                  <a:cubicBezTo>
                    <a:pt x="39" y="77"/>
                    <a:pt x="37" y="80"/>
                    <a:pt x="33" y="82"/>
                  </a:cubicBezTo>
                  <a:cubicBezTo>
                    <a:pt x="31" y="83"/>
                    <a:pt x="28" y="84"/>
                    <a:pt x="25" y="84"/>
                  </a:cubicBezTo>
                  <a:cubicBezTo>
                    <a:pt x="19" y="84"/>
                    <a:pt x="14" y="82"/>
                    <a:pt x="10" y="78"/>
                  </a:cubicBezTo>
                  <a:cubicBezTo>
                    <a:pt x="7" y="74"/>
                    <a:pt x="5" y="69"/>
                    <a:pt x="5" y="64"/>
                  </a:cubicBezTo>
                  <a:cubicBezTo>
                    <a:pt x="5" y="60"/>
                    <a:pt x="6" y="56"/>
                    <a:pt x="8" y="53"/>
                  </a:cubicBezTo>
                  <a:cubicBezTo>
                    <a:pt x="10" y="50"/>
                    <a:pt x="12" y="47"/>
                    <a:pt x="16" y="46"/>
                  </a:cubicBezTo>
                  <a:cubicBezTo>
                    <a:pt x="18" y="44"/>
                    <a:pt x="21" y="44"/>
                    <a:pt x="25" y="44"/>
                  </a:cubicBezTo>
                  <a:cubicBezTo>
                    <a:pt x="30" y="44"/>
                    <a:pt x="35" y="46"/>
                    <a:pt x="39" y="50"/>
                  </a:cubicBezTo>
                  <a:cubicBezTo>
                    <a:pt x="42" y="53"/>
                    <a:pt x="45" y="58"/>
                    <a:pt x="45" y="64"/>
                  </a:cubicBezTo>
                  <a:cubicBezTo>
                    <a:pt x="45" y="68"/>
                    <a:pt x="43" y="71"/>
                    <a:pt x="41" y="74"/>
                  </a:cubicBezTo>
                  <a:close/>
                  <a:moveTo>
                    <a:pt x="112" y="121"/>
                  </a:moveTo>
                  <a:cubicBezTo>
                    <a:pt x="110" y="122"/>
                    <a:pt x="107" y="123"/>
                    <a:pt x="103" y="123"/>
                  </a:cubicBezTo>
                  <a:cubicBezTo>
                    <a:pt x="98" y="123"/>
                    <a:pt x="93" y="121"/>
                    <a:pt x="89" y="117"/>
                  </a:cubicBezTo>
                  <a:cubicBezTo>
                    <a:pt x="86" y="114"/>
                    <a:pt x="83" y="109"/>
                    <a:pt x="83" y="103"/>
                  </a:cubicBezTo>
                  <a:cubicBezTo>
                    <a:pt x="83" y="99"/>
                    <a:pt x="85" y="96"/>
                    <a:pt x="87" y="93"/>
                  </a:cubicBezTo>
                  <a:cubicBezTo>
                    <a:pt x="89" y="89"/>
                    <a:pt x="91" y="87"/>
                    <a:pt x="95" y="85"/>
                  </a:cubicBezTo>
                  <a:cubicBezTo>
                    <a:pt x="102" y="82"/>
                    <a:pt x="112" y="83"/>
                    <a:pt x="118" y="89"/>
                  </a:cubicBezTo>
                  <a:cubicBezTo>
                    <a:pt x="121" y="93"/>
                    <a:pt x="123" y="98"/>
                    <a:pt x="123" y="103"/>
                  </a:cubicBezTo>
                  <a:cubicBezTo>
                    <a:pt x="123" y="107"/>
                    <a:pt x="122" y="111"/>
                    <a:pt x="120" y="114"/>
                  </a:cubicBezTo>
                  <a:cubicBezTo>
                    <a:pt x="118" y="117"/>
                    <a:pt x="116" y="119"/>
                    <a:pt x="112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354278" y="5087648"/>
              <a:ext cx="23908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功能介绍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80738" y="2707639"/>
            <a:ext cx="2390775" cy="1887934"/>
            <a:chOff x="6123800" y="3784599"/>
            <a:chExt cx="2390862" cy="1887934"/>
          </a:xfrm>
        </p:grpSpPr>
        <p:grpSp>
          <p:nvGrpSpPr>
            <p:cNvPr id="50" name="组合 49"/>
            <p:cNvGrpSpPr/>
            <p:nvPr/>
          </p:nvGrpSpPr>
          <p:grpSpPr>
            <a:xfrm>
              <a:off x="6125432" y="3784599"/>
              <a:ext cx="2387600" cy="1887934"/>
              <a:chOff x="673100" y="4665266"/>
              <a:chExt cx="2387600" cy="188793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73100" y="4665266"/>
                <a:ext cx="2387600" cy="1887933"/>
              </a:xfrm>
              <a:prstGeom prst="rect">
                <a:avLst/>
              </a:prstGeom>
              <a:noFill/>
              <a:ln>
                <a:solidFill>
                  <a:srgbClr val="00C1DE"/>
                </a:solidFill>
              </a:ln>
              <a:effectLst>
                <a:glow rad="127000">
                  <a:srgbClr val="00C1DE">
                    <a:alpha val="1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3009" y="5168900"/>
                <a:ext cx="2377429" cy="1384300"/>
              </a:xfrm>
              <a:prstGeom prst="rect">
                <a:avLst/>
              </a:prstGeom>
              <a:solidFill>
                <a:srgbClr val="008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6567141" y="3851909"/>
              <a:ext cx="15532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Part  03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078725" y="4428388"/>
              <a:ext cx="481013" cy="479425"/>
              <a:chOff x="1891928" y="253892"/>
              <a:chExt cx="481013" cy="479425"/>
            </a:xfrm>
          </p:grpSpPr>
          <p:sp>
            <p:nvSpPr>
              <p:cNvPr id="62" name="Freeform 38"/>
              <p:cNvSpPr>
                <a:spLocks noEditPoints="1"/>
              </p:cNvSpPr>
              <p:nvPr/>
            </p:nvSpPr>
            <p:spPr bwMode="auto">
              <a:xfrm>
                <a:off x="1891928" y="253892"/>
                <a:ext cx="481013" cy="479425"/>
              </a:xfrm>
              <a:custGeom>
                <a:avLst/>
                <a:gdLst>
                  <a:gd name="T0" fmla="*/ 122 w 128"/>
                  <a:gd name="T1" fmla="*/ 0 h 128"/>
                  <a:gd name="T2" fmla="*/ 6 w 128"/>
                  <a:gd name="T3" fmla="*/ 0 h 128"/>
                  <a:gd name="T4" fmla="*/ 0 w 128"/>
                  <a:gd name="T5" fmla="*/ 6 h 128"/>
                  <a:gd name="T6" fmla="*/ 0 w 128"/>
                  <a:gd name="T7" fmla="*/ 122 h 128"/>
                  <a:gd name="T8" fmla="*/ 6 w 128"/>
                  <a:gd name="T9" fmla="*/ 128 h 128"/>
                  <a:gd name="T10" fmla="*/ 122 w 128"/>
                  <a:gd name="T11" fmla="*/ 128 h 128"/>
                  <a:gd name="T12" fmla="*/ 128 w 128"/>
                  <a:gd name="T13" fmla="*/ 122 h 128"/>
                  <a:gd name="T14" fmla="*/ 128 w 128"/>
                  <a:gd name="T15" fmla="*/ 6 h 128"/>
                  <a:gd name="T16" fmla="*/ 122 w 128"/>
                  <a:gd name="T17" fmla="*/ 0 h 128"/>
                  <a:gd name="T18" fmla="*/ 123 w 128"/>
                  <a:gd name="T19" fmla="*/ 123 h 128"/>
                  <a:gd name="T20" fmla="*/ 5 w 128"/>
                  <a:gd name="T21" fmla="*/ 123 h 128"/>
                  <a:gd name="T22" fmla="*/ 5 w 128"/>
                  <a:gd name="T23" fmla="*/ 4 h 128"/>
                  <a:gd name="T24" fmla="*/ 123 w 128"/>
                  <a:gd name="T25" fmla="*/ 4 h 128"/>
                  <a:gd name="T26" fmla="*/ 123 w 128"/>
                  <a:gd name="T27" fmla="*/ 12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28">
                    <a:moveTo>
                      <a:pt x="1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5"/>
                      <a:pt x="3" y="128"/>
                      <a:pt x="6" y="128"/>
                    </a:cubicBezTo>
                    <a:cubicBezTo>
                      <a:pt x="122" y="128"/>
                      <a:pt x="122" y="128"/>
                      <a:pt x="122" y="128"/>
                    </a:cubicBezTo>
                    <a:cubicBezTo>
                      <a:pt x="125" y="128"/>
                      <a:pt x="128" y="125"/>
                      <a:pt x="128" y="12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8" y="2"/>
                      <a:pt x="125" y="0"/>
                      <a:pt x="122" y="0"/>
                    </a:cubicBezTo>
                    <a:close/>
                    <a:moveTo>
                      <a:pt x="123" y="123"/>
                    </a:moveTo>
                    <a:cubicBezTo>
                      <a:pt x="5" y="123"/>
                      <a:pt x="5" y="123"/>
                      <a:pt x="5" y="12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23" y="4"/>
                      <a:pt x="123" y="4"/>
                      <a:pt x="123" y="4"/>
                    </a:cubicBezTo>
                    <a:lnTo>
                      <a:pt x="123" y="1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Freeform 39"/>
              <p:cNvSpPr>
                <a:spLocks noEditPoints="1"/>
              </p:cNvSpPr>
              <p:nvPr/>
            </p:nvSpPr>
            <p:spPr bwMode="auto">
              <a:xfrm>
                <a:off x="1971303" y="317392"/>
                <a:ext cx="322263" cy="101600"/>
              </a:xfrm>
              <a:custGeom>
                <a:avLst/>
                <a:gdLst>
                  <a:gd name="T0" fmla="*/ 2 w 86"/>
                  <a:gd name="T1" fmla="*/ 16 h 27"/>
                  <a:gd name="T2" fmla="*/ 8 w 86"/>
                  <a:gd name="T3" fmla="*/ 16 h 27"/>
                  <a:gd name="T4" fmla="*/ 8 w 86"/>
                  <a:gd name="T5" fmla="*/ 17 h 27"/>
                  <a:gd name="T6" fmla="*/ 21 w 86"/>
                  <a:gd name="T7" fmla="*/ 27 h 27"/>
                  <a:gd name="T8" fmla="*/ 34 w 86"/>
                  <a:gd name="T9" fmla="*/ 17 h 27"/>
                  <a:gd name="T10" fmla="*/ 34 w 86"/>
                  <a:gd name="T11" fmla="*/ 16 h 27"/>
                  <a:gd name="T12" fmla="*/ 84 w 86"/>
                  <a:gd name="T13" fmla="*/ 16 h 27"/>
                  <a:gd name="T14" fmla="*/ 86 w 86"/>
                  <a:gd name="T15" fmla="*/ 13 h 27"/>
                  <a:gd name="T16" fmla="*/ 84 w 86"/>
                  <a:gd name="T17" fmla="*/ 11 h 27"/>
                  <a:gd name="T18" fmla="*/ 34 w 86"/>
                  <a:gd name="T19" fmla="*/ 11 h 27"/>
                  <a:gd name="T20" fmla="*/ 34 w 86"/>
                  <a:gd name="T21" fmla="*/ 10 h 27"/>
                  <a:gd name="T22" fmla="*/ 21 w 86"/>
                  <a:gd name="T23" fmla="*/ 0 h 27"/>
                  <a:gd name="T24" fmla="*/ 8 w 86"/>
                  <a:gd name="T25" fmla="*/ 10 h 27"/>
                  <a:gd name="T26" fmla="*/ 8 w 86"/>
                  <a:gd name="T27" fmla="*/ 11 h 27"/>
                  <a:gd name="T28" fmla="*/ 2 w 86"/>
                  <a:gd name="T29" fmla="*/ 11 h 27"/>
                  <a:gd name="T30" fmla="*/ 0 w 86"/>
                  <a:gd name="T31" fmla="*/ 13 h 27"/>
                  <a:gd name="T32" fmla="*/ 2 w 86"/>
                  <a:gd name="T33" fmla="*/ 16 h 27"/>
                  <a:gd name="T34" fmla="*/ 21 w 86"/>
                  <a:gd name="T35" fmla="*/ 4 h 27"/>
                  <a:gd name="T36" fmla="*/ 30 w 86"/>
                  <a:gd name="T37" fmla="*/ 13 h 27"/>
                  <a:gd name="T38" fmla="*/ 21 w 86"/>
                  <a:gd name="T39" fmla="*/ 22 h 27"/>
                  <a:gd name="T40" fmla="*/ 12 w 86"/>
                  <a:gd name="T41" fmla="*/ 13 h 27"/>
                  <a:gd name="T42" fmla="*/ 21 w 86"/>
                  <a:gd name="T43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27">
                    <a:moveTo>
                      <a:pt x="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22"/>
                      <a:pt x="15" y="27"/>
                      <a:pt x="21" y="27"/>
                    </a:cubicBezTo>
                    <a:cubicBezTo>
                      <a:pt x="27" y="27"/>
                      <a:pt x="32" y="22"/>
                      <a:pt x="34" y="17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5" y="16"/>
                      <a:pt x="86" y="14"/>
                      <a:pt x="86" y="13"/>
                    </a:cubicBezTo>
                    <a:cubicBezTo>
                      <a:pt x="86" y="12"/>
                      <a:pt x="85" y="11"/>
                      <a:pt x="8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2" y="4"/>
                      <a:pt x="27" y="0"/>
                      <a:pt x="21" y="0"/>
                    </a:cubicBezTo>
                    <a:cubicBezTo>
                      <a:pt x="15" y="0"/>
                      <a:pt x="9" y="4"/>
                      <a:pt x="8" y="10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4"/>
                      <a:pt x="1" y="16"/>
                      <a:pt x="2" y="16"/>
                    </a:cubicBezTo>
                    <a:close/>
                    <a:moveTo>
                      <a:pt x="21" y="4"/>
                    </a:moveTo>
                    <a:cubicBezTo>
                      <a:pt x="26" y="4"/>
                      <a:pt x="30" y="8"/>
                      <a:pt x="30" y="13"/>
                    </a:cubicBezTo>
                    <a:cubicBezTo>
                      <a:pt x="30" y="18"/>
                      <a:pt x="26" y="22"/>
                      <a:pt x="21" y="22"/>
                    </a:cubicBezTo>
                    <a:cubicBezTo>
                      <a:pt x="16" y="22"/>
                      <a:pt x="12" y="18"/>
                      <a:pt x="12" y="13"/>
                    </a:cubicBezTo>
                    <a:cubicBezTo>
                      <a:pt x="12" y="8"/>
                      <a:pt x="16" y="4"/>
                      <a:pt x="2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Freeform 40"/>
              <p:cNvSpPr>
                <a:spLocks noEditPoints="1"/>
              </p:cNvSpPr>
              <p:nvPr/>
            </p:nvSpPr>
            <p:spPr bwMode="auto">
              <a:xfrm>
                <a:off x="1971303" y="568217"/>
                <a:ext cx="322263" cy="98425"/>
              </a:xfrm>
              <a:custGeom>
                <a:avLst/>
                <a:gdLst>
                  <a:gd name="T0" fmla="*/ 2 w 86"/>
                  <a:gd name="T1" fmla="*/ 15 h 26"/>
                  <a:gd name="T2" fmla="*/ 52 w 86"/>
                  <a:gd name="T3" fmla="*/ 15 h 26"/>
                  <a:gd name="T4" fmla="*/ 52 w 86"/>
                  <a:gd name="T5" fmla="*/ 16 h 26"/>
                  <a:gd name="T6" fmla="*/ 65 w 86"/>
                  <a:gd name="T7" fmla="*/ 26 h 26"/>
                  <a:gd name="T8" fmla="*/ 78 w 86"/>
                  <a:gd name="T9" fmla="*/ 16 h 26"/>
                  <a:gd name="T10" fmla="*/ 78 w 86"/>
                  <a:gd name="T11" fmla="*/ 15 h 26"/>
                  <a:gd name="T12" fmla="*/ 84 w 86"/>
                  <a:gd name="T13" fmla="*/ 15 h 26"/>
                  <a:gd name="T14" fmla="*/ 86 w 86"/>
                  <a:gd name="T15" fmla="*/ 13 h 26"/>
                  <a:gd name="T16" fmla="*/ 84 w 86"/>
                  <a:gd name="T17" fmla="*/ 11 h 26"/>
                  <a:gd name="T18" fmla="*/ 78 w 86"/>
                  <a:gd name="T19" fmla="*/ 11 h 26"/>
                  <a:gd name="T20" fmla="*/ 78 w 86"/>
                  <a:gd name="T21" fmla="*/ 10 h 26"/>
                  <a:gd name="T22" fmla="*/ 65 w 86"/>
                  <a:gd name="T23" fmla="*/ 0 h 26"/>
                  <a:gd name="T24" fmla="*/ 52 w 86"/>
                  <a:gd name="T25" fmla="*/ 10 h 26"/>
                  <a:gd name="T26" fmla="*/ 52 w 86"/>
                  <a:gd name="T27" fmla="*/ 11 h 26"/>
                  <a:gd name="T28" fmla="*/ 2 w 86"/>
                  <a:gd name="T29" fmla="*/ 11 h 26"/>
                  <a:gd name="T30" fmla="*/ 0 w 86"/>
                  <a:gd name="T31" fmla="*/ 13 h 26"/>
                  <a:gd name="T32" fmla="*/ 2 w 86"/>
                  <a:gd name="T33" fmla="*/ 15 h 26"/>
                  <a:gd name="T34" fmla="*/ 65 w 86"/>
                  <a:gd name="T35" fmla="*/ 4 h 26"/>
                  <a:gd name="T36" fmla="*/ 74 w 86"/>
                  <a:gd name="T37" fmla="*/ 13 h 26"/>
                  <a:gd name="T38" fmla="*/ 65 w 86"/>
                  <a:gd name="T39" fmla="*/ 22 h 26"/>
                  <a:gd name="T40" fmla="*/ 56 w 86"/>
                  <a:gd name="T41" fmla="*/ 13 h 26"/>
                  <a:gd name="T42" fmla="*/ 65 w 86"/>
                  <a:gd name="T43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26">
                    <a:moveTo>
                      <a:pt x="2" y="15"/>
                    </a:move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4" y="22"/>
                      <a:pt x="59" y="26"/>
                      <a:pt x="65" y="26"/>
                    </a:cubicBezTo>
                    <a:cubicBezTo>
                      <a:pt x="71" y="26"/>
                      <a:pt x="77" y="22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5" y="15"/>
                      <a:pt x="86" y="14"/>
                      <a:pt x="86" y="13"/>
                    </a:cubicBezTo>
                    <a:cubicBezTo>
                      <a:pt x="86" y="12"/>
                      <a:pt x="85" y="11"/>
                      <a:pt x="84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4"/>
                      <a:pt x="71" y="0"/>
                      <a:pt x="65" y="0"/>
                    </a:cubicBezTo>
                    <a:cubicBezTo>
                      <a:pt x="59" y="0"/>
                      <a:pt x="54" y="4"/>
                      <a:pt x="52" y="1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4"/>
                      <a:pt x="1" y="15"/>
                      <a:pt x="2" y="15"/>
                    </a:cubicBezTo>
                    <a:close/>
                    <a:moveTo>
                      <a:pt x="65" y="4"/>
                    </a:moveTo>
                    <a:cubicBezTo>
                      <a:pt x="70" y="4"/>
                      <a:pt x="74" y="8"/>
                      <a:pt x="74" y="13"/>
                    </a:cubicBezTo>
                    <a:cubicBezTo>
                      <a:pt x="74" y="18"/>
                      <a:pt x="70" y="22"/>
                      <a:pt x="65" y="22"/>
                    </a:cubicBezTo>
                    <a:cubicBezTo>
                      <a:pt x="60" y="22"/>
                      <a:pt x="56" y="18"/>
                      <a:pt x="56" y="13"/>
                    </a:cubicBezTo>
                    <a:cubicBezTo>
                      <a:pt x="56" y="8"/>
                      <a:pt x="60" y="4"/>
                      <a:pt x="65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Freeform 41"/>
              <p:cNvSpPr>
                <a:spLocks noEditPoints="1"/>
              </p:cNvSpPr>
              <p:nvPr/>
            </p:nvSpPr>
            <p:spPr bwMode="auto">
              <a:xfrm>
                <a:off x="1971303" y="441217"/>
                <a:ext cx="322263" cy="101600"/>
              </a:xfrm>
              <a:custGeom>
                <a:avLst/>
                <a:gdLst>
                  <a:gd name="T0" fmla="*/ 2 w 86"/>
                  <a:gd name="T1" fmla="*/ 16 h 27"/>
                  <a:gd name="T2" fmla="*/ 30 w 86"/>
                  <a:gd name="T3" fmla="*/ 16 h 27"/>
                  <a:gd name="T4" fmla="*/ 30 w 86"/>
                  <a:gd name="T5" fmla="*/ 17 h 27"/>
                  <a:gd name="T6" fmla="*/ 43 w 86"/>
                  <a:gd name="T7" fmla="*/ 27 h 27"/>
                  <a:gd name="T8" fmla="*/ 56 w 86"/>
                  <a:gd name="T9" fmla="*/ 17 h 27"/>
                  <a:gd name="T10" fmla="*/ 56 w 86"/>
                  <a:gd name="T11" fmla="*/ 16 h 27"/>
                  <a:gd name="T12" fmla="*/ 84 w 86"/>
                  <a:gd name="T13" fmla="*/ 16 h 27"/>
                  <a:gd name="T14" fmla="*/ 86 w 86"/>
                  <a:gd name="T15" fmla="*/ 14 h 27"/>
                  <a:gd name="T16" fmla="*/ 84 w 86"/>
                  <a:gd name="T17" fmla="*/ 11 h 27"/>
                  <a:gd name="T18" fmla="*/ 56 w 86"/>
                  <a:gd name="T19" fmla="*/ 11 h 27"/>
                  <a:gd name="T20" fmla="*/ 56 w 86"/>
                  <a:gd name="T21" fmla="*/ 10 h 27"/>
                  <a:gd name="T22" fmla="*/ 43 w 86"/>
                  <a:gd name="T23" fmla="*/ 0 h 27"/>
                  <a:gd name="T24" fmla="*/ 30 w 86"/>
                  <a:gd name="T25" fmla="*/ 10 h 27"/>
                  <a:gd name="T26" fmla="*/ 30 w 86"/>
                  <a:gd name="T27" fmla="*/ 11 h 27"/>
                  <a:gd name="T28" fmla="*/ 2 w 86"/>
                  <a:gd name="T29" fmla="*/ 11 h 27"/>
                  <a:gd name="T30" fmla="*/ 0 w 86"/>
                  <a:gd name="T31" fmla="*/ 14 h 27"/>
                  <a:gd name="T32" fmla="*/ 2 w 86"/>
                  <a:gd name="T33" fmla="*/ 16 h 27"/>
                  <a:gd name="T34" fmla="*/ 43 w 86"/>
                  <a:gd name="T35" fmla="*/ 5 h 27"/>
                  <a:gd name="T36" fmla="*/ 52 w 86"/>
                  <a:gd name="T37" fmla="*/ 14 h 27"/>
                  <a:gd name="T38" fmla="*/ 43 w 86"/>
                  <a:gd name="T39" fmla="*/ 22 h 27"/>
                  <a:gd name="T40" fmla="*/ 34 w 86"/>
                  <a:gd name="T41" fmla="*/ 14 h 27"/>
                  <a:gd name="T42" fmla="*/ 43 w 86"/>
                  <a:gd name="T43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27">
                    <a:moveTo>
                      <a:pt x="2" y="16"/>
                    </a:move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2" y="23"/>
                      <a:pt x="37" y="27"/>
                      <a:pt x="43" y="27"/>
                    </a:cubicBezTo>
                    <a:cubicBezTo>
                      <a:pt x="49" y="27"/>
                      <a:pt x="54" y="23"/>
                      <a:pt x="56" y="17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5" y="16"/>
                      <a:pt x="86" y="15"/>
                      <a:pt x="86" y="14"/>
                    </a:cubicBezTo>
                    <a:cubicBezTo>
                      <a:pt x="86" y="12"/>
                      <a:pt x="85" y="11"/>
                      <a:pt x="84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4" y="4"/>
                      <a:pt x="49" y="0"/>
                      <a:pt x="43" y="0"/>
                    </a:cubicBezTo>
                    <a:cubicBezTo>
                      <a:pt x="37" y="0"/>
                      <a:pt x="32" y="4"/>
                      <a:pt x="30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4"/>
                    </a:cubicBezTo>
                    <a:cubicBezTo>
                      <a:pt x="0" y="15"/>
                      <a:pt x="1" y="16"/>
                      <a:pt x="2" y="16"/>
                    </a:cubicBezTo>
                    <a:close/>
                    <a:moveTo>
                      <a:pt x="43" y="5"/>
                    </a:moveTo>
                    <a:cubicBezTo>
                      <a:pt x="48" y="5"/>
                      <a:pt x="52" y="9"/>
                      <a:pt x="52" y="14"/>
                    </a:cubicBezTo>
                    <a:cubicBezTo>
                      <a:pt x="52" y="18"/>
                      <a:pt x="48" y="22"/>
                      <a:pt x="43" y="22"/>
                    </a:cubicBezTo>
                    <a:cubicBezTo>
                      <a:pt x="38" y="22"/>
                      <a:pt x="34" y="18"/>
                      <a:pt x="34" y="14"/>
                    </a:cubicBezTo>
                    <a:cubicBezTo>
                      <a:pt x="34" y="9"/>
                      <a:pt x="38" y="5"/>
                      <a:pt x="43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123800" y="5087648"/>
              <a:ext cx="23908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未来展望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62" name="文本框 92"/>
          <p:cNvSpPr txBox="1"/>
          <p:nvPr/>
        </p:nvSpPr>
        <p:spPr>
          <a:xfrm>
            <a:off x="3094355" y="427355"/>
            <a:ext cx="61061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目录</a:t>
            </a:r>
            <a:r>
              <a:rPr lang="en-US" altLang="zh-CN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/</a:t>
            </a:r>
            <a:r>
              <a:rPr lang="en-US" altLang="zh-CN" sz="5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content</a:t>
            </a:r>
            <a:endParaRPr lang="en-US" altLang="zh-CN" sz="5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pic>
        <p:nvPicPr>
          <p:cNvPr id="6" name="图片 5" descr="f648efdb56e14f42c39a50936db6b65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078980" y="-777875"/>
            <a:ext cx="4792345" cy="5855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088c693a217c87cb936813b8e903d6"/>
          <p:cNvPicPr>
            <a:picLocks noChangeAspect="1"/>
          </p:cNvPicPr>
          <p:nvPr/>
        </p:nvPicPr>
        <p:blipFill>
          <a:blip r:embed="rId1" cstate="screen">
            <a:lum bright="6000"/>
          </a:blip>
          <a:stretch>
            <a:fillRect/>
          </a:stretch>
        </p:blipFill>
        <p:spPr>
          <a:xfrm>
            <a:off x="6504305" y="-309245"/>
            <a:ext cx="5616575" cy="56165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498223" y="44299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87683" y="55196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07823" y="5291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549783" y="5420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39243" y="61521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15343" y="63502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62103" y="66093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11683" y="61140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97483" y="5336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2643" y="4635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38403" y="39804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304163" y="33479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67103" y="3515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570863" y="3873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10843" y="4574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913763" y="49862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157603" y="44147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310003" y="36756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691003" y="4148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934843" y="35003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165223" y="29974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5" name="直接连接符 24"/>
          <p:cNvCxnSpPr>
            <a:stCxn id="5" idx="2"/>
            <a:endCxn id="4" idx="0"/>
          </p:cNvCxnSpPr>
          <p:nvPr/>
        </p:nvCxnSpPr>
        <p:spPr>
          <a:xfrm flipH="1">
            <a:off x="8043101" y="5346476"/>
            <a:ext cx="1064722" cy="17318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5"/>
            <a:endCxn id="5" idx="1"/>
          </p:cNvCxnSpPr>
          <p:nvPr/>
        </p:nvCxnSpPr>
        <p:spPr>
          <a:xfrm>
            <a:off x="8592827" y="4524602"/>
            <a:ext cx="531228" cy="7826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4"/>
            <a:endCxn id="8" idx="1"/>
          </p:cNvCxnSpPr>
          <p:nvPr/>
        </p:nvCxnSpPr>
        <p:spPr>
          <a:xfrm>
            <a:off x="8043101" y="5630494"/>
            <a:ext cx="288474" cy="73597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6"/>
            <a:endCxn id="7" idx="5"/>
          </p:cNvCxnSpPr>
          <p:nvPr/>
        </p:nvCxnSpPr>
        <p:spPr>
          <a:xfrm>
            <a:off x="8098519" y="5575076"/>
            <a:ext cx="1035328" cy="67164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3"/>
            <a:endCxn id="7" idx="4"/>
          </p:cNvCxnSpPr>
          <p:nvPr/>
        </p:nvCxnSpPr>
        <p:spPr>
          <a:xfrm flipH="1">
            <a:off x="9094661" y="5385662"/>
            <a:ext cx="29394" cy="87729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5"/>
            <a:endCxn id="9" idx="2"/>
          </p:cNvCxnSpPr>
          <p:nvPr/>
        </p:nvCxnSpPr>
        <p:spPr>
          <a:xfrm>
            <a:off x="8409947" y="6444842"/>
            <a:ext cx="652156" cy="2198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4"/>
            <a:endCxn id="9" idx="0"/>
          </p:cNvCxnSpPr>
          <p:nvPr/>
        </p:nvCxnSpPr>
        <p:spPr>
          <a:xfrm>
            <a:off x="9094661" y="6262954"/>
            <a:ext cx="22860" cy="346364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7"/>
            <a:endCxn id="10" idx="3"/>
          </p:cNvCxnSpPr>
          <p:nvPr/>
        </p:nvCxnSpPr>
        <p:spPr>
          <a:xfrm flipV="1">
            <a:off x="9156707" y="6208622"/>
            <a:ext cx="371208" cy="416928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7" idx="2"/>
          </p:cNvCxnSpPr>
          <p:nvPr/>
        </p:nvCxnSpPr>
        <p:spPr>
          <a:xfrm flipH="1">
            <a:off x="9039243" y="6169436"/>
            <a:ext cx="472440" cy="3810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6" idx="3"/>
          </p:cNvCxnSpPr>
          <p:nvPr/>
        </p:nvCxnSpPr>
        <p:spPr>
          <a:xfrm flipV="1">
            <a:off x="9094661" y="5515202"/>
            <a:ext cx="471354" cy="6369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6" idx="5"/>
          </p:cNvCxnSpPr>
          <p:nvPr/>
        </p:nvCxnSpPr>
        <p:spPr>
          <a:xfrm>
            <a:off x="9218659" y="5346476"/>
            <a:ext cx="425728" cy="1687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5"/>
            <a:endCxn id="11" idx="2"/>
          </p:cNvCxnSpPr>
          <p:nvPr/>
        </p:nvCxnSpPr>
        <p:spPr>
          <a:xfrm flipV="1">
            <a:off x="9606287" y="5392196"/>
            <a:ext cx="591196" cy="8164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1" idx="2"/>
            <a:endCxn id="18" idx="2"/>
          </p:cNvCxnSpPr>
          <p:nvPr/>
        </p:nvCxnSpPr>
        <p:spPr>
          <a:xfrm flipV="1">
            <a:off x="10197483" y="5041676"/>
            <a:ext cx="716280" cy="3505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8" idx="7"/>
            <a:endCxn id="19" idx="0"/>
          </p:cNvCxnSpPr>
          <p:nvPr/>
        </p:nvCxnSpPr>
        <p:spPr>
          <a:xfrm flipV="1">
            <a:off x="11008367" y="4414758"/>
            <a:ext cx="204654" cy="58773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9" idx="7"/>
            <a:endCxn id="21" idx="3"/>
          </p:cNvCxnSpPr>
          <p:nvPr/>
        </p:nvCxnSpPr>
        <p:spPr>
          <a:xfrm flipV="1">
            <a:off x="11252207" y="4242662"/>
            <a:ext cx="455028" cy="18832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7"/>
            <a:endCxn id="22" idx="0"/>
          </p:cNvCxnSpPr>
          <p:nvPr/>
        </p:nvCxnSpPr>
        <p:spPr>
          <a:xfrm flipV="1">
            <a:off x="11785607" y="3500358"/>
            <a:ext cx="204654" cy="66393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2" idx="0"/>
            <a:endCxn id="20" idx="7"/>
          </p:cNvCxnSpPr>
          <p:nvPr/>
        </p:nvCxnSpPr>
        <p:spPr>
          <a:xfrm flipH="1">
            <a:off x="11404607" y="3500358"/>
            <a:ext cx="585654" cy="19149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2" idx="0"/>
            <a:endCxn id="23" idx="5"/>
          </p:cNvCxnSpPr>
          <p:nvPr/>
        </p:nvCxnSpPr>
        <p:spPr>
          <a:xfrm flipH="1" flipV="1">
            <a:off x="11259827" y="3092042"/>
            <a:ext cx="730434" cy="4083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3" idx="3"/>
            <a:endCxn id="15" idx="0"/>
          </p:cNvCxnSpPr>
          <p:nvPr/>
        </p:nvCxnSpPr>
        <p:spPr>
          <a:xfrm flipH="1">
            <a:off x="11022521" y="3092042"/>
            <a:ext cx="158934" cy="42355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" idx="0"/>
            <a:endCxn id="14" idx="2"/>
          </p:cNvCxnSpPr>
          <p:nvPr/>
        </p:nvCxnSpPr>
        <p:spPr>
          <a:xfrm flipH="1" flipV="1">
            <a:off x="10304163" y="3403376"/>
            <a:ext cx="718358" cy="11222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4" idx="3"/>
            <a:endCxn id="13" idx="7"/>
          </p:cNvCxnSpPr>
          <p:nvPr/>
        </p:nvCxnSpPr>
        <p:spPr>
          <a:xfrm flipH="1">
            <a:off x="10033007" y="3442562"/>
            <a:ext cx="287388" cy="5540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3" idx="7"/>
            <a:endCxn id="3" idx="7"/>
          </p:cNvCxnSpPr>
          <p:nvPr/>
        </p:nvCxnSpPr>
        <p:spPr>
          <a:xfrm flipH="1">
            <a:off x="8592827" y="3996650"/>
            <a:ext cx="1440180" cy="44958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" idx="6"/>
            <a:endCxn id="12" idx="5"/>
          </p:cNvCxnSpPr>
          <p:nvPr/>
        </p:nvCxnSpPr>
        <p:spPr>
          <a:xfrm>
            <a:off x="8609059" y="4485416"/>
            <a:ext cx="1058188" cy="2449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" idx="3"/>
            <a:endCxn id="12" idx="0"/>
          </p:cNvCxnSpPr>
          <p:nvPr/>
        </p:nvCxnSpPr>
        <p:spPr>
          <a:xfrm flipH="1">
            <a:off x="9628061" y="4075022"/>
            <a:ext cx="326574" cy="560716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" idx="7"/>
            <a:endCxn id="12" idx="3"/>
          </p:cNvCxnSpPr>
          <p:nvPr/>
        </p:nvCxnSpPr>
        <p:spPr>
          <a:xfrm flipV="1">
            <a:off x="9202427" y="4730342"/>
            <a:ext cx="386448" cy="5769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" idx="4"/>
            <a:endCxn id="6" idx="0"/>
          </p:cNvCxnSpPr>
          <p:nvPr/>
        </p:nvCxnSpPr>
        <p:spPr>
          <a:xfrm flipH="1">
            <a:off x="9605201" y="4746574"/>
            <a:ext cx="22860" cy="67402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" idx="1"/>
            <a:endCxn id="11" idx="1"/>
          </p:cNvCxnSpPr>
          <p:nvPr/>
        </p:nvCxnSpPr>
        <p:spPr>
          <a:xfrm>
            <a:off x="9588875" y="4651970"/>
            <a:ext cx="624840" cy="70104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5"/>
            <a:endCxn id="11" idx="2"/>
          </p:cNvCxnSpPr>
          <p:nvPr/>
        </p:nvCxnSpPr>
        <p:spPr>
          <a:xfrm flipV="1">
            <a:off x="9644387" y="5392196"/>
            <a:ext cx="553096" cy="12300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3" idx="1"/>
            <a:endCxn id="17" idx="1"/>
          </p:cNvCxnSpPr>
          <p:nvPr/>
        </p:nvCxnSpPr>
        <p:spPr>
          <a:xfrm>
            <a:off x="9954635" y="3996650"/>
            <a:ext cx="472440" cy="5943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6"/>
            <a:endCxn id="17" idx="2"/>
          </p:cNvCxnSpPr>
          <p:nvPr/>
        </p:nvCxnSpPr>
        <p:spPr>
          <a:xfrm flipV="1">
            <a:off x="9683479" y="4630196"/>
            <a:ext cx="727364" cy="609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4"/>
            <a:endCxn id="11" idx="0"/>
          </p:cNvCxnSpPr>
          <p:nvPr/>
        </p:nvCxnSpPr>
        <p:spPr>
          <a:xfrm flipH="1">
            <a:off x="10252901" y="4685614"/>
            <a:ext cx="213360" cy="65116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7" idx="1"/>
            <a:endCxn id="18" idx="0"/>
          </p:cNvCxnSpPr>
          <p:nvPr/>
        </p:nvCxnSpPr>
        <p:spPr>
          <a:xfrm>
            <a:off x="10427075" y="4591010"/>
            <a:ext cx="542106" cy="3952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6" idx="3"/>
            <a:endCxn id="17" idx="0"/>
          </p:cNvCxnSpPr>
          <p:nvPr/>
        </p:nvCxnSpPr>
        <p:spPr>
          <a:xfrm flipH="1">
            <a:off x="10466261" y="3968342"/>
            <a:ext cx="120834" cy="6064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" idx="6"/>
            <a:endCxn id="16" idx="3"/>
          </p:cNvCxnSpPr>
          <p:nvPr/>
        </p:nvCxnSpPr>
        <p:spPr>
          <a:xfrm flipV="1">
            <a:off x="10049239" y="3968342"/>
            <a:ext cx="537856" cy="674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6" idx="7"/>
            <a:endCxn id="15" idx="2"/>
          </p:cNvCxnSpPr>
          <p:nvPr/>
        </p:nvCxnSpPr>
        <p:spPr>
          <a:xfrm flipV="1">
            <a:off x="10665467" y="3571016"/>
            <a:ext cx="301636" cy="31895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" idx="1"/>
            <a:endCxn id="19" idx="1"/>
          </p:cNvCxnSpPr>
          <p:nvPr/>
        </p:nvCxnSpPr>
        <p:spPr>
          <a:xfrm>
            <a:off x="10587095" y="3889970"/>
            <a:ext cx="586740" cy="5410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7" idx="7"/>
            <a:endCxn id="19" idx="2"/>
          </p:cNvCxnSpPr>
          <p:nvPr/>
        </p:nvCxnSpPr>
        <p:spPr>
          <a:xfrm flipV="1">
            <a:off x="10505447" y="4470176"/>
            <a:ext cx="652156" cy="12083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5" idx="6"/>
            <a:endCxn id="20" idx="1"/>
          </p:cNvCxnSpPr>
          <p:nvPr/>
        </p:nvCxnSpPr>
        <p:spPr>
          <a:xfrm>
            <a:off x="11077939" y="3571016"/>
            <a:ext cx="248296" cy="120834"/>
          </a:xfrm>
          <a:prstGeom prst="straightConnector1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20" idx="3"/>
            <a:endCxn id="19" idx="0"/>
          </p:cNvCxnSpPr>
          <p:nvPr/>
        </p:nvCxnSpPr>
        <p:spPr>
          <a:xfrm flipH="1">
            <a:off x="11213021" y="3770222"/>
            <a:ext cx="113214" cy="6445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0" idx="0"/>
            <a:endCxn id="21" idx="1"/>
          </p:cNvCxnSpPr>
          <p:nvPr/>
        </p:nvCxnSpPr>
        <p:spPr>
          <a:xfrm>
            <a:off x="11365421" y="3675618"/>
            <a:ext cx="341814" cy="48867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任意多边形: 形状 118"/>
          <p:cNvSpPr/>
          <p:nvPr/>
        </p:nvSpPr>
        <p:spPr>
          <a:xfrm>
            <a:off x="9588875" y="4026310"/>
            <a:ext cx="930820" cy="698489"/>
          </a:xfrm>
          <a:custGeom>
            <a:avLst/>
            <a:gdLst>
              <a:gd name="connsiteX0" fmla="*/ 381000 w 866775"/>
              <a:gd name="connsiteY0" fmla="*/ 0 h 647700"/>
              <a:gd name="connsiteX1" fmla="*/ 0 w 866775"/>
              <a:gd name="connsiteY1" fmla="*/ 647700 h 647700"/>
              <a:gd name="connsiteX2" fmla="*/ 866775 w 866775"/>
              <a:gd name="connsiteY2" fmla="*/ 600075 h 647700"/>
              <a:gd name="connsiteX3" fmla="*/ 381000 w 866775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775" h="647700">
                <a:moveTo>
                  <a:pt x="381000" y="0"/>
                </a:moveTo>
                <a:lnTo>
                  <a:pt x="0" y="647700"/>
                </a:lnTo>
                <a:lnTo>
                  <a:pt x="866775" y="600075"/>
                </a:lnTo>
                <a:lnTo>
                  <a:pt x="381000" y="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任意多边形: 形状 119"/>
          <p:cNvSpPr/>
          <p:nvPr/>
        </p:nvSpPr>
        <p:spPr>
          <a:xfrm>
            <a:off x="9088831" y="6178961"/>
            <a:ext cx="485775" cy="495300"/>
          </a:xfrm>
          <a:custGeom>
            <a:avLst/>
            <a:gdLst>
              <a:gd name="connsiteX0" fmla="*/ 0 w 485775"/>
              <a:gd name="connsiteY0" fmla="*/ 19050 h 495300"/>
              <a:gd name="connsiteX1" fmla="*/ 38100 w 485775"/>
              <a:gd name="connsiteY1" fmla="*/ 495300 h 495300"/>
              <a:gd name="connsiteX2" fmla="*/ 485775 w 485775"/>
              <a:gd name="connsiteY2" fmla="*/ 0 h 495300"/>
              <a:gd name="connsiteX3" fmla="*/ 0 w 485775"/>
              <a:gd name="connsiteY3" fmla="*/ 190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495300">
                <a:moveTo>
                  <a:pt x="0" y="19050"/>
                </a:moveTo>
                <a:lnTo>
                  <a:pt x="38100" y="495300"/>
                </a:lnTo>
                <a:lnTo>
                  <a:pt x="485775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任意多边形: 形状 121"/>
          <p:cNvSpPr/>
          <p:nvPr/>
        </p:nvSpPr>
        <p:spPr>
          <a:xfrm>
            <a:off x="11368087" y="3511326"/>
            <a:ext cx="622300" cy="692150"/>
          </a:xfrm>
          <a:custGeom>
            <a:avLst/>
            <a:gdLst>
              <a:gd name="connsiteX0" fmla="*/ 0 w 622300"/>
              <a:gd name="connsiteY0" fmla="*/ 203200 h 685800"/>
              <a:gd name="connsiteX1" fmla="*/ 393700 w 622300"/>
              <a:gd name="connsiteY1" fmla="*/ 685800 h 685800"/>
              <a:gd name="connsiteX2" fmla="*/ 622300 w 622300"/>
              <a:gd name="connsiteY2" fmla="*/ 0 h 685800"/>
              <a:gd name="connsiteX3" fmla="*/ 0 w 622300"/>
              <a:gd name="connsiteY3" fmla="*/ 2032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300" h="685800">
                <a:moveTo>
                  <a:pt x="0" y="203200"/>
                </a:moveTo>
                <a:lnTo>
                  <a:pt x="393700" y="685800"/>
                </a:lnTo>
                <a:lnTo>
                  <a:pt x="62230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362075" y="1544374"/>
            <a:ext cx="2924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cs typeface="+mn-ea"/>
                <a:sym typeface="+mn-lt"/>
              </a:rPr>
              <a:t>Part  01</a:t>
            </a:r>
            <a:endParaRPr lang="en-US" altLang="zh-CN" sz="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362075" y="2197010"/>
            <a:ext cx="569186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spc="300" dirty="0">
                <a:solidFill>
                  <a:schemeClr val="bg1"/>
                </a:solidFill>
                <a:cs typeface="+mn-ea"/>
                <a:sym typeface="+mn-lt"/>
              </a:rPr>
              <a:t>背景与</a:t>
            </a:r>
            <a:r>
              <a:rPr lang="zh-CN" altLang="en-US" sz="5000" spc="300" dirty="0">
                <a:solidFill>
                  <a:schemeClr val="bg1"/>
                </a:solidFill>
                <a:cs typeface="+mn-ea"/>
                <a:sym typeface="+mn-lt"/>
              </a:rPr>
              <a:t>意义</a:t>
            </a:r>
            <a:endParaRPr lang="zh-CN" altLang="en-US" sz="5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912784" y="3177044"/>
            <a:ext cx="2019686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工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夹具为何物？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452939" y="3192433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912784" y="3698037"/>
            <a:ext cx="20196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工夹具用在何处？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452939" y="3713426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919664" y="3198684"/>
            <a:ext cx="2108488" cy="295275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919664" y="3717130"/>
            <a:ext cx="2108488" cy="297657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2" grpId="0" animBg="1"/>
      <p:bldP spid="123" grpId="0"/>
      <p:bldP spid="124" grpId="0"/>
      <p:bldP spid="126" grpId="0"/>
      <p:bldP spid="130" grpId="0" animBg="1"/>
      <p:bldP spid="127" grpId="0"/>
      <p:bldP spid="132" grpId="0" animBg="1"/>
      <p:bldP spid="139" grpId="0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462556" y="1786405"/>
            <a:ext cx="4010249" cy="4027207"/>
            <a:chOff x="1063124" y="1429779"/>
            <a:chExt cx="4492981" cy="4513613"/>
          </a:xfrm>
        </p:grpSpPr>
        <p:sp>
          <p:nvSpPr>
            <p:cNvPr id="25" name="Freeform 8"/>
            <p:cNvSpPr/>
            <p:nvPr/>
          </p:nvSpPr>
          <p:spPr>
            <a:xfrm>
              <a:off x="2067860" y="2434515"/>
              <a:ext cx="2504140" cy="2504140"/>
            </a:xfrm>
            <a:custGeom>
              <a:avLst/>
              <a:gdLst>
                <a:gd name="connsiteX0" fmla="*/ 0 w 2504140"/>
                <a:gd name="connsiteY0" fmla="*/ 1252070 h 2504140"/>
                <a:gd name="connsiteX1" fmla="*/ 1252070 w 2504140"/>
                <a:gd name="connsiteY1" fmla="*/ 0 h 2504140"/>
                <a:gd name="connsiteX2" fmla="*/ 2504140 w 2504140"/>
                <a:gd name="connsiteY2" fmla="*/ 1252070 h 2504140"/>
                <a:gd name="connsiteX3" fmla="*/ 1252070 w 2504140"/>
                <a:gd name="connsiteY3" fmla="*/ 2504140 h 2504140"/>
                <a:gd name="connsiteX4" fmla="*/ 0 w 2504140"/>
                <a:gd name="connsiteY4" fmla="*/ 1252070 h 250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40" h="2504140">
                  <a:moveTo>
                    <a:pt x="0" y="1252070"/>
                  </a:moveTo>
                  <a:cubicBezTo>
                    <a:pt x="0" y="560571"/>
                    <a:pt x="560571" y="0"/>
                    <a:pt x="1252070" y="0"/>
                  </a:cubicBezTo>
                  <a:cubicBezTo>
                    <a:pt x="1943569" y="0"/>
                    <a:pt x="2504140" y="560571"/>
                    <a:pt x="2504140" y="1252070"/>
                  </a:cubicBezTo>
                  <a:cubicBezTo>
                    <a:pt x="2504140" y="1943569"/>
                    <a:pt x="1943569" y="2504140"/>
                    <a:pt x="1252070" y="2504140"/>
                  </a:cubicBezTo>
                  <a:cubicBezTo>
                    <a:pt x="560571" y="2504140"/>
                    <a:pt x="0" y="1943569"/>
                    <a:pt x="0" y="1252070"/>
                  </a:cubicBezTo>
                  <a:close/>
                </a:path>
              </a:pathLst>
            </a:custGeom>
            <a:noFill/>
            <a:ln w="3175"/>
            <a:extLst>
              <a:ext uri="{909E8E84-426E-40DD-AFC4-6F175D3DCCD1}">
                <a14:hiddenFill xmlns:a14="http://schemas.microsoft.com/office/drawing/2010/main">
                  <a:solidFill>
                    <a:srgbClr val="00C1DE"/>
                  </a:solidFill>
                </a14:hiddenFill>
              </a:ext>
            </a:ex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83791" tIns="583791" rIns="583791" bIns="583791" numCol="1" spcCol="1270" anchor="ctr" anchorCtr="0">
              <a:noAutofit/>
            </a:bodyPr>
            <a:lstStyle/>
            <a:p>
              <a:pPr algn="ctr" defTabSz="2489200">
                <a:lnSpc>
                  <a:spcPct val="90000"/>
                </a:lnSpc>
                <a:spcAft>
                  <a:spcPct val="35000"/>
                </a:spcAft>
              </a:pPr>
              <a:endParaRPr lang="en-US" sz="5465" dirty="0">
                <a:cs typeface="+mn-ea"/>
                <a:sym typeface="+mn-lt"/>
              </a:endParaRPr>
            </a:p>
          </p:txBody>
        </p:sp>
        <p:sp>
          <p:nvSpPr>
            <p:cNvPr id="26" name="Freeform 9"/>
            <p:cNvSpPr/>
            <p:nvPr/>
          </p:nvSpPr>
          <p:spPr>
            <a:xfrm>
              <a:off x="2693895" y="1429779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rgbClr val="00C1DE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91895" tIns="291895" rIns="291895" bIns="291895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焊接类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0"/>
            <p:cNvSpPr/>
            <p:nvPr/>
          </p:nvSpPr>
          <p:spPr>
            <a:xfrm>
              <a:off x="4304035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rgbClr val="00C1DE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91895" tIns="291895" rIns="291895" bIns="291895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装配类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>
            <a:xfrm>
              <a:off x="2693895" y="4691322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rgbClr val="00C1DE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91895" tIns="291895" rIns="291895" bIns="291895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机床类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2"/>
            <p:cNvSpPr/>
            <p:nvPr/>
          </p:nvSpPr>
          <p:spPr>
            <a:xfrm>
              <a:off x="1063124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rgbClr val="00C1DE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91895" tIns="291895" rIns="291895" bIns="291895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抓手类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78"/>
            <p:cNvSpPr txBox="1"/>
            <p:nvPr/>
          </p:nvSpPr>
          <p:spPr>
            <a:xfrm>
              <a:off x="2392677" y="3170494"/>
              <a:ext cx="1968335" cy="10333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夹具</a:t>
              </a:r>
              <a:r>
                <a:rPr lang="en-US" sz="93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en-US" sz="9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TextBox 54"/>
          <p:cNvSpPr txBox="1"/>
          <p:nvPr/>
        </p:nvSpPr>
        <p:spPr>
          <a:xfrm>
            <a:off x="6243973" y="2249791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id-ID" sz="4265" dirty="0">
                <a:solidFill>
                  <a:srgbClr val="06A9C3"/>
                </a:solidFill>
                <a:cs typeface="+mn-ea"/>
                <a:sym typeface="+mn-lt"/>
              </a:rPr>
              <a:t>1</a:t>
            </a:r>
            <a:r>
              <a:rPr lang="en-US" sz="4265" dirty="0">
                <a:solidFill>
                  <a:srgbClr val="06A9C3"/>
                </a:solidFill>
                <a:cs typeface="+mn-ea"/>
                <a:sym typeface="+mn-lt"/>
              </a:rPr>
              <a:t>.</a:t>
            </a:r>
            <a:endParaRPr lang="en-US" sz="4265" dirty="0">
              <a:solidFill>
                <a:srgbClr val="06A9C3"/>
              </a:solidFill>
              <a:cs typeface="+mn-ea"/>
              <a:sym typeface="+mn-lt"/>
            </a:endParaRPr>
          </a:p>
        </p:txBody>
      </p:sp>
      <p:sp>
        <p:nvSpPr>
          <p:cNvPr id="32" name="Rectangle 19"/>
          <p:cNvSpPr/>
          <p:nvPr/>
        </p:nvSpPr>
        <p:spPr>
          <a:xfrm>
            <a:off x="6725125" y="2332198"/>
            <a:ext cx="3925620" cy="880110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6A9C3"/>
                </a:solidFill>
                <a:cs typeface="+mn-ea"/>
                <a:sym typeface="+mn-lt"/>
              </a:rPr>
              <a:t>夹具是加工时用来迅速紧固工件，使机床、刀具、工件保持正确相对位置的工艺装置。其中机床夹具最为常见，常简称为夹具。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56"/>
          <p:cNvSpPr txBox="1"/>
          <p:nvPr/>
        </p:nvSpPr>
        <p:spPr>
          <a:xfrm>
            <a:off x="6243973" y="3167658"/>
            <a:ext cx="553703" cy="706777"/>
          </a:xfrm>
          <a:prstGeom prst="rect">
            <a:avLst/>
          </a:prstGeom>
          <a:noFill/>
        </p:spPr>
        <p:txBody>
          <a:bodyPr wrap="square" lIns="49637" tIns="24819" rIns="49637" bIns="24819" rtlCol="0">
            <a:spAutoFit/>
          </a:bodyPr>
          <a:lstStyle/>
          <a:p>
            <a:r>
              <a:rPr lang="en-US" sz="4265" dirty="0">
                <a:solidFill>
                  <a:srgbClr val="06A9C3"/>
                </a:solidFill>
                <a:cs typeface="+mn-ea"/>
                <a:sym typeface="+mn-lt"/>
              </a:rPr>
              <a:t>2.</a:t>
            </a:r>
            <a:endParaRPr lang="en-US" sz="4265" dirty="0">
              <a:solidFill>
                <a:srgbClr val="06A9C3"/>
              </a:solidFill>
              <a:cs typeface="+mn-ea"/>
              <a:sym typeface="+mn-lt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6725125" y="3250065"/>
            <a:ext cx="3925620" cy="880110"/>
          </a:xfrm>
          <a:prstGeom prst="rect">
            <a:avLst/>
          </a:prstGeom>
        </p:spPr>
        <p:txBody>
          <a:bodyPr wrap="square" lIns="49637" tIns="24819" rIns="49637" bIns="248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6A9C3"/>
                </a:solidFill>
                <a:cs typeface="+mn-ea"/>
                <a:sym typeface="+mn-lt"/>
              </a:rPr>
              <a:t>在机床上加工工件时，为使工件的表面能达到图纸规定的尺寸、形状、相互位置精度等技术要求，加工前必须将工件装好、夹牢。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391368" y="3212316"/>
            <a:ext cx="425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9005" y="4261485"/>
            <a:ext cx="2337435" cy="1706880"/>
          </a:xfrm>
          <a:prstGeom prst="round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0" y="4261485"/>
            <a:ext cx="2204720" cy="1706880"/>
          </a:xfrm>
          <a:prstGeom prst="round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4048" y="753216"/>
            <a:ext cx="33800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bg1"/>
                </a:solidFill>
                <a:cs typeface="+mn-ea"/>
                <a:sym typeface="+mn-lt"/>
              </a:rPr>
              <a:t>工夹具为何物</a:t>
            </a:r>
            <a:r>
              <a:rPr lang="zh-CN" altLang="en-US" sz="2000" spc="300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zh-CN" altLang="en-US" sz="2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741680" y="10767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背景及意义</a:t>
            </a:r>
            <a:endParaRPr lang="zh-CN" altLang="en-US" sz="3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4048" y="753216"/>
            <a:ext cx="33800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bg1"/>
                </a:solidFill>
                <a:cs typeface="+mn-ea"/>
                <a:sym typeface="+mn-lt"/>
              </a:rPr>
              <a:t>工夹具用在何处？</a:t>
            </a:r>
            <a:endParaRPr lang="zh-CN" altLang="en-US" sz="2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741680" y="10767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背景及意义</a:t>
            </a:r>
            <a:endParaRPr lang="zh-CN" altLang="en-US" sz="3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381375" y="1998345"/>
            <a:ext cx="4786630" cy="4311650"/>
            <a:chOff x="876300" y="1582321"/>
            <a:chExt cx="2752725" cy="2094609"/>
          </a:xfrm>
        </p:grpSpPr>
        <p:grpSp>
          <p:nvGrpSpPr>
            <p:cNvPr id="28" name="组合 27"/>
            <p:cNvGrpSpPr/>
            <p:nvPr/>
          </p:nvGrpSpPr>
          <p:grpSpPr>
            <a:xfrm>
              <a:off x="1923764" y="1822854"/>
              <a:ext cx="629850" cy="417302"/>
              <a:chOff x="4934070" y="3488057"/>
              <a:chExt cx="535960" cy="355095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934070" y="3534517"/>
                <a:ext cx="69235" cy="692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  <a:effectLst>
                <a:glow rad="63500">
                  <a:schemeClr val="accent1"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938833" y="3713111"/>
                <a:ext cx="69235" cy="692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  <a:effectLst>
                <a:glow rad="63500">
                  <a:schemeClr val="accent1"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396032" y="3534517"/>
                <a:ext cx="69235" cy="692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  <a:effectLst>
                <a:glow rad="63500">
                  <a:schemeClr val="accent1"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400795" y="3713111"/>
                <a:ext cx="69235" cy="692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  <a:effectLst>
                <a:glow rad="63500">
                  <a:schemeClr val="accent1"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 rot="5400000">
                <a:off x="4951278" y="3518431"/>
                <a:ext cx="348775" cy="300668"/>
              </a:xfrm>
              <a:prstGeom prst="hexagon">
                <a:avLst/>
              </a:prstGeom>
              <a:noFill/>
              <a:ln>
                <a:solidFill>
                  <a:srgbClr val="00C1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六边形 33"/>
              <p:cNvSpPr/>
              <p:nvPr/>
            </p:nvSpPr>
            <p:spPr>
              <a:xfrm rot="5400000">
                <a:off x="5104046" y="3512111"/>
                <a:ext cx="348775" cy="300668"/>
              </a:xfrm>
              <a:prstGeom prst="hexagon">
                <a:avLst/>
              </a:prstGeom>
              <a:noFill/>
              <a:ln>
                <a:solidFill>
                  <a:srgbClr val="00C1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4976813" y="3662445"/>
                <a:ext cx="452437" cy="0"/>
              </a:xfrm>
              <a:prstGeom prst="line">
                <a:avLst/>
              </a:prstGeom>
              <a:ln>
                <a:solidFill>
                  <a:srgbClr val="00C1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1474289" y="2445095"/>
              <a:ext cx="1447800" cy="17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电子厂商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125717" y="2782633"/>
              <a:ext cx="2253889" cy="743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200" dirty="0">
                  <a:solidFill>
                    <a:srgbClr val="00C1DE"/>
                  </a:solidFill>
                  <a:cs typeface="+mn-ea"/>
                  <a:sym typeface="+mn-lt"/>
                </a:rPr>
                <a:t>   </a:t>
              </a:r>
              <a:r>
                <a:rPr lang="zh-CN" altLang="en-US" sz="1200" dirty="0">
                  <a:solidFill>
                    <a:srgbClr val="00C1DE"/>
                  </a:solidFill>
                  <a:cs typeface="+mn-ea"/>
                  <a:sym typeface="+mn-lt"/>
                </a:rPr>
                <a:t>夹具在电子厂商的使用频率是非常高的，在工厂的生产线中，</a:t>
              </a:r>
              <a:r>
                <a:rPr lang="zh-CN" altLang="en-US" sz="1200" dirty="0">
                  <a:solidFill>
                    <a:srgbClr val="FF0000"/>
                  </a:solidFill>
                  <a:cs typeface="+mn-ea"/>
                  <a:sym typeface="+mn-lt"/>
                </a:rPr>
                <a:t>平均每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1000</a:t>
              </a:r>
              <a:r>
                <a:rPr lang="zh-CN" altLang="en-US" sz="1200" dirty="0">
                  <a:solidFill>
                    <a:srgbClr val="FF0000"/>
                  </a:solidFill>
                  <a:cs typeface="+mn-ea"/>
                  <a:sym typeface="+mn-lt"/>
                </a:rPr>
                <a:t>平米的生产线需用到夹具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1700</a:t>
              </a:r>
              <a:r>
                <a:rPr lang="zh-CN" altLang="en-US" sz="1200" dirty="0">
                  <a:solidFill>
                    <a:srgbClr val="FF0000"/>
                  </a:solidFill>
                  <a:cs typeface="+mn-ea"/>
                  <a:sym typeface="+mn-lt"/>
                </a:rPr>
                <a:t>套</a:t>
              </a:r>
              <a:r>
                <a:rPr lang="zh-CN" altLang="en-US" sz="1200" dirty="0">
                  <a:solidFill>
                    <a:srgbClr val="00C1DE"/>
                  </a:solidFill>
                  <a:cs typeface="+mn-ea"/>
                  <a:sym typeface="+mn-lt"/>
                </a:rPr>
                <a:t>大大小小的夹具</a:t>
              </a:r>
              <a:r>
                <a:rPr lang="zh-CN" altLang="en-US" sz="1200" dirty="0">
                  <a:solidFill>
                    <a:srgbClr val="00C1DE"/>
                  </a:solidFill>
                  <a:cs typeface="+mn-ea"/>
                  <a:sym typeface="+mn-lt"/>
                </a:rPr>
                <a:t>，所以夹具实际在电子生产制造厂中的用途是非常广，因为是非标定的，只有想不到而没有做不到的，因此正常规模的企业的夹具数量至少都是大几千的。</a:t>
              </a:r>
              <a:endParaRPr lang="zh-CN" altLang="en-US" sz="1200" dirty="0">
                <a:solidFill>
                  <a:srgbClr val="00C1DE"/>
                </a:solidFill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76300" y="1582321"/>
              <a:ext cx="2752725" cy="2094609"/>
            </a:xfrm>
            <a:prstGeom prst="rect">
              <a:avLst/>
            </a:prstGeom>
            <a:noFill/>
            <a:ln>
              <a:solidFill>
                <a:srgbClr val="00C1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088c693a217c87cb936813b8e903d6"/>
          <p:cNvPicPr>
            <a:picLocks noChangeAspect="1"/>
          </p:cNvPicPr>
          <p:nvPr/>
        </p:nvPicPr>
        <p:blipFill>
          <a:blip r:embed="rId1" cstate="screen">
            <a:lum bright="6000"/>
          </a:blip>
          <a:stretch>
            <a:fillRect/>
          </a:stretch>
        </p:blipFill>
        <p:spPr>
          <a:xfrm>
            <a:off x="6504305" y="-309245"/>
            <a:ext cx="5616575" cy="56165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498223" y="44299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87683" y="55196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07823" y="5291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549783" y="5420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39243" y="61521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15343" y="63502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62103" y="66093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11683" y="61140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97483" y="5336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2643" y="4635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38403" y="39804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304163" y="33479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67103" y="3515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570863" y="3873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10843" y="4574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913763" y="49862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157603" y="44147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310003" y="36756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691003" y="4148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934843" y="35003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165223" y="29974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5" name="直接连接符 24"/>
          <p:cNvCxnSpPr>
            <a:stCxn id="5" idx="2"/>
            <a:endCxn id="4" idx="0"/>
          </p:cNvCxnSpPr>
          <p:nvPr/>
        </p:nvCxnSpPr>
        <p:spPr>
          <a:xfrm flipH="1">
            <a:off x="8043101" y="5346476"/>
            <a:ext cx="1064722" cy="17318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5"/>
            <a:endCxn id="5" idx="1"/>
          </p:cNvCxnSpPr>
          <p:nvPr/>
        </p:nvCxnSpPr>
        <p:spPr>
          <a:xfrm>
            <a:off x="8592827" y="4524602"/>
            <a:ext cx="531228" cy="7826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4"/>
            <a:endCxn id="8" idx="1"/>
          </p:cNvCxnSpPr>
          <p:nvPr/>
        </p:nvCxnSpPr>
        <p:spPr>
          <a:xfrm>
            <a:off x="8043101" y="5630494"/>
            <a:ext cx="288474" cy="73597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6"/>
            <a:endCxn id="7" idx="5"/>
          </p:cNvCxnSpPr>
          <p:nvPr/>
        </p:nvCxnSpPr>
        <p:spPr>
          <a:xfrm>
            <a:off x="8098519" y="5575076"/>
            <a:ext cx="1035328" cy="67164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3"/>
            <a:endCxn id="7" idx="4"/>
          </p:cNvCxnSpPr>
          <p:nvPr/>
        </p:nvCxnSpPr>
        <p:spPr>
          <a:xfrm flipH="1">
            <a:off x="9094661" y="5385662"/>
            <a:ext cx="29394" cy="87729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5"/>
            <a:endCxn id="9" idx="2"/>
          </p:cNvCxnSpPr>
          <p:nvPr/>
        </p:nvCxnSpPr>
        <p:spPr>
          <a:xfrm>
            <a:off x="8409947" y="6444842"/>
            <a:ext cx="652156" cy="2198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4"/>
            <a:endCxn id="9" idx="0"/>
          </p:cNvCxnSpPr>
          <p:nvPr/>
        </p:nvCxnSpPr>
        <p:spPr>
          <a:xfrm>
            <a:off x="9094661" y="6262954"/>
            <a:ext cx="22860" cy="346364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7"/>
            <a:endCxn id="10" idx="3"/>
          </p:cNvCxnSpPr>
          <p:nvPr/>
        </p:nvCxnSpPr>
        <p:spPr>
          <a:xfrm flipV="1">
            <a:off x="9156707" y="6208622"/>
            <a:ext cx="371208" cy="416928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7" idx="2"/>
          </p:cNvCxnSpPr>
          <p:nvPr/>
        </p:nvCxnSpPr>
        <p:spPr>
          <a:xfrm flipH="1">
            <a:off x="9039243" y="6169436"/>
            <a:ext cx="472440" cy="3810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6" idx="3"/>
          </p:cNvCxnSpPr>
          <p:nvPr/>
        </p:nvCxnSpPr>
        <p:spPr>
          <a:xfrm flipV="1">
            <a:off x="9094661" y="5515202"/>
            <a:ext cx="471354" cy="6369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6" idx="5"/>
          </p:cNvCxnSpPr>
          <p:nvPr/>
        </p:nvCxnSpPr>
        <p:spPr>
          <a:xfrm>
            <a:off x="9218659" y="5346476"/>
            <a:ext cx="425728" cy="1687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5"/>
            <a:endCxn id="11" idx="2"/>
          </p:cNvCxnSpPr>
          <p:nvPr/>
        </p:nvCxnSpPr>
        <p:spPr>
          <a:xfrm flipV="1">
            <a:off x="9606287" y="5392196"/>
            <a:ext cx="591196" cy="8164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1" idx="2"/>
            <a:endCxn id="18" idx="2"/>
          </p:cNvCxnSpPr>
          <p:nvPr/>
        </p:nvCxnSpPr>
        <p:spPr>
          <a:xfrm flipV="1">
            <a:off x="10197483" y="5041676"/>
            <a:ext cx="716280" cy="3505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8" idx="7"/>
            <a:endCxn id="19" idx="0"/>
          </p:cNvCxnSpPr>
          <p:nvPr/>
        </p:nvCxnSpPr>
        <p:spPr>
          <a:xfrm flipV="1">
            <a:off x="11008367" y="4414758"/>
            <a:ext cx="204654" cy="58773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9" idx="7"/>
            <a:endCxn id="21" idx="3"/>
          </p:cNvCxnSpPr>
          <p:nvPr/>
        </p:nvCxnSpPr>
        <p:spPr>
          <a:xfrm flipV="1">
            <a:off x="11252207" y="4242662"/>
            <a:ext cx="455028" cy="18832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7"/>
            <a:endCxn id="22" idx="0"/>
          </p:cNvCxnSpPr>
          <p:nvPr/>
        </p:nvCxnSpPr>
        <p:spPr>
          <a:xfrm flipV="1">
            <a:off x="11785607" y="3500358"/>
            <a:ext cx="204654" cy="66393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2" idx="0"/>
            <a:endCxn id="20" idx="7"/>
          </p:cNvCxnSpPr>
          <p:nvPr/>
        </p:nvCxnSpPr>
        <p:spPr>
          <a:xfrm flipH="1">
            <a:off x="11404607" y="3500358"/>
            <a:ext cx="585654" cy="19149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2" idx="0"/>
            <a:endCxn id="23" idx="5"/>
          </p:cNvCxnSpPr>
          <p:nvPr/>
        </p:nvCxnSpPr>
        <p:spPr>
          <a:xfrm flipH="1" flipV="1">
            <a:off x="11259827" y="3092042"/>
            <a:ext cx="730434" cy="4083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3" idx="3"/>
            <a:endCxn id="15" idx="0"/>
          </p:cNvCxnSpPr>
          <p:nvPr/>
        </p:nvCxnSpPr>
        <p:spPr>
          <a:xfrm flipH="1">
            <a:off x="11022521" y="3092042"/>
            <a:ext cx="158934" cy="42355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" idx="0"/>
            <a:endCxn id="14" idx="2"/>
          </p:cNvCxnSpPr>
          <p:nvPr/>
        </p:nvCxnSpPr>
        <p:spPr>
          <a:xfrm flipH="1" flipV="1">
            <a:off x="10304163" y="3403376"/>
            <a:ext cx="718358" cy="11222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4" idx="3"/>
            <a:endCxn id="13" idx="7"/>
          </p:cNvCxnSpPr>
          <p:nvPr/>
        </p:nvCxnSpPr>
        <p:spPr>
          <a:xfrm flipH="1">
            <a:off x="10033007" y="3442562"/>
            <a:ext cx="287388" cy="5540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3" idx="7"/>
            <a:endCxn id="3" idx="7"/>
          </p:cNvCxnSpPr>
          <p:nvPr/>
        </p:nvCxnSpPr>
        <p:spPr>
          <a:xfrm flipH="1">
            <a:off x="8592827" y="3996650"/>
            <a:ext cx="1440180" cy="44958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" idx="6"/>
            <a:endCxn id="12" idx="5"/>
          </p:cNvCxnSpPr>
          <p:nvPr/>
        </p:nvCxnSpPr>
        <p:spPr>
          <a:xfrm>
            <a:off x="8609059" y="4485416"/>
            <a:ext cx="1058188" cy="2449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" idx="3"/>
            <a:endCxn id="12" idx="0"/>
          </p:cNvCxnSpPr>
          <p:nvPr/>
        </p:nvCxnSpPr>
        <p:spPr>
          <a:xfrm flipH="1">
            <a:off x="9628061" y="4075022"/>
            <a:ext cx="326574" cy="560716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" idx="7"/>
            <a:endCxn id="12" idx="3"/>
          </p:cNvCxnSpPr>
          <p:nvPr/>
        </p:nvCxnSpPr>
        <p:spPr>
          <a:xfrm flipV="1">
            <a:off x="9202427" y="4730342"/>
            <a:ext cx="386448" cy="5769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" idx="4"/>
            <a:endCxn id="6" idx="0"/>
          </p:cNvCxnSpPr>
          <p:nvPr/>
        </p:nvCxnSpPr>
        <p:spPr>
          <a:xfrm flipH="1">
            <a:off x="9605201" y="4746574"/>
            <a:ext cx="22860" cy="67402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" idx="1"/>
            <a:endCxn id="11" idx="1"/>
          </p:cNvCxnSpPr>
          <p:nvPr/>
        </p:nvCxnSpPr>
        <p:spPr>
          <a:xfrm>
            <a:off x="9588875" y="4651970"/>
            <a:ext cx="624840" cy="70104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5"/>
            <a:endCxn id="11" idx="2"/>
          </p:cNvCxnSpPr>
          <p:nvPr/>
        </p:nvCxnSpPr>
        <p:spPr>
          <a:xfrm flipV="1">
            <a:off x="9644387" y="5392196"/>
            <a:ext cx="553096" cy="12300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3" idx="1"/>
            <a:endCxn id="17" idx="1"/>
          </p:cNvCxnSpPr>
          <p:nvPr/>
        </p:nvCxnSpPr>
        <p:spPr>
          <a:xfrm>
            <a:off x="9954635" y="3996650"/>
            <a:ext cx="472440" cy="5943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6"/>
            <a:endCxn id="17" idx="2"/>
          </p:cNvCxnSpPr>
          <p:nvPr/>
        </p:nvCxnSpPr>
        <p:spPr>
          <a:xfrm flipV="1">
            <a:off x="9683479" y="4630196"/>
            <a:ext cx="727364" cy="609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4"/>
            <a:endCxn id="11" idx="0"/>
          </p:cNvCxnSpPr>
          <p:nvPr/>
        </p:nvCxnSpPr>
        <p:spPr>
          <a:xfrm flipH="1">
            <a:off x="10252901" y="4685614"/>
            <a:ext cx="213360" cy="65116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7" idx="1"/>
            <a:endCxn id="18" idx="0"/>
          </p:cNvCxnSpPr>
          <p:nvPr/>
        </p:nvCxnSpPr>
        <p:spPr>
          <a:xfrm>
            <a:off x="10427075" y="4591010"/>
            <a:ext cx="542106" cy="3952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6" idx="3"/>
            <a:endCxn id="17" idx="0"/>
          </p:cNvCxnSpPr>
          <p:nvPr/>
        </p:nvCxnSpPr>
        <p:spPr>
          <a:xfrm flipH="1">
            <a:off x="10466261" y="3968342"/>
            <a:ext cx="120834" cy="6064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" idx="6"/>
            <a:endCxn id="16" idx="3"/>
          </p:cNvCxnSpPr>
          <p:nvPr/>
        </p:nvCxnSpPr>
        <p:spPr>
          <a:xfrm flipV="1">
            <a:off x="10049239" y="3968342"/>
            <a:ext cx="537856" cy="674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6" idx="7"/>
            <a:endCxn id="15" idx="2"/>
          </p:cNvCxnSpPr>
          <p:nvPr/>
        </p:nvCxnSpPr>
        <p:spPr>
          <a:xfrm flipV="1">
            <a:off x="10665467" y="3571016"/>
            <a:ext cx="301636" cy="31895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" idx="1"/>
            <a:endCxn id="19" idx="1"/>
          </p:cNvCxnSpPr>
          <p:nvPr/>
        </p:nvCxnSpPr>
        <p:spPr>
          <a:xfrm>
            <a:off x="10587095" y="3889970"/>
            <a:ext cx="586740" cy="5410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7" idx="7"/>
            <a:endCxn id="19" idx="2"/>
          </p:cNvCxnSpPr>
          <p:nvPr/>
        </p:nvCxnSpPr>
        <p:spPr>
          <a:xfrm flipV="1">
            <a:off x="10505447" y="4470176"/>
            <a:ext cx="652156" cy="12083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5" idx="6"/>
            <a:endCxn id="20" idx="1"/>
          </p:cNvCxnSpPr>
          <p:nvPr/>
        </p:nvCxnSpPr>
        <p:spPr>
          <a:xfrm>
            <a:off x="11077939" y="3571016"/>
            <a:ext cx="248296" cy="120834"/>
          </a:xfrm>
          <a:prstGeom prst="straightConnector1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20" idx="3"/>
            <a:endCxn id="19" idx="0"/>
          </p:cNvCxnSpPr>
          <p:nvPr/>
        </p:nvCxnSpPr>
        <p:spPr>
          <a:xfrm flipH="1">
            <a:off x="11213021" y="3770222"/>
            <a:ext cx="113214" cy="6445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0" idx="0"/>
            <a:endCxn id="21" idx="1"/>
          </p:cNvCxnSpPr>
          <p:nvPr/>
        </p:nvCxnSpPr>
        <p:spPr>
          <a:xfrm>
            <a:off x="11365421" y="3675618"/>
            <a:ext cx="341814" cy="48867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任意多边形: 形状 118"/>
          <p:cNvSpPr/>
          <p:nvPr/>
        </p:nvSpPr>
        <p:spPr>
          <a:xfrm>
            <a:off x="9588875" y="4026310"/>
            <a:ext cx="930820" cy="698489"/>
          </a:xfrm>
          <a:custGeom>
            <a:avLst/>
            <a:gdLst>
              <a:gd name="connsiteX0" fmla="*/ 381000 w 866775"/>
              <a:gd name="connsiteY0" fmla="*/ 0 h 647700"/>
              <a:gd name="connsiteX1" fmla="*/ 0 w 866775"/>
              <a:gd name="connsiteY1" fmla="*/ 647700 h 647700"/>
              <a:gd name="connsiteX2" fmla="*/ 866775 w 866775"/>
              <a:gd name="connsiteY2" fmla="*/ 600075 h 647700"/>
              <a:gd name="connsiteX3" fmla="*/ 381000 w 866775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775" h="647700">
                <a:moveTo>
                  <a:pt x="381000" y="0"/>
                </a:moveTo>
                <a:lnTo>
                  <a:pt x="0" y="647700"/>
                </a:lnTo>
                <a:lnTo>
                  <a:pt x="866775" y="600075"/>
                </a:lnTo>
                <a:lnTo>
                  <a:pt x="381000" y="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任意多边形: 形状 119"/>
          <p:cNvSpPr/>
          <p:nvPr/>
        </p:nvSpPr>
        <p:spPr>
          <a:xfrm>
            <a:off x="9088831" y="6178961"/>
            <a:ext cx="485775" cy="495300"/>
          </a:xfrm>
          <a:custGeom>
            <a:avLst/>
            <a:gdLst>
              <a:gd name="connsiteX0" fmla="*/ 0 w 485775"/>
              <a:gd name="connsiteY0" fmla="*/ 19050 h 495300"/>
              <a:gd name="connsiteX1" fmla="*/ 38100 w 485775"/>
              <a:gd name="connsiteY1" fmla="*/ 495300 h 495300"/>
              <a:gd name="connsiteX2" fmla="*/ 485775 w 485775"/>
              <a:gd name="connsiteY2" fmla="*/ 0 h 495300"/>
              <a:gd name="connsiteX3" fmla="*/ 0 w 485775"/>
              <a:gd name="connsiteY3" fmla="*/ 190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495300">
                <a:moveTo>
                  <a:pt x="0" y="19050"/>
                </a:moveTo>
                <a:lnTo>
                  <a:pt x="38100" y="495300"/>
                </a:lnTo>
                <a:lnTo>
                  <a:pt x="485775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任意多边形: 形状 121"/>
          <p:cNvSpPr/>
          <p:nvPr/>
        </p:nvSpPr>
        <p:spPr>
          <a:xfrm>
            <a:off x="11368087" y="3511326"/>
            <a:ext cx="622300" cy="692150"/>
          </a:xfrm>
          <a:custGeom>
            <a:avLst/>
            <a:gdLst>
              <a:gd name="connsiteX0" fmla="*/ 0 w 622300"/>
              <a:gd name="connsiteY0" fmla="*/ 203200 h 685800"/>
              <a:gd name="connsiteX1" fmla="*/ 393700 w 622300"/>
              <a:gd name="connsiteY1" fmla="*/ 685800 h 685800"/>
              <a:gd name="connsiteX2" fmla="*/ 622300 w 622300"/>
              <a:gd name="connsiteY2" fmla="*/ 0 h 685800"/>
              <a:gd name="connsiteX3" fmla="*/ 0 w 622300"/>
              <a:gd name="connsiteY3" fmla="*/ 2032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300" h="685800">
                <a:moveTo>
                  <a:pt x="0" y="203200"/>
                </a:moveTo>
                <a:lnTo>
                  <a:pt x="393700" y="685800"/>
                </a:lnTo>
                <a:lnTo>
                  <a:pt x="62230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362075" y="1544374"/>
            <a:ext cx="2924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cs typeface="+mn-ea"/>
                <a:sym typeface="+mn-lt"/>
              </a:rPr>
              <a:t>Part  02</a:t>
            </a:r>
            <a:endParaRPr lang="en-US" altLang="zh-CN" sz="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362075" y="2197010"/>
            <a:ext cx="569186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spc="300" dirty="0">
                <a:solidFill>
                  <a:schemeClr val="bg1"/>
                </a:solidFill>
                <a:cs typeface="+mn-ea"/>
                <a:sym typeface="+mn-lt"/>
              </a:rPr>
              <a:t>功能介绍</a:t>
            </a:r>
            <a:endParaRPr lang="zh-CN" altLang="en-US" sz="5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912784" y="3177044"/>
            <a:ext cx="2019686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痛点分析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452939" y="3192433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912784" y="3698037"/>
            <a:ext cx="20196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解决方案及创新之处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452939" y="3713426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912785" y="4202706"/>
            <a:ext cx="2019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功能优势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452939" y="4218095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912784" y="4711330"/>
            <a:ext cx="20196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竞品分析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452939" y="4726719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919664" y="3198684"/>
            <a:ext cx="2108488" cy="295275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919664" y="3717130"/>
            <a:ext cx="2108488" cy="297657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919664" y="4221956"/>
            <a:ext cx="2108488" cy="300054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919664" y="4730915"/>
            <a:ext cx="2108488" cy="295904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  <p:bldP spid="120" grpId="0" bldLvl="0" animBg="1"/>
      <p:bldP spid="122" grpId="0" bldLvl="0" animBg="1"/>
      <p:bldP spid="123" grpId="0"/>
      <p:bldP spid="124" grpId="0"/>
      <p:bldP spid="126" grpId="0"/>
      <p:bldP spid="130" grpId="0" bldLvl="0" animBg="1"/>
      <p:bldP spid="127" grpId="0"/>
      <p:bldP spid="132" grpId="0" bldLvl="0" animBg="1"/>
      <p:bldP spid="128" grpId="0"/>
      <p:bldP spid="133" grpId="0" bldLvl="0" animBg="1"/>
      <p:bldP spid="129" grpId="0"/>
      <p:bldP spid="134" grpId="0" bldLvl="0" animBg="1"/>
      <p:bldP spid="139" grpId="0" bldLvl="0" animBg="1"/>
      <p:bldP spid="140" grpId="0" bldLvl="0" animBg="1"/>
      <p:bldP spid="141" grpId="0" bldLvl="0" animBg="1"/>
      <p:bldP spid="14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1700" y="39088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痛点分析</a:t>
            </a:r>
            <a:endParaRPr lang="zh-CN" altLang="en-US" sz="3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3380" y="4459605"/>
            <a:ext cx="5052060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现阶段绝大多数电子精密制造企业都在使用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传统的数据记录方法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，存在数据记录不完整甚至是数据丢失的现象</a:t>
            </a:r>
            <a:endParaRPr lang="zh-CN" altLang="en-US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016240" y="4324350"/>
            <a:ext cx="3984625" cy="188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夹具易使用久了易磨损，在夹具真正发生故障之前，工作人员在夹具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故障前无法及时更换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，这将直接导致设备故障以及生产效率受到很大的影响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。</a:t>
            </a:r>
            <a:endParaRPr lang="zh-CN" altLang="en-US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" y="2263775"/>
            <a:ext cx="1776730" cy="1783080"/>
          </a:xfrm>
          <a:prstGeom prst="roundRect">
            <a:avLst/>
          </a:prstGeom>
        </p:spPr>
      </p:pic>
      <p:cxnSp>
        <p:nvCxnSpPr>
          <p:cNvPr id="64" name="直接连接符 63"/>
          <p:cNvCxnSpPr/>
          <p:nvPr/>
        </p:nvCxnSpPr>
        <p:spPr>
          <a:xfrm>
            <a:off x="5978525" y="1036320"/>
            <a:ext cx="22860" cy="584581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2263775"/>
            <a:ext cx="1730375" cy="1783715"/>
          </a:xfrm>
          <a:prstGeom prst="round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5" y="1967865"/>
            <a:ext cx="1271270" cy="2079625"/>
          </a:xfrm>
          <a:prstGeom prst="round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164590"/>
            <a:ext cx="1520190" cy="2073910"/>
          </a:xfrm>
          <a:prstGeom prst="round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8016240" y="1708785"/>
            <a:ext cx="3483610" cy="152971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            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工厂庞大，生产设备上的夹具数量非常多且分散，对某一套特定夹具所在的设备位置的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寻找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十分麻烦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01385" y="3331845"/>
            <a:ext cx="6142990" cy="762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5299075" y="5932805"/>
            <a:ext cx="514985" cy="508635"/>
          </a:xfrm>
          <a:prstGeom prst="ellipse">
            <a:avLst/>
          </a:prstGeom>
          <a:noFill/>
          <a:ln>
            <a:solidFill>
              <a:srgbClr val="00C1DE"/>
            </a:solidFill>
          </a:ln>
          <a:effectLst>
            <a:glow rad="38100">
              <a:schemeClr val="accent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98135" y="6002655"/>
            <a:ext cx="316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1</a:t>
            </a:r>
            <a:endParaRPr lang="en-US" altLang="zh-CN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1425555" y="2752725"/>
            <a:ext cx="514985" cy="508635"/>
          </a:xfrm>
          <a:prstGeom prst="ellipse">
            <a:avLst/>
          </a:prstGeom>
          <a:noFill/>
          <a:ln>
            <a:solidFill>
              <a:srgbClr val="00C1DE"/>
            </a:solidFill>
          </a:ln>
          <a:effectLst>
            <a:glow rad="38100">
              <a:schemeClr val="accent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524615" y="2823210"/>
            <a:ext cx="316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2</a:t>
            </a:r>
            <a:endParaRPr lang="en-US" altLang="zh-CN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1425555" y="5932170"/>
            <a:ext cx="514985" cy="508635"/>
          </a:xfrm>
          <a:prstGeom prst="ellipse">
            <a:avLst/>
          </a:prstGeom>
          <a:noFill/>
          <a:ln>
            <a:solidFill>
              <a:srgbClr val="00C1DE"/>
            </a:solidFill>
          </a:ln>
          <a:effectLst>
            <a:glow rad="38100">
              <a:schemeClr val="accent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524615" y="6002020"/>
            <a:ext cx="316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3</a:t>
            </a:r>
            <a:endParaRPr lang="en-US" altLang="zh-CN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645" y="3590925"/>
            <a:ext cx="1740535" cy="219329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441700" y="39088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解决方案及创新之处</a:t>
            </a:r>
            <a:endParaRPr lang="zh-CN" altLang="en-US" sz="3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6905" y="1717040"/>
            <a:ext cx="5052060" cy="152971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端与</a:t>
            </a: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pc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端结合的方案，在数据便于查找，录入的同时，使得一线的工作人员能离开电脑，使用移动设备在一线进行相应记录，搜寻工作 </a:t>
            </a:r>
            <a:endParaRPr lang="zh-CN" altLang="en-US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57315" y="2259965"/>
            <a:ext cx="5067300" cy="18897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根据夹具的使用时间与使用类型等已有的数据以及故障夹具的数据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建立相应数据集，使用深度学习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算法对夹具的故障进行预测，通过发送邮件等方式对工作人员进行预警，以及时提醒人员进行更换。</a:t>
            </a:r>
            <a:endParaRPr lang="zh-CN" altLang="en-US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5978525" y="1036320"/>
            <a:ext cx="22860" cy="584581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48995" y="4462145"/>
            <a:ext cx="4839970" cy="18897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            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eChart</a:t>
            </a:r>
            <a:r>
              <a:rPr lang="zh-CN" altLang="en-US" dirty="0">
                <a:solidFill>
                  <a:srgbClr val="00C1DE"/>
                </a:solidFill>
                <a:cs typeface="+mn-ea"/>
                <a:sym typeface="+mn-lt"/>
              </a:rPr>
              <a:t>定制构建工厂二维平面图，并将设备所在区域导入其中，在查找夹具时，可直接定位到夹具所在的相应的设备；同时，也可以直接图中的设备，直接查看该设备上的夹具信息。</a:t>
            </a:r>
            <a:endParaRPr lang="zh-CN" altLang="en-US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-141605" y="3331845"/>
            <a:ext cx="6142990" cy="762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5406390" y="1208405"/>
            <a:ext cx="514985" cy="508635"/>
          </a:xfrm>
          <a:prstGeom prst="ellipse">
            <a:avLst/>
          </a:prstGeom>
          <a:noFill/>
          <a:ln>
            <a:solidFill>
              <a:srgbClr val="00C1DE"/>
            </a:solidFill>
          </a:ln>
          <a:effectLst>
            <a:glow rad="38100">
              <a:schemeClr val="accent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505450" y="1278255"/>
            <a:ext cx="316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1</a:t>
            </a:r>
            <a:endParaRPr lang="en-US" altLang="zh-CN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406390" y="3423285"/>
            <a:ext cx="514985" cy="508635"/>
          </a:xfrm>
          <a:prstGeom prst="ellipse">
            <a:avLst/>
          </a:prstGeom>
          <a:noFill/>
          <a:ln>
            <a:solidFill>
              <a:srgbClr val="00C1DE"/>
            </a:solidFill>
          </a:ln>
          <a:effectLst>
            <a:glow rad="38100">
              <a:schemeClr val="accent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505450" y="3493770"/>
            <a:ext cx="316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2</a:t>
            </a:r>
            <a:endParaRPr lang="en-US" altLang="zh-CN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1425555" y="5932170"/>
            <a:ext cx="514985" cy="508635"/>
          </a:xfrm>
          <a:prstGeom prst="ellipse">
            <a:avLst/>
          </a:prstGeom>
          <a:noFill/>
          <a:ln>
            <a:solidFill>
              <a:srgbClr val="00C1DE"/>
            </a:solidFill>
          </a:ln>
          <a:effectLst>
            <a:glow rad="38100">
              <a:schemeClr val="accent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524615" y="6002020"/>
            <a:ext cx="316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C1DE"/>
                </a:solidFill>
                <a:cs typeface="+mn-ea"/>
                <a:sym typeface="+mn-lt"/>
              </a:rPr>
              <a:t>3</a:t>
            </a:r>
            <a:endParaRPr lang="en-US" altLang="zh-CN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6905" y="1318260"/>
            <a:ext cx="246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传统的数据记录方法</a:t>
            </a:r>
            <a:endParaRPr lang="zh-CN" altLang="en-US" sz="2000"/>
          </a:p>
        </p:txBody>
      </p:sp>
      <p:sp>
        <p:nvSpPr>
          <p:cNvPr id="81" name="文本框 80"/>
          <p:cNvSpPr txBox="1"/>
          <p:nvPr/>
        </p:nvSpPr>
        <p:spPr>
          <a:xfrm>
            <a:off x="636905" y="3639185"/>
            <a:ext cx="155448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寻找十分麻烦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57315" y="13487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故障前无法及时更换</a:t>
            </a:r>
            <a:endParaRPr lang="zh-CN" altLang="en-US" dirty="0">
              <a:solidFill>
                <a:srgbClr val="00C1D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441700" y="39088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功能简介</a:t>
            </a:r>
            <a:endParaRPr lang="zh-CN" altLang="en-US" sz="3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MH_SubTitle_2"/>
          <p:cNvSpPr/>
          <p:nvPr>
            <p:custDataLst>
              <p:tags r:id="rId1"/>
            </p:custDataLst>
          </p:nvPr>
        </p:nvSpPr>
        <p:spPr>
          <a:xfrm>
            <a:off x="1287463" y="1474470"/>
            <a:ext cx="9617075" cy="513080"/>
          </a:xfrm>
          <a:prstGeom prst="rect">
            <a:avLst/>
          </a:prstGeom>
          <a:solidFill>
            <a:srgbClr val="00C1D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7780" y="1537970"/>
            <a:ext cx="9616440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实时的工装及刀夹量具出入库操作——即时掌握工装及刀夹量具动向，跟踪每一把工装及刀夹量具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SubTitle_2"/>
          <p:cNvSpPr/>
          <p:nvPr>
            <p:custDataLst>
              <p:tags r:id="rId2"/>
            </p:custDataLst>
          </p:nvPr>
        </p:nvSpPr>
        <p:spPr>
          <a:xfrm>
            <a:off x="1287463" y="2298700"/>
            <a:ext cx="9617075" cy="513080"/>
          </a:xfrm>
          <a:prstGeom prst="rect">
            <a:avLst/>
          </a:prstGeom>
          <a:solidFill>
            <a:srgbClr val="00C1D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0633" y="2386330"/>
            <a:ext cx="9690735" cy="3371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：跟踪丢失，损坏或报废的刀夹量具——实时了解刀夹量消耗情况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SubTitle_2"/>
          <p:cNvSpPr/>
          <p:nvPr>
            <p:custDataLst>
              <p:tags r:id="rId3"/>
            </p:custDataLst>
          </p:nvPr>
        </p:nvSpPr>
        <p:spPr>
          <a:xfrm>
            <a:off x="1287463" y="3069590"/>
            <a:ext cx="9617075" cy="513080"/>
          </a:xfrm>
          <a:prstGeom prst="rect">
            <a:avLst/>
          </a:prstGeom>
          <a:solidFill>
            <a:srgbClr val="00C1D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50633" y="3157220"/>
            <a:ext cx="9690735" cy="3371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：支持移动端条形码扫描录入——操作简便，使记录过程不容易出错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MH_SubTitle_2"/>
          <p:cNvSpPr/>
          <p:nvPr>
            <p:custDataLst>
              <p:tags r:id="rId4"/>
            </p:custDataLst>
          </p:nvPr>
        </p:nvSpPr>
        <p:spPr>
          <a:xfrm>
            <a:off x="1287463" y="3797300"/>
            <a:ext cx="9617075" cy="513080"/>
          </a:xfrm>
          <a:prstGeom prst="rect">
            <a:avLst/>
          </a:prstGeom>
          <a:solidFill>
            <a:srgbClr val="00C1D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0633" y="3884930"/>
            <a:ext cx="9690735" cy="3371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：系统自动生成建议采购清单——有效控制库存，避免不必要的囤积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SubTitle_2"/>
          <p:cNvSpPr/>
          <p:nvPr>
            <p:custDataLst>
              <p:tags r:id="rId5"/>
            </p:custDataLst>
          </p:nvPr>
        </p:nvSpPr>
        <p:spPr>
          <a:xfrm>
            <a:off x="1287463" y="4549775"/>
            <a:ext cx="9617075" cy="513080"/>
          </a:xfrm>
          <a:prstGeom prst="rect">
            <a:avLst/>
          </a:prstGeom>
          <a:solidFill>
            <a:srgbClr val="00C1D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50633" y="4637405"/>
            <a:ext cx="9690735" cy="3371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：开放式的API和数据库——满足与其他系统的集成需求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MH_SubTitle_2"/>
          <p:cNvSpPr/>
          <p:nvPr>
            <p:custDataLst>
              <p:tags r:id="rId6"/>
            </p:custDataLst>
          </p:nvPr>
        </p:nvSpPr>
        <p:spPr>
          <a:xfrm>
            <a:off x="1267143" y="5287010"/>
            <a:ext cx="9657715" cy="760730"/>
          </a:xfrm>
          <a:prstGeom prst="rect">
            <a:avLst/>
          </a:prstGeom>
          <a:solidFill>
            <a:srgbClr val="00C1D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50633" y="5374640"/>
            <a:ext cx="9690735" cy="5835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：系统能够在任何时候查询到每把工装及刀夹量具正在使用的情况。根据实地访问经验，本产品可为大多数制造企业每年能节省至少25%左右的工装及刀夹量具费用。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727154352"/>
  <p:tag name="MH_LIBRARY" val="GRAPHIC"/>
  <p:tag name="MH_TYPE" val="SubTitle"/>
  <p:tag name="MH_ORDER" val="2"/>
</p:tagLst>
</file>

<file path=ppt/tags/tag2.xml><?xml version="1.0" encoding="utf-8"?>
<p:tagLst xmlns:p="http://schemas.openxmlformats.org/presentationml/2006/main">
  <p:tag name="MH" val="20170727154352"/>
  <p:tag name="MH_LIBRARY" val="GRAPHIC"/>
  <p:tag name="MH_TYPE" val="SubTitle"/>
  <p:tag name="MH_ORDER" val="2"/>
</p:tagLst>
</file>

<file path=ppt/tags/tag3.xml><?xml version="1.0" encoding="utf-8"?>
<p:tagLst xmlns:p="http://schemas.openxmlformats.org/presentationml/2006/main">
  <p:tag name="MH" val="20170727154352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70727154352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70727154352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70727154352"/>
  <p:tag name="MH_LIBRARY" val="GRAPHIC"/>
  <p:tag name="MH_TYPE" val="SubTitle"/>
  <p:tag name="MH_ORDER" val="2"/>
</p:tagLst>
</file>

<file path=ppt/tags/tag7.xml><?xml version="1.0" encoding="utf-8"?>
<p:tagLst xmlns:p="http://schemas.openxmlformats.org/presentationml/2006/main">
  <p:tag name="ISPRING_PRESENTATION_TITLE" val="40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fkm1vz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WPS 演示</Application>
  <PresentationFormat>自定义</PresentationFormat>
  <Paragraphs>165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方正细谭黑简体</vt:lpstr>
      <vt:lpstr>黑体</vt:lpstr>
      <vt:lpstr>微软雅黑</vt:lpstr>
      <vt:lpstr>Arial Unicode MS</vt:lpstr>
      <vt:lpstr>等线</vt:lpstr>
      <vt:lpstr>Bradley Hand ITC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蓝色齿轮</dc:title>
  <dc:creator>第一PPT</dc:creator>
  <cp:keywords>www.1ppt.com</cp:keywords>
  <dc:description>www.1ppt.com</dc:description>
  <cp:lastModifiedBy>仇誓博</cp:lastModifiedBy>
  <cp:revision>90</cp:revision>
  <dcterms:created xsi:type="dcterms:W3CDTF">2016-11-01T12:16:00Z</dcterms:created>
  <dcterms:modified xsi:type="dcterms:W3CDTF">2020-12-14T13:36:09Z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