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5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0" r:id="rId24"/>
    <p:sldId id="281" r:id="rId25"/>
    <p:sldId id="282" r:id="rId26"/>
    <p:sldId id="283" r:id="rId27"/>
    <p:sldId id="284" r:id="rId28"/>
    <p:sldId id="285" r:id="rId29"/>
    <p:sldId id="261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62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8BE1FF"/>
    <a:srgbClr val="AAF0BB"/>
    <a:srgbClr val="3CDE63"/>
    <a:srgbClr val="FFCC99"/>
    <a:srgbClr val="59C181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139" autoAdjust="0"/>
  </p:normalViewPr>
  <p:slideViewPr>
    <p:cSldViewPr>
      <p:cViewPr>
        <p:scale>
          <a:sx n="80" d="100"/>
          <a:sy n="80" d="100"/>
        </p:scale>
        <p:origin x="-193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62" y="1407381"/>
            <a:ext cx="7030437" cy="278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6405" y="5148924"/>
            <a:ext cx="6400800" cy="1752600"/>
          </a:xfrm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基础服务和概念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9709"/>
            <a:ext cx="2519045" cy="2188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域名</a:t>
            </a:r>
            <a:r>
              <a:rPr lang="zh-CN" altLang="en-US" smtClean="0"/>
              <a:t>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域名在书写时，遵循从小到大的级别</a:t>
            </a:r>
            <a:r>
              <a:rPr lang="zh-CN" altLang="zh-CN" smtClean="0"/>
              <a:t>顺序</a:t>
            </a:r>
            <a:endParaRPr lang="en-US" altLang="zh-CN" smtClean="0"/>
          </a:p>
          <a:p>
            <a:pPr lvl="1"/>
            <a:r>
              <a:rPr lang="zh-CN" altLang="zh-CN" smtClean="0"/>
              <a:t>如</a:t>
            </a:r>
            <a:r>
              <a:rPr lang="en-US" altLang="zh-CN" smtClean="0"/>
              <a:t>mail.nuaa.edu.cn</a:t>
            </a:r>
          </a:p>
          <a:p>
            <a:r>
              <a:rPr lang="zh-CN" altLang="zh-CN" smtClean="0"/>
              <a:t>每</a:t>
            </a:r>
            <a:r>
              <a:rPr lang="zh-CN" altLang="zh-CN"/>
              <a:t>一级域名要尽量简单，长度不超过</a:t>
            </a:r>
            <a:r>
              <a:rPr lang="en-US" altLang="zh-CN"/>
              <a:t>63</a:t>
            </a:r>
            <a:r>
              <a:rPr lang="zh-CN" altLang="zh-CN"/>
              <a:t>个</a:t>
            </a:r>
            <a:r>
              <a:rPr lang="zh-CN" altLang="zh-CN" smtClean="0"/>
              <a:t>字符</a:t>
            </a:r>
            <a:endParaRPr lang="en-US" altLang="zh-CN" smtClean="0"/>
          </a:p>
          <a:p>
            <a:r>
              <a:rPr lang="zh-CN" altLang="zh-CN" smtClean="0"/>
              <a:t>域名</a:t>
            </a:r>
            <a:r>
              <a:rPr lang="zh-CN" altLang="zh-CN"/>
              <a:t>总长度不能超过</a:t>
            </a:r>
            <a:r>
              <a:rPr lang="en-US" altLang="zh-CN"/>
              <a:t>253</a:t>
            </a:r>
            <a:r>
              <a:rPr lang="zh-CN" altLang="zh-CN"/>
              <a:t>个</a:t>
            </a:r>
            <a:r>
              <a:rPr lang="zh-CN" altLang="zh-CN" smtClean="0"/>
              <a:t>字符</a:t>
            </a:r>
            <a:endParaRPr lang="en-US" altLang="zh-CN" smtClean="0"/>
          </a:p>
          <a:p>
            <a:r>
              <a:rPr lang="zh-CN" altLang="zh-CN" smtClean="0"/>
              <a:t>每</a:t>
            </a:r>
            <a:r>
              <a:rPr lang="zh-CN" altLang="zh-CN"/>
              <a:t>一级域名除了连字符（</a:t>
            </a:r>
            <a:r>
              <a:rPr lang="en-US" altLang="zh-CN"/>
              <a:t>-</a:t>
            </a:r>
            <a:r>
              <a:rPr lang="zh-CN" altLang="zh-CN"/>
              <a:t>）外不能使用其他标点符号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域名只是个逻辑概念，并不代表计算机所在的物理</a:t>
            </a:r>
            <a:r>
              <a:rPr lang="zh-CN" altLang="zh-CN" smtClean="0"/>
              <a:t>地点</a:t>
            </a:r>
            <a:endParaRPr lang="en-US" altLang="zh-CN" smtClean="0"/>
          </a:p>
          <a:p>
            <a:r>
              <a:rPr lang="zh-CN" altLang="zh-CN" smtClean="0"/>
              <a:t>尽管</a:t>
            </a:r>
            <a:r>
              <a:rPr lang="zh-CN" altLang="zh-CN"/>
              <a:t>域名系统也采用点号对域名进行分割，但是域名的点号和</a:t>
            </a:r>
            <a:r>
              <a:rPr lang="en-US" altLang="zh-CN"/>
              <a:t>IP</a:t>
            </a:r>
            <a:r>
              <a:rPr lang="zh-CN" altLang="zh-CN"/>
              <a:t>地址的点号毫无关系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3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19.1 </a:t>
            </a:r>
            <a:r>
              <a:rPr lang="zh-CN" altLang="zh-CN"/>
              <a:t>域名系统</a:t>
            </a:r>
            <a:r>
              <a:rPr lang="en-US" altLang="zh-CN"/>
              <a:t>DNS</a:t>
            </a:r>
            <a:endParaRPr lang="zh-CN" altLang="zh-CN"/>
          </a:p>
          <a:p>
            <a:pPr lvl="1"/>
            <a:r>
              <a:rPr lang="en-US" altLang="zh-CN"/>
              <a:t>19.1.1 DNS</a:t>
            </a:r>
            <a:r>
              <a:rPr lang="zh-CN" altLang="zh-CN"/>
              <a:t>的作用——谁说站在光里的才算英雄</a:t>
            </a:r>
          </a:p>
          <a:p>
            <a:pPr lvl="1"/>
            <a:r>
              <a:rPr lang="en-US" altLang="zh-CN"/>
              <a:t>19.1.2 </a:t>
            </a:r>
            <a:r>
              <a:rPr lang="zh-CN" altLang="zh-CN"/>
              <a:t>域名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19.1.3 </a:t>
            </a:r>
            <a:r>
              <a:rPr lang="zh-CN" altLang="zh-CN">
                <a:solidFill>
                  <a:srgbClr val="FF0000"/>
                </a:solidFill>
              </a:rPr>
              <a:t>域名系统的</a:t>
            </a:r>
            <a:r>
              <a:rPr lang="zh-CN" altLang="zh-CN" smtClean="0">
                <a:solidFill>
                  <a:srgbClr val="FF0000"/>
                </a:solidFill>
              </a:rPr>
              <a:t>组成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19.1.4 DNS</a:t>
            </a:r>
            <a:r>
              <a:rPr lang="zh-CN" altLang="zh-CN"/>
              <a:t>解析过程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/>
              <a:t>19.1.4 DNS</a:t>
            </a:r>
            <a:r>
              <a:rPr lang="zh-CN" altLang="zh-CN"/>
              <a:t>解析过程</a:t>
            </a:r>
          </a:p>
          <a:p>
            <a:r>
              <a:rPr lang="en-US" altLang="zh-CN"/>
              <a:t>19.2 </a:t>
            </a:r>
            <a:r>
              <a:rPr lang="zh-CN" altLang="zh-CN"/>
              <a:t>动态主机配置协议</a:t>
            </a:r>
            <a:r>
              <a:rPr lang="en-US" altLang="zh-CN"/>
              <a:t>DHCP</a:t>
            </a:r>
            <a:endParaRPr lang="zh-CN" altLang="zh-CN"/>
          </a:p>
          <a:p>
            <a:r>
              <a:rPr lang="en-US" altLang="zh-CN"/>
              <a:t>19.3 </a:t>
            </a:r>
            <a:r>
              <a:rPr lang="zh-CN" altLang="zh-CN"/>
              <a:t>定位资源的机制</a:t>
            </a:r>
            <a:r>
              <a:rPr lang="en-US" altLang="zh-CN"/>
              <a:t>——</a:t>
            </a:r>
            <a:r>
              <a:rPr lang="en-US" altLang="zh-CN" smtClean="0"/>
              <a:t>URL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not so easy!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早期</a:t>
            </a:r>
            <a:r>
              <a:rPr lang="zh-CN" altLang="zh-CN" smtClean="0"/>
              <a:t>，计算机</a:t>
            </a:r>
            <a:r>
              <a:rPr lang="zh-CN" altLang="zh-CN"/>
              <a:t>上维护一个叫作</a:t>
            </a:r>
            <a:r>
              <a:rPr lang="en-US" altLang="zh-CN"/>
              <a:t>hosts</a:t>
            </a:r>
            <a:r>
              <a:rPr lang="zh-CN" altLang="zh-CN"/>
              <a:t>的文件保存域名和</a:t>
            </a:r>
            <a:r>
              <a:rPr lang="en-US" altLang="zh-CN"/>
              <a:t>IP</a:t>
            </a:r>
            <a:r>
              <a:rPr lang="zh-CN" altLang="zh-CN"/>
              <a:t>地址的对应关系，并且使用了非等级的名字</a:t>
            </a:r>
            <a:r>
              <a:rPr lang="zh-CN" altLang="zh-CN" smtClean="0"/>
              <a:t>空间</a:t>
            </a:r>
            <a:endParaRPr lang="en-US" altLang="zh-CN" smtClean="0"/>
          </a:p>
          <a:p>
            <a:r>
              <a:rPr lang="zh-CN" altLang="zh-CN" smtClean="0"/>
              <a:t>随着</a:t>
            </a:r>
            <a:r>
              <a:rPr lang="zh-CN" altLang="zh-CN"/>
              <a:t>互联网的快速发展，这种管理和命名方法</a:t>
            </a:r>
            <a:r>
              <a:rPr lang="zh-CN" altLang="zh-CN" smtClean="0"/>
              <a:t>显然</a:t>
            </a:r>
            <a:r>
              <a:rPr lang="zh-CN" altLang="en-US" smtClean="0"/>
              <a:t>力有不逮</a:t>
            </a:r>
            <a:r>
              <a:rPr lang="zh-CN" altLang="zh-CN" smtClean="0"/>
              <a:t>，</a:t>
            </a:r>
            <a:r>
              <a:rPr lang="zh-CN" altLang="zh-CN"/>
              <a:t>于是出现了分层的名字空间和专门的域名</a:t>
            </a:r>
            <a:r>
              <a:rPr lang="zh-CN" altLang="zh-CN" smtClean="0"/>
              <a:t>系统</a:t>
            </a:r>
            <a:endParaRPr lang="en-US" altLang="zh-CN" smtClean="0"/>
          </a:p>
          <a:p>
            <a:r>
              <a:rPr lang="zh-CN" altLang="zh-CN"/>
              <a:t>看起来其工作非常</a:t>
            </a:r>
            <a:r>
              <a:rPr lang="zh-CN" altLang="zh-CN" smtClean="0"/>
              <a:t>简单</a:t>
            </a:r>
            <a:r>
              <a:rPr lang="zh-CN" altLang="en-US" smtClean="0"/>
              <a:t>，</a:t>
            </a:r>
            <a:r>
              <a:rPr lang="zh-CN" altLang="zh-CN" smtClean="0"/>
              <a:t>但</a:t>
            </a:r>
            <a:r>
              <a:rPr lang="zh-CN" altLang="zh-CN"/>
              <a:t>因为需要管理无比巨大的数据规模，而变成了一个非常具有挑战性的</a:t>
            </a:r>
            <a:r>
              <a:rPr lang="zh-CN" altLang="zh-CN" smtClean="0"/>
              <a:t>问题</a:t>
            </a:r>
            <a:endParaRPr lang="en-US" altLang="zh-CN" smtClean="0"/>
          </a:p>
          <a:p>
            <a:r>
              <a:rPr lang="zh-CN" altLang="zh-CN"/>
              <a:t>一个人管理一个农家</a:t>
            </a:r>
            <a:r>
              <a:rPr lang="zh-CN" altLang="zh-CN" smtClean="0"/>
              <a:t>乐容易</a:t>
            </a:r>
            <a:r>
              <a:rPr lang="zh-CN" altLang="zh-CN"/>
              <a:t>，</a:t>
            </a:r>
            <a:r>
              <a:rPr lang="zh-CN" altLang="zh-CN" smtClean="0"/>
              <a:t>但如果</a:t>
            </a:r>
            <a:r>
              <a:rPr lang="zh-CN" altLang="zh-CN"/>
              <a:t>想要在全国各地开展业务</a:t>
            </a:r>
            <a:r>
              <a:rPr lang="zh-CN" altLang="zh-CN" smtClean="0"/>
              <a:t>，需要</a:t>
            </a:r>
            <a:r>
              <a:rPr lang="zh-CN" altLang="zh-CN"/>
              <a:t>有一定架构的管理</a:t>
            </a:r>
            <a:r>
              <a:rPr lang="zh-CN" altLang="zh-CN" smtClean="0"/>
              <a:t>团队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3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zh-CN">
                <a:solidFill>
                  <a:srgbClr val="FF0000"/>
                </a:solidFill>
              </a:rPr>
              <a:t>域名服务器和管理范围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在全世界分布了大量的域名</a:t>
            </a:r>
            <a:r>
              <a:rPr lang="zh-CN" altLang="zh-CN" smtClean="0"/>
              <a:t>服务器</a:t>
            </a:r>
            <a:endParaRPr lang="en-US" altLang="zh-CN" smtClean="0"/>
          </a:p>
          <a:p>
            <a:r>
              <a:rPr lang="zh-CN" altLang="zh-CN" smtClean="0"/>
              <a:t>管理</a:t>
            </a:r>
            <a:r>
              <a:rPr lang="zh-CN" altLang="zh-CN"/>
              <a:t>着无比庞大的一个</a:t>
            </a:r>
            <a:r>
              <a:rPr lang="zh-CN" altLang="zh-CN" smtClean="0"/>
              <a:t>分布式数据库</a:t>
            </a:r>
            <a:endParaRPr lang="en-US" altLang="zh-CN" smtClean="0"/>
          </a:p>
          <a:p>
            <a:r>
              <a:rPr lang="zh-CN" altLang="zh-CN" smtClean="0"/>
              <a:t>能够</a:t>
            </a:r>
            <a:r>
              <a:rPr lang="zh-CN" altLang="zh-CN"/>
              <a:t>使用户就近得到查询</a:t>
            </a:r>
            <a:r>
              <a:rPr lang="zh-CN" altLang="zh-CN" smtClean="0"/>
              <a:t>服务</a:t>
            </a:r>
            <a:endParaRPr lang="en-US" altLang="zh-CN" smtClean="0"/>
          </a:p>
          <a:p>
            <a:r>
              <a:rPr lang="zh-CN" altLang="zh-CN" smtClean="0"/>
              <a:t>尽管</a:t>
            </a:r>
            <a:r>
              <a:rPr lang="zh-CN" altLang="zh-CN"/>
              <a:t>存在很多的服务器，但可以把整个</a:t>
            </a:r>
            <a:r>
              <a:rPr lang="en-US" altLang="zh-CN"/>
              <a:t>DNS</a:t>
            </a:r>
            <a:r>
              <a:rPr lang="zh-CN" altLang="zh-CN"/>
              <a:t>系统的所有服务器看作一个整体，以客户</a:t>
            </a:r>
            <a:r>
              <a:rPr lang="en-US" altLang="zh-CN"/>
              <a:t>/</a:t>
            </a:r>
            <a:r>
              <a:rPr lang="zh-CN" altLang="zh-CN"/>
              <a:t>服务器的模式为用户提供服务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8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区（</a:t>
            </a:r>
            <a:r>
              <a:rPr lang="en-US" altLang="zh-CN"/>
              <a:t>zone</a:t>
            </a:r>
            <a:r>
              <a:rPr lang="zh-CN" altLang="zh-CN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众多域名服务器的组织方式也是呈层次状树状结构</a:t>
            </a:r>
            <a:r>
              <a:rPr lang="zh-CN" altLang="zh-CN" smtClean="0"/>
              <a:t>的</a:t>
            </a:r>
            <a:endParaRPr lang="en-US" altLang="zh-CN" smtClean="0"/>
          </a:p>
          <a:p>
            <a:r>
              <a:rPr lang="zh-CN" altLang="zh-CN" smtClean="0"/>
              <a:t>域名</a:t>
            </a:r>
            <a:r>
              <a:rPr lang="zh-CN" altLang="zh-CN"/>
              <a:t>服务器并非是和域一一对应</a:t>
            </a:r>
            <a:r>
              <a:rPr lang="zh-CN" altLang="zh-CN" smtClean="0"/>
              <a:t>的</a:t>
            </a:r>
            <a:endParaRPr lang="en-US" altLang="zh-CN" smtClean="0"/>
          </a:p>
          <a:p>
            <a:r>
              <a:rPr lang="zh-CN" altLang="zh-CN" smtClean="0"/>
              <a:t>域名</a:t>
            </a:r>
            <a:r>
              <a:rPr lang="zh-CN" altLang="zh-CN"/>
              <a:t>系统不是按照域进行管理的，而是按照</a:t>
            </a:r>
            <a:r>
              <a:rPr lang="zh-CN" altLang="zh-CN" smtClean="0"/>
              <a:t>区来</a:t>
            </a:r>
            <a:r>
              <a:rPr lang="zh-CN" altLang="zh-CN"/>
              <a:t>进行管理</a:t>
            </a:r>
            <a:r>
              <a:rPr lang="zh-CN" altLang="zh-CN" smtClean="0"/>
              <a:t>的</a:t>
            </a:r>
            <a:endParaRPr lang="en-US" altLang="zh-CN" smtClean="0"/>
          </a:p>
          <a:p>
            <a:r>
              <a:rPr lang="zh-CN" altLang="zh-CN"/>
              <a:t>每个区都设有一个权限域名服务器进行</a:t>
            </a:r>
            <a:r>
              <a:rPr lang="zh-CN" altLang="zh-CN" smtClean="0"/>
              <a:t>管理</a:t>
            </a:r>
            <a:endParaRPr lang="en-US" altLang="zh-CN" smtClean="0"/>
          </a:p>
          <a:p>
            <a:r>
              <a:rPr lang="zh-CN" altLang="zh-CN" smtClean="0"/>
              <a:t>权限</a:t>
            </a:r>
            <a:r>
              <a:rPr lang="zh-CN" altLang="zh-CN"/>
              <a:t>域名服务器保存该区中的所有主机域名到</a:t>
            </a:r>
            <a:r>
              <a:rPr lang="en-US" altLang="zh-CN"/>
              <a:t>IP</a:t>
            </a:r>
            <a:r>
              <a:rPr lang="zh-CN" altLang="zh-CN"/>
              <a:t>地址的映射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025854"/>
              </p:ext>
            </p:extLst>
          </p:nvPr>
        </p:nvGraphicFramePr>
        <p:xfrm>
          <a:off x="467544" y="1484784"/>
          <a:ext cx="8392786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3" imgW="4572473" imgH="2431173" progId="Visio.Drawing.11">
                  <p:embed/>
                </p:oleObj>
              </mc:Choice>
              <mc:Fallback>
                <p:oleObj name="Visio" r:id="rId3" imgW="4572473" imgH="243117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84784"/>
                        <a:ext cx="8392786" cy="4464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4337171" cy="454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90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zh-CN">
                <a:solidFill>
                  <a:srgbClr val="FF0000"/>
                </a:solidFill>
              </a:rPr>
              <a:t>域名服务器的分类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根域名</a:t>
            </a:r>
            <a:r>
              <a:rPr lang="zh-CN" altLang="zh-CN" smtClean="0"/>
              <a:t>服务器</a:t>
            </a:r>
            <a:endParaRPr lang="en-US" altLang="zh-CN" smtClean="0"/>
          </a:p>
          <a:p>
            <a:r>
              <a:rPr lang="zh-CN" altLang="zh-CN" smtClean="0"/>
              <a:t>顶级</a:t>
            </a:r>
            <a:r>
              <a:rPr lang="zh-CN" altLang="zh-CN"/>
              <a:t>域名</a:t>
            </a:r>
            <a:r>
              <a:rPr lang="zh-CN" altLang="zh-CN" smtClean="0"/>
              <a:t>服务器</a:t>
            </a:r>
            <a:endParaRPr lang="en-US" altLang="zh-CN" smtClean="0"/>
          </a:p>
          <a:p>
            <a:r>
              <a:rPr lang="zh-CN" altLang="zh-CN" smtClean="0"/>
              <a:t>权限</a:t>
            </a:r>
            <a:r>
              <a:rPr lang="zh-CN" altLang="zh-CN"/>
              <a:t>域名</a:t>
            </a:r>
            <a:r>
              <a:rPr lang="zh-CN" altLang="zh-CN" smtClean="0"/>
              <a:t>服务器</a:t>
            </a:r>
            <a:endParaRPr lang="en-US" altLang="zh-CN" smtClean="0"/>
          </a:p>
          <a:p>
            <a:r>
              <a:rPr lang="zh-CN" altLang="zh-CN" smtClean="0"/>
              <a:t>本地</a:t>
            </a:r>
            <a:r>
              <a:rPr lang="zh-CN" altLang="zh-CN"/>
              <a:t>域名服务器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zh-CN"/>
              <a:t>）根域名服务器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mtClean="0"/>
              <a:t>最高</a:t>
            </a:r>
            <a:r>
              <a:rPr lang="zh-CN" altLang="zh-CN"/>
              <a:t>层次的域名</a:t>
            </a:r>
            <a:r>
              <a:rPr lang="zh-CN" altLang="zh-CN" smtClean="0"/>
              <a:t>服务器</a:t>
            </a:r>
            <a:endParaRPr lang="en-US" altLang="zh-CN" smtClean="0"/>
          </a:p>
          <a:p>
            <a:r>
              <a:rPr lang="zh-CN" altLang="zh-CN" smtClean="0"/>
              <a:t>根</a:t>
            </a:r>
            <a:r>
              <a:rPr lang="zh-CN" altLang="zh-CN"/>
              <a:t>域名</a:t>
            </a:r>
            <a:r>
              <a:rPr lang="zh-CN" altLang="zh-CN" smtClean="0"/>
              <a:t>服务器知道所有顶级</a:t>
            </a:r>
            <a:r>
              <a:rPr lang="zh-CN" altLang="zh-CN"/>
              <a:t>域名服务器的域名和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zh-CN" altLang="zh-CN"/>
          </a:p>
          <a:p>
            <a:r>
              <a:rPr lang="zh-CN" altLang="zh-CN"/>
              <a:t>多数情况下，根域名服务器并不直接把域名解析成</a:t>
            </a:r>
            <a:r>
              <a:rPr lang="en-US" altLang="zh-CN"/>
              <a:t>IP</a:t>
            </a:r>
            <a:r>
              <a:rPr lang="zh-CN" altLang="zh-CN"/>
              <a:t>地址，而是</a:t>
            </a:r>
            <a:r>
              <a:rPr lang="zh-CN" altLang="zh-CN" smtClean="0"/>
              <a:t>告</a:t>
            </a:r>
            <a:r>
              <a:rPr lang="zh-CN" altLang="en-US" smtClean="0"/>
              <a:t>知</a:t>
            </a:r>
            <a:r>
              <a:rPr lang="zh-CN" altLang="zh-CN" smtClean="0"/>
              <a:t>：下步</a:t>
            </a:r>
            <a:r>
              <a:rPr lang="zh-CN" altLang="zh-CN"/>
              <a:t>你去找</a:t>
            </a:r>
            <a:r>
              <a:rPr lang="zh-CN" altLang="zh-CN" smtClean="0"/>
              <a:t>哪个</a:t>
            </a:r>
            <a:r>
              <a:rPr lang="zh-CN" altLang="zh-CN"/>
              <a:t>顶级域名</a:t>
            </a:r>
            <a:r>
              <a:rPr lang="zh-CN" altLang="zh-CN" smtClean="0"/>
              <a:t>服务器查询</a:t>
            </a:r>
          </a:p>
          <a:p>
            <a:r>
              <a:rPr lang="zh-CN" altLang="zh-CN" smtClean="0"/>
              <a:t>根域名服务器相当于“总部”的角色</a:t>
            </a:r>
            <a:endParaRPr lang="en-US" altLang="zh-CN" smtClean="0"/>
          </a:p>
          <a:p>
            <a:r>
              <a:rPr lang="zh-CN" altLang="zh-CN" smtClean="0"/>
              <a:t>例如，处于南京的客户想要知道北京农家乐的某个员工</a:t>
            </a:r>
            <a:r>
              <a:rPr lang="en-US" altLang="zh-CN" smtClean="0"/>
              <a:t>A</a:t>
            </a:r>
            <a:r>
              <a:rPr lang="zh-CN" altLang="zh-CN" smtClean="0"/>
              <a:t>的电话，本地农家乐经理可以向总部查询，总部知道北京店的经理</a:t>
            </a:r>
            <a:r>
              <a:rPr lang="en-US" altLang="zh-CN" smtClean="0"/>
              <a:t>C</a:t>
            </a:r>
            <a:r>
              <a:rPr lang="zh-CN" altLang="zh-CN" smtClean="0"/>
              <a:t>的电话，于是把</a:t>
            </a:r>
            <a:r>
              <a:rPr lang="en-US" altLang="zh-CN" smtClean="0"/>
              <a:t>C</a:t>
            </a:r>
            <a:r>
              <a:rPr lang="zh-CN" altLang="zh-CN" smtClean="0"/>
              <a:t>的电话给</a:t>
            </a:r>
            <a:r>
              <a:rPr lang="en-US" altLang="zh-CN" smtClean="0"/>
              <a:t>B</a:t>
            </a:r>
            <a:r>
              <a:rPr lang="zh-CN" altLang="zh-CN" smtClean="0"/>
              <a:t>，</a:t>
            </a:r>
            <a:r>
              <a:rPr lang="en-US" altLang="zh-CN" smtClean="0"/>
              <a:t>B</a:t>
            </a:r>
            <a:r>
              <a:rPr lang="zh-CN" altLang="zh-CN" smtClean="0"/>
              <a:t>通过</a:t>
            </a:r>
            <a:r>
              <a:rPr lang="en-US" altLang="zh-CN" smtClean="0"/>
              <a:t>C</a:t>
            </a:r>
            <a:r>
              <a:rPr lang="zh-CN" altLang="zh-CN" smtClean="0"/>
              <a:t>就可以查到</a:t>
            </a:r>
            <a:r>
              <a:rPr lang="en-US" altLang="zh-CN" smtClean="0"/>
              <a:t>A</a:t>
            </a:r>
            <a:r>
              <a:rPr lang="zh-CN" altLang="zh-CN" smtClean="0"/>
              <a:t>的电话了，服务到家</a:t>
            </a:r>
            <a:r>
              <a:rPr lang="zh-CN" altLang="en-US" smtClean="0"/>
              <a:t>，奈斯</a:t>
            </a:r>
            <a:r>
              <a:rPr lang="zh-CN" altLang="zh-CN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网上共有</a:t>
            </a:r>
            <a:r>
              <a:rPr lang="en-US" altLang="zh-CN"/>
              <a:t>13</a:t>
            </a:r>
            <a:r>
              <a:rPr lang="zh-CN" altLang="zh-CN"/>
              <a:t>个根</a:t>
            </a:r>
            <a:r>
              <a:rPr lang="zh-CN" altLang="zh-CN" smtClean="0"/>
              <a:t>域名</a:t>
            </a:r>
            <a:endParaRPr lang="en-US" altLang="zh-CN" smtClean="0"/>
          </a:p>
          <a:p>
            <a:r>
              <a:rPr lang="zh-CN" altLang="zh-CN" smtClean="0"/>
              <a:t>分别</a:t>
            </a:r>
            <a:r>
              <a:rPr lang="zh-CN" altLang="zh-CN"/>
              <a:t>是</a:t>
            </a:r>
            <a:r>
              <a:rPr lang="en-US" altLang="zh-CN"/>
              <a:t>a.rootservers.net</a:t>
            </a:r>
            <a:r>
              <a:rPr lang="zh-CN" altLang="zh-CN"/>
              <a:t>、</a:t>
            </a:r>
            <a:r>
              <a:rPr lang="en-US" altLang="zh-CN" err="1"/>
              <a:t>b.rootservers</a:t>
            </a:r>
            <a:r>
              <a:rPr lang="en-US" altLang="zh-CN"/>
              <a:t>. net</a:t>
            </a:r>
            <a:r>
              <a:rPr lang="zh-CN" altLang="zh-CN"/>
              <a:t>、</a:t>
            </a:r>
            <a:r>
              <a:rPr lang="en-US" altLang="zh-CN"/>
              <a:t>…</a:t>
            </a:r>
            <a:r>
              <a:rPr lang="zh-CN" altLang="zh-CN"/>
              <a:t>、</a:t>
            </a:r>
            <a:r>
              <a:rPr lang="en-US" altLang="zh-CN"/>
              <a:t>m. </a:t>
            </a:r>
            <a:r>
              <a:rPr lang="en-US" altLang="zh-CN" smtClean="0"/>
              <a:t>rootservers.net</a:t>
            </a:r>
          </a:p>
          <a:p>
            <a:r>
              <a:rPr lang="zh-CN" altLang="zh-CN" smtClean="0"/>
              <a:t>为了</a:t>
            </a:r>
            <a:r>
              <a:rPr lang="zh-CN" altLang="zh-CN"/>
              <a:t>提供可靠的服务，每一个根域名由很多台机器一起组成一套对外提供服务（使用相同的域名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 smtClean="0"/>
              <a:t>这些</a:t>
            </a:r>
            <a:r>
              <a:rPr lang="zh-CN" altLang="zh-CN"/>
              <a:t>机器分布在全世界</a:t>
            </a:r>
            <a:r>
              <a:rPr lang="zh-CN" altLang="zh-CN" smtClean="0"/>
              <a:t>各地</a:t>
            </a:r>
            <a:endParaRPr lang="en-US" altLang="zh-CN" smtClean="0"/>
          </a:p>
          <a:p>
            <a:r>
              <a:rPr lang="zh-CN" altLang="zh-CN" smtClean="0"/>
              <a:t>考虑</a:t>
            </a:r>
            <a:r>
              <a:rPr lang="zh-CN" altLang="zh-CN"/>
              <a:t>到我国互联网的安全，我国也加紧了根域名服务器的建设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19.1 </a:t>
            </a:r>
            <a:r>
              <a:rPr lang="zh-CN" altLang="zh-CN"/>
              <a:t>域名系统</a:t>
            </a:r>
            <a:r>
              <a:rPr lang="en-US" altLang="zh-CN"/>
              <a:t>DNS</a:t>
            </a:r>
            <a:endParaRPr lang="zh-CN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19.1.1 DNS</a:t>
            </a:r>
            <a:r>
              <a:rPr lang="zh-CN" altLang="zh-CN">
                <a:solidFill>
                  <a:srgbClr val="FF0000"/>
                </a:solidFill>
              </a:rPr>
              <a:t>的作用——谁说站在光里的才算英雄</a:t>
            </a:r>
          </a:p>
          <a:p>
            <a:pPr lvl="1"/>
            <a:r>
              <a:rPr lang="en-US" altLang="zh-CN"/>
              <a:t>19.1.2 </a:t>
            </a:r>
            <a:r>
              <a:rPr lang="zh-CN" altLang="zh-CN"/>
              <a:t>域名</a:t>
            </a:r>
          </a:p>
          <a:p>
            <a:pPr lvl="1"/>
            <a:r>
              <a:rPr lang="en-US" altLang="zh-CN"/>
              <a:t>19.1.3 </a:t>
            </a:r>
            <a:r>
              <a:rPr lang="zh-CN" altLang="zh-CN"/>
              <a:t>域名系统的</a:t>
            </a:r>
            <a:r>
              <a:rPr lang="zh-CN" altLang="zh-CN" smtClean="0"/>
              <a:t>组成</a:t>
            </a:r>
            <a:endParaRPr lang="en-US" altLang="zh-CN" smtClean="0"/>
          </a:p>
          <a:p>
            <a:pPr lvl="1"/>
            <a:r>
              <a:rPr lang="en-US" altLang="zh-CN"/>
              <a:t>19.1.4 DNS</a:t>
            </a:r>
            <a:r>
              <a:rPr lang="zh-CN" altLang="zh-CN"/>
              <a:t>解析过程</a:t>
            </a:r>
          </a:p>
          <a:p>
            <a:r>
              <a:rPr lang="en-US" altLang="zh-CN" smtClean="0"/>
              <a:t>19.1.4 </a:t>
            </a:r>
            <a:r>
              <a:rPr lang="en-US" altLang="zh-CN"/>
              <a:t>DNS</a:t>
            </a:r>
            <a:r>
              <a:rPr lang="zh-CN" altLang="zh-CN"/>
              <a:t>解析过程</a:t>
            </a:r>
          </a:p>
          <a:p>
            <a:r>
              <a:rPr lang="en-US" altLang="zh-CN"/>
              <a:t>19.2 </a:t>
            </a:r>
            <a:r>
              <a:rPr lang="zh-CN" altLang="zh-CN"/>
              <a:t>动态主机配置协议</a:t>
            </a:r>
            <a:r>
              <a:rPr lang="en-US" altLang="zh-CN"/>
              <a:t>DHCP</a:t>
            </a:r>
            <a:endParaRPr lang="zh-CN" altLang="zh-CN"/>
          </a:p>
          <a:p>
            <a:r>
              <a:rPr lang="en-US" altLang="zh-CN"/>
              <a:t>19.3 </a:t>
            </a:r>
            <a:r>
              <a:rPr lang="zh-CN" altLang="zh-CN"/>
              <a:t>定位资源的机制</a:t>
            </a:r>
            <a:r>
              <a:rPr lang="en-US" altLang="zh-CN"/>
              <a:t>——</a:t>
            </a:r>
            <a:r>
              <a:rPr lang="en-US" altLang="zh-CN" smtClean="0"/>
              <a:t>URL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1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zh-CN"/>
              <a:t>）顶级域名服务器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负责管理在本顶级域名服务器注册的所有二级域名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zh-CN"/>
              <a:t>）</a:t>
            </a:r>
            <a:r>
              <a:rPr lang="zh-CN" altLang="zh-CN" smtClean="0"/>
              <a:t>权限</a:t>
            </a:r>
            <a:r>
              <a:rPr lang="zh-CN" altLang="zh-CN"/>
              <a:t>域名服务器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当顶级域名服务器无法给出最终的查询结果</a:t>
            </a:r>
            <a:r>
              <a:rPr lang="zh-CN" altLang="zh-CN" smtClean="0"/>
              <a:t>时</a:t>
            </a:r>
            <a:endParaRPr lang="en-US" altLang="zh-CN" smtClean="0"/>
          </a:p>
          <a:p>
            <a:r>
              <a:rPr lang="zh-CN" altLang="zh-CN" smtClean="0"/>
              <a:t>引导</a:t>
            </a:r>
            <a:r>
              <a:rPr lang="zh-CN" altLang="zh-CN"/>
              <a:t>系统到更详细的权限域名服务器处进行</a:t>
            </a:r>
            <a:r>
              <a:rPr lang="zh-CN" altLang="zh-CN" smtClean="0"/>
              <a:t>查询</a:t>
            </a:r>
            <a:endParaRPr lang="en-US" altLang="zh-CN" smtClean="0"/>
          </a:p>
          <a:p>
            <a:r>
              <a:rPr lang="zh-CN" altLang="zh-CN" smtClean="0"/>
              <a:t>如果</a:t>
            </a:r>
            <a:r>
              <a:rPr lang="zh-CN" altLang="zh-CN"/>
              <a:t>是一个合法的域名，总会找到一个合适的权限域名服务器可以查到其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en-US" altLang="zh-CN" smtClean="0"/>
          </a:p>
          <a:p>
            <a:r>
              <a:rPr lang="zh-CN" altLang="zh-CN" smtClean="0"/>
              <a:t>，</a:t>
            </a:r>
            <a:r>
              <a:rPr lang="zh-CN" altLang="zh-CN"/>
              <a:t>特殊情况除外，</a:t>
            </a:r>
            <a:r>
              <a:rPr lang="en-US" altLang="zh-CN"/>
              <a:t>2004</a:t>
            </a:r>
            <a:r>
              <a:rPr lang="zh-CN" altLang="zh-CN"/>
              <a:t>年美国停止了利比亚的域名网站解析，导致利比亚从互联网上“消失”了</a:t>
            </a:r>
            <a:r>
              <a:rPr lang="zh-CN" altLang="zh-CN" smtClean="0"/>
              <a:t>三天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zh-CN"/>
              <a:t>）本地域名</a:t>
            </a:r>
            <a:r>
              <a:rPr lang="zh-CN" altLang="zh-CN" smtClean="0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062336" cy="4572000"/>
          </a:xfrm>
        </p:spPr>
        <p:txBody>
          <a:bodyPr/>
          <a:lstStyle/>
          <a:p>
            <a:r>
              <a:rPr lang="zh-CN" altLang="zh-CN"/>
              <a:t>作为代理，替本地用户完成解析地址的全</a:t>
            </a:r>
            <a:r>
              <a:rPr lang="zh-CN" altLang="zh-CN" smtClean="0"/>
              <a:t>过程</a:t>
            </a:r>
            <a:endParaRPr lang="en-US" altLang="zh-CN" smtClean="0"/>
          </a:p>
          <a:p>
            <a:r>
              <a:rPr lang="zh-CN" altLang="zh-CN"/>
              <a:t>每一个组织都可以拥有</a:t>
            </a:r>
            <a:r>
              <a:rPr lang="zh-CN" altLang="zh-CN" smtClean="0"/>
              <a:t>一至多</a:t>
            </a:r>
            <a:r>
              <a:rPr lang="zh-CN" altLang="zh-CN"/>
              <a:t>个本地域名</a:t>
            </a:r>
            <a:r>
              <a:rPr lang="zh-CN" altLang="zh-CN" smtClean="0"/>
              <a:t>服务器</a:t>
            </a:r>
            <a:endParaRPr lang="en-US" altLang="zh-CN" smtClean="0"/>
          </a:p>
          <a:p>
            <a:r>
              <a:rPr lang="zh-CN" altLang="zh-CN" smtClean="0"/>
              <a:t>离</a:t>
            </a:r>
            <a:r>
              <a:rPr lang="zh-CN" altLang="zh-CN"/>
              <a:t>用户非常近，甚至可能</a:t>
            </a:r>
            <a:r>
              <a:rPr lang="zh-CN" altLang="zh-CN" smtClean="0"/>
              <a:t>就是默认网关</a:t>
            </a:r>
            <a:endParaRPr lang="en-US" altLang="zh-CN" smtClean="0"/>
          </a:p>
          <a:p>
            <a:pPr lvl="1"/>
            <a:r>
              <a:rPr lang="zh-CN" altLang="zh-CN"/>
              <a:t>如</a:t>
            </a:r>
            <a:r>
              <a:rPr lang="en-US" altLang="zh-CN" err="1"/>
              <a:t>WiFi</a:t>
            </a:r>
            <a:r>
              <a:rPr lang="zh-CN" altLang="zh-CN" smtClean="0"/>
              <a:t>路由器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3672408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28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19.1 </a:t>
            </a:r>
            <a:r>
              <a:rPr lang="zh-CN" altLang="zh-CN"/>
              <a:t>域名系统</a:t>
            </a:r>
            <a:r>
              <a:rPr lang="en-US" altLang="zh-CN" smtClean="0"/>
              <a:t>DNS</a:t>
            </a:r>
          </a:p>
          <a:p>
            <a:pPr lvl="1"/>
            <a:r>
              <a:rPr lang="en-US" altLang="zh-CN"/>
              <a:t>19.1.1 DNS</a:t>
            </a:r>
            <a:r>
              <a:rPr lang="zh-CN" altLang="en-US"/>
              <a:t>的作用</a:t>
            </a:r>
            <a:r>
              <a:rPr lang="en-US" altLang="zh-CN"/>
              <a:t>——</a:t>
            </a:r>
            <a:r>
              <a:rPr lang="zh-CN" altLang="en-US"/>
              <a:t>谁说站在光里的才算英雄</a:t>
            </a:r>
          </a:p>
          <a:p>
            <a:pPr lvl="1"/>
            <a:r>
              <a:rPr lang="en-US" altLang="zh-CN"/>
              <a:t>19.1.2 </a:t>
            </a:r>
            <a:r>
              <a:rPr lang="zh-CN" altLang="en-US"/>
              <a:t>域名</a:t>
            </a:r>
          </a:p>
          <a:p>
            <a:pPr lvl="1"/>
            <a:r>
              <a:rPr lang="en-US" altLang="zh-CN"/>
              <a:t>19.1.3 </a:t>
            </a:r>
            <a:r>
              <a:rPr lang="zh-CN" altLang="en-US"/>
              <a:t>域名系统的组成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19.1.4 </a:t>
            </a: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zh-CN">
                <a:solidFill>
                  <a:srgbClr val="FF0000"/>
                </a:solidFill>
              </a:rPr>
              <a:t>解析过程</a:t>
            </a:r>
          </a:p>
          <a:p>
            <a:r>
              <a:rPr lang="en-US" altLang="zh-CN"/>
              <a:t>19.2 </a:t>
            </a:r>
            <a:r>
              <a:rPr lang="zh-CN" altLang="zh-CN"/>
              <a:t>动态主机配置协议</a:t>
            </a:r>
            <a:r>
              <a:rPr lang="en-US" altLang="zh-CN"/>
              <a:t>DHCP</a:t>
            </a:r>
            <a:endParaRPr lang="zh-CN" altLang="zh-CN"/>
          </a:p>
          <a:p>
            <a:r>
              <a:rPr lang="en-US" altLang="zh-CN"/>
              <a:t>19.3 </a:t>
            </a:r>
            <a:r>
              <a:rPr lang="zh-CN" altLang="zh-CN"/>
              <a:t>定位资源的机制</a:t>
            </a:r>
            <a:r>
              <a:rPr lang="en-US" altLang="zh-CN"/>
              <a:t>——</a:t>
            </a:r>
            <a:r>
              <a:rPr lang="en-US" altLang="zh-CN" smtClean="0"/>
              <a:t>URL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zh-CN">
                <a:solidFill>
                  <a:srgbClr val="FF0000"/>
                </a:solidFill>
              </a:rPr>
              <a:t>解析</a:t>
            </a:r>
            <a:r>
              <a:rPr lang="zh-CN" altLang="zh-CN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DNS</a:t>
            </a:r>
            <a:r>
              <a:rPr lang="zh-CN" altLang="zh-CN"/>
              <a:t>的解析过程采用了</a:t>
            </a:r>
            <a:r>
              <a:rPr lang="en-US" altLang="zh-CN"/>
              <a:t>UDP</a:t>
            </a:r>
            <a:r>
              <a:rPr lang="zh-CN" altLang="zh-CN"/>
              <a:t>协议，希望减少开销。</a:t>
            </a:r>
          </a:p>
          <a:p>
            <a:r>
              <a:rPr lang="zh-CN" altLang="zh-CN"/>
              <a:t>主机首先向本地域名服务器进行查询以获得</a:t>
            </a:r>
            <a:r>
              <a:rPr lang="en-US" altLang="zh-CN"/>
              <a:t>IP</a:t>
            </a:r>
            <a:r>
              <a:rPr lang="zh-CN" altLang="zh-CN"/>
              <a:t>地址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/>
            <a:r>
              <a:rPr lang="zh-CN" altLang="zh-CN" smtClean="0"/>
              <a:t>这个</a:t>
            </a:r>
            <a:r>
              <a:rPr lang="zh-CN" altLang="zh-CN"/>
              <a:t>过程被称为递归式查询，因为不需要主机再参与</a:t>
            </a:r>
            <a:r>
              <a:rPr lang="zh-CN" altLang="zh-CN" smtClean="0"/>
              <a:t>了</a:t>
            </a:r>
            <a:endParaRPr lang="zh-CN" altLang="zh-CN"/>
          </a:p>
          <a:p>
            <a:r>
              <a:rPr lang="zh-CN" altLang="zh-CN"/>
              <a:t>如果本地域名服务器不知道被查域名的</a:t>
            </a:r>
            <a:r>
              <a:rPr lang="en-US" altLang="zh-CN"/>
              <a:t>IP</a:t>
            </a:r>
            <a:r>
              <a:rPr lang="zh-CN" altLang="zh-CN"/>
              <a:t>地址，就作为代理，以</a:t>
            </a:r>
            <a:r>
              <a:rPr lang="en-US" altLang="zh-CN"/>
              <a:t>DNS</a:t>
            </a:r>
            <a:r>
              <a:rPr lang="zh-CN" altLang="zh-CN"/>
              <a:t>客户的身份，向根域名服务器发出查询</a:t>
            </a:r>
            <a:r>
              <a:rPr lang="zh-CN" altLang="zh-CN" smtClean="0"/>
              <a:t>请求</a:t>
            </a:r>
            <a:endParaRPr lang="en-US" altLang="zh-CN" smtClean="0"/>
          </a:p>
          <a:p>
            <a:r>
              <a:rPr lang="zh-CN" altLang="zh-CN" smtClean="0"/>
              <a:t>此时</a:t>
            </a:r>
            <a:r>
              <a:rPr lang="zh-CN" altLang="zh-CN"/>
              <a:t>可以有两种方式：迭代查询和递归查询。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zh-CN"/>
              <a:t>）迭代查询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本地域名服务器向根域名服务器的查询通常采用迭代</a:t>
            </a:r>
            <a:r>
              <a:rPr lang="zh-CN" altLang="zh-CN" smtClean="0"/>
              <a:t>查询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17673"/>
              </p:ext>
            </p:extLst>
          </p:nvPr>
        </p:nvGraphicFramePr>
        <p:xfrm>
          <a:off x="899592" y="2492896"/>
          <a:ext cx="7016164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5338489" imgH="2719633" progId="Visio.Drawing.11">
                  <p:embed/>
                </p:oleObj>
              </mc:Choice>
              <mc:Fallback>
                <p:oleObj name="Visio" r:id="rId3" imgW="5338489" imgH="271963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7016164" cy="36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123728" y="5013176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869513" y="3573016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139952" y="3573016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283968" y="3429000"/>
            <a:ext cx="1584176" cy="13231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36368" y="3581400"/>
            <a:ext cx="1584176" cy="132312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55976" y="5013176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355976" y="5165576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123728" y="5165576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536" y="3933056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需要查找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y.abc.com</a:t>
            </a: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地址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zh-CN"/>
              <a:t>）递归查询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本地域名服务器也可以指定采用递归的方式进行查询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17450"/>
              </p:ext>
            </p:extLst>
          </p:nvPr>
        </p:nvGraphicFramePr>
        <p:xfrm>
          <a:off x="899592" y="2492896"/>
          <a:ext cx="7016164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5338489" imgH="2719633" progId="Visio.Drawing.11">
                  <p:embed/>
                </p:oleObj>
              </mc:Choice>
              <mc:Fallback>
                <p:oleObj name="Visio" r:id="rId3" imgW="5338489" imgH="27196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7016164" cy="36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123728" y="5013176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869513" y="3573016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139952" y="3573016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123728" y="5165576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536" y="3933056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需要查找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y.abc.com</a:t>
            </a: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地址</a:t>
            </a:r>
          </a:p>
          <a:p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283968" y="2996952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83968" y="3149352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389793" y="3520934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156176" y="3533997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 DNS</a:t>
            </a:r>
            <a:r>
              <a:rPr lang="zh-CN" altLang="zh-CN">
                <a:solidFill>
                  <a:srgbClr val="FF0000"/>
                </a:solidFill>
              </a:rPr>
              <a:t>高速缓存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域名服务器通常都维护了一个高速缓存，存放最近用过的域名和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en-US" altLang="zh-CN" smtClean="0"/>
          </a:p>
          <a:p>
            <a:r>
              <a:rPr lang="zh-CN" altLang="zh-CN"/>
              <a:t>本地域名服务器不久前已查询到</a:t>
            </a:r>
            <a:r>
              <a:rPr lang="zh-CN" altLang="zh-CN" smtClean="0"/>
              <a:t>了</a:t>
            </a:r>
            <a:r>
              <a:rPr lang="zh-CN" altLang="en-US" smtClean="0"/>
              <a:t>某域名</a:t>
            </a:r>
            <a:r>
              <a:rPr lang="zh-CN" altLang="zh-CN" smtClean="0"/>
              <a:t>的</a:t>
            </a:r>
            <a:r>
              <a:rPr lang="en-US" altLang="zh-CN"/>
              <a:t>IP</a:t>
            </a:r>
            <a:r>
              <a:rPr lang="zh-CN" altLang="zh-CN"/>
              <a:t>地址</a:t>
            </a:r>
            <a:r>
              <a:rPr lang="zh-CN" altLang="zh-CN" smtClean="0"/>
              <a:t>，下次</a:t>
            </a:r>
            <a:r>
              <a:rPr lang="zh-CN" altLang="zh-CN"/>
              <a:t>其他主机再来查询的时候，本地域名服务器可以直接从高速缓存中获取并返回</a:t>
            </a:r>
            <a:r>
              <a:rPr lang="en-US" altLang="zh-CN"/>
              <a:t>IP</a:t>
            </a:r>
            <a:r>
              <a:rPr lang="zh-CN" altLang="zh-CN"/>
              <a:t>地址即</a:t>
            </a:r>
            <a:r>
              <a:rPr lang="zh-CN" altLang="zh-CN" smtClean="0"/>
              <a:t>可</a:t>
            </a:r>
            <a:endParaRPr lang="en-US" altLang="zh-CN" smtClean="0"/>
          </a:p>
          <a:p>
            <a:r>
              <a:rPr lang="zh-CN" altLang="zh-CN"/>
              <a:t>本地域名服务器之前</a:t>
            </a:r>
            <a:r>
              <a:rPr lang="zh-CN" altLang="zh-CN" smtClean="0"/>
              <a:t>已知道</a:t>
            </a:r>
            <a:r>
              <a:rPr lang="en-US" altLang="zh-CN" smtClean="0"/>
              <a:t>com</a:t>
            </a:r>
            <a:r>
              <a:rPr lang="zh-CN" altLang="zh-CN"/>
              <a:t>的顶级域名服务器的</a:t>
            </a:r>
            <a:r>
              <a:rPr lang="en-US" altLang="zh-CN"/>
              <a:t>IP</a:t>
            </a:r>
            <a:r>
              <a:rPr lang="zh-CN" altLang="zh-CN"/>
              <a:t>地址</a:t>
            </a:r>
            <a:r>
              <a:rPr lang="zh-CN" altLang="zh-CN" smtClean="0"/>
              <a:t>，下次可以直接向</a:t>
            </a:r>
            <a:r>
              <a:rPr lang="zh-CN" altLang="en-US" smtClean="0"/>
              <a:t>该</a:t>
            </a:r>
            <a:r>
              <a:rPr lang="zh-CN" altLang="zh-CN" smtClean="0"/>
              <a:t>顶级</a:t>
            </a:r>
            <a:r>
              <a:rPr lang="zh-CN" altLang="zh-CN"/>
              <a:t>域名服务器发起</a:t>
            </a:r>
            <a:r>
              <a:rPr lang="zh-CN" altLang="zh-CN" smtClean="0"/>
              <a:t>请求</a:t>
            </a:r>
            <a:endParaRPr lang="en-US" altLang="zh-CN" smtClean="0"/>
          </a:p>
          <a:p>
            <a:pPr lvl="1"/>
            <a:r>
              <a:rPr lang="zh-CN" altLang="zh-CN" smtClean="0"/>
              <a:t>这样</a:t>
            </a:r>
            <a:r>
              <a:rPr lang="zh-CN" altLang="zh-CN"/>
              <a:t>可以大大减轻根域名服务器的</a:t>
            </a:r>
            <a:r>
              <a:rPr lang="zh-CN" altLang="zh-CN" smtClean="0"/>
              <a:t>负荷</a:t>
            </a:r>
            <a:endParaRPr lang="en-US" altLang="zh-CN" smtClean="0"/>
          </a:p>
          <a:p>
            <a:r>
              <a:rPr lang="zh-CN" altLang="zh-CN"/>
              <a:t>主机也会维护高速缓存，以减少对本地域名服务器的访问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计时器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为了保持高速缓存中内容的正确性，本地域名服务器应为每一个信息项设置一个</a:t>
            </a:r>
            <a:r>
              <a:rPr lang="zh-CN" altLang="zh-CN" smtClean="0"/>
              <a:t>计时器</a:t>
            </a:r>
            <a:endParaRPr lang="en-US" altLang="zh-CN" smtClean="0"/>
          </a:p>
          <a:p>
            <a:pPr lvl="1"/>
            <a:r>
              <a:rPr lang="zh-CN" altLang="zh-CN" smtClean="0"/>
              <a:t>例如</a:t>
            </a:r>
            <a:r>
              <a:rPr lang="en-US" altLang="zh-CN"/>
              <a:t>2</a:t>
            </a:r>
            <a:r>
              <a:rPr lang="zh-CN" altLang="zh-CN"/>
              <a:t>天，域名和</a:t>
            </a:r>
            <a:r>
              <a:rPr lang="en-US" altLang="zh-CN"/>
              <a:t>IP</a:t>
            </a:r>
            <a:r>
              <a:rPr lang="zh-CN" altLang="zh-CN"/>
              <a:t>地址的映射关系变化不会很</a:t>
            </a:r>
            <a:r>
              <a:rPr lang="zh-CN" altLang="zh-CN" smtClean="0"/>
              <a:t>频繁</a:t>
            </a:r>
            <a:endParaRPr lang="en-US" altLang="zh-CN" smtClean="0"/>
          </a:p>
          <a:p>
            <a:r>
              <a:rPr lang="zh-CN" altLang="zh-CN" smtClean="0"/>
              <a:t>删除</a:t>
            </a:r>
            <a:r>
              <a:rPr lang="zh-CN" altLang="zh-CN"/>
              <a:t>超过计时器时间的信息</a:t>
            </a:r>
            <a:r>
              <a:rPr lang="zh-CN" altLang="zh-CN" smtClean="0"/>
              <a:t>项</a:t>
            </a:r>
            <a:endParaRPr lang="en-US" altLang="zh-CN" smtClean="0"/>
          </a:p>
          <a:p>
            <a:r>
              <a:rPr lang="zh-CN" altLang="zh-CN" smtClean="0"/>
              <a:t>删除</a:t>
            </a:r>
            <a:r>
              <a:rPr lang="zh-CN" altLang="zh-CN"/>
              <a:t>后，如果再次收到客户的查询请求，必须重新执行前面的分布式查询过程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76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19.1 </a:t>
            </a:r>
            <a:r>
              <a:rPr lang="zh-CN" altLang="zh-CN"/>
              <a:t>域名系统</a:t>
            </a:r>
            <a:r>
              <a:rPr lang="en-US" altLang="zh-CN"/>
              <a:t>DNS</a:t>
            </a:r>
            <a:endParaRPr lang="zh-CN" altLang="zh-CN"/>
          </a:p>
          <a:p>
            <a:r>
              <a:rPr lang="en-US" altLang="zh-CN" smtClean="0"/>
              <a:t>19.1.4 </a:t>
            </a:r>
            <a:r>
              <a:rPr lang="en-US" altLang="zh-CN"/>
              <a:t>DNS</a:t>
            </a:r>
            <a:r>
              <a:rPr lang="zh-CN" altLang="zh-CN"/>
              <a:t>解析过程</a:t>
            </a:r>
          </a:p>
          <a:p>
            <a:r>
              <a:rPr lang="en-US" altLang="zh-CN">
                <a:solidFill>
                  <a:srgbClr val="FF0000"/>
                </a:solidFill>
              </a:rPr>
              <a:t>19.2 </a:t>
            </a:r>
            <a:r>
              <a:rPr lang="zh-CN" altLang="zh-CN">
                <a:solidFill>
                  <a:srgbClr val="FF0000"/>
                </a:solidFill>
              </a:rPr>
              <a:t>动态主机配置协议</a:t>
            </a:r>
            <a:r>
              <a:rPr lang="en-US" altLang="zh-CN">
                <a:solidFill>
                  <a:srgbClr val="FF0000"/>
                </a:solidFill>
              </a:rPr>
              <a:t>DHCP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/>
              <a:t>19.3 </a:t>
            </a:r>
            <a:r>
              <a:rPr lang="zh-CN" altLang="zh-CN"/>
              <a:t>定位资源的机制</a:t>
            </a:r>
            <a:r>
              <a:rPr lang="en-US" altLang="zh-CN"/>
              <a:t>——</a:t>
            </a:r>
            <a:r>
              <a:rPr lang="en-US" altLang="zh-CN" smtClean="0"/>
              <a:t>URL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域名系统（</a:t>
            </a:r>
            <a:r>
              <a:rPr lang="en-US" altLang="zh-CN"/>
              <a:t>Domain Name System</a:t>
            </a:r>
            <a:r>
              <a:rPr lang="zh-CN" altLang="zh-CN"/>
              <a:t>，</a:t>
            </a:r>
            <a:r>
              <a:rPr lang="en-US" altLang="zh-CN"/>
              <a:t>DNS</a:t>
            </a:r>
            <a:r>
              <a:rPr lang="zh-CN" altLang="zh-CN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altLang="zh-CN"/>
              <a:t>IP</a:t>
            </a:r>
            <a:r>
              <a:rPr lang="zh-CN" altLang="zh-CN"/>
              <a:t>地址不容易</a:t>
            </a:r>
            <a:r>
              <a:rPr lang="zh-CN" altLang="zh-CN" smtClean="0"/>
              <a:t>记忆</a:t>
            </a:r>
            <a:endParaRPr lang="en-US" altLang="zh-CN" smtClean="0"/>
          </a:p>
          <a:p>
            <a:pPr lvl="1"/>
            <a:r>
              <a:rPr lang="zh-CN" altLang="zh-CN" smtClean="0"/>
              <a:t>访</a:t>
            </a:r>
            <a:r>
              <a:rPr lang="zh-CN" altLang="en-US" smtClean="0"/>
              <a:t>问</a:t>
            </a:r>
            <a:r>
              <a:rPr lang="zh-CN" altLang="zh-CN" smtClean="0"/>
              <a:t>某个</a:t>
            </a:r>
            <a:r>
              <a:rPr lang="zh-CN" altLang="zh-CN"/>
              <a:t>组织的</a:t>
            </a:r>
            <a:r>
              <a:rPr lang="en-US" altLang="zh-CN"/>
              <a:t>Web</a:t>
            </a:r>
            <a:r>
              <a:rPr lang="zh-CN" altLang="zh-CN"/>
              <a:t>服务器</a:t>
            </a:r>
            <a:r>
              <a:rPr lang="zh-CN" altLang="zh-CN" smtClean="0"/>
              <a:t>，输入类似</a:t>
            </a:r>
            <a:r>
              <a:rPr lang="en-US" altLang="zh-CN" smtClean="0"/>
              <a:t>http</a:t>
            </a:r>
            <a:r>
              <a:rPr lang="en-US" altLang="zh-CN"/>
              <a:t>://</a:t>
            </a:r>
            <a:r>
              <a:rPr lang="en-US" altLang="zh-CN" smtClean="0"/>
              <a:t>202.119.64.xxx</a:t>
            </a:r>
            <a:r>
              <a:rPr lang="zh-CN" altLang="zh-CN"/>
              <a:t>，是不是很有些不爽</a:t>
            </a:r>
            <a:r>
              <a:rPr lang="zh-CN" altLang="zh-CN" smtClean="0"/>
              <a:t>呢</a:t>
            </a:r>
            <a:endParaRPr lang="en-US" altLang="zh-CN" smtClean="0"/>
          </a:p>
          <a:p>
            <a:pPr lvl="1"/>
            <a:r>
              <a:rPr lang="zh-CN" altLang="zh-CN" smtClean="0"/>
              <a:t>再</a:t>
            </a:r>
            <a:r>
              <a:rPr lang="zh-CN" altLang="zh-CN"/>
              <a:t>设想一下</a:t>
            </a:r>
            <a:r>
              <a:rPr lang="en-US" altLang="zh-CN"/>
              <a:t>128</a:t>
            </a:r>
            <a:r>
              <a:rPr lang="zh-CN" altLang="zh-CN"/>
              <a:t>比特的</a:t>
            </a:r>
            <a:r>
              <a:rPr lang="en-US" altLang="zh-CN"/>
              <a:t>IPv6</a:t>
            </a:r>
            <a:r>
              <a:rPr lang="zh-CN" altLang="zh-CN"/>
              <a:t>地址，是不是会让人抓</a:t>
            </a:r>
            <a:r>
              <a:rPr lang="zh-CN" altLang="zh-CN" smtClean="0"/>
              <a:t>狂</a:t>
            </a:r>
            <a:endParaRPr lang="en-US" altLang="zh-CN" smtClean="0"/>
          </a:p>
          <a:p>
            <a:r>
              <a:rPr lang="zh-CN" altLang="zh-CN"/>
              <a:t>域名</a:t>
            </a:r>
            <a:r>
              <a:rPr lang="zh-CN" altLang="zh-CN" smtClean="0"/>
              <a:t>系统帮我们</a:t>
            </a:r>
            <a:r>
              <a:rPr lang="zh-CN" altLang="zh-CN"/>
              <a:t>记忆</a:t>
            </a:r>
            <a:r>
              <a:rPr lang="en-US" altLang="zh-CN"/>
              <a:t>IP</a:t>
            </a:r>
            <a:r>
              <a:rPr lang="zh-CN" altLang="zh-CN"/>
              <a:t>地址，在需要的时候，根据一个“别名”查到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en-US" altLang="zh-CN" smtClean="0"/>
          </a:p>
          <a:p>
            <a:r>
              <a:rPr lang="zh-CN" altLang="zh-CN" smtClean="0"/>
              <a:t>域名</a:t>
            </a:r>
            <a:r>
              <a:rPr lang="zh-CN" altLang="zh-CN"/>
              <a:t>系统是互联网的一个基础性服务，处于应用层的底部，为各种网络应用提供查询</a:t>
            </a:r>
            <a:r>
              <a:rPr lang="en-US" altLang="zh-CN"/>
              <a:t>IP</a:t>
            </a:r>
            <a:r>
              <a:rPr lang="zh-CN" altLang="zh-CN"/>
              <a:t>地址的</a:t>
            </a:r>
            <a:r>
              <a:rPr lang="zh-CN" altLang="zh-CN" smtClean="0"/>
              <a:t>服务</a:t>
            </a:r>
            <a:endParaRPr lang="en-US" altLang="zh-CN" smtClean="0"/>
          </a:p>
          <a:p>
            <a:r>
              <a:rPr lang="zh-CN" altLang="zh-CN"/>
              <a:t>如同手机上的电话号码簿</a:t>
            </a:r>
            <a:r>
              <a:rPr lang="zh-CN" altLang="zh-CN" smtClean="0"/>
              <a:t>一样</a:t>
            </a:r>
            <a:endParaRPr lang="en-US" altLang="zh-CN" smtClean="0"/>
          </a:p>
          <a:p>
            <a:pPr lvl="1"/>
            <a:r>
              <a:rPr lang="zh-CN" altLang="zh-CN" smtClean="0"/>
              <a:t>输入农家</a:t>
            </a:r>
            <a:r>
              <a:rPr lang="zh-CN" altLang="zh-CN"/>
              <a:t>乐的名字，查到联系人就可以直接拨打电话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44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zh-CN">
                <a:solidFill>
                  <a:srgbClr val="FF0000"/>
                </a:solidFill>
              </a:rPr>
              <a:t>为什么需要</a:t>
            </a:r>
            <a:r>
              <a:rPr lang="en-US" altLang="zh-CN">
                <a:solidFill>
                  <a:srgbClr val="FF0000"/>
                </a:solidFill>
              </a:rPr>
              <a:t>DHCP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为了增加软件的可移植性和</a:t>
            </a:r>
            <a:r>
              <a:rPr lang="zh-CN" altLang="zh-CN" smtClean="0"/>
              <a:t>适应性</a:t>
            </a:r>
            <a:endParaRPr lang="en-US" altLang="zh-CN" smtClean="0"/>
          </a:p>
          <a:p>
            <a:r>
              <a:rPr lang="zh-CN" altLang="zh-CN"/>
              <a:t>把一些因素参数化</a:t>
            </a:r>
            <a:endParaRPr lang="en-US" altLang="zh-CN" smtClean="0"/>
          </a:p>
          <a:p>
            <a:r>
              <a:rPr lang="zh-CN" altLang="zh-CN"/>
              <a:t>在软件中给协议参数赋值的过程叫做协议</a:t>
            </a:r>
            <a:r>
              <a:rPr lang="zh-CN" altLang="zh-CN" smtClean="0"/>
              <a:t>配置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操作系统需要配置的项目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zh-CN" altLang="zh-CN"/>
          </a:p>
          <a:p>
            <a:pPr lvl="0"/>
            <a:r>
              <a:rPr lang="zh-CN" altLang="zh-CN"/>
              <a:t>子网掩码，或者说掩码。</a:t>
            </a:r>
          </a:p>
          <a:p>
            <a:pPr lvl="0"/>
            <a:r>
              <a:rPr lang="zh-CN" altLang="zh-CN"/>
              <a:t>默认路由器的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zh-CN" altLang="zh-CN"/>
          </a:p>
          <a:p>
            <a:r>
              <a:rPr lang="zh-CN" altLang="zh-CN"/>
              <a:t>域名服务器的</a:t>
            </a:r>
            <a:r>
              <a:rPr lang="en-US" altLang="zh-CN"/>
              <a:t>IP </a:t>
            </a:r>
            <a:r>
              <a:rPr lang="zh-CN" altLang="zh-CN" smtClean="0"/>
              <a:t>地址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48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吉人天相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/>
          <a:lstStyle/>
          <a:p>
            <a:r>
              <a:rPr lang="zh-CN" altLang="zh-CN"/>
              <a:t>对于非专业的人来说，理解和配置这些参数显然较为困难</a:t>
            </a:r>
            <a:endParaRPr lang="en-US" altLang="zh-CN"/>
          </a:p>
          <a:p>
            <a:r>
              <a:rPr lang="zh-CN" altLang="zh-CN" smtClean="0"/>
              <a:t>动态</a:t>
            </a:r>
            <a:r>
              <a:rPr lang="zh-CN" altLang="zh-CN"/>
              <a:t>主机配置协议（</a:t>
            </a:r>
            <a:r>
              <a:rPr lang="en-US" altLang="zh-CN"/>
              <a:t>Dynamic Host Configuration Protocol</a:t>
            </a:r>
            <a:r>
              <a:rPr lang="zh-CN" altLang="zh-CN"/>
              <a:t>，</a:t>
            </a:r>
            <a:r>
              <a:rPr lang="en-US" altLang="zh-CN"/>
              <a:t>DHCP</a:t>
            </a:r>
            <a:r>
              <a:rPr lang="zh-CN" altLang="zh-CN"/>
              <a:t>）为用户完成这些事情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052736"/>
            <a:ext cx="4457700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4788024" y="2348880"/>
            <a:ext cx="1800200" cy="5040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978098" y="4077072"/>
            <a:ext cx="1937052" cy="5040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 DHCP</a:t>
            </a:r>
            <a:r>
              <a:rPr lang="zh-CN" altLang="zh-CN">
                <a:solidFill>
                  <a:srgbClr val="FF0000"/>
                </a:solidFill>
              </a:rPr>
              <a:t>的组成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588643"/>
              </p:ext>
            </p:extLst>
          </p:nvPr>
        </p:nvGraphicFramePr>
        <p:xfrm>
          <a:off x="251520" y="1484784"/>
          <a:ext cx="8136904" cy="48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5479784" imgH="3279585" progId="Visio.Drawing.11">
                  <p:embed/>
                </p:oleObj>
              </mc:Choice>
              <mc:Fallback>
                <p:oleObj name="Visio" r:id="rId3" imgW="5479784" imgH="32795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8136904" cy="4877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6876256" y="1268760"/>
            <a:ext cx="1728192" cy="187220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7504" y="1265839"/>
            <a:ext cx="1728192" cy="187220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7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3. DHCP</a:t>
            </a:r>
            <a:r>
              <a:rPr lang="zh-CN" altLang="zh-CN">
                <a:solidFill>
                  <a:srgbClr val="FF0000"/>
                </a:solidFill>
              </a:rPr>
              <a:t>的申请过程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DHCP</a:t>
            </a:r>
            <a:r>
              <a:rPr lang="zh-CN" altLang="zh-CN"/>
              <a:t>协议采用</a:t>
            </a:r>
            <a:r>
              <a:rPr lang="en-US" altLang="zh-CN"/>
              <a:t>UDP</a:t>
            </a:r>
            <a:r>
              <a:rPr lang="zh-CN" altLang="zh-CN"/>
              <a:t>作为传输层的</a:t>
            </a:r>
            <a:r>
              <a:rPr lang="zh-CN" altLang="zh-CN" smtClean="0"/>
              <a:t>协议</a:t>
            </a:r>
            <a:endParaRPr lang="en-US" altLang="zh-CN" smtClean="0"/>
          </a:p>
          <a:p>
            <a:pPr lvl="1"/>
            <a:r>
              <a:rPr lang="zh-CN" altLang="zh-CN" smtClean="0"/>
              <a:t>方便广播</a:t>
            </a:r>
            <a:endParaRPr lang="en-US" altLang="zh-CN" smtClean="0"/>
          </a:p>
          <a:p>
            <a:r>
              <a:rPr lang="zh-CN" altLang="zh-CN" smtClean="0"/>
              <a:t>并</a:t>
            </a:r>
            <a:r>
              <a:rPr lang="zh-CN" altLang="zh-CN"/>
              <a:t>采用客户端</a:t>
            </a:r>
            <a:r>
              <a:rPr lang="en-US" altLang="zh-CN"/>
              <a:t>/</a:t>
            </a:r>
            <a:r>
              <a:rPr lang="zh-CN" altLang="zh-CN"/>
              <a:t>服务器模式进行工作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/>
              <a:t>客户端以广播的方式发出</a:t>
            </a:r>
            <a:r>
              <a:rPr lang="en-US" altLang="zh-CN"/>
              <a:t>DHCP</a:t>
            </a:r>
            <a:r>
              <a:rPr lang="en-US" altLang="zh-CN">
                <a:solidFill>
                  <a:srgbClr val="00B0F0"/>
                </a:solidFill>
              </a:rPr>
              <a:t>DISCOVER</a:t>
            </a:r>
            <a:r>
              <a:rPr lang="zh-CN" altLang="zh-CN" smtClean="0"/>
              <a:t>报文</a:t>
            </a:r>
            <a:endParaRPr lang="en-US" altLang="zh-CN" smtClean="0"/>
          </a:p>
          <a:p>
            <a:pPr lvl="1"/>
            <a:r>
              <a:rPr lang="zh-CN" altLang="zh-CN" smtClean="0"/>
              <a:t>目的</a:t>
            </a:r>
            <a:r>
              <a:rPr lang="en-US" altLang="zh-CN"/>
              <a:t>IP</a:t>
            </a:r>
            <a:r>
              <a:rPr lang="zh-CN" altLang="zh-CN"/>
              <a:t>地址为</a:t>
            </a:r>
            <a:r>
              <a:rPr lang="en-US" altLang="zh-CN"/>
              <a:t>255. 255.255.255</a:t>
            </a:r>
            <a:r>
              <a:rPr lang="zh-CN" altLang="zh-CN"/>
              <a:t>，源</a:t>
            </a:r>
            <a:r>
              <a:rPr lang="en-US" altLang="zh-CN"/>
              <a:t>IP</a:t>
            </a:r>
            <a:r>
              <a:rPr lang="zh-CN" altLang="zh-CN"/>
              <a:t>地址为</a:t>
            </a:r>
            <a:r>
              <a:rPr lang="en-US" altLang="zh-CN" smtClean="0"/>
              <a:t>0.0.0.0</a:t>
            </a:r>
          </a:p>
          <a:p>
            <a:pPr lvl="0"/>
            <a:r>
              <a:rPr lang="zh-CN" altLang="zh-CN" smtClean="0"/>
              <a:t>本</a:t>
            </a:r>
            <a:r>
              <a:rPr lang="zh-CN" altLang="zh-CN"/>
              <a:t>局域网内的所有的主机（包括所有</a:t>
            </a:r>
            <a:r>
              <a:rPr lang="en-US" altLang="zh-CN"/>
              <a:t>DHCP</a:t>
            </a:r>
            <a:r>
              <a:rPr lang="zh-CN" altLang="zh-CN"/>
              <a:t>服务器）都能收到该报文。</a:t>
            </a:r>
          </a:p>
          <a:p>
            <a:pPr lvl="0"/>
            <a:r>
              <a:rPr lang="zh-CN" altLang="zh-CN"/>
              <a:t>所有</a:t>
            </a:r>
            <a:r>
              <a:rPr lang="en-US" altLang="zh-CN"/>
              <a:t>DHCP</a:t>
            </a:r>
            <a:r>
              <a:rPr lang="zh-CN" altLang="zh-CN"/>
              <a:t>服务器在自身数据库中查找该计算机的配置</a:t>
            </a:r>
            <a:r>
              <a:rPr lang="zh-CN" altLang="zh-CN" smtClean="0"/>
              <a:t>信息</a:t>
            </a:r>
            <a:endParaRPr lang="en-US" altLang="zh-CN" smtClean="0"/>
          </a:p>
          <a:p>
            <a:pPr lvl="1"/>
            <a:r>
              <a:rPr lang="zh-CN" altLang="zh-CN" smtClean="0"/>
              <a:t>若</a:t>
            </a:r>
            <a:r>
              <a:rPr lang="zh-CN" altLang="zh-CN"/>
              <a:t>找到，则返回相关</a:t>
            </a:r>
            <a:r>
              <a:rPr lang="zh-CN" altLang="zh-CN" smtClean="0"/>
              <a:t>信息</a:t>
            </a:r>
            <a:endParaRPr lang="en-US" altLang="zh-CN" smtClean="0"/>
          </a:p>
          <a:p>
            <a:pPr lvl="1"/>
            <a:r>
              <a:rPr lang="zh-CN" altLang="zh-CN" smtClean="0"/>
              <a:t>若</a:t>
            </a:r>
            <a:r>
              <a:rPr lang="zh-CN" altLang="zh-CN"/>
              <a:t>找不到，则从</a:t>
            </a:r>
            <a:r>
              <a:rPr lang="en-US" altLang="zh-CN"/>
              <a:t>IP</a:t>
            </a:r>
            <a:r>
              <a:rPr lang="zh-CN" altLang="zh-CN"/>
              <a:t>地址池中取一个</a:t>
            </a:r>
            <a:r>
              <a:rPr lang="en-US" altLang="zh-CN"/>
              <a:t>IP</a:t>
            </a:r>
            <a:r>
              <a:rPr lang="zh-CN" altLang="zh-CN"/>
              <a:t>地址分配给该计算机，保存相关记录，返回应答报文</a:t>
            </a:r>
            <a:r>
              <a:rPr lang="en-US" altLang="zh-CN"/>
              <a:t>DHCP</a:t>
            </a:r>
            <a:r>
              <a:rPr lang="en-US" altLang="zh-CN">
                <a:solidFill>
                  <a:srgbClr val="00B0F0"/>
                </a:solidFill>
              </a:rPr>
              <a:t>OFFER</a:t>
            </a:r>
            <a:r>
              <a:rPr lang="zh-CN" altLang="zh-CN"/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/>
              <a:t>客户端可能收到多个</a:t>
            </a:r>
            <a:r>
              <a:rPr lang="en-US" altLang="zh-CN" smtClean="0"/>
              <a:t>DHCPOFFER</a:t>
            </a:r>
          </a:p>
          <a:p>
            <a:pPr lvl="1"/>
            <a:r>
              <a:rPr lang="zh-CN" altLang="zh-CN" smtClean="0"/>
              <a:t>一般</a:t>
            </a:r>
            <a:r>
              <a:rPr lang="zh-CN" altLang="zh-CN"/>
              <a:t>采用最先收到的那一</a:t>
            </a:r>
            <a:r>
              <a:rPr lang="zh-CN" altLang="zh-CN" smtClean="0"/>
              <a:t>个</a:t>
            </a:r>
            <a:endParaRPr lang="en-US" altLang="zh-CN" smtClean="0"/>
          </a:p>
          <a:p>
            <a:pPr lvl="1"/>
            <a:r>
              <a:rPr lang="zh-CN" altLang="zh-CN" smtClean="0"/>
              <a:t>向</a:t>
            </a:r>
            <a:r>
              <a:rPr lang="zh-CN" altLang="zh-CN"/>
              <a:t>自己选中的</a:t>
            </a:r>
            <a:r>
              <a:rPr lang="en-US" altLang="zh-CN"/>
              <a:t>DHCP</a:t>
            </a:r>
            <a:r>
              <a:rPr lang="zh-CN" altLang="zh-CN"/>
              <a:t>服务器发出一个</a:t>
            </a:r>
            <a:r>
              <a:rPr lang="en-US" altLang="zh-CN"/>
              <a:t>DHCP</a:t>
            </a:r>
            <a:r>
              <a:rPr lang="en-US" altLang="zh-CN">
                <a:solidFill>
                  <a:srgbClr val="00B0F0"/>
                </a:solidFill>
              </a:rPr>
              <a:t>REQUEST</a:t>
            </a:r>
            <a:r>
              <a:rPr lang="zh-CN" altLang="zh-CN"/>
              <a:t>报文，声明自己选中的</a:t>
            </a:r>
            <a:r>
              <a:rPr lang="en-US" altLang="zh-CN"/>
              <a:t>IP</a:t>
            </a:r>
            <a:r>
              <a:rPr lang="zh-CN" altLang="zh-CN"/>
              <a:t>地址。</a:t>
            </a:r>
          </a:p>
          <a:p>
            <a:pPr lvl="0"/>
            <a:r>
              <a:rPr lang="zh-CN" altLang="zh-CN"/>
              <a:t>服务器向客户端发送一个</a:t>
            </a:r>
            <a:r>
              <a:rPr lang="en-US" altLang="zh-CN"/>
              <a:t>DHCP</a:t>
            </a:r>
            <a:r>
              <a:rPr lang="en-US" altLang="zh-CN">
                <a:solidFill>
                  <a:srgbClr val="00B0F0"/>
                </a:solidFill>
              </a:rPr>
              <a:t>ACK</a:t>
            </a:r>
            <a:r>
              <a:rPr lang="zh-CN" altLang="zh-CN" smtClean="0"/>
              <a:t>报文</a:t>
            </a:r>
            <a:endParaRPr lang="en-US" altLang="zh-CN" smtClean="0"/>
          </a:p>
          <a:p>
            <a:pPr lvl="1"/>
            <a:r>
              <a:rPr lang="zh-CN" altLang="zh-CN" smtClean="0"/>
              <a:t>附带</a:t>
            </a:r>
            <a:r>
              <a:rPr lang="zh-CN" altLang="zh-CN"/>
              <a:t>有</a:t>
            </a:r>
            <a:r>
              <a:rPr lang="en-US" altLang="zh-CN"/>
              <a:t>IP</a:t>
            </a:r>
            <a:r>
              <a:rPr lang="zh-CN" altLang="zh-CN"/>
              <a:t>地址的使用租期信息。</a:t>
            </a:r>
          </a:p>
          <a:p>
            <a:pPr lvl="0"/>
            <a:r>
              <a:rPr lang="zh-CN" altLang="zh-CN"/>
              <a:t>客户端收到</a:t>
            </a:r>
            <a:r>
              <a:rPr lang="en-US" altLang="zh-CN"/>
              <a:t>DHCPACK</a:t>
            </a:r>
            <a:r>
              <a:rPr lang="zh-CN" altLang="zh-CN"/>
              <a:t>后，成功获得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en-US" altLang="zh-CN" smtClean="0"/>
          </a:p>
          <a:p>
            <a:pPr lvl="1"/>
            <a:r>
              <a:rPr lang="zh-CN" altLang="en-US" smtClean="0"/>
              <a:t>可以在互联网上浪了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DHCP</a:t>
            </a:r>
            <a:r>
              <a:rPr lang="zh-CN" altLang="zh-CN"/>
              <a:t>中继</a:t>
            </a:r>
            <a:r>
              <a:rPr lang="zh-CN" altLang="zh-CN" smtClean="0"/>
              <a:t>代理</a:t>
            </a:r>
            <a:r>
              <a:rPr lang="zh-CN" altLang="en-US" smtClean="0"/>
              <a:t>的工作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97754"/>
              </p:ext>
            </p:extLst>
          </p:nvPr>
        </p:nvGraphicFramePr>
        <p:xfrm>
          <a:off x="395536" y="1916832"/>
          <a:ext cx="8132336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6301563" imgH="3279585" progId="Visio.Drawing.11">
                  <p:embed/>
                </p:oleObj>
              </mc:Choice>
              <mc:Fallback>
                <p:oleObj name="Visio" r:id="rId3" imgW="6301563" imgH="32795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16832"/>
                        <a:ext cx="8132336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559050" y="4051300"/>
            <a:ext cx="2156966" cy="1536199"/>
            <a:chOff x="2559050" y="4051300"/>
            <a:chExt cx="2156966" cy="1536199"/>
          </a:xfrm>
        </p:grpSpPr>
        <p:sp>
          <p:nvSpPr>
            <p:cNvPr id="10" name="任意多边形 9"/>
            <p:cNvSpPr/>
            <p:nvPr/>
          </p:nvSpPr>
          <p:spPr>
            <a:xfrm>
              <a:off x="2559050" y="4051300"/>
              <a:ext cx="2156966" cy="1530350"/>
            </a:xfrm>
            <a:custGeom>
              <a:avLst/>
              <a:gdLst>
                <a:gd name="connsiteX0" fmla="*/ 0 w 1968500"/>
                <a:gd name="connsiteY0" fmla="*/ 1530350 h 1530350"/>
                <a:gd name="connsiteX1" fmla="*/ 717550 w 1968500"/>
                <a:gd name="connsiteY1" fmla="*/ 1085850 h 1530350"/>
                <a:gd name="connsiteX2" fmla="*/ 977900 w 1968500"/>
                <a:gd name="connsiteY2" fmla="*/ 393700 h 1530350"/>
                <a:gd name="connsiteX3" fmla="*/ 1123950 w 1968500"/>
                <a:gd name="connsiteY3" fmla="*/ 146050 h 1530350"/>
                <a:gd name="connsiteX4" fmla="*/ 1270000 w 1968500"/>
                <a:gd name="connsiteY4" fmla="*/ 57150 h 1530350"/>
                <a:gd name="connsiteX5" fmla="*/ 1485900 w 1968500"/>
                <a:gd name="connsiteY5" fmla="*/ 25400 h 1530350"/>
                <a:gd name="connsiteX6" fmla="*/ 1968500 w 1968500"/>
                <a:gd name="connsiteY6" fmla="*/ 0 h 15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500" h="1530350">
                  <a:moveTo>
                    <a:pt x="0" y="1530350"/>
                  </a:moveTo>
                  <a:cubicBezTo>
                    <a:pt x="277283" y="1402821"/>
                    <a:pt x="554567" y="1275292"/>
                    <a:pt x="717550" y="1085850"/>
                  </a:cubicBezTo>
                  <a:cubicBezTo>
                    <a:pt x="880533" y="896408"/>
                    <a:pt x="910167" y="550333"/>
                    <a:pt x="977900" y="393700"/>
                  </a:cubicBezTo>
                  <a:cubicBezTo>
                    <a:pt x="1045633" y="237067"/>
                    <a:pt x="1075267" y="202142"/>
                    <a:pt x="1123950" y="146050"/>
                  </a:cubicBezTo>
                  <a:cubicBezTo>
                    <a:pt x="1172633" y="89958"/>
                    <a:pt x="1209675" y="77258"/>
                    <a:pt x="1270000" y="57150"/>
                  </a:cubicBezTo>
                  <a:cubicBezTo>
                    <a:pt x="1330325" y="37042"/>
                    <a:pt x="1369483" y="34925"/>
                    <a:pt x="1485900" y="25400"/>
                  </a:cubicBezTo>
                  <a:cubicBezTo>
                    <a:pt x="1602317" y="15875"/>
                    <a:pt x="1785408" y="7937"/>
                    <a:pt x="1968500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51999" y="4941168"/>
              <a:ext cx="13628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/>
                <a:t>DHCP-</a:t>
              </a:r>
            </a:p>
            <a:p>
              <a:r>
                <a:rPr lang="en-US" altLang="zh-CN" smtClean="0"/>
                <a:t>DISCOVER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774" y="2838450"/>
            <a:ext cx="1711826" cy="2692400"/>
            <a:chOff x="40774" y="2838450"/>
            <a:chExt cx="1711826" cy="2692400"/>
          </a:xfrm>
        </p:grpSpPr>
        <p:sp>
          <p:nvSpPr>
            <p:cNvPr id="8" name="任意多边形 7"/>
            <p:cNvSpPr/>
            <p:nvPr/>
          </p:nvSpPr>
          <p:spPr>
            <a:xfrm>
              <a:off x="1212734" y="2838450"/>
              <a:ext cx="539866" cy="2692400"/>
            </a:xfrm>
            <a:custGeom>
              <a:avLst/>
              <a:gdLst>
                <a:gd name="connsiteX0" fmla="*/ 539866 w 539866"/>
                <a:gd name="connsiteY0" fmla="*/ 2692400 h 2692400"/>
                <a:gd name="connsiteX1" fmla="*/ 116 w 539866"/>
                <a:gd name="connsiteY1" fmla="*/ 1397000 h 2692400"/>
                <a:gd name="connsiteX2" fmla="*/ 501766 w 539866"/>
                <a:gd name="connsiteY2" fmla="*/ 0 h 269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866" h="2692400">
                  <a:moveTo>
                    <a:pt x="539866" y="2692400"/>
                  </a:moveTo>
                  <a:cubicBezTo>
                    <a:pt x="273166" y="2269066"/>
                    <a:pt x="6466" y="1845733"/>
                    <a:pt x="116" y="1397000"/>
                  </a:cubicBezTo>
                  <a:cubicBezTo>
                    <a:pt x="-6234" y="948267"/>
                    <a:pt x="247766" y="474133"/>
                    <a:pt x="501766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774" y="2852936"/>
              <a:ext cx="13628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/>
                <a:t>DHCP-</a:t>
              </a:r>
            </a:p>
            <a:p>
              <a:r>
                <a:rPr lang="en-US" altLang="zh-CN" smtClean="0"/>
                <a:t>DISCOVER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91680" y="4309607"/>
            <a:ext cx="1362874" cy="866692"/>
            <a:chOff x="1691680" y="4309607"/>
            <a:chExt cx="1362874" cy="866692"/>
          </a:xfrm>
        </p:grpSpPr>
        <p:sp>
          <p:nvSpPr>
            <p:cNvPr id="7" name="任意多边形 6"/>
            <p:cNvSpPr/>
            <p:nvPr/>
          </p:nvSpPr>
          <p:spPr>
            <a:xfrm>
              <a:off x="1744801" y="4309607"/>
              <a:ext cx="107853" cy="866692"/>
            </a:xfrm>
            <a:custGeom>
              <a:avLst/>
              <a:gdLst>
                <a:gd name="connsiteX0" fmla="*/ 28340 w 107853"/>
                <a:gd name="connsiteY0" fmla="*/ 866692 h 866692"/>
                <a:gd name="connsiteX1" fmla="*/ 4486 w 107853"/>
                <a:gd name="connsiteY1" fmla="*/ 341906 h 866692"/>
                <a:gd name="connsiteX2" fmla="*/ 107853 w 107853"/>
                <a:gd name="connsiteY2" fmla="*/ 0 h 86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853" h="866692">
                  <a:moveTo>
                    <a:pt x="28340" y="866692"/>
                  </a:moveTo>
                  <a:cubicBezTo>
                    <a:pt x="9787" y="676523"/>
                    <a:pt x="-8766" y="486355"/>
                    <a:pt x="4486" y="341906"/>
                  </a:cubicBezTo>
                  <a:cubicBezTo>
                    <a:pt x="17738" y="197457"/>
                    <a:pt x="90625" y="56984"/>
                    <a:pt x="107853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91680" y="4366845"/>
              <a:ext cx="13628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/>
                <a:t>DHCP-</a:t>
              </a:r>
            </a:p>
            <a:p>
              <a:r>
                <a:rPr lang="en-US" altLang="zh-CN" smtClean="0"/>
                <a:t>DISCOVER</a:t>
              </a:r>
              <a:endParaRPr lang="zh-CN" altLang="en-US"/>
            </a:p>
          </p:txBody>
        </p:sp>
      </p:grp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05" y="3499267"/>
            <a:ext cx="404836" cy="34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圆角矩形标注 17"/>
          <p:cNvSpPr/>
          <p:nvPr/>
        </p:nvSpPr>
        <p:spPr>
          <a:xfrm>
            <a:off x="2388656" y="2359611"/>
            <a:ext cx="1644780" cy="698617"/>
          </a:xfrm>
          <a:prstGeom prst="wedgeRoundRectCallout">
            <a:avLst>
              <a:gd name="adj1" fmla="val -59996"/>
              <a:gd name="adj2" fmla="val 151511"/>
              <a:gd name="adj3" fmla="val 16667"/>
            </a:avLst>
          </a:prstGeom>
          <a:solidFill>
            <a:srgbClr val="FFFF00"/>
          </a:solidFill>
          <a:ln w="12700">
            <a:solidFill>
              <a:srgbClr val="FFFF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你是谁呀？我不认识你</a:t>
            </a:r>
            <a:endParaRPr lang="zh-CN" altLang="en-US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501900" y="2260600"/>
            <a:ext cx="2127250" cy="1574800"/>
          </a:xfrm>
          <a:custGeom>
            <a:avLst/>
            <a:gdLst>
              <a:gd name="connsiteX0" fmla="*/ 0 w 2127250"/>
              <a:gd name="connsiteY0" fmla="*/ 0 h 1574800"/>
              <a:gd name="connsiteX1" fmla="*/ 876300 w 2127250"/>
              <a:gd name="connsiteY1" fmla="*/ 330200 h 1574800"/>
              <a:gd name="connsiteX2" fmla="*/ 1238250 w 2127250"/>
              <a:gd name="connsiteY2" fmla="*/ 1238250 h 1574800"/>
              <a:gd name="connsiteX3" fmla="*/ 2127250 w 2127250"/>
              <a:gd name="connsiteY3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0" h="1574800">
                <a:moveTo>
                  <a:pt x="0" y="0"/>
                </a:moveTo>
                <a:cubicBezTo>
                  <a:pt x="334962" y="61912"/>
                  <a:pt x="669925" y="123825"/>
                  <a:pt x="876300" y="330200"/>
                </a:cubicBezTo>
                <a:cubicBezTo>
                  <a:pt x="1082675" y="536575"/>
                  <a:pt x="1029758" y="1030817"/>
                  <a:pt x="1238250" y="1238250"/>
                </a:cubicBezTo>
                <a:cubicBezTo>
                  <a:pt x="1446742" y="1445683"/>
                  <a:pt x="1786996" y="1510241"/>
                  <a:pt x="2127250" y="15748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5626100" y="2406650"/>
            <a:ext cx="2025650" cy="1365250"/>
          </a:xfrm>
          <a:custGeom>
            <a:avLst/>
            <a:gdLst>
              <a:gd name="connsiteX0" fmla="*/ 0 w 2025650"/>
              <a:gd name="connsiteY0" fmla="*/ 1365250 h 1365250"/>
              <a:gd name="connsiteX1" fmla="*/ 723900 w 2025650"/>
              <a:gd name="connsiteY1" fmla="*/ 1238250 h 1365250"/>
              <a:gd name="connsiteX2" fmla="*/ 1149350 w 2025650"/>
              <a:gd name="connsiteY2" fmla="*/ 622300 h 1365250"/>
              <a:gd name="connsiteX3" fmla="*/ 1352550 w 2025650"/>
              <a:gd name="connsiteY3" fmla="*/ 311150 h 1365250"/>
              <a:gd name="connsiteX4" fmla="*/ 1568450 w 2025650"/>
              <a:gd name="connsiteY4" fmla="*/ 133350 h 1365250"/>
              <a:gd name="connsiteX5" fmla="*/ 2025650 w 2025650"/>
              <a:gd name="connsiteY5" fmla="*/ 0 h 13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5650" h="1365250">
                <a:moveTo>
                  <a:pt x="0" y="1365250"/>
                </a:moveTo>
                <a:cubicBezTo>
                  <a:pt x="266171" y="1363662"/>
                  <a:pt x="532342" y="1362075"/>
                  <a:pt x="723900" y="1238250"/>
                </a:cubicBezTo>
                <a:cubicBezTo>
                  <a:pt x="915458" y="1114425"/>
                  <a:pt x="1044575" y="776817"/>
                  <a:pt x="1149350" y="622300"/>
                </a:cubicBezTo>
                <a:cubicBezTo>
                  <a:pt x="1254125" y="467783"/>
                  <a:pt x="1282700" y="392642"/>
                  <a:pt x="1352550" y="311150"/>
                </a:cubicBezTo>
                <a:cubicBezTo>
                  <a:pt x="1422400" y="229658"/>
                  <a:pt x="1456267" y="185208"/>
                  <a:pt x="1568450" y="133350"/>
                </a:cubicBezTo>
                <a:cubicBezTo>
                  <a:pt x="1680633" y="81492"/>
                  <a:pt x="1853141" y="40746"/>
                  <a:pt x="202565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5659090" y="2559050"/>
            <a:ext cx="2025650" cy="1365250"/>
          </a:xfrm>
          <a:custGeom>
            <a:avLst/>
            <a:gdLst>
              <a:gd name="connsiteX0" fmla="*/ 0 w 2025650"/>
              <a:gd name="connsiteY0" fmla="*/ 1365250 h 1365250"/>
              <a:gd name="connsiteX1" fmla="*/ 723900 w 2025650"/>
              <a:gd name="connsiteY1" fmla="*/ 1238250 h 1365250"/>
              <a:gd name="connsiteX2" fmla="*/ 1149350 w 2025650"/>
              <a:gd name="connsiteY2" fmla="*/ 622300 h 1365250"/>
              <a:gd name="connsiteX3" fmla="*/ 1352550 w 2025650"/>
              <a:gd name="connsiteY3" fmla="*/ 311150 h 1365250"/>
              <a:gd name="connsiteX4" fmla="*/ 1568450 w 2025650"/>
              <a:gd name="connsiteY4" fmla="*/ 133350 h 1365250"/>
              <a:gd name="connsiteX5" fmla="*/ 2025650 w 2025650"/>
              <a:gd name="connsiteY5" fmla="*/ 0 h 13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5650" h="1365250">
                <a:moveTo>
                  <a:pt x="0" y="1365250"/>
                </a:moveTo>
                <a:cubicBezTo>
                  <a:pt x="266171" y="1363662"/>
                  <a:pt x="532342" y="1362075"/>
                  <a:pt x="723900" y="1238250"/>
                </a:cubicBezTo>
                <a:cubicBezTo>
                  <a:pt x="915458" y="1114425"/>
                  <a:pt x="1044575" y="776817"/>
                  <a:pt x="1149350" y="622300"/>
                </a:cubicBezTo>
                <a:cubicBezTo>
                  <a:pt x="1254125" y="467783"/>
                  <a:pt x="1282700" y="392642"/>
                  <a:pt x="1352550" y="311150"/>
                </a:cubicBezTo>
                <a:cubicBezTo>
                  <a:pt x="1422400" y="229658"/>
                  <a:pt x="1456267" y="185208"/>
                  <a:pt x="1568450" y="133350"/>
                </a:cubicBezTo>
                <a:cubicBezTo>
                  <a:pt x="1680633" y="81492"/>
                  <a:pt x="1853141" y="40746"/>
                  <a:pt x="202565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地址</a:t>
            </a:r>
            <a:endParaRPr lang="zh-CN" altLang="en-US" dirty="0"/>
          </a:p>
        </p:txBody>
      </p:sp>
      <p:sp>
        <p:nvSpPr>
          <p:cNvPr id="24" name="任意多边形 23"/>
          <p:cNvSpPr/>
          <p:nvPr/>
        </p:nvSpPr>
        <p:spPr>
          <a:xfrm>
            <a:off x="2483768" y="2204864"/>
            <a:ext cx="2127250" cy="1574800"/>
          </a:xfrm>
          <a:custGeom>
            <a:avLst/>
            <a:gdLst>
              <a:gd name="connsiteX0" fmla="*/ 0 w 2127250"/>
              <a:gd name="connsiteY0" fmla="*/ 0 h 1574800"/>
              <a:gd name="connsiteX1" fmla="*/ 876300 w 2127250"/>
              <a:gd name="connsiteY1" fmla="*/ 330200 h 1574800"/>
              <a:gd name="connsiteX2" fmla="*/ 1238250 w 2127250"/>
              <a:gd name="connsiteY2" fmla="*/ 1238250 h 1574800"/>
              <a:gd name="connsiteX3" fmla="*/ 2127250 w 2127250"/>
              <a:gd name="connsiteY3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0" h="1574800">
                <a:moveTo>
                  <a:pt x="0" y="0"/>
                </a:moveTo>
                <a:cubicBezTo>
                  <a:pt x="334962" y="61912"/>
                  <a:pt x="669925" y="123825"/>
                  <a:pt x="876300" y="330200"/>
                </a:cubicBezTo>
                <a:cubicBezTo>
                  <a:pt x="1082675" y="536575"/>
                  <a:pt x="1029758" y="1030817"/>
                  <a:pt x="1238250" y="1238250"/>
                </a:cubicBezTo>
                <a:cubicBezTo>
                  <a:pt x="1446742" y="1445683"/>
                  <a:pt x="1786996" y="1510241"/>
                  <a:pt x="2127250" y="15748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地址</a:t>
            </a:r>
            <a:endParaRPr lang="zh-CN" altLang="en-US" dirty="0"/>
          </a:p>
        </p:txBody>
      </p:sp>
      <p:sp>
        <p:nvSpPr>
          <p:cNvPr id="25" name="任意多边形 24"/>
          <p:cNvSpPr/>
          <p:nvPr/>
        </p:nvSpPr>
        <p:spPr>
          <a:xfrm>
            <a:off x="1115616" y="2852936"/>
            <a:ext cx="539866" cy="2692400"/>
          </a:xfrm>
          <a:custGeom>
            <a:avLst/>
            <a:gdLst>
              <a:gd name="connsiteX0" fmla="*/ 539866 w 539866"/>
              <a:gd name="connsiteY0" fmla="*/ 2692400 h 2692400"/>
              <a:gd name="connsiteX1" fmla="*/ 116 w 539866"/>
              <a:gd name="connsiteY1" fmla="*/ 1397000 h 2692400"/>
              <a:gd name="connsiteX2" fmla="*/ 501766 w 539866"/>
              <a:gd name="connsiteY2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66" h="2692400">
                <a:moveTo>
                  <a:pt x="539866" y="2692400"/>
                </a:moveTo>
                <a:cubicBezTo>
                  <a:pt x="273166" y="2269066"/>
                  <a:pt x="6466" y="1845733"/>
                  <a:pt x="116" y="1397000"/>
                </a:cubicBezTo>
                <a:cubicBezTo>
                  <a:pt x="-6234" y="948267"/>
                  <a:pt x="247766" y="474133"/>
                  <a:pt x="501766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6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02395 0.0574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4. </a:t>
            </a:r>
            <a:r>
              <a:rPr lang="zh-CN" altLang="zh-CN">
                <a:solidFill>
                  <a:srgbClr val="FF0000"/>
                </a:solidFill>
              </a:rPr>
              <a:t>释放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  <a:r>
              <a:rPr lang="zh-CN" altLang="zh-CN">
                <a:solidFill>
                  <a:srgbClr val="FF0000"/>
                </a:solidFill>
              </a:rPr>
              <a:t>地址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客户端随时可以发送</a:t>
            </a:r>
            <a:r>
              <a:rPr lang="en-US" altLang="zh-CN"/>
              <a:t>DHCPRELEASE</a:t>
            </a:r>
            <a:r>
              <a:rPr lang="zh-CN" altLang="zh-CN"/>
              <a:t>报文，释放自己申请的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en-US" altLang="zh-CN" smtClean="0"/>
          </a:p>
          <a:p>
            <a:r>
              <a:rPr lang="zh-CN" altLang="zh-CN" smtClean="0"/>
              <a:t>服务器</a:t>
            </a:r>
            <a:r>
              <a:rPr lang="zh-CN" altLang="zh-CN"/>
              <a:t>收到</a:t>
            </a:r>
            <a:r>
              <a:rPr lang="en-US" altLang="zh-CN"/>
              <a:t>DHCPRELEASE</a:t>
            </a:r>
            <a:r>
              <a:rPr lang="zh-CN" altLang="zh-CN"/>
              <a:t>报文后，回收相应的</a:t>
            </a:r>
            <a:r>
              <a:rPr lang="en-US" altLang="zh-CN"/>
              <a:t>IP</a:t>
            </a:r>
            <a:r>
              <a:rPr lang="zh-CN" altLang="zh-CN"/>
              <a:t>地址，以便后续重新分配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5. </a:t>
            </a:r>
            <a:r>
              <a:rPr lang="zh-CN" altLang="zh-CN">
                <a:solidFill>
                  <a:srgbClr val="FF0000"/>
                </a:solidFill>
              </a:rPr>
              <a:t>续租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  <a:r>
              <a:rPr lang="zh-CN" altLang="zh-CN">
                <a:solidFill>
                  <a:srgbClr val="FF0000"/>
                </a:solidFill>
              </a:rPr>
              <a:t>地址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客户端在使用</a:t>
            </a:r>
            <a:r>
              <a:rPr lang="en-US" altLang="zh-CN"/>
              <a:t>IP</a:t>
            </a:r>
            <a:r>
              <a:rPr lang="zh-CN" altLang="zh-CN"/>
              <a:t>地址期间，会根据</a:t>
            </a:r>
            <a:r>
              <a:rPr lang="en-US" altLang="zh-CN"/>
              <a:t>IP</a:t>
            </a:r>
            <a:r>
              <a:rPr lang="zh-CN" altLang="zh-CN"/>
              <a:t>地址的使用租期自动启动续租</a:t>
            </a:r>
            <a:r>
              <a:rPr lang="zh-CN" altLang="zh-CN" smtClean="0"/>
              <a:t>过程</a:t>
            </a:r>
            <a:endParaRPr lang="zh-CN" altLang="zh-CN"/>
          </a:p>
          <a:p>
            <a:r>
              <a:rPr lang="zh-CN" altLang="zh-CN"/>
              <a:t>客户端在收到服务器的</a:t>
            </a:r>
            <a:r>
              <a:rPr lang="en-US" altLang="zh-CN"/>
              <a:t>DHCPACK</a:t>
            </a:r>
            <a:r>
              <a:rPr lang="zh-CN" altLang="zh-CN"/>
              <a:t>报文后，一方面可以获得</a:t>
            </a:r>
            <a:r>
              <a:rPr lang="en-US" altLang="zh-CN"/>
              <a:t>IP</a:t>
            </a:r>
            <a:r>
              <a:rPr lang="zh-CN" altLang="zh-CN"/>
              <a:t>地址，另一方面需要根据服务器提供的租用期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zh-CN"/>
              <a:t>设置两个</a:t>
            </a:r>
            <a:r>
              <a:rPr lang="zh-CN" altLang="zh-CN" smtClean="0"/>
              <a:t>计时器</a:t>
            </a:r>
            <a:endParaRPr lang="en-US" altLang="zh-CN" smtClean="0"/>
          </a:p>
          <a:p>
            <a:pPr lvl="1"/>
            <a:r>
              <a:rPr lang="en-US" altLang="zh-CN" smtClean="0"/>
              <a:t>T1</a:t>
            </a:r>
            <a:r>
              <a:rPr lang="zh-CN" altLang="zh-CN"/>
              <a:t>（长度为</a:t>
            </a:r>
            <a:r>
              <a:rPr lang="en-US" altLang="zh-CN"/>
              <a:t>0.5T</a:t>
            </a:r>
            <a:r>
              <a:rPr lang="zh-CN" altLang="zh-CN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T2</a:t>
            </a:r>
            <a:r>
              <a:rPr lang="zh-CN" altLang="zh-CN"/>
              <a:t>（长度为</a:t>
            </a:r>
            <a:r>
              <a:rPr lang="en-US" altLang="zh-CN"/>
              <a:t>0.875T</a:t>
            </a:r>
            <a:r>
              <a:rPr lang="zh-CN" altLang="zh-CN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有了域名系统，我们只需要记住一串有意义的字符（别名，被称为域名）就可以</a:t>
            </a:r>
            <a:r>
              <a:rPr lang="zh-CN" altLang="zh-CN" smtClean="0"/>
              <a:t>了</a:t>
            </a:r>
            <a:endParaRPr lang="en-US" altLang="zh-CN" smtClean="0"/>
          </a:p>
          <a:p>
            <a:pPr lvl="1"/>
            <a:r>
              <a:rPr lang="zh-CN" altLang="zh-CN" smtClean="0"/>
              <a:t>域名</a:t>
            </a:r>
            <a:r>
              <a:rPr lang="zh-CN" altLang="zh-CN"/>
              <a:t>显然比一串数字要好记多</a:t>
            </a:r>
            <a:r>
              <a:rPr lang="zh-CN" altLang="zh-CN" smtClean="0"/>
              <a:t>了</a:t>
            </a:r>
            <a:endParaRPr lang="en-US" altLang="zh-CN" smtClean="0"/>
          </a:p>
          <a:p>
            <a:pPr lvl="1"/>
            <a:r>
              <a:rPr lang="zh-CN" altLang="zh-CN" smtClean="0"/>
              <a:t>有</a:t>
            </a:r>
            <a:r>
              <a:rPr lang="zh-CN" altLang="zh-CN"/>
              <a:t>相当的规律性</a:t>
            </a:r>
            <a:r>
              <a:rPr lang="zh-CN" altLang="zh-CN" smtClean="0"/>
              <a:t>，更容易</a:t>
            </a:r>
            <a:r>
              <a:rPr lang="zh-CN" altLang="zh-CN"/>
              <a:t>记忆了。</a:t>
            </a:r>
          </a:p>
          <a:p>
            <a:r>
              <a:rPr lang="zh-CN" altLang="zh-CN"/>
              <a:t>一般情况下，用户访问一个网站的时候，既可以</a:t>
            </a:r>
            <a:r>
              <a:rPr lang="zh-CN" altLang="zh-CN" smtClean="0"/>
              <a:t>输入</a:t>
            </a:r>
            <a:r>
              <a:rPr lang="en-US" altLang="zh-CN" smtClean="0"/>
              <a:t>IP</a:t>
            </a:r>
            <a:r>
              <a:rPr lang="zh-CN" altLang="zh-CN"/>
              <a:t>地址，也可以输入其</a:t>
            </a:r>
            <a:r>
              <a:rPr lang="zh-CN" altLang="zh-CN" smtClean="0"/>
              <a:t>域名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63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当</a:t>
            </a:r>
            <a:r>
              <a:rPr lang="en-US" altLang="zh-CN"/>
              <a:t>T1</a:t>
            </a:r>
            <a:r>
              <a:rPr lang="zh-CN" altLang="zh-CN"/>
              <a:t>计时器超时后，</a:t>
            </a:r>
            <a:r>
              <a:rPr lang="zh-CN" altLang="zh-CN" smtClean="0"/>
              <a:t>如客户端仍希望</a:t>
            </a:r>
            <a:r>
              <a:rPr lang="zh-CN" altLang="zh-CN"/>
              <a:t>使用该</a:t>
            </a:r>
            <a:r>
              <a:rPr lang="en-US" altLang="zh-CN"/>
              <a:t>IP</a:t>
            </a:r>
            <a:r>
              <a:rPr lang="zh-CN" altLang="zh-CN"/>
              <a:t>地址，</a:t>
            </a:r>
            <a:r>
              <a:rPr lang="zh-CN" altLang="zh-CN" smtClean="0"/>
              <a:t>则服务器</a:t>
            </a:r>
            <a:r>
              <a:rPr lang="zh-CN" altLang="zh-CN"/>
              <a:t>发送</a:t>
            </a:r>
            <a:r>
              <a:rPr lang="en-US" altLang="zh-CN"/>
              <a:t>DHCP</a:t>
            </a:r>
            <a:r>
              <a:rPr lang="en-US" altLang="zh-CN">
                <a:solidFill>
                  <a:srgbClr val="00B0F0"/>
                </a:solidFill>
              </a:rPr>
              <a:t>REQUEST</a:t>
            </a:r>
            <a:r>
              <a:rPr lang="zh-CN" altLang="zh-CN"/>
              <a:t>报文来续租</a:t>
            </a:r>
            <a:r>
              <a:rPr lang="en-US" altLang="zh-CN"/>
              <a:t>IP</a:t>
            </a:r>
            <a:r>
              <a:rPr lang="zh-CN" altLang="zh-CN"/>
              <a:t>地址。</a:t>
            </a:r>
          </a:p>
          <a:p>
            <a:pPr lvl="0"/>
            <a:r>
              <a:rPr lang="zh-CN" altLang="zh-CN"/>
              <a:t>如果客户端收到服务器发送的</a:t>
            </a:r>
            <a:r>
              <a:rPr lang="en-US" altLang="zh-CN"/>
              <a:t>DHCP</a:t>
            </a:r>
            <a:r>
              <a:rPr lang="en-US" altLang="zh-CN">
                <a:solidFill>
                  <a:srgbClr val="00B0F0"/>
                </a:solidFill>
              </a:rPr>
              <a:t>ACK</a:t>
            </a:r>
            <a:r>
              <a:rPr lang="zh-CN" altLang="zh-CN"/>
              <a:t>报文，则根据新的租用期计算新的</a:t>
            </a:r>
            <a:r>
              <a:rPr lang="en-US" altLang="zh-CN"/>
              <a:t>T1</a:t>
            </a:r>
            <a:r>
              <a:rPr lang="zh-CN" altLang="zh-CN"/>
              <a:t>和</a:t>
            </a:r>
            <a:r>
              <a:rPr lang="en-US" altLang="zh-CN"/>
              <a:t>T2</a:t>
            </a:r>
            <a:r>
              <a:rPr lang="zh-CN" altLang="zh-CN"/>
              <a:t>，重新从</a:t>
            </a:r>
            <a:r>
              <a:rPr lang="en-US" altLang="zh-CN"/>
              <a:t>0</a:t>
            </a:r>
            <a:r>
              <a:rPr lang="zh-CN" altLang="zh-CN"/>
              <a:t>时刻开始计时，继续使用该</a:t>
            </a:r>
            <a:r>
              <a:rPr lang="en-US" altLang="zh-CN"/>
              <a:t>IP</a:t>
            </a:r>
            <a:r>
              <a:rPr lang="zh-CN" altLang="zh-CN"/>
              <a:t>地址。</a:t>
            </a:r>
          </a:p>
          <a:p>
            <a:pPr lvl="0"/>
            <a:r>
              <a:rPr lang="zh-CN" altLang="zh-CN"/>
              <a:t>如果服务器不同意，返回了</a:t>
            </a:r>
            <a:r>
              <a:rPr lang="en-US" altLang="zh-CN"/>
              <a:t>DHCP</a:t>
            </a:r>
            <a:r>
              <a:rPr lang="en-US" altLang="zh-CN">
                <a:solidFill>
                  <a:srgbClr val="00B0F0"/>
                </a:solidFill>
              </a:rPr>
              <a:t>NACK</a:t>
            </a:r>
            <a:r>
              <a:rPr lang="zh-CN" altLang="zh-CN"/>
              <a:t>报文，则客户端停止使用该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en-US" altLang="zh-CN" smtClean="0"/>
          </a:p>
          <a:p>
            <a:pPr lvl="1"/>
            <a:r>
              <a:rPr lang="zh-CN" altLang="zh-CN" smtClean="0"/>
              <a:t>如果</a:t>
            </a:r>
            <a:r>
              <a:rPr lang="zh-CN" altLang="zh-CN"/>
              <a:t>客户端还希望使用，则需重新申请新的</a:t>
            </a:r>
            <a:r>
              <a:rPr lang="en-US" altLang="zh-CN"/>
              <a:t>IP</a:t>
            </a:r>
            <a:r>
              <a:rPr lang="zh-CN" altLang="zh-CN"/>
              <a:t>地址。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石沉大海、杳无音讯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如果客户端没有收到相关报文，客户端继续使用这个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en-US" altLang="zh-CN" smtClean="0"/>
          </a:p>
          <a:p>
            <a:r>
              <a:rPr lang="zh-CN" altLang="zh-CN" smtClean="0"/>
              <a:t>到</a:t>
            </a:r>
            <a:r>
              <a:rPr lang="en-US" altLang="zh-CN" smtClean="0"/>
              <a:t>T2</a:t>
            </a:r>
            <a:r>
              <a:rPr lang="zh-CN" altLang="zh-CN"/>
              <a:t>计时器超时，客户端再次发送</a:t>
            </a:r>
            <a:r>
              <a:rPr lang="en-US" altLang="zh-CN"/>
              <a:t>DHCPREQUEST</a:t>
            </a:r>
            <a:r>
              <a:rPr lang="zh-CN" altLang="zh-CN"/>
              <a:t>报文来续租，后续处理同上。</a:t>
            </a:r>
          </a:p>
          <a:p>
            <a:r>
              <a:rPr lang="zh-CN" altLang="zh-CN"/>
              <a:t>如果客户端仍然没有收到相关报文，客户端继续使用这个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en-US" altLang="zh-CN" smtClean="0"/>
          </a:p>
          <a:p>
            <a:r>
              <a:rPr lang="zh-CN" altLang="zh-CN" smtClean="0"/>
              <a:t>到</a:t>
            </a:r>
            <a:r>
              <a:rPr lang="en-US" altLang="zh-CN"/>
              <a:t>IP</a:t>
            </a:r>
            <a:r>
              <a:rPr lang="zh-CN" altLang="zh-CN"/>
              <a:t>地址租期到期，客户端向服务器发送</a:t>
            </a:r>
            <a:r>
              <a:rPr lang="en-US" altLang="zh-CN"/>
              <a:t>DHCP</a:t>
            </a:r>
            <a:r>
              <a:rPr lang="en-US" altLang="zh-CN">
                <a:solidFill>
                  <a:srgbClr val="00B0F0"/>
                </a:solidFill>
              </a:rPr>
              <a:t>RELEASE</a:t>
            </a:r>
            <a:r>
              <a:rPr lang="zh-CN" altLang="zh-CN"/>
              <a:t>报文来释放这个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en-US" altLang="zh-CN" smtClean="0"/>
          </a:p>
          <a:p>
            <a:r>
              <a:rPr lang="zh-CN" altLang="zh-CN" smtClean="0"/>
              <a:t>如果</a:t>
            </a:r>
            <a:r>
              <a:rPr lang="zh-CN" altLang="zh-CN"/>
              <a:t>客户端还希望继续上网，则须开始新的</a:t>
            </a:r>
            <a:r>
              <a:rPr lang="en-US" altLang="zh-CN"/>
              <a:t>IP</a:t>
            </a:r>
            <a:r>
              <a:rPr lang="zh-CN" altLang="zh-CN"/>
              <a:t>地址申请过程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19.1 </a:t>
            </a:r>
            <a:r>
              <a:rPr lang="zh-CN" altLang="zh-CN"/>
              <a:t>域名系统</a:t>
            </a:r>
            <a:r>
              <a:rPr lang="en-US" altLang="zh-CN"/>
              <a:t>DNS</a:t>
            </a:r>
            <a:endParaRPr lang="zh-CN" altLang="zh-CN"/>
          </a:p>
          <a:p>
            <a:r>
              <a:rPr lang="en-US" altLang="zh-CN" smtClean="0"/>
              <a:t>19.1.4 </a:t>
            </a:r>
            <a:r>
              <a:rPr lang="en-US" altLang="zh-CN"/>
              <a:t>DNS</a:t>
            </a:r>
            <a:r>
              <a:rPr lang="zh-CN" altLang="zh-CN"/>
              <a:t>解析过程</a:t>
            </a:r>
          </a:p>
          <a:p>
            <a:r>
              <a:rPr lang="en-US" altLang="zh-CN"/>
              <a:t>19.2 </a:t>
            </a:r>
            <a:r>
              <a:rPr lang="zh-CN" altLang="zh-CN"/>
              <a:t>动态主机配置协议</a:t>
            </a:r>
            <a:r>
              <a:rPr lang="en-US" altLang="zh-CN"/>
              <a:t>DHCP</a:t>
            </a:r>
            <a:endParaRPr lang="zh-CN" altLang="zh-CN"/>
          </a:p>
          <a:p>
            <a:r>
              <a:rPr lang="en-US" altLang="zh-CN">
                <a:solidFill>
                  <a:srgbClr val="FF0000"/>
                </a:solidFill>
              </a:rPr>
              <a:t>19.3 </a:t>
            </a:r>
            <a:r>
              <a:rPr lang="zh-CN" altLang="zh-CN">
                <a:solidFill>
                  <a:srgbClr val="FF0000"/>
                </a:solidFill>
              </a:rPr>
              <a:t>定位资源的机制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en-US" altLang="zh-CN" smtClean="0">
                <a:solidFill>
                  <a:srgbClr val="FF0000"/>
                </a:solidFill>
              </a:rPr>
              <a:t>URL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如何让用户在网络上</a:t>
            </a:r>
            <a:r>
              <a:rPr lang="zh-CN" altLang="zh-CN" smtClean="0"/>
              <a:t>访问资源</a:t>
            </a:r>
            <a:r>
              <a:rPr lang="zh-CN" altLang="zh-CN"/>
              <a:t>时，不会访问到错误的资源</a:t>
            </a:r>
            <a:r>
              <a:rPr lang="zh-CN" altLang="zh-CN" smtClean="0"/>
              <a:t>呢</a:t>
            </a:r>
            <a:endParaRPr lang="en-US" altLang="zh-CN" smtClean="0"/>
          </a:p>
          <a:p>
            <a:r>
              <a:rPr lang="zh-CN" altLang="zh-CN"/>
              <a:t>需要在互联网上</a:t>
            </a:r>
            <a:r>
              <a:rPr lang="zh-CN" altLang="zh-CN" smtClean="0"/>
              <a:t>唯一地</a:t>
            </a:r>
            <a:r>
              <a:rPr lang="zh-CN" altLang="zh-CN"/>
              <a:t>标识互联网中的每一个</a:t>
            </a:r>
            <a:r>
              <a:rPr lang="zh-CN" altLang="zh-CN" smtClean="0"/>
              <a:t>资源</a:t>
            </a:r>
            <a:endParaRPr lang="en-US" altLang="zh-CN" smtClean="0"/>
          </a:p>
          <a:p>
            <a:r>
              <a:rPr lang="zh-CN" altLang="zh-CN" smtClean="0"/>
              <a:t>互联网</a:t>
            </a:r>
            <a:r>
              <a:rPr lang="zh-CN" altLang="zh-CN"/>
              <a:t>上用的最多的方法是使用统一资源定位符（</a:t>
            </a:r>
            <a:r>
              <a:rPr lang="en-US" altLang="zh-CN"/>
              <a:t>Uniform Resource Locator</a:t>
            </a:r>
            <a:r>
              <a:rPr lang="zh-CN" altLang="zh-CN"/>
              <a:t>，</a:t>
            </a:r>
            <a:r>
              <a:rPr lang="en-US" altLang="zh-CN"/>
              <a:t>URL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en-US" altLang="zh-CN" smtClean="0"/>
              <a:t>URL</a:t>
            </a:r>
            <a:r>
              <a:rPr lang="zh-CN" altLang="zh-CN" smtClean="0"/>
              <a:t>可以清晰</a:t>
            </a:r>
            <a:r>
              <a:rPr lang="zh-CN" altLang="en-US" smtClean="0"/>
              <a:t>地</a:t>
            </a:r>
            <a:r>
              <a:rPr lang="zh-CN" altLang="zh-CN" smtClean="0"/>
              <a:t>指出</a:t>
            </a:r>
            <a:r>
              <a:rPr lang="zh-CN" altLang="zh-CN"/>
              <a:t>资源位置和</a:t>
            </a:r>
            <a:r>
              <a:rPr lang="zh-CN" altLang="zh-CN" smtClean="0"/>
              <a:t>访问方法</a:t>
            </a:r>
            <a:endParaRPr lang="en-US" altLang="zh-CN" smtClean="0"/>
          </a:p>
          <a:p>
            <a:r>
              <a:rPr lang="en-US" altLang="zh-CN"/>
              <a:t>URL</a:t>
            </a:r>
            <a:r>
              <a:rPr lang="zh-CN" altLang="zh-CN"/>
              <a:t>中的字符不区分大</a:t>
            </a:r>
            <a:r>
              <a:rPr lang="zh-CN" altLang="zh-CN" smtClean="0"/>
              <a:t>小写</a:t>
            </a:r>
            <a:endParaRPr lang="en-US" altLang="zh-CN" smtClean="0"/>
          </a:p>
          <a:p>
            <a:r>
              <a:rPr lang="en-US" altLang="zh-CN"/>
              <a:t>URL</a:t>
            </a:r>
            <a:r>
              <a:rPr lang="zh-CN" altLang="zh-CN"/>
              <a:t>的一般形式如下所示</a:t>
            </a:r>
          </a:p>
          <a:p>
            <a:pPr lvl="1"/>
            <a:r>
              <a:rPr lang="zh-CN" altLang="zh-CN"/>
              <a:t>协议</a:t>
            </a:r>
            <a:r>
              <a:rPr lang="en-US" altLang="zh-CN"/>
              <a:t>://</a:t>
            </a:r>
            <a:r>
              <a:rPr lang="zh-CN" altLang="zh-CN"/>
              <a:t>主机</a:t>
            </a:r>
            <a:r>
              <a:rPr lang="en-US" altLang="zh-CN"/>
              <a:t>:</a:t>
            </a:r>
            <a:r>
              <a:rPr lang="zh-CN" altLang="zh-CN"/>
              <a:t>端口</a:t>
            </a:r>
            <a:r>
              <a:rPr lang="en-US" altLang="zh-CN"/>
              <a:t>/</a:t>
            </a:r>
            <a:r>
              <a:rPr lang="zh-CN" altLang="zh-CN"/>
              <a:t>资源所在路径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zh-CN"/>
              <a:t>）协议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协议指出用户应该使用什么协议来获取该</a:t>
            </a:r>
            <a:r>
              <a:rPr lang="zh-CN" altLang="zh-CN" smtClean="0"/>
              <a:t>资源</a:t>
            </a:r>
            <a:endParaRPr lang="en-US" altLang="zh-CN" smtClean="0"/>
          </a:p>
          <a:p>
            <a:r>
              <a:rPr lang="zh-CN" altLang="zh-CN" smtClean="0"/>
              <a:t>目前</a:t>
            </a:r>
            <a:r>
              <a:rPr lang="zh-CN" altLang="zh-CN"/>
              <a:t>最常用的协议是</a:t>
            </a:r>
            <a:r>
              <a:rPr lang="en-US" altLang="zh-CN" smtClean="0"/>
              <a:t>http</a:t>
            </a:r>
          </a:p>
          <a:p>
            <a:r>
              <a:rPr lang="zh-CN" altLang="zh-CN" smtClean="0"/>
              <a:t>以前</a:t>
            </a:r>
            <a:r>
              <a:rPr lang="zh-CN" altLang="zh-CN"/>
              <a:t>常见的有</a:t>
            </a:r>
            <a:r>
              <a:rPr lang="en-US" altLang="zh-CN" smtClean="0"/>
              <a:t>ftp</a:t>
            </a:r>
          </a:p>
          <a:p>
            <a:r>
              <a:rPr lang="zh-CN" altLang="zh-CN" smtClean="0"/>
              <a:t>另外</a:t>
            </a:r>
            <a:r>
              <a:rPr lang="zh-CN" altLang="zh-CN"/>
              <a:t>还可以有</a:t>
            </a:r>
            <a:r>
              <a:rPr lang="en-US" altLang="zh-CN" smtClean="0"/>
              <a:t>file</a:t>
            </a:r>
          </a:p>
          <a:p>
            <a:r>
              <a:rPr lang="zh-CN" altLang="zh-CN"/>
              <a:t>在浏览器中，如果不特别指出，很多浏览器将自动补全一些</a:t>
            </a:r>
            <a:r>
              <a:rPr lang="zh-CN" altLang="zh-CN" smtClean="0"/>
              <a:t>信息</a:t>
            </a:r>
            <a:endParaRPr lang="en-US" altLang="zh-CN" smtClean="0"/>
          </a:p>
          <a:p>
            <a:pPr lvl="1"/>
            <a:r>
              <a:rPr lang="zh-CN" altLang="zh-CN"/>
              <a:t>例如用户输入</a:t>
            </a:r>
            <a:r>
              <a:rPr lang="en-US" altLang="zh-CN"/>
              <a:t>www. xyz.edu.cn</a:t>
            </a:r>
            <a:r>
              <a:rPr lang="zh-CN" altLang="zh-CN"/>
              <a:t>，浏览器将自动补全为</a:t>
            </a:r>
            <a:r>
              <a:rPr lang="en-US" altLang="zh-CN"/>
              <a:t>http://</a:t>
            </a:r>
            <a:r>
              <a:rPr lang="en-US" altLang="zh-CN" smtClean="0"/>
              <a:t>www.xyz.edu.cn</a:t>
            </a:r>
          </a:p>
          <a:p>
            <a:r>
              <a:rPr lang="zh-CN" altLang="zh-CN"/>
              <a:t>协议后面的“</a:t>
            </a:r>
            <a:r>
              <a:rPr lang="en-US" altLang="zh-CN"/>
              <a:t>://</a:t>
            </a:r>
            <a:r>
              <a:rPr lang="zh-CN" altLang="zh-CN"/>
              <a:t>”是规定的格式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zh-CN"/>
              <a:t>）主机和端口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主机用来指出这个资源是放置在哪一台主机</a:t>
            </a:r>
            <a:r>
              <a:rPr lang="zh-CN" altLang="zh-CN" smtClean="0"/>
              <a:t>上</a:t>
            </a:r>
            <a:endParaRPr lang="en-US" altLang="zh-CN" smtClean="0"/>
          </a:p>
          <a:p>
            <a:pPr lvl="1"/>
            <a:r>
              <a:rPr lang="zh-CN" altLang="zh-CN" smtClean="0"/>
              <a:t>可以</a:t>
            </a:r>
            <a:r>
              <a:rPr lang="zh-CN" altLang="zh-CN"/>
              <a:t>使用</a:t>
            </a:r>
            <a:r>
              <a:rPr lang="en-US" altLang="zh-CN"/>
              <a:t>IP</a:t>
            </a:r>
            <a:r>
              <a:rPr lang="zh-CN" altLang="zh-CN"/>
              <a:t>地址，也可以</a:t>
            </a:r>
            <a:r>
              <a:rPr lang="zh-CN" altLang="zh-CN" smtClean="0"/>
              <a:t>使用域名</a:t>
            </a:r>
            <a:endParaRPr lang="en-US" altLang="zh-CN" smtClean="0"/>
          </a:p>
          <a:p>
            <a:r>
              <a:rPr lang="zh-CN" altLang="zh-CN"/>
              <a:t>每个常用的互联网应用都会使用一个熟知的端口</a:t>
            </a:r>
            <a:r>
              <a:rPr lang="zh-CN" altLang="zh-CN" smtClean="0"/>
              <a:t>号</a:t>
            </a:r>
            <a:endParaRPr lang="en-US" altLang="zh-CN" smtClean="0"/>
          </a:p>
          <a:p>
            <a:pPr lvl="1"/>
            <a:r>
              <a:rPr lang="zh-CN" altLang="zh-CN" smtClean="0"/>
              <a:t>如</a:t>
            </a:r>
            <a:r>
              <a:rPr lang="en-US" altLang="zh-CN"/>
              <a:t>HTTP</a:t>
            </a:r>
            <a:r>
              <a:rPr lang="zh-CN" altLang="zh-CN"/>
              <a:t>常用</a:t>
            </a:r>
            <a:r>
              <a:rPr lang="en-US" altLang="zh-CN"/>
              <a:t>80</a:t>
            </a:r>
            <a:r>
              <a:rPr lang="zh-CN" altLang="zh-CN" smtClean="0"/>
              <a:t>端口</a:t>
            </a:r>
            <a:endParaRPr lang="en-US" altLang="zh-CN" smtClean="0"/>
          </a:p>
          <a:p>
            <a:r>
              <a:rPr lang="zh-CN" altLang="zh-CN" smtClean="0"/>
              <a:t>但也</a:t>
            </a:r>
            <a:r>
              <a:rPr lang="zh-CN" altLang="zh-CN"/>
              <a:t>有一些开发者并不在意这些约定俗成的</a:t>
            </a:r>
            <a:r>
              <a:rPr lang="zh-CN" altLang="zh-CN" smtClean="0"/>
              <a:t>规定</a:t>
            </a:r>
            <a:endParaRPr lang="en-US" altLang="zh-CN" smtClean="0"/>
          </a:p>
          <a:p>
            <a:pPr lvl="1"/>
            <a:r>
              <a:rPr lang="zh-CN" altLang="zh-CN" smtClean="0"/>
              <a:t>不少</a:t>
            </a:r>
            <a:r>
              <a:rPr lang="zh-CN" altLang="zh-CN"/>
              <a:t>网站开发者把</a:t>
            </a:r>
            <a:r>
              <a:rPr lang="en-US" altLang="zh-CN"/>
              <a:t>HTTP</a:t>
            </a:r>
            <a:r>
              <a:rPr lang="zh-CN" altLang="zh-CN"/>
              <a:t>改为</a:t>
            </a:r>
            <a:r>
              <a:rPr lang="en-US" altLang="zh-CN"/>
              <a:t>8080</a:t>
            </a:r>
            <a:r>
              <a:rPr lang="zh-CN" altLang="zh-CN" smtClean="0"/>
              <a:t>端口</a:t>
            </a:r>
            <a:endParaRPr lang="en-US" altLang="zh-CN" smtClean="0"/>
          </a:p>
          <a:p>
            <a:r>
              <a:rPr lang="en-US" altLang="zh-CN"/>
              <a:t>URL</a:t>
            </a:r>
            <a:r>
              <a:rPr lang="zh-CN" altLang="zh-CN" smtClean="0"/>
              <a:t>中</a:t>
            </a:r>
            <a:r>
              <a:rPr lang="zh-CN" altLang="en-US" smtClean="0"/>
              <a:t>必须</a:t>
            </a:r>
            <a:r>
              <a:rPr lang="zh-CN" altLang="zh-CN" smtClean="0"/>
              <a:t>指定</a:t>
            </a:r>
            <a:r>
              <a:rPr lang="zh-CN" altLang="en-US" smtClean="0"/>
              <a:t>非熟知</a:t>
            </a:r>
            <a:r>
              <a:rPr lang="zh-CN" altLang="zh-CN" smtClean="0"/>
              <a:t>端口号</a:t>
            </a:r>
            <a:endParaRPr lang="en-US" altLang="zh-CN" smtClean="0"/>
          </a:p>
          <a:p>
            <a:r>
              <a:rPr lang="zh-CN" altLang="zh-CN"/>
              <a:t>如果</a:t>
            </a:r>
            <a:r>
              <a:rPr lang="en-US" altLang="zh-CN"/>
              <a:t>URL</a:t>
            </a:r>
            <a:r>
              <a:rPr lang="zh-CN" altLang="zh-CN"/>
              <a:t>中使用了熟知端口</a:t>
            </a:r>
            <a:r>
              <a:rPr lang="zh-CN" altLang="zh-CN" smtClean="0"/>
              <a:t>，</a:t>
            </a:r>
            <a:r>
              <a:rPr lang="zh-CN" altLang="zh-CN"/>
              <a:t>端口</a:t>
            </a:r>
            <a:r>
              <a:rPr lang="zh-CN" altLang="zh-CN" smtClean="0"/>
              <a:t>选项</a:t>
            </a:r>
            <a:r>
              <a:rPr lang="zh-CN" altLang="zh-CN"/>
              <a:t>通常被省略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zh-CN"/>
              <a:t>）资源所在路径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URL</a:t>
            </a:r>
            <a:r>
              <a:rPr lang="zh-CN" altLang="zh-CN"/>
              <a:t>最后一部分是资源在主机中放置的</a:t>
            </a:r>
            <a:r>
              <a:rPr lang="zh-CN" altLang="zh-CN" smtClean="0"/>
              <a:t>位置</a:t>
            </a:r>
            <a:endParaRPr lang="en-US" altLang="zh-CN" smtClean="0"/>
          </a:p>
          <a:p>
            <a:r>
              <a:rPr lang="zh-CN" altLang="zh-CN" smtClean="0"/>
              <a:t>在</a:t>
            </a:r>
            <a:r>
              <a:rPr lang="zh-CN" altLang="zh-CN"/>
              <a:t>万维网中，如果用户访问的资源是某网站的主页，则该项可以省略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19.1 </a:t>
            </a:r>
            <a:r>
              <a:rPr lang="zh-CN" altLang="zh-CN"/>
              <a:t>域名系统</a:t>
            </a:r>
            <a:r>
              <a:rPr lang="en-US" altLang="zh-CN"/>
              <a:t>DNS</a:t>
            </a:r>
            <a:endParaRPr lang="zh-CN" altLang="zh-CN"/>
          </a:p>
          <a:p>
            <a:pPr lvl="1"/>
            <a:r>
              <a:rPr lang="en-US" altLang="zh-CN"/>
              <a:t>19.1.1 DNS</a:t>
            </a:r>
            <a:r>
              <a:rPr lang="zh-CN" altLang="zh-CN"/>
              <a:t>的作用——谁说站在光里的才算英雄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19.1.2 </a:t>
            </a:r>
            <a:r>
              <a:rPr lang="zh-CN" altLang="zh-CN">
                <a:solidFill>
                  <a:srgbClr val="FF0000"/>
                </a:solidFill>
              </a:rPr>
              <a:t>域名</a:t>
            </a:r>
          </a:p>
          <a:p>
            <a:pPr lvl="1"/>
            <a:r>
              <a:rPr lang="en-US" altLang="zh-CN"/>
              <a:t>19.1.3 </a:t>
            </a:r>
            <a:r>
              <a:rPr lang="zh-CN" altLang="zh-CN"/>
              <a:t>域名系统的</a:t>
            </a:r>
            <a:r>
              <a:rPr lang="zh-CN" altLang="zh-CN" smtClean="0"/>
              <a:t>组成</a:t>
            </a:r>
            <a:endParaRPr lang="en-US" altLang="zh-CN" smtClean="0"/>
          </a:p>
          <a:p>
            <a:pPr lvl="1"/>
            <a:r>
              <a:rPr lang="en-US" altLang="zh-CN"/>
              <a:t>19.1.4 DNS</a:t>
            </a:r>
            <a:r>
              <a:rPr lang="zh-CN" altLang="zh-CN"/>
              <a:t>解析过程</a:t>
            </a:r>
          </a:p>
          <a:p>
            <a:r>
              <a:rPr lang="en-US" altLang="zh-CN" smtClean="0"/>
              <a:t>19.1.4 </a:t>
            </a:r>
            <a:r>
              <a:rPr lang="en-US" altLang="zh-CN"/>
              <a:t>DNS</a:t>
            </a:r>
            <a:r>
              <a:rPr lang="zh-CN" altLang="zh-CN"/>
              <a:t>解析过程</a:t>
            </a:r>
          </a:p>
          <a:p>
            <a:r>
              <a:rPr lang="en-US" altLang="zh-CN"/>
              <a:t>19.2 </a:t>
            </a:r>
            <a:r>
              <a:rPr lang="zh-CN" altLang="zh-CN"/>
              <a:t>动态主机配置协议</a:t>
            </a:r>
            <a:r>
              <a:rPr lang="en-US" altLang="zh-CN"/>
              <a:t>DHCP</a:t>
            </a:r>
            <a:endParaRPr lang="zh-CN" altLang="zh-CN"/>
          </a:p>
          <a:p>
            <a:r>
              <a:rPr lang="en-US" altLang="zh-CN"/>
              <a:t>19.3 </a:t>
            </a:r>
            <a:r>
              <a:rPr lang="zh-CN" altLang="zh-CN"/>
              <a:t>定位资源的机制</a:t>
            </a:r>
            <a:r>
              <a:rPr lang="en-US" altLang="zh-CN"/>
              <a:t>——</a:t>
            </a:r>
            <a:r>
              <a:rPr lang="en-US" altLang="zh-CN" smtClean="0"/>
              <a:t>URL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域名是一个具有一定意义的、便于记忆的、并保持全世界唯一性的字符串，用来对应于一个</a:t>
            </a:r>
            <a:r>
              <a:rPr lang="en-US" altLang="zh-CN"/>
              <a:t>IP</a:t>
            </a:r>
            <a:r>
              <a:rPr lang="zh-CN" altLang="zh-CN" smtClean="0"/>
              <a:t>地址</a:t>
            </a:r>
            <a:endParaRPr lang="en-US" altLang="zh-CN" smtClean="0"/>
          </a:p>
          <a:p>
            <a:r>
              <a:rPr lang="zh-CN" altLang="zh-CN" smtClean="0"/>
              <a:t>为了</a:t>
            </a:r>
            <a:r>
              <a:rPr lang="zh-CN" altLang="zh-CN"/>
              <a:t>便于记忆和维护，域名是分级管理的，采用了层次树状结构的命名</a:t>
            </a:r>
            <a:r>
              <a:rPr lang="zh-CN" altLang="zh-CN" smtClean="0"/>
              <a:t>方法</a:t>
            </a:r>
            <a:endParaRPr lang="en-US" altLang="zh-CN" smtClean="0"/>
          </a:p>
          <a:p>
            <a:r>
              <a:rPr lang="zh-CN" altLang="zh-CN" smtClean="0"/>
              <a:t>有些</a:t>
            </a:r>
            <a:r>
              <a:rPr lang="zh-CN" altLang="zh-CN"/>
              <a:t>类似于行政区的组织架构，扩展性非常强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47" y="3325188"/>
            <a:ext cx="9144000" cy="2696100"/>
          </a:xfrm>
          <a:prstGeom prst="rect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704" y="1372541"/>
            <a:ext cx="9144000" cy="9440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348880"/>
            <a:ext cx="9144000" cy="944054"/>
          </a:xfrm>
          <a:prstGeom prst="rect">
            <a:avLst/>
          </a:prstGeom>
          <a:solidFill>
            <a:srgbClr val="AA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域名树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388946"/>
              </p:ext>
            </p:extLst>
          </p:nvPr>
        </p:nvGraphicFramePr>
        <p:xfrm>
          <a:off x="-1" y="1628800"/>
          <a:ext cx="9206901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6933960" imgH="3139920" progId="Visio.Drawing.11">
                  <p:embed/>
                </p:oleObj>
              </mc:Choice>
              <mc:Fallback>
                <p:oleObj name="Visio" r:id="rId3" imgW="6933960" imgH="31399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628800"/>
                        <a:ext cx="9206901" cy="4176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0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顶级域名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zh-CN" altLang="zh-CN"/>
              <a:t>顶级域名由互联网名字和数字分配机构（</a:t>
            </a:r>
            <a:r>
              <a:rPr lang="en-US" altLang="zh-CN"/>
              <a:t>ICANN</a:t>
            </a:r>
            <a:r>
              <a:rPr lang="zh-CN" altLang="zh-CN"/>
              <a:t>）进行</a:t>
            </a:r>
            <a:r>
              <a:rPr lang="zh-CN" altLang="zh-CN" smtClean="0"/>
              <a:t>管理</a:t>
            </a:r>
            <a:endParaRPr lang="en-US" altLang="zh-CN" smtClean="0"/>
          </a:p>
          <a:p>
            <a:r>
              <a:rPr lang="zh-CN" altLang="zh-CN" smtClean="0"/>
              <a:t>一般</a:t>
            </a:r>
            <a:r>
              <a:rPr lang="zh-CN" altLang="zh-CN"/>
              <a:t>分为两</a:t>
            </a:r>
            <a:r>
              <a:rPr lang="zh-CN" altLang="zh-CN" smtClean="0"/>
              <a:t>类</a:t>
            </a:r>
            <a:endParaRPr lang="en-US" altLang="zh-CN" smtClean="0"/>
          </a:p>
          <a:p>
            <a:pPr lvl="1"/>
            <a:r>
              <a:rPr lang="zh-CN" altLang="zh-CN" smtClean="0"/>
              <a:t>国家</a:t>
            </a:r>
            <a:r>
              <a:rPr lang="en-US" altLang="zh-CN"/>
              <a:t>/</a:t>
            </a:r>
            <a:r>
              <a:rPr lang="zh-CN" altLang="zh-CN"/>
              <a:t>地区（如</a:t>
            </a:r>
            <a:r>
              <a:rPr lang="en-US" altLang="zh-CN" err="1"/>
              <a:t>cn</a:t>
            </a:r>
            <a:r>
              <a:rPr lang="zh-CN" altLang="zh-CN"/>
              <a:t>是中国的简写</a:t>
            </a:r>
            <a:r>
              <a:rPr lang="zh-CN" altLang="zh-CN" smtClean="0"/>
              <a:t>）</a:t>
            </a:r>
            <a:endParaRPr lang="en-US" altLang="zh-CN" smtClean="0"/>
          </a:p>
          <a:p>
            <a:pPr lvl="1"/>
            <a:r>
              <a:rPr lang="zh-CN" altLang="zh-CN" smtClean="0"/>
              <a:t>通用</a:t>
            </a:r>
            <a:r>
              <a:rPr lang="zh-CN" altLang="zh-CN"/>
              <a:t>的类别（如</a:t>
            </a:r>
            <a:r>
              <a:rPr lang="en-US" altLang="zh-CN"/>
              <a:t>com</a:t>
            </a:r>
            <a:r>
              <a:rPr lang="zh-CN" altLang="zh-CN"/>
              <a:t>是商业的简写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 smtClean="0"/>
              <a:t>最早</a:t>
            </a:r>
            <a:r>
              <a:rPr lang="zh-CN" altLang="zh-CN"/>
              <a:t>的通用顶级域名包括：</a:t>
            </a:r>
            <a:r>
              <a:rPr lang="en-US" altLang="zh-CN"/>
              <a:t>com</a:t>
            </a:r>
            <a:r>
              <a:rPr lang="zh-CN" altLang="zh-CN"/>
              <a:t>（公司和企业）、</a:t>
            </a:r>
            <a:r>
              <a:rPr lang="en-US" altLang="zh-CN"/>
              <a:t>net</a:t>
            </a:r>
            <a:r>
              <a:rPr lang="zh-CN" altLang="zh-CN"/>
              <a:t>（网络服务机构）、</a:t>
            </a:r>
            <a:r>
              <a:rPr lang="en-US" altLang="zh-CN"/>
              <a:t>org</a:t>
            </a:r>
            <a:r>
              <a:rPr lang="zh-CN" altLang="zh-CN"/>
              <a:t>（非赢利性组织）、</a:t>
            </a:r>
            <a:r>
              <a:rPr lang="en-US" altLang="zh-CN" err="1"/>
              <a:t>edu</a:t>
            </a:r>
            <a:r>
              <a:rPr lang="zh-CN" altLang="zh-CN"/>
              <a:t>（美国专用的教育机构）、</a:t>
            </a:r>
            <a:r>
              <a:rPr lang="en-US" altLang="zh-CN" err="1"/>
              <a:t>gov</a:t>
            </a:r>
            <a:r>
              <a:rPr lang="zh-CN" altLang="zh-CN"/>
              <a:t>（美国专用的政府部门）、</a:t>
            </a:r>
            <a:r>
              <a:rPr lang="en-US" altLang="zh-CN"/>
              <a:t>mil</a:t>
            </a:r>
            <a:r>
              <a:rPr lang="zh-CN" altLang="zh-CN"/>
              <a:t>（美国专用的军事部门）、</a:t>
            </a:r>
            <a:r>
              <a:rPr lang="en-US" altLang="zh-CN" err="1"/>
              <a:t>int</a:t>
            </a:r>
            <a:r>
              <a:rPr lang="zh-CN" altLang="zh-CN"/>
              <a:t>（国际组织）</a:t>
            </a:r>
            <a:r>
              <a:rPr lang="zh-CN" altLang="zh-CN" smtClean="0"/>
              <a:t>等</a:t>
            </a:r>
            <a:endParaRPr lang="en-US" altLang="zh-CN" smtClean="0"/>
          </a:p>
          <a:p>
            <a:r>
              <a:rPr lang="zh-CN" altLang="zh-CN" smtClean="0"/>
              <a:t>后来</a:t>
            </a:r>
            <a:r>
              <a:rPr lang="zh-CN" altLang="zh-CN"/>
              <a:t>又陆续增加了一些顶级域名，甚至允许任何公司、机构向</a:t>
            </a:r>
            <a:r>
              <a:rPr lang="en-US" altLang="zh-CN"/>
              <a:t>ICANN</a:t>
            </a:r>
            <a:r>
              <a:rPr lang="zh-CN" altLang="zh-CN"/>
              <a:t>申请新的顶级域名。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5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其它域名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二级及以下域名根据需要在上一级的管理下进行组织和</a:t>
            </a:r>
            <a:r>
              <a:rPr lang="zh-CN" altLang="zh-CN" smtClean="0"/>
              <a:t>维护</a:t>
            </a:r>
            <a:endParaRPr lang="en-US" altLang="zh-CN" smtClean="0"/>
          </a:p>
          <a:p>
            <a:r>
              <a:rPr lang="zh-CN" altLang="zh-CN" smtClean="0"/>
              <a:t>比如</a:t>
            </a:r>
            <a:r>
              <a:rPr lang="zh-CN" altLang="zh-CN"/>
              <a:t>在</a:t>
            </a:r>
            <a:r>
              <a:rPr lang="en-US" altLang="zh-CN" err="1"/>
              <a:t>cn</a:t>
            </a:r>
            <a:r>
              <a:rPr lang="zh-CN" altLang="zh-CN"/>
              <a:t>的域名下又分为类别域名（商业</a:t>
            </a:r>
            <a:r>
              <a:rPr lang="en-US" altLang="zh-CN"/>
              <a:t>com</a:t>
            </a:r>
            <a:r>
              <a:rPr lang="zh-CN" altLang="zh-CN"/>
              <a:t>、教育</a:t>
            </a:r>
            <a:r>
              <a:rPr lang="en-US" altLang="zh-CN" err="1"/>
              <a:t>edu</a:t>
            </a:r>
            <a:r>
              <a:rPr lang="zh-CN" altLang="zh-CN"/>
              <a:t>）、行政区域名（各省市域名）两</a:t>
            </a:r>
            <a:r>
              <a:rPr lang="zh-CN" altLang="zh-CN" smtClean="0"/>
              <a:t>类</a:t>
            </a:r>
            <a:endParaRPr lang="en-US" altLang="zh-CN" smtClean="0"/>
          </a:p>
          <a:p>
            <a:r>
              <a:rPr lang="en-US" altLang="zh-CN" smtClean="0"/>
              <a:t>DNS</a:t>
            </a:r>
            <a:r>
              <a:rPr lang="zh-CN" altLang="zh-CN"/>
              <a:t>既不规定一个域名需要包含多少个下级域名，也不规定每一级的域名代表什么意思，完全由相关组织内部自行定义。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9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2991</TotalTime>
  <Words>4001</Words>
  <Application>Microsoft Office PowerPoint</Application>
  <PresentationFormat>全屏显示(4:3)</PresentationFormat>
  <Paragraphs>232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市镇</vt:lpstr>
      <vt:lpstr>Visio</vt:lpstr>
      <vt:lpstr>基础服务和概念</vt:lpstr>
      <vt:lpstr>PowerPoint 演示文稿</vt:lpstr>
      <vt:lpstr>域名系统（Domain Name System，DNS）</vt:lpstr>
      <vt:lpstr>PowerPoint 演示文稿</vt:lpstr>
      <vt:lpstr>PowerPoint 演示文稿</vt:lpstr>
      <vt:lpstr>PowerPoint 演示文稿</vt:lpstr>
      <vt:lpstr>域名树</vt:lpstr>
      <vt:lpstr>顶级域名</vt:lpstr>
      <vt:lpstr>其它域名</vt:lpstr>
      <vt:lpstr>域名规则</vt:lpstr>
      <vt:lpstr>注意</vt:lpstr>
      <vt:lpstr>PowerPoint 演示文稿</vt:lpstr>
      <vt:lpstr>1. not so easy!</vt:lpstr>
      <vt:lpstr>2. 域名服务器和管理范围</vt:lpstr>
      <vt:lpstr>区（zone）</vt:lpstr>
      <vt:lpstr>PowerPoint 演示文稿</vt:lpstr>
      <vt:lpstr>3. 域名服务器的分类</vt:lpstr>
      <vt:lpstr>1）根域名服务器</vt:lpstr>
      <vt:lpstr>PowerPoint 演示文稿</vt:lpstr>
      <vt:lpstr>2）顶级域名服务器</vt:lpstr>
      <vt:lpstr>3）权限域名服务器</vt:lpstr>
      <vt:lpstr>4）本地域名服务器</vt:lpstr>
      <vt:lpstr>PowerPoint 演示文稿</vt:lpstr>
      <vt:lpstr>1. 解析过程</vt:lpstr>
      <vt:lpstr>1）迭代查询</vt:lpstr>
      <vt:lpstr>2）递归查询</vt:lpstr>
      <vt:lpstr>2. DNS高速缓存</vt:lpstr>
      <vt:lpstr>计时器</vt:lpstr>
      <vt:lpstr>PowerPoint 演示文稿</vt:lpstr>
      <vt:lpstr>1. 为什么需要DHCP</vt:lpstr>
      <vt:lpstr>操作系统需要配置的项目</vt:lpstr>
      <vt:lpstr>吉人天相</vt:lpstr>
      <vt:lpstr>2. DHCP的组成</vt:lpstr>
      <vt:lpstr>3. DHCP的申请过程</vt:lpstr>
      <vt:lpstr>过程</vt:lpstr>
      <vt:lpstr>PowerPoint 演示文稿</vt:lpstr>
      <vt:lpstr>DHCP中继代理的工作</vt:lpstr>
      <vt:lpstr>4. 释放IP地址</vt:lpstr>
      <vt:lpstr>5. 续租IP地址</vt:lpstr>
      <vt:lpstr>PowerPoint 演示文稿</vt:lpstr>
      <vt:lpstr>石沉大海、杳无音讯</vt:lpstr>
      <vt:lpstr>PowerPoint 演示文稿</vt:lpstr>
      <vt:lpstr>PowerPoint 演示文稿</vt:lpstr>
      <vt:lpstr>1）协议</vt:lpstr>
      <vt:lpstr>2）主机和端口</vt:lpstr>
      <vt:lpstr>3）资源所在路径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WIN10</cp:lastModifiedBy>
  <cp:revision>249</cp:revision>
  <dcterms:created xsi:type="dcterms:W3CDTF">2023-06-19T02:50:47Z</dcterms:created>
  <dcterms:modified xsi:type="dcterms:W3CDTF">2023-12-27T10:05:48Z</dcterms:modified>
</cp:coreProperties>
</file>