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81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80" r:id="rId24"/>
    <p:sldId id="277" r:id="rId25"/>
    <p:sldId id="278" r:id="rId26"/>
    <p:sldId id="282" r:id="rId27"/>
    <p:sldId id="279" r:id="rId28"/>
    <p:sldId id="284" r:id="rId29"/>
    <p:sldId id="285" r:id="rId30"/>
    <p:sldId id="286" r:id="rId31"/>
    <p:sldId id="287" r:id="rId32"/>
    <p:sldId id="289" r:id="rId33"/>
    <p:sldId id="290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5" r:id="rId43"/>
    <p:sldId id="300" r:id="rId44"/>
    <p:sldId id="301" r:id="rId45"/>
    <p:sldId id="306" r:id="rId46"/>
    <p:sldId id="302" r:id="rId47"/>
    <p:sldId id="303" r:id="rId48"/>
    <p:sldId id="304" r:id="rId49"/>
    <p:sldId id="288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5" r:id="rId58"/>
    <p:sldId id="314" r:id="rId59"/>
    <p:sldId id="316" r:id="rId60"/>
    <p:sldId id="317" r:id="rId61"/>
    <p:sldId id="318" r:id="rId62"/>
    <p:sldId id="319" r:id="rId6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DE63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9" autoAdjust="0"/>
  </p:normalViewPr>
  <p:slideViewPr>
    <p:cSldViewPr>
      <p:cViewPr>
        <p:scale>
          <a:sx n="80" d="100"/>
          <a:sy n="80" d="100"/>
        </p:scale>
        <p:origin x="-1944" y="-4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831F-7F4F-4123-9DB6-9E0FD04DF32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BE65-B085-49F5-9D4F-840A11330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7674E-C742-4C0F-850A-352282C0ECCD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89EE-8134-429A-9E63-5D611C84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41" y="1412776"/>
            <a:ext cx="8781365" cy="5237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36405" y="5148924"/>
            <a:ext cx="6400800" cy="17526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152128"/>
          </a:xfrm>
        </p:spPr>
        <p:txBody>
          <a:bodyPr/>
          <a:lstStyle/>
          <a:p>
            <a:pPr algn="l"/>
            <a:r>
              <a:rPr lang="zh-CN" altLang="en-US" dirty="0">
                <a:solidFill>
                  <a:srgbClr val="FF0000"/>
                </a:solidFill>
              </a:rPr>
              <a:t>互联网上的地址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043608" y="4725144"/>
            <a:ext cx="432049" cy="551686"/>
            <a:chOff x="4144842" y="3669402"/>
            <a:chExt cx="432049" cy="551686"/>
          </a:xfrm>
        </p:grpSpPr>
        <p:sp>
          <p:nvSpPr>
            <p:cNvPr id="6" name="椭圆 5"/>
            <p:cNvSpPr/>
            <p:nvPr/>
          </p:nvSpPr>
          <p:spPr>
            <a:xfrm>
              <a:off x="4183883" y="3705517"/>
              <a:ext cx="345449" cy="316662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/>
            </a:p>
          </p:txBody>
        </p:sp>
        <p:sp>
          <p:nvSpPr>
            <p:cNvPr id="7" name="等腰三角形 6"/>
            <p:cNvSpPr/>
            <p:nvPr/>
          </p:nvSpPr>
          <p:spPr>
            <a:xfrm rot="10800000">
              <a:off x="4211960" y="4005064"/>
              <a:ext cx="288032" cy="216024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144842" y="3669402"/>
              <a:ext cx="432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IP</a:t>
              </a:r>
              <a:endPara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973084" y="4796147"/>
            <a:ext cx="432049" cy="551686"/>
            <a:chOff x="4144842" y="3669402"/>
            <a:chExt cx="432049" cy="551686"/>
          </a:xfrm>
        </p:grpSpPr>
        <p:sp>
          <p:nvSpPr>
            <p:cNvPr id="12" name="椭圆 11"/>
            <p:cNvSpPr/>
            <p:nvPr/>
          </p:nvSpPr>
          <p:spPr>
            <a:xfrm>
              <a:off x="4183883" y="3705517"/>
              <a:ext cx="345449" cy="316662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/>
            </a:p>
          </p:txBody>
        </p:sp>
        <p:sp>
          <p:nvSpPr>
            <p:cNvPr id="13" name="等腰三角形 12"/>
            <p:cNvSpPr/>
            <p:nvPr/>
          </p:nvSpPr>
          <p:spPr>
            <a:xfrm rot="10800000">
              <a:off x="4211960" y="4005064"/>
              <a:ext cx="288032" cy="216024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44842" y="3669402"/>
              <a:ext cx="432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IP</a:t>
              </a:r>
              <a:endPara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602897" y="3378473"/>
            <a:ext cx="432049" cy="551686"/>
            <a:chOff x="4144842" y="3669402"/>
            <a:chExt cx="432049" cy="551686"/>
          </a:xfrm>
        </p:grpSpPr>
        <p:sp>
          <p:nvSpPr>
            <p:cNvPr id="16" name="椭圆 15"/>
            <p:cNvSpPr/>
            <p:nvPr/>
          </p:nvSpPr>
          <p:spPr>
            <a:xfrm>
              <a:off x="4183883" y="3705517"/>
              <a:ext cx="345449" cy="316662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/>
            </a:p>
          </p:txBody>
        </p:sp>
        <p:sp>
          <p:nvSpPr>
            <p:cNvPr id="17" name="等腰三角形 16"/>
            <p:cNvSpPr/>
            <p:nvPr/>
          </p:nvSpPr>
          <p:spPr>
            <a:xfrm rot="10800000">
              <a:off x="4211960" y="4005064"/>
              <a:ext cx="288032" cy="216024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144842" y="3669402"/>
              <a:ext cx="432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IP</a:t>
              </a:r>
              <a:endPara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2195736" y="5426055"/>
            <a:ext cx="432049" cy="551686"/>
            <a:chOff x="4144842" y="3669402"/>
            <a:chExt cx="432049" cy="551686"/>
          </a:xfrm>
        </p:grpSpPr>
        <p:sp>
          <p:nvSpPr>
            <p:cNvPr id="20" name="椭圆 19"/>
            <p:cNvSpPr/>
            <p:nvPr/>
          </p:nvSpPr>
          <p:spPr>
            <a:xfrm>
              <a:off x="4183883" y="3705517"/>
              <a:ext cx="345449" cy="316662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/>
            </a:p>
          </p:txBody>
        </p:sp>
        <p:sp>
          <p:nvSpPr>
            <p:cNvPr id="21" name="等腰三角形 20"/>
            <p:cNvSpPr/>
            <p:nvPr/>
          </p:nvSpPr>
          <p:spPr>
            <a:xfrm rot="10800000">
              <a:off x="4211960" y="4005064"/>
              <a:ext cx="288032" cy="216024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4842" y="3669402"/>
              <a:ext cx="432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IP</a:t>
              </a:r>
              <a:endPara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923928" y="3284984"/>
            <a:ext cx="432049" cy="551686"/>
            <a:chOff x="4144842" y="3669402"/>
            <a:chExt cx="432049" cy="551686"/>
          </a:xfrm>
        </p:grpSpPr>
        <p:sp>
          <p:nvSpPr>
            <p:cNvPr id="24" name="椭圆 23"/>
            <p:cNvSpPr/>
            <p:nvPr/>
          </p:nvSpPr>
          <p:spPr>
            <a:xfrm>
              <a:off x="4183883" y="3705517"/>
              <a:ext cx="345449" cy="316662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/>
            </a:p>
          </p:txBody>
        </p:sp>
        <p:sp>
          <p:nvSpPr>
            <p:cNvPr id="25" name="等腰三角形 24"/>
            <p:cNvSpPr/>
            <p:nvPr/>
          </p:nvSpPr>
          <p:spPr>
            <a:xfrm rot="10800000">
              <a:off x="4211960" y="4005064"/>
              <a:ext cx="288032" cy="216024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44842" y="3669402"/>
              <a:ext cx="432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IP</a:t>
              </a:r>
              <a:endPara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1551159" y="3581398"/>
            <a:ext cx="432049" cy="551686"/>
            <a:chOff x="4144842" y="3669402"/>
            <a:chExt cx="432049" cy="551686"/>
          </a:xfrm>
        </p:grpSpPr>
        <p:sp>
          <p:nvSpPr>
            <p:cNvPr id="28" name="椭圆 27"/>
            <p:cNvSpPr/>
            <p:nvPr/>
          </p:nvSpPr>
          <p:spPr>
            <a:xfrm>
              <a:off x="4183883" y="3705517"/>
              <a:ext cx="345449" cy="316662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/>
            </a:p>
          </p:txBody>
        </p:sp>
        <p:sp>
          <p:nvSpPr>
            <p:cNvPr id="29" name="等腰三角形 28"/>
            <p:cNvSpPr/>
            <p:nvPr/>
          </p:nvSpPr>
          <p:spPr>
            <a:xfrm rot="10800000">
              <a:off x="4211960" y="4005064"/>
              <a:ext cx="288032" cy="216024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44842" y="3669402"/>
              <a:ext cx="432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IP</a:t>
              </a:r>
              <a:endPara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4802982" y="2917048"/>
            <a:ext cx="432049" cy="551686"/>
            <a:chOff x="4144842" y="3669402"/>
            <a:chExt cx="432049" cy="551686"/>
          </a:xfrm>
        </p:grpSpPr>
        <p:sp>
          <p:nvSpPr>
            <p:cNvPr id="32" name="椭圆 31"/>
            <p:cNvSpPr/>
            <p:nvPr/>
          </p:nvSpPr>
          <p:spPr>
            <a:xfrm>
              <a:off x="4183883" y="3705517"/>
              <a:ext cx="345449" cy="316662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/>
            </a:p>
          </p:txBody>
        </p:sp>
        <p:sp>
          <p:nvSpPr>
            <p:cNvPr id="33" name="等腰三角形 32"/>
            <p:cNvSpPr/>
            <p:nvPr/>
          </p:nvSpPr>
          <p:spPr>
            <a:xfrm rot="10800000">
              <a:off x="4211960" y="4005064"/>
              <a:ext cx="288032" cy="216024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144842" y="3669402"/>
              <a:ext cx="432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IP</a:t>
              </a:r>
              <a:endPara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25738" y="3960778"/>
            <a:ext cx="432049" cy="551686"/>
            <a:chOff x="4144842" y="3669402"/>
            <a:chExt cx="432049" cy="551686"/>
          </a:xfrm>
        </p:grpSpPr>
        <p:sp>
          <p:nvSpPr>
            <p:cNvPr id="36" name="椭圆 35"/>
            <p:cNvSpPr/>
            <p:nvPr/>
          </p:nvSpPr>
          <p:spPr>
            <a:xfrm>
              <a:off x="4183883" y="3705517"/>
              <a:ext cx="345449" cy="316662"/>
            </a:xfrm>
            <a:prstGeom prst="ellipse">
              <a:avLst/>
            </a:prstGeom>
            <a:noFill/>
            <a:ln w="76200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00" dirty="0"/>
            </a:p>
          </p:txBody>
        </p:sp>
        <p:sp>
          <p:nvSpPr>
            <p:cNvPr id="37" name="等腰三角形 36"/>
            <p:cNvSpPr/>
            <p:nvPr/>
          </p:nvSpPr>
          <p:spPr>
            <a:xfrm rot="10800000">
              <a:off x="4211960" y="4005064"/>
              <a:ext cx="288032" cy="216024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144842" y="3669402"/>
              <a:ext cx="432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IP</a:t>
              </a:r>
              <a:endPara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05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分级的好处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 smtClean="0"/>
              <a:t>IP </a:t>
            </a:r>
            <a:r>
              <a:rPr lang="zh-CN" altLang="zh-CN" dirty="0"/>
              <a:t>地址管理机构在分配</a:t>
            </a:r>
            <a:r>
              <a:rPr lang="en-US" altLang="zh-CN" dirty="0"/>
              <a:t> IP </a:t>
            </a:r>
            <a:r>
              <a:rPr lang="zh-CN" altLang="zh-CN" dirty="0"/>
              <a:t>地址时只分配网络</a:t>
            </a:r>
            <a:r>
              <a:rPr lang="zh-CN" altLang="zh-CN" dirty="0" smtClean="0"/>
              <a:t>号</a:t>
            </a:r>
            <a:endParaRPr lang="en-US" altLang="zh-CN" dirty="0" smtClean="0"/>
          </a:p>
          <a:p>
            <a:r>
              <a:rPr lang="zh-CN" altLang="zh-CN" dirty="0" smtClean="0"/>
              <a:t>主机</a:t>
            </a:r>
            <a:r>
              <a:rPr lang="zh-CN" altLang="zh-CN" dirty="0"/>
              <a:t>号则由得到该网络号的单位自行</a:t>
            </a:r>
            <a:r>
              <a:rPr lang="zh-CN" altLang="zh-CN" dirty="0" smtClean="0"/>
              <a:t>分配</a:t>
            </a:r>
            <a:endParaRPr lang="en-US" altLang="zh-CN" dirty="0" smtClean="0"/>
          </a:p>
          <a:p>
            <a:r>
              <a:rPr lang="zh-CN" altLang="zh-CN" dirty="0"/>
              <a:t>方便管理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9003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下一个问题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很重要的问题，关系到网络的运行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zh-CN" dirty="0" smtClean="0"/>
              <a:t>如何</a:t>
            </a:r>
            <a:r>
              <a:rPr lang="zh-CN" altLang="zh-CN" dirty="0"/>
              <a:t>让网络上的路由器</a:t>
            </a:r>
            <a:r>
              <a:rPr lang="en-US" altLang="zh-CN" dirty="0"/>
              <a:t>/</a:t>
            </a:r>
            <a:r>
              <a:rPr lang="zh-CN" altLang="zh-CN" dirty="0"/>
              <a:t>主机知道，一个</a:t>
            </a:r>
            <a:r>
              <a:rPr lang="en-US" altLang="zh-CN" dirty="0"/>
              <a:t>IP</a:t>
            </a:r>
            <a:r>
              <a:rPr lang="zh-CN" altLang="zh-CN" dirty="0"/>
              <a:t>地址的网络号是</a:t>
            </a:r>
            <a:r>
              <a:rPr lang="zh-CN" altLang="zh-CN" dirty="0" smtClean="0"/>
              <a:t>什么</a:t>
            </a:r>
            <a:endParaRPr lang="en-US" altLang="zh-CN" dirty="0" smtClean="0"/>
          </a:p>
          <a:p>
            <a:r>
              <a:rPr lang="zh-CN" altLang="zh-CN" dirty="0" smtClean="0"/>
              <a:t>因为</a:t>
            </a:r>
            <a:r>
              <a:rPr lang="zh-CN" altLang="zh-CN" dirty="0"/>
              <a:t>在发分组给目标主机的时候，必须要先找到网络，才能找到这个网络中的指定主机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26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</a:t>
            </a:r>
            <a:r>
              <a:rPr lang="zh-CN" altLang="zh-CN" dirty="0">
                <a:solidFill>
                  <a:srgbClr val="FF0000"/>
                </a:solidFill>
              </a:rPr>
              <a:t>一些特殊的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有一些特殊的</a:t>
            </a:r>
            <a:r>
              <a:rPr lang="en-US" altLang="zh-CN" dirty="0"/>
              <a:t>IP</a:t>
            </a:r>
            <a:r>
              <a:rPr lang="zh-CN" altLang="zh-CN" dirty="0"/>
              <a:t>地址不能分配给具体的</a:t>
            </a:r>
            <a:r>
              <a:rPr lang="zh-CN" altLang="zh-CN" dirty="0" smtClean="0"/>
              <a:t>主机</a:t>
            </a:r>
            <a:endParaRPr lang="en-US" altLang="zh-CN" dirty="0" smtClean="0"/>
          </a:p>
          <a:p>
            <a:r>
              <a:rPr lang="zh-CN" altLang="zh-CN" dirty="0"/>
              <a:t>网络号为</a:t>
            </a:r>
            <a:r>
              <a:rPr lang="en-US" altLang="zh-CN" dirty="0"/>
              <a:t>0</a:t>
            </a:r>
            <a:r>
              <a:rPr lang="zh-CN" altLang="zh-CN" dirty="0"/>
              <a:t>表示本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出现在分组中，但只能用作</a:t>
            </a:r>
            <a:r>
              <a:rPr lang="zh-CN" altLang="zh-CN" dirty="0" smtClean="0"/>
              <a:t>源地址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0.0.0.0</a:t>
            </a:r>
            <a:r>
              <a:rPr lang="zh-CN" altLang="zh-CN" dirty="0"/>
              <a:t>表示本网络上的本</a:t>
            </a:r>
            <a:r>
              <a:rPr lang="zh-CN" altLang="zh-CN" dirty="0" smtClean="0"/>
              <a:t>主机</a:t>
            </a:r>
            <a:endParaRPr lang="en-US" altLang="zh-CN" dirty="0" smtClean="0"/>
          </a:p>
          <a:p>
            <a:r>
              <a:rPr lang="zh-CN" altLang="zh-CN" dirty="0"/>
              <a:t>以</a:t>
            </a:r>
            <a:r>
              <a:rPr lang="en-US" altLang="zh-CN" dirty="0"/>
              <a:t>127</a:t>
            </a:r>
            <a:r>
              <a:rPr lang="zh-CN" altLang="zh-CN" dirty="0"/>
              <a:t>开头的</a:t>
            </a:r>
            <a:r>
              <a:rPr lang="en-US" altLang="zh-CN" dirty="0"/>
              <a:t>IP</a:t>
            </a:r>
            <a:r>
              <a:rPr lang="zh-CN" altLang="zh-CN" dirty="0"/>
              <a:t>地址（如</a:t>
            </a:r>
            <a:r>
              <a:rPr lang="en-US" altLang="zh-CN" dirty="0"/>
              <a:t>127.x.y.z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</a:t>
            </a:r>
            <a:r>
              <a:rPr lang="zh-CN" altLang="zh-CN" dirty="0"/>
              <a:t>主机的环回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在分组中作为</a:t>
            </a:r>
            <a:r>
              <a:rPr lang="zh-CN" altLang="zh-CN" dirty="0" smtClean="0"/>
              <a:t>源地址</a:t>
            </a:r>
            <a:r>
              <a:rPr lang="zh-CN" altLang="zh-CN" dirty="0"/>
              <a:t>和目的地址，实际上指向本</a:t>
            </a:r>
            <a:r>
              <a:rPr lang="zh-CN" altLang="zh-CN" dirty="0" smtClean="0"/>
              <a:t>主机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79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不管</a:t>
            </a:r>
            <a:r>
              <a:rPr lang="en-US" altLang="zh-CN" dirty="0"/>
              <a:t>IP</a:t>
            </a:r>
            <a:r>
              <a:rPr lang="zh-CN" altLang="zh-CN" dirty="0"/>
              <a:t>地址的管理如何变化，都不能把</a:t>
            </a:r>
            <a:r>
              <a:rPr lang="zh-CN" altLang="zh-CN" dirty="0">
                <a:solidFill>
                  <a:srgbClr val="FF0000"/>
                </a:solidFill>
              </a:rPr>
              <a:t>主机号</a:t>
            </a:r>
            <a:r>
              <a:rPr lang="zh-CN" altLang="zh-CN" dirty="0"/>
              <a:t>为全</a:t>
            </a:r>
            <a:r>
              <a:rPr lang="en-US" altLang="zh-CN" dirty="0"/>
              <a:t>0</a:t>
            </a:r>
            <a:r>
              <a:rPr lang="zh-CN" altLang="zh-CN" dirty="0"/>
              <a:t>和全</a:t>
            </a:r>
            <a:r>
              <a:rPr lang="en-US" altLang="zh-CN" dirty="0"/>
              <a:t>1</a:t>
            </a:r>
            <a:r>
              <a:rPr lang="zh-CN" altLang="zh-CN" dirty="0"/>
              <a:t>的</a:t>
            </a:r>
            <a:r>
              <a:rPr lang="en-US" altLang="zh-CN" dirty="0"/>
              <a:t>IP</a:t>
            </a:r>
            <a:r>
              <a:rPr lang="zh-CN" altLang="zh-CN" dirty="0"/>
              <a:t>地址指派给一台具体的主机</a:t>
            </a:r>
            <a:r>
              <a:rPr lang="en-US" altLang="zh-CN" dirty="0"/>
              <a:t>/</a:t>
            </a:r>
            <a:r>
              <a:rPr lang="zh-CN" altLang="zh-CN" dirty="0" smtClean="0"/>
              <a:t>路由器</a:t>
            </a:r>
            <a:endParaRPr lang="en-US" altLang="zh-CN" dirty="0" smtClean="0"/>
          </a:p>
          <a:p>
            <a:pPr lvl="0"/>
            <a:r>
              <a:rPr lang="zh-CN" altLang="zh-CN" dirty="0"/>
              <a:t>主机号全</a:t>
            </a:r>
            <a:r>
              <a:rPr lang="en-US" altLang="zh-CN" dirty="0"/>
              <a:t>0</a:t>
            </a:r>
            <a:r>
              <a:rPr lang="zh-CN" altLang="zh-CN" dirty="0"/>
              <a:t>的</a:t>
            </a:r>
            <a:r>
              <a:rPr lang="en-US" altLang="zh-CN" dirty="0"/>
              <a:t>IP</a:t>
            </a:r>
            <a:r>
              <a:rPr lang="zh-CN" altLang="zh-CN" dirty="0"/>
              <a:t>地址意味着本网的网络号。</a:t>
            </a:r>
          </a:p>
          <a:p>
            <a:r>
              <a:rPr lang="zh-CN" altLang="zh-CN" dirty="0"/>
              <a:t>主机号全</a:t>
            </a:r>
            <a:r>
              <a:rPr lang="en-US" altLang="zh-CN" dirty="0"/>
              <a:t>1</a:t>
            </a:r>
            <a:r>
              <a:rPr lang="zh-CN" altLang="zh-CN" dirty="0"/>
              <a:t>的</a:t>
            </a:r>
            <a:r>
              <a:rPr lang="en-US" altLang="zh-CN" dirty="0"/>
              <a:t>IP</a:t>
            </a:r>
            <a:r>
              <a:rPr lang="zh-CN" altLang="zh-CN" dirty="0"/>
              <a:t>地址表示本网内的全部主机，只能用于分组的目的地址，方便在本网络内进行</a:t>
            </a:r>
            <a:r>
              <a:rPr lang="zh-CN" altLang="zh-CN" dirty="0" smtClean="0"/>
              <a:t>广播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zh-CN" dirty="0"/>
              <a:t>地址为全</a:t>
            </a:r>
            <a:r>
              <a:rPr lang="en-US" altLang="zh-CN" dirty="0"/>
              <a:t>1</a:t>
            </a:r>
            <a:r>
              <a:rPr lang="zh-CN" altLang="zh-CN" dirty="0"/>
              <a:t>的（</a:t>
            </a:r>
            <a:r>
              <a:rPr lang="en-US" altLang="zh-CN" dirty="0"/>
              <a:t>255.255.255.255</a:t>
            </a:r>
            <a:r>
              <a:rPr lang="zh-CN" altLang="zh-CN" dirty="0"/>
              <a:t>）与此表现相同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3323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内容占位符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19986269"/>
              </p:ext>
            </p:extLst>
          </p:nvPr>
        </p:nvGraphicFramePr>
        <p:xfrm>
          <a:off x="179512" y="1844824"/>
          <a:ext cx="8784975" cy="33843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9454"/>
                <a:gridCol w="1695550"/>
                <a:gridCol w="1271132"/>
                <a:gridCol w="1413312"/>
                <a:gridCol w="3345527"/>
              </a:tblGrid>
              <a:tr h="5640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网络号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主机号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源地址</a:t>
                      </a:r>
                      <a:endParaRPr lang="en-US" altLang="zh-CN" sz="1800" b="1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使用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目的地址</a:t>
                      </a:r>
                      <a:endParaRPr lang="en-US" altLang="zh-CN" sz="1800" b="1" kern="1200" dirty="0" smtClean="0">
                        <a:solidFill>
                          <a:schemeClr val="bg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 smtClean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使用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266700" algn="l"/>
                        </a:tabLs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代表的意思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可以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不可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在本网络上的本</a:t>
                      </a:r>
                      <a:r>
                        <a:rPr 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主机</a:t>
                      </a:r>
                      <a:endParaRPr lang="zh-CN" sz="1800" b="1" kern="12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+mn-cs"/>
                      </a:endParaRP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host-id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可以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zh-CN" sz="1800" b="1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不可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在本网络上的某台</a:t>
                      </a:r>
                      <a:r>
                        <a:rPr 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主机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host-id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全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全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zh-CN" sz="1800" b="1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不可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可以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只在本网络上进行广播（各路由器均不转发）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net-id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全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kumimoji="0" lang="zh-CN" sz="1800" b="1" kern="1200" dirty="0">
                          <a:solidFill>
                            <a:srgbClr val="FF0000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不可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可以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对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net-id </a:t>
                      </a:r>
                      <a:r>
                        <a:rPr 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上</a:t>
                      </a:r>
                      <a:r>
                        <a:rPr lang="zh-CN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的所有主机进行广播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CC"/>
                    </a:solidFill>
                  </a:tcPr>
                </a:tc>
              </a:tr>
              <a:tr h="564063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127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非</a:t>
                      </a:r>
                      <a:r>
                        <a:rPr 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全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0 </a:t>
                      </a:r>
                      <a:r>
                        <a:rPr 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或全</a:t>
                      </a:r>
                      <a:r>
                        <a:rPr lang="en-US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 </a:t>
                      </a:r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1 </a:t>
                      </a:r>
                      <a:r>
                        <a:rPr 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的</a:t>
                      </a:r>
                      <a:r>
                        <a:rPr lang="zh-CN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任何数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可以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可以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altLang="zh-CN" sz="1800" b="1" kern="1200" dirty="0" smtClean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  <a:cs typeface="+mn-cs"/>
                        </a:rPr>
                        <a:t>用于本地软件环回测试</a:t>
                      </a:r>
                    </a:p>
                  </a:txBody>
                  <a:tcPr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937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zh-CN" dirty="0">
                <a:solidFill>
                  <a:srgbClr val="FF0000"/>
                </a:solidFill>
              </a:rPr>
              <a:t>环回地址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环回地址（</a:t>
            </a:r>
            <a:r>
              <a:rPr lang="en-US" altLang="zh-CN" dirty="0"/>
              <a:t>Loopback Address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是</a:t>
            </a:r>
            <a:r>
              <a:rPr lang="zh-CN" altLang="zh-CN" dirty="0"/>
              <a:t>一个本地虚拟接口，不属于任何网络，指向本</a:t>
            </a:r>
            <a:r>
              <a:rPr lang="zh-CN" altLang="zh-CN" dirty="0" smtClean="0"/>
              <a:t>机</a:t>
            </a:r>
            <a:endParaRPr lang="en-US" altLang="zh-CN" dirty="0" smtClean="0"/>
          </a:p>
          <a:p>
            <a:r>
              <a:rPr lang="zh-CN" altLang="zh-CN" dirty="0" smtClean="0"/>
              <a:t>用</a:t>
            </a:r>
            <a:r>
              <a:rPr lang="zh-CN" altLang="zh-CN" dirty="0"/>
              <a:t>的比较多的即</a:t>
            </a:r>
            <a:r>
              <a:rPr lang="en-US" altLang="zh-CN" dirty="0" smtClean="0"/>
              <a:t>127.0.0.1</a:t>
            </a:r>
          </a:p>
          <a:p>
            <a:r>
              <a:rPr lang="zh-CN" altLang="zh-CN" dirty="0" smtClean="0"/>
              <a:t>目的地址</a:t>
            </a:r>
            <a:r>
              <a:rPr lang="zh-CN" altLang="zh-CN" dirty="0"/>
              <a:t>为环回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的</a:t>
            </a:r>
            <a:r>
              <a:rPr lang="zh-CN" altLang="zh-CN" dirty="0" smtClean="0"/>
              <a:t>分组</a:t>
            </a:r>
            <a:r>
              <a:rPr lang="zh-CN" altLang="zh-CN" dirty="0"/>
              <a:t>经过</a:t>
            </a:r>
            <a:r>
              <a:rPr lang="en-US" altLang="zh-CN" dirty="0"/>
              <a:t>IP</a:t>
            </a:r>
            <a:r>
              <a:rPr lang="zh-CN" altLang="zh-CN" dirty="0"/>
              <a:t>层的处理，不必发送到物理网络，直接就又回来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就</a:t>
            </a:r>
            <a:r>
              <a:rPr lang="zh-CN" altLang="zh-CN" dirty="0"/>
              <a:t>如同邻居间串门，不必经过公共交通网络，直接在小区内绕一下就到了</a:t>
            </a:r>
            <a:r>
              <a:rPr lang="zh-CN" altLang="zh-CN" dirty="0" smtClean="0"/>
              <a:t>一样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5079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环回地址常用来在本地调试通信</a:t>
            </a:r>
            <a:r>
              <a:rPr lang="zh-CN" altLang="zh-CN" dirty="0" smtClean="0"/>
              <a:t>程序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en-US" altLang="zh-CN" dirty="0"/>
              <a:t>A</a:t>
            </a:r>
            <a:r>
              <a:rPr lang="zh-CN" altLang="zh-CN" dirty="0"/>
              <a:t>进程发送给</a:t>
            </a:r>
            <a:r>
              <a:rPr lang="en-US" altLang="zh-CN" dirty="0"/>
              <a:t>B</a:t>
            </a:r>
            <a:r>
              <a:rPr lang="zh-CN" altLang="zh-CN" dirty="0"/>
              <a:t>进程的信息，大家都采用环回地址（后面所讲的端口号可以把两个进程区分开</a:t>
            </a:r>
            <a:r>
              <a:rPr lang="zh-CN" altLang="zh-CN" dirty="0" smtClean="0"/>
              <a:t>），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不用分开两个电脑即可模拟网络的通信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大大</a:t>
            </a:r>
            <a:r>
              <a:rPr lang="zh-CN" altLang="zh-CN" dirty="0"/>
              <a:t>简化了调试的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调试</a:t>
            </a:r>
            <a:r>
              <a:rPr lang="zh-CN" altLang="zh-CN" dirty="0"/>
              <a:t>完毕后，再给通信进程配置最终的</a:t>
            </a:r>
            <a:r>
              <a:rPr lang="en-US" altLang="zh-CN" dirty="0"/>
              <a:t>IP</a:t>
            </a:r>
            <a:r>
              <a:rPr lang="zh-CN" altLang="zh-CN" dirty="0"/>
              <a:t>地址即可。</a:t>
            </a:r>
          </a:p>
          <a:p>
            <a:r>
              <a:rPr lang="zh-CN" altLang="zh-CN" dirty="0"/>
              <a:t>环回地址还有其它一些作用，是一个较为重要的概念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61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8.1 IP</a:t>
            </a:r>
            <a:r>
              <a:rPr lang="zh-CN" altLang="zh-CN" dirty="0"/>
              <a:t>地址的基本知识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8.2 </a:t>
            </a:r>
            <a:r>
              <a:rPr lang="zh-CN" altLang="zh-CN" dirty="0">
                <a:solidFill>
                  <a:srgbClr val="FF0000"/>
                </a:solidFill>
              </a:rPr>
              <a:t>分类的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地址</a:t>
            </a:r>
          </a:p>
          <a:p>
            <a:r>
              <a:rPr lang="en-US" altLang="zh-CN" dirty="0"/>
              <a:t>8.3 </a:t>
            </a:r>
            <a:r>
              <a:rPr lang="zh-CN" altLang="zh-CN" dirty="0"/>
              <a:t>划分子网</a:t>
            </a:r>
          </a:p>
          <a:p>
            <a:r>
              <a:rPr lang="en-US" altLang="zh-CN" dirty="0"/>
              <a:t>8.4 </a:t>
            </a:r>
            <a:r>
              <a:rPr lang="zh-CN" altLang="zh-CN" dirty="0"/>
              <a:t>无分类编址方法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942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定义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最早的</a:t>
            </a:r>
            <a:r>
              <a:rPr lang="en-US" altLang="zh-CN" dirty="0"/>
              <a:t>IP</a:t>
            </a:r>
            <a:r>
              <a:rPr lang="zh-CN" altLang="zh-CN" dirty="0"/>
              <a:t>地址管理办法是把</a:t>
            </a:r>
            <a:r>
              <a:rPr lang="en-US" altLang="zh-CN" dirty="0"/>
              <a:t>IP</a:t>
            </a:r>
            <a:r>
              <a:rPr lang="zh-CN" altLang="zh-CN" dirty="0"/>
              <a:t>地址进行</a:t>
            </a:r>
            <a:r>
              <a:rPr lang="zh-CN" altLang="zh-CN" dirty="0" smtClean="0"/>
              <a:t>分类</a:t>
            </a:r>
            <a:endParaRPr lang="en-US" altLang="zh-CN" dirty="0" smtClean="0"/>
          </a:p>
          <a:p>
            <a:r>
              <a:rPr lang="zh-CN" altLang="zh-CN" dirty="0" smtClean="0"/>
              <a:t>分为</a:t>
            </a:r>
            <a:r>
              <a:rPr lang="en-US" altLang="zh-CN" dirty="0"/>
              <a:t>A</a:t>
            </a:r>
            <a:r>
              <a:rPr lang="zh-CN" altLang="zh-CN" dirty="0"/>
              <a:t>、</a:t>
            </a:r>
            <a:r>
              <a:rPr lang="en-US" altLang="zh-CN" dirty="0"/>
              <a:t>B</a:t>
            </a:r>
            <a:r>
              <a:rPr lang="zh-CN" altLang="zh-CN" dirty="0"/>
              <a:t>、</a:t>
            </a:r>
            <a:r>
              <a:rPr lang="en-US" altLang="zh-CN" dirty="0"/>
              <a:t>C</a:t>
            </a:r>
            <a:r>
              <a:rPr lang="zh-CN" altLang="zh-CN" dirty="0"/>
              <a:t>、</a:t>
            </a:r>
            <a:r>
              <a:rPr lang="en-US" altLang="zh-CN" dirty="0"/>
              <a:t>D</a:t>
            </a:r>
            <a:r>
              <a:rPr lang="zh-CN" altLang="zh-CN" dirty="0"/>
              <a:t>、</a:t>
            </a:r>
            <a:r>
              <a:rPr lang="en-US" altLang="zh-CN" dirty="0"/>
              <a:t>E</a:t>
            </a:r>
            <a:r>
              <a:rPr lang="zh-CN" altLang="zh-CN" dirty="0"/>
              <a:t>五</a:t>
            </a:r>
            <a:r>
              <a:rPr lang="zh-CN" altLang="zh-CN" dirty="0" smtClean="0"/>
              <a:t>类</a:t>
            </a:r>
            <a:endParaRPr lang="en-US" altLang="zh-CN" dirty="0" smtClean="0"/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适用于巨大</a:t>
            </a:r>
            <a:r>
              <a:rPr lang="zh-CN" altLang="en-US" dirty="0"/>
              <a:t>型</a:t>
            </a:r>
            <a:r>
              <a:rPr lang="zh-CN" altLang="en-US" dirty="0" smtClean="0"/>
              <a:t>网络</a:t>
            </a:r>
            <a:endParaRPr lang="zh-CN" altLang="zh-CN" dirty="0"/>
          </a:p>
          <a:p>
            <a:pPr lvl="1"/>
            <a:r>
              <a:rPr lang="en-US" altLang="zh-CN" dirty="0"/>
              <a:t>B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适用于大</a:t>
            </a:r>
            <a:r>
              <a:rPr lang="zh-CN" altLang="en-US" dirty="0"/>
              <a:t>型</a:t>
            </a:r>
            <a:r>
              <a:rPr lang="zh-CN" altLang="en-US" dirty="0" smtClean="0"/>
              <a:t>网络</a:t>
            </a:r>
            <a:endParaRPr lang="zh-CN" altLang="zh-CN" dirty="0"/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适用于中小型网络</a:t>
            </a:r>
            <a:endParaRPr lang="zh-CN" altLang="zh-CN" dirty="0"/>
          </a:p>
          <a:p>
            <a:pPr lvl="1"/>
            <a:r>
              <a:rPr lang="en-US" altLang="zh-CN" dirty="0"/>
              <a:t>D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 smtClean="0"/>
              <a:t>地址</a:t>
            </a:r>
            <a:r>
              <a:rPr lang="zh-CN" altLang="zh-CN" dirty="0"/>
              <a:t>用于多播</a:t>
            </a:r>
          </a:p>
          <a:p>
            <a:pPr lvl="1"/>
            <a:r>
              <a:rPr lang="en-US" altLang="zh-CN" dirty="0"/>
              <a:t>E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 smtClean="0"/>
              <a:t>地址</a:t>
            </a:r>
            <a:r>
              <a:rPr lang="zh-CN" altLang="zh-CN" dirty="0"/>
              <a:t>保留为今后使用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2038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为了</a:t>
            </a:r>
            <a:r>
              <a:rPr lang="zh-CN" altLang="zh-CN" dirty="0" smtClean="0"/>
              <a:t>方便</a:t>
            </a:r>
            <a:r>
              <a:rPr lang="zh-CN" altLang="en-US" dirty="0" smtClean="0"/>
              <a:t>得知</a:t>
            </a:r>
            <a:r>
              <a:rPr lang="en-US" altLang="zh-CN" dirty="0" smtClean="0"/>
              <a:t>IP</a:t>
            </a:r>
            <a:r>
              <a:rPr lang="zh-CN" altLang="zh-CN" dirty="0"/>
              <a:t>地址是什么</a:t>
            </a:r>
            <a:r>
              <a:rPr lang="zh-CN" altLang="zh-CN" dirty="0" smtClean="0"/>
              <a:t>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标准规定</a:t>
            </a:r>
            <a:endParaRPr lang="zh-CN" altLang="zh-CN" dirty="0"/>
          </a:p>
          <a:p>
            <a:pPr lvl="1"/>
            <a:r>
              <a:rPr lang="en-US" altLang="zh-CN" dirty="0"/>
              <a:t>A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/>
              <a:t>地址的第一位为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，剩下</a:t>
            </a:r>
            <a:r>
              <a:rPr lang="en-US" altLang="zh-CN" dirty="0" smtClean="0"/>
              <a:t>31</a:t>
            </a:r>
            <a:r>
              <a:rPr lang="zh-CN" altLang="en-US" dirty="0" smtClean="0"/>
              <a:t>位可以</a:t>
            </a:r>
            <a:endParaRPr lang="zh-CN" altLang="zh-CN" dirty="0"/>
          </a:p>
          <a:p>
            <a:pPr lvl="1"/>
            <a:r>
              <a:rPr lang="en-US" altLang="zh-CN" dirty="0"/>
              <a:t>B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/>
              <a:t>地址的前两位为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，</a:t>
            </a:r>
            <a:r>
              <a:rPr lang="zh-CN" altLang="en-US" dirty="0"/>
              <a:t>剩下</a:t>
            </a:r>
            <a:r>
              <a:rPr lang="en-US" altLang="zh-CN" dirty="0" smtClean="0"/>
              <a:t>30</a:t>
            </a:r>
            <a:r>
              <a:rPr lang="zh-CN" altLang="en-US" dirty="0" smtClean="0"/>
              <a:t>位</a:t>
            </a:r>
            <a:r>
              <a:rPr lang="zh-CN" altLang="en-US" dirty="0"/>
              <a:t>可以</a:t>
            </a:r>
            <a:endParaRPr lang="zh-CN" altLang="zh-CN" dirty="0"/>
          </a:p>
          <a:p>
            <a:pPr lvl="1"/>
            <a:r>
              <a:rPr lang="en-US" altLang="zh-CN" dirty="0"/>
              <a:t>C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/>
              <a:t>地址的前三位为</a:t>
            </a:r>
            <a:r>
              <a:rPr lang="en-US" altLang="zh-CN" dirty="0" smtClean="0"/>
              <a:t>110</a:t>
            </a:r>
            <a:r>
              <a:rPr lang="zh-CN" altLang="en-US" dirty="0" smtClean="0"/>
              <a:t>，剩下</a:t>
            </a:r>
            <a:r>
              <a:rPr lang="en-US" altLang="zh-CN" dirty="0" smtClean="0"/>
              <a:t>29</a:t>
            </a:r>
            <a:r>
              <a:rPr lang="zh-CN" altLang="en-US" dirty="0" smtClean="0"/>
              <a:t>位</a:t>
            </a:r>
            <a:r>
              <a:rPr lang="zh-CN" altLang="en-US" dirty="0"/>
              <a:t>可以</a:t>
            </a:r>
            <a:endParaRPr lang="zh-CN" altLang="zh-CN" dirty="0"/>
          </a:p>
          <a:p>
            <a:pPr lvl="1"/>
            <a:r>
              <a:rPr lang="en-US" altLang="zh-CN" dirty="0"/>
              <a:t>D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/>
              <a:t>地址的前四位为</a:t>
            </a:r>
            <a:r>
              <a:rPr lang="en-US" altLang="zh-CN" dirty="0" smtClean="0"/>
              <a:t>1110</a:t>
            </a:r>
            <a:r>
              <a:rPr lang="zh-CN" altLang="en-US" dirty="0" smtClean="0"/>
              <a:t>，剩下</a:t>
            </a:r>
            <a:r>
              <a:rPr lang="en-US" altLang="zh-CN" dirty="0" smtClean="0"/>
              <a:t>28</a:t>
            </a:r>
            <a:r>
              <a:rPr lang="zh-CN" altLang="en-US" dirty="0" smtClean="0"/>
              <a:t>位</a:t>
            </a:r>
            <a:r>
              <a:rPr lang="zh-CN" altLang="en-US" dirty="0"/>
              <a:t>可以</a:t>
            </a:r>
            <a:endParaRPr lang="zh-CN" altLang="zh-CN" dirty="0"/>
          </a:p>
          <a:p>
            <a:pPr lvl="1"/>
            <a:r>
              <a:rPr lang="en-US" altLang="zh-CN" dirty="0"/>
              <a:t>E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/>
              <a:t>地址的前四位为</a:t>
            </a:r>
            <a:r>
              <a:rPr lang="en-US" altLang="zh-CN" dirty="0"/>
              <a:t>1111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9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发送快递要在物品上写投递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zh-CN" altLang="zh-CN" dirty="0"/>
              <a:t>网络中也一样，如果希望发送分组给对方，就需要知道对方的全球统一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zh-CN" altLang="zh-CN" dirty="0" smtClean="0"/>
              <a:t>目前</a:t>
            </a:r>
            <a:r>
              <a:rPr lang="zh-CN" altLang="zh-CN" dirty="0"/>
              <a:t>大家都接受的全球统一地址就是</a:t>
            </a:r>
            <a:r>
              <a:rPr lang="en-US" altLang="zh-CN" dirty="0"/>
              <a:t>IP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en-US" altLang="zh-CN" dirty="0" smtClean="0"/>
              <a:t>IP </a:t>
            </a:r>
            <a:r>
              <a:rPr lang="zh-CN" altLang="zh-CN" dirty="0"/>
              <a:t>地址由互联网名字和数字分配机构（</a:t>
            </a:r>
            <a:r>
              <a:rPr lang="en-US" altLang="zh-CN" dirty="0"/>
              <a:t>ICANN</a:t>
            </a:r>
            <a:r>
              <a:rPr lang="zh-CN" altLang="zh-CN" dirty="0"/>
              <a:t>）进行分配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186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第一节（前</a:t>
            </a:r>
            <a:r>
              <a:rPr lang="en-US" altLang="zh-CN" dirty="0"/>
              <a:t>8</a:t>
            </a:r>
            <a:r>
              <a:rPr lang="zh-CN" altLang="zh-CN" dirty="0"/>
              <a:t>位）为网络</a:t>
            </a:r>
            <a:r>
              <a:rPr lang="zh-CN" altLang="zh-CN" dirty="0" smtClean="0"/>
              <a:t>号</a:t>
            </a:r>
            <a:endParaRPr lang="en-US" altLang="zh-CN" dirty="0" smtClean="0"/>
          </a:p>
          <a:p>
            <a:r>
              <a:rPr lang="zh-CN" altLang="zh-CN" dirty="0" smtClean="0"/>
              <a:t>后</a:t>
            </a:r>
            <a:r>
              <a:rPr lang="zh-CN" altLang="zh-CN" dirty="0"/>
              <a:t>三节（后</a:t>
            </a:r>
            <a:r>
              <a:rPr lang="en-US" altLang="zh-CN" dirty="0"/>
              <a:t>24</a:t>
            </a:r>
            <a:r>
              <a:rPr lang="zh-CN" altLang="zh-CN" dirty="0"/>
              <a:t>位）为主机</a:t>
            </a:r>
            <a:r>
              <a:rPr lang="zh-CN" altLang="zh-CN" dirty="0" smtClean="0"/>
              <a:t>号</a:t>
            </a:r>
            <a:endParaRPr lang="en-US" altLang="zh-CN" dirty="0" smtClean="0"/>
          </a:p>
          <a:p>
            <a:r>
              <a:rPr lang="zh-CN" altLang="zh-CN" dirty="0" smtClean="0"/>
              <a:t>网络</a:t>
            </a:r>
            <a:r>
              <a:rPr lang="zh-CN" altLang="zh-CN" dirty="0"/>
              <a:t>号的最高位是</a:t>
            </a:r>
            <a:r>
              <a:rPr lang="en-US" altLang="zh-CN" dirty="0"/>
              <a:t>0</a:t>
            </a:r>
            <a:r>
              <a:rPr lang="zh-CN" altLang="zh-CN" dirty="0" smtClean="0"/>
              <a:t>，网络</a:t>
            </a:r>
            <a:r>
              <a:rPr lang="zh-CN" altLang="zh-CN" dirty="0"/>
              <a:t>号</a:t>
            </a:r>
            <a:r>
              <a:rPr lang="en-US" altLang="zh-CN" dirty="0"/>
              <a:t>0</a:t>
            </a:r>
            <a:r>
              <a:rPr lang="zh-CN" altLang="zh-CN" dirty="0"/>
              <a:t>和</a:t>
            </a:r>
            <a:r>
              <a:rPr lang="en-US" altLang="zh-CN" dirty="0"/>
              <a:t>127</a:t>
            </a:r>
            <a:r>
              <a:rPr lang="zh-CN" altLang="zh-CN" dirty="0"/>
              <a:t>有特殊用途，所以可用的</a:t>
            </a:r>
            <a:r>
              <a:rPr lang="en-US" altLang="zh-CN" dirty="0"/>
              <a:t>A</a:t>
            </a:r>
            <a:r>
              <a:rPr lang="zh-CN" altLang="zh-CN" dirty="0"/>
              <a:t>类网络有</a:t>
            </a:r>
            <a:r>
              <a:rPr lang="en-US" altLang="zh-CN" dirty="0"/>
              <a:t>2</a:t>
            </a:r>
            <a:r>
              <a:rPr lang="en-US" altLang="zh-CN" baseline="30000" dirty="0"/>
              <a:t>7</a:t>
            </a:r>
            <a:r>
              <a:rPr lang="en-US" altLang="zh-CN" dirty="0"/>
              <a:t>–2</a:t>
            </a:r>
            <a:r>
              <a:rPr lang="zh-CN" altLang="zh-CN" dirty="0"/>
              <a:t>（</a:t>
            </a:r>
            <a:r>
              <a:rPr lang="en-US" altLang="zh-CN" dirty="0"/>
              <a:t>126</a:t>
            </a:r>
            <a:r>
              <a:rPr lang="zh-CN" altLang="zh-CN" dirty="0"/>
              <a:t>）</a:t>
            </a:r>
            <a:r>
              <a:rPr lang="zh-CN" altLang="zh-CN" dirty="0" smtClean="0"/>
              <a:t>个</a:t>
            </a:r>
            <a:endParaRPr lang="en-US" altLang="zh-CN" dirty="0" smtClean="0"/>
          </a:p>
          <a:p>
            <a:r>
              <a:rPr lang="zh-CN" altLang="zh-CN" dirty="0" smtClean="0"/>
              <a:t>每个网络</a:t>
            </a:r>
            <a:r>
              <a:rPr lang="zh-CN" altLang="zh-CN" dirty="0"/>
              <a:t>能容纳</a:t>
            </a:r>
            <a:r>
              <a:rPr lang="en-US" altLang="zh-CN" dirty="0"/>
              <a:t>2</a:t>
            </a:r>
            <a:r>
              <a:rPr lang="en-US" altLang="zh-CN" baseline="30000" dirty="0"/>
              <a:t>24</a:t>
            </a:r>
            <a:r>
              <a:rPr lang="en-US" altLang="zh-CN" dirty="0"/>
              <a:t>–2</a:t>
            </a:r>
            <a:r>
              <a:rPr lang="zh-CN" altLang="zh-CN" dirty="0"/>
              <a:t>个个主机（排除全</a:t>
            </a:r>
            <a:r>
              <a:rPr lang="en-US" altLang="zh-CN" dirty="0"/>
              <a:t>0</a:t>
            </a:r>
            <a:r>
              <a:rPr lang="zh-CN" altLang="zh-CN" dirty="0"/>
              <a:t>和全</a:t>
            </a:r>
            <a:r>
              <a:rPr lang="en-US" altLang="zh-CN" dirty="0"/>
              <a:t>1</a:t>
            </a:r>
            <a:r>
              <a:rPr lang="zh-CN" altLang="zh-CN" dirty="0"/>
              <a:t>的情况，下面相同）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826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</a:t>
            </a:r>
            <a:r>
              <a:rPr lang="zh-CN" altLang="zh-CN" dirty="0"/>
              <a:t>类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前两节（前</a:t>
            </a:r>
            <a:r>
              <a:rPr lang="en-US" altLang="zh-CN" dirty="0"/>
              <a:t>16</a:t>
            </a:r>
            <a:r>
              <a:rPr lang="zh-CN" altLang="zh-CN" dirty="0"/>
              <a:t>位）为网络</a:t>
            </a:r>
            <a:r>
              <a:rPr lang="zh-CN" altLang="zh-CN" dirty="0" smtClean="0"/>
              <a:t>号</a:t>
            </a:r>
            <a:endParaRPr lang="en-US" altLang="zh-CN" dirty="0" smtClean="0"/>
          </a:p>
          <a:p>
            <a:r>
              <a:rPr lang="zh-CN" altLang="zh-CN" dirty="0"/>
              <a:t>后两节（后</a:t>
            </a:r>
            <a:r>
              <a:rPr lang="en-US" altLang="zh-CN" dirty="0"/>
              <a:t>16</a:t>
            </a:r>
            <a:r>
              <a:rPr lang="zh-CN" altLang="zh-CN" dirty="0"/>
              <a:t>位）为主机号</a:t>
            </a:r>
            <a:endParaRPr lang="en-US" altLang="zh-CN" dirty="0" smtClean="0"/>
          </a:p>
          <a:p>
            <a:r>
              <a:rPr lang="zh-CN" altLang="zh-CN" dirty="0"/>
              <a:t>网络号的</a:t>
            </a:r>
            <a:r>
              <a:rPr lang="zh-CN" altLang="zh-CN" dirty="0" smtClean="0"/>
              <a:t>最高</a:t>
            </a:r>
            <a:r>
              <a:rPr lang="en-US" altLang="zh-CN" dirty="0" smtClean="0"/>
              <a:t>2</a:t>
            </a:r>
            <a:r>
              <a:rPr lang="zh-CN" altLang="zh-CN" dirty="0" smtClean="0"/>
              <a:t>位是</a:t>
            </a:r>
            <a:r>
              <a:rPr lang="en-US" altLang="zh-CN" dirty="0" smtClean="0"/>
              <a:t>10</a:t>
            </a:r>
            <a:r>
              <a:rPr lang="zh-CN" altLang="zh-CN" dirty="0" smtClean="0"/>
              <a:t>，</a:t>
            </a:r>
            <a:r>
              <a:rPr lang="zh-CN" altLang="zh-CN" dirty="0"/>
              <a:t>网络号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表示本网，</a:t>
            </a:r>
            <a:r>
              <a:rPr lang="zh-CN" altLang="zh-CN" dirty="0" smtClean="0"/>
              <a:t>所以</a:t>
            </a:r>
            <a:r>
              <a:rPr lang="zh-CN" altLang="zh-CN" dirty="0"/>
              <a:t>可用</a:t>
            </a:r>
            <a:r>
              <a:rPr lang="zh-CN" altLang="zh-CN" dirty="0" smtClean="0"/>
              <a:t>的</a:t>
            </a:r>
            <a:r>
              <a:rPr lang="en-US" altLang="zh-CN" dirty="0"/>
              <a:t>B</a:t>
            </a:r>
            <a:r>
              <a:rPr lang="zh-CN" altLang="zh-CN" dirty="0" smtClean="0"/>
              <a:t>类</a:t>
            </a:r>
            <a:r>
              <a:rPr lang="zh-CN" altLang="zh-CN" dirty="0"/>
              <a:t>网络有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14</a:t>
            </a:r>
            <a:r>
              <a:rPr lang="en-US" altLang="zh-CN" dirty="0" smtClean="0"/>
              <a:t>–1</a:t>
            </a:r>
            <a:r>
              <a:rPr lang="zh-CN" altLang="zh-CN" dirty="0" smtClean="0"/>
              <a:t>个</a:t>
            </a:r>
            <a:endParaRPr lang="en-US" altLang="zh-CN" dirty="0"/>
          </a:p>
          <a:p>
            <a:r>
              <a:rPr lang="zh-CN" altLang="zh-CN" dirty="0" smtClean="0"/>
              <a:t>每个网络</a:t>
            </a:r>
            <a:r>
              <a:rPr lang="zh-CN" altLang="zh-CN" dirty="0"/>
              <a:t>能容纳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16</a:t>
            </a:r>
            <a:r>
              <a:rPr lang="en-US" altLang="zh-CN" dirty="0" smtClean="0"/>
              <a:t>–2</a:t>
            </a:r>
            <a:r>
              <a:rPr lang="zh-CN" altLang="zh-CN" dirty="0"/>
              <a:t>个个</a:t>
            </a:r>
            <a:r>
              <a:rPr lang="zh-CN" altLang="zh-CN" dirty="0" smtClean="0"/>
              <a:t>主机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7561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zh-CN" dirty="0" smtClean="0"/>
              <a:t>类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前</a:t>
            </a:r>
            <a:r>
              <a:rPr lang="zh-CN" altLang="en-US" dirty="0" smtClean="0"/>
              <a:t>三</a:t>
            </a:r>
            <a:r>
              <a:rPr lang="zh-CN" altLang="zh-CN" dirty="0" smtClean="0"/>
              <a:t>节</a:t>
            </a:r>
            <a:r>
              <a:rPr lang="zh-CN" altLang="zh-CN" dirty="0"/>
              <a:t>（</a:t>
            </a:r>
            <a:r>
              <a:rPr lang="zh-CN" altLang="zh-CN" dirty="0" smtClean="0"/>
              <a:t>前</a:t>
            </a:r>
            <a:r>
              <a:rPr lang="en-US" altLang="zh-CN" dirty="0" smtClean="0"/>
              <a:t>24</a:t>
            </a:r>
            <a:r>
              <a:rPr lang="zh-CN" altLang="zh-CN" dirty="0" smtClean="0"/>
              <a:t>位</a:t>
            </a:r>
            <a:r>
              <a:rPr lang="zh-CN" altLang="zh-CN" dirty="0"/>
              <a:t>）为网络</a:t>
            </a:r>
            <a:r>
              <a:rPr lang="zh-CN" altLang="zh-CN" dirty="0" smtClean="0"/>
              <a:t>号</a:t>
            </a:r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zh-CN" dirty="0" smtClean="0"/>
              <a:t>后</a:t>
            </a:r>
            <a:r>
              <a:rPr lang="zh-CN" altLang="en-US" dirty="0" smtClean="0"/>
              <a:t>一</a:t>
            </a:r>
            <a:r>
              <a:rPr lang="zh-CN" altLang="zh-CN" dirty="0" smtClean="0"/>
              <a:t>节</a:t>
            </a:r>
            <a:r>
              <a:rPr lang="zh-CN" altLang="zh-CN" dirty="0"/>
              <a:t>（</a:t>
            </a:r>
            <a:r>
              <a:rPr lang="zh-CN" altLang="zh-CN" dirty="0" smtClean="0"/>
              <a:t>后</a:t>
            </a:r>
            <a:r>
              <a:rPr lang="en-US" altLang="zh-CN" dirty="0" smtClean="0"/>
              <a:t>8</a:t>
            </a:r>
            <a:r>
              <a:rPr lang="zh-CN" altLang="zh-CN" dirty="0" smtClean="0"/>
              <a:t>位</a:t>
            </a:r>
            <a:r>
              <a:rPr lang="zh-CN" altLang="zh-CN" dirty="0"/>
              <a:t>）为主机号</a:t>
            </a:r>
            <a:endParaRPr lang="en-US" altLang="zh-CN" dirty="0" smtClean="0"/>
          </a:p>
          <a:p>
            <a:r>
              <a:rPr lang="zh-CN" altLang="zh-CN" dirty="0"/>
              <a:t>网络号的</a:t>
            </a:r>
            <a:r>
              <a:rPr lang="zh-CN" altLang="zh-CN" dirty="0" smtClean="0"/>
              <a:t>最高</a:t>
            </a:r>
            <a:r>
              <a:rPr lang="en-US" altLang="zh-CN" dirty="0" smtClean="0"/>
              <a:t>3</a:t>
            </a:r>
            <a:r>
              <a:rPr lang="zh-CN" altLang="zh-CN" dirty="0" smtClean="0"/>
              <a:t>位是</a:t>
            </a:r>
            <a:r>
              <a:rPr lang="en-US" altLang="zh-CN" dirty="0" smtClean="0"/>
              <a:t>110</a:t>
            </a:r>
            <a:r>
              <a:rPr lang="zh-CN" altLang="zh-CN" dirty="0" smtClean="0"/>
              <a:t>，</a:t>
            </a:r>
            <a:r>
              <a:rPr lang="zh-CN" altLang="zh-CN" dirty="0"/>
              <a:t>网络号</a:t>
            </a:r>
            <a:r>
              <a:rPr lang="en-US" altLang="zh-CN" dirty="0" smtClean="0"/>
              <a:t>0</a:t>
            </a:r>
            <a:r>
              <a:rPr lang="zh-CN" altLang="en-US" dirty="0" smtClean="0"/>
              <a:t>表示</a:t>
            </a:r>
            <a:r>
              <a:rPr lang="zh-CN" altLang="en-US" dirty="0"/>
              <a:t>本网</a:t>
            </a:r>
            <a:r>
              <a:rPr lang="zh-CN" altLang="en-US" dirty="0" smtClean="0"/>
              <a:t>，</a:t>
            </a:r>
            <a:r>
              <a:rPr lang="zh-CN" altLang="zh-CN" dirty="0" smtClean="0"/>
              <a:t>所以</a:t>
            </a:r>
            <a:r>
              <a:rPr lang="zh-CN" altLang="zh-CN" dirty="0"/>
              <a:t>可用</a:t>
            </a:r>
            <a:r>
              <a:rPr lang="zh-CN" altLang="zh-CN" dirty="0" smtClean="0"/>
              <a:t>的</a:t>
            </a:r>
            <a:r>
              <a:rPr lang="en-US" altLang="zh-CN" dirty="0"/>
              <a:t>B</a:t>
            </a:r>
            <a:r>
              <a:rPr lang="zh-CN" altLang="zh-CN" dirty="0" smtClean="0"/>
              <a:t>类</a:t>
            </a:r>
            <a:r>
              <a:rPr lang="zh-CN" altLang="zh-CN" dirty="0"/>
              <a:t>网络有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21</a:t>
            </a:r>
            <a:r>
              <a:rPr lang="en-US" altLang="zh-CN" dirty="0" smtClean="0"/>
              <a:t>–1</a:t>
            </a:r>
            <a:r>
              <a:rPr lang="zh-CN" altLang="zh-CN" dirty="0" smtClean="0"/>
              <a:t>个</a:t>
            </a:r>
            <a:endParaRPr lang="en-US" altLang="zh-CN" dirty="0"/>
          </a:p>
          <a:p>
            <a:r>
              <a:rPr lang="zh-CN" altLang="zh-CN" dirty="0" smtClean="0"/>
              <a:t>每个网络</a:t>
            </a:r>
            <a:r>
              <a:rPr lang="zh-CN" altLang="zh-CN" dirty="0"/>
              <a:t>能容纳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8</a:t>
            </a:r>
            <a:r>
              <a:rPr lang="en-US" altLang="zh-CN" dirty="0" smtClean="0"/>
              <a:t>–2</a:t>
            </a:r>
            <a:r>
              <a:rPr lang="zh-CN" altLang="zh-CN" dirty="0"/>
              <a:t>个个</a:t>
            </a:r>
            <a:r>
              <a:rPr lang="zh-CN" altLang="zh-CN" dirty="0" smtClean="0"/>
              <a:t>主机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899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03647" y="1927354"/>
            <a:ext cx="7105439" cy="4009950"/>
            <a:chOff x="355160" y="927100"/>
            <a:chExt cx="9026611" cy="5094165"/>
          </a:xfrm>
        </p:grpSpPr>
        <p:sp>
          <p:nvSpPr>
            <p:cNvPr id="5" name="Line 2"/>
            <p:cNvSpPr>
              <a:spLocks noChangeShapeType="1"/>
            </p:cNvSpPr>
            <p:nvPr/>
          </p:nvSpPr>
          <p:spPr bwMode="auto">
            <a:xfrm flipV="1">
              <a:off x="1732138" y="4009478"/>
              <a:ext cx="574754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4138943" y="3791992"/>
              <a:ext cx="993775" cy="39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网络号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732137" y="3355428"/>
              <a:ext cx="7634155" cy="444500"/>
            </a:xfrm>
            <a:prstGeom prst="rect">
              <a:avLst/>
            </a:prstGeom>
            <a:solidFill>
              <a:srgbClr val="00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3601550" y="1577975"/>
              <a:ext cx="5752704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953765" y="1370015"/>
              <a:ext cx="993775" cy="39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主机号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V="1">
              <a:off x="1775131" y="2790849"/>
              <a:ext cx="3764625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3202840" y="2574181"/>
              <a:ext cx="993775" cy="39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网络号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690862" y="1577975"/>
              <a:ext cx="1910688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77946" y="1370015"/>
              <a:ext cx="993774" cy="39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1400" b="1" dirty="0" smtClean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网络号</a:t>
              </a:r>
              <a:endParaRPr kumimoji="1" lang="zh-CN" altLang="en-US" sz="14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694302" y="933451"/>
              <a:ext cx="7675430" cy="442913"/>
            </a:xfrm>
            <a:prstGeom prst="rect">
              <a:avLst/>
            </a:prstGeom>
            <a:solidFill>
              <a:srgbClr val="00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1716659" y="2140794"/>
              <a:ext cx="7659952" cy="446087"/>
            </a:xfrm>
            <a:prstGeom prst="rect">
              <a:avLst/>
            </a:prstGeom>
            <a:solidFill>
              <a:srgbClr val="00FF99"/>
            </a:solidFill>
            <a:ln w="1905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742456" y="3369716"/>
              <a:ext cx="5742384" cy="423862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1740736" y="2151905"/>
              <a:ext cx="3804179" cy="423863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1720099" y="957263"/>
              <a:ext cx="1874573" cy="406400"/>
            </a:xfrm>
            <a:prstGeom prst="rect">
              <a:avLst/>
            </a:prstGeom>
            <a:solidFill>
              <a:srgbClr val="FF99FF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Rectangle 17"/>
            <p:cNvSpPr>
              <a:spLocks noChangeArrowheads="1"/>
            </p:cNvSpPr>
            <p:nvPr/>
          </p:nvSpPr>
          <p:spPr bwMode="auto">
            <a:xfrm>
              <a:off x="1635829" y="927100"/>
              <a:ext cx="446100" cy="423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400" b="1" dirty="0"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</a:p>
          </p:txBody>
        </p:sp>
        <p:sp>
          <p:nvSpPr>
            <p:cNvPr id="20" name="Rectangle 18"/>
            <p:cNvSpPr>
              <a:spLocks noChangeArrowheads="1"/>
            </p:cNvSpPr>
            <p:nvPr/>
          </p:nvSpPr>
          <p:spPr bwMode="auto">
            <a:xfrm>
              <a:off x="366021" y="955675"/>
              <a:ext cx="1352015" cy="462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600" b="1" dirty="0">
                  <a:latin typeface="微软雅黑" panose="020B0503020204020204" charset="-122"/>
                  <a:ea typeface="微软雅黑" panose="020B0503020204020204" charset="-122"/>
                </a:rPr>
                <a:t>A </a:t>
              </a:r>
              <a:r>
                <a:rPr kumimoji="1" lang="zh-CN" altLang="en-US" sz="1600" b="1" dirty="0">
                  <a:latin typeface="微软雅黑" panose="020B0503020204020204" charset="-122"/>
                  <a:ea typeface="微软雅黑" panose="020B0503020204020204" charset="-122"/>
                </a:rPr>
                <a:t>类地址</a:t>
              </a: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1971188" y="933451"/>
              <a:ext cx="0" cy="45084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3601550" y="933450"/>
              <a:ext cx="0" cy="4508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1690862" y="1416050"/>
              <a:ext cx="0" cy="3238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3601550" y="1416050"/>
              <a:ext cx="0" cy="3238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9354254" y="1416050"/>
              <a:ext cx="0" cy="3238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5553515" y="2784499"/>
              <a:ext cx="3786979" cy="635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7033883" y="2636149"/>
              <a:ext cx="993774" cy="3983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algn="ctr" defTabSz="762000" eaLnBrk="0" hangingPunct="0">
                <a:lnSpc>
                  <a:spcPct val="90000"/>
                </a:lnSpc>
              </a:pPr>
              <a:r>
                <a:rPr kumimoji="1" lang="zh-CN" altLang="en-US" sz="1400" b="1" dirty="0">
                  <a:solidFill>
                    <a:srgbClr val="0000FF"/>
                  </a:solidFill>
                  <a:latin typeface="微软雅黑" panose="020B0503020204020204" charset="-122"/>
                  <a:ea typeface="微软雅黑" panose="020B0503020204020204" charset="-122"/>
                </a:rPr>
                <a:t>主机号</a:t>
              </a:r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1732137" y="2626568"/>
              <a:ext cx="0" cy="3238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5553515" y="2626568"/>
              <a:ext cx="0" cy="323851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9340495" y="2626568"/>
              <a:ext cx="0" cy="3238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382312" y="2151905"/>
              <a:ext cx="1334268" cy="462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B </a:t>
              </a:r>
              <a:r>
                <a:rPr kumimoji="1" lang="zh-CN" altLang="en-US" sz="1600" b="1">
                  <a:latin typeface="微软雅黑" panose="020B0503020204020204" charset="-122"/>
                  <a:ea typeface="微软雅黑" panose="020B0503020204020204" charset="-122"/>
                </a:rPr>
                <a:t>类地址</a:t>
              </a: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5553514" y="2150319"/>
              <a:ext cx="0" cy="4333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385029" y="3364953"/>
              <a:ext cx="1331041" cy="462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600" b="1" dirty="0">
                  <a:latin typeface="微软雅黑" panose="020B0503020204020204" charset="-122"/>
                  <a:ea typeface="微软雅黑" panose="020B0503020204020204" charset="-122"/>
                </a:rPr>
                <a:t>C </a:t>
              </a:r>
              <a:r>
                <a:rPr kumimoji="1" lang="zh-CN" altLang="en-US" sz="1600" b="1" dirty="0">
                  <a:latin typeface="微软雅黑" panose="020B0503020204020204" charset="-122"/>
                  <a:ea typeface="微软雅黑" panose="020B0503020204020204" charset="-122"/>
                </a:rPr>
                <a:t>类地址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2086413" y="3384003"/>
              <a:ext cx="452554" cy="43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465" b="1" dirty="0"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1666786" y="3376066"/>
              <a:ext cx="526256" cy="43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465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878319" y="3384003"/>
              <a:ext cx="522817" cy="43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465" b="1" dirty="0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2473367" y="3353842"/>
              <a:ext cx="0" cy="4397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7505477" y="3349079"/>
              <a:ext cx="0" cy="441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>
              <a:off x="7510637" y="4011066"/>
              <a:ext cx="1829857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 type="triangle" w="sm" len="med"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0" name="Group 38"/>
            <p:cNvGrpSpPr/>
            <p:nvPr/>
          </p:nvGrpSpPr>
          <p:grpSpPr bwMode="auto">
            <a:xfrm>
              <a:off x="7940586" y="3820579"/>
              <a:ext cx="1063774" cy="398438"/>
              <a:chOff x="2832" y="3024"/>
              <a:chExt cx="426" cy="236"/>
            </a:xfrm>
          </p:grpSpPr>
          <p:sp>
            <p:nvSpPr>
              <p:cNvPr id="57" name="Rectangle 39"/>
              <p:cNvSpPr>
                <a:spLocks noChangeArrowheads="1"/>
              </p:cNvSpPr>
              <p:nvPr/>
            </p:nvSpPr>
            <p:spPr bwMode="auto">
              <a:xfrm>
                <a:off x="2832" y="3072"/>
                <a:ext cx="426" cy="1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600" b="1">
                  <a:solidFill>
                    <a:srgbClr val="000099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58" name="Rectangle 40"/>
              <p:cNvSpPr>
                <a:spLocks noChangeArrowheads="1"/>
              </p:cNvSpPr>
              <p:nvPr/>
            </p:nvSpPr>
            <p:spPr bwMode="auto">
              <a:xfrm>
                <a:off x="2855" y="3024"/>
                <a:ext cx="398" cy="23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120650" tIns="59266" rIns="120650" bIns="59266">
                <a:spAutoFit/>
              </a:bodyPr>
              <a:lstStyle/>
              <a:p>
                <a:pPr algn="ctr" defTabSz="762000" eaLnBrk="0" hangingPunct="0">
                  <a:lnSpc>
                    <a:spcPct val="90000"/>
                  </a:lnSpc>
                </a:pPr>
                <a:r>
                  <a:rPr kumimoji="1" lang="zh-CN" altLang="en-US" sz="1400" b="1" dirty="0">
                    <a:solidFill>
                      <a:srgbClr val="0000FF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主机号</a:t>
                </a:r>
              </a:p>
            </p:txBody>
          </p:sp>
        </p:grpSp>
        <p:sp>
          <p:nvSpPr>
            <p:cNvPr id="41" name="Line 41"/>
            <p:cNvSpPr>
              <a:spLocks noChangeShapeType="1"/>
            </p:cNvSpPr>
            <p:nvPr/>
          </p:nvSpPr>
          <p:spPr bwMode="auto">
            <a:xfrm>
              <a:off x="1732137" y="3857078"/>
              <a:ext cx="0" cy="3238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2" name="Line 42"/>
            <p:cNvSpPr>
              <a:spLocks noChangeShapeType="1"/>
            </p:cNvSpPr>
            <p:nvPr/>
          </p:nvSpPr>
          <p:spPr bwMode="auto">
            <a:xfrm>
              <a:off x="7510637" y="3860253"/>
              <a:ext cx="0" cy="3238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3" name="Line 43"/>
            <p:cNvSpPr>
              <a:spLocks noChangeShapeType="1"/>
            </p:cNvSpPr>
            <p:nvPr/>
          </p:nvSpPr>
          <p:spPr bwMode="auto">
            <a:xfrm>
              <a:off x="9340495" y="3841203"/>
              <a:ext cx="0" cy="32385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1725258" y="4582716"/>
              <a:ext cx="7656513" cy="444500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55160" y="4593828"/>
              <a:ext cx="1361695" cy="462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D </a:t>
              </a:r>
              <a:r>
                <a:rPr kumimoji="1" lang="zh-CN" altLang="en-US" sz="1600" b="1">
                  <a:latin typeface="微软雅黑" panose="020B0503020204020204" charset="-122"/>
                  <a:ea typeface="微软雅黑" panose="020B0503020204020204" charset="-122"/>
                </a:rPr>
                <a:t>类地址</a:t>
              </a:r>
            </a:p>
          </p:txBody>
        </p:sp>
        <p:sp>
          <p:nvSpPr>
            <p:cNvPr id="46" name="Line 46"/>
            <p:cNvSpPr>
              <a:spLocks noChangeShapeType="1"/>
            </p:cNvSpPr>
            <p:nvPr/>
          </p:nvSpPr>
          <p:spPr bwMode="auto">
            <a:xfrm>
              <a:off x="2629189" y="4590654"/>
              <a:ext cx="0" cy="441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1610464" y="4581129"/>
              <a:ext cx="1103554" cy="43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4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1 1 1 0</a:t>
              </a: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5031263" y="4581509"/>
              <a:ext cx="1569015" cy="462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多 播 地 址</a:t>
              </a: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1733857" y="5549503"/>
              <a:ext cx="7641035" cy="444500"/>
            </a:xfrm>
            <a:prstGeom prst="rect">
              <a:avLst/>
            </a:prstGeom>
            <a:solidFill>
              <a:srgbClr val="00B0F0"/>
            </a:solidFill>
            <a:ln w="254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412181" y="5559030"/>
              <a:ext cx="1305227" cy="462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600" b="1">
                  <a:latin typeface="微软雅黑" panose="020B0503020204020204" charset="-122"/>
                  <a:ea typeface="微软雅黑" panose="020B0503020204020204" charset="-122"/>
                </a:rPr>
                <a:t>E </a:t>
              </a:r>
              <a:r>
                <a:rPr kumimoji="1" lang="zh-CN" altLang="en-US" sz="1600" b="1">
                  <a:latin typeface="微软雅黑" panose="020B0503020204020204" charset="-122"/>
                  <a:ea typeface="微软雅黑" panose="020B0503020204020204" charset="-122"/>
                </a:rPr>
                <a:t>类地址</a:t>
              </a: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4518046" y="5540357"/>
              <a:ext cx="2573346" cy="462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zh-CN" altLang="en-US" sz="16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保 留 为 今 后 使 用</a:t>
              </a:r>
            </a:p>
          </p:txBody>
        </p:sp>
        <p:sp>
          <p:nvSpPr>
            <p:cNvPr id="52" name="Line 52"/>
            <p:cNvSpPr>
              <a:spLocks noChangeShapeType="1"/>
            </p:cNvSpPr>
            <p:nvPr/>
          </p:nvSpPr>
          <p:spPr bwMode="auto">
            <a:xfrm>
              <a:off x="2641708" y="5574904"/>
              <a:ext cx="0" cy="441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1610464" y="5555854"/>
              <a:ext cx="1103554" cy="43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465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1 1 1 1</a:t>
              </a: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1861122" y="2136030"/>
              <a:ext cx="452554" cy="43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465" b="1"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1653026" y="2136030"/>
              <a:ext cx="524537" cy="4364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465" b="1"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  <p:sp>
          <p:nvSpPr>
            <p:cNvPr id="56" name="Line 56"/>
            <p:cNvSpPr>
              <a:spLocks noChangeShapeType="1"/>
            </p:cNvSpPr>
            <p:nvPr/>
          </p:nvSpPr>
          <p:spPr bwMode="auto">
            <a:xfrm>
              <a:off x="2249794" y="2132856"/>
              <a:ext cx="0" cy="4413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solidFill>
                  <a:srgbClr val="000099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60" name="AutoShape 11"/>
          <p:cNvSpPr/>
          <p:nvPr/>
        </p:nvSpPr>
        <p:spPr bwMode="auto">
          <a:xfrm rot="5400000">
            <a:off x="7031191" y="732164"/>
            <a:ext cx="208089" cy="1498264"/>
          </a:xfrm>
          <a:prstGeom prst="leftBrace">
            <a:avLst>
              <a:gd name="adj1" fmla="val 40855"/>
              <a:gd name="adj2" fmla="val 50000"/>
            </a:avLst>
          </a:prstGeom>
          <a:noFill/>
          <a:ln w="28575">
            <a:solidFill>
              <a:srgbClr val="33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1" name="AutoShape 12"/>
          <p:cNvSpPr/>
          <p:nvPr/>
        </p:nvSpPr>
        <p:spPr bwMode="auto">
          <a:xfrm rot="5400000">
            <a:off x="5499234" y="712376"/>
            <a:ext cx="233763" cy="1512167"/>
          </a:xfrm>
          <a:prstGeom prst="leftBrace">
            <a:avLst>
              <a:gd name="adj1" fmla="val 38199"/>
              <a:gd name="adj2" fmla="val 50000"/>
            </a:avLst>
          </a:prstGeom>
          <a:noFill/>
          <a:ln w="28575">
            <a:solidFill>
              <a:srgbClr val="33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2" name="AutoShape 13"/>
          <p:cNvSpPr/>
          <p:nvPr/>
        </p:nvSpPr>
        <p:spPr bwMode="auto">
          <a:xfrm rot="5400000">
            <a:off x="4030806" y="719414"/>
            <a:ext cx="208089" cy="1450797"/>
          </a:xfrm>
          <a:prstGeom prst="leftBrace">
            <a:avLst>
              <a:gd name="adj1" fmla="val 42641"/>
              <a:gd name="adj2" fmla="val 50000"/>
            </a:avLst>
          </a:prstGeom>
          <a:noFill/>
          <a:ln w="28575">
            <a:solidFill>
              <a:srgbClr val="33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AutoShape 14"/>
          <p:cNvSpPr/>
          <p:nvPr/>
        </p:nvSpPr>
        <p:spPr bwMode="auto">
          <a:xfrm rot="5400000">
            <a:off x="2516832" y="661539"/>
            <a:ext cx="194577" cy="1555740"/>
          </a:xfrm>
          <a:prstGeom prst="leftBrace">
            <a:avLst>
              <a:gd name="adj1" fmla="val 48900"/>
              <a:gd name="adj2" fmla="val 50000"/>
            </a:avLst>
          </a:prstGeom>
          <a:noFill/>
          <a:ln w="28575">
            <a:solidFill>
              <a:srgbClr val="33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95038" y="844251"/>
            <a:ext cx="5805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kumimoji="1"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位 </a:t>
            </a:r>
            <a:r>
              <a:rPr kumimoji="1"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	         8</a:t>
            </a:r>
            <a:r>
              <a:rPr kumimoji="1"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kumimoji="1"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		     8</a:t>
            </a:r>
            <a:r>
              <a:rPr kumimoji="1"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kumimoji="1"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		  8</a:t>
            </a:r>
            <a:r>
              <a:rPr kumimoji="1"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10245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16763"/>
              </p:ext>
            </p:extLst>
          </p:nvPr>
        </p:nvGraphicFramePr>
        <p:xfrm>
          <a:off x="107504" y="1916832"/>
          <a:ext cx="8928992" cy="4104457"/>
        </p:xfrm>
        <a:graphic>
          <a:graphicData uri="http://schemas.openxmlformats.org/drawingml/2006/table">
            <a:tbl>
              <a:tblPr>
                <a:tableStyleId>{FABFCF23-3B69-468F-B69F-88F6DE6A72F2}</a:tableStyleId>
              </a:tblPr>
              <a:tblGrid>
                <a:gridCol w="1080120"/>
                <a:gridCol w="1728192"/>
                <a:gridCol w="2016224"/>
                <a:gridCol w="2160240"/>
                <a:gridCol w="1944216"/>
              </a:tblGrid>
              <a:tr h="18755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2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类别</a:t>
                      </a:r>
                      <a:endParaRPr lang="zh-CN" sz="28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2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最大可指派网络数</a:t>
                      </a:r>
                      <a:endParaRPr lang="zh-CN" sz="28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2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第一个可指派的网络号</a:t>
                      </a:r>
                      <a:endParaRPr lang="zh-CN" sz="28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200">
                          <a:effectLst/>
                          <a:latin typeface="黑体" pitchFamily="49" charset="-122"/>
                          <a:ea typeface="黑体" pitchFamily="49" charset="-122"/>
                        </a:rPr>
                        <a:t>最后一个可指派的网络号</a:t>
                      </a:r>
                      <a:endParaRPr lang="zh-CN" sz="28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800" kern="12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每个</a:t>
                      </a:r>
                      <a:r>
                        <a:rPr lang="zh-CN" sz="2800" kern="1200" dirty="0" smtClean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网络最大</a:t>
                      </a:r>
                      <a:r>
                        <a:rPr lang="zh-CN" sz="2800" kern="12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主机数</a:t>
                      </a:r>
                      <a:endParaRPr lang="zh-CN" sz="28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</a:tr>
              <a:tr h="742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A</a:t>
                      </a:r>
                      <a:endParaRPr lang="zh-CN" sz="28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r>
                        <a:rPr lang="en-US" sz="2800" kern="100" baseline="300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7</a:t>
                      </a:r>
                      <a:r>
                        <a:rPr lang="en-US" sz="28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–2</a:t>
                      </a:r>
                      <a:endParaRPr lang="zh-CN" sz="28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</a:t>
                      </a:r>
                      <a:endParaRPr lang="zh-CN" sz="28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126</a:t>
                      </a:r>
                      <a:endParaRPr lang="zh-CN" sz="28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r>
                        <a:rPr lang="en-US" sz="2800" kern="100" baseline="30000">
                          <a:effectLst/>
                          <a:latin typeface="黑体" pitchFamily="49" charset="-122"/>
                          <a:ea typeface="黑体" pitchFamily="49" charset="-122"/>
                        </a:rPr>
                        <a:t>24</a:t>
                      </a:r>
                      <a:r>
                        <a:rPr lang="zh-CN" sz="28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–</a:t>
                      </a:r>
                      <a:r>
                        <a:rPr lang="en-US" sz="28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sz="28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</a:tr>
              <a:tr h="742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B</a:t>
                      </a:r>
                      <a:endParaRPr lang="zh-CN" sz="28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r>
                        <a:rPr lang="en-US" sz="2800" kern="100" baseline="300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14</a:t>
                      </a:r>
                      <a:r>
                        <a:rPr lang="en-US" sz="28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– 1</a:t>
                      </a:r>
                      <a:endParaRPr lang="zh-CN" sz="28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128.1</a:t>
                      </a:r>
                      <a:endParaRPr lang="zh-CN" sz="28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191.255</a:t>
                      </a:r>
                      <a:endParaRPr lang="zh-CN" sz="28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r>
                        <a:rPr lang="en-US" sz="2800" kern="100" baseline="300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16</a:t>
                      </a:r>
                      <a:r>
                        <a:rPr lang="zh-CN" sz="28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–</a:t>
                      </a:r>
                      <a:r>
                        <a:rPr lang="en-US" sz="28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sz="28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</a:tr>
              <a:tr h="74297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C</a:t>
                      </a:r>
                      <a:endParaRPr lang="zh-CN" sz="28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r>
                        <a:rPr lang="en-US" sz="2800" kern="100" baseline="300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21</a:t>
                      </a:r>
                      <a:r>
                        <a:rPr lang="en-US" sz="28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– 1</a:t>
                      </a:r>
                      <a:endParaRPr lang="zh-CN" sz="28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192.0.1</a:t>
                      </a:r>
                      <a:endParaRPr lang="zh-CN" sz="28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>
                          <a:effectLst/>
                          <a:latin typeface="黑体" pitchFamily="49" charset="-122"/>
                          <a:ea typeface="黑体" pitchFamily="49" charset="-122"/>
                        </a:rPr>
                        <a:t>223.255.255</a:t>
                      </a:r>
                      <a:endParaRPr lang="zh-CN" sz="28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r>
                        <a:rPr lang="en-US" sz="2800" kern="100" baseline="300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8</a:t>
                      </a:r>
                      <a:r>
                        <a:rPr lang="zh-CN" sz="28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–</a:t>
                      </a:r>
                      <a:r>
                        <a:rPr lang="en-US" sz="2800" kern="1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2</a:t>
                      </a:r>
                      <a:endParaRPr lang="zh-CN" sz="28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T="9525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00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通过这样的分类，可以很容易地</a:t>
            </a:r>
            <a:r>
              <a:rPr lang="zh-CN" altLang="zh-CN" dirty="0" smtClean="0"/>
              <a:t>确定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地址的类型</a:t>
            </a:r>
            <a:endParaRPr lang="en-US" altLang="zh-CN" dirty="0" smtClean="0"/>
          </a:p>
          <a:p>
            <a:r>
              <a:rPr lang="zh-CN" altLang="en-US" dirty="0" smtClean="0"/>
              <a:t>根据类型可以很容易地获得</a:t>
            </a:r>
            <a:r>
              <a:rPr lang="zh-CN" altLang="zh-CN" dirty="0" smtClean="0"/>
              <a:t>网络</a:t>
            </a:r>
            <a:r>
              <a:rPr lang="zh-CN" altLang="zh-CN" dirty="0"/>
              <a:t>号的</a:t>
            </a:r>
            <a:r>
              <a:rPr lang="zh-CN" altLang="zh-CN" dirty="0" smtClean="0"/>
              <a:t>长度</a:t>
            </a:r>
            <a:endParaRPr lang="en-US" altLang="zh-CN" dirty="0" smtClean="0"/>
          </a:p>
          <a:p>
            <a:r>
              <a:rPr lang="zh-CN" altLang="zh-CN" dirty="0" smtClean="0"/>
              <a:t>以便</a:t>
            </a:r>
            <a:r>
              <a:rPr lang="zh-CN" altLang="zh-CN" dirty="0"/>
              <a:t>截取和分析网络号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833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Rectangle 10"/>
          <p:cNvSpPr>
            <a:spLocks noChangeArrowheads="1"/>
          </p:cNvSpPr>
          <p:nvPr/>
        </p:nvSpPr>
        <p:spPr bwMode="auto">
          <a:xfrm>
            <a:off x="1016050" y="2385850"/>
            <a:ext cx="184785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10.2.1.1</a:t>
            </a:r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1016050" y="2924944"/>
            <a:ext cx="184785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201.222.5.64</a:t>
            </a:r>
          </a:p>
        </p:txBody>
      </p:sp>
      <p:sp>
        <p:nvSpPr>
          <p:cNvPr id="7" name="Rectangle 13"/>
          <p:cNvSpPr>
            <a:spLocks noChangeArrowheads="1"/>
          </p:cNvSpPr>
          <p:nvPr/>
        </p:nvSpPr>
        <p:spPr bwMode="auto">
          <a:xfrm>
            <a:off x="1016050" y="3493269"/>
            <a:ext cx="184785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192.6.141.2</a:t>
            </a: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016050" y="4063181"/>
            <a:ext cx="18478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130.113.64.16</a:t>
            </a:r>
          </a:p>
        </p:txBody>
      </p:sp>
      <p:sp>
        <p:nvSpPr>
          <p:cNvPr id="9" name="Rectangle 15"/>
          <p:cNvSpPr>
            <a:spLocks noChangeArrowheads="1"/>
          </p:cNvSpPr>
          <p:nvPr/>
        </p:nvSpPr>
        <p:spPr bwMode="auto">
          <a:xfrm>
            <a:off x="1016050" y="4631506"/>
            <a:ext cx="18478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256.241.201.10</a:t>
            </a: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2833737" y="2385850"/>
            <a:ext cx="16002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4651425" y="2385850"/>
            <a:ext cx="143668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10.0.0.0</a:t>
            </a:r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6630813" y="2385850"/>
            <a:ext cx="118745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0.2.1.1</a:t>
            </a:r>
          </a:p>
        </p:txBody>
      </p: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4651425" y="2955762"/>
            <a:ext cx="14366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128.63.0.0</a:t>
            </a:r>
          </a:p>
        </p:txBody>
      </p:sp>
      <p:sp>
        <p:nvSpPr>
          <p:cNvPr id="15" name="Rectangle 21"/>
          <p:cNvSpPr>
            <a:spLocks noChangeArrowheads="1"/>
          </p:cNvSpPr>
          <p:nvPr/>
        </p:nvSpPr>
        <p:spPr bwMode="auto">
          <a:xfrm>
            <a:off x="6630813" y="2955762"/>
            <a:ext cx="1187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0.0.2.100</a:t>
            </a:r>
          </a:p>
        </p:txBody>
      </p:sp>
      <p:sp>
        <p:nvSpPr>
          <p:cNvPr id="16" name="Rectangle 22"/>
          <p:cNvSpPr>
            <a:spLocks noChangeArrowheads="1"/>
          </p:cNvSpPr>
          <p:nvPr/>
        </p:nvSpPr>
        <p:spPr bwMode="auto">
          <a:xfrm>
            <a:off x="2833737" y="2924944"/>
            <a:ext cx="16002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4651425" y="2924944"/>
            <a:ext cx="14366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201.222.5.0</a:t>
            </a:r>
          </a:p>
        </p:txBody>
      </p:sp>
      <p:sp>
        <p:nvSpPr>
          <p:cNvPr id="18" name="Rectangle 24"/>
          <p:cNvSpPr>
            <a:spLocks noChangeArrowheads="1"/>
          </p:cNvSpPr>
          <p:nvPr/>
        </p:nvSpPr>
        <p:spPr bwMode="auto">
          <a:xfrm>
            <a:off x="6630813" y="2924944"/>
            <a:ext cx="118745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0.0.0.64</a:t>
            </a:r>
          </a:p>
        </p:txBody>
      </p:sp>
      <p:sp>
        <p:nvSpPr>
          <p:cNvPr id="19" name="Rectangle 25"/>
          <p:cNvSpPr>
            <a:spLocks noChangeArrowheads="1"/>
          </p:cNvSpPr>
          <p:nvPr/>
        </p:nvSpPr>
        <p:spPr bwMode="auto">
          <a:xfrm>
            <a:off x="2833737" y="3493269"/>
            <a:ext cx="16002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20" name="Rectangle 26"/>
          <p:cNvSpPr>
            <a:spLocks noChangeArrowheads="1"/>
          </p:cNvSpPr>
          <p:nvPr/>
        </p:nvSpPr>
        <p:spPr bwMode="auto">
          <a:xfrm>
            <a:off x="4651425" y="3493269"/>
            <a:ext cx="14366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192.6.141.0</a:t>
            </a:r>
          </a:p>
        </p:txBody>
      </p:sp>
      <p:sp>
        <p:nvSpPr>
          <p:cNvPr id="21" name="Rectangle 27"/>
          <p:cNvSpPr>
            <a:spLocks noChangeArrowheads="1"/>
          </p:cNvSpPr>
          <p:nvPr/>
        </p:nvSpPr>
        <p:spPr bwMode="auto">
          <a:xfrm>
            <a:off x="6630813" y="3493269"/>
            <a:ext cx="118745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0.0.0.2</a:t>
            </a:r>
          </a:p>
        </p:txBody>
      </p:sp>
      <p:sp>
        <p:nvSpPr>
          <p:cNvPr id="22" name="Rectangle 28"/>
          <p:cNvSpPr>
            <a:spLocks noChangeArrowheads="1"/>
          </p:cNvSpPr>
          <p:nvPr/>
        </p:nvSpPr>
        <p:spPr bwMode="auto">
          <a:xfrm>
            <a:off x="2833737" y="4063181"/>
            <a:ext cx="16002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3" name="Rectangle 29"/>
          <p:cNvSpPr>
            <a:spLocks noChangeArrowheads="1"/>
          </p:cNvSpPr>
          <p:nvPr/>
        </p:nvSpPr>
        <p:spPr bwMode="auto">
          <a:xfrm>
            <a:off x="4651425" y="4063181"/>
            <a:ext cx="1436687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130.113.0.0</a:t>
            </a:r>
          </a:p>
        </p:txBody>
      </p:sp>
      <p:sp>
        <p:nvSpPr>
          <p:cNvPr id="24" name="Rectangle 30"/>
          <p:cNvSpPr>
            <a:spLocks noChangeArrowheads="1"/>
          </p:cNvSpPr>
          <p:nvPr/>
        </p:nvSpPr>
        <p:spPr bwMode="auto">
          <a:xfrm>
            <a:off x="6630813" y="4063181"/>
            <a:ext cx="118745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0.0.64.16</a:t>
            </a: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2833737" y="4631506"/>
            <a:ext cx="1600200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Nonexistent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971600" y="1925475"/>
            <a:ext cx="7056784" cy="3231717"/>
          </a:xfrm>
          <a:prstGeom prst="rect">
            <a:avLst/>
          </a:prstGeom>
          <a:solidFill>
            <a:srgbClr val="FFEFC2"/>
          </a:solidFill>
          <a:ln w="12700">
            <a:solidFill>
              <a:srgbClr val="000000"/>
            </a:solidFill>
            <a:miter lim="800000"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dirty="0"/>
          </a:p>
        </p:txBody>
      </p:sp>
      <p:sp>
        <p:nvSpPr>
          <p:cNvPr id="27" name="Rectangle 41"/>
          <p:cNvSpPr>
            <a:spLocks noChangeArrowheads="1"/>
          </p:cNvSpPr>
          <p:nvPr/>
        </p:nvSpPr>
        <p:spPr bwMode="auto">
          <a:xfrm>
            <a:off x="1016050" y="2385850"/>
            <a:ext cx="184785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10.2.1.1</a:t>
            </a:r>
          </a:p>
        </p:txBody>
      </p:sp>
      <p:sp>
        <p:nvSpPr>
          <p:cNvPr id="29" name="Rectangle 43"/>
          <p:cNvSpPr>
            <a:spLocks noChangeArrowheads="1"/>
          </p:cNvSpPr>
          <p:nvPr/>
        </p:nvSpPr>
        <p:spPr bwMode="auto">
          <a:xfrm>
            <a:off x="1016050" y="2924944"/>
            <a:ext cx="184785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201.222.5.64</a:t>
            </a:r>
          </a:p>
        </p:txBody>
      </p:sp>
      <p:sp>
        <p:nvSpPr>
          <p:cNvPr id="30" name="Rectangle 44"/>
          <p:cNvSpPr>
            <a:spLocks noChangeArrowheads="1"/>
          </p:cNvSpPr>
          <p:nvPr/>
        </p:nvSpPr>
        <p:spPr bwMode="auto">
          <a:xfrm>
            <a:off x="1016050" y="3493269"/>
            <a:ext cx="184785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192.6.141.2</a:t>
            </a:r>
          </a:p>
        </p:txBody>
      </p:sp>
      <p:sp>
        <p:nvSpPr>
          <p:cNvPr id="31" name="Rectangle 45"/>
          <p:cNvSpPr>
            <a:spLocks noChangeArrowheads="1"/>
          </p:cNvSpPr>
          <p:nvPr/>
        </p:nvSpPr>
        <p:spPr bwMode="auto">
          <a:xfrm>
            <a:off x="1016050" y="4063181"/>
            <a:ext cx="201612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130.113.64.16</a:t>
            </a:r>
          </a:p>
        </p:txBody>
      </p:sp>
      <p:sp>
        <p:nvSpPr>
          <p:cNvPr id="32" name="Rectangle 46"/>
          <p:cNvSpPr>
            <a:spLocks noChangeArrowheads="1"/>
          </p:cNvSpPr>
          <p:nvPr/>
        </p:nvSpPr>
        <p:spPr bwMode="auto">
          <a:xfrm>
            <a:off x="983034" y="4637856"/>
            <a:ext cx="216058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256.241.201.10</a:t>
            </a:r>
          </a:p>
        </p:txBody>
      </p:sp>
      <p:sp>
        <p:nvSpPr>
          <p:cNvPr id="33" name="Rectangle 47"/>
          <p:cNvSpPr>
            <a:spLocks noChangeArrowheads="1"/>
          </p:cNvSpPr>
          <p:nvPr/>
        </p:nvSpPr>
        <p:spPr bwMode="auto">
          <a:xfrm>
            <a:off x="3087667" y="2396962"/>
            <a:ext cx="16002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4" name="Rectangle 48"/>
          <p:cNvSpPr>
            <a:spLocks noChangeArrowheads="1"/>
          </p:cNvSpPr>
          <p:nvPr/>
        </p:nvSpPr>
        <p:spPr bwMode="auto">
          <a:xfrm>
            <a:off x="4503465" y="2385850"/>
            <a:ext cx="143668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10.0.0.0</a:t>
            </a:r>
          </a:p>
        </p:txBody>
      </p:sp>
      <p:sp>
        <p:nvSpPr>
          <p:cNvPr id="35" name="Rectangle 49"/>
          <p:cNvSpPr>
            <a:spLocks noChangeArrowheads="1"/>
          </p:cNvSpPr>
          <p:nvPr/>
        </p:nvSpPr>
        <p:spPr bwMode="auto">
          <a:xfrm>
            <a:off x="6630813" y="2385850"/>
            <a:ext cx="118745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0.2.1.1</a:t>
            </a:r>
          </a:p>
        </p:txBody>
      </p:sp>
      <p:sp>
        <p:nvSpPr>
          <p:cNvPr id="39" name="Rectangle 53"/>
          <p:cNvSpPr>
            <a:spLocks noChangeArrowheads="1"/>
          </p:cNvSpPr>
          <p:nvPr/>
        </p:nvSpPr>
        <p:spPr bwMode="auto">
          <a:xfrm>
            <a:off x="3087667" y="2924944"/>
            <a:ext cx="16002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4472037" y="2924944"/>
            <a:ext cx="161607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201.222.5.0</a:t>
            </a:r>
          </a:p>
        </p:txBody>
      </p:sp>
      <p:sp>
        <p:nvSpPr>
          <p:cNvPr id="41" name="Rectangle 55"/>
          <p:cNvSpPr>
            <a:spLocks noChangeArrowheads="1"/>
          </p:cNvSpPr>
          <p:nvPr/>
        </p:nvSpPr>
        <p:spPr bwMode="auto">
          <a:xfrm>
            <a:off x="6630813" y="2924944"/>
            <a:ext cx="118745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0.0.0.64</a:t>
            </a:r>
          </a:p>
        </p:txBody>
      </p:sp>
      <p:sp>
        <p:nvSpPr>
          <p:cNvPr id="42" name="Rectangle 56"/>
          <p:cNvSpPr>
            <a:spLocks noChangeArrowheads="1"/>
          </p:cNvSpPr>
          <p:nvPr/>
        </p:nvSpPr>
        <p:spPr bwMode="auto">
          <a:xfrm>
            <a:off x="3087667" y="3493269"/>
            <a:ext cx="16002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3" name="Rectangle 57"/>
          <p:cNvSpPr>
            <a:spLocks noChangeArrowheads="1"/>
          </p:cNvSpPr>
          <p:nvPr/>
        </p:nvSpPr>
        <p:spPr bwMode="auto">
          <a:xfrm>
            <a:off x="4472037" y="3493269"/>
            <a:ext cx="161607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192.6.141.0</a:t>
            </a:r>
          </a:p>
        </p:txBody>
      </p:sp>
      <p:sp>
        <p:nvSpPr>
          <p:cNvPr id="44" name="Rectangle 58"/>
          <p:cNvSpPr>
            <a:spLocks noChangeArrowheads="1"/>
          </p:cNvSpPr>
          <p:nvPr/>
        </p:nvSpPr>
        <p:spPr bwMode="auto">
          <a:xfrm>
            <a:off x="6630813" y="3493269"/>
            <a:ext cx="118745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0.0.0.2</a:t>
            </a:r>
          </a:p>
        </p:txBody>
      </p:sp>
      <p:sp>
        <p:nvSpPr>
          <p:cNvPr id="45" name="Rectangle 59"/>
          <p:cNvSpPr>
            <a:spLocks noChangeArrowheads="1"/>
          </p:cNvSpPr>
          <p:nvPr/>
        </p:nvSpPr>
        <p:spPr bwMode="auto">
          <a:xfrm>
            <a:off x="3087667" y="4063181"/>
            <a:ext cx="16002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6" name="Rectangle 60"/>
          <p:cNvSpPr>
            <a:spLocks noChangeArrowheads="1"/>
          </p:cNvSpPr>
          <p:nvPr/>
        </p:nvSpPr>
        <p:spPr bwMode="auto">
          <a:xfrm>
            <a:off x="4472037" y="4063181"/>
            <a:ext cx="1616075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>
                <a:solidFill>
                  <a:schemeClr val="tx2"/>
                </a:solidFill>
                <a:cs typeface="Times New Roman" panose="02020603050405020304" pitchFamily="18" charset="0"/>
              </a:rPr>
              <a:t>130.113.0.0</a:t>
            </a:r>
          </a:p>
        </p:txBody>
      </p:sp>
      <p:sp>
        <p:nvSpPr>
          <p:cNvPr id="47" name="Rectangle 61"/>
          <p:cNvSpPr>
            <a:spLocks noChangeArrowheads="1"/>
          </p:cNvSpPr>
          <p:nvPr/>
        </p:nvSpPr>
        <p:spPr bwMode="auto">
          <a:xfrm>
            <a:off x="6630813" y="4063181"/>
            <a:ext cx="1325563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0.0.64.16</a:t>
            </a:r>
          </a:p>
        </p:txBody>
      </p:sp>
      <p:sp>
        <p:nvSpPr>
          <p:cNvPr id="48" name="Rectangle 62"/>
          <p:cNvSpPr>
            <a:spLocks noChangeArrowheads="1"/>
          </p:cNvSpPr>
          <p:nvPr/>
        </p:nvSpPr>
        <p:spPr bwMode="auto">
          <a:xfrm>
            <a:off x="3111703" y="4637856"/>
            <a:ext cx="1854200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3584" tIns="51793" rIns="103584" bIns="51793">
            <a:spAutoFit/>
          </a:bodyPr>
          <a:lstStyle>
            <a:lvl1pPr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10287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10287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kumimoji="1" lang="en-US" altLang="zh-CN" sz="1800" b="1" dirty="0">
                <a:solidFill>
                  <a:schemeClr val="tx2"/>
                </a:solidFill>
                <a:cs typeface="Times New Roman" panose="02020603050405020304" pitchFamily="18" charset="0"/>
              </a:rPr>
              <a:t>Nonexistent</a:t>
            </a:r>
          </a:p>
        </p:txBody>
      </p:sp>
      <p:cxnSp>
        <p:nvCxnSpPr>
          <p:cNvPr id="50" name="直接连接符 49"/>
          <p:cNvCxnSpPr/>
          <p:nvPr/>
        </p:nvCxnSpPr>
        <p:spPr>
          <a:xfrm>
            <a:off x="971600" y="2385850"/>
            <a:ext cx="705678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50013" y="1988840"/>
            <a:ext cx="66621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黑体" pitchFamily="49" charset="-122"/>
                <a:ea typeface="黑体" pitchFamily="49" charset="-122"/>
              </a:rPr>
              <a:t>IP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地址          类别       网络号          主机号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57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utoUpdateAnimBg="0"/>
      <p:bldP spid="34" grpId="0" autoUpdateAnimBg="0"/>
      <p:bldP spid="35" grpId="0" autoUpdateAnimBg="0"/>
      <p:bldP spid="39" grpId="0" autoUpdateAnimBg="0"/>
      <p:bldP spid="40" grpId="0" autoUpdateAnimBg="0"/>
      <p:bldP spid="41" grpId="0" autoUpdateAnimBg="0"/>
      <p:bldP spid="42" grpId="0" autoUpdateAnimBg="0"/>
      <p:bldP spid="43" grpId="0" autoUpdateAnimBg="0"/>
      <p:bldP spid="44" grpId="0" autoUpdateAnimBg="0"/>
      <p:bldP spid="45" grpId="0" autoUpdateAnimBg="0"/>
      <p:bldP spid="46" grpId="0" autoUpdateAnimBg="0"/>
      <p:bldP spid="47" grpId="0" autoUpdateAnimBg="0"/>
      <p:bldP spid="48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IP</a:t>
            </a:r>
            <a:r>
              <a:rPr lang="zh-CN" altLang="zh-CN" dirty="0">
                <a:solidFill>
                  <a:srgbClr val="FF0000"/>
                </a:solidFill>
              </a:rPr>
              <a:t>地址的使用特点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CN" dirty="0"/>
              <a:t>IP</a:t>
            </a:r>
            <a:r>
              <a:rPr lang="zh-CN" altLang="zh-CN" dirty="0"/>
              <a:t>地址一般包括网络号和主机号两</a:t>
            </a:r>
            <a:r>
              <a:rPr lang="zh-CN" altLang="zh-CN" dirty="0" smtClean="0"/>
              <a:t>部分</a:t>
            </a:r>
            <a:endParaRPr lang="zh-CN" altLang="zh-CN" dirty="0"/>
          </a:p>
          <a:p>
            <a:pPr lvl="0"/>
            <a:r>
              <a:rPr lang="zh-CN" altLang="zh-CN" dirty="0" smtClean="0"/>
              <a:t>一</a:t>
            </a:r>
            <a:r>
              <a:rPr lang="zh-CN" altLang="zh-CN" dirty="0"/>
              <a:t>个路由器至少应连接两个网络实现它们的互连，因此一个路由器至少应有两个不同的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6213371" cy="367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4139952" y="3961972"/>
            <a:ext cx="936104" cy="28803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4355976" y="4314198"/>
            <a:ext cx="936104" cy="28803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284322" y="2941876"/>
            <a:ext cx="648072" cy="28803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923928" y="2955174"/>
            <a:ext cx="216024" cy="28803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044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75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375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2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5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7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37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9" grpId="0" animBg="1"/>
      <p:bldP spid="9" grpId="1" animBg="1"/>
      <p:bldP spid="9" grpId="2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在同一个局域网上的主机或路由器的</a:t>
            </a:r>
            <a:r>
              <a:rPr lang="en-US" altLang="zh-CN" dirty="0"/>
              <a:t>IP</a:t>
            </a:r>
            <a:r>
              <a:rPr lang="zh-CN" altLang="zh-CN" dirty="0"/>
              <a:t>地址，其网络号是一样</a:t>
            </a:r>
            <a:r>
              <a:rPr lang="zh-CN" altLang="zh-CN" dirty="0" smtClean="0"/>
              <a:t>的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6213371" cy="367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椭圆 3"/>
          <p:cNvSpPr/>
          <p:nvPr/>
        </p:nvSpPr>
        <p:spPr>
          <a:xfrm>
            <a:off x="2555776" y="2727044"/>
            <a:ext cx="3960440" cy="163806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139952" y="3996951"/>
            <a:ext cx="936104" cy="28803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5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2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10" grpId="0" animBg="1"/>
      <p:bldP spid="10" grpId="1" animBg="1"/>
      <p:bldP spid="10" grpId="2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用转发器</a:t>
            </a:r>
            <a:r>
              <a:rPr lang="en-US" altLang="zh-CN" dirty="0"/>
              <a:t>/</a:t>
            </a:r>
            <a:r>
              <a:rPr lang="zh-CN" altLang="zh-CN" dirty="0"/>
              <a:t>集线器或网桥</a:t>
            </a:r>
            <a:r>
              <a:rPr lang="en-US" altLang="zh-CN" dirty="0"/>
              <a:t>/</a:t>
            </a:r>
            <a:r>
              <a:rPr lang="zh-CN" altLang="zh-CN" dirty="0"/>
              <a:t>交换机连接起来的若干个局域网仍为一个物理网络，因此这些局域网都具有同样的网络</a:t>
            </a:r>
            <a:r>
              <a:rPr lang="zh-CN" altLang="zh-CN" dirty="0" smtClean="0"/>
              <a:t>号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6213371" cy="367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" name="组合 7"/>
          <p:cNvGrpSpPr/>
          <p:nvPr/>
        </p:nvGrpSpPr>
        <p:grpSpPr>
          <a:xfrm>
            <a:off x="3045350" y="3912042"/>
            <a:ext cx="4738977" cy="2854518"/>
            <a:chOff x="3045350" y="3912042"/>
            <a:chExt cx="4738977" cy="2854518"/>
          </a:xfrm>
        </p:grpSpPr>
        <p:sp>
          <p:nvSpPr>
            <p:cNvPr id="5" name="任意多边形 4"/>
            <p:cNvSpPr/>
            <p:nvPr/>
          </p:nvSpPr>
          <p:spPr>
            <a:xfrm>
              <a:off x="3045350" y="3912042"/>
              <a:ext cx="4738977" cy="2854518"/>
            </a:xfrm>
            <a:custGeom>
              <a:avLst/>
              <a:gdLst>
                <a:gd name="connsiteX0" fmla="*/ 1327867 w 4738977"/>
                <a:gd name="connsiteY0" fmla="*/ 349857 h 2854518"/>
                <a:gd name="connsiteX1" fmla="*/ 2488758 w 4738977"/>
                <a:gd name="connsiteY1" fmla="*/ 326003 h 2854518"/>
                <a:gd name="connsiteX2" fmla="*/ 3617843 w 4738977"/>
                <a:gd name="connsiteY2" fmla="*/ 0 h 2854518"/>
                <a:gd name="connsiteX3" fmla="*/ 4738977 w 4738977"/>
                <a:gd name="connsiteY3" fmla="*/ 445273 h 2854518"/>
                <a:gd name="connsiteX4" fmla="*/ 4731026 w 4738977"/>
                <a:gd name="connsiteY4" fmla="*/ 2313829 h 2854518"/>
                <a:gd name="connsiteX5" fmla="*/ 2258170 w 4738977"/>
                <a:gd name="connsiteY5" fmla="*/ 2838615 h 2854518"/>
                <a:gd name="connsiteX6" fmla="*/ 437321 w 4738977"/>
                <a:gd name="connsiteY6" fmla="*/ 2854518 h 2854518"/>
                <a:gd name="connsiteX7" fmla="*/ 0 w 4738977"/>
                <a:gd name="connsiteY7" fmla="*/ 2250219 h 2854518"/>
                <a:gd name="connsiteX8" fmla="*/ 636104 w 4738977"/>
                <a:gd name="connsiteY8" fmla="*/ 1820848 h 2854518"/>
                <a:gd name="connsiteX9" fmla="*/ 1566407 w 4738977"/>
                <a:gd name="connsiteY9" fmla="*/ 1796995 h 2854518"/>
                <a:gd name="connsiteX10" fmla="*/ 2767053 w 4738977"/>
                <a:gd name="connsiteY10" fmla="*/ 1383527 h 2854518"/>
                <a:gd name="connsiteX11" fmla="*/ 2751151 w 4738977"/>
                <a:gd name="connsiteY11" fmla="*/ 930302 h 2854518"/>
                <a:gd name="connsiteX12" fmla="*/ 1240403 w 4738977"/>
                <a:gd name="connsiteY12" fmla="*/ 874643 h 2854518"/>
                <a:gd name="connsiteX13" fmla="*/ 1240403 w 4738977"/>
                <a:gd name="connsiteY13" fmla="*/ 333955 h 2854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738977" h="2854518">
                  <a:moveTo>
                    <a:pt x="1327867" y="349857"/>
                  </a:moveTo>
                  <a:lnTo>
                    <a:pt x="2488758" y="326003"/>
                  </a:lnTo>
                  <a:lnTo>
                    <a:pt x="3617843" y="0"/>
                  </a:lnTo>
                  <a:lnTo>
                    <a:pt x="4738977" y="445273"/>
                  </a:lnTo>
                  <a:cubicBezTo>
                    <a:pt x="4736327" y="1068125"/>
                    <a:pt x="4733676" y="1690977"/>
                    <a:pt x="4731026" y="2313829"/>
                  </a:cubicBezTo>
                  <a:lnTo>
                    <a:pt x="2258170" y="2838615"/>
                  </a:lnTo>
                  <a:lnTo>
                    <a:pt x="437321" y="2854518"/>
                  </a:lnTo>
                  <a:lnTo>
                    <a:pt x="0" y="2250219"/>
                  </a:lnTo>
                  <a:lnTo>
                    <a:pt x="636104" y="1820848"/>
                  </a:lnTo>
                  <a:lnTo>
                    <a:pt x="1566407" y="1796995"/>
                  </a:lnTo>
                  <a:lnTo>
                    <a:pt x="2767053" y="1383527"/>
                  </a:lnTo>
                  <a:lnTo>
                    <a:pt x="2751151" y="930302"/>
                  </a:lnTo>
                  <a:lnTo>
                    <a:pt x="1240403" y="874643"/>
                  </a:lnTo>
                  <a:lnTo>
                    <a:pt x="1240403" y="333955"/>
                  </a:lnTo>
                </a:path>
              </a:pathLst>
            </a:cu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连接符 6"/>
            <p:cNvCxnSpPr>
              <a:stCxn id="5" idx="13"/>
              <a:endCxn id="5" idx="0"/>
            </p:cNvCxnSpPr>
            <p:nvPr/>
          </p:nvCxnSpPr>
          <p:spPr>
            <a:xfrm>
              <a:off x="4285753" y="4245997"/>
              <a:ext cx="87464" cy="1590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209361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50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8.1 IP</a:t>
            </a:r>
            <a:r>
              <a:rPr lang="zh-CN" altLang="zh-CN" dirty="0">
                <a:solidFill>
                  <a:srgbClr val="FF0000"/>
                </a:solidFill>
              </a:rPr>
              <a:t>地址的基本知识</a:t>
            </a:r>
          </a:p>
          <a:p>
            <a:r>
              <a:rPr lang="en-US" altLang="zh-CN" dirty="0"/>
              <a:t>8.2 </a:t>
            </a:r>
            <a:r>
              <a:rPr lang="zh-CN" altLang="zh-CN" dirty="0"/>
              <a:t>分类的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</a:p>
          <a:p>
            <a:r>
              <a:rPr lang="en-US" altLang="zh-CN" dirty="0"/>
              <a:t>8.3 </a:t>
            </a:r>
            <a:r>
              <a:rPr lang="zh-CN" altLang="zh-CN" dirty="0"/>
              <a:t>划分子网</a:t>
            </a:r>
          </a:p>
          <a:p>
            <a:r>
              <a:rPr lang="en-US" altLang="zh-CN" dirty="0"/>
              <a:t>8.4 </a:t>
            </a:r>
            <a:r>
              <a:rPr lang="zh-CN" altLang="zh-CN" dirty="0"/>
              <a:t>无分类编址方法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10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 smtClean="0"/>
              <a:t>两路由器</a:t>
            </a:r>
            <a:r>
              <a:rPr lang="zh-CN" altLang="zh-CN" dirty="0"/>
              <a:t>直接相连的接口处，可指明</a:t>
            </a:r>
            <a:r>
              <a:rPr lang="en-US" altLang="zh-CN" dirty="0"/>
              <a:t>IP</a:t>
            </a:r>
            <a:r>
              <a:rPr lang="zh-CN" altLang="zh-CN" dirty="0" smtClean="0"/>
              <a:t>地址，</a:t>
            </a:r>
            <a:r>
              <a:rPr lang="zh-CN" altLang="zh-CN" dirty="0"/>
              <a:t>也可不</a:t>
            </a:r>
            <a:r>
              <a:rPr lang="zh-CN" altLang="zh-CN" dirty="0" smtClean="0"/>
              <a:t>指明。</a:t>
            </a:r>
            <a:r>
              <a:rPr lang="zh-CN" altLang="zh-CN" dirty="0"/>
              <a:t>如</a:t>
            </a:r>
            <a:r>
              <a:rPr lang="zh-CN" altLang="zh-CN" dirty="0" smtClean="0"/>
              <a:t>指明则构成</a:t>
            </a:r>
            <a:r>
              <a:rPr lang="zh-CN" altLang="zh-CN" dirty="0"/>
              <a:t>了一种特殊的网络，现在常不指明</a:t>
            </a:r>
            <a:endParaRPr lang="zh-CN" altLang="zh-CN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996952"/>
            <a:ext cx="6213371" cy="367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椭圆 8"/>
          <p:cNvSpPr/>
          <p:nvPr/>
        </p:nvSpPr>
        <p:spPr>
          <a:xfrm>
            <a:off x="3203848" y="5085184"/>
            <a:ext cx="1728192" cy="64807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19185700">
            <a:off x="3041801" y="4672429"/>
            <a:ext cx="1154085" cy="32403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17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75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" dur="375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26" presetClass="emph" presetSubtype="0" repeatCount="2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75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375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8.1 IP</a:t>
            </a:r>
            <a:r>
              <a:rPr lang="zh-CN" altLang="zh-CN" dirty="0"/>
              <a:t>地址的基本知识</a:t>
            </a:r>
          </a:p>
          <a:p>
            <a:r>
              <a:rPr lang="en-US" altLang="zh-CN" dirty="0"/>
              <a:t>8.2 </a:t>
            </a:r>
            <a:r>
              <a:rPr lang="zh-CN" altLang="zh-CN" dirty="0"/>
              <a:t>分类的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8.3 </a:t>
            </a:r>
            <a:r>
              <a:rPr lang="zh-CN" altLang="zh-CN" dirty="0">
                <a:solidFill>
                  <a:srgbClr val="FF0000"/>
                </a:solidFill>
              </a:rPr>
              <a:t>划分子网</a:t>
            </a:r>
          </a:p>
          <a:p>
            <a:r>
              <a:rPr lang="en-US" altLang="zh-CN" dirty="0"/>
              <a:t>8.4 </a:t>
            </a:r>
            <a:r>
              <a:rPr lang="zh-CN" altLang="zh-CN" dirty="0"/>
              <a:t>无分类编址方法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2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子网的概念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分类的</a:t>
            </a:r>
            <a:r>
              <a:rPr lang="en-US" altLang="zh-CN" dirty="0"/>
              <a:t>IP</a:t>
            </a:r>
            <a:r>
              <a:rPr lang="zh-CN" altLang="zh-CN" dirty="0"/>
              <a:t>地址规划很不</a:t>
            </a:r>
            <a:r>
              <a:rPr lang="zh-CN" altLang="zh-CN" dirty="0" smtClean="0"/>
              <a:t>合理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zh-CN" dirty="0"/>
              <a:t>类、</a:t>
            </a:r>
            <a:r>
              <a:rPr lang="en-US" altLang="zh-CN" dirty="0"/>
              <a:t>B</a:t>
            </a:r>
            <a:r>
              <a:rPr lang="zh-CN" altLang="zh-CN" dirty="0"/>
              <a:t>类</a:t>
            </a:r>
            <a:r>
              <a:rPr lang="zh-CN" altLang="zh-CN" dirty="0" smtClean="0"/>
              <a:t>网络太</a:t>
            </a:r>
            <a:r>
              <a:rPr lang="zh-CN" altLang="zh-CN" dirty="0"/>
              <a:t>大，利用率很</a:t>
            </a:r>
            <a:r>
              <a:rPr lang="zh-CN" altLang="zh-CN" dirty="0" smtClean="0"/>
              <a:t>低</a:t>
            </a:r>
            <a:endParaRPr lang="en-US" altLang="zh-CN" dirty="0" smtClean="0"/>
          </a:p>
          <a:p>
            <a:r>
              <a:rPr lang="zh-CN" altLang="zh-CN" dirty="0"/>
              <a:t>划分子网是指网络管理员将一个给定的网络分为若干个更小的</a:t>
            </a:r>
            <a:r>
              <a:rPr lang="zh-CN" altLang="zh-CN" dirty="0" smtClean="0"/>
              <a:t>部分</a:t>
            </a:r>
            <a:endParaRPr lang="en-US" altLang="zh-CN" dirty="0" smtClean="0"/>
          </a:p>
          <a:p>
            <a:r>
              <a:rPr lang="zh-CN" altLang="zh-CN" dirty="0"/>
              <a:t>划分子网纯属一个单位内部的事情，对外仍然表现为没有划分子网的网络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858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40768"/>
            <a:ext cx="8202613" cy="471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横卷形 7"/>
          <p:cNvSpPr/>
          <p:nvPr/>
        </p:nvSpPr>
        <p:spPr>
          <a:xfrm>
            <a:off x="2699792" y="2906117"/>
            <a:ext cx="2088232" cy="1314971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奉天承运皇帝诏曰：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所有到达网络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的分组均到达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横卷形 6"/>
          <p:cNvSpPr/>
          <p:nvPr/>
        </p:nvSpPr>
        <p:spPr>
          <a:xfrm>
            <a:off x="2699792" y="2906117"/>
            <a:ext cx="2088232" cy="1314971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奉天承运皇帝诏曰：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所有到达网络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的分组均到达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71600" y="4375378"/>
            <a:ext cx="605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54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</a:t>
            </a:r>
            <a:endParaRPr lang="zh-CN" altLang="en-US" sz="5400" dirty="0"/>
          </a:p>
        </p:txBody>
      </p:sp>
      <p:sp>
        <p:nvSpPr>
          <p:cNvPr id="12" name="矩形 11"/>
          <p:cNvSpPr/>
          <p:nvPr/>
        </p:nvSpPr>
        <p:spPr>
          <a:xfrm>
            <a:off x="971599" y="2564904"/>
            <a:ext cx="605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54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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540551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24792 -0.072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6" y="-361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24792 0.1798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6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23 -0.00579 L 0.14671 -0.1585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7 -0.15856 L 0.40798 -0.15277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56" y="278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3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23 0.00625 L 0.14931 0.09931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017 0.09931 L 0.41145 0.1051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56" y="278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3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8" grpId="2" animBg="1"/>
      <p:bldP spid="7" grpId="0" animBg="1"/>
      <p:bldP spid="7" grpId="1" animBg="1"/>
      <p:bldP spid="7" grpId="2" animBg="1"/>
      <p:bldP spid="9" grpId="0"/>
      <p:bldP spid="9" grpId="1"/>
      <p:bldP spid="9" grpId="2"/>
      <p:bldP spid="9" grpId="3"/>
      <p:bldP spid="12" grpId="0"/>
      <p:bldP spid="12" grpId="1"/>
      <p:bldP spid="12" grpId="2"/>
      <p:bldP spid="12" grpId="3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193087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横卷形 6"/>
          <p:cNvSpPr/>
          <p:nvPr/>
        </p:nvSpPr>
        <p:spPr>
          <a:xfrm>
            <a:off x="2699792" y="2906117"/>
            <a:ext cx="2088232" cy="1314971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奉天承运皇帝诏曰：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所有到达网络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的分组均到达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横卷形 7"/>
          <p:cNvSpPr/>
          <p:nvPr/>
        </p:nvSpPr>
        <p:spPr>
          <a:xfrm>
            <a:off x="2699792" y="2906117"/>
            <a:ext cx="2088232" cy="1314971"/>
          </a:xfrm>
          <a:prstGeom prst="horizontalScroll">
            <a:avLst/>
          </a:prstGeom>
          <a:solidFill>
            <a:schemeClr val="accent2">
              <a:lumMod val="20000"/>
              <a:lumOff val="80000"/>
            </a:schemeClr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solidFill>
                  <a:srgbClr val="FF0000"/>
                </a:solidFill>
              </a:rPr>
              <a:t>奉天承运皇帝诏曰：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所有到达网络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的分组均到达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R1</a:t>
            </a:r>
            <a:endParaRPr lang="zh-CN" altLang="en-US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9174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24792 -0.0722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6" y="-361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07407E-6 L -0.24792 0.1798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396" y="89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7" grpId="2" animBg="1"/>
      <p:bldP spid="8" grpId="1" animBg="1"/>
      <p:bldP spid="8" grpId="2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12776"/>
            <a:ext cx="8193087" cy="4791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971600" y="4375378"/>
            <a:ext cx="605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54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</a:t>
            </a:r>
            <a:endParaRPr lang="zh-CN" altLang="en-US" sz="5400" dirty="0"/>
          </a:p>
        </p:txBody>
      </p:sp>
      <p:sp>
        <p:nvSpPr>
          <p:cNvPr id="14" name="矩形 13"/>
          <p:cNvSpPr/>
          <p:nvPr/>
        </p:nvSpPr>
        <p:spPr>
          <a:xfrm>
            <a:off x="971599" y="2564904"/>
            <a:ext cx="60533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5400" b="1" dirty="0">
                <a:solidFill>
                  <a:srgbClr val="33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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412483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23 -0.00579 L 0.14671 -0.15856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-76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7 -0.15856 L 0.43159 0.05718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36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23 0.00625 L 0.14931 0.09931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54" y="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0"/>
                            </p:stCondLst>
                            <p:childTnLst>
                              <p:par>
                                <p:cTn id="20" presetID="42" presetClass="pat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67 0.10548 L 0.26632 -0.0356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72" y="-70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0"/>
                            </p:stCondLst>
                            <p:childTnLst>
                              <p:par>
                                <p:cTn id="23" presetID="42" presetClass="path" presetSubtype="0" decel="1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32 -0.03564 L 0.47882 -0.09861 " pathEditMode="relative" rAng="0" ptsTypes="AA">
                                      <p:cBhvr>
                                        <p:cTn id="24" dur="1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25" y="-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13" grpId="2"/>
      <p:bldP spid="14" grpId="0"/>
      <p:bldP spid="14" grpId="1"/>
      <p:bldP spid="14" grpId="2"/>
      <p:bldP spid="14" grpId="4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子网如何标识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既然划分子网纯属一个单位内部的事情，因此划分子网就不能从网络号上去</a:t>
            </a:r>
            <a:r>
              <a:rPr lang="en-US" altLang="zh-CN" dirty="0"/>
              <a:t>“</a:t>
            </a:r>
            <a:r>
              <a:rPr lang="zh-CN" altLang="zh-CN" dirty="0"/>
              <a:t>打主意</a:t>
            </a:r>
            <a:r>
              <a:rPr lang="en-US" altLang="zh-CN" dirty="0" smtClean="0"/>
              <a:t>”</a:t>
            </a:r>
          </a:p>
          <a:p>
            <a:r>
              <a:rPr lang="zh-CN" altLang="zh-CN" dirty="0" smtClean="0"/>
              <a:t>只能</a:t>
            </a:r>
            <a:r>
              <a:rPr lang="zh-CN" altLang="zh-CN" dirty="0"/>
              <a:t>从主机号借用若干个比特（一般是前部若干比特）作为子网号（</a:t>
            </a:r>
            <a:r>
              <a:rPr lang="en-US" altLang="zh-CN" dirty="0"/>
              <a:t>subnet-id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相应</a:t>
            </a:r>
            <a:r>
              <a:rPr lang="zh-CN" altLang="zh-CN" dirty="0"/>
              <a:t>的，主机号也就相应减少了若干个</a:t>
            </a:r>
            <a:r>
              <a:rPr lang="zh-CN" altLang="zh-CN" dirty="0" smtClean="0"/>
              <a:t>比特</a:t>
            </a:r>
            <a:endParaRPr lang="en-US" altLang="zh-CN" dirty="0" smtClean="0"/>
          </a:p>
          <a:p>
            <a:r>
              <a:rPr lang="zh-CN" altLang="zh-CN" dirty="0"/>
              <a:t>划分子网后</a:t>
            </a:r>
            <a:r>
              <a:rPr lang="en-US" altLang="zh-CN" dirty="0"/>
              <a:t> IP </a:t>
            </a:r>
            <a:r>
              <a:rPr lang="zh-CN" altLang="zh-CN" dirty="0"/>
              <a:t>地址就变成了</a:t>
            </a:r>
            <a:r>
              <a:rPr lang="zh-CN" altLang="zh-CN" dirty="0">
                <a:solidFill>
                  <a:srgbClr val="FF0000"/>
                </a:solidFill>
              </a:rPr>
              <a:t>三级</a:t>
            </a:r>
            <a:r>
              <a:rPr lang="zh-CN" altLang="zh-CN" dirty="0"/>
              <a:t>结构：网络号</a:t>
            </a:r>
            <a:r>
              <a:rPr lang="en-US" altLang="zh-CN" dirty="0"/>
              <a:t>-</a:t>
            </a:r>
            <a:r>
              <a:rPr lang="zh-CN" altLang="zh-CN" dirty="0"/>
              <a:t>子网号</a:t>
            </a:r>
            <a:r>
              <a:rPr lang="en-US" altLang="zh-CN" dirty="0"/>
              <a:t>-</a:t>
            </a:r>
            <a:r>
              <a:rPr lang="zh-CN" altLang="zh-CN" dirty="0"/>
              <a:t>主机</a:t>
            </a:r>
            <a:r>
              <a:rPr lang="zh-CN" altLang="zh-CN" dirty="0" smtClean="0"/>
              <a:t>号</a:t>
            </a:r>
            <a:endParaRPr lang="en-US" altLang="zh-CN" dirty="0" smtClean="0"/>
          </a:p>
          <a:p>
            <a:r>
              <a:rPr lang="zh-CN" altLang="zh-CN" dirty="0"/>
              <a:t>子网长度比较灵活，</a:t>
            </a:r>
            <a:r>
              <a:rPr lang="zh-CN" altLang="zh-CN" dirty="0">
                <a:solidFill>
                  <a:srgbClr val="FF0000"/>
                </a:solidFill>
              </a:rPr>
              <a:t>不必整节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050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划分子网的好处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altLang="zh-CN" dirty="0"/>
              <a:t>IP</a:t>
            </a:r>
            <a:r>
              <a:rPr lang="zh-CN" altLang="zh-CN" dirty="0"/>
              <a:t>地址使用更加</a:t>
            </a:r>
            <a:r>
              <a:rPr lang="zh-CN" altLang="zh-CN" dirty="0" smtClean="0"/>
              <a:t>合理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划分</a:t>
            </a:r>
            <a:r>
              <a:rPr lang="zh-CN" altLang="zh-CN" dirty="0"/>
              <a:t>出的子网可以给更多单位</a:t>
            </a:r>
            <a:r>
              <a:rPr lang="zh-CN" altLang="zh-CN" dirty="0" smtClean="0"/>
              <a:t>使用</a:t>
            </a:r>
            <a:endParaRPr lang="zh-CN" altLang="zh-CN" dirty="0"/>
          </a:p>
          <a:p>
            <a:pPr lvl="0"/>
            <a:r>
              <a:rPr lang="zh-CN" altLang="zh-CN" dirty="0"/>
              <a:t>限定广播的</a:t>
            </a:r>
            <a:r>
              <a:rPr lang="zh-CN" altLang="zh-CN" dirty="0" smtClean="0"/>
              <a:t>传播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广播通信</a:t>
            </a:r>
            <a:r>
              <a:rPr lang="zh-CN" altLang="zh-CN" dirty="0"/>
              <a:t>只能在子网内</a:t>
            </a:r>
            <a:r>
              <a:rPr lang="zh-CN" altLang="zh-CN" dirty="0" smtClean="0"/>
              <a:t>进行</a:t>
            </a:r>
            <a:endParaRPr lang="zh-CN" altLang="zh-CN" dirty="0"/>
          </a:p>
          <a:p>
            <a:r>
              <a:rPr lang="zh-CN" altLang="zh-CN" dirty="0"/>
              <a:t>更安全的管理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不同</a:t>
            </a:r>
            <a:r>
              <a:rPr lang="zh-CN" altLang="zh-CN" dirty="0"/>
              <a:t>的子网可用采用不同的安全策略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577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896"/>
            <a:ext cx="6552728" cy="383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如何查找子网号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r>
              <a:rPr lang="zh-CN" altLang="zh-CN" dirty="0"/>
              <a:t>收到外部发给内部的分组后，需要查找出子网号才能转发给正确的</a:t>
            </a:r>
            <a:r>
              <a:rPr lang="zh-CN" altLang="zh-CN" dirty="0" smtClean="0"/>
              <a:t>方向</a:t>
            </a:r>
            <a:endParaRPr lang="en-US" altLang="zh-CN" dirty="0" smtClean="0"/>
          </a:p>
          <a:p>
            <a:r>
              <a:rPr lang="zh-CN" altLang="zh-CN" dirty="0"/>
              <a:t>增加了子网掩码（</a:t>
            </a:r>
            <a:r>
              <a:rPr lang="en-US" altLang="zh-CN" dirty="0"/>
              <a:t>subnet mask</a:t>
            </a:r>
            <a:r>
              <a:rPr lang="zh-CN" altLang="zh-CN" dirty="0"/>
              <a:t>）的</a:t>
            </a:r>
            <a:r>
              <a:rPr lang="zh-CN" altLang="zh-CN" dirty="0" smtClean="0"/>
              <a:t>机制</a:t>
            </a:r>
            <a:endParaRPr lang="en-US" altLang="zh-CN" dirty="0" smtClean="0"/>
          </a:p>
          <a:p>
            <a:r>
              <a:rPr lang="zh-CN" altLang="zh-CN" dirty="0"/>
              <a:t>子网</a:t>
            </a:r>
            <a:r>
              <a:rPr lang="zh-CN" altLang="zh-CN" dirty="0" smtClean="0"/>
              <a:t>掩码是</a:t>
            </a:r>
            <a:r>
              <a:rPr lang="en-US" altLang="zh-CN" dirty="0"/>
              <a:t>32</a:t>
            </a:r>
            <a:r>
              <a:rPr lang="zh-CN" altLang="zh-CN" dirty="0"/>
              <a:t>比特的二进制</a:t>
            </a:r>
            <a:r>
              <a:rPr lang="zh-CN" altLang="zh-CN" dirty="0" smtClean="0"/>
              <a:t>串 </a:t>
            </a:r>
            <a:endParaRPr lang="zh-CN" altLang="zh-CN" dirty="0"/>
          </a:p>
          <a:p>
            <a:pPr lvl="1"/>
            <a:r>
              <a:rPr lang="zh-CN" altLang="zh-CN" dirty="0" smtClean="0"/>
              <a:t>左边</a:t>
            </a:r>
            <a:r>
              <a:rPr lang="zh-CN" altLang="zh-CN" dirty="0"/>
              <a:t>部分为连续的</a:t>
            </a:r>
            <a:r>
              <a:rPr lang="en-US" altLang="zh-CN" dirty="0"/>
              <a:t>1</a:t>
            </a:r>
            <a:r>
              <a:rPr lang="zh-CN" altLang="zh-CN" dirty="0"/>
              <a:t>，位置对应于网络号和子网号。</a:t>
            </a:r>
          </a:p>
          <a:p>
            <a:pPr lvl="1"/>
            <a:r>
              <a:rPr lang="zh-CN" altLang="zh-CN" dirty="0" smtClean="0"/>
              <a:t>右边</a:t>
            </a:r>
            <a:r>
              <a:rPr lang="zh-CN" altLang="zh-CN" dirty="0"/>
              <a:t>部分为连续的</a:t>
            </a:r>
            <a:r>
              <a:rPr lang="en-US" altLang="zh-CN" dirty="0"/>
              <a:t>0</a:t>
            </a:r>
            <a:r>
              <a:rPr lang="zh-CN" altLang="zh-CN" dirty="0" smtClean="0"/>
              <a:t>，位置</a:t>
            </a:r>
            <a:r>
              <a:rPr lang="zh-CN" altLang="zh-CN" dirty="0"/>
              <a:t>对应于主机号。 </a:t>
            </a:r>
            <a:endParaRPr lang="en-US" altLang="zh-CN" dirty="0" smtClean="0"/>
          </a:p>
          <a:p>
            <a:r>
              <a:rPr lang="zh-CN" altLang="zh-CN" dirty="0"/>
              <a:t>也把子网掩码写为点分十进制数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491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Windows</a:t>
            </a:r>
            <a:r>
              <a:rPr lang="zh-CN" altLang="en-US" dirty="0" smtClean="0"/>
              <a:t>中配置子网掩码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027" y="1484784"/>
            <a:ext cx="4256301" cy="5184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676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</a:t>
            </a:r>
            <a:r>
              <a:rPr lang="zh-CN" altLang="zh-CN" dirty="0">
                <a:solidFill>
                  <a:srgbClr val="FF0000"/>
                </a:solidFill>
              </a:rPr>
              <a:t>为什么要有</a:t>
            </a:r>
            <a:r>
              <a:rPr lang="en-US" altLang="zh-CN" dirty="0">
                <a:solidFill>
                  <a:srgbClr val="FF0000"/>
                </a:solidFill>
              </a:rPr>
              <a:t>IP</a:t>
            </a:r>
            <a:r>
              <a:rPr lang="zh-CN" altLang="zh-CN" dirty="0">
                <a:solidFill>
                  <a:srgbClr val="FF0000"/>
                </a:solidFill>
              </a:rPr>
              <a:t>地址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物理</a:t>
            </a:r>
            <a:r>
              <a:rPr lang="zh-CN" altLang="zh-CN" dirty="0" smtClean="0"/>
              <a:t>网络有</a:t>
            </a:r>
            <a:r>
              <a:rPr lang="zh-CN" altLang="zh-CN" dirty="0"/>
              <a:t>自己的</a:t>
            </a:r>
            <a:r>
              <a:rPr lang="zh-CN" altLang="zh-CN" dirty="0" smtClean="0"/>
              <a:t>地址</a:t>
            </a:r>
            <a:r>
              <a:rPr lang="zh-CN" altLang="en-US" dirty="0" smtClean="0"/>
              <a:t>，但是</a:t>
            </a:r>
            <a:r>
              <a:rPr lang="zh-CN" altLang="zh-CN" dirty="0" smtClean="0"/>
              <a:t>地址</a:t>
            </a:r>
            <a:r>
              <a:rPr lang="zh-CN" altLang="zh-CN" dirty="0"/>
              <a:t>是不通用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/>
              <a:t>高铁有高铁的城市地址，公交车有公交车的街道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zh-CN" altLang="zh-CN" dirty="0"/>
              <a:t>在上层定义一个全球统一的虚拟地址——</a:t>
            </a:r>
            <a:r>
              <a:rPr lang="en-US" altLang="zh-CN" dirty="0"/>
              <a:t>IP</a:t>
            </a:r>
            <a:r>
              <a:rPr lang="zh-CN" altLang="zh-CN" dirty="0" smtClean="0"/>
              <a:t>地址</a:t>
            </a:r>
            <a:endParaRPr lang="en-US" altLang="zh-CN" dirty="0" smtClean="0"/>
          </a:p>
          <a:p>
            <a:r>
              <a:rPr lang="zh-CN" altLang="zh-CN" dirty="0"/>
              <a:t>如果通信过程</a:t>
            </a:r>
            <a:r>
              <a:rPr lang="zh-CN" altLang="zh-CN" dirty="0" smtClean="0"/>
              <a:t>需跨过网络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路由器</a:t>
            </a:r>
            <a:r>
              <a:rPr lang="zh-CN" altLang="zh-CN" dirty="0"/>
              <a:t>根据</a:t>
            </a:r>
            <a:r>
              <a:rPr lang="en-US" altLang="zh-CN" dirty="0"/>
              <a:t>IP</a:t>
            </a:r>
            <a:r>
              <a:rPr lang="zh-CN" altLang="zh-CN" dirty="0"/>
              <a:t>地址找到下一</a:t>
            </a:r>
            <a:r>
              <a:rPr lang="zh-CN" altLang="zh-CN" dirty="0" smtClean="0"/>
              <a:t>个网络</a:t>
            </a:r>
            <a:r>
              <a:rPr lang="zh-CN" altLang="zh-CN" dirty="0"/>
              <a:t>，发分组给这个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r>
              <a:rPr lang="zh-CN" altLang="zh-CN" dirty="0"/>
              <a:t>像唐僧的通关文</a:t>
            </a:r>
            <a:r>
              <a:rPr lang="zh-CN" altLang="zh-CN" dirty="0" smtClean="0"/>
              <a:t>牒</a:t>
            </a:r>
            <a:endParaRPr lang="en-US" altLang="zh-CN" dirty="0" smtClean="0"/>
          </a:p>
          <a:p>
            <a:pPr lvl="1"/>
            <a:r>
              <a:rPr lang="zh-CN" altLang="zh-CN" dirty="0"/>
              <a:t>小国之间可能互不相认，但是都认大唐的</a:t>
            </a:r>
            <a:r>
              <a:rPr lang="zh-CN" altLang="zh-CN" dirty="0" smtClean="0"/>
              <a:t>名片</a:t>
            </a:r>
            <a:r>
              <a:rPr lang="zh-CN" altLang="en-US" dirty="0" smtClean="0"/>
              <a:t>（源地址）</a:t>
            </a:r>
            <a:r>
              <a:rPr lang="zh-CN" altLang="zh-CN" dirty="0" smtClean="0"/>
              <a:t>和西天</a:t>
            </a:r>
            <a:r>
              <a:rPr lang="zh-CN" altLang="en-US" dirty="0" smtClean="0"/>
              <a:t>（目的地址）</a:t>
            </a:r>
            <a:endParaRPr lang="en-US" altLang="zh-CN" dirty="0" smtClean="0"/>
          </a:p>
          <a:p>
            <a:r>
              <a:rPr lang="en-US" altLang="zh-CN" dirty="0"/>
              <a:t>IP</a:t>
            </a:r>
            <a:r>
              <a:rPr lang="zh-CN" altLang="zh-CN" dirty="0"/>
              <a:t>地址就是指向最终的</a:t>
            </a:r>
            <a:r>
              <a:rPr lang="zh-CN" altLang="zh-CN" dirty="0" smtClean="0"/>
              <a:t>方向，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FF0000"/>
                </a:solidFill>
              </a:rPr>
              <a:t>全局的</a:t>
            </a:r>
            <a:r>
              <a:rPr lang="zh-CN" altLang="zh-CN" dirty="0" smtClean="0">
                <a:solidFill>
                  <a:srgbClr val="FF0000"/>
                </a:solidFill>
              </a:rPr>
              <a:t>定位</a:t>
            </a:r>
            <a:endParaRPr lang="en-US" altLang="zh-CN" dirty="0" smtClean="0"/>
          </a:p>
          <a:p>
            <a:r>
              <a:rPr lang="zh-CN" altLang="zh-CN" dirty="0" smtClean="0"/>
              <a:t>各</a:t>
            </a:r>
            <a:r>
              <a:rPr lang="zh-CN" altLang="zh-CN" dirty="0"/>
              <a:t>物理网络的地址是</a:t>
            </a:r>
            <a:r>
              <a:rPr lang="zh-CN" altLang="zh-CN" dirty="0">
                <a:solidFill>
                  <a:srgbClr val="FF0000"/>
                </a:solidFill>
              </a:rPr>
              <a:t>局部的定位</a:t>
            </a:r>
            <a:r>
              <a:rPr lang="zh-CN" altLang="zh-CN" dirty="0"/>
              <a:t>，只能在局部有用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2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圆角矩形 26"/>
          <p:cNvSpPr/>
          <p:nvPr/>
        </p:nvSpPr>
        <p:spPr>
          <a:xfrm>
            <a:off x="4115650" y="1772816"/>
            <a:ext cx="3696710" cy="223224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把</a:t>
            </a:r>
            <a:r>
              <a:rPr lang="en-US" altLang="zh-CN" dirty="0" smtClean="0"/>
              <a:t>B</a:t>
            </a:r>
            <a:r>
              <a:rPr lang="zh-CN" altLang="zh-CN" dirty="0"/>
              <a:t>类网络</a:t>
            </a:r>
            <a:r>
              <a:rPr lang="zh-CN" altLang="zh-CN" dirty="0" smtClean="0"/>
              <a:t>地址的</a:t>
            </a:r>
            <a:r>
              <a:rPr lang="zh-CN" altLang="zh-CN" dirty="0"/>
              <a:t>主机号部分拆分为两部分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11560" y="306896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1 1 1 1 1 1 1 1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363605" y="306896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1 1 1 1 1 1 1 1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5650" y="3068960"/>
            <a:ext cx="156032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1 1 1 1 1 1 1 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701085" y="3068960"/>
            <a:ext cx="188685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0   0 </a:t>
            </a:r>
            <a:r>
              <a:rPr lang="en-US" altLang="zh-CN" sz="1600" dirty="0">
                <a:solidFill>
                  <a:schemeClr val="tx1"/>
                </a:solidFill>
              </a:rPr>
              <a:t>0 0 0 0 0 0 0</a:t>
            </a:r>
            <a:endParaRPr lang="zh-CN" altLang="en-US" sz="1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AutoShape 11"/>
          <p:cNvSpPr/>
          <p:nvPr/>
        </p:nvSpPr>
        <p:spPr bwMode="auto">
          <a:xfrm rot="5400000">
            <a:off x="6597904" y="2208468"/>
            <a:ext cx="366050" cy="1249507"/>
          </a:xfrm>
          <a:prstGeom prst="leftBrace">
            <a:avLst>
              <a:gd name="adj1" fmla="val 40855"/>
              <a:gd name="adj2" fmla="val 50000"/>
            </a:avLst>
          </a:prstGeom>
          <a:noFill/>
          <a:ln w="28575">
            <a:solidFill>
              <a:srgbClr val="33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AutoShape 12"/>
          <p:cNvSpPr/>
          <p:nvPr/>
        </p:nvSpPr>
        <p:spPr bwMode="auto">
          <a:xfrm rot="5400000">
            <a:off x="4822922" y="2016191"/>
            <a:ext cx="411215" cy="1679226"/>
          </a:xfrm>
          <a:prstGeom prst="leftBrace">
            <a:avLst>
              <a:gd name="adj1" fmla="val 38199"/>
              <a:gd name="adj2" fmla="val 50000"/>
            </a:avLst>
          </a:prstGeom>
          <a:noFill/>
          <a:ln w="28575">
            <a:solidFill>
              <a:srgbClr val="33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AutoShape 13"/>
          <p:cNvSpPr/>
          <p:nvPr/>
        </p:nvSpPr>
        <p:spPr bwMode="auto">
          <a:xfrm rot="5400000">
            <a:off x="3053073" y="2105712"/>
            <a:ext cx="366052" cy="1467596"/>
          </a:xfrm>
          <a:prstGeom prst="leftBrace">
            <a:avLst>
              <a:gd name="adj1" fmla="val 42641"/>
              <a:gd name="adj2" fmla="val 50000"/>
            </a:avLst>
          </a:prstGeom>
          <a:noFill/>
          <a:ln w="28575">
            <a:solidFill>
              <a:srgbClr val="33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AutoShape 14"/>
          <p:cNvSpPr/>
          <p:nvPr/>
        </p:nvSpPr>
        <p:spPr bwMode="auto">
          <a:xfrm rot="5400000">
            <a:off x="1290298" y="2041177"/>
            <a:ext cx="342281" cy="1555740"/>
          </a:xfrm>
          <a:prstGeom prst="leftBrace">
            <a:avLst>
              <a:gd name="adj1" fmla="val 48900"/>
              <a:gd name="adj2" fmla="val 50000"/>
            </a:avLst>
          </a:prstGeom>
          <a:noFill/>
          <a:ln w="28575">
            <a:solidFill>
              <a:srgbClr val="33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42910" y="2297740"/>
            <a:ext cx="60213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8</a:t>
            </a:r>
            <a:r>
              <a:rPr kumimoji="1"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位 </a:t>
            </a:r>
            <a:r>
              <a:rPr kumimoji="1"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	              8</a:t>
            </a:r>
            <a:r>
              <a:rPr kumimoji="1"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kumimoji="1"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	              8</a:t>
            </a:r>
            <a:r>
              <a:rPr kumimoji="1"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kumimoji="1"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	             8</a:t>
            </a:r>
            <a:r>
              <a:rPr kumimoji="1"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位</a:t>
            </a: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2570246" y="5308151"/>
            <a:ext cx="2185214" cy="420884"/>
          </a:xfrm>
          <a:prstGeom prst="rect">
            <a:avLst/>
          </a:prstGeom>
          <a:solidFill>
            <a:srgbClr val="00FFFF"/>
          </a:solidFill>
          <a:ln w="19050">
            <a:solidFill>
              <a:srgbClr val="00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255.255.254.0 </a:t>
            </a:r>
            <a:endParaRPr kumimoji="0" lang="en-US" altLang="zh-CN" sz="2135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1" name="Group 16"/>
          <p:cNvGrpSpPr/>
          <p:nvPr/>
        </p:nvGrpSpPr>
        <p:grpSpPr bwMode="auto">
          <a:xfrm>
            <a:off x="1859950" y="4436606"/>
            <a:ext cx="4511767" cy="872897"/>
            <a:chOff x="2665" y="2801"/>
            <a:chExt cx="3339" cy="646"/>
          </a:xfrm>
        </p:grpSpPr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2665" y="2922"/>
              <a:ext cx="756" cy="508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4393" y="2850"/>
              <a:ext cx="1611" cy="597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3683" y="2904"/>
              <a:ext cx="89" cy="534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H="1">
              <a:off x="4080" y="2801"/>
              <a:ext cx="930" cy="640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6" name="Text Box 15"/>
          <p:cNvSpPr txBox="1">
            <a:spLocks noChangeArrowheads="1"/>
          </p:cNvSpPr>
          <p:nvPr/>
        </p:nvSpPr>
        <p:spPr bwMode="auto">
          <a:xfrm>
            <a:off x="1273407" y="4123120"/>
            <a:ext cx="6754977" cy="37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255                 255                    254                0  </a:t>
            </a:r>
            <a:endParaRPr lang="en-US" altLang="zh-CN" sz="1865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auto">
          <a:xfrm>
            <a:off x="5091158" y="1918404"/>
            <a:ext cx="2130034" cy="37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原主机号位置</a:t>
            </a:r>
            <a:endParaRPr lang="en-US" altLang="zh-CN" sz="1865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86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6" grpId="0"/>
      <p:bldP spid="2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拆分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72087" y="306896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1 1 1 1 1 1 1 1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24132" y="3068960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1 1 1 1 1 1 1 1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76177" y="3068960"/>
            <a:ext cx="156032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1 1 1 1 1 1 1 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861612" y="3068960"/>
            <a:ext cx="188685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0   0 </a:t>
            </a:r>
            <a:r>
              <a:rPr lang="en-US" altLang="zh-CN" sz="1600" dirty="0">
                <a:solidFill>
                  <a:schemeClr val="tx1"/>
                </a:solidFill>
              </a:rPr>
              <a:t>0 0 0 0 0 0 0</a:t>
            </a:r>
            <a:endParaRPr lang="zh-CN" altLang="en-US" sz="1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72086" y="1916832"/>
            <a:ext cx="6976377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！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@#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￥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%……&amp;*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（）</a:t>
            </a:r>
            <a:r>
              <a:rPr lang="en-US" altLang="zh-CN" sz="1600" dirty="0" smtClean="0">
                <a:latin typeface="黑体" pitchFamily="49" charset="-122"/>
                <a:ea typeface="黑体" pitchFamily="49" charset="-122"/>
              </a:rPr>
              <a:t>——+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0" name="Text Box 15"/>
          <p:cNvSpPr txBox="1">
            <a:spLocks noChangeArrowheads="1"/>
          </p:cNvSpPr>
          <p:nvPr/>
        </p:nvSpPr>
        <p:spPr bwMode="auto">
          <a:xfrm>
            <a:off x="323528" y="3131320"/>
            <a:ext cx="1296144" cy="37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老孙来也</a:t>
            </a:r>
            <a:endParaRPr lang="en-US" altLang="zh-CN" sz="1865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1" name="Text Box 15"/>
          <p:cNvSpPr txBox="1">
            <a:spLocks noChangeArrowheads="1"/>
          </p:cNvSpPr>
          <p:nvPr/>
        </p:nvSpPr>
        <p:spPr bwMode="auto">
          <a:xfrm>
            <a:off x="344095" y="1979192"/>
            <a:ext cx="1296144" cy="37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某</a:t>
            </a:r>
            <a:r>
              <a:rPr lang="en-US" altLang="zh-CN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地址</a:t>
            </a:r>
            <a:endParaRPr lang="en-US" altLang="zh-CN" sz="1865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4499992" y="2510927"/>
            <a:ext cx="1296144" cy="37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按位与</a:t>
            </a:r>
            <a:endParaRPr lang="en-US" altLang="zh-CN" sz="1865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795940" y="4437112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latin typeface="黑体" pitchFamily="49" charset="-122"/>
                <a:ea typeface="黑体" pitchFamily="49" charset="-122"/>
              </a:rPr>
              <a:t>！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@#</a:t>
            </a:r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￥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547985" y="4437112"/>
            <a:ext cx="172819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%……&amp;*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300030" y="4437112"/>
            <a:ext cx="1560323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 smtClean="0">
                <a:latin typeface="黑体" pitchFamily="49" charset="-122"/>
                <a:ea typeface="黑体" pitchFamily="49" charset="-122"/>
              </a:rPr>
              <a:t>（）</a:t>
            </a:r>
            <a:r>
              <a:rPr lang="en-US" altLang="zh-CN" sz="1600" dirty="0">
                <a:latin typeface="黑体" pitchFamily="49" charset="-122"/>
                <a:ea typeface="黑体" pitchFamily="49" charset="-122"/>
              </a:rPr>
              <a:t>—</a:t>
            </a:r>
            <a:endParaRPr lang="zh-CN" altLang="en-US" sz="16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885465" y="4437112"/>
            <a:ext cx="1886852" cy="5040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0   0 </a:t>
            </a:r>
            <a:r>
              <a:rPr lang="en-US" altLang="zh-CN" sz="1600" dirty="0">
                <a:solidFill>
                  <a:schemeClr val="tx1"/>
                </a:solidFill>
              </a:rPr>
              <a:t>0 0 0 0 0 0 0</a:t>
            </a:r>
            <a:endParaRPr lang="zh-CN" altLang="en-US" sz="1600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7" name="AutoShape 13"/>
          <p:cNvSpPr/>
          <p:nvPr/>
        </p:nvSpPr>
        <p:spPr bwMode="auto">
          <a:xfrm rot="16200000">
            <a:off x="3329180" y="3600099"/>
            <a:ext cx="366052" cy="3480237"/>
          </a:xfrm>
          <a:prstGeom prst="leftBrace">
            <a:avLst>
              <a:gd name="adj1" fmla="val 42641"/>
              <a:gd name="adj2" fmla="val 50000"/>
            </a:avLst>
          </a:prstGeom>
          <a:noFill/>
          <a:ln w="28575">
            <a:solidFill>
              <a:srgbClr val="33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2899913" y="5661248"/>
            <a:ext cx="1296144" cy="6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65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r>
              <a:rPr lang="zh-CN" altLang="en-US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号（</a:t>
            </a:r>
            <a:r>
              <a:rPr lang="en-US" altLang="zh-CN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16</a:t>
            </a:r>
            <a:r>
              <a:rPr lang="zh-CN" altLang="en-US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位）</a:t>
            </a:r>
            <a:endParaRPr lang="en-US" altLang="zh-CN" sz="1865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AutoShape 13"/>
          <p:cNvSpPr/>
          <p:nvPr/>
        </p:nvSpPr>
        <p:spPr bwMode="auto">
          <a:xfrm rot="16200000">
            <a:off x="5909724" y="4560490"/>
            <a:ext cx="366052" cy="1585435"/>
          </a:xfrm>
          <a:prstGeom prst="leftBrace">
            <a:avLst>
              <a:gd name="adj1" fmla="val 42641"/>
              <a:gd name="adj2" fmla="val 50000"/>
            </a:avLst>
          </a:prstGeom>
          <a:noFill/>
          <a:ln w="28575">
            <a:solidFill>
              <a:srgbClr val="3399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Text Box 15"/>
          <p:cNvSpPr txBox="1">
            <a:spLocks noChangeArrowheads="1"/>
          </p:cNvSpPr>
          <p:nvPr/>
        </p:nvSpPr>
        <p:spPr bwMode="auto">
          <a:xfrm>
            <a:off x="5588693" y="5733256"/>
            <a:ext cx="1071539" cy="666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子网号（</a:t>
            </a:r>
            <a:r>
              <a:rPr lang="en-US" altLang="zh-CN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7</a:t>
            </a:r>
            <a:r>
              <a:rPr lang="zh-CN" altLang="en-US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位）</a:t>
            </a:r>
            <a:endParaRPr lang="en-US" altLang="zh-CN" sz="1865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95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29" grpId="0" animBg="1"/>
      <p:bldP spid="30" grpId="0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 animBg="1"/>
      <p:bldP spid="4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414824" y="2463208"/>
            <a:ext cx="7813211" cy="857162"/>
            <a:chOff x="1611421" y="2063249"/>
            <a:chExt cx="5859908" cy="642872"/>
          </a:xfrm>
        </p:grpSpPr>
        <p:grpSp>
          <p:nvGrpSpPr>
            <p:cNvPr id="5" name="组合 4"/>
            <p:cNvGrpSpPr/>
            <p:nvPr/>
          </p:nvGrpSpPr>
          <p:grpSpPr>
            <a:xfrm>
              <a:off x="1611421" y="2063249"/>
              <a:ext cx="5859908" cy="642872"/>
              <a:chOff x="1611421" y="2063249"/>
              <a:chExt cx="5859908" cy="642872"/>
            </a:xfrm>
          </p:grpSpPr>
          <p:sp>
            <p:nvSpPr>
              <p:cNvPr id="8" name="Line 28"/>
              <p:cNvSpPr>
                <a:spLocks noChangeShapeType="1"/>
              </p:cNvSpPr>
              <p:nvPr/>
            </p:nvSpPr>
            <p:spPr bwMode="auto">
              <a:xfrm>
                <a:off x="5921912" y="2063249"/>
                <a:ext cx="0" cy="28641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9" name="Line 37"/>
              <p:cNvSpPr>
                <a:spLocks noChangeShapeType="1"/>
              </p:cNvSpPr>
              <p:nvPr/>
            </p:nvSpPr>
            <p:spPr bwMode="auto">
              <a:xfrm flipV="1">
                <a:off x="2408233" y="2196004"/>
                <a:ext cx="2493611" cy="8363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Line 38"/>
              <p:cNvSpPr>
                <a:spLocks noChangeShapeType="1"/>
              </p:cNvSpPr>
              <p:nvPr/>
            </p:nvSpPr>
            <p:spPr bwMode="auto">
              <a:xfrm>
                <a:off x="2408233" y="2065339"/>
                <a:ext cx="0" cy="263421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Line 39"/>
              <p:cNvSpPr>
                <a:spLocks noChangeShapeType="1"/>
              </p:cNvSpPr>
              <p:nvPr/>
            </p:nvSpPr>
            <p:spPr bwMode="auto">
              <a:xfrm>
                <a:off x="7471329" y="2065340"/>
                <a:ext cx="0" cy="252967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2" name="Line 41"/>
              <p:cNvSpPr>
                <a:spLocks noChangeShapeType="1"/>
              </p:cNvSpPr>
              <p:nvPr/>
            </p:nvSpPr>
            <p:spPr bwMode="auto">
              <a:xfrm flipV="1">
                <a:off x="4924493" y="2196004"/>
                <a:ext cx="2546836" cy="8363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 type="triangle" w="sm" len="med"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Line 43"/>
              <p:cNvSpPr>
                <a:spLocks noChangeShapeType="1"/>
              </p:cNvSpPr>
              <p:nvPr/>
            </p:nvSpPr>
            <p:spPr bwMode="auto">
              <a:xfrm>
                <a:off x="4905242" y="2065339"/>
                <a:ext cx="0" cy="263421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611421" y="2063249"/>
                <a:ext cx="5859907" cy="642872"/>
                <a:chOff x="1611421" y="2063249"/>
                <a:chExt cx="5859907" cy="642872"/>
              </a:xfrm>
            </p:grpSpPr>
            <p:grpSp>
              <p:nvGrpSpPr>
                <p:cNvPr id="15" name="组合 14"/>
                <p:cNvGrpSpPr/>
                <p:nvPr/>
              </p:nvGrpSpPr>
              <p:grpSpPr>
                <a:xfrm>
                  <a:off x="1611421" y="2394616"/>
                  <a:ext cx="5859907" cy="311505"/>
                  <a:chOff x="1611421" y="2394616"/>
                  <a:chExt cx="5859907" cy="311505"/>
                </a:xfrm>
              </p:grpSpPr>
              <p:sp>
                <p:nvSpPr>
                  <p:cNvPr id="17" name="Rectangle 2"/>
                  <p:cNvSpPr>
                    <a:spLocks noChangeArrowheads="1"/>
                  </p:cNvSpPr>
                  <p:nvPr/>
                </p:nvSpPr>
                <p:spPr bwMode="auto">
                  <a:xfrm>
                    <a:off x="2399173" y="2394616"/>
                    <a:ext cx="5072155" cy="311505"/>
                  </a:xfrm>
                  <a:prstGeom prst="rect">
                    <a:avLst/>
                  </a:prstGeom>
                  <a:solidFill>
                    <a:srgbClr val="00FFFF"/>
                  </a:solidFill>
                  <a:ln w="12700">
                    <a:solidFill>
                      <a:schemeClr val="tx1"/>
                    </a:solidFill>
                    <a:miter lim="800000"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0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418426" y="2408204"/>
                    <a:ext cx="3503487" cy="291644"/>
                  </a:xfrm>
                  <a:prstGeom prst="rect">
                    <a:avLst/>
                  </a:prstGeom>
                  <a:solidFill>
                    <a:srgbClr val="00FF99"/>
                  </a:solidFill>
                  <a:ln>
                    <a:noFill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 sz="1600" b="1">
                      <a:latin typeface="微软雅黑" panose="020B0503020204020204" charset="-122"/>
                      <a:ea typeface="微软雅黑" panose="020B0503020204020204" charset="-122"/>
                    </a:endParaRPr>
                  </a:p>
                </p:txBody>
              </p:sp>
              <p:sp>
                <p:nvSpPr>
                  <p:cNvPr id="21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1611421" y="2418378"/>
                    <a:ext cx="688891" cy="274433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120650" tIns="59266" rIns="120650" bIns="59266">
                    <a:spAutoFit/>
                  </a:bodyPr>
                  <a:lstStyle/>
                  <a:p>
                    <a:pPr defTabSz="762000" eaLnBrk="0" hangingPunct="0"/>
                    <a:r>
                      <a:rPr kumimoji="1" lang="en-US" altLang="zh-CN" sz="1600" b="1" dirty="0" smtClean="0">
                        <a:latin typeface="微软雅黑" panose="020B0503020204020204" charset="-122"/>
                        <a:ea typeface="微软雅黑" panose="020B0503020204020204" charset="-122"/>
                      </a:rPr>
                      <a:t>IP </a:t>
                    </a:r>
                    <a:r>
                      <a:rPr kumimoji="1" lang="zh-CN" altLang="en-US" sz="1600" b="1" dirty="0">
                        <a:latin typeface="微软雅黑" panose="020B0503020204020204" charset="-122"/>
                        <a:ea typeface="微软雅黑" panose="020B0503020204020204" charset="-122"/>
                      </a:rPr>
                      <a:t>地址</a:t>
                    </a:r>
                  </a:p>
                </p:txBody>
              </p:sp>
            </p:grpSp>
            <p:sp>
              <p:nvSpPr>
                <p:cNvPr id="16" name="Rectangle 17"/>
                <p:cNvSpPr>
                  <a:spLocks noChangeArrowheads="1"/>
                </p:cNvSpPr>
                <p:nvPr/>
              </p:nvSpPr>
              <p:spPr bwMode="auto">
                <a:xfrm>
                  <a:off x="6515558" y="2063249"/>
                  <a:ext cx="638175" cy="27289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120650" tIns="59266" rIns="120650" bIns="59266">
                  <a:spAutoFit/>
                </a:bodyPr>
                <a:lstStyle/>
                <a:p>
                  <a:pPr defTabSz="762000" eaLnBrk="0" hangingPunct="0"/>
                  <a:r>
                    <a:rPr kumimoji="1" lang="zh-CN" altLang="en-US" sz="1600" b="1" dirty="0">
                      <a:solidFill>
                        <a:srgbClr val="0000FF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主机号</a:t>
                  </a:r>
                </a:p>
              </p:txBody>
            </p:sp>
          </p:grpSp>
        </p:grpSp>
        <p:sp>
          <p:nvSpPr>
            <p:cNvPr id="6" name="Line 20"/>
            <p:cNvSpPr>
              <a:spLocks noChangeShapeType="1"/>
            </p:cNvSpPr>
            <p:nvPr/>
          </p:nvSpPr>
          <p:spPr bwMode="auto">
            <a:xfrm>
              <a:off x="4905242" y="2407159"/>
              <a:ext cx="0" cy="29687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Line 23"/>
            <p:cNvSpPr>
              <a:spLocks noChangeShapeType="1"/>
            </p:cNvSpPr>
            <p:nvPr/>
          </p:nvSpPr>
          <p:spPr bwMode="auto">
            <a:xfrm>
              <a:off x="5921912" y="2398796"/>
              <a:ext cx="0" cy="2979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正经点</a:t>
            </a:r>
          </a:p>
        </p:txBody>
      </p:sp>
      <p:sp>
        <p:nvSpPr>
          <p:cNvPr id="26" name="Rectangle 46"/>
          <p:cNvSpPr>
            <a:spLocks noChangeArrowheads="1"/>
          </p:cNvSpPr>
          <p:nvPr/>
        </p:nvSpPr>
        <p:spPr bwMode="auto">
          <a:xfrm>
            <a:off x="414825" y="4585407"/>
            <a:ext cx="1054100" cy="610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0" tIns="59266" rIns="120650" bIns="59266">
            <a:spAutoFit/>
          </a:bodyPr>
          <a:lstStyle/>
          <a:p>
            <a:pPr algn="r" defTabSz="762000" eaLnBrk="0" hangingPunct="0"/>
            <a:r>
              <a:rPr kumimoji="1"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子网的</a:t>
            </a:r>
          </a:p>
          <a:p>
            <a:pPr algn="r" defTabSz="762000" eaLnBrk="0" hangingPunct="0"/>
            <a:r>
              <a:rPr kumimoji="1"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网络地址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395223" y="3916902"/>
            <a:ext cx="7819223" cy="441823"/>
            <a:chOff x="1596720" y="3153517"/>
            <a:chExt cx="5864418" cy="331367"/>
          </a:xfrm>
        </p:grpSpPr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596720" y="3177075"/>
              <a:ext cx="798296" cy="274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algn="r" defTabSz="762000" eaLnBrk="0" hangingPunct="0"/>
              <a:r>
                <a:rPr kumimoji="1" lang="zh-CN" altLang="en-US" sz="1600" b="1" dirty="0" smtClean="0">
                  <a:latin typeface="微软雅黑" panose="020B0503020204020204" charset="-122"/>
                  <a:ea typeface="微软雅黑" panose="020B0503020204020204" charset="-122"/>
                </a:rPr>
                <a:t>子网</a:t>
              </a:r>
              <a:r>
                <a:rPr kumimoji="1" lang="zh-CN" altLang="en-US" sz="1600" b="1" dirty="0">
                  <a:latin typeface="微软雅黑" panose="020B0503020204020204" charset="-122"/>
                  <a:ea typeface="微软雅黑" panose="020B0503020204020204" charset="-122"/>
                </a:rPr>
                <a:t>掩码</a:t>
              </a:r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5921913" y="3153517"/>
              <a:ext cx="1539225" cy="331367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0" name="Rectangle 48"/>
            <p:cNvSpPr>
              <a:spLocks noChangeArrowheads="1"/>
            </p:cNvSpPr>
            <p:nvPr/>
          </p:nvSpPr>
          <p:spPr bwMode="auto">
            <a:xfrm>
              <a:off x="2426352" y="3153517"/>
              <a:ext cx="3495561" cy="33136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31" name="Group 49"/>
          <p:cNvGrpSpPr/>
          <p:nvPr/>
        </p:nvGrpSpPr>
        <p:grpSpPr bwMode="auto">
          <a:xfrm>
            <a:off x="1593501" y="3968482"/>
            <a:ext cx="6566587" cy="366560"/>
            <a:chOff x="1205" y="3129"/>
            <a:chExt cx="4349" cy="263"/>
          </a:xfrm>
        </p:grpSpPr>
        <p:sp>
          <p:nvSpPr>
            <p:cNvPr id="32" name="Rectangle 50"/>
            <p:cNvSpPr>
              <a:spLocks noChangeArrowheads="1"/>
            </p:cNvSpPr>
            <p:nvPr/>
          </p:nvSpPr>
          <p:spPr bwMode="auto">
            <a:xfrm>
              <a:off x="1205" y="3129"/>
              <a:ext cx="3264" cy="2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600" b="1" dirty="0">
                  <a:latin typeface="微软雅黑" panose="020B0503020204020204" charset="-122"/>
                  <a:ea typeface="微软雅黑" panose="020B0503020204020204" charset="-122"/>
                </a:rPr>
                <a:t>1 1 1 1 1 1 1 1 1 1 1 1 1 1 1 1 </a:t>
              </a:r>
              <a:r>
                <a:rPr kumimoji="1" lang="en-US" altLang="zh-CN" sz="1600" b="1" dirty="0" smtClean="0">
                  <a:latin typeface="微软雅黑" panose="020B0503020204020204" charset="-122"/>
                  <a:ea typeface="微软雅黑" panose="020B0503020204020204" charset="-122"/>
                </a:rPr>
                <a:t>    </a:t>
              </a:r>
              <a:r>
                <a:rPr kumimoji="1" lang="en-US" altLang="zh-CN" sz="1600" b="1" dirty="0">
                  <a:latin typeface="微软雅黑" panose="020B0503020204020204" charset="-122"/>
                  <a:ea typeface="微软雅黑" panose="020B0503020204020204" charset="-122"/>
                </a:rPr>
                <a:t>1 1 1 1 1 1 1 </a:t>
              </a:r>
              <a:r>
                <a:rPr kumimoji="1" lang="en-US" altLang="zh-CN" sz="1600" b="1" dirty="0" smtClean="0">
                  <a:latin typeface="微软雅黑" panose="020B0503020204020204" charset="-122"/>
                  <a:ea typeface="微软雅黑" panose="020B0503020204020204" charset="-122"/>
                </a:rPr>
                <a:t>0</a:t>
              </a:r>
              <a:endParaRPr kumimoji="1" lang="en-US" altLang="zh-CN" sz="1600" b="1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4452" y="3129"/>
              <a:ext cx="1102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120650" tIns="59266" rIns="120650" bIns="59266">
              <a:spAutoFit/>
            </a:bodyPr>
            <a:lstStyle/>
            <a:p>
              <a:pPr defTabSz="762000" eaLnBrk="0" hangingPunct="0"/>
              <a:r>
                <a:rPr kumimoji="1" lang="en-US" altLang="zh-CN" sz="1600" b="1" dirty="0">
                  <a:latin typeface="微软雅黑" panose="020B0503020204020204" charset="-122"/>
                  <a:ea typeface="微软雅黑" panose="020B0503020204020204" charset="-122"/>
                </a:rPr>
                <a:t>0 0 0 0 0 0 0 0</a:t>
              </a:r>
            </a:p>
          </p:txBody>
        </p:sp>
      </p:grpSp>
      <p:sp>
        <p:nvSpPr>
          <p:cNvPr id="34" name="Line 52"/>
          <p:cNvSpPr>
            <a:spLocks noChangeShapeType="1"/>
          </p:cNvSpPr>
          <p:nvPr/>
        </p:nvSpPr>
        <p:spPr bwMode="auto">
          <a:xfrm>
            <a:off x="4806585" y="3916900"/>
            <a:ext cx="1509" cy="4418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01397" y="4675106"/>
            <a:ext cx="6713048" cy="441823"/>
            <a:chOff x="2426351" y="3722171"/>
            <a:chExt cx="5034786" cy="331367"/>
          </a:xfrm>
        </p:grpSpPr>
        <p:sp>
          <p:nvSpPr>
            <p:cNvPr id="36" name="Rectangle 53"/>
            <p:cNvSpPr>
              <a:spLocks noChangeArrowheads="1"/>
            </p:cNvSpPr>
            <p:nvPr/>
          </p:nvSpPr>
          <p:spPr bwMode="auto">
            <a:xfrm>
              <a:off x="5921914" y="3722171"/>
              <a:ext cx="1539223" cy="331367"/>
            </a:xfrm>
            <a:prstGeom prst="rect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Rectangle 54"/>
            <p:cNvSpPr>
              <a:spLocks noChangeArrowheads="1"/>
            </p:cNvSpPr>
            <p:nvPr/>
          </p:nvSpPr>
          <p:spPr bwMode="auto">
            <a:xfrm>
              <a:off x="2426351" y="3722171"/>
              <a:ext cx="3495563" cy="331367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600" b="1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38" name="Line 55"/>
          <p:cNvSpPr>
            <a:spLocks noChangeShapeType="1"/>
          </p:cNvSpPr>
          <p:nvPr/>
        </p:nvSpPr>
        <p:spPr bwMode="auto">
          <a:xfrm>
            <a:off x="4806585" y="4675106"/>
            <a:ext cx="1509" cy="44182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9" name="Rectangle 58"/>
          <p:cNvSpPr>
            <a:spLocks noChangeArrowheads="1"/>
          </p:cNvSpPr>
          <p:nvPr/>
        </p:nvSpPr>
        <p:spPr bwMode="auto">
          <a:xfrm>
            <a:off x="7186197" y="4756366"/>
            <a:ext cx="366395" cy="36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0" tIns="59266" rIns="120650" bIns="59266">
            <a:spAutoFit/>
          </a:bodyPr>
          <a:lstStyle/>
          <a:p>
            <a:pPr defTabSz="762000" eaLnBrk="0" hangingPunct="0"/>
            <a:r>
              <a:rPr kumimoji="1" lang="en-US" altLang="zh-CN" sz="1600" b="1"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</p:txBody>
      </p:sp>
      <p:sp>
        <p:nvSpPr>
          <p:cNvPr id="40" name="Rectangle 61"/>
          <p:cNvSpPr>
            <a:spLocks noChangeArrowheads="1"/>
          </p:cNvSpPr>
          <p:nvPr/>
        </p:nvSpPr>
        <p:spPr bwMode="auto">
          <a:xfrm>
            <a:off x="1955192" y="2961127"/>
            <a:ext cx="5719121" cy="36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0650" tIns="59266" rIns="120650" bIns="59266">
            <a:spAutoFit/>
          </a:bodyPr>
          <a:lstStyle/>
          <a:p>
            <a:pPr defTabSz="762000"/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145        .        13          </a:t>
            </a:r>
            <a:r>
              <a:rPr kumimoji="1"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   .      0 0 0 0 0 0 1 1  </a:t>
            </a:r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.        </a:t>
            </a:r>
            <a:r>
              <a:rPr kumimoji="1"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    10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1" name="Rectangle 63"/>
          <p:cNvSpPr>
            <a:spLocks noChangeArrowheads="1"/>
          </p:cNvSpPr>
          <p:nvPr/>
        </p:nvSpPr>
        <p:spPr bwMode="auto">
          <a:xfrm>
            <a:off x="2049495" y="4735460"/>
            <a:ext cx="4034473" cy="36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20650" tIns="59266" rIns="120650" bIns="59266">
            <a:spAutoFit/>
          </a:bodyPr>
          <a:lstStyle/>
          <a:p>
            <a:pPr defTabSz="762000" eaLnBrk="0" hangingPunct="0"/>
            <a:r>
              <a:rPr kumimoji="1"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145        .        13            .           </a:t>
            </a:r>
            <a:r>
              <a:rPr kumimoji="1" lang="en-US" altLang="zh-CN" sz="1600" b="1" dirty="0" smtClean="0">
                <a:latin typeface="微软雅黑" panose="020B0503020204020204" charset="-122"/>
                <a:ea typeface="微软雅黑" panose="020B0503020204020204" charset="-122"/>
              </a:rPr>
              <a:t>   2</a:t>
            </a:r>
            <a:endParaRPr kumimoji="1" lang="en-US" altLang="zh-CN" sz="16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5010017" y="2463210"/>
            <a:ext cx="850900" cy="3638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0" tIns="59266" rIns="120650" bIns="59266">
            <a:spAutoFit/>
          </a:bodyPr>
          <a:lstStyle/>
          <a:p>
            <a:pPr defTabSz="762000" eaLnBrk="0" hangingPunct="0"/>
            <a:r>
              <a:rPr kumimoji="1" lang="zh-CN" altLang="en-US" sz="16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子网号</a:t>
            </a:r>
          </a:p>
        </p:txBody>
      </p:sp>
      <p:sp>
        <p:nvSpPr>
          <p:cNvPr id="43" name="Rectangle 60"/>
          <p:cNvSpPr>
            <a:spLocks noChangeArrowheads="1"/>
          </p:cNvSpPr>
          <p:nvPr/>
        </p:nvSpPr>
        <p:spPr bwMode="auto">
          <a:xfrm>
            <a:off x="2734992" y="2463210"/>
            <a:ext cx="850900" cy="3638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0" tIns="59266" rIns="120650" bIns="59266">
            <a:spAutoFit/>
          </a:bodyPr>
          <a:lstStyle/>
          <a:p>
            <a:pPr defTabSz="762000" eaLnBrk="0" hangingPunct="0"/>
            <a:r>
              <a:rPr kumimoji="1" lang="zh-CN" altLang="en-US" sz="1600" b="1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网络号</a:t>
            </a:r>
          </a:p>
        </p:txBody>
      </p:sp>
    </p:spTree>
    <p:extLst>
      <p:ext uri="{BB962C8B-B14F-4D97-AF65-F5344CB8AC3E}">
        <p14:creationId xmlns:p14="http://schemas.microsoft.com/office/powerpoint/2010/main" val="158381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得到了</a:t>
            </a:r>
            <a:r>
              <a:rPr lang="en-US" altLang="zh-CN" dirty="0" smtClean="0"/>
              <a:t>16</a:t>
            </a:r>
            <a:r>
              <a:rPr lang="zh-CN" altLang="en-US" dirty="0" smtClean="0"/>
              <a:t>位的网络号</a:t>
            </a:r>
            <a:endParaRPr lang="en-US" altLang="zh-CN" dirty="0" smtClean="0"/>
          </a:p>
          <a:p>
            <a:r>
              <a:rPr lang="zh-CN" altLang="en-US" dirty="0"/>
              <a:t>得到</a:t>
            </a:r>
            <a:r>
              <a:rPr lang="zh-CN" altLang="en-US" dirty="0" smtClean="0"/>
              <a:t>了</a:t>
            </a:r>
            <a:r>
              <a:rPr lang="en-US" altLang="zh-CN" dirty="0" smtClean="0"/>
              <a:t>7</a:t>
            </a:r>
            <a:r>
              <a:rPr lang="zh-CN" altLang="en-US" dirty="0" smtClean="0"/>
              <a:t>位的子网号</a:t>
            </a:r>
            <a:endParaRPr lang="en-US" altLang="zh-CN" dirty="0" smtClean="0"/>
          </a:p>
          <a:p>
            <a:r>
              <a:rPr lang="zh-CN" altLang="en-US" dirty="0"/>
              <a:t>主机</a:t>
            </a:r>
            <a:r>
              <a:rPr lang="zh-CN" altLang="en-US" dirty="0" smtClean="0"/>
              <a:t>号不见了！！！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没关系，不到最后的目的网络，主机号没有用</a:t>
            </a:r>
            <a:endParaRPr lang="en-US" altLang="zh-CN" dirty="0" smtClean="0"/>
          </a:p>
          <a:p>
            <a:pPr lvl="1"/>
            <a:r>
              <a:rPr lang="zh-CN" altLang="en-US" dirty="0"/>
              <a:t>到</a:t>
            </a:r>
            <a:r>
              <a:rPr lang="zh-CN" altLang="en-US" dirty="0" smtClean="0"/>
              <a:t>了目的网络，再说再说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335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注意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在</a:t>
            </a:r>
            <a:r>
              <a:rPr lang="zh-CN" altLang="zh-CN" dirty="0"/>
              <a:t>给主机或路由器设置</a:t>
            </a:r>
            <a:r>
              <a:rPr lang="en-US" altLang="zh-CN" dirty="0"/>
              <a:t>IP</a:t>
            </a:r>
            <a:r>
              <a:rPr lang="zh-CN" altLang="zh-CN" dirty="0"/>
              <a:t>地址时</a:t>
            </a:r>
            <a:r>
              <a:rPr lang="zh-CN" altLang="zh-CN" dirty="0" smtClean="0"/>
              <a:t>，需要</a:t>
            </a:r>
            <a:r>
              <a:rPr lang="zh-CN" altLang="zh-CN" dirty="0"/>
              <a:t>设定子网</a:t>
            </a:r>
            <a:r>
              <a:rPr lang="zh-CN" altLang="zh-CN" dirty="0" smtClean="0"/>
              <a:t>掩码</a:t>
            </a:r>
            <a:endParaRPr lang="en-US" altLang="zh-CN" dirty="0" smtClean="0"/>
          </a:p>
          <a:p>
            <a:r>
              <a:rPr lang="zh-CN" altLang="zh-CN" dirty="0" smtClean="0"/>
              <a:t>公司</a:t>
            </a:r>
            <a:r>
              <a:rPr lang="zh-CN" altLang="zh-CN" dirty="0"/>
              <a:t>内部的这些路由器的路由表中，每一个项目须附有子网</a:t>
            </a:r>
            <a:r>
              <a:rPr lang="zh-CN" altLang="zh-CN" dirty="0" smtClean="0"/>
              <a:t>掩码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否则路由器无法查得子网！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822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标题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课堂练习</a:t>
            </a:r>
            <a:endParaRPr lang="zh-CN" altLang="en-US" dirty="0"/>
          </a:p>
        </p:txBody>
      </p:sp>
      <p:sp>
        <p:nvSpPr>
          <p:cNvPr id="10" name="Rectangle 35"/>
          <p:cNvSpPr>
            <a:spLocks noChangeArrowheads="1"/>
          </p:cNvSpPr>
          <p:nvPr/>
        </p:nvSpPr>
        <p:spPr bwMode="auto">
          <a:xfrm>
            <a:off x="5214549" y="3695248"/>
            <a:ext cx="1996090" cy="329662"/>
          </a:xfrm>
          <a:prstGeom prst="rect">
            <a:avLst/>
          </a:prstGeom>
          <a:solidFill>
            <a:srgbClr val="00FF99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 b="1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 Box 155"/>
          <p:cNvSpPr txBox="1">
            <a:spLocks noChangeArrowheads="1"/>
          </p:cNvSpPr>
          <p:nvPr/>
        </p:nvSpPr>
        <p:spPr bwMode="auto">
          <a:xfrm>
            <a:off x="1288275" y="1653416"/>
            <a:ext cx="6593695" cy="814705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已知 </a:t>
            </a:r>
            <a:r>
              <a:rPr lang="en-US" altLang="zh-CN" sz="213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IP </a:t>
            </a:r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地址是 </a:t>
            </a:r>
            <a:r>
              <a:rPr lang="en-US" altLang="zh-CN" sz="2135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130.28.72.24</a:t>
            </a:r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，子网掩码是 </a:t>
            </a:r>
            <a:r>
              <a:rPr lang="en-US" altLang="zh-CN" sz="2135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255.255.192.0</a:t>
            </a:r>
            <a:r>
              <a:rPr lang="zh-CN" altLang="en-US" sz="2135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。试求网络地址。 </a:t>
            </a: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1924189" y="3717032"/>
            <a:ext cx="2911053" cy="36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20650" tIns="59266" rIns="120650" bIns="59266">
            <a:spAutoFit/>
          </a:bodyPr>
          <a:lstStyle/>
          <a:p>
            <a:pPr defTabSz="762000" eaLnBrk="0" hangingPunct="0"/>
            <a:r>
              <a:rPr kumimoji="1" lang="zh-CN" altLang="en-US" sz="1600" b="1" dirty="0" smtClean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r>
              <a:rPr kumimoji="1"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地址（点分十进制表示）</a:t>
            </a:r>
          </a:p>
        </p:txBody>
      </p:sp>
      <p:sp>
        <p:nvSpPr>
          <p:cNvPr id="54" name="Text Box 47"/>
          <p:cNvSpPr txBox="1">
            <a:spLocks noChangeArrowheads="1"/>
          </p:cNvSpPr>
          <p:nvPr/>
        </p:nvSpPr>
        <p:spPr bwMode="auto">
          <a:xfrm>
            <a:off x="5508104" y="3717032"/>
            <a:ext cx="1491114" cy="317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1465" b="1" dirty="0" smtClean="0">
                <a:latin typeface="微软雅黑" panose="020B0503020204020204" charset="-122"/>
                <a:ea typeface="微软雅黑" panose="020B0503020204020204" charset="-122"/>
              </a:rPr>
              <a:t>130. 28 </a:t>
            </a:r>
            <a:r>
              <a:rPr kumimoji="1" lang="en-US" altLang="zh-CN" sz="1465" b="1" dirty="0">
                <a:latin typeface="微软雅黑" panose="020B0503020204020204" charset="-122"/>
                <a:ea typeface="微软雅黑" panose="020B0503020204020204" charset="-122"/>
              </a:rPr>
              <a:t>. 64 </a:t>
            </a:r>
            <a:r>
              <a:rPr kumimoji="1" lang="en-US" altLang="zh-CN" sz="1465" b="1" dirty="0" smtClean="0">
                <a:latin typeface="微软雅黑" panose="020B0503020204020204" charset="-122"/>
                <a:ea typeface="微软雅黑" panose="020B0503020204020204" charset="-122"/>
              </a:rPr>
              <a:t>.0</a:t>
            </a:r>
            <a:endParaRPr kumimoji="1" lang="en-US" altLang="zh-CN" sz="146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267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2" grpId="0"/>
      <p:bldP spid="5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子网规划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有了子网划分的机制，可以对单位内部的网络进行良好的</a:t>
            </a:r>
            <a:r>
              <a:rPr lang="zh-CN" altLang="zh-CN" dirty="0" smtClean="0"/>
              <a:t>规划</a:t>
            </a:r>
            <a:endParaRPr lang="zh-CN" altLang="zh-CN" dirty="0"/>
          </a:p>
          <a:p>
            <a:pPr lvl="0"/>
            <a:r>
              <a:rPr lang="zh-CN" altLang="zh-CN" dirty="0"/>
              <a:t>确定部门个数（确定子网号长度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0"/>
            <a:r>
              <a:rPr lang="zh-CN" altLang="zh-CN" dirty="0"/>
              <a:t>确定子网中主机个数（应该大于部门人数</a:t>
            </a:r>
            <a:r>
              <a:rPr lang="zh-CN" altLang="zh-CN" dirty="0" smtClean="0"/>
              <a:t>）</a:t>
            </a:r>
            <a:endParaRPr lang="zh-CN" altLang="zh-CN" dirty="0"/>
          </a:p>
          <a:p>
            <a:pPr lvl="0"/>
            <a:r>
              <a:rPr lang="zh-CN" altLang="zh-CN" dirty="0"/>
              <a:t>可以根据单位情况进行考虑，预留一些</a:t>
            </a:r>
            <a:r>
              <a:rPr lang="zh-CN" altLang="zh-CN" dirty="0" smtClean="0"/>
              <a:t>余地</a:t>
            </a: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765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例子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一个公司有</a:t>
            </a:r>
            <a:r>
              <a:rPr lang="en-US" altLang="zh-CN" dirty="0"/>
              <a:t>50</a:t>
            </a:r>
            <a:r>
              <a:rPr lang="zh-CN" altLang="zh-CN" dirty="0"/>
              <a:t>个部门，每个部门约有</a:t>
            </a:r>
            <a:r>
              <a:rPr lang="en-US" altLang="zh-CN" dirty="0"/>
              <a:t>500</a:t>
            </a:r>
            <a:r>
              <a:rPr lang="zh-CN" altLang="zh-CN" dirty="0"/>
              <a:t>人，现有</a:t>
            </a:r>
            <a:r>
              <a:rPr lang="en-US" altLang="zh-CN" dirty="0"/>
              <a:t>B</a:t>
            </a:r>
            <a:r>
              <a:rPr lang="zh-CN" altLang="zh-CN" dirty="0"/>
              <a:t>类地址</a:t>
            </a:r>
            <a:r>
              <a:rPr lang="en-US" altLang="zh-CN" dirty="0"/>
              <a:t>130.200.0.0</a:t>
            </a:r>
            <a:r>
              <a:rPr lang="zh-CN" altLang="zh-CN" dirty="0"/>
              <a:t>，如果希望进行子网划分，如何</a:t>
            </a:r>
            <a:r>
              <a:rPr lang="zh-CN" altLang="zh-CN" dirty="0" smtClean="0"/>
              <a:t>实现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zh-CN" dirty="0"/>
              <a:t>既然为</a:t>
            </a:r>
            <a:r>
              <a:rPr lang="en-US" altLang="zh-CN" dirty="0"/>
              <a:t>B</a:t>
            </a:r>
            <a:r>
              <a:rPr lang="zh-CN" altLang="zh-CN" dirty="0"/>
              <a:t>类地址，只能在后两</a:t>
            </a:r>
            <a:r>
              <a:rPr lang="zh-CN" altLang="zh-CN" dirty="0" smtClean="0"/>
              <a:t>节中</a:t>
            </a:r>
            <a:r>
              <a:rPr lang="zh-CN" altLang="zh-CN" dirty="0"/>
              <a:t>进行子网的</a:t>
            </a:r>
            <a:r>
              <a:rPr lang="zh-CN" altLang="zh-CN" dirty="0" smtClean="0"/>
              <a:t>划分</a:t>
            </a:r>
            <a:endParaRPr lang="en-US" altLang="zh-CN" dirty="0" smtClean="0"/>
          </a:p>
          <a:p>
            <a:r>
              <a:rPr lang="zh-CN" altLang="zh-CN" dirty="0"/>
              <a:t>子网个数大于等于</a:t>
            </a:r>
            <a:r>
              <a:rPr lang="en-US" altLang="zh-CN" dirty="0"/>
              <a:t>50</a:t>
            </a:r>
            <a:r>
              <a:rPr lang="zh-CN" altLang="zh-CN" dirty="0"/>
              <a:t>，子网号的长度至少需要</a:t>
            </a:r>
            <a:r>
              <a:rPr lang="en-US" altLang="zh-CN" dirty="0"/>
              <a:t>6</a:t>
            </a:r>
            <a:r>
              <a:rPr lang="zh-CN" altLang="zh-CN" dirty="0" smtClean="0"/>
              <a:t>比特</a:t>
            </a:r>
            <a:endParaRPr lang="en-US" altLang="zh-CN" dirty="0" smtClean="0"/>
          </a:p>
          <a:p>
            <a:pPr lvl="1"/>
            <a:r>
              <a:rPr lang="zh-CN" altLang="zh-CN" dirty="0"/>
              <a:t>可以形成</a:t>
            </a:r>
            <a:r>
              <a:rPr lang="en-US" altLang="zh-CN" dirty="0"/>
              <a:t>64</a:t>
            </a:r>
            <a:r>
              <a:rPr lang="zh-CN" altLang="zh-CN" dirty="0"/>
              <a:t>个</a:t>
            </a:r>
            <a:r>
              <a:rPr lang="zh-CN" altLang="zh-CN" dirty="0" smtClean="0"/>
              <a:t>子网</a:t>
            </a:r>
            <a:endParaRPr lang="en-US" altLang="zh-CN" dirty="0" smtClean="0"/>
          </a:p>
          <a:p>
            <a:r>
              <a:rPr lang="zh-CN" altLang="zh-CN" dirty="0"/>
              <a:t>剩下</a:t>
            </a:r>
            <a:r>
              <a:rPr lang="en-US" altLang="zh-CN" dirty="0"/>
              <a:t>10</a:t>
            </a:r>
            <a:r>
              <a:rPr lang="zh-CN" altLang="zh-CN" dirty="0"/>
              <a:t>比特作为主机号，每个子网允许有</a:t>
            </a:r>
            <a:r>
              <a:rPr lang="en-US" altLang="zh-CN" dirty="0"/>
              <a:t>2</a:t>
            </a:r>
            <a:r>
              <a:rPr lang="en-US" altLang="zh-CN" baseline="30000" dirty="0"/>
              <a:t>10</a:t>
            </a:r>
            <a:r>
              <a:rPr lang="en-US" altLang="zh-CN" dirty="0"/>
              <a:t>–2=1022</a:t>
            </a:r>
            <a:r>
              <a:rPr lang="zh-CN" altLang="zh-CN" dirty="0"/>
              <a:t>个主机，满足</a:t>
            </a:r>
            <a:r>
              <a:rPr lang="zh-CN" altLang="zh-CN" dirty="0" smtClean="0"/>
              <a:t>要求</a:t>
            </a:r>
            <a:endParaRPr lang="en-US" altLang="zh-CN" dirty="0" smtClean="0"/>
          </a:p>
          <a:p>
            <a:r>
              <a:rPr lang="zh-CN" altLang="zh-CN" dirty="0"/>
              <a:t>子网掩码为</a:t>
            </a:r>
            <a:r>
              <a:rPr lang="en-US" altLang="zh-CN" dirty="0"/>
              <a:t>255.255.252.0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953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如果子网号的长度占</a:t>
            </a:r>
            <a:r>
              <a:rPr lang="en-US" altLang="zh-CN" dirty="0"/>
              <a:t>7</a:t>
            </a:r>
            <a:r>
              <a:rPr lang="zh-CN" altLang="zh-CN" dirty="0"/>
              <a:t>个比特，可以形成</a:t>
            </a:r>
            <a:r>
              <a:rPr lang="en-US" altLang="zh-CN" dirty="0"/>
              <a:t>128</a:t>
            </a:r>
            <a:r>
              <a:rPr lang="zh-CN" altLang="zh-CN" dirty="0"/>
              <a:t>个子网，剩下</a:t>
            </a:r>
            <a:r>
              <a:rPr lang="en-US" altLang="zh-CN" dirty="0"/>
              <a:t>9</a:t>
            </a:r>
            <a:r>
              <a:rPr lang="zh-CN" altLang="zh-CN" dirty="0"/>
              <a:t>比特作为主机号，每个子网允许有</a:t>
            </a:r>
            <a:r>
              <a:rPr lang="en-US" altLang="zh-CN" dirty="0"/>
              <a:t>2</a:t>
            </a:r>
            <a:r>
              <a:rPr lang="en-US" altLang="zh-CN" baseline="30000" dirty="0"/>
              <a:t>9</a:t>
            </a:r>
            <a:r>
              <a:rPr lang="en-US" altLang="zh-CN" dirty="0"/>
              <a:t>–2=510</a:t>
            </a:r>
            <a:r>
              <a:rPr lang="zh-CN" altLang="zh-CN" dirty="0"/>
              <a:t>个主机，同样</a:t>
            </a:r>
            <a:r>
              <a:rPr lang="zh-CN" altLang="zh-CN"/>
              <a:t>满足</a:t>
            </a:r>
            <a:r>
              <a:rPr lang="zh-CN" altLang="zh-CN" smtClean="0"/>
              <a:t>要求</a:t>
            </a:r>
            <a:endParaRPr lang="zh-CN" altLang="zh-CN" dirty="0"/>
          </a:p>
          <a:p>
            <a:r>
              <a:rPr lang="zh-CN" altLang="zh-CN" dirty="0"/>
              <a:t>如果考虑公司架构短期内不会变动太大，而部门的人员可能会增加，所以建议采用第一种规划</a:t>
            </a:r>
            <a:r>
              <a:rPr lang="zh-CN" altLang="zh-CN" dirty="0" smtClean="0"/>
              <a:t>方法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24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8.1 IP</a:t>
            </a:r>
            <a:r>
              <a:rPr lang="zh-CN" altLang="zh-CN" dirty="0"/>
              <a:t>地址的基本知识</a:t>
            </a:r>
          </a:p>
          <a:p>
            <a:r>
              <a:rPr lang="en-US" altLang="zh-CN" dirty="0"/>
              <a:t>8.2 </a:t>
            </a:r>
            <a:r>
              <a:rPr lang="zh-CN" altLang="zh-CN" dirty="0"/>
              <a:t>分类的</a:t>
            </a:r>
            <a:r>
              <a:rPr lang="en-US" altLang="zh-CN" dirty="0"/>
              <a:t>IP</a:t>
            </a:r>
            <a:r>
              <a:rPr lang="zh-CN" altLang="zh-CN" dirty="0"/>
              <a:t>地址</a:t>
            </a:r>
          </a:p>
          <a:p>
            <a:r>
              <a:rPr lang="en-US" altLang="zh-CN" dirty="0"/>
              <a:t>8.3 </a:t>
            </a:r>
            <a:r>
              <a:rPr lang="zh-CN" altLang="zh-CN" dirty="0"/>
              <a:t>划分子网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8.4 </a:t>
            </a:r>
            <a:r>
              <a:rPr lang="zh-CN" altLang="zh-CN" dirty="0">
                <a:solidFill>
                  <a:srgbClr val="FF0000"/>
                </a:solidFill>
              </a:rPr>
              <a:t>无分类编址方法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185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点分十进制记法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目前常用的是第</a:t>
            </a:r>
            <a:r>
              <a:rPr lang="en-US" altLang="zh-CN" dirty="0"/>
              <a:t>4</a:t>
            </a:r>
            <a:r>
              <a:rPr lang="zh-CN" altLang="zh-CN" dirty="0"/>
              <a:t>版的</a:t>
            </a:r>
            <a:r>
              <a:rPr lang="en-US" altLang="zh-CN" dirty="0"/>
              <a:t>IP</a:t>
            </a:r>
            <a:r>
              <a:rPr lang="zh-CN" altLang="zh-CN" dirty="0" smtClean="0"/>
              <a:t>协议</a:t>
            </a:r>
            <a:r>
              <a:rPr lang="zh-CN" altLang="en-US" dirty="0" smtClean="0"/>
              <a:t>，</a:t>
            </a:r>
            <a:r>
              <a:rPr lang="zh-CN" altLang="zh-CN" dirty="0" smtClean="0"/>
              <a:t>地址</a:t>
            </a:r>
            <a:r>
              <a:rPr lang="zh-CN" altLang="zh-CN" dirty="0"/>
              <a:t>是一</a:t>
            </a:r>
            <a:r>
              <a:rPr lang="zh-CN" altLang="zh-CN" dirty="0" smtClean="0"/>
              <a:t>个</a:t>
            </a:r>
            <a:r>
              <a:rPr lang="en-US" altLang="zh-CN" dirty="0" smtClean="0"/>
              <a:t>32</a:t>
            </a:r>
            <a:r>
              <a:rPr lang="zh-CN" altLang="zh-CN" dirty="0"/>
              <a:t>比特的</a:t>
            </a:r>
            <a:r>
              <a:rPr lang="zh-CN" altLang="zh-CN" dirty="0" smtClean="0"/>
              <a:t>标识符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203848" y="2720361"/>
            <a:ext cx="5115503" cy="379335"/>
          </a:xfrm>
          <a:prstGeom prst="rect">
            <a:avLst/>
          </a:prstGeom>
          <a:noFill/>
          <a:ln>
            <a:noFill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65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10000000000010110000001100011111 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704617" y="5732278"/>
            <a:ext cx="1756410" cy="420370"/>
          </a:xfrm>
          <a:prstGeom prst="rect">
            <a:avLst/>
          </a:prstGeom>
          <a:solidFill>
            <a:srgbClr val="00FFFF"/>
          </a:solidFill>
          <a:ln w="19050">
            <a:solidFill>
              <a:srgbClr val="0000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135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128.11.3.31 </a:t>
            </a:r>
          </a:p>
        </p:txBody>
      </p:sp>
      <p:grpSp>
        <p:nvGrpSpPr>
          <p:cNvPr id="12" name="Group 16"/>
          <p:cNvGrpSpPr/>
          <p:nvPr/>
        </p:nvGrpSpPr>
        <p:grpSpPr bwMode="auto">
          <a:xfrm>
            <a:off x="3994321" y="4987749"/>
            <a:ext cx="3525367" cy="745881"/>
            <a:chOff x="2665" y="2895"/>
            <a:chExt cx="2609" cy="552"/>
          </a:xfrm>
        </p:grpSpPr>
        <p:sp>
          <p:nvSpPr>
            <p:cNvPr id="13" name="Line 17"/>
            <p:cNvSpPr>
              <a:spLocks noChangeShapeType="1"/>
            </p:cNvSpPr>
            <p:nvPr/>
          </p:nvSpPr>
          <p:spPr bwMode="auto">
            <a:xfrm>
              <a:off x="2665" y="2922"/>
              <a:ext cx="756" cy="508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Line 18"/>
            <p:cNvSpPr>
              <a:spLocks noChangeShapeType="1"/>
            </p:cNvSpPr>
            <p:nvPr/>
          </p:nvSpPr>
          <p:spPr bwMode="auto">
            <a:xfrm flipH="1">
              <a:off x="4393" y="2904"/>
              <a:ext cx="881" cy="543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5" name="Line 19"/>
            <p:cNvSpPr>
              <a:spLocks noChangeShapeType="1"/>
            </p:cNvSpPr>
            <p:nvPr/>
          </p:nvSpPr>
          <p:spPr bwMode="auto">
            <a:xfrm>
              <a:off x="3496" y="2895"/>
              <a:ext cx="276" cy="543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Line 20"/>
            <p:cNvSpPr>
              <a:spLocks noChangeShapeType="1"/>
            </p:cNvSpPr>
            <p:nvPr/>
          </p:nvSpPr>
          <p:spPr bwMode="auto">
            <a:xfrm flipH="1">
              <a:off x="4080" y="2900"/>
              <a:ext cx="319" cy="541"/>
            </a:xfrm>
            <a:prstGeom prst="line">
              <a:avLst/>
            </a:prstGeom>
            <a:noFill/>
            <a:ln w="19050">
              <a:solidFill>
                <a:srgbClr val="0000CC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3347866" y="4141878"/>
            <a:ext cx="4976576" cy="244572"/>
            <a:chOff x="3755654" y="2403736"/>
            <a:chExt cx="3732432" cy="183429"/>
          </a:xfrm>
        </p:grpSpPr>
        <p:sp>
          <p:nvSpPr>
            <p:cNvPr id="18" name="AutoShape 11"/>
            <p:cNvSpPr/>
            <p:nvPr/>
          </p:nvSpPr>
          <p:spPr bwMode="auto">
            <a:xfrm rot="16200000">
              <a:off x="4060188" y="2099202"/>
              <a:ext cx="156067" cy="765135"/>
            </a:xfrm>
            <a:prstGeom prst="leftBrace">
              <a:avLst>
                <a:gd name="adj1" fmla="val 40855"/>
                <a:gd name="adj2" fmla="val 50000"/>
              </a:avLst>
            </a:prstGeom>
            <a:noFill/>
            <a:ln w="28575">
              <a:solidFill>
                <a:srgbClr val="3399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9" name="AutoShape 12"/>
            <p:cNvSpPr/>
            <p:nvPr/>
          </p:nvSpPr>
          <p:spPr bwMode="auto">
            <a:xfrm rot="16200000">
              <a:off x="5054385" y="2089574"/>
              <a:ext cx="175322" cy="803646"/>
            </a:xfrm>
            <a:prstGeom prst="leftBrace">
              <a:avLst>
                <a:gd name="adj1" fmla="val 38199"/>
                <a:gd name="adj2" fmla="val 50000"/>
              </a:avLst>
            </a:prstGeom>
            <a:noFill/>
            <a:ln w="28575">
              <a:solidFill>
                <a:srgbClr val="3399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0" name="AutoShape 13"/>
            <p:cNvSpPr/>
            <p:nvPr/>
          </p:nvSpPr>
          <p:spPr bwMode="auto">
            <a:xfrm rot="16200000">
              <a:off x="6038654" y="2109842"/>
              <a:ext cx="156067" cy="798579"/>
            </a:xfrm>
            <a:prstGeom prst="leftBrace">
              <a:avLst>
                <a:gd name="adj1" fmla="val 42641"/>
                <a:gd name="adj2" fmla="val 50000"/>
              </a:avLst>
            </a:prstGeom>
            <a:noFill/>
            <a:ln w="28575">
              <a:solidFill>
                <a:srgbClr val="3399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AutoShape 14"/>
            <p:cNvSpPr/>
            <p:nvPr/>
          </p:nvSpPr>
          <p:spPr bwMode="auto">
            <a:xfrm rot="16200000">
              <a:off x="6986947" y="2085013"/>
              <a:ext cx="145933" cy="856344"/>
            </a:xfrm>
            <a:prstGeom prst="leftBrace">
              <a:avLst>
                <a:gd name="adj1" fmla="val 48900"/>
                <a:gd name="adj2" fmla="val 50000"/>
              </a:avLst>
            </a:prstGeom>
            <a:noFill/>
            <a:ln w="28575">
              <a:solidFill>
                <a:srgbClr val="3399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135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93246" y="2719614"/>
            <a:ext cx="1364476" cy="37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00000011</a:t>
            </a:r>
            <a:endParaRPr lang="en-US" altLang="zh-CN" sz="1865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4449086" y="2722676"/>
            <a:ext cx="1435008" cy="37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00001011</a:t>
            </a:r>
            <a:endParaRPr lang="en-US" altLang="zh-CN" sz="1865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6863158" y="2719614"/>
            <a:ext cx="1435008" cy="37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00011111 </a:t>
            </a:r>
            <a:endParaRPr lang="en-US" altLang="zh-CN" sz="1865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3346650" y="2723590"/>
            <a:ext cx="1364476" cy="37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10000000</a:t>
            </a:r>
            <a:endParaRPr lang="en-US" altLang="zh-CN" sz="1865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3595809" y="4547247"/>
            <a:ext cx="4608955" cy="379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865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128         </a:t>
            </a:r>
            <a:r>
              <a:rPr lang="en-US" altLang="zh-CN" sz="186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     11               3                31 </a:t>
            </a:r>
            <a:endParaRPr lang="en-US" altLang="zh-CN" sz="1865" b="1" dirty="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563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3.7037E-6 L -0.01997 0.1615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" y="8079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4.16667E-6 -3.7037E-6 L 0.00573 0.16158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807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88889E-6 -3.7037E-6 L 0.01441 0.16158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2" y="8079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5E-6 -3.7037E-6 L 0.02465 0.1615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3" y="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 bldLvl="0" animBg="1"/>
      <p:bldP spid="26" grpId="0"/>
      <p:bldP spid="27" grpId="0"/>
      <p:bldP spid="28" grpId="0"/>
      <p:bldP spid="29" grpId="0"/>
      <p:bldP spid="3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无分类编址的引入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划分子网仍然无法缓解地址迅速减少的</a:t>
            </a:r>
            <a:r>
              <a:rPr lang="zh-CN" altLang="zh-CN" dirty="0" smtClean="0"/>
              <a:t>窘境</a:t>
            </a:r>
            <a:endParaRPr lang="en-US" altLang="zh-CN" dirty="0" smtClean="0"/>
          </a:p>
          <a:p>
            <a:pPr lvl="1"/>
            <a:r>
              <a:rPr lang="zh-CN" altLang="zh-CN" dirty="0"/>
              <a:t>对分类</a:t>
            </a:r>
            <a:r>
              <a:rPr lang="en-US" altLang="zh-CN" dirty="0"/>
              <a:t>IP</a:t>
            </a:r>
            <a:r>
              <a:rPr lang="zh-CN" altLang="zh-CN" dirty="0"/>
              <a:t>地址管理机制的改良</a:t>
            </a:r>
            <a:endParaRPr lang="en-US" altLang="zh-CN" dirty="0" smtClean="0"/>
          </a:p>
          <a:p>
            <a:r>
              <a:rPr lang="zh-CN" altLang="zh-CN" dirty="0"/>
              <a:t>提出了无分类编址方法（全称是无分类域间路由选择</a:t>
            </a:r>
            <a:r>
              <a:rPr lang="en-US" altLang="zh-CN" dirty="0"/>
              <a:t>CIDR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</a:t>
            </a:r>
            <a:r>
              <a:rPr lang="zh-CN" altLang="zh-CN" dirty="0"/>
              <a:t>进一步优化</a:t>
            </a:r>
            <a:r>
              <a:rPr lang="en-US" altLang="zh-CN" dirty="0"/>
              <a:t>IP</a:t>
            </a:r>
            <a:r>
              <a:rPr lang="zh-CN" altLang="zh-CN" dirty="0"/>
              <a:t>地址的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CIDR</a:t>
            </a:r>
            <a:r>
              <a:rPr lang="zh-CN" altLang="zh-CN" dirty="0"/>
              <a:t>则相当于</a:t>
            </a:r>
            <a:r>
              <a:rPr lang="zh-CN" altLang="zh-CN" dirty="0" smtClean="0"/>
              <a:t>对</a:t>
            </a:r>
            <a:r>
              <a:rPr lang="en-US" altLang="zh-CN" dirty="0"/>
              <a:t>IP</a:t>
            </a:r>
            <a:r>
              <a:rPr lang="zh-CN" altLang="zh-CN" dirty="0"/>
              <a:t>地址管理机制</a:t>
            </a:r>
            <a:r>
              <a:rPr lang="zh-CN" altLang="zh-CN" dirty="0" smtClean="0"/>
              <a:t>的</a:t>
            </a:r>
            <a:r>
              <a:rPr lang="zh-CN" altLang="zh-CN" dirty="0"/>
              <a:t>一个</a:t>
            </a:r>
            <a:r>
              <a:rPr lang="zh-CN" altLang="zh-CN" dirty="0" smtClean="0"/>
              <a:t>改革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直接</a:t>
            </a:r>
            <a:r>
              <a:rPr lang="zh-CN" altLang="zh-CN" dirty="0"/>
              <a:t>抛弃了传统的</a:t>
            </a:r>
            <a:r>
              <a:rPr lang="en-US" altLang="zh-CN" dirty="0"/>
              <a:t>A</a:t>
            </a:r>
            <a:r>
              <a:rPr lang="zh-CN" altLang="zh-CN" dirty="0"/>
              <a:t>类、</a:t>
            </a:r>
            <a:r>
              <a:rPr lang="en-US" altLang="zh-CN" dirty="0"/>
              <a:t>B</a:t>
            </a:r>
            <a:r>
              <a:rPr lang="zh-CN" altLang="zh-CN" dirty="0"/>
              <a:t>类和</a:t>
            </a:r>
            <a:r>
              <a:rPr lang="en-US" altLang="zh-CN" dirty="0"/>
              <a:t>C</a:t>
            </a:r>
            <a:r>
              <a:rPr lang="zh-CN" altLang="zh-CN" dirty="0"/>
              <a:t>类地址以及划分子网的概念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140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CIDR</a:t>
            </a:r>
            <a:r>
              <a:rPr lang="zh-CN" altLang="zh-CN" dirty="0"/>
              <a:t>从三级</a:t>
            </a:r>
            <a:r>
              <a:rPr lang="zh-CN" altLang="zh-CN" dirty="0" smtClean="0"/>
              <a:t>编址又</a:t>
            </a:r>
            <a:r>
              <a:rPr lang="zh-CN" altLang="zh-CN" dirty="0"/>
              <a:t>回到了两级</a:t>
            </a:r>
            <a:r>
              <a:rPr lang="zh-CN" altLang="zh-CN" dirty="0" smtClean="0"/>
              <a:t>编址</a:t>
            </a:r>
            <a:endParaRPr lang="en-US" altLang="zh-CN" dirty="0" smtClean="0"/>
          </a:p>
          <a:p>
            <a:r>
              <a:rPr lang="zh-CN" altLang="zh-CN" dirty="0" smtClean="0"/>
              <a:t>网络</a:t>
            </a:r>
            <a:r>
              <a:rPr lang="zh-CN" altLang="zh-CN" dirty="0"/>
              <a:t>号长度也不再固定为</a:t>
            </a:r>
            <a:r>
              <a:rPr lang="en-US" altLang="zh-CN" dirty="0"/>
              <a:t>8</a:t>
            </a:r>
            <a:r>
              <a:rPr lang="zh-CN" altLang="zh-CN" dirty="0"/>
              <a:t>、</a:t>
            </a:r>
            <a:r>
              <a:rPr lang="en-US" altLang="zh-CN" dirty="0"/>
              <a:t>16</a:t>
            </a:r>
            <a:r>
              <a:rPr lang="zh-CN" altLang="zh-CN" dirty="0"/>
              <a:t>、</a:t>
            </a:r>
            <a:r>
              <a:rPr lang="en-US" altLang="zh-CN" dirty="0"/>
              <a:t>24</a:t>
            </a:r>
            <a:r>
              <a:rPr lang="zh-CN" altLang="zh-CN" dirty="0"/>
              <a:t>，而是可以灵活</a:t>
            </a:r>
            <a:r>
              <a:rPr lang="zh-CN" altLang="zh-CN" dirty="0" smtClean="0"/>
              <a:t>变化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从</a:t>
            </a:r>
            <a:r>
              <a:rPr lang="zh-CN" altLang="zh-CN" dirty="0"/>
              <a:t>理论上说，用户想要申请多大规模，就可以量身定做地给他定制出一个基本合适地网络</a:t>
            </a:r>
            <a:r>
              <a:rPr lang="zh-CN" altLang="zh-CN" dirty="0" smtClean="0"/>
              <a:t>地址空间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从而</a:t>
            </a:r>
            <a:r>
              <a:rPr lang="zh-CN" altLang="zh-CN" dirty="0"/>
              <a:t>可以更加有效地分配</a:t>
            </a:r>
            <a:r>
              <a:rPr lang="en-US" altLang="zh-CN" dirty="0"/>
              <a:t>IPv4</a:t>
            </a:r>
            <a:r>
              <a:rPr lang="zh-CN" altLang="zh-CN" dirty="0"/>
              <a:t>的地址空间。</a:t>
            </a:r>
          </a:p>
          <a:p>
            <a:r>
              <a:rPr lang="en-US" altLang="zh-CN" dirty="0" smtClean="0"/>
              <a:t>CIDR</a:t>
            </a:r>
            <a:r>
              <a:rPr lang="zh-CN" altLang="zh-CN" dirty="0"/>
              <a:t>把网络号改称为网络前缀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91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表示方法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/>
          </a:bodyPr>
          <a:lstStyle/>
          <a:p>
            <a:r>
              <a:rPr lang="zh-CN" altLang="zh-CN" dirty="0"/>
              <a:t>为了知道</a:t>
            </a:r>
            <a:r>
              <a:rPr lang="en-US" altLang="zh-CN" dirty="0"/>
              <a:t>CIDR</a:t>
            </a:r>
            <a:r>
              <a:rPr lang="zh-CN" altLang="zh-CN" dirty="0"/>
              <a:t>的网络前缀长度，</a:t>
            </a:r>
            <a:r>
              <a:rPr lang="en-US" altLang="zh-CN" dirty="0"/>
              <a:t>CIDR</a:t>
            </a:r>
            <a:r>
              <a:rPr lang="zh-CN" altLang="zh-CN" dirty="0"/>
              <a:t>使用了斜线记法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en-US" altLang="zh-CN" dirty="0"/>
              <a:t>IP</a:t>
            </a:r>
            <a:r>
              <a:rPr lang="zh-CN" altLang="zh-CN" dirty="0"/>
              <a:t>地址后加上一个斜线，外加一个数字表示网络前缀的</a:t>
            </a:r>
            <a:r>
              <a:rPr lang="zh-CN" altLang="zh-CN" dirty="0" smtClean="0"/>
              <a:t>长度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en-US" altLang="zh-CN" dirty="0"/>
              <a:t>130.31</a:t>
            </a:r>
            <a:r>
              <a:rPr lang="en-US" altLang="zh-CN" dirty="0" smtClean="0"/>
              <a:t>.32.0/20</a:t>
            </a:r>
            <a:r>
              <a:rPr lang="zh-CN" altLang="zh-CN" dirty="0"/>
              <a:t>表示网络号占用了前</a:t>
            </a:r>
            <a:r>
              <a:rPr lang="en-US" altLang="zh-CN" dirty="0"/>
              <a:t>20</a:t>
            </a:r>
            <a:r>
              <a:rPr lang="zh-CN" altLang="zh-CN" dirty="0" smtClean="0"/>
              <a:t>位</a:t>
            </a:r>
            <a:endParaRPr lang="en-US" altLang="zh-CN" dirty="0" smtClean="0"/>
          </a:p>
          <a:p>
            <a:r>
              <a:rPr lang="zh-CN" altLang="zh-CN" dirty="0" smtClean="0"/>
              <a:t>为方便计算</a:t>
            </a:r>
            <a:r>
              <a:rPr lang="zh-CN" altLang="zh-CN" dirty="0"/>
              <a:t>网络前缀，</a:t>
            </a:r>
            <a:r>
              <a:rPr lang="en-US" altLang="zh-CN" dirty="0"/>
              <a:t>CIDR</a:t>
            </a:r>
            <a:r>
              <a:rPr lang="zh-CN" altLang="zh-CN" dirty="0"/>
              <a:t>仍使用</a:t>
            </a:r>
            <a:r>
              <a:rPr lang="zh-CN" altLang="zh-CN" dirty="0" smtClean="0"/>
              <a:t>掩码机制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但不叫</a:t>
            </a:r>
            <a:r>
              <a:rPr lang="zh-CN" altLang="zh-CN" dirty="0"/>
              <a:t>子网</a:t>
            </a:r>
            <a:r>
              <a:rPr lang="zh-CN" altLang="zh-CN" dirty="0" smtClean="0"/>
              <a:t>掩码，</a:t>
            </a:r>
            <a:r>
              <a:rPr lang="zh-CN" altLang="zh-CN" dirty="0"/>
              <a:t>叫地址</a:t>
            </a:r>
            <a:r>
              <a:rPr lang="zh-CN" altLang="zh-CN" dirty="0" smtClean="0"/>
              <a:t>掩码</a:t>
            </a:r>
            <a:r>
              <a:rPr lang="zh-CN" altLang="en-US" dirty="0" smtClean="0"/>
              <a:t>，</a:t>
            </a:r>
            <a:r>
              <a:rPr lang="zh-CN" altLang="zh-CN" dirty="0" smtClean="0"/>
              <a:t>简称掩码</a:t>
            </a:r>
            <a:endParaRPr lang="en-US" altLang="zh-CN" dirty="0" smtClean="0"/>
          </a:p>
          <a:p>
            <a:r>
              <a:rPr lang="zh-CN" altLang="zh-CN" dirty="0" smtClean="0"/>
              <a:t>斜线</a:t>
            </a:r>
            <a:r>
              <a:rPr lang="zh-CN" altLang="zh-CN" dirty="0"/>
              <a:t>记法中的数字就是掩码中</a:t>
            </a:r>
            <a:r>
              <a:rPr lang="en-US" altLang="zh-CN" dirty="0"/>
              <a:t>1</a:t>
            </a:r>
            <a:r>
              <a:rPr lang="zh-CN" altLang="zh-CN" dirty="0"/>
              <a:t>的</a:t>
            </a:r>
            <a:r>
              <a:rPr lang="zh-CN" altLang="zh-CN" dirty="0" smtClean="0"/>
              <a:t>个数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en-US" altLang="zh-CN" dirty="0"/>
              <a:t>130.31</a:t>
            </a:r>
            <a:r>
              <a:rPr lang="en-US" altLang="zh-CN" dirty="0" smtClean="0"/>
              <a:t>.32.0/20</a:t>
            </a:r>
            <a:r>
              <a:rPr lang="zh-CN" altLang="zh-CN" dirty="0"/>
              <a:t>隐含地指出</a:t>
            </a:r>
            <a:r>
              <a:rPr lang="en-US" altLang="zh-CN" dirty="0"/>
              <a:t>IP</a:t>
            </a:r>
            <a:r>
              <a:rPr lang="zh-CN" altLang="zh-CN" dirty="0"/>
              <a:t>地址的掩码是</a:t>
            </a:r>
            <a:r>
              <a:rPr lang="en-US" altLang="zh-CN" dirty="0" smtClean="0"/>
              <a:t>255.255.240.0</a:t>
            </a:r>
          </a:p>
          <a:p>
            <a:r>
              <a:rPr lang="zh-CN" altLang="zh-CN" dirty="0" smtClean="0"/>
              <a:t>可以</a:t>
            </a:r>
            <a:r>
              <a:rPr lang="zh-CN" altLang="zh-CN" dirty="0"/>
              <a:t>把点分十进制记法中低位的</a:t>
            </a:r>
            <a:r>
              <a:rPr lang="en-US" altLang="zh-CN" dirty="0"/>
              <a:t>0</a:t>
            </a:r>
            <a:r>
              <a:rPr lang="zh-CN" altLang="zh-CN" dirty="0" smtClean="0"/>
              <a:t>省略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en-US" altLang="zh-CN" dirty="0" smtClean="0"/>
              <a:t>130.0.0.0/9</a:t>
            </a:r>
            <a:r>
              <a:rPr lang="zh-CN" altLang="zh-CN" dirty="0" smtClean="0"/>
              <a:t>可</a:t>
            </a:r>
            <a:r>
              <a:rPr lang="zh-CN" altLang="zh-CN" dirty="0"/>
              <a:t>简写为</a:t>
            </a:r>
            <a:r>
              <a:rPr lang="en-US" altLang="zh-CN" dirty="0" smtClean="0"/>
              <a:t>130/9</a:t>
            </a:r>
          </a:p>
          <a:p>
            <a:r>
              <a:rPr lang="zh-CN" altLang="zh-CN" dirty="0"/>
              <a:t>还有一种表示方法，在网络前缀的后面加一个</a:t>
            </a:r>
            <a:r>
              <a:rPr lang="zh-CN" altLang="zh-CN" dirty="0" smtClean="0"/>
              <a:t>星号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</a:t>
            </a:r>
            <a:r>
              <a:rPr lang="en-US" altLang="zh-CN" dirty="0" smtClean="0"/>
              <a:t>10000010 0*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25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CIDR</a:t>
            </a:r>
            <a:r>
              <a:rPr lang="zh-CN" altLang="zh-CN" dirty="0"/>
              <a:t>称网络前缀相同的所有</a:t>
            </a:r>
            <a:r>
              <a:rPr lang="en-US" altLang="zh-CN" dirty="0"/>
              <a:t>IP</a:t>
            </a:r>
            <a:r>
              <a:rPr lang="zh-CN" altLang="zh-CN" dirty="0"/>
              <a:t>地址为一个</a:t>
            </a:r>
            <a:r>
              <a:rPr lang="en-US" altLang="zh-CN" dirty="0"/>
              <a:t>CIDR</a:t>
            </a:r>
            <a:r>
              <a:rPr lang="zh-CN" altLang="zh-CN" dirty="0"/>
              <a:t>地址</a:t>
            </a:r>
            <a:r>
              <a:rPr lang="zh-CN" altLang="zh-CN" dirty="0" smtClean="0"/>
              <a:t>块</a:t>
            </a:r>
            <a:endParaRPr lang="en-US" altLang="zh-CN" dirty="0" smtClean="0"/>
          </a:p>
          <a:p>
            <a:r>
              <a:rPr lang="en-US" altLang="zh-CN" dirty="0" smtClean="0"/>
              <a:t>130.31.32.0/20</a:t>
            </a:r>
            <a:r>
              <a:rPr lang="zh-CN" altLang="zh-CN" dirty="0"/>
              <a:t>地址块共有</a:t>
            </a:r>
            <a:r>
              <a:rPr lang="en-US" altLang="zh-CN" dirty="0"/>
              <a:t>2</a:t>
            </a:r>
            <a:r>
              <a:rPr lang="en-US" altLang="zh-CN" baseline="30000" dirty="0"/>
              <a:t>12</a:t>
            </a:r>
            <a:r>
              <a:rPr lang="zh-CN" altLang="zh-CN" dirty="0"/>
              <a:t>个地址</a:t>
            </a:r>
            <a:endParaRPr lang="zh-CN" alt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07704" y="2501339"/>
            <a:ext cx="5400600" cy="38233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0" lang="en-US" altLang="zh-CN" sz="1865" b="1" dirty="0" smtClean="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</a:rPr>
              <a:t>10000010  00011111  0010 </a:t>
            </a:r>
            <a:r>
              <a:rPr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00</a:t>
            </a:r>
            <a:r>
              <a:rPr kumimoji="0"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00  00000000</a:t>
            </a:r>
            <a:endParaRPr kumimoji="0" lang="en-US" altLang="zh-CN" sz="186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65" b="1" dirty="0" smtClean="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</a:rPr>
              <a:t>10000010  00011111  0010 </a:t>
            </a:r>
            <a:r>
              <a:rPr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00</a:t>
            </a:r>
            <a:r>
              <a:rPr kumimoji="0"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00  00000001</a:t>
            </a:r>
            <a:endParaRPr kumimoji="0" lang="en-US" altLang="zh-CN" sz="186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65" b="1" dirty="0" smtClean="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</a:rPr>
              <a:t>10000010  00011111  0010 </a:t>
            </a:r>
            <a:r>
              <a:rPr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00</a:t>
            </a:r>
            <a:r>
              <a:rPr kumimoji="0"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00  00000010</a:t>
            </a:r>
            <a:endParaRPr kumimoji="0" lang="en-US" altLang="zh-CN" sz="186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65" b="1" dirty="0" smtClean="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</a:rPr>
              <a:t>10000010  00011111  0010 </a:t>
            </a:r>
            <a:r>
              <a:rPr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00</a:t>
            </a:r>
            <a:r>
              <a:rPr kumimoji="0"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00  00000011</a:t>
            </a:r>
            <a:endParaRPr kumimoji="0" lang="en-US" altLang="zh-CN" sz="186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65" b="1" dirty="0" smtClean="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</a:rPr>
              <a:t>10000010  00011111  0010 </a:t>
            </a:r>
            <a:r>
              <a:rPr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00</a:t>
            </a:r>
            <a:r>
              <a:rPr kumimoji="0"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00  00000100</a:t>
            </a:r>
            <a:endParaRPr kumimoji="0" lang="en-US" altLang="zh-CN" sz="186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65" b="1" dirty="0" smtClean="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</a:rPr>
              <a:t>10000010  00011111  0010 </a:t>
            </a:r>
            <a:r>
              <a:rPr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00</a:t>
            </a:r>
            <a:r>
              <a:rPr kumimoji="0"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00  00000101</a:t>
            </a:r>
            <a:endParaRPr kumimoji="0" lang="en-US" altLang="zh-CN" sz="186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0" lang="en-US" altLang="zh-CN" sz="186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kumimoji="0" lang="en-US" altLang="zh-CN" sz="186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65" b="1" dirty="0" smtClean="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</a:rPr>
              <a:t>10000010  00011111  0010 </a:t>
            </a:r>
            <a:r>
              <a:rPr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kumimoji="0"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11  11111011</a:t>
            </a:r>
            <a:endParaRPr kumimoji="0" lang="en-US" altLang="zh-CN" sz="186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65" b="1" dirty="0" smtClean="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</a:rPr>
              <a:t>10000010  00011111  0010 </a:t>
            </a:r>
            <a:r>
              <a:rPr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kumimoji="0"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11  11111100</a:t>
            </a:r>
            <a:endParaRPr kumimoji="0" lang="en-US" altLang="zh-CN" sz="186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65" b="1" dirty="0" smtClean="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</a:rPr>
              <a:t>10000010  00011111  0010 </a:t>
            </a:r>
            <a:r>
              <a:rPr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kumimoji="0"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11  11111101</a:t>
            </a:r>
            <a:endParaRPr kumimoji="0" lang="en-US" altLang="zh-CN" sz="186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65" b="1" dirty="0" smtClean="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</a:rPr>
              <a:t>10000010  00011111  0010 </a:t>
            </a:r>
            <a:r>
              <a:rPr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kumimoji="0"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11  11111110</a:t>
            </a:r>
            <a:endParaRPr kumimoji="0" lang="en-US" altLang="zh-CN" sz="186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865" b="1" dirty="0" smtClean="0">
                <a:solidFill>
                  <a:srgbClr val="CC00CC"/>
                </a:solidFill>
                <a:latin typeface="微软雅黑" panose="020B0503020204020204" charset="-122"/>
                <a:ea typeface="微软雅黑" panose="020B0503020204020204" charset="-122"/>
              </a:rPr>
              <a:t>10000010  00011111  0010 </a:t>
            </a:r>
            <a:r>
              <a:rPr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r>
              <a:rPr kumimoji="0" lang="en-US" altLang="zh-CN" sz="186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11  11111111</a:t>
            </a:r>
            <a:endParaRPr kumimoji="0" lang="en-US" altLang="zh-CN" sz="186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667720" y="4071548"/>
            <a:ext cx="5892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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312610" y="4071548"/>
            <a:ext cx="58928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 dirty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  <a:sym typeface="Symbol" panose="05050102010706020507" pitchFamily="18" charset="2"/>
              </a:rPr>
              <a:t>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7704" y="2492896"/>
            <a:ext cx="3335171" cy="3884559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60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38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3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"/>
                            </p:stCondLst>
                            <p:childTnLst>
                              <p:par>
                                <p:cTn id="1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7" grpId="1" bldLvl="0" animBg="1"/>
      <p:bldP spid="7" grpId="2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路由聚合</a:t>
            </a:r>
            <a:r>
              <a:rPr lang="en-US" altLang="zh-CN" dirty="0">
                <a:solidFill>
                  <a:srgbClr val="FF0000"/>
                </a:solidFill>
              </a:rPr>
              <a:t>(route aggregation)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南航在教育网中的地址范围是</a:t>
            </a:r>
            <a:r>
              <a:rPr lang="en-US" altLang="zh-CN" dirty="0" smtClean="0"/>
              <a:t>202.119.64.0~ 202.119.79.255</a:t>
            </a:r>
          </a:p>
          <a:p>
            <a:r>
              <a:rPr lang="zh-CN" altLang="zh-CN" dirty="0" smtClean="0"/>
              <a:t>按传统</a:t>
            </a:r>
            <a:r>
              <a:rPr lang="zh-CN" altLang="zh-CN" dirty="0"/>
              <a:t>的分类</a:t>
            </a:r>
            <a:r>
              <a:rPr lang="en-US" altLang="zh-CN" dirty="0"/>
              <a:t>IP</a:t>
            </a:r>
            <a:r>
              <a:rPr lang="zh-CN" altLang="zh-CN" dirty="0"/>
              <a:t>地址来说，一共有</a:t>
            </a:r>
            <a:r>
              <a:rPr lang="en-US" altLang="zh-CN" dirty="0"/>
              <a:t>16</a:t>
            </a:r>
            <a:r>
              <a:rPr lang="zh-CN" altLang="zh-CN" dirty="0"/>
              <a:t>个</a:t>
            </a:r>
            <a:r>
              <a:rPr lang="en-US" altLang="zh-CN" dirty="0"/>
              <a:t>C</a:t>
            </a:r>
            <a:r>
              <a:rPr lang="zh-CN" altLang="zh-CN" dirty="0"/>
              <a:t>类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9" y="3140968"/>
            <a:ext cx="868732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423094" y="5013176"/>
            <a:ext cx="241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202.119.64.0      R1</a:t>
            </a:r>
          </a:p>
        </p:txBody>
      </p:sp>
      <p:sp>
        <p:nvSpPr>
          <p:cNvPr id="6" name="矩形 5"/>
          <p:cNvSpPr/>
          <p:nvPr/>
        </p:nvSpPr>
        <p:spPr>
          <a:xfrm>
            <a:off x="5436096" y="5013176"/>
            <a:ext cx="2412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202.119.65.0      R1</a:t>
            </a:r>
          </a:p>
        </p:txBody>
      </p:sp>
      <p:sp>
        <p:nvSpPr>
          <p:cNvPr id="7" name="矩形 6"/>
          <p:cNvSpPr/>
          <p:nvPr/>
        </p:nvSpPr>
        <p:spPr>
          <a:xfrm>
            <a:off x="5575494" y="516557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8" name="矩形 7"/>
          <p:cNvSpPr/>
          <p:nvPr/>
        </p:nvSpPr>
        <p:spPr>
          <a:xfrm>
            <a:off x="5436096" y="5013176"/>
            <a:ext cx="23310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202.119.79.0      R1</a:t>
            </a:r>
          </a:p>
        </p:txBody>
      </p:sp>
      <p:sp>
        <p:nvSpPr>
          <p:cNvPr id="9" name="矩形 8"/>
          <p:cNvSpPr/>
          <p:nvPr/>
        </p:nvSpPr>
        <p:spPr>
          <a:xfrm>
            <a:off x="6050847" y="4045714"/>
            <a:ext cx="1183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16</a:t>
            </a:r>
            <a:r>
              <a:rPr lang="zh-CN" altLang="en-US" dirty="0">
                <a:solidFill>
                  <a:srgbClr val="FF0000"/>
                </a:solidFill>
              </a:rPr>
              <a:t>个表</a:t>
            </a:r>
            <a:r>
              <a:rPr lang="zh-CN" altLang="en-US" dirty="0" smtClean="0">
                <a:solidFill>
                  <a:srgbClr val="FF0000"/>
                </a:solidFill>
              </a:rPr>
              <a:t>项</a:t>
            </a:r>
            <a:r>
              <a:rPr lang="en-US" altLang="zh-CN" dirty="0" smtClean="0">
                <a:solidFill>
                  <a:srgbClr val="FF0000"/>
                </a:solidFill>
              </a:rPr>
              <a:t>!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5734807" y="3573016"/>
            <a:ext cx="205345" cy="1224136"/>
          </a:xfrm>
          <a:prstGeom prst="rightBrace">
            <a:avLst>
              <a:gd name="adj1" fmla="val 56864"/>
              <a:gd name="adj2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爆炸形 1 10"/>
          <p:cNvSpPr/>
          <p:nvPr/>
        </p:nvSpPr>
        <p:spPr>
          <a:xfrm>
            <a:off x="4355976" y="2132856"/>
            <a:ext cx="5472608" cy="2664296"/>
          </a:xfrm>
          <a:prstGeom prst="irregularSeal1">
            <a:avLst/>
          </a:prstGeom>
          <a:solidFill>
            <a:srgbClr val="FFFF00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7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无论是</a:t>
            </a:r>
            <a:r>
              <a:rPr lang="zh-CN" altLang="zh-CN" sz="27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发送路由</a:t>
            </a:r>
            <a:r>
              <a:rPr lang="zh-CN" altLang="zh-CN" sz="27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信息，</a:t>
            </a:r>
            <a:r>
              <a:rPr lang="zh-CN" altLang="zh-CN" sz="27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还是保存</a:t>
            </a:r>
            <a:r>
              <a:rPr lang="zh-CN" altLang="zh-CN" sz="27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路由</a:t>
            </a:r>
            <a:r>
              <a:rPr lang="zh-CN" altLang="zh-CN" sz="27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信息</a:t>
            </a:r>
            <a:r>
              <a:rPr lang="en-US" altLang="zh-CN" sz="27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,</a:t>
            </a:r>
            <a:r>
              <a:rPr lang="zh-CN" altLang="en-US" sz="2700" b="1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都非常</a:t>
            </a:r>
            <a:r>
              <a:rPr lang="zh-CN" altLang="en-US" sz="27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浪费</a:t>
            </a:r>
          </a:p>
        </p:txBody>
      </p:sp>
    </p:spTree>
    <p:extLst>
      <p:ext uri="{BB962C8B-B14F-4D97-AF65-F5344CB8AC3E}">
        <p14:creationId xmlns:p14="http://schemas.microsoft.com/office/powerpoint/2010/main" val="88474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3.73583E-6 L -0.15486 0.08443 L -0.24861 -0.21906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31" y="-6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0.00348 L -0.15486 0.07198 L -0.24861 -0.17403 " pathEditMode="relative" rAng="0" ptsTypes="AAA">
                                      <p:cBhvr>
                                        <p:cTn id="1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31" y="-54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0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88 -0.02036 L -0.06198 0.03148 L -0.15573 -0.15413 " pathEditMode="relative" rAng="0" ptsTypes="AAA">
                                      <p:cBhvr>
                                        <p:cTn id="23" dur="3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31" y="-40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0"/>
                            </p:stCondLst>
                            <p:childTnLst>
                              <p:par>
                                <p:cTn id="28" presetID="0" presetClass="path" presetSubtype="0" ac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0.00532 L -0.15313 0.02546 L -0.24549 -0.08285 " pathEditMode="relative" rAng="0" ptsTypes="AAA">
                                      <p:cBhvr>
                                        <p:cTn id="29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74" y="-23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90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  <p:bldP spid="8" grpId="0"/>
      <p:bldP spid="8" grpId="1"/>
      <p:bldP spid="9" grpId="0"/>
      <p:bldP spid="10" grpId="0" animBg="1"/>
      <p:bldP spid="11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如同在南京南站写导引</a:t>
            </a:r>
            <a:r>
              <a:rPr lang="zh-CN" altLang="zh-CN" dirty="0" smtClean="0"/>
              <a:t>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到</a:t>
            </a:r>
            <a:r>
              <a:rPr lang="zh-CN" altLang="zh-CN" dirty="0"/>
              <a:t>南航江宁校区西区坐地铁</a:t>
            </a:r>
            <a:r>
              <a:rPr lang="en-US" altLang="zh-CN" dirty="0"/>
              <a:t>S1</a:t>
            </a:r>
            <a:r>
              <a:rPr lang="zh-CN" altLang="zh-CN" dirty="0"/>
              <a:t>号线到翠屏山</a:t>
            </a:r>
            <a:r>
              <a:rPr lang="zh-CN" altLang="zh-CN" dirty="0" smtClean="0"/>
              <a:t>站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到</a:t>
            </a:r>
            <a:r>
              <a:rPr lang="zh-CN" altLang="zh-CN" dirty="0"/>
              <a:t>南航江宁校区东区坐地铁</a:t>
            </a:r>
            <a:r>
              <a:rPr lang="en-US" altLang="zh-CN" dirty="0"/>
              <a:t>S1</a:t>
            </a:r>
            <a:r>
              <a:rPr lang="zh-CN" altLang="zh-CN" dirty="0"/>
              <a:t>号线到翠屏山</a:t>
            </a:r>
            <a:r>
              <a:rPr lang="zh-CN" altLang="zh-CN" dirty="0" smtClean="0"/>
              <a:t>站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到</a:t>
            </a:r>
            <a:r>
              <a:rPr lang="zh-CN" altLang="zh-CN" dirty="0"/>
              <a:t>南航江宁校区南区坐地铁</a:t>
            </a:r>
            <a:r>
              <a:rPr lang="en-US" altLang="zh-CN" dirty="0"/>
              <a:t>S1</a:t>
            </a:r>
            <a:r>
              <a:rPr lang="zh-CN" altLang="zh-CN" dirty="0"/>
              <a:t>号线到翠屏山</a:t>
            </a:r>
            <a:r>
              <a:rPr lang="zh-CN" altLang="zh-CN" dirty="0" smtClean="0"/>
              <a:t>站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......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478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聚合！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这</a:t>
            </a:r>
            <a:r>
              <a:rPr lang="en-US" altLang="zh-CN" dirty="0"/>
              <a:t>16</a:t>
            </a:r>
            <a:r>
              <a:rPr lang="zh-CN" altLang="zh-CN" dirty="0"/>
              <a:t>个网络</a:t>
            </a:r>
            <a:r>
              <a:rPr lang="zh-CN" altLang="zh-CN" dirty="0" smtClean="0"/>
              <a:t>号前</a:t>
            </a:r>
            <a:r>
              <a:rPr lang="en-US" altLang="zh-CN" dirty="0"/>
              <a:t>20</a:t>
            </a:r>
            <a:r>
              <a:rPr lang="zh-CN" altLang="zh-CN" dirty="0"/>
              <a:t>比特都是相同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/>
              <a:t>写成地址块的形式，即</a:t>
            </a:r>
            <a:r>
              <a:rPr lang="en-US" altLang="zh-CN" dirty="0" smtClean="0"/>
              <a:t>202.119.64/20</a:t>
            </a:r>
          </a:p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4941433"/>
              </p:ext>
            </p:extLst>
          </p:nvPr>
        </p:nvGraphicFramePr>
        <p:xfrm>
          <a:off x="539552" y="2636912"/>
          <a:ext cx="8208911" cy="38164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2176"/>
                <a:gridCol w="1862176"/>
                <a:gridCol w="4484559"/>
              </a:tblGrid>
              <a:tr h="477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2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第一节</a:t>
                      </a:r>
                      <a:endParaRPr lang="zh-CN" sz="24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2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第二节</a:t>
                      </a:r>
                      <a:endParaRPr lang="zh-CN" sz="2400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200">
                          <a:effectLst/>
                          <a:latin typeface="黑体" pitchFamily="49" charset="-122"/>
                          <a:ea typeface="黑体" pitchFamily="49" charset="-122"/>
                        </a:rPr>
                        <a:t>第三节</a:t>
                      </a:r>
                      <a:endParaRPr lang="zh-CN" sz="2400" kern="10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77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64</a:t>
                      </a:r>
                      <a:r>
                        <a:rPr lang="zh-CN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sz="2400" b="1" u="sng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0100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0000</a:t>
                      </a:r>
                      <a:r>
                        <a:rPr lang="zh-CN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）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65</a:t>
                      </a:r>
                      <a:r>
                        <a:rPr 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sz="2400" b="1" u="sng" kern="1200" dirty="0" smtClean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0100</a:t>
                      </a:r>
                      <a:r>
                        <a:rPr lang="en-US" sz="2400" b="1" kern="1200" dirty="0" smtClean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0001</a:t>
                      </a:r>
                      <a:r>
                        <a:rPr lang="zh-CN" sz="2400" b="1" kern="1200" dirty="0" smtClean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）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66</a:t>
                      </a:r>
                      <a:r>
                        <a:rPr lang="zh-CN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sz="2400" b="1" u="sng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0100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0010</a:t>
                      </a:r>
                      <a:r>
                        <a:rPr lang="zh-CN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）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…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…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…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72</a:t>
                      </a:r>
                      <a:r>
                        <a:rPr lang="zh-CN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sz="2400" b="1" u="sng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0100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1000</a:t>
                      </a:r>
                      <a:r>
                        <a:rPr lang="zh-CN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）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…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…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…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47705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kern="1200" dirty="0" smtClean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202</a:t>
                      </a:r>
                      <a:endParaRPr lang="zh-CN" sz="2400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119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79</a:t>
                      </a:r>
                      <a:r>
                        <a:rPr lang="zh-CN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（</a:t>
                      </a:r>
                      <a:r>
                        <a:rPr lang="en-US" sz="2400" b="1" u="sng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0100</a:t>
                      </a: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1111</a:t>
                      </a:r>
                      <a:r>
                        <a:rPr lang="zh-CN" sz="2400" b="1" kern="1200" dirty="0"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）</a:t>
                      </a:r>
                      <a:endParaRPr lang="zh-CN" sz="2400" b="1" kern="100" dirty="0">
                        <a:solidFill>
                          <a:schemeClr val="tx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67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由此可见，一个</a:t>
            </a:r>
            <a:r>
              <a:rPr lang="en-US" altLang="zh-CN" dirty="0"/>
              <a:t>CIDR</a:t>
            </a:r>
            <a:r>
              <a:rPr lang="zh-CN" altLang="zh-CN" dirty="0"/>
              <a:t>地址块可能包括以前的很多网络</a:t>
            </a:r>
            <a:r>
              <a:rPr lang="zh-CN" altLang="zh-CN" dirty="0" smtClean="0"/>
              <a:t>地址</a:t>
            </a:r>
            <a:r>
              <a:rPr lang="en-US" altLang="zh-CN" dirty="0" smtClean="0"/>
              <a:t>(</a:t>
            </a:r>
            <a:r>
              <a:rPr lang="zh-CN" altLang="en-US" dirty="0" smtClean="0"/>
              <a:t>通常是</a:t>
            </a:r>
            <a:r>
              <a:rPr lang="en-US" altLang="zh-CN" dirty="0" smtClean="0"/>
              <a:t>C</a:t>
            </a:r>
            <a:r>
              <a:rPr lang="zh-CN" altLang="en-US" dirty="0" smtClean="0"/>
              <a:t>类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59" y="3140968"/>
            <a:ext cx="8687324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矩形 4"/>
          <p:cNvSpPr/>
          <p:nvPr/>
        </p:nvSpPr>
        <p:spPr>
          <a:xfrm>
            <a:off x="5423094" y="5013176"/>
            <a:ext cx="2483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</a:rPr>
              <a:t>202.119.64.0/20      R1</a:t>
            </a:r>
          </a:p>
        </p:txBody>
      </p:sp>
      <p:sp>
        <p:nvSpPr>
          <p:cNvPr id="7" name="矩形 6"/>
          <p:cNvSpPr/>
          <p:nvPr/>
        </p:nvSpPr>
        <p:spPr>
          <a:xfrm>
            <a:off x="5575494" y="5165576"/>
            <a:ext cx="410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4867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-0.16215 0.08449 L -0.26024 -0.21898 " pathEditMode="relative" rAng="0" ptsTypes="AAA">
                                      <p:cBhvr>
                                        <p:cTn id="10" dur="3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021" y="-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他是超人，我是超网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这种情况被称为路由</a:t>
            </a:r>
            <a:r>
              <a:rPr lang="zh-CN" altLang="zh-CN" dirty="0" smtClean="0"/>
              <a:t>聚合</a:t>
            </a:r>
            <a:endParaRPr lang="en-US" altLang="zh-CN" dirty="0" smtClean="0"/>
          </a:p>
          <a:p>
            <a:r>
              <a:rPr lang="zh-CN" altLang="zh-CN" dirty="0" smtClean="0"/>
              <a:t>也</a:t>
            </a:r>
            <a:r>
              <a:rPr lang="zh-CN" altLang="zh-CN" dirty="0"/>
              <a:t>称为构成超</a:t>
            </a:r>
            <a:r>
              <a:rPr lang="zh-CN" altLang="zh-CN" dirty="0" smtClean="0"/>
              <a:t>网</a:t>
            </a:r>
            <a:endParaRPr lang="en-US" altLang="zh-CN" dirty="0" smtClean="0"/>
          </a:p>
          <a:p>
            <a:r>
              <a:rPr lang="zh-CN" altLang="zh-CN" dirty="0" smtClean="0"/>
              <a:t>路由</a:t>
            </a:r>
            <a:r>
              <a:rPr lang="zh-CN" altLang="zh-CN" dirty="0"/>
              <a:t>聚合可以减少路由器间交换的</a:t>
            </a:r>
            <a:r>
              <a:rPr lang="zh-CN" altLang="zh-CN" dirty="0" smtClean="0"/>
              <a:t>信息量</a:t>
            </a:r>
            <a:endParaRPr lang="en-US" altLang="zh-CN" dirty="0" smtClean="0"/>
          </a:p>
          <a:p>
            <a:r>
              <a:rPr lang="zh-CN" altLang="zh-CN" dirty="0" smtClean="0"/>
              <a:t>减少</a:t>
            </a:r>
            <a:r>
              <a:rPr lang="zh-CN" altLang="zh-CN" dirty="0"/>
              <a:t>路由表的表项</a:t>
            </a:r>
            <a:r>
              <a:rPr lang="zh-CN" altLang="zh-CN" dirty="0" smtClean="0"/>
              <a:t>数目</a:t>
            </a:r>
            <a:endParaRPr lang="en-US" altLang="zh-CN" dirty="0" smtClean="0"/>
          </a:p>
          <a:p>
            <a:r>
              <a:rPr lang="zh-CN" altLang="zh-CN" dirty="0" smtClean="0"/>
              <a:t>有利于</a:t>
            </a:r>
            <a:r>
              <a:rPr lang="zh-CN" altLang="zh-CN" dirty="0"/>
              <a:t>提高了整个互联网的性能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797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 CIDR</a:t>
            </a:r>
            <a:r>
              <a:rPr lang="zh-CN" altLang="zh-CN" dirty="0">
                <a:solidFill>
                  <a:srgbClr val="FF0000"/>
                </a:solidFill>
              </a:rPr>
              <a:t>地址块划分举例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南航拿到的地址块为</a:t>
            </a:r>
            <a:r>
              <a:rPr lang="en-US" altLang="zh-CN" dirty="0"/>
              <a:t>202.119.64/20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291363"/>
              </p:ext>
            </p:extLst>
          </p:nvPr>
        </p:nvGraphicFramePr>
        <p:xfrm>
          <a:off x="539553" y="2132854"/>
          <a:ext cx="8136902" cy="5310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0671"/>
                <a:gridCol w="2263266"/>
                <a:gridCol w="2217675"/>
                <a:gridCol w="1565290"/>
              </a:tblGrid>
              <a:tr h="53105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单位</a:t>
                      </a:r>
                      <a:endParaRPr lang="zh-CN" sz="20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地址块</a:t>
                      </a:r>
                      <a:endParaRPr lang="zh-CN" sz="20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第</a:t>
                      </a:r>
                      <a:r>
                        <a:rPr lang="en-US" sz="2000" b="1" kern="12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3</a:t>
                      </a:r>
                      <a:r>
                        <a:rPr lang="zh-CN" sz="2000" b="1" kern="12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节</a:t>
                      </a:r>
                      <a:endParaRPr lang="zh-CN" sz="20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b="1" kern="1200" dirty="0">
                          <a:effectLst/>
                          <a:latin typeface="黑体" pitchFamily="49" charset="-122"/>
                          <a:ea typeface="黑体" pitchFamily="49" charset="-122"/>
                        </a:rPr>
                        <a:t>可用地址数</a:t>
                      </a:r>
                      <a:endParaRPr lang="zh-CN" sz="2000" b="1" kern="100" dirty="0">
                        <a:effectLst/>
                        <a:latin typeface="黑体" pitchFamily="49" charset="-122"/>
                        <a:ea typeface="黑体" pitchFamily="49" charset="-122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915686"/>
              </p:ext>
            </p:extLst>
          </p:nvPr>
        </p:nvGraphicFramePr>
        <p:xfrm>
          <a:off x="539552" y="2708920"/>
          <a:ext cx="8136906" cy="432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8232"/>
                <a:gridCol w="2270141"/>
                <a:gridCol w="2209045"/>
                <a:gridCol w="1569488"/>
              </a:tblGrid>
              <a:tr h="43204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南航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202.119.64.0/20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  0100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*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kumimoji="0" lang="en-US" sz="2000" b="1" kern="1200" baseline="300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12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-2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215302"/>
              </p:ext>
            </p:extLst>
          </p:nvPr>
        </p:nvGraphicFramePr>
        <p:xfrm>
          <a:off x="539552" y="3183636"/>
          <a:ext cx="8136904" cy="432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292"/>
                <a:gridCol w="2273775"/>
                <a:gridCol w="2205318"/>
                <a:gridCol w="1571519"/>
              </a:tblGrid>
              <a:tr h="43204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</a:t>
                      </a:r>
                      <a:r>
                        <a:rPr kumimoji="0" lang="zh-CN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202.119.64.0/21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  01000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*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kumimoji="0" lang="en-US" sz="2000" b="1" kern="1200" baseline="300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11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-2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708866"/>
              </p:ext>
            </p:extLst>
          </p:nvPr>
        </p:nvGraphicFramePr>
        <p:xfrm>
          <a:off x="539552" y="3645024"/>
          <a:ext cx="8136904" cy="432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1402"/>
                <a:gridCol w="2268886"/>
                <a:gridCol w="2219987"/>
                <a:gridCol w="1566629"/>
              </a:tblGrid>
              <a:tr h="43204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</a:t>
                      </a:r>
                      <a:r>
                        <a:rPr kumimoji="0" lang="zh-CN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院分配后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202.119.72.0/21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  01001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*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kumimoji="0" lang="en-US" sz="2000" b="1" kern="1200" baseline="300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11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-2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875716"/>
              </p:ext>
            </p:extLst>
          </p:nvPr>
        </p:nvGraphicFramePr>
        <p:xfrm>
          <a:off x="539552" y="4112752"/>
          <a:ext cx="8136904" cy="3963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91182"/>
                <a:gridCol w="2268885"/>
                <a:gridCol w="2205318"/>
                <a:gridCol w="1571519"/>
              </a:tblGrid>
              <a:tr h="39636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kumimoji="0" lang="zh-CN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202.119.72.0/22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  010010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*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kumimoji="0" lang="en-US" sz="2000" b="1" kern="1200" baseline="300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10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-2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977550"/>
              </p:ext>
            </p:extLst>
          </p:nvPr>
        </p:nvGraphicFramePr>
        <p:xfrm>
          <a:off x="539552" y="4540674"/>
          <a:ext cx="8136904" cy="4004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292"/>
                <a:gridCol w="2278665"/>
                <a:gridCol w="2195538"/>
                <a:gridCol w="1576409"/>
              </a:tblGrid>
              <a:tr h="400494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kumimoji="0" lang="zh-CN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院分配后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202.119.76.0/22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  010011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*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kumimoji="0" lang="en-US" sz="2000" b="1" kern="1200" baseline="300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10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-2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854510"/>
              </p:ext>
            </p:extLst>
          </p:nvPr>
        </p:nvGraphicFramePr>
        <p:xfrm>
          <a:off x="539552" y="4979640"/>
          <a:ext cx="8136904" cy="393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6292"/>
                <a:gridCol w="2283555"/>
                <a:gridCol w="2195538"/>
                <a:gridCol w="1571519"/>
              </a:tblGrid>
              <a:tr h="393576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4</a:t>
                      </a:r>
                      <a:r>
                        <a:rPr kumimoji="0" lang="zh-CN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202.119.76.0/23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  0100110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*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kumimoji="0" lang="en-US" sz="2000" b="1" kern="1200" baseline="300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9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-2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301419"/>
              </p:ext>
            </p:extLst>
          </p:nvPr>
        </p:nvGraphicFramePr>
        <p:xfrm>
          <a:off x="534662" y="5425664"/>
          <a:ext cx="8136904" cy="4516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81402"/>
                <a:gridCol w="2288445"/>
                <a:gridCol w="2205318"/>
                <a:gridCol w="1561739"/>
              </a:tblGrid>
              <a:tr h="451608"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16</a:t>
                      </a:r>
                      <a:r>
                        <a:rPr kumimoji="0" lang="zh-CN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院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202.119.78.0/23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 smtClean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  0100111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*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algn="ctr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2</a:t>
                      </a:r>
                      <a:r>
                        <a:rPr kumimoji="0" lang="en-US" sz="2000" b="1" kern="1200" baseline="300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9</a:t>
                      </a:r>
                      <a:r>
                        <a:rPr kumimoji="0" lang="en-US" sz="2000" b="1" kern="1200" dirty="0">
                          <a:solidFill>
                            <a:schemeClr val="lt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  <a:cs typeface="+mn-cs"/>
                        </a:rPr>
                        <a:t>-2</a:t>
                      </a:r>
                      <a:endParaRPr kumimoji="0" lang="zh-CN" sz="2000" b="1" kern="1200" dirty="0">
                        <a:solidFill>
                          <a:schemeClr val="lt1"/>
                        </a:solidFill>
                        <a:effectLst/>
                        <a:latin typeface="黑体" pitchFamily="49" charset="-122"/>
                        <a:ea typeface="黑体" pitchFamily="49" charset="-122"/>
                        <a:cs typeface="+mn-cs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80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zh-CN" dirty="0"/>
              <a:t>地址可以通过操作系统进行</a:t>
            </a:r>
            <a:r>
              <a:rPr lang="zh-CN" altLang="zh-CN" dirty="0" smtClean="0"/>
              <a:t>配置</a:t>
            </a:r>
            <a:endParaRPr lang="en-US" altLang="zh-CN" dirty="0" smtClean="0"/>
          </a:p>
          <a:p>
            <a:r>
              <a:rPr lang="zh-CN" altLang="zh-CN" dirty="0" smtClean="0"/>
              <a:t>可以输入命令</a:t>
            </a:r>
            <a:r>
              <a:rPr lang="en-US" altLang="zh-CN" dirty="0" err="1" smtClean="0"/>
              <a:t>ipconfig</a:t>
            </a:r>
            <a:r>
              <a:rPr lang="zh-CN" altLang="zh-CN" dirty="0" smtClean="0"/>
              <a:t>来查看</a:t>
            </a:r>
            <a:endParaRPr lang="zh-CN" altLang="en-US" dirty="0"/>
          </a:p>
        </p:txBody>
      </p:sp>
      <p:pic>
        <p:nvPicPr>
          <p:cNvPr id="4" name="图片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88840"/>
            <a:ext cx="3995936" cy="46805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381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zh-CN" dirty="0">
                <a:solidFill>
                  <a:srgbClr val="FF0000"/>
                </a:solidFill>
              </a:rPr>
              <a:t>大批量规划地址块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如果需要一次性规划很多部门的地址块的话，可以借助二叉树来配合</a:t>
            </a:r>
            <a:r>
              <a:rPr lang="zh-CN" altLang="zh-CN" dirty="0" smtClean="0"/>
              <a:t>完成</a:t>
            </a:r>
            <a:endParaRPr lang="en-US" altLang="zh-CN" dirty="0" smtClean="0"/>
          </a:p>
          <a:p>
            <a:r>
              <a:rPr lang="zh-CN" altLang="zh-CN" dirty="0"/>
              <a:t>考虑一个问题</a:t>
            </a:r>
            <a:r>
              <a:rPr lang="zh-CN" altLang="zh-CN" dirty="0" smtClean="0"/>
              <a:t>，</a:t>
            </a:r>
            <a:r>
              <a:rPr lang="en-US" altLang="zh-CN" dirty="0" smtClean="0"/>
              <a:t>16</a:t>
            </a:r>
            <a:r>
              <a:rPr lang="zh-CN" altLang="en-US" dirty="0" smtClean="0"/>
              <a:t>院某</a:t>
            </a:r>
            <a:r>
              <a:rPr lang="zh-CN" altLang="zh-CN" dirty="0" smtClean="0"/>
              <a:t>个</a:t>
            </a:r>
            <a:r>
              <a:rPr lang="zh-CN" altLang="zh-CN" dirty="0"/>
              <a:t>系，有</a:t>
            </a:r>
            <a:r>
              <a:rPr lang="en-US" altLang="zh-CN" dirty="0"/>
              <a:t>4</a:t>
            </a:r>
            <a:r>
              <a:rPr lang="zh-CN" altLang="zh-CN" dirty="0"/>
              <a:t>个教研室，分别有</a:t>
            </a:r>
            <a:r>
              <a:rPr lang="en-US" altLang="zh-CN" dirty="0"/>
              <a:t>A</a:t>
            </a:r>
            <a:r>
              <a:rPr lang="zh-CN" altLang="zh-CN" dirty="0"/>
              <a:t>（</a:t>
            </a:r>
            <a:r>
              <a:rPr lang="en-US" altLang="zh-CN" dirty="0"/>
              <a:t>120</a:t>
            </a:r>
            <a:r>
              <a:rPr lang="zh-CN" altLang="zh-CN" dirty="0"/>
              <a:t>人）、</a:t>
            </a:r>
            <a:r>
              <a:rPr lang="en-US" altLang="zh-CN" dirty="0"/>
              <a:t>B</a:t>
            </a:r>
            <a:r>
              <a:rPr lang="zh-CN" altLang="zh-CN" dirty="0"/>
              <a:t>（</a:t>
            </a:r>
            <a:r>
              <a:rPr lang="en-US" altLang="zh-CN" dirty="0"/>
              <a:t>60</a:t>
            </a:r>
            <a:r>
              <a:rPr lang="zh-CN" altLang="zh-CN" dirty="0"/>
              <a:t>人） 、</a:t>
            </a:r>
            <a:r>
              <a:rPr lang="en-US" altLang="zh-CN" dirty="0"/>
              <a:t>C</a:t>
            </a:r>
            <a:r>
              <a:rPr lang="zh-CN" altLang="zh-CN" dirty="0"/>
              <a:t>（</a:t>
            </a:r>
            <a:r>
              <a:rPr lang="en-US" altLang="zh-CN" dirty="0"/>
              <a:t>30</a:t>
            </a:r>
            <a:r>
              <a:rPr lang="zh-CN" altLang="zh-CN" dirty="0"/>
              <a:t>人） 、</a:t>
            </a:r>
            <a:r>
              <a:rPr lang="en-US" altLang="zh-CN" dirty="0"/>
              <a:t>D</a:t>
            </a:r>
            <a:r>
              <a:rPr lang="zh-CN" altLang="zh-CN" dirty="0"/>
              <a:t>（</a:t>
            </a:r>
            <a:r>
              <a:rPr lang="en-US" altLang="zh-CN" dirty="0"/>
              <a:t>12</a:t>
            </a:r>
            <a:r>
              <a:rPr lang="zh-CN" altLang="zh-CN" dirty="0"/>
              <a:t>人），现有一个地址块</a:t>
            </a:r>
            <a:r>
              <a:rPr lang="en-US" altLang="zh-CN" dirty="0"/>
              <a:t>202.119.78.0/24</a:t>
            </a:r>
            <a:r>
              <a:rPr lang="zh-CN" altLang="zh-CN" dirty="0"/>
              <a:t>，请问如何给这</a:t>
            </a:r>
            <a:r>
              <a:rPr lang="en-US" altLang="zh-CN" dirty="0"/>
              <a:t>4</a:t>
            </a:r>
            <a:r>
              <a:rPr lang="zh-CN" altLang="zh-CN" dirty="0"/>
              <a:t>个部门分配网络</a:t>
            </a:r>
            <a:r>
              <a:rPr lang="zh-CN" altLang="zh-CN" dirty="0" smtClean="0"/>
              <a:t>前缀</a:t>
            </a:r>
            <a:endParaRPr lang="en-US" altLang="zh-CN" dirty="0" smtClean="0"/>
          </a:p>
          <a:p>
            <a:r>
              <a:rPr lang="zh-CN" altLang="zh-CN" dirty="0"/>
              <a:t>因为前</a:t>
            </a:r>
            <a:r>
              <a:rPr lang="en-US" altLang="zh-CN" dirty="0"/>
              <a:t>24</a:t>
            </a:r>
            <a:r>
              <a:rPr lang="zh-CN" altLang="zh-CN" dirty="0"/>
              <a:t>比特的网络前缀已经限定，所以直接从</a:t>
            </a:r>
            <a:r>
              <a:rPr lang="en-US" altLang="zh-CN" dirty="0"/>
              <a:t>IP</a:t>
            </a:r>
            <a:r>
              <a:rPr lang="zh-CN" altLang="zh-CN" dirty="0"/>
              <a:t>地址的第</a:t>
            </a:r>
            <a:r>
              <a:rPr lang="en-US" altLang="zh-CN" dirty="0"/>
              <a:t>25</a:t>
            </a:r>
            <a:r>
              <a:rPr lang="zh-CN" altLang="zh-CN" dirty="0"/>
              <a:t>比特开始考虑即</a:t>
            </a:r>
            <a:r>
              <a:rPr lang="zh-CN" altLang="zh-CN" dirty="0" smtClean="0"/>
              <a:t>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29965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solidFill>
            <a:schemeClr val="bg1"/>
          </a:solidFill>
        </p:spPr>
        <p:txBody>
          <a:bodyPr/>
          <a:lstStyle/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462" y="1412778"/>
            <a:ext cx="5878974" cy="434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951" y="1846776"/>
            <a:ext cx="7218387" cy="122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2780928"/>
            <a:ext cx="6635667" cy="953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99592" y="3580433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B</a:t>
            </a:r>
            <a:endParaRPr lang="zh-CN" altLang="en-US" sz="1400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010" y="3737466"/>
            <a:ext cx="5800302" cy="9469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73" y="4680298"/>
            <a:ext cx="6276146" cy="1268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868144" y="4509120"/>
            <a:ext cx="216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/>
              <a:t>C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7380312" y="2060848"/>
            <a:ext cx="15121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A</a:t>
            </a:r>
            <a:r>
              <a:rPr lang="zh-CN" altLang="zh-CN" dirty="0"/>
              <a:t>（</a:t>
            </a:r>
            <a:r>
              <a:rPr lang="en-US" altLang="zh-CN" dirty="0"/>
              <a:t>120</a:t>
            </a:r>
            <a:r>
              <a:rPr lang="zh-CN" altLang="zh-CN" dirty="0"/>
              <a:t>人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B</a:t>
            </a:r>
            <a:r>
              <a:rPr lang="zh-CN" altLang="zh-CN" dirty="0"/>
              <a:t>（</a:t>
            </a:r>
            <a:r>
              <a:rPr lang="en-US" altLang="zh-CN" dirty="0"/>
              <a:t>60</a:t>
            </a:r>
            <a:r>
              <a:rPr lang="zh-CN" altLang="zh-CN" dirty="0"/>
              <a:t>人） 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zh-CN" altLang="zh-CN" dirty="0"/>
              <a:t>（</a:t>
            </a:r>
            <a:r>
              <a:rPr lang="en-US" altLang="zh-CN" dirty="0"/>
              <a:t>30</a:t>
            </a:r>
            <a:r>
              <a:rPr lang="zh-CN" altLang="zh-CN" dirty="0"/>
              <a:t>人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en-US" altLang="zh-CN" dirty="0" smtClean="0"/>
              <a:t>D</a:t>
            </a:r>
            <a:r>
              <a:rPr lang="zh-CN" altLang="zh-CN" dirty="0"/>
              <a:t>（</a:t>
            </a:r>
            <a:r>
              <a:rPr lang="en-US" altLang="zh-CN" dirty="0"/>
              <a:t>12</a:t>
            </a:r>
            <a:r>
              <a:rPr lang="zh-CN" altLang="zh-CN" dirty="0"/>
              <a:t>人）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5722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在一层层往下分叉的过程中，可以根据当层容纳的主机数目，</a:t>
            </a:r>
            <a:r>
              <a:rPr lang="zh-CN" altLang="zh-CN" dirty="0" smtClean="0"/>
              <a:t>选择</a:t>
            </a:r>
            <a:r>
              <a:rPr lang="zh-CN" altLang="en-US" dirty="0" smtClean="0"/>
              <a:t>“最”</a:t>
            </a:r>
            <a:r>
              <a:rPr lang="zh-CN" altLang="zh-CN" dirty="0" smtClean="0"/>
              <a:t>合适</a:t>
            </a:r>
            <a:r>
              <a:rPr lang="zh-CN" altLang="zh-CN" dirty="0"/>
              <a:t>的地址块分配给各个</a:t>
            </a:r>
            <a:r>
              <a:rPr lang="zh-CN" altLang="zh-CN" dirty="0" smtClean="0"/>
              <a:t>部门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满足人数要求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尽量不浪费</a:t>
            </a:r>
            <a:endParaRPr lang="en-US" altLang="zh-CN" dirty="0" smtClean="0"/>
          </a:p>
          <a:p>
            <a:r>
              <a:rPr lang="zh-CN" altLang="zh-CN" dirty="0"/>
              <a:t>各个</a:t>
            </a:r>
            <a:r>
              <a:rPr lang="zh-CN" altLang="zh-CN" dirty="0" smtClean="0"/>
              <a:t>部门</a:t>
            </a:r>
            <a:r>
              <a:rPr lang="zh-CN" altLang="en-US" dirty="0" smtClean="0"/>
              <a:t>的</a:t>
            </a:r>
            <a:r>
              <a:rPr lang="zh-CN" altLang="zh-CN" dirty="0" smtClean="0"/>
              <a:t>网络</a:t>
            </a:r>
            <a:r>
              <a:rPr lang="zh-CN" altLang="zh-CN" dirty="0"/>
              <a:t>前缀是前</a:t>
            </a:r>
            <a:r>
              <a:rPr lang="en-US" altLang="zh-CN" dirty="0"/>
              <a:t>24</a:t>
            </a:r>
            <a:r>
              <a:rPr lang="zh-CN" altLang="zh-CN" dirty="0"/>
              <a:t>比特（</a:t>
            </a:r>
            <a:r>
              <a:rPr lang="en-US" altLang="zh-CN" dirty="0"/>
              <a:t>202.119.78</a:t>
            </a:r>
            <a:r>
              <a:rPr lang="zh-CN" altLang="zh-CN" dirty="0"/>
              <a:t>）加上分叉上的比特</a:t>
            </a:r>
            <a:r>
              <a:rPr lang="zh-CN" altLang="zh-CN" dirty="0" smtClean="0"/>
              <a:t>串</a:t>
            </a:r>
            <a:endParaRPr lang="en-US" altLang="zh-CN" dirty="0" smtClean="0"/>
          </a:p>
          <a:p>
            <a:r>
              <a:rPr lang="zh-CN" altLang="zh-CN" dirty="0" smtClean="0"/>
              <a:t>其中</a:t>
            </a:r>
            <a:r>
              <a:rPr lang="zh-CN" altLang="zh-CN" dirty="0"/>
              <a:t>给</a:t>
            </a:r>
            <a:r>
              <a:rPr lang="en-US" altLang="zh-CN" dirty="0"/>
              <a:t>D</a:t>
            </a:r>
            <a:r>
              <a:rPr lang="zh-CN" altLang="zh-CN" dirty="0"/>
              <a:t>分配的地址块可以有三个选择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90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>
          <a:xfrm>
            <a:off x="355601" y="1146177"/>
            <a:ext cx="8547100" cy="511492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22534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151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38D0B804-7B4D-436F-8254-386284B90F56}" type="slidenum">
              <a:rPr lang="en-US" altLang="zh-CN" sz="1200" smtClean="0"/>
              <a:pPr/>
              <a:t>7</a:t>
            </a:fld>
            <a:endParaRPr lang="en-US" altLang="zh-CN" sz="1200" smtClean="0"/>
          </a:p>
        </p:txBody>
      </p:sp>
      <p:sp>
        <p:nvSpPr>
          <p:cNvPr id="22535" name="AutoShape 2" descr="https://mmbiz.qpic.cn/mmbiz_jpg/O0xtFGCiaLms8m7EIJZzhGTehiaNicQRyrY45IHwEdVxBy6Eal5XWUeDka5XfWQAoCyiajYqk3yMFHk3cuSicuVBGdQ/640?wx_fmt=jpe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231775" y="-3048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2536" name="AutoShape 4" descr="https://mmbiz.qpic.cn/mmbiz_jpg/O0xtFGCiaLms8m7EIJZzhGTehiaNicQRyrY45IHwEdVxBy6Eal5XWUeDka5XfWQAoCyiajYqk3yMFHk3cuSicuVBGdQ/640?wx_fmt=jpeg&amp;tp=webp&amp;wxfrom=5&amp;wx_lazy=1&amp;wx_co=1"/>
          <p:cNvSpPr>
            <a:spLocks noChangeAspect="1" noChangeArrowheads="1"/>
          </p:cNvSpPr>
          <p:nvPr/>
        </p:nvSpPr>
        <p:spPr bwMode="auto">
          <a:xfrm>
            <a:off x="384175" y="-15240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endParaRPr lang="zh-CN" altLang="en-US">
              <a:ea typeface="宋体" pitchFamily="2" charset="-122"/>
            </a:endParaRPr>
          </a:p>
        </p:txBody>
      </p:sp>
      <p:pic>
        <p:nvPicPr>
          <p:cNvPr id="225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17" y="0"/>
            <a:ext cx="7856651" cy="6757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705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微软雅黑" panose="020B0503020204020204" charset="-122"/>
                <a:ea typeface="微软雅黑" panose="020B0503020204020204" charset="-122"/>
              </a:rPr>
              <a:t>课堂练习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7" name="Text Box 3"/>
          <p:cNvSpPr txBox="1">
            <a:spLocks noChangeArrowheads="1"/>
          </p:cNvSpPr>
          <p:nvPr/>
        </p:nvSpPr>
        <p:spPr bwMode="auto">
          <a:xfrm>
            <a:off x="2195736" y="2010159"/>
            <a:ext cx="1973617" cy="42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13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32 </a:t>
            </a:r>
            <a:r>
              <a:rPr kumimoji="0" lang="zh-CN" altLang="en-US" sz="213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位</a:t>
            </a:r>
            <a:r>
              <a:rPr kumimoji="0" lang="zh-CN" altLang="en-US" sz="2135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二进制数</a:t>
            </a:r>
          </a:p>
        </p:txBody>
      </p:sp>
      <p:sp>
        <p:nvSpPr>
          <p:cNvPr id="88" name="Text Box 4"/>
          <p:cNvSpPr txBox="1">
            <a:spLocks noChangeArrowheads="1"/>
          </p:cNvSpPr>
          <p:nvPr/>
        </p:nvSpPr>
        <p:spPr bwMode="auto">
          <a:xfrm>
            <a:off x="6847109" y="1988840"/>
            <a:ext cx="1829347" cy="42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kumimoji="0" lang="zh-CN" altLang="en-US" sz="2135" b="1" dirty="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点</a:t>
            </a:r>
            <a:r>
              <a:rPr kumimoji="0" lang="zh-CN" altLang="en-US" sz="2135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</a:rPr>
              <a:t>分十进制数</a:t>
            </a:r>
          </a:p>
        </p:txBody>
      </p:sp>
      <p:sp>
        <p:nvSpPr>
          <p:cNvPr id="89" name="Line 5"/>
          <p:cNvSpPr>
            <a:spLocks noChangeShapeType="1"/>
          </p:cNvSpPr>
          <p:nvPr/>
        </p:nvSpPr>
        <p:spPr bwMode="auto">
          <a:xfrm>
            <a:off x="251521" y="2521280"/>
            <a:ext cx="864096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135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382933" y="2592450"/>
            <a:ext cx="6061275" cy="42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13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10000011  00110101  00000110  10000000</a:t>
            </a:r>
            <a:endParaRPr kumimoji="0" lang="en-US" altLang="zh-CN" sz="213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1" name="Text Box 7"/>
          <p:cNvSpPr txBox="1">
            <a:spLocks noChangeArrowheads="1"/>
          </p:cNvSpPr>
          <p:nvPr/>
        </p:nvSpPr>
        <p:spPr bwMode="auto">
          <a:xfrm>
            <a:off x="6933035" y="2578216"/>
            <a:ext cx="1935145" cy="42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135" b="1" dirty="0" smtClean="0">
                <a:latin typeface="微软雅黑" panose="020B0503020204020204" charset="-122"/>
                <a:ea typeface="微软雅黑" panose="020B0503020204020204" charset="-122"/>
              </a:rPr>
              <a:t>131.53.6.128</a:t>
            </a:r>
            <a:endParaRPr kumimoji="0" lang="en-US" altLang="zh-CN" sz="213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2" name="Text Box 8"/>
          <p:cNvSpPr txBox="1">
            <a:spLocks noChangeArrowheads="1"/>
          </p:cNvSpPr>
          <p:nvPr/>
        </p:nvSpPr>
        <p:spPr bwMode="auto">
          <a:xfrm>
            <a:off x="382933" y="3181211"/>
            <a:ext cx="6061275" cy="42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13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11000001  10000101  00110000  00000111</a:t>
            </a:r>
            <a:endParaRPr kumimoji="0" lang="en-US" altLang="zh-CN" sz="213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6933035" y="3166976"/>
            <a:ext cx="1935145" cy="42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135" b="1" dirty="0" smtClean="0">
                <a:latin typeface="微软雅黑" panose="020B0503020204020204" charset="-122"/>
                <a:ea typeface="微软雅黑" panose="020B0503020204020204" charset="-122"/>
              </a:rPr>
              <a:t>193.133.48.7</a:t>
            </a:r>
            <a:endParaRPr kumimoji="0" lang="en-US" altLang="zh-CN" sz="213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4" name="Text Box 10"/>
          <p:cNvSpPr txBox="1">
            <a:spLocks noChangeArrowheads="1"/>
          </p:cNvSpPr>
          <p:nvPr/>
        </p:nvSpPr>
        <p:spPr bwMode="auto">
          <a:xfrm>
            <a:off x="382933" y="3812673"/>
            <a:ext cx="6229590" cy="42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135" b="1" dirty="0" smtClean="0">
                <a:solidFill>
                  <a:srgbClr val="0000CC"/>
                </a:solidFill>
                <a:latin typeface="微软雅黑" panose="020B0503020204020204" charset="-122"/>
                <a:ea typeface="微软雅黑" panose="020B0503020204020204" charset="-122"/>
              </a:rPr>
              <a:t>00011010  00000011  00010000  00100100</a:t>
            </a:r>
            <a:endParaRPr kumimoji="0" lang="en-US" altLang="zh-CN" sz="2135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5" name="Text Box 11"/>
          <p:cNvSpPr txBox="1">
            <a:spLocks noChangeArrowheads="1"/>
          </p:cNvSpPr>
          <p:nvPr/>
        </p:nvSpPr>
        <p:spPr bwMode="auto">
          <a:xfrm>
            <a:off x="6933035" y="3798438"/>
            <a:ext cx="1598515" cy="420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CN" sz="2135" b="1" dirty="0" smtClean="0">
                <a:latin typeface="微软雅黑" panose="020B0503020204020204" charset="-122"/>
                <a:ea typeface="微软雅黑" panose="020B0503020204020204" charset="-122"/>
              </a:rPr>
              <a:t>26.3.16.36</a:t>
            </a:r>
            <a:endParaRPr kumimoji="0" lang="en-US" altLang="zh-CN" sz="2135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9798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/>
      <p:bldP spid="93" grpId="0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分级管理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IP</a:t>
            </a:r>
            <a:r>
              <a:rPr lang="zh-CN" altLang="zh-CN" dirty="0"/>
              <a:t>地址一般被分成两个</a:t>
            </a:r>
            <a:r>
              <a:rPr lang="zh-CN" altLang="zh-CN" dirty="0" smtClean="0"/>
              <a:t>字段</a:t>
            </a:r>
            <a:endParaRPr lang="en-US" altLang="zh-CN" dirty="0" smtClean="0"/>
          </a:p>
          <a:p>
            <a:pPr lvl="1"/>
            <a:r>
              <a:rPr lang="zh-CN" altLang="zh-CN" dirty="0"/>
              <a:t>处于前部的字段是网络号（</a:t>
            </a:r>
            <a:r>
              <a:rPr lang="en-US" altLang="zh-CN" dirty="0"/>
              <a:t>net-id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</a:t>
            </a:r>
            <a:r>
              <a:rPr lang="zh-CN" altLang="zh-CN" dirty="0"/>
              <a:t>全球唯一</a:t>
            </a:r>
            <a:endParaRPr lang="en-US" altLang="zh-CN" dirty="0" smtClean="0"/>
          </a:p>
          <a:p>
            <a:pPr lvl="1"/>
            <a:r>
              <a:rPr lang="zh-CN" altLang="zh-CN" dirty="0"/>
              <a:t>处于后部的字段是主机号（</a:t>
            </a:r>
            <a:r>
              <a:rPr lang="en-US" altLang="zh-CN" dirty="0"/>
              <a:t>host-id</a:t>
            </a:r>
            <a:r>
              <a:rPr lang="zh-CN" altLang="zh-CN" dirty="0" smtClean="0"/>
              <a:t>）</a:t>
            </a:r>
            <a:r>
              <a:rPr lang="zh-CN" altLang="en-US" dirty="0" smtClean="0"/>
              <a:t>，</a:t>
            </a:r>
            <a:r>
              <a:rPr lang="zh-CN" altLang="zh-CN" dirty="0"/>
              <a:t>网络</a:t>
            </a:r>
            <a:r>
              <a:rPr lang="zh-CN" altLang="zh-CN" dirty="0" smtClean="0"/>
              <a:t>内唯一</a:t>
            </a:r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pPr lvl="1"/>
            <a:endParaRPr lang="en-US" altLang="zh-CN" dirty="0" smtClean="0"/>
          </a:p>
          <a:p>
            <a:pPr lvl="1"/>
            <a:endParaRPr lang="en-US" altLang="zh-CN" dirty="0"/>
          </a:p>
          <a:p>
            <a:r>
              <a:rPr lang="zh-CN" altLang="zh-CN" dirty="0"/>
              <a:t>实现了分级管理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91680" y="4005064"/>
            <a:ext cx="2592288" cy="720080"/>
          </a:xfrm>
          <a:prstGeom prst="rect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7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网络号</a:t>
            </a:r>
            <a:endParaRPr lang="zh-CN" altLang="en-US" sz="27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83968" y="4005064"/>
            <a:ext cx="2592288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700" b="1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主机号</a:t>
            </a:r>
            <a:endParaRPr lang="zh-CN" altLang="en-US" sz="2700" b="1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左大括号 4"/>
          <p:cNvSpPr/>
          <p:nvPr/>
        </p:nvSpPr>
        <p:spPr>
          <a:xfrm rot="5400000">
            <a:off x="4103948" y="1116698"/>
            <a:ext cx="360040" cy="5184576"/>
          </a:xfrm>
          <a:prstGeom prst="leftBrace">
            <a:avLst>
              <a:gd name="adj1" fmla="val 57174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923928" y="3068960"/>
            <a:ext cx="1296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>
                <a:latin typeface="黑体" pitchFamily="49" charset="-122"/>
                <a:ea typeface="黑体" pitchFamily="49" charset="-122"/>
              </a:rPr>
              <a:t>32</a:t>
            </a:r>
            <a:r>
              <a:rPr lang="zh-CN" altLang="en-US" sz="2200" b="1" dirty="0">
                <a:latin typeface="黑体" pitchFamily="49" charset="-122"/>
                <a:ea typeface="黑体" pitchFamily="49" charset="-122"/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384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86f405f7-1c52-4e09-a250-c9a8481f28f6}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1493</TotalTime>
  <Words>3251</Words>
  <Application>Microsoft Office PowerPoint</Application>
  <PresentationFormat>全屏显示(4:3)</PresentationFormat>
  <Paragraphs>503</Paragraphs>
  <Slides>62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63" baseType="lpstr">
      <vt:lpstr>市镇</vt:lpstr>
      <vt:lpstr>互联网上的地址</vt:lpstr>
      <vt:lpstr>PowerPoint 演示文稿</vt:lpstr>
      <vt:lpstr>PowerPoint 演示文稿</vt:lpstr>
      <vt:lpstr>1.为什么要有IP地址</vt:lpstr>
      <vt:lpstr>2. 点分十进制记法</vt:lpstr>
      <vt:lpstr>PowerPoint 演示文稿</vt:lpstr>
      <vt:lpstr>PowerPoint 演示文稿</vt:lpstr>
      <vt:lpstr>课堂练习</vt:lpstr>
      <vt:lpstr>3. 分级管理</vt:lpstr>
      <vt:lpstr>分级的好处</vt:lpstr>
      <vt:lpstr>下一个问题</vt:lpstr>
      <vt:lpstr>4.一些特殊的IP地址</vt:lpstr>
      <vt:lpstr>注意</vt:lpstr>
      <vt:lpstr>PowerPoint 演示文稿</vt:lpstr>
      <vt:lpstr>5. 环回地址</vt:lpstr>
      <vt:lpstr>PowerPoint 演示文稿</vt:lpstr>
      <vt:lpstr>PowerPoint 演示文稿</vt:lpstr>
      <vt:lpstr>1. 定义</vt:lpstr>
      <vt:lpstr>为了方便得知IP地址是什么类型</vt:lpstr>
      <vt:lpstr>A类IP地址</vt:lpstr>
      <vt:lpstr>B类IP地址</vt:lpstr>
      <vt:lpstr>C类IP地址</vt:lpstr>
      <vt:lpstr>总结</vt:lpstr>
      <vt:lpstr>PowerPoint 演示文稿</vt:lpstr>
      <vt:lpstr>PowerPoint 演示文稿</vt:lpstr>
      <vt:lpstr>课堂练习</vt:lpstr>
      <vt:lpstr>2. IP地址的使用特点</vt:lpstr>
      <vt:lpstr>PowerPoint 演示文稿</vt:lpstr>
      <vt:lpstr>PowerPoint 演示文稿</vt:lpstr>
      <vt:lpstr>PowerPoint 演示文稿</vt:lpstr>
      <vt:lpstr>PowerPoint 演示文稿</vt:lpstr>
      <vt:lpstr>1. 子网的概念</vt:lpstr>
      <vt:lpstr>PowerPoint 演示文稿</vt:lpstr>
      <vt:lpstr>PowerPoint 演示文稿</vt:lpstr>
      <vt:lpstr>PowerPoint 演示文稿</vt:lpstr>
      <vt:lpstr>子网如何标识</vt:lpstr>
      <vt:lpstr>划分子网的好处</vt:lpstr>
      <vt:lpstr>2. 如何查找子网号</vt:lpstr>
      <vt:lpstr>在Windows中配置子网掩码</vt:lpstr>
      <vt:lpstr>把B类网络地址的主机号部分拆分为两部分</vt:lpstr>
      <vt:lpstr>拆分IP地址</vt:lpstr>
      <vt:lpstr>正经点</vt:lpstr>
      <vt:lpstr>PowerPoint 演示文稿</vt:lpstr>
      <vt:lpstr>注意</vt:lpstr>
      <vt:lpstr>课堂练习</vt:lpstr>
      <vt:lpstr>3. 子网规划</vt:lpstr>
      <vt:lpstr>例子</vt:lpstr>
      <vt:lpstr>PowerPoint 演示文稿</vt:lpstr>
      <vt:lpstr>PowerPoint 演示文稿</vt:lpstr>
      <vt:lpstr>1. 无分类编址的引入</vt:lpstr>
      <vt:lpstr>PowerPoint 演示文稿</vt:lpstr>
      <vt:lpstr>2. 表示方法</vt:lpstr>
      <vt:lpstr>PowerPoint 演示文稿</vt:lpstr>
      <vt:lpstr>3. 路由聚合(route aggregation)</vt:lpstr>
      <vt:lpstr>PowerPoint 演示文稿</vt:lpstr>
      <vt:lpstr>聚合！</vt:lpstr>
      <vt:lpstr>PowerPoint 演示文稿</vt:lpstr>
      <vt:lpstr>他是超人，我是超网</vt:lpstr>
      <vt:lpstr>4. CIDR地址块划分举例</vt:lpstr>
      <vt:lpstr>5. 大批量规划地址块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先知道概念</dc:title>
  <dc:creator>du</dc:creator>
  <cp:lastModifiedBy>Windows 用户</cp:lastModifiedBy>
  <cp:revision>101</cp:revision>
  <dcterms:created xsi:type="dcterms:W3CDTF">2023-06-19T02:50:47Z</dcterms:created>
  <dcterms:modified xsi:type="dcterms:W3CDTF">2023-07-18T13:48:54Z</dcterms:modified>
</cp:coreProperties>
</file>