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0"/>
  </p:notesMasterIdLst>
  <p:handoutMasterIdLst>
    <p:handoutMasterId r:id="rId51"/>
  </p:handout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7" r:id="rId19"/>
    <p:sldId id="275" r:id="rId20"/>
    <p:sldId id="280" r:id="rId21"/>
    <p:sldId id="281" r:id="rId22"/>
    <p:sldId id="282" r:id="rId23"/>
    <p:sldId id="276" r:id="rId24"/>
    <p:sldId id="283" r:id="rId25"/>
    <p:sldId id="284" r:id="rId26"/>
    <p:sldId id="285" r:id="rId27"/>
    <p:sldId id="286" r:id="rId28"/>
    <p:sldId id="287" r:id="rId29"/>
    <p:sldId id="277" r:id="rId30"/>
    <p:sldId id="288" r:id="rId31"/>
    <p:sldId id="278" r:id="rId32"/>
    <p:sldId id="289" r:id="rId33"/>
    <p:sldId id="290" r:id="rId34"/>
    <p:sldId id="291" r:id="rId35"/>
    <p:sldId id="292" r:id="rId36"/>
    <p:sldId id="279" r:id="rId37"/>
    <p:sldId id="293" r:id="rId38"/>
    <p:sldId id="294" r:id="rId39"/>
    <p:sldId id="295" r:id="rId40"/>
    <p:sldId id="296" r:id="rId41"/>
    <p:sldId id="298" r:id="rId42"/>
    <p:sldId id="299" r:id="rId43"/>
    <p:sldId id="297" r:id="rId44"/>
    <p:sldId id="300" r:id="rId45"/>
    <p:sldId id="301" r:id="rId46"/>
    <p:sldId id="302" r:id="rId47"/>
    <p:sldId id="303" r:id="rId48"/>
    <p:sldId id="3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0" autoAdjust="0"/>
    <p:restoredTop sz="94139" autoAdjust="0"/>
  </p:normalViewPr>
  <p:slideViewPr>
    <p:cSldViewPr>
      <p:cViewPr>
        <p:scale>
          <a:sx n="90" d="100"/>
          <a:sy n="90" d="100"/>
        </p:scale>
        <p:origin x="-1568" y="-10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2023/6/30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2023/6/30</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2023/6/30</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2023/6/30</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619"/>
            <a:ext cx="8569704" cy="511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副标题 2"/>
          <p:cNvSpPr>
            <a:spLocks noGrp="1"/>
          </p:cNvSpPr>
          <p:nvPr>
            <p:ph type="subTitle" idx="1"/>
          </p:nvPr>
        </p:nvSpPr>
        <p:spPr>
          <a:xfrm>
            <a:off x="2636405" y="5148924"/>
            <a:ext cx="6400800" cy="1752600"/>
          </a:xfrm>
        </p:spPr>
        <p:txBody>
          <a:bodyPr/>
          <a:lstStyle/>
          <a:p>
            <a:endParaRPr lang="zh-CN" altLang="en-US" dirty="0"/>
          </a:p>
        </p:txBody>
      </p:sp>
      <p:sp>
        <p:nvSpPr>
          <p:cNvPr id="2" name="标题 1"/>
          <p:cNvSpPr>
            <a:spLocks noGrp="1"/>
          </p:cNvSpPr>
          <p:nvPr>
            <p:ph type="ctrTitle"/>
          </p:nvPr>
        </p:nvSpPr>
        <p:spPr>
          <a:xfrm>
            <a:off x="685800" y="476672"/>
            <a:ext cx="7772400" cy="1512168"/>
          </a:xfrm>
        </p:spPr>
        <p:txBody>
          <a:bodyPr>
            <a:normAutofit/>
          </a:bodyPr>
          <a:lstStyle/>
          <a:p>
            <a:pPr algn="l"/>
            <a:r>
              <a:rPr lang="zh-CN" altLang="en-US" dirty="0">
                <a:solidFill>
                  <a:srgbClr val="FF0000"/>
                </a:solidFill>
              </a:rPr>
              <a:t>分组在网络上的</a:t>
            </a:r>
            <a:r>
              <a:rPr lang="zh-CN" altLang="en-US" dirty="0" smtClean="0">
                <a:solidFill>
                  <a:srgbClr val="FF0000"/>
                </a:solidFill>
              </a:rPr>
              <a:t>旅程</a:t>
            </a: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a:t>
            </a:r>
            <a:r>
              <a:rPr lang="zh-CN" altLang="en-US" dirty="0" smtClean="0">
                <a:solidFill>
                  <a:srgbClr val="FF0000"/>
                </a:solidFill>
              </a:rPr>
              <a:t>万里长征若等闲</a:t>
            </a:r>
            <a:endParaRPr lang="zh-CN" altLang="en-US"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9" name="直接箭头连接符 38"/>
          <p:cNvCxnSpPr/>
          <p:nvPr/>
        </p:nvCxnSpPr>
        <p:spPr>
          <a:xfrm>
            <a:off x="2224336" y="5481228"/>
            <a:ext cx="1303548"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067944" y="4149080"/>
            <a:ext cx="648072"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148064" y="3212976"/>
            <a:ext cx="648072"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260340" y="5481228"/>
            <a:ext cx="1267544"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067944" y="4149080"/>
            <a:ext cx="684076"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5184068" y="3212976"/>
            <a:ext cx="612068"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2260340" y="5481228"/>
            <a:ext cx="1267544"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4067944" y="4149080"/>
            <a:ext cx="684076"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5184068" y="3212976"/>
            <a:ext cx="612068"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260340" y="5481228"/>
            <a:ext cx="1267544"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4067944" y="4149080"/>
            <a:ext cx="684076"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5184068" y="3212976"/>
            <a:ext cx="612068"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2260340" y="5481228"/>
            <a:ext cx="1267544"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067944" y="4149080"/>
            <a:ext cx="684076"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5184068" y="3212976"/>
            <a:ext cx="612068"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2224336" y="5481228"/>
            <a:ext cx="1303548" cy="3240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067944" y="4149080"/>
            <a:ext cx="648072" cy="12241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5148064" y="3212976"/>
            <a:ext cx="648072" cy="29032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5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childTnLst>
                          </p:cTn>
                        </p:par>
                        <p:par>
                          <p:cTn id="8" fill="hold">
                            <p:stCondLst>
                              <p:cond delay="1000"/>
                            </p:stCondLst>
                            <p:childTnLst>
                              <p:par>
                                <p:cTn id="9" presetID="1" presetClass="exit" presetSubtype="0" fill="hold" nodeType="afterEffect">
                                  <p:stCondLst>
                                    <p:cond delay="0"/>
                                  </p:stCondLst>
                                  <p:childTnLst>
                                    <p:set>
                                      <p:cBhvr>
                                        <p:cTn id="10" dur="1" fill="hold">
                                          <p:stCondLst>
                                            <p:cond delay="0"/>
                                          </p:stCondLst>
                                        </p:cTn>
                                        <p:tgtEl>
                                          <p:spTgt spid="3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1000"/>
                                        <p:tgtEl>
                                          <p:spTgt spid="40"/>
                                        </p:tgtEl>
                                      </p:cBhvr>
                                    </p:animEffect>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0"/>
                                        </p:tgtEl>
                                        <p:attrNameLst>
                                          <p:attrName>style.visibility</p:attrName>
                                        </p:attrNameLst>
                                      </p:cBhvr>
                                      <p:to>
                                        <p:strVal val="hidden"/>
                                      </p:to>
                                    </p:se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1000"/>
                                        <p:tgtEl>
                                          <p:spTgt spid="45"/>
                                        </p:tgtEl>
                                      </p:cBhvr>
                                    </p:animEffect>
                                  </p:childTnLst>
                                </p:cTn>
                              </p:par>
                            </p:childTnLst>
                          </p:cTn>
                        </p:par>
                        <p:par>
                          <p:cTn id="22" fill="hold">
                            <p:stCondLst>
                              <p:cond delay="3000"/>
                            </p:stCondLst>
                            <p:childTnLst>
                              <p:par>
                                <p:cTn id="23" presetID="1" presetClass="exit" presetSubtype="0" fill="hold" nodeType="afterEffect">
                                  <p:stCondLst>
                                    <p:cond delay="0"/>
                                  </p:stCondLst>
                                  <p:childTnLst>
                                    <p:set>
                                      <p:cBhvr>
                                        <p:cTn id="24" dur="1" fill="hold">
                                          <p:stCondLst>
                                            <p:cond delay="0"/>
                                          </p:stCondLst>
                                        </p:cTn>
                                        <p:tgtEl>
                                          <p:spTgt spid="45"/>
                                        </p:tgtEl>
                                        <p:attrNameLst>
                                          <p:attrName>style.visibility</p:attrName>
                                        </p:attrNameLst>
                                      </p:cBhvr>
                                      <p:to>
                                        <p:strVal val="hidden"/>
                                      </p:to>
                                    </p:se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1" presetClass="exit" presetSubtype="0" fill="hold" nodeType="afterEffect">
                                  <p:stCondLst>
                                    <p:cond delay="0"/>
                                  </p:stCondLst>
                                  <p:childTnLst>
                                    <p:set>
                                      <p:cBhvr>
                                        <p:cTn id="31" dur="1" fill="hold">
                                          <p:stCondLst>
                                            <p:cond delay="0"/>
                                          </p:stCondLst>
                                        </p:cTn>
                                        <p:tgtEl>
                                          <p:spTgt spid="47"/>
                                        </p:tgtEl>
                                        <p:attrNameLst>
                                          <p:attrName>style.visibility</p:attrName>
                                        </p:attrNameLst>
                                      </p:cBhvr>
                                      <p:to>
                                        <p:strVal val="hidden"/>
                                      </p:to>
                                    </p:se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1000"/>
                                        <p:tgtEl>
                                          <p:spTgt spid="48"/>
                                        </p:tgtEl>
                                      </p:cBhvr>
                                    </p:animEffect>
                                  </p:childTnLst>
                                </p:cTn>
                              </p:par>
                            </p:childTnLst>
                          </p:cTn>
                        </p:par>
                        <p:par>
                          <p:cTn id="36" fill="hold">
                            <p:stCondLst>
                              <p:cond delay="5000"/>
                            </p:stCondLst>
                            <p:childTnLst>
                              <p:par>
                                <p:cTn id="37" presetID="1" presetClass="exit" presetSubtype="0" fill="hold" nodeType="afterEffect">
                                  <p:stCondLst>
                                    <p:cond delay="0"/>
                                  </p:stCondLst>
                                  <p:childTnLst>
                                    <p:set>
                                      <p:cBhvr>
                                        <p:cTn id="38" dur="1" fill="hold">
                                          <p:stCondLst>
                                            <p:cond delay="0"/>
                                          </p:stCondLst>
                                        </p:cTn>
                                        <p:tgtEl>
                                          <p:spTgt spid="48"/>
                                        </p:tgtEl>
                                        <p:attrNameLst>
                                          <p:attrName>style.visibility</p:attrName>
                                        </p:attrNameLst>
                                      </p:cBhvr>
                                      <p:to>
                                        <p:strVal val="hidden"/>
                                      </p:to>
                                    </p:se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1000"/>
                                        <p:tgtEl>
                                          <p:spTgt spid="49"/>
                                        </p:tgtEl>
                                      </p:cBhvr>
                                    </p:animEffect>
                                  </p:childTnLst>
                                </p:cTn>
                              </p:par>
                            </p:childTnLst>
                          </p:cTn>
                        </p:par>
                        <p:par>
                          <p:cTn id="43" fill="hold">
                            <p:stCondLst>
                              <p:cond delay="6000"/>
                            </p:stCondLst>
                            <p:childTnLst>
                              <p:par>
                                <p:cTn id="44" presetID="1" presetClass="exit" presetSubtype="0" fill="hold" nodeType="afterEffect">
                                  <p:stCondLst>
                                    <p:cond delay="0"/>
                                  </p:stCondLst>
                                  <p:childTnLst>
                                    <p:set>
                                      <p:cBhvr>
                                        <p:cTn id="45" dur="1" fill="hold">
                                          <p:stCondLst>
                                            <p:cond delay="0"/>
                                          </p:stCondLst>
                                        </p:cTn>
                                        <p:tgtEl>
                                          <p:spTgt spid="49"/>
                                        </p:tgtEl>
                                        <p:attrNameLst>
                                          <p:attrName>style.visibility</p:attrName>
                                        </p:attrNameLst>
                                      </p:cBhvr>
                                      <p:to>
                                        <p:strVal val="hidden"/>
                                      </p:to>
                                    </p:set>
                                  </p:childTnLst>
                                </p:cTn>
                              </p:par>
                            </p:childTnLst>
                          </p:cTn>
                        </p:par>
                        <p:par>
                          <p:cTn id="46" fill="hold">
                            <p:stCondLst>
                              <p:cond delay="6000"/>
                            </p:stCondLst>
                            <p:childTnLst>
                              <p:par>
                                <p:cTn id="47" presetID="22" presetClass="entr" presetSubtype="8" fill="hold"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1000"/>
                                        <p:tgtEl>
                                          <p:spTgt spid="50"/>
                                        </p:tgtEl>
                                      </p:cBhvr>
                                    </p:animEffect>
                                  </p:childTnLst>
                                </p:cTn>
                              </p:par>
                            </p:childTnLst>
                          </p:cTn>
                        </p:par>
                        <p:par>
                          <p:cTn id="50" fill="hold">
                            <p:stCondLst>
                              <p:cond delay="7000"/>
                            </p:stCondLst>
                            <p:childTnLst>
                              <p:par>
                                <p:cTn id="51" presetID="1" presetClass="exit" presetSubtype="0" fill="hold" nodeType="afterEffect">
                                  <p:stCondLst>
                                    <p:cond delay="0"/>
                                  </p:stCondLst>
                                  <p:childTnLst>
                                    <p:set>
                                      <p:cBhvr>
                                        <p:cTn id="52" dur="1" fill="hold">
                                          <p:stCondLst>
                                            <p:cond delay="0"/>
                                          </p:stCondLst>
                                        </p:cTn>
                                        <p:tgtEl>
                                          <p:spTgt spid="50"/>
                                        </p:tgtEl>
                                        <p:attrNameLst>
                                          <p:attrName>style.visibility</p:attrName>
                                        </p:attrNameLst>
                                      </p:cBhvr>
                                      <p:to>
                                        <p:strVal val="hidden"/>
                                      </p:to>
                                    </p:set>
                                  </p:childTnLst>
                                </p:cTn>
                              </p:par>
                            </p:childTnLst>
                          </p:cTn>
                        </p:par>
                        <p:par>
                          <p:cTn id="53" fill="hold">
                            <p:stCondLst>
                              <p:cond delay="7000"/>
                            </p:stCondLst>
                            <p:childTnLst>
                              <p:par>
                                <p:cTn id="54" presetID="22" presetClass="entr" presetSubtype="8"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1000"/>
                                        <p:tgtEl>
                                          <p:spTgt spid="51"/>
                                        </p:tgtEl>
                                      </p:cBhvr>
                                    </p:animEffect>
                                  </p:childTnLst>
                                </p:cTn>
                              </p:par>
                            </p:childTnLst>
                          </p:cTn>
                        </p:par>
                        <p:par>
                          <p:cTn id="57" fill="hold">
                            <p:stCondLst>
                              <p:cond delay="8000"/>
                            </p:stCondLst>
                            <p:childTnLst>
                              <p:par>
                                <p:cTn id="58" presetID="1" presetClass="exit" presetSubtype="0" fill="hold" nodeType="afterEffect">
                                  <p:stCondLst>
                                    <p:cond delay="0"/>
                                  </p:stCondLst>
                                  <p:childTnLst>
                                    <p:set>
                                      <p:cBhvr>
                                        <p:cTn id="59" dur="1" fill="hold">
                                          <p:stCondLst>
                                            <p:cond delay="0"/>
                                          </p:stCondLst>
                                        </p:cTn>
                                        <p:tgtEl>
                                          <p:spTgt spid="51"/>
                                        </p:tgtEl>
                                        <p:attrNameLst>
                                          <p:attrName>style.visibility</p:attrName>
                                        </p:attrNameLst>
                                      </p:cBhvr>
                                      <p:to>
                                        <p:strVal val="hidden"/>
                                      </p:to>
                                    </p:se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wipe(left)">
                                      <p:cBhvr>
                                        <p:cTn id="63" dur="1000"/>
                                        <p:tgtEl>
                                          <p:spTgt spid="52"/>
                                        </p:tgtEl>
                                      </p:cBhvr>
                                    </p:animEffect>
                                  </p:childTnLst>
                                </p:cTn>
                              </p:par>
                            </p:childTnLst>
                          </p:cTn>
                        </p:par>
                        <p:par>
                          <p:cTn id="64" fill="hold">
                            <p:stCondLst>
                              <p:cond delay="9000"/>
                            </p:stCondLst>
                            <p:childTnLst>
                              <p:par>
                                <p:cTn id="65" presetID="1" presetClass="exit" presetSubtype="0" fill="hold" nodeType="afterEffect">
                                  <p:stCondLst>
                                    <p:cond delay="0"/>
                                  </p:stCondLst>
                                  <p:childTnLst>
                                    <p:set>
                                      <p:cBhvr>
                                        <p:cTn id="66" dur="1" fill="hold">
                                          <p:stCondLst>
                                            <p:cond delay="0"/>
                                          </p:stCondLst>
                                        </p:cTn>
                                        <p:tgtEl>
                                          <p:spTgt spid="52"/>
                                        </p:tgtEl>
                                        <p:attrNameLst>
                                          <p:attrName>style.visibility</p:attrName>
                                        </p:attrNameLst>
                                      </p:cBhvr>
                                      <p:to>
                                        <p:strVal val="hidden"/>
                                      </p:to>
                                    </p:set>
                                  </p:childTnLst>
                                </p:cTn>
                              </p:par>
                            </p:childTnLst>
                          </p:cTn>
                        </p:par>
                        <p:par>
                          <p:cTn id="67" fill="hold">
                            <p:stCondLst>
                              <p:cond delay="9000"/>
                            </p:stCondLst>
                            <p:childTnLst>
                              <p:par>
                                <p:cTn id="68" presetID="22" presetClass="entr" presetSubtype="8"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1000"/>
                                        <p:tgtEl>
                                          <p:spTgt spid="53"/>
                                        </p:tgtEl>
                                      </p:cBhvr>
                                    </p:animEffect>
                                  </p:childTnLst>
                                </p:cTn>
                              </p:par>
                            </p:childTnLst>
                          </p:cTn>
                        </p:par>
                        <p:par>
                          <p:cTn id="71" fill="hold">
                            <p:stCondLst>
                              <p:cond delay="10000"/>
                            </p:stCondLst>
                            <p:childTnLst>
                              <p:par>
                                <p:cTn id="72" presetID="1" presetClass="exit" presetSubtype="0" fill="hold" nodeType="afterEffect">
                                  <p:stCondLst>
                                    <p:cond delay="0"/>
                                  </p:stCondLst>
                                  <p:childTnLst>
                                    <p:set>
                                      <p:cBhvr>
                                        <p:cTn id="73" dur="1" fill="hold">
                                          <p:stCondLst>
                                            <p:cond delay="0"/>
                                          </p:stCondLst>
                                        </p:cTn>
                                        <p:tgtEl>
                                          <p:spTgt spid="53"/>
                                        </p:tgtEl>
                                        <p:attrNameLst>
                                          <p:attrName>style.visibility</p:attrName>
                                        </p:attrNameLst>
                                      </p:cBhvr>
                                      <p:to>
                                        <p:strVal val="hidden"/>
                                      </p:to>
                                    </p:set>
                                  </p:childTnLst>
                                </p:cTn>
                              </p:par>
                            </p:childTnLst>
                          </p:cTn>
                        </p:par>
                        <p:par>
                          <p:cTn id="74" fill="hold">
                            <p:stCondLst>
                              <p:cond delay="10000"/>
                            </p:stCondLst>
                            <p:childTnLst>
                              <p:par>
                                <p:cTn id="75" presetID="22" presetClass="entr" presetSubtype="8" fill="hold"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1000"/>
                                        <p:tgtEl>
                                          <p:spTgt spid="54"/>
                                        </p:tgtEl>
                                      </p:cBhvr>
                                    </p:animEffect>
                                  </p:childTnLst>
                                </p:cTn>
                              </p:par>
                            </p:childTnLst>
                          </p:cTn>
                        </p:par>
                        <p:par>
                          <p:cTn id="78" fill="hold">
                            <p:stCondLst>
                              <p:cond delay="11000"/>
                            </p:stCondLst>
                            <p:childTnLst>
                              <p:par>
                                <p:cTn id="79" presetID="1" presetClass="exit" presetSubtype="0" fill="hold" nodeType="afterEffect">
                                  <p:stCondLst>
                                    <p:cond delay="0"/>
                                  </p:stCondLst>
                                  <p:childTnLst>
                                    <p:set>
                                      <p:cBhvr>
                                        <p:cTn id="80" dur="1" fill="hold">
                                          <p:stCondLst>
                                            <p:cond delay="0"/>
                                          </p:stCondLst>
                                        </p:cTn>
                                        <p:tgtEl>
                                          <p:spTgt spid="54"/>
                                        </p:tgtEl>
                                        <p:attrNameLst>
                                          <p:attrName>style.visibility</p:attrName>
                                        </p:attrNameLst>
                                      </p:cBhvr>
                                      <p:to>
                                        <p:strVal val="hidden"/>
                                      </p:to>
                                    </p:set>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left)">
                                      <p:cBhvr>
                                        <p:cTn id="84" dur="1000"/>
                                        <p:tgtEl>
                                          <p:spTgt spid="55"/>
                                        </p:tgtEl>
                                      </p:cBhvr>
                                    </p:animEffect>
                                  </p:childTnLst>
                                </p:cTn>
                              </p:par>
                            </p:childTnLst>
                          </p:cTn>
                        </p:par>
                        <p:par>
                          <p:cTn id="85" fill="hold">
                            <p:stCondLst>
                              <p:cond delay="12000"/>
                            </p:stCondLst>
                            <p:childTnLst>
                              <p:par>
                                <p:cTn id="86" presetID="1" presetClass="exit" presetSubtype="0" fill="hold" nodeType="afterEffect">
                                  <p:stCondLst>
                                    <p:cond delay="0"/>
                                  </p:stCondLst>
                                  <p:childTnLst>
                                    <p:set>
                                      <p:cBhvr>
                                        <p:cTn id="87" dur="1" fill="hold">
                                          <p:stCondLst>
                                            <p:cond delay="0"/>
                                          </p:stCondLst>
                                        </p:cTn>
                                        <p:tgtEl>
                                          <p:spTgt spid="55"/>
                                        </p:tgtEl>
                                        <p:attrNameLst>
                                          <p:attrName>style.visibility</p:attrName>
                                        </p:attrNameLst>
                                      </p:cBhvr>
                                      <p:to>
                                        <p:strVal val="hidden"/>
                                      </p:to>
                                    </p:set>
                                  </p:childTnLst>
                                </p:cTn>
                              </p:par>
                            </p:childTnLst>
                          </p:cTn>
                        </p:par>
                        <p:par>
                          <p:cTn id="88" fill="hold">
                            <p:stCondLst>
                              <p:cond delay="12000"/>
                            </p:stCondLst>
                            <p:childTnLst>
                              <p:par>
                                <p:cTn id="89" presetID="22" presetClass="entr" presetSubtype="8" fill="hold"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left)">
                                      <p:cBhvr>
                                        <p:cTn id="91" dur="1000"/>
                                        <p:tgtEl>
                                          <p:spTgt spid="56"/>
                                        </p:tgtEl>
                                      </p:cBhvr>
                                    </p:animEffect>
                                  </p:childTnLst>
                                </p:cTn>
                              </p:par>
                            </p:childTnLst>
                          </p:cTn>
                        </p:par>
                        <p:par>
                          <p:cTn id="92" fill="hold">
                            <p:stCondLst>
                              <p:cond delay="13000"/>
                            </p:stCondLst>
                            <p:childTnLst>
                              <p:par>
                                <p:cTn id="93" presetID="1" presetClass="exit" presetSubtype="0" fill="hold" nodeType="afterEffect">
                                  <p:stCondLst>
                                    <p:cond delay="0"/>
                                  </p:stCondLst>
                                  <p:childTnLst>
                                    <p:set>
                                      <p:cBhvr>
                                        <p:cTn id="94" dur="1" fill="hold">
                                          <p:stCondLst>
                                            <p:cond delay="0"/>
                                          </p:stCondLst>
                                        </p:cTn>
                                        <p:tgtEl>
                                          <p:spTgt spid="56"/>
                                        </p:tgtEl>
                                        <p:attrNameLst>
                                          <p:attrName>style.visibility</p:attrName>
                                        </p:attrNameLst>
                                      </p:cBhvr>
                                      <p:to>
                                        <p:strVal val="hidden"/>
                                      </p:to>
                                    </p:set>
                                  </p:childTnLst>
                                </p:cTn>
                              </p:par>
                            </p:childTnLst>
                          </p:cTn>
                        </p:par>
                        <p:par>
                          <p:cTn id="95" fill="hold">
                            <p:stCondLst>
                              <p:cond delay="13000"/>
                            </p:stCondLst>
                            <p:childTnLst>
                              <p:par>
                                <p:cTn id="96" presetID="22" presetClass="entr" presetSubtype="8" fill="hold" nodeType="after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wipe(left)">
                                      <p:cBhvr>
                                        <p:cTn id="98" dur="1000"/>
                                        <p:tgtEl>
                                          <p:spTgt spid="57"/>
                                        </p:tgtEl>
                                      </p:cBhvr>
                                    </p:animEffect>
                                  </p:childTnLst>
                                </p:cTn>
                              </p:par>
                            </p:childTnLst>
                          </p:cTn>
                        </p:par>
                        <p:par>
                          <p:cTn id="99" fill="hold">
                            <p:stCondLst>
                              <p:cond delay="14000"/>
                            </p:stCondLst>
                            <p:childTnLst>
                              <p:par>
                                <p:cTn id="100" presetID="1" presetClass="exit" presetSubtype="0" fill="hold" nodeType="afterEffect">
                                  <p:stCondLst>
                                    <p:cond delay="0"/>
                                  </p:stCondLst>
                                  <p:childTnLst>
                                    <p:set>
                                      <p:cBhvr>
                                        <p:cTn id="101" dur="1" fill="hold">
                                          <p:stCondLst>
                                            <p:cond delay="0"/>
                                          </p:stCondLst>
                                        </p:cTn>
                                        <p:tgtEl>
                                          <p:spTgt spid="57"/>
                                        </p:tgtEl>
                                        <p:attrNameLst>
                                          <p:attrName>style.visibility</p:attrName>
                                        </p:attrNameLst>
                                      </p:cBhvr>
                                      <p:to>
                                        <p:strVal val="hidden"/>
                                      </p:to>
                                    </p:set>
                                  </p:childTnLst>
                                </p:cTn>
                              </p:par>
                            </p:childTnLst>
                          </p:cTn>
                        </p:par>
                        <p:par>
                          <p:cTn id="102" fill="hold">
                            <p:stCondLst>
                              <p:cond delay="14000"/>
                            </p:stCondLst>
                            <p:childTnLst>
                              <p:par>
                                <p:cTn id="103" presetID="22" presetClass="entr" presetSubtype="8" fill="hold" nodeType="after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wipe(left)">
                                      <p:cBhvr>
                                        <p:cTn id="105" dur="1000"/>
                                        <p:tgtEl>
                                          <p:spTgt spid="58"/>
                                        </p:tgtEl>
                                      </p:cBhvr>
                                    </p:animEffect>
                                  </p:childTnLst>
                                </p:cTn>
                              </p:par>
                            </p:childTnLst>
                          </p:cTn>
                        </p:par>
                        <p:par>
                          <p:cTn id="106" fill="hold">
                            <p:stCondLst>
                              <p:cond delay="15000"/>
                            </p:stCondLst>
                            <p:childTnLst>
                              <p:par>
                                <p:cTn id="107" presetID="1" presetClass="exit" presetSubtype="0" fill="hold" nodeType="after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childTnLst>
                          </p:cTn>
                        </p:par>
                        <p:par>
                          <p:cTn id="109" fill="hold">
                            <p:stCondLst>
                              <p:cond delay="15000"/>
                            </p:stCondLst>
                            <p:childTnLst>
                              <p:par>
                                <p:cTn id="110" presetID="22" presetClass="entr" presetSubtype="8" fill="hold" nodeType="after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wipe(left)">
                                      <p:cBhvr>
                                        <p:cTn id="112" dur="1000"/>
                                        <p:tgtEl>
                                          <p:spTgt spid="59"/>
                                        </p:tgtEl>
                                      </p:cBhvr>
                                    </p:animEffect>
                                  </p:childTnLst>
                                </p:cTn>
                              </p:par>
                            </p:childTnLst>
                          </p:cTn>
                        </p:par>
                        <p:par>
                          <p:cTn id="113" fill="hold">
                            <p:stCondLst>
                              <p:cond delay="16000"/>
                            </p:stCondLst>
                            <p:childTnLst>
                              <p:par>
                                <p:cTn id="114" presetID="1" presetClass="exit" presetSubtype="0" fill="hold" nodeType="afterEffect">
                                  <p:stCondLst>
                                    <p:cond delay="0"/>
                                  </p:stCondLst>
                                  <p:childTnLst>
                                    <p:set>
                                      <p:cBhvr>
                                        <p:cTn id="115" dur="1" fill="hold">
                                          <p:stCondLst>
                                            <p:cond delay="0"/>
                                          </p:stCondLst>
                                        </p:cTn>
                                        <p:tgtEl>
                                          <p:spTgt spid="59"/>
                                        </p:tgtEl>
                                        <p:attrNameLst>
                                          <p:attrName>style.visibility</p:attrName>
                                        </p:attrNameLst>
                                      </p:cBhvr>
                                      <p:to>
                                        <p:strVal val="hidden"/>
                                      </p:to>
                                    </p:set>
                                  </p:childTnLst>
                                </p:cTn>
                              </p:par>
                            </p:childTnLst>
                          </p:cTn>
                        </p:par>
                        <p:par>
                          <p:cTn id="116" fill="hold">
                            <p:stCondLst>
                              <p:cond delay="16000"/>
                            </p:stCondLst>
                            <p:childTnLst>
                              <p:par>
                                <p:cTn id="117" presetID="22" presetClass="entr" presetSubtype="8"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wipe(left)">
                                      <p:cBhvr>
                                        <p:cTn id="119" dur="1000"/>
                                        <p:tgtEl>
                                          <p:spTgt spid="60"/>
                                        </p:tgtEl>
                                      </p:cBhvr>
                                    </p:animEffect>
                                  </p:childTnLst>
                                </p:cTn>
                              </p:par>
                            </p:childTnLst>
                          </p:cTn>
                        </p:par>
                        <p:par>
                          <p:cTn id="120" fill="hold">
                            <p:stCondLst>
                              <p:cond delay="17000"/>
                            </p:stCondLst>
                            <p:childTnLst>
                              <p:par>
                                <p:cTn id="121" presetID="1" presetClass="exit" presetSubtype="0" fill="hold" nodeType="afterEffect">
                                  <p:stCondLst>
                                    <p:cond delay="0"/>
                                  </p:stCondLst>
                                  <p:childTnLst>
                                    <p:set>
                                      <p:cBhvr>
                                        <p:cTn id="122" dur="1" fill="hold">
                                          <p:stCondLst>
                                            <p:cond delay="0"/>
                                          </p:stCondLst>
                                        </p:cTn>
                                        <p:tgtEl>
                                          <p:spTgt spid="60"/>
                                        </p:tgtEl>
                                        <p:attrNameLst>
                                          <p:attrName>style.visibility</p:attrName>
                                        </p:attrNameLst>
                                      </p:cBhvr>
                                      <p:to>
                                        <p:strVal val="hidden"/>
                                      </p:to>
                                    </p:set>
                                  </p:childTnLst>
                                </p:cTn>
                              </p:par>
                            </p:childTnLst>
                          </p:cTn>
                        </p:par>
                        <p:par>
                          <p:cTn id="123" fill="hold">
                            <p:stCondLst>
                              <p:cond delay="17000"/>
                            </p:stCondLst>
                            <p:childTnLst>
                              <p:par>
                                <p:cTn id="124" presetID="22" presetClass="entr" presetSubtype="8" fill="hold"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wipe(left)">
                                      <p:cBhvr>
                                        <p:cTn id="126" dur="1000"/>
                                        <p:tgtEl>
                                          <p:spTgt spid="61"/>
                                        </p:tgtEl>
                                      </p:cBhvr>
                                    </p:animEffect>
                                  </p:childTnLst>
                                </p:cTn>
                              </p:par>
                            </p:childTnLst>
                          </p:cTn>
                        </p:par>
                        <p:par>
                          <p:cTn id="127" fill="hold">
                            <p:stCondLst>
                              <p:cond delay="18000"/>
                            </p:stCondLst>
                            <p:childTnLst>
                              <p:par>
                                <p:cTn id="128" presetID="1" presetClass="exit" presetSubtype="0" fill="hold" nodeType="afterEffect">
                                  <p:stCondLst>
                                    <p:cond delay="0"/>
                                  </p:stCondLst>
                                  <p:childTnLst>
                                    <p:set>
                                      <p:cBhvr>
                                        <p:cTn id="129"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pPr lvl="1"/>
            <a:r>
              <a:rPr lang="en-US" altLang="zh-CN" dirty="0"/>
              <a:t>10.1.1 </a:t>
            </a:r>
            <a:r>
              <a:rPr lang="zh-CN" altLang="zh-CN" dirty="0"/>
              <a:t>分组交换的分类</a:t>
            </a:r>
          </a:p>
          <a:p>
            <a:pPr lvl="1"/>
            <a:r>
              <a:rPr lang="en-US" altLang="zh-CN" dirty="0">
                <a:solidFill>
                  <a:srgbClr val="FF0000"/>
                </a:solidFill>
              </a:rPr>
              <a:t>10.1.2 </a:t>
            </a:r>
            <a:r>
              <a:rPr lang="zh-CN" altLang="zh-CN" dirty="0">
                <a:solidFill>
                  <a:srgbClr val="FF0000"/>
                </a:solidFill>
              </a:rPr>
              <a:t>分组的交付过程</a:t>
            </a:r>
          </a:p>
          <a:p>
            <a:r>
              <a:rPr lang="en-US" altLang="zh-CN" dirty="0"/>
              <a:t>10.2 </a:t>
            </a:r>
            <a:r>
              <a:rPr lang="zh-CN" altLang="zh-CN" dirty="0"/>
              <a:t>路由器的存储转发</a:t>
            </a:r>
          </a:p>
          <a:p>
            <a:r>
              <a:rPr lang="en-US" altLang="zh-CN" dirty="0"/>
              <a:t>10.3 </a:t>
            </a:r>
            <a:r>
              <a:rPr lang="zh-CN" altLang="zh-CN" dirty="0"/>
              <a:t>网络连接设备的小结</a:t>
            </a:r>
            <a:endParaRPr lang="zh-CN" altLang="en-US" dirty="0"/>
          </a:p>
        </p:txBody>
      </p:sp>
    </p:spTree>
    <p:extLst>
      <p:ext uri="{BB962C8B-B14F-4D97-AF65-F5344CB8AC3E}">
        <p14:creationId xmlns:p14="http://schemas.microsoft.com/office/powerpoint/2010/main" val="105546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直接交付</a:t>
            </a:r>
            <a:endParaRPr lang="zh-CN" altLang="en-US" dirty="0"/>
          </a:p>
        </p:txBody>
      </p:sp>
      <p:sp>
        <p:nvSpPr>
          <p:cNvPr id="3" name="内容占位符 2"/>
          <p:cNvSpPr>
            <a:spLocks noGrp="1"/>
          </p:cNvSpPr>
          <p:nvPr>
            <p:ph sz="quarter" idx="1"/>
          </p:nvPr>
        </p:nvSpPr>
        <p:spPr/>
        <p:txBody>
          <a:bodyPr/>
          <a:lstStyle/>
          <a:p>
            <a:r>
              <a:rPr lang="zh-CN" altLang="zh-CN" dirty="0"/>
              <a:t>在同一个网络中可以被交付给目的</a:t>
            </a:r>
            <a:r>
              <a:rPr lang="zh-CN" altLang="zh-CN" dirty="0" smtClean="0"/>
              <a:t>结点</a:t>
            </a:r>
            <a:endParaRPr lang="en-US" altLang="zh-CN" dirty="0" smtClean="0"/>
          </a:p>
          <a:p>
            <a:r>
              <a:rPr lang="zh-CN" altLang="zh-CN" dirty="0"/>
              <a:t>交付过程实际上是在物理网络内部、由物理网络完成</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636912"/>
            <a:ext cx="8712968" cy="252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剪去单角的矩形 4"/>
          <p:cNvSpPr/>
          <p:nvPr/>
        </p:nvSpPr>
        <p:spPr>
          <a:xfrm>
            <a:off x="971600" y="2852936"/>
            <a:ext cx="1008112" cy="576064"/>
          </a:xfrm>
          <a:prstGeom prst="snip1Rect">
            <a:avLst>
              <a:gd name="adj" fmla="val 33230"/>
            </a:avLst>
          </a:prstGeom>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87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72222E-6 -2.62549E-6 L 0.43316 0.17858 " pathEditMode="relative" rAng="0" ptsTypes="AA">
                                      <p:cBhvr>
                                        <p:cTn id="9" dur="2000" fill="hold"/>
                                        <p:tgtEl>
                                          <p:spTgt spid="5"/>
                                        </p:tgtEl>
                                        <p:attrNameLst>
                                          <p:attrName>ppt_x</p:attrName>
                                          <p:attrName>ppt_y</p:attrName>
                                        </p:attrNameLst>
                                      </p:cBhvr>
                                      <p:rCtr x="21649" y="89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间接交付</a:t>
            </a:r>
            <a:endParaRPr lang="zh-CN" altLang="en-US" dirty="0"/>
          </a:p>
        </p:txBody>
      </p:sp>
      <p:sp>
        <p:nvSpPr>
          <p:cNvPr id="3" name="内容占位符 2"/>
          <p:cNvSpPr>
            <a:spLocks noGrp="1"/>
          </p:cNvSpPr>
          <p:nvPr>
            <p:ph sz="quarter" idx="1"/>
          </p:nvPr>
        </p:nvSpPr>
        <p:spPr/>
        <p:txBody>
          <a:bodyPr/>
          <a:lstStyle/>
          <a:p>
            <a:r>
              <a:rPr lang="zh-CN" altLang="zh-CN" dirty="0"/>
              <a:t>发送方和接收方不在同一个网络中，则无法进行直接</a:t>
            </a:r>
            <a:r>
              <a:rPr lang="zh-CN" altLang="zh-CN" dirty="0" smtClean="0"/>
              <a:t>交付</a:t>
            </a:r>
            <a:endParaRPr lang="en-US" altLang="zh-CN" dirty="0" smtClean="0"/>
          </a:p>
          <a:p>
            <a:r>
              <a:rPr lang="zh-CN" altLang="zh-CN" dirty="0"/>
              <a:t>经过若干次的路由器分组转发（间接交付），在到达目的网络中后，才能实现直接</a:t>
            </a:r>
            <a:r>
              <a:rPr lang="zh-CN" altLang="zh-CN" dirty="0" smtClean="0"/>
              <a:t>交付</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429000"/>
            <a:ext cx="871370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剪去单角的矩形 4"/>
          <p:cNvSpPr/>
          <p:nvPr/>
        </p:nvSpPr>
        <p:spPr>
          <a:xfrm>
            <a:off x="539552" y="4005064"/>
            <a:ext cx="864096" cy="472698"/>
          </a:xfrm>
          <a:prstGeom prst="snip1Rect">
            <a:avLst>
              <a:gd name="adj" fmla="val 33230"/>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123728" y="4293096"/>
            <a:ext cx="1107996" cy="369332"/>
          </a:xfrm>
          <a:prstGeom prst="rect">
            <a:avLst/>
          </a:prstGeom>
        </p:spPr>
        <p:txBody>
          <a:bodyPr wrap="none">
            <a:spAutoFit/>
          </a:bodyPr>
          <a:lstStyle/>
          <a:p>
            <a:r>
              <a:rPr lang="zh-CN" altLang="zh-CN" dirty="0">
                <a:solidFill>
                  <a:srgbClr val="FF0000"/>
                </a:solidFill>
                <a:latin typeface="黑体" pitchFamily="49" charset="-122"/>
                <a:ea typeface="黑体" pitchFamily="49" charset="-122"/>
              </a:rPr>
              <a:t>间接交付</a:t>
            </a:r>
            <a:endParaRPr lang="zh-CN" altLang="en-US" dirty="0">
              <a:solidFill>
                <a:srgbClr val="FF0000"/>
              </a:solidFill>
              <a:latin typeface="黑体" pitchFamily="49" charset="-122"/>
              <a:ea typeface="黑体" pitchFamily="49" charset="-122"/>
            </a:endParaRPr>
          </a:p>
        </p:txBody>
      </p:sp>
      <p:sp>
        <p:nvSpPr>
          <p:cNvPr id="7" name="矩形 6"/>
          <p:cNvSpPr/>
          <p:nvPr/>
        </p:nvSpPr>
        <p:spPr>
          <a:xfrm>
            <a:off x="4608373" y="3356992"/>
            <a:ext cx="1107996" cy="369332"/>
          </a:xfrm>
          <a:prstGeom prst="rect">
            <a:avLst/>
          </a:prstGeom>
        </p:spPr>
        <p:txBody>
          <a:bodyPr wrap="none">
            <a:spAutoFit/>
          </a:bodyPr>
          <a:lstStyle/>
          <a:p>
            <a:r>
              <a:rPr lang="zh-CN" altLang="zh-CN" dirty="0">
                <a:solidFill>
                  <a:srgbClr val="FF0000"/>
                </a:solidFill>
                <a:latin typeface="黑体" pitchFamily="49" charset="-122"/>
                <a:ea typeface="黑体" pitchFamily="49" charset="-122"/>
              </a:rPr>
              <a:t>间接交付</a:t>
            </a:r>
            <a:endParaRPr lang="zh-CN" altLang="en-US" dirty="0">
              <a:solidFill>
                <a:srgbClr val="FF0000"/>
              </a:solidFill>
              <a:latin typeface="黑体" pitchFamily="49" charset="-122"/>
              <a:ea typeface="黑体" pitchFamily="49" charset="-122"/>
            </a:endParaRPr>
          </a:p>
        </p:txBody>
      </p:sp>
      <p:sp>
        <p:nvSpPr>
          <p:cNvPr id="8" name="矩形 7"/>
          <p:cNvSpPr/>
          <p:nvPr/>
        </p:nvSpPr>
        <p:spPr>
          <a:xfrm>
            <a:off x="6948264" y="4869160"/>
            <a:ext cx="1107996" cy="369332"/>
          </a:xfrm>
          <a:prstGeom prst="rect">
            <a:avLst/>
          </a:prstGeom>
        </p:spPr>
        <p:txBody>
          <a:bodyPr wrap="none">
            <a:spAutoFit/>
          </a:bodyPr>
          <a:lstStyle/>
          <a:p>
            <a:r>
              <a:rPr lang="zh-CN" altLang="en-US" dirty="0">
                <a:solidFill>
                  <a:srgbClr val="FF0000"/>
                </a:solidFill>
                <a:latin typeface="黑体" pitchFamily="49" charset="-122"/>
                <a:ea typeface="黑体" pitchFamily="49" charset="-122"/>
              </a:rPr>
              <a:t>直接</a:t>
            </a:r>
            <a:r>
              <a:rPr lang="zh-CN" altLang="zh-CN" dirty="0" smtClean="0">
                <a:solidFill>
                  <a:srgbClr val="FF0000"/>
                </a:solidFill>
                <a:latin typeface="黑体" pitchFamily="49" charset="-122"/>
                <a:ea typeface="黑体" pitchFamily="49" charset="-122"/>
              </a:rPr>
              <a:t>交付</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306932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0 0 L 0.00173 0.0694 L 0.3243 0.06824 L 0.32343 -0.02429 " pathEditMode="relative" ptsTypes="AAAA">
                                      <p:cBhvr>
                                        <p:cTn id="10" dur="3000" fill="hold"/>
                                        <p:tgtEl>
                                          <p:spTgt spid="5"/>
                                        </p:tgtEl>
                                        <p:attrNameLst>
                                          <p:attrName>ppt_x</p:attrName>
                                          <p:attrName>ppt_y</p:attrName>
                                        </p:attrNameLst>
                                      </p:cBhvr>
                                    </p:animMotion>
                                  </p:childTnLst>
                                </p:cTn>
                              </p:par>
                            </p:childTnLst>
                          </p:cTn>
                        </p:par>
                        <p:par>
                          <p:cTn id="11" fill="hold">
                            <p:stCondLst>
                              <p:cond delay="30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fill="hold" grpId="2" nodeType="clickEffect">
                                  <p:stCondLst>
                                    <p:cond delay="0"/>
                                  </p:stCondLst>
                                  <p:childTnLst>
                                    <p:animMotion origin="layout" path="M 0.35886 -0.05091 L 0.5592 -0.0523 " pathEditMode="relative" rAng="0" ptsTypes="AA">
                                      <p:cBhvr>
                                        <p:cTn id="17" dur="2000" fill="hold"/>
                                        <p:tgtEl>
                                          <p:spTgt spid="5"/>
                                        </p:tgtEl>
                                        <p:attrNameLst>
                                          <p:attrName>ppt_x</p:attrName>
                                          <p:attrName>ppt_y</p:attrName>
                                        </p:attrNameLst>
                                      </p:cBhvr>
                                      <p:rCtr x="10017" y="-69"/>
                                    </p:animMotion>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fill="hold" grpId="3" nodeType="clickEffect">
                                  <p:stCondLst>
                                    <p:cond delay="0"/>
                                  </p:stCondLst>
                                  <p:childTnLst>
                                    <p:animMotion origin="layout" path="M 0.59861 -0.01042 L 0.59861 0.07777 L 0.73438 0.17777 " pathEditMode="relative" rAng="0" ptsTypes="AAA">
                                      <p:cBhvr>
                                        <p:cTn id="24" dur="2000" fill="hold"/>
                                        <p:tgtEl>
                                          <p:spTgt spid="5"/>
                                        </p:tgtEl>
                                        <p:attrNameLst>
                                          <p:attrName>ppt_x</p:attrName>
                                          <p:attrName>ppt_y</p:attrName>
                                        </p:attrNameLst>
                                      </p:cBhvr>
                                      <p:rCtr x="6788" y="9398"/>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经过路由器的交付过程是互联网最常用的</a:t>
            </a:r>
            <a:r>
              <a:rPr lang="zh-CN" altLang="zh-CN" dirty="0" smtClean="0"/>
              <a:t>方式</a:t>
            </a:r>
            <a:endParaRPr lang="en-US" altLang="zh-CN" dirty="0" smtClean="0"/>
          </a:p>
          <a:p>
            <a:r>
              <a:rPr lang="zh-CN" altLang="zh-CN" dirty="0" smtClean="0"/>
              <a:t>这种</a:t>
            </a:r>
            <a:r>
              <a:rPr lang="zh-CN" altLang="zh-CN" dirty="0"/>
              <a:t>方式下，要经过多个路由器的接力传递，才能实现数据的长途</a:t>
            </a:r>
            <a:r>
              <a:rPr lang="zh-CN" altLang="zh-CN" dirty="0" smtClean="0"/>
              <a:t>传输</a:t>
            </a:r>
            <a:endParaRPr lang="en-US" altLang="zh-CN" dirty="0" smtClean="0"/>
          </a:p>
          <a:p>
            <a:r>
              <a:rPr lang="zh-CN" altLang="zh-CN" dirty="0"/>
              <a:t>每一个路由器都完成一样的工作：存储分组</a:t>
            </a:r>
            <a:r>
              <a:rPr lang="en-US" altLang="zh-CN" dirty="0"/>
              <a:t>-&gt;</a:t>
            </a:r>
            <a:r>
              <a:rPr lang="zh-CN" altLang="zh-CN" dirty="0"/>
              <a:t>查路由表</a:t>
            </a:r>
            <a:r>
              <a:rPr lang="en-US" altLang="zh-CN" dirty="0"/>
              <a:t>-&gt;</a:t>
            </a:r>
            <a:r>
              <a:rPr lang="zh-CN" altLang="zh-CN" dirty="0"/>
              <a:t>转发分组，即一次分组转发过程</a:t>
            </a:r>
            <a:endParaRPr lang="zh-CN" altLang="en-US" dirty="0"/>
          </a:p>
        </p:txBody>
      </p:sp>
    </p:spTree>
    <p:extLst>
      <p:ext uri="{BB962C8B-B14F-4D97-AF65-F5344CB8AC3E}">
        <p14:creationId xmlns:p14="http://schemas.microsoft.com/office/powerpoint/2010/main" val="1567482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间接交付需要解决的问题</a:t>
            </a:r>
            <a:endParaRPr lang="zh-CN" altLang="en-US" dirty="0"/>
          </a:p>
        </p:txBody>
      </p:sp>
      <p:sp>
        <p:nvSpPr>
          <p:cNvPr id="3" name="内容占位符 2"/>
          <p:cNvSpPr>
            <a:spLocks noGrp="1"/>
          </p:cNvSpPr>
          <p:nvPr>
            <p:ph sz="quarter" idx="1"/>
          </p:nvPr>
        </p:nvSpPr>
        <p:spPr/>
        <p:txBody>
          <a:bodyPr/>
          <a:lstStyle/>
          <a:p>
            <a:pPr lvl="0"/>
            <a:r>
              <a:rPr lang="en-US" altLang="zh-CN" dirty="0" err="1"/>
              <a:t>Hs</a:t>
            </a:r>
            <a:r>
              <a:rPr lang="zh-CN" altLang="zh-CN" dirty="0"/>
              <a:t>如何知道需要间接</a:t>
            </a:r>
            <a:r>
              <a:rPr lang="zh-CN" altLang="zh-CN" dirty="0" smtClean="0"/>
              <a:t>交付</a:t>
            </a:r>
            <a:endParaRPr lang="zh-CN" altLang="zh-CN" dirty="0"/>
          </a:p>
          <a:p>
            <a:pPr lvl="0"/>
            <a:r>
              <a:rPr lang="en-US" altLang="zh-CN" dirty="0" err="1"/>
              <a:t>Hs</a:t>
            </a:r>
            <a:r>
              <a:rPr lang="zh-CN" altLang="zh-CN" dirty="0"/>
              <a:t>怎么知道需要把分组交给</a:t>
            </a:r>
            <a:r>
              <a:rPr lang="en-US" altLang="zh-CN" dirty="0"/>
              <a:t>Ra</a:t>
            </a:r>
            <a:r>
              <a:rPr lang="zh-CN" altLang="zh-CN" dirty="0"/>
              <a:t>。</a:t>
            </a:r>
          </a:p>
          <a:p>
            <a:r>
              <a:rPr lang="en-US" altLang="zh-CN" dirty="0"/>
              <a:t>Ra</a:t>
            </a:r>
            <a:r>
              <a:rPr lang="zh-CN" altLang="zh-CN" dirty="0"/>
              <a:t>怎么知道需要把分组交给</a:t>
            </a:r>
            <a:r>
              <a:rPr lang="en-US" altLang="zh-CN" dirty="0" err="1"/>
              <a:t>Rb</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429000"/>
            <a:ext cx="871370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02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对于第</a:t>
            </a:r>
            <a:r>
              <a:rPr lang="en-US" altLang="zh-CN" dirty="0" smtClean="0"/>
              <a:t>1</a:t>
            </a:r>
            <a:r>
              <a:rPr lang="zh-CN" altLang="zh-CN" dirty="0" smtClean="0"/>
              <a:t>个问题</a:t>
            </a:r>
            <a:endParaRPr lang="zh-CN" altLang="en-US" dirty="0"/>
          </a:p>
        </p:txBody>
      </p:sp>
      <p:sp>
        <p:nvSpPr>
          <p:cNvPr id="3" name="内容占位符 2"/>
          <p:cNvSpPr>
            <a:spLocks noGrp="1"/>
          </p:cNvSpPr>
          <p:nvPr>
            <p:ph sz="quarter" idx="1"/>
          </p:nvPr>
        </p:nvSpPr>
        <p:spPr/>
        <p:txBody>
          <a:bodyPr/>
          <a:lstStyle/>
          <a:p>
            <a:r>
              <a:rPr lang="en-US" altLang="zh-CN" dirty="0" err="1" smtClean="0"/>
              <a:t>Hs</a:t>
            </a:r>
            <a:r>
              <a:rPr lang="zh-CN" altLang="zh-CN" dirty="0" smtClean="0"/>
              <a:t>对比自己</a:t>
            </a:r>
            <a:r>
              <a:rPr lang="zh-CN" altLang="zh-CN" dirty="0"/>
              <a:t>与目的主机的网络</a:t>
            </a:r>
            <a:r>
              <a:rPr lang="zh-CN" altLang="zh-CN" dirty="0" smtClean="0"/>
              <a:t>号</a:t>
            </a:r>
            <a:r>
              <a:rPr lang="zh-CN" altLang="zh-CN" dirty="0"/>
              <a:t>是否相同</a:t>
            </a:r>
            <a:endParaRPr lang="en-US" altLang="zh-CN" dirty="0" smtClean="0"/>
          </a:p>
          <a:p>
            <a:pPr lvl="1"/>
            <a:r>
              <a:rPr lang="zh-CN" altLang="zh-CN" dirty="0" smtClean="0"/>
              <a:t>如果</a:t>
            </a:r>
            <a:r>
              <a:rPr lang="zh-CN" altLang="zh-CN" dirty="0"/>
              <a:t>有子网，还要比对子网号</a:t>
            </a:r>
            <a:r>
              <a:rPr lang="zh-CN" altLang="zh-CN" dirty="0" smtClean="0"/>
              <a:t>）</a:t>
            </a:r>
            <a:endParaRPr lang="en-US" altLang="zh-CN" dirty="0" smtClean="0"/>
          </a:p>
          <a:p>
            <a:r>
              <a:rPr lang="zh-CN" altLang="zh-CN" dirty="0" smtClean="0"/>
              <a:t>如果</a:t>
            </a:r>
            <a:r>
              <a:rPr lang="zh-CN" altLang="zh-CN" dirty="0"/>
              <a:t>不</a:t>
            </a:r>
            <a:r>
              <a:rPr lang="zh-CN" altLang="zh-CN" dirty="0" smtClean="0"/>
              <a:t>相同</a:t>
            </a:r>
            <a:endParaRPr lang="en-US" altLang="zh-CN" dirty="0" smtClean="0"/>
          </a:p>
          <a:p>
            <a:r>
              <a:rPr lang="zh-CN" altLang="zh-CN" dirty="0" smtClean="0"/>
              <a:t>知道</a:t>
            </a:r>
            <a:r>
              <a:rPr lang="zh-CN" altLang="zh-CN" dirty="0"/>
              <a:t>两者不在同一个网络</a:t>
            </a:r>
            <a:r>
              <a:rPr lang="zh-CN" altLang="zh-CN" dirty="0" smtClean="0"/>
              <a:t>中</a:t>
            </a:r>
            <a:endParaRPr lang="en-US" altLang="zh-CN" dirty="0" smtClean="0"/>
          </a:p>
          <a:p>
            <a:r>
              <a:rPr lang="zh-CN" altLang="zh-CN" dirty="0" smtClean="0"/>
              <a:t>需要</a:t>
            </a:r>
            <a:r>
              <a:rPr lang="zh-CN" altLang="zh-CN" dirty="0"/>
              <a:t>间接交付</a:t>
            </a:r>
            <a:endParaRPr lang="zh-CN" altLang="en-US" dirty="0"/>
          </a:p>
        </p:txBody>
      </p:sp>
    </p:spTree>
    <p:extLst>
      <p:ext uri="{BB962C8B-B14F-4D97-AF65-F5344CB8AC3E}">
        <p14:creationId xmlns:p14="http://schemas.microsoft.com/office/powerpoint/2010/main" val="1836252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对于第</a:t>
            </a:r>
            <a:r>
              <a:rPr lang="en-US" altLang="zh-CN" dirty="0" smtClean="0"/>
              <a:t>2</a:t>
            </a:r>
            <a:r>
              <a:rPr lang="zh-CN" altLang="zh-CN" dirty="0" smtClean="0"/>
              <a:t>个问题</a:t>
            </a:r>
            <a:endParaRPr lang="zh-CN" altLang="en-US" dirty="0"/>
          </a:p>
        </p:txBody>
      </p:sp>
      <p:sp>
        <p:nvSpPr>
          <p:cNvPr id="3" name="内容占位符 2"/>
          <p:cNvSpPr>
            <a:spLocks noGrp="1"/>
          </p:cNvSpPr>
          <p:nvPr>
            <p:ph sz="quarter" idx="1"/>
          </p:nvPr>
        </p:nvSpPr>
        <p:spPr>
          <a:xfrm>
            <a:off x="301752" y="1527048"/>
            <a:ext cx="4196106" cy="4572000"/>
          </a:xfrm>
        </p:spPr>
        <p:txBody>
          <a:bodyPr/>
          <a:lstStyle/>
          <a:p>
            <a:r>
              <a:rPr lang="en-US" altLang="zh-CN" dirty="0" err="1"/>
              <a:t>Hs</a:t>
            </a:r>
            <a:r>
              <a:rPr lang="zh-CN" altLang="zh-CN" dirty="0"/>
              <a:t>可以根据主机上配置的</a:t>
            </a:r>
            <a:r>
              <a:rPr lang="zh-CN" altLang="zh-CN" dirty="0" smtClean="0"/>
              <a:t>信息</a:t>
            </a:r>
            <a:endParaRPr lang="en-US" altLang="zh-CN" dirty="0" smtClean="0"/>
          </a:p>
          <a:p>
            <a:r>
              <a:rPr lang="zh-CN" altLang="zh-CN" dirty="0" smtClean="0"/>
              <a:t>得到</a:t>
            </a:r>
            <a:r>
              <a:rPr lang="zh-CN" altLang="zh-CN" dirty="0"/>
              <a:t>距离自己最近的路由器的</a:t>
            </a:r>
            <a:r>
              <a:rPr lang="en-US" altLang="zh-CN" dirty="0"/>
              <a:t>IP</a:t>
            </a:r>
            <a:r>
              <a:rPr lang="zh-CN" altLang="zh-CN" dirty="0" smtClean="0"/>
              <a:t>地址</a:t>
            </a:r>
            <a:endParaRPr lang="en-US" altLang="zh-CN" dirty="0" smtClean="0"/>
          </a:p>
          <a:p>
            <a:r>
              <a:rPr lang="zh-CN" altLang="zh-CN" dirty="0" smtClean="0"/>
              <a:t>把</a:t>
            </a:r>
            <a:r>
              <a:rPr lang="zh-CN" altLang="zh-CN" dirty="0"/>
              <a:t>分组交给该</a:t>
            </a:r>
            <a:r>
              <a:rPr lang="en-US" altLang="zh-CN" dirty="0"/>
              <a:t>IP</a:t>
            </a:r>
            <a:r>
              <a:rPr lang="zh-CN" altLang="zh-CN" dirty="0"/>
              <a:t>地址即可</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97858" y="1268760"/>
            <a:ext cx="4538638" cy="5328592"/>
          </a:xfrm>
          <a:prstGeom prst="rect">
            <a:avLst/>
          </a:prstGeom>
          <a:noFill/>
          <a:ln>
            <a:noFill/>
          </a:ln>
        </p:spPr>
      </p:pic>
    </p:spTree>
    <p:extLst>
      <p:ext uri="{BB962C8B-B14F-4D97-AF65-F5344CB8AC3E}">
        <p14:creationId xmlns:p14="http://schemas.microsoft.com/office/powerpoint/2010/main" val="3469508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对于第</a:t>
            </a:r>
            <a:r>
              <a:rPr lang="en-US" altLang="zh-CN" dirty="0" smtClean="0"/>
              <a:t>3</a:t>
            </a:r>
            <a:r>
              <a:rPr lang="zh-CN" altLang="zh-CN" dirty="0" smtClean="0"/>
              <a:t>个问题</a:t>
            </a:r>
            <a:endParaRPr lang="zh-CN" altLang="en-US" dirty="0"/>
          </a:p>
        </p:txBody>
      </p:sp>
      <p:sp>
        <p:nvSpPr>
          <p:cNvPr id="3" name="内容占位符 2"/>
          <p:cNvSpPr>
            <a:spLocks noGrp="1"/>
          </p:cNvSpPr>
          <p:nvPr>
            <p:ph sz="quarter" idx="1"/>
          </p:nvPr>
        </p:nvSpPr>
        <p:spPr>
          <a:xfrm>
            <a:off x="301752" y="1527048"/>
            <a:ext cx="8374704" cy="4572000"/>
          </a:xfrm>
        </p:spPr>
        <p:txBody>
          <a:bodyPr/>
          <a:lstStyle/>
          <a:p>
            <a:r>
              <a:rPr lang="zh-CN" altLang="zh-CN" dirty="0"/>
              <a:t>需要路由算法的</a:t>
            </a:r>
            <a:r>
              <a:rPr lang="zh-CN" altLang="zh-CN" dirty="0" smtClean="0"/>
              <a:t>支持</a:t>
            </a:r>
            <a:endParaRPr lang="en-US" altLang="zh-CN" dirty="0" smtClean="0"/>
          </a:p>
          <a:p>
            <a:r>
              <a:rPr lang="zh-CN" altLang="zh-CN" dirty="0" smtClean="0"/>
              <a:t>路由算法</a:t>
            </a:r>
            <a:r>
              <a:rPr lang="zh-CN" altLang="zh-CN" dirty="0"/>
              <a:t>的计算结果保存在路由表</a:t>
            </a:r>
            <a:r>
              <a:rPr lang="zh-CN" altLang="zh-CN" dirty="0" smtClean="0"/>
              <a:t>中</a:t>
            </a:r>
            <a:endParaRPr lang="en-US" altLang="zh-CN" dirty="0" smtClean="0"/>
          </a:p>
          <a:p>
            <a:r>
              <a:rPr lang="en-US" altLang="zh-CN" dirty="0" smtClean="0"/>
              <a:t>Ra</a:t>
            </a:r>
            <a:r>
              <a:rPr lang="zh-CN" altLang="zh-CN" dirty="0"/>
              <a:t>根据路由表得知需要发送给</a:t>
            </a:r>
            <a:r>
              <a:rPr lang="en-US" altLang="zh-CN" dirty="0" err="1"/>
              <a:t>Rb</a:t>
            </a:r>
            <a:endParaRPr lang="zh-CN" altLang="en-US" dirty="0"/>
          </a:p>
        </p:txBody>
      </p:sp>
    </p:spTree>
    <p:extLst>
      <p:ext uri="{BB962C8B-B14F-4D97-AF65-F5344CB8AC3E}">
        <p14:creationId xmlns:p14="http://schemas.microsoft.com/office/powerpoint/2010/main" val="3232357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smtClean="0">
                <a:solidFill>
                  <a:srgbClr val="FF0000"/>
                </a:solidFill>
              </a:rPr>
              <a:t>10.2 </a:t>
            </a:r>
            <a:r>
              <a:rPr lang="zh-CN" altLang="zh-CN" dirty="0">
                <a:solidFill>
                  <a:srgbClr val="FF0000"/>
                </a:solidFill>
              </a:rPr>
              <a:t>路由器的存储转发</a:t>
            </a:r>
          </a:p>
          <a:p>
            <a:pPr lvl="1"/>
            <a:r>
              <a:rPr lang="en-US" altLang="zh-CN" dirty="0"/>
              <a:t>10.2.1 </a:t>
            </a:r>
            <a:r>
              <a:rPr lang="zh-CN" altLang="zh-CN" dirty="0"/>
              <a:t>深挖路由表</a:t>
            </a:r>
          </a:p>
          <a:p>
            <a:pPr lvl="1"/>
            <a:r>
              <a:rPr lang="en-US" altLang="zh-CN" dirty="0"/>
              <a:t>10.2.2 </a:t>
            </a:r>
            <a:r>
              <a:rPr lang="zh-CN" altLang="zh-CN" dirty="0"/>
              <a:t>相关概念</a:t>
            </a:r>
          </a:p>
          <a:p>
            <a:pPr lvl="1"/>
            <a:r>
              <a:rPr lang="en-US" altLang="zh-CN" dirty="0"/>
              <a:t>10.2.3 </a:t>
            </a:r>
            <a:r>
              <a:rPr lang="zh-CN" altLang="zh-CN" dirty="0"/>
              <a:t>路由器分组转发算法</a:t>
            </a:r>
          </a:p>
          <a:p>
            <a:pPr lvl="1"/>
            <a:r>
              <a:rPr lang="en-US" altLang="zh-CN" dirty="0"/>
              <a:t>10.2.4 </a:t>
            </a:r>
            <a:r>
              <a:rPr lang="zh-CN" altLang="zh-CN" dirty="0"/>
              <a:t>最长前缀匹配</a:t>
            </a:r>
          </a:p>
          <a:p>
            <a:pPr lvl="1"/>
            <a:r>
              <a:rPr lang="en-US" altLang="zh-CN" dirty="0"/>
              <a:t>10.2.5 </a:t>
            </a:r>
            <a:r>
              <a:rPr lang="zh-CN" altLang="zh-CN" dirty="0"/>
              <a:t>使用二叉线索查找转发</a:t>
            </a:r>
            <a:r>
              <a:rPr lang="zh-CN" altLang="zh-CN" dirty="0" smtClean="0"/>
              <a:t>表</a:t>
            </a:r>
            <a:endParaRPr lang="en-US" altLang="zh-CN" dirty="0" smtClean="0"/>
          </a:p>
          <a:p>
            <a:r>
              <a:rPr lang="en-US" altLang="zh-CN" dirty="0"/>
              <a:t>10.3 </a:t>
            </a:r>
            <a:r>
              <a:rPr lang="zh-CN" altLang="zh-CN" dirty="0"/>
              <a:t>网络连接设备的小结</a:t>
            </a:r>
          </a:p>
          <a:p>
            <a:pPr lvl="1"/>
            <a:endParaRPr lang="zh-CN" altLang="en-US" dirty="0"/>
          </a:p>
        </p:txBody>
      </p:sp>
    </p:spTree>
    <p:extLst>
      <p:ext uri="{BB962C8B-B14F-4D97-AF65-F5344CB8AC3E}">
        <p14:creationId xmlns:p14="http://schemas.microsoft.com/office/powerpoint/2010/main" val="4224304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pPr lvl="1"/>
            <a:r>
              <a:rPr lang="en-US" altLang="zh-CN" dirty="0">
                <a:solidFill>
                  <a:srgbClr val="FF0000"/>
                </a:solidFill>
              </a:rPr>
              <a:t>10.2.1 </a:t>
            </a:r>
            <a:r>
              <a:rPr lang="zh-CN" altLang="zh-CN" dirty="0">
                <a:solidFill>
                  <a:srgbClr val="FF0000"/>
                </a:solidFill>
              </a:rPr>
              <a:t>深挖路由表</a:t>
            </a:r>
          </a:p>
          <a:p>
            <a:pPr lvl="1"/>
            <a:r>
              <a:rPr lang="en-US" altLang="zh-CN" dirty="0"/>
              <a:t>10.2.2 </a:t>
            </a:r>
            <a:r>
              <a:rPr lang="zh-CN" altLang="zh-CN" dirty="0"/>
              <a:t>相关概念</a:t>
            </a:r>
          </a:p>
          <a:p>
            <a:pPr lvl="1"/>
            <a:r>
              <a:rPr lang="en-US" altLang="zh-CN" dirty="0"/>
              <a:t>10.2.3 </a:t>
            </a:r>
            <a:r>
              <a:rPr lang="zh-CN" altLang="zh-CN" dirty="0"/>
              <a:t>路由器分组转发算法</a:t>
            </a:r>
          </a:p>
          <a:p>
            <a:pPr lvl="1"/>
            <a:r>
              <a:rPr lang="en-US" altLang="zh-CN" dirty="0"/>
              <a:t>10.2.4 </a:t>
            </a:r>
            <a:r>
              <a:rPr lang="zh-CN" altLang="zh-CN" dirty="0"/>
              <a:t>最长前缀匹配</a:t>
            </a:r>
          </a:p>
          <a:p>
            <a:pPr lvl="1"/>
            <a:r>
              <a:rPr lang="en-US" altLang="zh-CN" dirty="0"/>
              <a:t>10.2.5 </a:t>
            </a:r>
            <a:r>
              <a:rPr lang="zh-CN" altLang="zh-CN" dirty="0"/>
              <a:t>使用二叉线索查找转发</a:t>
            </a:r>
            <a:r>
              <a:rPr lang="zh-CN" altLang="zh-CN" dirty="0" smtClean="0"/>
              <a:t>表</a:t>
            </a:r>
            <a:endParaRPr lang="en-US" altLang="zh-CN" dirty="0" smtClean="0"/>
          </a:p>
          <a:p>
            <a:r>
              <a:rPr lang="en-US" altLang="zh-CN" dirty="0"/>
              <a:t>10.3 </a:t>
            </a:r>
            <a:r>
              <a:rPr lang="zh-CN" altLang="zh-CN" dirty="0"/>
              <a:t>网络连接设备的小结</a:t>
            </a:r>
          </a:p>
          <a:p>
            <a:pPr lvl="1"/>
            <a:endParaRPr lang="zh-CN" altLang="en-US" dirty="0"/>
          </a:p>
        </p:txBody>
      </p:sp>
    </p:spTree>
    <p:extLst>
      <p:ext uri="{BB962C8B-B14F-4D97-AF65-F5344CB8AC3E}">
        <p14:creationId xmlns:p14="http://schemas.microsoft.com/office/powerpoint/2010/main" val="143535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IP</a:t>
            </a:r>
            <a:r>
              <a:rPr lang="zh-CN" altLang="zh-CN" dirty="0"/>
              <a:t>地址定好</a:t>
            </a:r>
            <a:r>
              <a:rPr lang="zh-CN" altLang="zh-CN" dirty="0" smtClean="0"/>
              <a:t>了</a:t>
            </a:r>
            <a:endParaRPr lang="en-US" altLang="zh-CN" dirty="0" smtClean="0"/>
          </a:p>
          <a:p>
            <a:r>
              <a:rPr lang="zh-CN" altLang="zh-CN" dirty="0" smtClean="0"/>
              <a:t>路径</a:t>
            </a:r>
            <a:r>
              <a:rPr lang="zh-CN" altLang="zh-CN" dirty="0"/>
              <a:t>也通过路由算法计算</a:t>
            </a:r>
            <a:r>
              <a:rPr lang="zh-CN" altLang="zh-CN" dirty="0" smtClean="0"/>
              <a:t>完毕</a:t>
            </a:r>
            <a:endParaRPr lang="en-US" altLang="zh-CN" dirty="0" smtClean="0"/>
          </a:p>
          <a:p>
            <a:r>
              <a:rPr lang="zh-CN" altLang="zh-CN" dirty="0" smtClean="0"/>
              <a:t>剩下</a:t>
            </a:r>
            <a:r>
              <a:rPr lang="zh-CN" altLang="zh-CN" dirty="0"/>
              <a:t>的就是根据一系列路由表中的“下一跳”信息，让分组在网络上进行“长途旅行”</a:t>
            </a:r>
            <a:r>
              <a:rPr lang="zh-CN" altLang="zh-CN" dirty="0" smtClean="0"/>
              <a:t>了</a:t>
            </a:r>
            <a:endParaRPr lang="en-US" altLang="zh-CN" dirty="0" smtClean="0"/>
          </a:p>
          <a:p>
            <a:r>
              <a:rPr lang="zh-CN" altLang="zh-CN" dirty="0" smtClean="0"/>
              <a:t>就</a:t>
            </a:r>
            <a:r>
              <a:rPr lang="zh-CN" altLang="zh-CN" dirty="0"/>
              <a:t>如同旅行的人，先到公交车站上公交车，到高铁站转高铁，到了目的城市到地铁站转地铁</a:t>
            </a:r>
            <a:r>
              <a:rPr lang="en-US" altLang="zh-CN" dirty="0" smtClean="0"/>
              <a:t>...</a:t>
            </a:r>
          </a:p>
          <a:p>
            <a:r>
              <a:rPr lang="zh-CN" altLang="zh-CN" dirty="0" smtClean="0"/>
              <a:t>每次</a:t>
            </a:r>
            <a:r>
              <a:rPr lang="zh-CN" altLang="zh-CN" dirty="0"/>
              <a:t>中转都需要根据豪横公司事先规划好的计划来找下一站</a:t>
            </a:r>
            <a:endParaRPr lang="zh-CN" altLang="en-US" dirty="0"/>
          </a:p>
        </p:txBody>
      </p:sp>
    </p:spTree>
    <p:extLst>
      <p:ext uri="{BB962C8B-B14F-4D97-AF65-F5344CB8AC3E}">
        <p14:creationId xmlns:p14="http://schemas.microsoft.com/office/powerpoint/2010/main" val="3148268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路由器相当于旅客的中转站，起着至关重要的作用</a:t>
            </a:r>
            <a:endParaRPr lang="zh-CN" altLang="en-US" dirty="0"/>
          </a:p>
          <a:p>
            <a:r>
              <a:rPr lang="zh-CN" altLang="zh-CN" dirty="0" smtClean="0"/>
              <a:t>路由器</a:t>
            </a:r>
            <a:r>
              <a:rPr lang="zh-CN" altLang="zh-CN" dirty="0"/>
              <a:t>在分组转发部分采用了转发</a:t>
            </a:r>
            <a:r>
              <a:rPr lang="zh-CN" altLang="zh-CN" dirty="0" smtClean="0"/>
              <a:t>表</a:t>
            </a:r>
            <a:endParaRPr lang="en-US" altLang="zh-CN" dirty="0" smtClean="0"/>
          </a:p>
          <a:p>
            <a:pPr lvl="1"/>
            <a:r>
              <a:rPr lang="zh-CN" altLang="zh-CN" dirty="0"/>
              <a:t>从路由表中抽取而</a:t>
            </a:r>
            <a:r>
              <a:rPr lang="zh-CN" altLang="zh-CN" dirty="0" smtClean="0"/>
              <a:t>来</a:t>
            </a:r>
            <a:endParaRPr lang="en-US" altLang="zh-CN" dirty="0" smtClean="0"/>
          </a:p>
          <a:p>
            <a:pPr lvl="1"/>
            <a:r>
              <a:rPr lang="zh-CN" altLang="en-US" dirty="0" smtClean="0"/>
              <a:t>相当于方向指示牌</a:t>
            </a:r>
            <a:endParaRPr lang="en-US" altLang="zh-CN" dirty="0" smtClean="0"/>
          </a:p>
          <a:p>
            <a:r>
              <a:rPr lang="zh-CN" altLang="zh-CN" dirty="0"/>
              <a:t>转发表</a:t>
            </a:r>
            <a:r>
              <a:rPr lang="zh-CN" altLang="zh-CN" dirty="0" smtClean="0"/>
              <a:t>最主要</a:t>
            </a:r>
            <a:r>
              <a:rPr lang="zh-CN" altLang="zh-CN" dirty="0"/>
              <a:t>的信息是</a:t>
            </a:r>
            <a:r>
              <a:rPr lang="en-US" altLang="zh-CN" dirty="0"/>
              <a:t>&lt;</a:t>
            </a:r>
            <a:r>
              <a:rPr lang="zh-CN" altLang="zh-CN" dirty="0"/>
              <a:t>目的网络地址，下一跳地址</a:t>
            </a:r>
            <a:r>
              <a:rPr lang="en-US" altLang="zh-CN" dirty="0" smtClean="0"/>
              <a:t>&gt;</a:t>
            </a:r>
            <a:endParaRPr lang="zh-CN" altLang="zh-CN" dirty="0"/>
          </a:p>
        </p:txBody>
      </p:sp>
    </p:spTree>
    <p:extLst>
      <p:ext uri="{BB962C8B-B14F-4D97-AF65-F5344CB8AC3E}">
        <p14:creationId xmlns:p14="http://schemas.microsoft.com/office/powerpoint/2010/main" val="21359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下一跳分为两种情况</a:t>
            </a:r>
            <a:endParaRPr lang="zh-CN" altLang="en-US" dirty="0"/>
          </a:p>
        </p:txBody>
      </p:sp>
      <p:sp>
        <p:nvSpPr>
          <p:cNvPr id="3" name="内容占位符 2"/>
          <p:cNvSpPr>
            <a:spLocks noGrp="1"/>
          </p:cNvSpPr>
          <p:nvPr>
            <p:ph sz="quarter" idx="1"/>
          </p:nvPr>
        </p:nvSpPr>
        <p:spPr/>
        <p:txBody>
          <a:bodyPr/>
          <a:lstStyle/>
          <a:p>
            <a:pPr lvl="0"/>
            <a:r>
              <a:rPr lang="zh-CN" altLang="zh-CN" dirty="0"/>
              <a:t>如果目的网络和本路由器的某个</a:t>
            </a:r>
            <a:r>
              <a:rPr lang="zh-CN" altLang="zh-CN" dirty="0" smtClean="0"/>
              <a:t>接口相连</a:t>
            </a:r>
            <a:endParaRPr lang="en-US" altLang="zh-CN" dirty="0" smtClean="0"/>
          </a:p>
          <a:p>
            <a:pPr lvl="1"/>
            <a:r>
              <a:rPr lang="zh-CN" altLang="zh-CN" dirty="0" smtClean="0"/>
              <a:t>分组</a:t>
            </a:r>
            <a:r>
              <a:rPr lang="zh-CN" altLang="zh-CN" dirty="0"/>
              <a:t>只要交给这个接口就行</a:t>
            </a:r>
            <a:r>
              <a:rPr lang="zh-CN" altLang="zh-CN" dirty="0" smtClean="0"/>
              <a:t>了</a:t>
            </a:r>
            <a:endParaRPr lang="en-US" altLang="zh-CN" dirty="0" smtClean="0"/>
          </a:p>
          <a:p>
            <a:pPr lvl="1"/>
            <a:r>
              <a:rPr lang="zh-CN" altLang="zh-CN" dirty="0" smtClean="0"/>
              <a:t>后续</a:t>
            </a:r>
            <a:r>
              <a:rPr lang="zh-CN" altLang="en-US" dirty="0" smtClean="0"/>
              <a:t>由</a:t>
            </a:r>
            <a:r>
              <a:rPr lang="zh-CN" altLang="zh-CN" dirty="0" smtClean="0"/>
              <a:t>物理网络完成</a:t>
            </a:r>
            <a:r>
              <a:rPr lang="zh-CN" altLang="zh-CN" dirty="0"/>
              <a:t>直接</a:t>
            </a:r>
            <a:r>
              <a:rPr lang="zh-CN" altLang="zh-CN" dirty="0" smtClean="0"/>
              <a:t>交付</a:t>
            </a:r>
            <a:endParaRPr lang="zh-CN" altLang="zh-CN" dirty="0"/>
          </a:p>
          <a:p>
            <a:r>
              <a:rPr lang="zh-CN" altLang="zh-CN" dirty="0" smtClean="0"/>
              <a:t>下</a:t>
            </a:r>
            <a:r>
              <a:rPr lang="zh-CN" altLang="zh-CN" dirty="0"/>
              <a:t>一跳为下一个路由器上某个接口（和本路由器处于同一网络内）的</a:t>
            </a:r>
            <a:r>
              <a:rPr lang="en-US" altLang="zh-CN" dirty="0"/>
              <a:t>IP</a:t>
            </a:r>
            <a:r>
              <a:rPr lang="zh-CN" altLang="zh-CN" dirty="0" smtClean="0"/>
              <a:t>地址</a:t>
            </a:r>
            <a:endParaRPr lang="en-US" altLang="zh-CN" dirty="0" smtClean="0"/>
          </a:p>
          <a:p>
            <a:pPr lvl="1"/>
            <a:r>
              <a:rPr lang="zh-CN" altLang="zh-CN" dirty="0" smtClean="0"/>
              <a:t>前面</a:t>
            </a:r>
            <a:r>
              <a:rPr lang="zh-CN" altLang="zh-CN" dirty="0"/>
              <a:t>所提的“下一跳为发送方向上的下一个路由器”，只是为了方便说明而已。</a:t>
            </a:r>
            <a:endParaRPr lang="zh-CN" altLang="en-US"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541216"/>
            <a:ext cx="6433262" cy="207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5753984" y="4876624"/>
            <a:ext cx="72008" cy="72008"/>
          </a:xfrm>
          <a:prstGeom prst="ellipse">
            <a:avLst/>
          </a:prstGeom>
          <a:solidFill>
            <a:schemeClr val="bg1"/>
          </a:solid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66080" y="4610984"/>
            <a:ext cx="618216" cy="618216"/>
          </a:xfrm>
          <a:prstGeom prst="ellipse">
            <a:avLst/>
          </a:prstGeom>
          <a:noFill/>
          <a:ln w="127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334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1" nodeType="afterEffect">
                                  <p:stCondLst>
                                    <p:cond delay="0"/>
                                  </p:stCondLst>
                                  <p:childTnLst>
                                    <p:animEffect transition="out" filter="fade">
                                      <p:cBhvr>
                                        <p:cTn id="9" dur="1000" tmFilter="0, 0; .2, .5; .8, .5; 1, 0"/>
                                        <p:tgtEl>
                                          <p:spTgt spid="6"/>
                                        </p:tgtEl>
                                      </p:cBhvr>
                                    </p:animEffect>
                                    <p:animScale>
                                      <p:cBhvr>
                                        <p:cTn id="10" dur="500" autoRev="1" fill="hold"/>
                                        <p:tgtEl>
                                          <p:spTgt spid="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repeatCount="3000" fill="hold" grpId="0" nodeType="clickEffect">
                                  <p:stCondLst>
                                    <p:cond delay="0"/>
                                  </p:stCondLst>
                                  <p:childTnLst>
                                    <p:animEffect transition="out" filter="fade">
                                      <p:cBhvr>
                                        <p:cTn id="14" dur="1000" tmFilter="0, 0; .2, .5; .8, .5; 1, 0"/>
                                        <p:tgtEl>
                                          <p:spTgt spid="5"/>
                                        </p:tgtEl>
                                      </p:cBhvr>
                                    </p:animEffect>
                                    <p:animScale>
                                      <p:cBhvr>
                                        <p:cTn id="15"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 y="2076537"/>
            <a:ext cx="8685237" cy="326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sp>
        <p:nvSpPr>
          <p:cNvPr id="4" name="矩形 3"/>
          <p:cNvSpPr/>
          <p:nvPr/>
        </p:nvSpPr>
        <p:spPr>
          <a:xfrm>
            <a:off x="4562940" y="3995772"/>
            <a:ext cx="1973617" cy="369332"/>
          </a:xfrm>
          <a:prstGeom prst="rect">
            <a:avLst/>
          </a:prstGeom>
        </p:spPr>
        <p:txBody>
          <a:bodyPr wrap="none">
            <a:spAutoFit/>
          </a:bodyPr>
          <a:lstStyle/>
          <a:p>
            <a:r>
              <a:rPr lang="zh-CN" altLang="en-US" b="1" dirty="0" smtClean="0">
                <a:latin typeface="黑体" pitchFamily="49" charset="-122"/>
                <a:ea typeface="黑体" pitchFamily="49" charset="-122"/>
              </a:rPr>
              <a:t>直接交付，接口</a:t>
            </a:r>
            <a:r>
              <a:rPr lang="en-US" altLang="zh-CN" b="1" dirty="0" smtClean="0">
                <a:latin typeface="黑体" pitchFamily="49" charset="-122"/>
                <a:ea typeface="黑体" pitchFamily="49" charset="-122"/>
              </a:rPr>
              <a:t>0</a:t>
            </a:r>
            <a:endParaRPr lang="zh-CN" altLang="en-US" b="1" dirty="0">
              <a:latin typeface="黑体" pitchFamily="49" charset="-122"/>
              <a:ea typeface="黑体" pitchFamily="49" charset="-122"/>
            </a:endParaRPr>
          </a:p>
        </p:txBody>
      </p:sp>
      <p:sp>
        <p:nvSpPr>
          <p:cNvPr id="5" name="矩形 4"/>
          <p:cNvSpPr/>
          <p:nvPr/>
        </p:nvSpPr>
        <p:spPr>
          <a:xfrm>
            <a:off x="4577008" y="4302648"/>
            <a:ext cx="1925527" cy="369332"/>
          </a:xfrm>
          <a:prstGeom prst="rect">
            <a:avLst/>
          </a:prstGeom>
        </p:spPr>
        <p:txBody>
          <a:bodyPr wrap="none">
            <a:spAutoFit/>
          </a:bodyPr>
          <a:lstStyle/>
          <a:p>
            <a:r>
              <a:rPr lang="zh-CN" altLang="en-US" b="1" dirty="0">
                <a:latin typeface="黑体" pitchFamily="49" charset="-122"/>
                <a:ea typeface="黑体" pitchFamily="49" charset="-122"/>
              </a:rPr>
              <a:t>直接交付，接口</a:t>
            </a:r>
            <a:r>
              <a:rPr lang="en-US" altLang="zh-CN" b="1" dirty="0">
                <a:latin typeface="黑体" pitchFamily="49" charset="-122"/>
                <a:ea typeface="黑体" pitchFamily="49" charset="-122"/>
              </a:rPr>
              <a:t>1</a:t>
            </a:r>
            <a:endParaRPr lang="zh-CN" altLang="en-US" b="1" dirty="0">
              <a:latin typeface="黑体" pitchFamily="49" charset="-122"/>
              <a:ea typeface="黑体" pitchFamily="49" charset="-122"/>
            </a:endParaRPr>
          </a:p>
        </p:txBody>
      </p:sp>
      <p:sp>
        <p:nvSpPr>
          <p:cNvPr id="6" name="矩形 5"/>
          <p:cNvSpPr/>
          <p:nvPr/>
        </p:nvSpPr>
        <p:spPr>
          <a:xfrm>
            <a:off x="4605390" y="4601640"/>
            <a:ext cx="1154483" cy="369332"/>
          </a:xfrm>
          <a:prstGeom prst="rect">
            <a:avLst/>
          </a:prstGeom>
        </p:spPr>
        <p:txBody>
          <a:bodyPr wrap="none">
            <a:spAutoFit/>
          </a:bodyPr>
          <a:lstStyle/>
          <a:p>
            <a:r>
              <a:rPr lang="en-US" altLang="zh-CN" b="1" dirty="0" smtClean="0">
                <a:latin typeface="黑体" pitchFamily="49" charset="-122"/>
                <a:ea typeface="黑体" pitchFamily="49" charset="-122"/>
              </a:rPr>
              <a:t>20.0.0.1</a:t>
            </a:r>
            <a:endParaRPr lang="zh-CN" altLang="en-US" b="1" dirty="0">
              <a:latin typeface="黑体" pitchFamily="49" charset="-122"/>
              <a:ea typeface="黑体" pitchFamily="49" charset="-122"/>
            </a:endParaRPr>
          </a:p>
        </p:txBody>
      </p:sp>
      <p:sp>
        <p:nvSpPr>
          <p:cNvPr id="7" name="矩形 6"/>
          <p:cNvSpPr/>
          <p:nvPr/>
        </p:nvSpPr>
        <p:spPr>
          <a:xfrm>
            <a:off x="4605855" y="4897296"/>
            <a:ext cx="1312550" cy="369332"/>
          </a:xfrm>
          <a:prstGeom prst="rect">
            <a:avLst/>
          </a:prstGeom>
        </p:spPr>
        <p:txBody>
          <a:bodyPr wrap="square">
            <a:spAutoFit/>
          </a:bodyPr>
          <a:lstStyle/>
          <a:p>
            <a:r>
              <a:rPr lang="en-US" altLang="zh-CN" b="1" dirty="0">
                <a:latin typeface="黑体" pitchFamily="49" charset="-122"/>
                <a:ea typeface="黑体" pitchFamily="49" charset="-122"/>
              </a:rPr>
              <a:t>30.0.0.2</a:t>
            </a:r>
            <a:endParaRPr lang="zh-CN" altLang="en-US" b="1" dirty="0">
              <a:latin typeface="黑体" pitchFamily="49" charset="-122"/>
              <a:ea typeface="黑体" pitchFamily="49" charset="-122"/>
            </a:endParaRPr>
          </a:p>
        </p:txBody>
      </p:sp>
      <p:sp>
        <p:nvSpPr>
          <p:cNvPr id="9" name="椭圆 8"/>
          <p:cNvSpPr/>
          <p:nvPr/>
        </p:nvSpPr>
        <p:spPr>
          <a:xfrm>
            <a:off x="2627784" y="2276872"/>
            <a:ext cx="1554320" cy="893200"/>
          </a:xfrm>
          <a:prstGeom prst="ellipse">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76504" y="2576372"/>
            <a:ext cx="279648" cy="29420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60032" y="2581672"/>
            <a:ext cx="279648" cy="29420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141245" y="2204864"/>
            <a:ext cx="1554320" cy="893200"/>
          </a:xfrm>
          <a:prstGeom prst="ellipse">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7504" y="2276872"/>
            <a:ext cx="1554320" cy="893200"/>
          </a:xfrm>
          <a:prstGeom prst="ellipse">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267744" y="2571767"/>
            <a:ext cx="279648" cy="29420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54184" y="2272267"/>
            <a:ext cx="1554320" cy="893200"/>
          </a:xfrm>
          <a:prstGeom prst="ellipse">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60232" y="2571767"/>
            <a:ext cx="279648" cy="29420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43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1" nodeType="afterEffect">
                                  <p:stCondLst>
                                    <p:cond delay="0"/>
                                  </p:stCondLst>
                                  <p:childTnLst>
                                    <p:animEffect transition="out" filter="fade">
                                      <p:cBhvr>
                                        <p:cTn id="9" dur="1000" tmFilter="0, 0; .2, .5; .8, .5; 1, 0"/>
                                        <p:tgtEl>
                                          <p:spTgt spid="9"/>
                                        </p:tgtEl>
                                      </p:cBhvr>
                                    </p:animEffect>
                                    <p:animScale>
                                      <p:cBhvr>
                                        <p:cTn id="10" dur="500" autoRev="1" fill="hold"/>
                                        <p:tgtEl>
                                          <p:spTgt spid="9"/>
                                        </p:tgtEl>
                                      </p:cBhvr>
                                      <p:by x="105000" y="105000"/>
                                    </p:animScale>
                                  </p:childTnLst>
                                </p:cTn>
                              </p:par>
                            </p:childTnLst>
                          </p:cTn>
                        </p:par>
                        <p:par>
                          <p:cTn id="11" fill="hold">
                            <p:stCondLst>
                              <p:cond delay="2000"/>
                            </p:stCondLst>
                            <p:childTnLst>
                              <p:par>
                                <p:cTn id="12" presetID="1" presetClass="exit" presetSubtype="0" fill="hold" grpId="2" nodeType="after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500"/>
                            </p:stCondLst>
                            <p:childTnLst>
                              <p:par>
                                <p:cTn id="24" presetID="26" presetClass="emph" presetSubtype="0" repeatCount="2000" fill="hold" grpId="1" nodeType="afterEffect">
                                  <p:stCondLst>
                                    <p:cond delay="0"/>
                                  </p:stCondLst>
                                  <p:childTnLst>
                                    <p:animEffect transition="out" filter="fade">
                                      <p:cBhvr>
                                        <p:cTn id="25" dur="1000" tmFilter="0, 0; .2, .5; .8, .5; 1, 0"/>
                                        <p:tgtEl>
                                          <p:spTgt spid="10"/>
                                        </p:tgtEl>
                                      </p:cBhvr>
                                    </p:animEffect>
                                    <p:animScale>
                                      <p:cBhvr>
                                        <p:cTn id="26" dur="500" autoRev="1" fill="hold"/>
                                        <p:tgtEl>
                                          <p:spTgt spid="10"/>
                                        </p:tgtEl>
                                      </p:cBhvr>
                                      <p:by x="105000" y="105000"/>
                                    </p:animScale>
                                  </p:childTnLst>
                                </p:cTn>
                              </p:par>
                            </p:childTnLst>
                          </p:cTn>
                        </p:par>
                        <p:par>
                          <p:cTn id="27" fill="hold">
                            <p:stCondLst>
                              <p:cond delay="2500"/>
                            </p:stCondLst>
                            <p:childTnLst>
                              <p:par>
                                <p:cTn id="28" presetID="1" presetClass="exit" presetSubtype="0" fill="hold" grpId="2" nodeType="after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0"/>
                            </p:stCondLst>
                            <p:childTnLst>
                              <p:par>
                                <p:cTn id="35" presetID="26" presetClass="emph" presetSubtype="0" repeatCount="2000" fill="hold" grpId="1" nodeType="afterEffect">
                                  <p:stCondLst>
                                    <p:cond delay="0"/>
                                  </p:stCondLst>
                                  <p:childTnLst>
                                    <p:animEffect transition="out" filter="fade">
                                      <p:cBhvr>
                                        <p:cTn id="36" dur="1000" tmFilter="0, 0; .2, .5; .8, .5; 1, 0"/>
                                        <p:tgtEl>
                                          <p:spTgt spid="12"/>
                                        </p:tgtEl>
                                      </p:cBhvr>
                                    </p:animEffect>
                                    <p:animScale>
                                      <p:cBhvr>
                                        <p:cTn id="37" dur="500" autoRev="1" fill="hold"/>
                                        <p:tgtEl>
                                          <p:spTgt spid="12"/>
                                        </p:tgtEl>
                                      </p:cBhvr>
                                      <p:by x="105000" y="105000"/>
                                    </p:animScale>
                                  </p:childTnLst>
                                </p:cTn>
                              </p:par>
                            </p:childTnLst>
                          </p:cTn>
                        </p:par>
                        <p:par>
                          <p:cTn id="38" fill="hold">
                            <p:stCondLst>
                              <p:cond delay="2000"/>
                            </p:stCondLst>
                            <p:childTnLst>
                              <p:par>
                                <p:cTn id="39" presetID="1" presetClass="exit" presetSubtype="0" fill="hold" grpId="2" nodeType="after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par>
                          <p:cTn id="50" fill="hold">
                            <p:stCondLst>
                              <p:cond delay="500"/>
                            </p:stCondLst>
                            <p:childTnLst>
                              <p:par>
                                <p:cTn id="51" presetID="26" presetClass="emph" presetSubtype="0" repeatCount="2000" fill="hold" grpId="1" nodeType="afterEffect">
                                  <p:stCondLst>
                                    <p:cond delay="0"/>
                                  </p:stCondLst>
                                  <p:childTnLst>
                                    <p:animEffect transition="out" filter="fade">
                                      <p:cBhvr>
                                        <p:cTn id="52" dur="1000" tmFilter="0, 0; .2, .5; .8, .5; 1, 0"/>
                                        <p:tgtEl>
                                          <p:spTgt spid="11"/>
                                        </p:tgtEl>
                                      </p:cBhvr>
                                    </p:animEffect>
                                    <p:animScale>
                                      <p:cBhvr>
                                        <p:cTn id="53" dur="500" autoRev="1" fill="hold"/>
                                        <p:tgtEl>
                                          <p:spTgt spid="11"/>
                                        </p:tgtEl>
                                      </p:cBhvr>
                                      <p:by x="105000" y="105000"/>
                                    </p:animScale>
                                  </p:childTnLst>
                                </p:cTn>
                              </p:par>
                            </p:childTnLst>
                          </p:cTn>
                        </p:par>
                        <p:par>
                          <p:cTn id="54" fill="hold">
                            <p:stCondLst>
                              <p:cond delay="2500"/>
                            </p:stCondLst>
                            <p:childTnLst>
                              <p:par>
                                <p:cTn id="55" presetID="1" presetClass="exit" presetSubtype="0" fill="hold" grpId="2" nodeType="after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par>
                          <p:cTn id="61" fill="hold">
                            <p:stCondLst>
                              <p:cond delay="0"/>
                            </p:stCondLst>
                            <p:childTnLst>
                              <p:par>
                                <p:cTn id="62" presetID="26" presetClass="emph" presetSubtype="0" repeatCount="2000" fill="hold" grpId="1" nodeType="afterEffect">
                                  <p:stCondLst>
                                    <p:cond delay="0"/>
                                  </p:stCondLst>
                                  <p:childTnLst>
                                    <p:animEffect transition="out" filter="fade">
                                      <p:cBhvr>
                                        <p:cTn id="63" dur="1000" tmFilter="0, 0; .2, .5; .8, .5; 1, 0"/>
                                        <p:tgtEl>
                                          <p:spTgt spid="13"/>
                                        </p:tgtEl>
                                      </p:cBhvr>
                                    </p:animEffect>
                                    <p:animScale>
                                      <p:cBhvr>
                                        <p:cTn id="64" dur="500" autoRev="1" fill="hold"/>
                                        <p:tgtEl>
                                          <p:spTgt spid="13"/>
                                        </p:tgtEl>
                                      </p:cBhvr>
                                      <p:by x="105000" y="105000"/>
                                    </p:animScale>
                                  </p:childTnLst>
                                </p:cTn>
                              </p:par>
                            </p:childTnLst>
                          </p:cTn>
                        </p:par>
                        <p:par>
                          <p:cTn id="65" fill="hold">
                            <p:stCondLst>
                              <p:cond delay="2000"/>
                            </p:stCondLst>
                            <p:childTnLst>
                              <p:par>
                                <p:cTn id="66" presetID="1" presetClass="exit" presetSubtype="0" fill="hold" grpId="2" nodeType="after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base">
                                        <p:cTn id="72" dur="500" fill="hold"/>
                                        <p:tgtEl>
                                          <p:spTgt spid="6"/>
                                        </p:tgtEl>
                                        <p:attrNameLst>
                                          <p:attrName>ppt_x</p:attrName>
                                        </p:attrNameLst>
                                      </p:cBhvr>
                                      <p:tavLst>
                                        <p:tav tm="0">
                                          <p:val>
                                            <p:strVal val="#ppt_x"/>
                                          </p:val>
                                        </p:tav>
                                        <p:tav tm="100000">
                                          <p:val>
                                            <p:strVal val="#ppt_x"/>
                                          </p:val>
                                        </p:tav>
                                      </p:tavLst>
                                    </p:anim>
                                    <p:anim calcmode="lin" valueType="num">
                                      <p:cBhvr additive="base">
                                        <p:cTn id="73" dur="500" fill="hold"/>
                                        <p:tgtEl>
                                          <p:spTgt spid="6"/>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500"/>
                            </p:stCondLst>
                            <p:childTnLst>
                              <p:par>
                                <p:cTn id="78" presetID="26" presetClass="emph" presetSubtype="0" repeatCount="2000" fill="hold" grpId="1" nodeType="afterEffect">
                                  <p:stCondLst>
                                    <p:cond delay="0"/>
                                  </p:stCondLst>
                                  <p:childTnLst>
                                    <p:animEffect transition="out" filter="fade">
                                      <p:cBhvr>
                                        <p:cTn id="79" dur="1000" tmFilter="0, 0; .2, .5; .8, .5; 1, 0"/>
                                        <p:tgtEl>
                                          <p:spTgt spid="14"/>
                                        </p:tgtEl>
                                      </p:cBhvr>
                                    </p:animEffect>
                                    <p:animScale>
                                      <p:cBhvr>
                                        <p:cTn id="80" dur="500" autoRev="1" fill="hold"/>
                                        <p:tgtEl>
                                          <p:spTgt spid="14"/>
                                        </p:tgtEl>
                                      </p:cBhvr>
                                      <p:by x="105000" y="105000"/>
                                    </p:animScale>
                                  </p:childTnLst>
                                </p:cTn>
                              </p:par>
                            </p:childTnLst>
                          </p:cTn>
                        </p:par>
                        <p:par>
                          <p:cTn id="81" fill="hold">
                            <p:stCondLst>
                              <p:cond delay="2500"/>
                            </p:stCondLst>
                            <p:childTnLst>
                              <p:par>
                                <p:cTn id="82" presetID="1" presetClass="exit" presetSubtype="0" fill="hold" grpId="2" nodeType="afterEffect">
                                  <p:stCondLst>
                                    <p:cond delay="0"/>
                                  </p:stCondLst>
                                  <p:childTnLst>
                                    <p:set>
                                      <p:cBhvr>
                                        <p:cTn id="83" dur="1" fill="hold">
                                          <p:stCondLst>
                                            <p:cond delay="0"/>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par>
                          <p:cTn id="88" fill="hold">
                            <p:stCondLst>
                              <p:cond delay="0"/>
                            </p:stCondLst>
                            <p:childTnLst>
                              <p:par>
                                <p:cTn id="89" presetID="26" presetClass="emph" presetSubtype="0" repeatCount="2000" fill="hold" grpId="1" nodeType="afterEffect">
                                  <p:stCondLst>
                                    <p:cond delay="0"/>
                                  </p:stCondLst>
                                  <p:childTnLst>
                                    <p:animEffect transition="out" filter="fade">
                                      <p:cBhvr>
                                        <p:cTn id="90" dur="1000" tmFilter="0, 0; .2, .5; .8, .5; 1, 0"/>
                                        <p:tgtEl>
                                          <p:spTgt spid="15"/>
                                        </p:tgtEl>
                                      </p:cBhvr>
                                    </p:animEffect>
                                    <p:animScale>
                                      <p:cBhvr>
                                        <p:cTn id="91" dur="500" autoRev="1" fill="hold"/>
                                        <p:tgtEl>
                                          <p:spTgt spid="15"/>
                                        </p:tgtEl>
                                      </p:cBhvr>
                                      <p:by x="105000" y="105000"/>
                                    </p:animScale>
                                  </p:childTnLst>
                                </p:cTn>
                              </p:par>
                            </p:childTnLst>
                          </p:cTn>
                        </p:par>
                        <p:par>
                          <p:cTn id="92" fill="hold">
                            <p:stCondLst>
                              <p:cond delay="2000"/>
                            </p:stCondLst>
                            <p:childTnLst>
                              <p:par>
                                <p:cTn id="93" presetID="1" presetClass="exit" presetSubtype="0" fill="hold" grpId="2" nodeType="afterEffect">
                                  <p:stCondLst>
                                    <p:cond delay="0"/>
                                  </p:stCondLst>
                                  <p:childTnLst>
                                    <p:set>
                                      <p:cBhvr>
                                        <p:cTn id="94" dur="1" fill="hold">
                                          <p:stCondLst>
                                            <p:cond delay="0"/>
                                          </p:stCondLst>
                                        </p:cTn>
                                        <p:tgtEl>
                                          <p:spTgt spid="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additive="base">
                                        <p:cTn id="99" dur="500" fill="hold"/>
                                        <p:tgtEl>
                                          <p:spTgt spid="7"/>
                                        </p:tgtEl>
                                        <p:attrNameLst>
                                          <p:attrName>ppt_x</p:attrName>
                                        </p:attrNameLst>
                                      </p:cBhvr>
                                      <p:tavLst>
                                        <p:tav tm="0">
                                          <p:val>
                                            <p:strVal val="#ppt_x"/>
                                          </p:val>
                                        </p:tav>
                                        <p:tav tm="100000">
                                          <p:val>
                                            <p:strVal val="#ppt_x"/>
                                          </p:val>
                                        </p:tav>
                                      </p:tavLst>
                                    </p:anim>
                                    <p:anim calcmode="lin" valueType="num">
                                      <p:cBhvr additive="base">
                                        <p:cTn id="100" dur="500" fill="hold"/>
                                        <p:tgtEl>
                                          <p:spTgt spid="7"/>
                                        </p:tgtEl>
                                        <p:attrNameLst>
                                          <p:attrName>ppt_y</p:attrName>
                                        </p:attrNameLst>
                                      </p:cBhvr>
                                      <p:tavLst>
                                        <p:tav tm="0">
                                          <p:val>
                                            <p:strVal val="1+#ppt_h/2"/>
                                          </p:val>
                                        </p:tav>
                                        <p:tav tm="100000">
                                          <p:val>
                                            <p:strVal val="#ppt_y"/>
                                          </p:val>
                                        </p:tav>
                                      </p:tavLst>
                                    </p:anim>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childTnLst>
                                </p:cTn>
                              </p:par>
                            </p:childTnLst>
                          </p:cTn>
                        </p:par>
                        <p:par>
                          <p:cTn id="104" fill="hold">
                            <p:stCondLst>
                              <p:cond delay="500"/>
                            </p:stCondLst>
                            <p:childTnLst>
                              <p:par>
                                <p:cTn id="105" presetID="26" presetClass="emph" presetSubtype="0" repeatCount="2000" fill="hold" grpId="1" nodeType="afterEffect">
                                  <p:stCondLst>
                                    <p:cond delay="0"/>
                                  </p:stCondLst>
                                  <p:childTnLst>
                                    <p:animEffect transition="out" filter="fade">
                                      <p:cBhvr>
                                        <p:cTn id="106" dur="1000" tmFilter="0, 0; .2, .5; .8, .5; 1, 0"/>
                                        <p:tgtEl>
                                          <p:spTgt spid="16"/>
                                        </p:tgtEl>
                                      </p:cBhvr>
                                    </p:animEffect>
                                    <p:animScale>
                                      <p:cBhvr>
                                        <p:cTn id="107" dur="500" autoRev="1" fill="hold"/>
                                        <p:tgtEl>
                                          <p:spTgt spid="16"/>
                                        </p:tgtEl>
                                      </p:cBhvr>
                                      <p:by x="105000" y="105000"/>
                                    </p:animScale>
                                  </p:childTnLst>
                                </p:cTn>
                              </p:par>
                            </p:childTnLst>
                          </p:cTn>
                        </p:par>
                        <p:par>
                          <p:cTn id="108" fill="hold">
                            <p:stCondLst>
                              <p:cond delay="2500"/>
                            </p:stCondLst>
                            <p:childTnLst>
                              <p:par>
                                <p:cTn id="109" presetID="1" presetClass="exit" presetSubtype="0" fill="hold" grpId="2" nodeType="afterEffect">
                                  <p:stCondLst>
                                    <p:cond delay="0"/>
                                  </p:stCondLst>
                                  <p:childTnLst>
                                    <p:set>
                                      <p:cBhvr>
                                        <p:cTn id="1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pPr lvl="1"/>
            <a:r>
              <a:rPr lang="en-US" altLang="zh-CN" dirty="0"/>
              <a:t>10.2.1 </a:t>
            </a:r>
            <a:r>
              <a:rPr lang="zh-CN" altLang="zh-CN" dirty="0"/>
              <a:t>深挖路由表</a:t>
            </a:r>
          </a:p>
          <a:p>
            <a:pPr lvl="1"/>
            <a:r>
              <a:rPr lang="en-US" altLang="zh-CN" dirty="0">
                <a:solidFill>
                  <a:srgbClr val="FF0000"/>
                </a:solidFill>
              </a:rPr>
              <a:t>10.2.2 </a:t>
            </a:r>
            <a:r>
              <a:rPr lang="zh-CN" altLang="zh-CN" dirty="0">
                <a:solidFill>
                  <a:srgbClr val="FF0000"/>
                </a:solidFill>
              </a:rPr>
              <a:t>相关概念</a:t>
            </a:r>
          </a:p>
          <a:p>
            <a:pPr lvl="1"/>
            <a:r>
              <a:rPr lang="en-US" altLang="zh-CN" dirty="0"/>
              <a:t>10.2.3 </a:t>
            </a:r>
            <a:r>
              <a:rPr lang="zh-CN" altLang="zh-CN" dirty="0"/>
              <a:t>路由器分组转发算法</a:t>
            </a:r>
          </a:p>
          <a:p>
            <a:pPr lvl="1"/>
            <a:r>
              <a:rPr lang="en-US" altLang="zh-CN" dirty="0"/>
              <a:t>10.2.4 </a:t>
            </a:r>
            <a:r>
              <a:rPr lang="zh-CN" altLang="zh-CN" dirty="0"/>
              <a:t>最长前缀匹配</a:t>
            </a:r>
          </a:p>
          <a:p>
            <a:pPr lvl="1"/>
            <a:r>
              <a:rPr lang="en-US" altLang="zh-CN" dirty="0"/>
              <a:t>10.2.5 </a:t>
            </a:r>
            <a:r>
              <a:rPr lang="zh-CN" altLang="zh-CN" dirty="0"/>
              <a:t>使用二叉线索查找转发</a:t>
            </a:r>
            <a:r>
              <a:rPr lang="zh-CN" altLang="zh-CN" dirty="0" smtClean="0"/>
              <a:t>表</a:t>
            </a:r>
            <a:endParaRPr lang="en-US" altLang="zh-CN" dirty="0" smtClean="0"/>
          </a:p>
          <a:p>
            <a:r>
              <a:rPr lang="en-US" altLang="zh-CN" dirty="0"/>
              <a:t>10.3 </a:t>
            </a:r>
            <a:r>
              <a:rPr lang="zh-CN" altLang="zh-CN" dirty="0"/>
              <a:t>网络连接设备的小结</a:t>
            </a:r>
          </a:p>
          <a:p>
            <a:pPr lvl="1"/>
            <a:endParaRPr lang="zh-CN" altLang="en-US" dirty="0"/>
          </a:p>
        </p:txBody>
      </p:sp>
    </p:spTree>
    <p:extLst>
      <p:ext uri="{BB962C8B-B14F-4D97-AF65-F5344CB8AC3E}">
        <p14:creationId xmlns:p14="http://schemas.microsoft.com/office/powerpoint/2010/main" val="1764327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sz="quarter" idx="1"/>
          </p:nvPr>
        </p:nvSpPr>
        <p:spPr/>
        <p:txBody>
          <a:bodyPr/>
          <a:lstStyle/>
          <a:p>
            <a:r>
              <a:rPr lang="zh-CN" altLang="zh-CN" dirty="0"/>
              <a:t>转发表中最主要的信息是</a:t>
            </a:r>
            <a:r>
              <a:rPr lang="en-US" altLang="zh-CN" dirty="0"/>
              <a:t>&lt;</a:t>
            </a:r>
            <a:r>
              <a:rPr lang="zh-CN" altLang="zh-CN" dirty="0"/>
              <a:t>目的网络地址，下一跳地址</a:t>
            </a:r>
            <a:r>
              <a:rPr lang="en-US" altLang="zh-CN" dirty="0" smtClean="0"/>
              <a:t>&gt;</a:t>
            </a:r>
          </a:p>
          <a:p>
            <a:r>
              <a:rPr lang="zh-CN" altLang="zh-CN" dirty="0" smtClean="0"/>
              <a:t>实际上</a:t>
            </a:r>
            <a:r>
              <a:rPr lang="zh-CN" altLang="zh-CN" dirty="0"/>
              <a:t>，其中的“目的网络地址”可能并不一定是一个实实在在的</a:t>
            </a:r>
            <a:r>
              <a:rPr lang="zh-CN" altLang="zh-CN" dirty="0" smtClean="0"/>
              <a:t>网络</a:t>
            </a:r>
            <a:endParaRPr lang="en-US" altLang="zh-CN" dirty="0" smtClean="0"/>
          </a:p>
          <a:p>
            <a:pPr lvl="1"/>
            <a:r>
              <a:rPr lang="zh-CN" altLang="zh-CN" dirty="0"/>
              <a:t>特定主机</a:t>
            </a:r>
            <a:r>
              <a:rPr lang="zh-CN" altLang="zh-CN" dirty="0" smtClean="0"/>
              <a:t>路由</a:t>
            </a:r>
            <a:endParaRPr lang="en-US" altLang="zh-CN" dirty="0" smtClean="0"/>
          </a:p>
          <a:p>
            <a:pPr lvl="1"/>
            <a:r>
              <a:rPr lang="zh-CN" altLang="zh-CN" dirty="0"/>
              <a:t>默认路由（</a:t>
            </a:r>
            <a:r>
              <a:rPr lang="en-US" altLang="zh-CN" dirty="0"/>
              <a:t>default route</a:t>
            </a:r>
            <a:r>
              <a:rPr lang="zh-CN" altLang="zh-CN" dirty="0" smtClean="0"/>
              <a:t>）</a:t>
            </a:r>
            <a:endParaRPr lang="en-US" altLang="zh-CN" dirty="0" smtClean="0"/>
          </a:p>
          <a:p>
            <a:pPr lvl="1"/>
            <a:endParaRPr lang="zh-CN" altLang="en-US" dirty="0"/>
          </a:p>
        </p:txBody>
      </p:sp>
    </p:spTree>
    <p:extLst>
      <p:ext uri="{BB962C8B-B14F-4D97-AF65-F5344CB8AC3E}">
        <p14:creationId xmlns:p14="http://schemas.microsoft.com/office/powerpoint/2010/main" val="40570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1. </a:t>
            </a:r>
            <a:r>
              <a:rPr lang="zh-CN" altLang="zh-CN" dirty="0">
                <a:solidFill>
                  <a:srgbClr val="FF0000"/>
                </a:solidFill>
              </a:rPr>
              <a:t>特定主机</a:t>
            </a:r>
            <a:r>
              <a:rPr lang="zh-CN" altLang="zh-CN" dirty="0" smtClean="0">
                <a:solidFill>
                  <a:srgbClr val="FF0000"/>
                </a:solidFill>
              </a:rPr>
              <a:t>路由</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路由器允许为某个特定的目的主机指明一个路由，称为特定主机</a:t>
            </a:r>
            <a:r>
              <a:rPr lang="zh-CN" altLang="zh-CN" dirty="0" smtClean="0"/>
              <a:t>路由</a:t>
            </a:r>
            <a:endParaRPr lang="en-US" altLang="zh-CN" dirty="0" smtClean="0"/>
          </a:p>
          <a:p>
            <a:r>
              <a:rPr lang="zh-CN" altLang="zh-CN" dirty="0" smtClean="0"/>
              <a:t>采用</a:t>
            </a:r>
            <a:r>
              <a:rPr lang="zh-CN" altLang="zh-CN" dirty="0"/>
              <a:t>特定主机路由可使网络管理员更方便地控制和测试</a:t>
            </a:r>
            <a:r>
              <a:rPr lang="zh-CN" altLang="zh-CN" dirty="0" smtClean="0"/>
              <a:t>网络</a:t>
            </a:r>
            <a:endParaRPr lang="en-US" altLang="zh-CN" dirty="0" smtClean="0"/>
          </a:p>
          <a:p>
            <a:r>
              <a:rPr lang="zh-CN" altLang="zh-CN" dirty="0" smtClean="0"/>
              <a:t>也</a:t>
            </a:r>
            <a:r>
              <a:rPr lang="zh-CN" altLang="zh-CN" dirty="0"/>
              <a:t>可在需要考虑某种安全问题时采用这种路由</a:t>
            </a:r>
            <a:endParaRPr lang="zh-CN" altLang="en-US" dirty="0"/>
          </a:p>
        </p:txBody>
      </p:sp>
    </p:spTree>
    <p:extLst>
      <p:ext uri="{BB962C8B-B14F-4D97-AF65-F5344CB8AC3E}">
        <p14:creationId xmlns:p14="http://schemas.microsoft.com/office/powerpoint/2010/main" val="1383414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9" y="1556793"/>
            <a:ext cx="8765141" cy="311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sp>
        <p:nvSpPr>
          <p:cNvPr id="4" name="矩形 3"/>
          <p:cNvSpPr/>
          <p:nvPr/>
        </p:nvSpPr>
        <p:spPr>
          <a:xfrm>
            <a:off x="226927" y="3939666"/>
            <a:ext cx="1968809" cy="369332"/>
          </a:xfrm>
          <a:prstGeom prst="rect">
            <a:avLst/>
          </a:prstGeom>
        </p:spPr>
        <p:txBody>
          <a:bodyPr wrap="none">
            <a:spAutoFit/>
          </a:bodyPr>
          <a:lstStyle/>
          <a:p>
            <a:r>
              <a:rPr lang="en-US" altLang="zh-CN" dirty="0"/>
              <a:t>193.168.2.100/32</a:t>
            </a:r>
            <a:endParaRPr lang="zh-CN" altLang="en-US" dirty="0"/>
          </a:p>
        </p:txBody>
      </p:sp>
      <p:sp>
        <p:nvSpPr>
          <p:cNvPr id="5" name="矩形 4"/>
          <p:cNvSpPr/>
          <p:nvPr/>
        </p:nvSpPr>
        <p:spPr>
          <a:xfrm>
            <a:off x="2395858" y="3962992"/>
            <a:ext cx="1293944" cy="369332"/>
          </a:xfrm>
          <a:prstGeom prst="rect">
            <a:avLst/>
          </a:prstGeom>
        </p:spPr>
        <p:txBody>
          <a:bodyPr wrap="none">
            <a:spAutoFit/>
          </a:bodyPr>
          <a:lstStyle/>
          <a:p>
            <a:r>
              <a:rPr lang="en-US" altLang="zh-CN" dirty="0"/>
              <a:t>193.168.1.1</a:t>
            </a:r>
            <a:endParaRPr lang="zh-CN" altLang="en-US" dirty="0"/>
          </a:p>
        </p:txBody>
      </p:sp>
      <p:sp>
        <p:nvSpPr>
          <p:cNvPr id="6" name="矩形 5"/>
          <p:cNvSpPr/>
          <p:nvPr/>
        </p:nvSpPr>
        <p:spPr>
          <a:xfrm>
            <a:off x="4169054" y="4108430"/>
            <a:ext cx="3110147" cy="369332"/>
          </a:xfrm>
          <a:prstGeom prst="rect">
            <a:avLst/>
          </a:prstGeom>
        </p:spPr>
        <p:txBody>
          <a:bodyPr wrap="none">
            <a:spAutoFit/>
          </a:bodyPr>
          <a:lstStyle/>
          <a:p>
            <a:r>
              <a:rPr lang="zh-CN" altLang="en-US" dirty="0">
                <a:latin typeface="黑体" pitchFamily="49" charset="-122"/>
                <a:ea typeface="黑体" pitchFamily="49" charset="-122"/>
              </a:rPr>
              <a:t>为主机</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配置了特定主机路由</a:t>
            </a:r>
          </a:p>
        </p:txBody>
      </p:sp>
      <p:sp>
        <p:nvSpPr>
          <p:cNvPr id="8" name="椭圆 7"/>
          <p:cNvSpPr/>
          <p:nvPr/>
        </p:nvSpPr>
        <p:spPr>
          <a:xfrm>
            <a:off x="7285695" y="3215230"/>
            <a:ext cx="978256" cy="893200"/>
          </a:xfrm>
          <a:prstGeom prst="ellipse">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3995936" y="3789040"/>
            <a:ext cx="3456384" cy="3188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701497" y="3959269"/>
            <a:ext cx="489128" cy="42141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513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2000" fill="hold" grpId="1" nodeType="afterEffect">
                                  <p:stCondLst>
                                    <p:cond delay="0"/>
                                  </p:stCondLst>
                                  <p:childTnLst>
                                    <p:animEffect transition="out" filter="fade">
                                      <p:cBhvr>
                                        <p:cTn id="9" dur="1000" tmFilter="0, 0; .2, .5; .8, .5; 1, 0"/>
                                        <p:tgtEl>
                                          <p:spTgt spid="8"/>
                                        </p:tgtEl>
                                      </p:cBhvr>
                                    </p:animEffect>
                                    <p:animScale>
                                      <p:cBhvr>
                                        <p:cTn id="10" dur="500" autoRev="1" fill="hold"/>
                                        <p:tgtEl>
                                          <p:spTgt spid="8"/>
                                        </p:tgtEl>
                                      </p:cBhvr>
                                      <p:by x="105000" y="105000"/>
                                    </p:animScale>
                                  </p:childTnLst>
                                </p:cTn>
                              </p:par>
                            </p:childTnLst>
                          </p:cTn>
                        </p:par>
                        <p:par>
                          <p:cTn id="11" fill="hold">
                            <p:stCondLst>
                              <p:cond delay="2000"/>
                            </p:stCondLst>
                            <p:childTnLst>
                              <p:par>
                                <p:cTn id="12" presetID="1" presetClass="exit" presetSubtype="0" fill="hold" grpId="2" nodeType="afterEffect">
                                  <p:stCondLst>
                                    <p:cond delay="0"/>
                                  </p:stCondLst>
                                  <p:childTnLst>
                                    <p:set>
                                      <p:cBhvr>
                                        <p:cTn id="13" dur="1" fill="hold">
                                          <p:stCondLst>
                                            <p:cond delay="0"/>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1000"/>
                                        <p:tgtEl>
                                          <p:spTgt spid="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26" presetClass="emph" presetSubtype="0" repeatCount="2000" fill="hold" grpId="1" nodeType="afterEffect">
                                  <p:stCondLst>
                                    <p:cond delay="0"/>
                                  </p:stCondLst>
                                  <p:childTnLst>
                                    <p:animEffect transition="out" filter="fade">
                                      <p:cBhvr>
                                        <p:cTn id="37" dur="1000" tmFilter="0, 0; .2, .5; .8, .5; 1, 0"/>
                                        <p:tgtEl>
                                          <p:spTgt spid="11"/>
                                        </p:tgtEl>
                                      </p:cBhvr>
                                    </p:animEffect>
                                    <p:animScale>
                                      <p:cBhvr>
                                        <p:cTn id="38" dur="5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8" grpId="1" animBg="1"/>
      <p:bldP spid="8" grpId="2" animBg="1"/>
      <p:bldP spid="11" grpId="0" animBg="1"/>
      <p:bldP spid="1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2780928"/>
            <a:ext cx="70520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默认路由（</a:t>
            </a:r>
            <a:r>
              <a:rPr lang="en-US" altLang="zh-CN" dirty="0">
                <a:solidFill>
                  <a:srgbClr val="FF0000"/>
                </a:solidFill>
              </a:rPr>
              <a:t>default route</a:t>
            </a:r>
            <a:r>
              <a:rPr lang="zh-CN" altLang="zh-CN" dirty="0">
                <a:solidFill>
                  <a:srgbClr val="FF0000"/>
                </a:solidFill>
              </a:rPr>
              <a: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在某个网络只有一条对外链路时</a:t>
            </a:r>
            <a:r>
              <a:rPr lang="zh-CN" altLang="zh-CN" dirty="0" smtClean="0"/>
              <a:t>，可以</a:t>
            </a:r>
            <a:r>
              <a:rPr lang="zh-CN" altLang="zh-CN" dirty="0"/>
              <a:t>配置一条默认路由</a:t>
            </a:r>
            <a:r>
              <a:rPr lang="zh-CN" altLang="zh-CN" dirty="0" smtClean="0"/>
              <a:t>，在</a:t>
            </a:r>
            <a:r>
              <a:rPr lang="zh-CN" altLang="zh-CN" dirty="0"/>
              <a:t>很多情况下可以大大减少路由表的空间和搜索转发表的时间</a:t>
            </a:r>
            <a:endParaRPr lang="zh-CN" altLang="en-US" dirty="0"/>
          </a:p>
        </p:txBody>
      </p:sp>
      <p:sp>
        <p:nvSpPr>
          <p:cNvPr id="4" name="矩形 3"/>
          <p:cNvSpPr/>
          <p:nvPr/>
        </p:nvSpPr>
        <p:spPr>
          <a:xfrm>
            <a:off x="1475656" y="6196216"/>
            <a:ext cx="936475" cy="369332"/>
          </a:xfrm>
          <a:prstGeom prst="rect">
            <a:avLst/>
          </a:prstGeom>
        </p:spPr>
        <p:txBody>
          <a:bodyPr wrap="none">
            <a:spAutoFit/>
          </a:bodyPr>
          <a:lstStyle/>
          <a:p>
            <a:r>
              <a:rPr lang="en-US" altLang="zh-CN" dirty="0" smtClean="0">
                <a:solidFill>
                  <a:srgbClr val="FF0000"/>
                </a:solidFill>
              </a:rPr>
              <a:t>0.0.0.0</a:t>
            </a:r>
            <a:endParaRPr lang="zh-CN" altLang="en-US" dirty="0">
              <a:solidFill>
                <a:srgbClr val="FF0000"/>
              </a:solidFill>
            </a:endParaRPr>
          </a:p>
        </p:txBody>
      </p:sp>
      <p:sp>
        <p:nvSpPr>
          <p:cNvPr id="5" name="矩形 4"/>
          <p:cNvSpPr/>
          <p:nvPr/>
        </p:nvSpPr>
        <p:spPr>
          <a:xfrm>
            <a:off x="2747049" y="6216376"/>
            <a:ext cx="1293944" cy="369332"/>
          </a:xfrm>
          <a:prstGeom prst="rect">
            <a:avLst/>
          </a:prstGeom>
        </p:spPr>
        <p:txBody>
          <a:bodyPr wrap="none">
            <a:spAutoFit/>
          </a:bodyPr>
          <a:lstStyle/>
          <a:p>
            <a:r>
              <a:rPr lang="en-US" altLang="zh-CN" dirty="0">
                <a:solidFill>
                  <a:srgbClr val="FF0000"/>
                </a:solidFill>
              </a:rPr>
              <a:t>193.168.1.1</a:t>
            </a:r>
            <a:endParaRPr lang="zh-CN" altLang="en-US" dirty="0">
              <a:solidFill>
                <a:srgbClr val="FF0000"/>
              </a:solidFill>
            </a:endParaRPr>
          </a:p>
        </p:txBody>
      </p:sp>
      <p:sp>
        <p:nvSpPr>
          <p:cNvPr id="7" name="椭圆 6"/>
          <p:cNvSpPr/>
          <p:nvPr/>
        </p:nvSpPr>
        <p:spPr>
          <a:xfrm>
            <a:off x="1115615" y="6196216"/>
            <a:ext cx="1631434" cy="36933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4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26" presetClass="emph" presetSubtype="0" repeatCount="2000" fill="hold" grpId="1" nodeType="afterEffect">
                                  <p:stCondLst>
                                    <p:cond delay="0"/>
                                  </p:stCondLst>
                                  <p:childTnLst>
                                    <p:animEffect transition="out" filter="fade">
                                      <p:cBhvr>
                                        <p:cTn id="19" dur="1000" tmFilter="0, 0; .2, .5; .8, .5; 1, 0"/>
                                        <p:tgtEl>
                                          <p:spTgt spid="7"/>
                                        </p:tgtEl>
                                      </p:cBhvr>
                                    </p:animEffect>
                                    <p:animScale>
                                      <p:cBhvr>
                                        <p:cTn id="20"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默认路由就好比</a:t>
            </a:r>
            <a:endParaRPr lang="zh-CN" altLang="en-US" dirty="0"/>
          </a:p>
        </p:txBody>
      </p:sp>
      <p:sp>
        <p:nvSpPr>
          <p:cNvPr id="3" name="内容占位符 2"/>
          <p:cNvSpPr>
            <a:spLocks noGrp="1"/>
          </p:cNvSpPr>
          <p:nvPr>
            <p:ph sz="quarter" idx="1"/>
          </p:nvPr>
        </p:nvSpPr>
        <p:spPr/>
        <p:txBody>
          <a:bodyPr/>
          <a:lstStyle/>
          <a:p>
            <a:r>
              <a:rPr lang="zh-CN" altLang="zh-CN" dirty="0" smtClean="0"/>
              <a:t>地铁</a:t>
            </a:r>
            <a:r>
              <a:rPr lang="en-US" altLang="zh-CN" dirty="0"/>
              <a:t>S1</a:t>
            </a:r>
            <a:r>
              <a:rPr lang="zh-CN" altLang="zh-CN" dirty="0" smtClean="0"/>
              <a:t>中</a:t>
            </a:r>
            <a:endParaRPr lang="en-US" altLang="zh-CN" dirty="0" smtClean="0"/>
          </a:p>
          <a:p>
            <a:r>
              <a:rPr lang="zh-CN" altLang="zh-CN" dirty="0" smtClean="0"/>
              <a:t>如果</a:t>
            </a:r>
            <a:r>
              <a:rPr lang="zh-CN" altLang="zh-CN" dirty="0"/>
              <a:t>不是到途中各站点</a:t>
            </a:r>
            <a:r>
              <a:rPr lang="zh-CN" altLang="zh-CN" dirty="0" smtClean="0"/>
              <a:t>的</a:t>
            </a:r>
            <a:endParaRPr lang="en-US" altLang="zh-CN" dirty="0" smtClean="0"/>
          </a:p>
          <a:p>
            <a:r>
              <a:rPr lang="zh-CN" altLang="zh-CN" dirty="0" smtClean="0"/>
              <a:t>那么</a:t>
            </a:r>
            <a:r>
              <a:rPr lang="zh-CN" altLang="zh-CN" dirty="0"/>
              <a:t>都是到终点站——南京南站</a:t>
            </a:r>
            <a:r>
              <a:rPr lang="zh-CN" altLang="zh-CN" dirty="0" smtClean="0"/>
              <a:t>的</a:t>
            </a:r>
            <a:endParaRPr lang="en-US" altLang="zh-CN" dirty="0" smtClean="0"/>
          </a:p>
        </p:txBody>
      </p:sp>
      <p:pic>
        <p:nvPicPr>
          <p:cNvPr id="1026" name="Picture 2" descr="https://img0.baidu.com/it/u=469333156,1559798373&amp;fm=253&amp;fmt=auto&amp;app=138&amp;f=JPEG?w=450&amp;h=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356992"/>
            <a:ext cx="4985630" cy="335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2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pPr lvl="1"/>
            <a:r>
              <a:rPr lang="en-US" altLang="zh-CN" dirty="0"/>
              <a:t>10.2.1 </a:t>
            </a:r>
            <a:r>
              <a:rPr lang="zh-CN" altLang="zh-CN" dirty="0"/>
              <a:t>深挖路由表</a:t>
            </a:r>
          </a:p>
          <a:p>
            <a:pPr lvl="1"/>
            <a:r>
              <a:rPr lang="en-US" altLang="zh-CN" dirty="0"/>
              <a:t>10.2.2 </a:t>
            </a:r>
            <a:r>
              <a:rPr lang="zh-CN" altLang="zh-CN" dirty="0"/>
              <a:t>相关概念</a:t>
            </a:r>
          </a:p>
          <a:p>
            <a:pPr lvl="1"/>
            <a:r>
              <a:rPr lang="en-US" altLang="zh-CN" dirty="0">
                <a:solidFill>
                  <a:srgbClr val="FF0000"/>
                </a:solidFill>
              </a:rPr>
              <a:t>10.2.3 </a:t>
            </a:r>
            <a:r>
              <a:rPr lang="zh-CN" altLang="zh-CN" dirty="0">
                <a:solidFill>
                  <a:srgbClr val="FF0000"/>
                </a:solidFill>
              </a:rPr>
              <a:t>路由器分组转发算法</a:t>
            </a:r>
          </a:p>
          <a:p>
            <a:pPr lvl="1"/>
            <a:r>
              <a:rPr lang="en-US" altLang="zh-CN" dirty="0"/>
              <a:t>10.2.4 </a:t>
            </a:r>
            <a:r>
              <a:rPr lang="zh-CN" altLang="zh-CN" dirty="0"/>
              <a:t>最长前缀匹配</a:t>
            </a:r>
          </a:p>
          <a:p>
            <a:pPr lvl="1"/>
            <a:r>
              <a:rPr lang="en-US" altLang="zh-CN" dirty="0"/>
              <a:t>10.2.5 </a:t>
            </a:r>
            <a:r>
              <a:rPr lang="zh-CN" altLang="zh-CN" dirty="0"/>
              <a:t>使用二叉线索查找转发</a:t>
            </a:r>
            <a:r>
              <a:rPr lang="zh-CN" altLang="zh-CN" dirty="0" smtClean="0"/>
              <a:t>表</a:t>
            </a:r>
            <a:endParaRPr lang="en-US" altLang="zh-CN" dirty="0" smtClean="0"/>
          </a:p>
          <a:p>
            <a:r>
              <a:rPr lang="en-US" altLang="zh-CN" dirty="0"/>
              <a:t>10.3 </a:t>
            </a:r>
            <a:r>
              <a:rPr lang="zh-CN" altLang="zh-CN" dirty="0"/>
              <a:t>网络连接设备的小结</a:t>
            </a:r>
          </a:p>
          <a:p>
            <a:pPr lvl="1"/>
            <a:endParaRPr lang="zh-CN" altLang="en-US" dirty="0"/>
          </a:p>
        </p:txBody>
      </p:sp>
    </p:spTree>
    <p:extLst>
      <p:ext uri="{BB962C8B-B14F-4D97-AF65-F5344CB8AC3E}">
        <p14:creationId xmlns:p14="http://schemas.microsoft.com/office/powerpoint/2010/main" val="176432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solidFill>
                  <a:srgbClr val="FF0000"/>
                </a:solidFill>
              </a:rPr>
              <a:t>10.1 </a:t>
            </a:r>
            <a:r>
              <a:rPr lang="zh-CN" altLang="zh-CN" dirty="0">
                <a:solidFill>
                  <a:srgbClr val="FF0000"/>
                </a:solidFill>
              </a:rPr>
              <a:t>总体过程</a:t>
            </a:r>
          </a:p>
          <a:p>
            <a:pPr lvl="1"/>
            <a:r>
              <a:rPr lang="en-US" altLang="zh-CN" dirty="0">
                <a:solidFill>
                  <a:srgbClr val="FF0000"/>
                </a:solidFill>
              </a:rPr>
              <a:t>10.1.1 </a:t>
            </a:r>
            <a:r>
              <a:rPr lang="zh-CN" altLang="zh-CN" dirty="0">
                <a:solidFill>
                  <a:srgbClr val="FF0000"/>
                </a:solidFill>
              </a:rPr>
              <a:t>分组交换的分类</a:t>
            </a:r>
          </a:p>
          <a:p>
            <a:pPr lvl="1"/>
            <a:r>
              <a:rPr lang="en-US" altLang="zh-CN" dirty="0"/>
              <a:t>10.1.2 </a:t>
            </a:r>
            <a:r>
              <a:rPr lang="zh-CN" altLang="zh-CN" dirty="0"/>
              <a:t>分组的交付过程</a:t>
            </a:r>
          </a:p>
          <a:p>
            <a:r>
              <a:rPr lang="en-US" altLang="zh-CN" dirty="0"/>
              <a:t>10.2 </a:t>
            </a:r>
            <a:r>
              <a:rPr lang="zh-CN" altLang="zh-CN" dirty="0"/>
              <a:t>路由器的</a:t>
            </a:r>
            <a:r>
              <a:rPr lang="zh-CN" altLang="zh-CN" dirty="0" smtClean="0"/>
              <a:t>存储转发</a:t>
            </a:r>
            <a:endParaRPr lang="en-US" altLang="zh-CN" dirty="0" smtClean="0"/>
          </a:p>
          <a:p>
            <a:r>
              <a:rPr lang="en-US" altLang="zh-CN" dirty="0"/>
              <a:t>10.3 </a:t>
            </a:r>
            <a:r>
              <a:rPr lang="zh-CN" altLang="zh-CN" dirty="0"/>
              <a:t>网络连接设备的小结</a:t>
            </a:r>
          </a:p>
          <a:p>
            <a:endParaRPr lang="zh-CN" altLang="en-US" dirty="0"/>
          </a:p>
        </p:txBody>
      </p:sp>
    </p:spTree>
    <p:extLst>
      <p:ext uri="{BB962C8B-B14F-4D97-AF65-F5344CB8AC3E}">
        <p14:creationId xmlns:p14="http://schemas.microsoft.com/office/powerpoint/2010/main" val="2160086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路由器的转发算法</a:t>
            </a:r>
            <a:endParaRPr lang="zh-CN" altLang="en-US" dirty="0"/>
          </a:p>
        </p:txBody>
      </p:sp>
      <p:sp>
        <p:nvSpPr>
          <p:cNvPr id="3" name="内容占位符 2"/>
          <p:cNvSpPr>
            <a:spLocks noGrp="1"/>
          </p:cNvSpPr>
          <p:nvPr>
            <p:ph sz="quarter" idx="1"/>
          </p:nvPr>
        </p:nvSpPr>
        <p:spPr>
          <a:xfrm>
            <a:off x="301752" y="1527048"/>
            <a:ext cx="8503920" cy="4998296"/>
          </a:xfrm>
        </p:spPr>
        <p:txBody>
          <a:bodyPr>
            <a:normAutofit fontScale="92500"/>
          </a:bodyPr>
          <a:lstStyle/>
          <a:p>
            <a:pPr lvl="0"/>
            <a:r>
              <a:rPr lang="zh-CN" altLang="zh-CN" sz="2800" dirty="0" smtClean="0"/>
              <a:t>从</a:t>
            </a:r>
            <a:r>
              <a:rPr lang="zh-CN" altLang="zh-CN" sz="2800" dirty="0"/>
              <a:t>分组首部提取目的</a:t>
            </a:r>
            <a:r>
              <a:rPr lang="en-US" altLang="zh-CN" sz="2800" dirty="0"/>
              <a:t>IP</a:t>
            </a:r>
            <a:r>
              <a:rPr lang="zh-CN" altLang="zh-CN" sz="2800" dirty="0"/>
              <a:t>地址</a:t>
            </a:r>
            <a:r>
              <a:rPr lang="en-US" altLang="zh-CN" sz="2800" dirty="0"/>
              <a:t>A</a:t>
            </a:r>
            <a:r>
              <a:rPr lang="zh-CN" altLang="zh-CN" sz="2800" dirty="0"/>
              <a:t>。</a:t>
            </a:r>
          </a:p>
          <a:p>
            <a:pPr lvl="0"/>
            <a:r>
              <a:rPr lang="zh-CN" altLang="zh-CN" sz="2800" dirty="0"/>
              <a:t>根据转发表中的每一个表项</a:t>
            </a:r>
            <a:r>
              <a:rPr lang="en-US" altLang="zh-CN" sz="2800" dirty="0" err="1">
                <a:solidFill>
                  <a:srgbClr val="FF0000"/>
                </a:solidFill>
              </a:rPr>
              <a:t>i</a:t>
            </a:r>
            <a:r>
              <a:rPr lang="zh-CN" altLang="zh-CN" sz="2800" dirty="0"/>
              <a:t>，进行网络地址的</a:t>
            </a:r>
            <a:r>
              <a:rPr lang="zh-CN" altLang="zh-CN" sz="2800" dirty="0" smtClean="0"/>
              <a:t>匹配</a:t>
            </a:r>
            <a:endParaRPr lang="zh-CN" altLang="zh-CN" sz="2800" dirty="0"/>
          </a:p>
          <a:p>
            <a:pPr lvl="1"/>
            <a:r>
              <a:rPr lang="zh-CN" altLang="zh-CN" sz="2400" dirty="0"/>
              <a:t>将</a:t>
            </a:r>
            <a:r>
              <a:rPr lang="en-US" altLang="zh-CN" sz="2400" dirty="0"/>
              <a:t>A</a:t>
            </a:r>
            <a:r>
              <a:rPr lang="zh-CN" altLang="zh-CN" sz="2400" dirty="0" smtClean="0"/>
              <a:t>与</a:t>
            </a:r>
            <a:r>
              <a:rPr lang="en-US" altLang="zh-CN" sz="2400" dirty="0" err="1" smtClean="0"/>
              <a:t>i</a:t>
            </a:r>
            <a:r>
              <a:rPr lang="zh-CN" altLang="zh-CN" sz="2400" dirty="0" smtClean="0"/>
              <a:t>中掩码</a:t>
            </a:r>
            <a:r>
              <a:rPr lang="zh-CN" altLang="zh-CN" sz="2400" dirty="0"/>
              <a:t>（或子网掩码）按位与</a:t>
            </a:r>
            <a:r>
              <a:rPr lang="zh-CN" altLang="zh-CN" sz="2400" dirty="0" smtClean="0"/>
              <a:t>，得出</a:t>
            </a:r>
            <a:r>
              <a:rPr lang="zh-CN" altLang="zh-CN" sz="2400" dirty="0"/>
              <a:t>目的网络</a:t>
            </a:r>
            <a:r>
              <a:rPr lang="zh-CN" altLang="zh-CN" sz="2400" dirty="0" smtClean="0"/>
              <a:t>地址</a:t>
            </a:r>
            <a:r>
              <a:rPr lang="en-US" altLang="zh-CN" sz="2400" dirty="0" smtClean="0"/>
              <a:t>N</a:t>
            </a:r>
            <a:endParaRPr lang="zh-CN" altLang="zh-CN" sz="2400" dirty="0"/>
          </a:p>
          <a:p>
            <a:pPr lvl="1"/>
            <a:r>
              <a:rPr lang="zh-CN" altLang="zh-CN" sz="2400" dirty="0"/>
              <a:t>若</a:t>
            </a:r>
            <a:r>
              <a:rPr lang="en-US" altLang="zh-CN" sz="2400" dirty="0"/>
              <a:t>N</a:t>
            </a:r>
            <a:r>
              <a:rPr lang="zh-CN" altLang="zh-CN" sz="2400" dirty="0"/>
              <a:t>与本路由器直接相连</a:t>
            </a:r>
            <a:r>
              <a:rPr lang="zh-CN" altLang="zh-CN" sz="2400" dirty="0" smtClean="0"/>
              <a:t>，把分组</a:t>
            </a:r>
            <a:r>
              <a:rPr lang="zh-CN" altLang="zh-CN" sz="2400" dirty="0"/>
              <a:t>直接交付给目的主机，</a:t>
            </a:r>
            <a:r>
              <a:rPr lang="zh-CN" altLang="zh-CN" sz="2400" dirty="0" smtClean="0"/>
              <a:t>结束</a:t>
            </a:r>
            <a:endParaRPr lang="zh-CN" altLang="zh-CN" sz="2400" dirty="0"/>
          </a:p>
          <a:p>
            <a:pPr lvl="1"/>
            <a:r>
              <a:rPr lang="zh-CN" altLang="zh-CN" sz="2400" dirty="0"/>
              <a:t>若转发表中有目的地址为</a:t>
            </a:r>
            <a:r>
              <a:rPr lang="en-US" altLang="zh-CN" sz="2400" dirty="0"/>
              <a:t>A</a:t>
            </a:r>
            <a:r>
              <a:rPr lang="zh-CN" altLang="zh-CN" sz="2400" dirty="0"/>
              <a:t>的特定主机路由，则把</a:t>
            </a:r>
            <a:r>
              <a:rPr lang="en-US" altLang="zh-CN" sz="2400" dirty="0"/>
              <a:t>IP</a:t>
            </a:r>
            <a:r>
              <a:rPr lang="zh-CN" altLang="zh-CN" sz="2400" dirty="0"/>
              <a:t>分组传送给指定的下一跳路由器，结束。</a:t>
            </a:r>
          </a:p>
          <a:p>
            <a:pPr lvl="1"/>
            <a:r>
              <a:rPr lang="zh-CN" altLang="zh-CN" sz="2400" dirty="0" smtClean="0"/>
              <a:t>若</a:t>
            </a:r>
            <a:r>
              <a:rPr lang="en-US" altLang="zh-CN" sz="2400" dirty="0" err="1" smtClean="0"/>
              <a:t>i</a:t>
            </a:r>
            <a:r>
              <a:rPr lang="zh-CN" altLang="zh-CN" sz="2400" dirty="0"/>
              <a:t>的网络地址等于</a:t>
            </a:r>
            <a:r>
              <a:rPr lang="en-US" altLang="zh-CN" sz="2400" dirty="0"/>
              <a:t>N</a:t>
            </a:r>
            <a:r>
              <a:rPr lang="zh-CN" altLang="zh-CN" sz="2400" dirty="0"/>
              <a:t>，则把</a:t>
            </a:r>
            <a:r>
              <a:rPr lang="en-US" altLang="zh-CN" sz="2400" dirty="0"/>
              <a:t>IP</a:t>
            </a:r>
            <a:r>
              <a:rPr lang="zh-CN" altLang="zh-CN" sz="2400" dirty="0"/>
              <a:t>分组传送给</a:t>
            </a:r>
            <a:r>
              <a:rPr lang="en-US" altLang="zh-CN" sz="2400" dirty="0" err="1" smtClean="0"/>
              <a:t>i</a:t>
            </a:r>
            <a:r>
              <a:rPr lang="zh-CN" altLang="zh-CN" sz="2400" dirty="0" smtClean="0"/>
              <a:t>指定</a:t>
            </a:r>
            <a:r>
              <a:rPr lang="zh-CN" altLang="zh-CN" sz="2400" dirty="0"/>
              <a:t>的下一跳路由器，结束。</a:t>
            </a:r>
          </a:p>
          <a:p>
            <a:pPr lvl="1"/>
            <a:r>
              <a:rPr lang="zh-CN" altLang="zh-CN" sz="2400" dirty="0"/>
              <a:t>若转发表中</a:t>
            </a:r>
            <a:r>
              <a:rPr lang="zh-CN" altLang="zh-CN" sz="2400" dirty="0" smtClean="0"/>
              <a:t>有默认</a:t>
            </a:r>
            <a:r>
              <a:rPr lang="zh-CN" altLang="zh-CN" sz="2400" dirty="0"/>
              <a:t>路由，则把</a:t>
            </a:r>
            <a:r>
              <a:rPr lang="en-US" altLang="zh-CN" sz="2400" dirty="0"/>
              <a:t>IP</a:t>
            </a:r>
            <a:r>
              <a:rPr lang="zh-CN" altLang="zh-CN" sz="2400" dirty="0"/>
              <a:t>分组传送给默认路由所指定的下一跳路由器，结束。</a:t>
            </a:r>
          </a:p>
          <a:p>
            <a:pPr lvl="0"/>
            <a:r>
              <a:rPr lang="zh-CN" altLang="zh-CN" sz="2800" dirty="0"/>
              <a:t>报告转发分组出错</a:t>
            </a:r>
            <a:r>
              <a:rPr lang="zh-CN" altLang="zh-CN" sz="2800" dirty="0" smtClean="0"/>
              <a:t>。</a:t>
            </a:r>
            <a:endParaRPr lang="zh-CN" altLang="en-US" dirty="0"/>
          </a:p>
        </p:txBody>
      </p:sp>
    </p:spTree>
    <p:extLst>
      <p:ext uri="{BB962C8B-B14F-4D97-AF65-F5344CB8AC3E}">
        <p14:creationId xmlns:p14="http://schemas.microsoft.com/office/powerpoint/2010/main" val="386580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pPr lvl="1"/>
            <a:r>
              <a:rPr lang="en-US" altLang="zh-CN" dirty="0"/>
              <a:t>10.2.1 </a:t>
            </a:r>
            <a:r>
              <a:rPr lang="zh-CN" altLang="zh-CN" dirty="0"/>
              <a:t>深挖路由表</a:t>
            </a:r>
          </a:p>
          <a:p>
            <a:pPr lvl="1"/>
            <a:r>
              <a:rPr lang="en-US" altLang="zh-CN" dirty="0"/>
              <a:t>10.2.2 </a:t>
            </a:r>
            <a:r>
              <a:rPr lang="zh-CN" altLang="zh-CN" dirty="0"/>
              <a:t>相关概念</a:t>
            </a:r>
          </a:p>
          <a:p>
            <a:pPr lvl="1"/>
            <a:r>
              <a:rPr lang="en-US" altLang="zh-CN" dirty="0"/>
              <a:t>10.2.3 </a:t>
            </a:r>
            <a:r>
              <a:rPr lang="zh-CN" altLang="zh-CN" dirty="0"/>
              <a:t>路由器分组转发算法</a:t>
            </a:r>
          </a:p>
          <a:p>
            <a:pPr lvl="1"/>
            <a:r>
              <a:rPr lang="en-US" altLang="zh-CN" dirty="0">
                <a:solidFill>
                  <a:srgbClr val="FF0000"/>
                </a:solidFill>
              </a:rPr>
              <a:t>10.2.4 </a:t>
            </a:r>
            <a:r>
              <a:rPr lang="zh-CN" altLang="zh-CN" dirty="0">
                <a:solidFill>
                  <a:srgbClr val="FF0000"/>
                </a:solidFill>
              </a:rPr>
              <a:t>最长前缀匹配</a:t>
            </a:r>
          </a:p>
          <a:p>
            <a:pPr lvl="1"/>
            <a:r>
              <a:rPr lang="en-US" altLang="zh-CN" dirty="0"/>
              <a:t>10.2.5 </a:t>
            </a:r>
            <a:r>
              <a:rPr lang="zh-CN" altLang="zh-CN" dirty="0"/>
              <a:t>使用二叉线索查找转发</a:t>
            </a:r>
            <a:r>
              <a:rPr lang="zh-CN" altLang="zh-CN" dirty="0" smtClean="0"/>
              <a:t>表</a:t>
            </a:r>
            <a:endParaRPr lang="en-US" altLang="zh-CN" dirty="0" smtClean="0"/>
          </a:p>
          <a:p>
            <a:r>
              <a:rPr lang="en-US" altLang="zh-CN" dirty="0"/>
              <a:t>10.3 </a:t>
            </a:r>
            <a:r>
              <a:rPr lang="zh-CN" altLang="zh-CN" dirty="0"/>
              <a:t>网络连接设备的小结</a:t>
            </a:r>
          </a:p>
          <a:p>
            <a:pPr lvl="1"/>
            <a:endParaRPr lang="zh-CN" altLang="en-US" dirty="0"/>
          </a:p>
        </p:txBody>
      </p:sp>
    </p:spTree>
    <p:extLst>
      <p:ext uri="{BB962C8B-B14F-4D97-AF65-F5344CB8AC3E}">
        <p14:creationId xmlns:p14="http://schemas.microsoft.com/office/powerpoint/2010/main" val="1764327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0"/>
            <a:ext cx="80310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301752" y="3384376"/>
            <a:ext cx="8662736" cy="2780928"/>
          </a:xfrm>
        </p:spPr>
        <p:txBody>
          <a:bodyPr>
            <a:normAutofit lnSpcReduction="10000"/>
          </a:bodyPr>
          <a:lstStyle/>
          <a:p>
            <a:r>
              <a:rPr lang="en-US" altLang="zh-CN" dirty="0"/>
              <a:t>R</a:t>
            </a:r>
            <a:r>
              <a:rPr lang="en-US" altLang="zh-CN" baseline="-25000" dirty="0"/>
              <a:t>1</a:t>
            </a:r>
            <a:r>
              <a:rPr lang="zh-CN" altLang="zh-CN" dirty="0" smtClean="0"/>
              <a:t>收到分组</a:t>
            </a:r>
            <a:r>
              <a:rPr lang="zh-CN" altLang="en-US" dirty="0" smtClean="0"/>
              <a:t>，</a:t>
            </a:r>
            <a:r>
              <a:rPr lang="zh-CN" altLang="zh-CN" dirty="0" smtClean="0"/>
              <a:t>目的地址</a:t>
            </a:r>
            <a:r>
              <a:rPr lang="en-US" altLang="zh-CN" dirty="0"/>
              <a:t>=</a:t>
            </a:r>
            <a:r>
              <a:rPr lang="en-US" altLang="zh-CN" dirty="0" smtClean="0"/>
              <a:t>202.119.78.100</a:t>
            </a:r>
          </a:p>
          <a:p>
            <a:r>
              <a:rPr lang="zh-CN" altLang="zh-CN" dirty="0" smtClean="0"/>
              <a:t>与</a:t>
            </a:r>
            <a:r>
              <a:rPr lang="en-US" altLang="zh-CN" dirty="0" smtClean="0"/>
              <a:t>255.255.240.0</a:t>
            </a:r>
            <a:r>
              <a:rPr lang="zh-CN" altLang="zh-CN" dirty="0"/>
              <a:t>（</a:t>
            </a:r>
            <a:r>
              <a:rPr lang="en-US" altLang="zh-CN" dirty="0"/>
              <a:t>11111111 11111111 11110000 </a:t>
            </a:r>
            <a:r>
              <a:rPr lang="en-US" altLang="zh-CN" dirty="0" smtClean="0"/>
              <a:t>000 00000</a:t>
            </a:r>
            <a:r>
              <a:rPr lang="zh-CN" altLang="zh-CN" dirty="0"/>
              <a:t>）按位与，</a:t>
            </a:r>
            <a:r>
              <a:rPr lang="zh-CN" altLang="zh-CN" dirty="0" smtClean="0"/>
              <a:t>得网络</a:t>
            </a:r>
            <a:r>
              <a:rPr lang="zh-CN" altLang="zh-CN" dirty="0"/>
              <a:t>地址</a:t>
            </a:r>
            <a:r>
              <a:rPr lang="en-US" altLang="zh-CN" dirty="0" smtClean="0"/>
              <a:t>202.119.64.0</a:t>
            </a:r>
            <a:r>
              <a:rPr lang="zh-CN" altLang="en-US" dirty="0" smtClean="0"/>
              <a:t>，符合要求</a:t>
            </a:r>
            <a:endParaRPr lang="en-US" altLang="zh-CN" dirty="0" smtClean="0"/>
          </a:p>
          <a:p>
            <a:r>
              <a:rPr lang="zh-CN" altLang="zh-CN" dirty="0" smtClean="0"/>
              <a:t>与</a:t>
            </a:r>
            <a:r>
              <a:rPr lang="en-US" altLang="zh-CN" dirty="0" smtClean="0"/>
              <a:t>255.255.254.0</a:t>
            </a:r>
            <a:r>
              <a:rPr lang="zh-CN" altLang="zh-CN" dirty="0"/>
              <a:t>（</a:t>
            </a:r>
            <a:r>
              <a:rPr lang="en-US" altLang="zh-CN" dirty="0"/>
              <a:t>11111111 11111111 1111</a:t>
            </a:r>
            <a:r>
              <a:rPr lang="en-US" altLang="zh-CN" dirty="0">
                <a:solidFill>
                  <a:srgbClr val="FF0000"/>
                </a:solidFill>
              </a:rPr>
              <a:t>111</a:t>
            </a:r>
            <a:r>
              <a:rPr lang="en-US" altLang="zh-CN" dirty="0"/>
              <a:t>0 </a:t>
            </a:r>
            <a:r>
              <a:rPr lang="en-US" altLang="zh-CN" dirty="0" smtClean="0"/>
              <a:t>000 00000</a:t>
            </a:r>
            <a:r>
              <a:rPr lang="zh-CN" altLang="zh-CN" dirty="0"/>
              <a:t>）按位与，</a:t>
            </a:r>
            <a:r>
              <a:rPr lang="zh-CN" altLang="zh-CN" dirty="0" smtClean="0"/>
              <a:t>得网络</a:t>
            </a:r>
            <a:r>
              <a:rPr lang="zh-CN" altLang="zh-CN" dirty="0"/>
              <a:t>地址</a:t>
            </a:r>
            <a:r>
              <a:rPr lang="en-US" altLang="zh-CN" dirty="0" smtClean="0"/>
              <a:t>202.119.78.0</a:t>
            </a:r>
            <a:r>
              <a:rPr lang="zh-CN" altLang="en-US" dirty="0" smtClean="0"/>
              <a:t>，</a:t>
            </a:r>
            <a:r>
              <a:rPr lang="zh-CN" altLang="en-US" dirty="0"/>
              <a:t>符合</a:t>
            </a:r>
            <a:r>
              <a:rPr lang="zh-CN" altLang="en-US" dirty="0" smtClean="0"/>
              <a:t>要求</a:t>
            </a:r>
            <a:endParaRPr lang="en-US" altLang="zh-CN" dirty="0" smtClean="0"/>
          </a:p>
          <a:p>
            <a:r>
              <a:rPr lang="zh-CN" altLang="en-US" dirty="0" smtClean="0"/>
              <a:t>敢问路在何方？</a:t>
            </a:r>
            <a:endParaRPr lang="zh-CN" altLang="en-US" dirty="0"/>
          </a:p>
        </p:txBody>
      </p:sp>
      <p:sp>
        <p:nvSpPr>
          <p:cNvPr id="4" name="矩形 3"/>
          <p:cNvSpPr/>
          <p:nvPr/>
        </p:nvSpPr>
        <p:spPr>
          <a:xfrm>
            <a:off x="698242" y="2079262"/>
            <a:ext cx="1697901" cy="338554"/>
          </a:xfrm>
          <a:prstGeom prst="rect">
            <a:avLst/>
          </a:prstGeom>
        </p:spPr>
        <p:txBody>
          <a:bodyPr wrap="none">
            <a:spAutoFit/>
          </a:bodyPr>
          <a:lstStyle/>
          <a:p>
            <a:r>
              <a:rPr lang="en-US" altLang="zh-CN" sz="1600" dirty="0" smtClean="0"/>
              <a:t>202.119.64.0/20</a:t>
            </a:r>
            <a:endParaRPr lang="zh-CN" altLang="en-US" sz="1600" b="1" dirty="0"/>
          </a:p>
        </p:txBody>
      </p:sp>
      <p:sp>
        <p:nvSpPr>
          <p:cNvPr id="5" name="矩形 4"/>
          <p:cNvSpPr/>
          <p:nvPr/>
        </p:nvSpPr>
        <p:spPr>
          <a:xfrm>
            <a:off x="696267" y="2318056"/>
            <a:ext cx="1678665" cy="338554"/>
          </a:xfrm>
          <a:prstGeom prst="rect">
            <a:avLst/>
          </a:prstGeom>
        </p:spPr>
        <p:txBody>
          <a:bodyPr wrap="none">
            <a:spAutoFit/>
          </a:bodyPr>
          <a:lstStyle/>
          <a:p>
            <a:r>
              <a:rPr lang="en-US" altLang="zh-CN" sz="1600" dirty="0"/>
              <a:t>202.119.78.0/23</a:t>
            </a:r>
            <a:endParaRPr lang="zh-CN" altLang="en-US" sz="1600" b="1" dirty="0"/>
          </a:p>
        </p:txBody>
      </p:sp>
      <p:sp>
        <p:nvSpPr>
          <p:cNvPr id="6" name="矩形 5"/>
          <p:cNvSpPr/>
          <p:nvPr/>
        </p:nvSpPr>
        <p:spPr>
          <a:xfrm>
            <a:off x="2990098" y="2318056"/>
            <a:ext cx="465192" cy="369332"/>
          </a:xfrm>
          <a:prstGeom prst="rect">
            <a:avLst/>
          </a:prstGeom>
        </p:spPr>
        <p:txBody>
          <a:bodyPr wrap="none">
            <a:spAutoFit/>
          </a:bodyPr>
          <a:lstStyle/>
          <a:p>
            <a:r>
              <a:rPr lang="en-US" altLang="zh-CN" b="1" dirty="0"/>
              <a:t>R</a:t>
            </a:r>
            <a:r>
              <a:rPr lang="en-US" altLang="zh-CN" b="1" baseline="-25000" dirty="0"/>
              <a:t>3</a:t>
            </a:r>
            <a:endParaRPr lang="zh-CN" altLang="en-US" b="1" dirty="0"/>
          </a:p>
        </p:txBody>
      </p:sp>
      <p:sp>
        <p:nvSpPr>
          <p:cNvPr id="7" name="矩形 6"/>
          <p:cNvSpPr/>
          <p:nvPr/>
        </p:nvSpPr>
        <p:spPr>
          <a:xfrm>
            <a:off x="2990098" y="2062831"/>
            <a:ext cx="465192" cy="369332"/>
          </a:xfrm>
          <a:prstGeom prst="rect">
            <a:avLst/>
          </a:prstGeom>
        </p:spPr>
        <p:txBody>
          <a:bodyPr wrap="none">
            <a:spAutoFit/>
          </a:bodyPr>
          <a:lstStyle/>
          <a:p>
            <a:r>
              <a:rPr lang="en-US" altLang="zh-CN" b="1" dirty="0"/>
              <a:t>R</a:t>
            </a:r>
            <a:r>
              <a:rPr lang="en-US" altLang="zh-CN" b="1" baseline="-25000" dirty="0"/>
              <a:t>2</a:t>
            </a:r>
            <a:endParaRPr lang="zh-CN" altLang="en-US" b="1" dirty="0"/>
          </a:p>
        </p:txBody>
      </p:sp>
      <p:sp>
        <p:nvSpPr>
          <p:cNvPr id="11" name="椭圆 10"/>
          <p:cNvSpPr/>
          <p:nvPr/>
        </p:nvSpPr>
        <p:spPr>
          <a:xfrm>
            <a:off x="4008877" y="404664"/>
            <a:ext cx="618216" cy="61821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70385" y="2687388"/>
            <a:ext cx="618216" cy="61821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97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26" presetClass="emph" presetSubtype="0" repeatCount="2000" fill="hold" grpId="1" nodeType="afterEffect">
                                  <p:stCondLst>
                                    <p:cond delay="0"/>
                                  </p:stCondLst>
                                  <p:childTnLst>
                                    <p:animEffect transition="out" filter="fade">
                                      <p:cBhvr>
                                        <p:cTn id="21" dur="1000" tmFilter="0, 0; .2, .5; .8, .5; 1, 0"/>
                                        <p:tgtEl>
                                          <p:spTgt spid="11"/>
                                        </p:tgtEl>
                                      </p:cBhvr>
                                    </p:animEffect>
                                    <p:animScale>
                                      <p:cBhvr>
                                        <p:cTn id="22" dur="500" autoRev="1" fill="hold"/>
                                        <p:tgtEl>
                                          <p:spTgt spid="11"/>
                                        </p:tgtEl>
                                      </p:cBhvr>
                                      <p:by x="105000" y="105000"/>
                                    </p:animScale>
                                  </p:childTnLst>
                                </p:cTn>
                              </p:par>
                            </p:childTnLst>
                          </p:cTn>
                        </p:par>
                        <p:par>
                          <p:cTn id="23" fill="hold">
                            <p:stCondLst>
                              <p:cond delay="3000"/>
                            </p:stCondLst>
                            <p:childTnLst>
                              <p:par>
                                <p:cTn id="24" presetID="1" presetClass="exit" presetSubtype="0" fill="hold" grpId="2" nodeType="afterEffect">
                                  <p:stCondLst>
                                    <p:cond delay="0"/>
                                  </p:stCondLst>
                                  <p:childTnLst>
                                    <p:set>
                                      <p:cBhvr>
                                        <p:cTn id="25" dur="1" fill="hold">
                                          <p:stCondLst>
                                            <p:cond delay="0"/>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par>
                          <p:cTn id="34" fill="hold">
                            <p:stCondLst>
                              <p:cond delay="0"/>
                            </p:stCondLst>
                            <p:childTnLst>
                              <p:par>
                                <p:cTn id="35" presetID="2" presetClass="entr" presetSubtype="4"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par>
                          <p:cTn id="46" fill="hold">
                            <p:stCondLst>
                              <p:cond delay="500"/>
                            </p:stCondLst>
                            <p:childTnLst>
                              <p:par>
                                <p:cTn id="47" presetID="26" presetClass="emph" presetSubtype="0" repeatCount="2000" fill="hold" grpId="1" nodeType="afterEffect">
                                  <p:stCondLst>
                                    <p:cond delay="0"/>
                                  </p:stCondLst>
                                  <p:childTnLst>
                                    <p:animEffect transition="out" filter="fade">
                                      <p:cBhvr>
                                        <p:cTn id="48" dur="1000" tmFilter="0, 0; .2, .5; .8, .5; 1, 0"/>
                                        <p:tgtEl>
                                          <p:spTgt spid="12"/>
                                        </p:tgtEl>
                                      </p:cBhvr>
                                    </p:animEffect>
                                    <p:animScale>
                                      <p:cBhvr>
                                        <p:cTn id="49" dur="500" autoRev="1" fill="hold"/>
                                        <p:tgtEl>
                                          <p:spTgt spid="12"/>
                                        </p:tgtEl>
                                      </p:cBhvr>
                                      <p:by x="105000" y="105000"/>
                                    </p:animScale>
                                  </p:childTnLst>
                                </p:cTn>
                              </p:par>
                            </p:childTnLst>
                          </p:cTn>
                        </p:par>
                        <p:par>
                          <p:cTn id="50" fill="hold">
                            <p:stCondLst>
                              <p:cond delay="2500"/>
                            </p:stCondLst>
                            <p:childTnLst>
                              <p:par>
                                <p:cTn id="51" presetID="1" presetClass="exit" presetSubtype="0" fill="hold" grpId="2" nodeType="after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animBg="1"/>
      <p:bldP spid="11" grpId="1" animBg="1"/>
      <p:bldP spid="11" grpId="2" animBg="1"/>
      <p:bldP spid="12" grpId="0" animBg="1"/>
      <p:bldP spid="12" grpId="1" animBg="1"/>
      <p:bldP spid="12"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当然越精确越好</a:t>
            </a:r>
            <a:endParaRPr lang="zh-CN" altLang="en-US" dirty="0"/>
          </a:p>
        </p:txBody>
      </p:sp>
      <p:sp>
        <p:nvSpPr>
          <p:cNvPr id="3" name="内容占位符 2"/>
          <p:cNvSpPr>
            <a:spLocks noGrp="1"/>
          </p:cNvSpPr>
          <p:nvPr>
            <p:ph sz="quarter" idx="1"/>
          </p:nvPr>
        </p:nvSpPr>
        <p:spPr/>
        <p:txBody>
          <a:bodyPr/>
          <a:lstStyle/>
          <a:p>
            <a:r>
              <a:rPr lang="zh-CN" altLang="zh-CN" dirty="0"/>
              <a:t>向</a:t>
            </a:r>
            <a:r>
              <a:rPr lang="en-US" altLang="zh-CN" dirty="0"/>
              <a:t>R</a:t>
            </a:r>
            <a:r>
              <a:rPr lang="en-US" altLang="zh-CN" baseline="-25000" dirty="0"/>
              <a:t>3</a:t>
            </a:r>
            <a:r>
              <a:rPr lang="zh-CN" altLang="zh-CN" dirty="0" smtClean="0"/>
              <a:t>传送</a:t>
            </a:r>
            <a:endParaRPr lang="en-US" altLang="zh-CN" dirty="0" smtClean="0"/>
          </a:p>
          <a:p>
            <a:pPr lvl="1"/>
            <a:r>
              <a:rPr lang="zh-CN" altLang="zh-CN" dirty="0" smtClean="0"/>
              <a:t>因为</a:t>
            </a:r>
            <a:r>
              <a:rPr lang="zh-CN" altLang="zh-CN" dirty="0"/>
              <a:t>匹配得</a:t>
            </a:r>
            <a:r>
              <a:rPr lang="zh-CN" altLang="zh-CN" dirty="0" smtClean="0"/>
              <a:t>更加准确</a:t>
            </a:r>
            <a:r>
              <a:rPr lang="zh-CN" altLang="zh-CN" dirty="0"/>
              <a:t>，意味着距离更加近，是更理想的</a:t>
            </a:r>
            <a:r>
              <a:rPr lang="zh-CN" altLang="zh-CN" dirty="0" smtClean="0"/>
              <a:t>方向</a:t>
            </a:r>
            <a:endParaRPr lang="en-US" altLang="zh-CN" dirty="0" smtClean="0"/>
          </a:p>
          <a:p>
            <a:r>
              <a:rPr lang="zh-CN" altLang="zh-CN" dirty="0"/>
              <a:t>就好比豪横公司</a:t>
            </a:r>
            <a:r>
              <a:rPr lang="zh-CN" altLang="zh-CN" dirty="0" smtClean="0"/>
              <a:t>已知道南航</a:t>
            </a:r>
            <a:r>
              <a:rPr lang="zh-CN" altLang="zh-CN" dirty="0"/>
              <a:t>江宁校区的地址了，就没有必要再转到江宁区某个中转站，再到南航江宁校</a:t>
            </a:r>
            <a:r>
              <a:rPr lang="zh-CN" altLang="zh-CN" dirty="0" smtClean="0"/>
              <a:t>区</a:t>
            </a:r>
            <a:r>
              <a:rPr lang="zh-CN" altLang="en-US" dirty="0" smtClean="0"/>
              <a:t>一样</a:t>
            </a:r>
            <a:endParaRPr lang="en-US" altLang="zh-CN" dirty="0" smtClean="0"/>
          </a:p>
          <a:p>
            <a:endParaRPr lang="zh-CN" altLang="en-US" dirty="0"/>
          </a:p>
        </p:txBody>
      </p:sp>
    </p:spTree>
    <p:extLst>
      <p:ext uri="{BB962C8B-B14F-4D97-AF65-F5344CB8AC3E}">
        <p14:creationId xmlns:p14="http://schemas.microsoft.com/office/powerpoint/2010/main" val="243631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另一个原因</a:t>
            </a:r>
            <a:endParaRPr lang="zh-CN" altLang="en-US" dirty="0"/>
          </a:p>
        </p:txBody>
      </p:sp>
      <p:sp>
        <p:nvSpPr>
          <p:cNvPr id="3" name="内容占位符 2"/>
          <p:cNvSpPr>
            <a:spLocks noGrp="1"/>
          </p:cNvSpPr>
          <p:nvPr>
            <p:ph sz="quarter" idx="1"/>
          </p:nvPr>
        </p:nvSpPr>
        <p:spPr/>
        <p:txBody>
          <a:bodyPr/>
          <a:lstStyle/>
          <a:p>
            <a:r>
              <a:rPr lang="zh-CN" altLang="zh-CN" dirty="0"/>
              <a:t>不太合理的网络前缀</a:t>
            </a:r>
            <a:r>
              <a:rPr lang="zh-CN" altLang="zh-CN" dirty="0" smtClean="0"/>
              <a:t>聚合</a:t>
            </a:r>
            <a:endParaRPr lang="en-US" altLang="zh-CN" dirty="0" smtClean="0"/>
          </a:p>
          <a:p>
            <a:pPr lvl="1"/>
            <a:r>
              <a:rPr lang="zh-CN" altLang="zh-CN" dirty="0" smtClean="0"/>
              <a:t>即</a:t>
            </a:r>
            <a:r>
              <a:rPr lang="zh-CN" altLang="zh-CN" dirty="0"/>
              <a:t>聚合后的网络前缀太短，包含了本不应该包含在内的、其他单位的网络</a:t>
            </a:r>
            <a:r>
              <a:rPr lang="zh-CN" altLang="zh-CN" dirty="0" smtClean="0"/>
              <a:t>前缀</a:t>
            </a:r>
            <a:endParaRPr lang="en-US" altLang="zh-CN" dirty="0" smtClean="0"/>
          </a:p>
          <a:p>
            <a:pPr lvl="1"/>
            <a:r>
              <a:rPr lang="zh-CN" altLang="zh-CN" dirty="0" smtClean="0"/>
              <a:t>也</a:t>
            </a:r>
            <a:r>
              <a:rPr lang="zh-CN" altLang="zh-CN" dirty="0"/>
              <a:t>是造成这种（多个路由表项都匹配成功）情况的原因</a:t>
            </a:r>
            <a:r>
              <a:rPr lang="zh-CN" altLang="zh-CN" dirty="0" smtClean="0"/>
              <a:t>之一</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84984"/>
            <a:ext cx="8367291" cy="334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79841" y="5230868"/>
            <a:ext cx="1697901" cy="338554"/>
          </a:xfrm>
          <a:prstGeom prst="rect">
            <a:avLst/>
          </a:prstGeom>
        </p:spPr>
        <p:txBody>
          <a:bodyPr wrap="none">
            <a:spAutoFit/>
          </a:bodyPr>
          <a:lstStyle/>
          <a:p>
            <a:r>
              <a:rPr lang="en-US" altLang="zh-CN" sz="1600" dirty="0" smtClean="0"/>
              <a:t>202.119.64.0/20</a:t>
            </a:r>
            <a:endParaRPr lang="zh-CN" altLang="en-US" sz="1600" b="1" dirty="0"/>
          </a:p>
        </p:txBody>
      </p:sp>
      <p:sp>
        <p:nvSpPr>
          <p:cNvPr id="6" name="矩形 5"/>
          <p:cNvSpPr/>
          <p:nvPr/>
        </p:nvSpPr>
        <p:spPr>
          <a:xfrm>
            <a:off x="577866" y="5469662"/>
            <a:ext cx="1678665" cy="338554"/>
          </a:xfrm>
          <a:prstGeom prst="rect">
            <a:avLst/>
          </a:prstGeom>
        </p:spPr>
        <p:txBody>
          <a:bodyPr wrap="none">
            <a:spAutoFit/>
          </a:bodyPr>
          <a:lstStyle/>
          <a:p>
            <a:r>
              <a:rPr lang="en-US" altLang="zh-CN" sz="1600" dirty="0"/>
              <a:t>202.119.78.0/23</a:t>
            </a:r>
            <a:endParaRPr lang="zh-CN" altLang="en-US" sz="1600" b="1" dirty="0"/>
          </a:p>
        </p:txBody>
      </p:sp>
      <p:sp>
        <p:nvSpPr>
          <p:cNvPr id="7" name="矩形 6"/>
          <p:cNvSpPr/>
          <p:nvPr/>
        </p:nvSpPr>
        <p:spPr>
          <a:xfrm>
            <a:off x="2871697" y="5469662"/>
            <a:ext cx="465192" cy="369332"/>
          </a:xfrm>
          <a:prstGeom prst="rect">
            <a:avLst/>
          </a:prstGeom>
        </p:spPr>
        <p:txBody>
          <a:bodyPr wrap="none">
            <a:spAutoFit/>
          </a:bodyPr>
          <a:lstStyle/>
          <a:p>
            <a:r>
              <a:rPr lang="en-US" altLang="zh-CN" b="1" dirty="0"/>
              <a:t>R</a:t>
            </a:r>
            <a:r>
              <a:rPr lang="en-US" altLang="zh-CN" b="1" baseline="-25000" dirty="0"/>
              <a:t>3</a:t>
            </a:r>
            <a:endParaRPr lang="zh-CN" altLang="en-US" b="1" dirty="0"/>
          </a:p>
        </p:txBody>
      </p:sp>
      <p:sp>
        <p:nvSpPr>
          <p:cNvPr id="8" name="矩形 7"/>
          <p:cNvSpPr/>
          <p:nvPr/>
        </p:nvSpPr>
        <p:spPr>
          <a:xfrm>
            <a:off x="2871697" y="5214437"/>
            <a:ext cx="465192" cy="369332"/>
          </a:xfrm>
          <a:prstGeom prst="rect">
            <a:avLst/>
          </a:prstGeom>
        </p:spPr>
        <p:txBody>
          <a:bodyPr wrap="none">
            <a:spAutoFit/>
          </a:bodyPr>
          <a:lstStyle/>
          <a:p>
            <a:r>
              <a:rPr lang="en-US" altLang="zh-CN" b="1" dirty="0"/>
              <a:t>R</a:t>
            </a:r>
            <a:r>
              <a:rPr lang="en-US" altLang="zh-CN" b="1" baseline="-25000" dirty="0"/>
              <a:t>2</a:t>
            </a:r>
            <a:endParaRPr lang="zh-CN" altLang="en-US" b="1" dirty="0"/>
          </a:p>
        </p:txBody>
      </p:sp>
    </p:spTree>
    <p:extLst>
      <p:ext uri="{BB962C8B-B14F-4D97-AF65-F5344CB8AC3E}">
        <p14:creationId xmlns:p14="http://schemas.microsoft.com/office/powerpoint/2010/main" val="2367272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最长前缀匹配</a:t>
            </a:r>
            <a:endParaRPr lang="zh-CN" altLang="en-US" dirty="0"/>
          </a:p>
        </p:txBody>
      </p:sp>
      <p:sp>
        <p:nvSpPr>
          <p:cNvPr id="3" name="内容占位符 2"/>
          <p:cNvSpPr>
            <a:spLocks noGrp="1"/>
          </p:cNvSpPr>
          <p:nvPr>
            <p:ph sz="quarter" idx="1"/>
          </p:nvPr>
        </p:nvSpPr>
        <p:spPr/>
        <p:txBody>
          <a:bodyPr/>
          <a:lstStyle/>
          <a:p>
            <a:r>
              <a:rPr lang="zh-CN" altLang="zh-CN" dirty="0"/>
              <a:t>最长前缀匹配（</a:t>
            </a:r>
            <a:r>
              <a:rPr lang="en-US" altLang="zh-CN" dirty="0"/>
              <a:t>longest-prefix matching</a:t>
            </a:r>
            <a:r>
              <a:rPr lang="zh-CN" altLang="zh-CN" dirty="0" smtClean="0"/>
              <a:t>）</a:t>
            </a:r>
            <a:endParaRPr lang="en-US" altLang="zh-CN" dirty="0" smtClean="0"/>
          </a:p>
          <a:p>
            <a:r>
              <a:rPr lang="zh-CN" altLang="zh-CN" dirty="0" smtClean="0"/>
              <a:t>是</a:t>
            </a:r>
            <a:r>
              <a:rPr lang="zh-CN" altLang="zh-CN" dirty="0"/>
              <a:t>几乎所有的路由器都缺省采用的一种路由查询</a:t>
            </a:r>
            <a:r>
              <a:rPr lang="zh-CN" altLang="zh-CN" dirty="0" smtClean="0"/>
              <a:t>机制</a:t>
            </a:r>
            <a:endParaRPr lang="en-US" altLang="zh-CN" dirty="0" smtClean="0"/>
          </a:p>
          <a:p>
            <a:r>
              <a:rPr lang="zh-CN" altLang="zh-CN" dirty="0" smtClean="0"/>
              <a:t>在所有</a:t>
            </a:r>
            <a:r>
              <a:rPr lang="zh-CN" altLang="zh-CN" dirty="0"/>
              <a:t>能够匹配的网络前缀集合中，以网络前缀最长的一个路由表项为最终的选择</a:t>
            </a:r>
            <a:r>
              <a:rPr lang="zh-CN" altLang="zh-CN" dirty="0" smtClean="0"/>
              <a:t>项</a:t>
            </a:r>
            <a:endParaRPr lang="en-US" altLang="zh-CN" dirty="0" smtClean="0"/>
          </a:p>
          <a:p>
            <a:r>
              <a:rPr lang="zh-CN" altLang="zh-CN" dirty="0" smtClean="0"/>
              <a:t>最</a:t>
            </a:r>
            <a:r>
              <a:rPr lang="zh-CN" altLang="zh-CN" dirty="0"/>
              <a:t>长前缀匹配可以圆满地解决以上问题。</a:t>
            </a:r>
            <a:endParaRPr lang="zh-CN" altLang="en-US" dirty="0"/>
          </a:p>
        </p:txBody>
      </p:sp>
    </p:spTree>
    <p:extLst>
      <p:ext uri="{BB962C8B-B14F-4D97-AF65-F5344CB8AC3E}">
        <p14:creationId xmlns:p14="http://schemas.microsoft.com/office/powerpoint/2010/main" val="2065047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pPr lvl="1"/>
            <a:r>
              <a:rPr lang="en-US" altLang="zh-CN" dirty="0"/>
              <a:t>10.2.1 </a:t>
            </a:r>
            <a:r>
              <a:rPr lang="zh-CN" altLang="zh-CN" dirty="0"/>
              <a:t>深挖路由表</a:t>
            </a:r>
          </a:p>
          <a:p>
            <a:pPr lvl="1"/>
            <a:r>
              <a:rPr lang="en-US" altLang="zh-CN" dirty="0"/>
              <a:t>10.2.2 </a:t>
            </a:r>
            <a:r>
              <a:rPr lang="zh-CN" altLang="zh-CN" dirty="0"/>
              <a:t>相关概念</a:t>
            </a:r>
          </a:p>
          <a:p>
            <a:pPr lvl="1"/>
            <a:r>
              <a:rPr lang="en-US" altLang="zh-CN" dirty="0"/>
              <a:t>10.2.3 </a:t>
            </a:r>
            <a:r>
              <a:rPr lang="zh-CN" altLang="zh-CN" dirty="0"/>
              <a:t>路由器分组转发算法</a:t>
            </a:r>
          </a:p>
          <a:p>
            <a:pPr lvl="1"/>
            <a:r>
              <a:rPr lang="en-US" altLang="zh-CN" dirty="0"/>
              <a:t>10.2.4 </a:t>
            </a:r>
            <a:r>
              <a:rPr lang="zh-CN" altLang="zh-CN" dirty="0"/>
              <a:t>最长前缀匹配</a:t>
            </a:r>
          </a:p>
          <a:p>
            <a:pPr lvl="1"/>
            <a:r>
              <a:rPr lang="en-US" altLang="zh-CN" dirty="0">
                <a:solidFill>
                  <a:srgbClr val="FF0000"/>
                </a:solidFill>
              </a:rPr>
              <a:t>10.2.5 </a:t>
            </a:r>
            <a:r>
              <a:rPr lang="zh-CN" altLang="zh-CN" dirty="0">
                <a:solidFill>
                  <a:srgbClr val="FF0000"/>
                </a:solidFill>
              </a:rPr>
              <a:t>使用二叉线索查找转发</a:t>
            </a:r>
            <a:r>
              <a:rPr lang="zh-CN" altLang="zh-CN" dirty="0" smtClean="0">
                <a:solidFill>
                  <a:srgbClr val="FF0000"/>
                </a:solidFill>
              </a:rPr>
              <a:t>表</a:t>
            </a:r>
            <a:endParaRPr lang="en-US" altLang="zh-CN" dirty="0" smtClean="0">
              <a:solidFill>
                <a:srgbClr val="FF0000"/>
              </a:solidFill>
            </a:endParaRPr>
          </a:p>
          <a:p>
            <a:r>
              <a:rPr lang="en-US" altLang="zh-CN" dirty="0"/>
              <a:t>10.3 </a:t>
            </a:r>
            <a:r>
              <a:rPr lang="zh-CN" altLang="zh-CN" dirty="0"/>
              <a:t>网络连接设备的小结</a:t>
            </a:r>
            <a:endParaRPr lang="zh-CN" altLang="zh-CN" dirty="0">
              <a:solidFill>
                <a:srgbClr val="FF0000"/>
              </a:solidFill>
            </a:endParaRPr>
          </a:p>
          <a:p>
            <a:pPr lvl="1"/>
            <a:endParaRPr lang="zh-CN" altLang="en-US" dirty="0"/>
          </a:p>
        </p:txBody>
      </p:sp>
    </p:spTree>
    <p:extLst>
      <p:ext uri="{BB962C8B-B14F-4D97-AF65-F5344CB8AC3E}">
        <p14:creationId xmlns:p14="http://schemas.microsoft.com/office/powerpoint/2010/main" val="1764327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sz="quarter" idx="1"/>
          </p:nvPr>
        </p:nvSpPr>
        <p:spPr/>
        <p:txBody>
          <a:bodyPr>
            <a:normAutofit/>
          </a:bodyPr>
          <a:lstStyle/>
          <a:p>
            <a:r>
              <a:rPr lang="zh-CN" altLang="zh-CN" dirty="0"/>
              <a:t>网络前缀长度可变，对目的</a:t>
            </a:r>
            <a:r>
              <a:rPr lang="en-US" altLang="zh-CN" dirty="0"/>
              <a:t>IP</a:t>
            </a:r>
            <a:r>
              <a:rPr lang="zh-CN" altLang="zh-CN" dirty="0"/>
              <a:t>地址进行匹配时，必须将目的</a:t>
            </a:r>
            <a:r>
              <a:rPr lang="en-US" altLang="zh-CN" dirty="0"/>
              <a:t>IP</a:t>
            </a:r>
            <a:r>
              <a:rPr lang="zh-CN" altLang="zh-CN" dirty="0"/>
              <a:t>地址和转发表的每一行掩码进行按位与后才能确定网络</a:t>
            </a:r>
            <a:r>
              <a:rPr lang="zh-CN" altLang="zh-CN" dirty="0" smtClean="0"/>
              <a:t>地址</a:t>
            </a:r>
            <a:endParaRPr lang="en-US" altLang="zh-CN" dirty="0" smtClean="0"/>
          </a:p>
          <a:p>
            <a:r>
              <a:rPr lang="zh-CN" altLang="zh-CN" dirty="0" smtClean="0"/>
              <a:t>可以</a:t>
            </a:r>
            <a:r>
              <a:rPr lang="zh-CN" altLang="zh-CN" dirty="0"/>
              <a:t>匹配出多个结果，使得转发表的查找过程变得更加复杂</a:t>
            </a:r>
            <a:r>
              <a:rPr lang="zh-CN" altLang="zh-CN" dirty="0" smtClean="0"/>
              <a:t>了</a:t>
            </a:r>
            <a:endParaRPr lang="en-US" altLang="zh-CN" dirty="0" smtClean="0"/>
          </a:p>
          <a:p>
            <a:r>
              <a:rPr lang="zh-CN" altLang="zh-CN" dirty="0"/>
              <a:t>当转发表的行数很大时，如何缩短查找时间是一个非常重要的</a:t>
            </a:r>
            <a:r>
              <a:rPr lang="zh-CN" altLang="zh-CN" dirty="0" smtClean="0"/>
              <a:t>问题</a:t>
            </a:r>
            <a:endParaRPr lang="en-US" altLang="zh-CN" dirty="0" smtClean="0"/>
          </a:p>
          <a:p>
            <a:pPr lvl="1"/>
            <a:r>
              <a:rPr lang="zh-CN" altLang="zh-CN" dirty="0" smtClean="0"/>
              <a:t>现在</a:t>
            </a:r>
            <a:r>
              <a:rPr lang="zh-CN" altLang="zh-CN" dirty="0"/>
              <a:t>的路由器</a:t>
            </a:r>
            <a:r>
              <a:rPr lang="zh-CN" altLang="zh-CN" dirty="0" smtClean="0"/>
              <a:t>需每秒处理</a:t>
            </a:r>
            <a:r>
              <a:rPr lang="zh-CN" altLang="zh-CN" dirty="0"/>
              <a:t>上百万个分组（常记为</a:t>
            </a:r>
            <a:r>
              <a:rPr lang="en-US" altLang="zh-CN" dirty="0" err="1"/>
              <a:t>Mpps</a:t>
            </a:r>
            <a:r>
              <a:rPr lang="zh-CN" altLang="zh-CN" dirty="0" smtClean="0"/>
              <a:t>）</a:t>
            </a:r>
            <a:endParaRPr lang="en-US" altLang="zh-CN" dirty="0" smtClean="0"/>
          </a:p>
          <a:p>
            <a:pPr lvl="1"/>
            <a:r>
              <a:rPr lang="zh-CN" altLang="zh-CN" dirty="0" smtClean="0"/>
              <a:t>一</a:t>
            </a:r>
            <a:r>
              <a:rPr lang="zh-CN" altLang="zh-CN" dirty="0"/>
              <a:t>个分组的处理性能相差一点点，总的差别将是非常巨大</a:t>
            </a:r>
            <a:r>
              <a:rPr lang="zh-CN" altLang="zh-CN" dirty="0" smtClean="0"/>
              <a:t>的</a:t>
            </a:r>
            <a:endParaRPr lang="en-US" altLang="zh-CN" dirty="0" smtClean="0"/>
          </a:p>
          <a:p>
            <a:pPr lvl="1"/>
            <a:r>
              <a:rPr lang="zh-CN" altLang="zh-CN" dirty="0" smtClean="0"/>
              <a:t>单纯</a:t>
            </a:r>
            <a:r>
              <a:rPr lang="zh-CN" altLang="zh-CN" dirty="0"/>
              <a:t>靠简单的循环查找显然无法满足要求</a:t>
            </a:r>
            <a:endParaRPr lang="zh-CN" altLang="en-US" dirty="0"/>
          </a:p>
        </p:txBody>
      </p:sp>
    </p:spTree>
    <p:extLst>
      <p:ext uri="{BB962C8B-B14F-4D97-AF65-F5344CB8AC3E}">
        <p14:creationId xmlns:p14="http://schemas.microsoft.com/office/powerpoint/2010/main" val="3053643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二叉线索</a:t>
            </a:r>
            <a:endParaRPr lang="zh-CN" altLang="en-US" dirty="0"/>
          </a:p>
        </p:txBody>
      </p:sp>
      <p:sp>
        <p:nvSpPr>
          <p:cNvPr id="3" name="内容占位符 2"/>
          <p:cNvSpPr>
            <a:spLocks noGrp="1"/>
          </p:cNvSpPr>
          <p:nvPr>
            <p:ph sz="quarter" idx="1"/>
          </p:nvPr>
        </p:nvSpPr>
        <p:spPr/>
        <p:txBody>
          <a:bodyPr/>
          <a:lstStyle/>
          <a:p>
            <a:r>
              <a:rPr lang="zh-CN" altLang="zh-CN" dirty="0"/>
              <a:t>二叉线索是一个特殊的</a:t>
            </a:r>
            <a:r>
              <a:rPr lang="zh-CN" altLang="zh-CN" dirty="0" smtClean="0"/>
              <a:t>树</a:t>
            </a:r>
            <a:endParaRPr lang="en-US" altLang="zh-CN" dirty="0" smtClean="0"/>
          </a:p>
          <a:p>
            <a:r>
              <a:rPr lang="zh-CN" altLang="zh-CN" dirty="0" smtClean="0"/>
              <a:t>每</a:t>
            </a:r>
            <a:r>
              <a:rPr lang="zh-CN" altLang="zh-CN" dirty="0"/>
              <a:t>一层对应于</a:t>
            </a:r>
            <a:r>
              <a:rPr lang="en-US" altLang="zh-CN" dirty="0"/>
              <a:t>IP</a:t>
            </a:r>
            <a:r>
              <a:rPr lang="zh-CN" altLang="zh-CN" dirty="0"/>
              <a:t>地址中的一个</a:t>
            </a:r>
            <a:r>
              <a:rPr lang="zh-CN" altLang="zh-CN" dirty="0" smtClean="0"/>
              <a:t>比特</a:t>
            </a:r>
            <a:endParaRPr lang="en-US" altLang="zh-CN" dirty="0" smtClean="0"/>
          </a:p>
          <a:p>
            <a:r>
              <a:rPr lang="en-US" altLang="zh-CN" dirty="0" smtClean="0"/>
              <a:t>IP</a:t>
            </a:r>
            <a:r>
              <a:rPr lang="zh-CN" altLang="zh-CN" dirty="0"/>
              <a:t>地址中从左到右的比特值决定了从根结点逐层向下层延伸的路径</a:t>
            </a:r>
            <a:r>
              <a:rPr lang="zh-CN" altLang="zh-CN" dirty="0" smtClean="0"/>
              <a:t>方向</a:t>
            </a:r>
            <a:endParaRPr lang="en-US" altLang="zh-CN" dirty="0" smtClean="0"/>
          </a:p>
          <a:p>
            <a:pPr lvl="1"/>
            <a:r>
              <a:rPr lang="en-US" altLang="zh-CN" dirty="0" smtClean="0"/>
              <a:t>0</a:t>
            </a:r>
            <a:r>
              <a:rPr lang="zh-CN" altLang="zh-CN" dirty="0"/>
              <a:t>表示向本结点的左子树方向继续</a:t>
            </a:r>
            <a:r>
              <a:rPr lang="zh-CN" altLang="zh-CN" dirty="0" smtClean="0"/>
              <a:t>查找</a:t>
            </a:r>
            <a:endParaRPr lang="en-US" altLang="zh-CN" dirty="0" smtClean="0"/>
          </a:p>
          <a:p>
            <a:pPr lvl="1"/>
            <a:r>
              <a:rPr lang="en-US" altLang="zh-CN" dirty="0" smtClean="0"/>
              <a:t>1</a:t>
            </a:r>
            <a:r>
              <a:rPr lang="zh-CN" altLang="zh-CN" dirty="0"/>
              <a:t>表示向右子树方向继续</a:t>
            </a:r>
            <a:r>
              <a:rPr lang="zh-CN" altLang="zh-CN" dirty="0" smtClean="0"/>
              <a:t>查找</a:t>
            </a:r>
            <a:endParaRPr lang="en-US" altLang="zh-CN" dirty="0" smtClean="0"/>
          </a:p>
          <a:p>
            <a:r>
              <a:rPr lang="zh-CN" altLang="zh-CN" dirty="0" smtClean="0"/>
              <a:t>从</a:t>
            </a:r>
            <a:r>
              <a:rPr lang="zh-CN" altLang="zh-CN" dirty="0"/>
              <a:t>根结点出发的各个路径可以区别出每一个可能的网络前缀</a:t>
            </a:r>
            <a:endParaRPr lang="zh-CN" altLang="en-US" dirty="0"/>
          </a:p>
        </p:txBody>
      </p:sp>
    </p:spTree>
    <p:extLst>
      <p:ext uri="{BB962C8B-B14F-4D97-AF65-F5344CB8AC3E}">
        <p14:creationId xmlns:p14="http://schemas.microsoft.com/office/powerpoint/2010/main" val="1169105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sz="quarter" idx="1"/>
          </p:nvPr>
        </p:nvSpPr>
        <p:spPr/>
        <p:txBody>
          <a:bodyPr/>
          <a:lstStyle/>
          <a:p>
            <a:r>
              <a:rPr lang="zh-CN" altLang="zh-CN" dirty="0"/>
              <a:t>经过路由算法的计算过程，路由器</a:t>
            </a:r>
            <a:r>
              <a:rPr lang="zh-CN" altLang="zh-CN" dirty="0" smtClean="0"/>
              <a:t>可知道</a:t>
            </a:r>
            <a:r>
              <a:rPr lang="zh-CN" altLang="zh-CN" dirty="0"/>
              <a:t>自己能够到达的网络及其</a:t>
            </a:r>
            <a:r>
              <a:rPr lang="zh-CN" altLang="zh-CN" dirty="0" smtClean="0"/>
              <a:t>前缀</a:t>
            </a:r>
            <a:endParaRPr lang="en-US" altLang="zh-CN" dirty="0" smtClean="0"/>
          </a:p>
          <a:p>
            <a:r>
              <a:rPr lang="zh-CN" altLang="zh-CN" dirty="0" smtClean="0"/>
              <a:t>可对</a:t>
            </a:r>
            <a:r>
              <a:rPr lang="zh-CN" altLang="zh-CN" dirty="0"/>
              <a:t>这些网络前缀进行一定的分析来提高建树和查询的</a:t>
            </a:r>
            <a:r>
              <a:rPr lang="zh-CN" altLang="zh-CN" dirty="0" smtClean="0"/>
              <a:t>性能</a:t>
            </a:r>
            <a:endParaRPr lang="en-US" altLang="zh-CN" dirty="0" smtClean="0"/>
          </a:p>
          <a:p>
            <a:r>
              <a:rPr lang="zh-CN" altLang="zh-CN" dirty="0" smtClean="0"/>
              <a:t>例如</a:t>
            </a:r>
            <a:r>
              <a:rPr lang="zh-CN" altLang="zh-CN" dirty="0"/>
              <a:t>，不必采用完整的网络前缀来建树，只要找到足够区分所有网络前缀的前若干比特（即唯一前缀）即</a:t>
            </a:r>
            <a:r>
              <a:rPr lang="zh-CN" altLang="zh-CN" dirty="0" smtClean="0"/>
              <a:t>可</a:t>
            </a:r>
            <a:endParaRPr lang="en-US" altLang="zh-CN" dirty="0" smtClean="0"/>
          </a:p>
          <a:p>
            <a:r>
              <a:rPr lang="zh-CN" altLang="zh-CN" dirty="0" smtClean="0"/>
              <a:t>如</a:t>
            </a:r>
            <a:r>
              <a:rPr lang="zh-CN" altLang="zh-CN" dirty="0"/>
              <a:t>张三丰和张四封，只需要取前两个字即可区分两人</a:t>
            </a:r>
            <a:endParaRPr lang="zh-CN" altLang="en-US" dirty="0"/>
          </a:p>
        </p:txBody>
      </p:sp>
    </p:spTree>
    <p:extLst>
      <p:ext uri="{BB962C8B-B14F-4D97-AF65-F5344CB8AC3E}">
        <p14:creationId xmlns:p14="http://schemas.microsoft.com/office/powerpoint/2010/main" val="3532924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分组交换有两种设计思想</a:t>
            </a:r>
            <a:endParaRPr lang="en-US" altLang="zh-CN" dirty="0" smtClean="0"/>
          </a:p>
          <a:p>
            <a:pPr lvl="1"/>
            <a:r>
              <a:rPr lang="zh-CN" altLang="zh-CN" dirty="0" smtClean="0"/>
              <a:t>可靠性由</a:t>
            </a:r>
            <a:r>
              <a:rPr lang="zh-CN" altLang="zh-CN" dirty="0"/>
              <a:t>网络来</a:t>
            </a:r>
            <a:r>
              <a:rPr lang="zh-CN" altLang="zh-CN" dirty="0" smtClean="0"/>
              <a:t>实现</a:t>
            </a:r>
            <a:endParaRPr lang="en-US" altLang="zh-CN" dirty="0" smtClean="0"/>
          </a:p>
          <a:p>
            <a:pPr lvl="1"/>
            <a:r>
              <a:rPr lang="zh-CN" altLang="zh-CN" dirty="0"/>
              <a:t>可靠性</a:t>
            </a:r>
            <a:r>
              <a:rPr lang="zh-CN" altLang="zh-CN" dirty="0" smtClean="0"/>
              <a:t>由</a:t>
            </a:r>
            <a:r>
              <a:rPr lang="zh-CN" altLang="zh-CN" dirty="0"/>
              <a:t>源、目的主机来实现</a:t>
            </a:r>
            <a:endParaRPr lang="en-US" altLang="zh-CN" dirty="0" smtClean="0"/>
          </a:p>
          <a:p>
            <a:r>
              <a:rPr lang="zh-CN" altLang="zh-CN" dirty="0" smtClean="0"/>
              <a:t>分组</a:t>
            </a:r>
            <a:r>
              <a:rPr lang="zh-CN" altLang="zh-CN" dirty="0"/>
              <a:t>的传输过程有两种迥异的实现</a:t>
            </a:r>
            <a:r>
              <a:rPr lang="zh-CN" altLang="zh-CN" dirty="0" smtClean="0"/>
              <a:t>方式</a:t>
            </a:r>
            <a:endParaRPr lang="en-US" altLang="zh-CN" dirty="0" smtClean="0"/>
          </a:p>
          <a:p>
            <a:pPr lvl="1"/>
            <a:r>
              <a:rPr lang="zh-CN" altLang="zh-CN" dirty="0" smtClean="0"/>
              <a:t>数据报分组交换</a:t>
            </a:r>
            <a:endParaRPr lang="en-US" altLang="zh-CN" dirty="0" smtClean="0"/>
          </a:p>
          <a:p>
            <a:pPr lvl="1"/>
            <a:r>
              <a:rPr lang="zh-CN" altLang="zh-CN" dirty="0" smtClean="0"/>
              <a:t>面向</a:t>
            </a:r>
            <a:r>
              <a:rPr lang="zh-CN" altLang="zh-CN" dirty="0"/>
              <a:t>连接的虚电路分组交换</a:t>
            </a:r>
            <a:endParaRPr lang="zh-CN" altLang="en-US" dirty="0"/>
          </a:p>
        </p:txBody>
      </p:sp>
    </p:spTree>
    <p:extLst>
      <p:ext uri="{BB962C8B-B14F-4D97-AF65-F5344CB8AC3E}">
        <p14:creationId xmlns:p14="http://schemas.microsoft.com/office/powerpoint/2010/main" val="255787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289630961"/>
              </p:ext>
            </p:extLst>
          </p:nvPr>
        </p:nvGraphicFramePr>
        <p:xfrm>
          <a:off x="111140" y="2996952"/>
          <a:ext cx="9001001" cy="3619250"/>
        </p:xfrm>
        <a:graphic>
          <a:graphicData uri="http://schemas.openxmlformats.org/drawingml/2006/table">
            <a:tbl>
              <a:tblPr firstRow="1" firstCol="1" bandRow="1">
                <a:tableStyleId>{5C22544A-7EE6-4342-B048-85BDC9FD1C3A}</a:tableStyleId>
              </a:tblPr>
              <a:tblGrid>
                <a:gridCol w="671255"/>
                <a:gridCol w="2065050"/>
                <a:gridCol w="4824536"/>
                <a:gridCol w="1440160"/>
              </a:tblGrid>
              <a:tr h="288773">
                <a:tc>
                  <a:txBody>
                    <a:bodyPr/>
                    <a:lstStyle/>
                    <a:p>
                      <a:pPr algn="ctr">
                        <a:spcAft>
                          <a:spcPts val="0"/>
                        </a:spcAft>
                      </a:pPr>
                      <a:r>
                        <a:rPr lang="zh-CN" sz="2400" kern="100">
                          <a:effectLst/>
                        </a:rPr>
                        <a:t>标识</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zh-CN" sz="2400" kern="100">
                          <a:effectLst/>
                        </a:rPr>
                        <a:t>网络前缀</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zh-CN" sz="2400" kern="100">
                          <a:effectLst/>
                        </a:rPr>
                        <a:t>网络前缀的二进制表示</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zh-CN" sz="2400" kern="100">
                          <a:effectLst/>
                        </a:rPr>
                        <a:t>唯一前缀</a:t>
                      </a:r>
                      <a:endParaRPr lang="zh-CN" sz="2400" kern="100">
                        <a:effectLst/>
                        <a:latin typeface="Calibri"/>
                        <a:ea typeface="宋体"/>
                        <a:cs typeface="Times New Roman"/>
                      </a:endParaRPr>
                    </a:p>
                  </a:txBody>
                  <a:tcPr marL="68580" marR="68580" marT="0" marB="0"/>
                </a:tc>
              </a:tr>
              <a:tr h="577546">
                <a:tc>
                  <a:txBody>
                    <a:bodyPr/>
                    <a:lstStyle/>
                    <a:p>
                      <a:pPr algn="ctr">
                        <a:spcAft>
                          <a:spcPts val="0"/>
                        </a:spcAft>
                      </a:pPr>
                      <a:r>
                        <a:rPr lang="en-US" sz="2400" kern="100">
                          <a:effectLst/>
                        </a:rPr>
                        <a:t>A</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a:effectLst/>
                        </a:rPr>
                        <a:t>70.0.0.0/8</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dirty="0" smtClean="0">
                          <a:effectLst/>
                        </a:rPr>
                        <a:t>01000110*</a:t>
                      </a:r>
                      <a:endParaRPr lang="zh-CN" sz="2400" kern="100" dirty="0">
                        <a:effectLst/>
                        <a:latin typeface="Calibri"/>
                        <a:ea typeface="宋体"/>
                        <a:cs typeface="Times New Roman"/>
                      </a:endParaRPr>
                    </a:p>
                  </a:txBody>
                  <a:tcPr marL="68580" marR="68580" marT="0" marB="0"/>
                </a:tc>
                <a:tc>
                  <a:txBody>
                    <a:bodyPr/>
                    <a:lstStyle/>
                    <a:p>
                      <a:pPr algn="ctr">
                        <a:spcAft>
                          <a:spcPts val="0"/>
                        </a:spcAft>
                      </a:pPr>
                      <a:r>
                        <a:rPr lang="en-US" sz="2400" kern="100">
                          <a:effectLst/>
                        </a:rPr>
                        <a:t>0100</a:t>
                      </a:r>
                      <a:endParaRPr lang="zh-CN" sz="2400" kern="100">
                        <a:effectLst/>
                        <a:latin typeface="Calibri"/>
                        <a:ea typeface="宋体"/>
                        <a:cs typeface="Times New Roman"/>
                      </a:endParaRPr>
                    </a:p>
                  </a:txBody>
                  <a:tcPr marL="68580" marR="68580" marT="0" marB="0"/>
                </a:tc>
              </a:tr>
              <a:tr h="577546">
                <a:tc>
                  <a:txBody>
                    <a:bodyPr/>
                    <a:lstStyle/>
                    <a:p>
                      <a:pPr algn="ctr">
                        <a:spcAft>
                          <a:spcPts val="0"/>
                        </a:spcAft>
                      </a:pPr>
                      <a:r>
                        <a:rPr lang="en-US" sz="2400" kern="100">
                          <a:effectLst/>
                        </a:rPr>
                        <a:t>B</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a:effectLst/>
                        </a:rPr>
                        <a:t>86.0.0.0/10</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dirty="0" smtClean="0">
                          <a:effectLst/>
                        </a:rPr>
                        <a:t>01010110  00*</a:t>
                      </a:r>
                      <a:endParaRPr lang="zh-CN" sz="2400" kern="100" dirty="0">
                        <a:effectLst/>
                        <a:latin typeface="Calibri"/>
                        <a:ea typeface="宋体"/>
                        <a:cs typeface="Times New Roman"/>
                      </a:endParaRPr>
                    </a:p>
                  </a:txBody>
                  <a:tcPr marL="68580" marR="68580" marT="0" marB="0"/>
                </a:tc>
                <a:tc>
                  <a:txBody>
                    <a:bodyPr/>
                    <a:lstStyle/>
                    <a:p>
                      <a:pPr algn="ctr">
                        <a:spcAft>
                          <a:spcPts val="0"/>
                        </a:spcAft>
                      </a:pPr>
                      <a:r>
                        <a:rPr lang="en-US" sz="2400" kern="100">
                          <a:effectLst/>
                        </a:rPr>
                        <a:t>0101</a:t>
                      </a:r>
                      <a:endParaRPr lang="zh-CN" sz="2400" kern="100">
                        <a:effectLst/>
                        <a:latin typeface="Calibri"/>
                        <a:ea typeface="宋体"/>
                        <a:cs typeface="Times New Roman"/>
                      </a:endParaRPr>
                    </a:p>
                  </a:txBody>
                  <a:tcPr marL="68580" marR="68580" marT="0" marB="0"/>
                </a:tc>
              </a:tr>
              <a:tr h="577546">
                <a:tc>
                  <a:txBody>
                    <a:bodyPr/>
                    <a:lstStyle/>
                    <a:p>
                      <a:pPr algn="ctr">
                        <a:spcAft>
                          <a:spcPts val="0"/>
                        </a:spcAft>
                      </a:pPr>
                      <a:r>
                        <a:rPr lang="en-US" sz="2400" kern="100">
                          <a:effectLst/>
                        </a:rPr>
                        <a:t>C</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a:effectLst/>
                        </a:rPr>
                        <a:t>97.0.0.0/20</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dirty="0" smtClean="0">
                          <a:effectLst/>
                        </a:rPr>
                        <a:t>01100001  00000000  0000*</a:t>
                      </a:r>
                      <a:endParaRPr lang="zh-CN" sz="2400" kern="100" dirty="0">
                        <a:effectLst/>
                        <a:latin typeface="Calibri"/>
                        <a:ea typeface="宋体"/>
                        <a:cs typeface="Times New Roman"/>
                      </a:endParaRPr>
                    </a:p>
                  </a:txBody>
                  <a:tcPr marL="68580" marR="68580" marT="0" marB="0"/>
                </a:tc>
                <a:tc>
                  <a:txBody>
                    <a:bodyPr/>
                    <a:lstStyle/>
                    <a:p>
                      <a:pPr algn="ctr">
                        <a:spcAft>
                          <a:spcPts val="0"/>
                        </a:spcAft>
                      </a:pPr>
                      <a:r>
                        <a:rPr lang="en-US" sz="2400" kern="100">
                          <a:effectLst/>
                        </a:rPr>
                        <a:t>011</a:t>
                      </a:r>
                      <a:endParaRPr lang="zh-CN" sz="2400" kern="100">
                        <a:effectLst/>
                        <a:latin typeface="Calibri"/>
                        <a:ea typeface="宋体"/>
                        <a:cs typeface="Times New Roman"/>
                      </a:endParaRPr>
                    </a:p>
                  </a:txBody>
                  <a:tcPr marL="68580" marR="68580" marT="0" marB="0"/>
                </a:tc>
              </a:tr>
              <a:tr h="577546">
                <a:tc>
                  <a:txBody>
                    <a:bodyPr/>
                    <a:lstStyle/>
                    <a:p>
                      <a:pPr algn="ctr">
                        <a:spcAft>
                          <a:spcPts val="0"/>
                        </a:spcAft>
                      </a:pPr>
                      <a:r>
                        <a:rPr lang="en-US" sz="2400" kern="100">
                          <a:effectLst/>
                        </a:rPr>
                        <a:t>D</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a:effectLst/>
                        </a:rPr>
                        <a:t>176.2.0.0/16</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dirty="0">
                          <a:effectLst/>
                        </a:rPr>
                        <a:t>10110000  </a:t>
                      </a:r>
                      <a:r>
                        <a:rPr lang="en-US" sz="2400" kern="100" dirty="0" smtClean="0">
                          <a:effectLst/>
                        </a:rPr>
                        <a:t>00000010*</a:t>
                      </a:r>
                      <a:endParaRPr lang="zh-CN" sz="2400" kern="100" dirty="0">
                        <a:effectLst/>
                        <a:latin typeface="Calibri"/>
                        <a:ea typeface="宋体"/>
                        <a:cs typeface="Times New Roman"/>
                      </a:endParaRPr>
                    </a:p>
                  </a:txBody>
                  <a:tcPr marL="68580" marR="68580" marT="0" marB="0"/>
                </a:tc>
                <a:tc>
                  <a:txBody>
                    <a:bodyPr/>
                    <a:lstStyle/>
                    <a:p>
                      <a:pPr algn="ctr">
                        <a:spcAft>
                          <a:spcPts val="0"/>
                        </a:spcAft>
                      </a:pPr>
                      <a:r>
                        <a:rPr lang="en-US" sz="2400" kern="100">
                          <a:effectLst/>
                        </a:rPr>
                        <a:t>10110</a:t>
                      </a:r>
                      <a:endParaRPr lang="zh-CN" sz="2400" kern="100">
                        <a:effectLst/>
                        <a:latin typeface="Calibri"/>
                        <a:ea typeface="宋体"/>
                        <a:cs typeface="Times New Roman"/>
                      </a:endParaRPr>
                    </a:p>
                  </a:txBody>
                  <a:tcPr marL="68580" marR="68580" marT="0" marB="0"/>
                </a:tc>
              </a:tr>
              <a:tr h="577546">
                <a:tc>
                  <a:txBody>
                    <a:bodyPr/>
                    <a:lstStyle/>
                    <a:p>
                      <a:pPr algn="ctr">
                        <a:spcAft>
                          <a:spcPts val="0"/>
                        </a:spcAft>
                      </a:pPr>
                      <a:r>
                        <a:rPr lang="en-US" sz="2400" kern="100">
                          <a:effectLst/>
                        </a:rPr>
                        <a:t>E</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a:effectLst/>
                        </a:rPr>
                        <a:t>187.10.0.0/20</a:t>
                      </a:r>
                      <a:endParaRPr lang="zh-CN" sz="2400" kern="100">
                        <a:effectLst/>
                        <a:latin typeface="Calibri"/>
                        <a:ea typeface="宋体"/>
                        <a:cs typeface="Times New Roman"/>
                      </a:endParaRPr>
                    </a:p>
                  </a:txBody>
                  <a:tcPr marL="68580" marR="68580" marT="0" marB="0"/>
                </a:tc>
                <a:tc>
                  <a:txBody>
                    <a:bodyPr/>
                    <a:lstStyle/>
                    <a:p>
                      <a:pPr algn="ctr">
                        <a:spcAft>
                          <a:spcPts val="0"/>
                        </a:spcAft>
                      </a:pPr>
                      <a:r>
                        <a:rPr lang="en-US" sz="2400" kern="100" dirty="0">
                          <a:effectLst/>
                        </a:rPr>
                        <a:t>10111011  00001010  </a:t>
                      </a:r>
                      <a:r>
                        <a:rPr lang="en-US" sz="2400" kern="100" dirty="0" smtClean="0">
                          <a:effectLst/>
                        </a:rPr>
                        <a:t>0000*</a:t>
                      </a:r>
                      <a:endParaRPr lang="zh-CN" sz="2400" kern="100" dirty="0">
                        <a:effectLst/>
                        <a:latin typeface="Calibri"/>
                        <a:ea typeface="宋体"/>
                        <a:cs typeface="Times New Roman"/>
                      </a:endParaRPr>
                    </a:p>
                  </a:txBody>
                  <a:tcPr marL="68580" marR="68580" marT="0" marB="0"/>
                </a:tc>
                <a:tc>
                  <a:txBody>
                    <a:bodyPr/>
                    <a:lstStyle/>
                    <a:p>
                      <a:pPr algn="ctr">
                        <a:spcAft>
                          <a:spcPts val="0"/>
                        </a:spcAft>
                      </a:pPr>
                      <a:r>
                        <a:rPr lang="en-US" sz="2400" kern="100" dirty="0">
                          <a:effectLst/>
                        </a:rPr>
                        <a:t>10111</a:t>
                      </a:r>
                      <a:endParaRPr lang="zh-CN" sz="2400" kern="100" dirty="0">
                        <a:effectLst/>
                        <a:latin typeface="Calibri"/>
                        <a:ea typeface="宋体"/>
                        <a:cs typeface="Times New Roman"/>
                      </a:endParaRPr>
                    </a:p>
                  </a:txBody>
                  <a:tcPr marL="68580" marR="68580" marT="0" marB="0"/>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764" y="-69"/>
            <a:ext cx="3501370" cy="292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81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结点中必须包含有网络前缀和网络掩码的</a:t>
            </a:r>
            <a:r>
              <a:rPr lang="zh-CN" altLang="zh-CN" dirty="0" smtClean="0"/>
              <a:t>信息</a:t>
            </a:r>
            <a:endParaRPr lang="en-US" altLang="zh-CN" dirty="0" smtClean="0"/>
          </a:p>
          <a:p>
            <a:r>
              <a:rPr lang="zh-CN" altLang="zh-CN" dirty="0"/>
              <a:t>从二叉线索的根</a:t>
            </a:r>
            <a:r>
              <a:rPr lang="zh-CN" altLang="zh-CN" dirty="0" smtClean="0"/>
              <a:t>结点向下</a:t>
            </a:r>
            <a:r>
              <a:rPr lang="zh-CN" altLang="zh-CN" dirty="0"/>
              <a:t>的深度最多有</a:t>
            </a:r>
            <a:r>
              <a:rPr lang="en-US" altLang="zh-CN" dirty="0"/>
              <a:t>30</a:t>
            </a:r>
            <a:r>
              <a:rPr lang="zh-CN" altLang="zh-CN" dirty="0"/>
              <a:t>层即</a:t>
            </a:r>
            <a:r>
              <a:rPr lang="zh-CN" altLang="zh-CN" dirty="0" smtClean="0"/>
              <a:t>可。</a:t>
            </a:r>
            <a:r>
              <a:rPr lang="zh-CN" altLang="zh-CN" dirty="0"/>
              <a:t>也就是一次查询顶多匹配</a:t>
            </a:r>
            <a:r>
              <a:rPr lang="en-US" altLang="zh-CN" dirty="0"/>
              <a:t>30</a:t>
            </a:r>
            <a:r>
              <a:rPr lang="zh-CN" altLang="zh-CN" dirty="0" smtClean="0"/>
              <a:t>次</a:t>
            </a:r>
            <a:endParaRPr lang="en-US" altLang="zh-CN" dirty="0" smtClean="0"/>
          </a:p>
          <a:p>
            <a:r>
              <a:rPr lang="zh-CN" altLang="zh-CN" dirty="0" smtClean="0"/>
              <a:t>显然</a:t>
            </a:r>
            <a:r>
              <a:rPr lang="zh-CN" altLang="zh-CN" dirty="0"/>
              <a:t>，二叉线索提供了一种可以快速在转发表中找到匹配结点的机制</a:t>
            </a:r>
            <a:endParaRPr lang="zh-CN" altLang="en-US" dirty="0"/>
          </a:p>
        </p:txBody>
      </p:sp>
    </p:spTree>
    <p:extLst>
      <p:ext uri="{BB962C8B-B14F-4D97-AF65-F5344CB8AC3E}">
        <p14:creationId xmlns:p14="http://schemas.microsoft.com/office/powerpoint/2010/main" val="2896523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10.1 </a:t>
            </a:r>
            <a:r>
              <a:rPr lang="zh-CN" altLang="zh-CN" dirty="0"/>
              <a:t>总体过程</a:t>
            </a:r>
          </a:p>
          <a:p>
            <a:r>
              <a:rPr lang="en-US" altLang="zh-CN" dirty="0"/>
              <a:t>10.2 </a:t>
            </a:r>
            <a:r>
              <a:rPr lang="zh-CN" altLang="zh-CN" dirty="0"/>
              <a:t>路由器的存储转发</a:t>
            </a:r>
          </a:p>
          <a:p>
            <a:r>
              <a:rPr lang="en-US" altLang="zh-CN" dirty="0" smtClean="0">
                <a:solidFill>
                  <a:srgbClr val="FF0000"/>
                </a:solidFill>
              </a:rPr>
              <a:t>10.3 </a:t>
            </a:r>
            <a:r>
              <a:rPr lang="zh-CN" altLang="zh-CN" dirty="0">
                <a:solidFill>
                  <a:srgbClr val="FF0000"/>
                </a:solidFill>
              </a:rPr>
              <a:t>网络连接设备的小结</a:t>
            </a:r>
          </a:p>
          <a:p>
            <a:pPr lvl="1"/>
            <a:endParaRPr lang="zh-CN" altLang="en-US" dirty="0"/>
          </a:p>
        </p:txBody>
      </p:sp>
    </p:spTree>
    <p:extLst>
      <p:ext uri="{BB962C8B-B14F-4D97-AF65-F5344CB8AC3E}">
        <p14:creationId xmlns:p14="http://schemas.microsoft.com/office/powerpoint/2010/main" val="150711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rgbClr val="FF0000"/>
                </a:solidFill>
              </a:rPr>
              <a:t>物理层</a:t>
            </a:r>
            <a:r>
              <a:rPr lang="en-US" altLang="zh-CN" dirty="0" smtClean="0"/>
              <a:t>——</a:t>
            </a:r>
            <a:r>
              <a:rPr lang="zh-CN" altLang="zh-CN" dirty="0"/>
              <a:t>中继器、转发器、集线器</a:t>
            </a:r>
            <a:endParaRPr lang="zh-CN" altLang="en-US" dirty="0"/>
          </a:p>
        </p:txBody>
      </p:sp>
      <p:sp>
        <p:nvSpPr>
          <p:cNvPr id="3" name="内容占位符 2"/>
          <p:cNvSpPr>
            <a:spLocks noGrp="1"/>
          </p:cNvSpPr>
          <p:nvPr>
            <p:ph sz="quarter" idx="1"/>
          </p:nvPr>
        </p:nvSpPr>
        <p:spPr/>
        <p:txBody>
          <a:bodyPr/>
          <a:lstStyle/>
          <a:p>
            <a:r>
              <a:rPr lang="zh-CN" altLang="zh-CN" dirty="0"/>
              <a:t>数据的</a:t>
            </a:r>
            <a:r>
              <a:rPr lang="zh-CN" altLang="zh-CN" dirty="0" smtClean="0"/>
              <a:t>名称</a:t>
            </a:r>
            <a:r>
              <a:rPr lang="en-US" altLang="zh-CN" dirty="0" smtClean="0"/>
              <a:t>——</a:t>
            </a:r>
            <a:r>
              <a:rPr lang="zh-CN" altLang="zh-CN" dirty="0"/>
              <a:t>二进制</a:t>
            </a:r>
            <a:r>
              <a:rPr lang="zh-CN" altLang="zh-CN" dirty="0" smtClean="0"/>
              <a:t>流</a:t>
            </a:r>
            <a:endParaRPr lang="en-US" altLang="zh-CN" dirty="0" smtClean="0"/>
          </a:p>
          <a:p>
            <a:r>
              <a:rPr lang="zh-CN" altLang="zh-CN" dirty="0" smtClean="0"/>
              <a:t>特点</a:t>
            </a:r>
            <a:endParaRPr lang="en-US" altLang="zh-CN" dirty="0" smtClean="0"/>
          </a:p>
          <a:p>
            <a:pPr lvl="1"/>
            <a:r>
              <a:rPr lang="en-US" altLang="zh-CN" dirty="0"/>
              <a:t>1	</a:t>
            </a:r>
            <a:r>
              <a:rPr lang="zh-CN" altLang="en-US" dirty="0"/>
              <a:t>放大、整形</a:t>
            </a:r>
            <a:r>
              <a:rPr lang="zh-CN" altLang="en-US" dirty="0" smtClean="0"/>
              <a:t>信号</a:t>
            </a:r>
            <a:endParaRPr lang="zh-CN" altLang="en-US" dirty="0"/>
          </a:p>
          <a:p>
            <a:pPr lvl="1"/>
            <a:r>
              <a:rPr lang="en-US" altLang="zh-CN" dirty="0"/>
              <a:t>2	</a:t>
            </a:r>
            <a:r>
              <a:rPr lang="zh-CN" altLang="en-US" dirty="0"/>
              <a:t>连接的</a:t>
            </a:r>
            <a:r>
              <a:rPr lang="zh-CN" altLang="en-US" dirty="0" smtClean="0"/>
              <a:t>如是</a:t>
            </a:r>
            <a:r>
              <a:rPr lang="zh-CN" altLang="en-US" dirty="0"/>
              <a:t>以太网，</a:t>
            </a:r>
            <a:r>
              <a:rPr lang="zh-CN" altLang="en-US" dirty="0" smtClean="0"/>
              <a:t>形成一</a:t>
            </a:r>
            <a:r>
              <a:rPr lang="zh-CN" altLang="en-US" dirty="0"/>
              <a:t>个大的冲突</a:t>
            </a:r>
            <a:r>
              <a:rPr lang="zh-CN" altLang="en-US" dirty="0" smtClean="0"/>
              <a:t>域</a:t>
            </a:r>
            <a:endParaRPr lang="zh-CN" altLang="en-US" dirty="0"/>
          </a:p>
          <a:p>
            <a:pPr lvl="1"/>
            <a:r>
              <a:rPr lang="en-US" altLang="zh-CN" dirty="0"/>
              <a:t>3	</a:t>
            </a:r>
            <a:r>
              <a:rPr lang="zh-CN" altLang="en-US" dirty="0"/>
              <a:t>连接的</a:t>
            </a:r>
            <a:r>
              <a:rPr lang="zh-CN" altLang="en-US" dirty="0" smtClean="0"/>
              <a:t>如是</a:t>
            </a:r>
            <a:r>
              <a:rPr lang="zh-CN" altLang="en-US" dirty="0"/>
              <a:t>以太网，每个主机分享网络带宽（平均带宽</a:t>
            </a:r>
            <a:r>
              <a:rPr lang="en-US" altLang="zh-CN" dirty="0"/>
              <a:t>=</a:t>
            </a:r>
            <a:r>
              <a:rPr lang="zh-CN" altLang="en-US" dirty="0"/>
              <a:t>网络带宽</a:t>
            </a:r>
            <a:r>
              <a:rPr lang="en-US" altLang="zh-CN" dirty="0"/>
              <a:t>/</a:t>
            </a:r>
            <a:r>
              <a:rPr lang="zh-CN" altLang="en-US" dirty="0"/>
              <a:t>主机个数）</a:t>
            </a:r>
          </a:p>
          <a:p>
            <a:r>
              <a:rPr lang="zh-CN" altLang="zh-CN" dirty="0" smtClean="0"/>
              <a:t>备注</a:t>
            </a:r>
            <a:endParaRPr lang="en-US" altLang="zh-CN" dirty="0" smtClean="0"/>
          </a:p>
          <a:p>
            <a:pPr lvl="1"/>
            <a:r>
              <a:rPr lang="zh-CN" altLang="zh-CN" dirty="0"/>
              <a:t>以太网情况下，是半双工方式，执行</a:t>
            </a:r>
            <a:r>
              <a:rPr lang="en-US" altLang="zh-CN" dirty="0"/>
              <a:t>CSMA/CD</a:t>
            </a:r>
            <a:r>
              <a:rPr lang="zh-CN" altLang="zh-CN" dirty="0"/>
              <a:t>协议。</a:t>
            </a:r>
            <a:endParaRPr lang="zh-CN" altLang="en-US" dirty="0"/>
          </a:p>
        </p:txBody>
      </p:sp>
    </p:spTree>
    <p:extLst>
      <p:ext uri="{BB962C8B-B14F-4D97-AF65-F5344CB8AC3E}">
        <p14:creationId xmlns:p14="http://schemas.microsoft.com/office/powerpoint/2010/main" val="3166395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物理层</a:t>
            </a:r>
            <a:r>
              <a:rPr lang="zh-CN" altLang="en-US" dirty="0" smtClean="0"/>
              <a:t>、</a:t>
            </a:r>
            <a:r>
              <a:rPr lang="zh-CN" altLang="zh-CN" dirty="0" smtClean="0">
                <a:solidFill>
                  <a:srgbClr val="FF0000"/>
                </a:solidFill>
              </a:rPr>
              <a:t>数据链路层</a:t>
            </a:r>
            <a:r>
              <a:rPr lang="en-US" altLang="zh-CN" dirty="0" smtClean="0"/>
              <a:t>——</a:t>
            </a:r>
            <a:r>
              <a:rPr lang="zh-CN" altLang="zh-CN" dirty="0" smtClean="0"/>
              <a:t>网桥</a:t>
            </a:r>
            <a:r>
              <a:rPr lang="zh-CN" altLang="en-US" dirty="0" smtClean="0"/>
              <a:t>、</a:t>
            </a:r>
            <a:r>
              <a:rPr lang="zh-CN" altLang="zh-CN" dirty="0"/>
              <a:t>以太网交换机</a:t>
            </a:r>
            <a:endParaRPr lang="zh-CN" altLang="en-US" dirty="0"/>
          </a:p>
        </p:txBody>
      </p:sp>
      <p:sp>
        <p:nvSpPr>
          <p:cNvPr id="3" name="内容占位符 2"/>
          <p:cNvSpPr>
            <a:spLocks noGrp="1"/>
          </p:cNvSpPr>
          <p:nvPr>
            <p:ph sz="quarter" idx="1"/>
          </p:nvPr>
        </p:nvSpPr>
        <p:spPr/>
        <p:txBody>
          <a:bodyPr/>
          <a:lstStyle/>
          <a:p>
            <a:r>
              <a:rPr lang="zh-CN" altLang="zh-CN" dirty="0"/>
              <a:t>数据的</a:t>
            </a:r>
            <a:r>
              <a:rPr lang="zh-CN" altLang="zh-CN" dirty="0" smtClean="0"/>
              <a:t>名称</a:t>
            </a:r>
            <a:r>
              <a:rPr lang="en-US" altLang="zh-CN" dirty="0" smtClean="0"/>
              <a:t>——</a:t>
            </a:r>
            <a:r>
              <a:rPr lang="zh-CN" altLang="zh-CN" dirty="0" smtClean="0"/>
              <a:t>数据帧</a:t>
            </a:r>
            <a:endParaRPr lang="en-US" altLang="zh-CN" dirty="0" smtClean="0"/>
          </a:p>
          <a:p>
            <a:r>
              <a:rPr lang="zh-CN" altLang="zh-CN" dirty="0" smtClean="0"/>
              <a:t>特点</a:t>
            </a:r>
            <a:endParaRPr lang="en-US" altLang="zh-CN" dirty="0" smtClean="0"/>
          </a:p>
          <a:p>
            <a:pPr lvl="1"/>
            <a:r>
              <a:rPr lang="zh-CN" altLang="en-US" dirty="0" smtClean="0"/>
              <a:t>透明</a:t>
            </a:r>
            <a:r>
              <a:rPr lang="zh-CN" altLang="en-US" dirty="0"/>
              <a:t>网桥的站表</a:t>
            </a:r>
            <a:r>
              <a:rPr lang="en-US" altLang="zh-CN" dirty="0"/>
              <a:t>/</a:t>
            </a:r>
            <a:r>
              <a:rPr lang="zh-CN" altLang="en-US" dirty="0"/>
              <a:t>交换机的交换表通过自学习方式获取。</a:t>
            </a:r>
          </a:p>
          <a:p>
            <a:pPr lvl="1"/>
            <a:r>
              <a:rPr lang="zh-CN" altLang="en-US" dirty="0" smtClean="0"/>
              <a:t>连接</a:t>
            </a:r>
            <a:r>
              <a:rPr lang="zh-CN" altLang="en-US" dirty="0"/>
              <a:t>的多个局域网被认为是一个</a:t>
            </a:r>
            <a:r>
              <a:rPr lang="zh-CN" altLang="en-US" dirty="0" smtClean="0"/>
              <a:t>网络</a:t>
            </a:r>
            <a:endParaRPr lang="zh-CN" altLang="en-US" dirty="0"/>
          </a:p>
          <a:p>
            <a:pPr lvl="1"/>
            <a:r>
              <a:rPr lang="zh-CN" altLang="en-US" dirty="0" smtClean="0"/>
              <a:t>使用</a:t>
            </a:r>
            <a:r>
              <a:rPr lang="en-US" altLang="zh-CN" dirty="0"/>
              <a:t>MAC</a:t>
            </a:r>
            <a:r>
              <a:rPr lang="zh-CN" altLang="en-US" dirty="0"/>
              <a:t>地址（又称物理地址、硬件地址等），设置在网卡上。</a:t>
            </a:r>
          </a:p>
          <a:p>
            <a:pPr lvl="1"/>
            <a:r>
              <a:rPr lang="zh-CN" altLang="en-US" dirty="0" smtClean="0"/>
              <a:t>隔离</a:t>
            </a:r>
            <a:r>
              <a:rPr lang="zh-CN" altLang="en-US" dirty="0"/>
              <a:t>以太网的冲突域，但不隔离网络层的广播</a:t>
            </a:r>
            <a:r>
              <a:rPr lang="zh-CN" altLang="en-US" dirty="0" smtClean="0"/>
              <a:t>域</a:t>
            </a:r>
            <a:endParaRPr lang="zh-CN" altLang="en-US" dirty="0"/>
          </a:p>
          <a:p>
            <a:pPr lvl="1"/>
            <a:r>
              <a:rPr lang="zh-CN" altLang="en-US" dirty="0" smtClean="0"/>
              <a:t>连接</a:t>
            </a:r>
            <a:r>
              <a:rPr lang="zh-CN" altLang="en-US" dirty="0"/>
              <a:t>而成的以太网，不同的网段独享网络带宽，线速交换交换机连接而成的网络的总带宽</a:t>
            </a:r>
            <a:r>
              <a:rPr lang="en-US" altLang="zh-CN" dirty="0"/>
              <a:t>=</a:t>
            </a:r>
            <a:r>
              <a:rPr lang="zh-CN" altLang="en-US" dirty="0"/>
              <a:t>单个接口的带宽*接口个数。</a:t>
            </a:r>
          </a:p>
          <a:p>
            <a:r>
              <a:rPr lang="zh-CN" altLang="zh-CN" dirty="0"/>
              <a:t>算法计算</a:t>
            </a:r>
            <a:r>
              <a:rPr lang="zh-CN" altLang="zh-CN" dirty="0" smtClean="0"/>
              <a:t>对象</a:t>
            </a:r>
            <a:endParaRPr lang="en-US" altLang="zh-CN" dirty="0" smtClean="0"/>
          </a:p>
          <a:p>
            <a:pPr lvl="1"/>
            <a:r>
              <a:rPr lang="zh-CN" altLang="zh-CN" dirty="0"/>
              <a:t>主机</a:t>
            </a:r>
            <a:r>
              <a:rPr lang="en-US" altLang="zh-CN" dirty="0"/>
              <a:t>MAC</a:t>
            </a:r>
            <a:r>
              <a:rPr lang="zh-CN" altLang="zh-CN" dirty="0"/>
              <a:t>地址</a:t>
            </a:r>
            <a:endParaRPr lang="zh-CN" altLang="en-US" dirty="0"/>
          </a:p>
        </p:txBody>
      </p:sp>
    </p:spTree>
    <p:extLst>
      <p:ext uri="{BB962C8B-B14F-4D97-AF65-F5344CB8AC3E}">
        <p14:creationId xmlns:p14="http://schemas.microsoft.com/office/powerpoint/2010/main" val="1725236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网桥</a:t>
            </a:r>
            <a:r>
              <a:rPr lang="zh-CN" altLang="zh-CN" dirty="0"/>
              <a:t>备注</a:t>
            </a:r>
            <a:endParaRPr lang="zh-CN" altLang="en-US" dirty="0"/>
          </a:p>
        </p:txBody>
      </p:sp>
      <p:sp>
        <p:nvSpPr>
          <p:cNvPr id="3" name="内容占位符 2"/>
          <p:cNvSpPr>
            <a:spLocks noGrp="1"/>
          </p:cNvSpPr>
          <p:nvPr>
            <p:ph sz="quarter" idx="1"/>
          </p:nvPr>
        </p:nvSpPr>
        <p:spPr/>
        <p:txBody>
          <a:bodyPr/>
          <a:lstStyle/>
          <a:p>
            <a:pPr lvl="0"/>
            <a:r>
              <a:rPr lang="zh-CN" altLang="zh-CN" dirty="0"/>
              <a:t>采用存储转发</a:t>
            </a:r>
            <a:r>
              <a:rPr lang="zh-CN" altLang="zh-CN" dirty="0" smtClean="0"/>
              <a:t>机制</a:t>
            </a:r>
            <a:endParaRPr lang="zh-CN" altLang="zh-CN" dirty="0"/>
          </a:p>
          <a:p>
            <a:pPr lvl="0"/>
            <a:r>
              <a:rPr lang="zh-CN" altLang="zh-CN" dirty="0"/>
              <a:t>转换网桥</a:t>
            </a:r>
            <a:r>
              <a:rPr lang="zh-CN" altLang="zh-CN" dirty="0" smtClean="0"/>
              <a:t>可以</a:t>
            </a:r>
            <a:r>
              <a:rPr lang="zh-CN" altLang="zh-CN" dirty="0"/>
              <a:t>互连不同</a:t>
            </a:r>
            <a:r>
              <a:rPr lang="zh-CN" altLang="zh-CN" dirty="0" smtClean="0"/>
              <a:t>局域网</a:t>
            </a:r>
            <a:endParaRPr lang="zh-CN" altLang="zh-CN" dirty="0"/>
          </a:p>
          <a:p>
            <a:pPr lvl="0"/>
            <a:r>
              <a:rPr lang="zh-CN" altLang="zh-CN" dirty="0"/>
              <a:t>最基本的网桥只有</a:t>
            </a:r>
            <a:r>
              <a:rPr lang="en-US" altLang="zh-CN" dirty="0"/>
              <a:t>2</a:t>
            </a:r>
            <a:r>
              <a:rPr lang="zh-CN" altLang="zh-CN" dirty="0"/>
              <a:t>个</a:t>
            </a:r>
            <a:r>
              <a:rPr lang="zh-CN" altLang="zh-CN" dirty="0" smtClean="0"/>
              <a:t>接口</a:t>
            </a:r>
            <a:endParaRPr lang="zh-CN" altLang="zh-CN" dirty="0"/>
          </a:p>
          <a:p>
            <a:r>
              <a:rPr lang="zh-CN" altLang="zh-CN" dirty="0"/>
              <a:t>发送数据给以太网时，采用半双工方式，执行</a:t>
            </a:r>
            <a:r>
              <a:rPr lang="en-US" altLang="zh-CN" dirty="0"/>
              <a:t>CSMA/CD</a:t>
            </a:r>
            <a:r>
              <a:rPr lang="zh-CN" altLang="zh-CN" dirty="0" smtClean="0"/>
              <a:t>协议</a:t>
            </a:r>
            <a:endParaRPr lang="zh-CN" altLang="en-US" dirty="0"/>
          </a:p>
        </p:txBody>
      </p:sp>
    </p:spTree>
    <p:extLst>
      <p:ext uri="{BB962C8B-B14F-4D97-AF65-F5344CB8AC3E}">
        <p14:creationId xmlns:p14="http://schemas.microsoft.com/office/powerpoint/2010/main" val="2115054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以太网</a:t>
            </a:r>
            <a:r>
              <a:rPr lang="zh-CN" altLang="zh-CN" dirty="0" smtClean="0"/>
              <a:t>交换机</a:t>
            </a:r>
            <a:r>
              <a:rPr lang="zh-CN" altLang="zh-CN" dirty="0"/>
              <a:t>备注</a:t>
            </a:r>
            <a:endParaRPr lang="zh-CN" altLang="en-US" dirty="0"/>
          </a:p>
        </p:txBody>
      </p:sp>
      <p:sp>
        <p:nvSpPr>
          <p:cNvPr id="3" name="内容占位符 2"/>
          <p:cNvSpPr>
            <a:spLocks noGrp="1"/>
          </p:cNvSpPr>
          <p:nvPr>
            <p:ph sz="quarter" idx="1"/>
          </p:nvPr>
        </p:nvSpPr>
        <p:spPr/>
        <p:txBody>
          <a:bodyPr/>
          <a:lstStyle/>
          <a:p>
            <a:pPr lvl="0"/>
            <a:r>
              <a:rPr lang="zh-CN" altLang="zh-CN" dirty="0"/>
              <a:t>主要适用于以太网，但是可以向下自适应不同的网络</a:t>
            </a:r>
            <a:r>
              <a:rPr lang="zh-CN" altLang="zh-CN" dirty="0" smtClean="0"/>
              <a:t>带宽</a:t>
            </a:r>
            <a:endParaRPr lang="zh-CN" altLang="zh-CN" dirty="0"/>
          </a:p>
          <a:p>
            <a:pPr lvl="0"/>
            <a:r>
              <a:rPr lang="zh-CN" altLang="zh-CN" dirty="0"/>
              <a:t>可采用更加快捷的直通式进行帧</a:t>
            </a:r>
            <a:r>
              <a:rPr lang="zh-CN" altLang="zh-CN" dirty="0" smtClean="0"/>
              <a:t>转发</a:t>
            </a:r>
            <a:endParaRPr lang="zh-CN" altLang="zh-CN" dirty="0"/>
          </a:p>
          <a:p>
            <a:pPr lvl="0"/>
            <a:r>
              <a:rPr lang="zh-CN" altLang="zh-CN" dirty="0"/>
              <a:t>一般有多个</a:t>
            </a:r>
            <a:r>
              <a:rPr lang="zh-CN" altLang="zh-CN" dirty="0" smtClean="0"/>
              <a:t>接口</a:t>
            </a:r>
            <a:endParaRPr lang="zh-CN" altLang="zh-CN" dirty="0"/>
          </a:p>
          <a:p>
            <a:pPr lvl="0"/>
            <a:r>
              <a:rPr lang="zh-CN" altLang="zh-CN" dirty="0"/>
              <a:t>全双工方式下不使用</a:t>
            </a:r>
            <a:r>
              <a:rPr lang="en-US" altLang="zh-CN" dirty="0"/>
              <a:t>CSMA/CD</a:t>
            </a:r>
            <a:r>
              <a:rPr lang="zh-CN" altLang="zh-CN" dirty="0" smtClean="0"/>
              <a:t>协议</a:t>
            </a:r>
            <a:endParaRPr lang="zh-CN" altLang="zh-CN" dirty="0"/>
          </a:p>
          <a:p>
            <a:r>
              <a:rPr lang="zh-CN" altLang="zh-CN" dirty="0"/>
              <a:t>有些以太网交换机可用来实现虚拟局域网</a:t>
            </a:r>
            <a:r>
              <a:rPr lang="en-US" altLang="zh-CN" dirty="0" smtClean="0"/>
              <a:t>VLAN</a:t>
            </a:r>
            <a:endParaRPr lang="zh-CN" altLang="en-US" dirty="0"/>
          </a:p>
        </p:txBody>
      </p:sp>
    </p:spTree>
    <p:extLst>
      <p:ext uri="{BB962C8B-B14F-4D97-AF65-F5344CB8AC3E}">
        <p14:creationId xmlns:p14="http://schemas.microsoft.com/office/powerpoint/2010/main" val="2138425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物理层</a:t>
            </a:r>
            <a:r>
              <a:rPr lang="zh-CN" altLang="en-US" dirty="0" smtClean="0"/>
              <a:t>、</a:t>
            </a:r>
            <a:r>
              <a:rPr lang="zh-CN" altLang="zh-CN" dirty="0" smtClean="0"/>
              <a:t>数据链路层</a:t>
            </a:r>
            <a:r>
              <a:rPr lang="zh-CN" altLang="en-US" dirty="0" smtClean="0"/>
              <a:t>、</a:t>
            </a:r>
            <a:r>
              <a:rPr lang="zh-CN" altLang="zh-CN" dirty="0" smtClean="0">
                <a:solidFill>
                  <a:srgbClr val="FF0000"/>
                </a:solidFill>
              </a:rPr>
              <a:t>网络层</a:t>
            </a:r>
            <a:r>
              <a:rPr lang="en-US" altLang="zh-CN" dirty="0"/>
              <a:t>——</a:t>
            </a:r>
            <a:r>
              <a:rPr lang="zh-CN" altLang="zh-CN" dirty="0"/>
              <a:t>路由器</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数据的</a:t>
            </a:r>
            <a:r>
              <a:rPr lang="zh-CN" altLang="zh-CN" dirty="0" smtClean="0"/>
              <a:t>名称</a:t>
            </a:r>
            <a:r>
              <a:rPr lang="en-US" altLang="zh-CN" dirty="0" smtClean="0"/>
              <a:t>——</a:t>
            </a:r>
            <a:r>
              <a:rPr lang="zh-CN" altLang="zh-CN" dirty="0"/>
              <a:t>分组</a:t>
            </a:r>
            <a:r>
              <a:rPr lang="en-US" altLang="zh-CN" dirty="0"/>
              <a:t>/IP</a:t>
            </a:r>
            <a:r>
              <a:rPr lang="zh-CN" altLang="zh-CN" dirty="0" smtClean="0"/>
              <a:t>数据报</a:t>
            </a:r>
            <a:endParaRPr lang="en-US" altLang="zh-CN" dirty="0" smtClean="0"/>
          </a:p>
          <a:p>
            <a:r>
              <a:rPr lang="zh-CN" altLang="zh-CN" dirty="0" smtClean="0"/>
              <a:t>特点</a:t>
            </a:r>
            <a:endParaRPr lang="en-US" altLang="zh-CN" dirty="0" smtClean="0"/>
          </a:p>
          <a:p>
            <a:pPr lvl="1"/>
            <a:r>
              <a:rPr lang="zh-CN" altLang="en-US" dirty="0" smtClean="0"/>
              <a:t>采用</a:t>
            </a:r>
            <a:r>
              <a:rPr lang="zh-CN" altLang="en-US" dirty="0"/>
              <a:t>存储转发机制。</a:t>
            </a:r>
          </a:p>
          <a:p>
            <a:pPr lvl="1"/>
            <a:r>
              <a:rPr lang="zh-CN" altLang="en-US" dirty="0" smtClean="0"/>
              <a:t>通过</a:t>
            </a:r>
            <a:r>
              <a:rPr lang="zh-CN" altLang="en-US" dirty="0"/>
              <a:t>分布式的路由算法来计算生成路由表。</a:t>
            </a:r>
          </a:p>
          <a:p>
            <a:pPr lvl="1"/>
            <a:r>
              <a:rPr lang="zh-CN" altLang="en-US" dirty="0" smtClean="0"/>
              <a:t>使用</a:t>
            </a:r>
            <a:r>
              <a:rPr lang="en-US" altLang="zh-CN" dirty="0"/>
              <a:t>IP</a:t>
            </a:r>
            <a:r>
              <a:rPr lang="zh-CN" altLang="en-US" dirty="0"/>
              <a:t>地址，是一种逻辑地址，使用时保存在内存中。</a:t>
            </a:r>
          </a:p>
          <a:p>
            <a:pPr lvl="1"/>
            <a:r>
              <a:rPr lang="zh-CN" altLang="en-US" dirty="0" smtClean="0"/>
              <a:t>连接</a:t>
            </a:r>
            <a:r>
              <a:rPr lang="zh-CN" altLang="en-US" dirty="0"/>
              <a:t>若干网络，形成互连的网络，甚至互联网。</a:t>
            </a:r>
          </a:p>
          <a:p>
            <a:pPr lvl="1"/>
            <a:r>
              <a:rPr lang="zh-CN" altLang="en-US" dirty="0" smtClean="0"/>
              <a:t>隔离</a:t>
            </a:r>
            <a:r>
              <a:rPr lang="zh-CN" altLang="en-US" dirty="0"/>
              <a:t>以太网的冲突域，隔离网络层广播域，每个接口就是一个广播域</a:t>
            </a:r>
          </a:p>
          <a:p>
            <a:r>
              <a:rPr lang="zh-CN" altLang="zh-CN" dirty="0"/>
              <a:t>算法计算</a:t>
            </a:r>
            <a:r>
              <a:rPr lang="zh-CN" altLang="zh-CN" dirty="0" smtClean="0"/>
              <a:t>对象</a:t>
            </a:r>
            <a:endParaRPr lang="en-US" altLang="zh-CN" dirty="0" smtClean="0"/>
          </a:p>
          <a:p>
            <a:pPr lvl="1"/>
            <a:r>
              <a:rPr lang="en-US" altLang="zh-CN" dirty="0"/>
              <a:t>IP</a:t>
            </a:r>
            <a:r>
              <a:rPr lang="zh-CN" altLang="zh-CN" dirty="0"/>
              <a:t>地址中的网络地址</a:t>
            </a:r>
            <a:endParaRPr lang="zh-CN" altLang="en-US" dirty="0"/>
          </a:p>
        </p:txBody>
      </p:sp>
    </p:spTree>
    <p:extLst>
      <p:ext uri="{BB962C8B-B14F-4D97-AF65-F5344CB8AC3E}">
        <p14:creationId xmlns:p14="http://schemas.microsoft.com/office/powerpoint/2010/main" val="6081728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备注</a:t>
            </a:r>
            <a:endParaRPr lang="zh-CN" altLang="en-US" dirty="0"/>
          </a:p>
        </p:txBody>
      </p:sp>
      <p:sp>
        <p:nvSpPr>
          <p:cNvPr id="3" name="内容占位符 2"/>
          <p:cNvSpPr>
            <a:spLocks noGrp="1"/>
          </p:cNvSpPr>
          <p:nvPr>
            <p:ph sz="quarter" idx="1"/>
          </p:nvPr>
        </p:nvSpPr>
        <p:spPr/>
        <p:txBody>
          <a:bodyPr/>
          <a:lstStyle/>
          <a:p>
            <a:pPr lvl="0"/>
            <a:r>
              <a:rPr lang="zh-CN" altLang="zh-CN" dirty="0"/>
              <a:t>互连各种网络。</a:t>
            </a:r>
          </a:p>
          <a:p>
            <a:r>
              <a:rPr lang="zh-CN" altLang="zh-CN"/>
              <a:t>曾经叫网关。</a:t>
            </a:r>
            <a:endParaRPr lang="zh-CN" altLang="en-US"/>
          </a:p>
        </p:txBody>
      </p:sp>
    </p:spTree>
    <p:extLst>
      <p:ext uri="{BB962C8B-B14F-4D97-AF65-F5344CB8AC3E}">
        <p14:creationId xmlns:p14="http://schemas.microsoft.com/office/powerpoint/2010/main" val="2608246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数据报分组交换</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面向无连接，分组一旦产生就进行发送，到了路由器再根据路由表向目的方向</a:t>
            </a:r>
            <a:r>
              <a:rPr lang="zh-CN" altLang="zh-CN" dirty="0" smtClean="0"/>
              <a:t>转发</a:t>
            </a:r>
            <a:endParaRPr lang="zh-CN" altLang="zh-CN" dirty="0"/>
          </a:p>
          <a:p>
            <a:r>
              <a:rPr lang="zh-CN" altLang="zh-CN" dirty="0" smtClean="0"/>
              <a:t>网络</a:t>
            </a:r>
            <a:r>
              <a:rPr lang="zh-CN" altLang="zh-CN" dirty="0"/>
              <a:t>不负责可靠性（分组可能丢失、乱序等），尽最大努力交付（</a:t>
            </a:r>
            <a:r>
              <a:rPr lang="en-US" altLang="zh-CN" dirty="0"/>
              <a:t>best-effort</a:t>
            </a:r>
            <a:r>
              <a:rPr lang="zh-CN" altLang="zh-CN" dirty="0" smtClean="0"/>
              <a:t>）</a:t>
            </a:r>
            <a:endParaRPr lang="en-US" altLang="zh-CN" dirty="0" smtClean="0"/>
          </a:p>
          <a:p>
            <a:r>
              <a:rPr lang="zh-CN" altLang="zh-CN" dirty="0" smtClean="0"/>
              <a:t>如果</a:t>
            </a:r>
            <a:r>
              <a:rPr lang="zh-CN" altLang="zh-CN" dirty="0"/>
              <a:t>需要，由两端的主机负责数据的可靠性，满足前面所提的“边缘智能，核心简单”</a:t>
            </a:r>
            <a:r>
              <a:rPr lang="zh-CN" altLang="zh-CN" dirty="0" smtClean="0"/>
              <a:t>原则</a:t>
            </a:r>
            <a:endParaRPr lang="en-US" altLang="zh-CN" dirty="0" smtClean="0"/>
          </a:p>
          <a:p>
            <a:r>
              <a:rPr lang="zh-CN" altLang="zh-CN" dirty="0" smtClean="0"/>
              <a:t>故而</a:t>
            </a:r>
            <a:r>
              <a:rPr lang="zh-CN" altLang="zh-CN" dirty="0"/>
              <a:t>路由器可以设计得相对简单，网络建设费用</a:t>
            </a:r>
            <a:r>
              <a:rPr lang="zh-CN" altLang="zh-CN" dirty="0" smtClean="0"/>
              <a:t>低</a:t>
            </a:r>
            <a:endParaRPr lang="zh-CN" altLang="en-US" dirty="0"/>
          </a:p>
        </p:txBody>
      </p:sp>
    </p:spTree>
    <p:extLst>
      <p:ext uri="{BB962C8B-B14F-4D97-AF65-F5344CB8AC3E}">
        <p14:creationId xmlns:p14="http://schemas.microsoft.com/office/powerpoint/2010/main" val="174557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在</a:t>
            </a:r>
            <a:r>
              <a:rPr lang="zh-CN" altLang="zh-CN" dirty="0"/>
              <a:t>一个路径产生故障的时候，可以通过重新路由等方式找到其它路径继续传输</a:t>
            </a:r>
            <a:r>
              <a:rPr lang="zh-CN" altLang="zh-CN" dirty="0" smtClean="0"/>
              <a:t>分组</a:t>
            </a:r>
            <a:endParaRPr lang="en-US" altLang="zh-CN" dirty="0" smtClean="0"/>
          </a:p>
          <a:p>
            <a:pPr lvl="1"/>
            <a:r>
              <a:rPr lang="zh-CN" altLang="zh-CN" dirty="0" smtClean="0"/>
              <a:t>所以</a:t>
            </a:r>
            <a:r>
              <a:rPr lang="zh-CN" altLang="zh-CN" dirty="0"/>
              <a:t>对故障不是很敏感。</a:t>
            </a:r>
          </a:p>
          <a:p>
            <a:r>
              <a:rPr lang="zh-CN" altLang="zh-CN" dirty="0" smtClean="0"/>
              <a:t>互联网</a:t>
            </a:r>
            <a:r>
              <a:rPr lang="zh-CN" altLang="zh-CN" dirty="0"/>
              <a:t>采用的就是数据报分组交换方式，取得了市场的胜利</a:t>
            </a:r>
            <a:endParaRPr lang="zh-CN" altLang="en-US" dirty="0"/>
          </a:p>
          <a:p>
            <a:endParaRPr lang="zh-CN" altLang="en-US" dirty="0"/>
          </a:p>
        </p:txBody>
      </p:sp>
    </p:spTree>
    <p:extLst>
      <p:ext uri="{BB962C8B-B14F-4D97-AF65-F5344CB8AC3E}">
        <p14:creationId xmlns:p14="http://schemas.microsoft.com/office/powerpoint/2010/main" val="355580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面向连接的虚电路分组交换</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在</a:t>
            </a:r>
            <a:r>
              <a:rPr lang="zh-CN" altLang="zh-CN" dirty="0"/>
              <a:t>信息交换之前需要在发送方和接收方之间先建立一个逻辑连接（</a:t>
            </a:r>
            <a:r>
              <a:rPr lang="zh-CN" altLang="zh-CN" dirty="0" smtClean="0">
                <a:solidFill>
                  <a:srgbClr val="FF0000"/>
                </a:solidFill>
              </a:rPr>
              <a:t>虚电路</a:t>
            </a:r>
            <a:r>
              <a:rPr lang="zh-CN" altLang="zh-CN" dirty="0" smtClean="0"/>
              <a:t>）</a:t>
            </a:r>
            <a:endParaRPr lang="en-US" altLang="zh-CN" dirty="0" smtClean="0"/>
          </a:p>
          <a:p>
            <a:r>
              <a:rPr lang="zh-CN" altLang="zh-CN" dirty="0" smtClean="0"/>
              <a:t>然后</a:t>
            </a:r>
            <a:r>
              <a:rPr lang="zh-CN" altLang="zh-CN" dirty="0"/>
              <a:t>才开始传送</a:t>
            </a:r>
            <a:r>
              <a:rPr lang="zh-CN" altLang="zh-CN" dirty="0" smtClean="0"/>
              <a:t>分组</a:t>
            </a:r>
            <a:endParaRPr lang="en-US" altLang="zh-CN" dirty="0" smtClean="0"/>
          </a:p>
          <a:p>
            <a:r>
              <a:rPr lang="zh-CN" altLang="zh-CN" dirty="0" smtClean="0"/>
              <a:t>属同</a:t>
            </a:r>
            <a:r>
              <a:rPr lang="zh-CN" altLang="zh-CN" dirty="0"/>
              <a:t>一虚电路的分组</a:t>
            </a:r>
            <a:r>
              <a:rPr lang="zh-CN" altLang="zh-CN" dirty="0" smtClean="0"/>
              <a:t>按同</a:t>
            </a:r>
            <a:r>
              <a:rPr lang="zh-CN" altLang="zh-CN" dirty="0"/>
              <a:t>一</a:t>
            </a:r>
            <a:r>
              <a:rPr lang="zh-CN" altLang="zh-CN" dirty="0" smtClean="0"/>
              <a:t>路径传输</a:t>
            </a:r>
            <a:endParaRPr lang="en-US" altLang="zh-CN" dirty="0" smtClean="0"/>
          </a:p>
          <a:p>
            <a:r>
              <a:rPr lang="zh-CN" altLang="zh-CN" dirty="0" smtClean="0"/>
              <a:t>通信后拆除该连接</a:t>
            </a:r>
            <a:endParaRPr lang="en-US" altLang="zh-CN" dirty="0" smtClean="0"/>
          </a:p>
          <a:p>
            <a:r>
              <a:rPr lang="zh-CN" altLang="zh-CN" dirty="0" smtClean="0"/>
              <a:t>这种</a:t>
            </a:r>
            <a:r>
              <a:rPr lang="zh-CN" altLang="zh-CN" dirty="0"/>
              <a:t>方式下，分组只需要携带较少的信息（例如虚电路的编号），减少了分组的开销。</a:t>
            </a:r>
          </a:p>
          <a:p>
            <a:endParaRPr lang="zh-CN" altLang="en-US" dirty="0"/>
          </a:p>
        </p:txBody>
      </p:sp>
    </p:spTree>
    <p:extLst>
      <p:ext uri="{BB962C8B-B14F-4D97-AF65-F5344CB8AC3E}">
        <p14:creationId xmlns:p14="http://schemas.microsoft.com/office/powerpoint/2010/main" val="1121559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网络自身</a:t>
            </a:r>
            <a:r>
              <a:rPr lang="zh-CN" altLang="zh-CN" dirty="0" smtClean="0"/>
              <a:t>保证分组</a:t>
            </a:r>
            <a:r>
              <a:rPr lang="zh-CN" altLang="zh-CN" dirty="0"/>
              <a:t>按发送的顺序到达接收</a:t>
            </a:r>
            <a:r>
              <a:rPr lang="zh-CN" altLang="zh-CN" dirty="0" smtClean="0"/>
              <a:t>方</a:t>
            </a:r>
            <a:endParaRPr lang="en-US" altLang="zh-CN" dirty="0" smtClean="0"/>
          </a:p>
          <a:p>
            <a:r>
              <a:rPr lang="zh-CN" altLang="zh-CN" dirty="0" smtClean="0"/>
              <a:t>网络</a:t>
            </a:r>
            <a:r>
              <a:rPr lang="zh-CN" altLang="zh-CN" dirty="0"/>
              <a:t>提供的通信服务也是可靠</a:t>
            </a:r>
            <a:r>
              <a:rPr lang="zh-CN" altLang="zh-CN" dirty="0" smtClean="0"/>
              <a:t>的</a:t>
            </a:r>
            <a:endParaRPr lang="en-US" altLang="zh-CN" dirty="0" smtClean="0"/>
          </a:p>
          <a:p>
            <a:r>
              <a:rPr lang="zh-CN" altLang="zh-CN" dirty="0" smtClean="0"/>
              <a:t>虚电路</a:t>
            </a:r>
            <a:r>
              <a:rPr lang="zh-CN" altLang="zh-CN" dirty="0"/>
              <a:t>需要路由器也参与可靠性的保证，使得路由器较为</a:t>
            </a:r>
            <a:r>
              <a:rPr lang="zh-CN" altLang="zh-CN" dirty="0" smtClean="0"/>
              <a:t>复杂</a:t>
            </a:r>
            <a:endParaRPr lang="en-US" altLang="zh-CN" dirty="0" smtClean="0"/>
          </a:p>
          <a:p>
            <a:r>
              <a:rPr lang="zh-CN" altLang="zh-CN" dirty="0" smtClean="0"/>
              <a:t>这种方式</a:t>
            </a:r>
            <a:r>
              <a:rPr lang="zh-CN" altLang="zh-CN" dirty="0"/>
              <a:t>对故障较为</a:t>
            </a:r>
            <a:r>
              <a:rPr lang="zh-CN" altLang="zh-CN" dirty="0" smtClean="0"/>
              <a:t>敏感</a:t>
            </a:r>
            <a:endParaRPr lang="en-US" altLang="zh-CN" dirty="0" smtClean="0"/>
          </a:p>
          <a:p>
            <a:pPr lvl="1"/>
            <a:r>
              <a:rPr lang="zh-CN" altLang="zh-CN" dirty="0" smtClean="0"/>
              <a:t>一旦</a:t>
            </a:r>
            <a:r>
              <a:rPr lang="zh-CN" altLang="zh-CN" dirty="0"/>
              <a:t>连接出现故障，信息传输就中断了，除非重新建立</a:t>
            </a:r>
            <a:r>
              <a:rPr lang="zh-CN" altLang="zh-CN" dirty="0" smtClean="0"/>
              <a:t>连接</a:t>
            </a:r>
            <a:endParaRPr lang="zh-CN" altLang="zh-CN" dirty="0"/>
          </a:p>
          <a:p>
            <a:r>
              <a:rPr lang="zh-CN" altLang="zh-CN" dirty="0"/>
              <a:t>遵循</a:t>
            </a:r>
            <a:r>
              <a:rPr lang="en-US" altLang="zh-CN" dirty="0"/>
              <a:t>ISO/OSI</a:t>
            </a:r>
            <a:r>
              <a:rPr lang="zh-CN" altLang="zh-CN" dirty="0"/>
              <a:t>标准的代表</a:t>
            </a:r>
            <a:r>
              <a:rPr lang="en-US" altLang="zh-CN" dirty="0"/>
              <a:t>——X.25</a:t>
            </a:r>
            <a:r>
              <a:rPr lang="zh-CN" altLang="zh-CN" dirty="0"/>
              <a:t>网络，提供了虚电路分组交换，已不多见</a:t>
            </a:r>
            <a:endParaRPr lang="zh-CN" altLang="en-US" dirty="0"/>
          </a:p>
        </p:txBody>
      </p:sp>
    </p:spTree>
    <p:extLst>
      <p:ext uri="{BB962C8B-B14F-4D97-AF65-F5344CB8AC3E}">
        <p14:creationId xmlns:p14="http://schemas.microsoft.com/office/powerpoint/2010/main" val="356855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类比</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我们可以把电路交换的通信方式类比为豪横公司提供给国家首脑乘坐的总统客机，独占资源，不能</a:t>
            </a:r>
            <a:r>
              <a:rPr lang="zh-CN" altLang="zh-CN" dirty="0" smtClean="0"/>
              <a:t>他用</a:t>
            </a:r>
            <a:endParaRPr lang="zh-CN" altLang="zh-CN" dirty="0"/>
          </a:p>
          <a:p>
            <a:r>
              <a:rPr lang="zh-CN" altLang="zh-CN" dirty="0"/>
              <a:t>剩下的服务都是共享资源</a:t>
            </a:r>
            <a:r>
              <a:rPr lang="zh-CN" altLang="zh-CN" dirty="0" smtClean="0"/>
              <a:t>的</a:t>
            </a:r>
            <a:endParaRPr lang="en-US" altLang="zh-CN" dirty="0" smtClean="0"/>
          </a:p>
          <a:p>
            <a:r>
              <a:rPr lang="zh-CN" altLang="zh-CN" dirty="0" smtClean="0"/>
              <a:t>虚电路</a:t>
            </a:r>
            <a:r>
              <a:rPr lang="zh-CN" altLang="zh-CN" dirty="0"/>
              <a:t>分组交换有点像豪横公司提供的</a:t>
            </a:r>
            <a:r>
              <a:rPr lang="en-US" altLang="zh-CN" dirty="0"/>
              <a:t>VIP</a:t>
            </a:r>
            <a:r>
              <a:rPr lang="zh-CN" altLang="zh-CN" dirty="0"/>
              <a:t>通道，在各个环节都替乘客多想一些，不过这类服务似乎不太受</a:t>
            </a:r>
            <a:r>
              <a:rPr lang="zh-CN" altLang="zh-CN" dirty="0" smtClean="0"/>
              <a:t>欢迎</a:t>
            </a:r>
            <a:endParaRPr lang="en-US" altLang="zh-CN" dirty="0" smtClean="0"/>
          </a:p>
          <a:p>
            <a:r>
              <a:rPr lang="zh-CN" altLang="zh-CN" dirty="0" smtClean="0"/>
              <a:t>数据报</a:t>
            </a:r>
            <a:r>
              <a:rPr lang="zh-CN" altLang="zh-CN" dirty="0"/>
              <a:t>分组交换则是真正面向大众的，提供尽力而为的服务。</a:t>
            </a:r>
            <a:endParaRPr lang="zh-CN" altLang="en-US" dirty="0"/>
          </a:p>
        </p:txBody>
      </p:sp>
    </p:spTree>
    <p:extLst>
      <p:ext uri="{BB962C8B-B14F-4D97-AF65-F5344CB8AC3E}">
        <p14:creationId xmlns:p14="http://schemas.microsoft.com/office/powerpoint/2010/main" val="283139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1114</TotalTime>
  <Words>2373</Words>
  <Application>Microsoft Office PowerPoint</Application>
  <PresentationFormat>全屏显示(4:3)</PresentationFormat>
  <Paragraphs>285</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市镇</vt:lpstr>
      <vt:lpstr>分组在网络上的旅程 ——万里长征若等闲</vt:lpstr>
      <vt:lpstr>PowerPoint 演示文稿</vt:lpstr>
      <vt:lpstr>PowerPoint 演示文稿</vt:lpstr>
      <vt:lpstr>PowerPoint 演示文稿</vt:lpstr>
      <vt:lpstr>1. 数据报分组交换</vt:lpstr>
      <vt:lpstr>PowerPoint 演示文稿</vt:lpstr>
      <vt:lpstr>2.  面向连接的虚电路分组交换</vt:lpstr>
      <vt:lpstr>PowerPoint 演示文稿</vt:lpstr>
      <vt:lpstr>3. 类比</vt:lpstr>
      <vt:lpstr>PowerPoint 演示文稿</vt:lpstr>
      <vt:lpstr>直接交付</vt:lpstr>
      <vt:lpstr>间接交付</vt:lpstr>
      <vt:lpstr>PowerPoint 演示文稿</vt:lpstr>
      <vt:lpstr>间接交付需要解决的问题</vt:lpstr>
      <vt:lpstr>对于第1个问题</vt:lpstr>
      <vt:lpstr>对于第2个问题</vt:lpstr>
      <vt:lpstr>对于第3个问题</vt:lpstr>
      <vt:lpstr>PowerPoint 演示文稿</vt:lpstr>
      <vt:lpstr>PowerPoint 演示文稿</vt:lpstr>
      <vt:lpstr>PowerPoint 演示文稿</vt:lpstr>
      <vt:lpstr>下一跳分为两种情况</vt:lpstr>
      <vt:lpstr>PowerPoint 演示文稿</vt:lpstr>
      <vt:lpstr>PowerPoint 演示文稿</vt:lpstr>
      <vt:lpstr>注意</vt:lpstr>
      <vt:lpstr>1. 特定主机路由</vt:lpstr>
      <vt:lpstr>PowerPoint 演示文稿</vt:lpstr>
      <vt:lpstr>2. 默认路由（default route）</vt:lpstr>
      <vt:lpstr>默认路由就好比</vt:lpstr>
      <vt:lpstr>PowerPoint 演示文稿</vt:lpstr>
      <vt:lpstr>路由器的转发算法</vt:lpstr>
      <vt:lpstr>PowerPoint 演示文稿</vt:lpstr>
      <vt:lpstr>PowerPoint 演示文稿</vt:lpstr>
      <vt:lpstr>当然越精确越好</vt:lpstr>
      <vt:lpstr>另一个原因</vt:lpstr>
      <vt:lpstr>最长前缀匹配</vt:lpstr>
      <vt:lpstr>PowerPoint 演示文稿</vt:lpstr>
      <vt:lpstr>问题</vt:lpstr>
      <vt:lpstr>二叉线索</vt:lpstr>
      <vt:lpstr>分析</vt:lpstr>
      <vt:lpstr>PowerPoint 演示文稿</vt:lpstr>
      <vt:lpstr>PowerPoint 演示文稿</vt:lpstr>
      <vt:lpstr>PowerPoint 演示文稿</vt:lpstr>
      <vt:lpstr>物理层——中继器、转发器、集线器</vt:lpstr>
      <vt:lpstr>物理层、数据链路层——网桥、以太网交换机</vt:lpstr>
      <vt:lpstr>网桥备注</vt:lpstr>
      <vt:lpstr>以太网交换机备注</vt:lpstr>
      <vt:lpstr>物理层、数据链路层、网络层——路由器</vt:lpstr>
      <vt:lpstr>备注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du</cp:lastModifiedBy>
  <cp:revision>114</cp:revision>
  <dcterms:created xsi:type="dcterms:W3CDTF">2023-06-19T02:50:47Z</dcterms:created>
  <dcterms:modified xsi:type="dcterms:W3CDTF">2023-06-30T01:49:51Z</dcterms:modified>
</cp:coreProperties>
</file>