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24" r:id="rId1"/>
  </p:sldMasterIdLst>
  <p:notesMasterIdLst>
    <p:notesMasterId r:id="rId104"/>
  </p:notesMasterIdLst>
  <p:handoutMasterIdLst>
    <p:handoutMasterId r:id="rId105"/>
  </p:handoutMasterIdLst>
  <p:sldIdLst>
    <p:sldId id="256" r:id="rId2"/>
    <p:sldId id="258" r:id="rId3"/>
    <p:sldId id="257" r:id="rId4"/>
    <p:sldId id="259" r:id="rId5"/>
    <p:sldId id="260" r:id="rId6"/>
    <p:sldId id="261" r:id="rId7"/>
    <p:sldId id="262" r:id="rId8"/>
    <p:sldId id="263" r:id="rId9"/>
    <p:sldId id="357" r:id="rId10"/>
    <p:sldId id="264" r:id="rId11"/>
    <p:sldId id="265" r:id="rId12"/>
    <p:sldId id="266" r:id="rId13"/>
    <p:sldId id="267" r:id="rId14"/>
    <p:sldId id="268" r:id="rId15"/>
    <p:sldId id="269" r:id="rId16"/>
    <p:sldId id="270" r:id="rId17"/>
    <p:sldId id="271" r:id="rId18"/>
    <p:sldId id="273" r:id="rId19"/>
    <p:sldId id="272" r:id="rId20"/>
    <p:sldId id="274" r:id="rId21"/>
    <p:sldId id="275" r:id="rId22"/>
    <p:sldId id="276" r:id="rId23"/>
    <p:sldId id="277" r:id="rId24"/>
    <p:sldId id="278" r:id="rId25"/>
    <p:sldId id="279" r:id="rId26"/>
    <p:sldId id="282" r:id="rId27"/>
    <p:sldId id="283" r:id="rId28"/>
    <p:sldId id="284" r:id="rId29"/>
    <p:sldId id="285" r:id="rId30"/>
    <p:sldId id="286" r:id="rId31"/>
    <p:sldId id="280" r:id="rId32"/>
    <p:sldId id="287" r:id="rId33"/>
    <p:sldId id="356" r:id="rId34"/>
    <p:sldId id="288" r:id="rId35"/>
    <p:sldId id="289" r:id="rId36"/>
    <p:sldId id="290" r:id="rId37"/>
    <p:sldId id="291" r:id="rId38"/>
    <p:sldId id="281" r:id="rId39"/>
    <p:sldId id="292" r:id="rId40"/>
    <p:sldId id="293" r:id="rId41"/>
    <p:sldId id="294" r:id="rId42"/>
    <p:sldId id="295" r:id="rId43"/>
    <p:sldId id="296" r:id="rId44"/>
    <p:sldId id="297" r:id="rId45"/>
    <p:sldId id="298" r:id="rId46"/>
    <p:sldId id="299" r:id="rId47"/>
    <p:sldId id="303" r:id="rId48"/>
    <p:sldId id="300" r:id="rId49"/>
    <p:sldId id="304" r:id="rId50"/>
    <p:sldId id="305" r:id="rId51"/>
    <p:sldId id="306" r:id="rId52"/>
    <p:sldId id="307" r:id="rId53"/>
    <p:sldId id="308" r:id="rId54"/>
    <p:sldId id="309" r:id="rId55"/>
    <p:sldId id="301" r:id="rId56"/>
    <p:sldId id="310" r:id="rId57"/>
    <p:sldId id="311" r:id="rId58"/>
    <p:sldId id="312" r:id="rId59"/>
    <p:sldId id="313" r:id="rId60"/>
    <p:sldId id="314" r:id="rId61"/>
    <p:sldId id="315" r:id="rId62"/>
    <p:sldId id="316" r:id="rId63"/>
    <p:sldId id="317" r:id="rId64"/>
    <p:sldId id="318" r:id="rId65"/>
    <p:sldId id="319" r:id="rId66"/>
    <p:sldId id="302" r:id="rId67"/>
    <p:sldId id="321" r:id="rId68"/>
    <p:sldId id="322" r:id="rId69"/>
    <p:sldId id="323" r:id="rId70"/>
    <p:sldId id="324" r:id="rId71"/>
    <p:sldId id="325" r:id="rId72"/>
    <p:sldId id="326" r:id="rId73"/>
    <p:sldId id="327" r:id="rId74"/>
    <p:sldId id="328" r:id="rId75"/>
    <p:sldId id="320" r:id="rId76"/>
    <p:sldId id="329" r:id="rId77"/>
    <p:sldId id="332" r:id="rId78"/>
    <p:sldId id="333" r:id="rId79"/>
    <p:sldId id="334" r:id="rId80"/>
    <p:sldId id="335" r:id="rId81"/>
    <p:sldId id="336" r:id="rId82"/>
    <p:sldId id="331" r:id="rId83"/>
    <p:sldId id="337" r:id="rId84"/>
    <p:sldId id="338" r:id="rId85"/>
    <p:sldId id="339" r:id="rId86"/>
    <p:sldId id="340" r:id="rId87"/>
    <p:sldId id="341" r:id="rId88"/>
    <p:sldId id="342" r:id="rId89"/>
    <p:sldId id="343" r:id="rId90"/>
    <p:sldId id="344" r:id="rId91"/>
    <p:sldId id="345" r:id="rId92"/>
    <p:sldId id="346" r:id="rId93"/>
    <p:sldId id="347" r:id="rId94"/>
    <p:sldId id="348" r:id="rId95"/>
    <p:sldId id="349" r:id="rId96"/>
    <p:sldId id="350" r:id="rId97"/>
    <p:sldId id="351" r:id="rId98"/>
    <p:sldId id="330" r:id="rId99"/>
    <p:sldId id="352" r:id="rId100"/>
    <p:sldId id="353" r:id="rId101"/>
    <p:sldId id="354" r:id="rId102"/>
    <p:sldId id="355" r:id="rId103"/>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CDE63"/>
    <a:srgbClr val="CC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ABFCF23-3B69-468F-B69F-88F6DE6A72F2}" styleName="中度样式 1 - 强调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139" autoAdjust="0"/>
  </p:normalViewPr>
  <p:slideViewPr>
    <p:cSldViewPr>
      <p:cViewPr>
        <p:scale>
          <a:sx n="90" d="100"/>
          <a:sy n="90" d="100"/>
        </p:scale>
        <p:origin x="-1656" y="-172"/>
      </p:cViewPr>
      <p:guideLst>
        <p:guide orient="horz" pos="2160"/>
        <p:guide pos="2880"/>
      </p:guideLst>
    </p:cSldViewPr>
  </p:slideViewPr>
  <p:notesTextViewPr>
    <p:cViewPr>
      <p:scale>
        <a:sx n="100" d="100"/>
        <a:sy n="100" d="100"/>
      </p:scale>
      <p:origin x="0" y="0"/>
    </p:cViewPr>
  </p:notesTextViewPr>
  <p:notesViewPr>
    <p:cSldViewPr>
      <p:cViewPr varScale="1">
        <p:scale>
          <a:sx n="76" d="100"/>
          <a:sy n="76" d="100"/>
        </p:scale>
        <p:origin x="-3484" y="-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viewProps" Target="viewProps.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tableStyles" Target="tableStyles.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12F831F-7F4F-4123-9DB6-9E0FD04DF320}" type="datetimeFigureOut">
              <a:rPr lang="zh-CN" altLang="en-US" smtClean="0"/>
              <a:t>2023/12/29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F7B6BE65-B085-49F5-9D4F-840A113300B4}" type="slidenum">
              <a:rPr lang="zh-CN" altLang="en-US" smtClean="0"/>
              <a:t>‹#›</a:t>
            </a:fld>
            <a:endParaRPr lang="zh-CN" altLang="en-US"/>
          </a:p>
        </p:txBody>
      </p:sp>
    </p:spTree>
    <p:extLst>
      <p:ext uri="{BB962C8B-B14F-4D97-AF65-F5344CB8AC3E}">
        <p14:creationId xmlns:p14="http://schemas.microsoft.com/office/powerpoint/2010/main" val="1748830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CD7674E-C742-4C0F-850A-352282C0ECCD}" type="datetimeFigureOut">
              <a:rPr lang="zh-CN" altLang="en-US" smtClean="0"/>
              <a:t>2023/12/29</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32D89EE-8134-429A-9E63-5D611C84EEE5}" type="slidenum">
              <a:rPr lang="zh-CN" altLang="en-US" smtClean="0"/>
              <a:t>‹#›</a:t>
            </a:fld>
            <a:endParaRPr lang="zh-CN" altLang="en-US"/>
          </a:p>
        </p:txBody>
      </p:sp>
    </p:spTree>
    <p:extLst>
      <p:ext uri="{BB962C8B-B14F-4D97-AF65-F5344CB8AC3E}">
        <p14:creationId xmlns:p14="http://schemas.microsoft.com/office/powerpoint/2010/main" val="15101835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916933-E0CB-4E1C-95D4-50EF6C87FC26}" type="slidenum">
              <a:rPr lang="en-US" altLang="zh-CN"/>
              <a:pPr/>
              <a:t>9</a:t>
            </a:fld>
            <a:endParaRPr lang="en-US" altLang="zh-CN"/>
          </a:p>
        </p:txBody>
      </p:sp>
      <p:sp>
        <p:nvSpPr>
          <p:cNvPr id="93186" name="Rectangle 2"/>
          <p:cNvSpPr>
            <a:spLocks noChangeArrowheads="1" noTextEdit="1"/>
          </p:cNvSpPr>
          <p:nvPr>
            <p:ph type="sldImg"/>
          </p:nvPr>
        </p:nvSpPr>
        <p:spPr bwMode="auto">
          <a:xfrm>
            <a:off x="1176338" y="709613"/>
            <a:ext cx="4541837" cy="3405187"/>
          </a:xfrm>
          <a:prstGeom prst="rect">
            <a:avLst/>
          </a:prstGeom>
          <a:solidFill>
            <a:srgbClr val="FFFFFF"/>
          </a:solidFill>
          <a:ln>
            <a:solidFill>
              <a:srgbClr val="000000"/>
            </a:solidFill>
            <a:miter lim="800000"/>
            <a:headEnd/>
            <a:tailEnd/>
          </a:ln>
        </p:spPr>
      </p:sp>
      <p:sp>
        <p:nvSpPr>
          <p:cNvPr id="93187" name="Rectangle 3"/>
          <p:cNvSpPr>
            <a:spLocks noChangeArrowheads="1"/>
          </p:cNvSpPr>
          <p:nvPr>
            <p:ph type="body" idx="1"/>
          </p:nvPr>
        </p:nvSpPr>
        <p:spPr bwMode="auto">
          <a:xfrm>
            <a:off x="940302" y="4328101"/>
            <a:ext cx="5014943" cy="4115243"/>
          </a:xfrm>
          <a:prstGeom prst="rect">
            <a:avLst/>
          </a:prstGeom>
          <a:solidFill>
            <a:srgbClr val="FFFFFF"/>
          </a:solidFill>
          <a:ln>
            <a:solidFill>
              <a:srgbClr val="000000"/>
            </a:solidFill>
            <a:miter lim="800000"/>
            <a:headEnd/>
            <a:tailEnd/>
          </a:ln>
        </p:spPr>
        <p:txBody>
          <a:bodyPr/>
          <a:lstStyle/>
          <a:p>
            <a:endParaRPr lang="zh-CN"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并不寻求找出到每一个网络的最好路径</a:t>
            </a:r>
            <a:endParaRPr lang="zh-CN" altLang="en-US" dirty="0"/>
          </a:p>
        </p:txBody>
      </p:sp>
      <p:sp>
        <p:nvSpPr>
          <p:cNvPr id="4" name="灯片编号占位符 3"/>
          <p:cNvSpPr>
            <a:spLocks noGrp="1"/>
          </p:cNvSpPr>
          <p:nvPr>
            <p:ph type="sldNum" sz="quarter" idx="10"/>
          </p:nvPr>
        </p:nvSpPr>
        <p:spPr/>
        <p:txBody>
          <a:bodyPr/>
          <a:lstStyle/>
          <a:p>
            <a:fld id="{332D89EE-8134-429A-9E63-5D611C84EEE5}" type="slidenum">
              <a:rPr lang="zh-CN" altLang="en-US" smtClean="0"/>
              <a:t>79</a:t>
            </a:fld>
            <a:endParaRPr lang="zh-CN" altLang="en-US"/>
          </a:p>
        </p:txBody>
      </p:sp>
    </p:spTree>
    <p:extLst>
      <p:ext uri="{BB962C8B-B14F-4D97-AF65-F5344CB8AC3E}">
        <p14:creationId xmlns:p14="http://schemas.microsoft.com/office/powerpoint/2010/main" val="13437022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2D89EE-8134-429A-9E63-5D611C84EEE5}" type="slidenum">
              <a:rPr lang="zh-CN" altLang="en-US" smtClean="0"/>
              <a:t>86</a:t>
            </a:fld>
            <a:endParaRPr lang="zh-CN" altLang="en-US"/>
          </a:p>
        </p:txBody>
      </p:sp>
    </p:spTree>
    <p:extLst>
      <p:ext uri="{BB962C8B-B14F-4D97-AF65-F5344CB8AC3E}">
        <p14:creationId xmlns:p14="http://schemas.microsoft.com/office/powerpoint/2010/main" val="11382524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32D89EE-8134-429A-9E63-5D611C84EEE5}" type="slidenum">
              <a:rPr lang="zh-CN" altLang="en-US" smtClean="0"/>
              <a:t>87</a:t>
            </a:fld>
            <a:endParaRPr lang="zh-CN" altLang="en-US"/>
          </a:p>
        </p:txBody>
      </p:sp>
    </p:spTree>
    <p:extLst>
      <p:ext uri="{BB962C8B-B14F-4D97-AF65-F5344CB8AC3E}">
        <p14:creationId xmlns:p14="http://schemas.microsoft.com/office/powerpoint/2010/main" val="11382524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1">
        <a:schemeClr val="bg2"/>
      </p:bgRef>
    </p:bg>
    <p:spTree>
      <p:nvGrpSpPr>
        <p:cNvPr id="1" name=""/>
        <p:cNvGrpSpPr/>
        <p:nvPr/>
      </p:nvGrpSpPr>
      <p:grpSpPr>
        <a:xfrm>
          <a:off x="0" y="0"/>
          <a:ext cx="0" cy="0"/>
          <a:chOff x="0" y="0"/>
          <a:chExt cx="0" cy="0"/>
        </a:xfrm>
      </p:grpSpPr>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副标题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CN" altLang="en-US" smtClean="0"/>
              <a:t>单击此处编辑母版副标题样式</a:t>
            </a:r>
            <a:endParaRPr kumimoji="0" lang="en-US"/>
          </a:p>
        </p:txBody>
      </p:sp>
      <p:sp>
        <p:nvSpPr>
          <p:cNvPr id="28" name="日期占位符 27"/>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17" name="页脚占位符 16"/>
          <p:cNvSpPr>
            <a:spLocks noGrp="1"/>
          </p:cNvSpPr>
          <p:nvPr>
            <p:ph type="ftr" sz="quarter" idx="11"/>
          </p:nvPr>
        </p:nvSpPr>
        <p:spPr/>
        <p:txBody>
          <a:bodyPr/>
          <a:lstStyle/>
          <a:p>
            <a:endParaRPr lang="zh-CN" altLang="en-US"/>
          </a:p>
        </p:txBody>
      </p:sp>
      <p:sp>
        <p:nvSpPr>
          <p:cNvPr id="7" name="直接连接符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椭圆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椭圆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灯片编号占位符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8" name="标题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竖排文字占位符 2"/>
          <p:cNvSpPr>
            <a:spLocks noGrp="1"/>
          </p:cNvSpPr>
          <p:nvPr>
            <p:ph type="body" orient="vert" idx="1"/>
          </p:nvPr>
        </p:nvSpPr>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垂直排列标题与文本">
    <p:bg>
      <p:bgRef idx="1001">
        <a:schemeClr val="bg2"/>
      </p:bgRef>
    </p:bg>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直接连接符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椭圆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6915912" y="3009901"/>
            <a:ext cx="457200" cy="441325"/>
          </a:xfrm>
        </p:spPr>
        <p:txBody>
          <a:bodyPr/>
          <a:lstStyle/>
          <a:p>
            <a:fld id="{0C913308-F349-4B6D-A68A-DD1791B4A57B}" type="slidenum">
              <a:rPr lang="zh-CN" altLang="en-US" smtClean="0"/>
              <a:t>‹#›</a:t>
            </a:fld>
            <a:endParaRPr lang="zh-CN" altLang="en-US"/>
          </a:p>
        </p:txBody>
      </p:sp>
      <p:sp>
        <p:nvSpPr>
          <p:cNvPr id="3" name="竖排文字占位符 2"/>
          <p:cNvSpPr>
            <a:spLocks noGrp="1"/>
          </p:cNvSpPr>
          <p:nvPr>
            <p:ph type="body" orient="vert" idx="1"/>
          </p:nvPr>
        </p:nvSpPr>
        <p:spPr>
          <a:xfrm>
            <a:off x="304800" y="304800"/>
            <a:ext cx="6553200" cy="5821366"/>
          </a:xfrm>
        </p:spPr>
        <p:txBody>
          <a:bodyPr vert="eaVert"/>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2" name="竖排标题 1"/>
          <p:cNvSpPr>
            <a:spLocks noGrp="1"/>
          </p:cNvSpPr>
          <p:nvPr>
            <p:ph type="title" orient="vert"/>
          </p:nvPr>
        </p:nvSpPr>
        <p:spPr>
          <a:xfrm>
            <a:off x="7391400" y="304801"/>
            <a:ext cx="1447800" cy="5851525"/>
          </a:xfrm>
        </p:spPr>
        <p:txBody>
          <a:bodyPr vert="eaVert"/>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lgn="l">
              <a:defRPr b="1">
                <a:solidFill>
                  <a:schemeClr val="tx1"/>
                </a:solidFill>
                <a:latin typeface="黑体" pitchFamily="49" charset="-122"/>
                <a:ea typeface="黑体" pitchFamily="49" charset="-122"/>
              </a:defRPr>
            </a:lvl1pPr>
          </a:lstStyle>
          <a:p>
            <a:r>
              <a:rPr kumimoji="0" lang="zh-CN" altLang="en-US" dirty="0" smtClean="0"/>
              <a:t>单击此处编辑母版标题样式</a:t>
            </a:r>
            <a:endParaRPr kumimoji="0" lang="en-US" dirty="0"/>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a:xfrm>
            <a:off x="4361688" y="1026372"/>
            <a:ext cx="457200" cy="441325"/>
          </a:xfrm>
        </p:spPr>
        <p:txBody>
          <a:bodyPr/>
          <a:lstStyle/>
          <a:p>
            <a:fld id="{0C913308-F349-4B6D-A68A-DD1791B4A57B}" type="slidenum">
              <a:rPr lang="zh-CN" altLang="en-US" smtClean="0"/>
              <a:t>‹#›</a:t>
            </a:fld>
            <a:endParaRPr lang="zh-CN" altLang="en-US"/>
          </a:p>
        </p:txBody>
      </p:sp>
      <p:sp>
        <p:nvSpPr>
          <p:cNvPr id="8" name="内容占位符 7"/>
          <p:cNvSpPr>
            <a:spLocks noGrp="1"/>
          </p:cNvSpPr>
          <p:nvPr>
            <p:ph sz="quarter" idx="1"/>
          </p:nvPr>
        </p:nvSpPr>
        <p:spPr>
          <a:xfrm>
            <a:off x="301752" y="1527048"/>
            <a:ext cx="8503920" cy="4572000"/>
          </a:xfrm>
        </p:spPr>
        <p:txBody>
          <a:bodyPr/>
          <a:lstStyle>
            <a:lvl1pPr>
              <a:defRPr b="1">
                <a:solidFill>
                  <a:schemeClr val="tx1"/>
                </a:solidFill>
                <a:latin typeface="黑体" pitchFamily="49" charset="-122"/>
                <a:ea typeface="黑体" pitchFamily="49" charset="-122"/>
              </a:defRPr>
            </a:lvl1pPr>
            <a:lvl2pPr>
              <a:defRPr b="1">
                <a:solidFill>
                  <a:schemeClr val="tx1"/>
                </a:solidFill>
                <a:latin typeface="黑体" pitchFamily="49" charset="-122"/>
                <a:ea typeface="黑体" pitchFamily="49" charset="-122"/>
              </a:defRPr>
            </a:lvl2pPr>
            <a:lvl3pPr>
              <a:defRPr b="1">
                <a:solidFill>
                  <a:schemeClr val="tx1"/>
                </a:solidFill>
                <a:latin typeface="黑体" pitchFamily="49" charset="-122"/>
                <a:ea typeface="黑体" pitchFamily="49" charset="-122"/>
              </a:defRPr>
            </a:lvl3pPr>
            <a:lvl4pPr>
              <a:defRPr b="1">
                <a:solidFill>
                  <a:schemeClr val="tx1"/>
                </a:solidFill>
                <a:latin typeface="黑体" pitchFamily="49" charset="-122"/>
                <a:ea typeface="黑体" pitchFamily="49" charset="-122"/>
              </a:defRPr>
            </a:lvl4pPr>
            <a:lvl5pPr>
              <a:defRPr b="1">
                <a:solidFill>
                  <a:schemeClr val="tx1"/>
                </a:solidFill>
                <a:latin typeface="黑体" pitchFamily="49" charset="-122"/>
                <a:ea typeface="黑体" pitchFamily="49" charset="-122"/>
              </a:defRPr>
            </a:lvl5pPr>
          </a:lstStyle>
          <a:p>
            <a:pPr lvl="0" eaLnBrk="1" latinLnBrk="0" hangingPunct="1"/>
            <a:r>
              <a:rPr lang="zh-CN" altLang="en-US" dirty="0" smtClean="0"/>
              <a:t>单击此处编辑母版文本样式</a:t>
            </a:r>
          </a:p>
          <a:p>
            <a:pPr lvl="1" eaLnBrk="1" latinLnBrk="0" hangingPunct="1"/>
            <a:r>
              <a:rPr lang="zh-CN" altLang="en-US" dirty="0" smtClean="0"/>
              <a:t>第二级</a:t>
            </a:r>
          </a:p>
          <a:p>
            <a:pPr lvl="2" eaLnBrk="1" latinLnBrk="0" hangingPunct="1"/>
            <a:r>
              <a:rPr lang="zh-CN" altLang="en-US" dirty="0" smtClean="0"/>
              <a:t>第三级</a:t>
            </a:r>
          </a:p>
          <a:p>
            <a:pPr lvl="3" eaLnBrk="1" latinLnBrk="0" hangingPunct="1"/>
            <a:r>
              <a:rPr lang="zh-CN" altLang="en-US" dirty="0" smtClean="0"/>
              <a:t>第四级</a:t>
            </a:r>
          </a:p>
          <a:p>
            <a:pPr lvl="4" eaLnBrk="1" latinLnBrk="0" hangingPunct="1"/>
            <a:r>
              <a:rPr lang="zh-CN" altLang="en-US" dirty="0" smtClean="0"/>
              <a:t>第五级</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矩形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CN" altLang="en-US" smtClean="0"/>
              <a:t>单击此处编辑母版文本样式</a:t>
            </a:r>
          </a:p>
        </p:txBody>
      </p:sp>
      <p:sp>
        <p:nvSpPr>
          <p:cNvPr id="13" name="矩形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矩形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页脚占位符 4"/>
          <p:cNvSpPr>
            <a:spLocks noGrp="1"/>
          </p:cNvSpPr>
          <p:nvPr>
            <p:ph type="ftr" sz="quarter" idx="11"/>
          </p:nvPr>
        </p:nvSpPr>
        <p:spPr/>
        <p:txBody>
          <a:bodyPr/>
          <a:lstStyle/>
          <a:p>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8" name="直接连接符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椭圆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灯片编号占位符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bg>
      <p:bgRef idx="1001">
        <a:schemeClr val="bg2"/>
      </p:bgRef>
    </p:bg>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758952"/>
          </a:xfrm>
        </p:spPr>
        <p:txBody>
          <a:bodyPr/>
          <a:lstStyle/>
          <a:p>
            <a:r>
              <a:rPr kumimoji="0" lang="zh-CN" altLang="en-US" smtClean="0"/>
              <a:t>单击此处编辑母版标题样式</a:t>
            </a:r>
            <a:endParaRPr kumimoji="0" lang="en-US"/>
          </a:p>
        </p:txBody>
      </p:sp>
      <p:sp>
        <p:nvSpPr>
          <p:cNvPr id="5" name="日期占位符 4"/>
          <p:cNvSpPr>
            <a:spLocks noGrp="1"/>
          </p:cNvSpPr>
          <p:nvPr>
            <p:ph type="dt" sz="half" idx="10"/>
          </p:nvPr>
        </p:nvSpPr>
        <p:spPr>
          <a:xfrm>
            <a:off x="5791200" y="6409944"/>
            <a:ext cx="3044952" cy="365760"/>
          </a:xfrm>
        </p:spPr>
        <p:txBody>
          <a:bodyPr/>
          <a:lstStyle/>
          <a:p>
            <a:fld id="{530820CF-B880-4189-942D-D702A7CBA730}" type="datetimeFigureOut">
              <a:rPr lang="zh-CN" altLang="en-US" smtClean="0"/>
              <a:t>2023/12/29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
        <p:nvSpPr>
          <p:cNvPr id="8" name="直接连接符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内容占位符 9"/>
          <p:cNvSpPr>
            <a:spLocks noGrp="1"/>
          </p:cNvSpPr>
          <p:nvPr>
            <p:ph sz="half" idx="1"/>
          </p:nvPr>
        </p:nvSpPr>
        <p:spPr>
          <a:xfrm>
            <a:off x="301752"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2" name="内容占位符 11"/>
          <p:cNvSpPr>
            <a:spLocks noGrp="1"/>
          </p:cNvSpPr>
          <p:nvPr>
            <p:ph sz="half" idx="2"/>
          </p:nvPr>
        </p:nvSpPr>
        <p:spPr>
          <a:xfrm>
            <a:off x="4800600" y="1371600"/>
            <a:ext cx="4038600" cy="4681728"/>
          </a:xfrm>
        </p:spPr>
        <p:txBody>
          <a:bodyPr/>
          <a:lstStyle>
            <a:lvl1pPr>
              <a:defRPr sz="2500"/>
            </a:lvl1p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比较">
    <p:bg>
      <p:bgRef idx="1001">
        <a:schemeClr val="bg2"/>
      </p:bgRef>
    </p:bg>
    <p:spTree>
      <p:nvGrpSpPr>
        <p:cNvPr id="1" name=""/>
        <p:cNvGrpSpPr/>
        <p:nvPr/>
      </p:nvGrpSpPr>
      <p:grpSpPr>
        <a:xfrm>
          <a:off x="0" y="0"/>
          <a:ext cx="0" cy="0"/>
          <a:chOff x="0" y="0"/>
          <a:chExt cx="0" cy="0"/>
        </a:xfrm>
      </p:grpSpPr>
      <p:sp>
        <p:nvSpPr>
          <p:cNvPr id="10" name="直接连接符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矩形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矩形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矩形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矩形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矩形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文本占位符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4" name="文本占位符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zh-CN" altLang="en-US" smtClean="0"/>
              <a:t>单击此处编辑母版文本样式</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8" name="页脚占位符 7"/>
          <p:cNvSpPr>
            <a:spLocks noGrp="1"/>
          </p:cNvSpPr>
          <p:nvPr>
            <p:ph type="ftr" sz="quarter" idx="11"/>
          </p:nvPr>
        </p:nvSpPr>
        <p:spPr>
          <a:xfrm>
            <a:off x="304800" y="6409944"/>
            <a:ext cx="3581400" cy="365760"/>
          </a:xfrm>
        </p:spPr>
        <p:txBody>
          <a:bodyPr/>
          <a:lstStyle/>
          <a:p>
            <a:endParaRPr lang="zh-CN" altLang="en-US"/>
          </a:p>
        </p:txBody>
      </p:sp>
      <p:sp>
        <p:nvSpPr>
          <p:cNvPr id="15" name="直接连接符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内容占位符 23"/>
          <p:cNvSpPr>
            <a:spLocks noGrp="1"/>
          </p:cNvSpPr>
          <p:nvPr>
            <p:ph sz="quarter" idx="2"/>
          </p:nvPr>
        </p:nvSpPr>
        <p:spPr>
          <a:xfrm>
            <a:off x="301752" y="2471383"/>
            <a:ext cx="4041648" cy="3818404"/>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6" name="内容占位符 25"/>
          <p:cNvSpPr>
            <a:spLocks noGrp="1"/>
          </p:cNvSpPr>
          <p:nvPr>
            <p:ph sz="quarter" idx="4"/>
          </p:nvPr>
        </p:nvSpPr>
        <p:spPr>
          <a:xfrm>
            <a:off x="4800600" y="2471383"/>
            <a:ext cx="4038600" cy="3822192"/>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25" name="椭圆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椭圆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灯片编号占位符 8"/>
          <p:cNvSpPr>
            <a:spLocks noGrp="1"/>
          </p:cNvSpPr>
          <p:nvPr>
            <p:ph type="sldNum" sz="quarter" idx="12"/>
          </p:nvPr>
        </p:nvSpPr>
        <p:spPr>
          <a:xfrm>
            <a:off x="4343400" y="1042416"/>
            <a:ext cx="457200" cy="441325"/>
          </a:xfrm>
        </p:spPr>
        <p:txBody>
          <a:bodyPr/>
          <a:lstStyle>
            <a:lvl1pPr algn="ctr">
              <a:defRPr/>
            </a:lvl1pPr>
          </a:lstStyle>
          <a:p>
            <a:fld id="{0C913308-F349-4B6D-A68A-DD1791B4A57B}" type="slidenum">
              <a:rPr lang="zh-CN" altLang="en-US" smtClean="0"/>
              <a:t>‹#›</a:t>
            </a:fld>
            <a:endParaRPr lang="zh-CN" altLang="en-US"/>
          </a:p>
        </p:txBody>
      </p:sp>
      <p:sp>
        <p:nvSpPr>
          <p:cNvPr id="23" name="标题 22"/>
          <p:cNvSpPr>
            <a:spLocks noGrp="1"/>
          </p:cNvSpPr>
          <p:nvPr>
            <p:ph type="title"/>
          </p:nvPr>
        </p:nvSpPr>
        <p:spPr/>
        <p:txBody>
          <a:bodyPr rtlCol="0" anchor="b" anchorCtr="0"/>
          <a:lstStyle/>
          <a:p>
            <a:r>
              <a:rPr kumimoji="0" lang="zh-CN" altLang="en-US" smtClean="0"/>
              <a:t>单击此处编辑母版标题样式</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0" lang="zh-CN" altLang="en-US" smtClean="0"/>
              <a:t>单击此处编辑母版标题样式</a:t>
            </a:r>
            <a:endParaRPr kumimoji="0" 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a:xfrm>
            <a:off x="4343400" y="1036020"/>
            <a:ext cx="457200" cy="441325"/>
          </a:xfrm>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7" name="矩形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矩形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矩形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矩形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日期占位符 1"/>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a:xfrm>
            <a:off x="4267200" y="6324600"/>
            <a:ext cx="609600" cy="441324"/>
          </a:xfrm>
        </p:spPr>
        <p:txBody>
          <a:bodyPr/>
          <a:lstStyle>
            <a:lvl1pPr>
              <a:defRPr>
                <a:solidFill>
                  <a:srgbClr val="FFFFFF"/>
                </a:solidFill>
              </a:defRPr>
            </a:lvl1p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bg>
      <p:bgRef idx="1001">
        <a:schemeClr val="bg1"/>
      </p:bgRef>
    </p:bg>
    <p:spTree>
      <p:nvGrpSpPr>
        <p:cNvPr id="1" name=""/>
        <p:cNvGrpSpPr/>
        <p:nvPr/>
      </p:nvGrpSpPr>
      <p:grpSpPr>
        <a:xfrm>
          <a:off x="0" y="0"/>
          <a:ext cx="0" cy="0"/>
          <a:chOff x="0" y="0"/>
          <a:chExt cx="0" cy="0"/>
        </a:xfrm>
      </p:grpSpPr>
      <p:sp>
        <p:nvSpPr>
          <p:cNvPr id="19" name="矩形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矩形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矩形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标题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zh-CN" altLang="en-US" smtClean="0"/>
              <a:t>单击此处编辑母版标题样式</a:t>
            </a:r>
            <a:endParaRPr kumimoji="0" lang="en-US"/>
          </a:p>
        </p:txBody>
      </p:sp>
      <p:sp>
        <p:nvSpPr>
          <p:cNvPr id="3" name="文本占位符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zh-CN" altLang="en-US" smtClean="0"/>
              <a:t>单击此处编辑母版文本样式</a:t>
            </a:r>
          </a:p>
        </p:txBody>
      </p:sp>
      <p:sp>
        <p:nvSpPr>
          <p:cNvPr id="8" name="矩形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直接连接符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内容占位符 19"/>
          <p:cNvSpPr>
            <a:spLocks noGrp="1"/>
          </p:cNvSpPr>
          <p:nvPr>
            <p:ph sz="quarter" idx="1"/>
          </p:nvPr>
        </p:nvSpPr>
        <p:spPr>
          <a:xfrm>
            <a:off x="3124200" y="685800"/>
            <a:ext cx="5638800" cy="5410200"/>
          </a:xfrm>
        </p:spPr>
        <p:txBody>
          <a:bodyPr/>
          <a:lstStyle/>
          <a:p>
            <a:pPr lvl="0" eaLnBrk="1" latinLnBrk="0" hangingPunct="1"/>
            <a:r>
              <a:rPr lang="zh-CN" altLang="en-US" smtClean="0"/>
              <a:t>单击此处编辑母版文本样式</a:t>
            </a:r>
          </a:p>
          <a:p>
            <a:pPr lvl="1" eaLnBrk="1" latinLnBrk="0" hangingPunct="1"/>
            <a:r>
              <a:rPr lang="zh-CN" altLang="en-US" smtClean="0"/>
              <a:t>第二级</a:t>
            </a:r>
          </a:p>
          <a:p>
            <a:pPr lvl="2" eaLnBrk="1" latinLnBrk="0" hangingPunct="1"/>
            <a:r>
              <a:rPr lang="zh-CN" altLang="en-US" smtClean="0"/>
              <a:t>第三级</a:t>
            </a:r>
          </a:p>
          <a:p>
            <a:pPr lvl="3" eaLnBrk="1" latinLnBrk="0" hangingPunct="1"/>
            <a:r>
              <a:rPr lang="zh-CN" altLang="en-US" smtClean="0"/>
              <a:t>第四级</a:t>
            </a:r>
          </a:p>
          <a:p>
            <a:pPr lvl="4" eaLnBrk="1" latinLnBrk="0" hangingPunct="1"/>
            <a:r>
              <a:rPr lang="zh-CN" altLang="en-US" smtClean="0"/>
              <a:t>第五级</a:t>
            </a:r>
            <a:endParaRPr kumimoji="0" lang="en-US"/>
          </a:p>
        </p:txBody>
      </p:sp>
      <p:sp>
        <p:nvSpPr>
          <p:cNvPr id="10" name="椭圆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椭圆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0C913308-F349-4B6D-A68A-DD1791B4A57B}" type="slidenum">
              <a:rPr lang="zh-CN" altLang="en-US" smtClean="0"/>
              <a:t>‹#›</a:t>
            </a:fld>
            <a:endParaRPr lang="zh-CN" altLang="en-US"/>
          </a:p>
        </p:txBody>
      </p:sp>
      <p:sp>
        <p:nvSpPr>
          <p:cNvPr id="21" name="矩形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t>2023/12/29</a:t>
            </a:fld>
            <a:endParaRPr lang="zh-CN" altLang="en-US"/>
          </a:p>
        </p:txBody>
      </p:sp>
      <p:sp>
        <p:nvSpPr>
          <p:cNvPr id="6" name="页脚占位符 5"/>
          <p:cNvSpPr>
            <a:spLocks noGrp="1"/>
          </p:cNvSpPr>
          <p:nvPr>
            <p:ph type="ftr" sz="quarter" idx="11"/>
          </p:nvPr>
        </p:nvSpPr>
        <p:spPr>
          <a:xfrm>
            <a:off x="301752" y="6410848"/>
            <a:ext cx="3383280" cy="365760"/>
          </a:xfrm>
        </p:spPr>
        <p:txBody>
          <a:bodyPr/>
          <a:lstStyle/>
          <a:p>
            <a:endParaRPr lang="zh-CN"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21" name="直接连接符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矩形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矩形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矩形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矩形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椭圆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椭圆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灯片编号占位符 6"/>
          <p:cNvSpPr>
            <a:spLocks noGrp="1"/>
          </p:cNvSpPr>
          <p:nvPr>
            <p:ph type="sldNum" sz="quarter" idx="12"/>
          </p:nvPr>
        </p:nvSpPr>
        <p:spPr>
          <a:xfrm>
            <a:off x="1371600" y="312738"/>
            <a:ext cx="457200" cy="441325"/>
          </a:xfrm>
        </p:spPr>
        <p:txBody>
          <a:bodyPr/>
          <a:lstStyle/>
          <a:p>
            <a:fld id="{0C913308-F349-4B6D-A68A-DD1791B4A57B}" type="slidenum">
              <a:rPr lang="zh-CN" altLang="en-US" smtClean="0"/>
              <a:t>‹#›</a:t>
            </a:fld>
            <a:endParaRPr lang="zh-CN" altLang="en-US"/>
          </a:p>
        </p:txBody>
      </p:sp>
      <p:sp>
        <p:nvSpPr>
          <p:cNvPr id="2" name="标题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zh-CN" altLang="en-US" smtClean="0"/>
              <a:t>单击此处编辑母版标题样式</a:t>
            </a:r>
            <a:endParaRPr kumimoji="0" lang="en-US"/>
          </a:p>
        </p:txBody>
      </p:sp>
      <p:sp>
        <p:nvSpPr>
          <p:cNvPr id="3" name="图片占位符 2"/>
          <p:cNvSpPr>
            <a:spLocks noGrp="1"/>
          </p:cNvSpPr>
          <p:nvPr>
            <p:ph type="pic" idx="1"/>
          </p:nvPr>
        </p:nvSpPr>
        <p:spPr>
          <a:xfrm>
            <a:off x="3000375" y="609600"/>
            <a:ext cx="5867400" cy="4267200"/>
          </a:xfrm>
        </p:spPr>
        <p:txBody>
          <a:bodyPr/>
          <a:lstStyle>
            <a:lvl1pPr marL="0" indent="0">
              <a:buNone/>
              <a:defRPr sz="3200"/>
            </a:lvl1pPr>
          </a:lstStyle>
          <a:p>
            <a:r>
              <a:rPr kumimoji="0" lang="zh-CN" altLang="en-US" smtClean="0"/>
              <a:t>单击图标添加图片</a:t>
            </a:r>
            <a:endParaRPr kumimoji="0" lang="en-US" dirty="0"/>
          </a:p>
        </p:txBody>
      </p:sp>
      <p:sp>
        <p:nvSpPr>
          <p:cNvPr id="4" name="文本占位符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zh-CN" altLang="en-US" smtClean="0"/>
              <a:t>单击此处编辑母版文本样式</a:t>
            </a:r>
          </a:p>
        </p:txBody>
      </p:sp>
      <p:sp>
        <p:nvSpPr>
          <p:cNvPr id="22" name="矩形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日期占位符 4"/>
          <p:cNvSpPr>
            <a:spLocks noGrp="1"/>
          </p:cNvSpPr>
          <p:nvPr>
            <p:ph type="dt" sz="half" idx="10"/>
          </p:nvPr>
        </p:nvSpPr>
        <p:spPr>
          <a:xfrm>
            <a:off x="5788152" y="6404984"/>
            <a:ext cx="3044952" cy="365760"/>
          </a:xfrm>
        </p:spPr>
        <p:txBody>
          <a:bodyPr/>
          <a:lstStyle/>
          <a:p>
            <a:fld id="{530820CF-B880-4189-942D-D702A7CBA730}" type="datetimeFigureOut">
              <a:rPr lang="zh-CN" altLang="en-US" smtClean="0"/>
              <a:t>2023/12/29</a:t>
            </a:fld>
            <a:endParaRPr lang="zh-CN" altLang="en-US"/>
          </a:p>
        </p:txBody>
      </p:sp>
      <p:sp>
        <p:nvSpPr>
          <p:cNvPr id="6" name="页脚占位符 5"/>
          <p:cNvSpPr>
            <a:spLocks noGrp="1"/>
          </p:cNvSpPr>
          <p:nvPr>
            <p:ph type="ftr" sz="quarter" idx="11"/>
          </p:nvPr>
        </p:nvSpPr>
        <p:spPr>
          <a:xfrm>
            <a:off x="301752" y="6410848"/>
            <a:ext cx="3584448" cy="365760"/>
          </a:xfrm>
        </p:spPr>
        <p:txBody>
          <a:bodyPr/>
          <a:lstStyle/>
          <a:p>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矩形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矩形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矩形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矩形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矩形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日期占位符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530820CF-B880-4189-942D-D702A7CBA730}" type="datetimeFigureOut">
              <a:rPr lang="zh-CN" altLang="en-US" smtClean="0"/>
              <a:t>2023/12/29</a:t>
            </a:fld>
            <a:endParaRPr lang="zh-CN" altLang="en-US"/>
          </a:p>
        </p:txBody>
      </p:sp>
      <p:sp>
        <p:nvSpPr>
          <p:cNvPr id="3" name="页脚占位符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zh-CN" altLang="en-US"/>
          </a:p>
        </p:txBody>
      </p:sp>
      <p:sp>
        <p:nvSpPr>
          <p:cNvPr id="8" name="矩形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直接连接符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椭圆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椭圆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灯片编号占位符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0C913308-F349-4B6D-A68A-DD1791B4A57B}" type="slidenum">
              <a:rPr lang="zh-CN" altLang="en-US" smtClean="0"/>
              <a:t>‹#›</a:t>
            </a:fld>
            <a:endParaRPr lang="zh-CN" altLang="en-US"/>
          </a:p>
        </p:txBody>
      </p:sp>
      <p:sp>
        <p:nvSpPr>
          <p:cNvPr id="22" name="标题占位符 21"/>
          <p:cNvSpPr>
            <a:spLocks noGrp="1"/>
          </p:cNvSpPr>
          <p:nvPr>
            <p:ph type="title"/>
          </p:nvPr>
        </p:nvSpPr>
        <p:spPr>
          <a:xfrm>
            <a:off x="301752" y="228600"/>
            <a:ext cx="8534400" cy="758952"/>
          </a:xfrm>
          <a:prstGeom prst="rect">
            <a:avLst/>
          </a:prstGeom>
        </p:spPr>
        <p:txBody>
          <a:bodyPr vert="horz" anchor="b">
            <a:normAutofit/>
          </a:bodyPr>
          <a:lstStyle/>
          <a:p>
            <a:r>
              <a:rPr kumimoji="0" lang="zh-CN" altLang="en-US" smtClean="0"/>
              <a:t>单击此处编辑母版标题样式</a:t>
            </a:r>
            <a:endParaRPr kumimoji="0" lang="en-US"/>
          </a:p>
        </p:txBody>
      </p:sp>
      <p:sp>
        <p:nvSpPr>
          <p:cNvPr id="13" name="文本占位符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zh-CN" altLang="en-US" smtClean="0"/>
              <a:t>单击此处编辑母版文本样式</a:t>
            </a:r>
          </a:p>
          <a:p>
            <a:pPr lvl="1" eaLnBrk="1" latinLnBrk="0" hangingPunct="1"/>
            <a:r>
              <a:rPr kumimoji="0" lang="zh-CN" altLang="en-US" smtClean="0"/>
              <a:t>第二级</a:t>
            </a:r>
          </a:p>
          <a:p>
            <a:pPr lvl="2" eaLnBrk="1" latinLnBrk="0" hangingPunct="1"/>
            <a:r>
              <a:rPr kumimoji="0" lang="zh-CN" altLang="en-US" smtClean="0"/>
              <a:t>第三级</a:t>
            </a:r>
          </a:p>
          <a:p>
            <a:pPr lvl="3" eaLnBrk="1" latinLnBrk="0" hangingPunct="1"/>
            <a:r>
              <a:rPr kumimoji="0" lang="zh-CN" altLang="en-US" smtClean="0"/>
              <a:t>第四级</a:t>
            </a:r>
          </a:p>
          <a:p>
            <a:pPr lvl="4" eaLnBrk="1" latinLnBrk="0" hangingPunct="1"/>
            <a:r>
              <a:rPr kumimoji="0" lang="zh-CN" altLang="en-US" smtClean="0"/>
              <a:t>第五级</a:t>
            </a:r>
            <a:endParaRPr kumimoji="0" lang="en-US"/>
          </a:p>
        </p:txBody>
      </p:sp>
    </p:spTree>
  </p:cSld>
  <p:clrMap bg1="lt1" tx1="dk1" bg2="lt2" tx2="dk2" accent1="accent1" accent2="accent2" accent3="accent3" accent4="accent4" accent5="accent5" accent6="accent6" hlink="hlink" folHlink="folHlink"/>
  <p:sldLayoutIdLst>
    <p:sldLayoutId id="2147483925" r:id="rId1"/>
    <p:sldLayoutId id="2147483926" r:id="rId2"/>
    <p:sldLayoutId id="2147483927" r:id="rId3"/>
    <p:sldLayoutId id="2147483928" r:id="rId4"/>
    <p:sldLayoutId id="2147483929" r:id="rId5"/>
    <p:sldLayoutId id="2147483930" r:id="rId6"/>
    <p:sldLayoutId id="2147483931" r:id="rId7"/>
    <p:sldLayoutId id="2147483932" r:id="rId8"/>
    <p:sldLayoutId id="2147483933" r:id="rId9"/>
    <p:sldLayoutId id="2147483934" r:id="rId10"/>
    <p:sldLayoutId id="2147483935"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as.chacuo.net/as55990" TargetMode="External"/><Relationship Id="rId7" Type="http://schemas.openxmlformats.org/officeDocument/2006/relationships/hyperlink" Target="http://as.chacuo.net/as55957" TargetMode="External"/><Relationship Id="rId2" Type="http://schemas.openxmlformats.org/officeDocument/2006/relationships/hyperlink" Target="http://as.chacuo.net/as4538" TargetMode="External"/><Relationship Id="rId1" Type="http://schemas.openxmlformats.org/officeDocument/2006/relationships/slideLayout" Target="../slideLayouts/slideLayout2.xml"/><Relationship Id="rId6" Type="http://schemas.openxmlformats.org/officeDocument/2006/relationships/hyperlink" Target="http://as.chacuo.net/as139584" TargetMode="External"/><Relationship Id="rId5" Type="http://schemas.openxmlformats.org/officeDocument/2006/relationships/hyperlink" Target="http://as.chacuo.net/as131486" TargetMode="External"/><Relationship Id="rId4" Type="http://schemas.openxmlformats.org/officeDocument/2006/relationships/hyperlink" Target="http://as.chacuo.net/as38369" TargetMode="Externa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16.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453151"/>
            <a:ext cx="8745090" cy="5216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任意多边形 4"/>
          <p:cNvSpPr/>
          <p:nvPr/>
        </p:nvSpPr>
        <p:spPr>
          <a:xfrm>
            <a:off x="1113183" y="3108960"/>
            <a:ext cx="3756917" cy="2115047"/>
          </a:xfrm>
          <a:custGeom>
            <a:avLst/>
            <a:gdLst>
              <a:gd name="connsiteX0" fmla="*/ 0 w 3904090"/>
              <a:gd name="connsiteY0" fmla="*/ 2115047 h 2115047"/>
              <a:gd name="connsiteX1" fmla="*/ 39756 w 3904090"/>
              <a:gd name="connsiteY1" fmla="*/ 2067339 h 2115047"/>
              <a:gd name="connsiteX2" fmla="*/ 47707 w 3904090"/>
              <a:gd name="connsiteY2" fmla="*/ 2027583 h 2115047"/>
              <a:gd name="connsiteX3" fmla="*/ 55659 w 3904090"/>
              <a:gd name="connsiteY3" fmla="*/ 2003729 h 2115047"/>
              <a:gd name="connsiteX4" fmla="*/ 63610 w 3904090"/>
              <a:gd name="connsiteY4" fmla="*/ 1963972 h 2115047"/>
              <a:gd name="connsiteX5" fmla="*/ 87464 w 3904090"/>
              <a:gd name="connsiteY5" fmla="*/ 1892410 h 2115047"/>
              <a:gd name="connsiteX6" fmla="*/ 111318 w 3904090"/>
              <a:gd name="connsiteY6" fmla="*/ 1812897 h 2115047"/>
              <a:gd name="connsiteX7" fmla="*/ 119269 w 3904090"/>
              <a:gd name="connsiteY7" fmla="*/ 1773141 h 2115047"/>
              <a:gd name="connsiteX8" fmla="*/ 135172 w 3904090"/>
              <a:gd name="connsiteY8" fmla="*/ 1741336 h 2115047"/>
              <a:gd name="connsiteX9" fmla="*/ 143123 w 3904090"/>
              <a:gd name="connsiteY9" fmla="*/ 1661823 h 2115047"/>
              <a:gd name="connsiteX10" fmla="*/ 151074 w 3904090"/>
              <a:gd name="connsiteY10" fmla="*/ 1614115 h 2115047"/>
              <a:gd name="connsiteX11" fmla="*/ 159026 w 3904090"/>
              <a:gd name="connsiteY11" fmla="*/ 1558456 h 2115047"/>
              <a:gd name="connsiteX12" fmla="*/ 166977 w 3904090"/>
              <a:gd name="connsiteY12" fmla="*/ 1510748 h 2115047"/>
              <a:gd name="connsiteX13" fmla="*/ 174928 w 3904090"/>
              <a:gd name="connsiteY13" fmla="*/ 1455089 h 2115047"/>
              <a:gd name="connsiteX14" fmla="*/ 182880 w 3904090"/>
              <a:gd name="connsiteY14" fmla="*/ 1383527 h 2115047"/>
              <a:gd name="connsiteX15" fmla="*/ 190831 w 3904090"/>
              <a:gd name="connsiteY15" fmla="*/ 1351722 h 2115047"/>
              <a:gd name="connsiteX16" fmla="*/ 206734 w 3904090"/>
              <a:gd name="connsiteY16" fmla="*/ 1248355 h 2115047"/>
              <a:gd name="connsiteX17" fmla="*/ 214685 w 3904090"/>
              <a:gd name="connsiteY17" fmla="*/ 1129085 h 2115047"/>
              <a:gd name="connsiteX18" fmla="*/ 222636 w 3904090"/>
              <a:gd name="connsiteY18" fmla="*/ 1089329 h 2115047"/>
              <a:gd name="connsiteX19" fmla="*/ 230587 w 3904090"/>
              <a:gd name="connsiteY19" fmla="*/ 1041621 h 2115047"/>
              <a:gd name="connsiteX20" fmla="*/ 238539 w 3904090"/>
              <a:gd name="connsiteY20" fmla="*/ 946205 h 2115047"/>
              <a:gd name="connsiteX21" fmla="*/ 254441 w 3904090"/>
              <a:gd name="connsiteY21" fmla="*/ 914400 h 2115047"/>
              <a:gd name="connsiteX22" fmla="*/ 310100 w 3904090"/>
              <a:gd name="connsiteY22" fmla="*/ 842838 h 2115047"/>
              <a:gd name="connsiteX23" fmla="*/ 357808 w 3904090"/>
              <a:gd name="connsiteY23" fmla="*/ 811033 h 2115047"/>
              <a:gd name="connsiteX24" fmla="*/ 389614 w 3904090"/>
              <a:gd name="connsiteY24" fmla="*/ 787179 h 2115047"/>
              <a:gd name="connsiteX25" fmla="*/ 453224 w 3904090"/>
              <a:gd name="connsiteY25" fmla="*/ 755374 h 2115047"/>
              <a:gd name="connsiteX26" fmla="*/ 532737 w 3904090"/>
              <a:gd name="connsiteY26" fmla="*/ 707666 h 2115047"/>
              <a:gd name="connsiteX27" fmla="*/ 604299 w 3904090"/>
              <a:gd name="connsiteY27" fmla="*/ 667910 h 2115047"/>
              <a:gd name="connsiteX28" fmla="*/ 636104 w 3904090"/>
              <a:gd name="connsiteY28" fmla="*/ 659958 h 2115047"/>
              <a:gd name="connsiteX29" fmla="*/ 699714 w 3904090"/>
              <a:gd name="connsiteY29" fmla="*/ 620202 h 2115047"/>
              <a:gd name="connsiteX30" fmla="*/ 731520 w 3904090"/>
              <a:gd name="connsiteY30" fmla="*/ 596348 h 2115047"/>
              <a:gd name="connsiteX31" fmla="*/ 779227 w 3904090"/>
              <a:gd name="connsiteY31" fmla="*/ 580445 h 2115047"/>
              <a:gd name="connsiteX32" fmla="*/ 842838 w 3904090"/>
              <a:gd name="connsiteY32" fmla="*/ 548640 h 2115047"/>
              <a:gd name="connsiteX33" fmla="*/ 890546 w 3904090"/>
              <a:gd name="connsiteY33" fmla="*/ 516835 h 2115047"/>
              <a:gd name="connsiteX34" fmla="*/ 914400 w 3904090"/>
              <a:gd name="connsiteY34" fmla="*/ 508883 h 2115047"/>
              <a:gd name="connsiteX35" fmla="*/ 970059 w 3904090"/>
              <a:gd name="connsiteY35" fmla="*/ 485030 h 2115047"/>
              <a:gd name="connsiteX36" fmla="*/ 1017767 w 3904090"/>
              <a:gd name="connsiteY36" fmla="*/ 461176 h 2115047"/>
              <a:gd name="connsiteX37" fmla="*/ 1081377 w 3904090"/>
              <a:gd name="connsiteY37" fmla="*/ 445273 h 2115047"/>
              <a:gd name="connsiteX38" fmla="*/ 1152939 w 3904090"/>
              <a:gd name="connsiteY38" fmla="*/ 413468 h 2115047"/>
              <a:gd name="connsiteX39" fmla="*/ 1240403 w 3904090"/>
              <a:gd name="connsiteY39" fmla="*/ 405517 h 2115047"/>
              <a:gd name="connsiteX40" fmla="*/ 1296062 w 3904090"/>
              <a:gd name="connsiteY40" fmla="*/ 397565 h 2115047"/>
              <a:gd name="connsiteX41" fmla="*/ 1908313 w 3904090"/>
              <a:gd name="connsiteY41" fmla="*/ 405517 h 2115047"/>
              <a:gd name="connsiteX42" fmla="*/ 1956020 w 3904090"/>
              <a:gd name="connsiteY42" fmla="*/ 413468 h 2115047"/>
              <a:gd name="connsiteX43" fmla="*/ 2011680 w 3904090"/>
              <a:gd name="connsiteY43" fmla="*/ 421419 h 2115047"/>
              <a:gd name="connsiteX44" fmla="*/ 2345634 w 3904090"/>
              <a:gd name="connsiteY44" fmla="*/ 437322 h 2115047"/>
              <a:gd name="connsiteX45" fmla="*/ 2393342 w 3904090"/>
              <a:gd name="connsiteY45" fmla="*/ 445273 h 2115047"/>
              <a:gd name="connsiteX46" fmla="*/ 2504660 w 3904090"/>
              <a:gd name="connsiteY46" fmla="*/ 453224 h 2115047"/>
              <a:gd name="connsiteX47" fmla="*/ 2949934 w 3904090"/>
              <a:gd name="connsiteY47" fmla="*/ 453224 h 2115047"/>
              <a:gd name="connsiteX48" fmla="*/ 3077154 w 3904090"/>
              <a:gd name="connsiteY48" fmla="*/ 437322 h 2115047"/>
              <a:gd name="connsiteX49" fmla="*/ 3108960 w 3904090"/>
              <a:gd name="connsiteY49" fmla="*/ 429370 h 2115047"/>
              <a:gd name="connsiteX50" fmla="*/ 3132814 w 3904090"/>
              <a:gd name="connsiteY50" fmla="*/ 413468 h 2115047"/>
              <a:gd name="connsiteX51" fmla="*/ 3188473 w 3904090"/>
              <a:gd name="connsiteY51" fmla="*/ 397565 h 2115047"/>
              <a:gd name="connsiteX52" fmla="*/ 3212327 w 3904090"/>
              <a:gd name="connsiteY52" fmla="*/ 389614 h 2115047"/>
              <a:gd name="connsiteX53" fmla="*/ 3252083 w 3904090"/>
              <a:gd name="connsiteY53" fmla="*/ 365760 h 2115047"/>
              <a:gd name="connsiteX54" fmla="*/ 3323645 w 3904090"/>
              <a:gd name="connsiteY54" fmla="*/ 341906 h 2115047"/>
              <a:gd name="connsiteX55" fmla="*/ 3379304 w 3904090"/>
              <a:gd name="connsiteY55" fmla="*/ 310101 h 2115047"/>
              <a:gd name="connsiteX56" fmla="*/ 3403158 w 3904090"/>
              <a:gd name="connsiteY56" fmla="*/ 302150 h 2115047"/>
              <a:gd name="connsiteX57" fmla="*/ 3458817 w 3904090"/>
              <a:gd name="connsiteY57" fmla="*/ 278296 h 2115047"/>
              <a:gd name="connsiteX58" fmla="*/ 3506525 w 3904090"/>
              <a:gd name="connsiteY58" fmla="*/ 246490 h 2115047"/>
              <a:gd name="connsiteX59" fmla="*/ 3570135 w 3904090"/>
              <a:gd name="connsiteY59" fmla="*/ 206734 h 2115047"/>
              <a:gd name="connsiteX60" fmla="*/ 3617843 w 3904090"/>
              <a:gd name="connsiteY60" fmla="*/ 174929 h 2115047"/>
              <a:gd name="connsiteX61" fmla="*/ 3665551 w 3904090"/>
              <a:gd name="connsiteY61" fmla="*/ 159026 h 2115047"/>
              <a:gd name="connsiteX62" fmla="*/ 3697356 w 3904090"/>
              <a:gd name="connsiteY62" fmla="*/ 143123 h 2115047"/>
              <a:gd name="connsiteX63" fmla="*/ 3753015 w 3904090"/>
              <a:gd name="connsiteY63" fmla="*/ 103367 h 2115047"/>
              <a:gd name="connsiteX64" fmla="*/ 3776869 w 3904090"/>
              <a:gd name="connsiteY64" fmla="*/ 95416 h 2115047"/>
              <a:gd name="connsiteX65" fmla="*/ 3832528 w 3904090"/>
              <a:gd name="connsiteY65" fmla="*/ 55659 h 2115047"/>
              <a:gd name="connsiteX66" fmla="*/ 3880236 w 3904090"/>
              <a:gd name="connsiteY66" fmla="*/ 23854 h 2115047"/>
              <a:gd name="connsiteX67" fmla="*/ 3904090 w 3904090"/>
              <a:gd name="connsiteY67" fmla="*/ 0 h 21150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904090" h="2115047">
                <a:moveTo>
                  <a:pt x="0" y="2115047"/>
                </a:moveTo>
                <a:cubicBezTo>
                  <a:pt x="13252" y="2099144"/>
                  <a:pt x="29844" y="2085512"/>
                  <a:pt x="39756" y="2067339"/>
                </a:cubicBezTo>
                <a:cubicBezTo>
                  <a:pt x="46227" y="2055475"/>
                  <a:pt x="44429" y="2040694"/>
                  <a:pt x="47707" y="2027583"/>
                </a:cubicBezTo>
                <a:cubicBezTo>
                  <a:pt x="49740" y="2019452"/>
                  <a:pt x="53626" y="2011860"/>
                  <a:pt x="55659" y="2003729"/>
                </a:cubicBezTo>
                <a:cubicBezTo>
                  <a:pt x="58937" y="1990618"/>
                  <a:pt x="59897" y="1976967"/>
                  <a:pt x="63610" y="1963972"/>
                </a:cubicBezTo>
                <a:cubicBezTo>
                  <a:pt x="70518" y="1939795"/>
                  <a:pt x="82533" y="1917066"/>
                  <a:pt x="87464" y="1892410"/>
                </a:cubicBezTo>
                <a:cubicBezTo>
                  <a:pt x="98214" y="1838658"/>
                  <a:pt x="90396" y="1865202"/>
                  <a:pt x="111318" y="1812897"/>
                </a:cubicBezTo>
                <a:cubicBezTo>
                  <a:pt x="113968" y="1799645"/>
                  <a:pt x="114995" y="1785962"/>
                  <a:pt x="119269" y="1773141"/>
                </a:cubicBezTo>
                <a:cubicBezTo>
                  <a:pt x="123017" y="1761896"/>
                  <a:pt x="132688" y="1752926"/>
                  <a:pt x="135172" y="1741336"/>
                </a:cubicBezTo>
                <a:cubicBezTo>
                  <a:pt x="140753" y="1715291"/>
                  <a:pt x="139819" y="1688254"/>
                  <a:pt x="143123" y="1661823"/>
                </a:cubicBezTo>
                <a:cubicBezTo>
                  <a:pt x="145123" y="1645825"/>
                  <a:pt x="148622" y="1630050"/>
                  <a:pt x="151074" y="1614115"/>
                </a:cubicBezTo>
                <a:cubicBezTo>
                  <a:pt x="153924" y="1595592"/>
                  <a:pt x="156176" y="1576979"/>
                  <a:pt x="159026" y="1558456"/>
                </a:cubicBezTo>
                <a:cubicBezTo>
                  <a:pt x="161478" y="1542521"/>
                  <a:pt x="164526" y="1526683"/>
                  <a:pt x="166977" y="1510748"/>
                </a:cubicBezTo>
                <a:cubicBezTo>
                  <a:pt x="169827" y="1492225"/>
                  <a:pt x="172603" y="1473686"/>
                  <a:pt x="174928" y="1455089"/>
                </a:cubicBezTo>
                <a:cubicBezTo>
                  <a:pt x="177905" y="1431274"/>
                  <a:pt x="179230" y="1407249"/>
                  <a:pt x="182880" y="1383527"/>
                </a:cubicBezTo>
                <a:cubicBezTo>
                  <a:pt x="184542" y="1372726"/>
                  <a:pt x="188932" y="1362484"/>
                  <a:pt x="190831" y="1351722"/>
                </a:cubicBezTo>
                <a:cubicBezTo>
                  <a:pt x="196889" y="1317391"/>
                  <a:pt x="201433" y="1282811"/>
                  <a:pt x="206734" y="1248355"/>
                </a:cubicBezTo>
                <a:cubicBezTo>
                  <a:pt x="209384" y="1208598"/>
                  <a:pt x="210720" y="1168732"/>
                  <a:pt x="214685" y="1129085"/>
                </a:cubicBezTo>
                <a:cubicBezTo>
                  <a:pt x="216030" y="1115638"/>
                  <a:pt x="220219" y="1102625"/>
                  <a:pt x="222636" y="1089329"/>
                </a:cubicBezTo>
                <a:cubicBezTo>
                  <a:pt x="225520" y="1073467"/>
                  <a:pt x="228807" y="1057644"/>
                  <a:pt x="230587" y="1041621"/>
                </a:cubicBezTo>
                <a:cubicBezTo>
                  <a:pt x="234112" y="1009901"/>
                  <a:pt x="232657" y="977574"/>
                  <a:pt x="238539" y="946205"/>
                </a:cubicBezTo>
                <a:cubicBezTo>
                  <a:pt x="240723" y="934555"/>
                  <a:pt x="248343" y="924564"/>
                  <a:pt x="254441" y="914400"/>
                </a:cubicBezTo>
                <a:cubicBezTo>
                  <a:pt x="269469" y="889354"/>
                  <a:pt x="286273" y="861370"/>
                  <a:pt x="310100" y="842838"/>
                </a:cubicBezTo>
                <a:cubicBezTo>
                  <a:pt x="325187" y="831104"/>
                  <a:pt x="342518" y="822500"/>
                  <a:pt x="357808" y="811033"/>
                </a:cubicBezTo>
                <a:cubicBezTo>
                  <a:pt x="368410" y="803082"/>
                  <a:pt x="378167" y="793856"/>
                  <a:pt x="389614" y="787179"/>
                </a:cubicBezTo>
                <a:cubicBezTo>
                  <a:pt x="410091" y="775234"/>
                  <a:pt x="433499" y="768524"/>
                  <a:pt x="453224" y="755374"/>
                </a:cubicBezTo>
                <a:cubicBezTo>
                  <a:pt x="550215" y="690714"/>
                  <a:pt x="459390" y="748415"/>
                  <a:pt x="532737" y="707666"/>
                </a:cubicBezTo>
                <a:cubicBezTo>
                  <a:pt x="553762" y="695985"/>
                  <a:pt x="580832" y="676710"/>
                  <a:pt x="604299" y="667910"/>
                </a:cubicBezTo>
                <a:cubicBezTo>
                  <a:pt x="614531" y="664073"/>
                  <a:pt x="625502" y="662609"/>
                  <a:pt x="636104" y="659958"/>
                </a:cubicBezTo>
                <a:cubicBezTo>
                  <a:pt x="683892" y="612170"/>
                  <a:pt x="631949" y="657849"/>
                  <a:pt x="699714" y="620202"/>
                </a:cubicBezTo>
                <a:cubicBezTo>
                  <a:pt x="711299" y="613766"/>
                  <a:pt x="719667" y="602275"/>
                  <a:pt x="731520" y="596348"/>
                </a:cubicBezTo>
                <a:cubicBezTo>
                  <a:pt x="746513" y="588851"/>
                  <a:pt x="764234" y="587941"/>
                  <a:pt x="779227" y="580445"/>
                </a:cubicBezTo>
                <a:cubicBezTo>
                  <a:pt x="800431" y="569843"/>
                  <a:pt x="823113" y="561790"/>
                  <a:pt x="842838" y="548640"/>
                </a:cubicBezTo>
                <a:cubicBezTo>
                  <a:pt x="858741" y="538038"/>
                  <a:pt x="872414" y="522879"/>
                  <a:pt x="890546" y="516835"/>
                </a:cubicBezTo>
                <a:cubicBezTo>
                  <a:pt x="898497" y="514184"/>
                  <a:pt x="906903" y="512631"/>
                  <a:pt x="914400" y="508883"/>
                </a:cubicBezTo>
                <a:cubicBezTo>
                  <a:pt x="969307" y="481430"/>
                  <a:pt x="903871" y="501577"/>
                  <a:pt x="970059" y="485030"/>
                </a:cubicBezTo>
                <a:cubicBezTo>
                  <a:pt x="995114" y="468326"/>
                  <a:pt x="989910" y="468773"/>
                  <a:pt x="1017767" y="461176"/>
                </a:cubicBezTo>
                <a:cubicBezTo>
                  <a:pt x="1038853" y="455425"/>
                  <a:pt x="1081377" y="445273"/>
                  <a:pt x="1081377" y="445273"/>
                </a:cubicBezTo>
                <a:cubicBezTo>
                  <a:pt x="1097286" y="437318"/>
                  <a:pt x="1136690" y="416514"/>
                  <a:pt x="1152939" y="413468"/>
                </a:cubicBezTo>
                <a:cubicBezTo>
                  <a:pt x="1181713" y="408073"/>
                  <a:pt x="1211307" y="408750"/>
                  <a:pt x="1240403" y="405517"/>
                </a:cubicBezTo>
                <a:cubicBezTo>
                  <a:pt x="1259030" y="403447"/>
                  <a:pt x="1277509" y="400216"/>
                  <a:pt x="1296062" y="397565"/>
                </a:cubicBezTo>
                <a:lnTo>
                  <a:pt x="1908313" y="405517"/>
                </a:lnTo>
                <a:cubicBezTo>
                  <a:pt x="1924430" y="405905"/>
                  <a:pt x="1940086" y="411017"/>
                  <a:pt x="1956020" y="413468"/>
                </a:cubicBezTo>
                <a:cubicBezTo>
                  <a:pt x="1974544" y="416318"/>
                  <a:pt x="1993127" y="418769"/>
                  <a:pt x="2011680" y="421419"/>
                </a:cubicBezTo>
                <a:cubicBezTo>
                  <a:pt x="2135309" y="462627"/>
                  <a:pt x="2006426" y="422246"/>
                  <a:pt x="2345634" y="437322"/>
                </a:cubicBezTo>
                <a:cubicBezTo>
                  <a:pt x="2361740" y="438038"/>
                  <a:pt x="2377300" y="443669"/>
                  <a:pt x="2393342" y="445273"/>
                </a:cubicBezTo>
                <a:cubicBezTo>
                  <a:pt x="2430358" y="448974"/>
                  <a:pt x="2467554" y="450574"/>
                  <a:pt x="2504660" y="453224"/>
                </a:cubicBezTo>
                <a:cubicBezTo>
                  <a:pt x="2684417" y="478905"/>
                  <a:pt x="2572744" y="466010"/>
                  <a:pt x="2949934" y="453224"/>
                </a:cubicBezTo>
                <a:cubicBezTo>
                  <a:pt x="2982930" y="452105"/>
                  <a:pt x="3041036" y="444546"/>
                  <a:pt x="3077154" y="437322"/>
                </a:cubicBezTo>
                <a:cubicBezTo>
                  <a:pt x="3087870" y="435179"/>
                  <a:pt x="3098358" y="432021"/>
                  <a:pt x="3108960" y="429370"/>
                </a:cubicBezTo>
                <a:cubicBezTo>
                  <a:pt x="3116911" y="424069"/>
                  <a:pt x="3124267" y="417742"/>
                  <a:pt x="3132814" y="413468"/>
                </a:cubicBezTo>
                <a:cubicBezTo>
                  <a:pt x="3145522" y="407114"/>
                  <a:pt x="3176587" y="400961"/>
                  <a:pt x="3188473" y="397565"/>
                </a:cubicBezTo>
                <a:cubicBezTo>
                  <a:pt x="3196532" y="395262"/>
                  <a:pt x="3204830" y="393362"/>
                  <a:pt x="3212327" y="389614"/>
                </a:cubicBezTo>
                <a:cubicBezTo>
                  <a:pt x="3226150" y="382703"/>
                  <a:pt x="3237878" y="371848"/>
                  <a:pt x="3252083" y="365760"/>
                </a:cubicBezTo>
                <a:cubicBezTo>
                  <a:pt x="3275194" y="355855"/>
                  <a:pt x="3323645" y="341906"/>
                  <a:pt x="3323645" y="341906"/>
                </a:cubicBezTo>
                <a:cubicBezTo>
                  <a:pt x="3347602" y="325934"/>
                  <a:pt x="3351056" y="322207"/>
                  <a:pt x="3379304" y="310101"/>
                </a:cubicBezTo>
                <a:cubicBezTo>
                  <a:pt x="3387008" y="306800"/>
                  <a:pt x="3395207" y="304800"/>
                  <a:pt x="3403158" y="302150"/>
                </a:cubicBezTo>
                <a:cubicBezTo>
                  <a:pt x="3489986" y="244263"/>
                  <a:pt x="3356126" y="329642"/>
                  <a:pt x="3458817" y="278296"/>
                </a:cubicBezTo>
                <a:cubicBezTo>
                  <a:pt x="3475912" y="269748"/>
                  <a:pt x="3489430" y="255037"/>
                  <a:pt x="3506525" y="246490"/>
                </a:cubicBezTo>
                <a:cubicBezTo>
                  <a:pt x="3559416" y="220045"/>
                  <a:pt x="3518525" y="242861"/>
                  <a:pt x="3570135" y="206734"/>
                </a:cubicBezTo>
                <a:cubicBezTo>
                  <a:pt x="3585793" y="195774"/>
                  <a:pt x="3599711" y="180973"/>
                  <a:pt x="3617843" y="174929"/>
                </a:cubicBezTo>
                <a:cubicBezTo>
                  <a:pt x="3633746" y="169628"/>
                  <a:pt x="3650558" y="166523"/>
                  <a:pt x="3665551" y="159026"/>
                </a:cubicBezTo>
                <a:cubicBezTo>
                  <a:pt x="3676153" y="153725"/>
                  <a:pt x="3687305" y="149405"/>
                  <a:pt x="3697356" y="143123"/>
                </a:cubicBezTo>
                <a:cubicBezTo>
                  <a:pt x="3711752" y="134125"/>
                  <a:pt x="3736202" y="111774"/>
                  <a:pt x="3753015" y="103367"/>
                </a:cubicBezTo>
                <a:cubicBezTo>
                  <a:pt x="3760512" y="99619"/>
                  <a:pt x="3768918" y="98066"/>
                  <a:pt x="3776869" y="95416"/>
                </a:cubicBezTo>
                <a:cubicBezTo>
                  <a:pt x="3854449" y="43695"/>
                  <a:pt x="3733865" y="124723"/>
                  <a:pt x="3832528" y="55659"/>
                </a:cubicBezTo>
                <a:cubicBezTo>
                  <a:pt x="3848186" y="44699"/>
                  <a:pt x="3866721" y="37369"/>
                  <a:pt x="3880236" y="23854"/>
                </a:cubicBezTo>
                <a:lnTo>
                  <a:pt x="3904090" y="0"/>
                </a:lnTo>
              </a:path>
            </a:pathLst>
          </a:cu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任意多边形 38"/>
          <p:cNvSpPr/>
          <p:nvPr/>
        </p:nvSpPr>
        <p:spPr>
          <a:xfrm>
            <a:off x="2282024" y="2973788"/>
            <a:ext cx="2862809" cy="2806810"/>
          </a:xfrm>
          <a:custGeom>
            <a:avLst/>
            <a:gdLst>
              <a:gd name="connsiteX0" fmla="*/ 0 w 2862809"/>
              <a:gd name="connsiteY0" fmla="*/ 2806810 h 2806810"/>
              <a:gd name="connsiteX1" fmla="*/ 39757 w 2862809"/>
              <a:gd name="connsiteY1" fmla="*/ 2782956 h 2806810"/>
              <a:gd name="connsiteX2" fmla="*/ 47708 w 2862809"/>
              <a:gd name="connsiteY2" fmla="*/ 2759102 h 2806810"/>
              <a:gd name="connsiteX3" fmla="*/ 71562 w 2862809"/>
              <a:gd name="connsiteY3" fmla="*/ 2743200 h 2806810"/>
              <a:gd name="connsiteX4" fmla="*/ 119270 w 2862809"/>
              <a:gd name="connsiteY4" fmla="*/ 2687541 h 2806810"/>
              <a:gd name="connsiteX5" fmla="*/ 151075 w 2862809"/>
              <a:gd name="connsiteY5" fmla="*/ 2663687 h 2806810"/>
              <a:gd name="connsiteX6" fmla="*/ 198783 w 2862809"/>
              <a:gd name="connsiteY6" fmla="*/ 2631882 h 2806810"/>
              <a:gd name="connsiteX7" fmla="*/ 222637 w 2862809"/>
              <a:gd name="connsiteY7" fmla="*/ 2615979 h 2806810"/>
              <a:gd name="connsiteX8" fmla="*/ 270345 w 2862809"/>
              <a:gd name="connsiteY8" fmla="*/ 2576222 h 2806810"/>
              <a:gd name="connsiteX9" fmla="*/ 349858 w 2862809"/>
              <a:gd name="connsiteY9" fmla="*/ 2544417 h 2806810"/>
              <a:gd name="connsiteX10" fmla="*/ 429371 w 2862809"/>
              <a:gd name="connsiteY10" fmla="*/ 2504661 h 2806810"/>
              <a:gd name="connsiteX11" fmla="*/ 500933 w 2862809"/>
              <a:gd name="connsiteY11" fmla="*/ 2472855 h 2806810"/>
              <a:gd name="connsiteX12" fmla="*/ 532738 w 2862809"/>
              <a:gd name="connsiteY12" fmla="*/ 2449002 h 2806810"/>
              <a:gd name="connsiteX13" fmla="*/ 564543 w 2862809"/>
              <a:gd name="connsiteY13" fmla="*/ 2433099 h 2806810"/>
              <a:gd name="connsiteX14" fmla="*/ 612251 w 2862809"/>
              <a:gd name="connsiteY14" fmla="*/ 2401294 h 2806810"/>
              <a:gd name="connsiteX15" fmla="*/ 636105 w 2862809"/>
              <a:gd name="connsiteY15" fmla="*/ 2385391 h 2806810"/>
              <a:gd name="connsiteX16" fmla="*/ 659959 w 2862809"/>
              <a:gd name="connsiteY16" fmla="*/ 2377440 h 2806810"/>
              <a:gd name="connsiteX17" fmla="*/ 707666 w 2862809"/>
              <a:gd name="connsiteY17" fmla="*/ 2337683 h 2806810"/>
              <a:gd name="connsiteX18" fmla="*/ 731520 w 2862809"/>
              <a:gd name="connsiteY18" fmla="*/ 2329732 h 2806810"/>
              <a:gd name="connsiteX19" fmla="*/ 779228 w 2862809"/>
              <a:gd name="connsiteY19" fmla="*/ 2289975 h 2806810"/>
              <a:gd name="connsiteX20" fmla="*/ 803082 w 2862809"/>
              <a:gd name="connsiteY20" fmla="*/ 2282024 h 2806810"/>
              <a:gd name="connsiteX21" fmla="*/ 826936 w 2862809"/>
              <a:gd name="connsiteY21" fmla="*/ 2258170 h 2806810"/>
              <a:gd name="connsiteX22" fmla="*/ 858741 w 2862809"/>
              <a:gd name="connsiteY22" fmla="*/ 2242268 h 2806810"/>
              <a:gd name="connsiteX23" fmla="*/ 898498 w 2862809"/>
              <a:gd name="connsiteY23" fmla="*/ 2218414 h 2806810"/>
              <a:gd name="connsiteX24" fmla="*/ 946206 w 2862809"/>
              <a:gd name="connsiteY24" fmla="*/ 2186609 h 2806810"/>
              <a:gd name="connsiteX25" fmla="*/ 993913 w 2862809"/>
              <a:gd name="connsiteY25" fmla="*/ 2146852 h 2806810"/>
              <a:gd name="connsiteX26" fmla="*/ 1041621 w 2862809"/>
              <a:gd name="connsiteY26" fmla="*/ 2115047 h 2806810"/>
              <a:gd name="connsiteX27" fmla="*/ 1081378 w 2862809"/>
              <a:gd name="connsiteY27" fmla="*/ 2067339 h 2806810"/>
              <a:gd name="connsiteX28" fmla="*/ 1105232 w 2862809"/>
              <a:gd name="connsiteY28" fmla="*/ 2035534 h 2806810"/>
              <a:gd name="connsiteX29" fmla="*/ 1137037 w 2862809"/>
              <a:gd name="connsiteY29" fmla="*/ 1979875 h 2806810"/>
              <a:gd name="connsiteX30" fmla="*/ 1152939 w 2862809"/>
              <a:gd name="connsiteY30" fmla="*/ 1932167 h 2806810"/>
              <a:gd name="connsiteX31" fmla="*/ 1200647 w 2862809"/>
              <a:gd name="connsiteY31" fmla="*/ 1860605 h 2806810"/>
              <a:gd name="connsiteX32" fmla="*/ 1216550 w 2862809"/>
              <a:gd name="connsiteY32" fmla="*/ 1836751 h 2806810"/>
              <a:gd name="connsiteX33" fmla="*/ 1232453 w 2862809"/>
              <a:gd name="connsiteY33" fmla="*/ 1804946 h 2806810"/>
              <a:gd name="connsiteX34" fmla="*/ 1256306 w 2862809"/>
              <a:gd name="connsiteY34" fmla="*/ 1789043 h 2806810"/>
              <a:gd name="connsiteX35" fmla="*/ 1311966 w 2862809"/>
              <a:gd name="connsiteY35" fmla="*/ 1717482 h 2806810"/>
              <a:gd name="connsiteX36" fmla="*/ 1335819 w 2862809"/>
              <a:gd name="connsiteY36" fmla="*/ 1701579 h 2806810"/>
              <a:gd name="connsiteX37" fmla="*/ 1415333 w 2862809"/>
              <a:gd name="connsiteY37" fmla="*/ 1630017 h 2806810"/>
              <a:gd name="connsiteX38" fmla="*/ 1447138 w 2862809"/>
              <a:gd name="connsiteY38" fmla="*/ 1598212 h 2806810"/>
              <a:gd name="connsiteX39" fmla="*/ 1494846 w 2862809"/>
              <a:gd name="connsiteY39" fmla="*/ 1550504 h 2806810"/>
              <a:gd name="connsiteX40" fmla="*/ 1542553 w 2862809"/>
              <a:gd name="connsiteY40" fmla="*/ 1502796 h 2806810"/>
              <a:gd name="connsiteX41" fmla="*/ 1566407 w 2862809"/>
              <a:gd name="connsiteY41" fmla="*/ 1478942 h 2806810"/>
              <a:gd name="connsiteX42" fmla="*/ 1614115 w 2862809"/>
              <a:gd name="connsiteY42" fmla="*/ 1447137 h 2806810"/>
              <a:gd name="connsiteX43" fmla="*/ 1645920 w 2862809"/>
              <a:gd name="connsiteY43" fmla="*/ 1423283 h 2806810"/>
              <a:gd name="connsiteX44" fmla="*/ 1709531 w 2862809"/>
              <a:gd name="connsiteY44" fmla="*/ 1391478 h 2806810"/>
              <a:gd name="connsiteX45" fmla="*/ 1741336 w 2862809"/>
              <a:gd name="connsiteY45" fmla="*/ 1375575 h 2806810"/>
              <a:gd name="connsiteX46" fmla="*/ 1796995 w 2862809"/>
              <a:gd name="connsiteY46" fmla="*/ 1343770 h 2806810"/>
              <a:gd name="connsiteX47" fmla="*/ 1828800 w 2862809"/>
              <a:gd name="connsiteY47" fmla="*/ 1335819 h 2806810"/>
              <a:gd name="connsiteX48" fmla="*/ 1860606 w 2862809"/>
              <a:gd name="connsiteY48" fmla="*/ 1319916 h 2806810"/>
              <a:gd name="connsiteX49" fmla="*/ 1908313 w 2862809"/>
              <a:gd name="connsiteY49" fmla="*/ 1288111 h 2806810"/>
              <a:gd name="connsiteX50" fmla="*/ 1940119 w 2862809"/>
              <a:gd name="connsiteY50" fmla="*/ 1280160 h 2806810"/>
              <a:gd name="connsiteX51" fmla="*/ 1971924 w 2862809"/>
              <a:gd name="connsiteY51" fmla="*/ 1264257 h 2806810"/>
              <a:gd name="connsiteX52" fmla="*/ 2019632 w 2862809"/>
              <a:gd name="connsiteY52" fmla="*/ 1232452 h 2806810"/>
              <a:gd name="connsiteX53" fmla="*/ 2059388 w 2862809"/>
              <a:gd name="connsiteY53" fmla="*/ 1224501 h 2806810"/>
              <a:gd name="connsiteX54" fmla="*/ 2083242 w 2862809"/>
              <a:gd name="connsiteY54" fmla="*/ 1200647 h 2806810"/>
              <a:gd name="connsiteX55" fmla="*/ 2107096 w 2862809"/>
              <a:gd name="connsiteY55" fmla="*/ 1192695 h 2806810"/>
              <a:gd name="connsiteX56" fmla="*/ 2130950 w 2862809"/>
              <a:gd name="connsiteY56" fmla="*/ 1176793 h 2806810"/>
              <a:gd name="connsiteX57" fmla="*/ 2154804 w 2862809"/>
              <a:gd name="connsiteY57" fmla="*/ 1168842 h 2806810"/>
              <a:gd name="connsiteX58" fmla="*/ 2186609 w 2862809"/>
              <a:gd name="connsiteY58" fmla="*/ 1152939 h 2806810"/>
              <a:gd name="connsiteX59" fmla="*/ 2242268 w 2862809"/>
              <a:gd name="connsiteY59" fmla="*/ 1113182 h 2806810"/>
              <a:gd name="connsiteX60" fmla="*/ 2289976 w 2862809"/>
              <a:gd name="connsiteY60" fmla="*/ 1081377 h 2806810"/>
              <a:gd name="connsiteX61" fmla="*/ 2369489 w 2862809"/>
              <a:gd name="connsiteY61" fmla="*/ 1025718 h 2806810"/>
              <a:gd name="connsiteX62" fmla="*/ 2401294 w 2862809"/>
              <a:gd name="connsiteY62" fmla="*/ 1009815 h 2806810"/>
              <a:gd name="connsiteX63" fmla="*/ 2417197 w 2862809"/>
              <a:gd name="connsiteY63" fmla="*/ 985962 h 2806810"/>
              <a:gd name="connsiteX64" fmla="*/ 2441051 w 2862809"/>
              <a:gd name="connsiteY64" fmla="*/ 970059 h 2806810"/>
              <a:gd name="connsiteX65" fmla="*/ 2472856 w 2862809"/>
              <a:gd name="connsiteY65" fmla="*/ 946205 h 2806810"/>
              <a:gd name="connsiteX66" fmla="*/ 2504661 w 2862809"/>
              <a:gd name="connsiteY66" fmla="*/ 914400 h 2806810"/>
              <a:gd name="connsiteX67" fmla="*/ 2512613 w 2862809"/>
              <a:gd name="connsiteY67" fmla="*/ 890546 h 2806810"/>
              <a:gd name="connsiteX68" fmla="*/ 2560320 w 2862809"/>
              <a:gd name="connsiteY68" fmla="*/ 850789 h 2806810"/>
              <a:gd name="connsiteX69" fmla="*/ 2568272 w 2862809"/>
              <a:gd name="connsiteY69" fmla="*/ 826935 h 2806810"/>
              <a:gd name="connsiteX70" fmla="*/ 2615979 w 2862809"/>
              <a:gd name="connsiteY70" fmla="*/ 779228 h 2806810"/>
              <a:gd name="connsiteX71" fmla="*/ 2623931 w 2862809"/>
              <a:gd name="connsiteY71" fmla="*/ 755374 h 2806810"/>
              <a:gd name="connsiteX72" fmla="*/ 2671639 w 2862809"/>
              <a:gd name="connsiteY72" fmla="*/ 683812 h 2806810"/>
              <a:gd name="connsiteX73" fmla="*/ 2687541 w 2862809"/>
              <a:gd name="connsiteY73" fmla="*/ 659958 h 2806810"/>
              <a:gd name="connsiteX74" fmla="*/ 2727298 w 2862809"/>
              <a:gd name="connsiteY74" fmla="*/ 588396 h 2806810"/>
              <a:gd name="connsiteX75" fmla="*/ 2759103 w 2862809"/>
              <a:gd name="connsiteY75" fmla="*/ 524786 h 2806810"/>
              <a:gd name="connsiteX76" fmla="*/ 2775006 w 2862809"/>
              <a:gd name="connsiteY76" fmla="*/ 485029 h 2806810"/>
              <a:gd name="connsiteX77" fmla="*/ 2798859 w 2862809"/>
              <a:gd name="connsiteY77" fmla="*/ 453224 h 2806810"/>
              <a:gd name="connsiteX78" fmla="*/ 2806811 w 2862809"/>
              <a:gd name="connsiteY78" fmla="*/ 429370 h 2806810"/>
              <a:gd name="connsiteX79" fmla="*/ 2814762 w 2862809"/>
              <a:gd name="connsiteY79" fmla="*/ 397565 h 2806810"/>
              <a:gd name="connsiteX80" fmla="*/ 2830665 w 2862809"/>
              <a:gd name="connsiteY80" fmla="*/ 357809 h 2806810"/>
              <a:gd name="connsiteX81" fmla="*/ 2838616 w 2862809"/>
              <a:gd name="connsiteY81" fmla="*/ 294198 h 2806810"/>
              <a:gd name="connsiteX82" fmla="*/ 2846567 w 2862809"/>
              <a:gd name="connsiteY82" fmla="*/ 270344 h 2806810"/>
              <a:gd name="connsiteX83" fmla="*/ 2854519 w 2862809"/>
              <a:gd name="connsiteY83" fmla="*/ 214685 h 2806810"/>
              <a:gd name="connsiteX84" fmla="*/ 2862470 w 2862809"/>
              <a:gd name="connsiteY84" fmla="*/ 0 h 2806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Lst>
            <a:rect l="l" t="t" r="r" b="b"/>
            <a:pathLst>
              <a:path w="2862809" h="2806810">
                <a:moveTo>
                  <a:pt x="0" y="2806810"/>
                </a:moveTo>
                <a:cubicBezTo>
                  <a:pt x="13252" y="2798859"/>
                  <a:pt x="28829" y="2793884"/>
                  <a:pt x="39757" y="2782956"/>
                </a:cubicBezTo>
                <a:cubicBezTo>
                  <a:pt x="45684" y="2777029"/>
                  <a:pt x="42472" y="2765647"/>
                  <a:pt x="47708" y="2759102"/>
                </a:cubicBezTo>
                <a:cubicBezTo>
                  <a:pt x="53678" y="2751640"/>
                  <a:pt x="63611" y="2748501"/>
                  <a:pt x="71562" y="2743200"/>
                </a:cubicBezTo>
                <a:cubicBezTo>
                  <a:pt x="90416" y="2718061"/>
                  <a:pt x="96013" y="2707476"/>
                  <a:pt x="119270" y="2687541"/>
                </a:cubicBezTo>
                <a:cubicBezTo>
                  <a:pt x="129332" y="2678917"/>
                  <a:pt x="141013" y="2672311"/>
                  <a:pt x="151075" y="2663687"/>
                </a:cubicBezTo>
                <a:cubicBezTo>
                  <a:pt x="188977" y="2631199"/>
                  <a:pt x="158208" y="2645406"/>
                  <a:pt x="198783" y="2631882"/>
                </a:cubicBezTo>
                <a:cubicBezTo>
                  <a:pt x="206734" y="2626581"/>
                  <a:pt x="215296" y="2622097"/>
                  <a:pt x="222637" y="2615979"/>
                </a:cubicBezTo>
                <a:cubicBezTo>
                  <a:pt x="258515" y="2586081"/>
                  <a:pt x="232659" y="2597757"/>
                  <a:pt x="270345" y="2576222"/>
                </a:cubicBezTo>
                <a:cubicBezTo>
                  <a:pt x="367591" y="2520653"/>
                  <a:pt x="219560" y="2609565"/>
                  <a:pt x="349858" y="2544417"/>
                </a:cubicBezTo>
                <a:cubicBezTo>
                  <a:pt x="376362" y="2531165"/>
                  <a:pt x="401858" y="2515667"/>
                  <a:pt x="429371" y="2504661"/>
                </a:cubicBezTo>
                <a:cubicBezTo>
                  <a:pt x="450315" y="2496283"/>
                  <a:pt x="481124" y="2485236"/>
                  <a:pt x="500933" y="2472855"/>
                </a:cubicBezTo>
                <a:cubicBezTo>
                  <a:pt x="512171" y="2465832"/>
                  <a:pt x="521500" y="2456025"/>
                  <a:pt x="532738" y="2449002"/>
                </a:cubicBezTo>
                <a:cubicBezTo>
                  <a:pt x="542789" y="2442720"/>
                  <a:pt x="554379" y="2439197"/>
                  <a:pt x="564543" y="2433099"/>
                </a:cubicBezTo>
                <a:cubicBezTo>
                  <a:pt x="580932" y="2423266"/>
                  <a:pt x="596348" y="2411896"/>
                  <a:pt x="612251" y="2401294"/>
                </a:cubicBezTo>
                <a:cubicBezTo>
                  <a:pt x="620202" y="2395993"/>
                  <a:pt x="627039" y="2388413"/>
                  <a:pt x="636105" y="2385391"/>
                </a:cubicBezTo>
                <a:lnTo>
                  <a:pt x="659959" y="2377440"/>
                </a:lnTo>
                <a:cubicBezTo>
                  <a:pt x="677541" y="2359858"/>
                  <a:pt x="685529" y="2348752"/>
                  <a:pt x="707666" y="2337683"/>
                </a:cubicBezTo>
                <a:cubicBezTo>
                  <a:pt x="715163" y="2333935"/>
                  <a:pt x="723569" y="2332382"/>
                  <a:pt x="731520" y="2329732"/>
                </a:cubicBezTo>
                <a:cubicBezTo>
                  <a:pt x="749104" y="2312148"/>
                  <a:pt x="757089" y="2301045"/>
                  <a:pt x="779228" y="2289975"/>
                </a:cubicBezTo>
                <a:cubicBezTo>
                  <a:pt x="786725" y="2286227"/>
                  <a:pt x="795131" y="2284674"/>
                  <a:pt x="803082" y="2282024"/>
                </a:cubicBezTo>
                <a:cubicBezTo>
                  <a:pt x="811033" y="2274073"/>
                  <a:pt x="817786" y="2264706"/>
                  <a:pt x="826936" y="2258170"/>
                </a:cubicBezTo>
                <a:cubicBezTo>
                  <a:pt x="836581" y="2251281"/>
                  <a:pt x="848380" y="2248024"/>
                  <a:pt x="858741" y="2242268"/>
                </a:cubicBezTo>
                <a:cubicBezTo>
                  <a:pt x="872251" y="2234763"/>
                  <a:pt x="886134" y="2227687"/>
                  <a:pt x="898498" y="2218414"/>
                </a:cubicBezTo>
                <a:cubicBezTo>
                  <a:pt x="946147" y="2182678"/>
                  <a:pt x="898366" y="2202555"/>
                  <a:pt x="946206" y="2186609"/>
                </a:cubicBezTo>
                <a:cubicBezTo>
                  <a:pt x="1031466" y="2129766"/>
                  <a:pt x="902052" y="2218299"/>
                  <a:pt x="993913" y="2146852"/>
                </a:cubicBezTo>
                <a:cubicBezTo>
                  <a:pt x="1009000" y="2135118"/>
                  <a:pt x="1041621" y="2115047"/>
                  <a:pt x="1041621" y="2115047"/>
                </a:cubicBezTo>
                <a:cubicBezTo>
                  <a:pt x="1076769" y="2062325"/>
                  <a:pt x="1035460" y="2120909"/>
                  <a:pt x="1081378" y="2067339"/>
                </a:cubicBezTo>
                <a:cubicBezTo>
                  <a:pt x="1090002" y="2057277"/>
                  <a:pt x="1097281" y="2046136"/>
                  <a:pt x="1105232" y="2035534"/>
                </a:cubicBezTo>
                <a:cubicBezTo>
                  <a:pt x="1127071" y="1948177"/>
                  <a:pt x="1093972" y="2057394"/>
                  <a:pt x="1137037" y="1979875"/>
                </a:cubicBezTo>
                <a:cubicBezTo>
                  <a:pt x="1145178" y="1965222"/>
                  <a:pt x="1143641" y="1946114"/>
                  <a:pt x="1152939" y="1932167"/>
                </a:cubicBezTo>
                <a:lnTo>
                  <a:pt x="1200647" y="1860605"/>
                </a:lnTo>
                <a:cubicBezTo>
                  <a:pt x="1205948" y="1852654"/>
                  <a:pt x="1212276" y="1845298"/>
                  <a:pt x="1216550" y="1836751"/>
                </a:cubicBezTo>
                <a:cubicBezTo>
                  <a:pt x="1221851" y="1826149"/>
                  <a:pt x="1224865" y="1814052"/>
                  <a:pt x="1232453" y="1804946"/>
                </a:cubicBezTo>
                <a:cubicBezTo>
                  <a:pt x="1238571" y="1797605"/>
                  <a:pt x="1248355" y="1794344"/>
                  <a:pt x="1256306" y="1789043"/>
                </a:cubicBezTo>
                <a:cubicBezTo>
                  <a:pt x="1278474" y="1755792"/>
                  <a:pt x="1283937" y="1740839"/>
                  <a:pt x="1311966" y="1717482"/>
                </a:cubicBezTo>
                <a:cubicBezTo>
                  <a:pt x="1319307" y="1711364"/>
                  <a:pt x="1328677" y="1707928"/>
                  <a:pt x="1335819" y="1701579"/>
                </a:cubicBezTo>
                <a:cubicBezTo>
                  <a:pt x="1438543" y="1610267"/>
                  <a:pt x="1338638" y="1687537"/>
                  <a:pt x="1415333" y="1630017"/>
                </a:cubicBezTo>
                <a:cubicBezTo>
                  <a:pt x="1432295" y="1579128"/>
                  <a:pt x="1408972" y="1627897"/>
                  <a:pt x="1447138" y="1598212"/>
                </a:cubicBezTo>
                <a:cubicBezTo>
                  <a:pt x="1464890" y="1584405"/>
                  <a:pt x="1482371" y="1569217"/>
                  <a:pt x="1494846" y="1550504"/>
                </a:cubicBezTo>
                <a:cubicBezTo>
                  <a:pt x="1522839" y="1508512"/>
                  <a:pt x="1496529" y="1542246"/>
                  <a:pt x="1542553" y="1502796"/>
                </a:cubicBezTo>
                <a:cubicBezTo>
                  <a:pt x="1551091" y="1495478"/>
                  <a:pt x="1557531" y="1485846"/>
                  <a:pt x="1566407" y="1478942"/>
                </a:cubicBezTo>
                <a:cubicBezTo>
                  <a:pt x="1581494" y="1467208"/>
                  <a:pt x="1598825" y="1458605"/>
                  <a:pt x="1614115" y="1447137"/>
                </a:cubicBezTo>
                <a:cubicBezTo>
                  <a:pt x="1624717" y="1439186"/>
                  <a:pt x="1634473" y="1429960"/>
                  <a:pt x="1645920" y="1423283"/>
                </a:cubicBezTo>
                <a:cubicBezTo>
                  <a:pt x="1666397" y="1411338"/>
                  <a:pt x="1688327" y="1402080"/>
                  <a:pt x="1709531" y="1391478"/>
                </a:cubicBezTo>
                <a:cubicBezTo>
                  <a:pt x="1720133" y="1386177"/>
                  <a:pt x="1731473" y="1382150"/>
                  <a:pt x="1741336" y="1375575"/>
                </a:cubicBezTo>
                <a:cubicBezTo>
                  <a:pt x="1761107" y="1362395"/>
                  <a:pt x="1773940" y="1352416"/>
                  <a:pt x="1796995" y="1343770"/>
                </a:cubicBezTo>
                <a:cubicBezTo>
                  <a:pt x="1807227" y="1339933"/>
                  <a:pt x="1818198" y="1338469"/>
                  <a:pt x="1828800" y="1335819"/>
                </a:cubicBezTo>
                <a:cubicBezTo>
                  <a:pt x="1839402" y="1330518"/>
                  <a:pt x="1850442" y="1326015"/>
                  <a:pt x="1860606" y="1319916"/>
                </a:cubicBezTo>
                <a:cubicBezTo>
                  <a:pt x="1876995" y="1310083"/>
                  <a:pt x="1889771" y="1292746"/>
                  <a:pt x="1908313" y="1288111"/>
                </a:cubicBezTo>
                <a:lnTo>
                  <a:pt x="1940119" y="1280160"/>
                </a:lnTo>
                <a:cubicBezTo>
                  <a:pt x="1950721" y="1274859"/>
                  <a:pt x="1961760" y="1270355"/>
                  <a:pt x="1971924" y="1264257"/>
                </a:cubicBezTo>
                <a:cubicBezTo>
                  <a:pt x="1988313" y="1254424"/>
                  <a:pt x="2000891" y="1236200"/>
                  <a:pt x="2019632" y="1232452"/>
                </a:cubicBezTo>
                <a:lnTo>
                  <a:pt x="2059388" y="1224501"/>
                </a:lnTo>
                <a:cubicBezTo>
                  <a:pt x="2067339" y="1216550"/>
                  <a:pt x="2073886" y="1206885"/>
                  <a:pt x="2083242" y="1200647"/>
                </a:cubicBezTo>
                <a:cubicBezTo>
                  <a:pt x="2090216" y="1195998"/>
                  <a:pt x="2099599" y="1196443"/>
                  <a:pt x="2107096" y="1192695"/>
                </a:cubicBezTo>
                <a:cubicBezTo>
                  <a:pt x="2115643" y="1188421"/>
                  <a:pt x="2122403" y="1181067"/>
                  <a:pt x="2130950" y="1176793"/>
                </a:cubicBezTo>
                <a:cubicBezTo>
                  <a:pt x="2138447" y="1173045"/>
                  <a:pt x="2147100" y="1172144"/>
                  <a:pt x="2154804" y="1168842"/>
                </a:cubicBezTo>
                <a:cubicBezTo>
                  <a:pt x="2165699" y="1164173"/>
                  <a:pt x="2176318" y="1158820"/>
                  <a:pt x="2186609" y="1152939"/>
                </a:cubicBezTo>
                <a:cubicBezTo>
                  <a:pt x="2206716" y="1141449"/>
                  <a:pt x="2223305" y="1126456"/>
                  <a:pt x="2242268" y="1113182"/>
                </a:cubicBezTo>
                <a:cubicBezTo>
                  <a:pt x="2257926" y="1102222"/>
                  <a:pt x="2274686" y="1092845"/>
                  <a:pt x="2289976" y="1081377"/>
                </a:cubicBezTo>
                <a:cubicBezTo>
                  <a:pt x="2309924" y="1066416"/>
                  <a:pt x="2349907" y="1035509"/>
                  <a:pt x="2369489" y="1025718"/>
                </a:cubicBezTo>
                <a:lnTo>
                  <a:pt x="2401294" y="1009815"/>
                </a:lnTo>
                <a:cubicBezTo>
                  <a:pt x="2406595" y="1001864"/>
                  <a:pt x="2410440" y="992719"/>
                  <a:pt x="2417197" y="985962"/>
                </a:cubicBezTo>
                <a:cubicBezTo>
                  <a:pt x="2423954" y="979205"/>
                  <a:pt x="2433275" y="975614"/>
                  <a:pt x="2441051" y="970059"/>
                </a:cubicBezTo>
                <a:cubicBezTo>
                  <a:pt x="2451835" y="962356"/>
                  <a:pt x="2462254" y="954156"/>
                  <a:pt x="2472856" y="946205"/>
                </a:cubicBezTo>
                <a:cubicBezTo>
                  <a:pt x="2494058" y="882596"/>
                  <a:pt x="2462255" y="956805"/>
                  <a:pt x="2504661" y="914400"/>
                </a:cubicBezTo>
                <a:cubicBezTo>
                  <a:pt x="2510588" y="908473"/>
                  <a:pt x="2507964" y="897520"/>
                  <a:pt x="2512613" y="890546"/>
                </a:cubicBezTo>
                <a:cubicBezTo>
                  <a:pt x="2524858" y="872178"/>
                  <a:pt x="2542718" y="862524"/>
                  <a:pt x="2560320" y="850789"/>
                </a:cubicBezTo>
                <a:cubicBezTo>
                  <a:pt x="2562971" y="842838"/>
                  <a:pt x="2563126" y="833551"/>
                  <a:pt x="2568272" y="826935"/>
                </a:cubicBezTo>
                <a:cubicBezTo>
                  <a:pt x="2582079" y="809183"/>
                  <a:pt x="2615979" y="779228"/>
                  <a:pt x="2615979" y="779228"/>
                </a:cubicBezTo>
                <a:cubicBezTo>
                  <a:pt x="2618630" y="771277"/>
                  <a:pt x="2619861" y="762701"/>
                  <a:pt x="2623931" y="755374"/>
                </a:cubicBezTo>
                <a:cubicBezTo>
                  <a:pt x="2623939" y="755359"/>
                  <a:pt x="2663683" y="695746"/>
                  <a:pt x="2671639" y="683812"/>
                </a:cubicBezTo>
                <a:cubicBezTo>
                  <a:pt x="2676940" y="675861"/>
                  <a:pt x="2684519" y="669024"/>
                  <a:pt x="2687541" y="659958"/>
                </a:cubicBezTo>
                <a:cubicBezTo>
                  <a:pt x="2709532" y="593990"/>
                  <a:pt x="2672613" y="697767"/>
                  <a:pt x="2727298" y="588396"/>
                </a:cubicBezTo>
                <a:cubicBezTo>
                  <a:pt x="2737900" y="567193"/>
                  <a:pt x="2750299" y="546796"/>
                  <a:pt x="2759103" y="524786"/>
                </a:cubicBezTo>
                <a:cubicBezTo>
                  <a:pt x="2764404" y="511534"/>
                  <a:pt x="2768074" y="497506"/>
                  <a:pt x="2775006" y="485029"/>
                </a:cubicBezTo>
                <a:cubicBezTo>
                  <a:pt x="2781442" y="473445"/>
                  <a:pt x="2790908" y="463826"/>
                  <a:pt x="2798859" y="453224"/>
                </a:cubicBezTo>
                <a:cubicBezTo>
                  <a:pt x="2801510" y="445273"/>
                  <a:pt x="2804508" y="437429"/>
                  <a:pt x="2806811" y="429370"/>
                </a:cubicBezTo>
                <a:cubicBezTo>
                  <a:pt x="2809813" y="418863"/>
                  <a:pt x="2811306" y="407932"/>
                  <a:pt x="2814762" y="397565"/>
                </a:cubicBezTo>
                <a:cubicBezTo>
                  <a:pt x="2819276" y="384025"/>
                  <a:pt x="2825364" y="371061"/>
                  <a:pt x="2830665" y="357809"/>
                </a:cubicBezTo>
                <a:cubicBezTo>
                  <a:pt x="2833315" y="336605"/>
                  <a:pt x="2834794" y="315222"/>
                  <a:pt x="2838616" y="294198"/>
                </a:cubicBezTo>
                <a:cubicBezTo>
                  <a:pt x="2840115" y="285952"/>
                  <a:pt x="2844923" y="278563"/>
                  <a:pt x="2846567" y="270344"/>
                </a:cubicBezTo>
                <a:cubicBezTo>
                  <a:pt x="2850243" y="251967"/>
                  <a:pt x="2852654" y="233333"/>
                  <a:pt x="2854519" y="214685"/>
                </a:cubicBezTo>
                <a:cubicBezTo>
                  <a:pt x="2865316" y="106720"/>
                  <a:pt x="2862470" y="111088"/>
                  <a:pt x="2862470" y="0"/>
                </a:cubicBezTo>
              </a:path>
            </a:pathLst>
          </a:custGeom>
          <a:noFill/>
          <a:ln w="571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副标题 2"/>
          <p:cNvSpPr>
            <a:spLocks noGrp="1"/>
          </p:cNvSpPr>
          <p:nvPr>
            <p:ph type="subTitle" idx="1"/>
          </p:nvPr>
        </p:nvSpPr>
        <p:spPr>
          <a:xfrm>
            <a:off x="2636405" y="5148924"/>
            <a:ext cx="6400800" cy="1752600"/>
          </a:xfrm>
        </p:spPr>
        <p:txBody>
          <a:bodyPr/>
          <a:lstStyle/>
          <a:p>
            <a:endParaRPr lang="zh-CN" altLang="en-US" dirty="0"/>
          </a:p>
        </p:txBody>
      </p:sp>
      <p:sp>
        <p:nvSpPr>
          <p:cNvPr id="2" name="标题 1"/>
          <p:cNvSpPr>
            <a:spLocks noGrp="1"/>
          </p:cNvSpPr>
          <p:nvPr>
            <p:ph type="ctrTitle"/>
          </p:nvPr>
        </p:nvSpPr>
        <p:spPr>
          <a:xfrm>
            <a:off x="685800" y="476672"/>
            <a:ext cx="7772400" cy="1152128"/>
          </a:xfrm>
        </p:spPr>
        <p:txBody>
          <a:bodyPr/>
          <a:lstStyle/>
          <a:p>
            <a:pPr algn="l"/>
            <a:r>
              <a:rPr lang="zh-CN" altLang="en-US" dirty="0">
                <a:solidFill>
                  <a:srgbClr val="FF0000"/>
                </a:solidFill>
              </a:rPr>
              <a:t>根据</a:t>
            </a:r>
            <a:r>
              <a:rPr lang="en-US" altLang="zh-CN" dirty="0">
                <a:solidFill>
                  <a:srgbClr val="FF0000"/>
                </a:solidFill>
              </a:rPr>
              <a:t>IP</a:t>
            </a:r>
            <a:r>
              <a:rPr lang="zh-CN" altLang="en-US" dirty="0">
                <a:solidFill>
                  <a:srgbClr val="FF0000"/>
                </a:solidFill>
              </a:rPr>
              <a:t>地址在网络上找路</a:t>
            </a:r>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pSp>
        <p:nvGrpSpPr>
          <p:cNvPr id="10" name="组合 9"/>
          <p:cNvGrpSpPr/>
          <p:nvPr/>
        </p:nvGrpSpPr>
        <p:grpSpPr>
          <a:xfrm>
            <a:off x="1043608" y="4725144"/>
            <a:ext cx="432049" cy="551686"/>
            <a:chOff x="4144842" y="3669402"/>
            <a:chExt cx="432049" cy="551686"/>
          </a:xfrm>
        </p:grpSpPr>
        <p:sp>
          <p:nvSpPr>
            <p:cNvPr id="6" name="椭圆 5"/>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7" name="等腰三角形 6"/>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9" name="TextBox 8"/>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11" name="组合 10"/>
          <p:cNvGrpSpPr/>
          <p:nvPr/>
        </p:nvGrpSpPr>
        <p:grpSpPr>
          <a:xfrm>
            <a:off x="2973084" y="4796147"/>
            <a:ext cx="432049" cy="551686"/>
            <a:chOff x="4144842" y="3669402"/>
            <a:chExt cx="432049" cy="551686"/>
          </a:xfrm>
        </p:grpSpPr>
        <p:sp>
          <p:nvSpPr>
            <p:cNvPr id="12" name="椭圆 11"/>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13" name="等腰三角形 12"/>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14" name="TextBox 13"/>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15" name="组合 14"/>
          <p:cNvGrpSpPr/>
          <p:nvPr/>
        </p:nvGrpSpPr>
        <p:grpSpPr>
          <a:xfrm>
            <a:off x="2602897" y="3378473"/>
            <a:ext cx="432049" cy="551686"/>
            <a:chOff x="4144842" y="3669402"/>
            <a:chExt cx="432049" cy="551686"/>
          </a:xfrm>
        </p:grpSpPr>
        <p:sp>
          <p:nvSpPr>
            <p:cNvPr id="16" name="椭圆 15"/>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17" name="等腰三角形 16"/>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18" name="TextBox 17"/>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19" name="组合 18"/>
          <p:cNvGrpSpPr/>
          <p:nvPr/>
        </p:nvGrpSpPr>
        <p:grpSpPr>
          <a:xfrm>
            <a:off x="2195736" y="5426055"/>
            <a:ext cx="432049" cy="551686"/>
            <a:chOff x="4144842" y="3669402"/>
            <a:chExt cx="432049" cy="551686"/>
          </a:xfrm>
        </p:grpSpPr>
        <p:sp>
          <p:nvSpPr>
            <p:cNvPr id="20" name="椭圆 19"/>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21" name="等腰三角形 20"/>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22" name="TextBox 21"/>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23" name="组合 22"/>
          <p:cNvGrpSpPr/>
          <p:nvPr/>
        </p:nvGrpSpPr>
        <p:grpSpPr>
          <a:xfrm>
            <a:off x="3923928" y="3284984"/>
            <a:ext cx="432049" cy="551686"/>
            <a:chOff x="4144842" y="3669402"/>
            <a:chExt cx="432049" cy="551686"/>
          </a:xfrm>
        </p:grpSpPr>
        <p:sp>
          <p:nvSpPr>
            <p:cNvPr id="24" name="椭圆 23"/>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25" name="等腰三角形 24"/>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26" name="TextBox 25"/>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27" name="组合 26"/>
          <p:cNvGrpSpPr/>
          <p:nvPr/>
        </p:nvGrpSpPr>
        <p:grpSpPr>
          <a:xfrm>
            <a:off x="1551159" y="3581398"/>
            <a:ext cx="432049" cy="551686"/>
            <a:chOff x="4144842" y="3669402"/>
            <a:chExt cx="432049" cy="551686"/>
          </a:xfrm>
        </p:grpSpPr>
        <p:sp>
          <p:nvSpPr>
            <p:cNvPr id="28" name="椭圆 27"/>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29" name="等腰三角形 28"/>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30" name="TextBox 29"/>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31" name="组合 30"/>
          <p:cNvGrpSpPr/>
          <p:nvPr/>
        </p:nvGrpSpPr>
        <p:grpSpPr>
          <a:xfrm>
            <a:off x="4802982" y="2917048"/>
            <a:ext cx="432049" cy="551686"/>
            <a:chOff x="4144842" y="3669402"/>
            <a:chExt cx="432049" cy="551686"/>
          </a:xfrm>
        </p:grpSpPr>
        <p:sp>
          <p:nvSpPr>
            <p:cNvPr id="32" name="椭圆 31"/>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33" name="等腰三角形 32"/>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34" name="TextBox 33"/>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35" name="组合 34"/>
          <p:cNvGrpSpPr/>
          <p:nvPr/>
        </p:nvGrpSpPr>
        <p:grpSpPr>
          <a:xfrm>
            <a:off x="1025738" y="3960778"/>
            <a:ext cx="432049" cy="551686"/>
            <a:chOff x="4144842" y="3669402"/>
            <a:chExt cx="432049" cy="551686"/>
          </a:xfrm>
        </p:grpSpPr>
        <p:sp>
          <p:nvSpPr>
            <p:cNvPr id="36" name="椭圆 35"/>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37" name="等腰三角形 36"/>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38" name="TextBox 37"/>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grpSp>
        <p:nvGrpSpPr>
          <p:cNvPr id="40" name="组合 39"/>
          <p:cNvGrpSpPr/>
          <p:nvPr/>
        </p:nvGrpSpPr>
        <p:grpSpPr>
          <a:xfrm>
            <a:off x="3995936" y="3933056"/>
            <a:ext cx="432049" cy="551686"/>
            <a:chOff x="4144842" y="3669402"/>
            <a:chExt cx="432049" cy="551686"/>
          </a:xfrm>
        </p:grpSpPr>
        <p:sp>
          <p:nvSpPr>
            <p:cNvPr id="41" name="椭圆 40"/>
            <p:cNvSpPr/>
            <p:nvPr/>
          </p:nvSpPr>
          <p:spPr>
            <a:xfrm>
              <a:off x="4183883" y="3705517"/>
              <a:ext cx="345449" cy="316662"/>
            </a:xfrm>
            <a:prstGeom prst="ellipse">
              <a:avLst/>
            </a:prstGeom>
            <a:noFill/>
            <a:ln w="76200">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400" dirty="0"/>
            </a:p>
          </p:txBody>
        </p:sp>
        <p:sp>
          <p:nvSpPr>
            <p:cNvPr id="42" name="等腰三角形 41"/>
            <p:cNvSpPr/>
            <p:nvPr/>
          </p:nvSpPr>
          <p:spPr>
            <a:xfrm rot="10800000">
              <a:off x="4211960" y="4005064"/>
              <a:ext cx="288032" cy="216024"/>
            </a:xfrm>
            <a:prstGeom prst="triangle">
              <a:avLst/>
            </a:prstGeom>
            <a:solidFill>
              <a:srgbClr val="0070C0"/>
            </a:solidFill>
            <a:ln>
              <a:solidFill>
                <a:srgbClr val="0070C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n>
                  <a:solidFill>
                    <a:srgbClr val="FF0000"/>
                  </a:solidFill>
                </a:ln>
              </a:endParaRPr>
            </a:p>
          </p:txBody>
        </p:sp>
        <p:sp>
          <p:nvSpPr>
            <p:cNvPr id="43" name="TextBox 42"/>
            <p:cNvSpPr txBox="1"/>
            <p:nvPr/>
          </p:nvSpPr>
          <p:spPr>
            <a:xfrm>
              <a:off x="4144842" y="3669402"/>
              <a:ext cx="432049" cy="369332"/>
            </a:xfrm>
            <a:prstGeom prst="rect">
              <a:avLst/>
            </a:prstGeom>
            <a:noFill/>
          </p:spPr>
          <p:txBody>
            <a:bodyPr wrap="square" rtlCol="0">
              <a:spAutoFit/>
            </a:bodyPr>
            <a:lstStyle/>
            <a:p>
              <a:r>
                <a:rPr lang="en-US" altLang="zh-CN" b="1" dirty="0" smtClean="0">
                  <a:solidFill>
                    <a:srgbClr val="FF0000"/>
                  </a:solidFill>
                  <a:latin typeface="黑体" pitchFamily="49" charset="-122"/>
                  <a:ea typeface="黑体" pitchFamily="49" charset="-122"/>
                </a:rPr>
                <a:t>IP</a:t>
              </a:r>
              <a:endParaRPr lang="zh-CN" altLang="en-US" b="1" dirty="0">
                <a:solidFill>
                  <a:srgbClr val="FF0000"/>
                </a:solidFill>
                <a:latin typeface="黑体" pitchFamily="49" charset="-122"/>
                <a:ea typeface="黑体" pitchFamily="49" charset="-122"/>
              </a:endParaRPr>
            </a:p>
          </p:txBody>
        </p:sp>
      </p:grpSp>
    </p:spTree>
    <p:extLst>
      <p:ext uri="{BB962C8B-B14F-4D97-AF65-F5344CB8AC3E}">
        <p14:creationId xmlns:p14="http://schemas.microsoft.com/office/powerpoint/2010/main" val="26705539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repeatCount="indefinite" fill="hold" grpId="0" nodeType="clickEffect">
                                  <p:stCondLst>
                                    <p:cond delay="0"/>
                                  </p:stCondLst>
                                  <p:endCondLst>
                                    <p:cond evt="onNext" delay="0">
                                      <p:tgtEl>
                                        <p:sldTgt/>
                                      </p:tgtEl>
                                    </p:cond>
                                  </p:end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2000"/>
                                        <p:tgtEl>
                                          <p:spTgt spid="5"/>
                                        </p:tgtEl>
                                      </p:cBhvr>
                                    </p:animEffect>
                                  </p:childTnLst>
                                </p:cTn>
                              </p:par>
                              <p:par>
                                <p:cTn id="8" presetID="22" presetClass="entr" presetSubtype="8" repeatCount="indefinite" fill="hold" grpId="0" nodeType="withEffect">
                                  <p:stCondLst>
                                    <p:cond delay="0"/>
                                  </p:stCondLst>
                                  <p:endCondLst>
                                    <p:cond evt="onNext" delay="0">
                                      <p:tgtEl>
                                        <p:sldTgt/>
                                      </p:tgtEl>
                                    </p:cond>
                                  </p:endCondLst>
                                  <p:childTnLst>
                                    <p:set>
                                      <p:cBhvr>
                                        <p:cTn id="9" dur="1" fill="hold">
                                          <p:stCondLst>
                                            <p:cond delay="0"/>
                                          </p:stCondLst>
                                        </p:cTn>
                                        <p:tgtEl>
                                          <p:spTgt spid="39"/>
                                        </p:tgtEl>
                                        <p:attrNameLst>
                                          <p:attrName>style.visibility</p:attrName>
                                        </p:attrNameLst>
                                      </p:cBhvr>
                                      <p:to>
                                        <p:strVal val="visible"/>
                                      </p:to>
                                    </p:set>
                                    <p:animEffect transition="in" filter="wipe(left)">
                                      <p:cBhvr>
                                        <p:cTn id="10" dur="20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9"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是否分级，路由算法分为两类</a:t>
            </a:r>
            <a:endParaRPr lang="zh-CN" altLang="en-US" dirty="0"/>
          </a:p>
        </p:txBody>
      </p:sp>
      <p:sp>
        <p:nvSpPr>
          <p:cNvPr id="3" name="内容占位符 2"/>
          <p:cNvSpPr>
            <a:spLocks noGrp="1"/>
          </p:cNvSpPr>
          <p:nvPr>
            <p:ph sz="quarter" idx="1"/>
          </p:nvPr>
        </p:nvSpPr>
        <p:spPr/>
        <p:txBody>
          <a:bodyPr/>
          <a:lstStyle/>
          <a:p>
            <a:pPr lvl="0"/>
            <a:r>
              <a:rPr lang="zh-CN" altLang="zh-CN" dirty="0" smtClean="0"/>
              <a:t>平面路由选择</a:t>
            </a:r>
            <a:endParaRPr lang="en-US" altLang="zh-CN" dirty="0" smtClean="0"/>
          </a:p>
          <a:p>
            <a:pPr lvl="1"/>
            <a:r>
              <a:rPr lang="zh-CN" altLang="zh-CN" dirty="0" smtClean="0"/>
              <a:t>每个</a:t>
            </a:r>
            <a:r>
              <a:rPr lang="zh-CN" altLang="zh-CN" dirty="0"/>
              <a:t>路由器与其它所有路由器是对等</a:t>
            </a:r>
            <a:r>
              <a:rPr lang="zh-CN" altLang="zh-CN" dirty="0" smtClean="0"/>
              <a:t>的</a:t>
            </a:r>
            <a:endParaRPr lang="en-US" altLang="zh-CN" dirty="0" smtClean="0"/>
          </a:p>
          <a:p>
            <a:pPr lvl="1"/>
            <a:r>
              <a:rPr lang="zh-CN" altLang="zh-CN" dirty="0" smtClean="0"/>
              <a:t>例如</a:t>
            </a:r>
            <a:r>
              <a:rPr lang="zh-CN" altLang="zh-CN" dirty="0"/>
              <a:t>下面将要学习的</a:t>
            </a:r>
            <a:r>
              <a:rPr lang="en-US" altLang="zh-CN" dirty="0"/>
              <a:t>RIP</a:t>
            </a:r>
            <a:r>
              <a:rPr lang="zh-CN" altLang="zh-CN" dirty="0"/>
              <a:t>算法。</a:t>
            </a:r>
          </a:p>
          <a:p>
            <a:r>
              <a:rPr lang="zh-CN" altLang="zh-CN" dirty="0"/>
              <a:t>分层</a:t>
            </a:r>
            <a:r>
              <a:rPr lang="zh-CN" altLang="zh-CN" dirty="0" smtClean="0"/>
              <a:t>路由选择</a:t>
            </a:r>
            <a:endParaRPr lang="en-US" altLang="zh-CN" dirty="0" smtClean="0"/>
          </a:p>
          <a:p>
            <a:pPr lvl="1"/>
            <a:r>
              <a:rPr lang="zh-CN" altLang="zh-CN" dirty="0" smtClean="0"/>
              <a:t>网络</a:t>
            </a:r>
            <a:r>
              <a:rPr lang="zh-CN" altLang="zh-CN" dirty="0"/>
              <a:t>被分成若干区域（实际上是分成组了</a:t>
            </a:r>
            <a:r>
              <a:rPr lang="zh-CN" altLang="zh-CN" dirty="0" smtClean="0"/>
              <a:t>）</a:t>
            </a:r>
            <a:endParaRPr lang="en-US" altLang="zh-CN" dirty="0" smtClean="0"/>
          </a:p>
          <a:p>
            <a:pPr lvl="1"/>
            <a:r>
              <a:rPr lang="zh-CN" altLang="zh-CN" dirty="0" smtClean="0"/>
              <a:t>少数</a:t>
            </a:r>
            <a:r>
              <a:rPr lang="zh-CN" altLang="zh-CN" dirty="0"/>
              <a:t>的路由器作为“组长”可以与其它 “组长”</a:t>
            </a:r>
            <a:r>
              <a:rPr lang="zh-CN" altLang="zh-CN" dirty="0" smtClean="0"/>
              <a:t>通信</a:t>
            </a:r>
            <a:endParaRPr lang="en-US" altLang="zh-CN" dirty="0" smtClean="0"/>
          </a:p>
          <a:p>
            <a:pPr lvl="1"/>
            <a:r>
              <a:rPr lang="zh-CN" altLang="zh-CN" dirty="0" smtClean="0"/>
              <a:t>更多</a:t>
            </a:r>
            <a:r>
              <a:rPr lang="zh-CN" altLang="zh-CN" dirty="0"/>
              <a:t>的路由器只能与域内的路由器</a:t>
            </a:r>
            <a:r>
              <a:rPr lang="zh-CN" altLang="zh-CN" dirty="0" smtClean="0"/>
              <a:t>通信</a:t>
            </a:r>
            <a:endParaRPr lang="en-US" altLang="zh-CN" dirty="0" smtClean="0"/>
          </a:p>
          <a:p>
            <a:pPr lvl="1"/>
            <a:r>
              <a:rPr lang="zh-CN" altLang="zh-CN" dirty="0" smtClean="0"/>
              <a:t>这</a:t>
            </a:r>
            <a:r>
              <a:rPr lang="zh-CN" altLang="zh-CN" dirty="0"/>
              <a:t>类算法</a:t>
            </a:r>
            <a:r>
              <a:rPr lang="zh-CN" altLang="zh-CN" dirty="0" smtClean="0"/>
              <a:t>如下面</a:t>
            </a:r>
            <a:r>
              <a:rPr lang="zh-CN" altLang="zh-CN" dirty="0"/>
              <a:t>将要学习的</a:t>
            </a:r>
            <a:r>
              <a:rPr lang="en-US" altLang="zh-CN" dirty="0"/>
              <a:t>OSPF</a:t>
            </a:r>
            <a:r>
              <a:rPr lang="zh-CN" altLang="zh-CN" dirty="0" smtClean="0"/>
              <a:t>算法</a:t>
            </a:r>
            <a:endParaRPr lang="en-US" altLang="zh-CN" dirty="0" smtClean="0"/>
          </a:p>
          <a:p>
            <a:r>
              <a:rPr lang="zh-CN" altLang="zh-CN" dirty="0"/>
              <a:t>分层路由算法的主要优点是它模拟了社会的组织结构</a:t>
            </a:r>
            <a:r>
              <a:rPr lang="zh-CN" altLang="zh-CN" dirty="0" smtClean="0"/>
              <a:t>，具有</a:t>
            </a:r>
            <a:r>
              <a:rPr lang="zh-CN" altLang="zh-CN" dirty="0"/>
              <a:t>很好的可扩展性</a:t>
            </a:r>
            <a:endParaRPr lang="zh-CN" altLang="en-US" dirty="0"/>
          </a:p>
        </p:txBody>
      </p:sp>
    </p:spTree>
    <p:extLst>
      <p:ext uri="{BB962C8B-B14F-4D97-AF65-F5344CB8AC3E}">
        <p14:creationId xmlns:p14="http://schemas.microsoft.com/office/powerpoint/2010/main" val="589440242"/>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选择本地偏好值最高的路由</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BGP</a:t>
            </a:r>
            <a:r>
              <a:rPr lang="zh-CN" altLang="zh-CN" dirty="0"/>
              <a:t>路由的属性里有一个选项叫作本地</a:t>
            </a:r>
            <a:r>
              <a:rPr lang="zh-CN" altLang="zh-CN" dirty="0" smtClean="0"/>
              <a:t>偏好</a:t>
            </a:r>
            <a:endParaRPr lang="en-US" altLang="zh-CN" dirty="0" smtClean="0"/>
          </a:p>
          <a:p>
            <a:pPr lvl="1"/>
            <a:r>
              <a:rPr lang="zh-CN" altLang="zh-CN" dirty="0" smtClean="0"/>
              <a:t>指</a:t>
            </a:r>
            <a:r>
              <a:rPr lang="zh-CN" altLang="zh-CN" dirty="0"/>
              <a:t>到同一个网络的不同路由中，挑选一个偏好值最高的</a:t>
            </a:r>
            <a:r>
              <a:rPr lang="zh-CN" altLang="zh-CN" dirty="0" smtClean="0"/>
              <a:t>路由</a:t>
            </a:r>
            <a:endParaRPr lang="en-US" altLang="zh-CN" dirty="0" smtClean="0"/>
          </a:p>
          <a:p>
            <a:pPr lvl="1"/>
            <a:r>
              <a:rPr lang="zh-CN" altLang="zh-CN" dirty="0" smtClean="0"/>
              <a:t>本地</a:t>
            </a:r>
            <a:r>
              <a:rPr lang="zh-CN" altLang="zh-CN" dirty="0"/>
              <a:t>偏好的值可以由管理员根据政治、经济上的考虑来设置</a:t>
            </a:r>
            <a:endParaRPr lang="zh-CN" altLang="en-US" dirty="0"/>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3068960"/>
            <a:ext cx="7755037" cy="2728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619672" y="4005064"/>
            <a:ext cx="1008112" cy="360040"/>
          </a:xfrm>
          <a:prstGeom prst="rect">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a:t>
            </a:r>
            <a:endParaRPr lang="zh-CN" altLang="en-US" b="1" dirty="0">
              <a:solidFill>
                <a:schemeClr val="tx1"/>
              </a:solidFill>
            </a:endParaRPr>
          </a:p>
        </p:txBody>
      </p:sp>
    </p:spTree>
    <p:extLst>
      <p:ext uri="{BB962C8B-B14F-4D97-AF65-F5344CB8AC3E}">
        <p14:creationId xmlns:p14="http://schemas.microsoft.com/office/powerpoint/2010/main" val="25128871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grpId="1" nodeType="afterEffect">
                                  <p:stCondLst>
                                    <p:cond delay="0"/>
                                  </p:stCondLst>
                                  <p:childTnLst>
                                    <p:animMotion origin="layout" path="M 1.94444E-6 4.81481E-6 L 0.14184 -0.06829 " pathEditMode="relative" rAng="0" ptsTypes="AA">
                                      <p:cBhvr>
                                        <p:cTn id="9" dur="1000" fill="hold"/>
                                        <p:tgtEl>
                                          <p:spTgt spid="5"/>
                                        </p:tgtEl>
                                        <p:attrNameLst>
                                          <p:attrName>ppt_x</p:attrName>
                                          <p:attrName>ppt_y</p:attrName>
                                        </p:attrNameLst>
                                      </p:cBhvr>
                                      <p:rCtr x="7083" y="-3426"/>
                                    </p:animMotion>
                                  </p:childTnLst>
                                </p:cTn>
                              </p:par>
                            </p:childTnLst>
                          </p:cTn>
                        </p:par>
                        <p:par>
                          <p:cTn id="10" fill="hold">
                            <p:stCondLst>
                              <p:cond delay="1000"/>
                            </p:stCondLst>
                            <p:childTnLst>
                              <p:par>
                                <p:cTn id="11" presetID="42" presetClass="path" presetSubtype="0" fill="hold" grpId="2" nodeType="afterEffect">
                                  <p:stCondLst>
                                    <p:cond delay="0"/>
                                  </p:stCondLst>
                                  <p:childTnLst>
                                    <p:animMotion origin="layout" path="M 0.14184 -0.06829 L 0.40955 -0.11019 " pathEditMode="relative" rAng="0" ptsTypes="AA">
                                      <p:cBhvr>
                                        <p:cTn id="12" dur="1500" fill="hold"/>
                                        <p:tgtEl>
                                          <p:spTgt spid="5"/>
                                        </p:tgtEl>
                                        <p:attrNameLst>
                                          <p:attrName>ppt_x</p:attrName>
                                          <p:attrName>ppt_y</p:attrName>
                                        </p:attrNameLst>
                                      </p:cBhvr>
                                      <p:rCtr x="13385" y="-2106"/>
                                    </p:animMotion>
                                  </p:childTnLst>
                                </p:cTn>
                              </p:par>
                            </p:childTnLst>
                          </p:cTn>
                        </p:par>
                        <p:par>
                          <p:cTn id="13" fill="hold">
                            <p:stCondLst>
                              <p:cond delay="2500"/>
                            </p:stCondLst>
                            <p:childTnLst>
                              <p:par>
                                <p:cTn id="14" presetID="42" presetClass="path" presetSubtype="0" fill="hold" grpId="3" nodeType="afterEffect">
                                  <p:stCondLst>
                                    <p:cond delay="0"/>
                                  </p:stCondLst>
                                  <p:childTnLst>
                                    <p:animMotion origin="layout" path="M 0.40955 -0.11019 L 0.575 0.01574 " pathEditMode="relative" rAng="0" ptsTypes="AA">
                                      <p:cBhvr>
                                        <p:cTn id="15" dur="1000" fill="hold"/>
                                        <p:tgtEl>
                                          <p:spTgt spid="5"/>
                                        </p:tgtEl>
                                        <p:attrNameLst>
                                          <p:attrName>ppt_x</p:attrName>
                                          <p:attrName>ppt_y</p:attrName>
                                        </p:attrNameLst>
                                      </p:cBhvr>
                                      <p:rCtr x="8264" y="629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5" grpId="3"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选择</a:t>
            </a:r>
            <a:r>
              <a:rPr lang="en-US" altLang="zh-CN" dirty="0">
                <a:solidFill>
                  <a:srgbClr val="FF0000"/>
                </a:solidFill>
              </a:rPr>
              <a:t>AS</a:t>
            </a:r>
            <a:r>
              <a:rPr lang="zh-CN" altLang="zh-CN" dirty="0">
                <a:solidFill>
                  <a:srgbClr val="FF0000"/>
                </a:solidFill>
              </a:rPr>
              <a:t>跳数最少的路由</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清官难断家务事</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544" y="2132856"/>
            <a:ext cx="8365731" cy="4104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107504" y="5949280"/>
            <a:ext cx="1008112" cy="360040"/>
          </a:xfrm>
          <a:prstGeom prst="rect">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to X</a:t>
            </a:r>
            <a:endParaRPr lang="zh-CN" altLang="en-US" b="1" dirty="0">
              <a:solidFill>
                <a:schemeClr val="tx1"/>
              </a:solidFill>
            </a:endParaRPr>
          </a:p>
        </p:txBody>
      </p:sp>
    </p:spTree>
    <p:extLst>
      <p:ext uri="{BB962C8B-B14F-4D97-AF65-F5344CB8AC3E}">
        <p14:creationId xmlns:p14="http://schemas.microsoft.com/office/powerpoint/2010/main" val="40071308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0" presetClass="path" presetSubtype="0" fill="hold" grpId="1" nodeType="clickEffect">
                                  <p:stCondLst>
                                    <p:cond delay="0"/>
                                  </p:stCondLst>
                                  <p:childTnLst>
                                    <p:animMotion origin="layout" path="M 0 0 L 0.11614 -0.12106 L 0.09461 -0.3037 L 0.19618 -0.31597 L 0.2592 -0.47916 L 0.31458 -0.35185 L 0.45607 -0.35092 L 0.38993 -0.50972 L 0.52691 -0.46365 L 0.61996 -0.41759 L 0.70468 -0.4493 L 0.82847 -0.51088 " pathEditMode="relative" ptsTypes="AAAAAAAAAAAA">
                                      <p:cBhvr>
                                        <p:cTn id="10" dur="8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路由器</a:t>
            </a:r>
            <a:r>
              <a:rPr lang="en-US" altLang="zh-CN" dirty="0">
                <a:solidFill>
                  <a:srgbClr val="FF0000"/>
                </a:solidFill>
              </a:rPr>
              <a:t>BGP</a:t>
            </a:r>
            <a:r>
              <a:rPr lang="zh-CN" altLang="zh-CN" dirty="0">
                <a:solidFill>
                  <a:srgbClr val="FF0000"/>
                </a:solidFill>
              </a:rPr>
              <a:t>标识符最小的路由</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BGP</a:t>
            </a:r>
            <a:r>
              <a:rPr lang="zh-CN" altLang="zh-CN" dirty="0"/>
              <a:t>中，路由器被赋予一个</a:t>
            </a:r>
            <a:r>
              <a:rPr lang="en-US" altLang="zh-CN" dirty="0"/>
              <a:t>32</a:t>
            </a:r>
            <a:r>
              <a:rPr lang="zh-CN" altLang="zh-CN" dirty="0"/>
              <a:t>比特的</a:t>
            </a:r>
            <a:r>
              <a:rPr lang="en-US" altLang="zh-CN" dirty="0"/>
              <a:t>BGP</a:t>
            </a:r>
            <a:r>
              <a:rPr lang="zh-CN" altLang="zh-CN" dirty="0"/>
              <a:t>标识符（必须在自治系统内唯一</a:t>
            </a:r>
            <a:r>
              <a:rPr lang="zh-CN" altLang="zh-CN" dirty="0" smtClean="0"/>
              <a:t>）</a:t>
            </a:r>
            <a:endParaRPr lang="en-US" altLang="zh-CN" dirty="0" smtClean="0"/>
          </a:p>
          <a:p>
            <a:r>
              <a:rPr lang="zh-CN" altLang="zh-CN" dirty="0" smtClean="0"/>
              <a:t>可以</a:t>
            </a:r>
            <a:r>
              <a:rPr lang="zh-CN" altLang="zh-CN" dirty="0"/>
              <a:t>手工配置，也可以让路由器自动</a:t>
            </a:r>
            <a:r>
              <a:rPr lang="zh-CN" altLang="zh-CN" dirty="0" smtClean="0"/>
              <a:t>选取</a:t>
            </a:r>
            <a:endParaRPr lang="en-US" altLang="zh-CN" dirty="0" smtClean="0"/>
          </a:p>
          <a:p>
            <a:pPr lvl="1"/>
            <a:r>
              <a:rPr lang="zh-CN" altLang="zh-CN" dirty="0" smtClean="0"/>
              <a:t>路由器</a:t>
            </a:r>
            <a:r>
              <a:rPr lang="zh-CN" altLang="zh-CN" dirty="0"/>
              <a:t>有多个接口，每个接口一个</a:t>
            </a:r>
            <a:r>
              <a:rPr lang="en-US" altLang="zh-CN" dirty="0"/>
              <a:t>IP</a:t>
            </a:r>
            <a:r>
              <a:rPr lang="zh-CN" altLang="zh-CN" dirty="0" smtClean="0"/>
              <a:t>地址</a:t>
            </a:r>
            <a:endParaRPr lang="en-US" altLang="zh-CN" dirty="0" smtClean="0"/>
          </a:p>
          <a:p>
            <a:pPr lvl="1"/>
            <a:r>
              <a:rPr lang="zh-CN" altLang="zh-CN" dirty="0" smtClean="0"/>
              <a:t>没有</a:t>
            </a:r>
            <a:r>
              <a:rPr lang="zh-CN" altLang="zh-CN" dirty="0"/>
              <a:t>其它机制产生</a:t>
            </a:r>
            <a:r>
              <a:rPr lang="en-US" altLang="zh-CN" dirty="0"/>
              <a:t>BGP</a:t>
            </a:r>
            <a:r>
              <a:rPr lang="zh-CN" altLang="zh-CN" dirty="0"/>
              <a:t>标识符的时候，</a:t>
            </a:r>
            <a:r>
              <a:rPr lang="en-US" altLang="zh-CN" dirty="0"/>
              <a:t>BGP</a:t>
            </a:r>
            <a:r>
              <a:rPr lang="zh-CN" altLang="zh-CN" dirty="0"/>
              <a:t>标识符一般使用其中最大的</a:t>
            </a:r>
            <a:r>
              <a:rPr lang="en-US" altLang="zh-CN" dirty="0"/>
              <a:t>IP</a:t>
            </a:r>
            <a:r>
              <a:rPr lang="zh-CN" altLang="zh-CN" dirty="0" smtClean="0"/>
              <a:t>地址</a:t>
            </a:r>
            <a:endParaRPr lang="zh-CN" altLang="zh-CN" dirty="0"/>
          </a:p>
          <a:p>
            <a:r>
              <a:rPr lang="zh-CN" altLang="zh-CN" dirty="0"/>
              <a:t>当需要在多条路由中选择时，选择经过</a:t>
            </a:r>
            <a:r>
              <a:rPr lang="en-US" altLang="zh-CN" dirty="0"/>
              <a:t>BGP</a:t>
            </a:r>
            <a:r>
              <a:rPr lang="zh-CN" altLang="zh-CN" dirty="0"/>
              <a:t>标识符最小的那个路由器的路由</a:t>
            </a:r>
            <a:endParaRPr lang="zh-CN" altLang="en-US" dirty="0"/>
          </a:p>
        </p:txBody>
      </p:sp>
    </p:spTree>
    <p:extLst>
      <p:ext uri="{BB962C8B-B14F-4D97-AF65-F5344CB8AC3E}">
        <p14:creationId xmlns:p14="http://schemas.microsoft.com/office/powerpoint/2010/main" val="153570424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根据路由算法触发的时机，可以</a:t>
            </a:r>
            <a:r>
              <a:rPr lang="zh-CN" altLang="zh-CN" dirty="0" smtClean="0"/>
              <a:t>分为</a:t>
            </a:r>
            <a:endParaRPr lang="en-US" altLang="zh-CN" dirty="0" smtClean="0"/>
          </a:p>
          <a:p>
            <a:pPr lvl="1"/>
            <a:r>
              <a:rPr lang="zh-CN" altLang="zh-CN" dirty="0" smtClean="0"/>
              <a:t>主动路由</a:t>
            </a:r>
            <a:endParaRPr lang="en-US" altLang="zh-CN" dirty="0" smtClean="0"/>
          </a:p>
          <a:p>
            <a:pPr lvl="1"/>
            <a:r>
              <a:rPr lang="zh-CN" altLang="zh-CN" dirty="0" smtClean="0"/>
              <a:t>被动路由</a:t>
            </a:r>
            <a:endParaRPr lang="zh-CN" altLang="zh-CN" dirty="0"/>
          </a:p>
          <a:p>
            <a:r>
              <a:rPr lang="zh-CN" altLang="zh-CN" dirty="0" smtClean="0"/>
              <a:t>路由算法</a:t>
            </a:r>
            <a:r>
              <a:rPr lang="zh-CN" altLang="zh-CN" dirty="0"/>
              <a:t>还可以</a:t>
            </a:r>
            <a:r>
              <a:rPr lang="zh-CN" altLang="zh-CN" dirty="0" smtClean="0"/>
              <a:t>分为</a:t>
            </a:r>
            <a:endParaRPr lang="en-US" altLang="zh-CN" dirty="0" smtClean="0"/>
          </a:p>
          <a:p>
            <a:pPr lvl="1"/>
            <a:r>
              <a:rPr lang="zh-CN" altLang="zh-CN" dirty="0" smtClean="0"/>
              <a:t>内部</a:t>
            </a:r>
            <a:r>
              <a:rPr lang="zh-CN" altLang="zh-CN" dirty="0"/>
              <a:t>网关</a:t>
            </a:r>
            <a:r>
              <a:rPr lang="zh-CN" altLang="zh-CN" dirty="0" smtClean="0"/>
              <a:t>协议</a:t>
            </a:r>
            <a:endParaRPr lang="en-US" altLang="zh-CN" dirty="0" smtClean="0"/>
          </a:p>
          <a:p>
            <a:pPr lvl="1"/>
            <a:r>
              <a:rPr lang="zh-CN" altLang="zh-CN" dirty="0" smtClean="0"/>
              <a:t>外部</a:t>
            </a:r>
            <a:r>
              <a:rPr lang="zh-CN" altLang="zh-CN" dirty="0"/>
              <a:t>网关协议</a:t>
            </a:r>
            <a:endParaRPr lang="zh-CN" altLang="en-US" dirty="0"/>
          </a:p>
        </p:txBody>
      </p:sp>
    </p:spTree>
    <p:extLst>
      <p:ext uri="{BB962C8B-B14F-4D97-AF65-F5344CB8AC3E}">
        <p14:creationId xmlns:p14="http://schemas.microsoft.com/office/powerpoint/2010/main" val="4546760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968152"/>
          </a:xfrm>
        </p:spPr>
        <p:txBody>
          <a:bodyPr>
            <a:normAutofit fontScale="90000"/>
          </a:bodyPr>
          <a:lstStyle/>
          <a:p>
            <a:r>
              <a:rPr lang="en-US" altLang="zh-CN" dirty="0">
                <a:solidFill>
                  <a:srgbClr val="FF0000"/>
                </a:solidFill>
              </a:rPr>
              <a:t>4. </a:t>
            </a:r>
            <a:r>
              <a:rPr lang="zh-CN" altLang="zh-CN" dirty="0">
                <a:solidFill>
                  <a:srgbClr val="FF0000"/>
                </a:solidFill>
              </a:rPr>
              <a:t>路由选择算法的</a:t>
            </a:r>
            <a:r>
              <a:rPr lang="zh-CN" altLang="zh-CN" dirty="0" smtClean="0">
                <a:solidFill>
                  <a:srgbClr val="FF0000"/>
                </a:solidFill>
              </a:rPr>
              <a:t>思考</a:t>
            </a:r>
            <a:r>
              <a:rPr lang="en-US" altLang="zh-CN" dirty="0" smtClean="0">
                <a:solidFill>
                  <a:srgbClr val="FF0000"/>
                </a:solidFill>
              </a:rPr>
              <a:t/>
            </a:r>
            <a:br>
              <a:rPr lang="en-US" altLang="zh-CN" dirty="0" smtClean="0">
                <a:solidFill>
                  <a:srgbClr val="FF0000"/>
                </a:solidFill>
              </a:rPr>
            </a:br>
            <a:r>
              <a:rPr lang="en-US" altLang="zh-CN" dirty="0" smtClean="0"/>
              <a:t>1</a:t>
            </a:r>
            <a:r>
              <a:rPr lang="zh-CN" altLang="zh-CN" dirty="0"/>
              <a:t>）计算粒度</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en-US" altLang="zh-CN" dirty="0" smtClean="0"/>
              <a:t>3.5.2</a:t>
            </a:r>
            <a:r>
              <a:rPr lang="zh-CN" altLang="zh-CN" dirty="0" smtClean="0"/>
              <a:t>节</a:t>
            </a:r>
            <a:r>
              <a:rPr lang="zh-CN" altLang="en-US" dirty="0" smtClean="0"/>
              <a:t>，</a:t>
            </a:r>
            <a:r>
              <a:rPr lang="zh-CN" altLang="zh-CN" dirty="0" smtClean="0"/>
              <a:t>路由器</a:t>
            </a:r>
            <a:r>
              <a:rPr lang="zh-CN" altLang="zh-CN" dirty="0"/>
              <a:t>的路由表中，只保存了以网络（而不是以主机）为粒度的信息，这是因为：</a:t>
            </a:r>
          </a:p>
          <a:p>
            <a:pPr lvl="1"/>
            <a:r>
              <a:rPr lang="zh-CN" altLang="zh-CN" dirty="0" smtClean="0"/>
              <a:t>如细致</a:t>
            </a:r>
            <a:r>
              <a:rPr lang="zh-CN" altLang="zh-CN" dirty="0"/>
              <a:t>到主机</a:t>
            </a:r>
            <a:r>
              <a:rPr lang="zh-CN" altLang="zh-CN" dirty="0" smtClean="0"/>
              <a:t>，需要</a:t>
            </a:r>
            <a:r>
              <a:rPr lang="zh-CN" altLang="zh-CN" dirty="0"/>
              <a:t>保存的信息太</a:t>
            </a:r>
            <a:r>
              <a:rPr lang="zh-CN" altLang="zh-CN" dirty="0" smtClean="0"/>
              <a:t>多，</a:t>
            </a:r>
            <a:r>
              <a:rPr lang="zh-CN" altLang="zh-CN" dirty="0"/>
              <a:t>硬软件不允许。而仅记录网络号，</a:t>
            </a:r>
            <a:r>
              <a:rPr lang="zh-CN" altLang="zh-CN" dirty="0" smtClean="0"/>
              <a:t>可使</a:t>
            </a:r>
            <a:r>
              <a:rPr lang="zh-CN" altLang="zh-CN" dirty="0"/>
              <a:t>路由表中的表项数和计算过程</a:t>
            </a:r>
            <a:r>
              <a:rPr lang="zh-CN" altLang="zh-CN" dirty="0" smtClean="0"/>
              <a:t>大幅缩减，减小</a:t>
            </a:r>
            <a:r>
              <a:rPr lang="zh-CN" altLang="zh-CN" dirty="0"/>
              <a:t>了路由表所占的存储空间、加快了路由算法的计算速度。</a:t>
            </a:r>
          </a:p>
          <a:p>
            <a:pPr lvl="1"/>
            <a:r>
              <a:rPr lang="zh-CN" altLang="zh-CN" dirty="0"/>
              <a:t>也无必要，路由器只需要知道大概方位即可，就如同坐高铁到某市，途经各市的细节地图不必</a:t>
            </a:r>
            <a:r>
              <a:rPr lang="zh-CN" altLang="zh-CN" dirty="0" smtClean="0"/>
              <a:t>关注</a:t>
            </a:r>
            <a:endParaRPr lang="zh-CN" altLang="zh-CN" dirty="0"/>
          </a:p>
          <a:p>
            <a:r>
              <a:rPr lang="zh-CN" altLang="zh-CN" dirty="0"/>
              <a:t>为此，路由器在进行路由计算时，仅仅需要知道网络号，根据网络号进行路径的计算即可</a:t>
            </a:r>
            <a:endParaRPr lang="zh-CN" altLang="en-US" dirty="0"/>
          </a:p>
        </p:txBody>
      </p:sp>
    </p:spTree>
    <p:extLst>
      <p:ext uri="{BB962C8B-B14F-4D97-AF65-F5344CB8AC3E}">
        <p14:creationId xmlns:p14="http://schemas.microsoft.com/office/powerpoint/2010/main" val="324719206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2</a:t>
            </a:r>
            <a:r>
              <a:rPr lang="zh-CN" altLang="zh-CN" dirty="0"/>
              <a:t>）</a:t>
            </a:r>
            <a:r>
              <a:rPr lang="zh-CN" altLang="zh-CN" dirty="0" smtClean="0"/>
              <a:t>工作过程</a:t>
            </a:r>
            <a:endParaRPr lang="zh-CN" altLang="en-US" dirty="0"/>
          </a:p>
        </p:txBody>
      </p:sp>
      <p:sp>
        <p:nvSpPr>
          <p:cNvPr id="3" name="内容占位符 2"/>
          <p:cNvSpPr>
            <a:spLocks noGrp="1"/>
          </p:cNvSpPr>
          <p:nvPr>
            <p:ph sz="quarter" idx="1"/>
          </p:nvPr>
        </p:nvSpPr>
        <p:spPr/>
        <p:txBody>
          <a:bodyPr/>
          <a:lstStyle/>
          <a:p>
            <a:r>
              <a:rPr lang="zh-CN" altLang="zh-CN" dirty="0" smtClean="0"/>
              <a:t>动态</a:t>
            </a:r>
            <a:r>
              <a:rPr lang="zh-CN" altLang="zh-CN" dirty="0"/>
              <a:t>路由算法的工作过程都大体一致，主要分为两个阶段：</a:t>
            </a:r>
          </a:p>
          <a:p>
            <a:pPr lvl="1"/>
            <a:r>
              <a:rPr lang="zh-CN" altLang="zh-CN" dirty="0"/>
              <a:t>互相交换路由信息（围绕网络号的相关信息，例如距离、是否连通等），从而对网络的相关信息（例如拓扑）进行</a:t>
            </a:r>
            <a:r>
              <a:rPr lang="zh-CN" altLang="zh-CN" dirty="0" smtClean="0"/>
              <a:t>了解</a:t>
            </a:r>
            <a:endParaRPr lang="zh-CN" altLang="zh-CN" dirty="0"/>
          </a:p>
          <a:p>
            <a:pPr lvl="1"/>
            <a:r>
              <a:rPr lang="zh-CN" altLang="zh-CN" dirty="0"/>
              <a:t>根据交换的信息，依据给定的算法，计算出从自己到目的网络的路径（主要是下一跳</a:t>
            </a:r>
            <a:r>
              <a:rPr lang="zh-CN" altLang="zh-CN" dirty="0" smtClean="0"/>
              <a:t>）</a:t>
            </a:r>
            <a:endParaRPr lang="zh-CN" altLang="zh-CN" dirty="0"/>
          </a:p>
          <a:p>
            <a:pPr lvl="1"/>
            <a:endParaRPr lang="zh-CN" altLang="en-US" dirty="0"/>
          </a:p>
        </p:txBody>
      </p:sp>
    </p:spTree>
    <p:extLst>
      <p:ext uri="{BB962C8B-B14F-4D97-AF65-F5344CB8AC3E}">
        <p14:creationId xmlns:p14="http://schemas.microsoft.com/office/powerpoint/2010/main" val="350485799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每个路由器不必保存整条路径，只需要知道下一跳即</a:t>
            </a:r>
            <a:r>
              <a:rPr lang="zh-CN" altLang="zh-CN" dirty="0" smtClean="0"/>
              <a:t>可</a:t>
            </a:r>
            <a:endParaRPr lang="en-US" altLang="zh-CN" dirty="0" smtClean="0"/>
          </a:p>
          <a:p>
            <a:r>
              <a:rPr lang="zh-CN" altLang="zh-CN" dirty="0" smtClean="0"/>
              <a:t>每个</a:t>
            </a:r>
            <a:r>
              <a:rPr lang="zh-CN" altLang="zh-CN" dirty="0"/>
              <a:t>路由器都利用下一跳发送分组给后续的路由器，可以串联成一条完整的</a:t>
            </a:r>
            <a:r>
              <a:rPr lang="zh-CN" altLang="zh-CN" dirty="0" smtClean="0"/>
              <a:t>路径</a:t>
            </a:r>
            <a:endParaRPr lang="en-US" altLang="zh-CN" dirty="0" smtClean="0"/>
          </a:p>
          <a:p>
            <a:r>
              <a:rPr lang="zh-CN" altLang="zh-CN" dirty="0"/>
              <a:t>就如同豪横公司事先并不告诉旅客全程怎么走，而是每到一站，再根据这一站的情况决定下一站如何</a:t>
            </a:r>
            <a:r>
              <a:rPr lang="zh-CN" altLang="zh-CN" dirty="0" smtClean="0"/>
              <a:t>走</a:t>
            </a:r>
            <a:endParaRPr lang="en-US" altLang="zh-CN" dirty="0" smtClean="0"/>
          </a:p>
          <a:p>
            <a:endParaRPr lang="zh-CN" altLang="en-US" dirty="0"/>
          </a:p>
        </p:txBody>
      </p:sp>
    </p:spTree>
    <p:extLst>
      <p:ext uri="{BB962C8B-B14F-4D97-AF65-F5344CB8AC3E}">
        <p14:creationId xmlns:p14="http://schemas.microsoft.com/office/powerpoint/2010/main" val="42292724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还有一类比较特殊的路由</a:t>
            </a:r>
            <a:endParaRPr lang="zh-CN" altLang="en-US" dirty="0"/>
          </a:p>
        </p:txBody>
      </p:sp>
      <p:sp>
        <p:nvSpPr>
          <p:cNvPr id="3" name="内容占位符 2"/>
          <p:cNvSpPr>
            <a:spLocks noGrp="1"/>
          </p:cNvSpPr>
          <p:nvPr>
            <p:ph sz="quarter" idx="1"/>
          </p:nvPr>
        </p:nvSpPr>
        <p:spPr/>
        <p:txBody>
          <a:bodyPr/>
          <a:lstStyle/>
          <a:p>
            <a:r>
              <a:rPr lang="zh-CN" altLang="zh-CN" dirty="0" smtClean="0"/>
              <a:t>互联网</a:t>
            </a:r>
            <a:r>
              <a:rPr lang="zh-CN" altLang="zh-CN" dirty="0"/>
              <a:t>中并不多见——源</a:t>
            </a:r>
            <a:r>
              <a:rPr lang="zh-CN" altLang="zh-CN" dirty="0" smtClean="0"/>
              <a:t>路由</a:t>
            </a:r>
            <a:endParaRPr lang="en-US" altLang="zh-CN" dirty="0" smtClean="0"/>
          </a:p>
          <a:p>
            <a:r>
              <a:rPr lang="zh-CN" altLang="zh-CN" dirty="0" smtClean="0"/>
              <a:t>这</a:t>
            </a:r>
            <a:r>
              <a:rPr lang="zh-CN" altLang="zh-CN" dirty="0"/>
              <a:t>一类路由要求最初的结点知道整条路径，并把整条路径写入</a:t>
            </a:r>
            <a:r>
              <a:rPr lang="zh-CN" altLang="zh-CN" dirty="0" smtClean="0"/>
              <a:t>报文</a:t>
            </a:r>
            <a:endParaRPr lang="en-US" altLang="zh-CN" dirty="0" smtClean="0"/>
          </a:p>
          <a:p>
            <a:r>
              <a:rPr lang="zh-CN" altLang="zh-CN" dirty="0" smtClean="0"/>
              <a:t>后续</a:t>
            </a:r>
            <a:r>
              <a:rPr lang="zh-CN" altLang="zh-CN" dirty="0"/>
              <a:t>的路由器只需要根据源路由信息进行转发即</a:t>
            </a:r>
            <a:r>
              <a:rPr lang="zh-CN" altLang="zh-CN" dirty="0" smtClean="0"/>
              <a:t>可</a:t>
            </a:r>
            <a:endParaRPr lang="en-US" altLang="zh-CN" dirty="0" smtClean="0"/>
          </a:p>
          <a:p>
            <a:r>
              <a:rPr lang="zh-CN" altLang="zh-CN" dirty="0" smtClean="0"/>
              <a:t>这</a:t>
            </a:r>
            <a:r>
              <a:rPr lang="zh-CN" altLang="zh-CN" dirty="0"/>
              <a:t>一类路由不是豪横公司的主要业务</a:t>
            </a:r>
            <a:endParaRPr lang="zh-CN" altLang="en-US" dirty="0"/>
          </a:p>
        </p:txBody>
      </p:sp>
      <p:sp>
        <p:nvSpPr>
          <p:cNvPr id="5" name="云形标注 4"/>
          <p:cNvSpPr/>
          <p:nvPr/>
        </p:nvSpPr>
        <p:spPr>
          <a:xfrm>
            <a:off x="827585" y="4149080"/>
            <a:ext cx="3456384" cy="1512168"/>
          </a:xfrm>
          <a:prstGeom prst="cloudCallou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smtClean="0">
                <a:solidFill>
                  <a:schemeClr val="tx1"/>
                </a:solidFill>
                <a:latin typeface="黑体" pitchFamily="49" charset="-122"/>
                <a:ea typeface="黑体" pitchFamily="49" charset="-122"/>
              </a:rPr>
              <a:t>互联网思维</a:t>
            </a:r>
            <a:r>
              <a:rPr lang="zh-CN" altLang="en-US" sz="2700" b="1" dirty="0">
                <a:solidFill>
                  <a:schemeClr val="tx1"/>
                </a:solidFill>
                <a:latin typeface="黑体" pitchFamily="49" charset="-122"/>
                <a:ea typeface="黑体" pitchFamily="49" charset="-122"/>
              </a:rPr>
              <a:t>：</a:t>
            </a:r>
            <a:r>
              <a:rPr lang="zh-CN" altLang="en-US" sz="2700" b="1" dirty="0" smtClean="0">
                <a:solidFill>
                  <a:schemeClr val="tx1"/>
                </a:solidFill>
                <a:latin typeface="黑体" pitchFamily="49" charset="-122"/>
                <a:ea typeface="黑体" pitchFamily="49" charset="-122"/>
              </a:rPr>
              <a:t>我下</a:t>
            </a:r>
            <a:r>
              <a:rPr lang="zh-CN" altLang="en-US" sz="2700" b="1" dirty="0">
                <a:solidFill>
                  <a:schemeClr val="tx1"/>
                </a:solidFill>
                <a:latin typeface="黑体" pitchFamily="49" charset="-122"/>
                <a:ea typeface="黑体" pitchFamily="49" charset="-122"/>
              </a:rPr>
              <a:t>一站是哪里啊？</a:t>
            </a:r>
          </a:p>
        </p:txBody>
      </p:sp>
      <p:sp>
        <p:nvSpPr>
          <p:cNvPr id="6" name="云形标注 5"/>
          <p:cNvSpPr/>
          <p:nvPr/>
        </p:nvSpPr>
        <p:spPr>
          <a:xfrm>
            <a:off x="4788024" y="4172758"/>
            <a:ext cx="3456384" cy="1512168"/>
          </a:xfrm>
          <a:prstGeom prst="cloudCallout">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700" b="1" dirty="0">
                <a:solidFill>
                  <a:schemeClr val="tx1"/>
                </a:solidFill>
                <a:latin typeface="黑体" pitchFamily="49" charset="-122"/>
                <a:ea typeface="黑体" pitchFamily="49" charset="-122"/>
              </a:rPr>
              <a:t>源路由思维</a:t>
            </a:r>
            <a:r>
              <a:rPr lang="zh-CN" altLang="en-US" sz="2700" b="1" dirty="0" smtClean="0">
                <a:solidFill>
                  <a:schemeClr val="tx1"/>
                </a:solidFill>
                <a:latin typeface="黑体" pitchFamily="49" charset="-122"/>
                <a:ea typeface="黑体" pitchFamily="49" charset="-122"/>
              </a:rPr>
              <a:t>：你们下</a:t>
            </a:r>
            <a:r>
              <a:rPr lang="zh-CN" altLang="en-US" sz="2700" b="1" dirty="0">
                <a:solidFill>
                  <a:schemeClr val="tx1"/>
                </a:solidFill>
                <a:latin typeface="黑体" pitchFamily="49" charset="-122"/>
                <a:ea typeface="黑体" pitchFamily="49" charset="-122"/>
              </a:rPr>
              <a:t>一</a:t>
            </a:r>
            <a:r>
              <a:rPr lang="zh-CN" altLang="en-US" sz="2700" b="1" dirty="0" smtClean="0">
                <a:solidFill>
                  <a:schemeClr val="tx1"/>
                </a:solidFill>
                <a:latin typeface="黑体" pitchFamily="49" charset="-122"/>
                <a:ea typeface="黑体" pitchFamily="49" charset="-122"/>
              </a:rPr>
              <a:t>站把我送到</a:t>
            </a:r>
            <a:r>
              <a:rPr lang="en-US" altLang="zh-CN" sz="2700" b="1" dirty="0" smtClean="0">
                <a:solidFill>
                  <a:schemeClr val="tx1"/>
                </a:solidFill>
                <a:latin typeface="黑体" pitchFamily="49" charset="-122"/>
                <a:ea typeface="黑体" pitchFamily="49" charset="-122"/>
              </a:rPr>
              <a:t>xyz</a:t>
            </a:r>
            <a:endParaRPr lang="zh-CN" altLang="en-US" sz="2700" b="1"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val="10200651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5. </a:t>
            </a:r>
            <a:r>
              <a:rPr lang="zh-CN" altLang="zh-CN" dirty="0">
                <a:solidFill>
                  <a:srgbClr val="FF0000"/>
                </a:solidFill>
              </a:rPr>
              <a:t>路由度量</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从</a:t>
            </a:r>
            <a:r>
              <a:rPr lang="zh-CN" altLang="zh-CN" dirty="0"/>
              <a:t>源结点到目的结点之间可能存在多条</a:t>
            </a:r>
            <a:r>
              <a:rPr lang="zh-CN" altLang="zh-CN" dirty="0" smtClean="0"/>
              <a:t>路径</a:t>
            </a:r>
            <a:endParaRPr lang="en-US" altLang="zh-CN" dirty="0" smtClean="0"/>
          </a:p>
          <a:p>
            <a:r>
              <a:rPr lang="zh-CN" altLang="zh-CN" dirty="0" smtClean="0"/>
              <a:t>那么</a:t>
            </a:r>
            <a:r>
              <a:rPr lang="zh-CN" altLang="zh-CN" dirty="0"/>
              <a:t>从源结点出发的分组该走哪条路呢</a:t>
            </a:r>
            <a:r>
              <a:rPr lang="zh-CN" altLang="zh-CN" dirty="0" smtClean="0"/>
              <a:t>？</a:t>
            </a:r>
            <a:endParaRPr lang="en-US" altLang="zh-CN" dirty="0" smtClean="0"/>
          </a:p>
          <a:p>
            <a:r>
              <a:rPr lang="zh-CN" altLang="zh-CN" dirty="0" smtClean="0"/>
              <a:t>需要</a:t>
            </a:r>
            <a:r>
              <a:rPr lang="zh-CN" altLang="zh-CN" dirty="0"/>
              <a:t>有一种依据让路由器知道如何选择一条较优的</a:t>
            </a:r>
            <a:r>
              <a:rPr lang="zh-CN" altLang="zh-CN" dirty="0" smtClean="0"/>
              <a:t>路径</a:t>
            </a:r>
            <a:endParaRPr lang="en-US" altLang="zh-CN" dirty="0" smtClean="0"/>
          </a:p>
          <a:p>
            <a:r>
              <a:rPr lang="zh-CN" altLang="zh-CN" dirty="0" smtClean="0"/>
              <a:t>而</a:t>
            </a:r>
            <a:r>
              <a:rPr lang="zh-CN" altLang="zh-CN" dirty="0"/>
              <a:t>路由度量就是路由器对路径进行择优的一个计量方法，又可以称为路由判据</a:t>
            </a:r>
            <a:r>
              <a:rPr lang="zh-CN" altLang="zh-CN" dirty="0" smtClean="0"/>
              <a:t>。</a:t>
            </a:r>
            <a:endParaRPr lang="zh-CN" altLang="zh-CN" dirty="0"/>
          </a:p>
        </p:txBody>
      </p:sp>
    </p:spTree>
    <p:extLst>
      <p:ext uri="{BB962C8B-B14F-4D97-AF65-F5344CB8AC3E}">
        <p14:creationId xmlns:p14="http://schemas.microsoft.com/office/powerpoint/2010/main" val="260695935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不同的路由算法有不同的路由</a:t>
            </a:r>
            <a:r>
              <a:rPr lang="zh-CN" altLang="zh-CN" dirty="0" smtClean="0"/>
              <a:t>度量</a:t>
            </a:r>
            <a:endParaRPr lang="en-US" altLang="zh-CN" dirty="0" smtClean="0"/>
          </a:p>
          <a:p>
            <a:pPr lvl="1"/>
            <a:r>
              <a:rPr lang="zh-CN" altLang="zh-CN" dirty="0"/>
              <a:t>有的</a:t>
            </a:r>
            <a:r>
              <a:rPr lang="zh-CN" altLang="zh-CN" dirty="0" smtClean="0"/>
              <a:t>以路径</a:t>
            </a:r>
            <a:r>
              <a:rPr lang="zh-CN" altLang="zh-CN" dirty="0"/>
              <a:t>长度为</a:t>
            </a:r>
            <a:r>
              <a:rPr lang="zh-CN" altLang="zh-CN" dirty="0" smtClean="0"/>
              <a:t>判据</a:t>
            </a:r>
            <a:endParaRPr lang="en-US" altLang="zh-CN" dirty="0" smtClean="0"/>
          </a:p>
          <a:p>
            <a:pPr lvl="1"/>
            <a:r>
              <a:rPr lang="zh-CN" altLang="zh-CN" dirty="0"/>
              <a:t>有的</a:t>
            </a:r>
            <a:r>
              <a:rPr lang="zh-CN" altLang="zh-CN" dirty="0" smtClean="0"/>
              <a:t>以</a:t>
            </a:r>
            <a:r>
              <a:rPr lang="zh-CN" altLang="zh-CN" dirty="0"/>
              <a:t>最小延迟为</a:t>
            </a:r>
            <a:r>
              <a:rPr lang="zh-CN" altLang="zh-CN" dirty="0" smtClean="0"/>
              <a:t>判据</a:t>
            </a:r>
            <a:endParaRPr lang="en-US" altLang="zh-CN" dirty="0" smtClean="0"/>
          </a:p>
          <a:p>
            <a:pPr lvl="1"/>
            <a:r>
              <a:rPr lang="zh-CN" altLang="zh-CN" dirty="0"/>
              <a:t>有的</a:t>
            </a:r>
            <a:r>
              <a:rPr lang="zh-CN" altLang="zh-CN" dirty="0" smtClean="0"/>
              <a:t>考虑</a:t>
            </a:r>
            <a:r>
              <a:rPr lang="zh-CN" altLang="zh-CN" dirty="0"/>
              <a:t>了可靠性、带宽、负载等</a:t>
            </a:r>
            <a:r>
              <a:rPr lang="zh-CN" altLang="zh-CN" dirty="0" smtClean="0"/>
              <a:t>因素</a:t>
            </a:r>
            <a:endParaRPr lang="en-US" altLang="zh-CN" dirty="0" smtClean="0"/>
          </a:p>
          <a:p>
            <a:pPr lvl="1"/>
            <a:r>
              <a:rPr lang="zh-CN" altLang="zh-CN" dirty="0"/>
              <a:t>有的</a:t>
            </a:r>
            <a:r>
              <a:rPr lang="zh-CN" altLang="zh-CN" dirty="0" smtClean="0"/>
              <a:t>甚至混合</a:t>
            </a:r>
            <a:r>
              <a:rPr lang="zh-CN" altLang="zh-CN" dirty="0"/>
              <a:t>多种因素计算出一个评价值。</a:t>
            </a:r>
            <a:endParaRPr lang="zh-CN" altLang="en-US" dirty="0"/>
          </a:p>
          <a:p>
            <a:endParaRPr lang="zh-CN" altLang="en-US" dirty="0"/>
          </a:p>
        </p:txBody>
      </p:sp>
    </p:spTree>
    <p:extLst>
      <p:ext uri="{BB962C8B-B14F-4D97-AF65-F5344CB8AC3E}">
        <p14:creationId xmlns:p14="http://schemas.microsoft.com/office/powerpoint/2010/main" val="163305517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pPr lvl="1"/>
            <a:r>
              <a:rPr lang="en-US" altLang="zh-CN" dirty="0"/>
              <a:t>9.1.1 </a:t>
            </a:r>
            <a:r>
              <a:rPr lang="zh-CN" altLang="zh-CN" dirty="0"/>
              <a:t>路由选择算法概述</a:t>
            </a:r>
          </a:p>
          <a:p>
            <a:pPr lvl="1"/>
            <a:r>
              <a:rPr lang="en-US" altLang="zh-CN" dirty="0" smtClean="0">
                <a:solidFill>
                  <a:srgbClr val="FF0000"/>
                </a:solidFill>
              </a:rPr>
              <a:t>9.1.2 </a:t>
            </a:r>
            <a:r>
              <a:rPr lang="zh-CN" altLang="zh-CN" dirty="0" smtClean="0">
                <a:solidFill>
                  <a:srgbClr val="FF0000"/>
                </a:solidFill>
              </a:rPr>
              <a:t>自治系统</a:t>
            </a:r>
            <a:endParaRPr lang="zh-CN" altLang="zh-CN" dirty="0">
              <a:solidFill>
                <a:srgbClr val="FF0000"/>
              </a:solidFill>
            </a:endParaRPr>
          </a:p>
          <a:p>
            <a:r>
              <a:rPr lang="en-US" altLang="zh-CN" dirty="0"/>
              <a:t>9.2 </a:t>
            </a:r>
            <a:r>
              <a:rPr lang="zh-CN" altLang="zh-CN" dirty="0"/>
              <a:t>内部网关协议</a:t>
            </a:r>
            <a:r>
              <a:rPr lang="en-US" altLang="zh-CN" dirty="0"/>
              <a:t>RIP</a:t>
            </a:r>
            <a:endParaRPr lang="zh-CN" altLang="zh-CN" dirty="0"/>
          </a:p>
          <a:p>
            <a:r>
              <a:rPr lang="en-US" altLang="zh-CN" dirty="0"/>
              <a:t>9.3 </a:t>
            </a:r>
            <a:r>
              <a:rPr lang="zh-CN" altLang="zh-CN" dirty="0"/>
              <a:t>内部网关协议</a:t>
            </a:r>
            <a:r>
              <a:rPr lang="en-US" altLang="zh-CN" dirty="0"/>
              <a:t>OSPF</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23387566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自治系统（</a:t>
            </a:r>
            <a:r>
              <a:rPr lang="en-US" altLang="zh-CN" dirty="0">
                <a:solidFill>
                  <a:srgbClr val="FF0000"/>
                </a:solidFill>
              </a:rPr>
              <a:t>Autonomous System</a:t>
            </a:r>
            <a:r>
              <a:rPr lang="zh-CN" altLang="zh-CN" dirty="0">
                <a:solidFill>
                  <a:srgbClr val="FF0000"/>
                </a:solidFill>
              </a:rPr>
              <a:t>，</a:t>
            </a:r>
            <a:r>
              <a:rPr lang="en-US" altLang="zh-CN" dirty="0">
                <a:solidFill>
                  <a:srgbClr val="FF0000"/>
                </a:solidFill>
              </a:rPr>
              <a:t>AS</a:t>
            </a:r>
            <a:r>
              <a:rPr lang="zh-CN" altLang="zh-CN" dirty="0">
                <a:solidFill>
                  <a:srgbClr val="FF0000"/>
                </a:solidFill>
              </a:rPr>
              <a: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互联网规模巨大，</a:t>
            </a:r>
            <a:r>
              <a:rPr lang="zh-CN" altLang="zh-CN" dirty="0" smtClean="0"/>
              <a:t>如让</a:t>
            </a:r>
            <a:r>
              <a:rPr lang="zh-CN" altLang="zh-CN" dirty="0"/>
              <a:t>所有路由器都参与对所有网络的路由计算，则：</a:t>
            </a:r>
          </a:p>
          <a:p>
            <a:pPr lvl="1"/>
            <a:r>
              <a:rPr lang="zh-CN" altLang="zh-CN" dirty="0"/>
              <a:t>路由表将非常巨大，保存</a:t>
            </a:r>
            <a:r>
              <a:rPr lang="zh-CN" altLang="zh-CN" dirty="0" smtClean="0"/>
              <a:t>需要</a:t>
            </a:r>
            <a:r>
              <a:rPr lang="zh-CN" altLang="zh-CN" dirty="0"/>
              <a:t>巨</a:t>
            </a:r>
            <a:r>
              <a:rPr lang="zh-CN" altLang="zh-CN" dirty="0" smtClean="0"/>
              <a:t>大</a:t>
            </a:r>
            <a:r>
              <a:rPr lang="zh-CN" altLang="zh-CN" dirty="0"/>
              <a:t>的缓存，计算也</a:t>
            </a:r>
            <a:r>
              <a:rPr lang="zh-CN" altLang="zh-CN" dirty="0" smtClean="0"/>
              <a:t>需要</a:t>
            </a:r>
            <a:r>
              <a:rPr lang="zh-CN" altLang="zh-CN" dirty="0"/>
              <a:t>巨大的</a:t>
            </a:r>
            <a:r>
              <a:rPr lang="zh-CN" altLang="zh-CN" dirty="0" smtClean="0"/>
              <a:t>花费</a:t>
            </a:r>
            <a:endParaRPr lang="zh-CN" altLang="zh-CN" dirty="0"/>
          </a:p>
          <a:p>
            <a:pPr lvl="1"/>
            <a:r>
              <a:rPr lang="zh-CN" altLang="zh-CN" dirty="0"/>
              <a:t>路由器之间交换路由信息所需的带宽会给互联网带来很大的</a:t>
            </a:r>
            <a:r>
              <a:rPr lang="zh-CN" altLang="zh-CN" dirty="0" smtClean="0"/>
              <a:t>负担</a:t>
            </a:r>
            <a:endParaRPr lang="zh-CN" altLang="zh-CN" dirty="0"/>
          </a:p>
          <a:p>
            <a:pPr lvl="1"/>
            <a:r>
              <a:rPr lang="zh-CN" altLang="zh-CN" dirty="0"/>
              <a:t>转发分组时的查表将花费更多时间，严重的将影响网络</a:t>
            </a:r>
            <a:r>
              <a:rPr lang="zh-CN" altLang="zh-CN" dirty="0" smtClean="0"/>
              <a:t>性能</a:t>
            </a:r>
            <a:endParaRPr lang="en-US" altLang="zh-CN" dirty="0" smtClean="0"/>
          </a:p>
          <a:p>
            <a:r>
              <a:rPr lang="zh-CN" altLang="zh-CN" dirty="0" smtClean="0"/>
              <a:t>许多</a:t>
            </a:r>
            <a:r>
              <a:rPr lang="zh-CN" altLang="zh-CN" dirty="0"/>
              <a:t>单位</a:t>
            </a:r>
            <a:r>
              <a:rPr lang="zh-CN" altLang="zh-CN" dirty="0" smtClean="0"/>
              <a:t>不愿外界</a:t>
            </a:r>
            <a:r>
              <a:rPr lang="zh-CN" altLang="zh-CN" dirty="0"/>
              <a:t>了解</a:t>
            </a:r>
            <a:r>
              <a:rPr lang="zh-CN" altLang="zh-CN" dirty="0" smtClean="0"/>
              <a:t>自己网络</a:t>
            </a:r>
            <a:r>
              <a:rPr lang="zh-CN" altLang="zh-CN" dirty="0"/>
              <a:t>的细节和本部门所采用的路由选择</a:t>
            </a:r>
            <a:r>
              <a:rPr lang="zh-CN" altLang="zh-CN" dirty="0" smtClean="0"/>
              <a:t>协议</a:t>
            </a:r>
            <a:endParaRPr lang="en-US" altLang="zh-CN" dirty="0" smtClean="0"/>
          </a:p>
          <a:p>
            <a:r>
              <a:rPr lang="zh-CN" altLang="zh-CN" dirty="0" smtClean="0"/>
              <a:t>为此</a:t>
            </a:r>
            <a:r>
              <a:rPr lang="zh-CN" altLang="zh-CN" dirty="0"/>
              <a:t>，提出了自治系统的概念</a:t>
            </a:r>
            <a:endParaRPr lang="zh-CN" altLang="en-US" dirty="0"/>
          </a:p>
        </p:txBody>
      </p:sp>
    </p:spTree>
    <p:extLst>
      <p:ext uri="{BB962C8B-B14F-4D97-AF65-F5344CB8AC3E}">
        <p14:creationId xmlns:p14="http://schemas.microsoft.com/office/powerpoint/2010/main" val="228972014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豪横公司为旅客安排好所有行程，让旅客每到一个地方，在中转服务人员的帮助下找到合适的交通工具到下一</a:t>
            </a:r>
            <a:r>
              <a:rPr lang="zh-CN" altLang="zh-CN" dirty="0" smtClean="0"/>
              <a:t>站</a:t>
            </a:r>
            <a:endParaRPr lang="en-US" altLang="zh-CN" dirty="0" smtClean="0"/>
          </a:p>
          <a:p>
            <a:pPr lvl="1"/>
            <a:r>
              <a:rPr lang="zh-CN" altLang="en-US" dirty="0" smtClean="0"/>
              <a:t>前提：</a:t>
            </a:r>
            <a:r>
              <a:rPr lang="zh-CN" altLang="zh-CN" dirty="0" smtClean="0"/>
              <a:t>事先</a:t>
            </a:r>
            <a:r>
              <a:rPr lang="zh-CN" altLang="zh-CN" dirty="0"/>
              <a:t>安排好</a:t>
            </a:r>
            <a:r>
              <a:rPr lang="zh-CN" altLang="zh-CN" dirty="0" smtClean="0"/>
              <a:t>所有行程</a:t>
            </a:r>
            <a:endParaRPr lang="en-US" altLang="zh-CN" dirty="0" smtClean="0"/>
          </a:p>
          <a:p>
            <a:r>
              <a:rPr lang="zh-CN" altLang="zh-CN" dirty="0" smtClean="0"/>
              <a:t>网络为了</a:t>
            </a:r>
            <a:r>
              <a:rPr lang="zh-CN" altLang="zh-CN" dirty="0"/>
              <a:t>把分组从源网络发送到目标网络，也需要事先计算好</a:t>
            </a:r>
            <a:r>
              <a:rPr lang="zh-CN" altLang="zh-CN" dirty="0" smtClean="0"/>
              <a:t>路径</a:t>
            </a:r>
            <a:endParaRPr lang="en-US" altLang="zh-CN" dirty="0" smtClean="0"/>
          </a:p>
          <a:p>
            <a:r>
              <a:rPr lang="zh-CN" altLang="zh-CN" dirty="0" smtClean="0"/>
              <a:t>计算</a:t>
            </a:r>
            <a:r>
              <a:rPr lang="zh-CN" altLang="zh-CN" dirty="0"/>
              <a:t>路径的工作</a:t>
            </a:r>
            <a:r>
              <a:rPr lang="zh-CN" altLang="zh-CN" dirty="0" smtClean="0"/>
              <a:t>是路由器</a:t>
            </a:r>
            <a:r>
              <a:rPr lang="zh-CN" altLang="zh-CN" dirty="0"/>
              <a:t>（豪横公司的中转站</a:t>
            </a:r>
            <a:r>
              <a:rPr lang="zh-CN" altLang="zh-CN" dirty="0" smtClean="0"/>
              <a:t>）相互</a:t>
            </a:r>
            <a:r>
              <a:rPr lang="zh-CN" altLang="zh-CN" dirty="0"/>
              <a:t>协作、执行路由选择算法共同完成</a:t>
            </a:r>
            <a:r>
              <a:rPr lang="zh-CN" altLang="zh-CN" dirty="0" smtClean="0"/>
              <a:t>的</a:t>
            </a:r>
            <a:endParaRPr lang="en-US" altLang="zh-CN" dirty="0" smtClean="0"/>
          </a:p>
          <a:p>
            <a:r>
              <a:rPr lang="zh-CN" altLang="zh-CN" dirty="0"/>
              <a:t>计算的对象是网络（号</a:t>
            </a:r>
            <a:r>
              <a:rPr lang="zh-CN" altLang="zh-CN" dirty="0" smtClean="0"/>
              <a:t>）</a:t>
            </a:r>
            <a:endParaRPr lang="en-US" altLang="zh-CN" dirty="0" smtClean="0"/>
          </a:p>
          <a:p>
            <a:endParaRPr lang="zh-CN" altLang="en-US" dirty="0"/>
          </a:p>
        </p:txBody>
      </p:sp>
    </p:spTree>
    <p:extLst>
      <p:ext uri="{BB962C8B-B14F-4D97-AF65-F5344CB8AC3E}">
        <p14:creationId xmlns:p14="http://schemas.microsoft.com/office/powerpoint/2010/main" val="8718604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自治系统的定义</a:t>
            </a:r>
            <a:endParaRPr lang="zh-CN" altLang="en-US" dirty="0"/>
          </a:p>
        </p:txBody>
      </p:sp>
      <p:sp>
        <p:nvSpPr>
          <p:cNvPr id="3" name="内容占位符 2"/>
          <p:cNvSpPr>
            <a:spLocks noGrp="1"/>
          </p:cNvSpPr>
          <p:nvPr>
            <p:ph sz="quarter" idx="1"/>
          </p:nvPr>
        </p:nvSpPr>
        <p:spPr/>
        <p:txBody>
          <a:bodyPr/>
          <a:lstStyle/>
          <a:p>
            <a:r>
              <a:rPr lang="zh-CN" altLang="zh-CN" dirty="0" smtClean="0"/>
              <a:t>由</a:t>
            </a:r>
            <a:r>
              <a:rPr lang="zh-CN" altLang="zh-CN" dirty="0"/>
              <a:t>一个组织管理和控制的一整套路由器和</a:t>
            </a:r>
            <a:r>
              <a:rPr lang="zh-CN" altLang="zh-CN" dirty="0" smtClean="0"/>
              <a:t>网络</a:t>
            </a:r>
            <a:endParaRPr lang="en-US" altLang="zh-CN" dirty="0" smtClean="0"/>
          </a:p>
          <a:p>
            <a:r>
              <a:rPr lang="zh-CN" altLang="zh-CN" dirty="0" smtClean="0"/>
              <a:t>这些</a:t>
            </a:r>
            <a:r>
              <a:rPr lang="zh-CN" altLang="zh-CN" dirty="0"/>
              <a:t>路由器对互联网表现</a:t>
            </a:r>
            <a:r>
              <a:rPr lang="zh-CN" altLang="zh-CN" dirty="0" smtClean="0"/>
              <a:t>为</a:t>
            </a:r>
            <a:endParaRPr lang="en-US" altLang="zh-CN" dirty="0" smtClean="0"/>
          </a:p>
          <a:p>
            <a:pPr lvl="1"/>
            <a:r>
              <a:rPr lang="zh-CN" altLang="zh-CN" dirty="0" smtClean="0"/>
              <a:t>在</a:t>
            </a:r>
            <a:r>
              <a:rPr lang="en-US" altLang="zh-CN" dirty="0"/>
              <a:t>AS</a:t>
            </a:r>
            <a:r>
              <a:rPr lang="zh-CN" altLang="zh-CN" dirty="0"/>
              <a:t>内部使用同一种路由选择协议和共同的路由</a:t>
            </a:r>
            <a:r>
              <a:rPr lang="zh-CN" altLang="zh-CN" dirty="0" smtClean="0"/>
              <a:t>度量</a:t>
            </a:r>
            <a:endParaRPr lang="en-US" altLang="zh-CN" dirty="0" smtClean="0"/>
          </a:p>
          <a:p>
            <a:pPr lvl="1"/>
            <a:r>
              <a:rPr lang="zh-CN" altLang="zh-CN" dirty="0" smtClean="0"/>
              <a:t>同时</a:t>
            </a:r>
            <a:r>
              <a:rPr lang="zh-CN" altLang="zh-CN" dirty="0"/>
              <a:t>还</a:t>
            </a:r>
            <a:r>
              <a:rPr lang="zh-CN" altLang="zh-CN" dirty="0" smtClean="0"/>
              <a:t>能够完成</a:t>
            </a:r>
            <a:r>
              <a:rPr lang="zh-CN" altLang="zh-CN" dirty="0"/>
              <a:t>与其它</a:t>
            </a:r>
            <a:r>
              <a:rPr lang="en-US" altLang="zh-CN" dirty="0"/>
              <a:t>AS</a:t>
            </a:r>
            <a:r>
              <a:rPr lang="zh-CN" altLang="zh-CN" dirty="0"/>
              <a:t>间的路由选择</a:t>
            </a:r>
            <a:r>
              <a:rPr lang="zh-CN" altLang="zh-CN" dirty="0" smtClean="0"/>
              <a:t>过程</a:t>
            </a:r>
            <a:endParaRPr lang="en-US" altLang="zh-CN" dirty="0" smtClean="0"/>
          </a:p>
          <a:p>
            <a:r>
              <a:rPr lang="zh-CN" altLang="zh-CN" dirty="0"/>
              <a:t>每个自治系统都有一个唯一的自治系统编号，由互联网数字分配机构（</a:t>
            </a:r>
            <a:r>
              <a:rPr lang="en-US" altLang="zh-CN" dirty="0"/>
              <a:t>IANA</a:t>
            </a:r>
            <a:r>
              <a:rPr lang="zh-CN" altLang="zh-CN" dirty="0"/>
              <a:t>）分配</a:t>
            </a:r>
            <a:endParaRPr lang="zh-CN" altLang="en-US" dirty="0"/>
          </a:p>
        </p:txBody>
      </p:sp>
    </p:spTree>
    <p:extLst>
      <p:ext uri="{BB962C8B-B14F-4D97-AF65-F5344CB8AC3E}">
        <p14:creationId xmlns:p14="http://schemas.microsoft.com/office/powerpoint/2010/main" val="144893557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4224092013"/>
              </p:ext>
            </p:extLst>
          </p:nvPr>
        </p:nvGraphicFramePr>
        <p:xfrm>
          <a:off x="301625" y="1527175"/>
          <a:ext cx="8446839" cy="4164522"/>
        </p:xfrm>
        <a:graphic>
          <a:graphicData uri="http://schemas.openxmlformats.org/drawingml/2006/table">
            <a:tbl>
              <a:tblPr firstRow="1" bandRow="1">
                <a:tableStyleId>{5C22544A-7EE6-4342-B048-85BDC9FD1C3A}</a:tableStyleId>
              </a:tblPr>
              <a:tblGrid>
                <a:gridCol w="2127520"/>
                <a:gridCol w="6319319"/>
              </a:tblGrid>
              <a:tr h="399054">
                <a:tc>
                  <a:txBody>
                    <a:bodyPr/>
                    <a:lstStyle/>
                    <a:p>
                      <a:r>
                        <a:rPr lang="zh-CN" altLang="en-US" dirty="0" smtClean="0">
                          <a:sym typeface="+mn-ea"/>
                        </a:rPr>
                        <a:t>自治系统编号</a:t>
                      </a:r>
                      <a:endParaRPr lang="zh-CN" altLang="en-US" dirty="0"/>
                    </a:p>
                  </a:txBody>
                  <a:tcPr/>
                </a:tc>
                <a:tc>
                  <a:txBody>
                    <a:bodyPr/>
                    <a:lstStyle/>
                    <a:p>
                      <a:r>
                        <a:rPr lang="zh-CN" altLang="en-US" dirty="0" smtClean="0"/>
                        <a:t>用户</a:t>
                      </a:r>
                      <a:endParaRPr lang="zh-CN" altLang="en-US" dirty="0"/>
                    </a:p>
                  </a:txBody>
                  <a:tcPr/>
                </a:tc>
              </a:tr>
              <a:tr h="399054">
                <a:tc>
                  <a:txBody>
                    <a:bodyPr/>
                    <a:lstStyle/>
                    <a:p>
                      <a:pPr algn="ctr"/>
                      <a:r>
                        <a:rPr lang="en-US" b="1" i="0" u="none" strike="noStrike" dirty="0">
                          <a:solidFill>
                            <a:srgbClr val="0F3F94"/>
                          </a:solidFill>
                          <a:effectLst/>
                          <a:latin typeface="Microsoft YaHei"/>
                          <a:hlinkClick r:id="rId2" tooltip="AS4538自治系统详细信息"/>
                        </a:rPr>
                        <a:t>AS4538</a:t>
                      </a:r>
                      <a:endParaRPr lang="en-US" b="0" i="0" dirty="0">
                        <a:effectLst/>
                        <a:latin typeface="Microsoft YaHei"/>
                      </a:endParaRPr>
                    </a:p>
                  </a:txBody>
                  <a:tcPr marL="47625" marR="47625" marT="47625" marB="47625" anchor="ctr"/>
                </a:tc>
                <a:tc>
                  <a:txBody>
                    <a:bodyPr/>
                    <a:lstStyle/>
                    <a:p>
                      <a:pPr algn="l"/>
                      <a:r>
                        <a:rPr lang="en-US" b="0" i="0" dirty="0">
                          <a:effectLst/>
                          <a:latin typeface="Microsoft YaHei"/>
                        </a:rPr>
                        <a:t>ERX-</a:t>
                      </a:r>
                      <a:r>
                        <a:rPr lang="en-US" b="0" i="0" dirty="0">
                          <a:solidFill>
                            <a:srgbClr val="FF0000"/>
                          </a:solidFill>
                          <a:effectLst/>
                          <a:latin typeface="Microsoft YaHei"/>
                        </a:rPr>
                        <a:t>CERNET</a:t>
                      </a:r>
                      <a:r>
                        <a:rPr lang="en-US" b="0" i="0" dirty="0">
                          <a:effectLst/>
                          <a:latin typeface="Microsoft YaHei"/>
                        </a:rPr>
                        <a:t>-BKB China Education and Research Network Center, CN</a:t>
                      </a:r>
                    </a:p>
                  </a:txBody>
                  <a:tcPr marL="47625" marR="47625" marT="47625" marB="47625" anchor="ctr"/>
                </a:tc>
              </a:tr>
              <a:tr h="692878">
                <a:tc>
                  <a:txBody>
                    <a:bodyPr/>
                    <a:lstStyle/>
                    <a:p>
                      <a:pPr algn="ctr"/>
                      <a:r>
                        <a:rPr lang="en-US" b="1" i="0" u="none" strike="noStrike" dirty="0">
                          <a:solidFill>
                            <a:srgbClr val="0F3F94"/>
                          </a:solidFill>
                          <a:effectLst/>
                          <a:latin typeface="Microsoft YaHei"/>
                          <a:hlinkClick r:id="rId3" tooltip="AS55990自治系统详细信息"/>
                        </a:rPr>
                        <a:t/>
                      </a:r>
                      <a:br>
                        <a:rPr lang="en-US" b="1" i="0" u="none" strike="noStrike" dirty="0">
                          <a:solidFill>
                            <a:srgbClr val="0F3F94"/>
                          </a:solidFill>
                          <a:effectLst/>
                          <a:latin typeface="Microsoft YaHei"/>
                          <a:hlinkClick r:id="rId3" tooltip="AS55990自治系统详细信息"/>
                        </a:rPr>
                      </a:br>
                      <a:r>
                        <a:rPr lang="en-US" b="1" i="0" u="none" strike="noStrike" dirty="0">
                          <a:solidFill>
                            <a:srgbClr val="0F3F94"/>
                          </a:solidFill>
                          <a:effectLst/>
                          <a:latin typeface="Microsoft YaHei"/>
                          <a:hlinkClick r:id="rId3" tooltip="AS55990自治系统详细信息"/>
                        </a:rPr>
                        <a:t>AS55990</a:t>
                      </a:r>
                      <a:endParaRPr lang="en-US" b="0" i="0" dirty="0">
                        <a:effectLst/>
                        <a:latin typeface="Microsoft YaHei"/>
                      </a:endParaRPr>
                    </a:p>
                  </a:txBody>
                  <a:tcPr marL="47625" marR="47625" marT="47625" marB="47625" anchor="ctr"/>
                </a:tc>
                <a:tc>
                  <a:txBody>
                    <a:bodyPr/>
                    <a:lstStyle/>
                    <a:p>
                      <a:pPr algn="l"/>
                      <a:r>
                        <a:rPr lang="it-IT" b="0" i="0" dirty="0">
                          <a:effectLst/>
                          <a:latin typeface="Microsoft YaHei"/>
                        </a:rPr>
                        <a:t>HWCSNET </a:t>
                      </a:r>
                      <a:r>
                        <a:rPr lang="it-IT" b="0" i="0" dirty="0">
                          <a:solidFill>
                            <a:srgbClr val="FF0000"/>
                          </a:solidFill>
                          <a:effectLst/>
                          <a:latin typeface="Microsoft YaHei"/>
                        </a:rPr>
                        <a:t>Huawei</a:t>
                      </a:r>
                      <a:r>
                        <a:rPr lang="it-IT" b="0" i="0" dirty="0">
                          <a:effectLst/>
                          <a:latin typeface="Microsoft YaHei"/>
                        </a:rPr>
                        <a:t> Cloud Service data center, CN</a:t>
                      </a:r>
                    </a:p>
                  </a:txBody>
                  <a:tcPr marL="47625" marR="47625" marT="47625" marB="47625" anchor="ctr"/>
                </a:tc>
              </a:tr>
              <a:tr h="399054">
                <a:tc>
                  <a:txBody>
                    <a:bodyPr/>
                    <a:lstStyle/>
                    <a:p>
                      <a:pPr algn="ctr"/>
                      <a:r>
                        <a:rPr lang="en-US" b="1" i="0" u="none" strike="noStrike" dirty="0">
                          <a:solidFill>
                            <a:srgbClr val="0F3F94"/>
                          </a:solidFill>
                          <a:effectLst/>
                          <a:latin typeface="Microsoft YaHei"/>
                          <a:hlinkClick r:id="rId4" tooltip="AS38369自治系统详细信息"/>
                        </a:rPr>
                        <a:t>AS38369</a:t>
                      </a:r>
                      <a:endParaRPr lang="en-US" b="0" i="0" dirty="0">
                        <a:effectLst/>
                        <a:latin typeface="Microsoft YaHei"/>
                      </a:endParaRPr>
                    </a:p>
                  </a:txBody>
                  <a:tcPr marL="47625" marR="47625" marT="47625" marB="47625" anchor="ctr"/>
                </a:tc>
                <a:tc>
                  <a:txBody>
                    <a:bodyPr/>
                    <a:lstStyle/>
                    <a:p>
                      <a:pPr algn="l"/>
                      <a:r>
                        <a:rPr lang="en-US" b="0" i="0" dirty="0">
                          <a:effectLst/>
                          <a:latin typeface="Microsoft YaHei"/>
                        </a:rPr>
                        <a:t>TAOBAO Zhejiang </a:t>
                      </a:r>
                      <a:r>
                        <a:rPr lang="en-US" b="0" i="0" dirty="0" err="1">
                          <a:solidFill>
                            <a:srgbClr val="FF0000"/>
                          </a:solidFill>
                          <a:effectLst/>
                          <a:latin typeface="Microsoft YaHei"/>
                        </a:rPr>
                        <a:t>Taobao</a:t>
                      </a:r>
                      <a:r>
                        <a:rPr lang="en-US" b="0" i="0" dirty="0">
                          <a:effectLst/>
                          <a:latin typeface="Microsoft YaHei"/>
                        </a:rPr>
                        <a:t> Network </a:t>
                      </a:r>
                      <a:r>
                        <a:rPr lang="en-US" b="0" i="0" dirty="0" err="1">
                          <a:effectLst/>
                          <a:latin typeface="Microsoft YaHei"/>
                        </a:rPr>
                        <a:t>Co.,Ltd</a:t>
                      </a:r>
                      <a:r>
                        <a:rPr lang="en-US" b="0" i="0" dirty="0">
                          <a:effectLst/>
                          <a:latin typeface="Microsoft YaHei"/>
                        </a:rPr>
                        <a:t>, CN</a:t>
                      </a:r>
                    </a:p>
                  </a:txBody>
                  <a:tcPr marL="47625" marR="47625" marT="47625" marB="47625" anchor="ctr"/>
                </a:tc>
              </a:tr>
              <a:tr h="399054">
                <a:tc>
                  <a:txBody>
                    <a:bodyPr/>
                    <a:lstStyle/>
                    <a:p>
                      <a:pPr algn="ctr"/>
                      <a:r>
                        <a:rPr lang="en-US" b="1" i="0" u="none" strike="noStrike" dirty="0">
                          <a:solidFill>
                            <a:srgbClr val="0F3F94"/>
                          </a:solidFill>
                          <a:effectLst/>
                          <a:latin typeface="Microsoft YaHei"/>
                          <a:hlinkClick r:id="rId5" tooltip="AS131486自治系统详细信息"/>
                        </a:rPr>
                        <a:t>AS131486</a:t>
                      </a:r>
                      <a:endParaRPr lang="en-US" b="0" i="0" dirty="0">
                        <a:effectLst/>
                        <a:latin typeface="Microsoft YaHei"/>
                      </a:endParaRPr>
                    </a:p>
                  </a:txBody>
                  <a:tcPr marL="47625" marR="47625" marT="47625" marB="47625" anchor="ctr"/>
                </a:tc>
                <a:tc>
                  <a:txBody>
                    <a:bodyPr/>
                    <a:lstStyle/>
                    <a:p>
                      <a:pPr algn="l"/>
                      <a:r>
                        <a:rPr lang="en-US" b="0" i="0" dirty="0">
                          <a:effectLst/>
                          <a:latin typeface="Microsoft YaHei"/>
                        </a:rPr>
                        <a:t>JDCOM Beijing </a:t>
                      </a:r>
                      <a:r>
                        <a:rPr lang="en-US" b="0" i="0" dirty="0" err="1">
                          <a:solidFill>
                            <a:srgbClr val="FF0000"/>
                          </a:solidFill>
                          <a:effectLst/>
                          <a:latin typeface="Microsoft YaHei"/>
                        </a:rPr>
                        <a:t>Jingdong</a:t>
                      </a:r>
                      <a:r>
                        <a:rPr lang="en-US" b="0" i="0" dirty="0">
                          <a:effectLst/>
                          <a:latin typeface="Microsoft YaHei"/>
                        </a:rPr>
                        <a:t> 360 Degree E-commerce Co., Ltd., CN</a:t>
                      </a:r>
                    </a:p>
                  </a:txBody>
                  <a:tcPr marL="47625" marR="47625" marT="47625" marB="47625" anchor="ctr"/>
                </a:tc>
              </a:tr>
              <a:tr h="692878">
                <a:tc>
                  <a:txBody>
                    <a:bodyPr/>
                    <a:lstStyle/>
                    <a:p>
                      <a:pPr algn="ctr"/>
                      <a:r>
                        <a:rPr lang="en-US" b="1" i="0" u="none" strike="noStrike" dirty="0">
                          <a:solidFill>
                            <a:srgbClr val="0F3F94"/>
                          </a:solidFill>
                          <a:effectLst/>
                          <a:latin typeface="Microsoft YaHei"/>
                          <a:hlinkClick r:id="rId6" tooltip="AS139584自治系统详细信息"/>
                        </a:rPr>
                        <a:t>AS139584</a:t>
                      </a:r>
                      <a:endParaRPr lang="en-US" b="0" i="0" dirty="0">
                        <a:effectLst/>
                        <a:latin typeface="Microsoft YaHei"/>
                      </a:endParaRPr>
                    </a:p>
                  </a:txBody>
                  <a:tcPr marL="47625" marR="47625" marT="47625" marB="47625" anchor="ctr"/>
                </a:tc>
                <a:tc>
                  <a:txBody>
                    <a:bodyPr/>
                    <a:lstStyle/>
                    <a:p>
                      <a:pPr algn="l"/>
                      <a:r>
                        <a:rPr lang="en-US" b="0" i="0" dirty="0">
                          <a:effectLst/>
                          <a:latin typeface="Microsoft YaHei"/>
                        </a:rPr>
                        <a:t>CHINANET-JIANGSU-</a:t>
                      </a:r>
                      <a:r>
                        <a:rPr lang="en-US" b="0" i="0" dirty="0">
                          <a:solidFill>
                            <a:srgbClr val="FF0000"/>
                          </a:solidFill>
                          <a:effectLst/>
                          <a:latin typeface="Microsoft YaHei"/>
                        </a:rPr>
                        <a:t>NANJING China Telecom </a:t>
                      </a:r>
                      <a:r>
                        <a:rPr lang="en-US" b="0" i="0" dirty="0">
                          <a:effectLst/>
                          <a:latin typeface="Microsoft YaHei"/>
                        </a:rPr>
                        <a:t>Jiangsu Nanjing MAN network, CN</a:t>
                      </a:r>
                    </a:p>
                  </a:txBody>
                  <a:tcPr marL="47625" marR="47625" marT="47625" marB="47625" anchor="ctr"/>
                </a:tc>
              </a:tr>
              <a:tr h="692878">
                <a:tc>
                  <a:txBody>
                    <a:bodyPr/>
                    <a:lstStyle/>
                    <a:p>
                      <a:pPr algn="ctr"/>
                      <a:r>
                        <a:rPr lang="en-US" b="1" i="0" u="none" strike="noStrike" dirty="0">
                          <a:solidFill>
                            <a:srgbClr val="0F3F94"/>
                          </a:solidFill>
                          <a:effectLst/>
                          <a:latin typeface="Microsoft YaHei"/>
                          <a:hlinkClick r:id="rId7" tooltip="AS55957自治系统详细信息"/>
                        </a:rPr>
                        <a:t/>
                      </a:r>
                      <a:br>
                        <a:rPr lang="en-US" b="1" i="0" u="none" strike="noStrike" dirty="0">
                          <a:solidFill>
                            <a:srgbClr val="0F3F94"/>
                          </a:solidFill>
                          <a:effectLst/>
                          <a:latin typeface="Microsoft YaHei"/>
                          <a:hlinkClick r:id="rId7" tooltip="AS55957自治系统详细信息"/>
                        </a:rPr>
                      </a:br>
                      <a:r>
                        <a:rPr lang="en-US" b="1" i="0" u="none" strike="noStrike" dirty="0">
                          <a:solidFill>
                            <a:srgbClr val="0F3F94"/>
                          </a:solidFill>
                          <a:effectLst/>
                          <a:latin typeface="Microsoft YaHei"/>
                          <a:hlinkClick r:id="rId7" tooltip="AS55957自治系统详细信息"/>
                        </a:rPr>
                        <a:t>AS55957</a:t>
                      </a:r>
                      <a:endParaRPr lang="en-US" b="0" i="0" dirty="0">
                        <a:effectLst/>
                        <a:latin typeface="Microsoft YaHei"/>
                      </a:endParaRPr>
                    </a:p>
                  </a:txBody>
                  <a:tcPr marL="47625" marR="47625" marT="47625" marB="47625" anchor="ctr"/>
                </a:tc>
                <a:tc>
                  <a:txBody>
                    <a:bodyPr/>
                    <a:lstStyle/>
                    <a:p>
                      <a:pPr algn="l"/>
                      <a:r>
                        <a:rPr lang="en-US" b="0" i="0" dirty="0">
                          <a:effectLst/>
                          <a:latin typeface="Microsoft YaHei"/>
                        </a:rPr>
                        <a:t>CNTV </a:t>
                      </a:r>
                      <a:r>
                        <a:rPr lang="en-US" b="0" i="0" dirty="0">
                          <a:solidFill>
                            <a:srgbClr val="FF0000"/>
                          </a:solidFill>
                          <a:effectLst/>
                          <a:latin typeface="Microsoft YaHei"/>
                        </a:rPr>
                        <a:t>CCTV</a:t>
                      </a:r>
                      <a:r>
                        <a:rPr lang="en-US" b="0" i="0" dirty="0">
                          <a:effectLst/>
                          <a:latin typeface="Microsoft YaHei"/>
                        </a:rPr>
                        <a:t> international network Co., LTD, CN</a:t>
                      </a:r>
                    </a:p>
                  </a:txBody>
                  <a:tcPr marL="47625" marR="47625" marT="47625" marB="47625" anchor="ctr"/>
                </a:tc>
              </a:tr>
            </a:tbl>
          </a:graphicData>
        </a:graphic>
      </p:graphicFrame>
    </p:spTree>
    <p:extLst>
      <p:ext uri="{BB962C8B-B14F-4D97-AF65-F5344CB8AC3E}">
        <p14:creationId xmlns:p14="http://schemas.microsoft.com/office/powerpoint/2010/main" val="208730255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内部网关协议和外部网关协议</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内部网关协议</a:t>
            </a:r>
            <a:r>
              <a:rPr lang="en-US" altLang="zh-CN" dirty="0"/>
              <a:t>IGP</a:t>
            </a:r>
            <a:r>
              <a:rPr lang="zh-CN" altLang="zh-CN" dirty="0"/>
              <a:t>（</a:t>
            </a:r>
            <a:r>
              <a:rPr lang="en-US" altLang="zh-CN" dirty="0"/>
              <a:t>Interior Gateway Protocol</a:t>
            </a:r>
            <a:r>
              <a:rPr lang="zh-CN" altLang="zh-CN" dirty="0" smtClean="0"/>
              <a:t>）</a:t>
            </a:r>
            <a:endParaRPr lang="en-US" altLang="zh-CN" dirty="0" smtClean="0"/>
          </a:p>
          <a:p>
            <a:pPr lvl="1"/>
            <a:r>
              <a:rPr lang="zh-CN" altLang="zh-CN" dirty="0"/>
              <a:t>在一个自治系统内部使用的路由</a:t>
            </a:r>
            <a:r>
              <a:rPr lang="zh-CN" altLang="zh-CN" dirty="0" smtClean="0"/>
              <a:t>协议</a:t>
            </a:r>
            <a:endParaRPr lang="en-US" altLang="zh-CN" dirty="0" smtClean="0"/>
          </a:p>
          <a:p>
            <a:pPr lvl="1"/>
            <a:r>
              <a:rPr lang="zh-CN" altLang="zh-CN" dirty="0" smtClean="0"/>
              <a:t>目前</a:t>
            </a:r>
            <a:r>
              <a:rPr lang="zh-CN" altLang="zh-CN" dirty="0"/>
              <a:t>主要包括</a:t>
            </a:r>
            <a:r>
              <a:rPr lang="en-US" altLang="zh-CN" dirty="0"/>
              <a:t>RIP</a:t>
            </a:r>
            <a:r>
              <a:rPr lang="zh-CN" altLang="zh-CN" dirty="0"/>
              <a:t>、</a:t>
            </a:r>
            <a:r>
              <a:rPr lang="en-US" altLang="zh-CN" dirty="0"/>
              <a:t>OSPF</a:t>
            </a:r>
            <a:r>
              <a:rPr lang="zh-CN" altLang="zh-CN" dirty="0"/>
              <a:t>、</a:t>
            </a:r>
            <a:r>
              <a:rPr lang="en-US" altLang="zh-CN" dirty="0"/>
              <a:t>IGRP</a:t>
            </a:r>
            <a:r>
              <a:rPr lang="zh-CN" altLang="zh-CN" dirty="0" smtClean="0"/>
              <a:t>等</a:t>
            </a:r>
            <a:endParaRPr lang="en-US" altLang="zh-CN" dirty="0" smtClean="0"/>
          </a:p>
          <a:p>
            <a:pPr lvl="1"/>
            <a:r>
              <a:rPr lang="zh-CN" altLang="zh-CN" dirty="0" smtClean="0"/>
              <a:t>这些</a:t>
            </a:r>
            <a:r>
              <a:rPr lang="zh-CN" altLang="zh-CN" dirty="0"/>
              <a:t>路由算法因为在一个自治系统内，规模可控，所以可以要求算法求解最“佳”路径</a:t>
            </a:r>
            <a:endParaRPr lang="en-US" altLang="zh-CN" dirty="0" smtClean="0"/>
          </a:p>
          <a:p>
            <a:r>
              <a:rPr lang="zh-CN" altLang="zh-CN" dirty="0" smtClean="0"/>
              <a:t>外部</a:t>
            </a:r>
            <a:r>
              <a:rPr lang="zh-CN" altLang="zh-CN" dirty="0"/>
              <a:t>网关协议</a:t>
            </a:r>
            <a:r>
              <a:rPr lang="en-US" altLang="zh-CN" dirty="0"/>
              <a:t>EGP</a:t>
            </a:r>
            <a:r>
              <a:rPr lang="zh-CN" altLang="zh-CN" dirty="0"/>
              <a:t>（</a:t>
            </a:r>
            <a:r>
              <a:rPr lang="en-US" altLang="zh-CN" dirty="0"/>
              <a:t>External Gateway Protocol</a:t>
            </a:r>
            <a:r>
              <a:rPr lang="zh-CN" altLang="zh-CN" dirty="0" smtClean="0"/>
              <a:t>）</a:t>
            </a:r>
            <a:endParaRPr lang="en-US" altLang="zh-CN" dirty="0" smtClean="0"/>
          </a:p>
          <a:p>
            <a:pPr lvl="1"/>
            <a:r>
              <a:rPr lang="zh-CN" altLang="zh-CN" dirty="0"/>
              <a:t>在自治系统之间进行路径的</a:t>
            </a:r>
            <a:r>
              <a:rPr lang="zh-CN" altLang="zh-CN" dirty="0" smtClean="0"/>
              <a:t>计算</a:t>
            </a:r>
            <a:endParaRPr lang="en-US" altLang="zh-CN" dirty="0" smtClean="0"/>
          </a:p>
          <a:p>
            <a:pPr lvl="1"/>
            <a:r>
              <a:rPr lang="zh-CN" altLang="zh-CN" dirty="0" smtClean="0"/>
              <a:t>这</a:t>
            </a:r>
            <a:r>
              <a:rPr lang="zh-CN" altLang="zh-CN" dirty="0"/>
              <a:t>类工作由外部网关协议（</a:t>
            </a:r>
            <a:r>
              <a:rPr lang="en-US" altLang="zh-CN" dirty="0"/>
              <a:t>EGP</a:t>
            </a:r>
            <a:r>
              <a:rPr lang="zh-CN" altLang="zh-CN" dirty="0"/>
              <a:t>）</a:t>
            </a:r>
            <a:r>
              <a:rPr lang="zh-CN" altLang="zh-CN" dirty="0" smtClean="0"/>
              <a:t>完成</a:t>
            </a:r>
            <a:endParaRPr lang="en-US" altLang="zh-CN" dirty="0" smtClean="0"/>
          </a:p>
          <a:p>
            <a:pPr lvl="1"/>
            <a:r>
              <a:rPr lang="zh-CN" altLang="zh-CN" dirty="0" smtClean="0"/>
              <a:t>外部</a:t>
            </a:r>
            <a:r>
              <a:rPr lang="zh-CN" altLang="zh-CN" dirty="0"/>
              <a:t>网关协议中常用的是</a:t>
            </a:r>
            <a:r>
              <a:rPr lang="en-US" altLang="zh-CN" dirty="0"/>
              <a:t>BGP-4</a:t>
            </a:r>
            <a:r>
              <a:rPr lang="zh-CN" altLang="zh-CN" dirty="0"/>
              <a:t>（</a:t>
            </a:r>
            <a:r>
              <a:rPr lang="en-US" altLang="zh-CN" dirty="0"/>
              <a:t>BGP</a:t>
            </a:r>
            <a:r>
              <a:rPr lang="zh-CN" altLang="zh-CN" dirty="0"/>
              <a:t>的第四版本）</a:t>
            </a:r>
            <a:endParaRPr lang="en-US" altLang="zh-CN" dirty="0" smtClean="0"/>
          </a:p>
          <a:p>
            <a:r>
              <a:rPr lang="zh-CN" altLang="zh-CN" dirty="0" smtClean="0"/>
              <a:t>网关</a:t>
            </a:r>
            <a:r>
              <a:rPr lang="zh-CN" altLang="en-US" dirty="0"/>
              <a:t>这一说法</a:t>
            </a:r>
            <a:r>
              <a:rPr lang="zh-CN" altLang="zh-CN" dirty="0" smtClean="0"/>
              <a:t>是</a:t>
            </a:r>
            <a:r>
              <a:rPr lang="zh-CN" altLang="zh-CN" dirty="0"/>
              <a:t>历史残留</a:t>
            </a:r>
            <a:r>
              <a:rPr lang="zh-CN" altLang="zh-CN" dirty="0" smtClean="0"/>
              <a:t>遗物</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3757796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外部网关协议考虑的因素很多</a:t>
            </a:r>
            <a:endParaRPr lang="zh-CN" altLang="en-US" dirty="0"/>
          </a:p>
        </p:txBody>
      </p:sp>
      <p:sp>
        <p:nvSpPr>
          <p:cNvPr id="3" name="内容占位符 2"/>
          <p:cNvSpPr>
            <a:spLocks noGrp="1"/>
          </p:cNvSpPr>
          <p:nvPr>
            <p:ph sz="quarter" idx="1"/>
          </p:nvPr>
        </p:nvSpPr>
        <p:spPr/>
        <p:txBody>
          <a:bodyPr>
            <a:normAutofit/>
          </a:bodyPr>
          <a:lstStyle/>
          <a:p>
            <a:r>
              <a:rPr lang="zh-CN" altLang="zh-CN" dirty="0"/>
              <a:t>比如规模巨大问题、不同的度量问题，甚至安全问题。</a:t>
            </a:r>
          </a:p>
          <a:p>
            <a:pPr lvl="0"/>
            <a:r>
              <a:rPr lang="zh-CN" altLang="zh-CN" dirty="0"/>
              <a:t>不能要求外部网关协议针对每一个网络都去进行细致的计算（否则规模太庞大了），也就不能要求其算法可以求解出一条最“佳”的</a:t>
            </a:r>
            <a:r>
              <a:rPr lang="zh-CN" altLang="zh-CN" dirty="0" smtClean="0"/>
              <a:t>路径</a:t>
            </a:r>
            <a:endParaRPr lang="en-US" altLang="zh-CN" dirty="0" smtClean="0"/>
          </a:p>
          <a:p>
            <a:pPr lvl="0"/>
            <a:r>
              <a:rPr lang="zh-CN" altLang="zh-CN" dirty="0" smtClean="0"/>
              <a:t>外部</a:t>
            </a:r>
            <a:r>
              <a:rPr lang="zh-CN" altLang="zh-CN" dirty="0"/>
              <a:t>网关协议退而求其次，只要求求解出较好的路线即可。</a:t>
            </a:r>
          </a:p>
          <a:p>
            <a:r>
              <a:rPr lang="zh-CN" altLang="zh-CN" dirty="0"/>
              <a:t>外部网关协议应该支持丰富的策略，例如费用问题。特别的，出于安全问题，应该尽量避免经过对我国安全有威胁的</a:t>
            </a:r>
            <a:r>
              <a:rPr lang="zh-CN" altLang="zh-CN" dirty="0" smtClean="0"/>
              <a:t>国家</a:t>
            </a:r>
            <a:endParaRPr lang="en-US" altLang="zh-CN" dirty="0" smtClean="0"/>
          </a:p>
          <a:p>
            <a:pPr lvl="1"/>
            <a:r>
              <a:rPr lang="zh-CN" altLang="zh-CN" dirty="0" smtClean="0"/>
              <a:t>棱镜</a:t>
            </a:r>
            <a:r>
              <a:rPr lang="zh-CN" altLang="zh-CN" dirty="0"/>
              <a:t>门问题就反映出某国对其他国家安全所造成的威胁</a:t>
            </a:r>
            <a:endParaRPr lang="zh-CN" altLang="en-US" dirty="0"/>
          </a:p>
        </p:txBody>
      </p:sp>
    </p:spTree>
    <p:extLst>
      <p:ext uri="{BB962C8B-B14F-4D97-AF65-F5344CB8AC3E}">
        <p14:creationId xmlns:p14="http://schemas.microsoft.com/office/powerpoint/2010/main" val="15946091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6549" y="1700808"/>
            <a:ext cx="8469313" cy="4200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任意多边形 3"/>
          <p:cNvSpPr/>
          <p:nvPr/>
        </p:nvSpPr>
        <p:spPr>
          <a:xfrm>
            <a:off x="938254" y="3085106"/>
            <a:ext cx="7100515" cy="1657684"/>
          </a:xfrm>
          <a:custGeom>
            <a:avLst/>
            <a:gdLst>
              <a:gd name="connsiteX0" fmla="*/ 0 w 7100515"/>
              <a:gd name="connsiteY0" fmla="*/ 1502797 h 1657684"/>
              <a:gd name="connsiteX1" fmla="*/ 39756 w 7100515"/>
              <a:gd name="connsiteY1" fmla="*/ 1510748 h 1657684"/>
              <a:gd name="connsiteX2" fmla="*/ 63610 w 7100515"/>
              <a:gd name="connsiteY2" fmla="*/ 1526651 h 1657684"/>
              <a:gd name="connsiteX3" fmla="*/ 119269 w 7100515"/>
              <a:gd name="connsiteY3" fmla="*/ 1542553 h 1657684"/>
              <a:gd name="connsiteX4" fmla="*/ 222636 w 7100515"/>
              <a:gd name="connsiteY4" fmla="*/ 1566407 h 1657684"/>
              <a:gd name="connsiteX5" fmla="*/ 246490 w 7100515"/>
              <a:gd name="connsiteY5" fmla="*/ 1574358 h 1657684"/>
              <a:gd name="connsiteX6" fmla="*/ 373711 w 7100515"/>
              <a:gd name="connsiteY6" fmla="*/ 1598212 h 1657684"/>
              <a:gd name="connsiteX7" fmla="*/ 556591 w 7100515"/>
              <a:gd name="connsiteY7" fmla="*/ 1614115 h 1657684"/>
              <a:gd name="connsiteX8" fmla="*/ 628153 w 7100515"/>
              <a:gd name="connsiteY8" fmla="*/ 1622066 h 1657684"/>
              <a:gd name="connsiteX9" fmla="*/ 1065475 w 7100515"/>
              <a:gd name="connsiteY9" fmla="*/ 1637969 h 1657684"/>
              <a:gd name="connsiteX10" fmla="*/ 1637969 w 7100515"/>
              <a:gd name="connsiteY10" fmla="*/ 1637969 h 1657684"/>
              <a:gd name="connsiteX11" fmla="*/ 1677725 w 7100515"/>
              <a:gd name="connsiteY11" fmla="*/ 1630017 h 1657684"/>
              <a:gd name="connsiteX12" fmla="*/ 1725433 w 7100515"/>
              <a:gd name="connsiteY12" fmla="*/ 1622066 h 1657684"/>
              <a:gd name="connsiteX13" fmla="*/ 1836751 w 7100515"/>
              <a:gd name="connsiteY13" fmla="*/ 1606164 h 1657684"/>
              <a:gd name="connsiteX14" fmla="*/ 1948069 w 7100515"/>
              <a:gd name="connsiteY14" fmla="*/ 1582310 h 1657684"/>
              <a:gd name="connsiteX15" fmla="*/ 1971923 w 7100515"/>
              <a:gd name="connsiteY15" fmla="*/ 1574358 h 1657684"/>
              <a:gd name="connsiteX16" fmla="*/ 2003729 w 7100515"/>
              <a:gd name="connsiteY16" fmla="*/ 1566407 h 1657684"/>
              <a:gd name="connsiteX17" fmla="*/ 2051436 w 7100515"/>
              <a:gd name="connsiteY17" fmla="*/ 1550504 h 1657684"/>
              <a:gd name="connsiteX18" fmla="*/ 2075290 w 7100515"/>
              <a:gd name="connsiteY18" fmla="*/ 1542553 h 1657684"/>
              <a:gd name="connsiteX19" fmla="*/ 2130949 w 7100515"/>
              <a:gd name="connsiteY19" fmla="*/ 1526651 h 1657684"/>
              <a:gd name="connsiteX20" fmla="*/ 2162755 w 7100515"/>
              <a:gd name="connsiteY20" fmla="*/ 1518699 h 1657684"/>
              <a:gd name="connsiteX21" fmla="*/ 2210463 w 7100515"/>
              <a:gd name="connsiteY21" fmla="*/ 1502797 h 1657684"/>
              <a:gd name="connsiteX22" fmla="*/ 2282024 w 7100515"/>
              <a:gd name="connsiteY22" fmla="*/ 1455089 h 1657684"/>
              <a:gd name="connsiteX23" fmla="*/ 2305878 w 7100515"/>
              <a:gd name="connsiteY23" fmla="*/ 1439186 h 1657684"/>
              <a:gd name="connsiteX24" fmla="*/ 2329732 w 7100515"/>
              <a:gd name="connsiteY24" fmla="*/ 1423284 h 1657684"/>
              <a:gd name="connsiteX25" fmla="*/ 2385391 w 7100515"/>
              <a:gd name="connsiteY25" fmla="*/ 1383527 h 1657684"/>
              <a:gd name="connsiteX26" fmla="*/ 2425148 w 7100515"/>
              <a:gd name="connsiteY26" fmla="*/ 1351722 h 1657684"/>
              <a:gd name="connsiteX27" fmla="*/ 2441050 w 7100515"/>
              <a:gd name="connsiteY27" fmla="*/ 1327868 h 1657684"/>
              <a:gd name="connsiteX28" fmla="*/ 2488758 w 7100515"/>
              <a:gd name="connsiteY28" fmla="*/ 1296063 h 1657684"/>
              <a:gd name="connsiteX29" fmla="*/ 2512612 w 7100515"/>
              <a:gd name="connsiteY29" fmla="*/ 1280160 h 1657684"/>
              <a:gd name="connsiteX30" fmla="*/ 2536466 w 7100515"/>
              <a:gd name="connsiteY30" fmla="*/ 1256306 h 1657684"/>
              <a:gd name="connsiteX31" fmla="*/ 2560320 w 7100515"/>
              <a:gd name="connsiteY31" fmla="*/ 1248355 h 1657684"/>
              <a:gd name="connsiteX32" fmla="*/ 2615979 w 7100515"/>
              <a:gd name="connsiteY32" fmla="*/ 1208598 h 1657684"/>
              <a:gd name="connsiteX33" fmla="*/ 2639833 w 7100515"/>
              <a:gd name="connsiteY33" fmla="*/ 1192696 h 1657684"/>
              <a:gd name="connsiteX34" fmla="*/ 2663687 w 7100515"/>
              <a:gd name="connsiteY34" fmla="*/ 1184744 h 1657684"/>
              <a:gd name="connsiteX35" fmla="*/ 2703443 w 7100515"/>
              <a:gd name="connsiteY35" fmla="*/ 1152939 h 1657684"/>
              <a:gd name="connsiteX36" fmla="*/ 2719346 w 7100515"/>
              <a:gd name="connsiteY36" fmla="*/ 1129085 h 1657684"/>
              <a:gd name="connsiteX37" fmla="*/ 2743200 w 7100515"/>
              <a:gd name="connsiteY37" fmla="*/ 1113183 h 1657684"/>
              <a:gd name="connsiteX38" fmla="*/ 2767054 w 7100515"/>
              <a:gd name="connsiteY38" fmla="*/ 1089329 h 1657684"/>
              <a:gd name="connsiteX39" fmla="*/ 2798859 w 7100515"/>
              <a:gd name="connsiteY39" fmla="*/ 1065475 h 1657684"/>
              <a:gd name="connsiteX40" fmla="*/ 2822713 w 7100515"/>
              <a:gd name="connsiteY40" fmla="*/ 1049572 h 1657684"/>
              <a:gd name="connsiteX41" fmla="*/ 2870421 w 7100515"/>
              <a:gd name="connsiteY41" fmla="*/ 1009816 h 1657684"/>
              <a:gd name="connsiteX42" fmla="*/ 2918129 w 7100515"/>
              <a:gd name="connsiteY42" fmla="*/ 978011 h 1657684"/>
              <a:gd name="connsiteX43" fmla="*/ 2934031 w 7100515"/>
              <a:gd name="connsiteY43" fmla="*/ 954157 h 1657684"/>
              <a:gd name="connsiteX44" fmla="*/ 2957885 w 7100515"/>
              <a:gd name="connsiteY44" fmla="*/ 930303 h 1657684"/>
              <a:gd name="connsiteX45" fmla="*/ 2989690 w 7100515"/>
              <a:gd name="connsiteY45" fmla="*/ 922351 h 1657684"/>
              <a:gd name="connsiteX46" fmla="*/ 3037398 w 7100515"/>
              <a:gd name="connsiteY46" fmla="*/ 890546 h 1657684"/>
              <a:gd name="connsiteX47" fmla="*/ 3061252 w 7100515"/>
              <a:gd name="connsiteY47" fmla="*/ 874644 h 1657684"/>
              <a:gd name="connsiteX48" fmla="*/ 3108960 w 7100515"/>
              <a:gd name="connsiteY48" fmla="*/ 858741 h 1657684"/>
              <a:gd name="connsiteX49" fmla="*/ 3140765 w 7100515"/>
              <a:gd name="connsiteY49" fmla="*/ 842838 h 1657684"/>
              <a:gd name="connsiteX50" fmla="*/ 3164619 w 7100515"/>
              <a:gd name="connsiteY50" fmla="*/ 826936 h 1657684"/>
              <a:gd name="connsiteX51" fmla="*/ 3244132 w 7100515"/>
              <a:gd name="connsiteY51" fmla="*/ 803082 h 1657684"/>
              <a:gd name="connsiteX52" fmla="*/ 3275937 w 7100515"/>
              <a:gd name="connsiteY52" fmla="*/ 787179 h 1657684"/>
              <a:gd name="connsiteX53" fmla="*/ 3363402 w 7100515"/>
              <a:gd name="connsiteY53" fmla="*/ 763325 h 1657684"/>
              <a:gd name="connsiteX54" fmla="*/ 3387256 w 7100515"/>
              <a:gd name="connsiteY54" fmla="*/ 747423 h 1657684"/>
              <a:gd name="connsiteX55" fmla="*/ 3442915 w 7100515"/>
              <a:gd name="connsiteY55" fmla="*/ 731520 h 1657684"/>
              <a:gd name="connsiteX56" fmla="*/ 3490623 w 7100515"/>
              <a:gd name="connsiteY56" fmla="*/ 715617 h 1657684"/>
              <a:gd name="connsiteX57" fmla="*/ 3522428 w 7100515"/>
              <a:gd name="connsiteY57" fmla="*/ 707666 h 1657684"/>
              <a:gd name="connsiteX58" fmla="*/ 3586038 w 7100515"/>
              <a:gd name="connsiteY58" fmla="*/ 675861 h 1657684"/>
              <a:gd name="connsiteX59" fmla="*/ 3633746 w 7100515"/>
              <a:gd name="connsiteY59" fmla="*/ 659958 h 1657684"/>
              <a:gd name="connsiteX60" fmla="*/ 3657600 w 7100515"/>
              <a:gd name="connsiteY60" fmla="*/ 652007 h 1657684"/>
              <a:gd name="connsiteX61" fmla="*/ 3721210 w 7100515"/>
              <a:gd name="connsiteY61" fmla="*/ 636104 h 1657684"/>
              <a:gd name="connsiteX62" fmla="*/ 3753016 w 7100515"/>
              <a:gd name="connsiteY62" fmla="*/ 612251 h 1657684"/>
              <a:gd name="connsiteX63" fmla="*/ 3816626 w 7100515"/>
              <a:gd name="connsiteY63" fmla="*/ 596348 h 1657684"/>
              <a:gd name="connsiteX64" fmla="*/ 3840480 w 7100515"/>
              <a:gd name="connsiteY64" fmla="*/ 588397 h 1657684"/>
              <a:gd name="connsiteX65" fmla="*/ 3888188 w 7100515"/>
              <a:gd name="connsiteY65" fmla="*/ 564543 h 1657684"/>
              <a:gd name="connsiteX66" fmla="*/ 3912042 w 7100515"/>
              <a:gd name="connsiteY66" fmla="*/ 548640 h 1657684"/>
              <a:gd name="connsiteX67" fmla="*/ 3951798 w 7100515"/>
              <a:gd name="connsiteY67" fmla="*/ 540689 h 1657684"/>
              <a:gd name="connsiteX68" fmla="*/ 3983603 w 7100515"/>
              <a:gd name="connsiteY68" fmla="*/ 532737 h 1657684"/>
              <a:gd name="connsiteX69" fmla="*/ 4007457 w 7100515"/>
              <a:gd name="connsiteY69" fmla="*/ 516835 h 1657684"/>
              <a:gd name="connsiteX70" fmla="*/ 4055165 w 7100515"/>
              <a:gd name="connsiteY70" fmla="*/ 500932 h 1657684"/>
              <a:gd name="connsiteX71" fmla="*/ 4079019 w 7100515"/>
              <a:gd name="connsiteY71" fmla="*/ 492981 h 1657684"/>
              <a:gd name="connsiteX72" fmla="*/ 4110824 w 7100515"/>
              <a:gd name="connsiteY72" fmla="*/ 477078 h 1657684"/>
              <a:gd name="connsiteX73" fmla="*/ 4174435 w 7100515"/>
              <a:gd name="connsiteY73" fmla="*/ 461176 h 1657684"/>
              <a:gd name="connsiteX74" fmla="*/ 4206240 w 7100515"/>
              <a:gd name="connsiteY74" fmla="*/ 453224 h 1657684"/>
              <a:gd name="connsiteX75" fmla="*/ 4269850 w 7100515"/>
              <a:gd name="connsiteY75" fmla="*/ 429371 h 1657684"/>
              <a:gd name="connsiteX76" fmla="*/ 4325509 w 7100515"/>
              <a:gd name="connsiteY76" fmla="*/ 405517 h 1657684"/>
              <a:gd name="connsiteX77" fmla="*/ 4412974 w 7100515"/>
              <a:gd name="connsiteY77" fmla="*/ 381663 h 1657684"/>
              <a:gd name="connsiteX78" fmla="*/ 4492487 w 7100515"/>
              <a:gd name="connsiteY78" fmla="*/ 357809 h 1657684"/>
              <a:gd name="connsiteX79" fmla="*/ 4548146 w 7100515"/>
              <a:gd name="connsiteY79" fmla="*/ 333955 h 1657684"/>
              <a:gd name="connsiteX80" fmla="*/ 4572000 w 7100515"/>
              <a:gd name="connsiteY80" fmla="*/ 326004 h 1657684"/>
              <a:gd name="connsiteX81" fmla="*/ 4595854 w 7100515"/>
              <a:gd name="connsiteY81" fmla="*/ 310101 h 1657684"/>
              <a:gd name="connsiteX82" fmla="*/ 4643562 w 7100515"/>
              <a:gd name="connsiteY82" fmla="*/ 294198 h 1657684"/>
              <a:gd name="connsiteX83" fmla="*/ 4667416 w 7100515"/>
              <a:gd name="connsiteY83" fmla="*/ 286247 h 1657684"/>
              <a:gd name="connsiteX84" fmla="*/ 4699221 w 7100515"/>
              <a:gd name="connsiteY84" fmla="*/ 270344 h 1657684"/>
              <a:gd name="connsiteX85" fmla="*/ 4746929 w 7100515"/>
              <a:gd name="connsiteY85" fmla="*/ 254442 h 1657684"/>
              <a:gd name="connsiteX86" fmla="*/ 4834393 w 7100515"/>
              <a:gd name="connsiteY86" fmla="*/ 230588 h 1657684"/>
              <a:gd name="connsiteX87" fmla="*/ 4913906 w 7100515"/>
              <a:gd name="connsiteY87" fmla="*/ 214685 h 1657684"/>
              <a:gd name="connsiteX88" fmla="*/ 5025224 w 7100515"/>
              <a:gd name="connsiteY88" fmla="*/ 198783 h 1657684"/>
              <a:gd name="connsiteX89" fmla="*/ 5112689 w 7100515"/>
              <a:gd name="connsiteY89" fmla="*/ 182880 h 1657684"/>
              <a:gd name="connsiteX90" fmla="*/ 5144494 w 7100515"/>
              <a:gd name="connsiteY90" fmla="*/ 174929 h 1657684"/>
              <a:gd name="connsiteX91" fmla="*/ 5168348 w 7100515"/>
              <a:gd name="connsiteY91" fmla="*/ 166977 h 1657684"/>
              <a:gd name="connsiteX92" fmla="*/ 5295569 w 7100515"/>
              <a:gd name="connsiteY92" fmla="*/ 151075 h 1657684"/>
              <a:gd name="connsiteX93" fmla="*/ 5335325 w 7100515"/>
              <a:gd name="connsiteY93" fmla="*/ 143124 h 1657684"/>
              <a:gd name="connsiteX94" fmla="*/ 5629523 w 7100515"/>
              <a:gd name="connsiteY94" fmla="*/ 159026 h 1657684"/>
              <a:gd name="connsiteX95" fmla="*/ 5788549 w 7100515"/>
              <a:gd name="connsiteY95" fmla="*/ 190831 h 1657684"/>
              <a:gd name="connsiteX96" fmla="*/ 6058894 w 7100515"/>
              <a:gd name="connsiteY96" fmla="*/ 198783 h 1657684"/>
              <a:gd name="connsiteX97" fmla="*/ 6448508 w 7100515"/>
              <a:gd name="connsiteY97" fmla="*/ 190831 h 1657684"/>
              <a:gd name="connsiteX98" fmla="*/ 6488264 w 7100515"/>
              <a:gd name="connsiteY98" fmla="*/ 182880 h 1657684"/>
              <a:gd name="connsiteX99" fmla="*/ 6551875 w 7100515"/>
              <a:gd name="connsiteY99" fmla="*/ 174929 h 1657684"/>
              <a:gd name="connsiteX100" fmla="*/ 6655242 w 7100515"/>
              <a:gd name="connsiteY100" fmla="*/ 151075 h 1657684"/>
              <a:gd name="connsiteX101" fmla="*/ 6838122 w 7100515"/>
              <a:gd name="connsiteY101" fmla="*/ 127221 h 1657684"/>
              <a:gd name="connsiteX102" fmla="*/ 6861976 w 7100515"/>
              <a:gd name="connsiteY102" fmla="*/ 119270 h 1657684"/>
              <a:gd name="connsiteX103" fmla="*/ 6917635 w 7100515"/>
              <a:gd name="connsiteY103" fmla="*/ 87464 h 1657684"/>
              <a:gd name="connsiteX104" fmla="*/ 6981245 w 7100515"/>
              <a:gd name="connsiteY104" fmla="*/ 71562 h 1657684"/>
              <a:gd name="connsiteX105" fmla="*/ 7005099 w 7100515"/>
              <a:gd name="connsiteY105" fmla="*/ 63611 h 1657684"/>
              <a:gd name="connsiteX106" fmla="*/ 7028953 w 7100515"/>
              <a:gd name="connsiteY106" fmla="*/ 47708 h 1657684"/>
              <a:gd name="connsiteX107" fmla="*/ 7076661 w 7100515"/>
              <a:gd name="connsiteY107" fmla="*/ 31805 h 1657684"/>
              <a:gd name="connsiteX108" fmla="*/ 7100515 w 7100515"/>
              <a:gd name="connsiteY108" fmla="*/ 15903 h 1657684"/>
              <a:gd name="connsiteX109" fmla="*/ 7092563 w 7100515"/>
              <a:gd name="connsiteY109" fmla="*/ 0 h 16576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Lst>
            <a:rect l="l" t="t" r="r" b="b"/>
            <a:pathLst>
              <a:path w="7100515" h="1657684">
                <a:moveTo>
                  <a:pt x="0" y="1502797"/>
                </a:moveTo>
                <a:cubicBezTo>
                  <a:pt x="13252" y="1505447"/>
                  <a:pt x="27102" y="1506003"/>
                  <a:pt x="39756" y="1510748"/>
                </a:cubicBezTo>
                <a:cubicBezTo>
                  <a:pt x="48704" y="1514103"/>
                  <a:pt x="55063" y="1522377"/>
                  <a:pt x="63610" y="1526651"/>
                </a:cubicBezTo>
                <a:cubicBezTo>
                  <a:pt x="75016" y="1532354"/>
                  <a:pt x="109080" y="1540006"/>
                  <a:pt x="119269" y="1542553"/>
                </a:cubicBezTo>
                <a:cubicBezTo>
                  <a:pt x="168639" y="1575467"/>
                  <a:pt x="124267" y="1551274"/>
                  <a:pt x="222636" y="1566407"/>
                </a:cubicBezTo>
                <a:cubicBezTo>
                  <a:pt x="230920" y="1567681"/>
                  <a:pt x="238288" y="1572631"/>
                  <a:pt x="246490" y="1574358"/>
                </a:cubicBezTo>
                <a:cubicBezTo>
                  <a:pt x="288711" y="1583246"/>
                  <a:pt x="330999" y="1592110"/>
                  <a:pt x="373711" y="1598212"/>
                </a:cubicBezTo>
                <a:cubicBezTo>
                  <a:pt x="489347" y="1614733"/>
                  <a:pt x="370050" y="1599192"/>
                  <a:pt x="556591" y="1614115"/>
                </a:cubicBezTo>
                <a:cubicBezTo>
                  <a:pt x="580515" y="1616029"/>
                  <a:pt x="604191" y="1620697"/>
                  <a:pt x="628153" y="1622066"/>
                </a:cubicBezTo>
                <a:cubicBezTo>
                  <a:pt x="677902" y="1624909"/>
                  <a:pt x="1026746" y="1636633"/>
                  <a:pt x="1065475" y="1637969"/>
                </a:cubicBezTo>
                <a:cubicBezTo>
                  <a:pt x="1282421" y="1674125"/>
                  <a:pt x="1133207" y="1652188"/>
                  <a:pt x="1637969" y="1637969"/>
                </a:cubicBezTo>
                <a:cubicBezTo>
                  <a:pt x="1651478" y="1637588"/>
                  <a:pt x="1664429" y="1632435"/>
                  <a:pt x="1677725" y="1630017"/>
                </a:cubicBezTo>
                <a:cubicBezTo>
                  <a:pt x="1693587" y="1627133"/>
                  <a:pt x="1709489" y="1624457"/>
                  <a:pt x="1725433" y="1622066"/>
                </a:cubicBezTo>
                <a:cubicBezTo>
                  <a:pt x="1762501" y="1616506"/>
                  <a:pt x="1799996" y="1613515"/>
                  <a:pt x="1836751" y="1606164"/>
                </a:cubicBezTo>
                <a:cubicBezTo>
                  <a:pt x="1867153" y="1600083"/>
                  <a:pt x="1914230" y="1591979"/>
                  <a:pt x="1948069" y="1582310"/>
                </a:cubicBezTo>
                <a:cubicBezTo>
                  <a:pt x="1956128" y="1580007"/>
                  <a:pt x="1963864" y="1576661"/>
                  <a:pt x="1971923" y="1574358"/>
                </a:cubicBezTo>
                <a:cubicBezTo>
                  <a:pt x="1982431" y="1571356"/>
                  <a:pt x="1993262" y="1569547"/>
                  <a:pt x="2003729" y="1566407"/>
                </a:cubicBezTo>
                <a:cubicBezTo>
                  <a:pt x="2019785" y="1561590"/>
                  <a:pt x="2035534" y="1555805"/>
                  <a:pt x="2051436" y="1550504"/>
                </a:cubicBezTo>
                <a:cubicBezTo>
                  <a:pt x="2059387" y="1547854"/>
                  <a:pt x="2067159" y="1544586"/>
                  <a:pt x="2075290" y="1542553"/>
                </a:cubicBezTo>
                <a:cubicBezTo>
                  <a:pt x="2174672" y="1517709"/>
                  <a:pt x="2051139" y="1549455"/>
                  <a:pt x="2130949" y="1526651"/>
                </a:cubicBezTo>
                <a:cubicBezTo>
                  <a:pt x="2141457" y="1523649"/>
                  <a:pt x="2152288" y="1521839"/>
                  <a:pt x="2162755" y="1518699"/>
                </a:cubicBezTo>
                <a:cubicBezTo>
                  <a:pt x="2178811" y="1513882"/>
                  <a:pt x="2210463" y="1502797"/>
                  <a:pt x="2210463" y="1502797"/>
                </a:cubicBezTo>
                <a:lnTo>
                  <a:pt x="2282024" y="1455089"/>
                </a:lnTo>
                <a:lnTo>
                  <a:pt x="2305878" y="1439186"/>
                </a:lnTo>
                <a:cubicBezTo>
                  <a:pt x="2313829" y="1433885"/>
                  <a:pt x="2322975" y="1430041"/>
                  <a:pt x="2329732" y="1423284"/>
                </a:cubicBezTo>
                <a:cubicBezTo>
                  <a:pt x="2361967" y="1391049"/>
                  <a:pt x="2343528" y="1404459"/>
                  <a:pt x="2385391" y="1383527"/>
                </a:cubicBezTo>
                <a:cubicBezTo>
                  <a:pt x="2430969" y="1315162"/>
                  <a:pt x="2370279" y="1395617"/>
                  <a:pt x="2425148" y="1351722"/>
                </a:cubicBezTo>
                <a:cubicBezTo>
                  <a:pt x="2432610" y="1345752"/>
                  <a:pt x="2433858" y="1334161"/>
                  <a:pt x="2441050" y="1327868"/>
                </a:cubicBezTo>
                <a:cubicBezTo>
                  <a:pt x="2455434" y="1315282"/>
                  <a:pt x="2472855" y="1306665"/>
                  <a:pt x="2488758" y="1296063"/>
                </a:cubicBezTo>
                <a:cubicBezTo>
                  <a:pt x="2496709" y="1290762"/>
                  <a:pt x="2505855" y="1286917"/>
                  <a:pt x="2512612" y="1280160"/>
                </a:cubicBezTo>
                <a:cubicBezTo>
                  <a:pt x="2520563" y="1272209"/>
                  <a:pt x="2527110" y="1262543"/>
                  <a:pt x="2536466" y="1256306"/>
                </a:cubicBezTo>
                <a:cubicBezTo>
                  <a:pt x="2543440" y="1251657"/>
                  <a:pt x="2552369" y="1251005"/>
                  <a:pt x="2560320" y="1248355"/>
                </a:cubicBezTo>
                <a:cubicBezTo>
                  <a:pt x="2616556" y="1210864"/>
                  <a:pt x="2546915" y="1257929"/>
                  <a:pt x="2615979" y="1208598"/>
                </a:cubicBezTo>
                <a:cubicBezTo>
                  <a:pt x="2623755" y="1203044"/>
                  <a:pt x="2631286" y="1196970"/>
                  <a:pt x="2639833" y="1192696"/>
                </a:cubicBezTo>
                <a:cubicBezTo>
                  <a:pt x="2647330" y="1188948"/>
                  <a:pt x="2655736" y="1187395"/>
                  <a:pt x="2663687" y="1184744"/>
                </a:cubicBezTo>
                <a:cubicBezTo>
                  <a:pt x="2709259" y="1116386"/>
                  <a:pt x="2648578" y="1196832"/>
                  <a:pt x="2703443" y="1152939"/>
                </a:cubicBezTo>
                <a:cubicBezTo>
                  <a:pt x="2710905" y="1146969"/>
                  <a:pt x="2712589" y="1135842"/>
                  <a:pt x="2719346" y="1129085"/>
                </a:cubicBezTo>
                <a:cubicBezTo>
                  <a:pt x="2726103" y="1122328"/>
                  <a:pt x="2735859" y="1119301"/>
                  <a:pt x="2743200" y="1113183"/>
                </a:cubicBezTo>
                <a:cubicBezTo>
                  <a:pt x="2751839" y="1105984"/>
                  <a:pt x="2758516" y="1096647"/>
                  <a:pt x="2767054" y="1089329"/>
                </a:cubicBezTo>
                <a:cubicBezTo>
                  <a:pt x="2777116" y="1080705"/>
                  <a:pt x="2788075" y="1073178"/>
                  <a:pt x="2798859" y="1065475"/>
                </a:cubicBezTo>
                <a:cubicBezTo>
                  <a:pt x="2806635" y="1059920"/>
                  <a:pt x="2815372" y="1055690"/>
                  <a:pt x="2822713" y="1049572"/>
                </a:cubicBezTo>
                <a:cubicBezTo>
                  <a:pt x="2883928" y="998559"/>
                  <a:pt x="2811203" y="1049293"/>
                  <a:pt x="2870421" y="1009816"/>
                </a:cubicBezTo>
                <a:cubicBezTo>
                  <a:pt x="2910343" y="949930"/>
                  <a:pt x="2856515" y="1019087"/>
                  <a:pt x="2918129" y="978011"/>
                </a:cubicBezTo>
                <a:cubicBezTo>
                  <a:pt x="2926080" y="972710"/>
                  <a:pt x="2927913" y="961498"/>
                  <a:pt x="2934031" y="954157"/>
                </a:cubicBezTo>
                <a:cubicBezTo>
                  <a:pt x="2941230" y="945518"/>
                  <a:pt x="2948122" y="935882"/>
                  <a:pt x="2957885" y="930303"/>
                </a:cubicBezTo>
                <a:cubicBezTo>
                  <a:pt x="2967373" y="924881"/>
                  <a:pt x="2979088" y="925002"/>
                  <a:pt x="2989690" y="922351"/>
                </a:cubicBezTo>
                <a:cubicBezTo>
                  <a:pt x="3034908" y="877133"/>
                  <a:pt x="2991370" y="913559"/>
                  <a:pt x="3037398" y="890546"/>
                </a:cubicBezTo>
                <a:cubicBezTo>
                  <a:pt x="3045945" y="886272"/>
                  <a:pt x="3052519" y="878525"/>
                  <a:pt x="3061252" y="874644"/>
                </a:cubicBezTo>
                <a:cubicBezTo>
                  <a:pt x="3076570" y="867836"/>
                  <a:pt x="3093967" y="866238"/>
                  <a:pt x="3108960" y="858741"/>
                </a:cubicBezTo>
                <a:cubicBezTo>
                  <a:pt x="3119562" y="853440"/>
                  <a:pt x="3130474" y="848719"/>
                  <a:pt x="3140765" y="842838"/>
                </a:cubicBezTo>
                <a:cubicBezTo>
                  <a:pt x="3149062" y="838097"/>
                  <a:pt x="3155835" y="830700"/>
                  <a:pt x="3164619" y="826936"/>
                </a:cubicBezTo>
                <a:cubicBezTo>
                  <a:pt x="3244478" y="792711"/>
                  <a:pt x="3137291" y="856504"/>
                  <a:pt x="3244132" y="803082"/>
                </a:cubicBezTo>
                <a:cubicBezTo>
                  <a:pt x="3254734" y="797781"/>
                  <a:pt x="3264692" y="790927"/>
                  <a:pt x="3275937" y="787179"/>
                </a:cubicBezTo>
                <a:cubicBezTo>
                  <a:pt x="3305813" y="777220"/>
                  <a:pt x="3335516" y="781915"/>
                  <a:pt x="3363402" y="763325"/>
                </a:cubicBezTo>
                <a:cubicBezTo>
                  <a:pt x="3371353" y="758024"/>
                  <a:pt x="3378709" y="751697"/>
                  <a:pt x="3387256" y="747423"/>
                </a:cubicBezTo>
                <a:cubicBezTo>
                  <a:pt x="3400625" y="740738"/>
                  <a:pt x="3430166" y="735345"/>
                  <a:pt x="3442915" y="731520"/>
                </a:cubicBezTo>
                <a:cubicBezTo>
                  <a:pt x="3458971" y="726703"/>
                  <a:pt x="3474361" y="719682"/>
                  <a:pt x="3490623" y="715617"/>
                </a:cubicBezTo>
                <a:cubicBezTo>
                  <a:pt x="3501225" y="712967"/>
                  <a:pt x="3512341" y="711869"/>
                  <a:pt x="3522428" y="707666"/>
                </a:cubicBezTo>
                <a:cubicBezTo>
                  <a:pt x="3544311" y="698548"/>
                  <a:pt x="3563549" y="683358"/>
                  <a:pt x="3586038" y="675861"/>
                </a:cubicBezTo>
                <a:lnTo>
                  <a:pt x="3633746" y="659958"/>
                </a:lnTo>
                <a:cubicBezTo>
                  <a:pt x="3641697" y="657308"/>
                  <a:pt x="3649469" y="654040"/>
                  <a:pt x="3657600" y="652007"/>
                </a:cubicBezTo>
                <a:lnTo>
                  <a:pt x="3721210" y="636104"/>
                </a:lnTo>
                <a:cubicBezTo>
                  <a:pt x="3731812" y="628153"/>
                  <a:pt x="3740783" y="617348"/>
                  <a:pt x="3753016" y="612251"/>
                </a:cubicBezTo>
                <a:cubicBezTo>
                  <a:pt x="3773191" y="603845"/>
                  <a:pt x="3795892" y="603259"/>
                  <a:pt x="3816626" y="596348"/>
                </a:cubicBezTo>
                <a:lnTo>
                  <a:pt x="3840480" y="588397"/>
                </a:lnTo>
                <a:cubicBezTo>
                  <a:pt x="3908843" y="542821"/>
                  <a:pt x="3822348" y="597463"/>
                  <a:pt x="3888188" y="564543"/>
                </a:cubicBezTo>
                <a:cubicBezTo>
                  <a:pt x="3896735" y="560269"/>
                  <a:pt x="3903094" y="551995"/>
                  <a:pt x="3912042" y="548640"/>
                </a:cubicBezTo>
                <a:cubicBezTo>
                  <a:pt x="3924696" y="543895"/>
                  <a:pt x="3938605" y="543621"/>
                  <a:pt x="3951798" y="540689"/>
                </a:cubicBezTo>
                <a:cubicBezTo>
                  <a:pt x="3962466" y="538318"/>
                  <a:pt x="3973001" y="535388"/>
                  <a:pt x="3983603" y="532737"/>
                </a:cubicBezTo>
                <a:cubicBezTo>
                  <a:pt x="3991554" y="527436"/>
                  <a:pt x="3998724" y="520716"/>
                  <a:pt x="4007457" y="516835"/>
                </a:cubicBezTo>
                <a:cubicBezTo>
                  <a:pt x="4022775" y="510027"/>
                  <a:pt x="4039262" y="506233"/>
                  <a:pt x="4055165" y="500932"/>
                </a:cubicBezTo>
                <a:cubicBezTo>
                  <a:pt x="4063116" y="498282"/>
                  <a:pt x="4071522" y="496729"/>
                  <a:pt x="4079019" y="492981"/>
                </a:cubicBezTo>
                <a:cubicBezTo>
                  <a:pt x="4089621" y="487680"/>
                  <a:pt x="4099579" y="480826"/>
                  <a:pt x="4110824" y="477078"/>
                </a:cubicBezTo>
                <a:cubicBezTo>
                  <a:pt x="4131559" y="470167"/>
                  <a:pt x="4153231" y="466477"/>
                  <a:pt x="4174435" y="461176"/>
                </a:cubicBezTo>
                <a:cubicBezTo>
                  <a:pt x="4185037" y="458526"/>
                  <a:pt x="4196466" y="458111"/>
                  <a:pt x="4206240" y="453224"/>
                </a:cubicBezTo>
                <a:cubicBezTo>
                  <a:pt x="4247819" y="432435"/>
                  <a:pt x="4226546" y="440197"/>
                  <a:pt x="4269850" y="429371"/>
                </a:cubicBezTo>
                <a:cubicBezTo>
                  <a:pt x="4311777" y="401419"/>
                  <a:pt x="4274163" y="422632"/>
                  <a:pt x="4325509" y="405517"/>
                </a:cubicBezTo>
                <a:cubicBezTo>
                  <a:pt x="4402126" y="379978"/>
                  <a:pt x="4326460" y="396081"/>
                  <a:pt x="4412974" y="381663"/>
                </a:cubicBezTo>
                <a:cubicBezTo>
                  <a:pt x="4467935" y="354182"/>
                  <a:pt x="4421205" y="373650"/>
                  <a:pt x="4492487" y="357809"/>
                </a:cubicBezTo>
                <a:cubicBezTo>
                  <a:pt x="4518301" y="352072"/>
                  <a:pt x="4521974" y="345171"/>
                  <a:pt x="4548146" y="333955"/>
                </a:cubicBezTo>
                <a:cubicBezTo>
                  <a:pt x="4555850" y="330654"/>
                  <a:pt x="4564049" y="328654"/>
                  <a:pt x="4572000" y="326004"/>
                </a:cubicBezTo>
                <a:cubicBezTo>
                  <a:pt x="4579951" y="320703"/>
                  <a:pt x="4587121" y="313982"/>
                  <a:pt x="4595854" y="310101"/>
                </a:cubicBezTo>
                <a:cubicBezTo>
                  <a:pt x="4611172" y="303293"/>
                  <a:pt x="4627659" y="299499"/>
                  <a:pt x="4643562" y="294198"/>
                </a:cubicBezTo>
                <a:cubicBezTo>
                  <a:pt x="4651513" y="291548"/>
                  <a:pt x="4659919" y="289995"/>
                  <a:pt x="4667416" y="286247"/>
                </a:cubicBezTo>
                <a:cubicBezTo>
                  <a:pt x="4678018" y="280946"/>
                  <a:pt x="4688216" y="274746"/>
                  <a:pt x="4699221" y="270344"/>
                </a:cubicBezTo>
                <a:cubicBezTo>
                  <a:pt x="4714785" y="264118"/>
                  <a:pt x="4731026" y="259743"/>
                  <a:pt x="4746929" y="254442"/>
                </a:cubicBezTo>
                <a:cubicBezTo>
                  <a:pt x="4781199" y="243019"/>
                  <a:pt x="4789560" y="239555"/>
                  <a:pt x="4834393" y="230588"/>
                </a:cubicBezTo>
                <a:cubicBezTo>
                  <a:pt x="4860897" y="225287"/>
                  <a:pt x="4887148" y="218507"/>
                  <a:pt x="4913906" y="214685"/>
                </a:cubicBezTo>
                <a:cubicBezTo>
                  <a:pt x="4951012" y="209384"/>
                  <a:pt x="4988861" y="207875"/>
                  <a:pt x="5025224" y="198783"/>
                </a:cubicBezTo>
                <a:cubicBezTo>
                  <a:pt x="5097350" y="180750"/>
                  <a:pt x="5008242" y="201870"/>
                  <a:pt x="5112689" y="182880"/>
                </a:cubicBezTo>
                <a:cubicBezTo>
                  <a:pt x="5123441" y="180925"/>
                  <a:pt x="5133987" y="177931"/>
                  <a:pt x="5144494" y="174929"/>
                </a:cubicBezTo>
                <a:cubicBezTo>
                  <a:pt x="5152553" y="172626"/>
                  <a:pt x="5160129" y="168621"/>
                  <a:pt x="5168348" y="166977"/>
                </a:cubicBezTo>
                <a:cubicBezTo>
                  <a:pt x="5207466" y="159153"/>
                  <a:pt x="5256991" y="156586"/>
                  <a:pt x="5295569" y="151075"/>
                </a:cubicBezTo>
                <a:cubicBezTo>
                  <a:pt x="5308948" y="149164"/>
                  <a:pt x="5322073" y="145774"/>
                  <a:pt x="5335325" y="143124"/>
                </a:cubicBezTo>
                <a:cubicBezTo>
                  <a:pt x="5362618" y="144216"/>
                  <a:pt x="5565905" y="149483"/>
                  <a:pt x="5629523" y="159026"/>
                </a:cubicBezTo>
                <a:cubicBezTo>
                  <a:pt x="5712864" y="171527"/>
                  <a:pt x="5688615" y="187892"/>
                  <a:pt x="5788549" y="190831"/>
                </a:cubicBezTo>
                <a:lnTo>
                  <a:pt x="6058894" y="198783"/>
                </a:lnTo>
                <a:lnTo>
                  <a:pt x="6448508" y="190831"/>
                </a:lnTo>
                <a:cubicBezTo>
                  <a:pt x="6462013" y="190331"/>
                  <a:pt x="6474907" y="184935"/>
                  <a:pt x="6488264" y="182880"/>
                </a:cubicBezTo>
                <a:cubicBezTo>
                  <a:pt x="6509384" y="179631"/>
                  <a:pt x="6530671" y="177579"/>
                  <a:pt x="6551875" y="174929"/>
                </a:cubicBezTo>
                <a:cubicBezTo>
                  <a:pt x="6593212" y="161149"/>
                  <a:pt x="6593821" y="159850"/>
                  <a:pt x="6655242" y="151075"/>
                </a:cubicBezTo>
                <a:cubicBezTo>
                  <a:pt x="6790320" y="131778"/>
                  <a:pt x="6729306" y="139311"/>
                  <a:pt x="6838122" y="127221"/>
                </a:cubicBezTo>
                <a:cubicBezTo>
                  <a:pt x="6846073" y="124571"/>
                  <a:pt x="6854479" y="123018"/>
                  <a:pt x="6861976" y="119270"/>
                </a:cubicBezTo>
                <a:cubicBezTo>
                  <a:pt x="6941831" y="79342"/>
                  <a:pt x="6820050" y="129285"/>
                  <a:pt x="6917635" y="87464"/>
                </a:cubicBezTo>
                <a:cubicBezTo>
                  <a:pt x="6943079" y="76560"/>
                  <a:pt x="6951380" y="79028"/>
                  <a:pt x="6981245" y="71562"/>
                </a:cubicBezTo>
                <a:cubicBezTo>
                  <a:pt x="6989376" y="69529"/>
                  <a:pt x="6997148" y="66261"/>
                  <a:pt x="7005099" y="63611"/>
                </a:cubicBezTo>
                <a:cubicBezTo>
                  <a:pt x="7013050" y="58310"/>
                  <a:pt x="7020220" y="51589"/>
                  <a:pt x="7028953" y="47708"/>
                </a:cubicBezTo>
                <a:cubicBezTo>
                  <a:pt x="7044271" y="40900"/>
                  <a:pt x="7062713" y="41103"/>
                  <a:pt x="7076661" y="31805"/>
                </a:cubicBezTo>
                <a:cubicBezTo>
                  <a:pt x="7084612" y="26504"/>
                  <a:pt x="7096241" y="24450"/>
                  <a:pt x="7100515" y="15903"/>
                </a:cubicBezTo>
                <a:lnTo>
                  <a:pt x="7092563" y="0"/>
                </a:lnTo>
              </a:path>
            </a:pathLst>
          </a:custGeom>
          <a:noFill/>
          <a:ln w="38100">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655786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3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pPr lvl="1"/>
            <a:r>
              <a:rPr lang="en-US" altLang="zh-CN" dirty="0">
                <a:solidFill>
                  <a:srgbClr val="FF0000"/>
                </a:solidFill>
              </a:rPr>
              <a:t>9.2.1 </a:t>
            </a:r>
            <a:r>
              <a:rPr lang="zh-CN" altLang="zh-CN" dirty="0">
                <a:solidFill>
                  <a:srgbClr val="FF0000"/>
                </a:solidFill>
              </a:rPr>
              <a:t>相关概念</a:t>
            </a:r>
          </a:p>
          <a:p>
            <a:pPr lvl="1"/>
            <a:r>
              <a:rPr lang="en-US" altLang="zh-CN" dirty="0"/>
              <a:t>9.2.2 RIP</a:t>
            </a:r>
            <a:r>
              <a:rPr lang="zh-CN" altLang="zh-CN" dirty="0"/>
              <a:t>算法</a:t>
            </a:r>
          </a:p>
          <a:p>
            <a:pPr lvl="1"/>
            <a:r>
              <a:rPr lang="en-US" altLang="zh-CN" dirty="0"/>
              <a:t>9.2.3 RIP</a:t>
            </a:r>
            <a:r>
              <a:rPr lang="zh-CN" altLang="zh-CN" dirty="0"/>
              <a:t>特性</a:t>
            </a:r>
          </a:p>
          <a:p>
            <a:r>
              <a:rPr lang="en-US" altLang="zh-CN" dirty="0" smtClean="0"/>
              <a:t>9.3 </a:t>
            </a:r>
            <a:r>
              <a:rPr lang="zh-CN" altLang="zh-CN" dirty="0"/>
              <a:t>内部网关协议</a:t>
            </a:r>
            <a:r>
              <a:rPr lang="en-US" altLang="zh-CN" dirty="0"/>
              <a:t>OSPF</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222365739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路由信息协议（</a:t>
            </a:r>
            <a:r>
              <a:rPr lang="en-US" altLang="zh-CN" dirty="0"/>
              <a:t>Routing Information Protocol</a:t>
            </a:r>
            <a:r>
              <a:rPr lang="zh-CN" altLang="zh-CN" dirty="0"/>
              <a:t>，</a:t>
            </a:r>
            <a:r>
              <a:rPr lang="en-US" altLang="zh-CN" dirty="0"/>
              <a:t>RIP</a:t>
            </a:r>
            <a:r>
              <a:rPr lang="zh-CN" altLang="zh-CN" dirty="0" smtClean="0"/>
              <a:t>）</a:t>
            </a:r>
            <a:endParaRPr lang="en-US" altLang="zh-CN" dirty="0" smtClean="0"/>
          </a:p>
          <a:p>
            <a:r>
              <a:rPr lang="zh-CN" altLang="zh-CN" dirty="0" smtClean="0"/>
              <a:t>是</a:t>
            </a:r>
            <a:r>
              <a:rPr lang="zh-CN" altLang="zh-CN" dirty="0"/>
              <a:t>内部网关协议中最先得到广泛使用的</a:t>
            </a:r>
            <a:r>
              <a:rPr lang="zh-CN" altLang="zh-CN" dirty="0" smtClean="0"/>
              <a:t>协议</a:t>
            </a:r>
            <a:endParaRPr lang="en-US" altLang="zh-CN" dirty="0" smtClean="0"/>
          </a:p>
          <a:p>
            <a:r>
              <a:rPr lang="zh-CN" altLang="zh-CN" dirty="0" smtClean="0"/>
              <a:t>是</a:t>
            </a:r>
            <a:r>
              <a:rPr lang="zh-CN" altLang="zh-CN" dirty="0"/>
              <a:t>一个只能适应小规模网络互连的路由选择</a:t>
            </a:r>
            <a:r>
              <a:rPr lang="zh-CN" altLang="zh-CN" dirty="0" smtClean="0"/>
              <a:t>协议</a:t>
            </a:r>
            <a:endParaRPr lang="en-US" altLang="zh-CN" dirty="0" smtClean="0"/>
          </a:p>
          <a:p>
            <a:r>
              <a:rPr lang="zh-CN" altLang="zh-CN" dirty="0" smtClean="0"/>
              <a:t>使用</a:t>
            </a:r>
            <a:r>
              <a:rPr lang="zh-CN" altLang="zh-CN" dirty="0"/>
              <a:t>传输层的</a:t>
            </a:r>
            <a:r>
              <a:rPr lang="en-US" altLang="zh-CN" dirty="0"/>
              <a:t>UDP</a:t>
            </a:r>
            <a:r>
              <a:rPr lang="zh-CN" altLang="zh-CN" dirty="0"/>
              <a:t>在各个路由器之间进行路由信息的交互</a:t>
            </a:r>
            <a:endParaRPr lang="zh-CN" altLang="en-US" dirty="0"/>
          </a:p>
        </p:txBody>
      </p:sp>
    </p:spTree>
    <p:extLst>
      <p:ext uri="{BB962C8B-B14F-4D97-AF65-F5344CB8AC3E}">
        <p14:creationId xmlns:p14="http://schemas.microsoft.com/office/powerpoint/2010/main" val="132581713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RIP</a:t>
            </a:r>
            <a:r>
              <a:rPr lang="zh-CN" altLang="zh-CN" dirty="0"/>
              <a:t>是一种分布式的、基于</a:t>
            </a:r>
            <a:r>
              <a:rPr lang="zh-CN" altLang="zh-CN" dirty="0">
                <a:solidFill>
                  <a:srgbClr val="FF0000"/>
                </a:solidFill>
              </a:rPr>
              <a:t>距离向量</a:t>
            </a:r>
            <a:r>
              <a:rPr lang="zh-CN" altLang="zh-CN" dirty="0"/>
              <a:t>的路由选择</a:t>
            </a:r>
            <a:r>
              <a:rPr lang="zh-CN" altLang="zh-CN" dirty="0" smtClean="0"/>
              <a:t>协议</a:t>
            </a:r>
            <a:endParaRPr lang="en-US" altLang="zh-CN" dirty="0" smtClean="0"/>
          </a:p>
          <a:p>
            <a:r>
              <a:rPr lang="zh-CN" altLang="zh-CN" dirty="0" smtClean="0"/>
              <a:t>所谓</a:t>
            </a:r>
            <a:r>
              <a:rPr lang="zh-CN" altLang="zh-CN" dirty="0"/>
              <a:t>距离向量，是</a:t>
            </a:r>
            <a:r>
              <a:rPr lang="zh-CN" altLang="zh-CN" dirty="0" smtClean="0"/>
              <a:t>指</a:t>
            </a:r>
            <a:r>
              <a:rPr lang="zh-CN" altLang="zh-CN" dirty="0"/>
              <a:t>每一条</a:t>
            </a:r>
            <a:r>
              <a:rPr lang="zh-CN" altLang="zh-CN" dirty="0" smtClean="0"/>
              <a:t>路由信息都包括</a:t>
            </a:r>
            <a:r>
              <a:rPr lang="zh-CN" altLang="zh-CN" dirty="0"/>
              <a:t>了</a:t>
            </a:r>
            <a:r>
              <a:rPr lang="en-US" altLang="zh-CN" dirty="0"/>
              <a:t>&lt;</a:t>
            </a:r>
            <a:r>
              <a:rPr lang="zh-CN" altLang="zh-CN" dirty="0"/>
              <a:t>目的网络号、距离、下一跳</a:t>
            </a:r>
            <a:r>
              <a:rPr lang="en-US" altLang="zh-CN" dirty="0"/>
              <a:t>&gt;</a:t>
            </a:r>
            <a:r>
              <a:rPr lang="zh-CN" altLang="zh-CN" dirty="0"/>
              <a:t>这样的</a:t>
            </a:r>
            <a:r>
              <a:rPr lang="zh-CN" altLang="zh-CN" dirty="0" smtClean="0"/>
              <a:t>信息</a:t>
            </a:r>
            <a:endParaRPr lang="en-US" altLang="zh-CN" dirty="0" smtClean="0"/>
          </a:p>
          <a:p>
            <a:pPr lvl="1"/>
            <a:r>
              <a:rPr lang="zh-CN" altLang="zh-CN" dirty="0" smtClean="0"/>
              <a:t>像</a:t>
            </a:r>
            <a:r>
              <a:rPr lang="zh-CN" altLang="zh-CN" dirty="0"/>
              <a:t>是包含了距离信息的向量</a:t>
            </a:r>
            <a:r>
              <a:rPr lang="zh-CN" altLang="zh-CN" dirty="0" smtClean="0"/>
              <a:t>一样</a:t>
            </a:r>
            <a:endParaRPr lang="en-US" altLang="zh-CN" dirty="0" smtClean="0"/>
          </a:p>
          <a:p>
            <a:r>
              <a:rPr lang="en-US" altLang="zh-CN" dirty="0" smtClean="0"/>
              <a:t>RIP</a:t>
            </a:r>
            <a:r>
              <a:rPr lang="zh-CN" altLang="zh-CN" dirty="0"/>
              <a:t>中，所谓的距离是目的网络到本路由器的跳数（</a:t>
            </a:r>
            <a:r>
              <a:rPr lang="en-US" altLang="zh-CN" dirty="0"/>
              <a:t>hop count</a:t>
            </a:r>
            <a:r>
              <a:rPr lang="zh-CN" altLang="zh-CN" dirty="0"/>
              <a:t>）</a:t>
            </a:r>
            <a:endParaRPr lang="zh-CN" altLang="en-US" dirty="0"/>
          </a:p>
        </p:txBody>
      </p:sp>
    </p:spTree>
    <p:extLst>
      <p:ext uri="{BB962C8B-B14F-4D97-AF65-F5344CB8AC3E}">
        <p14:creationId xmlns:p14="http://schemas.microsoft.com/office/powerpoint/2010/main" val="25178242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Hop</a:t>
            </a:r>
            <a:r>
              <a:rPr lang="zh-CN" altLang="en-US" dirty="0" smtClean="0"/>
              <a:t>的规定</a:t>
            </a:r>
            <a:endParaRPr lang="zh-CN" altLang="en-US" dirty="0"/>
          </a:p>
        </p:txBody>
      </p:sp>
      <p:sp>
        <p:nvSpPr>
          <p:cNvPr id="3" name="内容占位符 2"/>
          <p:cNvSpPr>
            <a:spLocks noGrp="1"/>
          </p:cNvSpPr>
          <p:nvPr>
            <p:ph sz="quarter" idx="1"/>
          </p:nvPr>
        </p:nvSpPr>
        <p:spPr/>
        <p:txBody>
          <a:bodyPr/>
          <a:lstStyle/>
          <a:p>
            <a:r>
              <a:rPr lang="zh-CN" altLang="zh-CN" dirty="0" smtClean="0"/>
              <a:t>每</a:t>
            </a:r>
            <a:r>
              <a:rPr lang="zh-CN" altLang="zh-CN" dirty="0"/>
              <a:t>一个路由器都要维护从自己到本</a:t>
            </a:r>
            <a:r>
              <a:rPr lang="en-US" altLang="zh-CN" dirty="0"/>
              <a:t>AS</a:t>
            </a:r>
            <a:r>
              <a:rPr lang="zh-CN" altLang="zh-CN" dirty="0"/>
              <a:t>内每一个网络的最短距离</a:t>
            </a:r>
            <a:r>
              <a:rPr lang="zh-CN" altLang="zh-CN" dirty="0" smtClean="0"/>
              <a:t>。</a:t>
            </a:r>
            <a:endParaRPr lang="en-US" altLang="zh-CN" dirty="0" smtClean="0"/>
          </a:p>
          <a:p>
            <a:pPr lvl="0"/>
            <a:r>
              <a:rPr lang="zh-CN" altLang="zh-CN" dirty="0" smtClean="0"/>
              <a:t>从</a:t>
            </a:r>
            <a:r>
              <a:rPr lang="zh-CN" altLang="zh-CN" dirty="0"/>
              <a:t>路由器到直接相连的网络的距离定义为</a:t>
            </a:r>
            <a:r>
              <a:rPr lang="en-US" altLang="zh-CN" dirty="0"/>
              <a:t>1</a:t>
            </a:r>
            <a:r>
              <a:rPr lang="zh-CN" altLang="zh-CN" dirty="0"/>
              <a:t>。</a:t>
            </a:r>
          </a:p>
          <a:p>
            <a:pPr lvl="0"/>
            <a:r>
              <a:rPr lang="zh-CN" altLang="zh-CN" dirty="0"/>
              <a:t>从路由器到非直接相连的网络的距离定义为所经过的路由器数加</a:t>
            </a:r>
            <a:r>
              <a:rPr lang="en-US" altLang="zh-CN" dirty="0"/>
              <a:t>1</a:t>
            </a:r>
            <a:r>
              <a:rPr lang="zh-CN" altLang="zh-CN" dirty="0"/>
              <a:t>。</a:t>
            </a:r>
          </a:p>
          <a:p>
            <a:r>
              <a:rPr lang="en-US" altLang="zh-CN" dirty="0"/>
              <a:t>RIP</a:t>
            </a:r>
            <a:r>
              <a:rPr lang="zh-CN" altLang="zh-CN" dirty="0"/>
              <a:t>中，一条路径最多只能有</a:t>
            </a:r>
            <a:r>
              <a:rPr lang="en-US" altLang="zh-CN" dirty="0"/>
              <a:t>15</a:t>
            </a:r>
            <a:r>
              <a:rPr lang="zh-CN" altLang="zh-CN" dirty="0"/>
              <a:t>跳，跳数为</a:t>
            </a:r>
            <a:r>
              <a:rPr lang="en-US" altLang="zh-CN" dirty="0"/>
              <a:t>16</a:t>
            </a:r>
            <a:r>
              <a:rPr lang="zh-CN" altLang="zh-CN" dirty="0"/>
              <a:t>时即为</a:t>
            </a:r>
            <a:r>
              <a:rPr lang="zh-CN" altLang="zh-CN" dirty="0">
                <a:solidFill>
                  <a:srgbClr val="FF0000"/>
                </a:solidFill>
              </a:rPr>
              <a:t>不可达</a:t>
            </a:r>
            <a:endParaRPr lang="zh-CN" altLang="en-US" dirty="0">
              <a:solidFill>
                <a:srgbClr val="FF0000"/>
              </a:solidFill>
            </a:endParaRPr>
          </a:p>
        </p:txBody>
      </p:sp>
    </p:spTree>
    <p:extLst>
      <p:ext uri="{BB962C8B-B14F-4D97-AF65-F5344CB8AC3E}">
        <p14:creationId xmlns:p14="http://schemas.microsoft.com/office/powerpoint/2010/main" val="742623881"/>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RIP</a:t>
            </a:r>
            <a:r>
              <a:rPr lang="zh-CN" altLang="zh-CN" dirty="0"/>
              <a:t>认为好的路由就是路由器到目的网络所经过的跳数</a:t>
            </a:r>
            <a:r>
              <a:rPr lang="zh-CN" altLang="zh-CN" dirty="0" smtClean="0"/>
              <a:t>最少</a:t>
            </a:r>
            <a:endParaRPr lang="en-US" altLang="zh-CN" dirty="0" smtClean="0"/>
          </a:p>
          <a:p>
            <a:r>
              <a:rPr lang="zh-CN" altLang="zh-CN" dirty="0" smtClean="0"/>
              <a:t>所以</a:t>
            </a:r>
            <a:r>
              <a:rPr lang="en-US" altLang="zh-CN" dirty="0"/>
              <a:t>RIP</a:t>
            </a:r>
            <a:r>
              <a:rPr lang="zh-CN" altLang="zh-CN" dirty="0"/>
              <a:t>计算路由时会选择一个跳数最少的路由而忽略其它</a:t>
            </a:r>
            <a:r>
              <a:rPr lang="zh-CN" altLang="zh-CN" dirty="0" smtClean="0"/>
              <a:t>因素</a:t>
            </a:r>
            <a:endParaRPr lang="en-US" altLang="zh-CN" dirty="0" smtClean="0"/>
          </a:p>
          <a:p>
            <a:r>
              <a:rPr lang="zh-CN" altLang="zh-CN" dirty="0" smtClean="0"/>
              <a:t>哪怕</a:t>
            </a:r>
            <a:r>
              <a:rPr lang="zh-CN" altLang="zh-CN" dirty="0"/>
              <a:t>还存在另一条高带宽、低时延，但跳数较多的</a:t>
            </a:r>
            <a:r>
              <a:rPr lang="zh-CN" altLang="zh-CN" dirty="0" smtClean="0"/>
              <a:t>路由</a:t>
            </a:r>
            <a:endParaRPr lang="en-US" altLang="zh-CN" dirty="0" smtClean="0"/>
          </a:p>
          <a:p>
            <a:r>
              <a:rPr lang="zh-CN" altLang="zh-CN" dirty="0" smtClean="0"/>
              <a:t>另外</a:t>
            </a:r>
            <a:r>
              <a:rPr lang="zh-CN" altLang="zh-CN" dirty="0"/>
              <a:t>，</a:t>
            </a:r>
            <a:r>
              <a:rPr lang="en-US" altLang="zh-CN" dirty="0"/>
              <a:t>RIP</a:t>
            </a:r>
            <a:r>
              <a:rPr lang="zh-CN" altLang="zh-CN" dirty="0"/>
              <a:t>不能在两个网络之间同时使用多条路由。</a:t>
            </a:r>
            <a:endParaRPr lang="zh-CN" altLang="en-US" dirty="0"/>
          </a:p>
        </p:txBody>
      </p:sp>
    </p:spTree>
    <p:extLst>
      <p:ext uri="{BB962C8B-B14F-4D97-AF65-F5344CB8AC3E}">
        <p14:creationId xmlns:p14="http://schemas.microsoft.com/office/powerpoint/2010/main" val="2146693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solidFill>
                  <a:srgbClr val="FF0000"/>
                </a:solidFill>
              </a:rPr>
              <a:t>9.1 </a:t>
            </a:r>
            <a:r>
              <a:rPr lang="zh-CN" altLang="zh-CN" dirty="0" smtClean="0">
                <a:solidFill>
                  <a:srgbClr val="FF0000"/>
                </a:solidFill>
              </a:rPr>
              <a:t>概述</a:t>
            </a:r>
            <a:endParaRPr lang="en-US" altLang="zh-CN" dirty="0" smtClean="0">
              <a:solidFill>
                <a:srgbClr val="FF0000"/>
              </a:solidFill>
            </a:endParaRPr>
          </a:p>
          <a:p>
            <a:pPr lvl="1"/>
            <a:r>
              <a:rPr lang="en-US" altLang="zh-CN" dirty="0">
                <a:solidFill>
                  <a:srgbClr val="FF0000"/>
                </a:solidFill>
              </a:rPr>
              <a:t>9.1.1 </a:t>
            </a:r>
            <a:r>
              <a:rPr lang="zh-CN" altLang="zh-CN" dirty="0">
                <a:solidFill>
                  <a:srgbClr val="FF0000"/>
                </a:solidFill>
              </a:rPr>
              <a:t>路由选择算法概述</a:t>
            </a:r>
          </a:p>
          <a:p>
            <a:pPr lvl="1"/>
            <a:r>
              <a:rPr lang="en-US" altLang="zh-CN" dirty="0"/>
              <a:t>9.1.2</a:t>
            </a:r>
            <a:r>
              <a:rPr lang="zh-CN" altLang="zh-CN" dirty="0"/>
              <a:t>自治系统</a:t>
            </a:r>
          </a:p>
          <a:p>
            <a:r>
              <a:rPr lang="en-US" altLang="zh-CN" dirty="0"/>
              <a:t>9.2 </a:t>
            </a:r>
            <a:r>
              <a:rPr lang="zh-CN" altLang="zh-CN" dirty="0"/>
              <a:t>内部网关协议</a:t>
            </a:r>
            <a:r>
              <a:rPr lang="en-US" altLang="zh-CN" dirty="0"/>
              <a:t>RIP</a:t>
            </a:r>
            <a:endParaRPr lang="zh-CN" altLang="zh-CN" dirty="0"/>
          </a:p>
          <a:p>
            <a:r>
              <a:rPr lang="en-US" altLang="zh-CN" dirty="0"/>
              <a:t>9.3 </a:t>
            </a:r>
            <a:r>
              <a:rPr lang="zh-CN" altLang="zh-CN" dirty="0"/>
              <a:t>内部网关协议</a:t>
            </a:r>
            <a:r>
              <a:rPr lang="en-US" altLang="zh-CN" dirty="0"/>
              <a:t>OSPF</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250410654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t>RIP</a:t>
            </a:r>
            <a:r>
              <a:rPr lang="zh-CN" altLang="zh-CN" dirty="0"/>
              <a:t>协议</a:t>
            </a:r>
            <a:r>
              <a:rPr lang="zh-CN" altLang="zh-CN" dirty="0" smtClean="0"/>
              <a:t>具有三</a:t>
            </a:r>
            <a:r>
              <a:rPr lang="zh-CN" altLang="zh-CN" dirty="0"/>
              <a:t>个</a:t>
            </a:r>
            <a:r>
              <a:rPr lang="zh-CN" altLang="zh-CN" dirty="0" smtClean="0"/>
              <a:t>特点</a:t>
            </a:r>
            <a:endParaRPr lang="zh-CN" altLang="en-US" dirty="0"/>
          </a:p>
        </p:txBody>
      </p:sp>
      <p:sp>
        <p:nvSpPr>
          <p:cNvPr id="3" name="内容占位符 2"/>
          <p:cNvSpPr>
            <a:spLocks noGrp="1"/>
          </p:cNvSpPr>
          <p:nvPr>
            <p:ph sz="quarter" idx="1"/>
          </p:nvPr>
        </p:nvSpPr>
        <p:spPr/>
        <p:txBody>
          <a:bodyPr/>
          <a:lstStyle/>
          <a:p>
            <a:pPr lvl="0"/>
            <a:r>
              <a:rPr lang="zh-CN" altLang="zh-CN" dirty="0" smtClean="0"/>
              <a:t>仅</a:t>
            </a:r>
            <a:r>
              <a:rPr lang="zh-CN" altLang="zh-CN" dirty="0"/>
              <a:t>和</a:t>
            </a:r>
            <a:r>
              <a:rPr lang="zh-CN" altLang="zh-CN" dirty="0">
                <a:solidFill>
                  <a:srgbClr val="FF0000"/>
                </a:solidFill>
              </a:rPr>
              <a:t>直接相邻</a:t>
            </a:r>
            <a:r>
              <a:rPr lang="zh-CN" altLang="zh-CN" dirty="0"/>
              <a:t>的路由器相互交换路由</a:t>
            </a:r>
            <a:r>
              <a:rPr lang="zh-CN" altLang="zh-CN" dirty="0" smtClean="0"/>
              <a:t>信息</a:t>
            </a:r>
            <a:endParaRPr lang="en-US" altLang="zh-CN" dirty="0" smtClean="0"/>
          </a:p>
          <a:p>
            <a:pPr lvl="1"/>
            <a:r>
              <a:rPr lang="zh-CN" altLang="zh-CN" dirty="0" smtClean="0"/>
              <a:t>邻里</a:t>
            </a:r>
            <a:r>
              <a:rPr lang="zh-CN" altLang="zh-CN" dirty="0"/>
              <a:t>乡党。</a:t>
            </a:r>
          </a:p>
          <a:p>
            <a:pPr lvl="0"/>
            <a:r>
              <a:rPr lang="zh-CN" altLang="zh-CN" dirty="0"/>
              <a:t>交换的信息是当前本路由器所知道的</a:t>
            </a:r>
            <a:r>
              <a:rPr lang="zh-CN" altLang="zh-CN" dirty="0">
                <a:solidFill>
                  <a:srgbClr val="FF0000"/>
                </a:solidFill>
              </a:rPr>
              <a:t>全部信息</a:t>
            </a:r>
            <a:r>
              <a:rPr lang="zh-CN" altLang="zh-CN" dirty="0"/>
              <a:t>，即自己的路由</a:t>
            </a:r>
            <a:r>
              <a:rPr lang="zh-CN" altLang="zh-CN" dirty="0" smtClean="0"/>
              <a:t>表</a:t>
            </a:r>
            <a:endParaRPr lang="en-US" altLang="zh-CN" dirty="0" smtClean="0"/>
          </a:p>
          <a:p>
            <a:pPr lvl="1"/>
            <a:r>
              <a:rPr lang="zh-CN" altLang="zh-CN" dirty="0" smtClean="0"/>
              <a:t>倾囊</a:t>
            </a:r>
            <a:r>
              <a:rPr lang="zh-CN" altLang="zh-CN" dirty="0"/>
              <a:t>相授。</a:t>
            </a:r>
          </a:p>
          <a:p>
            <a:pPr lvl="0"/>
            <a:r>
              <a:rPr lang="zh-CN" altLang="zh-CN" dirty="0"/>
              <a:t>按</a:t>
            </a:r>
            <a:r>
              <a:rPr lang="zh-CN" altLang="zh-CN" dirty="0">
                <a:solidFill>
                  <a:srgbClr val="FF0000"/>
                </a:solidFill>
              </a:rPr>
              <a:t>固定的时间间隔</a:t>
            </a:r>
            <a:r>
              <a:rPr lang="zh-CN" altLang="zh-CN" dirty="0"/>
              <a:t>（例如每隔</a:t>
            </a:r>
            <a:r>
              <a:rPr lang="en-US" altLang="zh-CN" dirty="0"/>
              <a:t>30</a:t>
            </a:r>
            <a:r>
              <a:rPr lang="zh-CN" altLang="zh-CN" dirty="0"/>
              <a:t>秒）交换路由</a:t>
            </a:r>
            <a:r>
              <a:rPr lang="zh-CN" altLang="zh-CN" dirty="0" smtClean="0"/>
              <a:t>信息</a:t>
            </a:r>
            <a:endParaRPr lang="en-US" altLang="zh-CN" dirty="0" smtClean="0"/>
          </a:p>
          <a:p>
            <a:pPr lvl="1"/>
            <a:r>
              <a:rPr lang="zh-CN" altLang="zh-CN" dirty="0" smtClean="0"/>
              <a:t>一日</a:t>
            </a:r>
            <a:r>
              <a:rPr lang="zh-CN" altLang="zh-CN" dirty="0"/>
              <a:t>三复。</a:t>
            </a:r>
          </a:p>
          <a:p>
            <a:endParaRPr lang="zh-CN" altLang="en-US" dirty="0"/>
          </a:p>
        </p:txBody>
      </p:sp>
    </p:spTree>
    <p:extLst>
      <p:ext uri="{BB962C8B-B14F-4D97-AF65-F5344CB8AC3E}">
        <p14:creationId xmlns:p14="http://schemas.microsoft.com/office/powerpoint/2010/main" val="350882326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pPr lvl="1"/>
            <a:r>
              <a:rPr lang="en-US" altLang="zh-CN" dirty="0"/>
              <a:t>9.2.1 </a:t>
            </a:r>
            <a:r>
              <a:rPr lang="zh-CN" altLang="zh-CN" dirty="0"/>
              <a:t>相关概念</a:t>
            </a:r>
          </a:p>
          <a:p>
            <a:pPr lvl="1"/>
            <a:r>
              <a:rPr lang="en-US" altLang="zh-CN" dirty="0">
                <a:solidFill>
                  <a:srgbClr val="FF0000"/>
                </a:solidFill>
              </a:rPr>
              <a:t>9.2.2 RIP</a:t>
            </a:r>
            <a:r>
              <a:rPr lang="zh-CN" altLang="zh-CN" dirty="0">
                <a:solidFill>
                  <a:srgbClr val="FF0000"/>
                </a:solidFill>
              </a:rPr>
              <a:t>算法</a:t>
            </a:r>
          </a:p>
          <a:p>
            <a:pPr lvl="1"/>
            <a:r>
              <a:rPr lang="en-US" altLang="zh-CN" dirty="0"/>
              <a:t>9.2.3 RIP</a:t>
            </a:r>
            <a:r>
              <a:rPr lang="zh-CN" altLang="zh-CN" dirty="0"/>
              <a:t>特性</a:t>
            </a:r>
          </a:p>
          <a:p>
            <a:r>
              <a:rPr lang="en-US" altLang="zh-CN" dirty="0" smtClean="0"/>
              <a:t>9.3 </a:t>
            </a:r>
            <a:r>
              <a:rPr lang="zh-CN" altLang="zh-CN" dirty="0"/>
              <a:t>内部网关协议</a:t>
            </a:r>
            <a:r>
              <a:rPr lang="en-US" altLang="zh-CN" dirty="0"/>
              <a:t>OSPF</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135260568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dirty="0">
                <a:solidFill>
                  <a:srgbClr val="FF0000"/>
                </a:solidFill>
              </a:rPr>
              <a:t>1. </a:t>
            </a:r>
            <a:r>
              <a:rPr lang="zh-CN" altLang="zh-CN" dirty="0">
                <a:solidFill>
                  <a:srgbClr val="FF0000"/>
                </a:solidFill>
              </a:rPr>
              <a:t>算法</a:t>
            </a:r>
            <a:r>
              <a:rPr lang="zh-CN" altLang="zh-CN" dirty="0" smtClean="0">
                <a:solidFill>
                  <a:srgbClr val="FF0000"/>
                </a:solidFill>
              </a:rPr>
              <a:t>过程</a:t>
            </a:r>
            <a:endParaRPr lang="zh-CN" altLang="en-US" dirty="0">
              <a:solidFill>
                <a:srgbClr val="FF0000"/>
              </a:solidFill>
            </a:endParaRPr>
          </a:p>
        </p:txBody>
      </p:sp>
      <p:sp>
        <p:nvSpPr>
          <p:cNvPr id="3" name="内容占位符 2"/>
          <p:cNvSpPr>
            <a:spLocks noGrp="1"/>
          </p:cNvSpPr>
          <p:nvPr>
            <p:ph sz="quarter" idx="1"/>
          </p:nvPr>
        </p:nvSpPr>
        <p:spPr/>
        <p:txBody>
          <a:bodyPr/>
          <a:lstStyle/>
          <a:p>
            <a:pPr lvl="0"/>
            <a:r>
              <a:rPr lang="zh-CN" altLang="zh-CN" dirty="0" smtClean="0"/>
              <a:t>路由器</a:t>
            </a:r>
            <a:r>
              <a:rPr lang="zh-CN" altLang="zh-CN" dirty="0"/>
              <a:t>在刚开始工作时，只知道和自己直接相连的网络及其距离（距离为</a:t>
            </a:r>
            <a:r>
              <a:rPr lang="en-US" altLang="zh-CN" dirty="0"/>
              <a:t>1</a:t>
            </a:r>
            <a:r>
              <a:rPr lang="zh-CN" altLang="zh-CN" dirty="0" smtClean="0"/>
              <a:t>）</a:t>
            </a:r>
            <a:endParaRPr lang="zh-CN" altLang="zh-CN" dirty="0"/>
          </a:p>
          <a:p>
            <a:pPr lvl="0"/>
            <a:r>
              <a:rPr lang="zh-CN" altLang="zh-CN" dirty="0" smtClean="0"/>
              <a:t>每</a:t>
            </a:r>
            <a:r>
              <a:rPr lang="zh-CN" altLang="zh-CN" dirty="0"/>
              <a:t>隔一段时间，每个路由器就和相邻路由器交换并更新路由信息，不断丰富完善自己的路由</a:t>
            </a:r>
            <a:r>
              <a:rPr lang="zh-CN" altLang="zh-CN" dirty="0" smtClean="0"/>
              <a:t>表</a:t>
            </a:r>
            <a:endParaRPr lang="en-US" altLang="zh-CN" dirty="0" smtClean="0"/>
          </a:p>
          <a:p>
            <a:pPr lvl="1"/>
            <a:r>
              <a:rPr lang="zh-CN" altLang="zh-CN" dirty="0" smtClean="0"/>
              <a:t>这</a:t>
            </a:r>
            <a:r>
              <a:rPr lang="zh-CN" altLang="zh-CN" dirty="0"/>
              <a:t>是个滚雪球的过程，越滚越</a:t>
            </a:r>
            <a:r>
              <a:rPr lang="zh-CN" altLang="zh-CN" dirty="0" smtClean="0"/>
              <a:t>大</a:t>
            </a:r>
            <a:endParaRPr lang="zh-CN" altLang="zh-CN" dirty="0"/>
          </a:p>
          <a:p>
            <a:pPr lvl="0"/>
            <a:r>
              <a:rPr lang="zh-CN" altLang="zh-CN" dirty="0"/>
              <a:t>经过有限次的更新后，所有的路由器都会知道从自己到本</a:t>
            </a:r>
            <a:r>
              <a:rPr lang="en-US" altLang="zh-CN" dirty="0"/>
              <a:t>AS</a:t>
            </a:r>
            <a:r>
              <a:rPr lang="zh-CN" altLang="zh-CN" dirty="0"/>
              <a:t>中任何一个网络的最短距离和下一跳路由器的</a:t>
            </a:r>
            <a:r>
              <a:rPr lang="zh-CN" altLang="zh-CN" dirty="0" smtClean="0"/>
              <a:t>地址</a:t>
            </a:r>
            <a:endParaRPr lang="en-US" altLang="zh-CN" dirty="0" smtClean="0"/>
          </a:p>
          <a:p>
            <a:pPr lvl="1"/>
            <a:r>
              <a:rPr lang="zh-CN" altLang="zh-CN" dirty="0" smtClean="0"/>
              <a:t>收敛</a:t>
            </a:r>
            <a:r>
              <a:rPr lang="zh-CN" altLang="zh-CN" dirty="0"/>
              <a:t>过程较快。</a:t>
            </a:r>
          </a:p>
          <a:p>
            <a:endParaRPr lang="zh-CN" altLang="en-US" dirty="0"/>
          </a:p>
        </p:txBody>
      </p:sp>
    </p:spTree>
    <p:extLst>
      <p:ext uri="{BB962C8B-B14F-4D97-AF65-F5344CB8AC3E}">
        <p14:creationId xmlns:p14="http://schemas.microsoft.com/office/powerpoint/2010/main" val="1736375128"/>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1028"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52586" y="0"/>
            <a:ext cx="6408712" cy="679419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9166395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a:t>
            </a:r>
            <a:r>
              <a:rPr lang="zh-CN" altLang="zh-CN" dirty="0">
                <a:solidFill>
                  <a:srgbClr val="FF0000"/>
                </a:solidFill>
              </a:rPr>
              <a:t>．算法的择优录取</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在此过程中，最关键的处理在于路由算法对相互交换的路由信息的</a:t>
            </a:r>
            <a:r>
              <a:rPr lang="zh-CN" altLang="zh-CN" dirty="0" smtClean="0"/>
              <a:t>选择</a:t>
            </a:r>
            <a:endParaRPr lang="en-US" altLang="zh-CN" dirty="0" smtClean="0"/>
          </a:p>
          <a:p>
            <a:r>
              <a:rPr lang="zh-CN" altLang="zh-CN" dirty="0" smtClean="0"/>
              <a:t>设</a:t>
            </a:r>
            <a:r>
              <a:rPr lang="zh-CN" altLang="zh-CN" dirty="0"/>
              <a:t>路由器</a:t>
            </a:r>
            <a:r>
              <a:rPr lang="en-US" altLang="zh-CN" dirty="0"/>
              <a:t>R</a:t>
            </a:r>
            <a:r>
              <a:rPr lang="en-US" altLang="zh-CN" baseline="-25000" dirty="0"/>
              <a:t>x</a:t>
            </a:r>
            <a:r>
              <a:rPr lang="zh-CN" altLang="zh-CN" dirty="0"/>
              <a:t>收到相邻路由器</a:t>
            </a:r>
            <a:r>
              <a:rPr lang="en-US" altLang="zh-CN" dirty="0" err="1"/>
              <a:t>R</a:t>
            </a:r>
            <a:r>
              <a:rPr lang="en-US" altLang="zh-CN" baseline="-25000" dirty="0" err="1"/>
              <a:t>y</a:t>
            </a:r>
            <a:r>
              <a:rPr lang="zh-CN" altLang="zh-CN" dirty="0"/>
              <a:t>的一个路由信息</a:t>
            </a:r>
            <a:r>
              <a:rPr lang="zh-CN" altLang="zh-CN" dirty="0" smtClean="0"/>
              <a:t>报文</a:t>
            </a:r>
            <a:endParaRPr lang="en-US" altLang="zh-CN" dirty="0" smtClean="0"/>
          </a:p>
          <a:p>
            <a:pPr lvl="1"/>
            <a:r>
              <a:rPr lang="zh-CN" altLang="zh-CN" dirty="0" smtClean="0"/>
              <a:t>包含</a:t>
            </a:r>
            <a:r>
              <a:rPr lang="zh-CN" altLang="zh-CN" dirty="0"/>
              <a:t>了很多条</a:t>
            </a:r>
            <a:r>
              <a:rPr lang="en-US" altLang="zh-CN" dirty="0"/>
              <a:t>&lt;</a:t>
            </a:r>
            <a:r>
              <a:rPr lang="zh-CN" altLang="zh-CN" dirty="0"/>
              <a:t>目的网络号、距离、下一跳</a:t>
            </a:r>
            <a:r>
              <a:rPr lang="en-US" altLang="zh-CN" dirty="0"/>
              <a:t>&gt;</a:t>
            </a:r>
            <a:r>
              <a:rPr lang="zh-CN" altLang="zh-CN" dirty="0"/>
              <a:t>这样的表</a:t>
            </a:r>
            <a:r>
              <a:rPr lang="zh-CN" altLang="zh-CN" dirty="0" smtClean="0"/>
              <a:t>项</a:t>
            </a:r>
            <a:endParaRPr lang="en-US" altLang="zh-CN" dirty="0" smtClean="0"/>
          </a:p>
          <a:p>
            <a:r>
              <a:rPr lang="zh-CN" altLang="zh-CN" dirty="0"/>
              <a:t>针对其中的每一条表项，首先进行</a:t>
            </a:r>
            <a:r>
              <a:rPr lang="zh-CN" altLang="zh-CN" dirty="0">
                <a:solidFill>
                  <a:srgbClr val="FF0000"/>
                </a:solidFill>
              </a:rPr>
              <a:t>预处理</a:t>
            </a:r>
            <a:r>
              <a:rPr lang="zh-CN" altLang="zh-CN" dirty="0"/>
              <a:t>：</a:t>
            </a:r>
          </a:p>
          <a:p>
            <a:pPr lvl="1"/>
            <a:r>
              <a:rPr lang="zh-CN" altLang="zh-CN" dirty="0"/>
              <a:t>把下一跳字段中的地址改为</a:t>
            </a:r>
            <a:r>
              <a:rPr lang="en-US" altLang="zh-CN" dirty="0" err="1" smtClean="0"/>
              <a:t>R</a:t>
            </a:r>
            <a:r>
              <a:rPr lang="en-US" altLang="zh-CN" baseline="-25000" dirty="0" err="1" smtClean="0"/>
              <a:t>y</a:t>
            </a:r>
            <a:r>
              <a:rPr lang="en-US" altLang="zh-CN" dirty="0" smtClean="0"/>
              <a:t>——</a:t>
            </a:r>
            <a:r>
              <a:rPr lang="zh-CN" altLang="zh-CN" dirty="0" smtClean="0"/>
              <a:t>如果</a:t>
            </a:r>
            <a:r>
              <a:rPr lang="en-US" altLang="zh-CN" dirty="0"/>
              <a:t>R</a:t>
            </a:r>
            <a:r>
              <a:rPr lang="en-US" altLang="zh-CN" baseline="-25000" dirty="0"/>
              <a:t>x</a:t>
            </a:r>
            <a:r>
              <a:rPr lang="zh-CN" altLang="zh-CN" dirty="0"/>
              <a:t>采纳了这一条信息，表明</a:t>
            </a:r>
            <a:r>
              <a:rPr lang="en-US" altLang="zh-CN" dirty="0"/>
              <a:t>R</a:t>
            </a:r>
            <a:r>
              <a:rPr lang="en-US" altLang="zh-CN" baseline="-25000" dirty="0"/>
              <a:t>x</a:t>
            </a:r>
            <a:r>
              <a:rPr lang="zh-CN" altLang="zh-CN" dirty="0"/>
              <a:t>要经过</a:t>
            </a:r>
            <a:r>
              <a:rPr lang="en-US" altLang="zh-CN" dirty="0" err="1"/>
              <a:t>R</a:t>
            </a:r>
            <a:r>
              <a:rPr lang="en-US" altLang="zh-CN" baseline="-25000" dirty="0" err="1"/>
              <a:t>y</a:t>
            </a:r>
            <a:r>
              <a:rPr lang="zh-CN" altLang="zh-CN" dirty="0"/>
              <a:t>到达目的网络。</a:t>
            </a:r>
          </a:p>
          <a:p>
            <a:pPr lvl="1"/>
            <a:r>
              <a:rPr lang="zh-CN" altLang="zh-CN" dirty="0"/>
              <a:t>把距离加</a:t>
            </a:r>
            <a:r>
              <a:rPr lang="en-US" altLang="zh-CN" dirty="0"/>
              <a:t>1</a:t>
            </a:r>
            <a:r>
              <a:rPr lang="zh-CN" altLang="zh-CN" dirty="0" smtClean="0"/>
              <a:t>。</a:t>
            </a:r>
            <a:r>
              <a:rPr lang="en-US" altLang="zh-CN" dirty="0"/>
              <a:t> ——</a:t>
            </a:r>
            <a:r>
              <a:rPr lang="zh-CN" altLang="zh-CN" dirty="0" smtClean="0"/>
              <a:t>如果</a:t>
            </a:r>
            <a:r>
              <a:rPr lang="en-US" altLang="zh-CN" dirty="0"/>
              <a:t>R</a:t>
            </a:r>
            <a:r>
              <a:rPr lang="en-US" altLang="zh-CN" baseline="-25000" dirty="0"/>
              <a:t>x</a:t>
            </a:r>
            <a:r>
              <a:rPr lang="zh-CN" altLang="zh-CN" dirty="0"/>
              <a:t>采纳了这一条信息，则</a:t>
            </a:r>
            <a:r>
              <a:rPr lang="en-US" altLang="zh-CN" dirty="0"/>
              <a:t>R</a:t>
            </a:r>
            <a:r>
              <a:rPr lang="en-US" altLang="zh-CN" baseline="-25000" dirty="0"/>
              <a:t>x</a:t>
            </a:r>
            <a:r>
              <a:rPr lang="zh-CN" altLang="zh-CN" dirty="0"/>
              <a:t>到目的网络的距离是</a:t>
            </a:r>
            <a:r>
              <a:rPr lang="en-US" altLang="zh-CN" dirty="0"/>
              <a:t>R</a:t>
            </a:r>
            <a:r>
              <a:rPr lang="en-US" altLang="zh-CN" baseline="-25000" dirty="0"/>
              <a:t>x</a:t>
            </a:r>
            <a:r>
              <a:rPr lang="zh-CN" altLang="zh-CN" dirty="0"/>
              <a:t>到</a:t>
            </a:r>
            <a:r>
              <a:rPr lang="en-US" altLang="zh-CN" dirty="0" err="1"/>
              <a:t>R</a:t>
            </a:r>
            <a:r>
              <a:rPr lang="en-US" altLang="zh-CN" baseline="-25000" dirty="0" err="1"/>
              <a:t>y</a:t>
            </a:r>
            <a:r>
              <a:rPr lang="zh-CN" altLang="zh-CN" dirty="0"/>
              <a:t>的距离（</a:t>
            </a:r>
            <a:r>
              <a:rPr lang="en-US" altLang="zh-CN" dirty="0"/>
              <a:t>1</a:t>
            </a:r>
            <a:r>
              <a:rPr lang="zh-CN" altLang="zh-CN" dirty="0"/>
              <a:t>跳）加上</a:t>
            </a:r>
            <a:r>
              <a:rPr lang="en-US" altLang="zh-CN" dirty="0" err="1"/>
              <a:t>R</a:t>
            </a:r>
            <a:r>
              <a:rPr lang="en-US" altLang="zh-CN" baseline="-25000" dirty="0" err="1"/>
              <a:t>y</a:t>
            </a:r>
            <a:r>
              <a:rPr lang="zh-CN" altLang="zh-CN" dirty="0"/>
              <a:t>到该网络的距离。</a:t>
            </a:r>
            <a:endParaRPr lang="zh-CN" altLang="en-US" dirty="0"/>
          </a:p>
        </p:txBody>
      </p:sp>
    </p:spTree>
    <p:extLst>
      <p:ext uri="{BB962C8B-B14F-4D97-AF65-F5344CB8AC3E}">
        <p14:creationId xmlns:p14="http://schemas.microsoft.com/office/powerpoint/2010/main" val="77229366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遴选法则</a:t>
            </a:r>
            <a:endParaRPr lang="zh-CN" altLang="en-US" dirty="0"/>
          </a:p>
        </p:txBody>
      </p:sp>
      <p:sp>
        <p:nvSpPr>
          <p:cNvPr id="3" name="内容占位符 2"/>
          <p:cNvSpPr>
            <a:spLocks noGrp="1"/>
          </p:cNvSpPr>
          <p:nvPr>
            <p:ph sz="quarter" idx="1"/>
          </p:nvPr>
        </p:nvSpPr>
        <p:spPr/>
        <p:txBody>
          <a:bodyPr/>
          <a:lstStyle/>
          <a:p>
            <a:r>
              <a:rPr lang="zh-CN" altLang="zh-CN" dirty="0"/>
              <a:t>在此基础上，</a:t>
            </a:r>
            <a:r>
              <a:rPr lang="en-US" altLang="zh-CN" dirty="0"/>
              <a:t>R</a:t>
            </a:r>
            <a:r>
              <a:rPr lang="en-US" altLang="zh-CN" baseline="-25000" dirty="0"/>
              <a:t>x</a:t>
            </a:r>
            <a:r>
              <a:rPr lang="zh-CN" altLang="zh-CN" dirty="0"/>
              <a:t>根据以下规则对每一条（修改后的）距离向量信息</a:t>
            </a:r>
            <a:r>
              <a:rPr lang="en-US" altLang="zh-CN" dirty="0"/>
              <a:t>&lt;N</a:t>
            </a:r>
            <a:r>
              <a:rPr lang="zh-CN" altLang="zh-CN" dirty="0"/>
              <a:t>，</a:t>
            </a:r>
            <a:r>
              <a:rPr lang="en-US" altLang="zh-CN" dirty="0" err="1"/>
              <a:t>D</a:t>
            </a:r>
            <a:r>
              <a:rPr lang="en-US" altLang="zh-CN" baseline="-25000" dirty="0" err="1"/>
              <a:t>y</a:t>
            </a:r>
            <a:r>
              <a:rPr lang="zh-CN" altLang="zh-CN" dirty="0"/>
              <a:t>，</a:t>
            </a:r>
            <a:r>
              <a:rPr lang="en-US" altLang="zh-CN" dirty="0" err="1"/>
              <a:t>R</a:t>
            </a:r>
            <a:r>
              <a:rPr lang="en-US" altLang="zh-CN" baseline="-25000" dirty="0" err="1"/>
              <a:t>y</a:t>
            </a:r>
            <a:r>
              <a:rPr lang="en-US" altLang="zh-CN" dirty="0"/>
              <a:t>&gt;</a:t>
            </a:r>
            <a:r>
              <a:rPr lang="zh-CN" altLang="zh-CN" dirty="0"/>
              <a:t>进行</a:t>
            </a:r>
            <a:r>
              <a:rPr lang="zh-CN" altLang="zh-CN" dirty="0" smtClean="0"/>
              <a:t>遴选</a:t>
            </a:r>
            <a:endParaRPr lang="zh-CN" altLang="zh-CN" dirty="0"/>
          </a:p>
          <a:p>
            <a:pPr lvl="1"/>
            <a:r>
              <a:rPr lang="zh-CN" altLang="zh-CN" dirty="0"/>
              <a:t>如果</a:t>
            </a:r>
            <a:r>
              <a:rPr lang="en-US" altLang="zh-CN" dirty="0"/>
              <a:t>R</a:t>
            </a:r>
            <a:r>
              <a:rPr lang="en-US" altLang="zh-CN" baseline="-25000" dirty="0"/>
              <a:t>x</a:t>
            </a:r>
            <a:r>
              <a:rPr lang="zh-CN" altLang="zh-CN" dirty="0"/>
              <a:t>的路由表不包含网络</a:t>
            </a:r>
            <a:r>
              <a:rPr lang="en-US" altLang="zh-CN" dirty="0"/>
              <a:t>N</a:t>
            </a:r>
            <a:r>
              <a:rPr lang="zh-CN" altLang="zh-CN" dirty="0"/>
              <a:t>的路由表项，则把该信息加到自己的路由表中，结束。</a:t>
            </a:r>
            <a:r>
              <a:rPr lang="en-US" altLang="zh-CN" dirty="0"/>
              <a:t>//</a:t>
            </a:r>
            <a:r>
              <a:rPr lang="zh-CN" altLang="zh-CN" dirty="0"/>
              <a:t>采纳没有的。</a:t>
            </a:r>
          </a:p>
          <a:p>
            <a:pPr lvl="1"/>
            <a:r>
              <a:rPr lang="en-US" altLang="zh-CN" dirty="0" smtClean="0"/>
              <a:t>//</a:t>
            </a:r>
            <a:r>
              <a:rPr lang="zh-CN" altLang="zh-CN" dirty="0" smtClean="0"/>
              <a:t>下面</a:t>
            </a:r>
            <a:r>
              <a:rPr lang="zh-CN" altLang="zh-CN" dirty="0"/>
              <a:t>设</a:t>
            </a:r>
            <a:r>
              <a:rPr lang="en-US" altLang="zh-CN" dirty="0"/>
              <a:t>R</a:t>
            </a:r>
            <a:r>
              <a:rPr lang="en-US" altLang="zh-CN" baseline="-25000" dirty="0"/>
              <a:t>x</a:t>
            </a:r>
            <a:r>
              <a:rPr lang="zh-CN" altLang="zh-CN" dirty="0"/>
              <a:t>已经具有了关于网络</a:t>
            </a:r>
            <a:r>
              <a:rPr lang="en-US" altLang="zh-CN" dirty="0"/>
              <a:t>N</a:t>
            </a:r>
            <a:r>
              <a:rPr lang="zh-CN" altLang="zh-CN" dirty="0"/>
              <a:t>的路由信息</a:t>
            </a:r>
            <a:r>
              <a:rPr lang="en-US" altLang="zh-CN" dirty="0"/>
              <a:t>&lt;N</a:t>
            </a:r>
            <a:r>
              <a:rPr lang="zh-CN" altLang="zh-CN" dirty="0"/>
              <a:t>，</a:t>
            </a:r>
            <a:r>
              <a:rPr lang="en-US" altLang="zh-CN" dirty="0" err="1"/>
              <a:t>D</a:t>
            </a:r>
            <a:r>
              <a:rPr lang="en-US" altLang="zh-CN" baseline="-25000" dirty="0" err="1"/>
              <a:t>x</a:t>
            </a:r>
            <a:r>
              <a:rPr lang="zh-CN" altLang="zh-CN" dirty="0"/>
              <a:t>，</a:t>
            </a:r>
            <a:r>
              <a:rPr lang="en-US" altLang="zh-CN" dirty="0" err="1"/>
              <a:t>R</a:t>
            </a:r>
            <a:r>
              <a:rPr lang="en-US" altLang="zh-CN" baseline="-25000" dirty="0" err="1"/>
              <a:t>z</a:t>
            </a:r>
            <a:r>
              <a:rPr lang="en-US" altLang="zh-CN" dirty="0"/>
              <a:t>&gt;</a:t>
            </a:r>
            <a:r>
              <a:rPr lang="zh-CN" altLang="zh-CN" dirty="0"/>
              <a:t>。</a:t>
            </a:r>
          </a:p>
          <a:p>
            <a:pPr lvl="1"/>
            <a:r>
              <a:rPr lang="zh-CN" altLang="zh-CN" dirty="0"/>
              <a:t>如果</a:t>
            </a:r>
            <a:r>
              <a:rPr lang="en-US" altLang="zh-CN" dirty="0" err="1"/>
              <a:t>R</a:t>
            </a:r>
            <a:r>
              <a:rPr lang="en-US" altLang="zh-CN" baseline="-25000" dirty="0" err="1"/>
              <a:t>z</a:t>
            </a:r>
            <a:r>
              <a:rPr lang="en-US" altLang="zh-CN" dirty="0"/>
              <a:t> = </a:t>
            </a:r>
            <a:r>
              <a:rPr lang="en-US" altLang="zh-CN" dirty="0" err="1"/>
              <a:t>R</a:t>
            </a:r>
            <a:r>
              <a:rPr lang="en-US" altLang="zh-CN" baseline="-25000" dirty="0" err="1"/>
              <a:t>y</a:t>
            </a:r>
            <a:r>
              <a:rPr lang="zh-CN" altLang="zh-CN" dirty="0"/>
              <a:t>，则采纳该信息，结束。</a:t>
            </a:r>
            <a:r>
              <a:rPr lang="en-US" altLang="zh-CN" dirty="0"/>
              <a:t>//</a:t>
            </a:r>
            <a:r>
              <a:rPr lang="zh-CN" altLang="zh-CN" dirty="0"/>
              <a:t>采纳新的。</a:t>
            </a:r>
          </a:p>
          <a:p>
            <a:pPr lvl="1"/>
            <a:r>
              <a:rPr lang="zh-CN" altLang="zh-CN" dirty="0"/>
              <a:t>如果</a:t>
            </a:r>
            <a:r>
              <a:rPr lang="en-US" altLang="zh-CN" dirty="0" err="1"/>
              <a:t>D</a:t>
            </a:r>
            <a:r>
              <a:rPr lang="en-US" altLang="zh-CN" baseline="-25000" dirty="0" err="1"/>
              <a:t>y</a:t>
            </a:r>
            <a:r>
              <a:rPr lang="en-US" altLang="zh-CN" dirty="0"/>
              <a:t> &lt; </a:t>
            </a:r>
            <a:r>
              <a:rPr lang="en-US" altLang="zh-CN" dirty="0" err="1"/>
              <a:t>D</a:t>
            </a:r>
            <a:r>
              <a:rPr lang="en-US" altLang="zh-CN" baseline="-25000" dirty="0" err="1"/>
              <a:t>x</a:t>
            </a:r>
            <a:r>
              <a:rPr lang="zh-CN" altLang="zh-CN" dirty="0"/>
              <a:t>，则采用该信息，结束。</a:t>
            </a:r>
            <a:r>
              <a:rPr lang="en-US" altLang="zh-CN" dirty="0"/>
              <a:t>//</a:t>
            </a:r>
            <a:r>
              <a:rPr lang="zh-CN" altLang="zh-CN" dirty="0"/>
              <a:t>采纳短的。</a:t>
            </a:r>
          </a:p>
          <a:p>
            <a:endParaRPr lang="zh-CN" altLang="en-US" dirty="0"/>
          </a:p>
        </p:txBody>
      </p:sp>
    </p:spTree>
    <p:extLst>
      <p:ext uri="{BB962C8B-B14F-4D97-AF65-F5344CB8AC3E}">
        <p14:creationId xmlns:p14="http://schemas.microsoft.com/office/powerpoint/2010/main" val="257378277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横看成岭侧成峰</a:t>
            </a:r>
            <a:endParaRPr lang="zh-CN" altLang="en-US" dirty="0"/>
          </a:p>
        </p:txBody>
      </p:sp>
      <p:sp>
        <p:nvSpPr>
          <p:cNvPr id="3" name="内容占位符 2"/>
          <p:cNvSpPr>
            <a:spLocks noGrp="1"/>
          </p:cNvSpPr>
          <p:nvPr>
            <p:ph sz="quarter" idx="1"/>
          </p:nvPr>
        </p:nvSpPr>
        <p:spPr/>
        <p:txBody>
          <a:bodyPr/>
          <a:lstStyle/>
          <a:p>
            <a:r>
              <a:rPr lang="zh-CN" altLang="zh-CN" dirty="0"/>
              <a:t>通过定期交换路由信息，所有的路由器最终都拥有了整个自治系统的全局路由</a:t>
            </a:r>
            <a:r>
              <a:rPr lang="zh-CN" altLang="zh-CN" dirty="0" smtClean="0"/>
              <a:t>信息</a:t>
            </a:r>
            <a:endParaRPr lang="en-US" altLang="zh-CN" dirty="0" smtClean="0"/>
          </a:p>
          <a:p>
            <a:r>
              <a:rPr lang="zh-CN" altLang="zh-CN" dirty="0" smtClean="0"/>
              <a:t>但</a:t>
            </a:r>
            <a:r>
              <a:rPr lang="zh-CN" altLang="zh-CN" dirty="0"/>
              <a:t>由于每一个路由器的位置不同，它们的路由表也不同</a:t>
            </a:r>
            <a:endParaRPr lang="zh-CN" altLang="en-US" dirty="0"/>
          </a:p>
        </p:txBody>
      </p:sp>
    </p:spTree>
    <p:extLst>
      <p:ext uri="{BB962C8B-B14F-4D97-AF65-F5344CB8AC3E}">
        <p14:creationId xmlns:p14="http://schemas.microsoft.com/office/powerpoint/2010/main" val="41214766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a:t>
            </a:r>
            <a:r>
              <a:rPr lang="zh-CN" altLang="zh-CN" dirty="0">
                <a:solidFill>
                  <a:srgbClr val="FF0000"/>
                </a:solidFill>
              </a:rPr>
              <a:t>路由表更新示例</a:t>
            </a:r>
            <a:endParaRPr lang="zh-CN" altLang="en-US" dirty="0">
              <a:solidFill>
                <a:srgbClr val="FF0000"/>
              </a:solidFill>
            </a:endParaRPr>
          </a:p>
        </p:txBody>
      </p:sp>
      <p:sp>
        <p:nvSpPr>
          <p:cNvPr id="3" name="内容占位符 2"/>
          <p:cNvSpPr>
            <a:spLocks noGrp="1"/>
          </p:cNvSpPr>
          <p:nvPr>
            <p:ph sz="quarter" idx="1"/>
          </p:nvPr>
        </p:nvSpPr>
        <p:spPr/>
        <p:txBody>
          <a:bodyPr/>
          <a:lstStyle/>
          <a:p>
            <a:endParaRPr lang="zh-CN" altLang="en-US" dirty="0"/>
          </a:p>
        </p:txBody>
      </p:sp>
      <p:graphicFrame>
        <p:nvGraphicFramePr>
          <p:cNvPr id="4" name="表格 3"/>
          <p:cNvGraphicFramePr>
            <a:graphicFrameLocks noGrp="1"/>
          </p:cNvGraphicFramePr>
          <p:nvPr>
            <p:extLst>
              <p:ext uri="{D42A27DB-BD31-4B8C-83A1-F6EECF244321}">
                <p14:modId xmlns:p14="http://schemas.microsoft.com/office/powerpoint/2010/main" val="2084609945"/>
              </p:ext>
            </p:extLst>
          </p:nvPr>
        </p:nvGraphicFramePr>
        <p:xfrm>
          <a:off x="5220072" y="4476488"/>
          <a:ext cx="3931285" cy="1256030"/>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502285">
                <a:tc>
                  <a:txBody>
                    <a:bodyPr/>
                    <a:lstStyle/>
                    <a:p>
                      <a:pPr algn="ctr">
                        <a:lnSpc>
                          <a:spcPct val="100000"/>
                        </a:lnSpc>
                        <a:spcAft>
                          <a:spcPts val="0"/>
                        </a:spcAft>
                      </a:pPr>
                      <a:r>
                        <a:rPr lang="zh-CN" sz="1600" b="1" dirty="0">
                          <a:solidFill>
                            <a:schemeClr val="bg1"/>
                          </a:solidFill>
                          <a:effectLst/>
                          <a:latin typeface="微软雅黑" panose="020B0503020204020204" charset="-122"/>
                          <a:ea typeface="微软雅黑" panose="020B0503020204020204" charset="-122"/>
                        </a:rPr>
                        <a:t>目的网络</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600" b="1" dirty="0">
                          <a:solidFill>
                            <a:schemeClr val="bg1"/>
                          </a:solidFill>
                          <a:effectLst/>
                          <a:latin typeface="微软雅黑" panose="020B0503020204020204" charset="-122"/>
                          <a:ea typeface="微软雅黑" panose="020B0503020204020204" charset="-122"/>
                        </a:rPr>
                        <a:t>距离</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600" b="1" dirty="0">
                          <a:solidFill>
                            <a:schemeClr val="bg1"/>
                          </a:solidFill>
                          <a:effectLst/>
                          <a:latin typeface="微软雅黑" panose="020B0503020204020204" charset="-122"/>
                          <a:ea typeface="微软雅黑" panose="020B0503020204020204" charset="-122"/>
                        </a:rPr>
                        <a:t>下一跳路由器</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251460">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Net1</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6</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0825">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8</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51460">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Net3</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5" name="表格 4"/>
          <p:cNvGraphicFramePr>
            <a:graphicFrameLocks noGrp="1"/>
          </p:cNvGraphicFramePr>
          <p:nvPr>
            <p:extLst>
              <p:ext uri="{D42A27DB-BD31-4B8C-83A1-F6EECF244321}">
                <p14:modId xmlns:p14="http://schemas.microsoft.com/office/powerpoint/2010/main" val="4051153218"/>
              </p:ext>
            </p:extLst>
          </p:nvPr>
        </p:nvGraphicFramePr>
        <p:xfrm>
          <a:off x="-36512" y="2348880"/>
          <a:ext cx="3931285" cy="1256030"/>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502285">
                <a:tc>
                  <a:txBody>
                    <a:bodyPr/>
                    <a:lstStyle/>
                    <a:p>
                      <a:pPr algn="ctr">
                        <a:lnSpc>
                          <a:spcPct val="100000"/>
                        </a:lnSpc>
                        <a:spcAft>
                          <a:spcPts val="0"/>
                        </a:spcAft>
                      </a:pPr>
                      <a:r>
                        <a:rPr lang="zh-CN" sz="1600" b="1" dirty="0">
                          <a:solidFill>
                            <a:srgbClr val="FF0000"/>
                          </a:solidFill>
                          <a:effectLst/>
                          <a:latin typeface="微软雅黑" panose="020B0503020204020204" charset="-122"/>
                          <a:ea typeface="微软雅黑" panose="020B0503020204020204" charset="-122"/>
                        </a:rPr>
                        <a:t>目的网络</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00000"/>
                        </a:lnSpc>
                        <a:spcAft>
                          <a:spcPts val="0"/>
                        </a:spcAft>
                      </a:pPr>
                      <a:r>
                        <a:rPr lang="zh-CN" sz="1600" b="1" dirty="0">
                          <a:solidFill>
                            <a:srgbClr val="FF0000"/>
                          </a:solidFill>
                          <a:effectLst/>
                          <a:latin typeface="微软雅黑" panose="020B0503020204020204" charset="-122"/>
                          <a:ea typeface="微软雅黑" panose="020B0503020204020204" charset="-122"/>
                        </a:rPr>
                        <a:t>距离</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00000"/>
                        </a:lnSpc>
                        <a:spcAft>
                          <a:spcPts val="0"/>
                        </a:spcAft>
                      </a:pPr>
                      <a:r>
                        <a:rPr lang="zh-CN" sz="1600" b="1" dirty="0">
                          <a:solidFill>
                            <a:srgbClr val="FF0000"/>
                          </a:solidFill>
                          <a:effectLst/>
                          <a:latin typeface="微软雅黑" panose="020B0503020204020204" charset="-122"/>
                          <a:ea typeface="微软雅黑" panose="020B0503020204020204" charset="-122"/>
                        </a:rPr>
                        <a:t>下一跳路由器</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51460">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0825">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Net3</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5</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R</a:t>
                      </a:r>
                      <a:r>
                        <a:rPr lang="en-US" sz="1600" b="1" baseline="-25000" dirty="0" smtClean="0">
                          <a:solidFill>
                            <a:schemeClr val="tx1"/>
                          </a:solidFill>
                          <a:effectLst/>
                          <a:latin typeface="微软雅黑" panose="020B0503020204020204" charset="-122"/>
                          <a:ea typeface="微软雅黑" panose="020B0503020204020204" charset="-122"/>
                        </a:rPr>
                        <a:t>7</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r h="251460">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7" name="椭圆 6"/>
          <p:cNvSpPr/>
          <p:nvPr/>
        </p:nvSpPr>
        <p:spPr bwMode="auto">
          <a:xfrm>
            <a:off x="3963396" y="3312719"/>
            <a:ext cx="1004481" cy="881051"/>
          </a:xfrm>
          <a:prstGeom prst="ellipse">
            <a:avLst/>
          </a:prstGeom>
          <a:solidFill>
            <a:srgbClr val="99FFCC"/>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ctr" defTabSz="914400" rtl="0" eaLnBrk="0" fontAlgn="base" latinLnBrk="0" hangingPunct="0">
              <a:lnSpc>
                <a:spcPct val="100000"/>
              </a:lnSpc>
              <a:spcBef>
                <a:spcPct val="0"/>
              </a:spcBef>
              <a:spcAft>
                <a:spcPct val="0"/>
              </a:spcAft>
              <a:buClrTx/>
              <a:buSzTx/>
              <a:buFontTx/>
              <a:buNone/>
            </a:pPr>
            <a:r>
              <a:rPr kumimoji="0" lang="zh-CN" altLang="en-US" sz="1865" b="1" i="0" u="none" strike="noStrike" cap="none" normalizeH="0" baseline="0" dirty="0" smtClean="0">
                <a:ln>
                  <a:noFill/>
                </a:ln>
                <a:effectLst/>
                <a:latin typeface="微软雅黑" panose="020B0503020204020204" charset="-122"/>
                <a:ea typeface="微软雅黑" panose="020B0503020204020204" charset="-122"/>
              </a:rPr>
              <a:t>遴选</a:t>
            </a:r>
          </a:p>
        </p:txBody>
      </p:sp>
      <p:sp>
        <p:nvSpPr>
          <p:cNvPr id="8" name="直角上箭头 7"/>
          <p:cNvSpPr/>
          <p:nvPr/>
        </p:nvSpPr>
        <p:spPr bwMode="auto">
          <a:xfrm flipH="1">
            <a:off x="4356138" y="4287552"/>
            <a:ext cx="863934" cy="542185"/>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9" name="直角上箭头 8"/>
          <p:cNvSpPr/>
          <p:nvPr/>
        </p:nvSpPr>
        <p:spPr bwMode="auto">
          <a:xfrm flipV="1">
            <a:off x="3923928" y="2747087"/>
            <a:ext cx="742606" cy="542185"/>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10" name="直角上箭头 9"/>
          <p:cNvSpPr/>
          <p:nvPr/>
        </p:nvSpPr>
        <p:spPr bwMode="auto">
          <a:xfrm flipH="1" flipV="1">
            <a:off x="3131840" y="3758347"/>
            <a:ext cx="843359" cy="440526"/>
          </a:xfrm>
          <a:prstGeom prst="bentUpArrow">
            <a:avLst>
              <a:gd name="adj1" fmla="val 25000"/>
              <a:gd name="adj2" fmla="val 37144"/>
              <a:gd name="adj3" fmla="val 42348"/>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微软雅黑" panose="020B0503020204020204" charset="-122"/>
              <a:ea typeface="微软雅黑" panose="020B0503020204020204" charset="-122"/>
            </a:endParaRPr>
          </a:p>
        </p:txBody>
      </p:sp>
      <p:sp>
        <p:nvSpPr>
          <p:cNvPr id="11" name="矩形 10"/>
          <p:cNvSpPr/>
          <p:nvPr/>
        </p:nvSpPr>
        <p:spPr>
          <a:xfrm>
            <a:off x="933722" y="1973260"/>
            <a:ext cx="1991251" cy="338554"/>
          </a:xfrm>
          <a:prstGeom prst="rect">
            <a:avLst/>
          </a:prstGeom>
        </p:spPr>
        <p:txBody>
          <a:bodyPr wrap="none">
            <a:spAutoFit/>
          </a:bodyPr>
          <a:lstStyle/>
          <a:p>
            <a:pPr algn="ctr"/>
            <a:r>
              <a:rPr lang="zh-CN" altLang="zh-CN" sz="1600" b="1" dirty="0" smtClean="0">
                <a:latin typeface="微软雅黑" panose="020B0503020204020204" charset="-122"/>
                <a:ea typeface="微软雅黑" panose="020B0503020204020204" charset="-122"/>
              </a:rPr>
              <a:t>路由器</a:t>
            </a:r>
            <a:r>
              <a:rPr lang="en-US" altLang="zh-CN" sz="1600" b="1" dirty="0" smtClean="0">
                <a:latin typeface="微软雅黑" panose="020B0503020204020204" charset="-122"/>
                <a:ea typeface="微软雅黑" panose="020B0503020204020204" charset="-122"/>
              </a:rPr>
              <a:t> </a:t>
            </a:r>
            <a:r>
              <a:rPr lang="en-US" altLang="zh-CN" sz="1600" b="1" dirty="0">
                <a:latin typeface="微软雅黑" panose="020B0503020204020204" charset="-122"/>
                <a:ea typeface="微软雅黑" panose="020B0503020204020204" charset="-122"/>
              </a:rPr>
              <a:t>R6</a:t>
            </a:r>
            <a:r>
              <a:rPr lang="en-US" altLang="zh-CN" sz="1600" b="1" baseline="-25000" dirty="0">
                <a:latin typeface="微软雅黑" panose="020B0503020204020204" charset="-122"/>
                <a:ea typeface="微软雅黑" panose="020B0503020204020204" charset="-122"/>
              </a:rPr>
              <a:t> </a:t>
            </a:r>
            <a:r>
              <a:rPr lang="zh-CN" altLang="zh-CN" sz="1600" b="1" dirty="0">
                <a:latin typeface="微软雅黑" panose="020B0503020204020204" charset="-122"/>
                <a:ea typeface="微软雅黑" panose="020B0503020204020204" charset="-122"/>
              </a:rPr>
              <a:t>的路由表</a:t>
            </a:r>
            <a:endParaRPr lang="zh-CN" altLang="en-US" sz="1600" b="1" dirty="0">
              <a:latin typeface="微软雅黑" panose="020B0503020204020204" charset="-122"/>
              <a:ea typeface="微软雅黑" panose="020B0503020204020204" charset="-122"/>
            </a:endParaRPr>
          </a:p>
        </p:txBody>
      </p:sp>
      <p:graphicFrame>
        <p:nvGraphicFramePr>
          <p:cNvPr id="12" name="表格 11"/>
          <p:cNvGraphicFramePr>
            <a:graphicFrameLocks noGrp="1"/>
          </p:cNvGraphicFramePr>
          <p:nvPr>
            <p:extLst>
              <p:ext uri="{D42A27DB-BD31-4B8C-83A1-F6EECF244321}">
                <p14:modId xmlns:p14="http://schemas.microsoft.com/office/powerpoint/2010/main" val="3391265852"/>
              </p:ext>
            </p:extLst>
          </p:nvPr>
        </p:nvGraphicFramePr>
        <p:xfrm>
          <a:off x="5220072" y="2348880"/>
          <a:ext cx="3931285" cy="1256030"/>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502285">
                <a:tc>
                  <a:txBody>
                    <a:bodyPr/>
                    <a:lstStyle/>
                    <a:p>
                      <a:pPr algn="ctr">
                        <a:lnSpc>
                          <a:spcPct val="100000"/>
                        </a:lnSpc>
                        <a:spcAft>
                          <a:spcPts val="0"/>
                        </a:spcAft>
                      </a:pPr>
                      <a:r>
                        <a:rPr lang="zh-CN" sz="1600" b="1" dirty="0">
                          <a:solidFill>
                            <a:schemeClr val="bg1"/>
                          </a:solidFill>
                          <a:effectLst/>
                          <a:latin typeface="微软雅黑" panose="020B0503020204020204" charset="-122"/>
                          <a:ea typeface="微软雅黑" panose="020B0503020204020204" charset="-122"/>
                        </a:rPr>
                        <a:t>目的网络</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600" b="1" dirty="0">
                          <a:solidFill>
                            <a:schemeClr val="bg1"/>
                          </a:solidFill>
                          <a:effectLst/>
                          <a:latin typeface="微软雅黑" panose="020B0503020204020204" charset="-122"/>
                          <a:ea typeface="微软雅黑" panose="020B0503020204020204" charset="-122"/>
                        </a:rPr>
                        <a:t>距离</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c>
                  <a:txBody>
                    <a:bodyPr/>
                    <a:lstStyle/>
                    <a:p>
                      <a:pPr algn="ctr">
                        <a:lnSpc>
                          <a:spcPct val="100000"/>
                        </a:lnSpc>
                        <a:spcAft>
                          <a:spcPts val="0"/>
                        </a:spcAft>
                      </a:pPr>
                      <a:r>
                        <a:rPr lang="zh-CN" sz="1600" b="1" dirty="0">
                          <a:solidFill>
                            <a:schemeClr val="bg1"/>
                          </a:solidFill>
                          <a:effectLst/>
                          <a:latin typeface="微软雅黑" panose="020B0503020204020204" charset="-122"/>
                          <a:ea typeface="微软雅黑" panose="020B0503020204020204" charset="-122"/>
                        </a:rPr>
                        <a:t>下一跳路由器</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00B050"/>
                    </a:solidFill>
                  </a:tcPr>
                </a:tc>
              </a:tr>
              <a:tr h="251460">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Net1</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5</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a:solidFill>
                            <a:schemeClr val="tx1"/>
                          </a:solidFill>
                          <a:effectLst/>
                          <a:latin typeface="微软雅黑" panose="020B0503020204020204" charset="-122"/>
                          <a:ea typeface="微软雅黑" panose="020B0503020204020204" charset="-122"/>
                        </a:rPr>
                        <a:t>R</a:t>
                      </a:r>
                      <a:r>
                        <a:rPr lang="en-US" sz="1600" b="1" baseline="-25000">
                          <a:solidFill>
                            <a:schemeClr val="tx1"/>
                          </a:solidFill>
                          <a:effectLst/>
                          <a:latin typeface="微软雅黑" panose="020B0503020204020204" charset="-122"/>
                          <a:ea typeface="微软雅黑" panose="020B0503020204020204" charset="-122"/>
                        </a:rPr>
                        <a:t>1</a:t>
                      </a:r>
                      <a:endParaRPr lang="zh-CN" sz="1600" b="1">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0825">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7</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51460">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Net3</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1</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altLang="zh-CN" sz="1600" b="1" dirty="0" smtClean="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
        <p:nvSpPr>
          <p:cNvPr id="13" name="矩形 12"/>
          <p:cNvSpPr/>
          <p:nvPr/>
        </p:nvSpPr>
        <p:spPr>
          <a:xfrm>
            <a:off x="6005160" y="1973260"/>
            <a:ext cx="2361544" cy="338554"/>
          </a:xfrm>
          <a:prstGeom prst="rect">
            <a:avLst/>
          </a:prstGeom>
        </p:spPr>
        <p:txBody>
          <a:bodyPr wrap="none">
            <a:spAutoFit/>
          </a:bodyPr>
          <a:lstStyle/>
          <a:p>
            <a:pPr algn="ctr"/>
            <a:r>
              <a:rPr lang="en-US" altLang="zh-CN" sz="1600" b="1" dirty="0" smtClean="0">
                <a:latin typeface="微软雅黑" panose="020B0503020204020204" charset="-122"/>
                <a:ea typeface="微软雅黑" panose="020B0503020204020204" charset="-122"/>
              </a:rPr>
              <a:t>R4 </a:t>
            </a:r>
            <a:r>
              <a:rPr lang="zh-CN" altLang="en-US" sz="1600" b="1" dirty="0">
                <a:latin typeface="微软雅黑" panose="020B0503020204020204" charset="-122"/>
                <a:ea typeface="微软雅黑" panose="020B0503020204020204" charset="-122"/>
              </a:rPr>
              <a:t>发来的路由更新信息</a:t>
            </a:r>
          </a:p>
        </p:txBody>
      </p:sp>
      <p:graphicFrame>
        <p:nvGraphicFramePr>
          <p:cNvPr id="14" name="表格 13"/>
          <p:cNvGraphicFramePr>
            <a:graphicFrameLocks noGrp="1"/>
          </p:cNvGraphicFramePr>
          <p:nvPr>
            <p:extLst>
              <p:ext uri="{D42A27DB-BD31-4B8C-83A1-F6EECF244321}">
                <p14:modId xmlns:p14="http://schemas.microsoft.com/office/powerpoint/2010/main" val="3657497802"/>
              </p:ext>
            </p:extLst>
          </p:nvPr>
        </p:nvGraphicFramePr>
        <p:xfrm>
          <a:off x="-36512" y="4218211"/>
          <a:ext cx="3931285" cy="1607588"/>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578253">
                <a:tc>
                  <a:txBody>
                    <a:bodyPr/>
                    <a:lstStyle/>
                    <a:p>
                      <a:pPr algn="ctr">
                        <a:lnSpc>
                          <a:spcPct val="100000"/>
                        </a:lnSpc>
                        <a:spcAft>
                          <a:spcPts val="0"/>
                        </a:spcAft>
                      </a:pPr>
                      <a:r>
                        <a:rPr lang="zh-CN" sz="1600" b="1" dirty="0" smtClean="0">
                          <a:solidFill>
                            <a:srgbClr val="FF0000"/>
                          </a:solidFill>
                          <a:effectLst/>
                          <a:latin typeface="微软雅黑" panose="020B0503020204020204" charset="-122"/>
                          <a:ea typeface="微软雅黑" panose="020B0503020204020204" charset="-122"/>
                        </a:rPr>
                        <a:t>目的网络</a:t>
                      </a:r>
                      <a:endParaRPr lang="zh-CN" sz="1600" b="1" dirty="0">
                        <a:solidFill>
                          <a:srgbClr val="FF0000"/>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00000"/>
                        </a:lnSpc>
                        <a:spcAft>
                          <a:spcPts val="0"/>
                        </a:spcAft>
                      </a:pPr>
                      <a:r>
                        <a:rPr lang="zh-CN" sz="1600" b="1" dirty="0">
                          <a:solidFill>
                            <a:srgbClr val="FF0000"/>
                          </a:solidFill>
                          <a:effectLst/>
                          <a:latin typeface="微软雅黑" panose="020B0503020204020204" charset="-122"/>
                          <a:ea typeface="微软雅黑" panose="020B0503020204020204" charset="-122"/>
                        </a:rPr>
                        <a:t>距离</a:t>
                      </a: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pPr algn="ctr">
                        <a:lnSpc>
                          <a:spcPct val="100000"/>
                        </a:lnSpc>
                        <a:spcAft>
                          <a:spcPts val="0"/>
                        </a:spcAft>
                      </a:pPr>
                      <a:r>
                        <a:rPr lang="zh-CN" sz="1600" b="1" dirty="0" smtClean="0">
                          <a:solidFill>
                            <a:srgbClr val="FF0000"/>
                          </a:solidFill>
                          <a:effectLst/>
                          <a:latin typeface="微软雅黑" panose="020B0503020204020204" charset="-122"/>
                          <a:ea typeface="微软雅黑" panose="020B0503020204020204" charset="-122"/>
                        </a:rPr>
                        <a:t>下一跳路由器</a:t>
                      </a:r>
                      <a:endParaRPr lang="zh-CN" sz="1600" b="1" dirty="0">
                        <a:solidFill>
                          <a:srgbClr val="FF0000"/>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r>
              <a:tr h="257810">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7175">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99FFCC"/>
                    </a:solidFill>
                  </a:tcPr>
                </a:tc>
              </a:tr>
              <a:tr h="257175">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r h="257175">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a:t>
                      </a:r>
                      <a:endParaRPr lang="zh-CN" sz="1600" b="1" dirty="0">
                        <a:solidFill>
                          <a:schemeClr val="tx1"/>
                        </a:solidFill>
                        <a:effectLst/>
                        <a:latin typeface="微软雅黑" panose="020B0503020204020204" charset="-122"/>
                        <a:ea typeface="微软雅黑" panose="020B0503020204020204" charset="-122"/>
                      </a:endParaRPr>
                    </a:p>
                  </a:txBody>
                  <a:tcPr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sp>
        <p:nvSpPr>
          <p:cNvPr id="15" name="矩形 14"/>
          <p:cNvSpPr/>
          <p:nvPr/>
        </p:nvSpPr>
        <p:spPr>
          <a:xfrm>
            <a:off x="353718" y="3842591"/>
            <a:ext cx="2565125" cy="338554"/>
          </a:xfrm>
          <a:prstGeom prst="rect">
            <a:avLst/>
          </a:prstGeom>
        </p:spPr>
        <p:txBody>
          <a:bodyPr wrap="none">
            <a:spAutoFit/>
          </a:bodyPr>
          <a:lstStyle/>
          <a:p>
            <a:pPr algn="ctr"/>
            <a:r>
              <a:rPr lang="zh-CN" altLang="en-US" sz="1600" b="1" dirty="0" smtClean="0">
                <a:latin typeface="微软雅黑" panose="020B0503020204020204" charset="-122"/>
                <a:ea typeface="微软雅黑" panose="020B0503020204020204" charset="-122"/>
              </a:rPr>
              <a:t>路由器 </a:t>
            </a:r>
            <a:r>
              <a:rPr lang="en-US" altLang="zh-CN" sz="1600" b="1" dirty="0">
                <a:latin typeface="微软雅黑" panose="020B0503020204020204" charset="-122"/>
                <a:ea typeface="微软雅黑" panose="020B0503020204020204" charset="-122"/>
              </a:rPr>
              <a:t>R6</a:t>
            </a:r>
            <a:r>
              <a:rPr lang="zh-CN" altLang="en-US" sz="1600" b="1" dirty="0" smtClean="0">
                <a:latin typeface="微软雅黑" panose="020B0503020204020204" charset="-122"/>
                <a:ea typeface="微软雅黑" panose="020B0503020204020204" charset="-122"/>
              </a:rPr>
              <a:t>更新</a:t>
            </a:r>
            <a:r>
              <a:rPr lang="zh-CN" altLang="en-US" sz="1600" b="1" dirty="0">
                <a:latin typeface="微软雅黑" panose="020B0503020204020204" charset="-122"/>
                <a:ea typeface="微软雅黑" panose="020B0503020204020204" charset="-122"/>
              </a:rPr>
              <a:t>后的路由表</a:t>
            </a:r>
          </a:p>
        </p:txBody>
      </p:sp>
      <p:grpSp>
        <p:nvGrpSpPr>
          <p:cNvPr id="16" name="组合 15"/>
          <p:cNvGrpSpPr/>
          <p:nvPr/>
        </p:nvGrpSpPr>
        <p:grpSpPr>
          <a:xfrm>
            <a:off x="7060212" y="3716344"/>
            <a:ext cx="1709256" cy="591255"/>
            <a:chOff x="8851240" y="3861048"/>
            <a:chExt cx="1709256" cy="591255"/>
          </a:xfrm>
        </p:grpSpPr>
        <p:sp>
          <p:nvSpPr>
            <p:cNvPr id="17" name="下箭头 16"/>
            <p:cNvSpPr/>
            <p:nvPr/>
          </p:nvSpPr>
          <p:spPr bwMode="auto">
            <a:xfrm>
              <a:off x="8851240" y="3861048"/>
              <a:ext cx="338035" cy="591255"/>
            </a:xfrm>
            <a:prstGeom prst="downArrow">
              <a:avLst/>
            </a:prstGeom>
            <a:solidFill>
              <a:srgbClr val="00FFFF"/>
            </a:solidFill>
            <a:ln w="9525" cap="flat" cmpd="sng" algn="ctr">
              <a:solidFill>
                <a:schemeClr val="tx1"/>
              </a:solidFill>
              <a:prstDash val="solid"/>
              <a:round/>
              <a:headEnd type="none" w="med" len="med"/>
              <a:tailEnd type="none" w="med" len="med"/>
            </a:ln>
            <a:effectLst/>
          </p:spPr>
          <p:txBody>
            <a:bodyPr vert="horz" wrap="square" lIns="121920" tIns="60960" rIns="121920" bIns="60960" numCol="1" rtlCol="0" anchor="t" anchorCtr="0" compatLnSpc="1"/>
            <a:lstStyle/>
            <a:p>
              <a:pPr marL="0" marR="0" indent="0" algn="l" defTabSz="914400" rtl="0" eaLnBrk="0" fontAlgn="base" latinLnBrk="0" hangingPunct="0">
                <a:lnSpc>
                  <a:spcPct val="100000"/>
                </a:lnSpc>
                <a:spcBef>
                  <a:spcPct val="0"/>
                </a:spcBef>
                <a:spcAft>
                  <a:spcPct val="0"/>
                </a:spcAft>
                <a:buClrTx/>
                <a:buSzTx/>
                <a:buFontTx/>
                <a:buNone/>
              </a:pPr>
              <a:endParaRPr kumimoji="0" lang="zh-CN" altLang="en-US" sz="2400" b="0" i="0" u="none" strike="noStrike" cap="none" normalizeH="0" baseline="0" smtClean="0">
                <a:ln>
                  <a:noFill/>
                </a:ln>
                <a:solidFill>
                  <a:schemeClr val="tx1"/>
                </a:solidFill>
                <a:effectLst/>
                <a:latin typeface="Arial" panose="020B0604020202020204" pitchFamily="34" charset="0"/>
              </a:endParaRPr>
            </a:p>
          </p:txBody>
        </p:sp>
        <p:sp>
          <p:nvSpPr>
            <p:cNvPr id="18" name="TextBox 17"/>
            <p:cNvSpPr txBox="1"/>
            <p:nvPr/>
          </p:nvSpPr>
          <p:spPr>
            <a:xfrm>
              <a:off x="9480376" y="3974245"/>
              <a:ext cx="1080120" cy="400110"/>
            </a:xfrm>
            <a:prstGeom prst="rect">
              <a:avLst/>
            </a:prstGeom>
            <a:noFill/>
          </p:spPr>
          <p:txBody>
            <a:bodyPr wrap="square" rtlCol="0">
              <a:spAutoFit/>
            </a:bodyPr>
            <a:lstStyle/>
            <a:p>
              <a:r>
                <a:rPr lang="zh-CN" altLang="en-US" sz="2000" b="1" dirty="0" smtClean="0">
                  <a:latin typeface="黑体" pitchFamily="49" charset="-122"/>
                  <a:ea typeface="黑体" pitchFamily="49" charset="-122"/>
                </a:rPr>
                <a:t>预处理</a:t>
              </a:r>
              <a:endParaRPr lang="zh-CN" altLang="en-US" sz="2000" b="1" dirty="0">
                <a:latin typeface="黑体" pitchFamily="49" charset="-122"/>
                <a:ea typeface="黑体" pitchFamily="49" charset="-122"/>
              </a:endParaRPr>
            </a:p>
          </p:txBody>
        </p:sp>
      </p:grpSp>
      <p:graphicFrame>
        <p:nvGraphicFramePr>
          <p:cNvPr id="19" name="表格 18"/>
          <p:cNvGraphicFramePr>
            <a:graphicFrameLocks noGrp="1"/>
          </p:cNvGraphicFramePr>
          <p:nvPr>
            <p:extLst>
              <p:ext uri="{D42A27DB-BD31-4B8C-83A1-F6EECF244321}">
                <p14:modId xmlns:p14="http://schemas.microsoft.com/office/powerpoint/2010/main" val="1943031795"/>
              </p:ext>
            </p:extLst>
          </p:nvPr>
        </p:nvGraphicFramePr>
        <p:xfrm>
          <a:off x="-36296" y="4796464"/>
          <a:ext cx="3931285" cy="257810"/>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257810">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Net1</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6</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graphicFrame>
        <p:nvGraphicFramePr>
          <p:cNvPr id="20" name="表格 19"/>
          <p:cNvGraphicFramePr>
            <a:graphicFrameLocks noGrp="1"/>
          </p:cNvGraphicFramePr>
          <p:nvPr>
            <p:extLst>
              <p:ext uri="{D42A27DB-BD31-4B8C-83A1-F6EECF244321}">
                <p14:modId xmlns:p14="http://schemas.microsoft.com/office/powerpoint/2010/main" val="1234902936"/>
              </p:ext>
            </p:extLst>
          </p:nvPr>
        </p:nvGraphicFramePr>
        <p:xfrm>
          <a:off x="-36296" y="5043345"/>
          <a:ext cx="3931285" cy="257175"/>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257175">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8</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R</a:t>
                      </a:r>
                      <a:r>
                        <a:rPr lang="en-US" sz="1600" b="1" baseline="-25000" dirty="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2">
                        <a:lumMod val="20000"/>
                        <a:lumOff val="80000"/>
                      </a:schemeClr>
                    </a:solidFill>
                  </a:tcPr>
                </a:tc>
              </a:tr>
            </a:tbl>
          </a:graphicData>
        </a:graphic>
      </p:graphicFrame>
      <p:graphicFrame>
        <p:nvGraphicFramePr>
          <p:cNvPr id="21" name="表格 20"/>
          <p:cNvGraphicFramePr>
            <a:graphicFrameLocks noGrp="1"/>
          </p:cNvGraphicFramePr>
          <p:nvPr>
            <p:extLst>
              <p:ext uri="{D42A27DB-BD31-4B8C-83A1-F6EECF244321}">
                <p14:modId xmlns:p14="http://schemas.microsoft.com/office/powerpoint/2010/main" val="441988746"/>
              </p:ext>
            </p:extLst>
          </p:nvPr>
        </p:nvGraphicFramePr>
        <p:xfrm>
          <a:off x="-36296" y="5300520"/>
          <a:ext cx="3931285" cy="257175"/>
        </p:xfrm>
        <a:graphic>
          <a:graphicData uri="http://schemas.openxmlformats.org/drawingml/2006/table">
            <a:tbl>
              <a:tblPr firstRow="1" firstCol="1" lastRow="1" lastCol="1" bandRow="1" bandCol="1">
                <a:tableStyleId>{5C22544A-7EE6-4342-B048-85BDC9FD1C3A}</a:tableStyleId>
              </a:tblPr>
              <a:tblGrid>
                <a:gridCol w="1310640"/>
                <a:gridCol w="876935"/>
                <a:gridCol w="1743710"/>
              </a:tblGrid>
              <a:tr h="257175">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Net3</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a:solidFill>
                            <a:schemeClr val="tx1"/>
                          </a:solidFill>
                          <a:effectLst/>
                          <a:latin typeface="微软雅黑" panose="020B0503020204020204" charset="-122"/>
                          <a:ea typeface="微软雅黑" panose="020B0503020204020204" charset="-122"/>
                        </a:rPr>
                        <a:t>2</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lnSpc>
                          <a:spcPct val="100000"/>
                        </a:lnSpc>
                        <a:spcAft>
                          <a:spcPts val="0"/>
                        </a:spcAft>
                      </a:pPr>
                      <a:r>
                        <a:rPr lang="en-US" sz="1600" b="1" dirty="0" smtClean="0">
                          <a:solidFill>
                            <a:schemeClr val="tx1"/>
                          </a:solidFill>
                          <a:effectLst/>
                          <a:latin typeface="微软雅黑" panose="020B0503020204020204" charset="-122"/>
                          <a:ea typeface="微软雅黑" panose="020B0503020204020204" charset="-122"/>
                        </a:rPr>
                        <a:t>R</a:t>
                      </a:r>
                      <a:r>
                        <a:rPr lang="en-US" sz="1600" b="1" baseline="-25000" dirty="0" smtClean="0">
                          <a:solidFill>
                            <a:schemeClr val="tx1"/>
                          </a:solidFill>
                          <a:effectLst/>
                          <a:latin typeface="微软雅黑" panose="020B0503020204020204" charset="-122"/>
                          <a:ea typeface="微软雅黑" panose="020B0503020204020204" charset="-122"/>
                        </a:rPr>
                        <a:t>4</a:t>
                      </a:r>
                      <a:endParaRPr lang="zh-CN" sz="1600" b="1" dirty="0">
                        <a:solidFill>
                          <a:schemeClr val="tx1"/>
                        </a:solidFill>
                        <a:effectLst/>
                        <a:latin typeface="微软雅黑" panose="020B0503020204020204" charset="-122"/>
                        <a:ea typeface="微软雅黑" panose="020B0503020204020204" charset="-122"/>
                      </a:endParaRPr>
                    </a:p>
                  </a:txBody>
                  <a:tcPr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5667354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inVertic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heel(1)">
                                      <p:cBhvr>
                                        <p:cTn id="12" dur="20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ipe(down)">
                                      <p:cBhvr>
                                        <p:cTn id="17" dur="2000"/>
                                        <p:tgtEl>
                                          <p:spTgt spid="8"/>
                                        </p:tgtEl>
                                      </p:cBhvr>
                                    </p:animEffect>
                                  </p:childTnLst>
                                </p:cTn>
                              </p:par>
                              <p:par>
                                <p:cTn id="18" presetID="22" presetClass="entr" presetSubtype="1" fill="hold" grpId="0" nodeType="with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up)">
                                      <p:cBhvr>
                                        <p:cTn id="20" dur="2000"/>
                                        <p:tgtEl>
                                          <p:spTgt spid="9"/>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barn(inVertical)">
                                      <p:cBhvr>
                                        <p:cTn id="23" dur="2000"/>
                                        <p:tgtEl>
                                          <p:spTgt spid="7"/>
                                        </p:tgtEl>
                                      </p:cBhvr>
                                    </p:animEffect>
                                  </p:childTnLst>
                                </p:cTn>
                              </p:par>
                            </p:childTnLst>
                          </p:cTn>
                        </p:par>
                        <p:par>
                          <p:cTn id="24" fill="hold">
                            <p:stCondLst>
                              <p:cond delay="2000"/>
                            </p:stCondLst>
                            <p:childTnLst>
                              <p:par>
                                <p:cTn id="25" presetID="22" presetClass="entr" presetSubtype="2" fill="hold" grpId="0" nodeType="after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right)">
                                      <p:cBhvr>
                                        <p:cTn id="27" dur="20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nodeType="clickEffect">
                                  <p:stCondLst>
                                    <p:cond delay="0"/>
                                  </p:stCondLst>
                                  <p:childTnLst>
                                    <p:set>
                                      <p:cBhvr>
                                        <p:cTn id="31" dur="1" fill="hold">
                                          <p:stCondLst>
                                            <p:cond delay="0"/>
                                          </p:stCondLst>
                                        </p:cTn>
                                        <p:tgtEl>
                                          <p:spTgt spid="19"/>
                                        </p:tgtEl>
                                        <p:attrNameLst>
                                          <p:attrName>style.visibility</p:attrName>
                                        </p:attrNameLst>
                                      </p:cBhvr>
                                      <p:to>
                                        <p:strVal val="visible"/>
                                      </p:to>
                                    </p:set>
                                    <p:animEffect transition="in" filter="barn(inVertical)">
                                      <p:cBhvr>
                                        <p:cTn id="32" dur="500"/>
                                        <p:tgtEl>
                                          <p:spTgt spid="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4"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down)">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nodeType="click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wipe(down)">
                                      <p:cBhvr>
                                        <p:cTn id="42" dur="50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pPr lvl="1"/>
            <a:r>
              <a:rPr lang="en-US" altLang="zh-CN" dirty="0"/>
              <a:t>9.2.1 </a:t>
            </a:r>
            <a:r>
              <a:rPr lang="zh-CN" altLang="zh-CN" dirty="0"/>
              <a:t>相关概念</a:t>
            </a:r>
          </a:p>
          <a:p>
            <a:pPr lvl="1"/>
            <a:r>
              <a:rPr lang="en-US" altLang="zh-CN" dirty="0"/>
              <a:t>9.2.2 RIP</a:t>
            </a:r>
            <a:r>
              <a:rPr lang="zh-CN" altLang="zh-CN" dirty="0"/>
              <a:t>算法</a:t>
            </a:r>
          </a:p>
          <a:p>
            <a:pPr lvl="1"/>
            <a:r>
              <a:rPr lang="en-US" altLang="zh-CN" dirty="0">
                <a:solidFill>
                  <a:srgbClr val="FF0000"/>
                </a:solidFill>
              </a:rPr>
              <a:t>9.2.3 RIP</a:t>
            </a:r>
            <a:r>
              <a:rPr lang="zh-CN" altLang="zh-CN" dirty="0">
                <a:solidFill>
                  <a:srgbClr val="FF0000"/>
                </a:solidFill>
              </a:rPr>
              <a:t>特性</a:t>
            </a:r>
          </a:p>
          <a:p>
            <a:r>
              <a:rPr lang="en-US" altLang="zh-CN" dirty="0" smtClean="0"/>
              <a:t>9.3 </a:t>
            </a:r>
            <a:r>
              <a:rPr lang="zh-CN" altLang="zh-CN" dirty="0"/>
              <a:t>内部网关协议</a:t>
            </a:r>
            <a:r>
              <a:rPr lang="en-US" altLang="zh-CN" dirty="0"/>
              <a:t>OSPF</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135260568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一、收敛性</a:t>
            </a:r>
            <a:endParaRPr lang="zh-CN" altLang="en-US" dirty="0">
              <a:solidFill>
                <a:srgbClr val="7030A0"/>
              </a:solidFill>
            </a:endParaRPr>
          </a:p>
        </p:txBody>
      </p:sp>
      <p:sp>
        <p:nvSpPr>
          <p:cNvPr id="3" name="内容占位符 2"/>
          <p:cNvSpPr>
            <a:spLocks noGrp="1"/>
          </p:cNvSpPr>
          <p:nvPr>
            <p:ph sz="quarter" idx="1"/>
          </p:nvPr>
        </p:nvSpPr>
        <p:spPr/>
        <p:txBody>
          <a:bodyPr/>
          <a:lstStyle/>
          <a:p>
            <a:r>
              <a:rPr lang="zh-CN" altLang="zh-CN" dirty="0"/>
              <a:t>收敛过程还是比较快</a:t>
            </a:r>
            <a:r>
              <a:rPr lang="zh-CN" altLang="zh-CN" dirty="0" smtClean="0"/>
              <a:t>的</a:t>
            </a:r>
            <a:endParaRPr lang="en-US" altLang="zh-CN" dirty="0" smtClean="0"/>
          </a:p>
          <a:p>
            <a:endParaRPr lang="zh-CN" altLang="en-US" dirty="0"/>
          </a:p>
        </p:txBody>
      </p:sp>
      <p:sp>
        <p:nvSpPr>
          <p:cNvPr id="4" name="云形 3"/>
          <p:cNvSpPr/>
          <p:nvPr/>
        </p:nvSpPr>
        <p:spPr>
          <a:xfrm>
            <a:off x="323528" y="2420888"/>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N0</a:t>
            </a:r>
            <a:endParaRPr lang="zh-CN" altLang="en-US" dirty="0">
              <a:latin typeface="Times New Roman" pitchFamily="18" charset="0"/>
              <a:ea typeface="黑体" pitchFamily="49" charset="-122"/>
              <a:cs typeface="Times New Roman" pitchFamily="18" charset="0"/>
            </a:endParaRPr>
          </a:p>
        </p:txBody>
      </p:sp>
      <p:pic>
        <p:nvPicPr>
          <p:cNvPr id="5"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835696" y="2598269"/>
            <a:ext cx="680028"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矩形 6"/>
          <p:cNvSpPr/>
          <p:nvPr/>
        </p:nvSpPr>
        <p:spPr>
          <a:xfrm>
            <a:off x="1952732" y="2924944"/>
            <a:ext cx="445956" cy="369332"/>
          </a:xfrm>
          <a:prstGeom prst="rect">
            <a:avLst/>
          </a:prstGeom>
        </p:spPr>
        <p:txBody>
          <a:bodyPr wrap="none">
            <a:spAutoFit/>
          </a:bodyPr>
          <a:lstStyle/>
          <a:p>
            <a:r>
              <a:rPr lang="en-US" altLang="zh-CN" dirty="0"/>
              <a:t>R1</a:t>
            </a:r>
            <a:endParaRPr lang="zh-CN" altLang="en-US" dirty="0"/>
          </a:p>
        </p:txBody>
      </p:sp>
      <p:cxnSp>
        <p:nvCxnSpPr>
          <p:cNvPr id="9" name="直接连接符 8"/>
          <p:cNvCxnSpPr>
            <a:stCxn id="4" idx="0"/>
          </p:cNvCxnSpPr>
          <p:nvPr/>
        </p:nvCxnSpPr>
        <p:spPr>
          <a:xfrm>
            <a:off x="1474696" y="2780928"/>
            <a:ext cx="478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483768" y="2780928"/>
            <a:ext cx="478036"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云形 10"/>
          <p:cNvSpPr/>
          <p:nvPr/>
        </p:nvSpPr>
        <p:spPr>
          <a:xfrm>
            <a:off x="2955868" y="2423048"/>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N1</a:t>
            </a:r>
            <a:endParaRPr lang="zh-CN" altLang="en-US" dirty="0">
              <a:latin typeface="Times New Roman" pitchFamily="18" charset="0"/>
              <a:ea typeface="黑体" pitchFamily="49" charset="-122"/>
              <a:cs typeface="Times New Roman" pitchFamily="18" charset="0"/>
            </a:endParaRPr>
          </a:p>
        </p:txBody>
      </p:sp>
      <p:pic>
        <p:nvPicPr>
          <p:cNvPr id="12"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68036" y="2600429"/>
            <a:ext cx="680028"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p:nvSpPr>
        <p:spPr>
          <a:xfrm>
            <a:off x="4585072" y="2927104"/>
            <a:ext cx="474810" cy="369332"/>
          </a:xfrm>
          <a:prstGeom prst="rect">
            <a:avLst/>
          </a:prstGeom>
        </p:spPr>
        <p:txBody>
          <a:bodyPr wrap="none">
            <a:spAutoFit/>
          </a:bodyPr>
          <a:lstStyle/>
          <a:p>
            <a:r>
              <a:rPr lang="en-US" altLang="zh-CN" dirty="0" smtClean="0"/>
              <a:t>R2</a:t>
            </a:r>
            <a:endParaRPr lang="zh-CN" altLang="en-US" dirty="0"/>
          </a:p>
        </p:txBody>
      </p:sp>
      <p:cxnSp>
        <p:nvCxnSpPr>
          <p:cNvPr id="14" name="直接连接符 13"/>
          <p:cNvCxnSpPr>
            <a:stCxn id="11" idx="0"/>
          </p:cNvCxnSpPr>
          <p:nvPr/>
        </p:nvCxnSpPr>
        <p:spPr>
          <a:xfrm>
            <a:off x="4107036" y="2783088"/>
            <a:ext cx="478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5116108" y="2783088"/>
            <a:ext cx="478036" cy="0"/>
          </a:xfrm>
          <a:prstGeom prst="line">
            <a:avLst/>
          </a:prstGeom>
        </p:spPr>
        <p:style>
          <a:lnRef idx="1">
            <a:schemeClr val="accent1"/>
          </a:lnRef>
          <a:fillRef idx="0">
            <a:schemeClr val="accent1"/>
          </a:fillRef>
          <a:effectRef idx="0">
            <a:schemeClr val="accent1"/>
          </a:effectRef>
          <a:fontRef idx="minor">
            <a:schemeClr val="tx1"/>
          </a:fontRef>
        </p:style>
      </p:cxnSp>
      <p:sp>
        <p:nvSpPr>
          <p:cNvPr id="16" name="云形 15"/>
          <p:cNvSpPr/>
          <p:nvPr/>
        </p:nvSpPr>
        <p:spPr>
          <a:xfrm>
            <a:off x="5580112" y="2389530"/>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N2</a:t>
            </a:r>
            <a:endParaRPr lang="zh-CN" altLang="en-US" dirty="0">
              <a:latin typeface="Times New Roman" pitchFamily="18" charset="0"/>
              <a:ea typeface="黑体" pitchFamily="49" charset="-122"/>
              <a:cs typeface="Times New Roman" pitchFamily="18" charset="0"/>
            </a:endParaRPr>
          </a:p>
        </p:txBody>
      </p:sp>
      <p:pic>
        <p:nvPicPr>
          <p:cNvPr id="1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092280" y="2566911"/>
            <a:ext cx="680028"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矩形 17"/>
          <p:cNvSpPr/>
          <p:nvPr/>
        </p:nvSpPr>
        <p:spPr>
          <a:xfrm>
            <a:off x="7209316" y="2893586"/>
            <a:ext cx="473206" cy="369332"/>
          </a:xfrm>
          <a:prstGeom prst="rect">
            <a:avLst/>
          </a:prstGeom>
        </p:spPr>
        <p:txBody>
          <a:bodyPr wrap="none">
            <a:spAutoFit/>
          </a:bodyPr>
          <a:lstStyle/>
          <a:p>
            <a:r>
              <a:rPr lang="en-US" altLang="zh-CN" dirty="0" smtClean="0"/>
              <a:t>R3</a:t>
            </a:r>
            <a:endParaRPr lang="zh-CN" altLang="en-US" dirty="0"/>
          </a:p>
        </p:txBody>
      </p:sp>
      <p:cxnSp>
        <p:nvCxnSpPr>
          <p:cNvPr id="19" name="直接连接符 18"/>
          <p:cNvCxnSpPr>
            <a:stCxn id="16" idx="0"/>
          </p:cNvCxnSpPr>
          <p:nvPr/>
        </p:nvCxnSpPr>
        <p:spPr>
          <a:xfrm>
            <a:off x="6731280" y="2749570"/>
            <a:ext cx="478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7740352" y="2749570"/>
            <a:ext cx="504056" cy="0"/>
          </a:xfrm>
          <a:prstGeom prst="line">
            <a:avLst/>
          </a:prstGeom>
        </p:spPr>
        <p:style>
          <a:lnRef idx="1">
            <a:schemeClr val="accent1"/>
          </a:lnRef>
          <a:fillRef idx="0">
            <a:schemeClr val="accent1"/>
          </a:fillRef>
          <a:effectRef idx="0">
            <a:schemeClr val="accent1"/>
          </a:effectRef>
          <a:fontRef idx="minor">
            <a:schemeClr val="tx1"/>
          </a:fontRef>
        </p:style>
      </p:cxnSp>
      <p:sp>
        <p:nvSpPr>
          <p:cNvPr id="21" name="云形 20"/>
          <p:cNvSpPr/>
          <p:nvPr/>
        </p:nvSpPr>
        <p:spPr>
          <a:xfrm>
            <a:off x="5652120" y="4414542"/>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N4</a:t>
            </a:r>
            <a:endParaRPr lang="zh-CN" altLang="en-US" dirty="0">
              <a:latin typeface="Times New Roman" pitchFamily="18" charset="0"/>
              <a:ea typeface="黑体" pitchFamily="49" charset="-122"/>
              <a:cs typeface="Times New Roman" pitchFamily="18" charset="0"/>
            </a:endParaRPr>
          </a:p>
        </p:txBody>
      </p:sp>
      <p:pic>
        <p:nvPicPr>
          <p:cNvPr id="22"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164288" y="4591923"/>
            <a:ext cx="680028"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3" name="矩形 22"/>
          <p:cNvSpPr/>
          <p:nvPr/>
        </p:nvSpPr>
        <p:spPr>
          <a:xfrm>
            <a:off x="7281324" y="4918598"/>
            <a:ext cx="476412" cy="369332"/>
          </a:xfrm>
          <a:prstGeom prst="rect">
            <a:avLst/>
          </a:prstGeom>
        </p:spPr>
        <p:txBody>
          <a:bodyPr wrap="none">
            <a:spAutoFit/>
          </a:bodyPr>
          <a:lstStyle/>
          <a:p>
            <a:r>
              <a:rPr lang="en-US" altLang="zh-CN" dirty="0" smtClean="0"/>
              <a:t>R4</a:t>
            </a:r>
            <a:endParaRPr lang="zh-CN" altLang="en-US" dirty="0"/>
          </a:p>
        </p:txBody>
      </p:sp>
      <p:cxnSp>
        <p:nvCxnSpPr>
          <p:cNvPr id="24" name="直接连接符 23"/>
          <p:cNvCxnSpPr>
            <a:stCxn id="21" idx="0"/>
          </p:cNvCxnSpPr>
          <p:nvPr/>
        </p:nvCxnSpPr>
        <p:spPr>
          <a:xfrm>
            <a:off x="6803288" y="4774582"/>
            <a:ext cx="478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7812360" y="4774582"/>
            <a:ext cx="418976" cy="0"/>
          </a:xfrm>
          <a:prstGeom prst="line">
            <a:avLst/>
          </a:prstGeom>
        </p:spPr>
        <p:style>
          <a:lnRef idx="1">
            <a:schemeClr val="accent1"/>
          </a:lnRef>
          <a:fillRef idx="0">
            <a:schemeClr val="accent1"/>
          </a:fillRef>
          <a:effectRef idx="0">
            <a:schemeClr val="accent1"/>
          </a:effectRef>
          <a:fontRef idx="minor">
            <a:schemeClr val="tx1"/>
          </a:fontRef>
        </p:style>
      </p:cxnSp>
      <p:sp>
        <p:nvSpPr>
          <p:cNvPr id="26" name="云形 25"/>
          <p:cNvSpPr/>
          <p:nvPr/>
        </p:nvSpPr>
        <p:spPr>
          <a:xfrm>
            <a:off x="3059832" y="4427820"/>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N5</a:t>
            </a:r>
            <a:endParaRPr lang="zh-CN" altLang="en-US" dirty="0">
              <a:latin typeface="Times New Roman" pitchFamily="18" charset="0"/>
              <a:ea typeface="黑体" pitchFamily="49" charset="-122"/>
              <a:cs typeface="Times New Roman" pitchFamily="18" charset="0"/>
            </a:endParaRPr>
          </a:p>
        </p:txBody>
      </p:sp>
      <p:pic>
        <p:nvPicPr>
          <p:cNvPr id="27"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572000" y="4605201"/>
            <a:ext cx="680028"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矩形 27"/>
          <p:cNvSpPr/>
          <p:nvPr/>
        </p:nvSpPr>
        <p:spPr>
          <a:xfrm>
            <a:off x="4689036" y="4931876"/>
            <a:ext cx="468398" cy="369332"/>
          </a:xfrm>
          <a:prstGeom prst="rect">
            <a:avLst/>
          </a:prstGeom>
        </p:spPr>
        <p:txBody>
          <a:bodyPr wrap="none">
            <a:spAutoFit/>
          </a:bodyPr>
          <a:lstStyle/>
          <a:p>
            <a:r>
              <a:rPr lang="en-US" altLang="zh-CN" dirty="0" smtClean="0"/>
              <a:t>R5</a:t>
            </a:r>
            <a:endParaRPr lang="zh-CN" altLang="en-US" dirty="0"/>
          </a:p>
        </p:txBody>
      </p:sp>
      <p:cxnSp>
        <p:nvCxnSpPr>
          <p:cNvPr id="29" name="直接连接符 28"/>
          <p:cNvCxnSpPr>
            <a:stCxn id="26" idx="0"/>
          </p:cNvCxnSpPr>
          <p:nvPr/>
        </p:nvCxnSpPr>
        <p:spPr>
          <a:xfrm>
            <a:off x="4211000" y="4787860"/>
            <a:ext cx="478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a:off x="5220072" y="4787860"/>
            <a:ext cx="478036" cy="0"/>
          </a:xfrm>
          <a:prstGeom prst="line">
            <a:avLst/>
          </a:prstGeom>
        </p:spPr>
        <p:style>
          <a:lnRef idx="1">
            <a:schemeClr val="accent1"/>
          </a:lnRef>
          <a:fillRef idx="0">
            <a:schemeClr val="accent1"/>
          </a:fillRef>
          <a:effectRef idx="0">
            <a:schemeClr val="accent1"/>
          </a:effectRef>
          <a:fontRef idx="minor">
            <a:schemeClr val="tx1"/>
          </a:fontRef>
        </p:style>
      </p:cxnSp>
      <p:sp>
        <p:nvSpPr>
          <p:cNvPr id="31" name="云形 30"/>
          <p:cNvSpPr/>
          <p:nvPr/>
        </p:nvSpPr>
        <p:spPr>
          <a:xfrm>
            <a:off x="7655272" y="3284984"/>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N3</a:t>
            </a:r>
            <a:endParaRPr lang="zh-CN" altLang="en-US" dirty="0">
              <a:latin typeface="Times New Roman" pitchFamily="18" charset="0"/>
              <a:ea typeface="黑体" pitchFamily="49" charset="-122"/>
              <a:cs typeface="Times New Roman" pitchFamily="18" charset="0"/>
            </a:endParaRPr>
          </a:p>
        </p:txBody>
      </p:sp>
      <p:cxnSp>
        <p:nvCxnSpPr>
          <p:cNvPr id="32" name="直接连接符 31"/>
          <p:cNvCxnSpPr/>
          <p:nvPr/>
        </p:nvCxnSpPr>
        <p:spPr>
          <a:xfrm>
            <a:off x="8244408" y="2749570"/>
            <a:ext cx="0" cy="58205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a:stCxn id="31" idx="1"/>
          </p:cNvCxnSpPr>
          <p:nvPr/>
        </p:nvCxnSpPr>
        <p:spPr>
          <a:xfrm>
            <a:off x="8231336" y="4004297"/>
            <a:ext cx="0" cy="770284"/>
          </a:xfrm>
          <a:prstGeom prst="line">
            <a:avLst/>
          </a:prstGeom>
        </p:spPr>
        <p:style>
          <a:lnRef idx="1">
            <a:schemeClr val="accent1"/>
          </a:lnRef>
          <a:fillRef idx="0">
            <a:schemeClr val="accent1"/>
          </a:fillRef>
          <a:effectRef idx="0">
            <a:schemeClr val="accent1"/>
          </a:effectRef>
          <a:fontRef idx="minor">
            <a:schemeClr val="tx1"/>
          </a:fontRef>
        </p:style>
      </p:cxnSp>
      <p:sp>
        <p:nvSpPr>
          <p:cNvPr id="39" name="云形 38"/>
          <p:cNvSpPr/>
          <p:nvPr/>
        </p:nvSpPr>
        <p:spPr>
          <a:xfrm>
            <a:off x="467544" y="4427820"/>
            <a:ext cx="1152128" cy="720080"/>
          </a:xfrm>
          <a:prstGeom prst="clou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smtClean="0">
                <a:latin typeface="Times New Roman" pitchFamily="18" charset="0"/>
                <a:ea typeface="黑体" pitchFamily="49" charset="-122"/>
                <a:cs typeface="Times New Roman" pitchFamily="18" charset="0"/>
              </a:rPr>
              <a:t>N6</a:t>
            </a:r>
            <a:endParaRPr lang="zh-CN" altLang="en-US" dirty="0">
              <a:latin typeface="Times New Roman" pitchFamily="18" charset="0"/>
              <a:ea typeface="黑体" pitchFamily="49" charset="-122"/>
              <a:cs typeface="Times New Roman" pitchFamily="18" charset="0"/>
            </a:endParaRPr>
          </a:p>
        </p:txBody>
      </p:sp>
      <p:pic>
        <p:nvPicPr>
          <p:cNvPr id="40" name="Picture 1467"/>
          <p:cNvPicPr>
            <a:picLocks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79712" y="4605201"/>
            <a:ext cx="680028" cy="36531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 name="矩形 40"/>
          <p:cNvSpPr/>
          <p:nvPr/>
        </p:nvSpPr>
        <p:spPr>
          <a:xfrm>
            <a:off x="2096748" y="4931876"/>
            <a:ext cx="476412" cy="369332"/>
          </a:xfrm>
          <a:prstGeom prst="rect">
            <a:avLst/>
          </a:prstGeom>
        </p:spPr>
        <p:txBody>
          <a:bodyPr wrap="none">
            <a:spAutoFit/>
          </a:bodyPr>
          <a:lstStyle/>
          <a:p>
            <a:r>
              <a:rPr lang="en-US" altLang="zh-CN" dirty="0" smtClean="0"/>
              <a:t>R6</a:t>
            </a:r>
            <a:endParaRPr lang="zh-CN" altLang="en-US" dirty="0"/>
          </a:p>
        </p:txBody>
      </p:sp>
      <p:cxnSp>
        <p:nvCxnSpPr>
          <p:cNvPr id="42" name="直接连接符 41"/>
          <p:cNvCxnSpPr>
            <a:stCxn id="39" idx="0"/>
          </p:cNvCxnSpPr>
          <p:nvPr/>
        </p:nvCxnSpPr>
        <p:spPr>
          <a:xfrm>
            <a:off x="1618712" y="4787860"/>
            <a:ext cx="47803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2627784" y="4787860"/>
            <a:ext cx="47803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6695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路由选择算法的工作</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发送数据到达互联网的另一个</a:t>
            </a:r>
            <a:r>
              <a:rPr lang="zh-CN" altLang="zh-CN" dirty="0" smtClean="0"/>
              <a:t>地方</a:t>
            </a:r>
            <a:endParaRPr lang="en-US" altLang="zh-CN" dirty="0" smtClean="0"/>
          </a:p>
          <a:p>
            <a:r>
              <a:rPr lang="zh-CN" altLang="zh-CN" dirty="0"/>
              <a:t>两个问题：</a:t>
            </a:r>
          </a:p>
          <a:p>
            <a:pPr lvl="1"/>
            <a:r>
              <a:rPr lang="zh-CN" altLang="zh-CN" dirty="0"/>
              <a:t>如何能够从一个结点，传送数据到互联网上的任意一个结点</a:t>
            </a:r>
            <a:r>
              <a:rPr lang="zh-CN" altLang="zh-CN" dirty="0" smtClean="0"/>
              <a:t>呢</a:t>
            </a:r>
            <a:r>
              <a:rPr lang="en-US" altLang="zh-CN" dirty="0" smtClean="0"/>
              <a:t>——</a:t>
            </a:r>
            <a:r>
              <a:rPr lang="zh-CN" altLang="zh-CN" dirty="0"/>
              <a:t>找路</a:t>
            </a:r>
            <a:r>
              <a:rPr lang="zh-CN" altLang="zh-CN" dirty="0" smtClean="0"/>
              <a:t>问题</a:t>
            </a:r>
            <a:endParaRPr lang="zh-CN" altLang="zh-CN" dirty="0"/>
          </a:p>
          <a:p>
            <a:pPr lvl="1"/>
            <a:r>
              <a:rPr lang="zh-CN" altLang="zh-CN" dirty="0"/>
              <a:t>如何能够走一条更好、更快捷的路</a:t>
            </a:r>
            <a:r>
              <a:rPr lang="zh-CN" altLang="zh-CN" dirty="0" smtClean="0"/>
              <a:t>呢</a:t>
            </a:r>
            <a:r>
              <a:rPr lang="en-US" altLang="zh-CN" dirty="0" smtClean="0"/>
              <a:t>——</a:t>
            </a:r>
            <a:r>
              <a:rPr lang="zh-CN" altLang="zh-CN" dirty="0"/>
              <a:t>找一条较好的路的问题</a:t>
            </a:r>
            <a:endParaRPr lang="en-US" altLang="zh-CN" dirty="0" smtClean="0"/>
          </a:p>
          <a:p>
            <a:r>
              <a:rPr lang="zh-CN" altLang="zh-CN" dirty="0"/>
              <a:t>是路由器路由选择算法（简称路由算法）的重要工作</a:t>
            </a:r>
            <a:endParaRPr lang="zh-CN" altLang="en-US" dirty="0"/>
          </a:p>
        </p:txBody>
      </p:sp>
    </p:spTree>
    <p:extLst>
      <p:ext uri="{BB962C8B-B14F-4D97-AF65-F5344CB8AC3E}">
        <p14:creationId xmlns:p14="http://schemas.microsoft.com/office/powerpoint/2010/main" val="2837428555"/>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188640"/>
            <a:ext cx="8534400" cy="758952"/>
          </a:xfrm>
        </p:spPr>
        <p:txBody>
          <a:bodyPr>
            <a:normAutofit/>
          </a:bodyPr>
          <a:lstStyle/>
          <a:p>
            <a:r>
              <a:rPr lang="en-US" altLang="zh-CN" dirty="0" smtClean="0"/>
              <a:t>N0-</a:t>
            </a:r>
            <a:r>
              <a:rPr lang="en-US" altLang="zh-CN" dirty="0" smtClean="0">
                <a:solidFill>
                  <a:srgbClr val="FF0000"/>
                </a:solidFill>
              </a:rPr>
              <a:t>R1</a:t>
            </a:r>
            <a:r>
              <a:rPr lang="en-US" altLang="zh-CN" dirty="0" smtClean="0"/>
              <a:t>-N1-</a:t>
            </a:r>
            <a:r>
              <a:rPr lang="en-US" altLang="zh-CN" dirty="0">
                <a:solidFill>
                  <a:srgbClr val="FF0000"/>
                </a:solidFill>
              </a:rPr>
              <a:t>R2</a:t>
            </a:r>
            <a:r>
              <a:rPr lang="en-US" altLang="zh-CN" dirty="0" smtClean="0"/>
              <a:t>-N2-</a:t>
            </a:r>
            <a:r>
              <a:rPr lang="en-US" altLang="zh-CN" dirty="0">
                <a:solidFill>
                  <a:srgbClr val="FF0000"/>
                </a:solidFill>
              </a:rPr>
              <a:t>R3</a:t>
            </a:r>
            <a:r>
              <a:rPr lang="en-US" altLang="zh-CN" dirty="0" smtClean="0"/>
              <a:t>-N3-</a:t>
            </a:r>
            <a:r>
              <a:rPr lang="en-US" altLang="zh-CN" dirty="0">
                <a:solidFill>
                  <a:srgbClr val="FF0000"/>
                </a:solidFill>
              </a:rPr>
              <a:t>R4</a:t>
            </a:r>
            <a:r>
              <a:rPr lang="en-US" altLang="zh-CN" dirty="0" smtClean="0"/>
              <a:t>-N4-</a:t>
            </a:r>
            <a:r>
              <a:rPr lang="en-US" altLang="zh-CN" dirty="0">
                <a:solidFill>
                  <a:srgbClr val="FF0000"/>
                </a:solidFill>
              </a:rPr>
              <a:t>R5</a:t>
            </a:r>
            <a:r>
              <a:rPr lang="en-US" altLang="zh-CN" dirty="0" smtClean="0"/>
              <a:t>-N5-</a:t>
            </a:r>
            <a:r>
              <a:rPr lang="en-US" altLang="zh-CN" dirty="0">
                <a:solidFill>
                  <a:srgbClr val="FF0000"/>
                </a:solidFill>
              </a:rPr>
              <a:t>R6</a:t>
            </a:r>
            <a:r>
              <a:rPr lang="en-US" altLang="zh-CN" dirty="0" smtClean="0"/>
              <a:t>-N6</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135600660"/>
              </p:ext>
            </p:extLst>
          </p:nvPr>
        </p:nvGraphicFramePr>
        <p:xfrm>
          <a:off x="35496" y="1473344"/>
          <a:ext cx="9000064" cy="868680"/>
        </p:xfrm>
        <a:graphic>
          <a:graphicData uri="http://schemas.openxmlformats.org/drawingml/2006/table">
            <a:tbl>
              <a:tblPr firstRow="1" firstCol="1" bandRow="1">
                <a:tableStyleId>{5C22544A-7EE6-4342-B048-85BDC9FD1C3A}</a:tableStyleId>
              </a:tblPr>
              <a:tblGrid>
                <a:gridCol w="576064"/>
                <a:gridCol w="1404000"/>
                <a:gridCol w="1404000"/>
                <a:gridCol w="1404000"/>
                <a:gridCol w="1404000"/>
                <a:gridCol w="1404000"/>
                <a:gridCol w="1404000"/>
              </a:tblGrid>
              <a:tr h="365760">
                <a:tc rowSpan="2">
                  <a:txBody>
                    <a:bodyPr/>
                    <a:lstStyle/>
                    <a:p>
                      <a:pPr algn="ctr">
                        <a:spcAft>
                          <a:spcPts val="0"/>
                        </a:spcAft>
                        <a:tabLst>
                          <a:tab pos="1966595" algn="l"/>
                        </a:tabLst>
                      </a:pPr>
                      <a:r>
                        <a:rPr lang="zh-CN" sz="2400" kern="100" dirty="0" smtClean="0">
                          <a:effectLst/>
                          <a:latin typeface="黑体" pitchFamily="49" charset="-122"/>
                          <a:ea typeface="黑体" pitchFamily="49" charset="-122"/>
                        </a:rPr>
                        <a:t>次数</a:t>
                      </a:r>
                      <a:endParaRPr lang="zh-CN" sz="2400" kern="100" dirty="0">
                        <a:effectLst/>
                        <a:latin typeface="黑体" pitchFamily="49" charset="-122"/>
                        <a:ea typeface="黑体" pitchFamily="49" charset="-122"/>
                        <a:cs typeface="Times New Roman"/>
                      </a:endParaRPr>
                    </a:p>
                  </a:txBody>
                  <a:tcPr marL="68580" marR="68580" marT="0" marB="0" anchor="ctr"/>
                </a:tc>
                <a:tc gridSpan="6">
                  <a:txBody>
                    <a:bodyPr/>
                    <a:lstStyle/>
                    <a:p>
                      <a:pPr algn="ctr">
                        <a:spcAft>
                          <a:spcPts val="0"/>
                        </a:spcAft>
                        <a:tabLst>
                          <a:tab pos="1966595" algn="l"/>
                        </a:tabLst>
                      </a:pPr>
                      <a:r>
                        <a:rPr lang="zh-CN" sz="2400" kern="100" dirty="0">
                          <a:effectLst/>
                          <a:latin typeface="黑体" pitchFamily="49" charset="-122"/>
                          <a:ea typeface="黑体" pitchFamily="49" charset="-122"/>
                        </a:rPr>
                        <a:t>可达网络情况</a:t>
                      </a:r>
                      <a:endParaRPr lang="zh-CN" sz="2400" kern="100" dirty="0">
                        <a:effectLst/>
                        <a:latin typeface="黑体" pitchFamily="49" charset="-122"/>
                        <a:ea typeface="黑体" pitchFamily="49" charset="-122"/>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480053">
                <a:tc vMerge="1">
                  <a:txBody>
                    <a:bodyPr/>
                    <a:lstStyle/>
                    <a:p>
                      <a:endParaRPr lang="zh-CN" altLang="en-US"/>
                    </a:p>
                  </a:txBody>
                  <a:tcPr/>
                </a:tc>
                <a:tc>
                  <a:txBody>
                    <a:bodyPr/>
                    <a:lstStyle/>
                    <a:p>
                      <a:pPr algn="ctr">
                        <a:spcAft>
                          <a:spcPts val="0"/>
                        </a:spcAft>
                        <a:tabLst>
                          <a:tab pos="1966595" algn="l"/>
                        </a:tabLst>
                      </a:pPr>
                      <a:r>
                        <a:rPr kumimoji="0" lang="en-US" sz="3300" b="1" kern="1200" dirty="0">
                          <a:solidFill>
                            <a:srgbClr val="FF0000"/>
                          </a:solidFill>
                          <a:latin typeface="黑体" pitchFamily="49" charset="-122"/>
                          <a:ea typeface="黑体" pitchFamily="49" charset="-122"/>
                          <a:cs typeface="+mj-cs"/>
                        </a:rPr>
                        <a:t>R1</a:t>
                      </a:r>
                      <a:endParaRPr kumimoji="0" lang="zh-CN" sz="3300" b="1" kern="1200" dirty="0">
                        <a:solidFill>
                          <a:srgbClr val="FF0000"/>
                        </a:solidFill>
                        <a:latin typeface="黑体" pitchFamily="49" charset="-122"/>
                        <a:ea typeface="黑体" pitchFamily="49" charset="-122"/>
                        <a:cs typeface="+mj-cs"/>
                      </a:endParaRPr>
                    </a:p>
                  </a:txBody>
                  <a:tcPr marL="68580" marR="68580" marT="0" marB="0"/>
                </a:tc>
                <a:tc>
                  <a:txBody>
                    <a:bodyPr/>
                    <a:lstStyle/>
                    <a:p>
                      <a:pPr algn="ctr">
                        <a:spcAft>
                          <a:spcPts val="0"/>
                        </a:spcAft>
                        <a:tabLst>
                          <a:tab pos="1966595" algn="l"/>
                        </a:tabLst>
                      </a:pPr>
                      <a:r>
                        <a:rPr kumimoji="0" lang="en-US" sz="3300" b="1" kern="1200" dirty="0">
                          <a:solidFill>
                            <a:srgbClr val="FF0000"/>
                          </a:solidFill>
                          <a:latin typeface="黑体" pitchFamily="49" charset="-122"/>
                          <a:ea typeface="黑体" pitchFamily="49" charset="-122"/>
                          <a:cs typeface="+mj-cs"/>
                        </a:rPr>
                        <a:t>R2</a:t>
                      </a:r>
                      <a:endParaRPr kumimoji="0" lang="zh-CN" sz="3300" b="1" kern="1200" dirty="0">
                        <a:solidFill>
                          <a:srgbClr val="FF0000"/>
                        </a:solidFill>
                        <a:latin typeface="黑体" pitchFamily="49" charset="-122"/>
                        <a:ea typeface="黑体" pitchFamily="49" charset="-122"/>
                        <a:cs typeface="+mj-cs"/>
                      </a:endParaRPr>
                    </a:p>
                  </a:txBody>
                  <a:tcPr marL="68580" marR="68580" marT="0" marB="0"/>
                </a:tc>
                <a:tc>
                  <a:txBody>
                    <a:bodyPr/>
                    <a:lstStyle/>
                    <a:p>
                      <a:pPr algn="ctr">
                        <a:spcAft>
                          <a:spcPts val="0"/>
                        </a:spcAft>
                        <a:tabLst>
                          <a:tab pos="1966595" algn="l"/>
                        </a:tabLst>
                      </a:pPr>
                      <a:r>
                        <a:rPr kumimoji="0" lang="en-US" sz="3300" b="1" kern="1200" dirty="0" smtClean="0">
                          <a:solidFill>
                            <a:srgbClr val="FF0000"/>
                          </a:solidFill>
                          <a:latin typeface="黑体" pitchFamily="49" charset="-122"/>
                          <a:ea typeface="黑体" pitchFamily="49" charset="-122"/>
                          <a:cs typeface="+mj-cs"/>
                        </a:rPr>
                        <a:t>R3</a:t>
                      </a:r>
                      <a:endParaRPr kumimoji="0" lang="zh-CN" sz="3300" b="1" kern="1200" dirty="0">
                        <a:solidFill>
                          <a:srgbClr val="FF0000"/>
                        </a:solidFill>
                        <a:latin typeface="黑体" pitchFamily="49" charset="-122"/>
                        <a:ea typeface="黑体" pitchFamily="49" charset="-122"/>
                        <a:cs typeface="+mj-cs"/>
                      </a:endParaRPr>
                    </a:p>
                  </a:txBody>
                  <a:tcPr marL="68580" marR="68580" marT="0" marB="0"/>
                </a:tc>
                <a:tc>
                  <a:txBody>
                    <a:bodyPr/>
                    <a:lstStyle/>
                    <a:p>
                      <a:pPr algn="ctr">
                        <a:spcAft>
                          <a:spcPts val="0"/>
                        </a:spcAft>
                        <a:tabLst>
                          <a:tab pos="1966595" algn="l"/>
                        </a:tabLst>
                      </a:pPr>
                      <a:r>
                        <a:rPr kumimoji="0" lang="en-US" sz="3300" b="1" kern="1200" dirty="0">
                          <a:solidFill>
                            <a:srgbClr val="FF0000"/>
                          </a:solidFill>
                          <a:latin typeface="黑体" pitchFamily="49" charset="-122"/>
                          <a:ea typeface="黑体" pitchFamily="49" charset="-122"/>
                          <a:cs typeface="+mj-cs"/>
                        </a:rPr>
                        <a:t>R4</a:t>
                      </a:r>
                      <a:endParaRPr kumimoji="0" lang="zh-CN" sz="3300" b="1" kern="1200" dirty="0">
                        <a:solidFill>
                          <a:srgbClr val="FF0000"/>
                        </a:solidFill>
                        <a:latin typeface="黑体" pitchFamily="49" charset="-122"/>
                        <a:ea typeface="黑体" pitchFamily="49" charset="-122"/>
                        <a:cs typeface="+mj-cs"/>
                      </a:endParaRPr>
                    </a:p>
                  </a:txBody>
                  <a:tcPr marL="68580" marR="68580" marT="0" marB="0"/>
                </a:tc>
                <a:tc>
                  <a:txBody>
                    <a:bodyPr/>
                    <a:lstStyle/>
                    <a:p>
                      <a:pPr algn="ctr">
                        <a:spcAft>
                          <a:spcPts val="0"/>
                        </a:spcAft>
                        <a:tabLst>
                          <a:tab pos="1966595" algn="l"/>
                        </a:tabLst>
                      </a:pPr>
                      <a:r>
                        <a:rPr kumimoji="0" lang="en-US" sz="3300" b="1" kern="1200" dirty="0">
                          <a:solidFill>
                            <a:srgbClr val="FF0000"/>
                          </a:solidFill>
                          <a:latin typeface="黑体" pitchFamily="49" charset="-122"/>
                          <a:ea typeface="黑体" pitchFamily="49" charset="-122"/>
                          <a:cs typeface="+mj-cs"/>
                        </a:rPr>
                        <a:t>R5</a:t>
                      </a:r>
                      <a:endParaRPr kumimoji="0" lang="zh-CN" sz="3300" b="1" kern="1200" dirty="0">
                        <a:solidFill>
                          <a:srgbClr val="FF0000"/>
                        </a:solidFill>
                        <a:latin typeface="黑体" pitchFamily="49" charset="-122"/>
                        <a:ea typeface="黑体" pitchFamily="49" charset="-122"/>
                        <a:cs typeface="+mj-cs"/>
                      </a:endParaRPr>
                    </a:p>
                  </a:txBody>
                  <a:tcPr marL="68580" marR="68580" marT="0" marB="0"/>
                </a:tc>
                <a:tc>
                  <a:txBody>
                    <a:bodyPr/>
                    <a:lstStyle/>
                    <a:p>
                      <a:pPr algn="ctr">
                        <a:spcAft>
                          <a:spcPts val="0"/>
                        </a:spcAft>
                        <a:tabLst>
                          <a:tab pos="1966595" algn="l"/>
                        </a:tabLst>
                      </a:pPr>
                      <a:r>
                        <a:rPr kumimoji="0" lang="en-US" sz="3300" b="1" kern="1200" dirty="0">
                          <a:solidFill>
                            <a:srgbClr val="FF0000"/>
                          </a:solidFill>
                          <a:latin typeface="黑体" pitchFamily="49" charset="-122"/>
                          <a:ea typeface="黑体" pitchFamily="49" charset="-122"/>
                          <a:cs typeface="+mj-cs"/>
                        </a:rPr>
                        <a:t>R6</a:t>
                      </a:r>
                      <a:endParaRPr kumimoji="0" lang="zh-CN" sz="3300" b="1" kern="1200" dirty="0">
                        <a:solidFill>
                          <a:srgbClr val="FF0000"/>
                        </a:solidFill>
                        <a:latin typeface="黑体" pitchFamily="49" charset="-122"/>
                        <a:ea typeface="黑体" pitchFamily="49" charset="-122"/>
                        <a:cs typeface="+mj-cs"/>
                      </a:endParaRPr>
                    </a:p>
                  </a:txBody>
                  <a:tcPr marL="68580" marR="68580" marT="0" marB="0"/>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4064864015"/>
              </p:ext>
            </p:extLst>
          </p:nvPr>
        </p:nvGraphicFramePr>
        <p:xfrm>
          <a:off x="35496" y="2344747"/>
          <a:ext cx="9000064" cy="480053"/>
        </p:xfrm>
        <a:graphic>
          <a:graphicData uri="http://schemas.openxmlformats.org/drawingml/2006/table">
            <a:tbl>
              <a:tblPr firstCol="1" bandRow="1">
                <a:tableStyleId>{5C22544A-7EE6-4342-B048-85BDC9FD1C3A}</a:tableStyleId>
              </a:tblPr>
              <a:tblGrid>
                <a:gridCol w="576064"/>
                <a:gridCol w="1404000"/>
                <a:gridCol w="1404000"/>
                <a:gridCol w="1404000"/>
                <a:gridCol w="1404000"/>
                <a:gridCol w="1404000"/>
                <a:gridCol w="1404000"/>
              </a:tblGrid>
              <a:tr h="480053">
                <a:tc>
                  <a:txBody>
                    <a:bodyPr/>
                    <a:lstStyle/>
                    <a:p>
                      <a:pPr marL="0" algn="ctr" rtl="0" eaLnBrk="1" latinLnBrk="0" hangingPunct="1">
                        <a:spcAft>
                          <a:spcPts val="0"/>
                        </a:spcAft>
                        <a:tabLst>
                          <a:tab pos="1966595" algn="l"/>
                        </a:tabLst>
                      </a:pPr>
                      <a:r>
                        <a:rPr kumimoji="0" lang="en-US" sz="2400" kern="100" dirty="0">
                          <a:solidFill>
                            <a:schemeClr val="dk1"/>
                          </a:solidFill>
                          <a:effectLst/>
                          <a:latin typeface="黑体" pitchFamily="49" charset="-122"/>
                          <a:ea typeface="黑体" pitchFamily="49" charset="-122"/>
                          <a:cs typeface="+mn-cs"/>
                        </a:rPr>
                        <a:t>0</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c>
                  <a:txBody>
                    <a:bodyPr/>
                    <a:lstStyle/>
                    <a:p>
                      <a:pPr marL="0" algn="ctr" rtl="0" eaLnBrk="1" latinLnBrk="0" hangingPunct="1">
                        <a:spcAft>
                          <a:spcPts val="0"/>
                        </a:spcAft>
                        <a:tabLst>
                          <a:tab pos="1966595" algn="l"/>
                        </a:tabLst>
                      </a:pPr>
                      <a:r>
                        <a:rPr kumimoji="0" lang="en-US" sz="2400" kern="100" dirty="0" smtClean="0">
                          <a:solidFill>
                            <a:schemeClr val="dk1"/>
                          </a:solidFill>
                          <a:effectLst/>
                          <a:latin typeface="黑体" pitchFamily="49" charset="-122"/>
                          <a:ea typeface="黑体" pitchFamily="49" charset="-122"/>
                          <a:cs typeface="+mn-cs"/>
                        </a:rPr>
                        <a:t>0,1</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c>
                  <a:txBody>
                    <a:bodyPr/>
                    <a:lstStyle/>
                    <a:p>
                      <a:pPr marL="0" algn="ctr" rtl="0" eaLnBrk="1" latinLnBrk="0" hangingPunct="1">
                        <a:spcAft>
                          <a:spcPts val="0"/>
                        </a:spcAft>
                        <a:tabLst>
                          <a:tab pos="1966595" algn="l"/>
                        </a:tabLst>
                      </a:pPr>
                      <a:r>
                        <a:rPr kumimoji="0" lang="en-US" sz="2400" kern="100" dirty="0" smtClean="0">
                          <a:solidFill>
                            <a:schemeClr val="dk1"/>
                          </a:solidFill>
                          <a:effectLst/>
                          <a:latin typeface="黑体" pitchFamily="49" charset="-122"/>
                          <a:ea typeface="黑体" pitchFamily="49" charset="-122"/>
                          <a:cs typeface="+mn-cs"/>
                        </a:rPr>
                        <a:t>1,2</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c>
                  <a:txBody>
                    <a:bodyPr/>
                    <a:lstStyle/>
                    <a:p>
                      <a:pPr marL="0" algn="ctr" rtl="0" eaLnBrk="1" latinLnBrk="0" hangingPunct="1">
                        <a:spcAft>
                          <a:spcPts val="0"/>
                        </a:spcAft>
                        <a:tabLst>
                          <a:tab pos="1966595" algn="l"/>
                        </a:tabLst>
                      </a:pPr>
                      <a:r>
                        <a:rPr kumimoji="0" lang="en-US" sz="2400" kern="100" dirty="0" smtClean="0">
                          <a:solidFill>
                            <a:schemeClr val="dk1"/>
                          </a:solidFill>
                          <a:effectLst/>
                          <a:latin typeface="黑体" pitchFamily="49" charset="-122"/>
                          <a:ea typeface="黑体" pitchFamily="49" charset="-122"/>
                          <a:cs typeface="+mn-cs"/>
                        </a:rPr>
                        <a:t>2,3</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c>
                  <a:txBody>
                    <a:bodyPr/>
                    <a:lstStyle/>
                    <a:p>
                      <a:pPr marL="0" algn="ctr" rtl="0" eaLnBrk="1" latinLnBrk="0" hangingPunct="1">
                        <a:spcAft>
                          <a:spcPts val="0"/>
                        </a:spcAft>
                        <a:tabLst>
                          <a:tab pos="1966595" algn="l"/>
                        </a:tabLst>
                      </a:pPr>
                      <a:r>
                        <a:rPr kumimoji="0" lang="en-US" sz="2400" kern="100" dirty="0" smtClean="0">
                          <a:solidFill>
                            <a:schemeClr val="dk1"/>
                          </a:solidFill>
                          <a:effectLst/>
                          <a:latin typeface="黑体" pitchFamily="49" charset="-122"/>
                          <a:ea typeface="黑体" pitchFamily="49" charset="-122"/>
                          <a:cs typeface="+mn-cs"/>
                        </a:rPr>
                        <a:t>3,4</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c>
                  <a:txBody>
                    <a:bodyPr/>
                    <a:lstStyle/>
                    <a:p>
                      <a:pPr marL="0" algn="ctr" rtl="0" eaLnBrk="1" latinLnBrk="0" hangingPunct="1">
                        <a:spcAft>
                          <a:spcPts val="0"/>
                        </a:spcAft>
                        <a:tabLst>
                          <a:tab pos="1966595" algn="l"/>
                        </a:tabLst>
                      </a:pPr>
                      <a:r>
                        <a:rPr kumimoji="0" lang="en-US" sz="2400" kern="100" dirty="0" smtClean="0">
                          <a:solidFill>
                            <a:schemeClr val="dk1"/>
                          </a:solidFill>
                          <a:effectLst/>
                          <a:latin typeface="黑体" pitchFamily="49" charset="-122"/>
                          <a:ea typeface="黑体" pitchFamily="49" charset="-122"/>
                          <a:cs typeface="+mn-cs"/>
                        </a:rPr>
                        <a:t>4,5</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c>
                  <a:txBody>
                    <a:bodyPr/>
                    <a:lstStyle/>
                    <a:p>
                      <a:pPr marL="0" algn="ctr" rtl="0" eaLnBrk="1" latinLnBrk="0" hangingPunct="1">
                        <a:spcAft>
                          <a:spcPts val="0"/>
                        </a:spcAft>
                        <a:tabLst>
                          <a:tab pos="1966595" algn="l"/>
                        </a:tabLst>
                      </a:pPr>
                      <a:r>
                        <a:rPr kumimoji="0" lang="en-US" sz="2400" kern="100" dirty="0" smtClean="0">
                          <a:solidFill>
                            <a:schemeClr val="dk1"/>
                          </a:solidFill>
                          <a:effectLst/>
                          <a:latin typeface="黑体" pitchFamily="49" charset="-122"/>
                          <a:ea typeface="黑体" pitchFamily="49" charset="-122"/>
                          <a:cs typeface="+mn-cs"/>
                        </a:rPr>
                        <a:t>5,6</a:t>
                      </a:r>
                      <a:endParaRPr kumimoji="0" lang="zh-CN" sz="2400" kern="100" dirty="0">
                        <a:solidFill>
                          <a:schemeClr val="dk1"/>
                        </a:solidFill>
                        <a:effectLst/>
                        <a:latin typeface="黑体" pitchFamily="49" charset="-122"/>
                        <a:ea typeface="黑体" pitchFamily="49" charset="-122"/>
                        <a:cs typeface="+mn-cs"/>
                      </a:endParaRPr>
                    </a:p>
                  </a:txBody>
                  <a:tcPr marL="68580" marR="68580" marT="0" marB="0"/>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1423142475"/>
              </p:ext>
            </p:extLst>
          </p:nvPr>
        </p:nvGraphicFramePr>
        <p:xfrm>
          <a:off x="35496" y="2841496"/>
          <a:ext cx="9000064" cy="480053"/>
        </p:xfrm>
        <a:graphic>
          <a:graphicData uri="http://schemas.openxmlformats.org/drawingml/2006/table">
            <a:tbl>
              <a:tblPr firstCol="1" bandRow="1">
                <a:tableStyleId>{5C22544A-7EE6-4342-B048-85BDC9FD1C3A}</a:tableStyleId>
              </a:tblPr>
              <a:tblGrid>
                <a:gridCol w="576064"/>
                <a:gridCol w="1404000"/>
                <a:gridCol w="1404000"/>
                <a:gridCol w="1404000"/>
                <a:gridCol w="1404000"/>
                <a:gridCol w="1404000"/>
                <a:gridCol w="1404000"/>
              </a:tblGrid>
              <a:tr h="480053">
                <a:tc>
                  <a:txBody>
                    <a:bodyPr/>
                    <a:lstStyle/>
                    <a:p>
                      <a:pPr algn="ctr">
                        <a:spcAft>
                          <a:spcPts val="0"/>
                        </a:spcAft>
                        <a:tabLst>
                          <a:tab pos="1966595" algn="l"/>
                        </a:tabLst>
                      </a:pPr>
                      <a:r>
                        <a:rPr kumimoji="0" lang="en-US" sz="2400" b="1" kern="100" dirty="0">
                          <a:solidFill>
                            <a:schemeClr val="dk1"/>
                          </a:solidFill>
                          <a:effectLst/>
                          <a:latin typeface="黑体" pitchFamily="49" charset="-122"/>
                          <a:ea typeface="黑体" pitchFamily="49" charset="-122"/>
                          <a:cs typeface="+mn-cs"/>
                        </a:rPr>
                        <a:t>1</a:t>
                      </a:r>
                      <a:endParaRPr kumimoji="0" lang="zh-CN" sz="2400" b="1"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1,2,3,4</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2,3,4,5</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593797366"/>
              </p:ext>
            </p:extLst>
          </p:nvPr>
        </p:nvGraphicFramePr>
        <p:xfrm>
          <a:off x="35496" y="3345552"/>
          <a:ext cx="9000064" cy="731520"/>
        </p:xfrm>
        <a:graphic>
          <a:graphicData uri="http://schemas.openxmlformats.org/drawingml/2006/table">
            <a:tbl>
              <a:tblPr firstCol="1" bandRow="1">
                <a:tableStyleId>{5C22544A-7EE6-4342-B048-85BDC9FD1C3A}</a:tableStyleId>
              </a:tblPr>
              <a:tblGrid>
                <a:gridCol w="576064"/>
                <a:gridCol w="1404000"/>
                <a:gridCol w="1404000"/>
                <a:gridCol w="1404000"/>
                <a:gridCol w="1404000"/>
                <a:gridCol w="1404000"/>
                <a:gridCol w="1404000"/>
              </a:tblGrid>
              <a:tr h="480053">
                <a:tc>
                  <a:txBody>
                    <a:bodyPr/>
                    <a:lstStyle/>
                    <a:p>
                      <a:pPr algn="ctr">
                        <a:spcAft>
                          <a:spcPts val="0"/>
                        </a:spcAft>
                        <a:tabLst>
                          <a:tab pos="1966595" algn="l"/>
                        </a:tabLst>
                      </a:pPr>
                      <a:r>
                        <a:rPr kumimoji="0" lang="en-US" sz="2400" b="1" kern="100" dirty="0">
                          <a:solidFill>
                            <a:schemeClr val="dk1"/>
                          </a:solidFill>
                          <a:effectLst/>
                          <a:latin typeface="黑体" pitchFamily="49" charset="-122"/>
                          <a:ea typeface="黑体" pitchFamily="49" charset="-122"/>
                          <a:cs typeface="+mn-cs"/>
                        </a:rPr>
                        <a:t>2</a:t>
                      </a:r>
                      <a:endParaRPr kumimoji="0" lang="zh-CN" sz="2400" b="1"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3547482572"/>
              </p:ext>
            </p:extLst>
          </p:nvPr>
        </p:nvGraphicFramePr>
        <p:xfrm>
          <a:off x="35496" y="4065632"/>
          <a:ext cx="9000064" cy="731520"/>
        </p:xfrm>
        <a:graphic>
          <a:graphicData uri="http://schemas.openxmlformats.org/drawingml/2006/table">
            <a:tbl>
              <a:tblPr firstCol="1" bandRow="1">
                <a:tableStyleId>{5C22544A-7EE6-4342-B048-85BDC9FD1C3A}</a:tableStyleId>
              </a:tblPr>
              <a:tblGrid>
                <a:gridCol w="576064"/>
                <a:gridCol w="1404000"/>
                <a:gridCol w="1404000"/>
                <a:gridCol w="1404000"/>
                <a:gridCol w="1404000"/>
                <a:gridCol w="1404000"/>
                <a:gridCol w="1404000"/>
              </a:tblGrid>
              <a:tr h="480053">
                <a:tc>
                  <a:txBody>
                    <a:bodyPr/>
                    <a:lstStyle/>
                    <a:p>
                      <a:pPr algn="ctr">
                        <a:spcAft>
                          <a:spcPts val="0"/>
                        </a:spcAft>
                        <a:tabLst>
                          <a:tab pos="1966595" algn="l"/>
                        </a:tabLst>
                      </a:pPr>
                      <a:r>
                        <a:rPr kumimoji="0" lang="en-US" sz="2400" b="1" kern="100" dirty="0">
                          <a:solidFill>
                            <a:schemeClr val="dk1"/>
                          </a:solidFill>
                          <a:effectLst/>
                          <a:latin typeface="黑体" pitchFamily="49" charset="-122"/>
                          <a:ea typeface="黑体" pitchFamily="49" charset="-122"/>
                          <a:cs typeface="+mn-cs"/>
                        </a:rPr>
                        <a:t>3</a:t>
                      </a:r>
                      <a:endParaRPr kumimoji="0" lang="zh-CN" sz="2400" b="1"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r>
            </a:tbl>
          </a:graphicData>
        </a:graphic>
      </p:graphicFrame>
      <p:graphicFrame>
        <p:nvGraphicFramePr>
          <p:cNvPr id="12" name="表格 11"/>
          <p:cNvGraphicFramePr>
            <a:graphicFrameLocks noGrp="1"/>
          </p:cNvGraphicFramePr>
          <p:nvPr>
            <p:extLst>
              <p:ext uri="{D42A27DB-BD31-4B8C-83A1-F6EECF244321}">
                <p14:modId xmlns:p14="http://schemas.microsoft.com/office/powerpoint/2010/main" val="1957865577"/>
              </p:ext>
            </p:extLst>
          </p:nvPr>
        </p:nvGraphicFramePr>
        <p:xfrm>
          <a:off x="35496" y="4797152"/>
          <a:ext cx="9000064" cy="731520"/>
        </p:xfrm>
        <a:graphic>
          <a:graphicData uri="http://schemas.openxmlformats.org/drawingml/2006/table">
            <a:tbl>
              <a:tblPr firstCol="1" bandRow="1">
                <a:tableStyleId>{5C22544A-7EE6-4342-B048-85BDC9FD1C3A}</a:tableStyleId>
              </a:tblPr>
              <a:tblGrid>
                <a:gridCol w="576064"/>
                <a:gridCol w="1404000"/>
                <a:gridCol w="1404000"/>
                <a:gridCol w="1404000"/>
                <a:gridCol w="1404000"/>
                <a:gridCol w="1404000"/>
                <a:gridCol w="1404000"/>
              </a:tblGrid>
              <a:tr h="480053">
                <a:tc>
                  <a:txBody>
                    <a:bodyPr/>
                    <a:lstStyle/>
                    <a:p>
                      <a:pPr algn="ctr">
                        <a:spcAft>
                          <a:spcPts val="0"/>
                        </a:spcAft>
                        <a:tabLst>
                          <a:tab pos="1966595" algn="l"/>
                        </a:tabLst>
                      </a:pPr>
                      <a:r>
                        <a:rPr kumimoji="0" lang="en-US" sz="2400" b="1" kern="100" dirty="0">
                          <a:solidFill>
                            <a:schemeClr val="dk1"/>
                          </a:solidFill>
                          <a:effectLst/>
                          <a:latin typeface="黑体" pitchFamily="49" charset="-122"/>
                          <a:ea typeface="黑体" pitchFamily="49" charset="-122"/>
                          <a:cs typeface="+mn-cs"/>
                        </a:rPr>
                        <a:t>4</a:t>
                      </a:r>
                      <a:endParaRPr kumimoji="0" lang="zh-CN" sz="2400" b="1"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r>
            </a:tbl>
          </a:graphicData>
        </a:graphic>
      </p:graphicFrame>
      <p:graphicFrame>
        <p:nvGraphicFramePr>
          <p:cNvPr id="13" name="表格 12"/>
          <p:cNvGraphicFramePr>
            <a:graphicFrameLocks noGrp="1"/>
          </p:cNvGraphicFramePr>
          <p:nvPr>
            <p:extLst>
              <p:ext uri="{D42A27DB-BD31-4B8C-83A1-F6EECF244321}">
                <p14:modId xmlns:p14="http://schemas.microsoft.com/office/powerpoint/2010/main" val="3935676990"/>
              </p:ext>
            </p:extLst>
          </p:nvPr>
        </p:nvGraphicFramePr>
        <p:xfrm>
          <a:off x="35496" y="5517232"/>
          <a:ext cx="9000064" cy="731520"/>
        </p:xfrm>
        <a:graphic>
          <a:graphicData uri="http://schemas.openxmlformats.org/drawingml/2006/table">
            <a:tbl>
              <a:tblPr firstCol="1" bandRow="1">
                <a:tableStyleId>{5C22544A-7EE6-4342-B048-85BDC9FD1C3A}</a:tableStyleId>
              </a:tblPr>
              <a:tblGrid>
                <a:gridCol w="576064"/>
                <a:gridCol w="1404000"/>
                <a:gridCol w="1404000"/>
                <a:gridCol w="1404000"/>
                <a:gridCol w="1404000"/>
                <a:gridCol w="1404000"/>
                <a:gridCol w="1404000"/>
              </a:tblGrid>
              <a:tr h="480053">
                <a:tc>
                  <a:txBody>
                    <a:bodyPr/>
                    <a:lstStyle/>
                    <a:p>
                      <a:pPr algn="ctr">
                        <a:spcAft>
                          <a:spcPts val="0"/>
                        </a:spcAft>
                        <a:tabLst>
                          <a:tab pos="1966595" algn="l"/>
                        </a:tabLst>
                      </a:pPr>
                      <a:r>
                        <a:rPr kumimoji="0" lang="en-US" sz="2400" b="1" kern="100" dirty="0">
                          <a:solidFill>
                            <a:schemeClr val="dk1"/>
                          </a:solidFill>
                          <a:effectLst/>
                          <a:latin typeface="黑体" pitchFamily="49" charset="-122"/>
                          <a:ea typeface="黑体" pitchFamily="49" charset="-122"/>
                          <a:cs typeface="+mn-cs"/>
                        </a:rPr>
                        <a:t>5</a:t>
                      </a:r>
                      <a:endParaRPr kumimoji="0" lang="zh-CN" sz="2400" b="1"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c>
                  <a:txBody>
                    <a:bodyPr/>
                    <a:lstStyle/>
                    <a:p>
                      <a:pPr algn="just">
                        <a:spcAft>
                          <a:spcPts val="0"/>
                        </a:spcAft>
                        <a:tabLst>
                          <a:tab pos="1966595" algn="l"/>
                        </a:tabLst>
                      </a:pPr>
                      <a:r>
                        <a:rPr kumimoji="0" lang="en-US" sz="2400" b="0" kern="100" dirty="0" smtClean="0">
                          <a:solidFill>
                            <a:schemeClr val="dk1"/>
                          </a:solidFill>
                          <a:effectLst/>
                          <a:latin typeface="黑体" pitchFamily="49" charset="-122"/>
                          <a:ea typeface="黑体" pitchFamily="49" charset="-122"/>
                          <a:cs typeface="+mn-cs"/>
                        </a:rPr>
                        <a:t>0,1,2,3,4,5,6</a:t>
                      </a:r>
                      <a:endParaRPr kumimoji="0" lang="zh-CN" sz="2400" b="0" kern="100" dirty="0">
                        <a:solidFill>
                          <a:schemeClr val="dk1"/>
                        </a:solidFill>
                        <a:effectLst/>
                        <a:latin typeface="黑体" pitchFamily="49" charset="-122"/>
                        <a:ea typeface="黑体" pitchFamily="49" charset="-122"/>
                        <a:cs typeface="+mn-cs"/>
                      </a:endParaRPr>
                    </a:p>
                  </a:txBody>
                  <a:tcPr marL="68580" marR="68580" marT="0" marB="0"/>
                </a:tc>
              </a:tr>
            </a:tbl>
          </a:graphicData>
        </a:graphic>
      </p:graphicFrame>
    </p:spTree>
    <p:extLst>
      <p:ext uri="{BB962C8B-B14F-4D97-AF65-F5344CB8AC3E}">
        <p14:creationId xmlns:p14="http://schemas.microsoft.com/office/powerpoint/2010/main" val="2538199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additive="base">
                                        <p:cTn id="31" dur="500" fill="hold"/>
                                        <p:tgtEl>
                                          <p:spTgt spid="12"/>
                                        </p:tgtEl>
                                        <p:attrNameLst>
                                          <p:attrName>ppt_x</p:attrName>
                                        </p:attrNameLst>
                                      </p:cBhvr>
                                      <p:tavLst>
                                        <p:tav tm="0">
                                          <p:val>
                                            <p:strVal val="#ppt_x"/>
                                          </p:val>
                                        </p:tav>
                                        <p:tav tm="100000">
                                          <p:val>
                                            <p:strVal val="#ppt_x"/>
                                          </p:val>
                                        </p:tav>
                                      </p:tavLst>
                                    </p:anim>
                                    <p:anim calcmode="lin" valueType="num">
                                      <p:cBhvr additive="base">
                                        <p:cTn id="32"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additive="base">
                                        <p:cTn id="37" dur="500" fill="hold"/>
                                        <p:tgtEl>
                                          <p:spTgt spid="13"/>
                                        </p:tgtEl>
                                        <p:attrNameLst>
                                          <p:attrName>ppt_x</p:attrName>
                                        </p:attrNameLst>
                                      </p:cBhvr>
                                      <p:tavLst>
                                        <p:tav tm="0">
                                          <p:val>
                                            <p:strVal val="#ppt_x"/>
                                          </p:val>
                                        </p:tav>
                                        <p:tav tm="100000">
                                          <p:val>
                                            <p:strVal val="#ppt_x"/>
                                          </p:val>
                                        </p:tav>
                                      </p:tavLst>
                                    </p:anim>
                                    <p:anim calcmode="lin" valueType="num">
                                      <p:cBhvr additive="base">
                                        <p:cTn id="3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经过</a:t>
            </a:r>
            <a:r>
              <a:rPr lang="en-US" altLang="zh-CN" dirty="0"/>
              <a:t>5</a:t>
            </a:r>
            <a:r>
              <a:rPr lang="zh-CN" altLang="zh-CN" dirty="0"/>
              <a:t>次交换，线性拓扑网络的最边缘路由器可以获得自治系统中所有网络的可达情况，算法完成</a:t>
            </a:r>
            <a:r>
              <a:rPr lang="zh-CN" altLang="zh-CN" dirty="0" smtClean="0"/>
              <a:t>收敛</a:t>
            </a:r>
            <a:endParaRPr lang="en-US" altLang="zh-CN" dirty="0" smtClean="0"/>
          </a:p>
          <a:p>
            <a:r>
              <a:rPr lang="zh-CN" altLang="zh-CN" dirty="0" smtClean="0"/>
              <a:t>如果</a:t>
            </a:r>
            <a:r>
              <a:rPr lang="zh-CN" altLang="zh-CN" dirty="0"/>
              <a:t>是环型拓扑，算法在第</a:t>
            </a:r>
            <a:r>
              <a:rPr lang="en-US" altLang="zh-CN" dirty="0"/>
              <a:t>3</a:t>
            </a:r>
            <a:r>
              <a:rPr lang="zh-CN" altLang="zh-CN" dirty="0"/>
              <a:t>次交换就可以完成</a:t>
            </a:r>
            <a:r>
              <a:rPr lang="zh-CN" altLang="zh-CN" dirty="0" smtClean="0"/>
              <a:t>收敛</a:t>
            </a:r>
            <a:endParaRPr lang="en-US" altLang="zh-CN" dirty="0" smtClean="0"/>
          </a:p>
          <a:p>
            <a:r>
              <a:rPr lang="zh-CN" altLang="zh-CN" dirty="0"/>
              <a:t>推而广之，最长</a:t>
            </a:r>
            <a:r>
              <a:rPr lang="en-US" altLang="zh-CN" dirty="0"/>
              <a:t>15</a:t>
            </a:r>
            <a:r>
              <a:rPr lang="zh-CN" altLang="zh-CN" dirty="0"/>
              <a:t>跳的线性拓扑网络，最多</a:t>
            </a:r>
            <a:r>
              <a:rPr lang="en-US" altLang="zh-CN" dirty="0"/>
              <a:t>14</a:t>
            </a:r>
            <a:r>
              <a:rPr lang="zh-CN" altLang="zh-CN" dirty="0"/>
              <a:t>次交换，</a:t>
            </a:r>
            <a:r>
              <a:rPr lang="en-US" altLang="zh-CN" dirty="0"/>
              <a:t>RIP</a:t>
            </a:r>
            <a:r>
              <a:rPr lang="zh-CN" altLang="zh-CN" dirty="0"/>
              <a:t>算法就可以实现收敛。如果网络构成网状拓扑，收敛速度会更快</a:t>
            </a:r>
            <a:endParaRPr lang="zh-CN" altLang="en-US" dirty="0"/>
          </a:p>
        </p:txBody>
      </p:sp>
    </p:spTree>
    <p:extLst>
      <p:ext uri="{BB962C8B-B14F-4D97-AF65-F5344CB8AC3E}">
        <p14:creationId xmlns:p14="http://schemas.microsoft.com/office/powerpoint/2010/main" val="251728951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二、环路问题</a:t>
            </a:r>
            <a:endParaRPr lang="zh-CN" altLang="en-US" dirty="0">
              <a:solidFill>
                <a:srgbClr val="7030A0"/>
              </a:solidFill>
            </a:endParaRPr>
          </a:p>
        </p:txBody>
      </p:sp>
      <p:sp>
        <p:nvSpPr>
          <p:cNvPr id="3" name="内容占位符 2"/>
          <p:cNvSpPr>
            <a:spLocks noGrp="1"/>
          </p:cNvSpPr>
          <p:nvPr>
            <p:ph sz="quarter" idx="1"/>
          </p:nvPr>
        </p:nvSpPr>
        <p:spPr/>
        <p:txBody>
          <a:bodyPr/>
          <a:lstStyle/>
          <a:p>
            <a:r>
              <a:rPr lang="en-US" altLang="zh-CN" dirty="0"/>
              <a:t>RIP</a:t>
            </a:r>
            <a:r>
              <a:rPr lang="zh-CN" altLang="zh-CN" dirty="0"/>
              <a:t>存在着一个</a:t>
            </a:r>
            <a:r>
              <a:rPr lang="en-US" altLang="zh-CN" dirty="0"/>
              <a:t>bug</a:t>
            </a:r>
            <a:r>
              <a:rPr lang="zh-CN" altLang="zh-CN" dirty="0"/>
              <a:t>——环路</a:t>
            </a:r>
            <a:r>
              <a:rPr lang="zh-CN" altLang="zh-CN" dirty="0" smtClean="0"/>
              <a:t>问题</a:t>
            </a:r>
            <a:endParaRPr lang="en-US" altLang="zh-CN" dirty="0" smtClean="0"/>
          </a:p>
          <a:p>
            <a:r>
              <a:rPr lang="zh-CN" altLang="zh-CN" dirty="0" smtClean="0"/>
              <a:t>当</a:t>
            </a:r>
            <a:r>
              <a:rPr lang="zh-CN" altLang="zh-CN" dirty="0"/>
              <a:t>网络出现故障时</a:t>
            </a:r>
            <a:r>
              <a:rPr lang="zh-CN" altLang="zh-CN" dirty="0" smtClean="0"/>
              <a:t>，</a:t>
            </a:r>
            <a:r>
              <a:rPr lang="zh-CN" altLang="en-US" dirty="0" smtClean="0"/>
              <a:t>可能</a:t>
            </a:r>
            <a:r>
              <a:rPr lang="zh-CN" altLang="zh-CN" dirty="0" smtClean="0"/>
              <a:t>要</a:t>
            </a:r>
            <a:r>
              <a:rPr lang="zh-CN" altLang="zh-CN" dirty="0"/>
              <a:t>经过比较长的时间（例如数分钟）才能将此信息传送到所有的路由器</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8" y="3745373"/>
            <a:ext cx="8579576" cy="109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555776" y="3258696"/>
            <a:ext cx="144016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a:t>，</a:t>
            </a:r>
            <a:r>
              <a:rPr lang="en-US" altLang="zh-CN" sz="2400" dirty="0"/>
              <a:t>1</a:t>
            </a:r>
            <a:r>
              <a:rPr lang="zh-CN" altLang="en-US" sz="2400" dirty="0"/>
              <a:t>，</a:t>
            </a:r>
            <a:r>
              <a:rPr lang="en-US" altLang="zh-CN" sz="2400" dirty="0"/>
              <a:t>-</a:t>
            </a:r>
            <a:endParaRPr lang="zh-CN" altLang="en-US" sz="2400" dirty="0"/>
          </a:p>
        </p:txBody>
      </p:sp>
      <p:sp>
        <p:nvSpPr>
          <p:cNvPr id="6" name="矩形 5"/>
          <p:cNvSpPr/>
          <p:nvPr/>
        </p:nvSpPr>
        <p:spPr>
          <a:xfrm>
            <a:off x="5724128" y="3231076"/>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a:t>，</a:t>
            </a:r>
            <a:r>
              <a:rPr lang="en-US" altLang="zh-CN" sz="2400" dirty="0"/>
              <a:t>2</a:t>
            </a:r>
            <a:r>
              <a:rPr lang="zh-CN" altLang="en-US" sz="2400" dirty="0"/>
              <a:t>，</a:t>
            </a:r>
            <a:r>
              <a:rPr lang="en-US" altLang="zh-CN" sz="2400" dirty="0"/>
              <a:t>R1</a:t>
            </a:r>
            <a:endParaRPr lang="zh-CN" altLang="en-US" sz="2400" dirty="0"/>
          </a:p>
        </p:txBody>
      </p:sp>
    </p:spTree>
    <p:extLst>
      <p:ext uri="{BB962C8B-B14F-4D97-AF65-F5344CB8AC3E}">
        <p14:creationId xmlns:p14="http://schemas.microsoft.com/office/powerpoint/2010/main" val="281667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grpId="1" nodeType="clickEffect">
                                  <p:stCondLst>
                                    <p:cond delay="0"/>
                                  </p:stCondLst>
                                  <p:childTnLst>
                                    <p:animMotion origin="layout" path="M 2.77778E-7 1.11111E-6 L 0.34653 -0.00139 " pathEditMode="relative" rAng="0" ptsTypes="AA">
                                      <p:cBhvr>
                                        <p:cTn id="10" dur="2000" fill="hold"/>
                                        <p:tgtEl>
                                          <p:spTgt spid="4"/>
                                        </p:tgtEl>
                                        <p:attrNameLst>
                                          <p:attrName>ppt_x</p:attrName>
                                          <p:attrName>ppt_y</p:attrName>
                                        </p:attrNameLst>
                                      </p:cBhvr>
                                      <p:rCtr x="17326" y="-69"/>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2" nodeType="clickEffect">
                                  <p:stCondLst>
                                    <p:cond delay="0"/>
                                  </p:stCondLst>
                                  <p:childTnLst>
                                    <p:set>
                                      <p:cBhvr>
                                        <p:cTn id="14" dur="1" fill="hold">
                                          <p:stCondLst>
                                            <p:cond delay="0"/>
                                          </p:stCondLst>
                                        </p:cTn>
                                        <p:tgtEl>
                                          <p:spTgt spid="4"/>
                                        </p:tgtEl>
                                        <p:attrNameLst>
                                          <p:attrName>style.visibility</p:attrName>
                                        </p:attrNameLst>
                                      </p:cBhvr>
                                      <p:to>
                                        <p:strVal val="hidden"/>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非正常情况</a:t>
            </a:r>
            <a:endParaRPr lang="zh-CN" altLang="en-US" dirty="0"/>
          </a:p>
        </p:txBody>
      </p:sp>
      <p:sp>
        <p:nvSpPr>
          <p:cNvPr id="3" name="内容占位符 2"/>
          <p:cNvSpPr>
            <a:spLocks noGrp="1"/>
          </p:cNvSpPr>
          <p:nvPr>
            <p:ph sz="quarter" idx="1"/>
          </p:nvPr>
        </p:nvSpPr>
        <p:spPr/>
        <p:txBody>
          <a:bodyPr/>
          <a:lstStyle/>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20" y="1916832"/>
            <a:ext cx="8579576" cy="1091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矩形 4"/>
          <p:cNvSpPr/>
          <p:nvPr/>
        </p:nvSpPr>
        <p:spPr>
          <a:xfrm>
            <a:off x="2123728" y="3429000"/>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a:t>，</a:t>
            </a:r>
            <a:r>
              <a:rPr lang="en-US" altLang="zh-CN" sz="2400" dirty="0" smtClean="0"/>
              <a:t>16</a:t>
            </a:r>
            <a:r>
              <a:rPr lang="zh-CN" altLang="en-US" sz="2400" dirty="0" smtClean="0"/>
              <a:t>，</a:t>
            </a:r>
            <a:r>
              <a:rPr lang="en-US" altLang="zh-CN" sz="2400" dirty="0" smtClean="0"/>
              <a:t>-</a:t>
            </a:r>
            <a:endParaRPr lang="zh-CN" altLang="en-US" sz="2400" dirty="0"/>
          </a:p>
        </p:txBody>
      </p:sp>
      <p:sp>
        <p:nvSpPr>
          <p:cNvPr id="6" name="矩形 5"/>
          <p:cNvSpPr/>
          <p:nvPr/>
        </p:nvSpPr>
        <p:spPr>
          <a:xfrm>
            <a:off x="5652120" y="3401380"/>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a:t>，</a:t>
            </a:r>
            <a:r>
              <a:rPr lang="en-US" altLang="zh-CN" sz="2400" dirty="0"/>
              <a:t>2</a:t>
            </a:r>
            <a:r>
              <a:rPr lang="zh-CN" altLang="en-US" sz="2400" dirty="0"/>
              <a:t>，</a:t>
            </a:r>
            <a:r>
              <a:rPr lang="en-US" altLang="zh-CN" sz="2400" dirty="0"/>
              <a:t>R1</a:t>
            </a:r>
            <a:endParaRPr lang="zh-CN" altLang="en-US" sz="2400" dirty="0"/>
          </a:p>
        </p:txBody>
      </p:sp>
      <p:pic>
        <p:nvPicPr>
          <p:cNvPr id="4098" name="Picture 2" descr="https://img1.baidu.com/it/u=1094542472,2755061965&amp;fm=253&amp;fmt=auto?w=800&amp;h=81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2844" y="2091287"/>
            <a:ext cx="668756" cy="677952"/>
          </a:xfrm>
          <a:prstGeom prst="rect">
            <a:avLst/>
          </a:prstGeom>
          <a:noFill/>
          <a:extLst>
            <a:ext uri="{909E8E84-426E-40DD-AFC4-6F175D3DCCD1}">
              <a14:hiddenFill xmlns:a14="http://schemas.microsoft.com/office/drawing/2010/main">
                <a:solidFill>
                  <a:srgbClr val="FFFFFF"/>
                </a:solidFill>
              </a14:hiddenFill>
            </a:ext>
          </a:extLst>
        </p:spPr>
      </p:pic>
      <p:sp>
        <p:nvSpPr>
          <p:cNvPr id="10" name="Line 98"/>
          <p:cNvSpPr>
            <a:spLocks noChangeShapeType="1"/>
          </p:cNvSpPr>
          <p:nvPr/>
        </p:nvSpPr>
        <p:spPr bwMode="auto">
          <a:xfrm>
            <a:off x="1312728" y="2033302"/>
            <a:ext cx="1061048" cy="793921"/>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35" b="1">
              <a:latin typeface="微软雅黑" panose="020B0503020204020204" charset="-122"/>
              <a:ea typeface="微软雅黑" panose="020B0503020204020204" charset="-122"/>
            </a:endParaRPr>
          </a:p>
        </p:txBody>
      </p:sp>
      <p:sp>
        <p:nvSpPr>
          <p:cNvPr id="11" name="Line 99"/>
          <p:cNvSpPr>
            <a:spLocks noChangeShapeType="1"/>
          </p:cNvSpPr>
          <p:nvPr/>
        </p:nvSpPr>
        <p:spPr bwMode="auto">
          <a:xfrm flipH="1">
            <a:off x="1312728" y="2033302"/>
            <a:ext cx="1061048" cy="793921"/>
          </a:xfrm>
          <a:prstGeom prst="line">
            <a:avLst/>
          </a:prstGeom>
          <a:noFill/>
          <a:ln w="57150">
            <a:solidFill>
              <a:srgbClr val="CC00CC"/>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735" b="1">
              <a:latin typeface="微软雅黑" panose="020B0503020204020204" charset="-122"/>
              <a:ea typeface="微软雅黑" panose="020B0503020204020204" charset="-122"/>
            </a:endParaRPr>
          </a:p>
        </p:txBody>
      </p:sp>
      <p:sp>
        <p:nvSpPr>
          <p:cNvPr id="12" name="矩形 11"/>
          <p:cNvSpPr/>
          <p:nvPr/>
        </p:nvSpPr>
        <p:spPr>
          <a:xfrm>
            <a:off x="2123728" y="3861048"/>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smtClean="0"/>
              <a:t>，</a:t>
            </a:r>
            <a:r>
              <a:rPr lang="en-US" altLang="zh-CN" sz="2400" dirty="0" smtClean="0"/>
              <a:t>3</a:t>
            </a:r>
            <a:r>
              <a:rPr lang="zh-CN" altLang="en-US" sz="2400" dirty="0" smtClean="0"/>
              <a:t>，</a:t>
            </a:r>
            <a:r>
              <a:rPr lang="en-US" altLang="zh-CN" sz="2400" dirty="0" smtClean="0"/>
              <a:t>R2</a:t>
            </a:r>
            <a:endParaRPr lang="zh-CN" altLang="en-US" sz="2400" dirty="0"/>
          </a:p>
        </p:txBody>
      </p:sp>
      <p:sp>
        <p:nvSpPr>
          <p:cNvPr id="17" name="矩形 16"/>
          <p:cNvSpPr/>
          <p:nvPr/>
        </p:nvSpPr>
        <p:spPr>
          <a:xfrm>
            <a:off x="5652120" y="4221088"/>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smtClean="0"/>
              <a:t>，</a:t>
            </a:r>
            <a:r>
              <a:rPr lang="en-US" altLang="zh-CN" sz="2400" dirty="0" smtClean="0"/>
              <a:t>4</a:t>
            </a:r>
            <a:r>
              <a:rPr lang="zh-CN" altLang="en-US" sz="2400" dirty="0" smtClean="0"/>
              <a:t>，</a:t>
            </a:r>
            <a:r>
              <a:rPr lang="en-US" altLang="zh-CN" sz="2400" dirty="0"/>
              <a:t>R1</a:t>
            </a:r>
            <a:endParaRPr lang="zh-CN" altLang="en-US" sz="2400" dirty="0"/>
          </a:p>
        </p:txBody>
      </p:sp>
      <p:sp>
        <p:nvSpPr>
          <p:cNvPr id="18" name="矩形 17"/>
          <p:cNvSpPr/>
          <p:nvPr/>
        </p:nvSpPr>
        <p:spPr>
          <a:xfrm>
            <a:off x="2123728" y="4653136"/>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smtClean="0"/>
              <a:t>，</a:t>
            </a:r>
            <a:r>
              <a:rPr lang="en-US" altLang="zh-CN" sz="2400" dirty="0" smtClean="0"/>
              <a:t>5</a:t>
            </a:r>
            <a:r>
              <a:rPr lang="zh-CN" altLang="en-US" sz="2400" dirty="0" smtClean="0"/>
              <a:t>，</a:t>
            </a:r>
            <a:r>
              <a:rPr lang="en-US" altLang="zh-CN" sz="2400" dirty="0" smtClean="0"/>
              <a:t>R2</a:t>
            </a:r>
            <a:endParaRPr lang="zh-CN" altLang="en-US" sz="2400" dirty="0"/>
          </a:p>
        </p:txBody>
      </p:sp>
      <p:sp>
        <p:nvSpPr>
          <p:cNvPr id="19" name="矩形 18"/>
          <p:cNvSpPr/>
          <p:nvPr/>
        </p:nvSpPr>
        <p:spPr>
          <a:xfrm>
            <a:off x="5657622" y="5013176"/>
            <a:ext cx="1800200"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smtClean="0"/>
              <a:t>，</a:t>
            </a:r>
            <a:r>
              <a:rPr lang="en-US" altLang="zh-CN" sz="2400" dirty="0" smtClean="0"/>
              <a:t>6</a:t>
            </a:r>
            <a:r>
              <a:rPr lang="zh-CN" altLang="en-US" sz="2400" dirty="0" smtClean="0"/>
              <a:t>，</a:t>
            </a:r>
            <a:r>
              <a:rPr lang="en-US" altLang="zh-CN" sz="2400" dirty="0"/>
              <a:t>R1</a:t>
            </a:r>
            <a:endParaRPr lang="zh-CN" altLang="en-US" sz="2400" dirty="0"/>
          </a:p>
        </p:txBody>
      </p:sp>
      <p:sp>
        <p:nvSpPr>
          <p:cNvPr id="21" name="矩形 20"/>
          <p:cNvSpPr/>
          <p:nvPr/>
        </p:nvSpPr>
        <p:spPr>
          <a:xfrm>
            <a:off x="5652120" y="5949280"/>
            <a:ext cx="1944216"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smtClean="0"/>
              <a:t>，</a:t>
            </a:r>
            <a:r>
              <a:rPr lang="en-US" altLang="zh-CN" sz="2400" dirty="0" smtClean="0"/>
              <a:t>16</a:t>
            </a:r>
            <a:r>
              <a:rPr lang="zh-CN" altLang="en-US" sz="2400" dirty="0" smtClean="0"/>
              <a:t>，</a:t>
            </a:r>
            <a:r>
              <a:rPr lang="en-US" altLang="zh-CN" sz="2400" dirty="0"/>
              <a:t>R1</a:t>
            </a:r>
            <a:endParaRPr lang="zh-CN" altLang="en-US" sz="2400" dirty="0"/>
          </a:p>
        </p:txBody>
      </p:sp>
      <p:sp>
        <p:nvSpPr>
          <p:cNvPr id="22" name="矩形 21"/>
          <p:cNvSpPr/>
          <p:nvPr/>
        </p:nvSpPr>
        <p:spPr>
          <a:xfrm>
            <a:off x="2051720" y="5921660"/>
            <a:ext cx="1872208" cy="360040"/>
          </a:xfrm>
          <a:prstGeom prst="rect">
            <a:avLst/>
          </a:prstGeom>
          <a:ln w="12700">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dirty="0" smtClean="0"/>
              <a:t>N1</a:t>
            </a:r>
            <a:r>
              <a:rPr lang="zh-CN" altLang="en-US" sz="2400" dirty="0" smtClean="0"/>
              <a:t>，</a:t>
            </a:r>
            <a:r>
              <a:rPr lang="en-US" altLang="zh-CN" sz="2400" dirty="0" smtClean="0"/>
              <a:t>16</a:t>
            </a:r>
            <a:r>
              <a:rPr lang="zh-CN" altLang="en-US" sz="2400" dirty="0" smtClean="0"/>
              <a:t>，</a:t>
            </a:r>
            <a:r>
              <a:rPr lang="en-US" altLang="zh-CN" sz="2400" dirty="0" smtClean="0"/>
              <a:t>R2</a:t>
            </a:r>
            <a:endParaRPr lang="zh-CN" altLang="en-US" sz="2400" dirty="0"/>
          </a:p>
        </p:txBody>
      </p:sp>
      <p:sp>
        <p:nvSpPr>
          <p:cNvPr id="23" name="矩形 22"/>
          <p:cNvSpPr/>
          <p:nvPr/>
        </p:nvSpPr>
        <p:spPr>
          <a:xfrm>
            <a:off x="3563888" y="5398168"/>
            <a:ext cx="1872208" cy="360040"/>
          </a:xfrm>
          <a:prstGeom prst="rect">
            <a:avLst/>
          </a:prstGeom>
          <a:noFill/>
          <a:ln w="12700">
            <a:no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400" b="1" dirty="0" smtClean="0">
                <a:solidFill>
                  <a:schemeClr val="tx1"/>
                </a:solidFill>
              </a:rPr>
              <a:t>……</a:t>
            </a:r>
            <a:endParaRPr lang="zh-CN" altLang="en-US" sz="2400" b="1" dirty="0">
              <a:solidFill>
                <a:schemeClr val="tx1"/>
              </a:solidFill>
            </a:endParaRPr>
          </a:p>
        </p:txBody>
      </p:sp>
    </p:spTree>
    <p:extLst>
      <p:ext uri="{BB962C8B-B14F-4D97-AF65-F5344CB8AC3E}">
        <p14:creationId xmlns:p14="http://schemas.microsoft.com/office/powerpoint/2010/main" val="976265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42" presetClass="path" presetSubtype="0" accel="50000" decel="50000" fill="hold" grpId="1" nodeType="clickEffect">
                                  <p:stCondLst>
                                    <p:cond delay="500"/>
                                  </p:stCondLst>
                                  <p:childTnLst>
                                    <p:animMotion origin="layout" path="M 2.77778E-7 1.11111E-6 L 0.34653 -0.00139 " pathEditMode="relative" rAng="0" ptsTypes="AA">
                                      <p:cBhvr>
                                        <p:cTn id="20" dur="2000" fill="hold"/>
                                        <p:tgtEl>
                                          <p:spTgt spid="5"/>
                                        </p:tgtEl>
                                        <p:attrNameLst>
                                          <p:attrName>ppt_x</p:attrName>
                                          <p:attrName>ppt_y</p:attrName>
                                        </p:attrNameLst>
                                      </p:cBhvr>
                                      <p:rCtr x="17326" y="-69"/>
                                    </p:animMotion>
                                  </p:childTnLst>
                                </p:cTn>
                              </p:par>
                              <p:par>
                                <p:cTn id="21" presetID="42" presetClass="path" presetSubtype="0" accel="50000" decel="50000" fill="hold" grpId="1" nodeType="withEffect">
                                  <p:stCondLst>
                                    <p:cond delay="500"/>
                                  </p:stCondLst>
                                  <p:childTnLst>
                                    <p:animMotion origin="layout" path="M 0 0 L -0.38576 0.00648 " pathEditMode="relative" rAng="0" ptsTypes="AA">
                                      <p:cBhvr>
                                        <p:cTn id="22" dur="2000" fill="hold"/>
                                        <p:tgtEl>
                                          <p:spTgt spid="6"/>
                                        </p:tgtEl>
                                        <p:attrNameLst>
                                          <p:attrName>ppt_x</p:attrName>
                                          <p:attrName>ppt_y</p:attrName>
                                        </p:attrNameLst>
                                      </p:cBhvr>
                                      <p:rCtr x="-19288" y="324"/>
                                    </p:animMotion>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42" presetClass="path" presetSubtype="0" accel="50000" decel="50000" fill="hold" grpId="1" nodeType="clickEffect">
                                  <p:stCondLst>
                                    <p:cond delay="500"/>
                                  </p:stCondLst>
                                  <p:childTnLst>
                                    <p:animMotion origin="layout" path="M 8.33333E-7 1.48148E-6 L 0.38976 -0.00533 " pathEditMode="relative" rAng="0" ptsTypes="AA">
                                      <p:cBhvr>
                                        <p:cTn id="30" dur="2000" fill="hold"/>
                                        <p:tgtEl>
                                          <p:spTgt spid="12"/>
                                        </p:tgtEl>
                                        <p:attrNameLst>
                                          <p:attrName>ppt_x</p:attrName>
                                          <p:attrName>ppt_y</p:attrName>
                                        </p:attrNameLst>
                                      </p:cBhvr>
                                      <p:rCtr x="19479" y="-278"/>
                                    </p:animMotion>
                                  </p:childTnLst>
                                </p:cTn>
                              </p:par>
                              <p:par>
                                <p:cTn id="31" presetID="22" presetClass="exit" presetSubtype="4" fill="hold" grpId="2" nodeType="withEffect">
                                  <p:stCondLst>
                                    <p:cond delay="0"/>
                                  </p:stCondLst>
                                  <p:childTnLst>
                                    <p:animEffect transition="out" filter="wipe(down)">
                                      <p:cBhvr>
                                        <p:cTn id="32" dur="2000"/>
                                        <p:tgtEl>
                                          <p:spTgt spid="5"/>
                                        </p:tgtEl>
                                      </p:cBhvr>
                                    </p:animEffect>
                                    <p:set>
                                      <p:cBhvr>
                                        <p:cTn id="33" dur="1" fill="hold">
                                          <p:stCondLst>
                                            <p:cond delay="1999"/>
                                          </p:stCondLst>
                                        </p:cTn>
                                        <p:tgtEl>
                                          <p:spTgt spid="5"/>
                                        </p:tgtEl>
                                        <p:attrNameLst>
                                          <p:attrName>style.visibility</p:attrName>
                                        </p:attrNameLst>
                                      </p:cBhvr>
                                      <p:to>
                                        <p:strVal val="hidden"/>
                                      </p:to>
                                    </p:set>
                                  </p:childTnLst>
                                </p:cTn>
                              </p:par>
                              <p:par>
                                <p:cTn id="34" presetID="22" presetClass="exit" presetSubtype="4" fill="hold" grpId="2" nodeType="withEffect">
                                  <p:stCondLst>
                                    <p:cond delay="0"/>
                                  </p:stCondLst>
                                  <p:childTnLst>
                                    <p:animEffect transition="out" filter="wipe(down)">
                                      <p:cBhvr>
                                        <p:cTn id="35" dur="2000"/>
                                        <p:tgtEl>
                                          <p:spTgt spid="6"/>
                                        </p:tgtEl>
                                      </p:cBhvr>
                                    </p:animEffect>
                                    <p:set>
                                      <p:cBhvr>
                                        <p:cTn id="36" dur="1" fill="hold">
                                          <p:stCondLst>
                                            <p:cond delay="1999"/>
                                          </p:stCondLst>
                                        </p:cTn>
                                        <p:tgtEl>
                                          <p:spTgt spid="6"/>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22" presetClass="exit" presetSubtype="4" fill="hold" grpId="2" nodeType="withEffect">
                                  <p:stCondLst>
                                    <p:cond delay="0"/>
                                  </p:stCondLst>
                                  <p:childTnLst>
                                    <p:animEffect transition="out" filter="wipe(down)">
                                      <p:cBhvr>
                                        <p:cTn id="42" dur="2000"/>
                                        <p:tgtEl>
                                          <p:spTgt spid="12"/>
                                        </p:tgtEl>
                                      </p:cBhvr>
                                    </p:animEffect>
                                    <p:set>
                                      <p:cBhvr>
                                        <p:cTn id="43" dur="1" fill="hold">
                                          <p:stCondLst>
                                            <p:cond delay="1999"/>
                                          </p:stCondLst>
                                        </p:cTn>
                                        <p:tgtEl>
                                          <p:spTgt spid="12"/>
                                        </p:tgtEl>
                                        <p:attrNameLst>
                                          <p:attrName>style.visibility</p:attrName>
                                        </p:attrNameLst>
                                      </p:cBhvr>
                                      <p:to>
                                        <p:strVal val="hidden"/>
                                      </p:to>
                                    </p:set>
                                  </p:childTnLst>
                                </p:cTn>
                              </p:par>
                            </p:childTnLst>
                          </p:cTn>
                        </p:par>
                      </p:childTnLst>
                    </p:cTn>
                  </p:par>
                  <p:par>
                    <p:cTn id="44" fill="hold">
                      <p:stCondLst>
                        <p:cond delay="indefinite"/>
                      </p:stCondLst>
                      <p:childTnLst>
                        <p:par>
                          <p:cTn id="45" fill="hold">
                            <p:stCondLst>
                              <p:cond delay="0"/>
                            </p:stCondLst>
                            <p:childTnLst>
                              <p:par>
                                <p:cTn id="46" presetID="42" presetClass="path" presetSubtype="0" accel="50000" decel="50000" fill="hold" grpId="1" nodeType="clickEffect">
                                  <p:stCondLst>
                                    <p:cond delay="0"/>
                                  </p:stCondLst>
                                  <p:childTnLst>
                                    <p:animMotion origin="layout" path="M 0 0 L -0.38576 0.00648 " pathEditMode="relative" rAng="0" ptsTypes="AA">
                                      <p:cBhvr>
                                        <p:cTn id="47" dur="2000" fill="hold"/>
                                        <p:tgtEl>
                                          <p:spTgt spid="17"/>
                                        </p:tgtEl>
                                        <p:attrNameLst>
                                          <p:attrName>ppt_x</p:attrName>
                                          <p:attrName>ppt_y</p:attrName>
                                        </p:attrNameLst>
                                      </p:cBhvr>
                                      <p:rCtr x="-19288" y="324"/>
                                    </p:animMotion>
                                  </p:childTnLst>
                                </p:cTn>
                              </p:par>
                            </p:childTnLst>
                          </p:cTn>
                        </p:par>
                        <p:par>
                          <p:cTn id="48" fill="hold">
                            <p:stCondLst>
                              <p:cond delay="2000"/>
                            </p:stCondLst>
                            <p:childTnLst>
                              <p:par>
                                <p:cTn id="49" presetID="1" presetClass="entr" presetSubtype="0" fill="hold" grpId="0" nodeType="afterEffect">
                                  <p:stCondLst>
                                    <p:cond delay="0"/>
                                  </p:stCondLst>
                                  <p:childTnLst>
                                    <p:set>
                                      <p:cBhvr>
                                        <p:cTn id="50" dur="1" fill="hold">
                                          <p:stCondLst>
                                            <p:cond delay="0"/>
                                          </p:stCondLst>
                                        </p:cTn>
                                        <p:tgtEl>
                                          <p:spTgt spid="18"/>
                                        </p:tgtEl>
                                        <p:attrNameLst>
                                          <p:attrName>style.visibility</p:attrName>
                                        </p:attrNameLst>
                                      </p:cBhvr>
                                      <p:to>
                                        <p:strVal val="visible"/>
                                      </p:to>
                                    </p:set>
                                  </p:childTnLst>
                                </p:cTn>
                              </p:par>
                              <p:par>
                                <p:cTn id="51" presetID="22" presetClass="exit" presetSubtype="4" fill="hold" grpId="2" nodeType="withEffect">
                                  <p:stCondLst>
                                    <p:cond delay="0"/>
                                  </p:stCondLst>
                                  <p:childTnLst>
                                    <p:animEffect transition="out" filter="wipe(down)">
                                      <p:cBhvr>
                                        <p:cTn id="52" dur="2000"/>
                                        <p:tgtEl>
                                          <p:spTgt spid="17"/>
                                        </p:tgtEl>
                                      </p:cBhvr>
                                    </p:animEffect>
                                    <p:set>
                                      <p:cBhvr>
                                        <p:cTn id="53" dur="1" fill="hold">
                                          <p:stCondLst>
                                            <p:cond delay="1999"/>
                                          </p:stCondLst>
                                        </p:cTn>
                                        <p:tgtEl>
                                          <p:spTgt spid="17"/>
                                        </p:tgtEl>
                                        <p:attrNameLst>
                                          <p:attrName>style.visibility</p:attrName>
                                        </p:attrNameLst>
                                      </p:cBhvr>
                                      <p:to>
                                        <p:strVal val="hidden"/>
                                      </p:to>
                                    </p:set>
                                  </p:childTnLst>
                                </p:cTn>
                              </p:par>
                            </p:childTnLst>
                          </p:cTn>
                        </p:par>
                        <p:par>
                          <p:cTn id="54" fill="hold">
                            <p:stCondLst>
                              <p:cond delay="4000"/>
                            </p:stCondLst>
                            <p:childTnLst>
                              <p:par>
                                <p:cTn id="55" presetID="42" presetClass="path" presetSubtype="0" accel="50000" decel="50000" fill="hold" grpId="1" nodeType="afterEffect">
                                  <p:stCondLst>
                                    <p:cond delay="0"/>
                                  </p:stCondLst>
                                  <p:childTnLst>
                                    <p:animMotion origin="layout" path="M 8.33333E-7 1.48148E-6 L 0.38976 -0.00533 " pathEditMode="relative" rAng="0" ptsTypes="AA">
                                      <p:cBhvr>
                                        <p:cTn id="56" dur="2000" fill="hold"/>
                                        <p:tgtEl>
                                          <p:spTgt spid="18"/>
                                        </p:tgtEl>
                                        <p:attrNameLst>
                                          <p:attrName>ppt_x</p:attrName>
                                          <p:attrName>ppt_y</p:attrName>
                                        </p:attrNameLst>
                                      </p:cBhvr>
                                      <p:rCtr x="19479" y="-278"/>
                                    </p:animMotion>
                                  </p:childTnLst>
                                </p:cTn>
                              </p:par>
                            </p:childTnLst>
                          </p:cTn>
                        </p:par>
                        <p:par>
                          <p:cTn id="57" fill="hold">
                            <p:stCondLst>
                              <p:cond delay="6000"/>
                            </p:stCondLst>
                            <p:childTnLst>
                              <p:par>
                                <p:cTn id="58" presetID="1" presetClass="entr" presetSubtype="0" fill="hold" grpId="0" nodeType="afterEffect">
                                  <p:stCondLst>
                                    <p:cond delay="0"/>
                                  </p:stCondLst>
                                  <p:childTnLst>
                                    <p:set>
                                      <p:cBhvr>
                                        <p:cTn id="59" dur="1" fill="hold">
                                          <p:stCondLst>
                                            <p:cond delay="0"/>
                                          </p:stCondLst>
                                        </p:cTn>
                                        <p:tgtEl>
                                          <p:spTgt spid="19"/>
                                        </p:tgtEl>
                                        <p:attrNameLst>
                                          <p:attrName>style.visibility</p:attrName>
                                        </p:attrNameLst>
                                      </p:cBhvr>
                                      <p:to>
                                        <p:strVal val="visible"/>
                                      </p:to>
                                    </p:set>
                                  </p:childTnLst>
                                </p:cTn>
                              </p:par>
                            </p:childTnLst>
                          </p:cTn>
                        </p:par>
                        <p:par>
                          <p:cTn id="60" fill="hold">
                            <p:stCondLst>
                              <p:cond delay="6000"/>
                            </p:stCondLst>
                            <p:childTnLst>
                              <p:par>
                                <p:cTn id="61" presetID="22" presetClass="exit" presetSubtype="4" fill="hold" grpId="2" nodeType="afterEffect">
                                  <p:stCondLst>
                                    <p:cond delay="0"/>
                                  </p:stCondLst>
                                  <p:childTnLst>
                                    <p:animEffect transition="out" filter="wipe(down)">
                                      <p:cBhvr>
                                        <p:cTn id="62" dur="500"/>
                                        <p:tgtEl>
                                          <p:spTgt spid="18"/>
                                        </p:tgtEl>
                                      </p:cBhvr>
                                    </p:animEffect>
                                    <p:set>
                                      <p:cBhvr>
                                        <p:cTn id="63" dur="1" fill="hold">
                                          <p:stCondLst>
                                            <p:cond delay="499"/>
                                          </p:stCondLst>
                                        </p:cTn>
                                        <p:tgtEl>
                                          <p:spTgt spid="18"/>
                                        </p:tgtEl>
                                        <p:attrNameLst>
                                          <p:attrName>style.visibility</p:attrName>
                                        </p:attrNameLst>
                                      </p:cBhvr>
                                      <p:to>
                                        <p:strVal val="hidden"/>
                                      </p:to>
                                    </p:set>
                                  </p:childTnLst>
                                </p:cTn>
                              </p:par>
                            </p:childTnLst>
                          </p:cTn>
                        </p:par>
                        <p:par>
                          <p:cTn id="64" fill="hold">
                            <p:stCondLst>
                              <p:cond delay="6500"/>
                            </p:stCondLst>
                            <p:childTnLst>
                              <p:par>
                                <p:cTn id="65" presetID="42" presetClass="path" presetSubtype="0" accel="50000" decel="50000" fill="hold" grpId="1" nodeType="afterEffect">
                                  <p:stCondLst>
                                    <p:cond delay="0"/>
                                  </p:stCondLst>
                                  <p:childTnLst>
                                    <p:animMotion origin="layout" path="M 0 0 L -0.38576 0.00648 " pathEditMode="relative" rAng="0" ptsTypes="AA">
                                      <p:cBhvr>
                                        <p:cTn id="66" dur="2000" fill="hold"/>
                                        <p:tgtEl>
                                          <p:spTgt spid="19"/>
                                        </p:tgtEl>
                                        <p:attrNameLst>
                                          <p:attrName>ppt_x</p:attrName>
                                          <p:attrName>ppt_y</p:attrName>
                                        </p:attrNameLst>
                                      </p:cBhvr>
                                      <p:rCtr x="-19288" y="324"/>
                                    </p:animMotion>
                                  </p:childTnLst>
                                </p:cTn>
                              </p:par>
                              <p:par>
                                <p:cTn id="67" presetID="22" presetClass="exit" presetSubtype="4" fill="hold" grpId="2" nodeType="withEffect">
                                  <p:stCondLst>
                                    <p:cond delay="0"/>
                                  </p:stCondLst>
                                  <p:childTnLst>
                                    <p:animEffect transition="out" filter="wipe(down)">
                                      <p:cBhvr>
                                        <p:cTn id="68" dur="2000"/>
                                        <p:tgtEl>
                                          <p:spTgt spid="19"/>
                                        </p:tgtEl>
                                      </p:cBhvr>
                                    </p:animEffect>
                                    <p:set>
                                      <p:cBhvr>
                                        <p:cTn id="69" dur="1" fill="hold">
                                          <p:stCondLst>
                                            <p:cond delay="1999"/>
                                          </p:stCondLst>
                                        </p:cTn>
                                        <p:tgtEl>
                                          <p:spTgt spid="19"/>
                                        </p:tgtEl>
                                        <p:attrNameLst>
                                          <p:attrName>style.visibility</p:attrName>
                                        </p:attrNameLst>
                                      </p:cBhvr>
                                      <p:to>
                                        <p:strVal val="hidden"/>
                                      </p:to>
                                    </p:set>
                                  </p:childTnLst>
                                </p:cTn>
                              </p:par>
                            </p:childTnLst>
                          </p:cTn>
                        </p:par>
                        <p:par>
                          <p:cTn id="70" fill="hold">
                            <p:stCondLst>
                              <p:cond delay="8500"/>
                            </p:stCondLst>
                            <p:childTnLst>
                              <p:par>
                                <p:cTn id="71" presetID="1" presetClass="entr" presetSubtype="0" fill="hold" grpId="0" nodeType="afterEffect">
                                  <p:stCondLst>
                                    <p:cond delay="0"/>
                                  </p:stCondLst>
                                  <p:childTnLst>
                                    <p:set>
                                      <p:cBhvr>
                                        <p:cTn id="72" dur="1" fill="hold">
                                          <p:stCondLst>
                                            <p:cond delay="0"/>
                                          </p:stCondLst>
                                        </p:cTn>
                                        <p:tgtEl>
                                          <p:spTgt spid="23"/>
                                        </p:tgtEl>
                                        <p:attrNameLst>
                                          <p:attrName>style.visibility</p:attrName>
                                        </p:attrNameLst>
                                      </p:cBhvr>
                                      <p:to>
                                        <p:strVal val="visible"/>
                                      </p:to>
                                    </p:set>
                                  </p:childTnLst>
                                </p:cTn>
                              </p:par>
                            </p:childTnLst>
                          </p:cTn>
                        </p:par>
                        <p:par>
                          <p:cTn id="73" fill="hold">
                            <p:stCondLst>
                              <p:cond delay="8500"/>
                            </p:stCondLst>
                            <p:childTnLst>
                              <p:par>
                                <p:cTn id="74" presetID="26" presetClass="emph" presetSubtype="0" repeatCount="2000" fill="hold" grpId="1" nodeType="afterEffect">
                                  <p:stCondLst>
                                    <p:cond delay="0"/>
                                  </p:stCondLst>
                                  <p:childTnLst>
                                    <p:animEffect transition="out" filter="fade">
                                      <p:cBhvr>
                                        <p:cTn id="75" dur="1000" tmFilter="0, 0; .2, .5; .8, .5; 1, 0"/>
                                        <p:tgtEl>
                                          <p:spTgt spid="23"/>
                                        </p:tgtEl>
                                      </p:cBhvr>
                                    </p:animEffect>
                                    <p:animScale>
                                      <p:cBhvr>
                                        <p:cTn id="76" dur="500" autoRev="1" fill="hold"/>
                                        <p:tgtEl>
                                          <p:spTgt spid="23"/>
                                        </p:tgtEl>
                                      </p:cBhvr>
                                      <p:by x="105000" y="105000"/>
                                    </p:animScale>
                                  </p:childTnLst>
                                </p:cTn>
                              </p:par>
                            </p:childTnLst>
                          </p:cTn>
                        </p:par>
                        <p:par>
                          <p:cTn id="77" fill="hold">
                            <p:stCondLst>
                              <p:cond delay="10500"/>
                            </p:stCondLst>
                            <p:childTnLst>
                              <p:par>
                                <p:cTn id="78" presetID="1" presetClass="entr" presetSubtype="0" fill="hold" grpId="0" nodeType="afterEffect">
                                  <p:stCondLst>
                                    <p:cond delay="0"/>
                                  </p:stCondLst>
                                  <p:childTnLst>
                                    <p:set>
                                      <p:cBhvr>
                                        <p:cTn id="79" dur="1" fill="hold">
                                          <p:stCondLst>
                                            <p:cond delay="0"/>
                                          </p:stCondLst>
                                        </p:cTn>
                                        <p:tgtEl>
                                          <p:spTgt spid="21"/>
                                        </p:tgtEl>
                                        <p:attrNameLst>
                                          <p:attrName>style.visibility</p:attrName>
                                        </p:attrNameLst>
                                      </p:cBhvr>
                                      <p:to>
                                        <p:strVal val="visible"/>
                                      </p:to>
                                    </p:set>
                                  </p:childTnLst>
                                </p:cTn>
                              </p:par>
                            </p:childTnLst>
                          </p:cTn>
                        </p:par>
                        <p:par>
                          <p:cTn id="80" fill="hold">
                            <p:stCondLst>
                              <p:cond delay="10500"/>
                            </p:stCondLst>
                            <p:childTnLst>
                              <p:par>
                                <p:cTn id="81" presetID="1" presetClass="entr" presetSubtype="0" fill="hold" grpId="0" nodeType="afterEffect">
                                  <p:stCondLst>
                                    <p:cond delay="0"/>
                                  </p:stCondLst>
                                  <p:childTnLst>
                                    <p:set>
                                      <p:cBhvr>
                                        <p:cTn id="8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6" grpId="2" animBg="1"/>
      <p:bldP spid="10" grpId="0" animBg="1"/>
      <p:bldP spid="11" grpId="0" animBg="1"/>
      <p:bldP spid="12" grpId="0" animBg="1"/>
      <p:bldP spid="12" grpId="1" animBg="1"/>
      <p:bldP spid="12" grpId="2" animBg="1"/>
      <p:bldP spid="17" grpId="0" animBg="1"/>
      <p:bldP spid="17" grpId="1" animBg="1"/>
      <p:bldP spid="17" grpId="2" animBg="1"/>
      <p:bldP spid="18" grpId="0" animBg="1"/>
      <p:bldP spid="18" grpId="1" animBg="1"/>
      <p:bldP spid="18" grpId="2" animBg="1"/>
      <p:bldP spid="19" grpId="0" animBg="1"/>
      <p:bldP spid="19" grpId="1" animBg="1"/>
      <p:bldP spid="19" grpId="2" animBg="1"/>
      <p:bldP spid="21" grpId="0" animBg="1"/>
      <p:bldP spid="22" grpId="0" animBg="1"/>
      <p:bldP spid="23" grpId="0"/>
      <p:bldP spid="23" grpId="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思考</a:t>
            </a:r>
          </a:p>
        </p:txBody>
      </p:sp>
      <p:sp>
        <p:nvSpPr>
          <p:cNvPr id="3" name="内容占位符 2"/>
          <p:cNvSpPr>
            <a:spLocks noGrp="1"/>
          </p:cNvSpPr>
          <p:nvPr>
            <p:ph sz="quarter" idx="1"/>
          </p:nvPr>
        </p:nvSpPr>
        <p:spPr/>
        <p:txBody>
          <a:bodyPr>
            <a:normAutofit/>
          </a:bodyPr>
          <a:lstStyle/>
          <a:p>
            <a:r>
              <a:rPr lang="zh-CN" altLang="zh-CN" dirty="0"/>
              <a:t>网络出故障的事件传播往往需要较长的</a:t>
            </a:r>
            <a:r>
              <a:rPr lang="zh-CN" altLang="zh-CN" dirty="0" smtClean="0"/>
              <a:t>时间</a:t>
            </a:r>
            <a:endParaRPr lang="zh-CN" altLang="zh-CN" dirty="0"/>
          </a:p>
          <a:p>
            <a:r>
              <a:rPr lang="zh-CN" altLang="zh-CN" dirty="0"/>
              <a:t>可能有读者认为，只要路由器在遴选路由信息时判断一下来源信息就可以</a:t>
            </a:r>
            <a:r>
              <a:rPr lang="zh-CN" altLang="zh-CN" dirty="0" smtClean="0"/>
              <a:t>了</a:t>
            </a:r>
            <a:endParaRPr lang="en-US" altLang="zh-CN" dirty="0" smtClean="0"/>
          </a:p>
          <a:p>
            <a:pPr lvl="1"/>
            <a:r>
              <a:rPr lang="en-US" altLang="zh-CN" dirty="0" smtClean="0"/>
              <a:t>R1</a:t>
            </a:r>
            <a:r>
              <a:rPr lang="zh-CN" altLang="zh-CN" dirty="0"/>
              <a:t>看到</a:t>
            </a:r>
            <a:r>
              <a:rPr lang="en-US" altLang="zh-CN" dirty="0"/>
              <a:t>R2</a:t>
            </a:r>
            <a:r>
              <a:rPr lang="zh-CN" altLang="zh-CN" dirty="0"/>
              <a:t>的路由信息中的下一跳是自己，就不需要傻傻地更新自己正确的路由表项</a:t>
            </a:r>
            <a:r>
              <a:rPr lang="zh-CN" altLang="zh-CN" dirty="0" smtClean="0"/>
              <a:t>了</a:t>
            </a:r>
            <a:r>
              <a:rPr lang="en-US" altLang="zh-CN" dirty="0" smtClean="0"/>
              <a:t>	</a:t>
            </a:r>
          </a:p>
          <a:p>
            <a:r>
              <a:rPr lang="zh-CN" altLang="zh-CN" dirty="0" smtClean="0"/>
              <a:t>问题</a:t>
            </a:r>
            <a:r>
              <a:rPr lang="zh-CN" altLang="zh-CN" dirty="0"/>
              <a:t>是网络的环境很复杂，当网络和路由器很多而形成网状拓扑的时候，这个</a:t>
            </a:r>
            <a:r>
              <a:rPr lang="zh-CN" altLang="zh-CN" dirty="0" smtClean="0"/>
              <a:t>改正难以奏效</a:t>
            </a:r>
            <a:endParaRPr lang="en-US" altLang="zh-CN" dirty="0" smtClean="0"/>
          </a:p>
          <a:p>
            <a:r>
              <a:rPr lang="zh-CN" altLang="en-US" dirty="0"/>
              <a:t>通过版本来控制</a:t>
            </a:r>
            <a:endParaRPr lang="en-US" altLang="zh-CN" dirty="0"/>
          </a:p>
          <a:p>
            <a:pPr lvl="1"/>
            <a:r>
              <a:rPr lang="zh-CN" altLang="en-US" dirty="0"/>
              <a:t>夹带私货</a:t>
            </a:r>
            <a:r>
              <a:rPr lang="zh-CN" altLang="en-US" dirty="0">
                <a:sym typeface="Wingdings" panose="05000000000000000000" pitchFamily="2" charset="2"/>
              </a:rPr>
              <a:t></a:t>
            </a:r>
            <a:endParaRPr lang="en-US" altLang="zh-CN" dirty="0"/>
          </a:p>
          <a:p>
            <a:pPr lvl="1"/>
            <a:r>
              <a:rPr lang="zh-CN" altLang="en-US" dirty="0"/>
              <a:t>杜庆伟、</a:t>
            </a:r>
            <a:r>
              <a:rPr lang="zh-CN" altLang="en-US" dirty="0" smtClean="0"/>
              <a:t>陈兵，</a:t>
            </a:r>
            <a:r>
              <a:rPr lang="en-US" altLang="zh-CN" dirty="0" smtClean="0"/>
              <a:t>《</a:t>
            </a:r>
            <a:r>
              <a:rPr lang="zh-CN" altLang="en-US" dirty="0"/>
              <a:t>物联网通信</a:t>
            </a:r>
            <a:r>
              <a:rPr lang="en-US" altLang="zh-CN" dirty="0"/>
              <a:t>》</a:t>
            </a:r>
            <a:r>
              <a:rPr lang="zh-CN" altLang="en-US" dirty="0" smtClean="0"/>
              <a:t>清华大学出版社</a:t>
            </a:r>
            <a:endParaRPr lang="zh-CN" altLang="en-US" dirty="0"/>
          </a:p>
          <a:p>
            <a:endParaRPr lang="zh-CN" altLang="en-US" dirty="0"/>
          </a:p>
        </p:txBody>
      </p:sp>
    </p:spTree>
    <p:extLst>
      <p:ext uri="{BB962C8B-B14F-4D97-AF65-F5344CB8AC3E}">
        <p14:creationId xmlns:p14="http://schemas.microsoft.com/office/powerpoint/2010/main" val="386353494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solidFill>
                  <a:srgbClr val="7030A0"/>
                </a:solidFill>
              </a:rPr>
              <a:t>三、</a:t>
            </a:r>
            <a:r>
              <a:rPr lang="en-US" altLang="zh-CN" dirty="0">
                <a:solidFill>
                  <a:srgbClr val="7030A0"/>
                </a:solidFill>
              </a:rPr>
              <a:t>RIP</a:t>
            </a:r>
            <a:r>
              <a:rPr lang="zh-CN" altLang="zh-CN" dirty="0">
                <a:solidFill>
                  <a:srgbClr val="7030A0"/>
                </a:solidFill>
              </a:rPr>
              <a:t>的特点</a:t>
            </a:r>
            <a:endParaRPr lang="zh-CN" altLang="en-US" dirty="0">
              <a:solidFill>
                <a:srgbClr val="7030A0"/>
              </a:solidFill>
            </a:endParaRPr>
          </a:p>
        </p:txBody>
      </p:sp>
      <p:sp>
        <p:nvSpPr>
          <p:cNvPr id="3" name="内容占位符 2"/>
          <p:cNvSpPr>
            <a:spLocks noGrp="1"/>
          </p:cNvSpPr>
          <p:nvPr>
            <p:ph sz="quarter" idx="1"/>
          </p:nvPr>
        </p:nvSpPr>
        <p:spPr/>
        <p:txBody>
          <a:bodyPr/>
          <a:lstStyle/>
          <a:p>
            <a:r>
              <a:rPr lang="en-US" altLang="zh-CN" dirty="0"/>
              <a:t>RIP </a:t>
            </a:r>
            <a:r>
              <a:rPr lang="zh-CN" altLang="zh-CN" dirty="0"/>
              <a:t>协议</a:t>
            </a:r>
            <a:r>
              <a:rPr lang="zh-CN" altLang="zh-CN" dirty="0" smtClean="0"/>
              <a:t>优点</a:t>
            </a:r>
            <a:endParaRPr lang="en-US" altLang="zh-CN" dirty="0" smtClean="0"/>
          </a:p>
          <a:p>
            <a:pPr lvl="1"/>
            <a:r>
              <a:rPr lang="zh-CN" altLang="zh-CN" dirty="0" smtClean="0"/>
              <a:t>实现</a:t>
            </a:r>
            <a:r>
              <a:rPr lang="zh-CN" altLang="zh-CN" dirty="0"/>
              <a:t>简单，开销较小。</a:t>
            </a:r>
          </a:p>
          <a:p>
            <a:r>
              <a:rPr lang="zh-CN" altLang="zh-CN" dirty="0"/>
              <a:t>缺点</a:t>
            </a:r>
            <a:r>
              <a:rPr lang="zh-CN" altLang="zh-CN" dirty="0" smtClean="0"/>
              <a:t>是</a:t>
            </a:r>
            <a:endParaRPr lang="en-US" altLang="zh-CN" dirty="0" smtClean="0"/>
          </a:p>
          <a:p>
            <a:pPr lvl="1"/>
            <a:r>
              <a:rPr lang="zh-CN" altLang="zh-CN" dirty="0" smtClean="0"/>
              <a:t>限制</a:t>
            </a:r>
            <a:r>
              <a:rPr lang="zh-CN" altLang="zh-CN" dirty="0"/>
              <a:t>了网络的</a:t>
            </a:r>
            <a:r>
              <a:rPr lang="zh-CN" altLang="zh-CN" dirty="0" smtClean="0"/>
              <a:t>规模</a:t>
            </a:r>
            <a:endParaRPr lang="en-US" altLang="zh-CN" dirty="0" smtClean="0"/>
          </a:p>
          <a:p>
            <a:pPr lvl="1"/>
            <a:r>
              <a:rPr lang="zh-CN" altLang="zh-CN" dirty="0" smtClean="0"/>
              <a:t>交换的是路由器</a:t>
            </a:r>
            <a:r>
              <a:rPr lang="zh-CN" altLang="en-US" dirty="0" smtClean="0"/>
              <a:t>的</a:t>
            </a:r>
            <a:r>
              <a:rPr lang="zh-CN" altLang="zh-CN" dirty="0" smtClean="0"/>
              <a:t>完整</a:t>
            </a:r>
            <a:r>
              <a:rPr lang="zh-CN" altLang="zh-CN" dirty="0"/>
              <a:t>路由表，随着网络规模的扩大，开销也随之</a:t>
            </a:r>
            <a:r>
              <a:rPr lang="zh-CN" altLang="zh-CN" dirty="0" smtClean="0"/>
              <a:t>增加</a:t>
            </a:r>
            <a:endParaRPr lang="en-US" altLang="zh-CN" dirty="0" smtClean="0"/>
          </a:p>
          <a:p>
            <a:pPr lvl="1"/>
            <a:r>
              <a:rPr lang="zh-CN" altLang="zh-CN" dirty="0" smtClean="0"/>
              <a:t>坏</a:t>
            </a:r>
            <a:r>
              <a:rPr lang="zh-CN" altLang="zh-CN" dirty="0"/>
              <a:t>消息传播得</a:t>
            </a:r>
            <a:r>
              <a:rPr lang="zh-CN" altLang="zh-CN" dirty="0" smtClean="0"/>
              <a:t>慢问题</a:t>
            </a:r>
            <a:endParaRPr lang="zh-CN" altLang="en-US" dirty="0"/>
          </a:p>
        </p:txBody>
      </p:sp>
    </p:spTree>
    <p:extLst>
      <p:ext uri="{BB962C8B-B14F-4D97-AF65-F5344CB8AC3E}">
        <p14:creationId xmlns:p14="http://schemas.microsoft.com/office/powerpoint/2010/main" val="346274830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solidFill>
                  <a:srgbClr val="FF0000"/>
                </a:solidFill>
              </a:rPr>
              <a:t>9.3 </a:t>
            </a:r>
            <a:r>
              <a:rPr lang="zh-CN" altLang="zh-CN" dirty="0">
                <a:solidFill>
                  <a:srgbClr val="FF0000"/>
                </a:solidFill>
              </a:rPr>
              <a:t>内部网关协议</a:t>
            </a:r>
            <a:r>
              <a:rPr lang="en-US" altLang="zh-CN" dirty="0" smtClean="0">
                <a:solidFill>
                  <a:srgbClr val="FF0000"/>
                </a:solidFill>
              </a:rPr>
              <a:t>OSPF</a:t>
            </a:r>
          </a:p>
          <a:p>
            <a:pPr lvl="1"/>
            <a:r>
              <a:rPr lang="en-US" altLang="zh-CN" dirty="0"/>
              <a:t>9.3.1 </a:t>
            </a:r>
            <a:r>
              <a:rPr lang="zh-CN" altLang="zh-CN" dirty="0"/>
              <a:t>洪泛法（</a:t>
            </a:r>
            <a:r>
              <a:rPr lang="en-US" altLang="zh-CN" dirty="0"/>
              <a:t>flooding</a:t>
            </a:r>
            <a:r>
              <a:rPr lang="zh-CN" altLang="zh-CN" dirty="0"/>
              <a:t>）</a:t>
            </a:r>
          </a:p>
          <a:p>
            <a:pPr lvl="1"/>
            <a:r>
              <a:rPr lang="en-US" altLang="zh-CN" dirty="0"/>
              <a:t>9.3.2</a:t>
            </a:r>
            <a:r>
              <a:rPr lang="zh-CN" altLang="zh-CN" dirty="0"/>
              <a:t>相关概念</a:t>
            </a:r>
          </a:p>
          <a:p>
            <a:pPr lvl="1"/>
            <a:r>
              <a:rPr lang="en-US" altLang="zh-CN" dirty="0"/>
              <a:t>9.3.3 OSPF</a:t>
            </a:r>
            <a:r>
              <a:rPr lang="zh-CN" altLang="zh-CN" dirty="0" smtClean="0"/>
              <a:t>算法</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5724664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dirty="0"/>
          </a:p>
        </p:txBody>
      </p:sp>
      <p:sp>
        <p:nvSpPr>
          <p:cNvPr id="3" name="内容占位符 2"/>
          <p:cNvSpPr>
            <a:spLocks noGrp="1"/>
          </p:cNvSpPr>
          <p:nvPr>
            <p:ph sz="quarter" idx="1"/>
          </p:nvPr>
        </p:nvSpPr>
        <p:spPr/>
        <p:txBody>
          <a:bodyPr/>
          <a:lstStyle/>
          <a:p>
            <a:r>
              <a:rPr lang="zh-CN" altLang="zh-CN" dirty="0" smtClean="0"/>
              <a:t>全称</a:t>
            </a:r>
            <a:r>
              <a:rPr lang="zh-CN" altLang="zh-CN" dirty="0"/>
              <a:t>为开放最短路径优先（</a:t>
            </a:r>
            <a:r>
              <a:rPr lang="en-US" altLang="zh-CN" dirty="0"/>
              <a:t>Open Shortest Path First</a:t>
            </a:r>
            <a:r>
              <a:rPr lang="zh-CN" altLang="zh-CN" dirty="0" smtClean="0"/>
              <a:t>）</a:t>
            </a:r>
            <a:endParaRPr lang="en-US" altLang="zh-CN" dirty="0" smtClean="0"/>
          </a:p>
          <a:p>
            <a:r>
              <a:rPr lang="zh-CN" altLang="zh-CN" dirty="0" smtClean="0"/>
              <a:t>开放</a:t>
            </a:r>
            <a:r>
              <a:rPr lang="zh-CN" altLang="zh-CN" dirty="0"/>
              <a:t>表明</a:t>
            </a:r>
            <a:r>
              <a:rPr lang="en-US" altLang="zh-CN" dirty="0"/>
              <a:t>OSPF</a:t>
            </a:r>
            <a:r>
              <a:rPr lang="zh-CN" altLang="zh-CN" dirty="0"/>
              <a:t>协议不是受某家厂商所控制的，是公开发表</a:t>
            </a:r>
            <a:r>
              <a:rPr lang="zh-CN" altLang="zh-CN" dirty="0" smtClean="0"/>
              <a:t>的</a:t>
            </a:r>
            <a:endParaRPr lang="en-US" altLang="zh-CN" dirty="0" smtClean="0"/>
          </a:p>
          <a:p>
            <a:r>
              <a:rPr lang="zh-CN" altLang="zh-CN" dirty="0" smtClean="0"/>
              <a:t>最</a:t>
            </a:r>
            <a:r>
              <a:rPr lang="zh-CN" altLang="zh-CN" dirty="0"/>
              <a:t>短路径优先是因为该协议采用了</a:t>
            </a:r>
            <a:r>
              <a:rPr lang="en-US" altLang="zh-CN" dirty="0" err="1"/>
              <a:t>Dijkstra</a:t>
            </a:r>
            <a:r>
              <a:rPr lang="zh-CN" altLang="zh-CN" dirty="0"/>
              <a:t>提出的最短路径优先算法（</a:t>
            </a:r>
            <a:r>
              <a:rPr lang="en-US" altLang="zh-CN" dirty="0"/>
              <a:t>SPF</a:t>
            </a:r>
            <a:r>
              <a:rPr lang="zh-CN" altLang="zh-CN" dirty="0"/>
              <a:t>）</a:t>
            </a:r>
            <a:r>
              <a:rPr lang="zh-CN" altLang="zh-CN" dirty="0" smtClean="0"/>
              <a:t>。</a:t>
            </a:r>
            <a:endParaRPr lang="en-US" altLang="zh-CN" dirty="0" smtClean="0"/>
          </a:p>
          <a:p>
            <a:r>
              <a:rPr lang="zh-CN" altLang="zh-CN" dirty="0" smtClean="0"/>
              <a:t>并不</a:t>
            </a:r>
            <a:r>
              <a:rPr lang="zh-CN" altLang="zh-CN" dirty="0"/>
              <a:t>意味着其它的路由选择协议不采用最短路径优先算法</a:t>
            </a:r>
            <a:endParaRPr lang="zh-CN" altLang="en-US" dirty="0"/>
          </a:p>
        </p:txBody>
      </p:sp>
    </p:spTree>
    <p:extLst>
      <p:ext uri="{BB962C8B-B14F-4D97-AF65-F5344CB8AC3E}">
        <p14:creationId xmlns:p14="http://schemas.microsoft.com/office/powerpoint/2010/main" val="313758211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t>9.3 </a:t>
            </a:r>
            <a:r>
              <a:rPr lang="zh-CN" altLang="zh-CN" dirty="0"/>
              <a:t>内部网关协议</a:t>
            </a:r>
            <a:r>
              <a:rPr lang="en-US" altLang="zh-CN" dirty="0" smtClean="0"/>
              <a:t>OSPF</a:t>
            </a:r>
          </a:p>
          <a:p>
            <a:pPr lvl="1"/>
            <a:r>
              <a:rPr lang="en-US" altLang="zh-CN" dirty="0">
                <a:solidFill>
                  <a:srgbClr val="FF0000"/>
                </a:solidFill>
              </a:rPr>
              <a:t>9.3.1 </a:t>
            </a:r>
            <a:r>
              <a:rPr lang="zh-CN" altLang="zh-CN" dirty="0">
                <a:solidFill>
                  <a:srgbClr val="FF0000"/>
                </a:solidFill>
              </a:rPr>
              <a:t>洪泛法（</a:t>
            </a:r>
            <a:r>
              <a:rPr lang="en-US" altLang="zh-CN" dirty="0">
                <a:solidFill>
                  <a:srgbClr val="FF0000"/>
                </a:solidFill>
              </a:rPr>
              <a:t>flooding</a:t>
            </a:r>
            <a:r>
              <a:rPr lang="zh-CN" altLang="zh-CN" dirty="0">
                <a:solidFill>
                  <a:srgbClr val="FF0000"/>
                </a:solidFill>
              </a:rPr>
              <a:t>）</a:t>
            </a:r>
          </a:p>
          <a:p>
            <a:pPr lvl="1"/>
            <a:r>
              <a:rPr lang="en-US" altLang="zh-CN" dirty="0"/>
              <a:t>9.3.2</a:t>
            </a:r>
            <a:r>
              <a:rPr lang="zh-CN" altLang="zh-CN" dirty="0"/>
              <a:t>相关概念</a:t>
            </a:r>
          </a:p>
          <a:p>
            <a:pPr lvl="1"/>
            <a:r>
              <a:rPr lang="en-US" altLang="zh-CN" dirty="0"/>
              <a:t>9.3.3 OSPF</a:t>
            </a:r>
            <a:r>
              <a:rPr lang="zh-CN" altLang="zh-CN" dirty="0" smtClean="0"/>
              <a:t>算法</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17629483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所谓洪泛法（又称泛洪法）是一种简单的</a:t>
            </a:r>
            <a:r>
              <a:rPr lang="zh-CN" altLang="zh-CN" dirty="0" smtClean="0"/>
              <a:t>路由算法</a:t>
            </a:r>
            <a:endParaRPr lang="en-US" altLang="zh-CN" dirty="0" smtClean="0"/>
          </a:p>
          <a:p>
            <a:r>
              <a:rPr lang="zh-CN" altLang="zh-CN" dirty="0"/>
              <a:t>收到数据的路由器将收到的数据向自己的所有邻居</a:t>
            </a:r>
            <a:r>
              <a:rPr lang="zh-CN" altLang="zh-CN" dirty="0" smtClean="0"/>
              <a:t>路由器传递</a:t>
            </a:r>
            <a:endParaRPr lang="en-US" altLang="zh-CN" dirty="0" smtClean="0"/>
          </a:p>
          <a:p>
            <a:r>
              <a:rPr lang="zh-CN" altLang="zh-CN" dirty="0" smtClean="0"/>
              <a:t>相邻</a:t>
            </a:r>
            <a:r>
              <a:rPr lang="zh-CN" altLang="zh-CN" dirty="0"/>
              <a:t>路由器在收到此数据后做同样的</a:t>
            </a:r>
            <a:r>
              <a:rPr lang="zh-CN" altLang="zh-CN" dirty="0" smtClean="0"/>
              <a:t>处理</a:t>
            </a:r>
            <a:endParaRPr lang="en-US" altLang="zh-CN" dirty="0" smtClean="0"/>
          </a:p>
          <a:p>
            <a:r>
              <a:rPr lang="zh-CN" altLang="zh-CN"/>
              <a:t>直到数据到达目的结点为止</a:t>
            </a:r>
            <a:endParaRPr lang="zh-CN" altLang="en-US" dirty="0"/>
          </a:p>
        </p:txBody>
      </p:sp>
    </p:spTree>
    <p:extLst>
      <p:ext uri="{BB962C8B-B14F-4D97-AF65-F5344CB8AC3E}">
        <p14:creationId xmlns:p14="http://schemas.microsoft.com/office/powerpoint/2010/main" val="2742034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主动</a:t>
            </a:r>
            <a:r>
              <a:rPr lang="zh-CN" altLang="zh-CN" dirty="0" smtClean="0"/>
              <a:t>路由</a:t>
            </a:r>
            <a:r>
              <a:rPr lang="en-US" altLang="zh-CN" dirty="0" err="1" smtClean="0"/>
              <a:t>Vs</a:t>
            </a:r>
            <a:r>
              <a:rPr lang="zh-CN" altLang="zh-CN" dirty="0"/>
              <a:t>被动路由算法</a:t>
            </a:r>
            <a:endParaRPr lang="zh-CN" altLang="en-US" dirty="0"/>
          </a:p>
        </p:txBody>
      </p:sp>
      <p:sp>
        <p:nvSpPr>
          <p:cNvPr id="3" name="内容占位符 2"/>
          <p:cNvSpPr>
            <a:spLocks noGrp="1"/>
          </p:cNvSpPr>
          <p:nvPr>
            <p:ph sz="quarter" idx="1"/>
          </p:nvPr>
        </p:nvSpPr>
        <p:spPr/>
        <p:txBody>
          <a:bodyPr/>
          <a:lstStyle/>
          <a:p>
            <a:r>
              <a:rPr lang="zh-CN" altLang="zh-CN" dirty="0"/>
              <a:t>主动路由</a:t>
            </a:r>
            <a:endParaRPr lang="en-US" altLang="zh-CN" dirty="0" smtClean="0"/>
          </a:p>
          <a:p>
            <a:pPr lvl="1"/>
            <a:r>
              <a:rPr lang="zh-CN" altLang="zh-CN" dirty="0" smtClean="0"/>
              <a:t>当前</a:t>
            </a:r>
            <a:r>
              <a:rPr lang="zh-CN" altLang="zh-CN" dirty="0"/>
              <a:t>互联网中的路由算法并不是只计算某些特定的</a:t>
            </a:r>
            <a:r>
              <a:rPr lang="zh-CN" altLang="zh-CN" dirty="0" smtClean="0"/>
              <a:t>路径</a:t>
            </a:r>
            <a:endParaRPr lang="en-US" altLang="zh-CN" dirty="0" smtClean="0"/>
          </a:p>
          <a:p>
            <a:pPr lvl="1"/>
            <a:r>
              <a:rPr lang="zh-CN" altLang="zh-CN" dirty="0" smtClean="0"/>
              <a:t>周期性</a:t>
            </a:r>
            <a:r>
              <a:rPr lang="zh-CN" altLang="zh-CN" dirty="0"/>
              <a:t>地把“辖区”内的所有路径都一次性计算</a:t>
            </a:r>
            <a:r>
              <a:rPr lang="zh-CN" altLang="zh-CN" dirty="0" smtClean="0"/>
              <a:t>完毕</a:t>
            </a:r>
            <a:endParaRPr lang="en-US" altLang="zh-CN" dirty="0" smtClean="0"/>
          </a:p>
          <a:p>
            <a:pPr lvl="1"/>
            <a:r>
              <a:rPr lang="zh-CN" altLang="zh-CN" dirty="0" smtClean="0"/>
              <a:t>后面</a:t>
            </a:r>
            <a:r>
              <a:rPr lang="zh-CN" altLang="zh-CN" dirty="0"/>
              <a:t>的分组根据预先计算的结果转发即</a:t>
            </a:r>
            <a:r>
              <a:rPr lang="zh-CN" altLang="zh-CN" dirty="0" smtClean="0"/>
              <a:t>可</a:t>
            </a:r>
            <a:endParaRPr lang="en-US" altLang="zh-CN" dirty="0" smtClean="0"/>
          </a:p>
          <a:p>
            <a:r>
              <a:rPr lang="zh-CN" altLang="zh-CN" dirty="0" smtClean="0"/>
              <a:t>在</a:t>
            </a:r>
            <a:r>
              <a:rPr lang="zh-CN" altLang="zh-CN" dirty="0"/>
              <a:t>一些领域会出现被动</a:t>
            </a:r>
            <a:r>
              <a:rPr lang="zh-CN" altLang="zh-CN" dirty="0" smtClean="0"/>
              <a:t>路由算法</a:t>
            </a:r>
            <a:endParaRPr lang="en-US" altLang="zh-CN" dirty="0" smtClean="0"/>
          </a:p>
          <a:p>
            <a:pPr lvl="1"/>
            <a:r>
              <a:rPr lang="zh-CN" altLang="zh-CN" dirty="0" smtClean="0"/>
              <a:t>这些</a:t>
            </a:r>
            <a:r>
              <a:rPr lang="zh-CN" altLang="zh-CN" dirty="0"/>
              <a:t>路由算法事先并不计算</a:t>
            </a:r>
            <a:r>
              <a:rPr lang="zh-CN" altLang="zh-CN" dirty="0" smtClean="0"/>
              <a:t>路径</a:t>
            </a:r>
            <a:endParaRPr lang="en-US" altLang="zh-CN" dirty="0" smtClean="0"/>
          </a:p>
          <a:p>
            <a:pPr lvl="1"/>
            <a:r>
              <a:rPr lang="zh-CN" altLang="zh-CN" dirty="0" smtClean="0"/>
              <a:t>只有</a:t>
            </a:r>
            <a:r>
              <a:rPr lang="zh-CN" altLang="zh-CN" dirty="0"/>
              <a:t>当需要发送数据的时候，才去计算这个数据所需的</a:t>
            </a:r>
            <a:r>
              <a:rPr lang="zh-CN" altLang="zh-CN" dirty="0" smtClean="0"/>
              <a:t>路径</a:t>
            </a:r>
            <a:endParaRPr lang="en-US" altLang="zh-CN" dirty="0" smtClean="0"/>
          </a:p>
          <a:p>
            <a:pPr lvl="1"/>
            <a:r>
              <a:rPr lang="zh-CN" altLang="zh-CN" dirty="0" smtClean="0"/>
              <a:t>所以</a:t>
            </a:r>
            <a:r>
              <a:rPr lang="zh-CN" altLang="zh-CN" dirty="0"/>
              <a:t>它们的路由表一般只保存了部分的路径</a:t>
            </a:r>
            <a:r>
              <a:rPr lang="zh-CN" altLang="zh-CN" dirty="0" smtClean="0"/>
              <a:t>信息</a:t>
            </a:r>
            <a:endParaRPr lang="en-US" altLang="zh-CN" dirty="0" smtClean="0"/>
          </a:p>
          <a:p>
            <a:pPr lvl="1"/>
            <a:r>
              <a:rPr lang="zh-CN" altLang="en-US" dirty="0" smtClean="0"/>
              <a:t>挤牙膏式</a:t>
            </a:r>
            <a:endParaRPr lang="zh-CN" altLang="en-US" dirty="0"/>
          </a:p>
        </p:txBody>
      </p:sp>
    </p:spTree>
    <p:extLst>
      <p:ext uri="{BB962C8B-B14F-4D97-AF65-F5344CB8AC3E}">
        <p14:creationId xmlns:p14="http://schemas.microsoft.com/office/powerpoint/2010/main" val="3592909362"/>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4"/>
            <a:ext cx="6336704" cy="4514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4211960" y="1916832"/>
            <a:ext cx="432048" cy="400110"/>
          </a:xfrm>
          <a:prstGeom prst="rect">
            <a:avLst/>
          </a:prstGeom>
          <a:noFill/>
        </p:spPr>
        <p:txBody>
          <a:bodyPr wrap="square" rtlCol="0">
            <a:spAutoFit/>
          </a:bodyPr>
          <a:lstStyle/>
          <a:p>
            <a:r>
              <a:rPr lang="en-US" altLang="zh-CN" sz="2000" b="1" dirty="0" smtClean="0"/>
              <a:t>A</a:t>
            </a:r>
            <a:endParaRPr lang="zh-CN" altLang="en-US" b="1" dirty="0"/>
          </a:p>
        </p:txBody>
      </p:sp>
      <p:sp>
        <p:nvSpPr>
          <p:cNvPr id="8" name="TextBox 7"/>
          <p:cNvSpPr txBox="1"/>
          <p:nvPr/>
        </p:nvSpPr>
        <p:spPr>
          <a:xfrm>
            <a:off x="4148336" y="3830039"/>
            <a:ext cx="432048" cy="369332"/>
          </a:xfrm>
          <a:prstGeom prst="rect">
            <a:avLst/>
          </a:prstGeom>
          <a:noFill/>
        </p:spPr>
        <p:txBody>
          <a:bodyPr wrap="square" rtlCol="0">
            <a:spAutoFit/>
          </a:bodyPr>
          <a:lstStyle/>
          <a:p>
            <a:r>
              <a:rPr lang="en-US" altLang="zh-CN" b="1" dirty="0" smtClean="0"/>
              <a:t>B</a:t>
            </a:r>
            <a:endParaRPr lang="zh-CN" altLang="en-US" b="1" dirty="0"/>
          </a:p>
        </p:txBody>
      </p:sp>
      <p:sp>
        <p:nvSpPr>
          <p:cNvPr id="9" name="TextBox 8"/>
          <p:cNvSpPr txBox="1"/>
          <p:nvPr/>
        </p:nvSpPr>
        <p:spPr>
          <a:xfrm>
            <a:off x="4211960" y="5013176"/>
            <a:ext cx="432048" cy="369332"/>
          </a:xfrm>
          <a:prstGeom prst="rect">
            <a:avLst/>
          </a:prstGeom>
          <a:noFill/>
        </p:spPr>
        <p:txBody>
          <a:bodyPr wrap="square" rtlCol="0">
            <a:spAutoFit/>
          </a:bodyPr>
          <a:lstStyle/>
          <a:p>
            <a:r>
              <a:rPr lang="en-US" altLang="zh-CN" b="1" dirty="0" smtClean="0"/>
              <a:t>C</a:t>
            </a:r>
            <a:endParaRPr lang="zh-CN" altLang="en-US" b="1" dirty="0"/>
          </a:p>
        </p:txBody>
      </p:sp>
      <p:sp>
        <p:nvSpPr>
          <p:cNvPr id="11" name="TextBox 10"/>
          <p:cNvSpPr txBox="1"/>
          <p:nvPr/>
        </p:nvSpPr>
        <p:spPr>
          <a:xfrm>
            <a:off x="5940152" y="5044044"/>
            <a:ext cx="432048" cy="369332"/>
          </a:xfrm>
          <a:prstGeom prst="rect">
            <a:avLst/>
          </a:prstGeom>
          <a:noFill/>
        </p:spPr>
        <p:txBody>
          <a:bodyPr wrap="square" rtlCol="0">
            <a:spAutoFit/>
          </a:bodyPr>
          <a:lstStyle/>
          <a:p>
            <a:r>
              <a:rPr lang="en-US" altLang="zh-CN" b="1" dirty="0" smtClean="0"/>
              <a:t>E</a:t>
            </a:r>
            <a:endParaRPr lang="zh-CN" altLang="en-US" b="1" dirty="0"/>
          </a:p>
        </p:txBody>
      </p:sp>
    </p:spTree>
    <p:extLst>
      <p:ext uri="{BB962C8B-B14F-4D97-AF65-F5344CB8AC3E}">
        <p14:creationId xmlns:p14="http://schemas.microsoft.com/office/powerpoint/2010/main" val="349232830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3" y="1772816"/>
            <a:ext cx="6338236" cy="45145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211960" y="1916832"/>
            <a:ext cx="432048" cy="400110"/>
          </a:xfrm>
          <a:prstGeom prst="rect">
            <a:avLst/>
          </a:prstGeom>
          <a:noFill/>
        </p:spPr>
        <p:txBody>
          <a:bodyPr wrap="square" rtlCol="0">
            <a:spAutoFit/>
          </a:bodyPr>
          <a:lstStyle/>
          <a:p>
            <a:r>
              <a:rPr lang="en-US" altLang="zh-CN" sz="2000" b="1" dirty="0" smtClean="0"/>
              <a:t>A</a:t>
            </a:r>
            <a:endParaRPr lang="zh-CN" altLang="en-US" b="1" dirty="0"/>
          </a:p>
        </p:txBody>
      </p:sp>
      <p:sp>
        <p:nvSpPr>
          <p:cNvPr id="7" name="TextBox 6"/>
          <p:cNvSpPr txBox="1"/>
          <p:nvPr/>
        </p:nvSpPr>
        <p:spPr>
          <a:xfrm>
            <a:off x="4148336" y="3830039"/>
            <a:ext cx="432048" cy="369332"/>
          </a:xfrm>
          <a:prstGeom prst="rect">
            <a:avLst/>
          </a:prstGeom>
          <a:noFill/>
        </p:spPr>
        <p:txBody>
          <a:bodyPr wrap="square" rtlCol="0">
            <a:spAutoFit/>
          </a:bodyPr>
          <a:lstStyle/>
          <a:p>
            <a:r>
              <a:rPr lang="en-US" altLang="zh-CN" b="1" dirty="0" smtClean="0"/>
              <a:t>B</a:t>
            </a:r>
            <a:endParaRPr lang="zh-CN" altLang="en-US" b="1" dirty="0"/>
          </a:p>
        </p:txBody>
      </p:sp>
      <p:sp>
        <p:nvSpPr>
          <p:cNvPr id="8" name="TextBox 7"/>
          <p:cNvSpPr txBox="1"/>
          <p:nvPr/>
        </p:nvSpPr>
        <p:spPr>
          <a:xfrm>
            <a:off x="4211960" y="5013176"/>
            <a:ext cx="432048" cy="369332"/>
          </a:xfrm>
          <a:prstGeom prst="rect">
            <a:avLst/>
          </a:prstGeom>
          <a:noFill/>
        </p:spPr>
        <p:txBody>
          <a:bodyPr wrap="square" rtlCol="0">
            <a:spAutoFit/>
          </a:bodyPr>
          <a:lstStyle/>
          <a:p>
            <a:r>
              <a:rPr lang="en-US" altLang="zh-CN" b="1" dirty="0" smtClean="0"/>
              <a:t>C</a:t>
            </a:r>
            <a:endParaRPr lang="zh-CN" altLang="en-US" b="1" dirty="0"/>
          </a:p>
        </p:txBody>
      </p:sp>
      <p:sp>
        <p:nvSpPr>
          <p:cNvPr id="9" name="TextBox 8"/>
          <p:cNvSpPr txBox="1"/>
          <p:nvPr/>
        </p:nvSpPr>
        <p:spPr>
          <a:xfrm>
            <a:off x="5940152" y="5044044"/>
            <a:ext cx="432048" cy="369332"/>
          </a:xfrm>
          <a:prstGeom prst="rect">
            <a:avLst/>
          </a:prstGeom>
          <a:noFill/>
        </p:spPr>
        <p:txBody>
          <a:bodyPr wrap="square" rtlCol="0">
            <a:spAutoFit/>
          </a:bodyPr>
          <a:lstStyle/>
          <a:p>
            <a:r>
              <a:rPr lang="en-US" altLang="zh-CN" b="1" dirty="0" smtClean="0"/>
              <a:t>E</a:t>
            </a:r>
            <a:endParaRPr lang="zh-CN" altLang="en-US" b="1" dirty="0"/>
          </a:p>
        </p:txBody>
      </p:sp>
    </p:spTree>
    <p:extLst>
      <p:ext uri="{BB962C8B-B14F-4D97-AF65-F5344CB8AC3E}">
        <p14:creationId xmlns:p14="http://schemas.microsoft.com/office/powerpoint/2010/main" val="13617615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9592" y="1772815"/>
            <a:ext cx="6336704" cy="4536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4211960" y="1916832"/>
            <a:ext cx="432048" cy="400110"/>
          </a:xfrm>
          <a:prstGeom prst="rect">
            <a:avLst/>
          </a:prstGeom>
          <a:noFill/>
        </p:spPr>
        <p:txBody>
          <a:bodyPr wrap="square" rtlCol="0">
            <a:spAutoFit/>
          </a:bodyPr>
          <a:lstStyle/>
          <a:p>
            <a:r>
              <a:rPr lang="en-US" altLang="zh-CN" sz="2000" b="1" dirty="0" smtClean="0"/>
              <a:t>A</a:t>
            </a:r>
            <a:endParaRPr lang="zh-CN" altLang="en-US" b="1" dirty="0"/>
          </a:p>
        </p:txBody>
      </p:sp>
      <p:sp>
        <p:nvSpPr>
          <p:cNvPr id="7" name="TextBox 6"/>
          <p:cNvSpPr txBox="1"/>
          <p:nvPr/>
        </p:nvSpPr>
        <p:spPr>
          <a:xfrm>
            <a:off x="4148336" y="3830039"/>
            <a:ext cx="432048" cy="369332"/>
          </a:xfrm>
          <a:prstGeom prst="rect">
            <a:avLst/>
          </a:prstGeom>
          <a:noFill/>
        </p:spPr>
        <p:txBody>
          <a:bodyPr wrap="square" rtlCol="0">
            <a:spAutoFit/>
          </a:bodyPr>
          <a:lstStyle/>
          <a:p>
            <a:r>
              <a:rPr lang="en-US" altLang="zh-CN" b="1" dirty="0" smtClean="0"/>
              <a:t>B</a:t>
            </a:r>
            <a:endParaRPr lang="zh-CN" altLang="en-US" b="1" dirty="0"/>
          </a:p>
        </p:txBody>
      </p:sp>
      <p:sp>
        <p:nvSpPr>
          <p:cNvPr id="8" name="TextBox 7"/>
          <p:cNvSpPr txBox="1"/>
          <p:nvPr/>
        </p:nvSpPr>
        <p:spPr>
          <a:xfrm>
            <a:off x="4211960" y="5013176"/>
            <a:ext cx="432048" cy="369332"/>
          </a:xfrm>
          <a:prstGeom prst="rect">
            <a:avLst/>
          </a:prstGeom>
          <a:noFill/>
        </p:spPr>
        <p:txBody>
          <a:bodyPr wrap="square" rtlCol="0">
            <a:spAutoFit/>
          </a:bodyPr>
          <a:lstStyle/>
          <a:p>
            <a:r>
              <a:rPr lang="en-US" altLang="zh-CN" b="1" dirty="0" smtClean="0"/>
              <a:t>C</a:t>
            </a:r>
            <a:endParaRPr lang="zh-CN" altLang="en-US" b="1" dirty="0"/>
          </a:p>
        </p:txBody>
      </p:sp>
      <p:sp>
        <p:nvSpPr>
          <p:cNvPr id="9" name="TextBox 8"/>
          <p:cNvSpPr txBox="1"/>
          <p:nvPr/>
        </p:nvSpPr>
        <p:spPr>
          <a:xfrm>
            <a:off x="5940152" y="5044044"/>
            <a:ext cx="432048" cy="369332"/>
          </a:xfrm>
          <a:prstGeom prst="rect">
            <a:avLst/>
          </a:prstGeom>
          <a:noFill/>
        </p:spPr>
        <p:txBody>
          <a:bodyPr wrap="square" rtlCol="0">
            <a:spAutoFit/>
          </a:bodyPr>
          <a:lstStyle/>
          <a:p>
            <a:r>
              <a:rPr lang="en-US" altLang="zh-CN" b="1" dirty="0" smtClean="0"/>
              <a:t>E</a:t>
            </a:r>
            <a:endParaRPr lang="zh-CN" altLang="en-US" b="1" dirty="0"/>
          </a:p>
        </p:txBody>
      </p:sp>
    </p:spTree>
    <p:extLst>
      <p:ext uri="{BB962C8B-B14F-4D97-AF65-F5344CB8AC3E}">
        <p14:creationId xmlns:p14="http://schemas.microsoft.com/office/powerpoint/2010/main" val="1921419085"/>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normAutofit/>
          </a:bodyPr>
          <a:lstStyle/>
          <a:p>
            <a:r>
              <a:rPr lang="zh-CN" altLang="zh-CN" dirty="0"/>
              <a:t>洪泛法的思想基本相同，但是不同的实现有不同的细节</a:t>
            </a:r>
            <a:r>
              <a:rPr lang="zh-CN" altLang="zh-CN" dirty="0" smtClean="0"/>
              <a:t>差异</a:t>
            </a:r>
            <a:endParaRPr lang="en-US" altLang="zh-CN" dirty="0" smtClean="0"/>
          </a:p>
          <a:p>
            <a:r>
              <a:rPr lang="en-US" altLang="zh-CN" dirty="0" smtClean="0"/>
              <a:t>OSPF</a:t>
            </a:r>
            <a:r>
              <a:rPr lang="zh-CN" altLang="zh-CN" dirty="0"/>
              <a:t>采用的是可靠洪泛</a:t>
            </a:r>
            <a:r>
              <a:rPr lang="zh-CN" altLang="zh-CN" dirty="0" smtClean="0"/>
              <a:t>法</a:t>
            </a:r>
            <a:endParaRPr lang="zh-CN" altLang="zh-CN" dirty="0"/>
          </a:p>
          <a:p>
            <a:r>
              <a:rPr lang="zh-CN" altLang="zh-CN" dirty="0" smtClean="0"/>
              <a:t>这种算法比较</a:t>
            </a:r>
            <a:r>
              <a:rPr lang="zh-CN" altLang="zh-CN" dirty="0"/>
              <a:t>简单，不需要计算路径，但是在传输数据时耗费</a:t>
            </a:r>
            <a:r>
              <a:rPr lang="zh-CN" altLang="zh-CN" dirty="0" smtClean="0"/>
              <a:t>很大，只能</a:t>
            </a:r>
            <a:r>
              <a:rPr lang="zh-CN" altLang="zh-CN" dirty="0"/>
              <a:t>适用于较小的网络，或者发送次数不频繁的情况</a:t>
            </a:r>
            <a:r>
              <a:rPr lang="zh-CN" altLang="zh-CN" dirty="0" smtClean="0"/>
              <a:t>。</a:t>
            </a:r>
            <a:endParaRPr lang="zh-CN" altLang="zh-CN" dirty="0"/>
          </a:p>
        </p:txBody>
      </p:sp>
    </p:spTree>
    <p:extLst>
      <p:ext uri="{BB962C8B-B14F-4D97-AF65-F5344CB8AC3E}">
        <p14:creationId xmlns:p14="http://schemas.microsoft.com/office/powerpoint/2010/main" val="3203838572"/>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OSPF</a:t>
            </a:r>
            <a:r>
              <a:rPr lang="zh-CN" altLang="en-US" dirty="0" smtClean="0"/>
              <a:t>的考虑</a:t>
            </a:r>
            <a:endParaRPr lang="zh-CN" altLang="en-US" dirty="0"/>
          </a:p>
        </p:txBody>
      </p:sp>
      <p:sp>
        <p:nvSpPr>
          <p:cNvPr id="3" name="内容占位符 2"/>
          <p:cNvSpPr>
            <a:spLocks noGrp="1"/>
          </p:cNvSpPr>
          <p:nvPr>
            <p:ph sz="quarter" idx="1"/>
          </p:nvPr>
        </p:nvSpPr>
        <p:spPr/>
        <p:txBody>
          <a:bodyPr/>
          <a:lstStyle/>
          <a:p>
            <a:r>
              <a:rPr lang="en-US" altLang="zh-CN" dirty="0"/>
              <a:t>OSPF</a:t>
            </a:r>
            <a:r>
              <a:rPr lang="zh-CN" altLang="zh-CN" dirty="0"/>
              <a:t>只是借用洪泛法在路由器之间传递自己的路由信息，次数并不频繁</a:t>
            </a:r>
            <a:endParaRPr lang="en-US" altLang="zh-CN" dirty="0"/>
          </a:p>
          <a:p>
            <a:r>
              <a:rPr lang="zh-CN" altLang="zh-CN" dirty="0"/>
              <a:t>但是每个路由器都需要进行类似的洪泛，所以也应该进行一定的范围</a:t>
            </a:r>
            <a:r>
              <a:rPr lang="zh-CN" altLang="zh-CN" dirty="0" smtClean="0"/>
              <a:t>限制</a:t>
            </a:r>
            <a:endParaRPr lang="en-US" altLang="zh-CN" dirty="0" smtClean="0"/>
          </a:p>
          <a:p>
            <a:r>
              <a:rPr lang="en-US" altLang="zh-CN" dirty="0" smtClean="0"/>
              <a:t>OSPF</a:t>
            </a:r>
            <a:r>
              <a:rPr lang="zh-CN" altLang="zh-CN" dirty="0"/>
              <a:t>协议采用分区的思想进行</a:t>
            </a:r>
            <a:r>
              <a:rPr lang="zh-CN" altLang="zh-CN" dirty="0" smtClean="0"/>
              <a:t>限制</a:t>
            </a:r>
            <a:endParaRPr lang="en-US" altLang="zh-CN" dirty="0" smtClean="0"/>
          </a:p>
          <a:p>
            <a:r>
              <a:rPr lang="zh-CN" altLang="zh-CN" dirty="0" smtClean="0"/>
              <a:t>洪</a:t>
            </a:r>
            <a:r>
              <a:rPr lang="zh-CN" altLang="zh-CN" dirty="0"/>
              <a:t>泛的过程只能在一个区域内进行</a:t>
            </a:r>
            <a:endParaRPr lang="zh-CN" altLang="en-US" dirty="0"/>
          </a:p>
          <a:p>
            <a:endParaRPr lang="zh-CN" altLang="en-US" dirty="0"/>
          </a:p>
        </p:txBody>
      </p:sp>
    </p:spTree>
    <p:extLst>
      <p:ext uri="{BB962C8B-B14F-4D97-AF65-F5344CB8AC3E}">
        <p14:creationId xmlns:p14="http://schemas.microsoft.com/office/powerpoint/2010/main" val="246165867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t>9.3 </a:t>
            </a:r>
            <a:r>
              <a:rPr lang="zh-CN" altLang="zh-CN" dirty="0"/>
              <a:t>内部网关协议</a:t>
            </a:r>
            <a:r>
              <a:rPr lang="en-US" altLang="zh-CN" dirty="0" smtClean="0"/>
              <a:t>OSPF</a:t>
            </a:r>
          </a:p>
          <a:p>
            <a:pPr lvl="1"/>
            <a:r>
              <a:rPr lang="en-US" altLang="zh-CN" dirty="0"/>
              <a:t>9.3.1 </a:t>
            </a:r>
            <a:r>
              <a:rPr lang="zh-CN" altLang="zh-CN" dirty="0"/>
              <a:t>洪泛法（</a:t>
            </a:r>
            <a:r>
              <a:rPr lang="en-US" altLang="zh-CN" dirty="0"/>
              <a:t>flooding</a:t>
            </a:r>
            <a:r>
              <a:rPr lang="zh-CN" altLang="zh-CN" dirty="0"/>
              <a:t>）</a:t>
            </a:r>
          </a:p>
          <a:p>
            <a:pPr lvl="1"/>
            <a:r>
              <a:rPr lang="en-US" altLang="zh-CN" dirty="0" smtClean="0">
                <a:solidFill>
                  <a:srgbClr val="FF0000"/>
                </a:solidFill>
              </a:rPr>
              <a:t>9.3.2 </a:t>
            </a:r>
            <a:r>
              <a:rPr lang="zh-CN" altLang="zh-CN" dirty="0" smtClean="0">
                <a:solidFill>
                  <a:srgbClr val="FF0000"/>
                </a:solidFill>
              </a:rPr>
              <a:t>相关</a:t>
            </a:r>
            <a:r>
              <a:rPr lang="zh-CN" altLang="zh-CN" dirty="0">
                <a:solidFill>
                  <a:srgbClr val="FF0000"/>
                </a:solidFill>
              </a:rPr>
              <a:t>概念</a:t>
            </a:r>
          </a:p>
          <a:p>
            <a:pPr lvl="1"/>
            <a:r>
              <a:rPr lang="en-US" altLang="zh-CN" dirty="0"/>
              <a:t>9.3.3 OSPF</a:t>
            </a:r>
            <a:r>
              <a:rPr lang="zh-CN" altLang="zh-CN" dirty="0" smtClean="0"/>
              <a:t>算法</a:t>
            </a:r>
            <a:endParaRPr lang="zh-CN" altLang="zh-CN" dirty="0"/>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1762948346"/>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区域（</a:t>
            </a:r>
            <a:r>
              <a:rPr lang="en-US" altLang="zh-CN" dirty="0">
                <a:solidFill>
                  <a:srgbClr val="FF0000"/>
                </a:solidFill>
              </a:rPr>
              <a:t>area</a:t>
            </a:r>
            <a:r>
              <a:rPr lang="zh-CN" altLang="zh-CN" dirty="0">
                <a:solidFill>
                  <a:srgbClr val="FF0000"/>
                </a:solidFill>
              </a:rPr>
              <a:t>）</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OSPF</a:t>
            </a:r>
            <a:r>
              <a:rPr lang="zh-CN" altLang="zh-CN" dirty="0"/>
              <a:t>将一个自治系统划分为若干个更小的</a:t>
            </a:r>
            <a:r>
              <a:rPr lang="zh-CN" altLang="zh-CN" dirty="0" smtClean="0"/>
              <a:t>范围，称为区域</a:t>
            </a:r>
            <a:endParaRPr lang="en-US" altLang="zh-CN" dirty="0" smtClean="0"/>
          </a:p>
          <a:p>
            <a:r>
              <a:rPr lang="zh-CN" altLang="zh-CN" dirty="0" smtClean="0"/>
              <a:t>每</a:t>
            </a:r>
            <a:r>
              <a:rPr lang="zh-CN" altLang="zh-CN" dirty="0"/>
              <a:t>一个区域有一个</a:t>
            </a:r>
            <a:r>
              <a:rPr lang="en-US" altLang="zh-CN" dirty="0"/>
              <a:t>32</a:t>
            </a:r>
            <a:r>
              <a:rPr lang="zh-CN" altLang="zh-CN" dirty="0"/>
              <a:t>位的标识符（用点分十进制表示</a:t>
            </a:r>
            <a:r>
              <a:rPr lang="zh-CN" altLang="zh-CN" dirty="0" smtClean="0"/>
              <a:t>）</a:t>
            </a:r>
            <a:endParaRPr lang="en-US" altLang="zh-CN" dirty="0" smtClean="0"/>
          </a:p>
          <a:p>
            <a:r>
              <a:rPr lang="zh-CN" altLang="zh-CN" dirty="0" smtClean="0"/>
              <a:t>其中</a:t>
            </a:r>
            <a:r>
              <a:rPr lang="zh-CN" altLang="zh-CN" dirty="0"/>
              <a:t>需要有一个主干区域（</a:t>
            </a:r>
            <a:r>
              <a:rPr lang="en-US" altLang="zh-CN" dirty="0"/>
              <a:t>backbone area</a:t>
            </a:r>
            <a:r>
              <a:rPr lang="zh-CN" altLang="zh-CN" dirty="0"/>
              <a:t>），标识符固定为</a:t>
            </a:r>
            <a:r>
              <a:rPr lang="en-US" altLang="zh-CN" dirty="0" smtClean="0"/>
              <a:t>0.0.0.0</a:t>
            </a:r>
          </a:p>
          <a:p>
            <a:r>
              <a:rPr lang="zh-CN" altLang="zh-CN" dirty="0" smtClean="0"/>
              <a:t>主干</a:t>
            </a:r>
            <a:r>
              <a:rPr lang="zh-CN" altLang="zh-CN" dirty="0"/>
              <a:t>区域的作用是用来连通其他</a:t>
            </a:r>
            <a:r>
              <a:rPr lang="zh-CN" altLang="zh-CN" dirty="0" smtClean="0"/>
              <a:t>区域</a:t>
            </a:r>
            <a:endParaRPr lang="en-US" altLang="zh-CN" dirty="0" smtClean="0"/>
          </a:p>
          <a:p>
            <a:r>
              <a:rPr lang="zh-CN" altLang="zh-CN" dirty="0" smtClean="0"/>
              <a:t>体现</a:t>
            </a:r>
            <a:r>
              <a:rPr lang="zh-CN" altLang="zh-CN" dirty="0"/>
              <a:t>出</a:t>
            </a:r>
            <a:r>
              <a:rPr lang="en-US" altLang="zh-CN" dirty="0"/>
              <a:t>OSPF</a:t>
            </a:r>
            <a:r>
              <a:rPr lang="zh-CN" altLang="zh-CN" dirty="0"/>
              <a:t>采用了分层管理的思想，</a:t>
            </a:r>
            <a:endParaRPr lang="zh-CN" altLang="en-US" dirty="0"/>
          </a:p>
        </p:txBody>
      </p:sp>
    </p:spTree>
    <p:extLst>
      <p:ext uri="{BB962C8B-B14F-4D97-AF65-F5344CB8AC3E}">
        <p14:creationId xmlns:p14="http://schemas.microsoft.com/office/powerpoint/2010/main" val="2431348758"/>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2060849"/>
            <a:ext cx="9001000" cy="38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323528" y="2996952"/>
            <a:ext cx="3024336" cy="2304256"/>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347864" y="4437112"/>
            <a:ext cx="3240360" cy="136815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rot="5400000">
            <a:off x="6448400" y="3064768"/>
            <a:ext cx="2952328" cy="224063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455876" y="2564904"/>
            <a:ext cx="3348372" cy="1800200"/>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837621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par>
                          <p:cTn id="13" fill="hold">
                            <p:stCondLst>
                              <p:cond delay="0"/>
                            </p:stCondLst>
                            <p:childTnLst>
                              <p:par>
                                <p:cTn id="14" presetID="26" presetClass="emph" presetSubtype="0" repeatCount="3000" fill="hold" grpId="1" nodeType="afterEffect">
                                  <p:stCondLst>
                                    <p:cond delay="0"/>
                                  </p:stCondLst>
                                  <p:childTnLst>
                                    <p:animEffect transition="out" filter="fade">
                                      <p:cBhvr>
                                        <p:cTn id="15" dur="1000" tmFilter="0, 0; .2, .5; .8, .5; 1, 0"/>
                                        <p:tgtEl>
                                          <p:spTgt spid="8"/>
                                        </p:tgtEl>
                                      </p:cBhvr>
                                    </p:animEffect>
                                    <p:animScale>
                                      <p:cBhvr>
                                        <p:cTn id="16" dur="500" autoRev="1" fill="hold"/>
                                        <p:tgtEl>
                                          <p:spTgt spid="8"/>
                                        </p:tgtEl>
                                      </p:cBhvr>
                                      <p:by x="105000" y="105000"/>
                                    </p:animScale>
                                  </p:childTnLst>
                                </p:cTn>
                              </p:par>
                              <p:par>
                                <p:cTn id="17" presetID="26" presetClass="emph" presetSubtype="0" repeatCount="3000" fill="hold" grpId="1" nodeType="withEffect">
                                  <p:stCondLst>
                                    <p:cond delay="0"/>
                                  </p:stCondLst>
                                  <p:childTnLst>
                                    <p:animEffect transition="out" filter="fade">
                                      <p:cBhvr>
                                        <p:cTn id="18" dur="1000" tmFilter="0, 0; .2, .5; .8, .5; 1, 0"/>
                                        <p:tgtEl>
                                          <p:spTgt spid="4"/>
                                        </p:tgtEl>
                                      </p:cBhvr>
                                    </p:animEffect>
                                    <p:animScale>
                                      <p:cBhvr>
                                        <p:cTn id="19" dur="500" autoRev="1" fill="hold"/>
                                        <p:tgtEl>
                                          <p:spTgt spid="4"/>
                                        </p:tgtEl>
                                      </p:cBhvr>
                                      <p:by x="105000" y="105000"/>
                                    </p:animScale>
                                  </p:childTnLst>
                                </p:cTn>
                              </p:par>
                              <p:par>
                                <p:cTn id="20" presetID="26" presetClass="emph" presetSubtype="0" repeatCount="3000" fill="hold" grpId="1" nodeType="withEffect">
                                  <p:stCondLst>
                                    <p:cond delay="0"/>
                                  </p:stCondLst>
                                  <p:childTnLst>
                                    <p:animEffect transition="out" filter="fade">
                                      <p:cBhvr>
                                        <p:cTn id="21" dur="1000" tmFilter="0, 0; .2, .5; .8, .5; 1, 0"/>
                                        <p:tgtEl>
                                          <p:spTgt spid="6"/>
                                        </p:tgtEl>
                                      </p:cBhvr>
                                    </p:animEffect>
                                    <p:animScale>
                                      <p:cBhvr>
                                        <p:cTn id="22" dur="500" autoRev="1" fill="hold"/>
                                        <p:tgtEl>
                                          <p:spTgt spid="6"/>
                                        </p:tgtEl>
                                      </p:cBhvr>
                                      <p:by x="105000" y="105000"/>
                                    </p:animScale>
                                  </p:childTnLst>
                                </p:cTn>
                              </p:par>
                              <p:par>
                                <p:cTn id="23" presetID="26" presetClass="emph" presetSubtype="0" repeatCount="3000" fill="hold" grpId="1" nodeType="withEffect">
                                  <p:stCondLst>
                                    <p:cond delay="0"/>
                                  </p:stCondLst>
                                  <p:childTnLst>
                                    <p:animEffect transition="out" filter="fade">
                                      <p:cBhvr>
                                        <p:cTn id="24" dur="1000" tmFilter="0, 0; .2, .5; .8, .5; 1, 0"/>
                                        <p:tgtEl>
                                          <p:spTgt spid="7"/>
                                        </p:tgtEl>
                                      </p:cBhvr>
                                    </p:animEffect>
                                    <p:animScale>
                                      <p:cBhvr>
                                        <p:cTn id="25" dur="500" autoRev="1" fill="hold"/>
                                        <p:tgtEl>
                                          <p:spTgt spid="7"/>
                                        </p:tgtEl>
                                      </p:cBhvr>
                                      <p:by x="105000" y="105000"/>
                                    </p:animScale>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grpId="2" nodeType="clickEffect">
                                  <p:stCondLst>
                                    <p:cond delay="0"/>
                                  </p:stCondLst>
                                  <p:childTnLst>
                                    <p:set>
                                      <p:cBhvr>
                                        <p:cTn id="29" dur="1" fill="hold">
                                          <p:stCondLst>
                                            <p:cond delay="0"/>
                                          </p:stCondLst>
                                        </p:cTn>
                                        <p:tgtEl>
                                          <p:spTgt spid="4"/>
                                        </p:tgtEl>
                                        <p:attrNameLst>
                                          <p:attrName>style.visibility</p:attrName>
                                        </p:attrNameLst>
                                      </p:cBhvr>
                                      <p:to>
                                        <p:strVal val="hidden"/>
                                      </p:to>
                                    </p:set>
                                  </p:childTnLst>
                                </p:cTn>
                              </p:par>
                              <p:par>
                                <p:cTn id="30" presetID="1" presetClass="exit" presetSubtype="0" fill="hold" grpId="2" nodeType="withEffect">
                                  <p:stCondLst>
                                    <p:cond delay="0"/>
                                  </p:stCondLst>
                                  <p:childTnLst>
                                    <p:set>
                                      <p:cBhvr>
                                        <p:cTn id="31" dur="1" fill="hold">
                                          <p:stCondLst>
                                            <p:cond delay="0"/>
                                          </p:stCondLst>
                                        </p:cTn>
                                        <p:tgtEl>
                                          <p:spTgt spid="6"/>
                                        </p:tgtEl>
                                        <p:attrNameLst>
                                          <p:attrName>style.visibility</p:attrName>
                                        </p:attrNameLst>
                                      </p:cBhvr>
                                      <p:to>
                                        <p:strVal val="hidden"/>
                                      </p:to>
                                    </p:set>
                                  </p:childTnLst>
                                </p:cTn>
                              </p:par>
                              <p:par>
                                <p:cTn id="32" presetID="1" presetClass="exit" presetSubtype="0" fill="hold" grpId="2" nodeType="withEffect">
                                  <p:stCondLst>
                                    <p:cond delay="0"/>
                                  </p:stCondLst>
                                  <p:childTnLst>
                                    <p:set>
                                      <p:cBhvr>
                                        <p:cTn id="33" dur="1" fill="hold">
                                          <p:stCondLst>
                                            <p:cond delay="0"/>
                                          </p:stCondLst>
                                        </p:cTn>
                                        <p:tgtEl>
                                          <p:spTgt spid="7"/>
                                        </p:tgtEl>
                                        <p:attrNameLst>
                                          <p:attrName>style.visibility</p:attrName>
                                        </p:attrNameLst>
                                      </p:cBhvr>
                                      <p:to>
                                        <p:strVal val="hidden"/>
                                      </p:to>
                                    </p:set>
                                  </p:childTnLst>
                                </p:cTn>
                              </p:par>
                            </p:childTnLst>
                          </p:cTn>
                        </p:par>
                      </p:childTnLst>
                    </p:cTn>
                  </p:par>
                  <p:par>
                    <p:cTn id="34" fill="hold">
                      <p:stCondLst>
                        <p:cond delay="indefinite"/>
                      </p:stCondLst>
                      <p:childTnLst>
                        <p:par>
                          <p:cTn id="35" fill="hold">
                            <p:stCondLst>
                              <p:cond delay="0"/>
                            </p:stCondLst>
                            <p:childTnLst>
                              <p:par>
                                <p:cTn id="36" presetID="26" presetClass="emph" presetSubtype="0" repeatCount="3000" fill="hold" grpId="2" nodeType="clickEffect">
                                  <p:stCondLst>
                                    <p:cond delay="0"/>
                                  </p:stCondLst>
                                  <p:childTnLst>
                                    <p:animEffect transition="out" filter="fade">
                                      <p:cBhvr>
                                        <p:cTn id="37" dur="1000" tmFilter="0, 0; .2, .5; .8, .5; 1, 0"/>
                                        <p:tgtEl>
                                          <p:spTgt spid="8"/>
                                        </p:tgtEl>
                                      </p:cBhvr>
                                    </p:animEffect>
                                    <p:animScale>
                                      <p:cBhvr>
                                        <p:cTn id="38"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6" grpId="2" animBg="1"/>
      <p:bldP spid="7" grpId="0" animBg="1"/>
      <p:bldP spid="7" grpId="1" animBg="1"/>
      <p:bldP spid="7" grpId="2" animBg="1"/>
      <p:bldP spid="8" grpId="0" animBg="1"/>
      <p:bldP spid="8" grpId="1" animBg="1"/>
      <p:bldP spid="8" grpId="2"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smtClean="0"/>
              <a:t>一</a:t>
            </a:r>
            <a:r>
              <a:rPr lang="zh-CN" altLang="zh-CN" dirty="0"/>
              <a:t>个区域内的路由器最好不超过</a:t>
            </a:r>
            <a:r>
              <a:rPr lang="en-US" altLang="zh-CN" dirty="0"/>
              <a:t>200</a:t>
            </a:r>
            <a:r>
              <a:rPr lang="zh-CN" altLang="zh-CN" dirty="0"/>
              <a:t>个。</a:t>
            </a:r>
          </a:p>
          <a:p>
            <a:r>
              <a:rPr lang="zh-CN" altLang="zh-CN" dirty="0"/>
              <a:t>划分区域的好处就是将算法所需的洪泛范围局限于一个小的</a:t>
            </a:r>
            <a:r>
              <a:rPr lang="zh-CN" altLang="zh-CN" dirty="0" smtClean="0"/>
              <a:t>区域</a:t>
            </a:r>
            <a:endParaRPr lang="en-US" altLang="zh-CN" dirty="0" smtClean="0"/>
          </a:p>
          <a:p>
            <a:r>
              <a:rPr lang="zh-CN" altLang="zh-CN" dirty="0" smtClean="0"/>
              <a:t>这</a:t>
            </a:r>
            <a:r>
              <a:rPr lang="zh-CN" altLang="zh-CN" dirty="0"/>
              <a:t>在大面积上减少了网络上的</a:t>
            </a:r>
            <a:r>
              <a:rPr lang="zh-CN" altLang="zh-CN" dirty="0" smtClean="0"/>
              <a:t>通信量</a:t>
            </a:r>
            <a:endParaRPr lang="en-US" altLang="zh-CN" dirty="0" smtClean="0"/>
          </a:p>
          <a:p>
            <a:r>
              <a:rPr lang="zh-CN" altLang="zh-CN" dirty="0" smtClean="0"/>
              <a:t>一</a:t>
            </a:r>
            <a:r>
              <a:rPr lang="zh-CN" altLang="zh-CN" dirty="0"/>
              <a:t>个区域内的路由器只知道本区域的完整</a:t>
            </a:r>
            <a:r>
              <a:rPr lang="zh-CN" altLang="zh-CN" dirty="0" smtClean="0"/>
              <a:t>网络拓扑</a:t>
            </a:r>
            <a:endParaRPr lang="zh-CN" altLang="en-US" dirty="0"/>
          </a:p>
        </p:txBody>
      </p:sp>
    </p:spTree>
    <p:extLst>
      <p:ext uri="{BB962C8B-B14F-4D97-AF65-F5344CB8AC3E}">
        <p14:creationId xmlns:p14="http://schemas.microsoft.com/office/powerpoint/2010/main" val="413711902"/>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自治系统边界路由器</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2060849"/>
            <a:ext cx="9001000" cy="38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4788024" y="2996952"/>
            <a:ext cx="720080" cy="576064"/>
          </a:xfrm>
          <a:prstGeom prst="ellipse">
            <a:avLst/>
          </a:prstGeom>
          <a:noFill/>
          <a:ln w="57150">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629970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26" presetClass="emph" presetSubtype="0" repeatCount="3000" fill="hold" grpId="1" nodeType="withEffect">
                                  <p:stCondLst>
                                    <p:cond delay="0"/>
                                  </p:stCondLst>
                                  <p:childTnLst>
                                    <p:animEffect transition="out" filter="fade">
                                      <p:cBhvr>
                                        <p:cTn id="8" dur="1000" tmFilter="0, 0; .2, .5; .8, .5; 1, 0"/>
                                        <p:tgtEl>
                                          <p:spTgt spid="4"/>
                                        </p:tgtEl>
                                      </p:cBhvr>
                                    </p:animEffect>
                                    <p:animScale>
                                      <p:cBhvr>
                                        <p:cTn id="9" dur="500" autoRev="1" fill="hold"/>
                                        <p:tgtEl>
                                          <p:spTgt spid="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计算的</a:t>
            </a:r>
            <a:r>
              <a:rPr lang="zh-CN" altLang="zh-CN" dirty="0"/>
              <a:t>结果</a:t>
            </a:r>
            <a:endParaRPr lang="zh-CN" altLang="en-US" dirty="0"/>
          </a:p>
        </p:txBody>
      </p:sp>
      <p:sp>
        <p:nvSpPr>
          <p:cNvPr id="3" name="内容占位符 2"/>
          <p:cNvSpPr>
            <a:spLocks noGrp="1"/>
          </p:cNvSpPr>
          <p:nvPr>
            <p:ph sz="quarter" idx="1"/>
          </p:nvPr>
        </p:nvSpPr>
        <p:spPr/>
        <p:txBody>
          <a:bodyPr/>
          <a:lstStyle/>
          <a:p>
            <a:r>
              <a:rPr lang="zh-CN" altLang="zh-CN" dirty="0"/>
              <a:t>路由算法计算出的结果，会保存在自己的路由表</a:t>
            </a:r>
            <a:r>
              <a:rPr lang="zh-CN" altLang="zh-CN" dirty="0" smtClean="0"/>
              <a:t>中</a:t>
            </a:r>
            <a:endParaRPr lang="en-US" altLang="zh-CN" dirty="0" smtClean="0"/>
          </a:p>
          <a:p>
            <a:r>
              <a:rPr lang="zh-CN" altLang="zh-CN" dirty="0" smtClean="0"/>
              <a:t>路由</a:t>
            </a:r>
            <a:r>
              <a:rPr lang="zh-CN" altLang="zh-CN" dirty="0"/>
              <a:t>表中的每个项目都应</a:t>
            </a:r>
            <a:r>
              <a:rPr lang="zh-CN" altLang="zh-CN" dirty="0" smtClean="0"/>
              <a:t>包括</a:t>
            </a:r>
            <a:endParaRPr lang="en-US" altLang="zh-CN" dirty="0" smtClean="0"/>
          </a:p>
          <a:p>
            <a:pPr lvl="1"/>
            <a:r>
              <a:rPr lang="en-US" altLang="zh-CN" dirty="0" smtClean="0"/>
              <a:t>&lt;</a:t>
            </a:r>
            <a:r>
              <a:rPr lang="zh-CN" altLang="zh-CN" dirty="0"/>
              <a:t>目的网络地址、下一跳</a:t>
            </a:r>
            <a:r>
              <a:rPr lang="en-US" altLang="zh-CN" dirty="0"/>
              <a:t>&gt;</a:t>
            </a:r>
            <a:endParaRPr lang="zh-CN" altLang="en-US" dirty="0"/>
          </a:p>
        </p:txBody>
      </p:sp>
    </p:spTree>
    <p:extLst>
      <p:ext uri="{BB962C8B-B14F-4D97-AF65-F5344CB8AC3E}">
        <p14:creationId xmlns:p14="http://schemas.microsoft.com/office/powerpoint/2010/main" val="96365521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主干路由器</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2060849"/>
            <a:ext cx="9001000" cy="38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4788024" y="2996952"/>
            <a:ext cx="720080" cy="576064"/>
          </a:xfrm>
          <a:prstGeom prst="ellipse">
            <a:avLst/>
          </a:prstGeom>
          <a:noFill/>
          <a:ln w="57150">
            <a:solidFill>
              <a:srgbClr val="FFFF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3059832" y="3479765"/>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00192" y="3479765"/>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43500" y="4208229"/>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5003540" y="3642360"/>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244887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26" presetClass="emph" presetSubtype="0" repeatCount="3000" fill="hold" grpId="1" nodeType="withEffect">
                                  <p:stCondLst>
                                    <p:cond delay="0"/>
                                  </p:stCondLst>
                                  <p:childTnLst>
                                    <p:animEffect transition="out" filter="fade">
                                      <p:cBhvr>
                                        <p:cTn id="16" dur="1000" tmFilter="0, 0; .2, .5; .8, .5; 1, 0"/>
                                        <p:tgtEl>
                                          <p:spTgt spid="4"/>
                                        </p:tgtEl>
                                      </p:cBhvr>
                                    </p:animEffect>
                                    <p:animScale>
                                      <p:cBhvr>
                                        <p:cTn id="17" dur="500" autoRev="1" fill="hold"/>
                                        <p:tgtEl>
                                          <p:spTgt spid="4"/>
                                        </p:tgtEl>
                                      </p:cBhvr>
                                      <p:by x="105000" y="105000"/>
                                    </p:animScale>
                                  </p:childTnLst>
                                </p:cTn>
                              </p:par>
                              <p:par>
                                <p:cTn id="18" presetID="26" presetClass="emph" presetSubtype="0" repeatCount="3000" fill="hold" grpId="1" nodeType="withEffect">
                                  <p:stCondLst>
                                    <p:cond delay="0"/>
                                  </p:stCondLst>
                                  <p:childTnLst>
                                    <p:animEffect transition="out" filter="fade">
                                      <p:cBhvr>
                                        <p:cTn id="19" dur="1000" tmFilter="0, 0; .2, .5; .8, .5; 1, 0"/>
                                        <p:tgtEl>
                                          <p:spTgt spid="6"/>
                                        </p:tgtEl>
                                      </p:cBhvr>
                                    </p:animEffect>
                                    <p:animScale>
                                      <p:cBhvr>
                                        <p:cTn id="20" dur="500" autoRev="1" fill="hold"/>
                                        <p:tgtEl>
                                          <p:spTgt spid="6"/>
                                        </p:tgtEl>
                                      </p:cBhvr>
                                      <p:by x="105000" y="105000"/>
                                    </p:animScale>
                                  </p:childTnLst>
                                </p:cTn>
                              </p:par>
                              <p:par>
                                <p:cTn id="21" presetID="26" presetClass="emph" presetSubtype="0" repeatCount="3000" fill="hold" grpId="1" nodeType="withEffect">
                                  <p:stCondLst>
                                    <p:cond delay="0"/>
                                  </p:stCondLst>
                                  <p:childTnLst>
                                    <p:animEffect transition="out" filter="fade">
                                      <p:cBhvr>
                                        <p:cTn id="22" dur="1000" tmFilter="0, 0; .2, .5; .8, .5; 1, 0"/>
                                        <p:tgtEl>
                                          <p:spTgt spid="7"/>
                                        </p:tgtEl>
                                      </p:cBhvr>
                                    </p:animEffect>
                                    <p:animScale>
                                      <p:cBhvr>
                                        <p:cTn id="23" dur="500" autoRev="1" fill="hold"/>
                                        <p:tgtEl>
                                          <p:spTgt spid="7"/>
                                        </p:tgtEl>
                                      </p:cBhvr>
                                      <p:by x="105000" y="105000"/>
                                    </p:animScale>
                                  </p:childTnLst>
                                </p:cTn>
                              </p:par>
                              <p:par>
                                <p:cTn id="24" presetID="26" presetClass="emph" presetSubtype="0" repeatCount="3000" fill="hold" grpId="1" nodeType="withEffect">
                                  <p:stCondLst>
                                    <p:cond delay="0"/>
                                  </p:stCondLst>
                                  <p:childTnLst>
                                    <p:animEffect transition="out" filter="fade">
                                      <p:cBhvr>
                                        <p:cTn id="25" dur="1000" tmFilter="0, 0; .2, .5; .8, .5; 1, 0"/>
                                        <p:tgtEl>
                                          <p:spTgt spid="8"/>
                                        </p:tgtEl>
                                      </p:cBhvr>
                                    </p:animEffect>
                                    <p:animScale>
                                      <p:cBhvr>
                                        <p:cTn id="26" dur="500" autoRev="1" fill="hold"/>
                                        <p:tgtEl>
                                          <p:spTgt spid="8"/>
                                        </p:tgtEl>
                                      </p:cBhvr>
                                      <p:by x="105000" y="105000"/>
                                    </p:animScale>
                                  </p:childTnLst>
                                </p:cTn>
                              </p:par>
                              <p:par>
                                <p:cTn id="27" presetID="26" presetClass="emph" presetSubtype="0" repeatCount="3000" fill="hold" grpId="1" nodeType="withEffect">
                                  <p:stCondLst>
                                    <p:cond delay="0"/>
                                  </p:stCondLst>
                                  <p:childTnLst>
                                    <p:animEffect transition="out" filter="fade">
                                      <p:cBhvr>
                                        <p:cTn id="28" dur="1000" tmFilter="0, 0; .2, .5; .8, .5; 1, 0"/>
                                        <p:tgtEl>
                                          <p:spTgt spid="9"/>
                                        </p:tgtEl>
                                      </p:cBhvr>
                                    </p:animEffect>
                                    <p:animScale>
                                      <p:cBhvr>
                                        <p:cTn id="29"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区域边界路由器</a:t>
            </a:r>
            <a:endParaRPr lang="zh-CN" altLang="en-US" dirty="0"/>
          </a:p>
        </p:txBody>
      </p:sp>
      <p:sp>
        <p:nvSpPr>
          <p:cNvPr id="3" name="内容占位符 2"/>
          <p:cNvSpPr>
            <a:spLocks noGrp="1"/>
          </p:cNvSpPr>
          <p:nvPr>
            <p:ph sz="quarter" idx="1"/>
          </p:nvPr>
        </p:nvSpPr>
        <p:spPr/>
        <p:txBody>
          <a:bodyPr/>
          <a:lstStyle/>
          <a:p>
            <a:endParaRPr lang="zh-CN" alt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000" y="2060849"/>
            <a:ext cx="9001000" cy="386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椭圆 5"/>
          <p:cNvSpPr/>
          <p:nvPr/>
        </p:nvSpPr>
        <p:spPr>
          <a:xfrm>
            <a:off x="3059832" y="3479765"/>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6300192" y="3479765"/>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4643500" y="4208229"/>
            <a:ext cx="720080" cy="576064"/>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29408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26" presetClass="emph" presetSubtype="0" repeatCount="3000" fill="hold" grpId="1" nodeType="withEffect">
                                  <p:stCondLst>
                                    <p:cond delay="0"/>
                                  </p:stCondLst>
                                  <p:childTnLst>
                                    <p:animEffect transition="out" filter="fade">
                                      <p:cBhvr>
                                        <p:cTn id="12" dur="1000" tmFilter="0, 0; .2, .5; .8, .5; 1, 0"/>
                                        <p:tgtEl>
                                          <p:spTgt spid="6"/>
                                        </p:tgtEl>
                                      </p:cBhvr>
                                    </p:animEffect>
                                    <p:animScale>
                                      <p:cBhvr>
                                        <p:cTn id="13" dur="500" autoRev="1" fill="hold"/>
                                        <p:tgtEl>
                                          <p:spTgt spid="6"/>
                                        </p:tgtEl>
                                      </p:cBhvr>
                                      <p:by x="105000" y="105000"/>
                                    </p:animScale>
                                  </p:childTnLst>
                                </p:cTn>
                              </p:par>
                              <p:par>
                                <p:cTn id="14" presetID="26" presetClass="emph" presetSubtype="0" repeatCount="3000" fill="hold" grpId="1" nodeType="withEffect">
                                  <p:stCondLst>
                                    <p:cond delay="0"/>
                                  </p:stCondLst>
                                  <p:childTnLst>
                                    <p:animEffect transition="out" filter="fade">
                                      <p:cBhvr>
                                        <p:cTn id="15" dur="1000" tmFilter="0, 0; .2, .5; .8, .5; 1, 0"/>
                                        <p:tgtEl>
                                          <p:spTgt spid="7"/>
                                        </p:tgtEl>
                                      </p:cBhvr>
                                    </p:animEffect>
                                    <p:animScale>
                                      <p:cBhvr>
                                        <p:cTn id="16" dur="500" autoRev="1" fill="hold"/>
                                        <p:tgtEl>
                                          <p:spTgt spid="7"/>
                                        </p:tgtEl>
                                      </p:cBhvr>
                                      <p:by x="105000" y="105000"/>
                                    </p:animScale>
                                  </p:childTnLst>
                                </p:cTn>
                              </p:par>
                              <p:par>
                                <p:cTn id="17" presetID="26" presetClass="emph" presetSubtype="0" repeatCount="3000" fill="hold" grpId="1" nodeType="withEffect">
                                  <p:stCondLst>
                                    <p:cond delay="0"/>
                                  </p:stCondLst>
                                  <p:childTnLst>
                                    <p:animEffect transition="out" filter="fade">
                                      <p:cBhvr>
                                        <p:cTn id="18" dur="1000" tmFilter="0, 0; .2, .5; .8, .5; 1, 0"/>
                                        <p:tgtEl>
                                          <p:spTgt spid="8"/>
                                        </p:tgtEl>
                                      </p:cBhvr>
                                    </p:animEffect>
                                    <p:animScale>
                                      <p:cBhvr>
                                        <p:cTn id="19" dur="50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8" grpId="0" animBg="1"/>
      <p:bldP spid="8" grpI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链路状态数据库</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OSPF</a:t>
            </a:r>
            <a:r>
              <a:rPr lang="zh-CN" altLang="zh-CN" dirty="0"/>
              <a:t>采用分布式的链路状态协议（</a:t>
            </a:r>
            <a:r>
              <a:rPr lang="en-US" altLang="zh-CN" dirty="0"/>
              <a:t>link state protocol</a:t>
            </a:r>
            <a:r>
              <a:rPr lang="zh-CN" altLang="zh-CN" dirty="0" smtClean="0"/>
              <a:t>）</a:t>
            </a:r>
            <a:endParaRPr lang="en-US" altLang="zh-CN" dirty="0" smtClean="0"/>
          </a:p>
          <a:p>
            <a:r>
              <a:rPr lang="zh-CN" altLang="zh-CN" dirty="0"/>
              <a:t>所谓的链路状态就是本路由器和哪些路由器相邻（即具有链路），以及该链路的度量（</a:t>
            </a:r>
            <a:r>
              <a:rPr lang="en-US" altLang="zh-CN" dirty="0"/>
              <a:t>metric</a:t>
            </a:r>
            <a:r>
              <a:rPr lang="zh-CN" altLang="zh-CN" dirty="0"/>
              <a:t>，即状态）是</a:t>
            </a:r>
            <a:r>
              <a:rPr lang="zh-CN" altLang="zh-CN" dirty="0" smtClean="0"/>
              <a:t>什么</a:t>
            </a:r>
            <a:endParaRPr lang="en-US" altLang="zh-CN" dirty="0" smtClean="0"/>
          </a:p>
          <a:p>
            <a:r>
              <a:rPr lang="en-US" altLang="zh-CN" dirty="0"/>
              <a:t>OSPF</a:t>
            </a:r>
            <a:r>
              <a:rPr lang="zh-CN" altLang="zh-CN" dirty="0"/>
              <a:t>允许管理员根据一种或多种因素（带宽、距离、费用、时延等）给链路代价进行赋值</a:t>
            </a:r>
            <a:endParaRPr lang="zh-CN" altLang="en-US" dirty="0"/>
          </a:p>
        </p:txBody>
      </p:sp>
    </p:spTree>
    <p:extLst>
      <p:ext uri="{BB962C8B-B14F-4D97-AF65-F5344CB8AC3E}">
        <p14:creationId xmlns:p14="http://schemas.microsoft.com/office/powerpoint/2010/main" val="1150136259"/>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全局视图</a:t>
            </a:r>
            <a:endParaRPr lang="zh-CN" altLang="en-US" dirty="0"/>
          </a:p>
        </p:txBody>
      </p:sp>
      <p:sp>
        <p:nvSpPr>
          <p:cNvPr id="3" name="内容占位符 2"/>
          <p:cNvSpPr>
            <a:spLocks noGrp="1"/>
          </p:cNvSpPr>
          <p:nvPr>
            <p:ph sz="quarter" idx="1"/>
          </p:nvPr>
        </p:nvSpPr>
        <p:spPr/>
        <p:txBody>
          <a:bodyPr/>
          <a:lstStyle/>
          <a:p>
            <a:r>
              <a:rPr lang="zh-CN" altLang="zh-CN" dirty="0"/>
              <a:t>每一个路由器都使用</a:t>
            </a:r>
            <a:r>
              <a:rPr lang="en-US" altLang="zh-CN" dirty="0">
                <a:solidFill>
                  <a:srgbClr val="FF0000"/>
                </a:solidFill>
              </a:rPr>
              <a:t>IP</a:t>
            </a:r>
            <a:r>
              <a:rPr lang="zh-CN" altLang="zh-CN" dirty="0">
                <a:solidFill>
                  <a:srgbClr val="FF0000"/>
                </a:solidFill>
              </a:rPr>
              <a:t>分组</a:t>
            </a:r>
            <a:r>
              <a:rPr lang="zh-CN" altLang="zh-CN" dirty="0"/>
              <a:t>传送自己的路由</a:t>
            </a:r>
            <a:r>
              <a:rPr lang="zh-CN" altLang="zh-CN" dirty="0" smtClean="0"/>
              <a:t>信息</a:t>
            </a:r>
            <a:endParaRPr lang="en-US" altLang="zh-CN" dirty="0" smtClean="0"/>
          </a:p>
          <a:p>
            <a:r>
              <a:rPr lang="zh-CN" altLang="zh-CN" dirty="0" smtClean="0"/>
              <a:t>并且</a:t>
            </a:r>
            <a:r>
              <a:rPr lang="zh-CN" altLang="zh-CN" dirty="0"/>
              <a:t>采用可靠洪泛法，把自己与邻居结点的链路状态</a:t>
            </a:r>
            <a:r>
              <a:rPr lang="zh-CN" altLang="zh-CN" dirty="0" smtClean="0"/>
              <a:t>“广为宣传”</a:t>
            </a:r>
            <a:endParaRPr lang="en-US" altLang="zh-CN" dirty="0" smtClean="0"/>
          </a:p>
          <a:p>
            <a:r>
              <a:rPr lang="zh-CN" altLang="zh-CN" dirty="0" smtClean="0"/>
              <a:t>每</a:t>
            </a:r>
            <a:r>
              <a:rPr lang="zh-CN" altLang="zh-CN" dirty="0"/>
              <a:t>一个路由器最终都能建立一个完整的链路状态</a:t>
            </a:r>
            <a:r>
              <a:rPr lang="zh-CN" altLang="zh-CN" dirty="0" smtClean="0"/>
              <a:t>数据库</a:t>
            </a:r>
            <a:endParaRPr lang="en-US" altLang="zh-CN" dirty="0" smtClean="0"/>
          </a:p>
          <a:p>
            <a:r>
              <a:rPr lang="zh-CN" altLang="zh-CN" dirty="0" smtClean="0"/>
              <a:t>可以</a:t>
            </a:r>
            <a:r>
              <a:rPr lang="zh-CN" altLang="zh-CN" dirty="0"/>
              <a:t>构造成全网的拓扑结构</a:t>
            </a:r>
            <a:r>
              <a:rPr lang="zh-CN" altLang="zh-CN" dirty="0" smtClean="0"/>
              <a:t>图</a:t>
            </a:r>
            <a:endParaRPr lang="en-US" altLang="zh-CN" dirty="0" smtClean="0"/>
          </a:p>
          <a:p>
            <a:r>
              <a:rPr lang="zh-CN" altLang="zh-CN" dirty="0" smtClean="0"/>
              <a:t>它</a:t>
            </a:r>
            <a:r>
              <a:rPr lang="zh-CN" altLang="zh-CN" dirty="0"/>
              <a:t>在全网范围内是一致的</a:t>
            </a:r>
            <a:endParaRPr lang="zh-CN" altLang="en-US" dirty="0"/>
          </a:p>
        </p:txBody>
      </p:sp>
    </p:spTree>
    <p:extLst>
      <p:ext uri="{BB962C8B-B14F-4D97-AF65-F5344CB8AC3E}">
        <p14:creationId xmlns:p14="http://schemas.microsoft.com/office/powerpoint/2010/main" val="212925257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基于此，</a:t>
            </a:r>
            <a:r>
              <a:rPr lang="zh-CN" altLang="zh-CN" dirty="0" smtClean="0"/>
              <a:t>每个</a:t>
            </a:r>
            <a:r>
              <a:rPr lang="zh-CN" altLang="zh-CN" dirty="0"/>
              <a:t>路由器都按照最短路径优先</a:t>
            </a:r>
            <a:r>
              <a:rPr lang="zh-CN" altLang="zh-CN" dirty="0" smtClean="0"/>
              <a:t>算法算</a:t>
            </a:r>
            <a:r>
              <a:rPr lang="zh-CN" altLang="zh-CN" dirty="0"/>
              <a:t>出一个从自己到所有网络的最短</a:t>
            </a:r>
            <a:r>
              <a:rPr lang="zh-CN" altLang="zh-CN" dirty="0" smtClean="0"/>
              <a:t>路径</a:t>
            </a:r>
            <a:endParaRPr lang="en-US" altLang="zh-CN" dirty="0" smtClean="0"/>
          </a:p>
          <a:p>
            <a:pPr lvl="1"/>
            <a:r>
              <a:rPr lang="zh-CN" altLang="zh-CN" dirty="0" smtClean="0"/>
              <a:t>形成</a:t>
            </a:r>
            <a:r>
              <a:rPr lang="zh-CN" altLang="zh-CN" dirty="0"/>
              <a:t>一颗最短路径树和对应的路由</a:t>
            </a:r>
            <a:r>
              <a:rPr lang="zh-CN" altLang="zh-CN" dirty="0" smtClean="0"/>
              <a:t>表</a:t>
            </a:r>
            <a:endParaRPr lang="en-US" altLang="zh-CN" dirty="0" smtClean="0"/>
          </a:p>
          <a:p>
            <a:pPr lvl="1"/>
            <a:r>
              <a:rPr lang="zh-CN" altLang="zh-CN" dirty="0" smtClean="0"/>
              <a:t>并</a:t>
            </a:r>
            <a:r>
              <a:rPr lang="zh-CN" altLang="zh-CN" dirty="0"/>
              <a:t>按照路由表转发</a:t>
            </a:r>
            <a:r>
              <a:rPr lang="zh-CN" altLang="zh-CN" dirty="0" smtClean="0"/>
              <a:t>分组</a:t>
            </a:r>
            <a:endParaRPr lang="en-US" altLang="zh-CN" dirty="0" smtClean="0"/>
          </a:p>
          <a:p>
            <a:r>
              <a:rPr lang="zh-CN" altLang="zh-CN" dirty="0"/>
              <a:t>链路状态数据库和路由表等在链路无变化的情况下会保持</a:t>
            </a:r>
            <a:r>
              <a:rPr lang="zh-CN" altLang="zh-CN" dirty="0" smtClean="0"/>
              <a:t>不变</a:t>
            </a:r>
            <a:endParaRPr lang="en-US" altLang="zh-CN" dirty="0" smtClean="0"/>
          </a:p>
          <a:p>
            <a:pPr lvl="1"/>
            <a:r>
              <a:rPr lang="zh-CN" altLang="zh-CN" dirty="0" smtClean="0"/>
              <a:t>使得</a:t>
            </a:r>
            <a:r>
              <a:rPr lang="en-US" altLang="zh-CN" dirty="0"/>
              <a:t>OSPF</a:t>
            </a:r>
            <a:r>
              <a:rPr lang="zh-CN" altLang="zh-CN" dirty="0"/>
              <a:t>协议具有一次收集、一次计算即可的</a:t>
            </a:r>
            <a:r>
              <a:rPr lang="zh-CN" altLang="zh-CN" dirty="0" smtClean="0"/>
              <a:t>特点</a:t>
            </a:r>
            <a:endParaRPr lang="en-US" altLang="zh-CN" dirty="0" smtClean="0"/>
          </a:p>
          <a:p>
            <a:pPr lvl="1"/>
            <a:r>
              <a:rPr lang="zh-CN" altLang="zh-CN" dirty="0" smtClean="0"/>
              <a:t>不</a:t>
            </a:r>
            <a:r>
              <a:rPr lang="zh-CN" altLang="zh-CN" dirty="0"/>
              <a:t>需要定期进行交换路由信息</a:t>
            </a:r>
            <a:endParaRPr lang="zh-CN" altLang="en-US" dirty="0"/>
          </a:p>
        </p:txBody>
      </p:sp>
    </p:spTree>
    <p:extLst>
      <p:ext uri="{BB962C8B-B14F-4D97-AF65-F5344CB8AC3E}">
        <p14:creationId xmlns:p14="http://schemas.microsoft.com/office/powerpoint/2010/main" val="4104673152"/>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嘘寒问暖</a:t>
            </a:r>
          </a:p>
        </p:txBody>
      </p:sp>
      <p:sp>
        <p:nvSpPr>
          <p:cNvPr id="3" name="内容占位符 2"/>
          <p:cNvSpPr>
            <a:spLocks noGrp="1"/>
          </p:cNvSpPr>
          <p:nvPr>
            <p:ph sz="quarter" idx="1"/>
          </p:nvPr>
        </p:nvSpPr>
        <p:spPr/>
        <p:txBody>
          <a:bodyPr/>
          <a:lstStyle/>
          <a:p>
            <a:r>
              <a:rPr lang="zh-CN" altLang="zh-CN" dirty="0"/>
              <a:t>相邻路由器每隔</a:t>
            </a:r>
            <a:r>
              <a:rPr lang="en-US" altLang="zh-CN" dirty="0"/>
              <a:t>10</a:t>
            </a:r>
            <a:r>
              <a:rPr lang="zh-CN" altLang="zh-CN" dirty="0"/>
              <a:t>秒相互“问候”一下</a:t>
            </a:r>
            <a:r>
              <a:rPr lang="zh-CN" altLang="zh-CN" dirty="0" smtClean="0"/>
              <a:t>对方</a:t>
            </a:r>
            <a:endParaRPr lang="en-US" altLang="zh-CN" dirty="0" smtClean="0"/>
          </a:p>
          <a:p>
            <a:r>
              <a:rPr lang="zh-CN" altLang="zh-CN" dirty="0" smtClean="0"/>
              <a:t>以判断链路</a:t>
            </a:r>
            <a:r>
              <a:rPr lang="zh-CN" altLang="zh-CN" dirty="0"/>
              <a:t>是否</a:t>
            </a:r>
            <a:r>
              <a:rPr lang="zh-CN" altLang="zh-CN" dirty="0" smtClean="0"/>
              <a:t>畅通</a:t>
            </a:r>
            <a:endParaRPr lang="en-US" altLang="zh-CN" dirty="0" smtClean="0"/>
          </a:p>
          <a:p>
            <a:r>
              <a:rPr lang="zh-CN" altLang="zh-CN" dirty="0" smtClean="0"/>
              <a:t>如果</a:t>
            </a:r>
            <a:r>
              <a:rPr lang="zh-CN" altLang="zh-CN" dirty="0"/>
              <a:t>链路状态发生变化</a:t>
            </a:r>
            <a:r>
              <a:rPr lang="zh-CN" altLang="zh-CN" dirty="0" smtClean="0"/>
              <a:t>时</a:t>
            </a:r>
            <a:endParaRPr lang="en-US" altLang="zh-CN" dirty="0" smtClean="0"/>
          </a:p>
          <a:p>
            <a:pPr lvl="1"/>
            <a:r>
              <a:rPr lang="zh-CN" altLang="zh-CN" dirty="0" smtClean="0"/>
              <a:t>采用</a:t>
            </a:r>
            <a:r>
              <a:rPr lang="zh-CN" altLang="zh-CN" dirty="0"/>
              <a:t>洪泛法通知所有</a:t>
            </a:r>
            <a:r>
              <a:rPr lang="zh-CN" altLang="zh-CN" dirty="0" smtClean="0"/>
              <a:t>路由器</a:t>
            </a:r>
            <a:endParaRPr lang="en-US" altLang="zh-CN" dirty="0" smtClean="0"/>
          </a:p>
          <a:p>
            <a:pPr lvl="1"/>
            <a:r>
              <a:rPr lang="zh-CN" altLang="zh-CN" dirty="0" smtClean="0"/>
              <a:t>所有</a:t>
            </a:r>
            <a:r>
              <a:rPr lang="zh-CN" altLang="zh-CN" dirty="0"/>
              <a:t>路由器重新计算并构建新的最短路径树和路由表。</a:t>
            </a:r>
          </a:p>
          <a:p>
            <a:r>
              <a:rPr lang="zh-CN" altLang="zh-CN" dirty="0"/>
              <a:t>为了防止各个路由器上网络拓扑图的不</a:t>
            </a:r>
            <a:r>
              <a:rPr lang="zh-CN" altLang="zh-CN" dirty="0" smtClean="0"/>
              <a:t>一致</a:t>
            </a:r>
            <a:endParaRPr lang="en-US" altLang="zh-CN" dirty="0" smtClean="0"/>
          </a:p>
          <a:p>
            <a:pPr lvl="1"/>
            <a:r>
              <a:rPr lang="en-US" altLang="zh-CN" dirty="0" smtClean="0"/>
              <a:t>OSPF</a:t>
            </a:r>
            <a:r>
              <a:rPr lang="zh-CN" altLang="zh-CN" dirty="0"/>
              <a:t>规定每隔一段时间（如</a:t>
            </a:r>
            <a:r>
              <a:rPr lang="en-US" altLang="zh-CN" dirty="0"/>
              <a:t>30</a:t>
            </a:r>
            <a:r>
              <a:rPr lang="zh-CN" altLang="zh-CN" dirty="0"/>
              <a:t>分钟），要更新一次数据库中的链路状态</a:t>
            </a:r>
            <a:endParaRPr lang="zh-CN" altLang="en-US" dirty="0"/>
          </a:p>
        </p:txBody>
      </p:sp>
    </p:spTree>
    <p:extLst>
      <p:ext uri="{BB962C8B-B14F-4D97-AF65-F5344CB8AC3E}">
        <p14:creationId xmlns:p14="http://schemas.microsoft.com/office/powerpoint/2010/main" val="3402155696"/>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t>9.3 </a:t>
            </a:r>
            <a:r>
              <a:rPr lang="zh-CN" altLang="zh-CN" dirty="0"/>
              <a:t>内部网关协议</a:t>
            </a:r>
            <a:r>
              <a:rPr lang="en-US" altLang="zh-CN" dirty="0" smtClean="0"/>
              <a:t>OSPF</a:t>
            </a:r>
          </a:p>
          <a:p>
            <a:pPr lvl="1"/>
            <a:r>
              <a:rPr lang="en-US" altLang="zh-CN" dirty="0"/>
              <a:t>9.3.1 </a:t>
            </a:r>
            <a:r>
              <a:rPr lang="zh-CN" altLang="zh-CN" dirty="0"/>
              <a:t>洪泛法（</a:t>
            </a:r>
            <a:r>
              <a:rPr lang="en-US" altLang="zh-CN" dirty="0"/>
              <a:t>flooding</a:t>
            </a:r>
            <a:r>
              <a:rPr lang="zh-CN" altLang="zh-CN" dirty="0"/>
              <a:t>）</a:t>
            </a:r>
          </a:p>
          <a:p>
            <a:pPr lvl="1"/>
            <a:r>
              <a:rPr lang="en-US" altLang="zh-CN" dirty="0"/>
              <a:t>9.3.2</a:t>
            </a:r>
            <a:r>
              <a:rPr lang="zh-CN" altLang="zh-CN" dirty="0"/>
              <a:t>相关概念</a:t>
            </a:r>
          </a:p>
          <a:p>
            <a:pPr lvl="1"/>
            <a:r>
              <a:rPr lang="en-US" altLang="zh-CN" dirty="0">
                <a:solidFill>
                  <a:srgbClr val="FF0000"/>
                </a:solidFill>
              </a:rPr>
              <a:t>9.3.3 OSPF</a:t>
            </a:r>
            <a:r>
              <a:rPr lang="zh-CN" altLang="zh-CN" dirty="0" smtClean="0">
                <a:solidFill>
                  <a:srgbClr val="FF0000"/>
                </a:solidFill>
              </a:rPr>
              <a:t>算法</a:t>
            </a:r>
            <a:endParaRPr lang="zh-CN" altLang="zh-CN" dirty="0">
              <a:solidFill>
                <a:srgbClr val="FF0000"/>
              </a:solidFill>
            </a:endParaRPr>
          </a:p>
          <a:p>
            <a:r>
              <a:rPr lang="en-US" altLang="zh-CN" dirty="0"/>
              <a:t>9.4 </a:t>
            </a:r>
            <a:r>
              <a:rPr lang="zh-CN" altLang="zh-CN" dirty="0"/>
              <a:t>外部网关协议</a:t>
            </a:r>
            <a:r>
              <a:rPr lang="en-US" altLang="zh-CN" dirty="0"/>
              <a:t>BGP</a:t>
            </a:r>
            <a:endParaRPr lang="zh-CN" altLang="zh-CN" dirty="0"/>
          </a:p>
          <a:p>
            <a:endParaRPr lang="zh-CN" altLang="en-US" dirty="0"/>
          </a:p>
        </p:txBody>
      </p:sp>
    </p:spTree>
    <p:extLst>
      <p:ext uri="{BB962C8B-B14F-4D97-AF65-F5344CB8AC3E}">
        <p14:creationId xmlns:p14="http://schemas.microsoft.com/office/powerpoint/2010/main" val="1762948346"/>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1040160"/>
          </a:xfrm>
        </p:spPr>
        <p:txBody>
          <a:bodyPr>
            <a:normAutofit fontScale="90000"/>
          </a:bodyPr>
          <a:lstStyle/>
          <a:p>
            <a:r>
              <a:rPr lang="en-US" altLang="zh-CN" dirty="0">
                <a:solidFill>
                  <a:srgbClr val="FF0000"/>
                </a:solidFill>
              </a:rPr>
              <a:t>1</a:t>
            </a:r>
            <a:r>
              <a:rPr lang="en-US" altLang="zh-CN" dirty="0" smtClean="0">
                <a:solidFill>
                  <a:srgbClr val="FF0000"/>
                </a:solidFill>
              </a:rPr>
              <a:t>. OSPF</a:t>
            </a:r>
            <a:r>
              <a:rPr lang="zh-CN" altLang="en-US" dirty="0">
                <a:solidFill>
                  <a:srgbClr val="FF0000"/>
                </a:solidFill>
              </a:rPr>
              <a:t>三个</a:t>
            </a:r>
            <a:r>
              <a:rPr lang="zh-CN" altLang="en-US" dirty="0" smtClean="0">
                <a:solidFill>
                  <a:srgbClr val="FF0000"/>
                </a:solidFill>
              </a:rPr>
              <a:t>要点</a:t>
            </a:r>
            <a:r>
              <a:rPr lang="en-US" altLang="zh-CN" dirty="0" smtClean="0">
                <a:solidFill>
                  <a:srgbClr val="FF0000"/>
                </a:solidFill>
              </a:rPr>
              <a:t/>
            </a:r>
            <a:br>
              <a:rPr lang="en-US" altLang="zh-CN" dirty="0" smtClean="0">
                <a:solidFill>
                  <a:srgbClr val="FF0000"/>
                </a:solidFill>
              </a:rPr>
            </a:br>
            <a:r>
              <a:rPr lang="zh-CN" altLang="zh-CN" dirty="0"/>
              <a:t>读者可以和</a:t>
            </a:r>
            <a:r>
              <a:rPr lang="en-US" altLang="zh-CN" dirty="0"/>
              <a:t>RIP</a:t>
            </a:r>
            <a:r>
              <a:rPr lang="zh-CN" altLang="zh-CN" dirty="0"/>
              <a:t>协议的三个特点对比</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pPr lvl="0"/>
            <a:r>
              <a:rPr lang="zh-CN" altLang="zh-CN" dirty="0" smtClean="0"/>
              <a:t>每个路由器</a:t>
            </a:r>
            <a:r>
              <a:rPr lang="zh-CN" altLang="en-US" dirty="0" smtClean="0"/>
              <a:t>利用</a:t>
            </a:r>
            <a:r>
              <a:rPr lang="zh-CN" altLang="zh-CN" dirty="0"/>
              <a:t>可靠洪泛</a:t>
            </a:r>
            <a:r>
              <a:rPr lang="zh-CN" altLang="zh-CN" dirty="0" smtClean="0"/>
              <a:t>法向</a:t>
            </a:r>
            <a:r>
              <a:rPr lang="zh-CN" altLang="zh-CN" dirty="0"/>
              <a:t>本区域内的所有路由器发送链路</a:t>
            </a:r>
            <a:r>
              <a:rPr lang="zh-CN" altLang="zh-CN" dirty="0" smtClean="0"/>
              <a:t>信息</a:t>
            </a:r>
            <a:endParaRPr lang="zh-CN" altLang="zh-CN" dirty="0"/>
          </a:p>
          <a:p>
            <a:pPr lvl="0"/>
            <a:r>
              <a:rPr lang="zh-CN" altLang="zh-CN" dirty="0" smtClean="0"/>
              <a:t>发送</a:t>
            </a:r>
            <a:r>
              <a:rPr lang="zh-CN" altLang="zh-CN" dirty="0"/>
              <a:t>的信息是一个链路状态信息的集合</a:t>
            </a:r>
            <a:r>
              <a:rPr lang="zh-CN" altLang="zh-CN" dirty="0" smtClean="0"/>
              <a:t>，表示自己</a:t>
            </a:r>
            <a:r>
              <a:rPr lang="zh-CN" altLang="zh-CN" dirty="0"/>
              <a:t>与相邻路由器的连接</a:t>
            </a:r>
            <a:r>
              <a:rPr lang="zh-CN" altLang="zh-CN" dirty="0" smtClean="0"/>
              <a:t>情况</a:t>
            </a:r>
            <a:endParaRPr lang="en-US" altLang="zh-CN" dirty="0" smtClean="0"/>
          </a:p>
          <a:p>
            <a:pPr lvl="1"/>
            <a:r>
              <a:rPr lang="zh-CN" altLang="zh-CN" dirty="0" smtClean="0"/>
              <a:t>即</a:t>
            </a:r>
            <a:r>
              <a:rPr lang="zh-CN" altLang="zh-CN" dirty="0"/>
              <a:t>只</a:t>
            </a:r>
            <a:r>
              <a:rPr lang="zh-CN" altLang="zh-CN" dirty="0" smtClean="0"/>
              <a:t>发送</a:t>
            </a:r>
            <a:r>
              <a:rPr lang="zh-CN" altLang="en-US" dirty="0" smtClean="0"/>
              <a:t>和自己相关的</a:t>
            </a:r>
            <a:r>
              <a:rPr lang="zh-CN" altLang="zh-CN" dirty="0" smtClean="0"/>
              <a:t>部分信息</a:t>
            </a:r>
            <a:r>
              <a:rPr lang="zh-CN" altLang="zh-CN" dirty="0"/>
              <a:t>。</a:t>
            </a:r>
          </a:p>
          <a:p>
            <a:pPr lvl="0"/>
            <a:r>
              <a:rPr lang="zh-CN" altLang="zh-CN" dirty="0" smtClean="0"/>
              <a:t>只有</a:t>
            </a:r>
            <a:r>
              <a:rPr lang="zh-CN" altLang="zh-CN" dirty="0"/>
              <a:t>当链路状态发生了变化时，路由器才</a:t>
            </a:r>
            <a:r>
              <a:rPr lang="zh-CN" altLang="zh-CN" dirty="0" smtClean="0"/>
              <a:t>会向</a:t>
            </a:r>
            <a:r>
              <a:rPr lang="zh-CN" altLang="zh-CN" dirty="0"/>
              <a:t>所有路由器</a:t>
            </a:r>
            <a:r>
              <a:rPr lang="zh-CN" altLang="zh-CN" dirty="0" smtClean="0"/>
              <a:t>发送信息。</a:t>
            </a:r>
            <a:endParaRPr lang="zh-CN" altLang="zh-CN" dirty="0"/>
          </a:p>
        </p:txBody>
      </p:sp>
    </p:spTree>
    <p:extLst>
      <p:ext uri="{BB962C8B-B14F-4D97-AF65-F5344CB8AC3E}">
        <p14:creationId xmlns:p14="http://schemas.microsoft.com/office/powerpoint/2010/main" val="772772922"/>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聪明的</a:t>
            </a:r>
            <a:r>
              <a:rPr lang="en-US" altLang="zh-CN" dirty="0" smtClean="0"/>
              <a:t>OSPF</a:t>
            </a:r>
            <a:endParaRPr lang="zh-CN" altLang="en-US" dirty="0"/>
          </a:p>
        </p:txBody>
      </p:sp>
      <p:sp>
        <p:nvSpPr>
          <p:cNvPr id="3" name="内容占位符 2"/>
          <p:cNvSpPr>
            <a:spLocks noGrp="1"/>
          </p:cNvSpPr>
          <p:nvPr>
            <p:ph sz="quarter" idx="1"/>
          </p:nvPr>
        </p:nvSpPr>
        <p:spPr/>
        <p:txBody>
          <a:bodyPr/>
          <a:lstStyle/>
          <a:p>
            <a:r>
              <a:rPr lang="zh-CN" altLang="zh-CN" dirty="0"/>
              <a:t>如果到同一个目的网络有多条相同代价的</a:t>
            </a:r>
            <a:r>
              <a:rPr lang="zh-CN" altLang="zh-CN" dirty="0" smtClean="0"/>
              <a:t>路径</a:t>
            </a:r>
            <a:endParaRPr lang="en-US" altLang="zh-CN" dirty="0" smtClean="0"/>
          </a:p>
          <a:p>
            <a:r>
              <a:rPr lang="en-US" altLang="zh-CN" dirty="0" smtClean="0"/>
              <a:t>OSPF</a:t>
            </a:r>
            <a:r>
              <a:rPr lang="zh-CN" altLang="zh-CN" dirty="0"/>
              <a:t>可以将通信量分配给这几条</a:t>
            </a:r>
            <a:r>
              <a:rPr lang="zh-CN" altLang="zh-CN" dirty="0" smtClean="0"/>
              <a:t>路径</a:t>
            </a:r>
            <a:endParaRPr lang="en-US" altLang="zh-CN" dirty="0" smtClean="0"/>
          </a:p>
          <a:p>
            <a:r>
              <a:rPr lang="zh-CN" altLang="zh-CN" dirty="0" smtClean="0"/>
              <a:t>实现</a:t>
            </a:r>
            <a:r>
              <a:rPr lang="zh-CN" altLang="zh-CN" dirty="0"/>
              <a:t>多路径间的负载</a:t>
            </a:r>
            <a:r>
              <a:rPr lang="zh-CN" altLang="zh-CN" dirty="0" smtClean="0"/>
              <a:t>平衡</a:t>
            </a:r>
            <a:endParaRPr lang="en-US" altLang="zh-CN" dirty="0" smtClean="0"/>
          </a:p>
          <a:p>
            <a:r>
              <a:rPr lang="zh-CN" altLang="zh-CN" dirty="0" smtClean="0"/>
              <a:t>使得</a:t>
            </a:r>
            <a:r>
              <a:rPr lang="en-US" altLang="zh-CN" dirty="0"/>
              <a:t>OSPF</a:t>
            </a:r>
            <a:r>
              <a:rPr lang="zh-CN" altLang="zh-CN" dirty="0"/>
              <a:t>比</a:t>
            </a:r>
            <a:r>
              <a:rPr lang="en-US" altLang="zh-CN" dirty="0"/>
              <a:t>RIP</a:t>
            </a:r>
            <a:r>
              <a:rPr lang="zh-CN" altLang="zh-CN" dirty="0"/>
              <a:t>协议具有更好的性能。</a:t>
            </a:r>
            <a:endParaRPr lang="zh-CN" altLang="en-US" dirty="0"/>
          </a:p>
          <a:p>
            <a:endParaRPr lang="zh-CN" altLang="en-US" dirty="0"/>
          </a:p>
        </p:txBody>
      </p:sp>
    </p:spTree>
    <p:extLst>
      <p:ext uri="{BB962C8B-B14F-4D97-AF65-F5344CB8AC3E}">
        <p14:creationId xmlns:p14="http://schemas.microsoft.com/office/powerpoint/2010/main" val="324310693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最短路径优先算法的过程</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solidFill>
                  <a:srgbClr val="FF0000"/>
                </a:solidFill>
              </a:rPr>
              <a:t>注意</a:t>
            </a:r>
            <a:endParaRPr lang="en-US" altLang="zh-CN" dirty="0" smtClean="0"/>
          </a:p>
          <a:p>
            <a:r>
              <a:rPr lang="en-US" altLang="zh-CN" dirty="0" smtClean="0"/>
              <a:t>OSPF</a:t>
            </a:r>
            <a:r>
              <a:rPr lang="zh-CN" altLang="zh-CN" dirty="0"/>
              <a:t>协议最终计算出来的结果是从自己到某个网络的最短</a:t>
            </a:r>
            <a:r>
              <a:rPr lang="zh-CN" altLang="zh-CN" dirty="0" smtClean="0"/>
              <a:t>路径</a:t>
            </a:r>
            <a:endParaRPr lang="en-US" altLang="zh-CN" dirty="0" smtClean="0"/>
          </a:p>
          <a:p>
            <a:r>
              <a:rPr lang="zh-CN" altLang="zh-CN" smtClean="0"/>
              <a:t>因此</a:t>
            </a:r>
            <a:r>
              <a:rPr lang="zh-CN" altLang="zh-CN" dirty="0" smtClean="0"/>
              <a:t>交换</a:t>
            </a:r>
            <a:r>
              <a:rPr lang="zh-CN" altLang="zh-CN" dirty="0"/>
              <a:t>的链路信息也</a:t>
            </a:r>
            <a:r>
              <a:rPr lang="zh-CN" altLang="zh-CN"/>
              <a:t>较为</a:t>
            </a:r>
            <a:r>
              <a:rPr lang="zh-CN" altLang="zh-CN" smtClean="0"/>
              <a:t>复杂</a:t>
            </a:r>
            <a:endParaRPr lang="en-US" altLang="zh-CN" smtClean="0"/>
          </a:p>
          <a:p>
            <a:endParaRPr lang="en-US" altLang="zh-CN"/>
          </a:p>
          <a:p>
            <a:endParaRPr lang="en-US" altLang="zh-CN" smtClean="0"/>
          </a:p>
          <a:p>
            <a:endParaRPr lang="en-US" altLang="zh-CN" dirty="0" smtClean="0"/>
          </a:p>
          <a:p>
            <a:r>
              <a:rPr lang="zh-CN" altLang="zh-CN" dirty="0" smtClean="0"/>
              <a:t>为了</a:t>
            </a:r>
            <a:r>
              <a:rPr lang="zh-CN" altLang="zh-CN" dirty="0"/>
              <a:t>便于理解，下面关于算法的介绍都是计算从本路由器到其它路由器的最短路径</a:t>
            </a:r>
            <a:endParaRPr lang="zh-CN" altLang="en-US" dirty="0"/>
          </a:p>
        </p:txBody>
      </p:sp>
      <p:sp>
        <p:nvSpPr>
          <p:cNvPr id="4" name="Rectangle 2"/>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6" name="Rectangle 5"/>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graphicFrame>
        <p:nvGraphicFramePr>
          <p:cNvPr id="7" name="对象 6"/>
          <p:cNvGraphicFramePr>
            <a:graphicFrameLocks noChangeAspect="1"/>
          </p:cNvGraphicFramePr>
          <p:nvPr>
            <p:extLst>
              <p:ext uri="{D42A27DB-BD31-4B8C-83A1-F6EECF244321}">
                <p14:modId xmlns:p14="http://schemas.microsoft.com/office/powerpoint/2010/main" val="2059035918"/>
              </p:ext>
            </p:extLst>
          </p:nvPr>
        </p:nvGraphicFramePr>
        <p:xfrm>
          <a:off x="331466" y="3429000"/>
          <a:ext cx="8481068" cy="1296144"/>
        </p:xfrm>
        <a:graphic>
          <a:graphicData uri="http://schemas.openxmlformats.org/presentationml/2006/ole">
            <mc:AlternateContent xmlns:mc="http://schemas.openxmlformats.org/markup-compatibility/2006">
              <mc:Choice xmlns:v="urn:schemas-microsoft-com:vml" Requires="v">
                <p:oleObj spid="_x0000_s1036" name="Visio" r:id="rId3" imgW="6006687" imgH="916285" progId="Visio.Drawing.11">
                  <p:embed/>
                </p:oleObj>
              </mc:Choice>
              <mc:Fallback>
                <p:oleObj name="Visio" r:id="rId3" imgW="6006687" imgH="916285" progId="Visio.Drawing.11">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1466" y="3429000"/>
                        <a:ext cx="8481068" cy="1296144"/>
                      </a:xfrm>
                      <a:prstGeom prst="rect">
                        <a:avLst/>
                      </a:prstGeom>
                      <a:noFill/>
                    </p:spPr>
                  </p:pic>
                </p:oleObj>
              </mc:Fallback>
            </mc:AlternateContent>
          </a:graphicData>
        </a:graphic>
      </p:graphicFrame>
    </p:spTree>
    <p:extLst>
      <p:ext uri="{BB962C8B-B14F-4D97-AF65-F5344CB8AC3E}">
        <p14:creationId xmlns:p14="http://schemas.microsoft.com/office/powerpoint/2010/main" val="36145181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应满足的要求</a:t>
            </a:r>
            <a:endParaRPr lang="zh-CN" altLang="en-US" dirty="0">
              <a:solidFill>
                <a:srgbClr val="FF0000"/>
              </a:solidFill>
            </a:endParaRPr>
          </a:p>
        </p:txBody>
      </p:sp>
      <p:sp>
        <p:nvSpPr>
          <p:cNvPr id="3" name="内容占位符 2"/>
          <p:cNvSpPr>
            <a:spLocks noGrp="1"/>
          </p:cNvSpPr>
          <p:nvPr>
            <p:ph sz="quarter" idx="1"/>
          </p:nvPr>
        </p:nvSpPr>
        <p:spPr/>
        <p:txBody>
          <a:bodyPr>
            <a:normAutofit/>
          </a:bodyPr>
          <a:lstStyle/>
          <a:p>
            <a:r>
              <a:rPr lang="zh-CN" altLang="zh-CN" dirty="0"/>
              <a:t>路由算法应尽量满足以下的</a:t>
            </a:r>
            <a:r>
              <a:rPr lang="zh-CN" altLang="zh-CN" dirty="0" smtClean="0"/>
              <a:t>要求</a:t>
            </a:r>
            <a:endParaRPr lang="zh-CN" altLang="zh-CN" dirty="0"/>
          </a:p>
          <a:p>
            <a:pPr lvl="1"/>
            <a:r>
              <a:rPr lang="zh-CN" altLang="zh-CN" dirty="0"/>
              <a:t>正确性：能正确算</a:t>
            </a:r>
            <a:r>
              <a:rPr lang="zh-CN" altLang="zh-CN" dirty="0" smtClean="0"/>
              <a:t>出</a:t>
            </a:r>
            <a:r>
              <a:rPr lang="zh-CN" altLang="en-US" dirty="0" smtClean="0"/>
              <a:t>较好的</a:t>
            </a:r>
            <a:r>
              <a:rPr lang="zh-CN" altLang="zh-CN" dirty="0" smtClean="0"/>
              <a:t>路径</a:t>
            </a:r>
            <a:r>
              <a:rPr lang="zh-CN" altLang="zh-CN" dirty="0"/>
              <a:t>。</a:t>
            </a:r>
          </a:p>
          <a:p>
            <a:pPr lvl="1"/>
            <a:r>
              <a:rPr lang="zh-CN" altLang="zh-CN" dirty="0"/>
              <a:t>简单性：实现方便，相应的软件开销少。</a:t>
            </a:r>
          </a:p>
          <a:p>
            <a:pPr lvl="1"/>
            <a:r>
              <a:rPr lang="zh-CN" altLang="zh-CN" dirty="0"/>
              <a:t>健壮性：能根据网络拓扑和通信量等因素的变化而选择新的路径，避免引起业务的中断。</a:t>
            </a:r>
          </a:p>
          <a:p>
            <a:pPr lvl="1"/>
            <a:r>
              <a:rPr lang="zh-CN" altLang="zh-CN" dirty="0"/>
              <a:t>稳定性：不管运行多久，保证正确而不发生振荡。</a:t>
            </a:r>
          </a:p>
          <a:p>
            <a:pPr lvl="1"/>
            <a:r>
              <a:rPr lang="zh-CN" altLang="zh-CN" dirty="0"/>
              <a:t>公平性和最优化：要保证每个结点都有机会传送消息，又要保证路径选择最佳。</a:t>
            </a:r>
            <a:endParaRPr lang="zh-CN" altLang="en-US" dirty="0"/>
          </a:p>
        </p:txBody>
      </p:sp>
      <p:sp>
        <p:nvSpPr>
          <p:cNvPr id="4" name="爆炸形 1 3"/>
          <p:cNvSpPr/>
          <p:nvPr/>
        </p:nvSpPr>
        <p:spPr>
          <a:xfrm>
            <a:off x="4139952" y="4365104"/>
            <a:ext cx="4392488" cy="2304256"/>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700" b="1" dirty="0">
                <a:solidFill>
                  <a:srgbClr val="FFFF00"/>
                </a:solidFill>
                <a:latin typeface="黑体" pitchFamily="49" charset="-122"/>
                <a:ea typeface="黑体" pitchFamily="49" charset="-122"/>
              </a:rPr>
              <a:t>想要满足</a:t>
            </a:r>
            <a:r>
              <a:rPr lang="zh-CN" altLang="zh-CN" sz="2700" b="1" dirty="0" smtClean="0">
                <a:solidFill>
                  <a:srgbClr val="FFFF00"/>
                </a:solidFill>
                <a:latin typeface="黑体" pitchFamily="49" charset="-122"/>
                <a:ea typeface="黑体" pitchFamily="49" charset="-122"/>
              </a:rPr>
              <a:t>所</a:t>
            </a:r>
            <a:endParaRPr lang="en-US" altLang="zh-CN" sz="2700" b="1" dirty="0" smtClean="0">
              <a:solidFill>
                <a:srgbClr val="FFFF00"/>
              </a:solidFill>
              <a:latin typeface="黑体" pitchFamily="49" charset="-122"/>
              <a:ea typeface="黑体" pitchFamily="49" charset="-122"/>
            </a:endParaRPr>
          </a:p>
          <a:p>
            <a:pPr algn="ctr"/>
            <a:r>
              <a:rPr lang="zh-CN" altLang="zh-CN" sz="2700" b="1" dirty="0" smtClean="0">
                <a:solidFill>
                  <a:srgbClr val="FFFF00"/>
                </a:solidFill>
                <a:latin typeface="黑体" pitchFamily="49" charset="-122"/>
                <a:ea typeface="黑体" pitchFamily="49" charset="-122"/>
              </a:rPr>
              <a:t>有</a:t>
            </a:r>
            <a:r>
              <a:rPr lang="zh-CN" altLang="zh-CN" sz="2700" b="1" dirty="0">
                <a:solidFill>
                  <a:srgbClr val="FFFF00"/>
                </a:solidFill>
                <a:latin typeface="黑体" pitchFamily="49" charset="-122"/>
                <a:ea typeface="黑体" pitchFamily="49" charset="-122"/>
              </a:rPr>
              <a:t>要求</a:t>
            </a:r>
            <a:r>
              <a:rPr lang="zh-CN" altLang="zh-CN" sz="2700" b="1" dirty="0" smtClean="0">
                <a:solidFill>
                  <a:srgbClr val="FFFF00"/>
                </a:solidFill>
                <a:latin typeface="黑体" pitchFamily="49" charset="-122"/>
                <a:ea typeface="黑体" pitchFamily="49" charset="-122"/>
              </a:rPr>
              <a:t>基本</a:t>
            </a:r>
            <a:endParaRPr lang="en-US" altLang="zh-CN" sz="2700" b="1" dirty="0" smtClean="0">
              <a:solidFill>
                <a:srgbClr val="FFFF00"/>
              </a:solidFill>
              <a:latin typeface="黑体" pitchFamily="49" charset="-122"/>
              <a:ea typeface="黑体" pitchFamily="49" charset="-122"/>
            </a:endParaRPr>
          </a:p>
          <a:p>
            <a:pPr algn="ctr"/>
            <a:r>
              <a:rPr lang="zh-CN" altLang="zh-CN" sz="2700" b="1" dirty="0" smtClean="0">
                <a:solidFill>
                  <a:srgbClr val="FFFF00"/>
                </a:solidFill>
                <a:latin typeface="黑体" pitchFamily="49" charset="-122"/>
                <a:ea typeface="黑体" pitchFamily="49" charset="-122"/>
              </a:rPr>
              <a:t>上</a:t>
            </a:r>
            <a:r>
              <a:rPr lang="zh-CN" altLang="zh-CN" sz="2700" b="1" dirty="0">
                <a:solidFill>
                  <a:srgbClr val="FFFF00"/>
                </a:solidFill>
                <a:latin typeface="黑体" pitchFamily="49" charset="-122"/>
                <a:ea typeface="黑体" pitchFamily="49" charset="-122"/>
              </a:rPr>
              <a:t>是不可能的</a:t>
            </a:r>
            <a:endParaRPr lang="zh-CN" altLang="en-US" sz="2700" b="1" dirty="0">
              <a:solidFill>
                <a:srgbClr val="FFFF00"/>
              </a:solidFill>
              <a:latin typeface="黑体" pitchFamily="49" charset="-122"/>
              <a:ea typeface="黑体" pitchFamily="49" charset="-122"/>
            </a:endParaRPr>
          </a:p>
        </p:txBody>
      </p:sp>
    </p:spTree>
    <p:extLst>
      <p:ext uri="{BB962C8B-B14F-4D97-AF65-F5344CB8AC3E}">
        <p14:creationId xmlns:p14="http://schemas.microsoft.com/office/powerpoint/2010/main" val="3114474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en-US" dirty="0" smtClean="0"/>
              <a:t>大戏开始上演</a:t>
            </a:r>
            <a:r>
              <a:rPr lang="en-US" altLang="zh-CN" dirty="0" smtClean="0"/>
              <a:t>——</a:t>
            </a:r>
            <a:r>
              <a:rPr lang="zh-CN" altLang="zh-CN" dirty="0"/>
              <a:t>初始化</a:t>
            </a:r>
            <a:r>
              <a:rPr lang="zh-CN" altLang="zh-CN" dirty="0" smtClean="0"/>
              <a:t>阶段</a:t>
            </a:r>
            <a:endParaRPr lang="zh-CN" altLang="en-US" dirty="0"/>
          </a:p>
        </p:txBody>
      </p:sp>
      <mc:AlternateContent xmlns:mc="http://schemas.openxmlformats.org/markup-compatibility/2006" xmlns:a14="http://schemas.microsoft.com/office/drawing/2010/main">
        <mc:Choice Requires="a14">
          <p:sp>
            <p:nvSpPr>
              <p:cNvPr id="3" name="内容占位符 2"/>
              <p:cNvSpPr>
                <a:spLocks noGrp="1"/>
              </p:cNvSpPr>
              <p:nvPr>
                <p:ph sz="quarter" idx="1"/>
              </p:nvPr>
            </p:nvSpPr>
            <p:spPr/>
            <p:txBody>
              <a:bodyPr>
                <a:normAutofit lnSpcReduction="10000"/>
              </a:bodyPr>
              <a:lstStyle/>
              <a:p>
                <a:r>
                  <a:rPr lang="zh-CN" altLang="zh-CN" dirty="0"/>
                  <a:t>假设路由器</a:t>
                </a:r>
                <a:r>
                  <a:rPr lang="en-US" altLang="zh-CN" dirty="0"/>
                  <a:t>A</a:t>
                </a:r>
                <a:r>
                  <a:rPr lang="zh-CN" altLang="zh-CN" dirty="0"/>
                  <a:t>开始</a:t>
                </a:r>
                <a:r>
                  <a:rPr lang="zh-CN" altLang="zh-CN" dirty="0" smtClean="0"/>
                  <a:t>计算</a:t>
                </a:r>
                <a:endParaRPr lang="en-US" altLang="zh-CN" dirty="0" smtClean="0"/>
              </a:p>
              <a:p>
                <a:r>
                  <a:rPr lang="zh-CN" altLang="zh-CN" dirty="0" smtClean="0"/>
                  <a:t>建立</a:t>
                </a:r>
                <a:r>
                  <a:rPr lang="zh-CN" altLang="zh-CN" dirty="0"/>
                  <a:t>一个结点集合</a:t>
                </a:r>
                <a:r>
                  <a:rPr lang="en-US" altLang="zh-CN" dirty="0"/>
                  <a:t>N</a:t>
                </a:r>
                <a:r>
                  <a:rPr lang="zh-CN" altLang="zh-CN" dirty="0"/>
                  <a:t>，包括了所有已经计算完毕的结点，目前只包含源结点</a:t>
                </a:r>
                <a:r>
                  <a:rPr lang="en-US" altLang="zh-CN" dirty="0" smtClean="0"/>
                  <a:t>A</a:t>
                </a:r>
                <a:endParaRPr lang="zh-CN" altLang="zh-CN" dirty="0"/>
              </a:p>
              <a:p>
                <a:r>
                  <a:rPr lang="zh-CN" altLang="zh-CN" dirty="0"/>
                  <a:t>建立一个结点集合</a:t>
                </a:r>
                <a:r>
                  <a:rPr lang="en-US" altLang="zh-CN" dirty="0"/>
                  <a:t>M</a:t>
                </a:r>
                <a:r>
                  <a:rPr lang="zh-CN" altLang="zh-CN" dirty="0"/>
                  <a:t>，包括了所有尚未完成计算的结点，目前包含了除</a:t>
                </a:r>
                <a:r>
                  <a:rPr lang="en-US" altLang="zh-CN" dirty="0"/>
                  <a:t>A</a:t>
                </a:r>
                <a:r>
                  <a:rPr lang="zh-CN" altLang="zh-CN" dirty="0"/>
                  <a:t>之外的其它所有结点。</a:t>
                </a:r>
              </a:p>
              <a:p>
                <a:r>
                  <a:rPr lang="zh-CN" altLang="zh-CN" dirty="0"/>
                  <a:t>根据链路状态数据库，初始化其它各结点（</a:t>
                </a:r>
                <a:r>
                  <a:rPr lang="en-US" altLang="zh-CN" dirty="0" smtClean="0"/>
                  <a:t>v</a:t>
                </a:r>
                <a:r>
                  <a:rPr lang="zh-CN" altLang="zh-CN" dirty="0" smtClean="0"/>
                  <a:t>∈</a:t>
                </a:r>
                <a:r>
                  <a:rPr lang="en-US" altLang="zh-CN" dirty="0"/>
                  <a:t>M</a:t>
                </a:r>
                <a:r>
                  <a:rPr lang="zh-CN" altLang="zh-CN" dirty="0"/>
                  <a:t>）与</a:t>
                </a:r>
                <a:r>
                  <a:rPr lang="en-US" altLang="zh-CN" dirty="0"/>
                  <a:t>A</a:t>
                </a:r>
                <a:r>
                  <a:rPr lang="zh-CN" altLang="zh-CN" dirty="0"/>
                  <a:t>的距离</a:t>
                </a:r>
                <a:r>
                  <a:rPr lang="en-US" altLang="zh-CN" dirty="0"/>
                  <a:t>D(v</a:t>
                </a:r>
                <a:r>
                  <a:rPr lang="en-US" altLang="zh-CN" dirty="0" smtClean="0"/>
                  <a:t>)</a:t>
                </a:r>
              </a:p>
              <a:p>
                <a:pPr lvl="1"/>
                <a:r>
                  <a:rPr lang="zh-CN" altLang="zh-CN" dirty="0" smtClean="0"/>
                  <a:t>这里</a:t>
                </a:r>
                <a:r>
                  <a:rPr lang="zh-CN" altLang="zh-CN" dirty="0"/>
                  <a:t>定义</a:t>
                </a:r>
                <a:r>
                  <a:rPr lang="en-US" altLang="zh-CN" dirty="0"/>
                  <a:t>L(x</a:t>
                </a:r>
                <a:r>
                  <a:rPr lang="zh-CN" altLang="zh-CN" dirty="0"/>
                  <a:t>，</a:t>
                </a:r>
                <a:r>
                  <a:rPr lang="en-US" altLang="zh-CN" dirty="0"/>
                  <a:t>y)</a:t>
                </a:r>
                <a:r>
                  <a:rPr lang="zh-CN" altLang="zh-CN" dirty="0"/>
                  <a:t>为从</a:t>
                </a:r>
                <a:r>
                  <a:rPr lang="en-US" altLang="zh-CN" dirty="0"/>
                  <a:t>x</a:t>
                </a:r>
                <a:r>
                  <a:rPr lang="zh-CN" altLang="zh-CN" dirty="0"/>
                  <a:t>到</a:t>
                </a:r>
                <a:r>
                  <a:rPr lang="en-US" altLang="zh-CN" dirty="0"/>
                  <a:t>y</a:t>
                </a:r>
                <a:r>
                  <a:rPr lang="zh-CN" altLang="zh-CN" dirty="0"/>
                  <a:t>之间的度量。</a:t>
                </a:r>
              </a:p>
              <a:p>
                <a14:m>
                  <m:oMath xmlns:m="http://schemas.openxmlformats.org/officeDocument/2006/math">
                    <m:r>
                      <m:rPr>
                        <m:sty m:val="p"/>
                      </m:rPr>
                      <a:rPr lang="en-US" altLang="zh-CN">
                        <a:latin typeface="Cambria Math"/>
                      </a:rPr>
                      <m:t>D</m:t>
                    </m:r>
                    <m:d>
                      <m:dPr>
                        <m:ctrlPr>
                          <a:rPr lang="zh-CN" altLang="zh-CN" i="1">
                            <a:latin typeface="Cambria Math"/>
                          </a:rPr>
                        </m:ctrlPr>
                      </m:dPr>
                      <m:e>
                        <m:r>
                          <m:rPr>
                            <m:sty m:val="p"/>
                          </m:rPr>
                          <a:rPr lang="en-US" altLang="zh-CN">
                            <a:latin typeface="Cambria Math"/>
                          </a:rPr>
                          <m:t>v</m:t>
                        </m:r>
                      </m:e>
                    </m:d>
                    <m:r>
                      <a:rPr lang="en-US" altLang="zh-CN">
                        <a:latin typeface="Cambria Math"/>
                      </a:rPr>
                      <m:t>=</m:t>
                    </m:r>
                    <m:d>
                      <m:dPr>
                        <m:begChr m:val="{"/>
                        <m:endChr m:val=""/>
                        <m:ctrlPr>
                          <a:rPr lang="zh-CN" altLang="zh-CN" i="1">
                            <a:latin typeface="Cambria Math"/>
                          </a:rPr>
                        </m:ctrlPr>
                      </m:dPr>
                      <m:e>
                        <m:eqArr>
                          <m:eqArrPr>
                            <m:ctrlPr>
                              <a:rPr lang="zh-CN" altLang="zh-CN" i="1">
                                <a:latin typeface="Cambria Math"/>
                              </a:rPr>
                            </m:ctrlPr>
                          </m:eqArrPr>
                          <m:e>
                            <m:r>
                              <m:rPr>
                                <m:sty m:val="p"/>
                              </m:rPr>
                              <a:rPr lang="en-US" altLang="zh-CN">
                                <a:latin typeface="Cambria Math"/>
                              </a:rPr>
                              <m:t>L</m:t>
                            </m:r>
                            <m:d>
                              <m:dPr>
                                <m:ctrlPr>
                                  <a:rPr lang="zh-CN" altLang="zh-CN" i="1">
                                    <a:latin typeface="Cambria Math"/>
                                  </a:rPr>
                                </m:ctrlPr>
                              </m:dPr>
                              <m:e>
                                <m:r>
                                  <m:rPr>
                                    <m:sty m:val="p"/>
                                  </m:rPr>
                                  <a:rPr lang="en-US" altLang="zh-CN">
                                    <a:latin typeface="Cambria Math"/>
                                  </a:rPr>
                                  <m:t>A</m:t>
                                </m:r>
                                <m:r>
                                  <a:rPr lang="en-US" altLang="zh-CN">
                                    <a:latin typeface="Cambria Math"/>
                                  </a:rPr>
                                  <m:t>,</m:t>
                                </m:r>
                                <m:r>
                                  <m:rPr>
                                    <m:sty m:val="p"/>
                                  </m:rPr>
                                  <a:rPr lang="en-US" altLang="zh-CN">
                                    <a:latin typeface="Cambria Math"/>
                                  </a:rPr>
                                  <m:t>v</m:t>
                                </m:r>
                              </m:e>
                            </m:d>
                            <m:r>
                              <a:rPr lang="zh-CN" altLang="zh-CN">
                                <a:latin typeface="Cambria Math"/>
                              </a:rPr>
                              <m:t>，</m:t>
                            </m:r>
                            <m:r>
                              <m:rPr>
                                <m:sty m:val="p"/>
                              </m:rPr>
                              <a:rPr lang="en-US" altLang="zh-CN">
                                <a:latin typeface="Cambria Math"/>
                              </a:rPr>
                              <m:t>v</m:t>
                            </m:r>
                            <m:r>
                              <a:rPr lang="zh-CN" altLang="zh-CN">
                                <a:latin typeface="Cambria Math"/>
                              </a:rPr>
                              <m:t>与</m:t>
                            </m:r>
                            <m:r>
                              <m:rPr>
                                <m:sty m:val="p"/>
                              </m:rPr>
                              <a:rPr lang="en-US" altLang="zh-CN">
                                <a:latin typeface="Cambria Math"/>
                              </a:rPr>
                              <m:t>A</m:t>
                            </m:r>
                            <m:r>
                              <a:rPr lang="zh-CN" altLang="zh-CN">
                                <a:latin typeface="Cambria Math"/>
                              </a:rPr>
                              <m:t>相邻</m:t>
                            </m:r>
                          </m:e>
                          <m:e>
                            <m:r>
                              <a:rPr lang="en-US" altLang="zh-CN">
                                <a:latin typeface="Cambria Math"/>
                                <a:sym typeface="Symbol"/>
                              </a:rPr>
                              <m:t></m:t>
                            </m:r>
                            <m:r>
                              <a:rPr lang="zh-CN" altLang="zh-CN">
                                <a:latin typeface="Cambria Math"/>
                              </a:rPr>
                              <m:t>，</m:t>
                            </m:r>
                            <m:r>
                              <a:rPr lang="en-US" altLang="zh-CN">
                                <a:latin typeface="Cambria Math"/>
                              </a:rPr>
                              <m:t> </m:t>
                            </m:r>
                            <m:r>
                              <m:rPr>
                                <m:sty m:val="p"/>
                              </m:rPr>
                              <a:rPr lang="en-US" altLang="zh-CN">
                                <a:latin typeface="Cambria Math"/>
                              </a:rPr>
                              <m:t>v</m:t>
                            </m:r>
                            <m:r>
                              <a:rPr lang="zh-CN" altLang="zh-CN">
                                <a:latin typeface="Cambria Math"/>
                              </a:rPr>
                              <m:t>与</m:t>
                            </m:r>
                            <m:r>
                              <m:rPr>
                                <m:sty m:val="p"/>
                              </m:rPr>
                              <a:rPr lang="en-US" altLang="zh-CN">
                                <a:latin typeface="Cambria Math"/>
                              </a:rPr>
                              <m:t>A</m:t>
                            </m:r>
                            <m:r>
                              <a:rPr lang="zh-CN" altLang="zh-CN">
                                <a:latin typeface="Cambria Math"/>
                              </a:rPr>
                              <m:t>不相邻</m:t>
                            </m:r>
                          </m:e>
                        </m:eqArr>
                      </m:e>
                    </m:d>
                  </m:oMath>
                </a14:m>
                <a:endParaRPr lang="zh-CN" altLang="en-US" dirty="0"/>
              </a:p>
            </p:txBody>
          </p:sp>
        </mc:Choice>
        <mc:Fallback xmlns="">
          <p:sp>
            <p:nvSpPr>
              <p:cNvPr id="3" name="内容占位符 2"/>
              <p:cNvSpPr>
                <a:spLocks noGrp="1" noRot="1" noChangeAspect="1" noMove="1" noResize="1" noEditPoints="1" noAdjustHandles="1" noChangeArrowheads="1" noChangeShapeType="1" noTextEdit="1"/>
              </p:cNvSpPr>
              <p:nvPr>
                <p:ph sz="quarter" idx="1"/>
              </p:nvPr>
            </p:nvSpPr>
            <p:spPr>
              <a:blipFill rotWithShape="1">
                <a:blip r:embed="rId2"/>
                <a:stretch>
                  <a:fillRect l="-789" t="-200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8336821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lvl="0"/>
            <a:r>
              <a:rPr lang="zh-CN" altLang="zh-CN" dirty="0"/>
              <a:t>开始</a:t>
            </a:r>
            <a:r>
              <a:rPr lang="zh-CN" altLang="zh-CN" dirty="0" smtClean="0"/>
              <a:t>计算</a:t>
            </a:r>
            <a:endParaRPr lang="zh-CN" altLang="en-US" dirty="0"/>
          </a:p>
        </p:txBody>
      </p:sp>
      <p:sp>
        <p:nvSpPr>
          <p:cNvPr id="3" name="内容占位符 2"/>
          <p:cNvSpPr>
            <a:spLocks noGrp="1"/>
          </p:cNvSpPr>
          <p:nvPr>
            <p:ph sz="quarter" idx="1"/>
          </p:nvPr>
        </p:nvSpPr>
        <p:spPr/>
        <p:txBody>
          <a:bodyPr/>
          <a:lstStyle/>
          <a:p>
            <a:r>
              <a:rPr lang="zh-CN" altLang="zh-CN" dirty="0"/>
              <a:t>在</a:t>
            </a:r>
            <a:r>
              <a:rPr lang="en-US" altLang="zh-CN" dirty="0"/>
              <a:t>M</a:t>
            </a:r>
            <a:r>
              <a:rPr lang="zh-CN" altLang="zh-CN" dirty="0"/>
              <a:t>中找一个</a:t>
            </a:r>
            <a:r>
              <a:rPr lang="en-US" altLang="zh-CN" dirty="0"/>
              <a:t>D(v)</a:t>
            </a:r>
            <a:r>
              <a:rPr lang="zh-CN" altLang="zh-CN" dirty="0"/>
              <a:t>值最小的结点</a:t>
            </a:r>
            <a:r>
              <a:rPr lang="en-US" altLang="zh-CN" dirty="0"/>
              <a:t>v</a:t>
            </a:r>
            <a:r>
              <a:rPr lang="zh-CN" altLang="zh-CN" dirty="0"/>
              <a:t>，加入集合</a:t>
            </a:r>
            <a:r>
              <a:rPr lang="en-US" altLang="zh-CN" dirty="0"/>
              <a:t>N</a:t>
            </a:r>
            <a:r>
              <a:rPr lang="zh-CN" altLang="zh-CN" dirty="0"/>
              <a:t>，将</a:t>
            </a:r>
            <a:r>
              <a:rPr lang="en-US" altLang="zh-CN" dirty="0"/>
              <a:t>v</a:t>
            </a:r>
            <a:r>
              <a:rPr lang="zh-CN" altLang="zh-CN" dirty="0"/>
              <a:t>从</a:t>
            </a:r>
            <a:r>
              <a:rPr lang="en-US" altLang="zh-CN" dirty="0"/>
              <a:t>M</a:t>
            </a:r>
            <a:r>
              <a:rPr lang="zh-CN" altLang="zh-CN" dirty="0"/>
              <a:t>中删除。</a:t>
            </a:r>
          </a:p>
          <a:p>
            <a:r>
              <a:rPr lang="zh-CN" altLang="zh-CN" dirty="0"/>
              <a:t>对</a:t>
            </a:r>
            <a:r>
              <a:rPr lang="en-US" altLang="zh-CN" dirty="0"/>
              <a:t>M</a:t>
            </a:r>
            <a:r>
              <a:rPr lang="zh-CN" altLang="zh-CN" dirty="0"/>
              <a:t>中所有的结点</a:t>
            </a:r>
            <a:r>
              <a:rPr lang="en-US" altLang="zh-CN" dirty="0"/>
              <a:t>u</a:t>
            </a:r>
            <a:r>
              <a:rPr lang="zh-CN" altLang="zh-CN" dirty="0"/>
              <a:t>，调整它们到</a:t>
            </a:r>
            <a:r>
              <a:rPr lang="en-US" altLang="zh-CN" dirty="0"/>
              <a:t>A</a:t>
            </a:r>
            <a:r>
              <a:rPr lang="zh-CN" altLang="zh-CN" dirty="0"/>
              <a:t>的距离，即：</a:t>
            </a:r>
          </a:p>
          <a:p>
            <a:pPr marL="548640" lvl="2" indent="0">
              <a:buNone/>
            </a:pPr>
            <a:r>
              <a:rPr lang="zh-CN" altLang="zh-CN" sz="2700" dirty="0"/>
              <a:t>如果</a:t>
            </a:r>
            <a:r>
              <a:rPr lang="en-US" altLang="zh-CN" sz="2700" dirty="0"/>
              <a:t>D(u)&gt; L(A, v)+L(v, u)</a:t>
            </a:r>
            <a:endParaRPr lang="zh-CN" altLang="zh-CN" sz="2700" dirty="0"/>
          </a:p>
          <a:p>
            <a:pPr marL="548640" lvl="2" indent="0">
              <a:buNone/>
            </a:pPr>
            <a:r>
              <a:rPr lang="en-US" altLang="zh-CN" sz="2700" dirty="0"/>
              <a:t>{</a:t>
            </a:r>
            <a:endParaRPr lang="zh-CN" altLang="zh-CN" sz="2700" dirty="0"/>
          </a:p>
          <a:p>
            <a:pPr marL="822960" lvl="3" indent="0">
              <a:buNone/>
            </a:pPr>
            <a:r>
              <a:rPr lang="en-US" altLang="zh-CN" sz="2700" dirty="0"/>
              <a:t>D(u)= L(A, v)+ L(v, u) ;</a:t>
            </a:r>
            <a:endParaRPr lang="zh-CN" altLang="zh-CN" sz="2700" dirty="0"/>
          </a:p>
          <a:p>
            <a:pPr marL="822960" lvl="3" indent="0">
              <a:buNone/>
            </a:pPr>
            <a:r>
              <a:rPr lang="zh-CN" altLang="zh-CN" sz="2700" dirty="0"/>
              <a:t>修改从</a:t>
            </a:r>
            <a:r>
              <a:rPr lang="en-US" altLang="zh-CN" sz="2700" dirty="0"/>
              <a:t>A</a:t>
            </a:r>
            <a:r>
              <a:rPr lang="zh-CN" altLang="zh-CN" sz="2700" dirty="0"/>
              <a:t>到</a:t>
            </a:r>
            <a:r>
              <a:rPr lang="en-US" altLang="zh-CN" sz="2700" dirty="0"/>
              <a:t>u</a:t>
            </a:r>
            <a:r>
              <a:rPr lang="zh-CN" altLang="zh-CN" sz="2700" dirty="0"/>
              <a:t>的路径，即记录</a:t>
            </a:r>
            <a:r>
              <a:rPr lang="en-US" altLang="zh-CN" sz="2700" dirty="0"/>
              <a:t>u</a:t>
            </a:r>
            <a:r>
              <a:rPr lang="zh-CN" altLang="zh-CN" sz="2700" dirty="0"/>
              <a:t>的上一跳为</a:t>
            </a:r>
            <a:r>
              <a:rPr lang="en-US" altLang="zh-CN" sz="2700" dirty="0"/>
              <a:t>v ;</a:t>
            </a:r>
            <a:endParaRPr lang="zh-CN" altLang="zh-CN" sz="2700" dirty="0"/>
          </a:p>
          <a:p>
            <a:pPr marL="548640" lvl="2" indent="0">
              <a:buNone/>
            </a:pPr>
            <a:r>
              <a:rPr lang="en-US" altLang="zh-CN" sz="2700" dirty="0"/>
              <a:t>}</a:t>
            </a:r>
            <a:endParaRPr lang="zh-CN" altLang="zh-CN" sz="2700" dirty="0"/>
          </a:p>
          <a:p>
            <a:endParaRPr lang="zh-CN" altLang="en-US" dirty="0"/>
          </a:p>
        </p:txBody>
      </p:sp>
    </p:spTree>
    <p:extLst>
      <p:ext uri="{BB962C8B-B14F-4D97-AF65-F5344CB8AC3E}">
        <p14:creationId xmlns:p14="http://schemas.microsoft.com/office/powerpoint/2010/main" val="3993416863"/>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高大上一些</a:t>
            </a:r>
            <a:endParaRPr lang="zh-CN" altLang="en-US" dirty="0"/>
          </a:p>
        </p:txBody>
      </p:sp>
      <p:sp>
        <p:nvSpPr>
          <p:cNvPr id="3" name="内容占位符 2"/>
          <p:cNvSpPr>
            <a:spLocks noGrp="1"/>
          </p:cNvSpPr>
          <p:nvPr>
            <p:ph sz="quarter" idx="1"/>
          </p:nvPr>
        </p:nvSpPr>
        <p:spPr>
          <a:xfrm>
            <a:off x="301752" y="1268760"/>
            <a:ext cx="8503920" cy="5184576"/>
          </a:xfrm>
        </p:spPr>
        <p:txBody>
          <a:bodyPr>
            <a:normAutofit lnSpcReduction="10000"/>
          </a:bodyPr>
          <a:lstStyle/>
          <a:p>
            <a:pPr marL="0" indent="0">
              <a:buNone/>
            </a:pPr>
            <a:r>
              <a:rPr lang="zh-CN" altLang="en-US" dirty="0" smtClean="0"/>
              <a:t>初始化；</a:t>
            </a:r>
            <a:endParaRPr lang="en-US" altLang="zh-CN" dirty="0" smtClean="0"/>
          </a:p>
          <a:p>
            <a:pPr marL="0" indent="0">
              <a:buNone/>
            </a:pPr>
            <a:r>
              <a:rPr lang="en-US" altLang="zh-CN" dirty="0" smtClean="0"/>
              <a:t>While(M</a:t>
            </a:r>
            <a:r>
              <a:rPr lang="en-US" altLang="zh-CN" dirty="0"/>
              <a:t>!=</a:t>
            </a:r>
            <a:r>
              <a:rPr lang="zh-CN" altLang="en-US" dirty="0"/>
              <a:t>空</a:t>
            </a:r>
            <a:r>
              <a:rPr lang="en-US" altLang="zh-CN" dirty="0" smtClean="0"/>
              <a:t>)</a:t>
            </a:r>
          </a:p>
          <a:p>
            <a:pPr marL="0" indent="0">
              <a:buNone/>
            </a:pPr>
            <a:r>
              <a:rPr lang="zh-CN" altLang="en-US" dirty="0" smtClean="0"/>
              <a:t>｛</a:t>
            </a:r>
            <a:endParaRPr lang="en-US" altLang="zh-CN" dirty="0" smtClean="0"/>
          </a:p>
          <a:p>
            <a:pPr marL="274320" lvl="1" indent="0">
              <a:buNone/>
            </a:pPr>
            <a:r>
              <a:rPr lang="en-US" altLang="zh-CN" dirty="0" smtClean="0"/>
              <a:t>	</a:t>
            </a:r>
            <a:r>
              <a:rPr lang="zh-CN" altLang="zh-CN" dirty="0" smtClean="0"/>
              <a:t>在</a:t>
            </a:r>
            <a:r>
              <a:rPr lang="en-US" altLang="zh-CN" dirty="0"/>
              <a:t>M</a:t>
            </a:r>
            <a:r>
              <a:rPr lang="zh-CN" altLang="zh-CN" dirty="0"/>
              <a:t>中找一个</a:t>
            </a:r>
            <a:r>
              <a:rPr lang="en-US" altLang="zh-CN" dirty="0"/>
              <a:t>D(v)</a:t>
            </a:r>
            <a:r>
              <a:rPr lang="zh-CN" altLang="zh-CN" dirty="0"/>
              <a:t>值最小的结点</a:t>
            </a:r>
            <a:r>
              <a:rPr lang="en-US" altLang="zh-CN" dirty="0" smtClean="0"/>
              <a:t>v</a:t>
            </a:r>
            <a:r>
              <a:rPr lang="zh-CN" altLang="en-US" dirty="0" smtClean="0"/>
              <a:t>；</a:t>
            </a:r>
            <a:endParaRPr lang="en-US" altLang="zh-CN" dirty="0" smtClean="0"/>
          </a:p>
          <a:p>
            <a:pPr marL="274320" lvl="1" indent="0">
              <a:buNone/>
            </a:pPr>
            <a:r>
              <a:rPr lang="en-US" altLang="zh-CN" dirty="0" smtClean="0"/>
              <a:t>	v</a:t>
            </a:r>
            <a:r>
              <a:rPr lang="zh-CN" altLang="zh-CN" dirty="0" smtClean="0"/>
              <a:t>加入</a:t>
            </a:r>
            <a:r>
              <a:rPr lang="zh-CN" altLang="zh-CN" dirty="0"/>
              <a:t>集合</a:t>
            </a:r>
            <a:r>
              <a:rPr lang="en-US" altLang="zh-CN" dirty="0" smtClean="0"/>
              <a:t>N</a:t>
            </a:r>
            <a:r>
              <a:rPr lang="zh-CN" altLang="en-US" dirty="0"/>
              <a:t> ；</a:t>
            </a:r>
            <a:endParaRPr lang="en-US" altLang="zh-CN" dirty="0" smtClean="0"/>
          </a:p>
          <a:p>
            <a:pPr marL="274320" lvl="1" indent="0">
              <a:buNone/>
            </a:pPr>
            <a:r>
              <a:rPr lang="en-US" altLang="zh-CN" dirty="0" smtClean="0"/>
              <a:t>	</a:t>
            </a:r>
            <a:r>
              <a:rPr lang="zh-CN" altLang="zh-CN" dirty="0" smtClean="0"/>
              <a:t>将</a:t>
            </a:r>
            <a:r>
              <a:rPr lang="en-US" altLang="zh-CN" dirty="0"/>
              <a:t>v</a:t>
            </a:r>
            <a:r>
              <a:rPr lang="zh-CN" altLang="zh-CN" dirty="0"/>
              <a:t>从</a:t>
            </a:r>
            <a:r>
              <a:rPr lang="en-US" altLang="zh-CN" dirty="0"/>
              <a:t>M</a:t>
            </a:r>
            <a:r>
              <a:rPr lang="zh-CN" altLang="zh-CN" dirty="0"/>
              <a:t>中</a:t>
            </a:r>
            <a:r>
              <a:rPr lang="zh-CN" altLang="zh-CN" dirty="0" smtClean="0"/>
              <a:t>删除</a:t>
            </a:r>
            <a:r>
              <a:rPr lang="zh-CN" altLang="en-US" dirty="0"/>
              <a:t>；</a:t>
            </a:r>
            <a:endParaRPr lang="zh-CN" altLang="zh-CN" dirty="0"/>
          </a:p>
          <a:p>
            <a:pPr marL="274320" lvl="1" indent="0">
              <a:buNone/>
            </a:pPr>
            <a:r>
              <a:rPr lang="en-US" altLang="zh-CN" dirty="0" smtClean="0"/>
              <a:t>	for</a:t>
            </a:r>
            <a:r>
              <a:rPr lang="zh-CN" altLang="en-US" dirty="0" smtClean="0"/>
              <a:t>（</a:t>
            </a:r>
            <a:r>
              <a:rPr lang="zh-CN" altLang="zh-CN" dirty="0" smtClean="0"/>
              <a:t>对</a:t>
            </a:r>
            <a:r>
              <a:rPr lang="en-US" altLang="zh-CN" dirty="0"/>
              <a:t>M</a:t>
            </a:r>
            <a:r>
              <a:rPr lang="zh-CN" altLang="zh-CN" dirty="0"/>
              <a:t>中所有的结点</a:t>
            </a:r>
            <a:r>
              <a:rPr lang="en-US" altLang="zh-CN" dirty="0" smtClean="0"/>
              <a:t>u</a:t>
            </a:r>
            <a:r>
              <a:rPr lang="zh-CN" altLang="en-US" dirty="0" smtClean="0"/>
              <a:t>）</a:t>
            </a:r>
            <a:endParaRPr lang="en-US" altLang="zh-CN" dirty="0" smtClean="0"/>
          </a:p>
          <a:p>
            <a:pPr marL="274320" lvl="1" indent="0">
              <a:buNone/>
            </a:pPr>
            <a:r>
              <a:rPr lang="en-US" altLang="zh-CN" dirty="0"/>
              <a:t>	</a:t>
            </a:r>
            <a:r>
              <a:rPr lang="zh-CN" altLang="en-US" dirty="0" smtClean="0"/>
              <a:t>｛</a:t>
            </a:r>
            <a:endParaRPr lang="en-US" altLang="zh-CN" dirty="0" smtClean="0"/>
          </a:p>
          <a:p>
            <a:pPr marL="274320" lvl="1" indent="0">
              <a:buNone/>
            </a:pPr>
            <a:r>
              <a:rPr lang="en-US" altLang="zh-CN" dirty="0" smtClean="0"/>
              <a:t>		</a:t>
            </a:r>
            <a:r>
              <a:rPr lang="zh-CN" altLang="zh-CN" dirty="0" smtClean="0"/>
              <a:t>调整</a:t>
            </a:r>
            <a:r>
              <a:rPr lang="zh-CN" altLang="zh-CN" dirty="0"/>
              <a:t>它们到</a:t>
            </a:r>
            <a:r>
              <a:rPr lang="en-US" altLang="zh-CN" dirty="0"/>
              <a:t>A</a:t>
            </a:r>
            <a:r>
              <a:rPr lang="zh-CN" altLang="zh-CN" dirty="0"/>
              <a:t>的</a:t>
            </a:r>
            <a:r>
              <a:rPr lang="zh-CN" altLang="zh-CN" dirty="0" smtClean="0"/>
              <a:t>距离</a:t>
            </a:r>
            <a:r>
              <a:rPr lang="zh-CN" altLang="en-US" dirty="0" smtClean="0"/>
              <a:t>；</a:t>
            </a:r>
            <a:endParaRPr lang="en-US" altLang="zh-CN" dirty="0" smtClean="0"/>
          </a:p>
          <a:p>
            <a:pPr marL="274320" lvl="1" indent="0">
              <a:buNone/>
            </a:pPr>
            <a:r>
              <a:rPr lang="en-US" altLang="zh-CN" dirty="0"/>
              <a:t>	</a:t>
            </a:r>
            <a:r>
              <a:rPr lang="en-US" altLang="zh-CN" dirty="0" smtClean="0"/>
              <a:t>	</a:t>
            </a:r>
            <a:r>
              <a:rPr lang="zh-CN" altLang="zh-CN" sz="2400" dirty="0" smtClean="0"/>
              <a:t>修改</a:t>
            </a:r>
            <a:r>
              <a:rPr lang="zh-CN" altLang="zh-CN" sz="2400" dirty="0"/>
              <a:t>从</a:t>
            </a:r>
            <a:r>
              <a:rPr lang="en-US" altLang="zh-CN" sz="2400" dirty="0"/>
              <a:t>A</a:t>
            </a:r>
            <a:r>
              <a:rPr lang="zh-CN" altLang="zh-CN" sz="2400" dirty="0"/>
              <a:t>到</a:t>
            </a:r>
            <a:r>
              <a:rPr lang="en-US" altLang="zh-CN" sz="2400" dirty="0"/>
              <a:t>u</a:t>
            </a:r>
            <a:r>
              <a:rPr lang="zh-CN" altLang="zh-CN" sz="2400" dirty="0"/>
              <a:t>的</a:t>
            </a:r>
            <a:r>
              <a:rPr lang="zh-CN" altLang="zh-CN" sz="2400" dirty="0" smtClean="0"/>
              <a:t>路径</a:t>
            </a:r>
            <a:r>
              <a:rPr lang="zh-CN" altLang="en-US" sz="2400" dirty="0" smtClean="0"/>
              <a:t>；</a:t>
            </a:r>
            <a:endParaRPr lang="en-US" altLang="zh-CN" sz="2400" dirty="0" smtClean="0"/>
          </a:p>
          <a:p>
            <a:pPr marL="274320" lvl="1" indent="0">
              <a:buNone/>
            </a:pPr>
            <a:r>
              <a:rPr lang="en-US" altLang="zh-CN" sz="2400" dirty="0" smtClean="0"/>
              <a:t>	</a:t>
            </a:r>
            <a:r>
              <a:rPr lang="zh-CN" altLang="en-US" sz="2400" dirty="0" smtClean="0"/>
              <a:t>｝</a:t>
            </a:r>
            <a:endParaRPr lang="en-US" altLang="zh-CN" dirty="0" smtClean="0"/>
          </a:p>
          <a:p>
            <a:pPr marL="0" indent="0">
              <a:buNone/>
            </a:pPr>
            <a:r>
              <a:rPr lang="zh-CN" altLang="en-US" dirty="0"/>
              <a:t>｝</a:t>
            </a:r>
            <a:endParaRPr lang="en-US" altLang="zh-CN" dirty="0" smtClean="0"/>
          </a:p>
        </p:txBody>
      </p:sp>
    </p:spTree>
    <p:extLst>
      <p:ext uri="{BB962C8B-B14F-4D97-AF65-F5344CB8AC3E}">
        <p14:creationId xmlns:p14="http://schemas.microsoft.com/office/powerpoint/2010/main" val="102951503"/>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示例</a:t>
            </a:r>
            <a:endParaRPr lang="zh-CN" altLang="en-US" dirty="0"/>
          </a:p>
        </p:txBody>
      </p:sp>
      <p:graphicFrame>
        <p:nvGraphicFramePr>
          <p:cNvPr id="4" name="内容占位符 3"/>
          <p:cNvGraphicFramePr>
            <a:graphicFrameLocks noGrp="1"/>
          </p:cNvGraphicFramePr>
          <p:nvPr>
            <p:ph sz="quarter" idx="1"/>
            <p:extLst>
              <p:ext uri="{D42A27DB-BD31-4B8C-83A1-F6EECF244321}">
                <p14:modId xmlns:p14="http://schemas.microsoft.com/office/powerpoint/2010/main" val="1857570706"/>
              </p:ext>
            </p:extLst>
          </p:nvPr>
        </p:nvGraphicFramePr>
        <p:xfrm>
          <a:off x="179512" y="2060848"/>
          <a:ext cx="8856256" cy="936104"/>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0">
                <a:tc rowSpan="2">
                  <a:txBody>
                    <a:bodyPr/>
                    <a:lstStyle/>
                    <a:p>
                      <a:pPr algn="ctr">
                        <a:spcAft>
                          <a:spcPts val="0"/>
                        </a:spcAft>
                      </a:pPr>
                      <a:r>
                        <a:rPr lang="zh-CN" altLang="zh-CN" sz="1600" kern="100" dirty="0" smtClean="0">
                          <a:effectLst/>
                          <a:latin typeface="黑体" pitchFamily="49" charset="-122"/>
                          <a:ea typeface="黑体" pitchFamily="49" charset="-122"/>
                          <a:cs typeface="Times New Roman"/>
                        </a:rPr>
                        <a:t>轮</a:t>
                      </a:r>
                      <a:endParaRPr lang="zh-CN" sz="1600" kern="100" dirty="0">
                        <a:effectLst/>
                        <a:latin typeface="黑体" pitchFamily="49" charset="-122"/>
                        <a:ea typeface="黑体" pitchFamily="49" charset="-122"/>
                        <a:cs typeface="Times New Roman"/>
                      </a:endParaRPr>
                    </a:p>
                  </a:txBody>
                  <a:tcPr marL="68580" marR="68580" marT="0" marB="0"/>
                </a:tc>
                <a:tc rowSpan="2">
                  <a:txBody>
                    <a:bodyPr/>
                    <a:lstStyle/>
                    <a:p>
                      <a:pPr algn="ctr">
                        <a:spcAft>
                          <a:spcPts val="0"/>
                        </a:spcAft>
                      </a:pPr>
                      <a:r>
                        <a:rPr lang="en-US" sz="1600" kern="100" dirty="0" smtClean="0">
                          <a:effectLst/>
                          <a:latin typeface="黑体" pitchFamily="49" charset="-122"/>
                          <a:ea typeface="黑体" pitchFamily="49" charset="-122"/>
                        </a:rPr>
                        <a:t>N</a:t>
                      </a:r>
                      <a:endParaRPr lang="zh-CN" sz="1600" kern="100" dirty="0">
                        <a:effectLst/>
                        <a:latin typeface="黑体" pitchFamily="49" charset="-122"/>
                        <a:ea typeface="黑体" pitchFamily="49" charset="-122"/>
                        <a:cs typeface="Times New Roman"/>
                      </a:endParaRPr>
                    </a:p>
                  </a:txBody>
                  <a:tcPr marL="68580" marR="68580" marT="0" marB="0"/>
                </a:tc>
                <a:tc gridSpan="7">
                  <a:txBody>
                    <a:bodyPr/>
                    <a:lstStyle/>
                    <a:p>
                      <a:pPr algn="ctr">
                        <a:spcAft>
                          <a:spcPts val="0"/>
                        </a:spcAft>
                      </a:pPr>
                      <a:r>
                        <a:rPr lang="zh-CN" sz="1600" kern="100">
                          <a:effectLst/>
                          <a:latin typeface="黑体" pitchFamily="49" charset="-122"/>
                          <a:ea typeface="黑体" pitchFamily="49" charset="-122"/>
                        </a:rPr>
                        <a:t>初始化</a:t>
                      </a:r>
                      <a:r>
                        <a:rPr lang="en-US" sz="1600" kern="100">
                          <a:effectLst/>
                          <a:latin typeface="黑体" pitchFamily="49" charset="-122"/>
                          <a:ea typeface="黑体" pitchFamily="49" charset="-122"/>
                        </a:rPr>
                        <a:t>/</a:t>
                      </a:r>
                      <a:r>
                        <a:rPr lang="zh-CN" sz="1600" kern="100">
                          <a:effectLst/>
                          <a:latin typeface="黑体" pitchFamily="49" charset="-122"/>
                          <a:ea typeface="黑体" pitchFamily="49" charset="-122"/>
                        </a:rPr>
                        <a:t>调整后的距离</a:t>
                      </a:r>
                      <a:endParaRPr lang="zh-CN" sz="1600" kern="100">
                        <a:effectLst/>
                        <a:latin typeface="黑体" pitchFamily="49" charset="-122"/>
                        <a:ea typeface="黑体" pitchFamily="49" charset="-122"/>
                        <a:cs typeface="Times New Roman"/>
                      </a:endParaRPr>
                    </a:p>
                  </a:txBody>
                  <a:tcPr marL="68580" marR="68580" marT="0" marB="0"/>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r>
              <a:tr h="0">
                <a:tc vMerge="1">
                  <a:txBody>
                    <a:bodyPr/>
                    <a:lstStyle/>
                    <a:p>
                      <a:endParaRPr lang="zh-CN" altLang="en-US"/>
                    </a:p>
                  </a:txBody>
                  <a:tcPr/>
                </a:tc>
                <a:tc vMerge="1">
                  <a:txBody>
                    <a:bodyPr/>
                    <a:lstStyle/>
                    <a:p>
                      <a:endParaRPr lang="zh-CN" altLang="en-US"/>
                    </a:p>
                  </a:txBody>
                  <a:tcPr/>
                </a:tc>
                <a:tc>
                  <a:txBody>
                    <a:bodyPr/>
                    <a:lstStyle/>
                    <a:p>
                      <a:pPr algn="ctr">
                        <a:spcAft>
                          <a:spcPts val="0"/>
                        </a:spcAft>
                      </a:pPr>
                      <a:r>
                        <a:rPr lang="en-US" sz="1600" kern="100" dirty="0">
                          <a:effectLst/>
                          <a:latin typeface="黑体" pitchFamily="49" charset="-122"/>
                          <a:ea typeface="黑体" pitchFamily="49" charset="-122"/>
                        </a:rPr>
                        <a:t>D(B)</a:t>
                      </a:r>
                      <a:endParaRPr lang="zh-CN" sz="16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en-US" sz="1600" kern="100" dirty="0">
                          <a:effectLst/>
                          <a:latin typeface="黑体" pitchFamily="49" charset="-122"/>
                          <a:ea typeface="黑体" pitchFamily="49" charset="-122"/>
                        </a:rPr>
                        <a:t>D(C)</a:t>
                      </a:r>
                      <a:endParaRPr lang="zh-CN" sz="16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en-US" sz="1600" kern="100" dirty="0">
                          <a:effectLst/>
                          <a:latin typeface="黑体" pitchFamily="49" charset="-122"/>
                          <a:ea typeface="黑体" pitchFamily="49" charset="-122"/>
                        </a:rPr>
                        <a:t>D(D)</a:t>
                      </a:r>
                      <a:endParaRPr lang="zh-CN" sz="16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en-US" sz="1600" kern="100" dirty="0">
                          <a:effectLst/>
                          <a:latin typeface="黑体" pitchFamily="49" charset="-122"/>
                          <a:ea typeface="黑体" pitchFamily="49" charset="-122"/>
                        </a:rPr>
                        <a:t>D(E)</a:t>
                      </a:r>
                      <a:endParaRPr lang="zh-CN" sz="16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en-US" sz="1600" kern="100" dirty="0" smtClean="0">
                          <a:effectLst/>
                          <a:latin typeface="黑体" pitchFamily="49" charset="-122"/>
                          <a:ea typeface="黑体" pitchFamily="49" charset="-122"/>
                        </a:rPr>
                        <a:t>D(F)</a:t>
                      </a:r>
                      <a:endParaRPr lang="zh-CN" sz="16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en-US" sz="1600" kern="100" dirty="0">
                          <a:effectLst/>
                          <a:latin typeface="黑体" pitchFamily="49" charset="-122"/>
                          <a:ea typeface="黑体" pitchFamily="49" charset="-122"/>
                        </a:rPr>
                        <a:t>D(G)</a:t>
                      </a:r>
                      <a:endParaRPr lang="zh-CN" sz="1600" kern="100" dirty="0">
                        <a:effectLst/>
                        <a:latin typeface="黑体" pitchFamily="49" charset="-122"/>
                        <a:ea typeface="黑体" pitchFamily="49" charset="-122"/>
                        <a:cs typeface="Times New Roman"/>
                      </a:endParaRPr>
                    </a:p>
                  </a:txBody>
                  <a:tcPr marL="68580" marR="68580" marT="0" marB="0"/>
                </a:tc>
                <a:tc>
                  <a:txBody>
                    <a:bodyPr/>
                    <a:lstStyle/>
                    <a:p>
                      <a:pPr algn="ctr">
                        <a:spcAft>
                          <a:spcPts val="0"/>
                        </a:spcAft>
                      </a:pPr>
                      <a:r>
                        <a:rPr lang="en-US" sz="1600" kern="100" dirty="0" smtClean="0">
                          <a:effectLst/>
                          <a:latin typeface="黑体" pitchFamily="49" charset="-122"/>
                          <a:ea typeface="黑体" pitchFamily="49" charset="-122"/>
                        </a:rPr>
                        <a:t>D(H)</a:t>
                      </a:r>
                      <a:endParaRPr lang="zh-CN" sz="1600" kern="100" dirty="0">
                        <a:effectLst/>
                        <a:latin typeface="黑体" pitchFamily="49" charset="-122"/>
                        <a:ea typeface="黑体" pitchFamily="49" charset="-122"/>
                        <a:cs typeface="Times New Roman"/>
                      </a:endParaRPr>
                    </a:p>
                  </a:txBody>
                  <a:tcPr marL="68580" marR="68580" marT="0" marB="0"/>
                </a:tc>
              </a:tr>
              <a:tr h="448424">
                <a:tc>
                  <a:txBody>
                    <a:bodyPr/>
                    <a:lstStyle/>
                    <a:p>
                      <a:pPr algn="ctr">
                        <a:spcAft>
                          <a:spcPts val="0"/>
                        </a:spcAft>
                      </a:pPr>
                      <a:r>
                        <a:rPr lang="en-US" altLang="zh-CN" sz="1800" kern="100" dirty="0" smtClean="0">
                          <a:effectLst/>
                          <a:latin typeface="黑体" pitchFamily="49" charset="-122"/>
                          <a:ea typeface="黑体" pitchFamily="49" charset="-122"/>
                          <a:cs typeface="Times New Roman"/>
                        </a:rPr>
                        <a:t>0</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b="1" kern="100" dirty="0">
                          <a:effectLst/>
                          <a:latin typeface="黑体" pitchFamily="49" charset="-122"/>
                          <a:ea typeface="黑体" pitchFamily="49" charset="-122"/>
                          <a:cs typeface="Times New Roman"/>
                        </a:rPr>
                        <a:t>A</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rPr>
                        <a:t>2/A</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sym typeface="Symbol"/>
                        </a:rPr>
                        <a:t></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sym typeface="Symbol"/>
                        </a:rPr>
                        <a:t></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sym typeface="Symbol"/>
                        </a:rPr>
                        <a:t></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sym typeface="Symbol"/>
                        </a:rPr>
                        <a:t></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rPr>
                        <a:t>6/A</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b="1" kern="100" dirty="0">
                          <a:effectLst/>
                          <a:latin typeface="黑体" pitchFamily="49" charset="-122"/>
                          <a:ea typeface="黑体" pitchFamily="49" charset="-122"/>
                          <a:cs typeface="Times New Roman"/>
                          <a:sym typeface="Symbol"/>
                        </a:rPr>
                        <a:t></a:t>
                      </a:r>
                      <a:endParaRPr lang="zh-CN" sz="1800" b="1" kern="100" dirty="0">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9952" y="188640"/>
            <a:ext cx="5071121" cy="2088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5" name="表格 4"/>
          <p:cNvGraphicFramePr>
            <a:graphicFrameLocks noGrp="1"/>
          </p:cNvGraphicFramePr>
          <p:nvPr>
            <p:extLst>
              <p:ext uri="{D42A27DB-BD31-4B8C-83A1-F6EECF244321}">
                <p14:modId xmlns:p14="http://schemas.microsoft.com/office/powerpoint/2010/main" val="3800955570"/>
              </p:ext>
            </p:extLst>
          </p:nvPr>
        </p:nvGraphicFramePr>
        <p:xfrm>
          <a:off x="179512" y="2996952"/>
          <a:ext cx="8856256" cy="504056"/>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504056">
                <a:tc>
                  <a:txBody>
                    <a:bodyPr/>
                    <a:lstStyle/>
                    <a:p>
                      <a:pPr algn="ctr">
                        <a:spcAft>
                          <a:spcPts val="0"/>
                        </a:spcAft>
                      </a:pPr>
                      <a:r>
                        <a:rPr lang="en-US" sz="1800" kern="100" dirty="0" smtClean="0">
                          <a:effectLst/>
                          <a:latin typeface="黑体" pitchFamily="49" charset="-122"/>
                          <a:ea typeface="黑体" pitchFamily="49" charset="-122"/>
                          <a:cs typeface="Times New Roman"/>
                        </a:rPr>
                        <a:t>1</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9/B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4/B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6/A</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graphicFrame>
        <p:nvGraphicFramePr>
          <p:cNvPr id="6" name="表格 5"/>
          <p:cNvGraphicFramePr>
            <a:graphicFrameLocks noGrp="1"/>
          </p:cNvGraphicFramePr>
          <p:nvPr>
            <p:extLst>
              <p:ext uri="{D42A27DB-BD31-4B8C-83A1-F6EECF244321}">
                <p14:modId xmlns:p14="http://schemas.microsoft.com/office/powerpoint/2010/main" val="2843166193"/>
              </p:ext>
            </p:extLst>
          </p:nvPr>
        </p:nvGraphicFramePr>
        <p:xfrm>
          <a:off x="179512" y="3501008"/>
          <a:ext cx="8856256" cy="432048"/>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432048">
                <a:tc>
                  <a:txBody>
                    <a:bodyPr/>
                    <a:lstStyle/>
                    <a:p>
                      <a:pPr algn="ctr">
                        <a:spcAft>
                          <a:spcPts val="0"/>
                        </a:spcAft>
                      </a:pPr>
                      <a:r>
                        <a:rPr lang="en-US" sz="1800" kern="100" dirty="0" smtClean="0">
                          <a:effectLst/>
                          <a:latin typeface="黑体" pitchFamily="49" charset="-122"/>
                          <a:ea typeface="黑体" pitchFamily="49" charset="-122"/>
                          <a:cs typeface="Times New Roman"/>
                        </a:rPr>
                        <a:t>2</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 E</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9/B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6/E</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5/E</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graphicFrame>
        <p:nvGraphicFramePr>
          <p:cNvPr id="7" name="表格 6"/>
          <p:cNvGraphicFramePr>
            <a:graphicFrameLocks noGrp="1"/>
          </p:cNvGraphicFramePr>
          <p:nvPr>
            <p:extLst>
              <p:ext uri="{D42A27DB-BD31-4B8C-83A1-F6EECF244321}">
                <p14:modId xmlns:p14="http://schemas.microsoft.com/office/powerpoint/2010/main" val="2815541306"/>
              </p:ext>
            </p:extLst>
          </p:nvPr>
        </p:nvGraphicFramePr>
        <p:xfrm>
          <a:off x="179512" y="3933056"/>
          <a:ext cx="8856256" cy="432048"/>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432048">
                <a:tc>
                  <a:txBody>
                    <a:bodyPr/>
                    <a:lstStyle/>
                    <a:p>
                      <a:pPr algn="ctr">
                        <a:spcAft>
                          <a:spcPts val="0"/>
                        </a:spcAft>
                      </a:pPr>
                      <a:r>
                        <a:rPr lang="en-US" sz="1800" kern="100" dirty="0" smtClean="0">
                          <a:effectLst/>
                          <a:latin typeface="黑体" pitchFamily="49" charset="-122"/>
                          <a:ea typeface="黑体" pitchFamily="49" charset="-122"/>
                          <a:cs typeface="Times New Roman"/>
                        </a:rPr>
                        <a:t>3</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 E, G</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9/B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6/E</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9/G</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graphicFrame>
        <p:nvGraphicFramePr>
          <p:cNvPr id="8" name="表格 7"/>
          <p:cNvGraphicFramePr>
            <a:graphicFrameLocks noGrp="1"/>
          </p:cNvGraphicFramePr>
          <p:nvPr>
            <p:extLst>
              <p:ext uri="{D42A27DB-BD31-4B8C-83A1-F6EECF244321}">
                <p14:modId xmlns:p14="http://schemas.microsoft.com/office/powerpoint/2010/main" val="1379662670"/>
              </p:ext>
            </p:extLst>
          </p:nvPr>
        </p:nvGraphicFramePr>
        <p:xfrm>
          <a:off x="179512" y="4365104"/>
          <a:ext cx="8856256" cy="432048"/>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432048">
                <a:tc>
                  <a:txBody>
                    <a:bodyPr/>
                    <a:lstStyle/>
                    <a:p>
                      <a:pPr algn="ctr">
                        <a:spcAft>
                          <a:spcPts val="0"/>
                        </a:spcAft>
                      </a:pPr>
                      <a:r>
                        <a:rPr lang="en-US" sz="1800" kern="100" dirty="0" smtClean="0">
                          <a:effectLst/>
                          <a:latin typeface="黑体" pitchFamily="49" charset="-122"/>
                          <a:ea typeface="黑体" pitchFamily="49" charset="-122"/>
                          <a:cs typeface="Times New Roman"/>
                        </a:rPr>
                        <a:t>4</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 E, G, F</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9/B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sym typeface="Symbol"/>
                        </a:rPr>
                        <a:t></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smtClean="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8/F</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graphicFrame>
        <p:nvGraphicFramePr>
          <p:cNvPr id="9" name="表格 8"/>
          <p:cNvGraphicFramePr>
            <a:graphicFrameLocks noGrp="1"/>
          </p:cNvGraphicFramePr>
          <p:nvPr>
            <p:extLst>
              <p:ext uri="{D42A27DB-BD31-4B8C-83A1-F6EECF244321}">
                <p14:modId xmlns:p14="http://schemas.microsoft.com/office/powerpoint/2010/main" val="277480506"/>
              </p:ext>
            </p:extLst>
          </p:nvPr>
        </p:nvGraphicFramePr>
        <p:xfrm>
          <a:off x="179512" y="4797152"/>
          <a:ext cx="8856256" cy="548640"/>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0">
                <a:tc>
                  <a:txBody>
                    <a:bodyPr/>
                    <a:lstStyle/>
                    <a:p>
                      <a:pPr algn="ctr">
                        <a:spcAft>
                          <a:spcPts val="0"/>
                        </a:spcAft>
                      </a:pPr>
                      <a:r>
                        <a:rPr lang="en-US" sz="1800" kern="100" dirty="0" smtClean="0">
                          <a:effectLst/>
                          <a:latin typeface="黑体" pitchFamily="49" charset="-122"/>
                          <a:ea typeface="黑体" pitchFamily="49" charset="-122"/>
                          <a:cs typeface="Times New Roman"/>
                        </a:rPr>
                        <a:t>5</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 E, G, F, H</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9/B</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10/H</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graphicFrame>
        <p:nvGraphicFramePr>
          <p:cNvPr id="10" name="表格 9"/>
          <p:cNvGraphicFramePr>
            <a:graphicFrameLocks noGrp="1"/>
          </p:cNvGraphicFramePr>
          <p:nvPr>
            <p:extLst>
              <p:ext uri="{D42A27DB-BD31-4B8C-83A1-F6EECF244321}">
                <p14:modId xmlns:p14="http://schemas.microsoft.com/office/powerpoint/2010/main" val="3782662246"/>
              </p:ext>
            </p:extLst>
          </p:nvPr>
        </p:nvGraphicFramePr>
        <p:xfrm>
          <a:off x="179512" y="5328632"/>
          <a:ext cx="8856256" cy="548640"/>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0">
                <a:tc>
                  <a:txBody>
                    <a:bodyPr/>
                    <a:lstStyle/>
                    <a:p>
                      <a:pPr algn="ctr">
                        <a:spcAft>
                          <a:spcPts val="0"/>
                        </a:spcAft>
                      </a:pPr>
                      <a:r>
                        <a:rPr lang="en-US" sz="1800" kern="100" dirty="0" smtClean="0">
                          <a:effectLst/>
                          <a:latin typeface="黑体" pitchFamily="49" charset="-122"/>
                          <a:ea typeface="黑体" pitchFamily="49" charset="-122"/>
                          <a:cs typeface="Times New Roman"/>
                        </a:rPr>
                        <a:t>6</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 E, G, F, H, C</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10/H</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graphicFrame>
        <p:nvGraphicFramePr>
          <p:cNvPr id="11" name="表格 10"/>
          <p:cNvGraphicFramePr>
            <a:graphicFrameLocks noGrp="1"/>
          </p:cNvGraphicFramePr>
          <p:nvPr>
            <p:extLst>
              <p:ext uri="{D42A27DB-BD31-4B8C-83A1-F6EECF244321}">
                <p14:modId xmlns:p14="http://schemas.microsoft.com/office/powerpoint/2010/main" val="631481403"/>
              </p:ext>
            </p:extLst>
          </p:nvPr>
        </p:nvGraphicFramePr>
        <p:xfrm>
          <a:off x="179512" y="5877272"/>
          <a:ext cx="8856256" cy="548640"/>
        </p:xfrm>
        <a:graphic>
          <a:graphicData uri="http://schemas.openxmlformats.org/drawingml/2006/table">
            <a:tbl>
              <a:tblPr firstRow="1" firstCol="1" bandRow="1">
                <a:tableStyleId>{5C22544A-7EE6-4342-B048-85BDC9FD1C3A}</a:tableStyleId>
              </a:tblPr>
              <a:tblGrid>
                <a:gridCol w="608965"/>
                <a:gridCol w="1695291"/>
                <a:gridCol w="936000"/>
                <a:gridCol w="936000"/>
                <a:gridCol w="936000"/>
                <a:gridCol w="936000"/>
                <a:gridCol w="936000"/>
                <a:gridCol w="936000"/>
                <a:gridCol w="936000"/>
              </a:tblGrid>
              <a:tr h="0">
                <a:tc>
                  <a:txBody>
                    <a:bodyPr/>
                    <a:lstStyle/>
                    <a:p>
                      <a:pPr algn="ctr">
                        <a:spcAft>
                          <a:spcPts val="0"/>
                        </a:spcAft>
                      </a:pPr>
                      <a:r>
                        <a:rPr lang="en-US" sz="1800" kern="100" dirty="0" smtClean="0">
                          <a:effectLst/>
                          <a:latin typeface="黑体" pitchFamily="49" charset="-122"/>
                          <a:ea typeface="黑体" pitchFamily="49" charset="-122"/>
                          <a:cs typeface="Times New Roman"/>
                        </a:rPr>
                        <a:t>7</a:t>
                      </a:r>
                      <a:endParaRPr lang="zh-CN" sz="1800" kern="100" dirty="0">
                        <a:effectLst/>
                        <a:latin typeface="黑体" pitchFamily="49" charset="-122"/>
                        <a:ea typeface="黑体" pitchFamily="49" charset="-122"/>
                        <a:cs typeface="Times New Roman"/>
                      </a:endParaRPr>
                    </a:p>
                  </a:txBody>
                  <a:tcPr marL="68580" marR="68580" marT="0" marB="0"/>
                </a:tc>
                <a:tc>
                  <a:txBody>
                    <a:bodyPr/>
                    <a:lstStyle/>
                    <a:p>
                      <a:pPr algn="l">
                        <a:spcAft>
                          <a:spcPts val="0"/>
                        </a:spcAft>
                      </a:pPr>
                      <a:r>
                        <a:rPr lang="en-US" sz="1800" kern="100" dirty="0">
                          <a:solidFill>
                            <a:schemeClr val="tx1"/>
                          </a:solidFill>
                          <a:effectLst/>
                          <a:latin typeface="黑体" pitchFamily="49" charset="-122"/>
                          <a:ea typeface="黑体" pitchFamily="49" charset="-122"/>
                          <a:cs typeface="Times New Roman"/>
                        </a:rPr>
                        <a:t>A, B, E, G, F, H, C, D</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c>
                  <a:txBody>
                    <a:bodyPr/>
                    <a:lstStyle/>
                    <a:p>
                      <a:pPr algn="ctr">
                        <a:spcAft>
                          <a:spcPts val="0"/>
                        </a:spcAft>
                      </a:pPr>
                      <a:r>
                        <a:rPr lang="en-US" sz="1800" kern="100" dirty="0">
                          <a:solidFill>
                            <a:schemeClr val="tx1"/>
                          </a:solidFill>
                          <a:effectLst/>
                          <a:latin typeface="黑体" pitchFamily="49" charset="-122"/>
                          <a:ea typeface="黑体" pitchFamily="49" charset="-122"/>
                          <a:cs typeface="Times New Roman"/>
                        </a:rPr>
                        <a:t> </a:t>
                      </a:r>
                      <a:endParaRPr lang="zh-CN" sz="1800" kern="100" dirty="0">
                        <a:solidFill>
                          <a:schemeClr val="tx1"/>
                        </a:solidFill>
                        <a:effectLst/>
                        <a:latin typeface="黑体" pitchFamily="49" charset="-122"/>
                        <a:ea typeface="黑体" pitchFamily="49" charset="-122"/>
                        <a:cs typeface="Times New Roman"/>
                      </a:endParaRPr>
                    </a:p>
                  </a:txBody>
                  <a:tcPr marL="68580" marR="68580" marT="0" marB="0">
                    <a:solidFill>
                      <a:schemeClr val="accent6">
                        <a:lumMod val="20000"/>
                        <a:lumOff val="80000"/>
                      </a:schemeClr>
                    </a:solidFill>
                  </a:tcPr>
                </a:tc>
              </a:tr>
            </a:tbl>
          </a:graphicData>
        </a:graphic>
      </p:graphicFrame>
    </p:spTree>
    <p:extLst>
      <p:ext uri="{BB962C8B-B14F-4D97-AF65-F5344CB8AC3E}">
        <p14:creationId xmlns:p14="http://schemas.microsoft.com/office/powerpoint/2010/main" val="335127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0"/>
                                        </p:tgtEl>
                                        <p:attrNameLst>
                                          <p:attrName>style.visibility</p:attrName>
                                        </p:attrNameLst>
                                      </p:cBhvr>
                                      <p:to>
                                        <p:strVal val="visible"/>
                                      </p:to>
                                    </p:set>
                                    <p:anim calcmode="lin" valueType="num">
                                      <p:cBhvr additive="base">
                                        <p:cTn id="37" dur="500" fill="hold"/>
                                        <p:tgtEl>
                                          <p:spTgt spid="10"/>
                                        </p:tgtEl>
                                        <p:attrNameLst>
                                          <p:attrName>ppt_x</p:attrName>
                                        </p:attrNameLst>
                                      </p:cBhvr>
                                      <p:tavLst>
                                        <p:tav tm="0">
                                          <p:val>
                                            <p:strVal val="#ppt_x"/>
                                          </p:val>
                                        </p:tav>
                                        <p:tav tm="100000">
                                          <p:val>
                                            <p:strVal val="#ppt_x"/>
                                          </p:val>
                                        </p:tav>
                                      </p:tavLst>
                                    </p:anim>
                                    <p:anim calcmode="lin" valueType="num">
                                      <p:cBhvr additive="base">
                                        <p:cTn id="3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11"/>
                                        </p:tgtEl>
                                        <p:attrNameLst>
                                          <p:attrName>style.visibility</p:attrName>
                                        </p:attrNameLst>
                                      </p:cBhvr>
                                      <p:to>
                                        <p:strVal val="visible"/>
                                      </p:to>
                                    </p:set>
                                    <p:anim calcmode="lin" valueType="num">
                                      <p:cBhvr additive="base">
                                        <p:cTn id="43" dur="500" fill="hold"/>
                                        <p:tgtEl>
                                          <p:spTgt spid="11"/>
                                        </p:tgtEl>
                                        <p:attrNameLst>
                                          <p:attrName>ppt_x</p:attrName>
                                        </p:attrNameLst>
                                      </p:cBhvr>
                                      <p:tavLst>
                                        <p:tav tm="0">
                                          <p:val>
                                            <p:strVal val="#ppt_x"/>
                                          </p:val>
                                        </p:tav>
                                        <p:tav tm="100000">
                                          <p:val>
                                            <p:strVal val="#ppt_x"/>
                                          </p:val>
                                        </p:tav>
                                      </p:tavLst>
                                    </p:anim>
                                    <p:anim calcmode="lin" valueType="num">
                                      <p:cBhvr additive="base">
                                        <p:cTn id="44"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5" name="内容占位符 4"/>
          <p:cNvSpPr>
            <a:spLocks noGrp="1"/>
          </p:cNvSpPr>
          <p:nvPr>
            <p:ph sz="quarter" idx="1"/>
          </p:nvPr>
        </p:nvSpPr>
        <p:spPr/>
        <p:txBody>
          <a:bodyPr/>
          <a:lstStyle/>
          <a:p>
            <a:r>
              <a:rPr lang="zh-CN" altLang="zh-CN" dirty="0"/>
              <a:t>处理完毕，根据计算的结果，进行回溯的</a:t>
            </a:r>
            <a:r>
              <a:rPr lang="zh-CN" altLang="zh-CN" dirty="0" smtClean="0"/>
              <a:t>过程</a:t>
            </a:r>
            <a:endParaRPr lang="en-US" altLang="zh-CN" dirty="0" smtClean="0"/>
          </a:p>
          <a:p>
            <a:r>
              <a:rPr lang="zh-CN" altLang="zh-CN" dirty="0" smtClean="0"/>
              <a:t>就</a:t>
            </a:r>
            <a:r>
              <a:rPr lang="zh-CN" altLang="zh-CN" dirty="0"/>
              <a:t>可以形成由最短路径组成的网络拓扑</a:t>
            </a:r>
            <a:r>
              <a:rPr lang="zh-CN" altLang="zh-CN" dirty="0" smtClean="0"/>
              <a:t>了</a:t>
            </a:r>
            <a:endParaRPr lang="en-US" altLang="zh-CN" dirty="0" smtClean="0"/>
          </a:p>
          <a:p>
            <a:r>
              <a:rPr lang="zh-CN" altLang="zh-CN" dirty="0" smtClean="0"/>
              <a:t>也</a:t>
            </a:r>
            <a:r>
              <a:rPr lang="zh-CN" altLang="zh-CN" dirty="0"/>
              <a:t>进而可以得到从</a:t>
            </a:r>
            <a:r>
              <a:rPr lang="en-US" altLang="zh-CN" dirty="0"/>
              <a:t>A</a:t>
            </a:r>
            <a:r>
              <a:rPr lang="zh-CN" altLang="zh-CN" dirty="0"/>
              <a:t>出发到每一个结点的路由表</a:t>
            </a:r>
            <a:endParaRPr lang="zh-CN"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3212976"/>
            <a:ext cx="8568952" cy="31617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4581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t>9.3 </a:t>
            </a:r>
            <a:r>
              <a:rPr lang="zh-CN" altLang="zh-CN" dirty="0"/>
              <a:t>内部网关协议</a:t>
            </a:r>
            <a:r>
              <a:rPr lang="en-US" altLang="zh-CN" dirty="0" smtClean="0"/>
              <a:t>OSPF</a:t>
            </a:r>
          </a:p>
          <a:p>
            <a:r>
              <a:rPr lang="en-US" altLang="zh-CN" dirty="0" smtClean="0">
                <a:solidFill>
                  <a:srgbClr val="FF0000"/>
                </a:solidFill>
              </a:rPr>
              <a:t>9.4 </a:t>
            </a:r>
            <a:r>
              <a:rPr lang="zh-CN" altLang="zh-CN" dirty="0">
                <a:solidFill>
                  <a:srgbClr val="FF0000"/>
                </a:solidFill>
              </a:rPr>
              <a:t>外部网关协议</a:t>
            </a:r>
            <a:r>
              <a:rPr lang="en-US" altLang="zh-CN" dirty="0">
                <a:solidFill>
                  <a:srgbClr val="FF0000"/>
                </a:solidFill>
              </a:rPr>
              <a:t>BGP</a:t>
            </a:r>
            <a:endParaRPr lang="zh-CN" altLang="zh-CN" dirty="0">
              <a:solidFill>
                <a:srgbClr val="FF0000"/>
              </a:solidFill>
            </a:endParaRPr>
          </a:p>
          <a:p>
            <a:pPr lvl="1"/>
            <a:r>
              <a:rPr lang="en-US" altLang="zh-CN" dirty="0">
                <a:solidFill>
                  <a:srgbClr val="FF0000"/>
                </a:solidFill>
              </a:rPr>
              <a:t>9.4.1 </a:t>
            </a:r>
            <a:r>
              <a:rPr lang="zh-CN" altLang="zh-CN" dirty="0">
                <a:solidFill>
                  <a:srgbClr val="FF0000"/>
                </a:solidFill>
              </a:rPr>
              <a:t>概述</a:t>
            </a:r>
          </a:p>
          <a:p>
            <a:pPr lvl="1"/>
            <a:r>
              <a:rPr lang="en-US" altLang="zh-CN" dirty="0"/>
              <a:t>9.4.2 </a:t>
            </a:r>
            <a:r>
              <a:rPr lang="zh-CN" altLang="zh-CN" dirty="0"/>
              <a:t>路由交换</a:t>
            </a:r>
          </a:p>
          <a:p>
            <a:pPr lvl="1"/>
            <a:r>
              <a:rPr lang="en-US" altLang="zh-CN" dirty="0"/>
              <a:t>9.4.3 </a:t>
            </a:r>
            <a:r>
              <a:rPr lang="zh-CN" altLang="zh-CN" dirty="0"/>
              <a:t>路由选择</a:t>
            </a:r>
          </a:p>
          <a:p>
            <a:pPr lvl="1"/>
            <a:endParaRPr lang="zh-CN" altLang="en-US" dirty="0"/>
          </a:p>
        </p:txBody>
      </p:sp>
    </p:spTree>
    <p:extLst>
      <p:ext uri="{BB962C8B-B14F-4D97-AF65-F5344CB8AC3E}">
        <p14:creationId xmlns:p14="http://schemas.microsoft.com/office/powerpoint/2010/main" val="312777240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边界网关协议（</a:t>
            </a:r>
            <a:r>
              <a:rPr lang="en-US" altLang="zh-CN" dirty="0"/>
              <a:t>Border Gateway Protocol</a:t>
            </a:r>
            <a:r>
              <a:rPr lang="zh-CN" altLang="zh-CN" dirty="0"/>
              <a:t>，</a:t>
            </a:r>
            <a:r>
              <a:rPr lang="en-US" altLang="zh-CN" dirty="0"/>
              <a:t>BGP</a:t>
            </a:r>
            <a:r>
              <a:rPr lang="zh-CN" altLang="zh-CN" dirty="0" smtClean="0"/>
              <a:t>）</a:t>
            </a:r>
            <a:endParaRPr lang="en-US" altLang="zh-CN" dirty="0" smtClean="0"/>
          </a:p>
          <a:p>
            <a:r>
              <a:rPr lang="zh-CN" altLang="zh-CN" dirty="0"/>
              <a:t>运行于互联网自治系统之间的、主要的路由</a:t>
            </a:r>
            <a:r>
              <a:rPr lang="zh-CN" altLang="zh-CN" dirty="0" smtClean="0"/>
              <a:t>协议</a:t>
            </a:r>
            <a:endParaRPr lang="en-US" altLang="zh-CN" dirty="0" smtClean="0"/>
          </a:p>
          <a:p>
            <a:r>
              <a:rPr lang="zh-CN" altLang="zh-CN" dirty="0"/>
              <a:t>采用了路径向量路由选择</a:t>
            </a:r>
            <a:r>
              <a:rPr lang="zh-CN" altLang="zh-CN" dirty="0" smtClean="0"/>
              <a:t>协议</a:t>
            </a:r>
            <a:endParaRPr lang="en-US" altLang="zh-CN" dirty="0" smtClean="0"/>
          </a:p>
          <a:p>
            <a:r>
              <a:rPr lang="zh-CN" altLang="zh-CN" dirty="0" smtClean="0"/>
              <a:t>目前</a:t>
            </a:r>
            <a:r>
              <a:rPr lang="zh-CN" altLang="zh-CN" dirty="0"/>
              <a:t>使用的是</a:t>
            </a:r>
            <a:r>
              <a:rPr lang="en-US" altLang="zh-CN" dirty="0" smtClean="0"/>
              <a:t>BGP-4</a:t>
            </a:r>
          </a:p>
          <a:p>
            <a:pPr lvl="1"/>
            <a:r>
              <a:rPr lang="zh-CN" altLang="zh-CN" dirty="0" smtClean="0"/>
              <a:t>增</a:t>
            </a:r>
            <a:r>
              <a:rPr lang="zh-CN" altLang="en-US" dirty="0" smtClean="0"/>
              <a:t>加了对</a:t>
            </a:r>
            <a:r>
              <a:rPr lang="zh-CN" altLang="zh-CN" dirty="0" smtClean="0"/>
              <a:t>无</a:t>
            </a:r>
            <a:r>
              <a:rPr lang="zh-CN" altLang="zh-CN" dirty="0"/>
              <a:t>分类域间路由选择</a:t>
            </a:r>
            <a:r>
              <a:rPr lang="en-US" altLang="zh-CN" dirty="0" smtClean="0"/>
              <a:t>CIDR</a:t>
            </a:r>
            <a:r>
              <a:rPr lang="zh-CN" altLang="en-US" dirty="0" smtClean="0"/>
              <a:t>的</a:t>
            </a:r>
            <a:r>
              <a:rPr lang="zh-CN" altLang="zh-CN" dirty="0" smtClean="0"/>
              <a:t>支持</a:t>
            </a:r>
            <a:endParaRPr lang="en-US" altLang="zh-CN" dirty="0" smtClean="0"/>
          </a:p>
          <a:p>
            <a:pPr lvl="1"/>
            <a:r>
              <a:rPr lang="zh-CN" altLang="en-US" dirty="0"/>
              <a:t>利用</a:t>
            </a:r>
            <a:r>
              <a:rPr lang="zh-CN" altLang="zh-CN" dirty="0" smtClean="0"/>
              <a:t>路由</a:t>
            </a:r>
            <a:r>
              <a:rPr lang="zh-CN" altLang="zh-CN" dirty="0"/>
              <a:t>聚合来减少路由表的</a:t>
            </a:r>
            <a:r>
              <a:rPr lang="zh-CN" altLang="zh-CN" dirty="0" smtClean="0"/>
              <a:t>规模</a:t>
            </a:r>
            <a:endParaRPr lang="en-US" altLang="zh-CN" dirty="0" smtClean="0"/>
          </a:p>
          <a:p>
            <a:r>
              <a:rPr lang="en-US" altLang="zh-CN" dirty="0"/>
              <a:t>BGP</a:t>
            </a:r>
            <a:r>
              <a:rPr lang="zh-CN" altLang="zh-CN" dirty="0"/>
              <a:t>将自治系统分为若干</a:t>
            </a:r>
            <a:r>
              <a:rPr lang="zh-CN" altLang="zh-CN" dirty="0" smtClean="0"/>
              <a:t>类</a:t>
            </a:r>
            <a:r>
              <a:rPr lang="zh-CN" altLang="en-US" dirty="0" smtClean="0"/>
              <a:t>：</a:t>
            </a:r>
            <a:r>
              <a:rPr lang="zh-CN" altLang="zh-CN" dirty="0" smtClean="0"/>
              <a:t>末梢</a:t>
            </a:r>
            <a:r>
              <a:rPr lang="en-US" altLang="zh-CN" dirty="0"/>
              <a:t>AS</a:t>
            </a:r>
            <a:r>
              <a:rPr lang="zh-CN" altLang="zh-CN" dirty="0"/>
              <a:t>、对等</a:t>
            </a:r>
            <a:r>
              <a:rPr lang="en-US" altLang="zh-CN" dirty="0"/>
              <a:t>AS</a:t>
            </a:r>
            <a:r>
              <a:rPr lang="zh-CN" altLang="zh-CN" dirty="0"/>
              <a:t>、穿越</a:t>
            </a:r>
            <a:r>
              <a:rPr lang="en-US" altLang="zh-CN" dirty="0"/>
              <a:t>AS</a:t>
            </a:r>
            <a:r>
              <a:rPr lang="zh-CN" altLang="zh-CN" dirty="0"/>
              <a:t>，来适应不同的场合</a:t>
            </a:r>
            <a:endParaRPr lang="zh-CN" altLang="en-US" dirty="0"/>
          </a:p>
        </p:txBody>
      </p:sp>
    </p:spTree>
    <p:extLst>
      <p:ext uri="{BB962C8B-B14F-4D97-AF65-F5344CB8AC3E}">
        <p14:creationId xmlns:p14="http://schemas.microsoft.com/office/powerpoint/2010/main" val="3872645346"/>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BGP</a:t>
            </a:r>
            <a:r>
              <a:rPr lang="zh-CN" altLang="zh-CN" dirty="0">
                <a:solidFill>
                  <a:srgbClr val="FF0000"/>
                </a:solidFill>
              </a:rPr>
              <a:t>发言人</a:t>
            </a:r>
            <a:endParaRPr lang="zh-CN" altLang="en-US" dirty="0">
              <a:solidFill>
                <a:srgbClr val="FF0000"/>
              </a:solidFill>
            </a:endParaRPr>
          </a:p>
        </p:txBody>
      </p:sp>
      <p:sp>
        <p:nvSpPr>
          <p:cNvPr id="3" name="内容占位符 2"/>
          <p:cNvSpPr>
            <a:spLocks noGrp="1"/>
          </p:cNvSpPr>
          <p:nvPr>
            <p:ph sz="quarter" idx="1"/>
          </p:nvPr>
        </p:nvSpPr>
        <p:spPr/>
        <p:txBody>
          <a:bodyPr/>
          <a:lstStyle/>
          <a:p>
            <a:r>
              <a:rPr lang="en-US" altLang="zh-CN" dirty="0"/>
              <a:t>BGP</a:t>
            </a:r>
            <a:r>
              <a:rPr lang="zh-CN" altLang="zh-CN" dirty="0"/>
              <a:t>发言人可以代表</a:t>
            </a:r>
            <a:r>
              <a:rPr lang="zh-CN" altLang="zh-CN" dirty="0" smtClean="0"/>
              <a:t>整个</a:t>
            </a:r>
            <a:r>
              <a:rPr lang="en-US" altLang="zh-CN" dirty="0" smtClean="0"/>
              <a:t>AS</a:t>
            </a:r>
            <a:r>
              <a:rPr lang="zh-CN" altLang="zh-CN" dirty="0" smtClean="0"/>
              <a:t>与其他</a:t>
            </a:r>
            <a:r>
              <a:rPr lang="en-US" altLang="zh-CN" dirty="0"/>
              <a:t>AS</a:t>
            </a:r>
            <a:r>
              <a:rPr lang="zh-CN" altLang="zh-CN" dirty="0" smtClean="0"/>
              <a:t>交换</a:t>
            </a:r>
            <a:r>
              <a:rPr lang="zh-CN" altLang="zh-CN" dirty="0"/>
              <a:t>路由</a:t>
            </a:r>
            <a:r>
              <a:rPr lang="zh-CN" altLang="zh-CN" dirty="0" smtClean="0"/>
              <a:t>信息</a:t>
            </a:r>
            <a:endParaRPr lang="en-US" altLang="zh-CN" dirty="0" smtClean="0"/>
          </a:p>
          <a:p>
            <a:r>
              <a:rPr lang="zh-CN" altLang="zh-CN" dirty="0" smtClean="0"/>
              <a:t>往往</a:t>
            </a:r>
            <a:r>
              <a:rPr lang="zh-CN" altLang="zh-CN" dirty="0"/>
              <a:t>是</a:t>
            </a:r>
            <a:r>
              <a:rPr lang="en-US" altLang="zh-CN" dirty="0"/>
              <a:t>BGP</a:t>
            </a:r>
            <a:r>
              <a:rPr lang="zh-CN" altLang="zh-CN" dirty="0"/>
              <a:t>的边界路由器</a:t>
            </a:r>
            <a:endParaRPr lang="zh-CN" alt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3527" y="2564904"/>
            <a:ext cx="8434017" cy="36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椭圆 3"/>
          <p:cNvSpPr/>
          <p:nvPr/>
        </p:nvSpPr>
        <p:spPr>
          <a:xfrm>
            <a:off x="1619672" y="4041068"/>
            <a:ext cx="720080" cy="64807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932040" y="3299709"/>
            <a:ext cx="720080" cy="64807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3932312" y="4085456"/>
            <a:ext cx="720080" cy="64807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5652120" y="4941168"/>
            <a:ext cx="720080" cy="64807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3059832" y="3284984"/>
            <a:ext cx="720080" cy="648072"/>
          </a:xfrm>
          <a:prstGeom prst="ellipse">
            <a:avLst/>
          </a:prstGeom>
          <a:noFill/>
          <a:ln w="3810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18196384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26" presetClass="emph" presetSubtype="0" repeatCount="3000" fill="hold" grpId="1" nodeType="withEffect">
                                  <p:stCondLst>
                                    <p:cond delay="0"/>
                                  </p:stCondLst>
                                  <p:childTnLst>
                                    <p:animEffect transition="out" filter="fade">
                                      <p:cBhvr>
                                        <p:cTn id="16" dur="1000" tmFilter="0, 0; .2, .5; .8, .5; 1, 0"/>
                                        <p:tgtEl>
                                          <p:spTgt spid="4"/>
                                        </p:tgtEl>
                                      </p:cBhvr>
                                    </p:animEffect>
                                    <p:animScale>
                                      <p:cBhvr>
                                        <p:cTn id="17" dur="500" autoRev="1" fill="hold"/>
                                        <p:tgtEl>
                                          <p:spTgt spid="4"/>
                                        </p:tgtEl>
                                      </p:cBhvr>
                                      <p:by x="105000" y="105000"/>
                                    </p:animScale>
                                  </p:childTnLst>
                                </p:cTn>
                              </p:par>
                              <p:par>
                                <p:cTn id="18" presetID="26" presetClass="emph" presetSubtype="0" repeatCount="3000" fill="hold" grpId="1" nodeType="withEffect">
                                  <p:stCondLst>
                                    <p:cond delay="0"/>
                                  </p:stCondLst>
                                  <p:childTnLst>
                                    <p:animEffect transition="out" filter="fade">
                                      <p:cBhvr>
                                        <p:cTn id="19" dur="1000" tmFilter="0, 0; .2, .5; .8, .5; 1, 0"/>
                                        <p:tgtEl>
                                          <p:spTgt spid="6"/>
                                        </p:tgtEl>
                                      </p:cBhvr>
                                    </p:animEffect>
                                    <p:animScale>
                                      <p:cBhvr>
                                        <p:cTn id="20" dur="500" autoRev="1" fill="hold"/>
                                        <p:tgtEl>
                                          <p:spTgt spid="6"/>
                                        </p:tgtEl>
                                      </p:cBhvr>
                                      <p:by x="105000" y="105000"/>
                                    </p:animScale>
                                  </p:childTnLst>
                                </p:cTn>
                              </p:par>
                              <p:par>
                                <p:cTn id="21" presetID="26" presetClass="emph" presetSubtype="0" repeatCount="3000" fill="hold" grpId="1" nodeType="withEffect">
                                  <p:stCondLst>
                                    <p:cond delay="0"/>
                                  </p:stCondLst>
                                  <p:childTnLst>
                                    <p:animEffect transition="out" filter="fade">
                                      <p:cBhvr>
                                        <p:cTn id="22" dur="1000" tmFilter="0, 0; .2, .5; .8, .5; 1, 0"/>
                                        <p:tgtEl>
                                          <p:spTgt spid="7"/>
                                        </p:tgtEl>
                                      </p:cBhvr>
                                    </p:animEffect>
                                    <p:animScale>
                                      <p:cBhvr>
                                        <p:cTn id="23" dur="500" autoRev="1" fill="hold"/>
                                        <p:tgtEl>
                                          <p:spTgt spid="7"/>
                                        </p:tgtEl>
                                      </p:cBhvr>
                                      <p:by x="105000" y="105000"/>
                                    </p:animScale>
                                  </p:childTnLst>
                                </p:cTn>
                              </p:par>
                              <p:par>
                                <p:cTn id="24" presetID="26" presetClass="emph" presetSubtype="0" repeatCount="3000" fill="hold" grpId="1" nodeType="withEffect">
                                  <p:stCondLst>
                                    <p:cond delay="0"/>
                                  </p:stCondLst>
                                  <p:childTnLst>
                                    <p:animEffect transition="out" filter="fade">
                                      <p:cBhvr>
                                        <p:cTn id="25" dur="1000" tmFilter="0, 0; .2, .5; .8, .5; 1, 0"/>
                                        <p:tgtEl>
                                          <p:spTgt spid="8"/>
                                        </p:tgtEl>
                                      </p:cBhvr>
                                    </p:animEffect>
                                    <p:animScale>
                                      <p:cBhvr>
                                        <p:cTn id="26" dur="500" autoRev="1" fill="hold"/>
                                        <p:tgtEl>
                                          <p:spTgt spid="8"/>
                                        </p:tgtEl>
                                      </p:cBhvr>
                                      <p:by x="105000" y="105000"/>
                                    </p:animScale>
                                  </p:childTnLst>
                                </p:cTn>
                              </p:par>
                              <p:par>
                                <p:cTn id="27" presetID="26" presetClass="emph" presetSubtype="0" repeatCount="3000" fill="hold" grpId="1" nodeType="withEffect">
                                  <p:stCondLst>
                                    <p:cond delay="0"/>
                                  </p:stCondLst>
                                  <p:childTnLst>
                                    <p:animEffect transition="out" filter="fade">
                                      <p:cBhvr>
                                        <p:cTn id="28" dur="1000" tmFilter="0, 0; .2, .5; .8, .5; 1, 0"/>
                                        <p:tgtEl>
                                          <p:spTgt spid="9"/>
                                        </p:tgtEl>
                                      </p:cBhvr>
                                    </p:animEffect>
                                    <p:animScale>
                                      <p:cBhvr>
                                        <p:cTn id="29" dur="500" autoRev="1" fill="hold"/>
                                        <p:tgtEl>
                                          <p:spTgt spid="9"/>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a:t>
            </a:r>
            <a:r>
              <a:rPr lang="zh-CN" altLang="zh-CN" dirty="0"/>
              <a:t>路由信息</a:t>
            </a:r>
            <a:endParaRPr lang="zh-CN" altLang="en-US" dirty="0"/>
          </a:p>
        </p:txBody>
      </p:sp>
      <p:sp>
        <p:nvSpPr>
          <p:cNvPr id="3" name="内容占位符 2"/>
          <p:cNvSpPr>
            <a:spLocks noGrp="1"/>
          </p:cNvSpPr>
          <p:nvPr>
            <p:ph sz="quarter" idx="1"/>
          </p:nvPr>
        </p:nvSpPr>
        <p:spPr/>
        <p:txBody>
          <a:bodyPr/>
          <a:lstStyle/>
          <a:p>
            <a:r>
              <a:rPr lang="en-US" altLang="zh-CN" dirty="0"/>
              <a:t>BGP</a:t>
            </a:r>
            <a:r>
              <a:rPr lang="zh-CN" altLang="zh-CN" dirty="0"/>
              <a:t>采用传输层的</a:t>
            </a:r>
            <a:r>
              <a:rPr lang="en-US" altLang="zh-CN" dirty="0"/>
              <a:t>TCP</a:t>
            </a:r>
            <a:r>
              <a:rPr lang="zh-CN" altLang="zh-CN" dirty="0" smtClean="0"/>
              <a:t>协议</a:t>
            </a:r>
            <a:endParaRPr lang="en-US" altLang="zh-CN" dirty="0" smtClean="0"/>
          </a:p>
          <a:p>
            <a:r>
              <a:rPr lang="zh-CN" altLang="zh-CN" dirty="0" smtClean="0"/>
              <a:t>使用</a:t>
            </a:r>
            <a:r>
              <a:rPr lang="en-US" altLang="zh-CN" dirty="0"/>
              <a:t>TCP</a:t>
            </a:r>
            <a:r>
              <a:rPr lang="zh-CN" altLang="zh-CN" dirty="0"/>
              <a:t>连接交换路由信息</a:t>
            </a:r>
            <a:r>
              <a:rPr lang="zh-CN" altLang="zh-CN" dirty="0" smtClean="0"/>
              <a:t>的路由器</a:t>
            </a:r>
            <a:r>
              <a:rPr lang="zh-CN" altLang="zh-CN" dirty="0"/>
              <a:t>彼此成为对方的邻</a:t>
            </a:r>
            <a:r>
              <a:rPr lang="zh-CN" altLang="zh-CN" dirty="0" smtClean="0"/>
              <a:t>站</a:t>
            </a:r>
            <a:r>
              <a:rPr lang="en-US" altLang="zh-CN" dirty="0" smtClean="0"/>
              <a:t>/</a:t>
            </a:r>
            <a:r>
              <a:rPr lang="zh-CN" altLang="zh-CN" dirty="0" smtClean="0"/>
              <a:t>对等站</a:t>
            </a:r>
            <a:endParaRPr lang="en-US" altLang="zh-CN" dirty="0" smtClean="0"/>
          </a:p>
          <a:p>
            <a:r>
              <a:rPr lang="zh-CN" altLang="zh-CN" dirty="0" smtClean="0"/>
              <a:t>双方</a:t>
            </a:r>
            <a:r>
              <a:rPr lang="zh-CN" altLang="zh-CN" dirty="0"/>
              <a:t>的</a:t>
            </a:r>
            <a:r>
              <a:rPr lang="en-US" altLang="zh-CN" dirty="0"/>
              <a:t>TCP</a:t>
            </a:r>
            <a:r>
              <a:rPr lang="zh-CN" altLang="zh-CN" dirty="0"/>
              <a:t>连接一直保持着连接状态。</a:t>
            </a:r>
          </a:p>
          <a:p>
            <a:r>
              <a:rPr lang="en-US" altLang="zh-CN" dirty="0" smtClean="0"/>
              <a:t>BGP</a:t>
            </a:r>
            <a:r>
              <a:rPr lang="zh-CN" altLang="zh-CN" dirty="0"/>
              <a:t>发言人在不同自治系统之间交换相关路由信息（主要是网络可达性</a:t>
            </a:r>
            <a:r>
              <a:rPr lang="zh-CN" altLang="zh-CN" dirty="0" smtClean="0"/>
              <a:t>）</a:t>
            </a:r>
            <a:endParaRPr lang="en-US" altLang="zh-CN" dirty="0" smtClean="0"/>
          </a:p>
          <a:p>
            <a:pPr lvl="1"/>
            <a:r>
              <a:rPr lang="zh-CN" altLang="zh-CN" dirty="0" smtClean="0"/>
              <a:t>这些</a:t>
            </a:r>
            <a:r>
              <a:rPr lang="zh-CN" altLang="zh-CN" dirty="0"/>
              <a:t>信息有效地构造了自治系统互连的拓扑</a:t>
            </a:r>
            <a:r>
              <a:rPr lang="zh-CN" altLang="zh-CN" dirty="0" smtClean="0"/>
              <a:t>图</a:t>
            </a:r>
            <a:endParaRPr lang="en-US" altLang="zh-CN" dirty="0" smtClean="0"/>
          </a:p>
          <a:p>
            <a:r>
              <a:rPr lang="en-US" altLang="zh-CN" dirty="0" smtClean="0"/>
              <a:t>BGP</a:t>
            </a:r>
            <a:r>
              <a:rPr lang="zh-CN" altLang="zh-CN" dirty="0"/>
              <a:t>借此获得自治系统之间的数据转发</a:t>
            </a:r>
            <a:r>
              <a:rPr lang="zh-CN" altLang="zh-CN" dirty="0" smtClean="0"/>
              <a:t>路径</a:t>
            </a:r>
            <a:endParaRPr lang="zh-CN" altLang="zh-CN" dirty="0"/>
          </a:p>
          <a:p>
            <a:endParaRPr lang="zh-CN" altLang="en-US" dirty="0"/>
          </a:p>
        </p:txBody>
      </p:sp>
    </p:spTree>
    <p:extLst>
      <p:ext uri="{BB962C8B-B14F-4D97-AF65-F5344CB8AC3E}">
        <p14:creationId xmlns:p14="http://schemas.microsoft.com/office/powerpoint/2010/main" val="1535211107"/>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没有最好，只有较好</a:t>
            </a:r>
            <a:endParaRPr lang="zh-CN" altLang="en-US" dirty="0"/>
          </a:p>
        </p:txBody>
      </p:sp>
      <p:sp>
        <p:nvSpPr>
          <p:cNvPr id="3" name="内容占位符 2"/>
          <p:cNvSpPr>
            <a:spLocks noGrp="1"/>
          </p:cNvSpPr>
          <p:nvPr>
            <p:ph sz="quarter" idx="1"/>
          </p:nvPr>
        </p:nvSpPr>
        <p:spPr/>
        <p:txBody>
          <a:bodyPr/>
          <a:lstStyle/>
          <a:p>
            <a:r>
              <a:rPr lang="zh-CN" altLang="zh-CN" dirty="0"/>
              <a:t>由于前面所述自治系统产生的原因，</a:t>
            </a:r>
            <a:r>
              <a:rPr lang="en-US" altLang="zh-CN" dirty="0" smtClean="0"/>
              <a:t>BGP</a:t>
            </a:r>
            <a:r>
              <a:rPr lang="zh-CN" altLang="en-US" dirty="0" smtClean="0"/>
              <a:t>并</a:t>
            </a:r>
            <a:r>
              <a:rPr lang="zh-CN" altLang="zh-CN" dirty="0" smtClean="0"/>
              <a:t>不</a:t>
            </a:r>
            <a:r>
              <a:rPr lang="zh-CN" altLang="zh-CN" dirty="0"/>
              <a:t>按照每一个网络进行路由的</a:t>
            </a:r>
            <a:r>
              <a:rPr lang="zh-CN" altLang="zh-CN" dirty="0" smtClean="0"/>
              <a:t>计算</a:t>
            </a:r>
            <a:endParaRPr lang="en-US" altLang="zh-CN" dirty="0" smtClean="0"/>
          </a:p>
          <a:p>
            <a:r>
              <a:rPr lang="zh-CN" altLang="zh-CN" dirty="0" smtClean="0"/>
              <a:t>只是</a:t>
            </a:r>
            <a:r>
              <a:rPr lang="zh-CN" altLang="zh-CN" dirty="0"/>
              <a:t>力求寻找一条能够到达目的网络且比较好的</a:t>
            </a:r>
            <a:r>
              <a:rPr lang="zh-CN" altLang="zh-CN" dirty="0" smtClean="0"/>
              <a:t>路由</a:t>
            </a:r>
            <a:endParaRPr lang="en-US" altLang="zh-CN" dirty="0" smtClean="0"/>
          </a:p>
          <a:p>
            <a:endParaRPr lang="zh-CN" altLang="en-US" dirty="0"/>
          </a:p>
        </p:txBody>
      </p:sp>
    </p:spTree>
    <p:extLst>
      <p:ext uri="{BB962C8B-B14F-4D97-AF65-F5344CB8AC3E}">
        <p14:creationId xmlns:p14="http://schemas.microsoft.com/office/powerpoint/2010/main" val="18315498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01752" y="228600"/>
            <a:ext cx="8534400" cy="1040160"/>
          </a:xfrm>
        </p:spPr>
        <p:txBody>
          <a:bodyPr>
            <a:normAutofit fontScale="90000"/>
          </a:bodyPr>
          <a:lstStyle/>
          <a:p>
            <a:r>
              <a:rPr lang="en-US" altLang="zh-CN" dirty="0">
                <a:solidFill>
                  <a:srgbClr val="FF0000"/>
                </a:solidFill>
              </a:rPr>
              <a:t>3. </a:t>
            </a:r>
            <a:r>
              <a:rPr lang="zh-CN" altLang="zh-CN" dirty="0" smtClean="0">
                <a:solidFill>
                  <a:srgbClr val="FF0000"/>
                </a:solidFill>
              </a:rPr>
              <a:t>分类</a:t>
            </a:r>
            <a:r>
              <a:rPr lang="en-US" altLang="zh-CN" dirty="0" smtClean="0">
                <a:solidFill>
                  <a:srgbClr val="FF0000"/>
                </a:solidFill>
              </a:rPr>
              <a:t/>
            </a:r>
            <a:br>
              <a:rPr lang="en-US" altLang="zh-CN" dirty="0" smtClean="0">
                <a:solidFill>
                  <a:srgbClr val="FF0000"/>
                </a:solidFill>
              </a:rPr>
            </a:br>
            <a:r>
              <a:rPr lang="zh-CN" altLang="zh-CN" dirty="0"/>
              <a:t>算法的自适应性</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smtClean="0"/>
              <a:t>静态路由选择 </a:t>
            </a:r>
            <a:endParaRPr lang="zh-CN" altLang="zh-CN" dirty="0"/>
          </a:p>
          <a:p>
            <a:r>
              <a:rPr lang="zh-CN" altLang="zh-CN" dirty="0"/>
              <a:t>动态路由选择：即</a:t>
            </a:r>
            <a:r>
              <a:rPr lang="zh-CN" altLang="zh-CN" dirty="0" smtClean="0"/>
              <a:t>自适应路由选择</a:t>
            </a:r>
            <a:endParaRPr lang="en-US" altLang="zh-CN" dirty="0" smtClean="0"/>
          </a:p>
          <a:p>
            <a:r>
              <a:rPr lang="zh-CN" altLang="zh-CN" dirty="0"/>
              <a:t>尽管在路由器中还可以进行静态路径的设置，但是主流的路由算法都是动态的</a:t>
            </a:r>
            <a:r>
              <a:rPr lang="zh-CN" altLang="zh-CN" dirty="0" smtClean="0"/>
              <a:t>了</a:t>
            </a:r>
            <a:endParaRPr lang="en-US" altLang="zh-CN" dirty="0" smtClean="0"/>
          </a:p>
          <a:p>
            <a:endParaRPr lang="zh-CN" altLang="en-US" dirty="0"/>
          </a:p>
        </p:txBody>
      </p:sp>
    </p:spTree>
    <p:extLst>
      <p:ext uri="{BB962C8B-B14F-4D97-AF65-F5344CB8AC3E}">
        <p14:creationId xmlns:p14="http://schemas.microsoft.com/office/powerpoint/2010/main" val="323710758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每一个自治系统中</a:t>
            </a:r>
            <a:r>
              <a:rPr lang="en-US" altLang="zh-CN" dirty="0"/>
              <a:t>BGP</a:t>
            </a:r>
            <a:r>
              <a:rPr lang="zh-CN" altLang="zh-CN" dirty="0"/>
              <a:t>发言人的数目是很少的</a:t>
            </a:r>
            <a:endParaRPr lang="en-US" altLang="zh-CN" dirty="0"/>
          </a:p>
          <a:p>
            <a:r>
              <a:rPr lang="zh-CN" altLang="zh-CN" dirty="0"/>
              <a:t>这些都使得自治系统之间的路由选择不致于过分复杂。另外，使用</a:t>
            </a:r>
            <a:r>
              <a:rPr lang="en-US" altLang="zh-CN" dirty="0"/>
              <a:t>TCP</a:t>
            </a:r>
            <a:r>
              <a:rPr lang="zh-CN" altLang="zh-CN" dirty="0"/>
              <a:t>连接能提供可靠的服务，也在一定程度上简化了协议的复杂</a:t>
            </a:r>
            <a:r>
              <a:rPr lang="zh-CN" altLang="zh-CN" dirty="0" smtClean="0"/>
              <a:t>度</a:t>
            </a:r>
            <a:endParaRPr lang="en-US" altLang="zh-CN" dirty="0" smtClean="0"/>
          </a:p>
          <a:p>
            <a:r>
              <a:rPr lang="zh-CN" altLang="zh-CN" dirty="0"/>
              <a:t>每一个</a:t>
            </a:r>
            <a:r>
              <a:rPr lang="en-US" altLang="zh-CN" dirty="0"/>
              <a:t>BGP</a:t>
            </a:r>
            <a:r>
              <a:rPr lang="zh-CN" altLang="zh-CN" dirty="0"/>
              <a:t>发言人除了必须运行</a:t>
            </a:r>
            <a:r>
              <a:rPr lang="en-US" altLang="zh-CN" dirty="0"/>
              <a:t>BGP</a:t>
            </a:r>
            <a:r>
              <a:rPr lang="zh-CN" altLang="zh-CN" dirty="0"/>
              <a:t>协议外，还必须运行该自治系统所使用的内部网关</a:t>
            </a:r>
            <a:r>
              <a:rPr lang="zh-CN" altLang="zh-CN" dirty="0" smtClean="0"/>
              <a:t>协议</a:t>
            </a:r>
            <a:endParaRPr lang="en-US" altLang="zh-CN" dirty="0" smtClean="0"/>
          </a:p>
          <a:p>
            <a:pPr lvl="1"/>
            <a:r>
              <a:rPr lang="zh-CN" altLang="zh-CN" dirty="0" smtClean="0"/>
              <a:t>如</a:t>
            </a:r>
            <a:r>
              <a:rPr lang="en-US" altLang="zh-CN" dirty="0"/>
              <a:t>OSPF</a:t>
            </a:r>
            <a:r>
              <a:rPr lang="zh-CN" altLang="zh-CN" dirty="0"/>
              <a:t>或</a:t>
            </a:r>
            <a:r>
              <a:rPr lang="en-US" altLang="zh-CN" dirty="0"/>
              <a:t>RIP</a:t>
            </a:r>
            <a:endParaRPr lang="zh-CN" altLang="zh-CN" dirty="0"/>
          </a:p>
          <a:p>
            <a:endParaRPr lang="zh-CN" altLang="en-US" dirty="0"/>
          </a:p>
        </p:txBody>
      </p:sp>
    </p:spTree>
    <p:extLst>
      <p:ext uri="{BB962C8B-B14F-4D97-AF65-F5344CB8AC3E}">
        <p14:creationId xmlns:p14="http://schemas.microsoft.com/office/powerpoint/2010/main" val="5877288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BGP</a:t>
            </a:r>
            <a:r>
              <a:rPr lang="zh-CN" altLang="zh-CN" dirty="0">
                <a:solidFill>
                  <a:srgbClr val="FF0000"/>
                </a:solidFill>
              </a:rPr>
              <a:t>路由相关工作过程</a:t>
            </a:r>
            <a:endParaRPr lang="zh-CN" altLang="en-US" dirty="0">
              <a:solidFill>
                <a:srgbClr val="FF0000"/>
              </a:solidFill>
            </a:endParaRPr>
          </a:p>
        </p:txBody>
      </p:sp>
      <p:sp>
        <p:nvSpPr>
          <p:cNvPr id="3" name="内容占位符 2"/>
          <p:cNvSpPr>
            <a:spLocks noGrp="1"/>
          </p:cNvSpPr>
          <p:nvPr>
            <p:ph sz="quarter" idx="1"/>
          </p:nvPr>
        </p:nvSpPr>
        <p:spPr/>
        <p:txBody>
          <a:bodyPr/>
          <a:lstStyle/>
          <a:p>
            <a:pPr lvl="0"/>
            <a:r>
              <a:rPr lang="en-US" altLang="zh-CN" dirty="0" smtClean="0"/>
              <a:t>BGP</a:t>
            </a:r>
            <a:r>
              <a:rPr lang="zh-CN" altLang="zh-CN" dirty="0"/>
              <a:t>发言人之间建立</a:t>
            </a:r>
            <a:r>
              <a:rPr lang="en-US" altLang="zh-CN" dirty="0"/>
              <a:t>TCP</a:t>
            </a:r>
            <a:r>
              <a:rPr lang="zh-CN" altLang="zh-CN" dirty="0"/>
              <a:t>会话。</a:t>
            </a:r>
          </a:p>
          <a:p>
            <a:pPr lvl="0"/>
            <a:r>
              <a:rPr lang="zh-CN" altLang="zh-CN" dirty="0"/>
              <a:t>通过报文的交互建立</a:t>
            </a:r>
            <a:r>
              <a:rPr lang="en-US" altLang="zh-CN" dirty="0"/>
              <a:t>BGP</a:t>
            </a:r>
            <a:r>
              <a:rPr lang="zh-CN" altLang="zh-CN" dirty="0"/>
              <a:t>的邻居关系，生成邻居表。</a:t>
            </a:r>
          </a:p>
          <a:p>
            <a:pPr lvl="0"/>
            <a:r>
              <a:rPr lang="zh-CN" altLang="zh-CN" dirty="0"/>
              <a:t>交换路由信息。</a:t>
            </a:r>
          </a:p>
          <a:p>
            <a:pPr lvl="0"/>
            <a:r>
              <a:rPr lang="zh-CN" altLang="zh-CN" dirty="0"/>
              <a:t>根据选路规则将</a:t>
            </a:r>
            <a:r>
              <a:rPr lang="en-US" altLang="zh-CN" dirty="0"/>
              <a:t>BGP</a:t>
            </a:r>
            <a:r>
              <a:rPr lang="zh-CN" altLang="zh-CN" dirty="0"/>
              <a:t>表中最优路径加载于路由表。</a:t>
            </a:r>
          </a:p>
          <a:p>
            <a:r>
              <a:rPr lang="zh-CN" altLang="zh-CN" dirty="0"/>
              <a:t>邻居建立后，周期探测保活和邻居的</a:t>
            </a:r>
            <a:r>
              <a:rPr lang="en-US" altLang="zh-CN" dirty="0"/>
              <a:t>TCP</a:t>
            </a:r>
            <a:r>
              <a:rPr lang="zh-CN" altLang="zh-CN" dirty="0" smtClean="0"/>
              <a:t>会话</a:t>
            </a:r>
            <a:endParaRPr lang="en-US" altLang="zh-CN" dirty="0" smtClean="0"/>
          </a:p>
          <a:p>
            <a:r>
              <a:rPr lang="zh-CN" altLang="zh-CN" dirty="0"/>
              <a:t>若出现拓扑结构变化（如增加了新的路由，或撤销过时的路由），触发更新过程</a:t>
            </a:r>
            <a:endParaRPr lang="zh-CN" altLang="en-US" dirty="0"/>
          </a:p>
        </p:txBody>
      </p:sp>
    </p:spTree>
    <p:extLst>
      <p:ext uri="{BB962C8B-B14F-4D97-AF65-F5344CB8AC3E}">
        <p14:creationId xmlns:p14="http://schemas.microsoft.com/office/powerpoint/2010/main" val="3372638901"/>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t>9.3 </a:t>
            </a:r>
            <a:r>
              <a:rPr lang="zh-CN" altLang="zh-CN" dirty="0"/>
              <a:t>内部网关协议</a:t>
            </a:r>
            <a:r>
              <a:rPr lang="en-US" altLang="zh-CN" dirty="0" smtClean="0"/>
              <a:t>OSPF</a:t>
            </a:r>
          </a:p>
          <a:p>
            <a:r>
              <a:rPr lang="en-US" altLang="zh-CN" dirty="0"/>
              <a:t>9.4 </a:t>
            </a:r>
            <a:r>
              <a:rPr lang="zh-CN" altLang="zh-CN" dirty="0"/>
              <a:t>外部网关协议</a:t>
            </a:r>
            <a:r>
              <a:rPr lang="en-US" altLang="zh-CN" dirty="0"/>
              <a:t>BGP</a:t>
            </a:r>
            <a:endParaRPr lang="zh-CN" altLang="zh-CN" dirty="0"/>
          </a:p>
          <a:p>
            <a:pPr lvl="1"/>
            <a:r>
              <a:rPr lang="en-US" altLang="zh-CN" dirty="0"/>
              <a:t>9.4.1 </a:t>
            </a:r>
            <a:r>
              <a:rPr lang="zh-CN" altLang="zh-CN" dirty="0"/>
              <a:t>概述</a:t>
            </a:r>
          </a:p>
          <a:p>
            <a:pPr lvl="1"/>
            <a:r>
              <a:rPr lang="en-US" altLang="zh-CN" dirty="0">
                <a:solidFill>
                  <a:srgbClr val="FF0000"/>
                </a:solidFill>
              </a:rPr>
              <a:t>9.4.2 </a:t>
            </a:r>
            <a:r>
              <a:rPr lang="zh-CN" altLang="zh-CN" dirty="0">
                <a:solidFill>
                  <a:srgbClr val="FF0000"/>
                </a:solidFill>
              </a:rPr>
              <a:t>路由交换</a:t>
            </a:r>
          </a:p>
          <a:p>
            <a:pPr lvl="1"/>
            <a:r>
              <a:rPr lang="en-US" altLang="zh-CN" dirty="0"/>
              <a:t>9.4.3 </a:t>
            </a:r>
            <a:r>
              <a:rPr lang="zh-CN" altLang="zh-CN" dirty="0"/>
              <a:t>路由选择</a:t>
            </a:r>
          </a:p>
          <a:p>
            <a:pPr lvl="1"/>
            <a:endParaRPr lang="zh-CN" altLang="en-US" dirty="0"/>
          </a:p>
        </p:txBody>
      </p:sp>
    </p:spTree>
    <p:extLst>
      <p:ext uri="{BB962C8B-B14F-4D97-AF65-F5344CB8AC3E}">
        <p14:creationId xmlns:p14="http://schemas.microsoft.com/office/powerpoint/2010/main" val="35950628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1. </a:t>
            </a:r>
            <a:r>
              <a:rPr lang="zh-CN" altLang="zh-CN" dirty="0">
                <a:solidFill>
                  <a:srgbClr val="FF0000"/>
                </a:solidFill>
              </a:rPr>
              <a:t>自治系统之间交换路由信息</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en-US" dirty="0" smtClean="0"/>
              <a:t>两个要求：</a:t>
            </a:r>
            <a:endParaRPr lang="en-US" altLang="zh-CN" dirty="0" smtClean="0"/>
          </a:p>
          <a:p>
            <a:pPr lvl="1"/>
            <a:r>
              <a:rPr lang="zh-CN" altLang="zh-CN" dirty="0" smtClean="0"/>
              <a:t>这个</a:t>
            </a:r>
            <a:r>
              <a:rPr lang="zh-CN" altLang="zh-CN" dirty="0"/>
              <a:t>环节要求交换的信息量必须不能</a:t>
            </a:r>
            <a:r>
              <a:rPr lang="zh-CN" altLang="zh-CN" dirty="0" smtClean="0"/>
              <a:t>巨大</a:t>
            </a:r>
            <a:endParaRPr lang="en-US" altLang="zh-CN" dirty="0" smtClean="0"/>
          </a:p>
          <a:p>
            <a:pPr lvl="1"/>
            <a:r>
              <a:rPr lang="zh-CN" altLang="zh-CN" dirty="0" smtClean="0"/>
              <a:t>交换</a:t>
            </a:r>
            <a:r>
              <a:rPr lang="zh-CN" altLang="zh-CN" dirty="0"/>
              <a:t>不能太</a:t>
            </a:r>
            <a:r>
              <a:rPr lang="zh-CN" altLang="zh-CN" dirty="0" smtClean="0"/>
              <a:t>频繁</a:t>
            </a:r>
            <a:endParaRPr lang="en-US" altLang="zh-CN" dirty="0" smtClean="0"/>
          </a:p>
          <a:p>
            <a:endParaRPr lang="en-US" altLang="zh-CN" dirty="0" smtClean="0"/>
          </a:p>
          <a:p>
            <a:pPr lvl="1"/>
            <a:endParaRPr lang="en-US" altLang="zh-CN" dirty="0" smtClean="0"/>
          </a:p>
          <a:p>
            <a:endParaRPr lang="zh-CN" altLang="en-US" dirty="0"/>
          </a:p>
        </p:txBody>
      </p:sp>
    </p:spTree>
    <p:extLst>
      <p:ext uri="{BB962C8B-B14F-4D97-AF65-F5344CB8AC3E}">
        <p14:creationId xmlns:p14="http://schemas.microsoft.com/office/powerpoint/2010/main" val="344074050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针对要求</a:t>
            </a:r>
            <a:r>
              <a:rPr lang="en-US" altLang="zh-CN" dirty="0"/>
              <a:t>1</a:t>
            </a:r>
            <a:endParaRPr lang="zh-CN" altLang="en-US" dirty="0"/>
          </a:p>
        </p:txBody>
      </p:sp>
      <p:sp>
        <p:nvSpPr>
          <p:cNvPr id="3" name="内容占位符 2"/>
          <p:cNvSpPr>
            <a:spLocks noGrp="1"/>
          </p:cNvSpPr>
          <p:nvPr>
            <p:ph sz="quarter" idx="1"/>
          </p:nvPr>
        </p:nvSpPr>
        <p:spPr/>
        <p:txBody>
          <a:bodyPr/>
          <a:lstStyle/>
          <a:p>
            <a:r>
              <a:rPr lang="en-US" altLang="zh-CN" dirty="0" smtClean="0"/>
              <a:t>BGP</a:t>
            </a:r>
            <a:r>
              <a:rPr lang="zh-CN" altLang="zh-CN" dirty="0" smtClean="0"/>
              <a:t>发言人间</a:t>
            </a:r>
            <a:r>
              <a:rPr lang="zh-CN" altLang="zh-CN" dirty="0"/>
              <a:t>通过</a:t>
            </a:r>
            <a:r>
              <a:rPr lang="en-US" altLang="zh-CN" dirty="0" err="1" smtClean="0"/>
              <a:t>eBGP</a:t>
            </a:r>
            <a:r>
              <a:rPr lang="zh-CN" altLang="zh-CN" dirty="0" smtClean="0"/>
              <a:t>连接只</a:t>
            </a:r>
            <a:r>
              <a:rPr lang="zh-CN" altLang="zh-CN" dirty="0"/>
              <a:t>交换网络</a:t>
            </a:r>
            <a:r>
              <a:rPr lang="zh-CN" altLang="zh-CN" dirty="0" smtClean="0"/>
              <a:t>可达性信息</a:t>
            </a:r>
            <a:endParaRPr lang="en-US" altLang="zh-CN" dirty="0" smtClean="0"/>
          </a:p>
          <a:p>
            <a:r>
              <a:rPr lang="zh-CN" altLang="zh-CN" dirty="0" smtClean="0"/>
              <a:t>且是</a:t>
            </a:r>
            <a:r>
              <a:rPr lang="zh-CN" altLang="zh-CN" dirty="0"/>
              <a:t>要到达某个网络（用网络前缀表示，</a:t>
            </a:r>
            <a:r>
              <a:rPr lang="zh-CN" altLang="zh-CN" dirty="0" smtClean="0"/>
              <a:t>可大大</a:t>
            </a:r>
            <a:r>
              <a:rPr lang="zh-CN" altLang="zh-CN" dirty="0"/>
              <a:t>减少路由</a:t>
            </a:r>
            <a:r>
              <a:rPr lang="zh-CN" altLang="zh-CN" dirty="0" smtClean="0"/>
              <a:t>信息量</a:t>
            </a:r>
            <a:r>
              <a:rPr lang="zh-CN" altLang="zh-CN" dirty="0"/>
              <a:t>）</a:t>
            </a:r>
            <a:r>
              <a:rPr lang="zh-CN" altLang="zh-CN" dirty="0" smtClean="0"/>
              <a:t>所经过</a:t>
            </a:r>
            <a:r>
              <a:rPr lang="zh-CN" altLang="zh-CN" dirty="0"/>
              <a:t>的一系列</a:t>
            </a:r>
            <a:r>
              <a:rPr lang="zh-CN" altLang="zh-CN" dirty="0" smtClean="0"/>
              <a:t>自治系统</a:t>
            </a:r>
            <a:endParaRPr lang="en-US" altLang="zh-CN" dirty="0" smtClean="0"/>
          </a:p>
          <a:p>
            <a:pPr lvl="1"/>
            <a:r>
              <a:rPr lang="zh-CN" altLang="zh-CN" dirty="0" smtClean="0"/>
              <a:t>不是</a:t>
            </a:r>
            <a:r>
              <a:rPr lang="zh-CN" altLang="zh-CN" dirty="0"/>
              <a:t>所经自治系统中的所有网络所组成的</a:t>
            </a:r>
            <a:r>
              <a:rPr lang="zh-CN" altLang="zh-CN" dirty="0" smtClean="0"/>
              <a:t>路径</a:t>
            </a:r>
            <a:endParaRPr lang="en-US" altLang="zh-CN" dirty="0" smtClean="0"/>
          </a:p>
          <a:p>
            <a:r>
              <a:rPr lang="zh-CN" altLang="zh-CN" dirty="0" smtClean="0"/>
              <a:t>使得</a:t>
            </a:r>
            <a:r>
              <a:rPr lang="zh-CN" altLang="zh-CN" dirty="0"/>
              <a:t>路由器处理的信息是自治系统个数的量</a:t>
            </a:r>
            <a:r>
              <a:rPr lang="zh-CN" altLang="zh-CN" dirty="0" smtClean="0"/>
              <a:t>级</a:t>
            </a:r>
            <a:endParaRPr lang="en-US" altLang="zh-CN" dirty="0" smtClean="0"/>
          </a:p>
          <a:p>
            <a:pPr lvl="1"/>
            <a:r>
              <a:rPr lang="zh-CN" altLang="zh-CN" dirty="0" smtClean="0"/>
              <a:t>比这网络</a:t>
            </a:r>
            <a:r>
              <a:rPr lang="zh-CN" altLang="zh-CN" dirty="0"/>
              <a:t>数要少很多</a:t>
            </a:r>
            <a:endParaRPr lang="zh-CN" altLang="en-US" dirty="0"/>
          </a:p>
        </p:txBody>
      </p:sp>
    </p:spTree>
    <p:extLst>
      <p:ext uri="{BB962C8B-B14F-4D97-AF65-F5344CB8AC3E}">
        <p14:creationId xmlns:p14="http://schemas.microsoft.com/office/powerpoint/2010/main" val="1180290340"/>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针对</a:t>
            </a:r>
            <a:r>
              <a:rPr lang="zh-CN" altLang="en-US" dirty="0" smtClean="0"/>
              <a:t>要求</a:t>
            </a:r>
            <a:r>
              <a:rPr lang="en-US" altLang="zh-CN" dirty="0" smtClean="0"/>
              <a:t>2</a:t>
            </a:r>
            <a:endParaRPr lang="zh-CN" altLang="en-US" dirty="0"/>
          </a:p>
        </p:txBody>
      </p:sp>
      <p:sp>
        <p:nvSpPr>
          <p:cNvPr id="3" name="内容占位符 2"/>
          <p:cNvSpPr>
            <a:spLocks noGrp="1"/>
          </p:cNvSpPr>
          <p:nvPr>
            <p:ph sz="quarter" idx="1"/>
          </p:nvPr>
        </p:nvSpPr>
        <p:spPr/>
        <p:txBody>
          <a:bodyPr/>
          <a:lstStyle/>
          <a:p>
            <a:r>
              <a:rPr lang="en-US" altLang="zh-CN" dirty="0"/>
              <a:t>BGP</a:t>
            </a:r>
            <a:r>
              <a:rPr lang="zh-CN" altLang="zh-CN" dirty="0"/>
              <a:t>刚刚运行时，</a:t>
            </a:r>
            <a:r>
              <a:rPr lang="en-US" altLang="zh-CN" dirty="0"/>
              <a:t>BGP</a:t>
            </a:r>
            <a:r>
              <a:rPr lang="zh-CN" altLang="zh-CN" dirty="0"/>
              <a:t>的邻站交换整个</a:t>
            </a:r>
            <a:r>
              <a:rPr lang="en-US" altLang="zh-CN" dirty="0"/>
              <a:t>BGP</a:t>
            </a:r>
            <a:r>
              <a:rPr lang="zh-CN" altLang="zh-CN" dirty="0"/>
              <a:t>路由</a:t>
            </a:r>
            <a:r>
              <a:rPr lang="zh-CN" altLang="zh-CN" dirty="0" smtClean="0"/>
              <a:t>表</a:t>
            </a:r>
            <a:endParaRPr lang="en-US" altLang="zh-CN" dirty="0" smtClean="0"/>
          </a:p>
          <a:p>
            <a:r>
              <a:rPr lang="zh-CN" altLang="zh-CN" dirty="0" smtClean="0"/>
              <a:t>以后</a:t>
            </a:r>
            <a:r>
              <a:rPr lang="zh-CN" altLang="zh-CN" dirty="0"/>
              <a:t>只需要在发生变化时才更新有变化的部分</a:t>
            </a:r>
            <a:endParaRPr lang="zh-CN" altLang="en-US" dirty="0"/>
          </a:p>
        </p:txBody>
      </p:sp>
    </p:spTree>
    <p:extLst>
      <p:ext uri="{BB962C8B-B14F-4D97-AF65-F5344CB8AC3E}">
        <p14:creationId xmlns:p14="http://schemas.microsoft.com/office/powerpoint/2010/main" val="188666248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交换的例子，</a:t>
            </a:r>
            <a:r>
              <a:rPr lang="zh-CN" altLang="en-US" dirty="0"/>
              <a:t>简明扼要</a:t>
            </a:r>
          </a:p>
        </p:txBody>
      </p:sp>
      <p:sp>
        <p:nvSpPr>
          <p:cNvPr id="3" name="内容占位符 2"/>
          <p:cNvSpPr>
            <a:spLocks noGrp="1"/>
          </p:cNvSpPr>
          <p:nvPr>
            <p:ph sz="quarter" idx="1"/>
          </p:nvPr>
        </p:nvSpPr>
        <p:spPr/>
        <p:txBody>
          <a:bodyPr/>
          <a:lstStyle/>
          <a:p>
            <a:endParaRPr lang="zh-CN" altLang="en-US"/>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8443292" cy="381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rot="19977679" flipH="1">
            <a:off x="2144616" y="2678861"/>
            <a:ext cx="634650" cy="244487"/>
          </a:xfrm>
          <a:prstGeom prst="rightArrow">
            <a:avLst/>
          </a:prstGeom>
          <a:solidFill>
            <a:srgbClr val="FFFF00"/>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683568" y="332656"/>
            <a:ext cx="2448272" cy="1368152"/>
          </a:xfrm>
          <a:prstGeom prst="wedgeRoundRectCallout">
            <a:avLst>
              <a:gd name="adj1" fmla="val 15197"/>
              <a:gd name="adj2" fmla="val 120958"/>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smtClean="0">
                <a:solidFill>
                  <a:schemeClr val="tx1"/>
                </a:solidFill>
                <a:latin typeface="黑体" pitchFamily="49" charset="-122"/>
                <a:ea typeface="黑体" pitchFamily="49" charset="-122"/>
                <a:cs typeface="+mj-cs"/>
              </a:rPr>
              <a:t>到网络</a:t>
            </a:r>
            <a:r>
              <a:rPr lang="en-US" altLang="zh-CN" sz="2800" b="1" dirty="0">
                <a:solidFill>
                  <a:schemeClr val="tx1"/>
                </a:solidFill>
                <a:latin typeface="黑体" pitchFamily="49" charset="-122"/>
                <a:ea typeface="黑体" pitchFamily="49" charset="-122"/>
                <a:cs typeface="+mj-cs"/>
              </a:rPr>
              <a:t>N1</a:t>
            </a:r>
            <a:r>
              <a:rPr lang="zh-CN" altLang="zh-CN" sz="2800" b="1" dirty="0">
                <a:solidFill>
                  <a:schemeClr val="tx1"/>
                </a:solidFill>
                <a:latin typeface="黑体" pitchFamily="49" charset="-122"/>
                <a:ea typeface="黑体" pitchFamily="49" charset="-122"/>
                <a:cs typeface="+mj-cs"/>
              </a:rPr>
              <a:t>、</a:t>
            </a:r>
            <a:r>
              <a:rPr lang="en-US" altLang="zh-CN" sz="2800" b="1" dirty="0">
                <a:solidFill>
                  <a:schemeClr val="tx1"/>
                </a:solidFill>
                <a:latin typeface="黑体" pitchFamily="49" charset="-122"/>
                <a:ea typeface="黑体" pitchFamily="49" charset="-122"/>
                <a:cs typeface="+mj-cs"/>
              </a:rPr>
              <a:t>N2</a:t>
            </a:r>
            <a:r>
              <a:rPr lang="zh-CN" altLang="zh-CN" sz="2800" b="1" dirty="0">
                <a:solidFill>
                  <a:schemeClr val="tx1"/>
                </a:solidFill>
                <a:latin typeface="黑体" pitchFamily="49" charset="-122"/>
                <a:ea typeface="黑体" pitchFamily="49" charset="-122"/>
                <a:cs typeface="+mj-cs"/>
              </a:rPr>
              <a:t>、</a:t>
            </a:r>
            <a:r>
              <a:rPr lang="en-US" altLang="zh-CN" sz="2800" b="1" dirty="0" smtClean="0">
                <a:solidFill>
                  <a:schemeClr val="tx1"/>
                </a:solidFill>
                <a:latin typeface="黑体" pitchFamily="49" charset="-122"/>
                <a:ea typeface="黑体" pitchFamily="49" charset="-122"/>
                <a:cs typeface="+mj-cs"/>
              </a:rPr>
              <a:t>N3</a:t>
            </a:r>
            <a:r>
              <a:rPr lang="zh-CN" altLang="zh-CN" sz="2800" b="1" dirty="0" smtClean="0">
                <a:solidFill>
                  <a:schemeClr val="tx1"/>
                </a:solidFill>
                <a:latin typeface="黑体" pitchFamily="49" charset="-122"/>
                <a:ea typeface="黑体" pitchFamily="49" charset="-122"/>
              </a:rPr>
              <a:t>、</a:t>
            </a:r>
            <a:r>
              <a:rPr lang="en-US" altLang="zh-CN" sz="2800" b="1" dirty="0" smtClean="0">
                <a:solidFill>
                  <a:schemeClr val="tx1"/>
                </a:solidFill>
                <a:latin typeface="黑体" pitchFamily="49" charset="-122"/>
                <a:ea typeface="黑体" pitchFamily="49" charset="-122"/>
                <a:cs typeface="+mj-cs"/>
              </a:rPr>
              <a:t>N4</a:t>
            </a:r>
            <a:r>
              <a:rPr lang="zh-CN" altLang="en-US" sz="2800" b="1" dirty="0" smtClean="0">
                <a:solidFill>
                  <a:schemeClr val="tx1"/>
                </a:solidFill>
                <a:latin typeface="黑体" pitchFamily="49" charset="-122"/>
                <a:ea typeface="黑体" pitchFamily="49" charset="-122"/>
                <a:cs typeface="+mj-cs"/>
              </a:rPr>
              <a:t>，</a:t>
            </a:r>
            <a:r>
              <a:rPr lang="zh-CN" altLang="zh-CN" sz="2800" b="1" dirty="0" smtClean="0">
                <a:solidFill>
                  <a:schemeClr val="tx1"/>
                </a:solidFill>
                <a:latin typeface="黑体" pitchFamily="49" charset="-122"/>
                <a:ea typeface="黑体" pitchFamily="49" charset="-122"/>
                <a:cs typeface="+mj-cs"/>
              </a:rPr>
              <a:t>可</a:t>
            </a:r>
            <a:r>
              <a:rPr lang="zh-CN" altLang="zh-CN" sz="2800" b="1" dirty="0">
                <a:solidFill>
                  <a:schemeClr val="tx1"/>
                </a:solidFill>
                <a:latin typeface="黑体" pitchFamily="49" charset="-122"/>
                <a:ea typeface="黑体" pitchFamily="49" charset="-122"/>
                <a:cs typeface="+mj-cs"/>
              </a:rPr>
              <a:t>经过（</a:t>
            </a:r>
            <a:r>
              <a:rPr lang="en-US" altLang="zh-CN" sz="2800" b="1" dirty="0">
                <a:solidFill>
                  <a:schemeClr val="tx1"/>
                </a:solidFill>
                <a:latin typeface="黑体" pitchFamily="49" charset="-122"/>
                <a:ea typeface="黑体" pitchFamily="49" charset="-122"/>
                <a:cs typeface="+mj-cs"/>
              </a:rPr>
              <a:t>AS2</a:t>
            </a:r>
            <a:r>
              <a:rPr lang="zh-CN" altLang="zh-CN" sz="2800" b="1" dirty="0">
                <a:solidFill>
                  <a:schemeClr val="tx1"/>
                </a:solidFill>
                <a:latin typeface="黑体" pitchFamily="49" charset="-122"/>
                <a:ea typeface="黑体" pitchFamily="49" charset="-122"/>
                <a:cs typeface="+mj-cs"/>
              </a:rPr>
              <a:t>）</a:t>
            </a:r>
            <a:endParaRPr lang="zh-CN" altLang="en-US" sz="2800" b="1" dirty="0">
              <a:solidFill>
                <a:schemeClr val="tx1"/>
              </a:solidFill>
              <a:latin typeface="黑体" pitchFamily="49" charset="-122"/>
              <a:ea typeface="黑体" pitchFamily="49" charset="-122"/>
              <a:cs typeface="+mj-cs"/>
            </a:endParaRPr>
          </a:p>
        </p:txBody>
      </p:sp>
      <p:sp>
        <p:nvSpPr>
          <p:cNvPr id="7" name="圆角矩形标注 6"/>
          <p:cNvSpPr/>
          <p:nvPr/>
        </p:nvSpPr>
        <p:spPr>
          <a:xfrm>
            <a:off x="4283968" y="332656"/>
            <a:ext cx="4752528" cy="1368152"/>
          </a:xfrm>
          <a:prstGeom prst="wedgeRoundRectCallout">
            <a:avLst>
              <a:gd name="adj1" fmla="val -91390"/>
              <a:gd name="adj2" fmla="val 118902"/>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黑体" pitchFamily="49" charset="-122"/>
                <a:ea typeface="黑体" pitchFamily="49" charset="-122"/>
                <a:cs typeface="+mj-cs"/>
              </a:rPr>
              <a:t>为了你着想，没有告诉你，实际上经过了我辖区下面的很多网络</a:t>
            </a:r>
            <a:endParaRPr lang="zh-CN" altLang="en-US" sz="2800" b="1" dirty="0">
              <a:solidFill>
                <a:schemeClr val="tx1"/>
              </a:solidFill>
              <a:latin typeface="黑体" pitchFamily="49" charset="-122"/>
              <a:ea typeface="黑体" pitchFamily="49" charset="-122"/>
              <a:cs typeface="+mj-cs"/>
            </a:endParaRPr>
          </a:p>
        </p:txBody>
      </p:sp>
    </p:spTree>
    <p:extLst>
      <p:ext uri="{BB962C8B-B14F-4D97-AF65-F5344CB8AC3E}">
        <p14:creationId xmlns:p14="http://schemas.microsoft.com/office/powerpoint/2010/main" val="4242053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right)">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交换的例子，</a:t>
            </a:r>
            <a:r>
              <a:rPr lang="zh-CN" altLang="en-US" dirty="0"/>
              <a:t>简明扼要</a:t>
            </a:r>
          </a:p>
        </p:txBody>
      </p:sp>
      <p:sp>
        <p:nvSpPr>
          <p:cNvPr id="3" name="内容占位符 2"/>
          <p:cNvSpPr>
            <a:spLocks noGrp="1"/>
          </p:cNvSpPr>
          <p:nvPr>
            <p:ph sz="quarter" idx="1"/>
          </p:nvPr>
        </p:nvSpPr>
        <p:spPr/>
        <p:txBody>
          <a:bodyPr/>
          <a:lstStyle/>
          <a:p>
            <a:endParaRPr lang="zh-CN" altLang="en-US"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536" y="1844824"/>
            <a:ext cx="8443292" cy="38119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右箭头 3"/>
          <p:cNvSpPr/>
          <p:nvPr/>
        </p:nvSpPr>
        <p:spPr>
          <a:xfrm rot="12778336" flipH="1">
            <a:off x="2211154" y="4450795"/>
            <a:ext cx="634650" cy="244487"/>
          </a:xfrm>
          <a:prstGeom prst="rightArrow">
            <a:avLst/>
          </a:prstGeom>
          <a:solidFill>
            <a:srgbClr val="FFFF00"/>
          </a:solidFill>
          <a:ln w="19050">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圆角矩形标注 4"/>
          <p:cNvSpPr/>
          <p:nvPr/>
        </p:nvSpPr>
        <p:spPr>
          <a:xfrm>
            <a:off x="683568" y="332656"/>
            <a:ext cx="2736304" cy="1368152"/>
          </a:xfrm>
          <a:prstGeom prst="wedgeRoundRectCallout">
            <a:avLst>
              <a:gd name="adj1" fmla="val 17934"/>
              <a:gd name="adj2" fmla="val 244860"/>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zh-CN" sz="2800" b="1" dirty="0" smtClean="0">
                <a:solidFill>
                  <a:schemeClr val="tx1"/>
                </a:solidFill>
                <a:latin typeface="黑体" pitchFamily="49" charset="-122"/>
                <a:ea typeface="黑体" pitchFamily="49" charset="-122"/>
                <a:cs typeface="+mj-cs"/>
              </a:rPr>
              <a:t>到网络</a:t>
            </a:r>
            <a:r>
              <a:rPr lang="en-US" altLang="zh-CN" sz="2800" b="1" dirty="0">
                <a:solidFill>
                  <a:schemeClr val="tx1"/>
                </a:solidFill>
                <a:latin typeface="黑体" pitchFamily="49" charset="-122"/>
                <a:ea typeface="黑体" pitchFamily="49" charset="-122"/>
                <a:cs typeface="+mj-cs"/>
              </a:rPr>
              <a:t>N1</a:t>
            </a:r>
            <a:r>
              <a:rPr lang="zh-CN" altLang="zh-CN" sz="2800" b="1" dirty="0">
                <a:solidFill>
                  <a:schemeClr val="tx1"/>
                </a:solidFill>
                <a:latin typeface="黑体" pitchFamily="49" charset="-122"/>
                <a:ea typeface="黑体" pitchFamily="49" charset="-122"/>
                <a:cs typeface="+mj-cs"/>
              </a:rPr>
              <a:t>、</a:t>
            </a:r>
            <a:r>
              <a:rPr lang="en-US" altLang="zh-CN" sz="2800" b="1" dirty="0">
                <a:solidFill>
                  <a:schemeClr val="tx1"/>
                </a:solidFill>
                <a:latin typeface="黑体" pitchFamily="49" charset="-122"/>
                <a:ea typeface="黑体" pitchFamily="49" charset="-122"/>
                <a:cs typeface="+mj-cs"/>
              </a:rPr>
              <a:t>N2</a:t>
            </a:r>
            <a:r>
              <a:rPr lang="zh-CN" altLang="zh-CN" sz="2800" b="1" dirty="0">
                <a:solidFill>
                  <a:schemeClr val="tx1"/>
                </a:solidFill>
                <a:latin typeface="黑体" pitchFamily="49" charset="-122"/>
                <a:ea typeface="黑体" pitchFamily="49" charset="-122"/>
                <a:cs typeface="+mj-cs"/>
              </a:rPr>
              <a:t>、</a:t>
            </a:r>
            <a:r>
              <a:rPr lang="en-US" altLang="zh-CN" sz="2800" b="1" dirty="0" smtClean="0">
                <a:solidFill>
                  <a:schemeClr val="tx1"/>
                </a:solidFill>
                <a:latin typeface="黑体" pitchFamily="49" charset="-122"/>
                <a:ea typeface="黑体" pitchFamily="49" charset="-122"/>
                <a:cs typeface="+mj-cs"/>
              </a:rPr>
              <a:t>N3</a:t>
            </a:r>
            <a:r>
              <a:rPr lang="zh-CN" altLang="zh-CN" sz="2800" b="1" dirty="0" smtClean="0">
                <a:solidFill>
                  <a:schemeClr val="tx1"/>
                </a:solidFill>
                <a:latin typeface="黑体" pitchFamily="49" charset="-122"/>
                <a:ea typeface="黑体" pitchFamily="49" charset="-122"/>
              </a:rPr>
              <a:t>、</a:t>
            </a:r>
            <a:r>
              <a:rPr lang="en-US" altLang="zh-CN" sz="2800" b="1" dirty="0" smtClean="0">
                <a:solidFill>
                  <a:schemeClr val="tx1"/>
                </a:solidFill>
                <a:latin typeface="黑体" pitchFamily="49" charset="-122"/>
                <a:ea typeface="黑体" pitchFamily="49" charset="-122"/>
                <a:cs typeface="+mj-cs"/>
              </a:rPr>
              <a:t>N4</a:t>
            </a:r>
            <a:r>
              <a:rPr lang="zh-CN" altLang="en-US" sz="2800" b="1" dirty="0" smtClean="0">
                <a:solidFill>
                  <a:schemeClr val="tx1"/>
                </a:solidFill>
                <a:latin typeface="黑体" pitchFamily="49" charset="-122"/>
                <a:ea typeface="黑体" pitchFamily="49" charset="-122"/>
                <a:cs typeface="+mj-cs"/>
              </a:rPr>
              <a:t>，</a:t>
            </a:r>
            <a:r>
              <a:rPr lang="zh-CN" altLang="zh-CN" sz="2800" b="1" dirty="0" smtClean="0">
                <a:solidFill>
                  <a:schemeClr val="tx1"/>
                </a:solidFill>
                <a:latin typeface="黑体" pitchFamily="49" charset="-122"/>
                <a:ea typeface="黑体" pitchFamily="49" charset="-122"/>
                <a:cs typeface="+mj-cs"/>
              </a:rPr>
              <a:t>可</a:t>
            </a:r>
            <a:r>
              <a:rPr lang="zh-CN" altLang="zh-CN" sz="2800" b="1" dirty="0">
                <a:solidFill>
                  <a:schemeClr val="tx1"/>
                </a:solidFill>
                <a:latin typeface="黑体" pitchFamily="49" charset="-122"/>
                <a:ea typeface="黑体" pitchFamily="49" charset="-122"/>
                <a:cs typeface="+mj-cs"/>
              </a:rPr>
              <a:t>经过</a:t>
            </a:r>
            <a:r>
              <a:rPr lang="zh-CN" altLang="zh-CN" sz="2800" b="1" dirty="0" smtClean="0">
                <a:solidFill>
                  <a:schemeClr val="tx1"/>
                </a:solidFill>
                <a:latin typeface="黑体" pitchFamily="49" charset="-122"/>
                <a:ea typeface="黑体" pitchFamily="49" charset="-122"/>
                <a:cs typeface="+mj-cs"/>
              </a:rPr>
              <a:t>（</a:t>
            </a:r>
            <a:r>
              <a:rPr lang="en-US" altLang="zh-CN" sz="2800" b="1" dirty="0">
                <a:solidFill>
                  <a:schemeClr val="tx1"/>
                </a:solidFill>
                <a:latin typeface="黑体" pitchFamily="49" charset="-122"/>
                <a:ea typeface="黑体" pitchFamily="49" charset="-122"/>
              </a:rPr>
              <a:t> </a:t>
            </a:r>
            <a:r>
              <a:rPr lang="en-US" altLang="zh-CN" sz="2800" b="1" dirty="0" smtClean="0">
                <a:solidFill>
                  <a:schemeClr val="tx1"/>
                </a:solidFill>
                <a:latin typeface="黑体" pitchFamily="49" charset="-122"/>
                <a:ea typeface="黑体" pitchFamily="49" charset="-122"/>
              </a:rPr>
              <a:t>AS</a:t>
            </a:r>
            <a:r>
              <a:rPr lang="en-US" altLang="zh-CN" sz="2800" b="1" baseline="-25000" dirty="0" smtClean="0">
                <a:solidFill>
                  <a:schemeClr val="tx1"/>
                </a:solidFill>
                <a:latin typeface="黑体" pitchFamily="49" charset="-122"/>
                <a:ea typeface="黑体" pitchFamily="49" charset="-122"/>
              </a:rPr>
              <a:t>1</a:t>
            </a:r>
            <a:r>
              <a:rPr lang="zh-CN" altLang="en-US" sz="2800" b="1" dirty="0" smtClean="0">
                <a:solidFill>
                  <a:schemeClr val="tx1"/>
                </a:solidFill>
                <a:latin typeface="黑体" pitchFamily="49" charset="-122"/>
                <a:ea typeface="黑体" pitchFamily="49" charset="-122"/>
              </a:rPr>
              <a:t>、</a:t>
            </a:r>
            <a:r>
              <a:rPr lang="en-US" altLang="zh-CN" sz="2800" b="1" dirty="0" smtClean="0">
                <a:solidFill>
                  <a:schemeClr val="tx1"/>
                </a:solidFill>
                <a:latin typeface="黑体" pitchFamily="49" charset="-122"/>
                <a:ea typeface="黑体" pitchFamily="49" charset="-122"/>
                <a:cs typeface="+mj-cs"/>
              </a:rPr>
              <a:t>AS</a:t>
            </a:r>
            <a:r>
              <a:rPr lang="en-US" altLang="zh-CN" sz="2800" b="1" baseline="-25000" dirty="0" smtClean="0">
                <a:solidFill>
                  <a:schemeClr val="tx1"/>
                </a:solidFill>
                <a:latin typeface="黑体" pitchFamily="49" charset="-122"/>
                <a:ea typeface="黑体" pitchFamily="49" charset="-122"/>
                <a:cs typeface="+mj-cs"/>
              </a:rPr>
              <a:t>2</a:t>
            </a:r>
            <a:r>
              <a:rPr lang="zh-CN" altLang="zh-CN" sz="2800" b="1" dirty="0">
                <a:solidFill>
                  <a:schemeClr val="tx1"/>
                </a:solidFill>
                <a:latin typeface="黑体" pitchFamily="49" charset="-122"/>
                <a:ea typeface="黑体" pitchFamily="49" charset="-122"/>
                <a:cs typeface="+mj-cs"/>
              </a:rPr>
              <a:t>）</a:t>
            </a:r>
            <a:endParaRPr lang="zh-CN" altLang="en-US" sz="2800" b="1" dirty="0">
              <a:solidFill>
                <a:schemeClr val="tx1"/>
              </a:solidFill>
              <a:latin typeface="黑体" pitchFamily="49" charset="-122"/>
              <a:ea typeface="黑体" pitchFamily="49" charset="-122"/>
              <a:cs typeface="+mj-cs"/>
            </a:endParaRPr>
          </a:p>
        </p:txBody>
      </p:sp>
      <p:sp>
        <p:nvSpPr>
          <p:cNvPr id="7" name="圆角矩形标注 6"/>
          <p:cNvSpPr/>
          <p:nvPr/>
        </p:nvSpPr>
        <p:spPr>
          <a:xfrm>
            <a:off x="4283968" y="332656"/>
            <a:ext cx="4752528" cy="1368152"/>
          </a:xfrm>
          <a:prstGeom prst="wedgeRoundRectCallout">
            <a:avLst>
              <a:gd name="adj1" fmla="val -86506"/>
              <a:gd name="adj2" fmla="val 246916"/>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黑体" pitchFamily="49" charset="-122"/>
                <a:ea typeface="黑体" pitchFamily="49" charset="-122"/>
                <a:cs typeface="+mj-cs"/>
              </a:rPr>
              <a:t>防止你累死，没有告诉你，实际上经过了我和</a:t>
            </a:r>
            <a:r>
              <a:rPr lang="en-US" altLang="zh-CN" sz="2800" b="1" dirty="0">
                <a:solidFill>
                  <a:schemeClr val="tx1"/>
                </a:solidFill>
                <a:latin typeface="黑体" pitchFamily="49" charset="-122"/>
                <a:ea typeface="黑体" pitchFamily="49" charset="-122"/>
              </a:rPr>
              <a:t>AS</a:t>
            </a:r>
            <a:r>
              <a:rPr lang="en-US" altLang="zh-CN" sz="2800" b="1" baseline="-25000" dirty="0">
                <a:solidFill>
                  <a:schemeClr val="tx1"/>
                </a:solidFill>
                <a:latin typeface="黑体" pitchFamily="49" charset="-122"/>
                <a:ea typeface="黑体" pitchFamily="49" charset="-122"/>
              </a:rPr>
              <a:t>2</a:t>
            </a:r>
            <a:r>
              <a:rPr lang="zh-CN" altLang="en-US" sz="2800" b="1" dirty="0" smtClean="0">
                <a:solidFill>
                  <a:schemeClr val="tx1"/>
                </a:solidFill>
                <a:latin typeface="黑体" pitchFamily="49" charset="-122"/>
                <a:ea typeface="黑体" pitchFamily="49" charset="-122"/>
                <a:cs typeface="+mj-cs"/>
              </a:rPr>
              <a:t>辖区下面的很多网络</a:t>
            </a:r>
            <a:endParaRPr lang="zh-CN" altLang="en-US" sz="2800" b="1" dirty="0">
              <a:solidFill>
                <a:schemeClr val="tx1"/>
              </a:solidFill>
              <a:latin typeface="黑体" pitchFamily="49" charset="-122"/>
              <a:ea typeface="黑体" pitchFamily="49" charset="-122"/>
              <a:cs typeface="+mj-cs"/>
            </a:endParaRPr>
          </a:p>
        </p:txBody>
      </p:sp>
    </p:spTree>
    <p:extLst>
      <p:ext uri="{BB962C8B-B14F-4D97-AF65-F5344CB8AC3E}">
        <p14:creationId xmlns:p14="http://schemas.microsoft.com/office/powerpoint/2010/main" val="37848735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1000"/>
                                        <p:tgtEl>
                                          <p:spTgt spid="4"/>
                                        </p:tgtEl>
                                      </p:cBhvr>
                                    </p:animEffect>
                                  </p:childTnLst>
                                </p:cTn>
                              </p:par>
                            </p:childTnLst>
                          </p:cTn>
                        </p:par>
                        <p:par>
                          <p:cTn id="8" fill="hold">
                            <p:stCondLst>
                              <p:cond delay="10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fade">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smtClean="0"/>
              <a:t>交换网络可达性信息</a:t>
            </a:r>
            <a:r>
              <a:rPr lang="zh-CN" altLang="zh-CN" dirty="0"/>
              <a:t>后</a:t>
            </a:r>
            <a:endParaRPr lang="zh-CN" altLang="en-US" dirty="0"/>
          </a:p>
        </p:txBody>
      </p:sp>
      <p:sp>
        <p:nvSpPr>
          <p:cNvPr id="3" name="内容占位符 2"/>
          <p:cNvSpPr>
            <a:spLocks noGrp="1"/>
          </p:cNvSpPr>
          <p:nvPr>
            <p:ph sz="quarter" idx="1"/>
          </p:nvPr>
        </p:nvSpPr>
        <p:spPr/>
        <p:txBody>
          <a:bodyPr/>
          <a:lstStyle/>
          <a:p>
            <a:r>
              <a:rPr lang="zh-CN" altLang="zh-CN" dirty="0"/>
              <a:t>可以形成自治系统的</a:t>
            </a:r>
            <a:r>
              <a:rPr lang="zh-CN" altLang="zh-CN" dirty="0" smtClean="0"/>
              <a:t>连通图</a:t>
            </a:r>
            <a:endParaRPr lang="en-US" altLang="zh-CN" dirty="0" smtClean="0"/>
          </a:p>
          <a:p>
            <a:r>
              <a:rPr lang="zh-CN" altLang="zh-CN" dirty="0" smtClean="0"/>
              <a:t>这</a:t>
            </a:r>
            <a:r>
              <a:rPr lang="zh-CN" altLang="zh-CN" dirty="0"/>
              <a:t>是一棵树型的</a:t>
            </a:r>
            <a:r>
              <a:rPr lang="zh-CN" altLang="zh-CN" dirty="0" smtClean="0"/>
              <a:t>结构</a:t>
            </a:r>
            <a:endParaRPr lang="en-US" altLang="zh-CN" dirty="0" smtClean="0"/>
          </a:p>
          <a:p>
            <a:r>
              <a:rPr lang="en-US" altLang="zh-CN" dirty="0" smtClean="0"/>
              <a:t>BGP</a:t>
            </a:r>
            <a:r>
              <a:rPr lang="zh-CN" altLang="zh-CN" dirty="0"/>
              <a:t>发言人从中找出到达各网络的较好</a:t>
            </a:r>
            <a:r>
              <a:rPr lang="zh-CN" altLang="zh-CN" dirty="0" smtClean="0"/>
              <a:t>路由</a:t>
            </a:r>
            <a:endParaRPr lang="en-US" altLang="zh-CN" dirty="0"/>
          </a:p>
          <a:p>
            <a:r>
              <a:rPr lang="zh-CN" altLang="zh-CN" dirty="0"/>
              <a:t>计算出的路由表</a:t>
            </a:r>
            <a:r>
              <a:rPr lang="zh-CN" altLang="zh-CN" dirty="0" smtClean="0"/>
              <a:t>是向量</a:t>
            </a:r>
            <a:r>
              <a:rPr lang="en-US" altLang="zh-CN" dirty="0" smtClean="0">
                <a:solidFill>
                  <a:srgbClr val="FF0000"/>
                </a:solidFill>
              </a:rPr>
              <a:t>&lt;</a:t>
            </a:r>
            <a:r>
              <a:rPr lang="zh-CN" altLang="zh-CN" dirty="0">
                <a:solidFill>
                  <a:srgbClr val="FF0000"/>
                </a:solidFill>
              </a:rPr>
              <a:t>目的网络前缀、下一跳路由器，须经过的自治系统序列</a:t>
            </a:r>
            <a:r>
              <a:rPr lang="en-US" altLang="zh-CN" dirty="0" smtClean="0">
                <a:solidFill>
                  <a:srgbClr val="FF0000"/>
                </a:solidFill>
              </a:rPr>
              <a:t>&gt;</a:t>
            </a:r>
            <a:r>
              <a:rPr lang="zh-CN" altLang="zh-CN" dirty="0" smtClean="0"/>
              <a:t>的集合</a:t>
            </a:r>
            <a:endParaRPr lang="en-US" altLang="zh-CN" dirty="0" smtClean="0"/>
          </a:p>
          <a:p>
            <a:pPr lvl="1"/>
            <a:r>
              <a:rPr lang="zh-CN" altLang="zh-CN" dirty="0" smtClean="0"/>
              <a:t>以</a:t>
            </a:r>
            <a:r>
              <a:rPr lang="zh-CN" altLang="zh-CN" dirty="0"/>
              <a:t>一个</a:t>
            </a:r>
            <a:r>
              <a:rPr lang="en-US" altLang="zh-CN" dirty="0"/>
              <a:t>AS</a:t>
            </a:r>
            <a:r>
              <a:rPr lang="zh-CN" altLang="zh-CN" dirty="0"/>
              <a:t>为一跳</a:t>
            </a:r>
            <a:endParaRPr lang="zh-CN" altLang="en-US" dirty="0"/>
          </a:p>
        </p:txBody>
      </p:sp>
    </p:spTree>
    <p:extLst>
      <p:ext uri="{BB962C8B-B14F-4D97-AF65-F5344CB8AC3E}">
        <p14:creationId xmlns:p14="http://schemas.microsoft.com/office/powerpoint/2010/main" val="20694597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防止兜圈子</a:t>
            </a:r>
            <a:endParaRPr lang="zh-CN" altLang="en-US" dirty="0"/>
          </a:p>
        </p:txBody>
      </p:sp>
      <p:sp>
        <p:nvSpPr>
          <p:cNvPr id="3" name="内容占位符 2"/>
          <p:cNvSpPr>
            <a:spLocks noGrp="1"/>
          </p:cNvSpPr>
          <p:nvPr>
            <p:ph sz="quarter" idx="1"/>
          </p:nvPr>
        </p:nvSpPr>
        <p:spPr/>
        <p:txBody>
          <a:bodyPr/>
          <a:lstStyle/>
          <a:p>
            <a:r>
              <a:rPr lang="zh-CN" altLang="zh-CN" dirty="0" smtClean="0"/>
              <a:t>如果</a:t>
            </a:r>
            <a:r>
              <a:rPr lang="en-US" altLang="zh-CN" dirty="0" smtClean="0"/>
              <a:t>BGP</a:t>
            </a:r>
            <a:r>
              <a:rPr lang="zh-CN" altLang="zh-CN" dirty="0"/>
              <a:t>发言人收到了其他发言人发来的路径</a:t>
            </a:r>
            <a:r>
              <a:rPr lang="zh-CN" altLang="zh-CN" dirty="0" smtClean="0"/>
              <a:t>通知</a:t>
            </a:r>
            <a:endParaRPr lang="en-US" altLang="zh-CN" dirty="0" smtClean="0"/>
          </a:p>
          <a:p>
            <a:r>
              <a:rPr lang="zh-CN" altLang="zh-CN" dirty="0" smtClean="0"/>
              <a:t>检查</a:t>
            </a:r>
            <a:r>
              <a:rPr lang="zh-CN" altLang="zh-CN" dirty="0"/>
              <a:t>一下本自治系统是否在此通知的路径</a:t>
            </a:r>
            <a:r>
              <a:rPr lang="zh-CN" altLang="zh-CN" dirty="0" smtClean="0"/>
              <a:t>中</a:t>
            </a:r>
            <a:endParaRPr lang="en-US" altLang="zh-CN" dirty="0" smtClean="0"/>
          </a:p>
          <a:p>
            <a:r>
              <a:rPr lang="zh-CN" altLang="zh-CN" dirty="0" smtClean="0"/>
              <a:t>如果</a:t>
            </a:r>
            <a:r>
              <a:rPr lang="zh-CN" altLang="zh-CN" dirty="0"/>
              <a:t>在这条路径</a:t>
            </a:r>
            <a:r>
              <a:rPr lang="zh-CN" altLang="zh-CN" dirty="0" smtClean="0"/>
              <a:t>中</a:t>
            </a:r>
            <a:endParaRPr lang="en-US" altLang="zh-CN" dirty="0" smtClean="0"/>
          </a:p>
          <a:p>
            <a:r>
              <a:rPr lang="zh-CN" altLang="zh-CN" dirty="0" smtClean="0"/>
              <a:t>就</a:t>
            </a:r>
            <a:r>
              <a:rPr lang="zh-CN" altLang="zh-CN" dirty="0"/>
              <a:t>不采用这条</a:t>
            </a:r>
            <a:r>
              <a:rPr lang="zh-CN" altLang="zh-CN" dirty="0" smtClean="0"/>
              <a:t>路径</a:t>
            </a:r>
            <a:endParaRPr lang="zh-CN" altLang="en-US" dirty="0"/>
          </a:p>
        </p:txBody>
      </p:sp>
    </p:spTree>
    <p:extLst>
      <p:ext uri="{BB962C8B-B14F-4D97-AF65-F5344CB8AC3E}">
        <p14:creationId xmlns:p14="http://schemas.microsoft.com/office/powerpoint/2010/main" val="14197742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5"/>
          <p:cNvSpPr>
            <a:spLocks noGrp="1"/>
          </p:cNvSpPr>
          <p:nvPr>
            <p:ph type="sldNum" sz="quarter" idx="12"/>
          </p:nvPr>
        </p:nvSpPr>
        <p:spPr/>
        <p:txBody>
          <a:bodyPr/>
          <a:lstStyle/>
          <a:p>
            <a:fld id="{CD749C14-66EB-4562-BABB-9B08F4550574}" type="slidenum">
              <a:rPr lang="en-US" altLang="zh-CN"/>
              <a:pPr/>
              <a:t>9</a:t>
            </a:fld>
            <a:endParaRPr lang="en-US" altLang="zh-CN"/>
          </a:p>
        </p:txBody>
      </p:sp>
      <p:pic>
        <p:nvPicPr>
          <p:cNvPr id="92200" name="Picture 40" descr="云-0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143000" y="3124200"/>
            <a:ext cx="1828800" cy="1158875"/>
          </a:xfrm>
          <a:prstGeom prst="rect">
            <a:avLst/>
          </a:prstGeom>
          <a:noFill/>
          <a:extLst>
            <a:ext uri="{909E8E84-426E-40DD-AFC4-6F175D3DCCD1}">
              <a14:hiddenFill xmlns:a14="http://schemas.microsoft.com/office/drawing/2010/main">
                <a:solidFill>
                  <a:srgbClr val="FFFFFF"/>
                </a:solidFill>
              </a14:hiddenFill>
            </a:ext>
          </a:extLst>
        </p:spPr>
      </p:pic>
      <p:sp>
        <p:nvSpPr>
          <p:cNvPr id="92162" name="Rectangle 2"/>
          <p:cNvSpPr>
            <a:spLocks noGrp="1" noChangeArrowheads="1"/>
          </p:cNvSpPr>
          <p:nvPr>
            <p:ph type="title"/>
          </p:nvPr>
        </p:nvSpPr>
        <p:spPr/>
        <p:txBody>
          <a:bodyPr/>
          <a:lstStyle/>
          <a:p>
            <a:endParaRPr lang="zh-CN" altLang="en-US" sz="3200" b="1" dirty="0"/>
          </a:p>
        </p:txBody>
      </p:sp>
      <p:sp>
        <p:nvSpPr>
          <p:cNvPr id="92165" name="Line 5"/>
          <p:cNvSpPr>
            <a:spLocks noChangeShapeType="1"/>
          </p:cNvSpPr>
          <p:nvPr/>
        </p:nvSpPr>
        <p:spPr bwMode="auto">
          <a:xfrm>
            <a:off x="3382963" y="2849563"/>
            <a:ext cx="2043112" cy="0"/>
          </a:xfrm>
          <a:prstGeom prst="line">
            <a:avLst/>
          </a:prstGeom>
          <a:noFill/>
          <a:ln w="3810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endParaRPr lang="zh-CN" altLang="en-US"/>
          </a:p>
        </p:txBody>
      </p:sp>
      <p:sp>
        <p:nvSpPr>
          <p:cNvPr id="92166" name="Rectangle 6"/>
          <p:cNvSpPr>
            <a:spLocks noChangeArrowheads="1"/>
          </p:cNvSpPr>
          <p:nvPr/>
        </p:nvSpPr>
        <p:spPr bwMode="auto">
          <a:xfrm>
            <a:off x="381000" y="4953000"/>
            <a:ext cx="8763000" cy="771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lIns="0" tIns="0" rIns="0" bIns="0">
            <a:spAutoFit/>
          </a:bodyPr>
          <a:lstStyle/>
          <a:p>
            <a:pPr algn="l" defTabSz="1028700">
              <a:lnSpc>
                <a:spcPts val="2025"/>
              </a:lnSpc>
              <a:spcAft>
                <a:spcPts val="900"/>
              </a:spcAft>
              <a:tabLst>
                <a:tab pos="514350" algn="l"/>
                <a:tab pos="1028700" algn="l"/>
                <a:tab pos="1543050" algn="l"/>
              </a:tabLst>
            </a:pPr>
            <a:r>
              <a:rPr lang="en-US" altLang="zh-CN" sz="2400" b="1" dirty="0">
                <a:latin typeface="MS PMincho" pitchFamily="18" charset="-128"/>
                <a:ea typeface="MS PMincho" pitchFamily="18" charset="-128"/>
              </a:rPr>
              <a:t>router(</a:t>
            </a:r>
            <a:r>
              <a:rPr lang="en-US" altLang="zh-CN" sz="2400" b="1" dirty="0" err="1">
                <a:latin typeface="MS PMincho" pitchFamily="18" charset="-128"/>
                <a:ea typeface="MS PMincho" pitchFamily="18" charset="-128"/>
              </a:rPr>
              <a:t>config</a:t>
            </a:r>
            <a:r>
              <a:rPr lang="en-US" altLang="zh-CN" sz="2400" b="1" dirty="0">
                <a:latin typeface="MS PMincho" pitchFamily="18" charset="-128"/>
                <a:ea typeface="MS PMincho" pitchFamily="18" charset="-128"/>
              </a:rPr>
              <a:t>)#</a:t>
            </a:r>
            <a:r>
              <a:rPr lang="en-US" altLang="zh-CN" sz="2400" b="1" dirty="0" err="1">
                <a:latin typeface="MS PMincho" pitchFamily="18" charset="-128"/>
                <a:ea typeface="MS PMincho" pitchFamily="18" charset="-128"/>
              </a:rPr>
              <a:t>ip</a:t>
            </a:r>
            <a:r>
              <a:rPr lang="en-US" altLang="zh-CN" sz="2400" b="1" dirty="0">
                <a:latin typeface="MS PMincho" pitchFamily="18" charset="-128"/>
                <a:ea typeface="MS PMincho" pitchFamily="18" charset="-128"/>
              </a:rPr>
              <a:t> route 172.16.1.0 255.255.255.0 172.16.2.1</a:t>
            </a:r>
            <a:r>
              <a:rPr lang="en-US" altLang="zh-CN" sz="2400" b="1" i="1" dirty="0">
                <a:latin typeface="MS PMincho" pitchFamily="18" charset="-128"/>
                <a:ea typeface="MS PMincho" pitchFamily="18" charset="-128"/>
              </a:rPr>
              <a:t/>
            </a:r>
            <a:br>
              <a:rPr lang="en-US" altLang="zh-CN" sz="2400" b="1" i="1" dirty="0">
                <a:latin typeface="MS PMincho" pitchFamily="18" charset="-128"/>
                <a:ea typeface="MS PMincho" pitchFamily="18" charset="-128"/>
              </a:rPr>
            </a:br>
            <a:r>
              <a:rPr lang="zh-CN" altLang="en-US" sz="2400" b="1" dirty="0">
                <a:latin typeface="MS PMincho" pitchFamily="18" charset="-128"/>
                <a:ea typeface="MS PMincho" pitchFamily="18" charset="-128"/>
              </a:rPr>
              <a:t>或</a:t>
            </a:r>
            <a:r>
              <a:rPr lang="zh-CN" altLang="en-US" sz="2400" b="1" i="1" dirty="0">
                <a:latin typeface="MS PMincho" pitchFamily="18" charset="-128"/>
                <a:ea typeface="MS PMincho" pitchFamily="18" charset="-128"/>
              </a:rPr>
              <a:t> </a:t>
            </a:r>
            <a:br>
              <a:rPr lang="zh-CN" altLang="en-US" sz="2400" b="1" i="1" dirty="0">
                <a:latin typeface="MS PMincho" pitchFamily="18" charset="-128"/>
                <a:ea typeface="MS PMincho" pitchFamily="18" charset="-128"/>
              </a:rPr>
            </a:br>
            <a:r>
              <a:rPr lang="en-US" altLang="zh-CN" sz="2400" b="1" dirty="0">
                <a:latin typeface="MS PMincho" pitchFamily="18" charset="-128"/>
                <a:ea typeface="MS PMincho" pitchFamily="18" charset="-128"/>
              </a:rPr>
              <a:t>router(</a:t>
            </a:r>
            <a:r>
              <a:rPr lang="en-US" altLang="zh-CN" sz="2400" b="1" dirty="0" err="1">
                <a:latin typeface="MS PMincho" pitchFamily="18" charset="-128"/>
                <a:ea typeface="MS PMincho" pitchFamily="18" charset="-128"/>
              </a:rPr>
              <a:t>config</a:t>
            </a:r>
            <a:r>
              <a:rPr lang="en-US" altLang="zh-CN" sz="2400" b="1" dirty="0">
                <a:latin typeface="MS PMincho" pitchFamily="18" charset="-128"/>
                <a:ea typeface="MS PMincho" pitchFamily="18" charset="-128"/>
              </a:rPr>
              <a:t>)#</a:t>
            </a:r>
            <a:r>
              <a:rPr lang="en-US" altLang="zh-CN" sz="2400" b="1" dirty="0" err="1">
                <a:latin typeface="MS PMincho" pitchFamily="18" charset="-128"/>
                <a:ea typeface="MS PMincho" pitchFamily="18" charset="-128"/>
              </a:rPr>
              <a:t>ip</a:t>
            </a:r>
            <a:r>
              <a:rPr lang="en-US" altLang="zh-CN" sz="2400" b="1" dirty="0">
                <a:latin typeface="MS PMincho" pitchFamily="18" charset="-128"/>
                <a:ea typeface="MS PMincho" pitchFamily="18" charset="-128"/>
              </a:rPr>
              <a:t> route 172.16.1.0 255.255.255.0 serial 0</a:t>
            </a:r>
          </a:p>
        </p:txBody>
      </p:sp>
      <p:sp>
        <p:nvSpPr>
          <p:cNvPr id="92167" name="Rectangle 7"/>
          <p:cNvSpPr>
            <a:spLocks noChangeArrowheads="1"/>
          </p:cNvSpPr>
          <p:nvPr/>
        </p:nvSpPr>
        <p:spPr bwMode="auto">
          <a:xfrm>
            <a:off x="1984375" y="2736850"/>
            <a:ext cx="257175" cy="514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92168" name="Rectangle 8"/>
          <p:cNvSpPr>
            <a:spLocks noChangeArrowheads="1"/>
          </p:cNvSpPr>
          <p:nvPr/>
        </p:nvSpPr>
        <p:spPr bwMode="auto">
          <a:xfrm>
            <a:off x="5072063" y="3743325"/>
            <a:ext cx="28575" cy="42863"/>
          </a:xfrm>
          <a:prstGeom prst="rect">
            <a:avLst/>
          </a:prstGeom>
          <a:solidFill>
            <a:srgbClr val="FFBB00"/>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92170" name="Rectangle 10"/>
          <p:cNvSpPr>
            <a:spLocks noChangeArrowheads="1"/>
          </p:cNvSpPr>
          <p:nvPr/>
        </p:nvSpPr>
        <p:spPr bwMode="auto">
          <a:xfrm>
            <a:off x="4530725" y="3900488"/>
            <a:ext cx="960438"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2000"/>
              </a:lnSpc>
              <a:tabLst>
                <a:tab pos="514350" algn="l"/>
                <a:tab pos="1028700" algn="l"/>
                <a:tab pos="1543050" algn="l"/>
              </a:tabLst>
            </a:pPr>
            <a:r>
              <a:rPr lang="en-US" altLang="zh-CN" sz="1600" b="1">
                <a:solidFill>
                  <a:srgbClr val="000000"/>
                </a:solidFill>
                <a:latin typeface="Helvetica" charset="0"/>
              </a:rPr>
              <a:t>172.16.2.1</a:t>
            </a:r>
          </a:p>
        </p:txBody>
      </p:sp>
      <p:sp>
        <p:nvSpPr>
          <p:cNvPr id="92171" name="Rectangle 11"/>
          <p:cNvSpPr>
            <a:spLocks noChangeArrowheads="1"/>
          </p:cNvSpPr>
          <p:nvPr/>
        </p:nvSpPr>
        <p:spPr bwMode="auto">
          <a:xfrm>
            <a:off x="3351213" y="3355975"/>
            <a:ext cx="247650"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2000"/>
              </a:lnSpc>
              <a:tabLst>
                <a:tab pos="514350" algn="l"/>
                <a:tab pos="1028700" algn="l"/>
                <a:tab pos="1543050" algn="l"/>
              </a:tabLst>
            </a:pPr>
            <a:r>
              <a:rPr lang="en-US" altLang="zh-CN" sz="1600" b="1">
                <a:solidFill>
                  <a:srgbClr val="000000"/>
                </a:solidFill>
                <a:latin typeface="Helvetica" charset="0"/>
              </a:rPr>
              <a:t>S0</a:t>
            </a:r>
          </a:p>
        </p:txBody>
      </p:sp>
      <p:sp>
        <p:nvSpPr>
          <p:cNvPr id="92172" name="Rectangle 12"/>
          <p:cNvSpPr>
            <a:spLocks noChangeArrowheads="1"/>
          </p:cNvSpPr>
          <p:nvPr/>
        </p:nvSpPr>
        <p:spPr bwMode="auto">
          <a:xfrm>
            <a:off x="5719763" y="3024188"/>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2000"/>
              </a:lnSpc>
              <a:tabLst>
                <a:tab pos="514350" algn="l"/>
                <a:tab pos="1028700" algn="l"/>
                <a:tab pos="1543050" algn="l"/>
              </a:tabLst>
            </a:pPr>
            <a:r>
              <a:rPr lang="en-US" altLang="zh-CN" sz="1600" b="1">
                <a:solidFill>
                  <a:srgbClr val="000000"/>
                </a:solidFill>
                <a:latin typeface="Helvetica" charset="0"/>
              </a:rPr>
              <a:t>172.16.1.0</a:t>
            </a:r>
          </a:p>
        </p:txBody>
      </p:sp>
      <p:sp>
        <p:nvSpPr>
          <p:cNvPr id="92174" name="Rectangle 14"/>
          <p:cNvSpPr>
            <a:spLocks noChangeArrowheads="1"/>
          </p:cNvSpPr>
          <p:nvPr/>
        </p:nvSpPr>
        <p:spPr bwMode="auto">
          <a:xfrm>
            <a:off x="3246438" y="3897313"/>
            <a:ext cx="960437"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2000"/>
              </a:lnSpc>
              <a:tabLst>
                <a:tab pos="514350" algn="l"/>
                <a:tab pos="1028700" algn="l"/>
                <a:tab pos="1543050" algn="l"/>
              </a:tabLst>
            </a:pPr>
            <a:r>
              <a:rPr lang="en-US" altLang="zh-CN" sz="1600" b="1">
                <a:solidFill>
                  <a:srgbClr val="000000"/>
                </a:solidFill>
                <a:latin typeface="Helvetica" charset="0"/>
              </a:rPr>
              <a:t>172.16.2.2</a:t>
            </a:r>
          </a:p>
        </p:txBody>
      </p:sp>
      <p:sp>
        <p:nvSpPr>
          <p:cNvPr id="92175" name="Text Box 15"/>
          <p:cNvSpPr txBox="1">
            <a:spLocks noChangeArrowheads="1"/>
          </p:cNvSpPr>
          <p:nvPr/>
        </p:nvSpPr>
        <p:spPr bwMode="auto">
          <a:xfrm>
            <a:off x="1566863" y="3403600"/>
            <a:ext cx="6445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spAutoFit/>
          </a:bodyPr>
          <a:lstStyle/>
          <a:p>
            <a:pPr>
              <a:spcBef>
                <a:spcPct val="50000"/>
              </a:spcBef>
            </a:pPr>
            <a:r>
              <a:rPr lang="zh-CN" altLang="en-US" sz="1800" b="1">
                <a:latin typeface="Helvetica" charset="0"/>
              </a:rPr>
              <a:t>网络</a:t>
            </a:r>
            <a:endParaRPr lang="zh-CN" altLang="en-US" sz="1800" b="1">
              <a:latin typeface="Courier" pitchFamily="49" charset="0"/>
            </a:endParaRPr>
          </a:p>
        </p:txBody>
      </p:sp>
      <p:sp>
        <p:nvSpPr>
          <p:cNvPr id="92177" name="Line 17"/>
          <p:cNvSpPr>
            <a:spLocks noChangeShapeType="1"/>
          </p:cNvSpPr>
          <p:nvPr/>
        </p:nvSpPr>
        <p:spPr bwMode="auto">
          <a:xfrm>
            <a:off x="6718300" y="3170238"/>
            <a:ext cx="509588" cy="11112"/>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178" name="Line 18"/>
          <p:cNvSpPr>
            <a:spLocks noChangeShapeType="1"/>
          </p:cNvSpPr>
          <p:nvPr/>
        </p:nvSpPr>
        <p:spPr bwMode="auto">
          <a:xfrm>
            <a:off x="6735763" y="4057650"/>
            <a:ext cx="525462" cy="1588"/>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179" name="Line 19"/>
          <p:cNvSpPr>
            <a:spLocks noChangeShapeType="1"/>
          </p:cNvSpPr>
          <p:nvPr/>
        </p:nvSpPr>
        <p:spPr bwMode="auto">
          <a:xfrm>
            <a:off x="6030913" y="3756025"/>
            <a:ext cx="684212" cy="3175"/>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sp>
        <p:nvSpPr>
          <p:cNvPr id="92182" name="Line 22"/>
          <p:cNvSpPr>
            <a:spLocks noChangeShapeType="1"/>
          </p:cNvSpPr>
          <p:nvPr/>
        </p:nvSpPr>
        <p:spPr bwMode="auto">
          <a:xfrm>
            <a:off x="6721475" y="3028950"/>
            <a:ext cx="1588" cy="1219200"/>
          </a:xfrm>
          <a:prstGeom prst="line">
            <a:avLst/>
          </a:prstGeom>
          <a:noFill/>
          <a:ln w="38100">
            <a:solidFill>
              <a:schemeClr val="accent2"/>
            </a:solidFill>
            <a:round/>
            <a:headEnd type="none" w="sm" len="sm"/>
            <a:tailEnd type="none" w="sm" len="sm"/>
          </a:ln>
          <a:effectLst>
            <a:outerShdw dist="35921" dir="2700000" algn="ctr" rotWithShape="0">
              <a:schemeClr val="bg2"/>
            </a:outerShdw>
          </a:effectLst>
          <a:extLst>
            <a:ext uri="{909E8E84-426E-40DD-AFC4-6F175D3DCCD1}">
              <a14:hiddenFill xmlns:a14="http://schemas.microsoft.com/office/drawing/2010/main">
                <a:noFill/>
              </a14:hiddenFill>
            </a:ext>
          </a:extLst>
        </p:spPr>
        <p:txBody>
          <a:bodyPr wrap="none" anchor="ctr"/>
          <a:lstStyle/>
          <a:p>
            <a:endParaRPr lang="zh-CN" altLang="en-US"/>
          </a:p>
        </p:txBody>
      </p:sp>
      <p:grpSp>
        <p:nvGrpSpPr>
          <p:cNvPr id="92183" name="Group 23"/>
          <p:cNvGrpSpPr>
            <a:grpSpLocks/>
          </p:cNvGrpSpPr>
          <p:nvPr/>
        </p:nvGrpSpPr>
        <p:grpSpPr bwMode="auto">
          <a:xfrm>
            <a:off x="3094038" y="3629025"/>
            <a:ext cx="2443162" cy="158750"/>
            <a:chOff x="1732" y="1632"/>
            <a:chExt cx="1368" cy="89"/>
          </a:xfrm>
        </p:grpSpPr>
        <p:sp>
          <p:nvSpPr>
            <p:cNvPr id="92184" name="Rectangle 24"/>
            <p:cNvSpPr>
              <a:spLocks noChangeArrowheads="1"/>
            </p:cNvSpPr>
            <p:nvPr/>
          </p:nvSpPr>
          <p:spPr bwMode="auto">
            <a:xfrm>
              <a:off x="1732" y="1636"/>
              <a:ext cx="880" cy="16"/>
            </a:xfrm>
            <a:prstGeom prst="rect">
              <a:avLst/>
            </a:prstGeom>
            <a:solidFill>
              <a:schemeClr val="accent2"/>
            </a:solidFill>
            <a:ln w="12700">
              <a:solidFill>
                <a:schemeClr val="accent2"/>
              </a:solidFill>
              <a:miter lim="800000"/>
              <a:headEnd/>
              <a:tailEnd/>
            </a:ln>
            <a:effectLst>
              <a:outerShdw dist="35921" dir="2700000" algn="ctr" rotWithShape="0">
                <a:schemeClr val="tx1"/>
              </a:outerShdw>
            </a:effectLst>
          </p:spPr>
          <p:txBody>
            <a:bodyPr wrap="none" lIns="0" tIns="0" rIns="0" bIns="0">
              <a:spAutoFit/>
            </a:bodyPr>
            <a:lstStyle/>
            <a:p>
              <a:endParaRPr lang="zh-CN" altLang="en-US"/>
            </a:p>
          </p:txBody>
        </p:sp>
        <p:sp>
          <p:nvSpPr>
            <p:cNvPr id="92185" name="Rectangle 25"/>
            <p:cNvSpPr>
              <a:spLocks noChangeArrowheads="1"/>
            </p:cNvSpPr>
            <p:nvPr/>
          </p:nvSpPr>
          <p:spPr bwMode="auto">
            <a:xfrm>
              <a:off x="2412" y="1700"/>
              <a:ext cx="688" cy="16"/>
            </a:xfrm>
            <a:prstGeom prst="rect">
              <a:avLst/>
            </a:prstGeom>
            <a:solidFill>
              <a:schemeClr val="accent2"/>
            </a:solidFill>
            <a:ln w="12700">
              <a:solidFill>
                <a:schemeClr val="accent2"/>
              </a:solidFill>
              <a:miter lim="800000"/>
              <a:headEnd/>
              <a:tailEnd/>
            </a:ln>
            <a:effectLst>
              <a:outerShdw dist="35921" dir="2700000" algn="ctr" rotWithShape="0">
                <a:schemeClr val="tx1"/>
              </a:outerShdw>
            </a:effectLst>
          </p:spPr>
          <p:txBody>
            <a:bodyPr wrap="none" lIns="0" tIns="0" rIns="0" bIns="0">
              <a:spAutoFit/>
            </a:bodyPr>
            <a:lstStyle/>
            <a:p>
              <a:endParaRPr lang="zh-CN" altLang="en-US"/>
            </a:p>
          </p:txBody>
        </p:sp>
        <p:sp>
          <p:nvSpPr>
            <p:cNvPr id="92186" name="Freeform 26"/>
            <p:cNvSpPr>
              <a:spLocks/>
            </p:cNvSpPr>
            <p:nvPr/>
          </p:nvSpPr>
          <p:spPr bwMode="auto">
            <a:xfrm>
              <a:off x="2408" y="1632"/>
              <a:ext cx="225" cy="89"/>
            </a:xfrm>
            <a:custGeom>
              <a:avLst/>
              <a:gdLst>
                <a:gd name="T0" fmla="*/ 0 w 225"/>
                <a:gd name="T1" fmla="*/ 64 h 89"/>
                <a:gd name="T2" fmla="*/ 8 w 225"/>
                <a:gd name="T3" fmla="*/ 88 h 89"/>
                <a:gd name="T4" fmla="*/ 224 w 225"/>
                <a:gd name="T5" fmla="*/ 24 h 89"/>
                <a:gd name="T6" fmla="*/ 216 w 225"/>
                <a:gd name="T7" fmla="*/ 0 h 89"/>
                <a:gd name="T8" fmla="*/ 0 w 225"/>
                <a:gd name="T9" fmla="*/ 64 h 89"/>
              </a:gdLst>
              <a:ahLst/>
              <a:cxnLst>
                <a:cxn ang="0">
                  <a:pos x="T0" y="T1"/>
                </a:cxn>
                <a:cxn ang="0">
                  <a:pos x="T2" y="T3"/>
                </a:cxn>
                <a:cxn ang="0">
                  <a:pos x="T4" y="T5"/>
                </a:cxn>
                <a:cxn ang="0">
                  <a:pos x="T6" y="T7"/>
                </a:cxn>
                <a:cxn ang="0">
                  <a:pos x="T8" y="T9"/>
                </a:cxn>
              </a:cxnLst>
              <a:rect l="0" t="0" r="r" b="b"/>
              <a:pathLst>
                <a:path w="225" h="89">
                  <a:moveTo>
                    <a:pt x="0" y="64"/>
                  </a:moveTo>
                  <a:lnTo>
                    <a:pt x="8" y="88"/>
                  </a:lnTo>
                  <a:lnTo>
                    <a:pt x="224" y="24"/>
                  </a:lnTo>
                  <a:lnTo>
                    <a:pt x="216" y="0"/>
                  </a:lnTo>
                  <a:lnTo>
                    <a:pt x="0" y="64"/>
                  </a:lnTo>
                </a:path>
              </a:pathLst>
            </a:custGeom>
            <a:solidFill>
              <a:schemeClr val="accent2"/>
            </a:solidFill>
            <a:ln w="12700" cap="rnd" cmpd="sng">
              <a:solidFill>
                <a:schemeClr val="accent2"/>
              </a:solidFill>
              <a:prstDash val="solid"/>
              <a:round/>
              <a:headEnd type="none" w="med" len="med"/>
              <a:tailEnd type="none" w="med" len="med"/>
            </a:ln>
            <a:effectLst>
              <a:outerShdw dist="35921" dir="2700000" algn="ctr" rotWithShape="0">
                <a:schemeClr val="tx1"/>
              </a:outerShdw>
            </a:effectLst>
          </p:spPr>
          <p:txBody>
            <a:bodyPr wrap="none" lIns="0" tIns="0" rIns="0" bIns="0">
              <a:spAutoFit/>
            </a:bodyPr>
            <a:lstStyle/>
            <a:p>
              <a:endParaRPr lang="zh-CN" altLang="en-US"/>
            </a:p>
          </p:txBody>
        </p:sp>
      </p:grpSp>
      <p:sp>
        <p:nvSpPr>
          <p:cNvPr id="92191" name="Rectangle 31"/>
          <p:cNvSpPr>
            <a:spLocks noChangeArrowheads="1"/>
          </p:cNvSpPr>
          <p:nvPr/>
        </p:nvSpPr>
        <p:spPr bwMode="auto">
          <a:xfrm>
            <a:off x="5630863" y="3759200"/>
            <a:ext cx="146050" cy="314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1575"/>
              </a:lnSpc>
              <a:spcAft>
                <a:spcPts val="900"/>
              </a:spcAft>
              <a:tabLst>
                <a:tab pos="514350" algn="l"/>
                <a:tab pos="1028700" algn="l"/>
                <a:tab pos="1543050" algn="l"/>
              </a:tabLst>
            </a:pPr>
            <a:r>
              <a:rPr lang="en-US" altLang="zh-CN" sz="1600" b="1">
                <a:solidFill>
                  <a:srgbClr val="FFFFFF"/>
                </a:solidFill>
                <a:latin typeface="Helvetica" charset="0"/>
              </a:rPr>
              <a:t>B</a:t>
            </a:r>
            <a:endParaRPr lang="en-US" altLang="zh-CN" sz="1600">
              <a:solidFill>
                <a:srgbClr val="FFFFFF"/>
              </a:solidFill>
              <a:latin typeface="Helvetica" charset="0"/>
            </a:endParaRPr>
          </a:p>
        </p:txBody>
      </p:sp>
      <p:sp>
        <p:nvSpPr>
          <p:cNvPr id="92192" name="Line 32"/>
          <p:cNvSpPr>
            <a:spLocks noChangeShapeType="1"/>
          </p:cNvSpPr>
          <p:nvPr/>
        </p:nvSpPr>
        <p:spPr bwMode="auto">
          <a:xfrm>
            <a:off x="2963863" y="3954463"/>
            <a:ext cx="0" cy="936625"/>
          </a:xfrm>
          <a:prstGeom prst="line">
            <a:avLst/>
          </a:prstGeom>
          <a:noFill/>
          <a:ln w="28575">
            <a:solidFill>
              <a:srgbClr val="00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69596" tIns="98595" rIns="69596" bIns="98595"/>
          <a:lstStyle/>
          <a:p>
            <a:endParaRPr lang="zh-CN" altLang="en-US"/>
          </a:p>
        </p:txBody>
      </p:sp>
      <p:sp>
        <p:nvSpPr>
          <p:cNvPr id="92193" name="Rectangle 33"/>
          <p:cNvSpPr>
            <a:spLocks noChangeArrowheads="1"/>
          </p:cNvSpPr>
          <p:nvPr/>
        </p:nvSpPr>
        <p:spPr bwMode="auto">
          <a:xfrm>
            <a:off x="1443038" y="3681413"/>
            <a:ext cx="735012" cy="25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2000"/>
              </a:lnSpc>
              <a:tabLst>
                <a:tab pos="514350" algn="l"/>
                <a:tab pos="1028700" algn="l"/>
                <a:tab pos="1543050" algn="l"/>
              </a:tabLst>
            </a:pPr>
            <a:r>
              <a:rPr lang="en-US" altLang="zh-CN" sz="1600" b="1">
                <a:solidFill>
                  <a:srgbClr val="000000"/>
                </a:solidFill>
                <a:latin typeface="Helvetica" charset="0"/>
              </a:rPr>
              <a:t>10.0.0.0</a:t>
            </a:r>
          </a:p>
        </p:txBody>
      </p:sp>
      <p:pic>
        <p:nvPicPr>
          <p:cNvPr id="92194" name="Picture 34" descr="P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39000" y="2590800"/>
            <a:ext cx="990600" cy="871538"/>
          </a:xfrm>
          <a:prstGeom prst="rect">
            <a:avLst/>
          </a:prstGeom>
          <a:noFill/>
          <a:extLst>
            <a:ext uri="{909E8E84-426E-40DD-AFC4-6F175D3DCCD1}">
              <a14:hiddenFill xmlns:a14="http://schemas.microsoft.com/office/drawing/2010/main">
                <a:solidFill>
                  <a:srgbClr val="FFFFFF"/>
                </a:solidFill>
              </a14:hiddenFill>
            </a:ext>
          </a:extLst>
        </p:spPr>
      </p:pic>
      <p:pic>
        <p:nvPicPr>
          <p:cNvPr id="92195" name="Picture 35" descr="PC"/>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15200" y="3581400"/>
            <a:ext cx="990600" cy="871538"/>
          </a:xfrm>
          <a:prstGeom prst="rect">
            <a:avLst/>
          </a:prstGeom>
          <a:noFill/>
          <a:extLst>
            <a:ext uri="{909E8E84-426E-40DD-AFC4-6F175D3DCCD1}">
              <a14:hiddenFill xmlns:a14="http://schemas.microsoft.com/office/drawing/2010/main">
                <a:solidFill>
                  <a:srgbClr val="FFFFFF"/>
                </a:solidFill>
              </a14:hiddenFill>
            </a:ext>
          </a:extLst>
        </p:spPr>
      </p:pic>
      <p:pic>
        <p:nvPicPr>
          <p:cNvPr id="92196" name="Picture 36"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257800" y="3429000"/>
            <a:ext cx="914400" cy="530225"/>
          </a:xfrm>
          <a:prstGeom prst="rect">
            <a:avLst/>
          </a:prstGeom>
          <a:noFill/>
          <a:extLst>
            <a:ext uri="{909E8E84-426E-40DD-AFC4-6F175D3DCCD1}">
              <a14:hiddenFill xmlns:a14="http://schemas.microsoft.com/office/drawing/2010/main">
                <a:solidFill>
                  <a:srgbClr val="FFFFFF"/>
                </a:solidFill>
              </a14:hiddenFill>
            </a:ext>
          </a:extLst>
        </p:spPr>
      </p:pic>
      <p:pic>
        <p:nvPicPr>
          <p:cNvPr id="92197" name="Picture 37"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2362200" y="3429000"/>
            <a:ext cx="914400" cy="530225"/>
          </a:xfrm>
          <a:prstGeom prst="rect">
            <a:avLst/>
          </a:prstGeom>
          <a:noFill/>
          <a:extLst>
            <a:ext uri="{909E8E84-426E-40DD-AFC4-6F175D3DCCD1}">
              <a14:hiddenFill xmlns:a14="http://schemas.microsoft.com/office/drawing/2010/main">
                <a:solidFill>
                  <a:srgbClr val="FFFFFF"/>
                </a:solidFill>
              </a14:hiddenFill>
            </a:ext>
          </a:extLst>
        </p:spPr>
      </p:pic>
      <p:pic>
        <p:nvPicPr>
          <p:cNvPr id="92198" name="Picture 38"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62000" y="3962400"/>
            <a:ext cx="914400" cy="530225"/>
          </a:xfrm>
          <a:prstGeom prst="rect">
            <a:avLst/>
          </a:prstGeom>
          <a:noFill/>
          <a:extLst>
            <a:ext uri="{909E8E84-426E-40DD-AFC4-6F175D3DCCD1}">
              <a14:hiddenFill xmlns:a14="http://schemas.microsoft.com/office/drawing/2010/main">
                <a:solidFill>
                  <a:srgbClr val="FFFFFF"/>
                </a:solidFill>
              </a14:hiddenFill>
            </a:ext>
          </a:extLst>
        </p:spPr>
      </p:pic>
      <p:pic>
        <p:nvPicPr>
          <p:cNvPr id="92199" name="Picture 39" descr="Route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1219200" y="2819400"/>
            <a:ext cx="914400" cy="530225"/>
          </a:xfrm>
          <a:prstGeom prst="rect">
            <a:avLst/>
          </a:prstGeom>
          <a:noFill/>
          <a:extLst>
            <a:ext uri="{909E8E84-426E-40DD-AFC4-6F175D3DCCD1}">
              <a14:hiddenFill xmlns:a14="http://schemas.microsoft.com/office/drawing/2010/main">
                <a:solidFill>
                  <a:srgbClr val="FFFFFF"/>
                </a:solidFill>
              </a14:hiddenFill>
            </a:ext>
          </a:extLst>
        </p:spPr>
      </p:pic>
      <p:sp>
        <p:nvSpPr>
          <p:cNvPr id="92189" name="Rectangle 29"/>
          <p:cNvSpPr>
            <a:spLocks noChangeArrowheads="1"/>
          </p:cNvSpPr>
          <p:nvPr/>
        </p:nvSpPr>
        <p:spPr bwMode="auto">
          <a:xfrm>
            <a:off x="2822575" y="3754438"/>
            <a:ext cx="142875"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1575"/>
              </a:lnSpc>
              <a:spcAft>
                <a:spcPts val="900"/>
              </a:spcAft>
              <a:tabLst>
                <a:tab pos="514350" algn="l"/>
                <a:tab pos="1028700" algn="l"/>
                <a:tab pos="1543050" algn="l"/>
              </a:tabLst>
            </a:pPr>
            <a:r>
              <a:rPr lang="en-US" altLang="zh-CN" sz="1600" b="1">
                <a:latin typeface="Helvetica" charset="0"/>
              </a:rPr>
              <a:t>A</a:t>
            </a:r>
          </a:p>
        </p:txBody>
      </p:sp>
      <p:sp>
        <p:nvSpPr>
          <p:cNvPr id="92173" name="Rectangle 13"/>
          <p:cNvSpPr>
            <a:spLocks noChangeArrowheads="1"/>
          </p:cNvSpPr>
          <p:nvPr/>
        </p:nvSpPr>
        <p:spPr bwMode="auto">
          <a:xfrm>
            <a:off x="5654675" y="3760788"/>
            <a:ext cx="146050" cy="200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lIns="0" tIns="0" rIns="0" bIns="0">
            <a:spAutoFit/>
          </a:bodyPr>
          <a:lstStyle/>
          <a:p>
            <a:pPr algn="l" defTabSz="1028700">
              <a:lnSpc>
                <a:spcPts val="1575"/>
              </a:lnSpc>
              <a:spcAft>
                <a:spcPts val="900"/>
              </a:spcAft>
              <a:tabLst>
                <a:tab pos="514350" algn="l"/>
                <a:tab pos="1028700" algn="l"/>
                <a:tab pos="1543050" algn="l"/>
              </a:tabLst>
            </a:pPr>
            <a:r>
              <a:rPr lang="en-US" altLang="zh-CN" sz="1600" b="1">
                <a:latin typeface="Helvetica" charset="0"/>
              </a:rPr>
              <a:t>B</a:t>
            </a:r>
          </a:p>
        </p:txBody>
      </p:sp>
      <p:sp>
        <p:nvSpPr>
          <p:cNvPr id="2" name="矩形 1"/>
          <p:cNvSpPr/>
          <p:nvPr/>
        </p:nvSpPr>
        <p:spPr>
          <a:xfrm>
            <a:off x="654325" y="1484784"/>
            <a:ext cx="2044149" cy="369332"/>
          </a:xfrm>
          <a:prstGeom prst="rect">
            <a:avLst/>
          </a:prstGeom>
        </p:spPr>
        <p:txBody>
          <a:bodyPr wrap="none">
            <a:spAutoFit/>
          </a:bodyPr>
          <a:lstStyle/>
          <a:p>
            <a:r>
              <a:rPr lang="zh-CN" altLang="en-US" b="1" dirty="0">
                <a:latin typeface="黑体" pitchFamily="49" charset="-122"/>
                <a:ea typeface="黑体" pitchFamily="49" charset="-122"/>
              </a:rPr>
              <a:t>静态路由配置实例</a:t>
            </a:r>
            <a:endParaRPr lang="zh-CN" altLang="en-US" dirty="0">
              <a:latin typeface="黑体" pitchFamily="49" charset="-122"/>
              <a:ea typeface="黑体" pitchFamily="49" charset="-122"/>
            </a:endParaRPr>
          </a:p>
        </p:txBody>
      </p:sp>
    </p:spTree>
    <p:extLst>
      <p:ext uri="{BB962C8B-B14F-4D97-AF65-F5344CB8AC3E}">
        <p14:creationId xmlns:p14="http://schemas.microsoft.com/office/powerpoint/2010/main" val="405410891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2. </a:t>
            </a:r>
            <a:r>
              <a:rPr lang="zh-CN" altLang="zh-CN" dirty="0">
                <a:solidFill>
                  <a:srgbClr val="FF0000"/>
                </a:solidFill>
              </a:rPr>
              <a:t>自治系统内传达路由信息</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自治系统内部的路由器也需要</a:t>
            </a:r>
            <a:r>
              <a:rPr lang="zh-CN" altLang="zh-CN" dirty="0" smtClean="0"/>
              <a:t>知道</a:t>
            </a:r>
            <a:r>
              <a:rPr lang="zh-CN" altLang="en-US" dirty="0" smtClean="0"/>
              <a:t>：</a:t>
            </a:r>
            <a:r>
              <a:rPr lang="zh-CN" altLang="zh-CN" dirty="0" smtClean="0"/>
              <a:t>到达</a:t>
            </a:r>
            <a:r>
              <a:rPr lang="zh-CN" altLang="zh-CN" dirty="0"/>
              <a:t>某网络经过什么</a:t>
            </a:r>
            <a:r>
              <a:rPr lang="zh-CN" altLang="zh-CN" dirty="0" smtClean="0"/>
              <a:t>自治系统</a:t>
            </a:r>
            <a:endParaRPr lang="en-US" altLang="zh-CN" dirty="0" smtClean="0"/>
          </a:p>
          <a:p>
            <a:pPr lvl="1"/>
            <a:r>
              <a:rPr lang="zh-CN" altLang="en-US" dirty="0" smtClean="0"/>
              <a:t>否则路由器拿到分组，怎么知道发给谁？</a:t>
            </a:r>
            <a:endParaRPr lang="en-US" altLang="zh-CN" dirty="0"/>
          </a:p>
          <a:p>
            <a:r>
              <a:rPr lang="en-US" altLang="zh-CN" dirty="0"/>
              <a:t>BGP</a:t>
            </a:r>
            <a:r>
              <a:rPr lang="zh-CN" altLang="zh-CN" dirty="0"/>
              <a:t>还需要在自治系统内部</a:t>
            </a:r>
            <a:r>
              <a:rPr lang="zh-CN" altLang="zh-CN" dirty="0" smtClean="0"/>
              <a:t>运行</a:t>
            </a:r>
            <a:endParaRPr lang="en-US" altLang="zh-CN" dirty="0" smtClean="0"/>
          </a:p>
          <a:p>
            <a:r>
              <a:rPr lang="zh-CN" altLang="zh-CN" dirty="0"/>
              <a:t>在自治系统内部，两个路由器之间使用</a:t>
            </a:r>
            <a:r>
              <a:rPr lang="en-US" altLang="zh-CN" dirty="0" err="1"/>
              <a:t>iBGP</a:t>
            </a:r>
            <a:r>
              <a:rPr lang="zh-CN" altLang="zh-CN" dirty="0"/>
              <a:t>（</a:t>
            </a:r>
            <a:r>
              <a:rPr lang="en-US" altLang="zh-CN" dirty="0" err="1"/>
              <a:t>i</a:t>
            </a:r>
            <a:r>
              <a:rPr lang="zh-CN" altLang="zh-CN" dirty="0"/>
              <a:t>表示</a:t>
            </a:r>
            <a:r>
              <a:rPr lang="en-US" altLang="zh-CN" dirty="0"/>
              <a:t>internal</a:t>
            </a:r>
            <a:r>
              <a:rPr lang="zh-CN" altLang="zh-CN" dirty="0"/>
              <a:t>）连接传送</a:t>
            </a:r>
            <a:r>
              <a:rPr lang="en-US" altLang="zh-CN" dirty="0"/>
              <a:t>BGP</a:t>
            </a:r>
            <a:r>
              <a:rPr lang="zh-CN" altLang="zh-CN" dirty="0" smtClean="0"/>
              <a:t>报文</a:t>
            </a:r>
            <a:endParaRPr lang="en-US" altLang="zh-CN" dirty="0" smtClean="0"/>
          </a:p>
          <a:p>
            <a:r>
              <a:rPr lang="en-US" altLang="zh-CN" dirty="0"/>
              <a:t>BGP</a:t>
            </a:r>
            <a:r>
              <a:rPr lang="zh-CN" altLang="zh-CN" dirty="0"/>
              <a:t>要求自治系统内部的路由器之间通过</a:t>
            </a:r>
            <a:r>
              <a:rPr lang="en-US" altLang="zh-CN" dirty="0" err="1"/>
              <a:t>iBGP</a:t>
            </a:r>
            <a:r>
              <a:rPr lang="zh-CN" altLang="zh-CN" dirty="0"/>
              <a:t>实现全</a:t>
            </a:r>
            <a:r>
              <a:rPr lang="zh-CN" altLang="zh-CN" dirty="0" smtClean="0"/>
              <a:t>连接</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23005047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AS</a:t>
            </a:r>
            <a:r>
              <a:rPr lang="zh-CN" altLang="en-US" dirty="0" smtClean="0"/>
              <a:t>内</a:t>
            </a:r>
            <a:r>
              <a:rPr lang="zh-CN" altLang="zh-CN" dirty="0" smtClean="0"/>
              <a:t>转发</a:t>
            </a:r>
            <a:r>
              <a:rPr lang="en-US" altLang="zh-CN" dirty="0"/>
              <a:t>BGP</a:t>
            </a:r>
            <a:r>
              <a:rPr lang="zh-CN" altLang="zh-CN" dirty="0"/>
              <a:t>路由信息</a:t>
            </a:r>
            <a:endParaRPr lang="zh-CN" altLang="en-US" dirty="0"/>
          </a:p>
        </p:txBody>
      </p:sp>
      <p:sp>
        <p:nvSpPr>
          <p:cNvPr id="3" name="内容占位符 2"/>
          <p:cNvSpPr>
            <a:spLocks noGrp="1"/>
          </p:cNvSpPr>
          <p:nvPr>
            <p:ph sz="quarter" idx="1"/>
          </p:nvPr>
        </p:nvSpPr>
        <p:spPr/>
        <p:txBody>
          <a:bodyPr>
            <a:normAutofit lnSpcReduction="10000"/>
          </a:bodyPr>
          <a:lstStyle/>
          <a:p>
            <a:endParaRPr lang="en-US" altLang="zh-CN" dirty="0" smtClean="0"/>
          </a:p>
          <a:p>
            <a:endParaRPr lang="en-US" altLang="zh-CN" dirty="0"/>
          </a:p>
          <a:p>
            <a:endParaRPr lang="en-US" altLang="zh-CN" dirty="0" smtClean="0"/>
          </a:p>
          <a:p>
            <a:endParaRPr lang="en-US" altLang="zh-CN" dirty="0"/>
          </a:p>
          <a:p>
            <a:endParaRPr lang="en-US" altLang="zh-CN" dirty="0" smtClean="0"/>
          </a:p>
          <a:p>
            <a:endParaRPr lang="en-US" altLang="zh-CN" dirty="0"/>
          </a:p>
          <a:p>
            <a:endParaRPr lang="en-US" altLang="zh-CN" dirty="0" smtClean="0"/>
          </a:p>
          <a:p>
            <a:r>
              <a:rPr lang="en-US" altLang="zh-CN" dirty="0" smtClean="0"/>
              <a:t>AS</a:t>
            </a:r>
            <a:r>
              <a:rPr lang="en-US" altLang="zh-CN" baseline="-25000" dirty="0" smtClean="0"/>
              <a:t>1</a:t>
            </a:r>
            <a:r>
              <a:rPr lang="zh-CN" altLang="zh-CN" dirty="0"/>
              <a:t>内的所有路由器都知道了这条</a:t>
            </a:r>
            <a:r>
              <a:rPr lang="en-US" altLang="zh-CN" dirty="0"/>
              <a:t>BGP</a:t>
            </a:r>
            <a:r>
              <a:rPr lang="zh-CN" altLang="zh-CN" dirty="0"/>
              <a:t>路由信息</a:t>
            </a:r>
            <a:endParaRPr lang="en-US" altLang="zh-CN" dirty="0" smtClean="0"/>
          </a:p>
          <a:p>
            <a:r>
              <a:rPr lang="zh-CN" altLang="zh-CN" dirty="0" smtClean="0"/>
              <a:t>为了</a:t>
            </a:r>
            <a:r>
              <a:rPr lang="zh-CN" altLang="zh-CN" dirty="0"/>
              <a:t>防止回路，</a:t>
            </a:r>
            <a:r>
              <a:rPr lang="en-US" altLang="zh-CN" dirty="0"/>
              <a:t>BGP</a:t>
            </a:r>
            <a:r>
              <a:rPr lang="zh-CN" altLang="zh-CN" dirty="0"/>
              <a:t>规定</a:t>
            </a:r>
            <a:r>
              <a:rPr lang="zh-CN" altLang="zh-CN" dirty="0" smtClean="0"/>
              <a:t>从</a:t>
            </a:r>
            <a:r>
              <a:rPr lang="en-US" altLang="zh-CN" dirty="0" smtClean="0"/>
              <a:t>AS</a:t>
            </a:r>
            <a:r>
              <a:rPr lang="zh-CN" altLang="zh-CN" dirty="0" smtClean="0"/>
              <a:t>内部</a:t>
            </a:r>
            <a:r>
              <a:rPr lang="zh-CN" altLang="zh-CN" dirty="0"/>
              <a:t>通过</a:t>
            </a:r>
            <a:r>
              <a:rPr lang="en-US" altLang="zh-CN" dirty="0" err="1"/>
              <a:t>iBGP</a:t>
            </a:r>
            <a:r>
              <a:rPr lang="zh-CN" altLang="zh-CN" dirty="0"/>
              <a:t>获得的路由信息，不能再转发给</a:t>
            </a:r>
            <a:r>
              <a:rPr lang="zh-CN" altLang="zh-CN" dirty="0" smtClean="0"/>
              <a:t>本</a:t>
            </a:r>
            <a:r>
              <a:rPr lang="en-US" altLang="zh-CN" dirty="0" smtClean="0"/>
              <a:t>AS</a:t>
            </a:r>
            <a:r>
              <a:rPr lang="zh-CN" altLang="zh-CN" dirty="0" smtClean="0"/>
              <a:t>的</a:t>
            </a:r>
            <a:r>
              <a:rPr lang="zh-CN" altLang="zh-CN" dirty="0"/>
              <a:t>其它路由器了</a:t>
            </a:r>
            <a:endParaRPr lang="zh-CN" alt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2" y="1196752"/>
            <a:ext cx="8758958" cy="3489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6228184" y="2420888"/>
            <a:ext cx="1008112" cy="360040"/>
          </a:xfrm>
          <a:prstGeom prst="rect">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a:t>
            </a:r>
            <a:endParaRPr lang="zh-CN" altLang="en-US" b="1" dirty="0">
              <a:solidFill>
                <a:schemeClr val="tx1"/>
              </a:solidFill>
            </a:endParaRPr>
          </a:p>
        </p:txBody>
      </p:sp>
      <p:sp>
        <p:nvSpPr>
          <p:cNvPr id="6" name="矩形 5"/>
          <p:cNvSpPr/>
          <p:nvPr/>
        </p:nvSpPr>
        <p:spPr>
          <a:xfrm>
            <a:off x="3836351" y="2420888"/>
            <a:ext cx="1008112" cy="360040"/>
          </a:xfrm>
          <a:prstGeom prst="rect">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a:t>
            </a:r>
            <a:endParaRPr lang="zh-CN" altLang="en-US" b="1" dirty="0">
              <a:solidFill>
                <a:schemeClr val="tx1"/>
              </a:solidFill>
            </a:endParaRPr>
          </a:p>
        </p:txBody>
      </p:sp>
      <p:sp>
        <p:nvSpPr>
          <p:cNvPr id="7" name="矩形 6"/>
          <p:cNvSpPr/>
          <p:nvPr/>
        </p:nvSpPr>
        <p:spPr>
          <a:xfrm>
            <a:off x="3839221" y="2420888"/>
            <a:ext cx="1008112" cy="360040"/>
          </a:xfrm>
          <a:prstGeom prst="rect">
            <a:avLst/>
          </a:prstGeom>
          <a:solidFill>
            <a:schemeClr val="accent5">
              <a:lumMod val="60000"/>
              <a:lumOff val="40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solidFill>
                  <a:schemeClr val="tx1"/>
                </a:solidFill>
              </a:rPr>
              <a:t>m</a:t>
            </a:r>
            <a:endParaRPr lang="zh-CN" altLang="en-US" b="1" dirty="0">
              <a:solidFill>
                <a:schemeClr val="tx1"/>
              </a:solidFill>
            </a:endParaRPr>
          </a:p>
        </p:txBody>
      </p:sp>
    </p:spTree>
    <p:extLst>
      <p:ext uri="{BB962C8B-B14F-4D97-AF65-F5344CB8AC3E}">
        <p14:creationId xmlns:p14="http://schemas.microsoft.com/office/powerpoint/2010/main" val="21357674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42" presetClass="path" presetSubtype="0" fill="hold" grpId="1" nodeType="afterEffect">
                                  <p:stCondLst>
                                    <p:cond delay="0"/>
                                  </p:stCondLst>
                                  <p:childTnLst>
                                    <p:animMotion origin="layout" path="M -1.11111E-6 1.11022E-16 L -0.26441 0.00185 " pathEditMode="relative" rAng="0" ptsTypes="AA">
                                      <p:cBhvr>
                                        <p:cTn id="9" dur="2000" fill="hold"/>
                                        <p:tgtEl>
                                          <p:spTgt spid="4"/>
                                        </p:tgtEl>
                                        <p:attrNameLst>
                                          <p:attrName>ppt_x</p:attrName>
                                          <p:attrName>ppt_y</p:attrName>
                                        </p:attrNameLst>
                                      </p:cBhvr>
                                      <p:rCtr x="-13229" y="93"/>
                                    </p:animMotion>
                                  </p:childTnLst>
                                </p:cTn>
                              </p:par>
                            </p:childTnLst>
                          </p:cTn>
                        </p:par>
                        <p:par>
                          <p:cTn id="10" fill="hold">
                            <p:stCondLst>
                              <p:cond delay="2000"/>
                            </p:stCondLst>
                            <p:childTnLst>
                              <p:par>
                                <p:cTn id="11" presetID="1" presetClass="entr" presetSubtype="0" fill="hold" grpId="0" nodeType="after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par>
                          <p:cTn id="15" fill="hold">
                            <p:stCondLst>
                              <p:cond delay="2000"/>
                            </p:stCondLst>
                            <p:childTnLst>
                              <p:par>
                                <p:cTn id="16" presetID="42" presetClass="path" presetSubtype="0" fill="hold" grpId="1" nodeType="afterEffect">
                                  <p:stCondLst>
                                    <p:cond delay="0"/>
                                  </p:stCondLst>
                                  <p:childTnLst>
                                    <p:animMotion origin="layout" path="M -0.00295 0.00185 L -0.21388 0.20671 " pathEditMode="relative" rAng="0" ptsTypes="AA">
                                      <p:cBhvr>
                                        <p:cTn id="17" dur="2000" fill="hold"/>
                                        <p:tgtEl>
                                          <p:spTgt spid="6"/>
                                        </p:tgtEl>
                                        <p:attrNameLst>
                                          <p:attrName>ppt_x</p:attrName>
                                          <p:attrName>ppt_y</p:attrName>
                                        </p:attrNameLst>
                                      </p:cBhvr>
                                      <p:rCtr x="-10556" y="10231"/>
                                    </p:animMotion>
                                  </p:childTnLst>
                                </p:cTn>
                              </p:par>
                              <p:par>
                                <p:cTn id="18" presetID="42" presetClass="path" presetSubtype="0" accel="50000" decel="50000" fill="hold" grpId="2" nodeType="withEffect">
                                  <p:stCondLst>
                                    <p:cond delay="0"/>
                                  </p:stCondLst>
                                  <p:childTnLst>
                                    <p:animMotion origin="layout" path="M -0.26441 0.00185 L -0.46441 -0.11019 " pathEditMode="relative" rAng="0" ptsTypes="AA">
                                      <p:cBhvr>
                                        <p:cTn id="19" dur="2000" fill="hold"/>
                                        <p:tgtEl>
                                          <p:spTgt spid="4"/>
                                        </p:tgtEl>
                                        <p:attrNameLst>
                                          <p:attrName>ppt_x</p:attrName>
                                          <p:attrName>ppt_y</p:attrName>
                                        </p:attrNameLst>
                                      </p:cBhvr>
                                      <p:rCtr x="-10000" y="-5602"/>
                                    </p:animMotion>
                                  </p:childTnLst>
                                </p:cTn>
                              </p:par>
                              <p:par>
                                <p:cTn id="20" presetID="42" presetClass="path" presetSubtype="0" fill="hold" grpId="1" nodeType="withEffect">
                                  <p:stCondLst>
                                    <p:cond delay="0"/>
                                  </p:stCondLst>
                                  <p:childTnLst>
                                    <p:animMotion origin="layout" path="M 5E-6 -1.85185E-6 L -0.34202 0.04537 " pathEditMode="relative" rAng="0" ptsTypes="AA">
                                      <p:cBhvr>
                                        <p:cTn id="21" dur="2000" fill="hold"/>
                                        <p:tgtEl>
                                          <p:spTgt spid="7"/>
                                        </p:tgtEl>
                                        <p:attrNameLst>
                                          <p:attrName>ppt_x</p:attrName>
                                          <p:attrName>ppt_y</p:attrName>
                                        </p:attrNameLst>
                                      </p:cBhvr>
                                      <p:rCtr x="-17101" y="2269"/>
                                    </p:animMotion>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7" end="7"/>
                                            </p:txEl>
                                          </p:spTgt>
                                        </p:tgtEl>
                                        <p:attrNameLst>
                                          <p:attrName>style.visibility</p:attrName>
                                        </p:attrNameLst>
                                      </p:cBhvr>
                                      <p:to>
                                        <p:strVal val="visible"/>
                                      </p:to>
                                    </p:set>
                                    <p:anim calcmode="lin" valueType="num">
                                      <p:cBhvr additive="base">
                                        <p:cTn id="26"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ID="2" presetClass="entr" presetSubtype="4" fill="hold" nodeType="click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 calcmode="lin" valueType="num">
                                      <p:cBhvr additive="base">
                                        <p:cTn id="32"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3"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4" grpId="2" animBg="1"/>
      <p:bldP spid="6" grpId="0" animBg="1"/>
      <p:bldP spid="6" grpId="1" animBg="1"/>
      <p:bldP spid="7" grpId="0" animBg="1"/>
      <p:bldP spid="7" grpId="1" animBg="1"/>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新问题来了</a:t>
            </a:r>
            <a:endParaRPr lang="zh-CN" altLang="en-US" dirty="0"/>
          </a:p>
        </p:txBody>
      </p:sp>
      <p:sp>
        <p:nvSpPr>
          <p:cNvPr id="3" name="内容占位符 2"/>
          <p:cNvSpPr>
            <a:spLocks noGrp="1"/>
          </p:cNvSpPr>
          <p:nvPr>
            <p:ph sz="quarter" idx="1"/>
          </p:nvPr>
        </p:nvSpPr>
        <p:spPr>
          <a:xfrm>
            <a:off x="301752" y="1412776"/>
            <a:ext cx="8503920" cy="4686272"/>
          </a:xfrm>
        </p:spPr>
        <p:txBody>
          <a:bodyPr/>
          <a:lstStyle/>
          <a:p>
            <a:r>
              <a:rPr lang="zh-CN" altLang="zh-CN" dirty="0" smtClean="0"/>
              <a:t>自治系统</a:t>
            </a:r>
            <a:r>
              <a:rPr lang="zh-CN" altLang="zh-CN" dirty="0"/>
              <a:t>内部的每一个</a:t>
            </a:r>
            <a:r>
              <a:rPr lang="zh-CN" altLang="zh-CN" dirty="0" smtClean="0"/>
              <a:t>路由器</a:t>
            </a:r>
            <a:r>
              <a:rPr lang="zh-CN" altLang="en-US" dirty="0" smtClean="0"/>
              <a:t>都</a:t>
            </a:r>
            <a:r>
              <a:rPr lang="zh-CN" altLang="zh-CN" dirty="0" smtClean="0"/>
              <a:t>不知道</a:t>
            </a:r>
            <a:r>
              <a:rPr lang="en-US" altLang="zh-CN" dirty="0"/>
              <a:t>R</a:t>
            </a:r>
            <a:r>
              <a:rPr lang="en-US" altLang="zh-CN" baseline="-25000" dirty="0"/>
              <a:t>2</a:t>
            </a:r>
            <a:r>
              <a:rPr lang="zh-CN" altLang="zh-CN" dirty="0"/>
              <a:t>的</a:t>
            </a:r>
            <a:r>
              <a:rPr lang="zh-CN" altLang="zh-CN" dirty="0" smtClean="0"/>
              <a:t>存在</a:t>
            </a:r>
            <a:endParaRPr lang="en-US" altLang="zh-CN" dirty="0" smtClean="0"/>
          </a:p>
          <a:p>
            <a:r>
              <a:rPr lang="en-US" altLang="zh-CN" dirty="0"/>
              <a:t>&lt;X</a:t>
            </a:r>
            <a:r>
              <a:rPr lang="zh-CN" altLang="en-US" dirty="0"/>
              <a:t>，</a:t>
            </a:r>
            <a:r>
              <a:rPr lang="en-US" altLang="zh-CN" dirty="0"/>
              <a:t>AS</a:t>
            </a:r>
            <a:r>
              <a:rPr lang="en-US" altLang="zh-CN" baseline="-25000" dirty="0"/>
              <a:t>2</a:t>
            </a:r>
            <a:r>
              <a:rPr lang="zh-CN" altLang="en-US" dirty="0"/>
              <a:t>，</a:t>
            </a:r>
            <a:r>
              <a:rPr lang="en-US" altLang="zh-CN" dirty="0" smtClean="0"/>
              <a:t>R</a:t>
            </a:r>
            <a:r>
              <a:rPr lang="en-US" altLang="zh-CN" baseline="-25000" dirty="0" smtClean="0"/>
              <a:t>2</a:t>
            </a:r>
            <a:r>
              <a:rPr lang="en-US" altLang="zh-CN" dirty="0" smtClean="0"/>
              <a:t>&gt;</a:t>
            </a:r>
            <a:r>
              <a:rPr lang="zh-CN" altLang="en-US" dirty="0" smtClean="0"/>
              <a:t>这样的信息对他们无意义</a:t>
            </a:r>
            <a:endParaRPr lang="zh-CN" altLang="en-US" dirty="0"/>
          </a:p>
          <a:p>
            <a:endParaRPr lang="en-US" altLang="zh-CN" dirty="0" smtClean="0"/>
          </a:p>
          <a:p>
            <a:endParaRPr lang="zh-CN" alt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511" y="2636912"/>
            <a:ext cx="885758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圆角矩形标注 4"/>
          <p:cNvSpPr/>
          <p:nvPr/>
        </p:nvSpPr>
        <p:spPr>
          <a:xfrm>
            <a:off x="206057" y="2480676"/>
            <a:ext cx="1584176" cy="684076"/>
          </a:xfrm>
          <a:prstGeom prst="wedgeRoundRectCallout">
            <a:avLst>
              <a:gd name="adj1" fmla="val 4022"/>
              <a:gd name="adj2" fmla="val 197562"/>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黑体" pitchFamily="49" charset="-122"/>
                <a:ea typeface="黑体" pitchFamily="49" charset="-122"/>
                <a:cs typeface="+mj-cs"/>
              </a:rPr>
              <a:t>R2</a:t>
            </a:r>
            <a:r>
              <a:rPr lang="zh-CN" altLang="en-US" sz="2800" b="1" dirty="0" smtClean="0">
                <a:solidFill>
                  <a:schemeClr val="tx1"/>
                </a:solidFill>
                <a:latin typeface="黑体" pitchFamily="49" charset="-122"/>
                <a:ea typeface="黑体" pitchFamily="49" charset="-122"/>
                <a:cs typeface="+mj-cs"/>
              </a:rPr>
              <a:t>是谁？</a:t>
            </a:r>
            <a:endParaRPr lang="zh-CN" altLang="en-US" sz="2800" b="1" dirty="0">
              <a:solidFill>
                <a:schemeClr val="tx1"/>
              </a:solidFill>
              <a:latin typeface="黑体" pitchFamily="49" charset="-122"/>
              <a:ea typeface="黑体" pitchFamily="49" charset="-122"/>
              <a:cs typeface="+mj-cs"/>
            </a:endParaRPr>
          </a:p>
        </p:txBody>
      </p:sp>
      <p:sp>
        <p:nvSpPr>
          <p:cNvPr id="6" name="圆角矩形标注 5"/>
          <p:cNvSpPr/>
          <p:nvPr/>
        </p:nvSpPr>
        <p:spPr>
          <a:xfrm>
            <a:off x="4932040" y="4941168"/>
            <a:ext cx="2087630" cy="1080120"/>
          </a:xfrm>
          <a:prstGeom prst="wedgeRoundRectCallout">
            <a:avLst>
              <a:gd name="adj1" fmla="val -167916"/>
              <a:gd name="adj2" fmla="val 18719"/>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b="1" dirty="0" smtClean="0">
                <a:solidFill>
                  <a:schemeClr val="tx1"/>
                </a:solidFill>
                <a:latin typeface="黑体" pitchFamily="49" charset="-122"/>
                <a:ea typeface="黑体" pitchFamily="49" charset="-122"/>
                <a:cs typeface="+mj-cs"/>
              </a:rPr>
              <a:t>R2</a:t>
            </a:r>
            <a:r>
              <a:rPr lang="zh-CN" altLang="en-US" sz="2800" b="1" dirty="0" smtClean="0">
                <a:solidFill>
                  <a:schemeClr val="tx1"/>
                </a:solidFill>
                <a:latin typeface="黑体" pitchFamily="49" charset="-122"/>
                <a:ea typeface="黑体" pitchFamily="49" charset="-122"/>
                <a:cs typeface="+mj-cs"/>
              </a:rPr>
              <a:t>是哪</a:t>
            </a:r>
            <a:endParaRPr lang="en-US" altLang="zh-CN" sz="2800" b="1" dirty="0" smtClean="0">
              <a:solidFill>
                <a:schemeClr val="tx1"/>
              </a:solidFill>
              <a:latin typeface="黑体" pitchFamily="49" charset="-122"/>
              <a:ea typeface="黑体" pitchFamily="49" charset="-122"/>
              <a:cs typeface="+mj-cs"/>
            </a:endParaRPr>
          </a:p>
          <a:p>
            <a:pPr algn="ctr"/>
            <a:r>
              <a:rPr lang="zh-CN" altLang="en-US" sz="2800" b="1" dirty="0" smtClean="0">
                <a:solidFill>
                  <a:schemeClr val="tx1"/>
                </a:solidFill>
                <a:latin typeface="黑体" pitchFamily="49" charset="-122"/>
                <a:ea typeface="黑体" pitchFamily="49" charset="-122"/>
                <a:cs typeface="+mj-cs"/>
              </a:rPr>
              <a:t>根葱？</a:t>
            </a:r>
            <a:endParaRPr lang="zh-CN" altLang="en-US" sz="2800" b="1" dirty="0">
              <a:solidFill>
                <a:schemeClr val="tx1"/>
              </a:solidFill>
              <a:latin typeface="黑体" pitchFamily="49" charset="-122"/>
              <a:ea typeface="黑体" pitchFamily="49" charset="-122"/>
              <a:cs typeface="+mj-cs"/>
            </a:endParaRPr>
          </a:p>
        </p:txBody>
      </p:sp>
      <p:sp>
        <p:nvSpPr>
          <p:cNvPr id="7" name="圆角矩形标注 6"/>
          <p:cNvSpPr/>
          <p:nvPr/>
        </p:nvSpPr>
        <p:spPr>
          <a:xfrm>
            <a:off x="5508104" y="2420888"/>
            <a:ext cx="1584176" cy="1008112"/>
          </a:xfrm>
          <a:prstGeom prst="wedgeRoundRectCallout">
            <a:avLst>
              <a:gd name="adj1" fmla="val -231745"/>
              <a:gd name="adj2" fmla="val 50672"/>
              <a:gd name="adj3" fmla="val 16667"/>
            </a:avLst>
          </a:prstGeom>
          <a:solidFill>
            <a:srgbClr val="92D050"/>
          </a:solidFill>
          <a:ln>
            <a:solidFill>
              <a:schemeClr val="tx1"/>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b="1" dirty="0" smtClean="0">
                <a:solidFill>
                  <a:schemeClr val="tx1"/>
                </a:solidFill>
                <a:latin typeface="黑体" pitchFamily="49" charset="-122"/>
                <a:ea typeface="黑体" pitchFamily="49" charset="-122"/>
                <a:cs typeface="+mj-cs"/>
              </a:rPr>
              <a:t>鬼晓得</a:t>
            </a:r>
            <a:r>
              <a:rPr lang="en-US" altLang="zh-CN" sz="2800" b="1" dirty="0" smtClean="0">
                <a:solidFill>
                  <a:schemeClr val="tx1"/>
                </a:solidFill>
                <a:latin typeface="黑体" pitchFamily="49" charset="-122"/>
                <a:ea typeface="黑体" pitchFamily="49" charset="-122"/>
                <a:cs typeface="+mj-cs"/>
              </a:rPr>
              <a:t>R2</a:t>
            </a:r>
            <a:r>
              <a:rPr lang="zh-CN" altLang="en-US" sz="2800" b="1" dirty="0" smtClean="0">
                <a:solidFill>
                  <a:schemeClr val="tx1"/>
                </a:solidFill>
                <a:latin typeface="黑体" pitchFamily="49" charset="-122"/>
                <a:ea typeface="黑体" pitchFamily="49" charset="-122"/>
                <a:cs typeface="+mj-cs"/>
              </a:rPr>
              <a:t>？</a:t>
            </a:r>
            <a:endParaRPr lang="zh-CN" altLang="en-US" sz="2800" b="1" dirty="0">
              <a:solidFill>
                <a:schemeClr val="tx1"/>
              </a:solidFill>
              <a:latin typeface="黑体" pitchFamily="49" charset="-122"/>
              <a:ea typeface="黑体" pitchFamily="49" charset="-122"/>
              <a:cs typeface="+mj-cs"/>
            </a:endParaRPr>
          </a:p>
        </p:txBody>
      </p:sp>
    </p:spTree>
    <p:extLst>
      <p:ext uri="{BB962C8B-B14F-4D97-AF65-F5344CB8AC3E}">
        <p14:creationId xmlns:p14="http://schemas.microsoft.com/office/powerpoint/2010/main" val="3699219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 calcmode="lin" valueType="num">
                                      <p:cBhvr additive="base">
                                        <p:cTn id="20"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21"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nodeType="clickEffect">
                                  <p:stCondLst>
                                    <p:cond delay="0"/>
                                  </p:stCondLst>
                                  <p:childTnLst>
                                    <p:set>
                                      <p:cBhvr>
                                        <p:cTn id="25" dur="1" fill="hold">
                                          <p:stCondLst>
                                            <p:cond delay="0"/>
                                          </p:stCondLst>
                                        </p:cTn>
                                        <p:tgtEl>
                                          <p:spTgt spid="3">
                                            <p:txEl>
                                              <p:pRg st="1" end="1"/>
                                            </p:txEl>
                                          </p:spTgt>
                                        </p:tgtEl>
                                        <p:attrNameLst>
                                          <p:attrName>style.visibility</p:attrName>
                                        </p:attrNameLst>
                                      </p:cBhvr>
                                      <p:to>
                                        <p:strVal val="visible"/>
                                      </p:to>
                                    </p:set>
                                    <p:anim calcmode="lin" valueType="num">
                                      <p:cBhvr additive="base">
                                        <p:cTn id="26"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6367" y="3329608"/>
            <a:ext cx="8857587" cy="3528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标题 1"/>
          <p:cNvSpPr>
            <a:spLocks noGrp="1"/>
          </p:cNvSpPr>
          <p:nvPr>
            <p:ph type="title"/>
          </p:nvPr>
        </p:nvSpPr>
        <p:spPr/>
        <p:txBody>
          <a:bodyPr>
            <a:normAutofit/>
          </a:bodyPr>
          <a:lstStyle/>
          <a:p>
            <a:r>
              <a:rPr lang="zh-CN" altLang="zh-CN" dirty="0"/>
              <a:t>必须进行相应的转换才能使用，以</a:t>
            </a:r>
            <a:r>
              <a:rPr lang="en-US" altLang="zh-CN" dirty="0"/>
              <a:t>R</a:t>
            </a:r>
            <a:r>
              <a:rPr lang="en-US" altLang="zh-CN" baseline="-25000" dirty="0"/>
              <a:t>13</a:t>
            </a:r>
            <a:r>
              <a:rPr lang="zh-CN" altLang="zh-CN" dirty="0"/>
              <a:t>为</a:t>
            </a:r>
            <a:r>
              <a:rPr lang="zh-CN" altLang="zh-CN" dirty="0" smtClean="0"/>
              <a:t>例</a:t>
            </a:r>
            <a:endParaRPr lang="zh-CN" altLang="en-US" dirty="0"/>
          </a:p>
        </p:txBody>
      </p:sp>
      <p:sp>
        <p:nvSpPr>
          <p:cNvPr id="3" name="内容占位符 2"/>
          <p:cNvSpPr>
            <a:spLocks noGrp="1"/>
          </p:cNvSpPr>
          <p:nvPr>
            <p:ph sz="quarter" idx="1"/>
          </p:nvPr>
        </p:nvSpPr>
        <p:spPr>
          <a:xfrm>
            <a:off x="301752" y="1124744"/>
            <a:ext cx="8702202" cy="4974304"/>
          </a:xfrm>
        </p:spPr>
        <p:txBody>
          <a:bodyPr/>
          <a:lstStyle/>
          <a:p>
            <a:r>
              <a:rPr lang="zh-CN" altLang="zh-CN" sz="2400" dirty="0" smtClean="0"/>
              <a:t>记下</a:t>
            </a:r>
            <a:r>
              <a:rPr lang="zh-CN" altLang="zh-CN" sz="2400" dirty="0"/>
              <a:t>临时目标为</a:t>
            </a:r>
            <a:r>
              <a:rPr lang="en-US" altLang="zh-CN" sz="2400" dirty="0" smtClean="0"/>
              <a:t>R</a:t>
            </a:r>
            <a:r>
              <a:rPr lang="en-US" altLang="zh-CN" sz="2400" baseline="-25000" dirty="0" smtClean="0"/>
              <a:t>1</a:t>
            </a:r>
            <a:endParaRPr lang="zh-CN" altLang="zh-CN" sz="2400" dirty="0"/>
          </a:p>
          <a:p>
            <a:r>
              <a:rPr lang="zh-CN" altLang="zh-CN" sz="2400" dirty="0"/>
              <a:t>使用内部网关协议（例如</a:t>
            </a:r>
            <a:r>
              <a:rPr lang="en-US" altLang="zh-CN" sz="2400" dirty="0"/>
              <a:t>OSPF</a:t>
            </a:r>
            <a:r>
              <a:rPr lang="zh-CN" altLang="zh-CN" sz="2400" dirty="0"/>
              <a:t>）求出到</a:t>
            </a:r>
            <a:r>
              <a:rPr lang="en-US" altLang="zh-CN" sz="2400" dirty="0"/>
              <a:t>R</a:t>
            </a:r>
            <a:r>
              <a:rPr lang="en-US" altLang="zh-CN" sz="2400" baseline="-25000" dirty="0"/>
              <a:t>1</a:t>
            </a:r>
            <a:r>
              <a:rPr lang="zh-CN" altLang="zh-CN" sz="2400" dirty="0"/>
              <a:t>的最短路径和下一跳（</a:t>
            </a:r>
            <a:r>
              <a:rPr lang="en-US" altLang="zh-CN" sz="2400" dirty="0"/>
              <a:t>R</a:t>
            </a:r>
            <a:r>
              <a:rPr lang="en-US" altLang="zh-CN" sz="2400" baseline="-25000" dirty="0"/>
              <a:t>12</a:t>
            </a:r>
            <a:r>
              <a:rPr lang="zh-CN" altLang="zh-CN" sz="2400" dirty="0" smtClean="0"/>
              <a:t>）</a:t>
            </a:r>
            <a:endParaRPr lang="zh-CN" altLang="zh-CN" sz="2400" dirty="0"/>
          </a:p>
          <a:p>
            <a:r>
              <a:rPr lang="zh-CN" altLang="zh-CN" sz="2400" dirty="0"/>
              <a:t>将</a:t>
            </a:r>
            <a:r>
              <a:rPr lang="en-US" altLang="zh-CN" sz="2400" dirty="0"/>
              <a:t>R</a:t>
            </a:r>
            <a:r>
              <a:rPr lang="en-US" altLang="zh-CN" sz="2400" baseline="-25000" dirty="0"/>
              <a:t>12</a:t>
            </a:r>
            <a:r>
              <a:rPr lang="zh-CN" altLang="zh-CN" sz="2400" dirty="0"/>
              <a:t>作为自己真正的下一跳，路由表项最终为</a:t>
            </a:r>
            <a:r>
              <a:rPr lang="en-US" altLang="zh-CN" sz="2400" dirty="0"/>
              <a:t>&lt;X</a:t>
            </a:r>
            <a:r>
              <a:rPr lang="zh-CN" altLang="zh-CN" sz="2400" dirty="0"/>
              <a:t>，</a:t>
            </a:r>
            <a:r>
              <a:rPr lang="en-US" altLang="zh-CN" sz="2400" dirty="0"/>
              <a:t>R</a:t>
            </a:r>
            <a:r>
              <a:rPr lang="en-US" altLang="zh-CN" sz="2400" baseline="-25000" dirty="0"/>
              <a:t>12</a:t>
            </a:r>
            <a:r>
              <a:rPr lang="en-US" altLang="zh-CN" sz="2400" dirty="0" smtClean="0"/>
              <a:t>&gt;</a:t>
            </a:r>
          </a:p>
          <a:p>
            <a:r>
              <a:rPr lang="zh-CN" altLang="zh-CN" sz="2400" dirty="0"/>
              <a:t>当</a:t>
            </a:r>
            <a:r>
              <a:rPr lang="en-US" altLang="zh-CN" sz="2400" dirty="0"/>
              <a:t>R</a:t>
            </a:r>
            <a:r>
              <a:rPr lang="en-US" altLang="zh-CN" sz="2400" baseline="-25000" dirty="0"/>
              <a:t>13</a:t>
            </a:r>
            <a:r>
              <a:rPr lang="zh-CN" altLang="zh-CN" sz="2400" dirty="0" smtClean="0"/>
              <a:t>收到发</a:t>
            </a:r>
            <a:r>
              <a:rPr lang="zh-CN" altLang="zh-CN" sz="2400" dirty="0"/>
              <a:t>往</a:t>
            </a:r>
            <a:r>
              <a:rPr lang="en-US" altLang="zh-CN" sz="2400" dirty="0"/>
              <a:t>X</a:t>
            </a:r>
            <a:r>
              <a:rPr lang="zh-CN" altLang="zh-CN" sz="2400" dirty="0"/>
              <a:t>的分组时，经过</a:t>
            </a:r>
            <a:r>
              <a:rPr lang="en-US" altLang="zh-CN" sz="2400" dirty="0"/>
              <a:t>R</a:t>
            </a:r>
            <a:r>
              <a:rPr lang="en-US" altLang="zh-CN" sz="2400" baseline="-25000" dirty="0"/>
              <a:t>12</a:t>
            </a:r>
            <a:r>
              <a:rPr lang="en-US" altLang="zh-CN" sz="2400" dirty="0"/>
              <a:t>→R</a:t>
            </a:r>
            <a:r>
              <a:rPr lang="en-US" altLang="zh-CN" sz="2400" baseline="-25000" dirty="0"/>
              <a:t>11</a:t>
            </a:r>
            <a:r>
              <a:rPr lang="en-US" altLang="zh-CN" sz="2400" dirty="0"/>
              <a:t>→R</a:t>
            </a:r>
            <a:r>
              <a:rPr lang="en-US" altLang="zh-CN" sz="2400" baseline="-25000" dirty="0"/>
              <a:t>1</a:t>
            </a:r>
            <a:r>
              <a:rPr lang="en-US" altLang="zh-CN" sz="2400" dirty="0"/>
              <a:t>→R</a:t>
            </a:r>
            <a:r>
              <a:rPr lang="en-US" altLang="zh-CN" sz="2400" baseline="-25000" dirty="0"/>
              <a:t>2</a:t>
            </a:r>
            <a:r>
              <a:rPr lang="zh-CN" altLang="zh-CN" sz="2400" dirty="0"/>
              <a:t>发往网络</a:t>
            </a:r>
            <a:r>
              <a:rPr lang="en-US" altLang="zh-CN" sz="2400" dirty="0"/>
              <a:t>X</a:t>
            </a:r>
            <a:endParaRPr lang="zh-CN" altLang="zh-CN" sz="2400" dirty="0"/>
          </a:p>
          <a:p>
            <a:endParaRPr lang="zh-CN" altLang="en-US" dirty="0"/>
          </a:p>
        </p:txBody>
      </p:sp>
    </p:spTree>
    <p:extLst>
      <p:ext uri="{BB962C8B-B14F-4D97-AF65-F5344CB8AC3E}">
        <p14:creationId xmlns:p14="http://schemas.microsoft.com/office/powerpoint/2010/main" val="337999866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solidFill>
                  <a:srgbClr val="FF0000"/>
                </a:solidFill>
              </a:rPr>
              <a:t>3. BGP</a:t>
            </a:r>
            <a:r>
              <a:rPr lang="zh-CN" altLang="zh-CN" dirty="0">
                <a:solidFill>
                  <a:srgbClr val="FF0000"/>
                </a:solidFill>
              </a:rPr>
              <a:t>路由衰减</a:t>
            </a:r>
            <a:endParaRPr lang="zh-CN" altLang="en-US" dirty="0">
              <a:solidFill>
                <a:srgbClr val="FF0000"/>
              </a:solidFill>
            </a:endParaRPr>
          </a:p>
        </p:txBody>
      </p:sp>
      <p:sp>
        <p:nvSpPr>
          <p:cNvPr id="3" name="内容占位符 2"/>
          <p:cNvSpPr>
            <a:spLocks noGrp="1"/>
          </p:cNvSpPr>
          <p:nvPr>
            <p:ph sz="quarter" idx="1"/>
          </p:nvPr>
        </p:nvSpPr>
        <p:spPr/>
        <p:txBody>
          <a:bodyPr/>
          <a:lstStyle/>
          <a:p>
            <a:r>
              <a:rPr lang="zh-CN" altLang="zh-CN" dirty="0"/>
              <a:t>当路径变化时，</a:t>
            </a:r>
            <a:r>
              <a:rPr lang="en-US" altLang="zh-CN" dirty="0"/>
              <a:t>BGP</a:t>
            </a:r>
            <a:r>
              <a:rPr lang="zh-CN" altLang="zh-CN" dirty="0" smtClean="0"/>
              <a:t>发言人向</a:t>
            </a:r>
            <a:r>
              <a:rPr lang="zh-CN" altLang="zh-CN" dirty="0"/>
              <a:t>邻居发布路由更新</a:t>
            </a:r>
            <a:r>
              <a:rPr lang="zh-CN" altLang="zh-CN" dirty="0" smtClean="0"/>
              <a:t>报文</a:t>
            </a:r>
            <a:endParaRPr lang="en-US" altLang="zh-CN" dirty="0" smtClean="0"/>
          </a:p>
          <a:p>
            <a:pPr lvl="1"/>
            <a:r>
              <a:rPr lang="zh-CN" altLang="zh-CN" dirty="0" smtClean="0"/>
              <a:t>接收</a:t>
            </a:r>
            <a:r>
              <a:rPr lang="zh-CN" altLang="zh-CN" dirty="0"/>
              <a:t>方需重新计算路由并修改路由</a:t>
            </a:r>
            <a:r>
              <a:rPr lang="zh-CN" altLang="zh-CN" dirty="0" smtClean="0"/>
              <a:t>表</a:t>
            </a:r>
            <a:endParaRPr lang="en-US" altLang="zh-CN" dirty="0" smtClean="0"/>
          </a:p>
          <a:p>
            <a:r>
              <a:rPr lang="zh-CN" altLang="zh-CN" dirty="0"/>
              <a:t>如果路由变化频繁，会消耗大量的带宽和</a:t>
            </a:r>
            <a:r>
              <a:rPr lang="en-US" altLang="zh-CN" dirty="0"/>
              <a:t>CPU</a:t>
            </a:r>
            <a:r>
              <a:rPr lang="zh-CN" altLang="zh-CN" dirty="0" smtClean="0"/>
              <a:t>资源</a:t>
            </a:r>
            <a:endParaRPr lang="en-US" altLang="zh-CN" dirty="0" smtClean="0"/>
          </a:p>
          <a:p>
            <a:pPr lvl="1"/>
            <a:r>
              <a:rPr lang="zh-CN" altLang="zh-CN" dirty="0" smtClean="0"/>
              <a:t>严重</a:t>
            </a:r>
            <a:r>
              <a:rPr lang="zh-CN" altLang="zh-CN" dirty="0"/>
              <a:t>时会影响到网络的正常</a:t>
            </a:r>
            <a:r>
              <a:rPr lang="zh-CN" altLang="zh-CN" dirty="0" smtClean="0"/>
              <a:t>工作</a:t>
            </a:r>
            <a:endParaRPr lang="en-US" altLang="zh-CN" dirty="0" smtClean="0"/>
          </a:p>
          <a:p>
            <a:r>
              <a:rPr lang="zh-CN" altLang="zh-CN" dirty="0" smtClean="0"/>
              <a:t>而</a:t>
            </a:r>
            <a:r>
              <a:rPr lang="en-US" altLang="zh-CN" dirty="0"/>
              <a:t>BGP</a:t>
            </a:r>
            <a:r>
              <a:rPr lang="zh-CN" altLang="zh-CN" dirty="0"/>
              <a:t>本身就应用于复杂的网络环境中，路由变化又可能会较为</a:t>
            </a:r>
            <a:r>
              <a:rPr lang="zh-CN" altLang="zh-CN" dirty="0" smtClean="0"/>
              <a:t>频繁</a:t>
            </a:r>
            <a:endParaRPr lang="en-US" altLang="zh-CN" dirty="0" smtClean="0"/>
          </a:p>
          <a:p>
            <a:r>
              <a:rPr lang="zh-CN" altLang="zh-CN" dirty="0" smtClean="0"/>
              <a:t>为此</a:t>
            </a:r>
            <a:r>
              <a:rPr lang="zh-CN" altLang="zh-CN" dirty="0"/>
              <a:t>，</a:t>
            </a:r>
            <a:r>
              <a:rPr lang="en-US" altLang="zh-CN" dirty="0"/>
              <a:t>BGP</a:t>
            </a:r>
            <a:r>
              <a:rPr lang="zh-CN" altLang="zh-CN" dirty="0"/>
              <a:t>设计了衰减机制来抑制不稳定的路由</a:t>
            </a:r>
            <a:endParaRPr lang="zh-CN" altLang="en-US" dirty="0"/>
          </a:p>
        </p:txBody>
      </p:sp>
    </p:spTree>
    <p:extLst>
      <p:ext uri="{BB962C8B-B14F-4D97-AF65-F5344CB8AC3E}">
        <p14:creationId xmlns:p14="http://schemas.microsoft.com/office/powerpoint/2010/main" val="268761713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惩罚值</a:t>
            </a:r>
            <a:endParaRPr lang="zh-CN" altLang="en-US" dirty="0"/>
          </a:p>
        </p:txBody>
      </p:sp>
      <p:sp>
        <p:nvSpPr>
          <p:cNvPr id="3" name="内容占位符 2"/>
          <p:cNvSpPr>
            <a:spLocks noGrp="1"/>
          </p:cNvSpPr>
          <p:nvPr>
            <p:ph sz="quarter" idx="1"/>
          </p:nvPr>
        </p:nvSpPr>
        <p:spPr/>
        <p:txBody>
          <a:bodyPr/>
          <a:lstStyle/>
          <a:p>
            <a:r>
              <a:rPr lang="en-US" altLang="zh-CN" dirty="0"/>
              <a:t>BGP</a:t>
            </a:r>
            <a:r>
              <a:rPr lang="zh-CN" altLang="zh-CN" dirty="0"/>
              <a:t>衰减使用惩罚值来衡量一条路由的</a:t>
            </a:r>
            <a:r>
              <a:rPr lang="zh-CN" altLang="zh-CN" dirty="0" smtClean="0"/>
              <a:t>稳定性</a:t>
            </a:r>
            <a:endParaRPr lang="en-US" altLang="zh-CN" dirty="0" smtClean="0"/>
          </a:p>
          <a:p>
            <a:r>
              <a:rPr lang="zh-CN" altLang="zh-CN" dirty="0" smtClean="0"/>
              <a:t>惩罚</a:t>
            </a:r>
            <a:r>
              <a:rPr lang="zh-CN" altLang="zh-CN" dirty="0"/>
              <a:t>值越高说明路由越</a:t>
            </a:r>
            <a:r>
              <a:rPr lang="zh-CN" altLang="zh-CN" dirty="0" smtClean="0"/>
              <a:t>不稳定</a:t>
            </a:r>
            <a:endParaRPr lang="en-US" altLang="zh-CN" dirty="0" smtClean="0"/>
          </a:p>
          <a:p>
            <a:r>
              <a:rPr lang="zh-CN" altLang="zh-CN" dirty="0" smtClean="0"/>
              <a:t>路由</a:t>
            </a:r>
            <a:r>
              <a:rPr lang="zh-CN" altLang="zh-CN" dirty="0"/>
              <a:t>每发生一次</a:t>
            </a:r>
            <a:r>
              <a:rPr lang="zh-CN" altLang="zh-CN" dirty="0" smtClean="0"/>
              <a:t>振荡，</a:t>
            </a:r>
            <a:r>
              <a:rPr lang="zh-CN" altLang="en-US" dirty="0" smtClean="0"/>
              <a:t>其</a:t>
            </a:r>
            <a:r>
              <a:rPr lang="zh-CN" altLang="zh-CN" dirty="0" smtClean="0"/>
              <a:t>惩罚</a:t>
            </a:r>
            <a:r>
              <a:rPr lang="zh-CN" altLang="zh-CN" dirty="0"/>
              <a:t>值将被增加（例如</a:t>
            </a:r>
            <a:r>
              <a:rPr lang="en-US" altLang="zh-CN" dirty="0"/>
              <a:t>1000</a:t>
            </a:r>
            <a:r>
              <a:rPr lang="zh-CN" altLang="zh-CN" dirty="0" smtClean="0"/>
              <a:t>）</a:t>
            </a:r>
            <a:endParaRPr lang="en-US" altLang="zh-CN" dirty="0" smtClean="0"/>
          </a:p>
          <a:p>
            <a:pPr lvl="1"/>
            <a:r>
              <a:rPr lang="zh-CN" altLang="zh-CN" dirty="0"/>
              <a:t>路由从可用状态变为不可用状态，称为一次路由</a:t>
            </a:r>
            <a:r>
              <a:rPr lang="zh-CN" altLang="zh-CN" dirty="0" smtClean="0"/>
              <a:t>振荡</a:t>
            </a:r>
            <a:endParaRPr lang="en-US" altLang="zh-CN" dirty="0" smtClean="0"/>
          </a:p>
          <a:p>
            <a:r>
              <a:rPr lang="zh-CN" altLang="zh-CN" dirty="0"/>
              <a:t>惩罚值不能只升不</a:t>
            </a:r>
            <a:r>
              <a:rPr lang="zh-CN" altLang="zh-CN" dirty="0" smtClean="0"/>
              <a:t>降</a:t>
            </a:r>
            <a:endParaRPr lang="en-US" altLang="zh-CN" dirty="0" smtClean="0"/>
          </a:p>
          <a:p>
            <a:pPr lvl="1"/>
            <a:r>
              <a:rPr lang="zh-CN" altLang="zh-CN" dirty="0" smtClean="0"/>
              <a:t>路由</a:t>
            </a:r>
            <a:r>
              <a:rPr lang="zh-CN" altLang="zh-CN" dirty="0"/>
              <a:t>可能在一段时间后趋于</a:t>
            </a:r>
            <a:r>
              <a:rPr lang="zh-CN" altLang="zh-CN" dirty="0" smtClean="0"/>
              <a:t>稳定</a:t>
            </a:r>
            <a:endParaRPr lang="en-US" altLang="zh-CN" dirty="0" smtClean="0"/>
          </a:p>
          <a:p>
            <a:pPr lvl="1"/>
            <a:r>
              <a:rPr lang="en-US" altLang="zh-CN" dirty="0" smtClean="0"/>
              <a:t>GBP</a:t>
            </a:r>
            <a:r>
              <a:rPr lang="zh-CN" altLang="zh-CN" dirty="0"/>
              <a:t>定义了一个时间段，称为半衰期（</a:t>
            </a:r>
            <a:r>
              <a:rPr lang="en-US" altLang="zh-CN" dirty="0" smtClean="0"/>
              <a:t>half-life</a:t>
            </a:r>
            <a:r>
              <a:rPr lang="zh-CN" altLang="zh-CN" dirty="0" smtClean="0"/>
              <a:t>）</a:t>
            </a:r>
            <a:endParaRPr lang="en-US" altLang="zh-CN" dirty="0" smtClean="0"/>
          </a:p>
          <a:p>
            <a:pPr lvl="1"/>
            <a:r>
              <a:rPr lang="zh-CN" altLang="zh-CN" dirty="0" smtClean="0"/>
              <a:t>路由</a:t>
            </a:r>
            <a:r>
              <a:rPr lang="zh-CN" altLang="zh-CN" dirty="0"/>
              <a:t>每经过一个半衰期，惩罚值</a:t>
            </a:r>
            <a:r>
              <a:rPr lang="zh-CN" altLang="zh-CN" dirty="0" smtClean="0"/>
              <a:t>便减少</a:t>
            </a:r>
            <a:r>
              <a:rPr lang="zh-CN" altLang="zh-CN" dirty="0"/>
              <a:t>一半</a:t>
            </a:r>
            <a:endParaRPr lang="zh-CN" altLang="en-US" dirty="0"/>
          </a:p>
        </p:txBody>
      </p:sp>
    </p:spTree>
    <p:extLst>
      <p:ext uri="{BB962C8B-B14F-4D97-AF65-F5344CB8AC3E}">
        <p14:creationId xmlns:p14="http://schemas.microsoft.com/office/powerpoint/2010/main" val="248861878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两个阈值</a:t>
            </a:r>
            <a:endParaRPr lang="zh-CN" altLang="en-US" dirty="0"/>
          </a:p>
        </p:txBody>
      </p:sp>
      <p:sp>
        <p:nvSpPr>
          <p:cNvPr id="3" name="内容占位符 2"/>
          <p:cNvSpPr>
            <a:spLocks noGrp="1"/>
          </p:cNvSpPr>
          <p:nvPr>
            <p:ph sz="quarter" idx="1"/>
          </p:nvPr>
        </p:nvSpPr>
        <p:spPr/>
        <p:txBody>
          <a:bodyPr/>
          <a:lstStyle/>
          <a:p>
            <a:pPr lvl="0"/>
            <a:r>
              <a:rPr lang="zh-CN" altLang="zh-CN" dirty="0"/>
              <a:t>再使用</a:t>
            </a:r>
            <a:r>
              <a:rPr lang="zh-CN" altLang="zh-CN" dirty="0" smtClean="0"/>
              <a:t>阈值</a:t>
            </a:r>
            <a:endParaRPr lang="en-US" altLang="zh-CN" dirty="0" smtClean="0"/>
          </a:p>
          <a:p>
            <a:pPr lvl="1"/>
            <a:r>
              <a:rPr lang="zh-CN" altLang="zh-CN" dirty="0" smtClean="0"/>
              <a:t>如果</a:t>
            </a:r>
            <a:r>
              <a:rPr lang="zh-CN" altLang="zh-CN" dirty="0"/>
              <a:t>路由的惩罚值低于该阈值，则该路由可以被采纳</a:t>
            </a:r>
            <a:r>
              <a:rPr lang="zh-CN" altLang="zh-CN" dirty="0" smtClean="0"/>
              <a:t>使用</a:t>
            </a:r>
            <a:endParaRPr lang="en-US" altLang="zh-CN" dirty="0" smtClean="0"/>
          </a:p>
          <a:p>
            <a:pPr lvl="1"/>
            <a:r>
              <a:rPr lang="zh-CN" altLang="zh-CN" dirty="0" smtClean="0"/>
              <a:t>此</a:t>
            </a:r>
            <a:r>
              <a:rPr lang="zh-CN" altLang="zh-CN" dirty="0"/>
              <a:t>路由被加入到路由表</a:t>
            </a:r>
            <a:r>
              <a:rPr lang="zh-CN" altLang="zh-CN" dirty="0" smtClean="0"/>
              <a:t>中</a:t>
            </a:r>
            <a:endParaRPr lang="en-US" altLang="zh-CN" dirty="0" smtClean="0"/>
          </a:p>
          <a:p>
            <a:pPr lvl="1"/>
            <a:r>
              <a:rPr lang="zh-CN" altLang="zh-CN" dirty="0" smtClean="0"/>
              <a:t>同时</a:t>
            </a:r>
            <a:r>
              <a:rPr lang="zh-CN" altLang="zh-CN" dirty="0"/>
              <a:t>向其他</a:t>
            </a:r>
            <a:r>
              <a:rPr lang="en-US" altLang="zh-CN" dirty="0"/>
              <a:t>BGP</a:t>
            </a:r>
            <a:r>
              <a:rPr lang="zh-CN" altLang="zh-CN" dirty="0"/>
              <a:t>对等站发布更新报文。</a:t>
            </a:r>
          </a:p>
          <a:p>
            <a:pPr lvl="0"/>
            <a:r>
              <a:rPr lang="zh-CN" altLang="zh-CN" dirty="0"/>
              <a:t>抑制</a:t>
            </a:r>
            <a:r>
              <a:rPr lang="zh-CN" altLang="zh-CN" dirty="0" smtClean="0"/>
              <a:t>阈值</a:t>
            </a:r>
            <a:endParaRPr lang="en-US" altLang="zh-CN" dirty="0" smtClean="0"/>
          </a:p>
          <a:p>
            <a:pPr lvl="1"/>
            <a:r>
              <a:rPr lang="zh-CN" altLang="zh-CN" dirty="0" smtClean="0"/>
              <a:t>如果</a:t>
            </a:r>
            <a:r>
              <a:rPr lang="zh-CN" altLang="zh-CN" dirty="0"/>
              <a:t>路由的惩罚值高于该阈值，此路由将被</a:t>
            </a:r>
            <a:r>
              <a:rPr lang="zh-CN" altLang="zh-CN" dirty="0" smtClean="0"/>
              <a:t>抑制</a:t>
            </a:r>
            <a:endParaRPr lang="en-US" altLang="zh-CN" dirty="0" smtClean="0"/>
          </a:p>
          <a:p>
            <a:pPr lvl="1"/>
            <a:r>
              <a:rPr lang="zh-CN" altLang="zh-CN" dirty="0" smtClean="0"/>
              <a:t>不</a:t>
            </a:r>
            <a:r>
              <a:rPr lang="zh-CN" altLang="zh-CN" dirty="0"/>
              <a:t>加入到路由表</a:t>
            </a:r>
            <a:r>
              <a:rPr lang="zh-CN" altLang="zh-CN" dirty="0" smtClean="0"/>
              <a:t>中</a:t>
            </a:r>
            <a:endParaRPr lang="en-US" altLang="zh-CN" dirty="0" smtClean="0"/>
          </a:p>
          <a:p>
            <a:pPr lvl="1"/>
            <a:r>
              <a:rPr lang="zh-CN" altLang="zh-CN" dirty="0" smtClean="0"/>
              <a:t>也</a:t>
            </a:r>
            <a:r>
              <a:rPr lang="zh-CN" altLang="zh-CN" dirty="0"/>
              <a:t>不再向其他</a:t>
            </a:r>
            <a:r>
              <a:rPr lang="en-US" altLang="zh-CN" dirty="0"/>
              <a:t>BGP</a:t>
            </a:r>
            <a:r>
              <a:rPr lang="zh-CN" altLang="zh-CN" dirty="0"/>
              <a:t>对等站发布更新报文。</a:t>
            </a:r>
          </a:p>
          <a:p>
            <a:endParaRPr lang="zh-CN" altLang="en-US" dirty="0"/>
          </a:p>
        </p:txBody>
      </p:sp>
    </p:spTree>
    <p:extLst>
      <p:ext uri="{BB962C8B-B14F-4D97-AF65-F5344CB8AC3E}">
        <p14:creationId xmlns:p14="http://schemas.microsoft.com/office/powerpoint/2010/main" val="316451209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endParaRPr lang="zh-CN" altLang="en-US" dirty="0"/>
          </a:p>
        </p:txBody>
      </p:sp>
      <p:cxnSp>
        <p:nvCxnSpPr>
          <p:cNvPr id="5" name="直接箭头连接符 4"/>
          <p:cNvCxnSpPr/>
          <p:nvPr/>
        </p:nvCxnSpPr>
        <p:spPr>
          <a:xfrm>
            <a:off x="1835696" y="5157192"/>
            <a:ext cx="5472608" cy="0"/>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flipV="1">
            <a:off x="1835696" y="1484784"/>
            <a:ext cx="0" cy="3672408"/>
          </a:xfrm>
          <a:prstGeom prst="straightConnector1">
            <a:avLst/>
          </a:prstGeom>
          <a:ln w="19050">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1763688" y="2924944"/>
            <a:ext cx="403244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a:off x="1763688" y="4207020"/>
            <a:ext cx="4032448" cy="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5220072" y="2098967"/>
            <a:ext cx="720080" cy="646331"/>
          </a:xfrm>
          <a:prstGeom prst="rect">
            <a:avLst/>
          </a:prstGeom>
        </p:spPr>
        <p:txBody>
          <a:bodyPr wrap="square">
            <a:spAutoFit/>
          </a:bodyPr>
          <a:lstStyle/>
          <a:p>
            <a:r>
              <a:rPr lang="zh-CN" altLang="zh-CN" dirty="0">
                <a:latin typeface="黑体" pitchFamily="49" charset="-122"/>
                <a:ea typeface="黑体" pitchFamily="49" charset="-122"/>
              </a:rPr>
              <a:t>抑制阈值</a:t>
            </a:r>
            <a:endParaRPr lang="zh-CN" altLang="en-US" dirty="0">
              <a:latin typeface="黑体" pitchFamily="49" charset="-122"/>
              <a:ea typeface="黑体" pitchFamily="49" charset="-122"/>
            </a:endParaRPr>
          </a:p>
        </p:txBody>
      </p:sp>
      <p:sp>
        <p:nvSpPr>
          <p:cNvPr id="15" name="矩形 14"/>
          <p:cNvSpPr/>
          <p:nvPr/>
        </p:nvSpPr>
        <p:spPr>
          <a:xfrm>
            <a:off x="5220072" y="3501008"/>
            <a:ext cx="872480" cy="646331"/>
          </a:xfrm>
          <a:prstGeom prst="rect">
            <a:avLst/>
          </a:prstGeom>
        </p:spPr>
        <p:txBody>
          <a:bodyPr wrap="square">
            <a:spAutoFit/>
          </a:bodyPr>
          <a:lstStyle/>
          <a:p>
            <a:r>
              <a:rPr lang="zh-CN" altLang="en-US" dirty="0">
                <a:latin typeface="黑体" pitchFamily="49" charset="-122"/>
                <a:ea typeface="黑体" pitchFamily="49" charset="-122"/>
              </a:rPr>
              <a:t>再使用阈值</a:t>
            </a:r>
          </a:p>
        </p:txBody>
      </p:sp>
      <p:cxnSp>
        <p:nvCxnSpPr>
          <p:cNvPr id="16" name="直接连接符 15"/>
          <p:cNvCxnSpPr/>
          <p:nvPr/>
        </p:nvCxnSpPr>
        <p:spPr>
          <a:xfrm flipV="1">
            <a:off x="2267744" y="4005064"/>
            <a:ext cx="0" cy="12241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flipV="1">
            <a:off x="2267744" y="4005064"/>
            <a:ext cx="380395" cy="40397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flipV="1">
            <a:off x="2648886" y="3212105"/>
            <a:ext cx="0" cy="12241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V="1">
            <a:off x="3030028" y="2636912"/>
            <a:ext cx="0" cy="12241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flipH="1" flipV="1">
            <a:off x="2654715" y="3231998"/>
            <a:ext cx="360040" cy="5921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flipV="1">
            <a:off x="3023858" y="2636912"/>
            <a:ext cx="185595" cy="377892"/>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flipV="1">
            <a:off x="3211826" y="1810064"/>
            <a:ext cx="0" cy="1224136"/>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flipH="1" flipV="1">
            <a:off x="3211826" y="1810064"/>
            <a:ext cx="586103" cy="168004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flipV="1">
            <a:off x="3788875" y="3481057"/>
            <a:ext cx="567101" cy="812039"/>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flipH="1" flipV="1">
            <a:off x="4373383" y="4293096"/>
            <a:ext cx="596969" cy="505241"/>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flipV="1">
            <a:off x="4969126" y="4797152"/>
            <a:ext cx="559477" cy="18984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flipH="1" flipV="1">
            <a:off x="5516398" y="4986998"/>
            <a:ext cx="567879" cy="105507"/>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a:off x="3031806" y="3685220"/>
            <a:ext cx="0" cy="1615988"/>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283968" y="4147339"/>
            <a:ext cx="0" cy="1081861"/>
          </a:xfrm>
          <a:prstGeom prst="line">
            <a:avLst/>
          </a:prstGeom>
          <a:ln w="28575">
            <a:prstDash val="dash"/>
          </a:ln>
        </p:spPr>
        <p:style>
          <a:lnRef idx="1">
            <a:schemeClr val="accent1"/>
          </a:lnRef>
          <a:fillRef idx="0">
            <a:schemeClr val="accent1"/>
          </a:fillRef>
          <a:effectRef idx="0">
            <a:schemeClr val="accent1"/>
          </a:effectRef>
          <a:fontRef idx="minor">
            <a:schemeClr val="tx1"/>
          </a:fontRef>
        </p:style>
      </p:cxnSp>
      <p:cxnSp>
        <p:nvCxnSpPr>
          <p:cNvPr id="45" name="直接箭头连接符 44"/>
          <p:cNvCxnSpPr/>
          <p:nvPr/>
        </p:nvCxnSpPr>
        <p:spPr>
          <a:xfrm>
            <a:off x="3031806" y="4207020"/>
            <a:ext cx="1252162" cy="0"/>
          </a:xfrm>
          <a:prstGeom prst="straightConnector1">
            <a:avLst/>
          </a:prstGeom>
          <a:ln w="38100">
            <a:solidFill>
              <a:schemeClr val="tx1"/>
            </a:solidFill>
            <a:prstDash val="solid"/>
            <a:headEnd type="triangle" w="lg" len="lg"/>
            <a:tailEnd type="triangle" w="lg" len="lg"/>
          </a:ln>
        </p:spPr>
        <p:style>
          <a:lnRef idx="1">
            <a:schemeClr val="accent1"/>
          </a:lnRef>
          <a:fillRef idx="0">
            <a:schemeClr val="accent1"/>
          </a:fillRef>
          <a:effectRef idx="0">
            <a:schemeClr val="accent1"/>
          </a:effectRef>
          <a:fontRef idx="minor">
            <a:schemeClr val="tx1"/>
          </a:fontRef>
        </p:style>
      </p:cxnSp>
      <p:sp>
        <p:nvSpPr>
          <p:cNvPr id="47" name="TextBox 46"/>
          <p:cNvSpPr txBox="1"/>
          <p:nvPr/>
        </p:nvSpPr>
        <p:spPr>
          <a:xfrm>
            <a:off x="6732240" y="4688269"/>
            <a:ext cx="360040" cy="369332"/>
          </a:xfrm>
          <a:prstGeom prst="rect">
            <a:avLst/>
          </a:prstGeom>
          <a:noFill/>
        </p:spPr>
        <p:txBody>
          <a:bodyPr wrap="square" rtlCol="0">
            <a:spAutoFit/>
          </a:bodyPr>
          <a:lstStyle/>
          <a:p>
            <a:r>
              <a:rPr lang="en-US" altLang="zh-CN" dirty="0" smtClean="0"/>
              <a:t>t</a:t>
            </a:r>
            <a:endParaRPr lang="zh-CN" altLang="en-US" dirty="0"/>
          </a:p>
        </p:txBody>
      </p:sp>
      <p:sp>
        <p:nvSpPr>
          <p:cNvPr id="49" name="TextBox 48"/>
          <p:cNvSpPr txBox="1"/>
          <p:nvPr/>
        </p:nvSpPr>
        <p:spPr>
          <a:xfrm>
            <a:off x="3413086" y="5375173"/>
            <a:ext cx="448859" cy="923330"/>
          </a:xfrm>
          <a:prstGeom prst="rect">
            <a:avLst/>
          </a:prstGeom>
          <a:noFill/>
        </p:spPr>
        <p:txBody>
          <a:bodyPr wrap="square" rtlCol="0">
            <a:spAutoFit/>
          </a:bodyPr>
          <a:lstStyle/>
          <a:p>
            <a:r>
              <a:rPr lang="zh-CN" altLang="zh-CN" dirty="0" smtClean="0">
                <a:latin typeface="黑体" pitchFamily="49" charset="-122"/>
                <a:ea typeface="黑体" pitchFamily="49" charset="-122"/>
              </a:rPr>
              <a:t>半</a:t>
            </a:r>
            <a:endParaRPr lang="en-US" altLang="zh-CN" dirty="0" smtClean="0">
              <a:latin typeface="黑体" pitchFamily="49" charset="-122"/>
              <a:ea typeface="黑体" pitchFamily="49" charset="-122"/>
            </a:endParaRPr>
          </a:p>
          <a:p>
            <a:r>
              <a:rPr lang="zh-CN" altLang="zh-CN" dirty="0" smtClean="0">
                <a:latin typeface="黑体" pitchFamily="49" charset="-122"/>
                <a:ea typeface="黑体" pitchFamily="49" charset="-122"/>
              </a:rPr>
              <a:t>衰</a:t>
            </a:r>
            <a:endParaRPr lang="en-US" altLang="zh-CN" dirty="0" smtClean="0">
              <a:latin typeface="黑体" pitchFamily="49" charset="-122"/>
              <a:ea typeface="黑体" pitchFamily="49" charset="-122"/>
            </a:endParaRPr>
          </a:p>
          <a:p>
            <a:r>
              <a:rPr lang="zh-CN" altLang="zh-CN" dirty="0" smtClean="0">
                <a:latin typeface="黑体" pitchFamily="49" charset="-122"/>
                <a:ea typeface="黑体" pitchFamily="49" charset="-122"/>
              </a:rPr>
              <a:t>期</a:t>
            </a:r>
            <a:endParaRPr lang="zh-CN" altLang="en-US" dirty="0">
              <a:latin typeface="黑体" pitchFamily="49" charset="-122"/>
              <a:ea typeface="黑体" pitchFamily="49" charset="-122"/>
            </a:endParaRPr>
          </a:p>
        </p:txBody>
      </p:sp>
      <p:sp>
        <p:nvSpPr>
          <p:cNvPr id="48" name="左大括号 47"/>
          <p:cNvSpPr/>
          <p:nvPr/>
        </p:nvSpPr>
        <p:spPr>
          <a:xfrm rot="16200000">
            <a:off x="3408987" y="4959546"/>
            <a:ext cx="219483" cy="614777"/>
          </a:xfrm>
          <a:prstGeom prst="leftBrace">
            <a:avLst>
              <a:gd name="adj1" fmla="val 39808"/>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cxnSp>
        <p:nvCxnSpPr>
          <p:cNvPr id="51" name="直接连接符 50"/>
          <p:cNvCxnSpPr>
            <a:endCxn id="48" idx="0"/>
          </p:cNvCxnSpPr>
          <p:nvPr/>
        </p:nvCxnSpPr>
        <p:spPr>
          <a:xfrm flipH="1">
            <a:off x="3211340" y="5088846"/>
            <a:ext cx="486" cy="683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267744" y="5264017"/>
            <a:ext cx="1286119" cy="369332"/>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开始抑制</a:t>
            </a:r>
            <a:endParaRPr lang="zh-CN" altLang="en-US" dirty="0">
              <a:solidFill>
                <a:srgbClr val="FF0000"/>
              </a:solidFill>
              <a:latin typeface="黑体" pitchFamily="49" charset="-122"/>
              <a:ea typeface="黑体" pitchFamily="49" charset="-122"/>
            </a:endParaRPr>
          </a:p>
        </p:txBody>
      </p:sp>
      <p:cxnSp>
        <p:nvCxnSpPr>
          <p:cNvPr id="65" name="直接连接符 64"/>
          <p:cNvCxnSpPr/>
          <p:nvPr/>
        </p:nvCxnSpPr>
        <p:spPr>
          <a:xfrm flipH="1">
            <a:off x="3824272" y="5085184"/>
            <a:ext cx="486" cy="68347"/>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7" name="TextBox 66"/>
          <p:cNvSpPr txBox="1"/>
          <p:nvPr/>
        </p:nvSpPr>
        <p:spPr>
          <a:xfrm>
            <a:off x="3861945" y="5260227"/>
            <a:ext cx="1286119" cy="369332"/>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结束抑制</a:t>
            </a:r>
            <a:endParaRPr lang="zh-CN" altLang="en-US" dirty="0">
              <a:solidFill>
                <a:srgbClr val="FF0000"/>
              </a:solidFill>
              <a:latin typeface="黑体" pitchFamily="49" charset="-122"/>
              <a:ea typeface="黑体" pitchFamily="49" charset="-122"/>
            </a:endParaRPr>
          </a:p>
        </p:txBody>
      </p:sp>
      <p:sp>
        <p:nvSpPr>
          <p:cNvPr id="68" name="TextBox 67"/>
          <p:cNvSpPr txBox="1"/>
          <p:nvPr/>
        </p:nvSpPr>
        <p:spPr>
          <a:xfrm>
            <a:off x="3154869" y="4318937"/>
            <a:ext cx="1286119" cy="369332"/>
          </a:xfrm>
          <a:prstGeom prst="rect">
            <a:avLst/>
          </a:prstGeom>
          <a:noFill/>
        </p:spPr>
        <p:txBody>
          <a:bodyPr wrap="square" rtlCol="0">
            <a:spAutoFit/>
          </a:bodyPr>
          <a:lstStyle/>
          <a:p>
            <a:r>
              <a:rPr lang="zh-CN" altLang="en-US" dirty="0" smtClean="0">
                <a:solidFill>
                  <a:srgbClr val="FF0000"/>
                </a:solidFill>
                <a:latin typeface="黑体" pitchFamily="49" charset="-122"/>
                <a:ea typeface="黑体" pitchFamily="49" charset="-122"/>
              </a:rPr>
              <a:t>抑制时间</a:t>
            </a:r>
            <a:endParaRPr lang="zh-CN" altLang="en-US" dirty="0">
              <a:solidFill>
                <a:srgbClr val="FF0000"/>
              </a:solidFill>
              <a:latin typeface="黑体" pitchFamily="49" charset="-122"/>
              <a:ea typeface="黑体" pitchFamily="49" charset="-122"/>
            </a:endParaRPr>
          </a:p>
        </p:txBody>
      </p:sp>
    </p:spTree>
    <p:extLst>
      <p:ext uri="{BB962C8B-B14F-4D97-AF65-F5344CB8AC3E}">
        <p14:creationId xmlns:p14="http://schemas.microsoft.com/office/powerpoint/2010/main" val="11218678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10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8"/>
                                        </p:tgtEl>
                                        <p:attrNameLst>
                                          <p:attrName>style.visibility</p:attrName>
                                        </p:attrNameLst>
                                      </p:cBhvr>
                                      <p:to>
                                        <p:strVal val="visible"/>
                                      </p:to>
                                    </p:set>
                                    <p:animEffect transition="in" filter="wipe(left)">
                                      <p:cBhvr>
                                        <p:cTn id="12" dur="1000"/>
                                        <p:tgtEl>
                                          <p:spTgt spid="1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down)">
                                      <p:cBhvr>
                                        <p:cTn id="17" dur="1000"/>
                                        <p:tgtEl>
                                          <p:spTgt spid="21"/>
                                        </p:tgtEl>
                                      </p:cBhvr>
                                    </p:animEffect>
                                  </p:childTnLst>
                                </p:cTn>
                              </p:par>
                            </p:childTnLst>
                          </p:cTn>
                        </p:par>
                        <p:par>
                          <p:cTn id="18" fill="hold">
                            <p:stCondLst>
                              <p:cond delay="1000"/>
                            </p:stCondLst>
                            <p:childTnLst>
                              <p:par>
                                <p:cTn id="19" presetID="22" presetClass="entr" presetSubtype="8" fill="hold" nodeType="afterEffect">
                                  <p:stCondLst>
                                    <p:cond delay="0"/>
                                  </p:stCondLst>
                                  <p:childTnLst>
                                    <p:set>
                                      <p:cBhvr>
                                        <p:cTn id="20" dur="1" fill="hold">
                                          <p:stCondLst>
                                            <p:cond delay="0"/>
                                          </p:stCondLst>
                                        </p:cTn>
                                        <p:tgtEl>
                                          <p:spTgt spid="23"/>
                                        </p:tgtEl>
                                        <p:attrNameLst>
                                          <p:attrName>style.visibility</p:attrName>
                                        </p:attrNameLst>
                                      </p:cBhvr>
                                      <p:to>
                                        <p:strVal val="visible"/>
                                      </p:to>
                                    </p:set>
                                    <p:animEffect transition="in" filter="wipe(left)">
                                      <p:cBhvr>
                                        <p:cTn id="21" dur="1000"/>
                                        <p:tgtEl>
                                          <p:spTgt spid="23"/>
                                        </p:tgtEl>
                                      </p:cBhvr>
                                    </p:animEffect>
                                  </p:childTnLst>
                                </p:cTn>
                              </p:par>
                            </p:childTnLst>
                          </p:cTn>
                        </p:par>
                        <p:par>
                          <p:cTn id="22" fill="hold">
                            <p:stCondLst>
                              <p:cond delay="2000"/>
                            </p:stCondLst>
                            <p:childTnLst>
                              <p:par>
                                <p:cTn id="23" presetID="22" presetClass="entr" presetSubtype="4" fill="hold" nodeType="afterEffect">
                                  <p:stCondLst>
                                    <p:cond delay="0"/>
                                  </p:stCondLst>
                                  <p:childTnLst>
                                    <p:set>
                                      <p:cBhvr>
                                        <p:cTn id="24" dur="1" fill="hold">
                                          <p:stCondLst>
                                            <p:cond delay="0"/>
                                          </p:stCondLst>
                                        </p:cTn>
                                        <p:tgtEl>
                                          <p:spTgt spid="22"/>
                                        </p:tgtEl>
                                        <p:attrNameLst>
                                          <p:attrName>style.visibility</p:attrName>
                                        </p:attrNameLst>
                                      </p:cBhvr>
                                      <p:to>
                                        <p:strVal val="visible"/>
                                      </p:to>
                                    </p:set>
                                    <p:animEffect transition="in" filter="wipe(down)">
                                      <p:cBhvr>
                                        <p:cTn id="25" dur="1000"/>
                                        <p:tgtEl>
                                          <p:spTgt spid="22"/>
                                        </p:tgtEl>
                                      </p:cBhvr>
                                    </p:animEffect>
                                  </p:childTnLst>
                                </p:cTn>
                              </p:par>
                              <p:par>
                                <p:cTn id="26" presetID="1" presetClass="entr" presetSubtype="0" fill="hold" grpId="0" nodeType="withEffect">
                                  <p:stCondLst>
                                    <p:cond delay="750"/>
                                  </p:stCondLst>
                                  <p:childTnLst>
                                    <p:set>
                                      <p:cBhvr>
                                        <p:cTn id="27" dur="1" fill="hold">
                                          <p:stCondLst>
                                            <p:cond delay="0"/>
                                          </p:stCondLst>
                                        </p:cTn>
                                        <p:tgtEl>
                                          <p:spTgt spid="56"/>
                                        </p:tgtEl>
                                        <p:attrNameLst>
                                          <p:attrName>style.visibility</p:attrName>
                                        </p:attrNameLst>
                                      </p:cBhvr>
                                      <p:to>
                                        <p:strVal val="visible"/>
                                      </p:to>
                                    </p:set>
                                  </p:childTnLst>
                                </p:cTn>
                              </p:par>
                              <p:par>
                                <p:cTn id="28" presetID="1" presetClass="entr" presetSubtype="0" fill="hold" nodeType="withEffect">
                                  <p:stCondLst>
                                    <p:cond delay="750"/>
                                  </p:stCondLst>
                                  <p:childTnLst>
                                    <p:set>
                                      <p:cBhvr>
                                        <p:cTn id="29" dur="1" fill="hold">
                                          <p:stCondLst>
                                            <p:cond delay="0"/>
                                          </p:stCondLst>
                                        </p:cTn>
                                        <p:tgtEl>
                                          <p:spTgt spid="4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2" presetClass="entr" presetSubtype="1" fill="hold" nodeType="clickEffect">
                                  <p:stCondLst>
                                    <p:cond delay="0"/>
                                  </p:stCondLst>
                                  <p:childTnLst>
                                    <p:set>
                                      <p:cBhvr>
                                        <p:cTn id="33" dur="1" fill="hold">
                                          <p:stCondLst>
                                            <p:cond delay="0"/>
                                          </p:stCondLst>
                                        </p:cTn>
                                        <p:tgtEl>
                                          <p:spTgt spid="25"/>
                                        </p:tgtEl>
                                        <p:attrNameLst>
                                          <p:attrName>style.visibility</p:attrName>
                                        </p:attrNameLst>
                                      </p:cBhvr>
                                      <p:to>
                                        <p:strVal val="visible"/>
                                      </p:to>
                                    </p:set>
                                    <p:animEffect transition="in" filter="wipe(up)">
                                      <p:cBhvr>
                                        <p:cTn id="34" dur="1000"/>
                                        <p:tgtEl>
                                          <p:spTgt spid="25"/>
                                        </p:tgtEl>
                                      </p:cBhvr>
                                    </p:animEffect>
                                  </p:childTnLst>
                                </p:cTn>
                              </p:par>
                            </p:childTnLst>
                          </p:cTn>
                        </p:par>
                        <p:par>
                          <p:cTn id="35" fill="hold">
                            <p:stCondLst>
                              <p:cond delay="1000"/>
                            </p:stCondLst>
                            <p:childTnLst>
                              <p:par>
                                <p:cTn id="36" presetID="22" presetClass="entr" presetSubtype="4" fill="hold" nodeType="afterEffect">
                                  <p:stCondLst>
                                    <p:cond delay="0"/>
                                  </p:stCondLst>
                                  <p:childTnLst>
                                    <p:set>
                                      <p:cBhvr>
                                        <p:cTn id="37" dur="1" fill="hold">
                                          <p:stCondLst>
                                            <p:cond delay="0"/>
                                          </p:stCondLst>
                                        </p:cTn>
                                        <p:tgtEl>
                                          <p:spTgt spid="27"/>
                                        </p:tgtEl>
                                        <p:attrNameLst>
                                          <p:attrName>style.visibility</p:attrName>
                                        </p:attrNameLst>
                                      </p:cBhvr>
                                      <p:to>
                                        <p:strVal val="visible"/>
                                      </p:to>
                                    </p:set>
                                    <p:animEffect transition="in" filter="wipe(down)">
                                      <p:cBhvr>
                                        <p:cTn id="38" dur="1000"/>
                                        <p:tgtEl>
                                          <p:spTgt spid="27"/>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wipe(up)">
                                      <p:cBhvr>
                                        <p:cTn id="43" dur="1500"/>
                                        <p:tgtEl>
                                          <p:spTgt spid="28"/>
                                        </p:tgtEl>
                                      </p:cBhvr>
                                    </p:animEffect>
                                  </p:childTnLst>
                                </p:cTn>
                              </p:par>
                              <p:par>
                                <p:cTn id="44" presetID="1" presetClass="entr" presetSubtype="0" fill="hold" nodeType="withEffect">
                                  <p:stCondLst>
                                    <p:cond delay="0"/>
                                  </p:stCondLst>
                                  <p:childTnLst>
                                    <p:set>
                                      <p:cBhvr>
                                        <p:cTn id="45" dur="1" fill="hold">
                                          <p:stCondLst>
                                            <p:cond delay="0"/>
                                          </p:stCondLst>
                                        </p:cTn>
                                        <p:tgtEl>
                                          <p:spTgt spid="51"/>
                                        </p:tgtEl>
                                        <p:attrNameLst>
                                          <p:attrName>style.visibility</p:attrName>
                                        </p:attrNameLst>
                                      </p:cBhvr>
                                      <p:to>
                                        <p:strVal val="visible"/>
                                      </p:to>
                                    </p:set>
                                  </p:childTnLst>
                                </p:cTn>
                              </p:par>
                              <p:par>
                                <p:cTn id="46" presetID="22" presetClass="entr" presetSubtype="8" fill="hold" grpId="0" nodeType="withEffect">
                                  <p:stCondLst>
                                    <p:cond delay="0"/>
                                  </p:stCondLst>
                                  <p:childTnLst>
                                    <p:set>
                                      <p:cBhvr>
                                        <p:cTn id="47" dur="1" fill="hold">
                                          <p:stCondLst>
                                            <p:cond delay="0"/>
                                          </p:stCondLst>
                                        </p:cTn>
                                        <p:tgtEl>
                                          <p:spTgt spid="48"/>
                                        </p:tgtEl>
                                        <p:attrNameLst>
                                          <p:attrName>style.visibility</p:attrName>
                                        </p:attrNameLst>
                                      </p:cBhvr>
                                      <p:to>
                                        <p:strVal val="visible"/>
                                      </p:to>
                                    </p:set>
                                    <p:animEffect transition="in" filter="wipe(left)">
                                      <p:cBhvr>
                                        <p:cTn id="48" dur="1500"/>
                                        <p:tgtEl>
                                          <p:spTgt spid="48"/>
                                        </p:tgtEl>
                                      </p:cBhvr>
                                    </p:animEffect>
                                  </p:childTnLst>
                                </p:cTn>
                              </p:par>
                              <p:par>
                                <p:cTn id="49" presetID="1" presetClass="entr" presetSubtype="0" fill="hold" grpId="0" nodeType="withEffect">
                                  <p:stCondLst>
                                    <p:cond delay="0"/>
                                  </p:stCondLst>
                                  <p:childTnLst>
                                    <p:set>
                                      <p:cBhvr>
                                        <p:cTn id="50" dur="1" fill="hold">
                                          <p:stCondLst>
                                            <p:cond delay="0"/>
                                          </p:stCondLst>
                                        </p:cTn>
                                        <p:tgtEl>
                                          <p:spTgt spid="49"/>
                                        </p:tgtEl>
                                        <p:attrNameLst>
                                          <p:attrName>style.visibility</p:attrName>
                                        </p:attrNameLst>
                                      </p:cBhvr>
                                      <p:to>
                                        <p:strVal val="visible"/>
                                      </p:to>
                                    </p:set>
                                  </p:childTnLst>
                                </p:cTn>
                              </p:par>
                            </p:childTnLst>
                          </p:cTn>
                        </p:par>
                        <p:par>
                          <p:cTn id="51" fill="hold">
                            <p:stCondLst>
                              <p:cond delay="1500"/>
                            </p:stCondLst>
                            <p:childTnLst>
                              <p:par>
                                <p:cTn id="52" presetID="1" presetClass="entr" presetSubtype="0" fill="hold" nodeType="afterEffect">
                                  <p:stCondLst>
                                    <p:cond delay="0"/>
                                  </p:stCondLst>
                                  <p:childTnLst>
                                    <p:set>
                                      <p:cBhvr>
                                        <p:cTn id="53" dur="1" fill="hold">
                                          <p:stCondLst>
                                            <p:cond delay="0"/>
                                          </p:stCondLst>
                                        </p:cTn>
                                        <p:tgtEl>
                                          <p:spTgt spid="65"/>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22" presetClass="entr" presetSubtype="1" fill="hold" nodeType="clickEffect">
                                  <p:stCondLst>
                                    <p:cond delay="0"/>
                                  </p:stCondLst>
                                  <p:childTnLst>
                                    <p:set>
                                      <p:cBhvr>
                                        <p:cTn id="57" dur="1" fill="hold">
                                          <p:stCondLst>
                                            <p:cond delay="0"/>
                                          </p:stCondLst>
                                        </p:cTn>
                                        <p:tgtEl>
                                          <p:spTgt spid="30"/>
                                        </p:tgtEl>
                                        <p:attrNameLst>
                                          <p:attrName>style.visibility</p:attrName>
                                        </p:attrNameLst>
                                      </p:cBhvr>
                                      <p:to>
                                        <p:strVal val="visible"/>
                                      </p:to>
                                    </p:set>
                                    <p:animEffect transition="in" filter="wipe(up)">
                                      <p:cBhvr>
                                        <p:cTn id="58" dur="1000"/>
                                        <p:tgtEl>
                                          <p:spTgt spid="30"/>
                                        </p:tgtEl>
                                      </p:cBhvr>
                                    </p:animEffect>
                                  </p:childTnLst>
                                </p:cTn>
                              </p:par>
                              <p:par>
                                <p:cTn id="59" presetID="1" presetClass="entr" presetSubtype="0" fill="hold" nodeType="withEffect">
                                  <p:stCondLst>
                                    <p:cond delay="85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nodeType="withEffect">
                                  <p:stCondLst>
                                    <p:cond delay="850"/>
                                  </p:stCondLst>
                                  <p:childTnLst>
                                    <p:set>
                                      <p:cBhvr>
                                        <p:cTn id="62" dur="1" fill="hold">
                                          <p:stCondLst>
                                            <p:cond delay="0"/>
                                          </p:stCondLst>
                                        </p:cTn>
                                        <p:tgtEl>
                                          <p:spTgt spid="45"/>
                                        </p:tgtEl>
                                        <p:attrNameLst>
                                          <p:attrName>style.visibility</p:attrName>
                                        </p:attrNameLst>
                                      </p:cBhvr>
                                      <p:to>
                                        <p:strVal val="visible"/>
                                      </p:to>
                                    </p:set>
                                  </p:childTnLst>
                                </p:cTn>
                              </p:par>
                              <p:par>
                                <p:cTn id="63" presetID="1" presetClass="entr" presetSubtype="0" fill="hold" grpId="0" nodeType="withEffect">
                                  <p:stCondLst>
                                    <p:cond delay="850"/>
                                  </p:stCondLst>
                                  <p:childTnLst>
                                    <p:set>
                                      <p:cBhvr>
                                        <p:cTn id="64" dur="1" fill="hold">
                                          <p:stCondLst>
                                            <p:cond delay="0"/>
                                          </p:stCondLst>
                                        </p:cTn>
                                        <p:tgtEl>
                                          <p:spTgt spid="67"/>
                                        </p:tgtEl>
                                        <p:attrNameLst>
                                          <p:attrName>style.visibility</p:attrName>
                                        </p:attrNameLst>
                                      </p:cBhvr>
                                      <p:to>
                                        <p:strVal val="visible"/>
                                      </p:to>
                                    </p:set>
                                  </p:childTnLst>
                                </p:cTn>
                              </p:par>
                              <p:par>
                                <p:cTn id="65" presetID="1" presetClass="entr" presetSubtype="0" fill="hold" grpId="0" nodeType="withEffect">
                                  <p:stCondLst>
                                    <p:cond delay="850"/>
                                  </p:stCondLst>
                                  <p:childTnLst>
                                    <p:set>
                                      <p:cBhvr>
                                        <p:cTn id="66" dur="1" fill="hold">
                                          <p:stCondLst>
                                            <p:cond delay="0"/>
                                          </p:stCondLst>
                                        </p:cTn>
                                        <p:tgtEl>
                                          <p:spTgt spid="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22" presetClass="entr" presetSubtype="8" fill="hold" nodeType="clickEffect">
                                  <p:stCondLst>
                                    <p:cond delay="0"/>
                                  </p:stCondLst>
                                  <p:childTnLst>
                                    <p:set>
                                      <p:cBhvr>
                                        <p:cTn id="70" dur="1" fill="hold">
                                          <p:stCondLst>
                                            <p:cond delay="0"/>
                                          </p:stCondLst>
                                        </p:cTn>
                                        <p:tgtEl>
                                          <p:spTgt spid="33"/>
                                        </p:tgtEl>
                                        <p:attrNameLst>
                                          <p:attrName>style.visibility</p:attrName>
                                        </p:attrNameLst>
                                      </p:cBhvr>
                                      <p:to>
                                        <p:strVal val="visible"/>
                                      </p:to>
                                    </p:set>
                                    <p:animEffect transition="in" filter="wipe(left)">
                                      <p:cBhvr>
                                        <p:cTn id="71" dur="1000"/>
                                        <p:tgtEl>
                                          <p:spTgt spid="33"/>
                                        </p:tgtEl>
                                      </p:cBhvr>
                                    </p:animEffect>
                                  </p:childTnLst>
                                </p:cTn>
                              </p:par>
                            </p:childTnLst>
                          </p:cTn>
                        </p:par>
                        <p:par>
                          <p:cTn id="72" fill="hold">
                            <p:stCondLst>
                              <p:cond delay="1000"/>
                            </p:stCondLst>
                            <p:childTnLst>
                              <p:par>
                                <p:cTn id="73" presetID="22" presetClass="entr" presetSubtype="8" fill="hold" nodeType="afterEffect">
                                  <p:stCondLst>
                                    <p:cond delay="0"/>
                                  </p:stCondLst>
                                  <p:childTnLst>
                                    <p:set>
                                      <p:cBhvr>
                                        <p:cTn id="74" dur="1" fill="hold">
                                          <p:stCondLst>
                                            <p:cond delay="0"/>
                                          </p:stCondLst>
                                        </p:cTn>
                                        <p:tgtEl>
                                          <p:spTgt spid="35"/>
                                        </p:tgtEl>
                                        <p:attrNameLst>
                                          <p:attrName>style.visibility</p:attrName>
                                        </p:attrNameLst>
                                      </p:cBhvr>
                                      <p:to>
                                        <p:strVal val="visible"/>
                                      </p:to>
                                    </p:set>
                                    <p:animEffect transition="in" filter="wipe(left)">
                                      <p:cBhvr>
                                        <p:cTn id="75" dur="1000"/>
                                        <p:tgtEl>
                                          <p:spTgt spid="35"/>
                                        </p:tgtEl>
                                      </p:cBhvr>
                                    </p:animEffect>
                                  </p:childTnLst>
                                </p:cTn>
                              </p:par>
                            </p:childTnLst>
                          </p:cTn>
                        </p:par>
                        <p:par>
                          <p:cTn id="76" fill="hold">
                            <p:stCondLst>
                              <p:cond delay="2000"/>
                            </p:stCondLst>
                            <p:childTnLst>
                              <p:par>
                                <p:cTn id="77" presetID="22" presetClass="entr" presetSubtype="8" fill="hold" nodeType="afterEffect">
                                  <p:stCondLst>
                                    <p:cond delay="0"/>
                                  </p:stCondLst>
                                  <p:childTnLst>
                                    <p:set>
                                      <p:cBhvr>
                                        <p:cTn id="78" dur="1" fill="hold">
                                          <p:stCondLst>
                                            <p:cond delay="0"/>
                                          </p:stCondLst>
                                        </p:cTn>
                                        <p:tgtEl>
                                          <p:spTgt spid="38"/>
                                        </p:tgtEl>
                                        <p:attrNameLst>
                                          <p:attrName>style.visibility</p:attrName>
                                        </p:attrNameLst>
                                      </p:cBhvr>
                                      <p:to>
                                        <p:strVal val="visible"/>
                                      </p:to>
                                    </p:set>
                                    <p:animEffect transition="in" filter="wipe(left)">
                                      <p:cBhvr>
                                        <p:cTn id="79" dur="10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p:bldP spid="48" grpId="0" animBg="1"/>
      <p:bldP spid="56" grpId="0"/>
      <p:bldP spid="67" grpId="0"/>
      <p:bldP spid="68"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en-US" altLang="zh-CN" dirty="0"/>
              <a:t>9.1 </a:t>
            </a:r>
            <a:r>
              <a:rPr lang="zh-CN" altLang="zh-CN" dirty="0" smtClean="0"/>
              <a:t>概述</a:t>
            </a:r>
            <a:endParaRPr lang="en-US" altLang="zh-CN" dirty="0" smtClean="0"/>
          </a:p>
          <a:p>
            <a:r>
              <a:rPr lang="en-US" altLang="zh-CN" dirty="0" smtClean="0"/>
              <a:t>9.2 </a:t>
            </a:r>
            <a:r>
              <a:rPr lang="zh-CN" altLang="zh-CN" dirty="0"/>
              <a:t>内部网关协议</a:t>
            </a:r>
            <a:r>
              <a:rPr lang="en-US" altLang="zh-CN" dirty="0" smtClean="0"/>
              <a:t>RIP</a:t>
            </a:r>
          </a:p>
          <a:p>
            <a:r>
              <a:rPr lang="en-US" altLang="zh-CN" dirty="0" smtClean="0"/>
              <a:t>9.3 </a:t>
            </a:r>
            <a:r>
              <a:rPr lang="zh-CN" altLang="zh-CN" dirty="0"/>
              <a:t>内部网关协议</a:t>
            </a:r>
            <a:r>
              <a:rPr lang="en-US" altLang="zh-CN" dirty="0" smtClean="0"/>
              <a:t>OSPF</a:t>
            </a:r>
          </a:p>
          <a:p>
            <a:r>
              <a:rPr lang="en-US" altLang="zh-CN" dirty="0"/>
              <a:t>9.4 </a:t>
            </a:r>
            <a:r>
              <a:rPr lang="zh-CN" altLang="zh-CN" dirty="0"/>
              <a:t>外部网关协议</a:t>
            </a:r>
            <a:r>
              <a:rPr lang="en-US" altLang="zh-CN" dirty="0"/>
              <a:t>BGP</a:t>
            </a:r>
            <a:endParaRPr lang="zh-CN" altLang="zh-CN" dirty="0"/>
          </a:p>
          <a:p>
            <a:pPr lvl="1"/>
            <a:r>
              <a:rPr lang="en-US" altLang="zh-CN" dirty="0"/>
              <a:t>9.4.1 </a:t>
            </a:r>
            <a:r>
              <a:rPr lang="zh-CN" altLang="zh-CN" dirty="0"/>
              <a:t>概述</a:t>
            </a:r>
          </a:p>
          <a:p>
            <a:pPr lvl="1"/>
            <a:r>
              <a:rPr lang="en-US" altLang="zh-CN" dirty="0"/>
              <a:t>9.4.2 </a:t>
            </a:r>
            <a:r>
              <a:rPr lang="zh-CN" altLang="zh-CN" dirty="0"/>
              <a:t>路由交换</a:t>
            </a:r>
          </a:p>
          <a:p>
            <a:pPr lvl="1"/>
            <a:r>
              <a:rPr lang="en-US" altLang="zh-CN" dirty="0">
                <a:solidFill>
                  <a:srgbClr val="FF0000"/>
                </a:solidFill>
              </a:rPr>
              <a:t>9.4.3 </a:t>
            </a:r>
            <a:r>
              <a:rPr lang="zh-CN" altLang="zh-CN" dirty="0">
                <a:solidFill>
                  <a:srgbClr val="FF0000"/>
                </a:solidFill>
              </a:rPr>
              <a:t>路由选择</a:t>
            </a:r>
          </a:p>
          <a:p>
            <a:pPr lvl="1"/>
            <a:endParaRPr lang="zh-CN" altLang="en-US" dirty="0"/>
          </a:p>
        </p:txBody>
      </p:sp>
    </p:spTree>
    <p:extLst>
      <p:ext uri="{BB962C8B-B14F-4D97-AF65-F5344CB8AC3E}">
        <p14:creationId xmlns:p14="http://schemas.microsoft.com/office/powerpoint/2010/main" val="359506284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sz="quarter" idx="1"/>
          </p:nvPr>
        </p:nvSpPr>
        <p:spPr/>
        <p:txBody>
          <a:bodyPr/>
          <a:lstStyle/>
          <a:p>
            <a:r>
              <a:rPr lang="zh-CN" altLang="zh-CN" dirty="0"/>
              <a:t>如果从一</a:t>
            </a:r>
            <a:r>
              <a:rPr lang="zh-CN" altLang="zh-CN" dirty="0" smtClean="0"/>
              <a:t>个</a:t>
            </a:r>
            <a:r>
              <a:rPr lang="en-US" altLang="zh-CN" dirty="0" smtClean="0"/>
              <a:t>AS</a:t>
            </a:r>
            <a:r>
              <a:rPr lang="zh-CN" altLang="zh-CN" dirty="0" smtClean="0"/>
              <a:t>到另一个</a:t>
            </a:r>
            <a:r>
              <a:rPr lang="en-US" altLang="zh-CN" dirty="0"/>
              <a:t>AS</a:t>
            </a:r>
            <a:r>
              <a:rPr lang="zh-CN" altLang="zh-CN" dirty="0" smtClean="0"/>
              <a:t>中</a:t>
            </a:r>
            <a:r>
              <a:rPr lang="zh-CN" altLang="zh-CN" dirty="0"/>
              <a:t>的网络</a:t>
            </a:r>
            <a:r>
              <a:rPr lang="en-US" altLang="zh-CN" dirty="0"/>
              <a:t>X</a:t>
            </a:r>
            <a:r>
              <a:rPr lang="zh-CN" altLang="zh-CN" dirty="0"/>
              <a:t>存在多条</a:t>
            </a:r>
            <a:r>
              <a:rPr lang="zh-CN" altLang="zh-CN" dirty="0" smtClean="0"/>
              <a:t>路由</a:t>
            </a:r>
            <a:endParaRPr lang="en-US" altLang="zh-CN" dirty="0" smtClean="0"/>
          </a:p>
          <a:p>
            <a:r>
              <a:rPr lang="zh-CN" altLang="zh-CN" dirty="0" smtClean="0"/>
              <a:t>就</a:t>
            </a:r>
            <a:r>
              <a:rPr lang="zh-CN" altLang="zh-CN" dirty="0"/>
              <a:t>存在着路由选择的问题</a:t>
            </a:r>
            <a:r>
              <a:rPr lang="zh-CN" altLang="zh-CN" dirty="0" smtClean="0"/>
              <a:t>了</a:t>
            </a:r>
            <a:endParaRPr lang="en-US" altLang="zh-CN" dirty="0" smtClean="0"/>
          </a:p>
          <a:p>
            <a:r>
              <a:rPr lang="en-US" altLang="zh-CN" dirty="0" smtClean="0"/>
              <a:t>BGP</a:t>
            </a:r>
            <a:r>
              <a:rPr lang="zh-CN" altLang="zh-CN" dirty="0"/>
              <a:t>选择路由的策略</a:t>
            </a:r>
            <a:r>
              <a:rPr lang="zh-CN" altLang="zh-CN" dirty="0" smtClean="0"/>
              <a:t>很多</a:t>
            </a:r>
            <a:endParaRPr lang="en-US" altLang="zh-CN" dirty="0" smtClean="0"/>
          </a:p>
          <a:p>
            <a:r>
              <a:rPr lang="zh-CN" altLang="zh-CN" dirty="0" smtClean="0"/>
              <a:t>下面</a:t>
            </a:r>
            <a:r>
              <a:rPr lang="zh-CN" altLang="zh-CN" dirty="0"/>
              <a:t>简要介绍几个策略，选择的优先级由高到低</a:t>
            </a:r>
            <a:endParaRPr lang="zh-CN" altLang="en-US" dirty="0"/>
          </a:p>
        </p:txBody>
      </p:sp>
    </p:spTree>
    <p:extLst>
      <p:ext uri="{BB962C8B-B14F-4D97-AF65-F5344CB8AC3E}">
        <p14:creationId xmlns:p14="http://schemas.microsoft.com/office/powerpoint/2010/main" val="3274370361"/>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市镇">
  <a:themeElements>
    <a:clrScheme name="市镇">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市镇">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市镇">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2062</TotalTime>
  <Words>8511</Words>
  <Application>Microsoft Office PowerPoint</Application>
  <PresentationFormat>全屏显示(4:3)</PresentationFormat>
  <Paragraphs>780</Paragraphs>
  <Slides>102</Slides>
  <Notes>4</Notes>
  <HiddenSlides>0</HiddenSlides>
  <MMClips>0</MMClips>
  <ScaleCrop>false</ScaleCrop>
  <HeadingPairs>
    <vt:vector size="6" baseType="variant">
      <vt:variant>
        <vt:lpstr>主题</vt:lpstr>
      </vt:variant>
      <vt:variant>
        <vt:i4>1</vt:i4>
      </vt:variant>
      <vt:variant>
        <vt:lpstr>嵌入 OLE 服务器</vt:lpstr>
      </vt:variant>
      <vt:variant>
        <vt:i4>1</vt:i4>
      </vt:variant>
      <vt:variant>
        <vt:lpstr>幻灯片标题</vt:lpstr>
      </vt:variant>
      <vt:variant>
        <vt:i4>102</vt:i4>
      </vt:variant>
    </vt:vector>
  </HeadingPairs>
  <TitlesOfParts>
    <vt:vector size="104" baseType="lpstr">
      <vt:lpstr>市镇</vt:lpstr>
      <vt:lpstr>Visio</vt:lpstr>
      <vt:lpstr>根据IP地址在网络上找路</vt:lpstr>
      <vt:lpstr>PowerPoint 演示文稿</vt:lpstr>
      <vt:lpstr>PowerPoint 演示文稿</vt:lpstr>
      <vt:lpstr>1. 路由选择算法的工作</vt:lpstr>
      <vt:lpstr>主动路由Vs被动路由算法</vt:lpstr>
      <vt:lpstr>计算的结果</vt:lpstr>
      <vt:lpstr>2. 应满足的要求</vt:lpstr>
      <vt:lpstr>3. 分类 算法的自适应性</vt:lpstr>
      <vt:lpstr>PowerPoint 演示文稿</vt:lpstr>
      <vt:lpstr>是否分级，路由算法分为两类</vt:lpstr>
      <vt:lpstr>PowerPoint 演示文稿</vt:lpstr>
      <vt:lpstr>4. 路由选择算法的思考 1）计算粒度</vt:lpstr>
      <vt:lpstr>2）工作过程</vt:lpstr>
      <vt:lpstr>PowerPoint 演示文稿</vt:lpstr>
      <vt:lpstr>还有一类比较特殊的路由</vt:lpstr>
      <vt:lpstr>5. 路由度量</vt:lpstr>
      <vt:lpstr>PowerPoint 演示文稿</vt:lpstr>
      <vt:lpstr>PowerPoint 演示文稿</vt:lpstr>
      <vt:lpstr>1. 自治系统（Autonomous System，AS）</vt:lpstr>
      <vt:lpstr>自治系统的定义</vt:lpstr>
      <vt:lpstr>PowerPoint 演示文稿</vt:lpstr>
      <vt:lpstr>2. 内部网关协议和外部网关协议</vt:lpstr>
      <vt:lpstr>外部网关协议考虑的因素很多</vt:lpstr>
      <vt:lpstr>PowerPoint 演示文稿</vt:lpstr>
      <vt:lpstr>PowerPoint 演示文稿</vt:lpstr>
      <vt:lpstr>PowerPoint 演示文稿</vt:lpstr>
      <vt:lpstr>PowerPoint 演示文稿</vt:lpstr>
      <vt:lpstr>Hop的规定</vt:lpstr>
      <vt:lpstr>PowerPoint 演示文稿</vt:lpstr>
      <vt:lpstr>RIP协议具有三个特点</vt:lpstr>
      <vt:lpstr>PowerPoint 演示文稿</vt:lpstr>
      <vt:lpstr>1. 算法过程</vt:lpstr>
      <vt:lpstr>PowerPoint 演示文稿</vt:lpstr>
      <vt:lpstr>2．算法的择优录取</vt:lpstr>
      <vt:lpstr>遴选法则</vt:lpstr>
      <vt:lpstr>横看成岭侧成峰</vt:lpstr>
      <vt:lpstr>3. 路由表更新示例</vt:lpstr>
      <vt:lpstr>PowerPoint 演示文稿</vt:lpstr>
      <vt:lpstr>一、收敛性</vt:lpstr>
      <vt:lpstr>N0-R1-N1-R2-N2-R3-N3-R4-N4-R5-N5-R6-N6</vt:lpstr>
      <vt:lpstr>PowerPoint 演示文稿</vt:lpstr>
      <vt:lpstr>二、环路问题</vt:lpstr>
      <vt:lpstr>非正常情况</vt:lpstr>
      <vt:lpstr>思考</vt:lpstr>
      <vt:lpstr>三、RIP的特点</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OSPF的考虑</vt:lpstr>
      <vt:lpstr>PowerPoint 演示文稿</vt:lpstr>
      <vt:lpstr>1. 区域（area）</vt:lpstr>
      <vt:lpstr>PowerPoint 演示文稿</vt:lpstr>
      <vt:lpstr>PowerPoint 演示文稿</vt:lpstr>
      <vt:lpstr>自治系统边界路由器</vt:lpstr>
      <vt:lpstr>主干路由器</vt:lpstr>
      <vt:lpstr>区域边界路由器</vt:lpstr>
      <vt:lpstr>2. 链路状态数据库</vt:lpstr>
      <vt:lpstr>全局视图</vt:lpstr>
      <vt:lpstr>PowerPoint 演示文稿</vt:lpstr>
      <vt:lpstr>嘘寒问暖</vt:lpstr>
      <vt:lpstr>PowerPoint 演示文稿</vt:lpstr>
      <vt:lpstr>1. OSPF三个要点 读者可以和RIP协议的三个特点对比</vt:lpstr>
      <vt:lpstr>聪明的OSPF</vt:lpstr>
      <vt:lpstr>2. 最短路径优先算法的过程</vt:lpstr>
      <vt:lpstr>大戏开始上演——初始化阶段</vt:lpstr>
      <vt:lpstr>开始计算</vt:lpstr>
      <vt:lpstr>高大上一些</vt:lpstr>
      <vt:lpstr>示例</vt:lpstr>
      <vt:lpstr>PowerPoint 演示文稿</vt:lpstr>
      <vt:lpstr>PowerPoint 演示文稿</vt:lpstr>
      <vt:lpstr>PowerPoint 演示文稿</vt:lpstr>
      <vt:lpstr>1. BGP发言人</vt:lpstr>
      <vt:lpstr>交换路由信息</vt:lpstr>
      <vt:lpstr>没有最好，只有较好</vt:lpstr>
      <vt:lpstr>PowerPoint 演示文稿</vt:lpstr>
      <vt:lpstr>2. BGP路由相关工作过程</vt:lpstr>
      <vt:lpstr>PowerPoint 演示文稿</vt:lpstr>
      <vt:lpstr>1. 自治系统之间交换路由信息</vt:lpstr>
      <vt:lpstr>针对要求1</vt:lpstr>
      <vt:lpstr>针对要求2</vt:lpstr>
      <vt:lpstr>交换的例子，简明扼要</vt:lpstr>
      <vt:lpstr>交换的例子，简明扼要</vt:lpstr>
      <vt:lpstr>交换网络可达性信息后</vt:lpstr>
      <vt:lpstr>防止兜圈子</vt:lpstr>
      <vt:lpstr>2. 自治系统内传达路由信息</vt:lpstr>
      <vt:lpstr>AS内转发BGP路由信息</vt:lpstr>
      <vt:lpstr>新问题来了</vt:lpstr>
      <vt:lpstr>必须进行相应的转换才能使用，以R13为例</vt:lpstr>
      <vt:lpstr>3. BGP路由衰减</vt:lpstr>
      <vt:lpstr>惩罚值</vt:lpstr>
      <vt:lpstr>两个阈值</vt:lpstr>
      <vt:lpstr>PowerPoint 演示文稿</vt:lpstr>
      <vt:lpstr>PowerPoint 演示文稿</vt:lpstr>
      <vt:lpstr>PowerPoint 演示文稿</vt:lpstr>
      <vt:lpstr>1. 选择本地偏好值最高的路由</vt:lpstr>
      <vt:lpstr>2. 选择AS跳数最少的路由</vt:lpstr>
      <vt:lpstr>3. 路由器BGP标识符最小的路由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先知道概念</dc:title>
  <dc:creator>du</dc:creator>
  <cp:lastModifiedBy>WIN10</cp:lastModifiedBy>
  <cp:revision>152</cp:revision>
  <dcterms:created xsi:type="dcterms:W3CDTF">2023-06-19T02:50:47Z</dcterms:created>
  <dcterms:modified xsi:type="dcterms:W3CDTF">2023-12-29T01:14:29Z</dcterms:modified>
</cp:coreProperties>
</file>