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14"/>
  </p:notesMasterIdLst>
  <p:handoutMasterIdLst>
    <p:handoutMasterId r:id="rId115"/>
  </p:handoutMasterIdLst>
  <p:sldIdLst>
    <p:sldId id="256" r:id="rId2"/>
    <p:sldId id="257" r:id="rId3"/>
    <p:sldId id="266" r:id="rId4"/>
    <p:sldId id="267" r:id="rId5"/>
    <p:sldId id="258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1" r:id="rId19"/>
    <p:sldId id="259" r:id="rId20"/>
    <p:sldId id="280" r:id="rId21"/>
    <p:sldId id="282" r:id="rId22"/>
    <p:sldId id="367" r:id="rId23"/>
    <p:sldId id="283" r:id="rId24"/>
    <p:sldId id="284" r:id="rId25"/>
    <p:sldId id="285" r:id="rId26"/>
    <p:sldId id="286" r:id="rId27"/>
    <p:sldId id="287" r:id="rId28"/>
    <p:sldId id="289" r:id="rId29"/>
    <p:sldId id="290" r:id="rId30"/>
    <p:sldId id="288" r:id="rId31"/>
    <p:sldId id="26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261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262" r:id="rId77"/>
    <p:sldId id="334" r:id="rId78"/>
    <p:sldId id="335" r:id="rId79"/>
    <p:sldId id="336" r:id="rId80"/>
    <p:sldId id="337" r:id="rId81"/>
    <p:sldId id="338" r:id="rId82"/>
    <p:sldId id="339" r:id="rId83"/>
    <p:sldId id="263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264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265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64" autoAdjust="0"/>
  </p:normalViewPr>
  <p:slideViewPr>
    <p:cSldViewPr>
      <p:cViewPr>
        <p:scale>
          <a:sx n="80" d="100"/>
          <a:sy n="80" d="100"/>
        </p:scale>
        <p:origin x="-1268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348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F831F-7F4F-4123-9DB6-9E0FD04DF320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6BE65-B085-49F5-9D4F-840A11330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3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7674E-C742-4C0F-850A-352282C0ECCD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D89EE-8134-429A-9E63-5D611C84E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8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802.11bgn</a:t>
            </a:r>
            <a:r>
              <a:rPr lang="zh-CN" altLang="en-US" dirty="0" smtClean="0"/>
              <a:t>模式支持</a:t>
            </a:r>
            <a:r>
              <a:rPr lang="en-US" altLang="zh-CN" dirty="0" smtClean="0"/>
              <a:t>14</a:t>
            </a:r>
            <a:r>
              <a:rPr lang="zh-CN" altLang="en-US" dirty="0" smtClean="0"/>
              <a:t>信道，第</a:t>
            </a:r>
            <a:r>
              <a:rPr lang="en-US" altLang="zh-CN" dirty="0" smtClean="0"/>
              <a:t>14</a:t>
            </a:r>
            <a:r>
              <a:rPr lang="zh-CN" altLang="en-US" dirty="0" smtClean="0"/>
              <a:t>信道一般不使用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D89EE-8134-429A-9E63-5D611C84EEE5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883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D89EE-8134-429A-9E63-5D611C84EEE5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723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D89EE-8134-429A-9E63-5D611C84EEE5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01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D89EE-8134-429A-9E63-5D611C84EEE5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788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D89EE-8134-429A-9E63-5D611C84EEE5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85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椭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椭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椭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椭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椭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椭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椭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椭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椭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9.emf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4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3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8.bin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31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21.jpeg"/><Relationship Id="rId4" Type="http://schemas.openxmlformats.org/officeDocument/2006/relationships/image" Target="../media/image13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21.jpeg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image" Target="../media/image27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133" y="-1"/>
            <a:ext cx="4180748" cy="268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7526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无线</a:t>
            </a:r>
            <a:r>
              <a:rPr lang="zh-CN" altLang="en-US" dirty="0">
                <a:solidFill>
                  <a:srgbClr val="FF0000"/>
                </a:solidFill>
              </a:rPr>
              <a:t>网络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AutoShape 2" descr="https://www.choseal.net.cn/repository/image/H-ZINiwgTuGJVpU2pB1r-Q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4" descr="https://www.choseal.net.cn/repository/image/H-ZINiwgTuGJVpU2pB1r-Q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6" descr="https://www.choseal.net.cn/repository/image/H-ZINiwgTuGJVpU2pB1r-Q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8" descr="https://www.choseal.net.cn/repository/image/H-ZINiwgTuGJVpU2pB1r-Q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5" y="2924944"/>
            <a:ext cx="4032257" cy="3823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05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zh-CN" dirty="0">
                <a:solidFill>
                  <a:srgbClr val="FF0000"/>
                </a:solidFill>
              </a:rPr>
              <a:t>移动自组织网的演化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根据应用场合的不同，自组织网不断</a:t>
            </a:r>
            <a:r>
              <a:rPr lang="zh-CN" altLang="zh-CN" dirty="0" smtClean="0"/>
              <a:t>演化</a:t>
            </a:r>
            <a:endParaRPr lang="en-US" altLang="zh-CN" dirty="0" smtClean="0"/>
          </a:p>
          <a:p>
            <a:r>
              <a:rPr lang="zh-CN" altLang="zh-CN" dirty="0" smtClean="0"/>
              <a:t>衍生</a:t>
            </a:r>
            <a:r>
              <a:rPr lang="zh-CN" altLang="zh-CN" dirty="0"/>
              <a:t>了几个特殊类型的自组织</a:t>
            </a:r>
            <a:r>
              <a:rPr lang="zh-CN" altLang="zh-CN" dirty="0" smtClean="0"/>
              <a:t>网</a:t>
            </a:r>
            <a:endParaRPr lang="en-US" altLang="zh-CN" dirty="0" smtClean="0"/>
          </a:p>
          <a:p>
            <a:r>
              <a:rPr lang="zh-CN" altLang="zh-CN" dirty="0" smtClean="0"/>
              <a:t>它们</a:t>
            </a:r>
            <a:r>
              <a:rPr lang="zh-CN" altLang="zh-CN" dirty="0"/>
              <a:t>与最初的自组织网有一定的区别，但是都拥有本质的特点——自组织性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16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zh-CN" dirty="0">
                <a:solidFill>
                  <a:srgbClr val="FF0000"/>
                </a:solidFill>
              </a:rPr>
              <a:t>微微网的工作方式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一旦组成了微微</a:t>
            </a:r>
            <a:r>
              <a:rPr lang="zh-CN" altLang="zh-CN" dirty="0" smtClean="0"/>
              <a:t>网，微微</a:t>
            </a:r>
            <a:r>
              <a:rPr lang="zh-CN" altLang="zh-CN" dirty="0"/>
              <a:t>网内</a:t>
            </a:r>
            <a:r>
              <a:rPr lang="zh-CN" altLang="zh-CN" dirty="0" smtClean="0"/>
              <a:t>的从</a:t>
            </a:r>
            <a:r>
              <a:rPr lang="zh-CN" altLang="zh-CN" dirty="0"/>
              <a:t>设备之间的</a:t>
            </a:r>
            <a:r>
              <a:rPr lang="zh-CN" altLang="zh-CN" dirty="0" smtClean="0"/>
              <a:t>通信必须</a:t>
            </a:r>
            <a:r>
              <a:rPr lang="zh-CN" altLang="zh-CN" dirty="0"/>
              <a:t>经过主设备进行</a:t>
            </a:r>
            <a:r>
              <a:rPr lang="zh-CN" altLang="zh-CN" dirty="0" smtClean="0"/>
              <a:t>中转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即使</a:t>
            </a:r>
            <a:r>
              <a:rPr lang="zh-CN" altLang="zh-CN" dirty="0"/>
              <a:t>从设备之间相距很近，相互处在对方的通信范围</a:t>
            </a:r>
            <a:r>
              <a:rPr lang="zh-CN" altLang="zh-CN" dirty="0" smtClean="0"/>
              <a:t>之内</a:t>
            </a:r>
          </a:p>
          <a:p>
            <a:r>
              <a:rPr lang="zh-CN" altLang="zh-CN" dirty="0" smtClean="0"/>
              <a:t>在主设备的控制下，主、从设备之间以轮询的调度方式，轮流使用信道进行数据的传输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就如同教师轮流点名学生回答问题一样。</a:t>
            </a:r>
          </a:p>
        </p:txBody>
      </p:sp>
    </p:spTree>
    <p:extLst>
      <p:ext uri="{BB962C8B-B14F-4D97-AF65-F5344CB8AC3E}">
        <p14:creationId xmlns:p14="http://schemas.microsoft.com/office/powerpoint/2010/main" val="198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主设备首先启动发送过程，传送数据给从设备，或询问从设备是否有数据需要传送。</a:t>
            </a:r>
          </a:p>
          <a:p>
            <a:r>
              <a:rPr lang="zh-CN" altLang="zh-CN" dirty="0"/>
              <a:t>从设备回应是否收到主设备发送的数据，或发送数据给主设备。</a:t>
            </a:r>
          </a:p>
          <a:p>
            <a:r>
              <a:rPr lang="zh-CN" altLang="zh-CN" dirty="0"/>
              <a:t>没有被轮询到的从设备不被允许传送数据，直到被轮询到为止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7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zh-CN" dirty="0">
                <a:solidFill>
                  <a:srgbClr val="FF0000"/>
                </a:solidFill>
              </a:rPr>
              <a:t>散射网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可以通过共享设备把多个独立的、非同步的微微网连接起来，形成一个范围更大的散射网（</a:t>
            </a:r>
            <a:r>
              <a:rPr lang="en-US" altLang="zh-CN" dirty="0"/>
              <a:t>Scatter Net</a:t>
            </a:r>
            <a:r>
              <a:rPr lang="zh-CN" altLang="zh-CN" dirty="0"/>
              <a:t>，或称扩散网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共享设备被称为桥结点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008064"/>
              </p:ext>
            </p:extLst>
          </p:nvPr>
        </p:nvGraphicFramePr>
        <p:xfrm>
          <a:off x="2447764" y="2204864"/>
          <a:ext cx="4248472" cy="3172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Visio" r:id="rId3" imgW="4360767" imgH="3250833" progId="Visio.Drawing.11">
                  <p:embed/>
                </p:oleObj>
              </mc:Choice>
              <mc:Fallback>
                <p:oleObj name="Visio" r:id="rId3" imgW="4360767" imgH="325083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764" y="2204864"/>
                        <a:ext cx="4248472" cy="31723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276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散射网不需要额外的网络</a:t>
            </a:r>
            <a:r>
              <a:rPr lang="zh-CN" altLang="zh-CN" dirty="0" smtClean="0"/>
              <a:t>设备</a:t>
            </a:r>
            <a:endParaRPr lang="en-US" altLang="zh-CN" dirty="0" smtClean="0"/>
          </a:p>
          <a:p>
            <a:r>
              <a:rPr lang="zh-CN" altLang="zh-CN" dirty="0" smtClean="0"/>
              <a:t>多</a:t>
            </a:r>
            <a:r>
              <a:rPr lang="zh-CN" altLang="zh-CN" dirty="0"/>
              <a:t>个蓝牙设备在某个区域内一起自主协调工作，相互间</a:t>
            </a:r>
            <a:r>
              <a:rPr lang="zh-CN" altLang="zh-CN" dirty="0" smtClean="0"/>
              <a:t>通信</a:t>
            </a:r>
            <a:endParaRPr lang="en-US" altLang="zh-CN" dirty="0" smtClean="0"/>
          </a:p>
          <a:p>
            <a:r>
              <a:rPr lang="zh-CN" altLang="zh-CN" dirty="0" smtClean="0"/>
              <a:t>形成</a:t>
            </a:r>
            <a:r>
              <a:rPr lang="zh-CN" altLang="zh-CN" dirty="0"/>
              <a:t>一个独立的</a:t>
            </a:r>
            <a:r>
              <a:rPr lang="zh-CN" altLang="zh-CN" dirty="0">
                <a:solidFill>
                  <a:srgbClr val="FF0000"/>
                </a:solidFill>
              </a:rPr>
              <a:t>移动自组织网络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</a:t>
            </a:r>
            <a:r>
              <a:rPr lang="zh-CN" altLang="zh-CN" dirty="0"/>
              <a:t>概述</a:t>
            </a:r>
          </a:p>
          <a:p>
            <a:r>
              <a:rPr lang="en-US" altLang="zh-CN" dirty="0" smtClean="0"/>
              <a:t>7.2 </a:t>
            </a:r>
            <a:r>
              <a:rPr lang="zh-CN" altLang="zh-CN" dirty="0"/>
              <a:t>隐蔽站和暴露站问题</a:t>
            </a:r>
          </a:p>
          <a:p>
            <a:r>
              <a:rPr lang="en-US" altLang="zh-CN" dirty="0"/>
              <a:t>7.3 </a:t>
            </a:r>
            <a:r>
              <a:rPr lang="zh-CN" altLang="zh-CN" dirty="0"/>
              <a:t>无线局域网</a:t>
            </a:r>
          </a:p>
          <a:p>
            <a:r>
              <a:rPr lang="en-US" altLang="zh-CN" dirty="0" smtClean="0"/>
              <a:t>7.4 </a:t>
            </a:r>
            <a:r>
              <a:rPr lang="zh-CN" altLang="zh-CN" dirty="0"/>
              <a:t>无线广域网</a:t>
            </a:r>
          </a:p>
          <a:p>
            <a:r>
              <a:rPr lang="en-US" altLang="zh-CN" dirty="0"/>
              <a:t>7.5 </a:t>
            </a:r>
            <a:r>
              <a:rPr lang="zh-CN" altLang="zh-CN" dirty="0"/>
              <a:t>无线个域网</a:t>
            </a:r>
          </a:p>
          <a:p>
            <a:pPr lvl="1"/>
            <a:r>
              <a:rPr lang="en-US" altLang="zh-CN" dirty="0"/>
              <a:t>7.5.1 </a:t>
            </a:r>
            <a:r>
              <a:rPr lang="zh-CN" altLang="zh-CN" dirty="0"/>
              <a:t>蓝牙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7.5.2 </a:t>
            </a:r>
            <a:r>
              <a:rPr lang="en-US" altLang="zh-CN" dirty="0" err="1" smtClean="0">
                <a:solidFill>
                  <a:srgbClr val="FF0000"/>
                </a:solidFill>
              </a:rPr>
              <a:t>ZigBee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5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7030A0"/>
                </a:solidFill>
              </a:rPr>
              <a:t>一、概述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ZigBee</a:t>
            </a:r>
            <a:r>
              <a:rPr lang="zh-CN" altLang="zh-CN" dirty="0"/>
              <a:t>技术是一种新兴的短距离、低成本的无线通信</a:t>
            </a:r>
            <a:r>
              <a:rPr lang="zh-CN" altLang="zh-CN" dirty="0" smtClean="0"/>
              <a:t>技术</a:t>
            </a:r>
            <a:endParaRPr lang="en-US" altLang="zh-CN" dirty="0" smtClean="0"/>
          </a:p>
          <a:p>
            <a:r>
              <a:rPr lang="zh-CN" altLang="zh-CN" dirty="0" smtClean="0"/>
              <a:t>被</a:t>
            </a:r>
            <a:r>
              <a:rPr lang="zh-CN" altLang="zh-CN" dirty="0"/>
              <a:t>认为是针对无线传感器网络（</a:t>
            </a:r>
            <a:r>
              <a:rPr lang="en-US" altLang="zh-CN" dirty="0"/>
              <a:t>WSN</a:t>
            </a:r>
            <a:r>
              <a:rPr lang="zh-CN" altLang="zh-CN" dirty="0"/>
              <a:t>）而定义的技术</a:t>
            </a:r>
            <a:r>
              <a:rPr lang="zh-CN" altLang="zh-CN" dirty="0" smtClean="0"/>
              <a:t>标准</a:t>
            </a:r>
            <a:endParaRPr lang="en-US" altLang="zh-CN" dirty="0" smtClean="0"/>
          </a:p>
          <a:p>
            <a:r>
              <a:rPr lang="zh-CN" altLang="zh-CN" dirty="0" smtClean="0"/>
              <a:t>主要</a:t>
            </a:r>
            <a:r>
              <a:rPr lang="zh-CN" altLang="zh-CN" dirty="0"/>
              <a:t>应用领域包括工业控制、汽车自动化、农业自动化和医用设备的警报和安全、监测和控制等</a:t>
            </a:r>
            <a:endParaRPr lang="zh-CN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172719"/>
            <a:ext cx="4211960" cy="2179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48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ZigBee</a:t>
            </a:r>
            <a:r>
              <a:rPr lang="zh-CN" altLang="zh-CN" dirty="0"/>
              <a:t>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/>
              <a:t>ZigBee</a:t>
            </a:r>
            <a:r>
              <a:rPr lang="zh-CN" altLang="zh-CN" dirty="0"/>
              <a:t>标准是在</a:t>
            </a:r>
            <a:r>
              <a:rPr lang="en-US" altLang="zh-CN" dirty="0" smtClean="0"/>
              <a:t>IEEE802.15.4 </a:t>
            </a:r>
            <a:r>
              <a:rPr lang="zh-CN" altLang="zh-CN" dirty="0" smtClean="0"/>
              <a:t>基础</a:t>
            </a:r>
            <a:r>
              <a:rPr lang="zh-CN" altLang="zh-CN" dirty="0"/>
              <a:t>上发展而来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IEEE802.15.4</a:t>
            </a:r>
            <a:r>
              <a:rPr lang="zh-CN" altLang="zh-CN" dirty="0"/>
              <a:t>定义了物理层和</a:t>
            </a:r>
            <a:r>
              <a:rPr lang="en-US" altLang="zh-CN" dirty="0"/>
              <a:t>MAC</a:t>
            </a:r>
            <a:r>
              <a:rPr lang="zh-CN" altLang="zh-CN" dirty="0" smtClean="0"/>
              <a:t>层</a:t>
            </a:r>
            <a:endParaRPr lang="en-US" altLang="zh-CN" dirty="0" smtClean="0"/>
          </a:p>
          <a:p>
            <a:r>
              <a:rPr lang="en-US" altLang="zh-CN" dirty="0" err="1" smtClean="0"/>
              <a:t>ZigBee</a:t>
            </a:r>
            <a:r>
              <a:rPr lang="zh-CN" altLang="zh-CN" dirty="0" smtClean="0"/>
              <a:t>联盟定义</a:t>
            </a:r>
            <a:r>
              <a:rPr lang="zh-CN" altLang="zh-CN" dirty="0"/>
              <a:t>了</a:t>
            </a:r>
            <a:r>
              <a:rPr lang="zh-CN" altLang="zh-CN" dirty="0" smtClean="0"/>
              <a:t>网络层</a:t>
            </a:r>
            <a:r>
              <a:rPr lang="zh-CN" altLang="zh-CN" dirty="0"/>
              <a:t>和</a:t>
            </a:r>
            <a:r>
              <a:rPr lang="zh-CN" altLang="zh-CN" dirty="0" smtClean="0"/>
              <a:t>应用层</a:t>
            </a:r>
            <a:endParaRPr lang="zh-CN" alt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5" y="3068960"/>
            <a:ext cx="4967409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33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IEEE802.15.4</a:t>
            </a:r>
            <a:r>
              <a:rPr lang="zh-CN" altLang="zh-CN" dirty="0"/>
              <a:t>特点如下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CN" altLang="zh-CN" dirty="0"/>
              <a:t>低速率</a:t>
            </a:r>
            <a:r>
              <a:rPr lang="zh-CN" altLang="zh-CN" dirty="0" smtClean="0"/>
              <a:t>：提供</a:t>
            </a:r>
            <a:r>
              <a:rPr lang="zh-CN" altLang="zh-CN" dirty="0"/>
              <a:t>了</a:t>
            </a:r>
            <a:r>
              <a:rPr lang="en-US" altLang="zh-CN" dirty="0"/>
              <a:t>250kbps</a:t>
            </a:r>
            <a:r>
              <a:rPr lang="zh-CN" altLang="zh-CN" dirty="0"/>
              <a:t>、</a:t>
            </a:r>
            <a:r>
              <a:rPr lang="en-US" altLang="zh-CN" dirty="0"/>
              <a:t>40kbps</a:t>
            </a:r>
            <a:r>
              <a:rPr lang="zh-CN" altLang="zh-CN" dirty="0"/>
              <a:t>和</a:t>
            </a:r>
            <a:r>
              <a:rPr lang="en-US" altLang="zh-CN" dirty="0"/>
              <a:t>20kbps</a:t>
            </a:r>
            <a:r>
              <a:rPr lang="zh-CN" altLang="zh-CN" dirty="0"/>
              <a:t>三种原始数据率，除去信道竞争、应答和重传等消耗，真正可用数据率更低。</a:t>
            </a:r>
          </a:p>
          <a:p>
            <a:pPr lvl="0"/>
            <a:r>
              <a:rPr lang="zh-CN" altLang="zh-CN" dirty="0"/>
              <a:t>低功耗：发射功率仅为</a:t>
            </a:r>
            <a:r>
              <a:rPr lang="en-US" altLang="zh-CN" dirty="0"/>
              <a:t>1mW</a:t>
            </a:r>
            <a:r>
              <a:rPr lang="zh-CN" altLang="zh-CN" dirty="0"/>
              <a:t>，发射范围</a:t>
            </a:r>
            <a:r>
              <a:rPr lang="en-US" altLang="zh-CN" dirty="0"/>
              <a:t>10</a:t>
            </a:r>
            <a:r>
              <a:rPr lang="zh-CN" altLang="zh-CN" dirty="0"/>
              <a:t>米左右，不</a:t>
            </a:r>
            <a:r>
              <a:rPr lang="zh-CN" altLang="zh-CN" dirty="0" smtClean="0"/>
              <a:t>需通信</a:t>
            </a:r>
            <a:r>
              <a:rPr lang="zh-CN" altLang="zh-CN" dirty="0"/>
              <a:t>时结点可进入休眠状态</a:t>
            </a:r>
            <a:r>
              <a:rPr lang="zh-CN" altLang="zh-CN" dirty="0" smtClean="0"/>
              <a:t>，非常</a:t>
            </a:r>
            <a:r>
              <a:rPr lang="zh-CN" altLang="zh-CN" dirty="0"/>
              <a:t>省</a:t>
            </a:r>
            <a:r>
              <a:rPr lang="zh-CN" altLang="zh-CN" dirty="0" smtClean="0"/>
              <a:t>电</a:t>
            </a:r>
            <a:endParaRPr lang="zh-CN" altLang="zh-CN" dirty="0"/>
          </a:p>
          <a:p>
            <a:pPr lvl="0"/>
            <a:r>
              <a:rPr lang="zh-CN" altLang="zh-CN" dirty="0"/>
              <a:t>低成本：协议套件紧凑简单，对通信控制器要求低，标准免专利费。</a:t>
            </a:r>
          </a:p>
          <a:p>
            <a:pPr lvl="0"/>
            <a:r>
              <a:rPr lang="zh-CN" altLang="zh-CN" dirty="0"/>
              <a:t>响应快：从睡眠到工作</a:t>
            </a:r>
            <a:r>
              <a:rPr lang="en-US" altLang="zh-CN" dirty="0"/>
              <a:t>15ms</a:t>
            </a:r>
            <a:r>
              <a:rPr lang="zh-CN" altLang="zh-CN" dirty="0"/>
              <a:t>，结点入网</a:t>
            </a:r>
            <a:r>
              <a:rPr lang="en-US" altLang="zh-CN" dirty="0"/>
              <a:t>30ms</a:t>
            </a:r>
            <a:r>
              <a:rPr lang="zh-CN" altLang="zh-CN" dirty="0"/>
              <a:t>，传统蓝牙和</a:t>
            </a:r>
            <a:r>
              <a:rPr lang="en-US" altLang="zh-CN" dirty="0"/>
              <a:t>Wi-Fi</a:t>
            </a:r>
            <a:r>
              <a:rPr lang="zh-CN" altLang="zh-CN" dirty="0"/>
              <a:t>需秒级。</a:t>
            </a:r>
          </a:p>
          <a:p>
            <a:r>
              <a:rPr lang="zh-CN" altLang="zh-CN" dirty="0"/>
              <a:t>网络容量高：一个网络可容纳</a:t>
            </a:r>
            <a:r>
              <a:rPr lang="en-US" altLang="zh-CN" dirty="0"/>
              <a:t>254</a:t>
            </a:r>
            <a:r>
              <a:rPr lang="zh-CN" altLang="zh-CN" dirty="0"/>
              <a:t>个从设备和</a:t>
            </a:r>
            <a:r>
              <a:rPr lang="en-US" altLang="zh-CN" dirty="0"/>
              <a:t>1</a:t>
            </a:r>
            <a:r>
              <a:rPr lang="zh-CN" altLang="zh-CN" dirty="0"/>
              <a:t>个主设备，一个区域内可同时存在</a:t>
            </a:r>
            <a:r>
              <a:rPr lang="en-US" altLang="zh-CN" dirty="0"/>
              <a:t>100</a:t>
            </a:r>
            <a:r>
              <a:rPr lang="zh-CN" altLang="zh-CN" dirty="0"/>
              <a:t>个网络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26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7030A0"/>
                </a:solidFill>
              </a:rPr>
              <a:t>二、设备类型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为了降低用户系统的建设成本，</a:t>
            </a:r>
            <a:r>
              <a:rPr lang="en-US" altLang="zh-CN" dirty="0"/>
              <a:t>IEEE802.15.4</a:t>
            </a:r>
            <a:r>
              <a:rPr lang="zh-CN" altLang="zh-CN" dirty="0"/>
              <a:t>定义了两类设备：</a:t>
            </a:r>
          </a:p>
          <a:p>
            <a:pPr lvl="1"/>
            <a:r>
              <a:rPr lang="zh-CN" altLang="zh-CN" dirty="0"/>
              <a:t>全功能设备（</a:t>
            </a:r>
            <a:r>
              <a:rPr lang="en-US" altLang="zh-CN" dirty="0"/>
              <a:t>Full Function Device</a:t>
            </a:r>
            <a:r>
              <a:rPr lang="zh-CN" altLang="zh-CN" dirty="0"/>
              <a:t>，</a:t>
            </a:r>
            <a:r>
              <a:rPr lang="en-US" altLang="zh-CN" dirty="0"/>
              <a:t>FFD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pPr lvl="1"/>
            <a:r>
              <a:rPr lang="zh-CN" altLang="zh-CN" dirty="0"/>
              <a:t>精简功能设备（</a:t>
            </a:r>
            <a:r>
              <a:rPr lang="en-US" altLang="zh-CN" dirty="0"/>
              <a:t>Reduced </a:t>
            </a:r>
            <a:r>
              <a:rPr lang="en-US" altLang="zh-CN" dirty="0" smtClean="0"/>
              <a:t>Function </a:t>
            </a:r>
            <a:r>
              <a:rPr lang="en-US" altLang="zh-CN" dirty="0"/>
              <a:t>Device</a:t>
            </a:r>
            <a:r>
              <a:rPr lang="zh-CN" altLang="zh-CN" dirty="0"/>
              <a:t>，</a:t>
            </a:r>
            <a:r>
              <a:rPr lang="en-US" altLang="zh-CN" dirty="0"/>
              <a:t>RFD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en-US" altLang="zh-CN" dirty="0" err="1" smtClean="0"/>
              <a:t>ZigBee</a:t>
            </a:r>
            <a:r>
              <a:rPr lang="zh-CN" altLang="zh-CN" dirty="0"/>
              <a:t>将这两种设备配置为以下三种角色：</a:t>
            </a:r>
          </a:p>
          <a:p>
            <a:pPr lvl="1"/>
            <a:r>
              <a:rPr lang="zh-CN" altLang="zh-CN" dirty="0"/>
              <a:t>协调器</a:t>
            </a:r>
            <a:r>
              <a:rPr lang="zh-CN" altLang="zh-CN" dirty="0" smtClean="0"/>
              <a:t>（</a:t>
            </a:r>
            <a:r>
              <a:rPr lang="en-US" altLang="zh-CN" dirty="0" smtClean="0"/>
              <a:t>Coordinator</a:t>
            </a:r>
            <a:r>
              <a:rPr lang="zh-CN" altLang="zh-CN" dirty="0" smtClean="0"/>
              <a:t>），初始化</a:t>
            </a:r>
            <a:r>
              <a:rPr lang="zh-CN" altLang="zh-CN" dirty="0"/>
              <a:t>、设置网络信息，组织网络。</a:t>
            </a:r>
          </a:p>
          <a:p>
            <a:pPr lvl="1"/>
            <a:r>
              <a:rPr lang="zh-CN" altLang="zh-CN" dirty="0"/>
              <a:t>路由器</a:t>
            </a:r>
            <a:r>
              <a:rPr lang="zh-CN" altLang="zh-CN" dirty="0" smtClean="0"/>
              <a:t>（</a:t>
            </a:r>
            <a:r>
              <a:rPr lang="en-US" altLang="zh-CN" dirty="0" smtClean="0"/>
              <a:t>Router</a:t>
            </a:r>
            <a:r>
              <a:rPr lang="zh-CN" altLang="zh-CN" dirty="0"/>
              <a:t>），传递和中继信息的设备，提供信息的</a:t>
            </a:r>
            <a:r>
              <a:rPr lang="zh-CN" altLang="zh-CN" dirty="0" smtClean="0"/>
              <a:t>双向传输</a:t>
            </a:r>
            <a:endParaRPr lang="zh-CN" altLang="zh-CN" dirty="0"/>
          </a:p>
          <a:p>
            <a:pPr lvl="1"/>
            <a:r>
              <a:rPr lang="zh-CN" altLang="zh-CN" dirty="0"/>
              <a:t>终端设备</a:t>
            </a:r>
            <a:r>
              <a:rPr lang="zh-CN" altLang="zh-CN" dirty="0" smtClean="0"/>
              <a:t>（</a:t>
            </a:r>
            <a:r>
              <a:rPr lang="en-US" altLang="zh-CN" dirty="0" smtClean="0"/>
              <a:t>End </a:t>
            </a:r>
            <a:r>
              <a:rPr lang="en-US" altLang="zh-CN" dirty="0"/>
              <a:t>Device</a:t>
            </a:r>
            <a:r>
              <a:rPr lang="zh-CN" altLang="zh-CN" dirty="0"/>
              <a:t>），具有监控功能的</a:t>
            </a:r>
            <a:r>
              <a:rPr lang="zh-CN" altLang="zh-CN" dirty="0" smtClean="0"/>
              <a:t>结点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394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省钱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一个</a:t>
            </a:r>
            <a:r>
              <a:rPr lang="en-US" altLang="zh-CN" dirty="0" err="1"/>
              <a:t>ZigBee</a:t>
            </a:r>
            <a:r>
              <a:rPr lang="zh-CN" altLang="zh-CN" dirty="0"/>
              <a:t>网络由一个协调器结点、若干个路由器和大量终端</a:t>
            </a:r>
            <a:r>
              <a:rPr lang="zh-CN" altLang="zh-CN" dirty="0" smtClean="0"/>
              <a:t>组成</a:t>
            </a:r>
            <a:endParaRPr lang="en-US" altLang="zh-CN" dirty="0" smtClean="0"/>
          </a:p>
          <a:p>
            <a:r>
              <a:rPr lang="zh-CN" altLang="zh-CN" dirty="0" smtClean="0"/>
              <a:t>协调器</a:t>
            </a:r>
            <a:r>
              <a:rPr lang="zh-CN" altLang="zh-CN" dirty="0"/>
              <a:t>和路由器只能由全功能设备</a:t>
            </a:r>
            <a:r>
              <a:rPr lang="zh-CN" altLang="zh-CN" dirty="0" smtClean="0"/>
              <a:t>充当</a:t>
            </a:r>
            <a:endParaRPr lang="en-US" altLang="zh-CN" dirty="0" smtClean="0"/>
          </a:p>
          <a:p>
            <a:r>
              <a:rPr lang="zh-CN" altLang="zh-CN" dirty="0" smtClean="0"/>
              <a:t>精简</a:t>
            </a:r>
            <a:r>
              <a:rPr lang="zh-CN" altLang="zh-CN" dirty="0"/>
              <a:t>功能设备只能充当</a:t>
            </a:r>
            <a:r>
              <a:rPr lang="zh-CN" altLang="zh-CN" dirty="0" smtClean="0"/>
              <a:t>终端设备</a:t>
            </a:r>
            <a:endParaRPr lang="en-US" altLang="zh-CN" dirty="0" smtClean="0"/>
          </a:p>
          <a:p>
            <a:r>
              <a:rPr lang="zh-CN" altLang="zh-CN" dirty="0" smtClean="0"/>
              <a:t>这样</a:t>
            </a:r>
            <a:r>
              <a:rPr lang="zh-CN" altLang="zh-CN" dirty="0"/>
              <a:t>，即可以进行大规模的部署，监控大面积的区域，又可以有效降低成本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45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zh-CN" altLang="zh-CN" dirty="0" smtClean="0"/>
              <a:t>无线</a:t>
            </a:r>
            <a:r>
              <a:rPr lang="zh-CN" altLang="zh-CN" dirty="0"/>
              <a:t>传感器</a:t>
            </a:r>
            <a:r>
              <a:rPr lang="zh-CN" altLang="zh-CN" dirty="0" smtClean="0"/>
              <a:t>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89003" y="1520323"/>
            <a:ext cx="8503920" cy="4572000"/>
          </a:xfrm>
        </p:spPr>
        <p:txBody>
          <a:bodyPr/>
          <a:lstStyle/>
          <a:p>
            <a:r>
              <a:rPr lang="zh-CN" altLang="zh-CN" dirty="0"/>
              <a:t>无线传感器网络（</a:t>
            </a:r>
            <a:r>
              <a:rPr lang="en-US" altLang="zh-CN" dirty="0"/>
              <a:t>Wireless Sensors Network</a:t>
            </a:r>
            <a:r>
              <a:rPr lang="zh-CN" altLang="zh-CN" dirty="0"/>
              <a:t>，</a:t>
            </a:r>
            <a:r>
              <a:rPr lang="en-US" altLang="zh-CN" dirty="0"/>
              <a:t>WSN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4" name="云形 3"/>
          <p:cNvSpPr/>
          <p:nvPr/>
        </p:nvSpPr>
        <p:spPr>
          <a:xfrm>
            <a:off x="467544" y="4005064"/>
            <a:ext cx="4680520" cy="2520280"/>
          </a:xfrm>
          <a:prstGeom prst="cloud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79232" y="4553392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35585" y="5143359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536385" y="4709716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279726" y="5013176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237516" y="4877544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358920" y="5509310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40024" y="5525616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804273" y="5304490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608393" y="6029672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2054842" y="4472312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538176" y="4507364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39294" y="5704919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048458" y="4567295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560626" y="4791703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396947" y="5295759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3362356" y="5295852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944051" y="5582206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613243" y="5943831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4059692" y="4386471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757259" y="4781724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4491740" y="4386471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635896" y="4244970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922342" y="5808769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081279" y="5966048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762045" y="6243576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云形 43"/>
          <p:cNvSpPr/>
          <p:nvPr/>
        </p:nvSpPr>
        <p:spPr>
          <a:xfrm>
            <a:off x="1081719" y="2420888"/>
            <a:ext cx="2868946" cy="1368152"/>
          </a:xfrm>
          <a:prstGeom prst="cloud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179512" y="3258150"/>
            <a:ext cx="515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检测区域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47" name="直接箭头连接符 46"/>
          <p:cNvCxnSpPr>
            <a:stCxn id="45" idx="3"/>
          </p:cNvCxnSpPr>
          <p:nvPr/>
        </p:nvCxnSpPr>
        <p:spPr>
          <a:xfrm flipV="1">
            <a:off x="695278" y="3573016"/>
            <a:ext cx="616699" cy="2852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611560" y="4005064"/>
            <a:ext cx="392067" cy="311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云形 50"/>
          <p:cNvSpPr/>
          <p:nvPr/>
        </p:nvSpPr>
        <p:spPr>
          <a:xfrm>
            <a:off x="7086312" y="1965980"/>
            <a:ext cx="2031766" cy="90981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互联网</a:t>
            </a:r>
          </a:p>
        </p:txBody>
      </p:sp>
      <p:sp>
        <p:nvSpPr>
          <p:cNvPr id="52" name="云形 51"/>
          <p:cNvSpPr/>
          <p:nvPr/>
        </p:nvSpPr>
        <p:spPr>
          <a:xfrm>
            <a:off x="5724128" y="3118108"/>
            <a:ext cx="1656184" cy="74020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接入网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3" name="直接连接符 52"/>
          <p:cNvCxnSpPr>
            <a:endCxn id="52" idx="2"/>
          </p:cNvCxnSpPr>
          <p:nvPr/>
        </p:nvCxnSpPr>
        <p:spPr>
          <a:xfrm flipV="1">
            <a:off x="4788024" y="3488211"/>
            <a:ext cx="941241" cy="30082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988" y="2991539"/>
            <a:ext cx="4476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5" name="直接连接符 54"/>
          <p:cNvCxnSpPr/>
          <p:nvPr/>
        </p:nvCxnSpPr>
        <p:spPr>
          <a:xfrm flipV="1">
            <a:off x="7086312" y="2817280"/>
            <a:ext cx="407149" cy="30082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任意多边形 57"/>
          <p:cNvSpPr/>
          <p:nvPr/>
        </p:nvSpPr>
        <p:spPr>
          <a:xfrm rot="18173999" flipV="1">
            <a:off x="3542344" y="3479266"/>
            <a:ext cx="1178710" cy="402067"/>
          </a:xfrm>
          <a:custGeom>
            <a:avLst/>
            <a:gdLst>
              <a:gd name="connsiteX0" fmla="*/ 6867 w 2622846"/>
              <a:gd name="connsiteY0" fmla="*/ 508883 h 678290"/>
              <a:gd name="connsiteX1" fmla="*/ 205649 w 2622846"/>
              <a:gd name="connsiteY1" fmla="*/ 405516 h 678290"/>
              <a:gd name="connsiteX2" fmla="*/ 324919 w 2622846"/>
              <a:gd name="connsiteY2" fmla="*/ 349857 h 678290"/>
              <a:gd name="connsiteX3" fmla="*/ 468042 w 2622846"/>
              <a:gd name="connsiteY3" fmla="*/ 302149 h 678290"/>
              <a:gd name="connsiteX4" fmla="*/ 603214 w 2622846"/>
              <a:gd name="connsiteY4" fmla="*/ 246490 h 678290"/>
              <a:gd name="connsiteX5" fmla="*/ 746338 w 2622846"/>
              <a:gd name="connsiteY5" fmla="*/ 206734 h 678290"/>
              <a:gd name="connsiteX6" fmla="*/ 1008731 w 2622846"/>
              <a:gd name="connsiteY6" fmla="*/ 127221 h 678290"/>
              <a:gd name="connsiteX7" fmla="*/ 1088244 w 2622846"/>
              <a:gd name="connsiteY7" fmla="*/ 103367 h 678290"/>
              <a:gd name="connsiteX8" fmla="*/ 1191611 w 2622846"/>
              <a:gd name="connsiteY8" fmla="*/ 79513 h 678290"/>
              <a:gd name="connsiteX9" fmla="*/ 1255221 w 2622846"/>
              <a:gd name="connsiteY9" fmla="*/ 55659 h 678290"/>
              <a:gd name="connsiteX10" fmla="*/ 1310880 w 2622846"/>
              <a:gd name="connsiteY10" fmla="*/ 47708 h 678290"/>
              <a:gd name="connsiteX11" fmla="*/ 1374491 w 2622846"/>
              <a:gd name="connsiteY11" fmla="*/ 31805 h 678290"/>
              <a:gd name="connsiteX12" fmla="*/ 1366540 w 2622846"/>
              <a:gd name="connsiteY12" fmla="*/ 127221 h 678290"/>
              <a:gd name="connsiteX13" fmla="*/ 1358588 w 2622846"/>
              <a:gd name="connsiteY13" fmla="*/ 151075 h 678290"/>
              <a:gd name="connsiteX14" fmla="*/ 1342686 w 2622846"/>
              <a:gd name="connsiteY14" fmla="*/ 214685 h 678290"/>
              <a:gd name="connsiteX15" fmla="*/ 1334734 w 2622846"/>
              <a:gd name="connsiteY15" fmla="*/ 254442 h 678290"/>
              <a:gd name="connsiteX16" fmla="*/ 1318832 w 2622846"/>
              <a:gd name="connsiteY16" fmla="*/ 278296 h 678290"/>
              <a:gd name="connsiteX17" fmla="*/ 1302929 w 2622846"/>
              <a:gd name="connsiteY17" fmla="*/ 326003 h 678290"/>
              <a:gd name="connsiteX18" fmla="*/ 1287027 w 2622846"/>
              <a:gd name="connsiteY18" fmla="*/ 381662 h 678290"/>
              <a:gd name="connsiteX19" fmla="*/ 1326783 w 2622846"/>
              <a:gd name="connsiteY19" fmla="*/ 357809 h 678290"/>
              <a:gd name="connsiteX20" fmla="*/ 1390393 w 2622846"/>
              <a:gd name="connsiteY20" fmla="*/ 318052 h 678290"/>
              <a:gd name="connsiteX21" fmla="*/ 1485809 w 2622846"/>
              <a:gd name="connsiteY21" fmla="*/ 270344 h 678290"/>
              <a:gd name="connsiteX22" fmla="*/ 1605079 w 2622846"/>
              <a:gd name="connsiteY22" fmla="*/ 230588 h 678290"/>
              <a:gd name="connsiteX23" fmla="*/ 1708446 w 2622846"/>
              <a:gd name="connsiteY23" fmla="*/ 198782 h 678290"/>
              <a:gd name="connsiteX24" fmla="*/ 1811813 w 2622846"/>
              <a:gd name="connsiteY24" fmla="*/ 166977 h 678290"/>
              <a:gd name="connsiteX25" fmla="*/ 1931082 w 2622846"/>
              <a:gd name="connsiteY25" fmla="*/ 135172 h 678290"/>
              <a:gd name="connsiteX26" fmla="*/ 2066254 w 2622846"/>
              <a:gd name="connsiteY26" fmla="*/ 103367 h 678290"/>
              <a:gd name="connsiteX27" fmla="*/ 2137816 w 2622846"/>
              <a:gd name="connsiteY27" fmla="*/ 79513 h 678290"/>
              <a:gd name="connsiteX28" fmla="*/ 2272988 w 2622846"/>
              <a:gd name="connsiteY28" fmla="*/ 55659 h 678290"/>
              <a:gd name="connsiteX29" fmla="*/ 2392258 w 2622846"/>
              <a:gd name="connsiteY29" fmla="*/ 39756 h 678290"/>
              <a:gd name="connsiteX30" fmla="*/ 2447917 w 2622846"/>
              <a:gd name="connsiteY30" fmla="*/ 23854 h 678290"/>
              <a:gd name="connsiteX31" fmla="*/ 2511527 w 2622846"/>
              <a:gd name="connsiteY31" fmla="*/ 15902 h 678290"/>
              <a:gd name="connsiteX32" fmla="*/ 2622846 w 2622846"/>
              <a:gd name="connsiteY32" fmla="*/ 0 h 678290"/>
              <a:gd name="connsiteX33" fmla="*/ 2598992 w 2622846"/>
              <a:gd name="connsiteY33" fmla="*/ 23854 h 678290"/>
              <a:gd name="connsiteX34" fmla="*/ 2559235 w 2622846"/>
              <a:gd name="connsiteY34" fmla="*/ 39756 h 678290"/>
              <a:gd name="connsiteX35" fmla="*/ 2487673 w 2622846"/>
              <a:gd name="connsiteY35" fmla="*/ 63610 h 678290"/>
              <a:gd name="connsiteX36" fmla="*/ 2288891 w 2622846"/>
              <a:gd name="connsiteY36" fmla="*/ 143123 h 678290"/>
              <a:gd name="connsiteX37" fmla="*/ 2193475 w 2622846"/>
              <a:gd name="connsiteY37" fmla="*/ 182880 h 678290"/>
              <a:gd name="connsiteX38" fmla="*/ 2090108 w 2622846"/>
              <a:gd name="connsiteY38" fmla="*/ 214685 h 678290"/>
              <a:gd name="connsiteX39" fmla="*/ 1891326 w 2622846"/>
              <a:gd name="connsiteY39" fmla="*/ 294198 h 678290"/>
              <a:gd name="connsiteX40" fmla="*/ 1740251 w 2622846"/>
              <a:gd name="connsiteY40" fmla="*/ 349857 h 678290"/>
              <a:gd name="connsiteX41" fmla="*/ 1628933 w 2622846"/>
              <a:gd name="connsiteY41" fmla="*/ 397565 h 678290"/>
              <a:gd name="connsiteX42" fmla="*/ 1605079 w 2622846"/>
              <a:gd name="connsiteY42" fmla="*/ 413468 h 678290"/>
              <a:gd name="connsiteX43" fmla="*/ 1565322 w 2622846"/>
              <a:gd name="connsiteY43" fmla="*/ 437322 h 678290"/>
              <a:gd name="connsiteX44" fmla="*/ 1541468 w 2622846"/>
              <a:gd name="connsiteY44" fmla="*/ 461176 h 678290"/>
              <a:gd name="connsiteX45" fmla="*/ 1454004 w 2622846"/>
              <a:gd name="connsiteY45" fmla="*/ 508883 h 678290"/>
              <a:gd name="connsiteX46" fmla="*/ 1382442 w 2622846"/>
              <a:gd name="connsiteY46" fmla="*/ 564542 h 678290"/>
              <a:gd name="connsiteX47" fmla="*/ 1358588 w 2622846"/>
              <a:gd name="connsiteY47" fmla="*/ 572494 h 678290"/>
              <a:gd name="connsiteX48" fmla="*/ 1326783 w 2622846"/>
              <a:gd name="connsiteY48" fmla="*/ 588396 h 678290"/>
              <a:gd name="connsiteX49" fmla="*/ 1302929 w 2622846"/>
              <a:gd name="connsiteY49" fmla="*/ 604299 h 678290"/>
              <a:gd name="connsiteX50" fmla="*/ 1239319 w 2622846"/>
              <a:gd name="connsiteY50" fmla="*/ 636104 h 678290"/>
              <a:gd name="connsiteX51" fmla="*/ 1215465 w 2622846"/>
              <a:gd name="connsiteY51" fmla="*/ 652007 h 678290"/>
              <a:gd name="connsiteX52" fmla="*/ 1183660 w 2622846"/>
              <a:gd name="connsiteY52" fmla="*/ 659958 h 678290"/>
              <a:gd name="connsiteX53" fmla="*/ 1159806 w 2622846"/>
              <a:gd name="connsiteY53" fmla="*/ 675861 h 678290"/>
              <a:gd name="connsiteX54" fmla="*/ 1175708 w 2622846"/>
              <a:gd name="connsiteY54" fmla="*/ 548640 h 678290"/>
              <a:gd name="connsiteX55" fmla="*/ 1167757 w 2622846"/>
              <a:gd name="connsiteY55" fmla="*/ 310101 h 678290"/>
              <a:gd name="connsiteX56" fmla="*/ 786094 w 2622846"/>
              <a:gd name="connsiteY56" fmla="*/ 318052 h 678290"/>
              <a:gd name="connsiteX57" fmla="*/ 754289 w 2622846"/>
              <a:gd name="connsiteY57" fmla="*/ 326003 h 678290"/>
              <a:gd name="connsiteX58" fmla="*/ 690679 w 2622846"/>
              <a:gd name="connsiteY58" fmla="*/ 333955 h 678290"/>
              <a:gd name="connsiteX59" fmla="*/ 555507 w 2622846"/>
              <a:gd name="connsiteY59" fmla="*/ 357809 h 678290"/>
              <a:gd name="connsiteX60" fmla="*/ 523701 w 2622846"/>
              <a:gd name="connsiteY60" fmla="*/ 365760 h 678290"/>
              <a:gd name="connsiteX61" fmla="*/ 483945 w 2622846"/>
              <a:gd name="connsiteY61" fmla="*/ 373711 h 678290"/>
              <a:gd name="connsiteX62" fmla="*/ 420334 w 2622846"/>
              <a:gd name="connsiteY62" fmla="*/ 389614 h 678290"/>
              <a:gd name="connsiteX63" fmla="*/ 332870 w 2622846"/>
              <a:gd name="connsiteY63" fmla="*/ 405516 h 678290"/>
              <a:gd name="connsiteX64" fmla="*/ 261308 w 2622846"/>
              <a:gd name="connsiteY64" fmla="*/ 421419 h 678290"/>
              <a:gd name="connsiteX65" fmla="*/ 237454 w 2622846"/>
              <a:gd name="connsiteY65" fmla="*/ 429370 h 678290"/>
              <a:gd name="connsiteX66" fmla="*/ 205649 w 2622846"/>
              <a:gd name="connsiteY66" fmla="*/ 437322 h 678290"/>
              <a:gd name="connsiteX67" fmla="*/ 157941 w 2622846"/>
              <a:gd name="connsiteY67" fmla="*/ 453224 h 678290"/>
              <a:gd name="connsiteX68" fmla="*/ 134087 w 2622846"/>
              <a:gd name="connsiteY68" fmla="*/ 461176 h 678290"/>
              <a:gd name="connsiteX69" fmla="*/ 110233 w 2622846"/>
              <a:gd name="connsiteY69" fmla="*/ 477078 h 678290"/>
              <a:gd name="connsiteX70" fmla="*/ 78428 w 2622846"/>
              <a:gd name="connsiteY70" fmla="*/ 500932 h 678290"/>
              <a:gd name="connsiteX71" fmla="*/ 46623 w 2622846"/>
              <a:gd name="connsiteY71" fmla="*/ 508883 h 678290"/>
              <a:gd name="connsiteX72" fmla="*/ 6867 w 2622846"/>
              <a:gd name="connsiteY72" fmla="*/ 508883 h 67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22846" h="678290">
                <a:moveTo>
                  <a:pt x="6867" y="508883"/>
                </a:moveTo>
                <a:cubicBezTo>
                  <a:pt x="33371" y="491655"/>
                  <a:pt x="39961" y="483487"/>
                  <a:pt x="205649" y="405516"/>
                </a:cubicBezTo>
                <a:cubicBezTo>
                  <a:pt x="245346" y="386835"/>
                  <a:pt x="283298" y="363731"/>
                  <a:pt x="324919" y="349857"/>
                </a:cubicBezTo>
                <a:cubicBezTo>
                  <a:pt x="372627" y="333954"/>
                  <a:pt x="420900" y="319659"/>
                  <a:pt x="468042" y="302149"/>
                </a:cubicBezTo>
                <a:cubicBezTo>
                  <a:pt x="513720" y="285183"/>
                  <a:pt x="557120" y="262293"/>
                  <a:pt x="603214" y="246490"/>
                </a:cubicBezTo>
                <a:cubicBezTo>
                  <a:pt x="650052" y="230431"/>
                  <a:pt x="698836" y="220705"/>
                  <a:pt x="746338" y="206734"/>
                </a:cubicBezTo>
                <a:lnTo>
                  <a:pt x="1008731" y="127221"/>
                </a:lnTo>
                <a:cubicBezTo>
                  <a:pt x="1035218" y="119213"/>
                  <a:pt x="1061281" y="109589"/>
                  <a:pt x="1088244" y="103367"/>
                </a:cubicBezTo>
                <a:cubicBezTo>
                  <a:pt x="1122700" y="95416"/>
                  <a:pt x="1157610" y="89228"/>
                  <a:pt x="1191611" y="79513"/>
                </a:cubicBezTo>
                <a:cubicBezTo>
                  <a:pt x="1213385" y="73292"/>
                  <a:pt x="1233340" y="61494"/>
                  <a:pt x="1255221" y="55659"/>
                </a:cubicBezTo>
                <a:cubicBezTo>
                  <a:pt x="1273330" y="50830"/>
                  <a:pt x="1292394" y="50789"/>
                  <a:pt x="1310880" y="47708"/>
                </a:cubicBezTo>
                <a:cubicBezTo>
                  <a:pt x="1349256" y="41312"/>
                  <a:pt x="1343769" y="42045"/>
                  <a:pt x="1374491" y="31805"/>
                </a:cubicBezTo>
                <a:cubicBezTo>
                  <a:pt x="1371841" y="63610"/>
                  <a:pt x="1370758" y="95585"/>
                  <a:pt x="1366540" y="127221"/>
                </a:cubicBezTo>
                <a:cubicBezTo>
                  <a:pt x="1365432" y="135529"/>
                  <a:pt x="1360793" y="142989"/>
                  <a:pt x="1358588" y="151075"/>
                </a:cubicBezTo>
                <a:cubicBezTo>
                  <a:pt x="1352837" y="172161"/>
                  <a:pt x="1347601" y="193389"/>
                  <a:pt x="1342686" y="214685"/>
                </a:cubicBezTo>
                <a:cubicBezTo>
                  <a:pt x="1339647" y="227854"/>
                  <a:pt x="1339479" y="241788"/>
                  <a:pt x="1334734" y="254442"/>
                </a:cubicBezTo>
                <a:cubicBezTo>
                  <a:pt x="1331379" y="263390"/>
                  <a:pt x="1322713" y="269563"/>
                  <a:pt x="1318832" y="278296"/>
                </a:cubicBezTo>
                <a:cubicBezTo>
                  <a:pt x="1312024" y="293614"/>
                  <a:pt x="1308230" y="310101"/>
                  <a:pt x="1302929" y="326003"/>
                </a:cubicBezTo>
                <a:cubicBezTo>
                  <a:pt x="1301536" y="330183"/>
                  <a:pt x="1283955" y="380894"/>
                  <a:pt x="1287027" y="381662"/>
                </a:cubicBezTo>
                <a:cubicBezTo>
                  <a:pt x="1302020" y="385411"/>
                  <a:pt x="1313274" y="365314"/>
                  <a:pt x="1326783" y="357809"/>
                </a:cubicBezTo>
                <a:cubicBezTo>
                  <a:pt x="1400013" y="317126"/>
                  <a:pt x="1316044" y="370096"/>
                  <a:pt x="1390393" y="318052"/>
                </a:cubicBezTo>
                <a:cubicBezTo>
                  <a:pt x="1455347" y="272584"/>
                  <a:pt x="1417077" y="296119"/>
                  <a:pt x="1485809" y="270344"/>
                </a:cubicBezTo>
                <a:cubicBezTo>
                  <a:pt x="1591019" y="230890"/>
                  <a:pt x="1531105" y="245382"/>
                  <a:pt x="1605079" y="230588"/>
                </a:cubicBezTo>
                <a:cubicBezTo>
                  <a:pt x="1748974" y="158641"/>
                  <a:pt x="1551466" y="251109"/>
                  <a:pt x="1708446" y="198782"/>
                </a:cubicBezTo>
                <a:cubicBezTo>
                  <a:pt x="1840867" y="154642"/>
                  <a:pt x="1630075" y="189696"/>
                  <a:pt x="1811813" y="166977"/>
                </a:cubicBezTo>
                <a:cubicBezTo>
                  <a:pt x="1932199" y="115383"/>
                  <a:pt x="1799714" y="166082"/>
                  <a:pt x="1931082" y="135172"/>
                </a:cubicBezTo>
                <a:cubicBezTo>
                  <a:pt x="2104545" y="94357"/>
                  <a:pt x="1908323" y="123108"/>
                  <a:pt x="2066254" y="103367"/>
                </a:cubicBezTo>
                <a:cubicBezTo>
                  <a:pt x="2090108" y="95416"/>
                  <a:pt x="2113589" y="86243"/>
                  <a:pt x="2137816" y="79513"/>
                </a:cubicBezTo>
                <a:cubicBezTo>
                  <a:pt x="2212194" y="58852"/>
                  <a:pt x="2200909" y="66748"/>
                  <a:pt x="2272988" y="55659"/>
                </a:cubicBezTo>
                <a:cubicBezTo>
                  <a:pt x="2395340" y="36836"/>
                  <a:pt x="2187988" y="60185"/>
                  <a:pt x="2392258" y="39756"/>
                </a:cubicBezTo>
                <a:cubicBezTo>
                  <a:pt x="2410811" y="34455"/>
                  <a:pt x="2428996" y="27638"/>
                  <a:pt x="2447917" y="23854"/>
                </a:cubicBezTo>
                <a:cubicBezTo>
                  <a:pt x="2468870" y="19663"/>
                  <a:pt x="2490373" y="18924"/>
                  <a:pt x="2511527" y="15902"/>
                </a:cubicBezTo>
                <a:cubicBezTo>
                  <a:pt x="2671936" y="-7014"/>
                  <a:pt x="2421797" y="25130"/>
                  <a:pt x="2622846" y="0"/>
                </a:cubicBezTo>
                <a:cubicBezTo>
                  <a:pt x="2614895" y="7951"/>
                  <a:pt x="2608528" y="17894"/>
                  <a:pt x="2598992" y="23854"/>
                </a:cubicBezTo>
                <a:cubicBezTo>
                  <a:pt x="2586888" y="31419"/>
                  <a:pt x="2572677" y="34956"/>
                  <a:pt x="2559235" y="39756"/>
                </a:cubicBezTo>
                <a:cubicBezTo>
                  <a:pt x="2535555" y="48213"/>
                  <a:pt x="2511159" y="54630"/>
                  <a:pt x="2487673" y="63610"/>
                </a:cubicBezTo>
                <a:cubicBezTo>
                  <a:pt x="2421014" y="89097"/>
                  <a:pt x="2355028" y="116311"/>
                  <a:pt x="2288891" y="143123"/>
                </a:cubicBezTo>
                <a:cubicBezTo>
                  <a:pt x="2256959" y="156068"/>
                  <a:pt x="2226407" y="172747"/>
                  <a:pt x="2193475" y="182880"/>
                </a:cubicBezTo>
                <a:cubicBezTo>
                  <a:pt x="2159019" y="193482"/>
                  <a:pt x="2123935" y="202222"/>
                  <a:pt x="2090108" y="214685"/>
                </a:cubicBezTo>
                <a:cubicBezTo>
                  <a:pt x="2023143" y="239356"/>
                  <a:pt x="1958291" y="269527"/>
                  <a:pt x="1891326" y="294198"/>
                </a:cubicBezTo>
                <a:cubicBezTo>
                  <a:pt x="1840968" y="312751"/>
                  <a:pt x="1787165" y="323794"/>
                  <a:pt x="1740251" y="349857"/>
                </a:cubicBezTo>
                <a:cubicBezTo>
                  <a:pt x="1656875" y="396177"/>
                  <a:pt x="1695447" y="384263"/>
                  <a:pt x="1628933" y="397565"/>
                </a:cubicBezTo>
                <a:cubicBezTo>
                  <a:pt x="1620982" y="402866"/>
                  <a:pt x="1613183" y="408403"/>
                  <a:pt x="1605079" y="413468"/>
                </a:cubicBezTo>
                <a:cubicBezTo>
                  <a:pt x="1591973" y="421659"/>
                  <a:pt x="1577686" y="428049"/>
                  <a:pt x="1565322" y="437322"/>
                </a:cubicBezTo>
                <a:cubicBezTo>
                  <a:pt x="1556326" y="444069"/>
                  <a:pt x="1550824" y="454939"/>
                  <a:pt x="1541468" y="461176"/>
                </a:cubicBezTo>
                <a:cubicBezTo>
                  <a:pt x="1470769" y="508308"/>
                  <a:pt x="1516975" y="461654"/>
                  <a:pt x="1454004" y="508883"/>
                </a:cubicBezTo>
                <a:cubicBezTo>
                  <a:pt x="1387775" y="558555"/>
                  <a:pt x="1488559" y="505587"/>
                  <a:pt x="1382442" y="564542"/>
                </a:cubicBezTo>
                <a:cubicBezTo>
                  <a:pt x="1375115" y="568612"/>
                  <a:pt x="1366292" y="569192"/>
                  <a:pt x="1358588" y="572494"/>
                </a:cubicBezTo>
                <a:cubicBezTo>
                  <a:pt x="1347693" y="577163"/>
                  <a:pt x="1337074" y="582515"/>
                  <a:pt x="1326783" y="588396"/>
                </a:cubicBezTo>
                <a:cubicBezTo>
                  <a:pt x="1318486" y="593137"/>
                  <a:pt x="1311318" y="599723"/>
                  <a:pt x="1302929" y="604299"/>
                </a:cubicBezTo>
                <a:cubicBezTo>
                  <a:pt x="1282118" y="615651"/>
                  <a:pt x="1259043" y="622954"/>
                  <a:pt x="1239319" y="636104"/>
                </a:cubicBezTo>
                <a:cubicBezTo>
                  <a:pt x="1231368" y="641405"/>
                  <a:pt x="1224249" y="648243"/>
                  <a:pt x="1215465" y="652007"/>
                </a:cubicBezTo>
                <a:cubicBezTo>
                  <a:pt x="1205421" y="656312"/>
                  <a:pt x="1194262" y="657308"/>
                  <a:pt x="1183660" y="659958"/>
                </a:cubicBezTo>
                <a:cubicBezTo>
                  <a:pt x="1175709" y="665259"/>
                  <a:pt x="1162124" y="685132"/>
                  <a:pt x="1159806" y="675861"/>
                </a:cubicBezTo>
                <a:cubicBezTo>
                  <a:pt x="1155984" y="660573"/>
                  <a:pt x="1171475" y="574040"/>
                  <a:pt x="1175708" y="548640"/>
                </a:cubicBezTo>
                <a:cubicBezTo>
                  <a:pt x="1173058" y="469127"/>
                  <a:pt x="1236222" y="350621"/>
                  <a:pt x="1167757" y="310101"/>
                </a:cubicBezTo>
                <a:cubicBezTo>
                  <a:pt x="1058250" y="245291"/>
                  <a:pt x="913249" y="313162"/>
                  <a:pt x="786094" y="318052"/>
                </a:cubicBezTo>
                <a:cubicBezTo>
                  <a:pt x="775174" y="318472"/>
                  <a:pt x="765068" y="324206"/>
                  <a:pt x="754289" y="326003"/>
                </a:cubicBezTo>
                <a:cubicBezTo>
                  <a:pt x="733211" y="329516"/>
                  <a:pt x="711811" y="330785"/>
                  <a:pt x="690679" y="333955"/>
                </a:cubicBezTo>
                <a:cubicBezTo>
                  <a:pt x="659372" y="338651"/>
                  <a:pt x="594423" y="349161"/>
                  <a:pt x="555507" y="357809"/>
                </a:cubicBezTo>
                <a:cubicBezTo>
                  <a:pt x="544839" y="360180"/>
                  <a:pt x="534369" y="363389"/>
                  <a:pt x="523701" y="365760"/>
                </a:cubicBezTo>
                <a:cubicBezTo>
                  <a:pt x="510508" y="368692"/>
                  <a:pt x="497113" y="370672"/>
                  <a:pt x="483945" y="373711"/>
                </a:cubicBezTo>
                <a:cubicBezTo>
                  <a:pt x="462648" y="378626"/>
                  <a:pt x="441766" y="385328"/>
                  <a:pt x="420334" y="389614"/>
                </a:cubicBezTo>
                <a:cubicBezTo>
                  <a:pt x="364769" y="400727"/>
                  <a:pt x="393909" y="395343"/>
                  <a:pt x="332870" y="405516"/>
                </a:cubicBezTo>
                <a:cubicBezTo>
                  <a:pt x="279177" y="423415"/>
                  <a:pt x="345261" y="402764"/>
                  <a:pt x="261308" y="421419"/>
                </a:cubicBezTo>
                <a:cubicBezTo>
                  <a:pt x="253126" y="423237"/>
                  <a:pt x="245513" y="427067"/>
                  <a:pt x="237454" y="429370"/>
                </a:cubicBezTo>
                <a:cubicBezTo>
                  <a:pt x="226946" y="432372"/>
                  <a:pt x="216116" y="434182"/>
                  <a:pt x="205649" y="437322"/>
                </a:cubicBezTo>
                <a:cubicBezTo>
                  <a:pt x="189593" y="442139"/>
                  <a:pt x="173844" y="447923"/>
                  <a:pt x="157941" y="453224"/>
                </a:cubicBezTo>
                <a:cubicBezTo>
                  <a:pt x="149990" y="455874"/>
                  <a:pt x="141061" y="456527"/>
                  <a:pt x="134087" y="461176"/>
                </a:cubicBezTo>
                <a:cubicBezTo>
                  <a:pt x="126136" y="466477"/>
                  <a:pt x="118009" y="471524"/>
                  <a:pt x="110233" y="477078"/>
                </a:cubicBezTo>
                <a:cubicBezTo>
                  <a:pt x="99449" y="484781"/>
                  <a:pt x="90281" y="495005"/>
                  <a:pt x="78428" y="500932"/>
                </a:cubicBezTo>
                <a:cubicBezTo>
                  <a:pt x="68654" y="505819"/>
                  <a:pt x="57130" y="505881"/>
                  <a:pt x="46623" y="508883"/>
                </a:cubicBezTo>
                <a:cubicBezTo>
                  <a:pt x="38564" y="511186"/>
                  <a:pt x="-19637" y="526111"/>
                  <a:pt x="6867" y="508883"/>
                </a:cubicBezTo>
                <a:close/>
              </a:path>
            </a:pathLst>
          </a:cu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>
            <a:stCxn id="6" idx="6"/>
            <a:endCxn id="8" idx="2"/>
          </p:cNvCxnSpPr>
          <p:nvPr/>
        </p:nvCxnSpPr>
        <p:spPr>
          <a:xfrm flipV="1">
            <a:off x="879601" y="5085184"/>
            <a:ext cx="400125" cy="1301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13" idx="3"/>
          </p:cNvCxnSpPr>
          <p:nvPr/>
        </p:nvCxnSpPr>
        <p:spPr>
          <a:xfrm flipV="1">
            <a:off x="1021964" y="5648541"/>
            <a:ext cx="339151" cy="111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" idx="5"/>
            <a:endCxn id="7" idx="1"/>
          </p:cNvCxnSpPr>
          <p:nvPr/>
        </p:nvCxnSpPr>
        <p:spPr>
          <a:xfrm>
            <a:off x="1202157" y="4676317"/>
            <a:ext cx="355319" cy="5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7" idx="7"/>
          </p:cNvCxnSpPr>
          <p:nvPr/>
        </p:nvCxnSpPr>
        <p:spPr>
          <a:xfrm flipV="1">
            <a:off x="1659310" y="4588387"/>
            <a:ext cx="395532" cy="142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9" idx="7"/>
            <a:endCxn id="19" idx="4"/>
          </p:cNvCxnSpPr>
          <p:nvPr/>
        </p:nvCxnSpPr>
        <p:spPr>
          <a:xfrm flipV="1">
            <a:off x="2360441" y="4651380"/>
            <a:ext cx="249743" cy="24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endCxn id="19" idx="1"/>
          </p:cNvCxnSpPr>
          <p:nvPr/>
        </p:nvCxnSpPr>
        <p:spPr>
          <a:xfrm flipV="1">
            <a:off x="2197583" y="4528455"/>
            <a:ext cx="361684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9" idx="6"/>
            <a:endCxn id="21" idx="2"/>
          </p:cNvCxnSpPr>
          <p:nvPr/>
        </p:nvCxnSpPr>
        <p:spPr>
          <a:xfrm>
            <a:off x="2682192" y="4579372"/>
            <a:ext cx="366266" cy="599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8" idx="7"/>
            <a:endCxn id="7" idx="4"/>
          </p:cNvCxnSpPr>
          <p:nvPr/>
        </p:nvCxnSpPr>
        <p:spPr>
          <a:xfrm flipV="1">
            <a:off x="1402651" y="4853732"/>
            <a:ext cx="205742" cy="180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1773500" y="6087847"/>
            <a:ext cx="289930" cy="1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13" idx="7"/>
            <a:endCxn id="15" idx="2"/>
          </p:cNvCxnSpPr>
          <p:nvPr/>
        </p:nvCxnSpPr>
        <p:spPr>
          <a:xfrm flipV="1">
            <a:off x="1462949" y="5376498"/>
            <a:ext cx="341324" cy="170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5" idx="7"/>
            <a:endCxn id="9" idx="3"/>
          </p:cNvCxnSpPr>
          <p:nvPr/>
        </p:nvCxnSpPr>
        <p:spPr>
          <a:xfrm flipV="1">
            <a:off x="1927198" y="5000469"/>
            <a:ext cx="331409" cy="325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endCxn id="12" idx="3"/>
          </p:cNvCxnSpPr>
          <p:nvPr/>
        </p:nvCxnSpPr>
        <p:spPr>
          <a:xfrm flipV="1">
            <a:off x="2225295" y="5632235"/>
            <a:ext cx="154716" cy="3435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/>
          <p:cNvSpPr/>
          <p:nvPr/>
        </p:nvSpPr>
        <p:spPr>
          <a:xfrm>
            <a:off x="2772851" y="5093568"/>
            <a:ext cx="144016" cy="14401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>
            <a:stCxn id="12" idx="7"/>
            <a:endCxn id="94" idx="3"/>
          </p:cNvCxnSpPr>
          <p:nvPr/>
        </p:nvCxnSpPr>
        <p:spPr>
          <a:xfrm flipV="1">
            <a:off x="2481845" y="5216493"/>
            <a:ext cx="312097" cy="313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94" idx="7"/>
            <a:endCxn id="21" idx="4"/>
          </p:cNvCxnSpPr>
          <p:nvPr/>
        </p:nvCxnSpPr>
        <p:spPr>
          <a:xfrm flipV="1">
            <a:off x="2895776" y="4711311"/>
            <a:ext cx="224690" cy="4033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21" idx="7"/>
            <a:endCxn id="38" idx="3"/>
          </p:cNvCxnSpPr>
          <p:nvPr/>
        </p:nvCxnSpPr>
        <p:spPr>
          <a:xfrm flipV="1">
            <a:off x="3171383" y="4367895"/>
            <a:ext cx="485604" cy="220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40" idx="7"/>
            <a:endCxn id="29" idx="3"/>
          </p:cNvCxnSpPr>
          <p:nvPr/>
        </p:nvCxnSpPr>
        <p:spPr>
          <a:xfrm flipV="1">
            <a:off x="3045267" y="5418777"/>
            <a:ext cx="338180" cy="411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43" idx="0"/>
            <a:endCxn id="40" idx="4"/>
          </p:cNvCxnSpPr>
          <p:nvPr/>
        </p:nvCxnSpPr>
        <p:spPr>
          <a:xfrm flipV="1">
            <a:off x="2834053" y="5952785"/>
            <a:ext cx="160297" cy="290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29" idx="0"/>
            <a:endCxn id="34" idx="3"/>
          </p:cNvCxnSpPr>
          <p:nvPr/>
        </p:nvCxnSpPr>
        <p:spPr>
          <a:xfrm flipV="1">
            <a:off x="3434364" y="4904649"/>
            <a:ext cx="343986" cy="391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endCxn id="31" idx="3"/>
          </p:cNvCxnSpPr>
          <p:nvPr/>
        </p:nvCxnSpPr>
        <p:spPr>
          <a:xfrm flipV="1">
            <a:off x="3757259" y="5705131"/>
            <a:ext cx="207883" cy="247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stCxn id="31" idx="7"/>
            <a:endCxn id="28" idx="3"/>
          </p:cNvCxnSpPr>
          <p:nvPr/>
        </p:nvCxnSpPr>
        <p:spPr>
          <a:xfrm flipV="1">
            <a:off x="4066976" y="5418684"/>
            <a:ext cx="351062" cy="1846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34" idx="7"/>
          </p:cNvCxnSpPr>
          <p:nvPr/>
        </p:nvCxnSpPr>
        <p:spPr>
          <a:xfrm flipV="1">
            <a:off x="3880184" y="4522071"/>
            <a:ext cx="207909" cy="280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endCxn id="35" idx="2"/>
          </p:cNvCxnSpPr>
          <p:nvPr/>
        </p:nvCxnSpPr>
        <p:spPr>
          <a:xfrm flipV="1">
            <a:off x="4209990" y="4458479"/>
            <a:ext cx="2817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28" idx="7"/>
            <a:endCxn id="27" idx="4"/>
          </p:cNvCxnSpPr>
          <p:nvPr/>
        </p:nvCxnSpPr>
        <p:spPr>
          <a:xfrm flipV="1">
            <a:off x="4519872" y="4935719"/>
            <a:ext cx="112762" cy="3811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H="1" flipV="1">
            <a:off x="4590214" y="4521036"/>
            <a:ext cx="42048" cy="260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任意多边形 134"/>
          <p:cNvSpPr/>
          <p:nvPr/>
        </p:nvSpPr>
        <p:spPr>
          <a:xfrm rot="16358822" flipV="1">
            <a:off x="4261947" y="3752620"/>
            <a:ext cx="979485" cy="268722"/>
          </a:xfrm>
          <a:custGeom>
            <a:avLst/>
            <a:gdLst>
              <a:gd name="connsiteX0" fmla="*/ 6867 w 2622846"/>
              <a:gd name="connsiteY0" fmla="*/ 508883 h 678290"/>
              <a:gd name="connsiteX1" fmla="*/ 205649 w 2622846"/>
              <a:gd name="connsiteY1" fmla="*/ 405516 h 678290"/>
              <a:gd name="connsiteX2" fmla="*/ 324919 w 2622846"/>
              <a:gd name="connsiteY2" fmla="*/ 349857 h 678290"/>
              <a:gd name="connsiteX3" fmla="*/ 468042 w 2622846"/>
              <a:gd name="connsiteY3" fmla="*/ 302149 h 678290"/>
              <a:gd name="connsiteX4" fmla="*/ 603214 w 2622846"/>
              <a:gd name="connsiteY4" fmla="*/ 246490 h 678290"/>
              <a:gd name="connsiteX5" fmla="*/ 746338 w 2622846"/>
              <a:gd name="connsiteY5" fmla="*/ 206734 h 678290"/>
              <a:gd name="connsiteX6" fmla="*/ 1008731 w 2622846"/>
              <a:gd name="connsiteY6" fmla="*/ 127221 h 678290"/>
              <a:gd name="connsiteX7" fmla="*/ 1088244 w 2622846"/>
              <a:gd name="connsiteY7" fmla="*/ 103367 h 678290"/>
              <a:gd name="connsiteX8" fmla="*/ 1191611 w 2622846"/>
              <a:gd name="connsiteY8" fmla="*/ 79513 h 678290"/>
              <a:gd name="connsiteX9" fmla="*/ 1255221 w 2622846"/>
              <a:gd name="connsiteY9" fmla="*/ 55659 h 678290"/>
              <a:gd name="connsiteX10" fmla="*/ 1310880 w 2622846"/>
              <a:gd name="connsiteY10" fmla="*/ 47708 h 678290"/>
              <a:gd name="connsiteX11" fmla="*/ 1374491 w 2622846"/>
              <a:gd name="connsiteY11" fmla="*/ 31805 h 678290"/>
              <a:gd name="connsiteX12" fmla="*/ 1366540 w 2622846"/>
              <a:gd name="connsiteY12" fmla="*/ 127221 h 678290"/>
              <a:gd name="connsiteX13" fmla="*/ 1358588 w 2622846"/>
              <a:gd name="connsiteY13" fmla="*/ 151075 h 678290"/>
              <a:gd name="connsiteX14" fmla="*/ 1342686 w 2622846"/>
              <a:gd name="connsiteY14" fmla="*/ 214685 h 678290"/>
              <a:gd name="connsiteX15" fmla="*/ 1334734 w 2622846"/>
              <a:gd name="connsiteY15" fmla="*/ 254442 h 678290"/>
              <a:gd name="connsiteX16" fmla="*/ 1318832 w 2622846"/>
              <a:gd name="connsiteY16" fmla="*/ 278296 h 678290"/>
              <a:gd name="connsiteX17" fmla="*/ 1302929 w 2622846"/>
              <a:gd name="connsiteY17" fmla="*/ 326003 h 678290"/>
              <a:gd name="connsiteX18" fmla="*/ 1287027 w 2622846"/>
              <a:gd name="connsiteY18" fmla="*/ 381662 h 678290"/>
              <a:gd name="connsiteX19" fmla="*/ 1326783 w 2622846"/>
              <a:gd name="connsiteY19" fmla="*/ 357809 h 678290"/>
              <a:gd name="connsiteX20" fmla="*/ 1390393 w 2622846"/>
              <a:gd name="connsiteY20" fmla="*/ 318052 h 678290"/>
              <a:gd name="connsiteX21" fmla="*/ 1485809 w 2622846"/>
              <a:gd name="connsiteY21" fmla="*/ 270344 h 678290"/>
              <a:gd name="connsiteX22" fmla="*/ 1605079 w 2622846"/>
              <a:gd name="connsiteY22" fmla="*/ 230588 h 678290"/>
              <a:gd name="connsiteX23" fmla="*/ 1708446 w 2622846"/>
              <a:gd name="connsiteY23" fmla="*/ 198782 h 678290"/>
              <a:gd name="connsiteX24" fmla="*/ 1811813 w 2622846"/>
              <a:gd name="connsiteY24" fmla="*/ 166977 h 678290"/>
              <a:gd name="connsiteX25" fmla="*/ 1931082 w 2622846"/>
              <a:gd name="connsiteY25" fmla="*/ 135172 h 678290"/>
              <a:gd name="connsiteX26" fmla="*/ 2066254 w 2622846"/>
              <a:gd name="connsiteY26" fmla="*/ 103367 h 678290"/>
              <a:gd name="connsiteX27" fmla="*/ 2137816 w 2622846"/>
              <a:gd name="connsiteY27" fmla="*/ 79513 h 678290"/>
              <a:gd name="connsiteX28" fmla="*/ 2272988 w 2622846"/>
              <a:gd name="connsiteY28" fmla="*/ 55659 h 678290"/>
              <a:gd name="connsiteX29" fmla="*/ 2392258 w 2622846"/>
              <a:gd name="connsiteY29" fmla="*/ 39756 h 678290"/>
              <a:gd name="connsiteX30" fmla="*/ 2447917 w 2622846"/>
              <a:gd name="connsiteY30" fmla="*/ 23854 h 678290"/>
              <a:gd name="connsiteX31" fmla="*/ 2511527 w 2622846"/>
              <a:gd name="connsiteY31" fmla="*/ 15902 h 678290"/>
              <a:gd name="connsiteX32" fmla="*/ 2622846 w 2622846"/>
              <a:gd name="connsiteY32" fmla="*/ 0 h 678290"/>
              <a:gd name="connsiteX33" fmla="*/ 2598992 w 2622846"/>
              <a:gd name="connsiteY33" fmla="*/ 23854 h 678290"/>
              <a:gd name="connsiteX34" fmla="*/ 2559235 w 2622846"/>
              <a:gd name="connsiteY34" fmla="*/ 39756 h 678290"/>
              <a:gd name="connsiteX35" fmla="*/ 2487673 w 2622846"/>
              <a:gd name="connsiteY35" fmla="*/ 63610 h 678290"/>
              <a:gd name="connsiteX36" fmla="*/ 2288891 w 2622846"/>
              <a:gd name="connsiteY36" fmla="*/ 143123 h 678290"/>
              <a:gd name="connsiteX37" fmla="*/ 2193475 w 2622846"/>
              <a:gd name="connsiteY37" fmla="*/ 182880 h 678290"/>
              <a:gd name="connsiteX38" fmla="*/ 2090108 w 2622846"/>
              <a:gd name="connsiteY38" fmla="*/ 214685 h 678290"/>
              <a:gd name="connsiteX39" fmla="*/ 1891326 w 2622846"/>
              <a:gd name="connsiteY39" fmla="*/ 294198 h 678290"/>
              <a:gd name="connsiteX40" fmla="*/ 1740251 w 2622846"/>
              <a:gd name="connsiteY40" fmla="*/ 349857 h 678290"/>
              <a:gd name="connsiteX41" fmla="*/ 1628933 w 2622846"/>
              <a:gd name="connsiteY41" fmla="*/ 397565 h 678290"/>
              <a:gd name="connsiteX42" fmla="*/ 1605079 w 2622846"/>
              <a:gd name="connsiteY42" fmla="*/ 413468 h 678290"/>
              <a:gd name="connsiteX43" fmla="*/ 1565322 w 2622846"/>
              <a:gd name="connsiteY43" fmla="*/ 437322 h 678290"/>
              <a:gd name="connsiteX44" fmla="*/ 1541468 w 2622846"/>
              <a:gd name="connsiteY44" fmla="*/ 461176 h 678290"/>
              <a:gd name="connsiteX45" fmla="*/ 1454004 w 2622846"/>
              <a:gd name="connsiteY45" fmla="*/ 508883 h 678290"/>
              <a:gd name="connsiteX46" fmla="*/ 1382442 w 2622846"/>
              <a:gd name="connsiteY46" fmla="*/ 564542 h 678290"/>
              <a:gd name="connsiteX47" fmla="*/ 1358588 w 2622846"/>
              <a:gd name="connsiteY47" fmla="*/ 572494 h 678290"/>
              <a:gd name="connsiteX48" fmla="*/ 1326783 w 2622846"/>
              <a:gd name="connsiteY48" fmla="*/ 588396 h 678290"/>
              <a:gd name="connsiteX49" fmla="*/ 1302929 w 2622846"/>
              <a:gd name="connsiteY49" fmla="*/ 604299 h 678290"/>
              <a:gd name="connsiteX50" fmla="*/ 1239319 w 2622846"/>
              <a:gd name="connsiteY50" fmla="*/ 636104 h 678290"/>
              <a:gd name="connsiteX51" fmla="*/ 1215465 w 2622846"/>
              <a:gd name="connsiteY51" fmla="*/ 652007 h 678290"/>
              <a:gd name="connsiteX52" fmla="*/ 1183660 w 2622846"/>
              <a:gd name="connsiteY52" fmla="*/ 659958 h 678290"/>
              <a:gd name="connsiteX53" fmla="*/ 1159806 w 2622846"/>
              <a:gd name="connsiteY53" fmla="*/ 675861 h 678290"/>
              <a:gd name="connsiteX54" fmla="*/ 1175708 w 2622846"/>
              <a:gd name="connsiteY54" fmla="*/ 548640 h 678290"/>
              <a:gd name="connsiteX55" fmla="*/ 1167757 w 2622846"/>
              <a:gd name="connsiteY55" fmla="*/ 310101 h 678290"/>
              <a:gd name="connsiteX56" fmla="*/ 786094 w 2622846"/>
              <a:gd name="connsiteY56" fmla="*/ 318052 h 678290"/>
              <a:gd name="connsiteX57" fmla="*/ 754289 w 2622846"/>
              <a:gd name="connsiteY57" fmla="*/ 326003 h 678290"/>
              <a:gd name="connsiteX58" fmla="*/ 690679 w 2622846"/>
              <a:gd name="connsiteY58" fmla="*/ 333955 h 678290"/>
              <a:gd name="connsiteX59" fmla="*/ 555507 w 2622846"/>
              <a:gd name="connsiteY59" fmla="*/ 357809 h 678290"/>
              <a:gd name="connsiteX60" fmla="*/ 523701 w 2622846"/>
              <a:gd name="connsiteY60" fmla="*/ 365760 h 678290"/>
              <a:gd name="connsiteX61" fmla="*/ 483945 w 2622846"/>
              <a:gd name="connsiteY61" fmla="*/ 373711 h 678290"/>
              <a:gd name="connsiteX62" fmla="*/ 420334 w 2622846"/>
              <a:gd name="connsiteY62" fmla="*/ 389614 h 678290"/>
              <a:gd name="connsiteX63" fmla="*/ 332870 w 2622846"/>
              <a:gd name="connsiteY63" fmla="*/ 405516 h 678290"/>
              <a:gd name="connsiteX64" fmla="*/ 261308 w 2622846"/>
              <a:gd name="connsiteY64" fmla="*/ 421419 h 678290"/>
              <a:gd name="connsiteX65" fmla="*/ 237454 w 2622846"/>
              <a:gd name="connsiteY65" fmla="*/ 429370 h 678290"/>
              <a:gd name="connsiteX66" fmla="*/ 205649 w 2622846"/>
              <a:gd name="connsiteY66" fmla="*/ 437322 h 678290"/>
              <a:gd name="connsiteX67" fmla="*/ 157941 w 2622846"/>
              <a:gd name="connsiteY67" fmla="*/ 453224 h 678290"/>
              <a:gd name="connsiteX68" fmla="*/ 134087 w 2622846"/>
              <a:gd name="connsiteY68" fmla="*/ 461176 h 678290"/>
              <a:gd name="connsiteX69" fmla="*/ 110233 w 2622846"/>
              <a:gd name="connsiteY69" fmla="*/ 477078 h 678290"/>
              <a:gd name="connsiteX70" fmla="*/ 78428 w 2622846"/>
              <a:gd name="connsiteY70" fmla="*/ 500932 h 678290"/>
              <a:gd name="connsiteX71" fmla="*/ 46623 w 2622846"/>
              <a:gd name="connsiteY71" fmla="*/ 508883 h 678290"/>
              <a:gd name="connsiteX72" fmla="*/ 6867 w 2622846"/>
              <a:gd name="connsiteY72" fmla="*/ 508883 h 67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22846" h="678290">
                <a:moveTo>
                  <a:pt x="6867" y="508883"/>
                </a:moveTo>
                <a:cubicBezTo>
                  <a:pt x="33371" y="491655"/>
                  <a:pt x="39961" y="483487"/>
                  <a:pt x="205649" y="405516"/>
                </a:cubicBezTo>
                <a:cubicBezTo>
                  <a:pt x="245346" y="386835"/>
                  <a:pt x="283298" y="363731"/>
                  <a:pt x="324919" y="349857"/>
                </a:cubicBezTo>
                <a:cubicBezTo>
                  <a:pt x="372627" y="333954"/>
                  <a:pt x="420900" y="319659"/>
                  <a:pt x="468042" y="302149"/>
                </a:cubicBezTo>
                <a:cubicBezTo>
                  <a:pt x="513720" y="285183"/>
                  <a:pt x="557120" y="262293"/>
                  <a:pt x="603214" y="246490"/>
                </a:cubicBezTo>
                <a:cubicBezTo>
                  <a:pt x="650052" y="230431"/>
                  <a:pt x="698836" y="220705"/>
                  <a:pt x="746338" y="206734"/>
                </a:cubicBezTo>
                <a:lnTo>
                  <a:pt x="1008731" y="127221"/>
                </a:lnTo>
                <a:cubicBezTo>
                  <a:pt x="1035218" y="119213"/>
                  <a:pt x="1061281" y="109589"/>
                  <a:pt x="1088244" y="103367"/>
                </a:cubicBezTo>
                <a:cubicBezTo>
                  <a:pt x="1122700" y="95416"/>
                  <a:pt x="1157610" y="89228"/>
                  <a:pt x="1191611" y="79513"/>
                </a:cubicBezTo>
                <a:cubicBezTo>
                  <a:pt x="1213385" y="73292"/>
                  <a:pt x="1233340" y="61494"/>
                  <a:pt x="1255221" y="55659"/>
                </a:cubicBezTo>
                <a:cubicBezTo>
                  <a:pt x="1273330" y="50830"/>
                  <a:pt x="1292394" y="50789"/>
                  <a:pt x="1310880" y="47708"/>
                </a:cubicBezTo>
                <a:cubicBezTo>
                  <a:pt x="1349256" y="41312"/>
                  <a:pt x="1343769" y="42045"/>
                  <a:pt x="1374491" y="31805"/>
                </a:cubicBezTo>
                <a:cubicBezTo>
                  <a:pt x="1371841" y="63610"/>
                  <a:pt x="1370758" y="95585"/>
                  <a:pt x="1366540" y="127221"/>
                </a:cubicBezTo>
                <a:cubicBezTo>
                  <a:pt x="1365432" y="135529"/>
                  <a:pt x="1360793" y="142989"/>
                  <a:pt x="1358588" y="151075"/>
                </a:cubicBezTo>
                <a:cubicBezTo>
                  <a:pt x="1352837" y="172161"/>
                  <a:pt x="1347601" y="193389"/>
                  <a:pt x="1342686" y="214685"/>
                </a:cubicBezTo>
                <a:cubicBezTo>
                  <a:pt x="1339647" y="227854"/>
                  <a:pt x="1339479" y="241788"/>
                  <a:pt x="1334734" y="254442"/>
                </a:cubicBezTo>
                <a:cubicBezTo>
                  <a:pt x="1331379" y="263390"/>
                  <a:pt x="1322713" y="269563"/>
                  <a:pt x="1318832" y="278296"/>
                </a:cubicBezTo>
                <a:cubicBezTo>
                  <a:pt x="1312024" y="293614"/>
                  <a:pt x="1308230" y="310101"/>
                  <a:pt x="1302929" y="326003"/>
                </a:cubicBezTo>
                <a:cubicBezTo>
                  <a:pt x="1301536" y="330183"/>
                  <a:pt x="1283955" y="380894"/>
                  <a:pt x="1287027" y="381662"/>
                </a:cubicBezTo>
                <a:cubicBezTo>
                  <a:pt x="1302020" y="385411"/>
                  <a:pt x="1313274" y="365314"/>
                  <a:pt x="1326783" y="357809"/>
                </a:cubicBezTo>
                <a:cubicBezTo>
                  <a:pt x="1400013" y="317126"/>
                  <a:pt x="1316044" y="370096"/>
                  <a:pt x="1390393" y="318052"/>
                </a:cubicBezTo>
                <a:cubicBezTo>
                  <a:pt x="1455347" y="272584"/>
                  <a:pt x="1417077" y="296119"/>
                  <a:pt x="1485809" y="270344"/>
                </a:cubicBezTo>
                <a:cubicBezTo>
                  <a:pt x="1591019" y="230890"/>
                  <a:pt x="1531105" y="245382"/>
                  <a:pt x="1605079" y="230588"/>
                </a:cubicBezTo>
                <a:cubicBezTo>
                  <a:pt x="1748974" y="158641"/>
                  <a:pt x="1551466" y="251109"/>
                  <a:pt x="1708446" y="198782"/>
                </a:cubicBezTo>
                <a:cubicBezTo>
                  <a:pt x="1840867" y="154642"/>
                  <a:pt x="1630075" y="189696"/>
                  <a:pt x="1811813" y="166977"/>
                </a:cubicBezTo>
                <a:cubicBezTo>
                  <a:pt x="1932199" y="115383"/>
                  <a:pt x="1799714" y="166082"/>
                  <a:pt x="1931082" y="135172"/>
                </a:cubicBezTo>
                <a:cubicBezTo>
                  <a:pt x="2104545" y="94357"/>
                  <a:pt x="1908323" y="123108"/>
                  <a:pt x="2066254" y="103367"/>
                </a:cubicBezTo>
                <a:cubicBezTo>
                  <a:pt x="2090108" y="95416"/>
                  <a:pt x="2113589" y="86243"/>
                  <a:pt x="2137816" y="79513"/>
                </a:cubicBezTo>
                <a:cubicBezTo>
                  <a:pt x="2212194" y="58852"/>
                  <a:pt x="2200909" y="66748"/>
                  <a:pt x="2272988" y="55659"/>
                </a:cubicBezTo>
                <a:cubicBezTo>
                  <a:pt x="2395340" y="36836"/>
                  <a:pt x="2187988" y="60185"/>
                  <a:pt x="2392258" y="39756"/>
                </a:cubicBezTo>
                <a:cubicBezTo>
                  <a:pt x="2410811" y="34455"/>
                  <a:pt x="2428996" y="27638"/>
                  <a:pt x="2447917" y="23854"/>
                </a:cubicBezTo>
                <a:cubicBezTo>
                  <a:pt x="2468870" y="19663"/>
                  <a:pt x="2490373" y="18924"/>
                  <a:pt x="2511527" y="15902"/>
                </a:cubicBezTo>
                <a:cubicBezTo>
                  <a:pt x="2671936" y="-7014"/>
                  <a:pt x="2421797" y="25130"/>
                  <a:pt x="2622846" y="0"/>
                </a:cubicBezTo>
                <a:cubicBezTo>
                  <a:pt x="2614895" y="7951"/>
                  <a:pt x="2608528" y="17894"/>
                  <a:pt x="2598992" y="23854"/>
                </a:cubicBezTo>
                <a:cubicBezTo>
                  <a:pt x="2586888" y="31419"/>
                  <a:pt x="2572677" y="34956"/>
                  <a:pt x="2559235" y="39756"/>
                </a:cubicBezTo>
                <a:cubicBezTo>
                  <a:pt x="2535555" y="48213"/>
                  <a:pt x="2511159" y="54630"/>
                  <a:pt x="2487673" y="63610"/>
                </a:cubicBezTo>
                <a:cubicBezTo>
                  <a:pt x="2421014" y="89097"/>
                  <a:pt x="2355028" y="116311"/>
                  <a:pt x="2288891" y="143123"/>
                </a:cubicBezTo>
                <a:cubicBezTo>
                  <a:pt x="2256959" y="156068"/>
                  <a:pt x="2226407" y="172747"/>
                  <a:pt x="2193475" y="182880"/>
                </a:cubicBezTo>
                <a:cubicBezTo>
                  <a:pt x="2159019" y="193482"/>
                  <a:pt x="2123935" y="202222"/>
                  <a:pt x="2090108" y="214685"/>
                </a:cubicBezTo>
                <a:cubicBezTo>
                  <a:pt x="2023143" y="239356"/>
                  <a:pt x="1958291" y="269527"/>
                  <a:pt x="1891326" y="294198"/>
                </a:cubicBezTo>
                <a:cubicBezTo>
                  <a:pt x="1840968" y="312751"/>
                  <a:pt x="1787165" y="323794"/>
                  <a:pt x="1740251" y="349857"/>
                </a:cubicBezTo>
                <a:cubicBezTo>
                  <a:pt x="1656875" y="396177"/>
                  <a:pt x="1695447" y="384263"/>
                  <a:pt x="1628933" y="397565"/>
                </a:cubicBezTo>
                <a:cubicBezTo>
                  <a:pt x="1620982" y="402866"/>
                  <a:pt x="1613183" y="408403"/>
                  <a:pt x="1605079" y="413468"/>
                </a:cubicBezTo>
                <a:cubicBezTo>
                  <a:pt x="1591973" y="421659"/>
                  <a:pt x="1577686" y="428049"/>
                  <a:pt x="1565322" y="437322"/>
                </a:cubicBezTo>
                <a:cubicBezTo>
                  <a:pt x="1556326" y="444069"/>
                  <a:pt x="1550824" y="454939"/>
                  <a:pt x="1541468" y="461176"/>
                </a:cubicBezTo>
                <a:cubicBezTo>
                  <a:pt x="1470769" y="508308"/>
                  <a:pt x="1516975" y="461654"/>
                  <a:pt x="1454004" y="508883"/>
                </a:cubicBezTo>
                <a:cubicBezTo>
                  <a:pt x="1387775" y="558555"/>
                  <a:pt x="1488559" y="505587"/>
                  <a:pt x="1382442" y="564542"/>
                </a:cubicBezTo>
                <a:cubicBezTo>
                  <a:pt x="1375115" y="568612"/>
                  <a:pt x="1366292" y="569192"/>
                  <a:pt x="1358588" y="572494"/>
                </a:cubicBezTo>
                <a:cubicBezTo>
                  <a:pt x="1347693" y="577163"/>
                  <a:pt x="1337074" y="582515"/>
                  <a:pt x="1326783" y="588396"/>
                </a:cubicBezTo>
                <a:cubicBezTo>
                  <a:pt x="1318486" y="593137"/>
                  <a:pt x="1311318" y="599723"/>
                  <a:pt x="1302929" y="604299"/>
                </a:cubicBezTo>
                <a:cubicBezTo>
                  <a:pt x="1282118" y="615651"/>
                  <a:pt x="1259043" y="622954"/>
                  <a:pt x="1239319" y="636104"/>
                </a:cubicBezTo>
                <a:cubicBezTo>
                  <a:pt x="1231368" y="641405"/>
                  <a:pt x="1224249" y="648243"/>
                  <a:pt x="1215465" y="652007"/>
                </a:cubicBezTo>
                <a:cubicBezTo>
                  <a:pt x="1205421" y="656312"/>
                  <a:pt x="1194262" y="657308"/>
                  <a:pt x="1183660" y="659958"/>
                </a:cubicBezTo>
                <a:cubicBezTo>
                  <a:pt x="1175709" y="665259"/>
                  <a:pt x="1162124" y="685132"/>
                  <a:pt x="1159806" y="675861"/>
                </a:cubicBezTo>
                <a:cubicBezTo>
                  <a:pt x="1155984" y="660573"/>
                  <a:pt x="1171475" y="574040"/>
                  <a:pt x="1175708" y="548640"/>
                </a:cubicBezTo>
                <a:cubicBezTo>
                  <a:pt x="1173058" y="469127"/>
                  <a:pt x="1236222" y="350621"/>
                  <a:pt x="1167757" y="310101"/>
                </a:cubicBezTo>
                <a:cubicBezTo>
                  <a:pt x="1058250" y="245291"/>
                  <a:pt x="913249" y="313162"/>
                  <a:pt x="786094" y="318052"/>
                </a:cubicBezTo>
                <a:cubicBezTo>
                  <a:pt x="775174" y="318472"/>
                  <a:pt x="765068" y="324206"/>
                  <a:pt x="754289" y="326003"/>
                </a:cubicBezTo>
                <a:cubicBezTo>
                  <a:pt x="733211" y="329516"/>
                  <a:pt x="711811" y="330785"/>
                  <a:pt x="690679" y="333955"/>
                </a:cubicBezTo>
                <a:cubicBezTo>
                  <a:pt x="659372" y="338651"/>
                  <a:pt x="594423" y="349161"/>
                  <a:pt x="555507" y="357809"/>
                </a:cubicBezTo>
                <a:cubicBezTo>
                  <a:pt x="544839" y="360180"/>
                  <a:pt x="534369" y="363389"/>
                  <a:pt x="523701" y="365760"/>
                </a:cubicBezTo>
                <a:cubicBezTo>
                  <a:pt x="510508" y="368692"/>
                  <a:pt x="497113" y="370672"/>
                  <a:pt x="483945" y="373711"/>
                </a:cubicBezTo>
                <a:cubicBezTo>
                  <a:pt x="462648" y="378626"/>
                  <a:pt x="441766" y="385328"/>
                  <a:pt x="420334" y="389614"/>
                </a:cubicBezTo>
                <a:cubicBezTo>
                  <a:pt x="364769" y="400727"/>
                  <a:pt x="393909" y="395343"/>
                  <a:pt x="332870" y="405516"/>
                </a:cubicBezTo>
                <a:cubicBezTo>
                  <a:pt x="279177" y="423415"/>
                  <a:pt x="345261" y="402764"/>
                  <a:pt x="261308" y="421419"/>
                </a:cubicBezTo>
                <a:cubicBezTo>
                  <a:pt x="253126" y="423237"/>
                  <a:pt x="245513" y="427067"/>
                  <a:pt x="237454" y="429370"/>
                </a:cubicBezTo>
                <a:cubicBezTo>
                  <a:pt x="226946" y="432372"/>
                  <a:pt x="216116" y="434182"/>
                  <a:pt x="205649" y="437322"/>
                </a:cubicBezTo>
                <a:cubicBezTo>
                  <a:pt x="189593" y="442139"/>
                  <a:pt x="173844" y="447923"/>
                  <a:pt x="157941" y="453224"/>
                </a:cubicBezTo>
                <a:cubicBezTo>
                  <a:pt x="149990" y="455874"/>
                  <a:pt x="141061" y="456527"/>
                  <a:pt x="134087" y="461176"/>
                </a:cubicBezTo>
                <a:cubicBezTo>
                  <a:pt x="126136" y="466477"/>
                  <a:pt x="118009" y="471524"/>
                  <a:pt x="110233" y="477078"/>
                </a:cubicBezTo>
                <a:cubicBezTo>
                  <a:pt x="99449" y="484781"/>
                  <a:pt x="90281" y="495005"/>
                  <a:pt x="78428" y="500932"/>
                </a:cubicBezTo>
                <a:cubicBezTo>
                  <a:pt x="68654" y="505819"/>
                  <a:pt x="57130" y="505881"/>
                  <a:pt x="46623" y="508883"/>
                </a:cubicBezTo>
                <a:cubicBezTo>
                  <a:pt x="38564" y="511186"/>
                  <a:pt x="-19637" y="526111"/>
                  <a:pt x="6867" y="508883"/>
                </a:cubicBezTo>
                <a:close/>
              </a:path>
            </a:pathLst>
          </a:cu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25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3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rgbClr val="7030A0"/>
                </a:solidFill>
              </a:rPr>
              <a:t>三、</a:t>
            </a:r>
            <a:r>
              <a:rPr lang="zh-CN" altLang="zh-CN" dirty="0" smtClean="0">
                <a:solidFill>
                  <a:srgbClr val="7030A0"/>
                </a:solidFill>
              </a:rPr>
              <a:t>拓扑结构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三种拓扑结构</a:t>
            </a:r>
            <a:endParaRPr lang="zh-CN" altLang="en-US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8631882" cy="3223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79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星型网络为单跳网络，不需要复杂的</a:t>
            </a:r>
            <a:r>
              <a:rPr lang="zh-CN" altLang="zh-CN" dirty="0" smtClean="0"/>
              <a:t>路由算法</a:t>
            </a:r>
            <a:endParaRPr lang="en-US" altLang="zh-CN" dirty="0" smtClean="0"/>
          </a:p>
          <a:p>
            <a:r>
              <a:rPr lang="zh-CN" altLang="zh-CN" dirty="0" smtClean="0"/>
              <a:t>网状</a:t>
            </a:r>
            <a:r>
              <a:rPr lang="zh-CN" altLang="zh-CN" dirty="0"/>
              <a:t>或树型网络又称为多跳网络，需要多个</a:t>
            </a:r>
            <a:r>
              <a:rPr lang="en-US" altLang="zh-CN" dirty="0"/>
              <a:t>FFD</a:t>
            </a:r>
            <a:r>
              <a:rPr lang="zh-CN" altLang="zh-CN" dirty="0"/>
              <a:t>作为路由器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64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7030A0"/>
                </a:solidFill>
              </a:rPr>
              <a:t>四、传输方式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父</a:t>
            </a:r>
            <a:r>
              <a:rPr lang="zh-CN" altLang="zh-CN" dirty="0"/>
              <a:t>结点传输给子</a:t>
            </a:r>
            <a:r>
              <a:rPr lang="zh-CN" altLang="zh-CN" dirty="0" smtClean="0"/>
              <a:t>结点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当</a:t>
            </a:r>
            <a:r>
              <a:rPr lang="zh-CN" altLang="zh-CN" dirty="0"/>
              <a:t>子结点休眠时，如有数据帧需发送给子结点，其父结点暂存这些</a:t>
            </a:r>
            <a:r>
              <a:rPr lang="zh-CN" altLang="zh-CN" dirty="0" smtClean="0"/>
              <a:t>帧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子</a:t>
            </a:r>
            <a:r>
              <a:rPr lang="zh-CN" altLang="zh-CN" dirty="0"/>
              <a:t>结点开始工作后主动向父结点发起请求索取数据帧。</a:t>
            </a:r>
          </a:p>
          <a:p>
            <a:pPr lvl="0"/>
            <a:r>
              <a:rPr lang="zh-CN" altLang="zh-CN" dirty="0"/>
              <a:t>子结点传输给父</a:t>
            </a:r>
            <a:r>
              <a:rPr lang="zh-CN" altLang="zh-CN" dirty="0" smtClean="0"/>
              <a:t>结点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子</a:t>
            </a:r>
            <a:r>
              <a:rPr lang="zh-CN" altLang="zh-CN" dirty="0"/>
              <a:t>结点采用</a:t>
            </a:r>
            <a:r>
              <a:rPr lang="en-US" altLang="zh-CN" dirty="0"/>
              <a:t>CSMA/CA</a:t>
            </a:r>
            <a:r>
              <a:rPr lang="zh-CN" altLang="zh-CN" dirty="0"/>
              <a:t>方式进行信道的竞争</a:t>
            </a:r>
            <a:r>
              <a:rPr lang="zh-CN" altLang="zh-CN" dirty="0" smtClean="0"/>
              <a:t>，发送</a:t>
            </a:r>
            <a:r>
              <a:rPr lang="zh-CN" altLang="zh-CN" dirty="0"/>
              <a:t>数据帧给父结点。</a:t>
            </a:r>
          </a:p>
          <a:p>
            <a:pPr lvl="0"/>
            <a:r>
              <a:rPr lang="zh-CN" altLang="zh-CN" dirty="0"/>
              <a:t>在对等结点之间传输数据，相邻结点没有父子关系。</a:t>
            </a:r>
          </a:p>
          <a:p>
            <a:r>
              <a:rPr lang="zh-CN" altLang="zh-CN" dirty="0"/>
              <a:t>在星型和树型拓扑中，只使用前两种传输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网状拓扑中，三种传输方式都可能用到。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629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由</a:t>
            </a:r>
            <a:r>
              <a:rPr lang="zh-CN" altLang="zh-CN" dirty="0"/>
              <a:t>部署在监测区域内具有</a:t>
            </a:r>
            <a:r>
              <a:rPr lang="zh-CN" altLang="zh-CN" dirty="0">
                <a:solidFill>
                  <a:srgbClr val="FF0000"/>
                </a:solidFill>
              </a:rPr>
              <a:t>感知</a:t>
            </a:r>
            <a:r>
              <a:rPr lang="zh-CN" altLang="zh-CN" dirty="0" smtClean="0">
                <a:solidFill>
                  <a:srgbClr val="FF0000"/>
                </a:solidFill>
              </a:rPr>
              <a:t>能力、</a:t>
            </a:r>
            <a:r>
              <a:rPr lang="zh-CN" altLang="zh-CN" dirty="0">
                <a:solidFill>
                  <a:srgbClr val="FF0000"/>
                </a:solidFill>
              </a:rPr>
              <a:t>计算能力与无线通信能力</a:t>
            </a:r>
            <a:r>
              <a:rPr lang="zh-CN" altLang="zh-CN" dirty="0"/>
              <a:t>的传感器</a:t>
            </a:r>
            <a:r>
              <a:rPr lang="zh-CN" altLang="zh-CN" dirty="0" smtClean="0"/>
              <a:t>结点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r>
              <a:rPr lang="zh-CN" altLang="zh-CN" dirty="0" smtClean="0"/>
              <a:t>通过</a:t>
            </a:r>
            <a:r>
              <a:rPr lang="zh-CN" altLang="zh-CN" dirty="0">
                <a:solidFill>
                  <a:srgbClr val="FF0000"/>
                </a:solidFill>
              </a:rPr>
              <a:t>自组织</a:t>
            </a:r>
            <a:r>
              <a:rPr lang="zh-CN" altLang="zh-CN" dirty="0"/>
              <a:t>的方式</a:t>
            </a:r>
            <a:r>
              <a:rPr lang="zh-CN" altLang="zh-CN" dirty="0" smtClean="0"/>
              <a:t>构成</a:t>
            </a:r>
            <a:r>
              <a:rPr lang="zh-CN" altLang="en-US" dirty="0" smtClean="0"/>
              <a:t>网络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zh-CN" altLang="zh-CN" dirty="0" smtClean="0"/>
              <a:t>结点间</a:t>
            </a:r>
            <a:r>
              <a:rPr lang="zh-CN" altLang="zh-CN" dirty="0"/>
              <a:t>相互协作来感知对象、采集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r>
              <a:rPr lang="zh-CN" altLang="zh-CN" dirty="0" smtClean="0"/>
              <a:t>对</a:t>
            </a:r>
            <a:r>
              <a:rPr lang="zh-CN" altLang="zh-CN" dirty="0"/>
              <a:t>信息进行一定的</a:t>
            </a:r>
            <a:r>
              <a:rPr lang="zh-CN" altLang="zh-CN" dirty="0" smtClean="0"/>
              <a:t>处理</a:t>
            </a:r>
            <a:endParaRPr lang="en-US" altLang="zh-CN" dirty="0" smtClean="0"/>
          </a:p>
          <a:p>
            <a:r>
              <a:rPr lang="zh-CN" altLang="zh-CN" dirty="0" smtClean="0"/>
              <a:t>最后</a:t>
            </a:r>
            <a:r>
              <a:rPr lang="zh-CN" altLang="zh-CN" dirty="0"/>
              <a:t>把信息通过无线通信传递到互联网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39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与传统自组织网的不同：</a:t>
            </a:r>
          </a:p>
          <a:p>
            <a:pPr lvl="1"/>
            <a:r>
              <a:rPr lang="en-US" altLang="zh-CN" dirty="0"/>
              <a:t>WSN</a:t>
            </a:r>
            <a:r>
              <a:rPr lang="zh-CN" altLang="zh-CN" dirty="0"/>
              <a:t>结点是简单、低廉的处理单元，能量以小型电池为主，对能量消耗须严格</a:t>
            </a:r>
            <a:r>
              <a:rPr lang="zh-CN" altLang="zh-CN" dirty="0" smtClean="0"/>
              <a:t>控制</a:t>
            </a:r>
            <a:endParaRPr lang="zh-CN" altLang="zh-CN" dirty="0"/>
          </a:p>
          <a:p>
            <a:pPr lvl="1"/>
            <a:r>
              <a:rPr lang="zh-CN" altLang="zh-CN" dirty="0"/>
              <a:t>结点一旦布置完毕移动</a:t>
            </a:r>
            <a:r>
              <a:rPr lang="zh-CN" altLang="zh-CN" dirty="0" smtClean="0"/>
              <a:t>较少</a:t>
            </a:r>
            <a:endParaRPr lang="zh-CN" altLang="zh-CN" dirty="0"/>
          </a:p>
          <a:p>
            <a:pPr lvl="1"/>
            <a:r>
              <a:rPr lang="zh-CN" altLang="zh-CN" dirty="0"/>
              <a:t>为了将感知的数据传入互联网，一般会有一个</a:t>
            </a:r>
            <a:r>
              <a:rPr lang="zh-CN" altLang="zh-CN" dirty="0">
                <a:solidFill>
                  <a:srgbClr val="FF0000"/>
                </a:solidFill>
              </a:rPr>
              <a:t>汇聚结点</a:t>
            </a:r>
            <a:r>
              <a:rPr lang="zh-CN" altLang="zh-CN" dirty="0"/>
              <a:t>（</a:t>
            </a:r>
            <a:r>
              <a:rPr lang="en-US" altLang="zh-CN" dirty="0"/>
              <a:t>Sink</a:t>
            </a:r>
            <a:r>
              <a:rPr lang="zh-CN" altLang="zh-CN" dirty="0"/>
              <a:t>，或称为接入结点、基站）进行接入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71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zh-CN" dirty="0"/>
              <a:t>）无线</a:t>
            </a:r>
            <a:r>
              <a:rPr lang="en-US" altLang="zh-CN" dirty="0"/>
              <a:t>Mesh</a:t>
            </a:r>
            <a:r>
              <a:rPr lang="zh-CN" altLang="zh-CN" dirty="0"/>
              <a:t>网络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无线</a:t>
            </a:r>
            <a:r>
              <a:rPr lang="en-US" altLang="zh-CN" dirty="0"/>
              <a:t>Mesh</a:t>
            </a:r>
            <a:r>
              <a:rPr lang="zh-CN" altLang="zh-CN" dirty="0"/>
              <a:t>网络（</a:t>
            </a:r>
            <a:r>
              <a:rPr lang="en-US" altLang="zh-CN" dirty="0"/>
              <a:t>Wireless Mesh Network</a:t>
            </a:r>
            <a:r>
              <a:rPr lang="zh-CN" altLang="zh-CN" dirty="0"/>
              <a:t>，</a:t>
            </a:r>
            <a:r>
              <a:rPr lang="en-US" altLang="zh-CN" dirty="0"/>
              <a:t>WMN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/>
              <a:t>主要是为了延伸用户的接入距离</a:t>
            </a:r>
            <a:endParaRPr lang="zh-CN" altLang="en-US" dirty="0"/>
          </a:p>
        </p:txBody>
      </p:sp>
      <p:sp>
        <p:nvSpPr>
          <p:cNvPr id="4" name="云形 3"/>
          <p:cNvSpPr/>
          <p:nvPr/>
        </p:nvSpPr>
        <p:spPr>
          <a:xfrm>
            <a:off x="6372200" y="2753870"/>
            <a:ext cx="1656184" cy="740206"/>
          </a:xfrm>
          <a:prstGeom prst="cloud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接入网</a:t>
            </a:r>
            <a:r>
              <a:rPr lang="en-US" altLang="zh-CN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互联网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897" y="3060688"/>
            <a:ext cx="4476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/>
        </p:nvCxnSpPr>
        <p:spPr>
          <a:xfrm flipV="1">
            <a:off x="5940152" y="3429000"/>
            <a:ext cx="648072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/>
        </p:nvSpPr>
        <p:spPr>
          <a:xfrm rot="21192242" flipV="1">
            <a:off x="4247236" y="2922939"/>
            <a:ext cx="1178710" cy="402067"/>
          </a:xfrm>
          <a:custGeom>
            <a:avLst/>
            <a:gdLst>
              <a:gd name="connsiteX0" fmla="*/ 6867 w 2622846"/>
              <a:gd name="connsiteY0" fmla="*/ 508883 h 678290"/>
              <a:gd name="connsiteX1" fmla="*/ 205649 w 2622846"/>
              <a:gd name="connsiteY1" fmla="*/ 405516 h 678290"/>
              <a:gd name="connsiteX2" fmla="*/ 324919 w 2622846"/>
              <a:gd name="connsiteY2" fmla="*/ 349857 h 678290"/>
              <a:gd name="connsiteX3" fmla="*/ 468042 w 2622846"/>
              <a:gd name="connsiteY3" fmla="*/ 302149 h 678290"/>
              <a:gd name="connsiteX4" fmla="*/ 603214 w 2622846"/>
              <a:gd name="connsiteY4" fmla="*/ 246490 h 678290"/>
              <a:gd name="connsiteX5" fmla="*/ 746338 w 2622846"/>
              <a:gd name="connsiteY5" fmla="*/ 206734 h 678290"/>
              <a:gd name="connsiteX6" fmla="*/ 1008731 w 2622846"/>
              <a:gd name="connsiteY6" fmla="*/ 127221 h 678290"/>
              <a:gd name="connsiteX7" fmla="*/ 1088244 w 2622846"/>
              <a:gd name="connsiteY7" fmla="*/ 103367 h 678290"/>
              <a:gd name="connsiteX8" fmla="*/ 1191611 w 2622846"/>
              <a:gd name="connsiteY8" fmla="*/ 79513 h 678290"/>
              <a:gd name="connsiteX9" fmla="*/ 1255221 w 2622846"/>
              <a:gd name="connsiteY9" fmla="*/ 55659 h 678290"/>
              <a:gd name="connsiteX10" fmla="*/ 1310880 w 2622846"/>
              <a:gd name="connsiteY10" fmla="*/ 47708 h 678290"/>
              <a:gd name="connsiteX11" fmla="*/ 1374491 w 2622846"/>
              <a:gd name="connsiteY11" fmla="*/ 31805 h 678290"/>
              <a:gd name="connsiteX12" fmla="*/ 1366540 w 2622846"/>
              <a:gd name="connsiteY12" fmla="*/ 127221 h 678290"/>
              <a:gd name="connsiteX13" fmla="*/ 1358588 w 2622846"/>
              <a:gd name="connsiteY13" fmla="*/ 151075 h 678290"/>
              <a:gd name="connsiteX14" fmla="*/ 1342686 w 2622846"/>
              <a:gd name="connsiteY14" fmla="*/ 214685 h 678290"/>
              <a:gd name="connsiteX15" fmla="*/ 1334734 w 2622846"/>
              <a:gd name="connsiteY15" fmla="*/ 254442 h 678290"/>
              <a:gd name="connsiteX16" fmla="*/ 1318832 w 2622846"/>
              <a:gd name="connsiteY16" fmla="*/ 278296 h 678290"/>
              <a:gd name="connsiteX17" fmla="*/ 1302929 w 2622846"/>
              <a:gd name="connsiteY17" fmla="*/ 326003 h 678290"/>
              <a:gd name="connsiteX18" fmla="*/ 1287027 w 2622846"/>
              <a:gd name="connsiteY18" fmla="*/ 381662 h 678290"/>
              <a:gd name="connsiteX19" fmla="*/ 1326783 w 2622846"/>
              <a:gd name="connsiteY19" fmla="*/ 357809 h 678290"/>
              <a:gd name="connsiteX20" fmla="*/ 1390393 w 2622846"/>
              <a:gd name="connsiteY20" fmla="*/ 318052 h 678290"/>
              <a:gd name="connsiteX21" fmla="*/ 1485809 w 2622846"/>
              <a:gd name="connsiteY21" fmla="*/ 270344 h 678290"/>
              <a:gd name="connsiteX22" fmla="*/ 1605079 w 2622846"/>
              <a:gd name="connsiteY22" fmla="*/ 230588 h 678290"/>
              <a:gd name="connsiteX23" fmla="*/ 1708446 w 2622846"/>
              <a:gd name="connsiteY23" fmla="*/ 198782 h 678290"/>
              <a:gd name="connsiteX24" fmla="*/ 1811813 w 2622846"/>
              <a:gd name="connsiteY24" fmla="*/ 166977 h 678290"/>
              <a:gd name="connsiteX25" fmla="*/ 1931082 w 2622846"/>
              <a:gd name="connsiteY25" fmla="*/ 135172 h 678290"/>
              <a:gd name="connsiteX26" fmla="*/ 2066254 w 2622846"/>
              <a:gd name="connsiteY26" fmla="*/ 103367 h 678290"/>
              <a:gd name="connsiteX27" fmla="*/ 2137816 w 2622846"/>
              <a:gd name="connsiteY27" fmla="*/ 79513 h 678290"/>
              <a:gd name="connsiteX28" fmla="*/ 2272988 w 2622846"/>
              <a:gd name="connsiteY28" fmla="*/ 55659 h 678290"/>
              <a:gd name="connsiteX29" fmla="*/ 2392258 w 2622846"/>
              <a:gd name="connsiteY29" fmla="*/ 39756 h 678290"/>
              <a:gd name="connsiteX30" fmla="*/ 2447917 w 2622846"/>
              <a:gd name="connsiteY30" fmla="*/ 23854 h 678290"/>
              <a:gd name="connsiteX31" fmla="*/ 2511527 w 2622846"/>
              <a:gd name="connsiteY31" fmla="*/ 15902 h 678290"/>
              <a:gd name="connsiteX32" fmla="*/ 2622846 w 2622846"/>
              <a:gd name="connsiteY32" fmla="*/ 0 h 678290"/>
              <a:gd name="connsiteX33" fmla="*/ 2598992 w 2622846"/>
              <a:gd name="connsiteY33" fmla="*/ 23854 h 678290"/>
              <a:gd name="connsiteX34" fmla="*/ 2559235 w 2622846"/>
              <a:gd name="connsiteY34" fmla="*/ 39756 h 678290"/>
              <a:gd name="connsiteX35" fmla="*/ 2487673 w 2622846"/>
              <a:gd name="connsiteY35" fmla="*/ 63610 h 678290"/>
              <a:gd name="connsiteX36" fmla="*/ 2288891 w 2622846"/>
              <a:gd name="connsiteY36" fmla="*/ 143123 h 678290"/>
              <a:gd name="connsiteX37" fmla="*/ 2193475 w 2622846"/>
              <a:gd name="connsiteY37" fmla="*/ 182880 h 678290"/>
              <a:gd name="connsiteX38" fmla="*/ 2090108 w 2622846"/>
              <a:gd name="connsiteY38" fmla="*/ 214685 h 678290"/>
              <a:gd name="connsiteX39" fmla="*/ 1891326 w 2622846"/>
              <a:gd name="connsiteY39" fmla="*/ 294198 h 678290"/>
              <a:gd name="connsiteX40" fmla="*/ 1740251 w 2622846"/>
              <a:gd name="connsiteY40" fmla="*/ 349857 h 678290"/>
              <a:gd name="connsiteX41" fmla="*/ 1628933 w 2622846"/>
              <a:gd name="connsiteY41" fmla="*/ 397565 h 678290"/>
              <a:gd name="connsiteX42" fmla="*/ 1605079 w 2622846"/>
              <a:gd name="connsiteY42" fmla="*/ 413468 h 678290"/>
              <a:gd name="connsiteX43" fmla="*/ 1565322 w 2622846"/>
              <a:gd name="connsiteY43" fmla="*/ 437322 h 678290"/>
              <a:gd name="connsiteX44" fmla="*/ 1541468 w 2622846"/>
              <a:gd name="connsiteY44" fmla="*/ 461176 h 678290"/>
              <a:gd name="connsiteX45" fmla="*/ 1454004 w 2622846"/>
              <a:gd name="connsiteY45" fmla="*/ 508883 h 678290"/>
              <a:gd name="connsiteX46" fmla="*/ 1382442 w 2622846"/>
              <a:gd name="connsiteY46" fmla="*/ 564542 h 678290"/>
              <a:gd name="connsiteX47" fmla="*/ 1358588 w 2622846"/>
              <a:gd name="connsiteY47" fmla="*/ 572494 h 678290"/>
              <a:gd name="connsiteX48" fmla="*/ 1326783 w 2622846"/>
              <a:gd name="connsiteY48" fmla="*/ 588396 h 678290"/>
              <a:gd name="connsiteX49" fmla="*/ 1302929 w 2622846"/>
              <a:gd name="connsiteY49" fmla="*/ 604299 h 678290"/>
              <a:gd name="connsiteX50" fmla="*/ 1239319 w 2622846"/>
              <a:gd name="connsiteY50" fmla="*/ 636104 h 678290"/>
              <a:gd name="connsiteX51" fmla="*/ 1215465 w 2622846"/>
              <a:gd name="connsiteY51" fmla="*/ 652007 h 678290"/>
              <a:gd name="connsiteX52" fmla="*/ 1183660 w 2622846"/>
              <a:gd name="connsiteY52" fmla="*/ 659958 h 678290"/>
              <a:gd name="connsiteX53" fmla="*/ 1159806 w 2622846"/>
              <a:gd name="connsiteY53" fmla="*/ 675861 h 678290"/>
              <a:gd name="connsiteX54" fmla="*/ 1175708 w 2622846"/>
              <a:gd name="connsiteY54" fmla="*/ 548640 h 678290"/>
              <a:gd name="connsiteX55" fmla="*/ 1167757 w 2622846"/>
              <a:gd name="connsiteY55" fmla="*/ 310101 h 678290"/>
              <a:gd name="connsiteX56" fmla="*/ 786094 w 2622846"/>
              <a:gd name="connsiteY56" fmla="*/ 318052 h 678290"/>
              <a:gd name="connsiteX57" fmla="*/ 754289 w 2622846"/>
              <a:gd name="connsiteY57" fmla="*/ 326003 h 678290"/>
              <a:gd name="connsiteX58" fmla="*/ 690679 w 2622846"/>
              <a:gd name="connsiteY58" fmla="*/ 333955 h 678290"/>
              <a:gd name="connsiteX59" fmla="*/ 555507 w 2622846"/>
              <a:gd name="connsiteY59" fmla="*/ 357809 h 678290"/>
              <a:gd name="connsiteX60" fmla="*/ 523701 w 2622846"/>
              <a:gd name="connsiteY60" fmla="*/ 365760 h 678290"/>
              <a:gd name="connsiteX61" fmla="*/ 483945 w 2622846"/>
              <a:gd name="connsiteY61" fmla="*/ 373711 h 678290"/>
              <a:gd name="connsiteX62" fmla="*/ 420334 w 2622846"/>
              <a:gd name="connsiteY62" fmla="*/ 389614 h 678290"/>
              <a:gd name="connsiteX63" fmla="*/ 332870 w 2622846"/>
              <a:gd name="connsiteY63" fmla="*/ 405516 h 678290"/>
              <a:gd name="connsiteX64" fmla="*/ 261308 w 2622846"/>
              <a:gd name="connsiteY64" fmla="*/ 421419 h 678290"/>
              <a:gd name="connsiteX65" fmla="*/ 237454 w 2622846"/>
              <a:gd name="connsiteY65" fmla="*/ 429370 h 678290"/>
              <a:gd name="connsiteX66" fmla="*/ 205649 w 2622846"/>
              <a:gd name="connsiteY66" fmla="*/ 437322 h 678290"/>
              <a:gd name="connsiteX67" fmla="*/ 157941 w 2622846"/>
              <a:gd name="connsiteY67" fmla="*/ 453224 h 678290"/>
              <a:gd name="connsiteX68" fmla="*/ 134087 w 2622846"/>
              <a:gd name="connsiteY68" fmla="*/ 461176 h 678290"/>
              <a:gd name="connsiteX69" fmla="*/ 110233 w 2622846"/>
              <a:gd name="connsiteY69" fmla="*/ 477078 h 678290"/>
              <a:gd name="connsiteX70" fmla="*/ 78428 w 2622846"/>
              <a:gd name="connsiteY70" fmla="*/ 500932 h 678290"/>
              <a:gd name="connsiteX71" fmla="*/ 46623 w 2622846"/>
              <a:gd name="connsiteY71" fmla="*/ 508883 h 678290"/>
              <a:gd name="connsiteX72" fmla="*/ 6867 w 2622846"/>
              <a:gd name="connsiteY72" fmla="*/ 508883 h 67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22846" h="678290">
                <a:moveTo>
                  <a:pt x="6867" y="508883"/>
                </a:moveTo>
                <a:cubicBezTo>
                  <a:pt x="33371" y="491655"/>
                  <a:pt x="39961" y="483487"/>
                  <a:pt x="205649" y="405516"/>
                </a:cubicBezTo>
                <a:cubicBezTo>
                  <a:pt x="245346" y="386835"/>
                  <a:pt x="283298" y="363731"/>
                  <a:pt x="324919" y="349857"/>
                </a:cubicBezTo>
                <a:cubicBezTo>
                  <a:pt x="372627" y="333954"/>
                  <a:pt x="420900" y="319659"/>
                  <a:pt x="468042" y="302149"/>
                </a:cubicBezTo>
                <a:cubicBezTo>
                  <a:pt x="513720" y="285183"/>
                  <a:pt x="557120" y="262293"/>
                  <a:pt x="603214" y="246490"/>
                </a:cubicBezTo>
                <a:cubicBezTo>
                  <a:pt x="650052" y="230431"/>
                  <a:pt x="698836" y="220705"/>
                  <a:pt x="746338" y="206734"/>
                </a:cubicBezTo>
                <a:lnTo>
                  <a:pt x="1008731" y="127221"/>
                </a:lnTo>
                <a:cubicBezTo>
                  <a:pt x="1035218" y="119213"/>
                  <a:pt x="1061281" y="109589"/>
                  <a:pt x="1088244" y="103367"/>
                </a:cubicBezTo>
                <a:cubicBezTo>
                  <a:pt x="1122700" y="95416"/>
                  <a:pt x="1157610" y="89228"/>
                  <a:pt x="1191611" y="79513"/>
                </a:cubicBezTo>
                <a:cubicBezTo>
                  <a:pt x="1213385" y="73292"/>
                  <a:pt x="1233340" y="61494"/>
                  <a:pt x="1255221" y="55659"/>
                </a:cubicBezTo>
                <a:cubicBezTo>
                  <a:pt x="1273330" y="50830"/>
                  <a:pt x="1292394" y="50789"/>
                  <a:pt x="1310880" y="47708"/>
                </a:cubicBezTo>
                <a:cubicBezTo>
                  <a:pt x="1349256" y="41312"/>
                  <a:pt x="1343769" y="42045"/>
                  <a:pt x="1374491" y="31805"/>
                </a:cubicBezTo>
                <a:cubicBezTo>
                  <a:pt x="1371841" y="63610"/>
                  <a:pt x="1370758" y="95585"/>
                  <a:pt x="1366540" y="127221"/>
                </a:cubicBezTo>
                <a:cubicBezTo>
                  <a:pt x="1365432" y="135529"/>
                  <a:pt x="1360793" y="142989"/>
                  <a:pt x="1358588" y="151075"/>
                </a:cubicBezTo>
                <a:cubicBezTo>
                  <a:pt x="1352837" y="172161"/>
                  <a:pt x="1347601" y="193389"/>
                  <a:pt x="1342686" y="214685"/>
                </a:cubicBezTo>
                <a:cubicBezTo>
                  <a:pt x="1339647" y="227854"/>
                  <a:pt x="1339479" y="241788"/>
                  <a:pt x="1334734" y="254442"/>
                </a:cubicBezTo>
                <a:cubicBezTo>
                  <a:pt x="1331379" y="263390"/>
                  <a:pt x="1322713" y="269563"/>
                  <a:pt x="1318832" y="278296"/>
                </a:cubicBezTo>
                <a:cubicBezTo>
                  <a:pt x="1312024" y="293614"/>
                  <a:pt x="1308230" y="310101"/>
                  <a:pt x="1302929" y="326003"/>
                </a:cubicBezTo>
                <a:cubicBezTo>
                  <a:pt x="1301536" y="330183"/>
                  <a:pt x="1283955" y="380894"/>
                  <a:pt x="1287027" y="381662"/>
                </a:cubicBezTo>
                <a:cubicBezTo>
                  <a:pt x="1302020" y="385411"/>
                  <a:pt x="1313274" y="365314"/>
                  <a:pt x="1326783" y="357809"/>
                </a:cubicBezTo>
                <a:cubicBezTo>
                  <a:pt x="1400013" y="317126"/>
                  <a:pt x="1316044" y="370096"/>
                  <a:pt x="1390393" y="318052"/>
                </a:cubicBezTo>
                <a:cubicBezTo>
                  <a:pt x="1455347" y="272584"/>
                  <a:pt x="1417077" y="296119"/>
                  <a:pt x="1485809" y="270344"/>
                </a:cubicBezTo>
                <a:cubicBezTo>
                  <a:pt x="1591019" y="230890"/>
                  <a:pt x="1531105" y="245382"/>
                  <a:pt x="1605079" y="230588"/>
                </a:cubicBezTo>
                <a:cubicBezTo>
                  <a:pt x="1748974" y="158641"/>
                  <a:pt x="1551466" y="251109"/>
                  <a:pt x="1708446" y="198782"/>
                </a:cubicBezTo>
                <a:cubicBezTo>
                  <a:pt x="1840867" y="154642"/>
                  <a:pt x="1630075" y="189696"/>
                  <a:pt x="1811813" y="166977"/>
                </a:cubicBezTo>
                <a:cubicBezTo>
                  <a:pt x="1932199" y="115383"/>
                  <a:pt x="1799714" y="166082"/>
                  <a:pt x="1931082" y="135172"/>
                </a:cubicBezTo>
                <a:cubicBezTo>
                  <a:pt x="2104545" y="94357"/>
                  <a:pt x="1908323" y="123108"/>
                  <a:pt x="2066254" y="103367"/>
                </a:cubicBezTo>
                <a:cubicBezTo>
                  <a:pt x="2090108" y="95416"/>
                  <a:pt x="2113589" y="86243"/>
                  <a:pt x="2137816" y="79513"/>
                </a:cubicBezTo>
                <a:cubicBezTo>
                  <a:pt x="2212194" y="58852"/>
                  <a:pt x="2200909" y="66748"/>
                  <a:pt x="2272988" y="55659"/>
                </a:cubicBezTo>
                <a:cubicBezTo>
                  <a:pt x="2395340" y="36836"/>
                  <a:pt x="2187988" y="60185"/>
                  <a:pt x="2392258" y="39756"/>
                </a:cubicBezTo>
                <a:cubicBezTo>
                  <a:pt x="2410811" y="34455"/>
                  <a:pt x="2428996" y="27638"/>
                  <a:pt x="2447917" y="23854"/>
                </a:cubicBezTo>
                <a:cubicBezTo>
                  <a:pt x="2468870" y="19663"/>
                  <a:pt x="2490373" y="18924"/>
                  <a:pt x="2511527" y="15902"/>
                </a:cubicBezTo>
                <a:cubicBezTo>
                  <a:pt x="2671936" y="-7014"/>
                  <a:pt x="2421797" y="25130"/>
                  <a:pt x="2622846" y="0"/>
                </a:cubicBezTo>
                <a:cubicBezTo>
                  <a:pt x="2614895" y="7951"/>
                  <a:pt x="2608528" y="17894"/>
                  <a:pt x="2598992" y="23854"/>
                </a:cubicBezTo>
                <a:cubicBezTo>
                  <a:pt x="2586888" y="31419"/>
                  <a:pt x="2572677" y="34956"/>
                  <a:pt x="2559235" y="39756"/>
                </a:cubicBezTo>
                <a:cubicBezTo>
                  <a:pt x="2535555" y="48213"/>
                  <a:pt x="2511159" y="54630"/>
                  <a:pt x="2487673" y="63610"/>
                </a:cubicBezTo>
                <a:cubicBezTo>
                  <a:pt x="2421014" y="89097"/>
                  <a:pt x="2355028" y="116311"/>
                  <a:pt x="2288891" y="143123"/>
                </a:cubicBezTo>
                <a:cubicBezTo>
                  <a:pt x="2256959" y="156068"/>
                  <a:pt x="2226407" y="172747"/>
                  <a:pt x="2193475" y="182880"/>
                </a:cubicBezTo>
                <a:cubicBezTo>
                  <a:pt x="2159019" y="193482"/>
                  <a:pt x="2123935" y="202222"/>
                  <a:pt x="2090108" y="214685"/>
                </a:cubicBezTo>
                <a:cubicBezTo>
                  <a:pt x="2023143" y="239356"/>
                  <a:pt x="1958291" y="269527"/>
                  <a:pt x="1891326" y="294198"/>
                </a:cubicBezTo>
                <a:cubicBezTo>
                  <a:pt x="1840968" y="312751"/>
                  <a:pt x="1787165" y="323794"/>
                  <a:pt x="1740251" y="349857"/>
                </a:cubicBezTo>
                <a:cubicBezTo>
                  <a:pt x="1656875" y="396177"/>
                  <a:pt x="1695447" y="384263"/>
                  <a:pt x="1628933" y="397565"/>
                </a:cubicBezTo>
                <a:cubicBezTo>
                  <a:pt x="1620982" y="402866"/>
                  <a:pt x="1613183" y="408403"/>
                  <a:pt x="1605079" y="413468"/>
                </a:cubicBezTo>
                <a:cubicBezTo>
                  <a:pt x="1591973" y="421659"/>
                  <a:pt x="1577686" y="428049"/>
                  <a:pt x="1565322" y="437322"/>
                </a:cubicBezTo>
                <a:cubicBezTo>
                  <a:pt x="1556326" y="444069"/>
                  <a:pt x="1550824" y="454939"/>
                  <a:pt x="1541468" y="461176"/>
                </a:cubicBezTo>
                <a:cubicBezTo>
                  <a:pt x="1470769" y="508308"/>
                  <a:pt x="1516975" y="461654"/>
                  <a:pt x="1454004" y="508883"/>
                </a:cubicBezTo>
                <a:cubicBezTo>
                  <a:pt x="1387775" y="558555"/>
                  <a:pt x="1488559" y="505587"/>
                  <a:pt x="1382442" y="564542"/>
                </a:cubicBezTo>
                <a:cubicBezTo>
                  <a:pt x="1375115" y="568612"/>
                  <a:pt x="1366292" y="569192"/>
                  <a:pt x="1358588" y="572494"/>
                </a:cubicBezTo>
                <a:cubicBezTo>
                  <a:pt x="1347693" y="577163"/>
                  <a:pt x="1337074" y="582515"/>
                  <a:pt x="1326783" y="588396"/>
                </a:cubicBezTo>
                <a:cubicBezTo>
                  <a:pt x="1318486" y="593137"/>
                  <a:pt x="1311318" y="599723"/>
                  <a:pt x="1302929" y="604299"/>
                </a:cubicBezTo>
                <a:cubicBezTo>
                  <a:pt x="1282118" y="615651"/>
                  <a:pt x="1259043" y="622954"/>
                  <a:pt x="1239319" y="636104"/>
                </a:cubicBezTo>
                <a:cubicBezTo>
                  <a:pt x="1231368" y="641405"/>
                  <a:pt x="1224249" y="648243"/>
                  <a:pt x="1215465" y="652007"/>
                </a:cubicBezTo>
                <a:cubicBezTo>
                  <a:pt x="1205421" y="656312"/>
                  <a:pt x="1194262" y="657308"/>
                  <a:pt x="1183660" y="659958"/>
                </a:cubicBezTo>
                <a:cubicBezTo>
                  <a:pt x="1175709" y="665259"/>
                  <a:pt x="1162124" y="685132"/>
                  <a:pt x="1159806" y="675861"/>
                </a:cubicBezTo>
                <a:cubicBezTo>
                  <a:pt x="1155984" y="660573"/>
                  <a:pt x="1171475" y="574040"/>
                  <a:pt x="1175708" y="548640"/>
                </a:cubicBezTo>
                <a:cubicBezTo>
                  <a:pt x="1173058" y="469127"/>
                  <a:pt x="1236222" y="350621"/>
                  <a:pt x="1167757" y="310101"/>
                </a:cubicBezTo>
                <a:cubicBezTo>
                  <a:pt x="1058250" y="245291"/>
                  <a:pt x="913249" y="313162"/>
                  <a:pt x="786094" y="318052"/>
                </a:cubicBezTo>
                <a:cubicBezTo>
                  <a:pt x="775174" y="318472"/>
                  <a:pt x="765068" y="324206"/>
                  <a:pt x="754289" y="326003"/>
                </a:cubicBezTo>
                <a:cubicBezTo>
                  <a:pt x="733211" y="329516"/>
                  <a:pt x="711811" y="330785"/>
                  <a:pt x="690679" y="333955"/>
                </a:cubicBezTo>
                <a:cubicBezTo>
                  <a:pt x="659372" y="338651"/>
                  <a:pt x="594423" y="349161"/>
                  <a:pt x="555507" y="357809"/>
                </a:cubicBezTo>
                <a:cubicBezTo>
                  <a:pt x="544839" y="360180"/>
                  <a:pt x="534369" y="363389"/>
                  <a:pt x="523701" y="365760"/>
                </a:cubicBezTo>
                <a:cubicBezTo>
                  <a:pt x="510508" y="368692"/>
                  <a:pt x="497113" y="370672"/>
                  <a:pt x="483945" y="373711"/>
                </a:cubicBezTo>
                <a:cubicBezTo>
                  <a:pt x="462648" y="378626"/>
                  <a:pt x="441766" y="385328"/>
                  <a:pt x="420334" y="389614"/>
                </a:cubicBezTo>
                <a:cubicBezTo>
                  <a:pt x="364769" y="400727"/>
                  <a:pt x="393909" y="395343"/>
                  <a:pt x="332870" y="405516"/>
                </a:cubicBezTo>
                <a:cubicBezTo>
                  <a:pt x="279177" y="423415"/>
                  <a:pt x="345261" y="402764"/>
                  <a:pt x="261308" y="421419"/>
                </a:cubicBezTo>
                <a:cubicBezTo>
                  <a:pt x="253126" y="423237"/>
                  <a:pt x="245513" y="427067"/>
                  <a:pt x="237454" y="429370"/>
                </a:cubicBezTo>
                <a:cubicBezTo>
                  <a:pt x="226946" y="432372"/>
                  <a:pt x="216116" y="434182"/>
                  <a:pt x="205649" y="437322"/>
                </a:cubicBezTo>
                <a:cubicBezTo>
                  <a:pt x="189593" y="442139"/>
                  <a:pt x="173844" y="447923"/>
                  <a:pt x="157941" y="453224"/>
                </a:cubicBezTo>
                <a:cubicBezTo>
                  <a:pt x="149990" y="455874"/>
                  <a:pt x="141061" y="456527"/>
                  <a:pt x="134087" y="461176"/>
                </a:cubicBezTo>
                <a:cubicBezTo>
                  <a:pt x="126136" y="466477"/>
                  <a:pt x="118009" y="471524"/>
                  <a:pt x="110233" y="477078"/>
                </a:cubicBezTo>
                <a:cubicBezTo>
                  <a:pt x="99449" y="484781"/>
                  <a:pt x="90281" y="495005"/>
                  <a:pt x="78428" y="500932"/>
                </a:cubicBezTo>
                <a:cubicBezTo>
                  <a:pt x="68654" y="505819"/>
                  <a:pt x="57130" y="505881"/>
                  <a:pt x="46623" y="508883"/>
                </a:cubicBezTo>
                <a:cubicBezTo>
                  <a:pt x="38564" y="511186"/>
                  <a:pt x="-19637" y="526111"/>
                  <a:pt x="6867" y="508883"/>
                </a:cubicBezTo>
                <a:close/>
              </a:path>
            </a:pathLst>
          </a:cu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509120"/>
            <a:ext cx="4476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815278"/>
            <a:ext cx="4476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653136"/>
            <a:ext cx="4476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08669"/>
            <a:ext cx="4476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任意多边形 12"/>
          <p:cNvSpPr/>
          <p:nvPr/>
        </p:nvSpPr>
        <p:spPr>
          <a:xfrm rot="20478909" flipV="1">
            <a:off x="3367513" y="4615324"/>
            <a:ext cx="1178710" cy="402067"/>
          </a:xfrm>
          <a:custGeom>
            <a:avLst/>
            <a:gdLst>
              <a:gd name="connsiteX0" fmla="*/ 6867 w 2622846"/>
              <a:gd name="connsiteY0" fmla="*/ 508883 h 678290"/>
              <a:gd name="connsiteX1" fmla="*/ 205649 w 2622846"/>
              <a:gd name="connsiteY1" fmla="*/ 405516 h 678290"/>
              <a:gd name="connsiteX2" fmla="*/ 324919 w 2622846"/>
              <a:gd name="connsiteY2" fmla="*/ 349857 h 678290"/>
              <a:gd name="connsiteX3" fmla="*/ 468042 w 2622846"/>
              <a:gd name="connsiteY3" fmla="*/ 302149 h 678290"/>
              <a:gd name="connsiteX4" fmla="*/ 603214 w 2622846"/>
              <a:gd name="connsiteY4" fmla="*/ 246490 h 678290"/>
              <a:gd name="connsiteX5" fmla="*/ 746338 w 2622846"/>
              <a:gd name="connsiteY5" fmla="*/ 206734 h 678290"/>
              <a:gd name="connsiteX6" fmla="*/ 1008731 w 2622846"/>
              <a:gd name="connsiteY6" fmla="*/ 127221 h 678290"/>
              <a:gd name="connsiteX7" fmla="*/ 1088244 w 2622846"/>
              <a:gd name="connsiteY7" fmla="*/ 103367 h 678290"/>
              <a:gd name="connsiteX8" fmla="*/ 1191611 w 2622846"/>
              <a:gd name="connsiteY8" fmla="*/ 79513 h 678290"/>
              <a:gd name="connsiteX9" fmla="*/ 1255221 w 2622846"/>
              <a:gd name="connsiteY9" fmla="*/ 55659 h 678290"/>
              <a:gd name="connsiteX10" fmla="*/ 1310880 w 2622846"/>
              <a:gd name="connsiteY10" fmla="*/ 47708 h 678290"/>
              <a:gd name="connsiteX11" fmla="*/ 1374491 w 2622846"/>
              <a:gd name="connsiteY11" fmla="*/ 31805 h 678290"/>
              <a:gd name="connsiteX12" fmla="*/ 1366540 w 2622846"/>
              <a:gd name="connsiteY12" fmla="*/ 127221 h 678290"/>
              <a:gd name="connsiteX13" fmla="*/ 1358588 w 2622846"/>
              <a:gd name="connsiteY13" fmla="*/ 151075 h 678290"/>
              <a:gd name="connsiteX14" fmla="*/ 1342686 w 2622846"/>
              <a:gd name="connsiteY14" fmla="*/ 214685 h 678290"/>
              <a:gd name="connsiteX15" fmla="*/ 1334734 w 2622846"/>
              <a:gd name="connsiteY15" fmla="*/ 254442 h 678290"/>
              <a:gd name="connsiteX16" fmla="*/ 1318832 w 2622846"/>
              <a:gd name="connsiteY16" fmla="*/ 278296 h 678290"/>
              <a:gd name="connsiteX17" fmla="*/ 1302929 w 2622846"/>
              <a:gd name="connsiteY17" fmla="*/ 326003 h 678290"/>
              <a:gd name="connsiteX18" fmla="*/ 1287027 w 2622846"/>
              <a:gd name="connsiteY18" fmla="*/ 381662 h 678290"/>
              <a:gd name="connsiteX19" fmla="*/ 1326783 w 2622846"/>
              <a:gd name="connsiteY19" fmla="*/ 357809 h 678290"/>
              <a:gd name="connsiteX20" fmla="*/ 1390393 w 2622846"/>
              <a:gd name="connsiteY20" fmla="*/ 318052 h 678290"/>
              <a:gd name="connsiteX21" fmla="*/ 1485809 w 2622846"/>
              <a:gd name="connsiteY21" fmla="*/ 270344 h 678290"/>
              <a:gd name="connsiteX22" fmla="*/ 1605079 w 2622846"/>
              <a:gd name="connsiteY22" fmla="*/ 230588 h 678290"/>
              <a:gd name="connsiteX23" fmla="*/ 1708446 w 2622846"/>
              <a:gd name="connsiteY23" fmla="*/ 198782 h 678290"/>
              <a:gd name="connsiteX24" fmla="*/ 1811813 w 2622846"/>
              <a:gd name="connsiteY24" fmla="*/ 166977 h 678290"/>
              <a:gd name="connsiteX25" fmla="*/ 1931082 w 2622846"/>
              <a:gd name="connsiteY25" fmla="*/ 135172 h 678290"/>
              <a:gd name="connsiteX26" fmla="*/ 2066254 w 2622846"/>
              <a:gd name="connsiteY26" fmla="*/ 103367 h 678290"/>
              <a:gd name="connsiteX27" fmla="*/ 2137816 w 2622846"/>
              <a:gd name="connsiteY27" fmla="*/ 79513 h 678290"/>
              <a:gd name="connsiteX28" fmla="*/ 2272988 w 2622846"/>
              <a:gd name="connsiteY28" fmla="*/ 55659 h 678290"/>
              <a:gd name="connsiteX29" fmla="*/ 2392258 w 2622846"/>
              <a:gd name="connsiteY29" fmla="*/ 39756 h 678290"/>
              <a:gd name="connsiteX30" fmla="*/ 2447917 w 2622846"/>
              <a:gd name="connsiteY30" fmla="*/ 23854 h 678290"/>
              <a:gd name="connsiteX31" fmla="*/ 2511527 w 2622846"/>
              <a:gd name="connsiteY31" fmla="*/ 15902 h 678290"/>
              <a:gd name="connsiteX32" fmla="*/ 2622846 w 2622846"/>
              <a:gd name="connsiteY32" fmla="*/ 0 h 678290"/>
              <a:gd name="connsiteX33" fmla="*/ 2598992 w 2622846"/>
              <a:gd name="connsiteY33" fmla="*/ 23854 h 678290"/>
              <a:gd name="connsiteX34" fmla="*/ 2559235 w 2622846"/>
              <a:gd name="connsiteY34" fmla="*/ 39756 h 678290"/>
              <a:gd name="connsiteX35" fmla="*/ 2487673 w 2622846"/>
              <a:gd name="connsiteY35" fmla="*/ 63610 h 678290"/>
              <a:gd name="connsiteX36" fmla="*/ 2288891 w 2622846"/>
              <a:gd name="connsiteY36" fmla="*/ 143123 h 678290"/>
              <a:gd name="connsiteX37" fmla="*/ 2193475 w 2622846"/>
              <a:gd name="connsiteY37" fmla="*/ 182880 h 678290"/>
              <a:gd name="connsiteX38" fmla="*/ 2090108 w 2622846"/>
              <a:gd name="connsiteY38" fmla="*/ 214685 h 678290"/>
              <a:gd name="connsiteX39" fmla="*/ 1891326 w 2622846"/>
              <a:gd name="connsiteY39" fmla="*/ 294198 h 678290"/>
              <a:gd name="connsiteX40" fmla="*/ 1740251 w 2622846"/>
              <a:gd name="connsiteY40" fmla="*/ 349857 h 678290"/>
              <a:gd name="connsiteX41" fmla="*/ 1628933 w 2622846"/>
              <a:gd name="connsiteY41" fmla="*/ 397565 h 678290"/>
              <a:gd name="connsiteX42" fmla="*/ 1605079 w 2622846"/>
              <a:gd name="connsiteY42" fmla="*/ 413468 h 678290"/>
              <a:gd name="connsiteX43" fmla="*/ 1565322 w 2622846"/>
              <a:gd name="connsiteY43" fmla="*/ 437322 h 678290"/>
              <a:gd name="connsiteX44" fmla="*/ 1541468 w 2622846"/>
              <a:gd name="connsiteY44" fmla="*/ 461176 h 678290"/>
              <a:gd name="connsiteX45" fmla="*/ 1454004 w 2622846"/>
              <a:gd name="connsiteY45" fmla="*/ 508883 h 678290"/>
              <a:gd name="connsiteX46" fmla="*/ 1382442 w 2622846"/>
              <a:gd name="connsiteY46" fmla="*/ 564542 h 678290"/>
              <a:gd name="connsiteX47" fmla="*/ 1358588 w 2622846"/>
              <a:gd name="connsiteY47" fmla="*/ 572494 h 678290"/>
              <a:gd name="connsiteX48" fmla="*/ 1326783 w 2622846"/>
              <a:gd name="connsiteY48" fmla="*/ 588396 h 678290"/>
              <a:gd name="connsiteX49" fmla="*/ 1302929 w 2622846"/>
              <a:gd name="connsiteY49" fmla="*/ 604299 h 678290"/>
              <a:gd name="connsiteX50" fmla="*/ 1239319 w 2622846"/>
              <a:gd name="connsiteY50" fmla="*/ 636104 h 678290"/>
              <a:gd name="connsiteX51" fmla="*/ 1215465 w 2622846"/>
              <a:gd name="connsiteY51" fmla="*/ 652007 h 678290"/>
              <a:gd name="connsiteX52" fmla="*/ 1183660 w 2622846"/>
              <a:gd name="connsiteY52" fmla="*/ 659958 h 678290"/>
              <a:gd name="connsiteX53" fmla="*/ 1159806 w 2622846"/>
              <a:gd name="connsiteY53" fmla="*/ 675861 h 678290"/>
              <a:gd name="connsiteX54" fmla="*/ 1175708 w 2622846"/>
              <a:gd name="connsiteY54" fmla="*/ 548640 h 678290"/>
              <a:gd name="connsiteX55" fmla="*/ 1167757 w 2622846"/>
              <a:gd name="connsiteY55" fmla="*/ 310101 h 678290"/>
              <a:gd name="connsiteX56" fmla="*/ 786094 w 2622846"/>
              <a:gd name="connsiteY56" fmla="*/ 318052 h 678290"/>
              <a:gd name="connsiteX57" fmla="*/ 754289 w 2622846"/>
              <a:gd name="connsiteY57" fmla="*/ 326003 h 678290"/>
              <a:gd name="connsiteX58" fmla="*/ 690679 w 2622846"/>
              <a:gd name="connsiteY58" fmla="*/ 333955 h 678290"/>
              <a:gd name="connsiteX59" fmla="*/ 555507 w 2622846"/>
              <a:gd name="connsiteY59" fmla="*/ 357809 h 678290"/>
              <a:gd name="connsiteX60" fmla="*/ 523701 w 2622846"/>
              <a:gd name="connsiteY60" fmla="*/ 365760 h 678290"/>
              <a:gd name="connsiteX61" fmla="*/ 483945 w 2622846"/>
              <a:gd name="connsiteY61" fmla="*/ 373711 h 678290"/>
              <a:gd name="connsiteX62" fmla="*/ 420334 w 2622846"/>
              <a:gd name="connsiteY62" fmla="*/ 389614 h 678290"/>
              <a:gd name="connsiteX63" fmla="*/ 332870 w 2622846"/>
              <a:gd name="connsiteY63" fmla="*/ 405516 h 678290"/>
              <a:gd name="connsiteX64" fmla="*/ 261308 w 2622846"/>
              <a:gd name="connsiteY64" fmla="*/ 421419 h 678290"/>
              <a:gd name="connsiteX65" fmla="*/ 237454 w 2622846"/>
              <a:gd name="connsiteY65" fmla="*/ 429370 h 678290"/>
              <a:gd name="connsiteX66" fmla="*/ 205649 w 2622846"/>
              <a:gd name="connsiteY66" fmla="*/ 437322 h 678290"/>
              <a:gd name="connsiteX67" fmla="*/ 157941 w 2622846"/>
              <a:gd name="connsiteY67" fmla="*/ 453224 h 678290"/>
              <a:gd name="connsiteX68" fmla="*/ 134087 w 2622846"/>
              <a:gd name="connsiteY68" fmla="*/ 461176 h 678290"/>
              <a:gd name="connsiteX69" fmla="*/ 110233 w 2622846"/>
              <a:gd name="connsiteY69" fmla="*/ 477078 h 678290"/>
              <a:gd name="connsiteX70" fmla="*/ 78428 w 2622846"/>
              <a:gd name="connsiteY70" fmla="*/ 500932 h 678290"/>
              <a:gd name="connsiteX71" fmla="*/ 46623 w 2622846"/>
              <a:gd name="connsiteY71" fmla="*/ 508883 h 678290"/>
              <a:gd name="connsiteX72" fmla="*/ 6867 w 2622846"/>
              <a:gd name="connsiteY72" fmla="*/ 508883 h 67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22846" h="678290">
                <a:moveTo>
                  <a:pt x="6867" y="508883"/>
                </a:moveTo>
                <a:cubicBezTo>
                  <a:pt x="33371" y="491655"/>
                  <a:pt x="39961" y="483487"/>
                  <a:pt x="205649" y="405516"/>
                </a:cubicBezTo>
                <a:cubicBezTo>
                  <a:pt x="245346" y="386835"/>
                  <a:pt x="283298" y="363731"/>
                  <a:pt x="324919" y="349857"/>
                </a:cubicBezTo>
                <a:cubicBezTo>
                  <a:pt x="372627" y="333954"/>
                  <a:pt x="420900" y="319659"/>
                  <a:pt x="468042" y="302149"/>
                </a:cubicBezTo>
                <a:cubicBezTo>
                  <a:pt x="513720" y="285183"/>
                  <a:pt x="557120" y="262293"/>
                  <a:pt x="603214" y="246490"/>
                </a:cubicBezTo>
                <a:cubicBezTo>
                  <a:pt x="650052" y="230431"/>
                  <a:pt x="698836" y="220705"/>
                  <a:pt x="746338" y="206734"/>
                </a:cubicBezTo>
                <a:lnTo>
                  <a:pt x="1008731" y="127221"/>
                </a:lnTo>
                <a:cubicBezTo>
                  <a:pt x="1035218" y="119213"/>
                  <a:pt x="1061281" y="109589"/>
                  <a:pt x="1088244" y="103367"/>
                </a:cubicBezTo>
                <a:cubicBezTo>
                  <a:pt x="1122700" y="95416"/>
                  <a:pt x="1157610" y="89228"/>
                  <a:pt x="1191611" y="79513"/>
                </a:cubicBezTo>
                <a:cubicBezTo>
                  <a:pt x="1213385" y="73292"/>
                  <a:pt x="1233340" y="61494"/>
                  <a:pt x="1255221" y="55659"/>
                </a:cubicBezTo>
                <a:cubicBezTo>
                  <a:pt x="1273330" y="50830"/>
                  <a:pt x="1292394" y="50789"/>
                  <a:pt x="1310880" y="47708"/>
                </a:cubicBezTo>
                <a:cubicBezTo>
                  <a:pt x="1349256" y="41312"/>
                  <a:pt x="1343769" y="42045"/>
                  <a:pt x="1374491" y="31805"/>
                </a:cubicBezTo>
                <a:cubicBezTo>
                  <a:pt x="1371841" y="63610"/>
                  <a:pt x="1370758" y="95585"/>
                  <a:pt x="1366540" y="127221"/>
                </a:cubicBezTo>
                <a:cubicBezTo>
                  <a:pt x="1365432" y="135529"/>
                  <a:pt x="1360793" y="142989"/>
                  <a:pt x="1358588" y="151075"/>
                </a:cubicBezTo>
                <a:cubicBezTo>
                  <a:pt x="1352837" y="172161"/>
                  <a:pt x="1347601" y="193389"/>
                  <a:pt x="1342686" y="214685"/>
                </a:cubicBezTo>
                <a:cubicBezTo>
                  <a:pt x="1339647" y="227854"/>
                  <a:pt x="1339479" y="241788"/>
                  <a:pt x="1334734" y="254442"/>
                </a:cubicBezTo>
                <a:cubicBezTo>
                  <a:pt x="1331379" y="263390"/>
                  <a:pt x="1322713" y="269563"/>
                  <a:pt x="1318832" y="278296"/>
                </a:cubicBezTo>
                <a:cubicBezTo>
                  <a:pt x="1312024" y="293614"/>
                  <a:pt x="1308230" y="310101"/>
                  <a:pt x="1302929" y="326003"/>
                </a:cubicBezTo>
                <a:cubicBezTo>
                  <a:pt x="1301536" y="330183"/>
                  <a:pt x="1283955" y="380894"/>
                  <a:pt x="1287027" y="381662"/>
                </a:cubicBezTo>
                <a:cubicBezTo>
                  <a:pt x="1302020" y="385411"/>
                  <a:pt x="1313274" y="365314"/>
                  <a:pt x="1326783" y="357809"/>
                </a:cubicBezTo>
                <a:cubicBezTo>
                  <a:pt x="1400013" y="317126"/>
                  <a:pt x="1316044" y="370096"/>
                  <a:pt x="1390393" y="318052"/>
                </a:cubicBezTo>
                <a:cubicBezTo>
                  <a:pt x="1455347" y="272584"/>
                  <a:pt x="1417077" y="296119"/>
                  <a:pt x="1485809" y="270344"/>
                </a:cubicBezTo>
                <a:cubicBezTo>
                  <a:pt x="1591019" y="230890"/>
                  <a:pt x="1531105" y="245382"/>
                  <a:pt x="1605079" y="230588"/>
                </a:cubicBezTo>
                <a:cubicBezTo>
                  <a:pt x="1748974" y="158641"/>
                  <a:pt x="1551466" y="251109"/>
                  <a:pt x="1708446" y="198782"/>
                </a:cubicBezTo>
                <a:cubicBezTo>
                  <a:pt x="1840867" y="154642"/>
                  <a:pt x="1630075" y="189696"/>
                  <a:pt x="1811813" y="166977"/>
                </a:cubicBezTo>
                <a:cubicBezTo>
                  <a:pt x="1932199" y="115383"/>
                  <a:pt x="1799714" y="166082"/>
                  <a:pt x="1931082" y="135172"/>
                </a:cubicBezTo>
                <a:cubicBezTo>
                  <a:pt x="2104545" y="94357"/>
                  <a:pt x="1908323" y="123108"/>
                  <a:pt x="2066254" y="103367"/>
                </a:cubicBezTo>
                <a:cubicBezTo>
                  <a:pt x="2090108" y="95416"/>
                  <a:pt x="2113589" y="86243"/>
                  <a:pt x="2137816" y="79513"/>
                </a:cubicBezTo>
                <a:cubicBezTo>
                  <a:pt x="2212194" y="58852"/>
                  <a:pt x="2200909" y="66748"/>
                  <a:pt x="2272988" y="55659"/>
                </a:cubicBezTo>
                <a:cubicBezTo>
                  <a:pt x="2395340" y="36836"/>
                  <a:pt x="2187988" y="60185"/>
                  <a:pt x="2392258" y="39756"/>
                </a:cubicBezTo>
                <a:cubicBezTo>
                  <a:pt x="2410811" y="34455"/>
                  <a:pt x="2428996" y="27638"/>
                  <a:pt x="2447917" y="23854"/>
                </a:cubicBezTo>
                <a:cubicBezTo>
                  <a:pt x="2468870" y="19663"/>
                  <a:pt x="2490373" y="18924"/>
                  <a:pt x="2511527" y="15902"/>
                </a:cubicBezTo>
                <a:cubicBezTo>
                  <a:pt x="2671936" y="-7014"/>
                  <a:pt x="2421797" y="25130"/>
                  <a:pt x="2622846" y="0"/>
                </a:cubicBezTo>
                <a:cubicBezTo>
                  <a:pt x="2614895" y="7951"/>
                  <a:pt x="2608528" y="17894"/>
                  <a:pt x="2598992" y="23854"/>
                </a:cubicBezTo>
                <a:cubicBezTo>
                  <a:pt x="2586888" y="31419"/>
                  <a:pt x="2572677" y="34956"/>
                  <a:pt x="2559235" y="39756"/>
                </a:cubicBezTo>
                <a:cubicBezTo>
                  <a:pt x="2535555" y="48213"/>
                  <a:pt x="2511159" y="54630"/>
                  <a:pt x="2487673" y="63610"/>
                </a:cubicBezTo>
                <a:cubicBezTo>
                  <a:pt x="2421014" y="89097"/>
                  <a:pt x="2355028" y="116311"/>
                  <a:pt x="2288891" y="143123"/>
                </a:cubicBezTo>
                <a:cubicBezTo>
                  <a:pt x="2256959" y="156068"/>
                  <a:pt x="2226407" y="172747"/>
                  <a:pt x="2193475" y="182880"/>
                </a:cubicBezTo>
                <a:cubicBezTo>
                  <a:pt x="2159019" y="193482"/>
                  <a:pt x="2123935" y="202222"/>
                  <a:pt x="2090108" y="214685"/>
                </a:cubicBezTo>
                <a:cubicBezTo>
                  <a:pt x="2023143" y="239356"/>
                  <a:pt x="1958291" y="269527"/>
                  <a:pt x="1891326" y="294198"/>
                </a:cubicBezTo>
                <a:cubicBezTo>
                  <a:pt x="1840968" y="312751"/>
                  <a:pt x="1787165" y="323794"/>
                  <a:pt x="1740251" y="349857"/>
                </a:cubicBezTo>
                <a:cubicBezTo>
                  <a:pt x="1656875" y="396177"/>
                  <a:pt x="1695447" y="384263"/>
                  <a:pt x="1628933" y="397565"/>
                </a:cubicBezTo>
                <a:cubicBezTo>
                  <a:pt x="1620982" y="402866"/>
                  <a:pt x="1613183" y="408403"/>
                  <a:pt x="1605079" y="413468"/>
                </a:cubicBezTo>
                <a:cubicBezTo>
                  <a:pt x="1591973" y="421659"/>
                  <a:pt x="1577686" y="428049"/>
                  <a:pt x="1565322" y="437322"/>
                </a:cubicBezTo>
                <a:cubicBezTo>
                  <a:pt x="1556326" y="444069"/>
                  <a:pt x="1550824" y="454939"/>
                  <a:pt x="1541468" y="461176"/>
                </a:cubicBezTo>
                <a:cubicBezTo>
                  <a:pt x="1470769" y="508308"/>
                  <a:pt x="1516975" y="461654"/>
                  <a:pt x="1454004" y="508883"/>
                </a:cubicBezTo>
                <a:cubicBezTo>
                  <a:pt x="1387775" y="558555"/>
                  <a:pt x="1488559" y="505587"/>
                  <a:pt x="1382442" y="564542"/>
                </a:cubicBezTo>
                <a:cubicBezTo>
                  <a:pt x="1375115" y="568612"/>
                  <a:pt x="1366292" y="569192"/>
                  <a:pt x="1358588" y="572494"/>
                </a:cubicBezTo>
                <a:cubicBezTo>
                  <a:pt x="1347693" y="577163"/>
                  <a:pt x="1337074" y="582515"/>
                  <a:pt x="1326783" y="588396"/>
                </a:cubicBezTo>
                <a:cubicBezTo>
                  <a:pt x="1318486" y="593137"/>
                  <a:pt x="1311318" y="599723"/>
                  <a:pt x="1302929" y="604299"/>
                </a:cubicBezTo>
                <a:cubicBezTo>
                  <a:pt x="1282118" y="615651"/>
                  <a:pt x="1259043" y="622954"/>
                  <a:pt x="1239319" y="636104"/>
                </a:cubicBezTo>
                <a:cubicBezTo>
                  <a:pt x="1231368" y="641405"/>
                  <a:pt x="1224249" y="648243"/>
                  <a:pt x="1215465" y="652007"/>
                </a:cubicBezTo>
                <a:cubicBezTo>
                  <a:pt x="1205421" y="656312"/>
                  <a:pt x="1194262" y="657308"/>
                  <a:pt x="1183660" y="659958"/>
                </a:cubicBezTo>
                <a:cubicBezTo>
                  <a:pt x="1175709" y="665259"/>
                  <a:pt x="1162124" y="685132"/>
                  <a:pt x="1159806" y="675861"/>
                </a:cubicBezTo>
                <a:cubicBezTo>
                  <a:pt x="1155984" y="660573"/>
                  <a:pt x="1171475" y="574040"/>
                  <a:pt x="1175708" y="548640"/>
                </a:cubicBezTo>
                <a:cubicBezTo>
                  <a:pt x="1173058" y="469127"/>
                  <a:pt x="1236222" y="350621"/>
                  <a:pt x="1167757" y="310101"/>
                </a:cubicBezTo>
                <a:cubicBezTo>
                  <a:pt x="1058250" y="245291"/>
                  <a:pt x="913249" y="313162"/>
                  <a:pt x="786094" y="318052"/>
                </a:cubicBezTo>
                <a:cubicBezTo>
                  <a:pt x="775174" y="318472"/>
                  <a:pt x="765068" y="324206"/>
                  <a:pt x="754289" y="326003"/>
                </a:cubicBezTo>
                <a:cubicBezTo>
                  <a:pt x="733211" y="329516"/>
                  <a:pt x="711811" y="330785"/>
                  <a:pt x="690679" y="333955"/>
                </a:cubicBezTo>
                <a:cubicBezTo>
                  <a:pt x="659372" y="338651"/>
                  <a:pt x="594423" y="349161"/>
                  <a:pt x="555507" y="357809"/>
                </a:cubicBezTo>
                <a:cubicBezTo>
                  <a:pt x="544839" y="360180"/>
                  <a:pt x="534369" y="363389"/>
                  <a:pt x="523701" y="365760"/>
                </a:cubicBezTo>
                <a:cubicBezTo>
                  <a:pt x="510508" y="368692"/>
                  <a:pt x="497113" y="370672"/>
                  <a:pt x="483945" y="373711"/>
                </a:cubicBezTo>
                <a:cubicBezTo>
                  <a:pt x="462648" y="378626"/>
                  <a:pt x="441766" y="385328"/>
                  <a:pt x="420334" y="389614"/>
                </a:cubicBezTo>
                <a:cubicBezTo>
                  <a:pt x="364769" y="400727"/>
                  <a:pt x="393909" y="395343"/>
                  <a:pt x="332870" y="405516"/>
                </a:cubicBezTo>
                <a:cubicBezTo>
                  <a:pt x="279177" y="423415"/>
                  <a:pt x="345261" y="402764"/>
                  <a:pt x="261308" y="421419"/>
                </a:cubicBezTo>
                <a:cubicBezTo>
                  <a:pt x="253126" y="423237"/>
                  <a:pt x="245513" y="427067"/>
                  <a:pt x="237454" y="429370"/>
                </a:cubicBezTo>
                <a:cubicBezTo>
                  <a:pt x="226946" y="432372"/>
                  <a:pt x="216116" y="434182"/>
                  <a:pt x="205649" y="437322"/>
                </a:cubicBezTo>
                <a:cubicBezTo>
                  <a:pt x="189593" y="442139"/>
                  <a:pt x="173844" y="447923"/>
                  <a:pt x="157941" y="453224"/>
                </a:cubicBezTo>
                <a:cubicBezTo>
                  <a:pt x="149990" y="455874"/>
                  <a:pt x="141061" y="456527"/>
                  <a:pt x="134087" y="461176"/>
                </a:cubicBezTo>
                <a:cubicBezTo>
                  <a:pt x="126136" y="466477"/>
                  <a:pt x="118009" y="471524"/>
                  <a:pt x="110233" y="477078"/>
                </a:cubicBezTo>
                <a:cubicBezTo>
                  <a:pt x="99449" y="484781"/>
                  <a:pt x="90281" y="495005"/>
                  <a:pt x="78428" y="500932"/>
                </a:cubicBezTo>
                <a:cubicBezTo>
                  <a:pt x="68654" y="505819"/>
                  <a:pt x="57130" y="505881"/>
                  <a:pt x="46623" y="508883"/>
                </a:cubicBezTo>
                <a:cubicBezTo>
                  <a:pt x="38564" y="511186"/>
                  <a:pt x="-19637" y="526111"/>
                  <a:pt x="6867" y="508883"/>
                </a:cubicBezTo>
                <a:close/>
              </a:path>
            </a:pathLst>
          </a:cu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rot="19558416" flipV="1">
            <a:off x="2406281" y="2907636"/>
            <a:ext cx="1178710" cy="402067"/>
          </a:xfrm>
          <a:custGeom>
            <a:avLst/>
            <a:gdLst>
              <a:gd name="connsiteX0" fmla="*/ 6867 w 2622846"/>
              <a:gd name="connsiteY0" fmla="*/ 508883 h 678290"/>
              <a:gd name="connsiteX1" fmla="*/ 205649 w 2622846"/>
              <a:gd name="connsiteY1" fmla="*/ 405516 h 678290"/>
              <a:gd name="connsiteX2" fmla="*/ 324919 w 2622846"/>
              <a:gd name="connsiteY2" fmla="*/ 349857 h 678290"/>
              <a:gd name="connsiteX3" fmla="*/ 468042 w 2622846"/>
              <a:gd name="connsiteY3" fmla="*/ 302149 h 678290"/>
              <a:gd name="connsiteX4" fmla="*/ 603214 w 2622846"/>
              <a:gd name="connsiteY4" fmla="*/ 246490 h 678290"/>
              <a:gd name="connsiteX5" fmla="*/ 746338 w 2622846"/>
              <a:gd name="connsiteY5" fmla="*/ 206734 h 678290"/>
              <a:gd name="connsiteX6" fmla="*/ 1008731 w 2622846"/>
              <a:gd name="connsiteY6" fmla="*/ 127221 h 678290"/>
              <a:gd name="connsiteX7" fmla="*/ 1088244 w 2622846"/>
              <a:gd name="connsiteY7" fmla="*/ 103367 h 678290"/>
              <a:gd name="connsiteX8" fmla="*/ 1191611 w 2622846"/>
              <a:gd name="connsiteY8" fmla="*/ 79513 h 678290"/>
              <a:gd name="connsiteX9" fmla="*/ 1255221 w 2622846"/>
              <a:gd name="connsiteY9" fmla="*/ 55659 h 678290"/>
              <a:gd name="connsiteX10" fmla="*/ 1310880 w 2622846"/>
              <a:gd name="connsiteY10" fmla="*/ 47708 h 678290"/>
              <a:gd name="connsiteX11" fmla="*/ 1374491 w 2622846"/>
              <a:gd name="connsiteY11" fmla="*/ 31805 h 678290"/>
              <a:gd name="connsiteX12" fmla="*/ 1366540 w 2622846"/>
              <a:gd name="connsiteY12" fmla="*/ 127221 h 678290"/>
              <a:gd name="connsiteX13" fmla="*/ 1358588 w 2622846"/>
              <a:gd name="connsiteY13" fmla="*/ 151075 h 678290"/>
              <a:gd name="connsiteX14" fmla="*/ 1342686 w 2622846"/>
              <a:gd name="connsiteY14" fmla="*/ 214685 h 678290"/>
              <a:gd name="connsiteX15" fmla="*/ 1334734 w 2622846"/>
              <a:gd name="connsiteY15" fmla="*/ 254442 h 678290"/>
              <a:gd name="connsiteX16" fmla="*/ 1318832 w 2622846"/>
              <a:gd name="connsiteY16" fmla="*/ 278296 h 678290"/>
              <a:gd name="connsiteX17" fmla="*/ 1302929 w 2622846"/>
              <a:gd name="connsiteY17" fmla="*/ 326003 h 678290"/>
              <a:gd name="connsiteX18" fmla="*/ 1287027 w 2622846"/>
              <a:gd name="connsiteY18" fmla="*/ 381662 h 678290"/>
              <a:gd name="connsiteX19" fmla="*/ 1326783 w 2622846"/>
              <a:gd name="connsiteY19" fmla="*/ 357809 h 678290"/>
              <a:gd name="connsiteX20" fmla="*/ 1390393 w 2622846"/>
              <a:gd name="connsiteY20" fmla="*/ 318052 h 678290"/>
              <a:gd name="connsiteX21" fmla="*/ 1485809 w 2622846"/>
              <a:gd name="connsiteY21" fmla="*/ 270344 h 678290"/>
              <a:gd name="connsiteX22" fmla="*/ 1605079 w 2622846"/>
              <a:gd name="connsiteY22" fmla="*/ 230588 h 678290"/>
              <a:gd name="connsiteX23" fmla="*/ 1708446 w 2622846"/>
              <a:gd name="connsiteY23" fmla="*/ 198782 h 678290"/>
              <a:gd name="connsiteX24" fmla="*/ 1811813 w 2622846"/>
              <a:gd name="connsiteY24" fmla="*/ 166977 h 678290"/>
              <a:gd name="connsiteX25" fmla="*/ 1931082 w 2622846"/>
              <a:gd name="connsiteY25" fmla="*/ 135172 h 678290"/>
              <a:gd name="connsiteX26" fmla="*/ 2066254 w 2622846"/>
              <a:gd name="connsiteY26" fmla="*/ 103367 h 678290"/>
              <a:gd name="connsiteX27" fmla="*/ 2137816 w 2622846"/>
              <a:gd name="connsiteY27" fmla="*/ 79513 h 678290"/>
              <a:gd name="connsiteX28" fmla="*/ 2272988 w 2622846"/>
              <a:gd name="connsiteY28" fmla="*/ 55659 h 678290"/>
              <a:gd name="connsiteX29" fmla="*/ 2392258 w 2622846"/>
              <a:gd name="connsiteY29" fmla="*/ 39756 h 678290"/>
              <a:gd name="connsiteX30" fmla="*/ 2447917 w 2622846"/>
              <a:gd name="connsiteY30" fmla="*/ 23854 h 678290"/>
              <a:gd name="connsiteX31" fmla="*/ 2511527 w 2622846"/>
              <a:gd name="connsiteY31" fmla="*/ 15902 h 678290"/>
              <a:gd name="connsiteX32" fmla="*/ 2622846 w 2622846"/>
              <a:gd name="connsiteY32" fmla="*/ 0 h 678290"/>
              <a:gd name="connsiteX33" fmla="*/ 2598992 w 2622846"/>
              <a:gd name="connsiteY33" fmla="*/ 23854 h 678290"/>
              <a:gd name="connsiteX34" fmla="*/ 2559235 w 2622846"/>
              <a:gd name="connsiteY34" fmla="*/ 39756 h 678290"/>
              <a:gd name="connsiteX35" fmla="*/ 2487673 w 2622846"/>
              <a:gd name="connsiteY35" fmla="*/ 63610 h 678290"/>
              <a:gd name="connsiteX36" fmla="*/ 2288891 w 2622846"/>
              <a:gd name="connsiteY36" fmla="*/ 143123 h 678290"/>
              <a:gd name="connsiteX37" fmla="*/ 2193475 w 2622846"/>
              <a:gd name="connsiteY37" fmla="*/ 182880 h 678290"/>
              <a:gd name="connsiteX38" fmla="*/ 2090108 w 2622846"/>
              <a:gd name="connsiteY38" fmla="*/ 214685 h 678290"/>
              <a:gd name="connsiteX39" fmla="*/ 1891326 w 2622846"/>
              <a:gd name="connsiteY39" fmla="*/ 294198 h 678290"/>
              <a:gd name="connsiteX40" fmla="*/ 1740251 w 2622846"/>
              <a:gd name="connsiteY40" fmla="*/ 349857 h 678290"/>
              <a:gd name="connsiteX41" fmla="*/ 1628933 w 2622846"/>
              <a:gd name="connsiteY41" fmla="*/ 397565 h 678290"/>
              <a:gd name="connsiteX42" fmla="*/ 1605079 w 2622846"/>
              <a:gd name="connsiteY42" fmla="*/ 413468 h 678290"/>
              <a:gd name="connsiteX43" fmla="*/ 1565322 w 2622846"/>
              <a:gd name="connsiteY43" fmla="*/ 437322 h 678290"/>
              <a:gd name="connsiteX44" fmla="*/ 1541468 w 2622846"/>
              <a:gd name="connsiteY44" fmla="*/ 461176 h 678290"/>
              <a:gd name="connsiteX45" fmla="*/ 1454004 w 2622846"/>
              <a:gd name="connsiteY45" fmla="*/ 508883 h 678290"/>
              <a:gd name="connsiteX46" fmla="*/ 1382442 w 2622846"/>
              <a:gd name="connsiteY46" fmla="*/ 564542 h 678290"/>
              <a:gd name="connsiteX47" fmla="*/ 1358588 w 2622846"/>
              <a:gd name="connsiteY47" fmla="*/ 572494 h 678290"/>
              <a:gd name="connsiteX48" fmla="*/ 1326783 w 2622846"/>
              <a:gd name="connsiteY48" fmla="*/ 588396 h 678290"/>
              <a:gd name="connsiteX49" fmla="*/ 1302929 w 2622846"/>
              <a:gd name="connsiteY49" fmla="*/ 604299 h 678290"/>
              <a:gd name="connsiteX50" fmla="*/ 1239319 w 2622846"/>
              <a:gd name="connsiteY50" fmla="*/ 636104 h 678290"/>
              <a:gd name="connsiteX51" fmla="*/ 1215465 w 2622846"/>
              <a:gd name="connsiteY51" fmla="*/ 652007 h 678290"/>
              <a:gd name="connsiteX52" fmla="*/ 1183660 w 2622846"/>
              <a:gd name="connsiteY52" fmla="*/ 659958 h 678290"/>
              <a:gd name="connsiteX53" fmla="*/ 1159806 w 2622846"/>
              <a:gd name="connsiteY53" fmla="*/ 675861 h 678290"/>
              <a:gd name="connsiteX54" fmla="*/ 1175708 w 2622846"/>
              <a:gd name="connsiteY54" fmla="*/ 548640 h 678290"/>
              <a:gd name="connsiteX55" fmla="*/ 1167757 w 2622846"/>
              <a:gd name="connsiteY55" fmla="*/ 310101 h 678290"/>
              <a:gd name="connsiteX56" fmla="*/ 786094 w 2622846"/>
              <a:gd name="connsiteY56" fmla="*/ 318052 h 678290"/>
              <a:gd name="connsiteX57" fmla="*/ 754289 w 2622846"/>
              <a:gd name="connsiteY57" fmla="*/ 326003 h 678290"/>
              <a:gd name="connsiteX58" fmla="*/ 690679 w 2622846"/>
              <a:gd name="connsiteY58" fmla="*/ 333955 h 678290"/>
              <a:gd name="connsiteX59" fmla="*/ 555507 w 2622846"/>
              <a:gd name="connsiteY59" fmla="*/ 357809 h 678290"/>
              <a:gd name="connsiteX60" fmla="*/ 523701 w 2622846"/>
              <a:gd name="connsiteY60" fmla="*/ 365760 h 678290"/>
              <a:gd name="connsiteX61" fmla="*/ 483945 w 2622846"/>
              <a:gd name="connsiteY61" fmla="*/ 373711 h 678290"/>
              <a:gd name="connsiteX62" fmla="*/ 420334 w 2622846"/>
              <a:gd name="connsiteY62" fmla="*/ 389614 h 678290"/>
              <a:gd name="connsiteX63" fmla="*/ 332870 w 2622846"/>
              <a:gd name="connsiteY63" fmla="*/ 405516 h 678290"/>
              <a:gd name="connsiteX64" fmla="*/ 261308 w 2622846"/>
              <a:gd name="connsiteY64" fmla="*/ 421419 h 678290"/>
              <a:gd name="connsiteX65" fmla="*/ 237454 w 2622846"/>
              <a:gd name="connsiteY65" fmla="*/ 429370 h 678290"/>
              <a:gd name="connsiteX66" fmla="*/ 205649 w 2622846"/>
              <a:gd name="connsiteY66" fmla="*/ 437322 h 678290"/>
              <a:gd name="connsiteX67" fmla="*/ 157941 w 2622846"/>
              <a:gd name="connsiteY67" fmla="*/ 453224 h 678290"/>
              <a:gd name="connsiteX68" fmla="*/ 134087 w 2622846"/>
              <a:gd name="connsiteY68" fmla="*/ 461176 h 678290"/>
              <a:gd name="connsiteX69" fmla="*/ 110233 w 2622846"/>
              <a:gd name="connsiteY69" fmla="*/ 477078 h 678290"/>
              <a:gd name="connsiteX70" fmla="*/ 78428 w 2622846"/>
              <a:gd name="connsiteY70" fmla="*/ 500932 h 678290"/>
              <a:gd name="connsiteX71" fmla="*/ 46623 w 2622846"/>
              <a:gd name="connsiteY71" fmla="*/ 508883 h 678290"/>
              <a:gd name="connsiteX72" fmla="*/ 6867 w 2622846"/>
              <a:gd name="connsiteY72" fmla="*/ 508883 h 67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22846" h="678290">
                <a:moveTo>
                  <a:pt x="6867" y="508883"/>
                </a:moveTo>
                <a:cubicBezTo>
                  <a:pt x="33371" y="491655"/>
                  <a:pt x="39961" y="483487"/>
                  <a:pt x="205649" y="405516"/>
                </a:cubicBezTo>
                <a:cubicBezTo>
                  <a:pt x="245346" y="386835"/>
                  <a:pt x="283298" y="363731"/>
                  <a:pt x="324919" y="349857"/>
                </a:cubicBezTo>
                <a:cubicBezTo>
                  <a:pt x="372627" y="333954"/>
                  <a:pt x="420900" y="319659"/>
                  <a:pt x="468042" y="302149"/>
                </a:cubicBezTo>
                <a:cubicBezTo>
                  <a:pt x="513720" y="285183"/>
                  <a:pt x="557120" y="262293"/>
                  <a:pt x="603214" y="246490"/>
                </a:cubicBezTo>
                <a:cubicBezTo>
                  <a:pt x="650052" y="230431"/>
                  <a:pt x="698836" y="220705"/>
                  <a:pt x="746338" y="206734"/>
                </a:cubicBezTo>
                <a:lnTo>
                  <a:pt x="1008731" y="127221"/>
                </a:lnTo>
                <a:cubicBezTo>
                  <a:pt x="1035218" y="119213"/>
                  <a:pt x="1061281" y="109589"/>
                  <a:pt x="1088244" y="103367"/>
                </a:cubicBezTo>
                <a:cubicBezTo>
                  <a:pt x="1122700" y="95416"/>
                  <a:pt x="1157610" y="89228"/>
                  <a:pt x="1191611" y="79513"/>
                </a:cubicBezTo>
                <a:cubicBezTo>
                  <a:pt x="1213385" y="73292"/>
                  <a:pt x="1233340" y="61494"/>
                  <a:pt x="1255221" y="55659"/>
                </a:cubicBezTo>
                <a:cubicBezTo>
                  <a:pt x="1273330" y="50830"/>
                  <a:pt x="1292394" y="50789"/>
                  <a:pt x="1310880" y="47708"/>
                </a:cubicBezTo>
                <a:cubicBezTo>
                  <a:pt x="1349256" y="41312"/>
                  <a:pt x="1343769" y="42045"/>
                  <a:pt x="1374491" y="31805"/>
                </a:cubicBezTo>
                <a:cubicBezTo>
                  <a:pt x="1371841" y="63610"/>
                  <a:pt x="1370758" y="95585"/>
                  <a:pt x="1366540" y="127221"/>
                </a:cubicBezTo>
                <a:cubicBezTo>
                  <a:pt x="1365432" y="135529"/>
                  <a:pt x="1360793" y="142989"/>
                  <a:pt x="1358588" y="151075"/>
                </a:cubicBezTo>
                <a:cubicBezTo>
                  <a:pt x="1352837" y="172161"/>
                  <a:pt x="1347601" y="193389"/>
                  <a:pt x="1342686" y="214685"/>
                </a:cubicBezTo>
                <a:cubicBezTo>
                  <a:pt x="1339647" y="227854"/>
                  <a:pt x="1339479" y="241788"/>
                  <a:pt x="1334734" y="254442"/>
                </a:cubicBezTo>
                <a:cubicBezTo>
                  <a:pt x="1331379" y="263390"/>
                  <a:pt x="1322713" y="269563"/>
                  <a:pt x="1318832" y="278296"/>
                </a:cubicBezTo>
                <a:cubicBezTo>
                  <a:pt x="1312024" y="293614"/>
                  <a:pt x="1308230" y="310101"/>
                  <a:pt x="1302929" y="326003"/>
                </a:cubicBezTo>
                <a:cubicBezTo>
                  <a:pt x="1301536" y="330183"/>
                  <a:pt x="1283955" y="380894"/>
                  <a:pt x="1287027" y="381662"/>
                </a:cubicBezTo>
                <a:cubicBezTo>
                  <a:pt x="1302020" y="385411"/>
                  <a:pt x="1313274" y="365314"/>
                  <a:pt x="1326783" y="357809"/>
                </a:cubicBezTo>
                <a:cubicBezTo>
                  <a:pt x="1400013" y="317126"/>
                  <a:pt x="1316044" y="370096"/>
                  <a:pt x="1390393" y="318052"/>
                </a:cubicBezTo>
                <a:cubicBezTo>
                  <a:pt x="1455347" y="272584"/>
                  <a:pt x="1417077" y="296119"/>
                  <a:pt x="1485809" y="270344"/>
                </a:cubicBezTo>
                <a:cubicBezTo>
                  <a:pt x="1591019" y="230890"/>
                  <a:pt x="1531105" y="245382"/>
                  <a:pt x="1605079" y="230588"/>
                </a:cubicBezTo>
                <a:cubicBezTo>
                  <a:pt x="1748974" y="158641"/>
                  <a:pt x="1551466" y="251109"/>
                  <a:pt x="1708446" y="198782"/>
                </a:cubicBezTo>
                <a:cubicBezTo>
                  <a:pt x="1840867" y="154642"/>
                  <a:pt x="1630075" y="189696"/>
                  <a:pt x="1811813" y="166977"/>
                </a:cubicBezTo>
                <a:cubicBezTo>
                  <a:pt x="1932199" y="115383"/>
                  <a:pt x="1799714" y="166082"/>
                  <a:pt x="1931082" y="135172"/>
                </a:cubicBezTo>
                <a:cubicBezTo>
                  <a:pt x="2104545" y="94357"/>
                  <a:pt x="1908323" y="123108"/>
                  <a:pt x="2066254" y="103367"/>
                </a:cubicBezTo>
                <a:cubicBezTo>
                  <a:pt x="2090108" y="95416"/>
                  <a:pt x="2113589" y="86243"/>
                  <a:pt x="2137816" y="79513"/>
                </a:cubicBezTo>
                <a:cubicBezTo>
                  <a:pt x="2212194" y="58852"/>
                  <a:pt x="2200909" y="66748"/>
                  <a:pt x="2272988" y="55659"/>
                </a:cubicBezTo>
                <a:cubicBezTo>
                  <a:pt x="2395340" y="36836"/>
                  <a:pt x="2187988" y="60185"/>
                  <a:pt x="2392258" y="39756"/>
                </a:cubicBezTo>
                <a:cubicBezTo>
                  <a:pt x="2410811" y="34455"/>
                  <a:pt x="2428996" y="27638"/>
                  <a:pt x="2447917" y="23854"/>
                </a:cubicBezTo>
                <a:cubicBezTo>
                  <a:pt x="2468870" y="19663"/>
                  <a:pt x="2490373" y="18924"/>
                  <a:pt x="2511527" y="15902"/>
                </a:cubicBezTo>
                <a:cubicBezTo>
                  <a:pt x="2671936" y="-7014"/>
                  <a:pt x="2421797" y="25130"/>
                  <a:pt x="2622846" y="0"/>
                </a:cubicBezTo>
                <a:cubicBezTo>
                  <a:pt x="2614895" y="7951"/>
                  <a:pt x="2608528" y="17894"/>
                  <a:pt x="2598992" y="23854"/>
                </a:cubicBezTo>
                <a:cubicBezTo>
                  <a:pt x="2586888" y="31419"/>
                  <a:pt x="2572677" y="34956"/>
                  <a:pt x="2559235" y="39756"/>
                </a:cubicBezTo>
                <a:cubicBezTo>
                  <a:pt x="2535555" y="48213"/>
                  <a:pt x="2511159" y="54630"/>
                  <a:pt x="2487673" y="63610"/>
                </a:cubicBezTo>
                <a:cubicBezTo>
                  <a:pt x="2421014" y="89097"/>
                  <a:pt x="2355028" y="116311"/>
                  <a:pt x="2288891" y="143123"/>
                </a:cubicBezTo>
                <a:cubicBezTo>
                  <a:pt x="2256959" y="156068"/>
                  <a:pt x="2226407" y="172747"/>
                  <a:pt x="2193475" y="182880"/>
                </a:cubicBezTo>
                <a:cubicBezTo>
                  <a:pt x="2159019" y="193482"/>
                  <a:pt x="2123935" y="202222"/>
                  <a:pt x="2090108" y="214685"/>
                </a:cubicBezTo>
                <a:cubicBezTo>
                  <a:pt x="2023143" y="239356"/>
                  <a:pt x="1958291" y="269527"/>
                  <a:pt x="1891326" y="294198"/>
                </a:cubicBezTo>
                <a:cubicBezTo>
                  <a:pt x="1840968" y="312751"/>
                  <a:pt x="1787165" y="323794"/>
                  <a:pt x="1740251" y="349857"/>
                </a:cubicBezTo>
                <a:cubicBezTo>
                  <a:pt x="1656875" y="396177"/>
                  <a:pt x="1695447" y="384263"/>
                  <a:pt x="1628933" y="397565"/>
                </a:cubicBezTo>
                <a:cubicBezTo>
                  <a:pt x="1620982" y="402866"/>
                  <a:pt x="1613183" y="408403"/>
                  <a:pt x="1605079" y="413468"/>
                </a:cubicBezTo>
                <a:cubicBezTo>
                  <a:pt x="1591973" y="421659"/>
                  <a:pt x="1577686" y="428049"/>
                  <a:pt x="1565322" y="437322"/>
                </a:cubicBezTo>
                <a:cubicBezTo>
                  <a:pt x="1556326" y="444069"/>
                  <a:pt x="1550824" y="454939"/>
                  <a:pt x="1541468" y="461176"/>
                </a:cubicBezTo>
                <a:cubicBezTo>
                  <a:pt x="1470769" y="508308"/>
                  <a:pt x="1516975" y="461654"/>
                  <a:pt x="1454004" y="508883"/>
                </a:cubicBezTo>
                <a:cubicBezTo>
                  <a:pt x="1387775" y="558555"/>
                  <a:pt x="1488559" y="505587"/>
                  <a:pt x="1382442" y="564542"/>
                </a:cubicBezTo>
                <a:cubicBezTo>
                  <a:pt x="1375115" y="568612"/>
                  <a:pt x="1366292" y="569192"/>
                  <a:pt x="1358588" y="572494"/>
                </a:cubicBezTo>
                <a:cubicBezTo>
                  <a:pt x="1347693" y="577163"/>
                  <a:pt x="1337074" y="582515"/>
                  <a:pt x="1326783" y="588396"/>
                </a:cubicBezTo>
                <a:cubicBezTo>
                  <a:pt x="1318486" y="593137"/>
                  <a:pt x="1311318" y="599723"/>
                  <a:pt x="1302929" y="604299"/>
                </a:cubicBezTo>
                <a:cubicBezTo>
                  <a:pt x="1282118" y="615651"/>
                  <a:pt x="1259043" y="622954"/>
                  <a:pt x="1239319" y="636104"/>
                </a:cubicBezTo>
                <a:cubicBezTo>
                  <a:pt x="1231368" y="641405"/>
                  <a:pt x="1224249" y="648243"/>
                  <a:pt x="1215465" y="652007"/>
                </a:cubicBezTo>
                <a:cubicBezTo>
                  <a:pt x="1205421" y="656312"/>
                  <a:pt x="1194262" y="657308"/>
                  <a:pt x="1183660" y="659958"/>
                </a:cubicBezTo>
                <a:cubicBezTo>
                  <a:pt x="1175709" y="665259"/>
                  <a:pt x="1162124" y="685132"/>
                  <a:pt x="1159806" y="675861"/>
                </a:cubicBezTo>
                <a:cubicBezTo>
                  <a:pt x="1155984" y="660573"/>
                  <a:pt x="1171475" y="574040"/>
                  <a:pt x="1175708" y="548640"/>
                </a:cubicBezTo>
                <a:cubicBezTo>
                  <a:pt x="1173058" y="469127"/>
                  <a:pt x="1236222" y="350621"/>
                  <a:pt x="1167757" y="310101"/>
                </a:cubicBezTo>
                <a:cubicBezTo>
                  <a:pt x="1058250" y="245291"/>
                  <a:pt x="913249" y="313162"/>
                  <a:pt x="786094" y="318052"/>
                </a:cubicBezTo>
                <a:cubicBezTo>
                  <a:pt x="775174" y="318472"/>
                  <a:pt x="765068" y="324206"/>
                  <a:pt x="754289" y="326003"/>
                </a:cubicBezTo>
                <a:cubicBezTo>
                  <a:pt x="733211" y="329516"/>
                  <a:pt x="711811" y="330785"/>
                  <a:pt x="690679" y="333955"/>
                </a:cubicBezTo>
                <a:cubicBezTo>
                  <a:pt x="659372" y="338651"/>
                  <a:pt x="594423" y="349161"/>
                  <a:pt x="555507" y="357809"/>
                </a:cubicBezTo>
                <a:cubicBezTo>
                  <a:pt x="544839" y="360180"/>
                  <a:pt x="534369" y="363389"/>
                  <a:pt x="523701" y="365760"/>
                </a:cubicBezTo>
                <a:cubicBezTo>
                  <a:pt x="510508" y="368692"/>
                  <a:pt x="497113" y="370672"/>
                  <a:pt x="483945" y="373711"/>
                </a:cubicBezTo>
                <a:cubicBezTo>
                  <a:pt x="462648" y="378626"/>
                  <a:pt x="441766" y="385328"/>
                  <a:pt x="420334" y="389614"/>
                </a:cubicBezTo>
                <a:cubicBezTo>
                  <a:pt x="364769" y="400727"/>
                  <a:pt x="393909" y="395343"/>
                  <a:pt x="332870" y="405516"/>
                </a:cubicBezTo>
                <a:cubicBezTo>
                  <a:pt x="279177" y="423415"/>
                  <a:pt x="345261" y="402764"/>
                  <a:pt x="261308" y="421419"/>
                </a:cubicBezTo>
                <a:cubicBezTo>
                  <a:pt x="253126" y="423237"/>
                  <a:pt x="245513" y="427067"/>
                  <a:pt x="237454" y="429370"/>
                </a:cubicBezTo>
                <a:cubicBezTo>
                  <a:pt x="226946" y="432372"/>
                  <a:pt x="216116" y="434182"/>
                  <a:pt x="205649" y="437322"/>
                </a:cubicBezTo>
                <a:cubicBezTo>
                  <a:pt x="189593" y="442139"/>
                  <a:pt x="173844" y="447923"/>
                  <a:pt x="157941" y="453224"/>
                </a:cubicBezTo>
                <a:cubicBezTo>
                  <a:pt x="149990" y="455874"/>
                  <a:pt x="141061" y="456527"/>
                  <a:pt x="134087" y="461176"/>
                </a:cubicBezTo>
                <a:cubicBezTo>
                  <a:pt x="126136" y="466477"/>
                  <a:pt x="118009" y="471524"/>
                  <a:pt x="110233" y="477078"/>
                </a:cubicBezTo>
                <a:cubicBezTo>
                  <a:pt x="99449" y="484781"/>
                  <a:pt x="90281" y="495005"/>
                  <a:pt x="78428" y="500932"/>
                </a:cubicBezTo>
                <a:cubicBezTo>
                  <a:pt x="68654" y="505819"/>
                  <a:pt x="57130" y="505881"/>
                  <a:pt x="46623" y="508883"/>
                </a:cubicBezTo>
                <a:cubicBezTo>
                  <a:pt x="38564" y="511186"/>
                  <a:pt x="-19637" y="526111"/>
                  <a:pt x="6867" y="508883"/>
                </a:cubicBezTo>
                <a:close/>
              </a:path>
            </a:pathLst>
          </a:cu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 rot="17889706" flipV="1">
            <a:off x="4574336" y="3842433"/>
            <a:ext cx="1178710" cy="402067"/>
          </a:xfrm>
          <a:custGeom>
            <a:avLst/>
            <a:gdLst>
              <a:gd name="connsiteX0" fmla="*/ 6867 w 2622846"/>
              <a:gd name="connsiteY0" fmla="*/ 508883 h 678290"/>
              <a:gd name="connsiteX1" fmla="*/ 205649 w 2622846"/>
              <a:gd name="connsiteY1" fmla="*/ 405516 h 678290"/>
              <a:gd name="connsiteX2" fmla="*/ 324919 w 2622846"/>
              <a:gd name="connsiteY2" fmla="*/ 349857 h 678290"/>
              <a:gd name="connsiteX3" fmla="*/ 468042 w 2622846"/>
              <a:gd name="connsiteY3" fmla="*/ 302149 h 678290"/>
              <a:gd name="connsiteX4" fmla="*/ 603214 w 2622846"/>
              <a:gd name="connsiteY4" fmla="*/ 246490 h 678290"/>
              <a:gd name="connsiteX5" fmla="*/ 746338 w 2622846"/>
              <a:gd name="connsiteY5" fmla="*/ 206734 h 678290"/>
              <a:gd name="connsiteX6" fmla="*/ 1008731 w 2622846"/>
              <a:gd name="connsiteY6" fmla="*/ 127221 h 678290"/>
              <a:gd name="connsiteX7" fmla="*/ 1088244 w 2622846"/>
              <a:gd name="connsiteY7" fmla="*/ 103367 h 678290"/>
              <a:gd name="connsiteX8" fmla="*/ 1191611 w 2622846"/>
              <a:gd name="connsiteY8" fmla="*/ 79513 h 678290"/>
              <a:gd name="connsiteX9" fmla="*/ 1255221 w 2622846"/>
              <a:gd name="connsiteY9" fmla="*/ 55659 h 678290"/>
              <a:gd name="connsiteX10" fmla="*/ 1310880 w 2622846"/>
              <a:gd name="connsiteY10" fmla="*/ 47708 h 678290"/>
              <a:gd name="connsiteX11" fmla="*/ 1374491 w 2622846"/>
              <a:gd name="connsiteY11" fmla="*/ 31805 h 678290"/>
              <a:gd name="connsiteX12" fmla="*/ 1366540 w 2622846"/>
              <a:gd name="connsiteY12" fmla="*/ 127221 h 678290"/>
              <a:gd name="connsiteX13" fmla="*/ 1358588 w 2622846"/>
              <a:gd name="connsiteY13" fmla="*/ 151075 h 678290"/>
              <a:gd name="connsiteX14" fmla="*/ 1342686 w 2622846"/>
              <a:gd name="connsiteY14" fmla="*/ 214685 h 678290"/>
              <a:gd name="connsiteX15" fmla="*/ 1334734 w 2622846"/>
              <a:gd name="connsiteY15" fmla="*/ 254442 h 678290"/>
              <a:gd name="connsiteX16" fmla="*/ 1318832 w 2622846"/>
              <a:gd name="connsiteY16" fmla="*/ 278296 h 678290"/>
              <a:gd name="connsiteX17" fmla="*/ 1302929 w 2622846"/>
              <a:gd name="connsiteY17" fmla="*/ 326003 h 678290"/>
              <a:gd name="connsiteX18" fmla="*/ 1287027 w 2622846"/>
              <a:gd name="connsiteY18" fmla="*/ 381662 h 678290"/>
              <a:gd name="connsiteX19" fmla="*/ 1326783 w 2622846"/>
              <a:gd name="connsiteY19" fmla="*/ 357809 h 678290"/>
              <a:gd name="connsiteX20" fmla="*/ 1390393 w 2622846"/>
              <a:gd name="connsiteY20" fmla="*/ 318052 h 678290"/>
              <a:gd name="connsiteX21" fmla="*/ 1485809 w 2622846"/>
              <a:gd name="connsiteY21" fmla="*/ 270344 h 678290"/>
              <a:gd name="connsiteX22" fmla="*/ 1605079 w 2622846"/>
              <a:gd name="connsiteY22" fmla="*/ 230588 h 678290"/>
              <a:gd name="connsiteX23" fmla="*/ 1708446 w 2622846"/>
              <a:gd name="connsiteY23" fmla="*/ 198782 h 678290"/>
              <a:gd name="connsiteX24" fmla="*/ 1811813 w 2622846"/>
              <a:gd name="connsiteY24" fmla="*/ 166977 h 678290"/>
              <a:gd name="connsiteX25" fmla="*/ 1931082 w 2622846"/>
              <a:gd name="connsiteY25" fmla="*/ 135172 h 678290"/>
              <a:gd name="connsiteX26" fmla="*/ 2066254 w 2622846"/>
              <a:gd name="connsiteY26" fmla="*/ 103367 h 678290"/>
              <a:gd name="connsiteX27" fmla="*/ 2137816 w 2622846"/>
              <a:gd name="connsiteY27" fmla="*/ 79513 h 678290"/>
              <a:gd name="connsiteX28" fmla="*/ 2272988 w 2622846"/>
              <a:gd name="connsiteY28" fmla="*/ 55659 h 678290"/>
              <a:gd name="connsiteX29" fmla="*/ 2392258 w 2622846"/>
              <a:gd name="connsiteY29" fmla="*/ 39756 h 678290"/>
              <a:gd name="connsiteX30" fmla="*/ 2447917 w 2622846"/>
              <a:gd name="connsiteY30" fmla="*/ 23854 h 678290"/>
              <a:gd name="connsiteX31" fmla="*/ 2511527 w 2622846"/>
              <a:gd name="connsiteY31" fmla="*/ 15902 h 678290"/>
              <a:gd name="connsiteX32" fmla="*/ 2622846 w 2622846"/>
              <a:gd name="connsiteY32" fmla="*/ 0 h 678290"/>
              <a:gd name="connsiteX33" fmla="*/ 2598992 w 2622846"/>
              <a:gd name="connsiteY33" fmla="*/ 23854 h 678290"/>
              <a:gd name="connsiteX34" fmla="*/ 2559235 w 2622846"/>
              <a:gd name="connsiteY34" fmla="*/ 39756 h 678290"/>
              <a:gd name="connsiteX35" fmla="*/ 2487673 w 2622846"/>
              <a:gd name="connsiteY35" fmla="*/ 63610 h 678290"/>
              <a:gd name="connsiteX36" fmla="*/ 2288891 w 2622846"/>
              <a:gd name="connsiteY36" fmla="*/ 143123 h 678290"/>
              <a:gd name="connsiteX37" fmla="*/ 2193475 w 2622846"/>
              <a:gd name="connsiteY37" fmla="*/ 182880 h 678290"/>
              <a:gd name="connsiteX38" fmla="*/ 2090108 w 2622846"/>
              <a:gd name="connsiteY38" fmla="*/ 214685 h 678290"/>
              <a:gd name="connsiteX39" fmla="*/ 1891326 w 2622846"/>
              <a:gd name="connsiteY39" fmla="*/ 294198 h 678290"/>
              <a:gd name="connsiteX40" fmla="*/ 1740251 w 2622846"/>
              <a:gd name="connsiteY40" fmla="*/ 349857 h 678290"/>
              <a:gd name="connsiteX41" fmla="*/ 1628933 w 2622846"/>
              <a:gd name="connsiteY41" fmla="*/ 397565 h 678290"/>
              <a:gd name="connsiteX42" fmla="*/ 1605079 w 2622846"/>
              <a:gd name="connsiteY42" fmla="*/ 413468 h 678290"/>
              <a:gd name="connsiteX43" fmla="*/ 1565322 w 2622846"/>
              <a:gd name="connsiteY43" fmla="*/ 437322 h 678290"/>
              <a:gd name="connsiteX44" fmla="*/ 1541468 w 2622846"/>
              <a:gd name="connsiteY44" fmla="*/ 461176 h 678290"/>
              <a:gd name="connsiteX45" fmla="*/ 1454004 w 2622846"/>
              <a:gd name="connsiteY45" fmla="*/ 508883 h 678290"/>
              <a:gd name="connsiteX46" fmla="*/ 1382442 w 2622846"/>
              <a:gd name="connsiteY46" fmla="*/ 564542 h 678290"/>
              <a:gd name="connsiteX47" fmla="*/ 1358588 w 2622846"/>
              <a:gd name="connsiteY47" fmla="*/ 572494 h 678290"/>
              <a:gd name="connsiteX48" fmla="*/ 1326783 w 2622846"/>
              <a:gd name="connsiteY48" fmla="*/ 588396 h 678290"/>
              <a:gd name="connsiteX49" fmla="*/ 1302929 w 2622846"/>
              <a:gd name="connsiteY49" fmla="*/ 604299 h 678290"/>
              <a:gd name="connsiteX50" fmla="*/ 1239319 w 2622846"/>
              <a:gd name="connsiteY50" fmla="*/ 636104 h 678290"/>
              <a:gd name="connsiteX51" fmla="*/ 1215465 w 2622846"/>
              <a:gd name="connsiteY51" fmla="*/ 652007 h 678290"/>
              <a:gd name="connsiteX52" fmla="*/ 1183660 w 2622846"/>
              <a:gd name="connsiteY52" fmla="*/ 659958 h 678290"/>
              <a:gd name="connsiteX53" fmla="*/ 1159806 w 2622846"/>
              <a:gd name="connsiteY53" fmla="*/ 675861 h 678290"/>
              <a:gd name="connsiteX54" fmla="*/ 1175708 w 2622846"/>
              <a:gd name="connsiteY54" fmla="*/ 548640 h 678290"/>
              <a:gd name="connsiteX55" fmla="*/ 1167757 w 2622846"/>
              <a:gd name="connsiteY55" fmla="*/ 310101 h 678290"/>
              <a:gd name="connsiteX56" fmla="*/ 786094 w 2622846"/>
              <a:gd name="connsiteY56" fmla="*/ 318052 h 678290"/>
              <a:gd name="connsiteX57" fmla="*/ 754289 w 2622846"/>
              <a:gd name="connsiteY57" fmla="*/ 326003 h 678290"/>
              <a:gd name="connsiteX58" fmla="*/ 690679 w 2622846"/>
              <a:gd name="connsiteY58" fmla="*/ 333955 h 678290"/>
              <a:gd name="connsiteX59" fmla="*/ 555507 w 2622846"/>
              <a:gd name="connsiteY59" fmla="*/ 357809 h 678290"/>
              <a:gd name="connsiteX60" fmla="*/ 523701 w 2622846"/>
              <a:gd name="connsiteY60" fmla="*/ 365760 h 678290"/>
              <a:gd name="connsiteX61" fmla="*/ 483945 w 2622846"/>
              <a:gd name="connsiteY61" fmla="*/ 373711 h 678290"/>
              <a:gd name="connsiteX62" fmla="*/ 420334 w 2622846"/>
              <a:gd name="connsiteY62" fmla="*/ 389614 h 678290"/>
              <a:gd name="connsiteX63" fmla="*/ 332870 w 2622846"/>
              <a:gd name="connsiteY63" fmla="*/ 405516 h 678290"/>
              <a:gd name="connsiteX64" fmla="*/ 261308 w 2622846"/>
              <a:gd name="connsiteY64" fmla="*/ 421419 h 678290"/>
              <a:gd name="connsiteX65" fmla="*/ 237454 w 2622846"/>
              <a:gd name="connsiteY65" fmla="*/ 429370 h 678290"/>
              <a:gd name="connsiteX66" fmla="*/ 205649 w 2622846"/>
              <a:gd name="connsiteY66" fmla="*/ 437322 h 678290"/>
              <a:gd name="connsiteX67" fmla="*/ 157941 w 2622846"/>
              <a:gd name="connsiteY67" fmla="*/ 453224 h 678290"/>
              <a:gd name="connsiteX68" fmla="*/ 134087 w 2622846"/>
              <a:gd name="connsiteY68" fmla="*/ 461176 h 678290"/>
              <a:gd name="connsiteX69" fmla="*/ 110233 w 2622846"/>
              <a:gd name="connsiteY69" fmla="*/ 477078 h 678290"/>
              <a:gd name="connsiteX70" fmla="*/ 78428 w 2622846"/>
              <a:gd name="connsiteY70" fmla="*/ 500932 h 678290"/>
              <a:gd name="connsiteX71" fmla="*/ 46623 w 2622846"/>
              <a:gd name="connsiteY71" fmla="*/ 508883 h 678290"/>
              <a:gd name="connsiteX72" fmla="*/ 6867 w 2622846"/>
              <a:gd name="connsiteY72" fmla="*/ 508883 h 67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22846" h="678290">
                <a:moveTo>
                  <a:pt x="6867" y="508883"/>
                </a:moveTo>
                <a:cubicBezTo>
                  <a:pt x="33371" y="491655"/>
                  <a:pt x="39961" y="483487"/>
                  <a:pt x="205649" y="405516"/>
                </a:cubicBezTo>
                <a:cubicBezTo>
                  <a:pt x="245346" y="386835"/>
                  <a:pt x="283298" y="363731"/>
                  <a:pt x="324919" y="349857"/>
                </a:cubicBezTo>
                <a:cubicBezTo>
                  <a:pt x="372627" y="333954"/>
                  <a:pt x="420900" y="319659"/>
                  <a:pt x="468042" y="302149"/>
                </a:cubicBezTo>
                <a:cubicBezTo>
                  <a:pt x="513720" y="285183"/>
                  <a:pt x="557120" y="262293"/>
                  <a:pt x="603214" y="246490"/>
                </a:cubicBezTo>
                <a:cubicBezTo>
                  <a:pt x="650052" y="230431"/>
                  <a:pt x="698836" y="220705"/>
                  <a:pt x="746338" y="206734"/>
                </a:cubicBezTo>
                <a:lnTo>
                  <a:pt x="1008731" y="127221"/>
                </a:lnTo>
                <a:cubicBezTo>
                  <a:pt x="1035218" y="119213"/>
                  <a:pt x="1061281" y="109589"/>
                  <a:pt x="1088244" y="103367"/>
                </a:cubicBezTo>
                <a:cubicBezTo>
                  <a:pt x="1122700" y="95416"/>
                  <a:pt x="1157610" y="89228"/>
                  <a:pt x="1191611" y="79513"/>
                </a:cubicBezTo>
                <a:cubicBezTo>
                  <a:pt x="1213385" y="73292"/>
                  <a:pt x="1233340" y="61494"/>
                  <a:pt x="1255221" y="55659"/>
                </a:cubicBezTo>
                <a:cubicBezTo>
                  <a:pt x="1273330" y="50830"/>
                  <a:pt x="1292394" y="50789"/>
                  <a:pt x="1310880" y="47708"/>
                </a:cubicBezTo>
                <a:cubicBezTo>
                  <a:pt x="1349256" y="41312"/>
                  <a:pt x="1343769" y="42045"/>
                  <a:pt x="1374491" y="31805"/>
                </a:cubicBezTo>
                <a:cubicBezTo>
                  <a:pt x="1371841" y="63610"/>
                  <a:pt x="1370758" y="95585"/>
                  <a:pt x="1366540" y="127221"/>
                </a:cubicBezTo>
                <a:cubicBezTo>
                  <a:pt x="1365432" y="135529"/>
                  <a:pt x="1360793" y="142989"/>
                  <a:pt x="1358588" y="151075"/>
                </a:cubicBezTo>
                <a:cubicBezTo>
                  <a:pt x="1352837" y="172161"/>
                  <a:pt x="1347601" y="193389"/>
                  <a:pt x="1342686" y="214685"/>
                </a:cubicBezTo>
                <a:cubicBezTo>
                  <a:pt x="1339647" y="227854"/>
                  <a:pt x="1339479" y="241788"/>
                  <a:pt x="1334734" y="254442"/>
                </a:cubicBezTo>
                <a:cubicBezTo>
                  <a:pt x="1331379" y="263390"/>
                  <a:pt x="1322713" y="269563"/>
                  <a:pt x="1318832" y="278296"/>
                </a:cubicBezTo>
                <a:cubicBezTo>
                  <a:pt x="1312024" y="293614"/>
                  <a:pt x="1308230" y="310101"/>
                  <a:pt x="1302929" y="326003"/>
                </a:cubicBezTo>
                <a:cubicBezTo>
                  <a:pt x="1301536" y="330183"/>
                  <a:pt x="1283955" y="380894"/>
                  <a:pt x="1287027" y="381662"/>
                </a:cubicBezTo>
                <a:cubicBezTo>
                  <a:pt x="1302020" y="385411"/>
                  <a:pt x="1313274" y="365314"/>
                  <a:pt x="1326783" y="357809"/>
                </a:cubicBezTo>
                <a:cubicBezTo>
                  <a:pt x="1400013" y="317126"/>
                  <a:pt x="1316044" y="370096"/>
                  <a:pt x="1390393" y="318052"/>
                </a:cubicBezTo>
                <a:cubicBezTo>
                  <a:pt x="1455347" y="272584"/>
                  <a:pt x="1417077" y="296119"/>
                  <a:pt x="1485809" y="270344"/>
                </a:cubicBezTo>
                <a:cubicBezTo>
                  <a:pt x="1591019" y="230890"/>
                  <a:pt x="1531105" y="245382"/>
                  <a:pt x="1605079" y="230588"/>
                </a:cubicBezTo>
                <a:cubicBezTo>
                  <a:pt x="1748974" y="158641"/>
                  <a:pt x="1551466" y="251109"/>
                  <a:pt x="1708446" y="198782"/>
                </a:cubicBezTo>
                <a:cubicBezTo>
                  <a:pt x="1840867" y="154642"/>
                  <a:pt x="1630075" y="189696"/>
                  <a:pt x="1811813" y="166977"/>
                </a:cubicBezTo>
                <a:cubicBezTo>
                  <a:pt x="1932199" y="115383"/>
                  <a:pt x="1799714" y="166082"/>
                  <a:pt x="1931082" y="135172"/>
                </a:cubicBezTo>
                <a:cubicBezTo>
                  <a:pt x="2104545" y="94357"/>
                  <a:pt x="1908323" y="123108"/>
                  <a:pt x="2066254" y="103367"/>
                </a:cubicBezTo>
                <a:cubicBezTo>
                  <a:pt x="2090108" y="95416"/>
                  <a:pt x="2113589" y="86243"/>
                  <a:pt x="2137816" y="79513"/>
                </a:cubicBezTo>
                <a:cubicBezTo>
                  <a:pt x="2212194" y="58852"/>
                  <a:pt x="2200909" y="66748"/>
                  <a:pt x="2272988" y="55659"/>
                </a:cubicBezTo>
                <a:cubicBezTo>
                  <a:pt x="2395340" y="36836"/>
                  <a:pt x="2187988" y="60185"/>
                  <a:pt x="2392258" y="39756"/>
                </a:cubicBezTo>
                <a:cubicBezTo>
                  <a:pt x="2410811" y="34455"/>
                  <a:pt x="2428996" y="27638"/>
                  <a:pt x="2447917" y="23854"/>
                </a:cubicBezTo>
                <a:cubicBezTo>
                  <a:pt x="2468870" y="19663"/>
                  <a:pt x="2490373" y="18924"/>
                  <a:pt x="2511527" y="15902"/>
                </a:cubicBezTo>
                <a:cubicBezTo>
                  <a:pt x="2671936" y="-7014"/>
                  <a:pt x="2421797" y="25130"/>
                  <a:pt x="2622846" y="0"/>
                </a:cubicBezTo>
                <a:cubicBezTo>
                  <a:pt x="2614895" y="7951"/>
                  <a:pt x="2608528" y="17894"/>
                  <a:pt x="2598992" y="23854"/>
                </a:cubicBezTo>
                <a:cubicBezTo>
                  <a:pt x="2586888" y="31419"/>
                  <a:pt x="2572677" y="34956"/>
                  <a:pt x="2559235" y="39756"/>
                </a:cubicBezTo>
                <a:cubicBezTo>
                  <a:pt x="2535555" y="48213"/>
                  <a:pt x="2511159" y="54630"/>
                  <a:pt x="2487673" y="63610"/>
                </a:cubicBezTo>
                <a:cubicBezTo>
                  <a:pt x="2421014" y="89097"/>
                  <a:pt x="2355028" y="116311"/>
                  <a:pt x="2288891" y="143123"/>
                </a:cubicBezTo>
                <a:cubicBezTo>
                  <a:pt x="2256959" y="156068"/>
                  <a:pt x="2226407" y="172747"/>
                  <a:pt x="2193475" y="182880"/>
                </a:cubicBezTo>
                <a:cubicBezTo>
                  <a:pt x="2159019" y="193482"/>
                  <a:pt x="2123935" y="202222"/>
                  <a:pt x="2090108" y="214685"/>
                </a:cubicBezTo>
                <a:cubicBezTo>
                  <a:pt x="2023143" y="239356"/>
                  <a:pt x="1958291" y="269527"/>
                  <a:pt x="1891326" y="294198"/>
                </a:cubicBezTo>
                <a:cubicBezTo>
                  <a:pt x="1840968" y="312751"/>
                  <a:pt x="1787165" y="323794"/>
                  <a:pt x="1740251" y="349857"/>
                </a:cubicBezTo>
                <a:cubicBezTo>
                  <a:pt x="1656875" y="396177"/>
                  <a:pt x="1695447" y="384263"/>
                  <a:pt x="1628933" y="397565"/>
                </a:cubicBezTo>
                <a:cubicBezTo>
                  <a:pt x="1620982" y="402866"/>
                  <a:pt x="1613183" y="408403"/>
                  <a:pt x="1605079" y="413468"/>
                </a:cubicBezTo>
                <a:cubicBezTo>
                  <a:pt x="1591973" y="421659"/>
                  <a:pt x="1577686" y="428049"/>
                  <a:pt x="1565322" y="437322"/>
                </a:cubicBezTo>
                <a:cubicBezTo>
                  <a:pt x="1556326" y="444069"/>
                  <a:pt x="1550824" y="454939"/>
                  <a:pt x="1541468" y="461176"/>
                </a:cubicBezTo>
                <a:cubicBezTo>
                  <a:pt x="1470769" y="508308"/>
                  <a:pt x="1516975" y="461654"/>
                  <a:pt x="1454004" y="508883"/>
                </a:cubicBezTo>
                <a:cubicBezTo>
                  <a:pt x="1387775" y="558555"/>
                  <a:pt x="1488559" y="505587"/>
                  <a:pt x="1382442" y="564542"/>
                </a:cubicBezTo>
                <a:cubicBezTo>
                  <a:pt x="1375115" y="568612"/>
                  <a:pt x="1366292" y="569192"/>
                  <a:pt x="1358588" y="572494"/>
                </a:cubicBezTo>
                <a:cubicBezTo>
                  <a:pt x="1347693" y="577163"/>
                  <a:pt x="1337074" y="582515"/>
                  <a:pt x="1326783" y="588396"/>
                </a:cubicBezTo>
                <a:cubicBezTo>
                  <a:pt x="1318486" y="593137"/>
                  <a:pt x="1311318" y="599723"/>
                  <a:pt x="1302929" y="604299"/>
                </a:cubicBezTo>
                <a:cubicBezTo>
                  <a:pt x="1282118" y="615651"/>
                  <a:pt x="1259043" y="622954"/>
                  <a:pt x="1239319" y="636104"/>
                </a:cubicBezTo>
                <a:cubicBezTo>
                  <a:pt x="1231368" y="641405"/>
                  <a:pt x="1224249" y="648243"/>
                  <a:pt x="1215465" y="652007"/>
                </a:cubicBezTo>
                <a:cubicBezTo>
                  <a:pt x="1205421" y="656312"/>
                  <a:pt x="1194262" y="657308"/>
                  <a:pt x="1183660" y="659958"/>
                </a:cubicBezTo>
                <a:cubicBezTo>
                  <a:pt x="1175709" y="665259"/>
                  <a:pt x="1162124" y="685132"/>
                  <a:pt x="1159806" y="675861"/>
                </a:cubicBezTo>
                <a:cubicBezTo>
                  <a:pt x="1155984" y="660573"/>
                  <a:pt x="1171475" y="574040"/>
                  <a:pt x="1175708" y="548640"/>
                </a:cubicBezTo>
                <a:cubicBezTo>
                  <a:pt x="1173058" y="469127"/>
                  <a:pt x="1236222" y="350621"/>
                  <a:pt x="1167757" y="310101"/>
                </a:cubicBezTo>
                <a:cubicBezTo>
                  <a:pt x="1058250" y="245291"/>
                  <a:pt x="913249" y="313162"/>
                  <a:pt x="786094" y="318052"/>
                </a:cubicBezTo>
                <a:cubicBezTo>
                  <a:pt x="775174" y="318472"/>
                  <a:pt x="765068" y="324206"/>
                  <a:pt x="754289" y="326003"/>
                </a:cubicBezTo>
                <a:cubicBezTo>
                  <a:pt x="733211" y="329516"/>
                  <a:pt x="711811" y="330785"/>
                  <a:pt x="690679" y="333955"/>
                </a:cubicBezTo>
                <a:cubicBezTo>
                  <a:pt x="659372" y="338651"/>
                  <a:pt x="594423" y="349161"/>
                  <a:pt x="555507" y="357809"/>
                </a:cubicBezTo>
                <a:cubicBezTo>
                  <a:pt x="544839" y="360180"/>
                  <a:pt x="534369" y="363389"/>
                  <a:pt x="523701" y="365760"/>
                </a:cubicBezTo>
                <a:cubicBezTo>
                  <a:pt x="510508" y="368692"/>
                  <a:pt x="497113" y="370672"/>
                  <a:pt x="483945" y="373711"/>
                </a:cubicBezTo>
                <a:cubicBezTo>
                  <a:pt x="462648" y="378626"/>
                  <a:pt x="441766" y="385328"/>
                  <a:pt x="420334" y="389614"/>
                </a:cubicBezTo>
                <a:cubicBezTo>
                  <a:pt x="364769" y="400727"/>
                  <a:pt x="393909" y="395343"/>
                  <a:pt x="332870" y="405516"/>
                </a:cubicBezTo>
                <a:cubicBezTo>
                  <a:pt x="279177" y="423415"/>
                  <a:pt x="345261" y="402764"/>
                  <a:pt x="261308" y="421419"/>
                </a:cubicBezTo>
                <a:cubicBezTo>
                  <a:pt x="253126" y="423237"/>
                  <a:pt x="245513" y="427067"/>
                  <a:pt x="237454" y="429370"/>
                </a:cubicBezTo>
                <a:cubicBezTo>
                  <a:pt x="226946" y="432372"/>
                  <a:pt x="216116" y="434182"/>
                  <a:pt x="205649" y="437322"/>
                </a:cubicBezTo>
                <a:cubicBezTo>
                  <a:pt x="189593" y="442139"/>
                  <a:pt x="173844" y="447923"/>
                  <a:pt x="157941" y="453224"/>
                </a:cubicBezTo>
                <a:cubicBezTo>
                  <a:pt x="149990" y="455874"/>
                  <a:pt x="141061" y="456527"/>
                  <a:pt x="134087" y="461176"/>
                </a:cubicBezTo>
                <a:cubicBezTo>
                  <a:pt x="126136" y="466477"/>
                  <a:pt x="118009" y="471524"/>
                  <a:pt x="110233" y="477078"/>
                </a:cubicBezTo>
                <a:cubicBezTo>
                  <a:pt x="99449" y="484781"/>
                  <a:pt x="90281" y="495005"/>
                  <a:pt x="78428" y="500932"/>
                </a:cubicBezTo>
                <a:cubicBezTo>
                  <a:pt x="68654" y="505819"/>
                  <a:pt x="57130" y="505881"/>
                  <a:pt x="46623" y="508883"/>
                </a:cubicBezTo>
                <a:cubicBezTo>
                  <a:pt x="38564" y="511186"/>
                  <a:pt x="-19637" y="526111"/>
                  <a:pt x="6867" y="508883"/>
                </a:cubicBezTo>
                <a:close/>
              </a:path>
            </a:pathLst>
          </a:cu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661" y="4657934"/>
            <a:ext cx="4476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93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565" y="5914466"/>
            <a:ext cx="545174" cy="493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428" y="5507498"/>
            <a:ext cx="690562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65" y="3182832"/>
            <a:ext cx="374822" cy="780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任意多边形 20"/>
          <p:cNvSpPr/>
          <p:nvPr/>
        </p:nvSpPr>
        <p:spPr>
          <a:xfrm rot="20478909" flipV="1">
            <a:off x="664649" y="3377690"/>
            <a:ext cx="1178710" cy="185461"/>
          </a:xfrm>
          <a:custGeom>
            <a:avLst/>
            <a:gdLst>
              <a:gd name="connsiteX0" fmla="*/ 6867 w 2622846"/>
              <a:gd name="connsiteY0" fmla="*/ 508883 h 678290"/>
              <a:gd name="connsiteX1" fmla="*/ 205649 w 2622846"/>
              <a:gd name="connsiteY1" fmla="*/ 405516 h 678290"/>
              <a:gd name="connsiteX2" fmla="*/ 324919 w 2622846"/>
              <a:gd name="connsiteY2" fmla="*/ 349857 h 678290"/>
              <a:gd name="connsiteX3" fmla="*/ 468042 w 2622846"/>
              <a:gd name="connsiteY3" fmla="*/ 302149 h 678290"/>
              <a:gd name="connsiteX4" fmla="*/ 603214 w 2622846"/>
              <a:gd name="connsiteY4" fmla="*/ 246490 h 678290"/>
              <a:gd name="connsiteX5" fmla="*/ 746338 w 2622846"/>
              <a:gd name="connsiteY5" fmla="*/ 206734 h 678290"/>
              <a:gd name="connsiteX6" fmla="*/ 1008731 w 2622846"/>
              <a:gd name="connsiteY6" fmla="*/ 127221 h 678290"/>
              <a:gd name="connsiteX7" fmla="*/ 1088244 w 2622846"/>
              <a:gd name="connsiteY7" fmla="*/ 103367 h 678290"/>
              <a:gd name="connsiteX8" fmla="*/ 1191611 w 2622846"/>
              <a:gd name="connsiteY8" fmla="*/ 79513 h 678290"/>
              <a:gd name="connsiteX9" fmla="*/ 1255221 w 2622846"/>
              <a:gd name="connsiteY9" fmla="*/ 55659 h 678290"/>
              <a:gd name="connsiteX10" fmla="*/ 1310880 w 2622846"/>
              <a:gd name="connsiteY10" fmla="*/ 47708 h 678290"/>
              <a:gd name="connsiteX11" fmla="*/ 1374491 w 2622846"/>
              <a:gd name="connsiteY11" fmla="*/ 31805 h 678290"/>
              <a:gd name="connsiteX12" fmla="*/ 1366540 w 2622846"/>
              <a:gd name="connsiteY12" fmla="*/ 127221 h 678290"/>
              <a:gd name="connsiteX13" fmla="*/ 1358588 w 2622846"/>
              <a:gd name="connsiteY13" fmla="*/ 151075 h 678290"/>
              <a:gd name="connsiteX14" fmla="*/ 1342686 w 2622846"/>
              <a:gd name="connsiteY14" fmla="*/ 214685 h 678290"/>
              <a:gd name="connsiteX15" fmla="*/ 1334734 w 2622846"/>
              <a:gd name="connsiteY15" fmla="*/ 254442 h 678290"/>
              <a:gd name="connsiteX16" fmla="*/ 1318832 w 2622846"/>
              <a:gd name="connsiteY16" fmla="*/ 278296 h 678290"/>
              <a:gd name="connsiteX17" fmla="*/ 1302929 w 2622846"/>
              <a:gd name="connsiteY17" fmla="*/ 326003 h 678290"/>
              <a:gd name="connsiteX18" fmla="*/ 1287027 w 2622846"/>
              <a:gd name="connsiteY18" fmla="*/ 381662 h 678290"/>
              <a:gd name="connsiteX19" fmla="*/ 1326783 w 2622846"/>
              <a:gd name="connsiteY19" fmla="*/ 357809 h 678290"/>
              <a:gd name="connsiteX20" fmla="*/ 1390393 w 2622846"/>
              <a:gd name="connsiteY20" fmla="*/ 318052 h 678290"/>
              <a:gd name="connsiteX21" fmla="*/ 1485809 w 2622846"/>
              <a:gd name="connsiteY21" fmla="*/ 270344 h 678290"/>
              <a:gd name="connsiteX22" fmla="*/ 1605079 w 2622846"/>
              <a:gd name="connsiteY22" fmla="*/ 230588 h 678290"/>
              <a:gd name="connsiteX23" fmla="*/ 1708446 w 2622846"/>
              <a:gd name="connsiteY23" fmla="*/ 198782 h 678290"/>
              <a:gd name="connsiteX24" fmla="*/ 1811813 w 2622846"/>
              <a:gd name="connsiteY24" fmla="*/ 166977 h 678290"/>
              <a:gd name="connsiteX25" fmla="*/ 1931082 w 2622846"/>
              <a:gd name="connsiteY25" fmla="*/ 135172 h 678290"/>
              <a:gd name="connsiteX26" fmla="*/ 2066254 w 2622846"/>
              <a:gd name="connsiteY26" fmla="*/ 103367 h 678290"/>
              <a:gd name="connsiteX27" fmla="*/ 2137816 w 2622846"/>
              <a:gd name="connsiteY27" fmla="*/ 79513 h 678290"/>
              <a:gd name="connsiteX28" fmla="*/ 2272988 w 2622846"/>
              <a:gd name="connsiteY28" fmla="*/ 55659 h 678290"/>
              <a:gd name="connsiteX29" fmla="*/ 2392258 w 2622846"/>
              <a:gd name="connsiteY29" fmla="*/ 39756 h 678290"/>
              <a:gd name="connsiteX30" fmla="*/ 2447917 w 2622846"/>
              <a:gd name="connsiteY30" fmla="*/ 23854 h 678290"/>
              <a:gd name="connsiteX31" fmla="*/ 2511527 w 2622846"/>
              <a:gd name="connsiteY31" fmla="*/ 15902 h 678290"/>
              <a:gd name="connsiteX32" fmla="*/ 2622846 w 2622846"/>
              <a:gd name="connsiteY32" fmla="*/ 0 h 678290"/>
              <a:gd name="connsiteX33" fmla="*/ 2598992 w 2622846"/>
              <a:gd name="connsiteY33" fmla="*/ 23854 h 678290"/>
              <a:gd name="connsiteX34" fmla="*/ 2559235 w 2622846"/>
              <a:gd name="connsiteY34" fmla="*/ 39756 h 678290"/>
              <a:gd name="connsiteX35" fmla="*/ 2487673 w 2622846"/>
              <a:gd name="connsiteY35" fmla="*/ 63610 h 678290"/>
              <a:gd name="connsiteX36" fmla="*/ 2288891 w 2622846"/>
              <a:gd name="connsiteY36" fmla="*/ 143123 h 678290"/>
              <a:gd name="connsiteX37" fmla="*/ 2193475 w 2622846"/>
              <a:gd name="connsiteY37" fmla="*/ 182880 h 678290"/>
              <a:gd name="connsiteX38" fmla="*/ 2090108 w 2622846"/>
              <a:gd name="connsiteY38" fmla="*/ 214685 h 678290"/>
              <a:gd name="connsiteX39" fmla="*/ 1891326 w 2622846"/>
              <a:gd name="connsiteY39" fmla="*/ 294198 h 678290"/>
              <a:gd name="connsiteX40" fmla="*/ 1740251 w 2622846"/>
              <a:gd name="connsiteY40" fmla="*/ 349857 h 678290"/>
              <a:gd name="connsiteX41" fmla="*/ 1628933 w 2622846"/>
              <a:gd name="connsiteY41" fmla="*/ 397565 h 678290"/>
              <a:gd name="connsiteX42" fmla="*/ 1605079 w 2622846"/>
              <a:gd name="connsiteY42" fmla="*/ 413468 h 678290"/>
              <a:gd name="connsiteX43" fmla="*/ 1565322 w 2622846"/>
              <a:gd name="connsiteY43" fmla="*/ 437322 h 678290"/>
              <a:gd name="connsiteX44" fmla="*/ 1541468 w 2622846"/>
              <a:gd name="connsiteY44" fmla="*/ 461176 h 678290"/>
              <a:gd name="connsiteX45" fmla="*/ 1454004 w 2622846"/>
              <a:gd name="connsiteY45" fmla="*/ 508883 h 678290"/>
              <a:gd name="connsiteX46" fmla="*/ 1382442 w 2622846"/>
              <a:gd name="connsiteY46" fmla="*/ 564542 h 678290"/>
              <a:gd name="connsiteX47" fmla="*/ 1358588 w 2622846"/>
              <a:gd name="connsiteY47" fmla="*/ 572494 h 678290"/>
              <a:gd name="connsiteX48" fmla="*/ 1326783 w 2622846"/>
              <a:gd name="connsiteY48" fmla="*/ 588396 h 678290"/>
              <a:gd name="connsiteX49" fmla="*/ 1302929 w 2622846"/>
              <a:gd name="connsiteY49" fmla="*/ 604299 h 678290"/>
              <a:gd name="connsiteX50" fmla="*/ 1239319 w 2622846"/>
              <a:gd name="connsiteY50" fmla="*/ 636104 h 678290"/>
              <a:gd name="connsiteX51" fmla="*/ 1215465 w 2622846"/>
              <a:gd name="connsiteY51" fmla="*/ 652007 h 678290"/>
              <a:gd name="connsiteX52" fmla="*/ 1183660 w 2622846"/>
              <a:gd name="connsiteY52" fmla="*/ 659958 h 678290"/>
              <a:gd name="connsiteX53" fmla="*/ 1159806 w 2622846"/>
              <a:gd name="connsiteY53" fmla="*/ 675861 h 678290"/>
              <a:gd name="connsiteX54" fmla="*/ 1175708 w 2622846"/>
              <a:gd name="connsiteY54" fmla="*/ 548640 h 678290"/>
              <a:gd name="connsiteX55" fmla="*/ 1167757 w 2622846"/>
              <a:gd name="connsiteY55" fmla="*/ 310101 h 678290"/>
              <a:gd name="connsiteX56" fmla="*/ 786094 w 2622846"/>
              <a:gd name="connsiteY56" fmla="*/ 318052 h 678290"/>
              <a:gd name="connsiteX57" fmla="*/ 754289 w 2622846"/>
              <a:gd name="connsiteY57" fmla="*/ 326003 h 678290"/>
              <a:gd name="connsiteX58" fmla="*/ 690679 w 2622846"/>
              <a:gd name="connsiteY58" fmla="*/ 333955 h 678290"/>
              <a:gd name="connsiteX59" fmla="*/ 555507 w 2622846"/>
              <a:gd name="connsiteY59" fmla="*/ 357809 h 678290"/>
              <a:gd name="connsiteX60" fmla="*/ 523701 w 2622846"/>
              <a:gd name="connsiteY60" fmla="*/ 365760 h 678290"/>
              <a:gd name="connsiteX61" fmla="*/ 483945 w 2622846"/>
              <a:gd name="connsiteY61" fmla="*/ 373711 h 678290"/>
              <a:gd name="connsiteX62" fmla="*/ 420334 w 2622846"/>
              <a:gd name="connsiteY62" fmla="*/ 389614 h 678290"/>
              <a:gd name="connsiteX63" fmla="*/ 332870 w 2622846"/>
              <a:gd name="connsiteY63" fmla="*/ 405516 h 678290"/>
              <a:gd name="connsiteX64" fmla="*/ 261308 w 2622846"/>
              <a:gd name="connsiteY64" fmla="*/ 421419 h 678290"/>
              <a:gd name="connsiteX65" fmla="*/ 237454 w 2622846"/>
              <a:gd name="connsiteY65" fmla="*/ 429370 h 678290"/>
              <a:gd name="connsiteX66" fmla="*/ 205649 w 2622846"/>
              <a:gd name="connsiteY66" fmla="*/ 437322 h 678290"/>
              <a:gd name="connsiteX67" fmla="*/ 157941 w 2622846"/>
              <a:gd name="connsiteY67" fmla="*/ 453224 h 678290"/>
              <a:gd name="connsiteX68" fmla="*/ 134087 w 2622846"/>
              <a:gd name="connsiteY68" fmla="*/ 461176 h 678290"/>
              <a:gd name="connsiteX69" fmla="*/ 110233 w 2622846"/>
              <a:gd name="connsiteY69" fmla="*/ 477078 h 678290"/>
              <a:gd name="connsiteX70" fmla="*/ 78428 w 2622846"/>
              <a:gd name="connsiteY70" fmla="*/ 500932 h 678290"/>
              <a:gd name="connsiteX71" fmla="*/ 46623 w 2622846"/>
              <a:gd name="connsiteY71" fmla="*/ 508883 h 678290"/>
              <a:gd name="connsiteX72" fmla="*/ 6867 w 2622846"/>
              <a:gd name="connsiteY72" fmla="*/ 508883 h 67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22846" h="678290">
                <a:moveTo>
                  <a:pt x="6867" y="508883"/>
                </a:moveTo>
                <a:cubicBezTo>
                  <a:pt x="33371" y="491655"/>
                  <a:pt x="39961" y="483487"/>
                  <a:pt x="205649" y="405516"/>
                </a:cubicBezTo>
                <a:cubicBezTo>
                  <a:pt x="245346" y="386835"/>
                  <a:pt x="283298" y="363731"/>
                  <a:pt x="324919" y="349857"/>
                </a:cubicBezTo>
                <a:cubicBezTo>
                  <a:pt x="372627" y="333954"/>
                  <a:pt x="420900" y="319659"/>
                  <a:pt x="468042" y="302149"/>
                </a:cubicBezTo>
                <a:cubicBezTo>
                  <a:pt x="513720" y="285183"/>
                  <a:pt x="557120" y="262293"/>
                  <a:pt x="603214" y="246490"/>
                </a:cubicBezTo>
                <a:cubicBezTo>
                  <a:pt x="650052" y="230431"/>
                  <a:pt x="698836" y="220705"/>
                  <a:pt x="746338" y="206734"/>
                </a:cubicBezTo>
                <a:lnTo>
                  <a:pt x="1008731" y="127221"/>
                </a:lnTo>
                <a:cubicBezTo>
                  <a:pt x="1035218" y="119213"/>
                  <a:pt x="1061281" y="109589"/>
                  <a:pt x="1088244" y="103367"/>
                </a:cubicBezTo>
                <a:cubicBezTo>
                  <a:pt x="1122700" y="95416"/>
                  <a:pt x="1157610" y="89228"/>
                  <a:pt x="1191611" y="79513"/>
                </a:cubicBezTo>
                <a:cubicBezTo>
                  <a:pt x="1213385" y="73292"/>
                  <a:pt x="1233340" y="61494"/>
                  <a:pt x="1255221" y="55659"/>
                </a:cubicBezTo>
                <a:cubicBezTo>
                  <a:pt x="1273330" y="50830"/>
                  <a:pt x="1292394" y="50789"/>
                  <a:pt x="1310880" y="47708"/>
                </a:cubicBezTo>
                <a:cubicBezTo>
                  <a:pt x="1349256" y="41312"/>
                  <a:pt x="1343769" y="42045"/>
                  <a:pt x="1374491" y="31805"/>
                </a:cubicBezTo>
                <a:cubicBezTo>
                  <a:pt x="1371841" y="63610"/>
                  <a:pt x="1370758" y="95585"/>
                  <a:pt x="1366540" y="127221"/>
                </a:cubicBezTo>
                <a:cubicBezTo>
                  <a:pt x="1365432" y="135529"/>
                  <a:pt x="1360793" y="142989"/>
                  <a:pt x="1358588" y="151075"/>
                </a:cubicBezTo>
                <a:cubicBezTo>
                  <a:pt x="1352837" y="172161"/>
                  <a:pt x="1347601" y="193389"/>
                  <a:pt x="1342686" y="214685"/>
                </a:cubicBezTo>
                <a:cubicBezTo>
                  <a:pt x="1339647" y="227854"/>
                  <a:pt x="1339479" y="241788"/>
                  <a:pt x="1334734" y="254442"/>
                </a:cubicBezTo>
                <a:cubicBezTo>
                  <a:pt x="1331379" y="263390"/>
                  <a:pt x="1322713" y="269563"/>
                  <a:pt x="1318832" y="278296"/>
                </a:cubicBezTo>
                <a:cubicBezTo>
                  <a:pt x="1312024" y="293614"/>
                  <a:pt x="1308230" y="310101"/>
                  <a:pt x="1302929" y="326003"/>
                </a:cubicBezTo>
                <a:cubicBezTo>
                  <a:pt x="1301536" y="330183"/>
                  <a:pt x="1283955" y="380894"/>
                  <a:pt x="1287027" y="381662"/>
                </a:cubicBezTo>
                <a:cubicBezTo>
                  <a:pt x="1302020" y="385411"/>
                  <a:pt x="1313274" y="365314"/>
                  <a:pt x="1326783" y="357809"/>
                </a:cubicBezTo>
                <a:cubicBezTo>
                  <a:pt x="1400013" y="317126"/>
                  <a:pt x="1316044" y="370096"/>
                  <a:pt x="1390393" y="318052"/>
                </a:cubicBezTo>
                <a:cubicBezTo>
                  <a:pt x="1455347" y="272584"/>
                  <a:pt x="1417077" y="296119"/>
                  <a:pt x="1485809" y="270344"/>
                </a:cubicBezTo>
                <a:cubicBezTo>
                  <a:pt x="1591019" y="230890"/>
                  <a:pt x="1531105" y="245382"/>
                  <a:pt x="1605079" y="230588"/>
                </a:cubicBezTo>
                <a:cubicBezTo>
                  <a:pt x="1748974" y="158641"/>
                  <a:pt x="1551466" y="251109"/>
                  <a:pt x="1708446" y="198782"/>
                </a:cubicBezTo>
                <a:cubicBezTo>
                  <a:pt x="1840867" y="154642"/>
                  <a:pt x="1630075" y="189696"/>
                  <a:pt x="1811813" y="166977"/>
                </a:cubicBezTo>
                <a:cubicBezTo>
                  <a:pt x="1932199" y="115383"/>
                  <a:pt x="1799714" y="166082"/>
                  <a:pt x="1931082" y="135172"/>
                </a:cubicBezTo>
                <a:cubicBezTo>
                  <a:pt x="2104545" y="94357"/>
                  <a:pt x="1908323" y="123108"/>
                  <a:pt x="2066254" y="103367"/>
                </a:cubicBezTo>
                <a:cubicBezTo>
                  <a:pt x="2090108" y="95416"/>
                  <a:pt x="2113589" y="86243"/>
                  <a:pt x="2137816" y="79513"/>
                </a:cubicBezTo>
                <a:cubicBezTo>
                  <a:pt x="2212194" y="58852"/>
                  <a:pt x="2200909" y="66748"/>
                  <a:pt x="2272988" y="55659"/>
                </a:cubicBezTo>
                <a:cubicBezTo>
                  <a:pt x="2395340" y="36836"/>
                  <a:pt x="2187988" y="60185"/>
                  <a:pt x="2392258" y="39756"/>
                </a:cubicBezTo>
                <a:cubicBezTo>
                  <a:pt x="2410811" y="34455"/>
                  <a:pt x="2428996" y="27638"/>
                  <a:pt x="2447917" y="23854"/>
                </a:cubicBezTo>
                <a:cubicBezTo>
                  <a:pt x="2468870" y="19663"/>
                  <a:pt x="2490373" y="18924"/>
                  <a:pt x="2511527" y="15902"/>
                </a:cubicBezTo>
                <a:cubicBezTo>
                  <a:pt x="2671936" y="-7014"/>
                  <a:pt x="2421797" y="25130"/>
                  <a:pt x="2622846" y="0"/>
                </a:cubicBezTo>
                <a:cubicBezTo>
                  <a:pt x="2614895" y="7951"/>
                  <a:pt x="2608528" y="17894"/>
                  <a:pt x="2598992" y="23854"/>
                </a:cubicBezTo>
                <a:cubicBezTo>
                  <a:pt x="2586888" y="31419"/>
                  <a:pt x="2572677" y="34956"/>
                  <a:pt x="2559235" y="39756"/>
                </a:cubicBezTo>
                <a:cubicBezTo>
                  <a:pt x="2535555" y="48213"/>
                  <a:pt x="2511159" y="54630"/>
                  <a:pt x="2487673" y="63610"/>
                </a:cubicBezTo>
                <a:cubicBezTo>
                  <a:pt x="2421014" y="89097"/>
                  <a:pt x="2355028" y="116311"/>
                  <a:pt x="2288891" y="143123"/>
                </a:cubicBezTo>
                <a:cubicBezTo>
                  <a:pt x="2256959" y="156068"/>
                  <a:pt x="2226407" y="172747"/>
                  <a:pt x="2193475" y="182880"/>
                </a:cubicBezTo>
                <a:cubicBezTo>
                  <a:pt x="2159019" y="193482"/>
                  <a:pt x="2123935" y="202222"/>
                  <a:pt x="2090108" y="214685"/>
                </a:cubicBezTo>
                <a:cubicBezTo>
                  <a:pt x="2023143" y="239356"/>
                  <a:pt x="1958291" y="269527"/>
                  <a:pt x="1891326" y="294198"/>
                </a:cubicBezTo>
                <a:cubicBezTo>
                  <a:pt x="1840968" y="312751"/>
                  <a:pt x="1787165" y="323794"/>
                  <a:pt x="1740251" y="349857"/>
                </a:cubicBezTo>
                <a:cubicBezTo>
                  <a:pt x="1656875" y="396177"/>
                  <a:pt x="1695447" y="384263"/>
                  <a:pt x="1628933" y="397565"/>
                </a:cubicBezTo>
                <a:cubicBezTo>
                  <a:pt x="1620982" y="402866"/>
                  <a:pt x="1613183" y="408403"/>
                  <a:pt x="1605079" y="413468"/>
                </a:cubicBezTo>
                <a:cubicBezTo>
                  <a:pt x="1591973" y="421659"/>
                  <a:pt x="1577686" y="428049"/>
                  <a:pt x="1565322" y="437322"/>
                </a:cubicBezTo>
                <a:cubicBezTo>
                  <a:pt x="1556326" y="444069"/>
                  <a:pt x="1550824" y="454939"/>
                  <a:pt x="1541468" y="461176"/>
                </a:cubicBezTo>
                <a:cubicBezTo>
                  <a:pt x="1470769" y="508308"/>
                  <a:pt x="1516975" y="461654"/>
                  <a:pt x="1454004" y="508883"/>
                </a:cubicBezTo>
                <a:cubicBezTo>
                  <a:pt x="1387775" y="558555"/>
                  <a:pt x="1488559" y="505587"/>
                  <a:pt x="1382442" y="564542"/>
                </a:cubicBezTo>
                <a:cubicBezTo>
                  <a:pt x="1375115" y="568612"/>
                  <a:pt x="1366292" y="569192"/>
                  <a:pt x="1358588" y="572494"/>
                </a:cubicBezTo>
                <a:cubicBezTo>
                  <a:pt x="1347693" y="577163"/>
                  <a:pt x="1337074" y="582515"/>
                  <a:pt x="1326783" y="588396"/>
                </a:cubicBezTo>
                <a:cubicBezTo>
                  <a:pt x="1318486" y="593137"/>
                  <a:pt x="1311318" y="599723"/>
                  <a:pt x="1302929" y="604299"/>
                </a:cubicBezTo>
                <a:cubicBezTo>
                  <a:pt x="1282118" y="615651"/>
                  <a:pt x="1259043" y="622954"/>
                  <a:pt x="1239319" y="636104"/>
                </a:cubicBezTo>
                <a:cubicBezTo>
                  <a:pt x="1231368" y="641405"/>
                  <a:pt x="1224249" y="648243"/>
                  <a:pt x="1215465" y="652007"/>
                </a:cubicBezTo>
                <a:cubicBezTo>
                  <a:pt x="1205421" y="656312"/>
                  <a:pt x="1194262" y="657308"/>
                  <a:pt x="1183660" y="659958"/>
                </a:cubicBezTo>
                <a:cubicBezTo>
                  <a:pt x="1175709" y="665259"/>
                  <a:pt x="1162124" y="685132"/>
                  <a:pt x="1159806" y="675861"/>
                </a:cubicBezTo>
                <a:cubicBezTo>
                  <a:pt x="1155984" y="660573"/>
                  <a:pt x="1171475" y="574040"/>
                  <a:pt x="1175708" y="548640"/>
                </a:cubicBezTo>
                <a:cubicBezTo>
                  <a:pt x="1173058" y="469127"/>
                  <a:pt x="1236222" y="350621"/>
                  <a:pt x="1167757" y="310101"/>
                </a:cubicBezTo>
                <a:cubicBezTo>
                  <a:pt x="1058250" y="245291"/>
                  <a:pt x="913249" y="313162"/>
                  <a:pt x="786094" y="318052"/>
                </a:cubicBezTo>
                <a:cubicBezTo>
                  <a:pt x="775174" y="318472"/>
                  <a:pt x="765068" y="324206"/>
                  <a:pt x="754289" y="326003"/>
                </a:cubicBezTo>
                <a:cubicBezTo>
                  <a:pt x="733211" y="329516"/>
                  <a:pt x="711811" y="330785"/>
                  <a:pt x="690679" y="333955"/>
                </a:cubicBezTo>
                <a:cubicBezTo>
                  <a:pt x="659372" y="338651"/>
                  <a:pt x="594423" y="349161"/>
                  <a:pt x="555507" y="357809"/>
                </a:cubicBezTo>
                <a:cubicBezTo>
                  <a:pt x="544839" y="360180"/>
                  <a:pt x="534369" y="363389"/>
                  <a:pt x="523701" y="365760"/>
                </a:cubicBezTo>
                <a:cubicBezTo>
                  <a:pt x="510508" y="368692"/>
                  <a:pt x="497113" y="370672"/>
                  <a:pt x="483945" y="373711"/>
                </a:cubicBezTo>
                <a:cubicBezTo>
                  <a:pt x="462648" y="378626"/>
                  <a:pt x="441766" y="385328"/>
                  <a:pt x="420334" y="389614"/>
                </a:cubicBezTo>
                <a:cubicBezTo>
                  <a:pt x="364769" y="400727"/>
                  <a:pt x="393909" y="395343"/>
                  <a:pt x="332870" y="405516"/>
                </a:cubicBezTo>
                <a:cubicBezTo>
                  <a:pt x="279177" y="423415"/>
                  <a:pt x="345261" y="402764"/>
                  <a:pt x="261308" y="421419"/>
                </a:cubicBezTo>
                <a:cubicBezTo>
                  <a:pt x="253126" y="423237"/>
                  <a:pt x="245513" y="427067"/>
                  <a:pt x="237454" y="429370"/>
                </a:cubicBezTo>
                <a:cubicBezTo>
                  <a:pt x="226946" y="432372"/>
                  <a:pt x="216116" y="434182"/>
                  <a:pt x="205649" y="437322"/>
                </a:cubicBezTo>
                <a:cubicBezTo>
                  <a:pt x="189593" y="442139"/>
                  <a:pt x="173844" y="447923"/>
                  <a:pt x="157941" y="453224"/>
                </a:cubicBezTo>
                <a:cubicBezTo>
                  <a:pt x="149990" y="455874"/>
                  <a:pt x="141061" y="456527"/>
                  <a:pt x="134087" y="461176"/>
                </a:cubicBezTo>
                <a:cubicBezTo>
                  <a:pt x="126136" y="466477"/>
                  <a:pt x="118009" y="471524"/>
                  <a:pt x="110233" y="477078"/>
                </a:cubicBezTo>
                <a:cubicBezTo>
                  <a:pt x="99449" y="484781"/>
                  <a:pt x="90281" y="495005"/>
                  <a:pt x="78428" y="500932"/>
                </a:cubicBezTo>
                <a:cubicBezTo>
                  <a:pt x="68654" y="505819"/>
                  <a:pt x="57130" y="505881"/>
                  <a:pt x="46623" y="508883"/>
                </a:cubicBezTo>
                <a:cubicBezTo>
                  <a:pt x="38564" y="511186"/>
                  <a:pt x="-19637" y="526111"/>
                  <a:pt x="6867" y="508883"/>
                </a:cubicBezTo>
                <a:close/>
              </a:path>
            </a:pathLst>
          </a:cu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 rot="18611023" flipV="1">
            <a:off x="1721880" y="5102873"/>
            <a:ext cx="1178710" cy="185461"/>
          </a:xfrm>
          <a:custGeom>
            <a:avLst/>
            <a:gdLst>
              <a:gd name="connsiteX0" fmla="*/ 6867 w 2622846"/>
              <a:gd name="connsiteY0" fmla="*/ 508883 h 678290"/>
              <a:gd name="connsiteX1" fmla="*/ 205649 w 2622846"/>
              <a:gd name="connsiteY1" fmla="*/ 405516 h 678290"/>
              <a:gd name="connsiteX2" fmla="*/ 324919 w 2622846"/>
              <a:gd name="connsiteY2" fmla="*/ 349857 h 678290"/>
              <a:gd name="connsiteX3" fmla="*/ 468042 w 2622846"/>
              <a:gd name="connsiteY3" fmla="*/ 302149 h 678290"/>
              <a:gd name="connsiteX4" fmla="*/ 603214 w 2622846"/>
              <a:gd name="connsiteY4" fmla="*/ 246490 h 678290"/>
              <a:gd name="connsiteX5" fmla="*/ 746338 w 2622846"/>
              <a:gd name="connsiteY5" fmla="*/ 206734 h 678290"/>
              <a:gd name="connsiteX6" fmla="*/ 1008731 w 2622846"/>
              <a:gd name="connsiteY6" fmla="*/ 127221 h 678290"/>
              <a:gd name="connsiteX7" fmla="*/ 1088244 w 2622846"/>
              <a:gd name="connsiteY7" fmla="*/ 103367 h 678290"/>
              <a:gd name="connsiteX8" fmla="*/ 1191611 w 2622846"/>
              <a:gd name="connsiteY8" fmla="*/ 79513 h 678290"/>
              <a:gd name="connsiteX9" fmla="*/ 1255221 w 2622846"/>
              <a:gd name="connsiteY9" fmla="*/ 55659 h 678290"/>
              <a:gd name="connsiteX10" fmla="*/ 1310880 w 2622846"/>
              <a:gd name="connsiteY10" fmla="*/ 47708 h 678290"/>
              <a:gd name="connsiteX11" fmla="*/ 1374491 w 2622846"/>
              <a:gd name="connsiteY11" fmla="*/ 31805 h 678290"/>
              <a:gd name="connsiteX12" fmla="*/ 1366540 w 2622846"/>
              <a:gd name="connsiteY12" fmla="*/ 127221 h 678290"/>
              <a:gd name="connsiteX13" fmla="*/ 1358588 w 2622846"/>
              <a:gd name="connsiteY13" fmla="*/ 151075 h 678290"/>
              <a:gd name="connsiteX14" fmla="*/ 1342686 w 2622846"/>
              <a:gd name="connsiteY14" fmla="*/ 214685 h 678290"/>
              <a:gd name="connsiteX15" fmla="*/ 1334734 w 2622846"/>
              <a:gd name="connsiteY15" fmla="*/ 254442 h 678290"/>
              <a:gd name="connsiteX16" fmla="*/ 1318832 w 2622846"/>
              <a:gd name="connsiteY16" fmla="*/ 278296 h 678290"/>
              <a:gd name="connsiteX17" fmla="*/ 1302929 w 2622846"/>
              <a:gd name="connsiteY17" fmla="*/ 326003 h 678290"/>
              <a:gd name="connsiteX18" fmla="*/ 1287027 w 2622846"/>
              <a:gd name="connsiteY18" fmla="*/ 381662 h 678290"/>
              <a:gd name="connsiteX19" fmla="*/ 1326783 w 2622846"/>
              <a:gd name="connsiteY19" fmla="*/ 357809 h 678290"/>
              <a:gd name="connsiteX20" fmla="*/ 1390393 w 2622846"/>
              <a:gd name="connsiteY20" fmla="*/ 318052 h 678290"/>
              <a:gd name="connsiteX21" fmla="*/ 1485809 w 2622846"/>
              <a:gd name="connsiteY21" fmla="*/ 270344 h 678290"/>
              <a:gd name="connsiteX22" fmla="*/ 1605079 w 2622846"/>
              <a:gd name="connsiteY22" fmla="*/ 230588 h 678290"/>
              <a:gd name="connsiteX23" fmla="*/ 1708446 w 2622846"/>
              <a:gd name="connsiteY23" fmla="*/ 198782 h 678290"/>
              <a:gd name="connsiteX24" fmla="*/ 1811813 w 2622846"/>
              <a:gd name="connsiteY24" fmla="*/ 166977 h 678290"/>
              <a:gd name="connsiteX25" fmla="*/ 1931082 w 2622846"/>
              <a:gd name="connsiteY25" fmla="*/ 135172 h 678290"/>
              <a:gd name="connsiteX26" fmla="*/ 2066254 w 2622846"/>
              <a:gd name="connsiteY26" fmla="*/ 103367 h 678290"/>
              <a:gd name="connsiteX27" fmla="*/ 2137816 w 2622846"/>
              <a:gd name="connsiteY27" fmla="*/ 79513 h 678290"/>
              <a:gd name="connsiteX28" fmla="*/ 2272988 w 2622846"/>
              <a:gd name="connsiteY28" fmla="*/ 55659 h 678290"/>
              <a:gd name="connsiteX29" fmla="*/ 2392258 w 2622846"/>
              <a:gd name="connsiteY29" fmla="*/ 39756 h 678290"/>
              <a:gd name="connsiteX30" fmla="*/ 2447917 w 2622846"/>
              <a:gd name="connsiteY30" fmla="*/ 23854 h 678290"/>
              <a:gd name="connsiteX31" fmla="*/ 2511527 w 2622846"/>
              <a:gd name="connsiteY31" fmla="*/ 15902 h 678290"/>
              <a:gd name="connsiteX32" fmla="*/ 2622846 w 2622846"/>
              <a:gd name="connsiteY32" fmla="*/ 0 h 678290"/>
              <a:gd name="connsiteX33" fmla="*/ 2598992 w 2622846"/>
              <a:gd name="connsiteY33" fmla="*/ 23854 h 678290"/>
              <a:gd name="connsiteX34" fmla="*/ 2559235 w 2622846"/>
              <a:gd name="connsiteY34" fmla="*/ 39756 h 678290"/>
              <a:gd name="connsiteX35" fmla="*/ 2487673 w 2622846"/>
              <a:gd name="connsiteY35" fmla="*/ 63610 h 678290"/>
              <a:gd name="connsiteX36" fmla="*/ 2288891 w 2622846"/>
              <a:gd name="connsiteY36" fmla="*/ 143123 h 678290"/>
              <a:gd name="connsiteX37" fmla="*/ 2193475 w 2622846"/>
              <a:gd name="connsiteY37" fmla="*/ 182880 h 678290"/>
              <a:gd name="connsiteX38" fmla="*/ 2090108 w 2622846"/>
              <a:gd name="connsiteY38" fmla="*/ 214685 h 678290"/>
              <a:gd name="connsiteX39" fmla="*/ 1891326 w 2622846"/>
              <a:gd name="connsiteY39" fmla="*/ 294198 h 678290"/>
              <a:gd name="connsiteX40" fmla="*/ 1740251 w 2622846"/>
              <a:gd name="connsiteY40" fmla="*/ 349857 h 678290"/>
              <a:gd name="connsiteX41" fmla="*/ 1628933 w 2622846"/>
              <a:gd name="connsiteY41" fmla="*/ 397565 h 678290"/>
              <a:gd name="connsiteX42" fmla="*/ 1605079 w 2622846"/>
              <a:gd name="connsiteY42" fmla="*/ 413468 h 678290"/>
              <a:gd name="connsiteX43" fmla="*/ 1565322 w 2622846"/>
              <a:gd name="connsiteY43" fmla="*/ 437322 h 678290"/>
              <a:gd name="connsiteX44" fmla="*/ 1541468 w 2622846"/>
              <a:gd name="connsiteY44" fmla="*/ 461176 h 678290"/>
              <a:gd name="connsiteX45" fmla="*/ 1454004 w 2622846"/>
              <a:gd name="connsiteY45" fmla="*/ 508883 h 678290"/>
              <a:gd name="connsiteX46" fmla="*/ 1382442 w 2622846"/>
              <a:gd name="connsiteY46" fmla="*/ 564542 h 678290"/>
              <a:gd name="connsiteX47" fmla="*/ 1358588 w 2622846"/>
              <a:gd name="connsiteY47" fmla="*/ 572494 h 678290"/>
              <a:gd name="connsiteX48" fmla="*/ 1326783 w 2622846"/>
              <a:gd name="connsiteY48" fmla="*/ 588396 h 678290"/>
              <a:gd name="connsiteX49" fmla="*/ 1302929 w 2622846"/>
              <a:gd name="connsiteY49" fmla="*/ 604299 h 678290"/>
              <a:gd name="connsiteX50" fmla="*/ 1239319 w 2622846"/>
              <a:gd name="connsiteY50" fmla="*/ 636104 h 678290"/>
              <a:gd name="connsiteX51" fmla="*/ 1215465 w 2622846"/>
              <a:gd name="connsiteY51" fmla="*/ 652007 h 678290"/>
              <a:gd name="connsiteX52" fmla="*/ 1183660 w 2622846"/>
              <a:gd name="connsiteY52" fmla="*/ 659958 h 678290"/>
              <a:gd name="connsiteX53" fmla="*/ 1159806 w 2622846"/>
              <a:gd name="connsiteY53" fmla="*/ 675861 h 678290"/>
              <a:gd name="connsiteX54" fmla="*/ 1175708 w 2622846"/>
              <a:gd name="connsiteY54" fmla="*/ 548640 h 678290"/>
              <a:gd name="connsiteX55" fmla="*/ 1167757 w 2622846"/>
              <a:gd name="connsiteY55" fmla="*/ 310101 h 678290"/>
              <a:gd name="connsiteX56" fmla="*/ 786094 w 2622846"/>
              <a:gd name="connsiteY56" fmla="*/ 318052 h 678290"/>
              <a:gd name="connsiteX57" fmla="*/ 754289 w 2622846"/>
              <a:gd name="connsiteY57" fmla="*/ 326003 h 678290"/>
              <a:gd name="connsiteX58" fmla="*/ 690679 w 2622846"/>
              <a:gd name="connsiteY58" fmla="*/ 333955 h 678290"/>
              <a:gd name="connsiteX59" fmla="*/ 555507 w 2622846"/>
              <a:gd name="connsiteY59" fmla="*/ 357809 h 678290"/>
              <a:gd name="connsiteX60" fmla="*/ 523701 w 2622846"/>
              <a:gd name="connsiteY60" fmla="*/ 365760 h 678290"/>
              <a:gd name="connsiteX61" fmla="*/ 483945 w 2622846"/>
              <a:gd name="connsiteY61" fmla="*/ 373711 h 678290"/>
              <a:gd name="connsiteX62" fmla="*/ 420334 w 2622846"/>
              <a:gd name="connsiteY62" fmla="*/ 389614 h 678290"/>
              <a:gd name="connsiteX63" fmla="*/ 332870 w 2622846"/>
              <a:gd name="connsiteY63" fmla="*/ 405516 h 678290"/>
              <a:gd name="connsiteX64" fmla="*/ 261308 w 2622846"/>
              <a:gd name="connsiteY64" fmla="*/ 421419 h 678290"/>
              <a:gd name="connsiteX65" fmla="*/ 237454 w 2622846"/>
              <a:gd name="connsiteY65" fmla="*/ 429370 h 678290"/>
              <a:gd name="connsiteX66" fmla="*/ 205649 w 2622846"/>
              <a:gd name="connsiteY66" fmla="*/ 437322 h 678290"/>
              <a:gd name="connsiteX67" fmla="*/ 157941 w 2622846"/>
              <a:gd name="connsiteY67" fmla="*/ 453224 h 678290"/>
              <a:gd name="connsiteX68" fmla="*/ 134087 w 2622846"/>
              <a:gd name="connsiteY68" fmla="*/ 461176 h 678290"/>
              <a:gd name="connsiteX69" fmla="*/ 110233 w 2622846"/>
              <a:gd name="connsiteY69" fmla="*/ 477078 h 678290"/>
              <a:gd name="connsiteX70" fmla="*/ 78428 w 2622846"/>
              <a:gd name="connsiteY70" fmla="*/ 500932 h 678290"/>
              <a:gd name="connsiteX71" fmla="*/ 46623 w 2622846"/>
              <a:gd name="connsiteY71" fmla="*/ 508883 h 678290"/>
              <a:gd name="connsiteX72" fmla="*/ 6867 w 2622846"/>
              <a:gd name="connsiteY72" fmla="*/ 508883 h 67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22846" h="678290">
                <a:moveTo>
                  <a:pt x="6867" y="508883"/>
                </a:moveTo>
                <a:cubicBezTo>
                  <a:pt x="33371" y="491655"/>
                  <a:pt x="39961" y="483487"/>
                  <a:pt x="205649" y="405516"/>
                </a:cubicBezTo>
                <a:cubicBezTo>
                  <a:pt x="245346" y="386835"/>
                  <a:pt x="283298" y="363731"/>
                  <a:pt x="324919" y="349857"/>
                </a:cubicBezTo>
                <a:cubicBezTo>
                  <a:pt x="372627" y="333954"/>
                  <a:pt x="420900" y="319659"/>
                  <a:pt x="468042" y="302149"/>
                </a:cubicBezTo>
                <a:cubicBezTo>
                  <a:pt x="513720" y="285183"/>
                  <a:pt x="557120" y="262293"/>
                  <a:pt x="603214" y="246490"/>
                </a:cubicBezTo>
                <a:cubicBezTo>
                  <a:pt x="650052" y="230431"/>
                  <a:pt x="698836" y="220705"/>
                  <a:pt x="746338" y="206734"/>
                </a:cubicBezTo>
                <a:lnTo>
                  <a:pt x="1008731" y="127221"/>
                </a:lnTo>
                <a:cubicBezTo>
                  <a:pt x="1035218" y="119213"/>
                  <a:pt x="1061281" y="109589"/>
                  <a:pt x="1088244" y="103367"/>
                </a:cubicBezTo>
                <a:cubicBezTo>
                  <a:pt x="1122700" y="95416"/>
                  <a:pt x="1157610" y="89228"/>
                  <a:pt x="1191611" y="79513"/>
                </a:cubicBezTo>
                <a:cubicBezTo>
                  <a:pt x="1213385" y="73292"/>
                  <a:pt x="1233340" y="61494"/>
                  <a:pt x="1255221" y="55659"/>
                </a:cubicBezTo>
                <a:cubicBezTo>
                  <a:pt x="1273330" y="50830"/>
                  <a:pt x="1292394" y="50789"/>
                  <a:pt x="1310880" y="47708"/>
                </a:cubicBezTo>
                <a:cubicBezTo>
                  <a:pt x="1349256" y="41312"/>
                  <a:pt x="1343769" y="42045"/>
                  <a:pt x="1374491" y="31805"/>
                </a:cubicBezTo>
                <a:cubicBezTo>
                  <a:pt x="1371841" y="63610"/>
                  <a:pt x="1370758" y="95585"/>
                  <a:pt x="1366540" y="127221"/>
                </a:cubicBezTo>
                <a:cubicBezTo>
                  <a:pt x="1365432" y="135529"/>
                  <a:pt x="1360793" y="142989"/>
                  <a:pt x="1358588" y="151075"/>
                </a:cubicBezTo>
                <a:cubicBezTo>
                  <a:pt x="1352837" y="172161"/>
                  <a:pt x="1347601" y="193389"/>
                  <a:pt x="1342686" y="214685"/>
                </a:cubicBezTo>
                <a:cubicBezTo>
                  <a:pt x="1339647" y="227854"/>
                  <a:pt x="1339479" y="241788"/>
                  <a:pt x="1334734" y="254442"/>
                </a:cubicBezTo>
                <a:cubicBezTo>
                  <a:pt x="1331379" y="263390"/>
                  <a:pt x="1322713" y="269563"/>
                  <a:pt x="1318832" y="278296"/>
                </a:cubicBezTo>
                <a:cubicBezTo>
                  <a:pt x="1312024" y="293614"/>
                  <a:pt x="1308230" y="310101"/>
                  <a:pt x="1302929" y="326003"/>
                </a:cubicBezTo>
                <a:cubicBezTo>
                  <a:pt x="1301536" y="330183"/>
                  <a:pt x="1283955" y="380894"/>
                  <a:pt x="1287027" y="381662"/>
                </a:cubicBezTo>
                <a:cubicBezTo>
                  <a:pt x="1302020" y="385411"/>
                  <a:pt x="1313274" y="365314"/>
                  <a:pt x="1326783" y="357809"/>
                </a:cubicBezTo>
                <a:cubicBezTo>
                  <a:pt x="1400013" y="317126"/>
                  <a:pt x="1316044" y="370096"/>
                  <a:pt x="1390393" y="318052"/>
                </a:cubicBezTo>
                <a:cubicBezTo>
                  <a:pt x="1455347" y="272584"/>
                  <a:pt x="1417077" y="296119"/>
                  <a:pt x="1485809" y="270344"/>
                </a:cubicBezTo>
                <a:cubicBezTo>
                  <a:pt x="1591019" y="230890"/>
                  <a:pt x="1531105" y="245382"/>
                  <a:pt x="1605079" y="230588"/>
                </a:cubicBezTo>
                <a:cubicBezTo>
                  <a:pt x="1748974" y="158641"/>
                  <a:pt x="1551466" y="251109"/>
                  <a:pt x="1708446" y="198782"/>
                </a:cubicBezTo>
                <a:cubicBezTo>
                  <a:pt x="1840867" y="154642"/>
                  <a:pt x="1630075" y="189696"/>
                  <a:pt x="1811813" y="166977"/>
                </a:cubicBezTo>
                <a:cubicBezTo>
                  <a:pt x="1932199" y="115383"/>
                  <a:pt x="1799714" y="166082"/>
                  <a:pt x="1931082" y="135172"/>
                </a:cubicBezTo>
                <a:cubicBezTo>
                  <a:pt x="2104545" y="94357"/>
                  <a:pt x="1908323" y="123108"/>
                  <a:pt x="2066254" y="103367"/>
                </a:cubicBezTo>
                <a:cubicBezTo>
                  <a:pt x="2090108" y="95416"/>
                  <a:pt x="2113589" y="86243"/>
                  <a:pt x="2137816" y="79513"/>
                </a:cubicBezTo>
                <a:cubicBezTo>
                  <a:pt x="2212194" y="58852"/>
                  <a:pt x="2200909" y="66748"/>
                  <a:pt x="2272988" y="55659"/>
                </a:cubicBezTo>
                <a:cubicBezTo>
                  <a:pt x="2395340" y="36836"/>
                  <a:pt x="2187988" y="60185"/>
                  <a:pt x="2392258" y="39756"/>
                </a:cubicBezTo>
                <a:cubicBezTo>
                  <a:pt x="2410811" y="34455"/>
                  <a:pt x="2428996" y="27638"/>
                  <a:pt x="2447917" y="23854"/>
                </a:cubicBezTo>
                <a:cubicBezTo>
                  <a:pt x="2468870" y="19663"/>
                  <a:pt x="2490373" y="18924"/>
                  <a:pt x="2511527" y="15902"/>
                </a:cubicBezTo>
                <a:cubicBezTo>
                  <a:pt x="2671936" y="-7014"/>
                  <a:pt x="2421797" y="25130"/>
                  <a:pt x="2622846" y="0"/>
                </a:cubicBezTo>
                <a:cubicBezTo>
                  <a:pt x="2614895" y="7951"/>
                  <a:pt x="2608528" y="17894"/>
                  <a:pt x="2598992" y="23854"/>
                </a:cubicBezTo>
                <a:cubicBezTo>
                  <a:pt x="2586888" y="31419"/>
                  <a:pt x="2572677" y="34956"/>
                  <a:pt x="2559235" y="39756"/>
                </a:cubicBezTo>
                <a:cubicBezTo>
                  <a:pt x="2535555" y="48213"/>
                  <a:pt x="2511159" y="54630"/>
                  <a:pt x="2487673" y="63610"/>
                </a:cubicBezTo>
                <a:cubicBezTo>
                  <a:pt x="2421014" y="89097"/>
                  <a:pt x="2355028" y="116311"/>
                  <a:pt x="2288891" y="143123"/>
                </a:cubicBezTo>
                <a:cubicBezTo>
                  <a:pt x="2256959" y="156068"/>
                  <a:pt x="2226407" y="172747"/>
                  <a:pt x="2193475" y="182880"/>
                </a:cubicBezTo>
                <a:cubicBezTo>
                  <a:pt x="2159019" y="193482"/>
                  <a:pt x="2123935" y="202222"/>
                  <a:pt x="2090108" y="214685"/>
                </a:cubicBezTo>
                <a:cubicBezTo>
                  <a:pt x="2023143" y="239356"/>
                  <a:pt x="1958291" y="269527"/>
                  <a:pt x="1891326" y="294198"/>
                </a:cubicBezTo>
                <a:cubicBezTo>
                  <a:pt x="1840968" y="312751"/>
                  <a:pt x="1787165" y="323794"/>
                  <a:pt x="1740251" y="349857"/>
                </a:cubicBezTo>
                <a:cubicBezTo>
                  <a:pt x="1656875" y="396177"/>
                  <a:pt x="1695447" y="384263"/>
                  <a:pt x="1628933" y="397565"/>
                </a:cubicBezTo>
                <a:cubicBezTo>
                  <a:pt x="1620982" y="402866"/>
                  <a:pt x="1613183" y="408403"/>
                  <a:pt x="1605079" y="413468"/>
                </a:cubicBezTo>
                <a:cubicBezTo>
                  <a:pt x="1591973" y="421659"/>
                  <a:pt x="1577686" y="428049"/>
                  <a:pt x="1565322" y="437322"/>
                </a:cubicBezTo>
                <a:cubicBezTo>
                  <a:pt x="1556326" y="444069"/>
                  <a:pt x="1550824" y="454939"/>
                  <a:pt x="1541468" y="461176"/>
                </a:cubicBezTo>
                <a:cubicBezTo>
                  <a:pt x="1470769" y="508308"/>
                  <a:pt x="1516975" y="461654"/>
                  <a:pt x="1454004" y="508883"/>
                </a:cubicBezTo>
                <a:cubicBezTo>
                  <a:pt x="1387775" y="558555"/>
                  <a:pt x="1488559" y="505587"/>
                  <a:pt x="1382442" y="564542"/>
                </a:cubicBezTo>
                <a:cubicBezTo>
                  <a:pt x="1375115" y="568612"/>
                  <a:pt x="1366292" y="569192"/>
                  <a:pt x="1358588" y="572494"/>
                </a:cubicBezTo>
                <a:cubicBezTo>
                  <a:pt x="1347693" y="577163"/>
                  <a:pt x="1337074" y="582515"/>
                  <a:pt x="1326783" y="588396"/>
                </a:cubicBezTo>
                <a:cubicBezTo>
                  <a:pt x="1318486" y="593137"/>
                  <a:pt x="1311318" y="599723"/>
                  <a:pt x="1302929" y="604299"/>
                </a:cubicBezTo>
                <a:cubicBezTo>
                  <a:pt x="1282118" y="615651"/>
                  <a:pt x="1259043" y="622954"/>
                  <a:pt x="1239319" y="636104"/>
                </a:cubicBezTo>
                <a:cubicBezTo>
                  <a:pt x="1231368" y="641405"/>
                  <a:pt x="1224249" y="648243"/>
                  <a:pt x="1215465" y="652007"/>
                </a:cubicBezTo>
                <a:cubicBezTo>
                  <a:pt x="1205421" y="656312"/>
                  <a:pt x="1194262" y="657308"/>
                  <a:pt x="1183660" y="659958"/>
                </a:cubicBezTo>
                <a:cubicBezTo>
                  <a:pt x="1175709" y="665259"/>
                  <a:pt x="1162124" y="685132"/>
                  <a:pt x="1159806" y="675861"/>
                </a:cubicBezTo>
                <a:cubicBezTo>
                  <a:pt x="1155984" y="660573"/>
                  <a:pt x="1171475" y="574040"/>
                  <a:pt x="1175708" y="548640"/>
                </a:cubicBezTo>
                <a:cubicBezTo>
                  <a:pt x="1173058" y="469127"/>
                  <a:pt x="1236222" y="350621"/>
                  <a:pt x="1167757" y="310101"/>
                </a:cubicBezTo>
                <a:cubicBezTo>
                  <a:pt x="1058250" y="245291"/>
                  <a:pt x="913249" y="313162"/>
                  <a:pt x="786094" y="318052"/>
                </a:cubicBezTo>
                <a:cubicBezTo>
                  <a:pt x="775174" y="318472"/>
                  <a:pt x="765068" y="324206"/>
                  <a:pt x="754289" y="326003"/>
                </a:cubicBezTo>
                <a:cubicBezTo>
                  <a:pt x="733211" y="329516"/>
                  <a:pt x="711811" y="330785"/>
                  <a:pt x="690679" y="333955"/>
                </a:cubicBezTo>
                <a:cubicBezTo>
                  <a:pt x="659372" y="338651"/>
                  <a:pt x="594423" y="349161"/>
                  <a:pt x="555507" y="357809"/>
                </a:cubicBezTo>
                <a:cubicBezTo>
                  <a:pt x="544839" y="360180"/>
                  <a:pt x="534369" y="363389"/>
                  <a:pt x="523701" y="365760"/>
                </a:cubicBezTo>
                <a:cubicBezTo>
                  <a:pt x="510508" y="368692"/>
                  <a:pt x="497113" y="370672"/>
                  <a:pt x="483945" y="373711"/>
                </a:cubicBezTo>
                <a:cubicBezTo>
                  <a:pt x="462648" y="378626"/>
                  <a:pt x="441766" y="385328"/>
                  <a:pt x="420334" y="389614"/>
                </a:cubicBezTo>
                <a:cubicBezTo>
                  <a:pt x="364769" y="400727"/>
                  <a:pt x="393909" y="395343"/>
                  <a:pt x="332870" y="405516"/>
                </a:cubicBezTo>
                <a:cubicBezTo>
                  <a:pt x="279177" y="423415"/>
                  <a:pt x="345261" y="402764"/>
                  <a:pt x="261308" y="421419"/>
                </a:cubicBezTo>
                <a:cubicBezTo>
                  <a:pt x="253126" y="423237"/>
                  <a:pt x="245513" y="427067"/>
                  <a:pt x="237454" y="429370"/>
                </a:cubicBezTo>
                <a:cubicBezTo>
                  <a:pt x="226946" y="432372"/>
                  <a:pt x="216116" y="434182"/>
                  <a:pt x="205649" y="437322"/>
                </a:cubicBezTo>
                <a:cubicBezTo>
                  <a:pt x="189593" y="442139"/>
                  <a:pt x="173844" y="447923"/>
                  <a:pt x="157941" y="453224"/>
                </a:cubicBezTo>
                <a:cubicBezTo>
                  <a:pt x="149990" y="455874"/>
                  <a:pt x="141061" y="456527"/>
                  <a:pt x="134087" y="461176"/>
                </a:cubicBezTo>
                <a:cubicBezTo>
                  <a:pt x="126136" y="466477"/>
                  <a:pt x="118009" y="471524"/>
                  <a:pt x="110233" y="477078"/>
                </a:cubicBezTo>
                <a:cubicBezTo>
                  <a:pt x="99449" y="484781"/>
                  <a:pt x="90281" y="495005"/>
                  <a:pt x="78428" y="500932"/>
                </a:cubicBezTo>
                <a:cubicBezTo>
                  <a:pt x="68654" y="505819"/>
                  <a:pt x="57130" y="505881"/>
                  <a:pt x="46623" y="508883"/>
                </a:cubicBezTo>
                <a:cubicBezTo>
                  <a:pt x="38564" y="511186"/>
                  <a:pt x="-19637" y="526111"/>
                  <a:pt x="6867" y="508883"/>
                </a:cubicBezTo>
                <a:close/>
              </a:path>
            </a:pathLst>
          </a:cu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 rot="2378664" flipV="1">
            <a:off x="4947542" y="5273899"/>
            <a:ext cx="1178710" cy="185461"/>
          </a:xfrm>
          <a:custGeom>
            <a:avLst/>
            <a:gdLst>
              <a:gd name="connsiteX0" fmla="*/ 6867 w 2622846"/>
              <a:gd name="connsiteY0" fmla="*/ 508883 h 678290"/>
              <a:gd name="connsiteX1" fmla="*/ 205649 w 2622846"/>
              <a:gd name="connsiteY1" fmla="*/ 405516 h 678290"/>
              <a:gd name="connsiteX2" fmla="*/ 324919 w 2622846"/>
              <a:gd name="connsiteY2" fmla="*/ 349857 h 678290"/>
              <a:gd name="connsiteX3" fmla="*/ 468042 w 2622846"/>
              <a:gd name="connsiteY3" fmla="*/ 302149 h 678290"/>
              <a:gd name="connsiteX4" fmla="*/ 603214 w 2622846"/>
              <a:gd name="connsiteY4" fmla="*/ 246490 h 678290"/>
              <a:gd name="connsiteX5" fmla="*/ 746338 w 2622846"/>
              <a:gd name="connsiteY5" fmla="*/ 206734 h 678290"/>
              <a:gd name="connsiteX6" fmla="*/ 1008731 w 2622846"/>
              <a:gd name="connsiteY6" fmla="*/ 127221 h 678290"/>
              <a:gd name="connsiteX7" fmla="*/ 1088244 w 2622846"/>
              <a:gd name="connsiteY7" fmla="*/ 103367 h 678290"/>
              <a:gd name="connsiteX8" fmla="*/ 1191611 w 2622846"/>
              <a:gd name="connsiteY8" fmla="*/ 79513 h 678290"/>
              <a:gd name="connsiteX9" fmla="*/ 1255221 w 2622846"/>
              <a:gd name="connsiteY9" fmla="*/ 55659 h 678290"/>
              <a:gd name="connsiteX10" fmla="*/ 1310880 w 2622846"/>
              <a:gd name="connsiteY10" fmla="*/ 47708 h 678290"/>
              <a:gd name="connsiteX11" fmla="*/ 1374491 w 2622846"/>
              <a:gd name="connsiteY11" fmla="*/ 31805 h 678290"/>
              <a:gd name="connsiteX12" fmla="*/ 1366540 w 2622846"/>
              <a:gd name="connsiteY12" fmla="*/ 127221 h 678290"/>
              <a:gd name="connsiteX13" fmla="*/ 1358588 w 2622846"/>
              <a:gd name="connsiteY13" fmla="*/ 151075 h 678290"/>
              <a:gd name="connsiteX14" fmla="*/ 1342686 w 2622846"/>
              <a:gd name="connsiteY14" fmla="*/ 214685 h 678290"/>
              <a:gd name="connsiteX15" fmla="*/ 1334734 w 2622846"/>
              <a:gd name="connsiteY15" fmla="*/ 254442 h 678290"/>
              <a:gd name="connsiteX16" fmla="*/ 1318832 w 2622846"/>
              <a:gd name="connsiteY16" fmla="*/ 278296 h 678290"/>
              <a:gd name="connsiteX17" fmla="*/ 1302929 w 2622846"/>
              <a:gd name="connsiteY17" fmla="*/ 326003 h 678290"/>
              <a:gd name="connsiteX18" fmla="*/ 1287027 w 2622846"/>
              <a:gd name="connsiteY18" fmla="*/ 381662 h 678290"/>
              <a:gd name="connsiteX19" fmla="*/ 1326783 w 2622846"/>
              <a:gd name="connsiteY19" fmla="*/ 357809 h 678290"/>
              <a:gd name="connsiteX20" fmla="*/ 1390393 w 2622846"/>
              <a:gd name="connsiteY20" fmla="*/ 318052 h 678290"/>
              <a:gd name="connsiteX21" fmla="*/ 1485809 w 2622846"/>
              <a:gd name="connsiteY21" fmla="*/ 270344 h 678290"/>
              <a:gd name="connsiteX22" fmla="*/ 1605079 w 2622846"/>
              <a:gd name="connsiteY22" fmla="*/ 230588 h 678290"/>
              <a:gd name="connsiteX23" fmla="*/ 1708446 w 2622846"/>
              <a:gd name="connsiteY23" fmla="*/ 198782 h 678290"/>
              <a:gd name="connsiteX24" fmla="*/ 1811813 w 2622846"/>
              <a:gd name="connsiteY24" fmla="*/ 166977 h 678290"/>
              <a:gd name="connsiteX25" fmla="*/ 1931082 w 2622846"/>
              <a:gd name="connsiteY25" fmla="*/ 135172 h 678290"/>
              <a:gd name="connsiteX26" fmla="*/ 2066254 w 2622846"/>
              <a:gd name="connsiteY26" fmla="*/ 103367 h 678290"/>
              <a:gd name="connsiteX27" fmla="*/ 2137816 w 2622846"/>
              <a:gd name="connsiteY27" fmla="*/ 79513 h 678290"/>
              <a:gd name="connsiteX28" fmla="*/ 2272988 w 2622846"/>
              <a:gd name="connsiteY28" fmla="*/ 55659 h 678290"/>
              <a:gd name="connsiteX29" fmla="*/ 2392258 w 2622846"/>
              <a:gd name="connsiteY29" fmla="*/ 39756 h 678290"/>
              <a:gd name="connsiteX30" fmla="*/ 2447917 w 2622846"/>
              <a:gd name="connsiteY30" fmla="*/ 23854 h 678290"/>
              <a:gd name="connsiteX31" fmla="*/ 2511527 w 2622846"/>
              <a:gd name="connsiteY31" fmla="*/ 15902 h 678290"/>
              <a:gd name="connsiteX32" fmla="*/ 2622846 w 2622846"/>
              <a:gd name="connsiteY32" fmla="*/ 0 h 678290"/>
              <a:gd name="connsiteX33" fmla="*/ 2598992 w 2622846"/>
              <a:gd name="connsiteY33" fmla="*/ 23854 h 678290"/>
              <a:gd name="connsiteX34" fmla="*/ 2559235 w 2622846"/>
              <a:gd name="connsiteY34" fmla="*/ 39756 h 678290"/>
              <a:gd name="connsiteX35" fmla="*/ 2487673 w 2622846"/>
              <a:gd name="connsiteY35" fmla="*/ 63610 h 678290"/>
              <a:gd name="connsiteX36" fmla="*/ 2288891 w 2622846"/>
              <a:gd name="connsiteY36" fmla="*/ 143123 h 678290"/>
              <a:gd name="connsiteX37" fmla="*/ 2193475 w 2622846"/>
              <a:gd name="connsiteY37" fmla="*/ 182880 h 678290"/>
              <a:gd name="connsiteX38" fmla="*/ 2090108 w 2622846"/>
              <a:gd name="connsiteY38" fmla="*/ 214685 h 678290"/>
              <a:gd name="connsiteX39" fmla="*/ 1891326 w 2622846"/>
              <a:gd name="connsiteY39" fmla="*/ 294198 h 678290"/>
              <a:gd name="connsiteX40" fmla="*/ 1740251 w 2622846"/>
              <a:gd name="connsiteY40" fmla="*/ 349857 h 678290"/>
              <a:gd name="connsiteX41" fmla="*/ 1628933 w 2622846"/>
              <a:gd name="connsiteY41" fmla="*/ 397565 h 678290"/>
              <a:gd name="connsiteX42" fmla="*/ 1605079 w 2622846"/>
              <a:gd name="connsiteY42" fmla="*/ 413468 h 678290"/>
              <a:gd name="connsiteX43" fmla="*/ 1565322 w 2622846"/>
              <a:gd name="connsiteY43" fmla="*/ 437322 h 678290"/>
              <a:gd name="connsiteX44" fmla="*/ 1541468 w 2622846"/>
              <a:gd name="connsiteY44" fmla="*/ 461176 h 678290"/>
              <a:gd name="connsiteX45" fmla="*/ 1454004 w 2622846"/>
              <a:gd name="connsiteY45" fmla="*/ 508883 h 678290"/>
              <a:gd name="connsiteX46" fmla="*/ 1382442 w 2622846"/>
              <a:gd name="connsiteY46" fmla="*/ 564542 h 678290"/>
              <a:gd name="connsiteX47" fmla="*/ 1358588 w 2622846"/>
              <a:gd name="connsiteY47" fmla="*/ 572494 h 678290"/>
              <a:gd name="connsiteX48" fmla="*/ 1326783 w 2622846"/>
              <a:gd name="connsiteY48" fmla="*/ 588396 h 678290"/>
              <a:gd name="connsiteX49" fmla="*/ 1302929 w 2622846"/>
              <a:gd name="connsiteY49" fmla="*/ 604299 h 678290"/>
              <a:gd name="connsiteX50" fmla="*/ 1239319 w 2622846"/>
              <a:gd name="connsiteY50" fmla="*/ 636104 h 678290"/>
              <a:gd name="connsiteX51" fmla="*/ 1215465 w 2622846"/>
              <a:gd name="connsiteY51" fmla="*/ 652007 h 678290"/>
              <a:gd name="connsiteX52" fmla="*/ 1183660 w 2622846"/>
              <a:gd name="connsiteY52" fmla="*/ 659958 h 678290"/>
              <a:gd name="connsiteX53" fmla="*/ 1159806 w 2622846"/>
              <a:gd name="connsiteY53" fmla="*/ 675861 h 678290"/>
              <a:gd name="connsiteX54" fmla="*/ 1175708 w 2622846"/>
              <a:gd name="connsiteY54" fmla="*/ 548640 h 678290"/>
              <a:gd name="connsiteX55" fmla="*/ 1167757 w 2622846"/>
              <a:gd name="connsiteY55" fmla="*/ 310101 h 678290"/>
              <a:gd name="connsiteX56" fmla="*/ 786094 w 2622846"/>
              <a:gd name="connsiteY56" fmla="*/ 318052 h 678290"/>
              <a:gd name="connsiteX57" fmla="*/ 754289 w 2622846"/>
              <a:gd name="connsiteY57" fmla="*/ 326003 h 678290"/>
              <a:gd name="connsiteX58" fmla="*/ 690679 w 2622846"/>
              <a:gd name="connsiteY58" fmla="*/ 333955 h 678290"/>
              <a:gd name="connsiteX59" fmla="*/ 555507 w 2622846"/>
              <a:gd name="connsiteY59" fmla="*/ 357809 h 678290"/>
              <a:gd name="connsiteX60" fmla="*/ 523701 w 2622846"/>
              <a:gd name="connsiteY60" fmla="*/ 365760 h 678290"/>
              <a:gd name="connsiteX61" fmla="*/ 483945 w 2622846"/>
              <a:gd name="connsiteY61" fmla="*/ 373711 h 678290"/>
              <a:gd name="connsiteX62" fmla="*/ 420334 w 2622846"/>
              <a:gd name="connsiteY62" fmla="*/ 389614 h 678290"/>
              <a:gd name="connsiteX63" fmla="*/ 332870 w 2622846"/>
              <a:gd name="connsiteY63" fmla="*/ 405516 h 678290"/>
              <a:gd name="connsiteX64" fmla="*/ 261308 w 2622846"/>
              <a:gd name="connsiteY64" fmla="*/ 421419 h 678290"/>
              <a:gd name="connsiteX65" fmla="*/ 237454 w 2622846"/>
              <a:gd name="connsiteY65" fmla="*/ 429370 h 678290"/>
              <a:gd name="connsiteX66" fmla="*/ 205649 w 2622846"/>
              <a:gd name="connsiteY66" fmla="*/ 437322 h 678290"/>
              <a:gd name="connsiteX67" fmla="*/ 157941 w 2622846"/>
              <a:gd name="connsiteY67" fmla="*/ 453224 h 678290"/>
              <a:gd name="connsiteX68" fmla="*/ 134087 w 2622846"/>
              <a:gd name="connsiteY68" fmla="*/ 461176 h 678290"/>
              <a:gd name="connsiteX69" fmla="*/ 110233 w 2622846"/>
              <a:gd name="connsiteY69" fmla="*/ 477078 h 678290"/>
              <a:gd name="connsiteX70" fmla="*/ 78428 w 2622846"/>
              <a:gd name="connsiteY70" fmla="*/ 500932 h 678290"/>
              <a:gd name="connsiteX71" fmla="*/ 46623 w 2622846"/>
              <a:gd name="connsiteY71" fmla="*/ 508883 h 678290"/>
              <a:gd name="connsiteX72" fmla="*/ 6867 w 2622846"/>
              <a:gd name="connsiteY72" fmla="*/ 508883 h 67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22846" h="678290">
                <a:moveTo>
                  <a:pt x="6867" y="508883"/>
                </a:moveTo>
                <a:cubicBezTo>
                  <a:pt x="33371" y="491655"/>
                  <a:pt x="39961" y="483487"/>
                  <a:pt x="205649" y="405516"/>
                </a:cubicBezTo>
                <a:cubicBezTo>
                  <a:pt x="245346" y="386835"/>
                  <a:pt x="283298" y="363731"/>
                  <a:pt x="324919" y="349857"/>
                </a:cubicBezTo>
                <a:cubicBezTo>
                  <a:pt x="372627" y="333954"/>
                  <a:pt x="420900" y="319659"/>
                  <a:pt x="468042" y="302149"/>
                </a:cubicBezTo>
                <a:cubicBezTo>
                  <a:pt x="513720" y="285183"/>
                  <a:pt x="557120" y="262293"/>
                  <a:pt x="603214" y="246490"/>
                </a:cubicBezTo>
                <a:cubicBezTo>
                  <a:pt x="650052" y="230431"/>
                  <a:pt x="698836" y="220705"/>
                  <a:pt x="746338" y="206734"/>
                </a:cubicBezTo>
                <a:lnTo>
                  <a:pt x="1008731" y="127221"/>
                </a:lnTo>
                <a:cubicBezTo>
                  <a:pt x="1035218" y="119213"/>
                  <a:pt x="1061281" y="109589"/>
                  <a:pt x="1088244" y="103367"/>
                </a:cubicBezTo>
                <a:cubicBezTo>
                  <a:pt x="1122700" y="95416"/>
                  <a:pt x="1157610" y="89228"/>
                  <a:pt x="1191611" y="79513"/>
                </a:cubicBezTo>
                <a:cubicBezTo>
                  <a:pt x="1213385" y="73292"/>
                  <a:pt x="1233340" y="61494"/>
                  <a:pt x="1255221" y="55659"/>
                </a:cubicBezTo>
                <a:cubicBezTo>
                  <a:pt x="1273330" y="50830"/>
                  <a:pt x="1292394" y="50789"/>
                  <a:pt x="1310880" y="47708"/>
                </a:cubicBezTo>
                <a:cubicBezTo>
                  <a:pt x="1349256" y="41312"/>
                  <a:pt x="1343769" y="42045"/>
                  <a:pt x="1374491" y="31805"/>
                </a:cubicBezTo>
                <a:cubicBezTo>
                  <a:pt x="1371841" y="63610"/>
                  <a:pt x="1370758" y="95585"/>
                  <a:pt x="1366540" y="127221"/>
                </a:cubicBezTo>
                <a:cubicBezTo>
                  <a:pt x="1365432" y="135529"/>
                  <a:pt x="1360793" y="142989"/>
                  <a:pt x="1358588" y="151075"/>
                </a:cubicBezTo>
                <a:cubicBezTo>
                  <a:pt x="1352837" y="172161"/>
                  <a:pt x="1347601" y="193389"/>
                  <a:pt x="1342686" y="214685"/>
                </a:cubicBezTo>
                <a:cubicBezTo>
                  <a:pt x="1339647" y="227854"/>
                  <a:pt x="1339479" y="241788"/>
                  <a:pt x="1334734" y="254442"/>
                </a:cubicBezTo>
                <a:cubicBezTo>
                  <a:pt x="1331379" y="263390"/>
                  <a:pt x="1322713" y="269563"/>
                  <a:pt x="1318832" y="278296"/>
                </a:cubicBezTo>
                <a:cubicBezTo>
                  <a:pt x="1312024" y="293614"/>
                  <a:pt x="1308230" y="310101"/>
                  <a:pt x="1302929" y="326003"/>
                </a:cubicBezTo>
                <a:cubicBezTo>
                  <a:pt x="1301536" y="330183"/>
                  <a:pt x="1283955" y="380894"/>
                  <a:pt x="1287027" y="381662"/>
                </a:cubicBezTo>
                <a:cubicBezTo>
                  <a:pt x="1302020" y="385411"/>
                  <a:pt x="1313274" y="365314"/>
                  <a:pt x="1326783" y="357809"/>
                </a:cubicBezTo>
                <a:cubicBezTo>
                  <a:pt x="1400013" y="317126"/>
                  <a:pt x="1316044" y="370096"/>
                  <a:pt x="1390393" y="318052"/>
                </a:cubicBezTo>
                <a:cubicBezTo>
                  <a:pt x="1455347" y="272584"/>
                  <a:pt x="1417077" y="296119"/>
                  <a:pt x="1485809" y="270344"/>
                </a:cubicBezTo>
                <a:cubicBezTo>
                  <a:pt x="1591019" y="230890"/>
                  <a:pt x="1531105" y="245382"/>
                  <a:pt x="1605079" y="230588"/>
                </a:cubicBezTo>
                <a:cubicBezTo>
                  <a:pt x="1748974" y="158641"/>
                  <a:pt x="1551466" y="251109"/>
                  <a:pt x="1708446" y="198782"/>
                </a:cubicBezTo>
                <a:cubicBezTo>
                  <a:pt x="1840867" y="154642"/>
                  <a:pt x="1630075" y="189696"/>
                  <a:pt x="1811813" y="166977"/>
                </a:cubicBezTo>
                <a:cubicBezTo>
                  <a:pt x="1932199" y="115383"/>
                  <a:pt x="1799714" y="166082"/>
                  <a:pt x="1931082" y="135172"/>
                </a:cubicBezTo>
                <a:cubicBezTo>
                  <a:pt x="2104545" y="94357"/>
                  <a:pt x="1908323" y="123108"/>
                  <a:pt x="2066254" y="103367"/>
                </a:cubicBezTo>
                <a:cubicBezTo>
                  <a:pt x="2090108" y="95416"/>
                  <a:pt x="2113589" y="86243"/>
                  <a:pt x="2137816" y="79513"/>
                </a:cubicBezTo>
                <a:cubicBezTo>
                  <a:pt x="2212194" y="58852"/>
                  <a:pt x="2200909" y="66748"/>
                  <a:pt x="2272988" y="55659"/>
                </a:cubicBezTo>
                <a:cubicBezTo>
                  <a:pt x="2395340" y="36836"/>
                  <a:pt x="2187988" y="60185"/>
                  <a:pt x="2392258" y="39756"/>
                </a:cubicBezTo>
                <a:cubicBezTo>
                  <a:pt x="2410811" y="34455"/>
                  <a:pt x="2428996" y="27638"/>
                  <a:pt x="2447917" y="23854"/>
                </a:cubicBezTo>
                <a:cubicBezTo>
                  <a:pt x="2468870" y="19663"/>
                  <a:pt x="2490373" y="18924"/>
                  <a:pt x="2511527" y="15902"/>
                </a:cubicBezTo>
                <a:cubicBezTo>
                  <a:pt x="2671936" y="-7014"/>
                  <a:pt x="2421797" y="25130"/>
                  <a:pt x="2622846" y="0"/>
                </a:cubicBezTo>
                <a:cubicBezTo>
                  <a:pt x="2614895" y="7951"/>
                  <a:pt x="2608528" y="17894"/>
                  <a:pt x="2598992" y="23854"/>
                </a:cubicBezTo>
                <a:cubicBezTo>
                  <a:pt x="2586888" y="31419"/>
                  <a:pt x="2572677" y="34956"/>
                  <a:pt x="2559235" y="39756"/>
                </a:cubicBezTo>
                <a:cubicBezTo>
                  <a:pt x="2535555" y="48213"/>
                  <a:pt x="2511159" y="54630"/>
                  <a:pt x="2487673" y="63610"/>
                </a:cubicBezTo>
                <a:cubicBezTo>
                  <a:pt x="2421014" y="89097"/>
                  <a:pt x="2355028" y="116311"/>
                  <a:pt x="2288891" y="143123"/>
                </a:cubicBezTo>
                <a:cubicBezTo>
                  <a:pt x="2256959" y="156068"/>
                  <a:pt x="2226407" y="172747"/>
                  <a:pt x="2193475" y="182880"/>
                </a:cubicBezTo>
                <a:cubicBezTo>
                  <a:pt x="2159019" y="193482"/>
                  <a:pt x="2123935" y="202222"/>
                  <a:pt x="2090108" y="214685"/>
                </a:cubicBezTo>
                <a:cubicBezTo>
                  <a:pt x="2023143" y="239356"/>
                  <a:pt x="1958291" y="269527"/>
                  <a:pt x="1891326" y="294198"/>
                </a:cubicBezTo>
                <a:cubicBezTo>
                  <a:pt x="1840968" y="312751"/>
                  <a:pt x="1787165" y="323794"/>
                  <a:pt x="1740251" y="349857"/>
                </a:cubicBezTo>
                <a:cubicBezTo>
                  <a:pt x="1656875" y="396177"/>
                  <a:pt x="1695447" y="384263"/>
                  <a:pt x="1628933" y="397565"/>
                </a:cubicBezTo>
                <a:cubicBezTo>
                  <a:pt x="1620982" y="402866"/>
                  <a:pt x="1613183" y="408403"/>
                  <a:pt x="1605079" y="413468"/>
                </a:cubicBezTo>
                <a:cubicBezTo>
                  <a:pt x="1591973" y="421659"/>
                  <a:pt x="1577686" y="428049"/>
                  <a:pt x="1565322" y="437322"/>
                </a:cubicBezTo>
                <a:cubicBezTo>
                  <a:pt x="1556326" y="444069"/>
                  <a:pt x="1550824" y="454939"/>
                  <a:pt x="1541468" y="461176"/>
                </a:cubicBezTo>
                <a:cubicBezTo>
                  <a:pt x="1470769" y="508308"/>
                  <a:pt x="1516975" y="461654"/>
                  <a:pt x="1454004" y="508883"/>
                </a:cubicBezTo>
                <a:cubicBezTo>
                  <a:pt x="1387775" y="558555"/>
                  <a:pt x="1488559" y="505587"/>
                  <a:pt x="1382442" y="564542"/>
                </a:cubicBezTo>
                <a:cubicBezTo>
                  <a:pt x="1375115" y="568612"/>
                  <a:pt x="1366292" y="569192"/>
                  <a:pt x="1358588" y="572494"/>
                </a:cubicBezTo>
                <a:cubicBezTo>
                  <a:pt x="1347693" y="577163"/>
                  <a:pt x="1337074" y="582515"/>
                  <a:pt x="1326783" y="588396"/>
                </a:cubicBezTo>
                <a:cubicBezTo>
                  <a:pt x="1318486" y="593137"/>
                  <a:pt x="1311318" y="599723"/>
                  <a:pt x="1302929" y="604299"/>
                </a:cubicBezTo>
                <a:cubicBezTo>
                  <a:pt x="1282118" y="615651"/>
                  <a:pt x="1259043" y="622954"/>
                  <a:pt x="1239319" y="636104"/>
                </a:cubicBezTo>
                <a:cubicBezTo>
                  <a:pt x="1231368" y="641405"/>
                  <a:pt x="1224249" y="648243"/>
                  <a:pt x="1215465" y="652007"/>
                </a:cubicBezTo>
                <a:cubicBezTo>
                  <a:pt x="1205421" y="656312"/>
                  <a:pt x="1194262" y="657308"/>
                  <a:pt x="1183660" y="659958"/>
                </a:cubicBezTo>
                <a:cubicBezTo>
                  <a:pt x="1175709" y="665259"/>
                  <a:pt x="1162124" y="685132"/>
                  <a:pt x="1159806" y="675861"/>
                </a:cubicBezTo>
                <a:cubicBezTo>
                  <a:pt x="1155984" y="660573"/>
                  <a:pt x="1171475" y="574040"/>
                  <a:pt x="1175708" y="548640"/>
                </a:cubicBezTo>
                <a:cubicBezTo>
                  <a:pt x="1173058" y="469127"/>
                  <a:pt x="1236222" y="350621"/>
                  <a:pt x="1167757" y="310101"/>
                </a:cubicBezTo>
                <a:cubicBezTo>
                  <a:pt x="1058250" y="245291"/>
                  <a:pt x="913249" y="313162"/>
                  <a:pt x="786094" y="318052"/>
                </a:cubicBezTo>
                <a:cubicBezTo>
                  <a:pt x="775174" y="318472"/>
                  <a:pt x="765068" y="324206"/>
                  <a:pt x="754289" y="326003"/>
                </a:cubicBezTo>
                <a:cubicBezTo>
                  <a:pt x="733211" y="329516"/>
                  <a:pt x="711811" y="330785"/>
                  <a:pt x="690679" y="333955"/>
                </a:cubicBezTo>
                <a:cubicBezTo>
                  <a:pt x="659372" y="338651"/>
                  <a:pt x="594423" y="349161"/>
                  <a:pt x="555507" y="357809"/>
                </a:cubicBezTo>
                <a:cubicBezTo>
                  <a:pt x="544839" y="360180"/>
                  <a:pt x="534369" y="363389"/>
                  <a:pt x="523701" y="365760"/>
                </a:cubicBezTo>
                <a:cubicBezTo>
                  <a:pt x="510508" y="368692"/>
                  <a:pt x="497113" y="370672"/>
                  <a:pt x="483945" y="373711"/>
                </a:cubicBezTo>
                <a:cubicBezTo>
                  <a:pt x="462648" y="378626"/>
                  <a:pt x="441766" y="385328"/>
                  <a:pt x="420334" y="389614"/>
                </a:cubicBezTo>
                <a:cubicBezTo>
                  <a:pt x="364769" y="400727"/>
                  <a:pt x="393909" y="395343"/>
                  <a:pt x="332870" y="405516"/>
                </a:cubicBezTo>
                <a:cubicBezTo>
                  <a:pt x="279177" y="423415"/>
                  <a:pt x="345261" y="402764"/>
                  <a:pt x="261308" y="421419"/>
                </a:cubicBezTo>
                <a:cubicBezTo>
                  <a:pt x="253126" y="423237"/>
                  <a:pt x="245513" y="427067"/>
                  <a:pt x="237454" y="429370"/>
                </a:cubicBezTo>
                <a:cubicBezTo>
                  <a:pt x="226946" y="432372"/>
                  <a:pt x="216116" y="434182"/>
                  <a:pt x="205649" y="437322"/>
                </a:cubicBezTo>
                <a:cubicBezTo>
                  <a:pt x="189593" y="442139"/>
                  <a:pt x="173844" y="447923"/>
                  <a:pt x="157941" y="453224"/>
                </a:cubicBezTo>
                <a:cubicBezTo>
                  <a:pt x="149990" y="455874"/>
                  <a:pt x="141061" y="456527"/>
                  <a:pt x="134087" y="461176"/>
                </a:cubicBezTo>
                <a:cubicBezTo>
                  <a:pt x="126136" y="466477"/>
                  <a:pt x="118009" y="471524"/>
                  <a:pt x="110233" y="477078"/>
                </a:cubicBezTo>
                <a:cubicBezTo>
                  <a:pt x="99449" y="484781"/>
                  <a:pt x="90281" y="495005"/>
                  <a:pt x="78428" y="500932"/>
                </a:cubicBezTo>
                <a:cubicBezTo>
                  <a:pt x="68654" y="505819"/>
                  <a:pt x="57130" y="505881"/>
                  <a:pt x="46623" y="508883"/>
                </a:cubicBezTo>
                <a:cubicBezTo>
                  <a:pt x="38564" y="511186"/>
                  <a:pt x="-19637" y="526111"/>
                  <a:pt x="6867" y="508883"/>
                </a:cubicBezTo>
                <a:close/>
              </a:path>
            </a:pathLst>
          </a:cu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16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只有</a:t>
            </a:r>
            <a:r>
              <a:rPr lang="zh-CN" altLang="zh-CN" dirty="0"/>
              <a:t>少量的结点</a:t>
            </a:r>
            <a:r>
              <a:rPr lang="zh-CN" altLang="zh-CN" dirty="0" smtClean="0"/>
              <a:t>（网关）直接</a:t>
            </a:r>
            <a:r>
              <a:rPr lang="zh-CN" altLang="zh-CN" dirty="0"/>
              <a:t>连到</a:t>
            </a:r>
            <a:r>
              <a:rPr lang="zh-CN" altLang="zh-CN" dirty="0" smtClean="0"/>
              <a:t>互联网</a:t>
            </a:r>
            <a:endParaRPr lang="en-US" altLang="zh-CN" dirty="0" smtClean="0"/>
          </a:p>
          <a:p>
            <a:r>
              <a:rPr lang="zh-CN" altLang="zh-CN" dirty="0" smtClean="0"/>
              <a:t>其它</a:t>
            </a:r>
            <a:r>
              <a:rPr lang="zh-CN" altLang="zh-CN" dirty="0"/>
              <a:t>结点只是负责将数据中</a:t>
            </a:r>
            <a:r>
              <a:rPr lang="zh-CN" altLang="zh-CN" dirty="0" smtClean="0"/>
              <a:t>转给网关</a:t>
            </a:r>
            <a:endParaRPr lang="en-US" altLang="zh-CN" dirty="0" smtClean="0"/>
          </a:p>
          <a:p>
            <a:r>
              <a:rPr lang="zh-CN" altLang="zh-CN" dirty="0" smtClean="0"/>
              <a:t>结点</a:t>
            </a:r>
            <a:r>
              <a:rPr lang="zh-CN" altLang="zh-CN" dirty="0"/>
              <a:t>一旦布置完毕基本不</a:t>
            </a:r>
            <a:r>
              <a:rPr lang="zh-CN" altLang="zh-CN" dirty="0" smtClean="0"/>
              <a:t>动</a:t>
            </a:r>
            <a:endParaRPr lang="en-US" altLang="zh-CN" dirty="0" smtClean="0"/>
          </a:p>
          <a:p>
            <a:r>
              <a:rPr lang="zh-CN" altLang="zh-CN" dirty="0" smtClean="0"/>
              <a:t>一般</a:t>
            </a:r>
            <a:r>
              <a:rPr lang="zh-CN" altLang="zh-CN" dirty="0"/>
              <a:t>有持续的电源进行供电，能量不是</a:t>
            </a:r>
            <a:r>
              <a:rPr lang="zh-CN" altLang="zh-CN" dirty="0" smtClean="0"/>
              <a:t>考虑重点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74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WMN</a:t>
            </a:r>
            <a:r>
              <a:rPr lang="zh-CN" altLang="zh-CN" dirty="0"/>
              <a:t>可以由多个结点来多跳、接力地完成用户数据的</a:t>
            </a:r>
            <a:r>
              <a:rPr lang="zh-CN" altLang="zh-CN" dirty="0" smtClean="0"/>
              <a:t>接入</a:t>
            </a:r>
            <a:endParaRPr lang="en-US" altLang="zh-CN" dirty="0" smtClean="0"/>
          </a:p>
          <a:p>
            <a:r>
              <a:rPr lang="zh-CN" altLang="zh-CN" dirty="0" smtClean="0"/>
              <a:t>这</a:t>
            </a:r>
            <a:r>
              <a:rPr lang="zh-CN" altLang="zh-CN" dirty="0"/>
              <a:t>一点明显不同于</a:t>
            </a:r>
            <a:r>
              <a:rPr lang="en-US" altLang="zh-CN" dirty="0"/>
              <a:t>Wi-Fi</a:t>
            </a:r>
            <a:r>
              <a:rPr lang="zh-CN" altLang="zh-CN" dirty="0"/>
              <a:t>和传统的蜂窝</a:t>
            </a:r>
            <a:r>
              <a:rPr lang="zh-CN" altLang="zh-CN" dirty="0" smtClean="0"/>
              <a:t>网</a:t>
            </a:r>
            <a:endParaRPr lang="en-US" altLang="zh-CN" dirty="0" smtClean="0"/>
          </a:p>
          <a:p>
            <a:r>
              <a:rPr lang="zh-CN" altLang="zh-CN" dirty="0" smtClean="0"/>
              <a:t>现在</a:t>
            </a:r>
            <a:r>
              <a:rPr lang="zh-CN" altLang="zh-CN" dirty="0"/>
              <a:t>的</a:t>
            </a:r>
            <a:r>
              <a:rPr lang="en-US" altLang="zh-CN" dirty="0"/>
              <a:t>4G</a:t>
            </a:r>
            <a:r>
              <a:rPr lang="zh-CN" altLang="zh-CN" dirty="0"/>
              <a:t>也采纳了</a:t>
            </a:r>
            <a:r>
              <a:rPr lang="en-US" altLang="zh-CN" dirty="0"/>
              <a:t>WMN</a:t>
            </a:r>
            <a:r>
              <a:rPr lang="zh-CN" altLang="zh-CN" dirty="0"/>
              <a:t>的技术以增加基站布置的灵活性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012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zh-CN" dirty="0"/>
              <a:t>）机会网络（</a:t>
            </a:r>
            <a:r>
              <a:rPr lang="en-US" altLang="zh-CN" dirty="0"/>
              <a:t>Opportunistic Network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一些</a:t>
            </a:r>
            <a:r>
              <a:rPr lang="zh-CN" altLang="zh-CN" dirty="0"/>
              <a:t>实际应用环境中，因为结点移动、网络稀疏、信号衰减</a:t>
            </a:r>
            <a:r>
              <a:rPr lang="en-US" altLang="zh-CN" dirty="0"/>
              <a:t>/</a:t>
            </a:r>
            <a:r>
              <a:rPr lang="zh-CN" altLang="zh-CN" dirty="0"/>
              <a:t>被阻隔等原因</a:t>
            </a:r>
            <a:r>
              <a:rPr lang="zh-CN" altLang="zh-CN" dirty="0" smtClean="0"/>
              <a:t>，导致</a:t>
            </a:r>
            <a:r>
              <a:rPr lang="zh-CN" altLang="zh-CN" dirty="0"/>
              <a:t>一段时间</a:t>
            </a:r>
            <a:r>
              <a:rPr lang="zh-CN" altLang="zh-CN" dirty="0" smtClean="0"/>
              <a:t>内结点</a:t>
            </a:r>
            <a:r>
              <a:rPr lang="zh-CN" altLang="zh-CN" dirty="0"/>
              <a:t>之间无法</a:t>
            </a:r>
            <a:r>
              <a:rPr lang="zh-CN" altLang="zh-CN" dirty="0" smtClean="0"/>
              <a:t>通信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</a:t>
            </a:r>
            <a:r>
              <a:rPr lang="zh-CN" altLang="zh-CN" dirty="0"/>
              <a:t>嫦娥卫星绕到月球背面时就无法与地球</a:t>
            </a:r>
            <a:r>
              <a:rPr lang="zh-CN" altLang="zh-CN" dirty="0" smtClean="0"/>
              <a:t>通信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而</a:t>
            </a:r>
            <a:r>
              <a:rPr lang="zh-CN" altLang="zh-CN" dirty="0"/>
              <a:t>传统自组网一般要求路径一直</a:t>
            </a:r>
            <a:r>
              <a:rPr lang="zh-CN" altLang="zh-CN" dirty="0" smtClean="0"/>
              <a:t>存在</a:t>
            </a:r>
            <a:endParaRPr lang="zh-CN" altLang="zh-CN" dirty="0"/>
          </a:p>
          <a:p>
            <a:r>
              <a:rPr lang="zh-CN" altLang="zh-CN" dirty="0"/>
              <a:t>机会网络利用结点（如野生动物携带的设备）移动形成的通信机会（即结点相遇，这种相遇是随机的，是可遇不可求的）将信息在结点间逐跳传输，最终发给目的结点。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36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zh-CN" dirty="0"/>
              <a:t>）和互联网的关系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除了无线</a:t>
            </a:r>
            <a:r>
              <a:rPr lang="en-US" altLang="zh-CN" dirty="0"/>
              <a:t>Mesh</a:t>
            </a:r>
            <a:r>
              <a:rPr lang="zh-CN" altLang="zh-CN" dirty="0"/>
              <a:t>网络，其它自组织网络的出发点并非是帮助互联网做什么</a:t>
            </a:r>
            <a:r>
              <a:rPr lang="zh-CN" altLang="zh-CN" dirty="0" smtClean="0"/>
              <a:t>事情</a:t>
            </a:r>
            <a:endParaRPr lang="en-US" altLang="zh-CN" dirty="0" smtClean="0"/>
          </a:p>
          <a:p>
            <a:r>
              <a:rPr lang="zh-CN" altLang="zh-CN" dirty="0" smtClean="0"/>
              <a:t>如果</a:t>
            </a:r>
            <a:r>
              <a:rPr lang="zh-CN" altLang="zh-CN" dirty="0"/>
              <a:t>希望发送数据到互联网，不得不借助网关</a:t>
            </a:r>
            <a:r>
              <a:rPr lang="zh-CN" altLang="zh-CN" dirty="0" smtClean="0"/>
              <a:t>进行</a:t>
            </a:r>
            <a:r>
              <a:rPr lang="zh-CN" altLang="en-US" dirty="0"/>
              <a:t>报文</a:t>
            </a:r>
            <a:r>
              <a:rPr lang="zh-CN" altLang="zh-CN" dirty="0" smtClean="0"/>
              <a:t>格式</a:t>
            </a:r>
            <a:r>
              <a:rPr lang="zh-CN" altLang="zh-CN" dirty="0"/>
              <a:t>的转换。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402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</a:t>
            </a:r>
            <a:r>
              <a:rPr lang="zh-CN" altLang="zh-CN" dirty="0"/>
              <a:t>概述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7.2 </a:t>
            </a:r>
            <a:r>
              <a:rPr lang="zh-CN" altLang="zh-CN" dirty="0">
                <a:solidFill>
                  <a:srgbClr val="FF0000"/>
                </a:solidFill>
              </a:rPr>
              <a:t>隐蔽站和暴露站问题</a:t>
            </a:r>
          </a:p>
          <a:p>
            <a:r>
              <a:rPr lang="en-US" altLang="zh-CN" dirty="0"/>
              <a:t>7.3 </a:t>
            </a:r>
            <a:r>
              <a:rPr lang="zh-CN" altLang="zh-CN" dirty="0"/>
              <a:t>无线局域网</a:t>
            </a:r>
          </a:p>
          <a:p>
            <a:r>
              <a:rPr lang="en-US" altLang="zh-CN" dirty="0" smtClean="0"/>
              <a:t>7.4 </a:t>
            </a:r>
            <a:r>
              <a:rPr lang="zh-CN" altLang="zh-CN" dirty="0"/>
              <a:t>无线广域网</a:t>
            </a:r>
          </a:p>
          <a:p>
            <a:r>
              <a:rPr lang="en-US" altLang="zh-CN" dirty="0"/>
              <a:t>7.5 </a:t>
            </a:r>
            <a:r>
              <a:rPr lang="zh-CN" altLang="zh-CN" dirty="0"/>
              <a:t>无线个域</a:t>
            </a:r>
            <a:r>
              <a:rPr lang="zh-CN" altLang="zh-CN" dirty="0" smtClean="0"/>
              <a:t>网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1405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</a:t>
            </a:r>
            <a:r>
              <a:rPr lang="zh-CN" altLang="zh-CN" dirty="0"/>
              <a:t>概述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7.1.1 </a:t>
            </a:r>
            <a:r>
              <a:rPr lang="zh-CN" altLang="zh-CN" dirty="0" smtClean="0">
                <a:solidFill>
                  <a:srgbClr val="FF0000"/>
                </a:solidFill>
              </a:rPr>
              <a:t>概述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7.1.2 </a:t>
            </a:r>
            <a:r>
              <a:rPr lang="zh-CN" altLang="zh-CN" dirty="0"/>
              <a:t>移动自组织</a:t>
            </a:r>
            <a:r>
              <a:rPr lang="zh-CN" altLang="zh-CN" dirty="0" smtClean="0"/>
              <a:t>网</a:t>
            </a:r>
            <a:endParaRPr lang="en-US" altLang="zh-CN" dirty="0" smtClean="0"/>
          </a:p>
          <a:p>
            <a:r>
              <a:rPr lang="en-US" altLang="zh-CN" dirty="0"/>
              <a:t>7.2 </a:t>
            </a:r>
            <a:r>
              <a:rPr lang="zh-CN" altLang="zh-CN" dirty="0"/>
              <a:t>隐蔽站和暴露站问题</a:t>
            </a:r>
          </a:p>
          <a:p>
            <a:r>
              <a:rPr lang="en-US" altLang="zh-CN" dirty="0"/>
              <a:t>7.3 </a:t>
            </a:r>
            <a:r>
              <a:rPr lang="zh-CN" altLang="zh-CN" dirty="0"/>
              <a:t>无线局域网</a:t>
            </a:r>
          </a:p>
          <a:p>
            <a:r>
              <a:rPr lang="en-US" altLang="zh-CN" dirty="0" smtClean="0"/>
              <a:t>7.4 </a:t>
            </a:r>
            <a:r>
              <a:rPr lang="zh-CN" altLang="zh-CN" dirty="0"/>
              <a:t>无线广域网</a:t>
            </a:r>
          </a:p>
          <a:p>
            <a:r>
              <a:rPr lang="en-US" altLang="zh-CN" dirty="0"/>
              <a:t>7.5 </a:t>
            </a:r>
            <a:r>
              <a:rPr lang="zh-CN" altLang="zh-CN" dirty="0"/>
              <a:t>无线个域</a:t>
            </a:r>
            <a:r>
              <a:rPr lang="zh-CN" altLang="zh-CN" dirty="0" smtClean="0"/>
              <a:t>网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96188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zh-CN" dirty="0">
                <a:solidFill>
                  <a:srgbClr val="FF0000"/>
                </a:solidFill>
              </a:rPr>
              <a:t>无线通信面临的问题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很多无线通信网络都采用了竞争信道的</a:t>
            </a:r>
            <a:r>
              <a:rPr lang="zh-CN" altLang="zh-CN" dirty="0" smtClean="0"/>
              <a:t>模式</a:t>
            </a:r>
            <a:endParaRPr lang="en-US" altLang="zh-CN" dirty="0" smtClean="0"/>
          </a:p>
          <a:p>
            <a:r>
              <a:rPr lang="zh-CN" altLang="zh-CN" dirty="0" smtClean="0"/>
              <a:t>竞争就</a:t>
            </a:r>
            <a:r>
              <a:rPr lang="zh-CN" altLang="zh-CN" dirty="0"/>
              <a:t>需要处理以下几个</a:t>
            </a:r>
            <a:r>
              <a:rPr lang="zh-CN" altLang="zh-CN" dirty="0" smtClean="0"/>
              <a:t>问题</a:t>
            </a:r>
            <a:endParaRPr lang="zh-CN" altLang="zh-CN" dirty="0"/>
          </a:p>
          <a:p>
            <a:pPr lvl="1"/>
            <a:r>
              <a:rPr lang="zh-CN" altLang="zh-CN" dirty="0"/>
              <a:t>如何让所有用户合理地共享通讯资源，避免</a:t>
            </a:r>
            <a:r>
              <a:rPr lang="zh-CN" altLang="zh-CN" dirty="0" smtClean="0"/>
              <a:t>有</a:t>
            </a:r>
            <a:r>
              <a:rPr lang="zh-CN" altLang="en-US" dirty="0" smtClean="0"/>
              <a:t>多</a:t>
            </a:r>
            <a:r>
              <a:rPr lang="zh-CN" altLang="zh-CN" dirty="0" smtClean="0"/>
              <a:t>个用户</a:t>
            </a:r>
            <a:r>
              <a:rPr lang="zh-CN" altLang="zh-CN" dirty="0"/>
              <a:t>同时发送信号给某一个</a:t>
            </a:r>
            <a:r>
              <a:rPr lang="zh-CN" altLang="zh-CN" dirty="0" smtClean="0"/>
              <a:t>设备</a:t>
            </a:r>
            <a:endParaRPr lang="zh-CN" altLang="zh-CN" dirty="0"/>
          </a:p>
          <a:p>
            <a:pPr lvl="1"/>
            <a:r>
              <a:rPr lang="zh-CN" altLang="zh-CN" dirty="0"/>
              <a:t>如何提高通信的</a:t>
            </a:r>
            <a:r>
              <a:rPr lang="zh-CN" altLang="zh-CN" dirty="0" smtClean="0"/>
              <a:t>效率</a:t>
            </a:r>
            <a:endParaRPr lang="zh-CN" altLang="zh-CN" dirty="0"/>
          </a:p>
          <a:p>
            <a:pPr lvl="1"/>
            <a:r>
              <a:rPr lang="zh-CN" altLang="zh-CN" dirty="0"/>
              <a:t>如何实现公平，避免某些用户始终不能发送</a:t>
            </a:r>
            <a:r>
              <a:rPr lang="zh-CN" altLang="zh-CN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36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主体是</a:t>
            </a:r>
            <a:r>
              <a:rPr lang="en-US" altLang="zh-CN" dirty="0" smtClean="0"/>
              <a:t>CSMA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不少协议都采用了载波</a:t>
            </a:r>
            <a:r>
              <a:rPr lang="zh-CN" altLang="zh-CN" dirty="0" smtClean="0"/>
              <a:t>侦听多路访问</a:t>
            </a:r>
            <a:r>
              <a:rPr lang="zh-CN" altLang="en-US" dirty="0" smtClean="0"/>
              <a:t>的方式</a:t>
            </a:r>
            <a:endParaRPr lang="en-US" altLang="zh-CN" dirty="0" smtClean="0"/>
          </a:p>
          <a:p>
            <a:r>
              <a:rPr lang="zh-CN" altLang="zh-CN" dirty="0"/>
              <a:t>能不能采用传统</a:t>
            </a:r>
            <a:r>
              <a:rPr lang="zh-CN" altLang="zh-CN" dirty="0" smtClean="0"/>
              <a:t>以太网</a:t>
            </a:r>
            <a:r>
              <a:rPr lang="en-US" altLang="zh-CN" dirty="0" smtClean="0"/>
              <a:t>CSMA/CD</a:t>
            </a:r>
            <a:r>
              <a:rPr lang="zh-CN" altLang="zh-CN" dirty="0" smtClean="0"/>
              <a:t>（</a:t>
            </a:r>
            <a:r>
              <a:rPr lang="en-US" altLang="zh-CN" dirty="0"/>
              <a:t>CD=</a:t>
            </a:r>
            <a:r>
              <a:rPr lang="zh-CN" altLang="zh-CN" dirty="0"/>
              <a:t>冲突检测）</a:t>
            </a:r>
            <a:r>
              <a:rPr lang="zh-CN" altLang="zh-CN" dirty="0" smtClean="0"/>
              <a:t>呢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No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zh-CN" altLang="zh-CN" dirty="0"/>
              <a:t>空气中的衰减比有线介质中</a:t>
            </a:r>
            <a:r>
              <a:rPr lang="zh-CN" altLang="zh-CN" dirty="0" smtClean="0"/>
              <a:t>的要快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设定阈值</a:t>
            </a:r>
            <a:r>
              <a:rPr lang="zh-CN" altLang="en-US" dirty="0" smtClean="0"/>
              <a:t>来</a:t>
            </a:r>
            <a:r>
              <a:rPr lang="zh-CN" altLang="zh-CN" dirty="0" smtClean="0"/>
              <a:t>比较</a:t>
            </a:r>
            <a:r>
              <a:rPr lang="zh-CN" altLang="zh-CN" dirty="0"/>
              <a:t>（冲突）信号强度大于阈值的</a:t>
            </a:r>
            <a:r>
              <a:rPr lang="zh-CN" altLang="zh-CN" dirty="0" smtClean="0"/>
              <a:t>方法不好</a:t>
            </a:r>
            <a:endParaRPr lang="en-US" altLang="zh-CN" dirty="0" smtClean="0"/>
          </a:p>
          <a:p>
            <a:pPr lvl="1"/>
            <a:r>
              <a:rPr lang="zh-CN" altLang="zh-CN" dirty="0"/>
              <a:t>是正常的信号还是冲突信号不</a:t>
            </a:r>
            <a:r>
              <a:rPr lang="zh-CN" altLang="zh-CN" dirty="0" smtClean="0"/>
              <a:t>好说</a:t>
            </a:r>
            <a:endParaRPr lang="en-US" altLang="zh-CN" dirty="0"/>
          </a:p>
          <a:p>
            <a:pPr lvl="1"/>
            <a:r>
              <a:rPr lang="zh-CN" altLang="zh-CN" dirty="0"/>
              <a:t>在硬件上实现冲突检测机制花费</a:t>
            </a:r>
            <a:r>
              <a:rPr lang="zh-CN" altLang="zh-CN" dirty="0" smtClean="0"/>
              <a:t>较大</a:t>
            </a:r>
            <a:endParaRPr lang="zh-CN" altLang="zh-CN" dirty="0"/>
          </a:p>
        </p:txBody>
      </p:sp>
      <p:grpSp>
        <p:nvGrpSpPr>
          <p:cNvPr id="43" name="组合 42"/>
          <p:cNvGrpSpPr/>
          <p:nvPr/>
        </p:nvGrpSpPr>
        <p:grpSpPr>
          <a:xfrm>
            <a:off x="4256764" y="5013176"/>
            <a:ext cx="3999218" cy="741006"/>
            <a:chOff x="2004384" y="3738658"/>
            <a:chExt cx="3999218" cy="741006"/>
          </a:xfrm>
        </p:grpSpPr>
        <p:grpSp>
          <p:nvGrpSpPr>
            <p:cNvPr id="44" name="Group 181"/>
            <p:cNvGrpSpPr/>
            <p:nvPr/>
          </p:nvGrpSpPr>
          <p:grpSpPr bwMode="auto">
            <a:xfrm>
              <a:off x="2004384" y="3900916"/>
              <a:ext cx="839424" cy="511784"/>
              <a:chOff x="762" y="2391"/>
              <a:chExt cx="423" cy="312"/>
            </a:xfrm>
          </p:grpSpPr>
          <p:grpSp>
            <p:nvGrpSpPr>
              <p:cNvPr id="60" name="Group 182"/>
              <p:cNvGrpSpPr/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68" name="Line 183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pic>
              <p:nvPicPr>
                <p:cNvPr id="69" name="Picture 184" descr="laptop copy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61" name="Group 185"/>
              <p:cNvGrpSpPr/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62" name="AutoShape 186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FF0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3" name="AutoShape 187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FF0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4" name="AutoShape 188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FF0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5" name="AutoShape 189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FF0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6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FF0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7" name="AutoShape 191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FF0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45" name="Group 181"/>
            <p:cNvGrpSpPr/>
            <p:nvPr/>
          </p:nvGrpSpPr>
          <p:grpSpPr bwMode="auto">
            <a:xfrm>
              <a:off x="5164178" y="3930417"/>
              <a:ext cx="839424" cy="511784"/>
              <a:chOff x="762" y="2391"/>
              <a:chExt cx="423" cy="312"/>
            </a:xfrm>
          </p:grpSpPr>
          <p:grpSp>
            <p:nvGrpSpPr>
              <p:cNvPr id="50" name="Group 182"/>
              <p:cNvGrpSpPr/>
              <p:nvPr/>
            </p:nvGrpSpPr>
            <p:grpSpPr bwMode="auto">
              <a:xfrm>
                <a:off x="867" y="2432"/>
                <a:ext cx="318" cy="271"/>
                <a:chOff x="657" y="1570"/>
                <a:chExt cx="318" cy="311"/>
              </a:xfrm>
            </p:grpSpPr>
            <p:sp>
              <p:nvSpPr>
                <p:cNvPr id="58" name="Line 183"/>
                <p:cNvSpPr>
                  <a:spLocks noChangeShapeType="1"/>
                </p:cNvSpPr>
                <p:nvPr/>
              </p:nvSpPr>
              <p:spPr bwMode="auto">
                <a:xfrm flipH="1">
                  <a:off x="703" y="1570"/>
                  <a:ext cx="0" cy="7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pic>
              <p:nvPicPr>
                <p:cNvPr id="59" name="Picture 184" descr="laptop copy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7" y="1615"/>
                  <a:ext cx="318" cy="26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51" name="Group 185"/>
              <p:cNvGrpSpPr/>
              <p:nvPr/>
            </p:nvGrpSpPr>
            <p:grpSpPr bwMode="auto">
              <a:xfrm>
                <a:off x="762" y="2391"/>
                <a:ext cx="306" cy="90"/>
                <a:chOff x="748" y="2251"/>
                <a:chExt cx="306" cy="90"/>
              </a:xfrm>
            </p:grpSpPr>
            <p:sp>
              <p:nvSpPr>
                <p:cNvPr id="52" name="AutoShape 186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FF0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53" name="AutoShape 187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FF0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54" name="AutoShape 188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FF0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55" name="AutoShape 189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FF0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56" name="AutoShape 190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FF0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57" name="AutoShape 191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FF00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pic>
          <p:nvPicPr>
            <p:cNvPr id="46" name="Picture 216" descr="天线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3738658"/>
              <a:ext cx="458718" cy="741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任意多边形 46"/>
            <p:cNvSpPr/>
            <p:nvPr/>
          </p:nvSpPr>
          <p:spPr>
            <a:xfrm rot="20478909" flipV="1">
              <a:off x="2587046" y="3899386"/>
              <a:ext cx="1178710" cy="402067"/>
            </a:xfrm>
            <a:custGeom>
              <a:avLst/>
              <a:gdLst>
                <a:gd name="connsiteX0" fmla="*/ 6867 w 2622846"/>
                <a:gd name="connsiteY0" fmla="*/ 508883 h 678290"/>
                <a:gd name="connsiteX1" fmla="*/ 205649 w 2622846"/>
                <a:gd name="connsiteY1" fmla="*/ 405516 h 678290"/>
                <a:gd name="connsiteX2" fmla="*/ 324919 w 2622846"/>
                <a:gd name="connsiteY2" fmla="*/ 349857 h 678290"/>
                <a:gd name="connsiteX3" fmla="*/ 468042 w 2622846"/>
                <a:gd name="connsiteY3" fmla="*/ 302149 h 678290"/>
                <a:gd name="connsiteX4" fmla="*/ 603214 w 2622846"/>
                <a:gd name="connsiteY4" fmla="*/ 246490 h 678290"/>
                <a:gd name="connsiteX5" fmla="*/ 746338 w 2622846"/>
                <a:gd name="connsiteY5" fmla="*/ 206734 h 678290"/>
                <a:gd name="connsiteX6" fmla="*/ 1008731 w 2622846"/>
                <a:gd name="connsiteY6" fmla="*/ 127221 h 678290"/>
                <a:gd name="connsiteX7" fmla="*/ 1088244 w 2622846"/>
                <a:gd name="connsiteY7" fmla="*/ 103367 h 678290"/>
                <a:gd name="connsiteX8" fmla="*/ 1191611 w 2622846"/>
                <a:gd name="connsiteY8" fmla="*/ 79513 h 678290"/>
                <a:gd name="connsiteX9" fmla="*/ 1255221 w 2622846"/>
                <a:gd name="connsiteY9" fmla="*/ 55659 h 678290"/>
                <a:gd name="connsiteX10" fmla="*/ 1310880 w 2622846"/>
                <a:gd name="connsiteY10" fmla="*/ 47708 h 678290"/>
                <a:gd name="connsiteX11" fmla="*/ 1374491 w 2622846"/>
                <a:gd name="connsiteY11" fmla="*/ 31805 h 678290"/>
                <a:gd name="connsiteX12" fmla="*/ 1366540 w 2622846"/>
                <a:gd name="connsiteY12" fmla="*/ 127221 h 678290"/>
                <a:gd name="connsiteX13" fmla="*/ 1358588 w 2622846"/>
                <a:gd name="connsiteY13" fmla="*/ 151075 h 678290"/>
                <a:gd name="connsiteX14" fmla="*/ 1342686 w 2622846"/>
                <a:gd name="connsiteY14" fmla="*/ 214685 h 678290"/>
                <a:gd name="connsiteX15" fmla="*/ 1334734 w 2622846"/>
                <a:gd name="connsiteY15" fmla="*/ 254442 h 678290"/>
                <a:gd name="connsiteX16" fmla="*/ 1318832 w 2622846"/>
                <a:gd name="connsiteY16" fmla="*/ 278296 h 678290"/>
                <a:gd name="connsiteX17" fmla="*/ 1302929 w 2622846"/>
                <a:gd name="connsiteY17" fmla="*/ 326003 h 678290"/>
                <a:gd name="connsiteX18" fmla="*/ 1287027 w 2622846"/>
                <a:gd name="connsiteY18" fmla="*/ 381662 h 678290"/>
                <a:gd name="connsiteX19" fmla="*/ 1326783 w 2622846"/>
                <a:gd name="connsiteY19" fmla="*/ 357809 h 678290"/>
                <a:gd name="connsiteX20" fmla="*/ 1390393 w 2622846"/>
                <a:gd name="connsiteY20" fmla="*/ 318052 h 678290"/>
                <a:gd name="connsiteX21" fmla="*/ 1485809 w 2622846"/>
                <a:gd name="connsiteY21" fmla="*/ 270344 h 678290"/>
                <a:gd name="connsiteX22" fmla="*/ 1605079 w 2622846"/>
                <a:gd name="connsiteY22" fmla="*/ 230588 h 678290"/>
                <a:gd name="connsiteX23" fmla="*/ 1708446 w 2622846"/>
                <a:gd name="connsiteY23" fmla="*/ 198782 h 678290"/>
                <a:gd name="connsiteX24" fmla="*/ 1811813 w 2622846"/>
                <a:gd name="connsiteY24" fmla="*/ 166977 h 678290"/>
                <a:gd name="connsiteX25" fmla="*/ 1931082 w 2622846"/>
                <a:gd name="connsiteY25" fmla="*/ 135172 h 678290"/>
                <a:gd name="connsiteX26" fmla="*/ 2066254 w 2622846"/>
                <a:gd name="connsiteY26" fmla="*/ 103367 h 678290"/>
                <a:gd name="connsiteX27" fmla="*/ 2137816 w 2622846"/>
                <a:gd name="connsiteY27" fmla="*/ 79513 h 678290"/>
                <a:gd name="connsiteX28" fmla="*/ 2272988 w 2622846"/>
                <a:gd name="connsiteY28" fmla="*/ 55659 h 678290"/>
                <a:gd name="connsiteX29" fmla="*/ 2392258 w 2622846"/>
                <a:gd name="connsiteY29" fmla="*/ 39756 h 678290"/>
                <a:gd name="connsiteX30" fmla="*/ 2447917 w 2622846"/>
                <a:gd name="connsiteY30" fmla="*/ 23854 h 678290"/>
                <a:gd name="connsiteX31" fmla="*/ 2511527 w 2622846"/>
                <a:gd name="connsiteY31" fmla="*/ 15902 h 678290"/>
                <a:gd name="connsiteX32" fmla="*/ 2622846 w 2622846"/>
                <a:gd name="connsiteY32" fmla="*/ 0 h 678290"/>
                <a:gd name="connsiteX33" fmla="*/ 2598992 w 2622846"/>
                <a:gd name="connsiteY33" fmla="*/ 23854 h 678290"/>
                <a:gd name="connsiteX34" fmla="*/ 2559235 w 2622846"/>
                <a:gd name="connsiteY34" fmla="*/ 39756 h 678290"/>
                <a:gd name="connsiteX35" fmla="*/ 2487673 w 2622846"/>
                <a:gd name="connsiteY35" fmla="*/ 63610 h 678290"/>
                <a:gd name="connsiteX36" fmla="*/ 2288891 w 2622846"/>
                <a:gd name="connsiteY36" fmla="*/ 143123 h 678290"/>
                <a:gd name="connsiteX37" fmla="*/ 2193475 w 2622846"/>
                <a:gd name="connsiteY37" fmla="*/ 182880 h 678290"/>
                <a:gd name="connsiteX38" fmla="*/ 2090108 w 2622846"/>
                <a:gd name="connsiteY38" fmla="*/ 214685 h 678290"/>
                <a:gd name="connsiteX39" fmla="*/ 1891326 w 2622846"/>
                <a:gd name="connsiteY39" fmla="*/ 294198 h 678290"/>
                <a:gd name="connsiteX40" fmla="*/ 1740251 w 2622846"/>
                <a:gd name="connsiteY40" fmla="*/ 349857 h 678290"/>
                <a:gd name="connsiteX41" fmla="*/ 1628933 w 2622846"/>
                <a:gd name="connsiteY41" fmla="*/ 397565 h 678290"/>
                <a:gd name="connsiteX42" fmla="*/ 1605079 w 2622846"/>
                <a:gd name="connsiteY42" fmla="*/ 413468 h 678290"/>
                <a:gd name="connsiteX43" fmla="*/ 1565322 w 2622846"/>
                <a:gd name="connsiteY43" fmla="*/ 437322 h 678290"/>
                <a:gd name="connsiteX44" fmla="*/ 1541468 w 2622846"/>
                <a:gd name="connsiteY44" fmla="*/ 461176 h 678290"/>
                <a:gd name="connsiteX45" fmla="*/ 1454004 w 2622846"/>
                <a:gd name="connsiteY45" fmla="*/ 508883 h 678290"/>
                <a:gd name="connsiteX46" fmla="*/ 1382442 w 2622846"/>
                <a:gd name="connsiteY46" fmla="*/ 564542 h 678290"/>
                <a:gd name="connsiteX47" fmla="*/ 1358588 w 2622846"/>
                <a:gd name="connsiteY47" fmla="*/ 572494 h 678290"/>
                <a:gd name="connsiteX48" fmla="*/ 1326783 w 2622846"/>
                <a:gd name="connsiteY48" fmla="*/ 588396 h 678290"/>
                <a:gd name="connsiteX49" fmla="*/ 1302929 w 2622846"/>
                <a:gd name="connsiteY49" fmla="*/ 604299 h 678290"/>
                <a:gd name="connsiteX50" fmla="*/ 1239319 w 2622846"/>
                <a:gd name="connsiteY50" fmla="*/ 636104 h 678290"/>
                <a:gd name="connsiteX51" fmla="*/ 1215465 w 2622846"/>
                <a:gd name="connsiteY51" fmla="*/ 652007 h 678290"/>
                <a:gd name="connsiteX52" fmla="*/ 1183660 w 2622846"/>
                <a:gd name="connsiteY52" fmla="*/ 659958 h 678290"/>
                <a:gd name="connsiteX53" fmla="*/ 1159806 w 2622846"/>
                <a:gd name="connsiteY53" fmla="*/ 675861 h 678290"/>
                <a:gd name="connsiteX54" fmla="*/ 1175708 w 2622846"/>
                <a:gd name="connsiteY54" fmla="*/ 548640 h 678290"/>
                <a:gd name="connsiteX55" fmla="*/ 1167757 w 2622846"/>
                <a:gd name="connsiteY55" fmla="*/ 310101 h 678290"/>
                <a:gd name="connsiteX56" fmla="*/ 786094 w 2622846"/>
                <a:gd name="connsiteY56" fmla="*/ 318052 h 678290"/>
                <a:gd name="connsiteX57" fmla="*/ 754289 w 2622846"/>
                <a:gd name="connsiteY57" fmla="*/ 326003 h 678290"/>
                <a:gd name="connsiteX58" fmla="*/ 690679 w 2622846"/>
                <a:gd name="connsiteY58" fmla="*/ 333955 h 678290"/>
                <a:gd name="connsiteX59" fmla="*/ 555507 w 2622846"/>
                <a:gd name="connsiteY59" fmla="*/ 357809 h 678290"/>
                <a:gd name="connsiteX60" fmla="*/ 523701 w 2622846"/>
                <a:gd name="connsiteY60" fmla="*/ 365760 h 678290"/>
                <a:gd name="connsiteX61" fmla="*/ 483945 w 2622846"/>
                <a:gd name="connsiteY61" fmla="*/ 373711 h 678290"/>
                <a:gd name="connsiteX62" fmla="*/ 420334 w 2622846"/>
                <a:gd name="connsiteY62" fmla="*/ 389614 h 678290"/>
                <a:gd name="connsiteX63" fmla="*/ 332870 w 2622846"/>
                <a:gd name="connsiteY63" fmla="*/ 405516 h 678290"/>
                <a:gd name="connsiteX64" fmla="*/ 261308 w 2622846"/>
                <a:gd name="connsiteY64" fmla="*/ 421419 h 678290"/>
                <a:gd name="connsiteX65" fmla="*/ 237454 w 2622846"/>
                <a:gd name="connsiteY65" fmla="*/ 429370 h 678290"/>
                <a:gd name="connsiteX66" fmla="*/ 205649 w 2622846"/>
                <a:gd name="connsiteY66" fmla="*/ 437322 h 678290"/>
                <a:gd name="connsiteX67" fmla="*/ 157941 w 2622846"/>
                <a:gd name="connsiteY67" fmla="*/ 453224 h 678290"/>
                <a:gd name="connsiteX68" fmla="*/ 134087 w 2622846"/>
                <a:gd name="connsiteY68" fmla="*/ 461176 h 678290"/>
                <a:gd name="connsiteX69" fmla="*/ 110233 w 2622846"/>
                <a:gd name="connsiteY69" fmla="*/ 477078 h 678290"/>
                <a:gd name="connsiteX70" fmla="*/ 78428 w 2622846"/>
                <a:gd name="connsiteY70" fmla="*/ 500932 h 678290"/>
                <a:gd name="connsiteX71" fmla="*/ 46623 w 2622846"/>
                <a:gd name="connsiteY71" fmla="*/ 508883 h 678290"/>
                <a:gd name="connsiteX72" fmla="*/ 6867 w 2622846"/>
                <a:gd name="connsiteY72" fmla="*/ 508883 h 678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22846" h="678290">
                  <a:moveTo>
                    <a:pt x="6867" y="508883"/>
                  </a:moveTo>
                  <a:cubicBezTo>
                    <a:pt x="33371" y="491655"/>
                    <a:pt x="39961" y="483487"/>
                    <a:pt x="205649" y="405516"/>
                  </a:cubicBezTo>
                  <a:cubicBezTo>
                    <a:pt x="245346" y="386835"/>
                    <a:pt x="283298" y="363731"/>
                    <a:pt x="324919" y="349857"/>
                  </a:cubicBezTo>
                  <a:cubicBezTo>
                    <a:pt x="372627" y="333954"/>
                    <a:pt x="420900" y="319659"/>
                    <a:pt x="468042" y="302149"/>
                  </a:cubicBezTo>
                  <a:cubicBezTo>
                    <a:pt x="513720" y="285183"/>
                    <a:pt x="557120" y="262293"/>
                    <a:pt x="603214" y="246490"/>
                  </a:cubicBezTo>
                  <a:cubicBezTo>
                    <a:pt x="650052" y="230431"/>
                    <a:pt x="698836" y="220705"/>
                    <a:pt x="746338" y="206734"/>
                  </a:cubicBezTo>
                  <a:lnTo>
                    <a:pt x="1008731" y="127221"/>
                  </a:lnTo>
                  <a:cubicBezTo>
                    <a:pt x="1035218" y="119213"/>
                    <a:pt x="1061281" y="109589"/>
                    <a:pt x="1088244" y="103367"/>
                  </a:cubicBezTo>
                  <a:cubicBezTo>
                    <a:pt x="1122700" y="95416"/>
                    <a:pt x="1157610" y="89228"/>
                    <a:pt x="1191611" y="79513"/>
                  </a:cubicBezTo>
                  <a:cubicBezTo>
                    <a:pt x="1213385" y="73292"/>
                    <a:pt x="1233340" y="61494"/>
                    <a:pt x="1255221" y="55659"/>
                  </a:cubicBezTo>
                  <a:cubicBezTo>
                    <a:pt x="1273330" y="50830"/>
                    <a:pt x="1292394" y="50789"/>
                    <a:pt x="1310880" y="47708"/>
                  </a:cubicBezTo>
                  <a:cubicBezTo>
                    <a:pt x="1349256" y="41312"/>
                    <a:pt x="1343769" y="42045"/>
                    <a:pt x="1374491" y="31805"/>
                  </a:cubicBezTo>
                  <a:cubicBezTo>
                    <a:pt x="1371841" y="63610"/>
                    <a:pt x="1370758" y="95585"/>
                    <a:pt x="1366540" y="127221"/>
                  </a:cubicBezTo>
                  <a:cubicBezTo>
                    <a:pt x="1365432" y="135529"/>
                    <a:pt x="1360793" y="142989"/>
                    <a:pt x="1358588" y="151075"/>
                  </a:cubicBezTo>
                  <a:cubicBezTo>
                    <a:pt x="1352837" y="172161"/>
                    <a:pt x="1347601" y="193389"/>
                    <a:pt x="1342686" y="214685"/>
                  </a:cubicBezTo>
                  <a:cubicBezTo>
                    <a:pt x="1339647" y="227854"/>
                    <a:pt x="1339479" y="241788"/>
                    <a:pt x="1334734" y="254442"/>
                  </a:cubicBezTo>
                  <a:cubicBezTo>
                    <a:pt x="1331379" y="263390"/>
                    <a:pt x="1322713" y="269563"/>
                    <a:pt x="1318832" y="278296"/>
                  </a:cubicBezTo>
                  <a:cubicBezTo>
                    <a:pt x="1312024" y="293614"/>
                    <a:pt x="1308230" y="310101"/>
                    <a:pt x="1302929" y="326003"/>
                  </a:cubicBezTo>
                  <a:cubicBezTo>
                    <a:pt x="1301536" y="330183"/>
                    <a:pt x="1283955" y="380894"/>
                    <a:pt x="1287027" y="381662"/>
                  </a:cubicBezTo>
                  <a:cubicBezTo>
                    <a:pt x="1302020" y="385411"/>
                    <a:pt x="1313274" y="365314"/>
                    <a:pt x="1326783" y="357809"/>
                  </a:cubicBezTo>
                  <a:cubicBezTo>
                    <a:pt x="1400013" y="317126"/>
                    <a:pt x="1316044" y="370096"/>
                    <a:pt x="1390393" y="318052"/>
                  </a:cubicBezTo>
                  <a:cubicBezTo>
                    <a:pt x="1455347" y="272584"/>
                    <a:pt x="1417077" y="296119"/>
                    <a:pt x="1485809" y="270344"/>
                  </a:cubicBezTo>
                  <a:cubicBezTo>
                    <a:pt x="1591019" y="230890"/>
                    <a:pt x="1531105" y="245382"/>
                    <a:pt x="1605079" y="230588"/>
                  </a:cubicBezTo>
                  <a:cubicBezTo>
                    <a:pt x="1748974" y="158641"/>
                    <a:pt x="1551466" y="251109"/>
                    <a:pt x="1708446" y="198782"/>
                  </a:cubicBezTo>
                  <a:cubicBezTo>
                    <a:pt x="1840867" y="154642"/>
                    <a:pt x="1630075" y="189696"/>
                    <a:pt x="1811813" y="166977"/>
                  </a:cubicBezTo>
                  <a:cubicBezTo>
                    <a:pt x="1932199" y="115383"/>
                    <a:pt x="1799714" y="166082"/>
                    <a:pt x="1931082" y="135172"/>
                  </a:cubicBezTo>
                  <a:cubicBezTo>
                    <a:pt x="2104545" y="94357"/>
                    <a:pt x="1908323" y="123108"/>
                    <a:pt x="2066254" y="103367"/>
                  </a:cubicBezTo>
                  <a:cubicBezTo>
                    <a:pt x="2090108" y="95416"/>
                    <a:pt x="2113589" y="86243"/>
                    <a:pt x="2137816" y="79513"/>
                  </a:cubicBezTo>
                  <a:cubicBezTo>
                    <a:pt x="2212194" y="58852"/>
                    <a:pt x="2200909" y="66748"/>
                    <a:pt x="2272988" y="55659"/>
                  </a:cubicBezTo>
                  <a:cubicBezTo>
                    <a:pt x="2395340" y="36836"/>
                    <a:pt x="2187988" y="60185"/>
                    <a:pt x="2392258" y="39756"/>
                  </a:cubicBezTo>
                  <a:cubicBezTo>
                    <a:pt x="2410811" y="34455"/>
                    <a:pt x="2428996" y="27638"/>
                    <a:pt x="2447917" y="23854"/>
                  </a:cubicBezTo>
                  <a:cubicBezTo>
                    <a:pt x="2468870" y="19663"/>
                    <a:pt x="2490373" y="18924"/>
                    <a:pt x="2511527" y="15902"/>
                  </a:cubicBezTo>
                  <a:cubicBezTo>
                    <a:pt x="2671936" y="-7014"/>
                    <a:pt x="2421797" y="25130"/>
                    <a:pt x="2622846" y="0"/>
                  </a:cubicBezTo>
                  <a:cubicBezTo>
                    <a:pt x="2614895" y="7951"/>
                    <a:pt x="2608528" y="17894"/>
                    <a:pt x="2598992" y="23854"/>
                  </a:cubicBezTo>
                  <a:cubicBezTo>
                    <a:pt x="2586888" y="31419"/>
                    <a:pt x="2572677" y="34956"/>
                    <a:pt x="2559235" y="39756"/>
                  </a:cubicBezTo>
                  <a:cubicBezTo>
                    <a:pt x="2535555" y="48213"/>
                    <a:pt x="2511159" y="54630"/>
                    <a:pt x="2487673" y="63610"/>
                  </a:cubicBezTo>
                  <a:cubicBezTo>
                    <a:pt x="2421014" y="89097"/>
                    <a:pt x="2355028" y="116311"/>
                    <a:pt x="2288891" y="143123"/>
                  </a:cubicBezTo>
                  <a:cubicBezTo>
                    <a:pt x="2256959" y="156068"/>
                    <a:pt x="2226407" y="172747"/>
                    <a:pt x="2193475" y="182880"/>
                  </a:cubicBezTo>
                  <a:cubicBezTo>
                    <a:pt x="2159019" y="193482"/>
                    <a:pt x="2123935" y="202222"/>
                    <a:pt x="2090108" y="214685"/>
                  </a:cubicBezTo>
                  <a:cubicBezTo>
                    <a:pt x="2023143" y="239356"/>
                    <a:pt x="1958291" y="269527"/>
                    <a:pt x="1891326" y="294198"/>
                  </a:cubicBezTo>
                  <a:cubicBezTo>
                    <a:pt x="1840968" y="312751"/>
                    <a:pt x="1787165" y="323794"/>
                    <a:pt x="1740251" y="349857"/>
                  </a:cubicBezTo>
                  <a:cubicBezTo>
                    <a:pt x="1656875" y="396177"/>
                    <a:pt x="1695447" y="384263"/>
                    <a:pt x="1628933" y="397565"/>
                  </a:cubicBezTo>
                  <a:cubicBezTo>
                    <a:pt x="1620982" y="402866"/>
                    <a:pt x="1613183" y="408403"/>
                    <a:pt x="1605079" y="413468"/>
                  </a:cubicBezTo>
                  <a:cubicBezTo>
                    <a:pt x="1591973" y="421659"/>
                    <a:pt x="1577686" y="428049"/>
                    <a:pt x="1565322" y="437322"/>
                  </a:cubicBezTo>
                  <a:cubicBezTo>
                    <a:pt x="1556326" y="444069"/>
                    <a:pt x="1550824" y="454939"/>
                    <a:pt x="1541468" y="461176"/>
                  </a:cubicBezTo>
                  <a:cubicBezTo>
                    <a:pt x="1470769" y="508308"/>
                    <a:pt x="1516975" y="461654"/>
                    <a:pt x="1454004" y="508883"/>
                  </a:cubicBezTo>
                  <a:cubicBezTo>
                    <a:pt x="1387775" y="558555"/>
                    <a:pt x="1488559" y="505587"/>
                    <a:pt x="1382442" y="564542"/>
                  </a:cubicBezTo>
                  <a:cubicBezTo>
                    <a:pt x="1375115" y="568612"/>
                    <a:pt x="1366292" y="569192"/>
                    <a:pt x="1358588" y="572494"/>
                  </a:cubicBezTo>
                  <a:cubicBezTo>
                    <a:pt x="1347693" y="577163"/>
                    <a:pt x="1337074" y="582515"/>
                    <a:pt x="1326783" y="588396"/>
                  </a:cubicBezTo>
                  <a:cubicBezTo>
                    <a:pt x="1318486" y="593137"/>
                    <a:pt x="1311318" y="599723"/>
                    <a:pt x="1302929" y="604299"/>
                  </a:cubicBezTo>
                  <a:cubicBezTo>
                    <a:pt x="1282118" y="615651"/>
                    <a:pt x="1259043" y="622954"/>
                    <a:pt x="1239319" y="636104"/>
                  </a:cubicBezTo>
                  <a:cubicBezTo>
                    <a:pt x="1231368" y="641405"/>
                    <a:pt x="1224249" y="648243"/>
                    <a:pt x="1215465" y="652007"/>
                  </a:cubicBezTo>
                  <a:cubicBezTo>
                    <a:pt x="1205421" y="656312"/>
                    <a:pt x="1194262" y="657308"/>
                    <a:pt x="1183660" y="659958"/>
                  </a:cubicBezTo>
                  <a:cubicBezTo>
                    <a:pt x="1175709" y="665259"/>
                    <a:pt x="1162124" y="685132"/>
                    <a:pt x="1159806" y="675861"/>
                  </a:cubicBezTo>
                  <a:cubicBezTo>
                    <a:pt x="1155984" y="660573"/>
                    <a:pt x="1171475" y="574040"/>
                    <a:pt x="1175708" y="548640"/>
                  </a:cubicBezTo>
                  <a:cubicBezTo>
                    <a:pt x="1173058" y="469127"/>
                    <a:pt x="1236222" y="350621"/>
                    <a:pt x="1167757" y="310101"/>
                  </a:cubicBezTo>
                  <a:cubicBezTo>
                    <a:pt x="1058250" y="245291"/>
                    <a:pt x="913249" y="313162"/>
                    <a:pt x="786094" y="318052"/>
                  </a:cubicBezTo>
                  <a:cubicBezTo>
                    <a:pt x="775174" y="318472"/>
                    <a:pt x="765068" y="324206"/>
                    <a:pt x="754289" y="326003"/>
                  </a:cubicBezTo>
                  <a:cubicBezTo>
                    <a:pt x="733211" y="329516"/>
                    <a:pt x="711811" y="330785"/>
                    <a:pt x="690679" y="333955"/>
                  </a:cubicBezTo>
                  <a:cubicBezTo>
                    <a:pt x="659372" y="338651"/>
                    <a:pt x="594423" y="349161"/>
                    <a:pt x="555507" y="357809"/>
                  </a:cubicBezTo>
                  <a:cubicBezTo>
                    <a:pt x="544839" y="360180"/>
                    <a:pt x="534369" y="363389"/>
                    <a:pt x="523701" y="365760"/>
                  </a:cubicBezTo>
                  <a:cubicBezTo>
                    <a:pt x="510508" y="368692"/>
                    <a:pt x="497113" y="370672"/>
                    <a:pt x="483945" y="373711"/>
                  </a:cubicBezTo>
                  <a:cubicBezTo>
                    <a:pt x="462648" y="378626"/>
                    <a:pt x="441766" y="385328"/>
                    <a:pt x="420334" y="389614"/>
                  </a:cubicBezTo>
                  <a:cubicBezTo>
                    <a:pt x="364769" y="400727"/>
                    <a:pt x="393909" y="395343"/>
                    <a:pt x="332870" y="405516"/>
                  </a:cubicBezTo>
                  <a:cubicBezTo>
                    <a:pt x="279177" y="423415"/>
                    <a:pt x="345261" y="402764"/>
                    <a:pt x="261308" y="421419"/>
                  </a:cubicBezTo>
                  <a:cubicBezTo>
                    <a:pt x="253126" y="423237"/>
                    <a:pt x="245513" y="427067"/>
                    <a:pt x="237454" y="429370"/>
                  </a:cubicBezTo>
                  <a:cubicBezTo>
                    <a:pt x="226946" y="432372"/>
                    <a:pt x="216116" y="434182"/>
                    <a:pt x="205649" y="437322"/>
                  </a:cubicBezTo>
                  <a:cubicBezTo>
                    <a:pt x="189593" y="442139"/>
                    <a:pt x="173844" y="447923"/>
                    <a:pt x="157941" y="453224"/>
                  </a:cubicBezTo>
                  <a:cubicBezTo>
                    <a:pt x="149990" y="455874"/>
                    <a:pt x="141061" y="456527"/>
                    <a:pt x="134087" y="461176"/>
                  </a:cubicBezTo>
                  <a:cubicBezTo>
                    <a:pt x="126136" y="466477"/>
                    <a:pt x="118009" y="471524"/>
                    <a:pt x="110233" y="477078"/>
                  </a:cubicBezTo>
                  <a:cubicBezTo>
                    <a:pt x="99449" y="484781"/>
                    <a:pt x="90281" y="495005"/>
                    <a:pt x="78428" y="500932"/>
                  </a:cubicBezTo>
                  <a:cubicBezTo>
                    <a:pt x="68654" y="505819"/>
                    <a:pt x="57130" y="505881"/>
                    <a:pt x="46623" y="508883"/>
                  </a:cubicBezTo>
                  <a:cubicBezTo>
                    <a:pt x="38564" y="511186"/>
                    <a:pt x="-19637" y="526111"/>
                    <a:pt x="6867" y="508883"/>
                  </a:cubicBezTo>
                  <a:close/>
                </a:path>
              </a:pathLst>
            </a:custGeom>
            <a:solidFill>
              <a:srgbClr val="FFFF00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 47"/>
            <p:cNvSpPr/>
            <p:nvPr/>
          </p:nvSpPr>
          <p:spPr>
            <a:xfrm rot="20478909" flipV="1">
              <a:off x="4190052" y="4021560"/>
              <a:ext cx="1178710" cy="402067"/>
            </a:xfrm>
            <a:custGeom>
              <a:avLst/>
              <a:gdLst>
                <a:gd name="connsiteX0" fmla="*/ 6867 w 2622846"/>
                <a:gd name="connsiteY0" fmla="*/ 508883 h 678290"/>
                <a:gd name="connsiteX1" fmla="*/ 205649 w 2622846"/>
                <a:gd name="connsiteY1" fmla="*/ 405516 h 678290"/>
                <a:gd name="connsiteX2" fmla="*/ 324919 w 2622846"/>
                <a:gd name="connsiteY2" fmla="*/ 349857 h 678290"/>
                <a:gd name="connsiteX3" fmla="*/ 468042 w 2622846"/>
                <a:gd name="connsiteY3" fmla="*/ 302149 h 678290"/>
                <a:gd name="connsiteX4" fmla="*/ 603214 w 2622846"/>
                <a:gd name="connsiteY4" fmla="*/ 246490 h 678290"/>
                <a:gd name="connsiteX5" fmla="*/ 746338 w 2622846"/>
                <a:gd name="connsiteY5" fmla="*/ 206734 h 678290"/>
                <a:gd name="connsiteX6" fmla="*/ 1008731 w 2622846"/>
                <a:gd name="connsiteY6" fmla="*/ 127221 h 678290"/>
                <a:gd name="connsiteX7" fmla="*/ 1088244 w 2622846"/>
                <a:gd name="connsiteY7" fmla="*/ 103367 h 678290"/>
                <a:gd name="connsiteX8" fmla="*/ 1191611 w 2622846"/>
                <a:gd name="connsiteY8" fmla="*/ 79513 h 678290"/>
                <a:gd name="connsiteX9" fmla="*/ 1255221 w 2622846"/>
                <a:gd name="connsiteY9" fmla="*/ 55659 h 678290"/>
                <a:gd name="connsiteX10" fmla="*/ 1310880 w 2622846"/>
                <a:gd name="connsiteY10" fmla="*/ 47708 h 678290"/>
                <a:gd name="connsiteX11" fmla="*/ 1374491 w 2622846"/>
                <a:gd name="connsiteY11" fmla="*/ 31805 h 678290"/>
                <a:gd name="connsiteX12" fmla="*/ 1366540 w 2622846"/>
                <a:gd name="connsiteY12" fmla="*/ 127221 h 678290"/>
                <a:gd name="connsiteX13" fmla="*/ 1358588 w 2622846"/>
                <a:gd name="connsiteY13" fmla="*/ 151075 h 678290"/>
                <a:gd name="connsiteX14" fmla="*/ 1342686 w 2622846"/>
                <a:gd name="connsiteY14" fmla="*/ 214685 h 678290"/>
                <a:gd name="connsiteX15" fmla="*/ 1334734 w 2622846"/>
                <a:gd name="connsiteY15" fmla="*/ 254442 h 678290"/>
                <a:gd name="connsiteX16" fmla="*/ 1318832 w 2622846"/>
                <a:gd name="connsiteY16" fmla="*/ 278296 h 678290"/>
                <a:gd name="connsiteX17" fmla="*/ 1302929 w 2622846"/>
                <a:gd name="connsiteY17" fmla="*/ 326003 h 678290"/>
                <a:gd name="connsiteX18" fmla="*/ 1287027 w 2622846"/>
                <a:gd name="connsiteY18" fmla="*/ 381662 h 678290"/>
                <a:gd name="connsiteX19" fmla="*/ 1326783 w 2622846"/>
                <a:gd name="connsiteY19" fmla="*/ 357809 h 678290"/>
                <a:gd name="connsiteX20" fmla="*/ 1390393 w 2622846"/>
                <a:gd name="connsiteY20" fmla="*/ 318052 h 678290"/>
                <a:gd name="connsiteX21" fmla="*/ 1485809 w 2622846"/>
                <a:gd name="connsiteY21" fmla="*/ 270344 h 678290"/>
                <a:gd name="connsiteX22" fmla="*/ 1605079 w 2622846"/>
                <a:gd name="connsiteY22" fmla="*/ 230588 h 678290"/>
                <a:gd name="connsiteX23" fmla="*/ 1708446 w 2622846"/>
                <a:gd name="connsiteY23" fmla="*/ 198782 h 678290"/>
                <a:gd name="connsiteX24" fmla="*/ 1811813 w 2622846"/>
                <a:gd name="connsiteY24" fmla="*/ 166977 h 678290"/>
                <a:gd name="connsiteX25" fmla="*/ 1931082 w 2622846"/>
                <a:gd name="connsiteY25" fmla="*/ 135172 h 678290"/>
                <a:gd name="connsiteX26" fmla="*/ 2066254 w 2622846"/>
                <a:gd name="connsiteY26" fmla="*/ 103367 h 678290"/>
                <a:gd name="connsiteX27" fmla="*/ 2137816 w 2622846"/>
                <a:gd name="connsiteY27" fmla="*/ 79513 h 678290"/>
                <a:gd name="connsiteX28" fmla="*/ 2272988 w 2622846"/>
                <a:gd name="connsiteY28" fmla="*/ 55659 h 678290"/>
                <a:gd name="connsiteX29" fmla="*/ 2392258 w 2622846"/>
                <a:gd name="connsiteY29" fmla="*/ 39756 h 678290"/>
                <a:gd name="connsiteX30" fmla="*/ 2447917 w 2622846"/>
                <a:gd name="connsiteY30" fmla="*/ 23854 h 678290"/>
                <a:gd name="connsiteX31" fmla="*/ 2511527 w 2622846"/>
                <a:gd name="connsiteY31" fmla="*/ 15902 h 678290"/>
                <a:gd name="connsiteX32" fmla="*/ 2622846 w 2622846"/>
                <a:gd name="connsiteY32" fmla="*/ 0 h 678290"/>
                <a:gd name="connsiteX33" fmla="*/ 2598992 w 2622846"/>
                <a:gd name="connsiteY33" fmla="*/ 23854 h 678290"/>
                <a:gd name="connsiteX34" fmla="*/ 2559235 w 2622846"/>
                <a:gd name="connsiteY34" fmla="*/ 39756 h 678290"/>
                <a:gd name="connsiteX35" fmla="*/ 2487673 w 2622846"/>
                <a:gd name="connsiteY35" fmla="*/ 63610 h 678290"/>
                <a:gd name="connsiteX36" fmla="*/ 2288891 w 2622846"/>
                <a:gd name="connsiteY36" fmla="*/ 143123 h 678290"/>
                <a:gd name="connsiteX37" fmla="*/ 2193475 w 2622846"/>
                <a:gd name="connsiteY37" fmla="*/ 182880 h 678290"/>
                <a:gd name="connsiteX38" fmla="*/ 2090108 w 2622846"/>
                <a:gd name="connsiteY38" fmla="*/ 214685 h 678290"/>
                <a:gd name="connsiteX39" fmla="*/ 1891326 w 2622846"/>
                <a:gd name="connsiteY39" fmla="*/ 294198 h 678290"/>
                <a:gd name="connsiteX40" fmla="*/ 1740251 w 2622846"/>
                <a:gd name="connsiteY40" fmla="*/ 349857 h 678290"/>
                <a:gd name="connsiteX41" fmla="*/ 1628933 w 2622846"/>
                <a:gd name="connsiteY41" fmla="*/ 397565 h 678290"/>
                <a:gd name="connsiteX42" fmla="*/ 1605079 w 2622846"/>
                <a:gd name="connsiteY42" fmla="*/ 413468 h 678290"/>
                <a:gd name="connsiteX43" fmla="*/ 1565322 w 2622846"/>
                <a:gd name="connsiteY43" fmla="*/ 437322 h 678290"/>
                <a:gd name="connsiteX44" fmla="*/ 1541468 w 2622846"/>
                <a:gd name="connsiteY44" fmla="*/ 461176 h 678290"/>
                <a:gd name="connsiteX45" fmla="*/ 1454004 w 2622846"/>
                <a:gd name="connsiteY45" fmla="*/ 508883 h 678290"/>
                <a:gd name="connsiteX46" fmla="*/ 1382442 w 2622846"/>
                <a:gd name="connsiteY46" fmla="*/ 564542 h 678290"/>
                <a:gd name="connsiteX47" fmla="*/ 1358588 w 2622846"/>
                <a:gd name="connsiteY47" fmla="*/ 572494 h 678290"/>
                <a:gd name="connsiteX48" fmla="*/ 1326783 w 2622846"/>
                <a:gd name="connsiteY48" fmla="*/ 588396 h 678290"/>
                <a:gd name="connsiteX49" fmla="*/ 1302929 w 2622846"/>
                <a:gd name="connsiteY49" fmla="*/ 604299 h 678290"/>
                <a:gd name="connsiteX50" fmla="*/ 1239319 w 2622846"/>
                <a:gd name="connsiteY50" fmla="*/ 636104 h 678290"/>
                <a:gd name="connsiteX51" fmla="*/ 1215465 w 2622846"/>
                <a:gd name="connsiteY51" fmla="*/ 652007 h 678290"/>
                <a:gd name="connsiteX52" fmla="*/ 1183660 w 2622846"/>
                <a:gd name="connsiteY52" fmla="*/ 659958 h 678290"/>
                <a:gd name="connsiteX53" fmla="*/ 1159806 w 2622846"/>
                <a:gd name="connsiteY53" fmla="*/ 675861 h 678290"/>
                <a:gd name="connsiteX54" fmla="*/ 1175708 w 2622846"/>
                <a:gd name="connsiteY54" fmla="*/ 548640 h 678290"/>
                <a:gd name="connsiteX55" fmla="*/ 1167757 w 2622846"/>
                <a:gd name="connsiteY55" fmla="*/ 310101 h 678290"/>
                <a:gd name="connsiteX56" fmla="*/ 786094 w 2622846"/>
                <a:gd name="connsiteY56" fmla="*/ 318052 h 678290"/>
                <a:gd name="connsiteX57" fmla="*/ 754289 w 2622846"/>
                <a:gd name="connsiteY57" fmla="*/ 326003 h 678290"/>
                <a:gd name="connsiteX58" fmla="*/ 690679 w 2622846"/>
                <a:gd name="connsiteY58" fmla="*/ 333955 h 678290"/>
                <a:gd name="connsiteX59" fmla="*/ 555507 w 2622846"/>
                <a:gd name="connsiteY59" fmla="*/ 357809 h 678290"/>
                <a:gd name="connsiteX60" fmla="*/ 523701 w 2622846"/>
                <a:gd name="connsiteY60" fmla="*/ 365760 h 678290"/>
                <a:gd name="connsiteX61" fmla="*/ 483945 w 2622846"/>
                <a:gd name="connsiteY61" fmla="*/ 373711 h 678290"/>
                <a:gd name="connsiteX62" fmla="*/ 420334 w 2622846"/>
                <a:gd name="connsiteY62" fmla="*/ 389614 h 678290"/>
                <a:gd name="connsiteX63" fmla="*/ 332870 w 2622846"/>
                <a:gd name="connsiteY63" fmla="*/ 405516 h 678290"/>
                <a:gd name="connsiteX64" fmla="*/ 261308 w 2622846"/>
                <a:gd name="connsiteY64" fmla="*/ 421419 h 678290"/>
                <a:gd name="connsiteX65" fmla="*/ 237454 w 2622846"/>
                <a:gd name="connsiteY65" fmla="*/ 429370 h 678290"/>
                <a:gd name="connsiteX66" fmla="*/ 205649 w 2622846"/>
                <a:gd name="connsiteY66" fmla="*/ 437322 h 678290"/>
                <a:gd name="connsiteX67" fmla="*/ 157941 w 2622846"/>
                <a:gd name="connsiteY67" fmla="*/ 453224 h 678290"/>
                <a:gd name="connsiteX68" fmla="*/ 134087 w 2622846"/>
                <a:gd name="connsiteY68" fmla="*/ 461176 h 678290"/>
                <a:gd name="connsiteX69" fmla="*/ 110233 w 2622846"/>
                <a:gd name="connsiteY69" fmla="*/ 477078 h 678290"/>
                <a:gd name="connsiteX70" fmla="*/ 78428 w 2622846"/>
                <a:gd name="connsiteY70" fmla="*/ 500932 h 678290"/>
                <a:gd name="connsiteX71" fmla="*/ 46623 w 2622846"/>
                <a:gd name="connsiteY71" fmla="*/ 508883 h 678290"/>
                <a:gd name="connsiteX72" fmla="*/ 6867 w 2622846"/>
                <a:gd name="connsiteY72" fmla="*/ 508883 h 678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22846" h="678290">
                  <a:moveTo>
                    <a:pt x="6867" y="508883"/>
                  </a:moveTo>
                  <a:cubicBezTo>
                    <a:pt x="33371" y="491655"/>
                    <a:pt x="39961" y="483487"/>
                    <a:pt x="205649" y="405516"/>
                  </a:cubicBezTo>
                  <a:cubicBezTo>
                    <a:pt x="245346" y="386835"/>
                    <a:pt x="283298" y="363731"/>
                    <a:pt x="324919" y="349857"/>
                  </a:cubicBezTo>
                  <a:cubicBezTo>
                    <a:pt x="372627" y="333954"/>
                    <a:pt x="420900" y="319659"/>
                    <a:pt x="468042" y="302149"/>
                  </a:cubicBezTo>
                  <a:cubicBezTo>
                    <a:pt x="513720" y="285183"/>
                    <a:pt x="557120" y="262293"/>
                    <a:pt x="603214" y="246490"/>
                  </a:cubicBezTo>
                  <a:cubicBezTo>
                    <a:pt x="650052" y="230431"/>
                    <a:pt x="698836" y="220705"/>
                    <a:pt x="746338" y="206734"/>
                  </a:cubicBezTo>
                  <a:lnTo>
                    <a:pt x="1008731" y="127221"/>
                  </a:lnTo>
                  <a:cubicBezTo>
                    <a:pt x="1035218" y="119213"/>
                    <a:pt x="1061281" y="109589"/>
                    <a:pt x="1088244" y="103367"/>
                  </a:cubicBezTo>
                  <a:cubicBezTo>
                    <a:pt x="1122700" y="95416"/>
                    <a:pt x="1157610" y="89228"/>
                    <a:pt x="1191611" y="79513"/>
                  </a:cubicBezTo>
                  <a:cubicBezTo>
                    <a:pt x="1213385" y="73292"/>
                    <a:pt x="1233340" y="61494"/>
                    <a:pt x="1255221" y="55659"/>
                  </a:cubicBezTo>
                  <a:cubicBezTo>
                    <a:pt x="1273330" y="50830"/>
                    <a:pt x="1292394" y="50789"/>
                    <a:pt x="1310880" y="47708"/>
                  </a:cubicBezTo>
                  <a:cubicBezTo>
                    <a:pt x="1349256" y="41312"/>
                    <a:pt x="1343769" y="42045"/>
                    <a:pt x="1374491" y="31805"/>
                  </a:cubicBezTo>
                  <a:cubicBezTo>
                    <a:pt x="1371841" y="63610"/>
                    <a:pt x="1370758" y="95585"/>
                    <a:pt x="1366540" y="127221"/>
                  </a:cubicBezTo>
                  <a:cubicBezTo>
                    <a:pt x="1365432" y="135529"/>
                    <a:pt x="1360793" y="142989"/>
                    <a:pt x="1358588" y="151075"/>
                  </a:cubicBezTo>
                  <a:cubicBezTo>
                    <a:pt x="1352837" y="172161"/>
                    <a:pt x="1347601" y="193389"/>
                    <a:pt x="1342686" y="214685"/>
                  </a:cubicBezTo>
                  <a:cubicBezTo>
                    <a:pt x="1339647" y="227854"/>
                    <a:pt x="1339479" y="241788"/>
                    <a:pt x="1334734" y="254442"/>
                  </a:cubicBezTo>
                  <a:cubicBezTo>
                    <a:pt x="1331379" y="263390"/>
                    <a:pt x="1322713" y="269563"/>
                    <a:pt x="1318832" y="278296"/>
                  </a:cubicBezTo>
                  <a:cubicBezTo>
                    <a:pt x="1312024" y="293614"/>
                    <a:pt x="1308230" y="310101"/>
                    <a:pt x="1302929" y="326003"/>
                  </a:cubicBezTo>
                  <a:cubicBezTo>
                    <a:pt x="1301536" y="330183"/>
                    <a:pt x="1283955" y="380894"/>
                    <a:pt x="1287027" y="381662"/>
                  </a:cubicBezTo>
                  <a:cubicBezTo>
                    <a:pt x="1302020" y="385411"/>
                    <a:pt x="1313274" y="365314"/>
                    <a:pt x="1326783" y="357809"/>
                  </a:cubicBezTo>
                  <a:cubicBezTo>
                    <a:pt x="1400013" y="317126"/>
                    <a:pt x="1316044" y="370096"/>
                    <a:pt x="1390393" y="318052"/>
                  </a:cubicBezTo>
                  <a:cubicBezTo>
                    <a:pt x="1455347" y="272584"/>
                    <a:pt x="1417077" y="296119"/>
                    <a:pt x="1485809" y="270344"/>
                  </a:cubicBezTo>
                  <a:cubicBezTo>
                    <a:pt x="1591019" y="230890"/>
                    <a:pt x="1531105" y="245382"/>
                    <a:pt x="1605079" y="230588"/>
                  </a:cubicBezTo>
                  <a:cubicBezTo>
                    <a:pt x="1748974" y="158641"/>
                    <a:pt x="1551466" y="251109"/>
                    <a:pt x="1708446" y="198782"/>
                  </a:cubicBezTo>
                  <a:cubicBezTo>
                    <a:pt x="1840867" y="154642"/>
                    <a:pt x="1630075" y="189696"/>
                    <a:pt x="1811813" y="166977"/>
                  </a:cubicBezTo>
                  <a:cubicBezTo>
                    <a:pt x="1932199" y="115383"/>
                    <a:pt x="1799714" y="166082"/>
                    <a:pt x="1931082" y="135172"/>
                  </a:cubicBezTo>
                  <a:cubicBezTo>
                    <a:pt x="2104545" y="94357"/>
                    <a:pt x="1908323" y="123108"/>
                    <a:pt x="2066254" y="103367"/>
                  </a:cubicBezTo>
                  <a:cubicBezTo>
                    <a:pt x="2090108" y="95416"/>
                    <a:pt x="2113589" y="86243"/>
                    <a:pt x="2137816" y="79513"/>
                  </a:cubicBezTo>
                  <a:cubicBezTo>
                    <a:pt x="2212194" y="58852"/>
                    <a:pt x="2200909" y="66748"/>
                    <a:pt x="2272988" y="55659"/>
                  </a:cubicBezTo>
                  <a:cubicBezTo>
                    <a:pt x="2395340" y="36836"/>
                    <a:pt x="2187988" y="60185"/>
                    <a:pt x="2392258" y="39756"/>
                  </a:cubicBezTo>
                  <a:cubicBezTo>
                    <a:pt x="2410811" y="34455"/>
                    <a:pt x="2428996" y="27638"/>
                    <a:pt x="2447917" y="23854"/>
                  </a:cubicBezTo>
                  <a:cubicBezTo>
                    <a:pt x="2468870" y="19663"/>
                    <a:pt x="2490373" y="18924"/>
                    <a:pt x="2511527" y="15902"/>
                  </a:cubicBezTo>
                  <a:cubicBezTo>
                    <a:pt x="2671936" y="-7014"/>
                    <a:pt x="2421797" y="25130"/>
                    <a:pt x="2622846" y="0"/>
                  </a:cubicBezTo>
                  <a:cubicBezTo>
                    <a:pt x="2614895" y="7951"/>
                    <a:pt x="2608528" y="17894"/>
                    <a:pt x="2598992" y="23854"/>
                  </a:cubicBezTo>
                  <a:cubicBezTo>
                    <a:pt x="2586888" y="31419"/>
                    <a:pt x="2572677" y="34956"/>
                    <a:pt x="2559235" y="39756"/>
                  </a:cubicBezTo>
                  <a:cubicBezTo>
                    <a:pt x="2535555" y="48213"/>
                    <a:pt x="2511159" y="54630"/>
                    <a:pt x="2487673" y="63610"/>
                  </a:cubicBezTo>
                  <a:cubicBezTo>
                    <a:pt x="2421014" y="89097"/>
                    <a:pt x="2355028" y="116311"/>
                    <a:pt x="2288891" y="143123"/>
                  </a:cubicBezTo>
                  <a:cubicBezTo>
                    <a:pt x="2256959" y="156068"/>
                    <a:pt x="2226407" y="172747"/>
                    <a:pt x="2193475" y="182880"/>
                  </a:cubicBezTo>
                  <a:cubicBezTo>
                    <a:pt x="2159019" y="193482"/>
                    <a:pt x="2123935" y="202222"/>
                    <a:pt x="2090108" y="214685"/>
                  </a:cubicBezTo>
                  <a:cubicBezTo>
                    <a:pt x="2023143" y="239356"/>
                    <a:pt x="1958291" y="269527"/>
                    <a:pt x="1891326" y="294198"/>
                  </a:cubicBezTo>
                  <a:cubicBezTo>
                    <a:pt x="1840968" y="312751"/>
                    <a:pt x="1787165" y="323794"/>
                    <a:pt x="1740251" y="349857"/>
                  </a:cubicBezTo>
                  <a:cubicBezTo>
                    <a:pt x="1656875" y="396177"/>
                    <a:pt x="1695447" y="384263"/>
                    <a:pt x="1628933" y="397565"/>
                  </a:cubicBezTo>
                  <a:cubicBezTo>
                    <a:pt x="1620982" y="402866"/>
                    <a:pt x="1613183" y="408403"/>
                    <a:pt x="1605079" y="413468"/>
                  </a:cubicBezTo>
                  <a:cubicBezTo>
                    <a:pt x="1591973" y="421659"/>
                    <a:pt x="1577686" y="428049"/>
                    <a:pt x="1565322" y="437322"/>
                  </a:cubicBezTo>
                  <a:cubicBezTo>
                    <a:pt x="1556326" y="444069"/>
                    <a:pt x="1550824" y="454939"/>
                    <a:pt x="1541468" y="461176"/>
                  </a:cubicBezTo>
                  <a:cubicBezTo>
                    <a:pt x="1470769" y="508308"/>
                    <a:pt x="1516975" y="461654"/>
                    <a:pt x="1454004" y="508883"/>
                  </a:cubicBezTo>
                  <a:cubicBezTo>
                    <a:pt x="1387775" y="558555"/>
                    <a:pt x="1488559" y="505587"/>
                    <a:pt x="1382442" y="564542"/>
                  </a:cubicBezTo>
                  <a:cubicBezTo>
                    <a:pt x="1375115" y="568612"/>
                    <a:pt x="1366292" y="569192"/>
                    <a:pt x="1358588" y="572494"/>
                  </a:cubicBezTo>
                  <a:cubicBezTo>
                    <a:pt x="1347693" y="577163"/>
                    <a:pt x="1337074" y="582515"/>
                    <a:pt x="1326783" y="588396"/>
                  </a:cubicBezTo>
                  <a:cubicBezTo>
                    <a:pt x="1318486" y="593137"/>
                    <a:pt x="1311318" y="599723"/>
                    <a:pt x="1302929" y="604299"/>
                  </a:cubicBezTo>
                  <a:cubicBezTo>
                    <a:pt x="1282118" y="615651"/>
                    <a:pt x="1259043" y="622954"/>
                    <a:pt x="1239319" y="636104"/>
                  </a:cubicBezTo>
                  <a:cubicBezTo>
                    <a:pt x="1231368" y="641405"/>
                    <a:pt x="1224249" y="648243"/>
                    <a:pt x="1215465" y="652007"/>
                  </a:cubicBezTo>
                  <a:cubicBezTo>
                    <a:pt x="1205421" y="656312"/>
                    <a:pt x="1194262" y="657308"/>
                    <a:pt x="1183660" y="659958"/>
                  </a:cubicBezTo>
                  <a:cubicBezTo>
                    <a:pt x="1175709" y="665259"/>
                    <a:pt x="1162124" y="685132"/>
                    <a:pt x="1159806" y="675861"/>
                  </a:cubicBezTo>
                  <a:cubicBezTo>
                    <a:pt x="1155984" y="660573"/>
                    <a:pt x="1171475" y="574040"/>
                    <a:pt x="1175708" y="548640"/>
                  </a:cubicBezTo>
                  <a:cubicBezTo>
                    <a:pt x="1173058" y="469127"/>
                    <a:pt x="1236222" y="350621"/>
                    <a:pt x="1167757" y="310101"/>
                  </a:cubicBezTo>
                  <a:cubicBezTo>
                    <a:pt x="1058250" y="245291"/>
                    <a:pt x="913249" y="313162"/>
                    <a:pt x="786094" y="318052"/>
                  </a:cubicBezTo>
                  <a:cubicBezTo>
                    <a:pt x="775174" y="318472"/>
                    <a:pt x="765068" y="324206"/>
                    <a:pt x="754289" y="326003"/>
                  </a:cubicBezTo>
                  <a:cubicBezTo>
                    <a:pt x="733211" y="329516"/>
                    <a:pt x="711811" y="330785"/>
                    <a:pt x="690679" y="333955"/>
                  </a:cubicBezTo>
                  <a:cubicBezTo>
                    <a:pt x="659372" y="338651"/>
                    <a:pt x="594423" y="349161"/>
                    <a:pt x="555507" y="357809"/>
                  </a:cubicBezTo>
                  <a:cubicBezTo>
                    <a:pt x="544839" y="360180"/>
                    <a:pt x="534369" y="363389"/>
                    <a:pt x="523701" y="365760"/>
                  </a:cubicBezTo>
                  <a:cubicBezTo>
                    <a:pt x="510508" y="368692"/>
                    <a:pt x="497113" y="370672"/>
                    <a:pt x="483945" y="373711"/>
                  </a:cubicBezTo>
                  <a:cubicBezTo>
                    <a:pt x="462648" y="378626"/>
                    <a:pt x="441766" y="385328"/>
                    <a:pt x="420334" y="389614"/>
                  </a:cubicBezTo>
                  <a:cubicBezTo>
                    <a:pt x="364769" y="400727"/>
                    <a:pt x="393909" y="395343"/>
                    <a:pt x="332870" y="405516"/>
                  </a:cubicBezTo>
                  <a:cubicBezTo>
                    <a:pt x="279177" y="423415"/>
                    <a:pt x="345261" y="402764"/>
                    <a:pt x="261308" y="421419"/>
                  </a:cubicBezTo>
                  <a:cubicBezTo>
                    <a:pt x="253126" y="423237"/>
                    <a:pt x="245513" y="427067"/>
                    <a:pt x="237454" y="429370"/>
                  </a:cubicBezTo>
                  <a:cubicBezTo>
                    <a:pt x="226946" y="432372"/>
                    <a:pt x="216116" y="434182"/>
                    <a:pt x="205649" y="437322"/>
                  </a:cubicBezTo>
                  <a:cubicBezTo>
                    <a:pt x="189593" y="442139"/>
                    <a:pt x="173844" y="447923"/>
                    <a:pt x="157941" y="453224"/>
                  </a:cubicBezTo>
                  <a:cubicBezTo>
                    <a:pt x="149990" y="455874"/>
                    <a:pt x="141061" y="456527"/>
                    <a:pt x="134087" y="461176"/>
                  </a:cubicBezTo>
                  <a:cubicBezTo>
                    <a:pt x="126136" y="466477"/>
                    <a:pt x="118009" y="471524"/>
                    <a:pt x="110233" y="477078"/>
                  </a:cubicBezTo>
                  <a:cubicBezTo>
                    <a:pt x="99449" y="484781"/>
                    <a:pt x="90281" y="495005"/>
                    <a:pt x="78428" y="500932"/>
                  </a:cubicBezTo>
                  <a:cubicBezTo>
                    <a:pt x="68654" y="505819"/>
                    <a:pt x="57130" y="505881"/>
                    <a:pt x="46623" y="508883"/>
                  </a:cubicBezTo>
                  <a:cubicBezTo>
                    <a:pt x="38564" y="511186"/>
                    <a:pt x="-19637" y="526111"/>
                    <a:pt x="6867" y="508883"/>
                  </a:cubicBezTo>
                  <a:close/>
                </a:path>
              </a:pathLst>
            </a:custGeom>
            <a:solidFill>
              <a:srgbClr val="FFFF00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爆炸形 1 48"/>
            <p:cNvSpPr/>
            <p:nvPr/>
          </p:nvSpPr>
          <p:spPr>
            <a:xfrm>
              <a:off x="3727286" y="3996992"/>
              <a:ext cx="658474" cy="455704"/>
            </a:xfrm>
            <a:prstGeom prst="irregularSeal1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469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/>
          <p:cNvSpPr/>
          <p:nvPr/>
        </p:nvSpPr>
        <p:spPr>
          <a:xfrm>
            <a:off x="3635896" y="2423338"/>
            <a:ext cx="3895989" cy="3525942"/>
          </a:xfrm>
          <a:prstGeom prst="ellipse">
            <a:avLst/>
          </a:prstGeom>
          <a:solidFill>
            <a:schemeClr val="accent2">
              <a:lumMod val="20000"/>
              <a:lumOff val="8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另外</a:t>
            </a:r>
            <a:r>
              <a:rPr lang="zh-CN" altLang="zh-CN" dirty="0"/>
              <a:t>因为通信距离有限，同一个网络中的某些结点无法相互通信（以太网中</a:t>
            </a:r>
            <a:r>
              <a:rPr lang="zh-CN" altLang="en-US" dirty="0"/>
              <a:t>都</a:t>
            </a:r>
            <a:r>
              <a:rPr lang="zh-CN" altLang="zh-CN" dirty="0"/>
              <a:t>可互通），这会造成一些问题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71140" y="2459624"/>
            <a:ext cx="3895989" cy="3525942"/>
          </a:xfrm>
          <a:prstGeom prst="ellipse">
            <a:avLst/>
          </a:prstGeom>
          <a:solidFill>
            <a:schemeClr val="accent2">
              <a:lumMod val="20000"/>
              <a:lumOff val="8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181"/>
          <p:cNvGrpSpPr/>
          <p:nvPr/>
        </p:nvGrpSpPr>
        <p:grpSpPr bwMode="auto">
          <a:xfrm>
            <a:off x="2004384" y="3900916"/>
            <a:ext cx="839424" cy="511784"/>
            <a:chOff x="762" y="2391"/>
            <a:chExt cx="423" cy="312"/>
          </a:xfrm>
        </p:grpSpPr>
        <p:grpSp>
          <p:nvGrpSpPr>
            <p:cNvPr id="7" name="Group 182"/>
            <p:cNvGrpSpPr/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15" name="Line 183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16" name="Picture 184" descr="laptop copy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185"/>
            <p:cNvGrpSpPr/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9" name="AutoShape 186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" name="AutoShape 187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AutoShape 188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" name="AutoShape 189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" name="AutoShape 190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" name="AutoShape 191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7" name="Group 181"/>
          <p:cNvGrpSpPr/>
          <p:nvPr/>
        </p:nvGrpSpPr>
        <p:grpSpPr bwMode="auto">
          <a:xfrm>
            <a:off x="5164178" y="3930417"/>
            <a:ext cx="839424" cy="511784"/>
            <a:chOff x="762" y="2391"/>
            <a:chExt cx="423" cy="312"/>
          </a:xfrm>
        </p:grpSpPr>
        <p:grpSp>
          <p:nvGrpSpPr>
            <p:cNvPr id="18" name="Group 182"/>
            <p:cNvGrpSpPr/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26" name="Line 183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27" name="Picture 184" descr="laptop copy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Group 185"/>
            <p:cNvGrpSpPr/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20" name="AutoShape 186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" name="AutoShape 187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" name="AutoShape 190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5" name="AutoShape 191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40" name="Group 181"/>
          <p:cNvGrpSpPr/>
          <p:nvPr/>
        </p:nvGrpSpPr>
        <p:grpSpPr bwMode="auto">
          <a:xfrm>
            <a:off x="5592018" y="2564904"/>
            <a:ext cx="839424" cy="511784"/>
            <a:chOff x="762" y="2391"/>
            <a:chExt cx="423" cy="312"/>
          </a:xfrm>
        </p:grpSpPr>
        <p:grpSp>
          <p:nvGrpSpPr>
            <p:cNvPr id="41" name="Group 182"/>
            <p:cNvGrpSpPr/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49" name="Line 183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50" name="Picture 184" descr="laptop copy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2" name="Group 185"/>
            <p:cNvGrpSpPr/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43" name="AutoShape 186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" name="AutoShape 187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" name="AutoShape 188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6" name="AutoShape 189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" name="AutoShape 190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8" name="AutoShape 191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pic>
        <p:nvPicPr>
          <p:cNvPr id="51" name="Picture 216" descr="天线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38658"/>
            <a:ext cx="458718" cy="74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2188938" y="4479665"/>
            <a:ext cx="79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77129" y="4479665"/>
            <a:ext cx="79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6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最</a:t>
            </a:r>
            <a:r>
              <a:rPr lang="zh-CN" altLang="zh-CN" dirty="0"/>
              <a:t>常见的就是隐蔽站和暴露站</a:t>
            </a:r>
            <a:r>
              <a:rPr lang="zh-CN" altLang="zh-CN" dirty="0" smtClean="0"/>
              <a:t>问题</a:t>
            </a:r>
            <a:endParaRPr lang="en-US" altLang="zh-CN" dirty="0" smtClean="0"/>
          </a:p>
          <a:p>
            <a:r>
              <a:rPr lang="zh-CN" altLang="zh-CN" dirty="0"/>
              <a:t>隐蔽站</a:t>
            </a:r>
            <a:r>
              <a:rPr lang="zh-CN" altLang="zh-CN" dirty="0" smtClean="0"/>
              <a:t>在于</a:t>
            </a:r>
            <a:r>
              <a:rPr lang="zh-CN" altLang="zh-CN" dirty="0"/>
              <a:t>，即便有冲突检测机制，有的冲突还是检测不</a:t>
            </a:r>
            <a:r>
              <a:rPr lang="zh-CN" altLang="zh-CN" dirty="0" smtClean="0"/>
              <a:t>到</a:t>
            </a:r>
            <a:endParaRPr lang="en-US" altLang="zh-CN" dirty="0" smtClean="0"/>
          </a:p>
          <a:p>
            <a:r>
              <a:rPr lang="zh-CN" altLang="zh-CN" dirty="0"/>
              <a:t>暴露站问题</a:t>
            </a:r>
            <a:r>
              <a:rPr lang="zh-CN" altLang="zh-CN" dirty="0" smtClean="0"/>
              <a:t>是</a:t>
            </a:r>
            <a:r>
              <a:rPr lang="zh-CN" altLang="zh-CN" dirty="0"/>
              <a:t>通信的效率被降低了。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4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/>
          <p:cNvSpPr/>
          <p:nvPr/>
        </p:nvSpPr>
        <p:spPr>
          <a:xfrm>
            <a:off x="3635896" y="2423338"/>
            <a:ext cx="3895989" cy="3525942"/>
          </a:xfrm>
          <a:prstGeom prst="ellipse">
            <a:avLst/>
          </a:prstGeom>
          <a:solidFill>
            <a:schemeClr val="accent2">
              <a:lumMod val="20000"/>
              <a:lumOff val="8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zh-CN" dirty="0">
                <a:solidFill>
                  <a:srgbClr val="FF0000"/>
                </a:solidFill>
              </a:rPr>
              <a:t>隐蔽站和暴露站</a:t>
            </a:r>
            <a:r>
              <a:rPr lang="zh-CN" altLang="zh-CN" dirty="0" smtClean="0">
                <a:solidFill>
                  <a:srgbClr val="FF0000"/>
                </a:solidFill>
              </a:rPr>
              <a:t>问题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zh-CN" altLang="zh-CN" dirty="0"/>
              <a:t>隐蔽</a:t>
            </a:r>
            <a:r>
              <a:rPr lang="zh-CN" altLang="zh-CN" dirty="0" smtClean="0"/>
              <a:t>站</a:t>
            </a:r>
            <a:r>
              <a:rPr lang="zh-CN" altLang="zh-CN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71140" y="2459624"/>
            <a:ext cx="3895989" cy="3525942"/>
          </a:xfrm>
          <a:prstGeom prst="ellipse">
            <a:avLst/>
          </a:prstGeom>
          <a:solidFill>
            <a:schemeClr val="accent2">
              <a:lumMod val="20000"/>
              <a:lumOff val="8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181"/>
          <p:cNvGrpSpPr/>
          <p:nvPr/>
        </p:nvGrpSpPr>
        <p:grpSpPr bwMode="auto">
          <a:xfrm>
            <a:off x="2004384" y="3900916"/>
            <a:ext cx="839424" cy="511784"/>
            <a:chOff x="762" y="2391"/>
            <a:chExt cx="423" cy="312"/>
          </a:xfrm>
        </p:grpSpPr>
        <p:grpSp>
          <p:nvGrpSpPr>
            <p:cNvPr id="7" name="Group 182"/>
            <p:cNvGrpSpPr/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15" name="Line 183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16" name="Picture 184" descr="laptop copy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185"/>
            <p:cNvGrpSpPr/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9" name="AutoShape 186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" name="AutoShape 187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AutoShape 188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" name="AutoShape 189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" name="AutoShape 190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" name="AutoShape 191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7" name="Group 181"/>
          <p:cNvGrpSpPr/>
          <p:nvPr/>
        </p:nvGrpSpPr>
        <p:grpSpPr bwMode="auto">
          <a:xfrm>
            <a:off x="5164178" y="3930417"/>
            <a:ext cx="839424" cy="511784"/>
            <a:chOff x="762" y="2391"/>
            <a:chExt cx="423" cy="312"/>
          </a:xfrm>
        </p:grpSpPr>
        <p:grpSp>
          <p:nvGrpSpPr>
            <p:cNvPr id="18" name="Group 182"/>
            <p:cNvGrpSpPr/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26" name="Line 183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27" name="Picture 184" descr="laptop copy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Group 185"/>
            <p:cNvGrpSpPr/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20" name="AutoShape 186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" name="AutoShape 187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" name="AutoShape 190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5" name="AutoShape 191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40" name="Group 181"/>
          <p:cNvGrpSpPr/>
          <p:nvPr/>
        </p:nvGrpSpPr>
        <p:grpSpPr bwMode="auto">
          <a:xfrm>
            <a:off x="5592018" y="2564904"/>
            <a:ext cx="839424" cy="511784"/>
            <a:chOff x="762" y="2391"/>
            <a:chExt cx="423" cy="312"/>
          </a:xfrm>
        </p:grpSpPr>
        <p:grpSp>
          <p:nvGrpSpPr>
            <p:cNvPr id="41" name="Group 182"/>
            <p:cNvGrpSpPr/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49" name="Line 183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50" name="Picture 184" descr="laptop copy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2" name="Group 185"/>
            <p:cNvGrpSpPr/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43" name="AutoShape 186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" name="AutoShape 187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" name="AutoShape 188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6" name="AutoShape 189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" name="AutoShape 190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8" name="AutoShape 191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pic>
        <p:nvPicPr>
          <p:cNvPr id="51" name="Picture 216" descr="天线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38658"/>
            <a:ext cx="458718" cy="74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任意多边形 51"/>
          <p:cNvSpPr/>
          <p:nvPr/>
        </p:nvSpPr>
        <p:spPr>
          <a:xfrm rot="20478909" flipV="1">
            <a:off x="2587046" y="3899386"/>
            <a:ext cx="1178710" cy="402067"/>
          </a:xfrm>
          <a:custGeom>
            <a:avLst/>
            <a:gdLst>
              <a:gd name="connsiteX0" fmla="*/ 6867 w 2622846"/>
              <a:gd name="connsiteY0" fmla="*/ 508883 h 678290"/>
              <a:gd name="connsiteX1" fmla="*/ 205649 w 2622846"/>
              <a:gd name="connsiteY1" fmla="*/ 405516 h 678290"/>
              <a:gd name="connsiteX2" fmla="*/ 324919 w 2622846"/>
              <a:gd name="connsiteY2" fmla="*/ 349857 h 678290"/>
              <a:gd name="connsiteX3" fmla="*/ 468042 w 2622846"/>
              <a:gd name="connsiteY3" fmla="*/ 302149 h 678290"/>
              <a:gd name="connsiteX4" fmla="*/ 603214 w 2622846"/>
              <a:gd name="connsiteY4" fmla="*/ 246490 h 678290"/>
              <a:gd name="connsiteX5" fmla="*/ 746338 w 2622846"/>
              <a:gd name="connsiteY5" fmla="*/ 206734 h 678290"/>
              <a:gd name="connsiteX6" fmla="*/ 1008731 w 2622846"/>
              <a:gd name="connsiteY6" fmla="*/ 127221 h 678290"/>
              <a:gd name="connsiteX7" fmla="*/ 1088244 w 2622846"/>
              <a:gd name="connsiteY7" fmla="*/ 103367 h 678290"/>
              <a:gd name="connsiteX8" fmla="*/ 1191611 w 2622846"/>
              <a:gd name="connsiteY8" fmla="*/ 79513 h 678290"/>
              <a:gd name="connsiteX9" fmla="*/ 1255221 w 2622846"/>
              <a:gd name="connsiteY9" fmla="*/ 55659 h 678290"/>
              <a:gd name="connsiteX10" fmla="*/ 1310880 w 2622846"/>
              <a:gd name="connsiteY10" fmla="*/ 47708 h 678290"/>
              <a:gd name="connsiteX11" fmla="*/ 1374491 w 2622846"/>
              <a:gd name="connsiteY11" fmla="*/ 31805 h 678290"/>
              <a:gd name="connsiteX12" fmla="*/ 1366540 w 2622846"/>
              <a:gd name="connsiteY12" fmla="*/ 127221 h 678290"/>
              <a:gd name="connsiteX13" fmla="*/ 1358588 w 2622846"/>
              <a:gd name="connsiteY13" fmla="*/ 151075 h 678290"/>
              <a:gd name="connsiteX14" fmla="*/ 1342686 w 2622846"/>
              <a:gd name="connsiteY14" fmla="*/ 214685 h 678290"/>
              <a:gd name="connsiteX15" fmla="*/ 1334734 w 2622846"/>
              <a:gd name="connsiteY15" fmla="*/ 254442 h 678290"/>
              <a:gd name="connsiteX16" fmla="*/ 1318832 w 2622846"/>
              <a:gd name="connsiteY16" fmla="*/ 278296 h 678290"/>
              <a:gd name="connsiteX17" fmla="*/ 1302929 w 2622846"/>
              <a:gd name="connsiteY17" fmla="*/ 326003 h 678290"/>
              <a:gd name="connsiteX18" fmla="*/ 1287027 w 2622846"/>
              <a:gd name="connsiteY18" fmla="*/ 381662 h 678290"/>
              <a:gd name="connsiteX19" fmla="*/ 1326783 w 2622846"/>
              <a:gd name="connsiteY19" fmla="*/ 357809 h 678290"/>
              <a:gd name="connsiteX20" fmla="*/ 1390393 w 2622846"/>
              <a:gd name="connsiteY20" fmla="*/ 318052 h 678290"/>
              <a:gd name="connsiteX21" fmla="*/ 1485809 w 2622846"/>
              <a:gd name="connsiteY21" fmla="*/ 270344 h 678290"/>
              <a:gd name="connsiteX22" fmla="*/ 1605079 w 2622846"/>
              <a:gd name="connsiteY22" fmla="*/ 230588 h 678290"/>
              <a:gd name="connsiteX23" fmla="*/ 1708446 w 2622846"/>
              <a:gd name="connsiteY23" fmla="*/ 198782 h 678290"/>
              <a:gd name="connsiteX24" fmla="*/ 1811813 w 2622846"/>
              <a:gd name="connsiteY24" fmla="*/ 166977 h 678290"/>
              <a:gd name="connsiteX25" fmla="*/ 1931082 w 2622846"/>
              <a:gd name="connsiteY25" fmla="*/ 135172 h 678290"/>
              <a:gd name="connsiteX26" fmla="*/ 2066254 w 2622846"/>
              <a:gd name="connsiteY26" fmla="*/ 103367 h 678290"/>
              <a:gd name="connsiteX27" fmla="*/ 2137816 w 2622846"/>
              <a:gd name="connsiteY27" fmla="*/ 79513 h 678290"/>
              <a:gd name="connsiteX28" fmla="*/ 2272988 w 2622846"/>
              <a:gd name="connsiteY28" fmla="*/ 55659 h 678290"/>
              <a:gd name="connsiteX29" fmla="*/ 2392258 w 2622846"/>
              <a:gd name="connsiteY29" fmla="*/ 39756 h 678290"/>
              <a:gd name="connsiteX30" fmla="*/ 2447917 w 2622846"/>
              <a:gd name="connsiteY30" fmla="*/ 23854 h 678290"/>
              <a:gd name="connsiteX31" fmla="*/ 2511527 w 2622846"/>
              <a:gd name="connsiteY31" fmla="*/ 15902 h 678290"/>
              <a:gd name="connsiteX32" fmla="*/ 2622846 w 2622846"/>
              <a:gd name="connsiteY32" fmla="*/ 0 h 678290"/>
              <a:gd name="connsiteX33" fmla="*/ 2598992 w 2622846"/>
              <a:gd name="connsiteY33" fmla="*/ 23854 h 678290"/>
              <a:gd name="connsiteX34" fmla="*/ 2559235 w 2622846"/>
              <a:gd name="connsiteY34" fmla="*/ 39756 h 678290"/>
              <a:gd name="connsiteX35" fmla="*/ 2487673 w 2622846"/>
              <a:gd name="connsiteY35" fmla="*/ 63610 h 678290"/>
              <a:gd name="connsiteX36" fmla="*/ 2288891 w 2622846"/>
              <a:gd name="connsiteY36" fmla="*/ 143123 h 678290"/>
              <a:gd name="connsiteX37" fmla="*/ 2193475 w 2622846"/>
              <a:gd name="connsiteY37" fmla="*/ 182880 h 678290"/>
              <a:gd name="connsiteX38" fmla="*/ 2090108 w 2622846"/>
              <a:gd name="connsiteY38" fmla="*/ 214685 h 678290"/>
              <a:gd name="connsiteX39" fmla="*/ 1891326 w 2622846"/>
              <a:gd name="connsiteY39" fmla="*/ 294198 h 678290"/>
              <a:gd name="connsiteX40" fmla="*/ 1740251 w 2622846"/>
              <a:gd name="connsiteY40" fmla="*/ 349857 h 678290"/>
              <a:gd name="connsiteX41" fmla="*/ 1628933 w 2622846"/>
              <a:gd name="connsiteY41" fmla="*/ 397565 h 678290"/>
              <a:gd name="connsiteX42" fmla="*/ 1605079 w 2622846"/>
              <a:gd name="connsiteY42" fmla="*/ 413468 h 678290"/>
              <a:gd name="connsiteX43" fmla="*/ 1565322 w 2622846"/>
              <a:gd name="connsiteY43" fmla="*/ 437322 h 678290"/>
              <a:gd name="connsiteX44" fmla="*/ 1541468 w 2622846"/>
              <a:gd name="connsiteY44" fmla="*/ 461176 h 678290"/>
              <a:gd name="connsiteX45" fmla="*/ 1454004 w 2622846"/>
              <a:gd name="connsiteY45" fmla="*/ 508883 h 678290"/>
              <a:gd name="connsiteX46" fmla="*/ 1382442 w 2622846"/>
              <a:gd name="connsiteY46" fmla="*/ 564542 h 678290"/>
              <a:gd name="connsiteX47" fmla="*/ 1358588 w 2622846"/>
              <a:gd name="connsiteY47" fmla="*/ 572494 h 678290"/>
              <a:gd name="connsiteX48" fmla="*/ 1326783 w 2622846"/>
              <a:gd name="connsiteY48" fmla="*/ 588396 h 678290"/>
              <a:gd name="connsiteX49" fmla="*/ 1302929 w 2622846"/>
              <a:gd name="connsiteY49" fmla="*/ 604299 h 678290"/>
              <a:gd name="connsiteX50" fmla="*/ 1239319 w 2622846"/>
              <a:gd name="connsiteY50" fmla="*/ 636104 h 678290"/>
              <a:gd name="connsiteX51" fmla="*/ 1215465 w 2622846"/>
              <a:gd name="connsiteY51" fmla="*/ 652007 h 678290"/>
              <a:gd name="connsiteX52" fmla="*/ 1183660 w 2622846"/>
              <a:gd name="connsiteY52" fmla="*/ 659958 h 678290"/>
              <a:gd name="connsiteX53" fmla="*/ 1159806 w 2622846"/>
              <a:gd name="connsiteY53" fmla="*/ 675861 h 678290"/>
              <a:gd name="connsiteX54" fmla="*/ 1175708 w 2622846"/>
              <a:gd name="connsiteY54" fmla="*/ 548640 h 678290"/>
              <a:gd name="connsiteX55" fmla="*/ 1167757 w 2622846"/>
              <a:gd name="connsiteY55" fmla="*/ 310101 h 678290"/>
              <a:gd name="connsiteX56" fmla="*/ 786094 w 2622846"/>
              <a:gd name="connsiteY56" fmla="*/ 318052 h 678290"/>
              <a:gd name="connsiteX57" fmla="*/ 754289 w 2622846"/>
              <a:gd name="connsiteY57" fmla="*/ 326003 h 678290"/>
              <a:gd name="connsiteX58" fmla="*/ 690679 w 2622846"/>
              <a:gd name="connsiteY58" fmla="*/ 333955 h 678290"/>
              <a:gd name="connsiteX59" fmla="*/ 555507 w 2622846"/>
              <a:gd name="connsiteY59" fmla="*/ 357809 h 678290"/>
              <a:gd name="connsiteX60" fmla="*/ 523701 w 2622846"/>
              <a:gd name="connsiteY60" fmla="*/ 365760 h 678290"/>
              <a:gd name="connsiteX61" fmla="*/ 483945 w 2622846"/>
              <a:gd name="connsiteY61" fmla="*/ 373711 h 678290"/>
              <a:gd name="connsiteX62" fmla="*/ 420334 w 2622846"/>
              <a:gd name="connsiteY62" fmla="*/ 389614 h 678290"/>
              <a:gd name="connsiteX63" fmla="*/ 332870 w 2622846"/>
              <a:gd name="connsiteY63" fmla="*/ 405516 h 678290"/>
              <a:gd name="connsiteX64" fmla="*/ 261308 w 2622846"/>
              <a:gd name="connsiteY64" fmla="*/ 421419 h 678290"/>
              <a:gd name="connsiteX65" fmla="*/ 237454 w 2622846"/>
              <a:gd name="connsiteY65" fmla="*/ 429370 h 678290"/>
              <a:gd name="connsiteX66" fmla="*/ 205649 w 2622846"/>
              <a:gd name="connsiteY66" fmla="*/ 437322 h 678290"/>
              <a:gd name="connsiteX67" fmla="*/ 157941 w 2622846"/>
              <a:gd name="connsiteY67" fmla="*/ 453224 h 678290"/>
              <a:gd name="connsiteX68" fmla="*/ 134087 w 2622846"/>
              <a:gd name="connsiteY68" fmla="*/ 461176 h 678290"/>
              <a:gd name="connsiteX69" fmla="*/ 110233 w 2622846"/>
              <a:gd name="connsiteY69" fmla="*/ 477078 h 678290"/>
              <a:gd name="connsiteX70" fmla="*/ 78428 w 2622846"/>
              <a:gd name="connsiteY70" fmla="*/ 500932 h 678290"/>
              <a:gd name="connsiteX71" fmla="*/ 46623 w 2622846"/>
              <a:gd name="connsiteY71" fmla="*/ 508883 h 678290"/>
              <a:gd name="connsiteX72" fmla="*/ 6867 w 2622846"/>
              <a:gd name="connsiteY72" fmla="*/ 508883 h 67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22846" h="678290">
                <a:moveTo>
                  <a:pt x="6867" y="508883"/>
                </a:moveTo>
                <a:cubicBezTo>
                  <a:pt x="33371" y="491655"/>
                  <a:pt x="39961" y="483487"/>
                  <a:pt x="205649" y="405516"/>
                </a:cubicBezTo>
                <a:cubicBezTo>
                  <a:pt x="245346" y="386835"/>
                  <a:pt x="283298" y="363731"/>
                  <a:pt x="324919" y="349857"/>
                </a:cubicBezTo>
                <a:cubicBezTo>
                  <a:pt x="372627" y="333954"/>
                  <a:pt x="420900" y="319659"/>
                  <a:pt x="468042" y="302149"/>
                </a:cubicBezTo>
                <a:cubicBezTo>
                  <a:pt x="513720" y="285183"/>
                  <a:pt x="557120" y="262293"/>
                  <a:pt x="603214" y="246490"/>
                </a:cubicBezTo>
                <a:cubicBezTo>
                  <a:pt x="650052" y="230431"/>
                  <a:pt x="698836" y="220705"/>
                  <a:pt x="746338" y="206734"/>
                </a:cubicBezTo>
                <a:lnTo>
                  <a:pt x="1008731" y="127221"/>
                </a:lnTo>
                <a:cubicBezTo>
                  <a:pt x="1035218" y="119213"/>
                  <a:pt x="1061281" y="109589"/>
                  <a:pt x="1088244" y="103367"/>
                </a:cubicBezTo>
                <a:cubicBezTo>
                  <a:pt x="1122700" y="95416"/>
                  <a:pt x="1157610" y="89228"/>
                  <a:pt x="1191611" y="79513"/>
                </a:cubicBezTo>
                <a:cubicBezTo>
                  <a:pt x="1213385" y="73292"/>
                  <a:pt x="1233340" y="61494"/>
                  <a:pt x="1255221" y="55659"/>
                </a:cubicBezTo>
                <a:cubicBezTo>
                  <a:pt x="1273330" y="50830"/>
                  <a:pt x="1292394" y="50789"/>
                  <a:pt x="1310880" y="47708"/>
                </a:cubicBezTo>
                <a:cubicBezTo>
                  <a:pt x="1349256" y="41312"/>
                  <a:pt x="1343769" y="42045"/>
                  <a:pt x="1374491" y="31805"/>
                </a:cubicBezTo>
                <a:cubicBezTo>
                  <a:pt x="1371841" y="63610"/>
                  <a:pt x="1370758" y="95585"/>
                  <a:pt x="1366540" y="127221"/>
                </a:cubicBezTo>
                <a:cubicBezTo>
                  <a:pt x="1365432" y="135529"/>
                  <a:pt x="1360793" y="142989"/>
                  <a:pt x="1358588" y="151075"/>
                </a:cubicBezTo>
                <a:cubicBezTo>
                  <a:pt x="1352837" y="172161"/>
                  <a:pt x="1347601" y="193389"/>
                  <a:pt x="1342686" y="214685"/>
                </a:cubicBezTo>
                <a:cubicBezTo>
                  <a:pt x="1339647" y="227854"/>
                  <a:pt x="1339479" y="241788"/>
                  <a:pt x="1334734" y="254442"/>
                </a:cubicBezTo>
                <a:cubicBezTo>
                  <a:pt x="1331379" y="263390"/>
                  <a:pt x="1322713" y="269563"/>
                  <a:pt x="1318832" y="278296"/>
                </a:cubicBezTo>
                <a:cubicBezTo>
                  <a:pt x="1312024" y="293614"/>
                  <a:pt x="1308230" y="310101"/>
                  <a:pt x="1302929" y="326003"/>
                </a:cubicBezTo>
                <a:cubicBezTo>
                  <a:pt x="1301536" y="330183"/>
                  <a:pt x="1283955" y="380894"/>
                  <a:pt x="1287027" y="381662"/>
                </a:cubicBezTo>
                <a:cubicBezTo>
                  <a:pt x="1302020" y="385411"/>
                  <a:pt x="1313274" y="365314"/>
                  <a:pt x="1326783" y="357809"/>
                </a:cubicBezTo>
                <a:cubicBezTo>
                  <a:pt x="1400013" y="317126"/>
                  <a:pt x="1316044" y="370096"/>
                  <a:pt x="1390393" y="318052"/>
                </a:cubicBezTo>
                <a:cubicBezTo>
                  <a:pt x="1455347" y="272584"/>
                  <a:pt x="1417077" y="296119"/>
                  <a:pt x="1485809" y="270344"/>
                </a:cubicBezTo>
                <a:cubicBezTo>
                  <a:pt x="1591019" y="230890"/>
                  <a:pt x="1531105" y="245382"/>
                  <a:pt x="1605079" y="230588"/>
                </a:cubicBezTo>
                <a:cubicBezTo>
                  <a:pt x="1748974" y="158641"/>
                  <a:pt x="1551466" y="251109"/>
                  <a:pt x="1708446" y="198782"/>
                </a:cubicBezTo>
                <a:cubicBezTo>
                  <a:pt x="1840867" y="154642"/>
                  <a:pt x="1630075" y="189696"/>
                  <a:pt x="1811813" y="166977"/>
                </a:cubicBezTo>
                <a:cubicBezTo>
                  <a:pt x="1932199" y="115383"/>
                  <a:pt x="1799714" y="166082"/>
                  <a:pt x="1931082" y="135172"/>
                </a:cubicBezTo>
                <a:cubicBezTo>
                  <a:pt x="2104545" y="94357"/>
                  <a:pt x="1908323" y="123108"/>
                  <a:pt x="2066254" y="103367"/>
                </a:cubicBezTo>
                <a:cubicBezTo>
                  <a:pt x="2090108" y="95416"/>
                  <a:pt x="2113589" y="86243"/>
                  <a:pt x="2137816" y="79513"/>
                </a:cubicBezTo>
                <a:cubicBezTo>
                  <a:pt x="2212194" y="58852"/>
                  <a:pt x="2200909" y="66748"/>
                  <a:pt x="2272988" y="55659"/>
                </a:cubicBezTo>
                <a:cubicBezTo>
                  <a:pt x="2395340" y="36836"/>
                  <a:pt x="2187988" y="60185"/>
                  <a:pt x="2392258" y="39756"/>
                </a:cubicBezTo>
                <a:cubicBezTo>
                  <a:pt x="2410811" y="34455"/>
                  <a:pt x="2428996" y="27638"/>
                  <a:pt x="2447917" y="23854"/>
                </a:cubicBezTo>
                <a:cubicBezTo>
                  <a:pt x="2468870" y="19663"/>
                  <a:pt x="2490373" y="18924"/>
                  <a:pt x="2511527" y="15902"/>
                </a:cubicBezTo>
                <a:cubicBezTo>
                  <a:pt x="2671936" y="-7014"/>
                  <a:pt x="2421797" y="25130"/>
                  <a:pt x="2622846" y="0"/>
                </a:cubicBezTo>
                <a:cubicBezTo>
                  <a:pt x="2614895" y="7951"/>
                  <a:pt x="2608528" y="17894"/>
                  <a:pt x="2598992" y="23854"/>
                </a:cubicBezTo>
                <a:cubicBezTo>
                  <a:pt x="2586888" y="31419"/>
                  <a:pt x="2572677" y="34956"/>
                  <a:pt x="2559235" y="39756"/>
                </a:cubicBezTo>
                <a:cubicBezTo>
                  <a:pt x="2535555" y="48213"/>
                  <a:pt x="2511159" y="54630"/>
                  <a:pt x="2487673" y="63610"/>
                </a:cubicBezTo>
                <a:cubicBezTo>
                  <a:pt x="2421014" y="89097"/>
                  <a:pt x="2355028" y="116311"/>
                  <a:pt x="2288891" y="143123"/>
                </a:cubicBezTo>
                <a:cubicBezTo>
                  <a:pt x="2256959" y="156068"/>
                  <a:pt x="2226407" y="172747"/>
                  <a:pt x="2193475" y="182880"/>
                </a:cubicBezTo>
                <a:cubicBezTo>
                  <a:pt x="2159019" y="193482"/>
                  <a:pt x="2123935" y="202222"/>
                  <a:pt x="2090108" y="214685"/>
                </a:cubicBezTo>
                <a:cubicBezTo>
                  <a:pt x="2023143" y="239356"/>
                  <a:pt x="1958291" y="269527"/>
                  <a:pt x="1891326" y="294198"/>
                </a:cubicBezTo>
                <a:cubicBezTo>
                  <a:pt x="1840968" y="312751"/>
                  <a:pt x="1787165" y="323794"/>
                  <a:pt x="1740251" y="349857"/>
                </a:cubicBezTo>
                <a:cubicBezTo>
                  <a:pt x="1656875" y="396177"/>
                  <a:pt x="1695447" y="384263"/>
                  <a:pt x="1628933" y="397565"/>
                </a:cubicBezTo>
                <a:cubicBezTo>
                  <a:pt x="1620982" y="402866"/>
                  <a:pt x="1613183" y="408403"/>
                  <a:pt x="1605079" y="413468"/>
                </a:cubicBezTo>
                <a:cubicBezTo>
                  <a:pt x="1591973" y="421659"/>
                  <a:pt x="1577686" y="428049"/>
                  <a:pt x="1565322" y="437322"/>
                </a:cubicBezTo>
                <a:cubicBezTo>
                  <a:pt x="1556326" y="444069"/>
                  <a:pt x="1550824" y="454939"/>
                  <a:pt x="1541468" y="461176"/>
                </a:cubicBezTo>
                <a:cubicBezTo>
                  <a:pt x="1470769" y="508308"/>
                  <a:pt x="1516975" y="461654"/>
                  <a:pt x="1454004" y="508883"/>
                </a:cubicBezTo>
                <a:cubicBezTo>
                  <a:pt x="1387775" y="558555"/>
                  <a:pt x="1488559" y="505587"/>
                  <a:pt x="1382442" y="564542"/>
                </a:cubicBezTo>
                <a:cubicBezTo>
                  <a:pt x="1375115" y="568612"/>
                  <a:pt x="1366292" y="569192"/>
                  <a:pt x="1358588" y="572494"/>
                </a:cubicBezTo>
                <a:cubicBezTo>
                  <a:pt x="1347693" y="577163"/>
                  <a:pt x="1337074" y="582515"/>
                  <a:pt x="1326783" y="588396"/>
                </a:cubicBezTo>
                <a:cubicBezTo>
                  <a:pt x="1318486" y="593137"/>
                  <a:pt x="1311318" y="599723"/>
                  <a:pt x="1302929" y="604299"/>
                </a:cubicBezTo>
                <a:cubicBezTo>
                  <a:pt x="1282118" y="615651"/>
                  <a:pt x="1259043" y="622954"/>
                  <a:pt x="1239319" y="636104"/>
                </a:cubicBezTo>
                <a:cubicBezTo>
                  <a:pt x="1231368" y="641405"/>
                  <a:pt x="1224249" y="648243"/>
                  <a:pt x="1215465" y="652007"/>
                </a:cubicBezTo>
                <a:cubicBezTo>
                  <a:pt x="1205421" y="656312"/>
                  <a:pt x="1194262" y="657308"/>
                  <a:pt x="1183660" y="659958"/>
                </a:cubicBezTo>
                <a:cubicBezTo>
                  <a:pt x="1175709" y="665259"/>
                  <a:pt x="1162124" y="685132"/>
                  <a:pt x="1159806" y="675861"/>
                </a:cubicBezTo>
                <a:cubicBezTo>
                  <a:pt x="1155984" y="660573"/>
                  <a:pt x="1171475" y="574040"/>
                  <a:pt x="1175708" y="548640"/>
                </a:cubicBezTo>
                <a:cubicBezTo>
                  <a:pt x="1173058" y="469127"/>
                  <a:pt x="1236222" y="350621"/>
                  <a:pt x="1167757" y="310101"/>
                </a:cubicBezTo>
                <a:cubicBezTo>
                  <a:pt x="1058250" y="245291"/>
                  <a:pt x="913249" y="313162"/>
                  <a:pt x="786094" y="318052"/>
                </a:cubicBezTo>
                <a:cubicBezTo>
                  <a:pt x="775174" y="318472"/>
                  <a:pt x="765068" y="324206"/>
                  <a:pt x="754289" y="326003"/>
                </a:cubicBezTo>
                <a:cubicBezTo>
                  <a:pt x="733211" y="329516"/>
                  <a:pt x="711811" y="330785"/>
                  <a:pt x="690679" y="333955"/>
                </a:cubicBezTo>
                <a:cubicBezTo>
                  <a:pt x="659372" y="338651"/>
                  <a:pt x="594423" y="349161"/>
                  <a:pt x="555507" y="357809"/>
                </a:cubicBezTo>
                <a:cubicBezTo>
                  <a:pt x="544839" y="360180"/>
                  <a:pt x="534369" y="363389"/>
                  <a:pt x="523701" y="365760"/>
                </a:cubicBezTo>
                <a:cubicBezTo>
                  <a:pt x="510508" y="368692"/>
                  <a:pt x="497113" y="370672"/>
                  <a:pt x="483945" y="373711"/>
                </a:cubicBezTo>
                <a:cubicBezTo>
                  <a:pt x="462648" y="378626"/>
                  <a:pt x="441766" y="385328"/>
                  <a:pt x="420334" y="389614"/>
                </a:cubicBezTo>
                <a:cubicBezTo>
                  <a:pt x="364769" y="400727"/>
                  <a:pt x="393909" y="395343"/>
                  <a:pt x="332870" y="405516"/>
                </a:cubicBezTo>
                <a:cubicBezTo>
                  <a:pt x="279177" y="423415"/>
                  <a:pt x="345261" y="402764"/>
                  <a:pt x="261308" y="421419"/>
                </a:cubicBezTo>
                <a:cubicBezTo>
                  <a:pt x="253126" y="423237"/>
                  <a:pt x="245513" y="427067"/>
                  <a:pt x="237454" y="429370"/>
                </a:cubicBezTo>
                <a:cubicBezTo>
                  <a:pt x="226946" y="432372"/>
                  <a:pt x="216116" y="434182"/>
                  <a:pt x="205649" y="437322"/>
                </a:cubicBezTo>
                <a:cubicBezTo>
                  <a:pt x="189593" y="442139"/>
                  <a:pt x="173844" y="447923"/>
                  <a:pt x="157941" y="453224"/>
                </a:cubicBezTo>
                <a:cubicBezTo>
                  <a:pt x="149990" y="455874"/>
                  <a:pt x="141061" y="456527"/>
                  <a:pt x="134087" y="461176"/>
                </a:cubicBezTo>
                <a:cubicBezTo>
                  <a:pt x="126136" y="466477"/>
                  <a:pt x="118009" y="471524"/>
                  <a:pt x="110233" y="477078"/>
                </a:cubicBezTo>
                <a:cubicBezTo>
                  <a:pt x="99449" y="484781"/>
                  <a:pt x="90281" y="495005"/>
                  <a:pt x="78428" y="500932"/>
                </a:cubicBezTo>
                <a:cubicBezTo>
                  <a:pt x="68654" y="505819"/>
                  <a:pt x="57130" y="505881"/>
                  <a:pt x="46623" y="508883"/>
                </a:cubicBezTo>
                <a:cubicBezTo>
                  <a:pt x="38564" y="511186"/>
                  <a:pt x="-19637" y="526111"/>
                  <a:pt x="6867" y="508883"/>
                </a:cubicBezTo>
                <a:close/>
              </a:path>
            </a:pathLst>
          </a:cu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 rot="20478909" flipV="1">
            <a:off x="4190052" y="4021560"/>
            <a:ext cx="1178710" cy="402067"/>
          </a:xfrm>
          <a:custGeom>
            <a:avLst/>
            <a:gdLst>
              <a:gd name="connsiteX0" fmla="*/ 6867 w 2622846"/>
              <a:gd name="connsiteY0" fmla="*/ 508883 h 678290"/>
              <a:gd name="connsiteX1" fmla="*/ 205649 w 2622846"/>
              <a:gd name="connsiteY1" fmla="*/ 405516 h 678290"/>
              <a:gd name="connsiteX2" fmla="*/ 324919 w 2622846"/>
              <a:gd name="connsiteY2" fmla="*/ 349857 h 678290"/>
              <a:gd name="connsiteX3" fmla="*/ 468042 w 2622846"/>
              <a:gd name="connsiteY3" fmla="*/ 302149 h 678290"/>
              <a:gd name="connsiteX4" fmla="*/ 603214 w 2622846"/>
              <a:gd name="connsiteY4" fmla="*/ 246490 h 678290"/>
              <a:gd name="connsiteX5" fmla="*/ 746338 w 2622846"/>
              <a:gd name="connsiteY5" fmla="*/ 206734 h 678290"/>
              <a:gd name="connsiteX6" fmla="*/ 1008731 w 2622846"/>
              <a:gd name="connsiteY6" fmla="*/ 127221 h 678290"/>
              <a:gd name="connsiteX7" fmla="*/ 1088244 w 2622846"/>
              <a:gd name="connsiteY7" fmla="*/ 103367 h 678290"/>
              <a:gd name="connsiteX8" fmla="*/ 1191611 w 2622846"/>
              <a:gd name="connsiteY8" fmla="*/ 79513 h 678290"/>
              <a:gd name="connsiteX9" fmla="*/ 1255221 w 2622846"/>
              <a:gd name="connsiteY9" fmla="*/ 55659 h 678290"/>
              <a:gd name="connsiteX10" fmla="*/ 1310880 w 2622846"/>
              <a:gd name="connsiteY10" fmla="*/ 47708 h 678290"/>
              <a:gd name="connsiteX11" fmla="*/ 1374491 w 2622846"/>
              <a:gd name="connsiteY11" fmla="*/ 31805 h 678290"/>
              <a:gd name="connsiteX12" fmla="*/ 1366540 w 2622846"/>
              <a:gd name="connsiteY12" fmla="*/ 127221 h 678290"/>
              <a:gd name="connsiteX13" fmla="*/ 1358588 w 2622846"/>
              <a:gd name="connsiteY13" fmla="*/ 151075 h 678290"/>
              <a:gd name="connsiteX14" fmla="*/ 1342686 w 2622846"/>
              <a:gd name="connsiteY14" fmla="*/ 214685 h 678290"/>
              <a:gd name="connsiteX15" fmla="*/ 1334734 w 2622846"/>
              <a:gd name="connsiteY15" fmla="*/ 254442 h 678290"/>
              <a:gd name="connsiteX16" fmla="*/ 1318832 w 2622846"/>
              <a:gd name="connsiteY16" fmla="*/ 278296 h 678290"/>
              <a:gd name="connsiteX17" fmla="*/ 1302929 w 2622846"/>
              <a:gd name="connsiteY17" fmla="*/ 326003 h 678290"/>
              <a:gd name="connsiteX18" fmla="*/ 1287027 w 2622846"/>
              <a:gd name="connsiteY18" fmla="*/ 381662 h 678290"/>
              <a:gd name="connsiteX19" fmla="*/ 1326783 w 2622846"/>
              <a:gd name="connsiteY19" fmla="*/ 357809 h 678290"/>
              <a:gd name="connsiteX20" fmla="*/ 1390393 w 2622846"/>
              <a:gd name="connsiteY20" fmla="*/ 318052 h 678290"/>
              <a:gd name="connsiteX21" fmla="*/ 1485809 w 2622846"/>
              <a:gd name="connsiteY21" fmla="*/ 270344 h 678290"/>
              <a:gd name="connsiteX22" fmla="*/ 1605079 w 2622846"/>
              <a:gd name="connsiteY22" fmla="*/ 230588 h 678290"/>
              <a:gd name="connsiteX23" fmla="*/ 1708446 w 2622846"/>
              <a:gd name="connsiteY23" fmla="*/ 198782 h 678290"/>
              <a:gd name="connsiteX24" fmla="*/ 1811813 w 2622846"/>
              <a:gd name="connsiteY24" fmla="*/ 166977 h 678290"/>
              <a:gd name="connsiteX25" fmla="*/ 1931082 w 2622846"/>
              <a:gd name="connsiteY25" fmla="*/ 135172 h 678290"/>
              <a:gd name="connsiteX26" fmla="*/ 2066254 w 2622846"/>
              <a:gd name="connsiteY26" fmla="*/ 103367 h 678290"/>
              <a:gd name="connsiteX27" fmla="*/ 2137816 w 2622846"/>
              <a:gd name="connsiteY27" fmla="*/ 79513 h 678290"/>
              <a:gd name="connsiteX28" fmla="*/ 2272988 w 2622846"/>
              <a:gd name="connsiteY28" fmla="*/ 55659 h 678290"/>
              <a:gd name="connsiteX29" fmla="*/ 2392258 w 2622846"/>
              <a:gd name="connsiteY29" fmla="*/ 39756 h 678290"/>
              <a:gd name="connsiteX30" fmla="*/ 2447917 w 2622846"/>
              <a:gd name="connsiteY30" fmla="*/ 23854 h 678290"/>
              <a:gd name="connsiteX31" fmla="*/ 2511527 w 2622846"/>
              <a:gd name="connsiteY31" fmla="*/ 15902 h 678290"/>
              <a:gd name="connsiteX32" fmla="*/ 2622846 w 2622846"/>
              <a:gd name="connsiteY32" fmla="*/ 0 h 678290"/>
              <a:gd name="connsiteX33" fmla="*/ 2598992 w 2622846"/>
              <a:gd name="connsiteY33" fmla="*/ 23854 h 678290"/>
              <a:gd name="connsiteX34" fmla="*/ 2559235 w 2622846"/>
              <a:gd name="connsiteY34" fmla="*/ 39756 h 678290"/>
              <a:gd name="connsiteX35" fmla="*/ 2487673 w 2622846"/>
              <a:gd name="connsiteY35" fmla="*/ 63610 h 678290"/>
              <a:gd name="connsiteX36" fmla="*/ 2288891 w 2622846"/>
              <a:gd name="connsiteY36" fmla="*/ 143123 h 678290"/>
              <a:gd name="connsiteX37" fmla="*/ 2193475 w 2622846"/>
              <a:gd name="connsiteY37" fmla="*/ 182880 h 678290"/>
              <a:gd name="connsiteX38" fmla="*/ 2090108 w 2622846"/>
              <a:gd name="connsiteY38" fmla="*/ 214685 h 678290"/>
              <a:gd name="connsiteX39" fmla="*/ 1891326 w 2622846"/>
              <a:gd name="connsiteY39" fmla="*/ 294198 h 678290"/>
              <a:gd name="connsiteX40" fmla="*/ 1740251 w 2622846"/>
              <a:gd name="connsiteY40" fmla="*/ 349857 h 678290"/>
              <a:gd name="connsiteX41" fmla="*/ 1628933 w 2622846"/>
              <a:gd name="connsiteY41" fmla="*/ 397565 h 678290"/>
              <a:gd name="connsiteX42" fmla="*/ 1605079 w 2622846"/>
              <a:gd name="connsiteY42" fmla="*/ 413468 h 678290"/>
              <a:gd name="connsiteX43" fmla="*/ 1565322 w 2622846"/>
              <a:gd name="connsiteY43" fmla="*/ 437322 h 678290"/>
              <a:gd name="connsiteX44" fmla="*/ 1541468 w 2622846"/>
              <a:gd name="connsiteY44" fmla="*/ 461176 h 678290"/>
              <a:gd name="connsiteX45" fmla="*/ 1454004 w 2622846"/>
              <a:gd name="connsiteY45" fmla="*/ 508883 h 678290"/>
              <a:gd name="connsiteX46" fmla="*/ 1382442 w 2622846"/>
              <a:gd name="connsiteY46" fmla="*/ 564542 h 678290"/>
              <a:gd name="connsiteX47" fmla="*/ 1358588 w 2622846"/>
              <a:gd name="connsiteY47" fmla="*/ 572494 h 678290"/>
              <a:gd name="connsiteX48" fmla="*/ 1326783 w 2622846"/>
              <a:gd name="connsiteY48" fmla="*/ 588396 h 678290"/>
              <a:gd name="connsiteX49" fmla="*/ 1302929 w 2622846"/>
              <a:gd name="connsiteY49" fmla="*/ 604299 h 678290"/>
              <a:gd name="connsiteX50" fmla="*/ 1239319 w 2622846"/>
              <a:gd name="connsiteY50" fmla="*/ 636104 h 678290"/>
              <a:gd name="connsiteX51" fmla="*/ 1215465 w 2622846"/>
              <a:gd name="connsiteY51" fmla="*/ 652007 h 678290"/>
              <a:gd name="connsiteX52" fmla="*/ 1183660 w 2622846"/>
              <a:gd name="connsiteY52" fmla="*/ 659958 h 678290"/>
              <a:gd name="connsiteX53" fmla="*/ 1159806 w 2622846"/>
              <a:gd name="connsiteY53" fmla="*/ 675861 h 678290"/>
              <a:gd name="connsiteX54" fmla="*/ 1175708 w 2622846"/>
              <a:gd name="connsiteY54" fmla="*/ 548640 h 678290"/>
              <a:gd name="connsiteX55" fmla="*/ 1167757 w 2622846"/>
              <a:gd name="connsiteY55" fmla="*/ 310101 h 678290"/>
              <a:gd name="connsiteX56" fmla="*/ 786094 w 2622846"/>
              <a:gd name="connsiteY56" fmla="*/ 318052 h 678290"/>
              <a:gd name="connsiteX57" fmla="*/ 754289 w 2622846"/>
              <a:gd name="connsiteY57" fmla="*/ 326003 h 678290"/>
              <a:gd name="connsiteX58" fmla="*/ 690679 w 2622846"/>
              <a:gd name="connsiteY58" fmla="*/ 333955 h 678290"/>
              <a:gd name="connsiteX59" fmla="*/ 555507 w 2622846"/>
              <a:gd name="connsiteY59" fmla="*/ 357809 h 678290"/>
              <a:gd name="connsiteX60" fmla="*/ 523701 w 2622846"/>
              <a:gd name="connsiteY60" fmla="*/ 365760 h 678290"/>
              <a:gd name="connsiteX61" fmla="*/ 483945 w 2622846"/>
              <a:gd name="connsiteY61" fmla="*/ 373711 h 678290"/>
              <a:gd name="connsiteX62" fmla="*/ 420334 w 2622846"/>
              <a:gd name="connsiteY62" fmla="*/ 389614 h 678290"/>
              <a:gd name="connsiteX63" fmla="*/ 332870 w 2622846"/>
              <a:gd name="connsiteY63" fmla="*/ 405516 h 678290"/>
              <a:gd name="connsiteX64" fmla="*/ 261308 w 2622846"/>
              <a:gd name="connsiteY64" fmla="*/ 421419 h 678290"/>
              <a:gd name="connsiteX65" fmla="*/ 237454 w 2622846"/>
              <a:gd name="connsiteY65" fmla="*/ 429370 h 678290"/>
              <a:gd name="connsiteX66" fmla="*/ 205649 w 2622846"/>
              <a:gd name="connsiteY66" fmla="*/ 437322 h 678290"/>
              <a:gd name="connsiteX67" fmla="*/ 157941 w 2622846"/>
              <a:gd name="connsiteY67" fmla="*/ 453224 h 678290"/>
              <a:gd name="connsiteX68" fmla="*/ 134087 w 2622846"/>
              <a:gd name="connsiteY68" fmla="*/ 461176 h 678290"/>
              <a:gd name="connsiteX69" fmla="*/ 110233 w 2622846"/>
              <a:gd name="connsiteY69" fmla="*/ 477078 h 678290"/>
              <a:gd name="connsiteX70" fmla="*/ 78428 w 2622846"/>
              <a:gd name="connsiteY70" fmla="*/ 500932 h 678290"/>
              <a:gd name="connsiteX71" fmla="*/ 46623 w 2622846"/>
              <a:gd name="connsiteY71" fmla="*/ 508883 h 678290"/>
              <a:gd name="connsiteX72" fmla="*/ 6867 w 2622846"/>
              <a:gd name="connsiteY72" fmla="*/ 508883 h 67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22846" h="678290">
                <a:moveTo>
                  <a:pt x="6867" y="508883"/>
                </a:moveTo>
                <a:cubicBezTo>
                  <a:pt x="33371" y="491655"/>
                  <a:pt x="39961" y="483487"/>
                  <a:pt x="205649" y="405516"/>
                </a:cubicBezTo>
                <a:cubicBezTo>
                  <a:pt x="245346" y="386835"/>
                  <a:pt x="283298" y="363731"/>
                  <a:pt x="324919" y="349857"/>
                </a:cubicBezTo>
                <a:cubicBezTo>
                  <a:pt x="372627" y="333954"/>
                  <a:pt x="420900" y="319659"/>
                  <a:pt x="468042" y="302149"/>
                </a:cubicBezTo>
                <a:cubicBezTo>
                  <a:pt x="513720" y="285183"/>
                  <a:pt x="557120" y="262293"/>
                  <a:pt x="603214" y="246490"/>
                </a:cubicBezTo>
                <a:cubicBezTo>
                  <a:pt x="650052" y="230431"/>
                  <a:pt x="698836" y="220705"/>
                  <a:pt x="746338" y="206734"/>
                </a:cubicBezTo>
                <a:lnTo>
                  <a:pt x="1008731" y="127221"/>
                </a:lnTo>
                <a:cubicBezTo>
                  <a:pt x="1035218" y="119213"/>
                  <a:pt x="1061281" y="109589"/>
                  <a:pt x="1088244" y="103367"/>
                </a:cubicBezTo>
                <a:cubicBezTo>
                  <a:pt x="1122700" y="95416"/>
                  <a:pt x="1157610" y="89228"/>
                  <a:pt x="1191611" y="79513"/>
                </a:cubicBezTo>
                <a:cubicBezTo>
                  <a:pt x="1213385" y="73292"/>
                  <a:pt x="1233340" y="61494"/>
                  <a:pt x="1255221" y="55659"/>
                </a:cubicBezTo>
                <a:cubicBezTo>
                  <a:pt x="1273330" y="50830"/>
                  <a:pt x="1292394" y="50789"/>
                  <a:pt x="1310880" y="47708"/>
                </a:cubicBezTo>
                <a:cubicBezTo>
                  <a:pt x="1349256" y="41312"/>
                  <a:pt x="1343769" y="42045"/>
                  <a:pt x="1374491" y="31805"/>
                </a:cubicBezTo>
                <a:cubicBezTo>
                  <a:pt x="1371841" y="63610"/>
                  <a:pt x="1370758" y="95585"/>
                  <a:pt x="1366540" y="127221"/>
                </a:cubicBezTo>
                <a:cubicBezTo>
                  <a:pt x="1365432" y="135529"/>
                  <a:pt x="1360793" y="142989"/>
                  <a:pt x="1358588" y="151075"/>
                </a:cubicBezTo>
                <a:cubicBezTo>
                  <a:pt x="1352837" y="172161"/>
                  <a:pt x="1347601" y="193389"/>
                  <a:pt x="1342686" y="214685"/>
                </a:cubicBezTo>
                <a:cubicBezTo>
                  <a:pt x="1339647" y="227854"/>
                  <a:pt x="1339479" y="241788"/>
                  <a:pt x="1334734" y="254442"/>
                </a:cubicBezTo>
                <a:cubicBezTo>
                  <a:pt x="1331379" y="263390"/>
                  <a:pt x="1322713" y="269563"/>
                  <a:pt x="1318832" y="278296"/>
                </a:cubicBezTo>
                <a:cubicBezTo>
                  <a:pt x="1312024" y="293614"/>
                  <a:pt x="1308230" y="310101"/>
                  <a:pt x="1302929" y="326003"/>
                </a:cubicBezTo>
                <a:cubicBezTo>
                  <a:pt x="1301536" y="330183"/>
                  <a:pt x="1283955" y="380894"/>
                  <a:pt x="1287027" y="381662"/>
                </a:cubicBezTo>
                <a:cubicBezTo>
                  <a:pt x="1302020" y="385411"/>
                  <a:pt x="1313274" y="365314"/>
                  <a:pt x="1326783" y="357809"/>
                </a:cubicBezTo>
                <a:cubicBezTo>
                  <a:pt x="1400013" y="317126"/>
                  <a:pt x="1316044" y="370096"/>
                  <a:pt x="1390393" y="318052"/>
                </a:cubicBezTo>
                <a:cubicBezTo>
                  <a:pt x="1455347" y="272584"/>
                  <a:pt x="1417077" y="296119"/>
                  <a:pt x="1485809" y="270344"/>
                </a:cubicBezTo>
                <a:cubicBezTo>
                  <a:pt x="1591019" y="230890"/>
                  <a:pt x="1531105" y="245382"/>
                  <a:pt x="1605079" y="230588"/>
                </a:cubicBezTo>
                <a:cubicBezTo>
                  <a:pt x="1748974" y="158641"/>
                  <a:pt x="1551466" y="251109"/>
                  <a:pt x="1708446" y="198782"/>
                </a:cubicBezTo>
                <a:cubicBezTo>
                  <a:pt x="1840867" y="154642"/>
                  <a:pt x="1630075" y="189696"/>
                  <a:pt x="1811813" y="166977"/>
                </a:cubicBezTo>
                <a:cubicBezTo>
                  <a:pt x="1932199" y="115383"/>
                  <a:pt x="1799714" y="166082"/>
                  <a:pt x="1931082" y="135172"/>
                </a:cubicBezTo>
                <a:cubicBezTo>
                  <a:pt x="2104545" y="94357"/>
                  <a:pt x="1908323" y="123108"/>
                  <a:pt x="2066254" y="103367"/>
                </a:cubicBezTo>
                <a:cubicBezTo>
                  <a:pt x="2090108" y="95416"/>
                  <a:pt x="2113589" y="86243"/>
                  <a:pt x="2137816" y="79513"/>
                </a:cubicBezTo>
                <a:cubicBezTo>
                  <a:pt x="2212194" y="58852"/>
                  <a:pt x="2200909" y="66748"/>
                  <a:pt x="2272988" y="55659"/>
                </a:cubicBezTo>
                <a:cubicBezTo>
                  <a:pt x="2395340" y="36836"/>
                  <a:pt x="2187988" y="60185"/>
                  <a:pt x="2392258" y="39756"/>
                </a:cubicBezTo>
                <a:cubicBezTo>
                  <a:pt x="2410811" y="34455"/>
                  <a:pt x="2428996" y="27638"/>
                  <a:pt x="2447917" y="23854"/>
                </a:cubicBezTo>
                <a:cubicBezTo>
                  <a:pt x="2468870" y="19663"/>
                  <a:pt x="2490373" y="18924"/>
                  <a:pt x="2511527" y="15902"/>
                </a:cubicBezTo>
                <a:cubicBezTo>
                  <a:pt x="2671936" y="-7014"/>
                  <a:pt x="2421797" y="25130"/>
                  <a:pt x="2622846" y="0"/>
                </a:cubicBezTo>
                <a:cubicBezTo>
                  <a:pt x="2614895" y="7951"/>
                  <a:pt x="2608528" y="17894"/>
                  <a:pt x="2598992" y="23854"/>
                </a:cubicBezTo>
                <a:cubicBezTo>
                  <a:pt x="2586888" y="31419"/>
                  <a:pt x="2572677" y="34956"/>
                  <a:pt x="2559235" y="39756"/>
                </a:cubicBezTo>
                <a:cubicBezTo>
                  <a:pt x="2535555" y="48213"/>
                  <a:pt x="2511159" y="54630"/>
                  <a:pt x="2487673" y="63610"/>
                </a:cubicBezTo>
                <a:cubicBezTo>
                  <a:pt x="2421014" y="89097"/>
                  <a:pt x="2355028" y="116311"/>
                  <a:pt x="2288891" y="143123"/>
                </a:cubicBezTo>
                <a:cubicBezTo>
                  <a:pt x="2256959" y="156068"/>
                  <a:pt x="2226407" y="172747"/>
                  <a:pt x="2193475" y="182880"/>
                </a:cubicBezTo>
                <a:cubicBezTo>
                  <a:pt x="2159019" y="193482"/>
                  <a:pt x="2123935" y="202222"/>
                  <a:pt x="2090108" y="214685"/>
                </a:cubicBezTo>
                <a:cubicBezTo>
                  <a:pt x="2023143" y="239356"/>
                  <a:pt x="1958291" y="269527"/>
                  <a:pt x="1891326" y="294198"/>
                </a:cubicBezTo>
                <a:cubicBezTo>
                  <a:pt x="1840968" y="312751"/>
                  <a:pt x="1787165" y="323794"/>
                  <a:pt x="1740251" y="349857"/>
                </a:cubicBezTo>
                <a:cubicBezTo>
                  <a:pt x="1656875" y="396177"/>
                  <a:pt x="1695447" y="384263"/>
                  <a:pt x="1628933" y="397565"/>
                </a:cubicBezTo>
                <a:cubicBezTo>
                  <a:pt x="1620982" y="402866"/>
                  <a:pt x="1613183" y="408403"/>
                  <a:pt x="1605079" y="413468"/>
                </a:cubicBezTo>
                <a:cubicBezTo>
                  <a:pt x="1591973" y="421659"/>
                  <a:pt x="1577686" y="428049"/>
                  <a:pt x="1565322" y="437322"/>
                </a:cubicBezTo>
                <a:cubicBezTo>
                  <a:pt x="1556326" y="444069"/>
                  <a:pt x="1550824" y="454939"/>
                  <a:pt x="1541468" y="461176"/>
                </a:cubicBezTo>
                <a:cubicBezTo>
                  <a:pt x="1470769" y="508308"/>
                  <a:pt x="1516975" y="461654"/>
                  <a:pt x="1454004" y="508883"/>
                </a:cubicBezTo>
                <a:cubicBezTo>
                  <a:pt x="1387775" y="558555"/>
                  <a:pt x="1488559" y="505587"/>
                  <a:pt x="1382442" y="564542"/>
                </a:cubicBezTo>
                <a:cubicBezTo>
                  <a:pt x="1375115" y="568612"/>
                  <a:pt x="1366292" y="569192"/>
                  <a:pt x="1358588" y="572494"/>
                </a:cubicBezTo>
                <a:cubicBezTo>
                  <a:pt x="1347693" y="577163"/>
                  <a:pt x="1337074" y="582515"/>
                  <a:pt x="1326783" y="588396"/>
                </a:cubicBezTo>
                <a:cubicBezTo>
                  <a:pt x="1318486" y="593137"/>
                  <a:pt x="1311318" y="599723"/>
                  <a:pt x="1302929" y="604299"/>
                </a:cubicBezTo>
                <a:cubicBezTo>
                  <a:pt x="1282118" y="615651"/>
                  <a:pt x="1259043" y="622954"/>
                  <a:pt x="1239319" y="636104"/>
                </a:cubicBezTo>
                <a:cubicBezTo>
                  <a:pt x="1231368" y="641405"/>
                  <a:pt x="1224249" y="648243"/>
                  <a:pt x="1215465" y="652007"/>
                </a:cubicBezTo>
                <a:cubicBezTo>
                  <a:pt x="1205421" y="656312"/>
                  <a:pt x="1194262" y="657308"/>
                  <a:pt x="1183660" y="659958"/>
                </a:cubicBezTo>
                <a:cubicBezTo>
                  <a:pt x="1175709" y="665259"/>
                  <a:pt x="1162124" y="685132"/>
                  <a:pt x="1159806" y="675861"/>
                </a:cubicBezTo>
                <a:cubicBezTo>
                  <a:pt x="1155984" y="660573"/>
                  <a:pt x="1171475" y="574040"/>
                  <a:pt x="1175708" y="548640"/>
                </a:cubicBezTo>
                <a:cubicBezTo>
                  <a:pt x="1173058" y="469127"/>
                  <a:pt x="1236222" y="350621"/>
                  <a:pt x="1167757" y="310101"/>
                </a:cubicBezTo>
                <a:cubicBezTo>
                  <a:pt x="1058250" y="245291"/>
                  <a:pt x="913249" y="313162"/>
                  <a:pt x="786094" y="318052"/>
                </a:cubicBezTo>
                <a:cubicBezTo>
                  <a:pt x="775174" y="318472"/>
                  <a:pt x="765068" y="324206"/>
                  <a:pt x="754289" y="326003"/>
                </a:cubicBezTo>
                <a:cubicBezTo>
                  <a:pt x="733211" y="329516"/>
                  <a:pt x="711811" y="330785"/>
                  <a:pt x="690679" y="333955"/>
                </a:cubicBezTo>
                <a:cubicBezTo>
                  <a:pt x="659372" y="338651"/>
                  <a:pt x="594423" y="349161"/>
                  <a:pt x="555507" y="357809"/>
                </a:cubicBezTo>
                <a:cubicBezTo>
                  <a:pt x="544839" y="360180"/>
                  <a:pt x="534369" y="363389"/>
                  <a:pt x="523701" y="365760"/>
                </a:cubicBezTo>
                <a:cubicBezTo>
                  <a:pt x="510508" y="368692"/>
                  <a:pt x="497113" y="370672"/>
                  <a:pt x="483945" y="373711"/>
                </a:cubicBezTo>
                <a:cubicBezTo>
                  <a:pt x="462648" y="378626"/>
                  <a:pt x="441766" y="385328"/>
                  <a:pt x="420334" y="389614"/>
                </a:cubicBezTo>
                <a:cubicBezTo>
                  <a:pt x="364769" y="400727"/>
                  <a:pt x="393909" y="395343"/>
                  <a:pt x="332870" y="405516"/>
                </a:cubicBezTo>
                <a:cubicBezTo>
                  <a:pt x="279177" y="423415"/>
                  <a:pt x="345261" y="402764"/>
                  <a:pt x="261308" y="421419"/>
                </a:cubicBezTo>
                <a:cubicBezTo>
                  <a:pt x="253126" y="423237"/>
                  <a:pt x="245513" y="427067"/>
                  <a:pt x="237454" y="429370"/>
                </a:cubicBezTo>
                <a:cubicBezTo>
                  <a:pt x="226946" y="432372"/>
                  <a:pt x="216116" y="434182"/>
                  <a:pt x="205649" y="437322"/>
                </a:cubicBezTo>
                <a:cubicBezTo>
                  <a:pt x="189593" y="442139"/>
                  <a:pt x="173844" y="447923"/>
                  <a:pt x="157941" y="453224"/>
                </a:cubicBezTo>
                <a:cubicBezTo>
                  <a:pt x="149990" y="455874"/>
                  <a:pt x="141061" y="456527"/>
                  <a:pt x="134087" y="461176"/>
                </a:cubicBezTo>
                <a:cubicBezTo>
                  <a:pt x="126136" y="466477"/>
                  <a:pt x="118009" y="471524"/>
                  <a:pt x="110233" y="477078"/>
                </a:cubicBezTo>
                <a:cubicBezTo>
                  <a:pt x="99449" y="484781"/>
                  <a:pt x="90281" y="495005"/>
                  <a:pt x="78428" y="500932"/>
                </a:cubicBezTo>
                <a:cubicBezTo>
                  <a:pt x="68654" y="505819"/>
                  <a:pt x="57130" y="505881"/>
                  <a:pt x="46623" y="508883"/>
                </a:cubicBezTo>
                <a:cubicBezTo>
                  <a:pt x="38564" y="511186"/>
                  <a:pt x="-19637" y="526111"/>
                  <a:pt x="6867" y="508883"/>
                </a:cubicBezTo>
                <a:close/>
              </a:path>
            </a:pathLst>
          </a:cu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爆炸形 1 53"/>
          <p:cNvSpPr/>
          <p:nvPr/>
        </p:nvSpPr>
        <p:spPr>
          <a:xfrm>
            <a:off x="3727286" y="3996992"/>
            <a:ext cx="658474" cy="455704"/>
          </a:xfrm>
          <a:prstGeom prst="irregularSeal1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8938" y="4479665"/>
            <a:ext cx="79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377129" y="4479665"/>
            <a:ext cx="79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30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暴露站问题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061276" y="2459624"/>
            <a:ext cx="3895989" cy="3525942"/>
          </a:xfrm>
          <a:prstGeom prst="ellipse">
            <a:avLst/>
          </a:prstGeom>
          <a:solidFill>
            <a:schemeClr val="accent2">
              <a:lumMod val="20000"/>
              <a:lumOff val="8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181"/>
          <p:cNvGrpSpPr/>
          <p:nvPr/>
        </p:nvGrpSpPr>
        <p:grpSpPr bwMode="auto">
          <a:xfrm>
            <a:off x="2004384" y="3900916"/>
            <a:ext cx="839424" cy="511784"/>
            <a:chOff x="762" y="2391"/>
            <a:chExt cx="423" cy="312"/>
          </a:xfrm>
        </p:grpSpPr>
        <p:grpSp>
          <p:nvGrpSpPr>
            <p:cNvPr id="7" name="Group 182"/>
            <p:cNvGrpSpPr/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15" name="Line 183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16" name="Picture 184" descr="laptop copy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185"/>
            <p:cNvGrpSpPr/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9" name="AutoShape 186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" name="AutoShape 187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AutoShape 188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" name="AutoShape 189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" name="AutoShape 190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" name="AutoShape 191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7" name="Group 181"/>
          <p:cNvGrpSpPr/>
          <p:nvPr/>
        </p:nvGrpSpPr>
        <p:grpSpPr bwMode="auto">
          <a:xfrm>
            <a:off x="5164178" y="3930417"/>
            <a:ext cx="839424" cy="511784"/>
            <a:chOff x="762" y="2391"/>
            <a:chExt cx="423" cy="312"/>
          </a:xfrm>
        </p:grpSpPr>
        <p:grpSp>
          <p:nvGrpSpPr>
            <p:cNvPr id="18" name="Group 182"/>
            <p:cNvGrpSpPr/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26" name="Line 183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27" name="Picture 184" descr="laptop copy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Group 185"/>
            <p:cNvGrpSpPr/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20" name="AutoShape 186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" name="AutoShape 187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" name="AutoShape 190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5" name="AutoShape 191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28" name="Group 181"/>
          <p:cNvGrpSpPr/>
          <p:nvPr/>
        </p:nvGrpSpPr>
        <p:grpSpPr bwMode="auto">
          <a:xfrm>
            <a:off x="5835883" y="2532294"/>
            <a:ext cx="839424" cy="511784"/>
            <a:chOff x="762" y="2391"/>
            <a:chExt cx="423" cy="312"/>
          </a:xfrm>
        </p:grpSpPr>
        <p:grpSp>
          <p:nvGrpSpPr>
            <p:cNvPr id="29" name="Group 182"/>
            <p:cNvGrpSpPr/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37" name="Line 183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38" name="Picture 184" descr="laptop copy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0" name="Group 185"/>
            <p:cNvGrpSpPr/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31" name="AutoShape 186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" name="AutoShape 187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3" name="AutoShape 188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4" name="AutoShape 189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5" name="AutoShape 190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6" name="AutoShape 191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pic>
        <p:nvPicPr>
          <p:cNvPr id="39" name="Picture 216" descr="天线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38658"/>
            <a:ext cx="458718" cy="74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任意多边形 39"/>
          <p:cNvSpPr/>
          <p:nvPr/>
        </p:nvSpPr>
        <p:spPr>
          <a:xfrm rot="20478909" flipV="1">
            <a:off x="4168432" y="4016622"/>
            <a:ext cx="1178710" cy="402067"/>
          </a:xfrm>
          <a:custGeom>
            <a:avLst/>
            <a:gdLst>
              <a:gd name="connsiteX0" fmla="*/ 6867 w 2622846"/>
              <a:gd name="connsiteY0" fmla="*/ 508883 h 678290"/>
              <a:gd name="connsiteX1" fmla="*/ 205649 w 2622846"/>
              <a:gd name="connsiteY1" fmla="*/ 405516 h 678290"/>
              <a:gd name="connsiteX2" fmla="*/ 324919 w 2622846"/>
              <a:gd name="connsiteY2" fmla="*/ 349857 h 678290"/>
              <a:gd name="connsiteX3" fmla="*/ 468042 w 2622846"/>
              <a:gd name="connsiteY3" fmla="*/ 302149 h 678290"/>
              <a:gd name="connsiteX4" fmla="*/ 603214 w 2622846"/>
              <a:gd name="connsiteY4" fmla="*/ 246490 h 678290"/>
              <a:gd name="connsiteX5" fmla="*/ 746338 w 2622846"/>
              <a:gd name="connsiteY5" fmla="*/ 206734 h 678290"/>
              <a:gd name="connsiteX6" fmla="*/ 1008731 w 2622846"/>
              <a:gd name="connsiteY6" fmla="*/ 127221 h 678290"/>
              <a:gd name="connsiteX7" fmla="*/ 1088244 w 2622846"/>
              <a:gd name="connsiteY7" fmla="*/ 103367 h 678290"/>
              <a:gd name="connsiteX8" fmla="*/ 1191611 w 2622846"/>
              <a:gd name="connsiteY8" fmla="*/ 79513 h 678290"/>
              <a:gd name="connsiteX9" fmla="*/ 1255221 w 2622846"/>
              <a:gd name="connsiteY9" fmla="*/ 55659 h 678290"/>
              <a:gd name="connsiteX10" fmla="*/ 1310880 w 2622846"/>
              <a:gd name="connsiteY10" fmla="*/ 47708 h 678290"/>
              <a:gd name="connsiteX11" fmla="*/ 1374491 w 2622846"/>
              <a:gd name="connsiteY11" fmla="*/ 31805 h 678290"/>
              <a:gd name="connsiteX12" fmla="*/ 1366540 w 2622846"/>
              <a:gd name="connsiteY12" fmla="*/ 127221 h 678290"/>
              <a:gd name="connsiteX13" fmla="*/ 1358588 w 2622846"/>
              <a:gd name="connsiteY13" fmla="*/ 151075 h 678290"/>
              <a:gd name="connsiteX14" fmla="*/ 1342686 w 2622846"/>
              <a:gd name="connsiteY14" fmla="*/ 214685 h 678290"/>
              <a:gd name="connsiteX15" fmla="*/ 1334734 w 2622846"/>
              <a:gd name="connsiteY15" fmla="*/ 254442 h 678290"/>
              <a:gd name="connsiteX16" fmla="*/ 1318832 w 2622846"/>
              <a:gd name="connsiteY16" fmla="*/ 278296 h 678290"/>
              <a:gd name="connsiteX17" fmla="*/ 1302929 w 2622846"/>
              <a:gd name="connsiteY17" fmla="*/ 326003 h 678290"/>
              <a:gd name="connsiteX18" fmla="*/ 1287027 w 2622846"/>
              <a:gd name="connsiteY18" fmla="*/ 381662 h 678290"/>
              <a:gd name="connsiteX19" fmla="*/ 1326783 w 2622846"/>
              <a:gd name="connsiteY19" fmla="*/ 357809 h 678290"/>
              <a:gd name="connsiteX20" fmla="*/ 1390393 w 2622846"/>
              <a:gd name="connsiteY20" fmla="*/ 318052 h 678290"/>
              <a:gd name="connsiteX21" fmla="*/ 1485809 w 2622846"/>
              <a:gd name="connsiteY21" fmla="*/ 270344 h 678290"/>
              <a:gd name="connsiteX22" fmla="*/ 1605079 w 2622846"/>
              <a:gd name="connsiteY22" fmla="*/ 230588 h 678290"/>
              <a:gd name="connsiteX23" fmla="*/ 1708446 w 2622846"/>
              <a:gd name="connsiteY23" fmla="*/ 198782 h 678290"/>
              <a:gd name="connsiteX24" fmla="*/ 1811813 w 2622846"/>
              <a:gd name="connsiteY24" fmla="*/ 166977 h 678290"/>
              <a:gd name="connsiteX25" fmla="*/ 1931082 w 2622846"/>
              <a:gd name="connsiteY25" fmla="*/ 135172 h 678290"/>
              <a:gd name="connsiteX26" fmla="*/ 2066254 w 2622846"/>
              <a:gd name="connsiteY26" fmla="*/ 103367 h 678290"/>
              <a:gd name="connsiteX27" fmla="*/ 2137816 w 2622846"/>
              <a:gd name="connsiteY27" fmla="*/ 79513 h 678290"/>
              <a:gd name="connsiteX28" fmla="*/ 2272988 w 2622846"/>
              <a:gd name="connsiteY28" fmla="*/ 55659 h 678290"/>
              <a:gd name="connsiteX29" fmla="*/ 2392258 w 2622846"/>
              <a:gd name="connsiteY29" fmla="*/ 39756 h 678290"/>
              <a:gd name="connsiteX30" fmla="*/ 2447917 w 2622846"/>
              <a:gd name="connsiteY30" fmla="*/ 23854 h 678290"/>
              <a:gd name="connsiteX31" fmla="*/ 2511527 w 2622846"/>
              <a:gd name="connsiteY31" fmla="*/ 15902 h 678290"/>
              <a:gd name="connsiteX32" fmla="*/ 2622846 w 2622846"/>
              <a:gd name="connsiteY32" fmla="*/ 0 h 678290"/>
              <a:gd name="connsiteX33" fmla="*/ 2598992 w 2622846"/>
              <a:gd name="connsiteY33" fmla="*/ 23854 h 678290"/>
              <a:gd name="connsiteX34" fmla="*/ 2559235 w 2622846"/>
              <a:gd name="connsiteY34" fmla="*/ 39756 h 678290"/>
              <a:gd name="connsiteX35" fmla="*/ 2487673 w 2622846"/>
              <a:gd name="connsiteY35" fmla="*/ 63610 h 678290"/>
              <a:gd name="connsiteX36" fmla="*/ 2288891 w 2622846"/>
              <a:gd name="connsiteY36" fmla="*/ 143123 h 678290"/>
              <a:gd name="connsiteX37" fmla="*/ 2193475 w 2622846"/>
              <a:gd name="connsiteY37" fmla="*/ 182880 h 678290"/>
              <a:gd name="connsiteX38" fmla="*/ 2090108 w 2622846"/>
              <a:gd name="connsiteY38" fmla="*/ 214685 h 678290"/>
              <a:gd name="connsiteX39" fmla="*/ 1891326 w 2622846"/>
              <a:gd name="connsiteY39" fmla="*/ 294198 h 678290"/>
              <a:gd name="connsiteX40" fmla="*/ 1740251 w 2622846"/>
              <a:gd name="connsiteY40" fmla="*/ 349857 h 678290"/>
              <a:gd name="connsiteX41" fmla="*/ 1628933 w 2622846"/>
              <a:gd name="connsiteY41" fmla="*/ 397565 h 678290"/>
              <a:gd name="connsiteX42" fmla="*/ 1605079 w 2622846"/>
              <a:gd name="connsiteY42" fmla="*/ 413468 h 678290"/>
              <a:gd name="connsiteX43" fmla="*/ 1565322 w 2622846"/>
              <a:gd name="connsiteY43" fmla="*/ 437322 h 678290"/>
              <a:gd name="connsiteX44" fmla="*/ 1541468 w 2622846"/>
              <a:gd name="connsiteY44" fmla="*/ 461176 h 678290"/>
              <a:gd name="connsiteX45" fmla="*/ 1454004 w 2622846"/>
              <a:gd name="connsiteY45" fmla="*/ 508883 h 678290"/>
              <a:gd name="connsiteX46" fmla="*/ 1382442 w 2622846"/>
              <a:gd name="connsiteY46" fmla="*/ 564542 h 678290"/>
              <a:gd name="connsiteX47" fmla="*/ 1358588 w 2622846"/>
              <a:gd name="connsiteY47" fmla="*/ 572494 h 678290"/>
              <a:gd name="connsiteX48" fmla="*/ 1326783 w 2622846"/>
              <a:gd name="connsiteY48" fmla="*/ 588396 h 678290"/>
              <a:gd name="connsiteX49" fmla="*/ 1302929 w 2622846"/>
              <a:gd name="connsiteY49" fmla="*/ 604299 h 678290"/>
              <a:gd name="connsiteX50" fmla="*/ 1239319 w 2622846"/>
              <a:gd name="connsiteY50" fmla="*/ 636104 h 678290"/>
              <a:gd name="connsiteX51" fmla="*/ 1215465 w 2622846"/>
              <a:gd name="connsiteY51" fmla="*/ 652007 h 678290"/>
              <a:gd name="connsiteX52" fmla="*/ 1183660 w 2622846"/>
              <a:gd name="connsiteY52" fmla="*/ 659958 h 678290"/>
              <a:gd name="connsiteX53" fmla="*/ 1159806 w 2622846"/>
              <a:gd name="connsiteY53" fmla="*/ 675861 h 678290"/>
              <a:gd name="connsiteX54" fmla="*/ 1175708 w 2622846"/>
              <a:gd name="connsiteY54" fmla="*/ 548640 h 678290"/>
              <a:gd name="connsiteX55" fmla="*/ 1167757 w 2622846"/>
              <a:gd name="connsiteY55" fmla="*/ 310101 h 678290"/>
              <a:gd name="connsiteX56" fmla="*/ 786094 w 2622846"/>
              <a:gd name="connsiteY56" fmla="*/ 318052 h 678290"/>
              <a:gd name="connsiteX57" fmla="*/ 754289 w 2622846"/>
              <a:gd name="connsiteY57" fmla="*/ 326003 h 678290"/>
              <a:gd name="connsiteX58" fmla="*/ 690679 w 2622846"/>
              <a:gd name="connsiteY58" fmla="*/ 333955 h 678290"/>
              <a:gd name="connsiteX59" fmla="*/ 555507 w 2622846"/>
              <a:gd name="connsiteY59" fmla="*/ 357809 h 678290"/>
              <a:gd name="connsiteX60" fmla="*/ 523701 w 2622846"/>
              <a:gd name="connsiteY60" fmla="*/ 365760 h 678290"/>
              <a:gd name="connsiteX61" fmla="*/ 483945 w 2622846"/>
              <a:gd name="connsiteY61" fmla="*/ 373711 h 678290"/>
              <a:gd name="connsiteX62" fmla="*/ 420334 w 2622846"/>
              <a:gd name="connsiteY62" fmla="*/ 389614 h 678290"/>
              <a:gd name="connsiteX63" fmla="*/ 332870 w 2622846"/>
              <a:gd name="connsiteY63" fmla="*/ 405516 h 678290"/>
              <a:gd name="connsiteX64" fmla="*/ 261308 w 2622846"/>
              <a:gd name="connsiteY64" fmla="*/ 421419 h 678290"/>
              <a:gd name="connsiteX65" fmla="*/ 237454 w 2622846"/>
              <a:gd name="connsiteY65" fmla="*/ 429370 h 678290"/>
              <a:gd name="connsiteX66" fmla="*/ 205649 w 2622846"/>
              <a:gd name="connsiteY66" fmla="*/ 437322 h 678290"/>
              <a:gd name="connsiteX67" fmla="*/ 157941 w 2622846"/>
              <a:gd name="connsiteY67" fmla="*/ 453224 h 678290"/>
              <a:gd name="connsiteX68" fmla="*/ 134087 w 2622846"/>
              <a:gd name="connsiteY68" fmla="*/ 461176 h 678290"/>
              <a:gd name="connsiteX69" fmla="*/ 110233 w 2622846"/>
              <a:gd name="connsiteY69" fmla="*/ 477078 h 678290"/>
              <a:gd name="connsiteX70" fmla="*/ 78428 w 2622846"/>
              <a:gd name="connsiteY70" fmla="*/ 500932 h 678290"/>
              <a:gd name="connsiteX71" fmla="*/ 46623 w 2622846"/>
              <a:gd name="connsiteY71" fmla="*/ 508883 h 678290"/>
              <a:gd name="connsiteX72" fmla="*/ 6867 w 2622846"/>
              <a:gd name="connsiteY72" fmla="*/ 508883 h 67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22846" h="678290">
                <a:moveTo>
                  <a:pt x="6867" y="508883"/>
                </a:moveTo>
                <a:cubicBezTo>
                  <a:pt x="33371" y="491655"/>
                  <a:pt x="39961" y="483487"/>
                  <a:pt x="205649" y="405516"/>
                </a:cubicBezTo>
                <a:cubicBezTo>
                  <a:pt x="245346" y="386835"/>
                  <a:pt x="283298" y="363731"/>
                  <a:pt x="324919" y="349857"/>
                </a:cubicBezTo>
                <a:cubicBezTo>
                  <a:pt x="372627" y="333954"/>
                  <a:pt x="420900" y="319659"/>
                  <a:pt x="468042" y="302149"/>
                </a:cubicBezTo>
                <a:cubicBezTo>
                  <a:pt x="513720" y="285183"/>
                  <a:pt x="557120" y="262293"/>
                  <a:pt x="603214" y="246490"/>
                </a:cubicBezTo>
                <a:cubicBezTo>
                  <a:pt x="650052" y="230431"/>
                  <a:pt x="698836" y="220705"/>
                  <a:pt x="746338" y="206734"/>
                </a:cubicBezTo>
                <a:lnTo>
                  <a:pt x="1008731" y="127221"/>
                </a:lnTo>
                <a:cubicBezTo>
                  <a:pt x="1035218" y="119213"/>
                  <a:pt x="1061281" y="109589"/>
                  <a:pt x="1088244" y="103367"/>
                </a:cubicBezTo>
                <a:cubicBezTo>
                  <a:pt x="1122700" y="95416"/>
                  <a:pt x="1157610" y="89228"/>
                  <a:pt x="1191611" y="79513"/>
                </a:cubicBezTo>
                <a:cubicBezTo>
                  <a:pt x="1213385" y="73292"/>
                  <a:pt x="1233340" y="61494"/>
                  <a:pt x="1255221" y="55659"/>
                </a:cubicBezTo>
                <a:cubicBezTo>
                  <a:pt x="1273330" y="50830"/>
                  <a:pt x="1292394" y="50789"/>
                  <a:pt x="1310880" y="47708"/>
                </a:cubicBezTo>
                <a:cubicBezTo>
                  <a:pt x="1349256" y="41312"/>
                  <a:pt x="1343769" y="42045"/>
                  <a:pt x="1374491" y="31805"/>
                </a:cubicBezTo>
                <a:cubicBezTo>
                  <a:pt x="1371841" y="63610"/>
                  <a:pt x="1370758" y="95585"/>
                  <a:pt x="1366540" y="127221"/>
                </a:cubicBezTo>
                <a:cubicBezTo>
                  <a:pt x="1365432" y="135529"/>
                  <a:pt x="1360793" y="142989"/>
                  <a:pt x="1358588" y="151075"/>
                </a:cubicBezTo>
                <a:cubicBezTo>
                  <a:pt x="1352837" y="172161"/>
                  <a:pt x="1347601" y="193389"/>
                  <a:pt x="1342686" y="214685"/>
                </a:cubicBezTo>
                <a:cubicBezTo>
                  <a:pt x="1339647" y="227854"/>
                  <a:pt x="1339479" y="241788"/>
                  <a:pt x="1334734" y="254442"/>
                </a:cubicBezTo>
                <a:cubicBezTo>
                  <a:pt x="1331379" y="263390"/>
                  <a:pt x="1322713" y="269563"/>
                  <a:pt x="1318832" y="278296"/>
                </a:cubicBezTo>
                <a:cubicBezTo>
                  <a:pt x="1312024" y="293614"/>
                  <a:pt x="1308230" y="310101"/>
                  <a:pt x="1302929" y="326003"/>
                </a:cubicBezTo>
                <a:cubicBezTo>
                  <a:pt x="1301536" y="330183"/>
                  <a:pt x="1283955" y="380894"/>
                  <a:pt x="1287027" y="381662"/>
                </a:cubicBezTo>
                <a:cubicBezTo>
                  <a:pt x="1302020" y="385411"/>
                  <a:pt x="1313274" y="365314"/>
                  <a:pt x="1326783" y="357809"/>
                </a:cubicBezTo>
                <a:cubicBezTo>
                  <a:pt x="1400013" y="317126"/>
                  <a:pt x="1316044" y="370096"/>
                  <a:pt x="1390393" y="318052"/>
                </a:cubicBezTo>
                <a:cubicBezTo>
                  <a:pt x="1455347" y="272584"/>
                  <a:pt x="1417077" y="296119"/>
                  <a:pt x="1485809" y="270344"/>
                </a:cubicBezTo>
                <a:cubicBezTo>
                  <a:pt x="1591019" y="230890"/>
                  <a:pt x="1531105" y="245382"/>
                  <a:pt x="1605079" y="230588"/>
                </a:cubicBezTo>
                <a:cubicBezTo>
                  <a:pt x="1748974" y="158641"/>
                  <a:pt x="1551466" y="251109"/>
                  <a:pt x="1708446" y="198782"/>
                </a:cubicBezTo>
                <a:cubicBezTo>
                  <a:pt x="1840867" y="154642"/>
                  <a:pt x="1630075" y="189696"/>
                  <a:pt x="1811813" y="166977"/>
                </a:cubicBezTo>
                <a:cubicBezTo>
                  <a:pt x="1932199" y="115383"/>
                  <a:pt x="1799714" y="166082"/>
                  <a:pt x="1931082" y="135172"/>
                </a:cubicBezTo>
                <a:cubicBezTo>
                  <a:pt x="2104545" y="94357"/>
                  <a:pt x="1908323" y="123108"/>
                  <a:pt x="2066254" y="103367"/>
                </a:cubicBezTo>
                <a:cubicBezTo>
                  <a:pt x="2090108" y="95416"/>
                  <a:pt x="2113589" y="86243"/>
                  <a:pt x="2137816" y="79513"/>
                </a:cubicBezTo>
                <a:cubicBezTo>
                  <a:pt x="2212194" y="58852"/>
                  <a:pt x="2200909" y="66748"/>
                  <a:pt x="2272988" y="55659"/>
                </a:cubicBezTo>
                <a:cubicBezTo>
                  <a:pt x="2395340" y="36836"/>
                  <a:pt x="2187988" y="60185"/>
                  <a:pt x="2392258" y="39756"/>
                </a:cubicBezTo>
                <a:cubicBezTo>
                  <a:pt x="2410811" y="34455"/>
                  <a:pt x="2428996" y="27638"/>
                  <a:pt x="2447917" y="23854"/>
                </a:cubicBezTo>
                <a:cubicBezTo>
                  <a:pt x="2468870" y="19663"/>
                  <a:pt x="2490373" y="18924"/>
                  <a:pt x="2511527" y="15902"/>
                </a:cubicBezTo>
                <a:cubicBezTo>
                  <a:pt x="2671936" y="-7014"/>
                  <a:pt x="2421797" y="25130"/>
                  <a:pt x="2622846" y="0"/>
                </a:cubicBezTo>
                <a:cubicBezTo>
                  <a:pt x="2614895" y="7951"/>
                  <a:pt x="2608528" y="17894"/>
                  <a:pt x="2598992" y="23854"/>
                </a:cubicBezTo>
                <a:cubicBezTo>
                  <a:pt x="2586888" y="31419"/>
                  <a:pt x="2572677" y="34956"/>
                  <a:pt x="2559235" y="39756"/>
                </a:cubicBezTo>
                <a:cubicBezTo>
                  <a:pt x="2535555" y="48213"/>
                  <a:pt x="2511159" y="54630"/>
                  <a:pt x="2487673" y="63610"/>
                </a:cubicBezTo>
                <a:cubicBezTo>
                  <a:pt x="2421014" y="89097"/>
                  <a:pt x="2355028" y="116311"/>
                  <a:pt x="2288891" y="143123"/>
                </a:cubicBezTo>
                <a:cubicBezTo>
                  <a:pt x="2256959" y="156068"/>
                  <a:pt x="2226407" y="172747"/>
                  <a:pt x="2193475" y="182880"/>
                </a:cubicBezTo>
                <a:cubicBezTo>
                  <a:pt x="2159019" y="193482"/>
                  <a:pt x="2123935" y="202222"/>
                  <a:pt x="2090108" y="214685"/>
                </a:cubicBezTo>
                <a:cubicBezTo>
                  <a:pt x="2023143" y="239356"/>
                  <a:pt x="1958291" y="269527"/>
                  <a:pt x="1891326" y="294198"/>
                </a:cubicBezTo>
                <a:cubicBezTo>
                  <a:pt x="1840968" y="312751"/>
                  <a:pt x="1787165" y="323794"/>
                  <a:pt x="1740251" y="349857"/>
                </a:cubicBezTo>
                <a:cubicBezTo>
                  <a:pt x="1656875" y="396177"/>
                  <a:pt x="1695447" y="384263"/>
                  <a:pt x="1628933" y="397565"/>
                </a:cubicBezTo>
                <a:cubicBezTo>
                  <a:pt x="1620982" y="402866"/>
                  <a:pt x="1613183" y="408403"/>
                  <a:pt x="1605079" y="413468"/>
                </a:cubicBezTo>
                <a:cubicBezTo>
                  <a:pt x="1591973" y="421659"/>
                  <a:pt x="1577686" y="428049"/>
                  <a:pt x="1565322" y="437322"/>
                </a:cubicBezTo>
                <a:cubicBezTo>
                  <a:pt x="1556326" y="444069"/>
                  <a:pt x="1550824" y="454939"/>
                  <a:pt x="1541468" y="461176"/>
                </a:cubicBezTo>
                <a:cubicBezTo>
                  <a:pt x="1470769" y="508308"/>
                  <a:pt x="1516975" y="461654"/>
                  <a:pt x="1454004" y="508883"/>
                </a:cubicBezTo>
                <a:cubicBezTo>
                  <a:pt x="1387775" y="558555"/>
                  <a:pt x="1488559" y="505587"/>
                  <a:pt x="1382442" y="564542"/>
                </a:cubicBezTo>
                <a:cubicBezTo>
                  <a:pt x="1375115" y="568612"/>
                  <a:pt x="1366292" y="569192"/>
                  <a:pt x="1358588" y="572494"/>
                </a:cubicBezTo>
                <a:cubicBezTo>
                  <a:pt x="1347693" y="577163"/>
                  <a:pt x="1337074" y="582515"/>
                  <a:pt x="1326783" y="588396"/>
                </a:cubicBezTo>
                <a:cubicBezTo>
                  <a:pt x="1318486" y="593137"/>
                  <a:pt x="1311318" y="599723"/>
                  <a:pt x="1302929" y="604299"/>
                </a:cubicBezTo>
                <a:cubicBezTo>
                  <a:pt x="1282118" y="615651"/>
                  <a:pt x="1259043" y="622954"/>
                  <a:pt x="1239319" y="636104"/>
                </a:cubicBezTo>
                <a:cubicBezTo>
                  <a:pt x="1231368" y="641405"/>
                  <a:pt x="1224249" y="648243"/>
                  <a:pt x="1215465" y="652007"/>
                </a:cubicBezTo>
                <a:cubicBezTo>
                  <a:pt x="1205421" y="656312"/>
                  <a:pt x="1194262" y="657308"/>
                  <a:pt x="1183660" y="659958"/>
                </a:cubicBezTo>
                <a:cubicBezTo>
                  <a:pt x="1175709" y="665259"/>
                  <a:pt x="1162124" y="685132"/>
                  <a:pt x="1159806" y="675861"/>
                </a:cubicBezTo>
                <a:cubicBezTo>
                  <a:pt x="1155984" y="660573"/>
                  <a:pt x="1171475" y="574040"/>
                  <a:pt x="1175708" y="548640"/>
                </a:cubicBezTo>
                <a:cubicBezTo>
                  <a:pt x="1173058" y="469127"/>
                  <a:pt x="1236222" y="350621"/>
                  <a:pt x="1167757" y="310101"/>
                </a:cubicBezTo>
                <a:cubicBezTo>
                  <a:pt x="1058250" y="245291"/>
                  <a:pt x="913249" y="313162"/>
                  <a:pt x="786094" y="318052"/>
                </a:cubicBezTo>
                <a:cubicBezTo>
                  <a:pt x="775174" y="318472"/>
                  <a:pt x="765068" y="324206"/>
                  <a:pt x="754289" y="326003"/>
                </a:cubicBezTo>
                <a:cubicBezTo>
                  <a:pt x="733211" y="329516"/>
                  <a:pt x="711811" y="330785"/>
                  <a:pt x="690679" y="333955"/>
                </a:cubicBezTo>
                <a:cubicBezTo>
                  <a:pt x="659372" y="338651"/>
                  <a:pt x="594423" y="349161"/>
                  <a:pt x="555507" y="357809"/>
                </a:cubicBezTo>
                <a:cubicBezTo>
                  <a:pt x="544839" y="360180"/>
                  <a:pt x="534369" y="363389"/>
                  <a:pt x="523701" y="365760"/>
                </a:cubicBezTo>
                <a:cubicBezTo>
                  <a:pt x="510508" y="368692"/>
                  <a:pt x="497113" y="370672"/>
                  <a:pt x="483945" y="373711"/>
                </a:cubicBezTo>
                <a:cubicBezTo>
                  <a:pt x="462648" y="378626"/>
                  <a:pt x="441766" y="385328"/>
                  <a:pt x="420334" y="389614"/>
                </a:cubicBezTo>
                <a:cubicBezTo>
                  <a:pt x="364769" y="400727"/>
                  <a:pt x="393909" y="395343"/>
                  <a:pt x="332870" y="405516"/>
                </a:cubicBezTo>
                <a:cubicBezTo>
                  <a:pt x="279177" y="423415"/>
                  <a:pt x="345261" y="402764"/>
                  <a:pt x="261308" y="421419"/>
                </a:cubicBezTo>
                <a:cubicBezTo>
                  <a:pt x="253126" y="423237"/>
                  <a:pt x="245513" y="427067"/>
                  <a:pt x="237454" y="429370"/>
                </a:cubicBezTo>
                <a:cubicBezTo>
                  <a:pt x="226946" y="432372"/>
                  <a:pt x="216116" y="434182"/>
                  <a:pt x="205649" y="437322"/>
                </a:cubicBezTo>
                <a:cubicBezTo>
                  <a:pt x="189593" y="442139"/>
                  <a:pt x="173844" y="447923"/>
                  <a:pt x="157941" y="453224"/>
                </a:cubicBezTo>
                <a:cubicBezTo>
                  <a:pt x="149990" y="455874"/>
                  <a:pt x="141061" y="456527"/>
                  <a:pt x="134087" y="461176"/>
                </a:cubicBezTo>
                <a:cubicBezTo>
                  <a:pt x="126136" y="466477"/>
                  <a:pt x="118009" y="471524"/>
                  <a:pt x="110233" y="477078"/>
                </a:cubicBezTo>
                <a:cubicBezTo>
                  <a:pt x="99449" y="484781"/>
                  <a:pt x="90281" y="495005"/>
                  <a:pt x="78428" y="500932"/>
                </a:cubicBezTo>
                <a:cubicBezTo>
                  <a:pt x="68654" y="505819"/>
                  <a:pt x="57130" y="505881"/>
                  <a:pt x="46623" y="508883"/>
                </a:cubicBezTo>
                <a:cubicBezTo>
                  <a:pt x="38564" y="511186"/>
                  <a:pt x="-19637" y="526111"/>
                  <a:pt x="6867" y="508883"/>
                </a:cubicBezTo>
                <a:close/>
              </a:path>
            </a:pathLst>
          </a:cu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 rot="20478909" flipV="1">
            <a:off x="2644969" y="3948804"/>
            <a:ext cx="1178710" cy="402067"/>
          </a:xfrm>
          <a:custGeom>
            <a:avLst/>
            <a:gdLst>
              <a:gd name="connsiteX0" fmla="*/ 6867 w 2622846"/>
              <a:gd name="connsiteY0" fmla="*/ 508883 h 678290"/>
              <a:gd name="connsiteX1" fmla="*/ 205649 w 2622846"/>
              <a:gd name="connsiteY1" fmla="*/ 405516 h 678290"/>
              <a:gd name="connsiteX2" fmla="*/ 324919 w 2622846"/>
              <a:gd name="connsiteY2" fmla="*/ 349857 h 678290"/>
              <a:gd name="connsiteX3" fmla="*/ 468042 w 2622846"/>
              <a:gd name="connsiteY3" fmla="*/ 302149 h 678290"/>
              <a:gd name="connsiteX4" fmla="*/ 603214 w 2622846"/>
              <a:gd name="connsiteY4" fmla="*/ 246490 h 678290"/>
              <a:gd name="connsiteX5" fmla="*/ 746338 w 2622846"/>
              <a:gd name="connsiteY5" fmla="*/ 206734 h 678290"/>
              <a:gd name="connsiteX6" fmla="*/ 1008731 w 2622846"/>
              <a:gd name="connsiteY6" fmla="*/ 127221 h 678290"/>
              <a:gd name="connsiteX7" fmla="*/ 1088244 w 2622846"/>
              <a:gd name="connsiteY7" fmla="*/ 103367 h 678290"/>
              <a:gd name="connsiteX8" fmla="*/ 1191611 w 2622846"/>
              <a:gd name="connsiteY8" fmla="*/ 79513 h 678290"/>
              <a:gd name="connsiteX9" fmla="*/ 1255221 w 2622846"/>
              <a:gd name="connsiteY9" fmla="*/ 55659 h 678290"/>
              <a:gd name="connsiteX10" fmla="*/ 1310880 w 2622846"/>
              <a:gd name="connsiteY10" fmla="*/ 47708 h 678290"/>
              <a:gd name="connsiteX11" fmla="*/ 1374491 w 2622846"/>
              <a:gd name="connsiteY11" fmla="*/ 31805 h 678290"/>
              <a:gd name="connsiteX12" fmla="*/ 1366540 w 2622846"/>
              <a:gd name="connsiteY12" fmla="*/ 127221 h 678290"/>
              <a:gd name="connsiteX13" fmla="*/ 1358588 w 2622846"/>
              <a:gd name="connsiteY13" fmla="*/ 151075 h 678290"/>
              <a:gd name="connsiteX14" fmla="*/ 1342686 w 2622846"/>
              <a:gd name="connsiteY14" fmla="*/ 214685 h 678290"/>
              <a:gd name="connsiteX15" fmla="*/ 1334734 w 2622846"/>
              <a:gd name="connsiteY15" fmla="*/ 254442 h 678290"/>
              <a:gd name="connsiteX16" fmla="*/ 1318832 w 2622846"/>
              <a:gd name="connsiteY16" fmla="*/ 278296 h 678290"/>
              <a:gd name="connsiteX17" fmla="*/ 1302929 w 2622846"/>
              <a:gd name="connsiteY17" fmla="*/ 326003 h 678290"/>
              <a:gd name="connsiteX18" fmla="*/ 1287027 w 2622846"/>
              <a:gd name="connsiteY18" fmla="*/ 381662 h 678290"/>
              <a:gd name="connsiteX19" fmla="*/ 1326783 w 2622846"/>
              <a:gd name="connsiteY19" fmla="*/ 357809 h 678290"/>
              <a:gd name="connsiteX20" fmla="*/ 1390393 w 2622846"/>
              <a:gd name="connsiteY20" fmla="*/ 318052 h 678290"/>
              <a:gd name="connsiteX21" fmla="*/ 1485809 w 2622846"/>
              <a:gd name="connsiteY21" fmla="*/ 270344 h 678290"/>
              <a:gd name="connsiteX22" fmla="*/ 1605079 w 2622846"/>
              <a:gd name="connsiteY22" fmla="*/ 230588 h 678290"/>
              <a:gd name="connsiteX23" fmla="*/ 1708446 w 2622846"/>
              <a:gd name="connsiteY23" fmla="*/ 198782 h 678290"/>
              <a:gd name="connsiteX24" fmla="*/ 1811813 w 2622846"/>
              <a:gd name="connsiteY24" fmla="*/ 166977 h 678290"/>
              <a:gd name="connsiteX25" fmla="*/ 1931082 w 2622846"/>
              <a:gd name="connsiteY25" fmla="*/ 135172 h 678290"/>
              <a:gd name="connsiteX26" fmla="*/ 2066254 w 2622846"/>
              <a:gd name="connsiteY26" fmla="*/ 103367 h 678290"/>
              <a:gd name="connsiteX27" fmla="*/ 2137816 w 2622846"/>
              <a:gd name="connsiteY27" fmla="*/ 79513 h 678290"/>
              <a:gd name="connsiteX28" fmla="*/ 2272988 w 2622846"/>
              <a:gd name="connsiteY28" fmla="*/ 55659 h 678290"/>
              <a:gd name="connsiteX29" fmla="*/ 2392258 w 2622846"/>
              <a:gd name="connsiteY29" fmla="*/ 39756 h 678290"/>
              <a:gd name="connsiteX30" fmla="*/ 2447917 w 2622846"/>
              <a:gd name="connsiteY30" fmla="*/ 23854 h 678290"/>
              <a:gd name="connsiteX31" fmla="*/ 2511527 w 2622846"/>
              <a:gd name="connsiteY31" fmla="*/ 15902 h 678290"/>
              <a:gd name="connsiteX32" fmla="*/ 2622846 w 2622846"/>
              <a:gd name="connsiteY32" fmla="*/ 0 h 678290"/>
              <a:gd name="connsiteX33" fmla="*/ 2598992 w 2622846"/>
              <a:gd name="connsiteY33" fmla="*/ 23854 h 678290"/>
              <a:gd name="connsiteX34" fmla="*/ 2559235 w 2622846"/>
              <a:gd name="connsiteY34" fmla="*/ 39756 h 678290"/>
              <a:gd name="connsiteX35" fmla="*/ 2487673 w 2622846"/>
              <a:gd name="connsiteY35" fmla="*/ 63610 h 678290"/>
              <a:gd name="connsiteX36" fmla="*/ 2288891 w 2622846"/>
              <a:gd name="connsiteY36" fmla="*/ 143123 h 678290"/>
              <a:gd name="connsiteX37" fmla="*/ 2193475 w 2622846"/>
              <a:gd name="connsiteY37" fmla="*/ 182880 h 678290"/>
              <a:gd name="connsiteX38" fmla="*/ 2090108 w 2622846"/>
              <a:gd name="connsiteY38" fmla="*/ 214685 h 678290"/>
              <a:gd name="connsiteX39" fmla="*/ 1891326 w 2622846"/>
              <a:gd name="connsiteY39" fmla="*/ 294198 h 678290"/>
              <a:gd name="connsiteX40" fmla="*/ 1740251 w 2622846"/>
              <a:gd name="connsiteY40" fmla="*/ 349857 h 678290"/>
              <a:gd name="connsiteX41" fmla="*/ 1628933 w 2622846"/>
              <a:gd name="connsiteY41" fmla="*/ 397565 h 678290"/>
              <a:gd name="connsiteX42" fmla="*/ 1605079 w 2622846"/>
              <a:gd name="connsiteY42" fmla="*/ 413468 h 678290"/>
              <a:gd name="connsiteX43" fmla="*/ 1565322 w 2622846"/>
              <a:gd name="connsiteY43" fmla="*/ 437322 h 678290"/>
              <a:gd name="connsiteX44" fmla="*/ 1541468 w 2622846"/>
              <a:gd name="connsiteY44" fmla="*/ 461176 h 678290"/>
              <a:gd name="connsiteX45" fmla="*/ 1454004 w 2622846"/>
              <a:gd name="connsiteY45" fmla="*/ 508883 h 678290"/>
              <a:gd name="connsiteX46" fmla="*/ 1382442 w 2622846"/>
              <a:gd name="connsiteY46" fmla="*/ 564542 h 678290"/>
              <a:gd name="connsiteX47" fmla="*/ 1358588 w 2622846"/>
              <a:gd name="connsiteY47" fmla="*/ 572494 h 678290"/>
              <a:gd name="connsiteX48" fmla="*/ 1326783 w 2622846"/>
              <a:gd name="connsiteY48" fmla="*/ 588396 h 678290"/>
              <a:gd name="connsiteX49" fmla="*/ 1302929 w 2622846"/>
              <a:gd name="connsiteY49" fmla="*/ 604299 h 678290"/>
              <a:gd name="connsiteX50" fmla="*/ 1239319 w 2622846"/>
              <a:gd name="connsiteY50" fmla="*/ 636104 h 678290"/>
              <a:gd name="connsiteX51" fmla="*/ 1215465 w 2622846"/>
              <a:gd name="connsiteY51" fmla="*/ 652007 h 678290"/>
              <a:gd name="connsiteX52" fmla="*/ 1183660 w 2622846"/>
              <a:gd name="connsiteY52" fmla="*/ 659958 h 678290"/>
              <a:gd name="connsiteX53" fmla="*/ 1159806 w 2622846"/>
              <a:gd name="connsiteY53" fmla="*/ 675861 h 678290"/>
              <a:gd name="connsiteX54" fmla="*/ 1175708 w 2622846"/>
              <a:gd name="connsiteY54" fmla="*/ 548640 h 678290"/>
              <a:gd name="connsiteX55" fmla="*/ 1167757 w 2622846"/>
              <a:gd name="connsiteY55" fmla="*/ 310101 h 678290"/>
              <a:gd name="connsiteX56" fmla="*/ 786094 w 2622846"/>
              <a:gd name="connsiteY56" fmla="*/ 318052 h 678290"/>
              <a:gd name="connsiteX57" fmla="*/ 754289 w 2622846"/>
              <a:gd name="connsiteY57" fmla="*/ 326003 h 678290"/>
              <a:gd name="connsiteX58" fmla="*/ 690679 w 2622846"/>
              <a:gd name="connsiteY58" fmla="*/ 333955 h 678290"/>
              <a:gd name="connsiteX59" fmla="*/ 555507 w 2622846"/>
              <a:gd name="connsiteY59" fmla="*/ 357809 h 678290"/>
              <a:gd name="connsiteX60" fmla="*/ 523701 w 2622846"/>
              <a:gd name="connsiteY60" fmla="*/ 365760 h 678290"/>
              <a:gd name="connsiteX61" fmla="*/ 483945 w 2622846"/>
              <a:gd name="connsiteY61" fmla="*/ 373711 h 678290"/>
              <a:gd name="connsiteX62" fmla="*/ 420334 w 2622846"/>
              <a:gd name="connsiteY62" fmla="*/ 389614 h 678290"/>
              <a:gd name="connsiteX63" fmla="*/ 332870 w 2622846"/>
              <a:gd name="connsiteY63" fmla="*/ 405516 h 678290"/>
              <a:gd name="connsiteX64" fmla="*/ 261308 w 2622846"/>
              <a:gd name="connsiteY64" fmla="*/ 421419 h 678290"/>
              <a:gd name="connsiteX65" fmla="*/ 237454 w 2622846"/>
              <a:gd name="connsiteY65" fmla="*/ 429370 h 678290"/>
              <a:gd name="connsiteX66" fmla="*/ 205649 w 2622846"/>
              <a:gd name="connsiteY66" fmla="*/ 437322 h 678290"/>
              <a:gd name="connsiteX67" fmla="*/ 157941 w 2622846"/>
              <a:gd name="connsiteY67" fmla="*/ 453224 h 678290"/>
              <a:gd name="connsiteX68" fmla="*/ 134087 w 2622846"/>
              <a:gd name="connsiteY68" fmla="*/ 461176 h 678290"/>
              <a:gd name="connsiteX69" fmla="*/ 110233 w 2622846"/>
              <a:gd name="connsiteY69" fmla="*/ 477078 h 678290"/>
              <a:gd name="connsiteX70" fmla="*/ 78428 w 2622846"/>
              <a:gd name="connsiteY70" fmla="*/ 500932 h 678290"/>
              <a:gd name="connsiteX71" fmla="*/ 46623 w 2622846"/>
              <a:gd name="connsiteY71" fmla="*/ 508883 h 678290"/>
              <a:gd name="connsiteX72" fmla="*/ 6867 w 2622846"/>
              <a:gd name="connsiteY72" fmla="*/ 508883 h 67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22846" h="678290">
                <a:moveTo>
                  <a:pt x="6867" y="508883"/>
                </a:moveTo>
                <a:cubicBezTo>
                  <a:pt x="33371" y="491655"/>
                  <a:pt x="39961" y="483487"/>
                  <a:pt x="205649" y="405516"/>
                </a:cubicBezTo>
                <a:cubicBezTo>
                  <a:pt x="245346" y="386835"/>
                  <a:pt x="283298" y="363731"/>
                  <a:pt x="324919" y="349857"/>
                </a:cubicBezTo>
                <a:cubicBezTo>
                  <a:pt x="372627" y="333954"/>
                  <a:pt x="420900" y="319659"/>
                  <a:pt x="468042" y="302149"/>
                </a:cubicBezTo>
                <a:cubicBezTo>
                  <a:pt x="513720" y="285183"/>
                  <a:pt x="557120" y="262293"/>
                  <a:pt x="603214" y="246490"/>
                </a:cubicBezTo>
                <a:cubicBezTo>
                  <a:pt x="650052" y="230431"/>
                  <a:pt x="698836" y="220705"/>
                  <a:pt x="746338" y="206734"/>
                </a:cubicBezTo>
                <a:lnTo>
                  <a:pt x="1008731" y="127221"/>
                </a:lnTo>
                <a:cubicBezTo>
                  <a:pt x="1035218" y="119213"/>
                  <a:pt x="1061281" y="109589"/>
                  <a:pt x="1088244" y="103367"/>
                </a:cubicBezTo>
                <a:cubicBezTo>
                  <a:pt x="1122700" y="95416"/>
                  <a:pt x="1157610" y="89228"/>
                  <a:pt x="1191611" y="79513"/>
                </a:cubicBezTo>
                <a:cubicBezTo>
                  <a:pt x="1213385" y="73292"/>
                  <a:pt x="1233340" y="61494"/>
                  <a:pt x="1255221" y="55659"/>
                </a:cubicBezTo>
                <a:cubicBezTo>
                  <a:pt x="1273330" y="50830"/>
                  <a:pt x="1292394" y="50789"/>
                  <a:pt x="1310880" y="47708"/>
                </a:cubicBezTo>
                <a:cubicBezTo>
                  <a:pt x="1349256" y="41312"/>
                  <a:pt x="1343769" y="42045"/>
                  <a:pt x="1374491" y="31805"/>
                </a:cubicBezTo>
                <a:cubicBezTo>
                  <a:pt x="1371841" y="63610"/>
                  <a:pt x="1370758" y="95585"/>
                  <a:pt x="1366540" y="127221"/>
                </a:cubicBezTo>
                <a:cubicBezTo>
                  <a:pt x="1365432" y="135529"/>
                  <a:pt x="1360793" y="142989"/>
                  <a:pt x="1358588" y="151075"/>
                </a:cubicBezTo>
                <a:cubicBezTo>
                  <a:pt x="1352837" y="172161"/>
                  <a:pt x="1347601" y="193389"/>
                  <a:pt x="1342686" y="214685"/>
                </a:cubicBezTo>
                <a:cubicBezTo>
                  <a:pt x="1339647" y="227854"/>
                  <a:pt x="1339479" y="241788"/>
                  <a:pt x="1334734" y="254442"/>
                </a:cubicBezTo>
                <a:cubicBezTo>
                  <a:pt x="1331379" y="263390"/>
                  <a:pt x="1322713" y="269563"/>
                  <a:pt x="1318832" y="278296"/>
                </a:cubicBezTo>
                <a:cubicBezTo>
                  <a:pt x="1312024" y="293614"/>
                  <a:pt x="1308230" y="310101"/>
                  <a:pt x="1302929" y="326003"/>
                </a:cubicBezTo>
                <a:cubicBezTo>
                  <a:pt x="1301536" y="330183"/>
                  <a:pt x="1283955" y="380894"/>
                  <a:pt x="1287027" y="381662"/>
                </a:cubicBezTo>
                <a:cubicBezTo>
                  <a:pt x="1302020" y="385411"/>
                  <a:pt x="1313274" y="365314"/>
                  <a:pt x="1326783" y="357809"/>
                </a:cubicBezTo>
                <a:cubicBezTo>
                  <a:pt x="1400013" y="317126"/>
                  <a:pt x="1316044" y="370096"/>
                  <a:pt x="1390393" y="318052"/>
                </a:cubicBezTo>
                <a:cubicBezTo>
                  <a:pt x="1455347" y="272584"/>
                  <a:pt x="1417077" y="296119"/>
                  <a:pt x="1485809" y="270344"/>
                </a:cubicBezTo>
                <a:cubicBezTo>
                  <a:pt x="1591019" y="230890"/>
                  <a:pt x="1531105" y="245382"/>
                  <a:pt x="1605079" y="230588"/>
                </a:cubicBezTo>
                <a:cubicBezTo>
                  <a:pt x="1748974" y="158641"/>
                  <a:pt x="1551466" y="251109"/>
                  <a:pt x="1708446" y="198782"/>
                </a:cubicBezTo>
                <a:cubicBezTo>
                  <a:pt x="1840867" y="154642"/>
                  <a:pt x="1630075" y="189696"/>
                  <a:pt x="1811813" y="166977"/>
                </a:cubicBezTo>
                <a:cubicBezTo>
                  <a:pt x="1932199" y="115383"/>
                  <a:pt x="1799714" y="166082"/>
                  <a:pt x="1931082" y="135172"/>
                </a:cubicBezTo>
                <a:cubicBezTo>
                  <a:pt x="2104545" y="94357"/>
                  <a:pt x="1908323" y="123108"/>
                  <a:pt x="2066254" y="103367"/>
                </a:cubicBezTo>
                <a:cubicBezTo>
                  <a:pt x="2090108" y="95416"/>
                  <a:pt x="2113589" y="86243"/>
                  <a:pt x="2137816" y="79513"/>
                </a:cubicBezTo>
                <a:cubicBezTo>
                  <a:pt x="2212194" y="58852"/>
                  <a:pt x="2200909" y="66748"/>
                  <a:pt x="2272988" y="55659"/>
                </a:cubicBezTo>
                <a:cubicBezTo>
                  <a:pt x="2395340" y="36836"/>
                  <a:pt x="2187988" y="60185"/>
                  <a:pt x="2392258" y="39756"/>
                </a:cubicBezTo>
                <a:cubicBezTo>
                  <a:pt x="2410811" y="34455"/>
                  <a:pt x="2428996" y="27638"/>
                  <a:pt x="2447917" y="23854"/>
                </a:cubicBezTo>
                <a:cubicBezTo>
                  <a:pt x="2468870" y="19663"/>
                  <a:pt x="2490373" y="18924"/>
                  <a:pt x="2511527" y="15902"/>
                </a:cubicBezTo>
                <a:cubicBezTo>
                  <a:pt x="2671936" y="-7014"/>
                  <a:pt x="2421797" y="25130"/>
                  <a:pt x="2622846" y="0"/>
                </a:cubicBezTo>
                <a:cubicBezTo>
                  <a:pt x="2614895" y="7951"/>
                  <a:pt x="2608528" y="17894"/>
                  <a:pt x="2598992" y="23854"/>
                </a:cubicBezTo>
                <a:cubicBezTo>
                  <a:pt x="2586888" y="31419"/>
                  <a:pt x="2572677" y="34956"/>
                  <a:pt x="2559235" y="39756"/>
                </a:cubicBezTo>
                <a:cubicBezTo>
                  <a:pt x="2535555" y="48213"/>
                  <a:pt x="2511159" y="54630"/>
                  <a:pt x="2487673" y="63610"/>
                </a:cubicBezTo>
                <a:cubicBezTo>
                  <a:pt x="2421014" y="89097"/>
                  <a:pt x="2355028" y="116311"/>
                  <a:pt x="2288891" y="143123"/>
                </a:cubicBezTo>
                <a:cubicBezTo>
                  <a:pt x="2256959" y="156068"/>
                  <a:pt x="2226407" y="172747"/>
                  <a:pt x="2193475" y="182880"/>
                </a:cubicBezTo>
                <a:cubicBezTo>
                  <a:pt x="2159019" y="193482"/>
                  <a:pt x="2123935" y="202222"/>
                  <a:pt x="2090108" y="214685"/>
                </a:cubicBezTo>
                <a:cubicBezTo>
                  <a:pt x="2023143" y="239356"/>
                  <a:pt x="1958291" y="269527"/>
                  <a:pt x="1891326" y="294198"/>
                </a:cubicBezTo>
                <a:cubicBezTo>
                  <a:pt x="1840968" y="312751"/>
                  <a:pt x="1787165" y="323794"/>
                  <a:pt x="1740251" y="349857"/>
                </a:cubicBezTo>
                <a:cubicBezTo>
                  <a:pt x="1656875" y="396177"/>
                  <a:pt x="1695447" y="384263"/>
                  <a:pt x="1628933" y="397565"/>
                </a:cubicBezTo>
                <a:cubicBezTo>
                  <a:pt x="1620982" y="402866"/>
                  <a:pt x="1613183" y="408403"/>
                  <a:pt x="1605079" y="413468"/>
                </a:cubicBezTo>
                <a:cubicBezTo>
                  <a:pt x="1591973" y="421659"/>
                  <a:pt x="1577686" y="428049"/>
                  <a:pt x="1565322" y="437322"/>
                </a:cubicBezTo>
                <a:cubicBezTo>
                  <a:pt x="1556326" y="444069"/>
                  <a:pt x="1550824" y="454939"/>
                  <a:pt x="1541468" y="461176"/>
                </a:cubicBezTo>
                <a:cubicBezTo>
                  <a:pt x="1470769" y="508308"/>
                  <a:pt x="1516975" y="461654"/>
                  <a:pt x="1454004" y="508883"/>
                </a:cubicBezTo>
                <a:cubicBezTo>
                  <a:pt x="1387775" y="558555"/>
                  <a:pt x="1488559" y="505587"/>
                  <a:pt x="1382442" y="564542"/>
                </a:cubicBezTo>
                <a:cubicBezTo>
                  <a:pt x="1375115" y="568612"/>
                  <a:pt x="1366292" y="569192"/>
                  <a:pt x="1358588" y="572494"/>
                </a:cubicBezTo>
                <a:cubicBezTo>
                  <a:pt x="1347693" y="577163"/>
                  <a:pt x="1337074" y="582515"/>
                  <a:pt x="1326783" y="588396"/>
                </a:cubicBezTo>
                <a:cubicBezTo>
                  <a:pt x="1318486" y="593137"/>
                  <a:pt x="1311318" y="599723"/>
                  <a:pt x="1302929" y="604299"/>
                </a:cubicBezTo>
                <a:cubicBezTo>
                  <a:pt x="1282118" y="615651"/>
                  <a:pt x="1259043" y="622954"/>
                  <a:pt x="1239319" y="636104"/>
                </a:cubicBezTo>
                <a:cubicBezTo>
                  <a:pt x="1231368" y="641405"/>
                  <a:pt x="1224249" y="648243"/>
                  <a:pt x="1215465" y="652007"/>
                </a:cubicBezTo>
                <a:cubicBezTo>
                  <a:pt x="1205421" y="656312"/>
                  <a:pt x="1194262" y="657308"/>
                  <a:pt x="1183660" y="659958"/>
                </a:cubicBezTo>
                <a:cubicBezTo>
                  <a:pt x="1175709" y="665259"/>
                  <a:pt x="1162124" y="685132"/>
                  <a:pt x="1159806" y="675861"/>
                </a:cubicBezTo>
                <a:cubicBezTo>
                  <a:pt x="1155984" y="660573"/>
                  <a:pt x="1171475" y="574040"/>
                  <a:pt x="1175708" y="548640"/>
                </a:cubicBezTo>
                <a:cubicBezTo>
                  <a:pt x="1173058" y="469127"/>
                  <a:pt x="1236222" y="350621"/>
                  <a:pt x="1167757" y="310101"/>
                </a:cubicBezTo>
                <a:cubicBezTo>
                  <a:pt x="1058250" y="245291"/>
                  <a:pt x="913249" y="313162"/>
                  <a:pt x="786094" y="318052"/>
                </a:cubicBezTo>
                <a:cubicBezTo>
                  <a:pt x="775174" y="318472"/>
                  <a:pt x="765068" y="324206"/>
                  <a:pt x="754289" y="326003"/>
                </a:cubicBezTo>
                <a:cubicBezTo>
                  <a:pt x="733211" y="329516"/>
                  <a:pt x="711811" y="330785"/>
                  <a:pt x="690679" y="333955"/>
                </a:cubicBezTo>
                <a:cubicBezTo>
                  <a:pt x="659372" y="338651"/>
                  <a:pt x="594423" y="349161"/>
                  <a:pt x="555507" y="357809"/>
                </a:cubicBezTo>
                <a:cubicBezTo>
                  <a:pt x="544839" y="360180"/>
                  <a:pt x="534369" y="363389"/>
                  <a:pt x="523701" y="365760"/>
                </a:cubicBezTo>
                <a:cubicBezTo>
                  <a:pt x="510508" y="368692"/>
                  <a:pt x="497113" y="370672"/>
                  <a:pt x="483945" y="373711"/>
                </a:cubicBezTo>
                <a:cubicBezTo>
                  <a:pt x="462648" y="378626"/>
                  <a:pt x="441766" y="385328"/>
                  <a:pt x="420334" y="389614"/>
                </a:cubicBezTo>
                <a:cubicBezTo>
                  <a:pt x="364769" y="400727"/>
                  <a:pt x="393909" y="395343"/>
                  <a:pt x="332870" y="405516"/>
                </a:cubicBezTo>
                <a:cubicBezTo>
                  <a:pt x="279177" y="423415"/>
                  <a:pt x="345261" y="402764"/>
                  <a:pt x="261308" y="421419"/>
                </a:cubicBezTo>
                <a:cubicBezTo>
                  <a:pt x="253126" y="423237"/>
                  <a:pt x="245513" y="427067"/>
                  <a:pt x="237454" y="429370"/>
                </a:cubicBezTo>
                <a:cubicBezTo>
                  <a:pt x="226946" y="432372"/>
                  <a:pt x="216116" y="434182"/>
                  <a:pt x="205649" y="437322"/>
                </a:cubicBezTo>
                <a:cubicBezTo>
                  <a:pt x="189593" y="442139"/>
                  <a:pt x="173844" y="447923"/>
                  <a:pt x="157941" y="453224"/>
                </a:cubicBezTo>
                <a:cubicBezTo>
                  <a:pt x="149990" y="455874"/>
                  <a:pt x="141061" y="456527"/>
                  <a:pt x="134087" y="461176"/>
                </a:cubicBezTo>
                <a:cubicBezTo>
                  <a:pt x="126136" y="466477"/>
                  <a:pt x="118009" y="471524"/>
                  <a:pt x="110233" y="477078"/>
                </a:cubicBezTo>
                <a:cubicBezTo>
                  <a:pt x="99449" y="484781"/>
                  <a:pt x="90281" y="495005"/>
                  <a:pt x="78428" y="500932"/>
                </a:cubicBezTo>
                <a:cubicBezTo>
                  <a:pt x="68654" y="505819"/>
                  <a:pt x="57130" y="505881"/>
                  <a:pt x="46623" y="508883"/>
                </a:cubicBezTo>
                <a:cubicBezTo>
                  <a:pt x="38564" y="511186"/>
                  <a:pt x="-19637" y="526111"/>
                  <a:pt x="6867" y="508883"/>
                </a:cubicBezTo>
                <a:close/>
              </a:path>
            </a:pathLst>
          </a:cu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771278" y="3006204"/>
            <a:ext cx="888954" cy="943598"/>
            <a:chOff x="5771278" y="3006204"/>
            <a:chExt cx="888954" cy="943598"/>
          </a:xfrm>
        </p:grpSpPr>
        <p:sp>
          <p:nvSpPr>
            <p:cNvPr id="43" name="任意多边形 42"/>
            <p:cNvSpPr/>
            <p:nvPr/>
          </p:nvSpPr>
          <p:spPr>
            <a:xfrm rot="16833492" flipV="1">
              <a:off x="5462585" y="3314897"/>
              <a:ext cx="943598" cy="326211"/>
            </a:xfrm>
            <a:custGeom>
              <a:avLst/>
              <a:gdLst>
                <a:gd name="connsiteX0" fmla="*/ 6867 w 2622846"/>
                <a:gd name="connsiteY0" fmla="*/ 508883 h 678290"/>
                <a:gd name="connsiteX1" fmla="*/ 205649 w 2622846"/>
                <a:gd name="connsiteY1" fmla="*/ 405516 h 678290"/>
                <a:gd name="connsiteX2" fmla="*/ 324919 w 2622846"/>
                <a:gd name="connsiteY2" fmla="*/ 349857 h 678290"/>
                <a:gd name="connsiteX3" fmla="*/ 468042 w 2622846"/>
                <a:gd name="connsiteY3" fmla="*/ 302149 h 678290"/>
                <a:gd name="connsiteX4" fmla="*/ 603214 w 2622846"/>
                <a:gd name="connsiteY4" fmla="*/ 246490 h 678290"/>
                <a:gd name="connsiteX5" fmla="*/ 746338 w 2622846"/>
                <a:gd name="connsiteY5" fmla="*/ 206734 h 678290"/>
                <a:gd name="connsiteX6" fmla="*/ 1008731 w 2622846"/>
                <a:gd name="connsiteY6" fmla="*/ 127221 h 678290"/>
                <a:gd name="connsiteX7" fmla="*/ 1088244 w 2622846"/>
                <a:gd name="connsiteY7" fmla="*/ 103367 h 678290"/>
                <a:gd name="connsiteX8" fmla="*/ 1191611 w 2622846"/>
                <a:gd name="connsiteY8" fmla="*/ 79513 h 678290"/>
                <a:gd name="connsiteX9" fmla="*/ 1255221 w 2622846"/>
                <a:gd name="connsiteY9" fmla="*/ 55659 h 678290"/>
                <a:gd name="connsiteX10" fmla="*/ 1310880 w 2622846"/>
                <a:gd name="connsiteY10" fmla="*/ 47708 h 678290"/>
                <a:gd name="connsiteX11" fmla="*/ 1374491 w 2622846"/>
                <a:gd name="connsiteY11" fmla="*/ 31805 h 678290"/>
                <a:gd name="connsiteX12" fmla="*/ 1366540 w 2622846"/>
                <a:gd name="connsiteY12" fmla="*/ 127221 h 678290"/>
                <a:gd name="connsiteX13" fmla="*/ 1358588 w 2622846"/>
                <a:gd name="connsiteY13" fmla="*/ 151075 h 678290"/>
                <a:gd name="connsiteX14" fmla="*/ 1342686 w 2622846"/>
                <a:gd name="connsiteY14" fmla="*/ 214685 h 678290"/>
                <a:gd name="connsiteX15" fmla="*/ 1334734 w 2622846"/>
                <a:gd name="connsiteY15" fmla="*/ 254442 h 678290"/>
                <a:gd name="connsiteX16" fmla="*/ 1318832 w 2622846"/>
                <a:gd name="connsiteY16" fmla="*/ 278296 h 678290"/>
                <a:gd name="connsiteX17" fmla="*/ 1302929 w 2622846"/>
                <a:gd name="connsiteY17" fmla="*/ 326003 h 678290"/>
                <a:gd name="connsiteX18" fmla="*/ 1287027 w 2622846"/>
                <a:gd name="connsiteY18" fmla="*/ 381662 h 678290"/>
                <a:gd name="connsiteX19" fmla="*/ 1326783 w 2622846"/>
                <a:gd name="connsiteY19" fmla="*/ 357809 h 678290"/>
                <a:gd name="connsiteX20" fmla="*/ 1390393 w 2622846"/>
                <a:gd name="connsiteY20" fmla="*/ 318052 h 678290"/>
                <a:gd name="connsiteX21" fmla="*/ 1485809 w 2622846"/>
                <a:gd name="connsiteY21" fmla="*/ 270344 h 678290"/>
                <a:gd name="connsiteX22" fmla="*/ 1605079 w 2622846"/>
                <a:gd name="connsiteY22" fmla="*/ 230588 h 678290"/>
                <a:gd name="connsiteX23" fmla="*/ 1708446 w 2622846"/>
                <a:gd name="connsiteY23" fmla="*/ 198782 h 678290"/>
                <a:gd name="connsiteX24" fmla="*/ 1811813 w 2622846"/>
                <a:gd name="connsiteY24" fmla="*/ 166977 h 678290"/>
                <a:gd name="connsiteX25" fmla="*/ 1931082 w 2622846"/>
                <a:gd name="connsiteY25" fmla="*/ 135172 h 678290"/>
                <a:gd name="connsiteX26" fmla="*/ 2066254 w 2622846"/>
                <a:gd name="connsiteY26" fmla="*/ 103367 h 678290"/>
                <a:gd name="connsiteX27" fmla="*/ 2137816 w 2622846"/>
                <a:gd name="connsiteY27" fmla="*/ 79513 h 678290"/>
                <a:gd name="connsiteX28" fmla="*/ 2272988 w 2622846"/>
                <a:gd name="connsiteY28" fmla="*/ 55659 h 678290"/>
                <a:gd name="connsiteX29" fmla="*/ 2392258 w 2622846"/>
                <a:gd name="connsiteY29" fmla="*/ 39756 h 678290"/>
                <a:gd name="connsiteX30" fmla="*/ 2447917 w 2622846"/>
                <a:gd name="connsiteY30" fmla="*/ 23854 h 678290"/>
                <a:gd name="connsiteX31" fmla="*/ 2511527 w 2622846"/>
                <a:gd name="connsiteY31" fmla="*/ 15902 h 678290"/>
                <a:gd name="connsiteX32" fmla="*/ 2622846 w 2622846"/>
                <a:gd name="connsiteY32" fmla="*/ 0 h 678290"/>
                <a:gd name="connsiteX33" fmla="*/ 2598992 w 2622846"/>
                <a:gd name="connsiteY33" fmla="*/ 23854 h 678290"/>
                <a:gd name="connsiteX34" fmla="*/ 2559235 w 2622846"/>
                <a:gd name="connsiteY34" fmla="*/ 39756 h 678290"/>
                <a:gd name="connsiteX35" fmla="*/ 2487673 w 2622846"/>
                <a:gd name="connsiteY35" fmla="*/ 63610 h 678290"/>
                <a:gd name="connsiteX36" fmla="*/ 2288891 w 2622846"/>
                <a:gd name="connsiteY36" fmla="*/ 143123 h 678290"/>
                <a:gd name="connsiteX37" fmla="*/ 2193475 w 2622846"/>
                <a:gd name="connsiteY37" fmla="*/ 182880 h 678290"/>
                <a:gd name="connsiteX38" fmla="*/ 2090108 w 2622846"/>
                <a:gd name="connsiteY38" fmla="*/ 214685 h 678290"/>
                <a:gd name="connsiteX39" fmla="*/ 1891326 w 2622846"/>
                <a:gd name="connsiteY39" fmla="*/ 294198 h 678290"/>
                <a:gd name="connsiteX40" fmla="*/ 1740251 w 2622846"/>
                <a:gd name="connsiteY40" fmla="*/ 349857 h 678290"/>
                <a:gd name="connsiteX41" fmla="*/ 1628933 w 2622846"/>
                <a:gd name="connsiteY41" fmla="*/ 397565 h 678290"/>
                <a:gd name="connsiteX42" fmla="*/ 1605079 w 2622846"/>
                <a:gd name="connsiteY42" fmla="*/ 413468 h 678290"/>
                <a:gd name="connsiteX43" fmla="*/ 1565322 w 2622846"/>
                <a:gd name="connsiteY43" fmla="*/ 437322 h 678290"/>
                <a:gd name="connsiteX44" fmla="*/ 1541468 w 2622846"/>
                <a:gd name="connsiteY44" fmla="*/ 461176 h 678290"/>
                <a:gd name="connsiteX45" fmla="*/ 1454004 w 2622846"/>
                <a:gd name="connsiteY45" fmla="*/ 508883 h 678290"/>
                <a:gd name="connsiteX46" fmla="*/ 1382442 w 2622846"/>
                <a:gd name="connsiteY46" fmla="*/ 564542 h 678290"/>
                <a:gd name="connsiteX47" fmla="*/ 1358588 w 2622846"/>
                <a:gd name="connsiteY47" fmla="*/ 572494 h 678290"/>
                <a:gd name="connsiteX48" fmla="*/ 1326783 w 2622846"/>
                <a:gd name="connsiteY48" fmla="*/ 588396 h 678290"/>
                <a:gd name="connsiteX49" fmla="*/ 1302929 w 2622846"/>
                <a:gd name="connsiteY49" fmla="*/ 604299 h 678290"/>
                <a:gd name="connsiteX50" fmla="*/ 1239319 w 2622846"/>
                <a:gd name="connsiteY50" fmla="*/ 636104 h 678290"/>
                <a:gd name="connsiteX51" fmla="*/ 1215465 w 2622846"/>
                <a:gd name="connsiteY51" fmla="*/ 652007 h 678290"/>
                <a:gd name="connsiteX52" fmla="*/ 1183660 w 2622846"/>
                <a:gd name="connsiteY52" fmla="*/ 659958 h 678290"/>
                <a:gd name="connsiteX53" fmla="*/ 1159806 w 2622846"/>
                <a:gd name="connsiteY53" fmla="*/ 675861 h 678290"/>
                <a:gd name="connsiteX54" fmla="*/ 1175708 w 2622846"/>
                <a:gd name="connsiteY54" fmla="*/ 548640 h 678290"/>
                <a:gd name="connsiteX55" fmla="*/ 1167757 w 2622846"/>
                <a:gd name="connsiteY55" fmla="*/ 310101 h 678290"/>
                <a:gd name="connsiteX56" fmla="*/ 786094 w 2622846"/>
                <a:gd name="connsiteY56" fmla="*/ 318052 h 678290"/>
                <a:gd name="connsiteX57" fmla="*/ 754289 w 2622846"/>
                <a:gd name="connsiteY57" fmla="*/ 326003 h 678290"/>
                <a:gd name="connsiteX58" fmla="*/ 690679 w 2622846"/>
                <a:gd name="connsiteY58" fmla="*/ 333955 h 678290"/>
                <a:gd name="connsiteX59" fmla="*/ 555507 w 2622846"/>
                <a:gd name="connsiteY59" fmla="*/ 357809 h 678290"/>
                <a:gd name="connsiteX60" fmla="*/ 523701 w 2622846"/>
                <a:gd name="connsiteY60" fmla="*/ 365760 h 678290"/>
                <a:gd name="connsiteX61" fmla="*/ 483945 w 2622846"/>
                <a:gd name="connsiteY61" fmla="*/ 373711 h 678290"/>
                <a:gd name="connsiteX62" fmla="*/ 420334 w 2622846"/>
                <a:gd name="connsiteY62" fmla="*/ 389614 h 678290"/>
                <a:gd name="connsiteX63" fmla="*/ 332870 w 2622846"/>
                <a:gd name="connsiteY63" fmla="*/ 405516 h 678290"/>
                <a:gd name="connsiteX64" fmla="*/ 261308 w 2622846"/>
                <a:gd name="connsiteY64" fmla="*/ 421419 h 678290"/>
                <a:gd name="connsiteX65" fmla="*/ 237454 w 2622846"/>
                <a:gd name="connsiteY65" fmla="*/ 429370 h 678290"/>
                <a:gd name="connsiteX66" fmla="*/ 205649 w 2622846"/>
                <a:gd name="connsiteY66" fmla="*/ 437322 h 678290"/>
                <a:gd name="connsiteX67" fmla="*/ 157941 w 2622846"/>
                <a:gd name="connsiteY67" fmla="*/ 453224 h 678290"/>
                <a:gd name="connsiteX68" fmla="*/ 134087 w 2622846"/>
                <a:gd name="connsiteY68" fmla="*/ 461176 h 678290"/>
                <a:gd name="connsiteX69" fmla="*/ 110233 w 2622846"/>
                <a:gd name="connsiteY69" fmla="*/ 477078 h 678290"/>
                <a:gd name="connsiteX70" fmla="*/ 78428 w 2622846"/>
                <a:gd name="connsiteY70" fmla="*/ 500932 h 678290"/>
                <a:gd name="connsiteX71" fmla="*/ 46623 w 2622846"/>
                <a:gd name="connsiteY71" fmla="*/ 508883 h 678290"/>
                <a:gd name="connsiteX72" fmla="*/ 6867 w 2622846"/>
                <a:gd name="connsiteY72" fmla="*/ 508883 h 678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622846" h="678290">
                  <a:moveTo>
                    <a:pt x="6867" y="508883"/>
                  </a:moveTo>
                  <a:cubicBezTo>
                    <a:pt x="33371" y="491655"/>
                    <a:pt x="39961" y="483487"/>
                    <a:pt x="205649" y="405516"/>
                  </a:cubicBezTo>
                  <a:cubicBezTo>
                    <a:pt x="245346" y="386835"/>
                    <a:pt x="283298" y="363731"/>
                    <a:pt x="324919" y="349857"/>
                  </a:cubicBezTo>
                  <a:cubicBezTo>
                    <a:pt x="372627" y="333954"/>
                    <a:pt x="420900" y="319659"/>
                    <a:pt x="468042" y="302149"/>
                  </a:cubicBezTo>
                  <a:cubicBezTo>
                    <a:pt x="513720" y="285183"/>
                    <a:pt x="557120" y="262293"/>
                    <a:pt x="603214" y="246490"/>
                  </a:cubicBezTo>
                  <a:cubicBezTo>
                    <a:pt x="650052" y="230431"/>
                    <a:pt x="698836" y="220705"/>
                    <a:pt x="746338" y="206734"/>
                  </a:cubicBezTo>
                  <a:lnTo>
                    <a:pt x="1008731" y="127221"/>
                  </a:lnTo>
                  <a:cubicBezTo>
                    <a:pt x="1035218" y="119213"/>
                    <a:pt x="1061281" y="109589"/>
                    <a:pt x="1088244" y="103367"/>
                  </a:cubicBezTo>
                  <a:cubicBezTo>
                    <a:pt x="1122700" y="95416"/>
                    <a:pt x="1157610" y="89228"/>
                    <a:pt x="1191611" y="79513"/>
                  </a:cubicBezTo>
                  <a:cubicBezTo>
                    <a:pt x="1213385" y="73292"/>
                    <a:pt x="1233340" y="61494"/>
                    <a:pt x="1255221" y="55659"/>
                  </a:cubicBezTo>
                  <a:cubicBezTo>
                    <a:pt x="1273330" y="50830"/>
                    <a:pt x="1292394" y="50789"/>
                    <a:pt x="1310880" y="47708"/>
                  </a:cubicBezTo>
                  <a:cubicBezTo>
                    <a:pt x="1349256" y="41312"/>
                    <a:pt x="1343769" y="42045"/>
                    <a:pt x="1374491" y="31805"/>
                  </a:cubicBezTo>
                  <a:cubicBezTo>
                    <a:pt x="1371841" y="63610"/>
                    <a:pt x="1370758" y="95585"/>
                    <a:pt x="1366540" y="127221"/>
                  </a:cubicBezTo>
                  <a:cubicBezTo>
                    <a:pt x="1365432" y="135529"/>
                    <a:pt x="1360793" y="142989"/>
                    <a:pt x="1358588" y="151075"/>
                  </a:cubicBezTo>
                  <a:cubicBezTo>
                    <a:pt x="1352837" y="172161"/>
                    <a:pt x="1347601" y="193389"/>
                    <a:pt x="1342686" y="214685"/>
                  </a:cubicBezTo>
                  <a:cubicBezTo>
                    <a:pt x="1339647" y="227854"/>
                    <a:pt x="1339479" y="241788"/>
                    <a:pt x="1334734" y="254442"/>
                  </a:cubicBezTo>
                  <a:cubicBezTo>
                    <a:pt x="1331379" y="263390"/>
                    <a:pt x="1322713" y="269563"/>
                    <a:pt x="1318832" y="278296"/>
                  </a:cubicBezTo>
                  <a:cubicBezTo>
                    <a:pt x="1312024" y="293614"/>
                    <a:pt x="1308230" y="310101"/>
                    <a:pt x="1302929" y="326003"/>
                  </a:cubicBezTo>
                  <a:cubicBezTo>
                    <a:pt x="1301536" y="330183"/>
                    <a:pt x="1283955" y="380894"/>
                    <a:pt x="1287027" y="381662"/>
                  </a:cubicBezTo>
                  <a:cubicBezTo>
                    <a:pt x="1302020" y="385411"/>
                    <a:pt x="1313274" y="365314"/>
                    <a:pt x="1326783" y="357809"/>
                  </a:cubicBezTo>
                  <a:cubicBezTo>
                    <a:pt x="1400013" y="317126"/>
                    <a:pt x="1316044" y="370096"/>
                    <a:pt x="1390393" y="318052"/>
                  </a:cubicBezTo>
                  <a:cubicBezTo>
                    <a:pt x="1455347" y="272584"/>
                    <a:pt x="1417077" y="296119"/>
                    <a:pt x="1485809" y="270344"/>
                  </a:cubicBezTo>
                  <a:cubicBezTo>
                    <a:pt x="1591019" y="230890"/>
                    <a:pt x="1531105" y="245382"/>
                    <a:pt x="1605079" y="230588"/>
                  </a:cubicBezTo>
                  <a:cubicBezTo>
                    <a:pt x="1748974" y="158641"/>
                    <a:pt x="1551466" y="251109"/>
                    <a:pt x="1708446" y="198782"/>
                  </a:cubicBezTo>
                  <a:cubicBezTo>
                    <a:pt x="1840867" y="154642"/>
                    <a:pt x="1630075" y="189696"/>
                    <a:pt x="1811813" y="166977"/>
                  </a:cubicBezTo>
                  <a:cubicBezTo>
                    <a:pt x="1932199" y="115383"/>
                    <a:pt x="1799714" y="166082"/>
                    <a:pt x="1931082" y="135172"/>
                  </a:cubicBezTo>
                  <a:cubicBezTo>
                    <a:pt x="2104545" y="94357"/>
                    <a:pt x="1908323" y="123108"/>
                    <a:pt x="2066254" y="103367"/>
                  </a:cubicBezTo>
                  <a:cubicBezTo>
                    <a:pt x="2090108" y="95416"/>
                    <a:pt x="2113589" y="86243"/>
                    <a:pt x="2137816" y="79513"/>
                  </a:cubicBezTo>
                  <a:cubicBezTo>
                    <a:pt x="2212194" y="58852"/>
                    <a:pt x="2200909" y="66748"/>
                    <a:pt x="2272988" y="55659"/>
                  </a:cubicBezTo>
                  <a:cubicBezTo>
                    <a:pt x="2395340" y="36836"/>
                    <a:pt x="2187988" y="60185"/>
                    <a:pt x="2392258" y="39756"/>
                  </a:cubicBezTo>
                  <a:cubicBezTo>
                    <a:pt x="2410811" y="34455"/>
                    <a:pt x="2428996" y="27638"/>
                    <a:pt x="2447917" y="23854"/>
                  </a:cubicBezTo>
                  <a:cubicBezTo>
                    <a:pt x="2468870" y="19663"/>
                    <a:pt x="2490373" y="18924"/>
                    <a:pt x="2511527" y="15902"/>
                  </a:cubicBezTo>
                  <a:cubicBezTo>
                    <a:pt x="2671936" y="-7014"/>
                    <a:pt x="2421797" y="25130"/>
                    <a:pt x="2622846" y="0"/>
                  </a:cubicBezTo>
                  <a:cubicBezTo>
                    <a:pt x="2614895" y="7951"/>
                    <a:pt x="2608528" y="17894"/>
                    <a:pt x="2598992" y="23854"/>
                  </a:cubicBezTo>
                  <a:cubicBezTo>
                    <a:pt x="2586888" y="31419"/>
                    <a:pt x="2572677" y="34956"/>
                    <a:pt x="2559235" y="39756"/>
                  </a:cubicBezTo>
                  <a:cubicBezTo>
                    <a:pt x="2535555" y="48213"/>
                    <a:pt x="2511159" y="54630"/>
                    <a:pt x="2487673" y="63610"/>
                  </a:cubicBezTo>
                  <a:cubicBezTo>
                    <a:pt x="2421014" y="89097"/>
                    <a:pt x="2355028" y="116311"/>
                    <a:pt x="2288891" y="143123"/>
                  </a:cubicBezTo>
                  <a:cubicBezTo>
                    <a:pt x="2256959" y="156068"/>
                    <a:pt x="2226407" y="172747"/>
                    <a:pt x="2193475" y="182880"/>
                  </a:cubicBezTo>
                  <a:cubicBezTo>
                    <a:pt x="2159019" y="193482"/>
                    <a:pt x="2123935" y="202222"/>
                    <a:pt x="2090108" y="214685"/>
                  </a:cubicBezTo>
                  <a:cubicBezTo>
                    <a:pt x="2023143" y="239356"/>
                    <a:pt x="1958291" y="269527"/>
                    <a:pt x="1891326" y="294198"/>
                  </a:cubicBezTo>
                  <a:cubicBezTo>
                    <a:pt x="1840968" y="312751"/>
                    <a:pt x="1787165" y="323794"/>
                    <a:pt x="1740251" y="349857"/>
                  </a:cubicBezTo>
                  <a:cubicBezTo>
                    <a:pt x="1656875" y="396177"/>
                    <a:pt x="1695447" y="384263"/>
                    <a:pt x="1628933" y="397565"/>
                  </a:cubicBezTo>
                  <a:cubicBezTo>
                    <a:pt x="1620982" y="402866"/>
                    <a:pt x="1613183" y="408403"/>
                    <a:pt x="1605079" y="413468"/>
                  </a:cubicBezTo>
                  <a:cubicBezTo>
                    <a:pt x="1591973" y="421659"/>
                    <a:pt x="1577686" y="428049"/>
                    <a:pt x="1565322" y="437322"/>
                  </a:cubicBezTo>
                  <a:cubicBezTo>
                    <a:pt x="1556326" y="444069"/>
                    <a:pt x="1550824" y="454939"/>
                    <a:pt x="1541468" y="461176"/>
                  </a:cubicBezTo>
                  <a:cubicBezTo>
                    <a:pt x="1470769" y="508308"/>
                    <a:pt x="1516975" y="461654"/>
                    <a:pt x="1454004" y="508883"/>
                  </a:cubicBezTo>
                  <a:cubicBezTo>
                    <a:pt x="1387775" y="558555"/>
                    <a:pt x="1488559" y="505587"/>
                    <a:pt x="1382442" y="564542"/>
                  </a:cubicBezTo>
                  <a:cubicBezTo>
                    <a:pt x="1375115" y="568612"/>
                    <a:pt x="1366292" y="569192"/>
                    <a:pt x="1358588" y="572494"/>
                  </a:cubicBezTo>
                  <a:cubicBezTo>
                    <a:pt x="1347693" y="577163"/>
                    <a:pt x="1337074" y="582515"/>
                    <a:pt x="1326783" y="588396"/>
                  </a:cubicBezTo>
                  <a:cubicBezTo>
                    <a:pt x="1318486" y="593137"/>
                    <a:pt x="1311318" y="599723"/>
                    <a:pt x="1302929" y="604299"/>
                  </a:cubicBezTo>
                  <a:cubicBezTo>
                    <a:pt x="1282118" y="615651"/>
                    <a:pt x="1259043" y="622954"/>
                    <a:pt x="1239319" y="636104"/>
                  </a:cubicBezTo>
                  <a:cubicBezTo>
                    <a:pt x="1231368" y="641405"/>
                    <a:pt x="1224249" y="648243"/>
                    <a:pt x="1215465" y="652007"/>
                  </a:cubicBezTo>
                  <a:cubicBezTo>
                    <a:pt x="1205421" y="656312"/>
                    <a:pt x="1194262" y="657308"/>
                    <a:pt x="1183660" y="659958"/>
                  </a:cubicBezTo>
                  <a:cubicBezTo>
                    <a:pt x="1175709" y="665259"/>
                    <a:pt x="1162124" y="685132"/>
                    <a:pt x="1159806" y="675861"/>
                  </a:cubicBezTo>
                  <a:cubicBezTo>
                    <a:pt x="1155984" y="660573"/>
                    <a:pt x="1171475" y="574040"/>
                    <a:pt x="1175708" y="548640"/>
                  </a:cubicBezTo>
                  <a:cubicBezTo>
                    <a:pt x="1173058" y="469127"/>
                    <a:pt x="1236222" y="350621"/>
                    <a:pt x="1167757" y="310101"/>
                  </a:cubicBezTo>
                  <a:cubicBezTo>
                    <a:pt x="1058250" y="245291"/>
                    <a:pt x="913249" y="313162"/>
                    <a:pt x="786094" y="318052"/>
                  </a:cubicBezTo>
                  <a:cubicBezTo>
                    <a:pt x="775174" y="318472"/>
                    <a:pt x="765068" y="324206"/>
                    <a:pt x="754289" y="326003"/>
                  </a:cubicBezTo>
                  <a:cubicBezTo>
                    <a:pt x="733211" y="329516"/>
                    <a:pt x="711811" y="330785"/>
                    <a:pt x="690679" y="333955"/>
                  </a:cubicBezTo>
                  <a:cubicBezTo>
                    <a:pt x="659372" y="338651"/>
                    <a:pt x="594423" y="349161"/>
                    <a:pt x="555507" y="357809"/>
                  </a:cubicBezTo>
                  <a:cubicBezTo>
                    <a:pt x="544839" y="360180"/>
                    <a:pt x="534369" y="363389"/>
                    <a:pt x="523701" y="365760"/>
                  </a:cubicBezTo>
                  <a:cubicBezTo>
                    <a:pt x="510508" y="368692"/>
                    <a:pt x="497113" y="370672"/>
                    <a:pt x="483945" y="373711"/>
                  </a:cubicBezTo>
                  <a:cubicBezTo>
                    <a:pt x="462648" y="378626"/>
                    <a:pt x="441766" y="385328"/>
                    <a:pt x="420334" y="389614"/>
                  </a:cubicBezTo>
                  <a:cubicBezTo>
                    <a:pt x="364769" y="400727"/>
                    <a:pt x="393909" y="395343"/>
                    <a:pt x="332870" y="405516"/>
                  </a:cubicBezTo>
                  <a:cubicBezTo>
                    <a:pt x="279177" y="423415"/>
                    <a:pt x="345261" y="402764"/>
                    <a:pt x="261308" y="421419"/>
                  </a:cubicBezTo>
                  <a:cubicBezTo>
                    <a:pt x="253126" y="423237"/>
                    <a:pt x="245513" y="427067"/>
                    <a:pt x="237454" y="429370"/>
                  </a:cubicBezTo>
                  <a:cubicBezTo>
                    <a:pt x="226946" y="432372"/>
                    <a:pt x="216116" y="434182"/>
                    <a:pt x="205649" y="437322"/>
                  </a:cubicBezTo>
                  <a:cubicBezTo>
                    <a:pt x="189593" y="442139"/>
                    <a:pt x="173844" y="447923"/>
                    <a:pt x="157941" y="453224"/>
                  </a:cubicBezTo>
                  <a:cubicBezTo>
                    <a:pt x="149990" y="455874"/>
                    <a:pt x="141061" y="456527"/>
                    <a:pt x="134087" y="461176"/>
                  </a:cubicBezTo>
                  <a:cubicBezTo>
                    <a:pt x="126136" y="466477"/>
                    <a:pt x="118009" y="471524"/>
                    <a:pt x="110233" y="477078"/>
                  </a:cubicBezTo>
                  <a:cubicBezTo>
                    <a:pt x="99449" y="484781"/>
                    <a:pt x="90281" y="495005"/>
                    <a:pt x="78428" y="500932"/>
                  </a:cubicBezTo>
                  <a:cubicBezTo>
                    <a:pt x="68654" y="505819"/>
                    <a:pt x="57130" y="505881"/>
                    <a:pt x="46623" y="508883"/>
                  </a:cubicBezTo>
                  <a:cubicBezTo>
                    <a:pt x="38564" y="511186"/>
                    <a:pt x="-19637" y="526111"/>
                    <a:pt x="6867" y="508883"/>
                  </a:cubicBezTo>
                  <a:close/>
                </a:path>
              </a:pathLst>
            </a:custGeom>
            <a:solidFill>
              <a:srgbClr val="FFFF00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81178" y="3478002"/>
              <a:ext cx="479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?</a:t>
              </a:r>
              <a:endParaRPr lang="zh-CN" altLang="en-US" dirty="0"/>
            </a:p>
          </p:txBody>
        </p:sp>
      </p:grpSp>
      <p:sp>
        <p:nvSpPr>
          <p:cNvPr id="45" name="圆角矩形标注 44"/>
          <p:cNvSpPr/>
          <p:nvPr/>
        </p:nvSpPr>
        <p:spPr>
          <a:xfrm>
            <a:off x="5835883" y="5013176"/>
            <a:ext cx="2264509" cy="1152128"/>
          </a:xfrm>
          <a:prstGeom prst="wedgeRoundRectCallout">
            <a:avLst>
              <a:gd name="adj1" fmla="val -51484"/>
              <a:gd name="adj2" fmla="val -9745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好像、似乎、大概，也许、可能不碍事儿吧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88938" y="4479665"/>
            <a:ext cx="79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377129" y="4479665"/>
            <a:ext cx="79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568694" y="2556899"/>
            <a:ext cx="79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3713289" y="2454684"/>
            <a:ext cx="3895989" cy="3525942"/>
          </a:xfrm>
          <a:prstGeom prst="ellipse">
            <a:avLst/>
          </a:prstGeom>
          <a:solidFill>
            <a:srgbClr val="00B0F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5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5" grpId="0" animBg="1"/>
      <p:bldP spid="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zh-CN" dirty="0">
                <a:solidFill>
                  <a:srgbClr val="FF0000"/>
                </a:solidFill>
              </a:rPr>
              <a:t>采用预约模式来缓解隐蔽站和暴露站问题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不少无线协议采用了通过</a:t>
            </a:r>
            <a:r>
              <a:rPr lang="en-US" altLang="zh-CN" dirty="0"/>
              <a:t>RTS</a:t>
            </a:r>
            <a:r>
              <a:rPr lang="zh-CN" altLang="zh-CN" dirty="0"/>
              <a:t>（</a:t>
            </a:r>
            <a:r>
              <a:rPr lang="en-US" altLang="zh-CN" dirty="0"/>
              <a:t>Request To Send</a:t>
            </a:r>
            <a:r>
              <a:rPr lang="zh-CN" altLang="zh-CN" dirty="0"/>
              <a:t>）</a:t>
            </a:r>
            <a:r>
              <a:rPr lang="en-US" altLang="zh-CN" dirty="0"/>
              <a:t>/CTS</a:t>
            </a:r>
            <a:r>
              <a:rPr lang="zh-CN" altLang="zh-CN" dirty="0"/>
              <a:t>（</a:t>
            </a:r>
            <a:r>
              <a:rPr lang="en-US" altLang="zh-CN" dirty="0"/>
              <a:t>Clear To Send</a:t>
            </a:r>
            <a:r>
              <a:rPr lang="zh-CN" altLang="zh-CN" dirty="0"/>
              <a:t>）进行预约的模式来</a:t>
            </a:r>
            <a:r>
              <a:rPr lang="zh-CN" altLang="zh-CN" dirty="0" smtClean="0"/>
              <a:t>缓解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发送数据</a:t>
            </a:r>
            <a:r>
              <a:rPr lang="zh-CN" altLang="zh-CN" dirty="0" smtClean="0"/>
              <a:t>之前用</a:t>
            </a:r>
            <a:r>
              <a:rPr lang="en-US" altLang="zh-CN" dirty="0"/>
              <a:t>RTS</a:t>
            </a:r>
            <a:r>
              <a:rPr lang="zh-CN" altLang="zh-CN" dirty="0"/>
              <a:t>帧预约</a:t>
            </a:r>
            <a:r>
              <a:rPr lang="zh-CN" altLang="zh-CN" dirty="0" smtClean="0"/>
              <a:t>信道</a:t>
            </a:r>
            <a:endParaRPr lang="en-US" altLang="zh-CN" dirty="0" smtClean="0"/>
          </a:p>
          <a:p>
            <a:r>
              <a:rPr lang="zh-CN" altLang="zh-CN" dirty="0" smtClean="0"/>
              <a:t>接收者</a:t>
            </a:r>
            <a:r>
              <a:rPr lang="zh-CN" altLang="zh-CN" dirty="0"/>
              <a:t>发送</a:t>
            </a:r>
            <a:r>
              <a:rPr lang="en-US" altLang="zh-CN" dirty="0"/>
              <a:t>CTS</a:t>
            </a:r>
            <a:r>
              <a:rPr lang="zh-CN" altLang="zh-CN" dirty="0" smtClean="0"/>
              <a:t>帧进行确认</a:t>
            </a:r>
            <a:endParaRPr lang="en-US" altLang="zh-CN" dirty="0" smtClean="0"/>
          </a:p>
          <a:p>
            <a:r>
              <a:rPr lang="zh-CN" altLang="zh-CN" dirty="0" smtClean="0"/>
              <a:t>预约</a:t>
            </a:r>
            <a:r>
              <a:rPr lang="zh-CN" altLang="zh-CN" dirty="0"/>
              <a:t>成功后，发送方才开始发送数据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232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51520" y="980728"/>
            <a:ext cx="1023938" cy="893763"/>
            <a:chOff x="2763416" y="1032222"/>
            <a:chExt cx="1023938" cy="893763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8399258"/>
                </p:ext>
              </p:extLst>
            </p:nvPr>
          </p:nvGraphicFramePr>
          <p:xfrm>
            <a:off x="2763416" y="1032222"/>
            <a:ext cx="9525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" name="Clip" r:id="rId3" imgW="826829" imgH="840406" progId="MS_ClipArt_Gallery.2">
                    <p:embed/>
                  </p:oleObj>
                </mc:Choice>
                <mc:Fallback>
                  <p:oleObj name="Clip" r:id="rId3" imgW="826829" imgH="840406" progId="MS_ClipArt_Gallery.2">
                    <p:embed/>
                    <p:pic>
                      <p:nvPicPr>
                        <p:cNvPr id="0" name="对象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3416" y="1032222"/>
                          <a:ext cx="952500" cy="787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0313920"/>
                </p:ext>
              </p:extLst>
            </p:nvPr>
          </p:nvGraphicFramePr>
          <p:xfrm>
            <a:off x="2915816" y="1268760"/>
            <a:ext cx="871538" cy="657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2" name="Clip" r:id="rId5" imgW="1268295" imgH="1199426" progId="MS_ClipArt_Gallery.2">
                    <p:embed/>
                  </p:oleObj>
                </mc:Choice>
                <mc:Fallback>
                  <p:oleObj name="Clip" r:id="rId5" imgW="1268295" imgH="1199426" progId="MS_ClipArt_Gallery.2">
                    <p:embed/>
                    <p:pic>
                      <p:nvPicPr>
                        <p:cNvPr id="0" name="对象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1268760"/>
                          <a:ext cx="871538" cy="657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103563"/>
              </p:ext>
            </p:extLst>
          </p:nvPr>
        </p:nvGraphicFramePr>
        <p:xfrm>
          <a:off x="8095157" y="960214"/>
          <a:ext cx="952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" name="Clip" r:id="rId7" imgW="826829" imgH="840406" progId="MS_ClipArt_Gallery.2">
                  <p:embed/>
                </p:oleObj>
              </mc:Choice>
              <mc:Fallback>
                <p:oleObj name="Clip" r:id="rId7" imgW="826829" imgH="840406" progId="MS_ClipArt_Gallery.2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5157" y="960214"/>
                        <a:ext cx="952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427679"/>
              </p:ext>
            </p:extLst>
          </p:nvPr>
        </p:nvGraphicFramePr>
        <p:xfrm>
          <a:off x="8247557" y="1196752"/>
          <a:ext cx="8715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" name="Clip" r:id="rId8" imgW="1268295" imgH="1199426" progId="MS_ClipArt_Gallery.2">
                  <p:embed/>
                </p:oleObj>
              </mc:Choice>
              <mc:Fallback>
                <p:oleObj name="Clip" r:id="rId8" imgW="1268295" imgH="1199426" progId="MS_ClipArt_Gallery.2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7557" y="1196752"/>
                        <a:ext cx="87153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977178"/>
              </p:ext>
            </p:extLst>
          </p:nvPr>
        </p:nvGraphicFramePr>
        <p:xfrm>
          <a:off x="2827412" y="960214"/>
          <a:ext cx="952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" name="Clip" r:id="rId9" imgW="826829" imgH="840406" progId="MS_ClipArt_Gallery.2">
                  <p:embed/>
                </p:oleObj>
              </mc:Choice>
              <mc:Fallback>
                <p:oleObj name="Clip" r:id="rId9" imgW="826829" imgH="840406" progId="MS_ClipArt_Gallery.2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412" y="960214"/>
                        <a:ext cx="952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091303"/>
              </p:ext>
            </p:extLst>
          </p:nvPr>
        </p:nvGraphicFramePr>
        <p:xfrm>
          <a:off x="2980382" y="1196752"/>
          <a:ext cx="8715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" name="Clip" r:id="rId10" imgW="1268295" imgH="1199426" progId="MS_ClipArt_Gallery.2">
                  <p:embed/>
                </p:oleObj>
              </mc:Choice>
              <mc:Fallback>
                <p:oleObj name="Clip" r:id="rId10" imgW="1268295" imgH="1199426" progId="MS_ClipArt_Gallery.2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0382" y="1196752"/>
                        <a:ext cx="87153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4781"/>
              </p:ext>
            </p:extLst>
          </p:nvPr>
        </p:nvGraphicFramePr>
        <p:xfrm>
          <a:off x="5499720" y="960214"/>
          <a:ext cx="952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" name="Clip" r:id="rId11" imgW="826829" imgH="840406" progId="MS_ClipArt_Gallery.2">
                  <p:embed/>
                </p:oleObj>
              </mc:Choice>
              <mc:Fallback>
                <p:oleObj name="Clip" r:id="rId11" imgW="826829" imgH="840406" progId="MS_ClipArt_Gallery.2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720" y="960214"/>
                        <a:ext cx="952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180402"/>
              </p:ext>
            </p:extLst>
          </p:nvPr>
        </p:nvGraphicFramePr>
        <p:xfrm>
          <a:off x="5652120" y="1196752"/>
          <a:ext cx="8715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8" name="Clip" r:id="rId12" imgW="1268295" imgH="1199426" progId="MS_ClipArt_Gallery.2">
                  <p:embed/>
                </p:oleObj>
              </mc:Choice>
              <mc:Fallback>
                <p:oleObj name="Clip" r:id="rId12" imgW="1268295" imgH="1199426" progId="MS_ClipArt_Gallery.2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196752"/>
                        <a:ext cx="87153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箭头连接符 16"/>
          <p:cNvCxnSpPr/>
          <p:nvPr/>
        </p:nvCxnSpPr>
        <p:spPr>
          <a:xfrm>
            <a:off x="755576" y="1844824"/>
            <a:ext cx="0" cy="46805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8676456" y="1844824"/>
            <a:ext cx="0" cy="46805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347864" y="2060848"/>
            <a:ext cx="2736304" cy="576064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27984" y="19795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RTS</a:t>
            </a:r>
            <a:endParaRPr lang="zh-CN" altLang="en-US" b="1" dirty="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3347864" y="2811303"/>
            <a:ext cx="2736304" cy="833721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355856" y="3789040"/>
            <a:ext cx="2736304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347864" y="3933056"/>
            <a:ext cx="2736304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3335713" y="4067443"/>
            <a:ext cx="2736304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350884" y="4212809"/>
            <a:ext cx="2736304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3349926" y="4356825"/>
            <a:ext cx="2736304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344809" y="4484178"/>
            <a:ext cx="2736304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369924" y="4644857"/>
            <a:ext cx="2736304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347864" y="4781839"/>
            <a:ext cx="2736304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335713" y="4916226"/>
            <a:ext cx="2736304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347864" y="1844824"/>
            <a:ext cx="0" cy="46805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11560" y="2043982"/>
            <a:ext cx="288032" cy="3490116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272245" y="296370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</a:t>
            </a:r>
            <a:r>
              <a:rPr lang="en-US" altLang="zh-CN" b="1" dirty="0" smtClean="0"/>
              <a:t>TS</a:t>
            </a:r>
            <a:endParaRPr lang="zh-CN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07265" y="3569241"/>
            <a:ext cx="8640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latin typeface="黑体" pitchFamily="49" charset="-122"/>
                <a:ea typeface="黑体" pitchFamily="49" charset="-122"/>
              </a:rPr>
              <a:t>忙</a:t>
            </a:r>
          </a:p>
        </p:txBody>
      </p:sp>
      <p:sp>
        <p:nvSpPr>
          <p:cNvPr id="40" name="矩形 39"/>
          <p:cNvSpPr/>
          <p:nvPr/>
        </p:nvSpPr>
        <p:spPr>
          <a:xfrm>
            <a:off x="8534923" y="2025306"/>
            <a:ext cx="288032" cy="3490116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430628" y="3550565"/>
            <a:ext cx="8640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latin typeface="黑体" pitchFamily="49" charset="-122"/>
                <a:ea typeface="黑体" pitchFamily="49" charset="-122"/>
              </a:rPr>
              <a:t>忙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3360973" y="3864888"/>
            <a:ext cx="2736304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360015" y="4001870"/>
            <a:ext cx="2736304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3347864" y="4143291"/>
            <a:ext cx="2736304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363035" y="4281623"/>
            <a:ext cx="2736304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362077" y="4425639"/>
            <a:ext cx="2736304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3356960" y="4567060"/>
            <a:ext cx="2736304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360973" y="4713671"/>
            <a:ext cx="2736304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3360015" y="4850653"/>
            <a:ext cx="2736304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3347864" y="4985040"/>
            <a:ext cx="2736304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25759" y="4390941"/>
            <a:ext cx="956212" cy="507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latin typeface="黑体" pitchFamily="49" charset="-122"/>
                <a:ea typeface="黑体" pitchFamily="49" charset="-122"/>
              </a:rPr>
              <a:t>数据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084168" y="1844824"/>
            <a:ext cx="0" cy="46805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668344" y="94336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194060" y="9123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300192" y="94336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658079" y="106471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35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/>
          <p:cNvSpPr/>
          <p:nvPr/>
        </p:nvSpPr>
        <p:spPr>
          <a:xfrm>
            <a:off x="3635896" y="2423338"/>
            <a:ext cx="3895989" cy="3525942"/>
          </a:xfrm>
          <a:prstGeom prst="ellipse">
            <a:avLst/>
          </a:prstGeom>
          <a:solidFill>
            <a:schemeClr val="accent2">
              <a:lumMod val="20000"/>
              <a:lumOff val="8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缓解</a:t>
            </a:r>
            <a:r>
              <a:rPr lang="zh-CN" altLang="zh-CN" dirty="0" smtClean="0"/>
              <a:t>隐蔽站</a:t>
            </a:r>
            <a:r>
              <a:rPr lang="zh-CN" altLang="zh-CN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71140" y="2459624"/>
            <a:ext cx="3895989" cy="3525942"/>
          </a:xfrm>
          <a:prstGeom prst="ellipse">
            <a:avLst/>
          </a:prstGeom>
          <a:solidFill>
            <a:schemeClr val="accent2">
              <a:lumMod val="20000"/>
              <a:lumOff val="8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181"/>
          <p:cNvGrpSpPr/>
          <p:nvPr/>
        </p:nvGrpSpPr>
        <p:grpSpPr bwMode="auto">
          <a:xfrm>
            <a:off x="2004384" y="3900916"/>
            <a:ext cx="839424" cy="511784"/>
            <a:chOff x="762" y="2391"/>
            <a:chExt cx="423" cy="312"/>
          </a:xfrm>
        </p:grpSpPr>
        <p:grpSp>
          <p:nvGrpSpPr>
            <p:cNvPr id="7" name="Group 182"/>
            <p:cNvGrpSpPr/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15" name="Line 183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16" name="Picture 184" descr="laptop copy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185"/>
            <p:cNvGrpSpPr/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9" name="AutoShape 186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" name="AutoShape 187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AutoShape 188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" name="AutoShape 189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" name="AutoShape 190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" name="AutoShape 191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7" name="Group 181"/>
          <p:cNvGrpSpPr/>
          <p:nvPr/>
        </p:nvGrpSpPr>
        <p:grpSpPr bwMode="auto">
          <a:xfrm>
            <a:off x="5164178" y="3930417"/>
            <a:ext cx="839424" cy="511784"/>
            <a:chOff x="762" y="2391"/>
            <a:chExt cx="423" cy="312"/>
          </a:xfrm>
        </p:grpSpPr>
        <p:grpSp>
          <p:nvGrpSpPr>
            <p:cNvPr id="18" name="Group 182"/>
            <p:cNvGrpSpPr/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26" name="Line 183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27" name="Picture 184" descr="laptop copy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Group 185"/>
            <p:cNvGrpSpPr/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20" name="AutoShape 186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" name="AutoShape 187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" name="AutoShape 190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5" name="AutoShape 191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40" name="Group 181"/>
          <p:cNvGrpSpPr/>
          <p:nvPr/>
        </p:nvGrpSpPr>
        <p:grpSpPr bwMode="auto">
          <a:xfrm>
            <a:off x="5592018" y="2564904"/>
            <a:ext cx="839424" cy="511784"/>
            <a:chOff x="762" y="2391"/>
            <a:chExt cx="423" cy="312"/>
          </a:xfrm>
        </p:grpSpPr>
        <p:grpSp>
          <p:nvGrpSpPr>
            <p:cNvPr id="41" name="Group 182"/>
            <p:cNvGrpSpPr/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49" name="Line 183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50" name="Picture 184" descr="laptop copy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2" name="Group 185"/>
            <p:cNvGrpSpPr/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43" name="AutoShape 186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" name="AutoShape 187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" name="AutoShape 188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6" name="AutoShape 189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" name="AutoShape 190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8" name="AutoShape 191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pic>
        <p:nvPicPr>
          <p:cNvPr id="51" name="Picture 216" descr="天线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38658"/>
            <a:ext cx="458718" cy="74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任意多边形 51"/>
          <p:cNvSpPr/>
          <p:nvPr/>
        </p:nvSpPr>
        <p:spPr>
          <a:xfrm rot="20478909" flipV="1">
            <a:off x="2587046" y="3899386"/>
            <a:ext cx="1178710" cy="402067"/>
          </a:xfrm>
          <a:custGeom>
            <a:avLst/>
            <a:gdLst>
              <a:gd name="connsiteX0" fmla="*/ 6867 w 2622846"/>
              <a:gd name="connsiteY0" fmla="*/ 508883 h 678290"/>
              <a:gd name="connsiteX1" fmla="*/ 205649 w 2622846"/>
              <a:gd name="connsiteY1" fmla="*/ 405516 h 678290"/>
              <a:gd name="connsiteX2" fmla="*/ 324919 w 2622846"/>
              <a:gd name="connsiteY2" fmla="*/ 349857 h 678290"/>
              <a:gd name="connsiteX3" fmla="*/ 468042 w 2622846"/>
              <a:gd name="connsiteY3" fmla="*/ 302149 h 678290"/>
              <a:gd name="connsiteX4" fmla="*/ 603214 w 2622846"/>
              <a:gd name="connsiteY4" fmla="*/ 246490 h 678290"/>
              <a:gd name="connsiteX5" fmla="*/ 746338 w 2622846"/>
              <a:gd name="connsiteY5" fmla="*/ 206734 h 678290"/>
              <a:gd name="connsiteX6" fmla="*/ 1008731 w 2622846"/>
              <a:gd name="connsiteY6" fmla="*/ 127221 h 678290"/>
              <a:gd name="connsiteX7" fmla="*/ 1088244 w 2622846"/>
              <a:gd name="connsiteY7" fmla="*/ 103367 h 678290"/>
              <a:gd name="connsiteX8" fmla="*/ 1191611 w 2622846"/>
              <a:gd name="connsiteY8" fmla="*/ 79513 h 678290"/>
              <a:gd name="connsiteX9" fmla="*/ 1255221 w 2622846"/>
              <a:gd name="connsiteY9" fmla="*/ 55659 h 678290"/>
              <a:gd name="connsiteX10" fmla="*/ 1310880 w 2622846"/>
              <a:gd name="connsiteY10" fmla="*/ 47708 h 678290"/>
              <a:gd name="connsiteX11" fmla="*/ 1374491 w 2622846"/>
              <a:gd name="connsiteY11" fmla="*/ 31805 h 678290"/>
              <a:gd name="connsiteX12" fmla="*/ 1366540 w 2622846"/>
              <a:gd name="connsiteY12" fmla="*/ 127221 h 678290"/>
              <a:gd name="connsiteX13" fmla="*/ 1358588 w 2622846"/>
              <a:gd name="connsiteY13" fmla="*/ 151075 h 678290"/>
              <a:gd name="connsiteX14" fmla="*/ 1342686 w 2622846"/>
              <a:gd name="connsiteY14" fmla="*/ 214685 h 678290"/>
              <a:gd name="connsiteX15" fmla="*/ 1334734 w 2622846"/>
              <a:gd name="connsiteY15" fmla="*/ 254442 h 678290"/>
              <a:gd name="connsiteX16" fmla="*/ 1318832 w 2622846"/>
              <a:gd name="connsiteY16" fmla="*/ 278296 h 678290"/>
              <a:gd name="connsiteX17" fmla="*/ 1302929 w 2622846"/>
              <a:gd name="connsiteY17" fmla="*/ 326003 h 678290"/>
              <a:gd name="connsiteX18" fmla="*/ 1287027 w 2622846"/>
              <a:gd name="connsiteY18" fmla="*/ 381662 h 678290"/>
              <a:gd name="connsiteX19" fmla="*/ 1326783 w 2622846"/>
              <a:gd name="connsiteY19" fmla="*/ 357809 h 678290"/>
              <a:gd name="connsiteX20" fmla="*/ 1390393 w 2622846"/>
              <a:gd name="connsiteY20" fmla="*/ 318052 h 678290"/>
              <a:gd name="connsiteX21" fmla="*/ 1485809 w 2622846"/>
              <a:gd name="connsiteY21" fmla="*/ 270344 h 678290"/>
              <a:gd name="connsiteX22" fmla="*/ 1605079 w 2622846"/>
              <a:gd name="connsiteY22" fmla="*/ 230588 h 678290"/>
              <a:gd name="connsiteX23" fmla="*/ 1708446 w 2622846"/>
              <a:gd name="connsiteY23" fmla="*/ 198782 h 678290"/>
              <a:gd name="connsiteX24" fmla="*/ 1811813 w 2622846"/>
              <a:gd name="connsiteY24" fmla="*/ 166977 h 678290"/>
              <a:gd name="connsiteX25" fmla="*/ 1931082 w 2622846"/>
              <a:gd name="connsiteY25" fmla="*/ 135172 h 678290"/>
              <a:gd name="connsiteX26" fmla="*/ 2066254 w 2622846"/>
              <a:gd name="connsiteY26" fmla="*/ 103367 h 678290"/>
              <a:gd name="connsiteX27" fmla="*/ 2137816 w 2622846"/>
              <a:gd name="connsiteY27" fmla="*/ 79513 h 678290"/>
              <a:gd name="connsiteX28" fmla="*/ 2272988 w 2622846"/>
              <a:gd name="connsiteY28" fmla="*/ 55659 h 678290"/>
              <a:gd name="connsiteX29" fmla="*/ 2392258 w 2622846"/>
              <a:gd name="connsiteY29" fmla="*/ 39756 h 678290"/>
              <a:gd name="connsiteX30" fmla="*/ 2447917 w 2622846"/>
              <a:gd name="connsiteY30" fmla="*/ 23854 h 678290"/>
              <a:gd name="connsiteX31" fmla="*/ 2511527 w 2622846"/>
              <a:gd name="connsiteY31" fmla="*/ 15902 h 678290"/>
              <a:gd name="connsiteX32" fmla="*/ 2622846 w 2622846"/>
              <a:gd name="connsiteY32" fmla="*/ 0 h 678290"/>
              <a:gd name="connsiteX33" fmla="*/ 2598992 w 2622846"/>
              <a:gd name="connsiteY33" fmla="*/ 23854 h 678290"/>
              <a:gd name="connsiteX34" fmla="*/ 2559235 w 2622846"/>
              <a:gd name="connsiteY34" fmla="*/ 39756 h 678290"/>
              <a:gd name="connsiteX35" fmla="*/ 2487673 w 2622846"/>
              <a:gd name="connsiteY35" fmla="*/ 63610 h 678290"/>
              <a:gd name="connsiteX36" fmla="*/ 2288891 w 2622846"/>
              <a:gd name="connsiteY36" fmla="*/ 143123 h 678290"/>
              <a:gd name="connsiteX37" fmla="*/ 2193475 w 2622846"/>
              <a:gd name="connsiteY37" fmla="*/ 182880 h 678290"/>
              <a:gd name="connsiteX38" fmla="*/ 2090108 w 2622846"/>
              <a:gd name="connsiteY38" fmla="*/ 214685 h 678290"/>
              <a:gd name="connsiteX39" fmla="*/ 1891326 w 2622846"/>
              <a:gd name="connsiteY39" fmla="*/ 294198 h 678290"/>
              <a:gd name="connsiteX40" fmla="*/ 1740251 w 2622846"/>
              <a:gd name="connsiteY40" fmla="*/ 349857 h 678290"/>
              <a:gd name="connsiteX41" fmla="*/ 1628933 w 2622846"/>
              <a:gd name="connsiteY41" fmla="*/ 397565 h 678290"/>
              <a:gd name="connsiteX42" fmla="*/ 1605079 w 2622846"/>
              <a:gd name="connsiteY42" fmla="*/ 413468 h 678290"/>
              <a:gd name="connsiteX43" fmla="*/ 1565322 w 2622846"/>
              <a:gd name="connsiteY43" fmla="*/ 437322 h 678290"/>
              <a:gd name="connsiteX44" fmla="*/ 1541468 w 2622846"/>
              <a:gd name="connsiteY44" fmla="*/ 461176 h 678290"/>
              <a:gd name="connsiteX45" fmla="*/ 1454004 w 2622846"/>
              <a:gd name="connsiteY45" fmla="*/ 508883 h 678290"/>
              <a:gd name="connsiteX46" fmla="*/ 1382442 w 2622846"/>
              <a:gd name="connsiteY46" fmla="*/ 564542 h 678290"/>
              <a:gd name="connsiteX47" fmla="*/ 1358588 w 2622846"/>
              <a:gd name="connsiteY47" fmla="*/ 572494 h 678290"/>
              <a:gd name="connsiteX48" fmla="*/ 1326783 w 2622846"/>
              <a:gd name="connsiteY48" fmla="*/ 588396 h 678290"/>
              <a:gd name="connsiteX49" fmla="*/ 1302929 w 2622846"/>
              <a:gd name="connsiteY49" fmla="*/ 604299 h 678290"/>
              <a:gd name="connsiteX50" fmla="*/ 1239319 w 2622846"/>
              <a:gd name="connsiteY50" fmla="*/ 636104 h 678290"/>
              <a:gd name="connsiteX51" fmla="*/ 1215465 w 2622846"/>
              <a:gd name="connsiteY51" fmla="*/ 652007 h 678290"/>
              <a:gd name="connsiteX52" fmla="*/ 1183660 w 2622846"/>
              <a:gd name="connsiteY52" fmla="*/ 659958 h 678290"/>
              <a:gd name="connsiteX53" fmla="*/ 1159806 w 2622846"/>
              <a:gd name="connsiteY53" fmla="*/ 675861 h 678290"/>
              <a:gd name="connsiteX54" fmla="*/ 1175708 w 2622846"/>
              <a:gd name="connsiteY54" fmla="*/ 548640 h 678290"/>
              <a:gd name="connsiteX55" fmla="*/ 1167757 w 2622846"/>
              <a:gd name="connsiteY55" fmla="*/ 310101 h 678290"/>
              <a:gd name="connsiteX56" fmla="*/ 786094 w 2622846"/>
              <a:gd name="connsiteY56" fmla="*/ 318052 h 678290"/>
              <a:gd name="connsiteX57" fmla="*/ 754289 w 2622846"/>
              <a:gd name="connsiteY57" fmla="*/ 326003 h 678290"/>
              <a:gd name="connsiteX58" fmla="*/ 690679 w 2622846"/>
              <a:gd name="connsiteY58" fmla="*/ 333955 h 678290"/>
              <a:gd name="connsiteX59" fmla="*/ 555507 w 2622846"/>
              <a:gd name="connsiteY59" fmla="*/ 357809 h 678290"/>
              <a:gd name="connsiteX60" fmla="*/ 523701 w 2622846"/>
              <a:gd name="connsiteY60" fmla="*/ 365760 h 678290"/>
              <a:gd name="connsiteX61" fmla="*/ 483945 w 2622846"/>
              <a:gd name="connsiteY61" fmla="*/ 373711 h 678290"/>
              <a:gd name="connsiteX62" fmla="*/ 420334 w 2622846"/>
              <a:gd name="connsiteY62" fmla="*/ 389614 h 678290"/>
              <a:gd name="connsiteX63" fmla="*/ 332870 w 2622846"/>
              <a:gd name="connsiteY63" fmla="*/ 405516 h 678290"/>
              <a:gd name="connsiteX64" fmla="*/ 261308 w 2622846"/>
              <a:gd name="connsiteY64" fmla="*/ 421419 h 678290"/>
              <a:gd name="connsiteX65" fmla="*/ 237454 w 2622846"/>
              <a:gd name="connsiteY65" fmla="*/ 429370 h 678290"/>
              <a:gd name="connsiteX66" fmla="*/ 205649 w 2622846"/>
              <a:gd name="connsiteY66" fmla="*/ 437322 h 678290"/>
              <a:gd name="connsiteX67" fmla="*/ 157941 w 2622846"/>
              <a:gd name="connsiteY67" fmla="*/ 453224 h 678290"/>
              <a:gd name="connsiteX68" fmla="*/ 134087 w 2622846"/>
              <a:gd name="connsiteY68" fmla="*/ 461176 h 678290"/>
              <a:gd name="connsiteX69" fmla="*/ 110233 w 2622846"/>
              <a:gd name="connsiteY69" fmla="*/ 477078 h 678290"/>
              <a:gd name="connsiteX70" fmla="*/ 78428 w 2622846"/>
              <a:gd name="connsiteY70" fmla="*/ 500932 h 678290"/>
              <a:gd name="connsiteX71" fmla="*/ 46623 w 2622846"/>
              <a:gd name="connsiteY71" fmla="*/ 508883 h 678290"/>
              <a:gd name="connsiteX72" fmla="*/ 6867 w 2622846"/>
              <a:gd name="connsiteY72" fmla="*/ 508883 h 67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22846" h="678290">
                <a:moveTo>
                  <a:pt x="6867" y="508883"/>
                </a:moveTo>
                <a:cubicBezTo>
                  <a:pt x="33371" y="491655"/>
                  <a:pt x="39961" y="483487"/>
                  <a:pt x="205649" y="405516"/>
                </a:cubicBezTo>
                <a:cubicBezTo>
                  <a:pt x="245346" y="386835"/>
                  <a:pt x="283298" y="363731"/>
                  <a:pt x="324919" y="349857"/>
                </a:cubicBezTo>
                <a:cubicBezTo>
                  <a:pt x="372627" y="333954"/>
                  <a:pt x="420900" y="319659"/>
                  <a:pt x="468042" y="302149"/>
                </a:cubicBezTo>
                <a:cubicBezTo>
                  <a:pt x="513720" y="285183"/>
                  <a:pt x="557120" y="262293"/>
                  <a:pt x="603214" y="246490"/>
                </a:cubicBezTo>
                <a:cubicBezTo>
                  <a:pt x="650052" y="230431"/>
                  <a:pt x="698836" y="220705"/>
                  <a:pt x="746338" y="206734"/>
                </a:cubicBezTo>
                <a:lnTo>
                  <a:pt x="1008731" y="127221"/>
                </a:lnTo>
                <a:cubicBezTo>
                  <a:pt x="1035218" y="119213"/>
                  <a:pt x="1061281" y="109589"/>
                  <a:pt x="1088244" y="103367"/>
                </a:cubicBezTo>
                <a:cubicBezTo>
                  <a:pt x="1122700" y="95416"/>
                  <a:pt x="1157610" y="89228"/>
                  <a:pt x="1191611" y="79513"/>
                </a:cubicBezTo>
                <a:cubicBezTo>
                  <a:pt x="1213385" y="73292"/>
                  <a:pt x="1233340" y="61494"/>
                  <a:pt x="1255221" y="55659"/>
                </a:cubicBezTo>
                <a:cubicBezTo>
                  <a:pt x="1273330" y="50830"/>
                  <a:pt x="1292394" y="50789"/>
                  <a:pt x="1310880" y="47708"/>
                </a:cubicBezTo>
                <a:cubicBezTo>
                  <a:pt x="1349256" y="41312"/>
                  <a:pt x="1343769" y="42045"/>
                  <a:pt x="1374491" y="31805"/>
                </a:cubicBezTo>
                <a:cubicBezTo>
                  <a:pt x="1371841" y="63610"/>
                  <a:pt x="1370758" y="95585"/>
                  <a:pt x="1366540" y="127221"/>
                </a:cubicBezTo>
                <a:cubicBezTo>
                  <a:pt x="1365432" y="135529"/>
                  <a:pt x="1360793" y="142989"/>
                  <a:pt x="1358588" y="151075"/>
                </a:cubicBezTo>
                <a:cubicBezTo>
                  <a:pt x="1352837" y="172161"/>
                  <a:pt x="1347601" y="193389"/>
                  <a:pt x="1342686" y="214685"/>
                </a:cubicBezTo>
                <a:cubicBezTo>
                  <a:pt x="1339647" y="227854"/>
                  <a:pt x="1339479" y="241788"/>
                  <a:pt x="1334734" y="254442"/>
                </a:cubicBezTo>
                <a:cubicBezTo>
                  <a:pt x="1331379" y="263390"/>
                  <a:pt x="1322713" y="269563"/>
                  <a:pt x="1318832" y="278296"/>
                </a:cubicBezTo>
                <a:cubicBezTo>
                  <a:pt x="1312024" y="293614"/>
                  <a:pt x="1308230" y="310101"/>
                  <a:pt x="1302929" y="326003"/>
                </a:cubicBezTo>
                <a:cubicBezTo>
                  <a:pt x="1301536" y="330183"/>
                  <a:pt x="1283955" y="380894"/>
                  <a:pt x="1287027" y="381662"/>
                </a:cubicBezTo>
                <a:cubicBezTo>
                  <a:pt x="1302020" y="385411"/>
                  <a:pt x="1313274" y="365314"/>
                  <a:pt x="1326783" y="357809"/>
                </a:cubicBezTo>
                <a:cubicBezTo>
                  <a:pt x="1400013" y="317126"/>
                  <a:pt x="1316044" y="370096"/>
                  <a:pt x="1390393" y="318052"/>
                </a:cubicBezTo>
                <a:cubicBezTo>
                  <a:pt x="1455347" y="272584"/>
                  <a:pt x="1417077" y="296119"/>
                  <a:pt x="1485809" y="270344"/>
                </a:cubicBezTo>
                <a:cubicBezTo>
                  <a:pt x="1591019" y="230890"/>
                  <a:pt x="1531105" y="245382"/>
                  <a:pt x="1605079" y="230588"/>
                </a:cubicBezTo>
                <a:cubicBezTo>
                  <a:pt x="1748974" y="158641"/>
                  <a:pt x="1551466" y="251109"/>
                  <a:pt x="1708446" y="198782"/>
                </a:cubicBezTo>
                <a:cubicBezTo>
                  <a:pt x="1840867" y="154642"/>
                  <a:pt x="1630075" y="189696"/>
                  <a:pt x="1811813" y="166977"/>
                </a:cubicBezTo>
                <a:cubicBezTo>
                  <a:pt x="1932199" y="115383"/>
                  <a:pt x="1799714" y="166082"/>
                  <a:pt x="1931082" y="135172"/>
                </a:cubicBezTo>
                <a:cubicBezTo>
                  <a:pt x="2104545" y="94357"/>
                  <a:pt x="1908323" y="123108"/>
                  <a:pt x="2066254" y="103367"/>
                </a:cubicBezTo>
                <a:cubicBezTo>
                  <a:pt x="2090108" y="95416"/>
                  <a:pt x="2113589" y="86243"/>
                  <a:pt x="2137816" y="79513"/>
                </a:cubicBezTo>
                <a:cubicBezTo>
                  <a:pt x="2212194" y="58852"/>
                  <a:pt x="2200909" y="66748"/>
                  <a:pt x="2272988" y="55659"/>
                </a:cubicBezTo>
                <a:cubicBezTo>
                  <a:pt x="2395340" y="36836"/>
                  <a:pt x="2187988" y="60185"/>
                  <a:pt x="2392258" y="39756"/>
                </a:cubicBezTo>
                <a:cubicBezTo>
                  <a:pt x="2410811" y="34455"/>
                  <a:pt x="2428996" y="27638"/>
                  <a:pt x="2447917" y="23854"/>
                </a:cubicBezTo>
                <a:cubicBezTo>
                  <a:pt x="2468870" y="19663"/>
                  <a:pt x="2490373" y="18924"/>
                  <a:pt x="2511527" y="15902"/>
                </a:cubicBezTo>
                <a:cubicBezTo>
                  <a:pt x="2671936" y="-7014"/>
                  <a:pt x="2421797" y="25130"/>
                  <a:pt x="2622846" y="0"/>
                </a:cubicBezTo>
                <a:cubicBezTo>
                  <a:pt x="2614895" y="7951"/>
                  <a:pt x="2608528" y="17894"/>
                  <a:pt x="2598992" y="23854"/>
                </a:cubicBezTo>
                <a:cubicBezTo>
                  <a:pt x="2586888" y="31419"/>
                  <a:pt x="2572677" y="34956"/>
                  <a:pt x="2559235" y="39756"/>
                </a:cubicBezTo>
                <a:cubicBezTo>
                  <a:pt x="2535555" y="48213"/>
                  <a:pt x="2511159" y="54630"/>
                  <a:pt x="2487673" y="63610"/>
                </a:cubicBezTo>
                <a:cubicBezTo>
                  <a:pt x="2421014" y="89097"/>
                  <a:pt x="2355028" y="116311"/>
                  <a:pt x="2288891" y="143123"/>
                </a:cubicBezTo>
                <a:cubicBezTo>
                  <a:pt x="2256959" y="156068"/>
                  <a:pt x="2226407" y="172747"/>
                  <a:pt x="2193475" y="182880"/>
                </a:cubicBezTo>
                <a:cubicBezTo>
                  <a:pt x="2159019" y="193482"/>
                  <a:pt x="2123935" y="202222"/>
                  <a:pt x="2090108" y="214685"/>
                </a:cubicBezTo>
                <a:cubicBezTo>
                  <a:pt x="2023143" y="239356"/>
                  <a:pt x="1958291" y="269527"/>
                  <a:pt x="1891326" y="294198"/>
                </a:cubicBezTo>
                <a:cubicBezTo>
                  <a:pt x="1840968" y="312751"/>
                  <a:pt x="1787165" y="323794"/>
                  <a:pt x="1740251" y="349857"/>
                </a:cubicBezTo>
                <a:cubicBezTo>
                  <a:pt x="1656875" y="396177"/>
                  <a:pt x="1695447" y="384263"/>
                  <a:pt x="1628933" y="397565"/>
                </a:cubicBezTo>
                <a:cubicBezTo>
                  <a:pt x="1620982" y="402866"/>
                  <a:pt x="1613183" y="408403"/>
                  <a:pt x="1605079" y="413468"/>
                </a:cubicBezTo>
                <a:cubicBezTo>
                  <a:pt x="1591973" y="421659"/>
                  <a:pt x="1577686" y="428049"/>
                  <a:pt x="1565322" y="437322"/>
                </a:cubicBezTo>
                <a:cubicBezTo>
                  <a:pt x="1556326" y="444069"/>
                  <a:pt x="1550824" y="454939"/>
                  <a:pt x="1541468" y="461176"/>
                </a:cubicBezTo>
                <a:cubicBezTo>
                  <a:pt x="1470769" y="508308"/>
                  <a:pt x="1516975" y="461654"/>
                  <a:pt x="1454004" y="508883"/>
                </a:cubicBezTo>
                <a:cubicBezTo>
                  <a:pt x="1387775" y="558555"/>
                  <a:pt x="1488559" y="505587"/>
                  <a:pt x="1382442" y="564542"/>
                </a:cubicBezTo>
                <a:cubicBezTo>
                  <a:pt x="1375115" y="568612"/>
                  <a:pt x="1366292" y="569192"/>
                  <a:pt x="1358588" y="572494"/>
                </a:cubicBezTo>
                <a:cubicBezTo>
                  <a:pt x="1347693" y="577163"/>
                  <a:pt x="1337074" y="582515"/>
                  <a:pt x="1326783" y="588396"/>
                </a:cubicBezTo>
                <a:cubicBezTo>
                  <a:pt x="1318486" y="593137"/>
                  <a:pt x="1311318" y="599723"/>
                  <a:pt x="1302929" y="604299"/>
                </a:cubicBezTo>
                <a:cubicBezTo>
                  <a:pt x="1282118" y="615651"/>
                  <a:pt x="1259043" y="622954"/>
                  <a:pt x="1239319" y="636104"/>
                </a:cubicBezTo>
                <a:cubicBezTo>
                  <a:pt x="1231368" y="641405"/>
                  <a:pt x="1224249" y="648243"/>
                  <a:pt x="1215465" y="652007"/>
                </a:cubicBezTo>
                <a:cubicBezTo>
                  <a:pt x="1205421" y="656312"/>
                  <a:pt x="1194262" y="657308"/>
                  <a:pt x="1183660" y="659958"/>
                </a:cubicBezTo>
                <a:cubicBezTo>
                  <a:pt x="1175709" y="665259"/>
                  <a:pt x="1162124" y="685132"/>
                  <a:pt x="1159806" y="675861"/>
                </a:cubicBezTo>
                <a:cubicBezTo>
                  <a:pt x="1155984" y="660573"/>
                  <a:pt x="1171475" y="574040"/>
                  <a:pt x="1175708" y="548640"/>
                </a:cubicBezTo>
                <a:cubicBezTo>
                  <a:pt x="1173058" y="469127"/>
                  <a:pt x="1236222" y="350621"/>
                  <a:pt x="1167757" y="310101"/>
                </a:cubicBezTo>
                <a:cubicBezTo>
                  <a:pt x="1058250" y="245291"/>
                  <a:pt x="913249" y="313162"/>
                  <a:pt x="786094" y="318052"/>
                </a:cubicBezTo>
                <a:cubicBezTo>
                  <a:pt x="775174" y="318472"/>
                  <a:pt x="765068" y="324206"/>
                  <a:pt x="754289" y="326003"/>
                </a:cubicBezTo>
                <a:cubicBezTo>
                  <a:pt x="733211" y="329516"/>
                  <a:pt x="711811" y="330785"/>
                  <a:pt x="690679" y="333955"/>
                </a:cubicBezTo>
                <a:cubicBezTo>
                  <a:pt x="659372" y="338651"/>
                  <a:pt x="594423" y="349161"/>
                  <a:pt x="555507" y="357809"/>
                </a:cubicBezTo>
                <a:cubicBezTo>
                  <a:pt x="544839" y="360180"/>
                  <a:pt x="534369" y="363389"/>
                  <a:pt x="523701" y="365760"/>
                </a:cubicBezTo>
                <a:cubicBezTo>
                  <a:pt x="510508" y="368692"/>
                  <a:pt x="497113" y="370672"/>
                  <a:pt x="483945" y="373711"/>
                </a:cubicBezTo>
                <a:cubicBezTo>
                  <a:pt x="462648" y="378626"/>
                  <a:pt x="441766" y="385328"/>
                  <a:pt x="420334" y="389614"/>
                </a:cubicBezTo>
                <a:cubicBezTo>
                  <a:pt x="364769" y="400727"/>
                  <a:pt x="393909" y="395343"/>
                  <a:pt x="332870" y="405516"/>
                </a:cubicBezTo>
                <a:cubicBezTo>
                  <a:pt x="279177" y="423415"/>
                  <a:pt x="345261" y="402764"/>
                  <a:pt x="261308" y="421419"/>
                </a:cubicBezTo>
                <a:cubicBezTo>
                  <a:pt x="253126" y="423237"/>
                  <a:pt x="245513" y="427067"/>
                  <a:pt x="237454" y="429370"/>
                </a:cubicBezTo>
                <a:cubicBezTo>
                  <a:pt x="226946" y="432372"/>
                  <a:pt x="216116" y="434182"/>
                  <a:pt x="205649" y="437322"/>
                </a:cubicBezTo>
                <a:cubicBezTo>
                  <a:pt x="189593" y="442139"/>
                  <a:pt x="173844" y="447923"/>
                  <a:pt x="157941" y="453224"/>
                </a:cubicBezTo>
                <a:cubicBezTo>
                  <a:pt x="149990" y="455874"/>
                  <a:pt x="141061" y="456527"/>
                  <a:pt x="134087" y="461176"/>
                </a:cubicBezTo>
                <a:cubicBezTo>
                  <a:pt x="126136" y="466477"/>
                  <a:pt x="118009" y="471524"/>
                  <a:pt x="110233" y="477078"/>
                </a:cubicBezTo>
                <a:cubicBezTo>
                  <a:pt x="99449" y="484781"/>
                  <a:pt x="90281" y="495005"/>
                  <a:pt x="78428" y="500932"/>
                </a:cubicBezTo>
                <a:cubicBezTo>
                  <a:pt x="68654" y="505819"/>
                  <a:pt x="57130" y="505881"/>
                  <a:pt x="46623" y="508883"/>
                </a:cubicBezTo>
                <a:cubicBezTo>
                  <a:pt x="38564" y="511186"/>
                  <a:pt x="-19637" y="526111"/>
                  <a:pt x="6867" y="508883"/>
                </a:cubicBezTo>
                <a:close/>
              </a:path>
            </a:pathLst>
          </a:cu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 rot="20478909" flipV="1">
            <a:off x="4190052" y="4021560"/>
            <a:ext cx="1178710" cy="402067"/>
          </a:xfrm>
          <a:custGeom>
            <a:avLst/>
            <a:gdLst>
              <a:gd name="connsiteX0" fmla="*/ 6867 w 2622846"/>
              <a:gd name="connsiteY0" fmla="*/ 508883 h 678290"/>
              <a:gd name="connsiteX1" fmla="*/ 205649 w 2622846"/>
              <a:gd name="connsiteY1" fmla="*/ 405516 h 678290"/>
              <a:gd name="connsiteX2" fmla="*/ 324919 w 2622846"/>
              <a:gd name="connsiteY2" fmla="*/ 349857 h 678290"/>
              <a:gd name="connsiteX3" fmla="*/ 468042 w 2622846"/>
              <a:gd name="connsiteY3" fmla="*/ 302149 h 678290"/>
              <a:gd name="connsiteX4" fmla="*/ 603214 w 2622846"/>
              <a:gd name="connsiteY4" fmla="*/ 246490 h 678290"/>
              <a:gd name="connsiteX5" fmla="*/ 746338 w 2622846"/>
              <a:gd name="connsiteY5" fmla="*/ 206734 h 678290"/>
              <a:gd name="connsiteX6" fmla="*/ 1008731 w 2622846"/>
              <a:gd name="connsiteY6" fmla="*/ 127221 h 678290"/>
              <a:gd name="connsiteX7" fmla="*/ 1088244 w 2622846"/>
              <a:gd name="connsiteY7" fmla="*/ 103367 h 678290"/>
              <a:gd name="connsiteX8" fmla="*/ 1191611 w 2622846"/>
              <a:gd name="connsiteY8" fmla="*/ 79513 h 678290"/>
              <a:gd name="connsiteX9" fmla="*/ 1255221 w 2622846"/>
              <a:gd name="connsiteY9" fmla="*/ 55659 h 678290"/>
              <a:gd name="connsiteX10" fmla="*/ 1310880 w 2622846"/>
              <a:gd name="connsiteY10" fmla="*/ 47708 h 678290"/>
              <a:gd name="connsiteX11" fmla="*/ 1374491 w 2622846"/>
              <a:gd name="connsiteY11" fmla="*/ 31805 h 678290"/>
              <a:gd name="connsiteX12" fmla="*/ 1366540 w 2622846"/>
              <a:gd name="connsiteY12" fmla="*/ 127221 h 678290"/>
              <a:gd name="connsiteX13" fmla="*/ 1358588 w 2622846"/>
              <a:gd name="connsiteY13" fmla="*/ 151075 h 678290"/>
              <a:gd name="connsiteX14" fmla="*/ 1342686 w 2622846"/>
              <a:gd name="connsiteY14" fmla="*/ 214685 h 678290"/>
              <a:gd name="connsiteX15" fmla="*/ 1334734 w 2622846"/>
              <a:gd name="connsiteY15" fmla="*/ 254442 h 678290"/>
              <a:gd name="connsiteX16" fmla="*/ 1318832 w 2622846"/>
              <a:gd name="connsiteY16" fmla="*/ 278296 h 678290"/>
              <a:gd name="connsiteX17" fmla="*/ 1302929 w 2622846"/>
              <a:gd name="connsiteY17" fmla="*/ 326003 h 678290"/>
              <a:gd name="connsiteX18" fmla="*/ 1287027 w 2622846"/>
              <a:gd name="connsiteY18" fmla="*/ 381662 h 678290"/>
              <a:gd name="connsiteX19" fmla="*/ 1326783 w 2622846"/>
              <a:gd name="connsiteY19" fmla="*/ 357809 h 678290"/>
              <a:gd name="connsiteX20" fmla="*/ 1390393 w 2622846"/>
              <a:gd name="connsiteY20" fmla="*/ 318052 h 678290"/>
              <a:gd name="connsiteX21" fmla="*/ 1485809 w 2622846"/>
              <a:gd name="connsiteY21" fmla="*/ 270344 h 678290"/>
              <a:gd name="connsiteX22" fmla="*/ 1605079 w 2622846"/>
              <a:gd name="connsiteY22" fmla="*/ 230588 h 678290"/>
              <a:gd name="connsiteX23" fmla="*/ 1708446 w 2622846"/>
              <a:gd name="connsiteY23" fmla="*/ 198782 h 678290"/>
              <a:gd name="connsiteX24" fmla="*/ 1811813 w 2622846"/>
              <a:gd name="connsiteY24" fmla="*/ 166977 h 678290"/>
              <a:gd name="connsiteX25" fmla="*/ 1931082 w 2622846"/>
              <a:gd name="connsiteY25" fmla="*/ 135172 h 678290"/>
              <a:gd name="connsiteX26" fmla="*/ 2066254 w 2622846"/>
              <a:gd name="connsiteY26" fmla="*/ 103367 h 678290"/>
              <a:gd name="connsiteX27" fmla="*/ 2137816 w 2622846"/>
              <a:gd name="connsiteY27" fmla="*/ 79513 h 678290"/>
              <a:gd name="connsiteX28" fmla="*/ 2272988 w 2622846"/>
              <a:gd name="connsiteY28" fmla="*/ 55659 h 678290"/>
              <a:gd name="connsiteX29" fmla="*/ 2392258 w 2622846"/>
              <a:gd name="connsiteY29" fmla="*/ 39756 h 678290"/>
              <a:gd name="connsiteX30" fmla="*/ 2447917 w 2622846"/>
              <a:gd name="connsiteY30" fmla="*/ 23854 h 678290"/>
              <a:gd name="connsiteX31" fmla="*/ 2511527 w 2622846"/>
              <a:gd name="connsiteY31" fmla="*/ 15902 h 678290"/>
              <a:gd name="connsiteX32" fmla="*/ 2622846 w 2622846"/>
              <a:gd name="connsiteY32" fmla="*/ 0 h 678290"/>
              <a:gd name="connsiteX33" fmla="*/ 2598992 w 2622846"/>
              <a:gd name="connsiteY33" fmla="*/ 23854 h 678290"/>
              <a:gd name="connsiteX34" fmla="*/ 2559235 w 2622846"/>
              <a:gd name="connsiteY34" fmla="*/ 39756 h 678290"/>
              <a:gd name="connsiteX35" fmla="*/ 2487673 w 2622846"/>
              <a:gd name="connsiteY35" fmla="*/ 63610 h 678290"/>
              <a:gd name="connsiteX36" fmla="*/ 2288891 w 2622846"/>
              <a:gd name="connsiteY36" fmla="*/ 143123 h 678290"/>
              <a:gd name="connsiteX37" fmla="*/ 2193475 w 2622846"/>
              <a:gd name="connsiteY37" fmla="*/ 182880 h 678290"/>
              <a:gd name="connsiteX38" fmla="*/ 2090108 w 2622846"/>
              <a:gd name="connsiteY38" fmla="*/ 214685 h 678290"/>
              <a:gd name="connsiteX39" fmla="*/ 1891326 w 2622846"/>
              <a:gd name="connsiteY39" fmla="*/ 294198 h 678290"/>
              <a:gd name="connsiteX40" fmla="*/ 1740251 w 2622846"/>
              <a:gd name="connsiteY40" fmla="*/ 349857 h 678290"/>
              <a:gd name="connsiteX41" fmla="*/ 1628933 w 2622846"/>
              <a:gd name="connsiteY41" fmla="*/ 397565 h 678290"/>
              <a:gd name="connsiteX42" fmla="*/ 1605079 w 2622846"/>
              <a:gd name="connsiteY42" fmla="*/ 413468 h 678290"/>
              <a:gd name="connsiteX43" fmla="*/ 1565322 w 2622846"/>
              <a:gd name="connsiteY43" fmla="*/ 437322 h 678290"/>
              <a:gd name="connsiteX44" fmla="*/ 1541468 w 2622846"/>
              <a:gd name="connsiteY44" fmla="*/ 461176 h 678290"/>
              <a:gd name="connsiteX45" fmla="*/ 1454004 w 2622846"/>
              <a:gd name="connsiteY45" fmla="*/ 508883 h 678290"/>
              <a:gd name="connsiteX46" fmla="*/ 1382442 w 2622846"/>
              <a:gd name="connsiteY46" fmla="*/ 564542 h 678290"/>
              <a:gd name="connsiteX47" fmla="*/ 1358588 w 2622846"/>
              <a:gd name="connsiteY47" fmla="*/ 572494 h 678290"/>
              <a:gd name="connsiteX48" fmla="*/ 1326783 w 2622846"/>
              <a:gd name="connsiteY48" fmla="*/ 588396 h 678290"/>
              <a:gd name="connsiteX49" fmla="*/ 1302929 w 2622846"/>
              <a:gd name="connsiteY49" fmla="*/ 604299 h 678290"/>
              <a:gd name="connsiteX50" fmla="*/ 1239319 w 2622846"/>
              <a:gd name="connsiteY50" fmla="*/ 636104 h 678290"/>
              <a:gd name="connsiteX51" fmla="*/ 1215465 w 2622846"/>
              <a:gd name="connsiteY51" fmla="*/ 652007 h 678290"/>
              <a:gd name="connsiteX52" fmla="*/ 1183660 w 2622846"/>
              <a:gd name="connsiteY52" fmla="*/ 659958 h 678290"/>
              <a:gd name="connsiteX53" fmla="*/ 1159806 w 2622846"/>
              <a:gd name="connsiteY53" fmla="*/ 675861 h 678290"/>
              <a:gd name="connsiteX54" fmla="*/ 1175708 w 2622846"/>
              <a:gd name="connsiteY54" fmla="*/ 548640 h 678290"/>
              <a:gd name="connsiteX55" fmla="*/ 1167757 w 2622846"/>
              <a:gd name="connsiteY55" fmla="*/ 310101 h 678290"/>
              <a:gd name="connsiteX56" fmla="*/ 786094 w 2622846"/>
              <a:gd name="connsiteY56" fmla="*/ 318052 h 678290"/>
              <a:gd name="connsiteX57" fmla="*/ 754289 w 2622846"/>
              <a:gd name="connsiteY57" fmla="*/ 326003 h 678290"/>
              <a:gd name="connsiteX58" fmla="*/ 690679 w 2622846"/>
              <a:gd name="connsiteY58" fmla="*/ 333955 h 678290"/>
              <a:gd name="connsiteX59" fmla="*/ 555507 w 2622846"/>
              <a:gd name="connsiteY59" fmla="*/ 357809 h 678290"/>
              <a:gd name="connsiteX60" fmla="*/ 523701 w 2622846"/>
              <a:gd name="connsiteY60" fmla="*/ 365760 h 678290"/>
              <a:gd name="connsiteX61" fmla="*/ 483945 w 2622846"/>
              <a:gd name="connsiteY61" fmla="*/ 373711 h 678290"/>
              <a:gd name="connsiteX62" fmla="*/ 420334 w 2622846"/>
              <a:gd name="connsiteY62" fmla="*/ 389614 h 678290"/>
              <a:gd name="connsiteX63" fmla="*/ 332870 w 2622846"/>
              <a:gd name="connsiteY63" fmla="*/ 405516 h 678290"/>
              <a:gd name="connsiteX64" fmla="*/ 261308 w 2622846"/>
              <a:gd name="connsiteY64" fmla="*/ 421419 h 678290"/>
              <a:gd name="connsiteX65" fmla="*/ 237454 w 2622846"/>
              <a:gd name="connsiteY65" fmla="*/ 429370 h 678290"/>
              <a:gd name="connsiteX66" fmla="*/ 205649 w 2622846"/>
              <a:gd name="connsiteY66" fmla="*/ 437322 h 678290"/>
              <a:gd name="connsiteX67" fmla="*/ 157941 w 2622846"/>
              <a:gd name="connsiteY67" fmla="*/ 453224 h 678290"/>
              <a:gd name="connsiteX68" fmla="*/ 134087 w 2622846"/>
              <a:gd name="connsiteY68" fmla="*/ 461176 h 678290"/>
              <a:gd name="connsiteX69" fmla="*/ 110233 w 2622846"/>
              <a:gd name="connsiteY69" fmla="*/ 477078 h 678290"/>
              <a:gd name="connsiteX70" fmla="*/ 78428 w 2622846"/>
              <a:gd name="connsiteY70" fmla="*/ 500932 h 678290"/>
              <a:gd name="connsiteX71" fmla="*/ 46623 w 2622846"/>
              <a:gd name="connsiteY71" fmla="*/ 508883 h 678290"/>
              <a:gd name="connsiteX72" fmla="*/ 6867 w 2622846"/>
              <a:gd name="connsiteY72" fmla="*/ 508883 h 67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22846" h="678290">
                <a:moveTo>
                  <a:pt x="6867" y="508883"/>
                </a:moveTo>
                <a:cubicBezTo>
                  <a:pt x="33371" y="491655"/>
                  <a:pt x="39961" y="483487"/>
                  <a:pt x="205649" y="405516"/>
                </a:cubicBezTo>
                <a:cubicBezTo>
                  <a:pt x="245346" y="386835"/>
                  <a:pt x="283298" y="363731"/>
                  <a:pt x="324919" y="349857"/>
                </a:cubicBezTo>
                <a:cubicBezTo>
                  <a:pt x="372627" y="333954"/>
                  <a:pt x="420900" y="319659"/>
                  <a:pt x="468042" y="302149"/>
                </a:cubicBezTo>
                <a:cubicBezTo>
                  <a:pt x="513720" y="285183"/>
                  <a:pt x="557120" y="262293"/>
                  <a:pt x="603214" y="246490"/>
                </a:cubicBezTo>
                <a:cubicBezTo>
                  <a:pt x="650052" y="230431"/>
                  <a:pt x="698836" y="220705"/>
                  <a:pt x="746338" y="206734"/>
                </a:cubicBezTo>
                <a:lnTo>
                  <a:pt x="1008731" y="127221"/>
                </a:lnTo>
                <a:cubicBezTo>
                  <a:pt x="1035218" y="119213"/>
                  <a:pt x="1061281" y="109589"/>
                  <a:pt x="1088244" y="103367"/>
                </a:cubicBezTo>
                <a:cubicBezTo>
                  <a:pt x="1122700" y="95416"/>
                  <a:pt x="1157610" y="89228"/>
                  <a:pt x="1191611" y="79513"/>
                </a:cubicBezTo>
                <a:cubicBezTo>
                  <a:pt x="1213385" y="73292"/>
                  <a:pt x="1233340" y="61494"/>
                  <a:pt x="1255221" y="55659"/>
                </a:cubicBezTo>
                <a:cubicBezTo>
                  <a:pt x="1273330" y="50830"/>
                  <a:pt x="1292394" y="50789"/>
                  <a:pt x="1310880" y="47708"/>
                </a:cubicBezTo>
                <a:cubicBezTo>
                  <a:pt x="1349256" y="41312"/>
                  <a:pt x="1343769" y="42045"/>
                  <a:pt x="1374491" y="31805"/>
                </a:cubicBezTo>
                <a:cubicBezTo>
                  <a:pt x="1371841" y="63610"/>
                  <a:pt x="1370758" y="95585"/>
                  <a:pt x="1366540" y="127221"/>
                </a:cubicBezTo>
                <a:cubicBezTo>
                  <a:pt x="1365432" y="135529"/>
                  <a:pt x="1360793" y="142989"/>
                  <a:pt x="1358588" y="151075"/>
                </a:cubicBezTo>
                <a:cubicBezTo>
                  <a:pt x="1352837" y="172161"/>
                  <a:pt x="1347601" y="193389"/>
                  <a:pt x="1342686" y="214685"/>
                </a:cubicBezTo>
                <a:cubicBezTo>
                  <a:pt x="1339647" y="227854"/>
                  <a:pt x="1339479" y="241788"/>
                  <a:pt x="1334734" y="254442"/>
                </a:cubicBezTo>
                <a:cubicBezTo>
                  <a:pt x="1331379" y="263390"/>
                  <a:pt x="1322713" y="269563"/>
                  <a:pt x="1318832" y="278296"/>
                </a:cubicBezTo>
                <a:cubicBezTo>
                  <a:pt x="1312024" y="293614"/>
                  <a:pt x="1308230" y="310101"/>
                  <a:pt x="1302929" y="326003"/>
                </a:cubicBezTo>
                <a:cubicBezTo>
                  <a:pt x="1301536" y="330183"/>
                  <a:pt x="1283955" y="380894"/>
                  <a:pt x="1287027" y="381662"/>
                </a:cubicBezTo>
                <a:cubicBezTo>
                  <a:pt x="1302020" y="385411"/>
                  <a:pt x="1313274" y="365314"/>
                  <a:pt x="1326783" y="357809"/>
                </a:cubicBezTo>
                <a:cubicBezTo>
                  <a:pt x="1400013" y="317126"/>
                  <a:pt x="1316044" y="370096"/>
                  <a:pt x="1390393" y="318052"/>
                </a:cubicBezTo>
                <a:cubicBezTo>
                  <a:pt x="1455347" y="272584"/>
                  <a:pt x="1417077" y="296119"/>
                  <a:pt x="1485809" y="270344"/>
                </a:cubicBezTo>
                <a:cubicBezTo>
                  <a:pt x="1591019" y="230890"/>
                  <a:pt x="1531105" y="245382"/>
                  <a:pt x="1605079" y="230588"/>
                </a:cubicBezTo>
                <a:cubicBezTo>
                  <a:pt x="1748974" y="158641"/>
                  <a:pt x="1551466" y="251109"/>
                  <a:pt x="1708446" y="198782"/>
                </a:cubicBezTo>
                <a:cubicBezTo>
                  <a:pt x="1840867" y="154642"/>
                  <a:pt x="1630075" y="189696"/>
                  <a:pt x="1811813" y="166977"/>
                </a:cubicBezTo>
                <a:cubicBezTo>
                  <a:pt x="1932199" y="115383"/>
                  <a:pt x="1799714" y="166082"/>
                  <a:pt x="1931082" y="135172"/>
                </a:cubicBezTo>
                <a:cubicBezTo>
                  <a:pt x="2104545" y="94357"/>
                  <a:pt x="1908323" y="123108"/>
                  <a:pt x="2066254" y="103367"/>
                </a:cubicBezTo>
                <a:cubicBezTo>
                  <a:pt x="2090108" y="95416"/>
                  <a:pt x="2113589" y="86243"/>
                  <a:pt x="2137816" y="79513"/>
                </a:cubicBezTo>
                <a:cubicBezTo>
                  <a:pt x="2212194" y="58852"/>
                  <a:pt x="2200909" y="66748"/>
                  <a:pt x="2272988" y="55659"/>
                </a:cubicBezTo>
                <a:cubicBezTo>
                  <a:pt x="2395340" y="36836"/>
                  <a:pt x="2187988" y="60185"/>
                  <a:pt x="2392258" y="39756"/>
                </a:cubicBezTo>
                <a:cubicBezTo>
                  <a:pt x="2410811" y="34455"/>
                  <a:pt x="2428996" y="27638"/>
                  <a:pt x="2447917" y="23854"/>
                </a:cubicBezTo>
                <a:cubicBezTo>
                  <a:pt x="2468870" y="19663"/>
                  <a:pt x="2490373" y="18924"/>
                  <a:pt x="2511527" y="15902"/>
                </a:cubicBezTo>
                <a:cubicBezTo>
                  <a:pt x="2671936" y="-7014"/>
                  <a:pt x="2421797" y="25130"/>
                  <a:pt x="2622846" y="0"/>
                </a:cubicBezTo>
                <a:cubicBezTo>
                  <a:pt x="2614895" y="7951"/>
                  <a:pt x="2608528" y="17894"/>
                  <a:pt x="2598992" y="23854"/>
                </a:cubicBezTo>
                <a:cubicBezTo>
                  <a:pt x="2586888" y="31419"/>
                  <a:pt x="2572677" y="34956"/>
                  <a:pt x="2559235" y="39756"/>
                </a:cubicBezTo>
                <a:cubicBezTo>
                  <a:pt x="2535555" y="48213"/>
                  <a:pt x="2511159" y="54630"/>
                  <a:pt x="2487673" y="63610"/>
                </a:cubicBezTo>
                <a:cubicBezTo>
                  <a:pt x="2421014" y="89097"/>
                  <a:pt x="2355028" y="116311"/>
                  <a:pt x="2288891" y="143123"/>
                </a:cubicBezTo>
                <a:cubicBezTo>
                  <a:pt x="2256959" y="156068"/>
                  <a:pt x="2226407" y="172747"/>
                  <a:pt x="2193475" y="182880"/>
                </a:cubicBezTo>
                <a:cubicBezTo>
                  <a:pt x="2159019" y="193482"/>
                  <a:pt x="2123935" y="202222"/>
                  <a:pt x="2090108" y="214685"/>
                </a:cubicBezTo>
                <a:cubicBezTo>
                  <a:pt x="2023143" y="239356"/>
                  <a:pt x="1958291" y="269527"/>
                  <a:pt x="1891326" y="294198"/>
                </a:cubicBezTo>
                <a:cubicBezTo>
                  <a:pt x="1840968" y="312751"/>
                  <a:pt x="1787165" y="323794"/>
                  <a:pt x="1740251" y="349857"/>
                </a:cubicBezTo>
                <a:cubicBezTo>
                  <a:pt x="1656875" y="396177"/>
                  <a:pt x="1695447" y="384263"/>
                  <a:pt x="1628933" y="397565"/>
                </a:cubicBezTo>
                <a:cubicBezTo>
                  <a:pt x="1620982" y="402866"/>
                  <a:pt x="1613183" y="408403"/>
                  <a:pt x="1605079" y="413468"/>
                </a:cubicBezTo>
                <a:cubicBezTo>
                  <a:pt x="1591973" y="421659"/>
                  <a:pt x="1577686" y="428049"/>
                  <a:pt x="1565322" y="437322"/>
                </a:cubicBezTo>
                <a:cubicBezTo>
                  <a:pt x="1556326" y="444069"/>
                  <a:pt x="1550824" y="454939"/>
                  <a:pt x="1541468" y="461176"/>
                </a:cubicBezTo>
                <a:cubicBezTo>
                  <a:pt x="1470769" y="508308"/>
                  <a:pt x="1516975" y="461654"/>
                  <a:pt x="1454004" y="508883"/>
                </a:cubicBezTo>
                <a:cubicBezTo>
                  <a:pt x="1387775" y="558555"/>
                  <a:pt x="1488559" y="505587"/>
                  <a:pt x="1382442" y="564542"/>
                </a:cubicBezTo>
                <a:cubicBezTo>
                  <a:pt x="1375115" y="568612"/>
                  <a:pt x="1366292" y="569192"/>
                  <a:pt x="1358588" y="572494"/>
                </a:cubicBezTo>
                <a:cubicBezTo>
                  <a:pt x="1347693" y="577163"/>
                  <a:pt x="1337074" y="582515"/>
                  <a:pt x="1326783" y="588396"/>
                </a:cubicBezTo>
                <a:cubicBezTo>
                  <a:pt x="1318486" y="593137"/>
                  <a:pt x="1311318" y="599723"/>
                  <a:pt x="1302929" y="604299"/>
                </a:cubicBezTo>
                <a:cubicBezTo>
                  <a:pt x="1282118" y="615651"/>
                  <a:pt x="1259043" y="622954"/>
                  <a:pt x="1239319" y="636104"/>
                </a:cubicBezTo>
                <a:cubicBezTo>
                  <a:pt x="1231368" y="641405"/>
                  <a:pt x="1224249" y="648243"/>
                  <a:pt x="1215465" y="652007"/>
                </a:cubicBezTo>
                <a:cubicBezTo>
                  <a:pt x="1205421" y="656312"/>
                  <a:pt x="1194262" y="657308"/>
                  <a:pt x="1183660" y="659958"/>
                </a:cubicBezTo>
                <a:cubicBezTo>
                  <a:pt x="1175709" y="665259"/>
                  <a:pt x="1162124" y="685132"/>
                  <a:pt x="1159806" y="675861"/>
                </a:cubicBezTo>
                <a:cubicBezTo>
                  <a:pt x="1155984" y="660573"/>
                  <a:pt x="1171475" y="574040"/>
                  <a:pt x="1175708" y="548640"/>
                </a:cubicBezTo>
                <a:cubicBezTo>
                  <a:pt x="1173058" y="469127"/>
                  <a:pt x="1236222" y="350621"/>
                  <a:pt x="1167757" y="310101"/>
                </a:cubicBezTo>
                <a:cubicBezTo>
                  <a:pt x="1058250" y="245291"/>
                  <a:pt x="913249" y="313162"/>
                  <a:pt x="786094" y="318052"/>
                </a:cubicBezTo>
                <a:cubicBezTo>
                  <a:pt x="775174" y="318472"/>
                  <a:pt x="765068" y="324206"/>
                  <a:pt x="754289" y="326003"/>
                </a:cubicBezTo>
                <a:cubicBezTo>
                  <a:pt x="733211" y="329516"/>
                  <a:pt x="711811" y="330785"/>
                  <a:pt x="690679" y="333955"/>
                </a:cubicBezTo>
                <a:cubicBezTo>
                  <a:pt x="659372" y="338651"/>
                  <a:pt x="594423" y="349161"/>
                  <a:pt x="555507" y="357809"/>
                </a:cubicBezTo>
                <a:cubicBezTo>
                  <a:pt x="544839" y="360180"/>
                  <a:pt x="534369" y="363389"/>
                  <a:pt x="523701" y="365760"/>
                </a:cubicBezTo>
                <a:cubicBezTo>
                  <a:pt x="510508" y="368692"/>
                  <a:pt x="497113" y="370672"/>
                  <a:pt x="483945" y="373711"/>
                </a:cubicBezTo>
                <a:cubicBezTo>
                  <a:pt x="462648" y="378626"/>
                  <a:pt x="441766" y="385328"/>
                  <a:pt x="420334" y="389614"/>
                </a:cubicBezTo>
                <a:cubicBezTo>
                  <a:pt x="364769" y="400727"/>
                  <a:pt x="393909" y="395343"/>
                  <a:pt x="332870" y="405516"/>
                </a:cubicBezTo>
                <a:cubicBezTo>
                  <a:pt x="279177" y="423415"/>
                  <a:pt x="345261" y="402764"/>
                  <a:pt x="261308" y="421419"/>
                </a:cubicBezTo>
                <a:cubicBezTo>
                  <a:pt x="253126" y="423237"/>
                  <a:pt x="245513" y="427067"/>
                  <a:pt x="237454" y="429370"/>
                </a:cubicBezTo>
                <a:cubicBezTo>
                  <a:pt x="226946" y="432372"/>
                  <a:pt x="216116" y="434182"/>
                  <a:pt x="205649" y="437322"/>
                </a:cubicBezTo>
                <a:cubicBezTo>
                  <a:pt x="189593" y="442139"/>
                  <a:pt x="173844" y="447923"/>
                  <a:pt x="157941" y="453224"/>
                </a:cubicBezTo>
                <a:cubicBezTo>
                  <a:pt x="149990" y="455874"/>
                  <a:pt x="141061" y="456527"/>
                  <a:pt x="134087" y="461176"/>
                </a:cubicBezTo>
                <a:cubicBezTo>
                  <a:pt x="126136" y="466477"/>
                  <a:pt x="118009" y="471524"/>
                  <a:pt x="110233" y="477078"/>
                </a:cubicBezTo>
                <a:cubicBezTo>
                  <a:pt x="99449" y="484781"/>
                  <a:pt x="90281" y="495005"/>
                  <a:pt x="78428" y="500932"/>
                </a:cubicBezTo>
                <a:cubicBezTo>
                  <a:pt x="68654" y="505819"/>
                  <a:pt x="57130" y="505881"/>
                  <a:pt x="46623" y="508883"/>
                </a:cubicBezTo>
                <a:cubicBezTo>
                  <a:pt x="38564" y="511186"/>
                  <a:pt x="-19637" y="526111"/>
                  <a:pt x="6867" y="508883"/>
                </a:cubicBezTo>
                <a:close/>
              </a:path>
            </a:pathLst>
          </a:cu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752012" y="3654583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RTS</a:t>
            </a:r>
            <a:endParaRPr lang="zh-CN" altLang="en-US" b="1" dirty="0"/>
          </a:p>
        </p:txBody>
      </p:sp>
      <p:sp>
        <p:nvSpPr>
          <p:cNvPr id="56" name="任意多边形 55"/>
          <p:cNvSpPr/>
          <p:nvPr/>
        </p:nvSpPr>
        <p:spPr>
          <a:xfrm rot="20478909" flipV="1">
            <a:off x="2567860" y="3916871"/>
            <a:ext cx="1178710" cy="402067"/>
          </a:xfrm>
          <a:custGeom>
            <a:avLst/>
            <a:gdLst>
              <a:gd name="connsiteX0" fmla="*/ 6867 w 2622846"/>
              <a:gd name="connsiteY0" fmla="*/ 508883 h 678290"/>
              <a:gd name="connsiteX1" fmla="*/ 205649 w 2622846"/>
              <a:gd name="connsiteY1" fmla="*/ 405516 h 678290"/>
              <a:gd name="connsiteX2" fmla="*/ 324919 w 2622846"/>
              <a:gd name="connsiteY2" fmla="*/ 349857 h 678290"/>
              <a:gd name="connsiteX3" fmla="*/ 468042 w 2622846"/>
              <a:gd name="connsiteY3" fmla="*/ 302149 h 678290"/>
              <a:gd name="connsiteX4" fmla="*/ 603214 w 2622846"/>
              <a:gd name="connsiteY4" fmla="*/ 246490 h 678290"/>
              <a:gd name="connsiteX5" fmla="*/ 746338 w 2622846"/>
              <a:gd name="connsiteY5" fmla="*/ 206734 h 678290"/>
              <a:gd name="connsiteX6" fmla="*/ 1008731 w 2622846"/>
              <a:gd name="connsiteY6" fmla="*/ 127221 h 678290"/>
              <a:gd name="connsiteX7" fmla="*/ 1088244 w 2622846"/>
              <a:gd name="connsiteY7" fmla="*/ 103367 h 678290"/>
              <a:gd name="connsiteX8" fmla="*/ 1191611 w 2622846"/>
              <a:gd name="connsiteY8" fmla="*/ 79513 h 678290"/>
              <a:gd name="connsiteX9" fmla="*/ 1255221 w 2622846"/>
              <a:gd name="connsiteY9" fmla="*/ 55659 h 678290"/>
              <a:gd name="connsiteX10" fmla="*/ 1310880 w 2622846"/>
              <a:gd name="connsiteY10" fmla="*/ 47708 h 678290"/>
              <a:gd name="connsiteX11" fmla="*/ 1374491 w 2622846"/>
              <a:gd name="connsiteY11" fmla="*/ 31805 h 678290"/>
              <a:gd name="connsiteX12" fmla="*/ 1366540 w 2622846"/>
              <a:gd name="connsiteY12" fmla="*/ 127221 h 678290"/>
              <a:gd name="connsiteX13" fmla="*/ 1358588 w 2622846"/>
              <a:gd name="connsiteY13" fmla="*/ 151075 h 678290"/>
              <a:gd name="connsiteX14" fmla="*/ 1342686 w 2622846"/>
              <a:gd name="connsiteY14" fmla="*/ 214685 h 678290"/>
              <a:gd name="connsiteX15" fmla="*/ 1334734 w 2622846"/>
              <a:gd name="connsiteY15" fmla="*/ 254442 h 678290"/>
              <a:gd name="connsiteX16" fmla="*/ 1318832 w 2622846"/>
              <a:gd name="connsiteY16" fmla="*/ 278296 h 678290"/>
              <a:gd name="connsiteX17" fmla="*/ 1302929 w 2622846"/>
              <a:gd name="connsiteY17" fmla="*/ 326003 h 678290"/>
              <a:gd name="connsiteX18" fmla="*/ 1287027 w 2622846"/>
              <a:gd name="connsiteY18" fmla="*/ 381662 h 678290"/>
              <a:gd name="connsiteX19" fmla="*/ 1326783 w 2622846"/>
              <a:gd name="connsiteY19" fmla="*/ 357809 h 678290"/>
              <a:gd name="connsiteX20" fmla="*/ 1390393 w 2622846"/>
              <a:gd name="connsiteY20" fmla="*/ 318052 h 678290"/>
              <a:gd name="connsiteX21" fmla="*/ 1485809 w 2622846"/>
              <a:gd name="connsiteY21" fmla="*/ 270344 h 678290"/>
              <a:gd name="connsiteX22" fmla="*/ 1605079 w 2622846"/>
              <a:gd name="connsiteY22" fmla="*/ 230588 h 678290"/>
              <a:gd name="connsiteX23" fmla="*/ 1708446 w 2622846"/>
              <a:gd name="connsiteY23" fmla="*/ 198782 h 678290"/>
              <a:gd name="connsiteX24" fmla="*/ 1811813 w 2622846"/>
              <a:gd name="connsiteY24" fmla="*/ 166977 h 678290"/>
              <a:gd name="connsiteX25" fmla="*/ 1931082 w 2622846"/>
              <a:gd name="connsiteY25" fmla="*/ 135172 h 678290"/>
              <a:gd name="connsiteX26" fmla="*/ 2066254 w 2622846"/>
              <a:gd name="connsiteY26" fmla="*/ 103367 h 678290"/>
              <a:gd name="connsiteX27" fmla="*/ 2137816 w 2622846"/>
              <a:gd name="connsiteY27" fmla="*/ 79513 h 678290"/>
              <a:gd name="connsiteX28" fmla="*/ 2272988 w 2622846"/>
              <a:gd name="connsiteY28" fmla="*/ 55659 h 678290"/>
              <a:gd name="connsiteX29" fmla="*/ 2392258 w 2622846"/>
              <a:gd name="connsiteY29" fmla="*/ 39756 h 678290"/>
              <a:gd name="connsiteX30" fmla="*/ 2447917 w 2622846"/>
              <a:gd name="connsiteY30" fmla="*/ 23854 h 678290"/>
              <a:gd name="connsiteX31" fmla="*/ 2511527 w 2622846"/>
              <a:gd name="connsiteY31" fmla="*/ 15902 h 678290"/>
              <a:gd name="connsiteX32" fmla="*/ 2622846 w 2622846"/>
              <a:gd name="connsiteY32" fmla="*/ 0 h 678290"/>
              <a:gd name="connsiteX33" fmla="*/ 2598992 w 2622846"/>
              <a:gd name="connsiteY33" fmla="*/ 23854 h 678290"/>
              <a:gd name="connsiteX34" fmla="*/ 2559235 w 2622846"/>
              <a:gd name="connsiteY34" fmla="*/ 39756 h 678290"/>
              <a:gd name="connsiteX35" fmla="*/ 2487673 w 2622846"/>
              <a:gd name="connsiteY35" fmla="*/ 63610 h 678290"/>
              <a:gd name="connsiteX36" fmla="*/ 2288891 w 2622846"/>
              <a:gd name="connsiteY36" fmla="*/ 143123 h 678290"/>
              <a:gd name="connsiteX37" fmla="*/ 2193475 w 2622846"/>
              <a:gd name="connsiteY37" fmla="*/ 182880 h 678290"/>
              <a:gd name="connsiteX38" fmla="*/ 2090108 w 2622846"/>
              <a:gd name="connsiteY38" fmla="*/ 214685 h 678290"/>
              <a:gd name="connsiteX39" fmla="*/ 1891326 w 2622846"/>
              <a:gd name="connsiteY39" fmla="*/ 294198 h 678290"/>
              <a:gd name="connsiteX40" fmla="*/ 1740251 w 2622846"/>
              <a:gd name="connsiteY40" fmla="*/ 349857 h 678290"/>
              <a:gd name="connsiteX41" fmla="*/ 1628933 w 2622846"/>
              <a:gd name="connsiteY41" fmla="*/ 397565 h 678290"/>
              <a:gd name="connsiteX42" fmla="*/ 1605079 w 2622846"/>
              <a:gd name="connsiteY42" fmla="*/ 413468 h 678290"/>
              <a:gd name="connsiteX43" fmla="*/ 1565322 w 2622846"/>
              <a:gd name="connsiteY43" fmla="*/ 437322 h 678290"/>
              <a:gd name="connsiteX44" fmla="*/ 1541468 w 2622846"/>
              <a:gd name="connsiteY44" fmla="*/ 461176 h 678290"/>
              <a:gd name="connsiteX45" fmla="*/ 1454004 w 2622846"/>
              <a:gd name="connsiteY45" fmla="*/ 508883 h 678290"/>
              <a:gd name="connsiteX46" fmla="*/ 1382442 w 2622846"/>
              <a:gd name="connsiteY46" fmla="*/ 564542 h 678290"/>
              <a:gd name="connsiteX47" fmla="*/ 1358588 w 2622846"/>
              <a:gd name="connsiteY47" fmla="*/ 572494 h 678290"/>
              <a:gd name="connsiteX48" fmla="*/ 1326783 w 2622846"/>
              <a:gd name="connsiteY48" fmla="*/ 588396 h 678290"/>
              <a:gd name="connsiteX49" fmla="*/ 1302929 w 2622846"/>
              <a:gd name="connsiteY49" fmla="*/ 604299 h 678290"/>
              <a:gd name="connsiteX50" fmla="*/ 1239319 w 2622846"/>
              <a:gd name="connsiteY50" fmla="*/ 636104 h 678290"/>
              <a:gd name="connsiteX51" fmla="*/ 1215465 w 2622846"/>
              <a:gd name="connsiteY51" fmla="*/ 652007 h 678290"/>
              <a:gd name="connsiteX52" fmla="*/ 1183660 w 2622846"/>
              <a:gd name="connsiteY52" fmla="*/ 659958 h 678290"/>
              <a:gd name="connsiteX53" fmla="*/ 1159806 w 2622846"/>
              <a:gd name="connsiteY53" fmla="*/ 675861 h 678290"/>
              <a:gd name="connsiteX54" fmla="*/ 1175708 w 2622846"/>
              <a:gd name="connsiteY54" fmla="*/ 548640 h 678290"/>
              <a:gd name="connsiteX55" fmla="*/ 1167757 w 2622846"/>
              <a:gd name="connsiteY55" fmla="*/ 310101 h 678290"/>
              <a:gd name="connsiteX56" fmla="*/ 786094 w 2622846"/>
              <a:gd name="connsiteY56" fmla="*/ 318052 h 678290"/>
              <a:gd name="connsiteX57" fmla="*/ 754289 w 2622846"/>
              <a:gd name="connsiteY57" fmla="*/ 326003 h 678290"/>
              <a:gd name="connsiteX58" fmla="*/ 690679 w 2622846"/>
              <a:gd name="connsiteY58" fmla="*/ 333955 h 678290"/>
              <a:gd name="connsiteX59" fmla="*/ 555507 w 2622846"/>
              <a:gd name="connsiteY59" fmla="*/ 357809 h 678290"/>
              <a:gd name="connsiteX60" fmla="*/ 523701 w 2622846"/>
              <a:gd name="connsiteY60" fmla="*/ 365760 h 678290"/>
              <a:gd name="connsiteX61" fmla="*/ 483945 w 2622846"/>
              <a:gd name="connsiteY61" fmla="*/ 373711 h 678290"/>
              <a:gd name="connsiteX62" fmla="*/ 420334 w 2622846"/>
              <a:gd name="connsiteY62" fmla="*/ 389614 h 678290"/>
              <a:gd name="connsiteX63" fmla="*/ 332870 w 2622846"/>
              <a:gd name="connsiteY63" fmla="*/ 405516 h 678290"/>
              <a:gd name="connsiteX64" fmla="*/ 261308 w 2622846"/>
              <a:gd name="connsiteY64" fmla="*/ 421419 h 678290"/>
              <a:gd name="connsiteX65" fmla="*/ 237454 w 2622846"/>
              <a:gd name="connsiteY65" fmla="*/ 429370 h 678290"/>
              <a:gd name="connsiteX66" fmla="*/ 205649 w 2622846"/>
              <a:gd name="connsiteY66" fmla="*/ 437322 h 678290"/>
              <a:gd name="connsiteX67" fmla="*/ 157941 w 2622846"/>
              <a:gd name="connsiteY67" fmla="*/ 453224 h 678290"/>
              <a:gd name="connsiteX68" fmla="*/ 134087 w 2622846"/>
              <a:gd name="connsiteY68" fmla="*/ 461176 h 678290"/>
              <a:gd name="connsiteX69" fmla="*/ 110233 w 2622846"/>
              <a:gd name="connsiteY69" fmla="*/ 477078 h 678290"/>
              <a:gd name="connsiteX70" fmla="*/ 78428 w 2622846"/>
              <a:gd name="connsiteY70" fmla="*/ 500932 h 678290"/>
              <a:gd name="connsiteX71" fmla="*/ 46623 w 2622846"/>
              <a:gd name="connsiteY71" fmla="*/ 508883 h 678290"/>
              <a:gd name="connsiteX72" fmla="*/ 6867 w 2622846"/>
              <a:gd name="connsiteY72" fmla="*/ 508883 h 67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22846" h="678290">
                <a:moveTo>
                  <a:pt x="6867" y="508883"/>
                </a:moveTo>
                <a:cubicBezTo>
                  <a:pt x="33371" y="491655"/>
                  <a:pt x="39961" y="483487"/>
                  <a:pt x="205649" y="405516"/>
                </a:cubicBezTo>
                <a:cubicBezTo>
                  <a:pt x="245346" y="386835"/>
                  <a:pt x="283298" y="363731"/>
                  <a:pt x="324919" y="349857"/>
                </a:cubicBezTo>
                <a:cubicBezTo>
                  <a:pt x="372627" y="333954"/>
                  <a:pt x="420900" y="319659"/>
                  <a:pt x="468042" y="302149"/>
                </a:cubicBezTo>
                <a:cubicBezTo>
                  <a:pt x="513720" y="285183"/>
                  <a:pt x="557120" y="262293"/>
                  <a:pt x="603214" y="246490"/>
                </a:cubicBezTo>
                <a:cubicBezTo>
                  <a:pt x="650052" y="230431"/>
                  <a:pt x="698836" y="220705"/>
                  <a:pt x="746338" y="206734"/>
                </a:cubicBezTo>
                <a:lnTo>
                  <a:pt x="1008731" y="127221"/>
                </a:lnTo>
                <a:cubicBezTo>
                  <a:pt x="1035218" y="119213"/>
                  <a:pt x="1061281" y="109589"/>
                  <a:pt x="1088244" y="103367"/>
                </a:cubicBezTo>
                <a:cubicBezTo>
                  <a:pt x="1122700" y="95416"/>
                  <a:pt x="1157610" y="89228"/>
                  <a:pt x="1191611" y="79513"/>
                </a:cubicBezTo>
                <a:cubicBezTo>
                  <a:pt x="1213385" y="73292"/>
                  <a:pt x="1233340" y="61494"/>
                  <a:pt x="1255221" y="55659"/>
                </a:cubicBezTo>
                <a:cubicBezTo>
                  <a:pt x="1273330" y="50830"/>
                  <a:pt x="1292394" y="50789"/>
                  <a:pt x="1310880" y="47708"/>
                </a:cubicBezTo>
                <a:cubicBezTo>
                  <a:pt x="1349256" y="41312"/>
                  <a:pt x="1343769" y="42045"/>
                  <a:pt x="1374491" y="31805"/>
                </a:cubicBezTo>
                <a:cubicBezTo>
                  <a:pt x="1371841" y="63610"/>
                  <a:pt x="1370758" y="95585"/>
                  <a:pt x="1366540" y="127221"/>
                </a:cubicBezTo>
                <a:cubicBezTo>
                  <a:pt x="1365432" y="135529"/>
                  <a:pt x="1360793" y="142989"/>
                  <a:pt x="1358588" y="151075"/>
                </a:cubicBezTo>
                <a:cubicBezTo>
                  <a:pt x="1352837" y="172161"/>
                  <a:pt x="1347601" y="193389"/>
                  <a:pt x="1342686" y="214685"/>
                </a:cubicBezTo>
                <a:cubicBezTo>
                  <a:pt x="1339647" y="227854"/>
                  <a:pt x="1339479" y="241788"/>
                  <a:pt x="1334734" y="254442"/>
                </a:cubicBezTo>
                <a:cubicBezTo>
                  <a:pt x="1331379" y="263390"/>
                  <a:pt x="1322713" y="269563"/>
                  <a:pt x="1318832" y="278296"/>
                </a:cubicBezTo>
                <a:cubicBezTo>
                  <a:pt x="1312024" y="293614"/>
                  <a:pt x="1308230" y="310101"/>
                  <a:pt x="1302929" y="326003"/>
                </a:cubicBezTo>
                <a:cubicBezTo>
                  <a:pt x="1301536" y="330183"/>
                  <a:pt x="1283955" y="380894"/>
                  <a:pt x="1287027" y="381662"/>
                </a:cubicBezTo>
                <a:cubicBezTo>
                  <a:pt x="1302020" y="385411"/>
                  <a:pt x="1313274" y="365314"/>
                  <a:pt x="1326783" y="357809"/>
                </a:cubicBezTo>
                <a:cubicBezTo>
                  <a:pt x="1400013" y="317126"/>
                  <a:pt x="1316044" y="370096"/>
                  <a:pt x="1390393" y="318052"/>
                </a:cubicBezTo>
                <a:cubicBezTo>
                  <a:pt x="1455347" y="272584"/>
                  <a:pt x="1417077" y="296119"/>
                  <a:pt x="1485809" y="270344"/>
                </a:cubicBezTo>
                <a:cubicBezTo>
                  <a:pt x="1591019" y="230890"/>
                  <a:pt x="1531105" y="245382"/>
                  <a:pt x="1605079" y="230588"/>
                </a:cubicBezTo>
                <a:cubicBezTo>
                  <a:pt x="1748974" y="158641"/>
                  <a:pt x="1551466" y="251109"/>
                  <a:pt x="1708446" y="198782"/>
                </a:cubicBezTo>
                <a:cubicBezTo>
                  <a:pt x="1840867" y="154642"/>
                  <a:pt x="1630075" y="189696"/>
                  <a:pt x="1811813" y="166977"/>
                </a:cubicBezTo>
                <a:cubicBezTo>
                  <a:pt x="1932199" y="115383"/>
                  <a:pt x="1799714" y="166082"/>
                  <a:pt x="1931082" y="135172"/>
                </a:cubicBezTo>
                <a:cubicBezTo>
                  <a:pt x="2104545" y="94357"/>
                  <a:pt x="1908323" y="123108"/>
                  <a:pt x="2066254" y="103367"/>
                </a:cubicBezTo>
                <a:cubicBezTo>
                  <a:pt x="2090108" y="95416"/>
                  <a:pt x="2113589" y="86243"/>
                  <a:pt x="2137816" y="79513"/>
                </a:cubicBezTo>
                <a:cubicBezTo>
                  <a:pt x="2212194" y="58852"/>
                  <a:pt x="2200909" y="66748"/>
                  <a:pt x="2272988" y="55659"/>
                </a:cubicBezTo>
                <a:cubicBezTo>
                  <a:pt x="2395340" y="36836"/>
                  <a:pt x="2187988" y="60185"/>
                  <a:pt x="2392258" y="39756"/>
                </a:cubicBezTo>
                <a:cubicBezTo>
                  <a:pt x="2410811" y="34455"/>
                  <a:pt x="2428996" y="27638"/>
                  <a:pt x="2447917" y="23854"/>
                </a:cubicBezTo>
                <a:cubicBezTo>
                  <a:pt x="2468870" y="19663"/>
                  <a:pt x="2490373" y="18924"/>
                  <a:pt x="2511527" y="15902"/>
                </a:cubicBezTo>
                <a:cubicBezTo>
                  <a:pt x="2671936" y="-7014"/>
                  <a:pt x="2421797" y="25130"/>
                  <a:pt x="2622846" y="0"/>
                </a:cubicBezTo>
                <a:cubicBezTo>
                  <a:pt x="2614895" y="7951"/>
                  <a:pt x="2608528" y="17894"/>
                  <a:pt x="2598992" y="23854"/>
                </a:cubicBezTo>
                <a:cubicBezTo>
                  <a:pt x="2586888" y="31419"/>
                  <a:pt x="2572677" y="34956"/>
                  <a:pt x="2559235" y="39756"/>
                </a:cubicBezTo>
                <a:cubicBezTo>
                  <a:pt x="2535555" y="48213"/>
                  <a:pt x="2511159" y="54630"/>
                  <a:pt x="2487673" y="63610"/>
                </a:cubicBezTo>
                <a:cubicBezTo>
                  <a:pt x="2421014" y="89097"/>
                  <a:pt x="2355028" y="116311"/>
                  <a:pt x="2288891" y="143123"/>
                </a:cubicBezTo>
                <a:cubicBezTo>
                  <a:pt x="2256959" y="156068"/>
                  <a:pt x="2226407" y="172747"/>
                  <a:pt x="2193475" y="182880"/>
                </a:cubicBezTo>
                <a:cubicBezTo>
                  <a:pt x="2159019" y="193482"/>
                  <a:pt x="2123935" y="202222"/>
                  <a:pt x="2090108" y="214685"/>
                </a:cubicBezTo>
                <a:cubicBezTo>
                  <a:pt x="2023143" y="239356"/>
                  <a:pt x="1958291" y="269527"/>
                  <a:pt x="1891326" y="294198"/>
                </a:cubicBezTo>
                <a:cubicBezTo>
                  <a:pt x="1840968" y="312751"/>
                  <a:pt x="1787165" y="323794"/>
                  <a:pt x="1740251" y="349857"/>
                </a:cubicBezTo>
                <a:cubicBezTo>
                  <a:pt x="1656875" y="396177"/>
                  <a:pt x="1695447" y="384263"/>
                  <a:pt x="1628933" y="397565"/>
                </a:cubicBezTo>
                <a:cubicBezTo>
                  <a:pt x="1620982" y="402866"/>
                  <a:pt x="1613183" y="408403"/>
                  <a:pt x="1605079" y="413468"/>
                </a:cubicBezTo>
                <a:cubicBezTo>
                  <a:pt x="1591973" y="421659"/>
                  <a:pt x="1577686" y="428049"/>
                  <a:pt x="1565322" y="437322"/>
                </a:cubicBezTo>
                <a:cubicBezTo>
                  <a:pt x="1556326" y="444069"/>
                  <a:pt x="1550824" y="454939"/>
                  <a:pt x="1541468" y="461176"/>
                </a:cubicBezTo>
                <a:cubicBezTo>
                  <a:pt x="1470769" y="508308"/>
                  <a:pt x="1516975" y="461654"/>
                  <a:pt x="1454004" y="508883"/>
                </a:cubicBezTo>
                <a:cubicBezTo>
                  <a:pt x="1387775" y="558555"/>
                  <a:pt x="1488559" y="505587"/>
                  <a:pt x="1382442" y="564542"/>
                </a:cubicBezTo>
                <a:cubicBezTo>
                  <a:pt x="1375115" y="568612"/>
                  <a:pt x="1366292" y="569192"/>
                  <a:pt x="1358588" y="572494"/>
                </a:cubicBezTo>
                <a:cubicBezTo>
                  <a:pt x="1347693" y="577163"/>
                  <a:pt x="1337074" y="582515"/>
                  <a:pt x="1326783" y="588396"/>
                </a:cubicBezTo>
                <a:cubicBezTo>
                  <a:pt x="1318486" y="593137"/>
                  <a:pt x="1311318" y="599723"/>
                  <a:pt x="1302929" y="604299"/>
                </a:cubicBezTo>
                <a:cubicBezTo>
                  <a:pt x="1282118" y="615651"/>
                  <a:pt x="1259043" y="622954"/>
                  <a:pt x="1239319" y="636104"/>
                </a:cubicBezTo>
                <a:cubicBezTo>
                  <a:pt x="1231368" y="641405"/>
                  <a:pt x="1224249" y="648243"/>
                  <a:pt x="1215465" y="652007"/>
                </a:cubicBezTo>
                <a:cubicBezTo>
                  <a:pt x="1205421" y="656312"/>
                  <a:pt x="1194262" y="657308"/>
                  <a:pt x="1183660" y="659958"/>
                </a:cubicBezTo>
                <a:cubicBezTo>
                  <a:pt x="1175709" y="665259"/>
                  <a:pt x="1162124" y="685132"/>
                  <a:pt x="1159806" y="675861"/>
                </a:cubicBezTo>
                <a:cubicBezTo>
                  <a:pt x="1155984" y="660573"/>
                  <a:pt x="1171475" y="574040"/>
                  <a:pt x="1175708" y="548640"/>
                </a:cubicBezTo>
                <a:cubicBezTo>
                  <a:pt x="1173058" y="469127"/>
                  <a:pt x="1236222" y="350621"/>
                  <a:pt x="1167757" y="310101"/>
                </a:cubicBezTo>
                <a:cubicBezTo>
                  <a:pt x="1058250" y="245291"/>
                  <a:pt x="913249" y="313162"/>
                  <a:pt x="786094" y="318052"/>
                </a:cubicBezTo>
                <a:cubicBezTo>
                  <a:pt x="775174" y="318472"/>
                  <a:pt x="765068" y="324206"/>
                  <a:pt x="754289" y="326003"/>
                </a:cubicBezTo>
                <a:cubicBezTo>
                  <a:pt x="733211" y="329516"/>
                  <a:pt x="711811" y="330785"/>
                  <a:pt x="690679" y="333955"/>
                </a:cubicBezTo>
                <a:cubicBezTo>
                  <a:pt x="659372" y="338651"/>
                  <a:pt x="594423" y="349161"/>
                  <a:pt x="555507" y="357809"/>
                </a:cubicBezTo>
                <a:cubicBezTo>
                  <a:pt x="544839" y="360180"/>
                  <a:pt x="534369" y="363389"/>
                  <a:pt x="523701" y="365760"/>
                </a:cubicBezTo>
                <a:cubicBezTo>
                  <a:pt x="510508" y="368692"/>
                  <a:pt x="497113" y="370672"/>
                  <a:pt x="483945" y="373711"/>
                </a:cubicBezTo>
                <a:cubicBezTo>
                  <a:pt x="462648" y="378626"/>
                  <a:pt x="441766" y="385328"/>
                  <a:pt x="420334" y="389614"/>
                </a:cubicBezTo>
                <a:cubicBezTo>
                  <a:pt x="364769" y="400727"/>
                  <a:pt x="393909" y="395343"/>
                  <a:pt x="332870" y="405516"/>
                </a:cubicBezTo>
                <a:cubicBezTo>
                  <a:pt x="279177" y="423415"/>
                  <a:pt x="345261" y="402764"/>
                  <a:pt x="261308" y="421419"/>
                </a:cubicBezTo>
                <a:cubicBezTo>
                  <a:pt x="253126" y="423237"/>
                  <a:pt x="245513" y="427067"/>
                  <a:pt x="237454" y="429370"/>
                </a:cubicBezTo>
                <a:cubicBezTo>
                  <a:pt x="226946" y="432372"/>
                  <a:pt x="216116" y="434182"/>
                  <a:pt x="205649" y="437322"/>
                </a:cubicBezTo>
                <a:cubicBezTo>
                  <a:pt x="189593" y="442139"/>
                  <a:pt x="173844" y="447923"/>
                  <a:pt x="157941" y="453224"/>
                </a:cubicBezTo>
                <a:cubicBezTo>
                  <a:pt x="149990" y="455874"/>
                  <a:pt x="141061" y="456527"/>
                  <a:pt x="134087" y="461176"/>
                </a:cubicBezTo>
                <a:cubicBezTo>
                  <a:pt x="126136" y="466477"/>
                  <a:pt x="118009" y="471524"/>
                  <a:pt x="110233" y="477078"/>
                </a:cubicBezTo>
                <a:cubicBezTo>
                  <a:pt x="99449" y="484781"/>
                  <a:pt x="90281" y="495005"/>
                  <a:pt x="78428" y="500932"/>
                </a:cubicBezTo>
                <a:cubicBezTo>
                  <a:pt x="68654" y="505819"/>
                  <a:pt x="57130" y="505881"/>
                  <a:pt x="46623" y="508883"/>
                </a:cubicBezTo>
                <a:cubicBezTo>
                  <a:pt x="38564" y="511186"/>
                  <a:pt x="-19637" y="526111"/>
                  <a:pt x="6867" y="508883"/>
                </a:cubicBezTo>
                <a:close/>
              </a:path>
            </a:pathLst>
          </a:cu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801605" y="4408120"/>
            <a:ext cx="2547127" cy="403413"/>
            <a:chOff x="2801605" y="4408120"/>
            <a:chExt cx="2547127" cy="403413"/>
          </a:xfrm>
        </p:grpSpPr>
        <p:sp>
          <p:nvSpPr>
            <p:cNvPr id="57" name="TextBox 56"/>
            <p:cNvSpPr txBox="1"/>
            <p:nvPr/>
          </p:nvSpPr>
          <p:spPr>
            <a:xfrm>
              <a:off x="2801605" y="4408120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</a:t>
              </a:r>
              <a:r>
                <a:rPr lang="en-US" altLang="zh-CN" b="1" dirty="0" smtClean="0"/>
                <a:t>TS</a:t>
              </a:r>
              <a:endParaRPr lang="zh-CN" altLang="en-US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84636" y="4442201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</a:t>
              </a:r>
              <a:r>
                <a:rPr lang="en-US" altLang="zh-CN" b="1" dirty="0" smtClean="0"/>
                <a:t>TS</a:t>
              </a:r>
              <a:endParaRPr lang="zh-CN" altLang="en-US" b="1" dirty="0"/>
            </a:p>
          </p:txBody>
        </p:sp>
      </p:grpSp>
      <p:sp>
        <p:nvSpPr>
          <p:cNvPr id="59" name="任意多边形 58"/>
          <p:cNvSpPr/>
          <p:nvPr/>
        </p:nvSpPr>
        <p:spPr>
          <a:xfrm rot="20478909" flipV="1">
            <a:off x="2561622" y="3908126"/>
            <a:ext cx="1178710" cy="402067"/>
          </a:xfrm>
          <a:custGeom>
            <a:avLst/>
            <a:gdLst>
              <a:gd name="connsiteX0" fmla="*/ 6867 w 2622846"/>
              <a:gd name="connsiteY0" fmla="*/ 508883 h 678290"/>
              <a:gd name="connsiteX1" fmla="*/ 205649 w 2622846"/>
              <a:gd name="connsiteY1" fmla="*/ 405516 h 678290"/>
              <a:gd name="connsiteX2" fmla="*/ 324919 w 2622846"/>
              <a:gd name="connsiteY2" fmla="*/ 349857 h 678290"/>
              <a:gd name="connsiteX3" fmla="*/ 468042 w 2622846"/>
              <a:gd name="connsiteY3" fmla="*/ 302149 h 678290"/>
              <a:gd name="connsiteX4" fmla="*/ 603214 w 2622846"/>
              <a:gd name="connsiteY4" fmla="*/ 246490 h 678290"/>
              <a:gd name="connsiteX5" fmla="*/ 746338 w 2622846"/>
              <a:gd name="connsiteY5" fmla="*/ 206734 h 678290"/>
              <a:gd name="connsiteX6" fmla="*/ 1008731 w 2622846"/>
              <a:gd name="connsiteY6" fmla="*/ 127221 h 678290"/>
              <a:gd name="connsiteX7" fmla="*/ 1088244 w 2622846"/>
              <a:gd name="connsiteY7" fmla="*/ 103367 h 678290"/>
              <a:gd name="connsiteX8" fmla="*/ 1191611 w 2622846"/>
              <a:gd name="connsiteY8" fmla="*/ 79513 h 678290"/>
              <a:gd name="connsiteX9" fmla="*/ 1255221 w 2622846"/>
              <a:gd name="connsiteY9" fmla="*/ 55659 h 678290"/>
              <a:gd name="connsiteX10" fmla="*/ 1310880 w 2622846"/>
              <a:gd name="connsiteY10" fmla="*/ 47708 h 678290"/>
              <a:gd name="connsiteX11" fmla="*/ 1374491 w 2622846"/>
              <a:gd name="connsiteY11" fmla="*/ 31805 h 678290"/>
              <a:gd name="connsiteX12" fmla="*/ 1366540 w 2622846"/>
              <a:gd name="connsiteY12" fmla="*/ 127221 h 678290"/>
              <a:gd name="connsiteX13" fmla="*/ 1358588 w 2622846"/>
              <a:gd name="connsiteY13" fmla="*/ 151075 h 678290"/>
              <a:gd name="connsiteX14" fmla="*/ 1342686 w 2622846"/>
              <a:gd name="connsiteY14" fmla="*/ 214685 h 678290"/>
              <a:gd name="connsiteX15" fmla="*/ 1334734 w 2622846"/>
              <a:gd name="connsiteY15" fmla="*/ 254442 h 678290"/>
              <a:gd name="connsiteX16" fmla="*/ 1318832 w 2622846"/>
              <a:gd name="connsiteY16" fmla="*/ 278296 h 678290"/>
              <a:gd name="connsiteX17" fmla="*/ 1302929 w 2622846"/>
              <a:gd name="connsiteY17" fmla="*/ 326003 h 678290"/>
              <a:gd name="connsiteX18" fmla="*/ 1287027 w 2622846"/>
              <a:gd name="connsiteY18" fmla="*/ 381662 h 678290"/>
              <a:gd name="connsiteX19" fmla="*/ 1326783 w 2622846"/>
              <a:gd name="connsiteY19" fmla="*/ 357809 h 678290"/>
              <a:gd name="connsiteX20" fmla="*/ 1390393 w 2622846"/>
              <a:gd name="connsiteY20" fmla="*/ 318052 h 678290"/>
              <a:gd name="connsiteX21" fmla="*/ 1485809 w 2622846"/>
              <a:gd name="connsiteY21" fmla="*/ 270344 h 678290"/>
              <a:gd name="connsiteX22" fmla="*/ 1605079 w 2622846"/>
              <a:gd name="connsiteY22" fmla="*/ 230588 h 678290"/>
              <a:gd name="connsiteX23" fmla="*/ 1708446 w 2622846"/>
              <a:gd name="connsiteY23" fmla="*/ 198782 h 678290"/>
              <a:gd name="connsiteX24" fmla="*/ 1811813 w 2622846"/>
              <a:gd name="connsiteY24" fmla="*/ 166977 h 678290"/>
              <a:gd name="connsiteX25" fmla="*/ 1931082 w 2622846"/>
              <a:gd name="connsiteY25" fmla="*/ 135172 h 678290"/>
              <a:gd name="connsiteX26" fmla="*/ 2066254 w 2622846"/>
              <a:gd name="connsiteY26" fmla="*/ 103367 h 678290"/>
              <a:gd name="connsiteX27" fmla="*/ 2137816 w 2622846"/>
              <a:gd name="connsiteY27" fmla="*/ 79513 h 678290"/>
              <a:gd name="connsiteX28" fmla="*/ 2272988 w 2622846"/>
              <a:gd name="connsiteY28" fmla="*/ 55659 h 678290"/>
              <a:gd name="connsiteX29" fmla="*/ 2392258 w 2622846"/>
              <a:gd name="connsiteY29" fmla="*/ 39756 h 678290"/>
              <a:gd name="connsiteX30" fmla="*/ 2447917 w 2622846"/>
              <a:gd name="connsiteY30" fmla="*/ 23854 h 678290"/>
              <a:gd name="connsiteX31" fmla="*/ 2511527 w 2622846"/>
              <a:gd name="connsiteY31" fmla="*/ 15902 h 678290"/>
              <a:gd name="connsiteX32" fmla="*/ 2622846 w 2622846"/>
              <a:gd name="connsiteY32" fmla="*/ 0 h 678290"/>
              <a:gd name="connsiteX33" fmla="*/ 2598992 w 2622846"/>
              <a:gd name="connsiteY33" fmla="*/ 23854 h 678290"/>
              <a:gd name="connsiteX34" fmla="*/ 2559235 w 2622846"/>
              <a:gd name="connsiteY34" fmla="*/ 39756 h 678290"/>
              <a:gd name="connsiteX35" fmla="*/ 2487673 w 2622846"/>
              <a:gd name="connsiteY35" fmla="*/ 63610 h 678290"/>
              <a:gd name="connsiteX36" fmla="*/ 2288891 w 2622846"/>
              <a:gd name="connsiteY36" fmla="*/ 143123 h 678290"/>
              <a:gd name="connsiteX37" fmla="*/ 2193475 w 2622846"/>
              <a:gd name="connsiteY37" fmla="*/ 182880 h 678290"/>
              <a:gd name="connsiteX38" fmla="*/ 2090108 w 2622846"/>
              <a:gd name="connsiteY38" fmla="*/ 214685 h 678290"/>
              <a:gd name="connsiteX39" fmla="*/ 1891326 w 2622846"/>
              <a:gd name="connsiteY39" fmla="*/ 294198 h 678290"/>
              <a:gd name="connsiteX40" fmla="*/ 1740251 w 2622846"/>
              <a:gd name="connsiteY40" fmla="*/ 349857 h 678290"/>
              <a:gd name="connsiteX41" fmla="*/ 1628933 w 2622846"/>
              <a:gd name="connsiteY41" fmla="*/ 397565 h 678290"/>
              <a:gd name="connsiteX42" fmla="*/ 1605079 w 2622846"/>
              <a:gd name="connsiteY42" fmla="*/ 413468 h 678290"/>
              <a:gd name="connsiteX43" fmla="*/ 1565322 w 2622846"/>
              <a:gd name="connsiteY43" fmla="*/ 437322 h 678290"/>
              <a:gd name="connsiteX44" fmla="*/ 1541468 w 2622846"/>
              <a:gd name="connsiteY44" fmla="*/ 461176 h 678290"/>
              <a:gd name="connsiteX45" fmla="*/ 1454004 w 2622846"/>
              <a:gd name="connsiteY45" fmla="*/ 508883 h 678290"/>
              <a:gd name="connsiteX46" fmla="*/ 1382442 w 2622846"/>
              <a:gd name="connsiteY46" fmla="*/ 564542 h 678290"/>
              <a:gd name="connsiteX47" fmla="*/ 1358588 w 2622846"/>
              <a:gd name="connsiteY47" fmla="*/ 572494 h 678290"/>
              <a:gd name="connsiteX48" fmla="*/ 1326783 w 2622846"/>
              <a:gd name="connsiteY48" fmla="*/ 588396 h 678290"/>
              <a:gd name="connsiteX49" fmla="*/ 1302929 w 2622846"/>
              <a:gd name="connsiteY49" fmla="*/ 604299 h 678290"/>
              <a:gd name="connsiteX50" fmla="*/ 1239319 w 2622846"/>
              <a:gd name="connsiteY50" fmla="*/ 636104 h 678290"/>
              <a:gd name="connsiteX51" fmla="*/ 1215465 w 2622846"/>
              <a:gd name="connsiteY51" fmla="*/ 652007 h 678290"/>
              <a:gd name="connsiteX52" fmla="*/ 1183660 w 2622846"/>
              <a:gd name="connsiteY52" fmla="*/ 659958 h 678290"/>
              <a:gd name="connsiteX53" fmla="*/ 1159806 w 2622846"/>
              <a:gd name="connsiteY53" fmla="*/ 675861 h 678290"/>
              <a:gd name="connsiteX54" fmla="*/ 1175708 w 2622846"/>
              <a:gd name="connsiteY54" fmla="*/ 548640 h 678290"/>
              <a:gd name="connsiteX55" fmla="*/ 1167757 w 2622846"/>
              <a:gd name="connsiteY55" fmla="*/ 310101 h 678290"/>
              <a:gd name="connsiteX56" fmla="*/ 786094 w 2622846"/>
              <a:gd name="connsiteY56" fmla="*/ 318052 h 678290"/>
              <a:gd name="connsiteX57" fmla="*/ 754289 w 2622846"/>
              <a:gd name="connsiteY57" fmla="*/ 326003 h 678290"/>
              <a:gd name="connsiteX58" fmla="*/ 690679 w 2622846"/>
              <a:gd name="connsiteY58" fmla="*/ 333955 h 678290"/>
              <a:gd name="connsiteX59" fmla="*/ 555507 w 2622846"/>
              <a:gd name="connsiteY59" fmla="*/ 357809 h 678290"/>
              <a:gd name="connsiteX60" fmla="*/ 523701 w 2622846"/>
              <a:gd name="connsiteY60" fmla="*/ 365760 h 678290"/>
              <a:gd name="connsiteX61" fmla="*/ 483945 w 2622846"/>
              <a:gd name="connsiteY61" fmla="*/ 373711 h 678290"/>
              <a:gd name="connsiteX62" fmla="*/ 420334 w 2622846"/>
              <a:gd name="connsiteY62" fmla="*/ 389614 h 678290"/>
              <a:gd name="connsiteX63" fmla="*/ 332870 w 2622846"/>
              <a:gd name="connsiteY63" fmla="*/ 405516 h 678290"/>
              <a:gd name="connsiteX64" fmla="*/ 261308 w 2622846"/>
              <a:gd name="connsiteY64" fmla="*/ 421419 h 678290"/>
              <a:gd name="connsiteX65" fmla="*/ 237454 w 2622846"/>
              <a:gd name="connsiteY65" fmla="*/ 429370 h 678290"/>
              <a:gd name="connsiteX66" fmla="*/ 205649 w 2622846"/>
              <a:gd name="connsiteY66" fmla="*/ 437322 h 678290"/>
              <a:gd name="connsiteX67" fmla="*/ 157941 w 2622846"/>
              <a:gd name="connsiteY67" fmla="*/ 453224 h 678290"/>
              <a:gd name="connsiteX68" fmla="*/ 134087 w 2622846"/>
              <a:gd name="connsiteY68" fmla="*/ 461176 h 678290"/>
              <a:gd name="connsiteX69" fmla="*/ 110233 w 2622846"/>
              <a:gd name="connsiteY69" fmla="*/ 477078 h 678290"/>
              <a:gd name="connsiteX70" fmla="*/ 78428 w 2622846"/>
              <a:gd name="connsiteY70" fmla="*/ 500932 h 678290"/>
              <a:gd name="connsiteX71" fmla="*/ 46623 w 2622846"/>
              <a:gd name="connsiteY71" fmla="*/ 508883 h 678290"/>
              <a:gd name="connsiteX72" fmla="*/ 6867 w 2622846"/>
              <a:gd name="connsiteY72" fmla="*/ 508883 h 67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22846" h="678290">
                <a:moveTo>
                  <a:pt x="6867" y="508883"/>
                </a:moveTo>
                <a:cubicBezTo>
                  <a:pt x="33371" y="491655"/>
                  <a:pt x="39961" y="483487"/>
                  <a:pt x="205649" y="405516"/>
                </a:cubicBezTo>
                <a:cubicBezTo>
                  <a:pt x="245346" y="386835"/>
                  <a:pt x="283298" y="363731"/>
                  <a:pt x="324919" y="349857"/>
                </a:cubicBezTo>
                <a:cubicBezTo>
                  <a:pt x="372627" y="333954"/>
                  <a:pt x="420900" y="319659"/>
                  <a:pt x="468042" y="302149"/>
                </a:cubicBezTo>
                <a:cubicBezTo>
                  <a:pt x="513720" y="285183"/>
                  <a:pt x="557120" y="262293"/>
                  <a:pt x="603214" y="246490"/>
                </a:cubicBezTo>
                <a:cubicBezTo>
                  <a:pt x="650052" y="230431"/>
                  <a:pt x="698836" y="220705"/>
                  <a:pt x="746338" y="206734"/>
                </a:cubicBezTo>
                <a:lnTo>
                  <a:pt x="1008731" y="127221"/>
                </a:lnTo>
                <a:cubicBezTo>
                  <a:pt x="1035218" y="119213"/>
                  <a:pt x="1061281" y="109589"/>
                  <a:pt x="1088244" y="103367"/>
                </a:cubicBezTo>
                <a:cubicBezTo>
                  <a:pt x="1122700" y="95416"/>
                  <a:pt x="1157610" y="89228"/>
                  <a:pt x="1191611" y="79513"/>
                </a:cubicBezTo>
                <a:cubicBezTo>
                  <a:pt x="1213385" y="73292"/>
                  <a:pt x="1233340" y="61494"/>
                  <a:pt x="1255221" y="55659"/>
                </a:cubicBezTo>
                <a:cubicBezTo>
                  <a:pt x="1273330" y="50830"/>
                  <a:pt x="1292394" y="50789"/>
                  <a:pt x="1310880" y="47708"/>
                </a:cubicBezTo>
                <a:cubicBezTo>
                  <a:pt x="1349256" y="41312"/>
                  <a:pt x="1343769" y="42045"/>
                  <a:pt x="1374491" y="31805"/>
                </a:cubicBezTo>
                <a:cubicBezTo>
                  <a:pt x="1371841" y="63610"/>
                  <a:pt x="1370758" y="95585"/>
                  <a:pt x="1366540" y="127221"/>
                </a:cubicBezTo>
                <a:cubicBezTo>
                  <a:pt x="1365432" y="135529"/>
                  <a:pt x="1360793" y="142989"/>
                  <a:pt x="1358588" y="151075"/>
                </a:cubicBezTo>
                <a:cubicBezTo>
                  <a:pt x="1352837" y="172161"/>
                  <a:pt x="1347601" y="193389"/>
                  <a:pt x="1342686" y="214685"/>
                </a:cubicBezTo>
                <a:cubicBezTo>
                  <a:pt x="1339647" y="227854"/>
                  <a:pt x="1339479" y="241788"/>
                  <a:pt x="1334734" y="254442"/>
                </a:cubicBezTo>
                <a:cubicBezTo>
                  <a:pt x="1331379" y="263390"/>
                  <a:pt x="1322713" y="269563"/>
                  <a:pt x="1318832" y="278296"/>
                </a:cubicBezTo>
                <a:cubicBezTo>
                  <a:pt x="1312024" y="293614"/>
                  <a:pt x="1308230" y="310101"/>
                  <a:pt x="1302929" y="326003"/>
                </a:cubicBezTo>
                <a:cubicBezTo>
                  <a:pt x="1301536" y="330183"/>
                  <a:pt x="1283955" y="380894"/>
                  <a:pt x="1287027" y="381662"/>
                </a:cubicBezTo>
                <a:cubicBezTo>
                  <a:pt x="1302020" y="385411"/>
                  <a:pt x="1313274" y="365314"/>
                  <a:pt x="1326783" y="357809"/>
                </a:cubicBezTo>
                <a:cubicBezTo>
                  <a:pt x="1400013" y="317126"/>
                  <a:pt x="1316044" y="370096"/>
                  <a:pt x="1390393" y="318052"/>
                </a:cubicBezTo>
                <a:cubicBezTo>
                  <a:pt x="1455347" y="272584"/>
                  <a:pt x="1417077" y="296119"/>
                  <a:pt x="1485809" y="270344"/>
                </a:cubicBezTo>
                <a:cubicBezTo>
                  <a:pt x="1591019" y="230890"/>
                  <a:pt x="1531105" y="245382"/>
                  <a:pt x="1605079" y="230588"/>
                </a:cubicBezTo>
                <a:cubicBezTo>
                  <a:pt x="1748974" y="158641"/>
                  <a:pt x="1551466" y="251109"/>
                  <a:pt x="1708446" y="198782"/>
                </a:cubicBezTo>
                <a:cubicBezTo>
                  <a:pt x="1840867" y="154642"/>
                  <a:pt x="1630075" y="189696"/>
                  <a:pt x="1811813" y="166977"/>
                </a:cubicBezTo>
                <a:cubicBezTo>
                  <a:pt x="1932199" y="115383"/>
                  <a:pt x="1799714" y="166082"/>
                  <a:pt x="1931082" y="135172"/>
                </a:cubicBezTo>
                <a:cubicBezTo>
                  <a:pt x="2104545" y="94357"/>
                  <a:pt x="1908323" y="123108"/>
                  <a:pt x="2066254" y="103367"/>
                </a:cubicBezTo>
                <a:cubicBezTo>
                  <a:pt x="2090108" y="95416"/>
                  <a:pt x="2113589" y="86243"/>
                  <a:pt x="2137816" y="79513"/>
                </a:cubicBezTo>
                <a:cubicBezTo>
                  <a:pt x="2212194" y="58852"/>
                  <a:pt x="2200909" y="66748"/>
                  <a:pt x="2272988" y="55659"/>
                </a:cubicBezTo>
                <a:cubicBezTo>
                  <a:pt x="2395340" y="36836"/>
                  <a:pt x="2187988" y="60185"/>
                  <a:pt x="2392258" y="39756"/>
                </a:cubicBezTo>
                <a:cubicBezTo>
                  <a:pt x="2410811" y="34455"/>
                  <a:pt x="2428996" y="27638"/>
                  <a:pt x="2447917" y="23854"/>
                </a:cubicBezTo>
                <a:cubicBezTo>
                  <a:pt x="2468870" y="19663"/>
                  <a:pt x="2490373" y="18924"/>
                  <a:pt x="2511527" y="15902"/>
                </a:cubicBezTo>
                <a:cubicBezTo>
                  <a:pt x="2671936" y="-7014"/>
                  <a:pt x="2421797" y="25130"/>
                  <a:pt x="2622846" y="0"/>
                </a:cubicBezTo>
                <a:cubicBezTo>
                  <a:pt x="2614895" y="7951"/>
                  <a:pt x="2608528" y="17894"/>
                  <a:pt x="2598992" y="23854"/>
                </a:cubicBezTo>
                <a:cubicBezTo>
                  <a:pt x="2586888" y="31419"/>
                  <a:pt x="2572677" y="34956"/>
                  <a:pt x="2559235" y="39756"/>
                </a:cubicBezTo>
                <a:cubicBezTo>
                  <a:pt x="2535555" y="48213"/>
                  <a:pt x="2511159" y="54630"/>
                  <a:pt x="2487673" y="63610"/>
                </a:cubicBezTo>
                <a:cubicBezTo>
                  <a:pt x="2421014" y="89097"/>
                  <a:pt x="2355028" y="116311"/>
                  <a:pt x="2288891" y="143123"/>
                </a:cubicBezTo>
                <a:cubicBezTo>
                  <a:pt x="2256959" y="156068"/>
                  <a:pt x="2226407" y="172747"/>
                  <a:pt x="2193475" y="182880"/>
                </a:cubicBezTo>
                <a:cubicBezTo>
                  <a:pt x="2159019" y="193482"/>
                  <a:pt x="2123935" y="202222"/>
                  <a:pt x="2090108" y="214685"/>
                </a:cubicBezTo>
                <a:cubicBezTo>
                  <a:pt x="2023143" y="239356"/>
                  <a:pt x="1958291" y="269527"/>
                  <a:pt x="1891326" y="294198"/>
                </a:cubicBezTo>
                <a:cubicBezTo>
                  <a:pt x="1840968" y="312751"/>
                  <a:pt x="1787165" y="323794"/>
                  <a:pt x="1740251" y="349857"/>
                </a:cubicBezTo>
                <a:cubicBezTo>
                  <a:pt x="1656875" y="396177"/>
                  <a:pt x="1695447" y="384263"/>
                  <a:pt x="1628933" y="397565"/>
                </a:cubicBezTo>
                <a:cubicBezTo>
                  <a:pt x="1620982" y="402866"/>
                  <a:pt x="1613183" y="408403"/>
                  <a:pt x="1605079" y="413468"/>
                </a:cubicBezTo>
                <a:cubicBezTo>
                  <a:pt x="1591973" y="421659"/>
                  <a:pt x="1577686" y="428049"/>
                  <a:pt x="1565322" y="437322"/>
                </a:cubicBezTo>
                <a:cubicBezTo>
                  <a:pt x="1556326" y="444069"/>
                  <a:pt x="1550824" y="454939"/>
                  <a:pt x="1541468" y="461176"/>
                </a:cubicBezTo>
                <a:cubicBezTo>
                  <a:pt x="1470769" y="508308"/>
                  <a:pt x="1516975" y="461654"/>
                  <a:pt x="1454004" y="508883"/>
                </a:cubicBezTo>
                <a:cubicBezTo>
                  <a:pt x="1387775" y="558555"/>
                  <a:pt x="1488559" y="505587"/>
                  <a:pt x="1382442" y="564542"/>
                </a:cubicBezTo>
                <a:cubicBezTo>
                  <a:pt x="1375115" y="568612"/>
                  <a:pt x="1366292" y="569192"/>
                  <a:pt x="1358588" y="572494"/>
                </a:cubicBezTo>
                <a:cubicBezTo>
                  <a:pt x="1347693" y="577163"/>
                  <a:pt x="1337074" y="582515"/>
                  <a:pt x="1326783" y="588396"/>
                </a:cubicBezTo>
                <a:cubicBezTo>
                  <a:pt x="1318486" y="593137"/>
                  <a:pt x="1311318" y="599723"/>
                  <a:pt x="1302929" y="604299"/>
                </a:cubicBezTo>
                <a:cubicBezTo>
                  <a:pt x="1282118" y="615651"/>
                  <a:pt x="1259043" y="622954"/>
                  <a:pt x="1239319" y="636104"/>
                </a:cubicBezTo>
                <a:cubicBezTo>
                  <a:pt x="1231368" y="641405"/>
                  <a:pt x="1224249" y="648243"/>
                  <a:pt x="1215465" y="652007"/>
                </a:cubicBezTo>
                <a:cubicBezTo>
                  <a:pt x="1205421" y="656312"/>
                  <a:pt x="1194262" y="657308"/>
                  <a:pt x="1183660" y="659958"/>
                </a:cubicBezTo>
                <a:cubicBezTo>
                  <a:pt x="1175709" y="665259"/>
                  <a:pt x="1162124" y="685132"/>
                  <a:pt x="1159806" y="675861"/>
                </a:cubicBezTo>
                <a:cubicBezTo>
                  <a:pt x="1155984" y="660573"/>
                  <a:pt x="1171475" y="574040"/>
                  <a:pt x="1175708" y="548640"/>
                </a:cubicBezTo>
                <a:cubicBezTo>
                  <a:pt x="1173058" y="469127"/>
                  <a:pt x="1236222" y="350621"/>
                  <a:pt x="1167757" y="310101"/>
                </a:cubicBezTo>
                <a:cubicBezTo>
                  <a:pt x="1058250" y="245291"/>
                  <a:pt x="913249" y="313162"/>
                  <a:pt x="786094" y="318052"/>
                </a:cubicBezTo>
                <a:cubicBezTo>
                  <a:pt x="775174" y="318472"/>
                  <a:pt x="765068" y="324206"/>
                  <a:pt x="754289" y="326003"/>
                </a:cubicBezTo>
                <a:cubicBezTo>
                  <a:pt x="733211" y="329516"/>
                  <a:pt x="711811" y="330785"/>
                  <a:pt x="690679" y="333955"/>
                </a:cubicBezTo>
                <a:cubicBezTo>
                  <a:pt x="659372" y="338651"/>
                  <a:pt x="594423" y="349161"/>
                  <a:pt x="555507" y="357809"/>
                </a:cubicBezTo>
                <a:cubicBezTo>
                  <a:pt x="544839" y="360180"/>
                  <a:pt x="534369" y="363389"/>
                  <a:pt x="523701" y="365760"/>
                </a:cubicBezTo>
                <a:cubicBezTo>
                  <a:pt x="510508" y="368692"/>
                  <a:pt x="497113" y="370672"/>
                  <a:pt x="483945" y="373711"/>
                </a:cubicBezTo>
                <a:cubicBezTo>
                  <a:pt x="462648" y="378626"/>
                  <a:pt x="441766" y="385328"/>
                  <a:pt x="420334" y="389614"/>
                </a:cubicBezTo>
                <a:cubicBezTo>
                  <a:pt x="364769" y="400727"/>
                  <a:pt x="393909" y="395343"/>
                  <a:pt x="332870" y="405516"/>
                </a:cubicBezTo>
                <a:cubicBezTo>
                  <a:pt x="279177" y="423415"/>
                  <a:pt x="345261" y="402764"/>
                  <a:pt x="261308" y="421419"/>
                </a:cubicBezTo>
                <a:cubicBezTo>
                  <a:pt x="253126" y="423237"/>
                  <a:pt x="245513" y="427067"/>
                  <a:pt x="237454" y="429370"/>
                </a:cubicBezTo>
                <a:cubicBezTo>
                  <a:pt x="226946" y="432372"/>
                  <a:pt x="216116" y="434182"/>
                  <a:pt x="205649" y="437322"/>
                </a:cubicBezTo>
                <a:cubicBezTo>
                  <a:pt x="189593" y="442139"/>
                  <a:pt x="173844" y="447923"/>
                  <a:pt x="157941" y="453224"/>
                </a:cubicBezTo>
                <a:cubicBezTo>
                  <a:pt x="149990" y="455874"/>
                  <a:pt x="141061" y="456527"/>
                  <a:pt x="134087" y="461176"/>
                </a:cubicBezTo>
                <a:cubicBezTo>
                  <a:pt x="126136" y="466477"/>
                  <a:pt x="118009" y="471524"/>
                  <a:pt x="110233" y="477078"/>
                </a:cubicBezTo>
                <a:cubicBezTo>
                  <a:pt x="99449" y="484781"/>
                  <a:pt x="90281" y="495005"/>
                  <a:pt x="78428" y="500932"/>
                </a:cubicBezTo>
                <a:cubicBezTo>
                  <a:pt x="68654" y="505819"/>
                  <a:pt x="57130" y="505881"/>
                  <a:pt x="46623" y="508883"/>
                </a:cubicBezTo>
                <a:cubicBezTo>
                  <a:pt x="38564" y="511186"/>
                  <a:pt x="-19637" y="526111"/>
                  <a:pt x="6867" y="508883"/>
                </a:cubicBezTo>
                <a:close/>
              </a:path>
            </a:pathLst>
          </a:cu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2771800" y="4401784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数据</a:t>
            </a:r>
            <a:endParaRPr lang="zh-CN" altLang="en-US" sz="2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" name="圆角矩形标注 60"/>
          <p:cNvSpPr/>
          <p:nvPr/>
        </p:nvSpPr>
        <p:spPr>
          <a:xfrm>
            <a:off x="5835883" y="5013176"/>
            <a:ext cx="2264509" cy="1152128"/>
          </a:xfrm>
          <a:prstGeom prst="wedgeRoundRectCallout">
            <a:avLst>
              <a:gd name="adj1" fmla="val -51484"/>
              <a:gd name="adj2" fmla="val -9745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收到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CTS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，绅士点，看别人唧唧歪歪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188938" y="4479665"/>
            <a:ext cx="79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377129" y="4479665"/>
            <a:ext cx="79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6568694" y="2556899"/>
            <a:ext cx="79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27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5" grpId="0"/>
      <p:bldP spid="55" grpId="1"/>
      <p:bldP spid="56" grpId="0" animBg="1"/>
      <p:bldP spid="56" grpId="1" animBg="1"/>
      <p:bldP spid="59" grpId="0" animBg="1"/>
      <p:bldP spid="60" grpId="0"/>
      <p:bldP spid="6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/>
          <p:cNvSpPr/>
          <p:nvPr/>
        </p:nvSpPr>
        <p:spPr>
          <a:xfrm>
            <a:off x="3635896" y="2423338"/>
            <a:ext cx="3895989" cy="3525942"/>
          </a:xfrm>
          <a:prstGeom prst="ellipse">
            <a:avLst/>
          </a:prstGeom>
          <a:solidFill>
            <a:schemeClr val="accent2">
              <a:lumMod val="20000"/>
              <a:lumOff val="8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缓解</a:t>
            </a:r>
            <a:r>
              <a:rPr lang="zh-CN" altLang="en-US" dirty="0"/>
              <a:t>暴露站</a:t>
            </a:r>
            <a:r>
              <a:rPr lang="zh-CN" altLang="zh-CN" dirty="0" smtClean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71140" y="2459624"/>
            <a:ext cx="3895989" cy="3525942"/>
          </a:xfrm>
          <a:prstGeom prst="ellipse">
            <a:avLst/>
          </a:prstGeom>
          <a:solidFill>
            <a:schemeClr val="accent2">
              <a:lumMod val="20000"/>
              <a:lumOff val="8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181"/>
          <p:cNvGrpSpPr/>
          <p:nvPr/>
        </p:nvGrpSpPr>
        <p:grpSpPr bwMode="auto">
          <a:xfrm>
            <a:off x="2004384" y="3900916"/>
            <a:ext cx="839424" cy="511784"/>
            <a:chOff x="762" y="2391"/>
            <a:chExt cx="423" cy="312"/>
          </a:xfrm>
        </p:grpSpPr>
        <p:grpSp>
          <p:nvGrpSpPr>
            <p:cNvPr id="7" name="Group 182"/>
            <p:cNvGrpSpPr/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15" name="Line 183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16" name="Picture 184" descr="laptop copy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185"/>
            <p:cNvGrpSpPr/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9" name="AutoShape 186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" name="AutoShape 187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AutoShape 188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" name="AutoShape 189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" name="AutoShape 190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" name="AutoShape 191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7" name="Group 181"/>
          <p:cNvGrpSpPr/>
          <p:nvPr/>
        </p:nvGrpSpPr>
        <p:grpSpPr bwMode="auto">
          <a:xfrm>
            <a:off x="5164178" y="3930417"/>
            <a:ext cx="839424" cy="511784"/>
            <a:chOff x="762" y="2391"/>
            <a:chExt cx="423" cy="312"/>
          </a:xfrm>
        </p:grpSpPr>
        <p:grpSp>
          <p:nvGrpSpPr>
            <p:cNvPr id="18" name="Group 182"/>
            <p:cNvGrpSpPr/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26" name="Line 183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27" name="Picture 184" descr="laptop copy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" name="Group 185"/>
            <p:cNvGrpSpPr/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20" name="AutoShape 186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1" name="AutoShape 187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2" name="AutoShape 188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3" name="AutoShape 189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4" name="AutoShape 190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5" name="AutoShape 191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40" name="Group 181"/>
          <p:cNvGrpSpPr/>
          <p:nvPr/>
        </p:nvGrpSpPr>
        <p:grpSpPr bwMode="auto">
          <a:xfrm>
            <a:off x="5592018" y="2564904"/>
            <a:ext cx="839424" cy="511784"/>
            <a:chOff x="762" y="2391"/>
            <a:chExt cx="423" cy="312"/>
          </a:xfrm>
        </p:grpSpPr>
        <p:grpSp>
          <p:nvGrpSpPr>
            <p:cNvPr id="41" name="Group 182"/>
            <p:cNvGrpSpPr/>
            <p:nvPr/>
          </p:nvGrpSpPr>
          <p:grpSpPr bwMode="auto">
            <a:xfrm>
              <a:off x="867" y="2432"/>
              <a:ext cx="318" cy="271"/>
              <a:chOff x="657" y="1570"/>
              <a:chExt cx="318" cy="311"/>
            </a:xfrm>
          </p:grpSpPr>
          <p:sp>
            <p:nvSpPr>
              <p:cNvPr id="49" name="Line 183"/>
              <p:cNvSpPr>
                <a:spLocks noChangeShapeType="1"/>
              </p:cNvSpPr>
              <p:nvPr/>
            </p:nvSpPr>
            <p:spPr bwMode="auto">
              <a:xfrm flipH="1">
                <a:off x="703" y="1570"/>
                <a:ext cx="0" cy="7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50" name="Picture 184" descr="laptop copy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7" y="1615"/>
                <a:ext cx="318" cy="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2" name="Group 185"/>
            <p:cNvGrpSpPr/>
            <p:nvPr/>
          </p:nvGrpSpPr>
          <p:grpSpPr bwMode="auto">
            <a:xfrm>
              <a:off x="762" y="2391"/>
              <a:ext cx="306" cy="90"/>
              <a:chOff x="748" y="2251"/>
              <a:chExt cx="306" cy="90"/>
            </a:xfrm>
          </p:grpSpPr>
          <p:sp>
            <p:nvSpPr>
              <p:cNvPr id="43" name="AutoShape 186"/>
              <p:cNvSpPr>
                <a:spLocks noChangeArrowheads="1"/>
              </p:cNvSpPr>
              <p:nvPr/>
            </p:nvSpPr>
            <p:spPr bwMode="auto">
              <a:xfrm>
                <a:off x="748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" name="AutoShape 187"/>
              <p:cNvSpPr>
                <a:spLocks noChangeArrowheads="1"/>
              </p:cNvSpPr>
              <p:nvPr/>
            </p:nvSpPr>
            <p:spPr bwMode="auto">
              <a:xfrm flipH="1">
                <a:off x="943" y="2251"/>
                <a:ext cx="111" cy="90"/>
              </a:xfrm>
              <a:prstGeom prst="moon">
                <a:avLst>
                  <a:gd name="adj" fmla="val 18444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5" name="AutoShape 188"/>
              <p:cNvSpPr>
                <a:spLocks noChangeArrowheads="1"/>
              </p:cNvSpPr>
              <p:nvPr/>
            </p:nvSpPr>
            <p:spPr bwMode="auto">
              <a:xfrm flipH="1">
                <a:off x="922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6" name="AutoShape 189"/>
              <p:cNvSpPr>
                <a:spLocks noChangeArrowheads="1"/>
              </p:cNvSpPr>
              <p:nvPr/>
            </p:nvSpPr>
            <p:spPr bwMode="auto">
              <a:xfrm>
                <a:off x="806" y="2266"/>
                <a:ext cx="70" cy="60"/>
              </a:xfrm>
              <a:prstGeom prst="moon">
                <a:avLst>
                  <a:gd name="adj" fmla="val 1834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7" name="AutoShape 190"/>
              <p:cNvSpPr>
                <a:spLocks noChangeArrowheads="1"/>
              </p:cNvSpPr>
              <p:nvPr/>
            </p:nvSpPr>
            <p:spPr bwMode="auto">
              <a:xfrm flipH="1">
                <a:off x="905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8" name="AutoShape 191"/>
              <p:cNvSpPr>
                <a:spLocks noChangeArrowheads="1"/>
              </p:cNvSpPr>
              <p:nvPr/>
            </p:nvSpPr>
            <p:spPr bwMode="auto">
              <a:xfrm>
                <a:off x="857" y="2281"/>
                <a:ext cx="35" cy="30"/>
              </a:xfrm>
              <a:prstGeom prst="moon">
                <a:avLst>
                  <a:gd name="adj" fmla="val 41907"/>
                </a:avLst>
              </a:prstGeom>
              <a:solidFill>
                <a:srgbClr val="FF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pic>
        <p:nvPicPr>
          <p:cNvPr id="51" name="Picture 216" descr="天线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38658"/>
            <a:ext cx="458718" cy="74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任意多边形 51"/>
          <p:cNvSpPr/>
          <p:nvPr/>
        </p:nvSpPr>
        <p:spPr>
          <a:xfrm rot="20478909" flipV="1">
            <a:off x="2594705" y="3899385"/>
            <a:ext cx="1178710" cy="402067"/>
          </a:xfrm>
          <a:custGeom>
            <a:avLst/>
            <a:gdLst>
              <a:gd name="connsiteX0" fmla="*/ 6867 w 2622846"/>
              <a:gd name="connsiteY0" fmla="*/ 508883 h 678290"/>
              <a:gd name="connsiteX1" fmla="*/ 205649 w 2622846"/>
              <a:gd name="connsiteY1" fmla="*/ 405516 h 678290"/>
              <a:gd name="connsiteX2" fmla="*/ 324919 w 2622846"/>
              <a:gd name="connsiteY2" fmla="*/ 349857 h 678290"/>
              <a:gd name="connsiteX3" fmla="*/ 468042 w 2622846"/>
              <a:gd name="connsiteY3" fmla="*/ 302149 h 678290"/>
              <a:gd name="connsiteX4" fmla="*/ 603214 w 2622846"/>
              <a:gd name="connsiteY4" fmla="*/ 246490 h 678290"/>
              <a:gd name="connsiteX5" fmla="*/ 746338 w 2622846"/>
              <a:gd name="connsiteY5" fmla="*/ 206734 h 678290"/>
              <a:gd name="connsiteX6" fmla="*/ 1008731 w 2622846"/>
              <a:gd name="connsiteY6" fmla="*/ 127221 h 678290"/>
              <a:gd name="connsiteX7" fmla="*/ 1088244 w 2622846"/>
              <a:gd name="connsiteY7" fmla="*/ 103367 h 678290"/>
              <a:gd name="connsiteX8" fmla="*/ 1191611 w 2622846"/>
              <a:gd name="connsiteY8" fmla="*/ 79513 h 678290"/>
              <a:gd name="connsiteX9" fmla="*/ 1255221 w 2622846"/>
              <a:gd name="connsiteY9" fmla="*/ 55659 h 678290"/>
              <a:gd name="connsiteX10" fmla="*/ 1310880 w 2622846"/>
              <a:gd name="connsiteY10" fmla="*/ 47708 h 678290"/>
              <a:gd name="connsiteX11" fmla="*/ 1374491 w 2622846"/>
              <a:gd name="connsiteY11" fmla="*/ 31805 h 678290"/>
              <a:gd name="connsiteX12" fmla="*/ 1366540 w 2622846"/>
              <a:gd name="connsiteY12" fmla="*/ 127221 h 678290"/>
              <a:gd name="connsiteX13" fmla="*/ 1358588 w 2622846"/>
              <a:gd name="connsiteY13" fmla="*/ 151075 h 678290"/>
              <a:gd name="connsiteX14" fmla="*/ 1342686 w 2622846"/>
              <a:gd name="connsiteY14" fmla="*/ 214685 h 678290"/>
              <a:gd name="connsiteX15" fmla="*/ 1334734 w 2622846"/>
              <a:gd name="connsiteY15" fmla="*/ 254442 h 678290"/>
              <a:gd name="connsiteX16" fmla="*/ 1318832 w 2622846"/>
              <a:gd name="connsiteY16" fmla="*/ 278296 h 678290"/>
              <a:gd name="connsiteX17" fmla="*/ 1302929 w 2622846"/>
              <a:gd name="connsiteY17" fmla="*/ 326003 h 678290"/>
              <a:gd name="connsiteX18" fmla="*/ 1287027 w 2622846"/>
              <a:gd name="connsiteY18" fmla="*/ 381662 h 678290"/>
              <a:gd name="connsiteX19" fmla="*/ 1326783 w 2622846"/>
              <a:gd name="connsiteY19" fmla="*/ 357809 h 678290"/>
              <a:gd name="connsiteX20" fmla="*/ 1390393 w 2622846"/>
              <a:gd name="connsiteY20" fmla="*/ 318052 h 678290"/>
              <a:gd name="connsiteX21" fmla="*/ 1485809 w 2622846"/>
              <a:gd name="connsiteY21" fmla="*/ 270344 h 678290"/>
              <a:gd name="connsiteX22" fmla="*/ 1605079 w 2622846"/>
              <a:gd name="connsiteY22" fmla="*/ 230588 h 678290"/>
              <a:gd name="connsiteX23" fmla="*/ 1708446 w 2622846"/>
              <a:gd name="connsiteY23" fmla="*/ 198782 h 678290"/>
              <a:gd name="connsiteX24" fmla="*/ 1811813 w 2622846"/>
              <a:gd name="connsiteY24" fmla="*/ 166977 h 678290"/>
              <a:gd name="connsiteX25" fmla="*/ 1931082 w 2622846"/>
              <a:gd name="connsiteY25" fmla="*/ 135172 h 678290"/>
              <a:gd name="connsiteX26" fmla="*/ 2066254 w 2622846"/>
              <a:gd name="connsiteY26" fmla="*/ 103367 h 678290"/>
              <a:gd name="connsiteX27" fmla="*/ 2137816 w 2622846"/>
              <a:gd name="connsiteY27" fmla="*/ 79513 h 678290"/>
              <a:gd name="connsiteX28" fmla="*/ 2272988 w 2622846"/>
              <a:gd name="connsiteY28" fmla="*/ 55659 h 678290"/>
              <a:gd name="connsiteX29" fmla="*/ 2392258 w 2622846"/>
              <a:gd name="connsiteY29" fmla="*/ 39756 h 678290"/>
              <a:gd name="connsiteX30" fmla="*/ 2447917 w 2622846"/>
              <a:gd name="connsiteY30" fmla="*/ 23854 h 678290"/>
              <a:gd name="connsiteX31" fmla="*/ 2511527 w 2622846"/>
              <a:gd name="connsiteY31" fmla="*/ 15902 h 678290"/>
              <a:gd name="connsiteX32" fmla="*/ 2622846 w 2622846"/>
              <a:gd name="connsiteY32" fmla="*/ 0 h 678290"/>
              <a:gd name="connsiteX33" fmla="*/ 2598992 w 2622846"/>
              <a:gd name="connsiteY33" fmla="*/ 23854 h 678290"/>
              <a:gd name="connsiteX34" fmla="*/ 2559235 w 2622846"/>
              <a:gd name="connsiteY34" fmla="*/ 39756 h 678290"/>
              <a:gd name="connsiteX35" fmla="*/ 2487673 w 2622846"/>
              <a:gd name="connsiteY35" fmla="*/ 63610 h 678290"/>
              <a:gd name="connsiteX36" fmla="*/ 2288891 w 2622846"/>
              <a:gd name="connsiteY36" fmla="*/ 143123 h 678290"/>
              <a:gd name="connsiteX37" fmla="*/ 2193475 w 2622846"/>
              <a:gd name="connsiteY37" fmla="*/ 182880 h 678290"/>
              <a:gd name="connsiteX38" fmla="*/ 2090108 w 2622846"/>
              <a:gd name="connsiteY38" fmla="*/ 214685 h 678290"/>
              <a:gd name="connsiteX39" fmla="*/ 1891326 w 2622846"/>
              <a:gd name="connsiteY39" fmla="*/ 294198 h 678290"/>
              <a:gd name="connsiteX40" fmla="*/ 1740251 w 2622846"/>
              <a:gd name="connsiteY40" fmla="*/ 349857 h 678290"/>
              <a:gd name="connsiteX41" fmla="*/ 1628933 w 2622846"/>
              <a:gd name="connsiteY41" fmla="*/ 397565 h 678290"/>
              <a:gd name="connsiteX42" fmla="*/ 1605079 w 2622846"/>
              <a:gd name="connsiteY42" fmla="*/ 413468 h 678290"/>
              <a:gd name="connsiteX43" fmla="*/ 1565322 w 2622846"/>
              <a:gd name="connsiteY43" fmla="*/ 437322 h 678290"/>
              <a:gd name="connsiteX44" fmla="*/ 1541468 w 2622846"/>
              <a:gd name="connsiteY44" fmla="*/ 461176 h 678290"/>
              <a:gd name="connsiteX45" fmla="*/ 1454004 w 2622846"/>
              <a:gd name="connsiteY45" fmla="*/ 508883 h 678290"/>
              <a:gd name="connsiteX46" fmla="*/ 1382442 w 2622846"/>
              <a:gd name="connsiteY46" fmla="*/ 564542 h 678290"/>
              <a:gd name="connsiteX47" fmla="*/ 1358588 w 2622846"/>
              <a:gd name="connsiteY47" fmla="*/ 572494 h 678290"/>
              <a:gd name="connsiteX48" fmla="*/ 1326783 w 2622846"/>
              <a:gd name="connsiteY48" fmla="*/ 588396 h 678290"/>
              <a:gd name="connsiteX49" fmla="*/ 1302929 w 2622846"/>
              <a:gd name="connsiteY49" fmla="*/ 604299 h 678290"/>
              <a:gd name="connsiteX50" fmla="*/ 1239319 w 2622846"/>
              <a:gd name="connsiteY50" fmla="*/ 636104 h 678290"/>
              <a:gd name="connsiteX51" fmla="*/ 1215465 w 2622846"/>
              <a:gd name="connsiteY51" fmla="*/ 652007 h 678290"/>
              <a:gd name="connsiteX52" fmla="*/ 1183660 w 2622846"/>
              <a:gd name="connsiteY52" fmla="*/ 659958 h 678290"/>
              <a:gd name="connsiteX53" fmla="*/ 1159806 w 2622846"/>
              <a:gd name="connsiteY53" fmla="*/ 675861 h 678290"/>
              <a:gd name="connsiteX54" fmla="*/ 1175708 w 2622846"/>
              <a:gd name="connsiteY54" fmla="*/ 548640 h 678290"/>
              <a:gd name="connsiteX55" fmla="*/ 1167757 w 2622846"/>
              <a:gd name="connsiteY55" fmla="*/ 310101 h 678290"/>
              <a:gd name="connsiteX56" fmla="*/ 786094 w 2622846"/>
              <a:gd name="connsiteY56" fmla="*/ 318052 h 678290"/>
              <a:gd name="connsiteX57" fmla="*/ 754289 w 2622846"/>
              <a:gd name="connsiteY57" fmla="*/ 326003 h 678290"/>
              <a:gd name="connsiteX58" fmla="*/ 690679 w 2622846"/>
              <a:gd name="connsiteY58" fmla="*/ 333955 h 678290"/>
              <a:gd name="connsiteX59" fmla="*/ 555507 w 2622846"/>
              <a:gd name="connsiteY59" fmla="*/ 357809 h 678290"/>
              <a:gd name="connsiteX60" fmla="*/ 523701 w 2622846"/>
              <a:gd name="connsiteY60" fmla="*/ 365760 h 678290"/>
              <a:gd name="connsiteX61" fmla="*/ 483945 w 2622846"/>
              <a:gd name="connsiteY61" fmla="*/ 373711 h 678290"/>
              <a:gd name="connsiteX62" fmla="*/ 420334 w 2622846"/>
              <a:gd name="connsiteY62" fmla="*/ 389614 h 678290"/>
              <a:gd name="connsiteX63" fmla="*/ 332870 w 2622846"/>
              <a:gd name="connsiteY63" fmla="*/ 405516 h 678290"/>
              <a:gd name="connsiteX64" fmla="*/ 261308 w 2622846"/>
              <a:gd name="connsiteY64" fmla="*/ 421419 h 678290"/>
              <a:gd name="connsiteX65" fmla="*/ 237454 w 2622846"/>
              <a:gd name="connsiteY65" fmla="*/ 429370 h 678290"/>
              <a:gd name="connsiteX66" fmla="*/ 205649 w 2622846"/>
              <a:gd name="connsiteY66" fmla="*/ 437322 h 678290"/>
              <a:gd name="connsiteX67" fmla="*/ 157941 w 2622846"/>
              <a:gd name="connsiteY67" fmla="*/ 453224 h 678290"/>
              <a:gd name="connsiteX68" fmla="*/ 134087 w 2622846"/>
              <a:gd name="connsiteY68" fmla="*/ 461176 h 678290"/>
              <a:gd name="connsiteX69" fmla="*/ 110233 w 2622846"/>
              <a:gd name="connsiteY69" fmla="*/ 477078 h 678290"/>
              <a:gd name="connsiteX70" fmla="*/ 78428 w 2622846"/>
              <a:gd name="connsiteY70" fmla="*/ 500932 h 678290"/>
              <a:gd name="connsiteX71" fmla="*/ 46623 w 2622846"/>
              <a:gd name="connsiteY71" fmla="*/ 508883 h 678290"/>
              <a:gd name="connsiteX72" fmla="*/ 6867 w 2622846"/>
              <a:gd name="connsiteY72" fmla="*/ 508883 h 67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22846" h="678290">
                <a:moveTo>
                  <a:pt x="6867" y="508883"/>
                </a:moveTo>
                <a:cubicBezTo>
                  <a:pt x="33371" y="491655"/>
                  <a:pt x="39961" y="483487"/>
                  <a:pt x="205649" y="405516"/>
                </a:cubicBezTo>
                <a:cubicBezTo>
                  <a:pt x="245346" y="386835"/>
                  <a:pt x="283298" y="363731"/>
                  <a:pt x="324919" y="349857"/>
                </a:cubicBezTo>
                <a:cubicBezTo>
                  <a:pt x="372627" y="333954"/>
                  <a:pt x="420900" y="319659"/>
                  <a:pt x="468042" y="302149"/>
                </a:cubicBezTo>
                <a:cubicBezTo>
                  <a:pt x="513720" y="285183"/>
                  <a:pt x="557120" y="262293"/>
                  <a:pt x="603214" y="246490"/>
                </a:cubicBezTo>
                <a:cubicBezTo>
                  <a:pt x="650052" y="230431"/>
                  <a:pt x="698836" y="220705"/>
                  <a:pt x="746338" y="206734"/>
                </a:cubicBezTo>
                <a:lnTo>
                  <a:pt x="1008731" y="127221"/>
                </a:lnTo>
                <a:cubicBezTo>
                  <a:pt x="1035218" y="119213"/>
                  <a:pt x="1061281" y="109589"/>
                  <a:pt x="1088244" y="103367"/>
                </a:cubicBezTo>
                <a:cubicBezTo>
                  <a:pt x="1122700" y="95416"/>
                  <a:pt x="1157610" y="89228"/>
                  <a:pt x="1191611" y="79513"/>
                </a:cubicBezTo>
                <a:cubicBezTo>
                  <a:pt x="1213385" y="73292"/>
                  <a:pt x="1233340" y="61494"/>
                  <a:pt x="1255221" y="55659"/>
                </a:cubicBezTo>
                <a:cubicBezTo>
                  <a:pt x="1273330" y="50830"/>
                  <a:pt x="1292394" y="50789"/>
                  <a:pt x="1310880" y="47708"/>
                </a:cubicBezTo>
                <a:cubicBezTo>
                  <a:pt x="1349256" y="41312"/>
                  <a:pt x="1343769" y="42045"/>
                  <a:pt x="1374491" y="31805"/>
                </a:cubicBezTo>
                <a:cubicBezTo>
                  <a:pt x="1371841" y="63610"/>
                  <a:pt x="1370758" y="95585"/>
                  <a:pt x="1366540" y="127221"/>
                </a:cubicBezTo>
                <a:cubicBezTo>
                  <a:pt x="1365432" y="135529"/>
                  <a:pt x="1360793" y="142989"/>
                  <a:pt x="1358588" y="151075"/>
                </a:cubicBezTo>
                <a:cubicBezTo>
                  <a:pt x="1352837" y="172161"/>
                  <a:pt x="1347601" y="193389"/>
                  <a:pt x="1342686" y="214685"/>
                </a:cubicBezTo>
                <a:cubicBezTo>
                  <a:pt x="1339647" y="227854"/>
                  <a:pt x="1339479" y="241788"/>
                  <a:pt x="1334734" y="254442"/>
                </a:cubicBezTo>
                <a:cubicBezTo>
                  <a:pt x="1331379" y="263390"/>
                  <a:pt x="1322713" y="269563"/>
                  <a:pt x="1318832" y="278296"/>
                </a:cubicBezTo>
                <a:cubicBezTo>
                  <a:pt x="1312024" y="293614"/>
                  <a:pt x="1308230" y="310101"/>
                  <a:pt x="1302929" y="326003"/>
                </a:cubicBezTo>
                <a:cubicBezTo>
                  <a:pt x="1301536" y="330183"/>
                  <a:pt x="1283955" y="380894"/>
                  <a:pt x="1287027" y="381662"/>
                </a:cubicBezTo>
                <a:cubicBezTo>
                  <a:pt x="1302020" y="385411"/>
                  <a:pt x="1313274" y="365314"/>
                  <a:pt x="1326783" y="357809"/>
                </a:cubicBezTo>
                <a:cubicBezTo>
                  <a:pt x="1400013" y="317126"/>
                  <a:pt x="1316044" y="370096"/>
                  <a:pt x="1390393" y="318052"/>
                </a:cubicBezTo>
                <a:cubicBezTo>
                  <a:pt x="1455347" y="272584"/>
                  <a:pt x="1417077" y="296119"/>
                  <a:pt x="1485809" y="270344"/>
                </a:cubicBezTo>
                <a:cubicBezTo>
                  <a:pt x="1591019" y="230890"/>
                  <a:pt x="1531105" y="245382"/>
                  <a:pt x="1605079" y="230588"/>
                </a:cubicBezTo>
                <a:cubicBezTo>
                  <a:pt x="1748974" y="158641"/>
                  <a:pt x="1551466" y="251109"/>
                  <a:pt x="1708446" y="198782"/>
                </a:cubicBezTo>
                <a:cubicBezTo>
                  <a:pt x="1840867" y="154642"/>
                  <a:pt x="1630075" y="189696"/>
                  <a:pt x="1811813" y="166977"/>
                </a:cubicBezTo>
                <a:cubicBezTo>
                  <a:pt x="1932199" y="115383"/>
                  <a:pt x="1799714" y="166082"/>
                  <a:pt x="1931082" y="135172"/>
                </a:cubicBezTo>
                <a:cubicBezTo>
                  <a:pt x="2104545" y="94357"/>
                  <a:pt x="1908323" y="123108"/>
                  <a:pt x="2066254" y="103367"/>
                </a:cubicBezTo>
                <a:cubicBezTo>
                  <a:pt x="2090108" y="95416"/>
                  <a:pt x="2113589" y="86243"/>
                  <a:pt x="2137816" y="79513"/>
                </a:cubicBezTo>
                <a:cubicBezTo>
                  <a:pt x="2212194" y="58852"/>
                  <a:pt x="2200909" y="66748"/>
                  <a:pt x="2272988" y="55659"/>
                </a:cubicBezTo>
                <a:cubicBezTo>
                  <a:pt x="2395340" y="36836"/>
                  <a:pt x="2187988" y="60185"/>
                  <a:pt x="2392258" y="39756"/>
                </a:cubicBezTo>
                <a:cubicBezTo>
                  <a:pt x="2410811" y="34455"/>
                  <a:pt x="2428996" y="27638"/>
                  <a:pt x="2447917" y="23854"/>
                </a:cubicBezTo>
                <a:cubicBezTo>
                  <a:pt x="2468870" y="19663"/>
                  <a:pt x="2490373" y="18924"/>
                  <a:pt x="2511527" y="15902"/>
                </a:cubicBezTo>
                <a:cubicBezTo>
                  <a:pt x="2671936" y="-7014"/>
                  <a:pt x="2421797" y="25130"/>
                  <a:pt x="2622846" y="0"/>
                </a:cubicBezTo>
                <a:cubicBezTo>
                  <a:pt x="2614895" y="7951"/>
                  <a:pt x="2608528" y="17894"/>
                  <a:pt x="2598992" y="23854"/>
                </a:cubicBezTo>
                <a:cubicBezTo>
                  <a:pt x="2586888" y="31419"/>
                  <a:pt x="2572677" y="34956"/>
                  <a:pt x="2559235" y="39756"/>
                </a:cubicBezTo>
                <a:cubicBezTo>
                  <a:pt x="2535555" y="48213"/>
                  <a:pt x="2511159" y="54630"/>
                  <a:pt x="2487673" y="63610"/>
                </a:cubicBezTo>
                <a:cubicBezTo>
                  <a:pt x="2421014" y="89097"/>
                  <a:pt x="2355028" y="116311"/>
                  <a:pt x="2288891" y="143123"/>
                </a:cubicBezTo>
                <a:cubicBezTo>
                  <a:pt x="2256959" y="156068"/>
                  <a:pt x="2226407" y="172747"/>
                  <a:pt x="2193475" y="182880"/>
                </a:cubicBezTo>
                <a:cubicBezTo>
                  <a:pt x="2159019" y="193482"/>
                  <a:pt x="2123935" y="202222"/>
                  <a:pt x="2090108" y="214685"/>
                </a:cubicBezTo>
                <a:cubicBezTo>
                  <a:pt x="2023143" y="239356"/>
                  <a:pt x="1958291" y="269527"/>
                  <a:pt x="1891326" y="294198"/>
                </a:cubicBezTo>
                <a:cubicBezTo>
                  <a:pt x="1840968" y="312751"/>
                  <a:pt x="1787165" y="323794"/>
                  <a:pt x="1740251" y="349857"/>
                </a:cubicBezTo>
                <a:cubicBezTo>
                  <a:pt x="1656875" y="396177"/>
                  <a:pt x="1695447" y="384263"/>
                  <a:pt x="1628933" y="397565"/>
                </a:cubicBezTo>
                <a:cubicBezTo>
                  <a:pt x="1620982" y="402866"/>
                  <a:pt x="1613183" y="408403"/>
                  <a:pt x="1605079" y="413468"/>
                </a:cubicBezTo>
                <a:cubicBezTo>
                  <a:pt x="1591973" y="421659"/>
                  <a:pt x="1577686" y="428049"/>
                  <a:pt x="1565322" y="437322"/>
                </a:cubicBezTo>
                <a:cubicBezTo>
                  <a:pt x="1556326" y="444069"/>
                  <a:pt x="1550824" y="454939"/>
                  <a:pt x="1541468" y="461176"/>
                </a:cubicBezTo>
                <a:cubicBezTo>
                  <a:pt x="1470769" y="508308"/>
                  <a:pt x="1516975" y="461654"/>
                  <a:pt x="1454004" y="508883"/>
                </a:cubicBezTo>
                <a:cubicBezTo>
                  <a:pt x="1387775" y="558555"/>
                  <a:pt x="1488559" y="505587"/>
                  <a:pt x="1382442" y="564542"/>
                </a:cubicBezTo>
                <a:cubicBezTo>
                  <a:pt x="1375115" y="568612"/>
                  <a:pt x="1366292" y="569192"/>
                  <a:pt x="1358588" y="572494"/>
                </a:cubicBezTo>
                <a:cubicBezTo>
                  <a:pt x="1347693" y="577163"/>
                  <a:pt x="1337074" y="582515"/>
                  <a:pt x="1326783" y="588396"/>
                </a:cubicBezTo>
                <a:cubicBezTo>
                  <a:pt x="1318486" y="593137"/>
                  <a:pt x="1311318" y="599723"/>
                  <a:pt x="1302929" y="604299"/>
                </a:cubicBezTo>
                <a:cubicBezTo>
                  <a:pt x="1282118" y="615651"/>
                  <a:pt x="1259043" y="622954"/>
                  <a:pt x="1239319" y="636104"/>
                </a:cubicBezTo>
                <a:cubicBezTo>
                  <a:pt x="1231368" y="641405"/>
                  <a:pt x="1224249" y="648243"/>
                  <a:pt x="1215465" y="652007"/>
                </a:cubicBezTo>
                <a:cubicBezTo>
                  <a:pt x="1205421" y="656312"/>
                  <a:pt x="1194262" y="657308"/>
                  <a:pt x="1183660" y="659958"/>
                </a:cubicBezTo>
                <a:cubicBezTo>
                  <a:pt x="1175709" y="665259"/>
                  <a:pt x="1162124" y="685132"/>
                  <a:pt x="1159806" y="675861"/>
                </a:cubicBezTo>
                <a:cubicBezTo>
                  <a:pt x="1155984" y="660573"/>
                  <a:pt x="1171475" y="574040"/>
                  <a:pt x="1175708" y="548640"/>
                </a:cubicBezTo>
                <a:cubicBezTo>
                  <a:pt x="1173058" y="469127"/>
                  <a:pt x="1236222" y="350621"/>
                  <a:pt x="1167757" y="310101"/>
                </a:cubicBezTo>
                <a:cubicBezTo>
                  <a:pt x="1058250" y="245291"/>
                  <a:pt x="913249" y="313162"/>
                  <a:pt x="786094" y="318052"/>
                </a:cubicBezTo>
                <a:cubicBezTo>
                  <a:pt x="775174" y="318472"/>
                  <a:pt x="765068" y="324206"/>
                  <a:pt x="754289" y="326003"/>
                </a:cubicBezTo>
                <a:cubicBezTo>
                  <a:pt x="733211" y="329516"/>
                  <a:pt x="711811" y="330785"/>
                  <a:pt x="690679" y="333955"/>
                </a:cubicBezTo>
                <a:cubicBezTo>
                  <a:pt x="659372" y="338651"/>
                  <a:pt x="594423" y="349161"/>
                  <a:pt x="555507" y="357809"/>
                </a:cubicBezTo>
                <a:cubicBezTo>
                  <a:pt x="544839" y="360180"/>
                  <a:pt x="534369" y="363389"/>
                  <a:pt x="523701" y="365760"/>
                </a:cubicBezTo>
                <a:cubicBezTo>
                  <a:pt x="510508" y="368692"/>
                  <a:pt x="497113" y="370672"/>
                  <a:pt x="483945" y="373711"/>
                </a:cubicBezTo>
                <a:cubicBezTo>
                  <a:pt x="462648" y="378626"/>
                  <a:pt x="441766" y="385328"/>
                  <a:pt x="420334" y="389614"/>
                </a:cubicBezTo>
                <a:cubicBezTo>
                  <a:pt x="364769" y="400727"/>
                  <a:pt x="393909" y="395343"/>
                  <a:pt x="332870" y="405516"/>
                </a:cubicBezTo>
                <a:cubicBezTo>
                  <a:pt x="279177" y="423415"/>
                  <a:pt x="345261" y="402764"/>
                  <a:pt x="261308" y="421419"/>
                </a:cubicBezTo>
                <a:cubicBezTo>
                  <a:pt x="253126" y="423237"/>
                  <a:pt x="245513" y="427067"/>
                  <a:pt x="237454" y="429370"/>
                </a:cubicBezTo>
                <a:cubicBezTo>
                  <a:pt x="226946" y="432372"/>
                  <a:pt x="216116" y="434182"/>
                  <a:pt x="205649" y="437322"/>
                </a:cubicBezTo>
                <a:cubicBezTo>
                  <a:pt x="189593" y="442139"/>
                  <a:pt x="173844" y="447923"/>
                  <a:pt x="157941" y="453224"/>
                </a:cubicBezTo>
                <a:cubicBezTo>
                  <a:pt x="149990" y="455874"/>
                  <a:pt x="141061" y="456527"/>
                  <a:pt x="134087" y="461176"/>
                </a:cubicBezTo>
                <a:cubicBezTo>
                  <a:pt x="126136" y="466477"/>
                  <a:pt x="118009" y="471524"/>
                  <a:pt x="110233" y="477078"/>
                </a:cubicBezTo>
                <a:cubicBezTo>
                  <a:pt x="99449" y="484781"/>
                  <a:pt x="90281" y="495005"/>
                  <a:pt x="78428" y="500932"/>
                </a:cubicBezTo>
                <a:cubicBezTo>
                  <a:pt x="68654" y="505819"/>
                  <a:pt x="57130" y="505881"/>
                  <a:pt x="46623" y="508883"/>
                </a:cubicBezTo>
                <a:cubicBezTo>
                  <a:pt x="38564" y="511186"/>
                  <a:pt x="-19637" y="526111"/>
                  <a:pt x="6867" y="508883"/>
                </a:cubicBezTo>
                <a:close/>
              </a:path>
            </a:pathLst>
          </a:cu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 rot="20478909" flipV="1">
            <a:off x="4154824" y="3878626"/>
            <a:ext cx="1178710" cy="402067"/>
          </a:xfrm>
          <a:custGeom>
            <a:avLst/>
            <a:gdLst>
              <a:gd name="connsiteX0" fmla="*/ 6867 w 2622846"/>
              <a:gd name="connsiteY0" fmla="*/ 508883 h 678290"/>
              <a:gd name="connsiteX1" fmla="*/ 205649 w 2622846"/>
              <a:gd name="connsiteY1" fmla="*/ 405516 h 678290"/>
              <a:gd name="connsiteX2" fmla="*/ 324919 w 2622846"/>
              <a:gd name="connsiteY2" fmla="*/ 349857 h 678290"/>
              <a:gd name="connsiteX3" fmla="*/ 468042 w 2622846"/>
              <a:gd name="connsiteY3" fmla="*/ 302149 h 678290"/>
              <a:gd name="connsiteX4" fmla="*/ 603214 w 2622846"/>
              <a:gd name="connsiteY4" fmla="*/ 246490 h 678290"/>
              <a:gd name="connsiteX5" fmla="*/ 746338 w 2622846"/>
              <a:gd name="connsiteY5" fmla="*/ 206734 h 678290"/>
              <a:gd name="connsiteX6" fmla="*/ 1008731 w 2622846"/>
              <a:gd name="connsiteY6" fmla="*/ 127221 h 678290"/>
              <a:gd name="connsiteX7" fmla="*/ 1088244 w 2622846"/>
              <a:gd name="connsiteY7" fmla="*/ 103367 h 678290"/>
              <a:gd name="connsiteX8" fmla="*/ 1191611 w 2622846"/>
              <a:gd name="connsiteY8" fmla="*/ 79513 h 678290"/>
              <a:gd name="connsiteX9" fmla="*/ 1255221 w 2622846"/>
              <a:gd name="connsiteY9" fmla="*/ 55659 h 678290"/>
              <a:gd name="connsiteX10" fmla="*/ 1310880 w 2622846"/>
              <a:gd name="connsiteY10" fmla="*/ 47708 h 678290"/>
              <a:gd name="connsiteX11" fmla="*/ 1374491 w 2622846"/>
              <a:gd name="connsiteY11" fmla="*/ 31805 h 678290"/>
              <a:gd name="connsiteX12" fmla="*/ 1366540 w 2622846"/>
              <a:gd name="connsiteY12" fmla="*/ 127221 h 678290"/>
              <a:gd name="connsiteX13" fmla="*/ 1358588 w 2622846"/>
              <a:gd name="connsiteY13" fmla="*/ 151075 h 678290"/>
              <a:gd name="connsiteX14" fmla="*/ 1342686 w 2622846"/>
              <a:gd name="connsiteY14" fmla="*/ 214685 h 678290"/>
              <a:gd name="connsiteX15" fmla="*/ 1334734 w 2622846"/>
              <a:gd name="connsiteY15" fmla="*/ 254442 h 678290"/>
              <a:gd name="connsiteX16" fmla="*/ 1318832 w 2622846"/>
              <a:gd name="connsiteY16" fmla="*/ 278296 h 678290"/>
              <a:gd name="connsiteX17" fmla="*/ 1302929 w 2622846"/>
              <a:gd name="connsiteY17" fmla="*/ 326003 h 678290"/>
              <a:gd name="connsiteX18" fmla="*/ 1287027 w 2622846"/>
              <a:gd name="connsiteY18" fmla="*/ 381662 h 678290"/>
              <a:gd name="connsiteX19" fmla="*/ 1326783 w 2622846"/>
              <a:gd name="connsiteY19" fmla="*/ 357809 h 678290"/>
              <a:gd name="connsiteX20" fmla="*/ 1390393 w 2622846"/>
              <a:gd name="connsiteY20" fmla="*/ 318052 h 678290"/>
              <a:gd name="connsiteX21" fmla="*/ 1485809 w 2622846"/>
              <a:gd name="connsiteY21" fmla="*/ 270344 h 678290"/>
              <a:gd name="connsiteX22" fmla="*/ 1605079 w 2622846"/>
              <a:gd name="connsiteY22" fmla="*/ 230588 h 678290"/>
              <a:gd name="connsiteX23" fmla="*/ 1708446 w 2622846"/>
              <a:gd name="connsiteY23" fmla="*/ 198782 h 678290"/>
              <a:gd name="connsiteX24" fmla="*/ 1811813 w 2622846"/>
              <a:gd name="connsiteY24" fmla="*/ 166977 h 678290"/>
              <a:gd name="connsiteX25" fmla="*/ 1931082 w 2622846"/>
              <a:gd name="connsiteY25" fmla="*/ 135172 h 678290"/>
              <a:gd name="connsiteX26" fmla="*/ 2066254 w 2622846"/>
              <a:gd name="connsiteY26" fmla="*/ 103367 h 678290"/>
              <a:gd name="connsiteX27" fmla="*/ 2137816 w 2622846"/>
              <a:gd name="connsiteY27" fmla="*/ 79513 h 678290"/>
              <a:gd name="connsiteX28" fmla="*/ 2272988 w 2622846"/>
              <a:gd name="connsiteY28" fmla="*/ 55659 h 678290"/>
              <a:gd name="connsiteX29" fmla="*/ 2392258 w 2622846"/>
              <a:gd name="connsiteY29" fmla="*/ 39756 h 678290"/>
              <a:gd name="connsiteX30" fmla="*/ 2447917 w 2622846"/>
              <a:gd name="connsiteY30" fmla="*/ 23854 h 678290"/>
              <a:gd name="connsiteX31" fmla="*/ 2511527 w 2622846"/>
              <a:gd name="connsiteY31" fmla="*/ 15902 h 678290"/>
              <a:gd name="connsiteX32" fmla="*/ 2622846 w 2622846"/>
              <a:gd name="connsiteY32" fmla="*/ 0 h 678290"/>
              <a:gd name="connsiteX33" fmla="*/ 2598992 w 2622846"/>
              <a:gd name="connsiteY33" fmla="*/ 23854 h 678290"/>
              <a:gd name="connsiteX34" fmla="*/ 2559235 w 2622846"/>
              <a:gd name="connsiteY34" fmla="*/ 39756 h 678290"/>
              <a:gd name="connsiteX35" fmla="*/ 2487673 w 2622846"/>
              <a:gd name="connsiteY35" fmla="*/ 63610 h 678290"/>
              <a:gd name="connsiteX36" fmla="*/ 2288891 w 2622846"/>
              <a:gd name="connsiteY36" fmla="*/ 143123 h 678290"/>
              <a:gd name="connsiteX37" fmla="*/ 2193475 w 2622846"/>
              <a:gd name="connsiteY37" fmla="*/ 182880 h 678290"/>
              <a:gd name="connsiteX38" fmla="*/ 2090108 w 2622846"/>
              <a:gd name="connsiteY38" fmla="*/ 214685 h 678290"/>
              <a:gd name="connsiteX39" fmla="*/ 1891326 w 2622846"/>
              <a:gd name="connsiteY39" fmla="*/ 294198 h 678290"/>
              <a:gd name="connsiteX40" fmla="*/ 1740251 w 2622846"/>
              <a:gd name="connsiteY40" fmla="*/ 349857 h 678290"/>
              <a:gd name="connsiteX41" fmla="*/ 1628933 w 2622846"/>
              <a:gd name="connsiteY41" fmla="*/ 397565 h 678290"/>
              <a:gd name="connsiteX42" fmla="*/ 1605079 w 2622846"/>
              <a:gd name="connsiteY42" fmla="*/ 413468 h 678290"/>
              <a:gd name="connsiteX43" fmla="*/ 1565322 w 2622846"/>
              <a:gd name="connsiteY43" fmla="*/ 437322 h 678290"/>
              <a:gd name="connsiteX44" fmla="*/ 1541468 w 2622846"/>
              <a:gd name="connsiteY44" fmla="*/ 461176 h 678290"/>
              <a:gd name="connsiteX45" fmla="*/ 1454004 w 2622846"/>
              <a:gd name="connsiteY45" fmla="*/ 508883 h 678290"/>
              <a:gd name="connsiteX46" fmla="*/ 1382442 w 2622846"/>
              <a:gd name="connsiteY46" fmla="*/ 564542 h 678290"/>
              <a:gd name="connsiteX47" fmla="*/ 1358588 w 2622846"/>
              <a:gd name="connsiteY47" fmla="*/ 572494 h 678290"/>
              <a:gd name="connsiteX48" fmla="*/ 1326783 w 2622846"/>
              <a:gd name="connsiteY48" fmla="*/ 588396 h 678290"/>
              <a:gd name="connsiteX49" fmla="*/ 1302929 w 2622846"/>
              <a:gd name="connsiteY49" fmla="*/ 604299 h 678290"/>
              <a:gd name="connsiteX50" fmla="*/ 1239319 w 2622846"/>
              <a:gd name="connsiteY50" fmla="*/ 636104 h 678290"/>
              <a:gd name="connsiteX51" fmla="*/ 1215465 w 2622846"/>
              <a:gd name="connsiteY51" fmla="*/ 652007 h 678290"/>
              <a:gd name="connsiteX52" fmla="*/ 1183660 w 2622846"/>
              <a:gd name="connsiteY52" fmla="*/ 659958 h 678290"/>
              <a:gd name="connsiteX53" fmla="*/ 1159806 w 2622846"/>
              <a:gd name="connsiteY53" fmla="*/ 675861 h 678290"/>
              <a:gd name="connsiteX54" fmla="*/ 1175708 w 2622846"/>
              <a:gd name="connsiteY54" fmla="*/ 548640 h 678290"/>
              <a:gd name="connsiteX55" fmla="*/ 1167757 w 2622846"/>
              <a:gd name="connsiteY55" fmla="*/ 310101 h 678290"/>
              <a:gd name="connsiteX56" fmla="*/ 786094 w 2622846"/>
              <a:gd name="connsiteY56" fmla="*/ 318052 h 678290"/>
              <a:gd name="connsiteX57" fmla="*/ 754289 w 2622846"/>
              <a:gd name="connsiteY57" fmla="*/ 326003 h 678290"/>
              <a:gd name="connsiteX58" fmla="*/ 690679 w 2622846"/>
              <a:gd name="connsiteY58" fmla="*/ 333955 h 678290"/>
              <a:gd name="connsiteX59" fmla="*/ 555507 w 2622846"/>
              <a:gd name="connsiteY59" fmla="*/ 357809 h 678290"/>
              <a:gd name="connsiteX60" fmla="*/ 523701 w 2622846"/>
              <a:gd name="connsiteY60" fmla="*/ 365760 h 678290"/>
              <a:gd name="connsiteX61" fmla="*/ 483945 w 2622846"/>
              <a:gd name="connsiteY61" fmla="*/ 373711 h 678290"/>
              <a:gd name="connsiteX62" fmla="*/ 420334 w 2622846"/>
              <a:gd name="connsiteY62" fmla="*/ 389614 h 678290"/>
              <a:gd name="connsiteX63" fmla="*/ 332870 w 2622846"/>
              <a:gd name="connsiteY63" fmla="*/ 405516 h 678290"/>
              <a:gd name="connsiteX64" fmla="*/ 261308 w 2622846"/>
              <a:gd name="connsiteY64" fmla="*/ 421419 h 678290"/>
              <a:gd name="connsiteX65" fmla="*/ 237454 w 2622846"/>
              <a:gd name="connsiteY65" fmla="*/ 429370 h 678290"/>
              <a:gd name="connsiteX66" fmla="*/ 205649 w 2622846"/>
              <a:gd name="connsiteY66" fmla="*/ 437322 h 678290"/>
              <a:gd name="connsiteX67" fmla="*/ 157941 w 2622846"/>
              <a:gd name="connsiteY67" fmla="*/ 453224 h 678290"/>
              <a:gd name="connsiteX68" fmla="*/ 134087 w 2622846"/>
              <a:gd name="connsiteY68" fmla="*/ 461176 h 678290"/>
              <a:gd name="connsiteX69" fmla="*/ 110233 w 2622846"/>
              <a:gd name="connsiteY69" fmla="*/ 477078 h 678290"/>
              <a:gd name="connsiteX70" fmla="*/ 78428 w 2622846"/>
              <a:gd name="connsiteY70" fmla="*/ 500932 h 678290"/>
              <a:gd name="connsiteX71" fmla="*/ 46623 w 2622846"/>
              <a:gd name="connsiteY71" fmla="*/ 508883 h 678290"/>
              <a:gd name="connsiteX72" fmla="*/ 6867 w 2622846"/>
              <a:gd name="connsiteY72" fmla="*/ 508883 h 67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22846" h="678290">
                <a:moveTo>
                  <a:pt x="6867" y="508883"/>
                </a:moveTo>
                <a:cubicBezTo>
                  <a:pt x="33371" y="491655"/>
                  <a:pt x="39961" y="483487"/>
                  <a:pt x="205649" y="405516"/>
                </a:cubicBezTo>
                <a:cubicBezTo>
                  <a:pt x="245346" y="386835"/>
                  <a:pt x="283298" y="363731"/>
                  <a:pt x="324919" y="349857"/>
                </a:cubicBezTo>
                <a:cubicBezTo>
                  <a:pt x="372627" y="333954"/>
                  <a:pt x="420900" y="319659"/>
                  <a:pt x="468042" y="302149"/>
                </a:cubicBezTo>
                <a:cubicBezTo>
                  <a:pt x="513720" y="285183"/>
                  <a:pt x="557120" y="262293"/>
                  <a:pt x="603214" y="246490"/>
                </a:cubicBezTo>
                <a:cubicBezTo>
                  <a:pt x="650052" y="230431"/>
                  <a:pt x="698836" y="220705"/>
                  <a:pt x="746338" y="206734"/>
                </a:cubicBezTo>
                <a:lnTo>
                  <a:pt x="1008731" y="127221"/>
                </a:lnTo>
                <a:cubicBezTo>
                  <a:pt x="1035218" y="119213"/>
                  <a:pt x="1061281" y="109589"/>
                  <a:pt x="1088244" y="103367"/>
                </a:cubicBezTo>
                <a:cubicBezTo>
                  <a:pt x="1122700" y="95416"/>
                  <a:pt x="1157610" y="89228"/>
                  <a:pt x="1191611" y="79513"/>
                </a:cubicBezTo>
                <a:cubicBezTo>
                  <a:pt x="1213385" y="73292"/>
                  <a:pt x="1233340" y="61494"/>
                  <a:pt x="1255221" y="55659"/>
                </a:cubicBezTo>
                <a:cubicBezTo>
                  <a:pt x="1273330" y="50830"/>
                  <a:pt x="1292394" y="50789"/>
                  <a:pt x="1310880" y="47708"/>
                </a:cubicBezTo>
                <a:cubicBezTo>
                  <a:pt x="1349256" y="41312"/>
                  <a:pt x="1343769" y="42045"/>
                  <a:pt x="1374491" y="31805"/>
                </a:cubicBezTo>
                <a:cubicBezTo>
                  <a:pt x="1371841" y="63610"/>
                  <a:pt x="1370758" y="95585"/>
                  <a:pt x="1366540" y="127221"/>
                </a:cubicBezTo>
                <a:cubicBezTo>
                  <a:pt x="1365432" y="135529"/>
                  <a:pt x="1360793" y="142989"/>
                  <a:pt x="1358588" y="151075"/>
                </a:cubicBezTo>
                <a:cubicBezTo>
                  <a:pt x="1352837" y="172161"/>
                  <a:pt x="1347601" y="193389"/>
                  <a:pt x="1342686" y="214685"/>
                </a:cubicBezTo>
                <a:cubicBezTo>
                  <a:pt x="1339647" y="227854"/>
                  <a:pt x="1339479" y="241788"/>
                  <a:pt x="1334734" y="254442"/>
                </a:cubicBezTo>
                <a:cubicBezTo>
                  <a:pt x="1331379" y="263390"/>
                  <a:pt x="1322713" y="269563"/>
                  <a:pt x="1318832" y="278296"/>
                </a:cubicBezTo>
                <a:cubicBezTo>
                  <a:pt x="1312024" y="293614"/>
                  <a:pt x="1308230" y="310101"/>
                  <a:pt x="1302929" y="326003"/>
                </a:cubicBezTo>
                <a:cubicBezTo>
                  <a:pt x="1301536" y="330183"/>
                  <a:pt x="1283955" y="380894"/>
                  <a:pt x="1287027" y="381662"/>
                </a:cubicBezTo>
                <a:cubicBezTo>
                  <a:pt x="1302020" y="385411"/>
                  <a:pt x="1313274" y="365314"/>
                  <a:pt x="1326783" y="357809"/>
                </a:cubicBezTo>
                <a:cubicBezTo>
                  <a:pt x="1400013" y="317126"/>
                  <a:pt x="1316044" y="370096"/>
                  <a:pt x="1390393" y="318052"/>
                </a:cubicBezTo>
                <a:cubicBezTo>
                  <a:pt x="1455347" y="272584"/>
                  <a:pt x="1417077" y="296119"/>
                  <a:pt x="1485809" y="270344"/>
                </a:cubicBezTo>
                <a:cubicBezTo>
                  <a:pt x="1591019" y="230890"/>
                  <a:pt x="1531105" y="245382"/>
                  <a:pt x="1605079" y="230588"/>
                </a:cubicBezTo>
                <a:cubicBezTo>
                  <a:pt x="1748974" y="158641"/>
                  <a:pt x="1551466" y="251109"/>
                  <a:pt x="1708446" y="198782"/>
                </a:cubicBezTo>
                <a:cubicBezTo>
                  <a:pt x="1840867" y="154642"/>
                  <a:pt x="1630075" y="189696"/>
                  <a:pt x="1811813" y="166977"/>
                </a:cubicBezTo>
                <a:cubicBezTo>
                  <a:pt x="1932199" y="115383"/>
                  <a:pt x="1799714" y="166082"/>
                  <a:pt x="1931082" y="135172"/>
                </a:cubicBezTo>
                <a:cubicBezTo>
                  <a:pt x="2104545" y="94357"/>
                  <a:pt x="1908323" y="123108"/>
                  <a:pt x="2066254" y="103367"/>
                </a:cubicBezTo>
                <a:cubicBezTo>
                  <a:pt x="2090108" y="95416"/>
                  <a:pt x="2113589" y="86243"/>
                  <a:pt x="2137816" y="79513"/>
                </a:cubicBezTo>
                <a:cubicBezTo>
                  <a:pt x="2212194" y="58852"/>
                  <a:pt x="2200909" y="66748"/>
                  <a:pt x="2272988" y="55659"/>
                </a:cubicBezTo>
                <a:cubicBezTo>
                  <a:pt x="2395340" y="36836"/>
                  <a:pt x="2187988" y="60185"/>
                  <a:pt x="2392258" y="39756"/>
                </a:cubicBezTo>
                <a:cubicBezTo>
                  <a:pt x="2410811" y="34455"/>
                  <a:pt x="2428996" y="27638"/>
                  <a:pt x="2447917" y="23854"/>
                </a:cubicBezTo>
                <a:cubicBezTo>
                  <a:pt x="2468870" y="19663"/>
                  <a:pt x="2490373" y="18924"/>
                  <a:pt x="2511527" y="15902"/>
                </a:cubicBezTo>
                <a:cubicBezTo>
                  <a:pt x="2671936" y="-7014"/>
                  <a:pt x="2421797" y="25130"/>
                  <a:pt x="2622846" y="0"/>
                </a:cubicBezTo>
                <a:cubicBezTo>
                  <a:pt x="2614895" y="7951"/>
                  <a:pt x="2608528" y="17894"/>
                  <a:pt x="2598992" y="23854"/>
                </a:cubicBezTo>
                <a:cubicBezTo>
                  <a:pt x="2586888" y="31419"/>
                  <a:pt x="2572677" y="34956"/>
                  <a:pt x="2559235" y="39756"/>
                </a:cubicBezTo>
                <a:cubicBezTo>
                  <a:pt x="2535555" y="48213"/>
                  <a:pt x="2511159" y="54630"/>
                  <a:pt x="2487673" y="63610"/>
                </a:cubicBezTo>
                <a:cubicBezTo>
                  <a:pt x="2421014" y="89097"/>
                  <a:pt x="2355028" y="116311"/>
                  <a:pt x="2288891" y="143123"/>
                </a:cubicBezTo>
                <a:cubicBezTo>
                  <a:pt x="2256959" y="156068"/>
                  <a:pt x="2226407" y="172747"/>
                  <a:pt x="2193475" y="182880"/>
                </a:cubicBezTo>
                <a:cubicBezTo>
                  <a:pt x="2159019" y="193482"/>
                  <a:pt x="2123935" y="202222"/>
                  <a:pt x="2090108" y="214685"/>
                </a:cubicBezTo>
                <a:cubicBezTo>
                  <a:pt x="2023143" y="239356"/>
                  <a:pt x="1958291" y="269527"/>
                  <a:pt x="1891326" y="294198"/>
                </a:cubicBezTo>
                <a:cubicBezTo>
                  <a:pt x="1840968" y="312751"/>
                  <a:pt x="1787165" y="323794"/>
                  <a:pt x="1740251" y="349857"/>
                </a:cubicBezTo>
                <a:cubicBezTo>
                  <a:pt x="1656875" y="396177"/>
                  <a:pt x="1695447" y="384263"/>
                  <a:pt x="1628933" y="397565"/>
                </a:cubicBezTo>
                <a:cubicBezTo>
                  <a:pt x="1620982" y="402866"/>
                  <a:pt x="1613183" y="408403"/>
                  <a:pt x="1605079" y="413468"/>
                </a:cubicBezTo>
                <a:cubicBezTo>
                  <a:pt x="1591973" y="421659"/>
                  <a:pt x="1577686" y="428049"/>
                  <a:pt x="1565322" y="437322"/>
                </a:cubicBezTo>
                <a:cubicBezTo>
                  <a:pt x="1556326" y="444069"/>
                  <a:pt x="1550824" y="454939"/>
                  <a:pt x="1541468" y="461176"/>
                </a:cubicBezTo>
                <a:cubicBezTo>
                  <a:pt x="1470769" y="508308"/>
                  <a:pt x="1516975" y="461654"/>
                  <a:pt x="1454004" y="508883"/>
                </a:cubicBezTo>
                <a:cubicBezTo>
                  <a:pt x="1387775" y="558555"/>
                  <a:pt x="1488559" y="505587"/>
                  <a:pt x="1382442" y="564542"/>
                </a:cubicBezTo>
                <a:cubicBezTo>
                  <a:pt x="1375115" y="568612"/>
                  <a:pt x="1366292" y="569192"/>
                  <a:pt x="1358588" y="572494"/>
                </a:cubicBezTo>
                <a:cubicBezTo>
                  <a:pt x="1347693" y="577163"/>
                  <a:pt x="1337074" y="582515"/>
                  <a:pt x="1326783" y="588396"/>
                </a:cubicBezTo>
                <a:cubicBezTo>
                  <a:pt x="1318486" y="593137"/>
                  <a:pt x="1311318" y="599723"/>
                  <a:pt x="1302929" y="604299"/>
                </a:cubicBezTo>
                <a:cubicBezTo>
                  <a:pt x="1282118" y="615651"/>
                  <a:pt x="1259043" y="622954"/>
                  <a:pt x="1239319" y="636104"/>
                </a:cubicBezTo>
                <a:cubicBezTo>
                  <a:pt x="1231368" y="641405"/>
                  <a:pt x="1224249" y="648243"/>
                  <a:pt x="1215465" y="652007"/>
                </a:cubicBezTo>
                <a:cubicBezTo>
                  <a:pt x="1205421" y="656312"/>
                  <a:pt x="1194262" y="657308"/>
                  <a:pt x="1183660" y="659958"/>
                </a:cubicBezTo>
                <a:cubicBezTo>
                  <a:pt x="1175709" y="665259"/>
                  <a:pt x="1162124" y="685132"/>
                  <a:pt x="1159806" y="675861"/>
                </a:cubicBezTo>
                <a:cubicBezTo>
                  <a:pt x="1155984" y="660573"/>
                  <a:pt x="1171475" y="574040"/>
                  <a:pt x="1175708" y="548640"/>
                </a:cubicBezTo>
                <a:cubicBezTo>
                  <a:pt x="1173058" y="469127"/>
                  <a:pt x="1236222" y="350621"/>
                  <a:pt x="1167757" y="310101"/>
                </a:cubicBezTo>
                <a:cubicBezTo>
                  <a:pt x="1058250" y="245291"/>
                  <a:pt x="913249" y="313162"/>
                  <a:pt x="786094" y="318052"/>
                </a:cubicBezTo>
                <a:cubicBezTo>
                  <a:pt x="775174" y="318472"/>
                  <a:pt x="765068" y="324206"/>
                  <a:pt x="754289" y="326003"/>
                </a:cubicBezTo>
                <a:cubicBezTo>
                  <a:pt x="733211" y="329516"/>
                  <a:pt x="711811" y="330785"/>
                  <a:pt x="690679" y="333955"/>
                </a:cubicBezTo>
                <a:cubicBezTo>
                  <a:pt x="659372" y="338651"/>
                  <a:pt x="594423" y="349161"/>
                  <a:pt x="555507" y="357809"/>
                </a:cubicBezTo>
                <a:cubicBezTo>
                  <a:pt x="544839" y="360180"/>
                  <a:pt x="534369" y="363389"/>
                  <a:pt x="523701" y="365760"/>
                </a:cubicBezTo>
                <a:cubicBezTo>
                  <a:pt x="510508" y="368692"/>
                  <a:pt x="497113" y="370672"/>
                  <a:pt x="483945" y="373711"/>
                </a:cubicBezTo>
                <a:cubicBezTo>
                  <a:pt x="462648" y="378626"/>
                  <a:pt x="441766" y="385328"/>
                  <a:pt x="420334" y="389614"/>
                </a:cubicBezTo>
                <a:cubicBezTo>
                  <a:pt x="364769" y="400727"/>
                  <a:pt x="393909" y="395343"/>
                  <a:pt x="332870" y="405516"/>
                </a:cubicBezTo>
                <a:cubicBezTo>
                  <a:pt x="279177" y="423415"/>
                  <a:pt x="345261" y="402764"/>
                  <a:pt x="261308" y="421419"/>
                </a:cubicBezTo>
                <a:cubicBezTo>
                  <a:pt x="253126" y="423237"/>
                  <a:pt x="245513" y="427067"/>
                  <a:pt x="237454" y="429370"/>
                </a:cubicBezTo>
                <a:cubicBezTo>
                  <a:pt x="226946" y="432372"/>
                  <a:pt x="216116" y="434182"/>
                  <a:pt x="205649" y="437322"/>
                </a:cubicBezTo>
                <a:cubicBezTo>
                  <a:pt x="189593" y="442139"/>
                  <a:pt x="173844" y="447923"/>
                  <a:pt x="157941" y="453224"/>
                </a:cubicBezTo>
                <a:cubicBezTo>
                  <a:pt x="149990" y="455874"/>
                  <a:pt x="141061" y="456527"/>
                  <a:pt x="134087" y="461176"/>
                </a:cubicBezTo>
                <a:cubicBezTo>
                  <a:pt x="126136" y="466477"/>
                  <a:pt x="118009" y="471524"/>
                  <a:pt x="110233" y="477078"/>
                </a:cubicBezTo>
                <a:cubicBezTo>
                  <a:pt x="99449" y="484781"/>
                  <a:pt x="90281" y="495005"/>
                  <a:pt x="78428" y="500932"/>
                </a:cubicBezTo>
                <a:cubicBezTo>
                  <a:pt x="68654" y="505819"/>
                  <a:pt x="57130" y="505881"/>
                  <a:pt x="46623" y="508883"/>
                </a:cubicBezTo>
                <a:cubicBezTo>
                  <a:pt x="38564" y="511186"/>
                  <a:pt x="-19637" y="526111"/>
                  <a:pt x="6867" y="508883"/>
                </a:cubicBezTo>
                <a:close/>
              </a:path>
            </a:pathLst>
          </a:cu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752012" y="4313414"/>
            <a:ext cx="864096" cy="30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</a:t>
            </a:r>
            <a:r>
              <a:rPr lang="en-US" altLang="zh-CN" b="1" dirty="0" smtClean="0"/>
              <a:t>TS</a:t>
            </a:r>
            <a:endParaRPr lang="zh-CN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771800" y="4313414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数据</a:t>
            </a:r>
            <a:endParaRPr lang="zh-CN" altLang="en-US" sz="2000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752012" y="3642841"/>
            <a:ext cx="2434288" cy="381074"/>
            <a:chOff x="2752012" y="3642841"/>
            <a:chExt cx="2434288" cy="381074"/>
          </a:xfrm>
        </p:grpSpPr>
        <p:sp>
          <p:nvSpPr>
            <p:cNvPr id="55" name="TextBox 54"/>
            <p:cNvSpPr txBox="1"/>
            <p:nvPr/>
          </p:nvSpPr>
          <p:spPr>
            <a:xfrm>
              <a:off x="2752012" y="3654583"/>
              <a:ext cx="730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RTS</a:t>
              </a:r>
              <a:endParaRPr lang="zh-CN" altLang="en-US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55538" y="3642841"/>
              <a:ext cx="7307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RTS</a:t>
              </a:r>
              <a:endParaRPr lang="zh-CN" altLang="en-US" b="1" dirty="0"/>
            </a:p>
          </p:txBody>
        </p:sp>
      </p:grpSp>
      <p:sp>
        <p:nvSpPr>
          <p:cNvPr id="61" name="任意多边形 60"/>
          <p:cNvSpPr/>
          <p:nvPr/>
        </p:nvSpPr>
        <p:spPr>
          <a:xfrm rot="20478909" flipV="1">
            <a:off x="2550290" y="3887145"/>
            <a:ext cx="1178710" cy="402067"/>
          </a:xfrm>
          <a:custGeom>
            <a:avLst/>
            <a:gdLst>
              <a:gd name="connsiteX0" fmla="*/ 6867 w 2622846"/>
              <a:gd name="connsiteY0" fmla="*/ 508883 h 678290"/>
              <a:gd name="connsiteX1" fmla="*/ 205649 w 2622846"/>
              <a:gd name="connsiteY1" fmla="*/ 405516 h 678290"/>
              <a:gd name="connsiteX2" fmla="*/ 324919 w 2622846"/>
              <a:gd name="connsiteY2" fmla="*/ 349857 h 678290"/>
              <a:gd name="connsiteX3" fmla="*/ 468042 w 2622846"/>
              <a:gd name="connsiteY3" fmla="*/ 302149 h 678290"/>
              <a:gd name="connsiteX4" fmla="*/ 603214 w 2622846"/>
              <a:gd name="connsiteY4" fmla="*/ 246490 h 678290"/>
              <a:gd name="connsiteX5" fmla="*/ 746338 w 2622846"/>
              <a:gd name="connsiteY5" fmla="*/ 206734 h 678290"/>
              <a:gd name="connsiteX6" fmla="*/ 1008731 w 2622846"/>
              <a:gd name="connsiteY6" fmla="*/ 127221 h 678290"/>
              <a:gd name="connsiteX7" fmla="*/ 1088244 w 2622846"/>
              <a:gd name="connsiteY7" fmla="*/ 103367 h 678290"/>
              <a:gd name="connsiteX8" fmla="*/ 1191611 w 2622846"/>
              <a:gd name="connsiteY8" fmla="*/ 79513 h 678290"/>
              <a:gd name="connsiteX9" fmla="*/ 1255221 w 2622846"/>
              <a:gd name="connsiteY9" fmla="*/ 55659 h 678290"/>
              <a:gd name="connsiteX10" fmla="*/ 1310880 w 2622846"/>
              <a:gd name="connsiteY10" fmla="*/ 47708 h 678290"/>
              <a:gd name="connsiteX11" fmla="*/ 1374491 w 2622846"/>
              <a:gd name="connsiteY11" fmla="*/ 31805 h 678290"/>
              <a:gd name="connsiteX12" fmla="*/ 1366540 w 2622846"/>
              <a:gd name="connsiteY12" fmla="*/ 127221 h 678290"/>
              <a:gd name="connsiteX13" fmla="*/ 1358588 w 2622846"/>
              <a:gd name="connsiteY13" fmla="*/ 151075 h 678290"/>
              <a:gd name="connsiteX14" fmla="*/ 1342686 w 2622846"/>
              <a:gd name="connsiteY14" fmla="*/ 214685 h 678290"/>
              <a:gd name="connsiteX15" fmla="*/ 1334734 w 2622846"/>
              <a:gd name="connsiteY15" fmla="*/ 254442 h 678290"/>
              <a:gd name="connsiteX16" fmla="*/ 1318832 w 2622846"/>
              <a:gd name="connsiteY16" fmla="*/ 278296 h 678290"/>
              <a:gd name="connsiteX17" fmla="*/ 1302929 w 2622846"/>
              <a:gd name="connsiteY17" fmla="*/ 326003 h 678290"/>
              <a:gd name="connsiteX18" fmla="*/ 1287027 w 2622846"/>
              <a:gd name="connsiteY18" fmla="*/ 381662 h 678290"/>
              <a:gd name="connsiteX19" fmla="*/ 1326783 w 2622846"/>
              <a:gd name="connsiteY19" fmla="*/ 357809 h 678290"/>
              <a:gd name="connsiteX20" fmla="*/ 1390393 w 2622846"/>
              <a:gd name="connsiteY20" fmla="*/ 318052 h 678290"/>
              <a:gd name="connsiteX21" fmla="*/ 1485809 w 2622846"/>
              <a:gd name="connsiteY21" fmla="*/ 270344 h 678290"/>
              <a:gd name="connsiteX22" fmla="*/ 1605079 w 2622846"/>
              <a:gd name="connsiteY22" fmla="*/ 230588 h 678290"/>
              <a:gd name="connsiteX23" fmla="*/ 1708446 w 2622846"/>
              <a:gd name="connsiteY23" fmla="*/ 198782 h 678290"/>
              <a:gd name="connsiteX24" fmla="*/ 1811813 w 2622846"/>
              <a:gd name="connsiteY24" fmla="*/ 166977 h 678290"/>
              <a:gd name="connsiteX25" fmla="*/ 1931082 w 2622846"/>
              <a:gd name="connsiteY25" fmla="*/ 135172 h 678290"/>
              <a:gd name="connsiteX26" fmla="*/ 2066254 w 2622846"/>
              <a:gd name="connsiteY26" fmla="*/ 103367 h 678290"/>
              <a:gd name="connsiteX27" fmla="*/ 2137816 w 2622846"/>
              <a:gd name="connsiteY27" fmla="*/ 79513 h 678290"/>
              <a:gd name="connsiteX28" fmla="*/ 2272988 w 2622846"/>
              <a:gd name="connsiteY28" fmla="*/ 55659 h 678290"/>
              <a:gd name="connsiteX29" fmla="*/ 2392258 w 2622846"/>
              <a:gd name="connsiteY29" fmla="*/ 39756 h 678290"/>
              <a:gd name="connsiteX30" fmla="*/ 2447917 w 2622846"/>
              <a:gd name="connsiteY30" fmla="*/ 23854 h 678290"/>
              <a:gd name="connsiteX31" fmla="*/ 2511527 w 2622846"/>
              <a:gd name="connsiteY31" fmla="*/ 15902 h 678290"/>
              <a:gd name="connsiteX32" fmla="*/ 2622846 w 2622846"/>
              <a:gd name="connsiteY32" fmla="*/ 0 h 678290"/>
              <a:gd name="connsiteX33" fmla="*/ 2598992 w 2622846"/>
              <a:gd name="connsiteY33" fmla="*/ 23854 h 678290"/>
              <a:gd name="connsiteX34" fmla="*/ 2559235 w 2622846"/>
              <a:gd name="connsiteY34" fmla="*/ 39756 h 678290"/>
              <a:gd name="connsiteX35" fmla="*/ 2487673 w 2622846"/>
              <a:gd name="connsiteY35" fmla="*/ 63610 h 678290"/>
              <a:gd name="connsiteX36" fmla="*/ 2288891 w 2622846"/>
              <a:gd name="connsiteY36" fmla="*/ 143123 h 678290"/>
              <a:gd name="connsiteX37" fmla="*/ 2193475 w 2622846"/>
              <a:gd name="connsiteY37" fmla="*/ 182880 h 678290"/>
              <a:gd name="connsiteX38" fmla="*/ 2090108 w 2622846"/>
              <a:gd name="connsiteY38" fmla="*/ 214685 h 678290"/>
              <a:gd name="connsiteX39" fmla="*/ 1891326 w 2622846"/>
              <a:gd name="connsiteY39" fmla="*/ 294198 h 678290"/>
              <a:gd name="connsiteX40" fmla="*/ 1740251 w 2622846"/>
              <a:gd name="connsiteY40" fmla="*/ 349857 h 678290"/>
              <a:gd name="connsiteX41" fmla="*/ 1628933 w 2622846"/>
              <a:gd name="connsiteY41" fmla="*/ 397565 h 678290"/>
              <a:gd name="connsiteX42" fmla="*/ 1605079 w 2622846"/>
              <a:gd name="connsiteY42" fmla="*/ 413468 h 678290"/>
              <a:gd name="connsiteX43" fmla="*/ 1565322 w 2622846"/>
              <a:gd name="connsiteY43" fmla="*/ 437322 h 678290"/>
              <a:gd name="connsiteX44" fmla="*/ 1541468 w 2622846"/>
              <a:gd name="connsiteY44" fmla="*/ 461176 h 678290"/>
              <a:gd name="connsiteX45" fmla="*/ 1454004 w 2622846"/>
              <a:gd name="connsiteY45" fmla="*/ 508883 h 678290"/>
              <a:gd name="connsiteX46" fmla="*/ 1382442 w 2622846"/>
              <a:gd name="connsiteY46" fmla="*/ 564542 h 678290"/>
              <a:gd name="connsiteX47" fmla="*/ 1358588 w 2622846"/>
              <a:gd name="connsiteY47" fmla="*/ 572494 h 678290"/>
              <a:gd name="connsiteX48" fmla="*/ 1326783 w 2622846"/>
              <a:gd name="connsiteY48" fmla="*/ 588396 h 678290"/>
              <a:gd name="connsiteX49" fmla="*/ 1302929 w 2622846"/>
              <a:gd name="connsiteY49" fmla="*/ 604299 h 678290"/>
              <a:gd name="connsiteX50" fmla="*/ 1239319 w 2622846"/>
              <a:gd name="connsiteY50" fmla="*/ 636104 h 678290"/>
              <a:gd name="connsiteX51" fmla="*/ 1215465 w 2622846"/>
              <a:gd name="connsiteY51" fmla="*/ 652007 h 678290"/>
              <a:gd name="connsiteX52" fmla="*/ 1183660 w 2622846"/>
              <a:gd name="connsiteY52" fmla="*/ 659958 h 678290"/>
              <a:gd name="connsiteX53" fmla="*/ 1159806 w 2622846"/>
              <a:gd name="connsiteY53" fmla="*/ 675861 h 678290"/>
              <a:gd name="connsiteX54" fmla="*/ 1175708 w 2622846"/>
              <a:gd name="connsiteY54" fmla="*/ 548640 h 678290"/>
              <a:gd name="connsiteX55" fmla="*/ 1167757 w 2622846"/>
              <a:gd name="connsiteY55" fmla="*/ 310101 h 678290"/>
              <a:gd name="connsiteX56" fmla="*/ 786094 w 2622846"/>
              <a:gd name="connsiteY56" fmla="*/ 318052 h 678290"/>
              <a:gd name="connsiteX57" fmla="*/ 754289 w 2622846"/>
              <a:gd name="connsiteY57" fmla="*/ 326003 h 678290"/>
              <a:gd name="connsiteX58" fmla="*/ 690679 w 2622846"/>
              <a:gd name="connsiteY58" fmla="*/ 333955 h 678290"/>
              <a:gd name="connsiteX59" fmla="*/ 555507 w 2622846"/>
              <a:gd name="connsiteY59" fmla="*/ 357809 h 678290"/>
              <a:gd name="connsiteX60" fmla="*/ 523701 w 2622846"/>
              <a:gd name="connsiteY60" fmla="*/ 365760 h 678290"/>
              <a:gd name="connsiteX61" fmla="*/ 483945 w 2622846"/>
              <a:gd name="connsiteY61" fmla="*/ 373711 h 678290"/>
              <a:gd name="connsiteX62" fmla="*/ 420334 w 2622846"/>
              <a:gd name="connsiteY62" fmla="*/ 389614 h 678290"/>
              <a:gd name="connsiteX63" fmla="*/ 332870 w 2622846"/>
              <a:gd name="connsiteY63" fmla="*/ 405516 h 678290"/>
              <a:gd name="connsiteX64" fmla="*/ 261308 w 2622846"/>
              <a:gd name="connsiteY64" fmla="*/ 421419 h 678290"/>
              <a:gd name="connsiteX65" fmla="*/ 237454 w 2622846"/>
              <a:gd name="connsiteY65" fmla="*/ 429370 h 678290"/>
              <a:gd name="connsiteX66" fmla="*/ 205649 w 2622846"/>
              <a:gd name="connsiteY66" fmla="*/ 437322 h 678290"/>
              <a:gd name="connsiteX67" fmla="*/ 157941 w 2622846"/>
              <a:gd name="connsiteY67" fmla="*/ 453224 h 678290"/>
              <a:gd name="connsiteX68" fmla="*/ 134087 w 2622846"/>
              <a:gd name="connsiteY68" fmla="*/ 461176 h 678290"/>
              <a:gd name="connsiteX69" fmla="*/ 110233 w 2622846"/>
              <a:gd name="connsiteY69" fmla="*/ 477078 h 678290"/>
              <a:gd name="connsiteX70" fmla="*/ 78428 w 2622846"/>
              <a:gd name="connsiteY70" fmla="*/ 500932 h 678290"/>
              <a:gd name="connsiteX71" fmla="*/ 46623 w 2622846"/>
              <a:gd name="connsiteY71" fmla="*/ 508883 h 678290"/>
              <a:gd name="connsiteX72" fmla="*/ 6867 w 2622846"/>
              <a:gd name="connsiteY72" fmla="*/ 508883 h 67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22846" h="678290">
                <a:moveTo>
                  <a:pt x="6867" y="508883"/>
                </a:moveTo>
                <a:cubicBezTo>
                  <a:pt x="33371" y="491655"/>
                  <a:pt x="39961" y="483487"/>
                  <a:pt x="205649" y="405516"/>
                </a:cubicBezTo>
                <a:cubicBezTo>
                  <a:pt x="245346" y="386835"/>
                  <a:pt x="283298" y="363731"/>
                  <a:pt x="324919" y="349857"/>
                </a:cubicBezTo>
                <a:cubicBezTo>
                  <a:pt x="372627" y="333954"/>
                  <a:pt x="420900" y="319659"/>
                  <a:pt x="468042" y="302149"/>
                </a:cubicBezTo>
                <a:cubicBezTo>
                  <a:pt x="513720" y="285183"/>
                  <a:pt x="557120" y="262293"/>
                  <a:pt x="603214" y="246490"/>
                </a:cubicBezTo>
                <a:cubicBezTo>
                  <a:pt x="650052" y="230431"/>
                  <a:pt x="698836" y="220705"/>
                  <a:pt x="746338" y="206734"/>
                </a:cubicBezTo>
                <a:lnTo>
                  <a:pt x="1008731" y="127221"/>
                </a:lnTo>
                <a:cubicBezTo>
                  <a:pt x="1035218" y="119213"/>
                  <a:pt x="1061281" y="109589"/>
                  <a:pt x="1088244" y="103367"/>
                </a:cubicBezTo>
                <a:cubicBezTo>
                  <a:pt x="1122700" y="95416"/>
                  <a:pt x="1157610" y="89228"/>
                  <a:pt x="1191611" y="79513"/>
                </a:cubicBezTo>
                <a:cubicBezTo>
                  <a:pt x="1213385" y="73292"/>
                  <a:pt x="1233340" y="61494"/>
                  <a:pt x="1255221" y="55659"/>
                </a:cubicBezTo>
                <a:cubicBezTo>
                  <a:pt x="1273330" y="50830"/>
                  <a:pt x="1292394" y="50789"/>
                  <a:pt x="1310880" y="47708"/>
                </a:cubicBezTo>
                <a:cubicBezTo>
                  <a:pt x="1349256" y="41312"/>
                  <a:pt x="1343769" y="42045"/>
                  <a:pt x="1374491" y="31805"/>
                </a:cubicBezTo>
                <a:cubicBezTo>
                  <a:pt x="1371841" y="63610"/>
                  <a:pt x="1370758" y="95585"/>
                  <a:pt x="1366540" y="127221"/>
                </a:cubicBezTo>
                <a:cubicBezTo>
                  <a:pt x="1365432" y="135529"/>
                  <a:pt x="1360793" y="142989"/>
                  <a:pt x="1358588" y="151075"/>
                </a:cubicBezTo>
                <a:cubicBezTo>
                  <a:pt x="1352837" y="172161"/>
                  <a:pt x="1347601" y="193389"/>
                  <a:pt x="1342686" y="214685"/>
                </a:cubicBezTo>
                <a:cubicBezTo>
                  <a:pt x="1339647" y="227854"/>
                  <a:pt x="1339479" y="241788"/>
                  <a:pt x="1334734" y="254442"/>
                </a:cubicBezTo>
                <a:cubicBezTo>
                  <a:pt x="1331379" y="263390"/>
                  <a:pt x="1322713" y="269563"/>
                  <a:pt x="1318832" y="278296"/>
                </a:cubicBezTo>
                <a:cubicBezTo>
                  <a:pt x="1312024" y="293614"/>
                  <a:pt x="1308230" y="310101"/>
                  <a:pt x="1302929" y="326003"/>
                </a:cubicBezTo>
                <a:cubicBezTo>
                  <a:pt x="1301536" y="330183"/>
                  <a:pt x="1283955" y="380894"/>
                  <a:pt x="1287027" y="381662"/>
                </a:cubicBezTo>
                <a:cubicBezTo>
                  <a:pt x="1302020" y="385411"/>
                  <a:pt x="1313274" y="365314"/>
                  <a:pt x="1326783" y="357809"/>
                </a:cubicBezTo>
                <a:cubicBezTo>
                  <a:pt x="1400013" y="317126"/>
                  <a:pt x="1316044" y="370096"/>
                  <a:pt x="1390393" y="318052"/>
                </a:cubicBezTo>
                <a:cubicBezTo>
                  <a:pt x="1455347" y="272584"/>
                  <a:pt x="1417077" y="296119"/>
                  <a:pt x="1485809" y="270344"/>
                </a:cubicBezTo>
                <a:cubicBezTo>
                  <a:pt x="1591019" y="230890"/>
                  <a:pt x="1531105" y="245382"/>
                  <a:pt x="1605079" y="230588"/>
                </a:cubicBezTo>
                <a:cubicBezTo>
                  <a:pt x="1748974" y="158641"/>
                  <a:pt x="1551466" y="251109"/>
                  <a:pt x="1708446" y="198782"/>
                </a:cubicBezTo>
                <a:cubicBezTo>
                  <a:pt x="1840867" y="154642"/>
                  <a:pt x="1630075" y="189696"/>
                  <a:pt x="1811813" y="166977"/>
                </a:cubicBezTo>
                <a:cubicBezTo>
                  <a:pt x="1932199" y="115383"/>
                  <a:pt x="1799714" y="166082"/>
                  <a:pt x="1931082" y="135172"/>
                </a:cubicBezTo>
                <a:cubicBezTo>
                  <a:pt x="2104545" y="94357"/>
                  <a:pt x="1908323" y="123108"/>
                  <a:pt x="2066254" y="103367"/>
                </a:cubicBezTo>
                <a:cubicBezTo>
                  <a:pt x="2090108" y="95416"/>
                  <a:pt x="2113589" y="86243"/>
                  <a:pt x="2137816" y="79513"/>
                </a:cubicBezTo>
                <a:cubicBezTo>
                  <a:pt x="2212194" y="58852"/>
                  <a:pt x="2200909" y="66748"/>
                  <a:pt x="2272988" y="55659"/>
                </a:cubicBezTo>
                <a:cubicBezTo>
                  <a:pt x="2395340" y="36836"/>
                  <a:pt x="2187988" y="60185"/>
                  <a:pt x="2392258" y="39756"/>
                </a:cubicBezTo>
                <a:cubicBezTo>
                  <a:pt x="2410811" y="34455"/>
                  <a:pt x="2428996" y="27638"/>
                  <a:pt x="2447917" y="23854"/>
                </a:cubicBezTo>
                <a:cubicBezTo>
                  <a:pt x="2468870" y="19663"/>
                  <a:pt x="2490373" y="18924"/>
                  <a:pt x="2511527" y="15902"/>
                </a:cubicBezTo>
                <a:cubicBezTo>
                  <a:pt x="2671936" y="-7014"/>
                  <a:pt x="2421797" y="25130"/>
                  <a:pt x="2622846" y="0"/>
                </a:cubicBezTo>
                <a:cubicBezTo>
                  <a:pt x="2614895" y="7951"/>
                  <a:pt x="2608528" y="17894"/>
                  <a:pt x="2598992" y="23854"/>
                </a:cubicBezTo>
                <a:cubicBezTo>
                  <a:pt x="2586888" y="31419"/>
                  <a:pt x="2572677" y="34956"/>
                  <a:pt x="2559235" y="39756"/>
                </a:cubicBezTo>
                <a:cubicBezTo>
                  <a:pt x="2535555" y="48213"/>
                  <a:pt x="2511159" y="54630"/>
                  <a:pt x="2487673" y="63610"/>
                </a:cubicBezTo>
                <a:cubicBezTo>
                  <a:pt x="2421014" y="89097"/>
                  <a:pt x="2355028" y="116311"/>
                  <a:pt x="2288891" y="143123"/>
                </a:cubicBezTo>
                <a:cubicBezTo>
                  <a:pt x="2256959" y="156068"/>
                  <a:pt x="2226407" y="172747"/>
                  <a:pt x="2193475" y="182880"/>
                </a:cubicBezTo>
                <a:cubicBezTo>
                  <a:pt x="2159019" y="193482"/>
                  <a:pt x="2123935" y="202222"/>
                  <a:pt x="2090108" y="214685"/>
                </a:cubicBezTo>
                <a:cubicBezTo>
                  <a:pt x="2023143" y="239356"/>
                  <a:pt x="1958291" y="269527"/>
                  <a:pt x="1891326" y="294198"/>
                </a:cubicBezTo>
                <a:cubicBezTo>
                  <a:pt x="1840968" y="312751"/>
                  <a:pt x="1787165" y="323794"/>
                  <a:pt x="1740251" y="349857"/>
                </a:cubicBezTo>
                <a:cubicBezTo>
                  <a:pt x="1656875" y="396177"/>
                  <a:pt x="1695447" y="384263"/>
                  <a:pt x="1628933" y="397565"/>
                </a:cubicBezTo>
                <a:cubicBezTo>
                  <a:pt x="1620982" y="402866"/>
                  <a:pt x="1613183" y="408403"/>
                  <a:pt x="1605079" y="413468"/>
                </a:cubicBezTo>
                <a:cubicBezTo>
                  <a:pt x="1591973" y="421659"/>
                  <a:pt x="1577686" y="428049"/>
                  <a:pt x="1565322" y="437322"/>
                </a:cubicBezTo>
                <a:cubicBezTo>
                  <a:pt x="1556326" y="444069"/>
                  <a:pt x="1550824" y="454939"/>
                  <a:pt x="1541468" y="461176"/>
                </a:cubicBezTo>
                <a:cubicBezTo>
                  <a:pt x="1470769" y="508308"/>
                  <a:pt x="1516975" y="461654"/>
                  <a:pt x="1454004" y="508883"/>
                </a:cubicBezTo>
                <a:cubicBezTo>
                  <a:pt x="1387775" y="558555"/>
                  <a:pt x="1488559" y="505587"/>
                  <a:pt x="1382442" y="564542"/>
                </a:cubicBezTo>
                <a:cubicBezTo>
                  <a:pt x="1375115" y="568612"/>
                  <a:pt x="1366292" y="569192"/>
                  <a:pt x="1358588" y="572494"/>
                </a:cubicBezTo>
                <a:cubicBezTo>
                  <a:pt x="1347693" y="577163"/>
                  <a:pt x="1337074" y="582515"/>
                  <a:pt x="1326783" y="588396"/>
                </a:cubicBezTo>
                <a:cubicBezTo>
                  <a:pt x="1318486" y="593137"/>
                  <a:pt x="1311318" y="599723"/>
                  <a:pt x="1302929" y="604299"/>
                </a:cubicBezTo>
                <a:cubicBezTo>
                  <a:pt x="1282118" y="615651"/>
                  <a:pt x="1259043" y="622954"/>
                  <a:pt x="1239319" y="636104"/>
                </a:cubicBezTo>
                <a:cubicBezTo>
                  <a:pt x="1231368" y="641405"/>
                  <a:pt x="1224249" y="648243"/>
                  <a:pt x="1215465" y="652007"/>
                </a:cubicBezTo>
                <a:cubicBezTo>
                  <a:pt x="1205421" y="656312"/>
                  <a:pt x="1194262" y="657308"/>
                  <a:pt x="1183660" y="659958"/>
                </a:cubicBezTo>
                <a:cubicBezTo>
                  <a:pt x="1175709" y="665259"/>
                  <a:pt x="1162124" y="685132"/>
                  <a:pt x="1159806" y="675861"/>
                </a:cubicBezTo>
                <a:cubicBezTo>
                  <a:pt x="1155984" y="660573"/>
                  <a:pt x="1171475" y="574040"/>
                  <a:pt x="1175708" y="548640"/>
                </a:cubicBezTo>
                <a:cubicBezTo>
                  <a:pt x="1173058" y="469127"/>
                  <a:pt x="1236222" y="350621"/>
                  <a:pt x="1167757" y="310101"/>
                </a:cubicBezTo>
                <a:cubicBezTo>
                  <a:pt x="1058250" y="245291"/>
                  <a:pt x="913249" y="313162"/>
                  <a:pt x="786094" y="318052"/>
                </a:cubicBezTo>
                <a:cubicBezTo>
                  <a:pt x="775174" y="318472"/>
                  <a:pt x="765068" y="324206"/>
                  <a:pt x="754289" y="326003"/>
                </a:cubicBezTo>
                <a:cubicBezTo>
                  <a:pt x="733211" y="329516"/>
                  <a:pt x="711811" y="330785"/>
                  <a:pt x="690679" y="333955"/>
                </a:cubicBezTo>
                <a:cubicBezTo>
                  <a:pt x="659372" y="338651"/>
                  <a:pt x="594423" y="349161"/>
                  <a:pt x="555507" y="357809"/>
                </a:cubicBezTo>
                <a:cubicBezTo>
                  <a:pt x="544839" y="360180"/>
                  <a:pt x="534369" y="363389"/>
                  <a:pt x="523701" y="365760"/>
                </a:cubicBezTo>
                <a:cubicBezTo>
                  <a:pt x="510508" y="368692"/>
                  <a:pt x="497113" y="370672"/>
                  <a:pt x="483945" y="373711"/>
                </a:cubicBezTo>
                <a:cubicBezTo>
                  <a:pt x="462648" y="378626"/>
                  <a:pt x="441766" y="385328"/>
                  <a:pt x="420334" y="389614"/>
                </a:cubicBezTo>
                <a:cubicBezTo>
                  <a:pt x="364769" y="400727"/>
                  <a:pt x="393909" y="395343"/>
                  <a:pt x="332870" y="405516"/>
                </a:cubicBezTo>
                <a:cubicBezTo>
                  <a:pt x="279177" y="423415"/>
                  <a:pt x="345261" y="402764"/>
                  <a:pt x="261308" y="421419"/>
                </a:cubicBezTo>
                <a:cubicBezTo>
                  <a:pt x="253126" y="423237"/>
                  <a:pt x="245513" y="427067"/>
                  <a:pt x="237454" y="429370"/>
                </a:cubicBezTo>
                <a:cubicBezTo>
                  <a:pt x="226946" y="432372"/>
                  <a:pt x="216116" y="434182"/>
                  <a:pt x="205649" y="437322"/>
                </a:cubicBezTo>
                <a:cubicBezTo>
                  <a:pt x="189593" y="442139"/>
                  <a:pt x="173844" y="447923"/>
                  <a:pt x="157941" y="453224"/>
                </a:cubicBezTo>
                <a:cubicBezTo>
                  <a:pt x="149990" y="455874"/>
                  <a:pt x="141061" y="456527"/>
                  <a:pt x="134087" y="461176"/>
                </a:cubicBezTo>
                <a:cubicBezTo>
                  <a:pt x="126136" y="466477"/>
                  <a:pt x="118009" y="471524"/>
                  <a:pt x="110233" y="477078"/>
                </a:cubicBezTo>
                <a:cubicBezTo>
                  <a:pt x="99449" y="484781"/>
                  <a:pt x="90281" y="495005"/>
                  <a:pt x="78428" y="500932"/>
                </a:cubicBezTo>
                <a:cubicBezTo>
                  <a:pt x="68654" y="505819"/>
                  <a:pt x="57130" y="505881"/>
                  <a:pt x="46623" y="508883"/>
                </a:cubicBezTo>
                <a:cubicBezTo>
                  <a:pt x="38564" y="511186"/>
                  <a:pt x="-19637" y="526111"/>
                  <a:pt x="6867" y="508883"/>
                </a:cubicBezTo>
                <a:close/>
              </a:path>
            </a:pathLst>
          </a:cu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 rot="20478909" flipV="1">
            <a:off x="2546627" y="3861922"/>
            <a:ext cx="1178710" cy="402067"/>
          </a:xfrm>
          <a:custGeom>
            <a:avLst/>
            <a:gdLst>
              <a:gd name="connsiteX0" fmla="*/ 6867 w 2622846"/>
              <a:gd name="connsiteY0" fmla="*/ 508883 h 678290"/>
              <a:gd name="connsiteX1" fmla="*/ 205649 w 2622846"/>
              <a:gd name="connsiteY1" fmla="*/ 405516 h 678290"/>
              <a:gd name="connsiteX2" fmla="*/ 324919 w 2622846"/>
              <a:gd name="connsiteY2" fmla="*/ 349857 h 678290"/>
              <a:gd name="connsiteX3" fmla="*/ 468042 w 2622846"/>
              <a:gd name="connsiteY3" fmla="*/ 302149 h 678290"/>
              <a:gd name="connsiteX4" fmla="*/ 603214 w 2622846"/>
              <a:gd name="connsiteY4" fmla="*/ 246490 h 678290"/>
              <a:gd name="connsiteX5" fmla="*/ 746338 w 2622846"/>
              <a:gd name="connsiteY5" fmla="*/ 206734 h 678290"/>
              <a:gd name="connsiteX6" fmla="*/ 1008731 w 2622846"/>
              <a:gd name="connsiteY6" fmla="*/ 127221 h 678290"/>
              <a:gd name="connsiteX7" fmla="*/ 1088244 w 2622846"/>
              <a:gd name="connsiteY7" fmla="*/ 103367 h 678290"/>
              <a:gd name="connsiteX8" fmla="*/ 1191611 w 2622846"/>
              <a:gd name="connsiteY8" fmla="*/ 79513 h 678290"/>
              <a:gd name="connsiteX9" fmla="*/ 1255221 w 2622846"/>
              <a:gd name="connsiteY9" fmla="*/ 55659 h 678290"/>
              <a:gd name="connsiteX10" fmla="*/ 1310880 w 2622846"/>
              <a:gd name="connsiteY10" fmla="*/ 47708 h 678290"/>
              <a:gd name="connsiteX11" fmla="*/ 1374491 w 2622846"/>
              <a:gd name="connsiteY11" fmla="*/ 31805 h 678290"/>
              <a:gd name="connsiteX12" fmla="*/ 1366540 w 2622846"/>
              <a:gd name="connsiteY12" fmla="*/ 127221 h 678290"/>
              <a:gd name="connsiteX13" fmla="*/ 1358588 w 2622846"/>
              <a:gd name="connsiteY13" fmla="*/ 151075 h 678290"/>
              <a:gd name="connsiteX14" fmla="*/ 1342686 w 2622846"/>
              <a:gd name="connsiteY14" fmla="*/ 214685 h 678290"/>
              <a:gd name="connsiteX15" fmla="*/ 1334734 w 2622846"/>
              <a:gd name="connsiteY15" fmla="*/ 254442 h 678290"/>
              <a:gd name="connsiteX16" fmla="*/ 1318832 w 2622846"/>
              <a:gd name="connsiteY16" fmla="*/ 278296 h 678290"/>
              <a:gd name="connsiteX17" fmla="*/ 1302929 w 2622846"/>
              <a:gd name="connsiteY17" fmla="*/ 326003 h 678290"/>
              <a:gd name="connsiteX18" fmla="*/ 1287027 w 2622846"/>
              <a:gd name="connsiteY18" fmla="*/ 381662 h 678290"/>
              <a:gd name="connsiteX19" fmla="*/ 1326783 w 2622846"/>
              <a:gd name="connsiteY19" fmla="*/ 357809 h 678290"/>
              <a:gd name="connsiteX20" fmla="*/ 1390393 w 2622846"/>
              <a:gd name="connsiteY20" fmla="*/ 318052 h 678290"/>
              <a:gd name="connsiteX21" fmla="*/ 1485809 w 2622846"/>
              <a:gd name="connsiteY21" fmla="*/ 270344 h 678290"/>
              <a:gd name="connsiteX22" fmla="*/ 1605079 w 2622846"/>
              <a:gd name="connsiteY22" fmla="*/ 230588 h 678290"/>
              <a:gd name="connsiteX23" fmla="*/ 1708446 w 2622846"/>
              <a:gd name="connsiteY23" fmla="*/ 198782 h 678290"/>
              <a:gd name="connsiteX24" fmla="*/ 1811813 w 2622846"/>
              <a:gd name="connsiteY24" fmla="*/ 166977 h 678290"/>
              <a:gd name="connsiteX25" fmla="*/ 1931082 w 2622846"/>
              <a:gd name="connsiteY25" fmla="*/ 135172 h 678290"/>
              <a:gd name="connsiteX26" fmla="*/ 2066254 w 2622846"/>
              <a:gd name="connsiteY26" fmla="*/ 103367 h 678290"/>
              <a:gd name="connsiteX27" fmla="*/ 2137816 w 2622846"/>
              <a:gd name="connsiteY27" fmla="*/ 79513 h 678290"/>
              <a:gd name="connsiteX28" fmla="*/ 2272988 w 2622846"/>
              <a:gd name="connsiteY28" fmla="*/ 55659 h 678290"/>
              <a:gd name="connsiteX29" fmla="*/ 2392258 w 2622846"/>
              <a:gd name="connsiteY29" fmla="*/ 39756 h 678290"/>
              <a:gd name="connsiteX30" fmla="*/ 2447917 w 2622846"/>
              <a:gd name="connsiteY30" fmla="*/ 23854 h 678290"/>
              <a:gd name="connsiteX31" fmla="*/ 2511527 w 2622846"/>
              <a:gd name="connsiteY31" fmla="*/ 15902 h 678290"/>
              <a:gd name="connsiteX32" fmla="*/ 2622846 w 2622846"/>
              <a:gd name="connsiteY32" fmla="*/ 0 h 678290"/>
              <a:gd name="connsiteX33" fmla="*/ 2598992 w 2622846"/>
              <a:gd name="connsiteY33" fmla="*/ 23854 h 678290"/>
              <a:gd name="connsiteX34" fmla="*/ 2559235 w 2622846"/>
              <a:gd name="connsiteY34" fmla="*/ 39756 h 678290"/>
              <a:gd name="connsiteX35" fmla="*/ 2487673 w 2622846"/>
              <a:gd name="connsiteY35" fmla="*/ 63610 h 678290"/>
              <a:gd name="connsiteX36" fmla="*/ 2288891 w 2622846"/>
              <a:gd name="connsiteY36" fmla="*/ 143123 h 678290"/>
              <a:gd name="connsiteX37" fmla="*/ 2193475 w 2622846"/>
              <a:gd name="connsiteY37" fmla="*/ 182880 h 678290"/>
              <a:gd name="connsiteX38" fmla="*/ 2090108 w 2622846"/>
              <a:gd name="connsiteY38" fmla="*/ 214685 h 678290"/>
              <a:gd name="connsiteX39" fmla="*/ 1891326 w 2622846"/>
              <a:gd name="connsiteY39" fmla="*/ 294198 h 678290"/>
              <a:gd name="connsiteX40" fmla="*/ 1740251 w 2622846"/>
              <a:gd name="connsiteY40" fmla="*/ 349857 h 678290"/>
              <a:gd name="connsiteX41" fmla="*/ 1628933 w 2622846"/>
              <a:gd name="connsiteY41" fmla="*/ 397565 h 678290"/>
              <a:gd name="connsiteX42" fmla="*/ 1605079 w 2622846"/>
              <a:gd name="connsiteY42" fmla="*/ 413468 h 678290"/>
              <a:gd name="connsiteX43" fmla="*/ 1565322 w 2622846"/>
              <a:gd name="connsiteY43" fmla="*/ 437322 h 678290"/>
              <a:gd name="connsiteX44" fmla="*/ 1541468 w 2622846"/>
              <a:gd name="connsiteY44" fmla="*/ 461176 h 678290"/>
              <a:gd name="connsiteX45" fmla="*/ 1454004 w 2622846"/>
              <a:gd name="connsiteY45" fmla="*/ 508883 h 678290"/>
              <a:gd name="connsiteX46" fmla="*/ 1382442 w 2622846"/>
              <a:gd name="connsiteY46" fmla="*/ 564542 h 678290"/>
              <a:gd name="connsiteX47" fmla="*/ 1358588 w 2622846"/>
              <a:gd name="connsiteY47" fmla="*/ 572494 h 678290"/>
              <a:gd name="connsiteX48" fmla="*/ 1326783 w 2622846"/>
              <a:gd name="connsiteY48" fmla="*/ 588396 h 678290"/>
              <a:gd name="connsiteX49" fmla="*/ 1302929 w 2622846"/>
              <a:gd name="connsiteY49" fmla="*/ 604299 h 678290"/>
              <a:gd name="connsiteX50" fmla="*/ 1239319 w 2622846"/>
              <a:gd name="connsiteY50" fmla="*/ 636104 h 678290"/>
              <a:gd name="connsiteX51" fmla="*/ 1215465 w 2622846"/>
              <a:gd name="connsiteY51" fmla="*/ 652007 h 678290"/>
              <a:gd name="connsiteX52" fmla="*/ 1183660 w 2622846"/>
              <a:gd name="connsiteY52" fmla="*/ 659958 h 678290"/>
              <a:gd name="connsiteX53" fmla="*/ 1159806 w 2622846"/>
              <a:gd name="connsiteY53" fmla="*/ 675861 h 678290"/>
              <a:gd name="connsiteX54" fmla="*/ 1175708 w 2622846"/>
              <a:gd name="connsiteY54" fmla="*/ 548640 h 678290"/>
              <a:gd name="connsiteX55" fmla="*/ 1167757 w 2622846"/>
              <a:gd name="connsiteY55" fmla="*/ 310101 h 678290"/>
              <a:gd name="connsiteX56" fmla="*/ 786094 w 2622846"/>
              <a:gd name="connsiteY56" fmla="*/ 318052 h 678290"/>
              <a:gd name="connsiteX57" fmla="*/ 754289 w 2622846"/>
              <a:gd name="connsiteY57" fmla="*/ 326003 h 678290"/>
              <a:gd name="connsiteX58" fmla="*/ 690679 w 2622846"/>
              <a:gd name="connsiteY58" fmla="*/ 333955 h 678290"/>
              <a:gd name="connsiteX59" fmla="*/ 555507 w 2622846"/>
              <a:gd name="connsiteY59" fmla="*/ 357809 h 678290"/>
              <a:gd name="connsiteX60" fmla="*/ 523701 w 2622846"/>
              <a:gd name="connsiteY60" fmla="*/ 365760 h 678290"/>
              <a:gd name="connsiteX61" fmla="*/ 483945 w 2622846"/>
              <a:gd name="connsiteY61" fmla="*/ 373711 h 678290"/>
              <a:gd name="connsiteX62" fmla="*/ 420334 w 2622846"/>
              <a:gd name="connsiteY62" fmla="*/ 389614 h 678290"/>
              <a:gd name="connsiteX63" fmla="*/ 332870 w 2622846"/>
              <a:gd name="connsiteY63" fmla="*/ 405516 h 678290"/>
              <a:gd name="connsiteX64" fmla="*/ 261308 w 2622846"/>
              <a:gd name="connsiteY64" fmla="*/ 421419 h 678290"/>
              <a:gd name="connsiteX65" fmla="*/ 237454 w 2622846"/>
              <a:gd name="connsiteY65" fmla="*/ 429370 h 678290"/>
              <a:gd name="connsiteX66" fmla="*/ 205649 w 2622846"/>
              <a:gd name="connsiteY66" fmla="*/ 437322 h 678290"/>
              <a:gd name="connsiteX67" fmla="*/ 157941 w 2622846"/>
              <a:gd name="connsiteY67" fmla="*/ 453224 h 678290"/>
              <a:gd name="connsiteX68" fmla="*/ 134087 w 2622846"/>
              <a:gd name="connsiteY68" fmla="*/ 461176 h 678290"/>
              <a:gd name="connsiteX69" fmla="*/ 110233 w 2622846"/>
              <a:gd name="connsiteY69" fmla="*/ 477078 h 678290"/>
              <a:gd name="connsiteX70" fmla="*/ 78428 w 2622846"/>
              <a:gd name="connsiteY70" fmla="*/ 500932 h 678290"/>
              <a:gd name="connsiteX71" fmla="*/ 46623 w 2622846"/>
              <a:gd name="connsiteY71" fmla="*/ 508883 h 678290"/>
              <a:gd name="connsiteX72" fmla="*/ 6867 w 2622846"/>
              <a:gd name="connsiteY72" fmla="*/ 508883 h 67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22846" h="678290">
                <a:moveTo>
                  <a:pt x="6867" y="508883"/>
                </a:moveTo>
                <a:cubicBezTo>
                  <a:pt x="33371" y="491655"/>
                  <a:pt x="39961" y="483487"/>
                  <a:pt x="205649" y="405516"/>
                </a:cubicBezTo>
                <a:cubicBezTo>
                  <a:pt x="245346" y="386835"/>
                  <a:pt x="283298" y="363731"/>
                  <a:pt x="324919" y="349857"/>
                </a:cubicBezTo>
                <a:cubicBezTo>
                  <a:pt x="372627" y="333954"/>
                  <a:pt x="420900" y="319659"/>
                  <a:pt x="468042" y="302149"/>
                </a:cubicBezTo>
                <a:cubicBezTo>
                  <a:pt x="513720" y="285183"/>
                  <a:pt x="557120" y="262293"/>
                  <a:pt x="603214" y="246490"/>
                </a:cubicBezTo>
                <a:cubicBezTo>
                  <a:pt x="650052" y="230431"/>
                  <a:pt x="698836" y="220705"/>
                  <a:pt x="746338" y="206734"/>
                </a:cubicBezTo>
                <a:lnTo>
                  <a:pt x="1008731" y="127221"/>
                </a:lnTo>
                <a:cubicBezTo>
                  <a:pt x="1035218" y="119213"/>
                  <a:pt x="1061281" y="109589"/>
                  <a:pt x="1088244" y="103367"/>
                </a:cubicBezTo>
                <a:cubicBezTo>
                  <a:pt x="1122700" y="95416"/>
                  <a:pt x="1157610" y="89228"/>
                  <a:pt x="1191611" y="79513"/>
                </a:cubicBezTo>
                <a:cubicBezTo>
                  <a:pt x="1213385" y="73292"/>
                  <a:pt x="1233340" y="61494"/>
                  <a:pt x="1255221" y="55659"/>
                </a:cubicBezTo>
                <a:cubicBezTo>
                  <a:pt x="1273330" y="50830"/>
                  <a:pt x="1292394" y="50789"/>
                  <a:pt x="1310880" y="47708"/>
                </a:cubicBezTo>
                <a:cubicBezTo>
                  <a:pt x="1349256" y="41312"/>
                  <a:pt x="1343769" y="42045"/>
                  <a:pt x="1374491" y="31805"/>
                </a:cubicBezTo>
                <a:cubicBezTo>
                  <a:pt x="1371841" y="63610"/>
                  <a:pt x="1370758" y="95585"/>
                  <a:pt x="1366540" y="127221"/>
                </a:cubicBezTo>
                <a:cubicBezTo>
                  <a:pt x="1365432" y="135529"/>
                  <a:pt x="1360793" y="142989"/>
                  <a:pt x="1358588" y="151075"/>
                </a:cubicBezTo>
                <a:cubicBezTo>
                  <a:pt x="1352837" y="172161"/>
                  <a:pt x="1347601" y="193389"/>
                  <a:pt x="1342686" y="214685"/>
                </a:cubicBezTo>
                <a:cubicBezTo>
                  <a:pt x="1339647" y="227854"/>
                  <a:pt x="1339479" y="241788"/>
                  <a:pt x="1334734" y="254442"/>
                </a:cubicBezTo>
                <a:cubicBezTo>
                  <a:pt x="1331379" y="263390"/>
                  <a:pt x="1322713" y="269563"/>
                  <a:pt x="1318832" y="278296"/>
                </a:cubicBezTo>
                <a:cubicBezTo>
                  <a:pt x="1312024" y="293614"/>
                  <a:pt x="1308230" y="310101"/>
                  <a:pt x="1302929" y="326003"/>
                </a:cubicBezTo>
                <a:cubicBezTo>
                  <a:pt x="1301536" y="330183"/>
                  <a:pt x="1283955" y="380894"/>
                  <a:pt x="1287027" y="381662"/>
                </a:cubicBezTo>
                <a:cubicBezTo>
                  <a:pt x="1302020" y="385411"/>
                  <a:pt x="1313274" y="365314"/>
                  <a:pt x="1326783" y="357809"/>
                </a:cubicBezTo>
                <a:cubicBezTo>
                  <a:pt x="1400013" y="317126"/>
                  <a:pt x="1316044" y="370096"/>
                  <a:pt x="1390393" y="318052"/>
                </a:cubicBezTo>
                <a:cubicBezTo>
                  <a:pt x="1455347" y="272584"/>
                  <a:pt x="1417077" y="296119"/>
                  <a:pt x="1485809" y="270344"/>
                </a:cubicBezTo>
                <a:cubicBezTo>
                  <a:pt x="1591019" y="230890"/>
                  <a:pt x="1531105" y="245382"/>
                  <a:pt x="1605079" y="230588"/>
                </a:cubicBezTo>
                <a:cubicBezTo>
                  <a:pt x="1748974" y="158641"/>
                  <a:pt x="1551466" y="251109"/>
                  <a:pt x="1708446" y="198782"/>
                </a:cubicBezTo>
                <a:cubicBezTo>
                  <a:pt x="1840867" y="154642"/>
                  <a:pt x="1630075" y="189696"/>
                  <a:pt x="1811813" y="166977"/>
                </a:cubicBezTo>
                <a:cubicBezTo>
                  <a:pt x="1932199" y="115383"/>
                  <a:pt x="1799714" y="166082"/>
                  <a:pt x="1931082" y="135172"/>
                </a:cubicBezTo>
                <a:cubicBezTo>
                  <a:pt x="2104545" y="94357"/>
                  <a:pt x="1908323" y="123108"/>
                  <a:pt x="2066254" y="103367"/>
                </a:cubicBezTo>
                <a:cubicBezTo>
                  <a:pt x="2090108" y="95416"/>
                  <a:pt x="2113589" y="86243"/>
                  <a:pt x="2137816" y="79513"/>
                </a:cubicBezTo>
                <a:cubicBezTo>
                  <a:pt x="2212194" y="58852"/>
                  <a:pt x="2200909" y="66748"/>
                  <a:pt x="2272988" y="55659"/>
                </a:cubicBezTo>
                <a:cubicBezTo>
                  <a:pt x="2395340" y="36836"/>
                  <a:pt x="2187988" y="60185"/>
                  <a:pt x="2392258" y="39756"/>
                </a:cubicBezTo>
                <a:cubicBezTo>
                  <a:pt x="2410811" y="34455"/>
                  <a:pt x="2428996" y="27638"/>
                  <a:pt x="2447917" y="23854"/>
                </a:cubicBezTo>
                <a:cubicBezTo>
                  <a:pt x="2468870" y="19663"/>
                  <a:pt x="2490373" y="18924"/>
                  <a:pt x="2511527" y="15902"/>
                </a:cubicBezTo>
                <a:cubicBezTo>
                  <a:pt x="2671936" y="-7014"/>
                  <a:pt x="2421797" y="25130"/>
                  <a:pt x="2622846" y="0"/>
                </a:cubicBezTo>
                <a:cubicBezTo>
                  <a:pt x="2614895" y="7951"/>
                  <a:pt x="2608528" y="17894"/>
                  <a:pt x="2598992" y="23854"/>
                </a:cubicBezTo>
                <a:cubicBezTo>
                  <a:pt x="2586888" y="31419"/>
                  <a:pt x="2572677" y="34956"/>
                  <a:pt x="2559235" y="39756"/>
                </a:cubicBezTo>
                <a:cubicBezTo>
                  <a:pt x="2535555" y="48213"/>
                  <a:pt x="2511159" y="54630"/>
                  <a:pt x="2487673" y="63610"/>
                </a:cubicBezTo>
                <a:cubicBezTo>
                  <a:pt x="2421014" y="89097"/>
                  <a:pt x="2355028" y="116311"/>
                  <a:pt x="2288891" y="143123"/>
                </a:cubicBezTo>
                <a:cubicBezTo>
                  <a:pt x="2256959" y="156068"/>
                  <a:pt x="2226407" y="172747"/>
                  <a:pt x="2193475" y="182880"/>
                </a:cubicBezTo>
                <a:cubicBezTo>
                  <a:pt x="2159019" y="193482"/>
                  <a:pt x="2123935" y="202222"/>
                  <a:pt x="2090108" y="214685"/>
                </a:cubicBezTo>
                <a:cubicBezTo>
                  <a:pt x="2023143" y="239356"/>
                  <a:pt x="1958291" y="269527"/>
                  <a:pt x="1891326" y="294198"/>
                </a:cubicBezTo>
                <a:cubicBezTo>
                  <a:pt x="1840968" y="312751"/>
                  <a:pt x="1787165" y="323794"/>
                  <a:pt x="1740251" y="349857"/>
                </a:cubicBezTo>
                <a:cubicBezTo>
                  <a:pt x="1656875" y="396177"/>
                  <a:pt x="1695447" y="384263"/>
                  <a:pt x="1628933" y="397565"/>
                </a:cubicBezTo>
                <a:cubicBezTo>
                  <a:pt x="1620982" y="402866"/>
                  <a:pt x="1613183" y="408403"/>
                  <a:pt x="1605079" y="413468"/>
                </a:cubicBezTo>
                <a:cubicBezTo>
                  <a:pt x="1591973" y="421659"/>
                  <a:pt x="1577686" y="428049"/>
                  <a:pt x="1565322" y="437322"/>
                </a:cubicBezTo>
                <a:cubicBezTo>
                  <a:pt x="1556326" y="444069"/>
                  <a:pt x="1550824" y="454939"/>
                  <a:pt x="1541468" y="461176"/>
                </a:cubicBezTo>
                <a:cubicBezTo>
                  <a:pt x="1470769" y="508308"/>
                  <a:pt x="1516975" y="461654"/>
                  <a:pt x="1454004" y="508883"/>
                </a:cubicBezTo>
                <a:cubicBezTo>
                  <a:pt x="1387775" y="558555"/>
                  <a:pt x="1488559" y="505587"/>
                  <a:pt x="1382442" y="564542"/>
                </a:cubicBezTo>
                <a:cubicBezTo>
                  <a:pt x="1375115" y="568612"/>
                  <a:pt x="1366292" y="569192"/>
                  <a:pt x="1358588" y="572494"/>
                </a:cubicBezTo>
                <a:cubicBezTo>
                  <a:pt x="1347693" y="577163"/>
                  <a:pt x="1337074" y="582515"/>
                  <a:pt x="1326783" y="588396"/>
                </a:cubicBezTo>
                <a:cubicBezTo>
                  <a:pt x="1318486" y="593137"/>
                  <a:pt x="1311318" y="599723"/>
                  <a:pt x="1302929" y="604299"/>
                </a:cubicBezTo>
                <a:cubicBezTo>
                  <a:pt x="1282118" y="615651"/>
                  <a:pt x="1259043" y="622954"/>
                  <a:pt x="1239319" y="636104"/>
                </a:cubicBezTo>
                <a:cubicBezTo>
                  <a:pt x="1231368" y="641405"/>
                  <a:pt x="1224249" y="648243"/>
                  <a:pt x="1215465" y="652007"/>
                </a:cubicBezTo>
                <a:cubicBezTo>
                  <a:pt x="1205421" y="656312"/>
                  <a:pt x="1194262" y="657308"/>
                  <a:pt x="1183660" y="659958"/>
                </a:cubicBezTo>
                <a:cubicBezTo>
                  <a:pt x="1175709" y="665259"/>
                  <a:pt x="1162124" y="685132"/>
                  <a:pt x="1159806" y="675861"/>
                </a:cubicBezTo>
                <a:cubicBezTo>
                  <a:pt x="1155984" y="660573"/>
                  <a:pt x="1171475" y="574040"/>
                  <a:pt x="1175708" y="548640"/>
                </a:cubicBezTo>
                <a:cubicBezTo>
                  <a:pt x="1173058" y="469127"/>
                  <a:pt x="1236222" y="350621"/>
                  <a:pt x="1167757" y="310101"/>
                </a:cubicBezTo>
                <a:cubicBezTo>
                  <a:pt x="1058250" y="245291"/>
                  <a:pt x="913249" y="313162"/>
                  <a:pt x="786094" y="318052"/>
                </a:cubicBezTo>
                <a:cubicBezTo>
                  <a:pt x="775174" y="318472"/>
                  <a:pt x="765068" y="324206"/>
                  <a:pt x="754289" y="326003"/>
                </a:cubicBezTo>
                <a:cubicBezTo>
                  <a:pt x="733211" y="329516"/>
                  <a:pt x="711811" y="330785"/>
                  <a:pt x="690679" y="333955"/>
                </a:cubicBezTo>
                <a:cubicBezTo>
                  <a:pt x="659372" y="338651"/>
                  <a:pt x="594423" y="349161"/>
                  <a:pt x="555507" y="357809"/>
                </a:cubicBezTo>
                <a:cubicBezTo>
                  <a:pt x="544839" y="360180"/>
                  <a:pt x="534369" y="363389"/>
                  <a:pt x="523701" y="365760"/>
                </a:cubicBezTo>
                <a:cubicBezTo>
                  <a:pt x="510508" y="368692"/>
                  <a:pt x="497113" y="370672"/>
                  <a:pt x="483945" y="373711"/>
                </a:cubicBezTo>
                <a:cubicBezTo>
                  <a:pt x="462648" y="378626"/>
                  <a:pt x="441766" y="385328"/>
                  <a:pt x="420334" y="389614"/>
                </a:cubicBezTo>
                <a:cubicBezTo>
                  <a:pt x="364769" y="400727"/>
                  <a:pt x="393909" y="395343"/>
                  <a:pt x="332870" y="405516"/>
                </a:cubicBezTo>
                <a:cubicBezTo>
                  <a:pt x="279177" y="423415"/>
                  <a:pt x="345261" y="402764"/>
                  <a:pt x="261308" y="421419"/>
                </a:cubicBezTo>
                <a:cubicBezTo>
                  <a:pt x="253126" y="423237"/>
                  <a:pt x="245513" y="427067"/>
                  <a:pt x="237454" y="429370"/>
                </a:cubicBezTo>
                <a:cubicBezTo>
                  <a:pt x="226946" y="432372"/>
                  <a:pt x="216116" y="434182"/>
                  <a:pt x="205649" y="437322"/>
                </a:cubicBezTo>
                <a:cubicBezTo>
                  <a:pt x="189593" y="442139"/>
                  <a:pt x="173844" y="447923"/>
                  <a:pt x="157941" y="453224"/>
                </a:cubicBezTo>
                <a:cubicBezTo>
                  <a:pt x="149990" y="455874"/>
                  <a:pt x="141061" y="456527"/>
                  <a:pt x="134087" y="461176"/>
                </a:cubicBezTo>
                <a:cubicBezTo>
                  <a:pt x="126136" y="466477"/>
                  <a:pt x="118009" y="471524"/>
                  <a:pt x="110233" y="477078"/>
                </a:cubicBezTo>
                <a:cubicBezTo>
                  <a:pt x="99449" y="484781"/>
                  <a:pt x="90281" y="495005"/>
                  <a:pt x="78428" y="500932"/>
                </a:cubicBezTo>
                <a:cubicBezTo>
                  <a:pt x="68654" y="505819"/>
                  <a:pt x="57130" y="505881"/>
                  <a:pt x="46623" y="508883"/>
                </a:cubicBezTo>
                <a:cubicBezTo>
                  <a:pt x="38564" y="511186"/>
                  <a:pt x="-19637" y="526111"/>
                  <a:pt x="6867" y="508883"/>
                </a:cubicBezTo>
                <a:close/>
              </a:path>
            </a:pathLst>
          </a:cu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圆角矩形标注 62"/>
          <p:cNvSpPr/>
          <p:nvPr/>
        </p:nvSpPr>
        <p:spPr>
          <a:xfrm>
            <a:off x="5835883" y="5013176"/>
            <a:ext cx="2264509" cy="1152128"/>
          </a:xfrm>
          <a:prstGeom prst="wedgeRoundRectCallout">
            <a:avLst>
              <a:gd name="adj1" fmla="val -51484"/>
              <a:gd name="adj2" fmla="val -9745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啊哈，没有收到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CTS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，放心大胆地唧唧歪歪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4" name="任意多边形 63"/>
          <p:cNvSpPr/>
          <p:nvPr/>
        </p:nvSpPr>
        <p:spPr>
          <a:xfrm rot="17347391" flipV="1">
            <a:off x="5247585" y="3325931"/>
            <a:ext cx="1050801" cy="361033"/>
          </a:xfrm>
          <a:custGeom>
            <a:avLst/>
            <a:gdLst>
              <a:gd name="connsiteX0" fmla="*/ 6867 w 2622846"/>
              <a:gd name="connsiteY0" fmla="*/ 508883 h 678290"/>
              <a:gd name="connsiteX1" fmla="*/ 205649 w 2622846"/>
              <a:gd name="connsiteY1" fmla="*/ 405516 h 678290"/>
              <a:gd name="connsiteX2" fmla="*/ 324919 w 2622846"/>
              <a:gd name="connsiteY2" fmla="*/ 349857 h 678290"/>
              <a:gd name="connsiteX3" fmla="*/ 468042 w 2622846"/>
              <a:gd name="connsiteY3" fmla="*/ 302149 h 678290"/>
              <a:gd name="connsiteX4" fmla="*/ 603214 w 2622846"/>
              <a:gd name="connsiteY4" fmla="*/ 246490 h 678290"/>
              <a:gd name="connsiteX5" fmla="*/ 746338 w 2622846"/>
              <a:gd name="connsiteY5" fmla="*/ 206734 h 678290"/>
              <a:gd name="connsiteX6" fmla="*/ 1008731 w 2622846"/>
              <a:gd name="connsiteY6" fmla="*/ 127221 h 678290"/>
              <a:gd name="connsiteX7" fmla="*/ 1088244 w 2622846"/>
              <a:gd name="connsiteY7" fmla="*/ 103367 h 678290"/>
              <a:gd name="connsiteX8" fmla="*/ 1191611 w 2622846"/>
              <a:gd name="connsiteY8" fmla="*/ 79513 h 678290"/>
              <a:gd name="connsiteX9" fmla="*/ 1255221 w 2622846"/>
              <a:gd name="connsiteY9" fmla="*/ 55659 h 678290"/>
              <a:gd name="connsiteX10" fmla="*/ 1310880 w 2622846"/>
              <a:gd name="connsiteY10" fmla="*/ 47708 h 678290"/>
              <a:gd name="connsiteX11" fmla="*/ 1374491 w 2622846"/>
              <a:gd name="connsiteY11" fmla="*/ 31805 h 678290"/>
              <a:gd name="connsiteX12" fmla="*/ 1366540 w 2622846"/>
              <a:gd name="connsiteY12" fmla="*/ 127221 h 678290"/>
              <a:gd name="connsiteX13" fmla="*/ 1358588 w 2622846"/>
              <a:gd name="connsiteY13" fmla="*/ 151075 h 678290"/>
              <a:gd name="connsiteX14" fmla="*/ 1342686 w 2622846"/>
              <a:gd name="connsiteY14" fmla="*/ 214685 h 678290"/>
              <a:gd name="connsiteX15" fmla="*/ 1334734 w 2622846"/>
              <a:gd name="connsiteY15" fmla="*/ 254442 h 678290"/>
              <a:gd name="connsiteX16" fmla="*/ 1318832 w 2622846"/>
              <a:gd name="connsiteY16" fmla="*/ 278296 h 678290"/>
              <a:gd name="connsiteX17" fmla="*/ 1302929 w 2622846"/>
              <a:gd name="connsiteY17" fmla="*/ 326003 h 678290"/>
              <a:gd name="connsiteX18" fmla="*/ 1287027 w 2622846"/>
              <a:gd name="connsiteY18" fmla="*/ 381662 h 678290"/>
              <a:gd name="connsiteX19" fmla="*/ 1326783 w 2622846"/>
              <a:gd name="connsiteY19" fmla="*/ 357809 h 678290"/>
              <a:gd name="connsiteX20" fmla="*/ 1390393 w 2622846"/>
              <a:gd name="connsiteY20" fmla="*/ 318052 h 678290"/>
              <a:gd name="connsiteX21" fmla="*/ 1485809 w 2622846"/>
              <a:gd name="connsiteY21" fmla="*/ 270344 h 678290"/>
              <a:gd name="connsiteX22" fmla="*/ 1605079 w 2622846"/>
              <a:gd name="connsiteY22" fmla="*/ 230588 h 678290"/>
              <a:gd name="connsiteX23" fmla="*/ 1708446 w 2622846"/>
              <a:gd name="connsiteY23" fmla="*/ 198782 h 678290"/>
              <a:gd name="connsiteX24" fmla="*/ 1811813 w 2622846"/>
              <a:gd name="connsiteY24" fmla="*/ 166977 h 678290"/>
              <a:gd name="connsiteX25" fmla="*/ 1931082 w 2622846"/>
              <a:gd name="connsiteY25" fmla="*/ 135172 h 678290"/>
              <a:gd name="connsiteX26" fmla="*/ 2066254 w 2622846"/>
              <a:gd name="connsiteY26" fmla="*/ 103367 h 678290"/>
              <a:gd name="connsiteX27" fmla="*/ 2137816 w 2622846"/>
              <a:gd name="connsiteY27" fmla="*/ 79513 h 678290"/>
              <a:gd name="connsiteX28" fmla="*/ 2272988 w 2622846"/>
              <a:gd name="connsiteY28" fmla="*/ 55659 h 678290"/>
              <a:gd name="connsiteX29" fmla="*/ 2392258 w 2622846"/>
              <a:gd name="connsiteY29" fmla="*/ 39756 h 678290"/>
              <a:gd name="connsiteX30" fmla="*/ 2447917 w 2622846"/>
              <a:gd name="connsiteY30" fmla="*/ 23854 h 678290"/>
              <a:gd name="connsiteX31" fmla="*/ 2511527 w 2622846"/>
              <a:gd name="connsiteY31" fmla="*/ 15902 h 678290"/>
              <a:gd name="connsiteX32" fmla="*/ 2622846 w 2622846"/>
              <a:gd name="connsiteY32" fmla="*/ 0 h 678290"/>
              <a:gd name="connsiteX33" fmla="*/ 2598992 w 2622846"/>
              <a:gd name="connsiteY33" fmla="*/ 23854 h 678290"/>
              <a:gd name="connsiteX34" fmla="*/ 2559235 w 2622846"/>
              <a:gd name="connsiteY34" fmla="*/ 39756 h 678290"/>
              <a:gd name="connsiteX35" fmla="*/ 2487673 w 2622846"/>
              <a:gd name="connsiteY35" fmla="*/ 63610 h 678290"/>
              <a:gd name="connsiteX36" fmla="*/ 2288891 w 2622846"/>
              <a:gd name="connsiteY36" fmla="*/ 143123 h 678290"/>
              <a:gd name="connsiteX37" fmla="*/ 2193475 w 2622846"/>
              <a:gd name="connsiteY37" fmla="*/ 182880 h 678290"/>
              <a:gd name="connsiteX38" fmla="*/ 2090108 w 2622846"/>
              <a:gd name="connsiteY38" fmla="*/ 214685 h 678290"/>
              <a:gd name="connsiteX39" fmla="*/ 1891326 w 2622846"/>
              <a:gd name="connsiteY39" fmla="*/ 294198 h 678290"/>
              <a:gd name="connsiteX40" fmla="*/ 1740251 w 2622846"/>
              <a:gd name="connsiteY40" fmla="*/ 349857 h 678290"/>
              <a:gd name="connsiteX41" fmla="*/ 1628933 w 2622846"/>
              <a:gd name="connsiteY41" fmla="*/ 397565 h 678290"/>
              <a:gd name="connsiteX42" fmla="*/ 1605079 w 2622846"/>
              <a:gd name="connsiteY42" fmla="*/ 413468 h 678290"/>
              <a:gd name="connsiteX43" fmla="*/ 1565322 w 2622846"/>
              <a:gd name="connsiteY43" fmla="*/ 437322 h 678290"/>
              <a:gd name="connsiteX44" fmla="*/ 1541468 w 2622846"/>
              <a:gd name="connsiteY44" fmla="*/ 461176 h 678290"/>
              <a:gd name="connsiteX45" fmla="*/ 1454004 w 2622846"/>
              <a:gd name="connsiteY45" fmla="*/ 508883 h 678290"/>
              <a:gd name="connsiteX46" fmla="*/ 1382442 w 2622846"/>
              <a:gd name="connsiteY46" fmla="*/ 564542 h 678290"/>
              <a:gd name="connsiteX47" fmla="*/ 1358588 w 2622846"/>
              <a:gd name="connsiteY47" fmla="*/ 572494 h 678290"/>
              <a:gd name="connsiteX48" fmla="*/ 1326783 w 2622846"/>
              <a:gd name="connsiteY48" fmla="*/ 588396 h 678290"/>
              <a:gd name="connsiteX49" fmla="*/ 1302929 w 2622846"/>
              <a:gd name="connsiteY49" fmla="*/ 604299 h 678290"/>
              <a:gd name="connsiteX50" fmla="*/ 1239319 w 2622846"/>
              <a:gd name="connsiteY50" fmla="*/ 636104 h 678290"/>
              <a:gd name="connsiteX51" fmla="*/ 1215465 w 2622846"/>
              <a:gd name="connsiteY51" fmla="*/ 652007 h 678290"/>
              <a:gd name="connsiteX52" fmla="*/ 1183660 w 2622846"/>
              <a:gd name="connsiteY52" fmla="*/ 659958 h 678290"/>
              <a:gd name="connsiteX53" fmla="*/ 1159806 w 2622846"/>
              <a:gd name="connsiteY53" fmla="*/ 675861 h 678290"/>
              <a:gd name="connsiteX54" fmla="*/ 1175708 w 2622846"/>
              <a:gd name="connsiteY54" fmla="*/ 548640 h 678290"/>
              <a:gd name="connsiteX55" fmla="*/ 1167757 w 2622846"/>
              <a:gd name="connsiteY55" fmla="*/ 310101 h 678290"/>
              <a:gd name="connsiteX56" fmla="*/ 786094 w 2622846"/>
              <a:gd name="connsiteY56" fmla="*/ 318052 h 678290"/>
              <a:gd name="connsiteX57" fmla="*/ 754289 w 2622846"/>
              <a:gd name="connsiteY57" fmla="*/ 326003 h 678290"/>
              <a:gd name="connsiteX58" fmla="*/ 690679 w 2622846"/>
              <a:gd name="connsiteY58" fmla="*/ 333955 h 678290"/>
              <a:gd name="connsiteX59" fmla="*/ 555507 w 2622846"/>
              <a:gd name="connsiteY59" fmla="*/ 357809 h 678290"/>
              <a:gd name="connsiteX60" fmla="*/ 523701 w 2622846"/>
              <a:gd name="connsiteY60" fmla="*/ 365760 h 678290"/>
              <a:gd name="connsiteX61" fmla="*/ 483945 w 2622846"/>
              <a:gd name="connsiteY61" fmla="*/ 373711 h 678290"/>
              <a:gd name="connsiteX62" fmla="*/ 420334 w 2622846"/>
              <a:gd name="connsiteY62" fmla="*/ 389614 h 678290"/>
              <a:gd name="connsiteX63" fmla="*/ 332870 w 2622846"/>
              <a:gd name="connsiteY63" fmla="*/ 405516 h 678290"/>
              <a:gd name="connsiteX64" fmla="*/ 261308 w 2622846"/>
              <a:gd name="connsiteY64" fmla="*/ 421419 h 678290"/>
              <a:gd name="connsiteX65" fmla="*/ 237454 w 2622846"/>
              <a:gd name="connsiteY65" fmla="*/ 429370 h 678290"/>
              <a:gd name="connsiteX66" fmla="*/ 205649 w 2622846"/>
              <a:gd name="connsiteY66" fmla="*/ 437322 h 678290"/>
              <a:gd name="connsiteX67" fmla="*/ 157941 w 2622846"/>
              <a:gd name="connsiteY67" fmla="*/ 453224 h 678290"/>
              <a:gd name="connsiteX68" fmla="*/ 134087 w 2622846"/>
              <a:gd name="connsiteY68" fmla="*/ 461176 h 678290"/>
              <a:gd name="connsiteX69" fmla="*/ 110233 w 2622846"/>
              <a:gd name="connsiteY69" fmla="*/ 477078 h 678290"/>
              <a:gd name="connsiteX70" fmla="*/ 78428 w 2622846"/>
              <a:gd name="connsiteY70" fmla="*/ 500932 h 678290"/>
              <a:gd name="connsiteX71" fmla="*/ 46623 w 2622846"/>
              <a:gd name="connsiteY71" fmla="*/ 508883 h 678290"/>
              <a:gd name="connsiteX72" fmla="*/ 6867 w 2622846"/>
              <a:gd name="connsiteY72" fmla="*/ 508883 h 67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22846" h="678290">
                <a:moveTo>
                  <a:pt x="6867" y="508883"/>
                </a:moveTo>
                <a:cubicBezTo>
                  <a:pt x="33371" y="491655"/>
                  <a:pt x="39961" y="483487"/>
                  <a:pt x="205649" y="405516"/>
                </a:cubicBezTo>
                <a:cubicBezTo>
                  <a:pt x="245346" y="386835"/>
                  <a:pt x="283298" y="363731"/>
                  <a:pt x="324919" y="349857"/>
                </a:cubicBezTo>
                <a:cubicBezTo>
                  <a:pt x="372627" y="333954"/>
                  <a:pt x="420900" y="319659"/>
                  <a:pt x="468042" y="302149"/>
                </a:cubicBezTo>
                <a:cubicBezTo>
                  <a:pt x="513720" y="285183"/>
                  <a:pt x="557120" y="262293"/>
                  <a:pt x="603214" y="246490"/>
                </a:cubicBezTo>
                <a:cubicBezTo>
                  <a:pt x="650052" y="230431"/>
                  <a:pt x="698836" y="220705"/>
                  <a:pt x="746338" y="206734"/>
                </a:cubicBezTo>
                <a:lnTo>
                  <a:pt x="1008731" y="127221"/>
                </a:lnTo>
                <a:cubicBezTo>
                  <a:pt x="1035218" y="119213"/>
                  <a:pt x="1061281" y="109589"/>
                  <a:pt x="1088244" y="103367"/>
                </a:cubicBezTo>
                <a:cubicBezTo>
                  <a:pt x="1122700" y="95416"/>
                  <a:pt x="1157610" y="89228"/>
                  <a:pt x="1191611" y="79513"/>
                </a:cubicBezTo>
                <a:cubicBezTo>
                  <a:pt x="1213385" y="73292"/>
                  <a:pt x="1233340" y="61494"/>
                  <a:pt x="1255221" y="55659"/>
                </a:cubicBezTo>
                <a:cubicBezTo>
                  <a:pt x="1273330" y="50830"/>
                  <a:pt x="1292394" y="50789"/>
                  <a:pt x="1310880" y="47708"/>
                </a:cubicBezTo>
                <a:cubicBezTo>
                  <a:pt x="1349256" y="41312"/>
                  <a:pt x="1343769" y="42045"/>
                  <a:pt x="1374491" y="31805"/>
                </a:cubicBezTo>
                <a:cubicBezTo>
                  <a:pt x="1371841" y="63610"/>
                  <a:pt x="1370758" y="95585"/>
                  <a:pt x="1366540" y="127221"/>
                </a:cubicBezTo>
                <a:cubicBezTo>
                  <a:pt x="1365432" y="135529"/>
                  <a:pt x="1360793" y="142989"/>
                  <a:pt x="1358588" y="151075"/>
                </a:cubicBezTo>
                <a:cubicBezTo>
                  <a:pt x="1352837" y="172161"/>
                  <a:pt x="1347601" y="193389"/>
                  <a:pt x="1342686" y="214685"/>
                </a:cubicBezTo>
                <a:cubicBezTo>
                  <a:pt x="1339647" y="227854"/>
                  <a:pt x="1339479" y="241788"/>
                  <a:pt x="1334734" y="254442"/>
                </a:cubicBezTo>
                <a:cubicBezTo>
                  <a:pt x="1331379" y="263390"/>
                  <a:pt x="1322713" y="269563"/>
                  <a:pt x="1318832" y="278296"/>
                </a:cubicBezTo>
                <a:cubicBezTo>
                  <a:pt x="1312024" y="293614"/>
                  <a:pt x="1308230" y="310101"/>
                  <a:pt x="1302929" y="326003"/>
                </a:cubicBezTo>
                <a:cubicBezTo>
                  <a:pt x="1301536" y="330183"/>
                  <a:pt x="1283955" y="380894"/>
                  <a:pt x="1287027" y="381662"/>
                </a:cubicBezTo>
                <a:cubicBezTo>
                  <a:pt x="1302020" y="385411"/>
                  <a:pt x="1313274" y="365314"/>
                  <a:pt x="1326783" y="357809"/>
                </a:cubicBezTo>
                <a:cubicBezTo>
                  <a:pt x="1400013" y="317126"/>
                  <a:pt x="1316044" y="370096"/>
                  <a:pt x="1390393" y="318052"/>
                </a:cubicBezTo>
                <a:cubicBezTo>
                  <a:pt x="1455347" y="272584"/>
                  <a:pt x="1417077" y="296119"/>
                  <a:pt x="1485809" y="270344"/>
                </a:cubicBezTo>
                <a:cubicBezTo>
                  <a:pt x="1591019" y="230890"/>
                  <a:pt x="1531105" y="245382"/>
                  <a:pt x="1605079" y="230588"/>
                </a:cubicBezTo>
                <a:cubicBezTo>
                  <a:pt x="1748974" y="158641"/>
                  <a:pt x="1551466" y="251109"/>
                  <a:pt x="1708446" y="198782"/>
                </a:cubicBezTo>
                <a:cubicBezTo>
                  <a:pt x="1840867" y="154642"/>
                  <a:pt x="1630075" y="189696"/>
                  <a:pt x="1811813" y="166977"/>
                </a:cubicBezTo>
                <a:cubicBezTo>
                  <a:pt x="1932199" y="115383"/>
                  <a:pt x="1799714" y="166082"/>
                  <a:pt x="1931082" y="135172"/>
                </a:cubicBezTo>
                <a:cubicBezTo>
                  <a:pt x="2104545" y="94357"/>
                  <a:pt x="1908323" y="123108"/>
                  <a:pt x="2066254" y="103367"/>
                </a:cubicBezTo>
                <a:cubicBezTo>
                  <a:pt x="2090108" y="95416"/>
                  <a:pt x="2113589" y="86243"/>
                  <a:pt x="2137816" y="79513"/>
                </a:cubicBezTo>
                <a:cubicBezTo>
                  <a:pt x="2212194" y="58852"/>
                  <a:pt x="2200909" y="66748"/>
                  <a:pt x="2272988" y="55659"/>
                </a:cubicBezTo>
                <a:cubicBezTo>
                  <a:pt x="2395340" y="36836"/>
                  <a:pt x="2187988" y="60185"/>
                  <a:pt x="2392258" y="39756"/>
                </a:cubicBezTo>
                <a:cubicBezTo>
                  <a:pt x="2410811" y="34455"/>
                  <a:pt x="2428996" y="27638"/>
                  <a:pt x="2447917" y="23854"/>
                </a:cubicBezTo>
                <a:cubicBezTo>
                  <a:pt x="2468870" y="19663"/>
                  <a:pt x="2490373" y="18924"/>
                  <a:pt x="2511527" y="15902"/>
                </a:cubicBezTo>
                <a:cubicBezTo>
                  <a:pt x="2671936" y="-7014"/>
                  <a:pt x="2421797" y="25130"/>
                  <a:pt x="2622846" y="0"/>
                </a:cubicBezTo>
                <a:cubicBezTo>
                  <a:pt x="2614895" y="7951"/>
                  <a:pt x="2608528" y="17894"/>
                  <a:pt x="2598992" y="23854"/>
                </a:cubicBezTo>
                <a:cubicBezTo>
                  <a:pt x="2586888" y="31419"/>
                  <a:pt x="2572677" y="34956"/>
                  <a:pt x="2559235" y="39756"/>
                </a:cubicBezTo>
                <a:cubicBezTo>
                  <a:pt x="2535555" y="48213"/>
                  <a:pt x="2511159" y="54630"/>
                  <a:pt x="2487673" y="63610"/>
                </a:cubicBezTo>
                <a:cubicBezTo>
                  <a:pt x="2421014" y="89097"/>
                  <a:pt x="2355028" y="116311"/>
                  <a:pt x="2288891" y="143123"/>
                </a:cubicBezTo>
                <a:cubicBezTo>
                  <a:pt x="2256959" y="156068"/>
                  <a:pt x="2226407" y="172747"/>
                  <a:pt x="2193475" y="182880"/>
                </a:cubicBezTo>
                <a:cubicBezTo>
                  <a:pt x="2159019" y="193482"/>
                  <a:pt x="2123935" y="202222"/>
                  <a:pt x="2090108" y="214685"/>
                </a:cubicBezTo>
                <a:cubicBezTo>
                  <a:pt x="2023143" y="239356"/>
                  <a:pt x="1958291" y="269527"/>
                  <a:pt x="1891326" y="294198"/>
                </a:cubicBezTo>
                <a:cubicBezTo>
                  <a:pt x="1840968" y="312751"/>
                  <a:pt x="1787165" y="323794"/>
                  <a:pt x="1740251" y="349857"/>
                </a:cubicBezTo>
                <a:cubicBezTo>
                  <a:pt x="1656875" y="396177"/>
                  <a:pt x="1695447" y="384263"/>
                  <a:pt x="1628933" y="397565"/>
                </a:cubicBezTo>
                <a:cubicBezTo>
                  <a:pt x="1620982" y="402866"/>
                  <a:pt x="1613183" y="408403"/>
                  <a:pt x="1605079" y="413468"/>
                </a:cubicBezTo>
                <a:cubicBezTo>
                  <a:pt x="1591973" y="421659"/>
                  <a:pt x="1577686" y="428049"/>
                  <a:pt x="1565322" y="437322"/>
                </a:cubicBezTo>
                <a:cubicBezTo>
                  <a:pt x="1556326" y="444069"/>
                  <a:pt x="1550824" y="454939"/>
                  <a:pt x="1541468" y="461176"/>
                </a:cubicBezTo>
                <a:cubicBezTo>
                  <a:pt x="1470769" y="508308"/>
                  <a:pt x="1516975" y="461654"/>
                  <a:pt x="1454004" y="508883"/>
                </a:cubicBezTo>
                <a:cubicBezTo>
                  <a:pt x="1387775" y="558555"/>
                  <a:pt x="1488559" y="505587"/>
                  <a:pt x="1382442" y="564542"/>
                </a:cubicBezTo>
                <a:cubicBezTo>
                  <a:pt x="1375115" y="568612"/>
                  <a:pt x="1366292" y="569192"/>
                  <a:pt x="1358588" y="572494"/>
                </a:cubicBezTo>
                <a:cubicBezTo>
                  <a:pt x="1347693" y="577163"/>
                  <a:pt x="1337074" y="582515"/>
                  <a:pt x="1326783" y="588396"/>
                </a:cubicBezTo>
                <a:cubicBezTo>
                  <a:pt x="1318486" y="593137"/>
                  <a:pt x="1311318" y="599723"/>
                  <a:pt x="1302929" y="604299"/>
                </a:cubicBezTo>
                <a:cubicBezTo>
                  <a:pt x="1282118" y="615651"/>
                  <a:pt x="1259043" y="622954"/>
                  <a:pt x="1239319" y="636104"/>
                </a:cubicBezTo>
                <a:cubicBezTo>
                  <a:pt x="1231368" y="641405"/>
                  <a:pt x="1224249" y="648243"/>
                  <a:pt x="1215465" y="652007"/>
                </a:cubicBezTo>
                <a:cubicBezTo>
                  <a:pt x="1205421" y="656312"/>
                  <a:pt x="1194262" y="657308"/>
                  <a:pt x="1183660" y="659958"/>
                </a:cubicBezTo>
                <a:cubicBezTo>
                  <a:pt x="1175709" y="665259"/>
                  <a:pt x="1162124" y="685132"/>
                  <a:pt x="1159806" y="675861"/>
                </a:cubicBezTo>
                <a:cubicBezTo>
                  <a:pt x="1155984" y="660573"/>
                  <a:pt x="1171475" y="574040"/>
                  <a:pt x="1175708" y="548640"/>
                </a:cubicBezTo>
                <a:cubicBezTo>
                  <a:pt x="1173058" y="469127"/>
                  <a:pt x="1236222" y="350621"/>
                  <a:pt x="1167757" y="310101"/>
                </a:cubicBezTo>
                <a:cubicBezTo>
                  <a:pt x="1058250" y="245291"/>
                  <a:pt x="913249" y="313162"/>
                  <a:pt x="786094" y="318052"/>
                </a:cubicBezTo>
                <a:cubicBezTo>
                  <a:pt x="775174" y="318472"/>
                  <a:pt x="765068" y="324206"/>
                  <a:pt x="754289" y="326003"/>
                </a:cubicBezTo>
                <a:cubicBezTo>
                  <a:pt x="733211" y="329516"/>
                  <a:pt x="711811" y="330785"/>
                  <a:pt x="690679" y="333955"/>
                </a:cubicBezTo>
                <a:cubicBezTo>
                  <a:pt x="659372" y="338651"/>
                  <a:pt x="594423" y="349161"/>
                  <a:pt x="555507" y="357809"/>
                </a:cubicBezTo>
                <a:cubicBezTo>
                  <a:pt x="544839" y="360180"/>
                  <a:pt x="534369" y="363389"/>
                  <a:pt x="523701" y="365760"/>
                </a:cubicBezTo>
                <a:cubicBezTo>
                  <a:pt x="510508" y="368692"/>
                  <a:pt x="497113" y="370672"/>
                  <a:pt x="483945" y="373711"/>
                </a:cubicBezTo>
                <a:cubicBezTo>
                  <a:pt x="462648" y="378626"/>
                  <a:pt x="441766" y="385328"/>
                  <a:pt x="420334" y="389614"/>
                </a:cubicBezTo>
                <a:cubicBezTo>
                  <a:pt x="364769" y="400727"/>
                  <a:pt x="393909" y="395343"/>
                  <a:pt x="332870" y="405516"/>
                </a:cubicBezTo>
                <a:cubicBezTo>
                  <a:pt x="279177" y="423415"/>
                  <a:pt x="345261" y="402764"/>
                  <a:pt x="261308" y="421419"/>
                </a:cubicBezTo>
                <a:cubicBezTo>
                  <a:pt x="253126" y="423237"/>
                  <a:pt x="245513" y="427067"/>
                  <a:pt x="237454" y="429370"/>
                </a:cubicBezTo>
                <a:cubicBezTo>
                  <a:pt x="226946" y="432372"/>
                  <a:pt x="216116" y="434182"/>
                  <a:pt x="205649" y="437322"/>
                </a:cubicBezTo>
                <a:cubicBezTo>
                  <a:pt x="189593" y="442139"/>
                  <a:pt x="173844" y="447923"/>
                  <a:pt x="157941" y="453224"/>
                </a:cubicBezTo>
                <a:cubicBezTo>
                  <a:pt x="149990" y="455874"/>
                  <a:pt x="141061" y="456527"/>
                  <a:pt x="134087" y="461176"/>
                </a:cubicBezTo>
                <a:cubicBezTo>
                  <a:pt x="126136" y="466477"/>
                  <a:pt x="118009" y="471524"/>
                  <a:pt x="110233" y="477078"/>
                </a:cubicBezTo>
                <a:cubicBezTo>
                  <a:pt x="99449" y="484781"/>
                  <a:pt x="90281" y="495005"/>
                  <a:pt x="78428" y="500932"/>
                </a:cubicBezTo>
                <a:cubicBezTo>
                  <a:pt x="68654" y="505819"/>
                  <a:pt x="57130" y="505881"/>
                  <a:pt x="46623" y="508883"/>
                </a:cubicBezTo>
                <a:cubicBezTo>
                  <a:pt x="38564" y="511186"/>
                  <a:pt x="-19637" y="526111"/>
                  <a:pt x="6867" y="508883"/>
                </a:cubicBezTo>
                <a:close/>
              </a:path>
            </a:pathLst>
          </a:cu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188938" y="4479665"/>
            <a:ext cx="79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377129" y="4479665"/>
            <a:ext cx="79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568694" y="2556899"/>
            <a:ext cx="798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16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3" grpId="0" animBg="1"/>
      <p:bldP spid="53" grpId="1" animBg="1"/>
      <p:bldP spid="57" grpId="0"/>
      <p:bldP spid="57" grpId="1"/>
      <p:bldP spid="60" grpId="0"/>
      <p:bldP spid="61" grpId="0" animBg="1"/>
      <p:bldP spid="61" grpId="1" animBg="1"/>
      <p:bldP spid="62" grpId="0" animBg="1"/>
      <p:bldP spid="63" grpId="0" animBg="1"/>
      <p:bldP spid="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无线网络与传统网络最大的不同就是传输介质的</a:t>
            </a:r>
            <a:r>
              <a:rPr lang="zh-CN" altLang="zh-CN" dirty="0" smtClean="0"/>
              <a:t>不同</a:t>
            </a:r>
            <a:endParaRPr lang="en-US" altLang="zh-CN" dirty="0" smtClean="0"/>
          </a:p>
          <a:p>
            <a:r>
              <a:rPr lang="zh-CN" altLang="zh-CN" dirty="0" smtClean="0"/>
              <a:t>介质</a:t>
            </a:r>
            <a:r>
              <a:rPr lang="zh-CN" altLang="zh-CN" dirty="0"/>
              <a:t>的</a:t>
            </a:r>
            <a:r>
              <a:rPr lang="zh-CN" altLang="zh-CN" dirty="0" smtClean="0"/>
              <a:t>开放性需要</a:t>
            </a:r>
            <a:r>
              <a:rPr lang="zh-CN" altLang="zh-CN" dirty="0"/>
              <a:t>更多、更复杂的技术来支持通信的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zh-CN" altLang="zh-CN" dirty="0" smtClean="0"/>
              <a:t>使用户</a:t>
            </a:r>
            <a:r>
              <a:rPr lang="zh-CN" altLang="zh-CN" dirty="0"/>
              <a:t>可以在移动中进行通信，具有极大的便利</a:t>
            </a:r>
            <a:r>
              <a:rPr lang="zh-CN" altLang="zh-CN" dirty="0" smtClean="0"/>
              <a:t>性</a:t>
            </a:r>
            <a:endParaRPr lang="en-US" altLang="zh-CN" dirty="0" smtClean="0"/>
          </a:p>
          <a:p>
            <a:r>
              <a:rPr lang="zh-CN" altLang="zh-CN" dirty="0"/>
              <a:t>便利性带入互联网，形成了移动</a:t>
            </a:r>
            <a:r>
              <a:rPr lang="zh-CN" altLang="zh-CN" dirty="0" smtClean="0"/>
              <a:t>互联网</a:t>
            </a:r>
            <a:endParaRPr lang="en-US" altLang="zh-CN" dirty="0" smtClean="0"/>
          </a:p>
          <a:p>
            <a:r>
              <a:rPr lang="zh-CN" altLang="zh-CN" dirty="0"/>
              <a:t>无线通信</a:t>
            </a:r>
            <a:r>
              <a:rPr lang="zh-CN" altLang="zh-CN" dirty="0" smtClean="0"/>
              <a:t>网络具有</a:t>
            </a:r>
            <a:r>
              <a:rPr lang="zh-CN" altLang="zh-CN" dirty="0"/>
              <a:t>的不</a:t>
            </a:r>
            <a:r>
              <a:rPr lang="zh-CN" altLang="zh-CN" dirty="0" smtClean="0"/>
              <a:t>安全因素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给</a:t>
            </a:r>
            <a:r>
              <a:rPr lang="zh-CN" altLang="zh-CN" dirty="0"/>
              <a:t>无线用户与网络经营者带来了巨大的</a:t>
            </a:r>
            <a:r>
              <a:rPr lang="zh-CN" altLang="zh-CN" dirty="0" smtClean="0"/>
              <a:t>威胁</a:t>
            </a:r>
            <a:endParaRPr lang="en-US" altLang="zh-CN" dirty="0" smtClean="0"/>
          </a:p>
          <a:p>
            <a:pPr lvl="1"/>
            <a:r>
              <a:rPr lang="zh-CN" altLang="en-US" dirty="0"/>
              <a:t>必须</a:t>
            </a:r>
            <a:r>
              <a:rPr lang="zh-CN" altLang="zh-CN" dirty="0" smtClean="0"/>
              <a:t>做好</a:t>
            </a:r>
            <a:r>
              <a:rPr lang="zh-CN" altLang="zh-CN" dirty="0"/>
              <a:t>无线网络安全防护技术工作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0014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注意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预约</a:t>
            </a:r>
            <a:r>
              <a:rPr lang="zh-CN" altLang="zh-CN" dirty="0"/>
              <a:t>帧也是有可能发生冲突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zh-CN" altLang="zh-CN" dirty="0" smtClean="0"/>
              <a:t>但是</a:t>
            </a:r>
            <a:r>
              <a:rPr lang="zh-CN" altLang="zh-CN" dirty="0"/>
              <a:t>因为它们都很简短，所以冲突的概率很小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3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</a:t>
            </a:r>
            <a:r>
              <a:rPr lang="zh-CN" altLang="zh-CN" dirty="0"/>
              <a:t>概述</a:t>
            </a:r>
          </a:p>
          <a:p>
            <a:r>
              <a:rPr lang="en-US" altLang="zh-CN" dirty="0" smtClean="0"/>
              <a:t>7.2 </a:t>
            </a:r>
            <a:r>
              <a:rPr lang="zh-CN" altLang="zh-CN" dirty="0"/>
              <a:t>隐蔽站和暴露站问题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7.3 </a:t>
            </a:r>
            <a:r>
              <a:rPr lang="zh-CN" altLang="zh-CN" dirty="0">
                <a:solidFill>
                  <a:srgbClr val="FF0000"/>
                </a:solidFill>
              </a:rPr>
              <a:t>无线局域网</a:t>
            </a:r>
          </a:p>
          <a:p>
            <a:pPr lvl="1"/>
            <a:r>
              <a:rPr lang="en-US" altLang="zh-CN" dirty="0"/>
              <a:t>7.3.1 IEEE802.11</a:t>
            </a:r>
            <a:r>
              <a:rPr lang="zh-CN" altLang="zh-CN" dirty="0"/>
              <a:t>概述</a:t>
            </a:r>
          </a:p>
          <a:p>
            <a:pPr lvl="1"/>
            <a:r>
              <a:rPr lang="en-US" altLang="zh-CN" dirty="0"/>
              <a:t>7.3.2 IEEE802.11 CSMA/CA</a:t>
            </a:r>
            <a:r>
              <a:rPr lang="zh-CN" altLang="zh-CN" dirty="0"/>
              <a:t>的工作</a:t>
            </a:r>
          </a:p>
          <a:p>
            <a:pPr lvl="1"/>
            <a:r>
              <a:rPr lang="en-US" altLang="zh-CN" dirty="0"/>
              <a:t>7.3.3 </a:t>
            </a:r>
            <a:r>
              <a:rPr lang="zh-CN" altLang="zh-CN" dirty="0"/>
              <a:t>相关发展</a:t>
            </a:r>
          </a:p>
          <a:p>
            <a:r>
              <a:rPr lang="en-US" altLang="zh-CN" dirty="0"/>
              <a:t>7.4 </a:t>
            </a:r>
            <a:r>
              <a:rPr lang="zh-CN" altLang="zh-CN" dirty="0"/>
              <a:t>无线广域网</a:t>
            </a:r>
          </a:p>
          <a:p>
            <a:r>
              <a:rPr lang="en-US" altLang="zh-CN" dirty="0"/>
              <a:t>7.5 </a:t>
            </a:r>
            <a:r>
              <a:rPr lang="zh-CN" altLang="zh-CN" dirty="0"/>
              <a:t>无线个域</a:t>
            </a:r>
            <a:r>
              <a:rPr lang="zh-CN" altLang="zh-CN" dirty="0" smtClean="0"/>
              <a:t>网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1405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无线局域网（</a:t>
            </a:r>
            <a:r>
              <a:rPr lang="en-US" altLang="zh-CN" dirty="0"/>
              <a:t>WLAN</a:t>
            </a:r>
            <a:r>
              <a:rPr lang="zh-CN" altLang="zh-CN" dirty="0"/>
              <a:t>）的典型代表是基于</a:t>
            </a:r>
            <a:r>
              <a:rPr lang="en-US" altLang="zh-CN" dirty="0"/>
              <a:t>IEEE802.11</a:t>
            </a:r>
            <a:r>
              <a:rPr lang="zh-CN" altLang="zh-CN" dirty="0"/>
              <a:t>标准的无线</a:t>
            </a:r>
            <a:r>
              <a:rPr lang="zh-CN" altLang="zh-CN" dirty="0" smtClean="0"/>
              <a:t>局域网</a:t>
            </a:r>
            <a:endParaRPr lang="en-US" altLang="zh-CN" dirty="0" smtClean="0"/>
          </a:p>
          <a:p>
            <a:r>
              <a:rPr lang="zh-CN" altLang="zh-CN" dirty="0" smtClean="0"/>
              <a:t>也</a:t>
            </a:r>
            <a:r>
              <a:rPr lang="zh-CN" altLang="zh-CN" dirty="0"/>
              <a:t>常被称为</a:t>
            </a:r>
            <a:r>
              <a:rPr lang="en-US" altLang="zh-CN" dirty="0" smtClean="0"/>
              <a:t>Wi-Fi</a:t>
            </a:r>
          </a:p>
          <a:p>
            <a:r>
              <a:rPr lang="zh-CN" altLang="zh-CN" dirty="0" smtClean="0"/>
              <a:t>实际上</a:t>
            </a:r>
            <a:r>
              <a:rPr lang="zh-CN" altLang="zh-CN" dirty="0"/>
              <a:t>两者并不</a:t>
            </a:r>
            <a:r>
              <a:rPr lang="zh-CN" altLang="zh-CN" dirty="0" smtClean="0"/>
              <a:t>等同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857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</a:t>
            </a:r>
            <a:r>
              <a:rPr lang="zh-CN" altLang="zh-CN" dirty="0"/>
              <a:t>概述</a:t>
            </a:r>
          </a:p>
          <a:p>
            <a:r>
              <a:rPr lang="en-US" altLang="zh-CN" dirty="0" smtClean="0"/>
              <a:t>7.2 </a:t>
            </a:r>
            <a:r>
              <a:rPr lang="zh-CN" altLang="zh-CN" dirty="0"/>
              <a:t>隐蔽站和暴露站问题</a:t>
            </a:r>
          </a:p>
          <a:p>
            <a:r>
              <a:rPr lang="en-US" altLang="zh-CN" dirty="0"/>
              <a:t>7.3 </a:t>
            </a:r>
            <a:r>
              <a:rPr lang="zh-CN" altLang="zh-CN" dirty="0"/>
              <a:t>无线局域网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7.3.1 IEEE802.11</a:t>
            </a:r>
            <a:r>
              <a:rPr lang="zh-CN" altLang="zh-CN" dirty="0">
                <a:solidFill>
                  <a:srgbClr val="FF0000"/>
                </a:solidFill>
              </a:rPr>
              <a:t>概述</a:t>
            </a:r>
          </a:p>
          <a:p>
            <a:pPr lvl="1"/>
            <a:r>
              <a:rPr lang="en-US" altLang="zh-CN" dirty="0"/>
              <a:t>7.3.2 IEEE802.11 CSMA/CA</a:t>
            </a:r>
            <a:r>
              <a:rPr lang="zh-CN" altLang="zh-CN" dirty="0"/>
              <a:t>的工作</a:t>
            </a:r>
          </a:p>
          <a:p>
            <a:pPr lvl="1"/>
            <a:r>
              <a:rPr lang="en-US" altLang="zh-CN" dirty="0"/>
              <a:t>7.3.3 </a:t>
            </a:r>
            <a:r>
              <a:rPr lang="zh-CN" altLang="zh-CN" dirty="0"/>
              <a:t>相关发展</a:t>
            </a:r>
          </a:p>
          <a:p>
            <a:r>
              <a:rPr lang="en-US" altLang="zh-CN" dirty="0"/>
              <a:t>7.4 </a:t>
            </a:r>
            <a:r>
              <a:rPr lang="zh-CN" altLang="zh-CN" dirty="0"/>
              <a:t>无线广域网</a:t>
            </a:r>
          </a:p>
          <a:p>
            <a:r>
              <a:rPr lang="en-US" altLang="zh-CN" dirty="0"/>
              <a:t>7.5 </a:t>
            </a:r>
            <a:r>
              <a:rPr lang="zh-CN" altLang="zh-CN" dirty="0"/>
              <a:t>无线个域</a:t>
            </a:r>
            <a:r>
              <a:rPr lang="zh-CN" altLang="zh-CN" dirty="0" smtClean="0"/>
              <a:t>网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468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7030A0"/>
                </a:solidFill>
              </a:rPr>
              <a:t>一、概念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使用无需授权的</a:t>
            </a:r>
            <a:r>
              <a:rPr lang="en-US" altLang="zh-CN" dirty="0"/>
              <a:t>2.4GHz</a:t>
            </a:r>
            <a:r>
              <a:rPr lang="zh-CN" altLang="zh-CN" dirty="0"/>
              <a:t>或</a:t>
            </a:r>
            <a:r>
              <a:rPr lang="en-US" altLang="zh-CN" dirty="0"/>
              <a:t>5GHz</a:t>
            </a:r>
            <a:r>
              <a:rPr lang="zh-CN" altLang="zh-CN" dirty="0" smtClean="0"/>
              <a:t>频段</a:t>
            </a:r>
            <a:endParaRPr lang="en-US" altLang="zh-CN" dirty="0" smtClean="0"/>
          </a:p>
          <a:p>
            <a:r>
              <a:rPr lang="zh-CN" altLang="zh-CN" dirty="0" smtClean="0"/>
              <a:t>可使</a:t>
            </a:r>
            <a:r>
              <a:rPr lang="zh-CN" altLang="zh-CN" dirty="0"/>
              <a:t>智能终端设备实现随时、随地、随意的宽带网络</a:t>
            </a:r>
            <a:r>
              <a:rPr lang="zh-CN" altLang="zh-CN" dirty="0" smtClean="0"/>
              <a:t>接入</a:t>
            </a:r>
            <a:endParaRPr lang="en-US" altLang="zh-CN" dirty="0" smtClean="0"/>
          </a:p>
          <a:p>
            <a:r>
              <a:rPr lang="zh-CN" altLang="zh-CN" dirty="0" smtClean="0"/>
              <a:t>为</a:t>
            </a:r>
            <a:r>
              <a:rPr lang="zh-CN" altLang="zh-CN" dirty="0"/>
              <a:t>用户接入互联网提供了极大的便利。</a:t>
            </a:r>
          </a:p>
          <a:p>
            <a:r>
              <a:rPr lang="zh-CN" altLang="zh-CN" dirty="0"/>
              <a:t>现在许多地方，如办公室、机场、快餐店等都向公众提供有偿</a:t>
            </a:r>
            <a:r>
              <a:rPr lang="en-US" altLang="zh-CN" dirty="0"/>
              <a:t>/</a:t>
            </a:r>
            <a:r>
              <a:rPr lang="zh-CN" altLang="zh-CN" dirty="0"/>
              <a:t>无偿接入</a:t>
            </a:r>
            <a:r>
              <a:rPr lang="en-US" altLang="zh-CN" dirty="0"/>
              <a:t>Wi-Fi</a:t>
            </a:r>
            <a:r>
              <a:rPr lang="zh-CN" altLang="zh-CN" dirty="0"/>
              <a:t>的服务，这样的地点叫做</a:t>
            </a:r>
            <a:r>
              <a:rPr lang="zh-CN" altLang="zh-CN" dirty="0" smtClean="0"/>
              <a:t>热点</a:t>
            </a:r>
            <a:endParaRPr lang="en-US" altLang="zh-CN" dirty="0" smtClean="0"/>
          </a:p>
          <a:p>
            <a:r>
              <a:rPr lang="zh-CN" altLang="zh-CN" dirty="0" smtClean="0"/>
              <a:t>由</a:t>
            </a:r>
            <a:r>
              <a:rPr lang="zh-CN" altLang="zh-CN" dirty="0"/>
              <a:t>许多热点和</a:t>
            </a:r>
            <a:r>
              <a:rPr lang="en-US" altLang="zh-CN" dirty="0"/>
              <a:t>AP</a:t>
            </a:r>
            <a:r>
              <a:rPr lang="zh-CN" altLang="zh-CN" dirty="0"/>
              <a:t>连接起来的区域叫做热区（</a:t>
            </a:r>
            <a:r>
              <a:rPr lang="en-US" altLang="zh-CN" dirty="0"/>
              <a:t>Hot Zone</a:t>
            </a:r>
            <a:r>
              <a:rPr lang="zh-CN" altLang="zh-CN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8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7030A0"/>
                </a:solidFill>
              </a:rPr>
              <a:t>二、系统组成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5" y="1916832"/>
            <a:ext cx="8488363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67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zh-CN" dirty="0">
                <a:solidFill>
                  <a:srgbClr val="FF0000"/>
                </a:solidFill>
              </a:rPr>
              <a:t>．基本服务集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5" y="1916832"/>
            <a:ext cx="8488363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>
          <a:xfrm>
            <a:off x="683568" y="3407898"/>
            <a:ext cx="4104456" cy="252028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427984" y="3356992"/>
            <a:ext cx="3960440" cy="257118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93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6" grpId="0" animBg="1"/>
      <p:bldP spid="6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包括一个基站和若干个移动</a:t>
            </a:r>
            <a:r>
              <a:rPr lang="zh-CN" altLang="zh-CN" dirty="0" smtClean="0"/>
              <a:t>结点</a:t>
            </a:r>
            <a:endParaRPr lang="en-US" altLang="zh-CN" dirty="0" smtClean="0"/>
          </a:p>
          <a:p>
            <a:r>
              <a:rPr lang="zh-CN" altLang="zh-CN" dirty="0" smtClean="0"/>
              <a:t>形成</a:t>
            </a:r>
            <a:r>
              <a:rPr lang="zh-CN" altLang="zh-CN" dirty="0"/>
              <a:t>星型</a:t>
            </a:r>
            <a:r>
              <a:rPr lang="zh-CN" altLang="zh-CN" dirty="0" smtClean="0"/>
              <a:t>拓扑</a:t>
            </a:r>
            <a:endParaRPr lang="en-US" altLang="zh-CN" dirty="0" smtClean="0"/>
          </a:p>
          <a:p>
            <a:r>
              <a:rPr lang="zh-CN" altLang="zh-CN" dirty="0"/>
              <a:t>基站叫做接入点（</a:t>
            </a:r>
            <a:r>
              <a:rPr lang="en-US" altLang="zh-CN" dirty="0"/>
              <a:t>Access Point</a:t>
            </a:r>
            <a:r>
              <a:rPr lang="zh-CN" altLang="zh-CN" dirty="0"/>
              <a:t>，</a:t>
            </a:r>
            <a:r>
              <a:rPr lang="en-US" altLang="zh-CN" dirty="0"/>
              <a:t>AP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作用</a:t>
            </a:r>
            <a:r>
              <a:rPr lang="zh-CN" altLang="zh-CN" dirty="0"/>
              <a:t>与网桥</a:t>
            </a:r>
            <a:r>
              <a:rPr lang="zh-CN" altLang="zh-CN" dirty="0" smtClean="0"/>
              <a:t>相似</a:t>
            </a:r>
            <a:endParaRPr lang="en-US" altLang="zh-CN" dirty="0" smtClean="0"/>
          </a:p>
          <a:p>
            <a:r>
              <a:rPr lang="zh-CN" altLang="zh-CN" dirty="0" smtClean="0"/>
              <a:t>当</a:t>
            </a:r>
            <a:r>
              <a:rPr lang="zh-CN" altLang="zh-CN" dirty="0"/>
              <a:t>网络管理员安装</a:t>
            </a:r>
            <a:r>
              <a:rPr lang="en-US" altLang="zh-CN" dirty="0"/>
              <a:t>AP</a:t>
            </a:r>
            <a:r>
              <a:rPr lang="zh-CN" altLang="zh-CN" dirty="0"/>
              <a:t>时，必须为该</a:t>
            </a:r>
            <a:r>
              <a:rPr lang="en-US" altLang="zh-CN" dirty="0"/>
              <a:t>AP</a:t>
            </a:r>
            <a:r>
              <a:rPr lang="zh-CN" altLang="zh-CN" dirty="0"/>
              <a:t>分配一个不超过</a:t>
            </a:r>
            <a:r>
              <a:rPr lang="en-US" altLang="zh-CN" dirty="0"/>
              <a:t>32</a:t>
            </a:r>
            <a:r>
              <a:rPr lang="zh-CN" altLang="zh-CN" dirty="0"/>
              <a:t>字节的服务集标识符（</a:t>
            </a:r>
            <a:r>
              <a:rPr lang="en-US" altLang="zh-CN" dirty="0"/>
              <a:t>Service Set Identifier</a:t>
            </a:r>
            <a:r>
              <a:rPr lang="zh-CN" altLang="zh-CN" dirty="0"/>
              <a:t>，</a:t>
            </a:r>
            <a:r>
              <a:rPr lang="en-US" altLang="zh-CN" dirty="0"/>
              <a:t>SSID</a:t>
            </a:r>
            <a:r>
              <a:rPr lang="zh-CN" altLang="zh-CN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0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扩展的服务集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55" y="1916832"/>
            <a:ext cx="8488363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467544" y="3212975"/>
            <a:ext cx="8136904" cy="3285381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63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扩展的服务集（</a:t>
            </a:r>
            <a:r>
              <a:rPr lang="en-US" altLang="zh-CN" dirty="0"/>
              <a:t>Extended Service Set</a:t>
            </a:r>
            <a:r>
              <a:rPr lang="zh-CN" altLang="zh-CN" dirty="0"/>
              <a:t>，</a:t>
            </a:r>
            <a:r>
              <a:rPr lang="en-US" altLang="zh-CN" dirty="0"/>
              <a:t>ESS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/>
              <a:t>分配系统可以采用以太网、点对点</a:t>
            </a:r>
            <a:r>
              <a:rPr lang="zh-CN" altLang="zh-CN" dirty="0" smtClean="0"/>
              <a:t>链路</a:t>
            </a:r>
            <a:endParaRPr lang="en-US" altLang="zh-CN" dirty="0" smtClean="0"/>
          </a:p>
          <a:p>
            <a:r>
              <a:rPr lang="zh-CN" altLang="zh-CN" dirty="0" smtClean="0"/>
              <a:t>其</a:t>
            </a:r>
            <a:r>
              <a:rPr lang="zh-CN" altLang="zh-CN" dirty="0"/>
              <a:t>作用是使得扩展的服务集对上层的表现就像一个基本服务集</a:t>
            </a:r>
            <a:r>
              <a:rPr lang="zh-CN" altLang="zh-CN" dirty="0" smtClean="0"/>
              <a:t>一样</a:t>
            </a:r>
            <a:endParaRPr lang="en-US" altLang="zh-CN" dirty="0" smtClean="0"/>
          </a:p>
          <a:p>
            <a:r>
              <a:rPr lang="en-US" altLang="zh-CN" dirty="0"/>
              <a:t>ESS</a:t>
            </a:r>
            <a:r>
              <a:rPr lang="zh-CN" altLang="zh-CN" dirty="0"/>
              <a:t>还可以通过门桥（</a:t>
            </a:r>
            <a:r>
              <a:rPr lang="en-US" altLang="zh-CN" dirty="0"/>
              <a:t>Portal</a:t>
            </a:r>
            <a:r>
              <a:rPr lang="zh-CN" altLang="zh-CN" dirty="0"/>
              <a:t>）为无线用户提供到非</a:t>
            </a:r>
            <a:r>
              <a:rPr lang="en-US" altLang="zh-CN" dirty="0"/>
              <a:t>802.11</a:t>
            </a:r>
            <a:r>
              <a:rPr lang="zh-CN" altLang="zh-CN" dirty="0"/>
              <a:t>无线局域网的</a:t>
            </a:r>
            <a:r>
              <a:rPr lang="zh-CN" altLang="zh-CN" dirty="0" smtClean="0"/>
              <a:t>接入</a:t>
            </a:r>
            <a:endParaRPr lang="en-US" altLang="zh-CN" dirty="0" smtClean="0"/>
          </a:p>
          <a:p>
            <a:r>
              <a:rPr lang="zh-CN" altLang="zh-CN" dirty="0" smtClean="0"/>
              <a:t>门桥</a:t>
            </a:r>
            <a:r>
              <a:rPr lang="zh-CN" altLang="zh-CN" dirty="0"/>
              <a:t>的作用就相当于一个网桥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81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多种分类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按照通信</a:t>
            </a:r>
            <a:r>
              <a:rPr lang="zh-CN" altLang="zh-CN" dirty="0" smtClean="0"/>
              <a:t>距离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无线</a:t>
            </a:r>
            <a:r>
              <a:rPr lang="zh-CN" altLang="zh-CN" dirty="0"/>
              <a:t>局域网（</a:t>
            </a:r>
            <a:r>
              <a:rPr lang="en-US" altLang="zh-CN" dirty="0"/>
              <a:t>WLAN</a:t>
            </a:r>
            <a:r>
              <a:rPr lang="zh-CN" altLang="zh-CN" dirty="0"/>
              <a:t>，</a:t>
            </a:r>
            <a:r>
              <a:rPr lang="en-US" altLang="zh-CN" dirty="0"/>
              <a:t>Wireless LAN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，如</a:t>
            </a:r>
            <a:r>
              <a:rPr lang="en-US" altLang="zh-CN" dirty="0" smtClean="0"/>
              <a:t>Wi-Fi</a:t>
            </a:r>
          </a:p>
          <a:p>
            <a:pPr lvl="1"/>
            <a:r>
              <a:rPr lang="zh-CN" altLang="zh-CN" dirty="0" smtClean="0"/>
              <a:t>无线</a:t>
            </a:r>
            <a:r>
              <a:rPr lang="zh-CN" altLang="zh-CN" dirty="0"/>
              <a:t>城域网（</a:t>
            </a:r>
            <a:r>
              <a:rPr lang="en-US" altLang="zh-CN" dirty="0"/>
              <a:t>WMAN</a:t>
            </a:r>
            <a:r>
              <a:rPr lang="zh-CN" altLang="zh-CN" dirty="0"/>
              <a:t>，</a:t>
            </a:r>
            <a:r>
              <a:rPr lang="en-US" altLang="zh-CN" dirty="0"/>
              <a:t>Wireless MAN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无线</a:t>
            </a:r>
            <a:r>
              <a:rPr lang="zh-CN" altLang="zh-CN" dirty="0"/>
              <a:t>广域网（</a:t>
            </a:r>
            <a:r>
              <a:rPr lang="en-US" altLang="zh-CN" dirty="0"/>
              <a:t>WWAN</a:t>
            </a:r>
            <a:r>
              <a:rPr lang="zh-CN" altLang="zh-CN" dirty="0"/>
              <a:t>，</a:t>
            </a:r>
            <a:r>
              <a:rPr lang="en-US" altLang="zh-CN" dirty="0"/>
              <a:t>Wireless WAN</a:t>
            </a:r>
            <a:r>
              <a:rPr lang="zh-CN" altLang="zh-CN" dirty="0" smtClean="0"/>
              <a:t>）</a:t>
            </a:r>
            <a:r>
              <a:rPr lang="zh-CN" altLang="en-US" dirty="0"/>
              <a:t>，如</a:t>
            </a:r>
            <a:r>
              <a:rPr lang="zh-CN" altLang="zh-CN" dirty="0"/>
              <a:t>蜂窝通信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无线</a:t>
            </a:r>
            <a:r>
              <a:rPr lang="zh-CN" altLang="zh-CN" dirty="0"/>
              <a:t>个域网（</a:t>
            </a:r>
            <a:r>
              <a:rPr lang="en-US" altLang="zh-CN" dirty="0"/>
              <a:t>WPAN</a:t>
            </a:r>
            <a:r>
              <a:rPr lang="zh-CN" altLang="zh-CN" dirty="0"/>
              <a:t>，</a:t>
            </a:r>
            <a:r>
              <a:rPr lang="en-US" altLang="zh-CN" dirty="0"/>
              <a:t>Wireless PAN</a:t>
            </a:r>
            <a:r>
              <a:rPr lang="zh-CN" altLang="zh-CN" dirty="0" smtClean="0"/>
              <a:t>）</a:t>
            </a:r>
            <a:r>
              <a:rPr lang="zh-CN" altLang="en-US" dirty="0"/>
              <a:t>，</a:t>
            </a:r>
            <a:r>
              <a:rPr lang="zh-CN" altLang="zh-CN" dirty="0" smtClean="0"/>
              <a:t>如</a:t>
            </a:r>
            <a:r>
              <a:rPr lang="zh-CN" altLang="zh-CN" dirty="0"/>
              <a:t>蓝牙</a:t>
            </a:r>
            <a:endParaRPr lang="en-US" altLang="zh-CN" dirty="0" smtClean="0"/>
          </a:p>
          <a:p>
            <a:r>
              <a:rPr lang="zh-CN" altLang="zh-CN" dirty="0"/>
              <a:t>按照工作</a:t>
            </a:r>
            <a:r>
              <a:rPr lang="zh-CN" altLang="zh-CN" dirty="0" smtClean="0"/>
              <a:t>机制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传统</a:t>
            </a:r>
            <a:r>
              <a:rPr lang="zh-CN" altLang="zh-CN" dirty="0"/>
              <a:t>无线</a:t>
            </a:r>
            <a:r>
              <a:rPr lang="zh-CN" altLang="zh-CN" dirty="0" smtClean="0"/>
              <a:t>网络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移动</a:t>
            </a:r>
            <a:r>
              <a:rPr lang="zh-CN" altLang="zh-CN" dirty="0"/>
              <a:t>自组织网络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24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zh-CN" dirty="0">
                <a:solidFill>
                  <a:srgbClr val="FF0000"/>
                </a:solidFill>
              </a:rPr>
              <a:t>关联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3" y="1757503"/>
            <a:ext cx="8231187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520409"/>
              </p:ext>
            </p:extLst>
          </p:nvPr>
        </p:nvGraphicFramePr>
        <p:xfrm>
          <a:off x="431993" y="5589240"/>
          <a:ext cx="576064" cy="434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Clip" r:id="rId4" imgW="1268295" imgH="1199426" progId="MS_ClipArt_Gallery.2">
                  <p:embed/>
                </p:oleObj>
              </mc:Choice>
              <mc:Fallback>
                <p:oleObj name="Clip" r:id="rId4" imgW="1268295" imgH="1199426" progId="MS_ClipArt_Gallery.2">
                  <p:embed/>
                  <p:pic>
                    <p:nvPicPr>
                      <p:cNvPr id="0" name="对象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93" y="5589240"/>
                        <a:ext cx="576064" cy="434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任意多边形 6"/>
          <p:cNvSpPr/>
          <p:nvPr/>
        </p:nvSpPr>
        <p:spPr>
          <a:xfrm rot="18644300" flipV="1">
            <a:off x="1495248" y="4165754"/>
            <a:ext cx="1178710" cy="402067"/>
          </a:xfrm>
          <a:custGeom>
            <a:avLst/>
            <a:gdLst>
              <a:gd name="connsiteX0" fmla="*/ 6867 w 2622846"/>
              <a:gd name="connsiteY0" fmla="*/ 508883 h 678290"/>
              <a:gd name="connsiteX1" fmla="*/ 205649 w 2622846"/>
              <a:gd name="connsiteY1" fmla="*/ 405516 h 678290"/>
              <a:gd name="connsiteX2" fmla="*/ 324919 w 2622846"/>
              <a:gd name="connsiteY2" fmla="*/ 349857 h 678290"/>
              <a:gd name="connsiteX3" fmla="*/ 468042 w 2622846"/>
              <a:gd name="connsiteY3" fmla="*/ 302149 h 678290"/>
              <a:gd name="connsiteX4" fmla="*/ 603214 w 2622846"/>
              <a:gd name="connsiteY4" fmla="*/ 246490 h 678290"/>
              <a:gd name="connsiteX5" fmla="*/ 746338 w 2622846"/>
              <a:gd name="connsiteY5" fmla="*/ 206734 h 678290"/>
              <a:gd name="connsiteX6" fmla="*/ 1008731 w 2622846"/>
              <a:gd name="connsiteY6" fmla="*/ 127221 h 678290"/>
              <a:gd name="connsiteX7" fmla="*/ 1088244 w 2622846"/>
              <a:gd name="connsiteY7" fmla="*/ 103367 h 678290"/>
              <a:gd name="connsiteX8" fmla="*/ 1191611 w 2622846"/>
              <a:gd name="connsiteY8" fmla="*/ 79513 h 678290"/>
              <a:gd name="connsiteX9" fmla="*/ 1255221 w 2622846"/>
              <a:gd name="connsiteY9" fmla="*/ 55659 h 678290"/>
              <a:gd name="connsiteX10" fmla="*/ 1310880 w 2622846"/>
              <a:gd name="connsiteY10" fmla="*/ 47708 h 678290"/>
              <a:gd name="connsiteX11" fmla="*/ 1374491 w 2622846"/>
              <a:gd name="connsiteY11" fmla="*/ 31805 h 678290"/>
              <a:gd name="connsiteX12" fmla="*/ 1366540 w 2622846"/>
              <a:gd name="connsiteY12" fmla="*/ 127221 h 678290"/>
              <a:gd name="connsiteX13" fmla="*/ 1358588 w 2622846"/>
              <a:gd name="connsiteY13" fmla="*/ 151075 h 678290"/>
              <a:gd name="connsiteX14" fmla="*/ 1342686 w 2622846"/>
              <a:gd name="connsiteY14" fmla="*/ 214685 h 678290"/>
              <a:gd name="connsiteX15" fmla="*/ 1334734 w 2622846"/>
              <a:gd name="connsiteY15" fmla="*/ 254442 h 678290"/>
              <a:gd name="connsiteX16" fmla="*/ 1318832 w 2622846"/>
              <a:gd name="connsiteY16" fmla="*/ 278296 h 678290"/>
              <a:gd name="connsiteX17" fmla="*/ 1302929 w 2622846"/>
              <a:gd name="connsiteY17" fmla="*/ 326003 h 678290"/>
              <a:gd name="connsiteX18" fmla="*/ 1287027 w 2622846"/>
              <a:gd name="connsiteY18" fmla="*/ 381662 h 678290"/>
              <a:gd name="connsiteX19" fmla="*/ 1326783 w 2622846"/>
              <a:gd name="connsiteY19" fmla="*/ 357809 h 678290"/>
              <a:gd name="connsiteX20" fmla="*/ 1390393 w 2622846"/>
              <a:gd name="connsiteY20" fmla="*/ 318052 h 678290"/>
              <a:gd name="connsiteX21" fmla="*/ 1485809 w 2622846"/>
              <a:gd name="connsiteY21" fmla="*/ 270344 h 678290"/>
              <a:gd name="connsiteX22" fmla="*/ 1605079 w 2622846"/>
              <a:gd name="connsiteY22" fmla="*/ 230588 h 678290"/>
              <a:gd name="connsiteX23" fmla="*/ 1708446 w 2622846"/>
              <a:gd name="connsiteY23" fmla="*/ 198782 h 678290"/>
              <a:gd name="connsiteX24" fmla="*/ 1811813 w 2622846"/>
              <a:gd name="connsiteY24" fmla="*/ 166977 h 678290"/>
              <a:gd name="connsiteX25" fmla="*/ 1931082 w 2622846"/>
              <a:gd name="connsiteY25" fmla="*/ 135172 h 678290"/>
              <a:gd name="connsiteX26" fmla="*/ 2066254 w 2622846"/>
              <a:gd name="connsiteY26" fmla="*/ 103367 h 678290"/>
              <a:gd name="connsiteX27" fmla="*/ 2137816 w 2622846"/>
              <a:gd name="connsiteY27" fmla="*/ 79513 h 678290"/>
              <a:gd name="connsiteX28" fmla="*/ 2272988 w 2622846"/>
              <a:gd name="connsiteY28" fmla="*/ 55659 h 678290"/>
              <a:gd name="connsiteX29" fmla="*/ 2392258 w 2622846"/>
              <a:gd name="connsiteY29" fmla="*/ 39756 h 678290"/>
              <a:gd name="connsiteX30" fmla="*/ 2447917 w 2622846"/>
              <a:gd name="connsiteY30" fmla="*/ 23854 h 678290"/>
              <a:gd name="connsiteX31" fmla="*/ 2511527 w 2622846"/>
              <a:gd name="connsiteY31" fmla="*/ 15902 h 678290"/>
              <a:gd name="connsiteX32" fmla="*/ 2622846 w 2622846"/>
              <a:gd name="connsiteY32" fmla="*/ 0 h 678290"/>
              <a:gd name="connsiteX33" fmla="*/ 2598992 w 2622846"/>
              <a:gd name="connsiteY33" fmla="*/ 23854 h 678290"/>
              <a:gd name="connsiteX34" fmla="*/ 2559235 w 2622846"/>
              <a:gd name="connsiteY34" fmla="*/ 39756 h 678290"/>
              <a:gd name="connsiteX35" fmla="*/ 2487673 w 2622846"/>
              <a:gd name="connsiteY35" fmla="*/ 63610 h 678290"/>
              <a:gd name="connsiteX36" fmla="*/ 2288891 w 2622846"/>
              <a:gd name="connsiteY36" fmla="*/ 143123 h 678290"/>
              <a:gd name="connsiteX37" fmla="*/ 2193475 w 2622846"/>
              <a:gd name="connsiteY37" fmla="*/ 182880 h 678290"/>
              <a:gd name="connsiteX38" fmla="*/ 2090108 w 2622846"/>
              <a:gd name="connsiteY38" fmla="*/ 214685 h 678290"/>
              <a:gd name="connsiteX39" fmla="*/ 1891326 w 2622846"/>
              <a:gd name="connsiteY39" fmla="*/ 294198 h 678290"/>
              <a:gd name="connsiteX40" fmla="*/ 1740251 w 2622846"/>
              <a:gd name="connsiteY40" fmla="*/ 349857 h 678290"/>
              <a:gd name="connsiteX41" fmla="*/ 1628933 w 2622846"/>
              <a:gd name="connsiteY41" fmla="*/ 397565 h 678290"/>
              <a:gd name="connsiteX42" fmla="*/ 1605079 w 2622846"/>
              <a:gd name="connsiteY42" fmla="*/ 413468 h 678290"/>
              <a:gd name="connsiteX43" fmla="*/ 1565322 w 2622846"/>
              <a:gd name="connsiteY43" fmla="*/ 437322 h 678290"/>
              <a:gd name="connsiteX44" fmla="*/ 1541468 w 2622846"/>
              <a:gd name="connsiteY44" fmla="*/ 461176 h 678290"/>
              <a:gd name="connsiteX45" fmla="*/ 1454004 w 2622846"/>
              <a:gd name="connsiteY45" fmla="*/ 508883 h 678290"/>
              <a:gd name="connsiteX46" fmla="*/ 1382442 w 2622846"/>
              <a:gd name="connsiteY46" fmla="*/ 564542 h 678290"/>
              <a:gd name="connsiteX47" fmla="*/ 1358588 w 2622846"/>
              <a:gd name="connsiteY47" fmla="*/ 572494 h 678290"/>
              <a:gd name="connsiteX48" fmla="*/ 1326783 w 2622846"/>
              <a:gd name="connsiteY48" fmla="*/ 588396 h 678290"/>
              <a:gd name="connsiteX49" fmla="*/ 1302929 w 2622846"/>
              <a:gd name="connsiteY49" fmla="*/ 604299 h 678290"/>
              <a:gd name="connsiteX50" fmla="*/ 1239319 w 2622846"/>
              <a:gd name="connsiteY50" fmla="*/ 636104 h 678290"/>
              <a:gd name="connsiteX51" fmla="*/ 1215465 w 2622846"/>
              <a:gd name="connsiteY51" fmla="*/ 652007 h 678290"/>
              <a:gd name="connsiteX52" fmla="*/ 1183660 w 2622846"/>
              <a:gd name="connsiteY52" fmla="*/ 659958 h 678290"/>
              <a:gd name="connsiteX53" fmla="*/ 1159806 w 2622846"/>
              <a:gd name="connsiteY53" fmla="*/ 675861 h 678290"/>
              <a:gd name="connsiteX54" fmla="*/ 1175708 w 2622846"/>
              <a:gd name="connsiteY54" fmla="*/ 548640 h 678290"/>
              <a:gd name="connsiteX55" fmla="*/ 1167757 w 2622846"/>
              <a:gd name="connsiteY55" fmla="*/ 310101 h 678290"/>
              <a:gd name="connsiteX56" fmla="*/ 786094 w 2622846"/>
              <a:gd name="connsiteY56" fmla="*/ 318052 h 678290"/>
              <a:gd name="connsiteX57" fmla="*/ 754289 w 2622846"/>
              <a:gd name="connsiteY57" fmla="*/ 326003 h 678290"/>
              <a:gd name="connsiteX58" fmla="*/ 690679 w 2622846"/>
              <a:gd name="connsiteY58" fmla="*/ 333955 h 678290"/>
              <a:gd name="connsiteX59" fmla="*/ 555507 w 2622846"/>
              <a:gd name="connsiteY59" fmla="*/ 357809 h 678290"/>
              <a:gd name="connsiteX60" fmla="*/ 523701 w 2622846"/>
              <a:gd name="connsiteY60" fmla="*/ 365760 h 678290"/>
              <a:gd name="connsiteX61" fmla="*/ 483945 w 2622846"/>
              <a:gd name="connsiteY61" fmla="*/ 373711 h 678290"/>
              <a:gd name="connsiteX62" fmla="*/ 420334 w 2622846"/>
              <a:gd name="connsiteY62" fmla="*/ 389614 h 678290"/>
              <a:gd name="connsiteX63" fmla="*/ 332870 w 2622846"/>
              <a:gd name="connsiteY63" fmla="*/ 405516 h 678290"/>
              <a:gd name="connsiteX64" fmla="*/ 261308 w 2622846"/>
              <a:gd name="connsiteY64" fmla="*/ 421419 h 678290"/>
              <a:gd name="connsiteX65" fmla="*/ 237454 w 2622846"/>
              <a:gd name="connsiteY65" fmla="*/ 429370 h 678290"/>
              <a:gd name="connsiteX66" fmla="*/ 205649 w 2622846"/>
              <a:gd name="connsiteY66" fmla="*/ 437322 h 678290"/>
              <a:gd name="connsiteX67" fmla="*/ 157941 w 2622846"/>
              <a:gd name="connsiteY67" fmla="*/ 453224 h 678290"/>
              <a:gd name="connsiteX68" fmla="*/ 134087 w 2622846"/>
              <a:gd name="connsiteY68" fmla="*/ 461176 h 678290"/>
              <a:gd name="connsiteX69" fmla="*/ 110233 w 2622846"/>
              <a:gd name="connsiteY69" fmla="*/ 477078 h 678290"/>
              <a:gd name="connsiteX70" fmla="*/ 78428 w 2622846"/>
              <a:gd name="connsiteY70" fmla="*/ 500932 h 678290"/>
              <a:gd name="connsiteX71" fmla="*/ 46623 w 2622846"/>
              <a:gd name="connsiteY71" fmla="*/ 508883 h 678290"/>
              <a:gd name="connsiteX72" fmla="*/ 6867 w 2622846"/>
              <a:gd name="connsiteY72" fmla="*/ 508883 h 67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22846" h="678290">
                <a:moveTo>
                  <a:pt x="6867" y="508883"/>
                </a:moveTo>
                <a:cubicBezTo>
                  <a:pt x="33371" y="491655"/>
                  <a:pt x="39961" y="483487"/>
                  <a:pt x="205649" y="405516"/>
                </a:cubicBezTo>
                <a:cubicBezTo>
                  <a:pt x="245346" y="386835"/>
                  <a:pt x="283298" y="363731"/>
                  <a:pt x="324919" y="349857"/>
                </a:cubicBezTo>
                <a:cubicBezTo>
                  <a:pt x="372627" y="333954"/>
                  <a:pt x="420900" y="319659"/>
                  <a:pt x="468042" y="302149"/>
                </a:cubicBezTo>
                <a:cubicBezTo>
                  <a:pt x="513720" y="285183"/>
                  <a:pt x="557120" y="262293"/>
                  <a:pt x="603214" y="246490"/>
                </a:cubicBezTo>
                <a:cubicBezTo>
                  <a:pt x="650052" y="230431"/>
                  <a:pt x="698836" y="220705"/>
                  <a:pt x="746338" y="206734"/>
                </a:cubicBezTo>
                <a:lnTo>
                  <a:pt x="1008731" y="127221"/>
                </a:lnTo>
                <a:cubicBezTo>
                  <a:pt x="1035218" y="119213"/>
                  <a:pt x="1061281" y="109589"/>
                  <a:pt x="1088244" y="103367"/>
                </a:cubicBezTo>
                <a:cubicBezTo>
                  <a:pt x="1122700" y="95416"/>
                  <a:pt x="1157610" y="89228"/>
                  <a:pt x="1191611" y="79513"/>
                </a:cubicBezTo>
                <a:cubicBezTo>
                  <a:pt x="1213385" y="73292"/>
                  <a:pt x="1233340" y="61494"/>
                  <a:pt x="1255221" y="55659"/>
                </a:cubicBezTo>
                <a:cubicBezTo>
                  <a:pt x="1273330" y="50830"/>
                  <a:pt x="1292394" y="50789"/>
                  <a:pt x="1310880" y="47708"/>
                </a:cubicBezTo>
                <a:cubicBezTo>
                  <a:pt x="1349256" y="41312"/>
                  <a:pt x="1343769" y="42045"/>
                  <a:pt x="1374491" y="31805"/>
                </a:cubicBezTo>
                <a:cubicBezTo>
                  <a:pt x="1371841" y="63610"/>
                  <a:pt x="1370758" y="95585"/>
                  <a:pt x="1366540" y="127221"/>
                </a:cubicBezTo>
                <a:cubicBezTo>
                  <a:pt x="1365432" y="135529"/>
                  <a:pt x="1360793" y="142989"/>
                  <a:pt x="1358588" y="151075"/>
                </a:cubicBezTo>
                <a:cubicBezTo>
                  <a:pt x="1352837" y="172161"/>
                  <a:pt x="1347601" y="193389"/>
                  <a:pt x="1342686" y="214685"/>
                </a:cubicBezTo>
                <a:cubicBezTo>
                  <a:pt x="1339647" y="227854"/>
                  <a:pt x="1339479" y="241788"/>
                  <a:pt x="1334734" y="254442"/>
                </a:cubicBezTo>
                <a:cubicBezTo>
                  <a:pt x="1331379" y="263390"/>
                  <a:pt x="1322713" y="269563"/>
                  <a:pt x="1318832" y="278296"/>
                </a:cubicBezTo>
                <a:cubicBezTo>
                  <a:pt x="1312024" y="293614"/>
                  <a:pt x="1308230" y="310101"/>
                  <a:pt x="1302929" y="326003"/>
                </a:cubicBezTo>
                <a:cubicBezTo>
                  <a:pt x="1301536" y="330183"/>
                  <a:pt x="1283955" y="380894"/>
                  <a:pt x="1287027" y="381662"/>
                </a:cubicBezTo>
                <a:cubicBezTo>
                  <a:pt x="1302020" y="385411"/>
                  <a:pt x="1313274" y="365314"/>
                  <a:pt x="1326783" y="357809"/>
                </a:cubicBezTo>
                <a:cubicBezTo>
                  <a:pt x="1400013" y="317126"/>
                  <a:pt x="1316044" y="370096"/>
                  <a:pt x="1390393" y="318052"/>
                </a:cubicBezTo>
                <a:cubicBezTo>
                  <a:pt x="1455347" y="272584"/>
                  <a:pt x="1417077" y="296119"/>
                  <a:pt x="1485809" y="270344"/>
                </a:cubicBezTo>
                <a:cubicBezTo>
                  <a:pt x="1591019" y="230890"/>
                  <a:pt x="1531105" y="245382"/>
                  <a:pt x="1605079" y="230588"/>
                </a:cubicBezTo>
                <a:cubicBezTo>
                  <a:pt x="1748974" y="158641"/>
                  <a:pt x="1551466" y="251109"/>
                  <a:pt x="1708446" y="198782"/>
                </a:cubicBezTo>
                <a:cubicBezTo>
                  <a:pt x="1840867" y="154642"/>
                  <a:pt x="1630075" y="189696"/>
                  <a:pt x="1811813" y="166977"/>
                </a:cubicBezTo>
                <a:cubicBezTo>
                  <a:pt x="1932199" y="115383"/>
                  <a:pt x="1799714" y="166082"/>
                  <a:pt x="1931082" y="135172"/>
                </a:cubicBezTo>
                <a:cubicBezTo>
                  <a:pt x="2104545" y="94357"/>
                  <a:pt x="1908323" y="123108"/>
                  <a:pt x="2066254" y="103367"/>
                </a:cubicBezTo>
                <a:cubicBezTo>
                  <a:pt x="2090108" y="95416"/>
                  <a:pt x="2113589" y="86243"/>
                  <a:pt x="2137816" y="79513"/>
                </a:cubicBezTo>
                <a:cubicBezTo>
                  <a:pt x="2212194" y="58852"/>
                  <a:pt x="2200909" y="66748"/>
                  <a:pt x="2272988" y="55659"/>
                </a:cubicBezTo>
                <a:cubicBezTo>
                  <a:pt x="2395340" y="36836"/>
                  <a:pt x="2187988" y="60185"/>
                  <a:pt x="2392258" y="39756"/>
                </a:cubicBezTo>
                <a:cubicBezTo>
                  <a:pt x="2410811" y="34455"/>
                  <a:pt x="2428996" y="27638"/>
                  <a:pt x="2447917" y="23854"/>
                </a:cubicBezTo>
                <a:cubicBezTo>
                  <a:pt x="2468870" y="19663"/>
                  <a:pt x="2490373" y="18924"/>
                  <a:pt x="2511527" y="15902"/>
                </a:cubicBezTo>
                <a:cubicBezTo>
                  <a:pt x="2671936" y="-7014"/>
                  <a:pt x="2421797" y="25130"/>
                  <a:pt x="2622846" y="0"/>
                </a:cubicBezTo>
                <a:cubicBezTo>
                  <a:pt x="2614895" y="7951"/>
                  <a:pt x="2608528" y="17894"/>
                  <a:pt x="2598992" y="23854"/>
                </a:cubicBezTo>
                <a:cubicBezTo>
                  <a:pt x="2586888" y="31419"/>
                  <a:pt x="2572677" y="34956"/>
                  <a:pt x="2559235" y="39756"/>
                </a:cubicBezTo>
                <a:cubicBezTo>
                  <a:pt x="2535555" y="48213"/>
                  <a:pt x="2511159" y="54630"/>
                  <a:pt x="2487673" y="63610"/>
                </a:cubicBezTo>
                <a:cubicBezTo>
                  <a:pt x="2421014" y="89097"/>
                  <a:pt x="2355028" y="116311"/>
                  <a:pt x="2288891" y="143123"/>
                </a:cubicBezTo>
                <a:cubicBezTo>
                  <a:pt x="2256959" y="156068"/>
                  <a:pt x="2226407" y="172747"/>
                  <a:pt x="2193475" y="182880"/>
                </a:cubicBezTo>
                <a:cubicBezTo>
                  <a:pt x="2159019" y="193482"/>
                  <a:pt x="2123935" y="202222"/>
                  <a:pt x="2090108" y="214685"/>
                </a:cubicBezTo>
                <a:cubicBezTo>
                  <a:pt x="2023143" y="239356"/>
                  <a:pt x="1958291" y="269527"/>
                  <a:pt x="1891326" y="294198"/>
                </a:cubicBezTo>
                <a:cubicBezTo>
                  <a:pt x="1840968" y="312751"/>
                  <a:pt x="1787165" y="323794"/>
                  <a:pt x="1740251" y="349857"/>
                </a:cubicBezTo>
                <a:cubicBezTo>
                  <a:pt x="1656875" y="396177"/>
                  <a:pt x="1695447" y="384263"/>
                  <a:pt x="1628933" y="397565"/>
                </a:cubicBezTo>
                <a:cubicBezTo>
                  <a:pt x="1620982" y="402866"/>
                  <a:pt x="1613183" y="408403"/>
                  <a:pt x="1605079" y="413468"/>
                </a:cubicBezTo>
                <a:cubicBezTo>
                  <a:pt x="1591973" y="421659"/>
                  <a:pt x="1577686" y="428049"/>
                  <a:pt x="1565322" y="437322"/>
                </a:cubicBezTo>
                <a:cubicBezTo>
                  <a:pt x="1556326" y="444069"/>
                  <a:pt x="1550824" y="454939"/>
                  <a:pt x="1541468" y="461176"/>
                </a:cubicBezTo>
                <a:cubicBezTo>
                  <a:pt x="1470769" y="508308"/>
                  <a:pt x="1516975" y="461654"/>
                  <a:pt x="1454004" y="508883"/>
                </a:cubicBezTo>
                <a:cubicBezTo>
                  <a:pt x="1387775" y="558555"/>
                  <a:pt x="1488559" y="505587"/>
                  <a:pt x="1382442" y="564542"/>
                </a:cubicBezTo>
                <a:cubicBezTo>
                  <a:pt x="1375115" y="568612"/>
                  <a:pt x="1366292" y="569192"/>
                  <a:pt x="1358588" y="572494"/>
                </a:cubicBezTo>
                <a:cubicBezTo>
                  <a:pt x="1347693" y="577163"/>
                  <a:pt x="1337074" y="582515"/>
                  <a:pt x="1326783" y="588396"/>
                </a:cubicBezTo>
                <a:cubicBezTo>
                  <a:pt x="1318486" y="593137"/>
                  <a:pt x="1311318" y="599723"/>
                  <a:pt x="1302929" y="604299"/>
                </a:cubicBezTo>
                <a:cubicBezTo>
                  <a:pt x="1282118" y="615651"/>
                  <a:pt x="1259043" y="622954"/>
                  <a:pt x="1239319" y="636104"/>
                </a:cubicBezTo>
                <a:cubicBezTo>
                  <a:pt x="1231368" y="641405"/>
                  <a:pt x="1224249" y="648243"/>
                  <a:pt x="1215465" y="652007"/>
                </a:cubicBezTo>
                <a:cubicBezTo>
                  <a:pt x="1205421" y="656312"/>
                  <a:pt x="1194262" y="657308"/>
                  <a:pt x="1183660" y="659958"/>
                </a:cubicBezTo>
                <a:cubicBezTo>
                  <a:pt x="1175709" y="665259"/>
                  <a:pt x="1162124" y="685132"/>
                  <a:pt x="1159806" y="675861"/>
                </a:cubicBezTo>
                <a:cubicBezTo>
                  <a:pt x="1155984" y="660573"/>
                  <a:pt x="1171475" y="574040"/>
                  <a:pt x="1175708" y="548640"/>
                </a:cubicBezTo>
                <a:cubicBezTo>
                  <a:pt x="1173058" y="469127"/>
                  <a:pt x="1236222" y="350621"/>
                  <a:pt x="1167757" y="310101"/>
                </a:cubicBezTo>
                <a:cubicBezTo>
                  <a:pt x="1058250" y="245291"/>
                  <a:pt x="913249" y="313162"/>
                  <a:pt x="786094" y="318052"/>
                </a:cubicBezTo>
                <a:cubicBezTo>
                  <a:pt x="775174" y="318472"/>
                  <a:pt x="765068" y="324206"/>
                  <a:pt x="754289" y="326003"/>
                </a:cubicBezTo>
                <a:cubicBezTo>
                  <a:pt x="733211" y="329516"/>
                  <a:pt x="711811" y="330785"/>
                  <a:pt x="690679" y="333955"/>
                </a:cubicBezTo>
                <a:cubicBezTo>
                  <a:pt x="659372" y="338651"/>
                  <a:pt x="594423" y="349161"/>
                  <a:pt x="555507" y="357809"/>
                </a:cubicBezTo>
                <a:cubicBezTo>
                  <a:pt x="544839" y="360180"/>
                  <a:pt x="534369" y="363389"/>
                  <a:pt x="523701" y="365760"/>
                </a:cubicBezTo>
                <a:cubicBezTo>
                  <a:pt x="510508" y="368692"/>
                  <a:pt x="497113" y="370672"/>
                  <a:pt x="483945" y="373711"/>
                </a:cubicBezTo>
                <a:cubicBezTo>
                  <a:pt x="462648" y="378626"/>
                  <a:pt x="441766" y="385328"/>
                  <a:pt x="420334" y="389614"/>
                </a:cubicBezTo>
                <a:cubicBezTo>
                  <a:pt x="364769" y="400727"/>
                  <a:pt x="393909" y="395343"/>
                  <a:pt x="332870" y="405516"/>
                </a:cubicBezTo>
                <a:cubicBezTo>
                  <a:pt x="279177" y="423415"/>
                  <a:pt x="345261" y="402764"/>
                  <a:pt x="261308" y="421419"/>
                </a:cubicBezTo>
                <a:cubicBezTo>
                  <a:pt x="253126" y="423237"/>
                  <a:pt x="245513" y="427067"/>
                  <a:pt x="237454" y="429370"/>
                </a:cubicBezTo>
                <a:cubicBezTo>
                  <a:pt x="226946" y="432372"/>
                  <a:pt x="216116" y="434182"/>
                  <a:pt x="205649" y="437322"/>
                </a:cubicBezTo>
                <a:cubicBezTo>
                  <a:pt x="189593" y="442139"/>
                  <a:pt x="173844" y="447923"/>
                  <a:pt x="157941" y="453224"/>
                </a:cubicBezTo>
                <a:cubicBezTo>
                  <a:pt x="149990" y="455874"/>
                  <a:pt x="141061" y="456527"/>
                  <a:pt x="134087" y="461176"/>
                </a:cubicBezTo>
                <a:cubicBezTo>
                  <a:pt x="126136" y="466477"/>
                  <a:pt x="118009" y="471524"/>
                  <a:pt x="110233" y="477078"/>
                </a:cubicBezTo>
                <a:cubicBezTo>
                  <a:pt x="99449" y="484781"/>
                  <a:pt x="90281" y="495005"/>
                  <a:pt x="78428" y="500932"/>
                </a:cubicBezTo>
                <a:cubicBezTo>
                  <a:pt x="68654" y="505819"/>
                  <a:pt x="57130" y="505881"/>
                  <a:pt x="46623" y="508883"/>
                </a:cubicBezTo>
                <a:cubicBezTo>
                  <a:pt x="38564" y="511186"/>
                  <a:pt x="-19637" y="526111"/>
                  <a:pt x="6867" y="508883"/>
                </a:cubicBezTo>
                <a:close/>
              </a:path>
            </a:pathLst>
          </a:cu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标注 7"/>
          <p:cNvSpPr/>
          <p:nvPr/>
        </p:nvSpPr>
        <p:spPr>
          <a:xfrm>
            <a:off x="2771800" y="3861048"/>
            <a:ext cx="1944216" cy="1152128"/>
          </a:xfrm>
          <a:prstGeom prst="wedgeRoundRectCallout">
            <a:avLst>
              <a:gd name="adj1" fmla="val -97513"/>
              <a:gd name="adj2" fmla="val 39412"/>
              <a:gd name="adj3" fmla="val 16667"/>
            </a:avLst>
          </a:prstGeom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Hello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nice to meet you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！</a:t>
            </a:r>
            <a:r>
              <a:rPr lang="en-US" altLang="zh-CN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Give me your 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微信号？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771800" y="3861048"/>
            <a:ext cx="1944216" cy="1152128"/>
          </a:xfrm>
          <a:prstGeom prst="wedgeRoundRectCallout">
            <a:avLst>
              <a:gd name="adj1" fmla="val -97513"/>
              <a:gd name="adj2" fmla="val 39412"/>
              <a:gd name="adj3" fmla="val 16667"/>
            </a:avLst>
          </a:prstGeom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我的地址是</a:t>
            </a:r>
            <a:r>
              <a:rPr lang="en-US" altLang="zh-CN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xxx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，我的账号是</a:t>
            </a:r>
            <a:r>
              <a:rPr lang="en-US" altLang="zh-CN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yyy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，</a:t>
            </a:r>
            <a:endParaRPr lang="en-US" altLang="zh-CN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我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的密码是</a:t>
            </a:r>
            <a:r>
              <a:rPr lang="en-US" altLang="zh-CN" dirty="0" err="1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zzz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27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22222E-6 L 0.12204 -0.1365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弃用原来的</a:t>
            </a:r>
            <a:r>
              <a:rPr lang="en-US" altLang="zh-CN" dirty="0"/>
              <a:t>BSS</a:t>
            </a:r>
            <a:r>
              <a:rPr lang="zh-CN" altLang="zh-CN" dirty="0" smtClean="0"/>
              <a:t>信道</a:t>
            </a:r>
            <a:endParaRPr lang="en-US" altLang="zh-CN" dirty="0" smtClean="0"/>
          </a:p>
          <a:p>
            <a:r>
              <a:rPr lang="zh-CN" altLang="zh-CN" dirty="0"/>
              <a:t>选择一个</a:t>
            </a:r>
            <a:r>
              <a:rPr lang="zh-CN" altLang="zh-CN" dirty="0" smtClean="0"/>
              <a:t>接入点</a:t>
            </a:r>
            <a:endParaRPr lang="en-US" altLang="zh-CN" dirty="0" smtClean="0"/>
          </a:p>
          <a:p>
            <a:r>
              <a:rPr lang="zh-CN" altLang="zh-CN" dirty="0"/>
              <a:t>建立关联的方法包括：</a:t>
            </a:r>
          </a:p>
          <a:p>
            <a:pPr lvl="1"/>
            <a:r>
              <a:rPr lang="zh-CN" altLang="zh-CN" dirty="0"/>
              <a:t>被动扫描，移动结点等待接收</a:t>
            </a:r>
            <a:r>
              <a:rPr lang="en-US" altLang="zh-CN" dirty="0"/>
              <a:t>AP</a:t>
            </a:r>
            <a:r>
              <a:rPr lang="zh-CN" altLang="zh-CN" dirty="0"/>
              <a:t>周期性发出的信标帧（</a:t>
            </a:r>
            <a:r>
              <a:rPr lang="en-US" altLang="zh-CN" dirty="0"/>
              <a:t>Beacon Frame</a:t>
            </a:r>
            <a:r>
              <a:rPr lang="zh-CN" altLang="zh-CN" dirty="0"/>
              <a:t>）。</a:t>
            </a:r>
          </a:p>
          <a:p>
            <a:pPr lvl="1"/>
            <a:r>
              <a:rPr lang="zh-CN" altLang="zh-CN" dirty="0"/>
              <a:t>主动扫描，移动结点主动发出探测请求帧，然后等待从</a:t>
            </a:r>
            <a:r>
              <a:rPr lang="en-US" altLang="zh-CN" dirty="0"/>
              <a:t>AP</a:t>
            </a:r>
            <a:r>
              <a:rPr lang="zh-CN" altLang="zh-CN" dirty="0"/>
              <a:t>发回的探测响应帧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需要有一定的安全措施（</a:t>
            </a:r>
            <a:r>
              <a:rPr lang="zh-CN" altLang="zh-CN" dirty="0" smtClean="0"/>
              <a:t>典型表现</a:t>
            </a:r>
            <a:r>
              <a:rPr lang="zh-CN" altLang="zh-CN" dirty="0"/>
              <a:t>为</a:t>
            </a:r>
            <a:r>
              <a:rPr lang="zh-CN" altLang="zh-CN" dirty="0" smtClean="0"/>
              <a:t>需用户</a:t>
            </a:r>
            <a:r>
              <a:rPr lang="zh-CN" altLang="zh-CN" dirty="0"/>
              <a:t>输入口令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早期</a:t>
            </a:r>
            <a:r>
              <a:rPr lang="zh-CN" altLang="zh-CN" dirty="0"/>
              <a:t>的有线等效保密（</a:t>
            </a:r>
            <a:r>
              <a:rPr lang="en-US" altLang="zh-CN" dirty="0"/>
              <a:t>WEP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现在</a:t>
            </a:r>
            <a:r>
              <a:rPr lang="zh-CN" altLang="zh-CN" dirty="0"/>
              <a:t>更加完善的</a:t>
            </a:r>
            <a:r>
              <a:rPr lang="en-US" altLang="zh-CN" dirty="0"/>
              <a:t>Wi-Fi</a:t>
            </a:r>
            <a:r>
              <a:rPr lang="zh-CN" altLang="zh-CN" dirty="0"/>
              <a:t>保护接入（</a:t>
            </a:r>
            <a:r>
              <a:rPr lang="en-US" altLang="zh-CN" dirty="0"/>
              <a:t>WPA</a:t>
            </a:r>
            <a:r>
              <a:rPr lang="zh-CN" altLang="zh-CN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41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2816"/>
            <a:ext cx="8212137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311071"/>
              </p:ext>
            </p:extLst>
          </p:nvPr>
        </p:nvGraphicFramePr>
        <p:xfrm>
          <a:off x="1115616" y="3933056"/>
          <a:ext cx="50405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Clip" r:id="rId4" imgW="1268295" imgH="1199426" progId="MS_ClipArt_Gallery.2">
                  <p:embed/>
                </p:oleObj>
              </mc:Choice>
              <mc:Fallback>
                <p:oleObj name="Clip" r:id="rId4" imgW="1268295" imgH="1199426" progId="MS_ClipArt_Gallery.2">
                  <p:embed/>
                  <p:pic>
                    <p:nvPicPr>
                      <p:cNvPr id="0" name="对象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933056"/>
                        <a:ext cx="504056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圆角矩形标注 5"/>
          <p:cNvSpPr/>
          <p:nvPr/>
        </p:nvSpPr>
        <p:spPr>
          <a:xfrm>
            <a:off x="4860032" y="3497039"/>
            <a:ext cx="936104" cy="576064"/>
          </a:xfrm>
          <a:prstGeom prst="wedgeRoundRectCallout">
            <a:avLst>
              <a:gd name="adj1" fmla="val -83988"/>
              <a:gd name="adj2" fmla="val 160293"/>
              <a:gd name="adj3" fmla="val 16667"/>
            </a:avLst>
          </a:prstGeom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拜拜了您嘞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5796136" y="3936344"/>
            <a:ext cx="936104" cy="576064"/>
          </a:xfrm>
          <a:prstGeom prst="wedgeRoundRectCallout">
            <a:avLst>
              <a:gd name="adj1" fmla="val -83988"/>
              <a:gd name="adj2" fmla="val 160293"/>
              <a:gd name="adj3" fmla="val 16667"/>
            </a:avLst>
          </a:prstGeom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Hello, AP2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04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0.34271 0.115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271 0.11551 L 0.44496 0.14699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4. </a:t>
            </a:r>
            <a:r>
              <a:rPr lang="zh-CN" altLang="zh-CN" dirty="0">
                <a:solidFill>
                  <a:srgbClr val="FF0000"/>
                </a:solidFill>
              </a:rPr>
              <a:t>通信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结点的通信都要</a:t>
            </a:r>
            <a:r>
              <a:rPr lang="zh-CN" altLang="zh-CN" dirty="0" smtClean="0"/>
              <a:t>借助接入点</a:t>
            </a:r>
            <a:r>
              <a:rPr lang="zh-CN" altLang="zh-CN" dirty="0"/>
              <a:t>进行</a:t>
            </a:r>
            <a:r>
              <a:rPr lang="zh-CN" altLang="zh-CN" dirty="0" smtClean="0"/>
              <a:t>转接</a:t>
            </a:r>
            <a:endParaRPr lang="en-US" altLang="zh-CN" dirty="0" smtClean="0"/>
          </a:p>
          <a:p>
            <a:r>
              <a:rPr lang="zh-CN" altLang="zh-CN" dirty="0" smtClean="0"/>
              <a:t>结点</a:t>
            </a:r>
            <a:r>
              <a:rPr lang="zh-CN" altLang="zh-CN" dirty="0"/>
              <a:t>在移动过程</a:t>
            </a:r>
            <a:r>
              <a:rPr lang="zh-CN" altLang="zh-CN" dirty="0" smtClean="0"/>
              <a:t>中</a:t>
            </a:r>
            <a:r>
              <a:rPr lang="zh-CN" altLang="zh-CN" dirty="0"/>
              <a:t>仍可保持与另一个结点的不间断通信</a:t>
            </a:r>
            <a:endParaRPr lang="en-US" altLang="zh-CN" dirty="0" smtClean="0"/>
          </a:p>
          <a:p>
            <a:r>
              <a:rPr lang="zh-CN" altLang="zh-CN" dirty="0"/>
              <a:t>结点</a:t>
            </a:r>
            <a:r>
              <a:rPr lang="zh-CN" altLang="zh-CN" dirty="0" smtClean="0"/>
              <a:t>从</a:t>
            </a:r>
            <a:r>
              <a:rPr lang="zh-CN" altLang="zh-CN" dirty="0"/>
              <a:t>源</a:t>
            </a:r>
            <a:r>
              <a:rPr lang="en-US" altLang="zh-CN" dirty="0"/>
              <a:t>BSS</a:t>
            </a:r>
            <a:r>
              <a:rPr lang="zh-CN" altLang="zh-CN" dirty="0"/>
              <a:t>晃荡到另一个</a:t>
            </a:r>
            <a:r>
              <a:rPr lang="en-US" altLang="zh-CN" dirty="0"/>
              <a:t>BSS</a:t>
            </a:r>
            <a:r>
              <a:rPr lang="zh-CN" altLang="zh-CN" dirty="0"/>
              <a:t>的过程中</a:t>
            </a:r>
            <a:r>
              <a:rPr lang="zh-CN" altLang="zh-CN" dirty="0" smtClean="0"/>
              <a:t>，</a:t>
            </a:r>
            <a:r>
              <a:rPr lang="zh-CN" altLang="en-US" dirty="0" smtClean="0"/>
              <a:t>除了切换过程中可能会出现短时间的中断，</a:t>
            </a:r>
            <a:r>
              <a:rPr lang="zh-CN" altLang="zh-CN" dirty="0" smtClean="0"/>
              <a:t>可</a:t>
            </a:r>
            <a:r>
              <a:rPr lang="zh-CN" altLang="zh-CN" dirty="0"/>
              <a:t>保持与另一个结点的不间断通信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91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>
                <a:solidFill>
                  <a:srgbClr val="7030A0"/>
                </a:solidFill>
              </a:rPr>
              <a:t>三、</a:t>
            </a:r>
            <a:r>
              <a:rPr lang="en-US" altLang="zh-CN" dirty="0">
                <a:solidFill>
                  <a:srgbClr val="7030A0"/>
                </a:solidFill>
              </a:rPr>
              <a:t>IEEE 802.11</a:t>
            </a:r>
            <a:r>
              <a:rPr lang="zh-CN" altLang="zh-CN" dirty="0">
                <a:solidFill>
                  <a:srgbClr val="7030A0"/>
                </a:solidFill>
              </a:rPr>
              <a:t>协议</a:t>
            </a:r>
            <a:r>
              <a:rPr lang="zh-CN" altLang="zh-CN" dirty="0" smtClean="0">
                <a:solidFill>
                  <a:srgbClr val="7030A0"/>
                </a:solidFill>
              </a:rPr>
              <a:t>栈</a:t>
            </a:r>
            <a:r>
              <a:rPr lang="en-US" altLang="zh-CN" dirty="0" smtClean="0">
                <a:solidFill>
                  <a:srgbClr val="7030A0"/>
                </a:solidFill>
              </a:rPr>
              <a:t/>
            </a:r>
            <a:br>
              <a:rPr lang="en-US" altLang="zh-CN" dirty="0" smtClean="0">
                <a:solidFill>
                  <a:srgbClr val="7030A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zh-CN" dirty="0">
                <a:solidFill>
                  <a:srgbClr val="FF0000"/>
                </a:solidFill>
              </a:rPr>
              <a:t>协议栈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定义</a:t>
            </a:r>
            <a:r>
              <a:rPr lang="zh-CN" altLang="zh-CN" dirty="0"/>
              <a:t>了物理层和</a:t>
            </a:r>
            <a:r>
              <a:rPr lang="en-US" altLang="zh-CN" dirty="0"/>
              <a:t>MAC</a:t>
            </a:r>
            <a:r>
              <a:rPr lang="zh-CN" altLang="zh-CN" dirty="0" smtClean="0"/>
              <a:t>层协议</a:t>
            </a:r>
            <a:endParaRPr lang="en-US" altLang="zh-CN" dirty="0" smtClean="0"/>
          </a:p>
          <a:p>
            <a:r>
              <a:rPr lang="zh-CN" altLang="zh-CN" dirty="0"/>
              <a:t>在物理层定义</a:t>
            </a:r>
            <a:r>
              <a:rPr lang="zh-CN" altLang="zh-CN" dirty="0" smtClean="0"/>
              <a:t>了</a:t>
            </a:r>
            <a:r>
              <a:rPr lang="en-US" altLang="zh-CN" dirty="0" smtClean="0"/>
              <a:t>14</a:t>
            </a:r>
            <a:r>
              <a:rPr lang="zh-CN" altLang="zh-CN" dirty="0" smtClean="0"/>
              <a:t>个信道</a:t>
            </a:r>
            <a:endParaRPr lang="en-US" altLang="zh-CN" dirty="0" smtClean="0"/>
          </a:p>
          <a:p>
            <a:pPr lvl="1"/>
            <a:r>
              <a:rPr lang="zh-CN" altLang="zh-CN" dirty="0"/>
              <a:t>其中有些信道的频带存在着</a:t>
            </a:r>
            <a:r>
              <a:rPr lang="zh-CN" altLang="zh-CN" dirty="0" smtClean="0"/>
              <a:t>重叠</a:t>
            </a:r>
            <a:endParaRPr lang="en-US" altLang="zh-CN" dirty="0" smtClean="0"/>
          </a:p>
          <a:p>
            <a:r>
              <a:rPr lang="zh-CN" altLang="zh-CN" dirty="0" smtClean="0"/>
              <a:t>当</a:t>
            </a:r>
            <a:r>
              <a:rPr lang="zh-CN" altLang="zh-CN" dirty="0"/>
              <a:t>两个</a:t>
            </a:r>
            <a:r>
              <a:rPr lang="en-US" altLang="zh-CN" dirty="0"/>
              <a:t>BSS</a:t>
            </a:r>
            <a:r>
              <a:rPr lang="zh-CN" altLang="zh-CN" dirty="0"/>
              <a:t>存在覆盖区域</a:t>
            </a:r>
            <a:r>
              <a:rPr lang="zh-CN" altLang="zh-CN" dirty="0" smtClean="0"/>
              <a:t>重叠时，</a:t>
            </a:r>
            <a:r>
              <a:rPr lang="zh-CN" altLang="zh-CN" dirty="0"/>
              <a:t>应将两个接入点所使用的信道</a:t>
            </a:r>
            <a:r>
              <a:rPr lang="zh-CN" altLang="zh-CN" dirty="0" smtClean="0"/>
              <a:t>重新配置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相隔</a:t>
            </a:r>
            <a:r>
              <a:rPr lang="en-US" altLang="zh-CN" dirty="0"/>
              <a:t>5</a:t>
            </a:r>
            <a:r>
              <a:rPr lang="zh-CN" altLang="zh-CN" dirty="0"/>
              <a:t>个以上的</a:t>
            </a:r>
            <a:r>
              <a:rPr lang="zh-CN" altLang="zh-CN" dirty="0" smtClean="0"/>
              <a:t>信道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尽量</a:t>
            </a:r>
            <a:r>
              <a:rPr lang="zh-CN" altLang="zh-CN" dirty="0"/>
              <a:t>避免产生</a:t>
            </a:r>
            <a:r>
              <a:rPr lang="zh-CN" altLang="zh-CN" dirty="0" smtClean="0"/>
              <a:t>冲突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{1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11}</a:t>
            </a:r>
            <a:r>
              <a:rPr lang="zh-CN" altLang="en-US" dirty="0" smtClean="0"/>
              <a:t>、</a:t>
            </a:r>
            <a:r>
              <a:rPr lang="en-US" altLang="zh-CN" dirty="0" smtClean="0"/>
              <a:t>{2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12}</a:t>
            </a:r>
            <a:r>
              <a:rPr lang="zh-CN" altLang="en-US" dirty="0" smtClean="0"/>
              <a:t>、</a:t>
            </a:r>
            <a:r>
              <a:rPr lang="en-US" altLang="zh-CN" dirty="0" smtClean="0"/>
              <a:t>{3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13}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328" y="-32007"/>
            <a:ext cx="4051858" cy="230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4891948"/>
            <a:ext cx="5603528" cy="2001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903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几种常用的</a:t>
            </a:r>
            <a:r>
              <a:rPr lang="en-US" altLang="zh-CN" dirty="0"/>
              <a:t>802.11</a:t>
            </a:r>
            <a:r>
              <a:rPr lang="zh-CN" altLang="zh-CN" dirty="0"/>
              <a:t>无线局域网物理层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97752296"/>
              </p:ext>
            </p:extLst>
          </p:nvPr>
        </p:nvGraphicFramePr>
        <p:xfrm>
          <a:off x="467543" y="1484788"/>
          <a:ext cx="8496944" cy="5040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8807"/>
                <a:gridCol w="1197710"/>
                <a:gridCol w="1500885"/>
                <a:gridCol w="4539542"/>
              </a:tblGrid>
              <a:tr h="387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标准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频段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最高数据率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优缺点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75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802.11b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2.4GHz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11Mbps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数据率较低，信号传输距离远，且不易受阻碍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75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802.11a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5GHz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54Mbps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数据率较高，支持更多用户同时上网，信号传播距离较近，易受阻碍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75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802.11g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2.4GHz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54Mbps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数据率较高，支持更多用户同时上网，信号传输距离远，且不易受阻碍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75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802.11n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2.4/5GHz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600Mbps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速率进一步提升，兼容性得到极大改善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75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802.11ac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5GHz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7Gbps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支持用户的并行通信，提高了吞吐量，提供了更好的安全性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754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802.11ax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2.4/5GHz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9.6Gbps</a:t>
                      </a:r>
                      <a:endParaRPr lang="zh-CN" sz="20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强调在密集环境下提高网络的吞吐量</a:t>
                      </a:r>
                      <a:endParaRPr lang="zh-CN" sz="20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32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IEEE802.11</a:t>
            </a:r>
            <a:r>
              <a:rPr lang="zh-CN" altLang="zh-CN" dirty="0"/>
              <a:t>的</a:t>
            </a:r>
            <a:r>
              <a:rPr lang="en-US" altLang="zh-CN" dirty="0"/>
              <a:t>MAC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98296"/>
          </a:xfrm>
        </p:spPr>
        <p:txBody>
          <a:bodyPr>
            <a:normAutofit/>
          </a:bodyPr>
          <a:lstStyle/>
          <a:p>
            <a:pPr lvl="0"/>
            <a:r>
              <a:rPr lang="zh-CN" altLang="zh-CN" dirty="0"/>
              <a:t>分布式协调功能（</a:t>
            </a:r>
            <a:r>
              <a:rPr lang="en-US" altLang="zh-CN" dirty="0"/>
              <a:t>Distributed Coordination Function</a:t>
            </a:r>
            <a:r>
              <a:rPr lang="zh-CN" altLang="zh-CN" dirty="0"/>
              <a:t>，</a:t>
            </a:r>
            <a:r>
              <a:rPr lang="en-US" altLang="zh-CN" dirty="0"/>
              <a:t>DCF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是</a:t>
            </a:r>
            <a:r>
              <a:rPr lang="en-US" altLang="zh-CN" dirty="0" smtClean="0"/>
              <a:t>IEEE802.11</a:t>
            </a:r>
            <a:r>
              <a:rPr lang="zh-CN" altLang="zh-CN" dirty="0" smtClean="0"/>
              <a:t>中</a:t>
            </a:r>
            <a:r>
              <a:rPr lang="zh-CN" altLang="zh-CN" dirty="0"/>
              <a:t>数据传输的基本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结点</a:t>
            </a:r>
            <a:r>
              <a:rPr lang="zh-CN" altLang="zh-CN" dirty="0"/>
              <a:t>竞争信道发送</a:t>
            </a:r>
            <a:r>
              <a:rPr lang="zh-CN" altLang="zh-CN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核心</a:t>
            </a:r>
            <a:r>
              <a:rPr lang="zh-CN" altLang="zh-CN" dirty="0"/>
              <a:t>是</a:t>
            </a:r>
            <a:r>
              <a:rPr lang="en-US" altLang="zh-CN" dirty="0"/>
              <a:t>CSMA/CA</a:t>
            </a:r>
            <a:r>
              <a:rPr lang="zh-CN" altLang="zh-CN" dirty="0"/>
              <a:t>技术</a:t>
            </a:r>
          </a:p>
          <a:p>
            <a:pPr lvl="0"/>
            <a:r>
              <a:rPr lang="zh-CN" altLang="zh-CN" dirty="0"/>
              <a:t>点协调功能（</a:t>
            </a:r>
            <a:r>
              <a:rPr lang="en-US" altLang="zh-CN" dirty="0"/>
              <a:t>Point Coordination Function</a:t>
            </a:r>
            <a:r>
              <a:rPr lang="zh-CN" altLang="zh-CN" dirty="0"/>
              <a:t>，</a:t>
            </a:r>
            <a:r>
              <a:rPr lang="en-US" altLang="zh-CN" dirty="0"/>
              <a:t>PCF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由</a:t>
            </a:r>
            <a:r>
              <a:rPr lang="zh-CN" altLang="zh-CN" dirty="0"/>
              <a:t>接入点</a:t>
            </a:r>
            <a:r>
              <a:rPr lang="en-US" altLang="zh-CN" dirty="0"/>
              <a:t>AP</a:t>
            </a:r>
            <a:r>
              <a:rPr lang="zh-CN" altLang="zh-CN" dirty="0"/>
              <a:t>控制的轮询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非</a:t>
            </a:r>
            <a:r>
              <a:rPr lang="zh-CN" altLang="zh-CN" dirty="0"/>
              <a:t>竞争的集中式控制工作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不会</a:t>
            </a:r>
            <a:r>
              <a:rPr lang="zh-CN" altLang="zh-CN" dirty="0"/>
              <a:t>产生冲突，传输时间可</a:t>
            </a:r>
            <a:r>
              <a:rPr lang="zh-CN" altLang="zh-CN" dirty="0" smtClean="0"/>
              <a:t>控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主要</a:t>
            </a:r>
            <a:r>
              <a:rPr lang="zh-CN" altLang="zh-CN" dirty="0"/>
              <a:t>用于传输时间敏感性业务，如网络电话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/>
              <a:t>可选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7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2.DCF</a:t>
            </a:r>
            <a:r>
              <a:rPr lang="zh-CN" altLang="zh-CN" dirty="0">
                <a:solidFill>
                  <a:srgbClr val="FF0000"/>
                </a:solidFill>
              </a:rPr>
              <a:t>工作</a:t>
            </a:r>
            <a:r>
              <a:rPr lang="zh-CN" altLang="zh-CN" dirty="0" smtClean="0">
                <a:solidFill>
                  <a:srgbClr val="FF0000"/>
                </a:solidFill>
              </a:rPr>
              <a:t>模式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/>
              <a:t>1</a:t>
            </a:r>
            <a:r>
              <a:rPr lang="zh-CN" altLang="zh-CN" dirty="0"/>
              <a:t>）基本传输模式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发送结点</a:t>
            </a:r>
            <a:r>
              <a:rPr lang="zh-CN" altLang="zh-CN" dirty="0" smtClean="0"/>
              <a:t>竞争到</a:t>
            </a:r>
            <a:r>
              <a:rPr lang="zh-CN" altLang="zh-CN" dirty="0"/>
              <a:t>信道后，发送</a:t>
            </a:r>
            <a:r>
              <a:rPr lang="zh-CN" altLang="zh-CN" dirty="0" smtClean="0"/>
              <a:t>数据帧</a:t>
            </a:r>
            <a:endParaRPr lang="en-US" altLang="zh-CN" dirty="0" smtClean="0"/>
          </a:p>
          <a:p>
            <a:r>
              <a:rPr lang="zh-CN" altLang="zh-CN" dirty="0" smtClean="0"/>
              <a:t>周边多</a:t>
            </a:r>
            <a:r>
              <a:rPr lang="zh-CN" altLang="zh-CN" dirty="0"/>
              <a:t>个结点</a:t>
            </a:r>
            <a:r>
              <a:rPr lang="zh-CN" altLang="zh-CN" dirty="0" smtClean="0"/>
              <a:t>收到，只有</a:t>
            </a:r>
            <a:r>
              <a:rPr lang="zh-CN" altLang="zh-CN" dirty="0"/>
              <a:t>目的结点进行</a:t>
            </a:r>
            <a:r>
              <a:rPr lang="zh-CN" altLang="zh-CN" dirty="0" smtClean="0"/>
              <a:t>接收</a:t>
            </a:r>
            <a:endParaRPr lang="en-US" altLang="zh-CN" dirty="0" smtClean="0"/>
          </a:p>
          <a:p>
            <a:r>
              <a:rPr lang="zh-CN" altLang="zh-CN" dirty="0" smtClean="0"/>
              <a:t>目的结点检验</a:t>
            </a:r>
            <a:r>
              <a:rPr lang="zh-CN" altLang="zh-CN" dirty="0"/>
              <a:t>并确认数据帧正确</a:t>
            </a:r>
            <a:r>
              <a:rPr lang="zh-CN" altLang="zh-CN" dirty="0" smtClean="0"/>
              <a:t>后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向</a:t>
            </a:r>
            <a:r>
              <a:rPr lang="zh-CN" altLang="zh-CN" dirty="0"/>
              <a:t>发送结点发送一个应答帧（</a:t>
            </a:r>
            <a:r>
              <a:rPr lang="en-US" altLang="zh-CN" dirty="0"/>
              <a:t>ACK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/>
              <a:t>发送结点没有收到</a:t>
            </a:r>
            <a:r>
              <a:rPr lang="en-US" altLang="zh-CN" dirty="0"/>
              <a:t>ACK</a:t>
            </a:r>
            <a:r>
              <a:rPr lang="zh-CN" altLang="zh-CN" dirty="0"/>
              <a:t>帧，则认为发送</a:t>
            </a:r>
            <a:r>
              <a:rPr lang="zh-CN" altLang="zh-CN" dirty="0" smtClean="0"/>
              <a:t>失败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重新</a:t>
            </a:r>
            <a:r>
              <a:rPr lang="zh-CN" altLang="zh-CN" dirty="0"/>
              <a:t>竞争信道并重传该</a:t>
            </a:r>
            <a:r>
              <a:rPr lang="zh-CN" altLang="zh-CN" dirty="0" smtClean="0"/>
              <a:t>帧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经过</a:t>
            </a:r>
            <a:r>
              <a:rPr lang="zh-CN" altLang="zh-CN" dirty="0"/>
              <a:t>若干次失败后，将放弃发送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260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51520" y="980728"/>
            <a:ext cx="1023938" cy="893763"/>
            <a:chOff x="2763416" y="1032222"/>
            <a:chExt cx="1023938" cy="893763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4338502"/>
                </p:ext>
              </p:extLst>
            </p:nvPr>
          </p:nvGraphicFramePr>
          <p:xfrm>
            <a:off x="2763416" y="1032222"/>
            <a:ext cx="9525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4" name="Clip" r:id="rId3" imgW="826829" imgH="840406" progId="MS_ClipArt_Gallery.2">
                    <p:embed/>
                  </p:oleObj>
                </mc:Choice>
                <mc:Fallback>
                  <p:oleObj name="Clip" r:id="rId3" imgW="826829" imgH="840406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3416" y="1032222"/>
                          <a:ext cx="952500" cy="787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7804673"/>
                </p:ext>
              </p:extLst>
            </p:nvPr>
          </p:nvGraphicFramePr>
          <p:xfrm>
            <a:off x="2915816" y="1268760"/>
            <a:ext cx="871538" cy="657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5" name="Clip" r:id="rId5" imgW="1268295" imgH="1199426" progId="MS_ClipArt_Gallery.2">
                    <p:embed/>
                  </p:oleObj>
                </mc:Choice>
                <mc:Fallback>
                  <p:oleObj name="Clip" r:id="rId5" imgW="1268295" imgH="1199426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1268760"/>
                          <a:ext cx="871538" cy="657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473676"/>
              </p:ext>
            </p:extLst>
          </p:nvPr>
        </p:nvGraphicFramePr>
        <p:xfrm>
          <a:off x="8095157" y="960214"/>
          <a:ext cx="952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6" name="Clip" r:id="rId7" imgW="826829" imgH="840406" progId="MS_ClipArt_Gallery.2">
                  <p:embed/>
                </p:oleObj>
              </mc:Choice>
              <mc:Fallback>
                <p:oleObj name="Clip" r:id="rId7" imgW="826829" imgH="84040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5157" y="960214"/>
                        <a:ext cx="952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830980"/>
              </p:ext>
            </p:extLst>
          </p:nvPr>
        </p:nvGraphicFramePr>
        <p:xfrm>
          <a:off x="8247557" y="1196752"/>
          <a:ext cx="8715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7" name="Clip" r:id="rId8" imgW="1268295" imgH="1199426" progId="MS_ClipArt_Gallery.2">
                  <p:embed/>
                </p:oleObj>
              </mc:Choice>
              <mc:Fallback>
                <p:oleObj name="Clip" r:id="rId8" imgW="1268295" imgH="119942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7557" y="1196752"/>
                        <a:ext cx="87153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627108"/>
              </p:ext>
            </p:extLst>
          </p:nvPr>
        </p:nvGraphicFramePr>
        <p:xfrm>
          <a:off x="2827412" y="960214"/>
          <a:ext cx="952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8" name="Clip" r:id="rId9" imgW="826829" imgH="840406" progId="MS_ClipArt_Gallery.2">
                  <p:embed/>
                </p:oleObj>
              </mc:Choice>
              <mc:Fallback>
                <p:oleObj name="Clip" r:id="rId9" imgW="826829" imgH="84040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412" y="960214"/>
                        <a:ext cx="952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564060"/>
              </p:ext>
            </p:extLst>
          </p:nvPr>
        </p:nvGraphicFramePr>
        <p:xfrm>
          <a:off x="2980382" y="1196752"/>
          <a:ext cx="8715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9" name="Clip" r:id="rId10" imgW="1268295" imgH="1199426" progId="MS_ClipArt_Gallery.2">
                  <p:embed/>
                </p:oleObj>
              </mc:Choice>
              <mc:Fallback>
                <p:oleObj name="Clip" r:id="rId10" imgW="1268295" imgH="119942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0382" y="1196752"/>
                        <a:ext cx="87153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116119"/>
              </p:ext>
            </p:extLst>
          </p:nvPr>
        </p:nvGraphicFramePr>
        <p:xfrm>
          <a:off x="5499720" y="960214"/>
          <a:ext cx="952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0" name="Clip" r:id="rId11" imgW="826829" imgH="840406" progId="MS_ClipArt_Gallery.2">
                  <p:embed/>
                </p:oleObj>
              </mc:Choice>
              <mc:Fallback>
                <p:oleObj name="Clip" r:id="rId11" imgW="826829" imgH="84040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720" y="960214"/>
                        <a:ext cx="952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763823"/>
              </p:ext>
            </p:extLst>
          </p:nvPr>
        </p:nvGraphicFramePr>
        <p:xfrm>
          <a:off x="5652120" y="1196752"/>
          <a:ext cx="8715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1" name="Clip" r:id="rId12" imgW="1268295" imgH="1199426" progId="MS_ClipArt_Gallery.2">
                  <p:embed/>
                </p:oleObj>
              </mc:Choice>
              <mc:Fallback>
                <p:oleObj name="Clip" r:id="rId12" imgW="1268295" imgH="119942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196752"/>
                        <a:ext cx="87153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755576" y="1844824"/>
            <a:ext cx="0" cy="46805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8676456" y="1844824"/>
            <a:ext cx="0" cy="46805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347864" y="1844824"/>
            <a:ext cx="0" cy="46805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/>
          <p:cNvGrpSpPr/>
          <p:nvPr/>
        </p:nvGrpSpPr>
        <p:grpSpPr>
          <a:xfrm>
            <a:off x="507265" y="2025306"/>
            <a:ext cx="8787459" cy="2660003"/>
            <a:chOff x="507265" y="2025306"/>
            <a:chExt cx="8787459" cy="2660003"/>
          </a:xfrm>
        </p:grpSpPr>
        <p:sp>
          <p:nvSpPr>
            <p:cNvPr id="28" name="矩形 27"/>
            <p:cNvSpPr/>
            <p:nvPr/>
          </p:nvSpPr>
          <p:spPr>
            <a:xfrm>
              <a:off x="611560" y="2043982"/>
              <a:ext cx="288032" cy="2641327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3303171" y="3832912"/>
              <a:ext cx="2736304" cy="833721"/>
              <a:chOff x="3303171" y="3832912"/>
              <a:chExt cx="2736304" cy="833721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H="1">
                <a:off x="3303171" y="3832912"/>
                <a:ext cx="2736304" cy="833721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4227552" y="3861048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ACK</a:t>
                </a:r>
                <a:endParaRPr lang="zh-CN" altLang="en-US" b="1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507265" y="2849161"/>
              <a:ext cx="86409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700" b="1" dirty="0">
                  <a:latin typeface="黑体" pitchFamily="49" charset="-122"/>
                  <a:ea typeface="黑体" pitchFamily="49" charset="-122"/>
                </a:rPr>
                <a:t>忙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8534923" y="2025306"/>
              <a:ext cx="288032" cy="2641327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430628" y="2830485"/>
              <a:ext cx="86409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700" b="1" dirty="0">
                  <a:latin typeface="黑体" pitchFamily="49" charset="-122"/>
                  <a:ea typeface="黑体" pitchFamily="49" charset="-122"/>
                </a:rPr>
                <a:t>忙</a:t>
              </a: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3335713" y="2060848"/>
              <a:ext cx="2770515" cy="1772064"/>
              <a:chOff x="3335713" y="2060848"/>
              <a:chExt cx="2770515" cy="1772064"/>
            </a:xfrm>
          </p:grpSpPr>
          <p:cxnSp>
            <p:nvCxnSpPr>
              <p:cNvPr id="18" name="直接连接符 17"/>
              <p:cNvCxnSpPr/>
              <p:nvPr/>
            </p:nvCxnSpPr>
            <p:spPr>
              <a:xfrm>
                <a:off x="3355856" y="2060848"/>
                <a:ext cx="2736304" cy="576064"/>
              </a:xfrm>
              <a:prstGeom prst="line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3347864" y="2204864"/>
                <a:ext cx="2736304" cy="576064"/>
              </a:xfrm>
              <a:prstGeom prst="line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3335713" y="2339251"/>
                <a:ext cx="2736304" cy="576064"/>
              </a:xfrm>
              <a:prstGeom prst="line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3350884" y="2484617"/>
                <a:ext cx="2736304" cy="576064"/>
              </a:xfrm>
              <a:prstGeom prst="line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3349926" y="2628633"/>
                <a:ext cx="2736304" cy="576064"/>
              </a:xfrm>
              <a:prstGeom prst="line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3344809" y="2755986"/>
                <a:ext cx="2736304" cy="576064"/>
              </a:xfrm>
              <a:prstGeom prst="line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3369924" y="2916665"/>
                <a:ext cx="2736304" cy="576064"/>
              </a:xfrm>
              <a:prstGeom prst="line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3347864" y="3053647"/>
                <a:ext cx="2736304" cy="576064"/>
              </a:xfrm>
              <a:prstGeom prst="line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3335713" y="3188034"/>
                <a:ext cx="2736304" cy="576064"/>
              </a:xfrm>
              <a:prstGeom prst="line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3360973" y="2136696"/>
                <a:ext cx="2736304" cy="576064"/>
              </a:xfrm>
              <a:prstGeom prst="line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3360015" y="2273678"/>
                <a:ext cx="2736304" cy="576064"/>
              </a:xfrm>
              <a:prstGeom prst="line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3347864" y="2415099"/>
                <a:ext cx="2736304" cy="576064"/>
              </a:xfrm>
              <a:prstGeom prst="line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3363035" y="2553431"/>
                <a:ext cx="2736304" cy="576064"/>
              </a:xfrm>
              <a:prstGeom prst="line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3362077" y="2697447"/>
                <a:ext cx="2736304" cy="576064"/>
              </a:xfrm>
              <a:prstGeom prst="line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3356960" y="2838868"/>
                <a:ext cx="2736304" cy="576064"/>
              </a:xfrm>
              <a:prstGeom prst="line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3360973" y="2985479"/>
                <a:ext cx="2736304" cy="576064"/>
              </a:xfrm>
              <a:prstGeom prst="line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3360015" y="3122461"/>
                <a:ext cx="2736304" cy="576064"/>
              </a:xfrm>
              <a:prstGeom prst="line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3347864" y="3256848"/>
                <a:ext cx="2736304" cy="576064"/>
              </a:xfrm>
              <a:prstGeom prst="line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4225759" y="2662749"/>
                <a:ext cx="956212" cy="5078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700" b="1" dirty="0">
                    <a:latin typeface="黑体" pitchFamily="49" charset="-122"/>
                    <a:ea typeface="黑体" pitchFamily="49" charset="-122"/>
                  </a:rPr>
                  <a:t>数据</a:t>
                </a:r>
              </a:p>
            </p:txBody>
          </p:sp>
        </p:grpSp>
      </p:grpSp>
      <p:cxnSp>
        <p:nvCxnSpPr>
          <p:cNvPr id="43" name="直接箭头连接符 42"/>
          <p:cNvCxnSpPr/>
          <p:nvPr/>
        </p:nvCxnSpPr>
        <p:spPr>
          <a:xfrm>
            <a:off x="6084168" y="1844824"/>
            <a:ext cx="0" cy="46805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79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zh-CN" dirty="0"/>
              <a:t>）基于</a:t>
            </a:r>
            <a:r>
              <a:rPr lang="en-US" altLang="zh-CN" dirty="0"/>
              <a:t>RTS/CTS</a:t>
            </a:r>
            <a:r>
              <a:rPr lang="zh-CN" altLang="zh-CN" dirty="0"/>
              <a:t>的传输模式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为了减少隐蔽站和暴露站问题，</a:t>
            </a:r>
            <a:r>
              <a:rPr lang="en-US" altLang="zh-CN" dirty="0"/>
              <a:t>IEEE802.11</a:t>
            </a:r>
            <a:r>
              <a:rPr lang="zh-CN" altLang="zh-CN" dirty="0"/>
              <a:t>协议也引入了</a:t>
            </a:r>
            <a:r>
              <a:rPr lang="en-US" altLang="zh-CN" dirty="0"/>
              <a:t>RTS/CTS</a:t>
            </a:r>
            <a:r>
              <a:rPr lang="zh-CN" altLang="zh-CN" dirty="0"/>
              <a:t>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06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</a:t>
            </a:r>
            <a:r>
              <a:rPr lang="zh-CN" altLang="zh-CN" dirty="0"/>
              <a:t>概述</a:t>
            </a:r>
          </a:p>
          <a:p>
            <a:pPr lvl="1"/>
            <a:r>
              <a:rPr lang="en-US" altLang="zh-CN" dirty="0"/>
              <a:t>7.1.1 </a:t>
            </a:r>
            <a:r>
              <a:rPr lang="zh-CN" altLang="zh-CN" dirty="0" smtClean="0"/>
              <a:t>概述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7.1.2 </a:t>
            </a:r>
            <a:r>
              <a:rPr lang="zh-CN" altLang="zh-CN" dirty="0">
                <a:solidFill>
                  <a:srgbClr val="FF0000"/>
                </a:solidFill>
              </a:rPr>
              <a:t>移动自组织</a:t>
            </a:r>
            <a:r>
              <a:rPr lang="zh-CN" altLang="zh-CN" dirty="0" smtClean="0">
                <a:solidFill>
                  <a:srgbClr val="FF0000"/>
                </a:solidFill>
              </a:rPr>
              <a:t>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7.2 </a:t>
            </a:r>
            <a:r>
              <a:rPr lang="zh-CN" altLang="zh-CN" dirty="0"/>
              <a:t>隐蔽站和暴露站问题</a:t>
            </a:r>
          </a:p>
          <a:p>
            <a:r>
              <a:rPr lang="en-US" altLang="zh-CN" dirty="0"/>
              <a:t>7.3 </a:t>
            </a:r>
            <a:r>
              <a:rPr lang="zh-CN" altLang="zh-CN" dirty="0"/>
              <a:t>无线局域网</a:t>
            </a:r>
          </a:p>
          <a:p>
            <a:r>
              <a:rPr lang="en-US" altLang="zh-CN" dirty="0" smtClean="0"/>
              <a:t>7.4 </a:t>
            </a:r>
            <a:r>
              <a:rPr lang="zh-CN" altLang="zh-CN" dirty="0"/>
              <a:t>无线广域网</a:t>
            </a:r>
          </a:p>
          <a:p>
            <a:r>
              <a:rPr lang="en-US" altLang="zh-CN" dirty="0"/>
              <a:t>7.5 </a:t>
            </a:r>
            <a:r>
              <a:rPr lang="zh-CN" altLang="zh-CN" dirty="0"/>
              <a:t>无线个域</a:t>
            </a:r>
            <a:r>
              <a:rPr lang="zh-CN" altLang="zh-CN" dirty="0" smtClean="0"/>
              <a:t>网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1405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51520" y="980728"/>
            <a:ext cx="1023938" cy="893763"/>
            <a:chOff x="2763416" y="1032222"/>
            <a:chExt cx="1023938" cy="893763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6222589"/>
                </p:ext>
              </p:extLst>
            </p:nvPr>
          </p:nvGraphicFramePr>
          <p:xfrm>
            <a:off x="2763416" y="1032222"/>
            <a:ext cx="952500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98" name="Clip" r:id="rId3" imgW="826829" imgH="840406" progId="MS_ClipArt_Gallery.2">
                    <p:embed/>
                  </p:oleObj>
                </mc:Choice>
                <mc:Fallback>
                  <p:oleObj name="Clip" r:id="rId3" imgW="826829" imgH="840406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3416" y="1032222"/>
                          <a:ext cx="952500" cy="787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9002847"/>
                </p:ext>
              </p:extLst>
            </p:nvPr>
          </p:nvGraphicFramePr>
          <p:xfrm>
            <a:off x="2915816" y="1268760"/>
            <a:ext cx="871538" cy="657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99" name="Clip" r:id="rId5" imgW="1268295" imgH="1199426" progId="MS_ClipArt_Gallery.2">
                    <p:embed/>
                  </p:oleObj>
                </mc:Choice>
                <mc:Fallback>
                  <p:oleObj name="Clip" r:id="rId5" imgW="1268295" imgH="1199426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1268760"/>
                          <a:ext cx="871538" cy="657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075816"/>
              </p:ext>
            </p:extLst>
          </p:nvPr>
        </p:nvGraphicFramePr>
        <p:xfrm>
          <a:off x="8095157" y="960214"/>
          <a:ext cx="952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0" name="Clip" r:id="rId7" imgW="826829" imgH="840406" progId="MS_ClipArt_Gallery.2">
                  <p:embed/>
                </p:oleObj>
              </mc:Choice>
              <mc:Fallback>
                <p:oleObj name="Clip" r:id="rId7" imgW="826829" imgH="84040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5157" y="960214"/>
                        <a:ext cx="952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764030"/>
              </p:ext>
            </p:extLst>
          </p:nvPr>
        </p:nvGraphicFramePr>
        <p:xfrm>
          <a:off x="8247557" y="1196752"/>
          <a:ext cx="8715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1" name="Clip" r:id="rId8" imgW="1268295" imgH="1199426" progId="MS_ClipArt_Gallery.2">
                  <p:embed/>
                </p:oleObj>
              </mc:Choice>
              <mc:Fallback>
                <p:oleObj name="Clip" r:id="rId8" imgW="1268295" imgH="119942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7557" y="1196752"/>
                        <a:ext cx="87153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478213"/>
              </p:ext>
            </p:extLst>
          </p:nvPr>
        </p:nvGraphicFramePr>
        <p:xfrm>
          <a:off x="2827412" y="960214"/>
          <a:ext cx="952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2" name="Clip" r:id="rId9" imgW="826829" imgH="840406" progId="MS_ClipArt_Gallery.2">
                  <p:embed/>
                </p:oleObj>
              </mc:Choice>
              <mc:Fallback>
                <p:oleObj name="Clip" r:id="rId9" imgW="826829" imgH="84040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412" y="960214"/>
                        <a:ext cx="952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239670"/>
              </p:ext>
            </p:extLst>
          </p:nvPr>
        </p:nvGraphicFramePr>
        <p:xfrm>
          <a:off x="2980382" y="1196752"/>
          <a:ext cx="8715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3" name="Clip" r:id="rId10" imgW="1268295" imgH="1199426" progId="MS_ClipArt_Gallery.2">
                  <p:embed/>
                </p:oleObj>
              </mc:Choice>
              <mc:Fallback>
                <p:oleObj name="Clip" r:id="rId10" imgW="1268295" imgH="119942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0382" y="1196752"/>
                        <a:ext cx="87153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645928"/>
              </p:ext>
            </p:extLst>
          </p:nvPr>
        </p:nvGraphicFramePr>
        <p:xfrm>
          <a:off x="5499720" y="960214"/>
          <a:ext cx="952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4" name="Clip" r:id="rId11" imgW="826829" imgH="840406" progId="MS_ClipArt_Gallery.2">
                  <p:embed/>
                </p:oleObj>
              </mc:Choice>
              <mc:Fallback>
                <p:oleObj name="Clip" r:id="rId11" imgW="826829" imgH="84040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9720" y="960214"/>
                        <a:ext cx="952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570432"/>
              </p:ext>
            </p:extLst>
          </p:nvPr>
        </p:nvGraphicFramePr>
        <p:xfrm>
          <a:off x="5652120" y="1196752"/>
          <a:ext cx="8715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5" name="Clip" r:id="rId12" imgW="1268295" imgH="1199426" progId="MS_ClipArt_Gallery.2">
                  <p:embed/>
                </p:oleObj>
              </mc:Choice>
              <mc:Fallback>
                <p:oleObj name="Clip" r:id="rId12" imgW="1268295" imgH="119942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1196752"/>
                        <a:ext cx="87153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755576" y="1844824"/>
            <a:ext cx="0" cy="46805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8676456" y="1844824"/>
            <a:ext cx="0" cy="46805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347864" y="1844824"/>
            <a:ext cx="0" cy="46805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6084168" y="1844824"/>
            <a:ext cx="0" cy="46805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组合 51"/>
          <p:cNvGrpSpPr/>
          <p:nvPr/>
        </p:nvGrpSpPr>
        <p:grpSpPr>
          <a:xfrm>
            <a:off x="507265" y="2025306"/>
            <a:ext cx="8787459" cy="4098348"/>
            <a:chOff x="507265" y="2025306"/>
            <a:chExt cx="8787459" cy="4098348"/>
          </a:xfrm>
        </p:grpSpPr>
        <p:sp>
          <p:nvSpPr>
            <p:cNvPr id="17" name="矩形 16"/>
            <p:cNvSpPr/>
            <p:nvPr/>
          </p:nvSpPr>
          <p:spPr>
            <a:xfrm>
              <a:off x="611560" y="2043982"/>
              <a:ext cx="288032" cy="406799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303171" y="5289933"/>
              <a:ext cx="2736304" cy="833721"/>
              <a:chOff x="3303171" y="3832912"/>
              <a:chExt cx="2736304" cy="833721"/>
            </a:xfrm>
          </p:grpSpPr>
          <p:cxnSp>
            <p:nvCxnSpPr>
              <p:cNvPr id="42" name="直接连接符 41"/>
              <p:cNvCxnSpPr/>
              <p:nvPr/>
            </p:nvCxnSpPr>
            <p:spPr>
              <a:xfrm flipH="1">
                <a:off x="3303171" y="3832912"/>
                <a:ext cx="2736304" cy="833721"/>
              </a:xfrm>
              <a:prstGeom prst="line">
                <a:avLst/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4227552" y="3861048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/>
                  <a:t>ACK</a:t>
                </a:r>
                <a:endParaRPr lang="zh-CN" altLang="en-US" b="1" dirty="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07265" y="2849161"/>
              <a:ext cx="86409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700" b="1" dirty="0">
                  <a:latin typeface="黑体" pitchFamily="49" charset="-122"/>
                  <a:ea typeface="黑体" pitchFamily="49" charset="-122"/>
                </a:rPr>
                <a:t>忙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8534923" y="2025306"/>
              <a:ext cx="288032" cy="4067990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430628" y="2830485"/>
              <a:ext cx="86409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700" b="1" dirty="0">
                  <a:latin typeface="黑体" pitchFamily="49" charset="-122"/>
                  <a:ea typeface="黑体" pitchFamily="49" charset="-122"/>
                </a:rPr>
                <a:t>忙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3355856" y="3517869"/>
              <a:ext cx="2736304" cy="57606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3347864" y="3661885"/>
              <a:ext cx="2736304" cy="57606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335713" y="3796272"/>
              <a:ext cx="2736304" cy="57606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3350884" y="3941638"/>
              <a:ext cx="2736304" cy="57606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349926" y="4085654"/>
              <a:ext cx="2736304" cy="57606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344809" y="4213007"/>
              <a:ext cx="2736304" cy="57606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369924" y="4373686"/>
              <a:ext cx="2736304" cy="57606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3347864" y="4510668"/>
              <a:ext cx="2736304" cy="57606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335713" y="4645055"/>
              <a:ext cx="2736304" cy="57606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3360973" y="3593717"/>
              <a:ext cx="2736304" cy="57606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3360015" y="3730699"/>
              <a:ext cx="2736304" cy="57606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3347864" y="3872120"/>
              <a:ext cx="2736304" cy="57606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3363035" y="4010452"/>
              <a:ext cx="2736304" cy="57606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3362077" y="4154468"/>
              <a:ext cx="2736304" cy="57606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3356960" y="4295889"/>
              <a:ext cx="2736304" cy="57606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3360973" y="4442500"/>
              <a:ext cx="2736304" cy="57606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3360015" y="4579482"/>
              <a:ext cx="2736304" cy="57606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3347864" y="4713869"/>
              <a:ext cx="2736304" cy="57606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225759" y="4119770"/>
              <a:ext cx="956212" cy="5078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700" b="1" dirty="0">
                  <a:latin typeface="黑体" pitchFamily="49" charset="-122"/>
                  <a:ea typeface="黑体" pitchFamily="49" charset="-122"/>
                </a:rPr>
                <a:t>数据</a:t>
              </a:r>
            </a:p>
          </p:txBody>
        </p:sp>
        <p:cxnSp>
          <p:nvCxnSpPr>
            <p:cNvPr id="46" name="直接连接符 45"/>
            <p:cNvCxnSpPr/>
            <p:nvPr/>
          </p:nvCxnSpPr>
          <p:spPr>
            <a:xfrm flipH="1">
              <a:off x="3308427" y="2636912"/>
              <a:ext cx="2736304" cy="833721"/>
            </a:xfrm>
            <a:prstGeom prst="line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232808" y="266504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CTS</a:t>
              </a:r>
              <a:endParaRPr lang="zh-CN" altLang="en-US" b="1" dirty="0"/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3353120" y="2060848"/>
              <a:ext cx="2736304" cy="57606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499992" y="2054925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RTS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9627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8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zh-CN" dirty="0"/>
              <a:t>）保证会话的完整性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整个会话过程中，所有帧之间的</a:t>
            </a:r>
            <a:r>
              <a:rPr lang="zh-CN" altLang="zh-CN" dirty="0" smtClean="0"/>
              <a:t>时间间隔都</a:t>
            </a:r>
            <a:r>
              <a:rPr lang="zh-CN" altLang="zh-CN" dirty="0"/>
              <a:t>被设定为</a:t>
            </a:r>
            <a:r>
              <a:rPr lang="zh-CN" altLang="zh-CN" dirty="0" smtClean="0"/>
              <a:t>最小</a:t>
            </a:r>
            <a:endParaRPr lang="en-US" altLang="zh-CN" dirty="0" smtClean="0"/>
          </a:p>
          <a:p>
            <a:r>
              <a:rPr lang="zh-CN" altLang="zh-CN" dirty="0" smtClean="0"/>
              <a:t>使得</a:t>
            </a:r>
            <a:r>
              <a:rPr lang="zh-CN" altLang="zh-CN" dirty="0"/>
              <a:t>其它结点无法抢占</a:t>
            </a:r>
            <a:r>
              <a:rPr lang="zh-CN" altLang="zh-CN" dirty="0" smtClean="0"/>
              <a:t>信道</a:t>
            </a:r>
            <a:endParaRPr lang="en-US" altLang="zh-CN" dirty="0" smtClean="0"/>
          </a:p>
          <a:p>
            <a:r>
              <a:rPr lang="zh-CN" altLang="zh-CN" dirty="0" smtClean="0"/>
              <a:t>保证</a:t>
            </a:r>
            <a:r>
              <a:rPr lang="zh-CN" altLang="zh-CN" dirty="0"/>
              <a:t>次会话的</a:t>
            </a:r>
            <a:r>
              <a:rPr lang="zh-CN" altLang="zh-CN" dirty="0" smtClean="0"/>
              <a:t>完整性</a:t>
            </a:r>
            <a:endParaRPr lang="en-US" altLang="zh-CN" dirty="0" smtClean="0"/>
          </a:p>
          <a:p>
            <a:r>
              <a:rPr lang="zh-CN" altLang="zh-CN" dirty="0" smtClean="0"/>
              <a:t>相当于</a:t>
            </a:r>
            <a:r>
              <a:rPr lang="zh-CN" altLang="zh-CN" dirty="0"/>
              <a:t>聊天过程中，对话双方像炒豆子一样说话，让别人无法插嘴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0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</a:t>
            </a:r>
            <a:r>
              <a:rPr lang="zh-CN" altLang="zh-CN" dirty="0"/>
              <a:t>概述</a:t>
            </a:r>
          </a:p>
          <a:p>
            <a:r>
              <a:rPr lang="en-US" altLang="zh-CN" dirty="0" smtClean="0"/>
              <a:t>7.2 </a:t>
            </a:r>
            <a:r>
              <a:rPr lang="zh-CN" altLang="zh-CN" dirty="0"/>
              <a:t>隐蔽站和暴露站问题</a:t>
            </a:r>
          </a:p>
          <a:p>
            <a:r>
              <a:rPr lang="en-US" altLang="zh-CN" dirty="0"/>
              <a:t>7.3 </a:t>
            </a:r>
            <a:r>
              <a:rPr lang="zh-CN" altLang="zh-CN" dirty="0"/>
              <a:t>无线局域网</a:t>
            </a:r>
          </a:p>
          <a:p>
            <a:pPr lvl="1"/>
            <a:r>
              <a:rPr lang="en-US" altLang="zh-CN" dirty="0"/>
              <a:t>7.3.1 IEEE802.11</a:t>
            </a:r>
            <a:r>
              <a:rPr lang="zh-CN" altLang="zh-CN" dirty="0"/>
              <a:t>概述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7.3.2 IEEE802.11 CSMA/CA</a:t>
            </a:r>
            <a:r>
              <a:rPr lang="zh-CN" altLang="zh-CN" dirty="0">
                <a:solidFill>
                  <a:srgbClr val="FF0000"/>
                </a:solidFill>
              </a:rPr>
              <a:t>的工作</a:t>
            </a:r>
          </a:p>
          <a:p>
            <a:pPr lvl="1"/>
            <a:r>
              <a:rPr lang="en-US" altLang="zh-CN" dirty="0"/>
              <a:t>7.3.3 </a:t>
            </a:r>
            <a:r>
              <a:rPr lang="zh-CN" altLang="zh-CN" dirty="0"/>
              <a:t>相关发展</a:t>
            </a:r>
          </a:p>
          <a:p>
            <a:r>
              <a:rPr lang="en-US" altLang="zh-CN" dirty="0"/>
              <a:t>7.4 </a:t>
            </a:r>
            <a:r>
              <a:rPr lang="zh-CN" altLang="zh-CN" dirty="0"/>
              <a:t>无线广域网</a:t>
            </a:r>
          </a:p>
          <a:p>
            <a:r>
              <a:rPr lang="en-US" altLang="zh-CN" dirty="0"/>
              <a:t>7.5 </a:t>
            </a:r>
            <a:r>
              <a:rPr lang="zh-CN" altLang="zh-CN" dirty="0"/>
              <a:t>无线个域</a:t>
            </a:r>
            <a:r>
              <a:rPr lang="zh-CN" altLang="zh-CN" dirty="0" smtClean="0"/>
              <a:t>网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1405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zh-CN" dirty="0">
                <a:solidFill>
                  <a:srgbClr val="FF0000"/>
                </a:solidFill>
              </a:rPr>
              <a:t>虚拟载波监听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CSMA</a:t>
            </a:r>
            <a:r>
              <a:rPr lang="zh-CN" altLang="en-US" dirty="0" smtClean="0"/>
              <a:t>方式下，</a:t>
            </a:r>
            <a:r>
              <a:rPr lang="zh-CN" altLang="zh-CN" dirty="0" smtClean="0"/>
              <a:t>发送</a:t>
            </a:r>
            <a:r>
              <a:rPr lang="zh-CN" altLang="zh-CN" dirty="0"/>
              <a:t>自己的数据帧之前，需要侦听信道是否</a:t>
            </a:r>
            <a:r>
              <a:rPr lang="zh-CN" altLang="zh-CN" dirty="0" smtClean="0"/>
              <a:t>空闲</a:t>
            </a:r>
            <a:endParaRPr lang="en-US" altLang="zh-CN" dirty="0" smtClean="0"/>
          </a:p>
          <a:p>
            <a:r>
              <a:rPr lang="en-US" altLang="zh-CN" dirty="0"/>
              <a:t>IEEE802.11</a:t>
            </a:r>
            <a:r>
              <a:rPr lang="zh-CN" altLang="zh-CN" dirty="0"/>
              <a:t>标准</a:t>
            </a:r>
            <a:r>
              <a:rPr lang="zh-CN" altLang="zh-CN" dirty="0" smtClean="0"/>
              <a:t>使用两种方式</a:t>
            </a:r>
            <a:endParaRPr lang="en-US" altLang="zh-CN" dirty="0" smtClean="0"/>
          </a:p>
          <a:p>
            <a:pPr lvl="1"/>
            <a:r>
              <a:rPr lang="zh-CN" altLang="zh-CN" dirty="0"/>
              <a:t>物理载波</a:t>
            </a:r>
            <a:r>
              <a:rPr lang="zh-CN" altLang="zh-CN" dirty="0" smtClean="0"/>
              <a:t>侦听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虚拟</a:t>
            </a:r>
            <a:r>
              <a:rPr lang="zh-CN" altLang="zh-CN" dirty="0"/>
              <a:t>载波</a:t>
            </a:r>
            <a:r>
              <a:rPr lang="zh-CN" altLang="zh-CN" dirty="0" smtClean="0"/>
              <a:t>侦听</a:t>
            </a:r>
            <a:endParaRPr lang="en-US" altLang="zh-CN" dirty="0" smtClean="0"/>
          </a:p>
        </p:txBody>
      </p:sp>
      <p:sp>
        <p:nvSpPr>
          <p:cNvPr id="4" name="圆角矩形标注 3"/>
          <p:cNvSpPr/>
          <p:nvPr/>
        </p:nvSpPr>
        <p:spPr>
          <a:xfrm>
            <a:off x="6012160" y="2060848"/>
            <a:ext cx="2016224" cy="1296144"/>
          </a:xfrm>
          <a:prstGeom prst="wedgeRoundRectCallout">
            <a:avLst>
              <a:gd name="adj1" fmla="val -213754"/>
              <a:gd name="adj2" fmla="val 353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顾名思义</a:t>
            </a:r>
            <a:endParaRPr lang="en-US" altLang="zh-CN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不言而喻</a:t>
            </a:r>
            <a:endParaRPr lang="en-US" altLang="zh-CN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废话不</a:t>
            </a:r>
            <a:r>
              <a:rPr lang="zh-CN" altLang="en-US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说了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35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虚拟载波侦听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880219" cy="4572000"/>
          </a:xfrm>
        </p:spPr>
        <p:txBody>
          <a:bodyPr/>
          <a:lstStyle/>
          <a:p>
            <a:r>
              <a:rPr lang="zh-CN" altLang="zh-CN" dirty="0"/>
              <a:t>源</a:t>
            </a:r>
            <a:r>
              <a:rPr lang="zh-CN" altLang="zh-CN" dirty="0" smtClean="0"/>
              <a:t>结点</a:t>
            </a:r>
            <a:r>
              <a:rPr lang="zh-CN" altLang="en-US" dirty="0" smtClean="0"/>
              <a:t>估计</a:t>
            </a:r>
            <a:r>
              <a:rPr lang="zh-CN" altLang="zh-CN" dirty="0" smtClean="0"/>
              <a:t>自己</a:t>
            </a:r>
            <a:r>
              <a:rPr lang="zh-CN" altLang="zh-CN" dirty="0"/>
              <a:t>需要占用信道的</a:t>
            </a:r>
            <a:r>
              <a:rPr lang="zh-CN" altLang="zh-CN" dirty="0" smtClean="0"/>
              <a:t>时间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目的</a:t>
            </a:r>
            <a:r>
              <a:rPr lang="zh-CN" altLang="zh-CN" dirty="0"/>
              <a:t>结点发回确认帧所需的</a:t>
            </a:r>
            <a:r>
              <a:rPr lang="zh-CN" altLang="zh-CN" dirty="0" smtClean="0"/>
              <a:t>时间</a:t>
            </a:r>
            <a:endParaRPr lang="en-US" altLang="zh-CN" dirty="0" smtClean="0"/>
          </a:p>
          <a:p>
            <a:r>
              <a:rPr lang="zh-CN" altLang="zh-CN" dirty="0" smtClean="0"/>
              <a:t>放置</a:t>
            </a:r>
            <a:r>
              <a:rPr lang="zh-CN" altLang="zh-CN" dirty="0"/>
              <a:t>在帧首部的“持续时间”</a:t>
            </a:r>
            <a:r>
              <a:rPr lang="zh-CN" altLang="zh-CN" dirty="0" smtClean="0"/>
              <a:t>中</a:t>
            </a:r>
            <a:endParaRPr lang="en-US" altLang="zh-CN" dirty="0" smtClean="0"/>
          </a:p>
          <a:p>
            <a:r>
              <a:rPr lang="zh-CN" altLang="zh-CN" dirty="0" smtClean="0"/>
              <a:t>周围</a:t>
            </a:r>
            <a:r>
              <a:rPr lang="zh-CN" altLang="zh-CN" dirty="0"/>
              <a:t>听到此帧的结点知道，信道还会被占用多长</a:t>
            </a:r>
            <a:r>
              <a:rPr lang="zh-CN" altLang="zh-CN" dirty="0" smtClean="0"/>
              <a:t>时间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zh-CN" altLang="zh-CN" dirty="0"/>
              <a:t>这段时间内，其它结点停止发送</a:t>
            </a:r>
            <a:r>
              <a:rPr lang="zh-CN" altLang="zh-CN" dirty="0" smtClean="0"/>
              <a:t>数据</a:t>
            </a:r>
            <a:endParaRPr lang="en-US" altLang="zh-CN" dirty="0" smtClean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327512"/>
              </p:ext>
            </p:extLst>
          </p:nvPr>
        </p:nvGraphicFramePr>
        <p:xfrm>
          <a:off x="8095157" y="960214"/>
          <a:ext cx="952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6" name="Clip" r:id="rId3" imgW="826829" imgH="840406" progId="MS_ClipArt_Gallery.2">
                  <p:embed/>
                </p:oleObj>
              </mc:Choice>
              <mc:Fallback>
                <p:oleObj name="Clip" r:id="rId3" imgW="826829" imgH="84040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5157" y="960214"/>
                        <a:ext cx="952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411819"/>
              </p:ext>
            </p:extLst>
          </p:nvPr>
        </p:nvGraphicFramePr>
        <p:xfrm>
          <a:off x="8247557" y="1196752"/>
          <a:ext cx="8715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7" name="Clip" r:id="rId5" imgW="1268295" imgH="1199426" progId="MS_ClipArt_Gallery.2">
                  <p:embed/>
                </p:oleObj>
              </mc:Choice>
              <mc:Fallback>
                <p:oleObj name="Clip" r:id="rId5" imgW="1268295" imgH="119942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7557" y="1196752"/>
                        <a:ext cx="87153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592224"/>
              </p:ext>
            </p:extLst>
          </p:nvPr>
        </p:nvGraphicFramePr>
        <p:xfrm>
          <a:off x="4843636" y="960214"/>
          <a:ext cx="952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8" name="Clip" r:id="rId7" imgW="826829" imgH="840406" progId="MS_ClipArt_Gallery.2">
                  <p:embed/>
                </p:oleObj>
              </mc:Choice>
              <mc:Fallback>
                <p:oleObj name="Clip" r:id="rId7" imgW="826829" imgH="84040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636" y="960214"/>
                        <a:ext cx="952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764448"/>
              </p:ext>
            </p:extLst>
          </p:nvPr>
        </p:nvGraphicFramePr>
        <p:xfrm>
          <a:off x="4996606" y="1196752"/>
          <a:ext cx="8715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" name="Clip" r:id="rId8" imgW="1268295" imgH="1199426" progId="MS_ClipArt_Gallery.2">
                  <p:embed/>
                </p:oleObj>
              </mc:Choice>
              <mc:Fallback>
                <p:oleObj name="Clip" r:id="rId8" imgW="1268295" imgH="119942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6606" y="1196752"/>
                        <a:ext cx="87153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040472"/>
              </p:ext>
            </p:extLst>
          </p:nvPr>
        </p:nvGraphicFramePr>
        <p:xfrm>
          <a:off x="6572398" y="960214"/>
          <a:ext cx="952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0" name="Clip" r:id="rId9" imgW="826829" imgH="840406" progId="MS_ClipArt_Gallery.2">
                  <p:embed/>
                </p:oleObj>
              </mc:Choice>
              <mc:Fallback>
                <p:oleObj name="Clip" r:id="rId9" imgW="826829" imgH="84040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398" y="960214"/>
                        <a:ext cx="952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336692"/>
              </p:ext>
            </p:extLst>
          </p:nvPr>
        </p:nvGraphicFramePr>
        <p:xfrm>
          <a:off x="6724798" y="1196752"/>
          <a:ext cx="87153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1" name="Clip" r:id="rId10" imgW="1268295" imgH="1199426" progId="MS_ClipArt_Gallery.2">
                  <p:embed/>
                </p:oleObj>
              </mc:Choice>
              <mc:Fallback>
                <p:oleObj name="Clip" r:id="rId10" imgW="1268295" imgH="119942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798" y="1196752"/>
                        <a:ext cx="87153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箭头连接符 22"/>
          <p:cNvCxnSpPr/>
          <p:nvPr/>
        </p:nvCxnSpPr>
        <p:spPr>
          <a:xfrm>
            <a:off x="8676456" y="1844824"/>
            <a:ext cx="0" cy="46805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364088" y="1844824"/>
            <a:ext cx="0" cy="46805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156846" y="1844824"/>
            <a:ext cx="0" cy="46805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534923" y="2025306"/>
            <a:ext cx="288032" cy="4067990"/>
          </a:xfrm>
          <a:prstGeom prst="rect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8430628" y="2830485"/>
            <a:ext cx="8640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latin typeface="黑体" pitchFamily="49" charset="-122"/>
                <a:ea typeface="黑体" pitchFamily="49" charset="-122"/>
              </a:rPr>
              <a:t>忙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5319395" y="5289933"/>
            <a:ext cx="1793693" cy="833721"/>
            <a:chOff x="3303171" y="3832912"/>
            <a:chExt cx="2736304" cy="833721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3303171" y="3832912"/>
              <a:ext cx="2736304" cy="833721"/>
            </a:xfrm>
            <a:prstGeom prst="line">
              <a:avLst/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227552" y="3861048"/>
              <a:ext cx="1121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/>
                <a:t>ACK</a:t>
              </a:r>
              <a:endParaRPr lang="zh-CN" altLang="en-US" b="1" dirty="0"/>
            </a:p>
          </p:txBody>
        </p:sp>
      </p:grpSp>
      <p:cxnSp>
        <p:nvCxnSpPr>
          <p:cNvPr id="32" name="直接连接符 31"/>
          <p:cNvCxnSpPr/>
          <p:nvPr/>
        </p:nvCxnSpPr>
        <p:spPr>
          <a:xfrm>
            <a:off x="5353931" y="3517869"/>
            <a:ext cx="1793693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348692" y="3661885"/>
            <a:ext cx="1793693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340727" y="3796272"/>
            <a:ext cx="1793693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350672" y="3941638"/>
            <a:ext cx="1793693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350044" y="4085654"/>
            <a:ext cx="1793693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346689" y="4213007"/>
            <a:ext cx="1793693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363153" y="4373686"/>
            <a:ext cx="1793693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348692" y="4510668"/>
            <a:ext cx="1793693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340727" y="4645055"/>
            <a:ext cx="1793693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357285" y="3593717"/>
            <a:ext cx="1793693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5356657" y="3730699"/>
            <a:ext cx="1793693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5348692" y="3872120"/>
            <a:ext cx="1793693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358637" y="4010452"/>
            <a:ext cx="1793693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358009" y="4154468"/>
            <a:ext cx="1793693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354655" y="4295889"/>
            <a:ext cx="1793693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5357285" y="4442500"/>
            <a:ext cx="1793693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356657" y="4579482"/>
            <a:ext cx="1793693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5348692" y="4713869"/>
            <a:ext cx="1793693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924167" y="4119770"/>
            <a:ext cx="880081" cy="507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 dirty="0">
                <a:latin typeface="黑体" pitchFamily="49" charset="-122"/>
                <a:ea typeface="黑体" pitchFamily="49" charset="-122"/>
              </a:rPr>
              <a:t>数据</a:t>
            </a:r>
          </a:p>
        </p:txBody>
      </p:sp>
      <p:cxnSp>
        <p:nvCxnSpPr>
          <p:cNvPr id="51" name="直接连接符 50"/>
          <p:cNvCxnSpPr/>
          <p:nvPr/>
        </p:nvCxnSpPr>
        <p:spPr>
          <a:xfrm flipH="1">
            <a:off x="5322840" y="2636912"/>
            <a:ext cx="1793693" cy="833721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96136" y="2665048"/>
            <a:ext cx="69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CTS</a:t>
            </a:r>
            <a:endParaRPr lang="zh-CN" altLang="en-US" b="1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5352137" y="2060848"/>
            <a:ext cx="1793693" cy="576064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103931" y="2054925"/>
            <a:ext cx="70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RTS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6942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虚拟载波侦听</a:t>
            </a:r>
            <a:r>
              <a:rPr lang="zh-CN" altLang="zh-CN" dirty="0" smtClean="0"/>
              <a:t>规定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结点</a:t>
            </a:r>
            <a:r>
              <a:rPr lang="zh-CN" altLang="zh-CN" dirty="0"/>
              <a:t>维护一个网络分配向量（</a:t>
            </a:r>
            <a:r>
              <a:rPr lang="en-US" altLang="zh-CN" dirty="0"/>
              <a:t>Network Allocation Vector</a:t>
            </a:r>
            <a:r>
              <a:rPr lang="zh-CN" altLang="zh-CN" dirty="0"/>
              <a:t>，</a:t>
            </a:r>
            <a:r>
              <a:rPr lang="en-US" altLang="zh-CN" dirty="0"/>
              <a:t>NAV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表示</a:t>
            </a:r>
            <a:r>
              <a:rPr lang="zh-CN" altLang="zh-CN" dirty="0"/>
              <a:t>信道</a:t>
            </a:r>
            <a:r>
              <a:rPr lang="zh-CN" altLang="zh-CN" dirty="0" smtClean="0"/>
              <a:t>被</a:t>
            </a:r>
            <a:r>
              <a:rPr lang="zh-CN" altLang="en-US" dirty="0" smtClean="0"/>
              <a:t>占</a:t>
            </a:r>
            <a:r>
              <a:rPr lang="zh-CN" altLang="zh-CN" dirty="0" smtClean="0"/>
              <a:t>时间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可理解</a:t>
            </a:r>
            <a:r>
              <a:rPr lang="zh-CN" altLang="zh-CN" dirty="0"/>
              <a:t>为一个计数器，当</a:t>
            </a:r>
            <a:r>
              <a:rPr lang="en-US" altLang="zh-CN" dirty="0"/>
              <a:t>NAV</a:t>
            </a:r>
            <a:r>
              <a:rPr lang="zh-CN" altLang="zh-CN" dirty="0"/>
              <a:t>的值减到</a:t>
            </a:r>
            <a:r>
              <a:rPr lang="en-US" altLang="zh-CN" dirty="0"/>
              <a:t>0</a:t>
            </a:r>
            <a:r>
              <a:rPr lang="zh-CN" altLang="zh-CN" dirty="0"/>
              <a:t>时，虚拟载波侦听指示信道空闲了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44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zh-CN" dirty="0">
                <a:solidFill>
                  <a:srgbClr val="FF0000"/>
                </a:solidFill>
              </a:rPr>
              <a:t>帧间间隔（</a:t>
            </a:r>
            <a:r>
              <a:rPr lang="en-US" altLang="zh-CN" dirty="0">
                <a:solidFill>
                  <a:srgbClr val="FF0000"/>
                </a:solidFill>
              </a:rPr>
              <a:t>IFS</a:t>
            </a:r>
            <a:r>
              <a:rPr lang="zh-CN" altLang="zh-CN" dirty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IEEE802.11</a:t>
            </a:r>
            <a:r>
              <a:rPr lang="zh-CN" altLang="zh-CN" dirty="0" smtClean="0"/>
              <a:t>规定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当</a:t>
            </a:r>
            <a:r>
              <a:rPr lang="zh-CN" altLang="zh-CN" dirty="0"/>
              <a:t>一个结点判断信道是空闲时，也不能立即发送</a:t>
            </a:r>
            <a:r>
              <a:rPr lang="zh-CN" altLang="zh-CN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要</a:t>
            </a:r>
            <a:r>
              <a:rPr lang="zh-CN" altLang="zh-CN" dirty="0"/>
              <a:t>等待一个特定的帧间间隔时间（</a:t>
            </a:r>
            <a:r>
              <a:rPr lang="en-US" altLang="zh-CN" dirty="0"/>
              <a:t>Inter Frame Space</a:t>
            </a:r>
            <a:r>
              <a:rPr lang="zh-CN" altLang="zh-CN" dirty="0"/>
              <a:t>，</a:t>
            </a:r>
            <a:r>
              <a:rPr lang="en-US" altLang="zh-CN" dirty="0"/>
              <a:t>IFS</a:t>
            </a:r>
            <a:r>
              <a:rPr lang="zh-CN" altLang="zh-CN" dirty="0"/>
              <a:t>）后才能进行</a:t>
            </a:r>
            <a:r>
              <a:rPr lang="zh-CN" altLang="zh-CN" dirty="0" smtClean="0"/>
              <a:t>发送</a:t>
            </a:r>
            <a:endParaRPr lang="en-US" altLang="zh-CN" dirty="0" smtClean="0"/>
          </a:p>
          <a:p>
            <a:r>
              <a:rPr lang="zh-CN" altLang="zh-CN" dirty="0"/>
              <a:t>不同类型的</a:t>
            </a:r>
            <a:r>
              <a:rPr lang="zh-CN" altLang="zh-CN" dirty="0" smtClean="0"/>
              <a:t>帧</a:t>
            </a:r>
            <a:r>
              <a:rPr lang="zh-CN" altLang="en-US" dirty="0" smtClean="0"/>
              <a:t>有</a:t>
            </a:r>
            <a:r>
              <a:rPr lang="zh-CN" altLang="zh-CN" dirty="0" smtClean="0"/>
              <a:t>不同</a:t>
            </a:r>
            <a:r>
              <a:rPr lang="zh-CN" altLang="zh-CN" dirty="0"/>
              <a:t>长度的</a:t>
            </a:r>
            <a:r>
              <a:rPr lang="en-US" altLang="zh-CN" dirty="0" smtClean="0"/>
              <a:t>IFS</a:t>
            </a:r>
          </a:p>
          <a:p>
            <a:pPr lvl="1"/>
            <a:r>
              <a:rPr lang="zh-CN" altLang="zh-CN" dirty="0" smtClean="0"/>
              <a:t>从而</a:t>
            </a:r>
            <a:r>
              <a:rPr lang="zh-CN" altLang="zh-CN" dirty="0"/>
              <a:t>区分各类帧对介质访问的</a:t>
            </a:r>
            <a:r>
              <a:rPr lang="zh-CN" altLang="zh-CN" dirty="0" smtClean="0"/>
              <a:t>优先权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优先级</a:t>
            </a:r>
            <a:r>
              <a:rPr lang="zh-CN" altLang="zh-CN" dirty="0"/>
              <a:t>高的</a:t>
            </a:r>
            <a:r>
              <a:rPr lang="zh-CN" altLang="zh-CN" dirty="0" smtClean="0"/>
              <a:t>帧等待</a:t>
            </a:r>
            <a:r>
              <a:rPr lang="zh-CN" altLang="zh-CN" dirty="0"/>
              <a:t>的时间短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87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三种</a:t>
            </a:r>
            <a:r>
              <a:rPr lang="en-US" altLang="zh-CN" dirty="0"/>
              <a:t>IFS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26288"/>
          </a:xfrm>
        </p:spPr>
        <p:txBody>
          <a:bodyPr>
            <a:normAutofit/>
          </a:bodyPr>
          <a:lstStyle/>
          <a:p>
            <a:pPr lvl="0"/>
            <a:r>
              <a:rPr lang="zh-CN" altLang="zh-CN" dirty="0"/>
              <a:t>短帧间间隔（</a:t>
            </a:r>
            <a:r>
              <a:rPr lang="en-US" altLang="zh-CN" dirty="0"/>
              <a:t>Short IFS</a:t>
            </a:r>
            <a:r>
              <a:rPr lang="zh-CN" altLang="zh-CN" dirty="0"/>
              <a:t>，</a:t>
            </a:r>
            <a:r>
              <a:rPr lang="en-US" altLang="zh-CN" dirty="0"/>
              <a:t>SIFS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时间</a:t>
            </a:r>
            <a:r>
              <a:rPr lang="zh-CN" altLang="zh-CN" dirty="0"/>
              <a:t>最短，用来分隔属于一次会话的各</a:t>
            </a:r>
            <a:r>
              <a:rPr lang="zh-CN" altLang="zh-CN" dirty="0" smtClean="0"/>
              <a:t>帧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也就是前面</a:t>
            </a:r>
            <a:r>
              <a:rPr lang="zh-CN" altLang="en-US" dirty="0" smtClean="0"/>
              <a:t>说话像</a:t>
            </a:r>
            <a:r>
              <a:rPr lang="zh-CN" altLang="zh-CN" dirty="0" smtClean="0"/>
              <a:t>炒</a:t>
            </a:r>
            <a:r>
              <a:rPr lang="zh-CN" altLang="zh-CN" dirty="0"/>
              <a:t>豆子的</a:t>
            </a:r>
            <a:r>
              <a:rPr lang="zh-CN" altLang="zh-CN" dirty="0" smtClean="0"/>
              <a:t>类比</a:t>
            </a:r>
            <a:endParaRPr lang="zh-CN" altLang="zh-CN" dirty="0"/>
          </a:p>
          <a:p>
            <a:pPr lvl="0"/>
            <a:r>
              <a:rPr lang="en-US" altLang="zh-CN" dirty="0"/>
              <a:t>PCF</a:t>
            </a:r>
            <a:r>
              <a:rPr lang="zh-CN" altLang="zh-CN" dirty="0"/>
              <a:t>帧间间隔（</a:t>
            </a:r>
            <a:r>
              <a:rPr lang="en-US" altLang="zh-CN" dirty="0"/>
              <a:t>PCF IFS</a:t>
            </a:r>
            <a:r>
              <a:rPr lang="zh-CN" altLang="zh-CN" dirty="0"/>
              <a:t>，</a:t>
            </a:r>
            <a:r>
              <a:rPr lang="en-US" altLang="zh-CN" dirty="0"/>
              <a:t>PIFS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比</a:t>
            </a:r>
            <a:r>
              <a:rPr lang="en-US" altLang="zh-CN" dirty="0"/>
              <a:t>SIFS</a:t>
            </a:r>
            <a:r>
              <a:rPr lang="zh-CN" altLang="zh-CN" dirty="0" smtClean="0"/>
              <a:t>长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只用</a:t>
            </a:r>
            <a:r>
              <a:rPr lang="zh-CN" altLang="zh-CN" dirty="0"/>
              <a:t>于</a:t>
            </a:r>
            <a:r>
              <a:rPr lang="en-US" altLang="zh-CN" dirty="0"/>
              <a:t>PCF</a:t>
            </a:r>
            <a:r>
              <a:rPr lang="zh-CN" altLang="zh-CN" dirty="0"/>
              <a:t>模式开始时优先抢占信道</a:t>
            </a:r>
            <a:r>
              <a:rPr lang="zh-CN" altLang="zh-CN" dirty="0" smtClean="0"/>
              <a:t>。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不介绍了</a:t>
            </a:r>
            <a:endParaRPr lang="zh-CN" altLang="zh-CN" dirty="0">
              <a:solidFill>
                <a:srgbClr val="0070C0"/>
              </a:solidFill>
            </a:endParaRPr>
          </a:p>
          <a:p>
            <a:pPr lvl="0"/>
            <a:r>
              <a:rPr lang="en-US" altLang="zh-CN" dirty="0"/>
              <a:t>DCF</a:t>
            </a:r>
            <a:r>
              <a:rPr lang="zh-CN" altLang="zh-CN" dirty="0"/>
              <a:t>帧间间隔（</a:t>
            </a:r>
            <a:r>
              <a:rPr lang="en-US" altLang="zh-CN" dirty="0"/>
              <a:t>DCF IFS</a:t>
            </a:r>
            <a:r>
              <a:rPr lang="zh-CN" altLang="zh-CN" dirty="0"/>
              <a:t>，</a:t>
            </a:r>
            <a:r>
              <a:rPr lang="en-US" altLang="zh-CN" dirty="0"/>
              <a:t>DIFS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时间</a:t>
            </a:r>
            <a:r>
              <a:rPr lang="zh-CN" altLang="zh-CN" dirty="0"/>
              <a:t>最</a:t>
            </a:r>
            <a:r>
              <a:rPr lang="zh-CN" altLang="zh-CN" dirty="0" smtClean="0"/>
              <a:t>长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是</a:t>
            </a:r>
            <a:r>
              <a:rPr lang="zh-CN" altLang="zh-CN" dirty="0"/>
              <a:t>普通帧的</a:t>
            </a:r>
            <a:r>
              <a:rPr lang="zh-CN" altLang="zh-CN" dirty="0" smtClean="0"/>
              <a:t>等待时间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70C0"/>
                </a:solidFill>
              </a:rPr>
              <a:t>介绍的重点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89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等待的结果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等待的过程中，若低优先级的帧还未来得及发送，其他高优先级的帧已经开始发送</a:t>
            </a:r>
            <a:r>
              <a:rPr lang="zh-CN" altLang="zh-CN" dirty="0" smtClean="0"/>
              <a:t>了</a:t>
            </a:r>
            <a:endParaRPr lang="en-US" altLang="zh-CN" dirty="0" smtClean="0"/>
          </a:p>
          <a:p>
            <a:r>
              <a:rPr lang="zh-CN" altLang="zh-CN" dirty="0" smtClean="0"/>
              <a:t>低</a:t>
            </a:r>
            <a:r>
              <a:rPr lang="zh-CN" altLang="zh-CN" dirty="0"/>
              <a:t>优先级的帧就只能再推迟发送了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685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zh-CN" dirty="0">
                <a:solidFill>
                  <a:srgbClr val="FF0000"/>
                </a:solidFill>
              </a:rPr>
              <a:t>争用窗口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第一个，给个甜头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是</a:t>
            </a:r>
            <a:r>
              <a:rPr lang="zh-CN" altLang="zh-CN" dirty="0"/>
              <a:t>结点发送的第一个</a:t>
            </a:r>
            <a:r>
              <a:rPr lang="zh-CN" altLang="zh-CN" dirty="0" smtClean="0"/>
              <a:t>数据帧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结点</a:t>
            </a:r>
            <a:r>
              <a:rPr lang="zh-CN" altLang="zh-CN" dirty="0"/>
              <a:t>检测到信道空闲（包括物理的和虚拟的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zh-CN" altLang="zh-CN" dirty="0"/>
              <a:t>等待</a:t>
            </a:r>
            <a:r>
              <a:rPr lang="en-US" altLang="zh-CN" dirty="0"/>
              <a:t>DIFS</a:t>
            </a:r>
            <a:r>
              <a:rPr lang="zh-CN" altLang="zh-CN" dirty="0"/>
              <a:t>后，就可以立即发送</a:t>
            </a:r>
            <a:r>
              <a:rPr lang="zh-CN" altLang="zh-CN" dirty="0" smtClean="0"/>
              <a:t>数据帧</a:t>
            </a:r>
            <a:endParaRPr lang="en-US" altLang="zh-CN" dirty="0" smtClean="0"/>
          </a:p>
          <a:p>
            <a:r>
              <a:rPr lang="zh-CN" altLang="en-US" dirty="0" smtClean="0"/>
              <a:t>其它的，大家都要严格遵守纪律</a:t>
            </a:r>
            <a:endParaRPr lang="en-US" altLang="zh-CN" dirty="0" smtClean="0"/>
          </a:p>
          <a:p>
            <a:pPr lvl="1"/>
            <a:r>
              <a:rPr lang="zh-CN" altLang="zh-CN" dirty="0"/>
              <a:t>结点（可能多个结点同时希望发送帧）在等待</a:t>
            </a:r>
            <a:r>
              <a:rPr lang="en-US" altLang="zh-CN" dirty="0"/>
              <a:t>DIFS</a:t>
            </a:r>
            <a:r>
              <a:rPr lang="zh-CN" altLang="zh-CN" dirty="0"/>
              <a:t>之后也不能立即发送</a:t>
            </a:r>
            <a:r>
              <a:rPr lang="zh-CN" altLang="zh-CN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进入</a:t>
            </a:r>
            <a:r>
              <a:rPr lang="zh-CN" altLang="zh-CN" dirty="0"/>
              <a:t>争用窗口进行</a:t>
            </a:r>
            <a:r>
              <a:rPr lang="zh-CN" altLang="zh-CN" dirty="0" smtClean="0"/>
              <a:t>竞争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以期</a:t>
            </a:r>
            <a:r>
              <a:rPr lang="zh-CN" altLang="zh-CN" dirty="0"/>
              <a:t>减少冲突的</a:t>
            </a:r>
            <a:r>
              <a:rPr lang="zh-CN" altLang="zh-CN" dirty="0" smtClean="0"/>
              <a:t>可能性</a:t>
            </a:r>
            <a:endParaRPr lang="en-US" altLang="zh-CN" dirty="0" smtClean="0"/>
          </a:p>
          <a:p>
            <a:pPr lvl="1"/>
            <a:r>
              <a:rPr lang="en-US" altLang="zh-CN" dirty="0"/>
              <a:t>CSMA/CA</a:t>
            </a:r>
            <a:r>
              <a:rPr lang="zh-CN" altLang="zh-CN" dirty="0"/>
              <a:t>中</a:t>
            </a:r>
            <a:r>
              <a:rPr lang="en-US" altLang="zh-CN" dirty="0"/>
              <a:t>CA</a:t>
            </a:r>
            <a:r>
              <a:rPr lang="zh-CN" altLang="zh-CN" dirty="0"/>
              <a:t>的含义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6084168" y="188640"/>
            <a:ext cx="2016224" cy="720080"/>
          </a:xfrm>
          <a:prstGeom prst="wedgeRoundRectCallout">
            <a:avLst>
              <a:gd name="adj1" fmla="val -213754"/>
              <a:gd name="adj2" fmla="val 353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这个很重要，精髓</a:t>
            </a:r>
          </a:p>
        </p:txBody>
      </p:sp>
    </p:spTree>
    <p:extLst>
      <p:ext uri="{BB962C8B-B14F-4D97-AF65-F5344CB8AC3E}">
        <p14:creationId xmlns:p14="http://schemas.microsoft.com/office/powerpoint/2010/main" val="278488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zh-CN" dirty="0">
                <a:solidFill>
                  <a:srgbClr val="FF0000"/>
                </a:solidFill>
              </a:rPr>
              <a:t>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又称为自组织网、</a:t>
            </a:r>
            <a:r>
              <a:rPr lang="en-US" altLang="zh-CN" dirty="0"/>
              <a:t>Ad Hoc</a:t>
            </a:r>
            <a:r>
              <a:rPr lang="zh-CN" altLang="zh-CN" dirty="0"/>
              <a:t>网络、移动</a:t>
            </a:r>
            <a:r>
              <a:rPr lang="en-US" altLang="zh-CN" dirty="0"/>
              <a:t>Ad Hoc</a:t>
            </a:r>
            <a:r>
              <a:rPr lang="zh-CN" altLang="zh-CN" dirty="0"/>
              <a:t>网络（</a:t>
            </a:r>
            <a:r>
              <a:rPr lang="en-US" altLang="zh-CN" dirty="0"/>
              <a:t>Mobile Ad Hoc Network</a:t>
            </a:r>
            <a:r>
              <a:rPr lang="zh-CN" altLang="zh-CN" dirty="0"/>
              <a:t>，</a:t>
            </a:r>
            <a:r>
              <a:rPr lang="en-US" altLang="zh-CN" dirty="0"/>
              <a:t>MANET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/>
              <a:t>网络由一系列处于平等地位的移动结点</a:t>
            </a:r>
            <a:r>
              <a:rPr lang="zh-CN" altLang="zh-CN" dirty="0" smtClean="0"/>
              <a:t>组成</a:t>
            </a:r>
            <a:endParaRPr lang="en-US" altLang="zh-CN" dirty="0" smtClean="0"/>
          </a:p>
          <a:p>
            <a:r>
              <a:rPr lang="zh-CN" altLang="zh-CN" dirty="0" smtClean="0"/>
              <a:t>结点</a:t>
            </a:r>
            <a:r>
              <a:rPr lang="zh-CN" altLang="zh-CN" dirty="0"/>
              <a:t>之间通过无线方式</a:t>
            </a:r>
            <a:r>
              <a:rPr lang="zh-CN" altLang="zh-CN" dirty="0" smtClean="0"/>
              <a:t>通信</a:t>
            </a:r>
            <a:endParaRPr lang="en-US" altLang="zh-CN" dirty="0" smtClean="0"/>
          </a:p>
          <a:p>
            <a:r>
              <a:rPr lang="zh-CN" altLang="zh-CN" dirty="0" smtClean="0"/>
              <a:t>是</a:t>
            </a:r>
            <a:r>
              <a:rPr lang="zh-CN" altLang="zh-CN" dirty="0"/>
              <a:t>一种可以</a:t>
            </a:r>
            <a:r>
              <a:rPr lang="zh-CN" altLang="zh-CN" dirty="0">
                <a:solidFill>
                  <a:srgbClr val="FF0000"/>
                </a:solidFill>
              </a:rPr>
              <a:t>自动组成临时网络</a:t>
            </a:r>
            <a:r>
              <a:rPr lang="zh-CN" altLang="zh-CN" dirty="0"/>
              <a:t>的</a:t>
            </a:r>
            <a:r>
              <a:rPr lang="zh-CN" altLang="zh-CN" dirty="0" smtClean="0"/>
              <a:t>自治系统</a:t>
            </a:r>
            <a:endParaRPr lang="en-US" altLang="zh-CN" dirty="0" smtClean="0"/>
          </a:p>
          <a:p>
            <a:r>
              <a:rPr lang="zh-CN" altLang="zh-CN" dirty="0"/>
              <a:t>传统意义上的自组织网没有接入点（基站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没有</a:t>
            </a:r>
            <a:r>
              <a:rPr lang="zh-CN" altLang="zh-CN" dirty="0"/>
              <a:t>固定的路由器或其它辅助</a:t>
            </a:r>
            <a:r>
              <a:rPr lang="zh-CN" altLang="zh-CN" dirty="0" smtClean="0"/>
              <a:t>设备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结点</a:t>
            </a:r>
            <a:r>
              <a:rPr lang="zh-CN" altLang="zh-CN" dirty="0"/>
              <a:t>自行组织成网络后，既要进行一定的数据处理，又要充当路由器，转发其它结点的</a:t>
            </a:r>
            <a:r>
              <a:rPr lang="zh-CN" altLang="zh-CN" dirty="0" smtClean="0"/>
              <a:t>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15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所谓的</a:t>
            </a:r>
            <a:r>
              <a:rPr lang="zh-CN" altLang="zh-CN" dirty="0" smtClean="0"/>
              <a:t>竞争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所有结点</a:t>
            </a:r>
            <a:r>
              <a:rPr lang="zh-CN" altLang="zh-CN" dirty="0"/>
              <a:t>各自选择一个随机的退避时间（退避计数器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按照</a:t>
            </a:r>
            <a:r>
              <a:rPr lang="zh-CN" altLang="zh-CN" dirty="0"/>
              <a:t>时间进行</a:t>
            </a:r>
            <a:r>
              <a:rPr lang="zh-CN" altLang="zh-CN" dirty="0" smtClean="0"/>
              <a:t>扣除</a:t>
            </a:r>
            <a:endParaRPr lang="en-US" altLang="zh-CN" dirty="0" smtClean="0"/>
          </a:p>
          <a:p>
            <a:r>
              <a:rPr lang="zh-CN" altLang="zh-CN" dirty="0" smtClean="0"/>
              <a:t>直到</a:t>
            </a:r>
            <a:r>
              <a:rPr lang="zh-CN" altLang="zh-CN" dirty="0"/>
              <a:t>退避时间为</a:t>
            </a:r>
            <a:r>
              <a:rPr lang="en-US" altLang="zh-CN" dirty="0"/>
              <a:t>0</a:t>
            </a:r>
            <a:r>
              <a:rPr lang="zh-CN" altLang="zh-CN" dirty="0"/>
              <a:t>，发送自己的</a:t>
            </a:r>
            <a:r>
              <a:rPr lang="zh-CN" altLang="zh-CN" dirty="0" smtClean="0"/>
              <a:t>数据帧</a:t>
            </a:r>
            <a:endParaRPr lang="en-US" altLang="zh-CN" dirty="0" smtClean="0"/>
          </a:p>
          <a:p>
            <a:r>
              <a:rPr lang="zh-CN" altLang="en-US" smtClean="0"/>
              <a:t>大家选择的时间很可能不一样，所以发送的时间也就错开了</a:t>
            </a:r>
            <a:endParaRPr lang="en-US" altLang="zh-CN" dirty="0" smtClean="0"/>
          </a:p>
          <a:p>
            <a:r>
              <a:rPr lang="zh-CN" altLang="en-US" dirty="0"/>
              <a:t>退一</a:t>
            </a:r>
            <a:r>
              <a:rPr lang="zh-CN" altLang="en-US" dirty="0" smtClean="0"/>
              <a:t>步海阔天空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77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为了公平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如结点</a:t>
            </a:r>
            <a:r>
              <a:rPr lang="zh-CN" altLang="zh-CN" dirty="0"/>
              <a:t>在退避的过程中，信道再次被</a:t>
            </a:r>
            <a:r>
              <a:rPr lang="zh-CN" altLang="zh-CN" dirty="0" smtClean="0"/>
              <a:t>占用</a:t>
            </a:r>
            <a:endParaRPr lang="en-US" altLang="zh-CN" dirty="0" smtClean="0"/>
          </a:p>
          <a:p>
            <a:r>
              <a:rPr lang="zh-CN" altLang="zh-CN" dirty="0" smtClean="0"/>
              <a:t>结点</a:t>
            </a:r>
            <a:r>
              <a:rPr lang="zh-CN" altLang="zh-CN" dirty="0"/>
              <a:t>需要冻结自己当前的退避</a:t>
            </a:r>
            <a:r>
              <a:rPr lang="zh-CN" altLang="zh-CN" dirty="0" smtClean="0"/>
              <a:t>时间</a:t>
            </a:r>
            <a:endParaRPr lang="en-US" altLang="zh-CN" dirty="0" smtClean="0"/>
          </a:p>
          <a:p>
            <a:r>
              <a:rPr lang="zh-CN" altLang="zh-CN" dirty="0" smtClean="0"/>
              <a:t>当</a:t>
            </a:r>
            <a:r>
              <a:rPr lang="zh-CN" altLang="zh-CN" dirty="0"/>
              <a:t>信道转为空闲后，再次经过</a:t>
            </a:r>
            <a:r>
              <a:rPr lang="en-US" altLang="zh-CN" dirty="0"/>
              <a:t>DIFS</a:t>
            </a:r>
            <a:r>
              <a:rPr lang="zh-CN" altLang="zh-CN" dirty="0" smtClean="0"/>
              <a:t>后</a:t>
            </a:r>
            <a:endParaRPr lang="en-US" altLang="zh-CN" dirty="0" smtClean="0"/>
          </a:p>
          <a:p>
            <a:r>
              <a:rPr lang="zh-CN" altLang="zh-CN" dirty="0" smtClean="0"/>
              <a:t>结点</a:t>
            </a:r>
            <a:r>
              <a:rPr lang="zh-CN" altLang="zh-CN" dirty="0"/>
              <a:t>从刚才剩余的退避时间开始退避。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99" name="Rectangle 55"/>
          <p:cNvSpPr>
            <a:spLocks noChangeArrowheads="1"/>
          </p:cNvSpPr>
          <p:nvPr/>
        </p:nvSpPr>
        <p:spPr bwMode="auto">
          <a:xfrm>
            <a:off x="1835150" y="2667000"/>
            <a:ext cx="1201738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9001" name="Rectangle 55"/>
          <p:cNvSpPr>
            <a:spLocks noChangeArrowheads="1"/>
          </p:cNvSpPr>
          <p:nvPr/>
        </p:nvSpPr>
        <p:spPr bwMode="auto">
          <a:xfrm>
            <a:off x="1839914" y="4208463"/>
            <a:ext cx="671512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14" name="Text Box 63"/>
          <p:cNvSpPr txBox="1">
            <a:spLocks noChangeArrowheads="1"/>
          </p:cNvSpPr>
          <p:nvPr/>
        </p:nvSpPr>
        <p:spPr bwMode="auto">
          <a:xfrm>
            <a:off x="1774827" y="3716339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/>
              <a:t>退避</a:t>
            </a:r>
          </a:p>
        </p:txBody>
      </p:sp>
      <p:sp>
        <p:nvSpPr>
          <p:cNvPr id="38915" name="Text Box 94"/>
          <p:cNvSpPr txBox="1">
            <a:spLocks noChangeArrowheads="1"/>
          </p:cNvSpPr>
          <p:nvPr/>
        </p:nvSpPr>
        <p:spPr bwMode="auto">
          <a:xfrm>
            <a:off x="1352552" y="5935663"/>
            <a:ext cx="2284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冻结剩余的退避时间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1835150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7" name="Rectangle 17"/>
          <p:cNvSpPr>
            <a:spLocks noChangeArrowheads="1"/>
          </p:cNvSpPr>
          <p:nvPr/>
        </p:nvSpPr>
        <p:spPr bwMode="auto">
          <a:xfrm>
            <a:off x="536577" y="1738313"/>
            <a:ext cx="1101725" cy="3857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28" name="Line 18"/>
          <p:cNvSpPr>
            <a:spLocks noChangeShapeType="1"/>
          </p:cNvSpPr>
          <p:nvPr/>
        </p:nvSpPr>
        <p:spPr bwMode="auto">
          <a:xfrm>
            <a:off x="560390" y="1738313"/>
            <a:ext cx="108303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0" name="Text Box 20"/>
          <p:cNvSpPr txBox="1">
            <a:spLocks noChangeArrowheads="1"/>
          </p:cNvSpPr>
          <p:nvPr/>
        </p:nvSpPr>
        <p:spPr bwMode="auto">
          <a:xfrm>
            <a:off x="517481" y="1700808"/>
            <a:ext cx="1120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帧及</a:t>
            </a:r>
            <a:r>
              <a:rPr lang="en-US" altLang="zh-CN" sz="1800" dirty="0"/>
              <a:t>ACK</a:t>
            </a:r>
            <a:endParaRPr lang="zh-CN" altLang="en-US" sz="1800" dirty="0"/>
          </a:p>
        </p:txBody>
      </p:sp>
      <p:sp>
        <p:nvSpPr>
          <p:cNvPr id="38935" name="Text Box 25"/>
          <p:cNvSpPr txBox="1">
            <a:spLocks noChangeArrowheads="1"/>
          </p:cNvSpPr>
          <p:nvPr/>
        </p:nvSpPr>
        <p:spPr bwMode="auto">
          <a:xfrm>
            <a:off x="1462089" y="1184275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DIFS</a:t>
            </a:r>
          </a:p>
        </p:txBody>
      </p:sp>
      <p:sp>
        <p:nvSpPr>
          <p:cNvPr id="38939" name="Line 29"/>
          <p:cNvSpPr>
            <a:spLocks noChangeShapeType="1"/>
          </p:cNvSpPr>
          <p:nvPr/>
        </p:nvSpPr>
        <p:spPr bwMode="auto">
          <a:xfrm flipV="1">
            <a:off x="784225" y="2587626"/>
            <a:ext cx="0" cy="30797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0" name="Line 30"/>
          <p:cNvSpPr>
            <a:spLocks noChangeShapeType="1"/>
          </p:cNvSpPr>
          <p:nvPr/>
        </p:nvSpPr>
        <p:spPr bwMode="auto">
          <a:xfrm flipV="1">
            <a:off x="1236663" y="3360739"/>
            <a:ext cx="0" cy="307975"/>
          </a:xfrm>
          <a:prstGeom prst="line">
            <a:avLst/>
          </a:prstGeom>
          <a:noFill/>
          <a:ln w="38100">
            <a:solidFill>
              <a:srgbClr val="FF66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1" name="Line 31"/>
          <p:cNvSpPr>
            <a:spLocks noChangeShapeType="1"/>
          </p:cNvSpPr>
          <p:nvPr/>
        </p:nvSpPr>
        <p:spPr bwMode="auto">
          <a:xfrm flipV="1">
            <a:off x="1009650" y="4132263"/>
            <a:ext cx="0" cy="309563"/>
          </a:xfrm>
          <a:prstGeom prst="line">
            <a:avLst/>
          </a:prstGeom>
          <a:noFill/>
          <a:ln w="38100">
            <a:solidFill>
              <a:srgbClr val="CC99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3" name="Line 45"/>
          <p:cNvSpPr>
            <a:spLocks noChangeShapeType="1"/>
          </p:cNvSpPr>
          <p:nvPr/>
        </p:nvSpPr>
        <p:spPr bwMode="auto">
          <a:xfrm>
            <a:off x="1835150" y="3716339"/>
            <a:ext cx="376238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6" name="Line 48"/>
          <p:cNvSpPr>
            <a:spLocks noChangeShapeType="1"/>
          </p:cNvSpPr>
          <p:nvPr/>
        </p:nvSpPr>
        <p:spPr bwMode="auto">
          <a:xfrm>
            <a:off x="1835150" y="4594225"/>
            <a:ext cx="674688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8" name="Line 60"/>
          <p:cNvSpPr>
            <a:spLocks noChangeShapeType="1"/>
          </p:cNvSpPr>
          <p:nvPr/>
        </p:nvSpPr>
        <p:spPr bwMode="auto">
          <a:xfrm>
            <a:off x="1835150" y="3024188"/>
            <a:ext cx="120015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0" name="Text Box 62"/>
          <p:cNvSpPr txBox="1">
            <a:spLocks noChangeArrowheads="1"/>
          </p:cNvSpPr>
          <p:nvPr/>
        </p:nvSpPr>
        <p:spPr bwMode="auto">
          <a:xfrm>
            <a:off x="2109790" y="2916239"/>
            <a:ext cx="492443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/>
              <a:t>退避</a:t>
            </a:r>
          </a:p>
        </p:txBody>
      </p:sp>
      <p:sp>
        <p:nvSpPr>
          <p:cNvPr id="38961" name="Text Box 64"/>
          <p:cNvSpPr txBox="1">
            <a:spLocks noChangeArrowheads="1"/>
          </p:cNvSpPr>
          <p:nvPr/>
        </p:nvSpPr>
        <p:spPr bwMode="auto">
          <a:xfrm>
            <a:off x="1919290" y="4592639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/>
              <a:t>退避</a:t>
            </a:r>
          </a:p>
        </p:txBody>
      </p:sp>
      <p:sp>
        <p:nvSpPr>
          <p:cNvPr id="38963" name="Line 69"/>
          <p:cNvSpPr>
            <a:spLocks noChangeShapeType="1"/>
          </p:cNvSpPr>
          <p:nvPr/>
        </p:nvSpPr>
        <p:spPr bwMode="auto">
          <a:xfrm>
            <a:off x="1835150" y="2895601"/>
            <a:ext cx="0" cy="309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4" name="Line 70"/>
          <p:cNvSpPr>
            <a:spLocks noChangeShapeType="1"/>
          </p:cNvSpPr>
          <p:nvPr/>
        </p:nvSpPr>
        <p:spPr bwMode="auto">
          <a:xfrm>
            <a:off x="3036888" y="2895601"/>
            <a:ext cx="0" cy="309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6" name="Line 72"/>
          <p:cNvSpPr>
            <a:spLocks noChangeShapeType="1"/>
          </p:cNvSpPr>
          <p:nvPr/>
        </p:nvSpPr>
        <p:spPr bwMode="auto">
          <a:xfrm>
            <a:off x="1835150" y="3668713"/>
            <a:ext cx="0" cy="309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7" name="Line 73"/>
          <p:cNvSpPr>
            <a:spLocks noChangeShapeType="1"/>
          </p:cNvSpPr>
          <p:nvPr/>
        </p:nvSpPr>
        <p:spPr bwMode="auto">
          <a:xfrm>
            <a:off x="1835150" y="4440237"/>
            <a:ext cx="0" cy="309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9" name="Line 75"/>
          <p:cNvSpPr>
            <a:spLocks noChangeShapeType="1"/>
          </p:cNvSpPr>
          <p:nvPr/>
        </p:nvSpPr>
        <p:spPr bwMode="auto">
          <a:xfrm>
            <a:off x="2211388" y="3668714"/>
            <a:ext cx="0" cy="307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0" name="Line 76"/>
          <p:cNvSpPr>
            <a:spLocks noChangeShapeType="1"/>
          </p:cNvSpPr>
          <p:nvPr/>
        </p:nvSpPr>
        <p:spPr bwMode="auto">
          <a:xfrm>
            <a:off x="2509838" y="4441825"/>
            <a:ext cx="0" cy="309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6" name="Text Box 82"/>
          <p:cNvSpPr txBox="1">
            <a:spLocks noChangeArrowheads="1"/>
          </p:cNvSpPr>
          <p:nvPr/>
        </p:nvSpPr>
        <p:spPr bwMode="auto">
          <a:xfrm>
            <a:off x="65088" y="1725613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</a:t>
            </a:r>
          </a:p>
        </p:txBody>
      </p:sp>
      <p:sp>
        <p:nvSpPr>
          <p:cNvPr id="38977" name="Text Box 83"/>
          <p:cNvSpPr txBox="1">
            <a:spLocks noChangeArrowheads="1"/>
          </p:cNvSpPr>
          <p:nvPr/>
        </p:nvSpPr>
        <p:spPr bwMode="auto">
          <a:xfrm>
            <a:off x="65088" y="250825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</a:t>
            </a:r>
          </a:p>
        </p:txBody>
      </p:sp>
      <p:sp>
        <p:nvSpPr>
          <p:cNvPr id="38978" name="Text Box 84"/>
          <p:cNvSpPr txBox="1">
            <a:spLocks noChangeArrowheads="1"/>
          </p:cNvSpPr>
          <p:nvPr/>
        </p:nvSpPr>
        <p:spPr bwMode="auto">
          <a:xfrm>
            <a:off x="65088" y="3292476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38979" name="Text Box 85"/>
          <p:cNvSpPr txBox="1">
            <a:spLocks noChangeArrowheads="1"/>
          </p:cNvSpPr>
          <p:nvPr/>
        </p:nvSpPr>
        <p:spPr bwMode="auto">
          <a:xfrm>
            <a:off x="65088" y="4075113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D</a:t>
            </a:r>
          </a:p>
        </p:txBody>
      </p:sp>
      <p:sp>
        <p:nvSpPr>
          <p:cNvPr id="38980" name="Text Box 86"/>
          <p:cNvSpPr txBox="1">
            <a:spLocks noChangeArrowheads="1"/>
          </p:cNvSpPr>
          <p:nvPr/>
        </p:nvSpPr>
        <p:spPr bwMode="auto">
          <a:xfrm>
            <a:off x="65088" y="485775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E</a:t>
            </a:r>
          </a:p>
        </p:txBody>
      </p:sp>
      <p:sp>
        <p:nvSpPr>
          <p:cNvPr id="38981" name="Text Box 87"/>
          <p:cNvSpPr txBox="1">
            <a:spLocks noChangeArrowheads="1"/>
          </p:cNvSpPr>
          <p:nvPr/>
        </p:nvSpPr>
        <p:spPr bwMode="auto">
          <a:xfrm>
            <a:off x="8786813" y="1738313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2" name="Text Box 88"/>
          <p:cNvSpPr txBox="1">
            <a:spLocks noChangeArrowheads="1"/>
          </p:cNvSpPr>
          <p:nvPr/>
        </p:nvSpPr>
        <p:spPr bwMode="auto">
          <a:xfrm>
            <a:off x="8813800" y="2508251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3" name="Text Box 89"/>
          <p:cNvSpPr txBox="1">
            <a:spLocks noChangeArrowheads="1"/>
          </p:cNvSpPr>
          <p:nvPr/>
        </p:nvSpPr>
        <p:spPr bwMode="auto">
          <a:xfrm>
            <a:off x="8839200" y="3279776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4" name="Text Box 90"/>
          <p:cNvSpPr txBox="1">
            <a:spLocks noChangeArrowheads="1"/>
          </p:cNvSpPr>
          <p:nvPr/>
        </p:nvSpPr>
        <p:spPr bwMode="auto">
          <a:xfrm>
            <a:off x="8866188" y="4051300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5" name="Text Box 91"/>
          <p:cNvSpPr txBox="1">
            <a:spLocks noChangeArrowheads="1"/>
          </p:cNvSpPr>
          <p:nvPr/>
        </p:nvSpPr>
        <p:spPr bwMode="auto">
          <a:xfrm>
            <a:off x="8893175" y="4822825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6" name="Line 92"/>
          <p:cNvSpPr>
            <a:spLocks noChangeShapeType="1"/>
          </p:cNvSpPr>
          <p:nvPr/>
        </p:nvSpPr>
        <p:spPr bwMode="auto">
          <a:xfrm>
            <a:off x="1643422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7" name="Rectangle 93"/>
          <p:cNvSpPr>
            <a:spLocks noChangeArrowheads="1"/>
          </p:cNvSpPr>
          <p:nvPr/>
        </p:nvSpPr>
        <p:spPr bwMode="auto">
          <a:xfrm>
            <a:off x="415927" y="6003926"/>
            <a:ext cx="823913" cy="231775"/>
          </a:xfrm>
          <a:prstGeom prst="rect">
            <a:avLst/>
          </a:prstGeom>
          <a:solidFill>
            <a:srgbClr val="00CC00"/>
          </a:solidFill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93" name="Line 5"/>
          <p:cNvSpPr>
            <a:spLocks noChangeShapeType="1"/>
          </p:cNvSpPr>
          <p:nvPr/>
        </p:nvSpPr>
        <p:spPr bwMode="auto">
          <a:xfrm>
            <a:off x="334963" y="2124075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4" name="Line 6"/>
          <p:cNvSpPr>
            <a:spLocks noChangeShapeType="1"/>
          </p:cNvSpPr>
          <p:nvPr/>
        </p:nvSpPr>
        <p:spPr bwMode="auto">
          <a:xfrm>
            <a:off x="334963" y="5208588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5" name="Line 66"/>
          <p:cNvSpPr>
            <a:spLocks noChangeShapeType="1"/>
          </p:cNvSpPr>
          <p:nvPr/>
        </p:nvSpPr>
        <p:spPr bwMode="auto">
          <a:xfrm>
            <a:off x="334963" y="3667125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6" name="Line 67"/>
          <p:cNvSpPr>
            <a:spLocks noChangeShapeType="1"/>
          </p:cNvSpPr>
          <p:nvPr/>
        </p:nvSpPr>
        <p:spPr bwMode="auto">
          <a:xfrm>
            <a:off x="334963" y="4437063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7" name="Line 68"/>
          <p:cNvSpPr>
            <a:spLocks noChangeShapeType="1"/>
          </p:cNvSpPr>
          <p:nvPr/>
        </p:nvSpPr>
        <p:spPr bwMode="auto">
          <a:xfrm>
            <a:off x="334963" y="2895600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8" name="Rectangle 105"/>
          <p:cNvSpPr>
            <a:spLocks noGrp="1" noChangeArrowheads="1"/>
          </p:cNvSpPr>
          <p:nvPr>
            <p:ph type="title"/>
          </p:nvPr>
        </p:nvSpPr>
        <p:spPr>
          <a:xfrm>
            <a:off x="827090" y="188914"/>
            <a:ext cx="7793037" cy="719137"/>
          </a:xfrm>
        </p:spPr>
        <p:txBody>
          <a:bodyPr/>
          <a:lstStyle/>
          <a:p>
            <a:pPr algn="ctr"/>
            <a:endParaRPr lang="zh-CN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39000" name="Rectangle 55"/>
          <p:cNvSpPr>
            <a:spLocks noChangeArrowheads="1"/>
          </p:cNvSpPr>
          <p:nvPr/>
        </p:nvSpPr>
        <p:spPr bwMode="auto">
          <a:xfrm>
            <a:off x="1831975" y="3440113"/>
            <a:ext cx="376238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9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63"/>
          <p:cNvSpPr txBox="1">
            <a:spLocks noChangeArrowheads="1"/>
          </p:cNvSpPr>
          <p:nvPr/>
        </p:nvSpPr>
        <p:spPr bwMode="auto">
          <a:xfrm>
            <a:off x="1774827" y="3716339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/>
              <a:t>退避</a:t>
            </a:r>
          </a:p>
        </p:txBody>
      </p:sp>
      <p:sp>
        <p:nvSpPr>
          <p:cNvPr id="38915" name="Text Box 94"/>
          <p:cNvSpPr txBox="1">
            <a:spLocks noChangeArrowheads="1"/>
          </p:cNvSpPr>
          <p:nvPr/>
        </p:nvSpPr>
        <p:spPr bwMode="auto">
          <a:xfrm>
            <a:off x="1352552" y="5935663"/>
            <a:ext cx="2284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冻结剩余的退避时间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1835150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8" name="Rectangle 8"/>
          <p:cNvSpPr>
            <a:spLocks noChangeArrowheads="1"/>
          </p:cNvSpPr>
          <p:nvPr/>
        </p:nvSpPr>
        <p:spPr bwMode="auto">
          <a:xfrm>
            <a:off x="2211390" y="3281363"/>
            <a:ext cx="1425575" cy="387351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/>
              <a:t>帧及</a:t>
            </a:r>
            <a:r>
              <a:rPr lang="en-US" altLang="zh-CN" sz="2000" dirty="0"/>
              <a:t>ACK</a:t>
            </a:r>
            <a:endParaRPr lang="zh-CN" altLang="en-US" sz="2000" dirty="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35" name="Text Box 25"/>
          <p:cNvSpPr txBox="1">
            <a:spLocks noChangeArrowheads="1"/>
          </p:cNvSpPr>
          <p:nvPr/>
        </p:nvSpPr>
        <p:spPr bwMode="auto">
          <a:xfrm>
            <a:off x="1462089" y="1184275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DIFS</a:t>
            </a:r>
          </a:p>
        </p:txBody>
      </p:sp>
      <p:sp>
        <p:nvSpPr>
          <p:cNvPr id="38939" name="Line 29"/>
          <p:cNvSpPr>
            <a:spLocks noChangeShapeType="1"/>
          </p:cNvSpPr>
          <p:nvPr/>
        </p:nvSpPr>
        <p:spPr bwMode="auto">
          <a:xfrm flipV="1">
            <a:off x="784225" y="2587626"/>
            <a:ext cx="0" cy="30797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0" name="Line 30"/>
          <p:cNvSpPr>
            <a:spLocks noChangeShapeType="1"/>
          </p:cNvSpPr>
          <p:nvPr/>
        </p:nvSpPr>
        <p:spPr bwMode="auto">
          <a:xfrm flipV="1">
            <a:off x="1236663" y="3360739"/>
            <a:ext cx="0" cy="307975"/>
          </a:xfrm>
          <a:prstGeom prst="line">
            <a:avLst/>
          </a:prstGeom>
          <a:noFill/>
          <a:ln w="38100">
            <a:solidFill>
              <a:srgbClr val="FF66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1" name="Line 31"/>
          <p:cNvSpPr>
            <a:spLocks noChangeShapeType="1"/>
          </p:cNvSpPr>
          <p:nvPr/>
        </p:nvSpPr>
        <p:spPr bwMode="auto">
          <a:xfrm flipV="1">
            <a:off x="1009650" y="4132263"/>
            <a:ext cx="0" cy="309563"/>
          </a:xfrm>
          <a:prstGeom prst="line">
            <a:avLst/>
          </a:prstGeom>
          <a:noFill/>
          <a:ln w="38100">
            <a:solidFill>
              <a:srgbClr val="CC99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2" name="Line 32"/>
          <p:cNvSpPr>
            <a:spLocks noChangeShapeType="1"/>
          </p:cNvSpPr>
          <p:nvPr/>
        </p:nvSpPr>
        <p:spPr bwMode="auto">
          <a:xfrm flipV="1">
            <a:off x="3036888" y="4905377"/>
            <a:ext cx="0" cy="30797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3" name="Line 45"/>
          <p:cNvSpPr>
            <a:spLocks noChangeShapeType="1"/>
          </p:cNvSpPr>
          <p:nvPr/>
        </p:nvSpPr>
        <p:spPr bwMode="auto">
          <a:xfrm>
            <a:off x="1835150" y="3716339"/>
            <a:ext cx="376238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5" name="Rectangle 47"/>
          <p:cNvSpPr>
            <a:spLocks noChangeArrowheads="1"/>
          </p:cNvSpPr>
          <p:nvPr/>
        </p:nvSpPr>
        <p:spPr bwMode="auto">
          <a:xfrm>
            <a:off x="2211390" y="4208463"/>
            <a:ext cx="300037" cy="233363"/>
          </a:xfrm>
          <a:prstGeom prst="rect">
            <a:avLst/>
          </a:prstGeom>
          <a:solidFill>
            <a:srgbClr val="00CC00"/>
          </a:solidFill>
          <a:ln w="12700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46" name="Line 48"/>
          <p:cNvSpPr>
            <a:spLocks noChangeShapeType="1"/>
          </p:cNvSpPr>
          <p:nvPr/>
        </p:nvSpPr>
        <p:spPr bwMode="auto">
          <a:xfrm>
            <a:off x="1835150" y="4485117"/>
            <a:ext cx="674688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2" name="Line 54"/>
          <p:cNvSpPr>
            <a:spLocks noChangeShapeType="1"/>
          </p:cNvSpPr>
          <p:nvPr/>
        </p:nvSpPr>
        <p:spPr bwMode="auto">
          <a:xfrm>
            <a:off x="2211388" y="2432052"/>
            <a:ext cx="0" cy="849313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5" name="Rectangle 57"/>
          <p:cNvSpPr>
            <a:spLocks noChangeArrowheads="1"/>
          </p:cNvSpPr>
          <p:nvPr/>
        </p:nvSpPr>
        <p:spPr bwMode="auto">
          <a:xfrm>
            <a:off x="2211388" y="2663826"/>
            <a:ext cx="823912" cy="231775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58" name="Line 60"/>
          <p:cNvSpPr>
            <a:spLocks noChangeShapeType="1"/>
          </p:cNvSpPr>
          <p:nvPr/>
        </p:nvSpPr>
        <p:spPr bwMode="auto">
          <a:xfrm>
            <a:off x="1835150" y="2948947"/>
            <a:ext cx="120015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0" name="Text Box 62"/>
          <p:cNvSpPr txBox="1">
            <a:spLocks noChangeArrowheads="1"/>
          </p:cNvSpPr>
          <p:nvPr/>
        </p:nvSpPr>
        <p:spPr bwMode="auto">
          <a:xfrm>
            <a:off x="2165510" y="2916239"/>
            <a:ext cx="502393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/>
              <a:t>退避</a:t>
            </a:r>
          </a:p>
        </p:txBody>
      </p:sp>
      <p:sp>
        <p:nvSpPr>
          <p:cNvPr id="38961" name="Text Box 64"/>
          <p:cNvSpPr txBox="1">
            <a:spLocks noChangeArrowheads="1"/>
          </p:cNvSpPr>
          <p:nvPr/>
        </p:nvSpPr>
        <p:spPr bwMode="auto">
          <a:xfrm>
            <a:off x="1919290" y="4403818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/>
              <a:t>退避</a:t>
            </a:r>
          </a:p>
        </p:txBody>
      </p:sp>
      <p:sp>
        <p:nvSpPr>
          <p:cNvPr id="38963" name="Line 69"/>
          <p:cNvSpPr>
            <a:spLocks noChangeShapeType="1"/>
          </p:cNvSpPr>
          <p:nvPr/>
        </p:nvSpPr>
        <p:spPr bwMode="auto">
          <a:xfrm>
            <a:off x="1835150" y="2895601"/>
            <a:ext cx="0" cy="309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4" name="Line 70"/>
          <p:cNvSpPr>
            <a:spLocks noChangeShapeType="1"/>
          </p:cNvSpPr>
          <p:nvPr/>
        </p:nvSpPr>
        <p:spPr bwMode="auto">
          <a:xfrm>
            <a:off x="3036888" y="2895601"/>
            <a:ext cx="0" cy="309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6" name="Line 72"/>
          <p:cNvSpPr>
            <a:spLocks noChangeShapeType="1"/>
          </p:cNvSpPr>
          <p:nvPr/>
        </p:nvSpPr>
        <p:spPr bwMode="auto">
          <a:xfrm>
            <a:off x="1835150" y="3668713"/>
            <a:ext cx="0" cy="309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7" name="Line 73"/>
          <p:cNvSpPr>
            <a:spLocks noChangeShapeType="1"/>
          </p:cNvSpPr>
          <p:nvPr/>
        </p:nvSpPr>
        <p:spPr bwMode="auto">
          <a:xfrm>
            <a:off x="1835150" y="4440237"/>
            <a:ext cx="0" cy="309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9" name="Line 75"/>
          <p:cNvSpPr>
            <a:spLocks noChangeShapeType="1"/>
          </p:cNvSpPr>
          <p:nvPr/>
        </p:nvSpPr>
        <p:spPr bwMode="auto">
          <a:xfrm>
            <a:off x="2211388" y="3668714"/>
            <a:ext cx="0" cy="307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0" name="Line 76"/>
          <p:cNvSpPr>
            <a:spLocks noChangeShapeType="1"/>
          </p:cNvSpPr>
          <p:nvPr/>
        </p:nvSpPr>
        <p:spPr bwMode="auto">
          <a:xfrm>
            <a:off x="2509838" y="4441825"/>
            <a:ext cx="0" cy="309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6" name="Text Box 82"/>
          <p:cNvSpPr txBox="1">
            <a:spLocks noChangeArrowheads="1"/>
          </p:cNvSpPr>
          <p:nvPr/>
        </p:nvSpPr>
        <p:spPr bwMode="auto">
          <a:xfrm>
            <a:off x="65088" y="1725613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</a:t>
            </a:r>
          </a:p>
        </p:txBody>
      </p:sp>
      <p:sp>
        <p:nvSpPr>
          <p:cNvPr id="38977" name="Text Box 83"/>
          <p:cNvSpPr txBox="1">
            <a:spLocks noChangeArrowheads="1"/>
          </p:cNvSpPr>
          <p:nvPr/>
        </p:nvSpPr>
        <p:spPr bwMode="auto">
          <a:xfrm>
            <a:off x="65088" y="250825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</a:t>
            </a:r>
          </a:p>
        </p:txBody>
      </p:sp>
      <p:sp>
        <p:nvSpPr>
          <p:cNvPr id="38978" name="Text Box 84"/>
          <p:cNvSpPr txBox="1">
            <a:spLocks noChangeArrowheads="1"/>
          </p:cNvSpPr>
          <p:nvPr/>
        </p:nvSpPr>
        <p:spPr bwMode="auto">
          <a:xfrm>
            <a:off x="65088" y="3292476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38979" name="Text Box 85"/>
          <p:cNvSpPr txBox="1">
            <a:spLocks noChangeArrowheads="1"/>
          </p:cNvSpPr>
          <p:nvPr/>
        </p:nvSpPr>
        <p:spPr bwMode="auto">
          <a:xfrm>
            <a:off x="65088" y="4075113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D</a:t>
            </a:r>
          </a:p>
        </p:txBody>
      </p:sp>
      <p:sp>
        <p:nvSpPr>
          <p:cNvPr id="38980" name="Text Box 86"/>
          <p:cNvSpPr txBox="1">
            <a:spLocks noChangeArrowheads="1"/>
          </p:cNvSpPr>
          <p:nvPr/>
        </p:nvSpPr>
        <p:spPr bwMode="auto">
          <a:xfrm>
            <a:off x="65088" y="485775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E</a:t>
            </a:r>
          </a:p>
        </p:txBody>
      </p:sp>
      <p:sp>
        <p:nvSpPr>
          <p:cNvPr id="38981" name="Text Box 87"/>
          <p:cNvSpPr txBox="1">
            <a:spLocks noChangeArrowheads="1"/>
          </p:cNvSpPr>
          <p:nvPr/>
        </p:nvSpPr>
        <p:spPr bwMode="auto">
          <a:xfrm>
            <a:off x="8786813" y="1738313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2" name="Text Box 88"/>
          <p:cNvSpPr txBox="1">
            <a:spLocks noChangeArrowheads="1"/>
          </p:cNvSpPr>
          <p:nvPr/>
        </p:nvSpPr>
        <p:spPr bwMode="auto">
          <a:xfrm>
            <a:off x="8813800" y="2508251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3" name="Text Box 89"/>
          <p:cNvSpPr txBox="1">
            <a:spLocks noChangeArrowheads="1"/>
          </p:cNvSpPr>
          <p:nvPr/>
        </p:nvSpPr>
        <p:spPr bwMode="auto">
          <a:xfrm>
            <a:off x="8839200" y="3279776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4" name="Text Box 90"/>
          <p:cNvSpPr txBox="1">
            <a:spLocks noChangeArrowheads="1"/>
          </p:cNvSpPr>
          <p:nvPr/>
        </p:nvSpPr>
        <p:spPr bwMode="auto">
          <a:xfrm>
            <a:off x="8866188" y="4051300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5" name="Text Box 91"/>
          <p:cNvSpPr txBox="1">
            <a:spLocks noChangeArrowheads="1"/>
          </p:cNvSpPr>
          <p:nvPr/>
        </p:nvSpPr>
        <p:spPr bwMode="auto">
          <a:xfrm>
            <a:off x="8893175" y="4822825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6" name="Line 92"/>
          <p:cNvSpPr>
            <a:spLocks noChangeShapeType="1"/>
          </p:cNvSpPr>
          <p:nvPr/>
        </p:nvSpPr>
        <p:spPr bwMode="auto">
          <a:xfrm>
            <a:off x="1638722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7" name="Rectangle 93"/>
          <p:cNvSpPr>
            <a:spLocks noChangeArrowheads="1"/>
          </p:cNvSpPr>
          <p:nvPr/>
        </p:nvSpPr>
        <p:spPr bwMode="auto">
          <a:xfrm>
            <a:off x="415927" y="6003926"/>
            <a:ext cx="823913" cy="231775"/>
          </a:xfrm>
          <a:prstGeom prst="rect">
            <a:avLst/>
          </a:prstGeom>
          <a:solidFill>
            <a:srgbClr val="00CC00"/>
          </a:solidFill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88" name="Text Box 97"/>
          <p:cNvSpPr txBox="1">
            <a:spLocks noChangeArrowheads="1"/>
          </p:cNvSpPr>
          <p:nvPr/>
        </p:nvSpPr>
        <p:spPr bwMode="auto">
          <a:xfrm>
            <a:off x="2344738" y="2278063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冻结</a:t>
            </a:r>
          </a:p>
        </p:txBody>
      </p:sp>
      <p:sp>
        <p:nvSpPr>
          <p:cNvPr id="38989" name="Text Box 98"/>
          <p:cNvSpPr txBox="1">
            <a:spLocks noChangeArrowheads="1"/>
          </p:cNvSpPr>
          <p:nvPr/>
        </p:nvSpPr>
        <p:spPr bwMode="auto">
          <a:xfrm>
            <a:off x="2084046" y="3882728"/>
            <a:ext cx="543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/>
              <a:t>冻结</a:t>
            </a:r>
          </a:p>
        </p:txBody>
      </p:sp>
      <p:sp>
        <p:nvSpPr>
          <p:cNvPr id="38993" name="Line 5"/>
          <p:cNvSpPr>
            <a:spLocks noChangeShapeType="1"/>
          </p:cNvSpPr>
          <p:nvPr/>
        </p:nvSpPr>
        <p:spPr bwMode="auto">
          <a:xfrm>
            <a:off x="334963" y="2124075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4" name="Line 6"/>
          <p:cNvSpPr>
            <a:spLocks noChangeShapeType="1"/>
          </p:cNvSpPr>
          <p:nvPr/>
        </p:nvSpPr>
        <p:spPr bwMode="auto">
          <a:xfrm>
            <a:off x="334963" y="5208588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5" name="Line 66"/>
          <p:cNvSpPr>
            <a:spLocks noChangeShapeType="1"/>
          </p:cNvSpPr>
          <p:nvPr/>
        </p:nvSpPr>
        <p:spPr bwMode="auto">
          <a:xfrm>
            <a:off x="334963" y="3667125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6" name="Line 67"/>
          <p:cNvSpPr>
            <a:spLocks noChangeShapeType="1"/>
          </p:cNvSpPr>
          <p:nvPr/>
        </p:nvSpPr>
        <p:spPr bwMode="auto">
          <a:xfrm>
            <a:off x="334963" y="4437063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7" name="Line 68"/>
          <p:cNvSpPr>
            <a:spLocks noChangeShapeType="1"/>
          </p:cNvSpPr>
          <p:nvPr/>
        </p:nvSpPr>
        <p:spPr bwMode="auto">
          <a:xfrm>
            <a:off x="334963" y="2895600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8" name="Rectangle 105"/>
          <p:cNvSpPr>
            <a:spLocks noGrp="1" noChangeArrowheads="1"/>
          </p:cNvSpPr>
          <p:nvPr>
            <p:ph type="title"/>
          </p:nvPr>
        </p:nvSpPr>
        <p:spPr>
          <a:xfrm>
            <a:off x="827090" y="188914"/>
            <a:ext cx="7793037" cy="719137"/>
          </a:xfrm>
        </p:spPr>
        <p:txBody>
          <a:bodyPr/>
          <a:lstStyle/>
          <a:p>
            <a:pPr algn="ctr"/>
            <a:endParaRPr lang="zh-CN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38999" name="Rectangle 55"/>
          <p:cNvSpPr>
            <a:spLocks noChangeArrowheads="1"/>
          </p:cNvSpPr>
          <p:nvPr/>
        </p:nvSpPr>
        <p:spPr bwMode="auto">
          <a:xfrm>
            <a:off x="1835150" y="2667000"/>
            <a:ext cx="376238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9000" name="Rectangle 55"/>
          <p:cNvSpPr>
            <a:spLocks noChangeArrowheads="1"/>
          </p:cNvSpPr>
          <p:nvPr/>
        </p:nvSpPr>
        <p:spPr bwMode="auto">
          <a:xfrm>
            <a:off x="1831975" y="3440113"/>
            <a:ext cx="376238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9001" name="Rectangle 55"/>
          <p:cNvSpPr>
            <a:spLocks noChangeArrowheads="1"/>
          </p:cNvSpPr>
          <p:nvPr/>
        </p:nvSpPr>
        <p:spPr bwMode="auto">
          <a:xfrm>
            <a:off x="1839915" y="4208463"/>
            <a:ext cx="376237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536577" y="1738313"/>
            <a:ext cx="1101725" cy="3857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3" name="Line 18"/>
          <p:cNvSpPr>
            <a:spLocks noChangeShapeType="1"/>
          </p:cNvSpPr>
          <p:nvPr/>
        </p:nvSpPr>
        <p:spPr bwMode="auto">
          <a:xfrm>
            <a:off x="560390" y="1738313"/>
            <a:ext cx="108303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517481" y="1700808"/>
            <a:ext cx="1120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帧及</a:t>
            </a:r>
            <a:r>
              <a:rPr lang="en-US" altLang="zh-CN" sz="1800" dirty="0"/>
              <a:t>ACK</a:t>
            </a:r>
            <a:endParaRPr lang="zh-CN" altLang="en-US" sz="1800" dirty="0"/>
          </a:p>
        </p:txBody>
      </p:sp>
      <p:sp>
        <p:nvSpPr>
          <p:cNvPr id="51" name="Line 9"/>
          <p:cNvSpPr>
            <a:spLocks noChangeShapeType="1"/>
          </p:cNvSpPr>
          <p:nvPr/>
        </p:nvSpPr>
        <p:spPr bwMode="auto">
          <a:xfrm>
            <a:off x="3638550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10"/>
          <p:cNvSpPr>
            <a:spLocks noChangeShapeType="1"/>
          </p:cNvSpPr>
          <p:nvPr/>
        </p:nvSpPr>
        <p:spPr bwMode="auto">
          <a:xfrm>
            <a:off x="3787775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87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nimBg="1"/>
      <p:bldP spid="38942" grpId="0" animBg="1"/>
      <p:bldP spid="51" grpId="0" animBg="1"/>
      <p:bldP spid="5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94"/>
          <p:cNvSpPr txBox="1">
            <a:spLocks noChangeArrowheads="1"/>
          </p:cNvSpPr>
          <p:nvPr/>
        </p:nvSpPr>
        <p:spPr bwMode="auto">
          <a:xfrm>
            <a:off x="1352552" y="5935663"/>
            <a:ext cx="2284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冻结剩余的退避时间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1835150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8" name="Rectangle 8"/>
          <p:cNvSpPr>
            <a:spLocks noChangeArrowheads="1"/>
          </p:cNvSpPr>
          <p:nvPr/>
        </p:nvSpPr>
        <p:spPr bwMode="auto">
          <a:xfrm>
            <a:off x="2211390" y="3281363"/>
            <a:ext cx="1425575" cy="387351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19" name="Line 9"/>
          <p:cNvSpPr>
            <a:spLocks noChangeShapeType="1"/>
          </p:cNvSpPr>
          <p:nvPr/>
        </p:nvSpPr>
        <p:spPr bwMode="auto">
          <a:xfrm>
            <a:off x="3638550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0" name="Line 10"/>
          <p:cNvSpPr>
            <a:spLocks noChangeShapeType="1"/>
          </p:cNvSpPr>
          <p:nvPr/>
        </p:nvSpPr>
        <p:spPr bwMode="auto">
          <a:xfrm>
            <a:off x="3787775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7" name="Rectangle 17"/>
          <p:cNvSpPr>
            <a:spLocks noChangeArrowheads="1"/>
          </p:cNvSpPr>
          <p:nvPr/>
        </p:nvSpPr>
        <p:spPr bwMode="auto">
          <a:xfrm>
            <a:off x="536577" y="1738313"/>
            <a:ext cx="1101725" cy="3857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/>
              <a:t>帧及</a:t>
            </a:r>
            <a:r>
              <a:rPr lang="en-US" altLang="zh-CN" sz="2000" dirty="0"/>
              <a:t>ACK</a:t>
            </a:r>
            <a:endParaRPr lang="zh-CN" altLang="en-US" sz="2000" dirty="0"/>
          </a:p>
        </p:txBody>
      </p:sp>
      <p:sp>
        <p:nvSpPr>
          <p:cNvPr id="38934" name="Text Box 24"/>
          <p:cNvSpPr txBox="1">
            <a:spLocks noChangeArrowheads="1"/>
          </p:cNvSpPr>
          <p:nvPr/>
        </p:nvSpPr>
        <p:spPr bwMode="auto">
          <a:xfrm>
            <a:off x="2443164" y="3254374"/>
            <a:ext cx="1120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帧及</a:t>
            </a:r>
            <a:r>
              <a:rPr lang="en-US" altLang="zh-CN" sz="1800" dirty="0"/>
              <a:t>ACK</a:t>
            </a:r>
            <a:endParaRPr lang="zh-CN" altLang="en-US" sz="1800" dirty="0"/>
          </a:p>
        </p:txBody>
      </p:sp>
      <p:sp>
        <p:nvSpPr>
          <p:cNvPr id="38935" name="Text Box 25"/>
          <p:cNvSpPr txBox="1">
            <a:spLocks noChangeArrowheads="1"/>
          </p:cNvSpPr>
          <p:nvPr/>
        </p:nvSpPr>
        <p:spPr bwMode="auto">
          <a:xfrm>
            <a:off x="1462089" y="1184275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DIFS</a:t>
            </a:r>
          </a:p>
        </p:txBody>
      </p:sp>
      <p:sp>
        <p:nvSpPr>
          <p:cNvPr id="38936" name="Text Box 26"/>
          <p:cNvSpPr txBox="1">
            <a:spLocks noChangeArrowheads="1"/>
          </p:cNvSpPr>
          <p:nvPr/>
        </p:nvSpPr>
        <p:spPr bwMode="auto">
          <a:xfrm>
            <a:off x="3411539" y="1184275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DIFS</a:t>
            </a:r>
          </a:p>
        </p:txBody>
      </p:sp>
      <p:sp>
        <p:nvSpPr>
          <p:cNvPr id="38939" name="Line 29"/>
          <p:cNvSpPr>
            <a:spLocks noChangeShapeType="1"/>
          </p:cNvSpPr>
          <p:nvPr/>
        </p:nvSpPr>
        <p:spPr bwMode="auto">
          <a:xfrm flipV="1">
            <a:off x="784225" y="2587626"/>
            <a:ext cx="0" cy="30797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0" name="Line 30"/>
          <p:cNvSpPr>
            <a:spLocks noChangeShapeType="1"/>
          </p:cNvSpPr>
          <p:nvPr/>
        </p:nvSpPr>
        <p:spPr bwMode="auto">
          <a:xfrm flipV="1">
            <a:off x="1236663" y="3360739"/>
            <a:ext cx="0" cy="307975"/>
          </a:xfrm>
          <a:prstGeom prst="line">
            <a:avLst/>
          </a:prstGeom>
          <a:noFill/>
          <a:ln w="38100">
            <a:solidFill>
              <a:srgbClr val="FF66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1" name="Line 31"/>
          <p:cNvSpPr>
            <a:spLocks noChangeShapeType="1"/>
          </p:cNvSpPr>
          <p:nvPr/>
        </p:nvSpPr>
        <p:spPr bwMode="auto">
          <a:xfrm flipV="1">
            <a:off x="1009650" y="4132263"/>
            <a:ext cx="0" cy="309563"/>
          </a:xfrm>
          <a:prstGeom prst="line">
            <a:avLst/>
          </a:prstGeom>
          <a:noFill/>
          <a:ln w="38100">
            <a:solidFill>
              <a:srgbClr val="CC99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2" name="Line 32"/>
          <p:cNvSpPr>
            <a:spLocks noChangeShapeType="1"/>
          </p:cNvSpPr>
          <p:nvPr/>
        </p:nvSpPr>
        <p:spPr bwMode="auto">
          <a:xfrm flipV="1">
            <a:off x="3036888" y="4905377"/>
            <a:ext cx="0" cy="30797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5" name="Rectangle 47"/>
          <p:cNvSpPr>
            <a:spLocks noChangeArrowheads="1"/>
          </p:cNvSpPr>
          <p:nvPr/>
        </p:nvSpPr>
        <p:spPr bwMode="auto">
          <a:xfrm>
            <a:off x="2211390" y="4208463"/>
            <a:ext cx="300037" cy="233363"/>
          </a:xfrm>
          <a:prstGeom prst="rect">
            <a:avLst/>
          </a:prstGeom>
          <a:solidFill>
            <a:srgbClr val="00CC00"/>
          </a:solidFill>
          <a:ln w="12700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55" name="Rectangle 57"/>
          <p:cNvSpPr>
            <a:spLocks noChangeArrowheads="1"/>
          </p:cNvSpPr>
          <p:nvPr/>
        </p:nvSpPr>
        <p:spPr bwMode="auto">
          <a:xfrm>
            <a:off x="2211388" y="2663826"/>
            <a:ext cx="823912" cy="231775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59" name="Line 61"/>
          <p:cNvSpPr>
            <a:spLocks noChangeShapeType="1"/>
          </p:cNvSpPr>
          <p:nvPr/>
        </p:nvSpPr>
        <p:spPr bwMode="auto">
          <a:xfrm>
            <a:off x="3787775" y="5365751"/>
            <a:ext cx="598488" cy="1588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2" name="Text Box 65"/>
          <p:cNvSpPr txBox="1">
            <a:spLocks noChangeArrowheads="1"/>
          </p:cNvSpPr>
          <p:nvPr/>
        </p:nvSpPr>
        <p:spPr bwMode="auto">
          <a:xfrm>
            <a:off x="3851277" y="5373689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/>
              <a:t>退避</a:t>
            </a:r>
          </a:p>
        </p:txBody>
      </p:sp>
      <p:sp>
        <p:nvSpPr>
          <p:cNvPr id="38963" name="Line 69"/>
          <p:cNvSpPr>
            <a:spLocks noChangeShapeType="1"/>
          </p:cNvSpPr>
          <p:nvPr/>
        </p:nvSpPr>
        <p:spPr bwMode="auto">
          <a:xfrm>
            <a:off x="1835150" y="2895601"/>
            <a:ext cx="0" cy="309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5" name="Line 71"/>
          <p:cNvSpPr>
            <a:spLocks noChangeShapeType="1"/>
          </p:cNvSpPr>
          <p:nvPr/>
        </p:nvSpPr>
        <p:spPr bwMode="auto">
          <a:xfrm>
            <a:off x="3779838" y="5211763"/>
            <a:ext cx="0" cy="3111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6" name="Line 72"/>
          <p:cNvSpPr>
            <a:spLocks noChangeShapeType="1"/>
          </p:cNvSpPr>
          <p:nvPr/>
        </p:nvSpPr>
        <p:spPr bwMode="auto">
          <a:xfrm>
            <a:off x="1835150" y="3668713"/>
            <a:ext cx="0" cy="309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7" name="Line 73"/>
          <p:cNvSpPr>
            <a:spLocks noChangeShapeType="1"/>
          </p:cNvSpPr>
          <p:nvPr/>
        </p:nvSpPr>
        <p:spPr bwMode="auto">
          <a:xfrm>
            <a:off x="1835150" y="4440237"/>
            <a:ext cx="0" cy="309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8" name="Line 74"/>
          <p:cNvSpPr>
            <a:spLocks noChangeShapeType="1"/>
          </p:cNvSpPr>
          <p:nvPr/>
        </p:nvSpPr>
        <p:spPr bwMode="auto">
          <a:xfrm>
            <a:off x="4386263" y="5210175"/>
            <a:ext cx="0" cy="311151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6" name="Text Box 82"/>
          <p:cNvSpPr txBox="1">
            <a:spLocks noChangeArrowheads="1"/>
          </p:cNvSpPr>
          <p:nvPr/>
        </p:nvSpPr>
        <p:spPr bwMode="auto">
          <a:xfrm>
            <a:off x="65088" y="1725613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</a:t>
            </a:r>
          </a:p>
        </p:txBody>
      </p:sp>
      <p:sp>
        <p:nvSpPr>
          <p:cNvPr id="38977" name="Text Box 83"/>
          <p:cNvSpPr txBox="1">
            <a:spLocks noChangeArrowheads="1"/>
          </p:cNvSpPr>
          <p:nvPr/>
        </p:nvSpPr>
        <p:spPr bwMode="auto">
          <a:xfrm>
            <a:off x="65088" y="250825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</a:t>
            </a:r>
          </a:p>
        </p:txBody>
      </p:sp>
      <p:sp>
        <p:nvSpPr>
          <p:cNvPr id="38978" name="Text Box 84"/>
          <p:cNvSpPr txBox="1">
            <a:spLocks noChangeArrowheads="1"/>
          </p:cNvSpPr>
          <p:nvPr/>
        </p:nvSpPr>
        <p:spPr bwMode="auto">
          <a:xfrm>
            <a:off x="65088" y="3292476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38979" name="Text Box 85"/>
          <p:cNvSpPr txBox="1">
            <a:spLocks noChangeArrowheads="1"/>
          </p:cNvSpPr>
          <p:nvPr/>
        </p:nvSpPr>
        <p:spPr bwMode="auto">
          <a:xfrm>
            <a:off x="65088" y="4075113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D</a:t>
            </a:r>
          </a:p>
        </p:txBody>
      </p:sp>
      <p:sp>
        <p:nvSpPr>
          <p:cNvPr id="38980" name="Text Box 86"/>
          <p:cNvSpPr txBox="1">
            <a:spLocks noChangeArrowheads="1"/>
          </p:cNvSpPr>
          <p:nvPr/>
        </p:nvSpPr>
        <p:spPr bwMode="auto">
          <a:xfrm>
            <a:off x="65088" y="485775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E</a:t>
            </a:r>
          </a:p>
        </p:txBody>
      </p:sp>
      <p:sp>
        <p:nvSpPr>
          <p:cNvPr id="38983" name="Text Box 89"/>
          <p:cNvSpPr txBox="1">
            <a:spLocks noChangeArrowheads="1"/>
          </p:cNvSpPr>
          <p:nvPr/>
        </p:nvSpPr>
        <p:spPr bwMode="auto">
          <a:xfrm>
            <a:off x="8839200" y="3279776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4" name="Text Box 90"/>
          <p:cNvSpPr txBox="1">
            <a:spLocks noChangeArrowheads="1"/>
          </p:cNvSpPr>
          <p:nvPr/>
        </p:nvSpPr>
        <p:spPr bwMode="auto">
          <a:xfrm>
            <a:off x="8866188" y="4051300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5" name="Text Box 91"/>
          <p:cNvSpPr txBox="1">
            <a:spLocks noChangeArrowheads="1"/>
          </p:cNvSpPr>
          <p:nvPr/>
        </p:nvSpPr>
        <p:spPr bwMode="auto">
          <a:xfrm>
            <a:off x="8893175" y="4822825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6" name="Line 92"/>
          <p:cNvSpPr>
            <a:spLocks noChangeShapeType="1"/>
          </p:cNvSpPr>
          <p:nvPr/>
        </p:nvSpPr>
        <p:spPr bwMode="auto">
          <a:xfrm>
            <a:off x="1631246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7" name="Rectangle 93"/>
          <p:cNvSpPr>
            <a:spLocks noChangeArrowheads="1"/>
          </p:cNvSpPr>
          <p:nvPr/>
        </p:nvSpPr>
        <p:spPr bwMode="auto">
          <a:xfrm>
            <a:off x="415927" y="6003926"/>
            <a:ext cx="823913" cy="231775"/>
          </a:xfrm>
          <a:prstGeom prst="rect">
            <a:avLst/>
          </a:prstGeom>
          <a:solidFill>
            <a:srgbClr val="00CC00"/>
          </a:solidFill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88" name="Text Box 97"/>
          <p:cNvSpPr txBox="1">
            <a:spLocks noChangeArrowheads="1"/>
          </p:cNvSpPr>
          <p:nvPr/>
        </p:nvSpPr>
        <p:spPr bwMode="auto">
          <a:xfrm>
            <a:off x="2344738" y="2278063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冻结</a:t>
            </a:r>
          </a:p>
        </p:txBody>
      </p:sp>
      <p:sp>
        <p:nvSpPr>
          <p:cNvPr id="38989" name="Text Box 98"/>
          <p:cNvSpPr txBox="1">
            <a:spLocks noChangeArrowheads="1"/>
          </p:cNvSpPr>
          <p:nvPr/>
        </p:nvSpPr>
        <p:spPr bwMode="auto">
          <a:xfrm>
            <a:off x="2084046" y="3882728"/>
            <a:ext cx="543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400" dirty="0"/>
              <a:t>冻结</a:t>
            </a:r>
          </a:p>
        </p:txBody>
      </p:sp>
      <p:sp>
        <p:nvSpPr>
          <p:cNvPr id="38993" name="Line 5"/>
          <p:cNvSpPr>
            <a:spLocks noChangeShapeType="1"/>
          </p:cNvSpPr>
          <p:nvPr/>
        </p:nvSpPr>
        <p:spPr bwMode="auto">
          <a:xfrm>
            <a:off x="334963" y="2124075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4" name="Line 6"/>
          <p:cNvSpPr>
            <a:spLocks noChangeShapeType="1"/>
          </p:cNvSpPr>
          <p:nvPr/>
        </p:nvSpPr>
        <p:spPr bwMode="auto">
          <a:xfrm>
            <a:off x="334963" y="5208588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5" name="Line 66"/>
          <p:cNvSpPr>
            <a:spLocks noChangeShapeType="1"/>
          </p:cNvSpPr>
          <p:nvPr/>
        </p:nvSpPr>
        <p:spPr bwMode="auto">
          <a:xfrm>
            <a:off x="334963" y="3667125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6" name="Line 67"/>
          <p:cNvSpPr>
            <a:spLocks noChangeShapeType="1"/>
          </p:cNvSpPr>
          <p:nvPr/>
        </p:nvSpPr>
        <p:spPr bwMode="auto">
          <a:xfrm>
            <a:off x="334963" y="4437063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7" name="Line 68"/>
          <p:cNvSpPr>
            <a:spLocks noChangeShapeType="1"/>
          </p:cNvSpPr>
          <p:nvPr/>
        </p:nvSpPr>
        <p:spPr bwMode="auto">
          <a:xfrm>
            <a:off x="334963" y="2895600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8" name="Rectangle 105"/>
          <p:cNvSpPr>
            <a:spLocks noGrp="1" noChangeArrowheads="1"/>
          </p:cNvSpPr>
          <p:nvPr>
            <p:ph type="title"/>
          </p:nvPr>
        </p:nvSpPr>
        <p:spPr>
          <a:xfrm>
            <a:off x="827090" y="188914"/>
            <a:ext cx="7793037" cy="719137"/>
          </a:xfrm>
        </p:spPr>
        <p:txBody>
          <a:bodyPr/>
          <a:lstStyle/>
          <a:p>
            <a:pPr algn="ctr"/>
            <a:endParaRPr lang="zh-CN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38999" name="Rectangle 55"/>
          <p:cNvSpPr>
            <a:spLocks noChangeArrowheads="1"/>
          </p:cNvSpPr>
          <p:nvPr/>
        </p:nvSpPr>
        <p:spPr bwMode="auto">
          <a:xfrm>
            <a:off x="1835150" y="2667000"/>
            <a:ext cx="376238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9000" name="Rectangle 55"/>
          <p:cNvSpPr>
            <a:spLocks noChangeArrowheads="1"/>
          </p:cNvSpPr>
          <p:nvPr/>
        </p:nvSpPr>
        <p:spPr bwMode="auto">
          <a:xfrm>
            <a:off x="1831975" y="3440113"/>
            <a:ext cx="376238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9001" name="Rectangle 55"/>
          <p:cNvSpPr>
            <a:spLocks noChangeArrowheads="1"/>
          </p:cNvSpPr>
          <p:nvPr/>
        </p:nvSpPr>
        <p:spPr bwMode="auto">
          <a:xfrm>
            <a:off x="1839915" y="4208463"/>
            <a:ext cx="376237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0" name="Rectangle 46"/>
          <p:cNvSpPr>
            <a:spLocks noChangeArrowheads="1"/>
          </p:cNvSpPr>
          <p:nvPr/>
        </p:nvSpPr>
        <p:spPr bwMode="auto">
          <a:xfrm>
            <a:off x="3792613" y="4961971"/>
            <a:ext cx="593651" cy="2365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1" name="Text Box 87"/>
          <p:cNvSpPr txBox="1">
            <a:spLocks noChangeArrowheads="1"/>
          </p:cNvSpPr>
          <p:nvPr/>
        </p:nvSpPr>
        <p:spPr bwMode="auto">
          <a:xfrm>
            <a:off x="8786813" y="1738313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92" name="Text Box 88"/>
          <p:cNvSpPr txBox="1">
            <a:spLocks noChangeArrowheads="1"/>
          </p:cNvSpPr>
          <p:nvPr/>
        </p:nvSpPr>
        <p:spPr bwMode="auto">
          <a:xfrm>
            <a:off x="8813800" y="2508251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44" name="Rectangle 46"/>
          <p:cNvSpPr>
            <a:spLocks noChangeArrowheads="1"/>
          </p:cNvSpPr>
          <p:nvPr/>
        </p:nvSpPr>
        <p:spPr bwMode="auto">
          <a:xfrm>
            <a:off x="3786189" y="4208463"/>
            <a:ext cx="331056" cy="233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53" name="Rectangle 55"/>
          <p:cNvSpPr>
            <a:spLocks noChangeArrowheads="1"/>
          </p:cNvSpPr>
          <p:nvPr/>
        </p:nvSpPr>
        <p:spPr bwMode="auto">
          <a:xfrm>
            <a:off x="3787775" y="2663826"/>
            <a:ext cx="823914" cy="231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63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08642E-6 L 0.17204 3.0864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9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L 0.17569 0.00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89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5" grpId="0" animBg="1"/>
      <p:bldP spid="38955" grpId="0" animBg="1"/>
      <p:bldP spid="38944" grpId="0" animBg="1"/>
      <p:bldP spid="3895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94"/>
          <p:cNvSpPr txBox="1">
            <a:spLocks noChangeArrowheads="1"/>
          </p:cNvSpPr>
          <p:nvPr/>
        </p:nvSpPr>
        <p:spPr bwMode="auto">
          <a:xfrm>
            <a:off x="1352552" y="5935663"/>
            <a:ext cx="2284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冻结剩余的退避时间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1835150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8" name="Rectangle 8"/>
          <p:cNvSpPr>
            <a:spLocks noChangeArrowheads="1"/>
          </p:cNvSpPr>
          <p:nvPr/>
        </p:nvSpPr>
        <p:spPr bwMode="auto">
          <a:xfrm>
            <a:off x="2211390" y="3281363"/>
            <a:ext cx="1425575" cy="387351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19" name="Line 9"/>
          <p:cNvSpPr>
            <a:spLocks noChangeShapeType="1"/>
          </p:cNvSpPr>
          <p:nvPr/>
        </p:nvSpPr>
        <p:spPr bwMode="auto">
          <a:xfrm>
            <a:off x="3638550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0" name="Line 10"/>
          <p:cNvSpPr>
            <a:spLocks noChangeShapeType="1"/>
          </p:cNvSpPr>
          <p:nvPr/>
        </p:nvSpPr>
        <p:spPr bwMode="auto">
          <a:xfrm>
            <a:off x="3787775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1" name="Rectangle 11"/>
          <p:cNvSpPr>
            <a:spLocks noChangeArrowheads="1"/>
          </p:cNvSpPr>
          <p:nvPr/>
        </p:nvSpPr>
        <p:spPr bwMode="auto">
          <a:xfrm>
            <a:off x="4086225" y="4054475"/>
            <a:ext cx="1276350" cy="387351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zh-CN" altLang="en-US" dirty="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帧及</a:t>
            </a:r>
            <a:r>
              <a:rPr lang="en-US" altLang="zh-CN" sz="2000" dirty="0"/>
              <a:t>ACK</a:t>
            </a:r>
            <a:endParaRPr lang="zh-CN" altLang="en-US" sz="2000" dirty="0"/>
          </a:p>
        </p:txBody>
      </p:sp>
      <p:sp>
        <p:nvSpPr>
          <p:cNvPr id="38927" name="Rectangle 17"/>
          <p:cNvSpPr>
            <a:spLocks noChangeArrowheads="1"/>
          </p:cNvSpPr>
          <p:nvPr/>
        </p:nvSpPr>
        <p:spPr bwMode="auto">
          <a:xfrm>
            <a:off x="536577" y="1738313"/>
            <a:ext cx="1101725" cy="3857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/>
              <a:t>帧及</a:t>
            </a:r>
            <a:r>
              <a:rPr lang="en-US" altLang="zh-CN" sz="2000" dirty="0"/>
              <a:t>ACK</a:t>
            </a:r>
            <a:endParaRPr lang="zh-CN" altLang="en-US" sz="2000" dirty="0"/>
          </a:p>
        </p:txBody>
      </p:sp>
      <p:sp>
        <p:nvSpPr>
          <p:cNvPr id="38934" name="Text Box 24"/>
          <p:cNvSpPr txBox="1">
            <a:spLocks noChangeArrowheads="1"/>
          </p:cNvSpPr>
          <p:nvPr/>
        </p:nvSpPr>
        <p:spPr bwMode="auto">
          <a:xfrm>
            <a:off x="2443164" y="3254374"/>
            <a:ext cx="1120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帧及</a:t>
            </a:r>
            <a:r>
              <a:rPr lang="en-US" altLang="zh-CN" sz="1800" dirty="0"/>
              <a:t>ACK</a:t>
            </a:r>
            <a:endParaRPr lang="zh-CN" altLang="en-US" sz="1800" dirty="0"/>
          </a:p>
        </p:txBody>
      </p:sp>
      <p:sp>
        <p:nvSpPr>
          <p:cNvPr id="38935" name="Text Box 25"/>
          <p:cNvSpPr txBox="1">
            <a:spLocks noChangeArrowheads="1"/>
          </p:cNvSpPr>
          <p:nvPr/>
        </p:nvSpPr>
        <p:spPr bwMode="auto">
          <a:xfrm>
            <a:off x="1462089" y="1184275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DIFS</a:t>
            </a:r>
          </a:p>
        </p:txBody>
      </p:sp>
      <p:sp>
        <p:nvSpPr>
          <p:cNvPr id="38936" name="Text Box 26"/>
          <p:cNvSpPr txBox="1">
            <a:spLocks noChangeArrowheads="1"/>
          </p:cNvSpPr>
          <p:nvPr/>
        </p:nvSpPr>
        <p:spPr bwMode="auto">
          <a:xfrm>
            <a:off x="3411539" y="1184275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DIFS</a:t>
            </a:r>
          </a:p>
        </p:txBody>
      </p:sp>
      <p:sp>
        <p:nvSpPr>
          <p:cNvPr id="38939" name="Line 29"/>
          <p:cNvSpPr>
            <a:spLocks noChangeShapeType="1"/>
          </p:cNvSpPr>
          <p:nvPr/>
        </p:nvSpPr>
        <p:spPr bwMode="auto">
          <a:xfrm flipV="1">
            <a:off x="784225" y="2587626"/>
            <a:ext cx="0" cy="30797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0" name="Line 30"/>
          <p:cNvSpPr>
            <a:spLocks noChangeShapeType="1"/>
          </p:cNvSpPr>
          <p:nvPr/>
        </p:nvSpPr>
        <p:spPr bwMode="auto">
          <a:xfrm flipV="1">
            <a:off x="1236663" y="3360739"/>
            <a:ext cx="0" cy="307975"/>
          </a:xfrm>
          <a:prstGeom prst="line">
            <a:avLst/>
          </a:prstGeom>
          <a:noFill/>
          <a:ln w="38100">
            <a:solidFill>
              <a:srgbClr val="FF66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1" name="Line 31"/>
          <p:cNvSpPr>
            <a:spLocks noChangeShapeType="1"/>
          </p:cNvSpPr>
          <p:nvPr/>
        </p:nvSpPr>
        <p:spPr bwMode="auto">
          <a:xfrm flipV="1">
            <a:off x="1009650" y="4132263"/>
            <a:ext cx="0" cy="309563"/>
          </a:xfrm>
          <a:prstGeom prst="line">
            <a:avLst/>
          </a:prstGeom>
          <a:noFill/>
          <a:ln w="38100">
            <a:solidFill>
              <a:srgbClr val="CC99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2" name="Line 32"/>
          <p:cNvSpPr>
            <a:spLocks noChangeShapeType="1"/>
          </p:cNvSpPr>
          <p:nvPr/>
        </p:nvSpPr>
        <p:spPr bwMode="auto">
          <a:xfrm flipV="1">
            <a:off x="3036888" y="4905377"/>
            <a:ext cx="0" cy="30797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4" name="Rectangle 46"/>
          <p:cNvSpPr>
            <a:spLocks noChangeArrowheads="1"/>
          </p:cNvSpPr>
          <p:nvPr/>
        </p:nvSpPr>
        <p:spPr bwMode="auto">
          <a:xfrm>
            <a:off x="3786190" y="4208463"/>
            <a:ext cx="300037" cy="233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51" name="Line 53"/>
          <p:cNvSpPr>
            <a:spLocks noChangeShapeType="1"/>
          </p:cNvSpPr>
          <p:nvPr/>
        </p:nvSpPr>
        <p:spPr bwMode="auto">
          <a:xfrm>
            <a:off x="4086225" y="2895600"/>
            <a:ext cx="0" cy="208597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3" name="Rectangle 55"/>
          <p:cNvSpPr>
            <a:spLocks noChangeArrowheads="1"/>
          </p:cNvSpPr>
          <p:nvPr/>
        </p:nvSpPr>
        <p:spPr bwMode="auto">
          <a:xfrm>
            <a:off x="3787775" y="2663826"/>
            <a:ext cx="298450" cy="231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54" name="Rectangle 56"/>
          <p:cNvSpPr>
            <a:spLocks noChangeArrowheads="1"/>
          </p:cNvSpPr>
          <p:nvPr/>
        </p:nvSpPr>
        <p:spPr bwMode="auto">
          <a:xfrm>
            <a:off x="4086227" y="2663826"/>
            <a:ext cx="525463" cy="231775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56" name="Rectangle 58"/>
          <p:cNvSpPr>
            <a:spLocks noChangeArrowheads="1"/>
          </p:cNvSpPr>
          <p:nvPr/>
        </p:nvSpPr>
        <p:spPr bwMode="auto">
          <a:xfrm>
            <a:off x="4086225" y="4981575"/>
            <a:ext cx="300038" cy="230188"/>
          </a:xfrm>
          <a:prstGeom prst="rect">
            <a:avLst/>
          </a:prstGeom>
          <a:solidFill>
            <a:srgbClr val="00CC00"/>
          </a:solidFill>
          <a:ln w="12700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63" name="Line 69"/>
          <p:cNvSpPr>
            <a:spLocks noChangeShapeType="1"/>
          </p:cNvSpPr>
          <p:nvPr/>
        </p:nvSpPr>
        <p:spPr bwMode="auto">
          <a:xfrm>
            <a:off x="1835150" y="2895601"/>
            <a:ext cx="0" cy="309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6" name="Line 72"/>
          <p:cNvSpPr>
            <a:spLocks noChangeShapeType="1"/>
          </p:cNvSpPr>
          <p:nvPr/>
        </p:nvSpPr>
        <p:spPr bwMode="auto">
          <a:xfrm>
            <a:off x="1835150" y="3668713"/>
            <a:ext cx="0" cy="309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7" name="Line 73"/>
          <p:cNvSpPr>
            <a:spLocks noChangeShapeType="1"/>
          </p:cNvSpPr>
          <p:nvPr/>
        </p:nvSpPr>
        <p:spPr bwMode="auto">
          <a:xfrm>
            <a:off x="1835150" y="4440237"/>
            <a:ext cx="0" cy="309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6" name="Text Box 82"/>
          <p:cNvSpPr txBox="1">
            <a:spLocks noChangeArrowheads="1"/>
          </p:cNvSpPr>
          <p:nvPr/>
        </p:nvSpPr>
        <p:spPr bwMode="auto">
          <a:xfrm>
            <a:off x="65088" y="1725613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</a:t>
            </a:r>
          </a:p>
        </p:txBody>
      </p:sp>
      <p:sp>
        <p:nvSpPr>
          <p:cNvPr id="38977" name="Text Box 83"/>
          <p:cNvSpPr txBox="1">
            <a:spLocks noChangeArrowheads="1"/>
          </p:cNvSpPr>
          <p:nvPr/>
        </p:nvSpPr>
        <p:spPr bwMode="auto">
          <a:xfrm>
            <a:off x="65088" y="250825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</a:t>
            </a:r>
          </a:p>
        </p:txBody>
      </p:sp>
      <p:sp>
        <p:nvSpPr>
          <p:cNvPr id="38978" name="Text Box 84"/>
          <p:cNvSpPr txBox="1">
            <a:spLocks noChangeArrowheads="1"/>
          </p:cNvSpPr>
          <p:nvPr/>
        </p:nvSpPr>
        <p:spPr bwMode="auto">
          <a:xfrm>
            <a:off x="65088" y="3292476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38979" name="Text Box 85"/>
          <p:cNvSpPr txBox="1">
            <a:spLocks noChangeArrowheads="1"/>
          </p:cNvSpPr>
          <p:nvPr/>
        </p:nvSpPr>
        <p:spPr bwMode="auto">
          <a:xfrm>
            <a:off x="65088" y="4075113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D</a:t>
            </a:r>
          </a:p>
        </p:txBody>
      </p:sp>
      <p:sp>
        <p:nvSpPr>
          <p:cNvPr id="38980" name="Text Box 86"/>
          <p:cNvSpPr txBox="1">
            <a:spLocks noChangeArrowheads="1"/>
          </p:cNvSpPr>
          <p:nvPr/>
        </p:nvSpPr>
        <p:spPr bwMode="auto">
          <a:xfrm>
            <a:off x="65088" y="485775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E</a:t>
            </a:r>
          </a:p>
        </p:txBody>
      </p:sp>
      <p:sp>
        <p:nvSpPr>
          <p:cNvPr id="38981" name="Text Box 87"/>
          <p:cNvSpPr txBox="1">
            <a:spLocks noChangeArrowheads="1"/>
          </p:cNvSpPr>
          <p:nvPr/>
        </p:nvSpPr>
        <p:spPr bwMode="auto">
          <a:xfrm>
            <a:off x="8786813" y="1738313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2" name="Text Box 88"/>
          <p:cNvSpPr txBox="1">
            <a:spLocks noChangeArrowheads="1"/>
          </p:cNvSpPr>
          <p:nvPr/>
        </p:nvSpPr>
        <p:spPr bwMode="auto">
          <a:xfrm>
            <a:off x="8813800" y="2508251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3" name="Text Box 89"/>
          <p:cNvSpPr txBox="1">
            <a:spLocks noChangeArrowheads="1"/>
          </p:cNvSpPr>
          <p:nvPr/>
        </p:nvSpPr>
        <p:spPr bwMode="auto">
          <a:xfrm>
            <a:off x="8839200" y="3279776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4" name="Text Box 90"/>
          <p:cNvSpPr txBox="1">
            <a:spLocks noChangeArrowheads="1"/>
          </p:cNvSpPr>
          <p:nvPr/>
        </p:nvSpPr>
        <p:spPr bwMode="auto">
          <a:xfrm>
            <a:off x="8866188" y="4051300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5" name="Text Box 91"/>
          <p:cNvSpPr txBox="1">
            <a:spLocks noChangeArrowheads="1"/>
          </p:cNvSpPr>
          <p:nvPr/>
        </p:nvSpPr>
        <p:spPr bwMode="auto">
          <a:xfrm>
            <a:off x="8893175" y="4822825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6" name="Line 92"/>
          <p:cNvSpPr>
            <a:spLocks noChangeShapeType="1"/>
          </p:cNvSpPr>
          <p:nvPr/>
        </p:nvSpPr>
        <p:spPr bwMode="auto">
          <a:xfrm>
            <a:off x="1640816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7" name="Rectangle 93"/>
          <p:cNvSpPr>
            <a:spLocks noChangeArrowheads="1"/>
          </p:cNvSpPr>
          <p:nvPr/>
        </p:nvSpPr>
        <p:spPr bwMode="auto">
          <a:xfrm>
            <a:off x="415927" y="6003926"/>
            <a:ext cx="823913" cy="231775"/>
          </a:xfrm>
          <a:prstGeom prst="rect">
            <a:avLst/>
          </a:prstGeom>
          <a:solidFill>
            <a:srgbClr val="00CC00"/>
          </a:solidFill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90" name="Text Box 99"/>
          <p:cNvSpPr txBox="1">
            <a:spLocks noChangeArrowheads="1"/>
          </p:cNvSpPr>
          <p:nvPr/>
        </p:nvSpPr>
        <p:spPr bwMode="auto">
          <a:xfrm>
            <a:off x="4007550" y="4581128"/>
            <a:ext cx="5950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/>
              <a:t>冻结</a:t>
            </a:r>
          </a:p>
        </p:txBody>
      </p:sp>
      <p:sp>
        <p:nvSpPr>
          <p:cNvPr id="38992" name="Text Box 101"/>
          <p:cNvSpPr txBox="1">
            <a:spLocks noChangeArrowheads="1"/>
          </p:cNvSpPr>
          <p:nvPr/>
        </p:nvSpPr>
        <p:spPr bwMode="auto">
          <a:xfrm>
            <a:off x="4010026" y="2278063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冻结</a:t>
            </a:r>
          </a:p>
        </p:txBody>
      </p:sp>
      <p:sp>
        <p:nvSpPr>
          <p:cNvPr id="38993" name="Line 5"/>
          <p:cNvSpPr>
            <a:spLocks noChangeShapeType="1"/>
          </p:cNvSpPr>
          <p:nvPr/>
        </p:nvSpPr>
        <p:spPr bwMode="auto">
          <a:xfrm>
            <a:off x="334963" y="2124075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4" name="Line 6"/>
          <p:cNvSpPr>
            <a:spLocks noChangeShapeType="1"/>
          </p:cNvSpPr>
          <p:nvPr/>
        </p:nvSpPr>
        <p:spPr bwMode="auto">
          <a:xfrm>
            <a:off x="334963" y="5208588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5" name="Line 66"/>
          <p:cNvSpPr>
            <a:spLocks noChangeShapeType="1"/>
          </p:cNvSpPr>
          <p:nvPr/>
        </p:nvSpPr>
        <p:spPr bwMode="auto">
          <a:xfrm>
            <a:off x="334963" y="3667125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6" name="Line 67"/>
          <p:cNvSpPr>
            <a:spLocks noChangeShapeType="1"/>
          </p:cNvSpPr>
          <p:nvPr/>
        </p:nvSpPr>
        <p:spPr bwMode="auto">
          <a:xfrm>
            <a:off x="334963" y="4437063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7" name="Line 68"/>
          <p:cNvSpPr>
            <a:spLocks noChangeShapeType="1"/>
          </p:cNvSpPr>
          <p:nvPr/>
        </p:nvSpPr>
        <p:spPr bwMode="auto">
          <a:xfrm>
            <a:off x="334963" y="2895600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8" name="Rectangle 105"/>
          <p:cNvSpPr>
            <a:spLocks noGrp="1" noChangeArrowheads="1"/>
          </p:cNvSpPr>
          <p:nvPr>
            <p:ph type="title"/>
          </p:nvPr>
        </p:nvSpPr>
        <p:spPr>
          <a:xfrm>
            <a:off x="827090" y="188914"/>
            <a:ext cx="7793037" cy="719137"/>
          </a:xfrm>
        </p:spPr>
        <p:txBody>
          <a:bodyPr/>
          <a:lstStyle/>
          <a:p>
            <a:pPr algn="ctr"/>
            <a:endParaRPr lang="zh-CN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38999" name="Rectangle 55"/>
          <p:cNvSpPr>
            <a:spLocks noChangeArrowheads="1"/>
          </p:cNvSpPr>
          <p:nvPr/>
        </p:nvSpPr>
        <p:spPr bwMode="auto">
          <a:xfrm>
            <a:off x="1835150" y="2667000"/>
            <a:ext cx="376238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9000" name="Rectangle 55"/>
          <p:cNvSpPr>
            <a:spLocks noChangeArrowheads="1"/>
          </p:cNvSpPr>
          <p:nvPr/>
        </p:nvSpPr>
        <p:spPr bwMode="auto">
          <a:xfrm>
            <a:off x="1831975" y="3440113"/>
            <a:ext cx="376238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9001" name="Rectangle 55"/>
          <p:cNvSpPr>
            <a:spLocks noChangeArrowheads="1"/>
          </p:cNvSpPr>
          <p:nvPr/>
        </p:nvSpPr>
        <p:spPr bwMode="auto">
          <a:xfrm>
            <a:off x="1839915" y="4208463"/>
            <a:ext cx="376237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8" name="Rectangle 55"/>
          <p:cNvSpPr>
            <a:spLocks noChangeArrowheads="1"/>
          </p:cNvSpPr>
          <p:nvPr/>
        </p:nvSpPr>
        <p:spPr bwMode="auto">
          <a:xfrm>
            <a:off x="3786982" y="4979267"/>
            <a:ext cx="298450" cy="231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8" name="Line 13"/>
          <p:cNvSpPr>
            <a:spLocks noChangeShapeType="1"/>
          </p:cNvSpPr>
          <p:nvPr/>
        </p:nvSpPr>
        <p:spPr bwMode="auto">
          <a:xfrm>
            <a:off x="5364163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14"/>
          <p:cNvSpPr>
            <a:spLocks noChangeShapeType="1"/>
          </p:cNvSpPr>
          <p:nvPr/>
        </p:nvSpPr>
        <p:spPr bwMode="auto">
          <a:xfrm>
            <a:off x="5513388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51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1" grpId="0" animBg="1"/>
      <p:bldP spid="48" grpId="0" animBg="1"/>
      <p:bldP spid="4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94"/>
          <p:cNvSpPr txBox="1">
            <a:spLocks noChangeArrowheads="1"/>
          </p:cNvSpPr>
          <p:nvPr/>
        </p:nvSpPr>
        <p:spPr bwMode="auto">
          <a:xfrm>
            <a:off x="1352552" y="5935663"/>
            <a:ext cx="2284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冻结剩余的退避时间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1835150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8" name="Rectangle 8"/>
          <p:cNvSpPr>
            <a:spLocks noChangeArrowheads="1"/>
          </p:cNvSpPr>
          <p:nvPr/>
        </p:nvSpPr>
        <p:spPr bwMode="auto">
          <a:xfrm>
            <a:off x="2211390" y="3281363"/>
            <a:ext cx="1425575" cy="387351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19" name="Line 9"/>
          <p:cNvSpPr>
            <a:spLocks noChangeShapeType="1"/>
          </p:cNvSpPr>
          <p:nvPr/>
        </p:nvSpPr>
        <p:spPr bwMode="auto">
          <a:xfrm>
            <a:off x="3638550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0" name="Line 10"/>
          <p:cNvSpPr>
            <a:spLocks noChangeShapeType="1"/>
          </p:cNvSpPr>
          <p:nvPr/>
        </p:nvSpPr>
        <p:spPr bwMode="auto">
          <a:xfrm>
            <a:off x="3787775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1" name="Rectangle 11"/>
          <p:cNvSpPr>
            <a:spLocks noChangeArrowheads="1"/>
          </p:cNvSpPr>
          <p:nvPr/>
        </p:nvSpPr>
        <p:spPr bwMode="auto">
          <a:xfrm>
            <a:off x="4086225" y="4054475"/>
            <a:ext cx="1276350" cy="387351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23" name="Line 13"/>
          <p:cNvSpPr>
            <a:spLocks noChangeShapeType="1"/>
          </p:cNvSpPr>
          <p:nvPr/>
        </p:nvSpPr>
        <p:spPr bwMode="auto">
          <a:xfrm>
            <a:off x="5364163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4" name="Line 14"/>
          <p:cNvSpPr>
            <a:spLocks noChangeShapeType="1"/>
          </p:cNvSpPr>
          <p:nvPr/>
        </p:nvSpPr>
        <p:spPr bwMode="auto">
          <a:xfrm>
            <a:off x="5513388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7" name="Rectangle 17"/>
          <p:cNvSpPr>
            <a:spLocks noChangeArrowheads="1"/>
          </p:cNvSpPr>
          <p:nvPr/>
        </p:nvSpPr>
        <p:spPr bwMode="auto">
          <a:xfrm>
            <a:off x="536577" y="1738313"/>
            <a:ext cx="1101725" cy="3857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/>
              <a:t>帧及</a:t>
            </a:r>
            <a:r>
              <a:rPr lang="en-US" altLang="zh-CN" sz="2000" dirty="0"/>
              <a:t>ACK</a:t>
            </a:r>
            <a:endParaRPr lang="zh-CN" altLang="en-US" sz="2000" dirty="0"/>
          </a:p>
        </p:txBody>
      </p:sp>
      <p:sp>
        <p:nvSpPr>
          <p:cNvPr id="38932" name="Text Box 22"/>
          <p:cNvSpPr txBox="1">
            <a:spLocks noChangeArrowheads="1"/>
          </p:cNvSpPr>
          <p:nvPr/>
        </p:nvSpPr>
        <p:spPr bwMode="auto">
          <a:xfrm>
            <a:off x="4235451" y="4048125"/>
            <a:ext cx="1120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帧及</a:t>
            </a:r>
            <a:r>
              <a:rPr lang="en-US" altLang="zh-CN" sz="1800"/>
              <a:t>ACK</a:t>
            </a:r>
            <a:endParaRPr lang="zh-CN" altLang="en-US" sz="1800"/>
          </a:p>
        </p:txBody>
      </p:sp>
      <p:sp>
        <p:nvSpPr>
          <p:cNvPr id="38934" name="Text Box 24"/>
          <p:cNvSpPr txBox="1">
            <a:spLocks noChangeArrowheads="1"/>
          </p:cNvSpPr>
          <p:nvPr/>
        </p:nvSpPr>
        <p:spPr bwMode="auto">
          <a:xfrm>
            <a:off x="2443164" y="3254374"/>
            <a:ext cx="1120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帧及</a:t>
            </a:r>
            <a:r>
              <a:rPr lang="en-US" altLang="zh-CN" sz="1800" dirty="0"/>
              <a:t>ACK</a:t>
            </a:r>
            <a:endParaRPr lang="zh-CN" altLang="en-US" sz="1800" dirty="0"/>
          </a:p>
        </p:txBody>
      </p:sp>
      <p:sp>
        <p:nvSpPr>
          <p:cNvPr id="38935" name="Text Box 25"/>
          <p:cNvSpPr txBox="1">
            <a:spLocks noChangeArrowheads="1"/>
          </p:cNvSpPr>
          <p:nvPr/>
        </p:nvSpPr>
        <p:spPr bwMode="auto">
          <a:xfrm>
            <a:off x="1462089" y="1184275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DIFS</a:t>
            </a:r>
          </a:p>
        </p:txBody>
      </p:sp>
      <p:sp>
        <p:nvSpPr>
          <p:cNvPr id="38936" name="Text Box 26"/>
          <p:cNvSpPr txBox="1">
            <a:spLocks noChangeArrowheads="1"/>
          </p:cNvSpPr>
          <p:nvPr/>
        </p:nvSpPr>
        <p:spPr bwMode="auto">
          <a:xfrm>
            <a:off x="3411539" y="1184275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DIFS</a:t>
            </a:r>
          </a:p>
        </p:txBody>
      </p:sp>
      <p:sp>
        <p:nvSpPr>
          <p:cNvPr id="38937" name="Text Box 27"/>
          <p:cNvSpPr txBox="1">
            <a:spLocks noChangeArrowheads="1"/>
          </p:cNvSpPr>
          <p:nvPr/>
        </p:nvSpPr>
        <p:spPr bwMode="auto">
          <a:xfrm>
            <a:off x="5162551" y="1184275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DIFS</a:t>
            </a:r>
          </a:p>
        </p:txBody>
      </p:sp>
      <p:sp>
        <p:nvSpPr>
          <p:cNvPr id="38939" name="Line 29"/>
          <p:cNvSpPr>
            <a:spLocks noChangeShapeType="1"/>
          </p:cNvSpPr>
          <p:nvPr/>
        </p:nvSpPr>
        <p:spPr bwMode="auto">
          <a:xfrm flipV="1">
            <a:off x="784225" y="2587626"/>
            <a:ext cx="0" cy="30797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0" name="Line 30"/>
          <p:cNvSpPr>
            <a:spLocks noChangeShapeType="1"/>
          </p:cNvSpPr>
          <p:nvPr/>
        </p:nvSpPr>
        <p:spPr bwMode="auto">
          <a:xfrm flipV="1">
            <a:off x="1236663" y="3360739"/>
            <a:ext cx="0" cy="307975"/>
          </a:xfrm>
          <a:prstGeom prst="line">
            <a:avLst/>
          </a:prstGeom>
          <a:noFill/>
          <a:ln w="38100">
            <a:solidFill>
              <a:srgbClr val="FF66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1" name="Line 31"/>
          <p:cNvSpPr>
            <a:spLocks noChangeShapeType="1"/>
          </p:cNvSpPr>
          <p:nvPr/>
        </p:nvSpPr>
        <p:spPr bwMode="auto">
          <a:xfrm flipV="1">
            <a:off x="1009650" y="4132263"/>
            <a:ext cx="0" cy="309563"/>
          </a:xfrm>
          <a:prstGeom prst="line">
            <a:avLst/>
          </a:prstGeom>
          <a:noFill/>
          <a:ln w="38100">
            <a:solidFill>
              <a:srgbClr val="CC99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2" name="Line 32"/>
          <p:cNvSpPr>
            <a:spLocks noChangeShapeType="1"/>
          </p:cNvSpPr>
          <p:nvPr/>
        </p:nvSpPr>
        <p:spPr bwMode="auto">
          <a:xfrm flipV="1">
            <a:off x="3036888" y="4905377"/>
            <a:ext cx="0" cy="30797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4" name="Rectangle 46"/>
          <p:cNvSpPr>
            <a:spLocks noChangeArrowheads="1"/>
          </p:cNvSpPr>
          <p:nvPr/>
        </p:nvSpPr>
        <p:spPr bwMode="auto">
          <a:xfrm>
            <a:off x="3786190" y="4208463"/>
            <a:ext cx="300037" cy="233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51" name="Line 53"/>
          <p:cNvSpPr>
            <a:spLocks noChangeShapeType="1"/>
          </p:cNvSpPr>
          <p:nvPr/>
        </p:nvSpPr>
        <p:spPr bwMode="auto">
          <a:xfrm>
            <a:off x="4086225" y="2895600"/>
            <a:ext cx="0" cy="2085975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3" name="Rectangle 55"/>
          <p:cNvSpPr>
            <a:spLocks noChangeArrowheads="1"/>
          </p:cNvSpPr>
          <p:nvPr/>
        </p:nvSpPr>
        <p:spPr bwMode="auto">
          <a:xfrm>
            <a:off x="3787775" y="2663826"/>
            <a:ext cx="298450" cy="231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54" name="Rectangle 56"/>
          <p:cNvSpPr>
            <a:spLocks noChangeArrowheads="1"/>
          </p:cNvSpPr>
          <p:nvPr/>
        </p:nvSpPr>
        <p:spPr bwMode="auto">
          <a:xfrm>
            <a:off x="4086227" y="2663826"/>
            <a:ext cx="525463" cy="231775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56" name="Rectangle 58"/>
          <p:cNvSpPr>
            <a:spLocks noChangeArrowheads="1"/>
          </p:cNvSpPr>
          <p:nvPr/>
        </p:nvSpPr>
        <p:spPr bwMode="auto">
          <a:xfrm>
            <a:off x="4086225" y="4981575"/>
            <a:ext cx="300038" cy="230188"/>
          </a:xfrm>
          <a:prstGeom prst="rect">
            <a:avLst/>
          </a:prstGeom>
          <a:solidFill>
            <a:srgbClr val="00CC00"/>
          </a:solidFill>
          <a:ln w="12700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63" name="Line 69"/>
          <p:cNvSpPr>
            <a:spLocks noChangeShapeType="1"/>
          </p:cNvSpPr>
          <p:nvPr/>
        </p:nvSpPr>
        <p:spPr bwMode="auto">
          <a:xfrm>
            <a:off x="1835150" y="2895601"/>
            <a:ext cx="0" cy="309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6" name="Line 72"/>
          <p:cNvSpPr>
            <a:spLocks noChangeShapeType="1"/>
          </p:cNvSpPr>
          <p:nvPr/>
        </p:nvSpPr>
        <p:spPr bwMode="auto">
          <a:xfrm>
            <a:off x="1835150" y="3668713"/>
            <a:ext cx="0" cy="309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7" name="Line 73"/>
          <p:cNvSpPr>
            <a:spLocks noChangeShapeType="1"/>
          </p:cNvSpPr>
          <p:nvPr/>
        </p:nvSpPr>
        <p:spPr bwMode="auto">
          <a:xfrm>
            <a:off x="1835150" y="4440237"/>
            <a:ext cx="0" cy="309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6" name="Text Box 82"/>
          <p:cNvSpPr txBox="1">
            <a:spLocks noChangeArrowheads="1"/>
          </p:cNvSpPr>
          <p:nvPr/>
        </p:nvSpPr>
        <p:spPr bwMode="auto">
          <a:xfrm>
            <a:off x="65088" y="1725613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</a:t>
            </a:r>
          </a:p>
        </p:txBody>
      </p:sp>
      <p:sp>
        <p:nvSpPr>
          <p:cNvPr id="38977" name="Text Box 83"/>
          <p:cNvSpPr txBox="1">
            <a:spLocks noChangeArrowheads="1"/>
          </p:cNvSpPr>
          <p:nvPr/>
        </p:nvSpPr>
        <p:spPr bwMode="auto">
          <a:xfrm>
            <a:off x="65088" y="250825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</a:t>
            </a:r>
          </a:p>
        </p:txBody>
      </p:sp>
      <p:sp>
        <p:nvSpPr>
          <p:cNvPr id="38978" name="Text Box 84"/>
          <p:cNvSpPr txBox="1">
            <a:spLocks noChangeArrowheads="1"/>
          </p:cNvSpPr>
          <p:nvPr/>
        </p:nvSpPr>
        <p:spPr bwMode="auto">
          <a:xfrm>
            <a:off x="65088" y="3292476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38979" name="Text Box 85"/>
          <p:cNvSpPr txBox="1">
            <a:spLocks noChangeArrowheads="1"/>
          </p:cNvSpPr>
          <p:nvPr/>
        </p:nvSpPr>
        <p:spPr bwMode="auto">
          <a:xfrm>
            <a:off x="65088" y="4075113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D</a:t>
            </a:r>
          </a:p>
        </p:txBody>
      </p:sp>
      <p:sp>
        <p:nvSpPr>
          <p:cNvPr id="38980" name="Text Box 86"/>
          <p:cNvSpPr txBox="1">
            <a:spLocks noChangeArrowheads="1"/>
          </p:cNvSpPr>
          <p:nvPr/>
        </p:nvSpPr>
        <p:spPr bwMode="auto">
          <a:xfrm>
            <a:off x="65088" y="485775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E</a:t>
            </a:r>
          </a:p>
        </p:txBody>
      </p:sp>
      <p:sp>
        <p:nvSpPr>
          <p:cNvPr id="38981" name="Text Box 87"/>
          <p:cNvSpPr txBox="1">
            <a:spLocks noChangeArrowheads="1"/>
          </p:cNvSpPr>
          <p:nvPr/>
        </p:nvSpPr>
        <p:spPr bwMode="auto">
          <a:xfrm>
            <a:off x="8786813" y="1738313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2" name="Text Box 88"/>
          <p:cNvSpPr txBox="1">
            <a:spLocks noChangeArrowheads="1"/>
          </p:cNvSpPr>
          <p:nvPr/>
        </p:nvSpPr>
        <p:spPr bwMode="auto">
          <a:xfrm>
            <a:off x="8813800" y="2508251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3" name="Text Box 89"/>
          <p:cNvSpPr txBox="1">
            <a:spLocks noChangeArrowheads="1"/>
          </p:cNvSpPr>
          <p:nvPr/>
        </p:nvSpPr>
        <p:spPr bwMode="auto">
          <a:xfrm>
            <a:off x="8839200" y="3279776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4" name="Text Box 90"/>
          <p:cNvSpPr txBox="1">
            <a:spLocks noChangeArrowheads="1"/>
          </p:cNvSpPr>
          <p:nvPr/>
        </p:nvSpPr>
        <p:spPr bwMode="auto">
          <a:xfrm>
            <a:off x="8866188" y="4051300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5" name="Text Box 91"/>
          <p:cNvSpPr txBox="1">
            <a:spLocks noChangeArrowheads="1"/>
          </p:cNvSpPr>
          <p:nvPr/>
        </p:nvSpPr>
        <p:spPr bwMode="auto">
          <a:xfrm>
            <a:off x="8893175" y="4822825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6" name="Line 92"/>
          <p:cNvSpPr>
            <a:spLocks noChangeShapeType="1"/>
          </p:cNvSpPr>
          <p:nvPr/>
        </p:nvSpPr>
        <p:spPr bwMode="auto">
          <a:xfrm>
            <a:off x="1635530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7" name="Rectangle 93"/>
          <p:cNvSpPr>
            <a:spLocks noChangeArrowheads="1"/>
          </p:cNvSpPr>
          <p:nvPr/>
        </p:nvSpPr>
        <p:spPr bwMode="auto">
          <a:xfrm>
            <a:off x="415927" y="6003926"/>
            <a:ext cx="823913" cy="231775"/>
          </a:xfrm>
          <a:prstGeom prst="rect">
            <a:avLst/>
          </a:prstGeom>
          <a:solidFill>
            <a:srgbClr val="00CC00"/>
          </a:solidFill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90" name="Text Box 99"/>
          <p:cNvSpPr txBox="1">
            <a:spLocks noChangeArrowheads="1"/>
          </p:cNvSpPr>
          <p:nvPr/>
        </p:nvSpPr>
        <p:spPr bwMode="auto">
          <a:xfrm>
            <a:off x="4019637" y="4601728"/>
            <a:ext cx="5950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/>
              <a:t>冻结</a:t>
            </a:r>
          </a:p>
        </p:txBody>
      </p:sp>
      <p:sp>
        <p:nvSpPr>
          <p:cNvPr id="38992" name="Text Box 101"/>
          <p:cNvSpPr txBox="1">
            <a:spLocks noChangeArrowheads="1"/>
          </p:cNvSpPr>
          <p:nvPr/>
        </p:nvSpPr>
        <p:spPr bwMode="auto">
          <a:xfrm>
            <a:off x="4010026" y="2174557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冻结</a:t>
            </a:r>
          </a:p>
        </p:txBody>
      </p:sp>
      <p:sp>
        <p:nvSpPr>
          <p:cNvPr id="38993" name="Line 5"/>
          <p:cNvSpPr>
            <a:spLocks noChangeShapeType="1"/>
          </p:cNvSpPr>
          <p:nvPr/>
        </p:nvSpPr>
        <p:spPr bwMode="auto">
          <a:xfrm>
            <a:off x="334963" y="2124075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4" name="Line 6"/>
          <p:cNvSpPr>
            <a:spLocks noChangeShapeType="1"/>
          </p:cNvSpPr>
          <p:nvPr/>
        </p:nvSpPr>
        <p:spPr bwMode="auto">
          <a:xfrm>
            <a:off x="334963" y="5208588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5" name="Line 66"/>
          <p:cNvSpPr>
            <a:spLocks noChangeShapeType="1"/>
          </p:cNvSpPr>
          <p:nvPr/>
        </p:nvSpPr>
        <p:spPr bwMode="auto">
          <a:xfrm>
            <a:off x="334963" y="3667125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6" name="Line 67"/>
          <p:cNvSpPr>
            <a:spLocks noChangeShapeType="1"/>
          </p:cNvSpPr>
          <p:nvPr/>
        </p:nvSpPr>
        <p:spPr bwMode="auto">
          <a:xfrm>
            <a:off x="334963" y="4437063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7" name="Line 68"/>
          <p:cNvSpPr>
            <a:spLocks noChangeShapeType="1"/>
          </p:cNvSpPr>
          <p:nvPr/>
        </p:nvSpPr>
        <p:spPr bwMode="auto">
          <a:xfrm>
            <a:off x="334963" y="2895600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8" name="Rectangle 105"/>
          <p:cNvSpPr>
            <a:spLocks noGrp="1" noChangeArrowheads="1"/>
          </p:cNvSpPr>
          <p:nvPr>
            <p:ph type="title"/>
          </p:nvPr>
        </p:nvSpPr>
        <p:spPr>
          <a:xfrm>
            <a:off x="827090" y="188914"/>
            <a:ext cx="7793037" cy="719137"/>
          </a:xfrm>
        </p:spPr>
        <p:txBody>
          <a:bodyPr/>
          <a:lstStyle/>
          <a:p>
            <a:pPr algn="ctr"/>
            <a:endParaRPr lang="zh-CN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38999" name="Rectangle 55"/>
          <p:cNvSpPr>
            <a:spLocks noChangeArrowheads="1"/>
          </p:cNvSpPr>
          <p:nvPr/>
        </p:nvSpPr>
        <p:spPr bwMode="auto">
          <a:xfrm>
            <a:off x="1835150" y="2667000"/>
            <a:ext cx="376238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9000" name="Rectangle 55"/>
          <p:cNvSpPr>
            <a:spLocks noChangeArrowheads="1"/>
          </p:cNvSpPr>
          <p:nvPr/>
        </p:nvSpPr>
        <p:spPr bwMode="auto">
          <a:xfrm>
            <a:off x="1831975" y="3440113"/>
            <a:ext cx="376238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9001" name="Rectangle 55"/>
          <p:cNvSpPr>
            <a:spLocks noChangeArrowheads="1"/>
          </p:cNvSpPr>
          <p:nvPr/>
        </p:nvSpPr>
        <p:spPr bwMode="auto">
          <a:xfrm>
            <a:off x="1839915" y="4208463"/>
            <a:ext cx="376237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50" name="Rectangle 52"/>
          <p:cNvSpPr>
            <a:spLocks noChangeArrowheads="1"/>
          </p:cNvSpPr>
          <p:nvPr/>
        </p:nvSpPr>
        <p:spPr bwMode="auto">
          <a:xfrm>
            <a:off x="5513388" y="2663826"/>
            <a:ext cx="523876" cy="231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6" name="Rectangle 55"/>
          <p:cNvSpPr>
            <a:spLocks noChangeArrowheads="1"/>
          </p:cNvSpPr>
          <p:nvPr/>
        </p:nvSpPr>
        <p:spPr bwMode="auto">
          <a:xfrm>
            <a:off x="3786982" y="4979267"/>
            <a:ext cx="298450" cy="231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57" name="Rectangle 59"/>
          <p:cNvSpPr>
            <a:spLocks noChangeArrowheads="1"/>
          </p:cNvSpPr>
          <p:nvPr/>
        </p:nvSpPr>
        <p:spPr bwMode="auto">
          <a:xfrm>
            <a:off x="5523960" y="4981575"/>
            <a:ext cx="298450" cy="2301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10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23457E-6 L 0.15747 -0.00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9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-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08642E-6 L 0.15642 -0.0003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89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54" grpId="0" animBg="1"/>
      <p:bldP spid="38956" grpId="0" animBg="1"/>
      <p:bldP spid="38950" grpId="0" animBg="1"/>
      <p:bldP spid="3895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94"/>
          <p:cNvSpPr txBox="1">
            <a:spLocks noChangeArrowheads="1"/>
          </p:cNvSpPr>
          <p:nvPr/>
        </p:nvSpPr>
        <p:spPr bwMode="auto">
          <a:xfrm>
            <a:off x="1352552" y="5935663"/>
            <a:ext cx="2284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冻结剩余的退避时间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1835150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8" name="Rectangle 8"/>
          <p:cNvSpPr>
            <a:spLocks noChangeArrowheads="1"/>
          </p:cNvSpPr>
          <p:nvPr/>
        </p:nvSpPr>
        <p:spPr bwMode="auto">
          <a:xfrm>
            <a:off x="2211390" y="3281363"/>
            <a:ext cx="1425575" cy="387351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19" name="Line 9"/>
          <p:cNvSpPr>
            <a:spLocks noChangeShapeType="1"/>
          </p:cNvSpPr>
          <p:nvPr/>
        </p:nvSpPr>
        <p:spPr bwMode="auto">
          <a:xfrm>
            <a:off x="3638550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0" name="Line 10"/>
          <p:cNvSpPr>
            <a:spLocks noChangeShapeType="1"/>
          </p:cNvSpPr>
          <p:nvPr/>
        </p:nvSpPr>
        <p:spPr bwMode="auto">
          <a:xfrm>
            <a:off x="3787775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1" name="Rectangle 11"/>
          <p:cNvSpPr>
            <a:spLocks noChangeArrowheads="1"/>
          </p:cNvSpPr>
          <p:nvPr/>
        </p:nvSpPr>
        <p:spPr bwMode="auto">
          <a:xfrm>
            <a:off x="4086225" y="4054475"/>
            <a:ext cx="1276350" cy="387351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22" name="Rectangle 12"/>
          <p:cNvSpPr>
            <a:spLocks noChangeArrowheads="1"/>
          </p:cNvSpPr>
          <p:nvPr/>
        </p:nvSpPr>
        <p:spPr bwMode="auto">
          <a:xfrm>
            <a:off x="5811838" y="4827588"/>
            <a:ext cx="1427162" cy="385763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zh-CN" altLang="en-US" dirty="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帧及</a:t>
            </a:r>
            <a:r>
              <a:rPr lang="en-US" altLang="zh-CN" sz="2000" dirty="0"/>
              <a:t>ACK</a:t>
            </a:r>
            <a:endParaRPr lang="zh-CN" altLang="en-US" sz="2000" dirty="0"/>
          </a:p>
        </p:txBody>
      </p:sp>
      <p:sp>
        <p:nvSpPr>
          <p:cNvPr id="38923" name="Line 13"/>
          <p:cNvSpPr>
            <a:spLocks noChangeShapeType="1"/>
          </p:cNvSpPr>
          <p:nvPr/>
        </p:nvSpPr>
        <p:spPr bwMode="auto">
          <a:xfrm>
            <a:off x="5364163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4" name="Line 14"/>
          <p:cNvSpPr>
            <a:spLocks noChangeShapeType="1"/>
          </p:cNvSpPr>
          <p:nvPr/>
        </p:nvSpPr>
        <p:spPr bwMode="auto">
          <a:xfrm>
            <a:off x="5513388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7" name="Rectangle 17"/>
          <p:cNvSpPr>
            <a:spLocks noChangeArrowheads="1"/>
          </p:cNvSpPr>
          <p:nvPr/>
        </p:nvSpPr>
        <p:spPr bwMode="auto">
          <a:xfrm>
            <a:off x="536577" y="1738313"/>
            <a:ext cx="1101725" cy="3857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30" name="Text Box 20"/>
          <p:cNvSpPr txBox="1">
            <a:spLocks noChangeArrowheads="1"/>
          </p:cNvSpPr>
          <p:nvPr/>
        </p:nvSpPr>
        <p:spPr bwMode="auto">
          <a:xfrm>
            <a:off x="539751" y="1746251"/>
            <a:ext cx="1120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帧及</a:t>
            </a:r>
            <a:r>
              <a:rPr lang="en-US" altLang="zh-CN" sz="1800"/>
              <a:t>ACK</a:t>
            </a:r>
            <a:endParaRPr lang="zh-CN" altLang="en-US" sz="1800"/>
          </a:p>
        </p:txBody>
      </p:sp>
      <p:sp>
        <p:nvSpPr>
          <p:cNvPr id="38932" name="Text Box 22"/>
          <p:cNvSpPr txBox="1">
            <a:spLocks noChangeArrowheads="1"/>
          </p:cNvSpPr>
          <p:nvPr/>
        </p:nvSpPr>
        <p:spPr bwMode="auto">
          <a:xfrm>
            <a:off x="4235451" y="4048125"/>
            <a:ext cx="1120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帧及</a:t>
            </a:r>
            <a:r>
              <a:rPr lang="en-US" altLang="zh-CN" sz="1800" dirty="0"/>
              <a:t>ACK</a:t>
            </a:r>
            <a:endParaRPr lang="zh-CN" altLang="en-US" sz="1800" dirty="0"/>
          </a:p>
        </p:txBody>
      </p:sp>
      <p:sp>
        <p:nvSpPr>
          <p:cNvPr id="38934" name="Text Box 24"/>
          <p:cNvSpPr txBox="1">
            <a:spLocks noChangeArrowheads="1"/>
          </p:cNvSpPr>
          <p:nvPr/>
        </p:nvSpPr>
        <p:spPr bwMode="auto">
          <a:xfrm>
            <a:off x="2443164" y="3254374"/>
            <a:ext cx="1120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帧及</a:t>
            </a:r>
            <a:r>
              <a:rPr lang="en-US" altLang="zh-CN" sz="1800" dirty="0"/>
              <a:t>ACK</a:t>
            </a:r>
            <a:endParaRPr lang="zh-CN" altLang="en-US" sz="1800" dirty="0"/>
          </a:p>
        </p:txBody>
      </p:sp>
      <p:sp>
        <p:nvSpPr>
          <p:cNvPr id="38935" name="Text Box 25"/>
          <p:cNvSpPr txBox="1">
            <a:spLocks noChangeArrowheads="1"/>
          </p:cNvSpPr>
          <p:nvPr/>
        </p:nvSpPr>
        <p:spPr bwMode="auto">
          <a:xfrm>
            <a:off x="1462089" y="1184275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DIFS</a:t>
            </a:r>
          </a:p>
        </p:txBody>
      </p:sp>
      <p:sp>
        <p:nvSpPr>
          <p:cNvPr id="38936" name="Text Box 26"/>
          <p:cNvSpPr txBox="1">
            <a:spLocks noChangeArrowheads="1"/>
          </p:cNvSpPr>
          <p:nvPr/>
        </p:nvSpPr>
        <p:spPr bwMode="auto">
          <a:xfrm>
            <a:off x="3411539" y="1184275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DIFS</a:t>
            </a:r>
          </a:p>
        </p:txBody>
      </p:sp>
      <p:sp>
        <p:nvSpPr>
          <p:cNvPr id="38937" name="Text Box 27"/>
          <p:cNvSpPr txBox="1">
            <a:spLocks noChangeArrowheads="1"/>
          </p:cNvSpPr>
          <p:nvPr/>
        </p:nvSpPr>
        <p:spPr bwMode="auto">
          <a:xfrm>
            <a:off x="5162551" y="1184275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DIFS</a:t>
            </a:r>
          </a:p>
        </p:txBody>
      </p:sp>
      <p:sp>
        <p:nvSpPr>
          <p:cNvPr id="38939" name="Line 29"/>
          <p:cNvSpPr>
            <a:spLocks noChangeShapeType="1"/>
          </p:cNvSpPr>
          <p:nvPr/>
        </p:nvSpPr>
        <p:spPr bwMode="auto">
          <a:xfrm flipV="1">
            <a:off x="784225" y="2587626"/>
            <a:ext cx="0" cy="30797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0" name="Line 30"/>
          <p:cNvSpPr>
            <a:spLocks noChangeShapeType="1"/>
          </p:cNvSpPr>
          <p:nvPr/>
        </p:nvSpPr>
        <p:spPr bwMode="auto">
          <a:xfrm flipV="1">
            <a:off x="1236663" y="3360739"/>
            <a:ext cx="0" cy="307975"/>
          </a:xfrm>
          <a:prstGeom prst="line">
            <a:avLst/>
          </a:prstGeom>
          <a:noFill/>
          <a:ln w="38100">
            <a:solidFill>
              <a:srgbClr val="FF66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1" name="Line 31"/>
          <p:cNvSpPr>
            <a:spLocks noChangeShapeType="1"/>
          </p:cNvSpPr>
          <p:nvPr/>
        </p:nvSpPr>
        <p:spPr bwMode="auto">
          <a:xfrm flipV="1">
            <a:off x="1009650" y="4132263"/>
            <a:ext cx="0" cy="309563"/>
          </a:xfrm>
          <a:prstGeom prst="line">
            <a:avLst/>
          </a:prstGeom>
          <a:noFill/>
          <a:ln w="38100">
            <a:solidFill>
              <a:srgbClr val="CC99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2" name="Line 32"/>
          <p:cNvSpPr>
            <a:spLocks noChangeShapeType="1"/>
          </p:cNvSpPr>
          <p:nvPr/>
        </p:nvSpPr>
        <p:spPr bwMode="auto">
          <a:xfrm flipV="1">
            <a:off x="3036888" y="4905377"/>
            <a:ext cx="0" cy="30797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4" name="Rectangle 46"/>
          <p:cNvSpPr>
            <a:spLocks noChangeArrowheads="1"/>
          </p:cNvSpPr>
          <p:nvPr/>
        </p:nvSpPr>
        <p:spPr bwMode="auto">
          <a:xfrm>
            <a:off x="3786190" y="4208463"/>
            <a:ext cx="300037" cy="233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48" name="Line 50"/>
          <p:cNvSpPr>
            <a:spLocks noChangeShapeType="1"/>
          </p:cNvSpPr>
          <p:nvPr/>
        </p:nvSpPr>
        <p:spPr bwMode="auto">
          <a:xfrm>
            <a:off x="5811838" y="2895600"/>
            <a:ext cx="0" cy="19304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9" name="Rectangle 51"/>
          <p:cNvSpPr>
            <a:spLocks noChangeArrowheads="1"/>
          </p:cNvSpPr>
          <p:nvPr/>
        </p:nvSpPr>
        <p:spPr bwMode="auto">
          <a:xfrm>
            <a:off x="5811840" y="2663826"/>
            <a:ext cx="225425" cy="231775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50" name="Rectangle 52"/>
          <p:cNvSpPr>
            <a:spLocks noChangeArrowheads="1"/>
          </p:cNvSpPr>
          <p:nvPr/>
        </p:nvSpPr>
        <p:spPr bwMode="auto">
          <a:xfrm>
            <a:off x="5513388" y="2663826"/>
            <a:ext cx="298450" cy="231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53" name="Rectangle 55"/>
          <p:cNvSpPr>
            <a:spLocks noChangeArrowheads="1"/>
          </p:cNvSpPr>
          <p:nvPr/>
        </p:nvSpPr>
        <p:spPr bwMode="auto">
          <a:xfrm>
            <a:off x="3787775" y="2663826"/>
            <a:ext cx="298450" cy="231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57" name="Rectangle 59"/>
          <p:cNvSpPr>
            <a:spLocks noChangeArrowheads="1"/>
          </p:cNvSpPr>
          <p:nvPr/>
        </p:nvSpPr>
        <p:spPr bwMode="auto">
          <a:xfrm>
            <a:off x="5513388" y="4981575"/>
            <a:ext cx="298450" cy="230188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63" name="Line 69"/>
          <p:cNvSpPr>
            <a:spLocks noChangeShapeType="1"/>
          </p:cNvSpPr>
          <p:nvPr/>
        </p:nvSpPr>
        <p:spPr bwMode="auto">
          <a:xfrm>
            <a:off x="1835150" y="2895601"/>
            <a:ext cx="0" cy="309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6" name="Line 72"/>
          <p:cNvSpPr>
            <a:spLocks noChangeShapeType="1"/>
          </p:cNvSpPr>
          <p:nvPr/>
        </p:nvSpPr>
        <p:spPr bwMode="auto">
          <a:xfrm>
            <a:off x="1835150" y="3668713"/>
            <a:ext cx="0" cy="309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67" name="Line 73"/>
          <p:cNvSpPr>
            <a:spLocks noChangeShapeType="1"/>
          </p:cNvSpPr>
          <p:nvPr/>
        </p:nvSpPr>
        <p:spPr bwMode="auto">
          <a:xfrm>
            <a:off x="1835150" y="4440237"/>
            <a:ext cx="0" cy="309563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76" name="Text Box 82"/>
          <p:cNvSpPr txBox="1">
            <a:spLocks noChangeArrowheads="1"/>
          </p:cNvSpPr>
          <p:nvPr/>
        </p:nvSpPr>
        <p:spPr bwMode="auto">
          <a:xfrm>
            <a:off x="65088" y="1725613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</a:t>
            </a:r>
          </a:p>
        </p:txBody>
      </p:sp>
      <p:sp>
        <p:nvSpPr>
          <p:cNvPr id="38977" name="Text Box 83"/>
          <p:cNvSpPr txBox="1">
            <a:spLocks noChangeArrowheads="1"/>
          </p:cNvSpPr>
          <p:nvPr/>
        </p:nvSpPr>
        <p:spPr bwMode="auto">
          <a:xfrm>
            <a:off x="65088" y="250825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</a:t>
            </a:r>
          </a:p>
        </p:txBody>
      </p:sp>
      <p:sp>
        <p:nvSpPr>
          <p:cNvPr id="38978" name="Text Box 84"/>
          <p:cNvSpPr txBox="1">
            <a:spLocks noChangeArrowheads="1"/>
          </p:cNvSpPr>
          <p:nvPr/>
        </p:nvSpPr>
        <p:spPr bwMode="auto">
          <a:xfrm>
            <a:off x="65088" y="3292476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38979" name="Text Box 85"/>
          <p:cNvSpPr txBox="1">
            <a:spLocks noChangeArrowheads="1"/>
          </p:cNvSpPr>
          <p:nvPr/>
        </p:nvSpPr>
        <p:spPr bwMode="auto">
          <a:xfrm>
            <a:off x="65088" y="4075113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D</a:t>
            </a:r>
          </a:p>
        </p:txBody>
      </p:sp>
      <p:sp>
        <p:nvSpPr>
          <p:cNvPr id="38980" name="Text Box 86"/>
          <p:cNvSpPr txBox="1">
            <a:spLocks noChangeArrowheads="1"/>
          </p:cNvSpPr>
          <p:nvPr/>
        </p:nvSpPr>
        <p:spPr bwMode="auto">
          <a:xfrm>
            <a:off x="65088" y="485775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E</a:t>
            </a:r>
          </a:p>
        </p:txBody>
      </p:sp>
      <p:sp>
        <p:nvSpPr>
          <p:cNvPr id="38981" name="Text Box 87"/>
          <p:cNvSpPr txBox="1">
            <a:spLocks noChangeArrowheads="1"/>
          </p:cNvSpPr>
          <p:nvPr/>
        </p:nvSpPr>
        <p:spPr bwMode="auto">
          <a:xfrm>
            <a:off x="8786813" y="1738313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2" name="Text Box 88"/>
          <p:cNvSpPr txBox="1">
            <a:spLocks noChangeArrowheads="1"/>
          </p:cNvSpPr>
          <p:nvPr/>
        </p:nvSpPr>
        <p:spPr bwMode="auto">
          <a:xfrm>
            <a:off x="8813800" y="2508251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3" name="Text Box 89"/>
          <p:cNvSpPr txBox="1">
            <a:spLocks noChangeArrowheads="1"/>
          </p:cNvSpPr>
          <p:nvPr/>
        </p:nvSpPr>
        <p:spPr bwMode="auto">
          <a:xfrm>
            <a:off x="8839200" y="3279776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4" name="Text Box 90"/>
          <p:cNvSpPr txBox="1">
            <a:spLocks noChangeArrowheads="1"/>
          </p:cNvSpPr>
          <p:nvPr/>
        </p:nvSpPr>
        <p:spPr bwMode="auto">
          <a:xfrm>
            <a:off x="8866188" y="4051300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5" name="Text Box 91"/>
          <p:cNvSpPr txBox="1">
            <a:spLocks noChangeArrowheads="1"/>
          </p:cNvSpPr>
          <p:nvPr/>
        </p:nvSpPr>
        <p:spPr bwMode="auto">
          <a:xfrm>
            <a:off x="8893175" y="4822825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6" name="Line 92"/>
          <p:cNvSpPr>
            <a:spLocks noChangeShapeType="1"/>
          </p:cNvSpPr>
          <p:nvPr/>
        </p:nvSpPr>
        <p:spPr bwMode="auto">
          <a:xfrm>
            <a:off x="1640816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7" name="Rectangle 93"/>
          <p:cNvSpPr>
            <a:spLocks noChangeArrowheads="1"/>
          </p:cNvSpPr>
          <p:nvPr/>
        </p:nvSpPr>
        <p:spPr bwMode="auto">
          <a:xfrm>
            <a:off x="415927" y="6003926"/>
            <a:ext cx="823913" cy="231775"/>
          </a:xfrm>
          <a:prstGeom prst="rect">
            <a:avLst/>
          </a:prstGeom>
          <a:solidFill>
            <a:srgbClr val="00CC00"/>
          </a:solidFill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91" name="Text Box 100"/>
          <p:cNvSpPr txBox="1">
            <a:spLocks noChangeArrowheads="1"/>
          </p:cNvSpPr>
          <p:nvPr/>
        </p:nvSpPr>
        <p:spPr bwMode="auto">
          <a:xfrm>
            <a:off x="5646739" y="2278063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冻结</a:t>
            </a:r>
          </a:p>
        </p:txBody>
      </p:sp>
      <p:sp>
        <p:nvSpPr>
          <p:cNvPr id="38993" name="Line 5"/>
          <p:cNvSpPr>
            <a:spLocks noChangeShapeType="1"/>
          </p:cNvSpPr>
          <p:nvPr/>
        </p:nvSpPr>
        <p:spPr bwMode="auto">
          <a:xfrm>
            <a:off x="334963" y="2124075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4" name="Line 6"/>
          <p:cNvSpPr>
            <a:spLocks noChangeShapeType="1"/>
          </p:cNvSpPr>
          <p:nvPr/>
        </p:nvSpPr>
        <p:spPr bwMode="auto">
          <a:xfrm>
            <a:off x="334963" y="5208588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5" name="Line 66"/>
          <p:cNvSpPr>
            <a:spLocks noChangeShapeType="1"/>
          </p:cNvSpPr>
          <p:nvPr/>
        </p:nvSpPr>
        <p:spPr bwMode="auto">
          <a:xfrm>
            <a:off x="334963" y="3667125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6" name="Line 67"/>
          <p:cNvSpPr>
            <a:spLocks noChangeShapeType="1"/>
          </p:cNvSpPr>
          <p:nvPr/>
        </p:nvSpPr>
        <p:spPr bwMode="auto">
          <a:xfrm>
            <a:off x="334963" y="4437063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7" name="Line 68"/>
          <p:cNvSpPr>
            <a:spLocks noChangeShapeType="1"/>
          </p:cNvSpPr>
          <p:nvPr/>
        </p:nvSpPr>
        <p:spPr bwMode="auto">
          <a:xfrm>
            <a:off x="334963" y="2895600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8" name="Rectangle 105"/>
          <p:cNvSpPr>
            <a:spLocks noGrp="1" noChangeArrowheads="1"/>
          </p:cNvSpPr>
          <p:nvPr>
            <p:ph type="title"/>
          </p:nvPr>
        </p:nvSpPr>
        <p:spPr>
          <a:xfrm>
            <a:off x="827090" y="188914"/>
            <a:ext cx="7793037" cy="719137"/>
          </a:xfrm>
        </p:spPr>
        <p:txBody>
          <a:bodyPr/>
          <a:lstStyle/>
          <a:p>
            <a:pPr algn="ctr"/>
            <a:endParaRPr lang="zh-CN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38999" name="Rectangle 55"/>
          <p:cNvSpPr>
            <a:spLocks noChangeArrowheads="1"/>
          </p:cNvSpPr>
          <p:nvPr/>
        </p:nvSpPr>
        <p:spPr bwMode="auto">
          <a:xfrm>
            <a:off x="1835150" y="2667000"/>
            <a:ext cx="376238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9000" name="Rectangle 55"/>
          <p:cNvSpPr>
            <a:spLocks noChangeArrowheads="1"/>
          </p:cNvSpPr>
          <p:nvPr/>
        </p:nvSpPr>
        <p:spPr bwMode="auto">
          <a:xfrm>
            <a:off x="1831975" y="3440113"/>
            <a:ext cx="376238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9001" name="Rectangle 55"/>
          <p:cNvSpPr>
            <a:spLocks noChangeArrowheads="1"/>
          </p:cNvSpPr>
          <p:nvPr/>
        </p:nvSpPr>
        <p:spPr bwMode="auto">
          <a:xfrm>
            <a:off x="1839915" y="4208463"/>
            <a:ext cx="376237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8" name="Rectangle 55"/>
          <p:cNvSpPr>
            <a:spLocks noChangeArrowheads="1"/>
          </p:cNvSpPr>
          <p:nvPr/>
        </p:nvSpPr>
        <p:spPr bwMode="auto">
          <a:xfrm>
            <a:off x="3786982" y="4979267"/>
            <a:ext cx="298450" cy="231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4" name="Line 15"/>
          <p:cNvSpPr>
            <a:spLocks noChangeShapeType="1"/>
          </p:cNvSpPr>
          <p:nvPr/>
        </p:nvSpPr>
        <p:spPr bwMode="auto">
          <a:xfrm>
            <a:off x="7240588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16"/>
          <p:cNvSpPr>
            <a:spLocks noChangeShapeType="1"/>
          </p:cNvSpPr>
          <p:nvPr/>
        </p:nvSpPr>
        <p:spPr bwMode="auto">
          <a:xfrm>
            <a:off x="7388225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50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2" grpId="0" animBg="1"/>
      <p:bldP spid="54" grpId="0" animBg="1"/>
      <p:bldP spid="5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94"/>
          <p:cNvSpPr txBox="1">
            <a:spLocks noChangeArrowheads="1"/>
          </p:cNvSpPr>
          <p:nvPr/>
        </p:nvSpPr>
        <p:spPr bwMode="auto">
          <a:xfrm>
            <a:off x="1352552" y="5935663"/>
            <a:ext cx="2284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冻结剩余的退避时间</a:t>
            </a:r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1835150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8" name="Rectangle 8"/>
          <p:cNvSpPr>
            <a:spLocks noChangeArrowheads="1"/>
          </p:cNvSpPr>
          <p:nvPr/>
        </p:nvSpPr>
        <p:spPr bwMode="auto">
          <a:xfrm>
            <a:off x="2211390" y="3281363"/>
            <a:ext cx="1425575" cy="387351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19" name="Line 9"/>
          <p:cNvSpPr>
            <a:spLocks noChangeShapeType="1"/>
          </p:cNvSpPr>
          <p:nvPr/>
        </p:nvSpPr>
        <p:spPr bwMode="auto">
          <a:xfrm>
            <a:off x="3638550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0" name="Line 10"/>
          <p:cNvSpPr>
            <a:spLocks noChangeShapeType="1"/>
          </p:cNvSpPr>
          <p:nvPr/>
        </p:nvSpPr>
        <p:spPr bwMode="auto">
          <a:xfrm>
            <a:off x="3787775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1" name="Rectangle 11"/>
          <p:cNvSpPr>
            <a:spLocks noChangeArrowheads="1"/>
          </p:cNvSpPr>
          <p:nvPr/>
        </p:nvSpPr>
        <p:spPr bwMode="auto">
          <a:xfrm>
            <a:off x="4086225" y="4054475"/>
            <a:ext cx="1276350" cy="387351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22" name="Rectangle 12"/>
          <p:cNvSpPr>
            <a:spLocks noChangeArrowheads="1"/>
          </p:cNvSpPr>
          <p:nvPr/>
        </p:nvSpPr>
        <p:spPr bwMode="auto">
          <a:xfrm>
            <a:off x="5811838" y="4827588"/>
            <a:ext cx="1427162" cy="385763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23" name="Line 13"/>
          <p:cNvSpPr>
            <a:spLocks noChangeShapeType="1"/>
          </p:cNvSpPr>
          <p:nvPr/>
        </p:nvSpPr>
        <p:spPr bwMode="auto">
          <a:xfrm>
            <a:off x="5364163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4" name="Line 14"/>
          <p:cNvSpPr>
            <a:spLocks noChangeShapeType="1"/>
          </p:cNvSpPr>
          <p:nvPr/>
        </p:nvSpPr>
        <p:spPr bwMode="auto">
          <a:xfrm>
            <a:off x="5513388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5" name="Line 15"/>
          <p:cNvSpPr>
            <a:spLocks noChangeShapeType="1"/>
          </p:cNvSpPr>
          <p:nvPr/>
        </p:nvSpPr>
        <p:spPr bwMode="auto">
          <a:xfrm>
            <a:off x="7240588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6" name="Line 16"/>
          <p:cNvSpPr>
            <a:spLocks noChangeShapeType="1"/>
          </p:cNvSpPr>
          <p:nvPr/>
        </p:nvSpPr>
        <p:spPr bwMode="auto">
          <a:xfrm>
            <a:off x="7388225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7" name="Rectangle 17"/>
          <p:cNvSpPr>
            <a:spLocks noChangeArrowheads="1"/>
          </p:cNvSpPr>
          <p:nvPr/>
        </p:nvSpPr>
        <p:spPr bwMode="auto">
          <a:xfrm>
            <a:off x="536577" y="1738313"/>
            <a:ext cx="1101725" cy="3857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30" name="Text Box 20"/>
          <p:cNvSpPr txBox="1">
            <a:spLocks noChangeArrowheads="1"/>
          </p:cNvSpPr>
          <p:nvPr/>
        </p:nvSpPr>
        <p:spPr bwMode="auto">
          <a:xfrm>
            <a:off x="539751" y="1746251"/>
            <a:ext cx="1120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帧及</a:t>
            </a:r>
            <a:r>
              <a:rPr lang="en-US" altLang="zh-CN" sz="1800"/>
              <a:t>ACK</a:t>
            </a:r>
            <a:endParaRPr lang="zh-CN" altLang="en-US" sz="1800"/>
          </a:p>
        </p:txBody>
      </p:sp>
      <p:sp>
        <p:nvSpPr>
          <p:cNvPr id="38931" name="Text Box 21"/>
          <p:cNvSpPr txBox="1">
            <a:spLocks noChangeArrowheads="1"/>
          </p:cNvSpPr>
          <p:nvPr/>
        </p:nvSpPr>
        <p:spPr bwMode="auto">
          <a:xfrm>
            <a:off x="5924550" y="4784726"/>
            <a:ext cx="11128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1800"/>
              <a:t>帧及</a:t>
            </a:r>
            <a:r>
              <a:rPr lang="en-US" altLang="zh-CN" sz="1800"/>
              <a:t>ACK</a:t>
            </a:r>
            <a:endParaRPr lang="zh-CN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8932" name="Text Box 22"/>
          <p:cNvSpPr txBox="1">
            <a:spLocks noChangeArrowheads="1"/>
          </p:cNvSpPr>
          <p:nvPr/>
        </p:nvSpPr>
        <p:spPr bwMode="auto">
          <a:xfrm>
            <a:off x="4235451" y="4048125"/>
            <a:ext cx="1120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帧及</a:t>
            </a:r>
            <a:r>
              <a:rPr lang="en-US" altLang="zh-CN" sz="1800"/>
              <a:t>ACK</a:t>
            </a:r>
            <a:endParaRPr lang="zh-CN" altLang="en-US" sz="1800"/>
          </a:p>
        </p:txBody>
      </p:sp>
      <p:sp>
        <p:nvSpPr>
          <p:cNvPr id="38934" name="Text Box 24"/>
          <p:cNvSpPr txBox="1">
            <a:spLocks noChangeArrowheads="1"/>
          </p:cNvSpPr>
          <p:nvPr/>
        </p:nvSpPr>
        <p:spPr bwMode="auto">
          <a:xfrm>
            <a:off x="2443164" y="3254374"/>
            <a:ext cx="1120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帧及</a:t>
            </a:r>
            <a:r>
              <a:rPr lang="en-US" altLang="zh-CN" sz="1800" dirty="0"/>
              <a:t>ACK</a:t>
            </a:r>
            <a:endParaRPr lang="zh-CN" altLang="en-US" sz="1800" dirty="0"/>
          </a:p>
        </p:txBody>
      </p:sp>
      <p:sp>
        <p:nvSpPr>
          <p:cNvPr id="38935" name="Text Box 25"/>
          <p:cNvSpPr txBox="1">
            <a:spLocks noChangeArrowheads="1"/>
          </p:cNvSpPr>
          <p:nvPr/>
        </p:nvSpPr>
        <p:spPr bwMode="auto">
          <a:xfrm>
            <a:off x="1462089" y="1184275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DIFS</a:t>
            </a:r>
          </a:p>
        </p:txBody>
      </p:sp>
      <p:sp>
        <p:nvSpPr>
          <p:cNvPr id="38936" name="Text Box 26"/>
          <p:cNvSpPr txBox="1">
            <a:spLocks noChangeArrowheads="1"/>
          </p:cNvSpPr>
          <p:nvPr/>
        </p:nvSpPr>
        <p:spPr bwMode="auto">
          <a:xfrm>
            <a:off x="3411539" y="1184275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DIFS</a:t>
            </a:r>
          </a:p>
        </p:txBody>
      </p:sp>
      <p:sp>
        <p:nvSpPr>
          <p:cNvPr id="38937" name="Text Box 27"/>
          <p:cNvSpPr txBox="1">
            <a:spLocks noChangeArrowheads="1"/>
          </p:cNvSpPr>
          <p:nvPr/>
        </p:nvSpPr>
        <p:spPr bwMode="auto">
          <a:xfrm>
            <a:off x="5162551" y="1184275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DIFS</a:t>
            </a:r>
          </a:p>
        </p:txBody>
      </p:sp>
      <p:sp>
        <p:nvSpPr>
          <p:cNvPr id="38938" name="Text Box 28"/>
          <p:cNvSpPr txBox="1">
            <a:spLocks noChangeArrowheads="1"/>
          </p:cNvSpPr>
          <p:nvPr/>
        </p:nvSpPr>
        <p:spPr bwMode="auto">
          <a:xfrm>
            <a:off x="7037389" y="1184275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DIFS</a:t>
            </a:r>
          </a:p>
        </p:txBody>
      </p:sp>
      <p:sp>
        <p:nvSpPr>
          <p:cNvPr id="38939" name="Line 29"/>
          <p:cNvSpPr>
            <a:spLocks noChangeShapeType="1"/>
          </p:cNvSpPr>
          <p:nvPr/>
        </p:nvSpPr>
        <p:spPr bwMode="auto">
          <a:xfrm flipV="1">
            <a:off x="784225" y="2587626"/>
            <a:ext cx="0" cy="30797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0" name="Line 30"/>
          <p:cNvSpPr>
            <a:spLocks noChangeShapeType="1"/>
          </p:cNvSpPr>
          <p:nvPr/>
        </p:nvSpPr>
        <p:spPr bwMode="auto">
          <a:xfrm flipV="1">
            <a:off x="1236663" y="3360739"/>
            <a:ext cx="0" cy="307975"/>
          </a:xfrm>
          <a:prstGeom prst="line">
            <a:avLst/>
          </a:prstGeom>
          <a:noFill/>
          <a:ln w="38100">
            <a:solidFill>
              <a:srgbClr val="FF66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1" name="Line 31"/>
          <p:cNvSpPr>
            <a:spLocks noChangeShapeType="1"/>
          </p:cNvSpPr>
          <p:nvPr/>
        </p:nvSpPr>
        <p:spPr bwMode="auto">
          <a:xfrm flipV="1">
            <a:off x="1009650" y="4132263"/>
            <a:ext cx="0" cy="309563"/>
          </a:xfrm>
          <a:prstGeom prst="line">
            <a:avLst/>
          </a:prstGeom>
          <a:noFill/>
          <a:ln w="38100">
            <a:solidFill>
              <a:srgbClr val="CC99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2" name="Line 32"/>
          <p:cNvSpPr>
            <a:spLocks noChangeShapeType="1"/>
          </p:cNvSpPr>
          <p:nvPr/>
        </p:nvSpPr>
        <p:spPr bwMode="auto">
          <a:xfrm flipV="1">
            <a:off x="3036888" y="4905377"/>
            <a:ext cx="0" cy="30797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4" name="Rectangle 46"/>
          <p:cNvSpPr>
            <a:spLocks noChangeArrowheads="1"/>
          </p:cNvSpPr>
          <p:nvPr/>
        </p:nvSpPr>
        <p:spPr bwMode="auto">
          <a:xfrm>
            <a:off x="3786190" y="4208463"/>
            <a:ext cx="300037" cy="233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48" name="Line 50"/>
          <p:cNvSpPr>
            <a:spLocks noChangeShapeType="1"/>
          </p:cNvSpPr>
          <p:nvPr/>
        </p:nvSpPr>
        <p:spPr bwMode="auto">
          <a:xfrm>
            <a:off x="5811838" y="2895600"/>
            <a:ext cx="0" cy="19304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9" name="Rectangle 51"/>
          <p:cNvSpPr>
            <a:spLocks noChangeArrowheads="1"/>
          </p:cNvSpPr>
          <p:nvPr/>
        </p:nvSpPr>
        <p:spPr bwMode="auto">
          <a:xfrm>
            <a:off x="5811840" y="2663826"/>
            <a:ext cx="225425" cy="231775"/>
          </a:xfrm>
          <a:prstGeom prst="rect">
            <a:avLst/>
          </a:prstGeom>
          <a:solidFill>
            <a:srgbClr val="00CC00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50" name="Rectangle 52"/>
          <p:cNvSpPr>
            <a:spLocks noChangeArrowheads="1"/>
          </p:cNvSpPr>
          <p:nvPr/>
        </p:nvSpPr>
        <p:spPr bwMode="auto">
          <a:xfrm>
            <a:off x="5513388" y="2663826"/>
            <a:ext cx="298450" cy="231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53" name="Rectangle 55"/>
          <p:cNvSpPr>
            <a:spLocks noChangeArrowheads="1"/>
          </p:cNvSpPr>
          <p:nvPr/>
        </p:nvSpPr>
        <p:spPr bwMode="auto">
          <a:xfrm>
            <a:off x="3787775" y="2663826"/>
            <a:ext cx="298450" cy="231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57" name="Rectangle 59"/>
          <p:cNvSpPr>
            <a:spLocks noChangeArrowheads="1"/>
          </p:cNvSpPr>
          <p:nvPr/>
        </p:nvSpPr>
        <p:spPr bwMode="auto">
          <a:xfrm>
            <a:off x="5513388" y="4981575"/>
            <a:ext cx="298450" cy="230188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76" name="Text Box 82"/>
          <p:cNvSpPr txBox="1">
            <a:spLocks noChangeArrowheads="1"/>
          </p:cNvSpPr>
          <p:nvPr/>
        </p:nvSpPr>
        <p:spPr bwMode="auto">
          <a:xfrm>
            <a:off x="65088" y="1725613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</a:t>
            </a:r>
          </a:p>
        </p:txBody>
      </p:sp>
      <p:sp>
        <p:nvSpPr>
          <p:cNvPr id="38977" name="Text Box 83"/>
          <p:cNvSpPr txBox="1">
            <a:spLocks noChangeArrowheads="1"/>
          </p:cNvSpPr>
          <p:nvPr/>
        </p:nvSpPr>
        <p:spPr bwMode="auto">
          <a:xfrm>
            <a:off x="65088" y="250825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</a:t>
            </a:r>
          </a:p>
        </p:txBody>
      </p:sp>
      <p:sp>
        <p:nvSpPr>
          <p:cNvPr id="38978" name="Text Box 84"/>
          <p:cNvSpPr txBox="1">
            <a:spLocks noChangeArrowheads="1"/>
          </p:cNvSpPr>
          <p:nvPr/>
        </p:nvSpPr>
        <p:spPr bwMode="auto">
          <a:xfrm>
            <a:off x="65088" y="3292476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38979" name="Text Box 85"/>
          <p:cNvSpPr txBox="1">
            <a:spLocks noChangeArrowheads="1"/>
          </p:cNvSpPr>
          <p:nvPr/>
        </p:nvSpPr>
        <p:spPr bwMode="auto">
          <a:xfrm>
            <a:off x="65088" y="4075113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D</a:t>
            </a:r>
          </a:p>
        </p:txBody>
      </p:sp>
      <p:sp>
        <p:nvSpPr>
          <p:cNvPr id="38980" name="Text Box 86"/>
          <p:cNvSpPr txBox="1">
            <a:spLocks noChangeArrowheads="1"/>
          </p:cNvSpPr>
          <p:nvPr/>
        </p:nvSpPr>
        <p:spPr bwMode="auto">
          <a:xfrm>
            <a:off x="65088" y="485775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E</a:t>
            </a:r>
          </a:p>
        </p:txBody>
      </p:sp>
      <p:sp>
        <p:nvSpPr>
          <p:cNvPr id="38981" name="Text Box 87"/>
          <p:cNvSpPr txBox="1">
            <a:spLocks noChangeArrowheads="1"/>
          </p:cNvSpPr>
          <p:nvPr/>
        </p:nvSpPr>
        <p:spPr bwMode="auto">
          <a:xfrm>
            <a:off x="8786813" y="1738313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2" name="Text Box 88"/>
          <p:cNvSpPr txBox="1">
            <a:spLocks noChangeArrowheads="1"/>
          </p:cNvSpPr>
          <p:nvPr/>
        </p:nvSpPr>
        <p:spPr bwMode="auto">
          <a:xfrm>
            <a:off x="8813800" y="2508251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3" name="Text Box 89"/>
          <p:cNvSpPr txBox="1">
            <a:spLocks noChangeArrowheads="1"/>
          </p:cNvSpPr>
          <p:nvPr/>
        </p:nvSpPr>
        <p:spPr bwMode="auto">
          <a:xfrm>
            <a:off x="8839200" y="3279776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4" name="Text Box 90"/>
          <p:cNvSpPr txBox="1">
            <a:spLocks noChangeArrowheads="1"/>
          </p:cNvSpPr>
          <p:nvPr/>
        </p:nvSpPr>
        <p:spPr bwMode="auto">
          <a:xfrm>
            <a:off x="8866188" y="4051300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5" name="Text Box 91"/>
          <p:cNvSpPr txBox="1">
            <a:spLocks noChangeArrowheads="1"/>
          </p:cNvSpPr>
          <p:nvPr/>
        </p:nvSpPr>
        <p:spPr bwMode="auto">
          <a:xfrm>
            <a:off x="8893175" y="4822825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6" name="Line 92"/>
          <p:cNvSpPr>
            <a:spLocks noChangeShapeType="1"/>
          </p:cNvSpPr>
          <p:nvPr/>
        </p:nvSpPr>
        <p:spPr bwMode="auto">
          <a:xfrm>
            <a:off x="1635530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7" name="Rectangle 93"/>
          <p:cNvSpPr>
            <a:spLocks noChangeArrowheads="1"/>
          </p:cNvSpPr>
          <p:nvPr/>
        </p:nvSpPr>
        <p:spPr bwMode="auto">
          <a:xfrm>
            <a:off x="415927" y="6003926"/>
            <a:ext cx="823913" cy="231775"/>
          </a:xfrm>
          <a:prstGeom prst="rect">
            <a:avLst/>
          </a:prstGeom>
          <a:solidFill>
            <a:srgbClr val="00CC00"/>
          </a:solidFill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91" name="Text Box 100"/>
          <p:cNvSpPr txBox="1">
            <a:spLocks noChangeArrowheads="1"/>
          </p:cNvSpPr>
          <p:nvPr/>
        </p:nvSpPr>
        <p:spPr bwMode="auto">
          <a:xfrm>
            <a:off x="5646739" y="2278063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冻结</a:t>
            </a:r>
          </a:p>
        </p:txBody>
      </p:sp>
      <p:sp>
        <p:nvSpPr>
          <p:cNvPr id="38993" name="Line 5"/>
          <p:cNvSpPr>
            <a:spLocks noChangeShapeType="1"/>
          </p:cNvSpPr>
          <p:nvPr/>
        </p:nvSpPr>
        <p:spPr bwMode="auto">
          <a:xfrm>
            <a:off x="334963" y="2124075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4" name="Line 6"/>
          <p:cNvSpPr>
            <a:spLocks noChangeShapeType="1"/>
          </p:cNvSpPr>
          <p:nvPr/>
        </p:nvSpPr>
        <p:spPr bwMode="auto">
          <a:xfrm>
            <a:off x="334963" y="5208588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5" name="Line 66"/>
          <p:cNvSpPr>
            <a:spLocks noChangeShapeType="1"/>
          </p:cNvSpPr>
          <p:nvPr/>
        </p:nvSpPr>
        <p:spPr bwMode="auto">
          <a:xfrm>
            <a:off x="334963" y="3667125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6" name="Line 67"/>
          <p:cNvSpPr>
            <a:spLocks noChangeShapeType="1"/>
          </p:cNvSpPr>
          <p:nvPr/>
        </p:nvSpPr>
        <p:spPr bwMode="auto">
          <a:xfrm>
            <a:off x="334963" y="4437063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7" name="Line 68"/>
          <p:cNvSpPr>
            <a:spLocks noChangeShapeType="1"/>
          </p:cNvSpPr>
          <p:nvPr/>
        </p:nvSpPr>
        <p:spPr bwMode="auto">
          <a:xfrm>
            <a:off x="334963" y="2895600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8" name="Rectangle 105"/>
          <p:cNvSpPr>
            <a:spLocks noGrp="1" noChangeArrowheads="1"/>
          </p:cNvSpPr>
          <p:nvPr>
            <p:ph type="title"/>
          </p:nvPr>
        </p:nvSpPr>
        <p:spPr>
          <a:xfrm>
            <a:off x="827090" y="188914"/>
            <a:ext cx="7793037" cy="719137"/>
          </a:xfrm>
        </p:spPr>
        <p:txBody>
          <a:bodyPr/>
          <a:lstStyle/>
          <a:p>
            <a:pPr algn="ctr"/>
            <a:endParaRPr lang="zh-CN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38999" name="Rectangle 55"/>
          <p:cNvSpPr>
            <a:spLocks noChangeArrowheads="1"/>
          </p:cNvSpPr>
          <p:nvPr/>
        </p:nvSpPr>
        <p:spPr bwMode="auto">
          <a:xfrm>
            <a:off x="1835150" y="2667000"/>
            <a:ext cx="376238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9000" name="Rectangle 55"/>
          <p:cNvSpPr>
            <a:spLocks noChangeArrowheads="1"/>
          </p:cNvSpPr>
          <p:nvPr/>
        </p:nvSpPr>
        <p:spPr bwMode="auto">
          <a:xfrm>
            <a:off x="1831975" y="3440113"/>
            <a:ext cx="376238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9001" name="Rectangle 55"/>
          <p:cNvSpPr>
            <a:spLocks noChangeArrowheads="1"/>
          </p:cNvSpPr>
          <p:nvPr/>
        </p:nvSpPr>
        <p:spPr bwMode="auto">
          <a:xfrm>
            <a:off x="1839915" y="4208463"/>
            <a:ext cx="376237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3" name="Rectangle 55"/>
          <p:cNvSpPr>
            <a:spLocks noChangeArrowheads="1"/>
          </p:cNvSpPr>
          <p:nvPr/>
        </p:nvSpPr>
        <p:spPr bwMode="auto">
          <a:xfrm>
            <a:off x="3786982" y="4979267"/>
            <a:ext cx="298450" cy="231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47" name="Rectangle 49"/>
          <p:cNvSpPr>
            <a:spLocks noChangeArrowheads="1"/>
          </p:cNvSpPr>
          <p:nvPr/>
        </p:nvSpPr>
        <p:spPr bwMode="auto">
          <a:xfrm>
            <a:off x="7398799" y="2663826"/>
            <a:ext cx="225425" cy="231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57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08642E-6 L 0.17413 -0.000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9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98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49" grpId="0" animBg="1"/>
      <p:bldP spid="3894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94"/>
          <p:cNvSpPr txBox="1">
            <a:spLocks noChangeArrowheads="1"/>
          </p:cNvSpPr>
          <p:nvPr/>
        </p:nvSpPr>
        <p:spPr bwMode="auto">
          <a:xfrm>
            <a:off x="1352552" y="5935663"/>
            <a:ext cx="22844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冻结剩余的退避时间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7613651" y="2508250"/>
            <a:ext cx="1173162" cy="387351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2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pPr eaLnBrk="1" hangingPunct="1"/>
            <a:r>
              <a:rPr lang="zh-CN" altLang="en-US" dirty="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帧及</a:t>
            </a:r>
            <a:r>
              <a:rPr lang="en-US" altLang="zh-CN" sz="2000" dirty="0"/>
              <a:t>ACK</a:t>
            </a:r>
            <a:endParaRPr lang="zh-CN" altLang="en-US" sz="2000" dirty="0"/>
          </a:p>
        </p:txBody>
      </p:sp>
      <p:sp>
        <p:nvSpPr>
          <p:cNvPr id="38917" name="Line 7"/>
          <p:cNvSpPr>
            <a:spLocks noChangeShapeType="1"/>
          </p:cNvSpPr>
          <p:nvPr/>
        </p:nvSpPr>
        <p:spPr bwMode="auto">
          <a:xfrm>
            <a:off x="1835150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8" name="Rectangle 8"/>
          <p:cNvSpPr>
            <a:spLocks noChangeArrowheads="1"/>
          </p:cNvSpPr>
          <p:nvPr/>
        </p:nvSpPr>
        <p:spPr bwMode="auto">
          <a:xfrm>
            <a:off x="2211390" y="3281363"/>
            <a:ext cx="1425575" cy="387351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19" name="Line 9"/>
          <p:cNvSpPr>
            <a:spLocks noChangeShapeType="1"/>
          </p:cNvSpPr>
          <p:nvPr/>
        </p:nvSpPr>
        <p:spPr bwMode="auto">
          <a:xfrm>
            <a:off x="3638550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0" name="Line 10"/>
          <p:cNvSpPr>
            <a:spLocks noChangeShapeType="1"/>
          </p:cNvSpPr>
          <p:nvPr/>
        </p:nvSpPr>
        <p:spPr bwMode="auto">
          <a:xfrm>
            <a:off x="3787775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1" name="Rectangle 11"/>
          <p:cNvSpPr>
            <a:spLocks noChangeArrowheads="1"/>
          </p:cNvSpPr>
          <p:nvPr/>
        </p:nvSpPr>
        <p:spPr bwMode="auto">
          <a:xfrm>
            <a:off x="4086225" y="4054475"/>
            <a:ext cx="1276350" cy="387351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22" name="Rectangle 12"/>
          <p:cNvSpPr>
            <a:spLocks noChangeArrowheads="1"/>
          </p:cNvSpPr>
          <p:nvPr/>
        </p:nvSpPr>
        <p:spPr bwMode="auto">
          <a:xfrm>
            <a:off x="5811838" y="4827588"/>
            <a:ext cx="1427162" cy="385763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23" name="Line 13"/>
          <p:cNvSpPr>
            <a:spLocks noChangeShapeType="1"/>
          </p:cNvSpPr>
          <p:nvPr/>
        </p:nvSpPr>
        <p:spPr bwMode="auto">
          <a:xfrm>
            <a:off x="5364163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4" name="Line 14"/>
          <p:cNvSpPr>
            <a:spLocks noChangeShapeType="1"/>
          </p:cNvSpPr>
          <p:nvPr/>
        </p:nvSpPr>
        <p:spPr bwMode="auto">
          <a:xfrm>
            <a:off x="5513388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5" name="Line 15"/>
          <p:cNvSpPr>
            <a:spLocks noChangeShapeType="1"/>
          </p:cNvSpPr>
          <p:nvPr/>
        </p:nvSpPr>
        <p:spPr bwMode="auto">
          <a:xfrm>
            <a:off x="7240588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6" name="Line 16"/>
          <p:cNvSpPr>
            <a:spLocks noChangeShapeType="1"/>
          </p:cNvSpPr>
          <p:nvPr/>
        </p:nvSpPr>
        <p:spPr bwMode="auto">
          <a:xfrm>
            <a:off x="7388225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7" name="Rectangle 17"/>
          <p:cNvSpPr>
            <a:spLocks noChangeArrowheads="1"/>
          </p:cNvSpPr>
          <p:nvPr/>
        </p:nvSpPr>
        <p:spPr bwMode="auto">
          <a:xfrm>
            <a:off x="536577" y="1738313"/>
            <a:ext cx="1101725" cy="3857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30" name="Text Box 20"/>
          <p:cNvSpPr txBox="1">
            <a:spLocks noChangeArrowheads="1"/>
          </p:cNvSpPr>
          <p:nvPr/>
        </p:nvSpPr>
        <p:spPr bwMode="auto">
          <a:xfrm>
            <a:off x="539751" y="1746251"/>
            <a:ext cx="1120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帧及</a:t>
            </a:r>
            <a:r>
              <a:rPr lang="en-US" altLang="zh-CN" sz="1800"/>
              <a:t>ACK</a:t>
            </a:r>
            <a:endParaRPr lang="zh-CN" altLang="en-US" sz="1800"/>
          </a:p>
        </p:txBody>
      </p:sp>
      <p:sp>
        <p:nvSpPr>
          <p:cNvPr id="38931" name="Text Box 21"/>
          <p:cNvSpPr txBox="1">
            <a:spLocks noChangeArrowheads="1"/>
          </p:cNvSpPr>
          <p:nvPr/>
        </p:nvSpPr>
        <p:spPr bwMode="auto">
          <a:xfrm>
            <a:off x="5924550" y="4784726"/>
            <a:ext cx="11128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zh-CN" altLang="en-US" sz="1800"/>
              <a:t>帧及</a:t>
            </a:r>
            <a:r>
              <a:rPr lang="en-US" altLang="zh-CN" sz="1800"/>
              <a:t>ACK</a:t>
            </a:r>
            <a:endParaRPr lang="zh-CN" altLang="en-US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38932" name="Text Box 22"/>
          <p:cNvSpPr txBox="1">
            <a:spLocks noChangeArrowheads="1"/>
          </p:cNvSpPr>
          <p:nvPr/>
        </p:nvSpPr>
        <p:spPr bwMode="auto">
          <a:xfrm>
            <a:off x="4235451" y="4048125"/>
            <a:ext cx="1120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帧及</a:t>
            </a:r>
            <a:r>
              <a:rPr lang="en-US" altLang="zh-CN" sz="1800" dirty="0"/>
              <a:t>ACK</a:t>
            </a:r>
            <a:endParaRPr lang="zh-CN" altLang="en-US" sz="1800" dirty="0"/>
          </a:p>
        </p:txBody>
      </p:sp>
      <p:sp>
        <p:nvSpPr>
          <p:cNvPr id="38934" name="Text Box 24"/>
          <p:cNvSpPr txBox="1">
            <a:spLocks noChangeArrowheads="1"/>
          </p:cNvSpPr>
          <p:nvPr/>
        </p:nvSpPr>
        <p:spPr bwMode="auto">
          <a:xfrm>
            <a:off x="2443164" y="3254374"/>
            <a:ext cx="1120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帧及</a:t>
            </a:r>
            <a:r>
              <a:rPr lang="en-US" altLang="zh-CN" sz="1800" dirty="0"/>
              <a:t>ACK</a:t>
            </a:r>
            <a:endParaRPr lang="zh-CN" altLang="en-US" sz="1800" dirty="0"/>
          </a:p>
        </p:txBody>
      </p:sp>
      <p:sp>
        <p:nvSpPr>
          <p:cNvPr id="38935" name="Text Box 25"/>
          <p:cNvSpPr txBox="1">
            <a:spLocks noChangeArrowheads="1"/>
          </p:cNvSpPr>
          <p:nvPr/>
        </p:nvSpPr>
        <p:spPr bwMode="auto">
          <a:xfrm>
            <a:off x="1462089" y="1184275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DIFS</a:t>
            </a:r>
          </a:p>
        </p:txBody>
      </p:sp>
      <p:sp>
        <p:nvSpPr>
          <p:cNvPr id="38936" name="Text Box 26"/>
          <p:cNvSpPr txBox="1">
            <a:spLocks noChangeArrowheads="1"/>
          </p:cNvSpPr>
          <p:nvPr/>
        </p:nvSpPr>
        <p:spPr bwMode="auto">
          <a:xfrm>
            <a:off x="3411539" y="1184275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DIFS</a:t>
            </a:r>
          </a:p>
        </p:txBody>
      </p:sp>
      <p:sp>
        <p:nvSpPr>
          <p:cNvPr id="38937" name="Text Box 27"/>
          <p:cNvSpPr txBox="1">
            <a:spLocks noChangeArrowheads="1"/>
          </p:cNvSpPr>
          <p:nvPr/>
        </p:nvSpPr>
        <p:spPr bwMode="auto">
          <a:xfrm>
            <a:off x="5162551" y="1184275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DIFS</a:t>
            </a:r>
          </a:p>
        </p:txBody>
      </p:sp>
      <p:sp>
        <p:nvSpPr>
          <p:cNvPr id="38938" name="Text Box 28"/>
          <p:cNvSpPr txBox="1">
            <a:spLocks noChangeArrowheads="1"/>
          </p:cNvSpPr>
          <p:nvPr/>
        </p:nvSpPr>
        <p:spPr bwMode="auto">
          <a:xfrm>
            <a:off x="7037389" y="1184275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DIFS</a:t>
            </a:r>
          </a:p>
        </p:txBody>
      </p:sp>
      <p:sp>
        <p:nvSpPr>
          <p:cNvPr id="38939" name="Line 29"/>
          <p:cNvSpPr>
            <a:spLocks noChangeShapeType="1"/>
          </p:cNvSpPr>
          <p:nvPr/>
        </p:nvSpPr>
        <p:spPr bwMode="auto">
          <a:xfrm flipV="1">
            <a:off x="784225" y="2587626"/>
            <a:ext cx="0" cy="30797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0" name="Line 30"/>
          <p:cNvSpPr>
            <a:spLocks noChangeShapeType="1"/>
          </p:cNvSpPr>
          <p:nvPr/>
        </p:nvSpPr>
        <p:spPr bwMode="auto">
          <a:xfrm flipV="1">
            <a:off x="1236663" y="3360739"/>
            <a:ext cx="0" cy="307975"/>
          </a:xfrm>
          <a:prstGeom prst="line">
            <a:avLst/>
          </a:prstGeom>
          <a:noFill/>
          <a:ln w="38100">
            <a:solidFill>
              <a:srgbClr val="FF66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1" name="Line 31"/>
          <p:cNvSpPr>
            <a:spLocks noChangeShapeType="1"/>
          </p:cNvSpPr>
          <p:nvPr/>
        </p:nvSpPr>
        <p:spPr bwMode="auto">
          <a:xfrm flipV="1">
            <a:off x="1009650" y="4132263"/>
            <a:ext cx="0" cy="309563"/>
          </a:xfrm>
          <a:prstGeom prst="line">
            <a:avLst/>
          </a:prstGeom>
          <a:noFill/>
          <a:ln w="38100">
            <a:solidFill>
              <a:srgbClr val="CC99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2" name="Line 32"/>
          <p:cNvSpPr>
            <a:spLocks noChangeShapeType="1"/>
          </p:cNvSpPr>
          <p:nvPr/>
        </p:nvSpPr>
        <p:spPr bwMode="auto">
          <a:xfrm flipV="1">
            <a:off x="3036888" y="4905377"/>
            <a:ext cx="0" cy="30797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4" name="Rectangle 46"/>
          <p:cNvSpPr>
            <a:spLocks noChangeArrowheads="1"/>
          </p:cNvSpPr>
          <p:nvPr/>
        </p:nvSpPr>
        <p:spPr bwMode="auto">
          <a:xfrm>
            <a:off x="3786190" y="4208463"/>
            <a:ext cx="300037" cy="233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47" name="Rectangle 49"/>
          <p:cNvSpPr>
            <a:spLocks noChangeArrowheads="1"/>
          </p:cNvSpPr>
          <p:nvPr/>
        </p:nvSpPr>
        <p:spPr bwMode="auto">
          <a:xfrm>
            <a:off x="7388227" y="2663826"/>
            <a:ext cx="225425" cy="231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50" name="Rectangle 52"/>
          <p:cNvSpPr>
            <a:spLocks noChangeArrowheads="1"/>
          </p:cNvSpPr>
          <p:nvPr/>
        </p:nvSpPr>
        <p:spPr bwMode="auto">
          <a:xfrm>
            <a:off x="5513388" y="2663826"/>
            <a:ext cx="298450" cy="231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53" name="Rectangle 55"/>
          <p:cNvSpPr>
            <a:spLocks noChangeArrowheads="1"/>
          </p:cNvSpPr>
          <p:nvPr/>
        </p:nvSpPr>
        <p:spPr bwMode="auto">
          <a:xfrm>
            <a:off x="3787775" y="2663826"/>
            <a:ext cx="298450" cy="231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57" name="Rectangle 59"/>
          <p:cNvSpPr>
            <a:spLocks noChangeArrowheads="1"/>
          </p:cNvSpPr>
          <p:nvPr/>
        </p:nvSpPr>
        <p:spPr bwMode="auto">
          <a:xfrm>
            <a:off x="5513388" y="4981575"/>
            <a:ext cx="298450" cy="230188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76" name="Text Box 82"/>
          <p:cNvSpPr txBox="1">
            <a:spLocks noChangeArrowheads="1"/>
          </p:cNvSpPr>
          <p:nvPr/>
        </p:nvSpPr>
        <p:spPr bwMode="auto">
          <a:xfrm>
            <a:off x="65088" y="1725613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</a:t>
            </a:r>
          </a:p>
        </p:txBody>
      </p:sp>
      <p:sp>
        <p:nvSpPr>
          <p:cNvPr id="38977" name="Text Box 83"/>
          <p:cNvSpPr txBox="1">
            <a:spLocks noChangeArrowheads="1"/>
          </p:cNvSpPr>
          <p:nvPr/>
        </p:nvSpPr>
        <p:spPr bwMode="auto">
          <a:xfrm>
            <a:off x="65088" y="250825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</a:t>
            </a:r>
          </a:p>
        </p:txBody>
      </p:sp>
      <p:sp>
        <p:nvSpPr>
          <p:cNvPr id="38978" name="Text Box 84"/>
          <p:cNvSpPr txBox="1">
            <a:spLocks noChangeArrowheads="1"/>
          </p:cNvSpPr>
          <p:nvPr/>
        </p:nvSpPr>
        <p:spPr bwMode="auto">
          <a:xfrm>
            <a:off x="65088" y="3292476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38979" name="Text Box 85"/>
          <p:cNvSpPr txBox="1">
            <a:spLocks noChangeArrowheads="1"/>
          </p:cNvSpPr>
          <p:nvPr/>
        </p:nvSpPr>
        <p:spPr bwMode="auto">
          <a:xfrm>
            <a:off x="65088" y="4075113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D</a:t>
            </a:r>
          </a:p>
        </p:txBody>
      </p:sp>
      <p:sp>
        <p:nvSpPr>
          <p:cNvPr id="38980" name="Text Box 86"/>
          <p:cNvSpPr txBox="1">
            <a:spLocks noChangeArrowheads="1"/>
          </p:cNvSpPr>
          <p:nvPr/>
        </p:nvSpPr>
        <p:spPr bwMode="auto">
          <a:xfrm>
            <a:off x="65088" y="4857751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E</a:t>
            </a:r>
          </a:p>
        </p:txBody>
      </p:sp>
      <p:sp>
        <p:nvSpPr>
          <p:cNvPr id="38981" name="Text Box 87"/>
          <p:cNvSpPr txBox="1">
            <a:spLocks noChangeArrowheads="1"/>
          </p:cNvSpPr>
          <p:nvPr/>
        </p:nvSpPr>
        <p:spPr bwMode="auto">
          <a:xfrm>
            <a:off x="8786813" y="1738313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2" name="Text Box 88"/>
          <p:cNvSpPr txBox="1">
            <a:spLocks noChangeArrowheads="1"/>
          </p:cNvSpPr>
          <p:nvPr/>
        </p:nvSpPr>
        <p:spPr bwMode="auto">
          <a:xfrm>
            <a:off x="8813800" y="2508251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3" name="Text Box 89"/>
          <p:cNvSpPr txBox="1">
            <a:spLocks noChangeArrowheads="1"/>
          </p:cNvSpPr>
          <p:nvPr/>
        </p:nvSpPr>
        <p:spPr bwMode="auto">
          <a:xfrm>
            <a:off x="8839200" y="3279776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4" name="Text Box 90"/>
          <p:cNvSpPr txBox="1">
            <a:spLocks noChangeArrowheads="1"/>
          </p:cNvSpPr>
          <p:nvPr/>
        </p:nvSpPr>
        <p:spPr bwMode="auto">
          <a:xfrm>
            <a:off x="8866188" y="4051300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5" name="Text Box 91"/>
          <p:cNvSpPr txBox="1">
            <a:spLocks noChangeArrowheads="1"/>
          </p:cNvSpPr>
          <p:nvPr/>
        </p:nvSpPr>
        <p:spPr bwMode="auto">
          <a:xfrm>
            <a:off x="8893175" y="4822825"/>
            <a:ext cx="2487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t</a:t>
            </a:r>
          </a:p>
        </p:txBody>
      </p:sp>
      <p:sp>
        <p:nvSpPr>
          <p:cNvPr id="38986" name="Line 92"/>
          <p:cNvSpPr>
            <a:spLocks noChangeShapeType="1"/>
          </p:cNvSpPr>
          <p:nvPr/>
        </p:nvSpPr>
        <p:spPr bwMode="auto">
          <a:xfrm>
            <a:off x="1635530" y="1506539"/>
            <a:ext cx="0" cy="3937000"/>
          </a:xfrm>
          <a:prstGeom prst="line">
            <a:avLst/>
          </a:prstGeom>
          <a:noFill/>
          <a:ln w="12700">
            <a:solidFill>
              <a:schemeClr val="folHlink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87" name="Rectangle 93"/>
          <p:cNvSpPr>
            <a:spLocks noChangeArrowheads="1"/>
          </p:cNvSpPr>
          <p:nvPr/>
        </p:nvSpPr>
        <p:spPr bwMode="auto">
          <a:xfrm>
            <a:off x="415927" y="6003926"/>
            <a:ext cx="823913" cy="231775"/>
          </a:xfrm>
          <a:prstGeom prst="rect">
            <a:avLst/>
          </a:prstGeom>
          <a:solidFill>
            <a:srgbClr val="00CC00"/>
          </a:solidFill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993" name="Line 5"/>
          <p:cNvSpPr>
            <a:spLocks noChangeShapeType="1"/>
          </p:cNvSpPr>
          <p:nvPr/>
        </p:nvSpPr>
        <p:spPr bwMode="auto">
          <a:xfrm>
            <a:off x="334963" y="2124075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4" name="Line 6"/>
          <p:cNvSpPr>
            <a:spLocks noChangeShapeType="1"/>
          </p:cNvSpPr>
          <p:nvPr/>
        </p:nvSpPr>
        <p:spPr bwMode="auto">
          <a:xfrm>
            <a:off x="334963" y="5208588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5" name="Line 66"/>
          <p:cNvSpPr>
            <a:spLocks noChangeShapeType="1"/>
          </p:cNvSpPr>
          <p:nvPr/>
        </p:nvSpPr>
        <p:spPr bwMode="auto">
          <a:xfrm>
            <a:off x="334963" y="3667125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6" name="Line 67"/>
          <p:cNvSpPr>
            <a:spLocks noChangeShapeType="1"/>
          </p:cNvSpPr>
          <p:nvPr/>
        </p:nvSpPr>
        <p:spPr bwMode="auto">
          <a:xfrm>
            <a:off x="334963" y="4437063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7" name="Line 68"/>
          <p:cNvSpPr>
            <a:spLocks noChangeShapeType="1"/>
          </p:cNvSpPr>
          <p:nvPr/>
        </p:nvSpPr>
        <p:spPr bwMode="auto">
          <a:xfrm>
            <a:off x="334963" y="2895600"/>
            <a:ext cx="862806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98" name="Rectangle 105"/>
          <p:cNvSpPr>
            <a:spLocks noGrp="1" noChangeArrowheads="1"/>
          </p:cNvSpPr>
          <p:nvPr>
            <p:ph type="title"/>
          </p:nvPr>
        </p:nvSpPr>
        <p:spPr>
          <a:xfrm>
            <a:off x="827090" y="188914"/>
            <a:ext cx="7793037" cy="719137"/>
          </a:xfrm>
        </p:spPr>
        <p:txBody>
          <a:bodyPr/>
          <a:lstStyle/>
          <a:p>
            <a:pPr algn="ctr"/>
            <a:endParaRPr lang="zh-CN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38999" name="Rectangle 55"/>
          <p:cNvSpPr>
            <a:spLocks noChangeArrowheads="1"/>
          </p:cNvSpPr>
          <p:nvPr/>
        </p:nvSpPr>
        <p:spPr bwMode="auto">
          <a:xfrm>
            <a:off x="1835150" y="2667000"/>
            <a:ext cx="376238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9000" name="Rectangle 55"/>
          <p:cNvSpPr>
            <a:spLocks noChangeArrowheads="1"/>
          </p:cNvSpPr>
          <p:nvPr/>
        </p:nvSpPr>
        <p:spPr bwMode="auto">
          <a:xfrm>
            <a:off x="1831975" y="3440113"/>
            <a:ext cx="376238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9001" name="Rectangle 55"/>
          <p:cNvSpPr>
            <a:spLocks noChangeArrowheads="1"/>
          </p:cNvSpPr>
          <p:nvPr/>
        </p:nvSpPr>
        <p:spPr bwMode="auto">
          <a:xfrm>
            <a:off x="1839915" y="4208463"/>
            <a:ext cx="376237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5" name="Rectangle 55"/>
          <p:cNvSpPr>
            <a:spLocks noChangeArrowheads="1"/>
          </p:cNvSpPr>
          <p:nvPr/>
        </p:nvSpPr>
        <p:spPr bwMode="auto">
          <a:xfrm>
            <a:off x="3786982" y="4979267"/>
            <a:ext cx="298450" cy="231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rgbClr val="333399"/>
                </a:solidFill>
                <a:latin typeface="Arial" pitchFamily="34" charset="0"/>
                <a:ea typeface="黑体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solidFill>
                <a:srgbClr val="000000"/>
              </a:solidFill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3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结点间可以以单跳方式或多跳方式相互</a:t>
            </a:r>
            <a:r>
              <a:rPr lang="zh-CN" altLang="zh-CN" dirty="0" smtClean="0"/>
              <a:t>通信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云形 3"/>
          <p:cNvSpPr/>
          <p:nvPr/>
        </p:nvSpPr>
        <p:spPr>
          <a:xfrm>
            <a:off x="251520" y="1844824"/>
            <a:ext cx="8496944" cy="4680520"/>
          </a:xfrm>
          <a:prstGeom prst="cloud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827" y="4522264"/>
            <a:ext cx="4095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02" y="2564904"/>
            <a:ext cx="4095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060848"/>
            <a:ext cx="4095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007691"/>
            <a:ext cx="4095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898969"/>
            <a:ext cx="4095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545" y="4869160"/>
            <a:ext cx="4095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50827" y="562354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A</a:t>
            </a:r>
            <a:endParaRPr lang="zh-CN" alt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741659" y="367932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B</a:t>
            </a:r>
            <a:endParaRPr lang="zh-CN" altLang="en-US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563888" y="317527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C</a:t>
            </a:r>
            <a:endParaRPr lang="zh-CN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652120" y="317527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D</a:t>
            </a:r>
            <a:endParaRPr lang="zh-CN" alt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596336" y="407707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E</a:t>
            </a:r>
            <a:endParaRPr lang="zh-CN" alt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53925" y="602495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F</a:t>
            </a:r>
            <a:endParaRPr lang="zh-CN" altLang="en-US" sz="2800" b="1" dirty="0"/>
          </a:p>
        </p:txBody>
      </p:sp>
      <p:sp>
        <p:nvSpPr>
          <p:cNvPr id="10" name="任意多边形 9"/>
          <p:cNvSpPr/>
          <p:nvPr/>
        </p:nvSpPr>
        <p:spPr>
          <a:xfrm rot="16200000" flipV="1">
            <a:off x="628671" y="3577665"/>
            <a:ext cx="1456063" cy="492305"/>
          </a:xfrm>
          <a:custGeom>
            <a:avLst/>
            <a:gdLst>
              <a:gd name="connsiteX0" fmla="*/ 6867 w 2622846"/>
              <a:gd name="connsiteY0" fmla="*/ 508883 h 678290"/>
              <a:gd name="connsiteX1" fmla="*/ 205649 w 2622846"/>
              <a:gd name="connsiteY1" fmla="*/ 405516 h 678290"/>
              <a:gd name="connsiteX2" fmla="*/ 324919 w 2622846"/>
              <a:gd name="connsiteY2" fmla="*/ 349857 h 678290"/>
              <a:gd name="connsiteX3" fmla="*/ 468042 w 2622846"/>
              <a:gd name="connsiteY3" fmla="*/ 302149 h 678290"/>
              <a:gd name="connsiteX4" fmla="*/ 603214 w 2622846"/>
              <a:gd name="connsiteY4" fmla="*/ 246490 h 678290"/>
              <a:gd name="connsiteX5" fmla="*/ 746338 w 2622846"/>
              <a:gd name="connsiteY5" fmla="*/ 206734 h 678290"/>
              <a:gd name="connsiteX6" fmla="*/ 1008731 w 2622846"/>
              <a:gd name="connsiteY6" fmla="*/ 127221 h 678290"/>
              <a:gd name="connsiteX7" fmla="*/ 1088244 w 2622846"/>
              <a:gd name="connsiteY7" fmla="*/ 103367 h 678290"/>
              <a:gd name="connsiteX8" fmla="*/ 1191611 w 2622846"/>
              <a:gd name="connsiteY8" fmla="*/ 79513 h 678290"/>
              <a:gd name="connsiteX9" fmla="*/ 1255221 w 2622846"/>
              <a:gd name="connsiteY9" fmla="*/ 55659 h 678290"/>
              <a:gd name="connsiteX10" fmla="*/ 1310880 w 2622846"/>
              <a:gd name="connsiteY10" fmla="*/ 47708 h 678290"/>
              <a:gd name="connsiteX11" fmla="*/ 1374491 w 2622846"/>
              <a:gd name="connsiteY11" fmla="*/ 31805 h 678290"/>
              <a:gd name="connsiteX12" fmla="*/ 1366540 w 2622846"/>
              <a:gd name="connsiteY12" fmla="*/ 127221 h 678290"/>
              <a:gd name="connsiteX13" fmla="*/ 1358588 w 2622846"/>
              <a:gd name="connsiteY13" fmla="*/ 151075 h 678290"/>
              <a:gd name="connsiteX14" fmla="*/ 1342686 w 2622846"/>
              <a:gd name="connsiteY14" fmla="*/ 214685 h 678290"/>
              <a:gd name="connsiteX15" fmla="*/ 1334734 w 2622846"/>
              <a:gd name="connsiteY15" fmla="*/ 254442 h 678290"/>
              <a:gd name="connsiteX16" fmla="*/ 1318832 w 2622846"/>
              <a:gd name="connsiteY16" fmla="*/ 278296 h 678290"/>
              <a:gd name="connsiteX17" fmla="*/ 1302929 w 2622846"/>
              <a:gd name="connsiteY17" fmla="*/ 326003 h 678290"/>
              <a:gd name="connsiteX18" fmla="*/ 1287027 w 2622846"/>
              <a:gd name="connsiteY18" fmla="*/ 381662 h 678290"/>
              <a:gd name="connsiteX19" fmla="*/ 1326783 w 2622846"/>
              <a:gd name="connsiteY19" fmla="*/ 357809 h 678290"/>
              <a:gd name="connsiteX20" fmla="*/ 1390393 w 2622846"/>
              <a:gd name="connsiteY20" fmla="*/ 318052 h 678290"/>
              <a:gd name="connsiteX21" fmla="*/ 1485809 w 2622846"/>
              <a:gd name="connsiteY21" fmla="*/ 270344 h 678290"/>
              <a:gd name="connsiteX22" fmla="*/ 1605079 w 2622846"/>
              <a:gd name="connsiteY22" fmla="*/ 230588 h 678290"/>
              <a:gd name="connsiteX23" fmla="*/ 1708446 w 2622846"/>
              <a:gd name="connsiteY23" fmla="*/ 198782 h 678290"/>
              <a:gd name="connsiteX24" fmla="*/ 1811813 w 2622846"/>
              <a:gd name="connsiteY24" fmla="*/ 166977 h 678290"/>
              <a:gd name="connsiteX25" fmla="*/ 1931082 w 2622846"/>
              <a:gd name="connsiteY25" fmla="*/ 135172 h 678290"/>
              <a:gd name="connsiteX26" fmla="*/ 2066254 w 2622846"/>
              <a:gd name="connsiteY26" fmla="*/ 103367 h 678290"/>
              <a:gd name="connsiteX27" fmla="*/ 2137816 w 2622846"/>
              <a:gd name="connsiteY27" fmla="*/ 79513 h 678290"/>
              <a:gd name="connsiteX28" fmla="*/ 2272988 w 2622846"/>
              <a:gd name="connsiteY28" fmla="*/ 55659 h 678290"/>
              <a:gd name="connsiteX29" fmla="*/ 2392258 w 2622846"/>
              <a:gd name="connsiteY29" fmla="*/ 39756 h 678290"/>
              <a:gd name="connsiteX30" fmla="*/ 2447917 w 2622846"/>
              <a:gd name="connsiteY30" fmla="*/ 23854 h 678290"/>
              <a:gd name="connsiteX31" fmla="*/ 2511527 w 2622846"/>
              <a:gd name="connsiteY31" fmla="*/ 15902 h 678290"/>
              <a:gd name="connsiteX32" fmla="*/ 2622846 w 2622846"/>
              <a:gd name="connsiteY32" fmla="*/ 0 h 678290"/>
              <a:gd name="connsiteX33" fmla="*/ 2598992 w 2622846"/>
              <a:gd name="connsiteY33" fmla="*/ 23854 h 678290"/>
              <a:gd name="connsiteX34" fmla="*/ 2559235 w 2622846"/>
              <a:gd name="connsiteY34" fmla="*/ 39756 h 678290"/>
              <a:gd name="connsiteX35" fmla="*/ 2487673 w 2622846"/>
              <a:gd name="connsiteY35" fmla="*/ 63610 h 678290"/>
              <a:gd name="connsiteX36" fmla="*/ 2288891 w 2622846"/>
              <a:gd name="connsiteY36" fmla="*/ 143123 h 678290"/>
              <a:gd name="connsiteX37" fmla="*/ 2193475 w 2622846"/>
              <a:gd name="connsiteY37" fmla="*/ 182880 h 678290"/>
              <a:gd name="connsiteX38" fmla="*/ 2090108 w 2622846"/>
              <a:gd name="connsiteY38" fmla="*/ 214685 h 678290"/>
              <a:gd name="connsiteX39" fmla="*/ 1891326 w 2622846"/>
              <a:gd name="connsiteY39" fmla="*/ 294198 h 678290"/>
              <a:gd name="connsiteX40" fmla="*/ 1740251 w 2622846"/>
              <a:gd name="connsiteY40" fmla="*/ 349857 h 678290"/>
              <a:gd name="connsiteX41" fmla="*/ 1628933 w 2622846"/>
              <a:gd name="connsiteY41" fmla="*/ 397565 h 678290"/>
              <a:gd name="connsiteX42" fmla="*/ 1605079 w 2622846"/>
              <a:gd name="connsiteY42" fmla="*/ 413468 h 678290"/>
              <a:gd name="connsiteX43" fmla="*/ 1565322 w 2622846"/>
              <a:gd name="connsiteY43" fmla="*/ 437322 h 678290"/>
              <a:gd name="connsiteX44" fmla="*/ 1541468 w 2622846"/>
              <a:gd name="connsiteY44" fmla="*/ 461176 h 678290"/>
              <a:gd name="connsiteX45" fmla="*/ 1454004 w 2622846"/>
              <a:gd name="connsiteY45" fmla="*/ 508883 h 678290"/>
              <a:gd name="connsiteX46" fmla="*/ 1382442 w 2622846"/>
              <a:gd name="connsiteY46" fmla="*/ 564542 h 678290"/>
              <a:gd name="connsiteX47" fmla="*/ 1358588 w 2622846"/>
              <a:gd name="connsiteY47" fmla="*/ 572494 h 678290"/>
              <a:gd name="connsiteX48" fmla="*/ 1326783 w 2622846"/>
              <a:gd name="connsiteY48" fmla="*/ 588396 h 678290"/>
              <a:gd name="connsiteX49" fmla="*/ 1302929 w 2622846"/>
              <a:gd name="connsiteY49" fmla="*/ 604299 h 678290"/>
              <a:gd name="connsiteX50" fmla="*/ 1239319 w 2622846"/>
              <a:gd name="connsiteY50" fmla="*/ 636104 h 678290"/>
              <a:gd name="connsiteX51" fmla="*/ 1215465 w 2622846"/>
              <a:gd name="connsiteY51" fmla="*/ 652007 h 678290"/>
              <a:gd name="connsiteX52" fmla="*/ 1183660 w 2622846"/>
              <a:gd name="connsiteY52" fmla="*/ 659958 h 678290"/>
              <a:gd name="connsiteX53" fmla="*/ 1159806 w 2622846"/>
              <a:gd name="connsiteY53" fmla="*/ 675861 h 678290"/>
              <a:gd name="connsiteX54" fmla="*/ 1175708 w 2622846"/>
              <a:gd name="connsiteY54" fmla="*/ 548640 h 678290"/>
              <a:gd name="connsiteX55" fmla="*/ 1167757 w 2622846"/>
              <a:gd name="connsiteY55" fmla="*/ 310101 h 678290"/>
              <a:gd name="connsiteX56" fmla="*/ 786094 w 2622846"/>
              <a:gd name="connsiteY56" fmla="*/ 318052 h 678290"/>
              <a:gd name="connsiteX57" fmla="*/ 754289 w 2622846"/>
              <a:gd name="connsiteY57" fmla="*/ 326003 h 678290"/>
              <a:gd name="connsiteX58" fmla="*/ 690679 w 2622846"/>
              <a:gd name="connsiteY58" fmla="*/ 333955 h 678290"/>
              <a:gd name="connsiteX59" fmla="*/ 555507 w 2622846"/>
              <a:gd name="connsiteY59" fmla="*/ 357809 h 678290"/>
              <a:gd name="connsiteX60" fmla="*/ 523701 w 2622846"/>
              <a:gd name="connsiteY60" fmla="*/ 365760 h 678290"/>
              <a:gd name="connsiteX61" fmla="*/ 483945 w 2622846"/>
              <a:gd name="connsiteY61" fmla="*/ 373711 h 678290"/>
              <a:gd name="connsiteX62" fmla="*/ 420334 w 2622846"/>
              <a:gd name="connsiteY62" fmla="*/ 389614 h 678290"/>
              <a:gd name="connsiteX63" fmla="*/ 332870 w 2622846"/>
              <a:gd name="connsiteY63" fmla="*/ 405516 h 678290"/>
              <a:gd name="connsiteX64" fmla="*/ 261308 w 2622846"/>
              <a:gd name="connsiteY64" fmla="*/ 421419 h 678290"/>
              <a:gd name="connsiteX65" fmla="*/ 237454 w 2622846"/>
              <a:gd name="connsiteY65" fmla="*/ 429370 h 678290"/>
              <a:gd name="connsiteX66" fmla="*/ 205649 w 2622846"/>
              <a:gd name="connsiteY66" fmla="*/ 437322 h 678290"/>
              <a:gd name="connsiteX67" fmla="*/ 157941 w 2622846"/>
              <a:gd name="connsiteY67" fmla="*/ 453224 h 678290"/>
              <a:gd name="connsiteX68" fmla="*/ 134087 w 2622846"/>
              <a:gd name="connsiteY68" fmla="*/ 461176 h 678290"/>
              <a:gd name="connsiteX69" fmla="*/ 110233 w 2622846"/>
              <a:gd name="connsiteY69" fmla="*/ 477078 h 678290"/>
              <a:gd name="connsiteX70" fmla="*/ 78428 w 2622846"/>
              <a:gd name="connsiteY70" fmla="*/ 500932 h 678290"/>
              <a:gd name="connsiteX71" fmla="*/ 46623 w 2622846"/>
              <a:gd name="connsiteY71" fmla="*/ 508883 h 678290"/>
              <a:gd name="connsiteX72" fmla="*/ 6867 w 2622846"/>
              <a:gd name="connsiteY72" fmla="*/ 508883 h 67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22846" h="678290">
                <a:moveTo>
                  <a:pt x="6867" y="508883"/>
                </a:moveTo>
                <a:cubicBezTo>
                  <a:pt x="33371" y="491655"/>
                  <a:pt x="39961" y="483487"/>
                  <a:pt x="205649" y="405516"/>
                </a:cubicBezTo>
                <a:cubicBezTo>
                  <a:pt x="245346" y="386835"/>
                  <a:pt x="283298" y="363731"/>
                  <a:pt x="324919" y="349857"/>
                </a:cubicBezTo>
                <a:cubicBezTo>
                  <a:pt x="372627" y="333954"/>
                  <a:pt x="420900" y="319659"/>
                  <a:pt x="468042" y="302149"/>
                </a:cubicBezTo>
                <a:cubicBezTo>
                  <a:pt x="513720" y="285183"/>
                  <a:pt x="557120" y="262293"/>
                  <a:pt x="603214" y="246490"/>
                </a:cubicBezTo>
                <a:cubicBezTo>
                  <a:pt x="650052" y="230431"/>
                  <a:pt x="698836" y="220705"/>
                  <a:pt x="746338" y="206734"/>
                </a:cubicBezTo>
                <a:lnTo>
                  <a:pt x="1008731" y="127221"/>
                </a:lnTo>
                <a:cubicBezTo>
                  <a:pt x="1035218" y="119213"/>
                  <a:pt x="1061281" y="109589"/>
                  <a:pt x="1088244" y="103367"/>
                </a:cubicBezTo>
                <a:cubicBezTo>
                  <a:pt x="1122700" y="95416"/>
                  <a:pt x="1157610" y="89228"/>
                  <a:pt x="1191611" y="79513"/>
                </a:cubicBezTo>
                <a:cubicBezTo>
                  <a:pt x="1213385" y="73292"/>
                  <a:pt x="1233340" y="61494"/>
                  <a:pt x="1255221" y="55659"/>
                </a:cubicBezTo>
                <a:cubicBezTo>
                  <a:pt x="1273330" y="50830"/>
                  <a:pt x="1292394" y="50789"/>
                  <a:pt x="1310880" y="47708"/>
                </a:cubicBezTo>
                <a:cubicBezTo>
                  <a:pt x="1349256" y="41312"/>
                  <a:pt x="1343769" y="42045"/>
                  <a:pt x="1374491" y="31805"/>
                </a:cubicBezTo>
                <a:cubicBezTo>
                  <a:pt x="1371841" y="63610"/>
                  <a:pt x="1370758" y="95585"/>
                  <a:pt x="1366540" y="127221"/>
                </a:cubicBezTo>
                <a:cubicBezTo>
                  <a:pt x="1365432" y="135529"/>
                  <a:pt x="1360793" y="142989"/>
                  <a:pt x="1358588" y="151075"/>
                </a:cubicBezTo>
                <a:cubicBezTo>
                  <a:pt x="1352837" y="172161"/>
                  <a:pt x="1347601" y="193389"/>
                  <a:pt x="1342686" y="214685"/>
                </a:cubicBezTo>
                <a:cubicBezTo>
                  <a:pt x="1339647" y="227854"/>
                  <a:pt x="1339479" y="241788"/>
                  <a:pt x="1334734" y="254442"/>
                </a:cubicBezTo>
                <a:cubicBezTo>
                  <a:pt x="1331379" y="263390"/>
                  <a:pt x="1322713" y="269563"/>
                  <a:pt x="1318832" y="278296"/>
                </a:cubicBezTo>
                <a:cubicBezTo>
                  <a:pt x="1312024" y="293614"/>
                  <a:pt x="1308230" y="310101"/>
                  <a:pt x="1302929" y="326003"/>
                </a:cubicBezTo>
                <a:cubicBezTo>
                  <a:pt x="1301536" y="330183"/>
                  <a:pt x="1283955" y="380894"/>
                  <a:pt x="1287027" y="381662"/>
                </a:cubicBezTo>
                <a:cubicBezTo>
                  <a:pt x="1302020" y="385411"/>
                  <a:pt x="1313274" y="365314"/>
                  <a:pt x="1326783" y="357809"/>
                </a:cubicBezTo>
                <a:cubicBezTo>
                  <a:pt x="1400013" y="317126"/>
                  <a:pt x="1316044" y="370096"/>
                  <a:pt x="1390393" y="318052"/>
                </a:cubicBezTo>
                <a:cubicBezTo>
                  <a:pt x="1455347" y="272584"/>
                  <a:pt x="1417077" y="296119"/>
                  <a:pt x="1485809" y="270344"/>
                </a:cubicBezTo>
                <a:cubicBezTo>
                  <a:pt x="1591019" y="230890"/>
                  <a:pt x="1531105" y="245382"/>
                  <a:pt x="1605079" y="230588"/>
                </a:cubicBezTo>
                <a:cubicBezTo>
                  <a:pt x="1748974" y="158641"/>
                  <a:pt x="1551466" y="251109"/>
                  <a:pt x="1708446" y="198782"/>
                </a:cubicBezTo>
                <a:cubicBezTo>
                  <a:pt x="1840867" y="154642"/>
                  <a:pt x="1630075" y="189696"/>
                  <a:pt x="1811813" y="166977"/>
                </a:cubicBezTo>
                <a:cubicBezTo>
                  <a:pt x="1932199" y="115383"/>
                  <a:pt x="1799714" y="166082"/>
                  <a:pt x="1931082" y="135172"/>
                </a:cubicBezTo>
                <a:cubicBezTo>
                  <a:pt x="2104545" y="94357"/>
                  <a:pt x="1908323" y="123108"/>
                  <a:pt x="2066254" y="103367"/>
                </a:cubicBezTo>
                <a:cubicBezTo>
                  <a:pt x="2090108" y="95416"/>
                  <a:pt x="2113589" y="86243"/>
                  <a:pt x="2137816" y="79513"/>
                </a:cubicBezTo>
                <a:cubicBezTo>
                  <a:pt x="2212194" y="58852"/>
                  <a:pt x="2200909" y="66748"/>
                  <a:pt x="2272988" y="55659"/>
                </a:cubicBezTo>
                <a:cubicBezTo>
                  <a:pt x="2395340" y="36836"/>
                  <a:pt x="2187988" y="60185"/>
                  <a:pt x="2392258" y="39756"/>
                </a:cubicBezTo>
                <a:cubicBezTo>
                  <a:pt x="2410811" y="34455"/>
                  <a:pt x="2428996" y="27638"/>
                  <a:pt x="2447917" y="23854"/>
                </a:cubicBezTo>
                <a:cubicBezTo>
                  <a:pt x="2468870" y="19663"/>
                  <a:pt x="2490373" y="18924"/>
                  <a:pt x="2511527" y="15902"/>
                </a:cubicBezTo>
                <a:cubicBezTo>
                  <a:pt x="2671936" y="-7014"/>
                  <a:pt x="2421797" y="25130"/>
                  <a:pt x="2622846" y="0"/>
                </a:cubicBezTo>
                <a:cubicBezTo>
                  <a:pt x="2614895" y="7951"/>
                  <a:pt x="2608528" y="17894"/>
                  <a:pt x="2598992" y="23854"/>
                </a:cubicBezTo>
                <a:cubicBezTo>
                  <a:pt x="2586888" y="31419"/>
                  <a:pt x="2572677" y="34956"/>
                  <a:pt x="2559235" y="39756"/>
                </a:cubicBezTo>
                <a:cubicBezTo>
                  <a:pt x="2535555" y="48213"/>
                  <a:pt x="2511159" y="54630"/>
                  <a:pt x="2487673" y="63610"/>
                </a:cubicBezTo>
                <a:cubicBezTo>
                  <a:pt x="2421014" y="89097"/>
                  <a:pt x="2355028" y="116311"/>
                  <a:pt x="2288891" y="143123"/>
                </a:cubicBezTo>
                <a:cubicBezTo>
                  <a:pt x="2256959" y="156068"/>
                  <a:pt x="2226407" y="172747"/>
                  <a:pt x="2193475" y="182880"/>
                </a:cubicBezTo>
                <a:cubicBezTo>
                  <a:pt x="2159019" y="193482"/>
                  <a:pt x="2123935" y="202222"/>
                  <a:pt x="2090108" y="214685"/>
                </a:cubicBezTo>
                <a:cubicBezTo>
                  <a:pt x="2023143" y="239356"/>
                  <a:pt x="1958291" y="269527"/>
                  <a:pt x="1891326" y="294198"/>
                </a:cubicBezTo>
                <a:cubicBezTo>
                  <a:pt x="1840968" y="312751"/>
                  <a:pt x="1787165" y="323794"/>
                  <a:pt x="1740251" y="349857"/>
                </a:cubicBezTo>
                <a:cubicBezTo>
                  <a:pt x="1656875" y="396177"/>
                  <a:pt x="1695447" y="384263"/>
                  <a:pt x="1628933" y="397565"/>
                </a:cubicBezTo>
                <a:cubicBezTo>
                  <a:pt x="1620982" y="402866"/>
                  <a:pt x="1613183" y="408403"/>
                  <a:pt x="1605079" y="413468"/>
                </a:cubicBezTo>
                <a:cubicBezTo>
                  <a:pt x="1591973" y="421659"/>
                  <a:pt x="1577686" y="428049"/>
                  <a:pt x="1565322" y="437322"/>
                </a:cubicBezTo>
                <a:cubicBezTo>
                  <a:pt x="1556326" y="444069"/>
                  <a:pt x="1550824" y="454939"/>
                  <a:pt x="1541468" y="461176"/>
                </a:cubicBezTo>
                <a:cubicBezTo>
                  <a:pt x="1470769" y="508308"/>
                  <a:pt x="1516975" y="461654"/>
                  <a:pt x="1454004" y="508883"/>
                </a:cubicBezTo>
                <a:cubicBezTo>
                  <a:pt x="1387775" y="558555"/>
                  <a:pt x="1488559" y="505587"/>
                  <a:pt x="1382442" y="564542"/>
                </a:cubicBezTo>
                <a:cubicBezTo>
                  <a:pt x="1375115" y="568612"/>
                  <a:pt x="1366292" y="569192"/>
                  <a:pt x="1358588" y="572494"/>
                </a:cubicBezTo>
                <a:cubicBezTo>
                  <a:pt x="1347693" y="577163"/>
                  <a:pt x="1337074" y="582515"/>
                  <a:pt x="1326783" y="588396"/>
                </a:cubicBezTo>
                <a:cubicBezTo>
                  <a:pt x="1318486" y="593137"/>
                  <a:pt x="1311318" y="599723"/>
                  <a:pt x="1302929" y="604299"/>
                </a:cubicBezTo>
                <a:cubicBezTo>
                  <a:pt x="1282118" y="615651"/>
                  <a:pt x="1259043" y="622954"/>
                  <a:pt x="1239319" y="636104"/>
                </a:cubicBezTo>
                <a:cubicBezTo>
                  <a:pt x="1231368" y="641405"/>
                  <a:pt x="1224249" y="648243"/>
                  <a:pt x="1215465" y="652007"/>
                </a:cubicBezTo>
                <a:cubicBezTo>
                  <a:pt x="1205421" y="656312"/>
                  <a:pt x="1194262" y="657308"/>
                  <a:pt x="1183660" y="659958"/>
                </a:cubicBezTo>
                <a:cubicBezTo>
                  <a:pt x="1175709" y="665259"/>
                  <a:pt x="1162124" y="685132"/>
                  <a:pt x="1159806" y="675861"/>
                </a:cubicBezTo>
                <a:cubicBezTo>
                  <a:pt x="1155984" y="660573"/>
                  <a:pt x="1171475" y="574040"/>
                  <a:pt x="1175708" y="548640"/>
                </a:cubicBezTo>
                <a:cubicBezTo>
                  <a:pt x="1173058" y="469127"/>
                  <a:pt x="1236222" y="350621"/>
                  <a:pt x="1167757" y="310101"/>
                </a:cubicBezTo>
                <a:cubicBezTo>
                  <a:pt x="1058250" y="245291"/>
                  <a:pt x="913249" y="313162"/>
                  <a:pt x="786094" y="318052"/>
                </a:cubicBezTo>
                <a:cubicBezTo>
                  <a:pt x="775174" y="318472"/>
                  <a:pt x="765068" y="324206"/>
                  <a:pt x="754289" y="326003"/>
                </a:cubicBezTo>
                <a:cubicBezTo>
                  <a:pt x="733211" y="329516"/>
                  <a:pt x="711811" y="330785"/>
                  <a:pt x="690679" y="333955"/>
                </a:cubicBezTo>
                <a:cubicBezTo>
                  <a:pt x="659372" y="338651"/>
                  <a:pt x="594423" y="349161"/>
                  <a:pt x="555507" y="357809"/>
                </a:cubicBezTo>
                <a:cubicBezTo>
                  <a:pt x="544839" y="360180"/>
                  <a:pt x="534369" y="363389"/>
                  <a:pt x="523701" y="365760"/>
                </a:cubicBezTo>
                <a:cubicBezTo>
                  <a:pt x="510508" y="368692"/>
                  <a:pt x="497113" y="370672"/>
                  <a:pt x="483945" y="373711"/>
                </a:cubicBezTo>
                <a:cubicBezTo>
                  <a:pt x="462648" y="378626"/>
                  <a:pt x="441766" y="385328"/>
                  <a:pt x="420334" y="389614"/>
                </a:cubicBezTo>
                <a:cubicBezTo>
                  <a:pt x="364769" y="400727"/>
                  <a:pt x="393909" y="395343"/>
                  <a:pt x="332870" y="405516"/>
                </a:cubicBezTo>
                <a:cubicBezTo>
                  <a:pt x="279177" y="423415"/>
                  <a:pt x="345261" y="402764"/>
                  <a:pt x="261308" y="421419"/>
                </a:cubicBezTo>
                <a:cubicBezTo>
                  <a:pt x="253126" y="423237"/>
                  <a:pt x="245513" y="427067"/>
                  <a:pt x="237454" y="429370"/>
                </a:cubicBezTo>
                <a:cubicBezTo>
                  <a:pt x="226946" y="432372"/>
                  <a:pt x="216116" y="434182"/>
                  <a:pt x="205649" y="437322"/>
                </a:cubicBezTo>
                <a:cubicBezTo>
                  <a:pt x="189593" y="442139"/>
                  <a:pt x="173844" y="447923"/>
                  <a:pt x="157941" y="453224"/>
                </a:cubicBezTo>
                <a:cubicBezTo>
                  <a:pt x="149990" y="455874"/>
                  <a:pt x="141061" y="456527"/>
                  <a:pt x="134087" y="461176"/>
                </a:cubicBezTo>
                <a:cubicBezTo>
                  <a:pt x="126136" y="466477"/>
                  <a:pt x="118009" y="471524"/>
                  <a:pt x="110233" y="477078"/>
                </a:cubicBezTo>
                <a:cubicBezTo>
                  <a:pt x="99449" y="484781"/>
                  <a:pt x="90281" y="495005"/>
                  <a:pt x="78428" y="500932"/>
                </a:cubicBezTo>
                <a:cubicBezTo>
                  <a:pt x="68654" y="505819"/>
                  <a:pt x="57130" y="505881"/>
                  <a:pt x="46623" y="508883"/>
                </a:cubicBezTo>
                <a:cubicBezTo>
                  <a:pt x="38564" y="511186"/>
                  <a:pt x="-19637" y="526111"/>
                  <a:pt x="6867" y="508883"/>
                </a:cubicBezTo>
                <a:close/>
              </a:path>
            </a:pathLst>
          </a:cu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0124941" flipV="1">
            <a:off x="2353736" y="2593843"/>
            <a:ext cx="1052230" cy="296501"/>
          </a:xfrm>
          <a:custGeom>
            <a:avLst/>
            <a:gdLst>
              <a:gd name="connsiteX0" fmla="*/ 6867 w 2622846"/>
              <a:gd name="connsiteY0" fmla="*/ 508883 h 678290"/>
              <a:gd name="connsiteX1" fmla="*/ 205649 w 2622846"/>
              <a:gd name="connsiteY1" fmla="*/ 405516 h 678290"/>
              <a:gd name="connsiteX2" fmla="*/ 324919 w 2622846"/>
              <a:gd name="connsiteY2" fmla="*/ 349857 h 678290"/>
              <a:gd name="connsiteX3" fmla="*/ 468042 w 2622846"/>
              <a:gd name="connsiteY3" fmla="*/ 302149 h 678290"/>
              <a:gd name="connsiteX4" fmla="*/ 603214 w 2622846"/>
              <a:gd name="connsiteY4" fmla="*/ 246490 h 678290"/>
              <a:gd name="connsiteX5" fmla="*/ 746338 w 2622846"/>
              <a:gd name="connsiteY5" fmla="*/ 206734 h 678290"/>
              <a:gd name="connsiteX6" fmla="*/ 1008731 w 2622846"/>
              <a:gd name="connsiteY6" fmla="*/ 127221 h 678290"/>
              <a:gd name="connsiteX7" fmla="*/ 1088244 w 2622846"/>
              <a:gd name="connsiteY7" fmla="*/ 103367 h 678290"/>
              <a:gd name="connsiteX8" fmla="*/ 1191611 w 2622846"/>
              <a:gd name="connsiteY8" fmla="*/ 79513 h 678290"/>
              <a:gd name="connsiteX9" fmla="*/ 1255221 w 2622846"/>
              <a:gd name="connsiteY9" fmla="*/ 55659 h 678290"/>
              <a:gd name="connsiteX10" fmla="*/ 1310880 w 2622846"/>
              <a:gd name="connsiteY10" fmla="*/ 47708 h 678290"/>
              <a:gd name="connsiteX11" fmla="*/ 1374491 w 2622846"/>
              <a:gd name="connsiteY11" fmla="*/ 31805 h 678290"/>
              <a:gd name="connsiteX12" fmla="*/ 1366540 w 2622846"/>
              <a:gd name="connsiteY12" fmla="*/ 127221 h 678290"/>
              <a:gd name="connsiteX13" fmla="*/ 1358588 w 2622846"/>
              <a:gd name="connsiteY13" fmla="*/ 151075 h 678290"/>
              <a:gd name="connsiteX14" fmla="*/ 1342686 w 2622846"/>
              <a:gd name="connsiteY14" fmla="*/ 214685 h 678290"/>
              <a:gd name="connsiteX15" fmla="*/ 1334734 w 2622846"/>
              <a:gd name="connsiteY15" fmla="*/ 254442 h 678290"/>
              <a:gd name="connsiteX16" fmla="*/ 1318832 w 2622846"/>
              <a:gd name="connsiteY16" fmla="*/ 278296 h 678290"/>
              <a:gd name="connsiteX17" fmla="*/ 1302929 w 2622846"/>
              <a:gd name="connsiteY17" fmla="*/ 326003 h 678290"/>
              <a:gd name="connsiteX18" fmla="*/ 1287027 w 2622846"/>
              <a:gd name="connsiteY18" fmla="*/ 381662 h 678290"/>
              <a:gd name="connsiteX19" fmla="*/ 1326783 w 2622846"/>
              <a:gd name="connsiteY19" fmla="*/ 357809 h 678290"/>
              <a:gd name="connsiteX20" fmla="*/ 1390393 w 2622846"/>
              <a:gd name="connsiteY20" fmla="*/ 318052 h 678290"/>
              <a:gd name="connsiteX21" fmla="*/ 1485809 w 2622846"/>
              <a:gd name="connsiteY21" fmla="*/ 270344 h 678290"/>
              <a:gd name="connsiteX22" fmla="*/ 1605079 w 2622846"/>
              <a:gd name="connsiteY22" fmla="*/ 230588 h 678290"/>
              <a:gd name="connsiteX23" fmla="*/ 1708446 w 2622846"/>
              <a:gd name="connsiteY23" fmla="*/ 198782 h 678290"/>
              <a:gd name="connsiteX24" fmla="*/ 1811813 w 2622846"/>
              <a:gd name="connsiteY24" fmla="*/ 166977 h 678290"/>
              <a:gd name="connsiteX25" fmla="*/ 1931082 w 2622846"/>
              <a:gd name="connsiteY25" fmla="*/ 135172 h 678290"/>
              <a:gd name="connsiteX26" fmla="*/ 2066254 w 2622846"/>
              <a:gd name="connsiteY26" fmla="*/ 103367 h 678290"/>
              <a:gd name="connsiteX27" fmla="*/ 2137816 w 2622846"/>
              <a:gd name="connsiteY27" fmla="*/ 79513 h 678290"/>
              <a:gd name="connsiteX28" fmla="*/ 2272988 w 2622846"/>
              <a:gd name="connsiteY28" fmla="*/ 55659 h 678290"/>
              <a:gd name="connsiteX29" fmla="*/ 2392258 w 2622846"/>
              <a:gd name="connsiteY29" fmla="*/ 39756 h 678290"/>
              <a:gd name="connsiteX30" fmla="*/ 2447917 w 2622846"/>
              <a:gd name="connsiteY30" fmla="*/ 23854 h 678290"/>
              <a:gd name="connsiteX31" fmla="*/ 2511527 w 2622846"/>
              <a:gd name="connsiteY31" fmla="*/ 15902 h 678290"/>
              <a:gd name="connsiteX32" fmla="*/ 2622846 w 2622846"/>
              <a:gd name="connsiteY32" fmla="*/ 0 h 678290"/>
              <a:gd name="connsiteX33" fmla="*/ 2598992 w 2622846"/>
              <a:gd name="connsiteY33" fmla="*/ 23854 h 678290"/>
              <a:gd name="connsiteX34" fmla="*/ 2559235 w 2622846"/>
              <a:gd name="connsiteY34" fmla="*/ 39756 h 678290"/>
              <a:gd name="connsiteX35" fmla="*/ 2487673 w 2622846"/>
              <a:gd name="connsiteY35" fmla="*/ 63610 h 678290"/>
              <a:gd name="connsiteX36" fmla="*/ 2288891 w 2622846"/>
              <a:gd name="connsiteY36" fmla="*/ 143123 h 678290"/>
              <a:gd name="connsiteX37" fmla="*/ 2193475 w 2622846"/>
              <a:gd name="connsiteY37" fmla="*/ 182880 h 678290"/>
              <a:gd name="connsiteX38" fmla="*/ 2090108 w 2622846"/>
              <a:gd name="connsiteY38" fmla="*/ 214685 h 678290"/>
              <a:gd name="connsiteX39" fmla="*/ 1891326 w 2622846"/>
              <a:gd name="connsiteY39" fmla="*/ 294198 h 678290"/>
              <a:gd name="connsiteX40" fmla="*/ 1740251 w 2622846"/>
              <a:gd name="connsiteY40" fmla="*/ 349857 h 678290"/>
              <a:gd name="connsiteX41" fmla="*/ 1628933 w 2622846"/>
              <a:gd name="connsiteY41" fmla="*/ 397565 h 678290"/>
              <a:gd name="connsiteX42" fmla="*/ 1605079 w 2622846"/>
              <a:gd name="connsiteY42" fmla="*/ 413468 h 678290"/>
              <a:gd name="connsiteX43" fmla="*/ 1565322 w 2622846"/>
              <a:gd name="connsiteY43" fmla="*/ 437322 h 678290"/>
              <a:gd name="connsiteX44" fmla="*/ 1541468 w 2622846"/>
              <a:gd name="connsiteY44" fmla="*/ 461176 h 678290"/>
              <a:gd name="connsiteX45" fmla="*/ 1454004 w 2622846"/>
              <a:gd name="connsiteY45" fmla="*/ 508883 h 678290"/>
              <a:gd name="connsiteX46" fmla="*/ 1382442 w 2622846"/>
              <a:gd name="connsiteY46" fmla="*/ 564542 h 678290"/>
              <a:gd name="connsiteX47" fmla="*/ 1358588 w 2622846"/>
              <a:gd name="connsiteY47" fmla="*/ 572494 h 678290"/>
              <a:gd name="connsiteX48" fmla="*/ 1326783 w 2622846"/>
              <a:gd name="connsiteY48" fmla="*/ 588396 h 678290"/>
              <a:gd name="connsiteX49" fmla="*/ 1302929 w 2622846"/>
              <a:gd name="connsiteY49" fmla="*/ 604299 h 678290"/>
              <a:gd name="connsiteX50" fmla="*/ 1239319 w 2622846"/>
              <a:gd name="connsiteY50" fmla="*/ 636104 h 678290"/>
              <a:gd name="connsiteX51" fmla="*/ 1215465 w 2622846"/>
              <a:gd name="connsiteY51" fmla="*/ 652007 h 678290"/>
              <a:gd name="connsiteX52" fmla="*/ 1183660 w 2622846"/>
              <a:gd name="connsiteY52" fmla="*/ 659958 h 678290"/>
              <a:gd name="connsiteX53" fmla="*/ 1159806 w 2622846"/>
              <a:gd name="connsiteY53" fmla="*/ 675861 h 678290"/>
              <a:gd name="connsiteX54" fmla="*/ 1175708 w 2622846"/>
              <a:gd name="connsiteY54" fmla="*/ 548640 h 678290"/>
              <a:gd name="connsiteX55" fmla="*/ 1167757 w 2622846"/>
              <a:gd name="connsiteY55" fmla="*/ 310101 h 678290"/>
              <a:gd name="connsiteX56" fmla="*/ 786094 w 2622846"/>
              <a:gd name="connsiteY56" fmla="*/ 318052 h 678290"/>
              <a:gd name="connsiteX57" fmla="*/ 754289 w 2622846"/>
              <a:gd name="connsiteY57" fmla="*/ 326003 h 678290"/>
              <a:gd name="connsiteX58" fmla="*/ 690679 w 2622846"/>
              <a:gd name="connsiteY58" fmla="*/ 333955 h 678290"/>
              <a:gd name="connsiteX59" fmla="*/ 555507 w 2622846"/>
              <a:gd name="connsiteY59" fmla="*/ 357809 h 678290"/>
              <a:gd name="connsiteX60" fmla="*/ 523701 w 2622846"/>
              <a:gd name="connsiteY60" fmla="*/ 365760 h 678290"/>
              <a:gd name="connsiteX61" fmla="*/ 483945 w 2622846"/>
              <a:gd name="connsiteY61" fmla="*/ 373711 h 678290"/>
              <a:gd name="connsiteX62" fmla="*/ 420334 w 2622846"/>
              <a:gd name="connsiteY62" fmla="*/ 389614 h 678290"/>
              <a:gd name="connsiteX63" fmla="*/ 332870 w 2622846"/>
              <a:gd name="connsiteY63" fmla="*/ 405516 h 678290"/>
              <a:gd name="connsiteX64" fmla="*/ 261308 w 2622846"/>
              <a:gd name="connsiteY64" fmla="*/ 421419 h 678290"/>
              <a:gd name="connsiteX65" fmla="*/ 237454 w 2622846"/>
              <a:gd name="connsiteY65" fmla="*/ 429370 h 678290"/>
              <a:gd name="connsiteX66" fmla="*/ 205649 w 2622846"/>
              <a:gd name="connsiteY66" fmla="*/ 437322 h 678290"/>
              <a:gd name="connsiteX67" fmla="*/ 157941 w 2622846"/>
              <a:gd name="connsiteY67" fmla="*/ 453224 h 678290"/>
              <a:gd name="connsiteX68" fmla="*/ 134087 w 2622846"/>
              <a:gd name="connsiteY68" fmla="*/ 461176 h 678290"/>
              <a:gd name="connsiteX69" fmla="*/ 110233 w 2622846"/>
              <a:gd name="connsiteY69" fmla="*/ 477078 h 678290"/>
              <a:gd name="connsiteX70" fmla="*/ 78428 w 2622846"/>
              <a:gd name="connsiteY70" fmla="*/ 500932 h 678290"/>
              <a:gd name="connsiteX71" fmla="*/ 46623 w 2622846"/>
              <a:gd name="connsiteY71" fmla="*/ 508883 h 678290"/>
              <a:gd name="connsiteX72" fmla="*/ 6867 w 2622846"/>
              <a:gd name="connsiteY72" fmla="*/ 508883 h 67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22846" h="678290">
                <a:moveTo>
                  <a:pt x="6867" y="508883"/>
                </a:moveTo>
                <a:cubicBezTo>
                  <a:pt x="33371" y="491655"/>
                  <a:pt x="39961" y="483487"/>
                  <a:pt x="205649" y="405516"/>
                </a:cubicBezTo>
                <a:cubicBezTo>
                  <a:pt x="245346" y="386835"/>
                  <a:pt x="283298" y="363731"/>
                  <a:pt x="324919" y="349857"/>
                </a:cubicBezTo>
                <a:cubicBezTo>
                  <a:pt x="372627" y="333954"/>
                  <a:pt x="420900" y="319659"/>
                  <a:pt x="468042" y="302149"/>
                </a:cubicBezTo>
                <a:cubicBezTo>
                  <a:pt x="513720" y="285183"/>
                  <a:pt x="557120" y="262293"/>
                  <a:pt x="603214" y="246490"/>
                </a:cubicBezTo>
                <a:cubicBezTo>
                  <a:pt x="650052" y="230431"/>
                  <a:pt x="698836" y="220705"/>
                  <a:pt x="746338" y="206734"/>
                </a:cubicBezTo>
                <a:lnTo>
                  <a:pt x="1008731" y="127221"/>
                </a:lnTo>
                <a:cubicBezTo>
                  <a:pt x="1035218" y="119213"/>
                  <a:pt x="1061281" y="109589"/>
                  <a:pt x="1088244" y="103367"/>
                </a:cubicBezTo>
                <a:cubicBezTo>
                  <a:pt x="1122700" y="95416"/>
                  <a:pt x="1157610" y="89228"/>
                  <a:pt x="1191611" y="79513"/>
                </a:cubicBezTo>
                <a:cubicBezTo>
                  <a:pt x="1213385" y="73292"/>
                  <a:pt x="1233340" y="61494"/>
                  <a:pt x="1255221" y="55659"/>
                </a:cubicBezTo>
                <a:cubicBezTo>
                  <a:pt x="1273330" y="50830"/>
                  <a:pt x="1292394" y="50789"/>
                  <a:pt x="1310880" y="47708"/>
                </a:cubicBezTo>
                <a:cubicBezTo>
                  <a:pt x="1349256" y="41312"/>
                  <a:pt x="1343769" y="42045"/>
                  <a:pt x="1374491" y="31805"/>
                </a:cubicBezTo>
                <a:cubicBezTo>
                  <a:pt x="1371841" y="63610"/>
                  <a:pt x="1370758" y="95585"/>
                  <a:pt x="1366540" y="127221"/>
                </a:cubicBezTo>
                <a:cubicBezTo>
                  <a:pt x="1365432" y="135529"/>
                  <a:pt x="1360793" y="142989"/>
                  <a:pt x="1358588" y="151075"/>
                </a:cubicBezTo>
                <a:cubicBezTo>
                  <a:pt x="1352837" y="172161"/>
                  <a:pt x="1347601" y="193389"/>
                  <a:pt x="1342686" y="214685"/>
                </a:cubicBezTo>
                <a:cubicBezTo>
                  <a:pt x="1339647" y="227854"/>
                  <a:pt x="1339479" y="241788"/>
                  <a:pt x="1334734" y="254442"/>
                </a:cubicBezTo>
                <a:cubicBezTo>
                  <a:pt x="1331379" y="263390"/>
                  <a:pt x="1322713" y="269563"/>
                  <a:pt x="1318832" y="278296"/>
                </a:cubicBezTo>
                <a:cubicBezTo>
                  <a:pt x="1312024" y="293614"/>
                  <a:pt x="1308230" y="310101"/>
                  <a:pt x="1302929" y="326003"/>
                </a:cubicBezTo>
                <a:cubicBezTo>
                  <a:pt x="1301536" y="330183"/>
                  <a:pt x="1283955" y="380894"/>
                  <a:pt x="1287027" y="381662"/>
                </a:cubicBezTo>
                <a:cubicBezTo>
                  <a:pt x="1302020" y="385411"/>
                  <a:pt x="1313274" y="365314"/>
                  <a:pt x="1326783" y="357809"/>
                </a:cubicBezTo>
                <a:cubicBezTo>
                  <a:pt x="1400013" y="317126"/>
                  <a:pt x="1316044" y="370096"/>
                  <a:pt x="1390393" y="318052"/>
                </a:cubicBezTo>
                <a:cubicBezTo>
                  <a:pt x="1455347" y="272584"/>
                  <a:pt x="1417077" y="296119"/>
                  <a:pt x="1485809" y="270344"/>
                </a:cubicBezTo>
                <a:cubicBezTo>
                  <a:pt x="1591019" y="230890"/>
                  <a:pt x="1531105" y="245382"/>
                  <a:pt x="1605079" y="230588"/>
                </a:cubicBezTo>
                <a:cubicBezTo>
                  <a:pt x="1748974" y="158641"/>
                  <a:pt x="1551466" y="251109"/>
                  <a:pt x="1708446" y="198782"/>
                </a:cubicBezTo>
                <a:cubicBezTo>
                  <a:pt x="1840867" y="154642"/>
                  <a:pt x="1630075" y="189696"/>
                  <a:pt x="1811813" y="166977"/>
                </a:cubicBezTo>
                <a:cubicBezTo>
                  <a:pt x="1932199" y="115383"/>
                  <a:pt x="1799714" y="166082"/>
                  <a:pt x="1931082" y="135172"/>
                </a:cubicBezTo>
                <a:cubicBezTo>
                  <a:pt x="2104545" y="94357"/>
                  <a:pt x="1908323" y="123108"/>
                  <a:pt x="2066254" y="103367"/>
                </a:cubicBezTo>
                <a:cubicBezTo>
                  <a:pt x="2090108" y="95416"/>
                  <a:pt x="2113589" y="86243"/>
                  <a:pt x="2137816" y="79513"/>
                </a:cubicBezTo>
                <a:cubicBezTo>
                  <a:pt x="2212194" y="58852"/>
                  <a:pt x="2200909" y="66748"/>
                  <a:pt x="2272988" y="55659"/>
                </a:cubicBezTo>
                <a:cubicBezTo>
                  <a:pt x="2395340" y="36836"/>
                  <a:pt x="2187988" y="60185"/>
                  <a:pt x="2392258" y="39756"/>
                </a:cubicBezTo>
                <a:cubicBezTo>
                  <a:pt x="2410811" y="34455"/>
                  <a:pt x="2428996" y="27638"/>
                  <a:pt x="2447917" y="23854"/>
                </a:cubicBezTo>
                <a:cubicBezTo>
                  <a:pt x="2468870" y="19663"/>
                  <a:pt x="2490373" y="18924"/>
                  <a:pt x="2511527" y="15902"/>
                </a:cubicBezTo>
                <a:cubicBezTo>
                  <a:pt x="2671936" y="-7014"/>
                  <a:pt x="2421797" y="25130"/>
                  <a:pt x="2622846" y="0"/>
                </a:cubicBezTo>
                <a:cubicBezTo>
                  <a:pt x="2614895" y="7951"/>
                  <a:pt x="2608528" y="17894"/>
                  <a:pt x="2598992" y="23854"/>
                </a:cubicBezTo>
                <a:cubicBezTo>
                  <a:pt x="2586888" y="31419"/>
                  <a:pt x="2572677" y="34956"/>
                  <a:pt x="2559235" y="39756"/>
                </a:cubicBezTo>
                <a:cubicBezTo>
                  <a:pt x="2535555" y="48213"/>
                  <a:pt x="2511159" y="54630"/>
                  <a:pt x="2487673" y="63610"/>
                </a:cubicBezTo>
                <a:cubicBezTo>
                  <a:pt x="2421014" y="89097"/>
                  <a:pt x="2355028" y="116311"/>
                  <a:pt x="2288891" y="143123"/>
                </a:cubicBezTo>
                <a:cubicBezTo>
                  <a:pt x="2256959" y="156068"/>
                  <a:pt x="2226407" y="172747"/>
                  <a:pt x="2193475" y="182880"/>
                </a:cubicBezTo>
                <a:cubicBezTo>
                  <a:pt x="2159019" y="193482"/>
                  <a:pt x="2123935" y="202222"/>
                  <a:pt x="2090108" y="214685"/>
                </a:cubicBezTo>
                <a:cubicBezTo>
                  <a:pt x="2023143" y="239356"/>
                  <a:pt x="1958291" y="269527"/>
                  <a:pt x="1891326" y="294198"/>
                </a:cubicBezTo>
                <a:cubicBezTo>
                  <a:pt x="1840968" y="312751"/>
                  <a:pt x="1787165" y="323794"/>
                  <a:pt x="1740251" y="349857"/>
                </a:cubicBezTo>
                <a:cubicBezTo>
                  <a:pt x="1656875" y="396177"/>
                  <a:pt x="1695447" y="384263"/>
                  <a:pt x="1628933" y="397565"/>
                </a:cubicBezTo>
                <a:cubicBezTo>
                  <a:pt x="1620982" y="402866"/>
                  <a:pt x="1613183" y="408403"/>
                  <a:pt x="1605079" y="413468"/>
                </a:cubicBezTo>
                <a:cubicBezTo>
                  <a:pt x="1591973" y="421659"/>
                  <a:pt x="1577686" y="428049"/>
                  <a:pt x="1565322" y="437322"/>
                </a:cubicBezTo>
                <a:cubicBezTo>
                  <a:pt x="1556326" y="444069"/>
                  <a:pt x="1550824" y="454939"/>
                  <a:pt x="1541468" y="461176"/>
                </a:cubicBezTo>
                <a:cubicBezTo>
                  <a:pt x="1470769" y="508308"/>
                  <a:pt x="1516975" y="461654"/>
                  <a:pt x="1454004" y="508883"/>
                </a:cubicBezTo>
                <a:cubicBezTo>
                  <a:pt x="1387775" y="558555"/>
                  <a:pt x="1488559" y="505587"/>
                  <a:pt x="1382442" y="564542"/>
                </a:cubicBezTo>
                <a:cubicBezTo>
                  <a:pt x="1375115" y="568612"/>
                  <a:pt x="1366292" y="569192"/>
                  <a:pt x="1358588" y="572494"/>
                </a:cubicBezTo>
                <a:cubicBezTo>
                  <a:pt x="1347693" y="577163"/>
                  <a:pt x="1337074" y="582515"/>
                  <a:pt x="1326783" y="588396"/>
                </a:cubicBezTo>
                <a:cubicBezTo>
                  <a:pt x="1318486" y="593137"/>
                  <a:pt x="1311318" y="599723"/>
                  <a:pt x="1302929" y="604299"/>
                </a:cubicBezTo>
                <a:cubicBezTo>
                  <a:pt x="1282118" y="615651"/>
                  <a:pt x="1259043" y="622954"/>
                  <a:pt x="1239319" y="636104"/>
                </a:cubicBezTo>
                <a:cubicBezTo>
                  <a:pt x="1231368" y="641405"/>
                  <a:pt x="1224249" y="648243"/>
                  <a:pt x="1215465" y="652007"/>
                </a:cubicBezTo>
                <a:cubicBezTo>
                  <a:pt x="1205421" y="656312"/>
                  <a:pt x="1194262" y="657308"/>
                  <a:pt x="1183660" y="659958"/>
                </a:cubicBezTo>
                <a:cubicBezTo>
                  <a:pt x="1175709" y="665259"/>
                  <a:pt x="1162124" y="685132"/>
                  <a:pt x="1159806" y="675861"/>
                </a:cubicBezTo>
                <a:cubicBezTo>
                  <a:pt x="1155984" y="660573"/>
                  <a:pt x="1171475" y="574040"/>
                  <a:pt x="1175708" y="548640"/>
                </a:cubicBezTo>
                <a:cubicBezTo>
                  <a:pt x="1173058" y="469127"/>
                  <a:pt x="1236222" y="350621"/>
                  <a:pt x="1167757" y="310101"/>
                </a:cubicBezTo>
                <a:cubicBezTo>
                  <a:pt x="1058250" y="245291"/>
                  <a:pt x="913249" y="313162"/>
                  <a:pt x="786094" y="318052"/>
                </a:cubicBezTo>
                <a:cubicBezTo>
                  <a:pt x="775174" y="318472"/>
                  <a:pt x="765068" y="324206"/>
                  <a:pt x="754289" y="326003"/>
                </a:cubicBezTo>
                <a:cubicBezTo>
                  <a:pt x="733211" y="329516"/>
                  <a:pt x="711811" y="330785"/>
                  <a:pt x="690679" y="333955"/>
                </a:cubicBezTo>
                <a:cubicBezTo>
                  <a:pt x="659372" y="338651"/>
                  <a:pt x="594423" y="349161"/>
                  <a:pt x="555507" y="357809"/>
                </a:cubicBezTo>
                <a:cubicBezTo>
                  <a:pt x="544839" y="360180"/>
                  <a:pt x="534369" y="363389"/>
                  <a:pt x="523701" y="365760"/>
                </a:cubicBezTo>
                <a:cubicBezTo>
                  <a:pt x="510508" y="368692"/>
                  <a:pt x="497113" y="370672"/>
                  <a:pt x="483945" y="373711"/>
                </a:cubicBezTo>
                <a:cubicBezTo>
                  <a:pt x="462648" y="378626"/>
                  <a:pt x="441766" y="385328"/>
                  <a:pt x="420334" y="389614"/>
                </a:cubicBezTo>
                <a:cubicBezTo>
                  <a:pt x="364769" y="400727"/>
                  <a:pt x="393909" y="395343"/>
                  <a:pt x="332870" y="405516"/>
                </a:cubicBezTo>
                <a:cubicBezTo>
                  <a:pt x="279177" y="423415"/>
                  <a:pt x="345261" y="402764"/>
                  <a:pt x="261308" y="421419"/>
                </a:cubicBezTo>
                <a:cubicBezTo>
                  <a:pt x="253126" y="423237"/>
                  <a:pt x="245513" y="427067"/>
                  <a:pt x="237454" y="429370"/>
                </a:cubicBezTo>
                <a:cubicBezTo>
                  <a:pt x="226946" y="432372"/>
                  <a:pt x="216116" y="434182"/>
                  <a:pt x="205649" y="437322"/>
                </a:cubicBezTo>
                <a:cubicBezTo>
                  <a:pt x="189593" y="442139"/>
                  <a:pt x="173844" y="447923"/>
                  <a:pt x="157941" y="453224"/>
                </a:cubicBezTo>
                <a:cubicBezTo>
                  <a:pt x="149990" y="455874"/>
                  <a:pt x="141061" y="456527"/>
                  <a:pt x="134087" y="461176"/>
                </a:cubicBezTo>
                <a:cubicBezTo>
                  <a:pt x="126136" y="466477"/>
                  <a:pt x="118009" y="471524"/>
                  <a:pt x="110233" y="477078"/>
                </a:cubicBezTo>
                <a:cubicBezTo>
                  <a:pt x="99449" y="484781"/>
                  <a:pt x="90281" y="495005"/>
                  <a:pt x="78428" y="500932"/>
                </a:cubicBezTo>
                <a:cubicBezTo>
                  <a:pt x="68654" y="505819"/>
                  <a:pt x="57130" y="505881"/>
                  <a:pt x="46623" y="508883"/>
                </a:cubicBezTo>
                <a:cubicBezTo>
                  <a:pt x="38564" y="511186"/>
                  <a:pt x="-19637" y="526111"/>
                  <a:pt x="6867" y="508883"/>
                </a:cubicBezTo>
                <a:close/>
              </a:path>
            </a:pathLst>
          </a:cu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1099989" flipV="1">
            <a:off x="6184601" y="2534354"/>
            <a:ext cx="1454716" cy="415476"/>
          </a:xfrm>
          <a:custGeom>
            <a:avLst/>
            <a:gdLst>
              <a:gd name="connsiteX0" fmla="*/ 6867 w 2622846"/>
              <a:gd name="connsiteY0" fmla="*/ 508883 h 678290"/>
              <a:gd name="connsiteX1" fmla="*/ 205649 w 2622846"/>
              <a:gd name="connsiteY1" fmla="*/ 405516 h 678290"/>
              <a:gd name="connsiteX2" fmla="*/ 324919 w 2622846"/>
              <a:gd name="connsiteY2" fmla="*/ 349857 h 678290"/>
              <a:gd name="connsiteX3" fmla="*/ 468042 w 2622846"/>
              <a:gd name="connsiteY3" fmla="*/ 302149 h 678290"/>
              <a:gd name="connsiteX4" fmla="*/ 603214 w 2622846"/>
              <a:gd name="connsiteY4" fmla="*/ 246490 h 678290"/>
              <a:gd name="connsiteX5" fmla="*/ 746338 w 2622846"/>
              <a:gd name="connsiteY5" fmla="*/ 206734 h 678290"/>
              <a:gd name="connsiteX6" fmla="*/ 1008731 w 2622846"/>
              <a:gd name="connsiteY6" fmla="*/ 127221 h 678290"/>
              <a:gd name="connsiteX7" fmla="*/ 1088244 w 2622846"/>
              <a:gd name="connsiteY7" fmla="*/ 103367 h 678290"/>
              <a:gd name="connsiteX8" fmla="*/ 1191611 w 2622846"/>
              <a:gd name="connsiteY8" fmla="*/ 79513 h 678290"/>
              <a:gd name="connsiteX9" fmla="*/ 1255221 w 2622846"/>
              <a:gd name="connsiteY9" fmla="*/ 55659 h 678290"/>
              <a:gd name="connsiteX10" fmla="*/ 1310880 w 2622846"/>
              <a:gd name="connsiteY10" fmla="*/ 47708 h 678290"/>
              <a:gd name="connsiteX11" fmla="*/ 1374491 w 2622846"/>
              <a:gd name="connsiteY11" fmla="*/ 31805 h 678290"/>
              <a:gd name="connsiteX12" fmla="*/ 1366540 w 2622846"/>
              <a:gd name="connsiteY12" fmla="*/ 127221 h 678290"/>
              <a:gd name="connsiteX13" fmla="*/ 1358588 w 2622846"/>
              <a:gd name="connsiteY13" fmla="*/ 151075 h 678290"/>
              <a:gd name="connsiteX14" fmla="*/ 1342686 w 2622846"/>
              <a:gd name="connsiteY14" fmla="*/ 214685 h 678290"/>
              <a:gd name="connsiteX15" fmla="*/ 1334734 w 2622846"/>
              <a:gd name="connsiteY15" fmla="*/ 254442 h 678290"/>
              <a:gd name="connsiteX16" fmla="*/ 1318832 w 2622846"/>
              <a:gd name="connsiteY16" fmla="*/ 278296 h 678290"/>
              <a:gd name="connsiteX17" fmla="*/ 1302929 w 2622846"/>
              <a:gd name="connsiteY17" fmla="*/ 326003 h 678290"/>
              <a:gd name="connsiteX18" fmla="*/ 1287027 w 2622846"/>
              <a:gd name="connsiteY18" fmla="*/ 381662 h 678290"/>
              <a:gd name="connsiteX19" fmla="*/ 1326783 w 2622846"/>
              <a:gd name="connsiteY19" fmla="*/ 357809 h 678290"/>
              <a:gd name="connsiteX20" fmla="*/ 1390393 w 2622846"/>
              <a:gd name="connsiteY20" fmla="*/ 318052 h 678290"/>
              <a:gd name="connsiteX21" fmla="*/ 1485809 w 2622846"/>
              <a:gd name="connsiteY21" fmla="*/ 270344 h 678290"/>
              <a:gd name="connsiteX22" fmla="*/ 1605079 w 2622846"/>
              <a:gd name="connsiteY22" fmla="*/ 230588 h 678290"/>
              <a:gd name="connsiteX23" fmla="*/ 1708446 w 2622846"/>
              <a:gd name="connsiteY23" fmla="*/ 198782 h 678290"/>
              <a:gd name="connsiteX24" fmla="*/ 1811813 w 2622846"/>
              <a:gd name="connsiteY24" fmla="*/ 166977 h 678290"/>
              <a:gd name="connsiteX25" fmla="*/ 1931082 w 2622846"/>
              <a:gd name="connsiteY25" fmla="*/ 135172 h 678290"/>
              <a:gd name="connsiteX26" fmla="*/ 2066254 w 2622846"/>
              <a:gd name="connsiteY26" fmla="*/ 103367 h 678290"/>
              <a:gd name="connsiteX27" fmla="*/ 2137816 w 2622846"/>
              <a:gd name="connsiteY27" fmla="*/ 79513 h 678290"/>
              <a:gd name="connsiteX28" fmla="*/ 2272988 w 2622846"/>
              <a:gd name="connsiteY28" fmla="*/ 55659 h 678290"/>
              <a:gd name="connsiteX29" fmla="*/ 2392258 w 2622846"/>
              <a:gd name="connsiteY29" fmla="*/ 39756 h 678290"/>
              <a:gd name="connsiteX30" fmla="*/ 2447917 w 2622846"/>
              <a:gd name="connsiteY30" fmla="*/ 23854 h 678290"/>
              <a:gd name="connsiteX31" fmla="*/ 2511527 w 2622846"/>
              <a:gd name="connsiteY31" fmla="*/ 15902 h 678290"/>
              <a:gd name="connsiteX32" fmla="*/ 2622846 w 2622846"/>
              <a:gd name="connsiteY32" fmla="*/ 0 h 678290"/>
              <a:gd name="connsiteX33" fmla="*/ 2598992 w 2622846"/>
              <a:gd name="connsiteY33" fmla="*/ 23854 h 678290"/>
              <a:gd name="connsiteX34" fmla="*/ 2559235 w 2622846"/>
              <a:gd name="connsiteY34" fmla="*/ 39756 h 678290"/>
              <a:gd name="connsiteX35" fmla="*/ 2487673 w 2622846"/>
              <a:gd name="connsiteY35" fmla="*/ 63610 h 678290"/>
              <a:gd name="connsiteX36" fmla="*/ 2288891 w 2622846"/>
              <a:gd name="connsiteY36" fmla="*/ 143123 h 678290"/>
              <a:gd name="connsiteX37" fmla="*/ 2193475 w 2622846"/>
              <a:gd name="connsiteY37" fmla="*/ 182880 h 678290"/>
              <a:gd name="connsiteX38" fmla="*/ 2090108 w 2622846"/>
              <a:gd name="connsiteY38" fmla="*/ 214685 h 678290"/>
              <a:gd name="connsiteX39" fmla="*/ 1891326 w 2622846"/>
              <a:gd name="connsiteY39" fmla="*/ 294198 h 678290"/>
              <a:gd name="connsiteX40" fmla="*/ 1740251 w 2622846"/>
              <a:gd name="connsiteY40" fmla="*/ 349857 h 678290"/>
              <a:gd name="connsiteX41" fmla="*/ 1628933 w 2622846"/>
              <a:gd name="connsiteY41" fmla="*/ 397565 h 678290"/>
              <a:gd name="connsiteX42" fmla="*/ 1605079 w 2622846"/>
              <a:gd name="connsiteY42" fmla="*/ 413468 h 678290"/>
              <a:gd name="connsiteX43" fmla="*/ 1565322 w 2622846"/>
              <a:gd name="connsiteY43" fmla="*/ 437322 h 678290"/>
              <a:gd name="connsiteX44" fmla="*/ 1541468 w 2622846"/>
              <a:gd name="connsiteY44" fmla="*/ 461176 h 678290"/>
              <a:gd name="connsiteX45" fmla="*/ 1454004 w 2622846"/>
              <a:gd name="connsiteY45" fmla="*/ 508883 h 678290"/>
              <a:gd name="connsiteX46" fmla="*/ 1382442 w 2622846"/>
              <a:gd name="connsiteY46" fmla="*/ 564542 h 678290"/>
              <a:gd name="connsiteX47" fmla="*/ 1358588 w 2622846"/>
              <a:gd name="connsiteY47" fmla="*/ 572494 h 678290"/>
              <a:gd name="connsiteX48" fmla="*/ 1326783 w 2622846"/>
              <a:gd name="connsiteY48" fmla="*/ 588396 h 678290"/>
              <a:gd name="connsiteX49" fmla="*/ 1302929 w 2622846"/>
              <a:gd name="connsiteY49" fmla="*/ 604299 h 678290"/>
              <a:gd name="connsiteX50" fmla="*/ 1239319 w 2622846"/>
              <a:gd name="connsiteY50" fmla="*/ 636104 h 678290"/>
              <a:gd name="connsiteX51" fmla="*/ 1215465 w 2622846"/>
              <a:gd name="connsiteY51" fmla="*/ 652007 h 678290"/>
              <a:gd name="connsiteX52" fmla="*/ 1183660 w 2622846"/>
              <a:gd name="connsiteY52" fmla="*/ 659958 h 678290"/>
              <a:gd name="connsiteX53" fmla="*/ 1159806 w 2622846"/>
              <a:gd name="connsiteY53" fmla="*/ 675861 h 678290"/>
              <a:gd name="connsiteX54" fmla="*/ 1175708 w 2622846"/>
              <a:gd name="connsiteY54" fmla="*/ 548640 h 678290"/>
              <a:gd name="connsiteX55" fmla="*/ 1167757 w 2622846"/>
              <a:gd name="connsiteY55" fmla="*/ 310101 h 678290"/>
              <a:gd name="connsiteX56" fmla="*/ 786094 w 2622846"/>
              <a:gd name="connsiteY56" fmla="*/ 318052 h 678290"/>
              <a:gd name="connsiteX57" fmla="*/ 754289 w 2622846"/>
              <a:gd name="connsiteY57" fmla="*/ 326003 h 678290"/>
              <a:gd name="connsiteX58" fmla="*/ 690679 w 2622846"/>
              <a:gd name="connsiteY58" fmla="*/ 333955 h 678290"/>
              <a:gd name="connsiteX59" fmla="*/ 555507 w 2622846"/>
              <a:gd name="connsiteY59" fmla="*/ 357809 h 678290"/>
              <a:gd name="connsiteX60" fmla="*/ 523701 w 2622846"/>
              <a:gd name="connsiteY60" fmla="*/ 365760 h 678290"/>
              <a:gd name="connsiteX61" fmla="*/ 483945 w 2622846"/>
              <a:gd name="connsiteY61" fmla="*/ 373711 h 678290"/>
              <a:gd name="connsiteX62" fmla="*/ 420334 w 2622846"/>
              <a:gd name="connsiteY62" fmla="*/ 389614 h 678290"/>
              <a:gd name="connsiteX63" fmla="*/ 332870 w 2622846"/>
              <a:gd name="connsiteY63" fmla="*/ 405516 h 678290"/>
              <a:gd name="connsiteX64" fmla="*/ 261308 w 2622846"/>
              <a:gd name="connsiteY64" fmla="*/ 421419 h 678290"/>
              <a:gd name="connsiteX65" fmla="*/ 237454 w 2622846"/>
              <a:gd name="connsiteY65" fmla="*/ 429370 h 678290"/>
              <a:gd name="connsiteX66" fmla="*/ 205649 w 2622846"/>
              <a:gd name="connsiteY66" fmla="*/ 437322 h 678290"/>
              <a:gd name="connsiteX67" fmla="*/ 157941 w 2622846"/>
              <a:gd name="connsiteY67" fmla="*/ 453224 h 678290"/>
              <a:gd name="connsiteX68" fmla="*/ 134087 w 2622846"/>
              <a:gd name="connsiteY68" fmla="*/ 461176 h 678290"/>
              <a:gd name="connsiteX69" fmla="*/ 110233 w 2622846"/>
              <a:gd name="connsiteY69" fmla="*/ 477078 h 678290"/>
              <a:gd name="connsiteX70" fmla="*/ 78428 w 2622846"/>
              <a:gd name="connsiteY70" fmla="*/ 500932 h 678290"/>
              <a:gd name="connsiteX71" fmla="*/ 46623 w 2622846"/>
              <a:gd name="connsiteY71" fmla="*/ 508883 h 678290"/>
              <a:gd name="connsiteX72" fmla="*/ 6867 w 2622846"/>
              <a:gd name="connsiteY72" fmla="*/ 508883 h 67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22846" h="678290">
                <a:moveTo>
                  <a:pt x="6867" y="508883"/>
                </a:moveTo>
                <a:cubicBezTo>
                  <a:pt x="33371" y="491655"/>
                  <a:pt x="39961" y="483487"/>
                  <a:pt x="205649" y="405516"/>
                </a:cubicBezTo>
                <a:cubicBezTo>
                  <a:pt x="245346" y="386835"/>
                  <a:pt x="283298" y="363731"/>
                  <a:pt x="324919" y="349857"/>
                </a:cubicBezTo>
                <a:cubicBezTo>
                  <a:pt x="372627" y="333954"/>
                  <a:pt x="420900" y="319659"/>
                  <a:pt x="468042" y="302149"/>
                </a:cubicBezTo>
                <a:cubicBezTo>
                  <a:pt x="513720" y="285183"/>
                  <a:pt x="557120" y="262293"/>
                  <a:pt x="603214" y="246490"/>
                </a:cubicBezTo>
                <a:cubicBezTo>
                  <a:pt x="650052" y="230431"/>
                  <a:pt x="698836" y="220705"/>
                  <a:pt x="746338" y="206734"/>
                </a:cubicBezTo>
                <a:lnTo>
                  <a:pt x="1008731" y="127221"/>
                </a:lnTo>
                <a:cubicBezTo>
                  <a:pt x="1035218" y="119213"/>
                  <a:pt x="1061281" y="109589"/>
                  <a:pt x="1088244" y="103367"/>
                </a:cubicBezTo>
                <a:cubicBezTo>
                  <a:pt x="1122700" y="95416"/>
                  <a:pt x="1157610" y="89228"/>
                  <a:pt x="1191611" y="79513"/>
                </a:cubicBezTo>
                <a:cubicBezTo>
                  <a:pt x="1213385" y="73292"/>
                  <a:pt x="1233340" y="61494"/>
                  <a:pt x="1255221" y="55659"/>
                </a:cubicBezTo>
                <a:cubicBezTo>
                  <a:pt x="1273330" y="50830"/>
                  <a:pt x="1292394" y="50789"/>
                  <a:pt x="1310880" y="47708"/>
                </a:cubicBezTo>
                <a:cubicBezTo>
                  <a:pt x="1349256" y="41312"/>
                  <a:pt x="1343769" y="42045"/>
                  <a:pt x="1374491" y="31805"/>
                </a:cubicBezTo>
                <a:cubicBezTo>
                  <a:pt x="1371841" y="63610"/>
                  <a:pt x="1370758" y="95585"/>
                  <a:pt x="1366540" y="127221"/>
                </a:cubicBezTo>
                <a:cubicBezTo>
                  <a:pt x="1365432" y="135529"/>
                  <a:pt x="1360793" y="142989"/>
                  <a:pt x="1358588" y="151075"/>
                </a:cubicBezTo>
                <a:cubicBezTo>
                  <a:pt x="1352837" y="172161"/>
                  <a:pt x="1347601" y="193389"/>
                  <a:pt x="1342686" y="214685"/>
                </a:cubicBezTo>
                <a:cubicBezTo>
                  <a:pt x="1339647" y="227854"/>
                  <a:pt x="1339479" y="241788"/>
                  <a:pt x="1334734" y="254442"/>
                </a:cubicBezTo>
                <a:cubicBezTo>
                  <a:pt x="1331379" y="263390"/>
                  <a:pt x="1322713" y="269563"/>
                  <a:pt x="1318832" y="278296"/>
                </a:cubicBezTo>
                <a:cubicBezTo>
                  <a:pt x="1312024" y="293614"/>
                  <a:pt x="1308230" y="310101"/>
                  <a:pt x="1302929" y="326003"/>
                </a:cubicBezTo>
                <a:cubicBezTo>
                  <a:pt x="1301536" y="330183"/>
                  <a:pt x="1283955" y="380894"/>
                  <a:pt x="1287027" y="381662"/>
                </a:cubicBezTo>
                <a:cubicBezTo>
                  <a:pt x="1302020" y="385411"/>
                  <a:pt x="1313274" y="365314"/>
                  <a:pt x="1326783" y="357809"/>
                </a:cubicBezTo>
                <a:cubicBezTo>
                  <a:pt x="1400013" y="317126"/>
                  <a:pt x="1316044" y="370096"/>
                  <a:pt x="1390393" y="318052"/>
                </a:cubicBezTo>
                <a:cubicBezTo>
                  <a:pt x="1455347" y="272584"/>
                  <a:pt x="1417077" y="296119"/>
                  <a:pt x="1485809" y="270344"/>
                </a:cubicBezTo>
                <a:cubicBezTo>
                  <a:pt x="1591019" y="230890"/>
                  <a:pt x="1531105" y="245382"/>
                  <a:pt x="1605079" y="230588"/>
                </a:cubicBezTo>
                <a:cubicBezTo>
                  <a:pt x="1748974" y="158641"/>
                  <a:pt x="1551466" y="251109"/>
                  <a:pt x="1708446" y="198782"/>
                </a:cubicBezTo>
                <a:cubicBezTo>
                  <a:pt x="1840867" y="154642"/>
                  <a:pt x="1630075" y="189696"/>
                  <a:pt x="1811813" y="166977"/>
                </a:cubicBezTo>
                <a:cubicBezTo>
                  <a:pt x="1932199" y="115383"/>
                  <a:pt x="1799714" y="166082"/>
                  <a:pt x="1931082" y="135172"/>
                </a:cubicBezTo>
                <a:cubicBezTo>
                  <a:pt x="2104545" y="94357"/>
                  <a:pt x="1908323" y="123108"/>
                  <a:pt x="2066254" y="103367"/>
                </a:cubicBezTo>
                <a:cubicBezTo>
                  <a:pt x="2090108" y="95416"/>
                  <a:pt x="2113589" y="86243"/>
                  <a:pt x="2137816" y="79513"/>
                </a:cubicBezTo>
                <a:cubicBezTo>
                  <a:pt x="2212194" y="58852"/>
                  <a:pt x="2200909" y="66748"/>
                  <a:pt x="2272988" y="55659"/>
                </a:cubicBezTo>
                <a:cubicBezTo>
                  <a:pt x="2395340" y="36836"/>
                  <a:pt x="2187988" y="60185"/>
                  <a:pt x="2392258" y="39756"/>
                </a:cubicBezTo>
                <a:cubicBezTo>
                  <a:pt x="2410811" y="34455"/>
                  <a:pt x="2428996" y="27638"/>
                  <a:pt x="2447917" y="23854"/>
                </a:cubicBezTo>
                <a:cubicBezTo>
                  <a:pt x="2468870" y="19663"/>
                  <a:pt x="2490373" y="18924"/>
                  <a:pt x="2511527" y="15902"/>
                </a:cubicBezTo>
                <a:cubicBezTo>
                  <a:pt x="2671936" y="-7014"/>
                  <a:pt x="2421797" y="25130"/>
                  <a:pt x="2622846" y="0"/>
                </a:cubicBezTo>
                <a:cubicBezTo>
                  <a:pt x="2614895" y="7951"/>
                  <a:pt x="2608528" y="17894"/>
                  <a:pt x="2598992" y="23854"/>
                </a:cubicBezTo>
                <a:cubicBezTo>
                  <a:pt x="2586888" y="31419"/>
                  <a:pt x="2572677" y="34956"/>
                  <a:pt x="2559235" y="39756"/>
                </a:cubicBezTo>
                <a:cubicBezTo>
                  <a:pt x="2535555" y="48213"/>
                  <a:pt x="2511159" y="54630"/>
                  <a:pt x="2487673" y="63610"/>
                </a:cubicBezTo>
                <a:cubicBezTo>
                  <a:pt x="2421014" y="89097"/>
                  <a:pt x="2355028" y="116311"/>
                  <a:pt x="2288891" y="143123"/>
                </a:cubicBezTo>
                <a:cubicBezTo>
                  <a:pt x="2256959" y="156068"/>
                  <a:pt x="2226407" y="172747"/>
                  <a:pt x="2193475" y="182880"/>
                </a:cubicBezTo>
                <a:cubicBezTo>
                  <a:pt x="2159019" y="193482"/>
                  <a:pt x="2123935" y="202222"/>
                  <a:pt x="2090108" y="214685"/>
                </a:cubicBezTo>
                <a:cubicBezTo>
                  <a:pt x="2023143" y="239356"/>
                  <a:pt x="1958291" y="269527"/>
                  <a:pt x="1891326" y="294198"/>
                </a:cubicBezTo>
                <a:cubicBezTo>
                  <a:pt x="1840968" y="312751"/>
                  <a:pt x="1787165" y="323794"/>
                  <a:pt x="1740251" y="349857"/>
                </a:cubicBezTo>
                <a:cubicBezTo>
                  <a:pt x="1656875" y="396177"/>
                  <a:pt x="1695447" y="384263"/>
                  <a:pt x="1628933" y="397565"/>
                </a:cubicBezTo>
                <a:cubicBezTo>
                  <a:pt x="1620982" y="402866"/>
                  <a:pt x="1613183" y="408403"/>
                  <a:pt x="1605079" y="413468"/>
                </a:cubicBezTo>
                <a:cubicBezTo>
                  <a:pt x="1591973" y="421659"/>
                  <a:pt x="1577686" y="428049"/>
                  <a:pt x="1565322" y="437322"/>
                </a:cubicBezTo>
                <a:cubicBezTo>
                  <a:pt x="1556326" y="444069"/>
                  <a:pt x="1550824" y="454939"/>
                  <a:pt x="1541468" y="461176"/>
                </a:cubicBezTo>
                <a:cubicBezTo>
                  <a:pt x="1470769" y="508308"/>
                  <a:pt x="1516975" y="461654"/>
                  <a:pt x="1454004" y="508883"/>
                </a:cubicBezTo>
                <a:cubicBezTo>
                  <a:pt x="1387775" y="558555"/>
                  <a:pt x="1488559" y="505587"/>
                  <a:pt x="1382442" y="564542"/>
                </a:cubicBezTo>
                <a:cubicBezTo>
                  <a:pt x="1375115" y="568612"/>
                  <a:pt x="1366292" y="569192"/>
                  <a:pt x="1358588" y="572494"/>
                </a:cubicBezTo>
                <a:cubicBezTo>
                  <a:pt x="1347693" y="577163"/>
                  <a:pt x="1337074" y="582515"/>
                  <a:pt x="1326783" y="588396"/>
                </a:cubicBezTo>
                <a:cubicBezTo>
                  <a:pt x="1318486" y="593137"/>
                  <a:pt x="1311318" y="599723"/>
                  <a:pt x="1302929" y="604299"/>
                </a:cubicBezTo>
                <a:cubicBezTo>
                  <a:pt x="1282118" y="615651"/>
                  <a:pt x="1259043" y="622954"/>
                  <a:pt x="1239319" y="636104"/>
                </a:cubicBezTo>
                <a:cubicBezTo>
                  <a:pt x="1231368" y="641405"/>
                  <a:pt x="1224249" y="648243"/>
                  <a:pt x="1215465" y="652007"/>
                </a:cubicBezTo>
                <a:cubicBezTo>
                  <a:pt x="1205421" y="656312"/>
                  <a:pt x="1194262" y="657308"/>
                  <a:pt x="1183660" y="659958"/>
                </a:cubicBezTo>
                <a:cubicBezTo>
                  <a:pt x="1175709" y="665259"/>
                  <a:pt x="1162124" y="685132"/>
                  <a:pt x="1159806" y="675861"/>
                </a:cubicBezTo>
                <a:cubicBezTo>
                  <a:pt x="1155984" y="660573"/>
                  <a:pt x="1171475" y="574040"/>
                  <a:pt x="1175708" y="548640"/>
                </a:cubicBezTo>
                <a:cubicBezTo>
                  <a:pt x="1173058" y="469127"/>
                  <a:pt x="1236222" y="350621"/>
                  <a:pt x="1167757" y="310101"/>
                </a:cubicBezTo>
                <a:cubicBezTo>
                  <a:pt x="1058250" y="245291"/>
                  <a:pt x="913249" y="313162"/>
                  <a:pt x="786094" y="318052"/>
                </a:cubicBezTo>
                <a:cubicBezTo>
                  <a:pt x="775174" y="318472"/>
                  <a:pt x="765068" y="324206"/>
                  <a:pt x="754289" y="326003"/>
                </a:cubicBezTo>
                <a:cubicBezTo>
                  <a:pt x="733211" y="329516"/>
                  <a:pt x="711811" y="330785"/>
                  <a:pt x="690679" y="333955"/>
                </a:cubicBezTo>
                <a:cubicBezTo>
                  <a:pt x="659372" y="338651"/>
                  <a:pt x="594423" y="349161"/>
                  <a:pt x="555507" y="357809"/>
                </a:cubicBezTo>
                <a:cubicBezTo>
                  <a:pt x="544839" y="360180"/>
                  <a:pt x="534369" y="363389"/>
                  <a:pt x="523701" y="365760"/>
                </a:cubicBezTo>
                <a:cubicBezTo>
                  <a:pt x="510508" y="368692"/>
                  <a:pt x="497113" y="370672"/>
                  <a:pt x="483945" y="373711"/>
                </a:cubicBezTo>
                <a:cubicBezTo>
                  <a:pt x="462648" y="378626"/>
                  <a:pt x="441766" y="385328"/>
                  <a:pt x="420334" y="389614"/>
                </a:cubicBezTo>
                <a:cubicBezTo>
                  <a:pt x="364769" y="400727"/>
                  <a:pt x="393909" y="395343"/>
                  <a:pt x="332870" y="405516"/>
                </a:cubicBezTo>
                <a:cubicBezTo>
                  <a:pt x="279177" y="423415"/>
                  <a:pt x="345261" y="402764"/>
                  <a:pt x="261308" y="421419"/>
                </a:cubicBezTo>
                <a:cubicBezTo>
                  <a:pt x="253126" y="423237"/>
                  <a:pt x="245513" y="427067"/>
                  <a:pt x="237454" y="429370"/>
                </a:cubicBezTo>
                <a:cubicBezTo>
                  <a:pt x="226946" y="432372"/>
                  <a:pt x="216116" y="434182"/>
                  <a:pt x="205649" y="437322"/>
                </a:cubicBezTo>
                <a:cubicBezTo>
                  <a:pt x="189593" y="442139"/>
                  <a:pt x="173844" y="447923"/>
                  <a:pt x="157941" y="453224"/>
                </a:cubicBezTo>
                <a:cubicBezTo>
                  <a:pt x="149990" y="455874"/>
                  <a:pt x="141061" y="456527"/>
                  <a:pt x="134087" y="461176"/>
                </a:cubicBezTo>
                <a:cubicBezTo>
                  <a:pt x="126136" y="466477"/>
                  <a:pt x="118009" y="471524"/>
                  <a:pt x="110233" y="477078"/>
                </a:cubicBezTo>
                <a:cubicBezTo>
                  <a:pt x="99449" y="484781"/>
                  <a:pt x="90281" y="495005"/>
                  <a:pt x="78428" y="500932"/>
                </a:cubicBezTo>
                <a:cubicBezTo>
                  <a:pt x="68654" y="505819"/>
                  <a:pt x="57130" y="505881"/>
                  <a:pt x="46623" y="508883"/>
                </a:cubicBezTo>
                <a:cubicBezTo>
                  <a:pt x="38564" y="511186"/>
                  <a:pt x="-19637" y="526111"/>
                  <a:pt x="6867" y="508883"/>
                </a:cubicBezTo>
                <a:close/>
              </a:path>
            </a:pathLst>
          </a:cu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20636737" flipV="1">
            <a:off x="4249427" y="2333063"/>
            <a:ext cx="1454716" cy="415476"/>
          </a:xfrm>
          <a:custGeom>
            <a:avLst/>
            <a:gdLst>
              <a:gd name="connsiteX0" fmla="*/ 6867 w 2622846"/>
              <a:gd name="connsiteY0" fmla="*/ 508883 h 678290"/>
              <a:gd name="connsiteX1" fmla="*/ 205649 w 2622846"/>
              <a:gd name="connsiteY1" fmla="*/ 405516 h 678290"/>
              <a:gd name="connsiteX2" fmla="*/ 324919 w 2622846"/>
              <a:gd name="connsiteY2" fmla="*/ 349857 h 678290"/>
              <a:gd name="connsiteX3" fmla="*/ 468042 w 2622846"/>
              <a:gd name="connsiteY3" fmla="*/ 302149 h 678290"/>
              <a:gd name="connsiteX4" fmla="*/ 603214 w 2622846"/>
              <a:gd name="connsiteY4" fmla="*/ 246490 h 678290"/>
              <a:gd name="connsiteX5" fmla="*/ 746338 w 2622846"/>
              <a:gd name="connsiteY5" fmla="*/ 206734 h 678290"/>
              <a:gd name="connsiteX6" fmla="*/ 1008731 w 2622846"/>
              <a:gd name="connsiteY6" fmla="*/ 127221 h 678290"/>
              <a:gd name="connsiteX7" fmla="*/ 1088244 w 2622846"/>
              <a:gd name="connsiteY7" fmla="*/ 103367 h 678290"/>
              <a:gd name="connsiteX8" fmla="*/ 1191611 w 2622846"/>
              <a:gd name="connsiteY8" fmla="*/ 79513 h 678290"/>
              <a:gd name="connsiteX9" fmla="*/ 1255221 w 2622846"/>
              <a:gd name="connsiteY9" fmla="*/ 55659 h 678290"/>
              <a:gd name="connsiteX10" fmla="*/ 1310880 w 2622846"/>
              <a:gd name="connsiteY10" fmla="*/ 47708 h 678290"/>
              <a:gd name="connsiteX11" fmla="*/ 1374491 w 2622846"/>
              <a:gd name="connsiteY11" fmla="*/ 31805 h 678290"/>
              <a:gd name="connsiteX12" fmla="*/ 1366540 w 2622846"/>
              <a:gd name="connsiteY12" fmla="*/ 127221 h 678290"/>
              <a:gd name="connsiteX13" fmla="*/ 1358588 w 2622846"/>
              <a:gd name="connsiteY13" fmla="*/ 151075 h 678290"/>
              <a:gd name="connsiteX14" fmla="*/ 1342686 w 2622846"/>
              <a:gd name="connsiteY14" fmla="*/ 214685 h 678290"/>
              <a:gd name="connsiteX15" fmla="*/ 1334734 w 2622846"/>
              <a:gd name="connsiteY15" fmla="*/ 254442 h 678290"/>
              <a:gd name="connsiteX16" fmla="*/ 1318832 w 2622846"/>
              <a:gd name="connsiteY16" fmla="*/ 278296 h 678290"/>
              <a:gd name="connsiteX17" fmla="*/ 1302929 w 2622846"/>
              <a:gd name="connsiteY17" fmla="*/ 326003 h 678290"/>
              <a:gd name="connsiteX18" fmla="*/ 1287027 w 2622846"/>
              <a:gd name="connsiteY18" fmla="*/ 381662 h 678290"/>
              <a:gd name="connsiteX19" fmla="*/ 1326783 w 2622846"/>
              <a:gd name="connsiteY19" fmla="*/ 357809 h 678290"/>
              <a:gd name="connsiteX20" fmla="*/ 1390393 w 2622846"/>
              <a:gd name="connsiteY20" fmla="*/ 318052 h 678290"/>
              <a:gd name="connsiteX21" fmla="*/ 1485809 w 2622846"/>
              <a:gd name="connsiteY21" fmla="*/ 270344 h 678290"/>
              <a:gd name="connsiteX22" fmla="*/ 1605079 w 2622846"/>
              <a:gd name="connsiteY22" fmla="*/ 230588 h 678290"/>
              <a:gd name="connsiteX23" fmla="*/ 1708446 w 2622846"/>
              <a:gd name="connsiteY23" fmla="*/ 198782 h 678290"/>
              <a:gd name="connsiteX24" fmla="*/ 1811813 w 2622846"/>
              <a:gd name="connsiteY24" fmla="*/ 166977 h 678290"/>
              <a:gd name="connsiteX25" fmla="*/ 1931082 w 2622846"/>
              <a:gd name="connsiteY25" fmla="*/ 135172 h 678290"/>
              <a:gd name="connsiteX26" fmla="*/ 2066254 w 2622846"/>
              <a:gd name="connsiteY26" fmla="*/ 103367 h 678290"/>
              <a:gd name="connsiteX27" fmla="*/ 2137816 w 2622846"/>
              <a:gd name="connsiteY27" fmla="*/ 79513 h 678290"/>
              <a:gd name="connsiteX28" fmla="*/ 2272988 w 2622846"/>
              <a:gd name="connsiteY28" fmla="*/ 55659 h 678290"/>
              <a:gd name="connsiteX29" fmla="*/ 2392258 w 2622846"/>
              <a:gd name="connsiteY29" fmla="*/ 39756 h 678290"/>
              <a:gd name="connsiteX30" fmla="*/ 2447917 w 2622846"/>
              <a:gd name="connsiteY30" fmla="*/ 23854 h 678290"/>
              <a:gd name="connsiteX31" fmla="*/ 2511527 w 2622846"/>
              <a:gd name="connsiteY31" fmla="*/ 15902 h 678290"/>
              <a:gd name="connsiteX32" fmla="*/ 2622846 w 2622846"/>
              <a:gd name="connsiteY32" fmla="*/ 0 h 678290"/>
              <a:gd name="connsiteX33" fmla="*/ 2598992 w 2622846"/>
              <a:gd name="connsiteY33" fmla="*/ 23854 h 678290"/>
              <a:gd name="connsiteX34" fmla="*/ 2559235 w 2622846"/>
              <a:gd name="connsiteY34" fmla="*/ 39756 h 678290"/>
              <a:gd name="connsiteX35" fmla="*/ 2487673 w 2622846"/>
              <a:gd name="connsiteY35" fmla="*/ 63610 h 678290"/>
              <a:gd name="connsiteX36" fmla="*/ 2288891 w 2622846"/>
              <a:gd name="connsiteY36" fmla="*/ 143123 h 678290"/>
              <a:gd name="connsiteX37" fmla="*/ 2193475 w 2622846"/>
              <a:gd name="connsiteY37" fmla="*/ 182880 h 678290"/>
              <a:gd name="connsiteX38" fmla="*/ 2090108 w 2622846"/>
              <a:gd name="connsiteY38" fmla="*/ 214685 h 678290"/>
              <a:gd name="connsiteX39" fmla="*/ 1891326 w 2622846"/>
              <a:gd name="connsiteY39" fmla="*/ 294198 h 678290"/>
              <a:gd name="connsiteX40" fmla="*/ 1740251 w 2622846"/>
              <a:gd name="connsiteY40" fmla="*/ 349857 h 678290"/>
              <a:gd name="connsiteX41" fmla="*/ 1628933 w 2622846"/>
              <a:gd name="connsiteY41" fmla="*/ 397565 h 678290"/>
              <a:gd name="connsiteX42" fmla="*/ 1605079 w 2622846"/>
              <a:gd name="connsiteY42" fmla="*/ 413468 h 678290"/>
              <a:gd name="connsiteX43" fmla="*/ 1565322 w 2622846"/>
              <a:gd name="connsiteY43" fmla="*/ 437322 h 678290"/>
              <a:gd name="connsiteX44" fmla="*/ 1541468 w 2622846"/>
              <a:gd name="connsiteY44" fmla="*/ 461176 h 678290"/>
              <a:gd name="connsiteX45" fmla="*/ 1454004 w 2622846"/>
              <a:gd name="connsiteY45" fmla="*/ 508883 h 678290"/>
              <a:gd name="connsiteX46" fmla="*/ 1382442 w 2622846"/>
              <a:gd name="connsiteY46" fmla="*/ 564542 h 678290"/>
              <a:gd name="connsiteX47" fmla="*/ 1358588 w 2622846"/>
              <a:gd name="connsiteY47" fmla="*/ 572494 h 678290"/>
              <a:gd name="connsiteX48" fmla="*/ 1326783 w 2622846"/>
              <a:gd name="connsiteY48" fmla="*/ 588396 h 678290"/>
              <a:gd name="connsiteX49" fmla="*/ 1302929 w 2622846"/>
              <a:gd name="connsiteY49" fmla="*/ 604299 h 678290"/>
              <a:gd name="connsiteX50" fmla="*/ 1239319 w 2622846"/>
              <a:gd name="connsiteY50" fmla="*/ 636104 h 678290"/>
              <a:gd name="connsiteX51" fmla="*/ 1215465 w 2622846"/>
              <a:gd name="connsiteY51" fmla="*/ 652007 h 678290"/>
              <a:gd name="connsiteX52" fmla="*/ 1183660 w 2622846"/>
              <a:gd name="connsiteY52" fmla="*/ 659958 h 678290"/>
              <a:gd name="connsiteX53" fmla="*/ 1159806 w 2622846"/>
              <a:gd name="connsiteY53" fmla="*/ 675861 h 678290"/>
              <a:gd name="connsiteX54" fmla="*/ 1175708 w 2622846"/>
              <a:gd name="connsiteY54" fmla="*/ 548640 h 678290"/>
              <a:gd name="connsiteX55" fmla="*/ 1167757 w 2622846"/>
              <a:gd name="connsiteY55" fmla="*/ 310101 h 678290"/>
              <a:gd name="connsiteX56" fmla="*/ 786094 w 2622846"/>
              <a:gd name="connsiteY56" fmla="*/ 318052 h 678290"/>
              <a:gd name="connsiteX57" fmla="*/ 754289 w 2622846"/>
              <a:gd name="connsiteY57" fmla="*/ 326003 h 678290"/>
              <a:gd name="connsiteX58" fmla="*/ 690679 w 2622846"/>
              <a:gd name="connsiteY58" fmla="*/ 333955 h 678290"/>
              <a:gd name="connsiteX59" fmla="*/ 555507 w 2622846"/>
              <a:gd name="connsiteY59" fmla="*/ 357809 h 678290"/>
              <a:gd name="connsiteX60" fmla="*/ 523701 w 2622846"/>
              <a:gd name="connsiteY60" fmla="*/ 365760 h 678290"/>
              <a:gd name="connsiteX61" fmla="*/ 483945 w 2622846"/>
              <a:gd name="connsiteY61" fmla="*/ 373711 h 678290"/>
              <a:gd name="connsiteX62" fmla="*/ 420334 w 2622846"/>
              <a:gd name="connsiteY62" fmla="*/ 389614 h 678290"/>
              <a:gd name="connsiteX63" fmla="*/ 332870 w 2622846"/>
              <a:gd name="connsiteY63" fmla="*/ 405516 h 678290"/>
              <a:gd name="connsiteX64" fmla="*/ 261308 w 2622846"/>
              <a:gd name="connsiteY64" fmla="*/ 421419 h 678290"/>
              <a:gd name="connsiteX65" fmla="*/ 237454 w 2622846"/>
              <a:gd name="connsiteY65" fmla="*/ 429370 h 678290"/>
              <a:gd name="connsiteX66" fmla="*/ 205649 w 2622846"/>
              <a:gd name="connsiteY66" fmla="*/ 437322 h 678290"/>
              <a:gd name="connsiteX67" fmla="*/ 157941 w 2622846"/>
              <a:gd name="connsiteY67" fmla="*/ 453224 h 678290"/>
              <a:gd name="connsiteX68" fmla="*/ 134087 w 2622846"/>
              <a:gd name="connsiteY68" fmla="*/ 461176 h 678290"/>
              <a:gd name="connsiteX69" fmla="*/ 110233 w 2622846"/>
              <a:gd name="connsiteY69" fmla="*/ 477078 h 678290"/>
              <a:gd name="connsiteX70" fmla="*/ 78428 w 2622846"/>
              <a:gd name="connsiteY70" fmla="*/ 500932 h 678290"/>
              <a:gd name="connsiteX71" fmla="*/ 46623 w 2622846"/>
              <a:gd name="connsiteY71" fmla="*/ 508883 h 678290"/>
              <a:gd name="connsiteX72" fmla="*/ 6867 w 2622846"/>
              <a:gd name="connsiteY72" fmla="*/ 508883 h 678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22846" h="678290">
                <a:moveTo>
                  <a:pt x="6867" y="508883"/>
                </a:moveTo>
                <a:cubicBezTo>
                  <a:pt x="33371" y="491655"/>
                  <a:pt x="39961" y="483487"/>
                  <a:pt x="205649" y="405516"/>
                </a:cubicBezTo>
                <a:cubicBezTo>
                  <a:pt x="245346" y="386835"/>
                  <a:pt x="283298" y="363731"/>
                  <a:pt x="324919" y="349857"/>
                </a:cubicBezTo>
                <a:cubicBezTo>
                  <a:pt x="372627" y="333954"/>
                  <a:pt x="420900" y="319659"/>
                  <a:pt x="468042" y="302149"/>
                </a:cubicBezTo>
                <a:cubicBezTo>
                  <a:pt x="513720" y="285183"/>
                  <a:pt x="557120" y="262293"/>
                  <a:pt x="603214" y="246490"/>
                </a:cubicBezTo>
                <a:cubicBezTo>
                  <a:pt x="650052" y="230431"/>
                  <a:pt x="698836" y="220705"/>
                  <a:pt x="746338" y="206734"/>
                </a:cubicBezTo>
                <a:lnTo>
                  <a:pt x="1008731" y="127221"/>
                </a:lnTo>
                <a:cubicBezTo>
                  <a:pt x="1035218" y="119213"/>
                  <a:pt x="1061281" y="109589"/>
                  <a:pt x="1088244" y="103367"/>
                </a:cubicBezTo>
                <a:cubicBezTo>
                  <a:pt x="1122700" y="95416"/>
                  <a:pt x="1157610" y="89228"/>
                  <a:pt x="1191611" y="79513"/>
                </a:cubicBezTo>
                <a:cubicBezTo>
                  <a:pt x="1213385" y="73292"/>
                  <a:pt x="1233340" y="61494"/>
                  <a:pt x="1255221" y="55659"/>
                </a:cubicBezTo>
                <a:cubicBezTo>
                  <a:pt x="1273330" y="50830"/>
                  <a:pt x="1292394" y="50789"/>
                  <a:pt x="1310880" y="47708"/>
                </a:cubicBezTo>
                <a:cubicBezTo>
                  <a:pt x="1349256" y="41312"/>
                  <a:pt x="1343769" y="42045"/>
                  <a:pt x="1374491" y="31805"/>
                </a:cubicBezTo>
                <a:cubicBezTo>
                  <a:pt x="1371841" y="63610"/>
                  <a:pt x="1370758" y="95585"/>
                  <a:pt x="1366540" y="127221"/>
                </a:cubicBezTo>
                <a:cubicBezTo>
                  <a:pt x="1365432" y="135529"/>
                  <a:pt x="1360793" y="142989"/>
                  <a:pt x="1358588" y="151075"/>
                </a:cubicBezTo>
                <a:cubicBezTo>
                  <a:pt x="1352837" y="172161"/>
                  <a:pt x="1347601" y="193389"/>
                  <a:pt x="1342686" y="214685"/>
                </a:cubicBezTo>
                <a:cubicBezTo>
                  <a:pt x="1339647" y="227854"/>
                  <a:pt x="1339479" y="241788"/>
                  <a:pt x="1334734" y="254442"/>
                </a:cubicBezTo>
                <a:cubicBezTo>
                  <a:pt x="1331379" y="263390"/>
                  <a:pt x="1322713" y="269563"/>
                  <a:pt x="1318832" y="278296"/>
                </a:cubicBezTo>
                <a:cubicBezTo>
                  <a:pt x="1312024" y="293614"/>
                  <a:pt x="1308230" y="310101"/>
                  <a:pt x="1302929" y="326003"/>
                </a:cubicBezTo>
                <a:cubicBezTo>
                  <a:pt x="1301536" y="330183"/>
                  <a:pt x="1283955" y="380894"/>
                  <a:pt x="1287027" y="381662"/>
                </a:cubicBezTo>
                <a:cubicBezTo>
                  <a:pt x="1302020" y="385411"/>
                  <a:pt x="1313274" y="365314"/>
                  <a:pt x="1326783" y="357809"/>
                </a:cubicBezTo>
                <a:cubicBezTo>
                  <a:pt x="1400013" y="317126"/>
                  <a:pt x="1316044" y="370096"/>
                  <a:pt x="1390393" y="318052"/>
                </a:cubicBezTo>
                <a:cubicBezTo>
                  <a:pt x="1455347" y="272584"/>
                  <a:pt x="1417077" y="296119"/>
                  <a:pt x="1485809" y="270344"/>
                </a:cubicBezTo>
                <a:cubicBezTo>
                  <a:pt x="1591019" y="230890"/>
                  <a:pt x="1531105" y="245382"/>
                  <a:pt x="1605079" y="230588"/>
                </a:cubicBezTo>
                <a:cubicBezTo>
                  <a:pt x="1748974" y="158641"/>
                  <a:pt x="1551466" y="251109"/>
                  <a:pt x="1708446" y="198782"/>
                </a:cubicBezTo>
                <a:cubicBezTo>
                  <a:pt x="1840867" y="154642"/>
                  <a:pt x="1630075" y="189696"/>
                  <a:pt x="1811813" y="166977"/>
                </a:cubicBezTo>
                <a:cubicBezTo>
                  <a:pt x="1932199" y="115383"/>
                  <a:pt x="1799714" y="166082"/>
                  <a:pt x="1931082" y="135172"/>
                </a:cubicBezTo>
                <a:cubicBezTo>
                  <a:pt x="2104545" y="94357"/>
                  <a:pt x="1908323" y="123108"/>
                  <a:pt x="2066254" y="103367"/>
                </a:cubicBezTo>
                <a:cubicBezTo>
                  <a:pt x="2090108" y="95416"/>
                  <a:pt x="2113589" y="86243"/>
                  <a:pt x="2137816" y="79513"/>
                </a:cubicBezTo>
                <a:cubicBezTo>
                  <a:pt x="2212194" y="58852"/>
                  <a:pt x="2200909" y="66748"/>
                  <a:pt x="2272988" y="55659"/>
                </a:cubicBezTo>
                <a:cubicBezTo>
                  <a:pt x="2395340" y="36836"/>
                  <a:pt x="2187988" y="60185"/>
                  <a:pt x="2392258" y="39756"/>
                </a:cubicBezTo>
                <a:cubicBezTo>
                  <a:pt x="2410811" y="34455"/>
                  <a:pt x="2428996" y="27638"/>
                  <a:pt x="2447917" y="23854"/>
                </a:cubicBezTo>
                <a:cubicBezTo>
                  <a:pt x="2468870" y="19663"/>
                  <a:pt x="2490373" y="18924"/>
                  <a:pt x="2511527" y="15902"/>
                </a:cubicBezTo>
                <a:cubicBezTo>
                  <a:pt x="2671936" y="-7014"/>
                  <a:pt x="2421797" y="25130"/>
                  <a:pt x="2622846" y="0"/>
                </a:cubicBezTo>
                <a:cubicBezTo>
                  <a:pt x="2614895" y="7951"/>
                  <a:pt x="2608528" y="17894"/>
                  <a:pt x="2598992" y="23854"/>
                </a:cubicBezTo>
                <a:cubicBezTo>
                  <a:pt x="2586888" y="31419"/>
                  <a:pt x="2572677" y="34956"/>
                  <a:pt x="2559235" y="39756"/>
                </a:cubicBezTo>
                <a:cubicBezTo>
                  <a:pt x="2535555" y="48213"/>
                  <a:pt x="2511159" y="54630"/>
                  <a:pt x="2487673" y="63610"/>
                </a:cubicBezTo>
                <a:cubicBezTo>
                  <a:pt x="2421014" y="89097"/>
                  <a:pt x="2355028" y="116311"/>
                  <a:pt x="2288891" y="143123"/>
                </a:cubicBezTo>
                <a:cubicBezTo>
                  <a:pt x="2256959" y="156068"/>
                  <a:pt x="2226407" y="172747"/>
                  <a:pt x="2193475" y="182880"/>
                </a:cubicBezTo>
                <a:cubicBezTo>
                  <a:pt x="2159019" y="193482"/>
                  <a:pt x="2123935" y="202222"/>
                  <a:pt x="2090108" y="214685"/>
                </a:cubicBezTo>
                <a:cubicBezTo>
                  <a:pt x="2023143" y="239356"/>
                  <a:pt x="1958291" y="269527"/>
                  <a:pt x="1891326" y="294198"/>
                </a:cubicBezTo>
                <a:cubicBezTo>
                  <a:pt x="1840968" y="312751"/>
                  <a:pt x="1787165" y="323794"/>
                  <a:pt x="1740251" y="349857"/>
                </a:cubicBezTo>
                <a:cubicBezTo>
                  <a:pt x="1656875" y="396177"/>
                  <a:pt x="1695447" y="384263"/>
                  <a:pt x="1628933" y="397565"/>
                </a:cubicBezTo>
                <a:cubicBezTo>
                  <a:pt x="1620982" y="402866"/>
                  <a:pt x="1613183" y="408403"/>
                  <a:pt x="1605079" y="413468"/>
                </a:cubicBezTo>
                <a:cubicBezTo>
                  <a:pt x="1591973" y="421659"/>
                  <a:pt x="1577686" y="428049"/>
                  <a:pt x="1565322" y="437322"/>
                </a:cubicBezTo>
                <a:cubicBezTo>
                  <a:pt x="1556326" y="444069"/>
                  <a:pt x="1550824" y="454939"/>
                  <a:pt x="1541468" y="461176"/>
                </a:cubicBezTo>
                <a:cubicBezTo>
                  <a:pt x="1470769" y="508308"/>
                  <a:pt x="1516975" y="461654"/>
                  <a:pt x="1454004" y="508883"/>
                </a:cubicBezTo>
                <a:cubicBezTo>
                  <a:pt x="1387775" y="558555"/>
                  <a:pt x="1488559" y="505587"/>
                  <a:pt x="1382442" y="564542"/>
                </a:cubicBezTo>
                <a:cubicBezTo>
                  <a:pt x="1375115" y="568612"/>
                  <a:pt x="1366292" y="569192"/>
                  <a:pt x="1358588" y="572494"/>
                </a:cubicBezTo>
                <a:cubicBezTo>
                  <a:pt x="1347693" y="577163"/>
                  <a:pt x="1337074" y="582515"/>
                  <a:pt x="1326783" y="588396"/>
                </a:cubicBezTo>
                <a:cubicBezTo>
                  <a:pt x="1318486" y="593137"/>
                  <a:pt x="1311318" y="599723"/>
                  <a:pt x="1302929" y="604299"/>
                </a:cubicBezTo>
                <a:cubicBezTo>
                  <a:pt x="1282118" y="615651"/>
                  <a:pt x="1259043" y="622954"/>
                  <a:pt x="1239319" y="636104"/>
                </a:cubicBezTo>
                <a:cubicBezTo>
                  <a:pt x="1231368" y="641405"/>
                  <a:pt x="1224249" y="648243"/>
                  <a:pt x="1215465" y="652007"/>
                </a:cubicBezTo>
                <a:cubicBezTo>
                  <a:pt x="1205421" y="656312"/>
                  <a:pt x="1194262" y="657308"/>
                  <a:pt x="1183660" y="659958"/>
                </a:cubicBezTo>
                <a:cubicBezTo>
                  <a:pt x="1175709" y="665259"/>
                  <a:pt x="1162124" y="685132"/>
                  <a:pt x="1159806" y="675861"/>
                </a:cubicBezTo>
                <a:cubicBezTo>
                  <a:pt x="1155984" y="660573"/>
                  <a:pt x="1171475" y="574040"/>
                  <a:pt x="1175708" y="548640"/>
                </a:cubicBezTo>
                <a:cubicBezTo>
                  <a:pt x="1173058" y="469127"/>
                  <a:pt x="1236222" y="350621"/>
                  <a:pt x="1167757" y="310101"/>
                </a:cubicBezTo>
                <a:cubicBezTo>
                  <a:pt x="1058250" y="245291"/>
                  <a:pt x="913249" y="313162"/>
                  <a:pt x="786094" y="318052"/>
                </a:cubicBezTo>
                <a:cubicBezTo>
                  <a:pt x="775174" y="318472"/>
                  <a:pt x="765068" y="324206"/>
                  <a:pt x="754289" y="326003"/>
                </a:cubicBezTo>
                <a:cubicBezTo>
                  <a:pt x="733211" y="329516"/>
                  <a:pt x="711811" y="330785"/>
                  <a:pt x="690679" y="333955"/>
                </a:cubicBezTo>
                <a:cubicBezTo>
                  <a:pt x="659372" y="338651"/>
                  <a:pt x="594423" y="349161"/>
                  <a:pt x="555507" y="357809"/>
                </a:cubicBezTo>
                <a:cubicBezTo>
                  <a:pt x="544839" y="360180"/>
                  <a:pt x="534369" y="363389"/>
                  <a:pt x="523701" y="365760"/>
                </a:cubicBezTo>
                <a:cubicBezTo>
                  <a:pt x="510508" y="368692"/>
                  <a:pt x="497113" y="370672"/>
                  <a:pt x="483945" y="373711"/>
                </a:cubicBezTo>
                <a:cubicBezTo>
                  <a:pt x="462648" y="378626"/>
                  <a:pt x="441766" y="385328"/>
                  <a:pt x="420334" y="389614"/>
                </a:cubicBezTo>
                <a:cubicBezTo>
                  <a:pt x="364769" y="400727"/>
                  <a:pt x="393909" y="395343"/>
                  <a:pt x="332870" y="405516"/>
                </a:cubicBezTo>
                <a:cubicBezTo>
                  <a:pt x="279177" y="423415"/>
                  <a:pt x="345261" y="402764"/>
                  <a:pt x="261308" y="421419"/>
                </a:cubicBezTo>
                <a:cubicBezTo>
                  <a:pt x="253126" y="423237"/>
                  <a:pt x="245513" y="427067"/>
                  <a:pt x="237454" y="429370"/>
                </a:cubicBezTo>
                <a:cubicBezTo>
                  <a:pt x="226946" y="432372"/>
                  <a:pt x="216116" y="434182"/>
                  <a:pt x="205649" y="437322"/>
                </a:cubicBezTo>
                <a:cubicBezTo>
                  <a:pt x="189593" y="442139"/>
                  <a:pt x="173844" y="447923"/>
                  <a:pt x="157941" y="453224"/>
                </a:cubicBezTo>
                <a:cubicBezTo>
                  <a:pt x="149990" y="455874"/>
                  <a:pt x="141061" y="456527"/>
                  <a:pt x="134087" y="461176"/>
                </a:cubicBezTo>
                <a:cubicBezTo>
                  <a:pt x="126136" y="466477"/>
                  <a:pt x="118009" y="471524"/>
                  <a:pt x="110233" y="477078"/>
                </a:cubicBezTo>
                <a:cubicBezTo>
                  <a:pt x="99449" y="484781"/>
                  <a:pt x="90281" y="495005"/>
                  <a:pt x="78428" y="500932"/>
                </a:cubicBezTo>
                <a:cubicBezTo>
                  <a:pt x="68654" y="505819"/>
                  <a:pt x="57130" y="505881"/>
                  <a:pt x="46623" y="508883"/>
                </a:cubicBezTo>
                <a:cubicBezTo>
                  <a:pt x="38564" y="511186"/>
                  <a:pt x="-19637" y="526111"/>
                  <a:pt x="6867" y="508883"/>
                </a:cubicBezTo>
                <a:close/>
              </a:path>
            </a:pathLst>
          </a:custGeom>
          <a:solidFill>
            <a:srgbClr val="FFFF00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0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  <p:bldP spid="26" grpId="0" animBg="1"/>
      <p:bldP spid="2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采用冻结机制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被</a:t>
            </a:r>
            <a:r>
              <a:rPr lang="zh-CN" altLang="zh-CN" dirty="0"/>
              <a:t>推迟的结点在下一轮竞争中无需再次产生一个新的随机退避</a:t>
            </a:r>
            <a:r>
              <a:rPr lang="zh-CN" altLang="zh-CN" dirty="0" smtClean="0"/>
              <a:t>时间</a:t>
            </a:r>
            <a:endParaRPr lang="en-US" altLang="zh-CN" dirty="0" smtClean="0"/>
          </a:p>
          <a:p>
            <a:r>
              <a:rPr lang="zh-CN" altLang="zh-CN" dirty="0" smtClean="0"/>
              <a:t>这样</a:t>
            </a:r>
            <a:r>
              <a:rPr lang="zh-CN" altLang="zh-CN" dirty="0"/>
              <a:t>，等待时间长的结点最终可以优先访问</a:t>
            </a:r>
            <a:r>
              <a:rPr lang="zh-CN" altLang="zh-CN" dirty="0" smtClean="0"/>
              <a:t>信道</a:t>
            </a:r>
            <a:endParaRPr lang="en-US" altLang="zh-CN" dirty="0" smtClean="0"/>
          </a:p>
          <a:p>
            <a:r>
              <a:rPr lang="zh-CN" altLang="zh-CN" dirty="0" smtClean="0"/>
              <a:t>从而</a:t>
            </a:r>
            <a:r>
              <a:rPr lang="zh-CN" altLang="zh-CN" dirty="0"/>
              <a:t>维护了一定的</a:t>
            </a:r>
            <a:r>
              <a:rPr lang="zh-CN" altLang="zh-CN" dirty="0" smtClean="0"/>
              <a:t>公平性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zh-CN" dirty="0"/>
              <a:t>在第</a:t>
            </a:r>
            <a:r>
              <a:rPr lang="en-US" altLang="zh-CN" dirty="0"/>
              <a:t>4</a:t>
            </a:r>
            <a:r>
              <a:rPr lang="zh-CN" altLang="zh-CN" dirty="0"/>
              <a:t>轮得以发送数据。</a:t>
            </a:r>
          </a:p>
          <a:p>
            <a:pPr lvl="1"/>
            <a:r>
              <a:rPr lang="zh-CN" altLang="zh-CN" dirty="0" smtClean="0"/>
              <a:t>看上去</a:t>
            </a:r>
            <a:r>
              <a:rPr lang="zh-CN" altLang="zh-CN" dirty="0"/>
              <a:t>不太公</a:t>
            </a:r>
            <a:r>
              <a:rPr lang="zh-CN" altLang="zh-CN" dirty="0" smtClean="0"/>
              <a:t>平</a:t>
            </a:r>
            <a:endParaRPr lang="en-US" altLang="zh-CN" dirty="0" smtClean="0"/>
          </a:p>
          <a:p>
            <a:r>
              <a:rPr lang="zh-CN" altLang="zh-CN" dirty="0" smtClean="0"/>
              <a:t>但</a:t>
            </a:r>
            <a:r>
              <a:rPr lang="zh-CN" altLang="zh-CN" dirty="0"/>
              <a:t>如果不用冻结机制，</a:t>
            </a:r>
            <a:r>
              <a:rPr lang="en-US" altLang="zh-CN" dirty="0"/>
              <a:t>D</a:t>
            </a:r>
            <a:r>
              <a:rPr lang="zh-CN" altLang="zh-CN" dirty="0"/>
              <a:t>有可能每次都计算得到一个较大的退避时间（比较霉），一直得不到发送。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973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箭在弦上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结点在等待退避时间后，立即占用信道发送</a:t>
            </a:r>
            <a:r>
              <a:rPr lang="zh-CN" altLang="zh-CN" dirty="0" smtClean="0"/>
              <a:t>数据帧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并</a:t>
            </a:r>
            <a:r>
              <a:rPr lang="zh-CN" altLang="zh-CN" dirty="0"/>
              <a:t>等待</a:t>
            </a:r>
            <a:r>
              <a:rPr lang="en-US" altLang="zh-CN" dirty="0"/>
              <a:t>ACK</a:t>
            </a:r>
            <a:r>
              <a:rPr lang="zh-CN" altLang="zh-CN" dirty="0"/>
              <a:t>帧的</a:t>
            </a:r>
            <a:r>
              <a:rPr lang="zh-CN" altLang="zh-CN" dirty="0" smtClean="0"/>
              <a:t>答复</a:t>
            </a:r>
            <a:endParaRPr lang="en-US" altLang="zh-CN" dirty="0" smtClean="0"/>
          </a:p>
          <a:p>
            <a:r>
              <a:rPr lang="zh-CN" altLang="zh-CN" dirty="0" smtClean="0"/>
              <a:t>此时</a:t>
            </a:r>
            <a:r>
              <a:rPr lang="zh-CN" altLang="zh-CN" dirty="0"/>
              <a:t>可能有如下结果：</a:t>
            </a:r>
          </a:p>
          <a:p>
            <a:pPr lvl="1"/>
            <a:r>
              <a:rPr lang="zh-CN" altLang="zh-CN" dirty="0"/>
              <a:t>如果不存在冲突，则本次发送成功。</a:t>
            </a:r>
          </a:p>
          <a:p>
            <a:pPr lvl="1"/>
            <a:r>
              <a:rPr lang="zh-CN" altLang="zh-CN" dirty="0"/>
              <a:t>和其它结点产生了冲突（两个结点选择的退避时间相同</a:t>
            </a:r>
            <a:r>
              <a:rPr lang="zh-CN" altLang="zh-CN" dirty="0" smtClean="0"/>
              <a:t>），结点进行</a:t>
            </a:r>
            <a:r>
              <a:rPr lang="zh-CN" altLang="en-US" dirty="0" smtClean="0"/>
              <a:t>后</a:t>
            </a:r>
            <a:r>
              <a:rPr lang="zh-CN" altLang="zh-CN" dirty="0" smtClean="0"/>
              <a:t>面</a:t>
            </a:r>
            <a:r>
              <a:rPr lang="zh-CN" altLang="zh-CN" dirty="0"/>
              <a:t>介绍的冲突处理。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86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4. </a:t>
            </a:r>
            <a:r>
              <a:rPr lang="zh-CN" altLang="zh-CN" dirty="0">
                <a:solidFill>
                  <a:srgbClr val="FF0000"/>
                </a:solidFill>
              </a:rPr>
              <a:t>冲突处理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即便经过了精心的设计，</a:t>
            </a:r>
            <a:r>
              <a:rPr lang="zh-CN" altLang="zh-CN" dirty="0" smtClean="0"/>
              <a:t>但冲突仍有</a:t>
            </a:r>
            <a:r>
              <a:rPr lang="zh-CN" altLang="zh-CN" dirty="0"/>
              <a:t>可能</a:t>
            </a:r>
            <a:r>
              <a:rPr lang="zh-CN" altLang="zh-CN" dirty="0" smtClean="0"/>
              <a:t>发生</a:t>
            </a:r>
            <a:endParaRPr lang="en-US" altLang="zh-CN" dirty="0" smtClean="0"/>
          </a:p>
          <a:p>
            <a:r>
              <a:rPr lang="zh-CN" altLang="zh-CN" dirty="0" smtClean="0"/>
              <a:t>结点</a:t>
            </a:r>
            <a:r>
              <a:rPr lang="zh-CN" altLang="zh-CN" dirty="0"/>
              <a:t>采用二进制指数退避算法来计算一个新的退避</a:t>
            </a:r>
            <a:r>
              <a:rPr lang="zh-CN" altLang="zh-CN" dirty="0" smtClean="0"/>
              <a:t>时间</a:t>
            </a:r>
            <a:r>
              <a:rPr lang="en-US" altLang="zh-CN" dirty="0" smtClean="0"/>
              <a:t> t</a:t>
            </a:r>
          </a:p>
          <a:p>
            <a:r>
              <a:rPr lang="zh-CN" altLang="zh-CN" dirty="0" smtClean="0"/>
              <a:t>等待</a:t>
            </a:r>
            <a:r>
              <a:rPr lang="en-US" altLang="zh-CN" dirty="0" smtClean="0"/>
              <a:t> t </a:t>
            </a:r>
            <a:r>
              <a:rPr lang="zh-CN" altLang="zh-CN" dirty="0" smtClean="0"/>
              <a:t>时间</a:t>
            </a:r>
            <a:r>
              <a:rPr lang="zh-CN" altLang="zh-CN" dirty="0"/>
              <a:t>后继续尝试发送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49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二进制指数退避</a:t>
            </a:r>
            <a:r>
              <a:rPr lang="zh-CN" altLang="zh-CN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设当前是第</a:t>
            </a:r>
            <a:r>
              <a:rPr lang="en-US" altLang="zh-CN" dirty="0" err="1"/>
              <a:t>i</a:t>
            </a:r>
            <a:r>
              <a:rPr lang="zh-CN" altLang="zh-CN" dirty="0"/>
              <a:t>次</a:t>
            </a:r>
            <a:r>
              <a:rPr lang="zh-CN" altLang="zh-CN" dirty="0" smtClean="0"/>
              <a:t>退避</a:t>
            </a:r>
            <a:endParaRPr lang="en-US" altLang="zh-CN" dirty="0" smtClean="0"/>
          </a:p>
          <a:p>
            <a:r>
              <a:rPr lang="zh-CN" altLang="zh-CN" dirty="0" smtClean="0"/>
              <a:t>算法</a:t>
            </a:r>
            <a:r>
              <a:rPr lang="zh-CN" altLang="zh-CN" dirty="0"/>
              <a:t>从</a:t>
            </a:r>
            <a:r>
              <a:rPr lang="en-US" altLang="zh-CN" dirty="0"/>
              <a:t>{0</a:t>
            </a:r>
            <a:r>
              <a:rPr lang="zh-CN" altLang="zh-CN" dirty="0"/>
              <a:t>，</a:t>
            </a:r>
            <a:r>
              <a:rPr lang="en-US" altLang="zh-CN" dirty="0"/>
              <a:t>1</a:t>
            </a:r>
            <a:r>
              <a:rPr lang="zh-CN" altLang="zh-CN" dirty="0"/>
              <a:t>，…，</a:t>
            </a:r>
            <a:r>
              <a:rPr lang="en-US" altLang="zh-CN" dirty="0"/>
              <a:t>2</a:t>
            </a:r>
            <a:r>
              <a:rPr lang="en-US" altLang="zh-CN" baseline="30000" dirty="0"/>
              <a:t>2+i</a:t>
            </a:r>
            <a:r>
              <a:rPr lang="zh-CN" altLang="zh-CN" dirty="0"/>
              <a:t>–</a:t>
            </a:r>
            <a:r>
              <a:rPr lang="en-US" altLang="zh-CN" dirty="0"/>
              <a:t>1}</a:t>
            </a:r>
            <a:r>
              <a:rPr lang="zh-CN" altLang="zh-CN" dirty="0"/>
              <a:t>中随机地选择一个数字</a:t>
            </a:r>
            <a:r>
              <a:rPr lang="en-US" altLang="zh-CN" dirty="0" smtClean="0"/>
              <a:t>n</a:t>
            </a:r>
          </a:p>
          <a:p>
            <a:r>
              <a:rPr lang="zh-CN" altLang="zh-CN" dirty="0"/>
              <a:t>以</a:t>
            </a:r>
            <a:r>
              <a:rPr lang="en-US" altLang="zh-CN" dirty="0"/>
              <a:t>n</a:t>
            </a:r>
            <a:r>
              <a:rPr lang="zh-CN" altLang="zh-CN" dirty="0"/>
              <a:t>个单位时间为自己新的退避</a:t>
            </a:r>
            <a:r>
              <a:rPr lang="zh-CN" altLang="zh-CN" dirty="0" smtClean="0"/>
              <a:t>时间</a:t>
            </a:r>
            <a:endParaRPr lang="en-US" altLang="zh-CN" dirty="0" smtClean="0"/>
          </a:p>
          <a:p>
            <a:r>
              <a:rPr lang="zh-CN" altLang="en-US" dirty="0" smtClean="0"/>
              <a:t>例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是</a:t>
            </a:r>
            <a:r>
              <a:rPr lang="zh-CN" altLang="zh-CN" dirty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次退避，算法是在｛</a:t>
            </a:r>
            <a:r>
              <a:rPr lang="en-US" altLang="zh-CN" dirty="0"/>
              <a:t>0</a:t>
            </a:r>
            <a:r>
              <a:rPr lang="zh-CN" altLang="zh-CN" dirty="0"/>
              <a:t>，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3</a:t>
            </a:r>
            <a:r>
              <a:rPr lang="zh-CN" altLang="zh-CN" dirty="0"/>
              <a:t>，</a:t>
            </a:r>
            <a:r>
              <a:rPr lang="en-US" altLang="zh-CN" dirty="0"/>
              <a:t>4</a:t>
            </a:r>
            <a:r>
              <a:rPr lang="zh-CN" altLang="zh-CN" dirty="0"/>
              <a:t>，</a:t>
            </a:r>
            <a:r>
              <a:rPr lang="en-US" altLang="zh-CN" dirty="0"/>
              <a:t>5</a:t>
            </a:r>
            <a:r>
              <a:rPr lang="zh-CN" altLang="zh-CN" dirty="0"/>
              <a:t>，</a:t>
            </a:r>
            <a:r>
              <a:rPr lang="en-US" altLang="zh-CN" dirty="0"/>
              <a:t>6</a:t>
            </a:r>
            <a:r>
              <a:rPr lang="zh-CN" altLang="zh-CN" dirty="0"/>
              <a:t>，</a:t>
            </a:r>
            <a:r>
              <a:rPr lang="en-US" altLang="zh-CN" dirty="0"/>
              <a:t>7</a:t>
            </a:r>
            <a:r>
              <a:rPr lang="zh-CN" altLang="zh-CN" dirty="0"/>
              <a:t>｝中随机选择一个数字</a:t>
            </a:r>
            <a:r>
              <a:rPr lang="en-US" altLang="zh-CN" dirty="0" smtClean="0"/>
              <a:t>n</a:t>
            </a:r>
          </a:p>
          <a:p>
            <a:pPr lvl="1"/>
            <a:r>
              <a:rPr lang="zh-CN" altLang="zh-CN" dirty="0" smtClean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次退避是在｛</a:t>
            </a:r>
            <a:r>
              <a:rPr lang="en-US" altLang="zh-CN" dirty="0"/>
              <a:t>0</a:t>
            </a:r>
            <a:r>
              <a:rPr lang="zh-CN" altLang="zh-CN" dirty="0"/>
              <a:t>，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...</a:t>
            </a:r>
            <a:r>
              <a:rPr lang="zh-CN" altLang="zh-CN" dirty="0"/>
              <a:t>，</a:t>
            </a:r>
            <a:r>
              <a:rPr lang="en-US" altLang="zh-CN" dirty="0"/>
              <a:t>15</a:t>
            </a:r>
            <a:r>
              <a:rPr lang="zh-CN" altLang="zh-CN" dirty="0"/>
              <a:t>｝中随机选择一个数字</a:t>
            </a:r>
            <a:r>
              <a:rPr lang="en-US" altLang="zh-CN" dirty="0" smtClean="0"/>
              <a:t>n</a:t>
            </a:r>
          </a:p>
          <a:p>
            <a:pPr lvl="1"/>
            <a:r>
              <a:rPr lang="zh-CN" altLang="zh-CN" dirty="0" smtClean="0"/>
              <a:t>以此类推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5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104016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zh-CN" dirty="0">
                <a:solidFill>
                  <a:srgbClr val="FF0000"/>
                </a:solidFill>
              </a:rPr>
              <a:t>．会话过程</a:t>
            </a:r>
            <a:r>
              <a:rPr lang="zh-CN" altLang="zh-CN" dirty="0" smtClean="0">
                <a:solidFill>
                  <a:srgbClr val="FF0000"/>
                </a:solidFill>
              </a:rPr>
              <a:t>示例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zh-CN" altLang="zh-CN" dirty="0"/>
              <a:t>基本传输模式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807275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870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具有</a:t>
            </a:r>
            <a:r>
              <a:rPr lang="en-US" altLang="zh-CN" dirty="0"/>
              <a:t>RTS/CTS</a:t>
            </a:r>
            <a:r>
              <a:rPr lang="zh-CN" altLang="zh-CN" dirty="0"/>
              <a:t>机制的传输模式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44824"/>
            <a:ext cx="8921047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442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</a:t>
            </a:r>
            <a:r>
              <a:rPr lang="zh-CN" altLang="zh-CN" dirty="0"/>
              <a:t>概述</a:t>
            </a:r>
          </a:p>
          <a:p>
            <a:r>
              <a:rPr lang="en-US" altLang="zh-CN" dirty="0" smtClean="0"/>
              <a:t>7.2 </a:t>
            </a:r>
            <a:r>
              <a:rPr lang="zh-CN" altLang="zh-CN" dirty="0"/>
              <a:t>隐蔽站和暴露站问题</a:t>
            </a:r>
          </a:p>
          <a:p>
            <a:r>
              <a:rPr lang="en-US" altLang="zh-CN" dirty="0"/>
              <a:t>7.3 </a:t>
            </a:r>
            <a:r>
              <a:rPr lang="zh-CN" altLang="zh-CN" dirty="0"/>
              <a:t>无线局域网</a:t>
            </a:r>
          </a:p>
          <a:p>
            <a:pPr lvl="1"/>
            <a:r>
              <a:rPr lang="en-US" altLang="zh-CN" dirty="0"/>
              <a:t>7.3.1 IEEE802.11</a:t>
            </a:r>
            <a:r>
              <a:rPr lang="zh-CN" altLang="zh-CN" dirty="0"/>
              <a:t>概述</a:t>
            </a:r>
          </a:p>
          <a:p>
            <a:pPr lvl="1"/>
            <a:r>
              <a:rPr lang="en-US" altLang="zh-CN" dirty="0"/>
              <a:t>7.3.2 IEEE802.11 CSMA/CA</a:t>
            </a:r>
            <a:r>
              <a:rPr lang="zh-CN" altLang="zh-CN" dirty="0"/>
              <a:t>的工作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7.3.3 </a:t>
            </a:r>
            <a:r>
              <a:rPr lang="zh-CN" altLang="zh-CN" dirty="0">
                <a:solidFill>
                  <a:srgbClr val="FF0000"/>
                </a:solidFill>
              </a:rPr>
              <a:t>相关发展</a:t>
            </a:r>
          </a:p>
          <a:p>
            <a:r>
              <a:rPr lang="en-US" altLang="zh-CN" dirty="0"/>
              <a:t>7.4 </a:t>
            </a:r>
            <a:r>
              <a:rPr lang="zh-CN" altLang="zh-CN" dirty="0"/>
              <a:t>无线广域网</a:t>
            </a:r>
          </a:p>
          <a:p>
            <a:r>
              <a:rPr lang="en-US" altLang="zh-CN" dirty="0"/>
              <a:t>7.5 </a:t>
            </a:r>
            <a:r>
              <a:rPr lang="zh-CN" altLang="zh-CN" dirty="0"/>
              <a:t>无线个域</a:t>
            </a:r>
            <a:r>
              <a:rPr lang="zh-CN" altLang="zh-CN" dirty="0" smtClean="0"/>
              <a:t>网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1405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1. MU-MIMO</a:t>
            </a:r>
            <a:r>
              <a:rPr lang="zh-CN" altLang="zh-CN" dirty="0">
                <a:solidFill>
                  <a:srgbClr val="FF0000"/>
                </a:solidFill>
              </a:rPr>
              <a:t>技术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多用户</a:t>
            </a:r>
            <a:r>
              <a:rPr lang="en-US" altLang="zh-CN" dirty="0"/>
              <a:t>-</a:t>
            </a:r>
            <a:r>
              <a:rPr lang="zh-CN" altLang="zh-CN" dirty="0"/>
              <a:t>多入多出（</a:t>
            </a:r>
            <a:r>
              <a:rPr lang="en-US" altLang="zh-CN" dirty="0"/>
              <a:t>Multi-User Multiple-Input Multiple-Output</a:t>
            </a:r>
            <a:r>
              <a:rPr lang="zh-CN" altLang="zh-CN" dirty="0"/>
              <a:t>，</a:t>
            </a:r>
            <a:r>
              <a:rPr lang="en-US" altLang="zh-CN" dirty="0"/>
              <a:t>MU-MIMO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/>
              <a:t>能与多个结点同时通信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13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传统</a:t>
            </a:r>
            <a:r>
              <a:rPr lang="en-US" altLang="zh-CN" dirty="0"/>
              <a:t>AP</a:t>
            </a:r>
            <a:r>
              <a:rPr lang="zh-CN" altLang="zh-CN" dirty="0"/>
              <a:t>信号的覆盖范围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195736" y="1628800"/>
            <a:ext cx="4896544" cy="489654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766178"/>
              </p:ext>
            </p:extLst>
          </p:nvPr>
        </p:nvGraphicFramePr>
        <p:xfrm>
          <a:off x="2699792" y="4490633"/>
          <a:ext cx="597450" cy="450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Clip" r:id="rId3" imgW="1268295" imgH="1199426" progId="MS_ClipArt_Gallery.2">
                  <p:embed/>
                </p:oleObj>
              </mc:Choice>
              <mc:Fallback>
                <p:oleObj name="Clip" r:id="rId3" imgW="1268295" imgH="1199426" progId="MS_ClipArt_Gallery.2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490633"/>
                        <a:ext cx="597450" cy="450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78" descr="D-Link%20DI-713P%20Wireless%20Broadband%20rou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209" y="3786703"/>
            <a:ext cx="755597" cy="58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289156"/>
              </p:ext>
            </p:extLst>
          </p:nvPr>
        </p:nvGraphicFramePr>
        <p:xfrm>
          <a:off x="4619625" y="5661248"/>
          <a:ext cx="5969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Clip" r:id="rId6" imgW="1268295" imgH="1199426" progId="MS_ClipArt_Gallery.2">
                  <p:embed/>
                </p:oleObj>
              </mc:Choice>
              <mc:Fallback>
                <p:oleObj name="Clip" r:id="rId6" imgW="1268295" imgH="1199426" progId="MS_ClipArt_Gallery.2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5661248"/>
                        <a:ext cx="5969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297791"/>
              </p:ext>
            </p:extLst>
          </p:nvPr>
        </p:nvGraphicFramePr>
        <p:xfrm>
          <a:off x="5724128" y="2420888"/>
          <a:ext cx="5969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Clip" r:id="rId7" imgW="1268295" imgH="1199426" progId="MS_ClipArt_Gallery.2">
                  <p:embed/>
                </p:oleObj>
              </mc:Choice>
              <mc:Fallback>
                <p:oleObj name="Clip" r:id="rId7" imgW="1268295" imgH="1199426" progId="MS_ClipArt_Gallery.2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420888"/>
                        <a:ext cx="5969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47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饼形 10"/>
          <p:cNvSpPr/>
          <p:nvPr/>
        </p:nvSpPr>
        <p:spPr>
          <a:xfrm rot="15400086">
            <a:off x="5134820" y="2728379"/>
            <a:ext cx="2439240" cy="3512652"/>
          </a:xfrm>
          <a:prstGeom prst="pie">
            <a:avLst>
              <a:gd name="adj1" fmla="val 15274186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饼形 9"/>
          <p:cNvSpPr/>
          <p:nvPr/>
        </p:nvSpPr>
        <p:spPr>
          <a:xfrm rot="10800000">
            <a:off x="5576954" y="2907442"/>
            <a:ext cx="2439240" cy="3512652"/>
          </a:xfrm>
          <a:prstGeom prst="pie">
            <a:avLst>
              <a:gd name="adj1" fmla="val 15274186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饼形 8"/>
          <p:cNvSpPr/>
          <p:nvPr/>
        </p:nvSpPr>
        <p:spPr>
          <a:xfrm rot="2894213">
            <a:off x="5970969" y="2240598"/>
            <a:ext cx="2439240" cy="3512652"/>
          </a:xfrm>
          <a:prstGeom prst="pie">
            <a:avLst>
              <a:gd name="adj1" fmla="val 15274186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MU-MIMO</a:t>
            </a:r>
            <a:r>
              <a:rPr lang="zh-CN" altLang="zh-CN" dirty="0"/>
              <a:t>技术的</a:t>
            </a:r>
            <a:r>
              <a:rPr lang="en-US" altLang="zh-CN" dirty="0"/>
              <a:t>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利用波束成型和多用户分集</a:t>
            </a:r>
            <a:r>
              <a:rPr lang="zh-CN" altLang="zh-CN" dirty="0" smtClean="0"/>
              <a:t>技术</a:t>
            </a:r>
            <a:endParaRPr lang="en-US" altLang="zh-CN" dirty="0" smtClean="0"/>
          </a:p>
          <a:p>
            <a:r>
              <a:rPr lang="zh-CN" altLang="zh-CN" dirty="0" smtClean="0"/>
              <a:t>将</a:t>
            </a:r>
            <a:r>
              <a:rPr lang="zh-CN" altLang="zh-CN" dirty="0"/>
              <a:t>信号在时域、频域、空域三个维度上分成多条</a:t>
            </a:r>
            <a:r>
              <a:rPr lang="zh-CN" altLang="zh-CN" dirty="0" smtClean="0"/>
              <a:t>射线</a:t>
            </a:r>
            <a:endParaRPr lang="en-US" altLang="zh-CN" dirty="0" smtClean="0"/>
          </a:p>
          <a:p>
            <a:r>
              <a:rPr lang="zh-CN" altLang="zh-CN" dirty="0" smtClean="0"/>
              <a:t>它们</a:t>
            </a:r>
            <a:r>
              <a:rPr lang="zh-CN" altLang="zh-CN" dirty="0"/>
              <a:t>同时与不同的结点进行通信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790823"/>
              </p:ext>
            </p:extLst>
          </p:nvPr>
        </p:nvGraphicFramePr>
        <p:xfrm>
          <a:off x="4788024" y="4778665"/>
          <a:ext cx="597450" cy="450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Clip" r:id="rId3" imgW="1268295" imgH="1199426" progId="MS_ClipArt_Gallery.2">
                  <p:embed/>
                </p:oleObj>
              </mc:Choice>
              <mc:Fallback>
                <p:oleObj name="Clip" r:id="rId3" imgW="1268295" imgH="119942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4778665"/>
                        <a:ext cx="597450" cy="450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78" descr="D-Link%20DI-713P%20Wireless%20Broadband%20rout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441" y="4074735"/>
            <a:ext cx="755597" cy="58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667665"/>
              </p:ext>
            </p:extLst>
          </p:nvPr>
        </p:nvGraphicFramePr>
        <p:xfrm>
          <a:off x="6707857" y="5949280"/>
          <a:ext cx="5969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Clip" r:id="rId6" imgW="1268295" imgH="1199426" progId="MS_ClipArt_Gallery.2">
                  <p:embed/>
                </p:oleObj>
              </mc:Choice>
              <mc:Fallback>
                <p:oleObj name="Clip" r:id="rId6" imgW="1268295" imgH="119942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857" y="5949280"/>
                        <a:ext cx="5969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551703"/>
              </p:ext>
            </p:extLst>
          </p:nvPr>
        </p:nvGraphicFramePr>
        <p:xfrm>
          <a:off x="7812360" y="2708920"/>
          <a:ext cx="5969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Clip" r:id="rId7" imgW="1268295" imgH="1199426" progId="MS_ClipArt_Gallery.2">
                  <p:embed/>
                </p:oleObj>
              </mc:Choice>
              <mc:Fallback>
                <p:oleObj name="Clip" r:id="rId7" imgW="1268295" imgH="119942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360" y="2708920"/>
                        <a:ext cx="5969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531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zh-CN" dirty="0">
                <a:solidFill>
                  <a:srgbClr val="FF0000"/>
                </a:solidFill>
              </a:rPr>
              <a:t>在局域网中引入路由的思想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因为需要实现多跳通信，所以需要借助路由算法来计算</a:t>
            </a:r>
            <a:r>
              <a:rPr lang="zh-CN" altLang="zh-CN" dirty="0" smtClean="0"/>
              <a:t>路径</a:t>
            </a:r>
            <a:endParaRPr lang="en-US" altLang="zh-CN" dirty="0" smtClean="0"/>
          </a:p>
          <a:p>
            <a:r>
              <a:rPr lang="zh-CN" altLang="zh-CN" dirty="0" smtClean="0"/>
              <a:t>这种</a:t>
            </a:r>
            <a:r>
              <a:rPr lang="zh-CN" altLang="zh-CN" dirty="0"/>
              <a:t>路由和互联网上的路由完全</a:t>
            </a:r>
            <a:r>
              <a:rPr lang="zh-CN" altLang="zh-CN" dirty="0" smtClean="0"/>
              <a:t>不同</a:t>
            </a:r>
            <a:endParaRPr lang="en-US" altLang="zh-CN" dirty="0" smtClean="0"/>
          </a:p>
          <a:p>
            <a:r>
              <a:rPr lang="zh-CN" altLang="zh-CN" dirty="0" smtClean="0"/>
              <a:t>最</a:t>
            </a:r>
            <a:r>
              <a:rPr lang="zh-CN" altLang="zh-CN" dirty="0"/>
              <a:t>重要的是结点是可以移动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必然</a:t>
            </a:r>
            <a:r>
              <a:rPr lang="zh-CN" altLang="zh-CN" dirty="0"/>
              <a:t>导致网络拓扑结构经常变化，路由信息不太</a:t>
            </a:r>
            <a:r>
              <a:rPr lang="zh-CN" altLang="zh-CN" dirty="0" smtClean="0"/>
              <a:t>稳定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所以</a:t>
            </a:r>
            <a:r>
              <a:rPr lang="zh-CN" altLang="zh-CN" dirty="0"/>
              <a:t>自组网会经常不断</a:t>
            </a:r>
            <a:r>
              <a:rPr lang="zh-CN" altLang="zh-CN" dirty="0" smtClean="0"/>
              <a:t>动态重组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81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716" y="3068960"/>
            <a:ext cx="399097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zh-CN" dirty="0">
                <a:solidFill>
                  <a:srgbClr val="FF0000"/>
                </a:solidFill>
              </a:rPr>
              <a:t>更大的信号承载密度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物理层还通过加大信号承载密度来实现高数据</a:t>
            </a:r>
            <a:r>
              <a:rPr lang="zh-CN" altLang="zh-CN" dirty="0" smtClean="0"/>
              <a:t>率</a:t>
            </a:r>
            <a:endParaRPr lang="en-US" altLang="zh-CN" dirty="0" smtClean="0"/>
          </a:p>
          <a:p>
            <a:r>
              <a:rPr lang="en-US" altLang="zh-CN" dirty="0"/>
              <a:t>802.11n</a:t>
            </a:r>
            <a:r>
              <a:rPr lang="zh-CN" altLang="zh-CN" dirty="0"/>
              <a:t>采用了</a:t>
            </a:r>
            <a:r>
              <a:rPr lang="en-US" altLang="zh-CN" dirty="0"/>
              <a:t>64QAM</a:t>
            </a:r>
            <a:r>
              <a:rPr lang="zh-CN" altLang="zh-CN" dirty="0"/>
              <a:t>调制</a:t>
            </a:r>
            <a:r>
              <a:rPr lang="zh-CN" altLang="zh-CN" dirty="0" smtClean="0"/>
              <a:t>技术</a:t>
            </a:r>
            <a:endParaRPr lang="en-US" altLang="zh-CN" dirty="0" smtClean="0"/>
          </a:p>
          <a:p>
            <a:r>
              <a:rPr lang="zh-CN" altLang="zh-CN" dirty="0"/>
              <a:t>一个码元可</a:t>
            </a:r>
            <a:r>
              <a:rPr lang="zh-CN" altLang="zh-CN" dirty="0" smtClean="0"/>
              <a:t>携带</a:t>
            </a:r>
            <a:r>
              <a:rPr lang="en-US" altLang="zh-CN" dirty="0" smtClean="0"/>
              <a:t>(   )</a:t>
            </a:r>
            <a:r>
              <a:rPr lang="zh-CN" altLang="zh-CN" dirty="0" smtClean="0"/>
              <a:t>个比特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24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而</a:t>
            </a:r>
            <a:r>
              <a:rPr lang="en-US" altLang="zh-CN" dirty="0"/>
              <a:t>802.11ac</a:t>
            </a:r>
            <a:r>
              <a:rPr lang="zh-CN" altLang="zh-CN" dirty="0"/>
              <a:t>则采用了</a:t>
            </a:r>
            <a:r>
              <a:rPr lang="en-US" altLang="zh-CN" dirty="0" smtClean="0"/>
              <a:t>256QAM</a:t>
            </a:r>
          </a:p>
          <a:p>
            <a:r>
              <a:rPr lang="zh-CN" altLang="zh-CN" dirty="0"/>
              <a:t>一个码元可携带</a:t>
            </a:r>
            <a:r>
              <a:rPr lang="en-US" altLang="zh-CN" dirty="0"/>
              <a:t>(   )</a:t>
            </a:r>
            <a:r>
              <a:rPr lang="zh-CN" altLang="zh-CN" dirty="0"/>
              <a:t>个比特</a:t>
            </a:r>
            <a:r>
              <a:rPr lang="en-US" altLang="zh-CN" dirty="0"/>
              <a:t>?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140968"/>
            <a:ext cx="3889111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094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假设波特率相同，</a:t>
            </a:r>
            <a:r>
              <a:rPr lang="en-US" altLang="zh-CN" dirty="0"/>
              <a:t>802.11ac</a:t>
            </a:r>
            <a:r>
              <a:rPr lang="zh-CN" altLang="zh-CN" dirty="0"/>
              <a:t>的数据率是</a:t>
            </a:r>
            <a:r>
              <a:rPr lang="en-US" altLang="zh-CN" dirty="0"/>
              <a:t>802.11n</a:t>
            </a:r>
            <a:r>
              <a:rPr lang="zh-CN" altLang="zh-CN" dirty="0"/>
              <a:t>的</a:t>
            </a:r>
            <a:r>
              <a:rPr lang="en-US" altLang="zh-CN" dirty="0"/>
              <a:t>1.3</a:t>
            </a:r>
            <a:r>
              <a:rPr lang="zh-CN" altLang="zh-CN" dirty="0" smtClean="0"/>
              <a:t>倍</a:t>
            </a:r>
            <a:endParaRPr lang="en-US" altLang="zh-CN" dirty="0" smtClean="0"/>
          </a:p>
          <a:p>
            <a:r>
              <a:rPr lang="zh-CN" altLang="zh-CN" dirty="0" smtClean="0"/>
              <a:t>如果</a:t>
            </a:r>
            <a:r>
              <a:rPr lang="zh-CN" altLang="zh-CN" dirty="0"/>
              <a:t>说</a:t>
            </a:r>
            <a:r>
              <a:rPr lang="en-US" altLang="zh-CN" dirty="0"/>
              <a:t>802.11n</a:t>
            </a:r>
            <a:r>
              <a:rPr lang="zh-CN" altLang="zh-CN" dirty="0"/>
              <a:t>时代，马路上的交通工具是</a:t>
            </a:r>
            <a:r>
              <a:rPr lang="zh-CN" altLang="zh-CN" dirty="0" smtClean="0"/>
              <a:t>小轿车</a:t>
            </a:r>
            <a:endParaRPr lang="en-US" altLang="zh-CN" dirty="0" smtClean="0"/>
          </a:p>
          <a:p>
            <a:r>
              <a:rPr lang="zh-CN" altLang="zh-CN" dirty="0" smtClean="0"/>
              <a:t>而</a:t>
            </a:r>
            <a:r>
              <a:rPr lang="zh-CN" altLang="zh-CN" dirty="0"/>
              <a:t>在</a:t>
            </a:r>
            <a:r>
              <a:rPr lang="en-US" altLang="zh-CN" dirty="0"/>
              <a:t>802.11ac</a:t>
            </a:r>
            <a:r>
              <a:rPr lang="zh-CN" altLang="zh-CN" dirty="0"/>
              <a:t>时代改成</a:t>
            </a:r>
            <a:r>
              <a:rPr lang="zh-CN" altLang="zh-CN" dirty="0" smtClean="0"/>
              <a:t>了</a:t>
            </a:r>
            <a:r>
              <a:rPr lang="zh-CN" altLang="en-US" dirty="0"/>
              <a:t>商务车</a:t>
            </a:r>
            <a:r>
              <a:rPr lang="zh-CN" altLang="zh-CN" dirty="0" smtClean="0"/>
              <a:t>，</a:t>
            </a:r>
            <a:r>
              <a:rPr lang="zh-CN" altLang="zh-CN" dirty="0"/>
              <a:t>运输能力大很多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46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</a:t>
            </a:r>
            <a:r>
              <a:rPr lang="zh-CN" altLang="zh-CN" dirty="0"/>
              <a:t>概述</a:t>
            </a:r>
          </a:p>
          <a:p>
            <a:r>
              <a:rPr lang="en-US" altLang="zh-CN" dirty="0" smtClean="0"/>
              <a:t>7.2 </a:t>
            </a:r>
            <a:r>
              <a:rPr lang="zh-CN" altLang="zh-CN" dirty="0"/>
              <a:t>隐蔽站和暴露站问题</a:t>
            </a:r>
          </a:p>
          <a:p>
            <a:r>
              <a:rPr lang="en-US" altLang="zh-CN" dirty="0"/>
              <a:t>7.3 </a:t>
            </a:r>
            <a:r>
              <a:rPr lang="zh-CN" altLang="zh-CN" dirty="0"/>
              <a:t>无线局域网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7.4 </a:t>
            </a:r>
            <a:r>
              <a:rPr lang="zh-CN" altLang="zh-CN" dirty="0">
                <a:solidFill>
                  <a:srgbClr val="FF0000"/>
                </a:solidFill>
              </a:rPr>
              <a:t>无线广域网</a:t>
            </a:r>
          </a:p>
          <a:p>
            <a:r>
              <a:rPr lang="en-US" altLang="zh-CN" dirty="0"/>
              <a:t>7.5 </a:t>
            </a:r>
            <a:r>
              <a:rPr lang="zh-CN" altLang="zh-CN" dirty="0"/>
              <a:t>无线个域</a:t>
            </a:r>
            <a:r>
              <a:rPr lang="zh-CN" altLang="zh-CN" dirty="0" smtClean="0"/>
              <a:t>网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1405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zh-CN" dirty="0">
                <a:solidFill>
                  <a:srgbClr val="FF0000"/>
                </a:solidFill>
              </a:rPr>
              <a:t>概述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代表就是蜂窝通信（</a:t>
            </a:r>
            <a:r>
              <a:rPr lang="en-US" altLang="zh-CN" dirty="0"/>
              <a:t>Cellular Communication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国内由电信、移动、联通等网络运营商经营，提供广泛范围内的无线通信</a:t>
            </a:r>
            <a:r>
              <a:rPr lang="zh-CN" altLang="zh-CN" dirty="0" smtClean="0"/>
              <a:t>服务</a:t>
            </a:r>
            <a:endParaRPr lang="en-US" altLang="zh-CN" dirty="0" smtClean="0"/>
          </a:p>
          <a:p>
            <a:r>
              <a:rPr lang="zh-CN" altLang="zh-CN" dirty="0" smtClean="0"/>
              <a:t>蜂窝的基</a:t>
            </a:r>
            <a:r>
              <a:rPr lang="zh-CN" altLang="zh-CN" dirty="0"/>
              <a:t>站布置方式可在相同投入的情况下得到最大的覆盖面积</a:t>
            </a:r>
            <a:endParaRPr lang="zh-CN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431127"/>
            <a:ext cx="3678188" cy="341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059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蜂窝通信目前发展了</a:t>
            </a:r>
            <a:r>
              <a:rPr lang="en-US" altLang="zh-CN" dirty="0"/>
              <a:t>5</a:t>
            </a:r>
            <a:r>
              <a:rPr lang="zh-CN" altLang="zh-CN" dirty="0"/>
              <a:t>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98296"/>
          </a:xfrm>
        </p:spPr>
        <p:txBody>
          <a:bodyPr>
            <a:normAutofit/>
          </a:bodyPr>
          <a:lstStyle/>
          <a:p>
            <a:pPr lvl="0"/>
            <a:r>
              <a:rPr lang="zh-CN" altLang="zh-CN" dirty="0"/>
              <a:t>第</a:t>
            </a:r>
            <a:r>
              <a:rPr lang="en-US" altLang="zh-CN" dirty="0"/>
              <a:t>1</a:t>
            </a:r>
            <a:r>
              <a:rPr lang="zh-CN" altLang="zh-CN" dirty="0"/>
              <a:t>代模拟蜂窝系统，如美国的</a:t>
            </a:r>
            <a:r>
              <a:rPr lang="en-US" altLang="zh-CN" dirty="0"/>
              <a:t>AMPS</a:t>
            </a:r>
            <a:r>
              <a:rPr lang="zh-CN" altLang="zh-CN" dirty="0"/>
              <a:t>系统和欧洲的</a:t>
            </a:r>
            <a:r>
              <a:rPr lang="en-US" altLang="zh-CN" dirty="0"/>
              <a:t>TACS</a:t>
            </a:r>
            <a:r>
              <a:rPr lang="zh-CN" altLang="zh-CN" dirty="0"/>
              <a:t>系统等。</a:t>
            </a:r>
          </a:p>
          <a:p>
            <a:pPr lvl="0"/>
            <a:r>
              <a:rPr lang="zh-CN" altLang="zh-CN" dirty="0"/>
              <a:t>第</a:t>
            </a:r>
            <a:r>
              <a:rPr lang="en-US" altLang="zh-CN" dirty="0"/>
              <a:t>2</a:t>
            </a:r>
            <a:r>
              <a:rPr lang="zh-CN" altLang="zh-CN" dirty="0"/>
              <a:t>代数字蜂窝</a:t>
            </a:r>
            <a:r>
              <a:rPr lang="zh-CN" altLang="zh-CN" dirty="0" smtClean="0"/>
              <a:t>系统</a:t>
            </a:r>
            <a:r>
              <a:rPr lang="en-US" altLang="zh-CN" dirty="0" smtClean="0"/>
              <a:t>(2G)</a:t>
            </a:r>
            <a:r>
              <a:rPr lang="zh-CN" altLang="zh-CN" dirty="0" smtClean="0"/>
              <a:t>，欧洲</a:t>
            </a:r>
            <a:r>
              <a:rPr lang="en-US" altLang="zh-CN" dirty="0" smtClean="0"/>
              <a:t>GSM</a:t>
            </a:r>
            <a:r>
              <a:rPr lang="zh-CN" altLang="zh-CN" dirty="0"/>
              <a:t>和</a:t>
            </a:r>
            <a:r>
              <a:rPr lang="zh-CN" altLang="zh-CN" dirty="0" smtClean="0"/>
              <a:t>美国</a:t>
            </a:r>
            <a:r>
              <a:rPr lang="en-US" altLang="zh-CN" dirty="0" smtClean="0"/>
              <a:t>CDMA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第</a:t>
            </a:r>
            <a:r>
              <a:rPr lang="en-US" altLang="zh-CN" dirty="0" smtClean="0"/>
              <a:t>2</a:t>
            </a:r>
            <a:r>
              <a:rPr lang="en-US" altLang="zh-CN" dirty="0"/>
              <a:t>.5</a:t>
            </a:r>
            <a:r>
              <a:rPr lang="zh-CN" altLang="zh-CN" dirty="0"/>
              <a:t>代过渡系统（</a:t>
            </a:r>
            <a:r>
              <a:rPr lang="en-US" altLang="zh-CN" dirty="0"/>
              <a:t>2.5G</a:t>
            </a:r>
            <a:r>
              <a:rPr lang="zh-CN" altLang="zh-CN" dirty="0"/>
              <a:t>）如</a:t>
            </a:r>
            <a:r>
              <a:rPr lang="en-US" altLang="zh-CN" dirty="0"/>
              <a:t>GPRS</a:t>
            </a:r>
            <a:r>
              <a:rPr lang="zh-CN" altLang="zh-CN" dirty="0"/>
              <a:t>等。</a:t>
            </a:r>
          </a:p>
          <a:p>
            <a:pPr lvl="0"/>
            <a:r>
              <a:rPr lang="zh-CN" altLang="zh-CN" dirty="0" smtClean="0"/>
              <a:t>第</a:t>
            </a:r>
            <a:r>
              <a:rPr lang="en-US" altLang="zh-CN" dirty="0"/>
              <a:t>3</a:t>
            </a:r>
            <a:r>
              <a:rPr lang="zh-CN" altLang="zh-CN" dirty="0" smtClean="0"/>
              <a:t>代</a:t>
            </a:r>
            <a:r>
              <a:rPr lang="en-US" altLang="zh-CN" dirty="0" smtClean="0"/>
              <a:t>(3G)</a:t>
            </a:r>
            <a:r>
              <a:rPr lang="zh-CN" altLang="zh-CN" dirty="0" smtClean="0"/>
              <a:t>多媒体</a:t>
            </a:r>
            <a:r>
              <a:rPr lang="zh-CN" altLang="zh-CN" dirty="0"/>
              <a:t>数据通信，如</a:t>
            </a:r>
            <a:r>
              <a:rPr lang="en-US" altLang="zh-CN" dirty="0"/>
              <a:t>WCDMA</a:t>
            </a:r>
            <a:r>
              <a:rPr lang="zh-CN" altLang="zh-CN" dirty="0"/>
              <a:t>、</a:t>
            </a:r>
            <a:r>
              <a:rPr lang="en-US" altLang="zh-CN" dirty="0"/>
              <a:t>CDMA2000</a:t>
            </a:r>
            <a:r>
              <a:rPr lang="zh-CN" altLang="zh-CN" dirty="0"/>
              <a:t>、</a:t>
            </a:r>
            <a:r>
              <a:rPr lang="en-US" altLang="zh-CN" dirty="0"/>
              <a:t>TD-SCDMA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第</a:t>
            </a:r>
            <a:r>
              <a:rPr lang="en-US" altLang="zh-CN" dirty="0"/>
              <a:t>4</a:t>
            </a:r>
            <a:r>
              <a:rPr lang="zh-CN" altLang="zh-CN" dirty="0" smtClean="0"/>
              <a:t>代</a:t>
            </a:r>
            <a:r>
              <a:rPr lang="en-US" altLang="zh-CN" dirty="0" smtClean="0"/>
              <a:t>(4G)</a:t>
            </a:r>
            <a:r>
              <a:rPr lang="zh-CN" altLang="zh-CN" dirty="0" smtClean="0"/>
              <a:t>宽带</a:t>
            </a:r>
            <a:r>
              <a:rPr lang="zh-CN" altLang="zh-CN" dirty="0"/>
              <a:t>多媒体数据通信，如</a:t>
            </a:r>
            <a:r>
              <a:rPr lang="en-US" altLang="zh-CN" dirty="0" smtClean="0"/>
              <a:t>LTE</a:t>
            </a:r>
            <a:endParaRPr lang="zh-CN" altLang="zh-CN" dirty="0"/>
          </a:p>
          <a:p>
            <a:r>
              <a:rPr lang="zh-CN" altLang="zh-CN" dirty="0"/>
              <a:t>第</a:t>
            </a:r>
            <a:r>
              <a:rPr lang="en-US" altLang="zh-CN" dirty="0"/>
              <a:t>5</a:t>
            </a:r>
            <a:r>
              <a:rPr lang="zh-CN" altLang="zh-CN" dirty="0" smtClean="0"/>
              <a:t>代</a:t>
            </a:r>
            <a:r>
              <a:rPr lang="en-US" altLang="zh-CN" dirty="0" smtClean="0"/>
              <a:t>(5G)</a:t>
            </a:r>
            <a:r>
              <a:rPr lang="zh-CN" altLang="zh-CN" dirty="0" smtClean="0"/>
              <a:t>强调</a:t>
            </a:r>
            <a:r>
              <a:rPr lang="zh-CN" altLang="zh-CN" dirty="0"/>
              <a:t>万物互连，正在积极</a:t>
            </a:r>
            <a:r>
              <a:rPr lang="zh-CN" altLang="zh-CN" dirty="0" smtClean="0"/>
              <a:t>推广</a:t>
            </a:r>
            <a:endParaRPr lang="en-US" altLang="zh-CN" dirty="0" smtClean="0"/>
          </a:p>
          <a:p>
            <a:r>
              <a:rPr lang="zh-CN" altLang="zh-CN" dirty="0" smtClean="0"/>
              <a:t>第</a:t>
            </a:r>
            <a:r>
              <a:rPr lang="en-US" altLang="zh-CN" dirty="0"/>
              <a:t>6</a:t>
            </a:r>
            <a:r>
              <a:rPr lang="zh-CN" altLang="zh-CN" dirty="0"/>
              <a:t>代也正在积极研究当中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1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4G</a:t>
            </a:r>
            <a:r>
              <a:rPr lang="zh-CN" altLang="zh-CN" dirty="0"/>
              <a:t>仍是主流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其</a:t>
            </a:r>
            <a:r>
              <a:rPr lang="zh-CN" altLang="zh-CN" dirty="0"/>
              <a:t>标准主是指</a:t>
            </a:r>
            <a:r>
              <a:rPr lang="en-US" altLang="zh-CN" dirty="0"/>
              <a:t>LTE</a:t>
            </a:r>
            <a:r>
              <a:rPr lang="zh-CN" altLang="zh-CN" dirty="0"/>
              <a:t>（</a:t>
            </a:r>
            <a:r>
              <a:rPr lang="en-US" altLang="zh-CN" dirty="0"/>
              <a:t>Long Term Evolution</a:t>
            </a:r>
            <a:r>
              <a:rPr lang="zh-CN" altLang="zh-CN" dirty="0"/>
              <a:t>，长期演进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下行</a:t>
            </a:r>
            <a:r>
              <a:rPr lang="en-US" altLang="zh-CN" dirty="0"/>
              <a:t>100Mbps</a:t>
            </a:r>
            <a:r>
              <a:rPr lang="zh-CN" altLang="zh-CN" dirty="0"/>
              <a:t>，上行</a:t>
            </a:r>
            <a:r>
              <a:rPr lang="en-US" altLang="zh-CN" dirty="0"/>
              <a:t>50Mbps</a:t>
            </a:r>
            <a:r>
              <a:rPr lang="zh-CN" altLang="zh-CN" dirty="0"/>
              <a:t>的峰值</a:t>
            </a:r>
            <a:r>
              <a:rPr lang="zh-CN" altLang="zh-CN" dirty="0" smtClean="0"/>
              <a:t>速率</a:t>
            </a:r>
            <a:endParaRPr lang="en-US" altLang="zh-CN" dirty="0" smtClean="0"/>
          </a:p>
          <a:p>
            <a:r>
              <a:rPr lang="zh-CN" altLang="zh-CN" dirty="0" smtClean="0"/>
              <a:t>建立</a:t>
            </a:r>
            <a:r>
              <a:rPr lang="zh-CN" altLang="zh-CN" dirty="0"/>
              <a:t>在全</a:t>
            </a:r>
            <a:r>
              <a:rPr lang="en-US" altLang="zh-CN" dirty="0"/>
              <a:t>IP</a:t>
            </a:r>
            <a:r>
              <a:rPr lang="zh-CN" altLang="zh-CN" dirty="0"/>
              <a:t>的基础架构</a:t>
            </a:r>
            <a:r>
              <a:rPr lang="zh-CN" altLang="zh-CN" dirty="0" smtClean="0"/>
              <a:t>上</a:t>
            </a:r>
            <a:endParaRPr lang="en-US" altLang="zh-CN" dirty="0" smtClean="0"/>
          </a:p>
          <a:p>
            <a:r>
              <a:rPr lang="zh-CN" altLang="zh-CN" dirty="0" smtClean="0"/>
              <a:t>虽然</a:t>
            </a:r>
            <a:r>
              <a:rPr lang="zh-CN" altLang="zh-CN" dirty="0"/>
              <a:t>不是最终的</a:t>
            </a:r>
            <a:r>
              <a:rPr lang="en-US" altLang="zh-CN" dirty="0"/>
              <a:t>4G</a:t>
            </a:r>
            <a:r>
              <a:rPr lang="zh-CN" altLang="zh-CN" dirty="0"/>
              <a:t>（</a:t>
            </a:r>
            <a:r>
              <a:rPr lang="en-US" altLang="zh-CN" dirty="0"/>
              <a:t>LTE-Advanced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但是</a:t>
            </a:r>
            <a:r>
              <a:rPr lang="zh-CN" altLang="zh-CN" dirty="0"/>
              <a:t>已经基本能够满足大多数用户对无线服务的要求</a:t>
            </a:r>
            <a:r>
              <a:rPr lang="zh-CN" altLang="zh-CN" dirty="0" smtClean="0"/>
              <a:t>了</a:t>
            </a:r>
            <a:endParaRPr lang="en-US" altLang="zh-CN" dirty="0" smtClean="0"/>
          </a:p>
          <a:p>
            <a:r>
              <a:rPr lang="zh-CN" altLang="en-US" dirty="0" smtClean="0"/>
              <a:t>经过了</a:t>
            </a:r>
            <a:r>
              <a:rPr lang="en-US" altLang="zh-CN" dirty="0" smtClean="0"/>
              <a:t>3G</a:t>
            </a:r>
            <a:r>
              <a:rPr lang="zh-CN" altLang="en-US" dirty="0" smtClean="0"/>
              <a:t>的卧薪尝胆，我国在</a:t>
            </a:r>
            <a:r>
              <a:rPr lang="en-US" altLang="zh-CN" dirty="0" smtClean="0"/>
              <a:t>4G</a:t>
            </a:r>
            <a:r>
              <a:rPr lang="zh-CN" altLang="en-US" dirty="0" smtClean="0"/>
              <a:t>上异军突起，</a:t>
            </a:r>
            <a:r>
              <a:rPr lang="en-US" altLang="zh-CN" dirty="0" smtClean="0"/>
              <a:t>5G</a:t>
            </a:r>
            <a:r>
              <a:rPr lang="zh-CN" altLang="en-US" dirty="0" smtClean="0"/>
              <a:t>上更加不可撼动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尽管有美国的打压和制裁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81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zh-CN" dirty="0">
                <a:solidFill>
                  <a:srgbClr val="FF0000"/>
                </a:solidFill>
              </a:rPr>
              <a:t>双工方式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LTE</a:t>
            </a:r>
            <a:r>
              <a:rPr lang="zh-CN" altLang="zh-CN" dirty="0"/>
              <a:t>定义了</a:t>
            </a:r>
            <a:r>
              <a:rPr lang="en-US" altLang="zh-CN" dirty="0"/>
              <a:t>FDD</a:t>
            </a:r>
            <a:r>
              <a:rPr lang="zh-CN" altLang="zh-CN" dirty="0"/>
              <a:t>（频分双工）和</a:t>
            </a:r>
            <a:r>
              <a:rPr lang="en-US" altLang="zh-CN" dirty="0"/>
              <a:t>TDD</a:t>
            </a:r>
            <a:r>
              <a:rPr lang="zh-CN" altLang="zh-CN" dirty="0"/>
              <a:t>（时分双工）两种</a:t>
            </a:r>
            <a:r>
              <a:rPr lang="zh-CN" altLang="zh-CN" dirty="0" smtClean="0"/>
              <a:t>模式</a:t>
            </a:r>
            <a:endParaRPr lang="en-US" altLang="zh-CN" dirty="0" smtClean="0"/>
          </a:p>
          <a:p>
            <a:r>
              <a:rPr lang="en-US" altLang="zh-CN" dirty="0" smtClean="0"/>
              <a:t>FDD</a:t>
            </a:r>
            <a:r>
              <a:rPr lang="zh-CN" altLang="en-US" dirty="0" smtClean="0"/>
              <a:t>不必多说</a:t>
            </a:r>
            <a:endParaRPr lang="en-US" altLang="zh-CN" dirty="0"/>
          </a:p>
          <a:p>
            <a:pPr lvl="1"/>
            <a:r>
              <a:rPr lang="zh-CN" altLang="en-US" dirty="0" smtClean="0"/>
              <a:t>上下行各用一个频带</a:t>
            </a:r>
            <a:endParaRPr lang="en-US" altLang="zh-CN" dirty="0" smtClean="0"/>
          </a:p>
          <a:p>
            <a:pPr lvl="1"/>
            <a:r>
              <a:rPr lang="zh-CN" altLang="zh-CN" dirty="0"/>
              <a:t>随着频谱资源越来越紧张，</a:t>
            </a:r>
            <a:r>
              <a:rPr lang="en-US" altLang="zh-CN" dirty="0"/>
              <a:t>FDD</a:t>
            </a:r>
            <a:r>
              <a:rPr lang="zh-CN" altLang="zh-CN" dirty="0"/>
              <a:t>的弊端也越来越明显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095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时分</a:t>
            </a:r>
            <a:r>
              <a:rPr lang="zh-CN" altLang="zh-CN" dirty="0" smtClean="0"/>
              <a:t>双工</a:t>
            </a:r>
            <a:r>
              <a:rPr lang="en-US" altLang="zh-CN" dirty="0"/>
              <a:t>TDD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TDD</a:t>
            </a:r>
            <a:r>
              <a:rPr lang="zh-CN" altLang="zh-CN" dirty="0"/>
              <a:t>是通信系统中常见的一种双工方式</a:t>
            </a:r>
            <a:endParaRPr lang="en-US" altLang="zh-CN" dirty="0"/>
          </a:p>
          <a:p>
            <a:r>
              <a:rPr lang="zh-CN" altLang="zh-CN" dirty="0"/>
              <a:t>将信道的时间轴分为时隙</a:t>
            </a:r>
            <a:endParaRPr lang="en-US" altLang="zh-CN" dirty="0"/>
          </a:p>
          <a:p>
            <a:r>
              <a:rPr lang="zh-CN" altLang="zh-CN" dirty="0"/>
              <a:t>发射和接收信号是在信道的不同时隙中进行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zh-CN" altLang="zh-CN" dirty="0" smtClean="0"/>
              <a:t>举例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把</a:t>
            </a:r>
            <a:r>
              <a:rPr lang="zh-CN" altLang="zh-CN" dirty="0"/>
              <a:t>时间轴分为</a:t>
            </a:r>
            <a:r>
              <a:rPr lang="en-US" altLang="zh-CN" dirty="0"/>
              <a:t>T</a:t>
            </a:r>
            <a:r>
              <a:rPr lang="en-US" altLang="zh-CN" baseline="-25000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T</a:t>
            </a:r>
            <a:r>
              <a:rPr lang="en-US" altLang="zh-CN" baseline="-25000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T</a:t>
            </a:r>
            <a:r>
              <a:rPr lang="en-US" altLang="zh-CN" baseline="-25000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T</a:t>
            </a:r>
            <a:r>
              <a:rPr lang="en-US" altLang="zh-CN" baseline="-25000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...</a:t>
            </a:r>
            <a:r>
              <a:rPr lang="zh-CN" altLang="zh-CN" dirty="0"/>
              <a:t>这样的时隙</a:t>
            </a:r>
            <a:r>
              <a:rPr lang="zh-CN" altLang="zh-CN" dirty="0" smtClean="0"/>
              <a:t>顺序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在相同的信道上进行数据的</a:t>
            </a:r>
            <a:r>
              <a:rPr lang="zh-CN" altLang="zh-CN" dirty="0" smtClean="0"/>
              <a:t>交换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zh-CN" dirty="0"/>
              <a:t>在</a:t>
            </a:r>
            <a:r>
              <a:rPr lang="en-US" altLang="zh-CN" dirty="0"/>
              <a:t>T</a:t>
            </a:r>
            <a:r>
              <a:rPr lang="en-US" altLang="zh-CN" baseline="-25000" dirty="0"/>
              <a:t>A</a:t>
            </a:r>
            <a:r>
              <a:rPr lang="zh-CN" altLang="zh-CN" dirty="0"/>
              <a:t>时隙内将数据发给</a:t>
            </a:r>
            <a:r>
              <a:rPr lang="en-US" altLang="zh-CN" dirty="0" smtClean="0"/>
              <a:t>B</a:t>
            </a:r>
          </a:p>
          <a:p>
            <a:pPr lvl="1"/>
            <a:r>
              <a:rPr lang="en-US" altLang="zh-CN" dirty="0" smtClean="0"/>
              <a:t>B</a:t>
            </a:r>
            <a:r>
              <a:rPr lang="zh-CN" altLang="zh-CN" dirty="0"/>
              <a:t>在</a:t>
            </a:r>
            <a:r>
              <a:rPr lang="en-US" altLang="zh-CN" dirty="0"/>
              <a:t>T</a:t>
            </a:r>
            <a:r>
              <a:rPr lang="en-US" altLang="zh-CN" baseline="-25000" dirty="0"/>
              <a:t>B</a:t>
            </a:r>
            <a:r>
              <a:rPr lang="zh-CN" altLang="zh-CN" dirty="0"/>
              <a:t>时隙内将数据发给</a:t>
            </a:r>
            <a:r>
              <a:rPr lang="en-US" altLang="zh-CN" dirty="0"/>
              <a:t>A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4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更准确的说，</a:t>
            </a:r>
            <a:r>
              <a:rPr lang="en-US" altLang="zh-CN" dirty="0"/>
              <a:t>TDD</a:t>
            </a:r>
            <a:r>
              <a:rPr lang="zh-CN" altLang="zh-CN" dirty="0"/>
              <a:t>属于同步半双工，通信双方轮流占用信道来发送</a:t>
            </a:r>
            <a:r>
              <a:rPr lang="zh-CN" altLang="zh-CN" dirty="0" smtClean="0"/>
              <a:t>数据</a:t>
            </a:r>
            <a:endParaRPr lang="en-US" altLang="zh-CN" dirty="0" smtClean="0"/>
          </a:p>
          <a:p>
            <a:r>
              <a:rPr lang="zh-CN" altLang="zh-CN" dirty="0" smtClean="0"/>
              <a:t>但因为</a:t>
            </a:r>
            <a:r>
              <a:rPr lang="zh-CN" altLang="zh-CN" dirty="0"/>
              <a:t>时隙规定得很短，且能够在单位时间内满足双方通信的</a:t>
            </a:r>
            <a:r>
              <a:rPr lang="zh-CN" altLang="zh-CN" dirty="0" smtClean="0"/>
              <a:t>需求</a:t>
            </a:r>
            <a:endParaRPr lang="en-US" altLang="zh-CN" dirty="0" smtClean="0"/>
          </a:p>
          <a:p>
            <a:r>
              <a:rPr lang="zh-CN" altLang="zh-CN" dirty="0" smtClean="0"/>
              <a:t>所以</a:t>
            </a:r>
            <a:r>
              <a:rPr lang="zh-CN" altLang="zh-CN" dirty="0"/>
              <a:t>从宏观上根本感觉不出半双工的情况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85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自组网中的结点应做到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zh-CN" altLang="zh-CN" dirty="0"/>
              <a:t>自发现：结点能适应网络的动态变化、快速检测到其它结点的存在</a:t>
            </a:r>
            <a:r>
              <a:rPr lang="zh-CN" altLang="zh-CN" dirty="0" smtClean="0"/>
              <a:t>与否</a:t>
            </a:r>
            <a:endParaRPr lang="zh-CN" altLang="zh-CN" dirty="0"/>
          </a:p>
          <a:p>
            <a:pPr lvl="0"/>
            <a:r>
              <a:rPr lang="zh-CN" altLang="zh-CN" dirty="0"/>
              <a:t>自动配置：结点通过相关的分布式算法来协调彼此的行为、确定各自的角色、作用等，并自动设置一些参数，无需人工干预。</a:t>
            </a:r>
          </a:p>
          <a:p>
            <a:pPr lvl="0"/>
            <a:r>
              <a:rPr lang="zh-CN" altLang="zh-CN" dirty="0"/>
              <a:t>自组织：可在任何时刻、地点快速形成一个有效的网络</a:t>
            </a:r>
            <a:r>
              <a:rPr lang="zh-CN" altLang="zh-CN" dirty="0" smtClean="0"/>
              <a:t>系统</a:t>
            </a:r>
            <a:endParaRPr lang="zh-CN" altLang="zh-CN" dirty="0"/>
          </a:p>
          <a:p>
            <a:r>
              <a:rPr lang="zh-CN" altLang="zh-CN" dirty="0"/>
              <a:t>自愈：由于结点间路径的冗余性、路由的动态性，使得一条路径上的结点坏掉后可以安排其它路径继续传输，具有较强的抗毁性和健壮性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8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中国的执拗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3G~5G</a:t>
            </a:r>
            <a:r>
              <a:rPr lang="zh-CN" altLang="zh-CN" dirty="0"/>
              <a:t>通信中的一个物理层</a:t>
            </a:r>
            <a:r>
              <a:rPr lang="zh-CN" altLang="zh-CN" dirty="0" smtClean="0"/>
              <a:t>方案就是</a:t>
            </a:r>
            <a:r>
              <a:rPr lang="zh-CN" altLang="zh-CN" dirty="0"/>
              <a:t>采用了</a:t>
            </a:r>
            <a:r>
              <a:rPr lang="en-US" altLang="zh-CN" dirty="0"/>
              <a:t>TDD</a:t>
            </a:r>
            <a:r>
              <a:rPr lang="zh-CN" altLang="zh-CN" dirty="0"/>
              <a:t>的</a:t>
            </a:r>
            <a:r>
              <a:rPr lang="zh-CN" altLang="zh-CN" dirty="0" smtClean="0"/>
              <a:t>方案</a:t>
            </a:r>
            <a:endParaRPr lang="en-US" altLang="zh-CN" dirty="0" smtClean="0"/>
          </a:p>
          <a:p>
            <a:r>
              <a:rPr lang="zh-CN" altLang="en-US" dirty="0" smtClean="0"/>
              <a:t>这个方案是中国坚持发展的</a:t>
            </a:r>
            <a:endParaRPr lang="en-US" altLang="zh-CN" dirty="0"/>
          </a:p>
          <a:p>
            <a:r>
              <a:rPr lang="zh-CN" altLang="zh-CN" dirty="0" smtClean="0"/>
              <a:t>这种</a:t>
            </a:r>
            <a:r>
              <a:rPr lang="zh-CN" altLang="zh-CN" dirty="0"/>
              <a:t>方案不仅具有</a:t>
            </a:r>
            <a:r>
              <a:rPr lang="zh-CN" altLang="zh-CN" dirty="0" smtClean="0"/>
              <a:t>优势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上</a:t>
            </a:r>
            <a:r>
              <a:rPr lang="zh-CN" altLang="zh-CN" dirty="0"/>
              <a:t>下行通信的带宽可以</a:t>
            </a:r>
            <a:r>
              <a:rPr lang="zh-CN" altLang="zh-CN" dirty="0" smtClean="0"/>
              <a:t>不</a:t>
            </a:r>
            <a:r>
              <a:rPr lang="zh-CN" altLang="en-US" dirty="0" smtClean="0"/>
              <a:t>对称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可</a:t>
            </a:r>
            <a:r>
              <a:rPr lang="zh-CN" altLang="zh-CN" dirty="0"/>
              <a:t>根据需求调整，效率更</a:t>
            </a:r>
            <a:r>
              <a:rPr lang="zh-CN" altLang="zh-CN" dirty="0" smtClean="0"/>
              <a:t>高</a:t>
            </a:r>
            <a:endParaRPr lang="en-US" altLang="zh-CN" dirty="0" smtClean="0"/>
          </a:p>
          <a:p>
            <a:r>
              <a:rPr lang="zh-CN" altLang="zh-CN" dirty="0" smtClean="0"/>
              <a:t>而且</a:t>
            </a:r>
            <a:r>
              <a:rPr lang="zh-CN" altLang="zh-CN" dirty="0"/>
              <a:t>具有战略上的思考，促进了我国通信技术的快速</a:t>
            </a:r>
            <a:r>
              <a:rPr lang="zh-CN" altLang="zh-CN" dirty="0" smtClean="0"/>
              <a:t>发展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69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3. LTE</a:t>
            </a:r>
            <a:r>
              <a:rPr lang="zh-CN" altLang="zh-CN" dirty="0">
                <a:solidFill>
                  <a:srgbClr val="FF0000"/>
                </a:solidFill>
              </a:rPr>
              <a:t>系统架构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054224" cy="4572000"/>
          </a:xfrm>
        </p:spPr>
        <p:txBody>
          <a:bodyPr/>
          <a:lstStyle/>
          <a:p>
            <a:r>
              <a:rPr lang="zh-CN" altLang="zh-CN" dirty="0" smtClean="0"/>
              <a:t>可</a:t>
            </a:r>
            <a:r>
              <a:rPr lang="zh-CN" altLang="zh-CN" dirty="0"/>
              <a:t>简单地划分</a:t>
            </a:r>
            <a:r>
              <a:rPr lang="zh-CN" altLang="zh-CN" dirty="0" smtClean="0"/>
              <a:t>为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核心</a:t>
            </a:r>
            <a:r>
              <a:rPr lang="zh-CN" altLang="zh-CN" dirty="0"/>
              <a:t>网（</a:t>
            </a:r>
            <a:r>
              <a:rPr lang="en-US" altLang="zh-CN" dirty="0"/>
              <a:t>Evolved Packet Core</a:t>
            </a:r>
            <a:r>
              <a:rPr lang="zh-CN" altLang="zh-CN" dirty="0"/>
              <a:t>，</a:t>
            </a:r>
            <a:r>
              <a:rPr lang="en-US" altLang="zh-CN" dirty="0"/>
              <a:t>EPC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基</a:t>
            </a:r>
            <a:r>
              <a:rPr lang="zh-CN" altLang="zh-CN" dirty="0"/>
              <a:t>站（</a:t>
            </a:r>
            <a:r>
              <a:rPr lang="en-US" altLang="zh-CN" dirty="0"/>
              <a:t>e-</a:t>
            </a:r>
            <a:r>
              <a:rPr lang="en-US" altLang="zh-CN" dirty="0" err="1"/>
              <a:t>NodeB</a:t>
            </a:r>
            <a:r>
              <a:rPr lang="zh-CN" altLang="zh-CN" dirty="0"/>
              <a:t>，简称</a:t>
            </a:r>
            <a:r>
              <a:rPr lang="en-US" altLang="zh-CN" dirty="0" err="1"/>
              <a:t>eNB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用户</a:t>
            </a:r>
            <a:r>
              <a:rPr lang="zh-CN" altLang="zh-CN" dirty="0"/>
              <a:t>设备（</a:t>
            </a:r>
            <a:r>
              <a:rPr lang="en-US" altLang="zh-CN" dirty="0"/>
              <a:t>User Equipment</a:t>
            </a:r>
            <a:r>
              <a:rPr lang="zh-CN" altLang="zh-CN" dirty="0"/>
              <a:t>，</a:t>
            </a:r>
            <a:r>
              <a:rPr lang="en-US" altLang="zh-CN" dirty="0"/>
              <a:t>UE</a:t>
            </a:r>
            <a:r>
              <a:rPr lang="zh-CN" altLang="zh-CN" dirty="0"/>
              <a:t>）三部分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93" y="-7632"/>
            <a:ext cx="4872007" cy="327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16" descr="天线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348880"/>
            <a:ext cx="49034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6" descr="天线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098" y="2348880"/>
            <a:ext cx="49034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16" descr="天线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348880"/>
            <a:ext cx="49034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7377427" y="2034883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6446796" y="1986967"/>
            <a:ext cx="605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451552" y="1986967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609258" y="2714313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WMN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423" y="3573016"/>
            <a:ext cx="437607" cy="689852"/>
          </a:xfrm>
          <a:prstGeom prst="rect">
            <a:avLst/>
          </a:prstGeom>
        </p:spPr>
      </p:pic>
      <p:pic>
        <p:nvPicPr>
          <p:cNvPr id="17" name="Picture 119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363" y="3386225"/>
            <a:ext cx="427038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446" y="3594898"/>
            <a:ext cx="437607" cy="689852"/>
          </a:xfrm>
          <a:prstGeom prst="rect">
            <a:avLst/>
          </a:prstGeom>
        </p:spPr>
      </p:pic>
      <p:sp>
        <p:nvSpPr>
          <p:cNvPr id="15" name="圆角矩形 14"/>
          <p:cNvSpPr/>
          <p:nvPr/>
        </p:nvSpPr>
        <p:spPr>
          <a:xfrm>
            <a:off x="5318446" y="260648"/>
            <a:ext cx="2709938" cy="144016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096582" y="2322316"/>
            <a:ext cx="2783643" cy="94291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141551" y="3365880"/>
            <a:ext cx="3246873" cy="107123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03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核心网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054224" cy="2261992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是一个基于全</a:t>
            </a:r>
            <a:r>
              <a:rPr lang="en-US" altLang="zh-CN" dirty="0"/>
              <a:t>IP</a:t>
            </a:r>
            <a:r>
              <a:rPr lang="zh-CN" altLang="zh-CN" dirty="0"/>
              <a:t>的网络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具有</a:t>
            </a:r>
            <a:r>
              <a:rPr lang="zh-CN" altLang="zh-CN" dirty="0"/>
              <a:t>开放的</a:t>
            </a:r>
            <a:r>
              <a:rPr lang="zh-CN" altLang="zh-CN" dirty="0" smtClean="0"/>
              <a:t>结构</a:t>
            </a:r>
            <a:endParaRPr lang="en-US" altLang="zh-CN" dirty="0" smtClean="0"/>
          </a:p>
          <a:p>
            <a:r>
              <a:rPr lang="zh-CN" altLang="zh-CN" dirty="0" smtClean="0"/>
              <a:t>允许</a:t>
            </a:r>
            <a:r>
              <a:rPr lang="zh-CN" altLang="zh-CN" dirty="0"/>
              <a:t>各种空中接口接入核心</a:t>
            </a:r>
            <a:r>
              <a:rPr lang="zh-CN" altLang="zh-CN" dirty="0" smtClean="0"/>
              <a:t>网</a:t>
            </a:r>
            <a:endParaRPr lang="en-US" altLang="zh-CN" dirty="0" smtClean="0"/>
          </a:p>
          <a:p>
            <a:r>
              <a:rPr lang="zh-CN" altLang="zh-CN" dirty="0" smtClean="0"/>
              <a:t>实现</a:t>
            </a:r>
            <a:r>
              <a:rPr lang="zh-CN" altLang="zh-CN" dirty="0"/>
              <a:t>不同网络的互联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93" y="-7632"/>
            <a:ext cx="4872007" cy="327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16" descr="天线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348880"/>
            <a:ext cx="49034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6" descr="天线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098" y="2348880"/>
            <a:ext cx="49034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16" descr="天线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348880"/>
            <a:ext cx="49034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7377427" y="2034883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6446796" y="1986967"/>
            <a:ext cx="605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451552" y="1986967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609258" y="2714313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WMN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293441" y="3861048"/>
            <a:ext cx="8455023" cy="22619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演进的基站</a:t>
            </a:r>
            <a:r>
              <a:rPr lang="zh-CN" altLang="zh-CN" dirty="0" smtClean="0"/>
              <a:t>（</a:t>
            </a:r>
            <a:r>
              <a:rPr lang="en-US" altLang="zh-CN" dirty="0" smtClean="0"/>
              <a:t>e-</a:t>
            </a:r>
            <a:r>
              <a:rPr lang="en-US" altLang="zh-CN" dirty="0" err="1" smtClean="0"/>
              <a:t>NodeB</a:t>
            </a:r>
            <a:r>
              <a:rPr lang="zh-CN" altLang="zh-CN" dirty="0" smtClean="0"/>
              <a:t>）</a:t>
            </a:r>
            <a:r>
              <a:rPr lang="zh-CN" altLang="zh-CN" dirty="0"/>
              <a:t>接近用户</a:t>
            </a:r>
            <a:r>
              <a:rPr lang="zh-CN" altLang="zh-CN" dirty="0" smtClean="0"/>
              <a:t>侧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为</a:t>
            </a:r>
            <a:r>
              <a:rPr lang="zh-CN" altLang="zh-CN" dirty="0"/>
              <a:t>用户</a:t>
            </a:r>
            <a:r>
              <a:rPr lang="zh-CN" altLang="zh-CN" dirty="0" smtClean="0"/>
              <a:t>的</a:t>
            </a:r>
            <a:r>
              <a:rPr lang="zh-CN" altLang="zh-CN" dirty="0"/>
              <a:t>接入提供无线资源</a:t>
            </a:r>
            <a:r>
              <a:rPr lang="zh-CN" altLang="zh-CN" dirty="0" smtClean="0"/>
              <a:t>，</a:t>
            </a:r>
            <a:r>
              <a:rPr lang="zh-CN" altLang="zh-CN" dirty="0"/>
              <a:t>收发</a:t>
            </a:r>
            <a:r>
              <a:rPr lang="zh-CN" altLang="zh-CN" dirty="0" smtClean="0"/>
              <a:t>用户报文</a:t>
            </a:r>
            <a:endParaRPr lang="en-US" altLang="zh-CN" dirty="0" smtClean="0"/>
          </a:p>
          <a:p>
            <a:r>
              <a:rPr lang="zh-CN" altLang="zh-CN" dirty="0"/>
              <a:t>服务</a:t>
            </a:r>
            <a:r>
              <a:rPr lang="zh-CN" altLang="zh-CN" dirty="0" smtClean="0"/>
              <a:t>网关（</a:t>
            </a:r>
            <a:r>
              <a:rPr lang="en-US" altLang="zh-CN" dirty="0" smtClean="0"/>
              <a:t>S-GW</a:t>
            </a:r>
            <a:r>
              <a:rPr lang="zh-CN" altLang="zh-CN" dirty="0" smtClean="0"/>
              <a:t>）</a:t>
            </a:r>
            <a:r>
              <a:rPr lang="zh-CN" altLang="zh-CN" dirty="0"/>
              <a:t>负责</a:t>
            </a:r>
            <a:r>
              <a:rPr lang="zh-CN" altLang="zh-CN" dirty="0" smtClean="0"/>
              <a:t>连接</a:t>
            </a:r>
            <a:r>
              <a:rPr lang="en-US" altLang="zh-CN" dirty="0" smtClean="0"/>
              <a:t>e-</a:t>
            </a:r>
            <a:r>
              <a:rPr lang="en-US" altLang="zh-CN" dirty="0" err="1" smtClean="0"/>
              <a:t>NodeB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实现</a:t>
            </a:r>
            <a:r>
              <a:rPr lang="zh-CN" altLang="zh-CN" dirty="0"/>
              <a:t>数据加密、路由和数据转发等功能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08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054224" cy="2261992"/>
          </a:xfrm>
        </p:spPr>
        <p:txBody>
          <a:bodyPr>
            <a:normAutofit/>
          </a:bodyPr>
          <a:lstStyle/>
          <a:p>
            <a:r>
              <a:rPr lang="zh-CN" altLang="zh-CN" dirty="0"/>
              <a:t>公共数据网网关</a:t>
            </a:r>
            <a:r>
              <a:rPr lang="zh-CN" altLang="zh-CN" dirty="0" smtClean="0"/>
              <a:t>（</a:t>
            </a:r>
            <a:r>
              <a:rPr lang="en-US" altLang="zh-CN" dirty="0" smtClean="0"/>
              <a:t>P-GW</a:t>
            </a:r>
            <a:r>
              <a:rPr lang="zh-CN" altLang="zh-CN" dirty="0" smtClean="0"/>
              <a:t>）</a:t>
            </a:r>
            <a:r>
              <a:rPr lang="zh-CN" altLang="zh-CN" dirty="0"/>
              <a:t>实现与互联网等数据网络之间的数据转发，提供控制、计费、地址分配等功能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93" y="-7632"/>
            <a:ext cx="4872007" cy="327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16" descr="天线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348880"/>
            <a:ext cx="49034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6" descr="天线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098" y="2348880"/>
            <a:ext cx="49034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16" descr="天线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348880"/>
            <a:ext cx="49034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7377427" y="2034883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6446796" y="1986967"/>
            <a:ext cx="605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451552" y="1986967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609258" y="2714313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WMN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293441" y="3861048"/>
            <a:ext cx="8455023" cy="22619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服务</a:t>
            </a:r>
            <a:r>
              <a:rPr lang="en-US" altLang="zh-CN" dirty="0"/>
              <a:t>GPRS</a:t>
            </a:r>
            <a:r>
              <a:rPr lang="zh-CN" altLang="zh-CN" dirty="0"/>
              <a:t>支持</a:t>
            </a:r>
            <a:r>
              <a:rPr lang="zh-CN" altLang="zh-CN" dirty="0" smtClean="0"/>
              <a:t>结点（</a:t>
            </a:r>
            <a:r>
              <a:rPr lang="en-US" altLang="zh-CN" dirty="0" smtClean="0"/>
              <a:t>SGSN</a:t>
            </a:r>
            <a:r>
              <a:rPr lang="zh-CN" altLang="zh-CN" dirty="0" smtClean="0"/>
              <a:t>）</a:t>
            </a:r>
            <a:r>
              <a:rPr lang="zh-CN" altLang="zh-CN" dirty="0"/>
              <a:t>相当于</a:t>
            </a:r>
            <a:r>
              <a:rPr lang="zh-CN" altLang="zh-CN" dirty="0" smtClean="0"/>
              <a:t>网关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实现</a:t>
            </a:r>
            <a:r>
              <a:rPr lang="en-US" altLang="zh-CN" dirty="0"/>
              <a:t>2G/3G</a:t>
            </a:r>
            <a:r>
              <a:rPr lang="zh-CN" altLang="zh-CN" dirty="0"/>
              <a:t>用户的</a:t>
            </a:r>
            <a:r>
              <a:rPr lang="zh-CN" altLang="zh-CN" dirty="0" smtClean="0"/>
              <a:t>接入</a:t>
            </a:r>
            <a:endParaRPr lang="en-US" altLang="zh-CN" dirty="0" smtClean="0"/>
          </a:p>
          <a:p>
            <a:r>
              <a:rPr lang="zh-CN" altLang="zh-CN" dirty="0"/>
              <a:t>移动管理</a:t>
            </a:r>
            <a:r>
              <a:rPr lang="zh-CN" altLang="zh-CN" dirty="0" smtClean="0"/>
              <a:t>实体（</a:t>
            </a:r>
            <a:r>
              <a:rPr lang="en-US" altLang="zh-CN" dirty="0" smtClean="0"/>
              <a:t>MME</a:t>
            </a:r>
            <a:r>
              <a:rPr lang="zh-CN" altLang="zh-CN" dirty="0" smtClean="0"/>
              <a:t>）</a:t>
            </a:r>
            <a:r>
              <a:rPr lang="zh-CN" altLang="zh-CN" dirty="0"/>
              <a:t>管理和控制用户的</a:t>
            </a:r>
            <a:r>
              <a:rPr lang="zh-CN" altLang="zh-CN" dirty="0" smtClean="0"/>
              <a:t>接入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包括</a:t>
            </a:r>
            <a:r>
              <a:rPr lang="zh-CN" altLang="zh-CN" dirty="0"/>
              <a:t>用户鉴权控制、安全加密、</a:t>
            </a:r>
            <a:r>
              <a:rPr lang="en-US" altLang="zh-CN" dirty="0"/>
              <a:t>2G/3G</a:t>
            </a:r>
            <a:r>
              <a:rPr lang="zh-CN" altLang="zh-CN" dirty="0"/>
              <a:t>与</a:t>
            </a:r>
            <a:r>
              <a:rPr lang="en-US" altLang="zh-CN" dirty="0"/>
              <a:t>LTE</a:t>
            </a:r>
            <a:r>
              <a:rPr lang="zh-CN" altLang="zh-CN" dirty="0"/>
              <a:t>间相关参数的转换等。正常的</a:t>
            </a:r>
            <a:r>
              <a:rPr lang="en-US" altLang="zh-CN" dirty="0"/>
              <a:t>IP</a:t>
            </a:r>
            <a:r>
              <a:rPr lang="zh-CN" altLang="zh-CN" dirty="0"/>
              <a:t>分组是不需要经过</a:t>
            </a:r>
            <a:r>
              <a:rPr lang="en-US" altLang="zh-CN" dirty="0"/>
              <a:t>MME</a:t>
            </a:r>
            <a:r>
              <a:rPr lang="zh-CN" altLang="zh-CN" dirty="0"/>
              <a:t>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3528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054224" cy="2261992"/>
          </a:xfrm>
        </p:spPr>
        <p:txBody>
          <a:bodyPr>
            <a:normAutofit/>
          </a:bodyPr>
          <a:lstStyle/>
          <a:p>
            <a:r>
              <a:rPr lang="zh-CN" altLang="zh-CN" dirty="0"/>
              <a:t>归属用户</a:t>
            </a:r>
            <a:r>
              <a:rPr lang="zh-CN" altLang="zh-CN" dirty="0" smtClean="0"/>
              <a:t>服务器（</a:t>
            </a:r>
            <a:r>
              <a:rPr lang="en-US" altLang="zh-CN" dirty="0" smtClean="0"/>
              <a:t>HSS</a:t>
            </a:r>
            <a:r>
              <a:rPr lang="zh-CN" altLang="zh-CN" dirty="0" smtClean="0"/>
              <a:t>）</a:t>
            </a:r>
            <a:r>
              <a:rPr lang="zh-CN" altLang="zh-CN" dirty="0"/>
              <a:t>主要用于存储并管理用户签约</a:t>
            </a:r>
            <a:r>
              <a:rPr lang="zh-CN" altLang="zh-CN" dirty="0" smtClean="0"/>
              <a:t>数据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包括</a:t>
            </a:r>
            <a:r>
              <a:rPr lang="zh-CN" altLang="zh-CN" dirty="0"/>
              <a:t>用户设备的位置信息、鉴权信息、路由信息等</a:t>
            </a:r>
            <a:endParaRPr lang="zh-CN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93" y="-7632"/>
            <a:ext cx="4872007" cy="3272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16" descr="天线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348880"/>
            <a:ext cx="49034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16" descr="天线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098" y="2348880"/>
            <a:ext cx="49034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16" descr="天线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348880"/>
            <a:ext cx="490341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7377427" y="2034883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6446796" y="1986967"/>
            <a:ext cx="605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451552" y="1986967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609258" y="2714313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WMN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293441" y="3861048"/>
            <a:ext cx="8455023" cy="22619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3870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</a:t>
            </a:r>
            <a:r>
              <a:rPr lang="zh-CN" altLang="zh-CN" dirty="0"/>
              <a:t>概述</a:t>
            </a:r>
          </a:p>
          <a:p>
            <a:r>
              <a:rPr lang="en-US" altLang="zh-CN" dirty="0" smtClean="0"/>
              <a:t>7.2 </a:t>
            </a:r>
            <a:r>
              <a:rPr lang="zh-CN" altLang="zh-CN" dirty="0"/>
              <a:t>隐蔽站和暴露站问题</a:t>
            </a:r>
          </a:p>
          <a:p>
            <a:r>
              <a:rPr lang="en-US" altLang="zh-CN" dirty="0"/>
              <a:t>7.3 </a:t>
            </a:r>
            <a:r>
              <a:rPr lang="zh-CN" altLang="zh-CN" dirty="0"/>
              <a:t>无线局域网</a:t>
            </a:r>
          </a:p>
          <a:p>
            <a:r>
              <a:rPr lang="en-US" altLang="zh-CN" dirty="0" smtClean="0"/>
              <a:t>7.4 </a:t>
            </a:r>
            <a:r>
              <a:rPr lang="zh-CN" altLang="zh-CN" dirty="0"/>
              <a:t>无线广域网</a:t>
            </a:r>
          </a:p>
          <a:p>
            <a:r>
              <a:rPr lang="en-US" altLang="zh-CN" dirty="0"/>
              <a:t>7.5 </a:t>
            </a:r>
            <a:r>
              <a:rPr lang="zh-CN" altLang="zh-CN" dirty="0"/>
              <a:t>无线个域网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7.5.1 </a:t>
            </a:r>
            <a:r>
              <a:rPr lang="zh-CN" altLang="zh-CN" dirty="0">
                <a:solidFill>
                  <a:srgbClr val="FF0000"/>
                </a:solidFill>
              </a:rPr>
              <a:t>蓝牙</a:t>
            </a:r>
          </a:p>
          <a:p>
            <a:pPr lvl="1"/>
            <a:r>
              <a:rPr lang="en-US" altLang="zh-CN" dirty="0"/>
              <a:t>7.5.2 </a:t>
            </a:r>
            <a:r>
              <a:rPr lang="en-US" altLang="zh-CN" dirty="0" err="1" smtClean="0"/>
              <a:t>ZigBee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05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olidFill>
                  <a:srgbClr val="7030A0"/>
                </a:solidFill>
              </a:rPr>
              <a:t>一、</a:t>
            </a:r>
            <a:r>
              <a:rPr lang="zh-CN" altLang="zh-CN" dirty="0" smtClean="0">
                <a:solidFill>
                  <a:srgbClr val="7030A0"/>
                </a:solidFill>
              </a:rPr>
              <a:t>概述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蓝牙（</a:t>
            </a:r>
            <a:r>
              <a:rPr lang="en-US" altLang="zh-CN" dirty="0"/>
              <a:t>Bluetooth</a:t>
            </a:r>
            <a:r>
              <a:rPr lang="zh-CN" altLang="zh-CN" dirty="0"/>
              <a:t>）</a:t>
            </a:r>
            <a:r>
              <a:rPr lang="zh-CN" altLang="zh-CN" dirty="0" smtClean="0"/>
              <a:t>是无线</a:t>
            </a:r>
            <a:r>
              <a:rPr lang="zh-CN" altLang="zh-CN" dirty="0"/>
              <a:t>个域网的主流技术</a:t>
            </a:r>
            <a:r>
              <a:rPr lang="zh-CN" altLang="zh-CN" dirty="0" smtClean="0"/>
              <a:t>之一</a:t>
            </a:r>
            <a:endParaRPr lang="en-US" altLang="zh-CN" dirty="0" smtClean="0"/>
          </a:p>
          <a:p>
            <a:r>
              <a:rPr lang="zh-CN" altLang="zh-CN" dirty="0"/>
              <a:t>利用短距离、低成本的无线连接替代电缆，为各种</a:t>
            </a:r>
            <a:r>
              <a:rPr lang="zh-CN" altLang="zh-CN" dirty="0" smtClean="0"/>
              <a:t>外围设备提供</a:t>
            </a:r>
            <a:r>
              <a:rPr lang="zh-CN" altLang="zh-CN" dirty="0"/>
              <a:t>统一的无线通信</a:t>
            </a:r>
            <a:r>
              <a:rPr lang="zh-CN" altLang="zh-CN" dirty="0" smtClean="0"/>
              <a:t>手段</a:t>
            </a:r>
            <a:endParaRPr lang="en-US" altLang="zh-CN" dirty="0" smtClean="0"/>
          </a:p>
          <a:p>
            <a:r>
              <a:rPr lang="zh-CN" altLang="zh-CN" dirty="0"/>
              <a:t>国际标准是</a:t>
            </a:r>
            <a:r>
              <a:rPr lang="en-US" altLang="zh-CN" dirty="0"/>
              <a:t>IEEE802.15.1</a:t>
            </a:r>
            <a:r>
              <a:rPr lang="zh-CN" altLang="zh-CN" dirty="0"/>
              <a:t>和</a:t>
            </a:r>
            <a:r>
              <a:rPr lang="en-US" altLang="zh-CN" dirty="0" smtClean="0"/>
              <a:t>IEEE802.15.2</a:t>
            </a:r>
          </a:p>
          <a:p>
            <a:r>
              <a:rPr lang="zh-CN" altLang="zh-CN" dirty="0" smtClean="0"/>
              <a:t>工作</a:t>
            </a:r>
            <a:r>
              <a:rPr lang="zh-CN" altLang="zh-CN" dirty="0"/>
              <a:t>在无需授权的</a:t>
            </a:r>
            <a:r>
              <a:rPr lang="en-US" altLang="zh-CN" dirty="0"/>
              <a:t>2.4GHz</a:t>
            </a:r>
            <a:r>
              <a:rPr lang="zh-CN" altLang="zh-CN" dirty="0" smtClean="0"/>
              <a:t>频段</a:t>
            </a:r>
            <a:endParaRPr lang="en-US" altLang="zh-CN" dirty="0" smtClean="0"/>
          </a:p>
          <a:p>
            <a:r>
              <a:rPr lang="zh-CN" altLang="zh-CN" dirty="0" smtClean="0"/>
              <a:t>可以</a:t>
            </a:r>
            <a:r>
              <a:rPr lang="zh-CN" altLang="zh-CN" dirty="0"/>
              <a:t>在</a:t>
            </a:r>
            <a:r>
              <a:rPr lang="en-US" altLang="zh-CN" dirty="0"/>
              <a:t>10-100</a:t>
            </a:r>
            <a:r>
              <a:rPr lang="zh-CN" altLang="zh-CN" dirty="0"/>
              <a:t>米的短距离内无线传输数据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采用无</a:t>
            </a:r>
            <a:r>
              <a:rPr lang="zh-CN" altLang="zh-CN" dirty="0"/>
              <a:t>基站的组网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r>
              <a:rPr lang="zh-CN" altLang="zh-CN" dirty="0" smtClean="0"/>
              <a:t>一</a:t>
            </a:r>
            <a:r>
              <a:rPr lang="zh-CN" altLang="zh-CN" dirty="0"/>
              <a:t>个蓝牙设备可同时与多个蓝牙设备相连，具有灵活的组网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r>
              <a:rPr lang="zh-CN" altLang="zh-CN" dirty="0" smtClean="0"/>
              <a:t>根据协议</a:t>
            </a:r>
            <a:r>
              <a:rPr lang="zh-CN" altLang="zh-CN" dirty="0"/>
              <a:t>，当蓝牙用户走进一个新的地点时，蓝牙设备就能自动查找周围的其它蓝牙设备，方便地实现设备间的通信，以及主动获取附近提供的服务。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18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蓝</a:t>
            </a:r>
            <a:r>
              <a:rPr lang="zh-CN" altLang="zh-CN" dirty="0" smtClean="0"/>
              <a:t>牙可</a:t>
            </a:r>
            <a:r>
              <a:rPr lang="zh-CN" altLang="zh-CN" dirty="0"/>
              <a:t>支持电路交换和分组交换</a:t>
            </a:r>
            <a:r>
              <a:rPr lang="zh-CN" altLang="zh-CN" dirty="0" smtClean="0"/>
              <a:t>，同时</a:t>
            </a:r>
            <a:r>
              <a:rPr lang="zh-CN" altLang="en-US" dirty="0"/>
              <a:t>进行</a:t>
            </a:r>
            <a:r>
              <a:rPr lang="zh-CN" altLang="zh-CN" dirty="0" smtClean="0"/>
              <a:t>语音</a:t>
            </a:r>
            <a:r>
              <a:rPr lang="zh-CN" altLang="zh-CN" dirty="0"/>
              <a:t>和</a:t>
            </a:r>
            <a:r>
              <a:rPr lang="zh-CN" altLang="zh-CN" dirty="0" smtClean="0"/>
              <a:t>数据</a:t>
            </a:r>
            <a:r>
              <a:rPr lang="zh-CN" altLang="en-US" dirty="0"/>
              <a:t>通信</a:t>
            </a:r>
            <a:endParaRPr lang="en-US" altLang="zh-CN" dirty="0" smtClean="0"/>
          </a:p>
          <a:p>
            <a:r>
              <a:rPr lang="zh-CN" altLang="zh-CN" dirty="0"/>
              <a:t>还提供了一定的安全机制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00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>
                <a:solidFill>
                  <a:srgbClr val="7030A0"/>
                </a:solidFill>
              </a:rPr>
              <a:t>二、微微网和散射</a:t>
            </a:r>
            <a:r>
              <a:rPr lang="zh-CN" altLang="zh-CN" dirty="0" smtClean="0">
                <a:solidFill>
                  <a:srgbClr val="7030A0"/>
                </a:solidFill>
              </a:rPr>
              <a:t>网</a:t>
            </a:r>
            <a:r>
              <a:rPr lang="en-US" altLang="zh-CN" dirty="0" smtClean="0">
                <a:solidFill>
                  <a:srgbClr val="7030A0"/>
                </a:solidFill>
              </a:rPr>
              <a:t/>
            </a:r>
            <a:br>
              <a:rPr lang="en-US" altLang="zh-CN" dirty="0" smtClean="0">
                <a:solidFill>
                  <a:srgbClr val="7030A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zh-CN" dirty="0">
                <a:solidFill>
                  <a:srgbClr val="FF0000"/>
                </a:solidFill>
              </a:rPr>
              <a:t>微微网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未通信之前设备的地位是平等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通信的过程中，设备则划分为主设备（</a:t>
            </a:r>
            <a:r>
              <a:rPr lang="en-US" altLang="zh-CN" dirty="0"/>
              <a:t>Master</a:t>
            </a:r>
            <a:r>
              <a:rPr lang="zh-CN" altLang="zh-CN" dirty="0"/>
              <a:t>）和从设备（</a:t>
            </a:r>
            <a:r>
              <a:rPr lang="en-US" altLang="zh-CN" dirty="0"/>
              <a:t>Slave</a:t>
            </a:r>
            <a:r>
              <a:rPr lang="zh-CN" altLang="zh-CN" dirty="0"/>
              <a:t>）两个</a:t>
            </a:r>
            <a:r>
              <a:rPr lang="zh-CN" altLang="zh-CN" dirty="0" smtClean="0"/>
              <a:t>角色</a:t>
            </a:r>
            <a:endParaRPr lang="en-US" altLang="zh-CN" dirty="0" smtClean="0"/>
          </a:p>
          <a:p>
            <a:r>
              <a:rPr lang="zh-CN" altLang="zh-CN" dirty="0"/>
              <a:t>用无线方式将若干相互靠近的蓝牙设备连成</a:t>
            </a:r>
            <a:r>
              <a:rPr lang="zh-CN" altLang="zh-CN" dirty="0" smtClean="0"/>
              <a:t>网络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称为</a:t>
            </a:r>
            <a:r>
              <a:rPr lang="zh-CN" altLang="zh-CN" dirty="0"/>
              <a:t>微微网（</a:t>
            </a:r>
            <a:r>
              <a:rPr lang="en-US" altLang="zh-CN" dirty="0"/>
              <a:t>Pico Net</a:t>
            </a:r>
            <a:r>
              <a:rPr lang="zh-CN" altLang="zh-CN" dirty="0"/>
              <a:t>，或皮可网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/>
              <a:t>微微网中，一个主设备最多可以同时与</a:t>
            </a:r>
            <a:r>
              <a:rPr lang="en-US" altLang="zh-CN" dirty="0"/>
              <a:t>7</a:t>
            </a:r>
            <a:r>
              <a:rPr lang="zh-CN" altLang="zh-CN" dirty="0"/>
              <a:t>个活跃的从设备进行</a:t>
            </a:r>
            <a:r>
              <a:rPr lang="zh-CN" altLang="zh-CN" dirty="0" smtClean="0"/>
              <a:t>通信</a:t>
            </a:r>
            <a:endParaRPr lang="en-US" altLang="zh-CN" dirty="0" smtClean="0"/>
          </a:p>
          <a:p>
            <a:r>
              <a:rPr lang="zh-CN" altLang="zh-CN" dirty="0"/>
              <a:t>微微网的信道特性由主设备所决定，主设备的时钟做为微微网的主时钟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68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镇">
  <a:themeElements>
    <a:clrScheme name="市镇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2905</TotalTime>
  <Words>5186</Words>
  <Application>Microsoft Office PowerPoint</Application>
  <PresentationFormat>全屏显示(4:3)</PresentationFormat>
  <Paragraphs>740</Paragraphs>
  <Slides>112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112</vt:i4>
      </vt:variant>
    </vt:vector>
  </HeadingPairs>
  <TitlesOfParts>
    <vt:vector size="115" baseType="lpstr">
      <vt:lpstr>市镇</vt:lpstr>
      <vt:lpstr>Clip</vt:lpstr>
      <vt:lpstr>Visio</vt:lpstr>
      <vt:lpstr>无线网络</vt:lpstr>
      <vt:lpstr>PowerPoint 演示文稿</vt:lpstr>
      <vt:lpstr>PowerPoint 演示文稿</vt:lpstr>
      <vt:lpstr>多种分类</vt:lpstr>
      <vt:lpstr>PowerPoint 演示文稿</vt:lpstr>
      <vt:lpstr>1. 概念</vt:lpstr>
      <vt:lpstr>PowerPoint 演示文稿</vt:lpstr>
      <vt:lpstr>2. 在局域网中引入路由的思想</vt:lpstr>
      <vt:lpstr>自组网中的结点应做到</vt:lpstr>
      <vt:lpstr>3. 移动自组织网的演化</vt:lpstr>
      <vt:lpstr>1）无线传感器网络</vt:lpstr>
      <vt:lpstr>PowerPoint 演示文稿</vt:lpstr>
      <vt:lpstr>PowerPoint 演示文稿</vt:lpstr>
      <vt:lpstr>2）无线Mesh网络</vt:lpstr>
      <vt:lpstr>PowerPoint 演示文稿</vt:lpstr>
      <vt:lpstr>PowerPoint 演示文稿</vt:lpstr>
      <vt:lpstr>3）机会网络（Opportunistic Network）</vt:lpstr>
      <vt:lpstr>4）和互联网的关系</vt:lpstr>
      <vt:lpstr>PowerPoint 演示文稿</vt:lpstr>
      <vt:lpstr>1. 无线通信面临的问题</vt:lpstr>
      <vt:lpstr>主体是CSMA</vt:lpstr>
      <vt:lpstr>PowerPoint 演示文稿</vt:lpstr>
      <vt:lpstr>PowerPoint 演示文稿</vt:lpstr>
      <vt:lpstr>2. 隐蔽站和暴露站问题 隐蔽站问题</vt:lpstr>
      <vt:lpstr>暴露站问题</vt:lpstr>
      <vt:lpstr>3. 采用预约模式来缓解隐蔽站和暴露站问题</vt:lpstr>
      <vt:lpstr>PowerPoint 演示文稿</vt:lpstr>
      <vt:lpstr>缓解隐蔽站问题</vt:lpstr>
      <vt:lpstr>缓解暴露站问题</vt:lpstr>
      <vt:lpstr>注意</vt:lpstr>
      <vt:lpstr>PowerPoint 演示文稿</vt:lpstr>
      <vt:lpstr>PowerPoint 演示文稿</vt:lpstr>
      <vt:lpstr>PowerPoint 演示文稿</vt:lpstr>
      <vt:lpstr>一、概念</vt:lpstr>
      <vt:lpstr>二、系统组成</vt:lpstr>
      <vt:lpstr>1．基本服务集</vt:lpstr>
      <vt:lpstr>PowerPoint 演示文稿</vt:lpstr>
      <vt:lpstr>2. 扩展的服务集</vt:lpstr>
      <vt:lpstr>PowerPoint 演示文稿</vt:lpstr>
      <vt:lpstr>3. 关联</vt:lpstr>
      <vt:lpstr>PowerPoint 演示文稿</vt:lpstr>
      <vt:lpstr>PowerPoint 演示文稿</vt:lpstr>
      <vt:lpstr>4. 通信</vt:lpstr>
      <vt:lpstr>三、IEEE 802.11协议栈 1.协议栈</vt:lpstr>
      <vt:lpstr>几种常用的802.11无线局域网物理层</vt:lpstr>
      <vt:lpstr>IEEE802.11的MAC</vt:lpstr>
      <vt:lpstr>2.DCF工作模式 1）基本传输模式</vt:lpstr>
      <vt:lpstr>PowerPoint 演示文稿</vt:lpstr>
      <vt:lpstr>2）基于RTS/CTS的传输模式</vt:lpstr>
      <vt:lpstr>PowerPoint 演示文稿</vt:lpstr>
      <vt:lpstr>3）保证会话的完整性</vt:lpstr>
      <vt:lpstr>PowerPoint 演示文稿</vt:lpstr>
      <vt:lpstr>1. 虚拟载波监听</vt:lpstr>
      <vt:lpstr>虚拟载波侦听</vt:lpstr>
      <vt:lpstr>PowerPoint 演示文稿</vt:lpstr>
      <vt:lpstr>2. 帧间间隔（IFS）</vt:lpstr>
      <vt:lpstr>三种IFS</vt:lpstr>
      <vt:lpstr>等待的结果</vt:lpstr>
      <vt:lpstr>3. 争用窗口</vt:lpstr>
      <vt:lpstr>所谓的竞争</vt:lpstr>
      <vt:lpstr>为了公平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采用冻结机制</vt:lpstr>
      <vt:lpstr>箭在弦上</vt:lpstr>
      <vt:lpstr>4. 冲突处理</vt:lpstr>
      <vt:lpstr>二进制指数退避算法</vt:lpstr>
      <vt:lpstr>5．会话过程示例 基本传输模式</vt:lpstr>
      <vt:lpstr>具有RTS/CTS机制的传输模式</vt:lpstr>
      <vt:lpstr>PowerPoint 演示文稿</vt:lpstr>
      <vt:lpstr>1. MU-MIMO技术</vt:lpstr>
      <vt:lpstr>传统AP信号的覆盖范围</vt:lpstr>
      <vt:lpstr>MU-MIMO技术的AP</vt:lpstr>
      <vt:lpstr>2. 更大的信号承载密度</vt:lpstr>
      <vt:lpstr>PowerPoint 演示文稿</vt:lpstr>
      <vt:lpstr>PowerPoint 演示文稿</vt:lpstr>
      <vt:lpstr>PowerPoint 演示文稿</vt:lpstr>
      <vt:lpstr>1. 概述</vt:lpstr>
      <vt:lpstr>蜂窝通信目前发展了5代</vt:lpstr>
      <vt:lpstr>4G仍是主流</vt:lpstr>
      <vt:lpstr>2. 双工方式</vt:lpstr>
      <vt:lpstr>时分双工TDD</vt:lpstr>
      <vt:lpstr>PowerPoint 演示文稿</vt:lpstr>
      <vt:lpstr>中国的执拗</vt:lpstr>
      <vt:lpstr>3. LTE系统架构</vt:lpstr>
      <vt:lpstr>核心网</vt:lpstr>
      <vt:lpstr>PowerPoint 演示文稿</vt:lpstr>
      <vt:lpstr>PowerPoint 演示文稿</vt:lpstr>
      <vt:lpstr>PowerPoint 演示文稿</vt:lpstr>
      <vt:lpstr>一、概述</vt:lpstr>
      <vt:lpstr>PowerPoint 演示文稿</vt:lpstr>
      <vt:lpstr>PowerPoint 演示文稿</vt:lpstr>
      <vt:lpstr>二、微微网和散射网 1. 微微网</vt:lpstr>
      <vt:lpstr>2. 微微网的工作方式</vt:lpstr>
      <vt:lpstr>工作过程</vt:lpstr>
      <vt:lpstr>3. 散射网</vt:lpstr>
      <vt:lpstr>PowerPoint 演示文稿</vt:lpstr>
      <vt:lpstr>PowerPoint 演示文稿</vt:lpstr>
      <vt:lpstr>一、概述</vt:lpstr>
      <vt:lpstr>ZigBee标准</vt:lpstr>
      <vt:lpstr>IEEE802.15.4特点如下</vt:lpstr>
      <vt:lpstr>二、设备类型</vt:lpstr>
      <vt:lpstr>省钱</vt:lpstr>
      <vt:lpstr>三、拓扑结构</vt:lpstr>
      <vt:lpstr>PowerPoint 演示文稿</vt:lpstr>
      <vt:lpstr>四、传输方式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先知道概念</dc:title>
  <dc:creator>du</dc:creator>
  <cp:lastModifiedBy>Windows 用户</cp:lastModifiedBy>
  <cp:revision>135</cp:revision>
  <dcterms:created xsi:type="dcterms:W3CDTF">2023-06-19T02:50:47Z</dcterms:created>
  <dcterms:modified xsi:type="dcterms:W3CDTF">2023-07-17T15:12:53Z</dcterms:modified>
</cp:coreProperties>
</file>