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9"/>
  </p:notesMasterIdLst>
  <p:handoutMasterIdLst>
    <p:handoutMasterId r:id="rId40"/>
  </p:handout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58" r:id="rId9"/>
    <p:sldId id="267" r:id="rId10"/>
    <p:sldId id="268" r:id="rId11"/>
    <p:sldId id="269" r:id="rId12"/>
    <p:sldId id="270" r:id="rId13"/>
    <p:sldId id="259" r:id="rId14"/>
    <p:sldId id="271" r:id="rId15"/>
    <p:sldId id="272" r:id="rId16"/>
    <p:sldId id="26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8" r:id="rId29"/>
    <p:sldId id="285" r:id="rId30"/>
    <p:sldId id="286" r:id="rId31"/>
    <p:sldId id="261" r:id="rId32"/>
    <p:sldId id="287" r:id="rId33"/>
    <p:sldId id="289" r:id="rId34"/>
    <p:sldId id="292" r:id="rId35"/>
    <p:sldId id="290" r:id="rId36"/>
    <p:sldId id="291" r:id="rId37"/>
    <p:sldId id="293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59C181"/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0" autoAdjust="0"/>
    <p:restoredTop sz="94139" autoAdjust="0"/>
  </p:normalViewPr>
  <p:slideViewPr>
    <p:cSldViewPr>
      <p:cViewPr>
        <p:scale>
          <a:sx n="90" d="100"/>
          <a:sy n="90" d="100"/>
        </p:scale>
        <p:origin x="-163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.deyi.com/forum/201906/13/151148bbd7939ca240a11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978" y="1"/>
            <a:ext cx="4509119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00811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地址相关问题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" name="图片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1492250" cy="2205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路由器</a:t>
            </a:r>
            <a:r>
              <a:rPr lang="en-US" altLang="zh-CN" dirty="0"/>
              <a:t>b</a:t>
            </a:r>
            <a:r>
              <a:rPr lang="zh-CN" altLang="zh-CN" dirty="0"/>
              <a:t>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3284984"/>
            <a:ext cx="8503920" cy="281406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/>
              <a:t>收到帧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A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拆分为</a:t>
            </a:r>
            <a:r>
              <a:rPr lang="zh-CN" altLang="zh-CN" dirty="0"/>
              <a:t>帧首、帧数据等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验证</a:t>
            </a:r>
            <a:r>
              <a:rPr lang="zh-CN" altLang="zh-CN" dirty="0"/>
              <a:t>帧是否存在</a:t>
            </a:r>
            <a:r>
              <a:rPr lang="zh-CN" altLang="zh-CN" dirty="0" smtClean="0"/>
              <a:t>错误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相当于</a:t>
            </a:r>
            <a:r>
              <a:rPr lang="zh-CN" altLang="zh-CN" dirty="0"/>
              <a:t>豪横公司的中转服务人员从方言</a:t>
            </a:r>
            <a:r>
              <a:rPr lang="en-US" altLang="zh-CN" dirty="0"/>
              <a:t>A</a:t>
            </a:r>
            <a:r>
              <a:rPr lang="zh-CN" altLang="zh-CN" dirty="0"/>
              <a:t>理解旅客的行程等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抛弃</a:t>
            </a:r>
            <a:r>
              <a:rPr lang="zh-CN" altLang="zh-CN" dirty="0"/>
              <a:t>了</a:t>
            </a:r>
            <a:r>
              <a:rPr lang="en-US" altLang="zh-CN" dirty="0"/>
              <a:t>F</a:t>
            </a:r>
            <a:r>
              <a:rPr lang="en-US" altLang="zh-CN" baseline="-25000" dirty="0"/>
              <a:t>A</a:t>
            </a:r>
            <a:r>
              <a:rPr lang="zh-CN" altLang="zh-CN" dirty="0"/>
              <a:t>的帧首（包括</a:t>
            </a:r>
            <a:r>
              <a:rPr lang="en-US" altLang="zh-CN" dirty="0" err="1"/>
              <a:t>MAC</a:t>
            </a:r>
            <a:r>
              <a:rPr lang="en-US" altLang="zh-CN" baseline="-25000" dirty="0" err="1"/>
              <a:t>a</a:t>
            </a:r>
            <a:r>
              <a:rPr lang="zh-CN" altLang="zh-CN" dirty="0"/>
              <a:t>和</a:t>
            </a:r>
            <a:r>
              <a:rPr lang="en-US" altLang="zh-CN" dirty="0"/>
              <a:t>MAC</a:t>
            </a:r>
            <a:r>
              <a:rPr lang="en-US" altLang="zh-CN" baseline="-25000" dirty="0"/>
              <a:t>b1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获得</a:t>
            </a:r>
            <a:r>
              <a:rPr lang="en-US" altLang="zh-CN" dirty="0"/>
              <a:t>IP</a:t>
            </a:r>
            <a:r>
              <a:rPr lang="zh-CN" altLang="zh-CN" dirty="0"/>
              <a:t>分组</a:t>
            </a:r>
            <a:r>
              <a:rPr lang="en-US" altLang="zh-CN" dirty="0"/>
              <a:t>p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24744"/>
            <a:ext cx="9002713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9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路由器</a:t>
            </a:r>
            <a:r>
              <a:rPr lang="en-US" altLang="zh-CN" dirty="0"/>
              <a:t>b</a:t>
            </a:r>
            <a:r>
              <a:rPr lang="zh-CN" altLang="zh-CN" dirty="0"/>
              <a:t>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3284984"/>
            <a:ext cx="8503920" cy="2814064"/>
          </a:xfrm>
        </p:spPr>
        <p:txBody>
          <a:bodyPr>
            <a:normAutofit/>
          </a:bodyPr>
          <a:lstStyle/>
          <a:p>
            <a:pPr lvl="0"/>
            <a:r>
              <a:rPr lang="zh-CN" altLang="zh-CN" dirty="0" smtClean="0"/>
              <a:t>所有</a:t>
            </a:r>
            <a:r>
              <a:rPr lang="zh-CN" altLang="zh-CN" dirty="0"/>
              <a:t>结点都必须支持</a:t>
            </a:r>
            <a:r>
              <a:rPr lang="en-US" altLang="zh-CN" dirty="0"/>
              <a:t>IP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中转</a:t>
            </a:r>
            <a:r>
              <a:rPr lang="zh-CN" altLang="zh-CN" dirty="0"/>
              <a:t>服务人员都熟悉</a:t>
            </a:r>
            <a:r>
              <a:rPr lang="zh-CN" altLang="zh-CN" dirty="0" smtClean="0"/>
              <a:t>普通话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</a:t>
            </a:r>
            <a:r>
              <a:rPr lang="zh-CN" altLang="zh-CN" dirty="0"/>
              <a:t>必然清楚</a:t>
            </a:r>
            <a:r>
              <a:rPr lang="en-US" altLang="zh-CN" dirty="0"/>
              <a:t>p</a:t>
            </a:r>
            <a:r>
              <a:rPr lang="zh-CN" altLang="zh-CN" dirty="0"/>
              <a:t>的首部内容，获得其目的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查询</a:t>
            </a:r>
            <a:r>
              <a:rPr lang="zh-CN" altLang="zh-CN" dirty="0"/>
              <a:t>路由表可知下一步需要发送给谁。这里是转发给路由器</a:t>
            </a:r>
            <a:r>
              <a:rPr lang="en-US" altLang="zh-CN" dirty="0"/>
              <a:t>c</a:t>
            </a:r>
            <a:r>
              <a:rPr lang="zh-CN" altLang="zh-CN" dirty="0"/>
              <a:t>的左边接口（</a:t>
            </a:r>
            <a:r>
              <a:rPr lang="en-US" altLang="zh-CN" dirty="0"/>
              <a:t>IP</a:t>
            </a:r>
            <a:r>
              <a:rPr lang="en-US" altLang="zh-CN" baseline="-25000" dirty="0"/>
              <a:t>c1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en-US" altLang="zh-CN" baseline="-25000" dirty="0"/>
              <a:t>c1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24744"/>
            <a:ext cx="9002713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35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路由器</a:t>
            </a:r>
            <a:r>
              <a:rPr lang="en-US" altLang="zh-CN" dirty="0"/>
              <a:t>b</a:t>
            </a:r>
            <a:r>
              <a:rPr lang="zh-CN" altLang="zh-CN" dirty="0"/>
              <a:t>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3284984"/>
            <a:ext cx="8503920" cy="3168352"/>
          </a:xfrm>
        </p:spPr>
        <p:txBody>
          <a:bodyPr>
            <a:normAutofit/>
          </a:bodyPr>
          <a:lstStyle/>
          <a:p>
            <a:pPr lvl="0"/>
            <a:r>
              <a:rPr lang="en-US" altLang="zh-CN" dirty="0"/>
              <a:t>b</a:t>
            </a:r>
            <a:r>
              <a:rPr lang="zh-CN" altLang="zh-CN" dirty="0"/>
              <a:t>把</a:t>
            </a:r>
            <a:r>
              <a:rPr lang="en-US" altLang="zh-CN" dirty="0"/>
              <a:t>p</a:t>
            </a:r>
            <a:r>
              <a:rPr lang="zh-CN" altLang="zh-CN" dirty="0"/>
              <a:t>转移到连接下一个</a:t>
            </a:r>
            <a:r>
              <a:rPr lang="zh-CN" altLang="zh-CN" dirty="0" smtClean="0"/>
              <a:t>网络的</a:t>
            </a:r>
            <a:r>
              <a:rPr lang="zh-CN" altLang="zh-CN" dirty="0"/>
              <a:t>接口（</a:t>
            </a:r>
            <a:r>
              <a:rPr lang="en-US" altLang="zh-CN" dirty="0"/>
              <a:t>IP</a:t>
            </a:r>
            <a:r>
              <a:rPr lang="en-US" altLang="zh-CN" baseline="-25000" dirty="0"/>
              <a:t>b2</a:t>
            </a:r>
            <a:r>
              <a:rPr lang="zh-CN" altLang="zh-CN" dirty="0"/>
              <a:t>、</a:t>
            </a:r>
            <a:r>
              <a:rPr lang="en-US" altLang="zh-CN" dirty="0"/>
              <a:t>MAC</a:t>
            </a:r>
            <a:r>
              <a:rPr lang="en-US" altLang="zh-CN" baseline="-25000" dirty="0"/>
              <a:t> b2</a:t>
            </a:r>
            <a:r>
              <a:rPr lang="zh-CN" altLang="zh-CN" dirty="0"/>
              <a:t>）</a:t>
            </a:r>
            <a:r>
              <a:rPr lang="zh-CN" altLang="zh-CN" dirty="0" smtClean="0"/>
              <a:t>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这个</a:t>
            </a:r>
            <a:r>
              <a:rPr lang="zh-CN" altLang="zh-CN" dirty="0"/>
              <a:t>过程涉及</a:t>
            </a:r>
            <a:r>
              <a:rPr lang="zh-CN" altLang="zh-CN" dirty="0" smtClean="0"/>
              <a:t>到重要</a:t>
            </a:r>
            <a:r>
              <a:rPr lang="zh-CN" altLang="zh-CN" dirty="0"/>
              <a:t>的概念：交换。</a:t>
            </a:r>
          </a:p>
          <a:p>
            <a:pPr lvl="0"/>
            <a:r>
              <a:rPr lang="en-US" altLang="zh-CN" dirty="0"/>
              <a:t>b</a:t>
            </a:r>
            <a:r>
              <a:rPr lang="zh-CN" altLang="zh-CN" dirty="0"/>
              <a:t>把</a:t>
            </a:r>
            <a:r>
              <a:rPr lang="en-US" altLang="zh-CN" dirty="0"/>
              <a:t>p</a:t>
            </a:r>
            <a:r>
              <a:rPr lang="zh-CN" altLang="zh-CN" dirty="0"/>
              <a:t>作为帧数据重新</a:t>
            </a:r>
            <a:r>
              <a:rPr lang="zh-CN" altLang="zh-CN" dirty="0" smtClean="0"/>
              <a:t>封装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加上</a:t>
            </a:r>
            <a:r>
              <a:rPr lang="zh-CN" altLang="zh-CN" dirty="0"/>
              <a:t>广域网</a:t>
            </a:r>
            <a:r>
              <a:rPr lang="en-US" altLang="zh-CN" dirty="0"/>
              <a:t>B</a:t>
            </a:r>
            <a:r>
              <a:rPr lang="zh-CN" altLang="zh-CN" dirty="0"/>
              <a:t>的帧首（包括广域网的目的和源硬件地址），形成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B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这个</a:t>
            </a:r>
            <a:r>
              <a:rPr lang="zh-CN" altLang="zh-CN" dirty="0"/>
              <a:t>过程相当于中转服务人员用方言</a:t>
            </a:r>
            <a:r>
              <a:rPr lang="en-US" altLang="zh-CN" dirty="0"/>
              <a:t>B</a:t>
            </a:r>
            <a:r>
              <a:rPr lang="zh-CN" altLang="zh-CN" dirty="0"/>
              <a:t>对旅客行程的再次</a:t>
            </a:r>
            <a:r>
              <a:rPr lang="zh-CN" altLang="zh-CN" dirty="0" smtClean="0"/>
              <a:t>陈述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发给</a:t>
            </a:r>
            <a:r>
              <a:rPr lang="zh-CN" altLang="zh-CN" dirty="0"/>
              <a:t>广域网</a:t>
            </a:r>
            <a:r>
              <a:rPr lang="en-US" altLang="zh-CN" dirty="0" smtClean="0"/>
              <a:t>B</a:t>
            </a:r>
            <a:endParaRPr lang="zh-CN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124744"/>
            <a:ext cx="9002713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46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13.1 </a:t>
            </a:r>
            <a:r>
              <a:rPr lang="zh-CN" altLang="zh-CN" dirty="0"/>
              <a:t>硬件地址与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pPr lvl="1"/>
            <a:r>
              <a:rPr lang="en-US" altLang="zh-CN" dirty="0"/>
              <a:t>13.1.1 </a:t>
            </a:r>
            <a:r>
              <a:rPr lang="zh-CN" altLang="zh-CN" dirty="0"/>
              <a:t>地址在传输过程中的转换</a:t>
            </a:r>
          </a:p>
          <a:p>
            <a:pPr lvl="1"/>
            <a:r>
              <a:rPr lang="en-US" altLang="zh-CN" dirty="0"/>
              <a:t>13.1.2 </a:t>
            </a:r>
            <a:r>
              <a:rPr lang="zh-CN" altLang="zh-CN" dirty="0"/>
              <a:t>数据在路由器上的转换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13.1.3 IP</a:t>
            </a:r>
            <a:r>
              <a:rPr lang="zh-CN" altLang="zh-CN" dirty="0">
                <a:solidFill>
                  <a:srgbClr val="FF0000"/>
                </a:solidFill>
              </a:rPr>
              <a:t>地址和硬件地址在计算机中的位置</a:t>
            </a:r>
          </a:p>
          <a:p>
            <a:r>
              <a:rPr lang="en-US" altLang="zh-CN" dirty="0"/>
              <a:t>13.2 IP</a:t>
            </a:r>
            <a:r>
              <a:rPr lang="zh-CN" altLang="zh-CN" dirty="0"/>
              <a:t>地址和硬件地址的映射</a:t>
            </a:r>
            <a:r>
              <a:rPr lang="en-US" altLang="zh-CN" dirty="0"/>
              <a:t>ARP</a:t>
            </a:r>
            <a:endParaRPr lang="zh-CN" altLang="zh-CN" dirty="0"/>
          </a:p>
          <a:p>
            <a:r>
              <a:rPr lang="en-US" altLang="zh-CN" dirty="0"/>
              <a:t>13.3 </a:t>
            </a:r>
            <a:r>
              <a:rPr lang="zh-CN" altLang="zh-CN" dirty="0"/>
              <a:t>借助多播</a:t>
            </a:r>
            <a:r>
              <a:rPr lang="en-US" altLang="zh-CN" dirty="0"/>
              <a:t>MAC</a:t>
            </a:r>
            <a:r>
              <a:rPr lang="zh-CN" altLang="zh-CN" dirty="0"/>
              <a:t>地址完成</a:t>
            </a:r>
            <a:r>
              <a:rPr lang="en-US" altLang="zh-CN" dirty="0"/>
              <a:t>IP</a:t>
            </a:r>
            <a:r>
              <a:rPr lang="zh-CN" altLang="zh-CN" dirty="0"/>
              <a:t>多播交付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024280" cy="488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38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地址是属于软件层面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开机</a:t>
            </a:r>
            <a:r>
              <a:rPr lang="zh-CN" altLang="zh-CN" dirty="0"/>
              <a:t>后由操作系统装载在内存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供</a:t>
            </a:r>
            <a:r>
              <a:rPr lang="zh-CN" altLang="zh-CN" dirty="0"/>
              <a:t>软件和</a:t>
            </a:r>
            <a:r>
              <a:rPr lang="en-US" altLang="zh-CN" dirty="0"/>
              <a:t>IP</a:t>
            </a:r>
            <a:r>
              <a:rPr lang="zh-CN" altLang="zh-CN" dirty="0"/>
              <a:t>协议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当形成</a:t>
            </a:r>
            <a:r>
              <a:rPr lang="zh-CN" altLang="zh-CN" dirty="0"/>
              <a:t>分组后</a:t>
            </a:r>
            <a:r>
              <a:rPr lang="zh-CN" altLang="zh-CN" dirty="0" smtClean="0"/>
              <a:t>，以</a:t>
            </a:r>
            <a:r>
              <a:rPr lang="zh-CN" altLang="zh-CN" dirty="0"/>
              <a:t>该</a:t>
            </a:r>
            <a:r>
              <a:rPr lang="en-US" altLang="zh-CN" dirty="0"/>
              <a:t>IP</a:t>
            </a:r>
            <a:r>
              <a:rPr lang="zh-CN" altLang="zh-CN" dirty="0"/>
              <a:t>地址作为源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/>
              <a:t>硬件地址是被写在网络</a:t>
            </a:r>
            <a:r>
              <a:rPr lang="zh-CN" altLang="zh-CN" dirty="0" smtClean="0"/>
              <a:t>适配器</a:t>
            </a:r>
            <a:r>
              <a:rPr lang="en-US" altLang="zh-CN" dirty="0" smtClean="0"/>
              <a:t>ROM</a:t>
            </a:r>
            <a:r>
              <a:rPr lang="zh-CN" altLang="zh-CN" dirty="0"/>
              <a:t>中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当</a:t>
            </a:r>
            <a:r>
              <a:rPr lang="zh-CN" altLang="zh-CN" dirty="0"/>
              <a:t>网络适配器将分组封装成数据帧时，利用此</a:t>
            </a:r>
            <a:r>
              <a:rPr lang="en-US" altLang="zh-CN" dirty="0"/>
              <a:t>MAC</a:t>
            </a:r>
            <a:r>
              <a:rPr lang="zh-CN" altLang="zh-CN" dirty="0"/>
              <a:t>地址作为源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84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13.1 </a:t>
            </a:r>
            <a:r>
              <a:rPr lang="zh-CN" altLang="zh-CN" dirty="0"/>
              <a:t>硬件地址与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pPr lvl="1"/>
            <a:r>
              <a:rPr lang="en-US" altLang="zh-CN" dirty="0"/>
              <a:t>13.1.1 </a:t>
            </a:r>
            <a:r>
              <a:rPr lang="zh-CN" altLang="zh-CN" dirty="0"/>
              <a:t>地址在传输过程中的转换</a:t>
            </a:r>
          </a:p>
          <a:p>
            <a:pPr lvl="1"/>
            <a:r>
              <a:rPr lang="en-US" altLang="zh-CN" dirty="0"/>
              <a:t>13.1.2 </a:t>
            </a:r>
            <a:r>
              <a:rPr lang="zh-CN" altLang="zh-CN" dirty="0"/>
              <a:t>数据在路由器上的转换</a:t>
            </a:r>
          </a:p>
          <a:p>
            <a:pPr lvl="1"/>
            <a:r>
              <a:rPr lang="en-US" altLang="zh-CN" dirty="0"/>
              <a:t>13.1.3 IP</a:t>
            </a:r>
            <a:r>
              <a:rPr lang="zh-CN" altLang="zh-CN" dirty="0"/>
              <a:t>地址和硬件地址在计算机中的位置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13.2 IP</a:t>
            </a:r>
            <a:r>
              <a:rPr lang="zh-CN" altLang="zh-CN" dirty="0">
                <a:solidFill>
                  <a:srgbClr val="FF0000"/>
                </a:solidFill>
              </a:rPr>
              <a:t>地址和硬件地址的映射</a:t>
            </a:r>
            <a:r>
              <a:rPr lang="en-US" altLang="zh-CN" dirty="0">
                <a:solidFill>
                  <a:srgbClr val="FF0000"/>
                </a:solidFill>
              </a:rPr>
              <a:t>ARP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13.3 </a:t>
            </a:r>
            <a:r>
              <a:rPr lang="zh-CN" altLang="zh-CN" dirty="0"/>
              <a:t>借助多播</a:t>
            </a:r>
            <a:r>
              <a:rPr lang="en-US" altLang="zh-CN" dirty="0"/>
              <a:t>MAC</a:t>
            </a:r>
            <a:r>
              <a:rPr lang="zh-CN" altLang="zh-CN" dirty="0"/>
              <a:t>地址完成</a:t>
            </a:r>
            <a:r>
              <a:rPr lang="en-US" altLang="zh-CN" dirty="0"/>
              <a:t>IP</a:t>
            </a:r>
            <a:r>
              <a:rPr lang="zh-CN" altLang="zh-CN" dirty="0"/>
              <a:t>多播交付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 </a:t>
            </a:r>
            <a:r>
              <a:rPr lang="zh-CN" altLang="zh-CN" dirty="0">
                <a:solidFill>
                  <a:srgbClr val="FF0000"/>
                </a:solidFill>
              </a:rPr>
              <a:t>为什么需要地址解析协议</a:t>
            </a:r>
            <a:r>
              <a:rPr lang="en-US" altLang="zh-CN" dirty="0">
                <a:solidFill>
                  <a:srgbClr val="FF0000"/>
                </a:solidFill>
              </a:rPr>
              <a:t>ARP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3153568"/>
            <a:ext cx="8503920" cy="3227760"/>
          </a:xfrm>
        </p:spPr>
        <p:txBody>
          <a:bodyPr>
            <a:normAutofit/>
          </a:bodyPr>
          <a:lstStyle/>
          <a:p>
            <a:r>
              <a:rPr lang="zh-CN" altLang="zh-CN" dirty="0"/>
              <a:t>用户的数据在进行传输时，涉及到</a:t>
            </a:r>
            <a:r>
              <a:rPr lang="zh-CN" altLang="zh-CN" dirty="0" smtClean="0"/>
              <a:t>了</a:t>
            </a:r>
            <a:r>
              <a:rPr lang="en-US" altLang="zh-CN" dirty="0" smtClean="0"/>
              <a:t>IP</a:t>
            </a:r>
            <a:r>
              <a:rPr lang="zh-CN" altLang="zh-CN" dirty="0"/>
              <a:t>地址和</a:t>
            </a:r>
            <a:r>
              <a:rPr lang="en-US" altLang="zh-CN" dirty="0"/>
              <a:t>MAC</a:t>
            </a:r>
            <a:r>
              <a:rPr lang="zh-CN" altLang="zh-CN" dirty="0"/>
              <a:t>地址。</a:t>
            </a:r>
            <a:r>
              <a:rPr lang="en-US" altLang="zh-CN" dirty="0"/>
              <a:t>IP</a:t>
            </a:r>
            <a:r>
              <a:rPr lang="zh-CN" altLang="zh-CN" dirty="0"/>
              <a:t>地址是容易得到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是</a:t>
            </a:r>
            <a:r>
              <a:rPr lang="zh-CN" altLang="zh-CN" dirty="0" smtClean="0"/>
              <a:t>知道</a:t>
            </a:r>
            <a:r>
              <a:rPr lang="en-US" altLang="zh-CN" dirty="0" smtClean="0"/>
              <a:t>b</a:t>
            </a:r>
            <a:r>
              <a:rPr lang="zh-CN" altLang="zh-CN" dirty="0"/>
              <a:t>左边接口的</a:t>
            </a:r>
            <a:r>
              <a:rPr lang="en-US" altLang="zh-CN" dirty="0"/>
              <a:t>IP</a:t>
            </a:r>
            <a:r>
              <a:rPr lang="zh-CN" altLang="zh-CN" dirty="0"/>
              <a:t>地址的（操作系统的网络</a:t>
            </a:r>
            <a:r>
              <a:rPr lang="zh-CN" altLang="zh-CN" dirty="0" smtClean="0"/>
              <a:t>设置）</a:t>
            </a:r>
            <a:endParaRPr lang="zh-CN" altLang="zh-CN" dirty="0"/>
          </a:p>
          <a:p>
            <a:pPr lvl="1"/>
            <a:r>
              <a:rPr lang="en-US" altLang="zh-CN" dirty="0" smtClean="0"/>
              <a:t>b</a:t>
            </a:r>
            <a:r>
              <a:rPr lang="zh-CN" altLang="zh-CN" dirty="0"/>
              <a:t>是</a:t>
            </a:r>
            <a:r>
              <a:rPr lang="zh-CN" altLang="zh-CN" dirty="0" smtClean="0"/>
              <a:t>知道</a:t>
            </a:r>
            <a:r>
              <a:rPr lang="en-US" altLang="zh-CN" dirty="0" smtClean="0"/>
              <a:t>c</a:t>
            </a:r>
            <a:r>
              <a:rPr lang="zh-CN" altLang="zh-CN" dirty="0"/>
              <a:t>左边接口的</a:t>
            </a:r>
            <a:r>
              <a:rPr lang="en-US" altLang="zh-CN" dirty="0"/>
              <a:t>IP</a:t>
            </a:r>
            <a:r>
              <a:rPr lang="zh-CN" altLang="zh-CN" dirty="0"/>
              <a:t>地址的</a:t>
            </a:r>
            <a:r>
              <a:rPr lang="zh-CN" altLang="zh-CN" dirty="0" smtClean="0"/>
              <a:t>（路由</a:t>
            </a:r>
            <a:r>
              <a:rPr lang="zh-CN" altLang="zh-CN" dirty="0"/>
              <a:t>表下一</a:t>
            </a:r>
            <a:r>
              <a:rPr lang="zh-CN" altLang="zh-CN" dirty="0" smtClean="0"/>
              <a:t>跳）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 smtClean="0"/>
              <a:t>c</a:t>
            </a:r>
            <a:r>
              <a:rPr lang="zh-CN" altLang="zh-CN" dirty="0"/>
              <a:t>和主机</a:t>
            </a:r>
            <a:r>
              <a:rPr lang="en-US" altLang="zh-CN" dirty="0"/>
              <a:t>d</a:t>
            </a:r>
            <a:r>
              <a:rPr lang="zh-CN" altLang="zh-CN" dirty="0"/>
              <a:t>处于同一个</a:t>
            </a:r>
            <a:r>
              <a:rPr lang="zh-CN" altLang="zh-CN" dirty="0" smtClean="0"/>
              <a:t>网络，根据目的</a:t>
            </a:r>
            <a:r>
              <a:rPr lang="en-US" altLang="zh-CN" dirty="0"/>
              <a:t>IP</a:t>
            </a:r>
            <a:r>
              <a:rPr lang="zh-CN" altLang="zh-CN" dirty="0" smtClean="0"/>
              <a:t>地址知道</a:t>
            </a:r>
            <a:r>
              <a:rPr lang="en-US" altLang="zh-CN" dirty="0"/>
              <a:t>d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980728"/>
            <a:ext cx="9002713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343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但是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IP</a:t>
            </a:r>
            <a:r>
              <a:rPr lang="zh-CN" altLang="zh-CN" dirty="0"/>
              <a:t>地址在具体的物理网络中是不被认可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每</a:t>
            </a:r>
            <a:r>
              <a:rPr lang="zh-CN" altLang="zh-CN" dirty="0"/>
              <a:t>一个物理网络都是按照自己的地址（硬件地址）来进行处理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可以</a:t>
            </a:r>
            <a:r>
              <a:rPr lang="zh-CN" altLang="zh-CN" dirty="0"/>
              <a:t>把</a:t>
            </a:r>
            <a:r>
              <a:rPr lang="en-US" altLang="zh-CN" dirty="0"/>
              <a:t>IP</a:t>
            </a:r>
            <a:r>
              <a:rPr lang="zh-CN" altLang="zh-CN" dirty="0"/>
              <a:t>地址比喻成省、市、区，是一种大家都认可的逻辑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人类</a:t>
            </a:r>
            <a:r>
              <a:rPr lang="zh-CN" altLang="zh-CN" dirty="0"/>
              <a:t>可以理解的抽象的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那么</a:t>
            </a:r>
            <a:r>
              <a:rPr lang="en-US" altLang="zh-CN" dirty="0"/>
              <a:t>MAC</a:t>
            </a:r>
            <a:r>
              <a:rPr lang="zh-CN" altLang="zh-CN" dirty="0"/>
              <a:t>地址就可以被比喻成</a:t>
            </a:r>
            <a:r>
              <a:rPr lang="zh-CN" altLang="zh-CN" dirty="0" smtClean="0"/>
              <a:t>东经</a:t>
            </a:r>
            <a:r>
              <a:rPr lang="en-US" altLang="zh-CN" dirty="0" err="1" smtClean="0"/>
              <a:t>ee</a:t>
            </a:r>
            <a:r>
              <a:rPr lang="zh-CN" altLang="zh-CN" dirty="0" smtClean="0"/>
              <a:t>゜北纬</a:t>
            </a:r>
            <a:r>
              <a:rPr lang="en-US" altLang="zh-CN" dirty="0" err="1" smtClean="0"/>
              <a:t>nn</a:t>
            </a:r>
            <a:r>
              <a:rPr lang="zh-CN" altLang="zh-CN" dirty="0" smtClean="0"/>
              <a:t>゜的</a:t>
            </a:r>
            <a:r>
              <a:rPr lang="zh-CN" altLang="zh-CN" dirty="0"/>
              <a:t>地理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导航仪</a:t>
            </a:r>
            <a:r>
              <a:rPr lang="zh-CN" altLang="zh-CN" dirty="0"/>
              <a:t>可以理解的实实在在的</a:t>
            </a:r>
            <a:r>
              <a:rPr lang="zh-CN" altLang="zh-CN" dirty="0" smtClean="0"/>
              <a:t>地址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347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2073448"/>
            <a:ext cx="8503920" cy="4025599"/>
          </a:xfrm>
        </p:spPr>
        <p:txBody>
          <a:bodyPr>
            <a:normAutofit/>
          </a:bodyPr>
          <a:lstStyle/>
          <a:p>
            <a:r>
              <a:rPr lang="zh-CN" altLang="zh-CN" dirty="0"/>
              <a:t>如果传输过程</a:t>
            </a:r>
            <a:r>
              <a:rPr lang="zh-CN" altLang="zh-CN" dirty="0" smtClean="0"/>
              <a:t>中</a:t>
            </a:r>
            <a:r>
              <a:rPr lang="en-US" altLang="zh-CN" dirty="0" smtClean="0"/>
              <a:t>,a</a:t>
            </a:r>
            <a:r>
              <a:rPr lang="zh-CN" altLang="zh-CN" dirty="0" smtClean="0"/>
              <a:t>不知道</a:t>
            </a:r>
            <a:r>
              <a:rPr lang="en-US" altLang="zh-CN" dirty="0" smtClean="0"/>
              <a:t>b</a:t>
            </a:r>
            <a:r>
              <a:rPr lang="zh-CN" altLang="zh-CN" dirty="0"/>
              <a:t>左边接口的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不知道</a:t>
            </a:r>
            <a:r>
              <a:rPr lang="en-US" altLang="zh-CN" dirty="0" smtClean="0"/>
              <a:t>c</a:t>
            </a:r>
            <a:r>
              <a:rPr lang="zh-CN" altLang="zh-CN" dirty="0"/>
              <a:t>左边接口的</a:t>
            </a:r>
            <a:r>
              <a:rPr lang="en-US" altLang="zh-CN" dirty="0"/>
              <a:t>MAC</a:t>
            </a:r>
            <a:r>
              <a:rPr lang="zh-CN" altLang="zh-CN" dirty="0"/>
              <a:t>地址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/>
              <a:t>不知道主机</a:t>
            </a:r>
            <a:r>
              <a:rPr lang="en-US" altLang="zh-CN" dirty="0"/>
              <a:t>d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地址，怎么办呢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那</a:t>
            </a:r>
            <a:r>
              <a:rPr lang="zh-CN" altLang="zh-CN" dirty="0"/>
              <a:t>就建立一个映射关系（如同字典），在需要使用时进行查询就可以了。</a:t>
            </a:r>
          </a:p>
          <a:p>
            <a:r>
              <a:rPr lang="zh-CN" altLang="zh-CN" dirty="0"/>
              <a:t>问题又来了，如何在已经知道了一个</a:t>
            </a:r>
            <a:r>
              <a:rPr lang="zh-CN" altLang="zh-CN" dirty="0" smtClean="0"/>
              <a:t>设备</a:t>
            </a:r>
            <a:r>
              <a:rPr lang="en-US" altLang="zh-CN" dirty="0" smtClean="0"/>
              <a:t>IP</a:t>
            </a:r>
            <a:r>
              <a:rPr lang="zh-CN" altLang="zh-CN" dirty="0"/>
              <a:t>地址的情况下，找出其相应的</a:t>
            </a:r>
            <a:r>
              <a:rPr lang="en-US" altLang="zh-CN" dirty="0"/>
              <a:t>MAC</a:t>
            </a:r>
            <a:r>
              <a:rPr lang="zh-CN" altLang="zh-CN" dirty="0"/>
              <a:t>地址呢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zh-CN" dirty="0" smtClean="0"/>
              <a:t>互联网</a:t>
            </a:r>
            <a:r>
              <a:rPr lang="zh-CN" altLang="zh-CN" dirty="0"/>
              <a:t>是使用</a:t>
            </a:r>
            <a:r>
              <a:rPr lang="en-US" altLang="zh-CN" dirty="0"/>
              <a:t>APR</a:t>
            </a:r>
            <a:r>
              <a:rPr lang="zh-CN" altLang="zh-CN" dirty="0"/>
              <a:t>协议来完成</a:t>
            </a:r>
            <a:r>
              <a:rPr lang="zh-CN" altLang="zh-CN" dirty="0" smtClean="0"/>
              <a:t>的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002713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907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是互联网的核心，把不同的物理网络互连</a:t>
            </a:r>
            <a:r>
              <a:rPr lang="zh-CN" altLang="zh-CN" dirty="0" smtClean="0"/>
              <a:t>起来</a:t>
            </a:r>
            <a:endParaRPr lang="en-US" altLang="zh-CN" dirty="0" smtClean="0"/>
          </a:p>
          <a:p>
            <a:r>
              <a:rPr lang="zh-CN" altLang="zh-CN" dirty="0" smtClean="0"/>
              <a:t>但一</a:t>
            </a:r>
            <a:r>
              <a:rPr lang="zh-CN" altLang="zh-CN" dirty="0"/>
              <a:t>个是虚拟的逻辑网络，一类是实实在在的物理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两者</a:t>
            </a:r>
            <a:r>
              <a:rPr lang="zh-CN" altLang="zh-CN" dirty="0"/>
              <a:t>不是天生就</a:t>
            </a:r>
            <a:r>
              <a:rPr lang="zh-CN" altLang="zh-CN" dirty="0" smtClean="0"/>
              <a:t>配对</a:t>
            </a:r>
            <a:r>
              <a:rPr lang="zh-CN" altLang="zh-CN" dirty="0"/>
              <a:t>的，不可能什么事情都能够</a:t>
            </a:r>
            <a:r>
              <a:rPr lang="zh-CN" altLang="zh-CN" dirty="0" smtClean="0"/>
              <a:t>水到渠成</a:t>
            </a:r>
            <a:endParaRPr lang="en-US" altLang="zh-CN" dirty="0" smtClean="0"/>
          </a:p>
          <a:p>
            <a:r>
              <a:rPr lang="zh-CN" altLang="zh-CN" dirty="0"/>
              <a:t>下层为上层服务，实际上就是为上层提供相关接口，让上层</a:t>
            </a:r>
            <a:r>
              <a:rPr lang="zh-CN" altLang="zh-CN" dirty="0" smtClean="0"/>
              <a:t>调用</a:t>
            </a:r>
            <a:endParaRPr lang="en-US" altLang="zh-CN" dirty="0" smtClean="0"/>
          </a:p>
          <a:p>
            <a:r>
              <a:rPr lang="zh-CN" altLang="zh-CN" dirty="0" smtClean="0"/>
              <a:t>看上去</a:t>
            </a:r>
            <a:r>
              <a:rPr lang="zh-CN" altLang="zh-CN" dirty="0"/>
              <a:t>似乎只要各个物理网络实现了一些特定的接口，</a:t>
            </a:r>
            <a:r>
              <a:rPr lang="en-US" altLang="zh-CN" dirty="0"/>
              <a:t>IP</a:t>
            </a:r>
            <a:r>
              <a:rPr lang="zh-CN" altLang="zh-CN" dirty="0"/>
              <a:t>按照规定的顺序调用这些接口就可以设置网络参数、发送、接收分组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实际上没有</a:t>
            </a:r>
            <a:r>
              <a:rPr lang="zh-CN" altLang="zh-CN" dirty="0"/>
              <a:t>那么简单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303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 ARP</a:t>
            </a:r>
            <a:r>
              <a:rPr lang="zh-CN" altLang="zh-CN" dirty="0">
                <a:solidFill>
                  <a:srgbClr val="FF0000"/>
                </a:solidFill>
              </a:rPr>
              <a:t>协议工作过程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ARP</a:t>
            </a:r>
            <a:r>
              <a:rPr lang="zh-CN" altLang="zh-CN" dirty="0"/>
              <a:t>是</a:t>
            </a:r>
            <a:r>
              <a:rPr lang="en-US" altLang="zh-CN" dirty="0"/>
              <a:t>IP</a:t>
            </a:r>
            <a:r>
              <a:rPr lang="zh-CN" altLang="zh-CN" dirty="0"/>
              <a:t>层中一个非常重要的辅助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zh-CN" altLang="zh-CN" dirty="0"/>
              <a:t>每一个主机都设有一个</a:t>
            </a:r>
            <a:r>
              <a:rPr lang="en-US" altLang="zh-CN" dirty="0"/>
              <a:t>ARP</a:t>
            </a:r>
            <a:r>
              <a:rPr lang="zh-CN" altLang="zh-CN" dirty="0" smtClean="0"/>
              <a:t>高速缓存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相当于</a:t>
            </a:r>
            <a:r>
              <a:rPr lang="zh-CN" altLang="zh-CN" dirty="0"/>
              <a:t>一个转换表</a:t>
            </a:r>
            <a:r>
              <a:rPr lang="en-US" altLang="zh-CN" dirty="0"/>
              <a:t>/</a:t>
            </a:r>
            <a:r>
              <a:rPr lang="zh-CN" altLang="zh-CN" dirty="0"/>
              <a:t>映射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表项都保存</a:t>
            </a:r>
            <a:r>
              <a:rPr lang="zh-CN" altLang="zh-CN" dirty="0" smtClean="0"/>
              <a:t>了各设备</a:t>
            </a:r>
            <a:r>
              <a:rPr lang="en-US" altLang="zh-CN" dirty="0" smtClean="0"/>
              <a:t>IP</a:t>
            </a:r>
            <a:r>
              <a:rPr lang="zh-CN" altLang="zh-CN" dirty="0"/>
              <a:t>地址到</a:t>
            </a:r>
            <a:r>
              <a:rPr lang="zh-CN" altLang="zh-CN" dirty="0" smtClean="0"/>
              <a:t>物理</a:t>
            </a:r>
            <a:r>
              <a:rPr lang="en-US" altLang="zh-CN" dirty="0" smtClean="0"/>
              <a:t>MAC</a:t>
            </a:r>
            <a:r>
              <a:rPr lang="zh-CN" altLang="zh-CN" dirty="0"/>
              <a:t>地址的</a:t>
            </a:r>
            <a:r>
              <a:rPr lang="zh-CN" altLang="zh-CN" dirty="0" smtClean="0"/>
              <a:t>映射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</a:t>
            </a:r>
            <a:r>
              <a:rPr lang="zh-CN" altLang="zh-CN" dirty="0"/>
              <a:t>主要内容</a:t>
            </a:r>
            <a:r>
              <a:rPr lang="zh-CN" altLang="zh-CN" dirty="0" smtClean="0"/>
              <a:t>是</a:t>
            </a:r>
            <a:r>
              <a:rPr lang="en-US" altLang="zh-CN" dirty="0" smtClean="0"/>
              <a:t>&lt;IP</a:t>
            </a:r>
            <a:r>
              <a:rPr lang="zh-CN" altLang="zh-CN" dirty="0"/>
              <a:t>地址，</a:t>
            </a:r>
            <a:r>
              <a:rPr lang="en-US" altLang="zh-CN" dirty="0"/>
              <a:t>MAC</a:t>
            </a:r>
            <a:r>
              <a:rPr lang="zh-CN" altLang="zh-CN" dirty="0"/>
              <a:t>地址，映射</a:t>
            </a:r>
            <a:r>
              <a:rPr lang="zh-CN" altLang="zh-CN" dirty="0" smtClean="0"/>
              <a:t>有效时间</a:t>
            </a:r>
            <a:r>
              <a:rPr lang="en-US" altLang="zh-CN" dirty="0"/>
              <a:t>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34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</a:t>
            </a:r>
            <a:r>
              <a:rPr lang="zh-CN" altLang="zh-CN" dirty="0"/>
              <a:t>的工作过程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当主机</a:t>
            </a:r>
            <a:r>
              <a:rPr lang="en-US" altLang="zh-CN" dirty="0"/>
              <a:t>A</a:t>
            </a:r>
            <a:r>
              <a:rPr lang="zh-CN" altLang="zh-CN" dirty="0"/>
              <a:t>欲向本</a:t>
            </a:r>
            <a:r>
              <a:rPr lang="zh-CN" altLang="zh-CN" dirty="0" smtClean="0"/>
              <a:t>网的主机</a:t>
            </a:r>
            <a:r>
              <a:rPr lang="en-US" altLang="zh-CN" dirty="0"/>
              <a:t>B</a:t>
            </a:r>
            <a:r>
              <a:rPr lang="zh-CN" altLang="zh-CN" dirty="0"/>
              <a:t>发送数据时</a:t>
            </a:r>
            <a:r>
              <a:rPr lang="zh-CN" altLang="zh-CN" dirty="0" smtClean="0"/>
              <a:t>，在</a:t>
            </a:r>
            <a:r>
              <a:rPr lang="en-US" altLang="zh-CN" dirty="0" smtClean="0"/>
              <a:t>ARP</a:t>
            </a:r>
            <a:r>
              <a:rPr lang="zh-CN" altLang="zh-CN" dirty="0"/>
              <a:t>高速缓存中</a:t>
            </a:r>
            <a:r>
              <a:rPr lang="zh-CN" altLang="zh-CN" dirty="0" smtClean="0"/>
              <a:t>查看</a:t>
            </a:r>
            <a:r>
              <a:rPr lang="zh-CN" altLang="en-US" dirty="0" smtClean="0"/>
              <a:t>是否</a:t>
            </a:r>
            <a:r>
              <a:rPr lang="zh-CN" altLang="zh-CN" dirty="0" smtClean="0"/>
              <a:t>有</a:t>
            </a:r>
            <a:r>
              <a:rPr lang="en-US" altLang="zh-CN" dirty="0" smtClean="0"/>
              <a:t>B</a:t>
            </a:r>
            <a:r>
              <a:rPr lang="zh-CN" altLang="zh-CN" dirty="0"/>
              <a:t>的映射</a:t>
            </a:r>
            <a:r>
              <a:rPr lang="zh-CN" altLang="zh-CN" dirty="0" smtClean="0"/>
              <a:t>信息</a:t>
            </a:r>
            <a:endParaRPr lang="zh-CN" altLang="zh-CN" dirty="0"/>
          </a:p>
          <a:p>
            <a:pPr lvl="0"/>
            <a:r>
              <a:rPr lang="zh-CN" altLang="zh-CN" dirty="0"/>
              <a:t>如果存在</a:t>
            </a:r>
            <a:r>
              <a:rPr lang="en-US" altLang="zh-CN" dirty="0"/>
              <a:t>B</a:t>
            </a:r>
            <a:r>
              <a:rPr lang="zh-CN" altLang="zh-CN" dirty="0"/>
              <a:t>的映射信息</a:t>
            </a:r>
            <a:r>
              <a:rPr lang="zh-CN" altLang="zh-CN" dirty="0" smtClean="0"/>
              <a:t>，将</a:t>
            </a:r>
            <a:r>
              <a:rPr lang="zh-CN" altLang="zh-CN" dirty="0"/>
              <a:t>此</a:t>
            </a:r>
            <a:r>
              <a:rPr lang="en-US" altLang="zh-CN" dirty="0"/>
              <a:t>MAC</a:t>
            </a:r>
            <a:r>
              <a:rPr lang="zh-CN" altLang="zh-CN" dirty="0"/>
              <a:t>地址写入数据帧，通过物理</a:t>
            </a:r>
            <a:r>
              <a:rPr lang="zh-CN" altLang="zh-CN" dirty="0" smtClean="0"/>
              <a:t>网络发</a:t>
            </a:r>
            <a:r>
              <a:rPr lang="zh-CN" altLang="zh-CN" dirty="0"/>
              <a:t>往此</a:t>
            </a:r>
            <a:r>
              <a:rPr lang="en-US" altLang="zh-CN" dirty="0"/>
              <a:t>MAC</a:t>
            </a:r>
            <a:r>
              <a:rPr lang="zh-CN" altLang="zh-CN" dirty="0"/>
              <a:t>地址。结束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4025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/>
              <a:t>如不存在</a:t>
            </a:r>
            <a:r>
              <a:rPr lang="en-US" altLang="zh-CN" dirty="0"/>
              <a:t>B</a:t>
            </a:r>
            <a:r>
              <a:rPr lang="zh-CN" altLang="zh-CN" dirty="0"/>
              <a:t>的映射信息，则</a:t>
            </a:r>
            <a:r>
              <a:rPr lang="en-US" altLang="zh-CN" dirty="0"/>
              <a:t>ARP</a:t>
            </a:r>
            <a:r>
              <a:rPr lang="zh-CN" altLang="zh-CN" dirty="0"/>
              <a:t>在本网上广播一个</a:t>
            </a:r>
            <a:r>
              <a:rPr lang="en-US" altLang="zh-CN" dirty="0"/>
              <a:t>ARP</a:t>
            </a:r>
            <a:r>
              <a:rPr lang="zh-CN" altLang="zh-CN" dirty="0"/>
              <a:t>请求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本机</a:t>
            </a:r>
            <a:r>
              <a:rPr lang="en-US" altLang="zh-CN" dirty="0"/>
              <a:t>IP</a:t>
            </a:r>
            <a:r>
              <a:rPr lang="zh-CN" altLang="zh-CN" dirty="0"/>
              <a:t>地址、</a:t>
            </a:r>
            <a:r>
              <a:rPr lang="en-US" altLang="zh-CN" dirty="0"/>
              <a:t>MAC</a:t>
            </a:r>
            <a:r>
              <a:rPr lang="zh-CN" altLang="zh-CN" dirty="0"/>
              <a:t>地址，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地址，以及值为</a:t>
            </a:r>
            <a:r>
              <a:rPr lang="en-US" altLang="zh-CN" dirty="0"/>
              <a:t>FF-FF-FF-FF-FF-FF</a:t>
            </a:r>
            <a:r>
              <a:rPr lang="zh-CN" altLang="zh-CN" dirty="0"/>
              <a:t>的目的</a:t>
            </a:r>
            <a:r>
              <a:rPr lang="en-US" altLang="zh-CN" dirty="0"/>
              <a:t>MAC</a:t>
            </a:r>
            <a:r>
              <a:rPr lang="zh-CN" altLang="zh-CN" dirty="0"/>
              <a:t>地址。</a:t>
            </a:r>
          </a:p>
          <a:p>
            <a:pPr lvl="0"/>
            <a:r>
              <a:rPr lang="zh-CN" altLang="zh-CN" dirty="0"/>
              <a:t>本</a:t>
            </a:r>
            <a:r>
              <a:rPr lang="zh-CN" altLang="zh-CN" dirty="0" smtClean="0"/>
              <a:t>网所有</a:t>
            </a:r>
            <a:r>
              <a:rPr lang="zh-CN" altLang="zh-CN" dirty="0"/>
              <a:t>主机都</a:t>
            </a:r>
            <a:r>
              <a:rPr lang="zh-CN" altLang="zh-CN" dirty="0" smtClean="0"/>
              <a:t>可收到请求</a:t>
            </a:r>
            <a:r>
              <a:rPr lang="zh-CN" altLang="zh-CN" dirty="0"/>
              <a:t>，</a:t>
            </a:r>
            <a:r>
              <a:rPr lang="zh-CN" altLang="zh-CN" dirty="0" smtClean="0"/>
              <a:t>但只有</a:t>
            </a:r>
            <a:r>
              <a:rPr lang="en-US" altLang="zh-CN" dirty="0"/>
              <a:t>B</a:t>
            </a:r>
            <a:r>
              <a:rPr lang="zh-CN" altLang="zh-CN" dirty="0" smtClean="0"/>
              <a:t>会发起</a:t>
            </a:r>
            <a:r>
              <a:rPr lang="en-US" altLang="zh-CN" dirty="0"/>
              <a:t>ARP</a:t>
            </a:r>
            <a:r>
              <a:rPr lang="zh-CN" altLang="zh-CN" dirty="0" smtClean="0"/>
              <a:t>响应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包含</a:t>
            </a:r>
            <a:r>
              <a:rPr lang="zh-CN" altLang="zh-CN" dirty="0"/>
              <a:t>发送方（</a:t>
            </a:r>
            <a:r>
              <a:rPr lang="en-US" altLang="zh-CN" dirty="0"/>
              <a:t>B</a:t>
            </a:r>
            <a:r>
              <a:rPr lang="zh-CN" altLang="zh-CN" dirty="0"/>
              <a:t>）的</a:t>
            </a:r>
            <a:r>
              <a:rPr lang="en-US" altLang="zh-CN" dirty="0"/>
              <a:t>IP</a:t>
            </a:r>
            <a:r>
              <a:rPr lang="zh-CN" altLang="zh-CN" dirty="0"/>
              <a:t>地址、</a:t>
            </a:r>
            <a:r>
              <a:rPr lang="en-US" altLang="zh-CN" dirty="0"/>
              <a:t>MAC</a:t>
            </a:r>
            <a:r>
              <a:rPr lang="zh-CN" altLang="zh-CN" dirty="0"/>
              <a:t>地址和接收方（</a:t>
            </a:r>
            <a:r>
              <a:rPr lang="en-US" altLang="zh-CN" dirty="0"/>
              <a:t>A</a:t>
            </a:r>
            <a:r>
              <a:rPr lang="zh-CN" altLang="zh-CN" dirty="0"/>
              <a:t>）的</a:t>
            </a:r>
            <a:r>
              <a:rPr lang="en-US" altLang="zh-CN" dirty="0"/>
              <a:t>IP</a:t>
            </a:r>
            <a:r>
              <a:rPr lang="zh-CN" altLang="zh-CN" dirty="0"/>
              <a:t>地址、</a:t>
            </a:r>
            <a:r>
              <a:rPr lang="en-US" altLang="zh-CN" dirty="0"/>
              <a:t>MAC</a:t>
            </a:r>
            <a:r>
              <a:rPr lang="zh-CN" altLang="zh-CN" dirty="0"/>
              <a:t>地址。</a:t>
            </a:r>
          </a:p>
          <a:p>
            <a:pPr lvl="0"/>
            <a:r>
              <a:rPr lang="en-US" altLang="zh-CN" dirty="0" smtClean="0"/>
              <a:t>A</a:t>
            </a:r>
            <a:r>
              <a:rPr lang="zh-CN" altLang="zh-CN" dirty="0" smtClean="0"/>
              <a:t>收到</a:t>
            </a:r>
            <a:r>
              <a:rPr lang="en-US" altLang="zh-CN" dirty="0"/>
              <a:t>ARP</a:t>
            </a:r>
            <a:r>
              <a:rPr lang="zh-CN" altLang="zh-CN" dirty="0"/>
              <a:t>响应分组后，将得到的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地址和</a:t>
            </a:r>
            <a:r>
              <a:rPr lang="en-US" altLang="zh-CN" dirty="0"/>
              <a:t>MAC</a:t>
            </a:r>
            <a:r>
              <a:rPr lang="zh-CN" altLang="zh-CN" dirty="0"/>
              <a:t>地址写入</a:t>
            </a:r>
            <a:r>
              <a:rPr lang="en-US" altLang="zh-CN" dirty="0"/>
              <a:t>ARP</a:t>
            </a:r>
            <a:r>
              <a:rPr lang="zh-CN" altLang="zh-CN" dirty="0"/>
              <a:t>高速缓存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0"/>
            <a:r>
              <a:rPr lang="zh-CN" altLang="zh-CN" dirty="0" smtClean="0"/>
              <a:t>后续</a:t>
            </a:r>
            <a:r>
              <a:rPr lang="zh-CN" altLang="zh-CN" dirty="0"/>
              <a:t>发送数据帧可以采用此信息。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5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770190" cy="250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</a:t>
            </a:r>
            <a:r>
              <a:rPr lang="zh-CN" altLang="en-US" dirty="0" smtClean="0"/>
              <a:t>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619672" y="2956117"/>
            <a:ext cx="1044116" cy="216024"/>
            <a:chOff x="1619672" y="2956117"/>
            <a:chExt cx="1044116" cy="216024"/>
          </a:xfrm>
        </p:grpSpPr>
        <p:sp>
          <p:nvSpPr>
            <p:cNvPr id="5" name="矩形 4"/>
            <p:cNvSpPr/>
            <p:nvPr/>
          </p:nvSpPr>
          <p:spPr>
            <a:xfrm>
              <a:off x="2015716" y="2956117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619672" y="3068960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标注 11"/>
          <p:cNvSpPr/>
          <p:nvPr/>
        </p:nvSpPr>
        <p:spPr>
          <a:xfrm>
            <a:off x="4427984" y="548680"/>
            <a:ext cx="4032448" cy="1008112"/>
          </a:xfrm>
          <a:prstGeom prst="wedgeRoundRectCallout">
            <a:avLst>
              <a:gd name="adj1" fmla="val -102991"/>
              <a:gd name="adj2" fmla="val 198867"/>
              <a:gd name="adj3" fmla="val 16667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本机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202.0.0.2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地址是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22-10-C0-12-AD-19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想知道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202.0.0.4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地址</a:t>
            </a:r>
            <a:endParaRPr lang="zh-CN" altLang="en-US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3" y="2060848"/>
            <a:ext cx="86391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12608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275856" y="2852936"/>
            <a:ext cx="1044116" cy="216024"/>
            <a:chOff x="3275856" y="2852936"/>
            <a:chExt cx="1044116" cy="216024"/>
          </a:xfrm>
        </p:grpSpPr>
        <p:sp>
          <p:nvSpPr>
            <p:cNvPr id="5" name="矩形 4"/>
            <p:cNvSpPr/>
            <p:nvPr/>
          </p:nvSpPr>
          <p:spPr>
            <a:xfrm>
              <a:off x="3275856" y="2852936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995936" y="2965779"/>
              <a:ext cx="3240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220072" y="2789312"/>
            <a:ext cx="1044116" cy="216024"/>
            <a:chOff x="3275856" y="2852936"/>
            <a:chExt cx="1044116" cy="216024"/>
          </a:xfrm>
        </p:grpSpPr>
        <p:sp>
          <p:nvSpPr>
            <p:cNvPr id="13" name="矩形 12"/>
            <p:cNvSpPr/>
            <p:nvPr/>
          </p:nvSpPr>
          <p:spPr>
            <a:xfrm>
              <a:off x="3275856" y="2852936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/>
            <p:cNvCxnSpPr/>
            <p:nvPr/>
          </p:nvCxnSpPr>
          <p:spPr>
            <a:xfrm>
              <a:off x="3995936" y="2965779"/>
              <a:ext cx="3240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7020272" y="2726008"/>
            <a:ext cx="1044116" cy="216024"/>
            <a:chOff x="3275856" y="2852936"/>
            <a:chExt cx="1044116" cy="216024"/>
          </a:xfrm>
        </p:grpSpPr>
        <p:sp>
          <p:nvSpPr>
            <p:cNvPr id="16" name="矩形 15"/>
            <p:cNvSpPr/>
            <p:nvPr/>
          </p:nvSpPr>
          <p:spPr>
            <a:xfrm>
              <a:off x="3275856" y="2852936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3995936" y="2965779"/>
              <a:ext cx="3240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143508" y="2826863"/>
            <a:ext cx="648072" cy="530129"/>
            <a:chOff x="143508" y="2826863"/>
            <a:chExt cx="648072" cy="530129"/>
          </a:xfrm>
        </p:grpSpPr>
        <p:sp>
          <p:nvSpPr>
            <p:cNvPr id="19" name="矩形 18"/>
            <p:cNvSpPr/>
            <p:nvPr/>
          </p:nvSpPr>
          <p:spPr>
            <a:xfrm>
              <a:off x="143508" y="2826863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456786" y="3104964"/>
              <a:ext cx="10758" cy="25202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882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3" y="2060848"/>
            <a:ext cx="86391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ARP</a:t>
            </a:r>
            <a:r>
              <a:rPr lang="zh-CN" altLang="zh-CN" dirty="0"/>
              <a:t>响应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5076056" y="2776097"/>
            <a:ext cx="1044116" cy="216024"/>
            <a:chOff x="1619672" y="2956117"/>
            <a:chExt cx="1044116" cy="216024"/>
          </a:xfrm>
        </p:grpSpPr>
        <p:sp>
          <p:nvSpPr>
            <p:cNvPr id="5" name="矩形 4"/>
            <p:cNvSpPr/>
            <p:nvPr/>
          </p:nvSpPr>
          <p:spPr>
            <a:xfrm>
              <a:off x="2015716" y="2956117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1619672" y="3068960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标注 11"/>
          <p:cNvSpPr/>
          <p:nvPr/>
        </p:nvSpPr>
        <p:spPr>
          <a:xfrm>
            <a:off x="4716016" y="332656"/>
            <a:ext cx="3024336" cy="792088"/>
          </a:xfrm>
          <a:prstGeom prst="wedgeRoundRectCallout">
            <a:avLst>
              <a:gd name="adj1" fmla="val -16298"/>
              <a:gd name="adj2" fmla="val 253734"/>
              <a:gd name="adj3" fmla="val 16667"/>
            </a:avLst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本机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202.0.0.4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地址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11-12-C1-13-AD-18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167215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3" y="2060848"/>
            <a:ext cx="8639175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3126088"/>
          </a:xfrm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547664" y="2924944"/>
            <a:ext cx="1044116" cy="216024"/>
            <a:chOff x="3275856" y="2852936"/>
            <a:chExt cx="1044116" cy="216024"/>
          </a:xfrm>
        </p:grpSpPr>
        <p:sp>
          <p:nvSpPr>
            <p:cNvPr id="5" name="矩形 4"/>
            <p:cNvSpPr/>
            <p:nvPr/>
          </p:nvSpPr>
          <p:spPr>
            <a:xfrm>
              <a:off x="3275856" y="2852936"/>
              <a:ext cx="648072" cy="21602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/>
          </p:nvCxnSpPr>
          <p:spPr>
            <a:xfrm>
              <a:off x="3995936" y="2965779"/>
              <a:ext cx="32403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0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ARP</a:t>
            </a:r>
            <a:r>
              <a:rPr lang="zh-CN" altLang="en-US" smtClean="0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zh-CN" dirty="0"/>
              <a:t>高速缓存的存在</a:t>
            </a:r>
            <a:r>
              <a:rPr lang="zh-CN" altLang="zh-CN" dirty="0" smtClean="0"/>
              <a:t>可有效</a:t>
            </a:r>
            <a:r>
              <a:rPr lang="zh-CN" altLang="zh-CN" dirty="0"/>
              <a:t>减少</a:t>
            </a:r>
            <a:r>
              <a:rPr lang="en-US" altLang="zh-CN" dirty="0"/>
              <a:t>ARP</a:t>
            </a:r>
            <a:r>
              <a:rPr lang="zh-CN" altLang="zh-CN" dirty="0"/>
              <a:t>广播的数量，大大减少网络的负担，提高数据传送的</a:t>
            </a:r>
            <a:r>
              <a:rPr lang="zh-CN" altLang="zh-CN" dirty="0" smtClean="0"/>
              <a:t>效率</a:t>
            </a:r>
            <a:endParaRPr lang="en-US" altLang="zh-CN" dirty="0" smtClean="0"/>
          </a:p>
          <a:p>
            <a:r>
              <a:rPr lang="zh-CN" altLang="zh-CN" dirty="0"/>
              <a:t>为了减少网络上的通信量，当主机</a:t>
            </a:r>
            <a:r>
              <a:rPr lang="en-US" altLang="zh-CN" dirty="0"/>
              <a:t>B</a:t>
            </a:r>
            <a:r>
              <a:rPr lang="zh-CN" altLang="zh-CN" dirty="0"/>
              <a:t>收到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en-US" altLang="zh-CN" dirty="0"/>
              <a:t>ARP</a:t>
            </a:r>
            <a:r>
              <a:rPr lang="zh-CN" altLang="zh-CN" dirty="0"/>
              <a:t>请求分组时，将主机</a:t>
            </a:r>
            <a:r>
              <a:rPr lang="en-US" altLang="zh-CN" dirty="0"/>
              <a:t>A</a:t>
            </a:r>
            <a:r>
              <a:rPr lang="zh-CN" altLang="zh-CN" dirty="0" smtClean="0"/>
              <a:t>的</a:t>
            </a:r>
            <a:r>
              <a:rPr lang="en-US" altLang="zh-CN" dirty="0" smtClean="0"/>
              <a:t>&lt;IP</a:t>
            </a:r>
            <a:r>
              <a:rPr lang="zh-CN" altLang="zh-CN" dirty="0"/>
              <a:t>地址，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映射</a:t>
            </a:r>
            <a:r>
              <a:rPr lang="zh-CN" altLang="zh-CN" dirty="0"/>
              <a:t>信息也写入自己的</a:t>
            </a:r>
            <a:r>
              <a:rPr lang="en-US" altLang="zh-CN" dirty="0"/>
              <a:t>ARP</a:t>
            </a:r>
            <a:r>
              <a:rPr lang="zh-CN" altLang="zh-CN" dirty="0"/>
              <a:t>高速缓存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r>
              <a:rPr lang="zh-CN" altLang="zh-CN" dirty="0"/>
              <a:t>从</a:t>
            </a:r>
            <a:r>
              <a:rPr lang="en-US" altLang="zh-CN" dirty="0"/>
              <a:t>IP</a:t>
            </a:r>
            <a:r>
              <a:rPr lang="zh-CN" altLang="zh-CN" dirty="0"/>
              <a:t>地址到</a:t>
            </a:r>
            <a:r>
              <a:rPr lang="en-US" altLang="zh-CN" dirty="0"/>
              <a:t>MAC</a:t>
            </a:r>
            <a:r>
              <a:rPr lang="zh-CN" altLang="zh-CN" dirty="0"/>
              <a:t>地址的解析是自动进行的，主机的用户对这种地址解析的过程是不需要知道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en-US" dirty="0"/>
              <a:t>就像旅客在乘车（特别是卧铺）时，自然有豪横公司的乘务人员帮助旅客找到下车的地点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28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 ARP</a:t>
            </a:r>
            <a:r>
              <a:rPr lang="zh-CN" altLang="zh-CN" dirty="0">
                <a:solidFill>
                  <a:srgbClr val="FF0000"/>
                </a:solidFill>
              </a:rPr>
              <a:t>协议的典型工作情况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zh-CN" dirty="0"/>
              <a:t>只能被用于解决同一个物理网络上的设备的地址映射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ARP</a:t>
            </a:r>
            <a:r>
              <a:rPr lang="zh-CN" altLang="zh-CN" dirty="0"/>
              <a:t>的广播会被路由器所</a:t>
            </a:r>
            <a:r>
              <a:rPr lang="zh-CN" altLang="zh-CN" dirty="0" smtClean="0"/>
              <a:t>截断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其他</a:t>
            </a:r>
            <a:r>
              <a:rPr lang="zh-CN" altLang="zh-CN" dirty="0"/>
              <a:t>物理网络的硬件地址对于本网络来说，根本就无</a:t>
            </a:r>
            <a:r>
              <a:rPr lang="zh-CN" altLang="zh-CN" dirty="0" smtClean="0"/>
              <a:t>意义</a:t>
            </a:r>
            <a:endParaRPr lang="en-US" altLang="zh-CN" dirty="0" smtClean="0"/>
          </a:p>
          <a:p>
            <a:r>
              <a:rPr lang="zh-CN" altLang="zh-CN" dirty="0"/>
              <a:t>如果目的主机和源主机不在同一个物理网络上的话，怎么办</a:t>
            </a:r>
            <a:r>
              <a:rPr lang="zh-CN" altLang="zh-CN" dirty="0" smtClean="0"/>
              <a:t>呢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8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057400"/>
            <a:ext cx="89820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2096296"/>
            <a:ext cx="1082348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17" name="矩形 16"/>
          <p:cNvSpPr/>
          <p:nvPr/>
        </p:nvSpPr>
        <p:spPr>
          <a:xfrm>
            <a:off x="2195736" y="3727383"/>
            <a:ext cx="1082348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  <p:sp>
        <p:nvSpPr>
          <p:cNvPr id="18" name="矩形 17"/>
          <p:cNvSpPr/>
          <p:nvPr/>
        </p:nvSpPr>
        <p:spPr>
          <a:xfrm>
            <a:off x="755576" y="2096296"/>
            <a:ext cx="954107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数据帧</a:t>
            </a:r>
          </a:p>
        </p:txBody>
      </p:sp>
      <p:sp>
        <p:nvSpPr>
          <p:cNvPr id="19" name="矩形 18"/>
          <p:cNvSpPr/>
          <p:nvPr/>
        </p:nvSpPr>
        <p:spPr>
          <a:xfrm>
            <a:off x="2555776" y="2596842"/>
            <a:ext cx="1082348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20" name="矩形 19"/>
          <p:cNvSpPr/>
          <p:nvPr/>
        </p:nvSpPr>
        <p:spPr>
          <a:xfrm>
            <a:off x="4932040" y="2596842"/>
            <a:ext cx="1082348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  <p:sp>
        <p:nvSpPr>
          <p:cNvPr id="21" name="矩形 20"/>
          <p:cNvSpPr/>
          <p:nvPr/>
        </p:nvSpPr>
        <p:spPr>
          <a:xfrm>
            <a:off x="2555776" y="2596842"/>
            <a:ext cx="954107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数据帧</a:t>
            </a:r>
          </a:p>
        </p:txBody>
      </p:sp>
      <p:sp>
        <p:nvSpPr>
          <p:cNvPr id="24" name="矩形 23"/>
          <p:cNvSpPr/>
          <p:nvPr/>
        </p:nvSpPr>
        <p:spPr>
          <a:xfrm>
            <a:off x="5652120" y="2615043"/>
            <a:ext cx="1082348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请求</a:t>
            </a:r>
          </a:p>
        </p:txBody>
      </p:sp>
      <p:sp>
        <p:nvSpPr>
          <p:cNvPr id="25" name="矩形 24"/>
          <p:cNvSpPr/>
          <p:nvPr/>
        </p:nvSpPr>
        <p:spPr>
          <a:xfrm>
            <a:off x="7092280" y="4246130"/>
            <a:ext cx="1082348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ARP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响应</a:t>
            </a:r>
          </a:p>
        </p:txBody>
      </p:sp>
      <p:sp>
        <p:nvSpPr>
          <p:cNvPr id="26" name="矩形 25"/>
          <p:cNvSpPr/>
          <p:nvPr/>
        </p:nvSpPr>
        <p:spPr>
          <a:xfrm>
            <a:off x="5652120" y="2615043"/>
            <a:ext cx="954107" cy="40011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数据帧</a:t>
            </a:r>
          </a:p>
        </p:txBody>
      </p:sp>
    </p:spTree>
    <p:extLst>
      <p:ext uri="{BB962C8B-B14F-4D97-AF65-F5344CB8AC3E}">
        <p14:creationId xmlns:p14="http://schemas.microsoft.com/office/powerpoint/2010/main" val="58009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97 0.15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4.81481E-6 L -0.15746 -0.2092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11597 0.154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4.02222E-6 L 0.25451 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44444E-6 L -0.26632 4.4444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77 L 0.26528 -0.0023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2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22222E-6 L 0.15747 0.22824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1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4.81481E-6 L -0.15746 -0.20926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44444E-6 L 0.16059 0.20509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10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</a:t>
            </a:r>
            <a:r>
              <a:rPr lang="zh-CN" altLang="en-US" dirty="0" smtClean="0"/>
              <a:t>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IP</a:t>
            </a:r>
            <a:r>
              <a:rPr lang="zh-CN" altLang="zh-CN" dirty="0"/>
              <a:t>有</a:t>
            </a:r>
            <a:r>
              <a:rPr lang="en-US" altLang="zh-CN" dirty="0"/>
              <a:t>IP</a:t>
            </a:r>
            <a:r>
              <a:rPr lang="zh-CN" altLang="zh-CN" dirty="0"/>
              <a:t>地址，各个物理网络有自己的硬件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两者</a:t>
            </a:r>
            <a:r>
              <a:rPr lang="zh-CN" altLang="zh-CN" dirty="0"/>
              <a:t>是否重复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通信中</a:t>
            </a:r>
            <a:r>
              <a:rPr lang="zh-CN" altLang="zh-CN" dirty="0"/>
              <a:t>分组经过不同的物理网络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其</a:t>
            </a:r>
            <a:r>
              <a:rPr lang="zh-CN" altLang="zh-CN" dirty="0" smtClean="0"/>
              <a:t>地址</a:t>
            </a:r>
            <a:r>
              <a:rPr lang="zh-CN" altLang="zh-CN" dirty="0"/>
              <a:t>肯定不同（就像不能到北京后却去找一个南京的区和街道），如何</a:t>
            </a:r>
            <a:r>
              <a:rPr lang="zh-CN" altLang="zh-CN" dirty="0" smtClean="0"/>
              <a:t>处理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我</a:t>
            </a:r>
            <a:r>
              <a:rPr lang="zh-CN" altLang="zh-CN" dirty="0"/>
              <a:t>只知道对方的</a:t>
            </a:r>
            <a:r>
              <a:rPr lang="en-US" altLang="zh-CN" dirty="0"/>
              <a:t>IP</a:t>
            </a:r>
            <a:r>
              <a:rPr lang="zh-CN" altLang="zh-CN" dirty="0"/>
              <a:t>地址，不知道对方的硬件地址，怎么办？</a:t>
            </a:r>
          </a:p>
          <a:p>
            <a:r>
              <a:rPr lang="en-US" altLang="zh-CN" dirty="0"/>
              <a:t>IP</a:t>
            </a:r>
            <a:r>
              <a:rPr lang="zh-CN" altLang="zh-CN" dirty="0"/>
              <a:t>有</a:t>
            </a:r>
            <a:r>
              <a:rPr lang="en-US" altLang="zh-CN" dirty="0"/>
              <a:t>IP</a:t>
            </a:r>
            <a:r>
              <a:rPr lang="zh-CN" altLang="zh-CN" dirty="0"/>
              <a:t>分组的格式和数据大小的约定，不同物理网络有自己的格式和数据大小的</a:t>
            </a:r>
            <a:r>
              <a:rPr lang="zh-CN" altLang="zh-CN" dirty="0" smtClean="0"/>
              <a:t>约定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一致是肯定的，如何避免不一致产生的无法使用的问题？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3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zh-CN" dirty="0" smtClean="0"/>
              <a:t>发方是</a:t>
            </a:r>
            <a:r>
              <a:rPr lang="en-US" altLang="zh-CN" dirty="0" smtClean="0"/>
              <a:t>A</a:t>
            </a:r>
            <a:r>
              <a:rPr lang="zh-CN" altLang="zh-CN" dirty="0"/>
              <a:t>，要把</a:t>
            </a:r>
            <a:r>
              <a:rPr lang="en-US" altLang="zh-CN" dirty="0"/>
              <a:t>IP</a:t>
            </a:r>
            <a:r>
              <a:rPr lang="zh-CN" altLang="zh-CN" dirty="0"/>
              <a:t>分组</a:t>
            </a:r>
            <a:r>
              <a:rPr lang="zh-CN" altLang="zh-CN" dirty="0" smtClean="0"/>
              <a:t>发到</a:t>
            </a:r>
            <a:r>
              <a:rPr lang="zh-CN" altLang="zh-CN" dirty="0"/>
              <a:t>本</a:t>
            </a:r>
            <a:r>
              <a:rPr lang="zh-CN" altLang="zh-CN" dirty="0" smtClean="0"/>
              <a:t>网上</a:t>
            </a:r>
            <a:r>
              <a:rPr lang="zh-CN" altLang="en-US" dirty="0" smtClean="0"/>
              <a:t>的</a:t>
            </a:r>
            <a:r>
              <a:rPr lang="en-US" altLang="zh-CN" dirty="0" smtClean="0"/>
              <a:t>B</a:t>
            </a:r>
            <a:r>
              <a:rPr lang="zh-CN" altLang="zh-CN" dirty="0" smtClean="0"/>
              <a:t>，使用</a:t>
            </a:r>
            <a:r>
              <a:rPr lang="en-US" altLang="zh-CN" dirty="0"/>
              <a:t>ARP</a:t>
            </a:r>
            <a:r>
              <a:rPr lang="zh-CN" altLang="zh-CN" dirty="0"/>
              <a:t>找到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地址，使用此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zh-CN" altLang="zh-CN" dirty="0"/>
              <a:t>封装</a:t>
            </a:r>
            <a:r>
              <a:rPr lang="zh-CN" altLang="zh-CN" dirty="0" smtClean="0"/>
              <a:t>分组后</a:t>
            </a:r>
            <a:r>
              <a:rPr lang="zh-CN" altLang="zh-CN" dirty="0"/>
              <a:t>发给</a:t>
            </a:r>
            <a:r>
              <a:rPr lang="en-US" altLang="zh-CN" dirty="0" smtClean="0"/>
              <a:t>B</a:t>
            </a:r>
            <a:endParaRPr lang="zh-CN" altLang="zh-CN" dirty="0"/>
          </a:p>
          <a:p>
            <a:pPr lvl="0"/>
            <a:r>
              <a:rPr lang="zh-CN" altLang="zh-CN" dirty="0" smtClean="0"/>
              <a:t>发方</a:t>
            </a:r>
            <a:r>
              <a:rPr lang="zh-CN" altLang="zh-CN" dirty="0"/>
              <a:t>是</a:t>
            </a:r>
            <a:r>
              <a:rPr lang="en-US" altLang="zh-CN" dirty="0" smtClean="0"/>
              <a:t>A</a:t>
            </a:r>
            <a:r>
              <a:rPr lang="zh-CN" altLang="zh-CN" dirty="0"/>
              <a:t>，要把</a:t>
            </a:r>
            <a:r>
              <a:rPr lang="en-US" altLang="zh-CN" dirty="0"/>
              <a:t>IP</a:t>
            </a:r>
            <a:r>
              <a:rPr lang="zh-CN" altLang="zh-CN" dirty="0"/>
              <a:t>分组</a:t>
            </a:r>
            <a:r>
              <a:rPr lang="zh-CN" altLang="zh-CN" dirty="0" smtClean="0"/>
              <a:t>发到</a:t>
            </a:r>
            <a:r>
              <a:rPr lang="zh-CN" altLang="zh-CN" dirty="0"/>
              <a:t>另</a:t>
            </a:r>
            <a:r>
              <a:rPr lang="zh-CN" altLang="zh-CN" dirty="0" smtClean="0"/>
              <a:t>一网上</a:t>
            </a:r>
            <a:r>
              <a:rPr lang="zh-CN" altLang="zh-CN" dirty="0"/>
              <a:t>的</a:t>
            </a:r>
            <a:r>
              <a:rPr lang="en-US" altLang="zh-CN" dirty="0"/>
              <a:t>F</a:t>
            </a:r>
            <a:r>
              <a:rPr lang="zh-CN" altLang="zh-CN" dirty="0" smtClean="0"/>
              <a:t>，使用</a:t>
            </a:r>
            <a:r>
              <a:rPr lang="en-US" altLang="zh-CN" dirty="0"/>
              <a:t>ARP</a:t>
            </a:r>
            <a:r>
              <a:rPr lang="zh-CN" altLang="zh-CN" dirty="0"/>
              <a:t>找到本网络上的路由器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zh-CN" altLang="zh-CN" dirty="0" smtClean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地址，使用此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zh-CN" altLang="zh-CN" dirty="0"/>
              <a:t>封装</a:t>
            </a:r>
            <a:r>
              <a:rPr lang="zh-CN" altLang="zh-CN" dirty="0" smtClean="0"/>
              <a:t>分组发给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</a:p>
          <a:p>
            <a:pPr lvl="0"/>
            <a:r>
              <a:rPr lang="zh-CN" altLang="zh-CN" dirty="0" smtClean="0"/>
              <a:t>发方</a:t>
            </a:r>
            <a:r>
              <a:rPr lang="zh-CN" altLang="zh-CN" dirty="0"/>
              <a:t>是路由器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，要把</a:t>
            </a:r>
            <a:r>
              <a:rPr lang="zh-CN" altLang="zh-CN" dirty="0" smtClean="0"/>
              <a:t>分组发</a:t>
            </a:r>
            <a:r>
              <a:rPr lang="zh-CN" altLang="zh-CN" dirty="0"/>
              <a:t>到另一个</a:t>
            </a:r>
            <a:r>
              <a:rPr lang="zh-CN" altLang="zh-CN" dirty="0" smtClean="0"/>
              <a:t>网上</a:t>
            </a:r>
            <a:r>
              <a:rPr lang="zh-CN" altLang="zh-CN" dirty="0"/>
              <a:t>的</a:t>
            </a:r>
            <a:r>
              <a:rPr lang="en-US" altLang="zh-CN" dirty="0"/>
              <a:t>F</a:t>
            </a:r>
            <a:r>
              <a:rPr lang="zh-CN" altLang="zh-CN" dirty="0" smtClean="0"/>
              <a:t>，使用</a:t>
            </a:r>
            <a:r>
              <a:rPr lang="en-US" altLang="zh-CN" dirty="0"/>
              <a:t>ARP</a:t>
            </a:r>
            <a:r>
              <a:rPr lang="zh-CN" altLang="zh-CN" dirty="0"/>
              <a:t>找到更靠近</a:t>
            </a:r>
            <a:r>
              <a:rPr lang="en-US" altLang="zh-CN" dirty="0"/>
              <a:t>F</a:t>
            </a:r>
            <a:r>
              <a:rPr lang="zh-CN" altLang="zh-CN" dirty="0" smtClean="0"/>
              <a:t>的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地址，使用此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zh-CN" altLang="zh-CN" dirty="0"/>
              <a:t>封装</a:t>
            </a:r>
            <a:r>
              <a:rPr lang="zh-CN" altLang="zh-CN" dirty="0" smtClean="0"/>
              <a:t>分组后</a:t>
            </a:r>
            <a:r>
              <a:rPr lang="zh-CN" altLang="zh-CN" dirty="0"/>
              <a:t>发给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endParaRPr lang="zh-CN" altLang="zh-CN" dirty="0"/>
          </a:p>
          <a:p>
            <a:r>
              <a:rPr lang="zh-CN" altLang="zh-CN" dirty="0" smtClean="0"/>
              <a:t>发方是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zh-CN" altLang="zh-CN" dirty="0"/>
              <a:t>，要把</a:t>
            </a:r>
            <a:r>
              <a:rPr lang="zh-CN" altLang="zh-CN" dirty="0" smtClean="0"/>
              <a:t>分组发</a:t>
            </a:r>
            <a:r>
              <a:rPr lang="zh-CN" altLang="zh-CN" dirty="0"/>
              <a:t>到本</a:t>
            </a:r>
            <a:r>
              <a:rPr lang="zh-CN" altLang="zh-CN" dirty="0" smtClean="0"/>
              <a:t>网上</a:t>
            </a:r>
            <a:r>
              <a:rPr lang="zh-CN" altLang="zh-CN" dirty="0"/>
              <a:t>的</a:t>
            </a:r>
            <a:r>
              <a:rPr lang="en-US" altLang="zh-CN" dirty="0"/>
              <a:t>F</a:t>
            </a:r>
            <a:r>
              <a:rPr lang="zh-CN" altLang="zh-CN" dirty="0" smtClean="0"/>
              <a:t>，使用</a:t>
            </a:r>
            <a:r>
              <a:rPr lang="en-US" altLang="zh-CN" dirty="0"/>
              <a:t>ARP</a:t>
            </a:r>
            <a:r>
              <a:rPr lang="zh-CN" altLang="zh-CN" dirty="0"/>
              <a:t>找到</a:t>
            </a:r>
            <a:r>
              <a:rPr lang="en-US" altLang="zh-CN" dirty="0"/>
              <a:t>F</a:t>
            </a:r>
            <a:r>
              <a:rPr lang="zh-CN" altLang="zh-CN" dirty="0"/>
              <a:t>的</a:t>
            </a:r>
            <a:r>
              <a:rPr lang="en-US" altLang="zh-CN" dirty="0"/>
              <a:t>MAC</a:t>
            </a:r>
            <a:r>
              <a:rPr lang="zh-CN" altLang="zh-CN" dirty="0"/>
              <a:t>地址，使用此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zh-CN" altLang="zh-CN" dirty="0"/>
              <a:t>封装</a:t>
            </a:r>
            <a:r>
              <a:rPr lang="zh-CN" altLang="zh-CN" dirty="0" smtClean="0"/>
              <a:t>分组后</a:t>
            </a:r>
            <a:r>
              <a:rPr lang="zh-CN" altLang="zh-CN" dirty="0"/>
              <a:t>发给</a:t>
            </a:r>
            <a:r>
              <a:rPr lang="en-US" altLang="zh-CN" dirty="0"/>
              <a:t>F</a:t>
            </a:r>
            <a:endParaRPr lang="zh-CN" altLang="en-US" dirty="0"/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930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13.1 </a:t>
            </a:r>
            <a:r>
              <a:rPr lang="zh-CN" altLang="zh-CN" dirty="0"/>
              <a:t>硬件地址与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pPr lvl="1"/>
            <a:r>
              <a:rPr lang="en-US" altLang="zh-CN" dirty="0"/>
              <a:t>13.1.1 </a:t>
            </a:r>
            <a:r>
              <a:rPr lang="zh-CN" altLang="zh-CN" dirty="0"/>
              <a:t>地址在传输过程中的转换</a:t>
            </a:r>
          </a:p>
          <a:p>
            <a:pPr lvl="1"/>
            <a:r>
              <a:rPr lang="en-US" altLang="zh-CN" dirty="0"/>
              <a:t>13.1.2 </a:t>
            </a:r>
            <a:r>
              <a:rPr lang="zh-CN" altLang="zh-CN" dirty="0"/>
              <a:t>数据在路由器上的转换</a:t>
            </a:r>
          </a:p>
          <a:p>
            <a:pPr lvl="1"/>
            <a:r>
              <a:rPr lang="en-US" altLang="zh-CN" dirty="0"/>
              <a:t>13.1.3 IP</a:t>
            </a:r>
            <a:r>
              <a:rPr lang="zh-CN" altLang="zh-CN" dirty="0"/>
              <a:t>地址和硬件地址在计算机中的位置</a:t>
            </a:r>
          </a:p>
          <a:p>
            <a:r>
              <a:rPr lang="en-US" altLang="zh-CN" dirty="0"/>
              <a:t>13.2 IP</a:t>
            </a:r>
            <a:r>
              <a:rPr lang="zh-CN" altLang="zh-CN" dirty="0"/>
              <a:t>地址和硬件地址的映射</a:t>
            </a:r>
            <a:r>
              <a:rPr lang="en-US" altLang="zh-CN" dirty="0"/>
              <a:t>ARP</a:t>
            </a:r>
            <a:endParaRPr lang="zh-CN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13.3 </a:t>
            </a:r>
            <a:r>
              <a:rPr lang="zh-CN" altLang="zh-CN" dirty="0">
                <a:solidFill>
                  <a:srgbClr val="FF0000"/>
                </a:solidFill>
              </a:rPr>
              <a:t>借助多播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zh-CN" dirty="0">
                <a:solidFill>
                  <a:srgbClr val="FF0000"/>
                </a:solidFill>
              </a:rPr>
              <a:t>地址完成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多播交付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由多播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地址转换到多播</a:t>
            </a:r>
            <a:r>
              <a:rPr lang="en-US" altLang="zh-CN" dirty="0">
                <a:solidFill>
                  <a:srgbClr val="FF0000"/>
                </a:solidFill>
              </a:rPr>
              <a:t>MAC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多播要依靠局域网的硬件多播实现最后一步的</a:t>
            </a:r>
            <a:r>
              <a:rPr lang="zh-CN" altLang="zh-CN" dirty="0" smtClean="0"/>
              <a:t>交付</a:t>
            </a:r>
            <a:endParaRPr lang="en-US" altLang="zh-CN" dirty="0" smtClean="0"/>
          </a:p>
          <a:p>
            <a:r>
              <a:rPr lang="en-US" altLang="zh-CN" dirty="0"/>
              <a:t>IEEE</a:t>
            </a:r>
            <a:r>
              <a:rPr lang="zh-CN" altLang="zh-CN" dirty="0"/>
              <a:t>为局域网规定了</a:t>
            </a:r>
            <a:r>
              <a:rPr lang="en-US" altLang="zh-CN" dirty="0"/>
              <a:t>48</a:t>
            </a:r>
            <a:r>
              <a:rPr lang="zh-CN" altLang="zh-CN" dirty="0"/>
              <a:t>比特的全球</a:t>
            </a:r>
            <a:r>
              <a:rPr lang="en-US" altLang="zh-CN" dirty="0"/>
              <a:t>MAC</a:t>
            </a:r>
            <a:r>
              <a:rPr lang="zh-CN" altLang="zh-CN" dirty="0"/>
              <a:t>地址，也支持多</a:t>
            </a:r>
            <a:r>
              <a:rPr lang="zh-CN" altLang="zh-CN" dirty="0" smtClean="0"/>
              <a:t>播</a:t>
            </a:r>
            <a:endParaRPr lang="en-US" altLang="zh-CN" dirty="0" smtClean="0"/>
          </a:p>
          <a:p>
            <a:r>
              <a:rPr lang="en-US" altLang="zh-CN" dirty="0" smtClean="0"/>
              <a:t>MAC</a:t>
            </a:r>
            <a:r>
              <a:rPr lang="zh-CN" altLang="zh-CN" dirty="0" smtClean="0"/>
              <a:t>地址第</a:t>
            </a:r>
            <a:r>
              <a:rPr lang="en-US" altLang="zh-CN" dirty="0"/>
              <a:t>1</a:t>
            </a:r>
            <a:r>
              <a:rPr lang="zh-CN" altLang="zh-CN" dirty="0"/>
              <a:t>字节的最低位（</a:t>
            </a:r>
            <a:r>
              <a:rPr lang="en-US" altLang="zh-CN" dirty="0"/>
              <a:t>I/G</a:t>
            </a:r>
            <a:r>
              <a:rPr lang="zh-CN" altLang="zh-CN" dirty="0"/>
              <a:t>位）为</a:t>
            </a:r>
            <a:r>
              <a:rPr lang="en-US" altLang="zh-CN" dirty="0"/>
              <a:t>1</a:t>
            </a:r>
            <a:r>
              <a:rPr lang="zh-CN" altLang="zh-CN" dirty="0"/>
              <a:t>时</a:t>
            </a:r>
            <a:r>
              <a:rPr lang="zh-CN" altLang="zh-CN" dirty="0" smtClean="0"/>
              <a:t>，为</a:t>
            </a:r>
            <a:r>
              <a:rPr lang="zh-CN" altLang="zh-CN" dirty="0"/>
              <a:t>多播地址，只能作为</a:t>
            </a:r>
            <a:r>
              <a:rPr lang="zh-CN" altLang="zh-CN" dirty="0" smtClean="0"/>
              <a:t>目的地址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en-US" altLang="zh-CN" dirty="0"/>
              <a:t>01-00-5E-00-00-00</a:t>
            </a:r>
            <a:r>
              <a:rPr lang="zh-CN" altLang="zh-CN" dirty="0"/>
              <a:t>到</a:t>
            </a:r>
            <a:r>
              <a:rPr lang="en-US" altLang="zh-CN" dirty="0" smtClean="0"/>
              <a:t>01-00-5E-7F-FF-FF</a:t>
            </a:r>
            <a:r>
              <a:rPr lang="zh-CN" altLang="zh-CN" dirty="0"/>
              <a:t>范围内的地址被用来支持</a:t>
            </a:r>
            <a:r>
              <a:rPr lang="en-US" altLang="zh-CN" dirty="0"/>
              <a:t>IP</a:t>
            </a:r>
            <a:r>
              <a:rPr lang="zh-CN" altLang="zh-CN" dirty="0"/>
              <a:t>多播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3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仔细观察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多</a:t>
            </a:r>
            <a:r>
              <a:rPr lang="zh-CN" altLang="zh-CN" dirty="0"/>
              <a:t>播</a:t>
            </a:r>
            <a:r>
              <a:rPr lang="en-US" altLang="zh-CN" dirty="0"/>
              <a:t>MAC</a:t>
            </a:r>
            <a:r>
              <a:rPr lang="zh-CN" altLang="zh-CN" dirty="0" smtClean="0"/>
              <a:t>地址前</a:t>
            </a:r>
            <a:r>
              <a:rPr lang="en-US" altLang="zh-CN" dirty="0"/>
              <a:t>25</a:t>
            </a:r>
            <a:r>
              <a:rPr lang="zh-CN" altLang="zh-CN" dirty="0"/>
              <a:t>比特固定</a:t>
            </a:r>
            <a:r>
              <a:rPr lang="zh-CN" altLang="zh-CN" dirty="0" smtClean="0"/>
              <a:t>，后</a:t>
            </a:r>
            <a:r>
              <a:rPr lang="en-US" altLang="zh-CN" dirty="0"/>
              <a:t>23</a:t>
            </a:r>
            <a:r>
              <a:rPr lang="zh-CN" altLang="zh-CN" dirty="0"/>
              <a:t>比特可用于标识多播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地址前</a:t>
            </a:r>
            <a:r>
              <a:rPr lang="en-US" altLang="zh-CN" dirty="0"/>
              <a:t>4</a:t>
            </a:r>
            <a:r>
              <a:rPr lang="zh-CN" altLang="zh-CN" dirty="0"/>
              <a:t>比特为</a:t>
            </a:r>
            <a:r>
              <a:rPr lang="en-US" altLang="zh-CN" dirty="0"/>
              <a:t>1110</a:t>
            </a:r>
            <a:r>
              <a:rPr lang="zh-CN" altLang="zh-CN" dirty="0"/>
              <a:t>，后</a:t>
            </a:r>
            <a:r>
              <a:rPr lang="en-US" altLang="zh-CN" dirty="0"/>
              <a:t>28</a:t>
            </a:r>
            <a:r>
              <a:rPr lang="zh-CN" altLang="zh-CN" dirty="0"/>
              <a:t>比特可用于标识多播</a:t>
            </a:r>
            <a:r>
              <a:rPr lang="zh-CN" altLang="zh-CN" dirty="0" smtClean="0"/>
              <a:t>组</a:t>
            </a:r>
            <a:endParaRPr lang="en-US" altLang="zh-CN" dirty="0" smtClean="0"/>
          </a:p>
          <a:p>
            <a:r>
              <a:rPr lang="en-US" altLang="zh-CN" dirty="0" smtClean="0"/>
              <a:t>23</a:t>
            </a:r>
            <a:r>
              <a:rPr lang="en-US" altLang="zh-CN" dirty="0"/>
              <a:t> </a:t>
            </a:r>
            <a:r>
              <a:rPr lang="en-US" altLang="zh-CN" dirty="0" smtClean="0"/>
              <a:t>≠</a:t>
            </a:r>
            <a:r>
              <a:rPr lang="en-US" altLang="zh-CN" dirty="0"/>
              <a:t> </a:t>
            </a:r>
            <a:r>
              <a:rPr lang="en-US" altLang="zh-CN" dirty="0" smtClean="0"/>
              <a:t>28</a:t>
            </a:r>
            <a:r>
              <a:rPr lang="zh-CN" altLang="en-US" dirty="0" smtClean="0"/>
              <a:t>！</a:t>
            </a:r>
            <a:r>
              <a:rPr lang="zh-CN" altLang="zh-CN" dirty="0" smtClean="0"/>
              <a:t>两者</a:t>
            </a:r>
            <a:r>
              <a:rPr lang="zh-CN" altLang="en-US" dirty="0" smtClean="0"/>
              <a:t>无</a:t>
            </a:r>
            <a:r>
              <a:rPr lang="zh-CN" altLang="zh-CN" dirty="0" smtClean="0"/>
              <a:t>法一一对应</a:t>
            </a:r>
            <a:r>
              <a:rPr lang="zh-CN" altLang="en-US" dirty="0" smtClean="0"/>
              <a:t>！</a:t>
            </a:r>
            <a:r>
              <a:rPr lang="zh-CN" altLang="zh-CN" dirty="0" smtClean="0"/>
              <a:t>只能多</a:t>
            </a:r>
            <a:r>
              <a:rPr lang="zh-CN" altLang="zh-CN" dirty="0"/>
              <a:t>对</a:t>
            </a:r>
            <a:r>
              <a:rPr lang="zh-CN" altLang="zh-CN" dirty="0" smtClean="0"/>
              <a:t>一</a:t>
            </a:r>
            <a:endParaRPr lang="en-US" altLang="zh-CN" dirty="0" smtClean="0"/>
          </a:p>
          <a:p>
            <a:r>
              <a:rPr lang="zh-CN" altLang="zh-CN" dirty="0"/>
              <a:t>多播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/>
              <a:t>225.129.66.35</a:t>
            </a:r>
            <a:r>
              <a:rPr lang="zh-CN" altLang="zh-CN" dirty="0" smtClean="0"/>
              <a:t>（</a:t>
            </a:r>
            <a:r>
              <a:rPr lang="en-US" altLang="zh-CN" dirty="0" smtClean="0"/>
              <a:t>E1 </a:t>
            </a:r>
            <a:r>
              <a:rPr lang="en-US" altLang="zh-CN" dirty="0"/>
              <a:t>81 42 23</a:t>
            </a:r>
            <a:r>
              <a:rPr lang="zh-CN" altLang="zh-CN" dirty="0"/>
              <a:t>）和</a:t>
            </a:r>
            <a:r>
              <a:rPr lang="en-US" altLang="zh-CN" dirty="0"/>
              <a:t>225.1.66.35</a:t>
            </a:r>
            <a:r>
              <a:rPr lang="zh-CN" altLang="zh-CN" dirty="0"/>
              <a:t>（</a:t>
            </a:r>
            <a:r>
              <a:rPr lang="en-US" altLang="zh-CN" dirty="0"/>
              <a:t>E1 01 42 23</a:t>
            </a:r>
            <a:r>
              <a:rPr lang="zh-CN" altLang="zh-CN" dirty="0"/>
              <a:t>），取后</a:t>
            </a:r>
            <a:r>
              <a:rPr lang="en-US" altLang="zh-CN" dirty="0"/>
              <a:t>23</a:t>
            </a:r>
            <a:r>
              <a:rPr lang="zh-CN" altLang="zh-CN" dirty="0"/>
              <a:t>比特，前面加上多播</a:t>
            </a:r>
            <a:r>
              <a:rPr lang="en-US" altLang="zh-CN" dirty="0"/>
              <a:t>MAC</a:t>
            </a:r>
            <a:r>
              <a:rPr lang="zh-CN" altLang="zh-CN" dirty="0"/>
              <a:t>地址的前</a:t>
            </a:r>
            <a:r>
              <a:rPr lang="en-US" altLang="zh-CN" dirty="0"/>
              <a:t>25</a:t>
            </a:r>
            <a:r>
              <a:rPr lang="zh-CN" altLang="zh-CN" dirty="0"/>
              <a:t>比特，转换成的多播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都</a:t>
            </a:r>
            <a:r>
              <a:rPr lang="zh-CN" altLang="zh-CN" dirty="0" smtClean="0"/>
              <a:t>是</a:t>
            </a:r>
            <a:r>
              <a:rPr lang="en-US" altLang="zh-CN" dirty="0" smtClean="0"/>
              <a:t>01-00-5E-01-42-23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3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后果看上去很严重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网络上有多个主机参与了不同的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多播组</a:t>
            </a:r>
            <a:endParaRPr lang="en-US" altLang="zh-CN" dirty="0" smtClean="0"/>
          </a:p>
          <a:p>
            <a:r>
              <a:rPr lang="zh-CN" altLang="en-US" dirty="0" smtClean="0"/>
              <a:t>但是在网卡绑定的多播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地址相同！</a:t>
            </a:r>
            <a:endParaRPr lang="en-US" altLang="zh-CN" dirty="0" smtClean="0"/>
          </a:p>
          <a:p>
            <a:r>
              <a:rPr lang="zh-CN" altLang="en-US" dirty="0" smtClean="0"/>
              <a:t>虽然可能性比较小，但是网卡还是可能接受不属于自己的多播数据帧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712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硬件多播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主机</a:t>
            </a:r>
            <a:r>
              <a:rPr lang="en-US" altLang="zh-CN" dirty="0"/>
              <a:t>A</a:t>
            </a:r>
            <a:r>
              <a:rPr lang="zh-CN" altLang="zh-CN" dirty="0" smtClean="0"/>
              <a:t>如参与</a:t>
            </a:r>
            <a:r>
              <a:rPr lang="zh-CN" altLang="zh-CN" dirty="0"/>
              <a:t>到某个</a:t>
            </a:r>
            <a:r>
              <a:rPr lang="en-US" altLang="zh-CN" dirty="0"/>
              <a:t>IP</a:t>
            </a:r>
            <a:r>
              <a:rPr lang="zh-CN" altLang="zh-CN" dirty="0"/>
              <a:t>多播组中</a:t>
            </a:r>
            <a:r>
              <a:rPr lang="zh-CN" altLang="zh-CN" dirty="0" smtClean="0"/>
              <a:t>，使用</a:t>
            </a:r>
            <a:r>
              <a:rPr lang="en-US" altLang="zh-CN" dirty="0" smtClean="0"/>
              <a:t>IGMP</a:t>
            </a:r>
            <a:r>
              <a:rPr lang="zh-CN" altLang="zh-CN" dirty="0" smtClean="0"/>
              <a:t>向</a:t>
            </a:r>
            <a:r>
              <a:rPr lang="zh-CN" altLang="zh-CN" dirty="0"/>
              <a:t>连接本网络的路由器</a:t>
            </a:r>
            <a:r>
              <a:rPr lang="en-US" altLang="zh-CN" dirty="0"/>
              <a:t>R</a:t>
            </a:r>
            <a:r>
              <a:rPr lang="zh-CN" altLang="zh-CN" dirty="0"/>
              <a:t>进行</a:t>
            </a:r>
            <a:r>
              <a:rPr lang="zh-CN" altLang="zh-CN" dirty="0" smtClean="0"/>
              <a:t>通告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包含</a:t>
            </a:r>
            <a:r>
              <a:rPr lang="zh-CN" altLang="zh-CN" dirty="0"/>
              <a:t>多播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en-US" altLang="zh-CN" dirty="0" err="1"/>
              <a:t>IP</a:t>
            </a:r>
            <a:r>
              <a:rPr lang="en-US" altLang="zh-CN" baseline="-25000" dirty="0" err="1"/>
              <a:t>m</a:t>
            </a:r>
            <a:r>
              <a:rPr lang="zh-CN" altLang="zh-CN" dirty="0"/>
              <a:t>，如</a:t>
            </a:r>
            <a:r>
              <a:rPr lang="en-US" altLang="zh-CN" dirty="0" smtClean="0"/>
              <a:t>225.129.66.35</a:t>
            </a:r>
          </a:p>
          <a:p>
            <a:r>
              <a:rPr lang="zh-CN" altLang="zh-CN" dirty="0" smtClean="0"/>
              <a:t>同时</a:t>
            </a:r>
            <a:r>
              <a:rPr lang="en-US" altLang="zh-CN" dirty="0" smtClean="0"/>
              <a:t>A</a:t>
            </a:r>
            <a:r>
              <a:rPr lang="zh-CN" altLang="zh-CN" dirty="0" smtClean="0"/>
              <a:t>将</a:t>
            </a:r>
            <a:r>
              <a:rPr lang="zh-CN" altLang="zh-CN" dirty="0"/>
              <a:t>自己的网卡绑定映射后的多播</a:t>
            </a:r>
            <a:r>
              <a:rPr lang="en-US" altLang="zh-CN" dirty="0"/>
              <a:t>MAC</a:t>
            </a:r>
            <a:r>
              <a:rPr lang="zh-CN" altLang="zh-CN" dirty="0" smtClean="0"/>
              <a:t>地址</a:t>
            </a:r>
            <a:r>
              <a:rPr lang="en-US" altLang="zh-CN" dirty="0" err="1"/>
              <a:t>MAC</a:t>
            </a:r>
            <a:r>
              <a:rPr lang="en-US" altLang="zh-CN" baseline="-25000" dirty="0" err="1"/>
              <a:t>m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en-US" altLang="zh-CN" dirty="0" smtClean="0"/>
              <a:t>01-00-5E-01-42-23</a:t>
            </a:r>
          </a:p>
          <a:p>
            <a:r>
              <a:rPr lang="en-US" altLang="zh-CN" dirty="0" smtClean="0"/>
              <a:t>R</a:t>
            </a:r>
            <a:r>
              <a:rPr lang="zh-CN" altLang="zh-CN" dirty="0" smtClean="0"/>
              <a:t>根据</a:t>
            </a:r>
            <a:r>
              <a:rPr lang="en-US" altLang="zh-CN" dirty="0" err="1"/>
              <a:t>IP</a:t>
            </a:r>
            <a:r>
              <a:rPr lang="en-US" altLang="zh-CN" baseline="-25000" dirty="0" err="1"/>
              <a:t>m</a:t>
            </a:r>
            <a:r>
              <a:rPr lang="zh-CN" altLang="zh-CN" dirty="0"/>
              <a:t>得到</a:t>
            </a:r>
            <a:r>
              <a:rPr lang="en-US" altLang="zh-CN" dirty="0" err="1" smtClean="0"/>
              <a:t>MAC</a:t>
            </a:r>
            <a:r>
              <a:rPr lang="en-US" altLang="zh-CN" baseline="-25000" dirty="0" err="1" smtClean="0"/>
              <a:t>m</a:t>
            </a:r>
            <a:endParaRPr lang="en-US" altLang="zh-CN" dirty="0" smtClean="0"/>
          </a:p>
          <a:p>
            <a:r>
              <a:rPr lang="en-US" altLang="zh-CN" dirty="0"/>
              <a:t>R</a:t>
            </a:r>
            <a:r>
              <a:rPr lang="zh-CN" altLang="zh-CN" dirty="0" smtClean="0"/>
              <a:t>收到</a:t>
            </a:r>
            <a:r>
              <a:rPr lang="zh-CN" altLang="zh-CN" dirty="0"/>
              <a:t>发给</a:t>
            </a:r>
            <a:r>
              <a:rPr lang="en-US" altLang="zh-CN" dirty="0" err="1"/>
              <a:t>IP</a:t>
            </a:r>
            <a:r>
              <a:rPr lang="en-US" altLang="zh-CN" baseline="-25000" dirty="0" err="1"/>
              <a:t>m</a:t>
            </a:r>
            <a:r>
              <a:rPr lang="zh-CN" altLang="zh-CN" dirty="0"/>
              <a:t>的多播分组时，使用局域网帧结构封装该分组（目的地址为</a:t>
            </a:r>
            <a:r>
              <a:rPr lang="en-US" altLang="zh-CN" dirty="0" err="1"/>
              <a:t>MAC</a:t>
            </a:r>
            <a:r>
              <a:rPr lang="en-US" altLang="zh-CN" baseline="-25000" dirty="0" err="1"/>
              <a:t>m</a:t>
            </a:r>
            <a:r>
              <a:rPr lang="zh-CN" altLang="zh-CN" dirty="0"/>
              <a:t>），发送到局域网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zh-CN" altLang="zh-CN" dirty="0"/>
              <a:t>主机网卡根据</a:t>
            </a:r>
            <a:r>
              <a:rPr lang="en-US" altLang="zh-CN" dirty="0" err="1"/>
              <a:t>MAC</a:t>
            </a:r>
            <a:r>
              <a:rPr lang="en-US" altLang="zh-CN" baseline="-25000" dirty="0" err="1"/>
              <a:t>m</a:t>
            </a:r>
            <a:r>
              <a:rPr lang="zh-CN" altLang="zh-CN" dirty="0"/>
              <a:t>接收多播</a:t>
            </a:r>
            <a:r>
              <a:rPr lang="zh-CN" altLang="zh-CN" dirty="0" smtClean="0"/>
              <a:t>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20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网络层过滤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多</a:t>
            </a:r>
            <a:r>
              <a:rPr lang="zh-CN" altLang="zh-CN" dirty="0"/>
              <a:t>播</a:t>
            </a:r>
            <a:r>
              <a:rPr lang="en-US" altLang="zh-CN" dirty="0"/>
              <a:t>IP</a:t>
            </a:r>
            <a:r>
              <a:rPr lang="zh-CN" altLang="zh-CN" dirty="0"/>
              <a:t>地址和多播</a:t>
            </a:r>
            <a:r>
              <a:rPr lang="en-US" altLang="zh-CN" dirty="0"/>
              <a:t>MAC</a:t>
            </a:r>
            <a:r>
              <a:rPr lang="zh-CN" altLang="zh-CN" dirty="0"/>
              <a:t>地址非一一对映</a:t>
            </a:r>
            <a:r>
              <a:rPr lang="zh-CN" altLang="zh-CN" dirty="0" smtClean="0"/>
              <a:t>关系</a:t>
            </a:r>
            <a:endParaRPr lang="en-US" altLang="zh-CN" dirty="0" smtClean="0"/>
          </a:p>
          <a:p>
            <a:r>
              <a:rPr lang="zh-CN" altLang="zh-CN" dirty="0" smtClean="0"/>
              <a:t>主机</a:t>
            </a:r>
            <a:r>
              <a:rPr lang="zh-CN" altLang="zh-CN" dirty="0"/>
              <a:t>网卡可能收到不是发给自己的多播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r>
              <a:rPr lang="zh-CN" altLang="zh-CN" dirty="0" smtClean="0"/>
              <a:t>网卡</a:t>
            </a:r>
            <a:r>
              <a:rPr lang="zh-CN" altLang="zh-CN" dirty="0"/>
              <a:t>无法分辨是否是发给自己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心有余而力不足啊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这些分组交给网络层，网络层则根据</a:t>
            </a:r>
            <a:r>
              <a:rPr lang="en-US" altLang="zh-CN" dirty="0" err="1" smtClean="0"/>
              <a:t>IP</a:t>
            </a:r>
            <a:r>
              <a:rPr lang="en-US" altLang="zh-CN" baseline="-25000" dirty="0" err="1" smtClean="0"/>
              <a:t>m</a:t>
            </a:r>
            <a:r>
              <a:rPr lang="zh-CN" altLang="zh-CN" dirty="0" smtClean="0"/>
              <a:t>进行</a:t>
            </a:r>
            <a:r>
              <a:rPr lang="zh-CN" altLang="zh-CN" dirty="0"/>
              <a:t>过滤，仅留下自己关注的多播组的分组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53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4" y="1958387"/>
            <a:ext cx="8793163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06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13.1 </a:t>
            </a:r>
            <a:r>
              <a:rPr lang="zh-CN" altLang="zh-CN" dirty="0"/>
              <a:t>硬件地址与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13.1.1 </a:t>
            </a:r>
            <a:r>
              <a:rPr lang="zh-CN" altLang="zh-CN" dirty="0">
                <a:solidFill>
                  <a:srgbClr val="FF0000"/>
                </a:solidFill>
              </a:rPr>
              <a:t>地址在传输过程中的转换</a:t>
            </a:r>
          </a:p>
          <a:p>
            <a:pPr lvl="1"/>
            <a:r>
              <a:rPr lang="en-US" altLang="zh-CN" dirty="0"/>
              <a:t>13.1.2 </a:t>
            </a:r>
            <a:r>
              <a:rPr lang="zh-CN" altLang="zh-CN" dirty="0"/>
              <a:t>数据在路由器上的转换</a:t>
            </a:r>
          </a:p>
          <a:p>
            <a:pPr lvl="1"/>
            <a:r>
              <a:rPr lang="en-US" altLang="zh-CN" dirty="0"/>
              <a:t>13.1.3 IP</a:t>
            </a:r>
            <a:r>
              <a:rPr lang="zh-CN" altLang="zh-CN" dirty="0"/>
              <a:t>地址和硬件地址在计算机中的位置</a:t>
            </a:r>
          </a:p>
          <a:p>
            <a:r>
              <a:rPr lang="en-US" altLang="zh-CN" dirty="0"/>
              <a:t>13.2 IP</a:t>
            </a:r>
            <a:r>
              <a:rPr lang="zh-CN" altLang="zh-CN" dirty="0"/>
              <a:t>地址和硬件地址的映射</a:t>
            </a:r>
            <a:r>
              <a:rPr lang="en-US" altLang="zh-CN" dirty="0"/>
              <a:t>ARP</a:t>
            </a:r>
            <a:endParaRPr lang="zh-CN" altLang="zh-CN" dirty="0"/>
          </a:p>
          <a:p>
            <a:r>
              <a:rPr lang="en-US" altLang="zh-CN" dirty="0"/>
              <a:t>13.3 </a:t>
            </a:r>
            <a:r>
              <a:rPr lang="zh-CN" altLang="zh-CN" dirty="0"/>
              <a:t>借助多播</a:t>
            </a:r>
            <a:r>
              <a:rPr lang="en-US" altLang="zh-CN" dirty="0"/>
              <a:t>MAC</a:t>
            </a:r>
            <a:r>
              <a:rPr lang="zh-CN" altLang="zh-CN" dirty="0"/>
              <a:t>地址完成</a:t>
            </a:r>
            <a:r>
              <a:rPr lang="en-US" altLang="zh-CN" dirty="0"/>
              <a:t>IP</a:t>
            </a:r>
            <a:r>
              <a:rPr lang="zh-CN" altLang="zh-CN" dirty="0"/>
              <a:t>多播交付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数据链路层在收到</a:t>
            </a:r>
            <a:r>
              <a:rPr lang="en-US" altLang="zh-CN" dirty="0"/>
              <a:t>IP</a:t>
            </a:r>
            <a:r>
              <a:rPr lang="zh-CN" altLang="zh-CN" dirty="0"/>
              <a:t>层的分组时，不改变分组内容（</a:t>
            </a:r>
            <a:r>
              <a:rPr lang="zh-CN" altLang="zh-CN" dirty="0" smtClean="0"/>
              <a:t>包括源</a:t>
            </a:r>
            <a:r>
              <a:rPr lang="zh-CN" altLang="zh-CN" dirty="0"/>
              <a:t>、</a:t>
            </a:r>
            <a:r>
              <a:rPr lang="zh-CN" altLang="zh-CN" dirty="0" smtClean="0"/>
              <a:t>目的</a:t>
            </a:r>
            <a:r>
              <a:rPr lang="en-US" altLang="zh-CN" dirty="0" smtClean="0"/>
              <a:t>IP</a:t>
            </a:r>
            <a:r>
              <a:rPr lang="zh-CN" altLang="zh-CN" dirty="0" smtClean="0"/>
              <a:t>地址</a:t>
            </a:r>
            <a:r>
              <a:rPr lang="zh-CN" altLang="zh-CN" dirty="0"/>
              <a:t>），而是加上自己的帧首部（包括源、目的硬件地址）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920880" cy="3654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0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/>
              <a:t>战略</a:t>
            </a:r>
            <a:r>
              <a:rPr lang="en-US" altLang="zh-CN" dirty="0" err="1" smtClean="0"/>
              <a:t>Vs</a:t>
            </a:r>
            <a:r>
              <a:rPr lang="zh-CN" altLang="zh-CN" dirty="0"/>
              <a:t>战术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地址具有</a:t>
            </a:r>
            <a:r>
              <a:rPr lang="zh-CN" altLang="zh-CN" dirty="0" smtClean="0"/>
              <a:t>全局性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源结点指向目的</a:t>
            </a:r>
            <a:r>
              <a:rPr lang="zh-CN" altLang="zh-CN" dirty="0" smtClean="0"/>
              <a:t>结点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像</a:t>
            </a:r>
            <a:r>
              <a:rPr lang="zh-CN" altLang="zh-CN" dirty="0"/>
              <a:t>是战略上的</a:t>
            </a:r>
            <a:r>
              <a:rPr lang="zh-CN" altLang="zh-CN" dirty="0" smtClean="0"/>
              <a:t>目标</a:t>
            </a:r>
            <a:endParaRPr lang="en-US" altLang="zh-CN" dirty="0" smtClean="0"/>
          </a:p>
          <a:p>
            <a:r>
              <a:rPr lang="zh-CN" altLang="zh-CN" dirty="0" smtClean="0"/>
              <a:t>硬件</a:t>
            </a:r>
            <a:r>
              <a:rPr lang="zh-CN" altLang="zh-CN" dirty="0"/>
              <a:t>地址是</a:t>
            </a:r>
            <a:r>
              <a:rPr lang="zh-CN" altLang="zh-CN" dirty="0" smtClean="0"/>
              <a:t>局部的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</a:t>
            </a:r>
            <a:r>
              <a:rPr lang="zh-CN" altLang="zh-CN" dirty="0"/>
              <a:t>在某一个物理网络上</a:t>
            </a:r>
            <a:r>
              <a:rPr lang="zh-CN" altLang="zh-CN" dirty="0" smtClean="0"/>
              <a:t>有用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相当于</a:t>
            </a:r>
            <a:r>
              <a:rPr lang="zh-CN" altLang="zh-CN" dirty="0"/>
              <a:t>战术</a:t>
            </a:r>
            <a:r>
              <a:rPr lang="zh-CN" altLang="zh-CN" dirty="0" smtClean="0"/>
              <a:t>目标</a:t>
            </a:r>
            <a:endParaRPr lang="en-US" altLang="zh-CN" dirty="0" smtClean="0"/>
          </a:p>
          <a:p>
            <a:r>
              <a:rPr lang="zh-CN" altLang="zh-CN" dirty="0" smtClean="0"/>
              <a:t>战略</a:t>
            </a:r>
            <a:r>
              <a:rPr lang="zh-CN" altLang="zh-CN" dirty="0"/>
              <a:t>目标是不能改变的，但是战术目标却是根据所处环境（物理网络）而不断变化的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9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70" y="1988840"/>
            <a:ext cx="9183688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47664" y="4635378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en-US" altLang="zh-CN" sz="1600" baseline="-25000" dirty="0">
                <a:latin typeface="黑体" pitchFamily="49" charset="-122"/>
                <a:ea typeface="黑体" pitchFamily="49" charset="-122"/>
              </a:rPr>
              <a:t>b1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47664" y="4856461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latin typeface="黑体" pitchFamily="49" charset="-122"/>
                <a:ea typeface="黑体" pitchFamily="49" charset="-122"/>
              </a:rPr>
              <a:t>MAC</a:t>
            </a:r>
            <a:r>
              <a:rPr lang="en-US" altLang="zh-CN" sz="1600" baseline="-25000" dirty="0" err="1">
                <a:latin typeface="黑体" pitchFamily="49" charset="-122"/>
                <a:ea typeface="黑体" pitchFamily="49" charset="-122"/>
              </a:rPr>
              <a:t>a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61779" y="4638084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en-US" altLang="zh-CN" sz="1600" baseline="-25000" dirty="0">
                <a:latin typeface="黑体" pitchFamily="49" charset="-122"/>
                <a:ea typeface="黑体" pitchFamily="49" charset="-122"/>
              </a:rPr>
              <a:t>c1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61779" y="4857679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en-US" altLang="zh-CN" sz="1600" baseline="-25000" dirty="0">
                <a:latin typeface="黑体" pitchFamily="49" charset="-122"/>
                <a:ea typeface="黑体" pitchFamily="49" charset="-122"/>
              </a:rPr>
              <a:t>b2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09282" y="4625385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>
                <a:latin typeface="黑体" pitchFamily="49" charset="-122"/>
                <a:ea typeface="黑体" pitchFamily="49" charset="-122"/>
              </a:rPr>
              <a:t>MAC</a:t>
            </a:r>
            <a:r>
              <a:rPr lang="en-US" altLang="zh-CN" sz="1600" baseline="-25000" dirty="0" err="1" smtClean="0"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812360" y="4853446"/>
            <a:ext cx="6303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MAC</a:t>
            </a:r>
            <a:r>
              <a:rPr lang="en-US" altLang="zh-CN" sz="1600" baseline="-25000" dirty="0">
                <a:latin typeface="黑体" pitchFamily="49" charset="-122"/>
                <a:ea typeface="黑体" pitchFamily="49" charset="-122"/>
              </a:rPr>
              <a:t>c2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3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13.1 </a:t>
            </a:r>
            <a:r>
              <a:rPr lang="zh-CN" altLang="zh-CN" dirty="0"/>
              <a:t>硬件地址与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pPr lvl="1"/>
            <a:r>
              <a:rPr lang="en-US" altLang="zh-CN" dirty="0"/>
              <a:t>13.1.1 </a:t>
            </a:r>
            <a:r>
              <a:rPr lang="zh-CN" altLang="zh-CN" dirty="0"/>
              <a:t>地址在传输过程中的转换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13.1.2 </a:t>
            </a:r>
            <a:r>
              <a:rPr lang="zh-CN" altLang="zh-CN" dirty="0">
                <a:solidFill>
                  <a:srgbClr val="FF0000"/>
                </a:solidFill>
              </a:rPr>
              <a:t>数据在路由器上的转换</a:t>
            </a:r>
          </a:p>
          <a:p>
            <a:pPr lvl="1"/>
            <a:r>
              <a:rPr lang="en-US" altLang="zh-CN" dirty="0"/>
              <a:t>13.1.3 IP</a:t>
            </a:r>
            <a:r>
              <a:rPr lang="zh-CN" altLang="zh-CN" dirty="0"/>
              <a:t>地址和硬件地址在计算机中的位置</a:t>
            </a:r>
          </a:p>
          <a:p>
            <a:r>
              <a:rPr lang="en-US" altLang="zh-CN" dirty="0"/>
              <a:t>13.2 IP</a:t>
            </a:r>
            <a:r>
              <a:rPr lang="zh-CN" altLang="zh-CN" dirty="0"/>
              <a:t>地址和硬件地址的映射</a:t>
            </a:r>
            <a:r>
              <a:rPr lang="en-US" altLang="zh-CN" dirty="0"/>
              <a:t>ARP</a:t>
            </a:r>
            <a:endParaRPr lang="zh-CN" altLang="zh-CN" dirty="0"/>
          </a:p>
          <a:p>
            <a:r>
              <a:rPr lang="en-US" altLang="zh-CN" dirty="0"/>
              <a:t>13.3 </a:t>
            </a:r>
            <a:r>
              <a:rPr lang="zh-CN" altLang="zh-CN" dirty="0"/>
              <a:t>借助多播</a:t>
            </a:r>
            <a:r>
              <a:rPr lang="en-US" altLang="zh-CN" dirty="0"/>
              <a:t>MAC</a:t>
            </a:r>
            <a:r>
              <a:rPr lang="zh-CN" altLang="zh-CN" dirty="0"/>
              <a:t>地址完成</a:t>
            </a:r>
            <a:r>
              <a:rPr lang="en-US" altLang="zh-CN" dirty="0"/>
              <a:t>IP</a:t>
            </a:r>
            <a:r>
              <a:rPr lang="zh-CN" altLang="zh-CN" dirty="0"/>
              <a:t>多播交付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34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路由器的模型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/>
          </a:bodyPr>
          <a:lstStyle/>
          <a:p>
            <a:r>
              <a:rPr lang="zh-CN" altLang="zh-CN" dirty="0"/>
              <a:t>路由器往往可以连接多个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zh-CN" altLang="zh-CN" dirty="0" smtClean="0"/>
              <a:t>路由器需要</a:t>
            </a:r>
            <a:r>
              <a:rPr lang="zh-CN" altLang="zh-CN" dirty="0"/>
              <a:t>具备以下</a:t>
            </a:r>
            <a:r>
              <a:rPr lang="zh-CN" altLang="zh-CN" dirty="0" smtClean="0"/>
              <a:t>条件</a:t>
            </a:r>
            <a:endParaRPr lang="zh-CN" altLang="zh-CN" dirty="0"/>
          </a:p>
          <a:p>
            <a:pPr lvl="1"/>
            <a:r>
              <a:rPr lang="zh-CN" altLang="zh-CN" dirty="0"/>
              <a:t>熟悉不同物理网络的协议，可以从物理网络接收并解析帧、将分组封装成物理网络所能理解的帧。</a:t>
            </a:r>
          </a:p>
          <a:p>
            <a:pPr lvl="1"/>
            <a:r>
              <a:rPr lang="zh-CN" altLang="zh-CN" dirty="0"/>
              <a:t>知道下一步该传给谁，它的</a:t>
            </a:r>
            <a:r>
              <a:rPr lang="en-US" altLang="zh-CN" dirty="0"/>
              <a:t>MAC</a:t>
            </a:r>
            <a:r>
              <a:rPr lang="zh-CN" altLang="zh-CN" dirty="0"/>
              <a:t>地址是什么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96752"/>
            <a:ext cx="3888432" cy="449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34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2250</TotalTime>
  <Words>2096</Words>
  <Application>Microsoft Office PowerPoint</Application>
  <PresentationFormat>全屏显示(4:3)</PresentationFormat>
  <Paragraphs>175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市镇</vt:lpstr>
      <vt:lpstr>地址相关问题</vt:lpstr>
      <vt:lpstr>PowerPoint 演示文稿</vt:lpstr>
      <vt:lpstr>两个问题</vt:lpstr>
      <vt:lpstr>PowerPoint 演示文稿</vt:lpstr>
      <vt:lpstr>PowerPoint 演示文稿</vt:lpstr>
      <vt:lpstr>战略Vs战术</vt:lpstr>
      <vt:lpstr>PowerPoint 演示文稿</vt:lpstr>
      <vt:lpstr>PowerPoint 演示文稿</vt:lpstr>
      <vt:lpstr>路由器的模型</vt:lpstr>
      <vt:lpstr>路由器b为例</vt:lpstr>
      <vt:lpstr>路由器b为例</vt:lpstr>
      <vt:lpstr>路由器b为例</vt:lpstr>
      <vt:lpstr>PowerPoint 演示文稿</vt:lpstr>
      <vt:lpstr>PowerPoint 演示文稿</vt:lpstr>
      <vt:lpstr>PowerPoint 演示文稿</vt:lpstr>
      <vt:lpstr>PowerPoint 演示文稿</vt:lpstr>
      <vt:lpstr>1 为什么需要地址解析协议ARP</vt:lpstr>
      <vt:lpstr>但是</vt:lpstr>
      <vt:lpstr>PowerPoint 演示文稿</vt:lpstr>
      <vt:lpstr>2 ARP协议工作过程</vt:lpstr>
      <vt:lpstr>ARP的工作过程</vt:lpstr>
      <vt:lpstr>PowerPoint 演示文稿</vt:lpstr>
      <vt:lpstr>ARP请求</vt:lpstr>
      <vt:lpstr>PowerPoint 演示文稿</vt:lpstr>
      <vt:lpstr>ARP响应</vt:lpstr>
      <vt:lpstr>PowerPoint 演示文稿</vt:lpstr>
      <vt:lpstr>ARP特点</vt:lpstr>
      <vt:lpstr>3 ARP协议的典型工作情况</vt:lpstr>
      <vt:lpstr>PowerPoint 演示文稿</vt:lpstr>
      <vt:lpstr>总结</vt:lpstr>
      <vt:lpstr>PowerPoint 演示文稿</vt:lpstr>
      <vt:lpstr>1. 由多播IP地址转换到多播MAC地址</vt:lpstr>
      <vt:lpstr>仔细观察</vt:lpstr>
      <vt:lpstr>后果看上去很严重</vt:lpstr>
      <vt:lpstr>2. 硬件多播</vt:lpstr>
      <vt:lpstr>网络层过滤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Windows 用户</cp:lastModifiedBy>
  <cp:revision>212</cp:revision>
  <dcterms:created xsi:type="dcterms:W3CDTF">2023-06-19T02:50:47Z</dcterms:created>
  <dcterms:modified xsi:type="dcterms:W3CDTF">2023-08-07T03:08:43Z</dcterms:modified>
</cp:coreProperties>
</file>