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63"/>
  </p:notesMasterIdLst>
  <p:handoutMasterIdLst>
    <p:handoutMasterId r:id="rId64"/>
  </p:handoutMasterIdLst>
  <p:sldIdLst>
    <p:sldId id="256" r:id="rId2"/>
    <p:sldId id="257" r:id="rId3"/>
    <p:sldId id="267" r:id="rId4"/>
    <p:sldId id="268" r:id="rId5"/>
    <p:sldId id="269" r:id="rId6"/>
    <p:sldId id="270" r:id="rId7"/>
    <p:sldId id="271" r:id="rId8"/>
    <p:sldId id="272" r:id="rId9"/>
    <p:sldId id="258" r:id="rId10"/>
    <p:sldId id="273" r:id="rId11"/>
    <p:sldId id="274" r:id="rId12"/>
    <p:sldId id="275" r:id="rId13"/>
    <p:sldId id="276" r:id="rId14"/>
    <p:sldId id="278" r:id="rId15"/>
    <p:sldId id="279" r:id="rId16"/>
    <p:sldId id="280" r:id="rId17"/>
    <p:sldId id="281" r:id="rId18"/>
    <p:sldId id="282" r:id="rId19"/>
    <p:sldId id="283" r:id="rId20"/>
    <p:sldId id="284" r:id="rId21"/>
    <p:sldId id="285" r:id="rId22"/>
    <p:sldId id="259" r:id="rId23"/>
    <p:sldId id="286" r:id="rId24"/>
    <p:sldId id="287" r:id="rId25"/>
    <p:sldId id="288" r:id="rId26"/>
    <p:sldId id="260" r:id="rId27"/>
    <p:sldId id="289" r:id="rId28"/>
    <p:sldId id="261" r:id="rId29"/>
    <p:sldId id="290" r:id="rId30"/>
    <p:sldId id="291" r:id="rId31"/>
    <p:sldId id="292" r:id="rId32"/>
    <p:sldId id="293" r:id="rId33"/>
    <p:sldId id="311" r:id="rId34"/>
    <p:sldId id="262" r:id="rId35"/>
    <p:sldId id="294" r:id="rId36"/>
    <p:sldId id="295" r:id="rId37"/>
    <p:sldId id="296" r:id="rId38"/>
    <p:sldId id="297" r:id="rId39"/>
    <p:sldId id="298" r:id="rId40"/>
    <p:sldId id="299" r:id="rId41"/>
    <p:sldId id="263" r:id="rId42"/>
    <p:sldId id="300" r:id="rId43"/>
    <p:sldId id="301" r:id="rId44"/>
    <p:sldId id="302" r:id="rId45"/>
    <p:sldId id="303" r:id="rId46"/>
    <p:sldId id="304" r:id="rId47"/>
    <p:sldId id="264" r:id="rId48"/>
    <p:sldId id="305" r:id="rId49"/>
    <p:sldId id="306" r:id="rId50"/>
    <p:sldId id="307" r:id="rId51"/>
    <p:sldId id="265" r:id="rId52"/>
    <p:sldId id="308" r:id="rId53"/>
    <p:sldId id="312" r:id="rId54"/>
    <p:sldId id="309" r:id="rId55"/>
    <p:sldId id="266" r:id="rId56"/>
    <p:sldId id="313" r:id="rId57"/>
    <p:sldId id="314" r:id="rId58"/>
    <p:sldId id="315" r:id="rId59"/>
    <p:sldId id="316" r:id="rId60"/>
    <p:sldId id="317" r:id="rId61"/>
    <p:sldId id="318"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D45"/>
    <a:srgbClr val="FFCC99"/>
    <a:srgbClr val="EBB847"/>
    <a:srgbClr val="59C181"/>
    <a:srgbClr val="3CDE63"/>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0" autoAdjust="0"/>
    <p:restoredTop sz="94583" autoAdjust="0"/>
  </p:normalViewPr>
  <p:slideViewPr>
    <p:cSldViewPr>
      <p:cViewPr>
        <p:scale>
          <a:sx n="90" d="100"/>
          <a:sy n="90" d="100"/>
        </p:scale>
        <p:origin x="-1568" y="-112"/>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34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F831F-7F4F-4123-9DB6-9E0FD04DF320}" type="datetimeFigureOut">
              <a:rPr lang="zh-CN" altLang="en-US" smtClean="0"/>
              <a:t>2023/7/3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6BE65-B085-49F5-9D4F-840A113300B4}" type="slidenum">
              <a:rPr lang="zh-CN" altLang="en-US" smtClean="0"/>
              <a:t>‹#›</a:t>
            </a:fld>
            <a:endParaRPr lang="zh-CN" altLang="en-US"/>
          </a:p>
        </p:txBody>
      </p:sp>
    </p:spTree>
    <p:extLst>
      <p:ext uri="{BB962C8B-B14F-4D97-AF65-F5344CB8AC3E}">
        <p14:creationId xmlns:p14="http://schemas.microsoft.com/office/powerpoint/2010/main" val="174883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7674E-C742-4C0F-850A-352282C0ECCD}" type="datetimeFigureOut">
              <a:rPr lang="zh-CN" altLang="en-US" smtClean="0"/>
              <a:t>2023/7/3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D89EE-8134-429A-9E63-5D611C84EEE5}" type="slidenum">
              <a:rPr lang="zh-CN" altLang="en-US" smtClean="0"/>
              <a:t>‹#›</a:t>
            </a:fld>
            <a:endParaRPr lang="zh-CN" altLang="en-US"/>
          </a:p>
        </p:txBody>
      </p:sp>
    </p:spTree>
    <p:extLst>
      <p:ext uri="{BB962C8B-B14F-4D97-AF65-F5344CB8AC3E}">
        <p14:creationId xmlns:p14="http://schemas.microsoft.com/office/powerpoint/2010/main" val="151018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1">
                <a:solidFill>
                  <a:schemeClr val="tx1"/>
                </a:solidFill>
                <a:latin typeface="黑体" pitchFamily="49" charset="-122"/>
                <a:ea typeface="黑体" pitchFamily="49"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301752" y="1527048"/>
            <a:ext cx="8503920" cy="4572000"/>
          </a:xfrm>
        </p:spPr>
        <p:txBody>
          <a:bodyPr/>
          <a:lstStyle>
            <a:lvl1pPr>
              <a:defRPr b="1">
                <a:solidFill>
                  <a:schemeClr val="tx1"/>
                </a:solidFill>
                <a:latin typeface="黑体" pitchFamily="49" charset="-122"/>
                <a:ea typeface="黑体" pitchFamily="49" charset="-122"/>
              </a:defRPr>
            </a:lvl1pPr>
            <a:lvl2pPr>
              <a:defRPr b="1">
                <a:solidFill>
                  <a:schemeClr val="tx1"/>
                </a:solidFill>
                <a:latin typeface="黑体" pitchFamily="49" charset="-122"/>
                <a:ea typeface="黑体" pitchFamily="49" charset="-122"/>
              </a:defRPr>
            </a:lvl2pPr>
            <a:lvl3pPr>
              <a:defRPr b="1">
                <a:solidFill>
                  <a:schemeClr val="tx1"/>
                </a:solidFill>
                <a:latin typeface="黑体" pitchFamily="49" charset="-122"/>
                <a:ea typeface="黑体" pitchFamily="49" charset="-122"/>
              </a:defRPr>
            </a:lvl3pPr>
            <a:lvl4pPr>
              <a:defRPr b="1">
                <a:solidFill>
                  <a:schemeClr val="tx1"/>
                </a:solidFill>
                <a:latin typeface="黑体" pitchFamily="49" charset="-122"/>
                <a:ea typeface="黑体" pitchFamily="49" charset="-122"/>
              </a:defRPr>
            </a:lvl4pPr>
            <a:lvl5pPr>
              <a:defRPr b="1">
                <a:solidFill>
                  <a:schemeClr val="tx1"/>
                </a:solidFill>
                <a:latin typeface="黑体" pitchFamily="49" charset="-122"/>
                <a:ea typeface="黑体"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t>2023/7/3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2023/7/3</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t>2023/7/3</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t>2023/7/3</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3.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10.bin"/><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12.bin"/><Relationship Id="rId4" Type="http://schemas.openxmlformats.org/officeDocument/2006/relationships/image" Target="../media/image20.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14.bin"/><Relationship Id="rId4" Type="http://schemas.openxmlformats.org/officeDocument/2006/relationships/image" Target="../media/image2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5.emf"/><Relationship Id="rId4"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6.emf"/><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20.bin"/><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1.bin"/><Relationship Id="rId5" Type="http://schemas.openxmlformats.org/officeDocument/2006/relationships/image" Target="../media/image31.png"/><Relationship Id="rId4" Type="http://schemas.openxmlformats.org/officeDocument/2006/relationships/image" Target="../media/image2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8.png"/><Relationship Id="rId4" Type="http://schemas.openxmlformats.org/officeDocument/2006/relationships/image" Target="../media/image29.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png"/><Relationship Id="rId4" Type="http://schemas.openxmlformats.org/officeDocument/2006/relationships/image" Target="../media/image2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632" y="188640"/>
            <a:ext cx="2985864" cy="352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ctrTitle"/>
          </p:nvPr>
        </p:nvSpPr>
        <p:spPr>
          <a:xfrm>
            <a:off x="685800" y="476672"/>
            <a:ext cx="7772400" cy="1008112"/>
          </a:xfrm>
        </p:spPr>
        <p:txBody>
          <a:bodyPr>
            <a:normAutofit/>
          </a:bodyPr>
          <a:lstStyle/>
          <a:p>
            <a:pPr algn="l"/>
            <a:r>
              <a:rPr lang="zh-CN" altLang="en-US" smtClean="0">
                <a:solidFill>
                  <a:srgbClr val="FF0000"/>
                </a:solidFill>
              </a:rPr>
              <a:t>可靠</a:t>
            </a:r>
            <a:r>
              <a:rPr lang="zh-CN" altLang="en-US" dirty="0">
                <a:solidFill>
                  <a:srgbClr val="FF0000"/>
                </a:solidFill>
              </a:rPr>
              <a:t>传输技术</a:t>
            </a:r>
          </a:p>
        </p:txBody>
      </p:sp>
      <p:sp>
        <p:nvSpPr>
          <p:cNvPr id="9" name="圆角矩形标注 8"/>
          <p:cNvSpPr/>
          <p:nvPr/>
        </p:nvSpPr>
        <p:spPr>
          <a:xfrm>
            <a:off x="3818384" y="44624"/>
            <a:ext cx="2016224" cy="1296144"/>
          </a:xfrm>
          <a:prstGeom prst="wedgeRoundRectCallout">
            <a:avLst>
              <a:gd name="adj1" fmla="val 72161"/>
              <a:gd name="adj2" fmla="val 32912"/>
              <a:gd name="adj3" fmla="val 166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没听见？还是装聋作哑？</a:t>
            </a:r>
            <a:endParaRPr lang="en-US" altLang="zh-CN" dirty="0" smtClean="0">
              <a:solidFill>
                <a:srgbClr val="FF0000"/>
              </a:solidFill>
              <a:latin typeface="黑体" pitchFamily="49" charset="-122"/>
              <a:ea typeface="黑体" pitchFamily="49" charset="-122"/>
            </a:endParaRPr>
          </a:p>
        </p:txBody>
      </p:sp>
      <p:sp>
        <p:nvSpPr>
          <p:cNvPr id="3" name="副标题 2"/>
          <p:cNvSpPr>
            <a:spLocks noGrp="1"/>
          </p:cNvSpPr>
          <p:nvPr>
            <p:ph type="subTitle" idx="1"/>
          </p:nvPr>
        </p:nvSpPr>
        <p:spPr>
          <a:xfrm>
            <a:off x="2636405" y="5148924"/>
            <a:ext cx="6400800" cy="1752600"/>
          </a:xfrm>
        </p:spPr>
        <p:txBody>
          <a:bodyPr/>
          <a:lstStyle/>
          <a:p>
            <a:endParaRPr lang="zh-CN" altLang="en-US" dirty="0">
              <a:solidFill>
                <a:schemeClr val="tx1"/>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441700"/>
            <a:ext cx="3589655" cy="3416300"/>
          </a:xfrm>
          <a:prstGeom prst="rect">
            <a:avLst/>
          </a:prstGeom>
          <a:noFill/>
          <a:ln>
            <a:noFill/>
          </a:ln>
        </p:spPr>
      </p:pic>
      <p:sp>
        <p:nvSpPr>
          <p:cNvPr id="8" name="圆角矩形标注 7"/>
          <p:cNvSpPr/>
          <p:nvPr/>
        </p:nvSpPr>
        <p:spPr>
          <a:xfrm>
            <a:off x="3804614" y="44624"/>
            <a:ext cx="2016224" cy="1296144"/>
          </a:xfrm>
          <a:prstGeom prst="wedgeRoundRectCallout">
            <a:avLst>
              <a:gd name="adj1" fmla="val 72161"/>
              <a:gd name="adj2" fmla="val 32912"/>
              <a:gd name="adj3" fmla="val 166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买房，借</a:t>
            </a:r>
            <a:r>
              <a:rPr lang="en-US" altLang="zh-CN" dirty="0" smtClean="0">
                <a:solidFill>
                  <a:srgbClr val="FF0000"/>
                </a:solidFill>
                <a:latin typeface="黑体" pitchFamily="49" charset="-122"/>
                <a:ea typeface="黑体" pitchFamily="49" charset="-122"/>
              </a:rPr>
              <a:t>200</a:t>
            </a:r>
            <a:r>
              <a:rPr lang="zh-CN" altLang="en-US" dirty="0" smtClean="0">
                <a:solidFill>
                  <a:srgbClr val="FF0000"/>
                </a:solidFill>
                <a:latin typeface="黑体" pitchFamily="49" charset="-122"/>
                <a:ea typeface="黑体" pitchFamily="49" charset="-122"/>
              </a:rPr>
              <a:t>万</a:t>
            </a:r>
            <a:endParaRPr lang="zh-CN" altLang="en-US" dirty="0">
              <a:solidFill>
                <a:srgbClr val="FF0000"/>
              </a:solidFill>
              <a:latin typeface="黑体" pitchFamily="49" charset="-122"/>
              <a:ea typeface="黑体" pitchFamily="49" charset="-122"/>
            </a:endParaRPr>
          </a:p>
        </p:txBody>
      </p:sp>
      <p:sp>
        <p:nvSpPr>
          <p:cNvPr id="11" name="圆角矩形标注 10"/>
          <p:cNvSpPr/>
          <p:nvPr/>
        </p:nvSpPr>
        <p:spPr>
          <a:xfrm>
            <a:off x="3801906" y="61459"/>
            <a:ext cx="2016224" cy="1296144"/>
          </a:xfrm>
          <a:prstGeom prst="wedgeRoundRectCallout">
            <a:avLst>
              <a:gd name="adj1" fmla="val 72161"/>
              <a:gd name="adj2" fmla="val 32912"/>
              <a:gd name="adj3" fmla="val 166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买房，借</a:t>
            </a:r>
            <a:r>
              <a:rPr lang="en-US" altLang="zh-CN" dirty="0" smtClean="0">
                <a:solidFill>
                  <a:srgbClr val="FF0000"/>
                </a:solidFill>
                <a:latin typeface="黑体" pitchFamily="49" charset="-122"/>
                <a:ea typeface="黑体" pitchFamily="49" charset="-122"/>
              </a:rPr>
              <a:t>200</a:t>
            </a:r>
            <a:r>
              <a:rPr lang="zh-CN" altLang="en-US" dirty="0" smtClean="0">
                <a:solidFill>
                  <a:srgbClr val="FF0000"/>
                </a:solidFill>
                <a:latin typeface="黑体" pitchFamily="49" charset="-122"/>
                <a:ea typeface="黑体" pitchFamily="49" charset="-122"/>
              </a:rPr>
              <a:t>万</a:t>
            </a:r>
            <a:endParaRPr lang="zh-CN" altLang="en-US" dirty="0">
              <a:solidFill>
                <a:srgbClr val="FF0000"/>
              </a:solidFill>
              <a:latin typeface="黑体" pitchFamily="49" charset="-122"/>
              <a:ea typeface="黑体" pitchFamily="49" charset="-122"/>
            </a:endParaRPr>
          </a:p>
        </p:txBody>
      </p:sp>
      <p:sp>
        <p:nvSpPr>
          <p:cNvPr id="12" name="圆角矩形标注 11"/>
          <p:cNvSpPr/>
          <p:nvPr/>
        </p:nvSpPr>
        <p:spPr>
          <a:xfrm>
            <a:off x="6156176" y="3711026"/>
            <a:ext cx="2016224" cy="1296144"/>
          </a:xfrm>
          <a:prstGeom prst="wedgeRoundRectCallout">
            <a:avLst>
              <a:gd name="adj1" fmla="val 64668"/>
              <a:gd name="adj2" fmla="val -148058"/>
              <a:gd name="adj3" fmla="val 166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什么床，要</a:t>
            </a:r>
            <a:r>
              <a:rPr lang="en-US" altLang="zh-CN" dirty="0" smtClean="0">
                <a:solidFill>
                  <a:srgbClr val="FF0000"/>
                </a:solidFill>
                <a:latin typeface="黑体" pitchFamily="49" charset="-122"/>
                <a:ea typeface="黑体" pitchFamily="49" charset="-122"/>
              </a:rPr>
              <a:t>200</a:t>
            </a:r>
            <a:r>
              <a:rPr lang="zh-CN" altLang="en-US" dirty="0" smtClean="0">
                <a:solidFill>
                  <a:srgbClr val="FF0000"/>
                </a:solidFill>
                <a:latin typeface="黑体" pitchFamily="49" charset="-122"/>
                <a:ea typeface="黑体" pitchFamily="49" charset="-122"/>
              </a:rPr>
              <a:t>万？</a:t>
            </a:r>
            <a:endParaRPr lang="zh-CN" altLang="en-US" dirty="0">
              <a:solidFill>
                <a:srgbClr val="FF0000"/>
              </a:solidFill>
              <a:latin typeface="黑体" pitchFamily="49" charset="-122"/>
              <a:ea typeface="黑体" pitchFamily="49" charset="-122"/>
            </a:endParaRPr>
          </a:p>
        </p:txBody>
      </p:sp>
      <p:sp>
        <p:nvSpPr>
          <p:cNvPr id="13" name="圆角矩形标注 12"/>
          <p:cNvSpPr/>
          <p:nvPr/>
        </p:nvSpPr>
        <p:spPr>
          <a:xfrm>
            <a:off x="3779912" y="44624"/>
            <a:ext cx="2016224" cy="1296144"/>
          </a:xfrm>
          <a:prstGeom prst="wedgeRoundRectCallout">
            <a:avLst>
              <a:gd name="adj1" fmla="val 72161"/>
              <a:gd name="adj2" fmla="val 32912"/>
              <a:gd name="adj3" fmla="val 166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不是买床，是买房，借</a:t>
            </a:r>
            <a:r>
              <a:rPr lang="en-US" altLang="zh-CN" dirty="0" smtClean="0">
                <a:solidFill>
                  <a:srgbClr val="FF0000"/>
                </a:solidFill>
                <a:latin typeface="黑体" pitchFamily="49" charset="-122"/>
                <a:ea typeface="黑体" pitchFamily="49" charset="-122"/>
              </a:rPr>
              <a:t>200</a:t>
            </a:r>
            <a:r>
              <a:rPr lang="zh-CN" altLang="en-US" dirty="0" smtClean="0">
                <a:solidFill>
                  <a:srgbClr val="FF0000"/>
                </a:solidFill>
                <a:latin typeface="黑体" pitchFamily="49" charset="-122"/>
                <a:ea typeface="黑体" pitchFamily="49" charset="-122"/>
              </a:rPr>
              <a:t>万</a:t>
            </a:r>
            <a:endParaRPr lang="zh-CN" altLang="en-US" dirty="0">
              <a:solidFill>
                <a:srgbClr val="FF0000"/>
              </a:solidFill>
              <a:latin typeface="黑体" pitchFamily="49" charset="-122"/>
              <a:ea typeface="黑体" pitchFamily="49" charset="-122"/>
            </a:endParaRPr>
          </a:p>
        </p:txBody>
      </p:sp>
      <p:sp>
        <p:nvSpPr>
          <p:cNvPr id="14" name="圆角矩形标注 13"/>
          <p:cNvSpPr/>
          <p:nvPr/>
        </p:nvSpPr>
        <p:spPr>
          <a:xfrm>
            <a:off x="6156176" y="3717032"/>
            <a:ext cx="2016224" cy="1296144"/>
          </a:xfrm>
          <a:prstGeom prst="wedgeRoundRectCallout">
            <a:avLst>
              <a:gd name="adj1" fmla="val 64668"/>
              <a:gd name="adj2" fmla="val -148058"/>
              <a:gd name="adj3" fmla="val 166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晓得了，你说了好几遍借</a:t>
            </a:r>
            <a:r>
              <a:rPr lang="en-US" altLang="zh-CN" dirty="0" smtClean="0">
                <a:solidFill>
                  <a:srgbClr val="FF0000"/>
                </a:solidFill>
                <a:latin typeface="黑体" pitchFamily="49" charset="-122"/>
                <a:ea typeface="黑体" pitchFamily="49" charset="-122"/>
              </a:rPr>
              <a:t>200</a:t>
            </a:r>
            <a:r>
              <a:rPr lang="zh-CN" altLang="en-US" dirty="0" smtClean="0">
                <a:solidFill>
                  <a:srgbClr val="FF0000"/>
                </a:solidFill>
                <a:latin typeface="黑体" pitchFamily="49" charset="-122"/>
                <a:ea typeface="黑体" pitchFamily="49" charset="-122"/>
              </a:rPr>
              <a:t>万，到底要借几百万？</a:t>
            </a:r>
            <a:endParaRPr lang="zh-CN" altLang="en-US" dirty="0">
              <a:solidFill>
                <a:srgbClr val="FF0000"/>
              </a:solidFill>
              <a:latin typeface="黑体" pitchFamily="49" charset="-122"/>
              <a:ea typeface="黑体" pitchFamily="49" charset="-122"/>
            </a:endParaRPr>
          </a:p>
        </p:txBody>
      </p:sp>
      <p:sp>
        <p:nvSpPr>
          <p:cNvPr id="15" name="圆角矩形标注 14"/>
          <p:cNvSpPr/>
          <p:nvPr/>
        </p:nvSpPr>
        <p:spPr>
          <a:xfrm>
            <a:off x="3779912" y="44624"/>
            <a:ext cx="2016224" cy="1296144"/>
          </a:xfrm>
          <a:prstGeom prst="wedgeRoundRectCallout">
            <a:avLst>
              <a:gd name="adj1" fmla="val 72161"/>
              <a:gd name="adj2" fmla="val 32912"/>
              <a:gd name="adj3" fmla="val 166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黑体" pitchFamily="49" charset="-122"/>
                <a:ea typeface="黑体" pitchFamily="49" charset="-122"/>
              </a:rPr>
              <a:t>就一次</a:t>
            </a:r>
            <a:r>
              <a:rPr lang="zh-CN" altLang="en-US" dirty="0" smtClean="0">
                <a:solidFill>
                  <a:srgbClr val="FF0000"/>
                </a:solidFill>
                <a:latin typeface="黑体" pitchFamily="49" charset="-122"/>
                <a:ea typeface="黑体" pitchFamily="49" charset="-122"/>
              </a:rPr>
              <a:t>，借</a:t>
            </a:r>
            <a:r>
              <a:rPr lang="en-US" altLang="zh-CN" dirty="0" smtClean="0">
                <a:solidFill>
                  <a:srgbClr val="FF0000"/>
                </a:solidFill>
                <a:latin typeface="黑体" pitchFamily="49" charset="-122"/>
                <a:ea typeface="黑体" pitchFamily="49" charset="-122"/>
              </a:rPr>
              <a:t>200</a:t>
            </a:r>
            <a:r>
              <a:rPr lang="zh-CN" altLang="en-US" dirty="0" smtClean="0">
                <a:solidFill>
                  <a:srgbClr val="FF0000"/>
                </a:solidFill>
                <a:latin typeface="黑体" pitchFamily="49" charset="-122"/>
                <a:ea typeface="黑体" pitchFamily="49" charset="-122"/>
              </a:rPr>
              <a:t>万</a:t>
            </a:r>
            <a:endParaRPr lang="zh-CN" altLang="en-US" dirty="0">
              <a:solidFill>
                <a:srgbClr val="FF0000"/>
              </a:solidFill>
              <a:latin typeface="黑体" pitchFamily="49" charset="-122"/>
              <a:ea typeface="黑体" pitchFamily="49" charset="-122"/>
            </a:endParaRPr>
          </a:p>
        </p:txBody>
      </p:sp>
      <p:sp>
        <p:nvSpPr>
          <p:cNvPr id="16" name="圆角矩形标注 15"/>
          <p:cNvSpPr/>
          <p:nvPr/>
        </p:nvSpPr>
        <p:spPr>
          <a:xfrm>
            <a:off x="6156176" y="3717032"/>
            <a:ext cx="2016224" cy="1296144"/>
          </a:xfrm>
          <a:prstGeom prst="wedgeRoundRectCallout">
            <a:avLst>
              <a:gd name="adj1" fmla="val 64668"/>
              <a:gd name="adj2" fmla="val -148058"/>
              <a:gd name="adj3" fmla="val 166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晓得了，你等着吧，等我挣了</a:t>
            </a:r>
            <a:r>
              <a:rPr lang="en-US" altLang="zh-CN" dirty="0" smtClean="0">
                <a:solidFill>
                  <a:srgbClr val="FF0000"/>
                </a:solidFill>
                <a:latin typeface="黑体" pitchFamily="49" charset="-122"/>
                <a:ea typeface="黑体" pitchFamily="49" charset="-122"/>
              </a:rPr>
              <a:t>200</a:t>
            </a:r>
            <a:r>
              <a:rPr lang="zh-CN" altLang="en-US" dirty="0" smtClean="0">
                <a:solidFill>
                  <a:srgbClr val="FF0000"/>
                </a:solidFill>
                <a:latin typeface="黑体" pitchFamily="49" charset="-122"/>
                <a:ea typeface="黑体" pitchFamily="49" charset="-122"/>
              </a:rPr>
              <a:t>万</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267055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750"/>
                                        <p:tgtEl>
                                          <p:spTgt spid="8"/>
                                        </p:tgtEl>
                                      </p:cBhvr>
                                    </p:animEffect>
                                    <p:set>
                                      <p:cBhvr>
                                        <p:cTn id="11" dur="1" fill="hold">
                                          <p:stCondLst>
                                            <p:cond delay="74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500"/>
                                        <p:tgtEl>
                                          <p:spTgt spid="9"/>
                                        </p:tgtEl>
                                      </p:cBhvr>
                                    </p:animEffect>
                                    <p:set>
                                      <p:cBhvr>
                                        <p:cTn id="20" dur="1" fill="hold">
                                          <p:stCondLst>
                                            <p:cond delay="1499"/>
                                          </p:stCondLst>
                                        </p:cTn>
                                        <p:tgtEl>
                                          <p:spTgt spid="9"/>
                                        </p:tgtEl>
                                        <p:attrNameLst>
                                          <p:attrName>style.visibility</p:attrName>
                                        </p:attrNameLst>
                                      </p:cBhvr>
                                      <p:to>
                                        <p:strVal val="hidden"/>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750"/>
                                        <p:tgtEl>
                                          <p:spTgt spid="11"/>
                                        </p:tgtEl>
                                      </p:cBhvr>
                                    </p:animEffect>
                                    <p:set>
                                      <p:cBhvr>
                                        <p:cTn id="28" dur="1" fill="hold">
                                          <p:stCondLst>
                                            <p:cond delay="749"/>
                                          </p:stCondLst>
                                        </p:cTn>
                                        <p:tgtEl>
                                          <p:spTgt spid="11"/>
                                        </p:tgtEl>
                                        <p:attrNameLst>
                                          <p:attrName>style.visibility</p:attrName>
                                        </p:attrNameLst>
                                      </p:cBhvr>
                                      <p:to>
                                        <p:strVal val="hidden"/>
                                      </p:to>
                                    </p:set>
                                  </p:childTnLst>
                                </p:cTn>
                              </p:par>
                            </p:childTnLst>
                          </p:cTn>
                        </p:par>
                        <p:par>
                          <p:cTn id="29" fill="hold">
                            <p:stCondLst>
                              <p:cond delay="750"/>
                            </p:stCondLst>
                            <p:childTnLst>
                              <p:par>
                                <p:cTn id="30" presetID="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750"/>
                                        <p:tgtEl>
                                          <p:spTgt spid="12"/>
                                        </p:tgtEl>
                                      </p:cBhvr>
                                    </p:animEffect>
                                    <p:set>
                                      <p:cBhvr>
                                        <p:cTn id="36" dur="1" fill="hold">
                                          <p:stCondLst>
                                            <p:cond delay="749"/>
                                          </p:stCondLst>
                                        </p:cTn>
                                        <p:tgtEl>
                                          <p:spTgt spid="12"/>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750"/>
                                        <p:tgtEl>
                                          <p:spTgt spid="13"/>
                                        </p:tgtEl>
                                      </p:cBhvr>
                                    </p:animEffect>
                                    <p:set>
                                      <p:cBhvr>
                                        <p:cTn id="44" dur="1" fill="hold">
                                          <p:stCondLst>
                                            <p:cond delay="749"/>
                                          </p:stCondLst>
                                        </p:cTn>
                                        <p:tgtEl>
                                          <p:spTgt spid="13"/>
                                        </p:tgtEl>
                                        <p:attrNameLst>
                                          <p:attrName>style.visibility</p:attrName>
                                        </p:attrNameLst>
                                      </p:cBhvr>
                                      <p:to>
                                        <p:strVal val="hidden"/>
                                      </p:to>
                                    </p:set>
                                  </p:childTnLst>
                                </p:cTn>
                              </p:par>
                            </p:childTnLst>
                          </p:cTn>
                        </p:par>
                        <p:par>
                          <p:cTn id="45" fill="hold">
                            <p:stCondLst>
                              <p:cond delay="750"/>
                            </p:stCondLst>
                            <p:childTnLst>
                              <p:par>
                                <p:cTn id="46" presetID="1"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750"/>
                                        <p:tgtEl>
                                          <p:spTgt spid="14"/>
                                        </p:tgtEl>
                                      </p:cBhvr>
                                    </p:animEffect>
                                    <p:set>
                                      <p:cBhvr>
                                        <p:cTn id="52" dur="1" fill="hold">
                                          <p:stCondLst>
                                            <p:cond delay="749"/>
                                          </p:stCondLst>
                                        </p:cTn>
                                        <p:tgtEl>
                                          <p:spTgt spid="14"/>
                                        </p:tgtEl>
                                        <p:attrNameLst>
                                          <p:attrName>style.visibility</p:attrName>
                                        </p:attrNameLst>
                                      </p:cBhvr>
                                      <p:to>
                                        <p:strVal val="hidden"/>
                                      </p:to>
                                    </p:set>
                                  </p:childTnLst>
                                </p:cTn>
                              </p:par>
                            </p:childTnLst>
                          </p:cTn>
                        </p:par>
                        <p:par>
                          <p:cTn id="53" fill="hold">
                            <p:stCondLst>
                              <p:cond delay="750"/>
                            </p:stCondLst>
                            <p:childTnLst>
                              <p:par>
                                <p:cTn id="54" presetID="1"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750"/>
                                        <p:tgtEl>
                                          <p:spTgt spid="15"/>
                                        </p:tgtEl>
                                      </p:cBhvr>
                                    </p:animEffect>
                                    <p:set>
                                      <p:cBhvr>
                                        <p:cTn id="60" dur="1" fill="hold">
                                          <p:stCondLst>
                                            <p:cond delay="749"/>
                                          </p:stCondLst>
                                        </p:cTn>
                                        <p:tgtEl>
                                          <p:spTgt spid="15"/>
                                        </p:tgtEl>
                                        <p:attrNameLst>
                                          <p:attrName>style.visibility</p:attrName>
                                        </p:attrNameLst>
                                      </p:cBhvr>
                                      <p:to>
                                        <p:strVal val="hidden"/>
                                      </p:to>
                                    </p:set>
                                  </p:childTnLst>
                                </p:cTn>
                              </p:par>
                            </p:childTnLst>
                          </p:cTn>
                        </p:par>
                        <p:par>
                          <p:cTn id="61" fill="hold">
                            <p:stCondLst>
                              <p:cond delay="750"/>
                            </p:stCondLst>
                            <p:childTnLst>
                              <p:par>
                                <p:cTn id="62" presetID="1"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750"/>
                                        <p:tgtEl>
                                          <p:spTgt spid="16"/>
                                        </p:tgtEl>
                                      </p:cBhvr>
                                    </p:animEffect>
                                    <p:set>
                                      <p:cBhvr>
                                        <p:cTn id="68" dur="1" fill="hold">
                                          <p:stCondLst>
                                            <p:cond delay="74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968152"/>
          </a:xfrm>
        </p:spPr>
        <p:txBody>
          <a:bodyPr>
            <a:normAutofit fontScale="90000"/>
          </a:bodyPr>
          <a:lstStyle/>
          <a:p>
            <a:r>
              <a:rPr lang="en-US" altLang="zh-CN" dirty="0">
                <a:solidFill>
                  <a:srgbClr val="FF0000"/>
                </a:solidFill>
              </a:rPr>
              <a:t>1. </a:t>
            </a:r>
            <a:r>
              <a:rPr lang="zh-CN" altLang="zh-CN" dirty="0">
                <a:solidFill>
                  <a:srgbClr val="FF0000"/>
                </a:solidFill>
              </a:rPr>
              <a:t>传输过程中遇到的问题和解决</a:t>
            </a:r>
            <a:r>
              <a:rPr lang="zh-CN" altLang="zh-CN" dirty="0" smtClean="0">
                <a:solidFill>
                  <a:srgbClr val="FF0000"/>
                </a:solidFill>
              </a:rPr>
              <a:t>方法</a:t>
            </a:r>
            <a:r>
              <a:rPr lang="en-US" altLang="zh-CN" dirty="0" smtClean="0">
                <a:solidFill>
                  <a:srgbClr val="FF0000"/>
                </a:solidFill>
              </a:rPr>
              <a:t/>
            </a:r>
            <a:br>
              <a:rPr lang="en-US" altLang="zh-CN" dirty="0" smtClean="0">
                <a:solidFill>
                  <a:srgbClr val="FF0000"/>
                </a:solidFill>
              </a:rPr>
            </a:br>
            <a:r>
              <a:rPr lang="en-US" altLang="zh-CN" dirty="0"/>
              <a:t>1</a:t>
            </a:r>
            <a:r>
              <a:rPr lang="zh-CN" altLang="zh-CN" dirty="0"/>
              <a:t>）流量控制</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假设</a:t>
            </a:r>
            <a:r>
              <a:rPr lang="en-US" altLang="zh-CN" dirty="0"/>
              <a:t>2</a:t>
            </a:r>
            <a:r>
              <a:rPr lang="zh-CN" altLang="zh-CN" dirty="0"/>
              <a:t>是不合理</a:t>
            </a:r>
            <a:r>
              <a:rPr lang="zh-CN" altLang="zh-CN" dirty="0" smtClean="0"/>
              <a:t>的</a:t>
            </a:r>
            <a:endParaRPr lang="en-US" altLang="zh-CN" dirty="0" smtClean="0"/>
          </a:p>
          <a:p>
            <a:pPr lvl="1"/>
            <a:r>
              <a:rPr lang="zh-CN" altLang="zh-CN" dirty="0" smtClean="0"/>
              <a:t>通信</a:t>
            </a:r>
            <a:r>
              <a:rPr lang="zh-CN" altLang="zh-CN" dirty="0"/>
              <a:t>双方常有一个接收能力差</a:t>
            </a:r>
            <a:r>
              <a:rPr lang="zh-CN" altLang="zh-CN" dirty="0" smtClean="0"/>
              <a:t>一些</a:t>
            </a:r>
            <a:endParaRPr lang="en-US" altLang="zh-CN" dirty="0" smtClean="0"/>
          </a:p>
          <a:p>
            <a:pPr lvl="1"/>
            <a:r>
              <a:rPr lang="zh-CN" altLang="zh-CN" dirty="0" smtClean="0"/>
              <a:t>如果</a:t>
            </a:r>
            <a:r>
              <a:rPr lang="zh-CN" altLang="zh-CN" dirty="0"/>
              <a:t>接收方来不及收下，发送方发送越多就越浪费</a:t>
            </a:r>
            <a:r>
              <a:rPr lang="zh-CN" altLang="zh-CN" dirty="0" smtClean="0"/>
              <a:t>资源</a:t>
            </a:r>
            <a:endParaRPr lang="en-US" altLang="zh-CN" dirty="0" smtClean="0"/>
          </a:p>
          <a:p>
            <a:pPr lvl="1"/>
            <a:r>
              <a:rPr lang="zh-CN" altLang="zh-CN" dirty="0" smtClean="0"/>
              <a:t>因此</a:t>
            </a:r>
            <a:r>
              <a:rPr lang="zh-CN" altLang="zh-CN" dirty="0"/>
              <a:t>，发送方必须放慢自己发送数据的</a:t>
            </a:r>
            <a:r>
              <a:rPr lang="zh-CN" altLang="zh-CN" dirty="0" smtClean="0"/>
              <a:t>速率</a:t>
            </a:r>
            <a:endParaRPr lang="en-US" altLang="zh-CN" dirty="0" smtClean="0"/>
          </a:p>
          <a:p>
            <a:pPr lvl="1"/>
            <a:r>
              <a:rPr lang="zh-CN" altLang="zh-CN" dirty="0" smtClean="0"/>
              <a:t>如果</a:t>
            </a:r>
            <a:r>
              <a:rPr lang="zh-CN" altLang="zh-CN" dirty="0"/>
              <a:t>我改变不了</a:t>
            </a:r>
            <a:r>
              <a:rPr lang="zh-CN" altLang="zh-CN" dirty="0" smtClean="0"/>
              <a:t>对方</a:t>
            </a:r>
            <a:r>
              <a:rPr lang="zh-CN" altLang="zh-CN" dirty="0"/>
              <a:t>，就改变我自己好</a:t>
            </a:r>
            <a:r>
              <a:rPr lang="zh-CN" altLang="zh-CN" dirty="0" smtClean="0"/>
              <a:t>了</a:t>
            </a:r>
            <a:endParaRPr lang="en-US" altLang="zh-CN" dirty="0" smtClean="0"/>
          </a:p>
          <a:p>
            <a:r>
              <a:rPr lang="zh-CN" altLang="zh-CN" dirty="0"/>
              <a:t>可靠传输协议的第一个任务</a:t>
            </a:r>
            <a:r>
              <a:rPr lang="zh-CN" altLang="zh-CN" dirty="0" smtClean="0"/>
              <a:t>就是采用流量控制</a:t>
            </a:r>
            <a:r>
              <a:rPr lang="zh-CN" altLang="zh-CN" dirty="0"/>
              <a:t>机制对双方的收发过程进行</a:t>
            </a:r>
            <a:r>
              <a:rPr lang="zh-CN" altLang="zh-CN" dirty="0" smtClean="0"/>
              <a:t>调控</a:t>
            </a:r>
            <a:endParaRPr lang="en-US" altLang="zh-CN" dirty="0" smtClean="0"/>
          </a:p>
          <a:p>
            <a:r>
              <a:rPr lang="zh-CN" altLang="zh-CN" dirty="0" smtClean="0"/>
              <a:t>由</a:t>
            </a:r>
            <a:r>
              <a:rPr lang="zh-CN" altLang="zh-CN" dirty="0"/>
              <a:t>接收方控制发送方的发送速率是计算机网络中流量控制的一个基本方法</a:t>
            </a:r>
            <a:endParaRPr lang="zh-CN" altLang="en-US" dirty="0"/>
          </a:p>
        </p:txBody>
      </p:sp>
    </p:spTree>
    <p:extLst>
      <p:ext uri="{BB962C8B-B14F-4D97-AF65-F5344CB8AC3E}">
        <p14:creationId xmlns:p14="http://schemas.microsoft.com/office/powerpoint/2010/main" val="4290033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5638400" cy="4572000"/>
          </a:xfrm>
        </p:spPr>
        <p:txBody>
          <a:bodyPr/>
          <a:lstStyle/>
          <a:p>
            <a:r>
              <a:rPr lang="zh-CN" altLang="zh-CN" dirty="0"/>
              <a:t>最简单的流量控制是停止等待</a:t>
            </a:r>
            <a:r>
              <a:rPr lang="zh-CN" altLang="zh-CN" dirty="0" smtClean="0"/>
              <a:t>协议</a:t>
            </a:r>
            <a:endParaRPr lang="en-US" altLang="zh-CN" dirty="0" smtClean="0"/>
          </a:p>
          <a:p>
            <a:r>
              <a:rPr lang="zh-CN" altLang="zh-CN" dirty="0" smtClean="0"/>
              <a:t>发送</a:t>
            </a:r>
            <a:r>
              <a:rPr lang="zh-CN" altLang="zh-CN" dirty="0"/>
              <a:t>方每发送完一个数据就停止</a:t>
            </a:r>
            <a:r>
              <a:rPr lang="zh-CN" altLang="zh-CN" dirty="0" smtClean="0"/>
              <a:t>发送</a:t>
            </a:r>
            <a:endParaRPr lang="en-US" altLang="zh-CN" dirty="0" smtClean="0"/>
          </a:p>
          <a:p>
            <a:r>
              <a:rPr lang="zh-CN" altLang="zh-CN" dirty="0" smtClean="0"/>
              <a:t>等待</a:t>
            </a:r>
            <a:r>
              <a:rPr lang="zh-CN" altLang="zh-CN" dirty="0"/>
              <a:t>对方给出一个确认（</a:t>
            </a:r>
            <a:r>
              <a:rPr lang="en-US" altLang="zh-CN" dirty="0"/>
              <a:t>ACK</a:t>
            </a:r>
            <a:r>
              <a:rPr lang="zh-CN" altLang="zh-CN" dirty="0" smtClean="0"/>
              <a:t>）</a:t>
            </a:r>
            <a:endParaRPr lang="en-US" altLang="zh-CN" dirty="0" smtClean="0"/>
          </a:p>
          <a:p>
            <a:r>
              <a:rPr lang="zh-CN" altLang="zh-CN" dirty="0" smtClean="0"/>
              <a:t>收到</a:t>
            </a:r>
            <a:r>
              <a:rPr lang="zh-CN" altLang="zh-CN" dirty="0"/>
              <a:t>确认后再继续发送</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23955526"/>
              </p:ext>
            </p:extLst>
          </p:nvPr>
        </p:nvGraphicFramePr>
        <p:xfrm>
          <a:off x="6372200" y="1484784"/>
          <a:ext cx="2353311" cy="4536504"/>
        </p:xfrm>
        <a:graphic>
          <a:graphicData uri="http://schemas.openxmlformats.org/presentationml/2006/ole">
            <mc:AlternateContent xmlns:mc="http://schemas.openxmlformats.org/markup-compatibility/2006">
              <mc:Choice xmlns:v="urn:schemas-microsoft-com:vml" Requires="v">
                <p:oleObj spid="_x0000_s8222" name="Visio" r:id="rId3" imgW="2240398" imgH="4293438" progId="Visio.Drawing.11">
                  <p:embed/>
                </p:oleObj>
              </mc:Choice>
              <mc:Fallback>
                <p:oleObj name="Visio" r:id="rId3" imgW="2240398" imgH="429343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484784"/>
                        <a:ext cx="2353311" cy="4536504"/>
                      </a:xfrm>
                      <a:prstGeom prst="rect">
                        <a:avLst/>
                      </a:prstGeom>
                      <a:noFill/>
                    </p:spPr>
                  </p:pic>
                </p:oleObj>
              </mc:Fallback>
            </mc:AlternateContent>
          </a:graphicData>
        </a:graphic>
      </p:graphicFrame>
    </p:spTree>
    <p:extLst>
      <p:ext uri="{BB962C8B-B14F-4D97-AF65-F5344CB8AC3E}">
        <p14:creationId xmlns:p14="http://schemas.microsoft.com/office/powerpoint/2010/main" val="33870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）数据差错</a:t>
            </a:r>
            <a:endParaRPr lang="zh-CN" altLang="en-US" dirty="0"/>
          </a:p>
        </p:txBody>
      </p:sp>
      <p:sp>
        <p:nvSpPr>
          <p:cNvPr id="3" name="内容占位符 2"/>
          <p:cNvSpPr>
            <a:spLocks noGrp="1"/>
          </p:cNvSpPr>
          <p:nvPr>
            <p:ph sz="quarter" idx="1"/>
          </p:nvPr>
        </p:nvSpPr>
        <p:spPr>
          <a:xfrm>
            <a:off x="301752" y="1527048"/>
            <a:ext cx="5926432" cy="4572000"/>
          </a:xfrm>
        </p:spPr>
        <p:txBody>
          <a:bodyPr/>
          <a:lstStyle/>
          <a:p>
            <a:r>
              <a:rPr lang="zh-CN" altLang="zh-CN" dirty="0" smtClean="0"/>
              <a:t>目前</a:t>
            </a:r>
            <a:r>
              <a:rPr lang="zh-CN" altLang="zh-CN" dirty="0"/>
              <a:t>的网络传输质量很高，出错的概率大大</a:t>
            </a:r>
            <a:r>
              <a:rPr lang="zh-CN" altLang="zh-CN" dirty="0" smtClean="0"/>
              <a:t>减小</a:t>
            </a:r>
            <a:endParaRPr lang="en-US" altLang="zh-CN" dirty="0" smtClean="0"/>
          </a:p>
          <a:p>
            <a:r>
              <a:rPr lang="zh-CN" altLang="zh-CN" dirty="0" smtClean="0"/>
              <a:t>但仍无法</a:t>
            </a:r>
            <a:r>
              <a:rPr lang="zh-CN" altLang="zh-CN" dirty="0"/>
              <a:t>完全</a:t>
            </a:r>
            <a:r>
              <a:rPr lang="zh-CN" altLang="zh-CN" dirty="0" smtClean="0"/>
              <a:t>避免出错</a:t>
            </a:r>
            <a:endParaRPr lang="en-US" altLang="zh-CN" dirty="0" smtClean="0"/>
          </a:p>
          <a:p>
            <a:r>
              <a:rPr lang="zh-CN" altLang="zh-CN" dirty="0" smtClean="0"/>
              <a:t>如果</a:t>
            </a:r>
            <a:r>
              <a:rPr lang="zh-CN" altLang="zh-CN" dirty="0"/>
              <a:t>数据出错</a:t>
            </a:r>
            <a:r>
              <a:rPr lang="zh-CN" altLang="zh-CN" dirty="0" smtClean="0"/>
              <a:t>了</a:t>
            </a:r>
            <a:endParaRPr lang="en-US" altLang="zh-CN" dirty="0" smtClean="0"/>
          </a:p>
          <a:p>
            <a:pPr lvl="1"/>
            <a:r>
              <a:rPr lang="zh-CN" altLang="zh-CN" dirty="0" smtClean="0"/>
              <a:t>接收</a:t>
            </a:r>
            <a:r>
              <a:rPr lang="zh-CN" altLang="zh-CN" dirty="0"/>
              <a:t>方</a:t>
            </a:r>
            <a:r>
              <a:rPr lang="zh-CN" altLang="zh-CN" dirty="0" smtClean="0"/>
              <a:t>的</a:t>
            </a:r>
            <a:r>
              <a:rPr lang="zh-CN" altLang="en-US" dirty="0" smtClean="0"/>
              <a:t>一种</a:t>
            </a:r>
            <a:r>
              <a:rPr lang="zh-CN" altLang="zh-CN" dirty="0" smtClean="0"/>
              <a:t>处理方法是</a:t>
            </a:r>
            <a:r>
              <a:rPr lang="zh-CN" altLang="zh-CN" dirty="0"/>
              <a:t>给发送方一个出错反馈（</a:t>
            </a:r>
            <a:r>
              <a:rPr lang="en-US" altLang="zh-CN" dirty="0"/>
              <a:t>NAK</a:t>
            </a:r>
            <a:r>
              <a:rPr lang="zh-CN" altLang="zh-CN" dirty="0"/>
              <a:t>），让发送方重传</a:t>
            </a:r>
            <a:r>
              <a:rPr lang="zh-CN" altLang="zh-CN" dirty="0" smtClean="0"/>
              <a:t>数据</a:t>
            </a:r>
            <a:endParaRPr lang="zh-CN" altLang="zh-CN" dirty="0"/>
          </a:p>
          <a:p>
            <a:r>
              <a:rPr lang="zh-CN" altLang="zh-CN" dirty="0" smtClean="0"/>
              <a:t>为此</a:t>
            </a:r>
            <a:endParaRPr lang="en-US" altLang="zh-CN" dirty="0" smtClean="0"/>
          </a:p>
          <a:p>
            <a:pPr lvl="1"/>
            <a:r>
              <a:rPr lang="zh-CN" altLang="zh-CN" dirty="0" smtClean="0"/>
              <a:t>发送</a:t>
            </a:r>
            <a:r>
              <a:rPr lang="zh-CN" altLang="zh-CN" dirty="0"/>
              <a:t>方不能在</a:t>
            </a:r>
            <a:r>
              <a:rPr lang="zh-CN" altLang="zh-CN" dirty="0" smtClean="0"/>
              <a:t>发送后</a:t>
            </a:r>
            <a:r>
              <a:rPr lang="zh-CN" altLang="zh-CN" dirty="0"/>
              <a:t>立即删除数据，需要缓存在发送队列</a:t>
            </a:r>
            <a:r>
              <a:rPr lang="zh-CN" altLang="zh-CN" dirty="0" smtClean="0"/>
              <a:t>中</a:t>
            </a:r>
            <a:endParaRPr lang="en-US" altLang="zh-CN" dirty="0" smtClean="0"/>
          </a:p>
          <a:p>
            <a:pPr lvl="1"/>
            <a:r>
              <a:rPr lang="zh-CN" altLang="zh-CN" dirty="0" smtClean="0"/>
              <a:t>只有</a:t>
            </a:r>
            <a:r>
              <a:rPr lang="zh-CN" altLang="zh-CN" dirty="0"/>
              <a:t>收到确认后才可以清除这个数据</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2716131"/>
              </p:ext>
            </p:extLst>
          </p:nvPr>
        </p:nvGraphicFramePr>
        <p:xfrm>
          <a:off x="6300192" y="1484784"/>
          <a:ext cx="2448272" cy="4701022"/>
        </p:xfrm>
        <a:graphic>
          <a:graphicData uri="http://schemas.openxmlformats.org/presentationml/2006/ole">
            <mc:AlternateContent xmlns:mc="http://schemas.openxmlformats.org/markup-compatibility/2006">
              <mc:Choice xmlns:v="urn:schemas-microsoft-com:vml" Requires="v">
                <p:oleObj spid="_x0000_s9246" name="Visio" r:id="rId3" imgW="2240398" imgH="4293438" progId="Visio.Drawing.11">
                  <p:embed/>
                </p:oleObj>
              </mc:Choice>
              <mc:Fallback>
                <p:oleObj name="Visio" r:id="rId3" imgW="2240398" imgH="429343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484784"/>
                        <a:ext cx="2448272" cy="4701022"/>
                      </a:xfrm>
                      <a:prstGeom prst="rect">
                        <a:avLst/>
                      </a:prstGeom>
                      <a:noFill/>
                    </p:spPr>
                  </p:pic>
                </p:oleObj>
              </mc:Fallback>
            </mc:AlternateContent>
          </a:graphicData>
        </a:graphic>
      </p:graphicFrame>
    </p:spTree>
    <p:extLst>
      <p:ext uri="{BB962C8B-B14F-4D97-AF65-F5344CB8AC3E}">
        <p14:creationId xmlns:p14="http://schemas.microsoft.com/office/powerpoint/2010/main" val="282668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6136" y="1628800"/>
            <a:ext cx="2952328" cy="4536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zh-CN" dirty="0"/>
              <a:t>）数据丢失</a:t>
            </a:r>
            <a:endParaRPr lang="zh-CN" altLang="en-US" dirty="0"/>
          </a:p>
        </p:txBody>
      </p:sp>
      <p:sp>
        <p:nvSpPr>
          <p:cNvPr id="3" name="内容占位符 2"/>
          <p:cNvSpPr>
            <a:spLocks noGrp="1"/>
          </p:cNvSpPr>
          <p:nvPr>
            <p:ph sz="quarter" idx="1"/>
          </p:nvPr>
        </p:nvSpPr>
        <p:spPr>
          <a:xfrm>
            <a:off x="301752" y="1527048"/>
            <a:ext cx="4918320" cy="4572000"/>
          </a:xfrm>
        </p:spPr>
        <p:txBody>
          <a:bodyPr/>
          <a:lstStyle/>
          <a:p>
            <a:r>
              <a:rPr lang="zh-CN" altLang="zh-CN" dirty="0"/>
              <a:t>数据丢失在互联网上很</a:t>
            </a:r>
            <a:r>
              <a:rPr lang="zh-CN" altLang="zh-CN" dirty="0" smtClean="0"/>
              <a:t>常见</a:t>
            </a:r>
            <a:endParaRPr lang="en-US" altLang="zh-CN" dirty="0" smtClean="0"/>
          </a:p>
          <a:p>
            <a:pPr lvl="1"/>
            <a:r>
              <a:rPr lang="zh-CN" altLang="zh-CN" dirty="0" smtClean="0"/>
              <a:t>如</a:t>
            </a:r>
            <a:r>
              <a:rPr lang="zh-CN" altLang="zh-CN" dirty="0"/>
              <a:t>路由器在输入输出队列满时会丢掉</a:t>
            </a:r>
            <a:r>
              <a:rPr lang="zh-CN" altLang="zh-CN" dirty="0" smtClean="0"/>
              <a:t>分组</a:t>
            </a:r>
            <a:endParaRPr lang="zh-CN" altLang="zh-CN" dirty="0"/>
          </a:p>
          <a:p>
            <a:r>
              <a:rPr lang="zh-CN" altLang="zh-CN" dirty="0"/>
              <a:t>发送方发送一个数据后，如果数据丢失，发送方将收不到任何</a:t>
            </a:r>
            <a:r>
              <a:rPr lang="zh-CN" altLang="zh-CN" dirty="0" smtClean="0"/>
              <a:t>反馈</a:t>
            </a:r>
            <a:endParaRPr lang="en-US" altLang="zh-CN" dirty="0" smtClean="0"/>
          </a:p>
          <a:p>
            <a:r>
              <a:rPr lang="zh-CN" altLang="zh-CN" dirty="0" smtClean="0"/>
              <a:t>此时</a:t>
            </a:r>
            <a:r>
              <a:rPr lang="zh-CN" altLang="zh-CN" dirty="0"/>
              <a:t>发送方如何知道需要重新发送数据</a:t>
            </a:r>
            <a:r>
              <a:rPr lang="zh-CN" altLang="zh-CN" dirty="0" smtClean="0"/>
              <a:t>呢</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39948958"/>
              </p:ext>
            </p:extLst>
          </p:nvPr>
        </p:nvGraphicFramePr>
        <p:xfrm>
          <a:off x="5580112" y="1700808"/>
          <a:ext cx="3168352" cy="4418566"/>
        </p:xfrm>
        <a:graphic>
          <a:graphicData uri="http://schemas.openxmlformats.org/presentationml/2006/ole">
            <mc:AlternateContent xmlns:mc="http://schemas.openxmlformats.org/markup-compatibility/2006">
              <mc:Choice xmlns:v="urn:schemas-microsoft-com:vml" Requires="v">
                <p:oleObj spid="_x0000_s10272" name="Visio" r:id="rId3" imgW="2511647" imgH="3485561" progId="Visio.Drawing.11">
                  <p:embed/>
                </p:oleObj>
              </mc:Choice>
              <mc:Fallback>
                <p:oleObj name="Visio" r:id="rId3" imgW="2511647" imgH="348556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700808"/>
                        <a:ext cx="3168352" cy="4418566"/>
                      </a:xfrm>
                      <a:prstGeom prst="rect">
                        <a:avLst/>
                      </a:prstGeom>
                      <a:noFill/>
                    </p:spPr>
                  </p:pic>
                </p:oleObj>
              </mc:Fallback>
            </mc:AlternateContent>
          </a:graphicData>
        </a:graphic>
      </p:graphicFrame>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3573016"/>
            <a:ext cx="93610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86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0"/>
                                        <p:tgtEl>
                                          <p:spTgt spid="5"/>
                                        </p:tgtEl>
                                      </p:cBhvr>
                                    </p:animEffect>
                                  </p:childTnLst>
                                </p:cTn>
                              </p:par>
                              <p:par>
                                <p:cTn id="8" presetID="1" presetClass="entr" presetSubtype="0" fill="hold" nodeType="withEffect">
                                  <p:stCondLst>
                                    <p:cond delay="3000"/>
                                  </p:stCondLst>
                                  <p:childTnLst>
                                    <p:set>
                                      <p:cBhvr>
                                        <p:cTn id="9"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68144" y="1412776"/>
            <a:ext cx="3275856" cy="4608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5566392" cy="4572000"/>
          </a:xfrm>
        </p:spPr>
        <p:txBody>
          <a:bodyPr/>
          <a:lstStyle/>
          <a:p>
            <a:r>
              <a:rPr lang="zh-CN" altLang="zh-CN" dirty="0"/>
              <a:t>发送</a:t>
            </a:r>
            <a:r>
              <a:rPr lang="zh-CN" altLang="zh-CN" dirty="0" smtClean="0"/>
              <a:t>方在发送后启动超时</a:t>
            </a:r>
            <a:r>
              <a:rPr lang="zh-CN" altLang="zh-CN" dirty="0"/>
              <a:t>计时器（</a:t>
            </a:r>
            <a:r>
              <a:rPr lang="en-US" altLang="zh-CN" dirty="0"/>
              <a:t>timeout timer</a:t>
            </a:r>
            <a:r>
              <a:rPr lang="zh-CN" altLang="zh-CN" dirty="0"/>
              <a:t>，</a:t>
            </a:r>
            <a:r>
              <a:rPr lang="en-US" altLang="zh-CN" dirty="0"/>
              <a:t>t</a:t>
            </a:r>
            <a:r>
              <a:rPr lang="en-US" altLang="zh-CN" baseline="-25000" dirty="0"/>
              <a:t>out</a:t>
            </a:r>
            <a:r>
              <a:rPr lang="zh-CN" altLang="zh-CN" dirty="0" smtClean="0"/>
              <a:t>）</a:t>
            </a:r>
            <a:endParaRPr lang="en-US" altLang="zh-CN" dirty="0" smtClean="0"/>
          </a:p>
          <a:p>
            <a:r>
              <a:rPr lang="zh-CN" altLang="zh-CN" dirty="0" smtClean="0"/>
              <a:t>经过</a:t>
            </a:r>
            <a:r>
              <a:rPr lang="zh-CN" altLang="zh-CN" dirty="0"/>
              <a:t>了</a:t>
            </a:r>
            <a:r>
              <a:rPr lang="en-US" altLang="zh-CN" dirty="0"/>
              <a:t>t</a:t>
            </a:r>
            <a:r>
              <a:rPr lang="en-US" altLang="zh-CN" baseline="-25000" dirty="0"/>
              <a:t>out</a:t>
            </a:r>
            <a:r>
              <a:rPr lang="zh-CN" altLang="zh-CN" dirty="0"/>
              <a:t>时间而收不到任何反馈</a:t>
            </a:r>
            <a:r>
              <a:rPr lang="zh-CN" altLang="zh-CN" dirty="0" smtClean="0"/>
              <a:t>，发送</a:t>
            </a:r>
            <a:r>
              <a:rPr lang="zh-CN" altLang="zh-CN" dirty="0"/>
              <a:t>方就认定数据</a:t>
            </a:r>
            <a:r>
              <a:rPr lang="zh-CN" altLang="zh-CN" dirty="0" smtClean="0"/>
              <a:t>丢失</a:t>
            </a:r>
            <a:endParaRPr lang="en-US" altLang="zh-CN" dirty="0" smtClean="0"/>
          </a:p>
          <a:p>
            <a:r>
              <a:rPr lang="zh-CN" altLang="zh-CN" dirty="0" smtClean="0"/>
              <a:t>重新</a:t>
            </a:r>
            <a:r>
              <a:rPr lang="zh-CN" altLang="zh-CN" dirty="0"/>
              <a:t>发送前面所发送的这一</a:t>
            </a:r>
            <a:r>
              <a:rPr lang="zh-CN" altLang="zh-CN" dirty="0" smtClean="0"/>
              <a:t>数据</a:t>
            </a:r>
            <a:endParaRPr lang="zh-CN" altLang="zh-CN" dirty="0"/>
          </a:p>
          <a:p>
            <a:r>
              <a:rPr lang="zh-CN" altLang="zh-CN" dirty="0"/>
              <a:t>一般可</a:t>
            </a:r>
            <a:r>
              <a:rPr lang="zh-CN" altLang="zh-CN" dirty="0" smtClean="0"/>
              <a:t>将</a:t>
            </a:r>
            <a:r>
              <a:rPr lang="en-US" altLang="zh-CN" dirty="0"/>
              <a:t>t</a:t>
            </a:r>
            <a:r>
              <a:rPr lang="en-US" altLang="zh-CN" baseline="-25000" dirty="0"/>
              <a:t>out</a:t>
            </a:r>
            <a:r>
              <a:rPr lang="zh-CN" altLang="zh-CN" dirty="0" smtClean="0"/>
              <a:t>选</a:t>
            </a:r>
            <a:r>
              <a:rPr lang="zh-CN" altLang="zh-CN" dirty="0"/>
              <a:t>为略大于“从发完数据到收到确认所需的平均时间</a:t>
            </a:r>
            <a:r>
              <a:rPr lang="zh-CN" altLang="zh-CN" dirty="0" smtClean="0"/>
              <a:t>”</a:t>
            </a:r>
            <a:endParaRPr lang="en-US" altLang="zh-CN" dirty="0" smtClean="0"/>
          </a:p>
          <a:p>
            <a:pPr lvl="1"/>
            <a:r>
              <a:rPr lang="zh-CN" altLang="zh-CN" dirty="0" smtClean="0"/>
              <a:t>如果</a:t>
            </a:r>
            <a:r>
              <a:rPr lang="zh-CN" altLang="zh-CN" dirty="0"/>
              <a:t>太大，会降低网络的效率</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68937502"/>
              </p:ext>
            </p:extLst>
          </p:nvPr>
        </p:nvGraphicFramePr>
        <p:xfrm>
          <a:off x="5958852" y="1412776"/>
          <a:ext cx="3149652" cy="4392488"/>
        </p:xfrm>
        <a:graphic>
          <a:graphicData uri="http://schemas.openxmlformats.org/presentationml/2006/ole">
            <mc:AlternateContent xmlns:mc="http://schemas.openxmlformats.org/markup-compatibility/2006">
              <mc:Choice xmlns:v="urn:schemas-microsoft-com:vml" Requires="v">
                <p:oleObj spid="_x0000_s11294" name="Visio" r:id="rId3" imgW="2511647" imgH="3485561" progId="Visio.Drawing.11">
                  <p:embed/>
                </p:oleObj>
              </mc:Choice>
              <mc:Fallback>
                <p:oleObj name="Visio" r:id="rId3" imgW="2511647" imgH="348556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852" y="1412776"/>
                        <a:ext cx="3149652" cy="4392488"/>
                      </a:xfrm>
                      <a:prstGeom prst="rect">
                        <a:avLst/>
                      </a:prstGeom>
                      <a:noFill/>
                    </p:spPr>
                  </p:pic>
                </p:oleObj>
              </mc:Fallback>
            </mc:AlternateContent>
          </a:graphicData>
        </a:graphic>
      </p:graphicFrame>
    </p:spTree>
    <p:extLst>
      <p:ext uri="{BB962C8B-B14F-4D97-AF65-F5344CB8AC3E}">
        <p14:creationId xmlns:p14="http://schemas.microsoft.com/office/powerpoint/2010/main" val="110063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对数据出错的另一种处理</a:t>
            </a:r>
            <a:r>
              <a:rPr lang="zh-CN" altLang="zh-CN" dirty="0" smtClean="0"/>
              <a:t>方法</a:t>
            </a:r>
            <a:endParaRPr lang="en-US" altLang="zh-CN" dirty="0" smtClean="0"/>
          </a:p>
          <a:p>
            <a:pPr lvl="1"/>
            <a:r>
              <a:rPr lang="zh-CN" altLang="zh-CN" dirty="0" smtClean="0"/>
              <a:t>接收</a:t>
            </a:r>
            <a:r>
              <a:rPr lang="zh-CN" altLang="zh-CN" dirty="0"/>
              <a:t>方不对发送方进行错误反馈（节省网络资源</a:t>
            </a:r>
            <a:r>
              <a:rPr lang="zh-CN" altLang="zh-CN" dirty="0" smtClean="0"/>
              <a:t>）</a:t>
            </a:r>
            <a:endParaRPr lang="en-US" altLang="zh-CN" dirty="0" smtClean="0"/>
          </a:p>
          <a:p>
            <a:pPr lvl="1"/>
            <a:r>
              <a:rPr lang="zh-CN" altLang="zh-CN" dirty="0" smtClean="0"/>
              <a:t>让</a:t>
            </a:r>
            <a:r>
              <a:rPr lang="zh-CN" altLang="zh-CN" dirty="0"/>
              <a:t>出错情况等同于数据丢失的</a:t>
            </a:r>
            <a:r>
              <a:rPr lang="zh-CN" altLang="zh-CN" dirty="0" smtClean="0"/>
              <a:t>情况</a:t>
            </a:r>
            <a:endParaRPr lang="en-US" altLang="zh-CN" dirty="0" smtClean="0"/>
          </a:p>
          <a:p>
            <a:pPr lvl="1"/>
            <a:r>
              <a:rPr lang="zh-CN" altLang="zh-CN" dirty="0" smtClean="0"/>
              <a:t>本</a:t>
            </a:r>
            <a:r>
              <a:rPr lang="zh-CN" altLang="zh-CN" dirty="0"/>
              <a:t>书后面也将采用这种方式</a:t>
            </a:r>
            <a:endParaRPr lang="zh-CN" altLang="en-US" dirty="0"/>
          </a:p>
        </p:txBody>
      </p:sp>
    </p:spTree>
    <p:extLst>
      <p:ext uri="{BB962C8B-B14F-4D97-AF65-F5344CB8AC3E}">
        <p14:creationId xmlns:p14="http://schemas.microsoft.com/office/powerpoint/2010/main" val="3485634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）确认信息丢失，数据重复</a:t>
            </a:r>
            <a:endParaRPr lang="zh-CN" altLang="en-US" dirty="0"/>
          </a:p>
        </p:txBody>
      </p:sp>
      <p:sp>
        <p:nvSpPr>
          <p:cNvPr id="3" name="内容占位符 2"/>
          <p:cNvSpPr>
            <a:spLocks noGrp="1"/>
          </p:cNvSpPr>
          <p:nvPr>
            <p:ph sz="quarter" idx="1"/>
          </p:nvPr>
        </p:nvSpPr>
        <p:spPr>
          <a:xfrm>
            <a:off x="301752" y="1527048"/>
            <a:ext cx="5278360" cy="4572000"/>
          </a:xfrm>
        </p:spPr>
        <p:txBody>
          <a:bodyPr/>
          <a:lstStyle/>
          <a:p>
            <a:r>
              <a:rPr lang="zh-CN" altLang="zh-CN" dirty="0"/>
              <a:t>如果数据本身没有问题，但是确认信息丢失了，也会导致发送方重新发送</a:t>
            </a:r>
            <a:r>
              <a:rPr lang="zh-CN" altLang="zh-CN" dirty="0" smtClean="0"/>
              <a:t>数据</a:t>
            </a:r>
            <a:endParaRPr lang="en-US" altLang="zh-CN" dirty="0" smtClean="0"/>
          </a:p>
          <a:p>
            <a:r>
              <a:rPr lang="zh-CN" altLang="zh-CN" dirty="0" smtClean="0"/>
              <a:t>接收</a:t>
            </a:r>
            <a:r>
              <a:rPr lang="zh-CN" altLang="zh-CN" dirty="0"/>
              <a:t>方会接收到重复的数据，这也是不允许的</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262294966"/>
              </p:ext>
            </p:extLst>
          </p:nvPr>
        </p:nvGraphicFramePr>
        <p:xfrm>
          <a:off x="5508104" y="1412776"/>
          <a:ext cx="3211304" cy="4464496"/>
        </p:xfrm>
        <a:graphic>
          <a:graphicData uri="http://schemas.openxmlformats.org/presentationml/2006/ole">
            <mc:AlternateContent xmlns:mc="http://schemas.openxmlformats.org/markup-compatibility/2006">
              <mc:Choice xmlns:v="urn:schemas-microsoft-com:vml" Requires="v">
                <p:oleObj spid="_x0000_s12320" name="Visio" r:id="rId3" imgW="2511647" imgH="3485561" progId="Visio.Drawing.11">
                  <p:embed/>
                </p:oleObj>
              </mc:Choice>
              <mc:Fallback>
                <p:oleObj name="Visio" r:id="rId3" imgW="2511647" imgH="348556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412776"/>
                        <a:ext cx="3211304" cy="4464496"/>
                      </a:xfrm>
                      <a:prstGeom prst="rect">
                        <a:avLst/>
                      </a:prstGeom>
                      <a:noFill/>
                    </p:spPr>
                  </p:pic>
                </p:oleObj>
              </mc:Fallback>
            </mc:AlternateContent>
          </a:graphicData>
        </a:graphic>
      </p:graphicFrame>
      <p:sp>
        <p:nvSpPr>
          <p:cNvPr id="8" name="爆炸形 1 7"/>
          <p:cNvSpPr/>
          <p:nvPr/>
        </p:nvSpPr>
        <p:spPr>
          <a:xfrm>
            <a:off x="5508104" y="4581128"/>
            <a:ext cx="3168352" cy="165618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latin typeface="黑体" pitchFamily="49" charset="-122"/>
                <a:ea typeface="黑体" pitchFamily="49" charset="-122"/>
              </a:rPr>
              <a:t>重复</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70903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26" presetClass="emph" presetSubtype="0" repeatCount="2000" fill="hold" grpId="1" nodeType="afterEffect">
                                  <p:stCondLst>
                                    <p:cond delay="0"/>
                                  </p:stCondLst>
                                  <p:childTnLst>
                                    <p:animEffect transition="out" filter="fade">
                                      <p:cBhvr>
                                        <p:cTn id="14" dur="1000" tmFilter="0, 0; .2, .5; .8, .5; 1, 0"/>
                                        <p:tgtEl>
                                          <p:spTgt spid="8"/>
                                        </p:tgtEl>
                                      </p:cBhvr>
                                    </p:animEffect>
                                    <p:animScale>
                                      <p:cBhvr>
                                        <p:cTn id="15" dur="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extLst>
              <p:ext uri="{D42A27DB-BD31-4B8C-83A1-F6EECF244321}">
                <p14:modId xmlns:p14="http://schemas.microsoft.com/office/powerpoint/2010/main" val="1845485958"/>
              </p:ext>
            </p:extLst>
          </p:nvPr>
        </p:nvGraphicFramePr>
        <p:xfrm>
          <a:off x="4644008" y="1268761"/>
          <a:ext cx="3784375" cy="5261204"/>
        </p:xfrm>
        <a:graphic>
          <a:graphicData uri="http://schemas.openxmlformats.org/presentationml/2006/ole">
            <mc:AlternateContent xmlns:mc="http://schemas.openxmlformats.org/markup-compatibility/2006">
              <mc:Choice xmlns:v="urn:schemas-microsoft-com:vml" Requires="v">
                <p:oleObj spid="_x0000_s13379" name="Visio" r:id="rId3" imgW="2511647" imgH="3485561" progId="Visio.Drawing.11">
                  <p:embed/>
                </p:oleObj>
              </mc:Choice>
              <mc:Fallback>
                <p:oleObj name="Visio" r:id="rId3" imgW="2511647" imgH="348556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268761"/>
                        <a:ext cx="3784375" cy="5261204"/>
                      </a:xfrm>
                      <a:prstGeom prst="rect">
                        <a:avLst/>
                      </a:prstGeom>
                      <a:noFill/>
                    </p:spPr>
                  </p:pic>
                </p:oleObj>
              </mc:Fallback>
            </mc:AlternateContent>
          </a:graphicData>
        </a:graphic>
      </p:graphicFrame>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4270248" cy="4572000"/>
          </a:xfrm>
        </p:spPr>
        <p:txBody>
          <a:bodyPr/>
          <a:lstStyle/>
          <a:p>
            <a:r>
              <a:rPr lang="zh-CN" altLang="zh-CN" dirty="0" smtClean="0"/>
              <a:t>给</a:t>
            </a:r>
            <a:r>
              <a:rPr lang="zh-CN" altLang="zh-CN" dirty="0"/>
              <a:t>数据进行</a:t>
            </a:r>
            <a:r>
              <a:rPr lang="zh-CN" altLang="zh-CN" dirty="0" smtClean="0"/>
              <a:t>编号</a:t>
            </a:r>
            <a:endParaRPr lang="en-US" altLang="zh-CN" dirty="0" smtClean="0"/>
          </a:p>
          <a:p>
            <a:r>
              <a:rPr lang="zh-CN" altLang="zh-CN" dirty="0" smtClean="0"/>
              <a:t>接收</a:t>
            </a:r>
            <a:r>
              <a:rPr lang="zh-CN" altLang="zh-CN" dirty="0"/>
              <a:t>方根据编号</a:t>
            </a:r>
            <a:r>
              <a:rPr lang="zh-CN" altLang="zh-CN" dirty="0" smtClean="0"/>
              <a:t>判断是否</a:t>
            </a:r>
            <a:r>
              <a:rPr lang="zh-CN" altLang="zh-CN" dirty="0"/>
              <a:t>产生了</a:t>
            </a:r>
            <a:r>
              <a:rPr lang="zh-CN" altLang="zh-CN" dirty="0" smtClean="0"/>
              <a:t>重复</a:t>
            </a:r>
            <a:endParaRPr lang="en-US" altLang="zh-CN" dirty="0" smtClean="0"/>
          </a:p>
          <a:p>
            <a:r>
              <a:rPr lang="zh-CN" altLang="zh-CN" dirty="0" smtClean="0"/>
              <a:t>如果重复</a:t>
            </a:r>
            <a:r>
              <a:rPr lang="zh-CN" altLang="zh-CN" dirty="0"/>
              <a:t>，则删除重复的</a:t>
            </a:r>
            <a:r>
              <a:rPr lang="zh-CN" altLang="zh-CN" dirty="0" smtClean="0"/>
              <a:t>数据</a:t>
            </a:r>
            <a:endParaRPr lang="en-US" altLang="zh-CN" dirty="0" smtClean="0"/>
          </a:p>
          <a:p>
            <a:r>
              <a:rPr lang="zh-CN" altLang="zh-CN" dirty="0" smtClean="0"/>
              <a:t>接收</a:t>
            </a:r>
            <a:r>
              <a:rPr lang="zh-CN" altLang="zh-CN" dirty="0"/>
              <a:t>方还</a:t>
            </a:r>
            <a:r>
              <a:rPr lang="zh-CN" altLang="zh-CN" dirty="0" smtClean="0"/>
              <a:t>需给</a:t>
            </a:r>
            <a:r>
              <a:rPr lang="zh-CN" altLang="zh-CN" dirty="0"/>
              <a:t>发送方重新发送一个</a:t>
            </a:r>
            <a:r>
              <a:rPr lang="en-US" altLang="zh-CN" dirty="0"/>
              <a:t>ACK</a:t>
            </a:r>
            <a:r>
              <a:rPr lang="zh-CN" altLang="zh-CN" dirty="0"/>
              <a:t>确认信息，让发送方知道已经发送成功了</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8244408" y="1628800"/>
            <a:ext cx="899592" cy="728071"/>
          </a:xfrm>
          <a:prstGeom prst="wedgeRoundRectCallout">
            <a:avLst>
              <a:gd name="adj1" fmla="val -59919"/>
              <a:gd name="adj2" fmla="val 325184"/>
              <a:gd name="adj3" fmla="val 16667"/>
            </a:avLst>
          </a:prstGeom>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itchFamily="49" charset="-122"/>
                <a:ea typeface="黑体" pitchFamily="49" charset="-122"/>
              </a:rPr>
              <a:t>重复，删除</a:t>
            </a:r>
            <a:endParaRPr lang="zh-CN" altLang="en-US" sz="2000" dirty="0">
              <a:solidFill>
                <a:schemeClr val="bg1"/>
              </a:solidFill>
              <a:latin typeface="黑体" pitchFamily="49" charset="-122"/>
              <a:ea typeface="黑体" pitchFamily="49" charset="-122"/>
            </a:endParaRPr>
          </a:p>
        </p:txBody>
      </p:sp>
      <p:pic>
        <p:nvPicPr>
          <p:cNvPr id="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45827" y="3284984"/>
            <a:ext cx="809673" cy="699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平行四边形 7"/>
          <p:cNvSpPr/>
          <p:nvPr/>
        </p:nvSpPr>
        <p:spPr>
          <a:xfrm rot="5400000">
            <a:off x="6120172" y="1016732"/>
            <a:ext cx="1224136" cy="2736304"/>
          </a:xfrm>
          <a:prstGeom prst="parallelogram">
            <a:avLst/>
          </a:prstGeom>
          <a:solidFill>
            <a:srgbClr val="EBB847"/>
          </a:solid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itchFamily="49" charset="-122"/>
              <a:ea typeface="黑体" pitchFamily="49" charset="-122"/>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直接箭头连接符 11"/>
          <p:cNvCxnSpPr/>
          <p:nvPr/>
        </p:nvCxnSpPr>
        <p:spPr>
          <a:xfrm flipH="1">
            <a:off x="5940152" y="2996952"/>
            <a:ext cx="2160240" cy="4320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平行四边形 13"/>
          <p:cNvSpPr/>
          <p:nvPr/>
        </p:nvSpPr>
        <p:spPr>
          <a:xfrm rot="5400000">
            <a:off x="6120172" y="2960948"/>
            <a:ext cx="1224136" cy="2736304"/>
          </a:xfrm>
          <a:prstGeom prst="parallelogram">
            <a:avLst/>
          </a:prstGeom>
          <a:solidFill>
            <a:srgbClr val="EBB847"/>
          </a:solid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itchFamily="49" charset="-122"/>
              <a:ea typeface="黑体" pitchFamily="49" charset="-122"/>
            </a:endParaRPr>
          </a:p>
        </p:txBody>
      </p:sp>
      <p:cxnSp>
        <p:nvCxnSpPr>
          <p:cNvPr id="15" name="直接箭头连接符 14"/>
          <p:cNvCxnSpPr/>
          <p:nvPr/>
        </p:nvCxnSpPr>
        <p:spPr>
          <a:xfrm flipH="1">
            <a:off x="5364088" y="4941168"/>
            <a:ext cx="2736304"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556739111"/>
              </p:ext>
            </p:extLst>
          </p:nvPr>
        </p:nvGraphicFramePr>
        <p:xfrm>
          <a:off x="4371728" y="1484784"/>
          <a:ext cx="848344" cy="2592288"/>
        </p:xfrm>
        <a:graphic>
          <a:graphicData uri="http://schemas.openxmlformats.org/presentationml/2006/ole">
            <mc:AlternateContent xmlns:mc="http://schemas.openxmlformats.org/markup-compatibility/2006">
              <mc:Choice xmlns:v="urn:schemas-microsoft-com:vml" Requires="v">
                <p:oleObj spid="_x0000_s13380" name="Visio" r:id="rId6" imgW="496659" imgH="1218886" progId="Visio.Drawing.11">
                  <p:embed/>
                </p:oleObj>
              </mc:Choice>
              <mc:Fallback>
                <p:oleObj name="Visio" r:id="rId6" imgW="496659" imgH="1218886"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1728" y="1484784"/>
                        <a:ext cx="848344" cy="2592288"/>
                      </a:xfrm>
                      <a:prstGeom prst="rect">
                        <a:avLst/>
                      </a:prstGeom>
                      <a:noFill/>
                    </p:spPr>
                  </p:pic>
                </p:oleObj>
              </mc:Fallback>
            </mc:AlternateContent>
          </a:graphicData>
        </a:graphic>
      </p:graphicFrame>
      <p:sp>
        <p:nvSpPr>
          <p:cNvPr id="22" name="矩形 21"/>
          <p:cNvSpPr/>
          <p:nvPr/>
        </p:nvSpPr>
        <p:spPr>
          <a:xfrm>
            <a:off x="6156176" y="2875002"/>
            <a:ext cx="800219" cy="461665"/>
          </a:xfrm>
          <a:prstGeom prst="rect">
            <a:avLst/>
          </a:prstGeom>
        </p:spPr>
        <p:txBody>
          <a:bodyPr wrap="none">
            <a:spAutoFit/>
          </a:bodyPr>
          <a:lstStyle/>
          <a:p>
            <a:r>
              <a:rPr lang="en-US" altLang="zh-CN" sz="2400" dirty="0">
                <a:latin typeface="黑体" pitchFamily="49" charset="-122"/>
                <a:ea typeface="黑体" pitchFamily="49" charset="-122"/>
              </a:rPr>
              <a:t>ACK1</a:t>
            </a:r>
            <a:endParaRPr lang="zh-CN" altLang="en-US" sz="2400" dirty="0">
              <a:latin typeface="黑体" pitchFamily="49" charset="-122"/>
              <a:ea typeface="黑体" pitchFamily="49" charset="-122"/>
            </a:endParaRPr>
          </a:p>
        </p:txBody>
      </p:sp>
      <p:sp>
        <p:nvSpPr>
          <p:cNvPr id="23" name="矩形 22"/>
          <p:cNvSpPr/>
          <p:nvPr/>
        </p:nvSpPr>
        <p:spPr>
          <a:xfrm>
            <a:off x="6325718" y="2200218"/>
            <a:ext cx="954107" cy="461665"/>
          </a:xfrm>
          <a:prstGeom prst="rect">
            <a:avLst/>
          </a:prstGeom>
        </p:spPr>
        <p:txBody>
          <a:bodyPr wrap="none">
            <a:spAutoFit/>
          </a:bodyPr>
          <a:lstStyle/>
          <a:p>
            <a:r>
              <a:rPr lang="en-US" altLang="zh-CN" sz="2400" dirty="0">
                <a:latin typeface="黑体" pitchFamily="49" charset="-122"/>
                <a:ea typeface="黑体" pitchFamily="49" charset="-122"/>
              </a:rPr>
              <a:t>Data0</a:t>
            </a:r>
            <a:endParaRPr lang="zh-CN" altLang="en-US" sz="2400" dirty="0">
              <a:latin typeface="黑体" pitchFamily="49" charset="-122"/>
              <a:ea typeface="黑体" pitchFamily="49" charset="-122"/>
            </a:endParaRPr>
          </a:p>
        </p:txBody>
      </p:sp>
      <p:sp>
        <p:nvSpPr>
          <p:cNvPr id="24" name="矩形 23"/>
          <p:cNvSpPr/>
          <p:nvPr/>
        </p:nvSpPr>
        <p:spPr>
          <a:xfrm>
            <a:off x="6325717" y="4144434"/>
            <a:ext cx="954107" cy="461665"/>
          </a:xfrm>
          <a:prstGeom prst="rect">
            <a:avLst/>
          </a:prstGeom>
        </p:spPr>
        <p:txBody>
          <a:bodyPr wrap="none">
            <a:spAutoFit/>
          </a:bodyPr>
          <a:lstStyle/>
          <a:p>
            <a:r>
              <a:rPr lang="en-US" altLang="zh-CN" sz="2400" dirty="0">
                <a:latin typeface="黑体" pitchFamily="49" charset="-122"/>
                <a:ea typeface="黑体" pitchFamily="49" charset="-122"/>
              </a:rPr>
              <a:t>Data0</a:t>
            </a:r>
            <a:endParaRPr lang="zh-CN" altLang="en-US" sz="2400" dirty="0">
              <a:latin typeface="黑体" pitchFamily="49" charset="-122"/>
              <a:ea typeface="黑体" pitchFamily="49" charset="-122"/>
            </a:endParaRPr>
          </a:p>
        </p:txBody>
      </p:sp>
      <p:sp>
        <p:nvSpPr>
          <p:cNvPr id="25" name="矩形 24"/>
          <p:cNvSpPr/>
          <p:nvPr/>
        </p:nvSpPr>
        <p:spPr>
          <a:xfrm>
            <a:off x="6084168" y="4859868"/>
            <a:ext cx="800219" cy="461665"/>
          </a:xfrm>
          <a:prstGeom prst="rect">
            <a:avLst/>
          </a:prstGeom>
        </p:spPr>
        <p:txBody>
          <a:bodyPr wrap="none">
            <a:spAutoFit/>
          </a:bodyPr>
          <a:lstStyle/>
          <a:p>
            <a:r>
              <a:rPr lang="en-US" altLang="zh-CN" sz="2400" dirty="0">
                <a:latin typeface="黑体" pitchFamily="49" charset="-122"/>
                <a:ea typeface="黑体" pitchFamily="49" charset="-122"/>
              </a:rPr>
              <a:t>ACK1</a:t>
            </a:r>
            <a:endParaRPr lang="zh-CN" altLang="en-US" sz="2400" dirty="0">
              <a:latin typeface="黑体" pitchFamily="49" charset="-122"/>
              <a:ea typeface="黑体" pitchFamily="49" charset="-122"/>
            </a:endParaRPr>
          </a:p>
        </p:txBody>
      </p:sp>
    </p:spTree>
    <p:extLst>
      <p:ext uri="{BB962C8B-B14F-4D97-AF65-F5344CB8AC3E}">
        <p14:creationId xmlns:p14="http://schemas.microsoft.com/office/powerpoint/2010/main" val="156832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750"/>
                                        <p:tgtEl>
                                          <p:spTgt spid="23"/>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1500"/>
                                        <p:tgtEl>
                                          <p:spTgt spid="12"/>
                                        </p:tgtEl>
                                      </p:cBhvr>
                                    </p:animEffect>
                                  </p:childTnLst>
                                </p:cTn>
                              </p:par>
                              <p:par>
                                <p:cTn id="15" presetID="22" presetClass="entr" presetSubtype="2" fill="hold" grpId="0" nodeType="withEffect">
                                  <p:stCondLst>
                                    <p:cond delay="75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2000"/>
                                        <p:tgtEl>
                                          <p:spTgt spid="14"/>
                                        </p:tgtEl>
                                      </p:cBhvr>
                                    </p:animEffect>
                                  </p:childTnLst>
                                </p:cTn>
                              </p:par>
                              <p:par>
                                <p:cTn id="28" presetID="22" presetClass="entr" presetSubtype="8" fill="hold" grpId="0" nodeType="withEffect">
                                  <p:stCondLst>
                                    <p:cond delay="75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par>
                          <p:cTn id="35" fill="hold">
                            <p:stCondLst>
                              <p:cond delay="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42" presetClass="path" presetSubtype="0" fill="hold" nodeType="withEffect">
                                  <p:stCondLst>
                                    <p:cond delay="0"/>
                                  </p:stCondLst>
                                  <p:childTnLst>
                                    <p:animMotion origin="layout" path="M -4.44444E-6 -3.40736E-6 L -0.08333 0.11705 " pathEditMode="relative" rAng="0" ptsTypes="AA">
                                      <p:cBhvr>
                                        <p:cTn id="40" dur="1000" fill="hold"/>
                                        <p:tgtEl>
                                          <p:spTgt spid="7"/>
                                        </p:tgtEl>
                                        <p:attrNameLst>
                                          <p:attrName>ppt_x</p:attrName>
                                          <p:attrName>ppt_y</p:attrName>
                                        </p:attrNameLst>
                                      </p:cBhvr>
                                      <p:rCtr x="-4167" y="5852"/>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2" fill="hold" grpId="0" nodeType="withEffect">
                                  <p:stCondLst>
                                    <p:cond delay="750"/>
                                  </p:stCondLst>
                                  <p:childTnLst>
                                    <p:set>
                                      <p:cBhvr>
                                        <p:cTn id="47" dur="1" fill="hold">
                                          <p:stCondLst>
                                            <p:cond delay="0"/>
                                          </p:stCondLst>
                                        </p:cTn>
                                        <p:tgtEl>
                                          <p:spTgt spid="25"/>
                                        </p:tgtEl>
                                        <p:attrNameLst>
                                          <p:attrName>style.visibility</p:attrName>
                                        </p:attrNameLst>
                                      </p:cBhvr>
                                      <p:to>
                                        <p:strVal val="visible"/>
                                      </p:to>
                                    </p:set>
                                    <p:animEffect transition="in" filter="wipe(righ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4" grpId="0" animBg="1"/>
      <p:bldP spid="22" grpId="0"/>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确认信息通常也需要携带编号，让发送方知道哪一个数据发送成功</a:t>
            </a:r>
            <a:r>
              <a:rPr lang="zh-CN" altLang="zh-CN" dirty="0" smtClean="0"/>
              <a:t>了</a:t>
            </a:r>
            <a:endParaRPr lang="en-US" altLang="zh-CN" dirty="0" smtClean="0"/>
          </a:p>
          <a:p>
            <a:r>
              <a:rPr lang="en-US" altLang="zh-CN" dirty="0"/>
              <a:t>ACK</a:t>
            </a:r>
            <a:r>
              <a:rPr lang="zh-CN" altLang="zh-CN" dirty="0"/>
              <a:t>携带编号的机制</a:t>
            </a:r>
            <a:r>
              <a:rPr lang="zh-CN" altLang="zh-CN" dirty="0" smtClean="0"/>
              <a:t>也有所不同</a:t>
            </a:r>
            <a:endParaRPr lang="en-US" altLang="zh-CN" dirty="0" smtClean="0"/>
          </a:p>
          <a:p>
            <a:r>
              <a:rPr lang="zh-CN" altLang="zh-CN" dirty="0" smtClean="0"/>
              <a:t>自然</a:t>
            </a:r>
            <a:r>
              <a:rPr lang="zh-CN" altLang="zh-CN" dirty="0"/>
              <a:t>思维下，</a:t>
            </a:r>
            <a:r>
              <a:rPr lang="en-US" altLang="zh-CN" dirty="0"/>
              <a:t>ACK</a:t>
            </a:r>
            <a:r>
              <a:rPr lang="zh-CN" altLang="zh-CN" dirty="0"/>
              <a:t>的编号是</a:t>
            </a:r>
            <a:r>
              <a:rPr lang="zh-CN" altLang="zh-CN" dirty="0" smtClean="0"/>
              <a:t>刚收到</a:t>
            </a:r>
            <a:r>
              <a:rPr lang="zh-CN" altLang="zh-CN" dirty="0"/>
              <a:t>的数据的编号（例如</a:t>
            </a:r>
            <a:r>
              <a:rPr lang="en-US" altLang="zh-CN" dirty="0"/>
              <a:t>n</a:t>
            </a:r>
            <a:r>
              <a:rPr lang="zh-CN" altLang="zh-CN" dirty="0" smtClean="0"/>
              <a:t>）</a:t>
            </a:r>
            <a:endParaRPr lang="en-US" altLang="zh-CN" dirty="0" smtClean="0"/>
          </a:p>
          <a:p>
            <a:r>
              <a:rPr lang="zh-CN" altLang="zh-CN" dirty="0" smtClean="0"/>
              <a:t>但不少</a:t>
            </a:r>
            <a:r>
              <a:rPr lang="zh-CN" altLang="zh-CN" dirty="0"/>
              <a:t>情况下，</a:t>
            </a:r>
            <a:r>
              <a:rPr lang="en-US" altLang="zh-CN" dirty="0"/>
              <a:t>ACK</a:t>
            </a:r>
            <a:r>
              <a:rPr lang="zh-CN" altLang="zh-CN" dirty="0"/>
              <a:t>的编号是下一个数据的编号（例如</a:t>
            </a:r>
            <a:r>
              <a:rPr lang="en-US" altLang="zh-CN" dirty="0"/>
              <a:t>n+1</a:t>
            </a:r>
            <a:r>
              <a:rPr lang="zh-CN" altLang="zh-CN" dirty="0" smtClean="0"/>
              <a:t>）</a:t>
            </a:r>
            <a:endParaRPr lang="en-US" altLang="zh-CN" dirty="0" smtClean="0"/>
          </a:p>
          <a:p>
            <a:r>
              <a:rPr lang="zh-CN" altLang="zh-CN" dirty="0" smtClean="0"/>
              <a:t>表示</a:t>
            </a:r>
            <a:r>
              <a:rPr lang="zh-CN" altLang="zh-CN" dirty="0"/>
              <a:t>第</a:t>
            </a:r>
            <a:r>
              <a:rPr lang="en-US" altLang="zh-CN" dirty="0"/>
              <a:t>n</a:t>
            </a:r>
            <a:r>
              <a:rPr lang="zh-CN" altLang="zh-CN" dirty="0"/>
              <a:t>个数据</a:t>
            </a:r>
            <a:r>
              <a:rPr lang="zh-CN" altLang="zh-CN" dirty="0" smtClean="0"/>
              <a:t>已收到</a:t>
            </a:r>
            <a:r>
              <a:rPr lang="zh-CN" altLang="zh-CN" dirty="0"/>
              <a:t>，期待第</a:t>
            </a:r>
            <a:r>
              <a:rPr lang="en-US" altLang="zh-CN" dirty="0"/>
              <a:t>n+1</a:t>
            </a:r>
            <a:r>
              <a:rPr lang="zh-CN" altLang="zh-CN" dirty="0"/>
              <a:t>个</a:t>
            </a:r>
            <a:r>
              <a:rPr lang="zh-CN" altLang="zh-CN" dirty="0" smtClean="0"/>
              <a:t>数据</a:t>
            </a:r>
            <a:endParaRPr lang="en-US" altLang="zh-CN" dirty="0" smtClean="0"/>
          </a:p>
          <a:p>
            <a:r>
              <a:rPr lang="zh-CN" altLang="zh-CN" dirty="0" smtClean="0"/>
              <a:t>本书采用</a:t>
            </a:r>
            <a:r>
              <a:rPr lang="zh-CN" altLang="zh-CN" dirty="0"/>
              <a:t>了后者</a:t>
            </a:r>
            <a:endParaRPr lang="zh-CN" altLang="en-US" dirty="0"/>
          </a:p>
        </p:txBody>
      </p:sp>
    </p:spTree>
    <p:extLst>
      <p:ext uri="{BB962C8B-B14F-4D97-AF65-F5344CB8AC3E}">
        <p14:creationId xmlns:p14="http://schemas.microsoft.com/office/powerpoint/2010/main" val="2398676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任何一个编号空间都不可能无限</a:t>
            </a:r>
            <a:r>
              <a:rPr lang="zh-CN" altLang="zh-CN" dirty="0" smtClean="0"/>
              <a:t>长</a:t>
            </a:r>
            <a:endParaRPr lang="en-US" altLang="zh-CN" dirty="0" smtClean="0"/>
          </a:p>
          <a:p>
            <a:r>
              <a:rPr lang="zh-CN" altLang="zh-CN" dirty="0" smtClean="0"/>
              <a:t>经过</a:t>
            </a:r>
            <a:r>
              <a:rPr lang="zh-CN" altLang="zh-CN" dirty="0"/>
              <a:t>一段时间后编号肯定会</a:t>
            </a:r>
            <a:r>
              <a:rPr lang="zh-CN" altLang="zh-CN" dirty="0" smtClean="0"/>
              <a:t>重复</a:t>
            </a:r>
            <a:endParaRPr lang="en-US" altLang="zh-CN" dirty="0" smtClean="0"/>
          </a:p>
          <a:p>
            <a:r>
              <a:rPr lang="zh-CN" altLang="zh-CN" dirty="0" smtClean="0"/>
              <a:t>但</a:t>
            </a:r>
            <a:r>
              <a:rPr lang="zh-CN" altLang="zh-CN" dirty="0"/>
              <a:t>编号占用的比特数越少，数据传输的额外开销就越</a:t>
            </a:r>
            <a:r>
              <a:rPr lang="zh-CN" altLang="zh-CN" dirty="0" smtClean="0"/>
              <a:t>小</a:t>
            </a:r>
            <a:endParaRPr lang="en-US" altLang="zh-CN" dirty="0" smtClean="0"/>
          </a:p>
          <a:p>
            <a:r>
              <a:rPr lang="zh-CN" altLang="zh-CN" dirty="0" smtClean="0"/>
              <a:t>对于停等协议</a:t>
            </a:r>
            <a:r>
              <a:rPr lang="zh-CN" altLang="zh-CN" dirty="0"/>
              <a:t>来说，用一个比特来</a:t>
            </a:r>
            <a:r>
              <a:rPr lang="zh-CN" altLang="zh-CN" dirty="0" smtClean="0"/>
              <a:t>编号足够</a:t>
            </a:r>
            <a:r>
              <a:rPr lang="zh-CN" altLang="zh-CN" dirty="0"/>
              <a:t>处理大部分的问题了</a:t>
            </a:r>
            <a:endParaRPr lang="zh-CN" altLang="en-US" dirty="0"/>
          </a:p>
        </p:txBody>
      </p:sp>
    </p:spTree>
    <p:extLst>
      <p:ext uri="{BB962C8B-B14F-4D97-AF65-F5344CB8AC3E}">
        <p14:creationId xmlns:p14="http://schemas.microsoft.com/office/powerpoint/2010/main" val="2840394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solidFill>
                  <a:srgbClr val="FF0000"/>
                </a:solidFill>
              </a:rPr>
              <a:t>16.1 </a:t>
            </a:r>
            <a:r>
              <a:rPr lang="zh-CN" altLang="zh-CN" dirty="0">
                <a:solidFill>
                  <a:srgbClr val="FF0000"/>
                </a:solidFill>
              </a:rPr>
              <a:t>概述</a:t>
            </a:r>
          </a:p>
          <a:p>
            <a:r>
              <a:rPr lang="en-US" altLang="zh-CN" dirty="0"/>
              <a:t>16.2 </a:t>
            </a:r>
            <a:r>
              <a:rPr lang="zh-CN" altLang="zh-CN" dirty="0"/>
              <a:t>自动请求重传</a:t>
            </a:r>
            <a:r>
              <a:rPr lang="en-US" altLang="zh-CN" dirty="0"/>
              <a:t>ARQ</a:t>
            </a:r>
            <a:r>
              <a:rPr lang="zh-CN" altLang="zh-CN" dirty="0"/>
              <a:t>协议</a:t>
            </a:r>
          </a:p>
          <a:p>
            <a:r>
              <a:rPr lang="en-US" altLang="zh-CN" dirty="0" smtClean="0"/>
              <a:t>16.3 </a:t>
            </a:r>
            <a:r>
              <a:rPr lang="zh-CN" altLang="zh-CN" dirty="0"/>
              <a:t>连续</a:t>
            </a:r>
            <a:r>
              <a:rPr lang="en-US" altLang="zh-CN" dirty="0"/>
              <a:t>ARQ</a:t>
            </a:r>
            <a:r>
              <a:rPr lang="zh-CN" altLang="zh-CN" dirty="0"/>
              <a:t>协议</a:t>
            </a:r>
          </a:p>
          <a:p>
            <a:r>
              <a:rPr lang="en-US" altLang="zh-CN" dirty="0" smtClean="0"/>
              <a:t>16.4 </a:t>
            </a:r>
            <a:r>
              <a:rPr lang="zh-CN" altLang="zh-CN" dirty="0"/>
              <a:t>选择重传</a:t>
            </a:r>
            <a:r>
              <a:rPr lang="en-US" altLang="zh-CN" dirty="0"/>
              <a:t>ARQ</a:t>
            </a:r>
            <a:r>
              <a:rPr lang="zh-CN" altLang="zh-CN" dirty="0"/>
              <a:t>协议（</a:t>
            </a:r>
            <a:r>
              <a:rPr lang="en-US" altLang="zh-CN" dirty="0"/>
              <a:t>SR</a:t>
            </a:r>
            <a:r>
              <a:rPr lang="zh-CN" altLang="zh-CN" dirty="0" smtClean="0"/>
              <a:t>）</a:t>
            </a:r>
            <a:endParaRPr lang="zh-CN" altLang="zh-CN" dirty="0"/>
          </a:p>
        </p:txBody>
      </p:sp>
    </p:spTree>
    <p:extLst>
      <p:ext uri="{BB962C8B-B14F-4D97-AF65-F5344CB8AC3E}">
        <p14:creationId xmlns:p14="http://schemas.microsoft.com/office/powerpoint/2010/main" val="1787126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zh-CN" dirty="0"/>
              <a:t>）确认信息重复</a:t>
            </a:r>
            <a:endParaRPr lang="zh-CN" altLang="en-US" dirty="0"/>
          </a:p>
        </p:txBody>
      </p:sp>
      <p:sp>
        <p:nvSpPr>
          <p:cNvPr id="3" name="内容占位符 2"/>
          <p:cNvSpPr>
            <a:spLocks noGrp="1"/>
          </p:cNvSpPr>
          <p:nvPr>
            <p:ph sz="quarter" idx="1"/>
          </p:nvPr>
        </p:nvSpPr>
        <p:spPr>
          <a:xfrm>
            <a:off x="301752" y="1527048"/>
            <a:ext cx="4918320" cy="4572000"/>
          </a:xfrm>
        </p:spPr>
        <p:txBody>
          <a:bodyPr/>
          <a:lstStyle/>
          <a:p>
            <a:r>
              <a:rPr lang="en-US" altLang="zh-CN" dirty="0"/>
              <a:t>Data0</a:t>
            </a:r>
            <a:r>
              <a:rPr lang="zh-CN" altLang="zh-CN" dirty="0"/>
              <a:t>的</a:t>
            </a:r>
            <a:r>
              <a:rPr lang="en-US" altLang="zh-CN" dirty="0"/>
              <a:t>ACK1</a:t>
            </a:r>
            <a:r>
              <a:rPr lang="zh-CN" altLang="zh-CN" dirty="0"/>
              <a:t>可能很迟才到达发送方</a:t>
            </a:r>
            <a:endParaRPr lang="en-US" altLang="zh-CN" dirty="0" smtClean="0"/>
          </a:p>
          <a:p>
            <a:r>
              <a:rPr lang="zh-CN" altLang="zh-CN" dirty="0" smtClean="0"/>
              <a:t>接收</a:t>
            </a:r>
            <a:r>
              <a:rPr lang="zh-CN" altLang="zh-CN" dirty="0"/>
              <a:t>方收到了重复的数据</a:t>
            </a:r>
            <a:r>
              <a:rPr lang="en-US" altLang="zh-CN" dirty="0"/>
              <a:t>Data0</a:t>
            </a:r>
            <a:r>
              <a:rPr lang="zh-CN" altLang="zh-CN" dirty="0"/>
              <a:t>，认为是自己的</a:t>
            </a:r>
            <a:r>
              <a:rPr lang="en-US" altLang="zh-CN" dirty="0"/>
              <a:t>ACK1</a:t>
            </a:r>
            <a:r>
              <a:rPr lang="zh-CN" altLang="zh-CN" dirty="0"/>
              <a:t>丢失了，所以需要重新发送</a:t>
            </a:r>
            <a:r>
              <a:rPr lang="en-US" altLang="zh-CN" dirty="0" smtClean="0"/>
              <a:t>ACK1</a:t>
            </a:r>
          </a:p>
          <a:p>
            <a:r>
              <a:rPr lang="zh-CN" altLang="zh-CN" dirty="0" smtClean="0"/>
              <a:t>于是</a:t>
            </a:r>
            <a:r>
              <a:rPr lang="zh-CN" altLang="zh-CN" dirty="0"/>
              <a:t>发送方将收到重复的确认</a:t>
            </a:r>
            <a:r>
              <a:rPr lang="zh-CN" altLang="zh-CN" dirty="0" smtClean="0"/>
              <a:t>信息</a:t>
            </a:r>
            <a:endParaRPr lang="en-US" altLang="zh-CN" dirty="0" smtClean="0"/>
          </a:p>
          <a:p>
            <a:r>
              <a:rPr lang="zh-CN" altLang="zh-CN" dirty="0" smtClean="0"/>
              <a:t>丢掉</a:t>
            </a:r>
            <a:r>
              <a:rPr lang="zh-CN" altLang="zh-CN" dirty="0"/>
              <a:t>一个确认即可</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72052072"/>
              </p:ext>
            </p:extLst>
          </p:nvPr>
        </p:nvGraphicFramePr>
        <p:xfrm>
          <a:off x="5940151" y="1412776"/>
          <a:ext cx="2678487" cy="3744416"/>
        </p:xfrm>
        <a:graphic>
          <a:graphicData uri="http://schemas.openxmlformats.org/presentationml/2006/ole">
            <mc:AlternateContent xmlns:mc="http://schemas.openxmlformats.org/markup-compatibility/2006">
              <mc:Choice xmlns:v="urn:schemas-microsoft-com:vml" Requires="v">
                <p:oleObj spid="_x0000_s14363" name="Visio" r:id="rId3" imgW="2511647" imgH="3485561" progId="Visio.Drawing.11">
                  <p:embed/>
                </p:oleObj>
              </mc:Choice>
              <mc:Fallback>
                <p:oleObj name="Visio" r:id="rId3" imgW="2511647" imgH="348556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1" y="1412776"/>
                        <a:ext cx="2678487" cy="3744416"/>
                      </a:xfrm>
                      <a:prstGeom prst="rect">
                        <a:avLst/>
                      </a:prstGeom>
                      <a:noFill/>
                    </p:spPr>
                  </p:pic>
                </p:oleObj>
              </mc:Fallback>
            </mc:AlternateContent>
          </a:graphicData>
        </a:graphic>
      </p:graphicFrame>
    </p:spTree>
    <p:extLst>
      <p:ext uri="{BB962C8B-B14F-4D97-AF65-F5344CB8AC3E}">
        <p14:creationId xmlns:p14="http://schemas.microsoft.com/office/powerpoint/2010/main" val="227322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特点</a:t>
            </a:r>
            <a:endParaRPr lang="zh-CN" altLang="en-US" dirty="0">
              <a:solidFill>
                <a:srgbClr val="FF0000"/>
              </a:solidFill>
            </a:endParaRPr>
          </a:p>
        </p:txBody>
      </p:sp>
      <p:sp>
        <p:nvSpPr>
          <p:cNvPr id="3" name="内容占位符 2"/>
          <p:cNvSpPr>
            <a:spLocks noGrp="1"/>
          </p:cNvSpPr>
          <p:nvPr>
            <p:ph sz="quarter" idx="1"/>
          </p:nvPr>
        </p:nvSpPr>
        <p:spPr/>
        <p:txBody>
          <a:bodyPr>
            <a:normAutofit lnSpcReduction="10000"/>
          </a:bodyPr>
          <a:lstStyle/>
          <a:p>
            <a:r>
              <a:rPr lang="zh-CN" altLang="zh-CN" dirty="0" smtClean="0"/>
              <a:t>发送</a:t>
            </a:r>
            <a:r>
              <a:rPr lang="zh-CN" altLang="zh-CN" dirty="0"/>
              <a:t>方进行重传是自动进行的，</a:t>
            </a:r>
            <a:r>
              <a:rPr lang="zh-CN" altLang="zh-CN" dirty="0" smtClean="0"/>
              <a:t>因而常</a:t>
            </a:r>
            <a:r>
              <a:rPr lang="zh-CN" altLang="zh-CN" dirty="0"/>
              <a:t>称为自动重传请求</a:t>
            </a:r>
            <a:r>
              <a:rPr lang="zh-CN" altLang="zh-CN" dirty="0" smtClean="0"/>
              <a:t>（</a:t>
            </a:r>
            <a:r>
              <a:rPr lang="en-US" altLang="zh-CN" dirty="0" smtClean="0"/>
              <a:t>ARQ</a:t>
            </a:r>
            <a:r>
              <a:rPr lang="zh-CN" altLang="zh-CN" dirty="0"/>
              <a:t>），或称自动请求</a:t>
            </a:r>
            <a:r>
              <a:rPr lang="zh-CN" altLang="zh-CN" dirty="0" smtClean="0"/>
              <a:t>重传</a:t>
            </a:r>
            <a:endParaRPr lang="en-US" altLang="zh-CN" dirty="0" smtClean="0"/>
          </a:p>
          <a:p>
            <a:r>
              <a:rPr lang="zh-CN" altLang="zh-CN" dirty="0" smtClean="0"/>
              <a:t>使用这种机制可在</a:t>
            </a:r>
            <a:r>
              <a:rPr lang="zh-CN" altLang="zh-CN" dirty="0"/>
              <a:t>不可靠</a:t>
            </a:r>
            <a:r>
              <a:rPr lang="zh-CN" altLang="zh-CN" dirty="0" smtClean="0"/>
              <a:t>的网络</a:t>
            </a:r>
            <a:r>
              <a:rPr lang="zh-CN" altLang="zh-CN" dirty="0"/>
              <a:t>上实现可靠的</a:t>
            </a:r>
            <a:r>
              <a:rPr lang="zh-CN" altLang="zh-CN" dirty="0" smtClean="0"/>
              <a:t>通信</a:t>
            </a:r>
            <a:endParaRPr lang="zh-CN" altLang="zh-CN" dirty="0"/>
          </a:p>
          <a:p>
            <a:r>
              <a:rPr lang="zh-CN" altLang="zh-CN" dirty="0" smtClean="0"/>
              <a:t>连续</a:t>
            </a:r>
            <a:r>
              <a:rPr lang="zh-CN" altLang="zh-CN" dirty="0"/>
              <a:t>出现相同序号的数据，表明发送方进行了超时</a:t>
            </a:r>
            <a:r>
              <a:rPr lang="zh-CN" altLang="zh-CN" dirty="0" smtClean="0"/>
              <a:t>重传</a:t>
            </a:r>
            <a:endParaRPr lang="en-US" altLang="zh-CN" dirty="0" smtClean="0"/>
          </a:p>
          <a:p>
            <a:r>
              <a:rPr lang="zh-CN" altLang="zh-CN" dirty="0" smtClean="0"/>
              <a:t>连续</a:t>
            </a:r>
            <a:r>
              <a:rPr lang="zh-CN" altLang="zh-CN" dirty="0"/>
              <a:t>出现相同序号的</a:t>
            </a:r>
            <a:r>
              <a:rPr lang="zh-CN" altLang="zh-CN" dirty="0" smtClean="0"/>
              <a:t>确认，</a:t>
            </a:r>
            <a:r>
              <a:rPr lang="zh-CN" altLang="zh-CN" dirty="0"/>
              <a:t>表明接收方收到了重复的</a:t>
            </a:r>
            <a:r>
              <a:rPr lang="zh-CN" altLang="zh-CN" dirty="0" smtClean="0"/>
              <a:t>数据 </a:t>
            </a:r>
            <a:endParaRPr lang="zh-CN" altLang="zh-CN" dirty="0"/>
          </a:p>
          <a:p>
            <a:r>
              <a:rPr lang="zh-CN" altLang="zh-CN" dirty="0"/>
              <a:t>基于</a:t>
            </a:r>
            <a:r>
              <a:rPr lang="en-US" altLang="zh-CN" dirty="0"/>
              <a:t>IEEE802.11</a:t>
            </a:r>
            <a:r>
              <a:rPr lang="zh-CN" altLang="zh-CN" dirty="0"/>
              <a:t>的无线</a:t>
            </a:r>
            <a:r>
              <a:rPr lang="zh-CN" altLang="zh-CN" dirty="0" smtClean="0"/>
              <a:t>局域网就是</a:t>
            </a:r>
            <a:r>
              <a:rPr lang="en-US" altLang="zh-CN" dirty="0" smtClean="0"/>
              <a:t>ARQ</a:t>
            </a:r>
            <a:r>
              <a:rPr lang="zh-CN" altLang="en-US" dirty="0" smtClean="0"/>
              <a:t>机制</a:t>
            </a:r>
            <a:endParaRPr lang="zh-CN" altLang="zh-CN" dirty="0"/>
          </a:p>
          <a:p>
            <a:r>
              <a:rPr lang="en-US" altLang="zh-CN" dirty="0"/>
              <a:t>ARQ</a:t>
            </a:r>
            <a:r>
              <a:rPr lang="zh-CN" altLang="zh-CN" dirty="0"/>
              <a:t>协议的优点是非常简单。但是</a:t>
            </a:r>
            <a:r>
              <a:rPr lang="zh-CN" altLang="zh-CN" dirty="0" smtClean="0"/>
              <a:t>缺点</a:t>
            </a:r>
            <a:r>
              <a:rPr lang="zh-CN" altLang="en-US" dirty="0" smtClean="0"/>
              <a:t>是</a:t>
            </a:r>
            <a:r>
              <a:rPr lang="zh-CN" altLang="zh-CN" dirty="0" smtClean="0"/>
              <a:t>信道</a:t>
            </a:r>
            <a:r>
              <a:rPr lang="zh-CN" altLang="zh-CN" dirty="0"/>
              <a:t>利用率不高</a:t>
            </a:r>
            <a:endParaRPr lang="zh-CN" altLang="en-US" dirty="0"/>
          </a:p>
        </p:txBody>
      </p:sp>
    </p:spTree>
    <p:extLst>
      <p:ext uri="{BB962C8B-B14F-4D97-AF65-F5344CB8AC3E}">
        <p14:creationId xmlns:p14="http://schemas.microsoft.com/office/powerpoint/2010/main" val="1071185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t>16.2 </a:t>
            </a:r>
            <a:r>
              <a:rPr lang="zh-CN" altLang="zh-CN" dirty="0"/>
              <a:t>自动请求重传</a:t>
            </a:r>
            <a:r>
              <a:rPr lang="en-US" altLang="zh-CN" dirty="0"/>
              <a:t>ARQ</a:t>
            </a:r>
            <a:r>
              <a:rPr lang="zh-CN" altLang="zh-CN" dirty="0"/>
              <a:t>协议</a:t>
            </a:r>
          </a:p>
          <a:p>
            <a:pPr lvl="1"/>
            <a:r>
              <a:rPr lang="en-US" altLang="zh-CN" dirty="0"/>
              <a:t>16.2.1 </a:t>
            </a:r>
            <a:r>
              <a:rPr lang="zh-CN" altLang="zh-CN" dirty="0"/>
              <a:t>算法思想</a:t>
            </a:r>
          </a:p>
          <a:p>
            <a:pPr lvl="1"/>
            <a:r>
              <a:rPr lang="en-US" altLang="zh-CN" dirty="0">
                <a:solidFill>
                  <a:srgbClr val="FF0000"/>
                </a:solidFill>
              </a:rPr>
              <a:t>16.2.2 </a:t>
            </a:r>
            <a:r>
              <a:rPr lang="zh-CN" altLang="zh-CN" dirty="0">
                <a:solidFill>
                  <a:srgbClr val="FF0000"/>
                </a:solidFill>
              </a:rPr>
              <a:t>信道利用率</a:t>
            </a:r>
          </a:p>
          <a:p>
            <a:r>
              <a:rPr lang="en-US" altLang="zh-CN" dirty="0"/>
              <a:t>16.3 </a:t>
            </a:r>
            <a:r>
              <a:rPr lang="zh-CN" altLang="zh-CN" dirty="0"/>
              <a:t>连续</a:t>
            </a:r>
            <a:r>
              <a:rPr lang="en-US" altLang="zh-CN" dirty="0"/>
              <a:t>ARQ</a:t>
            </a:r>
            <a:r>
              <a:rPr lang="zh-CN" altLang="zh-CN" dirty="0"/>
              <a:t>协议</a:t>
            </a:r>
          </a:p>
          <a:p>
            <a:r>
              <a:rPr lang="en-US" altLang="zh-CN" dirty="0" smtClean="0"/>
              <a:t>16.4 </a:t>
            </a:r>
            <a:r>
              <a:rPr lang="zh-CN" altLang="zh-CN" dirty="0"/>
              <a:t>选择重传</a:t>
            </a:r>
            <a:r>
              <a:rPr lang="en-US" altLang="zh-CN" dirty="0"/>
              <a:t>ARQ</a:t>
            </a:r>
            <a:r>
              <a:rPr lang="zh-CN" altLang="zh-CN" dirty="0"/>
              <a:t>协议（</a:t>
            </a:r>
            <a:r>
              <a:rPr lang="en-US" altLang="zh-CN" dirty="0"/>
              <a:t>SR</a:t>
            </a:r>
            <a:r>
              <a:rPr lang="zh-CN" altLang="zh-CN" dirty="0" smtClean="0"/>
              <a:t>）</a:t>
            </a:r>
            <a:endParaRPr lang="zh-CN" altLang="zh-CN" dirty="0"/>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301752" y="1527048"/>
                <a:ext cx="5566392" cy="4572000"/>
              </a:xfrm>
            </p:spPr>
            <p:txBody>
              <a:bodyPr/>
              <a:lstStyle/>
              <a:p>
                <a:r>
                  <a:rPr lang="zh-CN" altLang="zh-CN" dirty="0"/>
                  <a:t>信道利用率等于发送</a:t>
                </a:r>
                <a:r>
                  <a:rPr lang="zh-CN" altLang="zh-CN" dirty="0" smtClean="0"/>
                  <a:t>数据的</a:t>
                </a:r>
                <a:r>
                  <a:rPr lang="zh-CN" altLang="zh-CN" dirty="0"/>
                  <a:t>总时间除以占用信道的总</a:t>
                </a:r>
                <a:r>
                  <a:rPr lang="zh-CN" altLang="zh-CN" dirty="0" smtClean="0"/>
                  <a:t>时间</a:t>
                </a:r>
                <a:endParaRPr lang="en-US" altLang="zh-CN" dirty="0" smtClean="0"/>
              </a:p>
              <a:p>
                <a:r>
                  <a:rPr lang="zh-CN" altLang="zh-CN" dirty="0"/>
                  <a:t>把发送过程考虑为周期性</a:t>
                </a:r>
                <a:r>
                  <a:rPr lang="zh-CN" altLang="zh-CN" dirty="0" smtClean="0"/>
                  <a:t>的</a:t>
                </a:r>
                <a:endParaRPr lang="en-US" altLang="zh-CN" dirty="0" smtClean="0"/>
              </a:p>
              <a:p>
                <a:r>
                  <a:rPr lang="zh-CN" altLang="zh-CN" dirty="0"/>
                  <a:t>发送时间即一个数据的发送时延</a:t>
                </a:r>
                <a:r>
                  <a:rPr lang="en-US" altLang="zh-CN" i="1" dirty="0" err="1" smtClean="0"/>
                  <a:t>t</a:t>
                </a:r>
                <a:r>
                  <a:rPr lang="en-US" altLang="zh-CN" i="1" baseline="-25000" dirty="0" err="1" smtClean="0"/>
                  <a:t>s</a:t>
                </a:r>
                <a:endParaRPr lang="en-US" altLang="zh-CN" dirty="0" smtClean="0"/>
              </a:p>
              <a:p>
                <a:pPr lvl="1"/>
                <a:r>
                  <a:rPr lang="en-US" altLang="zh-CN" i="1" dirty="0" err="1"/>
                  <a:t>t</a:t>
                </a:r>
                <a:r>
                  <a:rPr lang="en-US" altLang="zh-CN" i="1" baseline="-25000" dirty="0" err="1"/>
                  <a:t>s</a:t>
                </a:r>
                <a:r>
                  <a:rPr lang="en-US" altLang="zh-CN" i="1" baseline="-25000" dirty="0"/>
                  <a:t> </a:t>
                </a:r>
                <a:r>
                  <a:rPr lang="en-US" altLang="zh-CN" dirty="0" smtClean="0"/>
                  <a:t>=</a:t>
                </a:r>
                <a:r>
                  <a:rPr lang="zh-CN" altLang="zh-CN" dirty="0" smtClean="0"/>
                  <a:t>数据长度</a:t>
                </a:r>
                <a:r>
                  <a:rPr lang="en-US" altLang="zh-CN" dirty="0" smtClean="0"/>
                  <a:t>/</a:t>
                </a:r>
                <a:r>
                  <a:rPr lang="zh-CN" altLang="zh-CN" dirty="0" smtClean="0"/>
                  <a:t>带宽</a:t>
                </a:r>
                <a:endParaRPr lang="en-US" altLang="zh-CN" dirty="0" smtClean="0"/>
              </a:p>
              <a:p>
                <a:r>
                  <a:rPr lang="zh-CN" altLang="en-US" dirty="0"/>
                  <a:t>占用信道的时间</a:t>
                </a:r>
                <a:r>
                  <a:rPr lang="en-US" altLang="zh-CN" dirty="0"/>
                  <a:t>=</a:t>
                </a:r>
                <a:r>
                  <a:rPr lang="zh-CN" altLang="en-US" dirty="0"/>
                  <a:t>发送时间</a:t>
                </a:r>
                <a:r>
                  <a:rPr lang="en-US" altLang="zh-CN" dirty="0"/>
                  <a:t>+</a:t>
                </a:r>
                <a:r>
                  <a:rPr lang="zh-CN" altLang="en-US" dirty="0"/>
                  <a:t>数据往返时间（</a:t>
                </a:r>
                <a:r>
                  <a:rPr lang="en-US" altLang="zh-CN" dirty="0"/>
                  <a:t>RTT</a:t>
                </a:r>
                <a:r>
                  <a:rPr lang="zh-CN" altLang="en-US" dirty="0" smtClean="0"/>
                  <a:t>）</a:t>
                </a:r>
                <a:endParaRPr lang="en-US" altLang="zh-CN" dirty="0" smtClean="0"/>
              </a:p>
              <a:p>
                <a14:m>
                  <m:oMath xmlns:m="http://schemas.openxmlformats.org/officeDocument/2006/math">
                    <m:r>
                      <a:rPr lang="zh-CN" altLang="zh-CN" i="1">
                        <a:latin typeface="Cambria Math"/>
                      </a:rPr>
                      <m:t>信道利用率</m:t>
                    </m:r>
                    <m:r>
                      <a:rPr lang="en-US" altLang="zh-CN" i="1">
                        <a:latin typeface="Cambria Math"/>
                      </a:rPr>
                      <m:t>=</m:t>
                    </m:r>
                    <m:f>
                      <m:fPr>
                        <m:ctrlPr>
                          <a:rPr lang="zh-CN" altLang="zh-CN" i="1">
                            <a:latin typeface="Cambria Math"/>
                          </a:rPr>
                        </m:ctrlPr>
                      </m:fPr>
                      <m:num>
                        <m:sSub>
                          <m:sSubPr>
                            <m:ctrlPr>
                              <a:rPr lang="zh-CN" altLang="zh-CN" i="1">
                                <a:latin typeface="Cambria Math"/>
                              </a:rPr>
                            </m:ctrlPr>
                          </m:sSubPr>
                          <m:e>
                            <m:r>
                              <a:rPr lang="en-US" altLang="zh-CN" i="1">
                                <a:latin typeface="Cambria Math"/>
                              </a:rPr>
                              <m:t>𝑡</m:t>
                            </m:r>
                          </m:e>
                          <m:sub>
                            <m:r>
                              <a:rPr lang="en-US" altLang="zh-CN" i="1">
                                <a:latin typeface="Cambria Math"/>
                              </a:rPr>
                              <m:t>𝑠</m:t>
                            </m:r>
                          </m:sub>
                        </m:sSub>
                      </m:num>
                      <m:den>
                        <m:sSub>
                          <m:sSubPr>
                            <m:ctrlPr>
                              <a:rPr lang="zh-CN" altLang="zh-CN" i="1">
                                <a:latin typeface="Cambria Math"/>
                              </a:rPr>
                            </m:ctrlPr>
                          </m:sSubPr>
                          <m:e>
                            <m:r>
                              <a:rPr lang="en-US" altLang="zh-CN" i="1">
                                <a:latin typeface="Cambria Math"/>
                              </a:rPr>
                              <m:t>𝑡</m:t>
                            </m:r>
                          </m:e>
                          <m:sub>
                            <m:r>
                              <a:rPr lang="en-US" altLang="zh-CN" i="1">
                                <a:latin typeface="Cambria Math"/>
                              </a:rPr>
                              <m:t>𝑠</m:t>
                            </m:r>
                          </m:sub>
                        </m:sSub>
                        <m:r>
                          <a:rPr lang="en-US" altLang="zh-CN" i="1">
                            <a:latin typeface="Cambria Math"/>
                          </a:rPr>
                          <m:t>+</m:t>
                        </m:r>
                        <m:r>
                          <a:rPr lang="en-US" altLang="zh-CN" i="1">
                            <a:latin typeface="Cambria Math"/>
                          </a:rPr>
                          <m:t>𝑅𝑇𝑇</m:t>
                        </m:r>
                      </m:den>
                    </m:f>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301752" y="1527048"/>
                <a:ext cx="5566392" cy="4572000"/>
              </a:xfrm>
              <a:blipFill rotWithShape="1">
                <a:blip r:embed="rId2"/>
                <a:stretch>
                  <a:fillRect l="-1205" t="-1067"/>
                </a:stretch>
              </a:blipFill>
            </p:spPr>
            <p:txBody>
              <a:bodyPr/>
              <a:lstStyle/>
              <a:p>
                <a:r>
                  <a:rPr lang="zh-CN" altLang="en-US">
                    <a:noFill/>
                  </a:rPr>
                  <a:t> </a:t>
                </a:r>
              </a:p>
            </p:txBody>
          </p:sp>
        </mc:Fallback>
      </mc:AlternateContent>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484784"/>
            <a:ext cx="301942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828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确认信息一般很短，可以不考虑其发送</a:t>
            </a:r>
            <a:r>
              <a:rPr lang="zh-CN" altLang="zh-CN" dirty="0" smtClean="0"/>
              <a:t>时间</a:t>
            </a:r>
            <a:endParaRPr lang="en-US" altLang="zh-CN" dirty="0" smtClean="0"/>
          </a:p>
          <a:p>
            <a:pPr lvl="1"/>
            <a:r>
              <a:rPr lang="zh-CN" altLang="zh-CN" dirty="0" smtClean="0"/>
              <a:t>当然</a:t>
            </a:r>
            <a:r>
              <a:rPr lang="zh-CN" altLang="zh-CN" dirty="0"/>
              <a:t>，如果给出，也应该在分母上加以</a:t>
            </a:r>
            <a:r>
              <a:rPr lang="zh-CN" altLang="zh-CN" dirty="0" smtClean="0"/>
              <a:t>体现</a:t>
            </a:r>
            <a:endParaRPr lang="en-US" altLang="zh-CN" dirty="0" smtClean="0"/>
          </a:p>
          <a:p>
            <a:r>
              <a:rPr lang="zh-CN" altLang="zh-CN" dirty="0" smtClean="0"/>
              <a:t>接收</a:t>
            </a:r>
            <a:r>
              <a:rPr lang="zh-CN" altLang="zh-CN" dirty="0"/>
              <a:t>方的处理时延也可以不</a:t>
            </a:r>
            <a:r>
              <a:rPr lang="zh-CN" altLang="zh-CN" dirty="0" smtClean="0"/>
              <a:t>考虑</a:t>
            </a:r>
            <a:endParaRPr lang="en-US" altLang="zh-CN" dirty="0" smtClean="0"/>
          </a:p>
          <a:p>
            <a:pPr lvl="1"/>
            <a:r>
              <a:rPr lang="zh-CN" altLang="zh-CN" dirty="0" smtClean="0"/>
              <a:t>除非</a:t>
            </a:r>
            <a:r>
              <a:rPr lang="zh-CN" altLang="zh-CN" dirty="0"/>
              <a:t>给</a:t>
            </a:r>
            <a:r>
              <a:rPr lang="zh-CN" altLang="zh-CN" dirty="0" smtClean="0"/>
              <a:t>出</a:t>
            </a:r>
            <a:endParaRPr lang="zh-CN" altLang="zh-CN" dirty="0"/>
          </a:p>
          <a:p>
            <a:r>
              <a:rPr lang="zh-CN" altLang="zh-CN" dirty="0"/>
              <a:t>如果</a:t>
            </a:r>
            <a:r>
              <a:rPr lang="en-US" altLang="zh-CN" dirty="0" smtClean="0"/>
              <a:t>ARQ</a:t>
            </a:r>
            <a:r>
              <a:rPr lang="zh-CN" altLang="zh-CN" dirty="0" smtClean="0"/>
              <a:t>应用</a:t>
            </a:r>
            <a:r>
              <a:rPr lang="zh-CN" altLang="zh-CN" dirty="0"/>
              <a:t>在数据链路层，</a:t>
            </a:r>
            <a:r>
              <a:rPr lang="en-US" altLang="zh-CN" dirty="0"/>
              <a:t>RTT</a:t>
            </a:r>
            <a:r>
              <a:rPr lang="zh-CN" altLang="zh-CN" dirty="0"/>
              <a:t>基本等于</a:t>
            </a:r>
            <a:r>
              <a:rPr lang="en-US" altLang="zh-CN" dirty="0"/>
              <a:t>2</a:t>
            </a:r>
            <a:r>
              <a:rPr lang="zh-CN" altLang="zh-CN" dirty="0"/>
              <a:t>倍的传播</a:t>
            </a:r>
            <a:r>
              <a:rPr lang="zh-CN" altLang="zh-CN" dirty="0" smtClean="0"/>
              <a:t>时延</a:t>
            </a:r>
            <a:endParaRPr lang="en-US" altLang="zh-CN" dirty="0" smtClean="0"/>
          </a:p>
          <a:p>
            <a:r>
              <a:rPr lang="zh-CN" altLang="zh-CN" dirty="0" smtClean="0"/>
              <a:t>但如果</a:t>
            </a:r>
            <a:r>
              <a:rPr lang="en-US" altLang="zh-CN" dirty="0"/>
              <a:t>ARQ</a:t>
            </a:r>
            <a:r>
              <a:rPr lang="zh-CN" altLang="zh-CN" dirty="0"/>
              <a:t>应用在传输层</a:t>
            </a:r>
            <a:r>
              <a:rPr lang="zh-CN" altLang="zh-CN" dirty="0" smtClean="0"/>
              <a:t>，</a:t>
            </a:r>
            <a:r>
              <a:rPr lang="en-US" altLang="zh-CN" dirty="0"/>
              <a:t> RTT</a:t>
            </a:r>
            <a:r>
              <a:rPr lang="zh-CN" altLang="zh-CN" dirty="0" smtClean="0"/>
              <a:t>涉及</a:t>
            </a:r>
            <a:r>
              <a:rPr lang="zh-CN" altLang="zh-CN" dirty="0"/>
              <a:t>到的时延就太多</a:t>
            </a:r>
            <a:r>
              <a:rPr lang="zh-CN" altLang="zh-CN" dirty="0" smtClean="0"/>
              <a:t>了</a:t>
            </a:r>
            <a:endParaRPr lang="en-US" altLang="zh-CN" dirty="0" smtClean="0"/>
          </a:p>
        </p:txBody>
      </p:sp>
    </p:spTree>
    <p:extLst>
      <p:ext uri="{BB962C8B-B14F-4D97-AF65-F5344CB8AC3E}">
        <p14:creationId xmlns:p14="http://schemas.microsoft.com/office/powerpoint/2010/main" val="1537304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14:m>
                  <m:oMath xmlns:m="http://schemas.openxmlformats.org/officeDocument/2006/math">
                    <m:r>
                      <a:rPr lang="zh-CN" altLang="zh-CN" i="1" smtClean="0">
                        <a:latin typeface="Cambria Math"/>
                      </a:rPr>
                      <m:t>信道利用率</m:t>
                    </m:r>
                    <m:r>
                      <a:rPr lang="en-US" altLang="zh-CN" i="1">
                        <a:latin typeface="Cambria Math"/>
                      </a:rPr>
                      <m:t>=</m:t>
                    </m:r>
                    <m:f>
                      <m:fPr>
                        <m:ctrlPr>
                          <a:rPr lang="zh-CN" altLang="zh-CN" i="1">
                            <a:latin typeface="Cambria Math"/>
                          </a:rPr>
                        </m:ctrlPr>
                      </m:fPr>
                      <m:num>
                        <m:sSub>
                          <m:sSubPr>
                            <m:ctrlPr>
                              <a:rPr lang="zh-CN" altLang="zh-CN" i="1">
                                <a:latin typeface="Cambria Math"/>
                              </a:rPr>
                            </m:ctrlPr>
                          </m:sSubPr>
                          <m:e>
                            <m:r>
                              <a:rPr lang="en-US" altLang="zh-CN" i="1">
                                <a:latin typeface="Cambria Math"/>
                              </a:rPr>
                              <m:t>𝑡</m:t>
                            </m:r>
                          </m:e>
                          <m:sub>
                            <m:r>
                              <a:rPr lang="en-US" altLang="zh-CN" i="1">
                                <a:latin typeface="Cambria Math"/>
                              </a:rPr>
                              <m:t>𝑠</m:t>
                            </m:r>
                          </m:sub>
                        </m:sSub>
                      </m:num>
                      <m:den>
                        <m:sSub>
                          <m:sSubPr>
                            <m:ctrlPr>
                              <a:rPr lang="zh-CN" altLang="zh-CN" i="1">
                                <a:latin typeface="Cambria Math"/>
                              </a:rPr>
                            </m:ctrlPr>
                          </m:sSubPr>
                          <m:e>
                            <m:r>
                              <a:rPr lang="en-US" altLang="zh-CN" i="1">
                                <a:latin typeface="Cambria Math"/>
                              </a:rPr>
                              <m:t>𝑡</m:t>
                            </m:r>
                          </m:e>
                          <m:sub>
                            <m:r>
                              <a:rPr lang="en-US" altLang="zh-CN" i="1">
                                <a:latin typeface="Cambria Math"/>
                              </a:rPr>
                              <m:t>𝑠</m:t>
                            </m:r>
                          </m:sub>
                        </m:sSub>
                        <m:r>
                          <a:rPr lang="en-US" altLang="zh-CN" i="1">
                            <a:latin typeface="Cambria Math"/>
                          </a:rPr>
                          <m:t>+</m:t>
                        </m:r>
                        <m:r>
                          <a:rPr lang="en-US" altLang="zh-CN" i="1">
                            <a:latin typeface="Cambria Math"/>
                          </a:rPr>
                          <m:t>𝑅𝑇𝑇</m:t>
                        </m:r>
                      </m:den>
                    </m:f>
                  </m:oMath>
                </a14:m>
                <a:r>
                  <a:rPr lang="en-US" altLang="zh-CN" dirty="0" smtClean="0"/>
                  <a:t>=</a:t>
                </a:r>
                <a14:m>
                  <m:oMath xmlns:m="http://schemas.openxmlformats.org/officeDocument/2006/math">
                    <m:f>
                      <m:fPr>
                        <m:ctrlPr>
                          <a:rPr lang="zh-CN" altLang="zh-CN" i="1">
                            <a:latin typeface="Cambria Math"/>
                          </a:rPr>
                        </m:ctrlPr>
                      </m:fPr>
                      <m:num>
                        <m:r>
                          <m:rPr>
                            <m:nor/>
                          </m:rPr>
                          <a:rPr lang="zh-CN" altLang="zh-CN" b="0" dirty="0"/>
                          <m:t>数据长度</m:t>
                        </m:r>
                      </m:num>
                      <m:den>
                        <m:r>
                          <m:rPr>
                            <m:nor/>
                          </m:rPr>
                          <a:rPr lang="zh-CN" altLang="zh-CN" b="0" dirty="0"/>
                          <m:t>数据长度</m:t>
                        </m:r>
                        <m:r>
                          <a:rPr lang="en-US" altLang="zh-CN" i="1">
                            <a:latin typeface="Cambria Math"/>
                          </a:rPr>
                          <m:t>+</m:t>
                        </m:r>
                        <m:r>
                          <a:rPr lang="en-US" altLang="zh-CN" i="1">
                            <a:latin typeface="Cambria Math"/>
                          </a:rPr>
                          <m:t>𝑅𝑇𝑇</m:t>
                        </m:r>
                        <m:r>
                          <a:rPr lang="en-US" altLang="zh-CN" b="1" i="1" smtClean="0">
                            <a:latin typeface="Cambria Math"/>
                          </a:rPr>
                          <m:t>∗</m:t>
                        </m:r>
                        <m:r>
                          <m:rPr>
                            <m:nor/>
                          </m:rPr>
                          <a:rPr lang="zh-CN" altLang="zh-CN" b="0" dirty="0"/>
                          <m:t>带宽</m:t>
                        </m:r>
                      </m:den>
                    </m:f>
                  </m:oMath>
                </a14:m>
                <a:endParaRPr lang="en-US" altLang="zh-CN" dirty="0" smtClean="0"/>
              </a:p>
              <a:p>
                <a:r>
                  <a:rPr lang="zh-CN" altLang="zh-CN" dirty="0" smtClean="0"/>
                  <a:t>在</a:t>
                </a:r>
                <a:r>
                  <a:rPr lang="en-US" altLang="zh-CN" dirty="0"/>
                  <a:t>RTT</a:t>
                </a:r>
                <a:r>
                  <a:rPr lang="zh-CN" altLang="zh-CN" dirty="0"/>
                  <a:t>基本固定的情况下，带宽越大，信道利用率越低。</a:t>
                </a:r>
                <a:endParaRPr lang="zh-CN" altLang="en-US" dirty="0"/>
              </a:p>
              <a:p>
                <a:r>
                  <a:rPr lang="zh-CN" altLang="zh-CN" dirty="0"/>
                  <a:t>为了克服这一缺点，就产生了另外两类协议，即连续 </a:t>
                </a:r>
                <a:r>
                  <a:rPr lang="en-US" altLang="zh-CN" dirty="0"/>
                  <a:t>ARQ </a:t>
                </a:r>
                <a:r>
                  <a:rPr lang="zh-CN" altLang="zh-CN" dirty="0"/>
                  <a:t>和选择重传 </a:t>
                </a:r>
                <a:r>
                  <a:rPr lang="en-US" altLang="zh-CN" dirty="0"/>
                  <a:t>ARQ</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6083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t>16.2 </a:t>
            </a:r>
            <a:r>
              <a:rPr lang="zh-CN" altLang="zh-CN" dirty="0"/>
              <a:t>自动请求重传</a:t>
            </a:r>
            <a:r>
              <a:rPr lang="en-US" altLang="zh-CN" dirty="0"/>
              <a:t>ARQ</a:t>
            </a:r>
            <a:r>
              <a:rPr lang="zh-CN" altLang="zh-CN" dirty="0"/>
              <a:t>协议</a:t>
            </a:r>
          </a:p>
          <a:p>
            <a:r>
              <a:rPr lang="en-US" altLang="zh-CN" dirty="0" smtClean="0">
                <a:solidFill>
                  <a:srgbClr val="FF0000"/>
                </a:solidFill>
              </a:rPr>
              <a:t>16.3 </a:t>
            </a:r>
            <a:r>
              <a:rPr lang="zh-CN" altLang="zh-CN" dirty="0">
                <a:solidFill>
                  <a:srgbClr val="FF0000"/>
                </a:solidFill>
              </a:rPr>
              <a:t>连续</a:t>
            </a:r>
            <a:r>
              <a:rPr lang="en-US" altLang="zh-CN" dirty="0">
                <a:solidFill>
                  <a:srgbClr val="FF0000"/>
                </a:solidFill>
              </a:rPr>
              <a:t>ARQ</a:t>
            </a:r>
            <a:r>
              <a:rPr lang="zh-CN" altLang="zh-CN" dirty="0">
                <a:solidFill>
                  <a:srgbClr val="FF0000"/>
                </a:solidFill>
              </a:rPr>
              <a:t>协议</a:t>
            </a:r>
          </a:p>
          <a:p>
            <a:pPr lvl="1"/>
            <a:r>
              <a:rPr lang="en-US" altLang="zh-CN" dirty="0"/>
              <a:t>16.3.1 </a:t>
            </a:r>
            <a:r>
              <a:rPr lang="zh-CN" altLang="zh-CN" dirty="0"/>
              <a:t>算法思想</a:t>
            </a:r>
          </a:p>
          <a:p>
            <a:pPr lvl="1"/>
            <a:r>
              <a:rPr lang="en-US" altLang="zh-CN" dirty="0"/>
              <a:t>16.3.2 </a:t>
            </a:r>
            <a:r>
              <a:rPr lang="zh-CN" altLang="zh-CN" dirty="0"/>
              <a:t>滑动窗口的引入</a:t>
            </a:r>
          </a:p>
          <a:p>
            <a:pPr lvl="1"/>
            <a:r>
              <a:rPr lang="en-US" altLang="zh-CN" dirty="0"/>
              <a:t>16.3.3 </a:t>
            </a:r>
            <a:r>
              <a:rPr lang="zh-CN" altLang="zh-CN" dirty="0"/>
              <a:t>反馈消息的总结</a:t>
            </a:r>
          </a:p>
          <a:p>
            <a:pPr lvl="1"/>
            <a:r>
              <a:rPr lang="en-US" altLang="zh-CN" dirty="0"/>
              <a:t>16.3.4 </a:t>
            </a:r>
            <a:r>
              <a:rPr lang="zh-CN" altLang="zh-CN" dirty="0"/>
              <a:t>信道利用率</a:t>
            </a:r>
          </a:p>
          <a:p>
            <a:r>
              <a:rPr lang="en-US" altLang="zh-CN" dirty="0"/>
              <a:t>16.4 </a:t>
            </a:r>
            <a:r>
              <a:rPr lang="zh-CN" altLang="zh-CN" dirty="0"/>
              <a:t>选择重传</a:t>
            </a:r>
            <a:r>
              <a:rPr lang="en-US" altLang="zh-CN" dirty="0"/>
              <a:t>ARQ</a:t>
            </a:r>
            <a:r>
              <a:rPr lang="zh-CN" altLang="zh-CN" dirty="0"/>
              <a:t>协议（</a:t>
            </a:r>
            <a:r>
              <a:rPr lang="en-US" altLang="zh-CN" dirty="0"/>
              <a:t>SR</a:t>
            </a:r>
            <a:r>
              <a:rPr lang="zh-CN" altLang="zh-CN" dirty="0" smtClean="0"/>
              <a:t>）</a:t>
            </a:r>
            <a:endParaRPr lang="zh-CN" altLang="zh-CN" dirty="0"/>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在传输质量日益提高的前提下，仍然使用</a:t>
            </a:r>
            <a:r>
              <a:rPr lang="en-US" altLang="zh-CN" dirty="0"/>
              <a:t>ARQ</a:t>
            </a:r>
            <a:r>
              <a:rPr lang="zh-CN" altLang="zh-CN" dirty="0"/>
              <a:t>协议不是一个好的</a:t>
            </a:r>
            <a:r>
              <a:rPr lang="zh-CN" altLang="zh-CN" dirty="0" smtClean="0"/>
              <a:t>选择</a:t>
            </a:r>
            <a:endParaRPr lang="en-US" altLang="zh-CN" dirty="0" smtClean="0"/>
          </a:p>
          <a:p>
            <a:r>
              <a:rPr lang="zh-CN" altLang="zh-CN" dirty="0" smtClean="0"/>
              <a:t>就</a:t>
            </a:r>
            <a:r>
              <a:rPr lang="zh-CN" altLang="zh-CN" dirty="0"/>
              <a:t>如同以前是独木桥，现在已建好</a:t>
            </a:r>
            <a:r>
              <a:rPr lang="en-US" altLang="zh-CN" dirty="0"/>
              <a:t>8</a:t>
            </a:r>
            <a:r>
              <a:rPr lang="zh-CN" altLang="zh-CN" dirty="0"/>
              <a:t>车道大桥了，每次还只走一个人，效率太</a:t>
            </a:r>
            <a:r>
              <a:rPr lang="zh-CN" altLang="zh-CN" dirty="0" smtClean="0"/>
              <a:t>低</a:t>
            </a:r>
            <a:endParaRPr lang="en-US" altLang="zh-CN" dirty="0" smtClean="0"/>
          </a:p>
          <a:p>
            <a:r>
              <a:rPr lang="zh-CN" altLang="zh-CN" dirty="0"/>
              <a:t>现在</a:t>
            </a:r>
            <a:r>
              <a:rPr lang="zh-CN" altLang="zh-CN" dirty="0" smtClean="0"/>
              <a:t>可以</a:t>
            </a:r>
            <a:r>
              <a:rPr lang="zh-CN" altLang="zh-CN" dirty="0"/>
              <a:t>一次走</a:t>
            </a:r>
            <a:r>
              <a:rPr lang="zh-CN" altLang="zh-CN" dirty="0" smtClean="0"/>
              <a:t>很多人</a:t>
            </a:r>
            <a:endParaRPr lang="en-US" altLang="zh-CN" dirty="0" smtClean="0"/>
          </a:p>
          <a:p>
            <a:r>
              <a:rPr lang="zh-CN" altLang="zh-CN" dirty="0" smtClean="0"/>
              <a:t>这</a:t>
            </a:r>
            <a:r>
              <a:rPr lang="zh-CN" altLang="zh-CN" dirty="0"/>
              <a:t>就是批量的概念，也是连续</a:t>
            </a:r>
            <a:r>
              <a:rPr lang="en-US" altLang="zh-CN" dirty="0"/>
              <a:t>ARQ</a:t>
            </a:r>
            <a:r>
              <a:rPr lang="zh-CN" altLang="zh-CN" dirty="0"/>
              <a:t>协议的主要思想</a:t>
            </a:r>
            <a:endParaRPr lang="zh-CN" altLang="en-US" dirty="0"/>
          </a:p>
        </p:txBody>
      </p:sp>
    </p:spTree>
    <p:extLst>
      <p:ext uri="{BB962C8B-B14F-4D97-AF65-F5344CB8AC3E}">
        <p14:creationId xmlns:p14="http://schemas.microsoft.com/office/powerpoint/2010/main" val="1798514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t>16.2 </a:t>
            </a:r>
            <a:r>
              <a:rPr lang="zh-CN" altLang="zh-CN" dirty="0"/>
              <a:t>自动请求重传</a:t>
            </a:r>
            <a:r>
              <a:rPr lang="en-US" altLang="zh-CN" dirty="0"/>
              <a:t>ARQ</a:t>
            </a:r>
            <a:r>
              <a:rPr lang="zh-CN" altLang="zh-CN" dirty="0"/>
              <a:t>协议</a:t>
            </a:r>
          </a:p>
          <a:p>
            <a:r>
              <a:rPr lang="en-US" altLang="zh-CN" dirty="0" smtClean="0"/>
              <a:t>16.3 </a:t>
            </a:r>
            <a:r>
              <a:rPr lang="zh-CN" altLang="zh-CN" dirty="0"/>
              <a:t>连续</a:t>
            </a:r>
            <a:r>
              <a:rPr lang="en-US" altLang="zh-CN" dirty="0"/>
              <a:t>ARQ</a:t>
            </a:r>
            <a:r>
              <a:rPr lang="zh-CN" altLang="zh-CN" dirty="0"/>
              <a:t>协议</a:t>
            </a:r>
          </a:p>
          <a:p>
            <a:pPr lvl="1"/>
            <a:r>
              <a:rPr lang="en-US" altLang="zh-CN" dirty="0">
                <a:solidFill>
                  <a:srgbClr val="FF0000"/>
                </a:solidFill>
              </a:rPr>
              <a:t>16.3.1 </a:t>
            </a:r>
            <a:r>
              <a:rPr lang="zh-CN" altLang="zh-CN" dirty="0">
                <a:solidFill>
                  <a:srgbClr val="FF0000"/>
                </a:solidFill>
              </a:rPr>
              <a:t>算法思想</a:t>
            </a:r>
          </a:p>
          <a:p>
            <a:pPr lvl="1"/>
            <a:r>
              <a:rPr lang="en-US" altLang="zh-CN" dirty="0"/>
              <a:t>16.3.2 </a:t>
            </a:r>
            <a:r>
              <a:rPr lang="zh-CN" altLang="zh-CN" dirty="0"/>
              <a:t>滑动窗口的引入</a:t>
            </a:r>
          </a:p>
          <a:p>
            <a:pPr lvl="1"/>
            <a:r>
              <a:rPr lang="en-US" altLang="zh-CN" dirty="0"/>
              <a:t>16.3.3 </a:t>
            </a:r>
            <a:r>
              <a:rPr lang="zh-CN" altLang="zh-CN" dirty="0"/>
              <a:t>反馈消息的总结</a:t>
            </a:r>
          </a:p>
          <a:p>
            <a:pPr lvl="1"/>
            <a:r>
              <a:rPr lang="en-US" altLang="zh-CN" dirty="0"/>
              <a:t>16.3.4 </a:t>
            </a:r>
            <a:r>
              <a:rPr lang="zh-CN" altLang="zh-CN" dirty="0"/>
              <a:t>信道利用率</a:t>
            </a:r>
          </a:p>
          <a:p>
            <a:r>
              <a:rPr lang="en-US" altLang="zh-CN" dirty="0"/>
              <a:t>16.4 </a:t>
            </a:r>
            <a:r>
              <a:rPr lang="zh-CN" altLang="zh-CN" dirty="0"/>
              <a:t>选择重传</a:t>
            </a:r>
            <a:r>
              <a:rPr lang="en-US" altLang="zh-CN" dirty="0"/>
              <a:t>ARQ</a:t>
            </a:r>
            <a:r>
              <a:rPr lang="zh-CN" altLang="zh-CN" dirty="0"/>
              <a:t>协议（</a:t>
            </a:r>
            <a:r>
              <a:rPr lang="en-US" altLang="zh-CN" dirty="0"/>
              <a:t>SR</a:t>
            </a:r>
            <a:r>
              <a:rPr lang="zh-CN" altLang="zh-CN" dirty="0" smtClean="0"/>
              <a:t>）</a:t>
            </a:r>
            <a:endParaRPr lang="zh-CN" altLang="zh-CN" dirty="0"/>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发送方在发送一个数据后不必停下来等待确认</a:t>
            </a:r>
            <a:r>
              <a:rPr lang="zh-CN" altLang="zh-CN" dirty="0" smtClean="0"/>
              <a:t>帧</a:t>
            </a:r>
            <a:endParaRPr lang="en-US" altLang="zh-CN" dirty="0" smtClean="0"/>
          </a:p>
          <a:p>
            <a:r>
              <a:rPr lang="zh-CN" altLang="zh-CN" dirty="0" smtClean="0"/>
              <a:t>可以</a:t>
            </a:r>
            <a:r>
              <a:rPr lang="zh-CN" altLang="zh-CN" dirty="0"/>
              <a:t>连续发送一批</a:t>
            </a:r>
            <a:r>
              <a:rPr lang="zh-CN" altLang="zh-CN" dirty="0" smtClean="0"/>
              <a:t>数据</a:t>
            </a:r>
            <a:endParaRPr lang="en-US" altLang="zh-CN" dirty="0" smtClean="0"/>
          </a:p>
          <a:p>
            <a:r>
              <a:rPr lang="zh-CN" altLang="zh-CN" dirty="0" smtClean="0"/>
              <a:t>如果</a:t>
            </a:r>
            <a:r>
              <a:rPr lang="zh-CN" altLang="zh-CN" dirty="0"/>
              <a:t>发送方收到了接收方发来的确认信息，那么还可以接着发送下一批</a:t>
            </a:r>
            <a:r>
              <a:rPr lang="zh-CN" altLang="zh-CN" dirty="0" smtClean="0"/>
              <a:t>数据</a:t>
            </a:r>
            <a:endParaRPr lang="en-US" altLang="zh-CN" dirty="0" smtClean="0"/>
          </a:p>
          <a:p>
            <a:r>
              <a:rPr lang="zh-CN" altLang="zh-CN" dirty="0" smtClean="0"/>
              <a:t>而</a:t>
            </a:r>
            <a:r>
              <a:rPr lang="zh-CN" altLang="zh-CN" dirty="0"/>
              <a:t>接收方按照数据的发送顺序进行接收，给与确认</a:t>
            </a:r>
            <a:endParaRPr lang="zh-CN" altLang="en-US" dirty="0"/>
          </a:p>
        </p:txBody>
      </p:sp>
    </p:spTree>
    <p:extLst>
      <p:ext uri="{BB962C8B-B14F-4D97-AF65-F5344CB8AC3E}">
        <p14:creationId xmlns:p14="http://schemas.microsoft.com/office/powerpoint/2010/main" val="74119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基本思路</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IP</a:t>
            </a:r>
            <a:r>
              <a:rPr lang="zh-CN" altLang="zh-CN" dirty="0"/>
              <a:t>层的工作原理不保证数据的可靠性（正确、不丢失、按顺序到达</a:t>
            </a:r>
            <a:r>
              <a:rPr lang="zh-CN" altLang="zh-CN" dirty="0" smtClean="0"/>
              <a:t>）</a:t>
            </a:r>
            <a:endParaRPr lang="en-US" altLang="zh-CN" dirty="0" smtClean="0"/>
          </a:p>
          <a:p>
            <a:r>
              <a:rPr lang="zh-CN" altLang="zh-CN" dirty="0" smtClean="0"/>
              <a:t>为此</a:t>
            </a:r>
            <a:r>
              <a:rPr lang="zh-CN" altLang="zh-CN" dirty="0"/>
              <a:t>在传输层提出了</a:t>
            </a:r>
            <a:r>
              <a:rPr lang="en-US" altLang="zh-CN" dirty="0"/>
              <a:t>TCP</a:t>
            </a:r>
            <a:r>
              <a:rPr lang="zh-CN" altLang="zh-CN" dirty="0"/>
              <a:t>协议为用户提供可靠性的传输</a:t>
            </a:r>
            <a:r>
              <a:rPr lang="zh-CN" altLang="zh-CN" dirty="0" smtClean="0"/>
              <a:t>服务</a:t>
            </a:r>
            <a:endParaRPr lang="en-US" altLang="zh-CN" dirty="0" smtClean="0"/>
          </a:p>
          <a:p>
            <a:r>
              <a:rPr lang="zh-CN" altLang="zh-CN" dirty="0"/>
              <a:t>可靠传输技术是一大类技术，不仅仅可以用于传输层的</a:t>
            </a:r>
            <a:r>
              <a:rPr lang="en-US" altLang="zh-CN" dirty="0"/>
              <a:t>TCP</a:t>
            </a:r>
            <a:r>
              <a:rPr lang="zh-CN" altLang="zh-CN" dirty="0"/>
              <a:t>协议，在数据链路层、甚至应用层都可能用</a:t>
            </a:r>
            <a:r>
              <a:rPr lang="zh-CN" altLang="zh-CN" dirty="0" smtClean="0"/>
              <a:t>到</a:t>
            </a:r>
            <a:endParaRPr lang="en-US" altLang="zh-CN" dirty="0" smtClean="0"/>
          </a:p>
          <a:p>
            <a:endParaRPr lang="zh-CN" altLang="en-US" dirty="0"/>
          </a:p>
        </p:txBody>
      </p:sp>
    </p:spTree>
    <p:extLst>
      <p:ext uri="{BB962C8B-B14F-4D97-AF65-F5344CB8AC3E}">
        <p14:creationId xmlns:p14="http://schemas.microsoft.com/office/powerpoint/2010/main" val="3152378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平行四边形 23"/>
          <p:cNvSpPr/>
          <p:nvPr/>
        </p:nvSpPr>
        <p:spPr>
          <a:xfrm rot="5400000">
            <a:off x="7114081" y="2047326"/>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5400000">
            <a:off x="7114081" y="2507777"/>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5400000">
            <a:off x="7114081" y="2960927"/>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rot="5400000">
            <a:off x="7114081" y="3414077"/>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zh-CN" dirty="0"/>
              <a:t>连续</a:t>
            </a:r>
            <a:r>
              <a:rPr lang="en-US" altLang="zh-CN" dirty="0"/>
              <a:t>ARQ</a:t>
            </a:r>
            <a:r>
              <a:rPr lang="zh-CN" altLang="zh-CN" dirty="0" smtClean="0"/>
              <a:t>协议</a:t>
            </a:r>
            <a:r>
              <a:rPr lang="en-US" altLang="zh-CN" dirty="0" smtClean="0"/>
              <a:t>1</a:t>
            </a:r>
            <a:endParaRPr lang="zh-CN" altLang="en-US" dirty="0"/>
          </a:p>
        </p:txBody>
      </p:sp>
      <p:sp>
        <p:nvSpPr>
          <p:cNvPr id="3" name="内容占位符 2"/>
          <p:cNvSpPr>
            <a:spLocks noGrp="1"/>
          </p:cNvSpPr>
          <p:nvPr>
            <p:ph sz="quarter" idx="1"/>
          </p:nvPr>
        </p:nvSpPr>
        <p:spPr>
          <a:xfrm>
            <a:off x="301752" y="1527048"/>
            <a:ext cx="5710408" cy="4572000"/>
          </a:xfrm>
        </p:spPr>
        <p:txBody>
          <a:bodyPr/>
          <a:lstStyle/>
          <a:p>
            <a:r>
              <a:rPr lang="zh-CN" altLang="zh-CN" dirty="0"/>
              <a:t>接收方每收到一个数据就发送一个</a:t>
            </a:r>
            <a:r>
              <a:rPr lang="en-US" altLang="zh-CN" dirty="0"/>
              <a:t>ACK</a:t>
            </a:r>
            <a:r>
              <a:rPr lang="zh-CN" altLang="zh-CN" dirty="0"/>
              <a:t>给发送方</a:t>
            </a:r>
            <a:endParaRPr lang="zh-CN" altLang="en-US" b="0" dirty="0"/>
          </a:p>
        </p:txBody>
      </p:sp>
      <p:grpSp>
        <p:nvGrpSpPr>
          <p:cNvPr id="18" name="组合 17"/>
          <p:cNvGrpSpPr/>
          <p:nvPr/>
        </p:nvGrpSpPr>
        <p:grpSpPr>
          <a:xfrm>
            <a:off x="6421872" y="188640"/>
            <a:ext cx="2448272" cy="6120680"/>
            <a:chOff x="5652120" y="1556792"/>
            <a:chExt cx="2448272" cy="4752528"/>
          </a:xfrm>
        </p:grpSpPr>
        <p:cxnSp>
          <p:nvCxnSpPr>
            <p:cNvPr id="5" name="直接箭头连接符 4"/>
            <p:cNvCxnSpPr/>
            <p:nvPr/>
          </p:nvCxnSpPr>
          <p:spPr>
            <a:xfrm>
              <a:off x="5652120" y="1556792"/>
              <a:ext cx="0" cy="475252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8100392" y="1556792"/>
              <a:ext cx="0" cy="475252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7" name="平行四边形 6"/>
          <p:cNvSpPr/>
          <p:nvPr/>
        </p:nvSpPr>
        <p:spPr>
          <a:xfrm rot="5400000">
            <a:off x="7091745" y="-121193"/>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rot="5400000">
            <a:off x="7091745" y="33925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5400000">
            <a:off x="7091745" y="79240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rot="5400000">
            <a:off x="7091745" y="124555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H="1">
            <a:off x="6421872" y="1657206"/>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425705" y="2138985"/>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425705" y="2585101"/>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425705" y="3032236"/>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6418039" y="3834871"/>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6421872" y="4316650"/>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6421872" y="4762766"/>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6421872" y="5209901"/>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66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2000"/>
                                        <p:tgtEl>
                                          <p:spTgt spid="15"/>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2000"/>
                                        <p:tgtEl>
                                          <p:spTgt spid="16"/>
                                        </p:tgtEl>
                                      </p:cBhvr>
                                    </p:animEffect>
                                  </p:childTnLst>
                                </p:cTn>
                              </p:par>
                              <p:par>
                                <p:cTn id="14" presetID="22" presetClass="entr" presetSubtype="8"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2000"/>
                                        <p:tgtEl>
                                          <p:spTgt spid="17"/>
                                        </p:tgtEl>
                                      </p:cBhvr>
                                    </p:animEffect>
                                  </p:childTnLst>
                                </p:cTn>
                              </p:par>
                              <p:par>
                                <p:cTn id="17" presetID="22" presetClass="entr" presetSubtype="2" fill="hold" nodeType="withEffect">
                                  <p:stCondLst>
                                    <p:cond delay="200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2000"/>
                                        <p:tgtEl>
                                          <p:spTgt spid="20"/>
                                        </p:tgtEl>
                                      </p:cBhvr>
                                    </p:animEffect>
                                  </p:childTnLst>
                                </p:cTn>
                              </p:par>
                              <p:par>
                                <p:cTn id="20" presetID="22" presetClass="entr" presetSubtype="2" fill="hold" nodeType="withEffect">
                                  <p:stCondLst>
                                    <p:cond delay="250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2000"/>
                                        <p:tgtEl>
                                          <p:spTgt spid="21"/>
                                        </p:tgtEl>
                                      </p:cBhvr>
                                    </p:animEffect>
                                  </p:childTnLst>
                                </p:cTn>
                              </p:par>
                              <p:par>
                                <p:cTn id="23" presetID="22" presetClass="entr" presetSubtype="2" fill="hold" nodeType="withEffect">
                                  <p:stCondLst>
                                    <p:cond delay="3000"/>
                                  </p:stCondLst>
                                  <p:childTnLst>
                                    <p:set>
                                      <p:cBhvr>
                                        <p:cTn id="24" dur="1" fill="hold">
                                          <p:stCondLst>
                                            <p:cond delay="0"/>
                                          </p:stCondLst>
                                        </p:cTn>
                                        <p:tgtEl>
                                          <p:spTgt spid="22"/>
                                        </p:tgtEl>
                                        <p:attrNameLst>
                                          <p:attrName>style.visibility</p:attrName>
                                        </p:attrNameLst>
                                      </p:cBhvr>
                                      <p:to>
                                        <p:strVal val="visible"/>
                                      </p:to>
                                    </p:set>
                                    <p:animEffect transition="in" filter="wipe(right)">
                                      <p:cBhvr>
                                        <p:cTn id="25" dur="2000"/>
                                        <p:tgtEl>
                                          <p:spTgt spid="22"/>
                                        </p:tgtEl>
                                      </p:cBhvr>
                                    </p:animEffect>
                                  </p:childTnLst>
                                </p:cTn>
                              </p:par>
                              <p:par>
                                <p:cTn id="26" presetID="22" presetClass="entr" presetSubtype="2" fill="hold" nodeType="withEffect">
                                  <p:stCondLst>
                                    <p:cond delay="3500"/>
                                  </p:stCondLst>
                                  <p:childTnLst>
                                    <p:set>
                                      <p:cBhvr>
                                        <p:cTn id="27" dur="1" fill="hold">
                                          <p:stCondLst>
                                            <p:cond delay="0"/>
                                          </p:stCondLst>
                                        </p:cTn>
                                        <p:tgtEl>
                                          <p:spTgt spid="23"/>
                                        </p:tgtEl>
                                        <p:attrNameLst>
                                          <p:attrName>style.visibility</p:attrName>
                                        </p:attrNameLst>
                                      </p:cBhvr>
                                      <p:to>
                                        <p:strVal val="visible"/>
                                      </p:to>
                                    </p:set>
                                    <p:animEffect transition="in" filter="wipe(right)">
                                      <p:cBhvr>
                                        <p:cTn id="28" dur="2000"/>
                                        <p:tgtEl>
                                          <p:spTgt spid="23"/>
                                        </p:tgtEl>
                                      </p:cBhvr>
                                    </p:animEffect>
                                  </p:childTnLst>
                                </p:cTn>
                              </p:par>
                              <p:par>
                                <p:cTn id="29" presetID="22" presetClass="entr" presetSubtype="8" fill="hold" grpId="0" nodeType="withEffect">
                                  <p:stCondLst>
                                    <p:cond delay="400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2000"/>
                                        <p:tgtEl>
                                          <p:spTgt spid="24"/>
                                        </p:tgtEl>
                                      </p:cBhvr>
                                    </p:animEffect>
                                  </p:childTnLst>
                                </p:cTn>
                              </p:par>
                              <p:par>
                                <p:cTn id="32" presetID="22" presetClass="entr" presetSubtype="8" fill="hold" grpId="0" nodeType="withEffect">
                                  <p:stCondLst>
                                    <p:cond delay="450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2000"/>
                                        <p:tgtEl>
                                          <p:spTgt spid="25"/>
                                        </p:tgtEl>
                                      </p:cBhvr>
                                    </p:animEffect>
                                  </p:childTnLst>
                                </p:cTn>
                              </p:par>
                              <p:par>
                                <p:cTn id="35" presetID="22" presetClass="entr" presetSubtype="8" fill="hold" grpId="0" nodeType="withEffect">
                                  <p:stCondLst>
                                    <p:cond delay="500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2000"/>
                                        <p:tgtEl>
                                          <p:spTgt spid="26"/>
                                        </p:tgtEl>
                                      </p:cBhvr>
                                    </p:animEffect>
                                  </p:childTnLst>
                                </p:cTn>
                              </p:par>
                              <p:par>
                                <p:cTn id="38" presetID="22" presetClass="entr" presetSubtype="8" fill="hold" grpId="0" nodeType="withEffect">
                                  <p:stCondLst>
                                    <p:cond delay="550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0"/>
                                        <p:tgtEl>
                                          <p:spTgt spid="27"/>
                                        </p:tgtEl>
                                      </p:cBhvr>
                                    </p:animEffect>
                                  </p:childTnLst>
                                </p:cTn>
                              </p:par>
                              <p:par>
                                <p:cTn id="41" presetID="22" presetClass="entr" presetSubtype="2" fill="hold" nodeType="withEffect">
                                  <p:stCondLst>
                                    <p:cond delay="600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2000"/>
                                        <p:tgtEl>
                                          <p:spTgt spid="28"/>
                                        </p:tgtEl>
                                      </p:cBhvr>
                                    </p:animEffect>
                                  </p:childTnLst>
                                </p:cTn>
                              </p:par>
                              <p:par>
                                <p:cTn id="44" presetID="22" presetClass="entr" presetSubtype="2" fill="hold" nodeType="withEffect">
                                  <p:stCondLst>
                                    <p:cond delay="6500"/>
                                  </p:stCondLst>
                                  <p:childTnLst>
                                    <p:set>
                                      <p:cBhvr>
                                        <p:cTn id="45" dur="1" fill="hold">
                                          <p:stCondLst>
                                            <p:cond delay="0"/>
                                          </p:stCondLst>
                                        </p:cTn>
                                        <p:tgtEl>
                                          <p:spTgt spid="29"/>
                                        </p:tgtEl>
                                        <p:attrNameLst>
                                          <p:attrName>style.visibility</p:attrName>
                                        </p:attrNameLst>
                                      </p:cBhvr>
                                      <p:to>
                                        <p:strVal val="visible"/>
                                      </p:to>
                                    </p:set>
                                    <p:animEffect transition="in" filter="wipe(right)">
                                      <p:cBhvr>
                                        <p:cTn id="46" dur="2000"/>
                                        <p:tgtEl>
                                          <p:spTgt spid="29"/>
                                        </p:tgtEl>
                                      </p:cBhvr>
                                    </p:animEffect>
                                  </p:childTnLst>
                                </p:cTn>
                              </p:par>
                              <p:par>
                                <p:cTn id="47" presetID="22" presetClass="entr" presetSubtype="2" fill="hold" nodeType="withEffect">
                                  <p:stCondLst>
                                    <p:cond delay="700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2000"/>
                                        <p:tgtEl>
                                          <p:spTgt spid="30"/>
                                        </p:tgtEl>
                                      </p:cBhvr>
                                    </p:animEffect>
                                  </p:childTnLst>
                                </p:cTn>
                              </p:par>
                              <p:par>
                                <p:cTn id="50" presetID="22" presetClass="entr" presetSubtype="2" fill="hold" nodeType="withEffect">
                                  <p:stCondLst>
                                    <p:cond delay="7500"/>
                                  </p:stCondLst>
                                  <p:childTnLst>
                                    <p:set>
                                      <p:cBhvr>
                                        <p:cTn id="51" dur="1" fill="hold">
                                          <p:stCondLst>
                                            <p:cond delay="0"/>
                                          </p:stCondLst>
                                        </p:cTn>
                                        <p:tgtEl>
                                          <p:spTgt spid="31"/>
                                        </p:tgtEl>
                                        <p:attrNameLst>
                                          <p:attrName>style.visibility</p:attrName>
                                        </p:attrNameLst>
                                      </p:cBhvr>
                                      <p:to>
                                        <p:strVal val="visible"/>
                                      </p:to>
                                    </p:set>
                                    <p:animEffect transition="in" filter="wipe(right)">
                                      <p:cBhvr>
                                        <p:cTn id="52"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7" grpId="0" animBg="1"/>
      <p:bldP spid="15" grpId="0" animBg="1"/>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平行四边形 23"/>
          <p:cNvSpPr/>
          <p:nvPr/>
        </p:nvSpPr>
        <p:spPr>
          <a:xfrm rot="5400000">
            <a:off x="7100013" y="2959127"/>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5400000">
            <a:off x="7100013" y="341957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5400000">
            <a:off x="7100013" y="387272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rot="5400000">
            <a:off x="7100013" y="432587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zh-CN" dirty="0"/>
              <a:t>连续</a:t>
            </a:r>
            <a:r>
              <a:rPr lang="en-US" altLang="zh-CN" dirty="0"/>
              <a:t>ARQ</a:t>
            </a:r>
            <a:r>
              <a:rPr lang="zh-CN" altLang="zh-CN" dirty="0" smtClean="0"/>
              <a:t>协议</a:t>
            </a:r>
            <a:r>
              <a:rPr lang="en-US" altLang="zh-CN" dirty="0" smtClean="0"/>
              <a:t>2</a:t>
            </a:r>
            <a:endParaRPr lang="zh-CN" altLang="en-US" dirty="0"/>
          </a:p>
        </p:txBody>
      </p:sp>
      <p:sp>
        <p:nvSpPr>
          <p:cNvPr id="3" name="内容占位符 2"/>
          <p:cNvSpPr>
            <a:spLocks noGrp="1"/>
          </p:cNvSpPr>
          <p:nvPr>
            <p:ph sz="quarter" idx="1"/>
          </p:nvPr>
        </p:nvSpPr>
        <p:spPr>
          <a:xfrm>
            <a:off x="301752" y="1527048"/>
            <a:ext cx="5710408" cy="4572000"/>
          </a:xfrm>
        </p:spPr>
        <p:txBody>
          <a:bodyPr/>
          <a:lstStyle/>
          <a:p>
            <a:r>
              <a:rPr lang="zh-CN" altLang="zh-CN" dirty="0"/>
              <a:t>接收方在收到若干个数据后统一给发送方发送一个</a:t>
            </a:r>
            <a:r>
              <a:rPr lang="en-US" altLang="zh-CN" dirty="0" smtClean="0"/>
              <a:t>ACK</a:t>
            </a:r>
          </a:p>
          <a:p>
            <a:r>
              <a:rPr lang="zh-CN" altLang="zh-CN" dirty="0"/>
              <a:t>表示之前的所有数据都</a:t>
            </a:r>
            <a:r>
              <a:rPr lang="zh-CN" altLang="zh-CN" dirty="0" smtClean="0"/>
              <a:t>已收到了</a:t>
            </a:r>
            <a:endParaRPr lang="en-US" altLang="zh-CN" dirty="0" smtClean="0"/>
          </a:p>
          <a:p>
            <a:r>
              <a:rPr lang="zh-CN" altLang="zh-CN" dirty="0"/>
              <a:t>在网络中被称为累积</a:t>
            </a:r>
            <a:r>
              <a:rPr lang="zh-CN" altLang="zh-CN" dirty="0" smtClean="0"/>
              <a:t>确认</a:t>
            </a:r>
            <a:endParaRPr lang="en-US" altLang="zh-CN" dirty="0" smtClean="0"/>
          </a:p>
        </p:txBody>
      </p:sp>
      <p:grpSp>
        <p:nvGrpSpPr>
          <p:cNvPr id="18" name="组合 17"/>
          <p:cNvGrpSpPr/>
          <p:nvPr/>
        </p:nvGrpSpPr>
        <p:grpSpPr>
          <a:xfrm>
            <a:off x="6421872" y="44624"/>
            <a:ext cx="2448272" cy="6813376"/>
            <a:chOff x="5652120" y="1556792"/>
            <a:chExt cx="2448272" cy="4752528"/>
          </a:xfrm>
        </p:grpSpPr>
        <p:cxnSp>
          <p:nvCxnSpPr>
            <p:cNvPr id="5" name="直接箭头连接符 4"/>
            <p:cNvCxnSpPr/>
            <p:nvPr/>
          </p:nvCxnSpPr>
          <p:spPr>
            <a:xfrm>
              <a:off x="5652120" y="1556792"/>
              <a:ext cx="0" cy="475252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8100392" y="1556792"/>
              <a:ext cx="0" cy="475252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7" name="平行四边形 6"/>
          <p:cNvSpPr/>
          <p:nvPr/>
        </p:nvSpPr>
        <p:spPr>
          <a:xfrm rot="5400000">
            <a:off x="7091745" y="-625249"/>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rot="5400000">
            <a:off x="7091745" y="-16479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5400000">
            <a:off x="7091745" y="288352"/>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rot="5400000">
            <a:off x="7091745" y="741502"/>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H="1">
            <a:off x="6425705" y="2528180"/>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6421872" y="6121702"/>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2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2000"/>
                                        <p:tgtEl>
                                          <p:spTgt spid="15"/>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2000"/>
                                        <p:tgtEl>
                                          <p:spTgt spid="16"/>
                                        </p:tgtEl>
                                      </p:cBhvr>
                                    </p:animEffect>
                                  </p:childTnLst>
                                </p:cTn>
                              </p:par>
                              <p:par>
                                <p:cTn id="14" presetID="22" presetClass="entr" presetSubtype="8"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2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2000"/>
                                        <p:tgtEl>
                                          <p:spTgt spid="23"/>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2000"/>
                                        <p:tgtEl>
                                          <p:spTgt spid="24"/>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2000"/>
                                        <p:tgtEl>
                                          <p:spTgt spid="25"/>
                                        </p:tgtEl>
                                      </p:cBhvr>
                                    </p:animEffect>
                                  </p:childTnLst>
                                </p:cTn>
                              </p:par>
                              <p:par>
                                <p:cTn id="29" presetID="22" presetClass="entr" presetSubtype="8" fill="hold" grpId="0" nodeType="withEffect">
                                  <p:stCondLst>
                                    <p:cond delay="100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2000"/>
                                        <p:tgtEl>
                                          <p:spTgt spid="26"/>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2000"/>
                                        <p:tgtEl>
                                          <p:spTgt spid="27"/>
                                        </p:tgtEl>
                                      </p:cBhvr>
                                    </p:animEffect>
                                  </p:childTnLst>
                                </p:cTn>
                              </p:par>
                            </p:childTnLst>
                          </p:cTn>
                        </p:par>
                        <p:par>
                          <p:cTn id="35" fill="hold">
                            <p:stCondLst>
                              <p:cond delay="5500"/>
                            </p:stCondLst>
                            <p:childTnLst>
                              <p:par>
                                <p:cTn id="36" presetID="22" presetClass="entr" presetSubtype="2"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right)">
                                      <p:cBhvr>
                                        <p:cTn id="38" dur="20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1000"/>
                                        <p:tgtEl>
                                          <p:spTgt spid="3">
                                            <p:txEl>
                                              <p:pRg st="0" end="0"/>
                                            </p:txEl>
                                          </p:spTgt>
                                        </p:tgtEl>
                                      </p:cBhvr>
                                    </p:animEffect>
                                    <p:anim calcmode="lin" valueType="num">
                                      <p:cBhvr>
                                        <p:cTn id="4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1000"/>
                                        <p:tgtEl>
                                          <p:spTgt spid="3">
                                            <p:txEl>
                                              <p:pRg st="1" end="1"/>
                                            </p:txEl>
                                          </p:spTgt>
                                        </p:tgtEl>
                                      </p:cBhvr>
                                    </p:animEffect>
                                    <p:anim calcmode="lin" valueType="num">
                                      <p:cBhvr>
                                        <p:cTn id="5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Effect transition="in" filter="fade">
                                      <p:cBhvr>
                                        <p:cTn id="57" dur="1000"/>
                                        <p:tgtEl>
                                          <p:spTgt spid="3">
                                            <p:txEl>
                                              <p:pRg st="2" end="2"/>
                                            </p:txEl>
                                          </p:spTgt>
                                        </p:tgtEl>
                                      </p:cBhvr>
                                    </p:animEffect>
                                    <p:anim calcmode="lin" valueType="num">
                                      <p:cBhvr>
                                        <p:cTn id="5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7" grpId="0" animBg="1"/>
      <p:bldP spid="15" grpId="0" animBg="1"/>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后话</a:t>
            </a:r>
            <a:endParaRPr lang="zh-CN" altLang="en-US" dirty="0"/>
          </a:p>
        </p:txBody>
      </p:sp>
      <p:sp>
        <p:nvSpPr>
          <p:cNvPr id="3" name="内容占位符 2"/>
          <p:cNvSpPr>
            <a:spLocks noGrp="1"/>
          </p:cNvSpPr>
          <p:nvPr>
            <p:ph sz="quarter" idx="1"/>
          </p:nvPr>
        </p:nvSpPr>
        <p:spPr/>
        <p:txBody>
          <a:bodyPr/>
          <a:lstStyle/>
          <a:p>
            <a:r>
              <a:rPr lang="zh-CN" altLang="zh-CN" dirty="0"/>
              <a:t>第一种确认方式比累积确认方式的信道利用率更高</a:t>
            </a:r>
            <a:endParaRPr lang="en-US" altLang="zh-CN" dirty="0"/>
          </a:p>
          <a:p>
            <a:r>
              <a:rPr lang="zh-CN" altLang="zh-CN" dirty="0"/>
              <a:t>但</a:t>
            </a:r>
            <a:r>
              <a:rPr lang="en-US" altLang="zh-CN" dirty="0"/>
              <a:t>ACK</a:t>
            </a:r>
            <a:r>
              <a:rPr lang="zh-CN" altLang="zh-CN" dirty="0"/>
              <a:t>信息发送得较多，也会对网络造成一定的</a:t>
            </a:r>
            <a:r>
              <a:rPr lang="zh-CN" altLang="zh-CN" dirty="0" smtClean="0"/>
              <a:t>负担</a:t>
            </a:r>
            <a:endParaRPr lang="en-US" altLang="zh-CN" dirty="0" smtClean="0"/>
          </a:p>
          <a:p>
            <a:r>
              <a:rPr lang="zh-CN" altLang="zh-CN" dirty="0"/>
              <a:t>不特殊说明，本书采用累积确认方式进行</a:t>
            </a:r>
            <a:r>
              <a:rPr lang="zh-CN" altLang="zh-CN" dirty="0" smtClean="0"/>
              <a:t>介绍</a:t>
            </a:r>
            <a:endParaRPr lang="en-US" altLang="zh-CN" dirty="0" smtClean="0"/>
          </a:p>
          <a:p>
            <a:r>
              <a:rPr lang="zh-CN" altLang="zh-CN" dirty="0" smtClean="0"/>
              <a:t>但一些考试（包括考研）题目中，在计算信道利用率时使用前者</a:t>
            </a:r>
            <a:endParaRPr lang="zh-CN" altLang="en-US" b="0" dirty="0" smtClean="0"/>
          </a:p>
          <a:p>
            <a:r>
              <a:rPr lang="zh-CN" altLang="zh-CN" dirty="0"/>
              <a:t>相较于</a:t>
            </a:r>
            <a:r>
              <a:rPr lang="en-US" altLang="zh-CN" dirty="0" smtClean="0"/>
              <a:t>ARQ</a:t>
            </a:r>
            <a:r>
              <a:rPr lang="zh-CN" altLang="zh-CN" dirty="0" smtClean="0"/>
              <a:t>，</a:t>
            </a:r>
            <a:r>
              <a:rPr lang="zh-CN" altLang="zh-CN" dirty="0"/>
              <a:t>连续</a:t>
            </a:r>
            <a:r>
              <a:rPr lang="en-US" altLang="zh-CN" dirty="0" smtClean="0"/>
              <a:t>ARQ</a:t>
            </a:r>
            <a:r>
              <a:rPr lang="zh-CN" altLang="zh-CN" dirty="0" smtClean="0"/>
              <a:t>减少</a:t>
            </a:r>
            <a:r>
              <a:rPr lang="zh-CN" altLang="zh-CN" dirty="0"/>
              <a:t>了等待时间，整个通信系统的</a:t>
            </a:r>
            <a:r>
              <a:rPr lang="zh-CN" altLang="zh-CN" dirty="0" smtClean="0"/>
              <a:t>吞吐量提高</a:t>
            </a:r>
            <a:r>
              <a:rPr lang="zh-CN" altLang="zh-CN" dirty="0"/>
              <a:t>了</a:t>
            </a:r>
            <a:endParaRPr lang="zh-CN" altLang="en-US" dirty="0"/>
          </a:p>
        </p:txBody>
      </p:sp>
    </p:spTree>
    <p:extLst>
      <p:ext uri="{BB962C8B-B14F-4D97-AF65-F5344CB8AC3E}">
        <p14:creationId xmlns:p14="http://schemas.microsoft.com/office/powerpoint/2010/main" val="227819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后退</a:t>
            </a:r>
            <a:r>
              <a:rPr lang="en-US" altLang="zh-CN" dirty="0">
                <a:solidFill>
                  <a:srgbClr val="FF0000"/>
                </a:solidFill>
              </a:rPr>
              <a:t>n</a:t>
            </a:r>
            <a:r>
              <a:rPr lang="zh-CN" altLang="zh-CN" dirty="0">
                <a:solidFill>
                  <a:srgbClr val="FF0000"/>
                </a:solidFill>
              </a:rPr>
              <a:t>步</a:t>
            </a:r>
            <a:endParaRPr lang="zh-CN" altLang="en-US" dirty="0">
              <a:solidFill>
                <a:srgbClr val="FF0000"/>
              </a:solidFill>
            </a:endParaRPr>
          </a:p>
        </p:txBody>
      </p:sp>
      <p:sp>
        <p:nvSpPr>
          <p:cNvPr id="3" name="内容占位符 2"/>
          <p:cNvSpPr>
            <a:spLocks noGrp="1"/>
          </p:cNvSpPr>
          <p:nvPr>
            <p:ph sz="quarter" idx="1"/>
          </p:nvPr>
        </p:nvSpPr>
        <p:spPr>
          <a:xfrm>
            <a:off x="301752" y="1527048"/>
            <a:ext cx="4486272" cy="4572000"/>
          </a:xfrm>
        </p:spPr>
        <p:txBody>
          <a:bodyPr>
            <a:normAutofit lnSpcReduction="10000"/>
          </a:bodyPr>
          <a:lstStyle/>
          <a:p>
            <a:r>
              <a:rPr lang="zh-CN" altLang="zh-CN" dirty="0"/>
              <a:t>连续</a:t>
            </a:r>
            <a:r>
              <a:rPr lang="en-US" altLang="zh-CN" dirty="0"/>
              <a:t>ARQ</a:t>
            </a:r>
            <a:r>
              <a:rPr lang="zh-CN" altLang="zh-CN" dirty="0"/>
              <a:t>协议有一个</a:t>
            </a:r>
            <a:r>
              <a:rPr lang="zh-CN" altLang="zh-CN" dirty="0" smtClean="0"/>
              <a:t>缺点</a:t>
            </a:r>
            <a:endParaRPr lang="en-US" altLang="zh-CN" dirty="0" smtClean="0"/>
          </a:p>
          <a:p>
            <a:r>
              <a:rPr lang="zh-CN" altLang="zh-CN" dirty="0" smtClean="0"/>
              <a:t>如果</a:t>
            </a:r>
            <a:r>
              <a:rPr lang="zh-CN" altLang="zh-CN" dirty="0"/>
              <a:t>其中一个数据产生了差错，接收方将无法正确接收后续的</a:t>
            </a:r>
            <a:r>
              <a:rPr lang="zh-CN" altLang="zh-CN" dirty="0" smtClean="0"/>
              <a:t>数据</a:t>
            </a:r>
            <a:endParaRPr lang="en-US" altLang="zh-CN" dirty="0" smtClean="0"/>
          </a:p>
          <a:p>
            <a:pPr lvl="1"/>
            <a:r>
              <a:rPr lang="zh-CN" altLang="zh-CN" dirty="0" smtClean="0"/>
              <a:t>即便</a:t>
            </a:r>
            <a:r>
              <a:rPr lang="zh-CN" altLang="zh-CN" dirty="0"/>
              <a:t>后续的数据正确到达接收方，接收方也将抛弃这些</a:t>
            </a:r>
            <a:r>
              <a:rPr lang="zh-CN" altLang="zh-CN" dirty="0" smtClean="0"/>
              <a:t>数据</a:t>
            </a:r>
            <a:endParaRPr lang="en-US" altLang="zh-CN" dirty="0" smtClean="0"/>
          </a:p>
          <a:p>
            <a:pPr lvl="1"/>
            <a:r>
              <a:rPr lang="zh-CN" altLang="zh-CN" dirty="0" smtClean="0"/>
              <a:t>发送</a:t>
            </a:r>
            <a:r>
              <a:rPr lang="zh-CN" altLang="zh-CN" dirty="0"/>
              <a:t>方从错误的数据开始把所有数据都重发一遍。</a:t>
            </a:r>
          </a:p>
          <a:p>
            <a:r>
              <a:rPr lang="zh-CN" altLang="zh-CN" dirty="0" smtClean="0"/>
              <a:t>为此</a:t>
            </a:r>
            <a:r>
              <a:rPr lang="zh-CN" altLang="zh-CN" dirty="0"/>
              <a:t>，连续 </a:t>
            </a:r>
            <a:r>
              <a:rPr lang="en-US" altLang="zh-CN" dirty="0"/>
              <a:t>ARQ</a:t>
            </a:r>
            <a:r>
              <a:rPr lang="zh-CN" altLang="zh-CN" dirty="0"/>
              <a:t>又被称为后退</a:t>
            </a:r>
            <a:r>
              <a:rPr lang="en-US" altLang="zh-CN" dirty="0"/>
              <a:t>N</a:t>
            </a:r>
            <a:r>
              <a:rPr lang="zh-CN" altLang="zh-CN" dirty="0"/>
              <a:t>步（</a:t>
            </a:r>
            <a:r>
              <a:rPr lang="en-US" altLang="zh-CN" dirty="0"/>
              <a:t>Go-Back-N</a:t>
            </a:r>
            <a:r>
              <a:rPr lang="zh-CN" altLang="zh-CN" dirty="0"/>
              <a:t>）</a:t>
            </a:r>
            <a:r>
              <a:rPr lang="en-US" altLang="zh-CN" dirty="0"/>
              <a:t>ARQ</a:t>
            </a:r>
            <a:r>
              <a:rPr lang="zh-CN" altLang="zh-CN" dirty="0"/>
              <a:t>协议，简称</a:t>
            </a:r>
            <a:r>
              <a:rPr lang="en-US" altLang="zh-CN" dirty="0"/>
              <a:t>GBN</a:t>
            </a:r>
            <a:endParaRPr lang="zh-CN" altLang="en-US" dirty="0"/>
          </a:p>
        </p:txBody>
      </p:sp>
      <p:sp>
        <p:nvSpPr>
          <p:cNvPr id="4" name="平行四边形 3"/>
          <p:cNvSpPr/>
          <p:nvPr/>
        </p:nvSpPr>
        <p:spPr>
          <a:xfrm rot="5400000">
            <a:off x="6981244" y="2047326"/>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5400000">
            <a:off x="6981244" y="2627490"/>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5400000">
            <a:off x="6981244" y="3080640"/>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5400000">
            <a:off x="6981244" y="3533790"/>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304025" y="188640"/>
            <a:ext cx="2448272" cy="6120680"/>
            <a:chOff x="5652120" y="1556792"/>
            <a:chExt cx="2448272" cy="4752528"/>
          </a:xfrm>
        </p:grpSpPr>
        <p:cxnSp>
          <p:nvCxnSpPr>
            <p:cNvPr id="9" name="直接箭头连接符 8"/>
            <p:cNvCxnSpPr/>
            <p:nvPr/>
          </p:nvCxnSpPr>
          <p:spPr>
            <a:xfrm>
              <a:off x="5652120" y="1556792"/>
              <a:ext cx="0" cy="475252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100392" y="1556792"/>
              <a:ext cx="0" cy="475252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 name="平行四边形 10"/>
          <p:cNvSpPr/>
          <p:nvPr/>
        </p:nvSpPr>
        <p:spPr>
          <a:xfrm rot="5400000">
            <a:off x="6973898" y="-121193"/>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p:cNvSpPr/>
          <p:nvPr/>
        </p:nvSpPr>
        <p:spPr>
          <a:xfrm rot="5400000">
            <a:off x="6973898" y="33925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5400000">
            <a:off x="6973898" y="79240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5400000">
            <a:off x="6973898" y="124555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H="1">
            <a:off x="6304025" y="1657206"/>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6304025" y="4436363"/>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6304025" y="4882479"/>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6304025" y="5329614"/>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739352" y="1790646"/>
            <a:ext cx="209007" cy="207675"/>
            <a:chOff x="6147448" y="4873800"/>
            <a:chExt cx="209007" cy="207675"/>
          </a:xfrm>
        </p:grpSpPr>
        <p:sp>
          <p:nvSpPr>
            <p:cNvPr id="21" name="Line 36"/>
            <p:cNvSpPr>
              <a:spLocks noChangeShapeType="1"/>
            </p:cNvSpPr>
            <p:nvPr/>
          </p:nvSpPr>
          <p:spPr bwMode="auto">
            <a:xfrm>
              <a:off x="6147448" y="487380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37"/>
            <p:cNvSpPr>
              <a:spLocks noChangeShapeType="1"/>
            </p:cNvSpPr>
            <p:nvPr/>
          </p:nvSpPr>
          <p:spPr bwMode="auto">
            <a:xfrm flipH="1">
              <a:off x="6147448" y="487380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pic>
        <p:nvPicPr>
          <p:cNvPr id="2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9352" y="2122217"/>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48464" y="2591856"/>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4633" y="3545483"/>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组合 25"/>
          <p:cNvGrpSpPr/>
          <p:nvPr/>
        </p:nvGrpSpPr>
        <p:grpSpPr>
          <a:xfrm>
            <a:off x="5148064" y="1462281"/>
            <a:ext cx="1008112" cy="1835082"/>
            <a:chOff x="5148064" y="1009131"/>
            <a:chExt cx="1008112" cy="2288232"/>
          </a:xfrm>
        </p:grpSpPr>
        <p:sp>
          <p:nvSpPr>
            <p:cNvPr id="27" name="左大括号 26"/>
            <p:cNvSpPr/>
            <p:nvPr/>
          </p:nvSpPr>
          <p:spPr>
            <a:xfrm>
              <a:off x="5868144" y="1009131"/>
              <a:ext cx="288032" cy="2288232"/>
            </a:xfrm>
            <a:prstGeom prst="leftBrace">
              <a:avLst>
                <a:gd name="adj1" fmla="val 60377"/>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5148064" y="2016544"/>
              <a:ext cx="648072" cy="369332"/>
            </a:xfrm>
            <a:prstGeom prst="rect">
              <a:avLst/>
            </a:prstGeom>
            <a:noFill/>
          </p:spPr>
          <p:txBody>
            <a:bodyPr wrap="square" rtlCol="0">
              <a:spAutoFit/>
            </a:bodyPr>
            <a:lstStyle/>
            <a:p>
              <a:r>
                <a:rPr lang="zh-CN" altLang="en-US" dirty="0" smtClean="0">
                  <a:solidFill>
                    <a:srgbClr val="FF0000"/>
                  </a:solidFill>
                  <a:latin typeface="黑体" pitchFamily="49" charset="-122"/>
                  <a:ea typeface="黑体" pitchFamily="49" charset="-122"/>
                </a:rPr>
                <a:t>超时</a:t>
              </a:r>
              <a:endParaRPr lang="zh-CN" altLang="en-US" dirty="0">
                <a:solidFill>
                  <a:srgbClr val="FF0000"/>
                </a:solidFill>
                <a:latin typeface="黑体" pitchFamily="49" charset="-122"/>
                <a:ea typeface="黑体" pitchFamily="49" charset="-122"/>
              </a:endParaRPr>
            </a:p>
          </p:txBody>
        </p:sp>
      </p:grpSp>
      <p:sp>
        <p:nvSpPr>
          <p:cNvPr id="29" name="TextBox 28"/>
          <p:cNvSpPr txBox="1"/>
          <p:nvPr/>
        </p:nvSpPr>
        <p:spPr>
          <a:xfrm>
            <a:off x="7236296" y="843327"/>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D0</a:t>
            </a:r>
            <a:endParaRPr lang="zh-CN" altLang="en-US" sz="2400" dirty="0">
              <a:latin typeface="黑体" pitchFamily="49" charset="-122"/>
              <a:ea typeface="黑体" pitchFamily="49" charset="-122"/>
            </a:endParaRPr>
          </a:p>
        </p:txBody>
      </p:sp>
      <p:sp>
        <p:nvSpPr>
          <p:cNvPr id="30" name="TextBox 29"/>
          <p:cNvSpPr txBox="1"/>
          <p:nvPr/>
        </p:nvSpPr>
        <p:spPr>
          <a:xfrm>
            <a:off x="7236296" y="1304992"/>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D1</a:t>
            </a:r>
            <a:endParaRPr lang="zh-CN" altLang="en-US" sz="2400" dirty="0">
              <a:latin typeface="黑体" pitchFamily="49" charset="-122"/>
              <a:ea typeface="黑体" pitchFamily="49" charset="-122"/>
            </a:endParaRPr>
          </a:p>
        </p:txBody>
      </p:sp>
      <p:sp>
        <p:nvSpPr>
          <p:cNvPr id="33" name="TextBox 32"/>
          <p:cNvSpPr txBox="1"/>
          <p:nvPr/>
        </p:nvSpPr>
        <p:spPr>
          <a:xfrm>
            <a:off x="7236296" y="1713582"/>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D2</a:t>
            </a:r>
            <a:endParaRPr lang="zh-CN" altLang="en-US" sz="2400" dirty="0">
              <a:latin typeface="黑体" pitchFamily="49" charset="-122"/>
              <a:ea typeface="黑体" pitchFamily="49" charset="-122"/>
            </a:endParaRPr>
          </a:p>
        </p:txBody>
      </p:sp>
      <p:sp>
        <p:nvSpPr>
          <p:cNvPr id="34" name="TextBox 33"/>
          <p:cNvSpPr txBox="1"/>
          <p:nvPr/>
        </p:nvSpPr>
        <p:spPr>
          <a:xfrm>
            <a:off x="7236296" y="2175247"/>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D3</a:t>
            </a:r>
            <a:endParaRPr lang="zh-CN" altLang="en-US" sz="2400" dirty="0">
              <a:latin typeface="黑体" pitchFamily="49" charset="-122"/>
              <a:ea typeface="黑体" pitchFamily="49" charset="-122"/>
            </a:endParaRPr>
          </a:p>
        </p:txBody>
      </p:sp>
      <p:sp>
        <p:nvSpPr>
          <p:cNvPr id="35" name="TextBox 34"/>
          <p:cNvSpPr txBox="1"/>
          <p:nvPr/>
        </p:nvSpPr>
        <p:spPr>
          <a:xfrm>
            <a:off x="7236296" y="2996952"/>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D4</a:t>
            </a:r>
            <a:endParaRPr lang="zh-CN" altLang="en-US" sz="2400" dirty="0">
              <a:latin typeface="黑体" pitchFamily="49" charset="-122"/>
              <a:ea typeface="黑体" pitchFamily="49" charset="-122"/>
            </a:endParaRPr>
          </a:p>
        </p:txBody>
      </p:sp>
      <p:sp>
        <p:nvSpPr>
          <p:cNvPr id="36" name="TextBox 35"/>
          <p:cNvSpPr txBox="1"/>
          <p:nvPr/>
        </p:nvSpPr>
        <p:spPr>
          <a:xfrm>
            <a:off x="7236296" y="3609248"/>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D1</a:t>
            </a:r>
            <a:endParaRPr lang="zh-CN" altLang="en-US" sz="2400" dirty="0">
              <a:latin typeface="黑体" pitchFamily="49" charset="-122"/>
              <a:ea typeface="黑体" pitchFamily="49" charset="-122"/>
            </a:endParaRPr>
          </a:p>
        </p:txBody>
      </p:sp>
      <p:sp>
        <p:nvSpPr>
          <p:cNvPr id="37" name="TextBox 36"/>
          <p:cNvSpPr txBox="1"/>
          <p:nvPr/>
        </p:nvSpPr>
        <p:spPr>
          <a:xfrm>
            <a:off x="7236296" y="4017838"/>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D2</a:t>
            </a:r>
            <a:endParaRPr lang="zh-CN" altLang="en-US" sz="2400" dirty="0">
              <a:latin typeface="黑体" pitchFamily="49" charset="-122"/>
              <a:ea typeface="黑体" pitchFamily="49" charset="-122"/>
            </a:endParaRPr>
          </a:p>
        </p:txBody>
      </p:sp>
      <p:sp>
        <p:nvSpPr>
          <p:cNvPr id="38" name="TextBox 37"/>
          <p:cNvSpPr txBox="1"/>
          <p:nvPr/>
        </p:nvSpPr>
        <p:spPr>
          <a:xfrm>
            <a:off x="7236296" y="4479503"/>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D3</a:t>
            </a:r>
            <a:endParaRPr lang="zh-CN" altLang="en-US" sz="2400" dirty="0">
              <a:latin typeface="黑体" pitchFamily="49" charset="-122"/>
              <a:ea typeface="黑体" pitchFamily="49" charset="-122"/>
            </a:endParaRPr>
          </a:p>
        </p:txBody>
      </p:sp>
    </p:spTree>
    <p:extLst>
      <p:ext uri="{BB962C8B-B14F-4D97-AF65-F5344CB8AC3E}">
        <p14:creationId xmlns:p14="http://schemas.microsoft.com/office/powerpoint/2010/main" val="281322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2"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2000"/>
                                        <p:tgtEl>
                                          <p:spTgt spid="12"/>
                                        </p:tgtEl>
                                      </p:cBhvr>
                                    </p:animEffect>
                                  </p:childTnLst>
                                </p:cTn>
                              </p:par>
                              <p:par>
                                <p:cTn id="19" presetID="22" presetClass="entr" presetSubtype="8" fill="hold" grpId="0" nodeType="withEffect">
                                  <p:stCondLst>
                                    <p:cond delay="75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2000"/>
                                        <p:tgtEl>
                                          <p:spTgt spid="13"/>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2000"/>
                                        <p:tgtEl>
                                          <p:spTgt spid="14"/>
                                        </p:tgtEl>
                                      </p:cBhvr>
                                    </p:animEffect>
                                  </p:childTnLst>
                                </p:cTn>
                              </p:par>
                              <p:par>
                                <p:cTn id="42" presetID="22" presetClass="entr" presetSubtype="8" fill="hold" grpId="0" nodeType="withEffect">
                                  <p:stCondLst>
                                    <p:cond delay="75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2000"/>
                                        <p:tgtEl>
                                          <p:spTgt spid="4"/>
                                        </p:tgtEl>
                                      </p:cBhvr>
                                    </p:animEffect>
                                  </p:childTnLst>
                                </p:cTn>
                              </p:par>
                              <p:par>
                                <p:cTn id="54" presetID="22" presetClass="entr" presetSubtype="8" fill="hold" grpId="0" nodeType="withEffect">
                                  <p:stCondLst>
                                    <p:cond delay="75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childTnLst>
                          </p:cTn>
                        </p:par>
                        <p:par>
                          <p:cTn id="57" fill="hold">
                            <p:stCondLst>
                              <p:cond delay="2000"/>
                            </p:stCondLst>
                            <p:childTnLst>
                              <p:par>
                                <p:cTn id="58" presetID="10" presetClass="entr" presetSubtype="0"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2000"/>
                                        <p:tgtEl>
                                          <p:spTgt spid="5"/>
                                        </p:tgtEl>
                                      </p:cBhvr>
                                    </p:animEffect>
                                  </p:childTnLst>
                                </p:cTn>
                              </p:par>
                              <p:par>
                                <p:cTn id="70" presetID="22" presetClass="entr" presetSubtype="8" fill="hold" grpId="0" nodeType="withEffect">
                                  <p:stCondLst>
                                    <p:cond delay="50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par>
                                <p:cTn id="73" presetID="22" presetClass="entr" presetSubtype="8" fill="hold" grpId="0" nodeType="withEffect">
                                  <p:stCondLst>
                                    <p:cond delay="50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2000"/>
                                        <p:tgtEl>
                                          <p:spTgt spid="6"/>
                                        </p:tgtEl>
                                      </p:cBhvr>
                                    </p:animEffect>
                                  </p:childTnLst>
                                </p:cTn>
                              </p:par>
                              <p:par>
                                <p:cTn id="76" presetID="22" presetClass="entr" presetSubtype="8" fill="hold" grpId="0" nodeType="withEffect">
                                  <p:stCondLst>
                                    <p:cond delay="1250"/>
                                  </p:stCondLst>
                                  <p:childTnLst>
                                    <p:set>
                                      <p:cBhvr>
                                        <p:cTn id="77" dur="1" fill="hold">
                                          <p:stCondLst>
                                            <p:cond delay="0"/>
                                          </p:stCondLst>
                                        </p:cTn>
                                        <p:tgtEl>
                                          <p:spTgt spid="37"/>
                                        </p:tgtEl>
                                        <p:attrNameLst>
                                          <p:attrName>style.visibility</p:attrName>
                                        </p:attrNameLst>
                                      </p:cBhvr>
                                      <p:to>
                                        <p:strVal val="visible"/>
                                      </p:to>
                                    </p:set>
                                    <p:animEffect transition="in" filter="wipe(left)">
                                      <p:cBhvr>
                                        <p:cTn id="78" dur="500"/>
                                        <p:tgtEl>
                                          <p:spTgt spid="37"/>
                                        </p:tgtEl>
                                      </p:cBhvr>
                                    </p:animEffect>
                                  </p:childTnLst>
                                </p:cTn>
                              </p:par>
                              <p:par>
                                <p:cTn id="79" presetID="22" presetClass="entr" presetSubtype="8" fill="hold" grpId="0" nodeType="withEffect">
                                  <p:stCondLst>
                                    <p:cond delay="100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2000"/>
                                        <p:tgtEl>
                                          <p:spTgt spid="7"/>
                                        </p:tgtEl>
                                      </p:cBhvr>
                                    </p:animEffect>
                                  </p:childTnLst>
                                </p:cTn>
                              </p:par>
                              <p:par>
                                <p:cTn id="82" presetID="22" presetClass="entr" presetSubtype="8" fill="hold" grpId="0" nodeType="withEffect">
                                  <p:stCondLst>
                                    <p:cond delay="1750"/>
                                  </p:stCondLst>
                                  <p:childTnLst>
                                    <p:set>
                                      <p:cBhvr>
                                        <p:cTn id="83" dur="1" fill="hold">
                                          <p:stCondLst>
                                            <p:cond delay="0"/>
                                          </p:stCondLst>
                                        </p:cTn>
                                        <p:tgtEl>
                                          <p:spTgt spid="38"/>
                                        </p:tgtEl>
                                        <p:attrNameLst>
                                          <p:attrName>style.visibility</p:attrName>
                                        </p:attrNameLst>
                                      </p:cBhvr>
                                      <p:to>
                                        <p:strVal val="visible"/>
                                      </p:to>
                                    </p:set>
                                    <p:animEffect transition="in" filter="wipe(left)">
                                      <p:cBhvr>
                                        <p:cTn id="84" dur="500"/>
                                        <p:tgtEl>
                                          <p:spTgt spid="38"/>
                                        </p:tgtEl>
                                      </p:cBhvr>
                                    </p:animEffect>
                                  </p:childTnLst>
                                </p:cTn>
                              </p:par>
                              <p:par>
                                <p:cTn id="85" presetID="22" presetClass="entr" presetSubtype="2" fill="hold" nodeType="withEffect">
                                  <p:stCondLst>
                                    <p:cond delay="1750"/>
                                  </p:stCondLst>
                                  <p:childTnLst>
                                    <p:set>
                                      <p:cBhvr>
                                        <p:cTn id="86" dur="1" fill="hold">
                                          <p:stCondLst>
                                            <p:cond delay="0"/>
                                          </p:stCondLst>
                                        </p:cTn>
                                        <p:tgtEl>
                                          <p:spTgt spid="17"/>
                                        </p:tgtEl>
                                        <p:attrNameLst>
                                          <p:attrName>style.visibility</p:attrName>
                                        </p:attrNameLst>
                                      </p:cBhvr>
                                      <p:to>
                                        <p:strVal val="visible"/>
                                      </p:to>
                                    </p:set>
                                    <p:animEffect transition="in" filter="wipe(right)">
                                      <p:cBhvr>
                                        <p:cTn id="87" dur="2000"/>
                                        <p:tgtEl>
                                          <p:spTgt spid="17"/>
                                        </p:tgtEl>
                                      </p:cBhvr>
                                    </p:animEffect>
                                  </p:childTnLst>
                                </p:cTn>
                              </p:par>
                              <p:par>
                                <p:cTn id="88" presetID="22" presetClass="entr" presetSubtype="2" fill="hold" nodeType="withEffect">
                                  <p:stCondLst>
                                    <p:cond delay="2250"/>
                                  </p:stCondLst>
                                  <p:childTnLst>
                                    <p:set>
                                      <p:cBhvr>
                                        <p:cTn id="89" dur="1" fill="hold">
                                          <p:stCondLst>
                                            <p:cond delay="0"/>
                                          </p:stCondLst>
                                        </p:cTn>
                                        <p:tgtEl>
                                          <p:spTgt spid="18"/>
                                        </p:tgtEl>
                                        <p:attrNameLst>
                                          <p:attrName>style.visibility</p:attrName>
                                        </p:attrNameLst>
                                      </p:cBhvr>
                                      <p:to>
                                        <p:strVal val="visible"/>
                                      </p:to>
                                    </p:set>
                                    <p:animEffect transition="in" filter="wipe(right)">
                                      <p:cBhvr>
                                        <p:cTn id="90" dur="2000"/>
                                        <p:tgtEl>
                                          <p:spTgt spid="18"/>
                                        </p:tgtEl>
                                      </p:cBhvr>
                                    </p:animEffect>
                                  </p:childTnLst>
                                </p:cTn>
                              </p:par>
                              <p:par>
                                <p:cTn id="91" presetID="22" presetClass="entr" presetSubtype="2" fill="hold" nodeType="withEffect">
                                  <p:stCondLst>
                                    <p:cond delay="2750"/>
                                  </p:stCondLst>
                                  <p:childTnLst>
                                    <p:set>
                                      <p:cBhvr>
                                        <p:cTn id="92" dur="1" fill="hold">
                                          <p:stCondLst>
                                            <p:cond delay="0"/>
                                          </p:stCondLst>
                                        </p:cTn>
                                        <p:tgtEl>
                                          <p:spTgt spid="19"/>
                                        </p:tgtEl>
                                        <p:attrNameLst>
                                          <p:attrName>style.visibility</p:attrName>
                                        </p:attrNameLst>
                                      </p:cBhvr>
                                      <p:to>
                                        <p:strVal val="visible"/>
                                      </p:to>
                                    </p:set>
                                    <p:animEffect transition="in" filter="wipe(right)">
                                      <p:cBhvr>
                                        <p:cTn id="93"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2" grpId="0" animBg="1"/>
      <p:bldP spid="13" grpId="0" animBg="1"/>
      <p:bldP spid="14" grpId="0" animBg="1"/>
      <p:bldP spid="29" grpId="0"/>
      <p:bldP spid="30" grpId="0"/>
      <p:bldP spid="33" grpId="0"/>
      <p:bldP spid="34" grpId="0"/>
      <p:bldP spid="35" grpId="0"/>
      <p:bldP spid="36" grpId="0"/>
      <p:bldP spid="37" grpId="0"/>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t>16.2 </a:t>
            </a:r>
            <a:r>
              <a:rPr lang="zh-CN" altLang="zh-CN" dirty="0"/>
              <a:t>自动请求重传</a:t>
            </a:r>
            <a:r>
              <a:rPr lang="en-US" altLang="zh-CN" dirty="0"/>
              <a:t>ARQ</a:t>
            </a:r>
            <a:r>
              <a:rPr lang="zh-CN" altLang="zh-CN" dirty="0"/>
              <a:t>协议</a:t>
            </a:r>
          </a:p>
          <a:p>
            <a:r>
              <a:rPr lang="en-US" altLang="zh-CN" dirty="0" smtClean="0"/>
              <a:t>16.3 </a:t>
            </a:r>
            <a:r>
              <a:rPr lang="zh-CN" altLang="zh-CN" dirty="0"/>
              <a:t>连续</a:t>
            </a:r>
            <a:r>
              <a:rPr lang="en-US" altLang="zh-CN" dirty="0"/>
              <a:t>ARQ</a:t>
            </a:r>
            <a:r>
              <a:rPr lang="zh-CN" altLang="zh-CN" dirty="0"/>
              <a:t>协议</a:t>
            </a:r>
          </a:p>
          <a:p>
            <a:pPr lvl="1"/>
            <a:r>
              <a:rPr lang="en-US" altLang="zh-CN" dirty="0"/>
              <a:t>16.3.1 </a:t>
            </a:r>
            <a:r>
              <a:rPr lang="zh-CN" altLang="zh-CN" dirty="0"/>
              <a:t>算法思想</a:t>
            </a:r>
          </a:p>
          <a:p>
            <a:pPr lvl="1"/>
            <a:r>
              <a:rPr lang="en-US" altLang="zh-CN" dirty="0">
                <a:solidFill>
                  <a:srgbClr val="FF0000"/>
                </a:solidFill>
              </a:rPr>
              <a:t>16.3.2 </a:t>
            </a:r>
            <a:r>
              <a:rPr lang="zh-CN" altLang="zh-CN" dirty="0">
                <a:solidFill>
                  <a:srgbClr val="FF0000"/>
                </a:solidFill>
              </a:rPr>
              <a:t>滑动窗口的引入</a:t>
            </a:r>
          </a:p>
          <a:p>
            <a:pPr lvl="1"/>
            <a:r>
              <a:rPr lang="en-US" altLang="zh-CN" dirty="0"/>
              <a:t>16.3.3 </a:t>
            </a:r>
            <a:r>
              <a:rPr lang="zh-CN" altLang="zh-CN" dirty="0"/>
              <a:t>反馈消息的总结</a:t>
            </a:r>
          </a:p>
          <a:p>
            <a:pPr lvl="1"/>
            <a:r>
              <a:rPr lang="en-US" altLang="zh-CN" dirty="0"/>
              <a:t>16.3.4 </a:t>
            </a:r>
            <a:r>
              <a:rPr lang="zh-CN" altLang="zh-CN" dirty="0"/>
              <a:t>信道利用率</a:t>
            </a:r>
          </a:p>
          <a:p>
            <a:r>
              <a:rPr lang="en-US" altLang="zh-CN" dirty="0"/>
              <a:t>16.4 </a:t>
            </a:r>
            <a:r>
              <a:rPr lang="zh-CN" altLang="zh-CN" dirty="0"/>
              <a:t>选择重传</a:t>
            </a:r>
            <a:r>
              <a:rPr lang="en-US" altLang="zh-CN" dirty="0"/>
              <a:t>ARQ</a:t>
            </a:r>
            <a:r>
              <a:rPr lang="zh-CN" altLang="zh-CN" dirty="0"/>
              <a:t>协议（</a:t>
            </a:r>
            <a:r>
              <a:rPr lang="en-US" altLang="zh-CN" dirty="0"/>
              <a:t>SR</a:t>
            </a:r>
            <a:r>
              <a:rPr lang="zh-CN" altLang="zh-CN" dirty="0" smtClean="0"/>
              <a:t>）</a:t>
            </a:r>
            <a:endParaRPr lang="zh-CN" altLang="zh-CN" dirty="0"/>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可以通过引入滑动窗口机制对发送方发送一批数据的过程进行控制</a:t>
            </a:r>
            <a:endParaRPr lang="zh-CN" alt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744" y="3284984"/>
            <a:ext cx="2058512"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64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1.66667E-6 1.48148E-6 L 1.24982 -0.00533 " pathEditMode="relative" rAng="0" ptsTypes="AA">
                                      <p:cBhvr>
                                        <p:cTn id="6" dur="3000" fill="hold"/>
                                        <p:tgtEl>
                                          <p:spTgt spid="4"/>
                                        </p:tgtEl>
                                        <p:attrNameLst>
                                          <p:attrName>ppt_x</p:attrName>
                                          <p:attrName>ppt_y</p:attrName>
                                        </p:attrNameLst>
                                      </p:cBhvr>
                                      <p:rCtr x="62483"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发送窗口</a:t>
            </a:r>
            <a:endParaRPr lang="zh-CN" altLang="en-US" dirty="0"/>
          </a:p>
        </p:txBody>
      </p:sp>
      <p:sp>
        <p:nvSpPr>
          <p:cNvPr id="3" name="内容占位符 2"/>
          <p:cNvSpPr>
            <a:spLocks noGrp="1"/>
          </p:cNvSpPr>
          <p:nvPr>
            <p:ph sz="quarter" idx="1"/>
          </p:nvPr>
        </p:nvSpPr>
        <p:spPr/>
        <p:txBody>
          <a:bodyPr/>
          <a:lstStyle/>
          <a:p>
            <a:r>
              <a:rPr lang="zh-CN" altLang="zh-CN" dirty="0"/>
              <a:t>发送</a:t>
            </a:r>
            <a:r>
              <a:rPr lang="zh-CN" altLang="zh-CN" dirty="0" smtClean="0"/>
              <a:t>窗口对</a:t>
            </a:r>
            <a:r>
              <a:rPr lang="zh-CN" altLang="zh-CN" dirty="0"/>
              <a:t>发送方进行</a:t>
            </a:r>
            <a:r>
              <a:rPr lang="zh-CN" altLang="zh-CN" dirty="0" smtClean="0"/>
              <a:t>流量控制</a:t>
            </a:r>
            <a:endParaRPr lang="en-US" altLang="zh-CN" dirty="0" smtClean="0"/>
          </a:p>
          <a:p>
            <a:r>
              <a:rPr lang="zh-CN" altLang="zh-CN" dirty="0"/>
              <a:t>发送窗口的大小</a:t>
            </a:r>
            <a:r>
              <a:rPr lang="en-US" altLang="zh-CN" dirty="0"/>
              <a:t>W</a:t>
            </a:r>
            <a:r>
              <a:rPr lang="en-US" altLang="zh-CN" baseline="-25000" dirty="0"/>
              <a:t>T</a:t>
            </a:r>
            <a:r>
              <a:rPr lang="zh-CN" altLang="zh-CN" dirty="0"/>
              <a:t>代表发送方一批最多</a:t>
            </a:r>
            <a:r>
              <a:rPr lang="zh-CN" altLang="zh-CN" dirty="0" smtClean="0"/>
              <a:t>可发送</a:t>
            </a:r>
            <a:r>
              <a:rPr lang="zh-CN" altLang="zh-CN" dirty="0"/>
              <a:t>多少个</a:t>
            </a:r>
            <a:r>
              <a:rPr lang="zh-CN" altLang="zh-CN" dirty="0" smtClean="0"/>
              <a:t>数据</a:t>
            </a:r>
            <a:endParaRPr lang="en-US" altLang="zh-CN" dirty="0" smtClean="0"/>
          </a:p>
          <a:p>
            <a:r>
              <a:rPr lang="zh-CN" altLang="zh-CN" dirty="0"/>
              <a:t>当发送窗口中最早发送的数据收到确认后，发送窗口可以向后滑动，允许后续数据发送</a:t>
            </a:r>
            <a:endParaRPr lang="zh-CN" altLang="en-US"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46019738"/>
              </p:ext>
            </p:extLst>
          </p:nvPr>
        </p:nvGraphicFramePr>
        <p:xfrm>
          <a:off x="35496" y="4221088"/>
          <a:ext cx="8782007" cy="1872208"/>
        </p:xfrm>
        <a:graphic>
          <a:graphicData uri="http://schemas.openxmlformats.org/presentationml/2006/ole">
            <mc:AlternateContent xmlns:mc="http://schemas.openxmlformats.org/markup-compatibility/2006">
              <mc:Choice xmlns:v="urn:schemas-microsoft-com:vml" Requires="v">
                <p:oleObj spid="_x0000_s16432" name="Visio" r:id="rId3" imgW="5790727" imgH="1231612" progId="Visio.Drawing.11">
                  <p:embed/>
                </p:oleObj>
              </mc:Choice>
              <mc:Fallback>
                <p:oleObj name="Visio" r:id="rId3" imgW="5790727" imgH="123161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221088"/>
                        <a:ext cx="8782007" cy="1872208"/>
                      </a:xfrm>
                      <a:prstGeom prst="rect">
                        <a:avLst/>
                      </a:prstGeom>
                      <a:noFill/>
                    </p:spPr>
                  </p:pic>
                </p:oleObj>
              </mc:Fallback>
            </mc:AlternateContent>
          </a:graphicData>
        </a:graphic>
      </p:graphicFrame>
      <p:sp>
        <p:nvSpPr>
          <p:cNvPr id="6" name="矩形 5"/>
          <p:cNvSpPr/>
          <p:nvPr/>
        </p:nvSpPr>
        <p:spPr>
          <a:xfrm>
            <a:off x="107504" y="4869160"/>
            <a:ext cx="3744416" cy="720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834054739"/>
              </p:ext>
            </p:extLst>
          </p:nvPr>
        </p:nvGraphicFramePr>
        <p:xfrm>
          <a:off x="107504" y="4221088"/>
          <a:ext cx="3744416" cy="603634"/>
        </p:xfrm>
        <a:graphic>
          <a:graphicData uri="http://schemas.openxmlformats.org/presentationml/2006/ole">
            <mc:AlternateContent xmlns:mc="http://schemas.openxmlformats.org/markup-compatibility/2006">
              <mc:Choice xmlns:v="urn:schemas-microsoft-com:vml" Requires="v">
                <p:oleObj spid="_x0000_s16433" name="Visio" r:id="rId5" imgW="2520625" imgH="405353" progId="Visio.Drawing.11">
                  <p:embed/>
                </p:oleObj>
              </mc:Choice>
              <mc:Fallback>
                <p:oleObj name="Visio" r:id="rId5" imgW="2520625" imgH="405353"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4221088"/>
                        <a:ext cx="3744416" cy="603634"/>
                      </a:xfrm>
                      <a:prstGeom prst="rect">
                        <a:avLst/>
                      </a:prstGeom>
                      <a:noFill/>
                    </p:spPr>
                  </p:pic>
                </p:oleObj>
              </mc:Fallback>
            </mc:AlternateContent>
          </a:graphicData>
        </a:graphic>
      </p:graphicFrame>
    </p:spTree>
    <p:extLst>
      <p:ext uri="{BB962C8B-B14F-4D97-AF65-F5344CB8AC3E}">
        <p14:creationId xmlns:p14="http://schemas.microsoft.com/office/powerpoint/2010/main" val="395133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32" presetClass="emph" presetSubtype="0" fill="hold" grpId="1" nodeType="afterEffect">
                                  <p:stCondLst>
                                    <p:cond delay="0"/>
                                  </p:stCondLst>
                                  <p:childTnLst>
                                    <p:animRot by="120000">
                                      <p:cBhvr>
                                        <p:cTn id="10" dur="100" fill="hold">
                                          <p:stCondLst>
                                            <p:cond delay="0"/>
                                          </p:stCondLst>
                                        </p:cTn>
                                        <p:tgtEl>
                                          <p:spTgt spid="6"/>
                                        </p:tgtEl>
                                        <p:attrNameLst>
                                          <p:attrName>r</p:attrName>
                                        </p:attrNameLst>
                                      </p:cBhvr>
                                    </p:animRot>
                                    <p:animRot by="-240000">
                                      <p:cBhvr>
                                        <p:cTn id="11" dur="200" fill="hold">
                                          <p:stCondLst>
                                            <p:cond delay="200"/>
                                          </p:stCondLst>
                                        </p:cTn>
                                        <p:tgtEl>
                                          <p:spTgt spid="6"/>
                                        </p:tgtEl>
                                        <p:attrNameLst>
                                          <p:attrName>r</p:attrName>
                                        </p:attrNameLst>
                                      </p:cBhvr>
                                    </p:animRot>
                                    <p:animRot by="240000">
                                      <p:cBhvr>
                                        <p:cTn id="12" dur="200" fill="hold">
                                          <p:stCondLst>
                                            <p:cond delay="400"/>
                                          </p:stCondLst>
                                        </p:cTn>
                                        <p:tgtEl>
                                          <p:spTgt spid="6"/>
                                        </p:tgtEl>
                                        <p:attrNameLst>
                                          <p:attrName>r</p:attrName>
                                        </p:attrNameLst>
                                      </p:cBhvr>
                                    </p:animRot>
                                    <p:animRot by="-240000">
                                      <p:cBhvr>
                                        <p:cTn id="13" dur="200" fill="hold">
                                          <p:stCondLst>
                                            <p:cond delay="600"/>
                                          </p:stCondLst>
                                        </p:cTn>
                                        <p:tgtEl>
                                          <p:spTgt spid="6"/>
                                        </p:tgtEl>
                                        <p:attrNameLst>
                                          <p:attrName>r</p:attrName>
                                        </p:attrNameLst>
                                      </p:cBhvr>
                                    </p:animRot>
                                    <p:animRot by="120000">
                                      <p:cBhvr>
                                        <p:cTn id="14"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37971715"/>
              </p:ext>
            </p:extLst>
          </p:nvPr>
        </p:nvGraphicFramePr>
        <p:xfrm>
          <a:off x="35496" y="1412776"/>
          <a:ext cx="8782007" cy="1872208"/>
        </p:xfrm>
        <a:graphic>
          <a:graphicData uri="http://schemas.openxmlformats.org/presentationml/2006/ole">
            <mc:AlternateContent xmlns:mc="http://schemas.openxmlformats.org/markup-compatibility/2006">
              <mc:Choice xmlns:v="urn:schemas-microsoft-com:vml" Requires="v">
                <p:oleObj spid="_x0000_s18476" name="Visio" r:id="rId3" imgW="5790727" imgH="1231612" progId="Visio.Drawing.11">
                  <p:embed/>
                </p:oleObj>
              </mc:Choice>
              <mc:Fallback>
                <p:oleObj name="Visio" r:id="rId3" imgW="5790727" imgH="123161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412776"/>
                        <a:ext cx="8782007" cy="1872208"/>
                      </a:xfrm>
                      <a:prstGeom prst="rect">
                        <a:avLst/>
                      </a:prstGeom>
                      <a:noFill/>
                    </p:spPr>
                  </p:pic>
                </p:oleObj>
              </mc:Fallback>
            </mc:AlternateContent>
          </a:graphicData>
        </a:graphic>
      </p:graphicFrame>
      <p:sp>
        <p:nvSpPr>
          <p:cNvPr id="6" name="矩形 5"/>
          <p:cNvSpPr/>
          <p:nvPr/>
        </p:nvSpPr>
        <p:spPr>
          <a:xfrm>
            <a:off x="107504" y="2060848"/>
            <a:ext cx="3744416" cy="72008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49504040"/>
              </p:ext>
            </p:extLst>
          </p:nvPr>
        </p:nvGraphicFramePr>
        <p:xfrm>
          <a:off x="107504" y="1412776"/>
          <a:ext cx="3744416" cy="603634"/>
        </p:xfrm>
        <a:graphic>
          <a:graphicData uri="http://schemas.openxmlformats.org/presentationml/2006/ole">
            <mc:AlternateContent xmlns:mc="http://schemas.openxmlformats.org/markup-compatibility/2006">
              <mc:Choice xmlns:v="urn:schemas-microsoft-com:vml" Requires="v">
                <p:oleObj spid="_x0000_s18477" name="Visio" r:id="rId5" imgW="2520625" imgH="405353" progId="Visio.Drawing.11">
                  <p:embed/>
                </p:oleObj>
              </mc:Choice>
              <mc:Fallback>
                <p:oleObj name="Visio" r:id="rId5" imgW="2520625" imgH="40535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1412776"/>
                        <a:ext cx="3744416" cy="603634"/>
                      </a:xfrm>
                      <a:prstGeom prst="rect">
                        <a:avLst/>
                      </a:prstGeom>
                      <a:noFill/>
                    </p:spPr>
                  </p:pic>
                </p:oleObj>
              </mc:Fallback>
            </mc:AlternateContent>
          </a:graphicData>
        </a:graphic>
      </p:graphicFrame>
      <p:sp>
        <p:nvSpPr>
          <p:cNvPr id="9" name="矩形 8"/>
          <p:cNvSpPr/>
          <p:nvPr/>
        </p:nvSpPr>
        <p:spPr>
          <a:xfrm>
            <a:off x="129890" y="2289885"/>
            <a:ext cx="720080" cy="281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黑体" pitchFamily="49" charset="-122"/>
                <a:ea typeface="黑体" pitchFamily="49" charset="-122"/>
              </a:rPr>
              <a:t>0</a:t>
            </a:r>
            <a:endParaRPr lang="zh-CN" altLang="en-US" sz="1600" dirty="0">
              <a:latin typeface="黑体" pitchFamily="49" charset="-122"/>
              <a:ea typeface="黑体" pitchFamily="49" charset="-122"/>
            </a:endParaRPr>
          </a:p>
        </p:txBody>
      </p:sp>
      <p:sp>
        <p:nvSpPr>
          <p:cNvPr id="14" name="矩形 13"/>
          <p:cNvSpPr/>
          <p:nvPr/>
        </p:nvSpPr>
        <p:spPr>
          <a:xfrm>
            <a:off x="872324" y="2289571"/>
            <a:ext cx="720080" cy="281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黑体" pitchFamily="49" charset="-122"/>
                <a:ea typeface="黑体" pitchFamily="49" charset="-122"/>
              </a:rPr>
              <a:t>1</a:t>
            </a:r>
            <a:endParaRPr lang="zh-CN" altLang="en-US" sz="1600" dirty="0">
              <a:latin typeface="黑体" pitchFamily="49" charset="-122"/>
              <a:ea typeface="黑体" pitchFamily="49" charset="-122"/>
            </a:endParaRPr>
          </a:p>
        </p:txBody>
      </p:sp>
      <p:sp>
        <p:nvSpPr>
          <p:cNvPr id="15" name="矩形 14"/>
          <p:cNvSpPr/>
          <p:nvPr/>
        </p:nvSpPr>
        <p:spPr>
          <a:xfrm>
            <a:off x="1606973" y="2289571"/>
            <a:ext cx="720080" cy="281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黑体" pitchFamily="49" charset="-122"/>
                <a:ea typeface="黑体" pitchFamily="49" charset="-122"/>
              </a:rPr>
              <a:t>2</a:t>
            </a:r>
            <a:endParaRPr lang="zh-CN" altLang="en-US" sz="1600" dirty="0">
              <a:latin typeface="黑体" pitchFamily="49" charset="-122"/>
              <a:ea typeface="黑体" pitchFamily="49" charset="-122"/>
            </a:endParaRPr>
          </a:p>
        </p:txBody>
      </p:sp>
      <p:sp>
        <p:nvSpPr>
          <p:cNvPr id="17" name="矩形 16"/>
          <p:cNvSpPr/>
          <p:nvPr/>
        </p:nvSpPr>
        <p:spPr>
          <a:xfrm>
            <a:off x="2360917" y="2290812"/>
            <a:ext cx="720080" cy="281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黑体" pitchFamily="49" charset="-122"/>
                <a:ea typeface="黑体" pitchFamily="49" charset="-122"/>
              </a:rPr>
              <a:t>3</a:t>
            </a:r>
            <a:endParaRPr lang="zh-CN" altLang="en-US" sz="1600" dirty="0">
              <a:latin typeface="黑体" pitchFamily="49" charset="-122"/>
              <a:ea typeface="黑体" pitchFamily="49" charset="-122"/>
            </a:endParaRPr>
          </a:p>
        </p:txBody>
      </p:sp>
      <p:sp>
        <p:nvSpPr>
          <p:cNvPr id="18" name="矩形 17"/>
          <p:cNvSpPr/>
          <p:nvPr/>
        </p:nvSpPr>
        <p:spPr>
          <a:xfrm>
            <a:off x="3119141" y="2291796"/>
            <a:ext cx="720080" cy="281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黑体" pitchFamily="49" charset="-122"/>
                <a:ea typeface="黑体" pitchFamily="49" charset="-122"/>
              </a:rPr>
              <a:t>4</a:t>
            </a:r>
            <a:endParaRPr lang="zh-CN" altLang="en-US" sz="1600" dirty="0">
              <a:latin typeface="黑体" pitchFamily="49" charset="-122"/>
              <a:ea typeface="黑体" pitchFamily="49" charset="-122"/>
            </a:endParaRPr>
          </a:p>
        </p:txBody>
      </p:sp>
      <p:sp>
        <p:nvSpPr>
          <p:cNvPr id="19" name="矩形 18"/>
          <p:cNvSpPr/>
          <p:nvPr/>
        </p:nvSpPr>
        <p:spPr>
          <a:xfrm>
            <a:off x="16538" y="3356992"/>
            <a:ext cx="864096" cy="504056"/>
          </a:xfrm>
          <a:prstGeom prst="rect">
            <a:avLst/>
          </a:prstGeom>
          <a:solidFill>
            <a:srgbClr val="FFFF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ACK1</a:t>
            </a:r>
            <a:endParaRPr lang="zh-CN" altLang="en-US" b="1" dirty="0">
              <a:solidFill>
                <a:schemeClr val="tx1"/>
              </a:solidFill>
            </a:endParaRPr>
          </a:p>
        </p:txBody>
      </p:sp>
      <p:sp>
        <p:nvSpPr>
          <p:cNvPr id="20" name="矩形 19"/>
          <p:cNvSpPr/>
          <p:nvPr/>
        </p:nvSpPr>
        <p:spPr>
          <a:xfrm>
            <a:off x="880634" y="3356992"/>
            <a:ext cx="864096" cy="504056"/>
          </a:xfrm>
          <a:prstGeom prst="rect">
            <a:avLst/>
          </a:prstGeom>
          <a:solidFill>
            <a:srgbClr val="FFFF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ACK2</a:t>
            </a:r>
            <a:endParaRPr lang="zh-CN" altLang="en-US" b="1" dirty="0">
              <a:solidFill>
                <a:schemeClr val="tx1"/>
              </a:solidFill>
            </a:endParaRPr>
          </a:p>
        </p:txBody>
      </p:sp>
      <p:sp>
        <p:nvSpPr>
          <p:cNvPr id="21" name="矩形 20"/>
          <p:cNvSpPr/>
          <p:nvPr/>
        </p:nvSpPr>
        <p:spPr>
          <a:xfrm>
            <a:off x="3872592" y="2204864"/>
            <a:ext cx="1491496" cy="43204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998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par>
                          <p:cTn id="32" fill="hold">
                            <p:stCondLst>
                              <p:cond delay="0"/>
                            </p:stCondLst>
                            <p:childTnLst>
                              <p:par>
                                <p:cTn id="33" presetID="42" presetClass="path" presetSubtype="0" accel="50000" decel="50000" fill="hold" grpId="1" nodeType="afterEffect">
                                  <p:stCondLst>
                                    <p:cond delay="0"/>
                                  </p:stCondLst>
                                  <p:childTnLst>
                                    <p:animMotion origin="layout" path="M 1.66667E-6 2.59259E-6 L 0.00226 -0.11019 " pathEditMode="relative" rAng="0" ptsTypes="AA">
                                      <p:cBhvr>
                                        <p:cTn id="34" dur="2000" fill="hold"/>
                                        <p:tgtEl>
                                          <p:spTgt spid="19"/>
                                        </p:tgtEl>
                                        <p:attrNameLst>
                                          <p:attrName>ppt_x</p:attrName>
                                          <p:attrName>ppt_y</p:attrName>
                                        </p:attrNameLst>
                                      </p:cBhvr>
                                      <p:rCtr x="104" y="-5509"/>
                                    </p:animMotion>
                                  </p:childTnLst>
                                </p:cTn>
                              </p:par>
                            </p:childTnLst>
                          </p:cTn>
                        </p:par>
                        <p:par>
                          <p:cTn id="35" fill="hold">
                            <p:stCondLst>
                              <p:cond delay="2000"/>
                            </p:stCondLst>
                            <p:childTnLst>
                              <p:par>
                                <p:cTn id="36" presetID="1" presetClass="exit" presetSubtype="0" fill="hold" grpId="2" nodeType="afterEffect">
                                  <p:stCondLst>
                                    <p:cond delay="0"/>
                                  </p:stCondLst>
                                  <p:childTnLst>
                                    <p:set>
                                      <p:cBhvr>
                                        <p:cTn id="37" dur="1" fill="hold">
                                          <p:stCondLst>
                                            <p:cond delay="0"/>
                                          </p:stCondLst>
                                        </p:cTn>
                                        <p:tgtEl>
                                          <p:spTgt spid="19"/>
                                        </p:tgtEl>
                                        <p:attrNameLst>
                                          <p:attrName>style.visibility</p:attrName>
                                        </p:attrNameLst>
                                      </p:cBhvr>
                                      <p:to>
                                        <p:strVal val="hidden"/>
                                      </p:to>
                                    </p:set>
                                  </p:childTnLst>
                                </p:cTn>
                              </p:par>
                            </p:childTnLst>
                          </p:cTn>
                        </p:par>
                        <p:par>
                          <p:cTn id="38" fill="hold">
                            <p:stCondLst>
                              <p:cond delay="2000"/>
                            </p:stCondLst>
                            <p:childTnLst>
                              <p:par>
                                <p:cTn id="39" presetID="42" presetClass="path" presetSubtype="0" accel="50000" decel="50000" fill="hold" grpId="0" nodeType="afterEffect">
                                  <p:stCondLst>
                                    <p:cond delay="0"/>
                                  </p:stCondLst>
                                  <p:childTnLst>
                                    <p:animMotion origin="layout" path="M -3.05556E-6 7.40741E-7 L 0.08195 7.40741E-7 " pathEditMode="relative" rAng="0" ptsTypes="AA">
                                      <p:cBhvr>
                                        <p:cTn id="40" dur="2000" fill="hold"/>
                                        <p:tgtEl>
                                          <p:spTgt spid="6"/>
                                        </p:tgtEl>
                                        <p:attrNameLst>
                                          <p:attrName>ppt_x</p:attrName>
                                          <p:attrName>ppt_y</p:attrName>
                                        </p:attrNameLst>
                                      </p:cBhvr>
                                      <p:rCtr x="4097" y="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par>
                          <p:cTn id="45" fill="hold">
                            <p:stCondLst>
                              <p:cond delay="0"/>
                            </p:stCondLst>
                            <p:childTnLst>
                              <p:par>
                                <p:cTn id="46" presetID="42" presetClass="path" presetSubtype="0" accel="50000" decel="50000" fill="hold" grpId="1" nodeType="afterEffect">
                                  <p:stCondLst>
                                    <p:cond delay="0"/>
                                  </p:stCondLst>
                                  <p:childTnLst>
                                    <p:animMotion origin="layout" path="M 3.61111E-6 2.59259E-6 L 0.00208 -0.11019 " pathEditMode="relative" rAng="0" ptsTypes="AA">
                                      <p:cBhvr>
                                        <p:cTn id="47" dur="2000" fill="hold"/>
                                        <p:tgtEl>
                                          <p:spTgt spid="20"/>
                                        </p:tgtEl>
                                        <p:attrNameLst>
                                          <p:attrName>ppt_x</p:attrName>
                                          <p:attrName>ppt_y</p:attrName>
                                        </p:attrNameLst>
                                      </p:cBhvr>
                                      <p:rCtr x="104" y="-5509"/>
                                    </p:animMotion>
                                  </p:childTnLst>
                                </p:cTn>
                              </p:par>
                            </p:childTnLst>
                          </p:cTn>
                        </p:par>
                        <p:par>
                          <p:cTn id="48" fill="hold">
                            <p:stCondLst>
                              <p:cond delay="2000"/>
                            </p:stCondLst>
                            <p:childTnLst>
                              <p:par>
                                <p:cTn id="49" presetID="1" presetClass="exit" presetSubtype="0" fill="hold" grpId="2" nodeType="afterEffect">
                                  <p:stCondLst>
                                    <p:cond delay="0"/>
                                  </p:stCondLst>
                                  <p:childTnLst>
                                    <p:set>
                                      <p:cBhvr>
                                        <p:cTn id="50" dur="1" fill="hold">
                                          <p:stCondLst>
                                            <p:cond delay="0"/>
                                          </p:stCondLst>
                                        </p:cTn>
                                        <p:tgtEl>
                                          <p:spTgt spid="20"/>
                                        </p:tgtEl>
                                        <p:attrNameLst>
                                          <p:attrName>style.visibility</p:attrName>
                                        </p:attrNameLst>
                                      </p:cBhvr>
                                      <p:to>
                                        <p:strVal val="hidden"/>
                                      </p:to>
                                    </p:set>
                                  </p:childTnLst>
                                </p:cTn>
                              </p:par>
                            </p:childTnLst>
                          </p:cTn>
                        </p:par>
                        <p:par>
                          <p:cTn id="51" fill="hold">
                            <p:stCondLst>
                              <p:cond delay="2000"/>
                            </p:stCondLst>
                            <p:childTnLst>
                              <p:par>
                                <p:cTn id="52" presetID="42" presetClass="path" presetSubtype="0" accel="50000" decel="50000" fill="hold" grpId="1" nodeType="afterEffect">
                                  <p:stCondLst>
                                    <p:cond delay="0"/>
                                  </p:stCondLst>
                                  <p:childTnLst>
                                    <p:animMotion origin="layout" path="M 0.08195 7.40741E-7 L 0.16545 7.40741E-7 " pathEditMode="relative" rAng="0" ptsTypes="AA">
                                      <p:cBhvr>
                                        <p:cTn id="53" dur="2000" fill="hold"/>
                                        <p:tgtEl>
                                          <p:spTgt spid="6"/>
                                        </p:tgtEl>
                                        <p:attrNameLst>
                                          <p:attrName>ppt_x</p:attrName>
                                          <p:attrName>ppt_y</p:attrName>
                                        </p:attrNameLst>
                                      </p:cBhvr>
                                      <p:rCtr x="4167" y="0"/>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childTnLst>
                          </p:cTn>
                        </p:par>
                        <p:par>
                          <p:cTn id="58" fill="hold">
                            <p:stCondLst>
                              <p:cond delay="0"/>
                            </p:stCondLst>
                            <p:childTnLst>
                              <p:par>
                                <p:cTn id="59" presetID="26" presetClass="emph" presetSubtype="0" repeatCount="2000" fill="hold" grpId="1" nodeType="afterEffect">
                                  <p:stCondLst>
                                    <p:cond delay="0"/>
                                  </p:stCondLst>
                                  <p:childTnLst>
                                    <p:animEffect transition="out" filter="fade">
                                      <p:cBhvr>
                                        <p:cTn id="60" dur="750" tmFilter="0, 0; .2, .5; .8, .5; 1, 0"/>
                                        <p:tgtEl>
                                          <p:spTgt spid="21"/>
                                        </p:tgtEl>
                                      </p:cBhvr>
                                    </p:animEffect>
                                    <p:animScale>
                                      <p:cBhvr>
                                        <p:cTn id="61" dur="375"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14" grpId="0" animBg="1"/>
      <p:bldP spid="15" grpId="0" animBg="1"/>
      <p:bldP spid="17" grpId="0" animBg="1"/>
      <p:bldP spid="18" grpId="0" animBg="1"/>
      <p:bldP spid="19" grpId="0" animBg="1"/>
      <p:bldP spid="19" grpId="1" animBg="1"/>
      <p:bldP spid="19" grpId="2" animBg="1"/>
      <p:bldP spid="20" grpId="0" animBg="1"/>
      <p:bldP spid="20" grpId="1" animBg="1"/>
      <p:bldP spid="20" grpId="2" animBg="1"/>
      <p:bldP spid="21" grpId="0" animBg="1"/>
      <p:bldP spid="21"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接收方窗口</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在</a:t>
            </a:r>
            <a:r>
              <a:rPr lang="zh-CN" altLang="zh-CN" dirty="0"/>
              <a:t>连续</a:t>
            </a:r>
            <a:r>
              <a:rPr lang="en-US" altLang="zh-CN" dirty="0"/>
              <a:t>ARQ</a:t>
            </a:r>
            <a:r>
              <a:rPr lang="zh-CN" altLang="zh-CN" dirty="0"/>
              <a:t>协议中，接收窗口的大小</a:t>
            </a:r>
            <a:r>
              <a:rPr lang="en-US" altLang="zh-CN" dirty="0"/>
              <a:t>W</a:t>
            </a:r>
            <a:r>
              <a:rPr lang="en-US" altLang="zh-CN" baseline="-25000" dirty="0"/>
              <a:t>R</a:t>
            </a:r>
            <a:r>
              <a:rPr lang="en-US" altLang="zh-CN" dirty="0"/>
              <a:t> = </a:t>
            </a:r>
            <a:r>
              <a:rPr lang="en-US" altLang="zh-CN" dirty="0" smtClean="0"/>
              <a:t>1</a:t>
            </a:r>
          </a:p>
          <a:p>
            <a:r>
              <a:rPr lang="zh-CN" altLang="zh-CN" dirty="0"/>
              <a:t>只有当收到的数据的序号落入接收窗口时，才允许收下该</a:t>
            </a:r>
            <a:r>
              <a:rPr lang="zh-CN" altLang="zh-CN" dirty="0" smtClean="0"/>
              <a:t>数据</a:t>
            </a:r>
            <a:endParaRPr lang="en-US" altLang="zh-CN" dirty="0" smtClean="0"/>
          </a:p>
          <a:p>
            <a:r>
              <a:rPr lang="zh-CN" altLang="zh-CN" dirty="0" smtClean="0"/>
              <a:t>在</a:t>
            </a:r>
            <a:r>
              <a:rPr lang="zh-CN" altLang="zh-CN" dirty="0"/>
              <a:t>向发送方发送确认消息后，接收窗口向前滑动</a:t>
            </a:r>
            <a:r>
              <a:rPr lang="en-US" altLang="zh-CN" dirty="0"/>
              <a:t>1</a:t>
            </a:r>
            <a:r>
              <a:rPr lang="zh-CN" altLang="zh-CN" dirty="0"/>
              <a:t>个</a:t>
            </a:r>
            <a:r>
              <a:rPr lang="zh-CN" altLang="zh-CN" dirty="0" smtClean="0"/>
              <a:t>位置</a:t>
            </a:r>
            <a:endParaRPr lang="en-US" altLang="zh-CN" dirty="0" smtClean="0"/>
          </a:p>
          <a:p>
            <a:r>
              <a:rPr lang="zh-CN" altLang="zh-CN" dirty="0" smtClean="0"/>
              <a:t>若</a:t>
            </a:r>
            <a:r>
              <a:rPr lang="zh-CN" altLang="zh-CN" dirty="0"/>
              <a:t>收到的数据落在了接收窗口之外，则一律丢弃</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743129796"/>
              </p:ext>
            </p:extLst>
          </p:nvPr>
        </p:nvGraphicFramePr>
        <p:xfrm>
          <a:off x="90937" y="4509120"/>
          <a:ext cx="8782007" cy="1872208"/>
        </p:xfrm>
        <a:graphic>
          <a:graphicData uri="http://schemas.openxmlformats.org/presentationml/2006/ole">
            <mc:AlternateContent xmlns:mc="http://schemas.openxmlformats.org/markup-compatibility/2006">
              <mc:Choice xmlns:v="urn:schemas-microsoft-com:vml" Requires="v">
                <p:oleObj spid="_x0000_s19490" name="Visio" r:id="rId3" imgW="5790727" imgH="1231612" progId="Visio.Drawing.11">
                  <p:embed/>
                </p:oleObj>
              </mc:Choice>
              <mc:Fallback>
                <p:oleObj name="Visio" r:id="rId3" imgW="5790727" imgH="1231612" progId="Visio.Drawing.11">
                  <p:embed/>
                  <p:pic>
                    <p:nvPicPr>
                      <p:cNvPr id="0" name=""/>
                      <p:cNvPicPr>
                        <a:picLocks noChangeAspect="1" noChangeArrowheads="1"/>
                      </p:cNvPicPr>
                      <p:nvPr/>
                    </p:nvPicPr>
                    <p:blipFill>
                      <a:blip r:embed="rId4"/>
                      <a:srcRect/>
                      <a:stretch>
                        <a:fillRect/>
                      </a:stretch>
                    </p:blipFill>
                    <p:spPr bwMode="auto">
                      <a:xfrm>
                        <a:off x="90937" y="4509120"/>
                        <a:ext cx="8782007" cy="1872208"/>
                      </a:xfrm>
                      <a:prstGeom prst="rect">
                        <a:avLst/>
                      </a:prstGeom>
                      <a:noFill/>
                    </p:spPr>
                  </p:pic>
                </p:oleObj>
              </mc:Fallback>
            </mc:AlternateContent>
          </a:graphicData>
        </a:graphic>
      </p:graphicFrame>
      <p:grpSp>
        <p:nvGrpSpPr>
          <p:cNvPr id="15" name="组合 14"/>
          <p:cNvGrpSpPr/>
          <p:nvPr/>
        </p:nvGrpSpPr>
        <p:grpSpPr>
          <a:xfrm>
            <a:off x="162945" y="4509120"/>
            <a:ext cx="3184919" cy="1368152"/>
            <a:chOff x="162945" y="4509120"/>
            <a:chExt cx="3184919" cy="1368152"/>
          </a:xfrm>
        </p:grpSpPr>
        <p:sp>
          <p:nvSpPr>
            <p:cNvPr id="5" name="矩形 4"/>
            <p:cNvSpPr/>
            <p:nvPr/>
          </p:nvSpPr>
          <p:spPr>
            <a:xfrm>
              <a:off x="162945" y="5157192"/>
              <a:ext cx="742466" cy="72008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43835147"/>
                </p:ext>
              </p:extLst>
            </p:nvPr>
          </p:nvGraphicFramePr>
          <p:xfrm>
            <a:off x="162945" y="4509120"/>
            <a:ext cx="3184919" cy="603634"/>
          </p:xfrm>
          <a:graphic>
            <a:graphicData uri="http://schemas.openxmlformats.org/presentationml/2006/ole">
              <mc:AlternateContent xmlns:mc="http://schemas.openxmlformats.org/markup-compatibility/2006">
                <mc:Choice xmlns:v="urn:schemas-microsoft-com:vml" Requires="v">
                  <p:oleObj spid="_x0000_s19491" name="Visio" r:id="rId5" imgW="2520625" imgH="405353" progId="Visio.Drawing.11">
                    <p:embed/>
                  </p:oleObj>
                </mc:Choice>
                <mc:Fallback>
                  <p:oleObj name="Visio" r:id="rId5" imgW="2520625" imgH="405353" progId="Visio.Drawing.11">
                    <p:embed/>
                    <p:pic>
                      <p:nvPicPr>
                        <p:cNvPr id="0" name=""/>
                        <p:cNvPicPr>
                          <a:picLocks noChangeAspect="1" noChangeArrowheads="1"/>
                        </p:cNvPicPr>
                        <p:nvPr/>
                      </p:nvPicPr>
                      <p:blipFill>
                        <a:blip r:embed="rId6"/>
                        <a:srcRect/>
                        <a:stretch>
                          <a:fillRect/>
                        </a:stretch>
                      </p:blipFill>
                      <p:spPr bwMode="auto">
                        <a:xfrm>
                          <a:off x="162945" y="4509120"/>
                          <a:ext cx="3184919" cy="603634"/>
                        </a:xfrm>
                        <a:prstGeom prst="rect">
                          <a:avLst/>
                        </a:prstGeom>
                        <a:noFill/>
                      </p:spPr>
                    </p:pic>
                  </p:oleObj>
                </mc:Fallback>
              </mc:AlternateContent>
            </a:graphicData>
          </a:graphic>
        </p:graphicFrame>
      </p:grpSp>
      <p:sp>
        <p:nvSpPr>
          <p:cNvPr id="7" name="矩形 6"/>
          <p:cNvSpPr/>
          <p:nvPr/>
        </p:nvSpPr>
        <p:spPr>
          <a:xfrm>
            <a:off x="71979" y="4005064"/>
            <a:ext cx="720080" cy="281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黑体" pitchFamily="49" charset="-122"/>
                <a:ea typeface="黑体" pitchFamily="49" charset="-122"/>
              </a:rPr>
              <a:t>0</a:t>
            </a:r>
            <a:endParaRPr lang="zh-CN" altLang="en-US" sz="1600" dirty="0">
              <a:latin typeface="黑体" pitchFamily="49" charset="-122"/>
              <a:ea typeface="黑体" pitchFamily="49" charset="-122"/>
            </a:endParaRPr>
          </a:p>
        </p:txBody>
      </p:sp>
      <p:sp>
        <p:nvSpPr>
          <p:cNvPr id="12" name="矩形 11"/>
          <p:cNvSpPr/>
          <p:nvPr/>
        </p:nvSpPr>
        <p:spPr>
          <a:xfrm>
            <a:off x="71979" y="5265204"/>
            <a:ext cx="864096" cy="504056"/>
          </a:xfrm>
          <a:prstGeom prst="rect">
            <a:avLst/>
          </a:prstGeom>
          <a:solidFill>
            <a:srgbClr val="FFFF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ACK1</a:t>
            </a:r>
            <a:endParaRPr lang="zh-CN" altLang="en-US" b="1" dirty="0">
              <a:solidFill>
                <a:schemeClr val="tx1"/>
              </a:solidFill>
            </a:endParaRPr>
          </a:p>
        </p:txBody>
      </p:sp>
      <p:sp>
        <p:nvSpPr>
          <p:cNvPr id="16" name="矩形 15"/>
          <p:cNvSpPr/>
          <p:nvPr/>
        </p:nvSpPr>
        <p:spPr>
          <a:xfrm>
            <a:off x="802499" y="4005064"/>
            <a:ext cx="720080" cy="281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黑体" pitchFamily="49" charset="-122"/>
                <a:ea typeface="黑体" pitchFamily="49" charset="-122"/>
              </a:rPr>
              <a:t>1</a:t>
            </a:r>
            <a:endParaRPr lang="zh-CN" altLang="en-US" sz="1600" dirty="0">
              <a:latin typeface="黑体" pitchFamily="49" charset="-122"/>
              <a:ea typeface="黑体" pitchFamily="49" charset="-122"/>
            </a:endParaRPr>
          </a:p>
        </p:txBody>
      </p:sp>
      <p:sp>
        <p:nvSpPr>
          <p:cNvPr id="17" name="矩形 16"/>
          <p:cNvSpPr/>
          <p:nvPr/>
        </p:nvSpPr>
        <p:spPr>
          <a:xfrm>
            <a:off x="802499" y="5265204"/>
            <a:ext cx="864096" cy="504056"/>
          </a:xfrm>
          <a:prstGeom prst="rect">
            <a:avLst/>
          </a:prstGeom>
          <a:solidFill>
            <a:srgbClr val="FFFF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ACK2</a:t>
            </a:r>
            <a:endParaRPr lang="zh-CN" altLang="en-US" b="1" dirty="0">
              <a:solidFill>
                <a:schemeClr val="tx1"/>
              </a:solidFill>
            </a:endParaRPr>
          </a:p>
        </p:txBody>
      </p:sp>
    </p:spTree>
    <p:extLst>
      <p:ext uri="{BB962C8B-B14F-4D97-AF65-F5344CB8AC3E}">
        <p14:creationId xmlns:p14="http://schemas.microsoft.com/office/powerpoint/2010/main" val="29079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2.22222E-6 1.85185E-6 L 0.01181 0.2 " pathEditMode="relative" rAng="0" ptsTypes="AA">
                                      <p:cBhvr>
                                        <p:cTn id="9" dur="2000" fill="hold"/>
                                        <p:tgtEl>
                                          <p:spTgt spid="7"/>
                                        </p:tgtEl>
                                        <p:attrNameLst>
                                          <p:attrName>ppt_x</p:attrName>
                                          <p:attrName>ppt_y</p:attrName>
                                        </p:attrNameLst>
                                      </p:cBhvr>
                                      <p:rCtr x="590" y="100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0"/>
                            </p:stCondLst>
                            <p:childTnLst>
                              <p:par>
                                <p:cTn id="15" presetID="42" presetClass="path" presetSubtype="0" accel="50000" decel="50000" fill="hold" grpId="1" nodeType="afterEffect">
                                  <p:stCondLst>
                                    <p:cond delay="0"/>
                                  </p:stCondLst>
                                  <p:childTnLst>
                                    <p:animMotion origin="layout" path="M 0.00399 1.85185E-6 L -0.00781 -0.19931 " pathEditMode="relative" rAng="0" ptsTypes="AA">
                                      <p:cBhvr>
                                        <p:cTn id="16" dur="2000" fill="hold"/>
                                        <p:tgtEl>
                                          <p:spTgt spid="12"/>
                                        </p:tgtEl>
                                        <p:attrNameLst>
                                          <p:attrName>ppt_x</p:attrName>
                                          <p:attrName>ppt_y</p:attrName>
                                        </p:attrNameLst>
                                      </p:cBhvr>
                                      <p:rCtr x="-590" y="-9977"/>
                                    </p:animMotion>
                                  </p:childTnLst>
                                </p:cTn>
                              </p:par>
                            </p:childTnLst>
                          </p:cTn>
                        </p:par>
                        <p:par>
                          <p:cTn id="17" fill="hold">
                            <p:stCondLst>
                              <p:cond delay="2000"/>
                            </p:stCondLst>
                            <p:childTnLst>
                              <p:par>
                                <p:cTn id="18" presetID="10" presetClass="exit" presetSubtype="0" fill="hold" grpId="2" nodeType="after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par>
                          <p:cTn id="21" fill="hold">
                            <p:stCondLst>
                              <p:cond delay="2500"/>
                            </p:stCondLst>
                            <p:childTnLst>
                              <p:par>
                                <p:cTn id="22" presetID="42" presetClass="path" presetSubtype="0" accel="50000" decel="50000" fill="hold" nodeType="afterEffect">
                                  <p:stCondLst>
                                    <p:cond delay="0"/>
                                  </p:stCondLst>
                                  <p:childTnLst>
                                    <p:animMotion origin="layout" path="M -3.88889E-6 4.07407E-6 L 0.08056 0.00046 " pathEditMode="relative" rAng="0" ptsTypes="AA">
                                      <p:cBhvr>
                                        <p:cTn id="23" dur="2000" fill="hold"/>
                                        <p:tgtEl>
                                          <p:spTgt spid="15"/>
                                        </p:tgtEl>
                                        <p:attrNameLst>
                                          <p:attrName>ppt_x</p:attrName>
                                          <p:attrName>ppt_y</p:attrName>
                                        </p:attrNameLst>
                                      </p:cBhvr>
                                      <p:rCtr x="4028" y="23"/>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0"/>
                            </p:stCondLst>
                            <p:childTnLst>
                              <p:par>
                                <p:cTn id="29" presetID="42" presetClass="path" presetSubtype="0" accel="50000" decel="50000" fill="hold" grpId="0" nodeType="afterEffect">
                                  <p:stCondLst>
                                    <p:cond delay="0"/>
                                  </p:stCondLst>
                                  <p:childTnLst>
                                    <p:animMotion origin="layout" path="M -2.22222E-6 1.85185E-6 L 0.01181 0.2 " pathEditMode="relative" rAng="0" ptsTypes="AA">
                                      <p:cBhvr>
                                        <p:cTn id="30" dur="2000" fill="hold"/>
                                        <p:tgtEl>
                                          <p:spTgt spid="16"/>
                                        </p:tgtEl>
                                        <p:attrNameLst>
                                          <p:attrName>ppt_x</p:attrName>
                                          <p:attrName>ppt_y</p:attrName>
                                        </p:attrNameLst>
                                      </p:cBhvr>
                                      <p:rCtr x="590" y="1000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grpId="1" nodeType="afterEffect">
                                  <p:stCondLst>
                                    <p:cond delay="0"/>
                                  </p:stCondLst>
                                  <p:childTnLst>
                                    <p:animMotion origin="layout" path="M 0.00399 1.85185E-6 L -0.00781 -0.19931 " pathEditMode="relative" rAng="0" ptsTypes="AA">
                                      <p:cBhvr>
                                        <p:cTn id="37" dur="2000" fill="hold"/>
                                        <p:tgtEl>
                                          <p:spTgt spid="17"/>
                                        </p:tgtEl>
                                        <p:attrNameLst>
                                          <p:attrName>ppt_x</p:attrName>
                                          <p:attrName>ppt_y</p:attrName>
                                        </p:attrNameLst>
                                      </p:cBhvr>
                                      <p:rCtr x="-590" y="-9977"/>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childTnLst>
                          </p:cTn>
                        </p:par>
                        <p:par>
                          <p:cTn id="42" fill="hold">
                            <p:stCondLst>
                              <p:cond delay="2500"/>
                            </p:stCondLst>
                            <p:childTnLst>
                              <p:par>
                                <p:cTn id="43" presetID="42" presetClass="path" presetSubtype="0" accel="50000" decel="50000" fill="hold" nodeType="afterEffect">
                                  <p:stCondLst>
                                    <p:cond delay="0"/>
                                  </p:stCondLst>
                                  <p:childTnLst>
                                    <p:animMotion origin="layout" path="M 0.08056 0.00046 L 0.16459 0.00115 " pathEditMode="relative" rAng="0" ptsTypes="AA">
                                      <p:cBhvr>
                                        <p:cTn id="44" dur="2000" fill="hold"/>
                                        <p:tgtEl>
                                          <p:spTgt spid="15"/>
                                        </p:tgtEl>
                                        <p:attrNameLst>
                                          <p:attrName>ppt_x</p:attrName>
                                          <p:attrName>ppt_y</p:attrName>
                                        </p:attrNameLst>
                                      </p:cBhvr>
                                      <p:rCtr x="420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animBg="1"/>
      <p:bldP spid="12" grpId="0" animBg="1"/>
      <p:bldP spid="12" grpId="1" animBg="1"/>
      <p:bldP spid="12" grpId="2" animBg="1"/>
      <p:bldP spid="16" grpId="0" animBg="1"/>
      <p:bldP spid="16" grpId="1" animBg="1"/>
      <p:bldP spid="17" grpId="0" animBg="1"/>
      <p:bldP spid="17" grpId="1" animBg="1"/>
      <p:bldP spid="17"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滑动窗口的重要特性</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en-US" dirty="0" smtClean="0"/>
              <a:t>滑动规律</a:t>
            </a:r>
            <a:endParaRPr lang="en-US" altLang="zh-CN" dirty="0" smtClean="0"/>
          </a:p>
          <a:p>
            <a:pPr lvl="1"/>
            <a:r>
              <a:rPr lang="zh-CN" altLang="zh-CN" dirty="0" smtClean="0"/>
              <a:t>接收窗口是在</a:t>
            </a:r>
            <a:r>
              <a:rPr lang="zh-CN" altLang="zh-CN" dirty="0"/>
              <a:t>收到数据并返回</a:t>
            </a:r>
            <a:r>
              <a:rPr lang="en-US" altLang="zh-CN" dirty="0"/>
              <a:t>ACK</a:t>
            </a:r>
            <a:r>
              <a:rPr lang="zh-CN" altLang="zh-CN" dirty="0"/>
              <a:t>后向前</a:t>
            </a:r>
            <a:r>
              <a:rPr lang="zh-CN" altLang="zh-CN" dirty="0" smtClean="0"/>
              <a:t>移动</a:t>
            </a:r>
            <a:endParaRPr lang="en-US" altLang="zh-CN" dirty="0" smtClean="0"/>
          </a:p>
          <a:p>
            <a:pPr lvl="1"/>
            <a:r>
              <a:rPr lang="zh-CN" altLang="zh-CN" dirty="0" smtClean="0"/>
              <a:t>发送窗口是收到</a:t>
            </a:r>
            <a:r>
              <a:rPr lang="zh-CN" altLang="zh-CN" dirty="0"/>
              <a:t>接收方的</a:t>
            </a:r>
            <a:r>
              <a:rPr lang="en-US" altLang="zh-CN" dirty="0"/>
              <a:t>ACK</a:t>
            </a:r>
            <a:r>
              <a:rPr lang="zh-CN" altLang="zh-CN" dirty="0"/>
              <a:t>后向前</a:t>
            </a:r>
            <a:r>
              <a:rPr lang="zh-CN" altLang="zh-CN" dirty="0" smtClean="0"/>
              <a:t>移动</a:t>
            </a:r>
            <a:endParaRPr lang="en-US" altLang="zh-CN" dirty="0" smtClean="0"/>
          </a:p>
          <a:p>
            <a:pPr lvl="1"/>
            <a:r>
              <a:rPr lang="zh-CN" altLang="zh-CN" dirty="0" smtClean="0"/>
              <a:t>双方</a:t>
            </a:r>
            <a:r>
              <a:rPr lang="zh-CN" altLang="zh-CN" dirty="0"/>
              <a:t>的</a:t>
            </a:r>
            <a:r>
              <a:rPr lang="zh-CN" altLang="zh-CN" dirty="0" smtClean="0"/>
              <a:t>窗口按照</a:t>
            </a:r>
            <a:r>
              <a:rPr lang="zh-CN" altLang="zh-CN" dirty="0"/>
              <a:t>以上规律不断地向前</a:t>
            </a:r>
            <a:r>
              <a:rPr lang="zh-CN" altLang="zh-CN" dirty="0" smtClean="0"/>
              <a:t>滑动</a:t>
            </a:r>
            <a:endParaRPr lang="en-US" altLang="zh-CN" dirty="0" smtClean="0"/>
          </a:p>
          <a:p>
            <a:r>
              <a:rPr lang="zh-CN" altLang="zh-CN" dirty="0"/>
              <a:t>在局域网的</a:t>
            </a:r>
            <a:r>
              <a:rPr lang="zh-CN" altLang="zh-CN" dirty="0" smtClean="0"/>
              <a:t>情况</a:t>
            </a:r>
            <a:r>
              <a:rPr lang="zh-CN" altLang="zh-CN" dirty="0"/>
              <a:t>下</a:t>
            </a:r>
            <a:endParaRPr lang="en-US" altLang="zh-CN" dirty="0" smtClean="0"/>
          </a:p>
          <a:p>
            <a:pPr lvl="1"/>
            <a:r>
              <a:rPr lang="zh-CN" altLang="zh-CN" dirty="0" smtClean="0"/>
              <a:t>连续</a:t>
            </a:r>
            <a:r>
              <a:rPr lang="en-US" altLang="zh-CN" dirty="0"/>
              <a:t>ARQ</a:t>
            </a:r>
            <a:r>
              <a:rPr lang="zh-CN" altLang="zh-CN" dirty="0"/>
              <a:t>的接收窗口大小为</a:t>
            </a:r>
            <a:r>
              <a:rPr lang="en-US" altLang="zh-CN" dirty="0"/>
              <a:t>1</a:t>
            </a:r>
            <a:r>
              <a:rPr lang="zh-CN" altLang="zh-CN" dirty="0" smtClean="0"/>
              <a:t>，未尝不可</a:t>
            </a:r>
            <a:endParaRPr lang="en-US" altLang="zh-CN" dirty="0" smtClean="0"/>
          </a:p>
          <a:p>
            <a:pPr lvl="1"/>
            <a:r>
              <a:rPr lang="zh-CN" altLang="zh-CN" dirty="0" smtClean="0"/>
              <a:t>因为</a:t>
            </a:r>
            <a:r>
              <a:rPr lang="zh-CN" altLang="zh-CN" dirty="0"/>
              <a:t>多数情况下数据可以按序到达</a:t>
            </a:r>
            <a:r>
              <a:rPr lang="zh-CN" altLang="zh-CN" dirty="0" smtClean="0"/>
              <a:t>的</a:t>
            </a:r>
            <a:endParaRPr lang="en-US" altLang="zh-CN" dirty="0" smtClean="0"/>
          </a:p>
        </p:txBody>
      </p:sp>
    </p:spTree>
    <p:extLst>
      <p:ext uri="{BB962C8B-B14F-4D97-AF65-F5344CB8AC3E}">
        <p14:creationId xmlns:p14="http://schemas.microsoft.com/office/powerpoint/2010/main" val="3603478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基本思想</a:t>
            </a:r>
            <a:endParaRPr lang="zh-CN" altLang="en-US" dirty="0"/>
          </a:p>
        </p:txBody>
      </p:sp>
      <p:sp>
        <p:nvSpPr>
          <p:cNvPr id="3" name="内容占位符 2"/>
          <p:cNvSpPr>
            <a:spLocks noGrp="1"/>
          </p:cNvSpPr>
          <p:nvPr>
            <p:ph sz="quarter" idx="1"/>
          </p:nvPr>
        </p:nvSpPr>
        <p:spPr/>
        <p:txBody>
          <a:bodyPr/>
          <a:lstStyle/>
          <a:p>
            <a:r>
              <a:rPr lang="zh-CN" altLang="zh-CN" dirty="0" smtClean="0"/>
              <a:t>双方</a:t>
            </a:r>
            <a:r>
              <a:rPr lang="zh-CN" altLang="zh-CN" dirty="0"/>
              <a:t>通过建立</a:t>
            </a:r>
            <a:r>
              <a:rPr lang="zh-CN" altLang="zh-CN" dirty="0" smtClean="0"/>
              <a:t>“在线联系方式”</a:t>
            </a:r>
            <a:endParaRPr lang="en-US" altLang="zh-CN" dirty="0" smtClean="0"/>
          </a:p>
          <a:p>
            <a:r>
              <a:rPr lang="zh-CN" altLang="zh-CN" dirty="0" smtClean="0"/>
              <a:t>在</a:t>
            </a:r>
            <a:r>
              <a:rPr lang="zh-CN" altLang="zh-CN" dirty="0"/>
              <a:t>通信的过程中不断交互、</a:t>
            </a:r>
            <a:r>
              <a:rPr lang="zh-CN" altLang="zh-CN" dirty="0" smtClean="0"/>
              <a:t>反馈</a:t>
            </a:r>
            <a:endParaRPr lang="en-US" altLang="zh-CN" dirty="0" smtClean="0"/>
          </a:p>
          <a:p>
            <a:r>
              <a:rPr lang="zh-CN" altLang="zh-CN" dirty="0" smtClean="0"/>
              <a:t>如果</a:t>
            </a:r>
            <a:r>
              <a:rPr lang="zh-CN" altLang="zh-CN" dirty="0"/>
              <a:t>发现数据产生问题则重新</a:t>
            </a:r>
            <a:r>
              <a:rPr lang="zh-CN" altLang="zh-CN" dirty="0" smtClean="0"/>
              <a:t>发送</a:t>
            </a:r>
            <a:endParaRPr lang="en-US" altLang="zh-CN" dirty="0" smtClean="0"/>
          </a:p>
          <a:p>
            <a:r>
              <a:rPr lang="zh-CN" altLang="zh-CN" dirty="0" smtClean="0"/>
              <a:t>直至</a:t>
            </a:r>
            <a:r>
              <a:rPr lang="zh-CN" altLang="zh-CN" dirty="0"/>
              <a:t>成功，或者多次失败（认为网络确实不可用）后放弃发送</a:t>
            </a:r>
            <a:endParaRPr lang="zh-CN" altLang="en-US" dirty="0"/>
          </a:p>
        </p:txBody>
      </p:sp>
    </p:spTree>
    <p:extLst>
      <p:ext uri="{BB962C8B-B14F-4D97-AF65-F5344CB8AC3E}">
        <p14:creationId xmlns:p14="http://schemas.microsoft.com/office/powerpoint/2010/main" val="1505845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301752" y="1527048"/>
            <a:ext cx="8446712" cy="4572000"/>
          </a:xfrm>
        </p:spPr>
        <p:txBody>
          <a:bodyPr/>
          <a:lstStyle/>
          <a:p>
            <a:r>
              <a:rPr lang="zh-CN" altLang="zh-CN" dirty="0"/>
              <a:t>以下情况，窗口等于</a:t>
            </a:r>
            <a:r>
              <a:rPr lang="en-US" altLang="zh-CN" dirty="0"/>
              <a:t>1</a:t>
            </a:r>
            <a:r>
              <a:rPr lang="zh-CN" altLang="zh-CN" dirty="0"/>
              <a:t>时，系统效率将大大降低</a:t>
            </a:r>
          </a:p>
          <a:p>
            <a:pPr lvl="1"/>
            <a:r>
              <a:rPr lang="zh-CN" altLang="zh-CN" dirty="0"/>
              <a:t>互联网是不保证数据有序性的，如标识靠后的数据先到达，只能白白扔掉。</a:t>
            </a:r>
          </a:p>
          <a:p>
            <a:pPr lvl="1"/>
            <a:r>
              <a:rPr lang="zh-CN" altLang="zh-CN" dirty="0"/>
              <a:t>发送方发送一批数据，其中一个数据丢失</a:t>
            </a:r>
            <a:r>
              <a:rPr lang="en-US" altLang="zh-CN" dirty="0"/>
              <a:t>/</a:t>
            </a:r>
            <a:r>
              <a:rPr lang="zh-CN" altLang="zh-CN" dirty="0"/>
              <a:t>出错，后续的数据只能</a:t>
            </a:r>
            <a:r>
              <a:rPr lang="zh-CN" altLang="zh-CN" dirty="0" smtClean="0"/>
              <a:t>扔掉</a:t>
            </a:r>
            <a:endParaRPr lang="en-US" altLang="zh-CN" dirty="0" smtClean="0"/>
          </a:p>
          <a:p>
            <a:r>
              <a:rPr lang="zh-CN" altLang="zh-CN" dirty="0"/>
              <a:t>当发送窗口和接收窗口的大小都等于</a:t>
            </a:r>
            <a:r>
              <a:rPr lang="en-US" altLang="zh-CN" dirty="0"/>
              <a:t>1</a:t>
            </a:r>
            <a:r>
              <a:rPr lang="zh-CN" altLang="zh-CN" dirty="0"/>
              <a:t>时，连续</a:t>
            </a:r>
            <a:r>
              <a:rPr lang="en-US" altLang="zh-CN" dirty="0"/>
              <a:t>ARQ</a:t>
            </a:r>
            <a:r>
              <a:rPr lang="zh-CN" altLang="zh-CN" dirty="0"/>
              <a:t>协议就退变成了停止等待协议</a:t>
            </a:r>
            <a:endParaRPr lang="zh-CN" altLang="en-US" dirty="0"/>
          </a:p>
          <a:p>
            <a:endParaRPr lang="zh-CN" altLang="en-US" dirty="0"/>
          </a:p>
        </p:txBody>
      </p:sp>
    </p:spTree>
    <p:extLst>
      <p:ext uri="{BB962C8B-B14F-4D97-AF65-F5344CB8AC3E}">
        <p14:creationId xmlns:p14="http://schemas.microsoft.com/office/powerpoint/2010/main" val="9213803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t>16.2 </a:t>
            </a:r>
            <a:r>
              <a:rPr lang="zh-CN" altLang="zh-CN" dirty="0"/>
              <a:t>自动请求重传</a:t>
            </a:r>
            <a:r>
              <a:rPr lang="en-US" altLang="zh-CN" dirty="0"/>
              <a:t>ARQ</a:t>
            </a:r>
            <a:r>
              <a:rPr lang="zh-CN" altLang="zh-CN" dirty="0"/>
              <a:t>协议</a:t>
            </a:r>
          </a:p>
          <a:p>
            <a:r>
              <a:rPr lang="en-US" altLang="zh-CN" dirty="0" smtClean="0"/>
              <a:t>16.3 </a:t>
            </a:r>
            <a:r>
              <a:rPr lang="zh-CN" altLang="zh-CN" dirty="0"/>
              <a:t>连续</a:t>
            </a:r>
            <a:r>
              <a:rPr lang="en-US" altLang="zh-CN" dirty="0"/>
              <a:t>ARQ</a:t>
            </a:r>
            <a:r>
              <a:rPr lang="zh-CN" altLang="zh-CN" dirty="0"/>
              <a:t>协议</a:t>
            </a:r>
          </a:p>
          <a:p>
            <a:pPr lvl="1"/>
            <a:r>
              <a:rPr lang="en-US" altLang="zh-CN" dirty="0"/>
              <a:t>16.3.1 </a:t>
            </a:r>
            <a:r>
              <a:rPr lang="zh-CN" altLang="zh-CN" dirty="0"/>
              <a:t>算法思想</a:t>
            </a:r>
          </a:p>
          <a:p>
            <a:pPr lvl="1"/>
            <a:r>
              <a:rPr lang="en-US" altLang="zh-CN" dirty="0"/>
              <a:t>16.3.2 </a:t>
            </a:r>
            <a:r>
              <a:rPr lang="zh-CN" altLang="zh-CN" dirty="0"/>
              <a:t>滑动窗口的引入</a:t>
            </a:r>
          </a:p>
          <a:p>
            <a:pPr lvl="1"/>
            <a:r>
              <a:rPr lang="en-US" altLang="zh-CN" dirty="0">
                <a:solidFill>
                  <a:srgbClr val="FF0000"/>
                </a:solidFill>
              </a:rPr>
              <a:t>16.3.3 </a:t>
            </a:r>
            <a:r>
              <a:rPr lang="zh-CN" altLang="zh-CN" dirty="0">
                <a:solidFill>
                  <a:srgbClr val="FF0000"/>
                </a:solidFill>
              </a:rPr>
              <a:t>反馈消息的总结</a:t>
            </a:r>
          </a:p>
          <a:p>
            <a:pPr lvl="1"/>
            <a:r>
              <a:rPr lang="en-US" altLang="zh-CN" dirty="0"/>
              <a:t>16.3.4 </a:t>
            </a:r>
            <a:r>
              <a:rPr lang="zh-CN" altLang="zh-CN" dirty="0"/>
              <a:t>信道利用率</a:t>
            </a:r>
          </a:p>
          <a:p>
            <a:r>
              <a:rPr lang="en-US" altLang="zh-CN" dirty="0"/>
              <a:t>16.4 </a:t>
            </a:r>
            <a:r>
              <a:rPr lang="zh-CN" altLang="zh-CN" dirty="0"/>
              <a:t>选择重传</a:t>
            </a:r>
            <a:r>
              <a:rPr lang="en-US" altLang="zh-CN" dirty="0"/>
              <a:t>ARQ</a:t>
            </a:r>
            <a:r>
              <a:rPr lang="zh-CN" altLang="zh-CN" dirty="0"/>
              <a:t>协议（</a:t>
            </a:r>
            <a:r>
              <a:rPr lang="en-US" altLang="zh-CN" dirty="0"/>
              <a:t>SR</a:t>
            </a:r>
            <a:r>
              <a:rPr lang="zh-CN" altLang="zh-CN" dirty="0" smtClean="0"/>
              <a:t>）</a:t>
            </a:r>
            <a:endParaRPr lang="zh-CN" altLang="zh-CN" dirty="0"/>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）是否发送错误确认</a:t>
            </a:r>
            <a:endParaRPr lang="zh-CN" altLang="en-US" dirty="0"/>
          </a:p>
        </p:txBody>
      </p:sp>
      <p:sp>
        <p:nvSpPr>
          <p:cNvPr id="3" name="内容占位符 2"/>
          <p:cNvSpPr>
            <a:spLocks noGrp="1"/>
          </p:cNvSpPr>
          <p:nvPr>
            <p:ph sz="quarter" idx="1"/>
          </p:nvPr>
        </p:nvSpPr>
        <p:spPr/>
        <p:txBody>
          <a:bodyPr>
            <a:normAutofit/>
          </a:bodyPr>
          <a:lstStyle/>
          <a:p>
            <a:r>
              <a:rPr lang="zh-CN" altLang="zh-CN" dirty="0" smtClean="0"/>
              <a:t>接收</a:t>
            </a:r>
            <a:r>
              <a:rPr lang="zh-CN" altLang="zh-CN" dirty="0"/>
              <a:t>方可以对发送方发送出错消息（</a:t>
            </a:r>
            <a:r>
              <a:rPr lang="en-US" altLang="zh-CN" dirty="0"/>
              <a:t>NAK</a:t>
            </a:r>
            <a:r>
              <a:rPr lang="zh-CN" altLang="zh-CN" dirty="0"/>
              <a:t>）以进行差错的</a:t>
            </a:r>
            <a:r>
              <a:rPr lang="zh-CN" altLang="zh-CN" dirty="0" smtClean="0"/>
              <a:t>反馈</a:t>
            </a:r>
            <a:endParaRPr lang="en-US" altLang="zh-CN" dirty="0" smtClean="0"/>
          </a:p>
          <a:p>
            <a:r>
              <a:rPr lang="zh-CN" altLang="zh-CN" dirty="0" smtClean="0"/>
              <a:t>也</a:t>
            </a:r>
            <a:r>
              <a:rPr lang="zh-CN" altLang="zh-CN" dirty="0"/>
              <a:t>可以不进行错误反馈，让出错情况等同于数据丢失的</a:t>
            </a:r>
            <a:r>
              <a:rPr lang="zh-CN" altLang="zh-CN" dirty="0" smtClean="0"/>
              <a:t>情况</a:t>
            </a:r>
            <a:endParaRPr lang="en-US" altLang="zh-CN" dirty="0" smtClean="0"/>
          </a:p>
          <a:p>
            <a:r>
              <a:rPr lang="zh-CN" altLang="zh-CN" dirty="0" smtClean="0"/>
              <a:t>后者</a:t>
            </a:r>
            <a:r>
              <a:rPr lang="zh-CN" altLang="zh-CN" dirty="0"/>
              <a:t>是为了减少</a:t>
            </a:r>
            <a:r>
              <a:rPr lang="en-US" altLang="zh-CN" dirty="0"/>
              <a:t>NAK</a:t>
            </a:r>
            <a:r>
              <a:rPr lang="zh-CN" altLang="zh-CN" dirty="0"/>
              <a:t>消息对网络带来的</a:t>
            </a:r>
            <a:r>
              <a:rPr lang="zh-CN" altLang="zh-CN" dirty="0" smtClean="0"/>
              <a:t>额外负担</a:t>
            </a:r>
            <a:endParaRPr lang="en-US" altLang="zh-CN" dirty="0" smtClean="0"/>
          </a:p>
          <a:p>
            <a:r>
              <a:rPr lang="zh-CN" altLang="zh-CN" dirty="0" smtClean="0"/>
              <a:t>本</a:t>
            </a:r>
            <a:r>
              <a:rPr lang="zh-CN" altLang="zh-CN" dirty="0"/>
              <a:t>书采用了后者。</a:t>
            </a:r>
          </a:p>
          <a:p>
            <a:endParaRPr lang="zh-CN" altLang="en-US" dirty="0"/>
          </a:p>
        </p:txBody>
      </p:sp>
    </p:spTree>
    <p:extLst>
      <p:ext uri="{BB962C8B-B14F-4D97-AF65-F5344CB8AC3E}">
        <p14:creationId xmlns:p14="http://schemas.microsoft.com/office/powerpoint/2010/main" val="192493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）编号问题</a:t>
            </a:r>
          </a:p>
        </p:txBody>
      </p:sp>
      <p:sp>
        <p:nvSpPr>
          <p:cNvPr id="3" name="内容占位符 2"/>
          <p:cNvSpPr>
            <a:spLocks noGrp="1"/>
          </p:cNvSpPr>
          <p:nvPr>
            <p:ph sz="quarter" idx="1"/>
          </p:nvPr>
        </p:nvSpPr>
        <p:spPr/>
        <p:txBody>
          <a:bodyPr/>
          <a:lstStyle/>
          <a:p>
            <a:r>
              <a:rPr lang="en-US" altLang="zh-CN" dirty="0" smtClean="0"/>
              <a:t>ACK</a:t>
            </a:r>
            <a:r>
              <a:rPr lang="zh-CN" altLang="zh-CN" dirty="0"/>
              <a:t>消息也需要携带</a:t>
            </a:r>
            <a:r>
              <a:rPr lang="zh-CN" altLang="zh-CN" dirty="0" smtClean="0"/>
              <a:t>编号</a:t>
            </a:r>
            <a:endParaRPr lang="en-US" altLang="zh-CN" dirty="0" smtClean="0"/>
          </a:p>
          <a:p>
            <a:r>
              <a:rPr lang="zh-CN" altLang="zh-CN" dirty="0" smtClean="0"/>
              <a:t>携带</a:t>
            </a:r>
            <a:r>
              <a:rPr lang="zh-CN" altLang="zh-CN" dirty="0"/>
              <a:t>编号的机制可以</a:t>
            </a:r>
            <a:r>
              <a:rPr lang="zh-CN" altLang="zh-CN" dirty="0" smtClean="0"/>
              <a:t>不同</a:t>
            </a:r>
            <a:endParaRPr lang="en-US" altLang="zh-CN" dirty="0" smtClean="0"/>
          </a:p>
          <a:p>
            <a:pPr lvl="1"/>
            <a:r>
              <a:rPr lang="zh-CN" altLang="zh-CN" dirty="0" smtClean="0"/>
              <a:t>自然</a:t>
            </a:r>
            <a:r>
              <a:rPr lang="zh-CN" altLang="zh-CN" dirty="0"/>
              <a:t>思维下，</a:t>
            </a:r>
            <a:r>
              <a:rPr lang="en-US" altLang="zh-CN" dirty="0"/>
              <a:t>ACK</a:t>
            </a:r>
            <a:r>
              <a:rPr lang="zh-CN" altLang="zh-CN" dirty="0"/>
              <a:t>的编号是刚刚收到的数据的编号（例如</a:t>
            </a:r>
            <a:r>
              <a:rPr lang="en-US" altLang="zh-CN" dirty="0"/>
              <a:t>n</a:t>
            </a:r>
            <a:r>
              <a:rPr lang="zh-CN" altLang="zh-CN" dirty="0" smtClean="0"/>
              <a:t>）</a:t>
            </a:r>
            <a:endParaRPr lang="en-US" altLang="zh-CN" dirty="0" smtClean="0"/>
          </a:p>
          <a:p>
            <a:pPr lvl="1"/>
            <a:r>
              <a:rPr lang="zh-CN" altLang="zh-CN" dirty="0" smtClean="0"/>
              <a:t>在</a:t>
            </a:r>
            <a:r>
              <a:rPr lang="zh-CN" altLang="zh-CN" dirty="0"/>
              <a:t>不少情况下，</a:t>
            </a:r>
            <a:r>
              <a:rPr lang="en-US" altLang="zh-CN" dirty="0"/>
              <a:t>ACK</a:t>
            </a:r>
            <a:r>
              <a:rPr lang="zh-CN" altLang="zh-CN" dirty="0"/>
              <a:t>的编号是下一个数据的编号（例如</a:t>
            </a:r>
            <a:r>
              <a:rPr lang="en-US" altLang="zh-CN" dirty="0"/>
              <a:t>n+1</a:t>
            </a:r>
            <a:r>
              <a:rPr lang="zh-CN" altLang="zh-CN" dirty="0" smtClean="0"/>
              <a:t>）</a:t>
            </a:r>
            <a:r>
              <a:rPr lang="zh-CN" altLang="en-US" dirty="0" smtClean="0"/>
              <a:t>，</a:t>
            </a:r>
            <a:r>
              <a:rPr lang="zh-CN" altLang="zh-CN" dirty="0" smtClean="0"/>
              <a:t>表示</a:t>
            </a:r>
            <a:r>
              <a:rPr lang="zh-CN" altLang="zh-CN" dirty="0"/>
              <a:t>第</a:t>
            </a:r>
            <a:r>
              <a:rPr lang="en-US" altLang="zh-CN" dirty="0"/>
              <a:t>n</a:t>
            </a:r>
            <a:r>
              <a:rPr lang="zh-CN" altLang="zh-CN" dirty="0"/>
              <a:t>个数据已经</a:t>
            </a:r>
            <a:r>
              <a:rPr lang="zh-CN" altLang="zh-CN" dirty="0" smtClean="0"/>
              <a:t>收到</a:t>
            </a:r>
            <a:endParaRPr lang="en-US" altLang="zh-CN" dirty="0" smtClean="0"/>
          </a:p>
          <a:p>
            <a:r>
              <a:rPr lang="zh-CN" altLang="zh-CN" dirty="0" smtClean="0"/>
              <a:t>本</a:t>
            </a:r>
            <a:r>
              <a:rPr lang="zh-CN" altLang="zh-CN" dirty="0"/>
              <a:t>书采用后者。</a:t>
            </a:r>
          </a:p>
          <a:p>
            <a:endParaRPr lang="zh-CN" altLang="en-US" dirty="0"/>
          </a:p>
        </p:txBody>
      </p:sp>
    </p:spTree>
    <p:extLst>
      <p:ext uri="{BB962C8B-B14F-4D97-AF65-F5344CB8AC3E}">
        <p14:creationId xmlns:p14="http://schemas.microsoft.com/office/powerpoint/2010/main" val="1641814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）累积确认</a:t>
            </a:r>
          </a:p>
        </p:txBody>
      </p:sp>
      <p:sp>
        <p:nvSpPr>
          <p:cNvPr id="3" name="内容占位符 2"/>
          <p:cNvSpPr>
            <a:spLocks noGrp="1"/>
          </p:cNvSpPr>
          <p:nvPr>
            <p:ph sz="quarter" idx="1"/>
          </p:nvPr>
        </p:nvSpPr>
        <p:spPr/>
        <p:txBody>
          <a:bodyPr/>
          <a:lstStyle/>
          <a:p>
            <a:r>
              <a:rPr lang="zh-CN" altLang="zh-CN" dirty="0" smtClean="0"/>
              <a:t>一</a:t>
            </a:r>
            <a:r>
              <a:rPr lang="zh-CN" altLang="zh-CN" dirty="0"/>
              <a:t>种确认机制是针对每一个数据进行</a:t>
            </a:r>
            <a:r>
              <a:rPr lang="zh-CN" altLang="zh-CN" dirty="0" smtClean="0"/>
              <a:t>确认</a:t>
            </a:r>
            <a:endParaRPr lang="en-US" altLang="zh-CN" dirty="0" smtClean="0"/>
          </a:p>
          <a:p>
            <a:r>
              <a:rPr lang="zh-CN" altLang="zh-CN" dirty="0" smtClean="0"/>
              <a:t>现在</a:t>
            </a:r>
            <a:r>
              <a:rPr lang="zh-CN" altLang="zh-CN" dirty="0"/>
              <a:t>常用的方式是累积</a:t>
            </a:r>
            <a:r>
              <a:rPr lang="zh-CN" altLang="zh-CN" dirty="0" smtClean="0"/>
              <a:t>确认</a:t>
            </a:r>
            <a:endParaRPr lang="en-US" altLang="zh-CN" dirty="0" smtClean="0"/>
          </a:p>
          <a:p>
            <a:pPr lvl="1"/>
            <a:r>
              <a:rPr lang="zh-CN" altLang="zh-CN" dirty="0" smtClean="0"/>
              <a:t>对</a:t>
            </a:r>
            <a:r>
              <a:rPr lang="zh-CN" altLang="zh-CN" dirty="0"/>
              <a:t>发送方的多个数据一次性予以确认，以减少对网络的</a:t>
            </a:r>
            <a:r>
              <a:rPr lang="zh-CN" altLang="zh-CN" dirty="0" smtClean="0"/>
              <a:t>负担</a:t>
            </a:r>
            <a:endParaRPr lang="en-US" altLang="zh-CN" dirty="0" smtClean="0"/>
          </a:p>
          <a:p>
            <a:pPr lvl="1"/>
            <a:r>
              <a:rPr lang="zh-CN" altLang="zh-CN" dirty="0" smtClean="0"/>
              <a:t>本</a:t>
            </a:r>
            <a:r>
              <a:rPr lang="zh-CN" altLang="zh-CN" dirty="0"/>
              <a:t>书采用了后者。</a:t>
            </a:r>
          </a:p>
          <a:p>
            <a:r>
              <a:rPr lang="zh-CN" altLang="zh-CN" dirty="0"/>
              <a:t>累积确认有一个</a:t>
            </a:r>
            <a:r>
              <a:rPr lang="zh-CN" altLang="zh-CN" dirty="0" smtClean="0"/>
              <a:t>原则</a:t>
            </a:r>
            <a:endParaRPr lang="en-US" altLang="zh-CN" dirty="0" smtClean="0"/>
          </a:p>
          <a:p>
            <a:pPr lvl="1"/>
            <a:r>
              <a:rPr lang="zh-CN" altLang="zh-CN" dirty="0" smtClean="0"/>
              <a:t>接收</a:t>
            </a:r>
            <a:r>
              <a:rPr lang="zh-CN" altLang="zh-CN" dirty="0"/>
              <a:t>方只能对按序收到的数据中的最高序号给出</a:t>
            </a:r>
            <a:r>
              <a:rPr lang="zh-CN" altLang="zh-CN" dirty="0" smtClean="0"/>
              <a:t>确认</a:t>
            </a:r>
            <a:endParaRPr lang="en-US" altLang="zh-CN" dirty="0" smtClean="0"/>
          </a:p>
          <a:p>
            <a:pPr lvl="1"/>
            <a:r>
              <a:rPr lang="zh-CN" altLang="zh-CN" dirty="0" smtClean="0"/>
              <a:t>例如</a:t>
            </a:r>
            <a:r>
              <a:rPr lang="zh-CN" altLang="zh-CN" dirty="0"/>
              <a:t>，接收方收到了编号为</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6</a:t>
            </a:r>
            <a:r>
              <a:rPr lang="zh-CN" altLang="zh-CN" dirty="0"/>
              <a:t>这</a:t>
            </a:r>
            <a:r>
              <a:rPr lang="en-US" altLang="zh-CN" dirty="0"/>
              <a:t>6</a:t>
            </a:r>
            <a:r>
              <a:rPr lang="zh-CN" altLang="zh-CN" dirty="0"/>
              <a:t>个数据，</a:t>
            </a:r>
            <a:r>
              <a:rPr lang="en-US" altLang="zh-CN" dirty="0"/>
              <a:t>5</a:t>
            </a:r>
            <a:r>
              <a:rPr lang="zh-CN" altLang="zh-CN" dirty="0"/>
              <a:t>号数据不知为何未到（可能丢失、在网络中滞留</a:t>
            </a:r>
            <a:r>
              <a:rPr lang="zh-CN" altLang="zh-CN" dirty="0" smtClean="0"/>
              <a:t>），接收</a:t>
            </a:r>
            <a:r>
              <a:rPr lang="zh-CN" altLang="zh-CN" dirty="0"/>
              <a:t>方只能对发送方确认</a:t>
            </a:r>
            <a:r>
              <a:rPr lang="en-US" altLang="zh-CN" dirty="0"/>
              <a:t>4</a:t>
            </a:r>
            <a:r>
              <a:rPr lang="zh-CN" altLang="zh-CN" dirty="0"/>
              <a:t>号数据（</a:t>
            </a:r>
            <a:r>
              <a:rPr lang="en-US" altLang="zh-CN" dirty="0"/>
              <a:t>ACK5</a:t>
            </a:r>
            <a:r>
              <a:rPr lang="zh-CN" altLang="zh-CN" dirty="0"/>
              <a:t>）。</a:t>
            </a:r>
          </a:p>
          <a:p>
            <a:endParaRPr lang="zh-CN" altLang="en-US" dirty="0"/>
          </a:p>
        </p:txBody>
      </p:sp>
    </p:spTree>
    <p:extLst>
      <p:ext uri="{BB962C8B-B14F-4D97-AF65-F5344CB8AC3E}">
        <p14:creationId xmlns:p14="http://schemas.microsoft.com/office/powerpoint/2010/main" val="3990930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）捎带确认</a:t>
            </a:r>
          </a:p>
        </p:txBody>
      </p:sp>
      <p:sp>
        <p:nvSpPr>
          <p:cNvPr id="3" name="内容占位符 2"/>
          <p:cNvSpPr>
            <a:spLocks noGrp="1"/>
          </p:cNvSpPr>
          <p:nvPr>
            <p:ph sz="quarter" idx="1"/>
          </p:nvPr>
        </p:nvSpPr>
        <p:spPr>
          <a:xfrm>
            <a:off x="301752" y="1527048"/>
            <a:ext cx="4774304" cy="4572000"/>
          </a:xfrm>
        </p:spPr>
        <p:txBody>
          <a:bodyPr/>
          <a:lstStyle/>
          <a:p>
            <a:r>
              <a:rPr lang="zh-CN" altLang="zh-CN" dirty="0" smtClean="0"/>
              <a:t>这里</a:t>
            </a:r>
            <a:r>
              <a:rPr lang="zh-CN" altLang="zh-CN" dirty="0"/>
              <a:t>提前介绍一下捎带</a:t>
            </a:r>
            <a:r>
              <a:rPr lang="zh-CN" altLang="zh-CN" dirty="0" smtClean="0"/>
              <a:t>确认</a:t>
            </a:r>
            <a:endParaRPr lang="en-US" altLang="zh-CN" dirty="0" smtClean="0"/>
          </a:p>
          <a:p>
            <a:r>
              <a:rPr lang="zh-CN" altLang="zh-CN" dirty="0" smtClean="0"/>
              <a:t>捎带</a:t>
            </a:r>
            <a:r>
              <a:rPr lang="zh-CN" altLang="zh-CN" dirty="0"/>
              <a:t>确认适用在全双工方式</a:t>
            </a:r>
            <a:r>
              <a:rPr lang="zh-CN" altLang="zh-CN" dirty="0" smtClean="0"/>
              <a:t>下面</a:t>
            </a:r>
            <a:endParaRPr lang="en-US" altLang="zh-CN" dirty="0" smtClean="0"/>
          </a:p>
          <a:p>
            <a:r>
              <a:rPr lang="zh-CN" altLang="zh-CN" dirty="0" smtClean="0"/>
              <a:t>双方</a:t>
            </a:r>
            <a:r>
              <a:rPr lang="zh-CN" altLang="zh-CN" dirty="0"/>
              <a:t>在发送自己数据的时候，在首部顺便携带对对方数据的</a:t>
            </a:r>
            <a:r>
              <a:rPr lang="zh-CN" altLang="zh-CN" dirty="0" smtClean="0"/>
              <a:t>确认</a:t>
            </a:r>
            <a:endParaRPr lang="en-US" altLang="zh-CN" dirty="0" smtClean="0"/>
          </a:p>
          <a:p>
            <a:r>
              <a:rPr lang="zh-CN" altLang="zh-CN" dirty="0" smtClean="0"/>
              <a:t>这个</a:t>
            </a:r>
            <a:r>
              <a:rPr lang="zh-CN" altLang="zh-CN" dirty="0"/>
              <a:t>机制可以避免单独的确认信息，有效降低网络的额外占用。</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09115837"/>
              </p:ext>
            </p:extLst>
          </p:nvPr>
        </p:nvGraphicFramePr>
        <p:xfrm>
          <a:off x="4990262" y="1484784"/>
          <a:ext cx="4119774" cy="3672408"/>
        </p:xfrm>
        <a:graphic>
          <a:graphicData uri="http://schemas.openxmlformats.org/presentationml/2006/ole">
            <mc:AlternateContent xmlns:mc="http://schemas.openxmlformats.org/markup-compatibility/2006">
              <mc:Choice xmlns:v="urn:schemas-microsoft-com:vml" Requires="v">
                <p:oleObj spid="_x0000_s20495" name="Visio" r:id="rId3" imgW="2944982" imgH="2630078" progId="Visio.Drawing.11">
                  <p:embed/>
                </p:oleObj>
              </mc:Choice>
              <mc:Fallback>
                <p:oleObj name="Visio" r:id="rId3" imgW="2944982" imgH="263007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262" y="1484784"/>
                        <a:ext cx="4119774" cy="3672408"/>
                      </a:xfrm>
                      <a:prstGeom prst="rect">
                        <a:avLst/>
                      </a:prstGeom>
                      <a:noFill/>
                    </p:spPr>
                  </p:pic>
                </p:oleObj>
              </mc:Fallback>
            </mc:AlternateContent>
          </a:graphicData>
        </a:graphic>
      </p:graphicFrame>
    </p:spTree>
    <p:extLst>
      <p:ext uri="{BB962C8B-B14F-4D97-AF65-F5344CB8AC3E}">
        <p14:creationId xmlns:p14="http://schemas.microsoft.com/office/powerpoint/2010/main" val="682353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捎带确认在现实生活中就</a:t>
            </a:r>
            <a:r>
              <a:rPr lang="zh-CN" altLang="zh-CN" dirty="0" smtClean="0"/>
              <a:t>好比</a:t>
            </a:r>
            <a:endParaRPr lang="en-US" altLang="zh-CN" dirty="0" smtClean="0"/>
          </a:p>
          <a:p>
            <a:r>
              <a:rPr lang="zh-CN" altLang="zh-CN" dirty="0" smtClean="0"/>
              <a:t>小李</a:t>
            </a:r>
            <a:r>
              <a:rPr lang="zh-CN" altLang="zh-CN" dirty="0"/>
              <a:t>，你送给我的水果收到了（对对方水果的确认），水果吃起来不错，我们来谈一笔生意，我们建立起长期的合作关系，共同开发这个水果的种植产业和市场吧（正题</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26911275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t>16.2 </a:t>
            </a:r>
            <a:r>
              <a:rPr lang="zh-CN" altLang="zh-CN" dirty="0"/>
              <a:t>自动请求重传</a:t>
            </a:r>
            <a:r>
              <a:rPr lang="en-US" altLang="zh-CN" dirty="0"/>
              <a:t>ARQ</a:t>
            </a:r>
            <a:r>
              <a:rPr lang="zh-CN" altLang="zh-CN" dirty="0"/>
              <a:t>协议</a:t>
            </a:r>
          </a:p>
          <a:p>
            <a:r>
              <a:rPr lang="en-US" altLang="zh-CN" dirty="0" smtClean="0"/>
              <a:t>16.3 </a:t>
            </a:r>
            <a:r>
              <a:rPr lang="zh-CN" altLang="zh-CN" dirty="0"/>
              <a:t>连续</a:t>
            </a:r>
            <a:r>
              <a:rPr lang="en-US" altLang="zh-CN" dirty="0"/>
              <a:t>ARQ</a:t>
            </a:r>
            <a:r>
              <a:rPr lang="zh-CN" altLang="zh-CN" dirty="0"/>
              <a:t>协议</a:t>
            </a:r>
          </a:p>
          <a:p>
            <a:pPr lvl="1"/>
            <a:r>
              <a:rPr lang="en-US" altLang="zh-CN" dirty="0"/>
              <a:t>16.3.1 </a:t>
            </a:r>
            <a:r>
              <a:rPr lang="zh-CN" altLang="zh-CN" dirty="0"/>
              <a:t>算法思想</a:t>
            </a:r>
          </a:p>
          <a:p>
            <a:pPr lvl="1"/>
            <a:r>
              <a:rPr lang="en-US" altLang="zh-CN" dirty="0"/>
              <a:t>16.3.2 </a:t>
            </a:r>
            <a:r>
              <a:rPr lang="zh-CN" altLang="zh-CN" dirty="0"/>
              <a:t>滑动窗口的引入</a:t>
            </a:r>
          </a:p>
          <a:p>
            <a:pPr lvl="1"/>
            <a:r>
              <a:rPr lang="en-US" altLang="zh-CN" dirty="0"/>
              <a:t>16.3.3 </a:t>
            </a:r>
            <a:r>
              <a:rPr lang="zh-CN" altLang="zh-CN" dirty="0"/>
              <a:t>反馈消息的总结</a:t>
            </a:r>
          </a:p>
          <a:p>
            <a:pPr lvl="1"/>
            <a:r>
              <a:rPr lang="en-US" altLang="zh-CN" dirty="0">
                <a:solidFill>
                  <a:srgbClr val="FF0000"/>
                </a:solidFill>
              </a:rPr>
              <a:t>16.3.4 </a:t>
            </a:r>
            <a:r>
              <a:rPr lang="zh-CN" altLang="zh-CN" dirty="0">
                <a:solidFill>
                  <a:srgbClr val="FF0000"/>
                </a:solidFill>
              </a:rPr>
              <a:t>信道利用率</a:t>
            </a:r>
          </a:p>
          <a:p>
            <a:r>
              <a:rPr lang="en-US" altLang="zh-CN" dirty="0"/>
              <a:t>16.4 </a:t>
            </a:r>
            <a:r>
              <a:rPr lang="zh-CN" altLang="zh-CN" dirty="0"/>
              <a:t>选择重传</a:t>
            </a:r>
            <a:r>
              <a:rPr lang="en-US" altLang="zh-CN" dirty="0"/>
              <a:t>ARQ</a:t>
            </a:r>
            <a:r>
              <a:rPr lang="zh-CN" altLang="zh-CN" dirty="0"/>
              <a:t>协议（</a:t>
            </a:r>
            <a:r>
              <a:rPr lang="en-US" altLang="zh-CN" dirty="0"/>
              <a:t>SR</a:t>
            </a:r>
            <a:r>
              <a:rPr lang="zh-CN" altLang="zh-CN" dirty="0" smtClean="0"/>
              <a:t>）</a:t>
            </a:r>
            <a:endParaRPr lang="zh-CN" altLang="zh-CN" dirty="0"/>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情况</a:t>
            </a:r>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301752" y="1527048"/>
                <a:ext cx="6430488" cy="4572000"/>
              </a:xfrm>
            </p:spPr>
            <p:txBody>
              <a:bodyPr/>
              <a:lstStyle/>
              <a:p>
                <a:r>
                  <a:rPr lang="zh-CN" altLang="zh-CN" dirty="0"/>
                  <a:t>同样可以把发送过程考虑为周期性</a:t>
                </a:r>
                <a:r>
                  <a:rPr lang="zh-CN" altLang="zh-CN" dirty="0" smtClean="0"/>
                  <a:t>的</a:t>
                </a:r>
                <a:endParaRPr lang="en-US" altLang="zh-CN" dirty="0" smtClean="0"/>
              </a:p>
              <a:p>
                <a:r>
                  <a:rPr lang="zh-CN" altLang="en-US" dirty="0" smtClean="0"/>
                  <a:t>分子</a:t>
                </a:r>
                <a:endParaRPr lang="en-US" altLang="zh-CN" dirty="0" smtClean="0"/>
              </a:p>
              <a:p>
                <a:pPr lvl="1"/>
                <a:r>
                  <a:rPr lang="zh-CN" altLang="zh-CN" dirty="0" smtClean="0"/>
                  <a:t>发送</a:t>
                </a:r>
                <a:r>
                  <a:rPr lang="zh-CN" altLang="zh-CN" dirty="0"/>
                  <a:t>时间为</a:t>
                </a:r>
                <a:r>
                  <a:rPr lang="en-US" altLang="zh-CN" dirty="0" smtClean="0"/>
                  <a:t>n</a:t>
                </a:r>
                <a:r>
                  <a:rPr lang="zh-CN" altLang="zh-CN" dirty="0" smtClean="0"/>
                  <a:t>个</a:t>
                </a:r>
                <a:r>
                  <a:rPr lang="zh-CN" altLang="zh-CN" dirty="0"/>
                  <a:t>数据的发送时延，即</a:t>
                </a:r>
                <a:r>
                  <a:rPr lang="en-US" altLang="zh-CN" dirty="0" err="1" smtClean="0"/>
                  <a:t>n×t</a:t>
                </a:r>
                <a:r>
                  <a:rPr lang="en-US" altLang="zh-CN" baseline="-25000" dirty="0" err="1" smtClean="0"/>
                  <a:t>s</a:t>
                </a:r>
                <a:endParaRPr lang="en-US" altLang="zh-CN" baseline="-25000" dirty="0" smtClean="0"/>
              </a:p>
              <a:p>
                <a:r>
                  <a:rPr lang="zh-CN" altLang="en-US" dirty="0" smtClean="0"/>
                  <a:t>分母</a:t>
                </a:r>
                <a:endParaRPr lang="en-US" altLang="zh-CN" dirty="0" smtClean="0"/>
              </a:p>
              <a:p>
                <a:pPr lvl="1"/>
                <a:r>
                  <a:rPr lang="zh-CN" altLang="en-US" dirty="0" smtClean="0"/>
                  <a:t>占用</a:t>
                </a:r>
                <a:r>
                  <a:rPr lang="zh-CN" altLang="en-US" dirty="0"/>
                  <a:t>信道的时间</a:t>
                </a:r>
                <a:r>
                  <a:rPr lang="en-US" altLang="zh-CN" dirty="0"/>
                  <a:t>= </a:t>
                </a:r>
                <a:r>
                  <a:rPr lang="en-US" altLang="zh-CN" dirty="0" err="1"/>
                  <a:t>ts</a:t>
                </a:r>
                <a:r>
                  <a:rPr lang="en-US" altLang="zh-CN" dirty="0"/>
                  <a:t>+</a:t>
                </a:r>
                <a:r>
                  <a:rPr lang="zh-CN" altLang="en-US" dirty="0"/>
                  <a:t>数据往返时间（</a:t>
                </a:r>
                <a:r>
                  <a:rPr lang="en-US" altLang="zh-CN" dirty="0"/>
                  <a:t>RTT</a:t>
                </a:r>
                <a:r>
                  <a:rPr lang="zh-CN" altLang="en-US" dirty="0" smtClean="0"/>
                  <a:t>）</a:t>
                </a:r>
                <a:endParaRPr lang="en-US" altLang="zh-CN" dirty="0" smtClean="0"/>
              </a:p>
              <a:p>
                <a:r>
                  <a:rPr lang="zh-CN" altLang="en-US" dirty="0" smtClean="0"/>
                  <a:t>结论</a:t>
                </a:r>
                <a:endParaRPr lang="en-US" altLang="zh-CN" dirty="0" smtClean="0"/>
              </a:p>
              <a:p>
                <a:pPr lvl="1"/>
                <a14:m>
                  <m:oMath xmlns:m="http://schemas.openxmlformats.org/officeDocument/2006/math">
                    <m:r>
                      <a:rPr lang="zh-CN" altLang="zh-CN" i="1">
                        <a:latin typeface="Cambria Math"/>
                      </a:rPr>
                      <m:t>信道利用率</m:t>
                    </m:r>
                    <m:r>
                      <a:rPr lang="en-US" altLang="zh-CN" i="1">
                        <a:latin typeface="Cambria Math"/>
                      </a:rPr>
                      <m:t>=</m:t>
                    </m:r>
                    <m:f>
                      <m:fPr>
                        <m:ctrlPr>
                          <a:rPr lang="zh-CN" altLang="zh-CN" i="1">
                            <a:latin typeface="Cambria Math"/>
                          </a:rPr>
                        </m:ctrlPr>
                      </m:fPr>
                      <m:num>
                        <m:r>
                          <a:rPr lang="en-US" altLang="zh-CN" i="1">
                            <a:latin typeface="Cambria Math"/>
                          </a:rPr>
                          <m:t>𝑛</m:t>
                        </m:r>
                        <m:r>
                          <a:rPr lang="en-US" altLang="zh-CN">
                            <a:latin typeface="Cambria Math"/>
                          </a:rPr>
                          <m:t>×</m:t>
                        </m:r>
                        <m:sSub>
                          <m:sSubPr>
                            <m:ctrlPr>
                              <a:rPr lang="zh-CN" altLang="zh-CN" i="1">
                                <a:latin typeface="Cambria Math"/>
                              </a:rPr>
                            </m:ctrlPr>
                          </m:sSubPr>
                          <m:e>
                            <m:r>
                              <a:rPr lang="en-US" altLang="zh-CN" i="1">
                                <a:latin typeface="Cambria Math"/>
                              </a:rPr>
                              <m:t>𝑡</m:t>
                            </m:r>
                          </m:e>
                          <m:sub>
                            <m:r>
                              <a:rPr lang="en-US" altLang="zh-CN" i="1">
                                <a:latin typeface="Cambria Math"/>
                              </a:rPr>
                              <m:t>𝑠</m:t>
                            </m:r>
                          </m:sub>
                        </m:sSub>
                      </m:num>
                      <m:den>
                        <m:sSub>
                          <m:sSubPr>
                            <m:ctrlPr>
                              <a:rPr lang="zh-CN" altLang="zh-CN" i="1">
                                <a:latin typeface="Cambria Math"/>
                              </a:rPr>
                            </m:ctrlPr>
                          </m:sSubPr>
                          <m:e>
                            <m:r>
                              <a:rPr lang="en-US" altLang="zh-CN" i="1">
                                <a:latin typeface="Cambria Math"/>
                              </a:rPr>
                              <m:t>𝑡</m:t>
                            </m:r>
                          </m:e>
                          <m:sub>
                            <m:r>
                              <a:rPr lang="en-US" altLang="zh-CN" i="1">
                                <a:latin typeface="Cambria Math"/>
                              </a:rPr>
                              <m:t>𝑠</m:t>
                            </m:r>
                          </m:sub>
                        </m:sSub>
                        <m:r>
                          <a:rPr lang="en-US" altLang="zh-CN" i="1">
                            <a:latin typeface="Cambria Math"/>
                          </a:rPr>
                          <m:t>+</m:t>
                        </m:r>
                        <m:r>
                          <a:rPr lang="en-US" altLang="zh-CN" i="1">
                            <a:latin typeface="Cambria Math"/>
                          </a:rPr>
                          <m:t>𝑅𝑇𝑇</m:t>
                        </m:r>
                      </m:den>
                    </m:f>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301752" y="1527048"/>
                <a:ext cx="6430488" cy="4572000"/>
              </a:xfrm>
              <a:blipFill rotWithShape="1">
                <a:blip r:embed="rId3"/>
                <a:stretch>
                  <a:fillRect l="-1044" t="-106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32113928"/>
              </p:ext>
            </p:extLst>
          </p:nvPr>
        </p:nvGraphicFramePr>
        <p:xfrm>
          <a:off x="6588224" y="965554"/>
          <a:ext cx="2376264" cy="5471780"/>
        </p:xfrm>
        <a:graphic>
          <a:graphicData uri="http://schemas.openxmlformats.org/presentationml/2006/ole">
            <mc:AlternateContent xmlns:mc="http://schemas.openxmlformats.org/markup-compatibility/2006">
              <mc:Choice xmlns:v="urn:schemas-microsoft-com:vml" Requires="v">
                <p:oleObj spid="_x0000_s21521" name="Visio" r:id="rId4" imgW="1659624" imgH="3813142" progId="Visio.Drawing.11">
                  <p:embed/>
                </p:oleObj>
              </mc:Choice>
              <mc:Fallback>
                <p:oleObj name="Visio" r:id="rId4" imgW="1659624" imgH="38131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965554"/>
                        <a:ext cx="2376264" cy="5471780"/>
                      </a:xfrm>
                      <a:prstGeom prst="rect">
                        <a:avLst/>
                      </a:prstGeom>
                      <a:noFill/>
                    </p:spPr>
                  </p:pic>
                </p:oleObj>
              </mc:Fallback>
            </mc:AlternateContent>
          </a:graphicData>
        </a:graphic>
      </p:graphicFrame>
      <p:sp>
        <p:nvSpPr>
          <p:cNvPr id="6" name="左大括号 5"/>
          <p:cNvSpPr/>
          <p:nvPr/>
        </p:nvSpPr>
        <p:spPr>
          <a:xfrm>
            <a:off x="6444208" y="1478995"/>
            <a:ext cx="288032" cy="1301934"/>
          </a:xfrm>
          <a:prstGeom prst="leftBrace">
            <a:avLst>
              <a:gd name="adj1" fmla="val 30354"/>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大括号 7"/>
          <p:cNvSpPr/>
          <p:nvPr/>
        </p:nvSpPr>
        <p:spPr>
          <a:xfrm>
            <a:off x="6444208" y="1484784"/>
            <a:ext cx="288032" cy="1512168"/>
          </a:xfrm>
          <a:prstGeom prst="leftBrace">
            <a:avLst>
              <a:gd name="adj1" fmla="val 2851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6442720" y="1499138"/>
            <a:ext cx="288032" cy="417694"/>
          </a:xfrm>
          <a:prstGeom prst="leftBrace">
            <a:avLst>
              <a:gd name="adj1" fmla="val 2660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a:off x="6444208" y="1937382"/>
            <a:ext cx="288032" cy="1091001"/>
          </a:xfrm>
          <a:prstGeom prst="leftBrace">
            <a:avLst>
              <a:gd name="adj1" fmla="val 27527"/>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p:cNvSpPr/>
          <p:nvPr/>
        </p:nvSpPr>
        <p:spPr>
          <a:xfrm>
            <a:off x="6442720" y="2821436"/>
            <a:ext cx="288032" cy="233169"/>
          </a:xfrm>
          <a:prstGeom prst="leftBrace">
            <a:avLst>
              <a:gd name="adj1" fmla="val 26609"/>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a:off x="6444208" y="1484784"/>
            <a:ext cx="288032" cy="1296145"/>
          </a:xfrm>
          <a:prstGeom prst="leftBrace">
            <a:avLst>
              <a:gd name="adj1" fmla="val 27527"/>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6516216" y="3212976"/>
            <a:ext cx="648072" cy="923330"/>
          </a:xfrm>
          <a:prstGeom prst="rect">
            <a:avLst/>
          </a:prstGeom>
          <a:noFill/>
        </p:spPr>
        <p:txBody>
          <a:bodyPr wrap="square" rtlCol="0">
            <a:spAutoFit/>
          </a:bodyPr>
          <a:lstStyle/>
          <a:p>
            <a:r>
              <a:rPr lang="en-US" altLang="zh-CN" dirty="0" smtClean="0">
                <a:solidFill>
                  <a:srgbClr val="FF0000"/>
                </a:solidFill>
              </a:rPr>
              <a:t>No</a:t>
            </a:r>
            <a:r>
              <a:rPr lang="zh-CN" altLang="en-US" dirty="0" smtClean="0">
                <a:solidFill>
                  <a:srgbClr val="FF0000"/>
                </a:solidFill>
              </a:rPr>
              <a:t>，</a:t>
            </a:r>
            <a:r>
              <a:rPr lang="en-US" altLang="zh-CN" dirty="0">
                <a:solidFill>
                  <a:srgbClr val="FF0000"/>
                </a:solidFill>
              </a:rPr>
              <a:t> No</a:t>
            </a:r>
            <a:r>
              <a:rPr lang="zh-CN" altLang="en-US" dirty="0" smtClean="0">
                <a:solidFill>
                  <a:srgbClr val="FF0000"/>
                </a:solidFill>
              </a:rPr>
              <a:t>，</a:t>
            </a:r>
            <a:r>
              <a:rPr lang="en-US" altLang="zh-CN" dirty="0">
                <a:solidFill>
                  <a:srgbClr val="FF0000"/>
                </a:solidFill>
              </a:rPr>
              <a:t> </a:t>
            </a:r>
            <a:r>
              <a:rPr lang="en-US" altLang="zh-CN" dirty="0" smtClean="0">
                <a:solidFill>
                  <a:srgbClr val="FF0000"/>
                </a:solidFill>
              </a:rPr>
              <a:t>No</a:t>
            </a:r>
            <a:endParaRPr lang="zh-CN" altLang="en-US" dirty="0">
              <a:solidFill>
                <a:srgbClr val="FF0000"/>
              </a:solidFill>
            </a:endParaRPr>
          </a:p>
        </p:txBody>
      </p:sp>
    </p:spTree>
    <p:extLst>
      <p:ext uri="{BB962C8B-B14F-4D97-AF65-F5344CB8AC3E}">
        <p14:creationId xmlns:p14="http://schemas.microsoft.com/office/powerpoint/2010/main" val="333528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par>
                          <p:cTn id="48" fill="hold">
                            <p:stCondLst>
                              <p:cond delay="500"/>
                            </p:stCondLst>
                            <p:childTnLst>
                              <p:par>
                                <p:cTn id="49" presetID="10" presetClass="exit" presetSubtype="0" fill="hold" grpId="1" nodeType="after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Effect transition="in" filter="fade">
                                      <p:cBhvr>
                                        <p:cTn id="66" dur="1000"/>
                                        <p:tgtEl>
                                          <p:spTgt spid="3">
                                            <p:txEl>
                                              <p:pRg st="4" end="4"/>
                                            </p:txEl>
                                          </p:spTgt>
                                        </p:tgtEl>
                                      </p:cBhvr>
                                    </p:animEffect>
                                    <p:anim calcmode="lin" valueType="num">
                                      <p:cBhvr>
                                        <p:cTn id="6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fade">
                                      <p:cBhvr>
                                        <p:cTn id="73" dur="1000"/>
                                        <p:tgtEl>
                                          <p:spTgt spid="3">
                                            <p:txEl>
                                              <p:pRg st="5" end="5"/>
                                            </p:txEl>
                                          </p:spTgt>
                                        </p:tgtEl>
                                      </p:cBhvr>
                                    </p:animEffect>
                                    <p:anim calcmode="lin" valueType="num">
                                      <p:cBhvr>
                                        <p:cTn id="7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6" end="6"/>
                                            </p:txEl>
                                          </p:spTgt>
                                        </p:tgtEl>
                                        <p:attrNameLst>
                                          <p:attrName>style.visibility</p:attrName>
                                        </p:attrNameLst>
                                      </p:cBhvr>
                                      <p:to>
                                        <p:strVal val="visible"/>
                                      </p:to>
                                    </p:set>
                                    <p:animEffect transition="in" filter="fade">
                                      <p:cBhvr>
                                        <p:cTn id="80" dur="1000"/>
                                        <p:tgtEl>
                                          <p:spTgt spid="3">
                                            <p:txEl>
                                              <p:pRg st="6" end="6"/>
                                            </p:txEl>
                                          </p:spTgt>
                                        </p:tgtEl>
                                      </p:cBhvr>
                                    </p:animEffect>
                                    <p:anim calcmode="lin" valueType="num">
                                      <p:cBhvr>
                                        <p:cTn id="8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0" grpId="0" animBg="1"/>
      <p:bldP spid="11" grpId="0" animBg="1"/>
      <p:bldP spid="11" grpId="1" animBg="1"/>
      <p:bldP spid="12" grpId="0" animBg="1"/>
      <p:bldP spid="12" grpId="1" animBg="1"/>
      <p:bldP spid="13" grpId="0"/>
      <p:bldP spid="1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情况</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301752" y="1527048"/>
                <a:ext cx="6430488" cy="4572000"/>
              </a:xfrm>
            </p:spPr>
            <p:txBody>
              <a:bodyPr/>
              <a:lstStyle/>
              <a:p>
                <a:r>
                  <a:rPr lang="zh-CN" altLang="zh-CN" dirty="0"/>
                  <a:t>采用累积</a:t>
                </a:r>
                <a:r>
                  <a:rPr lang="zh-CN" altLang="zh-CN" dirty="0" smtClean="0"/>
                  <a:t>确认</a:t>
                </a:r>
                <a:endParaRPr lang="en-US" altLang="zh-CN" dirty="0" smtClean="0"/>
              </a:p>
              <a:p>
                <a:r>
                  <a:rPr lang="zh-CN" altLang="en-US" dirty="0"/>
                  <a:t>分子</a:t>
                </a:r>
                <a:endParaRPr lang="en-US" altLang="zh-CN" dirty="0"/>
              </a:p>
              <a:p>
                <a:pPr lvl="1"/>
                <a:r>
                  <a:rPr lang="zh-CN" altLang="zh-CN" dirty="0"/>
                  <a:t>发送时间为</a:t>
                </a:r>
                <a:r>
                  <a:rPr lang="en-US" altLang="zh-CN" dirty="0"/>
                  <a:t>n</a:t>
                </a:r>
                <a:r>
                  <a:rPr lang="zh-CN" altLang="zh-CN" dirty="0"/>
                  <a:t>个数据的发送时延，即</a:t>
                </a:r>
                <a:r>
                  <a:rPr lang="en-US" altLang="zh-CN" dirty="0" err="1"/>
                  <a:t>n×t</a:t>
                </a:r>
                <a:r>
                  <a:rPr lang="en-US" altLang="zh-CN" baseline="-25000" dirty="0" err="1"/>
                  <a:t>s</a:t>
                </a:r>
                <a:endParaRPr lang="en-US" altLang="zh-CN" baseline="-25000" dirty="0"/>
              </a:p>
              <a:p>
                <a:r>
                  <a:rPr lang="zh-CN" altLang="en-US" dirty="0"/>
                  <a:t>分母</a:t>
                </a:r>
                <a:endParaRPr lang="en-US" altLang="zh-CN" dirty="0"/>
              </a:p>
              <a:p>
                <a:pPr lvl="1"/>
                <a:r>
                  <a:rPr lang="zh-CN" altLang="en-US" dirty="0"/>
                  <a:t>占用信道的时间</a:t>
                </a:r>
                <a:r>
                  <a:rPr lang="en-US" altLang="zh-CN" dirty="0"/>
                  <a:t>= </a:t>
                </a:r>
                <a:r>
                  <a:rPr lang="en-US" altLang="zh-CN" dirty="0" err="1" smtClean="0"/>
                  <a:t>n×t</a:t>
                </a:r>
                <a:r>
                  <a:rPr lang="en-US" altLang="zh-CN" baseline="-25000" dirty="0" err="1" smtClean="0"/>
                  <a:t>s</a:t>
                </a:r>
                <a:r>
                  <a:rPr lang="en-US" altLang="zh-CN" dirty="0" err="1" smtClean="0"/>
                  <a:t>+RTT</a:t>
                </a:r>
                <a:endParaRPr lang="en-US" altLang="zh-CN" dirty="0" smtClean="0"/>
              </a:p>
              <a:p>
                <a:r>
                  <a:rPr lang="zh-CN" altLang="en-US" dirty="0"/>
                  <a:t>结论</a:t>
                </a:r>
                <a:endParaRPr lang="en-US" altLang="zh-CN" dirty="0"/>
              </a:p>
              <a:p>
                <a:pPr lvl="1"/>
                <a14:m>
                  <m:oMath xmlns:m="http://schemas.openxmlformats.org/officeDocument/2006/math">
                    <m:r>
                      <a:rPr lang="zh-CN" altLang="zh-CN" i="1">
                        <a:latin typeface="Cambria Math"/>
                      </a:rPr>
                      <m:t>信道利用率</m:t>
                    </m:r>
                    <m:r>
                      <a:rPr lang="en-US" altLang="zh-CN" i="1">
                        <a:latin typeface="Cambria Math"/>
                      </a:rPr>
                      <m:t>=</m:t>
                    </m:r>
                    <m:f>
                      <m:fPr>
                        <m:ctrlPr>
                          <a:rPr lang="zh-CN" altLang="zh-CN" i="1">
                            <a:latin typeface="Cambria Math"/>
                          </a:rPr>
                        </m:ctrlPr>
                      </m:fPr>
                      <m:num>
                        <m:r>
                          <a:rPr lang="en-US" altLang="zh-CN" i="1">
                            <a:latin typeface="Cambria Math"/>
                          </a:rPr>
                          <m:t>𝑛</m:t>
                        </m:r>
                        <m:r>
                          <a:rPr lang="en-US" altLang="zh-CN" i="1">
                            <a:latin typeface="Cambria Math"/>
                          </a:rPr>
                          <m:t>×</m:t>
                        </m:r>
                        <m:sSub>
                          <m:sSubPr>
                            <m:ctrlPr>
                              <a:rPr lang="zh-CN" altLang="zh-CN" i="1">
                                <a:latin typeface="Cambria Math"/>
                              </a:rPr>
                            </m:ctrlPr>
                          </m:sSubPr>
                          <m:e>
                            <m:r>
                              <a:rPr lang="en-US" altLang="zh-CN" i="1">
                                <a:latin typeface="Cambria Math"/>
                              </a:rPr>
                              <m:t>𝑡</m:t>
                            </m:r>
                          </m:e>
                          <m:sub>
                            <m:r>
                              <a:rPr lang="en-US" altLang="zh-CN" i="1">
                                <a:latin typeface="Cambria Math"/>
                              </a:rPr>
                              <m:t>𝑠</m:t>
                            </m:r>
                          </m:sub>
                        </m:sSub>
                      </m:num>
                      <m:den>
                        <m:sSub>
                          <m:sSubPr>
                            <m:ctrlPr>
                              <a:rPr lang="zh-CN" altLang="zh-CN" i="1">
                                <a:latin typeface="Cambria Math"/>
                              </a:rPr>
                            </m:ctrlPr>
                          </m:sSubPr>
                          <m:e>
                            <m:r>
                              <a:rPr lang="en-US" altLang="zh-CN" i="1">
                                <a:latin typeface="Cambria Math"/>
                              </a:rPr>
                              <m:t>𝑛</m:t>
                            </m:r>
                            <m:r>
                              <a:rPr lang="en-US" altLang="zh-CN" i="1">
                                <a:latin typeface="Cambria Math"/>
                              </a:rPr>
                              <m:t>×</m:t>
                            </m:r>
                            <m:r>
                              <a:rPr lang="en-US" altLang="zh-CN" i="1">
                                <a:latin typeface="Cambria Math"/>
                              </a:rPr>
                              <m:t>𝑡</m:t>
                            </m:r>
                          </m:e>
                          <m:sub>
                            <m:r>
                              <a:rPr lang="en-US" altLang="zh-CN" i="1">
                                <a:latin typeface="Cambria Math"/>
                              </a:rPr>
                              <m:t>𝑠</m:t>
                            </m:r>
                          </m:sub>
                        </m:sSub>
                        <m:r>
                          <a:rPr lang="en-US" altLang="zh-CN" i="1">
                            <a:latin typeface="Cambria Math"/>
                          </a:rPr>
                          <m:t>+</m:t>
                        </m:r>
                        <m:r>
                          <a:rPr lang="en-US" altLang="zh-CN" i="1">
                            <a:latin typeface="Cambria Math"/>
                          </a:rPr>
                          <m:t>𝑅𝑇𝑇</m:t>
                        </m:r>
                      </m:den>
                    </m:f>
                  </m:oMath>
                </a14:m>
                <a:endParaRPr lang="zh-CN" altLang="en-US"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301752" y="1527048"/>
                <a:ext cx="6430488" cy="4572000"/>
              </a:xfrm>
              <a:blipFill rotWithShape="1">
                <a:blip r:embed="rId3"/>
                <a:stretch>
                  <a:fillRect l="-1044" t="-1067"/>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左大括号 5"/>
          <p:cNvSpPr/>
          <p:nvPr/>
        </p:nvSpPr>
        <p:spPr>
          <a:xfrm>
            <a:off x="6516216" y="1412776"/>
            <a:ext cx="288032" cy="1152128"/>
          </a:xfrm>
          <a:prstGeom prst="leftBrace">
            <a:avLst>
              <a:gd name="adj1" fmla="val 30354"/>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大括号 7"/>
          <p:cNvSpPr/>
          <p:nvPr/>
        </p:nvSpPr>
        <p:spPr>
          <a:xfrm>
            <a:off x="6516216" y="1425075"/>
            <a:ext cx="288032" cy="2304256"/>
          </a:xfrm>
          <a:prstGeom prst="leftBrace">
            <a:avLst>
              <a:gd name="adj1" fmla="val 2851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a:off x="6516216" y="2564904"/>
            <a:ext cx="288032" cy="1152129"/>
          </a:xfrm>
          <a:prstGeom prst="leftBrace">
            <a:avLst>
              <a:gd name="adj1" fmla="val 27527"/>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553793102"/>
              </p:ext>
            </p:extLst>
          </p:nvPr>
        </p:nvGraphicFramePr>
        <p:xfrm>
          <a:off x="6658744" y="882279"/>
          <a:ext cx="2377752" cy="5246848"/>
        </p:xfrm>
        <a:graphic>
          <a:graphicData uri="http://schemas.openxmlformats.org/presentationml/2006/ole">
            <mc:AlternateContent xmlns:mc="http://schemas.openxmlformats.org/markup-compatibility/2006">
              <mc:Choice xmlns:v="urn:schemas-microsoft-com:vml" Requires="v">
                <p:oleObj spid="_x0000_s22544" name="Visio" r:id="rId4" imgW="1722947" imgH="3795231" progId="Visio.Drawing.11">
                  <p:embed/>
                </p:oleObj>
              </mc:Choice>
              <mc:Fallback>
                <p:oleObj name="Visio" r:id="rId4" imgW="1722947" imgH="3795231"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8744" y="882279"/>
                        <a:ext cx="2377752" cy="5246848"/>
                      </a:xfrm>
                      <a:prstGeom prst="rect">
                        <a:avLst/>
                      </a:prstGeom>
                      <a:noFill/>
                    </p:spPr>
                  </p:pic>
                </p:oleObj>
              </mc:Fallback>
            </mc:AlternateContent>
          </a:graphicData>
        </a:graphic>
      </p:graphicFrame>
      <p:sp>
        <p:nvSpPr>
          <p:cNvPr id="16" name="左大括号 15"/>
          <p:cNvSpPr/>
          <p:nvPr/>
        </p:nvSpPr>
        <p:spPr>
          <a:xfrm>
            <a:off x="6516216" y="1425075"/>
            <a:ext cx="288032" cy="1152128"/>
          </a:xfrm>
          <a:prstGeom prst="leftBrace">
            <a:avLst>
              <a:gd name="adj1" fmla="val 30354"/>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4449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1000"/>
                                        <p:tgtEl>
                                          <p:spTgt spid="3">
                                            <p:txEl>
                                              <p:pRg st="5" end="5"/>
                                            </p:txEl>
                                          </p:spTgt>
                                        </p:tgtEl>
                                      </p:cBhvr>
                                    </p:animEffect>
                                    <p:anim calcmode="lin" valueType="num">
                                      <p:cBhvr>
                                        <p:cTn id="5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42" presetClass="entr" presetSubtype="0" fill="hold" nodeType="after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1000"/>
                                        <p:tgtEl>
                                          <p:spTgt spid="3">
                                            <p:txEl>
                                              <p:pRg st="6" end="6"/>
                                            </p:txEl>
                                          </p:spTgt>
                                        </p:tgtEl>
                                      </p:cBhvr>
                                    </p:animEffect>
                                    <p:anim calcmode="lin" valueType="num">
                                      <p:cBhvr>
                                        <p:cTn id="5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需要</a:t>
            </a:r>
            <a:r>
              <a:rPr lang="zh-CN" altLang="zh-CN" dirty="0"/>
              <a:t>双方互相持有对方的信息，特别是数据的相关信息，</a:t>
            </a:r>
            <a:r>
              <a:rPr lang="zh-CN" altLang="zh-CN" dirty="0" smtClean="0"/>
              <a:t>通过“核对”</a:t>
            </a:r>
            <a:r>
              <a:rPr lang="zh-CN" altLang="zh-CN" dirty="0"/>
              <a:t>来发现数据的正确</a:t>
            </a:r>
            <a:r>
              <a:rPr lang="zh-CN" altLang="zh-CN" dirty="0" smtClean="0"/>
              <a:t>与否</a:t>
            </a:r>
            <a:endParaRPr lang="en-US" altLang="zh-CN" dirty="0" smtClean="0"/>
          </a:p>
          <a:p>
            <a:r>
              <a:rPr lang="zh-CN" altLang="zh-CN" dirty="0" smtClean="0"/>
              <a:t>这种</a:t>
            </a:r>
            <a:r>
              <a:rPr lang="zh-CN" altLang="zh-CN" dirty="0"/>
              <a:t>要求必然会产生对更多资源的</a:t>
            </a:r>
            <a:r>
              <a:rPr lang="zh-CN" altLang="zh-CN" dirty="0" smtClean="0"/>
              <a:t>要求</a:t>
            </a:r>
            <a:endParaRPr lang="en-US" altLang="zh-CN" dirty="0" smtClean="0"/>
          </a:p>
          <a:p>
            <a:r>
              <a:rPr lang="zh-CN" altLang="zh-CN" dirty="0" smtClean="0"/>
              <a:t>例如</a:t>
            </a:r>
            <a:r>
              <a:rPr lang="zh-CN" altLang="zh-CN" dirty="0"/>
              <a:t>存储器</a:t>
            </a:r>
            <a:r>
              <a:rPr lang="zh-CN" altLang="zh-CN" dirty="0" smtClean="0"/>
              <a:t>资源</a:t>
            </a:r>
            <a:endParaRPr lang="en-US" altLang="zh-CN" dirty="0" smtClean="0"/>
          </a:p>
          <a:p>
            <a:pPr lvl="1"/>
            <a:r>
              <a:rPr lang="zh-CN" altLang="zh-CN" dirty="0" smtClean="0"/>
              <a:t>如发送</a:t>
            </a:r>
            <a:r>
              <a:rPr lang="zh-CN" altLang="zh-CN" dirty="0"/>
              <a:t>方不保存已</a:t>
            </a:r>
            <a:r>
              <a:rPr lang="zh-CN" altLang="zh-CN" dirty="0" smtClean="0"/>
              <a:t>发送的</a:t>
            </a:r>
            <a:r>
              <a:rPr lang="zh-CN" altLang="zh-CN" dirty="0"/>
              <a:t>数据，</a:t>
            </a:r>
            <a:r>
              <a:rPr lang="zh-CN" altLang="zh-CN" dirty="0" smtClean="0"/>
              <a:t>当</a:t>
            </a:r>
            <a:r>
              <a:rPr lang="zh-CN" altLang="en-US" dirty="0" smtClean="0"/>
              <a:t>需要重传</a:t>
            </a:r>
            <a:r>
              <a:rPr lang="zh-CN" altLang="zh-CN" dirty="0" smtClean="0"/>
              <a:t>时</a:t>
            </a:r>
            <a:r>
              <a:rPr lang="zh-CN" altLang="zh-CN" dirty="0"/>
              <a:t>，无法重新</a:t>
            </a:r>
            <a:r>
              <a:rPr lang="zh-CN" altLang="zh-CN" dirty="0" smtClean="0"/>
              <a:t>发送</a:t>
            </a:r>
            <a:endParaRPr lang="en-US" altLang="zh-CN" dirty="0" smtClean="0"/>
          </a:p>
          <a:p>
            <a:pPr lvl="1"/>
            <a:r>
              <a:rPr lang="zh-CN" altLang="zh-CN" dirty="0" smtClean="0"/>
              <a:t>如接收</a:t>
            </a:r>
            <a:r>
              <a:rPr lang="zh-CN" altLang="zh-CN" dirty="0"/>
              <a:t>方不保存</a:t>
            </a:r>
            <a:r>
              <a:rPr lang="zh-CN" altLang="zh-CN" dirty="0" smtClean="0"/>
              <a:t>已收到</a:t>
            </a:r>
            <a:r>
              <a:rPr lang="zh-CN" altLang="zh-CN" dirty="0"/>
              <a:t>的数据，无法对乱序的数据进行</a:t>
            </a:r>
            <a:r>
              <a:rPr lang="zh-CN" altLang="zh-CN" dirty="0" smtClean="0"/>
              <a:t>重排</a:t>
            </a:r>
            <a:endParaRPr lang="en-US" altLang="zh-CN" dirty="0" smtClean="0"/>
          </a:p>
          <a:p>
            <a:r>
              <a:rPr lang="zh-CN" altLang="zh-CN" dirty="0" smtClean="0"/>
              <a:t>天下</a:t>
            </a:r>
            <a:r>
              <a:rPr lang="zh-CN" altLang="zh-CN" dirty="0"/>
              <a:t>没有免费的午餐</a:t>
            </a:r>
            <a:endParaRPr lang="zh-CN" altLang="en-US" dirty="0"/>
          </a:p>
        </p:txBody>
      </p:sp>
    </p:spTree>
    <p:extLst>
      <p:ext uri="{BB962C8B-B14F-4D97-AF65-F5344CB8AC3E}">
        <p14:creationId xmlns:p14="http://schemas.microsoft.com/office/powerpoint/2010/main" val="16037737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由此可得</a:t>
            </a:r>
            <a:endParaRPr lang="zh-CN" altLang="en-US" dirty="0"/>
          </a:p>
        </p:txBody>
      </p:sp>
      <p:sp>
        <p:nvSpPr>
          <p:cNvPr id="3" name="内容占位符 2"/>
          <p:cNvSpPr>
            <a:spLocks noGrp="1"/>
          </p:cNvSpPr>
          <p:nvPr>
            <p:ph sz="quarter" idx="1"/>
          </p:nvPr>
        </p:nvSpPr>
        <p:spPr/>
        <p:txBody>
          <a:bodyPr/>
          <a:lstStyle/>
          <a:p>
            <a:r>
              <a:rPr lang="zh-CN" altLang="zh-CN" dirty="0" smtClean="0"/>
              <a:t>发送</a:t>
            </a:r>
            <a:r>
              <a:rPr lang="zh-CN" altLang="zh-CN" dirty="0"/>
              <a:t>窗口越大，发送方一次可连续发送更多的数据，可以获得更高的传输</a:t>
            </a:r>
            <a:r>
              <a:rPr lang="zh-CN" altLang="zh-CN" dirty="0" smtClean="0"/>
              <a:t>效率</a:t>
            </a:r>
            <a:endParaRPr lang="en-US" altLang="zh-CN" dirty="0" smtClean="0"/>
          </a:p>
          <a:p>
            <a:r>
              <a:rPr lang="zh-CN" altLang="zh-CN" dirty="0" smtClean="0"/>
              <a:t>当然</a:t>
            </a:r>
            <a:r>
              <a:rPr lang="zh-CN" altLang="zh-CN" dirty="0"/>
              <a:t>，前提是网络情况必须良好，否则，频繁的“后退</a:t>
            </a:r>
            <a:r>
              <a:rPr lang="en-US" altLang="zh-CN" dirty="0"/>
              <a:t>N</a:t>
            </a:r>
            <a:r>
              <a:rPr lang="zh-CN" altLang="zh-CN" dirty="0"/>
              <a:t>步”反而导致网络效率降低</a:t>
            </a:r>
            <a:endParaRPr lang="zh-CN" altLang="en-US" dirty="0"/>
          </a:p>
        </p:txBody>
      </p:sp>
    </p:spTree>
    <p:extLst>
      <p:ext uri="{BB962C8B-B14F-4D97-AF65-F5344CB8AC3E}">
        <p14:creationId xmlns:p14="http://schemas.microsoft.com/office/powerpoint/2010/main" val="2750462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t>16.2 </a:t>
            </a:r>
            <a:r>
              <a:rPr lang="zh-CN" altLang="zh-CN" dirty="0"/>
              <a:t>自动请求重传</a:t>
            </a:r>
            <a:r>
              <a:rPr lang="en-US" altLang="zh-CN" dirty="0"/>
              <a:t>ARQ</a:t>
            </a:r>
            <a:r>
              <a:rPr lang="zh-CN" altLang="zh-CN" dirty="0"/>
              <a:t>协议</a:t>
            </a:r>
          </a:p>
          <a:p>
            <a:r>
              <a:rPr lang="en-US" altLang="zh-CN" dirty="0" smtClean="0"/>
              <a:t>16.3 </a:t>
            </a:r>
            <a:r>
              <a:rPr lang="zh-CN" altLang="zh-CN" dirty="0"/>
              <a:t>连续</a:t>
            </a:r>
            <a:r>
              <a:rPr lang="en-US" altLang="zh-CN" dirty="0"/>
              <a:t>ARQ</a:t>
            </a:r>
            <a:r>
              <a:rPr lang="zh-CN" altLang="zh-CN" dirty="0"/>
              <a:t>协议</a:t>
            </a:r>
          </a:p>
          <a:p>
            <a:r>
              <a:rPr lang="en-US" altLang="zh-CN" dirty="0" smtClean="0"/>
              <a:t>16.4 </a:t>
            </a:r>
            <a:r>
              <a:rPr lang="zh-CN" altLang="zh-CN" dirty="0"/>
              <a:t>选择重传</a:t>
            </a:r>
            <a:r>
              <a:rPr lang="en-US" altLang="zh-CN" dirty="0"/>
              <a:t>ARQ</a:t>
            </a:r>
            <a:r>
              <a:rPr lang="zh-CN" altLang="zh-CN" dirty="0"/>
              <a:t>协议（</a:t>
            </a:r>
            <a:r>
              <a:rPr lang="en-US" altLang="zh-CN" dirty="0"/>
              <a:t>SR</a:t>
            </a:r>
            <a:r>
              <a:rPr lang="zh-CN" altLang="zh-CN" dirty="0"/>
              <a:t>）</a:t>
            </a:r>
          </a:p>
          <a:p>
            <a:pPr lvl="1"/>
            <a:r>
              <a:rPr lang="en-US" altLang="zh-CN" dirty="0">
                <a:solidFill>
                  <a:srgbClr val="FF0000"/>
                </a:solidFill>
              </a:rPr>
              <a:t>16.4.1 </a:t>
            </a:r>
            <a:r>
              <a:rPr lang="zh-CN" altLang="zh-CN" dirty="0">
                <a:solidFill>
                  <a:srgbClr val="FF0000"/>
                </a:solidFill>
              </a:rPr>
              <a:t>算法思想</a:t>
            </a:r>
          </a:p>
          <a:p>
            <a:pPr lvl="1"/>
            <a:r>
              <a:rPr lang="en-US" altLang="zh-CN" dirty="0"/>
              <a:t>16.4.2 </a:t>
            </a:r>
            <a:r>
              <a:rPr lang="zh-CN" altLang="zh-CN" dirty="0"/>
              <a:t>窗口大小的限制</a:t>
            </a:r>
            <a:endParaRPr lang="zh-CN" altLang="en-US" dirty="0"/>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179512" y="1527048"/>
            <a:ext cx="5112568" cy="4854280"/>
          </a:xfrm>
        </p:spPr>
        <p:txBody>
          <a:bodyPr>
            <a:normAutofit/>
          </a:bodyPr>
          <a:lstStyle/>
          <a:p>
            <a:r>
              <a:rPr lang="zh-CN" altLang="zh-CN" dirty="0"/>
              <a:t>连续</a:t>
            </a:r>
            <a:r>
              <a:rPr lang="en-US" altLang="zh-CN" dirty="0" smtClean="0"/>
              <a:t>ARQ</a:t>
            </a:r>
            <a:r>
              <a:rPr lang="zh-CN" altLang="zh-CN" dirty="0" smtClean="0"/>
              <a:t>接收窗口太</a:t>
            </a:r>
            <a:r>
              <a:rPr lang="zh-CN" altLang="zh-CN" dirty="0"/>
              <a:t>小，不能接收乱</a:t>
            </a:r>
            <a:r>
              <a:rPr lang="zh-CN" altLang="zh-CN" dirty="0" smtClean="0"/>
              <a:t>序</a:t>
            </a:r>
            <a:r>
              <a:rPr lang="en-US" altLang="zh-CN" dirty="0" smtClean="0"/>
              <a:t>/</a:t>
            </a:r>
            <a:r>
              <a:rPr lang="zh-CN" altLang="zh-CN" dirty="0" smtClean="0"/>
              <a:t>出错数据</a:t>
            </a:r>
            <a:r>
              <a:rPr lang="zh-CN" altLang="zh-CN" dirty="0"/>
              <a:t>之后的</a:t>
            </a:r>
            <a:r>
              <a:rPr lang="zh-CN" altLang="zh-CN" dirty="0" smtClean="0"/>
              <a:t>数据</a:t>
            </a:r>
            <a:endParaRPr lang="en-US" altLang="zh-CN" dirty="0" smtClean="0"/>
          </a:p>
          <a:p>
            <a:r>
              <a:rPr lang="zh-CN" altLang="zh-CN" dirty="0" smtClean="0"/>
              <a:t>导致</a:t>
            </a:r>
            <a:r>
              <a:rPr lang="zh-CN" altLang="zh-CN" dirty="0"/>
              <a:t>发送方后退</a:t>
            </a:r>
            <a:r>
              <a:rPr lang="en-US" altLang="zh-CN" dirty="0"/>
              <a:t>N</a:t>
            </a:r>
            <a:r>
              <a:rPr lang="zh-CN" altLang="zh-CN" dirty="0"/>
              <a:t>步，进而导致通信效率的</a:t>
            </a:r>
            <a:r>
              <a:rPr lang="zh-CN" altLang="zh-CN" dirty="0" smtClean="0"/>
              <a:t>降低</a:t>
            </a:r>
            <a:endParaRPr lang="en-US" altLang="zh-CN" dirty="0" smtClean="0"/>
          </a:p>
          <a:p>
            <a:r>
              <a:rPr lang="zh-CN" altLang="zh-CN" dirty="0" smtClean="0"/>
              <a:t>一</a:t>
            </a:r>
            <a:r>
              <a:rPr lang="zh-CN" altLang="zh-CN" dirty="0"/>
              <a:t>个优化的方案是把接收窗口</a:t>
            </a:r>
            <a:r>
              <a:rPr lang="zh-CN" altLang="zh-CN" dirty="0" smtClean="0"/>
              <a:t>扩大</a:t>
            </a:r>
            <a:endParaRPr lang="en-US" altLang="zh-CN" dirty="0" smtClean="0"/>
          </a:p>
          <a:p>
            <a:r>
              <a:rPr lang="zh-CN" altLang="zh-CN" dirty="0" smtClean="0"/>
              <a:t>方便</a:t>
            </a:r>
            <a:r>
              <a:rPr lang="zh-CN" altLang="zh-CN" dirty="0"/>
              <a:t>那些失序的数据可以先临时存放在接收窗口中</a:t>
            </a:r>
            <a:r>
              <a:rPr lang="zh-CN" altLang="zh-CN" dirty="0" smtClean="0"/>
              <a:t>，</a:t>
            </a:r>
            <a:endParaRPr lang="en-US" altLang="zh-CN" dirty="0" smtClean="0"/>
          </a:p>
          <a:p>
            <a:r>
              <a:rPr lang="zh-CN" altLang="zh-CN" dirty="0" smtClean="0"/>
              <a:t>等到</a:t>
            </a:r>
            <a:r>
              <a:rPr lang="zh-CN" altLang="zh-CN" dirty="0"/>
              <a:t>前面的数据到达后，再按序提交给</a:t>
            </a:r>
            <a:r>
              <a:rPr lang="zh-CN" altLang="zh-CN" dirty="0" smtClean="0"/>
              <a:t>上层</a:t>
            </a:r>
            <a:endParaRPr lang="en-US" altLang="zh-CN" dirty="0" smtClean="0"/>
          </a:p>
          <a:p>
            <a:endParaRPr lang="zh-CN" altLang="en-US" dirty="0"/>
          </a:p>
        </p:txBody>
      </p:sp>
      <p:sp>
        <p:nvSpPr>
          <p:cNvPr id="4" name="平行四边形 3"/>
          <p:cNvSpPr/>
          <p:nvPr/>
        </p:nvSpPr>
        <p:spPr>
          <a:xfrm rot="5400000">
            <a:off x="6981244" y="2047326"/>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5400000">
            <a:off x="6981244" y="2627490"/>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5400000">
            <a:off x="6981244" y="3080640"/>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5400000">
            <a:off x="6981244" y="3533790"/>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304025" y="188640"/>
            <a:ext cx="2448272" cy="6120680"/>
            <a:chOff x="5652120" y="1556792"/>
            <a:chExt cx="2448272" cy="4752528"/>
          </a:xfrm>
        </p:grpSpPr>
        <p:cxnSp>
          <p:nvCxnSpPr>
            <p:cNvPr id="9" name="直接箭头连接符 8"/>
            <p:cNvCxnSpPr/>
            <p:nvPr/>
          </p:nvCxnSpPr>
          <p:spPr>
            <a:xfrm>
              <a:off x="5652120" y="1556792"/>
              <a:ext cx="0" cy="475252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100392" y="1556792"/>
              <a:ext cx="0" cy="475252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 name="平行四边形 10"/>
          <p:cNvSpPr/>
          <p:nvPr/>
        </p:nvSpPr>
        <p:spPr>
          <a:xfrm rot="5400000">
            <a:off x="6973898" y="-121193"/>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p:cNvSpPr/>
          <p:nvPr/>
        </p:nvSpPr>
        <p:spPr>
          <a:xfrm rot="5400000">
            <a:off x="6973898" y="33925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5400000">
            <a:off x="6973898" y="79240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5400000">
            <a:off x="6973898" y="1245558"/>
            <a:ext cx="1108526" cy="2448272"/>
          </a:xfrm>
          <a:prstGeom prst="parallelogram">
            <a:avLst>
              <a:gd name="adj" fmla="val 59298"/>
            </a:avLst>
          </a:prstGeom>
          <a:solidFill>
            <a:srgbClr val="FFCC99"/>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H="1">
            <a:off x="6304025" y="1657206"/>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6304025" y="4436363"/>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6304025" y="4882479"/>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6304025" y="5329614"/>
            <a:ext cx="2448272" cy="1051714"/>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8739352" y="1790646"/>
            <a:ext cx="209007" cy="207675"/>
            <a:chOff x="6147448" y="4873800"/>
            <a:chExt cx="209007" cy="207675"/>
          </a:xfrm>
        </p:grpSpPr>
        <p:sp>
          <p:nvSpPr>
            <p:cNvPr id="20" name="Line 36"/>
            <p:cNvSpPr>
              <a:spLocks noChangeShapeType="1"/>
            </p:cNvSpPr>
            <p:nvPr/>
          </p:nvSpPr>
          <p:spPr bwMode="auto">
            <a:xfrm>
              <a:off x="6147448" y="487380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Line 37"/>
            <p:cNvSpPr>
              <a:spLocks noChangeShapeType="1"/>
            </p:cNvSpPr>
            <p:nvPr/>
          </p:nvSpPr>
          <p:spPr bwMode="auto">
            <a:xfrm flipH="1">
              <a:off x="6147448" y="487380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5148064" y="1462281"/>
            <a:ext cx="1008112" cy="1835082"/>
            <a:chOff x="5148064" y="1009131"/>
            <a:chExt cx="1008112" cy="2288232"/>
          </a:xfrm>
        </p:grpSpPr>
        <p:sp>
          <p:nvSpPr>
            <p:cNvPr id="26" name="左大括号 25"/>
            <p:cNvSpPr/>
            <p:nvPr/>
          </p:nvSpPr>
          <p:spPr>
            <a:xfrm>
              <a:off x="5868144" y="1009131"/>
              <a:ext cx="288032" cy="2288232"/>
            </a:xfrm>
            <a:prstGeom prst="leftBrace">
              <a:avLst>
                <a:gd name="adj1" fmla="val 60377"/>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5148064" y="2016544"/>
              <a:ext cx="648072" cy="369332"/>
            </a:xfrm>
            <a:prstGeom prst="rect">
              <a:avLst/>
            </a:prstGeom>
            <a:noFill/>
          </p:spPr>
          <p:txBody>
            <a:bodyPr wrap="square" rtlCol="0">
              <a:spAutoFit/>
            </a:bodyPr>
            <a:lstStyle/>
            <a:p>
              <a:r>
                <a:rPr lang="zh-CN" altLang="en-US" dirty="0" smtClean="0">
                  <a:solidFill>
                    <a:srgbClr val="FF0000"/>
                  </a:solidFill>
                  <a:latin typeface="黑体" pitchFamily="49" charset="-122"/>
                  <a:ea typeface="黑体" pitchFamily="49" charset="-122"/>
                </a:rPr>
                <a:t>超时</a:t>
              </a:r>
              <a:endParaRPr lang="zh-CN" altLang="en-US" dirty="0">
                <a:solidFill>
                  <a:srgbClr val="FF0000"/>
                </a:solidFill>
                <a:latin typeface="黑体" pitchFamily="49" charset="-122"/>
                <a:ea typeface="黑体" pitchFamily="49" charset="-122"/>
              </a:endParaRPr>
            </a:p>
          </p:txBody>
        </p:sp>
      </p:grpSp>
      <p:sp>
        <p:nvSpPr>
          <p:cNvPr id="28" name="TextBox 27"/>
          <p:cNvSpPr txBox="1"/>
          <p:nvPr/>
        </p:nvSpPr>
        <p:spPr>
          <a:xfrm>
            <a:off x="7236296" y="843327"/>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D0</a:t>
            </a:r>
            <a:endParaRPr lang="zh-CN" altLang="en-US" sz="2400" dirty="0">
              <a:latin typeface="黑体" pitchFamily="49" charset="-122"/>
              <a:ea typeface="黑体" pitchFamily="49" charset="-122"/>
            </a:endParaRPr>
          </a:p>
        </p:txBody>
      </p:sp>
      <p:sp>
        <p:nvSpPr>
          <p:cNvPr id="29" name="TextBox 28"/>
          <p:cNvSpPr txBox="1"/>
          <p:nvPr/>
        </p:nvSpPr>
        <p:spPr>
          <a:xfrm>
            <a:off x="7236296" y="1304992"/>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D1</a:t>
            </a:r>
            <a:endParaRPr lang="zh-CN" altLang="en-US" sz="2400" dirty="0">
              <a:latin typeface="黑体" pitchFamily="49" charset="-122"/>
              <a:ea typeface="黑体" pitchFamily="49" charset="-122"/>
            </a:endParaRPr>
          </a:p>
        </p:txBody>
      </p:sp>
      <p:sp>
        <p:nvSpPr>
          <p:cNvPr id="30" name="TextBox 29"/>
          <p:cNvSpPr txBox="1"/>
          <p:nvPr/>
        </p:nvSpPr>
        <p:spPr>
          <a:xfrm>
            <a:off x="7236296" y="1713582"/>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D2</a:t>
            </a:r>
            <a:endParaRPr lang="zh-CN" altLang="en-US" sz="2400" dirty="0">
              <a:latin typeface="黑体" pitchFamily="49" charset="-122"/>
              <a:ea typeface="黑体" pitchFamily="49" charset="-122"/>
            </a:endParaRPr>
          </a:p>
        </p:txBody>
      </p:sp>
      <p:sp>
        <p:nvSpPr>
          <p:cNvPr id="31" name="TextBox 30"/>
          <p:cNvSpPr txBox="1"/>
          <p:nvPr/>
        </p:nvSpPr>
        <p:spPr>
          <a:xfrm>
            <a:off x="7236296" y="2175247"/>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D3</a:t>
            </a:r>
            <a:endParaRPr lang="zh-CN" altLang="en-US" sz="2400" dirty="0">
              <a:latin typeface="黑体" pitchFamily="49" charset="-122"/>
              <a:ea typeface="黑体" pitchFamily="49" charset="-122"/>
            </a:endParaRPr>
          </a:p>
        </p:txBody>
      </p:sp>
      <p:sp>
        <p:nvSpPr>
          <p:cNvPr id="32" name="TextBox 31"/>
          <p:cNvSpPr txBox="1"/>
          <p:nvPr/>
        </p:nvSpPr>
        <p:spPr>
          <a:xfrm>
            <a:off x="7236296" y="2996952"/>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D4</a:t>
            </a:r>
            <a:endParaRPr lang="zh-CN" altLang="en-US" sz="2400" dirty="0">
              <a:latin typeface="黑体" pitchFamily="49" charset="-122"/>
              <a:ea typeface="黑体" pitchFamily="49" charset="-122"/>
            </a:endParaRPr>
          </a:p>
        </p:txBody>
      </p:sp>
      <p:sp>
        <p:nvSpPr>
          <p:cNvPr id="33" name="TextBox 32"/>
          <p:cNvSpPr txBox="1"/>
          <p:nvPr/>
        </p:nvSpPr>
        <p:spPr>
          <a:xfrm>
            <a:off x="7236296" y="3609248"/>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D1</a:t>
            </a:r>
            <a:endParaRPr lang="zh-CN" altLang="en-US" sz="2400" dirty="0">
              <a:latin typeface="黑体" pitchFamily="49" charset="-122"/>
              <a:ea typeface="黑体" pitchFamily="49" charset="-122"/>
            </a:endParaRPr>
          </a:p>
        </p:txBody>
      </p:sp>
      <p:sp>
        <p:nvSpPr>
          <p:cNvPr id="34" name="TextBox 33"/>
          <p:cNvSpPr txBox="1"/>
          <p:nvPr/>
        </p:nvSpPr>
        <p:spPr>
          <a:xfrm>
            <a:off x="7236296" y="4017838"/>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D5</a:t>
            </a:r>
            <a:endParaRPr lang="zh-CN" altLang="en-US" sz="2400" dirty="0">
              <a:latin typeface="黑体" pitchFamily="49" charset="-122"/>
              <a:ea typeface="黑体" pitchFamily="49" charset="-122"/>
            </a:endParaRPr>
          </a:p>
        </p:txBody>
      </p:sp>
      <p:sp>
        <p:nvSpPr>
          <p:cNvPr id="35" name="TextBox 34"/>
          <p:cNvSpPr txBox="1"/>
          <p:nvPr/>
        </p:nvSpPr>
        <p:spPr>
          <a:xfrm>
            <a:off x="7236296" y="4479503"/>
            <a:ext cx="648072"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D6</a:t>
            </a:r>
            <a:endParaRPr lang="zh-CN" altLang="en-US" sz="2400" dirty="0">
              <a:latin typeface="黑体" pitchFamily="49" charset="-122"/>
              <a:ea typeface="黑体" pitchFamily="49" charset="-122"/>
            </a:endParaRPr>
          </a:p>
        </p:txBody>
      </p:sp>
    </p:spTree>
    <p:extLst>
      <p:ext uri="{BB962C8B-B14F-4D97-AF65-F5344CB8AC3E}">
        <p14:creationId xmlns:p14="http://schemas.microsoft.com/office/powerpoint/2010/main" val="291506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2"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2000"/>
                                        <p:tgtEl>
                                          <p:spTgt spid="12"/>
                                        </p:tgtEl>
                                      </p:cBhvr>
                                    </p:animEffect>
                                  </p:childTnLst>
                                </p:cTn>
                              </p:par>
                              <p:par>
                                <p:cTn id="19" presetID="22" presetClass="entr" presetSubtype="8" fill="hold" grpId="0" nodeType="withEffect">
                                  <p:stCondLst>
                                    <p:cond delay="75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2000"/>
                                        <p:tgtEl>
                                          <p:spTgt spid="13"/>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2000"/>
                                        <p:tgtEl>
                                          <p:spTgt spid="14"/>
                                        </p:tgtEl>
                                      </p:cBhvr>
                                    </p:animEffect>
                                  </p:childTnLst>
                                </p:cTn>
                              </p:par>
                              <p:par>
                                <p:cTn id="38" presetID="22" presetClass="entr" presetSubtype="8" fill="hold" grpId="0" nodeType="withEffect">
                                  <p:stCondLst>
                                    <p:cond delay="75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2000"/>
                                        <p:tgtEl>
                                          <p:spTgt spid="4"/>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2000"/>
                                        <p:tgtEl>
                                          <p:spTgt spid="5"/>
                                        </p:tgtEl>
                                      </p:cBhvr>
                                    </p:animEffect>
                                  </p:childTnLst>
                                </p:cTn>
                              </p:par>
                              <p:par>
                                <p:cTn id="58" presetID="22" presetClass="entr" presetSubtype="8" fill="hold" grpId="0" nodeType="withEffect">
                                  <p:stCondLst>
                                    <p:cond delay="50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par>
                                <p:cTn id="61" presetID="22" presetClass="entr" presetSubtype="8" fill="hold" grpId="0" nodeType="withEffect">
                                  <p:stCondLst>
                                    <p:cond delay="50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2000"/>
                                        <p:tgtEl>
                                          <p:spTgt spid="6"/>
                                        </p:tgtEl>
                                      </p:cBhvr>
                                    </p:animEffect>
                                  </p:childTnLst>
                                </p:cTn>
                              </p:par>
                              <p:par>
                                <p:cTn id="64" presetID="22" presetClass="entr" presetSubtype="8" fill="hold" grpId="0" nodeType="withEffect">
                                  <p:stCondLst>
                                    <p:cond delay="125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500"/>
                                        <p:tgtEl>
                                          <p:spTgt spid="34"/>
                                        </p:tgtEl>
                                      </p:cBhvr>
                                    </p:animEffect>
                                  </p:childTnLst>
                                </p:cTn>
                              </p:par>
                              <p:par>
                                <p:cTn id="67" presetID="22" presetClass="entr" presetSubtype="8" fill="hold" grpId="0" nodeType="withEffect">
                                  <p:stCondLst>
                                    <p:cond delay="100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2000"/>
                                        <p:tgtEl>
                                          <p:spTgt spid="7"/>
                                        </p:tgtEl>
                                      </p:cBhvr>
                                    </p:animEffect>
                                  </p:childTnLst>
                                </p:cTn>
                              </p:par>
                              <p:par>
                                <p:cTn id="70" presetID="22" presetClass="entr" presetSubtype="8" fill="hold" grpId="0" nodeType="withEffect">
                                  <p:stCondLst>
                                    <p:cond delay="175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2" fill="hold" nodeType="withEffect">
                                  <p:stCondLst>
                                    <p:cond delay="1750"/>
                                  </p:stCondLst>
                                  <p:childTnLst>
                                    <p:set>
                                      <p:cBhvr>
                                        <p:cTn id="74" dur="1" fill="hold">
                                          <p:stCondLst>
                                            <p:cond delay="0"/>
                                          </p:stCondLst>
                                        </p:cTn>
                                        <p:tgtEl>
                                          <p:spTgt spid="16"/>
                                        </p:tgtEl>
                                        <p:attrNameLst>
                                          <p:attrName>style.visibility</p:attrName>
                                        </p:attrNameLst>
                                      </p:cBhvr>
                                      <p:to>
                                        <p:strVal val="visible"/>
                                      </p:to>
                                    </p:set>
                                    <p:animEffect transition="in" filter="wipe(right)">
                                      <p:cBhvr>
                                        <p:cTn id="75" dur="2000"/>
                                        <p:tgtEl>
                                          <p:spTgt spid="16"/>
                                        </p:tgtEl>
                                      </p:cBhvr>
                                    </p:animEffect>
                                  </p:childTnLst>
                                </p:cTn>
                              </p:par>
                              <p:par>
                                <p:cTn id="76" presetID="22" presetClass="entr" presetSubtype="2" fill="hold" nodeType="withEffect">
                                  <p:stCondLst>
                                    <p:cond delay="2250"/>
                                  </p:stCondLst>
                                  <p:childTnLst>
                                    <p:set>
                                      <p:cBhvr>
                                        <p:cTn id="77" dur="1" fill="hold">
                                          <p:stCondLst>
                                            <p:cond delay="0"/>
                                          </p:stCondLst>
                                        </p:cTn>
                                        <p:tgtEl>
                                          <p:spTgt spid="17"/>
                                        </p:tgtEl>
                                        <p:attrNameLst>
                                          <p:attrName>style.visibility</p:attrName>
                                        </p:attrNameLst>
                                      </p:cBhvr>
                                      <p:to>
                                        <p:strVal val="visible"/>
                                      </p:to>
                                    </p:set>
                                    <p:animEffect transition="in" filter="wipe(right)">
                                      <p:cBhvr>
                                        <p:cTn id="78" dur="2000"/>
                                        <p:tgtEl>
                                          <p:spTgt spid="17"/>
                                        </p:tgtEl>
                                      </p:cBhvr>
                                    </p:animEffect>
                                  </p:childTnLst>
                                </p:cTn>
                              </p:par>
                              <p:par>
                                <p:cTn id="79" presetID="22" presetClass="entr" presetSubtype="2" fill="hold" nodeType="withEffect">
                                  <p:stCondLst>
                                    <p:cond delay="2750"/>
                                  </p:stCondLst>
                                  <p:childTnLst>
                                    <p:set>
                                      <p:cBhvr>
                                        <p:cTn id="80" dur="1" fill="hold">
                                          <p:stCondLst>
                                            <p:cond delay="0"/>
                                          </p:stCondLst>
                                        </p:cTn>
                                        <p:tgtEl>
                                          <p:spTgt spid="18"/>
                                        </p:tgtEl>
                                        <p:attrNameLst>
                                          <p:attrName>style.visibility</p:attrName>
                                        </p:attrNameLst>
                                      </p:cBhvr>
                                      <p:to>
                                        <p:strVal val="visible"/>
                                      </p:to>
                                    </p:set>
                                    <p:animEffect transition="in" filter="wipe(right)">
                                      <p:cBhvr>
                                        <p:cTn id="8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2" grpId="0" animBg="1"/>
      <p:bldP spid="13" grpId="0" animBg="1"/>
      <p:bldP spid="14" grpId="0" animBg="1"/>
      <p:bldP spid="28" grpId="0"/>
      <p:bldP spid="29" grpId="0"/>
      <p:bldP spid="30" grpId="0"/>
      <p:bldP spid="31" grpId="0"/>
      <p:bldP spid="32" grpId="0"/>
      <p:bldP spid="33" grpId="0"/>
      <p:bldP spid="34"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87342807"/>
              </p:ext>
            </p:extLst>
          </p:nvPr>
        </p:nvGraphicFramePr>
        <p:xfrm>
          <a:off x="-19589" y="1844824"/>
          <a:ext cx="9274134" cy="1296144"/>
        </p:xfrm>
        <a:graphic>
          <a:graphicData uri="http://schemas.openxmlformats.org/presentationml/2006/ole">
            <mc:AlternateContent xmlns:mc="http://schemas.openxmlformats.org/markup-compatibility/2006">
              <mc:Choice xmlns:v="urn:schemas-microsoft-com:vml" Requires="v">
                <p:oleObj spid="_x0000_s23568" name="Visio" r:id="rId3" imgW="6495312" imgH="910629" progId="Visio.Drawing.11">
                  <p:embed/>
                </p:oleObj>
              </mc:Choice>
              <mc:Fallback>
                <p:oleObj name="Visio" r:id="rId3" imgW="6495312" imgH="91062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 y="1844824"/>
                        <a:ext cx="9274134" cy="1296144"/>
                      </a:xfrm>
                      <a:prstGeom prst="rect">
                        <a:avLst/>
                      </a:prstGeom>
                      <a:noFill/>
                    </p:spPr>
                  </p:pic>
                </p:oleObj>
              </mc:Fallback>
            </mc:AlternateContent>
          </a:graphicData>
        </a:graphic>
      </p:graphicFrame>
      <p:sp>
        <p:nvSpPr>
          <p:cNvPr id="10" name="矩形 9"/>
          <p:cNvSpPr/>
          <p:nvPr/>
        </p:nvSpPr>
        <p:spPr>
          <a:xfrm>
            <a:off x="971600" y="1737984"/>
            <a:ext cx="2880320" cy="648072"/>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81041" y="2538456"/>
            <a:ext cx="2880320" cy="648072"/>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22442" y="1916832"/>
            <a:ext cx="688791"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0</a:t>
            </a:r>
            <a:endParaRPr lang="zh-CN" altLang="en-US" sz="2400" dirty="0">
              <a:latin typeface="黑体" pitchFamily="49" charset="-122"/>
              <a:ea typeface="黑体" pitchFamily="49" charset="-122"/>
            </a:endParaRPr>
          </a:p>
        </p:txBody>
      </p:sp>
      <p:sp>
        <p:nvSpPr>
          <p:cNvPr id="13" name="矩形 12"/>
          <p:cNvSpPr/>
          <p:nvPr/>
        </p:nvSpPr>
        <p:spPr>
          <a:xfrm>
            <a:off x="1731429" y="1916832"/>
            <a:ext cx="680331"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1</a:t>
            </a:r>
            <a:endParaRPr lang="zh-CN" altLang="en-US" sz="2400" dirty="0">
              <a:latin typeface="黑体" pitchFamily="49" charset="-122"/>
              <a:ea typeface="黑体" pitchFamily="49" charset="-122"/>
            </a:endParaRPr>
          </a:p>
        </p:txBody>
      </p:sp>
      <p:sp>
        <p:nvSpPr>
          <p:cNvPr id="14" name="矩形 13"/>
          <p:cNvSpPr/>
          <p:nvPr/>
        </p:nvSpPr>
        <p:spPr>
          <a:xfrm>
            <a:off x="2432248" y="1919446"/>
            <a:ext cx="699591"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2</a:t>
            </a:r>
            <a:endParaRPr lang="zh-CN" altLang="en-US" sz="2400" dirty="0">
              <a:latin typeface="黑体" pitchFamily="49" charset="-122"/>
              <a:ea typeface="黑体" pitchFamily="49" charset="-122"/>
            </a:endParaRPr>
          </a:p>
        </p:txBody>
      </p:sp>
      <p:sp>
        <p:nvSpPr>
          <p:cNvPr id="15" name="矩形 14"/>
          <p:cNvSpPr/>
          <p:nvPr/>
        </p:nvSpPr>
        <p:spPr>
          <a:xfrm>
            <a:off x="3150310" y="1922109"/>
            <a:ext cx="683248"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3</a:t>
            </a:r>
            <a:endParaRPr lang="zh-CN" altLang="en-US" sz="2400" dirty="0">
              <a:latin typeface="黑体" pitchFamily="49" charset="-122"/>
              <a:ea typeface="黑体" pitchFamily="49" charset="-122"/>
            </a:endParaRPr>
          </a:p>
        </p:txBody>
      </p:sp>
      <p:sp>
        <p:nvSpPr>
          <p:cNvPr id="16" name="矩形 15"/>
          <p:cNvSpPr/>
          <p:nvPr/>
        </p:nvSpPr>
        <p:spPr>
          <a:xfrm>
            <a:off x="1026030" y="2766503"/>
            <a:ext cx="688791"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0</a:t>
            </a:r>
            <a:endParaRPr lang="zh-CN" altLang="en-US" sz="2400" dirty="0">
              <a:latin typeface="黑体" pitchFamily="49" charset="-122"/>
              <a:ea typeface="黑体" pitchFamily="49" charset="-122"/>
            </a:endParaRPr>
          </a:p>
        </p:txBody>
      </p:sp>
      <p:sp>
        <p:nvSpPr>
          <p:cNvPr id="17" name="矩形 16"/>
          <p:cNvSpPr/>
          <p:nvPr/>
        </p:nvSpPr>
        <p:spPr>
          <a:xfrm>
            <a:off x="1049745" y="2478471"/>
            <a:ext cx="688791"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黑体" pitchFamily="49" charset="-122"/>
                <a:ea typeface="黑体" pitchFamily="49" charset="-122"/>
              </a:rPr>
              <a:t>ACK1</a:t>
            </a:r>
            <a:endParaRPr lang="zh-CN" altLang="en-US" dirty="0">
              <a:solidFill>
                <a:schemeClr val="tx1"/>
              </a:solidFill>
              <a:latin typeface="黑体" pitchFamily="49" charset="-122"/>
              <a:ea typeface="黑体" pitchFamily="49" charset="-122"/>
            </a:endParaRPr>
          </a:p>
        </p:txBody>
      </p:sp>
      <p:sp>
        <p:nvSpPr>
          <p:cNvPr id="18" name="矩形 17"/>
          <p:cNvSpPr/>
          <p:nvPr/>
        </p:nvSpPr>
        <p:spPr>
          <a:xfrm>
            <a:off x="1738251" y="2766996"/>
            <a:ext cx="680331"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1</a:t>
            </a:r>
            <a:endParaRPr lang="zh-CN" altLang="en-US" sz="2400" dirty="0">
              <a:latin typeface="黑体" pitchFamily="49" charset="-122"/>
              <a:ea typeface="黑体" pitchFamily="49" charset="-122"/>
            </a:endParaRPr>
          </a:p>
        </p:txBody>
      </p:sp>
      <p:sp>
        <p:nvSpPr>
          <p:cNvPr id="19" name="矩形 18"/>
          <p:cNvSpPr/>
          <p:nvPr/>
        </p:nvSpPr>
        <p:spPr>
          <a:xfrm>
            <a:off x="2439070" y="2769610"/>
            <a:ext cx="699591"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2</a:t>
            </a:r>
            <a:endParaRPr lang="zh-CN" altLang="en-US" sz="2400" dirty="0">
              <a:latin typeface="黑体" pitchFamily="49" charset="-122"/>
              <a:ea typeface="黑体" pitchFamily="49" charset="-122"/>
            </a:endParaRPr>
          </a:p>
        </p:txBody>
      </p:sp>
      <p:sp>
        <p:nvSpPr>
          <p:cNvPr id="20" name="矩形 19"/>
          <p:cNvSpPr/>
          <p:nvPr/>
        </p:nvSpPr>
        <p:spPr>
          <a:xfrm>
            <a:off x="3157132" y="2772273"/>
            <a:ext cx="683248"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3</a:t>
            </a:r>
            <a:endParaRPr lang="zh-CN" altLang="en-US" sz="2400" dirty="0">
              <a:latin typeface="黑体" pitchFamily="49" charset="-122"/>
              <a:ea typeface="黑体" pitchFamily="49" charset="-122"/>
            </a:endParaRPr>
          </a:p>
        </p:txBody>
      </p:sp>
      <p:sp>
        <p:nvSpPr>
          <p:cNvPr id="21" name="矩形 20"/>
          <p:cNvSpPr/>
          <p:nvPr/>
        </p:nvSpPr>
        <p:spPr>
          <a:xfrm>
            <a:off x="3861174" y="1919265"/>
            <a:ext cx="683248"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4</a:t>
            </a:r>
            <a:endParaRPr lang="zh-CN" altLang="en-US" sz="2400" dirty="0">
              <a:latin typeface="黑体" pitchFamily="49" charset="-122"/>
              <a:ea typeface="黑体" pitchFamily="49" charset="-122"/>
            </a:endParaRPr>
          </a:p>
        </p:txBody>
      </p:sp>
      <p:sp>
        <p:nvSpPr>
          <p:cNvPr id="22" name="矩形 21"/>
          <p:cNvSpPr/>
          <p:nvPr/>
        </p:nvSpPr>
        <p:spPr>
          <a:xfrm>
            <a:off x="3866944" y="2770355"/>
            <a:ext cx="683248"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4</a:t>
            </a:r>
            <a:endParaRPr lang="zh-CN" altLang="en-US" sz="2400" dirty="0">
              <a:latin typeface="黑体" pitchFamily="49" charset="-122"/>
              <a:ea typeface="黑体" pitchFamily="49" charset="-122"/>
            </a:endParaRPr>
          </a:p>
        </p:txBody>
      </p:sp>
      <p:sp>
        <p:nvSpPr>
          <p:cNvPr id="23" name="矩形 22"/>
          <p:cNvSpPr/>
          <p:nvPr/>
        </p:nvSpPr>
        <p:spPr>
          <a:xfrm>
            <a:off x="1727198" y="2478471"/>
            <a:ext cx="688791"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黑体" pitchFamily="49" charset="-122"/>
                <a:ea typeface="黑体" pitchFamily="49" charset="-122"/>
              </a:rPr>
              <a:t>X</a:t>
            </a:r>
            <a:endParaRPr lang="zh-CN" altLang="en-US" sz="2400" dirty="0">
              <a:solidFill>
                <a:srgbClr val="FF0000"/>
              </a:solidFill>
              <a:latin typeface="黑体" pitchFamily="49" charset="-122"/>
              <a:ea typeface="黑体" pitchFamily="49" charset="-122"/>
            </a:endParaRPr>
          </a:p>
        </p:txBody>
      </p:sp>
      <p:sp>
        <p:nvSpPr>
          <p:cNvPr id="24" name="矩形 23"/>
          <p:cNvSpPr/>
          <p:nvPr/>
        </p:nvSpPr>
        <p:spPr>
          <a:xfrm>
            <a:off x="1750279" y="1593968"/>
            <a:ext cx="688791"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重传</a:t>
            </a:r>
            <a:endParaRPr lang="zh-CN" altLang="en-US" dirty="0">
              <a:solidFill>
                <a:srgbClr val="FF0000"/>
              </a:solidFill>
              <a:latin typeface="黑体" pitchFamily="49" charset="-122"/>
              <a:ea typeface="黑体" pitchFamily="49" charset="-122"/>
            </a:endParaRPr>
          </a:p>
        </p:txBody>
      </p:sp>
      <p:sp>
        <p:nvSpPr>
          <p:cNvPr id="25" name="矩形 24"/>
          <p:cNvSpPr/>
          <p:nvPr/>
        </p:nvSpPr>
        <p:spPr>
          <a:xfrm>
            <a:off x="1731429" y="1916832"/>
            <a:ext cx="680331" cy="28803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itchFamily="49" charset="-122"/>
                <a:ea typeface="黑体" pitchFamily="49" charset="-122"/>
              </a:rPr>
              <a:t>1</a:t>
            </a:r>
            <a:endParaRPr lang="zh-CN" altLang="en-US" sz="2400" dirty="0">
              <a:latin typeface="黑体" pitchFamily="49" charset="-122"/>
              <a:ea typeface="黑体" pitchFamily="49" charset="-122"/>
            </a:endParaRPr>
          </a:p>
        </p:txBody>
      </p:sp>
      <p:sp>
        <p:nvSpPr>
          <p:cNvPr id="27" name="矩形 26"/>
          <p:cNvSpPr/>
          <p:nvPr/>
        </p:nvSpPr>
        <p:spPr>
          <a:xfrm>
            <a:off x="3861401" y="2476270"/>
            <a:ext cx="688791"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黑体" pitchFamily="49" charset="-122"/>
                <a:ea typeface="黑体" pitchFamily="49" charset="-122"/>
              </a:rPr>
              <a:t>ACK5</a:t>
            </a:r>
            <a:endParaRPr lang="zh-CN" altLang="en-US" dirty="0">
              <a:solidFill>
                <a:schemeClr val="tx1"/>
              </a:solidFill>
              <a:latin typeface="黑体" pitchFamily="49" charset="-122"/>
              <a:ea typeface="黑体" pitchFamily="49" charset="-122"/>
            </a:endParaRPr>
          </a:p>
        </p:txBody>
      </p:sp>
    </p:spTree>
    <p:extLst>
      <p:ext uri="{BB962C8B-B14F-4D97-AF65-F5344CB8AC3E}">
        <p14:creationId xmlns:p14="http://schemas.microsoft.com/office/powerpoint/2010/main" val="163744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00"/>
                                        <p:tgtEl>
                                          <p:spTgt spid="1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1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0"/>
                            </p:stCondLst>
                            <p:childTnLst>
                              <p:par>
                                <p:cTn id="30" presetID="42" presetClass="path" presetSubtype="0" accel="50000" decel="50000" fill="hold" grpId="1" nodeType="afterEffect">
                                  <p:stCondLst>
                                    <p:cond delay="0"/>
                                  </p:stCondLst>
                                  <p:childTnLst>
                                    <p:animMotion origin="layout" path="M -5.55556E-7 1.09234E-6 L 0.00104 -0.09234 " pathEditMode="relative" rAng="0" ptsTypes="AA">
                                      <p:cBhvr>
                                        <p:cTn id="31" dur="2000" fill="hold"/>
                                        <p:tgtEl>
                                          <p:spTgt spid="17"/>
                                        </p:tgtEl>
                                        <p:attrNameLst>
                                          <p:attrName>ppt_x</p:attrName>
                                          <p:attrName>ppt_y</p:attrName>
                                        </p:attrNameLst>
                                      </p:cBhvr>
                                      <p:rCtr x="52" y="-4629"/>
                                    </p:animMotion>
                                  </p:childTnLst>
                                </p:cTn>
                              </p:par>
                            </p:childTnLst>
                          </p:cTn>
                        </p:par>
                        <p:par>
                          <p:cTn id="32" fill="hold">
                            <p:stCondLst>
                              <p:cond delay="2000"/>
                            </p:stCondLst>
                            <p:childTnLst>
                              <p:par>
                                <p:cTn id="33" presetID="10" presetClass="exit" presetSubtype="0" fill="hold" grpId="2" nodeType="after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par>
                          <p:cTn id="36" fill="hold">
                            <p:stCondLst>
                              <p:cond delay="2500"/>
                            </p:stCondLst>
                            <p:childTnLst>
                              <p:par>
                                <p:cTn id="37" presetID="42" presetClass="path" presetSubtype="0" accel="50000" decel="50000" fill="hold" grpId="0" nodeType="afterEffect">
                                  <p:stCondLst>
                                    <p:cond delay="0"/>
                                  </p:stCondLst>
                                  <p:childTnLst>
                                    <p:animMotion origin="layout" path="M 4.72222E-6 -4.85536E-6 L 0.07881 -0.00023 " pathEditMode="relative" rAng="0" ptsTypes="AA">
                                      <p:cBhvr>
                                        <p:cTn id="38" dur="2000" fill="hold"/>
                                        <p:tgtEl>
                                          <p:spTgt spid="10"/>
                                        </p:tgtEl>
                                        <p:attrNameLst>
                                          <p:attrName>ppt_x</p:attrName>
                                          <p:attrName>ppt_y</p:attrName>
                                        </p:attrNameLst>
                                      </p:cBhvr>
                                      <p:rCtr x="3941" y="-23"/>
                                    </p:animMotion>
                                  </p:childTnLst>
                                </p:cTn>
                              </p:par>
                              <p:par>
                                <p:cTn id="39" presetID="42" presetClass="path" presetSubtype="0" accel="50000" decel="50000" fill="hold" grpId="0" nodeType="withEffect">
                                  <p:stCondLst>
                                    <p:cond delay="0"/>
                                  </p:stCondLst>
                                  <p:childTnLst>
                                    <p:animMotion origin="layout" path="M 3.05556E-6 -4.5221E-6 L 0.07934 -0.00023 " pathEditMode="relative" rAng="0" ptsTypes="AA">
                                      <p:cBhvr>
                                        <p:cTn id="40" dur="2000" fill="hold"/>
                                        <p:tgtEl>
                                          <p:spTgt spid="11"/>
                                        </p:tgtEl>
                                        <p:attrNameLst>
                                          <p:attrName>ppt_x</p:attrName>
                                          <p:attrName>ppt_y</p:attrName>
                                        </p:attrNameLst>
                                      </p:cBhvr>
                                      <p:rCtr x="3958" y="-23"/>
                                    </p:animMotion>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1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2" nodeType="clickEffect">
                                  <p:stCondLst>
                                    <p:cond delay="0"/>
                                  </p:stCondLst>
                                  <p:childTnLst>
                                    <p:animEffect transition="out" filter="fade">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1000"/>
                                        <p:tgtEl>
                                          <p:spTgt spid="19"/>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1000"/>
                                        <p:tgtEl>
                                          <p:spTgt spid="20"/>
                                        </p:tgtEl>
                                      </p:cBhvr>
                                    </p:animEffect>
                                  </p:childTnLst>
                                </p:cTn>
                              </p:par>
                            </p:childTnLst>
                          </p:cTn>
                        </p:par>
                        <p:par>
                          <p:cTn id="62" fill="hold">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4"/>
                                        </p:tgtEl>
                                      </p:cBhvr>
                                    </p:animEffect>
                                    <p:set>
                                      <p:cBhvr>
                                        <p:cTn id="74" dur="1" fill="hold">
                                          <p:stCondLst>
                                            <p:cond delay="499"/>
                                          </p:stCondLst>
                                        </p:cTn>
                                        <p:tgtEl>
                                          <p:spTgt spid="24"/>
                                        </p:tgtEl>
                                        <p:attrNameLst>
                                          <p:attrName>style.visibility</p:attrName>
                                        </p:attrNameLst>
                                      </p:cBhvr>
                                      <p:to>
                                        <p:strVal val="hidden"/>
                                      </p:to>
                                    </p:se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left)">
                                      <p:cBhvr>
                                        <p:cTn id="78" dur="1000"/>
                                        <p:tgtEl>
                                          <p:spTgt spid="25"/>
                                        </p:tgtEl>
                                      </p:cBhvr>
                                    </p:animEffect>
                                  </p:childTnLst>
                                </p:cTn>
                              </p:par>
                            </p:childTnLst>
                          </p:cTn>
                        </p:par>
                        <p:par>
                          <p:cTn id="79" fill="hold">
                            <p:stCondLst>
                              <p:cond delay="1500"/>
                            </p:stCondLst>
                            <p:childTnLst>
                              <p:par>
                                <p:cTn id="80" presetID="22" presetClass="entr" presetSubtype="8"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left)">
                                      <p:cBhvr>
                                        <p:cTn id="82" dur="10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par>
                          <p:cTn id="87" fill="hold">
                            <p:stCondLst>
                              <p:cond delay="0"/>
                            </p:stCondLst>
                            <p:childTnLst>
                              <p:par>
                                <p:cTn id="88" presetID="42" presetClass="path" presetSubtype="0" accel="50000" decel="50000" fill="hold" grpId="1" nodeType="afterEffect">
                                  <p:stCondLst>
                                    <p:cond delay="0"/>
                                  </p:stCondLst>
                                  <p:childTnLst>
                                    <p:animMotion origin="layout" path="M -5.55556E-7 1.09234E-6 L 0.00104 -0.09234 " pathEditMode="relative" rAng="0" ptsTypes="AA">
                                      <p:cBhvr>
                                        <p:cTn id="89" dur="2000" fill="hold"/>
                                        <p:tgtEl>
                                          <p:spTgt spid="27"/>
                                        </p:tgtEl>
                                        <p:attrNameLst>
                                          <p:attrName>ppt_x</p:attrName>
                                          <p:attrName>ppt_y</p:attrName>
                                        </p:attrNameLst>
                                      </p:cBhvr>
                                      <p:rCtr x="52" y="-4629"/>
                                    </p:animMotion>
                                  </p:childTnLst>
                                </p:cTn>
                              </p:par>
                            </p:childTnLst>
                          </p:cTn>
                        </p:par>
                        <p:par>
                          <p:cTn id="90" fill="hold">
                            <p:stCondLst>
                              <p:cond delay="2000"/>
                            </p:stCondLst>
                            <p:childTnLst>
                              <p:par>
                                <p:cTn id="91" presetID="10" presetClass="exit" presetSubtype="0" fill="hold" grpId="2" nodeType="afterEffect">
                                  <p:stCondLst>
                                    <p:cond delay="0"/>
                                  </p:stCondLst>
                                  <p:childTnLst>
                                    <p:animEffect transition="out" filter="fade">
                                      <p:cBhvr>
                                        <p:cTn id="92" dur="500"/>
                                        <p:tgtEl>
                                          <p:spTgt spid="27"/>
                                        </p:tgtEl>
                                      </p:cBhvr>
                                    </p:animEffect>
                                    <p:set>
                                      <p:cBhvr>
                                        <p:cTn id="93" dur="1" fill="hold">
                                          <p:stCondLst>
                                            <p:cond delay="499"/>
                                          </p:stCondLst>
                                        </p:cTn>
                                        <p:tgtEl>
                                          <p:spTgt spid="27"/>
                                        </p:tgtEl>
                                        <p:attrNameLst>
                                          <p:attrName>style.visibility</p:attrName>
                                        </p:attrNameLst>
                                      </p:cBhvr>
                                      <p:to>
                                        <p:strVal val="hidden"/>
                                      </p:to>
                                    </p:set>
                                  </p:childTnLst>
                                </p:cTn>
                              </p:par>
                            </p:childTnLst>
                          </p:cTn>
                        </p:par>
                        <p:par>
                          <p:cTn id="94" fill="hold">
                            <p:stCondLst>
                              <p:cond delay="2500"/>
                            </p:stCondLst>
                            <p:childTnLst>
                              <p:par>
                                <p:cTn id="95" presetID="42" presetClass="path" presetSubtype="0" accel="50000" decel="50000" fill="hold" grpId="1" nodeType="afterEffect">
                                  <p:stCondLst>
                                    <p:cond delay="0"/>
                                  </p:stCondLst>
                                  <p:childTnLst>
                                    <p:animMotion origin="layout" path="M 0.07934 -0.00023 L 0.38975 -0.00023 " pathEditMode="relative" rAng="0" ptsTypes="AA">
                                      <p:cBhvr>
                                        <p:cTn id="96" dur="2000" fill="hold"/>
                                        <p:tgtEl>
                                          <p:spTgt spid="11"/>
                                        </p:tgtEl>
                                        <p:attrNameLst>
                                          <p:attrName>ppt_x</p:attrName>
                                          <p:attrName>ppt_y</p:attrName>
                                        </p:attrNameLst>
                                      </p:cBhvr>
                                      <p:rCtr x="15521" y="0"/>
                                    </p:animMotion>
                                  </p:childTnLst>
                                </p:cTn>
                              </p:par>
                              <p:par>
                                <p:cTn id="97" presetID="42" presetClass="path" presetSubtype="0" accel="50000" decel="50000" fill="hold" grpId="1" nodeType="withEffect">
                                  <p:stCondLst>
                                    <p:cond delay="0"/>
                                  </p:stCondLst>
                                  <p:childTnLst>
                                    <p:animMotion origin="layout" path="M 0.07881 -0.00023 L 0.38958 -4.44444E-6 " pathEditMode="relative" rAng="0" ptsTypes="AA">
                                      <p:cBhvr>
                                        <p:cTn id="98" dur="2000" fill="hold"/>
                                        <p:tgtEl>
                                          <p:spTgt spid="10"/>
                                        </p:tgtEl>
                                        <p:attrNameLst>
                                          <p:attrName>ppt_x</p:attrName>
                                          <p:attrName>ppt_y</p:attrName>
                                        </p:attrNameLst>
                                      </p:cBhvr>
                                      <p:rCtr x="155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22" grpId="0" animBg="1"/>
      <p:bldP spid="23" grpId="0" animBg="1"/>
      <p:bldP spid="23" grpId="2" animBg="1"/>
      <p:bldP spid="24" grpId="0" animBg="1"/>
      <p:bldP spid="24" grpId="1" animBg="1"/>
      <p:bldP spid="25" grpId="0" animBg="1"/>
      <p:bldP spid="27" grpId="0" animBg="1"/>
      <p:bldP spid="27" grpId="1" animBg="1"/>
      <p:bldP spid="27"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接收窗口越大，能处理的失序数据越多，浪费的网络带宽越少</a:t>
            </a:r>
            <a:endParaRPr lang="en-US" altLang="zh-CN" dirty="0"/>
          </a:p>
          <a:p>
            <a:r>
              <a:rPr lang="zh-CN" altLang="zh-CN" dirty="0"/>
              <a:t>但窗口越大，对接收方的资源要求越</a:t>
            </a:r>
            <a:r>
              <a:rPr lang="zh-CN" altLang="zh-CN" dirty="0" smtClean="0"/>
              <a:t>高</a:t>
            </a:r>
            <a:endParaRPr lang="en-US" altLang="zh-CN" dirty="0" smtClean="0"/>
          </a:p>
          <a:p>
            <a:r>
              <a:rPr lang="zh-CN" altLang="zh-CN" dirty="0"/>
              <a:t>当很多应用</a:t>
            </a:r>
            <a:r>
              <a:rPr lang="zh-CN" altLang="zh-CN" dirty="0" smtClean="0"/>
              <a:t>同时通信，</a:t>
            </a:r>
            <a:r>
              <a:rPr lang="zh-CN" altLang="zh-CN" dirty="0"/>
              <a:t>每个应用都需要维护接收窗口</a:t>
            </a:r>
            <a:r>
              <a:rPr lang="zh-CN" altLang="zh-CN" dirty="0" smtClean="0"/>
              <a:t>及缓存，要求较高</a:t>
            </a:r>
            <a:endParaRPr lang="en-US" altLang="zh-CN" dirty="0" smtClean="0"/>
          </a:p>
          <a:p>
            <a:r>
              <a:rPr lang="zh-CN" altLang="zh-CN" dirty="0"/>
              <a:t>当接收窗口的大小等于</a:t>
            </a:r>
            <a:r>
              <a:rPr lang="en-US" altLang="zh-CN" dirty="0"/>
              <a:t>1</a:t>
            </a:r>
            <a:r>
              <a:rPr lang="zh-CN" altLang="zh-CN" dirty="0"/>
              <a:t>时，就是前面介绍的连续</a:t>
            </a:r>
            <a:r>
              <a:rPr lang="en-US" altLang="zh-CN" dirty="0"/>
              <a:t>ARQ</a:t>
            </a:r>
            <a:r>
              <a:rPr lang="zh-CN" altLang="zh-CN" dirty="0"/>
              <a:t>协议</a:t>
            </a:r>
            <a:endParaRPr lang="zh-CN" altLang="en-US" dirty="0"/>
          </a:p>
          <a:p>
            <a:endParaRPr lang="zh-CN" altLang="en-US" dirty="0"/>
          </a:p>
        </p:txBody>
      </p:sp>
    </p:spTree>
    <p:extLst>
      <p:ext uri="{BB962C8B-B14F-4D97-AF65-F5344CB8AC3E}">
        <p14:creationId xmlns:p14="http://schemas.microsoft.com/office/powerpoint/2010/main" val="25954226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t>16.2 </a:t>
            </a:r>
            <a:r>
              <a:rPr lang="zh-CN" altLang="zh-CN" dirty="0"/>
              <a:t>自动请求重传</a:t>
            </a:r>
            <a:r>
              <a:rPr lang="en-US" altLang="zh-CN" dirty="0"/>
              <a:t>ARQ</a:t>
            </a:r>
            <a:r>
              <a:rPr lang="zh-CN" altLang="zh-CN" dirty="0"/>
              <a:t>协议</a:t>
            </a:r>
          </a:p>
          <a:p>
            <a:r>
              <a:rPr lang="en-US" altLang="zh-CN" dirty="0" smtClean="0"/>
              <a:t>16.3 </a:t>
            </a:r>
            <a:r>
              <a:rPr lang="zh-CN" altLang="zh-CN" dirty="0"/>
              <a:t>连续</a:t>
            </a:r>
            <a:r>
              <a:rPr lang="en-US" altLang="zh-CN" dirty="0"/>
              <a:t>ARQ</a:t>
            </a:r>
            <a:r>
              <a:rPr lang="zh-CN" altLang="zh-CN" dirty="0"/>
              <a:t>协议</a:t>
            </a:r>
          </a:p>
          <a:p>
            <a:r>
              <a:rPr lang="en-US" altLang="zh-CN" dirty="0" smtClean="0"/>
              <a:t>16.4 </a:t>
            </a:r>
            <a:r>
              <a:rPr lang="zh-CN" altLang="zh-CN" dirty="0"/>
              <a:t>选择重传</a:t>
            </a:r>
            <a:r>
              <a:rPr lang="en-US" altLang="zh-CN" dirty="0"/>
              <a:t>ARQ</a:t>
            </a:r>
            <a:r>
              <a:rPr lang="zh-CN" altLang="zh-CN" dirty="0"/>
              <a:t>协议（</a:t>
            </a:r>
            <a:r>
              <a:rPr lang="en-US" altLang="zh-CN" dirty="0"/>
              <a:t>SR</a:t>
            </a:r>
            <a:r>
              <a:rPr lang="zh-CN" altLang="zh-CN" dirty="0"/>
              <a:t>）</a:t>
            </a:r>
          </a:p>
          <a:p>
            <a:pPr lvl="1"/>
            <a:r>
              <a:rPr lang="en-US" altLang="zh-CN" dirty="0"/>
              <a:t>16.4.1 </a:t>
            </a:r>
            <a:r>
              <a:rPr lang="zh-CN" altLang="zh-CN" dirty="0"/>
              <a:t>算法思想</a:t>
            </a:r>
          </a:p>
          <a:p>
            <a:pPr lvl="1"/>
            <a:r>
              <a:rPr lang="en-US" altLang="zh-CN" dirty="0">
                <a:solidFill>
                  <a:srgbClr val="FF0000"/>
                </a:solidFill>
              </a:rPr>
              <a:t>16.4.2 </a:t>
            </a:r>
            <a:r>
              <a:rPr lang="zh-CN" altLang="zh-CN" dirty="0">
                <a:solidFill>
                  <a:srgbClr val="FF0000"/>
                </a:solidFill>
              </a:rPr>
              <a:t>窗口大小的限制</a:t>
            </a:r>
            <a:endParaRPr lang="zh-CN" altLang="en-US" dirty="0">
              <a:solidFill>
                <a:srgbClr val="FF0000"/>
              </a:solidFill>
            </a:endParaRPr>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在选择重传协议中，接收窗口和发送窗口大小相同比较</a:t>
            </a:r>
            <a:r>
              <a:rPr lang="zh-CN" altLang="zh-CN" dirty="0" smtClean="0"/>
              <a:t>合理</a:t>
            </a:r>
            <a:endParaRPr lang="en-US" altLang="zh-CN" dirty="0" smtClean="0"/>
          </a:p>
          <a:p>
            <a:r>
              <a:rPr lang="zh-CN" altLang="zh-CN" dirty="0" smtClean="0"/>
              <a:t>若</a:t>
            </a:r>
            <a:r>
              <a:rPr lang="zh-CN" altLang="zh-CN" dirty="0"/>
              <a:t>用</a:t>
            </a:r>
            <a:r>
              <a:rPr lang="en-US" altLang="zh-CN" dirty="0"/>
              <a:t>n</a:t>
            </a:r>
            <a:r>
              <a:rPr lang="zh-CN" altLang="zh-CN" dirty="0"/>
              <a:t>比特对数据进行编号，发送窗口（</a:t>
            </a:r>
            <a:r>
              <a:rPr lang="en-US" altLang="zh-CN" i="1" dirty="0"/>
              <a:t>W</a:t>
            </a:r>
            <a:r>
              <a:rPr lang="en-US" altLang="zh-CN" i="1" baseline="-25000" dirty="0"/>
              <a:t>T</a:t>
            </a:r>
            <a:r>
              <a:rPr lang="zh-CN" altLang="zh-CN" dirty="0"/>
              <a:t>）与接收窗口（</a:t>
            </a:r>
            <a:r>
              <a:rPr lang="en-US" altLang="zh-CN" i="1" dirty="0"/>
              <a:t>W</a:t>
            </a:r>
            <a:r>
              <a:rPr lang="en-US" altLang="zh-CN" i="1" baseline="-25000" dirty="0"/>
              <a:t>R</a:t>
            </a:r>
            <a:r>
              <a:rPr lang="zh-CN" altLang="zh-CN" dirty="0"/>
              <a:t>）的大小应满足：</a:t>
            </a:r>
          </a:p>
          <a:p>
            <a:r>
              <a:rPr lang="en-US" altLang="zh-CN" i="1" dirty="0"/>
              <a:t>W</a:t>
            </a:r>
            <a:r>
              <a:rPr lang="en-US" altLang="zh-CN" i="1" baseline="-25000" dirty="0"/>
              <a:t>T</a:t>
            </a:r>
            <a:r>
              <a:rPr lang="en-US" altLang="zh-CN" dirty="0"/>
              <a:t>+</a:t>
            </a:r>
            <a:r>
              <a:rPr lang="en-US" altLang="zh-CN" i="1" dirty="0"/>
              <a:t>W</a:t>
            </a:r>
            <a:r>
              <a:rPr lang="en-US" altLang="zh-CN" i="1" baseline="-25000" dirty="0"/>
              <a:t>R</a:t>
            </a:r>
            <a:r>
              <a:rPr lang="en-US" altLang="zh-CN" dirty="0"/>
              <a:t>≤2</a:t>
            </a:r>
            <a:r>
              <a:rPr lang="en-US" altLang="zh-CN" baseline="30000" dirty="0"/>
              <a:t>n						</a:t>
            </a:r>
            <a:r>
              <a:rPr lang="zh-CN" altLang="zh-CN" dirty="0"/>
              <a:t>（</a:t>
            </a:r>
            <a:r>
              <a:rPr lang="en-US" altLang="zh-CN" dirty="0"/>
              <a:t>16-4</a:t>
            </a:r>
            <a:r>
              <a:rPr lang="zh-CN" altLang="zh-CN" dirty="0"/>
              <a:t>）</a:t>
            </a:r>
          </a:p>
          <a:p>
            <a:r>
              <a:rPr lang="en-US" altLang="zh-CN" i="1" dirty="0"/>
              <a:t>W</a:t>
            </a:r>
            <a:r>
              <a:rPr lang="en-US" altLang="zh-CN" i="1" baseline="-25000" dirty="0"/>
              <a:t>R</a:t>
            </a:r>
            <a:r>
              <a:rPr lang="en-US" altLang="zh-CN" dirty="0"/>
              <a:t>≤2</a:t>
            </a:r>
            <a:r>
              <a:rPr lang="en-US" altLang="zh-CN" baseline="30000" dirty="0"/>
              <a:t>n-1</a:t>
            </a:r>
            <a:r>
              <a:rPr lang="en-US" altLang="zh-CN" dirty="0"/>
              <a:t>						</a:t>
            </a:r>
            <a:r>
              <a:rPr lang="zh-CN" altLang="zh-CN" dirty="0"/>
              <a:t>（</a:t>
            </a:r>
            <a:r>
              <a:rPr lang="en-US" altLang="zh-CN" dirty="0"/>
              <a:t>16-5</a:t>
            </a:r>
            <a:r>
              <a:rPr lang="zh-CN" altLang="zh-CN" dirty="0"/>
              <a:t>）</a:t>
            </a:r>
          </a:p>
          <a:p>
            <a:endParaRPr lang="zh-CN" altLang="en-US" dirty="0"/>
          </a:p>
        </p:txBody>
      </p:sp>
    </p:spTree>
    <p:extLst>
      <p:ext uri="{BB962C8B-B14F-4D97-AF65-F5344CB8AC3E}">
        <p14:creationId xmlns:p14="http://schemas.microsoft.com/office/powerpoint/2010/main" val="22173042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这是为了保证传输过程中不产生序号因重复使用而产生错乱的</a:t>
            </a:r>
            <a:r>
              <a:rPr lang="zh-CN" altLang="zh-CN" dirty="0" smtClean="0"/>
              <a:t>情况</a:t>
            </a:r>
            <a:endParaRPr lang="en-US" altLang="zh-CN" dirty="0" smtClean="0"/>
          </a:p>
          <a:p>
            <a:r>
              <a:rPr lang="zh-CN" altLang="zh-CN" dirty="0"/>
              <a:t>下面用一个反例来说明</a:t>
            </a:r>
            <a:r>
              <a:rPr lang="zh-CN" altLang="zh-CN" dirty="0" smtClean="0"/>
              <a:t>。</a:t>
            </a:r>
            <a:endParaRPr lang="en-US" altLang="zh-CN" dirty="0" smtClean="0"/>
          </a:p>
          <a:p>
            <a:r>
              <a:rPr lang="zh-CN" altLang="zh-CN" dirty="0" smtClean="0"/>
              <a:t>设</a:t>
            </a:r>
            <a:r>
              <a:rPr lang="en-US" altLang="zh-CN" dirty="0"/>
              <a:t>n=3</a:t>
            </a:r>
            <a:r>
              <a:rPr lang="zh-CN" altLang="zh-CN" dirty="0"/>
              <a:t>（即数据的编号为</a:t>
            </a:r>
            <a:r>
              <a:rPr lang="en-US" altLang="zh-CN" dirty="0"/>
              <a:t> 0~7</a:t>
            </a:r>
            <a:r>
              <a:rPr lang="zh-CN" altLang="zh-CN" dirty="0"/>
              <a:t>），而发送窗口和接收窗口的大小均为</a:t>
            </a:r>
            <a:r>
              <a:rPr lang="en-US" altLang="zh-CN" dirty="0"/>
              <a:t>7</a:t>
            </a:r>
            <a:r>
              <a:rPr lang="zh-CN" altLang="zh-CN" dirty="0"/>
              <a:t>，此时</a:t>
            </a:r>
            <a:r>
              <a:rPr lang="en-US" altLang="zh-CN" i="1" dirty="0"/>
              <a:t>W</a:t>
            </a:r>
            <a:r>
              <a:rPr lang="en-US" altLang="zh-CN" i="1" baseline="-25000" dirty="0"/>
              <a:t>T</a:t>
            </a:r>
            <a:r>
              <a:rPr lang="en-US" altLang="zh-CN" dirty="0"/>
              <a:t>+</a:t>
            </a:r>
            <a:r>
              <a:rPr lang="en-US" altLang="zh-CN" i="1" dirty="0"/>
              <a:t>W</a:t>
            </a:r>
            <a:r>
              <a:rPr lang="en-US" altLang="zh-CN" i="1" baseline="-25000" dirty="0"/>
              <a:t>R</a:t>
            </a:r>
            <a:r>
              <a:rPr lang="en-US" altLang="zh-CN" dirty="0"/>
              <a:t>&gt;2</a:t>
            </a:r>
            <a:r>
              <a:rPr lang="en-US" altLang="zh-CN" baseline="30000" dirty="0"/>
              <a:t>n</a:t>
            </a:r>
            <a:endParaRPr lang="zh-CN" altLang="en-US" dirty="0"/>
          </a:p>
        </p:txBody>
      </p:sp>
    </p:spTree>
    <p:extLst>
      <p:ext uri="{BB962C8B-B14F-4D97-AF65-F5344CB8AC3E}">
        <p14:creationId xmlns:p14="http://schemas.microsoft.com/office/powerpoint/2010/main" val="11576318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）网络不可靠点燃了导火索</a:t>
            </a:r>
            <a:endParaRPr lang="zh-CN" altLang="en-US" dirty="0"/>
          </a:p>
        </p:txBody>
      </p:sp>
      <p:sp>
        <p:nvSpPr>
          <p:cNvPr id="3" name="内容占位符 2"/>
          <p:cNvSpPr>
            <a:spLocks noGrp="1"/>
          </p:cNvSpPr>
          <p:nvPr>
            <p:ph sz="quarter" idx="1"/>
          </p:nvPr>
        </p:nvSpPr>
        <p:spPr/>
        <p:txBody>
          <a:bodyPr/>
          <a:lstStyle/>
          <a:p>
            <a:r>
              <a:rPr lang="zh-CN" altLang="zh-CN" dirty="0"/>
              <a:t>发送方连续发送了第一批</a:t>
            </a:r>
            <a:r>
              <a:rPr lang="en-US" altLang="zh-CN" dirty="0"/>
              <a:t>7</a:t>
            </a:r>
            <a:r>
              <a:rPr lang="zh-CN" altLang="zh-CN" dirty="0"/>
              <a:t>个数据，编号为</a:t>
            </a:r>
            <a:r>
              <a:rPr lang="en-US" altLang="zh-CN" dirty="0"/>
              <a:t>0~6</a:t>
            </a:r>
            <a:r>
              <a:rPr lang="zh-CN" altLang="zh-CN" dirty="0"/>
              <a:t>，然后等待</a:t>
            </a:r>
            <a:r>
              <a:rPr lang="zh-CN" altLang="zh-CN" dirty="0" smtClean="0"/>
              <a:t>确认</a:t>
            </a:r>
            <a:endParaRPr lang="en-US" altLang="zh-CN" dirty="0" smtClean="0"/>
          </a:p>
          <a:p>
            <a:r>
              <a:rPr lang="zh-CN" altLang="en-US" dirty="0" smtClean="0"/>
              <a:t>但。。。</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53861781"/>
              </p:ext>
            </p:extLst>
          </p:nvPr>
        </p:nvGraphicFramePr>
        <p:xfrm>
          <a:off x="66236" y="3212976"/>
          <a:ext cx="9011527" cy="1800200"/>
        </p:xfrm>
        <a:graphic>
          <a:graphicData uri="http://schemas.openxmlformats.org/presentationml/2006/ole">
            <mc:AlternateContent xmlns:mc="http://schemas.openxmlformats.org/markup-compatibility/2006">
              <mc:Choice xmlns:v="urn:schemas-microsoft-com:vml" Requires="v">
                <p:oleObj spid="_x0000_s24583" name="Visio" r:id="rId3" imgW="8934657" imgH="1777895" progId="Visio.Drawing.11">
                  <p:embed/>
                </p:oleObj>
              </mc:Choice>
              <mc:Fallback>
                <p:oleObj name="Visio" r:id="rId3" imgW="8934657" imgH="1777895" progId="Visio.Drawing.11">
                  <p:embed/>
                  <p:pic>
                    <p:nvPicPr>
                      <p:cNvPr id="0" name="Object 1"/>
                      <p:cNvPicPr>
                        <a:picLocks noChangeAspect="1" noChangeArrowheads="1"/>
                      </p:cNvPicPr>
                      <p:nvPr/>
                    </p:nvPicPr>
                    <p:blipFill>
                      <a:blip r:embed="rId4"/>
                      <a:srcRect/>
                      <a:stretch>
                        <a:fillRect/>
                      </a:stretch>
                    </p:blipFill>
                    <p:spPr bwMode="auto">
                      <a:xfrm>
                        <a:off x="66236" y="3212976"/>
                        <a:ext cx="9011527" cy="1800200"/>
                      </a:xfrm>
                      <a:prstGeom prst="rect">
                        <a:avLst/>
                      </a:prstGeom>
                      <a:noFill/>
                    </p:spPr>
                  </p:pic>
                </p:oleObj>
              </mc:Fallback>
            </mc:AlternateContent>
          </a:graphicData>
        </a:graphic>
      </p:graphicFrame>
      <p:sp>
        <p:nvSpPr>
          <p:cNvPr id="6" name="矩形 5"/>
          <p:cNvSpPr/>
          <p:nvPr/>
        </p:nvSpPr>
        <p:spPr>
          <a:xfrm>
            <a:off x="4139952" y="4293096"/>
            <a:ext cx="688791"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黑体" pitchFamily="49" charset="-122"/>
                <a:ea typeface="黑体" pitchFamily="49" charset="-122"/>
              </a:rPr>
              <a:t>ACK7</a:t>
            </a:r>
            <a:endParaRPr lang="zh-CN" altLang="en-US" dirty="0">
              <a:solidFill>
                <a:schemeClr val="tx1"/>
              </a:solidFill>
              <a:latin typeface="黑体" pitchFamily="49" charset="-122"/>
              <a:ea typeface="黑体" pitchFamily="49" charset="-122"/>
            </a:endParaRPr>
          </a:p>
        </p:txBody>
      </p:sp>
      <p:sp>
        <p:nvSpPr>
          <p:cNvPr id="7" name="矩形 6"/>
          <p:cNvSpPr/>
          <p:nvPr/>
        </p:nvSpPr>
        <p:spPr>
          <a:xfrm>
            <a:off x="981041" y="4540924"/>
            <a:ext cx="3503306" cy="43204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63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1.38889E-6 -1.75341E-6 L 0.00174 -0.11543 " pathEditMode="relative" rAng="0" ptsTypes="AA">
                                      <p:cBhvr>
                                        <p:cTn id="10" dur="2000" fill="hold"/>
                                        <p:tgtEl>
                                          <p:spTgt spid="6"/>
                                        </p:tgtEl>
                                        <p:attrNameLst>
                                          <p:attrName>ppt_x</p:attrName>
                                          <p:attrName>ppt_y</p:attrName>
                                        </p:attrNameLst>
                                      </p:cBhvr>
                                      <p:rCtr x="87" y="-5783"/>
                                    </p:animMotion>
                                  </p:childTnLst>
                                </p:cTn>
                              </p:par>
                              <p:par>
                                <p:cTn id="11" presetID="42" presetClass="path" presetSubtype="0" accel="50000" decel="50000" fill="hold" grpId="0" nodeType="withEffect">
                                  <p:stCondLst>
                                    <p:cond delay="0"/>
                                  </p:stCondLst>
                                  <p:childTnLst>
                                    <p:animMotion origin="layout" path="M -4.72222E-6 1.48148E-6 L 0.38507 0.00254 " pathEditMode="relative" rAng="0" ptsTypes="AA">
                                      <p:cBhvr>
                                        <p:cTn id="12" dur="2000" fill="hold"/>
                                        <p:tgtEl>
                                          <p:spTgt spid="7"/>
                                        </p:tgtEl>
                                        <p:attrNameLst>
                                          <p:attrName>ppt_x</p:attrName>
                                          <p:attrName>ppt_y</p:attrName>
                                        </p:attrNameLst>
                                      </p:cBhvr>
                                      <p:rCtr x="19253" y="116"/>
                                    </p:animMotion>
                                  </p:childTnLst>
                                </p:cTn>
                              </p:par>
                              <p:par>
                                <p:cTn id="13" presetID="10" presetClass="exit" presetSubtype="0" fill="hold" grpId="2" nodeType="withEffect">
                                  <p:stCondLst>
                                    <p:cond delay="0"/>
                                  </p:stCondLst>
                                  <p:childTnLst>
                                    <p:animEffect transition="out" filter="fade">
                                      <p:cBhvr>
                                        <p:cTn id="14" dur="1500"/>
                                        <p:tgtEl>
                                          <p:spTgt spid="6"/>
                                        </p:tgtEl>
                                      </p:cBhvr>
                                    </p:animEffect>
                                    <p:set>
                                      <p:cBhvr>
                                        <p:cTn id="15" dur="1" fill="hold">
                                          <p:stCondLst>
                                            <p:cond delay="1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）这下误会大了</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72125370"/>
              </p:ext>
            </p:extLst>
          </p:nvPr>
        </p:nvGraphicFramePr>
        <p:xfrm>
          <a:off x="66236" y="3212976"/>
          <a:ext cx="9011527" cy="1800200"/>
        </p:xfrm>
        <a:graphic>
          <a:graphicData uri="http://schemas.openxmlformats.org/presentationml/2006/ole">
            <mc:AlternateContent xmlns:mc="http://schemas.openxmlformats.org/markup-compatibility/2006">
              <mc:Choice xmlns:v="urn:schemas-microsoft-com:vml" Requires="v">
                <p:oleObj spid="_x0000_s25614" name="Visio" r:id="rId3" imgW="8934657" imgH="1777895" progId="Visio.Drawing.11">
                  <p:embed/>
                </p:oleObj>
              </mc:Choice>
              <mc:Fallback>
                <p:oleObj name="Visio" r:id="rId3" imgW="8934657" imgH="1777895" progId="Visio.Drawing.11">
                  <p:embed/>
                  <p:pic>
                    <p:nvPicPr>
                      <p:cNvPr id="0" name=""/>
                      <p:cNvPicPr>
                        <a:picLocks noChangeAspect="1" noChangeArrowheads="1"/>
                      </p:cNvPicPr>
                      <p:nvPr/>
                    </p:nvPicPr>
                    <p:blipFill>
                      <a:blip r:embed="rId4"/>
                      <a:srcRect/>
                      <a:stretch>
                        <a:fillRect/>
                      </a:stretch>
                    </p:blipFill>
                    <p:spPr bwMode="auto">
                      <a:xfrm>
                        <a:off x="66236" y="3212976"/>
                        <a:ext cx="9011527" cy="1800200"/>
                      </a:xfrm>
                      <a:prstGeom prst="rect">
                        <a:avLst/>
                      </a:prstGeom>
                      <a:noFill/>
                    </p:spPr>
                  </p:pic>
                </p:oleObj>
              </mc:Fallback>
            </mc:AlternateContent>
          </a:graphicData>
        </a:graphic>
      </p:graphicFrame>
      <p:sp>
        <p:nvSpPr>
          <p:cNvPr id="6" name="矩形 5"/>
          <p:cNvSpPr/>
          <p:nvPr/>
        </p:nvSpPr>
        <p:spPr>
          <a:xfrm>
            <a:off x="4503976" y="4540924"/>
            <a:ext cx="3503306" cy="43204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6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919" y="0"/>
            <a:ext cx="2237234" cy="297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7"/>
          <p:cNvSpPr/>
          <p:nvPr/>
        </p:nvSpPr>
        <p:spPr>
          <a:xfrm>
            <a:off x="3828074" y="175420"/>
            <a:ext cx="2016224" cy="648072"/>
          </a:xfrm>
          <a:prstGeom prst="wedgeRoundRectCallout">
            <a:avLst>
              <a:gd name="adj1" fmla="val 139644"/>
              <a:gd name="adj2" fmla="val 95061"/>
              <a:gd name="adj3" fmla="val 16667"/>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黑体" pitchFamily="49" charset="-122"/>
                <a:ea typeface="黑体" pitchFamily="49" charset="-122"/>
              </a:rPr>
              <a:t>超时了！！！</a:t>
            </a:r>
            <a:endParaRPr lang="zh-CN" altLang="en-US" dirty="0">
              <a:solidFill>
                <a:schemeClr val="bg1"/>
              </a:solidFill>
              <a:latin typeface="黑体" pitchFamily="49" charset="-122"/>
              <a:ea typeface="黑体" pitchFamily="49" charset="-122"/>
            </a:endParaRPr>
          </a:p>
        </p:txBody>
      </p:sp>
      <p:sp>
        <p:nvSpPr>
          <p:cNvPr id="9" name="矩形 8"/>
          <p:cNvSpPr/>
          <p:nvPr/>
        </p:nvSpPr>
        <p:spPr>
          <a:xfrm>
            <a:off x="999603" y="3249814"/>
            <a:ext cx="3503306" cy="43204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252265695"/>
              </p:ext>
            </p:extLst>
          </p:nvPr>
        </p:nvGraphicFramePr>
        <p:xfrm>
          <a:off x="2481381" y="3681862"/>
          <a:ext cx="539750" cy="469900"/>
        </p:xfrm>
        <a:graphic>
          <a:graphicData uri="http://schemas.openxmlformats.org/presentationml/2006/ole">
            <mc:AlternateContent xmlns:mc="http://schemas.openxmlformats.org/markup-compatibility/2006">
              <mc:Choice xmlns:v="urn:schemas-microsoft-com:vml" Requires="v">
                <p:oleObj spid="_x0000_s25615" name="Visio" r:id="rId6" imgW="538716" imgH="466627" progId="Visio.Drawing.11">
                  <p:embed/>
                </p:oleObj>
              </mc:Choice>
              <mc:Fallback>
                <p:oleObj name="Visio" r:id="rId6" imgW="538716" imgH="466627"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381" y="3681862"/>
                        <a:ext cx="5397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1022442" y="3395089"/>
            <a:ext cx="478031" cy="17918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0</a:t>
            </a:r>
            <a:endParaRPr lang="zh-CN" altLang="en-US" sz="1600" dirty="0">
              <a:latin typeface="黑体" pitchFamily="49" charset="-122"/>
              <a:ea typeface="黑体" pitchFamily="49" charset="-122"/>
            </a:endParaRPr>
          </a:p>
        </p:txBody>
      </p:sp>
      <p:sp>
        <p:nvSpPr>
          <p:cNvPr id="15" name="矩形 14"/>
          <p:cNvSpPr/>
          <p:nvPr/>
        </p:nvSpPr>
        <p:spPr>
          <a:xfrm>
            <a:off x="2000867" y="3393175"/>
            <a:ext cx="485526" cy="18184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2</a:t>
            </a:r>
            <a:endParaRPr lang="zh-CN" altLang="en-US" sz="1600" dirty="0">
              <a:latin typeface="黑体" pitchFamily="49" charset="-122"/>
              <a:ea typeface="黑体" pitchFamily="49" charset="-122"/>
            </a:endParaRPr>
          </a:p>
        </p:txBody>
      </p:sp>
      <p:sp>
        <p:nvSpPr>
          <p:cNvPr id="16" name="矩形 15"/>
          <p:cNvSpPr/>
          <p:nvPr/>
        </p:nvSpPr>
        <p:spPr>
          <a:xfrm>
            <a:off x="2508267" y="3395839"/>
            <a:ext cx="474184" cy="17918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3</a:t>
            </a:r>
            <a:endParaRPr lang="zh-CN" altLang="en-US" sz="1600" dirty="0">
              <a:latin typeface="黑体" pitchFamily="49" charset="-122"/>
              <a:ea typeface="黑体" pitchFamily="49" charset="-122"/>
            </a:endParaRPr>
          </a:p>
        </p:txBody>
      </p:sp>
      <p:sp>
        <p:nvSpPr>
          <p:cNvPr id="17" name="矩形 16"/>
          <p:cNvSpPr/>
          <p:nvPr/>
        </p:nvSpPr>
        <p:spPr>
          <a:xfrm>
            <a:off x="3006143" y="3392995"/>
            <a:ext cx="474184" cy="18203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4</a:t>
            </a:r>
            <a:endParaRPr lang="zh-CN" altLang="en-US" sz="1600" dirty="0">
              <a:latin typeface="黑体" pitchFamily="49" charset="-122"/>
              <a:ea typeface="黑体" pitchFamily="49" charset="-122"/>
            </a:endParaRPr>
          </a:p>
        </p:txBody>
      </p:sp>
      <p:sp>
        <p:nvSpPr>
          <p:cNvPr id="18" name="矩形 17"/>
          <p:cNvSpPr/>
          <p:nvPr/>
        </p:nvSpPr>
        <p:spPr>
          <a:xfrm>
            <a:off x="1509962" y="3395089"/>
            <a:ext cx="472159" cy="17918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1</a:t>
            </a:r>
            <a:endParaRPr lang="zh-CN" altLang="en-US" sz="1600" dirty="0">
              <a:latin typeface="黑体" pitchFamily="49" charset="-122"/>
              <a:ea typeface="黑体" pitchFamily="49" charset="-122"/>
            </a:endParaRPr>
          </a:p>
        </p:txBody>
      </p:sp>
      <p:sp>
        <p:nvSpPr>
          <p:cNvPr id="20" name="矩形 19"/>
          <p:cNvSpPr/>
          <p:nvPr/>
        </p:nvSpPr>
        <p:spPr>
          <a:xfrm>
            <a:off x="3512011" y="3395599"/>
            <a:ext cx="474184" cy="17918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5</a:t>
            </a:r>
            <a:endParaRPr lang="zh-CN" altLang="en-US" sz="1600" dirty="0">
              <a:latin typeface="黑体" pitchFamily="49" charset="-122"/>
              <a:ea typeface="黑体" pitchFamily="49" charset="-122"/>
            </a:endParaRPr>
          </a:p>
        </p:txBody>
      </p:sp>
      <p:sp>
        <p:nvSpPr>
          <p:cNvPr id="21" name="矩形 20"/>
          <p:cNvSpPr/>
          <p:nvPr/>
        </p:nvSpPr>
        <p:spPr>
          <a:xfrm>
            <a:off x="4009887" y="3397282"/>
            <a:ext cx="474184" cy="17699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6</a:t>
            </a:r>
            <a:endParaRPr lang="zh-CN" altLang="en-US" sz="1600" dirty="0">
              <a:latin typeface="黑体" pitchFamily="49" charset="-122"/>
              <a:ea typeface="黑体" pitchFamily="49" charset="-122"/>
            </a:endParaRPr>
          </a:p>
        </p:txBody>
      </p:sp>
      <p:pic>
        <p:nvPicPr>
          <p:cNvPr id="24"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72400" y="4077072"/>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77778E-6 -4.2629E-6 L 0.4368 0.18908 " pathEditMode="relative" rAng="0" ptsTypes="AA">
                                      <p:cBhvr>
                                        <p:cTn id="15" dur="2000" fill="hold"/>
                                        <p:tgtEl>
                                          <p:spTgt spid="14"/>
                                        </p:tgtEl>
                                        <p:attrNameLst>
                                          <p:attrName>ppt_x</p:attrName>
                                          <p:attrName>ppt_y</p:attrName>
                                        </p:attrNameLst>
                                      </p:cBhvr>
                                      <p:rCtr x="21840" y="9442"/>
                                    </p:animMotion>
                                  </p:childTnLst>
                                </p:cTn>
                              </p:par>
                              <p:par>
                                <p:cTn id="16" presetID="42" presetClass="path" presetSubtype="0" accel="50000" decel="50000" fill="hold" grpId="0" nodeType="withEffect">
                                  <p:stCondLst>
                                    <p:cond delay="1000"/>
                                  </p:stCondLst>
                                  <p:childTnLst>
                                    <p:animMotion origin="layout" path="M -2.22222E-6 -1.85185E-6 L 0.43889 0.18912 " pathEditMode="relative" rAng="0" ptsTypes="AA">
                                      <p:cBhvr>
                                        <p:cTn id="17" dur="2000" fill="hold"/>
                                        <p:tgtEl>
                                          <p:spTgt spid="18"/>
                                        </p:tgtEl>
                                        <p:attrNameLst>
                                          <p:attrName>ppt_x</p:attrName>
                                          <p:attrName>ppt_y</p:attrName>
                                        </p:attrNameLst>
                                      </p:cBhvr>
                                      <p:rCtr x="21944" y="9444"/>
                                    </p:animMotion>
                                  </p:childTnLst>
                                </p:cTn>
                              </p:par>
                              <p:par>
                                <p:cTn id="18" presetID="42" presetClass="path" presetSubtype="0" accel="50000" decel="50000" fill="hold" grpId="0" nodeType="withEffect">
                                  <p:stCondLst>
                                    <p:cond delay="2000"/>
                                  </p:stCondLst>
                                  <p:childTnLst>
                                    <p:animMotion origin="layout" path="M -2.5E-6 -3.7037E-7 L 0.43837 0.18912 " pathEditMode="relative" rAng="0" ptsTypes="AA">
                                      <p:cBhvr>
                                        <p:cTn id="19" dur="2000" fill="hold"/>
                                        <p:tgtEl>
                                          <p:spTgt spid="15"/>
                                        </p:tgtEl>
                                        <p:attrNameLst>
                                          <p:attrName>ppt_x</p:attrName>
                                          <p:attrName>ppt_y</p:attrName>
                                        </p:attrNameLst>
                                      </p:cBhvr>
                                      <p:rCtr x="21910" y="9444"/>
                                    </p:animMotion>
                                  </p:childTnLst>
                                </p:cTn>
                              </p:par>
                              <p:par>
                                <p:cTn id="20" presetID="42" presetClass="path" presetSubtype="0" accel="50000" decel="50000" fill="hold" grpId="0" nodeType="withEffect">
                                  <p:stCondLst>
                                    <p:cond delay="3000"/>
                                  </p:stCondLst>
                                  <p:childTnLst>
                                    <p:animMotion origin="layout" path="M -3.61111E-6 -4.2629E-6 L 0.43802 0.18862 " pathEditMode="relative" rAng="0" ptsTypes="AA">
                                      <p:cBhvr>
                                        <p:cTn id="21" dur="2000" fill="hold"/>
                                        <p:tgtEl>
                                          <p:spTgt spid="16"/>
                                        </p:tgtEl>
                                        <p:attrNameLst>
                                          <p:attrName>ppt_x</p:attrName>
                                          <p:attrName>ppt_y</p:attrName>
                                        </p:attrNameLst>
                                      </p:cBhvr>
                                      <p:rCtr x="21892" y="9419"/>
                                    </p:animMotion>
                                  </p:childTnLst>
                                </p:cTn>
                              </p:par>
                              <p:par>
                                <p:cTn id="22" presetID="42" presetClass="path" presetSubtype="0" accel="50000" decel="50000" fill="hold" grpId="0" nodeType="withEffect">
                                  <p:stCondLst>
                                    <p:cond delay="4000"/>
                                  </p:stCondLst>
                                  <p:childTnLst>
                                    <p:animMotion origin="layout" path="M 2.5E-6 -3.7037E-7 L 0.43732 0.18935 " pathEditMode="relative" rAng="0" ptsTypes="AA">
                                      <p:cBhvr>
                                        <p:cTn id="23" dur="2000" fill="hold"/>
                                        <p:tgtEl>
                                          <p:spTgt spid="17"/>
                                        </p:tgtEl>
                                        <p:attrNameLst>
                                          <p:attrName>ppt_x</p:attrName>
                                          <p:attrName>ppt_y</p:attrName>
                                        </p:attrNameLst>
                                      </p:cBhvr>
                                      <p:rCtr x="21858" y="9468"/>
                                    </p:animMotion>
                                  </p:childTnLst>
                                </p:cTn>
                              </p:par>
                              <p:par>
                                <p:cTn id="24" presetID="42" presetClass="path" presetSubtype="0" accel="50000" decel="50000" fill="hold" grpId="0" nodeType="withEffect">
                                  <p:stCondLst>
                                    <p:cond delay="5000"/>
                                  </p:stCondLst>
                                  <p:childTnLst>
                                    <p:animMotion origin="layout" path="M 4.16667E-6 -4.2629E-6 L 0.43663 0.18908 " pathEditMode="relative" rAng="0" ptsTypes="AA">
                                      <p:cBhvr>
                                        <p:cTn id="25" dur="2000" fill="hold"/>
                                        <p:tgtEl>
                                          <p:spTgt spid="20"/>
                                        </p:tgtEl>
                                        <p:attrNameLst>
                                          <p:attrName>ppt_x</p:attrName>
                                          <p:attrName>ppt_y</p:attrName>
                                        </p:attrNameLst>
                                      </p:cBhvr>
                                      <p:rCtr x="21823" y="9442"/>
                                    </p:animMotion>
                                  </p:childTnLst>
                                </p:cTn>
                              </p:par>
                              <p:par>
                                <p:cTn id="26" presetID="42" presetClass="path" presetSubtype="0" accel="50000" decel="50000" fill="hold" grpId="0" nodeType="withEffect">
                                  <p:stCondLst>
                                    <p:cond delay="6000"/>
                                  </p:stCondLst>
                                  <p:childTnLst>
                                    <p:animMotion origin="layout" path="M 2.77778E-7 -3.33333E-6 L 0.42153 0.1176 " pathEditMode="relative" rAng="0" ptsTypes="AA">
                                      <p:cBhvr>
                                        <p:cTn id="27" dur="2000" fill="hold"/>
                                        <p:tgtEl>
                                          <p:spTgt spid="21"/>
                                        </p:tgtEl>
                                        <p:attrNameLst>
                                          <p:attrName>ppt_x</p:attrName>
                                          <p:attrName>ppt_y</p:attrName>
                                        </p:attrNameLst>
                                      </p:cBhvr>
                                      <p:rCtr x="21076" y="5880"/>
                                    </p:animMotion>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xit" presetSubtype="0" fill="hold" grpId="1" nodeType="withEffect">
                                  <p:stCondLst>
                                    <p:cond delay="0"/>
                                  </p:stCondLst>
                                  <p:childTnLst>
                                    <p:animEffect transition="out" filter="fade">
                                      <p:cBhvr>
                                        <p:cTn id="33" dur="1000"/>
                                        <p:tgtEl>
                                          <p:spTgt spid="21"/>
                                        </p:tgtEl>
                                      </p:cBhvr>
                                    </p:animEffect>
                                    <p:set>
                                      <p:cBhvr>
                                        <p:cTn id="34" dur="1" fill="hold">
                                          <p:stCondLst>
                                            <p:cond delay="999"/>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P spid="16" grpId="0" animBg="1"/>
      <p:bldP spid="17" grpId="0" animBg="1"/>
      <p:bldP spid="18" grpId="0" animBg="1"/>
      <p:bldP spid="20" grpId="0"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注意</a:t>
            </a:r>
            <a:endParaRPr lang="zh-CN" altLang="en-US" dirty="0"/>
          </a:p>
        </p:txBody>
      </p:sp>
      <p:sp>
        <p:nvSpPr>
          <p:cNvPr id="3" name="内容占位符 2"/>
          <p:cNvSpPr>
            <a:spLocks noGrp="1"/>
          </p:cNvSpPr>
          <p:nvPr>
            <p:ph sz="quarter" idx="1"/>
          </p:nvPr>
        </p:nvSpPr>
        <p:spPr/>
        <p:txBody>
          <a:bodyPr/>
          <a:lstStyle/>
          <a:p>
            <a:r>
              <a:rPr lang="zh-CN" altLang="zh-CN" dirty="0"/>
              <a:t>这一类技术在具体实现上有很多细节需要处理，也有不少改进的</a:t>
            </a:r>
            <a:r>
              <a:rPr lang="zh-CN" altLang="zh-CN" dirty="0" smtClean="0"/>
              <a:t>过程</a:t>
            </a:r>
            <a:endParaRPr lang="en-US" altLang="zh-CN" dirty="0" smtClean="0"/>
          </a:p>
          <a:p>
            <a:r>
              <a:rPr lang="zh-CN" altLang="zh-CN" dirty="0" smtClean="0"/>
              <a:t>由</a:t>
            </a:r>
            <a:r>
              <a:rPr lang="zh-CN" altLang="zh-CN" dirty="0"/>
              <a:t>最简单的自动重传</a:t>
            </a:r>
            <a:r>
              <a:rPr lang="en-US" altLang="zh-CN" dirty="0"/>
              <a:t>ARQ</a:t>
            </a:r>
            <a:r>
              <a:rPr lang="zh-CN" altLang="zh-CN" dirty="0"/>
              <a:t>协议，改进到连续</a:t>
            </a:r>
            <a:r>
              <a:rPr lang="en-US" altLang="zh-CN" dirty="0"/>
              <a:t>ARQ</a:t>
            </a:r>
            <a:r>
              <a:rPr lang="zh-CN" altLang="zh-CN" dirty="0"/>
              <a:t>协议，到选择重传</a:t>
            </a:r>
            <a:r>
              <a:rPr lang="en-US" altLang="zh-CN" dirty="0"/>
              <a:t>ARQ</a:t>
            </a:r>
            <a:r>
              <a:rPr lang="zh-CN" altLang="zh-CN" dirty="0"/>
              <a:t>协议，在网络不断趋好的背景下，可以不断地提高传输的</a:t>
            </a:r>
            <a:r>
              <a:rPr lang="zh-CN" altLang="zh-CN" dirty="0" smtClean="0"/>
              <a:t>效率</a:t>
            </a:r>
            <a:endParaRPr lang="en-US" altLang="zh-CN" dirty="0" smtClean="0"/>
          </a:p>
          <a:p>
            <a:r>
              <a:rPr lang="zh-CN" altLang="zh-CN" dirty="0" smtClean="0"/>
              <a:t>哪怕</a:t>
            </a:r>
            <a:r>
              <a:rPr lang="zh-CN" altLang="zh-CN" dirty="0"/>
              <a:t>是其中一个算法，在不同的具体实现中，也有不少细节的</a:t>
            </a:r>
            <a:r>
              <a:rPr lang="zh-CN" altLang="zh-CN" dirty="0" smtClean="0"/>
              <a:t>不同</a:t>
            </a:r>
            <a:endParaRPr lang="zh-CN" altLang="en-US" dirty="0"/>
          </a:p>
        </p:txBody>
      </p:sp>
    </p:spTree>
    <p:extLst>
      <p:ext uri="{BB962C8B-B14F-4D97-AF65-F5344CB8AC3E}">
        <p14:creationId xmlns:p14="http://schemas.microsoft.com/office/powerpoint/2010/main" val="42464927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）依然蒙在鼓中</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1498458"/>
              </p:ext>
            </p:extLst>
          </p:nvPr>
        </p:nvGraphicFramePr>
        <p:xfrm>
          <a:off x="66236" y="3212976"/>
          <a:ext cx="9011527" cy="1800200"/>
        </p:xfrm>
        <a:graphic>
          <a:graphicData uri="http://schemas.openxmlformats.org/presentationml/2006/ole">
            <mc:AlternateContent xmlns:mc="http://schemas.openxmlformats.org/markup-compatibility/2006">
              <mc:Choice xmlns:v="urn:schemas-microsoft-com:vml" Requires="v">
                <p:oleObj spid="_x0000_s26628" name="Visio" r:id="rId3" imgW="8934657" imgH="1777895" progId="Visio.Drawing.11">
                  <p:embed/>
                </p:oleObj>
              </mc:Choice>
              <mc:Fallback>
                <p:oleObj name="Visio" r:id="rId3" imgW="8934657" imgH="1777895" progId="Visio.Drawing.11">
                  <p:embed/>
                  <p:pic>
                    <p:nvPicPr>
                      <p:cNvPr id="0" name=""/>
                      <p:cNvPicPr>
                        <a:picLocks noChangeAspect="1" noChangeArrowheads="1"/>
                      </p:cNvPicPr>
                      <p:nvPr/>
                    </p:nvPicPr>
                    <p:blipFill>
                      <a:blip r:embed="rId4"/>
                      <a:srcRect/>
                      <a:stretch>
                        <a:fillRect/>
                      </a:stretch>
                    </p:blipFill>
                    <p:spPr bwMode="auto">
                      <a:xfrm>
                        <a:off x="66236" y="3212976"/>
                        <a:ext cx="9011527" cy="1800200"/>
                      </a:xfrm>
                      <a:prstGeom prst="rect">
                        <a:avLst/>
                      </a:prstGeom>
                      <a:noFill/>
                    </p:spPr>
                  </p:pic>
                </p:oleObj>
              </mc:Fallback>
            </mc:AlternateContent>
          </a:graphicData>
        </a:graphic>
      </p:graphicFrame>
      <p:sp>
        <p:nvSpPr>
          <p:cNvPr id="5" name="矩形 4"/>
          <p:cNvSpPr/>
          <p:nvPr/>
        </p:nvSpPr>
        <p:spPr>
          <a:xfrm>
            <a:off x="4503976" y="4540924"/>
            <a:ext cx="3503306" cy="43204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9603" y="3249814"/>
            <a:ext cx="3503306" cy="43204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19090" y="4688455"/>
            <a:ext cx="478031" cy="186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0</a:t>
            </a:r>
            <a:endParaRPr lang="zh-CN" altLang="en-US" sz="1600" dirty="0">
              <a:latin typeface="黑体" pitchFamily="49" charset="-122"/>
              <a:ea typeface="黑体" pitchFamily="49" charset="-122"/>
            </a:endParaRPr>
          </a:p>
        </p:txBody>
      </p:sp>
      <p:sp>
        <p:nvSpPr>
          <p:cNvPr id="9" name="矩形 8"/>
          <p:cNvSpPr/>
          <p:nvPr/>
        </p:nvSpPr>
        <p:spPr>
          <a:xfrm>
            <a:off x="6010863" y="4688457"/>
            <a:ext cx="485526" cy="1864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2</a:t>
            </a:r>
            <a:endParaRPr lang="zh-CN" altLang="en-US" sz="1600" dirty="0">
              <a:latin typeface="黑体" pitchFamily="49" charset="-122"/>
              <a:ea typeface="黑体" pitchFamily="49" charset="-122"/>
            </a:endParaRPr>
          </a:p>
        </p:txBody>
      </p:sp>
      <p:sp>
        <p:nvSpPr>
          <p:cNvPr id="10" name="矩形 9"/>
          <p:cNvSpPr/>
          <p:nvPr/>
        </p:nvSpPr>
        <p:spPr>
          <a:xfrm>
            <a:off x="6514926" y="4688457"/>
            <a:ext cx="474184" cy="1864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3</a:t>
            </a:r>
            <a:endParaRPr lang="zh-CN" altLang="en-US" sz="1600" dirty="0">
              <a:latin typeface="黑体" pitchFamily="49" charset="-122"/>
              <a:ea typeface="黑体" pitchFamily="49" charset="-122"/>
            </a:endParaRPr>
          </a:p>
        </p:txBody>
      </p:sp>
      <p:sp>
        <p:nvSpPr>
          <p:cNvPr id="11" name="矩形 10"/>
          <p:cNvSpPr/>
          <p:nvPr/>
        </p:nvSpPr>
        <p:spPr>
          <a:xfrm>
            <a:off x="7016139" y="4689550"/>
            <a:ext cx="474184" cy="1853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4</a:t>
            </a:r>
            <a:endParaRPr lang="zh-CN" altLang="en-US" sz="1600" dirty="0">
              <a:latin typeface="黑体" pitchFamily="49" charset="-122"/>
              <a:ea typeface="黑体" pitchFamily="49" charset="-122"/>
            </a:endParaRPr>
          </a:p>
        </p:txBody>
      </p:sp>
      <p:sp>
        <p:nvSpPr>
          <p:cNvPr id="12" name="矩形 11"/>
          <p:cNvSpPr/>
          <p:nvPr/>
        </p:nvSpPr>
        <p:spPr>
          <a:xfrm>
            <a:off x="5519958" y="4688455"/>
            <a:ext cx="472159" cy="186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1</a:t>
            </a:r>
            <a:endParaRPr lang="zh-CN" altLang="en-US" sz="1600" dirty="0">
              <a:latin typeface="黑体" pitchFamily="49" charset="-122"/>
              <a:ea typeface="黑体" pitchFamily="49" charset="-122"/>
            </a:endParaRPr>
          </a:p>
        </p:txBody>
      </p:sp>
      <p:sp>
        <p:nvSpPr>
          <p:cNvPr id="13" name="矩形 12"/>
          <p:cNvSpPr/>
          <p:nvPr/>
        </p:nvSpPr>
        <p:spPr>
          <a:xfrm>
            <a:off x="7511996" y="4688456"/>
            <a:ext cx="474184" cy="1864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5</a:t>
            </a:r>
            <a:endParaRPr lang="zh-CN" altLang="en-US" sz="1600" dirty="0">
              <a:latin typeface="黑体" pitchFamily="49" charset="-122"/>
              <a:ea typeface="黑体" pitchFamily="49" charset="-122"/>
            </a:endParaRPr>
          </a:p>
        </p:txBody>
      </p:sp>
      <p:sp>
        <p:nvSpPr>
          <p:cNvPr id="14" name="矩形 13"/>
          <p:cNvSpPr/>
          <p:nvPr/>
        </p:nvSpPr>
        <p:spPr>
          <a:xfrm>
            <a:off x="4009887" y="3397282"/>
            <a:ext cx="474184" cy="17699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6</a:t>
            </a:r>
            <a:endParaRPr lang="zh-CN" altLang="en-US" sz="1600" dirty="0">
              <a:latin typeface="黑体" pitchFamily="49" charset="-122"/>
              <a:ea typeface="黑体" pitchFamily="49" charset="-122"/>
            </a:endParaRPr>
          </a:p>
        </p:txBody>
      </p:sp>
      <p:pic>
        <p:nvPicPr>
          <p:cNvPr id="1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2400" y="4077072"/>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4139952" y="4293096"/>
            <a:ext cx="688791"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黑体" pitchFamily="49" charset="-122"/>
                <a:ea typeface="黑体" pitchFamily="49" charset="-122"/>
              </a:rPr>
              <a:t>ACK7</a:t>
            </a:r>
            <a:endParaRPr lang="zh-CN" altLang="en-US" dirty="0">
              <a:solidFill>
                <a:schemeClr val="tx1"/>
              </a:solidFill>
              <a:latin typeface="黑体" pitchFamily="49" charset="-122"/>
              <a:ea typeface="黑体" pitchFamily="49" charset="-122"/>
            </a:endParaRPr>
          </a:p>
        </p:txBody>
      </p:sp>
      <p:sp>
        <p:nvSpPr>
          <p:cNvPr id="17" name="矩形 16"/>
          <p:cNvSpPr/>
          <p:nvPr/>
        </p:nvSpPr>
        <p:spPr>
          <a:xfrm>
            <a:off x="1008170" y="3387814"/>
            <a:ext cx="478031" cy="186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0</a:t>
            </a:r>
            <a:endParaRPr lang="zh-CN" altLang="en-US" sz="1600" dirty="0">
              <a:latin typeface="黑体" pitchFamily="49" charset="-122"/>
              <a:ea typeface="黑体" pitchFamily="49" charset="-122"/>
            </a:endParaRPr>
          </a:p>
        </p:txBody>
      </p:sp>
      <p:sp>
        <p:nvSpPr>
          <p:cNvPr id="18" name="矩形 17"/>
          <p:cNvSpPr/>
          <p:nvPr/>
        </p:nvSpPr>
        <p:spPr>
          <a:xfrm>
            <a:off x="1999943" y="3387816"/>
            <a:ext cx="485526" cy="1864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2</a:t>
            </a:r>
            <a:endParaRPr lang="zh-CN" altLang="en-US" sz="1600" dirty="0">
              <a:latin typeface="黑体" pitchFamily="49" charset="-122"/>
              <a:ea typeface="黑体" pitchFamily="49" charset="-122"/>
            </a:endParaRPr>
          </a:p>
        </p:txBody>
      </p:sp>
      <p:sp>
        <p:nvSpPr>
          <p:cNvPr id="19" name="矩形 18"/>
          <p:cNvSpPr/>
          <p:nvPr/>
        </p:nvSpPr>
        <p:spPr>
          <a:xfrm>
            <a:off x="2504006" y="3387816"/>
            <a:ext cx="474184" cy="1864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3</a:t>
            </a:r>
            <a:endParaRPr lang="zh-CN" altLang="en-US" sz="1600" dirty="0">
              <a:latin typeface="黑体" pitchFamily="49" charset="-122"/>
              <a:ea typeface="黑体" pitchFamily="49" charset="-122"/>
            </a:endParaRPr>
          </a:p>
        </p:txBody>
      </p:sp>
      <p:sp>
        <p:nvSpPr>
          <p:cNvPr id="20" name="矩形 19"/>
          <p:cNvSpPr/>
          <p:nvPr/>
        </p:nvSpPr>
        <p:spPr>
          <a:xfrm>
            <a:off x="3005219" y="3388909"/>
            <a:ext cx="474184" cy="1853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4</a:t>
            </a:r>
            <a:endParaRPr lang="zh-CN" altLang="en-US" sz="1600" dirty="0">
              <a:latin typeface="黑体" pitchFamily="49" charset="-122"/>
              <a:ea typeface="黑体" pitchFamily="49" charset="-122"/>
            </a:endParaRPr>
          </a:p>
        </p:txBody>
      </p:sp>
      <p:sp>
        <p:nvSpPr>
          <p:cNvPr id="21" name="矩形 20"/>
          <p:cNvSpPr/>
          <p:nvPr/>
        </p:nvSpPr>
        <p:spPr>
          <a:xfrm>
            <a:off x="1509038" y="3387814"/>
            <a:ext cx="472159" cy="186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1</a:t>
            </a:r>
            <a:endParaRPr lang="zh-CN" altLang="en-US" sz="1600" dirty="0">
              <a:latin typeface="黑体" pitchFamily="49" charset="-122"/>
              <a:ea typeface="黑体" pitchFamily="49" charset="-122"/>
            </a:endParaRPr>
          </a:p>
        </p:txBody>
      </p:sp>
      <p:sp>
        <p:nvSpPr>
          <p:cNvPr id="22" name="矩形 21"/>
          <p:cNvSpPr/>
          <p:nvPr/>
        </p:nvSpPr>
        <p:spPr>
          <a:xfrm>
            <a:off x="3501076" y="3387815"/>
            <a:ext cx="474184" cy="1864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5</a:t>
            </a:r>
            <a:endParaRPr lang="zh-CN" altLang="en-US" sz="1600" dirty="0">
              <a:latin typeface="黑体" pitchFamily="49" charset="-122"/>
              <a:ea typeface="黑体" pitchFamily="49" charset="-122"/>
            </a:endParaRPr>
          </a:p>
        </p:txBody>
      </p:sp>
    </p:spTree>
    <p:extLst>
      <p:ext uri="{BB962C8B-B14F-4D97-AF65-F5344CB8AC3E}">
        <p14:creationId xmlns:p14="http://schemas.microsoft.com/office/powerpoint/2010/main" val="11404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1.38889E-6 -1.75341E-6 L 0.00174 -0.11543 " pathEditMode="relative" rAng="0" ptsTypes="AA">
                                      <p:cBhvr>
                                        <p:cTn id="10" dur="2000" fill="hold"/>
                                        <p:tgtEl>
                                          <p:spTgt spid="16"/>
                                        </p:tgtEl>
                                        <p:attrNameLst>
                                          <p:attrName>ppt_x</p:attrName>
                                          <p:attrName>ppt_y</p:attrName>
                                        </p:attrNameLst>
                                      </p:cBhvr>
                                      <p:rCtr x="87" y="-57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）吞下了苦涩的泪水</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907526599"/>
              </p:ext>
            </p:extLst>
          </p:nvPr>
        </p:nvGraphicFramePr>
        <p:xfrm>
          <a:off x="66236" y="3212976"/>
          <a:ext cx="9011527" cy="1800200"/>
        </p:xfrm>
        <a:graphic>
          <a:graphicData uri="http://schemas.openxmlformats.org/presentationml/2006/ole">
            <mc:AlternateContent xmlns:mc="http://schemas.openxmlformats.org/markup-compatibility/2006">
              <mc:Choice xmlns:v="urn:schemas-microsoft-com:vml" Requires="v">
                <p:oleObj spid="_x0000_s27652" name="Visio" r:id="rId3" imgW="8934657" imgH="1777895" progId="Visio.Drawing.11">
                  <p:embed/>
                </p:oleObj>
              </mc:Choice>
              <mc:Fallback>
                <p:oleObj name="Visio" r:id="rId3" imgW="8934657" imgH="1777895" progId="Visio.Drawing.11">
                  <p:embed/>
                  <p:pic>
                    <p:nvPicPr>
                      <p:cNvPr id="0" name=""/>
                      <p:cNvPicPr>
                        <a:picLocks noChangeAspect="1" noChangeArrowheads="1"/>
                      </p:cNvPicPr>
                      <p:nvPr/>
                    </p:nvPicPr>
                    <p:blipFill>
                      <a:blip r:embed="rId4"/>
                      <a:srcRect/>
                      <a:stretch>
                        <a:fillRect/>
                      </a:stretch>
                    </p:blipFill>
                    <p:spPr bwMode="auto">
                      <a:xfrm>
                        <a:off x="66236" y="3212976"/>
                        <a:ext cx="9011527" cy="1800200"/>
                      </a:xfrm>
                      <a:prstGeom prst="rect">
                        <a:avLst/>
                      </a:prstGeom>
                      <a:noFill/>
                    </p:spPr>
                  </p:pic>
                </p:oleObj>
              </mc:Fallback>
            </mc:AlternateContent>
          </a:graphicData>
        </a:graphic>
      </p:graphicFrame>
      <p:sp>
        <p:nvSpPr>
          <p:cNvPr id="5" name="矩形 4"/>
          <p:cNvSpPr/>
          <p:nvPr/>
        </p:nvSpPr>
        <p:spPr>
          <a:xfrm>
            <a:off x="4503976" y="4540924"/>
            <a:ext cx="3503306" cy="43204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9603" y="3249814"/>
            <a:ext cx="3503306" cy="43204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19090" y="4688455"/>
            <a:ext cx="478031" cy="186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0</a:t>
            </a:r>
            <a:endParaRPr lang="zh-CN" altLang="en-US" sz="1600" dirty="0">
              <a:latin typeface="黑体" pitchFamily="49" charset="-122"/>
              <a:ea typeface="黑体" pitchFamily="49" charset="-122"/>
            </a:endParaRPr>
          </a:p>
        </p:txBody>
      </p:sp>
      <p:sp>
        <p:nvSpPr>
          <p:cNvPr id="8" name="矩形 7"/>
          <p:cNvSpPr/>
          <p:nvPr/>
        </p:nvSpPr>
        <p:spPr>
          <a:xfrm>
            <a:off x="6010863" y="4688457"/>
            <a:ext cx="485526" cy="1864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2</a:t>
            </a:r>
            <a:endParaRPr lang="zh-CN" altLang="en-US" sz="1600" dirty="0">
              <a:latin typeface="黑体" pitchFamily="49" charset="-122"/>
              <a:ea typeface="黑体" pitchFamily="49" charset="-122"/>
            </a:endParaRPr>
          </a:p>
        </p:txBody>
      </p:sp>
      <p:sp>
        <p:nvSpPr>
          <p:cNvPr id="9" name="矩形 8"/>
          <p:cNvSpPr/>
          <p:nvPr/>
        </p:nvSpPr>
        <p:spPr>
          <a:xfrm>
            <a:off x="6514926" y="4688457"/>
            <a:ext cx="474184" cy="1864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3</a:t>
            </a:r>
            <a:endParaRPr lang="zh-CN" altLang="en-US" sz="1600" dirty="0">
              <a:latin typeface="黑体" pitchFamily="49" charset="-122"/>
              <a:ea typeface="黑体" pitchFamily="49" charset="-122"/>
            </a:endParaRPr>
          </a:p>
        </p:txBody>
      </p:sp>
      <p:sp>
        <p:nvSpPr>
          <p:cNvPr id="10" name="矩形 9"/>
          <p:cNvSpPr/>
          <p:nvPr/>
        </p:nvSpPr>
        <p:spPr>
          <a:xfrm>
            <a:off x="7016139" y="4689550"/>
            <a:ext cx="474184" cy="1853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4</a:t>
            </a:r>
            <a:endParaRPr lang="zh-CN" altLang="en-US" sz="1600" dirty="0">
              <a:latin typeface="黑体" pitchFamily="49" charset="-122"/>
              <a:ea typeface="黑体" pitchFamily="49" charset="-122"/>
            </a:endParaRPr>
          </a:p>
        </p:txBody>
      </p:sp>
      <p:sp>
        <p:nvSpPr>
          <p:cNvPr id="11" name="矩形 10"/>
          <p:cNvSpPr/>
          <p:nvPr/>
        </p:nvSpPr>
        <p:spPr>
          <a:xfrm>
            <a:off x="5519958" y="4688455"/>
            <a:ext cx="472159" cy="186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1</a:t>
            </a:r>
            <a:endParaRPr lang="zh-CN" altLang="en-US" sz="1600" dirty="0">
              <a:latin typeface="黑体" pitchFamily="49" charset="-122"/>
              <a:ea typeface="黑体" pitchFamily="49" charset="-122"/>
            </a:endParaRPr>
          </a:p>
        </p:txBody>
      </p:sp>
      <p:sp>
        <p:nvSpPr>
          <p:cNvPr id="12" name="矩形 11"/>
          <p:cNvSpPr/>
          <p:nvPr/>
        </p:nvSpPr>
        <p:spPr>
          <a:xfrm>
            <a:off x="7511996" y="4688456"/>
            <a:ext cx="474184" cy="1864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5</a:t>
            </a:r>
            <a:endParaRPr lang="zh-CN" altLang="en-US" sz="1600" dirty="0">
              <a:latin typeface="黑体" pitchFamily="49" charset="-122"/>
              <a:ea typeface="黑体" pitchFamily="49" charset="-122"/>
            </a:endParaRPr>
          </a:p>
        </p:txBody>
      </p:sp>
      <p:sp>
        <p:nvSpPr>
          <p:cNvPr id="13" name="矩形 12"/>
          <p:cNvSpPr/>
          <p:nvPr/>
        </p:nvSpPr>
        <p:spPr>
          <a:xfrm>
            <a:off x="4009887" y="3397282"/>
            <a:ext cx="474184" cy="17699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6</a:t>
            </a:r>
            <a:endParaRPr lang="zh-CN" altLang="en-US" sz="1600" dirty="0">
              <a:latin typeface="黑体" pitchFamily="49" charset="-122"/>
              <a:ea typeface="黑体" pitchFamily="49" charset="-122"/>
            </a:endParaRPr>
          </a:p>
        </p:txBody>
      </p:sp>
      <p:pic>
        <p:nvPicPr>
          <p:cNvPr id="1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055687" y="4154171"/>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1008170" y="3387814"/>
            <a:ext cx="478031" cy="186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0</a:t>
            </a:r>
            <a:endParaRPr lang="zh-CN" altLang="en-US" sz="1600" dirty="0">
              <a:latin typeface="黑体" pitchFamily="49" charset="-122"/>
              <a:ea typeface="黑体" pitchFamily="49" charset="-122"/>
            </a:endParaRPr>
          </a:p>
        </p:txBody>
      </p:sp>
      <p:sp>
        <p:nvSpPr>
          <p:cNvPr id="17" name="矩形 16"/>
          <p:cNvSpPr/>
          <p:nvPr/>
        </p:nvSpPr>
        <p:spPr>
          <a:xfrm>
            <a:off x="1999943" y="3387816"/>
            <a:ext cx="485526" cy="1864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2</a:t>
            </a:r>
            <a:endParaRPr lang="zh-CN" altLang="en-US" sz="1600" dirty="0">
              <a:latin typeface="黑体" pitchFamily="49" charset="-122"/>
              <a:ea typeface="黑体" pitchFamily="49" charset="-122"/>
            </a:endParaRPr>
          </a:p>
        </p:txBody>
      </p:sp>
      <p:sp>
        <p:nvSpPr>
          <p:cNvPr id="18" name="矩形 17"/>
          <p:cNvSpPr/>
          <p:nvPr/>
        </p:nvSpPr>
        <p:spPr>
          <a:xfrm>
            <a:off x="2504006" y="3387816"/>
            <a:ext cx="474184" cy="1864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3</a:t>
            </a:r>
            <a:endParaRPr lang="zh-CN" altLang="en-US" sz="1600" dirty="0">
              <a:latin typeface="黑体" pitchFamily="49" charset="-122"/>
              <a:ea typeface="黑体" pitchFamily="49" charset="-122"/>
            </a:endParaRPr>
          </a:p>
        </p:txBody>
      </p:sp>
      <p:sp>
        <p:nvSpPr>
          <p:cNvPr id="19" name="矩形 18"/>
          <p:cNvSpPr/>
          <p:nvPr/>
        </p:nvSpPr>
        <p:spPr>
          <a:xfrm>
            <a:off x="3005219" y="3388909"/>
            <a:ext cx="474184" cy="1853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4</a:t>
            </a:r>
            <a:endParaRPr lang="zh-CN" altLang="en-US" sz="1600" dirty="0">
              <a:latin typeface="黑体" pitchFamily="49" charset="-122"/>
              <a:ea typeface="黑体" pitchFamily="49" charset="-122"/>
            </a:endParaRPr>
          </a:p>
        </p:txBody>
      </p:sp>
      <p:sp>
        <p:nvSpPr>
          <p:cNvPr id="20" name="矩形 19"/>
          <p:cNvSpPr/>
          <p:nvPr/>
        </p:nvSpPr>
        <p:spPr>
          <a:xfrm>
            <a:off x="1509038" y="3387814"/>
            <a:ext cx="472159" cy="1864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1</a:t>
            </a:r>
            <a:endParaRPr lang="zh-CN" altLang="en-US" sz="1600" dirty="0">
              <a:latin typeface="黑体" pitchFamily="49" charset="-122"/>
              <a:ea typeface="黑体" pitchFamily="49" charset="-122"/>
            </a:endParaRPr>
          </a:p>
        </p:txBody>
      </p:sp>
      <p:sp>
        <p:nvSpPr>
          <p:cNvPr id="21" name="矩形 20"/>
          <p:cNvSpPr/>
          <p:nvPr/>
        </p:nvSpPr>
        <p:spPr>
          <a:xfrm>
            <a:off x="3501076" y="3387815"/>
            <a:ext cx="474184" cy="1864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5</a:t>
            </a:r>
            <a:endParaRPr lang="zh-CN" altLang="en-US" sz="1600" dirty="0">
              <a:latin typeface="黑体" pitchFamily="49" charset="-122"/>
              <a:ea typeface="黑体" pitchFamily="49" charset="-122"/>
            </a:endParaRPr>
          </a:p>
        </p:txBody>
      </p:sp>
      <p:sp>
        <p:nvSpPr>
          <p:cNvPr id="22" name="矩形 21"/>
          <p:cNvSpPr/>
          <p:nvPr/>
        </p:nvSpPr>
        <p:spPr>
          <a:xfrm>
            <a:off x="4518126" y="3391066"/>
            <a:ext cx="474184" cy="176993"/>
          </a:xfrm>
          <a:prstGeom prst="rect">
            <a:avLst/>
          </a:prstGeom>
          <a:solidFill>
            <a:srgbClr val="ED8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7</a:t>
            </a:r>
            <a:endParaRPr lang="zh-CN" altLang="en-US" sz="1600" dirty="0">
              <a:latin typeface="黑体" pitchFamily="49" charset="-122"/>
              <a:ea typeface="黑体" pitchFamily="49" charset="-122"/>
            </a:endParaRPr>
          </a:p>
        </p:txBody>
      </p:sp>
      <p:sp>
        <p:nvSpPr>
          <p:cNvPr id="23" name="矩形 22"/>
          <p:cNvSpPr/>
          <p:nvPr/>
        </p:nvSpPr>
        <p:spPr>
          <a:xfrm>
            <a:off x="5009835" y="3386554"/>
            <a:ext cx="478031" cy="186461"/>
          </a:xfrm>
          <a:prstGeom prst="rect">
            <a:avLst/>
          </a:prstGeom>
          <a:solidFill>
            <a:srgbClr val="ED8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0</a:t>
            </a:r>
            <a:endParaRPr lang="zh-CN" altLang="en-US" sz="1600" dirty="0">
              <a:latin typeface="黑体" pitchFamily="49" charset="-122"/>
              <a:ea typeface="黑体" pitchFamily="49" charset="-122"/>
            </a:endParaRPr>
          </a:p>
        </p:txBody>
      </p:sp>
      <p:sp>
        <p:nvSpPr>
          <p:cNvPr id="24" name="矩形 23"/>
          <p:cNvSpPr/>
          <p:nvPr/>
        </p:nvSpPr>
        <p:spPr>
          <a:xfrm>
            <a:off x="6001608" y="3386556"/>
            <a:ext cx="485526" cy="186460"/>
          </a:xfrm>
          <a:prstGeom prst="rect">
            <a:avLst/>
          </a:prstGeom>
          <a:solidFill>
            <a:srgbClr val="ED8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2</a:t>
            </a:r>
            <a:endParaRPr lang="zh-CN" altLang="en-US" sz="1600" dirty="0">
              <a:latin typeface="黑体" pitchFamily="49" charset="-122"/>
              <a:ea typeface="黑体" pitchFamily="49" charset="-122"/>
            </a:endParaRPr>
          </a:p>
        </p:txBody>
      </p:sp>
      <p:sp>
        <p:nvSpPr>
          <p:cNvPr id="25" name="矩形 24"/>
          <p:cNvSpPr/>
          <p:nvPr/>
        </p:nvSpPr>
        <p:spPr>
          <a:xfrm>
            <a:off x="6505671" y="3386556"/>
            <a:ext cx="474184" cy="186459"/>
          </a:xfrm>
          <a:prstGeom prst="rect">
            <a:avLst/>
          </a:prstGeom>
          <a:solidFill>
            <a:srgbClr val="ED8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3</a:t>
            </a:r>
            <a:endParaRPr lang="zh-CN" altLang="en-US" sz="1600" dirty="0">
              <a:latin typeface="黑体" pitchFamily="49" charset="-122"/>
              <a:ea typeface="黑体" pitchFamily="49" charset="-122"/>
            </a:endParaRPr>
          </a:p>
        </p:txBody>
      </p:sp>
      <p:sp>
        <p:nvSpPr>
          <p:cNvPr id="26" name="矩形 25"/>
          <p:cNvSpPr/>
          <p:nvPr/>
        </p:nvSpPr>
        <p:spPr>
          <a:xfrm>
            <a:off x="7006884" y="3387649"/>
            <a:ext cx="474184" cy="185366"/>
          </a:xfrm>
          <a:prstGeom prst="rect">
            <a:avLst/>
          </a:prstGeom>
          <a:solidFill>
            <a:srgbClr val="ED8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itchFamily="49" charset="-122"/>
                <a:ea typeface="黑体" pitchFamily="49" charset="-122"/>
              </a:rPr>
              <a:t>4</a:t>
            </a:r>
            <a:endParaRPr lang="zh-CN" altLang="en-US" sz="1600" dirty="0">
              <a:latin typeface="黑体" pitchFamily="49" charset="-122"/>
              <a:ea typeface="黑体" pitchFamily="49" charset="-122"/>
            </a:endParaRPr>
          </a:p>
        </p:txBody>
      </p:sp>
      <p:sp>
        <p:nvSpPr>
          <p:cNvPr id="27" name="矩形 26"/>
          <p:cNvSpPr/>
          <p:nvPr/>
        </p:nvSpPr>
        <p:spPr>
          <a:xfrm>
            <a:off x="5510703" y="3386554"/>
            <a:ext cx="472159" cy="186461"/>
          </a:xfrm>
          <a:prstGeom prst="rect">
            <a:avLst/>
          </a:prstGeom>
          <a:solidFill>
            <a:srgbClr val="ED8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1</a:t>
            </a:r>
            <a:endParaRPr lang="zh-CN" altLang="en-US" sz="1600" dirty="0">
              <a:latin typeface="黑体" pitchFamily="49" charset="-122"/>
              <a:ea typeface="黑体" pitchFamily="49" charset="-122"/>
            </a:endParaRPr>
          </a:p>
        </p:txBody>
      </p:sp>
      <p:sp>
        <p:nvSpPr>
          <p:cNvPr id="28" name="矩形 27"/>
          <p:cNvSpPr/>
          <p:nvPr/>
        </p:nvSpPr>
        <p:spPr>
          <a:xfrm>
            <a:off x="7502741" y="3386555"/>
            <a:ext cx="474184" cy="186459"/>
          </a:xfrm>
          <a:prstGeom prst="rect">
            <a:avLst/>
          </a:prstGeom>
          <a:solidFill>
            <a:srgbClr val="ED8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黑体" pitchFamily="49" charset="-122"/>
                <a:ea typeface="黑体" pitchFamily="49" charset="-122"/>
              </a:rPr>
              <a:t>5</a:t>
            </a:r>
            <a:endParaRPr lang="zh-CN" altLang="en-US" sz="1600" dirty="0">
              <a:latin typeface="黑体" pitchFamily="49" charset="-122"/>
              <a:ea typeface="黑体" pitchFamily="49" charset="-122"/>
            </a:endParaRPr>
          </a:p>
        </p:txBody>
      </p:sp>
      <p:pic>
        <p:nvPicPr>
          <p:cNvPr id="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562895" y="4148795"/>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6051208" y="4154171"/>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6540345" y="4149277"/>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041558" y="4154171"/>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537415" y="4149277"/>
            <a:ext cx="404836" cy="34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内容占位符 2"/>
          <p:cNvSpPr>
            <a:spLocks noGrp="1"/>
          </p:cNvSpPr>
          <p:nvPr>
            <p:ph sz="quarter" idx="1"/>
          </p:nvPr>
        </p:nvSpPr>
        <p:spPr>
          <a:xfrm>
            <a:off x="301752" y="1527048"/>
            <a:ext cx="8503920" cy="4572000"/>
          </a:xfrm>
        </p:spPr>
        <p:txBody>
          <a:bodyPr/>
          <a:lstStyle/>
          <a:p>
            <a:r>
              <a:rPr lang="zh-CN" altLang="zh-CN" dirty="0" smtClean="0"/>
              <a:t>产生</a:t>
            </a:r>
            <a:r>
              <a:rPr lang="zh-CN" altLang="zh-CN" dirty="0"/>
              <a:t>了逻辑错误：第二批数据中的</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5</a:t>
            </a:r>
            <a:r>
              <a:rPr lang="zh-CN" altLang="zh-CN" dirty="0"/>
              <a:t>号数据是</a:t>
            </a:r>
            <a:r>
              <a:rPr lang="en-US" altLang="zh-CN" dirty="0"/>
              <a:t>“</a:t>
            </a:r>
            <a:r>
              <a:rPr lang="zh-CN" altLang="zh-CN" dirty="0"/>
              <a:t>老旧</a:t>
            </a:r>
            <a:r>
              <a:rPr lang="en-US" altLang="zh-CN" dirty="0"/>
              <a:t>”</a:t>
            </a:r>
            <a:r>
              <a:rPr lang="zh-CN" altLang="zh-CN" dirty="0" smtClean="0"/>
              <a:t>的</a:t>
            </a:r>
            <a:endParaRPr lang="en-US" altLang="zh-CN" dirty="0" smtClean="0"/>
          </a:p>
          <a:p>
            <a:r>
              <a:rPr lang="zh-CN" altLang="zh-CN" dirty="0" smtClean="0"/>
              <a:t>究</a:t>
            </a:r>
            <a:r>
              <a:rPr lang="zh-CN" altLang="zh-CN" dirty="0"/>
              <a:t>其原因，这是因为协议违反了窗口大小的规定</a:t>
            </a:r>
            <a:endParaRPr lang="zh-CN" altLang="en-US" dirty="0"/>
          </a:p>
        </p:txBody>
      </p:sp>
    </p:spTree>
    <p:extLst>
      <p:ext uri="{BB962C8B-B14F-4D97-AF65-F5344CB8AC3E}">
        <p14:creationId xmlns:p14="http://schemas.microsoft.com/office/powerpoint/2010/main" val="140363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4.07407E-6 L 0.38455 0.00348 " pathEditMode="relative" rAng="0" ptsTypes="AA">
                                      <p:cBhvr>
                                        <p:cTn id="6" dur="2000" fill="hold"/>
                                        <p:tgtEl>
                                          <p:spTgt spid="6"/>
                                        </p:tgtEl>
                                        <p:attrNameLst>
                                          <p:attrName>ppt_x</p:attrName>
                                          <p:attrName>ppt_y</p:attrName>
                                        </p:attrNameLst>
                                      </p:cBhvr>
                                      <p:rCtr x="19219" y="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72222E-6 2.59259E-6 L 0.00191 0.19028 " pathEditMode="relative" rAng="0" ptsTypes="AA">
                                      <p:cBhvr>
                                        <p:cTn id="10" dur="2000" fill="hold"/>
                                        <p:tgtEl>
                                          <p:spTgt spid="22"/>
                                        </p:tgtEl>
                                        <p:attrNameLst>
                                          <p:attrName>ppt_x</p:attrName>
                                          <p:attrName>ppt_y</p:attrName>
                                        </p:attrNameLst>
                                      </p:cBhvr>
                                      <p:rCtr x="87" y="951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66667E-6 2.59259E-6 L 1.66667E-6 0.10416 " pathEditMode="relative" rAng="0" ptsTypes="AA">
                                      <p:cBhvr>
                                        <p:cTn id="14" dur="2000" fill="hold"/>
                                        <p:tgtEl>
                                          <p:spTgt spid="23"/>
                                        </p:tgtEl>
                                        <p:attrNameLst>
                                          <p:attrName>ppt_x</p:attrName>
                                          <p:attrName>ppt_y</p:attrName>
                                        </p:attrNameLst>
                                      </p:cBhvr>
                                      <p:rCtr x="0" y="5208"/>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par>
                          <p:cTn id="18" fill="hold">
                            <p:stCondLst>
                              <p:cond delay="2000"/>
                            </p:stCondLst>
                            <p:childTnLst>
                              <p:par>
                                <p:cTn id="19" presetID="10" presetClass="exit" presetSubtype="0" fill="hold" grpId="1" nodeType="afterEffect">
                                  <p:stCondLst>
                                    <p:cond delay="0"/>
                                  </p:stCondLst>
                                  <p:childTnLst>
                                    <p:animEffect transition="out" filter="fade">
                                      <p:cBhvr>
                                        <p:cTn id="20" dur="500"/>
                                        <p:tgtEl>
                                          <p:spTgt spid="23"/>
                                        </p:tgtEl>
                                      </p:cBhvr>
                                    </p:animEffect>
                                    <p:set>
                                      <p:cBhvr>
                                        <p:cTn id="21" dur="1" fill="hold">
                                          <p:stCondLst>
                                            <p:cond delay="499"/>
                                          </p:stCondLst>
                                        </p:cTn>
                                        <p:tgtEl>
                                          <p:spTgt spid="23"/>
                                        </p:tgtEl>
                                        <p:attrNameLst>
                                          <p:attrName>style.visibility</p:attrName>
                                        </p:attrNameLst>
                                      </p:cBhvr>
                                      <p:to>
                                        <p:strVal val="hidden"/>
                                      </p:to>
                                    </p:set>
                                  </p:childTnLst>
                                </p:cTn>
                              </p:par>
                            </p:childTnLst>
                          </p:cTn>
                        </p:par>
                        <p:par>
                          <p:cTn id="22" fill="hold">
                            <p:stCondLst>
                              <p:cond delay="2500"/>
                            </p:stCondLst>
                            <p:childTnLst>
                              <p:par>
                                <p:cTn id="23" presetID="42" presetClass="path" presetSubtype="0" accel="50000" decel="50000" fill="hold" grpId="0" nodeType="afterEffect">
                                  <p:stCondLst>
                                    <p:cond delay="0"/>
                                  </p:stCondLst>
                                  <p:childTnLst>
                                    <p:animMotion origin="layout" path="M -2.22222E-6 2.59259E-6 L -0.00017 0.10347 " pathEditMode="relative" rAng="0" ptsTypes="AA">
                                      <p:cBhvr>
                                        <p:cTn id="24" dur="2000" fill="hold"/>
                                        <p:tgtEl>
                                          <p:spTgt spid="27"/>
                                        </p:tgtEl>
                                        <p:attrNameLst>
                                          <p:attrName>ppt_x</p:attrName>
                                          <p:attrName>ppt_y</p:attrName>
                                        </p:attrNameLst>
                                      </p:cBhvr>
                                      <p:rCtr x="-17" y="5162"/>
                                    </p:animMotion>
                                  </p:childTnLst>
                                </p:cTn>
                              </p:par>
                            </p:childTnLst>
                          </p:cTn>
                        </p:par>
                        <p:par>
                          <p:cTn id="25" fill="hold">
                            <p:stCondLst>
                              <p:cond delay="4500"/>
                            </p:stCondLst>
                            <p:childTnLst>
                              <p:par>
                                <p:cTn id="26" presetID="1"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par>
                          <p:cTn id="28" fill="hold">
                            <p:stCondLst>
                              <p:cond delay="4500"/>
                            </p:stCondLst>
                            <p:childTnLst>
                              <p:par>
                                <p:cTn id="29" presetID="10" presetClass="exit" presetSubtype="0" fill="hold" grpId="1" nodeType="after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par>
                          <p:cTn id="32" fill="hold">
                            <p:stCondLst>
                              <p:cond delay="5000"/>
                            </p:stCondLst>
                            <p:childTnLst>
                              <p:par>
                                <p:cTn id="33" presetID="42" presetClass="path" presetSubtype="0" accel="50000" decel="50000" fill="hold" grpId="0" nodeType="afterEffect">
                                  <p:stCondLst>
                                    <p:cond delay="0"/>
                                  </p:stCondLst>
                                  <p:childTnLst>
                                    <p:animMotion origin="layout" path="M 0.0026 0.00139 L 0.0026 0.10301 " pathEditMode="relative" rAng="0" ptsTypes="AA">
                                      <p:cBhvr>
                                        <p:cTn id="34" dur="2000" fill="hold"/>
                                        <p:tgtEl>
                                          <p:spTgt spid="24"/>
                                        </p:tgtEl>
                                        <p:attrNameLst>
                                          <p:attrName>ppt_x</p:attrName>
                                          <p:attrName>ppt_y</p:attrName>
                                        </p:attrNameLst>
                                      </p:cBhvr>
                                      <p:rCtr x="0" y="5069"/>
                                    </p:animMotion>
                                  </p:childTnLst>
                                </p:cTn>
                              </p:par>
                            </p:childTnLst>
                          </p:cTn>
                        </p:par>
                        <p:par>
                          <p:cTn id="35" fill="hold">
                            <p:stCondLst>
                              <p:cond delay="7000"/>
                            </p:stCondLst>
                            <p:childTnLst>
                              <p:par>
                                <p:cTn id="36" presetID="1"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par>
                          <p:cTn id="38" fill="hold">
                            <p:stCondLst>
                              <p:cond delay="7000"/>
                            </p:stCondLst>
                            <p:childTnLst>
                              <p:par>
                                <p:cTn id="39" presetID="10" presetClass="exit" presetSubtype="0" fill="hold" grpId="1" nodeType="after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par>
                          <p:cTn id="42" fill="hold">
                            <p:stCondLst>
                              <p:cond delay="7500"/>
                            </p:stCondLst>
                            <p:childTnLst>
                              <p:par>
                                <p:cTn id="43" presetID="42" presetClass="path" presetSubtype="0" accel="50000" decel="50000" fill="hold" grpId="0" nodeType="afterEffect">
                                  <p:stCondLst>
                                    <p:cond delay="0"/>
                                  </p:stCondLst>
                                  <p:childTnLst>
                                    <p:animMotion origin="layout" path="M 3.61111E-6 2.59259E-6 L 0.00034 0.10717 " pathEditMode="relative" rAng="0" ptsTypes="AA">
                                      <p:cBhvr>
                                        <p:cTn id="44" dur="2000" fill="hold"/>
                                        <p:tgtEl>
                                          <p:spTgt spid="25"/>
                                        </p:tgtEl>
                                        <p:attrNameLst>
                                          <p:attrName>ppt_x</p:attrName>
                                          <p:attrName>ppt_y</p:attrName>
                                        </p:attrNameLst>
                                      </p:cBhvr>
                                      <p:rCtr x="17" y="5347"/>
                                    </p:animMotion>
                                  </p:childTnLst>
                                </p:cTn>
                              </p:par>
                            </p:childTnLst>
                          </p:cTn>
                        </p:par>
                        <p:par>
                          <p:cTn id="45" fill="hold">
                            <p:stCondLst>
                              <p:cond delay="9500"/>
                            </p:stCondLst>
                            <p:childTnLst>
                              <p:par>
                                <p:cTn id="46" presetID="1"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par>
                          <p:cTn id="48" fill="hold">
                            <p:stCondLst>
                              <p:cond delay="9500"/>
                            </p:stCondLst>
                            <p:childTnLst>
                              <p:par>
                                <p:cTn id="49" presetID="10" presetClass="exit" presetSubtype="0" fill="hold" grpId="1" nodeType="afterEffect">
                                  <p:stCondLst>
                                    <p:cond delay="0"/>
                                  </p:stCondLst>
                                  <p:childTnLst>
                                    <p:animEffect transition="out" filter="fade">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childTnLst>
                          </p:cTn>
                        </p:par>
                        <p:par>
                          <p:cTn id="52" fill="hold">
                            <p:stCondLst>
                              <p:cond delay="10000"/>
                            </p:stCondLst>
                            <p:childTnLst>
                              <p:par>
                                <p:cTn id="53" presetID="42" presetClass="path" presetSubtype="0" accel="50000" decel="50000" fill="hold" grpId="0" nodeType="afterEffect">
                                  <p:stCondLst>
                                    <p:cond delay="0"/>
                                  </p:stCondLst>
                                  <p:childTnLst>
                                    <p:animMotion origin="layout" path="M 2.5E-6 2.59259E-6 L -0.00087 0.1081 " pathEditMode="relative" rAng="0" ptsTypes="AA">
                                      <p:cBhvr>
                                        <p:cTn id="54" dur="2000" fill="hold"/>
                                        <p:tgtEl>
                                          <p:spTgt spid="26"/>
                                        </p:tgtEl>
                                        <p:attrNameLst>
                                          <p:attrName>ppt_x</p:attrName>
                                          <p:attrName>ppt_y</p:attrName>
                                        </p:attrNameLst>
                                      </p:cBhvr>
                                      <p:rCtr x="-52" y="5394"/>
                                    </p:animMotion>
                                  </p:childTnLst>
                                </p:cTn>
                              </p:par>
                            </p:childTnLst>
                          </p:cTn>
                        </p:par>
                        <p:par>
                          <p:cTn id="55" fill="hold">
                            <p:stCondLst>
                              <p:cond delay="12000"/>
                            </p:stCondLst>
                            <p:childTnLst>
                              <p:par>
                                <p:cTn id="56" presetID="1" presetClass="entr" presetSubtype="0"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childTnLst>
                          </p:cTn>
                        </p:par>
                        <p:par>
                          <p:cTn id="58" fill="hold">
                            <p:stCondLst>
                              <p:cond delay="12000"/>
                            </p:stCondLst>
                            <p:childTnLst>
                              <p:par>
                                <p:cTn id="59" presetID="10" presetClass="exit" presetSubtype="0" fill="hold" grpId="1" nodeType="afterEffect">
                                  <p:stCondLst>
                                    <p:cond delay="0"/>
                                  </p:stCondLst>
                                  <p:childTnLst>
                                    <p:animEffect transition="out" filter="fade">
                                      <p:cBhvr>
                                        <p:cTn id="60" dur="500"/>
                                        <p:tgtEl>
                                          <p:spTgt spid="26"/>
                                        </p:tgtEl>
                                      </p:cBhvr>
                                    </p:animEffect>
                                    <p:set>
                                      <p:cBhvr>
                                        <p:cTn id="61" dur="1" fill="hold">
                                          <p:stCondLst>
                                            <p:cond delay="499"/>
                                          </p:stCondLst>
                                        </p:cTn>
                                        <p:tgtEl>
                                          <p:spTgt spid="26"/>
                                        </p:tgtEl>
                                        <p:attrNameLst>
                                          <p:attrName>style.visibility</p:attrName>
                                        </p:attrNameLst>
                                      </p:cBhvr>
                                      <p:to>
                                        <p:strVal val="hidden"/>
                                      </p:to>
                                    </p:set>
                                  </p:childTnLst>
                                </p:cTn>
                              </p:par>
                            </p:childTnLst>
                          </p:cTn>
                        </p:par>
                        <p:par>
                          <p:cTn id="62" fill="hold">
                            <p:stCondLst>
                              <p:cond delay="12500"/>
                            </p:stCondLst>
                            <p:childTnLst>
                              <p:par>
                                <p:cTn id="63" presetID="42" presetClass="path" presetSubtype="0" accel="50000" decel="50000" fill="hold" grpId="0" nodeType="afterEffect">
                                  <p:stCondLst>
                                    <p:cond delay="0"/>
                                  </p:stCondLst>
                                  <p:childTnLst>
                                    <p:animMotion origin="layout" path="M -4.16667E-6 2.59259E-6 L 0.00018 0.1081 " pathEditMode="relative" rAng="0" ptsTypes="AA">
                                      <p:cBhvr>
                                        <p:cTn id="64" dur="2000" fill="hold"/>
                                        <p:tgtEl>
                                          <p:spTgt spid="28"/>
                                        </p:tgtEl>
                                        <p:attrNameLst>
                                          <p:attrName>ppt_x</p:attrName>
                                          <p:attrName>ppt_y</p:attrName>
                                        </p:attrNameLst>
                                      </p:cBhvr>
                                      <p:rCtr x="0" y="5394"/>
                                    </p:animMotion>
                                  </p:childTnLst>
                                </p:cTn>
                              </p:par>
                            </p:childTnLst>
                          </p:cTn>
                        </p:par>
                        <p:par>
                          <p:cTn id="65" fill="hold">
                            <p:stCondLst>
                              <p:cond delay="14500"/>
                            </p:stCondLst>
                            <p:childTnLst>
                              <p:par>
                                <p:cTn id="66" presetID="1" presetClass="entr" presetSubtype="0" fill="hold"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childTnLst>
                          </p:cTn>
                        </p:par>
                        <p:par>
                          <p:cTn id="68" fill="hold">
                            <p:stCondLst>
                              <p:cond delay="14500"/>
                            </p:stCondLst>
                            <p:childTnLst>
                              <p:par>
                                <p:cTn id="69" presetID="10" presetClass="exit" presetSubtype="0" fill="hold" grpId="1" nodeType="afterEffect">
                                  <p:stCondLst>
                                    <p:cond delay="0"/>
                                  </p:stCondLst>
                                  <p:childTnLst>
                                    <p:animEffect transition="out" filter="fade">
                                      <p:cBhvr>
                                        <p:cTn id="70" dur="500"/>
                                        <p:tgtEl>
                                          <p:spTgt spid="28"/>
                                        </p:tgtEl>
                                      </p:cBhvr>
                                    </p:animEffect>
                                    <p:set>
                                      <p:cBhvr>
                                        <p:cTn id="71"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理想化的数据传输</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理想化的数据</a:t>
            </a:r>
            <a:r>
              <a:rPr lang="zh-CN" altLang="zh-CN" dirty="0" smtClean="0"/>
              <a:t>传输基于</a:t>
            </a:r>
            <a:r>
              <a:rPr lang="zh-CN" altLang="zh-CN" dirty="0"/>
              <a:t>两个假设：</a:t>
            </a:r>
          </a:p>
          <a:p>
            <a:pPr lvl="1"/>
            <a:r>
              <a:rPr lang="zh-CN" altLang="zh-CN" dirty="0"/>
              <a:t>假设</a:t>
            </a:r>
            <a:r>
              <a:rPr lang="en-US" altLang="zh-CN" dirty="0"/>
              <a:t>1</a:t>
            </a:r>
            <a:r>
              <a:rPr lang="zh-CN" altLang="zh-CN" dirty="0" smtClean="0"/>
              <a:t>：链路</a:t>
            </a:r>
            <a:r>
              <a:rPr lang="zh-CN" altLang="zh-CN" dirty="0"/>
              <a:t>是理想的传输信道，传送的数据不会出差错、丢失、重复、乱序等情况。</a:t>
            </a:r>
          </a:p>
          <a:p>
            <a:pPr lvl="1"/>
            <a:r>
              <a:rPr lang="zh-CN" altLang="zh-CN" dirty="0"/>
              <a:t>假设</a:t>
            </a:r>
            <a:r>
              <a:rPr lang="en-US" altLang="zh-CN" dirty="0"/>
              <a:t>2</a:t>
            </a:r>
            <a:r>
              <a:rPr lang="zh-CN" altLang="zh-CN" dirty="0" smtClean="0"/>
              <a:t>：不管</a:t>
            </a:r>
            <a:r>
              <a:rPr lang="zh-CN" altLang="zh-CN" dirty="0"/>
              <a:t>发方以多快的速率发送数据，收方总能来得及收下。</a:t>
            </a:r>
          </a:p>
          <a:p>
            <a:r>
              <a:rPr lang="zh-CN" altLang="zh-CN" dirty="0" smtClean="0"/>
              <a:t>实际</a:t>
            </a:r>
            <a:r>
              <a:rPr lang="zh-CN" altLang="zh-CN" dirty="0"/>
              <a:t>的通信系统都不具备以上两个理想条件，必须使用一些可靠传输技术来提供</a:t>
            </a:r>
            <a:r>
              <a:rPr lang="zh-CN" altLang="zh-CN" dirty="0" smtClean="0"/>
              <a:t>可靠性</a:t>
            </a:r>
            <a:endParaRPr lang="en-US" altLang="zh-CN" dirty="0" smtClean="0"/>
          </a:p>
          <a:p>
            <a:r>
              <a:rPr lang="zh-CN" altLang="zh-CN" dirty="0" smtClean="0"/>
              <a:t>假设</a:t>
            </a:r>
            <a:r>
              <a:rPr lang="en-US" altLang="zh-CN" dirty="0"/>
              <a:t>2</a:t>
            </a:r>
            <a:r>
              <a:rPr lang="zh-CN" altLang="zh-CN" dirty="0"/>
              <a:t>是流量控制技术孜孜不倦“追求”的目标</a:t>
            </a:r>
            <a:endParaRPr lang="zh-CN" altLang="en-US" dirty="0"/>
          </a:p>
        </p:txBody>
      </p:sp>
    </p:spTree>
    <p:extLst>
      <p:ext uri="{BB962C8B-B14F-4D97-AF65-F5344CB8AC3E}">
        <p14:creationId xmlns:p14="http://schemas.microsoft.com/office/powerpoint/2010/main" val="4093620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一些假设</a:t>
            </a:r>
          </a:p>
        </p:txBody>
      </p:sp>
      <p:sp>
        <p:nvSpPr>
          <p:cNvPr id="3" name="内容占位符 2"/>
          <p:cNvSpPr>
            <a:spLocks noGrp="1"/>
          </p:cNvSpPr>
          <p:nvPr>
            <p:ph sz="quarter" idx="1"/>
          </p:nvPr>
        </p:nvSpPr>
        <p:spPr/>
        <p:txBody>
          <a:bodyPr/>
          <a:lstStyle/>
          <a:p>
            <a:r>
              <a:rPr lang="zh-CN" altLang="zh-CN" dirty="0" smtClean="0"/>
              <a:t>通信</a:t>
            </a:r>
            <a:r>
              <a:rPr lang="zh-CN" altLang="zh-CN" dirty="0"/>
              <a:t>时双方往往会互发</a:t>
            </a:r>
            <a:r>
              <a:rPr lang="zh-CN" altLang="zh-CN" dirty="0" smtClean="0"/>
              <a:t>数据</a:t>
            </a:r>
            <a:r>
              <a:rPr lang="zh-CN" altLang="en-US" dirty="0" smtClean="0"/>
              <a:t>，</a:t>
            </a:r>
            <a:r>
              <a:rPr lang="zh-CN" altLang="zh-CN" dirty="0"/>
              <a:t>但是为了方便讨论</a:t>
            </a:r>
            <a:endParaRPr lang="en-US" altLang="zh-CN" dirty="0" smtClean="0"/>
          </a:p>
          <a:p>
            <a:pPr lvl="1"/>
            <a:r>
              <a:rPr lang="zh-CN" altLang="zh-CN" dirty="0" smtClean="0"/>
              <a:t>仅</a:t>
            </a:r>
            <a:r>
              <a:rPr lang="zh-CN" altLang="zh-CN" dirty="0"/>
              <a:t>考虑一方为发送方（</a:t>
            </a:r>
            <a:r>
              <a:rPr lang="en-US" altLang="zh-CN" dirty="0"/>
              <a:t>A</a:t>
            </a:r>
            <a:r>
              <a:rPr lang="zh-CN" altLang="zh-CN" dirty="0" smtClean="0"/>
              <a:t>）</a:t>
            </a:r>
            <a:endParaRPr lang="en-US" altLang="zh-CN" dirty="0" smtClean="0"/>
          </a:p>
          <a:p>
            <a:pPr lvl="1"/>
            <a:r>
              <a:rPr lang="zh-CN" altLang="zh-CN" dirty="0" smtClean="0"/>
              <a:t>另</a:t>
            </a:r>
            <a:r>
              <a:rPr lang="zh-CN" altLang="zh-CN" dirty="0"/>
              <a:t>一方为接收方（</a:t>
            </a:r>
            <a:r>
              <a:rPr lang="en-US" altLang="zh-CN" dirty="0"/>
              <a:t>B</a:t>
            </a:r>
            <a:r>
              <a:rPr lang="zh-CN" altLang="zh-CN" dirty="0" smtClean="0"/>
              <a:t>）</a:t>
            </a:r>
            <a:endParaRPr lang="en-US" altLang="zh-CN" dirty="0" smtClean="0"/>
          </a:p>
          <a:p>
            <a:r>
              <a:rPr lang="zh-CN" altLang="zh-CN" dirty="0" smtClean="0"/>
              <a:t>另外</a:t>
            </a:r>
            <a:r>
              <a:rPr lang="zh-CN" altLang="zh-CN" dirty="0"/>
              <a:t>，因为这个机制并非只使用在传输层，所以这里统一用数据这个抽象</a:t>
            </a:r>
            <a:r>
              <a:rPr lang="zh-CN" altLang="zh-CN" dirty="0" smtClean="0"/>
              <a:t>名词</a:t>
            </a:r>
            <a:endParaRPr lang="zh-CN" altLang="zh-CN" dirty="0"/>
          </a:p>
          <a:p>
            <a:endParaRPr lang="zh-CN" altLang="en-US" dirty="0"/>
          </a:p>
        </p:txBody>
      </p:sp>
    </p:spTree>
    <p:extLst>
      <p:ext uri="{BB962C8B-B14F-4D97-AF65-F5344CB8AC3E}">
        <p14:creationId xmlns:p14="http://schemas.microsoft.com/office/powerpoint/2010/main" val="2074975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998296"/>
          </a:xfrm>
        </p:spPr>
        <p:txBody>
          <a:bodyPr>
            <a:normAutofit/>
          </a:bodyPr>
          <a:lstStyle/>
          <a:p>
            <a:r>
              <a:rPr lang="en-US" altLang="zh-CN" dirty="0"/>
              <a:t>16.1 </a:t>
            </a:r>
            <a:r>
              <a:rPr lang="zh-CN" altLang="zh-CN" dirty="0"/>
              <a:t>概述</a:t>
            </a:r>
          </a:p>
          <a:p>
            <a:r>
              <a:rPr lang="en-US" altLang="zh-CN" dirty="0">
                <a:solidFill>
                  <a:srgbClr val="FF0000"/>
                </a:solidFill>
              </a:rPr>
              <a:t>16.2 </a:t>
            </a:r>
            <a:r>
              <a:rPr lang="zh-CN" altLang="zh-CN" dirty="0">
                <a:solidFill>
                  <a:srgbClr val="FF0000"/>
                </a:solidFill>
              </a:rPr>
              <a:t>自动请求重传</a:t>
            </a:r>
            <a:r>
              <a:rPr lang="en-US" altLang="zh-CN" dirty="0">
                <a:solidFill>
                  <a:srgbClr val="FF0000"/>
                </a:solidFill>
              </a:rPr>
              <a:t>ARQ</a:t>
            </a:r>
            <a:r>
              <a:rPr lang="zh-CN" altLang="zh-CN" dirty="0">
                <a:solidFill>
                  <a:srgbClr val="FF0000"/>
                </a:solidFill>
              </a:rPr>
              <a:t>协议</a:t>
            </a:r>
          </a:p>
          <a:p>
            <a:pPr lvl="1"/>
            <a:r>
              <a:rPr lang="en-US" altLang="zh-CN" dirty="0">
                <a:solidFill>
                  <a:srgbClr val="FF0000"/>
                </a:solidFill>
              </a:rPr>
              <a:t>16.2.1 </a:t>
            </a:r>
            <a:r>
              <a:rPr lang="zh-CN" altLang="zh-CN" dirty="0">
                <a:solidFill>
                  <a:srgbClr val="FF0000"/>
                </a:solidFill>
              </a:rPr>
              <a:t>算法思想</a:t>
            </a:r>
          </a:p>
          <a:p>
            <a:pPr lvl="1"/>
            <a:r>
              <a:rPr lang="en-US" altLang="zh-CN" dirty="0"/>
              <a:t>16.2.2 </a:t>
            </a:r>
            <a:r>
              <a:rPr lang="zh-CN" altLang="zh-CN" dirty="0"/>
              <a:t>信道利用率</a:t>
            </a:r>
          </a:p>
          <a:p>
            <a:r>
              <a:rPr lang="en-US" altLang="zh-CN" dirty="0"/>
              <a:t>16.3 </a:t>
            </a:r>
            <a:r>
              <a:rPr lang="zh-CN" altLang="zh-CN" dirty="0"/>
              <a:t>连续</a:t>
            </a:r>
            <a:r>
              <a:rPr lang="en-US" altLang="zh-CN" dirty="0"/>
              <a:t>ARQ</a:t>
            </a:r>
            <a:r>
              <a:rPr lang="zh-CN" altLang="zh-CN" dirty="0"/>
              <a:t>协议</a:t>
            </a:r>
          </a:p>
          <a:p>
            <a:r>
              <a:rPr lang="en-US" altLang="zh-CN" dirty="0" smtClean="0"/>
              <a:t>16.4 </a:t>
            </a:r>
            <a:r>
              <a:rPr lang="zh-CN" altLang="zh-CN" dirty="0"/>
              <a:t>选择重传</a:t>
            </a:r>
            <a:r>
              <a:rPr lang="en-US" altLang="zh-CN" dirty="0"/>
              <a:t>ARQ</a:t>
            </a:r>
            <a:r>
              <a:rPr lang="zh-CN" altLang="zh-CN" dirty="0"/>
              <a:t>协议（</a:t>
            </a:r>
            <a:r>
              <a:rPr lang="en-US" altLang="zh-CN" dirty="0"/>
              <a:t>SR</a:t>
            </a:r>
            <a:r>
              <a:rPr lang="zh-CN" altLang="zh-CN" dirty="0" smtClean="0"/>
              <a:t>）</a:t>
            </a:r>
            <a:endParaRPr lang="zh-CN" altLang="zh-CN" dirty="0"/>
          </a:p>
        </p:txBody>
      </p:sp>
    </p:spTree>
    <p:extLst>
      <p:ext uri="{BB962C8B-B14F-4D97-AF65-F5344CB8AC3E}">
        <p14:creationId xmlns:p14="http://schemas.microsoft.com/office/powerpoint/2010/main" val="1787366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3024</TotalTime>
  <Words>3235</Words>
  <Application>Microsoft Office PowerPoint</Application>
  <PresentationFormat>全屏显示(4:3)</PresentationFormat>
  <Paragraphs>396</Paragraphs>
  <Slides>61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市镇</vt:lpstr>
      <vt:lpstr>Visio</vt:lpstr>
      <vt:lpstr>可靠传输技术</vt:lpstr>
      <vt:lpstr>PowerPoint 演示文稿</vt:lpstr>
      <vt:lpstr>1. 基本思路</vt:lpstr>
      <vt:lpstr>基本思想</vt:lpstr>
      <vt:lpstr>PowerPoint 演示文稿</vt:lpstr>
      <vt:lpstr>注意</vt:lpstr>
      <vt:lpstr>2. 理想化的数据传输</vt:lpstr>
      <vt:lpstr>3. 一些假设</vt:lpstr>
      <vt:lpstr>PowerPoint 演示文稿</vt:lpstr>
      <vt:lpstr>1. 传输过程中遇到的问题和解决方法 1）流量控制</vt:lpstr>
      <vt:lpstr>PowerPoint 演示文稿</vt:lpstr>
      <vt:lpstr>2）数据差错</vt:lpstr>
      <vt:lpstr>3）数据丢失</vt:lpstr>
      <vt:lpstr>PowerPoint 演示文稿</vt:lpstr>
      <vt:lpstr>PowerPoint 演示文稿</vt:lpstr>
      <vt:lpstr>4）确认信息丢失，数据重复</vt:lpstr>
      <vt:lpstr>PowerPoint 演示文稿</vt:lpstr>
      <vt:lpstr>PowerPoint 演示文稿</vt:lpstr>
      <vt:lpstr>PowerPoint 演示文稿</vt:lpstr>
      <vt:lpstr>5）确认信息重复</vt:lpstr>
      <vt:lpstr>2. 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连续ARQ协议1</vt:lpstr>
      <vt:lpstr>连续ARQ协议2</vt:lpstr>
      <vt:lpstr>后话</vt:lpstr>
      <vt:lpstr>2. 后退n步</vt:lpstr>
      <vt:lpstr>PowerPoint 演示文稿</vt:lpstr>
      <vt:lpstr>PowerPoint 演示文稿</vt:lpstr>
      <vt:lpstr>发送窗口</vt:lpstr>
      <vt:lpstr>PowerPoint 演示文稿</vt:lpstr>
      <vt:lpstr>2. 接收方窗口</vt:lpstr>
      <vt:lpstr>3. 滑动窗口的重要特性</vt:lpstr>
      <vt:lpstr>PowerPoint 演示文稿</vt:lpstr>
      <vt:lpstr>PowerPoint 演示文稿</vt:lpstr>
      <vt:lpstr>1）是否发送错误确认</vt:lpstr>
      <vt:lpstr>2）编号问题</vt:lpstr>
      <vt:lpstr>3）累积确认</vt:lpstr>
      <vt:lpstr>4）捎带确认</vt:lpstr>
      <vt:lpstr>PowerPoint 演示文稿</vt:lpstr>
      <vt:lpstr>PowerPoint 演示文稿</vt:lpstr>
      <vt:lpstr>情况1</vt:lpstr>
      <vt:lpstr>情况2</vt:lpstr>
      <vt:lpstr>由此可得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1）网络不可靠点燃了导火索</vt:lpstr>
      <vt:lpstr>2）这下误会大了</vt:lpstr>
      <vt:lpstr>3）依然蒙在鼓中</vt:lpstr>
      <vt:lpstr>4）吞下了苦涩的泪水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先知道概念</dc:title>
  <dc:creator>du</dc:creator>
  <cp:lastModifiedBy>du</cp:lastModifiedBy>
  <cp:revision>281</cp:revision>
  <dcterms:created xsi:type="dcterms:W3CDTF">2023-06-19T02:50:47Z</dcterms:created>
  <dcterms:modified xsi:type="dcterms:W3CDTF">2023-07-03T14:56:08Z</dcterms:modified>
</cp:coreProperties>
</file>