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63"/>
  </p:notesMasterIdLst>
  <p:handoutMasterIdLst>
    <p:handoutMasterId r:id="rId64"/>
  </p:handout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58" r:id="rId24"/>
    <p:sldId id="283" r:id="rId25"/>
    <p:sldId id="284" r:id="rId26"/>
    <p:sldId id="285" r:id="rId27"/>
    <p:sldId id="287" r:id="rId28"/>
    <p:sldId id="259" r:id="rId29"/>
    <p:sldId id="288" r:id="rId30"/>
    <p:sldId id="289" r:id="rId31"/>
    <p:sldId id="290" r:id="rId32"/>
    <p:sldId id="291" r:id="rId33"/>
    <p:sldId id="260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61" r:id="rId42"/>
    <p:sldId id="299" r:id="rId43"/>
    <p:sldId id="300" r:id="rId44"/>
    <p:sldId id="302" r:id="rId45"/>
    <p:sldId id="26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8" r:id="rId61"/>
    <p:sldId id="317" r:id="rId6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C181"/>
    <a:srgbClr val="FFCC99"/>
    <a:srgbClr val="3CDE63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0" autoAdjust="0"/>
    <p:restoredTop sz="94139" autoAdjust="0"/>
  </p:normalViewPr>
  <p:slideViewPr>
    <p:cSldViewPr>
      <p:cViewPr>
        <p:scale>
          <a:sx n="80" d="100"/>
          <a:sy n="80" d="100"/>
        </p:scale>
        <p:origin x="-1936" y="-4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348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F831F-7F4F-4123-9DB6-9E0FD04DF320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6BE65-B085-49F5-9D4F-840A11330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830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7674E-C742-4C0F-850A-352282C0ECCD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D89EE-8134-429A-9E63-5D611C84E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18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椭圆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内容占位符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椭圆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椭圆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椭圆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619"/>
            <a:ext cx="8569704" cy="5111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36405" y="5148924"/>
            <a:ext cx="6400800" cy="1752600"/>
          </a:xfrm>
        </p:spPr>
        <p:txBody>
          <a:bodyPr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00811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en-US" dirty="0">
                <a:solidFill>
                  <a:srgbClr val="FF0000"/>
                </a:solidFill>
              </a:rPr>
              <a:t>的不断发展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28359" y="1808545"/>
            <a:ext cx="7858461" cy="4192703"/>
            <a:chOff x="128359" y="1808545"/>
            <a:chExt cx="7858461" cy="4192703"/>
          </a:xfrm>
        </p:grpSpPr>
        <p:sp>
          <p:nvSpPr>
            <p:cNvPr id="5" name="斜纹 4"/>
            <p:cNvSpPr/>
            <p:nvPr/>
          </p:nvSpPr>
          <p:spPr>
            <a:xfrm rot="9933752">
              <a:off x="128359" y="4849120"/>
              <a:ext cx="1296144" cy="1152128"/>
            </a:xfrm>
            <a:prstGeom prst="diagStripe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斜纹 33"/>
            <p:cNvSpPr/>
            <p:nvPr/>
          </p:nvSpPr>
          <p:spPr>
            <a:xfrm rot="15359739">
              <a:off x="1313103" y="4653437"/>
              <a:ext cx="685147" cy="640858"/>
            </a:xfrm>
            <a:prstGeom prst="diagStripe">
              <a:avLst>
                <a:gd name="adj" fmla="val 16741"/>
              </a:avLst>
            </a:prstGeom>
            <a:solidFill>
              <a:srgbClr val="FF0000"/>
            </a:solidFill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平行四边形 6"/>
            <p:cNvSpPr/>
            <p:nvPr/>
          </p:nvSpPr>
          <p:spPr>
            <a:xfrm rot="1798116">
              <a:off x="2098615" y="3233562"/>
              <a:ext cx="967167" cy="2541489"/>
            </a:xfrm>
            <a:prstGeom prst="parallelogram">
              <a:avLst>
                <a:gd name="adj" fmla="val 47723"/>
              </a:avLst>
            </a:prstGeom>
            <a:solidFill>
              <a:srgbClr val="FF0000"/>
            </a:solidFill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斜纹 34"/>
            <p:cNvSpPr/>
            <p:nvPr/>
          </p:nvSpPr>
          <p:spPr>
            <a:xfrm rot="15359739">
              <a:off x="3343644" y="3198578"/>
              <a:ext cx="827342" cy="928551"/>
            </a:xfrm>
            <a:prstGeom prst="diagStripe">
              <a:avLst>
                <a:gd name="adj" fmla="val 24123"/>
              </a:avLst>
            </a:prstGeom>
            <a:solidFill>
              <a:srgbClr val="FF0000"/>
            </a:solidFill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右箭头 7"/>
            <p:cNvSpPr/>
            <p:nvPr/>
          </p:nvSpPr>
          <p:spPr>
            <a:xfrm rot="18920382">
              <a:off x="5738482" y="1808545"/>
              <a:ext cx="2248338" cy="79208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878941">
              <a:off x="3540024" y="3824446"/>
              <a:ext cx="510220" cy="38754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平行四边形 35"/>
            <p:cNvSpPr/>
            <p:nvPr/>
          </p:nvSpPr>
          <p:spPr>
            <a:xfrm rot="1798116">
              <a:off x="4304440" y="2092581"/>
              <a:ext cx="967167" cy="2541489"/>
            </a:xfrm>
            <a:prstGeom prst="parallelogram">
              <a:avLst>
                <a:gd name="adj" fmla="val 47723"/>
              </a:avLst>
            </a:prstGeom>
            <a:solidFill>
              <a:srgbClr val="FF0000"/>
            </a:solidFill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斜纹 38"/>
            <p:cNvSpPr/>
            <p:nvPr/>
          </p:nvSpPr>
          <p:spPr>
            <a:xfrm rot="15359739">
              <a:off x="5549469" y="2057597"/>
              <a:ext cx="827342" cy="928551"/>
            </a:xfrm>
            <a:prstGeom prst="diagStripe">
              <a:avLst>
                <a:gd name="adj" fmla="val 24123"/>
              </a:avLst>
            </a:prstGeom>
            <a:solidFill>
              <a:srgbClr val="FF0000"/>
            </a:solidFill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 rot="1878941">
              <a:off x="5745849" y="2683465"/>
              <a:ext cx="510220" cy="38754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055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多播路由选择协议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在组管理的基础</a:t>
            </a:r>
            <a:r>
              <a:rPr lang="zh-CN" altLang="zh-CN" dirty="0" smtClean="0"/>
              <a:t>上</a:t>
            </a:r>
            <a:endParaRPr lang="en-US" altLang="zh-CN" dirty="0" smtClean="0"/>
          </a:p>
          <a:p>
            <a:r>
              <a:rPr lang="zh-CN" altLang="zh-CN" dirty="0" smtClean="0"/>
              <a:t>所有</a:t>
            </a:r>
            <a:r>
              <a:rPr lang="zh-CN" altLang="zh-CN" dirty="0"/>
              <a:t>参与的多播路由器必须协同</a:t>
            </a:r>
            <a:r>
              <a:rPr lang="zh-CN" altLang="zh-CN" dirty="0" smtClean="0"/>
              <a:t>工作</a:t>
            </a:r>
            <a:endParaRPr lang="en-US" altLang="zh-CN" dirty="0" smtClean="0"/>
          </a:p>
          <a:p>
            <a:r>
              <a:rPr lang="zh-CN" altLang="zh-CN" dirty="0" smtClean="0"/>
              <a:t>执行多播路由选择协议</a:t>
            </a:r>
            <a:endParaRPr lang="en-US" altLang="zh-CN" dirty="0" smtClean="0"/>
          </a:p>
          <a:p>
            <a:r>
              <a:rPr lang="zh-CN" altLang="zh-CN" dirty="0" smtClean="0"/>
              <a:t>把</a:t>
            </a:r>
            <a:r>
              <a:rPr lang="zh-CN" altLang="zh-CN" dirty="0"/>
              <a:t>多播分组传送给所有的组</a:t>
            </a:r>
            <a:r>
              <a:rPr lang="zh-CN" altLang="zh-CN" dirty="0" smtClean="0"/>
              <a:t>成员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584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zh-CN" dirty="0">
                <a:solidFill>
                  <a:srgbClr val="FF0000"/>
                </a:solidFill>
              </a:rPr>
              <a:t>互联网组管理协议</a:t>
            </a:r>
            <a:r>
              <a:rPr lang="en-US" altLang="zh-CN" dirty="0">
                <a:solidFill>
                  <a:srgbClr val="FF0000"/>
                </a:solidFill>
              </a:rPr>
              <a:t>IGMP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IGMP</a:t>
            </a:r>
            <a:r>
              <a:rPr lang="zh-CN" altLang="zh-CN" dirty="0"/>
              <a:t>并不需要细致到管理某个多播组所有成员的</a:t>
            </a:r>
            <a:r>
              <a:rPr lang="zh-CN" altLang="zh-CN" dirty="0" smtClean="0"/>
              <a:t>信息</a:t>
            </a:r>
            <a:endParaRPr lang="en-US" altLang="zh-CN" dirty="0" smtClean="0"/>
          </a:p>
          <a:p>
            <a:r>
              <a:rPr lang="zh-CN" altLang="zh-CN" dirty="0" smtClean="0"/>
              <a:t>仅仅</a:t>
            </a:r>
            <a:r>
              <a:rPr lang="zh-CN" altLang="zh-CN" dirty="0"/>
              <a:t>粗枝大叶地让某个多播路由器知道</a:t>
            </a:r>
            <a:r>
              <a:rPr lang="zh-CN" altLang="zh-CN" dirty="0" smtClean="0"/>
              <a:t>自己</a:t>
            </a:r>
            <a:r>
              <a:rPr lang="zh-CN" altLang="en-US" dirty="0" smtClean="0"/>
              <a:t>下辖</a:t>
            </a:r>
            <a:r>
              <a:rPr lang="zh-CN" altLang="zh-CN" dirty="0" smtClean="0"/>
              <a:t>网络</a:t>
            </a:r>
            <a:r>
              <a:rPr lang="zh-CN" altLang="zh-CN" dirty="0"/>
              <a:t>上是否有主机参加了多播组</a:t>
            </a:r>
            <a:r>
              <a:rPr lang="zh-CN" altLang="zh-CN" dirty="0" smtClean="0"/>
              <a:t>而已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具有</a:t>
            </a:r>
            <a:r>
              <a:rPr lang="zh-CN" altLang="zh-CN" dirty="0"/>
              <a:t>本地</a:t>
            </a:r>
            <a:r>
              <a:rPr lang="zh-CN" altLang="zh-CN" dirty="0" smtClean="0"/>
              <a:t>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3658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工作要点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 smtClean="0"/>
              <a:t>当</a:t>
            </a:r>
            <a:r>
              <a:rPr lang="zh-CN" altLang="zh-CN" dirty="0"/>
              <a:t>主机要加入某多播组（</a:t>
            </a:r>
            <a:r>
              <a:rPr lang="en-US" altLang="zh-CN" dirty="0"/>
              <a:t>A</a:t>
            </a:r>
            <a:r>
              <a:rPr lang="zh-CN" altLang="zh-CN" dirty="0"/>
              <a:t>）时，向本地多播路由器</a:t>
            </a:r>
            <a:r>
              <a:rPr lang="en-US" altLang="zh-CN" dirty="0"/>
              <a:t>R</a:t>
            </a:r>
            <a:r>
              <a:rPr lang="zh-CN" altLang="zh-CN" dirty="0"/>
              <a:t>发送</a:t>
            </a:r>
            <a:r>
              <a:rPr lang="en-US" altLang="zh-CN" dirty="0"/>
              <a:t>IGMP</a:t>
            </a:r>
            <a:r>
              <a:rPr lang="zh-CN" altLang="zh-CN" dirty="0"/>
              <a:t>报文，目的地址是</a:t>
            </a:r>
            <a:r>
              <a:rPr lang="en-US" altLang="zh-CN" dirty="0"/>
              <a:t>A</a:t>
            </a:r>
            <a:r>
              <a:rPr lang="zh-CN" altLang="zh-CN" dirty="0"/>
              <a:t>。</a:t>
            </a:r>
          </a:p>
          <a:p>
            <a:pPr lvl="0"/>
            <a:r>
              <a:rPr lang="en-US" altLang="zh-CN" dirty="0"/>
              <a:t>R</a:t>
            </a:r>
            <a:r>
              <a:rPr lang="zh-CN" altLang="zh-CN" dirty="0"/>
              <a:t>利用多播路由协议</a:t>
            </a:r>
            <a:r>
              <a:rPr lang="zh-CN" altLang="zh-CN" dirty="0" smtClean="0"/>
              <a:t>把信息</a:t>
            </a:r>
            <a:r>
              <a:rPr lang="zh-CN" altLang="zh-CN" dirty="0"/>
              <a:t>转发</a:t>
            </a:r>
            <a:r>
              <a:rPr lang="zh-CN" altLang="zh-CN" dirty="0" smtClean="0"/>
              <a:t>给其他</a:t>
            </a:r>
            <a:r>
              <a:rPr lang="zh-CN" altLang="zh-CN" dirty="0"/>
              <a:t>多播</a:t>
            </a:r>
            <a:r>
              <a:rPr lang="zh-CN" altLang="zh-CN" dirty="0" smtClean="0"/>
              <a:t>路由器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告知</a:t>
            </a:r>
            <a:r>
              <a:rPr lang="zh-CN" altLang="zh-CN" dirty="0"/>
              <a:t>后者：以后也要向</a:t>
            </a:r>
            <a:r>
              <a:rPr lang="zh-CN" altLang="zh-CN" dirty="0" smtClean="0"/>
              <a:t>我发送</a:t>
            </a:r>
            <a:r>
              <a:rPr lang="zh-CN" altLang="zh-CN" dirty="0"/>
              <a:t>多播分组咯。</a:t>
            </a:r>
          </a:p>
          <a:p>
            <a:pPr lvl="0"/>
            <a:r>
              <a:rPr lang="en-US" altLang="zh-CN" dirty="0"/>
              <a:t>R</a:t>
            </a:r>
            <a:r>
              <a:rPr lang="zh-CN" altLang="zh-CN" dirty="0"/>
              <a:t>周期性地发送</a:t>
            </a:r>
            <a:r>
              <a:rPr lang="en-US" altLang="zh-CN" dirty="0"/>
              <a:t>IGMP</a:t>
            </a:r>
            <a:r>
              <a:rPr lang="zh-CN" altLang="zh-CN" dirty="0"/>
              <a:t>查询</a:t>
            </a:r>
            <a:r>
              <a:rPr lang="zh-CN" altLang="zh-CN" dirty="0" smtClean="0"/>
              <a:t>报文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探询</a:t>
            </a:r>
            <a:r>
              <a:rPr lang="zh-CN" altLang="en-US" dirty="0" smtClean="0"/>
              <a:t>下辖</a:t>
            </a:r>
            <a:r>
              <a:rPr lang="zh-CN" altLang="zh-CN" dirty="0" smtClean="0"/>
              <a:t>网络</a:t>
            </a:r>
            <a:r>
              <a:rPr lang="zh-CN" altLang="zh-CN" dirty="0"/>
              <a:t>上的主机，只要有一台主机进行响应，</a:t>
            </a:r>
            <a:r>
              <a:rPr lang="en-US" altLang="zh-CN" dirty="0" smtClean="0"/>
              <a:t>R</a:t>
            </a:r>
            <a:r>
              <a:rPr lang="zh-CN" altLang="zh-CN" dirty="0" smtClean="0"/>
              <a:t>认为</a:t>
            </a:r>
            <a:r>
              <a:rPr lang="en-US" altLang="zh-CN" dirty="0"/>
              <a:t>A</a:t>
            </a:r>
            <a:r>
              <a:rPr lang="zh-CN" altLang="zh-CN" dirty="0"/>
              <a:t>是活跃</a:t>
            </a:r>
            <a:r>
              <a:rPr lang="zh-CN" altLang="zh-CN" dirty="0" smtClean="0"/>
              <a:t>的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290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zh-CN" altLang="zh-CN" dirty="0"/>
              <a:t>当主机离开多播组</a:t>
            </a:r>
            <a:r>
              <a:rPr lang="zh-CN" altLang="zh-CN" dirty="0" smtClean="0"/>
              <a:t>时，不再</a:t>
            </a:r>
            <a:r>
              <a:rPr lang="zh-CN" altLang="zh-CN" dirty="0"/>
              <a:t>对查询报文进行</a:t>
            </a:r>
            <a:r>
              <a:rPr lang="zh-CN" altLang="zh-CN" dirty="0" smtClean="0"/>
              <a:t>响应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不会</a:t>
            </a:r>
            <a:r>
              <a:rPr lang="zh-CN" altLang="zh-CN" dirty="0"/>
              <a:t>发送离开请求</a:t>
            </a:r>
          </a:p>
          <a:p>
            <a:pPr lvl="0"/>
            <a:r>
              <a:rPr lang="zh-CN" altLang="zh-CN" dirty="0"/>
              <a:t>如果经过几次探询，</a:t>
            </a:r>
            <a:r>
              <a:rPr lang="en-US" altLang="zh-CN" dirty="0"/>
              <a:t>R</a:t>
            </a:r>
            <a:r>
              <a:rPr lang="zh-CN" altLang="zh-CN" dirty="0"/>
              <a:t>未收到一个</a:t>
            </a:r>
            <a:r>
              <a:rPr lang="zh-CN" altLang="zh-CN" dirty="0" smtClean="0"/>
              <a:t>响应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就</a:t>
            </a:r>
            <a:r>
              <a:rPr lang="zh-CN" altLang="zh-CN" dirty="0"/>
              <a:t>认为本网络上的主机已经都离开了</a:t>
            </a:r>
            <a:r>
              <a:rPr lang="en-US" altLang="zh-CN" dirty="0"/>
              <a:t>A</a:t>
            </a:r>
            <a:r>
              <a:rPr lang="zh-CN" altLang="zh-CN" dirty="0"/>
              <a:t>这个</a:t>
            </a:r>
            <a:r>
              <a:rPr lang="zh-CN" altLang="zh-CN" dirty="0" smtClean="0"/>
              <a:t>组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也</a:t>
            </a:r>
            <a:r>
              <a:rPr lang="zh-CN" altLang="zh-CN" dirty="0"/>
              <a:t>就不再向其他多播路由器汇报。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8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zh-CN" dirty="0">
                <a:solidFill>
                  <a:srgbClr val="FF0000"/>
                </a:solidFill>
              </a:rPr>
              <a:t>多播路由选择协议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多播路由协议要比单播路由协议复杂得</a:t>
            </a:r>
            <a:r>
              <a:rPr lang="zh-CN" altLang="zh-CN" dirty="0" smtClean="0"/>
              <a:t>多</a:t>
            </a:r>
            <a:endParaRPr lang="en-US" altLang="zh-CN" dirty="0" smtClean="0"/>
          </a:p>
          <a:p>
            <a:r>
              <a:rPr lang="zh-CN" altLang="zh-CN" dirty="0" smtClean="0"/>
              <a:t>多</a:t>
            </a:r>
            <a:r>
              <a:rPr lang="zh-CN" altLang="zh-CN" dirty="0"/>
              <a:t>播转发必须动态地适应多播组成员的</a:t>
            </a:r>
            <a:r>
              <a:rPr lang="zh-CN" altLang="zh-CN" dirty="0" smtClean="0"/>
              <a:t>变化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哪怕</a:t>
            </a:r>
            <a:r>
              <a:rPr lang="zh-CN" altLang="zh-CN" dirty="0"/>
              <a:t>网络拓扑并未发生</a:t>
            </a:r>
            <a:r>
              <a:rPr lang="zh-CN" altLang="zh-CN" dirty="0" smtClean="0"/>
              <a:t>变化</a:t>
            </a:r>
            <a:endParaRPr lang="en-US" altLang="zh-CN" dirty="0" smtClean="0"/>
          </a:p>
          <a:p>
            <a:r>
              <a:rPr lang="zh-CN" altLang="zh-CN" dirty="0" smtClean="0"/>
              <a:t>路由器</a:t>
            </a:r>
            <a:r>
              <a:rPr lang="zh-CN" altLang="zh-CN" dirty="0"/>
              <a:t>在转发多播分组时</a:t>
            </a:r>
            <a:r>
              <a:rPr lang="zh-CN" altLang="zh-CN" dirty="0" smtClean="0"/>
              <a:t>，还要考虑分组</a:t>
            </a:r>
            <a:r>
              <a:rPr lang="zh-CN" altLang="zh-CN" dirty="0"/>
              <a:t>的</a:t>
            </a:r>
            <a:r>
              <a:rPr lang="zh-CN" altLang="zh-CN" dirty="0" smtClean="0"/>
              <a:t>来源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77156"/>
            <a:ext cx="5596558" cy="324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689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多播转发树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多播路由选择实际上是按照一</a:t>
            </a:r>
            <a:r>
              <a:rPr lang="zh-CN" altLang="zh-CN" dirty="0" smtClean="0"/>
              <a:t>棵多</a:t>
            </a:r>
            <a:r>
              <a:rPr lang="zh-CN" altLang="zh-CN" dirty="0"/>
              <a:t>播转发树的路径来发送多播</a:t>
            </a:r>
            <a:r>
              <a:rPr lang="zh-CN" altLang="zh-CN" dirty="0" smtClean="0"/>
              <a:t>分组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以</a:t>
            </a:r>
            <a:r>
              <a:rPr lang="zh-CN" altLang="zh-CN" dirty="0"/>
              <a:t>源主机为根</a:t>
            </a:r>
            <a:r>
              <a:rPr lang="zh-CN" altLang="zh-CN" dirty="0" smtClean="0"/>
              <a:t>结点</a:t>
            </a:r>
            <a:endParaRPr lang="en-US" altLang="zh-CN" dirty="0" smtClean="0"/>
          </a:p>
          <a:p>
            <a:r>
              <a:rPr lang="zh-CN" altLang="zh-CN" dirty="0" smtClean="0"/>
              <a:t>分组</a:t>
            </a:r>
            <a:r>
              <a:rPr lang="zh-CN" altLang="zh-CN" dirty="0"/>
              <a:t>从根结点出发经历每一个树枝到达叶子</a:t>
            </a:r>
            <a:r>
              <a:rPr lang="zh-CN" altLang="zh-CN" dirty="0" smtClean="0"/>
              <a:t>结点</a:t>
            </a:r>
            <a:endParaRPr lang="en-US" altLang="zh-CN" dirty="0" smtClean="0"/>
          </a:p>
          <a:p>
            <a:r>
              <a:rPr lang="zh-CN" altLang="zh-CN" dirty="0" smtClean="0"/>
              <a:t>每个</a:t>
            </a:r>
            <a:r>
              <a:rPr lang="zh-CN" altLang="zh-CN" dirty="0"/>
              <a:t>源主机都有自己的转发</a:t>
            </a:r>
            <a:r>
              <a:rPr lang="zh-CN" altLang="zh-CN" dirty="0" smtClean="0"/>
              <a:t>树</a:t>
            </a:r>
            <a:endParaRPr lang="en-US" altLang="zh-CN" dirty="0" smtClean="0"/>
          </a:p>
          <a:p>
            <a:r>
              <a:rPr lang="zh-CN" altLang="zh-CN" dirty="0" smtClean="0"/>
              <a:t>而且</a:t>
            </a:r>
            <a:r>
              <a:rPr lang="zh-CN" altLang="zh-CN" dirty="0"/>
              <a:t>经常因为成员变化而导致转发树的</a:t>
            </a:r>
            <a:r>
              <a:rPr lang="zh-CN" altLang="zh-CN" dirty="0" smtClean="0"/>
              <a:t>变化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45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多播路由协议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距离向量</a:t>
            </a:r>
            <a:r>
              <a:rPr lang="zh-CN" altLang="zh-CN" dirty="0"/>
              <a:t>多播路由选择协议（</a:t>
            </a:r>
            <a:r>
              <a:rPr lang="en-US" altLang="zh-CN" dirty="0"/>
              <a:t>DVMRP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基于</a:t>
            </a:r>
            <a:r>
              <a:rPr lang="zh-CN" altLang="zh-CN" dirty="0"/>
              <a:t>核心的转发树（</a:t>
            </a:r>
            <a:r>
              <a:rPr lang="en-US" altLang="zh-CN" dirty="0"/>
              <a:t>CBT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多</a:t>
            </a:r>
            <a:r>
              <a:rPr lang="zh-CN" altLang="zh-CN" dirty="0"/>
              <a:t>播最短路径优先（</a:t>
            </a:r>
            <a:r>
              <a:rPr lang="en-US" altLang="zh-CN" dirty="0"/>
              <a:t>MOSPF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协议</a:t>
            </a:r>
            <a:r>
              <a:rPr lang="zh-CN" altLang="zh-CN" dirty="0"/>
              <a:t>无关多播</a:t>
            </a:r>
            <a:r>
              <a:rPr lang="en-US" altLang="zh-CN" dirty="0"/>
              <a:t>-</a:t>
            </a:r>
            <a:r>
              <a:rPr lang="zh-CN" altLang="zh-CN" dirty="0"/>
              <a:t>稀疏方式（</a:t>
            </a:r>
            <a:r>
              <a:rPr lang="en-US" altLang="zh-CN" dirty="0"/>
              <a:t>PIM-SM</a:t>
            </a:r>
            <a:r>
              <a:rPr lang="zh-CN" altLang="zh-CN" dirty="0"/>
              <a:t>）和密集方式（</a:t>
            </a:r>
            <a:r>
              <a:rPr lang="en-US" altLang="zh-CN" dirty="0"/>
              <a:t>PIM-DM</a:t>
            </a:r>
            <a:r>
              <a:rPr lang="zh-CN" altLang="zh-CN" dirty="0"/>
              <a:t>）</a:t>
            </a:r>
            <a:r>
              <a:rPr lang="zh-CN" altLang="zh-CN" dirty="0" smtClean="0"/>
              <a:t>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007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zh-CN" dirty="0"/>
              <a:t>）洪泛与剪除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714707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剪去单角的矩形 5"/>
          <p:cNvSpPr/>
          <p:nvPr/>
        </p:nvSpPr>
        <p:spPr>
          <a:xfrm>
            <a:off x="3486269" y="1772816"/>
            <a:ext cx="360040" cy="216024"/>
          </a:xfrm>
          <a:prstGeom prst="snip1Rect">
            <a:avLst>
              <a:gd name="adj" fmla="val 33230"/>
            </a:avLst>
          </a:prstGeom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剪去单角的矩形 6"/>
          <p:cNvSpPr/>
          <p:nvPr/>
        </p:nvSpPr>
        <p:spPr>
          <a:xfrm>
            <a:off x="3486269" y="2420888"/>
            <a:ext cx="360040" cy="216024"/>
          </a:xfrm>
          <a:prstGeom prst="snip1Rect">
            <a:avLst>
              <a:gd name="adj" fmla="val 33230"/>
            </a:avLst>
          </a:prstGeom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剪去单角的矩形 7"/>
          <p:cNvSpPr/>
          <p:nvPr/>
        </p:nvSpPr>
        <p:spPr>
          <a:xfrm>
            <a:off x="2483768" y="3140968"/>
            <a:ext cx="360040" cy="216024"/>
          </a:xfrm>
          <a:prstGeom prst="snip1Rect">
            <a:avLst>
              <a:gd name="adj" fmla="val 33230"/>
            </a:avLst>
          </a:prstGeom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788" y="2984131"/>
            <a:ext cx="613252" cy="529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98153">
            <a:off x="3359662" y="3038284"/>
            <a:ext cx="613252" cy="529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剪去单角的矩形 10"/>
          <p:cNvSpPr/>
          <p:nvPr/>
        </p:nvSpPr>
        <p:spPr>
          <a:xfrm>
            <a:off x="5249193" y="3191768"/>
            <a:ext cx="360040" cy="216024"/>
          </a:xfrm>
          <a:prstGeom prst="snip1Rect">
            <a:avLst>
              <a:gd name="adj" fmla="val 33230"/>
            </a:avLst>
          </a:prstGeom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8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44444E-6 L 0.00017 0.093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9065E-6 L 0.1934 0.1115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70" y="557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9304 L -0.1099 0.1997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3" y="53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023 L 0.16146 -0.0016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0" y="-9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99 0.19976 L -0.11354 0.4252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1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34 0.11157 L 0.19357 0.30972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07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092 L -0.15156 -0.00277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0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11" grpId="0" animBg="1"/>
      <p:bldP spid="11" grpId="1" animBg="1"/>
      <p:bldP spid="11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zh-CN" dirty="0"/>
              <a:t>）洪泛与剪除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714707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剪去单角的矩形 7"/>
          <p:cNvSpPr/>
          <p:nvPr/>
        </p:nvSpPr>
        <p:spPr>
          <a:xfrm>
            <a:off x="2483768" y="4646907"/>
            <a:ext cx="360040" cy="216024"/>
          </a:xfrm>
          <a:prstGeom prst="snip1Rect">
            <a:avLst>
              <a:gd name="adj" fmla="val 33230"/>
            </a:avLst>
          </a:prstGeom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788" y="4352283"/>
            <a:ext cx="613252" cy="529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98153">
            <a:off x="3359662" y="4406436"/>
            <a:ext cx="613252" cy="529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剪去单角的矩形 14"/>
          <p:cNvSpPr/>
          <p:nvPr/>
        </p:nvSpPr>
        <p:spPr>
          <a:xfrm>
            <a:off x="5249193" y="4581128"/>
            <a:ext cx="360040" cy="216024"/>
          </a:xfrm>
          <a:prstGeom prst="snip1Rect">
            <a:avLst>
              <a:gd name="adj" fmla="val 33230"/>
            </a:avLst>
          </a:prstGeom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剪去单角的矩形 10"/>
          <p:cNvSpPr/>
          <p:nvPr/>
        </p:nvSpPr>
        <p:spPr>
          <a:xfrm>
            <a:off x="5232772" y="4581128"/>
            <a:ext cx="360040" cy="216024"/>
          </a:xfrm>
          <a:prstGeom prst="snip1Rect">
            <a:avLst>
              <a:gd name="adj" fmla="val 33230"/>
            </a:avLst>
          </a:prstGeom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剪去单角的矩形 15"/>
          <p:cNvSpPr/>
          <p:nvPr/>
        </p:nvSpPr>
        <p:spPr>
          <a:xfrm>
            <a:off x="2495160" y="4652235"/>
            <a:ext cx="360040" cy="216024"/>
          </a:xfrm>
          <a:prstGeom prst="snip1Rect">
            <a:avLst>
              <a:gd name="adj" fmla="val 33230"/>
            </a:avLst>
          </a:prstGeom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剪去单角的矩形 16"/>
          <p:cNvSpPr/>
          <p:nvPr/>
        </p:nvSpPr>
        <p:spPr>
          <a:xfrm>
            <a:off x="5232772" y="4581128"/>
            <a:ext cx="360040" cy="216024"/>
          </a:xfrm>
          <a:prstGeom prst="snip1Rect">
            <a:avLst>
              <a:gd name="adj" fmla="val 33230"/>
            </a:avLst>
          </a:prstGeom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剪去单角的矩形 17"/>
          <p:cNvSpPr/>
          <p:nvPr/>
        </p:nvSpPr>
        <p:spPr>
          <a:xfrm>
            <a:off x="2492822" y="4652235"/>
            <a:ext cx="360040" cy="216024"/>
          </a:xfrm>
          <a:prstGeom prst="snip1Rect">
            <a:avLst>
              <a:gd name="adj" fmla="val 33230"/>
            </a:avLst>
          </a:prstGeom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98153">
            <a:off x="3951352" y="5069997"/>
            <a:ext cx="613252" cy="529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927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023 L 0.16146 -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0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023 L 0.16146 0.1523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0" y="75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023 L -0.11424 0.131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4" y="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092 L -0.15156 -0.0027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04" y="-9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7037E-6 L 0.15035 0.1312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17" y="655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6 L -0.07604 0.0891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8" grpId="2" animBg="1"/>
      <p:bldP spid="15" grpId="1" animBg="1"/>
      <p:bldP spid="11" grpId="1" animBg="1"/>
      <p:bldP spid="11" grpId="2" animBg="1"/>
      <p:bldP spid="16" grpId="1" animBg="1"/>
      <p:bldP spid="17" grpId="1" animBg="1"/>
      <p:bldP spid="17" grpId="2" animBg="1"/>
      <p:bldP spid="1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</a:t>
            </a:r>
            <a:r>
              <a:rPr lang="zh-CN" altLang="en-US" dirty="0" smtClean="0"/>
              <a:t>轮多播后的结果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72816"/>
            <a:ext cx="5472608" cy="448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21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12.1 IP</a:t>
            </a:r>
            <a:r>
              <a:rPr lang="zh-CN" altLang="zh-CN" dirty="0">
                <a:solidFill>
                  <a:srgbClr val="FF0000"/>
                </a:solidFill>
              </a:rPr>
              <a:t>多播</a:t>
            </a:r>
          </a:p>
          <a:p>
            <a:r>
              <a:rPr lang="en-US" altLang="zh-CN" dirty="0"/>
              <a:t>12.2 </a:t>
            </a:r>
            <a:r>
              <a:rPr lang="zh-CN" altLang="zh-CN" dirty="0"/>
              <a:t>移动</a:t>
            </a:r>
            <a:r>
              <a:rPr lang="en-US" altLang="zh-CN" dirty="0"/>
              <a:t>IP</a:t>
            </a:r>
            <a:endParaRPr lang="zh-CN" altLang="zh-CN" dirty="0"/>
          </a:p>
          <a:p>
            <a:r>
              <a:rPr lang="en-US" altLang="zh-CN" dirty="0"/>
              <a:t>12.3 IPv6</a:t>
            </a:r>
            <a:endParaRPr lang="zh-CN" altLang="zh-CN" dirty="0"/>
          </a:p>
          <a:p>
            <a:pPr lvl="1"/>
            <a:r>
              <a:rPr lang="en-US" altLang="zh-CN" dirty="0"/>
              <a:t>12.3.1 </a:t>
            </a:r>
            <a:r>
              <a:rPr lang="zh-CN" altLang="zh-CN" dirty="0"/>
              <a:t>概述</a:t>
            </a:r>
          </a:p>
          <a:p>
            <a:pPr lvl="1"/>
            <a:r>
              <a:rPr lang="en-US" altLang="zh-CN" dirty="0"/>
              <a:t>12.3.2 IP6</a:t>
            </a:r>
            <a:r>
              <a:rPr lang="zh-CN" altLang="zh-CN" dirty="0"/>
              <a:t>的地址</a:t>
            </a:r>
          </a:p>
          <a:p>
            <a:pPr lvl="1"/>
            <a:r>
              <a:rPr lang="en-US" altLang="zh-CN" dirty="0"/>
              <a:t>12.3.3 </a:t>
            </a:r>
            <a:r>
              <a:rPr lang="zh-CN" altLang="zh-CN" dirty="0"/>
              <a:t>从</a:t>
            </a:r>
            <a:r>
              <a:rPr lang="en-US" altLang="zh-CN" dirty="0"/>
              <a:t>IPv4</a:t>
            </a:r>
            <a:r>
              <a:rPr lang="zh-CN" altLang="zh-CN" dirty="0"/>
              <a:t>向</a:t>
            </a:r>
            <a:r>
              <a:rPr lang="en-US" altLang="zh-CN" dirty="0"/>
              <a:t>IPv6</a:t>
            </a:r>
            <a:r>
              <a:rPr lang="zh-CN" altLang="zh-CN" dirty="0"/>
              <a:t>过渡</a:t>
            </a:r>
          </a:p>
          <a:p>
            <a:r>
              <a:rPr lang="en-US" altLang="zh-CN" dirty="0"/>
              <a:t>12.4 </a:t>
            </a:r>
            <a:r>
              <a:rPr lang="zh-CN" altLang="zh-CN" dirty="0"/>
              <a:t>软件定义网络</a:t>
            </a:r>
            <a:r>
              <a:rPr lang="en-US" altLang="zh-CN" dirty="0"/>
              <a:t>SDN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258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成员变动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054224" cy="4572000"/>
          </a:xfrm>
        </p:spPr>
        <p:txBody>
          <a:bodyPr/>
          <a:lstStyle/>
          <a:p>
            <a:r>
              <a:rPr lang="zh-CN" altLang="zh-CN" dirty="0" smtClean="0"/>
              <a:t>如多</a:t>
            </a:r>
            <a:r>
              <a:rPr lang="zh-CN" altLang="zh-CN" dirty="0"/>
              <a:t>播转发树上</a:t>
            </a:r>
            <a:r>
              <a:rPr lang="zh-CN" altLang="zh-CN" dirty="0" smtClean="0"/>
              <a:t>的路由器（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8</a:t>
            </a:r>
            <a:r>
              <a:rPr lang="zh-CN" altLang="zh-CN" dirty="0"/>
              <a:t>）</a:t>
            </a:r>
            <a:r>
              <a:rPr lang="zh-CN" altLang="zh-CN" dirty="0" smtClean="0"/>
              <a:t>发现下游</a:t>
            </a:r>
            <a:r>
              <a:rPr lang="zh-CN" altLang="zh-CN" dirty="0"/>
              <a:t>树枝已无多播组</a:t>
            </a:r>
            <a:r>
              <a:rPr lang="zh-CN" altLang="zh-CN" dirty="0" smtClean="0"/>
              <a:t>成员</a:t>
            </a:r>
            <a:r>
              <a:rPr lang="zh-CN" altLang="en-US" dirty="0" smtClean="0"/>
              <a:t>，则进行</a:t>
            </a:r>
            <a:r>
              <a:rPr lang="zh-CN" altLang="zh-CN" dirty="0" smtClean="0"/>
              <a:t>剪除</a:t>
            </a:r>
            <a:endParaRPr lang="en-US" altLang="zh-CN" dirty="0" smtClean="0"/>
          </a:p>
          <a:p>
            <a:r>
              <a:rPr lang="zh-CN" altLang="zh-CN" dirty="0" smtClean="0"/>
              <a:t>如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8</a:t>
            </a:r>
            <a:r>
              <a:rPr lang="zh-CN" altLang="zh-CN" dirty="0"/>
              <a:t>通过</a:t>
            </a:r>
            <a:r>
              <a:rPr lang="en-US" altLang="zh-CN" dirty="0"/>
              <a:t>IGMP</a:t>
            </a:r>
            <a:r>
              <a:rPr lang="zh-CN" altLang="zh-CN" dirty="0"/>
              <a:t>知道下面又有</a:t>
            </a:r>
            <a:r>
              <a:rPr lang="zh-CN" altLang="zh-CN" dirty="0" smtClean="0"/>
              <a:t>新组</a:t>
            </a:r>
            <a:r>
              <a:rPr lang="zh-CN" altLang="zh-CN" dirty="0"/>
              <a:t>成员时，向</a:t>
            </a:r>
            <a:r>
              <a:rPr lang="en-US" altLang="zh-CN" dirty="0"/>
              <a:t>R</a:t>
            </a:r>
            <a:r>
              <a:rPr lang="en-US" altLang="zh-CN" baseline="-25000" dirty="0"/>
              <a:t>5</a:t>
            </a:r>
            <a:r>
              <a:rPr lang="zh-CN" altLang="zh-CN" dirty="0"/>
              <a:t>通告</a:t>
            </a:r>
            <a:r>
              <a:rPr lang="zh-CN" altLang="zh-CN" dirty="0" smtClean="0"/>
              <a:t>，重新接入多</a:t>
            </a:r>
            <a:r>
              <a:rPr lang="zh-CN" altLang="zh-CN" dirty="0"/>
              <a:t>播转发</a:t>
            </a:r>
            <a:r>
              <a:rPr lang="zh-CN" altLang="zh-CN" dirty="0" smtClean="0"/>
              <a:t>树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119359"/>
            <a:ext cx="4533421" cy="3151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/>
        </p:nvSpPr>
        <p:spPr>
          <a:xfrm rot="1497837">
            <a:off x="7719721" y="4425234"/>
            <a:ext cx="1512168" cy="91943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50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zh-CN" dirty="0"/>
              <a:t>）隧道技术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当多个支持多播的网络在地理</a:t>
            </a:r>
            <a:r>
              <a:rPr lang="zh-CN" altLang="zh-CN" dirty="0" smtClean="0"/>
              <a:t>上分散</a:t>
            </a:r>
            <a:r>
              <a:rPr lang="zh-CN" altLang="zh-CN" dirty="0"/>
              <a:t>，又想</a:t>
            </a:r>
            <a:r>
              <a:rPr lang="zh-CN" altLang="zh-CN" dirty="0" smtClean="0"/>
              <a:t>互相多</a:t>
            </a:r>
            <a:r>
              <a:rPr lang="zh-CN" altLang="zh-CN" dirty="0"/>
              <a:t>播通信，</a:t>
            </a:r>
            <a:r>
              <a:rPr lang="zh-CN" altLang="zh-CN" dirty="0" smtClean="0"/>
              <a:t>可借助</a:t>
            </a:r>
            <a:r>
              <a:rPr lang="zh-CN" altLang="zh-CN" dirty="0"/>
              <a:t>隧道</a:t>
            </a:r>
            <a:r>
              <a:rPr lang="zh-CN" altLang="zh-CN" dirty="0" smtClean="0"/>
              <a:t>技术实现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7471414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856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zh-CN" dirty="0"/>
              <a:t>）基于核心的发现技术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对每一个多播组</a:t>
            </a:r>
            <a:r>
              <a:rPr lang="en-US" altLang="zh-CN" dirty="0"/>
              <a:t>G</a:t>
            </a:r>
            <a:r>
              <a:rPr lang="zh-CN" altLang="zh-CN" dirty="0"/>
              <a:t>指定一个核心路由器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c</a:t>
            </a:r>
            <a:r>
              <a:rPr lang="zh-CN" altLang="zh-CN" dirty="0"/>
              <a:t>，并给出其单播</a:t>
            </a:r>
            <a:r>
              <a:rPr lang="zh-CN" altLang="zh-CN" dirty="0" smtClean="0"/>
              <a:t>地址</a:t>
            </a:r>
            <a:endParaRPr lang="en-US" altLang="zh-CN" dirty="0" smtClean="0"/>
          </a:p>
          <a:p>
            <a:r>
              <a:rPr lang="zh-CN" altLang="zh-CN" dirty="0" smtClean="0"/>
              <a:t>核心</a:t>
            </a:r>
            <a:r>
              <a:rPr lang="zh-CN" altLang="zh-CN" dirty="0"/>
              <a:t>路由器可以按照前面讲过的方法创建出对应于多播组</a:t>
            </a:r>
            <a:r>
              <a:rPr lang="en-US" altLang="zh-CN" dirty="0"/>
              <a:t>G</a:t>
            </a:r>
            <a:r>
              <a:rPr lang="zh-CN" altLang="zh-CN" dirty="0"/>
              <a:t>的转发</a:t>
            </a:r>
            <a:r>
              <a:rPr lang="zh-CN" altLang="zh-CN" dirty="0" smtClean="0"/>
              <a:t>树</a:t>
            </a:r>
            <a:endParaRPr lang="en-US" altLang="zh-CN" dirty="0" smtClean="0"/>
          </a:p>
          <a:p>
            <a:r>
              <a:rPr lang="zh-CN" altLang="zh-CN" dirty="0" smtClean="0"/>
              <a:t>如果</a:t>
            </a:r>
            <a:r>
              <a:rPr lang="zh-CN" altLang="zh-CN" dirty="0"/>
              <a:t>有一个路由器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zh-CN" altLang="zh-CN" dirty="0"/>
              <a:t>向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c</a:t>
            </a:r>
            <a:r>
              <a:rPr lang="zh-CN" altLang="zh-CN" dirty="0"/>
              <a:t>发送分组，那么它在途中经过的每一个路由器（</a:t>
            </a:r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r>
              <a:rPr lang="zh-CN" altLang="zh-CN" dirty="0"/>
              <a:t>）都要检查其内容：</a:t>
            </a:r>
          </a:p>
          <a:p>
            <a:pPr lvl="1"/>
            <a:r>
              <a:rPr lang="zh-CN" altLang="zh-CN" dirty="0"/>
              <a:t>如果是一个多播分组（目的地址是</a:t>
            </a:r>
            <a:r>
              <a:rPr lang="en-US" altLang="zh-CN" dirty="0"/>
              <a:t>G</a:t>
            </a:r>
            <a:r>
              <a:rPr lang="zh-CN" altLang="zh-CN" dirty="0"/>
              <a:t>），</a:t>
            </a:r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r>
              <a:rPr lang="zh-CN" altLang="zh-CN" dirty="0"/>
              <a:t>就向多播组</a:t>
            </a:r>
            <a:r>
              <a:rPr lang="en-US" altLang="zh-CN" dirty="0"/>
              <a:t>G</a:t>
            </a:r>
            <a:r>
              <a:rPr lang="zh-CN" altLang="zh-CN" dirty="0"/>
              <a:t>的成员转发这个</a:t>
            </a:r>
            <a:r>
              <a:rPr lang="zh-CN" altLang="zh-CN" dirty="0" smtClean="0"/>
              <a:t>分组</a:t>
            </a:r>
            <a:endParaRPr lang="zh-CN" altLang="zh-CN" dirty="0"/>
          </a:p>
          <a:p>
            <a:pPr lvl="1"/>
            <a:r>
              <a:rPr lang="zh-CN" altLang="zh-CN" dirty="0"/>
              <a:t>如果是一个请求加入多播组的分组，</a:t>
            </a:r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r>
              <a:rPr lang="zh-CN" altLang="zh-CN" dirty="0"/>
              <a:t>就把这个信息加到它的路由中，并用隧道技术向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zh-CN" altLang="zh-CN" dirty="0"/>
              <a:t>转发多播分组的一个副本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820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12.1 IP</a:t>
            </a:r>
            <a:r>
              <a:rPr lang="zh-CN" altLang="zh-CN" dirty="0"/>
              <a:t>多播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12.2 </a:t>
            </a:r>
            <a:r>
              <a:rPr lang="zh-CN" altLang="zh-CN" dirty="0">
                <a:solidFill>
                  <a:srgbClr val="FF0000"/>
                </a:solidFill>
              </a:rPr>
              <a:t>移动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12.3 IPv6</a:t>
            </a:r>
            <a:endParaRPr lang="zh-CN" altLang="zh-CN" dirty="0"/>
          </a:p>
          <a:p>
            <a:pPr lvl="1"/>
            <a:r>
              <a:rPr lang="en-US" altLang="zh-CN" dirty="0"/>
              <a:t>12.3.1 </a:t>
            </a:r>
            <a:r>
              <a:rPr lang="zh-CN" altLang="zh-CN" dirty="0"/>
              <a:t>概述</a:t>
            </a:r>
          </a:p>
          <a:p>
            <a:pPr lvl="1"/>
            <a:r>
              <a:rPr lang="en-US" altLang="zh-CN" dirty="0"/>
              <a:t>12.3.2 IP6</a:t>
            </a:r>
            <a:r>
              <a:rPr lang="zh-CN" altLang="zh-CN" dirty="0"/>
              <a:t>的地址</a:t>
            </a:r>
          </a:p>
          <a:p>
            <a:pPr lvl="1"/>
            <a:r>
              <a:rPr lang="en-US" altLang="zh-CN" dirty="0"/>
              <a:t>12.3.3 </a:t>
            </a:r>
            <a:r>
              <a:rPr lang="zh-CN" altLang="zh-CN" dirty="0"/>
              <a:t>从</a:t>
            </a:r>
            <a:r>
              <a:rPr lang="en-US" altLang="zh-CN" dirty="0"/>
              <a:t>IPv4</a:t>
            </a:r>
            <a:r>
              <a:rPr lang="zh-CN" altLang="zh-CN" dirty="0"/>
              <a:t>向</a:t>
            </a:r>
            <a:r>
              <a:rPr lang="en-US" altLang="zh-CN" dirty="0"/>
              <a:t>IPv6</a:t>
            </a:r>
            <a:r>
              <a:rPr lang="zh-CN" altLang="zh-CN" dirty="0"/>
              <a:t>过渡</a:t>
            </a:r>
          </a:p>
          <a:p>
            <a:r>
              <a:rPr lang="en-US" altLang="zh-CN" dirty="0"/>
              <a:t>12.4 </a:t>
            </a:r>
            <a:r>
              <a:rPr lang="zh-CN" altLang="zh-CN" dirty="0"/>
              <a:t>软件定义网络</a:t>
            </a:r>
            <a:r>
              <a:rPr lang="en-US" altLang="zh-CN" dirty="0"/>
              <a:t>SDN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86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zh-CN" dirty="0">
                <a:solidFill>
                  <a:srgbClr val="FF0000"/>
                </a:solidFill>
              </a:rPr>
              <a:t>移动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zh-CN" dirty="0">
                <a:solidFill>
                  <a:srgbClr val="FF0000"/>
                </a:solidFill>
              </a:rPr>
              <a:t>的基本概念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越来越多的应用会涉及到在移动中进行</a:t>
            </a:r>
            <a:r>
              <a:rPr lang="zh-CN" altLang="zh-CN" dirty="0" smtClean="0"/>
              <a:t>通信</a:t>
            </a:r>
            <a:endParaRPr lang="en-US" altLang="zh-CN" dirty="0" smtClean="0"/>
          </a:p>
          <a:p>
            <a:r>
              <a:rPr lang="zh-CN" altLang="zh-CN" dirty="0" smtClean="0"/>
              <a:t>会</a:t>
            </a:r>
            <a:r>
              <a:rPr lang="zh-CN" altLang="zh-CN" dirty="0"/>
              <a:t>要求移动站的</a:t>
            </a:r>
            <a:r>
              <a:rPr lang="en-US" altLang="zh-CN" dirty="0"/>
              <a:t>IP</a:t>
            </a:r>
            <a:r>
              <a:rPr lang="zh-CN" altLang="zh-CN" dirty="0"/>
              <a:t>地址在移动中保持</a:t>
            </a:r>
            <a:r>
              <a:rPr lang="zh-CN" altLang="zh-CN" dirty="0" smtClean="0"/>
              <a:t>不变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即便已经离开</a:t>
            </a:r>
            <a:r>
              <a:rPr lang="zh-CN" altLang="zh-CN" dirty="0"/>
              <a:t>了原有的</a:t>
            </a:r>
            <a:r>
              <a:rPr lang="zh-CN" altLang="zh-CN" dirty="0" smtClean="0"/>
              <a:t>网络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要</a:t>
            </a:r>
            <a:r>
              <a:rPr lang="zh-CN" altLang="zh-CN" dirty="0"/>
              <a:t>对用户透明</a:t>
            </a:r>
            <a:endParaRPr lang="en-US" altLang="zh-CN" dirty="0" smtClean="0"/>
          </a:p>
          <a:p>
            <a:r>
              <a:rPr lang="zh-CN" altLang="zh-CN" dirty="0" smtClean="0"/>
              <a:t>这</a:t>
            </a:r>
            <a:r>
              <a:rPr lang="zh-CN" altLang="zh-CN" dirty="0"/>
              <a:t>对传统的</a:t>
            </a:r>
            <a:r>
              <a:rPr lang="en-US" altLang="zh-CN" dirty="0"/>
              <a:t>IP</a:t>
            </a:r>
            <a:r>
              <a:rPr lang="zh-CN" altLang="zh-CN" dirty="0"/>
              <a:t>协议的通信架构造成了</a:t>
            </a:r>
            <a:r>
              <a:rPr lang="zh-CN" altLang="zh-CN" dirty="0" smtClean="0"/>
              <a:t>困难</a:t>
            </a:r>
            <a:endParaRPr lang="en-US" altLang="zh-CN" dirty="0" smtClean="0"/>
          </a:p>
          <a:p>
            <a:r>
              <a:rPr lang="zh-CN" altLang="zh-CN" dirty="0" smtClean="0"/>
              <a:t>移动</a:t>
            </a:r>
            <a:r>
              <a:rPr lang="en-US" altLang="zh-CN" dirty="0"/>
              <a:t>IP</a:t>
            </a:r>
            <a:r>
              <a:rPr lang="zh-CN" altLang="zh-CN" dirty="0"/>
              <a:t>（</a:t>
            </a:r>
            <a:r>
              <a:rPr lang="en-US" altLang="zh-CN" dirty="0"/>
              <a:t>Mobile IP</a:t>
            </a:r>
            <a:r>
              <a:rPr lang="zh-CN" altLang="zh-CN" dirty="0"/>
              <a:t>）专门研究这个问题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21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132856"/>
            <a:ext cx="8568952" cy="191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zh-CN" dirty="0">
                <a:solidFill>
                  <a:srgbClr val="FF0000"/>
                </a:solidFill>
              </a:rPr>
              <a:t>三角路由问题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49059" y="292494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转交地址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15.5.6.7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11560" y="1948190"/>
            <a:ext cx="2492990" cy="852806"/>
            <a:chOff x="611560" y="1948190"/>
            <a:chExt cx="2492990" cy="852806"/>
          </a:xfrm>
        </p:grpSpPr>
        <p:sp>
          <p:nvSpPr>
            <p:cNvPr id="4" name="矩形 3"/>
            <p:cNvSpPr/>
            <p:nvPr/>
          </p:nvSpPr>
          <p:spPr>
            <a:xfrm>
              <a:off x="611560" y="1948190"/>
              <a:ext cx="2492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：归属</a:t>
              </a:r>
              <a:r>
                <a:rPr lang="zh-CN" altLang="en-US" dirty="0">
                  <a:latin typeface="黑体" pitchFamily="49" charset="-122"/>
                  <a:ea typeface="黑体" pitchFamily="49" charset="-122"/>
                </a:rPr>
                <a:t>地址</a:t>
              </a:r>
              <a:r>
                <a:rPr lang="en-US" altLang="zh-CN" dirty="0">
                  <a:latin typeface="黑体" pitchFamily="49" charset="-122"/>
                  <a:ea typeface="黑体" pitchFamily="49" charset="-122"/>
                </a:rPr>
                <a:t>131.8.6.7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0056137"/>
                </p:ext>
              </p:extLst>
            </p:nvPr>
          </p:nvGraphicFramePr>
          <p:xfrm>
            <a:off x="899592" y="2420888"/>
            <a:ext cx="504056" cy="380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" name="Clip" r:id="rId4" imgW="1268295" imgH="1199426" progId="MS_ClipArt_Gallery.2">
                    <p:embed/>
                  </p:oleObj>
                </mc:Choice>
                <mc:Fallback>
                  <p:oleObj name="Clip" r:id="rId4" imgW="1268295" imgH="1199426" progId="MS_ClipArt_Gallery.2">
                    <p:embed/>
                    <p:pic>
                      <p:nvPicPr>
                        <p:cNvPr id="0" name="对象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592" y="2420888"/>
                          <a:ext cx="504056" cy="3801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剪去单角的矩形 9"/>
          <p:cNvSpPr/>
          <p:nvPr/>
        </p:nvSpPr>
        <p:spPr>
          <a:xfrm>
            <a:off x="6273557" y="2420888"/>
            <a:ext cx="341302" cy="288032"/>
          </a:xfrm>
          <a:prstGeom prst="snip1Rect">
            <a:avLst>
              <a:gd name="adj" fmla="val 33230"/>
            </a:avLst>
          </a:prstGeom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435309"/>
              </p:ext>
            </p:extLst>
          </p:nvPr>
        </p:nvGraphicFramePr>
        <p:xfrm>
          <a:off x="5072404" y="5157192"/>
          <a:ext cx="504056" cy="380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Clip" r:id="rId6" imgW="1268295" imgH="1199426" progId="MS_ClipArt_Gallery.2">
                  <p:embed/>
                </p:oleObj>
              </mc:Choice>
              <mc:Fallback>
                <p:oleObj name="Clip" r:id="rId6" imgW="1268295" imgH="1199426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404" y="5157192"/>
                        <a:ext cx="504056" cy="380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剪去单角的矩形 12"/>
          <p:cNvSpPr/>
          <p:nvPr/>
        </p:nvSpPr>
        <p:spPr>
          <a:xfrm>
            <a:off x="5436096" y="2984362"/>
            <a:ext cx="341302" cy="288032"/>
          </a:xfrm>
          <a:prstGeom prst="snip1Rect">
            <a:avLst>
              <a:gd name="adj" fmla="val 33230"/>
            </a:avLst>
          </a:prstGeom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4572000" y="5085184"/>
            <a:ext cx="1368152" cy="391398"/>
            <a:chOff x="755576" y="2389530"/>
            <a:chExt cx="1368152" cy="391398"/>
          </a:xfrm>
        </p:grpSpPr>
        <p:sp>
          <p:nvSpPr>
            <p:cNvPr id="15" name="矩形 14"/>
            <p:cNvSpPr/>
            <p:nvPr/>
          </p:nvSpPr>
          <p:spPr>
            <a:xfrm>
              <a:off x="755576" y="2389530"/>
              <a:ext cx="1368152" cy="391398"/>
            </a:xfrm>
            <a:prstGeom prst="rect">
              <a:avLst/>
            </a:prstGeom>
            <a:solidFill>
              <a:schemeClr val="bg1"/>
            </a:solidFill>
            <a:ln w="571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Data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A  B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接连接符 15"/>
            <p:cNvCxnSpPr>
              <a:stCxn id="15" idx="0"/>
              <a:endCxn id="15" idx="2"/>
            </p:cNvCxnSpPr>
            <p:nvPr/>
          </p:nvCxnSpPr>
          <p:spPr>
            <a:xfrm>
              <a:off x="1439652" y="2389530"/>
              <a:ext cx="0" cy="39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763688" y="2389530"/>
              <a:ext cx="0" cy="39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2354654" y="3018358"/>
            <a:ext cx="1368152" cy="391398"/>
            <a:chOff x="2965409" y="3780575"/>
            <a:chExt cx="1368152" cy="391398"/>
          </a:xfrm>
        </p:grpSpPr>
        <p:sp>
          <p:nvSpPr>
            <p:cNvPr id="19" name="矩形 18"/>
            <p:cNvSpPr/>
            <p:nvPr/>
          </p:nvSpPr>
          <p:spPr>
            <a:xfrm>
              <a:off x="2965409" y="3780575"/>
              <a:ext cx="1368152" cy="391398"/>
            </a:xfrm>
            <a:prstGeom prst="rect">
              <a:avLst/>
            </a:prstGeom>
            <a:solidFill>
              <a:schemeClr val="bg1"/>
            </a:solidFill>
            <a:ln w="571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038730" y="3866254"/>
              <a:ext cx="806119" cy="232157"/>
            </a:xfrm>
            <a:prstGeom prst="rect">
              <a:avLst/>
            </a:prstGeom>
            <a:solidFill>
              <a:schemeClr val="bg1"/>
            </a:solidFill>
            <a:ln w="571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106108" y="3128378"/>
            <a:ext cx="1368152" cy="391398"/>
            <a:chOff x="755576" y="2389530"/>
            <a:chExt cx="1368152" cy="391398"/>
          </a:xfrm>
        </p:grpSpPr>
        <p:sp>
          <p:nvSpPr>
            <p:cNvPr id="24" name="矩形 23"/>
            <p:cNvSpPr/>
            <p:nvPr/>
          </p:nvSpPr>
          <p:spPr>
            <a:xfrm>
              <a:off x="755576" y="2389530"/>
              <a:ext cx="1368152" cy="391398"/>
            </a:xfrm>
            <a:prstGeom prst="rect">
              <a:avLst/>
            </a:prstGeom>
            <a:solidFill>
              <a:schemeClr val="bg1"/>
            </a:solidFill>
            <a:ln w="571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Data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A   B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直接连接符 24"/>
            <p:cNvCxnSpPr>
              <a:stCxn id="24" idx="0"/>
              <a:endCxn id="24" idx="2"/>
            </p:cNvCxnSpPr>
            <p:nvPr/>
          </p:nvCxnSpPr>
          <p:spPr>
            <a:xfrm>
              <a:off x="1439652" y="2389530"/>
              <a:ext cx="0" cy="39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763688" y="2389530"/>
              <a:ext cx="0" cy="39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5049059" y="5589240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6064721" y="2420888"/>
            <a:ext cx="1368152" cy="391398"/>
            <a:chOff x="755576" y="2389530"/>
            <a:chExt cx="1368152" cy="391398"/>
          </a:xfrm>
        </p:grpSpPr>
        <p:sp>
          <p:nvSpPr>
            <p:cNvPr id="29" name="矩形 28"/>
            <p:cNvSpPr/>
            <p:nvPr/>
          </p:nvSpPr>
          <p:spPr>
            <a:xfrm>
              <a:off x="755576" y="2389530"/>
              <a:ext cx="1368152" cy="391398"/>
            </a:xfrm>
            <a:prstGeom prst="rect">
              <a:avLst/>
            </a:prstGeom>
            <a:solidFill>
              <a:schemeClr val="bg1"/>
            </a:solidFill>
            <a:ln w="571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Data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B   A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直接连接符 29"/>
            <p:cNvCxnSpPr>
              <a:stCxn id="29" idx="0"/>
              <a:endCxn id="29" idx="2"/>
            </p:cNvCxnSpPr>
            <p:nvPr/>
          </p:nvCxnSpPr>
          <p:spPr>
            <a:xfrm>
              <a:off x="1439652" y="2389530"/>
              <a:ext cx="0" cy="39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763688" y="2389530"/>
              <a:ext cx="0" cy="39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795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81481E-6 L 0.58351 0.006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-0.04722 0.0736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 -0.00578 L 0.14601 -0.1689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87" y="-81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48148E-6 L -0.35712 -0.0085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65" y="-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59259E-6 L -0.33473 -0.2803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36" y="-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7037E-7 L 0.25851 3.7037E-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7 L 0.07153 -0.11088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69 L -0.14358 0.3495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53" y="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0" grpId="0" animBg="1"/>
      <p:bldP spid="10" grpId="1" animBg="1"/>
      <p:bldP spid="10" grpId="2" animBg="1"/>
      <p:bldP spid="13" grpId="0" animBg="1"/>
      <p:bldP spid="13" grpId="1" animBg="1"/>
      <p:bldP spid="13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更极端的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当</a:t>
            </a:r>
            <a:r>
              <a:rPr lang="en-US" altLang="zh-CN" dirty="0"/>
              <a:t>B</a:t>
            </a:r>
            <a:r>
              <a:rPr lang="zh-CN" altLang="zh-CN" dirty="0"/>
              <a:t>和</a:t>
            </a:r>
            <a:r>
              <a:rPr lang="en-US" altLang="zh-CN" dirty="0"/>
              <a:t>A</a:t>
            </a:r>
            <a:r>
              <a:rPr lang="zh-CN" altLang="zh-CN" dirty="0"/>
              <a:t>都处于外地网络N</a:t>
            </a:r>
            <a:r>
              <a:rPr lang="zh-CN" altLang="zh-CN" baseline="-25000" dirty="0"/>
              <a:t>2</a:t>
            </a:r>
            <a:r>
              <a:rPr lang="zh-CN" altLang="zh-CN" dirty="0" smtClean="0"/>
              <a:t>时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zh-CN" dirty="0"/>
              <a:t>依然要颇费周折地发给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zh-CN" altLang="zh-CN" dirty="0"/>
              <a:t>进行三边</a:t>
            </a:r>
            <a:r>
              <a:rPr lang="zh-CN" altLang="zh-CN" dirty="0" smtClean="0"/>
              <a:t>通信</a:t>
            </a:r>
            <a:endParaRPr lang="en-US" altLang="zh-CN" dirty="0" smtClean="0"/>
          </a:p>
          <a:p>
            <a:r>
              <a:rPr lang="zh-CN" altLang="zh-CN" dirty="0" smtClean="0"/>
              <a:t>效率</a:t>
            </a:r>
            <a:r>
              <a:rPr lang="zh-CN" altLang="zh-CN" dirty="0"/>
              <a:t>更低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227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556792"/>
            <a:ext cx="9036496" cy="3988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zh-CN" dirty="0">
                <a:solidFill>
                  <a:srgbClr val="FF0000"/>
                </a:solidFill>
              </a:rPr>
              <a:t>改进方案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412776"/>
            <a:ext cx="8503920" cy="4686272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403281"/>
              </p:ext>
            </p:extLst>
          </p:nvPr>
        </p:nvGraphicFramePr>
        <p:xfrm>
          <a:off x="6382072" y="1880343"/>
          <a:ext cx="504056" cy="380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Clip" r:id="rId4" imgW="1268295" imgH="1199426" progId="MS_ClipArt_Gallery.2">
                  <p:embed/>
                </p:oleObj>
              </mc:Choice>
              <mc:Fallback>
                <p:oleObj name="Clip" r:id="rId4" imgW="1268295" imgH="1199426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2072" y="1880343"/>
                        <a:ext cx="504056" cy="380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026120"/>
              </p:ext>
            </p:extLst>
          </p:nvPr>
        </p:nvGraphicFramePr>
        <p:xfrm>
          <a:off x="4091981" y="4972526"/>
          <a:ext cx="504056" cy="380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Clip" r:id="rId6" imgW="1268295" imgH="1199426" progId="MS_ClipArt_Gallery.2">
                  <p:embed/>
                </p:oleObj>
              </mc:Choice>
              <mc:Fallback>
                <p:oleObj name="Clip" r:id="rId6" imgW="1268295" imgH="1199426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1981" y="4972526"/>
                        <a:ext cx="504056" cy="380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3347864" y="4776827"/>
            <a:ext cx="1368152" cy="391398"/>
            <a:chOff x="755576" y="2389530"/>
            <a:chExt cx="1368152" cy="391398"/>
          </a:xfrm>
        </p:grpSpPr>
        <p:sp>
          <p:nvSpPr>
            <p:cNvPr id="15" name="矩形 14"/>
            <p:cNvSpPr/>
            <p:nvPr/>
          </p:nvSpPr>
          <p:spPr>
            <a:xfrm>
              <a:off x="755576" y="2389530"/>
              <a:ext cx="1368152" cy="391398"/>
            </a:xfrm>
            <a:prstGeom prst="rect">
              <a:avLst/>
            </a:prstGeom>
            <a:solidFill>
              <a:schemeClr val="bg1"/>
            </a:solidFill>
            <a:ln w="571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Data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A  B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接连接符 15"/>
            <p:cNvCxnSpPr>
              <a:stCxn id="15" idx="0"/>
              <a:endCxn id="15" idx="2"/>
            </p:cNvCxnSpPr>
            <p:nvPr/>
          </p:nvCxnSpPr>
          <p:spPr>
            <a:xfrm>
              <a:off x="1439652" y="2389530"/>
              <a:ext cx="0" cy="39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763688" y="2389530"/>
              <a:ext cx="0" cy="39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5049059" y="5589240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3985578" y="3501008"/>
            <a:ext cx="1763733" cy="576064"/>
            <a:chOff x="3985578" y="3501008"/>
            <a:chExt cx="1763733" cy="576064"/>
          </a:xfrm>
        </p:grpSpPr>
        <p:sp>
          <p:nvSpPr>
            <p:cNvPr id="32" name="剪去单角的矩形 31"/>
            <p:cNvSpPr/>
            <p:nvPr/>
          </p:nvSpPr>
          <p:spPr>
            <a:xfrm>
              <a:off x="3985578" y="3789040"/>
              <a:ext cx="341302" cy="288032"/>
            </a:xfrm>
            <a:prstGeom prst="snip1Rect">
              <a:avLst>
                <a:gd name="adj" fmla="val 33230"/>
              </a:avLst>
            </a:prstGeom>
            <a:ln w="571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064233" y="3501008"/>
              <a:ext cx="16850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zh-CN" altLang="en-US" dirty="0">
                  <a:latin typeface="黑体" pitchFamily="49" charset="-122"/>
                  <a:ea typeface="黑体" pitchFamily="49" charset="-122"/>
                </a:rPr>
                <a:t>的转交</a:t>
              </a:r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地址？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09713" y="2852936"/>
            <a:ext cx="1120821" cy="719449"/>
            <a:chOff x="1109713" y="2852936"/>
            <a:chExt cx="1120821" cy="719449"/>
          </a:xfrm>
        </p:grpSpPr>
        <p:sp>
          <p:nvSpPr>
            <p:cNvPr id="33" name="剪去单角的矩形 32"/>
            <p:cNvSpPr/>
            <p:nvPr/>
          </p:nvSpPr>
          <p:spPr>
            <a:xfrm>
              <a:off x="1547664" y="2852936"/>
              <a:ext cx="341302" cy="288032"/>
            </a:xfrm>
            <a:prstGeom prst="snip1Rect">
              <a:avLst>
                <a:gd name="adj" fmla="val 33230"/>
              </a:avLst>
            </a:prstGeom>
            <a:ln w="571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109713" y="3203053"/>
              <a:ext cx="11208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15.5.6.7</a:t>
              </a:r>
              <a:endPara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532657" y="3864144"/>
            <a:ext cx="1368152" cy="391398"/>
            <a:chOff x="2965409" y="3780575"/>
            <a:chExt cx="1368152" cy="391398"/>
          </a:xfrm>
        </p:grpSpPr>
        <p:sp>
          <p:nvSpPr>
            <p:cNvPr id="37" name="矩形 36"/>
            <p:cNvSpPr/>
            <p:nvPr/>
          </p:nvSpPr>
          <p:spPr>
            <a:xfrm>
              <a:off x="2965409" y="3780575"/>
              <a:ext cx="1368152" cy="391398"/>
            </a:xfrm>
            <a:prstGeom prst="rect">
              <a:avLst/>
            </a:prstGeom>
            <a:solidFill>
              <a:schemeClr val="bg1"/>
            </a:solidFill>
            <a:ln w="571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038730" y="3866254"/>
              <a:ext cx="806119" cy="232157"/>
            </a:xfrm>
            <a:prstGeom prst="rect">
              <a:avLst/>
            </a:prstGeom>
            <a:solidFill>
              <a:schemeClr val="bg1"/>
            </a:solidFill>
            <a:ln w="571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228184" y="2605554"/>
            <a:ext cx="1368152" cy="391398"/>
            <a:chOff x="755576" y="2389530"/>
            <a:chExt cx="1368152" cy="391398"/>
          </a:xfrm>
        </p:grpSpPr>
        <p:sp>
          <p:nvSpPr>
            <p:cNvPr id="41" name="矩形 40"/>
            <p:cNvSpPr/>
            <p:nvPr/>
          </p:nvSpPr>
          <p:spPr>
            <a:xfrm>
              <a:off x="755576" y="2389530"/>
              <a:ext cx="1368152" cy="391398"/>
            </a:xfrm>
            <a:prstGeom prst="rect">
              <a:avLst/>
            </a:prstGeom>
            <a:solidFill>
              <a:schemeClr val="bg1"/>
            </a:solidFill>
            <a:ln w="571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Data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A  B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直接连接符 41"/>
            <p:cNvCxnSpPr>
              <a:stCxn id="41" idx="0"/>
              <a:endCxn id="41" idx="2"/>
            </p:cNvCxnSpPr>
            <p:nvPr/>
          </p:nvCxnSpPr>
          <p:spPr>
            <a:xfrm>
              <a:off x="1439652" y="2389530"/>
              <a:ext cx="0" cy="39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763688" y="2389530"/>
              <a:ext cx="0" cy="39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955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11022E-16 L 0.03542 -0.0884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-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-0.27639 -0.157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19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96296E-6 L 0.23854 0.1261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27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85185E-6 L 0.10277 -0.1759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-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33333E-6 L -0.00382 -0.0868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-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12.1 IP</a:t>
            </a:r>
            <a:r>
              <a:rPr lang="zh-CN" altLang="zh-CN" dirty="0"/>
              <a:t>多播</a:t>
            </a:r>
          </a:p>
          <a:p>
            <a:r>
              <a:rPr lang="en-US" altLang="zh-CN" dirty="0"/>
              <a:t>12.2 </a:t>
            </a:r>
            <a:r>
              <a:rPr lang="zh-CN" altLang="zh-CN" dirty="0"/>
              <a:t>移动</a:t>
            </a:r>
            <a:r>
              <a:rPr lang="en-US" altLang="zh-CN" dirty="0"/>
              <a:t>IP</a:t>
            </a:r>
            <a:endParaRPr lang="zh-CN" altLang="zh-CN" dirty="0"/>
          </a:p>
          <a:p>
            <a:r>
              <a:rPr lang="en-US" altLang="zh-CN" dirty="0"/>
              <a:t>12.3 IPv6</a:t>
            </a:r>
            <a:endParaRPr lang="zh-CN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12.3.1 </a:t>
            </a:r>
            <a:r>
              <a:rPr lang="zh-CN" altLang="zh-CN" dirty="0">
                <a:solidFill>
                  <a:srgbClr val="FF0000"/>
                </a:solidFill>
              </a:rPr>
              <a:t>概述</a:t>
            </a:r>
          </a:p>
          <a:p>
            <a:pPr lvl="1"/>
            <a:r>
              <a:rPr lang="en-US" altLang="zh-CN" dirty="0"/>
              <a:t>12.3.2 IP6</a:t>
            </a:r>
            <a:r>
              <a:rPr lang="zh-CN" altLang="zh-CN" dirty="0"/>
              <a:t>的地址</a:t>
            </a:r>
          </a:p>
          <a:p>
            <a:pPr lvl="1"/>
            <a:r>
              <a:rPr lang="en-US" altLang="zh-CN" dirty="0"/>
              <a:t>12.3.3 </a:t>
            </a:r>
            <a:r>
              <a:rPr lang="zh-CN" altLang="zh-CN" dirty="0"/>
              <a:t>从</a:t>
            </a:r>
            <a:r>
              <a:rPr lang="en-US" altLang="zh-CN" dirty="0"/>
              <a:t>IPv4</a:t>
            </a:r>
            <a:r>
              <a:rPr lang="zh-CN" altLang="zh-CN" dirty="0"/>
              <a:t>向</a:t>
            </a:r>
            <a:r>
              <a:rPr lang="en-US" altLang="zh-CN" dirty="0"/>
              <a:t>IPv6</a:t>
            </a:r>
            <a:r>
              <a:rPr lang="zh-CN" altLang="zh-CN" dirty="0"/>
              <a:t>过渡</a:t>
            </a:r>
          </a:p>
          <a:p>
            <a:r>
              <a:rPr lang="en-US" altLang="zh-CN" dirty="0"/>
              <a:t>12.4 </a:t>
            </a:r>
            <a:r>
              <a:rPr lang="zh-CN" altLang="zh-CN" dirty="0"/>
              <a:t>软件定义网络</a:t>
            </a:r>
            <a:r>
              <a:rPr lang="en-US" altLang="zh-CN" dirty="0"/>
              <a:t>SDN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86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现在使用的</a:t>
            </a:r>
            <a:r>
              <a:rPr lang="en-US" altLang="zh-CN" dirty="0"/>
              <a:t>IP</a:t>
            </a:r>
            <a:r>
              <a:rPr lang="zh-CN" altLang="zh-CN" dirty="0"/>
              <a:t>协议是第四</a:t>
            </a:r>
            <a:r>
              <a:rPr lang="zh-CN" altLang="zh-CN" dirty="0" smtClean="0"/>
              <a:t>版本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是</a:t>
            </a:r>
            <a:r>
              <a:rPr lang="zh-CN" altLang="zh-CN" dirty="0"/>
              <a:t>在</a:t>
            </a:r>
            <a:r>
              <a:rPr lang="en-US" altLang="zh-CN" dirty="0"/>
              <a:t>20</a:t>
            </a:r>
            <a:r>
              <a:rPr lang="zh-CN" altLang="zh-CN" dirty="0"/>
              <a:t>世纪</a:t>
            </a:r>
            <a:r>
              <a:rPr lang="en-US" altLang="zh-CN" dirty="0"/>
              <a:t>70</a:t>
            </a:r>
            <a:r>
              <a:rPr lang="zh-CN" altLang="zh-CN" dirty="0"/>
              <a:t>年代末期设计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r>
              <a:rPr lang="zh-CN" altLang="zh-CN" dirty="0" smtClean="0"/>
              <a:t>计算机网络</a:t>
            </a:r>
            <a:r>
              <a:rPr lang="zh-CN" altLang="zh-CN" dirty="0"/>
              <a:t>经过几十年的飞速发展，</a:t>
            </a:r>
            <a:r>
              <a:rPr lang="en-US" altLang="zh-CN" dirty="0"/>
              <a:t>IPv4</a:t>
            </a:r>
            <a:r>
              <a:rPr lang="zh-CN" altLang="zh-CN" dirty="0"/>
              <a:t>的各种优缺点都有所</a:t>
            </a:r>
            <a:r>
              <a:rPr lang="zh-CN" altLang="zh-CN" dirty="0" smtClean="0"/>
              <a:t>体现</a:t>
            </a:r>
            <a:endParaRPr lang="en-US" altLang="zh-CN" dirty="0" smtClean="0"/>
          </a:p>
          <a:p>
            <a:r>
              <a:rPr lang="zh-CN" altLang="zh-CN" dirty="0" smtClean="0"/>
              <a:t>更</a:t>
            </a:r>
            <a:r>
              <a:rPr lang="zh-CN" altLang="zh-CN" dirty="0"/>
              <a:t>重要的是目前</a:t>
            </a:r>
            <a:r>
              <a:rPr lang="en-US" altLang="zh-CN" dirty="0"/>
              <a:t>IPv4</a:t>
            </a:r>
            <a:r>
              <a:rPr lang="zh-CN" altLang="zh-CN" dirty="0"/>
              <a:t>地址已经耗尽</a:t>
            </a:r>
            <a:r>
              <a:rPr lang="zh-CN" altLang="zh-CN" dirty="0" smtClean="0"/>
              <a:t>了</a:t>
            </a:r>
            <a:endParaRPr lang="en-US" altLang="zh-CN" dirty="0" smtClean="0"/>
          </a:p>
          <a:p>
            <a:r>
              <a:rPr lang="zh-CN" altLang="zh-CN" dirty="0" smtClean="0"/>
              <a:t>当前</a:t>
            </a:r>
            <a:r>
              <a:rPr lang="zh-CN" altLang="zh-CN" dirty="0"/>
              <a:t>不少技术都是对</a:t>
            </a:r>
            <a:r>
              <a:rPr lang="en-US" altLang="zh-CN" dirty="0"/>
              <a:t>IPv4</a:t>
            </a:r>
            <a:r>
              <a:rPr lang="zh-CN" altLang="zh-CN" dirty="0"/>
              <a:t>的</a:t>
            </a:r>
            <a:r>
              <a:rPr lang="zh-CN" altLang="zh-CN" dirty="0" smtClean="0"/>
              <a:t>改革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</a:t>
            </a:r>
            <a:r>
              <a:rPr lang="zh-CN" altLang="zh-CN" dirty="0"/>
              <a:t>延续</a:t>
            </a:r>
            <a:r>
              <a:rPr lang="en-US" altLang="zh-CN" dirty="0"/>
              <a:t>IPv4</a:t>
            </a:r>
            <a:r>
              <a:rPr lang="zh-CN" altLang="zh-CN" dirty="0"/>
              <a:t>生命的同时也有一些</a:t>
            </a:r>
            <a:r>
              <a:rPr lang="zh-CN" altLang="zh-CN" dirty="0" smtClean="0"/>
              <a:t>限制</a:t>
            </a:r>
            <a:endParaRPr lang="en-US" altLang="zh-CN" dirty="0" smtClean="0"/>
          </a:p>
          <a:p>
            <a:r>
              <a:rPr lang="zh-CN" altLang="zh-CN" dirty="0" smtClean="0"/>
              <a:t>而</a:t>
            </a:r>
            <a:r>
              <a:rPr lang="en-US" altLang="zh-CN" dirty="0"/>
              <a:t>IPv6</a:t>
            </a:r>
            <a:r>
              <a:rPr lang="zh-CN" altLang="zh-CN" dirty="0"/>
              <a:t>则是一种革命，可以极大地改进互联网。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55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6815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zh-CN" dirty="0" smtClean="0">
                <a:solidFill>
                  <a:srgbClr val="FF0000"/>
                </a:solidFill>
              </a:rPr>
              <a:t>概述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1</a:t>
            </a:r>
            <a:r>
              <a:rPr lang="zh-CN" altLang="zh-CN" dirty="0"/>
              <a:t>）出发点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3812201" cy="4572000"/>
          </a:xfrm>
        </p:spPr>
        <p:txBody>
          <a:bodyPr/>
          <a:lstStyle/>
          <a:p>
            <a:r>
              <a:rPr lang="zh-CN" altLang="zh-CN" dirty="0"/>
              <a:t>多播（也成为组播，</a:t>
            </a:r>
            <a:r>
              <a:rPr lang="en-US" altLang="zh-CN" dirty="0"/>
              <a:t>multicast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可以</a:t>
            </a:r>
            <a:r>
              <a:rPr lang="zh-CN" altLang="zh-CN" dirty="0"/>
              <a:t>有效减少这种带宽浪费的</a:t>
            </a:r>
            <a:r>
              <a:rPr lang="zh-CN" altLang="zh-CN" dirty="0" smtClean="0"/>
              <a:t>情况</a:t>
            </a:r>
            <a:endParaRPr lang="en-US" altLang="zh-CN" dirty="0" smtClean="0"/>
          </a:p>
          <a:p>
            <a:r>
              <a:rPr lang="zh-CN" altLang="zh-CN" dirty="0"/>
              <a:t>在互联网上进行多播就叫作</a:t>
            </a:r>
            <a:r>
              <a:rPr lang="en-US" altLang="zh-CN" dirty="0"/>
              <a:t>IP</a:t>
            </a:r>
            <a:r>
              <a:rPr lang="zh-CN" altLang="zh-CN" dirty="0"/>
              <a:t>多播。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960" y="116632"/>
            <a:ext cx="516255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953" y="3228089"/>
            <a:ext cx="501015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749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IPv6</a:t>
            </a:r>
            <a:r>
              <a:rPr lang="zh-CN" altLang="zh-CN" dirty="0"/>
              <a:t>引进的主要变化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更</a:t>
            </a:r>
            <a:r>
              <a:rPr lang="zh-CN" altLang="zh-CN" dirty="0"/>
              <a:t>大的地址空间</a:t>
            </a:r>
          </a:p>
          <a:p>
            <a:pPr lvl="1"/>
            <a:r>
              <a:rPr lang="zh-CN" altLang="zh-CN" dirty="0" smtClean="0"/>
              <a:t>从</a:t>
            </a:r>
            <a:r>
              <a:rPr lang="en-US" altLang="zh-CN" dirty="0"/>
              <a:t>IPv4</a:t>
            </a:r>
            <a:r>
              <a:rPr lang="zh-CN" altLang="zh-CN" dirty="0"/>
              <a:t>的</a:t>
            </a:r>
            <a:r>
              <a:rPr lang="en-US" altLang="zh-CN" dirty="0"/>
              <a:t>32</a:t>
            </a:r>
            <a:r>
              <a:rPr lang="zh-CN" altLang="zh-CN" dirty="0"/>
              <a:t>比特增大到</a:t>
            </a:r>
            <a:r>
              <a:rPr lang="en-US" altLang="zh-CN" dirty="0"/>
              <a:t>128</a:t>
            </a:r>
            <a:r>
              <a:rPr lang="zh-CN" altLang="zh-CN" dirty="0" smtClean="0"/>
              <a:t>比特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地址空间</a:t>
            </a:r>
            <a:r>
              <a:rPr lang="zh-CN" altLang="zh-CN" dirty="0"/>
              <a:t>得到了极大地扩展。</a:t>
            </a:r>
          </a:p>
          <a:p>
            <a:r>
              <a:rPr lang="zh-CN" altLang="zh-CN" dirty="0" smtClean="0"/>
              <a:t>提出</a:t>
            </a:r>
            <a:r>
              <a:rPr lang="zh-CN" altLang="zh-CN" dirty="0"/>
              <a:t>了一个新的分组传输模式</a:t>
            </a:r>
          </a:p>
          <a:p>
            <a:pPr lvl="1"/>
            <a:r>
              <a:rPr lang="zh-CN" altLang="zh-CN" dirty="0"/>
              <a:t>除了</a:t>
            </a:r>
            <a:r>
              <a:rPr lang="en-US" altLang="zh-CN" dirty="0"/>
              <a:t>IPv4</a:t>
            </a:r>
            <a:r>
              <a:rPr lang="zh-CN" altLang="zh-CN" dirty="0"/>
              <a:t>提供的单播、多播通信</a:t>
            </a:r>
            <a:r>
              <a:rPr lang="zh-CN" altLang="zh-CN" dirty="0" smtClean="0"/>
              <a:t>模式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增加</a:t>
            </a:r>
            <a:r>
              <a:rPr lang="zh-CN" altLang="zh-CN" dirty="0"/>
              <a:t>了任播</a:t>
            </a:r>
            <a:r>
              <a:rPr lang="zh-CN" altLang="zh-CN" dirty="0" smtClean="0"/>
              <a:t>模式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2280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528" y="1556792"/>
            <a:ext cx="8640960" cy="4572000"/>
          </a:xfrm>
        </p:spPr>
        <p:txBody>
          <a:bodyPr>
            <a:normAutofit/>
          </a:bodyPr>
          <a:lstStyle/>
          <a:p>
            <a:r>
              <a:rPr lang="zh-CN" altLang="zh-CN" dirty="0"/>
              <a:t>重新设计了分组的格式</a:t>
            </a:r>
          </a:p>
          <a:p>
            <a:pPr lvl="1"/>
            <a:r>
              <a:rPr lang="zh-CN" altLang="zh-CN" sz="2300" dirty="0" smtClean="0"/>
              <a:t>把</a:t>
            </a:r>
            <a:r>
              <a:rPr lang="zh-CN" altLang="zh-CN" sz="2300" dirty="0"/>
              <a:t>分组首部中重要性不大的一些功能取消</a:t>
            </a:r>
            <a:r>
              <a:rPr lang="zh-CN" altLang="zh-CN" sz="2300" dirty="0" smtClean="0"/>
              <a:t>了</a:t>
            </a:r>
            <a:endParaRPr lang="en-US" altLang="zh-CN" sz="2300" dirty="0" smtClean="0"/>
          </a:p>
          <a:p>
            <a:pPr lvl="1"/>
            <a:r>
              <a:rPr lang="zh-CN" altLang="zh-CN" sz="2300" dirty="0" smtClean="0"/>
              <a:t>首部固定字段减少</a:t>
            </a:r>
            <a:r>
              <a:rPr lang="zh-CN" altLang="zh-CN" sz="2300" dirty="0"/>
              <a:t>到</a:t>
            </a:r>
            <a:r>
              <a:rPr lang="en-US" altLang="zh-CN" sz="2300" dirty="0"/>
              <a:t>8</a:t>
            </a:r>
            <a:r>
              <a:rPr lang="zh-CN" altLang="zh-CN" sz="2300" dirty="0"/>
              <a:t>个</a:t>
            </a:r>
            <a:r>
              <a:rPr lang="zh-CN" altLang="zh-CN" sz="2300" dirty="0" smtClean="0"/>
              <a:t>，长度</a:t>
            </a:r>
            <a:r>
              <a:rPr lang="zh-CN" altLang="zh-CN" sz="2300" dirty="0"/>
              <a:t>固定</a:t>
            </a:r>
            <a:r>
              <a:rPr lang="zh-CN" altLang="zh-CN" sz="2300" dirty="0" smtClean="0"/>
              <a:t>，</a:t>
            </a:r>
            <a:r>
              <a:rPr lang="zh-CN" altLang="en-US" sz="2300" dirty="0" smtClean="0"/>
              <a:t>可</a:t>
            </a:r>
            <a:r>
              <a:rPr lang="zh-CN" altLang="zh-CN" sz="2300" dirty="0" smtClean="0"/>
              <a:t>提高</a:t>
            </a:r>
            <a:r>
              <a:rPr lang="zh-CN" altLang="zh-CN" sz="2300" dirty="0"/>
              <a:t>路由器</a:t>
            </a:r>
            <a:r>
              <a:rPr lang="zh-CN" altLang="zh-CN" sz="2300" dirty="0" smtClean="0"/>
              <a:t>处理效率</a:t>
            </a:r>
            <a:endParaRPr lang="en-US" altLang="zh-CN" sz="2300" dirty="0" smtClean="0"/>
          </a:p>
          <a:p>
            <a:pPr lvl="1"/>
            <a:r>
              <a:rPr lang="en-US" altLang="zh-CN" sz="2300" dirty="0" smtClean="0"/>
              <a:t>IPv6</a:t>
            </a:r>
            <a:r>
              <a:rPr lang="zh-CN" altLang="zh-CN" sz="2300" dirty="0"/>
              <a:t>首部改为</a:t>
            </a:r>
            <a:r>
              <a:rPr lang="en-US" altLang="zh-CN" sz="2300" dirty="0"/>
              <a:t>8</a:t>
            </a:r>
            <a:r>
              <a:rPr lang="zh-CN" altLang="zh-CN" sz="2300" dirty="0"/>
              <a:t>字节</a:t>
            </a:r>
            <a:r>
              <a:rPr lang="zh-CN" altLang="zh-CN" sz="2300" dirty="0" smtClean="0"/>
              <a:t>对齐，</a:t>
            </a:r>
            <a:r>
              <a:rPr lang="en-US" altLang="zh-CN" sz="2300" dirty="0" smtClean="0"/>
              <a:t>IPv4</a:t>
            </a:r>
            <a:r>
              <a:rPr lang="zh-CN" altLang="zh-CN" sz="2300" dirty="0" smtClean="0"/>
              <a:t>是</a:t>
            </a:r>
            <a:r>
              <a:rPr lang="en-US" altLang="zh-CN" sz="2300" dirty="0"/>
              <a:t>4</a:t>
            </a:r>
            <a:r>
              <a:rPr lang="zh-CN" altLang="zh-CN" sz="2300" dirty="0"/>
              <a:t>字节对齐。</a:t>
            </a:r>
          </a:p>
          <a:p>
            <a:pPr lvl="1"/>
            <a:r>
              <a:rPr lang="zh-CN" altLang="zh-CN" sz="2300" dirty="0"/>
              <a:t>有效载荷允许有零个或多个扩展首部（不属于</a:t>
            </a:r>
            <a:r>
              <a:rPr lang="en-US" altLang="zh-CN" sz="2300" dirty="0"/>
              <a:t>IPv6</a:t>
            </a:r>
            <a:r>
              <a:rPr lang="zh-CN" altLang="zh-CN" sz="2300" dirty="0"/>
              <a:t>分组的首部），再后面才是数据部分</a:t>
            </a:r>
            <a:r>
              <a:rPr lang="zh-CN" altLang="zh-CN" sz="2300" dirty="0" smtClean="0"/>
              <a:t>。</a:t>
            </a:r>
            <a:endParaRPr lang="zh-CN" altLang="zh-CN" sz="2300" dirty="0"/>
          </a:p>
          <a:p>
            <a:pPr lvl="1"/>
            <a:r>
              <a:rPr lang="en-US" altLang="zh-CN" sz="2300" dirty="0"/>
              <a:t>IPv6</a:t>
            </a:r>
            <a:r>
              <a:rPr lang="zh-CN" altLang="zh-CN" sz="2300" dirty="0"/>
              <a:t>包含一些新的选项，但都放在有效载荷中，而</a:t>
            </a:r>
            <a:r>
              <a:rPr lang="en-US" altLang="zh-CN" sz="2300" dirty="0"/>
              <a:t>IPv4</a:t>
            </a:r>
            <a:r>
              <a:rPr lang="zh-CN" altLang="zh-CN" sz="2300" dirty="0"/>
              <a:t>的选项是固定不变的，放在首部的</a:t>
            </a:r>
            <a:r>
              <a:rPr lang="zh-CN" altLang="zh-CN" sz="2300" dirty="0" smtClean="0"/>
              <a:t>可变部分</a:t>
            </a:r>
            <a:endParaRPr lang="zh-CN" altLang="zh-CN" sz="2300" dirty="0"/>
          </a:p>
          <a:p>
            <a:r>
              <a:rPr lang="zh-CN" altLang="zh-CN" dirty="0"/>
              <a:t>分组格式的不同，</a:t>
            </a:r>
            <a:r>
              <a:rPr lang="zh-CN" altLang="zh-CN" dirty="0">
                <a:solidFill>
                  <a:srgbClr val="FF0000"/>
                </a:solidFill>
              </a:rPr>
              <a:t>使得</a:t>
            </a:r>
            <a:r>
              <a:rPr lang="en-US" altLang="zh-CN" dirty="0">
                <a:solidFill>
                  <a:srgbClr val="FF0000"/>
                </a:solidFill>
              </a:rPr>
              <a:t>IPv6</a:t>
            </a:r>
            <a:r>
              <a:rPr lang="zh-CN" altLang="zh-CN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IPv4</a:t>
            </a:r>
            <a:r>
              <a:rPr lang="zh-CN" altLang="zh-CN" dirty="0">
                <a:solidFill>
                  <a:srgbClr val="FF0000"/>
                </a:solidFill>
              </a:rPr>
              <a:t>不能</a:t>
            </a:r>
            <a:r>
              <a:rPr lang="zh-CN" altLang="zh-CN" dirty="0" smtClean="0">
                <a:solidFill>
                  <a:srgbClr val="FF0000"/>
                </a:solidFill>
              </a:rPr>
              <a:t>兼容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508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支持</a:t>
            </a:r>
            <a:r>
              <a:rPr lang="zh-CN" altLang="zh-CN" dirty="0"/>
              <a:t>自动配置</a:t>
            </a:r>
          </a:p>
          <a:p>
            <a:pPr lvl="1"/>
            <a:r>
              <a:rPr lang="zh-CN" altLang="zh-CN" dirty="0"/>
              <a:t>因此</a:t>
            </a:r>
            <a:r>
              <a:rPr lang="en-US" altLang="zh-CN" dirty="0"/>
              <a:t>IPV6</a:t>
            </a:r>
            <a:r>
              <a:rPr lang="zh-CN" altLang="zh-CN" dirty="0"/>
              <a:t>不需要使用动态主机配置协议</a:t>
            </a:r>
            <a:r>
              <a:rPr lang="en-US" altLang="zh-CN" dirty="0"/>
              <a:t>DHCP</a:t>
            </a:r>
            <a:r>
              <a:rPr lang="zh-CN" altLang="zh-CN" dirty="0"/>
              <a:t>。</a:t>
            </a:r>
          </a:p>
          <a:p>
            <a:r>
              <a:rPr lang="zh-CN" altLang="zh-CN" dirty="0" smtClean="0"/>
              <a:t>支持</a:t>
            </a:r>
            <a:r>
              <a:rPr lang="zh-CN" altLang="zh-CN" dirty="0"/>
              <a:t>资源的预留</a:t>
            </a:r>
          </a:p>
          <a:p>
            <a:pPr lvl="1"/>
            <a:r>
              <a:rPr lang="en-US" altLang="zh-CN" dirty="0"/>
              <a:t>IPv6</a:t>
            </a:r>
            <a:r>
              <a:rPr lang="zh-CN" altLang="zh-CN" dirty="0"/>
              <a:t>支持那些要求保证一定带宽和时延的应用，如实时视频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63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12.1 IP</a:t>
            </a:r>
            <a:r>
              <a:rPr lang="zh-CN" altLang="zh-CN" dirty="0"/>
              <a:t>多播</a:t>
            </a:r>
          </a:p>
          <a:p>
            <a:r>
              <a:rPr lang="en-US" altLang="zh-CN" dirty="0"/>
              <a:t>12.2 </a:t>
            </a:r>
            <a:r>
              <a:rPr lang="zh-CN" altLang="zh-CN" dirty="0"/>
              <a:t>移动</a:t>
            </a:r>
            <a:r>
              <a:rPr lang="en-US" altLang="zh-CN" dirty="0"/>
              <a:t>IP</a:t>
            </a:r>
            <a:endParaRPr lang="zh-CN" altLang="zh-CN" dirty="0"/>
          </a:p>
          <a:p>
            <a:r>
              <a:rPr lang="en-US" altLang="zh-CN" dirty="0"/>
              <a:t>12.3 IPv6</a:t>
            </a:r>
            <a:endParaRPr lang="zh-CN" altLang="zh-CN" dirty="0"/>
          </a:p>
          <a:p>
            <a:pPr lvl="1"/>
            <a:r>
              <a:rPr lang="en-US" altLang="zh-CN" dirty="0"/>
              <a:t>12.3.1 </a:t>
            </a:r>
            <a:r>
              <a:rPr lang="zh-CN" altLang="zh-CN" dirty="0"/>
              <a:t>概述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12.3.2 IP6</a:t>
            </a:r>
            <a:r>
              <a:rPr lang="zh-CN" altLang="zh-CN" dirty="0">
                <a:solidFill>
                  <a:srgbClr val="FF0000"/>
                </a:solidFill>
              </a:rPr>
              <a:t>的地址</a:t>
            </a:r>
          </a:p>
          <a:p>
            <a:pPr lvl="1"/>
            <a:r>
              <a:rPr lang="en-US" altLang="zh-CN" dirty="0"/>
              <a:t>12.3.3 </a:t>
            </a:r>
            <a:r>
              <a:rPr lang="zh-CN" altLang="zh-CN" dirty="0"/>
              <a:t>从</a:t>
            </a:r>
            <a:r>
              <a:rPr lang="en-US" altLang="zh-CN" dirty="0"/>
              <a:t>IPv4</a:t>
            </a:r>
            <a:r>
              <a:rPr lang="zh-CN" altLang="zh-CN" dirty="0"/>
              <a:t>向</a:t>
            </a:r>
            <a:r>
              <a:rPr lang="en-US" altLang="zh-CN" dirty="0"/>
              <a:t>IPv6</a:t>
            </a:r>
            <a:r>
              <a:rPr lang="zh-CN" altLang="zh-CN" dirty="0"/>
              <a:t>过渡</a:t>
            </a:r>
          </a:p>
          <a:p>
            <a:r>
              <a:rPr lang="en-US" altLang="zh-CN" dirty="0"/>
              <a:t>12.4 </a:t>
            </a:r>
            <a:r>
              <a:rPr lang="zh-CN" altLang="zh-CN" dirty="0"/>
              <a:t>软件定义网络</a:t>
            </a:r>
            <a:r>
              <a:rPr lang="en-US" altLang="zh-CN" dirty="0"/>
              <a:t>SDN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86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1. IP</a:t>
            </a:r>
            <a:r>
              <a:rPr lang="zh-CN" altLang="zh-CN" dirty="0">
                <a:solidFill>
                  <a:srgbClr val="FF0000"/>
                </a:solidFill>
              </a:rPr>
              <a:t>地址记法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128</a:t>
            </a:r>
            <a:r>
              <a:rPr lang="zh-CN" altLang="zh-CN" dirty="0"/>
              <a:t>比特，使得点分十进制记法也不够方便</a:t>
            </a:r>
            <a:r>
              <a:rPr lang="zh-CN" altLang="zh-CN" dirty="0" smtClean="0"/>
              <a:t>了</a:t>
            </a:r>
            <a:endParaRPr lang="en-US" altLang="zh-CN" dirty="0" smtClean="0"/>
          </a:p>
          <a:p>
            <a:r>
              <a:rPr lang="zh-CN" altLang="zh-CN" dirty="0" smtClean="0"/>
              <a:t>为了</a:t>
            </a:r>
            <a:r>
              <a:rPr lang="zh-CN" altLang="zh-CN" dirty="0"/>
              <a:t>使地址显得更简洁，</a:t>
            </a:r>
            <a:r>
              <a:rPr lang="en-US" altLang="zh-CN" dirty="0"/>
              <a:t>IPv6</a:t>
            </a:r>
            <a:r>
              <a:rPr lang="zh-CN" altLang="zh-CN" dirty="0"/>
              <a:t>使用</a:t>
            </a:r>
            <a:r>
              <a:rPr lang="zh-CN" altLang="zh-CN" dirty="0">
                <a:solidFill>
                  <a:srgbClr val="FF0000"/>
                </a:solidFill>
              </a:rPr>
              <a:t>冒号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zh-CN" dirty="0">
                <a:solidFill>
                  <a:srgbClr val="FF0000"/>
                </a:solidFill>
              </a:rPr>
              <a:t>进制</a:t>
            </a:r>
            <a:r>
              <a:rPr lang="zh-CN" altLang="zh-CN" dirty="0"/>
              <a:t>记</a:t>
            </a:r>
            <a:r>
              <a:rPr lang="zh-CN" altLang="zh-CN" dirty="0" smtClean="0"/>
              <a:t>法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把</a:t>
            </a:r>
            <a:r>
              <a:rPr lang="zh-CN" altLang="zh-CN" dirty="0"/>
              <a:t>地址按</a:t>
            </a:r>
            <a:r>
              <a:rPr lang="en-US" altLang="zh-CN" dirty="0"/>
              <a:t>16</a:t>
            </a:r>
            <a:r>
              <a:rPr lang="zh-CN" altLang="zh-CN" dirty="0"/>
              <a:t>比特进行</a:t>
            </a:r>
            <a:r>
              <a:rPr lang="zh-CN" altLang="zh-CN" dirty="0" smtClean="0"/>
              <a:t>分组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每个</a:t>
            </a:r>
            <a:r>
              <a:rPr lang="zh-CN" altLang="zh-CN" dirty="0"/>
              <a:t>组用</a:t>
            </a:r>
            <a:r>
              <a:rPr lang="en-US" altLang="zh-CN" dirty="0"/>
              <a:t>4</a:t>
            </a:r>
            <a:r>
              <a:rPr lang="zh-CN" altLang="zh-CN" dirty="0"/>
              <a:t>个</a:t>
            </a:r>
            <a:r>
              <a:rPr lang="en-US" altLang="zh-CN" dirty="0"/>
              <a:t>16</a:t>
            </a:r>
            <a:r>
              <a:rPr lang="zh-CN" altLang="zh-CN" dirty="0"/>
              <a:t>进制的值</a:t>
            </a:r>
            <a:r>
              <a:rPr lang="zh-CN" altLang="zh-CN" dirty="0" smtClean="0"/>
              <a:t>表示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各</a:t>
            </a:r>
            <a:r>
              <a:rPr lang="zh-CN" altLang="zh-CN" dirty="0"/>
              <a:t>组之间再用冒号</a:t>
            </a:r>
            <a:r>
              <a:rPr lang="zh-CN" altLang="zh-CN" dirty="0" smtClean="0"/>
              <a:t>分隔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例如</a:t>
            </a:r>
            <a:r>
              <a:rPr lang="zh-CN" altLang="zh-CN" dirty="0"/>
              <a:t>：</a:t>
            </a:r>
            <a:r>
              <a:rPr lang="en-US" altLang="zh-CN" dirty="0" smtClean="0"/>
              <a:t>00E6:0C64:FFFF:0000:0000:1180:060A:000F</a:t>
            </a:r>
          </a:p>
        </p:txBody>
      </p:sp>
    </p:spTree>
    <p:extLst>
      <p:ext uri="{BB962C8B-B14F-4D97-AF65-F5344CB8AC3E}">
        <p14:creationId xmlns:p14="http://schemas.microsoft.com/office/powerpoint/2010/main" val="151315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简化记法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62736" cy="4572000"/>
          </a:xfrm>
        </p:spPr>
        <p:txBody>
          <a:bodyPr/>
          <a:lstStyle/>
          <a:p>
            <a:r>
              <a:rPr lang="zh-CN" altLang="en-US" dirty="0" smtClean="0"/>
              <a:t>原始记法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00E6:0C64:FFFF:0000:0000:1180:060A:000F</a:t>
            </a:r>
            <a:endParaRPr lang="en-US" altLang="zh-CN" dirty="0"/>
          </a:p>
          <a:p>
            <a:r>
              <a:rPr lang="zh-CN" altLang="zh-CN" dirty="0"/>
              <a:t>允许把每一组数字</a:t>
            </a:r>
            <a:r>
              <a:rPr lang="zh-CN" altLang="zh-CN" dirty="0">
                <a:solidFill>
                  <a:srgbClr val="FF0000"/>
                </a:solidFill>
              </a:rPr>
              <a:t>前面</a:t>
            </a:r>
            <a:r>
              <a:rPr lang="zh-CN" altLang="zh-CN" dirty="0"/>
              <a:t>的</a:t>
            </a:r>
            <a:r>
              <a:rPr lang="en-US" altLang="zh-CN" dirty="0"/>
              <a:t>0</a:t>
            </a:r>
            <a:r>
              <a:rPr lang="zh-CN" altLang="zh-CN" dirty="0"/>
              <a:t>省略</a:t>
            </a:r>
            <a:endParaRPr lang="en-US" altLang="zh-CN" dirty="0"/>
          </a:p>
          <a:p>
            <a:pPr lvl="1"/>
            <a:r>
              <a:rPr lang="zh-CN" altLang="zh-CN" dirty="0" smtClean="0"/>
              <a:t>上面地址</a:t>
            </a:r>
            <a:r>
              <a:rPr lang="zh-CN" altLang="zh-CN" dirty="0"/>
              <a:t>可以写作</a:t>
            </a:r>
            <a:r>
              <a:rPr lang="en-US" altLang="zh-CN" dirty="0" smtClean="0"/>
              <a:t>E6:C64:FFFF:0:0:1180:60A:F</a:t>
            </a:r>
            <a:endParaRPr lang="zh-CN" altLang="en-US" dirty="0"/>
          </a:p>
          <a:p>
            <a:r>
              <a:rPr lang="zh-CN" altLang="zh-CN" dirty="0"/>
              <a:t>允许实现零</a:t>
            </a:r>
            <a:r>
              <a:rPr lang="zh-CN" altLang="zh-CN" dirty="0" smtClean="0"/>
              <a:t>压缩</a:t>
            </a:r>
            <a:endParaRPr lang="en-US" altLang="zh-CN" dirty="0" smtClean="0"/>
          </a:p>
          <a:p>
            <a:pPr lvl="1"/>
            <a:r>
              <a:rPr lang="zh-CN" altLang="zh-CN" dirty="0"/>
              <a:t>上面地址可以写作</a:t>
            </a:r>
            <a:r>
              <a:rPr lang="en-US" altLang="zh-CN" dirty="0" smtClean="0"/>
              <a:t>E6:C64:FFFF</a:t>
            </a:r>
            <a:r>
              <a:rPr lang="en-US" altLang="zh-CN" dirty="0"/>
              <a:t>::</a:t>
            </a:r>
            <a:r>
              <a:rPr lang="en-US" altLang="zh-CN" dirty="0" smtClean="0"/>
              <a:t>1180:60A:F</a:t>
            </a:r>
          </a:p>
          <a:p>
            <a:pPr lvl="1"/>
            <a:r>
              <a:rPr lang="zh-CN" altLang="zh-CN" dirty="0"/>
              <a:t>任一地址中只能使用</a:t>
            </a:r>
            <a:r>
              <a:rPr lang="zh-CN" altLang="zh-CN" dirty="0">
                <a:solidFill>
                  <a:srgbClr val="FF0000"/>
                </a:solidFill>
              </a:rPr>
              <a:t>一次</a:t>
            </a:r>
            <a:r>
              <a:rPr lang="zh-CN" altLang="zh-CN" dirty="0"/>
              <a:t>零压缩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61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另外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冒号</a:t>
            </a:r>
            <a:r>
              <a:rPr lang="en-US" altLang="zh-CN" dirty="0"/>
              <a:t>16</a:t>
            </a:r>
            <a:r>
              <a:rPr lang="zh-CN" altLang="zh-CN" dirty="0"/>
              <a:t>进制记法可结合使用点分</a:t>
            </a:r>
            <a:r>
              <a:rPr lang="en-US" altLang="zh-CN" dirty="0"/>
              <a:t>10</a:t>
            </a:r>
            <a:r>
              <a:rPr lang="zh-CN" altLang="zh-CN" dirty="0"/>
              <a:t>进制记法的</a:t>
            </a:r>
            <a:r>
              <a:rPr lang="zh-CN" altLang="zh-CN" dirty="0" smtClean="0"/>
              <a:t>后缀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0:0:0:0:0:0:128.10.2.1</a:t>
            </a:r>
          </a:p>
          <a:p>
            <a:pPr lvl="1"/>
            <a:r>
              <a:rPr lang="zh-CN" altLang="en-US" dirty="0" smtClean="0"/>
              <a:t>或</a:t>
            </a:r>
            <a:r>
              <a:rPr lang="en-US" altLang="zh-CN" dirty="0"/>
              <a:t>::</a:t>
            </a:r>
            <a:r>
              <a:rPr lang="en-US" altLang="zh-CN" dirty="0" smtClean="0"/>
              <a:t>128.10.2.1</a:t>
            </a:r>
          </a:p>
          <a:p>
            <a:r>
              <a:rPr lang="zh-CN" altLang="zh-CN" dirty="0"/>
              <a:t>仍可采用</a:t>
            </a:r>
            <a:r>
              <a:rPr lang="en-US" altLang="zh-CN" dirty="0"/>
              <a:t>CIDR</a:t>
            </a:r>
            <a:r>
              <a:rPr lang="zh-CN" altLang="zh-CN" dirty="0"/>
              <a:t>斜线表示法，例如</a:t>
            </a:r>
            <a:r>
              <a:rPr lang="en-US" altLang="zh-CN" dirty="0"/>
              <a:t>12AB::</a:t>
            </a:r>
            <a:r>
              <a:rPr lang="en-US" altLang="zh-CN" dirty="0" smtClean="0"/>
              <a:t>CD30:0:0:0:0 /60</a:t>
            </a:r>
            <a:r>
              <a:rPr lang="zh-CN" altLang="zh-CN" dirty="0"/>
              <a:t>或</a:t>
            </a:r>
            <a:r>
              <a:rPr lang="en-US" altLang="zh-CN" dirty="0"/>
              <a:t>12AB:0:0:CD30::/</a:t>
            </a:r>
            <a:r>
              <a:rPr lang="en-US" altLang="zh-CN" dirty="0" smtClean="0"/>
              <a:t>60</a:t>
            </a:r>
          </a:p>
          <a:p>
            <a:r>
              <a:rPr lang="zh-CN" altLang="zh-CN" dirty="0" smtClean="0"/>
              <a:t>但</a:t>
            </a:r>
            <a:r>
              <a:rPr lang="zh-CN" altLang="zh-CN" dirty="0"/>
              <a:t>不允许省略记为</a:t>
            </a:r>
            <a:r>
              <a:rPr lang="en-US" altLang="zh-CN" dirty="0"/>
              <a:t>12AB::</a:t>
            </a:r>
            <a:r>
              <a:rPr lang="en-US" altLang="zh-CN" dirty="0" smtClean="0"/>
              <a:t>CD30/60</a:t>
            </a:r>
          </a:p>
          <a:p>
            <a:pPr lvl="1"/>
            <a:r>
              <a:rPr lang="zh-CN" altLang="en-US" dirty="0"/>
              <a:t>相当于</a:t>
            </a:r>
            <a:r>
              <a:rPr lang="zh-CN" altLang="zh-CN" dirty="0" smtClean="0"/>
              <a:t>省略</a:t>
            </a:r>
            <a:r>
              <a:rPr lang="zh-CN" altLang="en-US" dirty="0" smtClean="0"/>
              <a:t>了</a:t>
            </a:r>
            <a:r>
              <a:rPr lang="zh-CN" altLang="zh-CN" dirty="0" smtClean="0"/>
              <a:t>两部分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987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2. IP</a:t>
            </a:r>
            <a:r>
              <a:rPr lang="zh-CN" altLang="zh-CN" dirty="0">
                <a:solidFill>
                  <a:srgbClr val="FF0000"/>
                </a:solidFill>
              </a:rPr>
              <a:t>地址的分类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1953296"/>
              </p:ext>
            </p:extLst>
          </p:nvPr>
        </p:nvGraphicFramePr>
        <p:xfrm>
          <a:off x="179512" y="1412776"/>
          <a:ext cx="8856983" cy="45365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1635"/>
                <a:gridCol w="2952674"/>
                <a:gridCol w="2952674"/>
              </a:tblGrid>
              <a:tr h="6480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地址类型</a:t>
                      </a:r>
                      <a:endParaRPr lang="zh-CN" sz="2000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地址块前缀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CIDR</a:t>
                      </a: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记法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80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未指明地址</a:t>
                      </a:r>
                      <a:endParaRPr lang="zh-CN" sz="2000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00...0</a:t>
                      </a: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（</a:t>
                      </a: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128</a:t>
                      </a: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比特）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::/128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80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环回地址</a:t>
                      </a:r>
                      <a:endParaRPr lang="zh-CN" sz="2000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00...1</a:t>
                      </a:r>
                      <a:r>
                        <a:rPr lang="zh-CN" sz="20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（</a:t>
                      </a:r>
                      <a:r>
                        <a:rPr lang="en-US" sz="20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128</a:t>
                      </a:r>
                      <a:r>
                        <a:rPr lang="zh-CN" sz="20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比特）</a:t>
                      </a:r>
                      <a:endParaRPr lang="zh-CN" sz="2000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::1/128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80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多播地址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11111111</a:t>
                      </a:r>
                      <a:r>
                        <a:rPr lang="zh-CN" sz="20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（</a:t>
                      </a:r>
                      <a:r>
                        <a:rPr lang="en-US" sz="20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  <a:r>
                        <a:rPr lang="zh-CN" sz="20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比特）</a:t>
                      </a:r>
                      <a:endParaRPr lang="zh-CN" sz="2000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FF00::/8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80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站点本地地址（单播）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1111111011</a:t>
                      </a:r>
                      <a:r>
                        <a:rPr lang="zh-CN" sz="20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（</a:t>
                      </a:r>
                      <a:r>
                        <a:rPr lang="en-US" sz="20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10</a:t>
                      </a:r>
                      <a:r>
                        <a:rPr lang="zh-CN" sz="20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比特）</a:t>
                      </a:r>
                      <a:endParaRPr lang="zh-CN" sz="2000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FEC0::/10</a:t>
                      </a:r>
                      <a:endParaRPr lang="zh-CN" sz="2000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80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链路本地地址（单播）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1111111010</a:t>
                      </a: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（</a:t>
                      </a: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10</a:t>
                      </a: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比特）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FE80::/10</a:t>
                      </a:r>
                      <a:endParaRPr lang="zh-CN" sz="2000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80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全球单播地址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其他前缀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 </a:t>
                      </a:r>
                      <a:endParaRPr lang="zh-CN" sz="2000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77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未</a:t>
            </a:r>
            <a:r>
              <a:rPr lang="zh-CN" altLang="zh-CN" dirty="0"/>
              <a:t>指明地址</a:t>
            </a:r>
          </a:p>
          <a:p>
            <a:pPr lvl="1"/>
            <a:r>
              <a:rPr lang="zh-CN" altLang="zh-CN" dirty="0"/>
              <a:t>结点在尚未被配置一个标准的</a:t>
            </a:r>
            <a:r>
              <a:rPr lang="en-US" altLang="zh-CN" dirty="0"/>
              <a:t>IP</a:t>
            </a:r>
            <a:r>
              <a:rPr lang="zh-CN" altLang="zh-CN" dirty="0"/>
              <a:t>地址时，可使用该地址作为源地址。</a:t>
            </a:r>
          </a:p>
          <a:p>
            <a:r>
              <a:rPr lang="zh-CN" altLang="zh-CN" dirty="0" smtClean="0"/>
              <a:t>环</a:t>
            </a:r>
            <a:r>
              <a:rPr lang="zh-CN" altLang="zh-CN" dirty="0"/>
              <a:t>回地址</a:t>
            </a:r>
          </a:p>
          <a:p>
            <a:pPr lvl="1"/>
            <a:r>
              <a:rPr lang="zh-CN" altLang="zh-CN" dirty="0"/>
              <a:t>作用和</a:t>
            </a:r>
            <a:r>
              <a:rPr lang="en-US" altLang="zh-CN" dirty="0"/>
              <a:t>IPv4</a:t>
            </a:r>
            <a:r>
              <a:rPr lang="zh-CN" altLang="zh-CN" dirty="0"/>
              <a:t>的环回地址（</a:t>
            </a:r>
            <a:r>
              <a:rPr lang="en-US" altLang="zh-CN" dirty="0"/>
              <a:t>127.0.0.1</a:t>
            </a:r>
            <a:r>
              <a:rPr lang="zh-CN" altLang="zh-CN" dirty="0"/>
              <a:t>）一样，代表设备的本地虚拟接口，可以用来检查本地网络配置是否正常。</a:t>
            </a:r>
          </a:p>
          <a:p>
            <a:r>
              <a:rPr lang="zh-CN" altLang="zh-CN" dirty="0" smtClean="0"/>
              <a:t>站点</a:t>
            </a:r>
            <a:r>
              <a:rPr lang="zh-CN" altLang="zh-CN" dirty="0"/>
              <a:t>本地地址</a:t>
            </a:r>
          </a:p>
          <a:p>
            <a:pPr lvl="1"/>
            <a:r>
              <a:rPr lang="zh-CN" altLang="zh-CN" dirty="0"/>
              <a:t>用途和</a:t>
            </a:r>
            <a:r>
              <a:rPr lang="en-US" altLang="zh-CN" dirty="0"/>
              <a:t>IPv4</a:t>
            </a:r>
            <a:r>
              <a:rPr lang="zh-CN" altLang="zh-CN" dirty="0"/>
              <a:t>的专用网地址是一样的。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712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链路</a:t>
            </a:r>
            <a:r>
              <a:rPr lang="zh-CN" altLang="zh-CN" dirty="0"/>
              <a:t>本地地址</a:t>
            </a:r>
          </a:p>
          <a:p>
            <a:pPr lvl="1"/>
            <a:r>
              <a:rPr lang="zh-CN" altLang="zh-CN" dirty="0" smtClean="0"/>
              <a:t>是</a:t>
            </a:r>
            <a:r>
              <a:rPr lang="zh-CN" altLang="zh-CN" dirty="0"/>
              <a:t>一种特殊的单播地址，在邻居发现协议和无状态自动配置过程中，用于同一链路上节点之间的</a:t>
            </a:r>
            <a:r>
              <a:rPr lang="zh-CN" altLang="zh-CN" dirty="0" smtClean="0"/>
              <a:t>通信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使用</a:t>
            </a:r>
            <a:r>
              <a:rPr lang="zh-CN" altLang="zh-CN" dirty="0"/>
              <a:t>这类地址作为源或目的地址的分组不会被路由器转发到其他链路</a:t>
            </a:r>
            <a:r>
              <a:rPr lang="zh-CN" altLang="zh-CN" dirty="0" smtClean="0"/>
              <a:t>上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只</a:t>
            </a:r>
            <a:r>
              <a:rPr lang="zh-CN" altLang="zh-CN" dirty="0"/>
              <a:t>在本链路上有效。</a:t>
            </a:r>
          </a:p>
          <a:p>
            <a:r>
              <a:rPr lang="zh-CN" altLang="zh-CN" dirty="0" smtClean="0"/>
              <a:t>全球</a:t>
            </a:r>
            <a:r>
              <a:rPr lang="zh-CN" altLang="zh-CN" dirty="0"/>
              <a:t>单播地址</a:t>
            </a:r>
          </a:p>
          <a:p>
            <a:pPr lvl="1"/>
            <a:r>
              <a:rPr lang="zh-CN" altLang="zh-CN" dirty="0"/>
              <a:t>这一类单播地址是使用得最多的一类</a:t>
            </a:r>
            <a:r>
              <a:rPr lang="zh-CN" altLang="zh-CN" dirty="0" smtClean="0"/>
              <a:t>地址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02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zh-CN" dirty="0"/>
              <a:t>）如何标识不同的多播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由相同爱好和目标组成的、需要多播传输数据的团队称为一个多播</a:t>
            </a:r>
            <a:r>
              <a:rPr lang="zh-CN" altLang="zh-CN" dirty="0" smtClean="0"/>
              <a:t>组</a:t>
            </a:r>
            <a:endParaRPr lang="en-US" altLang="zh-CN" dirty="0" smtClean="0"/>
          </a:p>
          <a:p>
            <a:r>
              <a:rPr lang="zh-CN" altLang="zh-CN" dirty="0" smtClean="0"/>
              <a:t>为了</a:t>
            </a:r>
            <a:r>
              <a:rPr lang="zh-CN" altLang="zh-CN" dirty="0"/>
              <a:t>标识不同的多播组，需要给多播组一个标识——多播</a:t>
            </a:r>
            <a:r>
              <a:rPr lang="en-US" altLang="zh-CN" dirty="0"/>
              <a:t>IP</a:t>
            </a:r>
            <a:r>
              <a:rPr lang="zh-CN" altLang="zh-CN" dirty="0"/>
              <a:t>地址（</a:t>
            </a:r>
            <a:r>
              <a:rPr lang="en-US" altLang="zh-CN" dirty="0"/>
              <a:t>IP</a:t>
            </a:r>
            <a:r>
              <a:rPr lang="zh-CN" altLang="zh-CN" dirty="0"/>
              <a:t>地址中的</a:t>
            </a:r>
            <a:r>
              <a:rPr lang="en-US" altLang="zh-CN" dirty="0"/>
              <a:t>D</a:t>
            </a:r>
            <a:r>
              <a:rPr lang="zh-CN" altLang="zh-CN" dirty="0"/>
              <a:t>类地址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凡是</a:t>
            </a:r>
            <a:r>
              <a:rPr lang="zh-CN" altLang="zh-CN" dirty="0"/>
              <a:t>发给某个多播</a:t>
            </a:r>
            <a:r>
              <a:rPr lang="zh-CN" altLang="zh-CN" dirty="0" smtClean="0"/>
              <a:t>地址</a:t>
            </a:r>
            <a:r>
              <a:rPr lang="en-US" altLang="zh-CN" dirty="0" smtClean="0"/>
              <a:t>A</a:t>
            </a:r>
            <a:r>
              <a:rPr lang="zh-CN" altLang="zh-CN" dirty="0" smtClean="0"/>
              <a:t>的数据，</a:t>
            </a:r>
            <a:r>
              <a:rPr lang="zh-CN" altLang="zh-CN" dirty="0"/>
              <a:t>这个团队的成员都应该能够收到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86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全球单播</a:t>
            </a:r>
            <a:r>
              <a:rPr lang="zh-CN" altLang="zh-CN" dirty="0" smtClean="0"/>
              <a:t>地址</a:t>
            </a:r>
            <a:r>
              <a:rPr lang="zh-CN" altLang="zh-CN" dirty="0"/>
              <a:t>划分方法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zh-CN" altLang="zh-CN" dirty="0"/>
              <a:t>可以把整个</a:t>
            </a:r>
            <a:r>
              <a:rPr lang="en-US" altLang="zh-CN" dirty="0"/>
              <a:t>128</a:t>
            </a:r>
            <a:r>
              <a:rPr lang="zh-CN" altLang="zh-CN" dirty="0"/>
              <a:t>比特都作为一个结点的</a:t>
            </a:r>
            <a:r>
              <a:rPr lang="zh-CN" altLang="zh-CN" dirty="0" smtClean="0"/>
              <a:t>地址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可以</a:t>
            </a:r>
            <a:r>
              <a:rPr lang="zh-CN" altLang="zh-CN" dirty="0"/>
              <a:t>用前</a:t>
            </a:r>
            <a:r>
              <a:rPr lang="en-US" altLang="zh-CN" dirty="0"/>
              <a:t>n</a:t>
            </a:r>
            <a:r>
              <a:rPr lang="zh-CN" altLang="zh-CN" dirty="0"/>
              <a:t>比特作为子网前缀，用剩下的比特作为接口</a:t>
            </a:r>
            <a:r>
              <a:rPr lang="zh-CN" altLang="zh-CN" dirty="0" smtClean="0"/>
              <a:t>标识符</a:t>
            </a:r>
            <a:endParaRPr lang="zh-CN" altLang="zh-CN" dirty="0"/>
          </a:p>
          <a:p>
            <a:r>
              <a:rPr lang="zh-CN" altLang="zh-CN" dirty="0"/>
              <a:t>可以划分为三级，前</a:t>
            </a:r>
            <a:r>
              <a:rPr lang="en-US" altLang="zh-CN" dirty="0"/>
              <a:t>n</a:t>
            </a:r>
            <a:r>
              <a:rPr lang="zh-CN" altLang="zh-CN" dirty="0"/>
              <a:t>比特作为全球路由选择前缀，随后</a:t>
            </a:r>
            <a:r>
              <a:rPr lang="en-US" altLang="zh-CN" dirty="0"/>
              <a:t>m</a:t>
            </a:r>
            <a:r>
              <a:rPr lang="zh-CN" altLang="zh-CN" dirty="0"/>
              <a:t>比特作为子网前缀，剩下的作为接口标识符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835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12.1 IP</a:t>
            </a:r>
            <a:r>
              <a:rPr lang="zh-CN" altLang="zh-CN" dirty="0"/>
              <a:t>多播</a:t>
            </a:r>
          </a:p>
          <a:p>
            <a:r>
              <a:rPr lang="en-US" altLang="zh-CN" dirty="0"/>
              <a:t>12.2 </a:t>
            </a:r>
            <a:r>
              <a:rPr lang="zh-CN" altLang="zh-CN" dirty="0"/>
              <a:t>移动</a:t>
            </a:r>
            <a:r>
              <a:rPr lang="en-US" altLang="zh-CN" dirty="0"/>
              <a:t>IP</a:t>
            </a:r>
            <a:endParaRPr lang="zh-CN" altLang="zh-CN" dirty="0"/>
          </a:p>
          <a:p>
            <a:r>
              <a:rPr lang="en-US" altLang="zh-CN" dirty="0"/>
              <a:t>12.3 IPv6</a:t>
            </a:r>
            <a:endParaRPr lang="zh-CN" altLang="zh-CN" dirty="0"/>
          </a:p>
          <a:p>
            <a:pPr lvl="1"/>
            <a:r>
              <a:rPr lang="en-US" altLang="zh-CN" dirty="0"/>
              <a:t>12.3.1 </a:t>
            </a:r>
            <a:r>
              <a:rPr lang="zh-CN" altLang="zh-CN" dirty="0"/>
              <a:t>概述</a:t>
            </a:r>
          </a:p>
          <a:p>
            <a:pPr lvl="1"/>
            <a:r>
              <a:rPr lang="en-US" altLang="zh-CN" dirty="0"/>
              <a:t>12.3.2 IP6</a:t>
            </a:r>
            <a:r>
              <a:rPr lang="zh-CN" altLang="zh-CN" dirty="0"/>
              <a:t>的地址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12.3.3 </a:t>
            </a:r>
            <a:r>
              <a:rPr lang="zh-CN" altLang="zh-CN" dirty="0">
                <a:solidFill>
                  <a:srgbClr val="FF0000"/>
                </a:solidFill>
              </a:rPr>
              <a:t>从</a:t>
            </a:r>
            <a:r>
              <a:rPr lang="en-US" altLang="zh-CN" dirty="0">
                <a:solidFill>
                  <a:srgbClr val="FF0000"/>
                </a:solidFill>
              </a:rPr>
              <a:t>IPv4</a:t>
            </a:r>
            <a:r>
              <a:rPr lang="zh-CN" altLang="zh-CN" dirty="0">
                <a:solidFill>
                  <a:srgbClr val="FF0000"/>
                </a:solidFill>
              </a:rPr>
              <a:t>向</a:t>
            </a:r>
            <a:r>
              <a:rPr lang="en-US" altLang="zh-CN" dirty="0">
                <a:solidFill>
                  <a:srgbClr val="FF0000"/>
                </a:solidFill>
              </a:rPr>
              <a:t>IPv6</a:t>
            </a:r>
            <a:r>
              <a:rPr lang="zh-CN" altLang="zh-CN" dirty="0">
                <a:solidFill>
                  <a:srgbClr val="FF0000"/>
                </a:solidFill>
              </a:rPr>
              <a:t>过渡</a:t>
            </a:r>
          </a:p>
          <a:p>
            <a:r>
              <a:rPr lang="en-US" altLang="zh-CN" dirty="0"/>
              <a:t>12.4 </a:t>
            </a:r>
            <a:r>
              <a:rPr lang="zh-CN" altLang="zh-CN" dirty="0"/>
              <a:t>软件定义网络</a:t>
            </a:r>
            <a:r>
              <a:rPr lang="en-US" altLang="zh-CN" dirty="0"/>
              <a:t>SDN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86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zh-CN" dirty="0">
                <a:solidFill>
                  <a:srgbClr val="FF0000"/>
                </a:solidFill>
              </a:rPr>
              <a:t>双协议栈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一部分关键结点同时安装</a:t>
            </a:r>
            <a:r>
              <a:rPr lang="en-US" altLang="zh-CN" dirty="0"/>
              <a:t>IPv4</a:t>
            </a:r>
            <a:r>
              <a:rPr lang="zh-CN" altLang="zh-CN" dirty="0"/>
              <a:t>和</a:t>
            </a:r>
            <a:r>
              <a:rPr lang="en-US" altLang="zh-CN" dirty="0"/>
              <a:t>IPv6</a:t>
            </a:r>
            <a:r>
              <a:rPr lang="zh-CN" altLang="zh-CN" dirty="0"/>
              <a:t>两种</a:t>
            </a:r>
            <a:r>
              <a:rPr lang="zh-CN" altLang="zh-CN" dirty="0" smtClean="0"/>
              <a:t>协议</a:t>
            </a:r>
            <a:endParaRPr lang="en-US" altLang="zh-CN" dirty="0" smtClean="0"/>
          </a:p>
          <a:p>
            <a:r>
              <a:rPr lang="zh-CN" altLang="zh-CN" dirty="0"/>
              <a:t>可记为</a:t>
            </a:r>
            <a:r>
              <a:rPr lang="en-US" altLang="zh-CN" dirty="0" smtClean="0"/>
              <a:t>IPv6/IPv4</a:t>
            </a:r>
          </a:p>
          <a:p>
            <a:r>
              <a:rPr lang="zh-CN" altLang="zh-CN" dirty="0"/>
              <a:t>具有</a:t>
            </a:r>
            <a:r>
              <a:rPr lang="en-US" altLang="zh-CN" dirty="0"/>
              <a:t>IPv6</a:t>
            </a:r>
            <a:r>
              <a:rPr lang="zh-CN" altLang="zh-CN" dirty="0"/>
              <a:t>地址和</a:t>
            </a:r>
            <a:r>
              <a:rPr lang="en-US" altLang="zh-CN" dirty="0"/>
              <a:t>IPv4</a:t>
            </a:r>
            <a:r>
              <a:rPr lang="zh-CN" altLang="zh-CN" dirty="0" smtClean="0"/>
              <a:t>地址</a:t>
            </a:r>
            <a:endParaRPr lang="en-US" altLang="zh-CN" dirty="0" smtClean="0"/>
          </a:p>
          <a:p>
            <a:r>
              <a:rPr lang="zh-CN" altLang="zh-CN" dirty="0"/>
              <a:t>和</a:t>
            </a:r>
            <a:r>
              <a:rPr lang="en-US" altLang="zh-CN" dirty="0"/>
              <a:t>IPv6</a:t>
            </a:r>
            <a:r>
              <a:rPr lang="zh-CN" altLang="zh-CN" dirty="0"/>
              <a:t>结点通信时采用</a:t>
            </a:r>
            <a:r>
              <a:rPr lang="en-US" altLang="zh-CN" dirty="0"/>
              <a:t>IPv6</a:t>
            </a:r>
            <a:r>
              <a:rPr lang="zh-CN" altLang="zh-CN" dirty="0"/>
              <a:t>地址</a:t>
            </a:r>
            <a:r>
              <a:rPr lang="zh-CN" altLang="zh-CN" dirty="0" smtClean="0"/>
              <a:t>，和</a:t>
            </a:r>
            <a:r>
              <a:rPr lang="en-US" altLang="zh-CN" dirty="0"/>
              <a:t>IPv4</a:t>
            </a:r>
            <a:r>
              <a:rPr lang="zh-CN" altLang="zh-CN" dirty="0"/>
              <a:t>结点通信时采用</a:t>
            </a:r>
            <a:r>
              <a:rPr lang="en-US" altLang="zh-CN" dirty="0"/>
              <a:t>IPv4</a:t>
            </a:r>
            <a:r>
              <a:rPr lang="zh-CN" altLang="zh-CN" dirty="0" smtClean="0"/>
              <a:t>地址</a:t>
            </a:r>
            <a:endParaRPr lang="en-US" altLang="zh-CN" dirty="0" smtClean="0"/>
          </a:p>
          <a:p>
            <a:r>
              <a:rPr lang="zh-CN" altLang="zh-CN" dirty="0" smtClean="0"/>
              <a:t>见</a:t>
            </a:r>
            <a:r>
              <a:rPr lang="zh-CN" altLang="zh-CN" dirty="0"/>
              <a:t>人说人话，见鬼说鬼话呢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557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07" y="2060848"/>
            <a:ext cx="8794392" cy="3935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724128" y="-9939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源地址：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baseline="-25000" dirty="0">
                <a:latin typeface="黑体" pitchFamily="49" charset="-122"/>
                <a:ea typeface="黑体" pitchFamily="49" charset="-122"/>
              </a:rPr>
              <a:t>v4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目的地址：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F</a:t>
            </a:r>
            <a:r>
              <a:rPr lang="en-US" altLang="zh-CN" baseline="-25000" dirty="0">
                <a:latin typeface="黑体" pitchFamily="49" charset="-122"/>
                <a:ea typeface="黑体" pitchFamily="49" charset="-122"/>
              </a:rPr>
              <a:t>v4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……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20272" y="980728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IPv4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分组首部 </a:t>
            </a:r>
          </a:p>
        </p:txBody>
      </p:sp>
      <p:sp>
        <p:nvSpPr>
          <p:cNvPr id="12" name="矩形 11"/>
          <p:cNvSpPr/>
          <p:nvPr/>
        </p:nvSpPr>
        <p:spPr>
          <a:xfrm>
            <a:off x="7740352" y="1412776"/>
            <a:ext cx="112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IPv4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分组</a:t>
            </a:r>
          </a:p>
        </p:txBody>
      </p:sp>
      <p:sp>
        <p:nvSpPr>
          <p:cNvPr id="13" name="矩形 12"/>
          <p:cNvSpPr/>
          <p:nvPr/>
        </p:nvSpPr>
        <p:spPr>
          <a:xfrm>
            <a:off x="-70340" y="3497915"/>
            <a:ext cx="6835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IPv6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分组首部 </a:t>
            </a:r>
          </a:p>
        </p:txBody>
      </p:sp>
      <p:sp>
        <p:nvSpPr>
          <p:cNvPr id="16" name="矩形 15"/>
          <p:cNvSpPr/>
          <p:nvPr/>
        </p:nvSpPr>
        <p:spPr>
          <a:xfrm>
            <a:off x="755576" y="5445224"/>
            <a:ext cx="112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IPv6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分组</a:t>
            </a:r>
          </a:p>
        </p:txBody>
      </p:sp>
      <p:sp>
        <p:nvSpPr>
          <p:cNvPr id="17" name="矩形 16"/>
          <p:cNvSpPr/>
          <p:nvPr/>
        </p:nvSpPr>
        <p:spPr>
          <a:xfrm>
            <a:off x="539552" y="4614956"/>
            <a:ext cx="1656184" cy="7582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数据</a:t>
            </a:r>
          </a:p>
        </p:txBody>
      </p:sp>
      <p:sp>
        <p:nvSpPr>
          <p:cNvPr id="20" name="矩形 19"/>
          <p:cNvSpPr/>
          <p:nvPr/>
        </p:nvSpPr>
        <p:spPr>
          <a:xfrm>
            <a:off x="539552" y="3497915"/>
            <a:ext cx="1656184" cy="11170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源地址：</a:t>
            </a:r>
            <a:r>
              <a:rPr lang="en-US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baseline="-25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v6</a:t>
            </a:r>
            <a:endParaRPr lang="zh-CN" altLang="en-US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目的地址：</a:t>
            </a:r>
            <a:r>
              <a:rPr lang="en-US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F</a:t>
            </a:r>
            <a:r>
              <a:rPr lang="en-US" altLang="zh-CN" baseline="-25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v6</a:t>
            </a:r>
            <a:endParaRPr lang="zh-CN" altLang="en-US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……</a:t>
            </a:r>
            <a:endParaRPr lang="zh-CN" altLang="en-US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547003" y="3497915"/>
            <a:ext cx="6835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IPv4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分组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首部 </a:t>
            </a:r>
          </a:p>
        </p:txBody>
      </p:sp>
      <p:sp>
        <p:nvSpPr>
          <p:cNvPr id="24" name="矩形 23"/>
          <p:cNvSpPr/>
          <p:nvPr/>
        </p:nvSpPr>
        <p:spPr>
          <a:xfrm>
            <a:off x="3024853" y="5219247"/>
            <a:ext cx="112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IPv4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分组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08829" y="3456604"/>
            <a:ext cx="1656184" cy="964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源地址：</a:t>
            </a:r>
            <a:r>
              <a:rPr lang="en-US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baseline="-25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v4</a:t>
            </a:r>
            <a:endParaRPr lang="zh-CN" altLang="en-US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目的地址：</a:t>
            </a:r>
            <a:r>
              <a:rPr lang="en-US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F</a:t>
            </a:r>
            <a:r>
              <a:rPr lang="en-US" altLang="zh-CN" baseline="-25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v4</a:t>
            </a:r>
            <a:endParaRPr lang="zh-CN" altLang="en-US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……</a:t>
            </a:r>
            <a:endParaRPr lang="zh-CN" altLang="en-US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363565" y="3456604"/>
            <a:ext cx="6835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IPv6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分组首部 </a:t>
            </a:r>
          </a:p>
        </p:txBody>
      </p:sp>
      <p:sp>
        <p:nvSpPr>
          <p:cNvPr id="29" name="矩形 28"/>
          <p:cNvSpPr/>
          <p:nvPr/>
        </p:nvSpPr>
        <p:spPr>
          <a:xfrm>
            <a:off x="6624729" y="3439156"/>
            <a:ext cx="1656184" cy="11170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源地址：</a:t>
            </a:r>
            <a:r>
              <a:rPr lang="en-US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baseline="-25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v6</a:t>
            </a:r>
            <a:endParaRPr lang="zh-CN" altLang="en-US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目的地址：</a:t>
            </a:r>
            <a:r>
              <a:rPr lang="en-US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F</a:t>
            </a:r>
            <a:r>
              <a:rPr lang="en-US" altLang="zh-CN" baseline="-25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v6</a:t>
            </a:r>
            <a:endParaRPr lang="zh-CN" altLang="en-US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……</a:t>
            </a:r>
            <a:endParaRPr lang="zh-CN" altLang="en-US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948264" y="5373216"/>
            <a:ext cx="112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IPv6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分组</a:t>
            </a:r>
          </a:p>
        </p:txBody>
      </p:sp>
    </p:spTree>
    <p:extLst>
      <p:ext uri="{BB962C8B-B14F-4D97-AF65-F5344CB8AC3E}">
        <p14:creationId xmlns:p14="http://schemas.microsoft.com/office/powerpoint/2010/main" val="176246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0.05677 0.0046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0" y="23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0.05156 0.0011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" y="4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68942E-6 L 0.05121 1.68942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56 0.00116 L 0.24809 -0.028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26" y="-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6.06341E-7 L 0.22605 -0.0044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02" y="-231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64522E-6 L 0.22032 -0.00069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7" y="-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809 -0.02869 L 0.46858 -0.02869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2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858 -0.0287 L 0.66545 -0.0076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1042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5221E-6 L 0.09132 0.00069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6" y="23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8.86369E-7 L 0.08455 -0.00023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-2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545 -0.00763 L 0.75625 -0.00787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6" grpId="0"/>
      <p:bldP spid="16" grpId="1"/>
      <p:bldP spid="16" grpId="2"/>
      <p:bldP spid="17" grpId="0" animBg="1"/>
      <p:bldP spid="17" grpId="1" animBg="1"/>
      <p:bldP spid="17" grpId="2" animBg="1"/>
      <p:bldP spid="17" grpId="3" animBg="1"/>
      <p:bldP spid="17" grpId="4" animBg="1"/>
      <p:bldP spid="17" grpId="5" animBg="1"/>
      <p:bldP spid="20" grpId="0" animBg="1"/>
      <p:bldP spid="20" grpId="1" animBg="1"/>
      <p:bldP spid="20" grpId="2" animBg="1"/>
      <p:bldP spid="23" grpId="0"/>
      <p:bldP spid="23" grpId="1"/>
      <p:bldP spid="24" grpId="0"/>
      <p:bldP spid="24" grpId="1"/>
      <p:bldP spid="24" grpId="2"/>
      <p:bldP spid="26" grpId="0" animBg="1"/>
      <p:bldP spid="26" grpId="1" animBg="1"/>
      <p:bldP spid="26" grpId="2" animBg="1"/>
      <p:bldP spid="28" grpId="0"/>
      <p:bldP spid="28" grpId="1"/>
      <p:bldP spid="29" grpId="0" animBg="1"/>
      <p:bldP spid="29" grpId="1" animBg="1"/>
      <p:bldP spid="30" grpId="0"/>
      <p:bldP spid="30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8960820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2.</a:t>
            </a:r>
            <a:r>
              <a:rPr lang="zh-CN" altLang="zh-CN" dirty="0">
                <a:solidFill>
                  <a:srgbClr val="FF0000"/>
                </a:solidFill>
              </a:rPr>
              <a:t>隧道技术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724128" y="-9939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源地址：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baseline="-25000" dirty="0">
                <a:latin typeface="黑体" pitchFamily="49" charset="-122"/>
                <a:ea typeface="黑体" pitchFamily="49" charset="-122"/>
              </a:rPr>
              <a:t>v4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目的地址：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F</a:t>
            </a:r>
            <a:r>
              <a:rPr lang="en-US" altLang="zh-CN" baseline="-25000" dirty="0">
                <a:latin typeface="黑体" pitchFamily="49" charset="-122"/>
                <a:ea typeface="黑体" pitchFamily="49" charset="-122"/>
              </a:rPr>
              <a:t>v4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……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20272" y="980728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IPv4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分组首部 </a:t>
            </a:r>
          </a:p>
        </p:txBody>
      </p:sp>
      <p:sp>
        <p:nvSpPr>
          <p:cNvPr id="12" name="矩形 11"/>
          <p:cNvSpPr/>
          <p:nvPr/>
        </p:nvSpPr>
        <p:spPr>
          <a:xfrm>
            <a:off x="7740352" y="1412776"/>
            <a:ext cx="112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IPv4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分组</a:t>
            </a:r>
          </a:p>
        </p:txBody>
      </p:sp>
      <p:sp>
        <p:nvSpPr>
          <p:cNvPr id="13" name="矩形 12"/>
          <p:cNvSpPr/>
          <p:nvPr/>
        </p:nvSpPr>
        <p:spPr>
          <a:xfrm>
            <a:off x="-70340" y="3497915"/>
            <a:ext cx="6835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IPv6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分组首部 </a:t>
            </a:r>
          </a:p>
        </p:txBody>
      </p:sp>
      <p:sp>
        <p:nvSpPr>
          <p:cNvPr id="16" name="矩形 15"/>
          <p:cNvSpPr/>
          <p:nvPr/>
        </p:nvSpPr>
        <p:spPr>
          <a:xfrm>
            <a:off x="755576" y="5188429"/>
            <a:ext cx="112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IPv6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分组</a:t>
            </a:r>
          </a:p>
        </p:txBody>
      </p:sp>
      <p:sp>
        <p:nvSpPr>
          <p:cNvPr id="23" name="矩形 22"/>
          <p:cNvSpPr/>
          <p:nvPr/>
        </p:nvSpPr>
        <p:spPr>
          <a:xfrm>
            <a:off x="4547003" y="3497915"/>
            <a:ext cx="6835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IPv4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分组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首部 </a:t>
            </a:r>
          </a:p>
        </p:txBody>
      </p:sp>
      <p:sp>
        <p:nvSpPr>
          <p:cNvPr id="24" name="矩形 23"/>
          <p:cNvSpPr/>
          <p:nvPr/>
        </p:nvSpPr>
        <p:spPr>
          <a:xfrm>
            <a:off x="3075709" y="5445224"/>
            <a:ext cx="112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IPv4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分组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08829" y="3456604"/>
            <a:ext cx="1656184" cy="964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源地址：</a:t>
            </a:r>
            <a:r>
              <a:rPr lang="en-US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baseline="-25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v4</a:t>
            </a:r>
            <a:endParaRPr lang="zh-CN" altLang="en-US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目的地址：</a:t>
            </a:r>
            <a:r>
              <a:rPr lang="en-US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F</a:t>
            </a:r>
            <a:r>
              <a:rPr lang="en-US" altLang="zh-CN" baseline="-25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v4</a:t>
            </a:r>
            <a:endParaRPr lang="zh-CN" altLang="en-US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……</a:t>
            </a:r>
            <a:endParaRPr lang="zh-CN" altLang="en-US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948264" y="5373216"/>
            <a:ext cx="112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IPv6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分组</a:t>
            </a:r>
          </a:p>
        </p:txBody>
      </p:sp>
      <p:sp>
        <p:nvSpPr>
          <p:cNvPr id="22" name="矩形 21"/>
          <p:cNvSpPr/>
          <p:nvPr/>
        </p:nvSpPr>
        <p:spPr>
          <a:xfrm>
            <a:off x="2811009" y="4421245"/>
            <a:ext cx="1656184" cy="964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39552" y="3497915"/>
            <a:ext cx="1656184" cy="1587269"/>
            <a:chOff x="539552" y="3497915"/>
            <a:chExt cx="1656184" cy="1875300"/>
          </a:xfrm>
        </p:grpSpPr>
        <p:sp>
          <p:nvSpPr>
            <p:cNvPr id="17" name="矩形 16"/>
            <p:cNvSpPr/>
            <p:nvPr/>
          </p:nvSpPr>
          <p:spPr>
            <a:xfrm>
              <a:off x="539552" y="4614956"/>
              <a:ext cx="1656184" cy="7582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数据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539552" y="3497915"/>
              <a:ext cx="1656184" cy="111704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源地址：</a:t>
              </a:r>
              <a:r>
                <a:rPr lang="en-US" altLang="zh-CN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v6</a:t>
              </a:r>
              <a:endPara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  <a:p>
              <a:r>
                <a:rPr lang="zh-CN" altLang="en-US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目的地址：</a:t>
              </a:r>
              <a:r>
                <a:rPr lang="en-US" altLang="zh-CN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F</a:t>
              </a:r>
              <a:r>
                <a:rPr lang="en-US" altLang="zh-CN" baseline="-250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v6</a:t>
              </a:r>
              <a:endPara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  <a:p>
              <a:r>
                <a:rPr lang="en-US" altLang="zh-CN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……</a:t>
              </a:r>
              <a:endPara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938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04375 0.000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6959E-6 L 0.04879 0.0011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75 0.00046 L 0.24809 0.084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08" y="41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44444E-6 L 0.2125 -0.000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5" y="-46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0.21406 -0.0018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94" y="-9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809 0.08426 L 0.46076 0.0842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5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47 L 0.21215 -0.0004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076 0.08426 L 0.66545 -0.01018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6" y="-472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545 -0.01018 L 0.74427 -0.01018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23" grpId="0"/>
      <p:bldP spid="23" grpId="1"/>
      <p:bldP spid="24" grpId="0"/>
      <p:bldP spid="24" grpId="1"/>
      <p:bldP spid="24" grpId="2"/>
      <p:bldP spid="26" grpId="0" animBg="1"/>
      <p:bldP spid="26" grpId="1" animBg="1"/>
      <p:bldP spid="26" grpId="2" animBg="1"/>
      <p:bldP spid="22" grpId="0" animBg="1"/>
      <p:bldP spid="22" grpId="1" animBg="1"/>
      <p:bldP spid="22" grpId="2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12.1 IP</a:t>
            </a:r>
            <a:r>
              <a:rPr lang="zh-CN" altLang="zh-CN" dirty="0"/>
              <a:t>多播</a:t>
            </a:r>
          </a:p>
          <a:p>
            <a:r>
              <a:rPr lang="en-US" altLang="zh-CN" dirty="0"/>
              <a:t>12.2 </a:t>
            </a:r>
            <a:r>
              <a:rPr lang="zh-CN" altLang="zh-CN" dirty="0"/>
              <a:t>移动</a:t>
            </a:r>
            <a:r>
              <a:rPr lang="en-US" altLang="zh-CN" dirty="0"/>
              <a:t>IP</a:t>
            </a:r>
            <a:endParaRPr lang="zh-CN" altLang="zh-CN" dirty="0"/>
          </a:p>
          <a:p>
            <a:r>
              <a:rPr lang="en-US" altLang="zh-CN" dirty="0"/>
              <a:t>12.3 IPv6</a:t>
            </a:r>
            <a:endParaRPr lang="zh-CN" altLang="zh-CN" dirty="0"/>
          </a:p>
          <a:p>
            <a:pPr lvl="1"/>
            <a:r>
              <a:rPr lang="en-US" altLang="zh-CN" dirty="0"/>
              <a:t>12.3.1 </a:t>
            </a:r>
            <a:r>
              <a:rPr lang="zh-CN" altLang="zh-CN" dirty="0"/>
              <a:t>概述</a:t>
            </a:r>
          </a:p>
          <a:p>
            <a:pPr lvl="1"/>
            <a:r>
              <a:rPr lang="en-US" altLang="zh-CN" dirty="0"/>
              <a:t>12.3.2 IP6</a:t>
            </a:r>
            <a:r>
              <a:rPr lang="zh-CN" altLang="zh-CN" dirty="0"/>
              <a:t>的地址</a:t>
            </a:r>
          </a:p>
          <a:p>
            <a:pPr lvl="1"/>
            <a:r>
              <a:rPr lang="en-US" altLang="zh-CN" dirty="0"/>
              <a:t>12.3.3 </a:t>
            </a:r>
            <a:r>
              <a:rPr lang="zh-CN" altLang="zh-CN" dirty="0"/>
              <a:t>从</a:t>
            </a:r>
            <a:r>
              <a:rPr lang="en-US" altLang="zh-CN" dirty="0"/>
              <a:t>IPv4</a:t>
            </a:r>
            <a:r>
              <a:rPr lang="zh-CN" altLang="zh-CN" dirty="0"/>
              <a:t>向</a:t>
            </a:r>
            <a:r>
              <a:rPr lang="en-US" altLang="zh-CN" dirty="0"/>
              <a:t>IPv6</a:t>
            </a:r>
            <a:r>
              <a:rPr lang="zh-CN" altLang="zh-CN" dirty="0"/>
              <a:t>过渡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12.4 </a:t>
            </a:r>
            <a:r>
              <a:rPr lang="zh-CN" altLang="zh-CN" dirty="0">
                <a:solidFill>
                  <a:srgbClr val="FF0000"/>
                </a:solidFill>
              </a:rPr>
              <a:t>软件定义网络</a:t>
            </a:r>
            <a:r>
              <a:rPr lang="en-US" altLang="zh-CN" dirty="0">
                <a:solidFill>
                  <a:srgbClr val="FF0000"/>
                </a:solidFill>
              </a:rPr>
              <a:t>SDN</a:t>
            </a:r>
            <a:endParaRPr lang="zh-CN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86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11216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zh-CN" dirty="0" smtClean="0">
                <a:solidFill>
                  <a:srgbClr val="FF0000"/>
                </a:solidFill>
              </a:rPr>
              <a:t>概述</a:t>
            </a: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 smtClean="0"/>
              <a:t>SDN</a:t>
            </a:r>
            <a:r>
              <a:rPr lang="zh-CN" altLang="zh-CN" dirty="0" smtClean="0"/>
              <a:t>（</a:t>
            </a:r>
            <a:r>
              <a:rPr lang="en-US" altLang="zh-CN" dirty="0" smtClean="0"/>
              <a:t>Software </a:t>
            </a:r>
            <a:r>
              <a:rPr lang="en-US" altLang="zh-CN" dirty="0"/>
              <a:t>Defined </a:t>
            </a:r>
            <a:r>
              <a:rPr lang="en-US" altLang="zh-CN" dirty="0" smtClean="0"/>
              <a:t>Network</a:t>
            </a:r>
            <a:r>
              <a:rPr lang="zh-CN" altLang="zh-CN" dirty="0" smtClean="0"/>
              <a:t>）工作</a:t>
            </a:r>
            <a:r>
              <a:rPr lang="zh-CN" altLang="zh-CN" dirty="0"/>
              <a:t>模式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路由器可划分为两个</a:t>
            </a:r>
            <a:r>
              <a:rPr lang="zh-CN" altLang="zh-CN" dirty="0" smtClean="0"/>
              <a:t>层面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路由选择</a:t>
            </a:r>
            <a:r>
              <a:rPr lang="zh-CN" altLang="zh-CN" dirty="0"/>
              <a:t>部分（控制层面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分组</a:t>
            </a:r>
            <a:r>
              <a:rPr lang="zh-CN" altLang="zh-CN" dirty="0"/>
              <a:t>转发部分（数据层面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/>
              <a:t>在数据层面</a:t>
            </a:r>
            <a:r>
              <a:rPr lang="zh-CN" altLang="zh-CN" dirty="0" smtClean="0"/>
              <a:t>中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首要</a:t>
            </a:r>
            <a:r>
              <a:rPr lang="zh-CN" altLang="zh-CN" dirty="0"/>
              <a:t>目标是要快，尽量</a:t>
            </a:r>
            <a:r>
              <a:rPr lang="zh-CN" altLang="zh-CN" dirty="0" smtClean="0"/>
              <a:t>简单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现在</a:t>
            </a:r>
            <a:r>
              <a:rPr lang="zh-CN" altLang="zh-CN" dirty="0"/>
              <a:t>的</a:t>
            </a:r>
            <a:r>
              <a:rPr lang="zh-CN" altLang="zh-CN" dirty="0" smtClean="0"/>
              <a:t>路由器常</a:t>
            </a:r>
            <a:r>
              <a:rPr lang="zh-CN" altLang="zh-CN" dirty="0"/>
              <a:t>采用</a:t>
            </a:r>
            <a:r>
              <a:rPr lang="zh-CN" altLang="zh-CN" dirty="0" smtClean="0"/>
              <a:t>硬件转发</a:t>
            </a:r>
            <a:r>
              <a:rPr lang="zh-CN" altLang="zh-CN" dirty="0"/>
              <a:t>，</a:t>
            </a:r>
            <a:r>
              <a:rPr lang="zh-CN" altLang="zh-CN" dirty="0" smtClean="0"/>
              <a:t>转发分组</a:t>
            </a:r>
            <a:r>
              <a:rPr lang="zh-CN" altLang="zh-CN" dirty="0"/>
              <a:t>的时间为纳秒</a:t>
            </a:r>
            <a:r>
              <a:rPr lang="zh-CN" altLang="zh-CN" dirty="0" smtClean="0"/>
              <a:t>级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zh-CN" altLang="zh-CN" dirty="0"/>
              <a:t>控制层面</a:t>
            </a:r>
            <a:r>
              <a:rPr lang="zh-CN" altLang="zh-CN" dirty="0" smtClean="0"/>
              <a:t>中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需要</a:t>
            </a:r>
            <a:r>
              <a:rPr lang="zh-CN" altLang="zh-CN" dirty="0"/>
              <a:t>通过多次的交互过程并进行计算，较为复杂，所以慢多</a:t>
            </a:r>
            <a:r>
              <a:rPr lang="zh-CN" altLang="zh-CN" dirty="0" smtClean="0"/>
              <a:t>了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是</a:t>
            </a:r>
            <a:r>
              <a:rPr lang="zh-CN" altLang="zh-CN" dirty="0"/>
              <a:t>完全分布式的结构，不利于路由器控制、管理、升级和维护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552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重大的改变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70304"/>
          </a:xfrm>
        </p:spPr>
        <p:txBody>
          <a:bodyPr>
            <a:normAutofit/>
          </a:bodyPr>
          <a:lstStyle/>
          <a:p>
            <a:r>
              <a:rPr lang="zh-CN" altLang="zh-CN" dirty="0"/>
              <a:t>针对这两个层面</a:t>
            </a:r>
            <a:r>
              <a:rPr lang="zh-CN" altLang="zh-CN" dirty="0" smtClean="0"/>
              <a:t>，</a:t>
            </a:r>
            <a:r>
              <a:rPr lang="en-US" altLang="zh-CN" dirty="0"/>
              <a:t> SDN</a:t>
            </a:r>
            <a:r>
              <a:rPr lang="zh-CN" altLang="zh-CN" dirty="0" smtClean="0"/>
              <a:t>进行</a:t>
            </a:r>
            <a:r>
              <a:rPr lang="zh-CN" altLang="zh-CN" dirty="0"/>
              <a:t>了重大的</a:t>
            </a:r>
            <a:r>
              <a:rPr lang="zh-CN" altLang="zh-CN" dirty="0" smtClean="0"/>
              <a:t>改变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 smtClean="0"/>
              <a:t>把</a:t>
            </a:r>
            <a:r>
              <a:rPr lang="zh-CN" altLang="zh-CN" dirty="0"/>
              <a:t>所有路由器的控制层面进行集中，实现一个逻辑上集中控制网络的远程</a:t>
            </a:r>
            <a:r>
              <a:rPr lang="zh-CN" altLang="zh-CN" dirty="0" smtClean="0"/>
              <a:t>控制器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60848"/>
            <a:ext cx="6978260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193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远程控制器掌握整个网络的</a:t>
            </a:r>
            <a:r>
              <a:rPr lang="zh-CN" altLang="zh-CN" dirty="0" smtClean="0"/>
              <a:t>状态</a:t>
            </a:r>
            <a:endParaRPr lang="en-US" altLang="zh-CN" dirty="0" smtClean="0"/>
          </a:p>
          <a:p>
            <a:r>
              <a:rPr lang="zh-CN" altLang="zh-CN" dirty="0" smtClean="0"/>
              <a:t>为</a:t>
            </a:r>
            <a:r>
              <a:rPr lang="zh-CN" altLang="zh-CN" dirty="0"/>
              <a:t>每一个分组计算出最佳的</a:t>
            </a:r>
            <a:r>
              <a:rPr lang="zh-CN" altLang="zh-CN" dirty="0" smtClean="0"/>
              <a:t>路由</a:t>
            </a:r>
            <a:endParaRPr lang="en-US" altLang="zh-CN" dirty="0" smtClean="0"/>
          </a:p>
          <a:p>
            <a:r>
              <a:rPr lang="zh-CN" altLang="zh-CN" dirty="0" smtClean="0"/>
              <a:t>然后</a:t>
            </a:r>
            <a:r>
              <a:rPr lang="zh-CN" altLang="zh-CN" dirty="0"/>
              <a:t>在每一个路由器中生成其转发表表</a:t>
            </a:r>
            <a:r>
              <a:rPr lang="zh-CN" altLang="zh-CN" dirty="0" smtClean="0"/>
              <a:t>项</a:t>
            </a:r>
            <a:endParaRPr lang="en-US" altLang="zh-CN" dirty="0" smtClean="0"/>
          </a:p>
          <a:p>
            <a:r>
              <a:rPr lang="zh-CN" altLang="zh-CN" dirty="0" smtClean="0"/>
              <a:t>这样</a:t>
            </a:r>
            <a:r>
              <a:rPr lang="zh-CN" altLang="zh-CN" dirty="0"/>
              <a:t>，路由器的工作变简单</a:t>
            </a:r>
            <a:r>
              <a:rPr lang="zh-CN" altLang="zh-CN" dirty="0" smtClean="0"/>
              <a:t>了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路由器</a:t>
            </a:r>
            <a:r>
              <a:rPr lang="zh-CN" altLang="zh-CN" dirty="0"/>
              <a:t>之间不再相互交换路由</a:t>
            </a:r>
            <a:r>
              <a:rPr lang="zh-CN" altLang="zh-CN" dirty="0" smtClean="0"/>
              <a:t>信息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工作</a:t>
            </a:r>
            <a:r>
              <a:rPr lang="zh-CN" altLang="zh-CN" dirty="0"/>
              <a:t>也非常单纯，即收到分组，查找转发表，转发分组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59815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SDN</a:t>
            </a:r>
            <a:r>
              <a:rPr lang="zh-CN" altLang="zh-CN" dirty="0"/>
              <a:t>是一种设计、构建和管理网络的新</a:t>
            </a:r>
            <a:r>
              <a:rPr lang="zh-CN" altLang="zh-CN" dirty="0" smtClean="0"/>
              <a:t>模型</a:t>
            </a:r>
            <a:endParaRPr lang="en-US" altLang="zh-CN" dirty="0" smtClean="0"/>
          </a:p>
          <a:p>
            <a:r>
              <a:rPr lang="zh-CN" altLang="zh-CN" dirty="0" smtClean="0"/>
              <a:t>目的</a:t>
            </a:r>
            <a:r>
              <a:rPr lang="zh-CN" altLang="zh-CN" dirty="0"/>
              <a:t>是实现控制平面对数据平面的</a:t>
            </a:r>
            <a:r>
              <a:rPr lang="zh-CN" altLang="zh-CN" dirty="0" smtClean="0"/>
              <a:t>集中控制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这种</a:t>
            </a:r>
            <a:r>
              <a:rPr lang="zh-CN" altLang="zh-CN" dirty="0"/>
              <a:t>控制可通过</a:t>
            </a:r>
            <a:r>
              <a:rPr lang="en-US" altLang="zh-CN" dirty="0" err="1"/>
              <a:t>OpenFlow</a:t>
            </a:r>
            <a:r>
              <a:rPr lang="zh-CN" altLang="zh-CN" dirty="0"/>
              <a:t>协议来</a:t>
            </a:r>
            <a:r>
              <a:rPr lang="zh-CN" altLang="zh-CN" dirty="0" smtClean="0"/>
              <a:t>实现</a:t>
            </a:r>
            <a:endParaRPr lang="en-US" altLang="zh-CN" dirty="0" smtClean="0"/>
          </a:p>
          <a:p>
            <a:r>
              <a:rPr lang="zh-CN" altLang="zh-CN" dirty="0" smtClean="0"/>
              <a:t>远程</a:t>
            </a:r>
            <a:r>
              <a:rPr lang="zh-CN" altLang="zh-CN" dirty="0"/>
              <a:t>控制器可以方便的升级和定制，</a:t>
            </a:r>
            <a:r>
              <a:rPr lang="en-US" altLang="zh-CN" dirty="0"/>
              <a:t>SDN</a:t>
            </a:r>
            <a:r>
              <a:rPr lang="zh-CN" altLang="zh-CN" dirty="0"/>
              <a:t>网络的可编程性、可扩展性、灵活性都得到了极大的</a:t>
            </a:r>
            <a:r>
              <a:rPr lang="zh-CN" altLang="zh-CN" dirty="0" smtClean="0"/>
              <a:t>提高</a:t>
            </a:r>
            <a:endParaRPr lang="en-US" altLang="zh-CN" dirty="0" smtClean="0"/>
          </a:p>
          <a:p>
            <a:r>
              <a:rPr lang="zh-CN" altLang="zh-CN" dirty="0" smtClean="0"/>
              <a:t>但</a:t>
            </a:r>
            <a:r>
              <a:rPr lang="zh-CN" altLang="zh-CN" dirty="0"/>
              <a:t>显然，远程控制器也可能是网络的瓶颈所在。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16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zh-CN" altLang="zh-CN" dirty="0"/>
              <a:t>类地址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zh-CN" altLang="zh-CN" dirty="0"/>
              <a:t>类地址的前四比特是</a:t>
            </a:r>
            <a:r>
              <a:rPr lang="en-US" altLang="zh-CN" dirty="0" smtClean="0"/>
              <a:t>1110</a:t>
            </a:r>
          </a:p>
          <a:p>
            <a:r>
              <a:rPr lang="zh-CN" altLang="zh-CN" dirty="0" smtClean="0"/>
              <a:t>只能</a:t>
            </a:r>
            <a:r>
              <a:rPr lang="zh-CN" altLang="zh-CN" dirty="0"/>
              <a:t>用于</a:t>
            </a:r>
            <a:r>
              <a:rPr lang="zh-CN" altLang="zh-CN" dirty="0" smtClean="0"/>
              <a:t>目的地址</a:t>
            </a:r>
            <a:endParaRPr lang="en-US" altLang="zh-CN" dirty="0" smtClean="0"/>
          </a:p>
          <a:p>
            <a:r>
              <a:rPr lang="zh-CN" altLang="zh-CN" dirty="0" smtClean="0"/>
              <a:t>地址</a:t>
            </a:r>
            <a:r>
              <a:rPr lang="zh-CN" altLang="zh-CN" dirty="0"/>
              <a:t>范围是</a:t>
            </a:r>
            <a:r>
              <a:rPr lang="en-US" altLang="zh-CN" dirty="0" smtClean="0"/>
              <a:t>224.0.0.0~239.255.255.255</a:t>
            </a:r>
          </a:p>
          <a:p>
            <a:r>
              <a:rPr lang="zh-CN" altLang="zh-CN" dirty="0" smtClean="0"/>
              <a:t>每个</a:t>
            </a:r>
            <a:r>
              <a:rPr lang="zh-CN" altLang="zh-CN" dirty="0"/>
              <a:t>多播组占用一个</a:t>
            </a:r>
            <a:r>
              <a:rPr lang="en-US" altLang="zh-CN" dirty="0"/>
              <a:t>D</a:t>
            </a:r>
            <a:r>
              <a:rPr lang="zh-CN" altLang="zh-CN" dirty="0"/>
              <a:t>类</a:t>
            </a:r>
            <a:r>
              <a:rPr lang="zh-CN" altLang="zh-CN" dirty="0" smtClean="0"/>
              <a:t>地址</a:t>
            </a:r>
            <a:endParaRPr lang="en-US" altLang="zh-CN" dirty="0" smtClean="0"/>
          </a:p>
          <a:p>
            <a:r>
              <a:rPr lang="zh-CN" altLang="zh-CN" dirty="0" smtClean="0"/>
              <a:t>共</a:t>
            </a:r>
            <a:r>
              <a:rPr lang="zh-CN" altLang="zh-CN" dirty="0"/>
              <a:t>可标识</a:t>
            </a:r>
            <a:r>
              <a:rPr lang="en-US" altLang="zh-CN" dirty="0"/>
              <a:t>2</a:t>
            </a:r>
            <a:r>
              <a:rPr lang="en-US" altLang="zh-CN" baseline="30000" dirty="0"/>
              <a:t>28</a:t>
            </a:r>
            <a:r>
              <a:rPr lang="zh-CN" altLang="zh-CN" dirty="0"/>
              <a:t>个多播</a:t>
            </a:r>
            <a:r>
              <a:rPr lang="zh-CN" altLang="zh-CN" dirty="0" smtClean="0"/>
              <a:t>组</a:t>
            </a:r>
            <a:endParaRPr lang="en-US" altLang="zh-CN" dirty="0" smtClean="0"/>
          </a:p>
          <a:p>
            <a:r>
              <a:rPr lang="zh-CN" altLang="zh-CN" dirty="0" smtClean="0"/>
              <a:t>为了</a:t>
            </a:r>
            <a:r>
              <a:rPr lang="zh-CN" altLang="zh-CN" dirty="0"/>
              <a:t>方便后面的介绍，会将多播地址和多播组等价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86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至少目前，还不可能使用</a:t>
            </a:r>
            <a:r>
              <a:rPr lang="en-US" altLang="zh-CN" dirty="0"/>
              <a:t>SDN</a:t>
            </a:r>
            <a:r>
              <a:rPr lang="zh-CN" altLang="zh-CN" dirty="0"/>
              <a:t>模式把整个互联网都改造为这样的集中控制</a:t>
            </a:r>
            <a:r>
              <a:rPr lang="zh-CN" altLang="zh-CN" dirty="0" smtClean="0"/>
              <a:t>模式</a:t>
            </a:r>
            <a:endParaRPr lang="en-US" altLang="zh-CN" dirty="0" smtClean="0"/>
          </a:p>
          <a:p>
            <a:r>
              <a:rPr lang="zh-CN" altLang="zh-CN" dirty="0" smtClean="0"/>
              <a:t>然而</a:t>
            </a:r>
            <a:r>
              <a:rPr lang="zh-CN" altLang="zh-CN" dirty="0"/>
              <a:t>在某些环境下，如一些大型的数据中心内部的网络，使用</a:t>
            </a:r>
            <a:r>
              <a:rPr lang="en-US" altLang="zh-CN" dirty="0"/>
              <a:t>SDN</a:t>
            </a:r>
            <a:r>
              <a:rPr lang="zh-CN" altLang="zh-CN" dirty="0"/>
              <a:t>模式建造网络可以提高网络的效率。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91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SDN</a:t>
            </a:r>
            <a:r>
              <a:rPr lang="zh-CN" altLang="zh-CN" dirty="0"/>
              <a:t>的广义转发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传统意义上的数据层面的转发实际上有两个</a:t>
            </a:r>
            <a:r>
              <a:rPr lang="zh-CN" altLang="zh-CN" dirty="0" smtClean="0"/>
              <a:t>步骤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匹配</a:t>
            </a:r>
            <a:r>
              <a:rPr lang="zh-CN" altLang="zh-CN" dirty="0"/>
              <a:t>（仅匹配网络前缀</a:t>
            </a:r>
            <a:r>
              <a:rPr lang="zh-CN" altLang="zh-CN" dirty="0" smtClean="0"/>
              <a:t>）</a:t>
            </a:r>
            <a:r>
              <a:rPr lang="en-US" altLang="zh-CN" dirty="0" smtClean="0"/>
              <a:t>-&gt;</a:t>
            </a:r>
            <a:r>
              <a:rPr lang="zh-CN" altLang="zh-CN" dirty="0" smtClean="0"/>
              <a:t>转发</a:t>
            </a:r>
            <a:endParaRPr lang="en-US" altLang="zh-CN" dirty="0" smtClean="0"/>
          </a:p>
          <a:p>
            <a:r>
              <a:rPr lang="en-US" altLang="zh-CN" dirty="0"/>
              <a:t>SDN</a:t>
            </a:r>
            <a:r>
              <a:rPr lang="zh-CN" altLang="zh-CN" dirty="0"/>
              <a:t>对此进行了扩充，变成了广义的</a:t>
            </a:r>
            <a:r>
              <a:rPr lang="zh-CN" altLang="zh-CN" dirty="0" smtClean="0"/>
              <a:t>转发</a:t>
            </a:r>
            <a:endParaRPr lang="en-US" altLang="zh-CN" dirty="0" smtClean="0"/>
          </a:p>
          <a:p>
            <a:r>
              <a:rPr lang="zh-CN" altLang="zh-CN" dirty="0" smtClean="0"/>
              <a:t>能够</a:t>
            </a:r>
            <a:r>
              <a:rPr lang="zh-CN" altLang="zh-CN" dirty="0"/>
              <a:t>对不同层次（链路层、网络层，</a:t>
            </a:r>
            <a:r>
              <a:rPr lang="zh-CN" altLang="zh-CN" dirty="0" smtClean="0"/>
              <a:t>甚至传输</a:t>
            </a:r>
            <a:r>
              <a:rPr lang="zh-CN" altLang="zh-CN" dirty="0"/>
              <a:t>层）的控制字段进行</a:t>
            </a:r>
            <a:r>
              <a:rPr lang="zh-CN" altLang="zh-CN" dirty="0" smtClean="0"/>
              <a:t>匹配</a:t>
            </a:r>
            <a:endParaRPr lang="en-US" altLang="zh-CN" dirty="0" smtClean="0"/>
          </a:p>
          <a:p>
            <a:r>
              <a:rPr lang="zh-CN" altLang="zh-CN" dirty="0" smtClean="0"/>
              <a:t>动作具有</a:t>
            </a:r>
            <a:r>
              <a:rPr lang="zh-CN" altLang="zh-CN" dirty="0"/>
              <a:t>更多的</a:t>
            </a:r>
            <a:r>
              <a:rPr lang="zh-CN" altLang="zh-CN" dirty="0" smtClean="0"/>
              <a:t>选项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可把有</a:t>
            </a:r>
            <a:r>
              <a:rPr lang="zh-CN" altLang="zh-CN" dirty="0"/>
              <a:t>同样目的网络地址的数据从不同的接口</a:t>
            </a:r>
            <a:r>
              <a:rPr lang="zh-CN" altLang="zh-CN" dirty="0" smtClean="0"/>
              <a:t>转发（负载均衡）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重写</a:t>
            </a:r>
            <a:r>
              <a:rPr lang="zh-CN" altLang="zh-CN" dirty="0"/>
              <a:t>数据首部</a:t>
            </a:r>
            <a:r>
              <a:rPr lang="zh-CN" altLang="zh-CN" dirty="0" smtClean="0"/>
              <a:t>（</a:t>
            </a:r>
            <a:r>
              <a:rPr lang="en-US" altLang="zh-CN" dirty="0" smtClean="0"/>
              <a:t>NAT</a:t>
            </a:r>
            <a:r>
              <a:rPr lang="zh-CN" altLang="zh-CN" dirty="0"/>
              <a:t>网关中的地址转换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人为拦截</a:t>
            </a:r>
            <a:r>
              <a:rPr lang="zh-CN" altLang="zh-CN" dirty="0"/>
              <a:t>一些数据（如防火墙出于安全</a:t>
            </a:r>
            <a:r>
              <a:rPr lang="zh-CN" altLang="zh-CN" dirty="0" smtClean="0"/>
              <a:t>考虑）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328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这些控制策略是基于流的</a:t>
            </a:r>
            <a:r>
              <a:rPr lang="zh-CN" altLang="zh-CN" dirty="0" smtClean="0"/>
              <a:t>控制</a:t>
            </a:r>
            <a:endParaRPr lang="en-US" altLang="zh-CN" dirty="0" smtClean="0"/>
          </a:p>
          <a:p>
            <a:r>
              <a:rPr lang="zh-CN" altLang="zh-CN" dirty="0" smtClean="0"/>
              <a:t>所谓</a:t>
            </a:r>
            <a:r>
              <a:rPr lang="zh-CN" altLang="zh-CN" dirty="0"/>
              <a:t>流就是穿过网络的一种分组序列，此序列中的分组具有一些共同的特性（如具有相同源</a:t>
            </a:r>
            <a:r>
              <a:rPr lang="en-US" altLang="zh-CN" dirty="0"/>
              <a:t>IP</a:t>
            </a:r>
            <a:r>
              <a:rPr lang="zh-CN" altLang="zh-CN" dirty="0"/>
              <a:t>地址和目的</a:t>
            </a:r>
            <a:r>
              <a:rPr lang="en-US" altLang="zh-CN" dirty="0"/>
              <a:t>IP</a:t>
            </a:r>
            <a:r>
              <a:rPr lang="zh-CN" altLang="zh-CN" dirty="0"/>
              <a:t>地址的所有分组</a:t>
            </a:r>
            <a:r>
              <a:rPr lang="zh-CN" altLang="zh-CN" dirty="0" smtClean="0"/>
              <a:t>）</a:t>
            </a:r>
            <a:endParaRPr lang="zh-CN" altLang="zh-CN" dirty="0"/>
          </a:p>
          <a:p>
            <a:r>
              <a:rPr lang="zh-CN" altLang="zh-CN" dirty="0"/>
              <a:t>在这些前提</a:t>
            </a:r>
            <a:r>
              <a:rPr lang="zh-CN" altLang="zh-CN" dirty="0" smtClean="0"/>
              <a:t>下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设备</a:t>
            </a:r>
            <a:r>
              <a:rPr lang="zh-CN" altLang="zh-CN" dirty="0"/>
              <a:t>也不应称为路由器了，可以叫作分组交换机</a:t>
            </a:r>
            <a:r>
              <a:rPr lang="en-US" altLang="zh-CN" dirty="0"/>
              <a:t>/</a:t>
            </a:r>
            <a:r>
              <a:rPr lang="en-US" altLang="zh-CN" dirty="0" err="1"/>
              <a:t>OpenFlow</a:t>
            </a:r>
            <a:r>
              <a:rPr lang="zh-CN" altLang="zh-CN" dirty="0"/>
              <a:t>交换机，甚至称为</a:t>
            </a:r>
            <a:r>
              <a:rPr lang="zh-CN" altLang="zh-CN" dirty="0" smtClean="0"/>
              <a:t>交换机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转发</a:t>
            </a:r>
            <a:r>
              <a:rPr lang="zh-CN" altLang="zh-CN" dirty="0"/>
              <a:t>表也称为流表（</a:t>
            </a:r>
            <a:r>
              <a:rPr lang="en-US" altLang="zh-CN" dirty="0"/>
              <a:t>flow table</a:t>
            </a:r>
            <a:r>
              <a:rPr lang="zh-CN" altLang="zh-CN" dirty="0"/>
              <a:t>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06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zh-CN" dirty="0"/>
              <a:t>）基于</a:t>
            </a:r>
            <a:r>
              <a:rPr lang="en-US" altLang="zh-CN" dirty="0" err="1"/>
              <a:t>OpenFlow</a:t>
            </a:r>
            <a:r>
              <a:rPr lang="zh-CN" altLang="zh-CN" dirty="0"/>
              <a:t>的</a:t>
            </a:r>
            <a:r>
              <a:rPr lang="en-US" altLang="zh-CN" dirty="0"/>
              <a:t>SDN</a:t>
            </a:r>
            <a:r>
              <a:rPr lang="zh-CN" altLang="zh-CN" dirty="0"/>
              <a:t>工作流程</a:t>
            </a:r>
            <a:endParaRPr lang="zh-CN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69" y="1527175"/>
            <a:ext cx="8169349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755576" y="5301208"/>
            <a:ext cx="1368152" cy="391398"/>
            <a:chOff x="755576" y="2389530"/>
            <a:chExt cx="1368152" cy="391398"/>
          </a:xfrm>
        </p:grpSpPr>
        <p:sp>
          <p:nvSpPr>
            <p:cNvPr id="6" name="矩形 5"/>
            <p:cNvSpPr/>
            <p:nvPr/>
          </p:nvSpPr>
          <p:spPr>
            <a:xfrm>
              <a:off x="755576" y="2389530"/>
              <a:ext cx="1368152" cy="391398"/>
            </a:xfrm>
            <a:prstGeom prst="rect">
              <a:avLst/>
            </a:prstGeom>
            <a:solidFill>
              <a:schemeClr val="bg1"/>
            </a:solidFill>
            <a:ln w="571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Data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A  B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直接连接符 6"/>
            <p:cNvCxnSpPr>
              <a:stCxn id="6" idx="0"/>
              <a:endCxn id="6" idx="2"/>
            </p:cNvCxnSpPr>
            <p:nvPr/>
          </p:nvCxnSpPr>
          <p:spPr>
            <a:xfrm>
              <a:off x="1439652" y="2389530"/>
              <a:ext cx="0" cy="39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763688" y="2389530"/>
              <a:ext cx="0" cy="39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剪去单角的矩形 9"/>
          <p:cNvSpPr/>
          <p:nvPr/>
        </p:nvSpPr>
        <p:spPr>
          <a:xfrm>
            <a:off x="2555776" y="3805807"/>
            <a:ext cx="341302" cy="288032"/>
          </a:xfrm>
          <a:prstGeom prst="snip1Rect">
            <a:avLst>
              <a:gd name="adj" fmla="val 33230"/>
            </a:avLst>
          </a:prstGeom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剪去单角的矩形 14"/>
          <p:cNvSpPr/>
          <p:nvPr/>
        </p:nvSpPr>
        <p:spPr>
          <a:xfrm>
            <a:off x="4067944" y="2420888"/>
            <a:ext cx="341302" cy="288032"/>
          </a:xfrm>
          <a:prstGeom prst="snip1Rect">
            <a:avLst>
              <a:gd name="adj" fmla="val 33230"/>
            </a:avLst>
          </a:prstGeom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剪去单角的矩形 15"/>
          <p:cNvSpPr/>
          <p:nvPr/>
        </p:nvSpPr>
        <p:spPr>
          <a:xfrm>
            <a:off x="5148064" y="4093839"/>
            <a:ext cx="341302" cy="288032"/>
          </a:xfrm>
          <a:prstGeom prst="snip1Rect">
            <a:avLst>
              <a:gd name="adj" fmla="val 33230"/>
            </a:avLst>
          </a:prstGeom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剪去单角的矩形 16"/>
          <p:cNvSpPr/>
          <p:nvPr/>
        </p:nvSpPr>
        <p:spPr>
          <a:xfrm>
            <a:off x="4977413" y="2330949"/>
            <a:ext cx="341302" cy="288032"/>
          </a:xfrm>
          <a:prstGeom prst="snip1Rect">
            <a:avLst>
              <a:gd name="adj" fmla="val 33230"/>
            </a:avLst>
          </a:prstGeom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33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75503E-6 L 0.16145 -0.10178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-50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4508E-6 L 0.13889 -0.2227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4" y="-111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8068E-6 L -0.08941 0.2100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105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5 -0.10178 L 0.45277 -0.10178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67268E-6 L -0.05799 -0.2227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9" y="-111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8.0731E-7 L 0.1026 0.2125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106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277 -0.10178 L 0.67326 0.00301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24" y="5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zh-CN" dirty="0"/>
              <a:t>）和豪横公司的类比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以前豪横公司的交通部门为旅客计算</a:t>
            </a:r>
            <a:r>
              <a:rPr lang="zh-CN" altLang="zh-CN" dirty="0" smtClean="0"/>
              <a:t>旅程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由</a:t>
            </a:r>
            <a:r>
              <a:rPr lang="zh-CN" altLang="zh-CN" dirty="0"/>
              <a:t>下辖各个中转站（网络中的路由器）的旅途规划办公室通过相互交流</a:t>
            </a:r>
            <a:r>
              <a:rPr lang="zh-CN" altLang="zh-CN" dirty="0" smtClean="0"/>
              <a:t>信息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事先</a:t>
            </a:r>
            <a:r>
              <a:rPr lang="zh-CN" altLang="zh-CN" dirty="0"/>
              <a:t>把所有的旅程都计算好（不是为了某一个旅客计算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计算</a:t>
            </a:r>
            <a:r>
              <a:rPr lang="zh-CN" altLang="zh-CN" dirty="0"/>
              <a:t>的相对来说比较粗线条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284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现在豪横公司交通部门说了，我们要提高服务水平</a:t>
            </a:r>
            <a:endParaRPr lang="en-US" altLang="zh-CN" dirty="0"/>
          </a:p>
          <a:p>
            <a:pPr lvl="1"/>
            <a:r>
              <a:rPr lang="zh-CN" altLang="zh-CN" dirty="0"/>
              <a:t>取消各个中转站的旅途规划</a:t>
            </a:r>
            <a:r>
              <a:rPr lang="zh-CN" altLang="zh-CN" dirty="0" smtClean="0"/>
              <a:t>办公室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组建</a:t>
            </a:r>
            <a:r>
              <a:rPr lang="zh-CN" altLang="zh-CN" dirty="0"/>
              <a:t>一个部门经理直接管理的旅途规划司，统一来</a:t>
            </a:r>
            <a:r>
              <a:rPr lang="zh-CN" altLang="zh-CN" dirty="0" smtClean="0"/>
              <a:t>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每次</a:t>
            </a:r>
            <a:r>
              <a:rPr lang="zh-CN" altLang="zh-CN" dirty="0"/>
              <a:t>中转站收到一个新的旅客，把旅客的信息发给旅途规划</a:t>
            </a:r>
            <a:r>
              <a:rPr lang="zh-CN" altLang="zh-CN" dirty="0" smtClean="0"/>
              <a:t>司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旅途</a:t>
            </a:r>
            <a:r>
              <a:rPr lang="zh-CN" altLang="zh-CN" dirty="0"/>
              <a:t>规划司根据更多的信息，甚至包括旅客的家庭住宅，为旅客计算更加惬意的旅程。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232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2. SDN </a:t>
            </a:r>
            <a:r>
              <a:rPr lang="zh-CN" altLang="zh-CN" dirty="0">
                <a:solidFill>
                  <a:srgbClr val="FF0000"/>
                </a:solidFill>
              </a:rPr>
              <a:t>的控制层面——旅途规划司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6386028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38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SDN</a:t>
            </a:r>
            <a:r>
              <a:rPr lang="zh-CN" altLang="zh-CN" dirty="0" smtClean="0"/>
              <a:t>控制器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通过南向</a:t>
            </a:r>
            <a:r>
              <a:rPr lang="en-US" altLang="zh-CN" dirty="0"/>
              <a:t>API</a:t>
            </a:r>
            <a:r>
              <a:rPr lang="zh-CN" altLang="zh-CN" dirty="0"/>
              <a:t>（或称南向接口）和数据层面的受控设备通信</a:t>
            </a:r>
            <a:endParaRPr lang="en-US" altLang="zh-CN" dirty="0"/>
          </a:p>
          <a:p>
            <a:pPr lvl="1"/>
            <a:r>
              <a:rPr lang="zh-CN" altLang="zh-CN" dirty="0" smtClean="0"/>
              <a:t>维护</a:t>
            </a:r>
            <a:r>
              <a:rPr lang="zh-CN" altLang="zh-CN" dirty="0"/>
              <a:t>准确的网络状态信息</a:t>
            </a:r>
            <a:r>
              <a:rPr lang="zh-CN" altLang="zh-CN" dirty="0" smtClean="0"/>
              <a:t>（如</a:t>
            </a:r>
            <a:r>
              <a:rPr lang="zh-CN" altLang="zh-CN" dirty="0"/>
              <a:t>远程链路、交换机和</a:t>
            </a:r>
            <a:r>
              <a:rPr lang="zh-CN" altLang="zh-CN" dirty="0" smtClean="0"/>
              <a:t>主机状态</a:t>
            </a:r>
            <a:r>
              <a:rPr lang="zh-CN" altLang="zh-CN" dirty="0"/>
              <a:t>等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/>
              <a:t>通过北向</a:t>
            </a:r>
            <a:r>
              <a:rPr lang="en-US" altLang="zh-CN" dirty="0"/>
              <a:t>API</a:t>
            </a:r>
            <a:r>
              <a:rPr lang="zh-CN" altLang="zh-CN" dirty="0"/>
              <a:t>（或称北向接口）和网络控制应用程序通信</a:t>
            </a:r>
            <a:endParaRPr lang="zh-CN" altLang="en-US" dirty="0"/>
          </a:p>
          <a:p>
            <a:pPr lvl="1"/>
            <a:r>
              <a:rPr lang="zh-CN" altLang="zh-CN" dirty="0" smtClean="0"/>
              <a:t>把信息</a:t>
            </a:r>
            <a:r>
              <a:rPr lang="zh-CN" altLang="zh-CN" dirty="0"/>
              <a:t>提供给各种控制</a:t>
            </a:r>
            <a:r>
              <a:rPr lang="zh-CN" altLang="zh-CN" dirty="0" smtClean="0"/>
              <a:t>应用程序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提供方法让应用程序</a:t>
            </a:r>
            <a:r>
              <a:rPr lang="zh-CN" altLang="zh-CN" dirty="0"/>
              <a:t>实现对底层的网络设备进行监视、编程和控制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8522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3. SDN</a:t>
            </a:r>
            <a:r>
              <a:rPr lang="zh-CN" altLang="zh-CN" dirty="0">
                <a:solidFill>
                  <a:srgbClr val="FF0000"/>
                </a:solidFill>
              </a:rPr>
              <a:t>的特征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基于</a:t>
            </a:r>
            <a:r>
              <a:rPr lang="zh-CN" altLang="zh-CN" dirty="0"/>
              <a:t>流的转发</a:t>
            </a:r>
          </a:p>
          <a:p>
            <a:r>
              <a:rPr lang="zh-CN" altLang="zh-CN" dirty="0" smtClean="0"/>
              <a:t>数据</a:t>
            </a:r>
            <a:r>
              <a:rPr lang="zh-CN" altLang="zh-CN" dirty="0"/>
              <a:t>层面与控制层面分离</a:t>
            </a:r>
          </a:p>
          <a:p>
            <a:r>
              <a:rPr lang="zh-CN" altLang="zh-CN" dirty="0" smtClean="0"/>
              <a:t>可编程</a:t>
            </a:r>
            <a:r>
              <a:rPr lang="zh-CN" altLang="zh-CN" dirty="0"/>
              <a:t>的网络</a:t>
            </a:r>
          </a:p>
          <a:p>
            <a:pPr lvl="1"/>
            <a:r>
              <a:rPr lang="zh-CN" altLang="zh-CN" dirty="0" smtClean="0"/>
              <a:t>通过网络控制应用程序，使整个网络成为可编程的</a:t>
            </a:r>
          </a:p>
          <a:p>
            <a:r>
              <a:rPr lang="zh-CN" altLang="zh-CN" dirty="0" smtClean="0"/>
              <a:t>设备</a:t>
            </a:r>
            <a:r>
              <a:rPr lang="zh-CN" altLang="zh-CN" dirty="0"/>
              <a:t>和功能分散化</a:t>
            </a:r>
          </a:p>
          <a:p>
            <a:pPr lvl="1"/>
            <a:r>
              <a:rPr lang="zh-CN" altLang="zh-CN" dirty="0"/>
              <a:t>交换机</a:t>
            </a:r>
            <a:r>
              <a:rPr lang="zh-CN" altLang="zh-CN" dirty="0" smtClean="0"/>
              <a:t>、控制器</a:t>
            </a:r>
            <a:r>
              <a:rPr lang="zh-CN" altLang="en-US" dirty="0"/>
              <a:t>、</a:t>
            </a:r>
            <a:r>
              <a:rPr lang="zh-CN" altLang="zh-CN" dirty="0" smtClean="0"/>
              <a:t>网络</a:t>
            </a:r>
            <a:r>
              <a:rPr lang="zh-CN" altLang="zh-CN" dirty="0"/>
              <a:t>控制应用程序都是可以分开的</a:t>
            </a:r>
            <a:r>
              <a:rPr lang="zh-CN" altLang="zh-CN" dirty="0" smtClean="0"/>
              <a:t>实体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可</a:t>
            </a:r>
            <a:r>
              <a:rPr lang="zh-CN" altLang="zh-CN" dirty="0"/>
              <a:t>由不同的厂商提供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929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04016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4. </a:t>
            </a:r>
            <a:r>
              <a:rPr lang="zh-CN" altLang="zh-CN" dirty="0">
                <a:solidFill>
                  <a:srgbClr val="FF0000"/>
                </a:solidFill>
              </a:rPr>
              <a:t>流表及流表项</a:t>
            </a:r>
            <a:r>
              <a:rPr lang="zh-CN" altLang="zh-CN" dirty="0" smtClean="0">
                <a:solidFill>
                  <a:srgbClr val="FF0000"/>
                </a:solidFill>
              </a:rPr>
              <a:t>示例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/>
              <a:t>1</a:t>
            </a:r>
            <a:r>
              <a:rPr lang="zh-CN" altLang="zh-CN" dirty="0"/>
              <a:t>）流表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每个</a:t>
            </a:r>
            <a:r>
              <a:rPr lang="en-US" altLang="zh-CN" dirty="0" err="1"/>
              <a:t>OpenFlow</a:t>
            </a:r>
            <a:r>
              <a:rPr lang="zh-CN" altLang="zh-CN" dirty="0"/>
              <a:t>交换机必须具有流</a:t>
            </a:r>
            <a:r>
              <a:rPr lang="zh-CN" altLang="zh-CN" dirty="0" smtClean="0"/>
              <a:t>表</a:t>
            </a:r>
            <a:endParaRPr lang="en-US" altLang="zh-CN" dirty="0" smtClean="0"/>
          </a:p>
          <a:p>
            <a:r>
              <a:rPr lang="zh-CN" altLang="zh-CN" dirty="0" smtClean="0"/>
              <a:t>每个</a:t>
            </a:r>
            <a:r>
              <a:rPr lang="zh-CN" altLang="zh-CN" dirty="0"/>
              <a:t>流表项包括三个主要的</a:t>
            </a:r>
            <a:r>
              <a:rPr lang="zh-CN" altLang="zh-CN" dirty="0" smtClean="0"/>
              <a:t>字段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首部</a:t>
            </a:r>
            <a:r>
              <a:rPr lang="zh-CN" altLang="zh-CN" dirty="0"/>
              <a:t>字段</a:t>
            </a:r>
            <a:r>
              <a:rPr lang="zh-CN" altLang="zh-CN" dirty="0" smtClean="0"/>
              <a:t>值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计数器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动作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7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zh-CN" dirty="0"/>
              <a:t>）多播</a:t>
            </a:r>
            <a:r>
              <a:rPr lang="zh-CN" altLang="zh-CN" dirty="0" smtClean="0"/>
              <a:t>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多播组内的成员极具动态性，随时可能加入和退出多播组。</a:t>
            </a:r>
          </a:p>
          <a:p>
            <a:r>
              <a:rPr lang="zh-CN" altLang="zh-CN" dirty="0"/>
              <a:t>多播组内的</a:t>
            </a:r>
            <a:r>
              <a:rPr lang="zh-CN" altLang="zh-CN" dirty="0" smtClean="0"/>
              <a:t>成员可以</a:t>
            </a:r>
            <a:r>
              <a:rPr lang="zh-CN" altLang="zh-CN" dirty="0"/>
              <a:t>发送多播分组给本多播</a:t>
            </a:r>
            <a:r>
              <a:rPr lang="zh-CN" altLang="zh-CN" dirty="0" smtClean="0"/>
              <a:t>组</a:t>
            </a:r>
            <a:endParaRPr lang="zh-CN" altLang="zh-CN" dirty="0"/>
          </a:p>
          <a:p>
            <a:r>
              <a:rPr lang="zh-CN" altLang="zh-CN" dirty="0"/>
              <a:t>多播组外的</a:t>
            </a:r>
            <a:r>
              <a:rPr lang="zh-CN" altLang="zh-CN" dirty="0" smtClean="0"/>
              <a:t>成员也可发送</a:t>
            </a:r>
            <a:r>
              <a:rPr lang="zh-CN" altLang="zh-CN" dirty="0"/>
              <a:t>多播分组给</a:t>
            </a:r>
            <a:r>
              <a:rPr lang="zh-CN" altLang="zh-CN" dirty="0" smtClean="0"/>
              <a:t>某多</a:t>
            </a:r>
            <a:r>
              <a:rPr lang="zh-CN" altLang="zh-CN" dirty="0"/>
              <a:t>播</a:t>
            </a:r>
            <a:r>
              <a:rPr lang="zh-CN" altLang="zh-CN" dirty="0" smtClean="0"/>
              <a:t>组</a:t>
            </a:r>
            <a:endParaRPr lang="zh-CN" altLang="zh-CN" dirty="0"/>
          </a:p>
          <a:p>
            <a:r>
              <a:rPr lang="zh-CN" altLang="zh-CN" dirty="0"/>
              <a:t>多播</a:t>
            </a:r>
            <a:r>
              <a:rPr lang="zh-CN" altLang="zh-CN" dirty="0" smtClean="0"/>
              <a:t>分组尽</a:t>
            </a:r>
            <a:r>
              <a:rPr lang="zh-CN" altLang="zh-CN" dirty="0"/>
              <a:t>最大努力</a:t>
            </a:r>
            <a:r>
              <a:rPr lang="zh-CN" altLang="zh-CN" dirty="0" smtClean="0"/>
              <a:t>交付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不</a:t>
            </a:r>
            <a:r>
              <a:rPr lang="zh-CN" altLang="zh-CN" dirty="0"/>
              <a:t>需要保证</a:t>
            </a:r>
            <a:r>
              <a:rPr lang="zh-CN" altLang="zh-CN" dirty="0" smtClean="0"/>
              <a:t>数据可靠</a:t>
            </a:r>
            <a:r>
              <a:rPr lang="zh-CN" altLang="zh-CN" dirty="0"/>
              <a:t>地到达每一个组内</a:t>
            </a:r>
            <a:r>
              <a:rPr lang="zh-CN" altLang="zh-CN" dirty="0" smtClean="0"/>
              <a:t>成员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41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首部字段值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是</a:t>
            </a:r>
            <a:r>
              <a:rPr lang="zh-CN" altLang="zh-CN" dirty="0"/>
              <a:t>一组字段，用来让输入分组进行匹配</a:t>
            </a:r>
            <a:r>
              <a:rPr lang="zh-CN" altLang="zh-CN" dirty="0" smtClean="0"/>
              <a:t>，又</a:t>
            </a:r>
            <a:r>
              <a:rPr lang="zh-CN" altLang="zh-CN" dirty="0"/>
              <a:t>称为匹配</a:t>
            </a:r>
            <a:r>
              <a:rPr lang="zh-CN" altLang="zh-CN" dirty="0" smtClean="0"/>
              <a:t>字段</a:t>
            </a:r>
            <a:endParaRPr lang="en-US" altLang="zh-CN" dirty="0" smtClean="0"/>
          </a:p>
          <a:p>
            <a:r>
              <a:rPr lang="zh-CN" altLang="zh-CN" dirty="0" smtClean="0"/>
              <a:t>分为</a:t>
            </a:r>
            <a:r>
              <a:rPr lang="zh-CN" altLang="zh-CN" dirty="0"/>
              <a:t>三个层次，包括：</a:t>
            </a:r>
          </a:p>
          <a:p>
            <a:pPr lvl="1"/>
            <a:r>
              <a:rPr lang="zh-CN" altLang="zh-CN" dirty="0"/>
              <a:t>数据链路层：局域网的源地址、目的地址、虚拟局域网</a:t>
            </a:r>
            <a:r>
              <a:rPr lang="en-US" altLang="zh-CN" dirty="0"/>
              <a:t>VLAN</a:t>
            </a:r>
            <a:r>
              <a:rPr lang="zh-CN" altLang="zh-CN" dirty="0"/>
              <a:t>标识符</a:t>
            </a:r>
            <a:r>
              <a:rPr lang="zh-CN" altLang="zh-CN" dirty="0" smtClean="0"/>
              <a:t>等</a:t>
            </a:r>
            <a:endParaRPr lang="zh-CN" altLang="zh-CN" dirty="0"/>
          </a:p>
          <a:p>
            <a:pPr lvl="1"/>
            <a:r>
              <a:rPr lang="zh-CN" altLang="zh-CN" dirty="0"/>
              <a:t>网络层：源</a:t>
            </a:r>
            <a:r>
              <a:rPr lang="en-US" altLang="zh-CN" dirty="0"/>
              <a:t>IP</a:t>
            </a:r>
            <a:r>
              <a:rPr lang="zh-CN" altLang="zh-CN" dirty="0"/>
              <a:t>地址、目的</a:t>
            </a:r>
            <a:r>
              <a:rPr lang="en-US" altLang="zh-CN" dirty="0"/>
              <a:t>IP</a:t>
            </a:r>
            <a:r>
              <a:rPr lang="zh-CN" altLang="zh-CN" dirty="0"/>
              <a:t>地址、协议、服务类型</a:t>
            </a:r>
            <a:r>
              <a:rPr lang="zh-CN" altLang="zh-CN" dirty="0" smtClean="0"/>
              <a:t>等</a:t>
            </a:r>
            <a:endParaRPr lang="zh-CN" altLang="zh-CN" dirty="0"/>
          </a:p>
          <a:p>
            <a:pPr lvl="1"/>
            <a:r>
              <a:rPr lang="zh-CN" altLang="zh-CN" dirty="0"/>
              <a:t>传输层：协议类型、源端口号、目的端口号</a:t>
            </a:r>
            <a:r>
              <a:rPr lang="zh-CN" altLang="zh-CN" dirty="0" smtClean="0"/>
              <a:t>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479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计数器</a:t>
            </a:r>
            <a:endParaRPr lang="zh-CN" altLang="zh-CN" dirty="0"/>
          </a:p>
          <a:p>
            <a:pPr lvl="1"/>
            <a:r>
              <a:rPr lang="zh-CN" altLang="zh-CN" dirty="0"/>
              <a:t>这是一组</a:t>
            </a:r>
            <a:r>
              <a:rPr lang="zh-CN" altLang="zh-CN" dirty="0" smtClean="0"/>
              <a:t>计数器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包括</a:t>
            </a:r>
            <a:r>
              <a:rPr lang="zh-CN" altLang="zh-CN" dirty="0"/>
              <a:t>已经与该表项匹配的分组</a:t>
            </a:r>
            <a:r>
              <a:rPr lang="zh-CN" altLang="zh-CN" dirty="0" smtClean="0"/>
              <a:t>数量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从</a:t>
            </a:r>
            <a:r>
              <a:rPr lang="zh-CN" altLang="zh-CN" dirty="0"/>
              <a:t>该表项上次更新到当前所经历的时间等。</a:t>
            </a:r>
          </a:p>
          <a:p>
            <a:r>
              <a:rPr lang="zh-CN" altLang="zh-CN" dirty="0" smtClean="0"/>
              <a:t>动作</a:t>
            </a:r>
            <a:endParaRPr lang="zh-CN" altLang="zh-CN" dirty="0"/>
          </a:p>
          <a:p>
            <a:pPr lvl="1"/>
            <a:r>
              <a:rPr lang="zh-CN" altLang="zh-CN" dirty="0"/>
              <a:t>这是一组可选</a:t>
            </a:r>
            <a:r>
              <a:rPr lang="zh-CN" altLang="zh-CN" dirty="0" smtClean="0"/>
              <a:t>动作</a:t>
            </a:r>
            <a:r>
              <a:rPr lang="zh-CN" altLang="en-US" dirty="0" smtClean="0"/>
              <a:t>，</a:t>
            </a:r>
            <a:r>
              <a:rPr lang="zh-CN" altLang="zh-CN" dirty="0"/>
              <a:t>例如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当</a:t>
            </a:r>
            <a:r>
              <a:rPr lang="zh-CN" altLang="zh-CN" dirty="0"/>
              <a:t>分组匹配某个流表项时把分组转发到指明的</a:t>
            </a:r>
            <a:r>
              <a:rPr lang="zh-CN" altLang="zh-CN" dirty="0" smtClean="0"/>
              <a:t>接口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丢弃</a:t>
            </a:r>
            <a:r>
              <a:rPr lang="zh-CN" altLang="zh-CN" dirty="0"/>
              <a:t>该</a:t>
            </a:r>
            <a:r>
              <a:rPr lang="zh-CN" altLang="zh-CN" dirty="0" smtClean="0"/>
              <a:t>分组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把</a:t>
            </a:r>
            <a:r>
              <a:rPr lang="zh-CN" altLang="zh-CN" dirty="0"/>
              <a:t>分组复制后再从多个接口转发</a:t>
            </a:r>
            <a:r>
              <a:rPr lang="zh-CN" altLang="zh-CN" dirty="0" smtClean="0"/>
              <a:t>出去</a:t>
            </a:r>
            <a:endParaRPr lang="en-US" altLang="zh-CN" dirty="0" smtClean="0"/>
          </a:p>
          <a:p>
            <a:pPr lvl="1"/>
            <a:r>
              <a:rPr lang="zh-CN" altLang="zh-CN" smtClean="0"/>
              <a:t>重写</a:t>
            </a:r>
            <a:r>
              <a:rPr lang="zh-CN" altLang="zh-CN" dirty="0"/>
              <a:t>相关首部字段等。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765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zh-CN" dirty="0"/>
              <a:t>）多播分类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多播按照运行范围可以分为</a:t>
            </a:r>
            <a:r>
              <a:rPr lang="zh-CN" altLang="zh-CN" dirty="0" smtClean="0"/>
              <a:t>两种</a:t>
            </a:r>
            <a:endParaRPr lang="en-US" altLang="zh-CN" dirty="0" smtClean="0"/>
          </a:p>
          <a:p>
            <a:pPr lvl="1"/>
            <a:r>
              <a:rPr lang="zh-CN" altLang="zh-CN" dirty="0"/>
              <a:t>在互联网的范围进行多播。</a:t>
            </a:r>
          </a:p>
          <a:p>
            <a:pPr lvl="1"/>
            <a:r>
              <a:rPr lang="zh-CN" altLang="zh-CN" dirty="0"/>
              <a:t>在局域网内进行的硬件多播。</a:t>
            </a:r>
          </a:p>
          <a:p>
            <a:r>
              <a:rPr lang="zh-CN" altLang="zh-CN" dirty="0" smtClean="0"/>
              <a:t>两种</a:t>
            </a:r>
            <a:r>
              <a:rPr lang="zh-CN" altLang="zh-CN" dirty="0"/>
              <a:t>多播需要配合才能完成整个</a:t>
            </a:r>
            <a:r>
              <a:rPr lang="en-US" altLang="zh-CN" dirty="0"/>
              <a:t>IP</a:t>
            </a:r>
            <a:r>
              <a:rPr lang="zh-CN" altLang="zh-CN" dirty="0"/>
              <a:t>多播的</a:t>
            </a:r>
            <a:r>
              <a:rPr lang="zh-CN" altLang="zh-CN" dirty="0" smtClean="0"/>
              <a:t>过程</a:t>
            </a:r>
            <a:endParaRPr lang="zh-CN" altLang="zh-CN" dirty="0"/>
          </a:p>
          <a:p>
            <a:r>
              <a:rPr lang="zh-CN" altLang="zh-CN" dirty="0" smtClean="0"/>
              <a:t>第一</a:t>
            </a:r>
            <a:r>
              <a:rPr lang="zh-CN" altLang="zh-CN" dirty="0"/>
              <a:t>种是</a:t>
            </a:r>
            <a:r>
              <a:rPr lang="en-US" altLang="zh-CN" dirty="0"/>
              <a:t>IP</a:t>
            </a:r>
            <a:r>
              <a:rPr lang="zh-CN" altLang="zh-CN" dirty="0"/>
              <a:t>多播的</a:t>
            </a:r>
            <a:r>
              <a:rPr lang="zh-CN" altLang="zh-CN" dirty="0" smtClean="0"/>
              <a:t>主体</a:t>
            </a:r>
            <a:endParaRPr lang="en-US" altLang="zh-CN" dirty="0" smtClean="0"/>
          </a:p>
          <a:p>
            <a:r>
              <a:rPr lang="zh-CN" altLang="zh-CN" dirty="0" smtClean="0"/>
              <a:t>第二</a:t>
            </a:r>
            <a:r>
              <a:rPr lang="zh-CN" altLang="zh-CN" dirty="0"/>
              <a:t>种是</a:t>
            </a:r>
            <a:r>
              <a:rPr lang="en-US" altLang="zh-CN" dirty="0"/>
              <a:t>IP</a:t>
            </a:r>
            <a:r>
              <a:rPr lang="zh-CN" altLang="zh-CN" dirty="0"/>
              <a:t>多播的最后一</a:t>
            </a:r>
            <a:r>
              <a:rPr lang="zh-CN" altLang="zh-CN" dirty="0" smtClean="0"/>
              <a:t>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755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zh-CN" dirty="0"/>
              <a:t>）多播需要两种协议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" y="1484784"/>
            <a:ext cx="9031287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528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IGMP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zh-CN" dirty="0"/>
              <a:t>台主机加入</a:t>
            </a:r>
            <a:r>
              <a:rPr lang="zh-CN" altLang="zh-CN" dirty="0" smtClean="0"/>
              <a:t>了多</a:t>
            </a:r>
            <a:r>
              <a:rPr lang="zh-CN" altLang="zh-CN" dirty="0"/>
              <a:t>播</a:t>
            </a:r>
            <a:r>
              <a:rPr lang="zh-CN" altLang="zh-CN" dirty="0" smtClean="0"/>
              <a:t>组</a:t>
            </a:r>
            <a:endParaRPr lang="en-US" altLang="zh-CN" dirty="0" smtClean="0"/>
          </a:p>
          <a:p>
            <a:r>
              <a:rPr lang="zh-CN" altLang="zh-CN" dirty="0" smtClean="0"/>
              <a:t>路由器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r>
              <a:rPr lang="zh-CN" altLang="zh-CN" dirty="0"/>
              <a:t>和</a:t>
            </a:r>
            <a:r>
              <a:rPr lang="en-US" altLang="zh-CN" dirty="0"/>
              <a:t>R</a:t>
            </a:r>
            <a:r>
              <a:rPr lang="en-US" altLang="zh-CN" baseline="-25000" dirty="0"/>
              <a:t>3</a:t>
            </a:r>
            <a:r>
              <a:rPr lang="zh-CN" altLang="zh-CN" dirty="0"/>
              <a:t>需要知道自己</a:t>
            </a:r>
            <a:r>
              <a:rPr lang="zh-CN" altLang="zh-CN" dirty="0" smtClean="0"/>
              <a:t>“下辖”网络</a:t>
            </a:r>
            <a:r>
              <a:rPr lang="zh-CN" altLang="zh-CN" dirty="0"/>
              <a:t>中有主机加入了该多播组，并向外报告这种</a:t>
            </a:r>
            <a:r>
              <a:rPr lang="zh-CN" altLang="zh-CN" dirty="0" smtClean="0"/>
              <a:t>情况</a:t>
            </a:r>
            <a:endParaRPr lang="en-US" altLang="zh-CN" dirty="0" smtClean="0"/>
          </a:p>
          <a:p>
            <a:r>
              <a:rPr lang="zh-CN" altLang="zh-CN" dirty="0" smtClean="0"/>
              <a:t>才能</a:t>
            </a:r>
            <a:r>
              <a:rPr lang="zh-CN" altLang="zh-CN" dirty="0"/>
              <a:t>让已经参与该多播组</a:t>
            </a:r>
            <a:r>
              <a:rPr lang="zh-CN" altLang="zh-CN" dirty="0" smtClean="0"/>
              <a:t>的路由器</a:t>
            </a:r>
            <a:r>
              <a:rPr lang="zh-CN" altLang="zh-CN" dirty="0"/>
              <a:t>多发送一份多播分组给</a:t>
            </a:r>
            <a:r>
              <a:rPr lang="zh-CN" altLang="zh-CN" dirty="0" smtClean="0"/>
              <a:t>自己</a:t>
            </a:r>
            <a:endParaRPr lang="en-US" altLang="zh-CN" dirty="0" smtClean="0"/>
          </a:p>
          <a:p>
            <a:r>
              <a:rPr lang="zh-CN" altLang="zh-CN" dirty="0" smtClean="0"/>
              <a:t>为此</a:t>
            </a:r>
            <a:r>
              <a:rPr lang="zh-CN" altLang="zh-CN" dirty="0"/>
              <a:t>，路由器使用互联网组管理协议</a:t>
            </a:r>
            <a:r>
              <a:rPr lang="zh-CN" altLang="zh-CN" dirty="0" smtClean="0"/>
              <a:t>（</a:t>
            </a:r>
            <a:r>
              <a:rPr lang="en-US" altLang="zh-CN" dirty="0" smtClean="0"/>
              <a:t>IGMP</a:t>
            </a:r>
            <a:r>
              <a:rPr lang="zh-CN" altLang="zh-CN" dirty="0"/>
              <a:t>）</a:t>
            </a:r>
            <a:r>
              <a:rPr lang="zh-CN" altLang="zh-CN" dirty="0" smtClean="0"/>
              <a:t>工作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从而</a:t>
            </a:r>
            <a:r>
              <a:rPr lang="zh-CN" altLang="zh-CN" dirty="0"/>
              <a:t>知道自己相连的网络中是否包含有多播组成员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007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镇">
  <a:themeElements>
    <a:clrScheme name="市镇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镇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市镇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2186</TotalTime>
  <Words>3077</Words>
  <Application>Microsoft Office PowerPoint</Application>
  <PresentationFormat>全屏显示(4:3)</PresentationFormat>
  <Paragraphs>381</Paragraphs>
  <Slides>61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3" baseType="lpstr">
      <vt:lpstr>市镇</vt:lpstr>
      <vt:lpstr>Clip</vt:lpstr>
      <vt:lpstr>IP的不断发展</vt:lpstr>
      <vt:lpstr>PowerPoint 演示文稿</vt:lpstr>
      <vt:lpstr>1. 概述 1）出发点</vt:lpstr>
      <vt:lpstr>2）如何标识不同的多播</vt:lpstr>
      <vt:lpstr>D类地址</vt:lpstr>
      <vt:lpstr>3）多播的特点</vt:lpstr>
      <vt:lpstr>4）多播分类</vt:lpstr>
      <vt:lpstr>5）多播需要两种协议</vt:lpstr>
      <vt:lpstr>IGMP</vt:lpstr>
      <vt:lpstr>多播路由选择协议</vt:lpstr>
      <vt:lpstr>2. 互联网组管理协议IGMP</vt:lpstr>
      <vt:lpstr>工作要点</vt:lpstr>
      <vt:lpstr>PowerPoint 演示文稿</vt:lpstr>
      <vt:lpstr>3. 多播路由选择协议</vt:lpstr>
      <vt:lpstr>多播转发树</vt:lpstr>
      <vt:lpstr>多播路由协议</vt:lpstr>
      <vt:lpstr>1）洪泛与剪除</vt:lpstr>
      <vt:lpstr>1）洪泛与剪除</vt:lpstr>
      <vt:lpstr>第一轮多播后的结果</vt:lpstr>
      <vt:lpstr>成员变动</vt:lpstr>
      <vt:lpstr>2）隧道技术</vt:lpstr>
      <vt:lpstr>3）基于核心的发现技术</vt:lpstr>
      <vt:lpstr>PowerPoint 演示文稿</vt:lpstr>
      <vt:lpstr>1. 移动IP的基本概念</vt:lpstr>
      <vt:lpstr>2. 三角路由问题</vt:lpstr>
      <vt:lpstr>更极端的</vt:lpstr>
      <vt:lpstr>3. 改进方案</vt:lpstr>
      <vt:lpstr>PowerPoint 演示文稿</vt:lpstr>
      <vt:lpstr>PowerPoint 演示文稿</vt:lpstr>
      <vt:lpstr>IPv6引进的主要变化</vt:lpstr>
      <vt:lpstr>PowerPoint 演示文稿</vt:lpstr>
      <vt:lpstr>PowerPoint 演示文稿</vt:lpstr>
      <vt:lpstr>PowerPoint 演示文稿</vt:lpstr>
      <vt:lpstr>1. IP地址记法</vt:lpstr>
      <vt:lpstr>简化记法</vt:lpstr>
      <vt:lpstr>另外</vt:lpstr>
      <vt:lpstr>2. IP地址的分类</vt:lpstr>
      <vt:lpstr>PowerPoint 演示文稿</vt:lpstr>
      <vt:lpstr>PowerPoint 演示文稿</vt:lpstr>
      <vt:lpstr>全球单播地址划分方法</vt:lpstr>
      <vt:lpstr>PowerPoint 演示文稿</vt:lpstr>
      <vt:lpstr>1.双协议栈</vt:lpstr>
      <vt:lpstr>PowerPoint 演示文稿</vt:lpstr>
      <vt:lpstr>2.隧道技术</vt:lpstr>
      <vt:lpstr>PowerPoint 演示文稿</vt:lpstr>
      <vt:lpstr>1. 概述 1）SDN（Software Defined Network）工作模式</vt:lpstr>
      <vt:lpstr>重大的改变</vt:lpstr>
      <vt:lpstr>PowerPoint 演示文稿</vt:lpstr>
      <vt:lpstr>评说</vt:lpstr>
      <vt:lpstr>状态</vt:lpstr>
      <vt:lpstr>2）SDN的广义转发</vt:lpstr>
      <vt:lpstr>流</vt:lpstr>
      <vt:lpstr>3）基于OpenFlow的SDN工作流程</vt:lpstr>
      <vt:lpstr>4）和豪横公司的类比</vt:lpstr>
      <vt:lpstr>PowerPoint 演示文稿</vt:lpstr>
      <vt:lpstr>2. SDN 的控制层面——旅途规划司</vt:lpstr>
      <vt:lpstr>SDN控制器</vt:lpstr>
      <vt:lpstr>3. SDN的特征</vt:lpstr>
      <vt:lpstr>4. 流表及流表项示例 1）流表</vt:lpstr>
      <vt:lpstr>首部字段值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先知道概念</dc:title>
  <dc:creator>du</dc:creator>
  <cp:lastModifiedBy>Windows 用户</cp:lastModifiedBy>
  <cp:revision>191</cp:revision>
  <dcterms:created xsi:type="dcterms:W3CDTF">2023-06-19T02:50:47Z</dcterms:created>
  <dcterms:modified xsi:type="dcterms:W3CDTF">2023-08-06T04:00:30Z</dcterms:modified>
</cp:coreProperties>
</file>