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79"/>
  </p:notesMasterIdLst>
  <p:handoutMasterIdLst>
    <p:handoutMasterId r:id="rId80"/>
  </p:handoutMasterIdLst>
  <p:sldIdLst>
    <p:sldId id="256" r:id="rId2"/>
    <p:sldId id="257" r:id="rId3"/>
    <p:sldId id="334" r:id="rId4"/>
    <p:sldId id="265" r:id="rId5"/>
    <p:sldId id="267" r:id="rId6"/>
    <p:sldId id="266" r:id="rId7"/>
    <p:sldId id="268" r:id="rId8"/>
    <p:sldId id="269" r:id="rId9"/>
    <p:sldId id="270" r:id="rId10"/>
    <p:sldId id="271" r:id="rId11"/>
    <p:sldId id="272" r:id="rId12"/>
    <p:sldId id="258" r:id="rId13"/>
    <p:sldId id="273" r:id="rId14"/>
    <p:sldId id="274" r:id="rId15"/>
    <p:sldId id="275" r:id="rId16"/>
    <p:sldId id="276" r:id="rId17"/>
    <p:sldId id="259" r:id="rId18"/>
    <p:sldId id="277" r:id="rId19"/>
    <p:sldId id="278" r:id="rId20"/>
    <p:sldId id="279" r:id="rId21"/>
    <p:sldId id="280" r:id="rId22"/>
    <p:sldId id="282" r:id="rId23"/>
    <p:sldId id="283" r:id="rId24"/>
    <p:sldId id="284" r:id="rId25"/>
    <p:sldId id="285" r:id="rId26"/>
    <p:sldId id="260" r:id="rId27"/>
    <p:sldId id="286" r:id="rId28"/>
    <p:sldId id="287" r:id="rId29"/>
    <p:sldId id="288" r:id="rId30"/>
    <p:sldId id="289" r:id="rId31"/>
    <p:sldId id="290" r:id="rId32"/>
    <p:sldId id="291" r:id="rId33"/>
    <p:sldId id="292" r:id="rId34"/>
    <p:sldId id="293" r:id="rId35"/>
    <p:sldId id="295" r:id="rId36"/>
    <p:sldId id="296" r:id="rId37"/>
    <p:sldId id="297" r:id="rId38"/>
    <p:sldId id="261"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262" r:id="rId54"/>
    <p:sldId id="312" r:id="rId55"/>
    <p:sldId id="313" r:id="rId56"/>
    <p:sldId id="314" r:id="rId57"/>
    <p:sldId id="315" r:id="rId58"/>
    <p:sldId id="316" r:id="rId59"/>
    <p:sldId id="317" r:id="rId60"/>
    <p:sldId id="318" r:id="rId61"/>
    <p:sldId id="319" r:id="rId62"/>
    <p:sldId id="320" r:id="rId63"/>
    <p:sldId id="321" r:id="rId64"/>
    <p:sldId id="263" r:id="rId65"/>
    <p:sldId id="322" r:id="rId66"/>
    <p:sldId id="323" r:id="rId67"/>
    <p:sldId id="324" r:id="rId68"/>
    <p:sldId id="325" r:id="rId69"/>
    <p:sldId id="326" r:id="rId70"/>
    <p:sldId id="327" r:id="rId71"/>
    <p:sldId id="328" r:id="rId72"/>
    <p:sldId id="264" r:id="rId73"/>
    <p:sldId id="329" r:id="rId74"/>
    <p:sldId id="330" r:id="rId75"/>
    <p:sldId id="331" r:id="rId76"/>
    <p:sldId id="332" r:id="rId77"/>
    <p:sldId id="333"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181"/>
    <a:srgbClr val="FFCC99"/>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0" autoAdjust="0"/>
    <p:restoredTop sz="94139" autoAdjust="0"/>
  </p:normalViewPr>
  <p:slideViewPr>
    <p:cSldViewPr>
      <p:cViewPr>
        <p:scale>
          <a:sx n="80" d="100"/>
          <a:sy n="80" d="100"/>
        </p:scale>
        <p:origin x="-1924" y="-404"/>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2023/8/5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2023/8/5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2023/8/5</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2023/8/5</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2023/8/5</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_msoanchor_1"/><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636405" y="5148924"/>
            <a:ext cx="6400800" cy="1752600"/>
          </a:xfrm>
        </p:spPr>
        <p:txBody>
          <a:bodyPr/>
          <a:lstStyle/>
          <a:p>
            <a:endParaRPr lang="zh-CN" altLang="en-US" dirty="0"/>
          </a:p>
        </p:txBody>
      </p:sp>
      <p:sp>
        <p:nvSpPr>
          <p:cNvPr id="2" name="标题 1"/>
          <p:cNvSpPr>
            <a:spLocks noGrp="1"/>
          </p:cNvSpPr>
          <p:nvPr>
            <p:ph type="ctrTitle"/>
          </p:nvPr>
        </p:nvSpPr>
        <p:spPr>
          <a:xfrm>
            <a:off x="685800" y="476672"/>
            <a:ext cx="7772400" cy="1008112"/>
          </a:xfrm>
        </p:spPr>
        <p:txBody>
          <a:bodyPr>
            <a:normAutofit/>
          </a:bodyPr>
          <a:lstStyle/>
          <a:p>
            <a:pPr algn="l"/>
            <a:r>
              <a:rPr lang="zh-CN" altLang="en-US" dirty="0">
                <a:solidFill>
                  <a:srgbClr val="FF0000"/>
                </a:solidFill>
              </a:rPr>
              <a:t>让互联网更好的服务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619"/>
            <a:ext cx="8569704" cy="511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任意多边形 5"/>
          <p:cNvSpPr/>
          <p:nvPr/>
        </p:nvSpPr>
        <p:spPr>
          <a:xfrm>
            <a:off x="2553286" y="1371600"/>
            <a:ext cx="5978769" cy="640595"/>
          </a:xfrm>
          <a:custGeom>
            <a:avLst/>
            <a:gdLst>
              <a:gd name="connsiteX0" fmla="*/ 0 w 5978769"/>
              <a:gd name="connsiteY0" fmla="*/ 0 h 640595"/>
              <a:gd name="connsiteX1" fmla="*/ 773723 w 5978769"/>
              <a:gd name="connsiteY1" fmla="*/ 450166 h 640595"/>
              <a:gd name="connsiteX2" fmla="*/ 1779563 w 5978769"/>
              <a:gd name="connsiteY2" fmla="*/ 422031 h 640595"/>
              <a:gd name="connsiteX3" fmla="*/ 2799471 w 5978769"/>
              <a:gd name="connsiteY3" fmla="*/ 640080 h 640595"/>
              <a:gd name="connsiteX4" fmla="*/ 4487594 w 5978769"/>
              <a:gd name="connsiteY4" fmla="*/ 485335 h 640595"/>
              <a:gd name="connsiteX5" fmla="*/ 5240216 w 5978769"/>
              <a:gd name="connsiteY5" fmla="*/ 576775 h 640595"/>
              <a:gd name="connsiteX6" fmla="*/ 5978769 w 5978769"/>
              <a:gd name="connsiteY6" fmla="*/ 330591 h 64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69" h="640595">
                <a:moveTo>
                  <a:pt x="0" y="0"/>
                </a:moveTo>
                <a:cubicBezTo>
                  <a:pt x="238564" y="189914"/>
                  <a:pt x="477129" y="379828"/>
                  <a:pt x="773723" y="450166"/>
                </a:cubicBezTo>
                <a:cubicBezTo>
                  <a:pt x="1070317" y="520504"/>
                  <a:pt x="1441938" y="390379"/>
                  <a:pt x="1779563" y="422031"/>
                </a:cubicBezTo>
                <a:cubicBezTo>
                  <a:pt x="2117188" y="453683"/>
                  <a:pt x="2348133" y="629529"/>
                  <a:pt x="2799471" y="640080"/>
                </a:cubicBezTo>
                <a:cubicBezTo>
                  <a:pt x="3250809" y="650631"/>
                  <a:pt x="4080803" y="495886"/>
                  <a:pt x="4487594" y="485335"/>
                </a:cubicBezTo>
                <a:cubicBezTo>
                  <a:pt x="4894385" y="474784"/>
                  <a:pt x="4991687" y="602566"/>
                  <a:pt x="5240216" y="576775"/>
                </a:cubicBezTo>
                <a:cubicBezTo>
                  <a:pt x="5488745" y="550984"/>
                  <a:pt x="5733757" y="440787"/>
                  <a:pt x="5978769" y="330591"/>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83768" y="1524000"/>
            <a:ext cx="5978769" cy="640595"/>
          </a:xfrm>
          <a:custGeom>
            <a:avLst/>
            <a:gdLst>
              <a:gd name="connsiteX0" fmla="*/ 0 w 5978769"/>
              <a:gd name="connsiteY0" fmla="*/ 0 h 640595"/>
              <a:gd name="connsiteX1" fmla="*/ 773723 w 5978769"/>
              <a:gd name="connsiteY1" fmla="*/ 450166 h 640595"/>
              <a:gd name="connsiteX2" fmla="*/ 1779563 w 5978769"/>
              <a:gd name="connsiteY2" fmla="*/ 422031 h 640595"/>
              <a:gd name="connsiteX3" fmla="*/ 2799471 w 5978769"/>
              <a:gd name="connsiteY3" fmla="*/ 640080 h 640595"/>
              <a:gd name="connsiteX4" fmla="*/ 4487594 w 5978769"/>
              <a:gd name="connsiteY4" fmla="*/ 485335 h 640595"/>
              <a:gd name="connsiteX5" fmla="*/ 5240216 w 5978769"/>
              <a:gd name="connsiteY5" fmla="*/ 576775 h 640595"/>
              <a:gd name="connsiteX6" fmla="*/ 5978769 w 5978769"/>
              <a:gd name="connsiteY6" fmla="*/ 330591 h 64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69" h="640595">
                <a:moveTo>
                  <a:pt x="0" y="0"/>
                </a:moveTo>
                <a:cubicBezTo>
                  <a:pt x="238564" y="189914"/>
                  <a:pt x="477129" y="379828"/>
                  <a:pt x="773723" y="450166"/>
                </a:cubicBezTo>
                <a:cubicBezTo>
                  <a:pt x="1070317" y="520504"/>
                  <a:pt x="1441938" y="390379"/>
                  <a:pt x="1779563" y="422031"/>
                </a:cubicBezTo>
                <a:cubicBezTo>
                  <a:pt x="2117188" y="453683"/>
                  <a:pt x="2348133" y="629529"/>
                  <a:pt x="2799471" y="640080"/>
                </a:cubicBezTo>
                <a:cubicBezTo>
                  <a:pt x="3250809" y="650631"/>
                  <a:pt x="4080803" y="495886"/>
                  <a:pt x="4487594" y="485335"/>
                </a:cubicBezTo>
                <a:cubicBezTo>
                  <a:pt x="4894385" y="474784"/>
                  <a:pt x="4991687" y="602566"/>
                  <a:pt x="5240216" y="576775"/>
                </a:cubicBezTo>
                <a:cubicBezTo>
                  <a:pt x="5488745" y="550984"/>
                  <a:pt x="5733757" y="440787"/>
                  <a:pt x="5978769" y="330591"/>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2411760" y="1700808"/>
            <a:ext cx="5978769" cy="640595"/>
          </a:xfrm>
          <a:custGeom>
            <a:avLst/>
            <a:gdLst>
              <a:gd name="connsiteX0" fmla="*/ 0 w 5978769"/>
              <a:gd name="connsiteY0" fmla="*/ 0 h 640595"/>
              <a:gd name="connsiteX1" fmla="*/ 773723 w 5978769"/>
              <a:gd name="connsiteY1" fmla="*/ 450166 h 640595"/>
              <a:gd name="connsiteX2" fmla="*/ 1779563 w 5978769"/>
              <a:gd name="connsiteY2" fmla="*/ 422031 h 640595"/>
              <a:gd name="connsiteX3" fmla="*/ 2799471 w 5978769"/>
              <a:gd name="connsiteY3" fmla="*/ 640080 h 640595"/>
              <a:gd name="connsiteX4" fmla="*/ 4487594 w 5978769"/>
              <a:gd name="connsiteY4" fmla="*/ 485335 h 640595"/>
              <a:gd name="connsiteX5" fmla="*/ 5240216 w 5978769"/>
              <a:gd name="connsiteY5" fmla="*/ 576775 h 640595"/>
              <a:gd name="connsiteX6" fmla="*/ 5978769 w 5978769"/>
              <a:gd name="connsiteY6" fmla="*/ 330591 h 64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69" h="640595">
                <a:moveTo>
                  <a:pt x="0" y="0"/>
                </a:moveTo>
                <a:cubicBezTo>
                  <a:pt x="238564" y="189914"/>
                  <a:pt x="477129" y="379828"/>
                  <a:pt x="773723" y="450166"/>
                </a:cubicBezTo>
                <a:cubicBezTo>
                  <a:pt x="1070317" y="520504"/>
                  <a:pt x="1441938" y="390379"/>
                  <a:pt x="1779563" y="422031"/>
                </a:cubicBezTo>
                <a:cubicBezTo>
                  <a:pt x="2117188" y="453683"/>
                  <a:pt x="2348133" y="629529"/>
                  <a:pt x="2799471" y="640080"/>
                </a:cubicBezTo>
                <a:cubicBezTo>
                  <a:pt x="3250809" y="650631"/>
                  <a:pt x="4080803" y="495886"/>
                  <a:pt x="4487594" y="485335"/>
                </a:cubicBezTo>
                <a:cubicBezTo>
                  <a:pt x="4894385" y="474784"/>
                  <a:pt x="4991687" y="602566"/>
                  <a:pt x="5240216" y="576775"/>
                </a:cubicBezTo>
                <a:cubicBezTo>
                  <a:pt x="5488745" y="550984"/>
                  <a:pt x="5733757" y="440787"/>
                  <a:pt x="5978769" y="330591"/>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2705686" y="1276237"/>
            <a:ext cx="5978769" cy="640595"/>
          </a:xfrm>
          <a:custGeom>
            <a:avLst/>
            <a:gdLst>
              <a:gd name="connsiteX0" fmla="*/ 0 w 5978769"/>
              <a:gd name="connsiteY0" fmla="*/ 0 h 640595"/>
              <a:gd name="connsiteX1" fmla="*/ 773723 w 5978769"/>
              <a:gd name="connsiteY1" fmla="*/ 450166 h 640595"/>
              <a:gd name="connsiteX2" fmla="*/ 1779563 w 5978769"/>
              <a:gd name="connsiteY2" fmla="*/ 422031 h 640595"/>
              <a:gd name="connsiteX3" fmla="*/ 2799471 w 5978769"/>
              <a:gd name="connsiteY3" fmla="*/ 640080 h 640595"/>
              <a:gd name="connsiteX4" fmla="*/ 4487594 w 5978769"/>
              <a:gd name="connsiteY4" fmla="*/ 485335 h 640595"/>
              <a:gd name="connsiteX5" fmla="*/ 5240216 w 5978769"/>
              <a:gd name="connsiteY5" fmla="*/ 576775 h 640595"/>
              <a:gd name="connsiteX6" fmla="*/ 5978769 w 5978769"/>
              <a:gd name="connsiteY6" fmla="*/ 330591 h 64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69" h="640595">
                <a:moveTo>
                  <a:pt x="0" y="0"/>
                </a:moveTo>
                <a:cubicBezTo>
                  <a:pt x="238564" y="189914"/>
                  <a:pt x="477129" y="379828"/>
                  <a:pt x="773723" y="450166"/>
                </a:cubicBezTo>
                <a:cubicBezTo>
                  <a:pt x="1070317" y="520504"/>
                  <a:pt x="1441938" y="390379"/>
                  <a:pt x="1779563" y="422031"/>
                </a:cubicBezTo>
                <a:cubicBezTo>
                  <a:pt x="2117188" y="453683"/>
                  <a:pt x="2348133" y="629529"/>
                  <a:pt x="2799471" y="640080"/>
                </a:cubicBezTo>
                <a:cubicBezTo>
                  <a:pt x="3250809" y="650631"/>
                  <a:pt x="4080803" y="495886"/>
                  <a:pt x="4487594" y="485335"/>
                </a:cubicBezTo>
                <a:cubicBezTo>
                  <a:pt x="4894385" y="474784"/>
                  <a:pt x="4991687" y="602566"/>
                  <a:pt x="5240216" y="576775"/>
                </a:cubicBezTo>
                <a:cubicBezTo>
                  <a:pt x="5488745" y="550984"/>
                  <a:pt x="5733757" y="440787"/>
                  <a:pt x="5978769" y="330591"/>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2339752" y="1852301"/>
            <a:ext cx="5978769" cy="640595"/>
          </a:xfrm>
          <a:custGeom>
            <a:avLst/>
            <a:gdLst>
              <a:gd name="connsiteX0" fmla="*/ 0 w 5978769"/>
              <a:gd name="connsiteY0" fmla="*/ 0 h 640595"/>
              <a:gd name="connsiteX1" fmla="*/ 773723 w 5978769"/>
              <a:gd name="connsiteY1" fmla="*/ 450166 h 640595"/>
              <a:gd name="connsiteX2" fmla="*/ 1779563 w 5978769"/>
              <a:gd name="connsiteY2" fmla="*/ 422031 h 640595"/>
              <a:gd name="connsiteX3" fmla="*/ 2799471 w 5978769"/>
              <a:gd name="connsiteY3" fmla="*/ 640080 h 640595"/>
              <a:gd name="connsiteX4" fmla="*/ 4487594 w 5978769"/>
              <a:gd name="connsiteY4" fmla="*/ 485335 h 640595"/>
              <a:gd name="connsiteX5" fmla="*/ 5240216 w 5978769"/>
              <a:gd name="connsiteY5" fmla="*/ 576775 h 640595"/>
              <a:gd name="connsiteX6" fmla="*/ 5978769 w 5978769"/>
              <a:gd name="connsiteY6" fmla="*/ 330591 h 640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8769" h="640595">
                <a:moveTo>
                  <a:pt x="0" y="0"/>
                </a:moveTo>
                <a:cubicBezTo>
                  <a:pt x="238564" y="189914"/>
                  <a:pt x="477129" y="379828"/>
                  <a:pt x="773723" y="450166"/>
                </a:cubicBezTo>
                <a:cubicBezTo>
                  <a:pt x="1070317" y="520504"/>
                  <a:pt x="1441938" y="390379"/>
                  <a:pt x="1779563" y="422031"/>
                </a:cubicBezTo>
                <a:cubicBezTo>
                  <a:pt x="2117188" y="453683"/>
                  <a:pt x="2348133" y="629529"/>
                  <a:pt x="2799471" y="640080"/>
                </a:cubicBezTo>
                <a:cubicBezTo>
                  <a:pt x="3250809" y="650631"/>
                  <a:pt x="4080803" y="495886"/>
                  <a:pt x="4487594" y="485335"/>
                </a:cubicBezTo>
                <a:cubicBezTo>
                  <a:pt x="4894385" y="474784"/>
                  <a:pt x="4991687" y="602566"/>
                  <a:pt x="5240216" y="576775"/>
                </a:cubicBezTo>
                <a:cubicBezTo>
                  <a:pt x="5488745" y="550984"/>
                  <a:pt x="5733757" y="440787"/>
                  <a:pt x="5978769" y="330591"/>
                </a:cubicBezTo>
              </a:path>
            </a:pathLst>
          </a:cu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H="1">
            <a:off x="3131840" y="1524000"/>
            <a:ext cx="288032" cy="4971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915816" y="1916832"/>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flipH="1">
            <a:off x="3491880" y="1664120"/>
            <a:ext cx="288032" cy="4971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3275856" y="2056952"/>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直接连接符 40"/>
          <p:cNvCxnSpPr/>
          <p:nvPr/>
        </p:nvCxnSpPr>
        <p:spPr>
          <a:xfrm>
            <a:off x="3419872" y="1524000"/>
            <a:ext cx="360040" cy="167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378959" y="1596534"/>
            <a:ext cx="360040" cy="167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6156176" y="1484784"/>
            <a:ext cx="288032" cy="4971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5940152" y="1877616"/>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6" name="直接连接符 65"/>
          <p:cNvCxnSpPr/>
          <p:nvPr/>
        </p:nvCxnSpPr>
        <p:spPr>
          <a:xfrm flipH="1">
            <a:off x="6588224" y="1470366"/>
            <a:ext cx="288032" cy="4971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6372200" y="1863198"/>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8" name="直接连接符 67"/>
          <p:cNvCxnSpPr/>
          <p:nvPr/>
        </p:nvCxnSpPr>
        <p:spPr>
          <a:xfrm>
            <a:off x="6480212" y="1484784"/>
            <a:ext cx="396044" cy="1335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372200" y="1570677"/>
            <a:ext cx="46314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73" idx="0"/>
          </p:cNvCxnSpPr>
          <p:nvPr/>
        </p:nvCxnSpPr>
        <p:spPr>
          <a:xfrm flipH="1">
            <a:off x="7452320" y="1219022"/>
            <a:ext cx="350143" cy="58550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7236296" y="1700252"/>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任意多边形 71"/>
          <p:cNvSpPr/>
          <p:nvPr/>
        </p:nvSpPr>
        <p:spPr>
          <a:xfrm rot="431261">
            <a:off x="7711624" y="1288036"/>
            <a:ext cx="69282" cy="305687"/>
          </a:xfrm>
          <a:custGeom>
            <a:avLst/>
            <a:gdLst>
              <a:gd name="connsiteX0" fmla="*/ 27625 w 69282"/>
              <a:gd name="connsiteY0" fmla="*/ 0 h 276254"/>
              <a:gd name="connsiteX1" fmla="*/ 22100 w 69282"/>
              <a:gd name="connsiteY1" fmla="*/ 102214 h 276254"/>
              <a:gd name="connsiteX2" fmla="*/ 69063 w 69282"/>
              <a:gd name="connsiteY2" fmla="*/ 229291 h 276254"/>
              <a:gd name="connsiteX3" fmla="*/ 0 w 69282"/>
              <a:gd name="connsiteY3" fmla="*/ 276254 h 276254"/>
            </a:gdLst>
            <a:ahLst/>
            <a:cxnLst>
              <a:cxn ang="0">
                <a:pos x="connsiteX0" y="connsiteY0"/>
              </a:cxn>
              <a:cxn ang="0">
                <a:pos x="connsiteX1" y="connsiteY1"/>
              </a:cxn>
              <a:cxn ang="0">
                <a:pos x="connsiteX2" y="connsiteY2"/>
              </a:cxn>
              <a:cxn ang="0">
                <a:pos x="connsiteX3" y="connsiteY3"/>
              </a:cxn>
            </a:cxnLst>
            <a:rect l="l" t="t" r="r" b="b"/>
            <a:pathLst>
              <a:path w="69282" h="276254">
                <a:moveTo>
                  <a:pt x="27625" y="0"/>
                </a:moveTo>
                <a:cubicBezTo>
                  <a:pt x="21409" y="31999"/>
                  <a:pt x="15194" y="63999"/>
                  <a:pt x="22100" y="102214"/>
                </a:cubicBezTo>
                <a:cubicBezTo>
                  <a:pt x="29006" y="140429"/>
                  <a:pt x="72746" y="200284"/>
                  <a:pt x="69063" y="229291"/>
                </a:cubicBezTo>
                <a:cubicBezTo>
                  <a:pt x="65380" y="258298"/>
                  <a:pt x="32690" y="267276"/>
                  <a:pt x="0" y="276254"/>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任意多边形 72"/>
          <p:cNvSpPr/>
          <p:nvPr/>
        </p:nvSpPr>
        <p:spPr>
          <a:xfrm>
            <a:off x="7756744" y="1219022"/>
            <a:ext cx="45719" cy="251344"/>
          </a:xfrm>
          <a:custGeom>
            <a:avLst/>
            <a:gdLst>
              <a:gd name="connsiteX0" fmla="*/ 8288 w 8288"/>
              <a:gd name="connsiteY0" fmla="*/ 0 h 160228"/>
              <a:gd name="connsiteX1" fmla="*/ 0 w 8288"/>
              <a:gd name="connsiteY1" fmla="*/ 160228 h 160228"/>
            </a:gdLst>
            <a:ahLst/>
            <a:cxnLst>
              <a:cxn ang="0">
                <a:pos x="connsiteX0" y="connsiteY0"/>
              </a:cxn>
              <a:cxn ang="0">
                <a:pos x="connsiteX1" y="connsiteY1"/>
              </a:cxn>
            </a:cxnLst>
            <a:rect l="l" t="t" r="r" b="b"/>
            <a:pathLst>
              <a:path w="8288" h="160228">
                <a:moveTo>
                  <a:pt x="8288" y="0"/>
                </a:moveTo>
                <a:lnTo>
                  <a:pt x="0" y="160228"/>
                </a:ln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4" name="任意多边形 73"/>
          <p:cNvSpPr/>
          <p:nvPr/>
        </p:nvSpPr>
        <p:spPr>
          <a:xfrm>
            <a:off x="7711025" y="1329809"/>
            <a:ext cx="68578" cy="84385"/>
          </a:xfrm>
          <a:custGeom>
            <a:avLst/>
            <a:gdLst>
              <a:gd name="connsiteX0" fmla="*/ 8288 w 8288"/>
              <a:gd name="connsiteY0" fmla="*/ 0 h 160228"/>
              <a:gd name="connsiteX1" fmla="*/ 0 w 8288"/>
              <a:gd name="connsiteY1" fmla="*/ 160228 h 160228"/>
            </a:gdLst>
            <a:ahLst/>
            <a:cxnLst>
              <a:cxn ang="0">
                <a:pos x="connsiteX0" y="connsiteY0"/>
              </a:cxn>
              <a:cxn ang="0">
                <a:pos x="connsiteX1" y="connsiteY1"/>
              </a:cxn>
            </a:cxnLst>
            <a:rect l="l" t="t" r="r" b="b"/>
            <a:pathLst>
              <a:path w="8288" h="160228">
                <a:moveTo>
                  <a:pt x="8288" y="0"/>
                </a:moveTo>
                <a:lnTo>
                  <a:pt x="0" y="160228"/>
                </a:ln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rot="1282794">
            <a:off x="4601150" y="1110858"/>
            <a:ext cx="585377" cy="1603630"/>
          </a:xfrm>
          <a:custGeom>
            <a:avLst/>
            <a:gdLst>
              <a:gd name="connsiteX0" fmla="*/ 370594 w 585377"/>
              <a:gd name="connsiteY0" fmla="*/ 916255 h 1603630"/>
              <a:gd name="connsiteX1" fmla="*/ 251324 w 585377"/>
              <a:gd name="connsiteY1" fmla="*/ 876498 h 1603630"/>
              <a:gd name="connsiteX2" fmla="*/ 251324 w 585377"/>
              <a:gd name="connsiteY2" fmla="*/ 689643 h 1603630"/>
              <a:gd name="connsiteX3" fmla="*/ 386496 w 585377"/>
              <a:gd name="connsiteY3" fmla="*/ 630008 h 1603630"/>
              <a:gd name="connsiteX4" fmla="*/ 525644 w 585377"/>
              <a:gd name="connsiteY4" fmla="*/ 669764 h 1603630"/>
              <a:gd name="connsiteX5" fmla="*/ 585279 w 585377"/>
              <a:gd name="connsiteY5" fmla="*/ 828790 h 1603630"/>
              <a:gd name="connsiteX6" fmla="*/ 513717 w 585377"/>
              <a:gd name="connsiteY6" fmla="*/ 1031549 h 1603630"/>
              <a:gd name="connsiteX7" fmla="*/ 303008 w 585377"/>
              <a:gd name="connsiteY7" fmla="*/ 1099135 h 1603630"/>
              <a:gd name="connsiteX8" fmla="*/ 108201 w 585377"/>
              <a:gd name="connsiteY8" fmla="*/ 1023597 h 1603630"/>
              <a:gd name="connsiteX9" fmla="*/ 8810 w 585377"/>
              <a:gd name="connsiteY9" fmla="*/ 880474 h 1603630"/>
              <a:gd name="connsiteX10" fmla="*/ 24712 w 585377"/>
              <a:gd name="connsiteY10" fmla="*/ 665789 h 1603630"/>
              <a:gd name="connsiteX11" fmla="*/ 183738 w 585377"/>
              <a:gd name="connsiteY11" fmla="*/ 498811 h 1603630"/>
              <a:gd name="connsiteX12" fmla="*/ 422277 w 585377"/>
              <a:gd name="connsiteY12" fmla="*/ 391469 h 1603630"/>
              <a:gd name="connsiteX13" fmla="*/ 505766 w 585377"/>
              <a:gd name="connsiteY13" fmla="*/ 256297 h 1603630"/>
              <a:gd name="connsiteX14" fmla="*/ 509742 w 585377"/>
              <a:gd name="connsiteY14" fmla="*/ 81368 h 1603630"/>
              <a:gd name="connsiteX15" fmla="*/ 410350 w 585377"/>
              <a:gd name="connsiteY15" fmla="*/ 17757 h 1603630"/>
              <a:gd name="connsiteX16" fmla="*/ 370594 w 585377"/>
              <a:gd name="connsiteY16" fmla="*/ 395444 h 1603630"/>
              <a:gd name="connsiteX17" fmla="*/ 362643 w 585377"/>
              <a:gd name="connsiteY17" fmla="*/ 1317796 h 1603630"/>
              <a:gd name="connsiteX18" fmla="*/ 330837 w 585377"/>
              <a:gd name="connsiteY18" fmla="*/ 1576213 h 1603630"/>
              <a:gd name="connsiteX19" fmla="*/ 299032 w 585377"/>
              <a:gd name="connsiteY19" fmla="*/ 1596091 h 160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5377" h="1603630">
                <a:moveTo>
                  <a:pt x="370594" y="916255"/>
                </a:moveTo>
                <a:cubicBezTo>
                  <a:pt x="320898" y="915260"/>
                  <a:pt x="271202" y="914266"/>
                  <a:pt x="251324" y="876498"/>
                </a:cubicBezTo>
                <a:cubicBezTo>
                  <a:pt x="231446" y="838730"/>
                  <a:pt x="228795" y="730725"/>
                  <a:pt x="251324" y="689643"/>
                </a:cubicBezTo>
                <a:cubicBezTo>
                  <a:pt x="273853" y="648561"/>
                  <a:pt x="340776" y="633321"/>
                  <a:pt x="386496" y="630008"/>
                </a:cubicBezTo>
                <a:cubicBezTo>
                  <a:pt x="432216" y="626695"/>
                  <a:pt x="492514" y="636634"/>
                  <a:pt x="525644" y="669764"/>
                </a:cubicBezTo>
                <a:cubicBezTo>
                  <a:pt x="558775" y="702894"/>
                  <a:pt x="587267" y="768493"/>
                  <a:pt x="585279" y="828790"/>
                </a:cubicBezTo>
                <a:cubicBezTo>
                  <a:pt x="583291" y="889087"/>
                  <a:pt x="560762" y="986492"/>
                  <a:pt x="513717" y="1031549"/>
                </a:cubicBezTo>
                <a:cubicBezTo>
                  <a:pt x="466672" y="1076606"/>
                  <a:pt x="370594" y="1100460"/>
                  <a:pt x="303008" y="1099135"/>
                </a:cubicBezTo>
                <a:cubicBezTo>
                  <a:pt x="235422" y="1097810"/>
                  <a:pt x="157234" y="1060040"/>
                  <a:pt x="108201" y="1023597"/>
                </a:cubicBezTo>
                <a:cubicBezTo>
                  <a:pt x="59168" y="987154"/>
                  <a:pt x="22725" y="940109"/>
                  <a:pt x="8810" y="880474"/>
                </a:cubicBezTo>
                <a:cubicBezTo>
                  <a:pt x="-5105" y="820839"/>
                  <a:pt x="-4443" y="729399"/>
                  <a:pt x="24712" y="665789"/>
                </a:cubicBezTo>
                <a:cubicBezTo>
                  <a:pt x="53867" y="602179"/>
                  <a:pt x="117477" y="544531"/>
                  <a:pt x="183738" y="498811"/>
                </a:cubicBezTo>
                <a:cubicBezTo>
                  <a:pt x="249999" y="453091"/>
                  <a:pt x="368606" y="431888"/>
                  <a:pt x="422277" y="391469"/>
                </a:cubicBezTo>
                <a:cubicBezTo>
                  <a:pt x="475948" y="351050"/>
                  <a:pt x="491189" y="307980"/>
                  <a:pt x="505766" y="256297"/>
                </a:cubicBezTo>
                <a:cubicBezTo>
                  <a:pt x="520343" y="204614"/>
                  <a:pt x="525645" y="121125"/>
                  <a:pt x="509742" y="81368"/>
                </a:cubicBezTo>
                <a:cubicBezTo>
                  <a:pt x="493839" y="41611"/>
                  <a:pt x="433541" y="-34589"/>
                  <a:pt x="410350" y="17757"/>
                </a:cubicBezTo>
                <a:cubicBezTo>
                  <a:pt x="387159" y="70103"/>
                  <a:pt x="378545" y="178771"/>
                  <a:pt x="370594" y="395444"/>
                </a:cubicBezTo>
                <a:cubicBezTo>
                  <a:pt x="362643" y="612117"/>
                  <a:pt x="369269" y="1121001"/>
                  <a:pt x="362643" y="1317796"/>
                </a:cubicBezTo>
                <a:cubicBezTo>
                  <a:pt x="356017" y="1514591"/>
                  <a:pt x="341439" y="1529831"/>
                  <a:pt x="330837" y="1576213"/>
                </a:cubicBezTo>
                <a:cubicBezTo>
                  <a:pt x="320235" y="1622596"/>
                  <a:pt x="299032" y="1596091"/>
                  <a:pt x="299032" y="1596091"/>
                </a:cubicBezTo>
              </a:path>
            </a:pathLst>
          </a:cu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椭圆 74"/>
          <p:cNvSpPr/>
          <p:nvPr/>
        </p:nvSpPr>
        <p:spPr>
          <a:xfrm>
            <a:off x="4485924" y="2506964"/>
            <a:ext cx="216024" cy="144016"/>
          </a:xfrm>
          <a:prstGeom prst="ellipse">
            <a:avLst/>
          </a:prstGeom>
          <a:solidFill>
            <a:schemeClr val="accent1">
              <a:lumMod val="75000"/>
            </a:schemeClr>
          </a:solidFill>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7055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实质</a:t>
            </a:r>
            <a:endParaRPr lang="zh-CN" altLang="en-US" dirty="0"/>
          </a:p>
        </p:txBody>
      </p:sp>
      <p:sp>
        <p:nvSpPr>
          <p:cNvPr id="3" name="内容占位符 2"/>
          <p:cNvSpPr>
            <a:spLocks noGrp="1"/>
          </p:cNvSpPr>
          <p:nvPr>
            <p:ph sz="quarter" idx="1"/>
          </p:nvPr>
        </p:nvSpPr>
        <p:spPr/>
        <p:txBody>
          <a:bodyPr>
            <a:normAutofit/>
          </a:bodyPr>
          <a:lstStyle/>
          <a:p>
            <a:r>
              <a:rPr lang="zh-CN" altLang="zh-CN" dirty="0" smtClean="0"/>
              <a:t>利用</a:t>
            </a:r>
            <a:r>
              <a:rPr lang="zh-CN" altLang="zh-CN" dirty="0"/>
              <a:t>现有互联网协议传输另一种网络协议的</a:t>
            </a:r>
            <a:r>
              <a:rPr lang="zh-CN" altLang="zh-CN" dirty="0" smtClean="0"/>
              <a:t>技术</a:t>
            </a:r>
            <a:endParaRPr lang="en-US" altLang="zh-CN" dirty="0" smtClean="0"/>
          </a:p>
          <a:p>
            <a:r>
              <a:rPr lang="zh-CN" altLang="zh-CN" dirty="0" smtClean="0"/>
              <a:t>这种</a:t>
            </a:r>
            <a:r>
              <a:rPr lang="zh-CN" altLang="zh-CN" dirty="0"/>
              <a:t>方式能够使来自许多特殊网络业务的数据在同一个互联网基础设施中通过隧道进行</a:t>
            </a:r>
            <a:r>
              <a:rPr lang="zh-CN" altLang="zh-CN" dirty="0" smtClean="0"/>
              <a:t>传输</a:t>
            </a:r>
            <a:endParaRPr lang="en-US" altLang="zh-CN" dirty="0" smtClean="0"/>
          </a:p>
          <a:p>
            <a:r>
              <a:rPr lang="zh-CN" altLang="zh-CN" dirty="0" smtClean="0"/>
              <a:t>通过</a:t>
            </a:r>
            <a:r>
              <a:rPr lang="en-US" altLang="zh-CN" dirty="0"/>
              <a:t>IP</a:t>
            </a:r>
            <a:r>
              <a:rPr lang="zh-CN" altLang="zh-CN" dirty="0"/>
              <a:t>隧道的建立，可实现：</a:t>
            </a:r>
          </a:p>
          <a:p>
            <a:pPr lvl="1"/>
            <a:r>
              <a:rPr lang="zh-CN" altLang="zh-CN" dirty="0"/>
              <a:t>隐藏私有的网络地址（见下面的虚拟专用网）。</a:t>
            </a:r>
          </a:p>
          <a:p>
            <a:pPr lvl="1"/>
            <a:r>
              <a:rPr lang="zh-CN" altLang="zh-CN" dirty="0"/>
              <a:t>在</a:t>
            </a:r>
            <a:r>
              <a:rPr lang="en-US" altLang="zh-CN" dirty="0"/>
              <a:t>IP</a:t>
            </a:r>
            <a:r>
              <a:rPr lang="zh-CN" altLang="zh-CN" dirty="0"/>
              <a:t>网上传递非</a:t>
            </a:r>
            <a:r>
              <a:rPr lang="en-US" altLang="zh-CN" dirty="0"/>
              <a:t>IP</a:t>
            </a:r>
            <a:r>
              <a:rPr lang="zh-CN" altLang="zh-CN" dirty="0"/>
              <a:t>数据包。</a:t>
            </a:r>
          </a:p>
          <a:p>
            <a:pPr lvl="1"/>
            <a:r>
              <a:rPr lang="zh-CN" altLang="zh-CN" dirty="0"/>
              <a:t>提供数据安全支持，等</a:t>
            </a:r>
            <a:r>
              <a:rPr lang="zh-CN" altLang="zh-CN" dirty="0" smtClean="0"/>
              <a:t>。</a:t>
            </a:r>
            <a:endParaRPr lang="zh-CN" altLang="zh-CN" dirty="0"/>
          </a:p>
        </p:txBody>
      </p:sp>
    </p:spTree>
    <p:extLst>
      <p:ext uri="{BB962C8B-B14F-4D97-AF65-F5344CB8AC3E}">
        <p14:creationId xmlns:p14="http://schemas.microsoft.com/office/powerpoint/2010/main" val="2437602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实际上隧道协议有很多，</a:t>
            </a:r>
            <a:r>
              <a:rPr lang="zh-CN" altLang="en-US" dirty="0" smtClean="0"/>
              <a:t>包括</a:t>
            </a:r>
            <a:endParaRPr lang="en-US" altLang="zh-CN" dirty="0" smtClean="0"/>
          </a:p>
          <a:p>
            <a:pPr lvl="1"/>
            <a:r>
              <a:rPr lang="zh-CN" altLang="en-US" dirty="0" smtClean="0"/>
              <a:t>二</a:t>
            </a:r>
            <a:r>
              <a:rPr lang="zh-CN" altLang="en-US" dirty="0"/>
              <a:t>层隧道</a:t>
            </a:r>
            <a:r>
              <a:rPr lang="zh-CN" altLang="en-US" dirty="0" smtClean="0"/>
              <a:t>协议，</a:t>
            </a:r>
            <a:r>
              <a:rPr lang="zh-CN" altLang="en-US" dirty="0"/>
              <a:t>如</a:t>
            </a:r>
            <a:r>
              <a:rPr lang="en-US" altLang="zh-CN" dirty="0"/>
              <a:t>PPTP</a:t>
            </a:r>
            <a:r>
              <a:rPr lang="zh-CN" altLang="en-US" dirty="0"/>
              <a:t>、</a:t>
            </a:r>
            <a:r>
              <a:rPr lang="en-US" altLang="zh-CN" dirty="0"/>
              <a:t>L2TP</a:t>
            </a:r>
            <a:r>
              <a:rPr lang="zh-CN" altLang="en-US" dirty="0"/>
              <a:t>等，</a:t>
            </a:r>
            <a:endParaRPr lang="en-US" altLang="zh-CN" dirty="0" smtClean="0"/>
          </a:p>
          <a:p>
            <a:pPr lvl="1"/>
            <a:r>
              <a:rPr lang="zh-CN" altLang="en-US" dirty="0" smtClean="0"/>
              <a:t>三</a:t>
            </a:r>
            <a:r>
              <a:rPr lang="zh-CN" altLang="en-US" dirty="0"/>
              <a:t>层</a:t>
            </a:r>
            <a:r>
              <a:rPr lang="zh-CN" altLang="en-US"/>
              <a:t>隧道</a:t>
            </a:r>
            <a:r>
              <a:rPr lang="zh-CN" altLang="en-US" smtClean="0"/>
              <a:t>协议，</a:t>
            </a:r>
            <a:r>
              <a:rPr lang="zh-CN" altLang="en-US" dirty="0" smtClean="0"/>
              <a:t>如</a:t>
            </a:r>
            <a:r>
              <a:rPr lang="en-US" altLang="zh-CN" dirty="0"/>
              <a:t>GRE</a:t>
            </a:r>
            <a:r>
              <a:rPr lang="zh-CN" altLang="en-US" dirty="0"/>
              <a:t>、</a:t>
            </a:r>
            <a:r>
              <a:rPr lang="en-US" altLang="zh-CN" dirty="0" err="1"/>
              <a:t>IPSec</a:t>
            </a:r>
            <a:r>
              <a:rPr lang="zh-CN" altLang="en-US" dirty="0" smtClean="0"/>
              <a:t>等</a:t>
            </a:r>
            <a:endParaRPr lang="zh-CN" altLang="en-US" dirty="0"/>
          </a:p>
          <a:p>
            <a:endParaRPr lang="zh-CN" altLang="en-US" dirty="0"/>
          </a:p>
        </p:txBody>
      </p:sp>
    </p:spTree>
    <p:extLst>
      <p:ext uri="{BB962C8B-B14F-4D97-AF65-F5344CB8AC3E}">
        <p14:creationId xmlns:p14="http://schemas.microsoft.com/office/powerpoint/2010/main" val="3205787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pPr lvl="1"/>
            <a:r>
              <a:rPr lang="en-US" altLang="zh-CN" dirty="0">
                <a:solidFill>
                  <a:srgbClr val="FF0000"/>
                </a:solidFill>
              </a:rPr>
              <a:t>11.2.1 </a:t>
            </a:r>
            <a:r>
              <a:rPr lang="zh-CN" altLang="zh-CN" dirty="0">
                <a:solidFill>
                  <a:srgbClr val="FF0000"/>
                </a:solidFill>
              </a:rPr>
              <a:t>概述</a:t>
            </a:r>
          </a:p>
          <a:p>
            <a:pPr lvl="1"/>
            <a:r>
              <a:rPr lang="en-US" altLang="zh-CN" dirty="0"/>
              <a:t>11.2.2 </a:t>
            </a:r>
            <a:r>
              <a:rPr lang="zh-CN" altLang="zh-CN" dirty="0"/>
              <a:t>专用网和虚拟专用网</a:t>
            </a:r>
          </a:p>
          <a:p>
            <a:pPr lvl="1"/>
            <a:r>
              <a:rPr lang="en-US" altLang="zh-CN" dirty="0"/>
              <a:t>11.2.3 </a:t>
            </a:r>
            <a:r>
              <a:rPr lang="zh-CN" altLang="zh-CN" dirty="0"/>
              <a:t>网络地址转换</a:t>
            </a:r>
            <a:r>
              <a:rPr lang="en-US" altLang="zh-CN" dirty="0"/>
              <a:t>NAT</a:t>
            </a:r>
            <a:r>
              <a:rPr lang="zh-CN" altLang="zh-CN" dirty="0"/>
              <a:t>技术</a:t>
            </a:r>
          </a:p>
          <a:p>
            <a:r>
              <a:rPr lang="en-US" altLang="zh-CN" dirty="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endParaRPr lang="zh-CN" altLang="en-US" dirty="0"/>
          </a:p>
        </p:txBody>
      </p:sp>
    </p:spTree>
    <p:extLst>
      <p:ext uri="{BB962C8B-B14F-4D97-AF65-F5344CB8AC3E}">
        <p14:creationId xmlns:p14="http://schemas.microsoft.com/office/powerpoint/2010/main" val="288487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为什么需要引入专用网</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en-US" dirty="0" smtClean="0"/>
              <a:t>地址原因</a:t>
            </a:r>
            <a:endParaRPr lang="en-US" altLang="zh-CN" dirty="0" smtClean="0"/>
          </a:p>
          <a:p>
            <a:pPr lvl="1"/>
            <a:r>
              <a:rPr lang="zh-CN" altLang="zh-CN" dirty="0" smtClean="0"/>
              <a:t>互联网</a:t>
            </a:r>
            <a:r>
              <a:rPr lang="zh-CN" altLang="zh-CN" dirty="0"/>
              <a:t>需要有</a:t>
            </a:r>
            <a:r>
              <a:rPr lang="en-US" altLang="zh-CN" dirty="0"/>
              <a:t>IP</a:t>
            </a:r>
            <a:r>
              <a:rPr lang="zh-CN" altLang="zh-CN" dirty="0"/>
              <a:t>地址才能</a:t>
            </a:r>
            <a:r>
              <a:rPr lang="zh-CN" altLang="zh-CN" dirty="0" smtClean="0"/>
              <a:t>上网</a:t>
            </a:r>
            <a:endParaRPr lang="en-US" altLang="zh-CN" dirty="0" smtClean="0"/>
          </a:p>
          <a:p>
            <a:pPr lvl="1"/>
            <a:r>
              <a:rPr lang="en-US" altLang="zh-CN" dirty="0" smtClean="0"/>
              <a:t>IP</a:t>
            </a:r>
            <a:r>
              <a:rPr lang="zh-CN" altLang="zh-CN" dirty="0"/>
              <a:t>地址理论上只有</a:t>
            </a:r>
            <a:r>
              <a:rPr lang="en-US" altLang="zh-CN" dirty="0"/>
              <a:t>2</a:t>
            </a:r>
            <a:r>
              <a:rPr lang="en-US" altLang="zh-CN" baseline="30000" dirty="0"/>
              <a:t>32</a:t>
            </a:r>
            <a:r>
              <a:rPr lang="zh-CN" altLang="zh-CN" dirty="0"/>
              <a:t>个（不到</a:t>
            </a:r>
            <a:r>
              <a:rPr lang="en-US" altLang="zh-CN" dirty="0"/>
              <a:t>43</a:t>
            </a:r>
            <a:r>
              <a:rPr lang="zh-CN" altLang="zh-CN" dirty="0"/>
              <a:t>亿，实际可用的更少</a:t>
            </a:r>
            <a:r>
              <a:rPr lang="zh-CN" altLang="zh-CN" dirty="0" smtClean="0"/>
              <a:t>）</a:t>
            </a:r>
            <a:endParaRPr lang="en-US" altLang="zh-CN" dirty="0" smtClean="0"/>
          </a:p>
          <a:p>
            <a:pPr lvl="1"/>
            <a:r>
              <a:rPr lang="zh-CN" altLang="zh-CN" dirty="0" smtClean="0"/>
              <a:t>目前</a:t>
            </a:r>
            <a:r>
              <a:rPr lang="zh-CN" altLang="zh-CN" dirty="0"/>
              <a:t>亚太区所有的</a:t>
            </a:r>
            <a:r>
              <a:rPr lang="en-US" altLang="zh-CN" dirty="0"/>
              <a:t>IPv4</a:t>
            </a:r>
            <a:r>
              <a:rPr lang="zh-CN" altLang="zh-CN" dirty="0"/>
              <a:t>地址已经耗尽。</a:t>
            </a:r>
          </a:p>
          <a:p>
            <a:pPr lvl="1"/>
            <a:r>
              <a:rPr lang="zh-CN" altLang="zh-CN" dirty="0"/>
              <a:t>而目前需要上网的设备却远远超过了这个</a:t>
            </a:r>
            <a:r>
              <a:rPr lang="zh-CN" altLang="zh-CN" dirty="0" smtClean="0"/>
              <a:t>数量</a:t>
            </a:r>
            <a:endParaRPr lang="en-US" altLang="zh-CN" dirty="0" smtClean="0"/>
          </a:p>
          <a:p>
            <a:pPr lvl="1"/>
            <a:r>
              <a:rPr lang="zh-CN" altLang="zh-CN" dirty="0" smtClean="0"/>
              <a:t>一个人</a:t>
            </a:r>
            <a:r>
              <a:rPr lang="zh-CN" altLang="zh-CN" dirty="0"/>
              <a:t>拥有几台上网的</a:t>
            </a:r>
            <a:r>
              <a:rPr lang="zh-CN" altLang="zh-CN" dirty="0" smtClean="0"/>
              <a:t>设备</a:t>
            </a:r>
            <a:endParaRPr lang="en-US" altLang="zh-CN" dirty="0" smtClean="0"/>
          </a:p>
          <a:p>
            <a:pPr lvl="1"/>
            <a:r>
              <a:rPr lang="zh-CN" altLang="zh-CN" dirty="0" smtClean="0"/>
              <a:t>有</a:t>
            </a:r>
            <a:r>
              <a:rPr lang="zh-CN" altLang="zh-CN" dirty="0"/>
              <a:t>很多的设备无人值守但却需要对外提供服务，例如</a:t>
            </a:r>
            <a:r>
              <a:rPr lang="zh-CN" altLang="zh-CN" dirty="0" smtClean="0"/>
              <a:t>路由器和</a:t>
            </a:r>
            <a:r>
              <a:rPr lang="zh-CN" altLang="zh-CN" dirty="0"/>
              <a:t>各种服务器（例如</a:t>
            </a:r>
            <a:r>
              <a:rPr lang="en-US" altLang="zh-CN" dirty="0"/>
              <a:t>Web</a:t>
            </a:r>
            <a:r>
              <a:rPr lang="zh-CN" altLang="zh-CN" dirty="0"/>
              <a:t>服务器</a:t>
            </a:r>
            <a:r>
              <a:rPr lang="zh-CN" altLang="zh-CN" dirty="0" smtClean="0"/>
              <a:t>），等</a:t>
            </a:r>
            <a:r>
              <a:rPr lang="zh-CN" altLang="zh-CN" dirty="0"/>
              <a:t>。</a:t>
            </a:r>
          </a:p>
          <a:p>
            <a:endParaRPr lang="zh-CN" altLang="en-US" dirty="0"/>
          </a:p>
        </p:txBody>
      </p:sp>
    </p:spTree>
    <p:extLst>
      <p:ext uri="{BB962C8B-B14F-4D97-AF65-F5344CB8AC3E}">
        <p14:creationId xmlns:p14="http://schemas.microsoft.com/office/powerpoint/2010/main" val="3326861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组织的原因</a:t>
            </a:r>
            <a:endParaRPr lang="en-US" altLang="zh-CN" dirty="0" smtClean="0"/>
          </a:p>
          <a:p>
            <a:pPr lvl="1"/>
            <a:r>
              <a:rPr lang="zh-CN" altLang="zh-CN" dirty="0" smtClean="0"/>
              <a:t>很多</a:t>
            </a:r>
            <a:r>
              <a:rPr lang="zh-CN" altLang="zh-CN" dirty="0"/>
              <a:t>单位可以在本组织的内部采用互联网的技术进行组</a:t>
            </a:r>
            <a:r>
              <a:rPr lang="zh-CN" altLang="zh-CN" dirty="0" smtClean="0"/>
              <a:t>网</a:t>
            </a:r>
            <a:endParaRPr lang="en-US" altLang="zh-CN" dirty="0" smtClean="0"/>
          </a:p>
          <a:p>
            <a:pPr lvl="1"/>
            <a:r>
              <a:rPr lang="zh-CN" altLang="zh-CN" dirty="0" smtClean="0"/>
              <a:t>使用</a:t>
            </a:r>
            <a:r>
              <a:rPr lang="zh-CN" altLang="zh-CN" dirty="0"/>
              <a:t>一些不属于正规发放的</a:t>
            </a:r>
            <a:r>
              <a:rPr lang="en-US" altLang="zh-CN" dirty="0"/>
              <a:t>IP</a:t>
            </a:r>
            <a:r>
              <a:rPr lang="zh-CN" altLang="zh-CN" dirty="0"/>
              <a:t>地址组成自己的内部</a:t>
            </a:r>
            <a:r>
              <a:rPr lang="zh-CN" altLang="zh-CN" dirty="0" smtClean="0"/>
              <a:t>互联网</a:t>
            </a:r>
            <a:endParaRPr lang="en-US" altLang="zh-CN" dirty="0" smtClean="0"/>
          </a:p>
          <a:p>
            <a:pPr lvl="1"/>
            <a:r>
              <a:rPr lang="zh-CN" altLang="zh-CN" dirty="0" smtClean="0"/>
              <a:t>这些</a:t>
            </a:r>
            <a:r>
              <a:rPr lang="zh-CN" altLang="zh-CN" dirty="0"/>
              <a:t>网络中的一些主机如果想要连上</a:t>
            </a:r>
            <a:r>
              <a:rPr lang="zh-CN" altLang="zh-CN" dirty="0" smtClean="0"/>
              <a:t>互联网</a:t>
            </a:r>
            <a:endParaRPr lang="en-US" altLang="zh-CN" dirty="0" smtClean="0"/>
          </a:p>
          <a:p>
            <a:pPr lvl="1"/>
            <a:r>
              <a:rPr lang="zh-CN" altLang="zh-CN" dirty="0" smtClean="0"/>
              <a:t>却</a:t>
            </a:r>
            <a:r>
              <a:rPr lang="zh-CN" altLang="zh-CN" dirty="0"/>
              <a:t>因为</a:t>
            </a:r>
            <a:r>
              <a:rPr lang="en-US" altLang="zh-CN" dirty="0"/>
              <a:t>IP</a:t>
            </a:r>
            <a:r>
              <a:rPr lang="zh-CN" altLang="zh-CN" dirty="0"/>
              <a:t>地址的不合法性而会遇到困难。</a:t>
            </a:r>
          </a:p>
          <a:p>
            <a:r>
              <a:rPr lang="zh-CN" altLang="zh-CN" dirty="0"/>
              <a:t>为此，引入了专用网的概念及相关</a:t>
            </a:r>
            <a:r>
              <a:rPr lang="zh-CN" altLang="zh-CN" dirty="0" smtClean="0"/>
              <a:t>技术</a:t>
            </a:r>
            <a:endParaRPr lang="zh-CN" altLang="zh-CN" dirty="0"/>
          </a:p>
          <a:p>
            <a:endParaRPr lang="zh-CN" altLang="en-US" dirty="0"/>
          </a:p>
        </p:txBody>
      </p:sp>
    </p:spTree>
    <p:extLst>
      <p:ext uri="{BB962C8B-B14F-4D97-AF65-F5344CB8AC3E}">
        <p14:creationId xmlns:p14="http://schemas.microsoft.com/office/powerpoint/2010/main" val="3466861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IP</a:t>
            </a:r>
            <a:r>
              <a:rPr lang="zh-CN" altLang="zh-CN" dirty="0">
                <a:solidFill>
                  <a:srgbClr val="FF0000"/>
                </a:solidFill>
              </a:rPr>
              <a:t>地址的使用范围分类</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pPr lvl="0"/>
            <a:r>
              <a:rPr lang="zh-CN" altLang="zh-CN" dirty="0" smtClean="0"/>
              <a:t>公</a:t>
            </a:r>
            <a:r>
              <a:rPr lang="zh-CN" altLang="zh-CN" dirty="0"/>
              <a:t>网</a:t>
            </a:r>
            <a:r>
              <a:rPr lang="en-US" altLang="zh-CN" dirty="0"/>
              <a:t>IP</a:t>
            </a:r>
            <a:r>
              <a:rPr lang="zh-CN" altLang="zh-CN" dirty="0"/>
              <a:t>地址（全球地址、公有</a:t>
            </a:r>
            <a:r>
              <a:rPr lang="en-US" altLang="zh-CN" dirty="0"/>
              <a:t>IP</a:t>
            </a:r>
            <a:r>
              <a:rPr lang="zh-CN" altLang="zh-CN" dirty="0"/>
              <a:t>地址等</a:t>
            </a:r>
            <a:r>
              <a:rPr lang="zh-CN" altLang="zh-CN" dirty="0" smtClean="0"/>
              <a:t>）</a:t>
            </a:r>
            <a:endParaRPr lang="en-US" altLang="zh-CN" dirty="0" smtClean="0"/>
          </a:p>
          <a:p>
            <a:pPr lvl="1"/>
            <a:r>
              <a:rPr lang="zh-CN" altLang="zh-CN" dirty="0" smtClean="0"/>
              <a:t>在</a:t>
            </a:r>
            <a:r>
              <a:rPr lang="zh-CN" altLang="zh-CN" dirty="0"/>
              <a:t>因特网上全球唯一的</a:t>
            </a:r>
            <a:r>
              <a:rPr lang="en-US" altLang="zh-CN" dirty="0"/>
              <a:t>IP</a:t>
            </a:r>
            <a:r>
              <a:rPr lang="zh-CN" altLang="zh-CN" dirty="0" smtClean="0"/>
              <a:t>地址</a:t>
            </a:r>
            <a:endParaRPr lang="en-US" altLang="zh-CN" dirty="0" smtClean="0"/>
          </a:p>
          <a:p>
            <a:pPr lvl="1"/>
            <a:r>
              <a:rPr lang="zh-CN" altLang="zh-CN" dirty="0" smtClean="0"/>
              <a:t>须申请</a:t>
            </a:r>
            <a:endParaRPr lang="en-US" altLang="zh-CN" dirty="0" smtClean="0"/>
          </a:p>
          <a:p>
            <a:pPr lvl="1"/>
            <a:r>
              <a:rPr lang="zh-CN" altLang="zh-CN" dirty="0" smtClean="0"/>
              <a:t>通过</a:t>
            </a:r>
            <a:r>
              <a:rPr lang="zh-CN" altLang="zh-CN" dirty="0"/>
              <a:t>它可以直接访问公共的因特网。</a:t>
            </a:r>
          </a:p>
          <a:p>
            <a:pPr lvl="0"/>
            <a:r>
              <a:rPr lang="zh-CN" altLang="zh-CN" dirty="0"/>
              <a:t>内网</a:t>
            </a:r>
            <a:r>
              <a:rPr lang="en-US" altLang="zh-CN" dirty="0"/>
              <a:t>IP</a:t>
            </a:r>
            <a:r>
              <a:rPr lang="zh-CN" altLang="zh-CN" dirty="0"/>
              <a:t>地址（私有</a:t>
            </a:r>
            <a:r>
              <a:rPr lang="en-US" altLang="zh-CN" dirty="0"/>
              <a:t>IP</a:t>
            </a:r>
            <a:r>
              <a:rPr lang="zh-CN" altLang="zh-CN" dirty="0"/>
              <a:t>地址、本地</a:t>
            </a:r>
            <a:r>
              <a:rPr lang="en-US" altLang="zh-CN" dirty="0"/>
              <a:t>IP</a:t>
            </a:r>
            <a:r>
              <a:rPr lang="zh-CN" altLang="zh-CN" dirty="0"/>
              <a:t>地址、专有</a:t>
            </a:r>
            <a:r>
              <a:rPr lang="en-US" altLang="zh-CN" dirty="0"/>
              <a:t>IP</a:t>
            </a:r>
            <a:r>
              <a:rPr lang="zh-CN" altLang="zh-CN" dirty="0"/>
              <a:t>地址等</a:t>
            </a:r>
            <a:r>
              <a:rPr lang="zh-CN" altLang="zh-CN" dirty="0" smtClean="0"/>
              <a:t>）</a:t>
            </a:r>
            <a:endParaRPr lang="en-US" altLang="zh-CN" dirty="0" smtClean="0"/>
          </a:p>
          <a:p>
            <a:pPr lvl="1"/>
            <a:r>
              <a:rPr lang="zh-CN" altLang="zh-CN" dirty="0" smtClean="0"/>
              <a:t>只能</a:t>
            </a:r>
            <a:r>
              <a:rPr lang="zh-CN" altLang="zh-CN" dirty="0"/>
              <a:t>在组织内部网络中使用的</a:t>
            </a:r>
            <a:r>
              <a:rPr lang="en-US" altLang="zh-CN" dirty="0"/>
              <a:t>IP</a:t>
            </a:r>
            <a:r>
              <a:rPr lang="zh-CN" altLang="zh-CN" dirty="0" smtClean="0"/>
              <a:t>地址</a:t>
            </a:r>
            <a:endParaRPr lang="en-US" altLang="zh-CN" dirty="0" smtClean="0"/>
          </a:p>
          <a:p>
            <a:pPr lvl="1"/>
            <a:r>
              <a:rPr lang="zh-CN" altLang="zh-CN" dirty="0" smtClean="0"/>
              <a:t>不能</a:t>
            </a:r>
            <a:r>
              <a:rPr lang="zh-CN" altLang="zh-CN" dirty="0"/>
              <a:t>在外部公网上</a:t>
            </a:r>
            <a:r>
              <a:rPr lang="zh-CN" altLang="zh-CN" dirty="0" smtClean="0"/>
              <a:t>使用</a:t>
            </a:r>
            <a:endParaRPr lang="zh-CN" altLang="zh-CN" dirty="0"/>
          </a:p>
        </p:txBody>
      </p:sp>
    </p:spTree>
    <p:extLst>
      <p:ext uri="{BB962C8B-B14F-4D97-AF65-F5344CB8AC3E}">
        <p14:creationId xmlns:p14="http://schemas.microsoft.com/office/powerpoint/2010/main" val="259168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在</a:t>
            </a:r>
            <a:r>
              <a:rPr lang="zh-CN" altLang="zh-CN" dirty="0"/>
              <a:t>原来的</a:t>
            </a:r>
            <a:r>
              <a:rPr lang="en-US" altLang="zh-CN" dirty="0"/>
              <a:t>A</a:t>
            </a:r>
            <a:r>
              <a:rPr lang="zh-CN" altLang="zh-CN" dirty="0"/>
              <a:t>、</a:t>
            </a:r>
            <a:r>
              <a:rPr lang="en-US" altLang="zh-CN" dirty="0"/>
              <a:t>B</a:t>
            </a:r>
            <a:r>
              <a:rPr lang="zh-CN" altLang="zh-CN" dirty="0"/>
              <a:t>、</a:t>
            </a:r>
            <a:r>
              <a:rPr lang="en-US" altLang="zh-CN" dirty="0"/>
              <a:t>C</a:t>
            </a:r>
            <a:r>
              <a:rPr lang="zh-CN" altLang="zh-CN" dirty="0"/>
              <a:t>三</a:t>
            </a:r>
            <a:r>
              <a:rPr lang="zh-CN" altLang="zh-CN" dirty="0" smtClean="0"/>
              <a:t>类地址空间</a:t>
            </a:r>
            <a:r>
              <a:rPr lang="zh-CN" altLang="zh-CN" dirty="0"/>
              <a:t>中分别规定了一</a:t>
            </a:r>
            <a:r>
              <a:rPr lang="zh-CN" altLang="zh-CN" dirty="0" smtClean="0"/>
              <a:t>个内</a:t>
            </a:r>
            <a:r>
              <a:rPr lang="zh-CN" altLang="zh-CN" dirty="0"/>
              <a:t>网</a:t>
            </a:r>
            <a:r>
              <a:rPr lang="en-US" altLang="zh-CN" dirty="0"/>
              <a:t>IP</a:t>
            </a:r>
            <a:r>
              <a:rPr lang="zh-CN" altLang="zh-CN" dirty="0"/>
              <a:t>地址空间给单位内部网络</a:t>
            </a:r>
            <a:r>
              <a:rPr lang="zh-CN" altLang="zh-CN" dirty="0" smtClean="0"/>
              <a:t>使用</a:t>
            </a:r>
            <a:endParaRPr lang="zh-CN" altLang="en-US" dirty="0"/>
          </a:p>
          <a:p>
            <a:pPr lvl="0"/>
            <a:r>
              <a:rPr lang="en-US" altLang="zh-CN" dirty="0"/>
              <a:t>10.0.0.0/8</a:t>
            </a:r>
            <a:r>
              <a:rPr lang="zh-CN" altLang="zh-CN" dirty="0"/>
              <a:t>，即</a:t>
            </a:r>
            <a:r>
              <a:rPr lang="en-US" altLang="zh-CN" dirty="0"/>
              <a:t>10.0.0.0~10.255.255.255</a:t>
            </a:r>
            <a:r>
              <a:rPr lang="zh-CN" altLang="zh-CN" dirty="0"/>
              <a:t>。</a:t>
            </a:r>
          </a:p>
          <a:p>
            <a:pPr lvl="0"/>
            <a:r>
              <a:rPr lang="en-US" altLang="zh-CN" dirty="0"/>
              <a:t>172.16.0.0/12</a:t>
            </a:r>
            <a:r>
              <a:rPr lang="zh-CN" altLang="zh-CN" dirty="0"/>
              <a:t>，即</a:t>
            </a:r>
            <a:r>
              <a:rPr lang="en-US" altLang="zh-CN" dirty="0"/>
              <a:t>172.16.0.0~172.31.255.255</a:t>
            </a:r>
            <a:r>
              <a:rPr lang="zh-CN" altLang="zh-CN" dirty="0"/>
              <a:t>。</a:t>
            </a:r>
          </a:p>
          <a:p>
            <a:pPr lvl="0"/>
            <a:r>
              <a:rPr lang="en-US" altLang="zh-CN" dirty="0"/>
              <a:t>192.168.0.0/16</a:t>
            </a:r>
            <a:r>
              <a:rPr lang="zh-CN" altLang="zh-CN" dirty="0"/>
              <a:t>，即</a:t>
            </a:r>
            <a:r>
              <a:rPr lang="en-US" altLang="zh-CN" dirty="0"/>
              <a:t>192.168.0.0~192.168.255.255</a:t>
            </a:r>
            <a:r>
              <a:rPr lang="zh-CN" altLang="zh-CN" dirty="0"/>
              <a:t>。</a:t>
            </a:r>
          </a:p>
          <a:p>
            <a:r>
              <a:rPr lang="zh-CN" altLang="zh-CN" dirty="0"/>
              <a:t>只能在内部使用，不允许在公网上使用</a:t>
            </a:r>
            <a:endParaRPr lang="zh-CN" altLang="en-US" dirty="0"/>
          </a:p>
        </p:txBody>
      </p:sp>
    </p:spTree>
    <p:extLst>
      <p:ext uri="{BB962C8B-B14F-4D97-AF65-F5344CB8AC3E}">
        <p14:creationId xmlns:p14="http://schemas.microsoft.com/office/powerpoint/2010/main" val="363763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pPr lvl="1"/>
            <a:r>
              <a:rPr lang="en-US" altLang="zh-CN" dirty="0"/>
              <a:t>11.2.1 </a:t>
            </a:r>
            <a:r>
              <a:rPr lang="zh-CN" altLang="zh-CN" dirty="0"/>
              <a:t>概述</a:t>
            </a:r>
          </a:p>
          <a:p>
            <a:pPr lvl="1"/>
            <a:r>
              <a:rPr lang="en-US" altLang="zh-CN" dirty="0">
                <a:solidFill>
                  <a:srgbClr val="FF0000"/>
                </a:solidFill>
              </a:rPr>
              <a:t>11.2.2 </a:t>
            </a:r>
            <a:r>
              <a:rPr lang="zh-CN" altLang="zh-CN" dirty="0">
                <a:solidFill>
                  <a:srgbClr val="FF0000"/>
                </a:solidFill>
              </a:rPr>
              <a:t>专用网和虚拟专用网</a:t>
            </a:r>
          </a:p>
          <a:p>
            <a:pPr lvl="1"/>
            <a:r>
              <a:rPr lang="en-US" altLang="zh-CN" dirty="0"/>
              <a:t>11.2.3 </a:t>
            </a:r>
            <a:r>
              <a:rPr lang="zh-CN" altLang="zh-CN" dirty="0"/>
              <a:t>网络地址转换</a:t>
            </a:r>
            <a:r>
              <a:rPr lang="en-US" altLang="zh-CN" dirty="0"/>
              <a:t>NAT</a:t>
            </a:r>
            <a:r>
              <a:rPr lang="zh-CN" altLang="zh-CN" dirty="0"/>
              <a:t>技术</a:t>
            </a:r>
          </a:p>
          <a:p>
            <a:r>
              <a:rPr lang="en-US" altLang="zh-CN" dirty="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endParaRPr lang="zh-CN" altLang="en-US" dirty="0"/>
          </a:p>
        </p:txBody>
      </p:sp>
    </p:spTree>
    <p:extLst>
      <p:ext uri="{BB962C8B-B14F-4D97-AF65-F5344CB8AC3E}">
        <p14:creationId xmlns:p14="http://schemas.microsoft.com/office/powerpoint/2010/main" val="2646138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专用网</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在单位内部采用内网</a:t>
            </a:r>
            <a:r>
              <a:rPr lang="en-US" altLang="zh-CN" dirty="0"/>
              <a:t>IP</a:t>
            </a:r>
            <a:r>
              <a:rPr lang="zh-CN" altLang="zh-CN" dirty="0"/>
              <a:t>地址组织而成的、互连的</a:t>
            </a:r>
            <a:r>
              <a:rPr lang="zh-CN" altLang="zh-CN" dirty="0" smtClean="0"/>
              <a:t>网络</a:t>
            </a:r>
            <a:endParaRPr lang="en-US" altLang="zh-CN" dirty="0" smtClean="0"/>
          </a:p>
          <a:p>
            <a:r>
              <a:rPr lang="zh-CN" altLang="zh-CN" dirty="0" smtClean="0"/>
              <a:t>简称专用网</a:t>
            </a:r>
            <a:endParaRPr lang="en-US" altLang="zh-CN" dirty="0" smtClean="0"/>
          </a:p>
          <a:p>
            <a:r>
              <a:rPr lang="zh-CN" altLang="zh-CN" dirty="0" smtClean="0"/>
              <a:t>世界</a:t>
            </a:r>
            <a:r>
              <a:rPr lang="zh-CN" altLang="zh-CN" dirty="0"/>
              <a:t>上可以有非常多的单位采用专用网及内网</a:t>
            </a:r>
            <a:r>
              <a:rPr lang="en-US" altLang="zh-CN" dirty="0"/>
              <a:t>IP</a:t>
            </a:r>
            <a:r>
              <a:rPr lang="zh-CN" altLang="zh-CN" dirty="0"/>
              <a:t>地址</a:t>
            </a:r>
            <a:r>
              <a:rPr lang="zh-CN" altLang="zh-CN" dirty="0" smtClean="0"/>
              <a:t>，不再</a:t>
            </a:r>
            <a:r>
              <a:rPr lang="zh-CN" altLang="zh-CN" dirty="0"/>
              <a:t>都需要公网</a:t>
            </a:r>
            <a:r>
              <a:rPr lang="en-US" altLang="zh-CN" dirty="0"/>
              <a:t>IP</a:t>
            </a:r>
            <a:r>
              <a:rPr lang="zh-CN" altLang="zh-CN" dirty="0"/>
              <a:t>地址</a:t>
            </a:r>
            <a:r>
              <a:rPr lang="zh-CN" altLang="zh-CN" dirty="0" smtClean="0"/>
              <a:t>了</a:t>
            </a:r>
            <a:endParaRPr lang="en-US" altLang="zh-CN" dirty="0" smtClean="0"/>
          </a:p>
          <a:p>
            <a:r>
              <a:rPr lang="zh-CN" altLang="zh-CN" dirty="0" smtClean="0"/>
              <a:t>部分</a:t>
            </a:r>
            <a:r>
              <a:rPr lang="en-US" altLang="zh-CN" dirty="0"/>
              <a:t>IP</a:t>
            </a:r>
            <a:r>
              <a:rPr lang="zh-CN" altLang="zh-CN" dirty="0"/>
              <a:t>地址可以重复使用，但这并不会引起麻烦，因为这些地址仅在单位内部</a:t>
            </a:r>
            <a:r>
              <a:rPr lang="zh-CN" altLang="zh-CN" dirty="0" smtClean="0"/>
              <a:t>使用</a:t>
            </a:r>
            <a:endParaRPr lang="zh-CN" altLang="zh-CN" dirty="0"/>
          </a:p>
          <a:p>
            <a:r>
              <a:rPr lang="zh-CN" altLang="zh-CN" dirty="0" smtClean="0"/>
              <a:t>极</a:t>
            </a:r>
            <a:r>
              <a:rPr lang="zh-CN" altLang="zh-CN" dirty="0"/>
              <a:t>大地扩展了</a:t>
            </a:r>
            <a:r>
              <a:rPr lang="en-US" altLang="zh-CN" dirty="0"/>
              <a:t>IP</a:t>
            </a:r>
            <a:r>
              <a:rPr lang="zh-CN" altLang="zh-CN" dirty="0"/>
              <a:t>地址的数量规模，也极大地化解了</a:t>
            </a:r>
            <a:r>
              <a:rPr lang="en-US" altLang="zh-CN" dirty="0"/>
              <a:t>IPv4</a:t>
            </a:r>
            <a:r>
              <a:rPr lang="zh-CN" altLang="zh-CN" dirty="0"/>
              <a:t>的地址</a:t>
            </a:r>
            <a:r>
              <a:rPr lang="zh-CN" altLang="zh-CN" dirty="0" smtClean="0"/>
              <a:t>危机</a:t>
            </a:r>
            <a:endParaRPr lang="zh-CN" altLang="en-US" dirty="0"/>
          </a:p>
        </p:txBody>
      </p:sp>
    </p:spTree>
    <p:extLst>
      <p:ext uri="{BB962C8B-B14F-4D97-AF65-F5344CB8AC3E}">
        <p14:creationId xmlns:p14="http://schemas.microsoft.com/office/powerpoint/2010/main" val="2739986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如何与互联网上的其他主机通信</a:t>
            </a:r>
            <a:r>
              <a:rPr lang="en-US" altLang="zh-CN" dirty="0" smtClean="0"/>
              <a:t>?</a:t>
            </a:r>
            <a:endParaRPr lang="zh-CN" altLang="en-US" dirty="0"/>
          </a:p>
        </p:txBody>
      </p:sp>
      <p:sp>
        <p:nvSpPr>
          <p:cNvPr id="3" name="内容占位符 2"/>
          <p:cNvSpPr>
            <a:spLocks noGrp="1"/>
          </p:cNvSpPr>
          <p:nvPr>
            <p:ph sz="quarter" idx="1"/>
          </p:nvPr>
        </p:nvSpPr>
        <p:spPr/>
        <p:txBody>
          <a:bodyPr/>
          <a:lstStyle/>
          <a:p>
            <a:r>
              <a:rPr lang="zh-CN" altLang="zh-CN" dirty="0" smtClean="0"/>
              <a:t>分为两种情况，采用不同的技术予以解决。</a:t>
            </a:r>
          </a:p>
          <a:p>
            <a:pPr lvl="1"/>
            <a:r>
              <a:rPr lang="zh-CN" altLang="zh-CN" dirty="0" smtClean="0"/>
              <a:t>专用网</a:t>
            </a:r>
            <a:r>
              <a:rPr lang="zh-CN" altLang="zh-CN" dirty="0"/>
              <a:t>和其他专用网之间的通信。</a:t>
            </a:r>
          </a:p>
          <a:p>
            <a:pPr lvl="1"/>
            <a:r>
              <a:rPr lang="zh-CN" altLang="zh-CN" dirty="0"/>
              <a:t>专用网和公网之间的通信。</a:t>
            </a:r>
            <a:endParaRPr lang="zh-CN" altLang="en-US" dirty="0"/>
          </a:p>
          <a:p>
            <a:endParaRPr lang="zh-CN" altLang="en-US" dirty="0"/>
          </a:p>
        </p:txBody>
      </p:sp>
    </p:spTree>
    <p:extLst>
      <p:ext uri="{BB962C8B-B14F-4D97-AF65-F5344CB8AC3E}">
        <p14:creationId xmlns:p14="http://schemas.microsoft.com/office/powerpoint/2010/main" val="2587293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solidFill>
                  <a:srgbClr val="FF0000"/>
                </a:solidFill>
              </a:rPr>
              <a:t>11.1 IP</a:t>
            </a:r>
            <a:r>
              <a:rPr lang="zh-CN" altLang="zh-CN" dirty="0">
                <a:solidFill>
                  <a:srgbClr val="FF0000"/>
                </a:solidFill>
              </a:rPr>
              <a:t>隧道技术</a:t>
            </a:r>
          </a:p>
          <a:p>
            <a:r>
              <a:rPr lang="en-US" altLang="zh-CN" dirty="0"/>
              <a:t>11.2 </a:t>
            </a:r>
            <a:r>
              <a:rPr lang="zh-CN" altLang="zh-CN" dirty="0"/>
              <a:t>专用网、虚拟专用网和网络地址转换</a:t>
            </a:r>
          </a:p>
          <a:p>
            <a:pPr lvl="1"/>
            <a:r>
              <a:rPr lang="en-US" altLang="zh-CN" dirty="0"/>
              <a:t>11.2.1 </a:t>
            </a:r>
            <a:r>
              <a:rPr lang="zh-CN" altLang="zh-CN" dirty="0"/>
              <a:t>概述</a:t>
            </a:r>
          </a:p>
          <a:p>
            <a:pPr lvl="1"/>
            <a:r>
              <a:rPr lang="en-US" altLang="zh-CN" dirty="0"/>
              <a:t>11.2.2 </a:t>
            </a:r>
            <a:r>
              <a:rPr lang="zh-CN" altLang="zh-CN" dirty="0"/>
              <a:t>专用网和虚拟专用网</a:t>
            </a:r>
          </a:p>
          <a:p>
            <a:pPr lvl="1"/>
            <a:r>
              <a:rPr lang="en-US" altLang="zh-CN" dirty="0"/>
              <a:t>11.2.3 </a:t>
            </a:r>
            <a:r>
              <a:rPr lang="zh-CN" altLang="zh-CN" dirty="0"/>
              <a:t>网络地址转换</a:t>
            </a:r>
            <a:r>
              <a:rPr lang="en-US" altLang="zh-CN" dirty="0"/>
              <a:t>NAT</a:t>
            </a:r>
            <a:r>
              <a:rPr lang="zh-CN" altLang="zh-CN" dirty="0"/>
              <a:t>技术</a:t>
            </a:r>
          </a:p>
          <a:p>
            <a:r>
              <a:rPr lang="en-US" altLang="zh-CN" dirty="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endParaRPr lang="zh-CN" altLang="en-US" dirty="0"/>
          </a:p>
        </p:txBody>
      </p:sp>
    </p:spTree>
    <p:extLst>
      <p:ext uri="{BB962C8B-B14F-4D97-AF65-F5344CB8AC3E}">
        <p14:creationId xmlns:p14="http://schemas.microsoft.com/office/powerpoint/2010/main" val="1981780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虚拟专用网</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smtClean="0"/>
              <a:t>多</a:t>
            </a:r>
            <a:r>
              <a:rPr lang="zh-CN" altLang="zh-CN" dirty="0"/>
              <a:t>个</a:t>
            </a:r>
            <a:r>
              <a:rPr lang="zh-CN" altLang="zh-CN" dirty="0" smtClean="0"/>
              <a:t>部门地理上分布</a:t>
            </a:r>
            <a:r>
              <a:rPr lang="zh-CN" altLang="zh-CN" dirty="0"/>
              <a:t>，又希望能够</a:t>
            </a:r>
            <a:r>
              <a:rPr lang="zh-CN" altLang="zh-CN" dirty="0" smtClean="0"/>
              <a:t>互通</a:t>
            </a:r>
            <a:endParaRPr lang="en-US" altLang="zh-CN" dirty="0" smtClean="0"/>
          </a:p>
          <a:p>
            <a:r>
              <a:rPr lang="zh-CN" altLang="zh-CN" dirty="0" smtClean="0"/>
              <a:t>出现</a:t>
            </a:r>
            <a:r>
              <a:rPr lang="zh-CN" altLang="zh-CN" dirty="0"/>
              <a:t>了利用互联网作为通信设施，实现多个专用网互连的</a:t>
            </a:r>
            <a:r>
              <a:rPr lang="zh-CN" altLang="zh-CN" dirty="0" smtClean="0"/>
              <a:t>技术</a:t>
            </a:r>
            <a:endParaRPr lang="en-US" altLang="zh-CN" dirty="0" smtClean="0"/>
          </a:p>
          <a:p>
            <a:r>
              <a:rPr lang="zh-CN" altLang="zh-CN" dirty="0" smtClean="0"/>
              <a:t>互连的</a:t>
            </a:r>
            <a:r>
              <a:rPr lang="zh-CN" altLang="zh-CN" dirty="0"/>
              <a:t>多个专用网被称为一个虚拟专用网（</a:t>
            </a:r>
            <a:r>
              <a:rPr lang="en-US" altLang="zh-CN" dirty="0" err="1"/>
              <a:t>VirtualPrivate</a:t>
            </a:r>
            <a:r>
              <a:rPr lang="en-US" altLang="zh-CN" dirty="0"/>
              <a:t> Network</a:t>
            </a:r>
            <a:r>
              <a:rPr lang="zh-CN" altLang="zh-CN" dirty="0"/>
              <a:t>，</a:t>
            </a:r>
            <a:r>
              <a:rPr lang="en-US" altLang="zh-CN" dirty="0"/>
              <a:t>VPN</a:t>
            </a:r>
            <a:r>
              <a:rPr lang="zh-CN" altLang="zh-CN" dirty="0"/>
              <a:t>）。</a:t>
            </a:r>
          </a:p>
          <a:p>
            <a:r>
              <a:rPr lang="zh-CN" altLang="zh-CN" dirty="0"/>
              <a:t>所谓虚拟是指在效果上和真正的专用网一样，但是实际上中间却通过了</a:t>
            </a:r>
            <a:r>
              <a:rPr lang="zh-CN" altLang="zh-CN" dirty="0" smtClean="0"/>
              <a:t>互联网</a:t>
            </a:r>
            <a:endParaRPr lang="en-US" altLang="zh-CN" dirty="0" smtClean="0"/>
          </a:p>
          <a:p>
            <a:r>
              <a:rPr lang="zh-CN" altLang="zh-CN" dirty="0" smtClean="0"/>
              <a:t>一</a:t>
            </a:r>
            <a:r>
              <a:rPr lang="zh-CN" altLang="zh-CN" dirty="0"/>
              <a:t>个单位如果希望构建</a:t>
            </a:r>
            <a:r>
              <a:rPr lang="en-US" altLang="zh-CN" dirty="0"/>
              <a:t>VPN</a:t>
            </a:r>
            <a:r>
              <a:rPr lang="zh-CN" altLang="zh-CN" dirty="0"/>
              <a:t>，必须为每一个场所购买支持</a:t>
            </a:r>
            <a:r>
              <a:rPr lang="en-US" altLang="zh-CN" dirty="0"/>
              <a:t>VPN</a:t>
            </a:r>
            <a:r>
              <a:rPr lang="zh-CN" altLang="zh-CN" dirty="0"/>
              <a:t>的设备，并通过配置将多个场所的专用网连成一体。</a:t>
            </a:r>
          </a:p>
          <a:p>
            <a:endParaRPr lang="zh-CN" altLang="en-US" dirty="0"/>
          </a:p>
        </p:txBody>
      </p:sp>
    </p:spTree>
    <p:extLst>
      <p:ext uri="{BB962C8B-B14F-4D97-AF65-F5344CB8AC3E}">
        <p14:creationId xmlns:p14="http://schemas.microsoft.com/office/powerpoint/2010/main" val="731626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由不同部门的专用网所构成的</a:t>
            </a:r>
            <a:r>
              <a:rPr lang="en-US" altLang="zh-CN" dirty="0"/>
              <a:t>VPN</a:t>
            </a:r>
            <a:r>
              <a:rPr lang="zh-CN" altLang="zh-CN" dirty="0"/>
              <a:t>又称为</a:t>
            </a:r>
            <a:r>
              <a:rPr lang="zh-CN" altLang="zh-CN" dirty="0">
                <a:solidFill>
                  <a:srgbClr val="FF0000"/>
                </a:solidFill>
              </a:rPr>
              <a:t>内联网</a:t>
            </a:r>
            <a:r>
              <a:rPr lang="zh-CN" altLang="zh-CN" dirty="0"/>
              <a:t>（</a:t>
            </a:r>
            <a:r>
              <a:rPr lang="en-US" altLang="zh-CN" dirty="0"/>
              <a:t>Intranet</a:t>
            </a:r>
            <a:r>
              <a:rPr lang="zh-CN" altLang="zh-CN" dirty="0"/>
              <a:t>），表示这些部门属于同一个单位。</a:t>
            </a:r>
          </a:p>
          <a:p>
            <a:r>
              <a:rPr lang="zh-CN" altLang="zh-CN" dirty="0"/>
              <a:t>有时若干单位（通常是合作伙伴）的</a:t>
            </a:r>
            <a:r>
              <a:rPr lang="en-US" altLang="zh-CN" dirty="0"/>
              <a:t>VPN</a:t>
            </a:r>
            <a:r>
              <a:rPr lang="zh-CN" altLang="zh-CN" dirty="0"/>
              <a:t>需要进行连接，这样的</a:t>
            </a:r>
            <a:r>
              <a:rPr lang="en-US" altLang="zh-CN" dirty="0"/>
              <a:t>VPN</a:t>
            </a:r>
            <a:r>
              <a:rPr lang="zh-CN" altLang="zh-CN" dirty="0"/>
              <a:t>称为</a:t>
            </a:r>
            <a:r>
              <a:rPr lang="zh-CN" altLang="zh-CN" dirty="0">
                <a:solidFill>
                  <a:srgbClr val="FF0000"/>
                </a:solidFill>
              </a:rPr>
              <a:t>外联网</a:t>
            </a:r>
            <a:r>
              <a:rPr lang="zh-CN" altLang="zh-CN" dirty="0"/>
              <a:t>（</a:t>
            </a:r>
            <a:r>
              <a:rPr lang="en-US" altLang="zh-CN" dirty="0"/>
              <a:t>Extranet</a:t>
            </a:r>
            <a:r>
              <a:rPr lang="zh-CN" altLang="zh-CN" dirty="0"/>
              <a:t>）。</a:t>
            </a:r>
          </a:p>
          <a:p>
            <a:r>
              <a:rPr lang="zh-CN" altLang="zh-CN" dirty="0"/>
              <a:t>实现</a:t>
            </a:r>
            <a:r>
              <a:rPr lang="en-US" altLang="zh-CN" dirty="0"/>
              <a:t>VPN</a:t>
            </a:r>
            <a:r>
              <a:rPr lang="zh-CN" altLang="zh-CN" dirty="0"/>
              <a:t>的一个常用技术是隧道</a:t>
            </a:r>
            <a:r>
              <a:rPr lang="zh-CN" altLang="zh-CN" dirty="0" smtClean="0"/>
              <a:t>技术</a:t>
            </a:r>
            <a:endParaRPr lang="zh-CN" altLang="zh-CN" dirty="0"/>
          </a:p>
          <a:p>
            <a:endParaRPr lang="zh-CN" altLang="en-US" dirty="0"/>
          </a:p>
        </p:txBody>
      </p:sp>
    </p:spTree>
    <p:extLst>
      <p:ext uri="{BB962C8B-B14F-4D97-AF65-F5344CB8AC3E}">
        <p14:creationId xmlns:p14="http://schemas.microsoft.com/office/powerpoint/2010/main" val="2540955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利用隧道技术实现</a:t>
            </a:r>
            <a:r>
              <a:rPr lang="en-US" altLang="zh-CN" dirty="0">
                <a:solidFill>
                  <a:srgbClr val="FF0000"/>
                </a:solidFill>
              </a:rPr>
              <a:t>VPN</a:t>
            </a:r>
            <a:endParaRPr lang="zh-CN" altLang="en-US" dirty="0"/>
          </a:p>
        </p:txBody>
      </p:sp>
      <p:sp>
        <p:nvSpPr>
          <p:cNvPr id="3" name="内容占位符 2"/>
          <p:cNvSpPr>
            <a:spLocks noGrp="1"/>
          </p:cNvSpPr>
          <p:nvPr>
            <p:ph sz="quarter" idx="1"/>
          </p:nvPr>
        </p:nvSpPr>
        <p:spPr/>
        <p:txBody>
          <a:bodyPr/>
          <a:lstStyle/>
          <a:p>
            <a:r>
              <a:rPr lang="en-US" altLang="zh-CN" dirty="0"/>
              <a:t>A</a:t>
            </a:r>
            <a:r>
              <a:rPr lang="zh-CN" altLang="zh-CN" dirty="0"/>
              <a:t>（</a:t>
            </a:r>
            <a:r>
              <a:rPr lang="en-US" altLang="zh-CN" dirty="0"/>
              <a:t>10.1.0.0/16</a:t>
            </a:r>
            <a:r>
              <a:rPr lang="zh-CN" altLang="zh-CN" dirty="0" smtClean="0"/>
              <a:t>）</a:t>
            </a:r>
            <a:endParaRPr lang="en-US" altLang="zh-CN" dirty="0" smtClean="0"/>
          </a:p>
          <a:p>
            <a:r>
              <a:rPr lang="en-US" altLang="zh-CN" dirty="0"/>
              <a:t>B</a:t>
            </a:r>
            <a:r>
              <a:rPr lang="zh-CN" altLang="zh-CN" dirty="0"/>
              <a:t>（</a:t>
            </a:r>
            <a:r>
              <a:rPr lang="en-US" altLang="zh-CN" dirty="0"/>
              <a:t>10.2.0.0/16</a:t>
            </a:r>
            <a:r>
              <a:rPr lang="zh-CN" altLang="zh-CN" dirty="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45" y="2924944"/>
            <a:ext cx="8699326" cy="249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p:cNvGrpSpPr/>
          <p:nvPr/>
        </p:nvGrpSpPr>
        <p:grpSpPr>
          <a:xfrm>
            <a:off x="2749385" y="2829962"/>
            <a:ext cx="3740232" cy="653370"/>
            <a:chOff x="2771800" y="2829962"/>
            <a:chExt cx="3740232" cy="653370"/>
          </a:xfrm>
        </p:grpSpPr>
        <p:sp>
          <p:nvSpPr>
            <p:cNvPr id="14" name="矩形 13"/>
            <p:cNvSpPr/>
            <p:nvPr/>
          </p:nvSpPr>
          <p:spPr>
            <a:xfrm>
              <a:off x="2771800" y="2829962"/>
              <a:ext cx="3740232" cy="630396"/>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cxnSp>
          <p:nvCxnSpPr>
            <p:cNvPr id="20" name="直接连接符 19"/>
            <p:cNvCxnSpPr/>
            <p:nvPr/>
          </p:nvCxnSpPr>
          <p:spPr>
            <a:xfrm>
              <a:off x="4355976" y="2829962"/>
              <a:ext cx="0" cy="630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436096" y="2967970"/>
              <a:ext cx="1075936" cy="369332"/>
            </a:xfrm>
            <a:prstGeom prst="rect">
              <a:avLst/>
            </a:prstGeom>
          </p:spPr>
          <p:txBody>
            <a:bodyPr wrap="none">
              <a:spAutoFit/>
            </a:bodyPr>
            <a:lstStyle/>
            <a:p>
              <a:r>
                <a:rPr lang="en-US" altLang="zh-CN" dirty="0"/>
                <a:t>125.1.2.3</a:t>
              </a:r>
              <a:endParaRPr lang="zh-CN" altLang="en-US" dirty="0"/>
            </a:p>
          </p:txBody>
        </p:sp>
        <p:sp>
          <p:nvSpPr>
            <p:cNvPr id="6" name="矩形 5"/>
            <p:cNvSpPr/>
            <p:nvPr/>
          </p:nvSpPr>
          <p:spPr>
            <a:xfrm>
              <a:off x="4355976" y="2967970"/>
              <a:ext cx="1112805" cy="369332"/>
            </a:xfrm>
            <a:prstGeom prst="rect">
              <a:avLst/>
            </a:prstGeom>
          </p:spPr>
          <p:txBody>
            <a:bodyPr wrap="none">
              <a:spAutoFit/>
            </a:bodyPr>
            <a:lstStyle/>
            <a:p>
              <a:r>
                <a:rPr lang="en-US" altLang="zh-CN" dirty="0"/>
                <a:t>194.4.5.6</a:t>
              </a:r>
              <a:endParaRPr lang="zh-CN" altLang="en-US" dirty="0"/>
            </a:p>
          </p:txBody>
        </p:sp>
        <p:cxnSp>
          <p:nvCxnSpPr>
            <p:cNvPr id="22" name="直接连接符 21"/>
            <p:cNvCxnSpPr/>
            <p:nvPr/>
          </p:nvCxnSpPr>
          <p:spPr>
            <a:xfrm>
              <a:off x="5436096" y="2852936"/>
              <a:ext cx="0" cy="6303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0585" y="3068960"/>
            <a:ext cx="1368152" cy="391398"/>
            <a:chOff x="755576" y="2389530"/>
            <a:chExt cx="1368152" cy="391398"/>
          </a:xfrm>
        </p:grpSpPr>
        <p:sp>
          <p:nvSpPr>
            <p:cNvPr id="8" name="矩形 7"/>
            <p:cNvSpPr/>
            <p:nvPr/>
          </p:nvSpPr>
          <p:spPr>
            <a:xfrm>
              <a:off x="755576" y="2389530"/>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 </a:t>
              </a:r>
              <a:r>
                <a:rPr lang="en-US" altLang="zh-CN" dirty="0" smtClean="0">
                  <a:solidFill>
                    <a:schemeClr val="tx1"/>
                  </a:solidFill>
                </a:rPr>
                <a:t> D  S</a:t>
              </a:r>
              <a:endParaRPr lang="en-US" altLang="zh-CN" dirty="0">
                <a:solidFill>
                  <a:schemeClr val="tx1"/>
                </a:solidFill>
              </a:endParaRPr>
            </a:p>
          </p:txBody>
        </p:sp>
        <p:cxnSp>
          <p:nvCxnSpPr>
            <p:cNvPr id="10" name="直接连接符 9"/>
            <p:cNvCxnSpPr>
              <a:stCxn id="8" idx="0"/>
              <a:endCxn id="8" idx="2"/>
            </p:cNvCxnSpPr>
            <p:nvPr/>
          </p:nvCxnSpPr>
          <p:spPr>
            <a:xfrm>
              <a:off x="1439652" y="2389530"/>
              <a:ext cx="0" cy="391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763688" y="2389530"/>
              <a:ext cx="0" cy="3913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965409" y="3780575"/>
            <a:ext cx="1368152" cy="391398"/>
            <a:chOff x="2965409" y="3780575"/>
            <a:chExt cx="1368152" cy="391398"/>
          </a:xfrm>
        </p:grpSpPr>
        <p:sp>
          <p:nvSpPr>
            <p:cNvPr id="25" name="矩形 24"/>
            <p:cNvSpPr/>
            <p:nvPr/>
          </p:nvSpPr>
          <p:spPr>
            <a:xfrm>
              <a:off x="2965409" y="3780575"/>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sp>
          <p:nvSpPr>
            <p:cNvPr id="28" name="矩形 27"/>
            <p:cNvSpPr/>
            <p:nvPr/>
          </p:nvSpPr>
          <p:spPr>
            <a:xfrm>
              <a:off x="3038730" y="3866254"/>
              <a:ext cx="806119" cy="232157"/>
            </a:xfrm>
            <a:prstGeom prst="rect">
              <a:avLst/>
            </a:prstGeom>
            <a:pattFill prst="wdUpDiag">
              <a:fgClr>
                <a:schemeClr val="accent1"/>
              </a:fgClr>
              <a:bgClr>
                <a:schemeClr val="bg1"/>
              </a:bgClr>
            </a:patt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grpSp>
      <p:grpSp>
        <p:nvGrpSpPr>
          <p:cNvPr id="30" name="组合 29"/>
          <p:cNvGrpSpPr/>
          <p:nvPr/>
        </p:nvGrpSpPr>
        <p:grpSpPr>
          <a:xfrm>
            <a:off x="6228184" y="3619650"/>
            <a:ext cx="1368152" cy="391398"/>
            <a:chOff x="755576" y="2389530"/>
            <a:chExt cx="1368152" cy="391398"/>
          </a:xfrm>
        </p:grpSpPr>
        <p:sp>
          <p:nvSpPr>
            <p:cNvPr id="31" name="矩形 30"/>
            <p:cNvSpPr/>
            <p:nvPr/>
          </p:nvSpPr>
          <p:spPr>
            <a:xfrm>
              <a:off x="755576" y="2389530"/>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 </a:t>
              </a:r>
              <a:r>
                <a:rPr lang="en-US" altLang="zh-CN" dirty="0" smtClean="0">
                  <a:solidFill>
                    <a:schemeClr val="tx1"/>
                  </a:solidFill>
                </a:rPr>
                <a:t> D  S</a:t>
              </a:r>
              <a:endParaRPr lang="en-US" altLang="zh-CN" dirty="0">
                <a:solidFill>
                  <a:schemeClr val="tx1"/>
                </a:solidFill>
              </a:endParaRPr>
            </a:p>
          </p:txBody>
        </p:sp>
        <p:cxnSp>
          <p:nvCxnSpPr>
            <p:cNvPr id="32" name="直接连接符 31"/>
            <p:cNvCxnSpPr>
              <a:stCxn id="31" idx="0"/>
              <a:endCxn id="31" idx="2"/>
            </p:cNvCxnSpPr>
            <p:nvPr/>
          </p:nvCxnSpPr>
          <p:spPr>
            <a:xfrm>
              <a:off x="1439652" y="2389530"/>
              <a:ext cx="0" cy="391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63688" y="2389530"/>
              <a:ext cx="0" cy="39139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7569870" y="2460630"/>
            <a:ext cx="1420582" cy="523220"/>
          </a:xfrm>
          <a:prstGeom prst="rect">
            <a:avLst/>
          </a:prstGeom>
        </p:spPr>
        <p:txBody>
          <a:bodyPr wrap="none">
            <a:spAutoFit/>
          </a:bodyPr>
          <a:lstStyle/>
          <a:p>
            <a:r>
              <a:rPr lang="en-US" altLang="zh-CN" sz="2800" dirty="0"/>
              <a:t>10.2.0.1</a:t>
            </a:r>
            <a:endParaRPr lang="zh-CN" altLang="en-US" sz="2800" dirty="0"/>
          </a:p>
        </p:txBody>
      </p:sp>
      <p:sp>
        <p:nvSpPr>
          <p:cNvPr id="24" name="矩形 23"/>
          <p:cNvSpPr/>
          <p:nvPr/>
        </p:nvSpPr>
        <p:spPr>
          <a:xfrm>
            <a:off x="-160950" y="3910363"/>
            <a:ext cx="1420582" cy="523220"/>
          </a:xfrm>
          <a:prstGeom prst="rect">
            <a:avLst/>
          </a:prstGeom>
        </p:spPr>
        <p:txBody>
          <a:bodyPr wrap="none">
            <a:spAutoFit/>
          </a:bodyPr>
          <a:lstStyle/>
          <a:p>
            <a:r>
              <a:rPr lang="en-US" altLang="zh-CN" sz="2800" dirty="0" smtClean="0"/>
              <a:t>10.1.0.1</a:t>
            </a:r>
            <a:endParaRPr lang="zh-CN" altLang="en-US" sz="2800" dirty="0"/>
          </a:p>
        </p:txBody>
      </p:sp>
      <p:sp>
        <p:nvSpPr>
          <p:cNvPr id="27" name="矩形 26"/>
          <p:cNvSpPr/>
          <p:nvPr/>
        </p:nvSpPr>
        <p:spPr>
          <a:xfrm>
            <a:off x="2878978" y="2948680"/>
            <a:ext cx="1368152" cy="391398"/>
          </a:xfrm>
          <a:prstGeom prst="rect">
            <a:avLst/>
          </a:prstGeom>
          <a:pattFill prst="wdUpDiag">
            <a:fgClr>
              <a:schemeClr val="accent1"/>
            </a:fgClr>
            <a:bgClr>
              <a:schemeClr val="bg1"/>
            </a:bgClr>
          </a:patt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spTree>
    <p:extLst>
      <p:ext uri="{BB962C8B-B14F-4D97-AF65-F5344CB8AC3E}">
        <p14:creationId xmlns:p14="http://schemas.microsoft.com/office/powerpoint/2010/main" val="4448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4.07407E-6 L 0.15746 0.09768 " pathEditMode="relative" rAng="0" ptsTypes="AA">
                                      <p:cBhvr>
                                        <p:cTn id="10" dur="2000" fill="hold"/>
                                        <p:tgtEl>
                                          <p:spTgt spid="11"/>
                                        </p:tgtEl>
                                        <p:attrNameLst>
                                          <p:attrName>ppt_x</p:attrName>
                                          <p:attrName>ppt_y</p:attrName>
                                        </p:attrNameLst>
                                      </p:cBhvr>
                                      <p:rCtr x="7865" y="488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5746 0.09768 L 0.27552 -0.01783 " pathEditMode="relative" rAng="0" ptsTypes="AA">
                                      <p:cBhvr>
                                        <p:cTn id="14" dur="2000" fill="hold"/>
                                        <p:tgtEl>
                                          <p:spTgt spid="11"/>
                                        </p:tgtEl>
                                        <p:attrNameLst>
                                          <p:attrName>ppt_x</p:attrName>
                                          <p:attrName>ppt_y</p:attrName>
                                        </p:attrNameLst>
                                      </p:cBhvr>
                                      <p:rCtr x="5903" y="-5787"/>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1.94444E-6 3.7037E-7 L 0.25851 3.7037E-7 " pathEditMode="relative" rAng="0" ptsTypes="AA">
                                      <p:cBhvr>
                                        <p:cTn id="37" dur="2000" fill="hold"/>
                                        <p:tgtEl>
                                          <p:spTgt spid="23"/>
                                        </p:tgtEl>
                                        <p:attrNameLst>
                                          <p:attrName>ppt_x</p:attrName>
                                          <p:attrName>ppt_y</p:attrName>
                                        </p:attrNameLst>
                                      </p:cBhvr>
                                      <p:rCtr x="12917"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2.77778E-6 0 L 0.08264 -0.08773 " pathEditMode="relative" rAng="0" ptsTypes="AA">
                                      <p:cBhvr>
                                        <p:cTn id="50" dur="2000" fill="hold"/>
                                        <p:tgtEl>
                                          <p:spTgt spid="30"/>
                                        </p:tgtEl>
                                        <p:attrNameLst>
                                          <p:attrName>ppt_x</p:attrName>
                                          <p:attrName>ppt_y</p:attrName>
                                        </p:attrNameLst>
                                      </p:cBhvr>
                                      <p:rCtr x="4132" y="-43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源</a:t>
            </a:r>
            <a:r>
              <a:rPr lang="zh-CN" altLang="en-US" dirty="0" smtClean="0"/>
              <a:t>专用网的处理</a:t>
            </a:r>
            <a:endParaRPr lang="zh-CN" altLang="en-US" dirty="0"/>
          </a:p>
        </p:txBody>
      </p:sp>
      <p:sp>
        <p:nvSpPr>
          <p:cNvPr id="3" name="内容占位符 2"/>
          <p:cNvSpPr>
            <a:spLocks noGrp="1"/>
          </p:cNvSpPr>
          <p:nvPr>
            <p:ph sz="quarter" idx="1"/>
          </p:nvPr>
        </p:nvSpPr>
        <p:spPr/>
        <p:txBody>
          <a:bodyPr/>
          <a:lstStyle/>
          <a:p>
            <a:pPr lvl="0"/>
            <a:r>
              <a:rPr lang="zh-CN" altLang="zh-CN" dirty="0"/>
              <a:t>主机</a:t>
            </a:r>
            <a:r>
              <a:rPr lang="en-US" altLang="zh-CN" dirty="0"/>
              <a:t>S</a:t>
            </a:r>
            <a:r>
              <a:rPr lang="zh-CN" altLang="zh-CN" dirty="0"/>
              <a:t>向主机</a:t>
            </a:r>
            <a:r>
              <a:rPr lang="en-US" altLang="zh-CN" dirty="0"/>
              <a:t>D</a:t>
            </a:r>
            <a:r>
              <a:rPr lang="zh-CN" altLang="zh-CN" dirty="0"/>
              <a:t>发送的</a:t>
            </a:r>
            <a:r>
              <a:rPr lang="en-US" altLang="zh-CN" dirty="0"/>
              <a:t>IP</a:t>
            </a:r>
            <a:r>
              <a:rPr lang="zh-CN" altLang="zh-CN" dirty="0"/>
              <a:t>分组</a:t>
            </a:r>
            <a:r>
              <a:rPr lang="en-US" altLang="zh-CN" dirty="0"/>
              <a:t>P</a:t>
            </a:r>
            <a:r>
              <a:rPr lang="zh-CN" altLang="zh-CN" dirty="0"/>
              <a:t>，目的地址是</a:t>
            </a:r>
            <a:r>
              <a:rPr lang="en-US" altLang="zh-CN" dirty="0"/>
              <a:t>10.2.0.1</a:t>
            </a:r>
            <a:r>
              <a:rPr lang="zh-CN" altLang="zh-CN" dirty="0"/>
              <a:t>。</a:t>
            </a:r>
          </a:p>
          <a:p>
            <a:pPr lvl="0"/>
            <a:r>
              <a:rPr lang="zh-CN" altLang="zh-CN" dirty="0"/>
              <a:t>分组</a:t>
            </a:r>
            <a:r>
              <a:rPr lang="en-US" altLang="zh-CN" dirty="0"/>
              <a:t>P</a:t>
            </a:r>
            <a:r>
              <a:rPr lang="zh-CN" altLang="zh-CN" dirty="0"/>
              <a:t>在专用网</a:t>
            </a:r>
            <a:r>
              <a:rPr lang="en-US" altLang="zh-CN" dirty="0"/>
              <a:t>A</a:t>
            </a:r>
            <a:r>
              <a:rPr lang="zh-CN" altLang="zh-CN" dirty="0"/>
              <a:t>中传输</a:t>
            </a:r>
            <a:r>
              <a:rPr lang="zh-CN" altLang="zh-CN" dirty="0" smtClean="0"/>
              <a:t>，到达</a:t>
            </a:r>
            <a:r>
              <a:rPr lang="zh-CN" altLang="zh-CN" dirty="0"/>
              <a:t>路由器</a:t>
            </a:r>
            <a:r>
              <a:rPr lang="en-US" altLang="zh-CN" dirty="0"/>
              <a:t>R</a:t>
            </a:r>
            <a:r>
              <a:rPr lang="en-US" altLang="zh-CN" baseline="-25000" dirty="0"/>
              <a:t>1</a:t>
            </a:r>
            <a:r>
              <a:rPr lang="zh-CN" altLang="zh-CN" dirty="0"/>
              <a:t>。</a:t>
            </a:r>
          </a:p>
          <a:p>
            <a:pPr lvl="0"/>
            <a:r>
              <a:rPr lang="en-US" altLang="zh-CN" dirty="0"/>
              <a:t>R</a:t>
            </a:r>
            <a:r>
              <a:rPr lang="en-US" altLang="zh-CN" baseline="-25000" dirty="0"/>
              <a:t>1</a:t>
            </a:r>
            <a:r>
              <a:rPr lang="zh-CN" altLang="zh-CN" dirty="0"/>
              <a:t>收到</a:t>
            </a:r>
            <a:r>
              <a:rPr lang="en-US" altLang="zh-CN" dirty="0"/>
              <a:t>P</a:t>
            </a:r>
            <a:r>
              <a:rPr lang="zh-CN" altLang="zh-CN" dirty="0"/>
              <a:t>后，发现目的网络是专用网</a:t>
            </a:r>
            <a:r>
              <a:rPr lang="en-US" altLang="zh-CN" dirty="0"/>
              <a:t>B</a:t>
            </a:r>
            <a:r>
              <a:rPr lang="zh-CN" altLang="zh-CN" dirty="0"/>
              <a:t>，根据事先的设置知道需发送给</a:t>
            </a:r>
            <a:r>
              <a:rPr lang="en-US" altLang="zh-CN" dirty="0"/>
              <a:t>R</a:t>
            </a:r>
            <a:r>
              <a:rPr lang="en-US" altLang="zh-CN" baseline="-25000" dirty="0"/>
              <a:t>2</a:t>
            </a:r>
            <a:r>
              <a:rPr lang="zh-CN" altLang="zh-CN" dirty="0"/>
              <a:t>的接口</a:t>
            </a:r>
            <a:r>
              <a:rPr lang="en-US" altLang="zh-CN" dirty="0"/>
              <a:t>0</a:t>
            </a:r>
            <a:r>
              <a:rPr lang="zh-CN" altLang="zh-CN" dirty="0"/>
              <a:t>，于是把</a:t>
            </a:r>
            <a:r>
              <a:rPr lang="en-US" altLang="zh-CN" dirty="0"/>
              <a:t>P</a:t>
            </a:r>
            <a:r>
              <a:rPr lang="zh-CN" altLang="zh-CN" dirty="0"/>
              <a:t>整个进行</a:t>
            </a:r>
            <a:r>
              <a:rPr lang="zh-CN" altLang="zh-CN" dirty="0" smtClean="0">
                <a:solidFill>
                  <a:srgbClr val="FF0000"/>
                </a:solidFill>
              </a:rPr>
              <a:t>加密</a:t>
            </a:r>
            <a:r>
              <a:rPr lang="zh-CN" altLang="zh-CN" dirty="0" smtClean="0"/>
              <a:t>，再</a:t>
            </a:r>
            <a:r>
              <a:rPr lang="zh-CN" altLang="zh-CN" dirty="0"/>
              <a:t>加上一个新的</a:t>
            </a:r>
            <a:r>
              <a:rPr lang="en-US" altLang="zh-CN" dirty="0"/>
              <a:t>IP</a:t>
            </a:r>
            <a:r>
              <a:rPr lang="zh-CN" altLang="zh-CN" dirty="0"/>
              <a:t>分组首部</a:t>
            </a:r>
            <a:r>
              <a:rPr lang="zh-CN" altLang="zh-CN" dirty="0" smtClean="0"/>
              <a:t>（</a:t>
            </a:r>
            <a:r>
              <a:rPr lang="en-US" altLang="zh-CN" dirty="0" smtClean="0"/>
              <a:t>IP-in-IP</a:t>
            </a:r>
            <a:r>
              <a:rPr lang="zh-CN" altLang="zh-CN" dirty="0"/>
              <a:t>），源地址是</a:t>
            </a:r>
            <a:r>
              <a:rPr lang="en-US" altLang="zh-CN" dirty="0"/>
              <a:t>125.1.2.3</a:t>
            </a:r>
            <a:r>
              <a:rPr lang="zh-CN" altLang="zh-CN" dirty="0"/>
              <a:t>，目的地址是</a:t>
            </a:r>
            <a:r>
              <a:rPr lang="en-US" altLang="zh-CN" dirty="0"/>
              <a:t>194.4.5.6</a:t>
            </a:r>
            <a:r>
              <a:rPr lang="zh-CN" altLang="zh-CN" dirty="0"/>
              <a:t>，形成新的分组</a:t>
            </a:r>
            <a:r>
              <a:rPr lang="en-US" altLang="zh-CN" dirty="0"/>
              <a:t>P'</a:t>
            </a:r>
            <a:r>
              <a:rPr lang="zh-CN" altLang="zh-CN" dirty="0"/>
              <a:t>。</a:t>
            </a:r>
          </a:p>
          <a:p>
            <a:endParaRPr lang="zh-CN" altLang="en-US" dirty="0"/>
          </a:p>
        </p:txBody>
      </p:sp>
    </p:spTree>
    <p:extLst>
      <p:ext uri="{BB962C8B-B14F-4D97-AF65-F5344CB8AC3E}">
        <p14:creationId xmlns:p14="http://schemas.microsoft.com/office/powerpoint/2010/main" val="3124245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传输到达目的专用网</a:t>
            </a:r>
            <a:endParaRPr lang="zh-CN" altLang="en-US" dirty="0"/>
          </a:p>
        </p:txBody>
      </p:sp>
      <p:sp>
        <p:nvSpPr>
          <p:cNvPr id="3" name="内容占位符 2"/>
          <p:cNvSpPr>
            <a:spLocks noGrp="1"/>
          </p:cNvSpPr>
          <p:nvPr>
            <p:ph sz="quarter" idx="1"/>
          </p:nvPr>
        </p:nvSpPr>
        <p:spPr/>
        <p:txBody>
          <a:bodyPr/>
          <a:lstStyle/>
          <a:p>
            <a:pPr lvl="0"/>
            <a:r>
              <a:rPr lang="en-US" altLang="zh-CN" dirty="0"/>
              <a:t>P'</a:t>
            </a:r>
            <a:r>
              <a:rPr lang="zh-CN" altLang="zh-CN" dirty="0"/>
              <a:t>正常在互联网上传输，最后到达</a:t>
            </a:r>
            <a:r>
              <a:rPr lang="en-US" altLang="zh-CN" dirty="0"/>
              <a:t>R</a:t>
            </a:r>
            <a:r>
              <a:rPr lang="en-US" altLang="zh-CN" baseline="-25000" dirty="0"/>
              <a:t>2</a:t>
            </a:r>
            <a:r>
              <a:rPr lang="zh-CN" altLang="zh-CN" dirty="0"/>
              <a:t>。</a:t>
            </a:r>
          </a:p>
          <a:p>
            <a:pPr lvl="0"/>
            <a:r>
              <a:rPr lang="en-US" altLang="zh-CN" dirty="0"/>
              <a:t>R</a:t>
            </a:r>
            <a:r>
              <a:rPr lang="en-US" altLang="zh-CN" baseline="-25000" dirty="0"/>
              <a:t>2</a:t>
            </a:r>
            <a:r>
              <a:rPr lang="zh-CN" altLang="zh-CN" dirty="0"/>
              <a:t>收到</a:t>
            </a:r>
            <a:r>
              <a:rPr lang="en-US" altLang="zh-CN" dirty="0" smtClean="0"/>
              <a:t>P‘</a:t>
            </a:r>
            <a:r>
              <a:rPr lang="zh-CN" altLang="zh-CN" dirty="0" smtClean="0"/>
              <a:t>后</a:t>
            </a:r>
            <a:r>
              <a:rPr lang="zh-CN" altLang="zh-CN" dirty="0"/>
              <a:t>，将其数据部分</a:t>
            </a:r>
            <a:r>
              <a:rPr lang="zh-CN" altLang="zh-CN" dirty="0" smtClean="0"/>
              <a:t>取出</a:t>
            </a:r>
            <a:r>
              <a:rPr lang="zh-CN" altLang="en-US" dirty="0" smtClean="0"/>
              <a:t>，</a:t>
            </a:r>
            <a:r>
              <a:rPr lang="zh-CN" altLang="zh-CN" dirty="0" smtClean="0"/>
              <a:t>进行</a:t>
            </a:r>
            <a:r>
              <a:rPr lang="zh-CN" altLang="zh-CN" dirty="0"/>
              <a:t>解密，恢复出</a:t>
            </a:r>
            <a:r>
              <a:rPr lang="en-US" altLang="zh-CN" dirty="0"/>
              <a:t>P</a:t>
            </a:r>
            <a:r>
              <a:rPr lang="zh-CN" altLang="zh-CN" dirty="0"/>
              <a:t>（目的地址是</a:t>
            </a:r>
            <a:r>
              <a:rPr lang="en-US" altLang="zh-CN" dirty="0"/>
              <a:t> 10.2.0.1)</a:t>
            </a:r>
            <a:r>
              <a:rPr lang="zh-CN" altLang="zh-CN" dirty="0"/>
              <a:t>。</a:t>
            </a:r>
          </a:p>
          <a:p>
            <a:pPr lvl="0"/>
            <a:r>
              <a:rPr lang="en-US" altLang="zh-CN" dirty="0"/>
              <a:t>P</a:t>
            </a:r>
            <a:r>
              <a:rPr lang="zh-CN" altLang="zh-CN" dirty="0"/>
              <a:t>在专用网</a:t>
            </a:r>
            <a:r>
              <a:rPr lang="en-US" altLang="zh-CN" dirty="0"/>
              <a:t>B</a:t>
            </a:r>
            <a:r>
              <a:rPr lang="zh-CN" altLang="zh-CN" dirty="0"/>
              <a:t>中传输，最后交付给主机</a:t>
            </a:r>
            <a:r>
              <a:rPr lang="en-US" altLang="zh-CN" dirty="0"/>
              <a:t>D</a:t>
            </a:r>
            <a:r>
              <a:rPr lang="zh-CN" altLang="zh-CN" dirty="0"/>
              <a:t>。</a:t>
            </a:r>
          </a:p>
          <a:p>
            <a:endParaRPr lang="zh-CN" altLang="en-US" dirty="0"/>
          </a:p>
        </p:txBody>
      </p:sp>
    </p:spTree>
    <p:extLst>
      <p:ext uri="{BB962C8B-B14F-4D97-AF65-F5344CB8AC3E}">
        <p14:creationId xmlns:p14="http://schemas.microsoft.com/office/powerpoint/2010/main" val="632238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远程</a:t>
            </a:r>
            <a:r>
              <a:rPr lang="zh-CN" altLang="zh-CN" dirty="0" smtClean="0">
                <a:solidFill>
                  <a:srgbClr val="FF0000"/>
                </a:solidFill>
              </a:rPr>
              <a:t>接入</a:t>
            </a:r>
            <a:r>
              <a:rPr lang="en-US" altLang="zh-CN" dirty="0" smtClean="0">
                <a:solidFill>
                  <a:srgbClr val="FF0000"/>
                </a:solidFill>
              </a:rPr>
              <a:t>VPN</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外部的流动员工需要访问单位</a:t>
            </a:r>
            <a:r>
              <a:rPr lang="en-US" altLang="zh-CN" dirty="0"/>
              <a:t>VPN</a:t>
            </a:r>
            <a:r>
              <a:rPr lang="zh-CN" altLang="zh-CN" dirty="0"/>
              <a:t>上的</a:t>
            </a:r>
            <a:r>
              <a:rPr lang="zh-CN" altLang="zh-CN" dirty="0" smtClean="0"/>
              <a:t>资源</a:t>
            </a:r>
            <a:endParaRPr lang="en-US" altLang="zh-CN" dirty="0" smtClean="0"/>
          </a:p>
          <a:p>
            <a:r>
              <a:rPr lang="zh-CN" altLang="zh-CN" dirty="0" smtClean="0"/>
              <a:t>远程</a:t>
            </a:r>
            <a:r>
              <a:rPr lang="zh-CN" altLang="zh-CN" dirty="0"/>
              <a:t>接入</a:t>
            </a:r>
            <a:r>
              <a:rPr lang="en-US" altLang="zh-CN" dirty="0"/>
              <a:t>VPN</a:t>
            </a:r>
            <a:r>
              <a:rPr lang="zh-CN" altLang="zh-CN" dirty="0"/>
              <a:t>可以满足这样的</a:t>
            </a:r>
            <a:r>
              <a:rPr lang="zh-CN" altLang="zh-CN" dirty="0" smtClean="0"/>
              <a:t>需求</a:t>
            </a:r>
            <a:endParaRPr lang="en-US" altLang="zh-CN" dirty="0" smtClean="0"/>
          </a:p>
          <a:p>
            <a:r>
              <a:rPr lang="zh-CN" altLang="zh-CN" dirty="0" smtClean="0"/>
              <a:t>外地的员工使用</a:t>
            </a:r>
            <a:r>
              <a:rPr lang="zh-CN" altLang="zh-CN" dirty="0"/>
              <a:t>专用的</a:t>
            </a:r>
            <a:r>
              <a:rPr lang="en-US" altLang="zh-CN" dirty="0"/>
              <a:t>VPN</a:t>
            </a:r>
            <a:r>
              <a:rPr lang="zh-CN" altLang="zh-CN" dirty="0"/>
              <a:t>软件（如</a:t>
            </a:r>
            <a:r>
              <a:rPr lang="en-US" altLang="zh-CN" dirty="0" err="1"/>
              <a:t>EasyConnect</a:t>
            </a:r>
            <a:r>
              <a:rPr lang="zh-CN" altLang="zh-CN" dirty="0" smtClean="0"/>
              <a:t>）</a:t>
            </a:r>
            <a:endParaRPr lang="en-US" altLang="zh-CN" dirty="0" smtClean="0"/>
          </a:p>
          <a:p>
            <a:pPr lvl="1"/>
            <a:r>
              <a:rPr lang="zh-CN" altLang="zh-CN" dirty="0" smtClean="0"/>
              <a:t>通过登录</a:t>
            </a:r>
            <a:r>
              <a:rPr lang="zh-CN" altLang="zh-CN" dirty="0"/>
              <a:t>操作，在员工的电脑和公司的</a:t>
            </a:r>
            <a:r>
              <a:rPr lang="en-US" altLang="zh-CN" dirty="0"/>
              <a:t>VPN</a:t>
            </a:r>
            <a:r>
              <a:rPr lang="zh-CN" altLang="zh-CN" dirty="0"/>
              <a:t>之间建立起一个</a:t>
            </a:r>
            <a:r>
              <a:rPr lang="en-US" altLang="zh-CN" dirty="0"/>
              <a:t>VPN</a:t>
            </a:r>
            <a:r>
              <a:rPr lang="zh-CN" altLang="zh-CN" dirty="0" smtClean="0"/>
              <a:t>隧道</a:t>
            </a:r>
            <a:endParaRPr lang="en-US" altLang="zh-CN" dirty="0" smtClean="0"/>
          </a:p>
          <a:p>
            <a:pPr lvl="1"/>
            <a:r>
              <a:rPr lang="zh-CN" altLang="zh-CN" dirty="0" smtClean="0"/>
              <a:t>访问</a:t>
            </a:r>
            <a:r>
              <a:rPr lang="en-US" altLang="zh-CN" dirty="0"/>
              <a:t>VPN</a:t>
            </a:r>
            <a:r>
              <a:rPr lang="zh-CN" altLang="zh-CN" dirty="0"/>
              <a:t>内部的资源，好像员工在公司内部办公一样</a:t>
            </a:r>
            <a:endParaRPr lang="zh-CN" altLang="en-US" dirty="0"/>
          </a:p>
        </p:txBody>
      </p:sp>
    </p:spTree>
    <p:extLst>
      <p:ext uri="{BB962C8B-B14F-4D97-AF65-F5344CB8AC3E}">
        <p14:creationId xmlns:p14="http://schemas.microsoft.com/office/powerpoint/2010/main" val="1687566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pPr lvl="1"/>
            <a:r>
              <a:rPr lang="en-US" altLang="zh-CN" dirty="0"/>
              <a:t>11.2.1 </a:t>
            </a:r>
            <a:r>
              <a:rPr lang="zh-CN" altLang="zh-CN" dirty="0"/>
              <a:t>概述</a:t>
            </a:r>
          </a:p>
          <a:p>
            <a:pPr lvl="1"/>
            <a:r>
              <a:rPr lang="en-US" altLang="zh-CN" dirty="0"/>
              <a:t>11.2.2 </a:t>
            </a:r>
            <a:r>
              <a:rPr lang="zh-CN" altLang="zh-CN" dirty="0"/>
              <a:t>专用网和虚拟专用网</a:t>
            </a:r>
          </a:p>
          <a:p>
            <a:pPr lvl="1"/>
            <a:r>
              <a:rPr lang="en-US" altLang="zh-CN" dirty="0">
                <a:solidFill>
                  <a:srgbClr val="FF0000"/>
                </a:solidFill>
              </a:rPr>
              <a:t>11.2.3 </a:t>
            </a:r>
            <a:r>
              <a:rPr lang="zh-CN" altLang="zh-CN" dirty="0">
                <a:solidFill>
                  <a:srgbClr val="FF0000"/>
                </a:solidFill>
              </a:rPr>
              <a:t>网络地址转换</a:t>
            </a:r>
            <a:r>
              <a:rPr lang="en-US" altLang="zh-CN" dirty="0">
                <a:solidFill>
                  <a:srgbClr val="FF0000"/>
                </a:solidFill>
              </a:rPr>
              <a:t>NAT</a:t>
            </a:r>
            <a:r>
              <a:rPr lang="zh-CN" altLang="zh-CN" dirty="0">
                <a:solidFill>
                  <a:srgbClr val="FF0000"/>
                </a:solidFill>
              </a:rPr>
              <a:t>技术</a:t>
            </a:r>
          </a:p>
          <a:p>
            <a:r>
              <a:rPr lang="en-US" altLang="zh-CN" dirty="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endParaRPr lang="zh-CN" altLang="en-US" dirty="0"/>
          </a:p>
        </p:txBody>
      </p:sp>
    </p:spTree>
    <p:extLst>
      <p:ext uri="{BB962C8B-B14F-4D97-AF65-F5344CB8AC3E}">
        <p14:creationId xmlns:p14="http://schemas.microsoft.com/office/powerpoint/2010/main" val="2646138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zh-CN" dirty="0"/>
              <a:t>隧道</a:t>
            </a:r>
            <a:r>
              <a:rPr lang="zh-CN" altLang="zh-CN" dirty="0" smtClean="0"/>
              <a:t>技术</a:t>
            </a:r>
            <a:r>
              <a:rPr lang="zh-CN" altLang="en-US" dirty="0" smtClean="0"/>
              <a:t>无法满足</a:t>
            </a:r>
            <a:r>
              <a:rPr lang="zh-CN" altLang="zh-CN" dirty="0" smtClean="0"/>
              <a:t>专用网</a:t>
            </a:r>
            <a:r>
              <a:rPr lang="zh-CN" altLang="zh-CN" dirty="0"/>
              <a:t>内的</a:t>
            </a:r>
            <a:r>
              <a:rPr lang="zh-CN" altLang="zh-CN" dirty="0" smtClean="0"/>
              <a:t>主机访问</a:t>
            </a:r>
            <a:r>
              <a:rPr lang="zh-CN" altLang="zh-CN" dirty="0"/>
              <a:t>互联网中的公开</a:t>
            </a:r>
            <a:r>
              <a:rPr lang="zh-CN" altLang="zh-CN" dirty="0" smtClean="0"/>
              <a:t>资源</a:t>
            </a:r>
            <a:r>
              <a:rPr lang="zh-CN" altLang="en-US" dirty="0" smtClean="0"/>
              <a:t>的要求</a:t>
            </a:r>
            <a:endParaRPr lang="en-US" altLang="zh-CN" dirty="0" smtClean="0"/>
          </a:p>
          <a:p>
            <a:r>
              <a:rPr lang="zh-CN" altLang="zh-CN" dirty="0"/>
              <a:t>可以采用</a:t>
            </a:r>
            <a:r>
              <a:rPr lang="en-US" altLang="zh-CN" dirty="0"/>
              <a:t>NAT</a:t>
            </a:r>
            <a:r>
              <a:rPr lang="zh-CN" altLang="zh-CN" dirty="0"/>
              <a:t>技术来</a:t>
            </a:r>
            <a:r>
              <a:rPr lang="zh-CN" altLang="zh-CN" dirty="0" smtClean="0"/>
              <a:t>实现</a:t>
            </a:r>
            <a:endParaRPr lang="en-US" altLang="zh-CN" dirty="0" smtClean="0"/>
          </a:p>
          <a:p>
            <a:r>
              <a:rPr lang="en-US" altLang="zh-CN" dirty="0"/>
              <a:t>NAT</a:t>
            </a:r>
            <a:r>
              <a:rPr lang="zh-CN" altLang="zh-CN" dirty="0"/>
              <a:t>是</a:t>
            </a:r>
            <a:r>
              <a:rPr lang="en-US" altLang="zh-CN" dirty="0"/>
              <a:t>IP</a:t>
            </a:r>
            <a:r>
              <a:rPr lang="zh-CN" altLang="zh-CN" dirty="0"/>
              <a:t>层一个重要的、辅助性的</a:t>
            </a:r>
            <a:r>
              <a:rPr lang="zh-CN" altLang="zh-CN" dirty="0" smtClean="0"/>
              <a:t>协议</a:t>
            </a:r>
            <a:endParaRPr lang="en-US" altLang="zh-CN" dirty="0" smtClean="0"/>
          </a:p>
          <a:p>
            <a:r>
              <a:rPr lang="zh-CN" altLang="zh-CN" dirty="0" smtClean="0"/>
              <a:t>全称</a:t>
            </a:r>
            <a:r>
              <a:rPr lang="zh-CN" altLang="zh-CN" dirty="0"/>
              <a:t>是网络地址转换（</a:t>
            </a:r>
            <a:r>
              <a:rPr lang="en-US" altLang="zh-CN" dirty="0"/>
              <a:t>Network Address Translation</a:t>
            </a:r>
            <a:r>
              <a:rPr lang="zh-CN" altLang="zh-CN" dirty="0" smtClean="0"/>
              <a:t>）</a:t>
            </a:r>
            <a:endParaRPr lang="en-US" altLang="zh-CN" dirty="0" smtClean="0"/>
          </a:p>
          <a:p>
            <a:r>
              <a:rPr lang="en-US" altLang="zh-CN" dirty="0" smtClean="0"/>
              <a:t>NAT</a:t>
            </a:r>
            <a:r>
              <a:rPr lang="zh-CN" altLang="zh-CN" dirty="0"/>
              <a:t>特别像一个黑心的商贩，把走私的物品经过包装，在正常市场里面</a:t>
            </a:r>
            <a:r>
              <a:rPr lang="zh-CN" altLang="zh-CN" dirty="0" smtClean="0"/>
              <a:t>售卖</a:t>
            </a:r>
            <a:r>
              <a:rPr lang="en-US" altLang="zh-CN" dirty="0">
                <a:sym typeface="Wingdings"/>
              </a:rPr>
              <a:t></a:t>
            </a:r>
            <a:endParaRPr lang="zh-CN" altLang="en-US" dirty="0"/>
          </a:p>
        </p:txBody>
      </p:sp>
    </p:spTree>
    <p:extLst>
      <p:ext uri="{BB962C8B-B14F-4D97-AF65-F5344CB8AC3E}">
        <p14:creationId xmlns:p14="http://schemas.microsoft.com/office/powerpoint/2010/main" val="2252499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基本思路</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在单位的网络出口位置需要部署一个</a:t>
            </a:r>
            <a:r>
              <a:rPr lang="en-US" altLang="zh-CN" dirty="0"/>
              <a:t>NAT</a:t>
            </a:r>
            <a:r>
              <a:rPr lang="zh-CN" altLang="zh-CN" dirty="0"/>
              <a:t>网关（装有</a:t>
            </a:r>
            <a:r>
              <a:rPr lang="en-US" altLang="zh-CN" dirty="0"/>
              <a:t>NAT</a:t>
            </a:r>
            <a:r>
              <a:rPr lang="zh-CN" altLang="zh-CN" dirty="0"/>
              <a:t>软件的设备，如路由器、防火墙等</a:t>
            </a:r>
            <a:r>
              <a:rPr lang="zh-CN" altLang="zh-CN" dirty="0" smtClean="0"/>
              <a:t>）</a:t>
            </a:r>
            <a:endParaRPr lang="en-US" altLang="zh-CN" dirty="0" smtClean="0"/>
          </a:p>
          <a:p>
            <a:r>
              <a:rPr lang="zh-CN" altLang="zh-CN" dirty="0" smtClean="0"/>
              <a:t>至少</a:t>
            </a:r>
            <a:r>
              <a:rPr lang="zh-CN" altLang="zh-CN" dirty="0"/>
              <a:t>需要具有一个有效的公网</a:t>
            </a:r>
            <a:r>
              <a:rPr lang="en-US" altLang="zh-CN" dirty="0"/>
              <a:t>IP</a:t>
            </a:r>
            <a:r>
              <a:rPr lang="zh-CN" altLang="zh-CN" dirty="0" smtClean="0"/>
              <a:t>地址</a:t>
            </a:r>
            <a:endParaRPr lang="en-US" altLang="zh-CN" dirty="0" smtClean="0"/>
          </a:p>
          <a:p>
            <a:r>
              <a:rPr lang="zh-CN" altLang="zh-CN" dirty="0" smtClean="0"/>
              <a:t>在</a:t>
            </a:r>
            <a:r>
              <a:rPr lang="zh-CN" altLang="zh-CN" dirty="0"/>
              <a:t>分组需要离开专用网而进入互联网</a:t>
            </a:r>
            <a:r>
              <a:rPr lang="zh-CN" altLang="zh-CN" dirty="0" smtClean="0"/>
              <a:t>时</a:t>
            </a:r>
            <a:endParaRPr lang="en-US" altLang="zh-CN" dirty="0" smtClean="0"/>
          </a:p>
          <a:p>
            <a:r>
              <a:rPr lang="en-US" altLang="zh-CN" dirty="0" smtClean="0"/>
              <a:t>NAT</a:t>
            </a:r>
            <a:r>
              <a:rPr lang="zh-CN" altLang="zh-CN" dirty="0"/>
              <a:t>网关将源</a:t>
            </a:r>
            <a:r>
              <a:rPr lang="en-US" altLang="zh-CN" dirty="0" smtClean="0"/>
              <a:t>IP</a:t>
            </a:r>
            <a:r>
              <a:rPr lang="zh-CN" altLang="zh-CN" dirty="0" smtClean="0"/>
              <a:t>替换</a:t>
            </a:r>
            <a:r>
              <a:rPr lang="zh-CN" altLang="zh-CN" dirty="0"/>
              <a:t>为公网</a:t>
            </a:r>
            <a:r>
              <a:rPr lang="en-US" altLang="zh-CN" dirty="0"/>
              <a:t>IP</a:t>
            </a:r>
            <a:r>
              <a:rPr lang="zh-CN" altLang="zh-CN" dirty="0" smtClean="0"/>
              <a:t>地址</a:t>
            </a:r>
            <a:endParaRPr lang="en-US" altLang="zh-CN" dirty="0" smtClean="0"/>
          </a:p>
          <a:p>
            <a:r>
              <a:rPr lang="zh-CN" altLang="zh-CN" dirty="0" smtClean="0"/>
              <a:t>分组</a:t>
            </a:r>
            <a:r>
              <a:rPr lang="zh-CN" altLang="zh-CN" dirty="0"/>
              <a:t>才可以在互联网上传送</a:t>
            </a:r>
            <a:endParaRPr lang="zh-CN" altLang="en-US" dirty="0"/>
          </a:p>
        </p:txBody>
      </p:sp>
    </p:spTree>
    <p:extLst>
      <p:ext uri="{BB962C8B-B14F-4D97-AF65-F5344CB8AC3E}">
        <p14:creationId xmlns:p14="http://schemas.microsoft.com/office/powerpoint/2010/main" val="101145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997527" cy="279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3635896" y="5266731"/>
            <a:ext cx="1550684" cy="939159"/>
          </a:xfrm>
          <a:prstGeom prst="wedgeRoundRectCallout">
            <a:avLst>
              <a:gd name="adj1" fmla="val -36947"/>
              <a:gd name="adj2" fmla="val -191673"/>
              <a:gd name="adj3" fmla="val 16667"/>
            </a:avLst>
          </a:prstGeom>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公网</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172.38.1.5</a:t>
            </a:r>
            <a:endParaRPr lang="zh-CN" altLang="en-US" b="1" dirty="0">
              <a:latin typeface="黑体" pitchFamily="49" charset="-122"/>
              <a:ea typeface="黑体" pitchFamily="49" charset="-122"/>
            </a:endParaRPr>
          </a:p>
        </p:txBody>
      </p:sp>
      <p:sp>
        <p:nvSpPr>
          <p:cNvPr id="6" name="TextBox 5"/>
          <p:cNvSpPr txBox="1"/>
          <p:nvPr/>
        </p:nvSpPr>
        <p:spPr>
          <a:xfrm>
            <a:off x="6778737" y="2555612"/>
            <a:ext cx="1830350" cy="369332"/>
          </a:xfrm>
          <a:prstGeom prst="rect">
            <a:avLst/>
          </a:prstGeom>
          <a:solidFill>
            <a:schemeClr val="bg1"/>
          </a:solidFill>
        </p:spPr>
        <p:txBody>
          <a:bodyPr wrap="square" rtlCol="0">
            <a:spAutoFit/>
          </a:bodyPr>
          <a:lstStyle/>
          <a:p>
            <a:r>
              <a:rPr lang="en-US" altLang="zh-CN" b="1" dirty="0" smtClean="0">
                <a:latin typeface="黑体" pitchFamily="49" charset="-122"/>
                <a:ea typeface="黑体" pitchFamily="49" charset="-122"/>
              </a:rPr>
              <a:t>S</a:t>
            </a:r>
            <a:r>
              <a:rPr lang="zh-CN" altLang="en-US" b="1" dirty="0" smtClean="0">
                <a:latin typeface="黑体" pitchFamily="49" charset="-122"/>
                <a:ea typeface="黑体" pitchFamily="49" charset="-122"/>
              </a:rPr>
              <a:t>：</a:t>
            </a:r>
            <a:r>
              <a:rPr lang="en-US" altLang="zh-CN" b="1" dirty="0" smtClean="0">
                <a:latin typeface="黑体" pitchFamily="49" charset="-122"/>
                <a:ea typeface="黑体" pitchFamily="49" charset="-122"/>
              </a:rPr>
              <a:t>213.18.2.4</a:t>
            </a:r>
            <a:endParaRPr lang="zh-CN" altLang="en-US" dirty="0"/>
          </a:p>
        </p:txBody>
      </p:sp>
      <p:sp>
        <p:nvSpPr>
          <p:cNvPr id="18" name="TextBox 17"/>
          <p:cNvSpPr txBox="1"/>
          <p:nvPr/>
        </p:nvSpPr>
        <p:spPr>
          <a:xfrm>
            <a:off x="755576" y="2852936"/>
            <a:ext cx="1830350" cy="369332"/>
          </a:xfrm>
          <a:prstGeom prst="rect">
            <a:avLst/>
          </a:prstGeom>
          <a:solidFill>
            <a:srgbClr val="FFCC99"/>
          </a:solidFill>
        </p:spPr>
        <p:txBody>
          <a:bodyPr wrap="square" rtlCol="0">
            <a:spAutoFit/>
          </a:bodyPr>
          <a:lstStyle/>
          <a:p>
            <a:r>
              <a:rPr lang="en-US" altLang="zh-CN" b="1" dirty="0" smtClean="0">
                <a:latin typeface="黑体" pitchFamily="49" charset="-122"/>
                <a:ea typeface="黑体" pitchFamily="49" charset="-122"/>
              </a:rPr>
              <a:t>A</a:t>
            </a:r>
            <a:r>
              <a:rPr lang="zh-CN" altLang="en-US" b="1" dirty="0" smtClean="0">
                <a:latin typeface="黑体" pitchFamily="49" charset="-122"/>
                <a:ea typeface="黑体" pitchFamily="49" charset="-122"/>
              </a:rPr>
              <a:t>：</a:t>
            </a:r>
            <a:r>
              <a:rPr lang="en-US" altLang="zh-CN" b="1" dirty="0">
                <a:latin typeface="黑体" pitchFamily="49" charset="-122"/>
                <a:ea typeface="黑体" pitchFamily="49" charset="-122"/>
              </a:rPr>
              <a:t>192.168.0.3</a:t>
            </a:r>
          </a:p>
        </p:txBody>
      </p:sp>
      <p:grpSp>
        <p:nvGrpSpPr>
          <p:cNvPr id="8" name="组合 7"/>
          <p:cNvGrpSpPr/>
          <p:nvPr/>
        </p:nvGrpSpPr>
        <p:grpSpPr>
          <a:xfrm>
            <a:off x="827584" y="2492896"/>
            <a:ext cx="1398302" cy="432048"/>
            <a:chOff x="3386321" y="5157192"/>
            <a:chExt cx="1398302" cy="432048"/>
          </a:xfrm>
        </p:grpSpPr>
        <p:sp>
          <p:nvSpPr>
            <p:cNvPr id="9" name="矩形 8"/>
            <p:cNvSpPr/>
            <p:nvPr/>
          </p:nvSpPr>
          <p:spPr>
            <a:xfrm>
              <a:off x="3386321" y="5157192"/>
              <a:ext cx="1398302" cy="432048"/>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355976" y="5157192"/>
              <a:ext cx="0" cy="432048"/>
            </a:xfrm>
            <a:prstGeom prst="line">
              <a:avLst/>
            </a:prstGeom>
            <a:ln>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524328" y="3573016"/>
            <a:ext cx="1398302" cy="432048"/>
            <a:chOff x="3386321" y="5157192"/>
            <a:chExt cx="1398302" cy="432048"/>
          </a:xfrm>
        </p:grpSpPr>
        <p:sp>
          <p:nvSpPr>
            <p:cNvPr id="14" name="矩形 13"/>
            <p:cNvSpPr/>
            <p:nvPr/>
          </p:nvSpPr>
          <p:spPr>
            <a:xfrm>
              <a:off x="3386321" y="5157192"/>
              <a:ext cx="1398302" cy="432048"/>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3818369" y="5157192"/>
              <a:ext cx="0" cy="432048"/>
            </a:xfrm>
            <a:prstGeom prst="line">
              <a:avLst/>
            </a:prstGeom>
            <a:ln>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1" name="圆角矩形标注 10"/>
          <p:cNvSpPr/>
          <p:nvPr/>
        </p:nvSpPr>
        <p:spPr>
          <a:xfrm>
            <a:off x="1555829" y="121960"/>
            <a:ext cx="1576012" cy="1146800"/>
          </a:xfrm>
          <a:prstGeom prst="wedgeRoundRectCallout">
            <a:avLst>
              <a:gd name="adj1" fmla="val -20096"/>
              <a:gd name="adj2" fmla="val 173176"/>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192.168.0.3</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213.18.2.4</a:t>
            </a:r>
            <a:endParaRPr lang="zh-CN" altLang="en-US" b="1" dirty="0">
              <a:latin typeface="黑体" pitchFamily="49" charset="-122"/>
              <a:ea typeface="黑体" pitchFamily="49" charset="-122"/>
            </a:endParaRPr>
          </a:p>
        </p:txBody>
      </p:sp>
      <p:sp>
        <p:nvSpPr>
          <p:cNvPr id="12" name="圆角矩形标注 11"/>
          <p:cNvSpPr/>
          <p:nvPr/>
        </p:nvSpPr>
        <p:spPr>
          <a:xfrm>
            <a:off x="3155077" y="908719"/>
            <a:ext cx="1576012" cy="1146800"/>
          </a:xfrm>
          <a:prstGeom prst="wedgeRoundRectCallout">
            <a:avLst>
              <a:gd name="adj1" fmla="val 4005"/>
              <a:gd name="adj2" fmla="val 173176"/>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172.38.1.5</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213.18.2.4</a:t>
            </a:r>
            <a:endParaRPr lang="zh-CN" altLang="en-US" b="1" dirty="0">
              <a:latin typeface="黑体" pitchFamily="49" charset="-122"/>
              <a:ea typeface="黑体" pitchFamily="49" charset="-122"/>
            </a:endParaRPr>
          </a:p>
        </p:txBody>
      </p:sp>
      <p:sp>
        <p:nvSpPr>
          <p:cNvPr id="19" name="圆角矩形标注 18"/>
          <p:cNvSpPr/>
          <p:nvPr/>
        </p:nvSpPr>
        <p:spPr>
          <a:xfrm>
            <a:off x="395536" y="5085184"/>
            <a:ext cx="1576012" cy="1146800"/>
          </a:xfrm>
          <a:prstGeom prst="wedgeRoundRectCallout">
            <a:avLst>
              <a:gd name="adj1" fmla="val 115582"/>
              <a:gd name="adj2" fmla="val -189924"/>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213.18.2.4</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192.168.0.3</a:t>
            </a:r>
            <a:endParaRPr lang="zh-CN" altLang="en-US" b="1" dirty="0">
              <a:latin typeface="黑体" pitchFamily="49" charset="-122"/>
              <a:ea typeface="黑体" pitchFamily="49" charset="-122"/>
            </a:endParaRPr>
          </a:p>
        </p:txBody>
      </p:sp>
      <p:sp>
        <p:nvSpPr>
          <p:cNvPr id="16" name="圆角矩形标注 15"/>
          <p:cNvSpPr/>
          <p:nvPr/>
        </p:nvSpPr>
        <p:spPr>
          <a:xfrm>
            <a:off x="6736322" y="4693331"/>
            <a:ext cx="1576012" cy="1146800"/>
          </a:xfrm>
          <a:prstGeom prst="wedgeRoundRectCallout">
            <a:avLst>
              <a:gd name="adj1" fmla="val 16055"/>
              <a:gd name="adj2" fmla="val -126136"/>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213.18.2.4</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172.38.1.5</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9372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2.77778E-7 2.59259E-6 L 0.22292 0.11551 " pathEditMode="relative" rAng="0" ptsTypes="AA">
                                      <p:cBhvr>
                                        <p:cTn id="18" dur="2000" fill="hold"/>
                                        <p:tgtEl>
                                          <p:spTgt spid="8"/>
                                        </p:tgtEl>
                                        <p:attrNameLst>
                                          <p:attrName>ppt_x</p:attrName>
                                          <p:attrName>ppt_y</p:attrName>
                                        </p:attrNameLst>
                                      </p:cBhvr>
                                      <p:rCtr x="11146" y="5764"/>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22291 0.11551 L 0.33993 0.15764 L 0.47378 0.15764 L 0.60208 0.14213 L 0.69375 0.04676 " pathEditMode="relative" ptsTypes="AAAAA">
                                      <p:cBhvr>
                                        <p:cTn id="25" dur="2000" fill="hold"/>
                                        <p:tgtEl>
                                          <p:spTgt spid="8"/>
                                        </p:tgtEl>
                                        <p:attrNameLst>
                                          <p:attrName>ppt_x</p:attrName>
                                          <p:attrName>ppt_y</p:attrName>
                                        </p:attrNameLst>
                                      </p:cBhvr>
                                    </p:animMotion>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4.44444E-6 3.7037E-6 L -0.13837 0.03171 L -0.38646 0.03472 L -0.50955 -0.04213 " pathEditMode="relative" rAng="0" ptsTypes="AAAA">
                                      <p:cBhvr>
                                        <p:cTn id="39" dur="2000" fill="hold"/>
                                        <p:tgtEl>
                                          <p:spTgt spid="13"/>
                                        </p:tgtEl>
                                        <p:attrNameLst>
                                          <p:attrName>ppt_x</p:attrName>
                                          <p:attrName>ppt_y</p:attrName>
                                        </p:attrNameLst>
                                      </p:cBhvr>
                                      <p:rCtr x="-25486" y="-370"/>
                                    </p:animMotion>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50955 -0.0421 L -0.73785 -0.15753 " pathEditMode="relative" rAng="0" ptsTypes="AA">
                                      <p:cBhvr>
                                        <p:cTn id="46" dur="2000" fill="hold"/>
                                        <p:tgtEl>
                                          <p:spTgt spid="13"/>
                                        </p:tgtEl>
                                        <p:attrNameLst>
                                          <p:attrName>ppt_x</p:attrName>
                                          <p:attrName>ppt_y</p:attrName>
                                        </p:attrNameLst>
                                      </p:cBhvr>
                                      <p:rCtr x="-11424" y="-57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9"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4" name="Picture 2" descr="https://5b0988e595225.cdn.sohucs.com/images/20191229/5068f10e856549b8b20c10e87f71418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848872" cy="545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213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NAT</a:t>
            </a:r>
            <a:r>
              <a:rPr lang="zh-CN" altLang="zh-CN" dirty="0">
                <a:solidFill>
                  <a:srgbClr val="FF0000"/>
                </a:solidFill>
              </a:rPr>
              <a:t>的分类</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静态</a:t>
            </a:r>
            <a:r>
              <a:rPr lang="en-US" altLang="zh-CN" dirty="0" smtClean="0"/>
              <a:t>NAT</a:t>
            </a:r>
          </a:p>
          <a:p>
            <a:r>
              <a:rPr lang="zh-CN" altLang="zh-CN" dirty="0" smtClean="0"/>
              <a:t>动态</a:t>
            </a:r>
            <a:r>
              <a:rPr lang="zh-CN" altLang="zh-CN" dirty="0"/>
              <a:t>地址</a:t>
            </a:r>
            <a:r>
              <a:rPr lang="en-US" altLang="zh-CN" dirty="0" smtClean="0"/>
              <a:t>NAT</a:t>
            </a:r>
          </a:p>
          <a:p>
            <a:r>
              <a:rPr lang="zh-CN" altLang="zh-CN" dirty="0" smtClean="0"/>
              <a:t>网络</a:t>
            </a:r>
            <a:r>
              <a:rPr lang="zh-CN" altLang="zh-CN" dirty="0"/>
              <a:t>地址端口转换</a:t>
            </a:r>
            <a:r>
              <a:rPr lang="en-US" altLang="zh-CN" dirty="0"/>
              <a:t>NAPT</a:t>
            </a:r>
            <a:endParaRPr lang="zh-CN" altLang="en-US" dirty="0"/>
          </a:p>
        </p:txBody>
      </p:sp>
    </p:spTree>
    <p:extLst>
      <p:ext uri="{BB962C8B-B14F-4D97-AF65-F5344CB8AC3E}">
        <p14:creationId xmlns:p14="http://schemas.microsoft.com/office/powerpoint/2010/main" val="918376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zh-CN" dirty="0"/>
              <a:t>）静态</a:t>
            </a:r>
            <a:r>
              <a:rPr lang="en-US" altLang="zh-CN" dirty="0" smtClean="0"/>
              <a:t>NAT</a:t>
            </a:r>
            <a:r>
              <a:rPr lang="zh-CN" altLang="zh-CN" dirty="0"/>
              <a:t>（</a:t>
            </a:r>
            <a:r>
              <a:rPr lang="en-US" altLang="zh-CN" dirty="0"/>
              <a:t>Static NAT</a:t>
            </a:r>
            <a:r>
              <a:rPr lang="zh-CN" altLang="zh-CN" dirty="0"/>
              <a:t>）</a:t>
            </a:r>
            <a:endParaRPr lang="zh-CN" altLang="en-US" dirty="0"/>
          </a:p>
        </p:txBody>
      </p:sp>
      <p:sp>
        <p:nvSpPr>
          <p:cNvPr id="3" name="内容占位符 2"/>
          <p:cNvSpPr>
            <a:spLocks noGrp="1"/>
          </p:cNvSpPr>
          <p:nvPr>
            <p:ph sz="quarter" idx="1"/>
          </p:nvPr>
        </p:nvSpPr>
        <p:spPr/>
        <p:txBody>
          <a:bodyPr>
            <a:normAutofit lnSpcReduction="10000"/>
          </a:bodyPr>
          <a:lstStyle/>
          <a:p>
            <a:r>
              <a:rPr lang="zh-CN" altLang="zh-CN" dirty="0" smtClean="0"/>
              <a:t>要求</a:t>
            </a:r>
            <a:r>
              <a:rPr lang="en-US" altLang="zh-CN" dirty="0"/>
              <a:t>NAT</a:t>
            </a:r>
            <a:r>
              <a:rPr lang="zh-CN" altLang="zh-CN" dirty="0"/>
              <a:t>网关有足够的公网</a:t>
            </a:r>
            <a:r>
              <a:rPr lang="en-US" altLang="zh-CN" dirty="0"/>
              <a:t>IP</a:t>
            </a:r>
            <a:r>
              <a:rPr lang="zh-CN" altLang="zh-CN" dirty="0" smtClean="0"/>
              <a:t>地址</a:t>
            </a:r>
            <a:endParaRPr lang="en-US" altLang="zh-CN" dirty="0" smtClean="0"/>
          </a:p>
          <a:p>
            <a:pPr lvl="1"/>
            <a:r>
              <a:rPr lang="zh-CN" altLang="zh-CN" dirty="0" smtClean="0"/>
              <a:t>将</a:t>
            </a:r>
            <a:r>
              <a:rPr lang="zh-CN" altLang="zh-CN" dirty="0"/>
              <a:t>内网IP地址一对一地转换为公网</a:t>
            </a:r>
            <a:r>
              <a:rPr lang="en-US" altLang="zh-CN" dirty="0"/>
              <a:t>IP</a:t>
            </a:r>
            <a:r>
              <a:rPr lang="zh-CN" altLang="zh-CN" dirty="0" smtClean="0"/>
              <a:t>地址</a:t>
            </a:r>
            <a:endParaRPr lang="en-US" altLang="zh-CN" dirty="0" smtClean="0"/>
          </a:p>
          <a:p>
            <a:pPr lvl="1"/>
            <a:r>
              <a:rPr lang="zh-CN" altLang="zh-CN" dirty="0" smtClean="0"/>
              <a:t>这种</a:t>
            </a:r>
            <a:r>
              <a:rPr lang="zh-CN" altLang="zh-CN" dirty="0"/>
              <a:t>映射关系是一直不变</a:t>
            </a:r>
            <a:r>
              <a:rPr lang="zh-CN" altLang="zh-CN" dirty="0" smtClean="0"/>
              <a:t>的</a:t>
            </a:r>
            <a:endParaRPr lang="en-US" altLang="zh-CN" dirty="0" smtClean="0"/>
          </a:p>
          <a:p>
            <a:r>
              <a:rPr lang="zh-CN" altLang="zh-CN" dirty="0" smtClean="0"/>
              <a:t>静态</a:t>
            </a:r>
            <a:r>
              <a:rPr lang="en-US" altLang="zh-CN" dirty="0"/>
              <a:t>NAT</a:t>
            </a:r>
            <a:r>
              <a:rPr lang="zh-CN" altLang="zh-CN" dirty="0"/>
              <a:t>方法实现起来最</a:t>
            </a:r>
            <a:r>
              <a:rPr lang="zh-CN" altLang="zh-CN" dirty="0" smtClean="0"/>
              <a:t>简单</a:t>
            </a:r>
            <a:endParaRPr lang="en-US" altLang="zh-CN" dirty="0" smtClean="0"/>
          </a:p>
          <a:p>
            <a:pPr lvl="1"/>
            <a:r>
              <a:rPr lang="zh-CN" altLang="zh-CN" dirty="0" smtClean="0"/>
              <a:t>能够</a:t>
            </a:r>
            <a:r>
              <a:rPr lang="zh-CN" altLang="zh-CN" dirty="0"/>
              <a:t>解决专用网主机上网的</a:t>
            </a:r>
            <a:r>
              <a:rPr lang="zh-CN" altLang="zh-CN" dirty="0" smtClean="0"/>
              <a:t>问题</a:t>
            </a:r>
            <a:endParaRPr lang="en-US" altLang="zh-CN" dirty="0" smtClean="0"/>
          </a:p>
          <a:p>
            <a:pPr lvl="1"/>
            <a:r>
              <a:rPr lang="zh-CN" altLang="zh-CN" dirty="0" smtClean="0"/>
              <a:t>但是</a:t>
            </a:r>
            <a:r>
              <a:rPr lang="zh-CN" altLang="zh-CN" dirty="0"/>
              <a:t>却无法解决扩展</a:t>
            </a:r>
            <a:r>
              <a:rPr lang="en-US" altLang="zh-CN" dirty="0"/>
              <a:t>IP</a:t>
            </a:r>
            <a:r>
              <a:rPr lang="zh-CN" altLang="zh-CN" dirty="0"/>
              <a:t>地址的问题。</a:t>
            </a:r>
          </a:p>
          <a:p>
            <a:r>
              <a:rPr lang="zh-CN" altLang="zh-CN" dirty="0" smtClean="0"/>
              <a:t>如想</a:t>
            </a:r>
            <a:r>
              <a:rPr lang="zh-CN" altLang="zh-CN" dirty="0"/>
              <a:t>让连接在公网上的</a:t>
            </a:r>
            <a:r>
              <a:rPr lang="zh-CN" altLang="zh-CN" dirty="0" smtClean="0"/>
              <a:t>主机</a:t>
            </a:r>
            <a:r>
              <a:rPr lang="zh-CN" altLang="en-US" dirty="0" smtClean="0"/>
              <a:t>访问</a:t>
            </a:r>
            <a:r>
              <a:rPr lang="zh-CN" altLang="zh-CN" dirty="0" smtClean="0"/>
              <a:t>某个专用网</a:t>
            </a:r>
            <a:r>
              <a:rPr lang="zh-CN" altLang="en-US" dirty="0" smtClean="0"/>
              <a:t>内</a:t>
            </a:r>
            <a:r>
              <a:rPr lang="zh-CN" altLang="zh-CN" dirty="0" smtClean="0"/>
              <a:t>的</a:t>
            </a:r>
            <a:r>
              <a:rPr lang="zh-CN" altLang="zh-CN" dirty="0"/>
              <a:t>服务器（如</a:t>
            </a:r>
            <a:r>
              <a:rPr lang="en-US" altLang="zh-CN" dirty="0"/>
              <a:t>Web</a:t>
            </a:r>
            <a:r>
              <a:rPr lang="zh-CN" altLang="zh-CN" dirty="0"/>
              <a:t>服务器</a:t>
            </a:r>
            <a:r>
              <a:rPr lang="zh-CN" altLang="zh-CN" dirty="0" smtClean="0"/>
              <a:t>）</a:t>
            </a:r>
            <a:r>
              <a:rPr lang="en-US" altLang="zh-CN" dirty="0" smtClean="0"/>
              <a:t>	</a:t>
            </a:r>
          </a:p>
          <a:p>
            <a:pPr lvl="1"/>
            <a:r>
              <a:rPr lang="zh-CN" altLang="zh-CN" dirty="0" smtClean="0"/>
              <a:t>静态</a:t>
            </a:r>
            <a:r>
              <a:rPr lang="zh-CN" altLang="zh-CN" dirty="0"/>
              <a:t>映射是必需</a:t>
            </a:r>
            <a:r>
              <a:rPr lang="zh-CN" altLang="zh-CN" dirty="0" smtClean="0"/>
              <a:t>的</a:t>
            </a:r>
            <a:endParaRPr lang="en-US" altLang="zh-CN" dirty="0" smtClean="0"/>
          </a:p>
          <a:p>
            <a:pPr lvl="1"/>
            <a:r>
              <a:rPr lang="zh-CN" altLang="zh-CN" dirty="0" smtClean="0"/>
              <a:t>要</a:t>
            </a:r>
            <a:r>
              <a:rPr lang="zh-CN" altLang="zh-CN" dirty="0"/>
              <a:t>考虑这些服务器</a:t>
            </a:r>
            <a:r>
              <a:rPr lang="en-US" altLang="zh-CN" dirty="0"/>
              <a:t>/</a:t>
            </a:r>
            <a:r>
              <a:rPr lang="zh-CN" altLang="zh-CN" dirty="0"/>
              <a:t>应用程序的安全性，</a:t>
            </a:r>
            <a:r>
              <a:rPr lang="en-US" altLang="zh-CN" dirty="0"/>
              <a:t>NAT</a:t>
            </a:r>
            <a:r>
              <a:rPr lang="zh-CN" altLang="zh-CN" dirty="0"/>
              <a:t>需要配合防火墙来一起</a:t>
            </a:r>
            <a:r>
              <a:rPr lang="zh-CN" altLang="zh-CN" dirty="0" smtClean="0"/>
              <a:t>使用</a:t>
            </a:r>
            <a:endParaRPr lang="zh-CN" altLang="zh-CN" dirty="0"/>
          </a:p>
          <a:p>
            <a:endParaRPr lang="zh-CN" altLang="en-US" dirty="0"/>
          </a:p>
        </p:txBody>
      </p:sp>
    </p:spTree>
    <p:extLst>
      <p:ext uri="{BB962C8B-B14F-4D97-AF65-F5344CB8AC3E}">
        <p14:creationId xmlns:p14="http://schemas.microsoft.com/office/powerpoint/2010/main" val="40858446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）动态地址</a:t>
            </a:r>
            <a:r>
              <a:rPr lang="en-US" altLang="zh-CN" dirty="0" smtClean="0"/>
              <a:t>NAT</a:t>
            </a:r>
            <a:r>
              <a:rPr lang="zh-CN" altLang="zh-CN" dirty="0" smtClean="0"/>
              <a:t>（</a:t>
            </a:r>
            <a:r>
              <a:rPr lang="en-US" altLang="zh-CN" dirty="0" smtClean="0"/>
              <a:t>Pooled </a:t>
            </a:r>
            <a:r>
              <a:rPr lang="en-US" altLang="zh-CN" dirty="0"/>
              <a:t>NAT</a:t>
            </a:r>
            <a:r>
              <a:rPr lang="zh-CN" altLang="zh-CN" dirty="0"/>
              <a:t>）</a:t>
            </a:r>
            <a:endParaRPr lang="zh-CN" altLang="en-US" dirty="0"/>
          </a:p>
        </p:txBody>
      </p:sp>
      <p:sp>
        <p:nvSpPr>
          <p:cNvPr id="3" name="内容占位符 2"/>
          <p:cNvSpPr>
            <a:spLocks noGrp="1"/>
          </p:cNvSpPr>
          <p:nvPr>
            <p:ph sz="quarter" idx="1"/>
          </p:nvPr>
        </p:nvSpPr>
        <p:spPr/>
        <p:txBody>
          <a:bodyPr/>
          <a:lstStyle/>
          <a:p>
            <a:r>
              <a:rPr lang="en-US" altLang="zh-CN" dirty="0" smtClean="0"/>
              <a:t>NAT</a:t>
            </a:r>
            <a:r>
              <a:rPr lang="zh-CN" altLang="zh-CN" dirty="0"/>
              <a:t>网关拥有一些合法的公网</a:t>
            </a:r>
            <a:r>
              <a:rPr lang="en-US" altLang="zh-CN" dirty="0"/>
              <a:t>IP</a:t>
            </a:r>
            <a:r>
              <a:rPr lang="zh-CN" altLang="zh-CN" dirty="0" smtClean="0"/>
              <a:t>地址</a:t>
            </a:r>
            <a:endParaRPr lang="en-US" altLang="zh-CN" dirty="0" smtClean="0"/>
          </a:p>
          <a:p>
            <a:pPr lvl="1"/>
            <a:r>
              <a:rPr lang="zh-CN" altLang="zh-CN" dirty="0" smtClean="0"/>
              <a:t>形成</a:t>
            </a:r>
            <a:r>
              <a:rPr lang="zh-CN" altLang="zh-CN" dirty="0"/>
              <a:t>公有</a:t>
            </a:r>
            <a:r>
              <a:rPr lang="en-US" altLang="zh-CN" dirty="0"/>
              <a:t>IP</a:t>
            </a:r>
            <a:r>
              <a:rPr lang="zh-CN" altLang="zh-CN" dirty="0"/>
              <a:t>地址</a:t>
            </a:r>
            <a:r>
              <a:rPr lang="zh-CN" altLang="zh-CN" dirty="0" smtClean="0"/>
              <a:t>池</a:t>
            </a:r>
            <a:endParaRPr lang="en-US" altLang="zh-CN" dirty="0" smtClean="0"/>
          </a:p>
          <a:p>
            <a:r>
              <a:rPr lang="zh-CN" altLang="zh-CN" dirty="0" smtClean="0"/>
              <a:t>当网关</a:t>
            </a:r>
            <a:r>
              <a:rPr lang="zh-CN" altLang="zh-CN" dirty="0"/>
              <a:t>收到专用网发来的</a:t>
            </a:r>
            <a:r>
              <a:rPr lang="en-US" altLang="zh-CN" dirty="0"/>
              <a:t>IP</a:t>
            </a:r>
            <a:r>
              <a:rPr lang="zh-CN" altLang="zh-CN" dirty="0"/>
              <a:t>分组时</a:t>
            </a:r>
            <a:r>
              <a:rPr lang="zh-CN" altLang="zh-CN" dirty="0" smtClean="0"/>
              <a:t>，从</a:t>
            </a:r>
            <a:r>
              <a:rPr lang="zh-CN" altLang="zh-CN" dirty="0"/>
              <a:t>地址池中抽取一个</a:t>
            </a:r>
            <a:r>
              <a:rPr lang="en-US" altLang="zh-CN" dirty="0"/>
              <a:t>IP</a:t>
            </a:r>
            <a:r>
              <a:rPr lang="zh-CN" altLang="zh-CN" dirty="0" smtClean="0"/>
              <a:t>地址替换</a:t>
            </a:r>
            <a:r>
              <a:rPr lang="en-US" altLang="zh-CN" dirty="0"/>
              <a:t>IP</a:t>
            </a:r>
            <a:r>
              <a:rPr lang="zh-CN" altLang="zh-CN" dirty="0"/>
              <a:t>分组中的源</a:t>
            </a:r>
            <a:r>
              <a:rPr lang="en-US" altLang="zh-CN" dirty="0"/>
              <a:t>IP</a:t>
            </a:r>
            <a:r>
              <a:rPr lang="zh-CN" altLang="zh-CN" dirty="0" smtClean="0"/>
              <a:t>地址</a:t>
            </a:r>
            <a:endParaRPr lang="zh-CN" altLang="zh-CN" dirty="0"/>
          </a:p>
          <a:p>
            <a:r>
              <a:rPr lang="zh-CN" altLang="zh-CN" dirty="0" smtClean="0"/>
              <a:t>专用网</a:t>
            </a:r>
            <a:r>
              <a:rPr lang="zh-CN" altLang="zh-CN" dirty="0"/>
              <a:t>和公网的</a:t>
            </a:r>
            <a:r>
              <a:rPr lang="en-US" altLang="zh-CN" dirty="0"/>
              <a:t>IP</a:t>
            </a:r>
            <a:r>
              <a:rPr lang="zh-CN" altLang="zh-CN" dirty="0"/>
              <a:t>地址之间的映射是不确定</a:t>
            </a:r>
            <a:r>
              <a:rPr lang="zh-CN" altLang="zh-CN" dirty="0" smtClean="0"/>
              <a:t>的</a:t>
            </a:r>
            <a:endParaRPr lang="en-US" altLang="zh-CN" dirty="0" smtClean="0"/>
          </a:p>
          <a:p>
            <a:r>
              <a:rPr lang="zh-CN" altLang="zh-CN" dirty="0" smtClean="0"/>
              <a:t>会话</a:t>
            </a:r>
            <a:r>
              <a:rPr lang="zh-CN" altLang="zh-CN" dirty="0"/>
              <a:t>结束后，这个公网</a:t>
            </a:r>
            <a:r>
              <a:rPr lang="en-US" altLang="zh-CN" dirty="0"/>
              <a:t>IP</a:t>
            </a:r>
            <a:r>
              <a:rPr lang="zh-CN" altLang="zh-CN" dirty="0"/>
              <a:t>地址会被返还到公网</a:t>
            </a:r>
            <a:r>
              <a:rPr lang="en-US" altLang="zh-CN" dirty="0"/>
              <a:t>IP</a:t>
            </a:r>
            <a:r>
              <a:rPr lang="zh-CN" altLang="zh-CN" dirty="0"/>
              <a:t>地址池</a:t>
            </a:r>
            <a:r>
              <a:rPr lang="zh-CN" altLang="zh-CN" dirty="0" smtClean="0"/>
              <a:t>中</a:t>
            </a:r>
            <a:endParaRPr lang="en-US" altLang="zh-CN" dirty="0" smtClean="0"/>
          </a:p>
          <a:p>
            <a:r>
              <a:rPr lang="zh-CN" altLang="zh-CN" dirty="0" smtClean="0"/>
              <a:t>内部主机</a:t>
            </a:r>
            <a:r>
              <a:rPr lang="zh-CN" altLang="zh-CN" dirty="0"/>
              <a:t>轮流使用公网</a:t>
            </a:r>
            <a:r>
              <a:rPr lang="en-US" altLang="zh-CN" dirty="0"/>
              <a:t>IP</a:t>
            </a:r>
            <a:r>
              <a:rPr lang="zh-CN" altLang="zh-CN" dirty="0"/>
              <a:t>地址，不能让更多的主机同时上网</a:t>
            </a:r>
          </a:p>
          <a:p>
            <a:endParaRPr lang="zh-CN" altLang="en-US" dirty="0"/>
          </a:p>
        </p:txBody>
      </p:sp>
    </p:spTree>
    <p:extLst>
      <p:ext uri="{BB962C8B-B14F-4D97-AF65-F5344CB8AC3E}">
        <p14:creationId xmlns:p14="http://schemas.microsoft.com/office/powerpoint/2010/main" val="8463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）网络地址端口转换</a:t>
            </a:r>
            <a:r>
              <a:rPr lang="en-US" altLang="zh-CN" dirty="0"/>
              <a:t>NAPT</a:t>
            </a:r>
            <a:endParaRPr lang="zh-CN" altLang="en-US" dirty="0"/>
          </a:p>
        </p:txBody>
      </p:sp>
      <p:sp>
        <p:nvSpPr>
          <p:cNvPr id="3" name="内容占位符 2"/>
          <p:cNvSpPr>
            <a:spLocks noGrp="1"/>
          </p:cNvSpPr>
          <p:nvPr>
            <p:ph sz="quarter" idx="1"/>
          </p:nvPr>
        </p:nvSpPr>
        <p:spPr/>
        <p:txBody>
          <a:bodyPr/>
          <a:lstStyle/>
          <a:p>
            <a:r>
              <a:rPr lang="en-US" altLang="zh-CN" dirty="0" smtClean="0"/>
              <a:t>Network </a:t>
            </a:r>
            <a:r>
              <a:rPr lang="en-US" altLang="zh-CN" dirty="0"/>
              <a:t>Address Port </a:t>
            </a:r>
            <a:r>
              <a:rPr lang="en-US" altLang="zh-CN" dirty="0" smtClean="0"/>
              <a:t>Translation</a:t>
            </a:r>
          </a:p>
          <a:p>
            <a:r>
              <a:rPr lang="zh-CN" altLang="zh-CN" dirty="0"/>
              <a:t>借用了第四层（传输层）的端口（</a:t>
            </a:r>
            <a:r>
              <a:rPr lang="en-US" altLang="zh-CN" dirty="0"/>
              <a:t>port</a:t>
            </a:r>
            <a:r>
              <a:rPr lang="zh-CN" altLang="zh-CN" dirty="0"/>
              <a:t>）</a:t>
            </a:r>
            <a:r>
              <a:rPr lang="zh-CN" altLang="zh-CN" dirty="0" smtClean="0"/>
              <a:t>信息</a:t>
            </a:r>
            <a:endParaRPr lang="en-US" altLang="zh-CN" dirty="0" smtClean="0"/>
          </a:p>
          <a:p>
            <a:r>
              <a:rPr lang="zh-CN" altLang="zh-CN" dirty="0" smtClean="0"/>
              <a:t>专网所有</a:t>
            </a:r>
            <a:r>
              <a:rPr lang="zh-CN" altLang="zh-CN" dirty="0"/>
              <a:t>主机</a:t>
            </a:r>
            <a:r>
              <a:rPr lang="zh-CN" altLang="zh-CN" dirty="0" smtClean="0"/>
              <a:t>可共享</a:t>
            </a:r>
            <a:r>
              <a:rPr lang="zh-CN" altLang="zh-CN" dirty="0"/>
              <a:t>一个合法的公网</a:t>
            </a:r>
            <a:r>
              <a:rPr lang="en-US" altLang="zh-CN" dirty="0"/>
              <a:t>IP</a:t>
            </a:r>
            <a:r>
              <a:rPr lang="zh-CN" altLang="zh-CN" dirty="0" smtClean="0"/>
              <a:t>地址</a:t>
            </a:r>
            <a:endParaRPr lang="en-US" altLang="zh-CN" dirty="0" smtClean="0"/>
          </a:p>
          <a:p>
            <a:r>
              <a:rPr lang="zh-CN" altLang="zh-CN" dirty="0" smtClean="0"/>
              <a:t>最大限度</a:t>
            </a:r>
            <a:r>
              <a:rPr lang="zh-CN" altLang="zh-CN" dirty="0"/>
              <a:t>地节约</a:t>
            </a:r>
            <a:r>
              <a:rPr lang="en-US" altLang="zh-CN" dirty="0"/>
              <a:t>IP</a:t>
            </a:r>
            <a:r>
              <a:rPr lang="zh-CN" altLang="zh-CN" dirty="0"/>
              <a:t>地址</a:t>
            </a:r>
            <a:r>
              <a:rPr lang="zh-CN" altLang="zh-CN" dirty="0" smtClean="0"/>
              <a:t>资源</a:t>
            </a:r>
            <a:endParaRPr lang="en-US" altLang="zh-CN" dirty="0" smtClean="0"/>
          </a:p>
          <a:p>
            <a:r>
              <a:rPr lang="en-US" altLang="zh-CN" dirty="0" smtClean="0"/>
              <a:t>NAPT</a:t>
            </a:r>
            <a:r>
              <a:rPr lang="zh-CN" altLang="zh-CN" dirty="0"/>
              <a:t>还可以隐藏网络内部的所有主机，使之有效地避免来自于互联网的</a:t>
            </a:r>
            <a:r>
              <a:rPr lang="zh-CN" altLang="zh-CN" dirty="0" smtClean="0"/>
              <a:t>攻击</a:t>
            </a:r>
            <a:endParaRPr lang="en-US" altLang="zh-CN" dirty="0" smtClean="0"/>
          </a:p>
          <a:p>
            <a:r>
              <a:rPr lang="zh-CN" altLang="zh-CN" dirty="0" smtClean="0"/>
              <a:t>是</a:t>
            </a:r>
            <a:r>
              <a:rPr lang="zh-CN" altLang="zh-CN" dirty="0"/>
              <a:t>当前非常流行的</a:t>
            </a:r>
            <a:r>
              <a:rPr lang="en-US" altLang="zh-CN" dirty="0"/>
              <a:t>NAT</a:t>
            </a:r>
            <a:r>
              <a:rPr lang="zh-CN" altLang="zh-CN" dirty="0"/>
              <a:t>模式。</a:t>
            </a:r>
            <a:endParaRPr lang="zh-CN" altLang="en-US" dirty="0"/>
          </a:p>
        </p:txBody>
      </p:sp>
    </p:spTree>
    <p:extLst>
      <p:ext uri="{BB962C8B-B14F-4D97-AF65-F5344CB8AC3E}">
        <p14:creationId xmlns:p14="http://schemas.microsoft.com/office/powerpoint/2010/main" val="34219416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NAPT</a:t>
            </a:r>
            <a:r>
              <a:rPr lang="zh-CN" altLang="zh-CN" dirty="0">
                <a:solidFill>
                  <a:srgbClr val="FF0000"/>
                </a:solidFill>
              </a:rPr>
              <a:t>的工作原理</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smtClean="0"/>
              <a:t>NAT</a:t>
            </a:r>
            <a:r>
              <a:rPr lang="zh-CN" altLang="zh-CN" dirty="0"/>
              <a:t>网关需要维护一个</a:t>
            </a:r>
            <a:r>
              <a:rPr lang="en-US" altLang="zh-CN" dirty="0"/>
              <a:t>NAT</a:t>
            </a:r>
            <a:r>
              <a:rPr lang="zh-CN" altLang="zh-CN" dirty="0"/>
              <a:t>转换表（即映射表</a:t>
            </a:r>
            <a:r>
              <a:rPr lang="zh-CN" altLang="zh-CN" dirty="0" smtClean="0"/>
              <a:t>）</a:t>
            </a:r>
            <a:endParaRPr lang="en-US" altLang="zh-CN" dirty="0" smtClean="0"/>
          </a:p>
          <a:p>
            <a:pPr lvl="1"/>
            <a:r>
              <a:rPr lang="zh-CN" altLang="zh-CN" dirty="0" smtClean="0"/>
              <a:t>用来</a:t>
            </a:r>
            <a:r>
              <a:rPr lang="zh-CN" altLang="zh-CN" dirty="0"/>
              <a:t>把非法的内网</a:t>
            </a:r>
            <a:r>
              <a:rPr lang="en-US" altLang="zh-CN" dirty="0"/>
              <a:t>IP</a:t>
            </a:r>
            <a:r>
              <a:rPr lang="zh-CN" altLang="zh-CN" dirty="0"/>
              <a:t>地址映射到合法的公网</a:t>
            </a:r>
            <a:r>
              <a:rPr lang="en-US" altLang="zh-CN" dirty="0"/>
              <a:t>IP</a:t>
            </a:r>
            <a:r>
              <a:rPr lang="zh-CN" altLang="zh-CN" dirty="0"/>
              <a:t>地址</a:t>
            </a:r>
            <a:r>
              <a:rPr lang="zh-CN" altLang="zh-CN" dirty="0" smtClean="0"/>
              <a:t>上去</a:t>
            </a:r>
            <a:endParaRPr lang="en-US" altLang="zh-CN" dirty="0" smtClean="0"/>
          </a:p>
          <a:p>
            <a:pPr lvl="1"/>
            <a:r>
              <a:rPr lang="zh-CN" altLang="zh-CN" dirty="0" smtClean="0"/>
              <a:t>但是</a:t>
            </a:r>
            <a:r>
              <a:rPr lang="en-US" altLang="zh-CN" dirty="0"/>
              <a:t>NAPT</a:t>
            </a:r>
            <a:r>
              <a:rPr lang="zh-CN" altLang="zh-CN" dirty="0"/>
              <a:t>做得更加精细。</a:t>
            </a:r>
          </a:p>
          <a:p>
            <a:r>
              <a:rPr lang="en-US" altLang="zh-CN" dirty="0" smtClean="0"/>
              <a:t>NAPT</a:t>
            </a:r>
            <a:r>
              <a:rPr lang="zh-CN" altLang="zh-CN" dirty="0"/>
              <a:t>借用了传输层的端口</a:t>
            </a:r>
            <a:r>
              <a:rPr lang="zh-CN" altLang="zh-CN" dirty="0" smtClean="0"/>
              <a:t>号</a:t>
            </a:r>
            <a:endParaRPr lang="zh-CN" altLang="en-US" dirty="0"/>
          </a:p>
        </p:txBody>
      </p:sp>
    </p:spTree>
    <p:extLst>
      <p:ext uri="{BB962C8B-B14F-4D97-AF65-F5344CB8AC3E}">
        <p14:creationId xmlns:p14="http://schemas.microsoft.com/office/powerpoint/2010/main" val="101236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7997527" cy="279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1813141" y="2115613"/>
            <a:ext cx="1830350" cy="369332"/>
          </a:xfrm>
          <a:prstGeom prst="rect">
            <a:avLst/>
          </a:prstGeom>
          <a:solidFill>
            <a:schemeClr val="bg1"/>
          </a:solidFill>
        </p:spPr>
        <p:txBody>
          <a:bodyPr wrap="square" rtlCol="0">
            <a:spAutoFit/>
          </a:bodyPr>
          <a:lstStyle/>
          <a:p>
            <a:r>
              <a:rPr lang="en-US" altLang="zh-CN" b="1" dirty="0" smtClean="0">
                <a:latin typeface="黑体" pitchFamily="49" charset="-122"/>
                <a:ea typeface="黑体" pitchFamily="49" charset="-122"/>
              </a:rPr>
              <a:t>10.0.0.0</a:t>
            </a:r>
            <a:endParaRPr lang="en-US" altLang="zh-CN" b="1" dirty="0">
              <a:latin typeface="黑体" pitchFamily="49" charset="-122"/>
              <a:ea typeface="黑体" pitchFamily="49" charset="-122"/>
            </a:endParaRPr>
          </a:p>
        </p:txBody>
      </p:sp>
      <p:sp>
        <p:nvSpPr>
          <p:cNvPr id="2" name="标题 1"/>
          <p:cNvSpPr>
            <a:spLocks noGrp="1"/>
          </p:cNvSpPr>
          <p:nvPr>
            <p:ph type="title"/>
          </p:nvPr>
        </p:nvSpPr>
        <p:spPr/>
        <p:txBody>
          <a:bodyPr/>
          <a:lstStyle/>
          <a:p>
            <a:endParaRPr lang="zh-CN" altLang="en-US" dirty="0"/>
          </a:p>
        </p:txBody>
      </p:sp>
      <p:sp>
        <p:nvSpPr>
          <p:cNvPr id="6" name="TextBox 5"/>
          <p:cNvSpPr txBox="1"/>
          <p:nvPr/>
        </p:nvSpPr>
        <p:spPr>
          <a:xfrm>
            <a:off x="6778737" y="2555612"/>
            <a:ext cx="1830350" cy="369332"/>
          </a:xfrm>
          <a:prstGeom prst="rect">
            <a:avLst/>
          </a:prstGeom>
          <a:solidFill>
            <a:schemeClr val="bg1"/>
          </a:solidFill>
        </p:spPr>
        <p:txBody>
          <a:bodyPr wrap="square" rtlCol="0">
            <a:spAutoFit/>
          </a:bodyPr>
          <a:lstStyle/>
          <a:p>
            <a:r>
              <a:rPr lang="en-US" altLang="zh-CN" b="1" dirty="0" smtClean="0">
                <a:latin typeface="黑体" pitchFamily="49" charset="-122"/>
                <a:ea typeface="黑体" pitchFamily="49" charset="-122"/>
              </a:rPr>
              <a:t>S</a:t>
            </a:r>
            <a:r>
              <a:rPr lang="zh-CN" altLang="en-US" b="1" dirty="0" smtClean="0">
                <a:latin typeface="黑体" pitchFamily="49" charset="-122"/>
                <a:ea typeface="黑体" pitchFamily="49" charset="-122"/>
              </a:rPr>
              <a:t>：</a:t>
            </a:r>
            <a:r>
              <a:rPr lang="en-US" altLang="zh-CN" b="1" dirty="0">
                <a:latin typeface="黑体" pitchFamily="49" charset="-122"/>
                <a:ea typeface="黑体" pitchFamily="49" charset="-122"/>
              </a:rPr>
              <a:t>200.5.3.1</a:t>
            </a:r>
            <a:endParaRPr lang="zh-CN" altLang="en-US" dirty="0">
              <a:latin typeface="黑体" pitchFamily="49" charset="-122"/>
              <a:ea typeface="黑体" pitchFamily="49" charset="-122"/>
            </a:endParaRPr>
          </a:p>
        </p:txBody>
      </p:sp>
      <p:sp>
        <p:nvSpPr>
          <p:cNvPr id="18" name="TextBox 17"/>
          <p:cNvSpPr txBox="1"/>
          <p:nvPr/>
        </p:nvSpPr>
        <p:spPr>
          <a:xfrm>
            <a:off x="755576" y="2852936"/>
            <a:ext cx="1830350" cy="369332"/>
          </a:xfrm>
          <a:prstGeom prst="rect">
            <a:avLst/>
          </a:prstGeom>
          <a:solidFill>
            <a:srgbClr val="FFCC99"/>
          </a:solidFill>
        </p:spPr>
        <p:txBody>
          <a:bodyPr wrap="square" rtlCol="0">
            <a:spAutoFit/>
          </a:bodyPr>
          <a:lstStyle/>
          <a:p>
            <a:r>
              <a:rPr lang="en-US" altLang="zh-CN" b="1" dirty="0" smtClean="0">
                <a:latin typeface="黑体" pitchFamily="49" charset="-122"/>
                <a:ea typeface="黑体" pitchFamily="49" charset="-122"/>
              </a:rPr>
              <a:t>A</a:t>
            </a:r>
            <a:r>
              <a:rPr lang="zh-CN" altLang="en-US" b="1" dirty="0" smtClean="0">
                <a:latin typeface="黑体" pitchFamily="49" charset="-122"/>
                <a:ea typeface="黑体" pitchFamily="49" charset="-122"/>
              </a:rPr>
              <a:t>：</a:t>
            </a:r>
            <a:r>
              <a:rPr lang="en-US" altLang="zh-CN" b="1" dirty="0">
                <a:latin typeface="黑体" pitchFamily="49" charset="-122"/>
                <a:ea typeface="黑体" pitchFamily="49" charset="-122"/>
              </a:rPr>
              <a:t>10.0.0.1</a:t>
            </a:r>
          </a:p>
        </p:txBody>
      </p:sp>
      <p:grpSp>
        <p:nvGrpSpPr>
          <p:cNvPr id="8" name="组合 7"/>
          <p:cNvGrpSpPr/>
          <p:nvPr/>
        </p:nvGrpSpPr>
        <p:grpSpPr>
          <a:xfrm>
            <a:off x="827584" y="2492896"/>
            <a:ext cx="1398302" cy="432048"/>
            <a:chOff x="3386321" y="5157192"/>
            <a:chExt cx="1398302" cy="432048"/>
          </a:xfrm>
        </p:grpSpPr>
        <p:sp>
          <p:nvSpPr>
            <p:cNvPr id="9" name="矩形 8"/>
            <p:cNvSpPr/>
            <p:nvPr/>
          </p:nvSpPr>
          <p:spPr>
            <a:xfrm>
              <a:off x="3386321" y="5157192"/>
              <a:ext cx="1398302" cy="432048"/>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itchFamily="49" charset="-122"/>
                <a:ea typeface="黑体" pitchFamily="49" charset="-122"/>
              </a:endParaRPr>
            </a:p>
          </p:txBody>
        </p:sp>
        <p:cxnSp>
          <p:nvCxnSpPr>
            <p:cNvPr id="10" name="直接连接符 9"/>
            <p:cNvCxnSpPr/>
            <p:nvPr/>
          </p:nvCxnSpPr>
          <p:spPr>
            <a:xfrm>
              <a:off x="4355976" y="5157192"/>
              <a:ext cx="0" cy="432048"/>
            </a:xfrm>
            <a:prstGeom prst="line">
              <a:avLst/>
            </a:prstGeom>
            <a:ln>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524328" y="3573016"/>
            <a:ext cx="1398302" cy="432048"/>
            <a:chOff x="3386321" y="5157192"/>
            <a:chExt cx="1398302" cy="432048"/>
          </a:xfrm>
        </p:grpSpPr>
        <p:sp>
          <p:nvSpPr>
            <p:cNvPr id="14" name="矩形 13"/>
            <p:cNvSpPr/>
            <p:nvPr/>
          </p:nvSpPr>
          <p:spPr>
            <a:xfrm>
              <a:off x="3386321" y="5157192"/>
              <a:ext cx="1398302" cy="432048"/>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itchFamily="49" charset="-122"/>
                <a:ea typeface="黑体" pitchFamily="49" charset="-122"/>
              </a:endParaRPr>
            </a:p>
          </p:txBody>
        </p:sp>
        <p:cxnSp>
          <p:nvCxnSpPr>
            <p:cNvPr id="15" name="直接连接符 14"/>
            <p:cNvCxnSpPr/>
            <p:nvPr/>
          </p:nvCxnSpPr>
          <p:spPr>
            <a:xfrm>
              <a:off x="3818369" y="5157192"/>
              <a:ext cx="0" cy="432048"/>
            </a:xfrm>
            <a:prstGeom prst="line">
              <a:avLst/>
            </a:prstGeom>
            <a:ln>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1" name="圆角矩形标注 10"/>
          <p:cNvSpPr/>
          <p:nvPr/>
        </p:nvSpPr>
        <p:spPr>
          <a:xfrm>
            <a:off x="683568" y="121960"/>
            <a:ext cx="2448273" cy="1146800"/>
          </a:xfrm>
          <a:prstGeom prst="wedgeRoundRectCallout">
            <a:avLst>
              <a:gd name="adj1" fmla="val 1339"/>
              <a:gd name="adj2" fmla="val 178029"/>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黑体" pitchFamily="49" charset="-122"/>
                <a:ea typeface="黑体" pitchFamily="49" charset="-122"/>
              </a:rPr>
              <a:t>源地址</a:t>
            </a:r>
            <a:endParaRPr lang="zh-CN" altLang="en-US" b="1" dirty="0">
              <a:latin typeface="黑体" pitchFamily="49" charset="-122"/>
              <a:ea typeface="黑体" pitchFamily="49" charset="-122"/>
            </a:endParaRPr>
          </a:p>
          <a:p>
            <a:r>
              <a:rPr lang="en-US" altLang="zh-CN" b="1" dirty="0">
                <a:latin typeface="黑体" pitchFamily="49" charset="-122"/>
                <a:ea typeface="黑体" pitchFamily="49" charset="-122"/>
              </a:rPr>
              <a:t>10.0.0.1:21001</a:t>
            </a:r>
          </a:p>
          <a:p>
            <a:r>
              <a:rPr lang="zh-CN" altLang="en-US" b="1" dirty="0" smtClean="0">
                <a:latin typeface="黑体" pitchFamily="49" charset="-122"/>
                <a:ea typeface="黑体" pitchFamily="49" charset="-122"/>
              </a:rPr>
              <a:t>目的地址</a:t>
            </a:r>
            <a:endParaRPr lang="zh-CN" altLang="en-US" b="1" dirty="0">
              <a:latin typeface="黑体" pitchFamily="49" charset="-122"/>
              <a:ea typeface="黑体" pitchFamily="49" charset="-122"/>
            </a:endParaRPr>
          </a:p>
          <a:p>
            <a:r>
              <a:rPr lang="en-US" altLang="zh-CN" b="1" dirty="0">
                <a:latin typeface="黑体" pitchFamily="49" charset="-122"/>
                <a:ea typeface="黑体" pitchFamily="49" charset="-122"/>
              </a:rPr>
              <a:t>200.5.3.1:80</a:t>
            </a:r>
            <a:endParaRPr lang="zh-CN" altLang="en-US" b="1" dirty="0">
              <a:latin typeface="黑体" pitchFamily="49" charset="-122"/>
              <a:ea typeface="黑体" pitchFamily="49" charset="-122"/>
            </a:endParaRPr>
          </a:p>
        </p:txBody>
      </p:sp>
      <p:sp>
        <p:nvSpPr>
          <p:cNvPr id="12" name="圆角矩形标注 11"/>
          <p:cNvSpPr/>
          <p:nvPr/>
        </p:nvSpPr>
        <p:spPr>
          <a:xfrm>
            <a:off x="3155076" y="908719"/>
            <a:ext cx="2281019" cy="1146800"/>
          </a:xfrm>
          <a:prstGeom prst="wedgeRoundRectCallout">
            <a:avLst>
              <a:gd name="adj1" fmla="val -8544"/>
              <a:gd name="adj2" fmla="val 169709"/>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u="sng" dirty="0">
                <a:latin typeface="黑体" pitchFamily="49" charset="-122"/>
                <a:ea typeface="黑体" pitchFamily="49" charset="-122"/>
              </a:rPr>
              <a:t>130.10.10.1:3500</a:t>
            </a:r>
            <a:endParaRPr lang="en-US" altLang="zh-CN" b="1" dirty="0">
              <a:latin typeface="黑体" pitchFamily="49" charset="-122"/>
              <a:ea typeface="黑体" pitchFamily="49" charset="-122"/>
            </a:endParaRP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200.5.3.1: 80</a:t>
            </a:r>
            <a:endParaRPr lang="zh-CN" altLang="en-US" b="1" dirty="0">
              <a:latin typeface="黑体" pitchFamily="49" charset="-122"/>
              <a:ea typeface="黑体" pitchFamily="49" charset="-122"/>
            </a:endParaRPr>
          </a:p>
        </p:txBody>
      </p:sp>
      <p:sp>
        <p:nvSpPr>
          <p:cNvPr id="19" name="圆角矩形标注 18"/>
          <p:cNvSpPr/>
          <p:nvPr/>
        </p:nvSpPr>
        <p:spPr>
          <a:xfrm>
            <a:off x="16104" y="4113076"/>
            <a:ext cx="2190390" cy="1146800"/>
          </a:xfrm>
          <a:prstGeom prst="wedgeRoundRectCallout">
            <a:avLst>
              <a:gd name="adj1" fmla="val 88356"/>
              <a:gd name="adj2" fmla="val -108802"/>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200.5.3.1:80</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10.0.0.1:21001</a:t>
            </a:r>
            <a:endParaRPr lang="zh-CN" altLang="en-US" b="1" dirty="0">
              <a:latin typeface="黑体" pitchFamily="49" charset="-122"/>
              <a:ea typeface="黑体" pitchFamily="49" charset="-122"/>
            </a:endParaRPr>
          </a:p>
        </p:txBody>
      </p:sp>
      <p:sp>
        <p:nvSpPr>
          <p:cNvPr id="16" name="圆角矩形标注 15"/>
          <p:cNvSpPr/>
          <p:nvPr/>
        </p:nvSpPr>
        <p:spPr>
          <a:xfrm>
            <a:off x="6971638" y="4221088"/>
            <a:ext cx="2165101" cy="1146800"/>
          </a:xfrm>
          <a:prstGeom prst="wedgeRoundRectCallout">
            <a:avLst>
              <a:gd name="adj1" fmla="val -14114"/>
              <a:gd name="adj2" fmla="val -92855"/>
              <a:gd name="adj3" fmla="val 16667"/>
            </a:avLst>
          </a:prstGeom>
          <a:solidFill>
            <a:schemeClr val="accent1">
              <a:lumMod val="5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latin typeface="黑体" pitchFamily="49" charset="-122"/>
                <a:ea typeface="黑体" pitchFamily="49" charset="-122"/>
              </a:rPr>
              <a:t>源</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dirty="0">
                <a:latin typeface="黑体" pitchFamily="49" charset="-122"/>
                <a:ea typeface="黑体" pitchFamily="49" charset="-122"/>
              </a:rPr>
              <a:t>200.5.3.1:80</a:t>
            </a:r>
          </a:p>
          <a:p>
            <a:r>
              <a:rPr lang="zh-CN" altLang="en-US" b="1" dirty="0">
                <a:latin typeface="黑体" pitchFamily="49" charset="-122"/>
                <a:ea typeface="黑体" pitchFamily="49" charset="-122"/>
              </a:rPr>
              <a:t>目的</a:t>
            </a:r>
            <a:r>
              <a:rPr lang="en-US" altLang="zh-CN" b="1" dirty="0">
                <a:latin typeface="黑体" pitchFamily="49" charset="-122"/>
                <a:ea typeface="黑体" pitchFamily="49" charset="-122"/>
              </a:rPr>
              <a:t>IP</a:t>
            </a:r>
            <a:r>
              <a:rPr lang="zh-CN" altLang="en-US" b="1" dirty="0">
                <a:latin typeface="黑体" pitchFamily="49" charset="-122"/>
                <a:ea typeface="黑体" pitchFamily="49" charset="-122"/>
              </a:rPr>
              <a:t>地址</a:t>
            </a:r>
          </a:p>
          <a:p>
            <a:r>
              <a:rPr lang="en-US" altLang="zh-CN" b="1" u="sng" dirty="0">
                <a:latin typeface="黑体" pitchFamily="49" charset="-122"/>
                <a:ea typeface="黑体" pitchFamily="49" charset="-122"/>
              </a:rPr>
              <a:t>130.10.10.1:3500</a:t>
            </a:r>
            <a:endParaRPr lang="zh-CN" altLang="en-US" b="1" dirty="0">
              <a:latin typeface="黑体" pitchFamily="49" charset="-122"/>
              <a:ea typeface="黑体" pitchFamily="49" charset="-122"/>
            </a:endParaRPr>
          </a:p>
        </p:txBody>
      </p:sp>
      <p:sp>
        <p:nvSpPr>
          <p:cNvPr id="4" name="矩形 3"/>
          <p:cNvSpPr/>
          <p:nvPr/>
        </p:nvSpPr>
        <p:spPr>
          <a:xfrm>
            <a:off x="3779912" y="4221088"/>
            <a:ext cx="1471878" cy="369332"/>
          </a:xfrm>
          <a:prstGeom prst="rect">
            <a:avLst/>
          </a:prstGeom>
        </p:spPr>
        <p:txBody>
          <a:bodyPr wrap="none">
            <a:spAutoFit/>
          </a:bodyPr>
          <a:lstStyle/>
          <a:p>
            <a:r>
              <a:rPr lang="en-US" altLang="zh-CN" b="1" u="sng" dirty="0">
                <a:latin typeface="黑体" pitchFamily="49" charset="-122"/>
                <a:ea typeface="黑体" pitchFamily="49" charset="-122"/>
              </a:rPr>
              <a:t>130.10.10.1</a:t>
            </a:r>
            <a:endParaRPr lang="zh-CN" altLang="en-US" dirty="0">
              <a:latin typeface="黑体" pitchFamily="49" charset="-122"/>
              <a:ea typeface="黑体" pitchFamily="49" charset="-122"/>
            </a:endParaRPr>
          </a:p>
        </p:txBody>
      </p:sp>
      <p:cxnSp>
        <p:nvCxnSpPr>
          <p:cNvPr id="17" name="直接箭头连接符 16"/>
          <p:cNvCxnSpPr/>
          <p:nvPr/>
        </p:nvCxnSpPr>
        <p:spPr>
          <a:xfrm flipH="1" flipV="1">
            <a:off x="3851920" y="4005064"/>
            <a:ext cx="144016"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内容占位符 22"/>
          <p:cNvGraphicFramePr>
            <a:graphicFrameLocks noGrp="1"/>
          </p:cNvGraphicFramePr>
          <p:nvPr>
            <p:ph sz="quarter" idx="1"/>
            <p:extLst>
              <p:ext uri="{D42A27DB-BD31-4B8C-83A1-F6EECF244321}">
                <p14:modId xmlns:p14="http://schemas.microsoft.com/office/powerpoint/2010/main" val="2589686401"/>
              </p:ext>
            </p:extLst>
          </p:nvPr>
        </p:nvGraphicFramePr>
        <p:xfrm>
          <a:off x="263732" y="5517232"/>
          <a:ext cx="8504238" cy="1112520"/>
        </p:xfrm>
        <a:graphic>
          <a:graphicData uri="http://schemas.openxmlformats.org/drawingml/2006/table">
            <a:tbl>
              <a:tblPr firstRow="1" bandRow="1">
                <a:tableStyleId>{5C22544A-7EE6-4342-B048-85BDC9FD1C3A}</a:tableStyleId>
              </a:tblPr>
              <a:tblGrid>
                <a:gridCol w="3444172"/>
                <a:gridCol w="3384376"/>
                <a:gridCol w="167569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公网端</a:t>
                      </a:r>
                      <a:endParaRPr lang="zh-CN" altLang="en-US"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专网端</a:t>
                      </a:r>
                      <a:endParaRPr lang="zh-CN" altLang="en-US"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计时器</a:t>
                      </a:r>
                      <a:endParaRPr lang="zh-CN" altLang="en-US" dirty="0">
                        <a:latin typeface="黑体" pitchFamily="49" charset="-122"/>
                        <a:ea typeface="黑体" pitchFamily="49" charset="-122"/>
                      </a:endParaRPr>
                    </a:p>
                  </a:txBody>
                  <a:tcPr/>
                </a:tc>
              </a:tr>
              <a:tr h="370840">
                <a:tc>
                  <a:txBody>
                    <a:bodyPr/>
                    <a:lstStyle/>
                    <a:p>
                      <a:pPr algn="ctr"/>
                      <a:endParaRPr lang="zh-CN" altLang="en-US" dirty="0">
                        <a:latin typeface="黑体" pitchFamily="49" charset="-122"/>
                        <a:ea typeface="黑体" pitchFamily="49" charset="-122"/>
                      </a:endParaRPr>
                    </a:p>
                  </a:txBody>
                  <a:tcPr/>
                </a:tc>
                <a:tc>
                  <a:txBody>
                    <a:bodyPr/>
                    <a:lstStyle/>
                    <a:p>
                      <a:pPr algn="ctr"/>
                      <a:endParaRPr lang="zh-CN" altLang="en-US" dirty="0">
                        <a:latin typeface="黑体" pitchFamily="49" charset="-122"/>
                        <a:ea typeface="黑体" pitchFamily="49" charset="-122"/>
                      </a:endParaRPr>
                    </a:p>
                  </a:txBody>
                  <a:tcPr/>
                </a:tc>
                <a:tc>
                  <a:txBody>
                    <a:bodyPr/>
                    <a:lstStyle/>
                    <a:p>
                      <a:pPr algn="ctr"/>
                      <a:endParaRPr lang="zh-CN" altLang="en-US" dirty="0">
                        <a:latin typeface="黑体" pitchFamily="49" charset="-122"/>
                        <a:ea typeface="黑体" pitchFamily="49" charset="-122"/>
                      </a:endParaRPr>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24" name="矩形 23"/>
          <p:cNvSpPr/>
          <p:nvPr/>
        </p:nvSpPr>
        <p:spPr>
          <a:xfrm>
            <a:off x="834333" y="5924086"/>
            <a:ext cx="2146742" cy="369332"/>
          </a:xfrm>
          <a:prstGeom prst="rect">
            <a:avLst/>
          </a:prstGeom>
        </p:spPr>
        <p:txBody>
          <a:bodyPr wrap="none">
            <a:spAutoFit/>
          </a:bodyPr>
          <a:lstStyle/>
          <a:p>
            <a:r>
              <a:rPr lang="en-US" altLang="zh-CN" dirty="0">
                <a:solidFill>
                  <a:schemeClr val="dk1"/>
                </a:solidFill>
                <a:latin typeface="黑体" pitchFamily="49" charset="-122"/>
                <a:ea typeface="黑体" pitchFamily="49" charset="-122"/>
              </a:rPr>
              <a:t>130.10.10.1: 3500</a:t>
            </a:r>
            <a:endParaRPr lang="zh-CN" altLang="en-US" dirty="0"/>
          </a:p>
        </p:txBody>
      </p:sp>
      <p:sp>
        <p:nvSpPr>
          <p:cNvPr id="25" name="矩形 24"/>
          <p:cNvSpPr/>
          <p:nvPr/>
        </p:nvSpPr>
        <p:spPr>
          <a:xfrm>
            <a:off x="4515851" y="5916337"/>
            <a:ext cx="1800493" cy="369332"/>
          </a:xfrm>
          <a:prstGeom prst="rect">
            <a:avLst/>
          </a:prstGeom>
        </p:spPr>
        <p:txBody>
          <a:bodyPr wrap="none">
            <a:spAutoFit/>
          </a:bodyPr>
          <a:lstStyle/>
          <a:p>
            <a:r>
              <a:rPr lang="en-US" altLang="zh-CN" dirty="0">
                <a:solidFill>
                  <a:schemeClr val="dk1"/>
                </a:solidFill>
                <a:latin typeface="黑体" pitchFamily="49" charset="-122"/>
                <a:ea typeface="黑体" pitchFamily="49" charset="-122"/>
              </a:rPr>
              <a:t>10.0.0.1:21001</a:t>
            </a:r>
            <a:endParaRPr lang="zh-CN" altLang="en-US" dirty="0"/>
          </a:p>
        </p:txBody>
      </p:sp>
    </p:spTree>
    <p:extLst>
      <p:ext uri="{BB962C8B-B14F-4D97-AF65-F5344CB8AC3E}">
        <p14:creationId xmlns:p14="http://schemas.microsoft.com/office/powerpoint/2010/main" val="272954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77778E-7 2.59259E-6 L 0.22292 0.11551 " pathEditMode="relative" rAng="0" ptsTypes="AA">
                                      <p:cBhvr>
                                        <p:cTn id="14" dur="2000" fill="hold"/>
                                        <p:tgtEl>
                                          <p:spTgt spid="8"/>
                                        </p:tgtEl>
                                        <p:attrNameLst>
                                          <p:attrName>ppt_x</p:attrName>
                                          <p:attrName>ppt_y</p:attrName>
                                        </p:attrNameLst>
                                      </p:cBhvr>
                                      <p:rCtr x="11146" y="5764"/>
                                    </p:animMotion>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22291 0.11551 L 0.33993 0.15764 L 0.47378 0.15764 L 0.60208 0.14213 L 0.69375 0.04676 " pathEditMode="relative" ptsTypes="AAAAA">
                                      <p:cBhvr>
                                        <p:cTn id="30" dur="2000" fill="hold"/>
                                        <p:tgtEl>
                                          <p:spTgt spid="8"/>
                                        </p:tgtEl>
                                        <p:attrNameLst>
                                          <p:attrName>ppt_x</p:attrName>
                                          <p:attrName>ppt_y</p:attrName>
                                        </p:attrNameLst>
                                      </p:cBhvr>
                                    </p:animMotion>
                                  </p:childTnLst>
                                </p:cTn>
                              </p:par>
                            </p:childTnLst>
                          </p:cTn>
                        </p:par>
                        <p:par>
                          <p:cTn id="31" fill="hold">
                            <p:stCondLst>
                              <p:cond delay="2000"/>
                            </p:stCondLst>
                            <p:childTnLst>
                              <p:par>
                                <p:cTn id="32" presetID="1" presetClass="exit" presetSubtype="0" fill="hold" nodeType="after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3.05556E-6 -2.84987E-6 L -0.13837 0.03169 L -0.38646 0.0347 L -0.50955 -0.0421 " pathEditMode="relative" rAng="0" ptsTypes="AAAA">
                                      <p:cBhvr>
                                        <p:cTn id="44" dur="2000" fill="hold"/>
                                        <p:tgtEl>
                                          <p:spTgt spid="13"/>
                                        </p:tgtEl>
                                        <p:attrNameLst>
                                          <p:attrName>ppt_x</p:attrName>
                                          <p:attrName>ppt_y</p:attrName>
                                        </p:attrNameLst>
                                      </p:cBhvr>
                                      <p:rCtr x="-25486" y="-370"/>
                                    </p:animMotion>
                                  </p:childTnLst>
                                </p:cTn>
                              </p:par>
                            </p:childTnLst>
                          </p:cTn>
                        </p:par>
                      </p:childTnLst>
                    </p:cTn>
                  </p:par>
                  <p:par>
                    <p:cTn id="45" fill="hold">
                      <p:stCondLst>
                        <p:cond delay="indefinite"/>
                      </p:stCondLst>
                      <p:childTnLst>
                        <p:par>
                          <p:cTn id="46" fill="hold">
                            <p:stCondLst>
                              <p:cond delay="0"/>
                            </p:stCondLst>
                            <p:childTnLst>
                              <p:par>
                                <p:cTn id="47" presetID="26" presetClass="emph" presetSubtype="0" repeatCount="2000" fill="hold" grpId="1" nodeType="clickEffect">
                                  <p:stCondLst>
                                    <p:cond delay="0"/>
                                  </p:stCondLst>
                                  <p:childTnLst>
                                    <p:animEffect transition="out" filter="fade">
                                      <p:cBhvr>
                                        <p:cTn id="48" dur="500" tmFilter="0, 0; .2, .5; .8, .5; 1, 0"/>
                                        <p:tgtEl>
                                          <p:spTgt spid="25"/>
                                        </p:tgtEl>
                                      </p:cBhvr>
                                    </p:animEffect>
                                    <p:animScale>
                                      <p:cBhvr>
                                        <p:cTn id="49" dur="250" autoRev="1" fill="hold"/>
                                        <p:tgtEl>
                                          <p:spTgt spid="25"/>
                                        </p:tgtEl>
                                      </p:cBhvr>
                                      <p:by x="105000" y="105000"/>
                                    </p:animScale>
                                  </p:childTnLst>
                                </p:cTn>
                              </p:par>
                              <p:par>
                                <p:cTn id="50" presetID="26" presetClass="emph" presetSubtype="0" repeatCount="2000" fill="hold" grpId="1" nodeType="withEffect">
                                  <p:stCondLst>
                                    <p:cond delay="0"/>
                                  </p:stCondLst>
                                  <p:childTnLst>
                                    <p:animEffect transition="out" filter="fade">
                                      <p:cBhvr>
                                        <p:cTn id="51" dur="500" tmFilter="0, 0; .2, .5; .8, .5; 1, 0"/>
                                        <p:tgtEl>
                                          <p:spTgt spid="24"/>
                                        </p:tgtEl>
                                      </p:cBhvr>
                                    </p:animEffect>
                                    <p:animScale>
                                      <p:cBhvr>
                                        <p:cTn id="52" dur="250" autoRev="1" fill="hold"/>
                                        <p:tgtEl>
                                          <p:spTgt spid="24"/>
                                        </p:tgtEl>
                                      </p:cBhvr>
                                      <p:by x="105000" y="105000"/>
                                    </p:animScale>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0.50955 -0.0421 L -0.73785 -0.15753 " pathEditMode="relative" rAng="0" ptsTypes="AA">
                                      <p:cBhvr>
                                        <p:cTn id="59" dur="2000" fill="hold"/>
                                        <p:tgtEl>
                                          <p:spTgt spid="13"/>
                                        </p:tgtEl>
                                        <p:attrNameLst>
                                          <p:attrName>ppt_x</p:attrName>
                                          <p:attrName>ppt_y</p:attrName>
                                        </p:attrNameLst>
                                      </p:cBhvr>
                                      <p:rCtr x="-11424" y="-57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P spid="16" grpId="0" animBg="1"/>
      <p:bldP spid="24" grpId="0"/>
      <p:bldP spid="24" grpId="1"/>
      <p:bldP spid="25" grpId="0"/>
      <p:bldP spid="2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a:t>
            </a:r>
            <a:endParaRPr lang="zh-CN" altLang="en-US" dirty="0"/>
          </a:p>
        </p:txBody>
      </p:sp>
      <p:sp>
        <p:nvSpPr>
          <p:cNvPr id="3" name="内容占位符 2"/>
          <p:cNvSpPr>
            <a:spLocks noGrp="1"/>
          </p:cNvSpPr>
          <p:nvPr>
            <p:ph sz="quarter" idx="1"/>
          </p:nvPr>
        </p:nvSpPr>
        <p:spPr/>
        <p:txBody>
          <a:bodyPr/>
          <a:lstStyle/>
          <a:p>
            <a:r>
              <a:rPr lang="zh-CN" altLang="en-US" dirty="0" smtClean="0"/>
              <a:t>在分组从内网到达网关时，</a:t>
            </a:r>
            <a:r>
              <a:rPr lang="zh-CN" altLang="zh-CN" dirty="0" smtClean="0"/>
              <a:t>要</a:t>
            </a:r>
            <a:r>
              <a:rPr lang="zh-CN" altLang="zh-CN" dirty="0"/>
              <a:t>由网关选取一个端口号，而不是利用专用网主机原有的端口</a:t>
            </a:r>
            <a:r>
              <a:rPr lang="zh-CN" altLang="zh-CN" dirty="0" smtClean="0"/>
              <a:t>号</a:t>
            </a:r>
            <a:endParaRPr lang="en-US" altLang="zh-CN" dirty="0" smtClean="0"/>
          </a:p>
          <a:p>
            <a:r>
              <a:rPr lang="zh-CN" altLang="zh-CN" dirty="0" smtClean="0"/>
              <a:t>是</a:t>
            </a:r>
            <a:r>
              <a:rPr lang="zh-CN" altLang="zh-CN" dirty="0"/>
              <a:t>因为不同专用网内的主机有可能选择相同的端口号（尽管看上去概率不大，但是伤害很大</a:t>
            </a:r>
            <a:r>
              <a:rPr lang="zh-CN" altLang="zh-CN" dirty="0" smtClean="0"/>
              <a:t>）</a:t>
            </a:r>
            <a:endParaRPr lang="en-US" altLang="zh-CN" dirty="0" smtClean="0"/>
          </a:p>
          <a:p>
            <a:r>
              <a:rPr lang="zh-CN" altLang="zh-CN" dirty="0" smtClean="0"/>
              <a:t>如果</a:t>
            </a:r>
            <a:r>
              <a:rPr lang="zh-CN" altLang="zh-CN" dirty="0"/>
              <a:t>保留源端口，并且两个主机选择相同的端口号，</a:t>
            </a:r>
            <a:r>
              <a:rPr lang="en-US" altLang="zh-CN" dirty="0"/>
              <a:t>NAT</a:t>
            </a:r>
            <a:r>
              <a:rPr lang="zh-CN" altLang="zh-CN" dirty="0"/>
              <a:t>网关的转换表将会出现什么</a:t>
            </a:r>
            <a:r>
              <a:rPr lang="zh-CN" altLang="zh-CN" dirty="0" smtClean="0"/>
              <a:t>问题</a:t>
            </a:r>
            <a:r>
              <a:rPr lang="zh-CN" altLang="en-US" dirty="0" smtClean="0"/>
              <a:t>？</a:t>
            </a:r>
            <a:endParaRPr lang="zh-CN" altLang="en-US" dirty="0"/>
          </a:p>
        </p:txBody>
      </p:sp>
      <p:graphicFrame>
        <p:nvGraphicFramePr>
          <p:cNvPr id="4" name="内容占位符 22"/>
          <p:cNvGraphicFramePr>
            <a:graphicFrameLocks/>
          </p:cNvGraphicFramePr>
          <p:nvPr>
            <p:extLst>
              <p:ext uri="{D42A27DB-BD31-4B8C-83A1-F6EECF244321}">
                <p14:modId xmlns:p14="http://schemas.microsoft.com/office/powerpoint/2010/main" val="3550668437"/>
              </p:ext>
            </p:extLst>
          </p:nvPr>
        </p:nvGraphicFramePr>
        <p:xfrm>
          <a:off x="356097" y="4581128"/>
          <a:ext cx="8504238" cy="1112520"/>
        </p:xfrm>
        <a:graphic>
          <a:graphicData uri="http://schemas.openxmlformats.org/drawingml/2006/table">
            <a:tbl>
              <a:tblPr firstRow="1" bandRow="1">
                <a:tableStyleId>{5C22544A-7EE6-4342-B048-85BDC9FD1C3A}</a:tableStyleId>
              </a:tblPr>
              <a:tblGrid>
                <a:gridCol w="3444172"/>
                <a:gridCol w="3384376"/>
                <a:gridCol w="167569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公网端</a:t>
                      </a:r>
                      <a:endParaRPr lang="zh-CN" altLang="en-US"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专网端</a:t>
                      </a:r>
                      <a:endParaRPr lang="zh-CN" altLang="en-US" dirty="0">
                        <a:latin typeface="黑体" pitchFamily="49" charset="-122"/>
                        <a:ea typeface="黑体"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baseline="0" dirty="0" smtClean="0">
                          <a:solidFill>
                            <a:schemeClr val="lt1"/>
                          </a:solidFill>
                          <a:latin typeface="黑体" pitchFamily="49" charset="-122"/>
                          <a:ea typeface="黑体" pitchFamily="49" charset="-122"/>
                          <a:cs typeface="+mn-cs"/>
                        </a:rPr>
                        <a:t>计时器</a:t>
                      </a:r>
                      <a:endParaRPr lang="zh-CN" altLang="en-US" dirty="0">
                        <a:latin typeface="黑体" pitchFamily="49" charset="-122"/>
                        <a:ea typeface="黑体" pitchFamily="49"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dk1"/>
                          </a:solidFill>
                          <a:latin typeface="黑体" pitchFamily="49" charset="-122"/>
                          <a:ea typeface="黑体" pitchFamily="49" charset="-122"/>
                        </a:rPr>
                        <a:t>130.10.10.1: 21001</a:t>
                      </a:r>
                      <a:endParaRPr lang="zh-CN" altLang="en-US" dirty="0">
                        <a:latin typeface="黑体" pitchFamily="49" charset="-122"/>
                        <a:ea typeface="黑体" pitchFamily="49" charset="-122"/>
                      </a:endParaRPr>
                    </a:p>
                  </a:txBody>
                  <a:tcPr/>
                </a:tc>
                <a:tc>
                  <a:txBody>
                    <a:bodyPr/>
                    <a:lstStyle/>
                    <a:p>
                      <a:pPr algn="ctr"/>
                      <a:r>
                        <a:rPr lang="en-US" altLang="zh-CN" dirty="0" smtClean="0">
                          <a:solidFill>
                            <a:schemeClr val="dk1"/>
                          </a:solidFill>
                          <a:latin typeface="黑体" pitchFamily="49" charset="-122"/>
                          <a:ea typeface="黑体" pitchFamily="49" charset="-122"/>
                        </a:rPr>
                        <a:t>10.0.0.1:21001</a:t>
                      </a:r>
                      <a:endParaRPr lang="zh-CN" altLang="en-US" dirty="0">
                        <a:latin typeface="黑体" pitchFamily="49" charset="-122"/>
                        <a:ea typeface="黑体" pitchFamily="49" charset="-122"/>
                      </a:endParaRPr>
                    </a:p>
                  </a:txBody>
                  <a:tcPr/>
                </a:tc>
                <a:tc>
                  <a:txBody>
                    <a:bodyPr/>
                    <a:lstStyle/>
                    <a:p>
                      <a:pPr algn="ctr"/>
                      <a:endParaRPr lang="zh-CN" altLang="en-US" dirty="0">
                        <a:latin typeface="黑体" pitchFamily="49" charset="-122"/>
                        <a:ea typeface="黑体" pitchFamily="49" charset="-122"/>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dk1"/>
                          </a:solidFill>
                          <a:latin typeface="黑体" pitchFamily="49" charset="-122"/>
                          <a:ea typeface="黑体" pitchFamily="49" charset="-122"/>
                        </a:rPr>
                        <a:t>130.10.10.1: 21001</a:t>
                      </a:r>
                      <a:endParaRPr lang="zh-CN" altLang="en-US" dirty="0"/>
                    </a:p>
                  </a:txBody>
                  <a:tcPr/>
                </a:tc>
                <a:tc>
                  <a:txBody>
                    <a:bodyPr/>
                    <a:lstStyle/>
                    <a:p>
                      <a:pPr algn="ctr"/>
                      <a:r>
                        <a:rPr lang="en-US" altLang="zh-CN" dirty="0" smtClean="0">
                          <a:solidFill>
                            <a:schemeClr val="dk1"/>
                          </a:solidFill>
                          <a:latin typeface="黑体" pitchFamily="49" charset="-122"/>
                          <a:ea typeface="黑体" pitchFamily="49" charset="-122"/>
                        </a:rPr>
                        <a:t>10.0.0.2:21001</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4706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4. NAT</a:t>
            </a:r>
            <a:r>
              <a:rPr lang="zh-CN" altLang="zh-CN" dirty="0">
                <a:solidFill>
                  <a:srgbClr val="FF0000"/>
                </a:solidFill>
              </a:rPr>
              <a:t>的优缺点</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NAPT</a:t>
            </a:r>
            <a:r>
              <a:rPr lang="zh-CN" altLang="zh-CN" dirty="0"/>
              <a:t>这种技术有些</a:t>
            </a:r>
            <a:r>
              <a:rPr lang="zh-CN" altLang="zh-CN" dirty="0" smtClean="0"/>
              <a:t>“不上台面”</a:t>
            </a:r>
            <a:endParaRPr lang="en-US" altLang="zh-CN" dirty="0" smtClean="0"/>
          </a:p>
          <a:p>
            <a:pPr lvl="1"/>
            <a:r>
              <a:rPr lang="zh-CN" altLang="zh-CN" dirty="0" smtClean="0"/>
              <a:t>违背</a:t>
            </a:r>
            <a:r>
              <a:rPr lang="zh-CN" altLang="zh-CN" dirty="0"/>
              <a:t>了网络体系结构分层独立的</a:t>
            </a:r>
            <a:r>
              <a:rPr lang="zh-CN" altLang="zh-CN" dirty="0" smtClean="0"/>
              <a:t>原则</a:t>
            </a:r>
            <a:endParaRPr lang="en-US" altLang="zh-CN" dirty="0" smtClean="0"/>
          </a:p>
          <a:p>
            <a:r>
              <a:rPr lang="zh-CN" altLang="zh-CN" dirty="0" smtClean="0"/>
              <a:t>但是</a:t>
            </a:r>
            <a:r>
              <a:rPr lang="en-US" altLang="zh-CN" dirty="0"/>
              <a:t>NAPT</a:t>
            </a:r>
            <a:r>
              <a:rPr lang="zh-CN" altLang="zh-CN" dirty="0"/>
              <a:t>技术却非常有用、</a:t>
            </a:r>
            <a:r>
              <a:rPr lang="zh-CN" altLang="zh-CN" dirty="0" smtClean="0"/>
              <a:t>实效</a:t>
            </a:r>
            <a:endParaRPr lang="en-US" altLang="zh-CN" dirty="0" smtClean="0"/>
          </a:p>
          <a:p>
            <a:pPr lvl="1"/>
            <a:r>
              <a:rPr lang="zh-CN" altLang="zh-CN" dirty="0" smtClean="0"/>
              <a:t>可以</a:t>
            </a:r>
            <a:r>
              <a:rPr lang="zh-CN" altLang="zh-CN" dirty="0"/>
              <a:t>为各种专用网提供良好的</a:t>
            </a:r>
            <a:r>
              <a:rPr lang="zh-CN" altLang="zh-CN" dirty="0" smtClean="0"/>
              <a:t>支持</a:t>
            </a:r>
            <a:endParaRPr lang="en-US" altLang="zh-CN" dirty="0" smtClean="0"/>
          </a:p>
          <a:p>
            <a:pPr lvl="1"/>
            <a:r>
              <a:rPr lang="zh-CN" altLang="zh-CN" dirty="0" smtClean="0"/>
              <a:t>规范</a:t>
            </a:r>
            <a:r>
              <a:rPr lang="zh-CN" altLang="zh-CN" dirty="0"/>
              <a:t>了本地</a:t>
            </a:r>
            <a:r>
              <a:rPr lang="en-US" altLang="zh-CN" dirty="0"/>
              <a:t>IP</a:t>
            </a:r>
            <a:r>
              <a:rPr lang="zh-CN" altLang="zh-CN" dirty="0"/>
              <a:t>地址的</a:t>
            </a:r>
            <a:r>
              <a:rPr lang="zh-CN" altLang="zh-CN" dirty="0" smtClean="0"/>
              <a:t>使用</a:t>
            </a:r>
            <a:endParaRPr lang="en-US" altLang="zh-CN" dirty="0" smtClean="0"/>
          </a:p>
          <a:p>
            <a:r>
              <a:rPr lang="zh-CN" altLang="zh-CN" dirty="0" smtClean="0"/>
              <a:t>这种</a:t>
            </a:r>
            <a:r>
              <a:rPr lang="zh-CN" altLang="zh-CN" dirty="0"/>
              <a:t>方法取得了广泛的</a:t>
            </a:r>
            <a:r>
              <a:rPr lang="zh-CN" altLang="zh-CN" dirty="0" smtClean="0"/>
              <a:t>使用</a:t>
            </a:r>
            <a:endParaRPr lang="en-US" altLang="zh-CN" dirty="0" smtClean="0"/>
          </a:p>
          <a:p>
            <a:r>
              <a:rPr lang="zh-CN" altLang="zh-CN" dirty="0" smtClean="0"/>
              <a:t>从</a:t>
            </a:r>
            <a:r>
              <a:rPr lang="zh-CN" altLang="zh-CN" dirty="0"/>
              <a:t>目前情况看，</a:t>
            </a:r>
            <a:r>
              <a:rPr lang="en-US" altLang="zh-CN" dirty="0"/>
              <a:t>NAPT</a:t>
            </a:r>
            <a:r>
              <a:rPr lang="zh-CN" altLang="zh-CN" dirty="0"/>
              <a:t>的出现使</a:t>
            </a:r>
            <a:r>
              <a:rPr lang="en-US" altLang="zh-CN" dirty="0"/>
              <a:t>IPv4</a:t>
            </a:r>
            <a:r>
              <a:rPr lang="zh-CN" altLang="zh-CN" dirty="0"/>
              <a:t>起死回生。</a:t>
            </a:r>
          </a:p>
          <a:p>
            <a:r>
              <a:rPr lang="zh-CN" altLang="zh-CN" dirty="0"/>
              <a:t>另外，</a:t>
            </a:r>
            <a:r>
              <a:rPr lang="en-US" altLang="zh-CN" dirty="0"/>
              <a:t>NAPT</a:t>
            </a:r>
            <a:r>
              <a:rPr lang="zh-CN" altLang="zh-CN" dirty="0"/>
              <a:t>技术还有一些其他的技术缺点，请读者自己查找资料</a:t>
            </a:r>
            <a:endParaRPr lang="zh-CN" altLang="en-US" dirty="0"/>
          </a:p>
        </p:txBody>
      </p:sp>
    </p:spTree>
    <p:extLst>
      <p:ext uri="{BB962C8B-B14F-4D97-AF65-F5344CB8AC3E}">
        <p14:creationId xmlns:p14="http://schemas.microsoft.com/office/powerpoint/2010/main" val="22395989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r>
              <a:rPr lang="en-US" altLang="zh-CN" dirty="0" smtClean="0">
                <a:solidFill>
                  <a:srgbClr val="FF0000"/>
                </a:solidFill>
              </a:rPr>
              <a:t>11.3 </a:t>
            </a:r>
            <a:r>
              <a:rPr lang="zh-CN" altLang="zh-CN" dirty="0">
                <a:solidFill>
                  <a:srgbClr val="FF0000"/>
                </a:solidFill>
              </a:rPr>
              <a:t>互联网控制报文协议</a:t>
            </a:r>
            <a:r>
              <a:rPr lang="en-US" altLang="zh-CN" dirty="0">
                <a:solidFill>
                  <a:srgbClr val="FF0000"/>
                </a:solidFill>
              </a:rPr>
              <a:t>ICMP</a:t>
            </a:r>
            <a:r>
              <a:rPr lang="zh-CN" altLang="zh-CN" dirty="0">
                <a:solidFill>
                  <a:srgbClr val="FF0000"/>
                </a:solidFill>
              </a:rPr>
              <a:t>——监督互联网</a:t>
            </a:r>
          </a:p>
          <a:p>
            <a:r>
              <a:rPr lang="en-US" altLang="zh-CN" dirty="0"/>
              <a:t>11.4 </a:t>
            </a:r>
            <a:r>
              <a:rPr lang="zh-CN" altLang="zh-CN" dirty="0"/>
              <a:t>拥塞控制</a:t>
            </a:r>
          </a:p>
          <a:p>
            <a:endParaRPr lang="zh-CN" altLang="en-US" dirty="0"/>
          </a:p>
        </p:txBody>
      </p:sp>
    </p:spTree>
    <p:extLst>
      <p:ext uri="{BB962C8B-B14F-4D97-AF65-F5344CB8AC3E}">
        <p14:creationId xmlns:p14="http://schemas.microsoft.com/office/powerpoint/2010/main" val="2646138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概述</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互联网控制报文协议（</a:t>
            </a:r>
            <a:r>
              <a:rPr lang="en-US" altLang="zh-CN" dirty="0"/>
              <a:t>Internet Control Message Protocol</a:t>
            </a:r>
            <a:r>
              <a:rPr lang="zh-CN" altLang="zh-CN" dirty="0"/>
              <a:t>，</a:t>
            </a:r>
            <a:r>
              <a:rPr lang="en-US" altLang="zh-CN" dirty="0"/>
              <a:t>ICMP</a:t>
            </a:r>
            <a:r>
              <a:rPr lang="zh-CN" altLang="zh-CN" dirty="0" smtClean="0"/>
              <a:t>）</a:t>
            </a:r>
            <a:endParaRPr lang="en-US" altLang="zh-CN" dirty="0" smtClean="0"/>
          </a:p>
          <a:p>
            <a:r>
              <a:rPr lang="zh-CN" altLang="zh-CN" dirty="0" smtClean="0"/>
              <a:t>是</a:t>
            </a:r>
            <a:r>
              <a:rPr lang="zh-CN" altLang="zh-CN" dirty="0"/>
              <a:t>为了更有效地在互联网上转发</a:t>
            </a:r>
            <a:r>
              <a:rPr lang="en-US" altLang="zh-CN" dirty="0"/>
              <a:t>IP</a:t>
            </a:r>
            <a:r>
              <a:rPr lang="zh-CN" altLang="zh-CN" dirty="0"/>
              <a:t>分组和提高交付成功的</a:t>
            </a:r>
            <a:r>
              <a:rPr lang="zh-CN" altLang="zh-CN" dirty="0" smtClean="0"/>
              <a:t>机会</a:t>
            </a:r>
            <a:endParaRPr lang="en-US" altLang="zh-CN" dirty="0" smtClean="0"/>
          </a:p>
          <a:p>
            <a:r>
              <a:rPr lang="en-US" altLang="zh-CN" dirty="0" smtClean="0"/>
              <a:t>ICMP</a:t>
            </a:r>
            <a:r>
              <a:rPr lang="zh-CN" altLang="zh-CN" dirty="0"/>
              <a:t>是</a:t>
            </a:r>
            <a:r>
              <a:rPr lang="en-US" altLang="zh-CN" dirty="0"/>
              <a:t>IP</a:t>
            </a:r>
            <a:r>
              <a:rPr lang="zh-CN" altLang="zh-CN" dirty="0"/>
              <a:t>层的标准协议，使用</a:t>
            </a:r>
            <a:r>
              <a:rPr lang="en-US" altLang="zh-CN" dirty="0"/>
              <a:t>IP</a:t>
            </a:r>
            <a:r>
              <a:rPr lang="zh-CN" altLang="zh-CN" dirty="0"/>
              <a:t>封装自己的</a:t>
            </a:r>
            <a:r>
              <a:rPr lang="zh-CN" altLang="zh-CN" dirty="0" smtClean="0"/>
              <a:t>报文</a:t>
            </a:r>
            <a:endParaRPr lang="en-US" altLang="zh-CN" dirty="0" smtClean="0"/>
          </a:p>
          <a:p>
            <a:r>
              <a:rPr lang="zh-CN" altLang="zh-CN" dirty="0" smtClean="0"/>
              <a:t>允许</a:t>
            </a:r>
            <a:r>
              <a:rPr lang="zh-CN" altLang="zh-CN" dirty="0"/>
              <a:t>主机或路由器报告差错情况和提供有关异常情况的</a:t>
            </a:r>
            <a:r>
              <a:rPr lang="zh-CN" altLang="zh-CN" dirty="0" smtClean="0"/>
              <a:t>报告</a:t>
            </a:r>
            <a:endParaRPr lang="en-US" altLang="zh-CN" dirty="0" smtClean="0"/>
          </a:p>
          <a:p>
            <a:r>
              <a:rPr lang="zh-CN" altLang="zh-CN" dirty="0" smtClean="0"/>
              <a:t>还</a:t>
            </a:r>
            <a:r>
              <a:rPr lang="zh-CN" altLang="zh-CN" dirty="0"/>
              <a:t>允许对网络进行一些询问</a:t>
            </a:r>
            <a:endParaRPr lang="zh-CN" altLang="en-US" dirty="0"/>
          </a:p>
        </p:txBody>
      </p:sp>
    </p:spTree>
    <p:extLst>
      <p:ext uri="{BB962C8B-B14F-4D97-AF65-F5344CB8AC3E}">
        <p14:creationId xmlns:p14="http://schemas.microsoft.com/office/powerpoint/2010/main" val="3334901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sz="quarter" idx="1"/>
          </p:nvPr>
        </p:nvSpPr>
        <p:spPr/>
        <p:txBody>
          <a:bodyPr/>
          <a:lstStyle/>
          <a:p>
            <a:r>
              <a:rPr lang="zh-CN" altLang="zh-CN" dirty="0"/>
              <a:t>基于</a:t>
            </a:r>
            <a:r>
              <a:rPr lang="en-US" altLang="zh-CN" dirty="0"/>
              <a:t>IP</a:t>
            </a:r>
            <a:r>
              <a:rPr lang="zh-CN" altLang="zh-CN" dirty="0"/>
              <a:t>的互联网可以支持多种多样的数据</a:t>
            </a:r>
            <a:r>
              <a:rPr lang="zh-CN" altLang="zh-CN" dirty="0" smtClean="0"/>
              <a:t>传输</a:t>
            </a:r>
            <a:endParaRPr lang="en-US" altLang="zh-CN" dirty="0" smtClean="0"/>
          </a:p>
          <a:p>
            <a:r>
              <a:rPr lang="zh-CN" altLang="zh-CN" dirty="0"/>
              <a:t>但是不可能支持所有的通信</a:t>
            </a:r>
            <a:r>
              <a:rPr lang="zh-CN" altLang="zh-CN" dirty="0" smtClean="0"/>
              <a:t>技术</a:t>
            </a:r>
            <a:endParaRPr lang="en-US" altLang="zh-CN" dirty="0" smtClean="0"/>
          </a:p>
          <a:p>
            <a:r>
              <a:rPr lang="zh-CN" altLang="zh-CN" dirty="0"/>
              <a:t>当一部分网络中采用了一些特殊的</a:t>
            </a:r>
            <a:r>
              <a:rPr lang="zh-CN" altLang="zh-CN" dirty="0" smtClean="0"/>
              <a:t>技术</a:t>
            </a:r>
            <a:endParaRPr lang="en-US" altLang="zh-CN" dirty="0" smtClean="0"/>
          </a:p>
          <a:p>
            <a:r>
              <a:rPr lang="zh-CN" altLang="zh-CN" dirty="0" smtClean="0"/>
              <a:t>又</a:t>
            </a:r>
            <a:r>
              <a:rPr lang="zh-CN" altLang="zh-CN" dirty="0"/>
              <a:t>希望它们之间能够顺利地通过互联网进行通信</a:t>
            </a:r>
            <a:r>
              <a:rPr lang="zh-CN" altLang="zh-CN" dirty="0" smtClean="0"/>
              <a:t>时</a:t>
            </a:r>
            <a:endParaRPr lang="en-US" altLang="zh-CN" dirty="0" smtClean="0"/>
          </a:p>
          <a:p>
            <a:r>
              <a:rPr lang="en-US" altLang="zh-CN" dirty="0" smtClean="0"/>
              <a:t>IP</a:t>
            </a:r>
            <a:r>
              <a:rPr lang="zh-CN" altLang="zh-CN" dirty="0"/>
              <a:t>隧道技术是一项常用的技术手段</a:t>
            </a:r>
            <a:endParaRPr lang="zh-CN" altLang="en-US" dirty="0"/>
          </a:p>
        </p:txBody>
      </p:sp>
    </p:spTree>
    <p:extLst>
      <p:ext uri="{BB962C8B-B14F-4D97-AF65-F5344CB8AC3E}">
        <p14:creationId xmlns:p14="http://schemas.microsoft.com/office/powerpoint/2010/main" val="3271684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两大类</a:t>
            </a:r>
            <a:endParaRPr lang="zh-CN" altLang="en-US" dirty="0"/>
          </a:p>
        </p:txBody>
      </p:sp>
      <p:sp>
        <p:nvSpPr>
          <p:cNvPr id="3" name="内容占位符 2"/>
          <p:cNvSpPr>
            <a:spLocks noGrp="1"/>
          </p:cNvSpPr>
          <p:nvPr>
            <p:ph sz="quarter" idx="1"/>
          </p:nvPr>
        </p:nvSpPr>
        <p:spPr/>
        <p:txBody>
          <a:bodyPr/>
          <a:lstStyle/>
          <a:p>
            <a:r>
              <a:rPr lang="en-US" altLang="zh-CN" dirty="0" smtClean="0"/>
              <a:t>ICMP</a:t>
            </a:r>
            <a:r>
              <a:rPr lang="zh-CN" altLang="zh-CN" dirty="0"/>
              <a:t>差错报告</a:t>
            </a:r>
            <a:r>
              <a:rPr lang="zh-CN" altLang="zh-CN" dirty="0" smtClean="0"/>
              <a:t>报文</a:t>
            </a:r>
            <a:endParaRPr lang="en-US" altLang="zh-CN" dirty="0" smtClean="0"/>
          </a:p>
          <a:p>
            <a:r>
              <a:rPr lang="en-US" altLang="zh-CN" dirty="0" smtClean="0"/>
              <a:t>ICMP</a:t>
            </a:r>
            <a:r>
              <a:rPr lang="zh-CN" altLang="zh-CN" dirty="0"/>
              <a:t>询问报文</a:t>
            </a:r>
            <a:endParaRPr lang="zh-CN" altLang="en-US" dirty="0"/>
          </a:p>
        </p:txBody>
      </p:sp>
    </p:spTree>
    <p:extLst>
      <p:ext uri="{BB962C8B-B14F-4D97-AF65-F5344CB8AC3E}">
        <p14:creationId xmlns:p14="http://schemas.microsoft.com/office/powerpoint/2010/main" val="28790037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ICMP</a:t>
            </a:r>
            <a:r>
              <a:rPr lang="zh-CN" altLang="zh-CN" dirty="0"/>
              <a:t>差错报告</a:t>
            </a:r>
            <a:r>
              <a:rPr lang="zh-CN" altLang="zh-CN" dirty="0" smtClean="0"/>
              <a:t>报文</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90037607"/>
              </p:ext>
            </p:extLst>
          </p:nvPr>
        </p:nvGraphicFramePr>
        <p:xfrm>
          <a:off x="179512" y="1340768"/>
          <a:ext cx="8784976" cy="5186928"/>
        </p:xfrm>
        <a:graphic>
          <a:graphicData uri="http://schemas.openxmlformats.org/drawingml/2006/table">
            <a:tbl>
              <a:tblPr firstRow="1" firstCol="1" bandRow="1">
                <a:tableStyleId>{5C22544A-7EE6-4342-B048-85BDC9FD1C3A}</a:tableStyleId>
              </a:tblPr>
              <a:tblGrid>
                <a:gridCol w="792088"/>
                <a:gridCol w="2304256"/>
                <a:gridCol w="5688632"/>
              </a:tblGrid>
              <a:tr h="432048">
                <a:tc>
                  <a:txBody>
                    <a:bodyPr/>
                    <a:lstStyle/>
                    <a:p>
                      <a:pPr algn="ctr">
                        <a:spcAft>
                          <a:spcPts val="0"/>
                        </a:spcAft>
                      </a:pPr>
                      <a:r>
                        <a:rPr lang="zh-CN" sz="2400" kern="100" dirty="0">
                          <a:effectLst/>
                          <a:latin typeface="黑体" pitchFamily="49" charset="-122"/>
                          <a:ea typeface="黑体" pitchFamily="49" charset="-122"/>
                        </a:rPr>
                        <a:t>类型</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zh-CN" sz="2400" kern="100" dirty="0">
                          <a:effectLst/>
                          <a:latin typeface="黑体" pitchFamily="49" charset="-122"/>
                          <a:ea typeface="黑体" pitchFamily="49" charset="-122"/>
                        </a:rPr>
                        <a:t>类型说明</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zh-CN" sz="2400" kern="100">
                          <a:effectLst/>
                          <a:latin typeface="黑体" pitchFamily="49" charset="-122"/>
                          <a:ea typeface="黑体" pitchFamily="49" charset="-122"/>
                        </a:rPr>
                        <a:t>备注</a:t>
                      </a:r>
                      <a:endParaRPr lang="zh-CN" sz="2400" kern="10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400" kern="100" dirty="0">
                          <a:effectLst/>
                          <a:latin typeface="黑体" pitchFamily="49" charset="-122"/>
                          <a:ea typeface="黑体" pitchFamily="49" charset="-122"/>
                        </a:rPr>
                        <a:t>3</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终点不可达</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a:effectLst/>
                          <a:latin typeface="黑体" pitchFamily="49" charset="-122"/>
                          <a:ea typeface="黑体" pitchFamily="49" charset="-122"/>
                        </a:rPr>
                        <a:t>当路由器或主机不能交付分组时，向源主机发该报文。</a:t>
                      </a:r>
                      <a:endParaRPr lang="zh-CN" sz="2400" kern="10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400" kern="100">
                          <a:effectLst/>
                          <a:latin typeface="黑体" pitchFamily="49" charset="-122"/>
                          <a:ea typeface="黑体" pitchFamily="49" charset="-122"/>
                        </a:rPr>
                        <a:t>4</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源站抑制</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当路由器或主机由于拥塞而丢弃分组时，向源主机</a:t>
                      </a:r>
                      <a:r>
                        <a:rPr lang="zh-CN" sz="2400" kern="100" dirty="0" smtClean="0">
                          <a:effectLst/>
                          <a:latin typeface="黑体" pitchFamily="49" charset="-122"/>
                          <a:ea typeface="黑体" pitchFamily="49" charset="-122"/>
                        </a:rPr>
                        <a:t>发送，</a:t>
                      </a:r>
                      <a:r>
                        <a:rPr lang="zh-CN" sz="2400" kern="100" dirty="0">
                          <a:effectLst/>
                          <a:latin typeface="黑体" pitchFamily="49" charset="-122"/>
                          <a:ea typeface="黑体" pitchFamily="49" charset="-122"/>
                        </a:rPr>
                        <a:t>要求源站放慢分组的发送速率。</a:t>
                      </a:r>
                      <a:endParaRPr lang="zh-CN" sz="2400" kern="100" dirty="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400" kern="100">
                          <a:effectLst/>
                          <a:latin typeface="黑体" pitchFamily="49" charset="-122"/>
                          <a:ea typeface="黑体" pitchFamily="49" charset="-122"/>
                        </a:rPr>
                        <a:t>5</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改变路由（</a:t>
                      </a:r>
                      <a:r>
                        <a:rPr lang="en-US" sz="2400" kern="100" dirty="0">
                          <a:effectLst/>
                          <a:latin typeface="黑体" pitchFamily="49" charset="-122"/>
                          <a:ea typeface="黑体" pitchFamily="49" charset="-122"/>
                        </a:rPr>
                        <a:t>Redirect</a:t>
                      </a:r>
                      <a:r>
                        <a:rPr lang="zh-CN" sz="2400" kern="100" dirty="0">
                          <a:effectLst/>
                          <a:latin typeface="黑体" pitchFamily="49" charset="-122"/>
                          <a:ea typeface="黑体" pitchFamily="49" charset="-122"/>
                        </a:rPr>
                        <a:t>）</a:t>
                      </a:r>
                      <a:endParaRPr lang="zh-CN" sz="24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路由器发送该报文给源主机，让主机下次将分组发送给另外的路由器。</a:t>
                      </a:r>
                      <a:endParaRPr lang="zh-CN" sz="2400" kern="100" dirty="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400" kern="100">
                          <a:effectLst/>
                          <a:latin typeface="黑体" pitchFamily="49" charset="-122"/>
                          <a:ea typeface="黑体" pitchFamily="49" charset="-122"/>
                        </a:rPr>
                        <a:t>11</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a:effectLst/>
                          <a:latin typeface="黑体" pitchFamily="49" charset="-122"/>
                          <a:ea typeface="黑体" pitchFamily="49" charset="-122"/>
                        </a:rPr>
                        <a:t>时间超过</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a:effectLst/>
                          <a:latin typeface="黑体" pitchFamily="49" charset="-122"/>
                          <a:ea typeface="黑体" pitchFamily="49" charset="-122"/>
                        </a:rPr>
                        <a:t>当路由器收到生存时间（</a:t>
                      </a:r>
                      <a:r>
                        <a:rPr lang="en-US" sz="2400" kern="100" dirty="0">
                          <a:effectLst/>
                          <a:latin typeface="黑体" pitchFamily="49" charset="-122"/>
                          <a:ea typeface="黑体" pitchFamily="49" charset="-122"/>
                        </a:rPr>
                        <a:t>TTL</a:t>
                      </a:r>
                      <a:r>
                        <a:rPr lang="zh-CN" sz="2400" kern="100" dirty="0">
                          <a:effectLst/>
                          <a:latin typeface="黑体" pitchFamily="49" charset="-122"/>
                          <a:ea typeface="黑体" pitchFamily="49" charset="-122"/>
                        </a:rPr>
                        <a:t>）为零的分组，或目的主机在规定时间内不能收齐一个分组的全部</a:t>
                      </a:r>
                      <a:r>
                        <a:rPr lang="zh-CN" sz="2400" kern="100" dirty="0" smtClean="0">
                          <a:effectLst/>
                          <a:latin typeface="黑体" pitchFamily="49" charset="-122"/>
                          <a:ea typeface="黑体" pitchFamily="49" charset="-122"/>
                        </a:rPr>
                        <a:t>内容时</a:t>
                      </a:r>
                      <a:r>
                        <a:rPr lang="zh-CN" sz="2400" kern="100" dirty="0">
                          <a:effectLst/>
                          <a:latin typeface="黑体" pitchFamily="49" charset="-122"/>
                          <a:ea typeface="黑体" pitchFamily="49" charset="-122"/>
                        </a:rPr>
                        <a:t>，向源主机</a:t>
                      </a:r>
                      <a:r>
                        <a:rPr lang="zh-CN" sz="2400" kern="100" dirty="0" smtClean="0">
                          <a:effectLst/>
                          <a:latin typeface="黑体" pitchFamily="49" charset="-122"/>
                          <a:ea typeface="黑体" pitchFamily="49" charset="-122"/>
                        </a:rPr>
                        <a:t>发送</a:t>
                      </a:r>
                      <a:endParaRPr lang="zh-CN" sz="2400" kern="100" dirty="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400" kern="100">
                          <a:effectLst/>
                          <a:latin typeface="黑体" pitchFamily="49" charset="-122"/>
                          <a:ea typeface="黑体" pitchFamily="49" charset="-122"/>
                        </a:rPr>
                        <a:t>12</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a:effectLst/>
                          <a:latin typeface="黑体" pitchFamily="49" charset="-122"/>
                          <a:ea typeface="黑体" pitchFamily="49" charset="-122"/>
                        </a:rPr>
                        <a:t>参数问题</a:t>
                      </a:r>
                      <a:endParaRPr lang="zh-CN" sz="24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400" kern="100" dirty="0" smtClean="0">
                          <a:effectLst/>
                          <a:latin typeface="黑体" pitchFamily="49" charset="-122"/>
                          <a:ea typeface="黑体" pitchFamily="49" charset="-122"/>
                        </a:rPr>
                        <a:t>如路由器</a:t>
                      </a:r>
                      <a:r>
                        <a:rPr lang="zh-CN" sz="2400" kern="100" dirty="0">
                          <a:effectLst/>
                          <a:latin typeface="黑体" pitchFamily="49" charset="-122"/>
                          <a:ea typeface="黑体" pitchFamily="49" charset="-122"/>
                        </a:rPr>
                        <a:t>或目的主机收到的分组首部中存在字段值不正确的情况，就丢弃该分组</a:t>
                      </a:r>
                      <a:r>
                        <a:rPr lang="zh-CN" sz="2400" kern="100" dirty="0" smtClean="0">
                          <a:effectLst/>
                          <a:latin typeface="黑体" pitchFamily="49" charset="-122"/>
                          <a:ea typeface="黑体" pitchFamily="49" charset="-122"/>
                        </a:rPr>
                        <a:t>，向</a:t>
                      </a:r>
                      <a:r>
                        <a:rPr lang="zh-CN" sz="2400" kern="100" dirty="0">
                          <a:effectLst/>
                          <a:latin typeface="黑体" pitchFamily="49" charset="-122"/>
                          <a:ea typeface="黑体" pitchFamily="49" charset="-122"/>
                        </a:rPr>
                        <a:t>源主机</a:t>
                      </a:r>
                      <a:r>
                        <a:rPr lang="zh-CN" sz="2400" kern="100" dirty="0" smtClean="0">
                          <a:effectLst/>
                          <a:latin typeface="黑体" pitchFamily="49" charset="-122"/>
                          <a:ea typeface="黑体" pitchFamily="49" charset="-122"/>
                        </a:rPr>
                        <a:t>发送</a:t>
                      </a:r>
                      <a:endParaRPr lang="zh-CN" sz="2400" kern="100" dirty="0">
                        <a:effectLst/>
                        <a:latin typeface="黑体" pitchFamily="49" charset="-122"/>
                        <a:ea typeface="黑体"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3269588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询问报文</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869345688"/>
              </p:ext>
            </p:extLst>
          </p:nvPr>
        </p:nvGraphicFramePr>
        <p:xfrm>
          <a:off x="179512" y="1412776"/>
          <a:ext cx="8784976" cy="3419088"/>
        </p:xfrm>
        <a:graphic>
          <a:graphicData uri="http://schemas.openxmlformats.org/drawingml/2006/table">
            <a:tbl>
              <a:tblPr firstRow="1" firstCol="1" bandRow="1">
                <a:tableStyleId>{5C22544A-7EE6-4342-B048-85BDC9FD1C3A}</a:tableStyleId>
              </a:tblPr>
              <a:tblGrid>
                <a:gridCol w="1008112"/>
                <a:gridCol w="2304256"/>
                <a:gridCol w="5472608"/>
              </a:tblGrid>
              <a:tr h="432048">
                <a:tc>
                  <a:txBody>
                    <a:bodyPr/>
                    <a:lstStyle/>
                    <a:p>
                      <a:pPr algn="ctr">
                        <a:spcAft>
                          <a:spcPts val="0"/>
                        </a:spcAft>
                      </a:pPr>
                      <a:r>
                        <a:rPr lang="zh-CN" sz="2800" kern="100" dirty="0">
                          <a:effectLst/>
                          <a:latin typeface="黑体" pitchFamily="49" charset="-122"/>
                          <a:ea typeface="黑体" pitchFamily="49" charset="-122"/>
                        </a:rPr>
                        <a:t>类型</a:t>
                      </a:r>
                      <a:endParaRPr lang="zh-CN" sz="28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zh-CN" sz="2800" kern="100">
                          <a:effectLst/>
                          <a:latin typeface="黑体" pitchFamily="49" charset="-122"/>
                          <a:ea typeface="黑体" pitchFamily="49" charset="-122"/>
                        </a:rPr>
                        <a:t>类型说明</a:t>
                      </a:r>
                      <a:endParaRPr lang="zh-CN" sz="2800" kern="10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zh-CN" sz="2800" kern="100">
                          <a:effectLst/>
                          <a:latin typeface="黑体" pitchFamily="49" charset="-122"/>
                          <a:ea typeface="黑体" pitchFamily="49" charset="-122"/>
                        </a:rPr>
                        <a:t>备注</a:t>
                      </a:r>
                      <a:endParaRPr lang="zh-CN" sz="2800" kern="10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800" kern="100" dirty="0">
                          <a:effectLst/>
                          <a:latin typeface="黑体" pitchFamily="49" charset="-122"/>
                          <a:ea typeface="黑体" pitchFamily="49" charset="-122"/>
                        </a:rPr>
                        <a:t>8</a:t>
                      </a:r>
                      <a:r>
                        <a:rPr lang="zh-CN" sz="2800" kern="100" dirty="0">
                          <a:effectLst/>
                          <a:latin typeface="黑体" pitchFamily="49" charset="-122"/>
                          <a:ea typeface="黑体" pitchFamily="49" charset="-122"/>
                        </a:rPr>
                        <a:t>或</a:t>
                      </a:r>
                      <a:r>
                        <a:rPr lang="en-US" sz="2800" kern="100" dirty="0">
                          <a:effectLst/>
                          <a:latin typeface="黑体" pitchFamily="49" charset="-122"/>
                          <a:ea typeface="黑体" pitchFamily="49" charset="-122"/>
                        </a:rPr>
                        <a:t>0</a:t>
                      </a:r>
                      <a:endParaRPr lang="zh-CN" sz="28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800" kern="100" dirty="0">
                          <a:effectLst/>
                          <a:latin typeface="黑体" pitchFamily="49" charset="-122"/>
                          <a:ea typeface="黑体" pitchFamily="49" charset="-122"/>
                        </a:rPr>
                        <a:t>回送（</a:t>
                      </a:r>
                      <a:r>
                        <a:rPr lang="en-US" sz="2800" kern="100" dirty="0">
                          <a:effectLst/>
                          <a:latin typeface="黑体" pitchFamily="49" charset="-122"/>
                          <a:ea typeface="黑体" pitchFamily="49" charset="-122"/>
                        </a:rPr>
                        <a:t>Echo</a:t>
                      </a:r>
                      <a:r>
                        <a:rPr lang="zh-CN" sz="2800" kern="100" dirty="0">
                          <a:effectLst/>
                          <a:latin typeface="黑体" pitchFamily="49" charset="-122"/>
                          <a:ea typeface="黑体" pitchFamily="49" charset="-122"/>
                        </a:rPr>
                        <a:t>）请求或回送应答</a:t>
                      </a:r>
                      <a:endParaRPr lang="zh-CN" sz="28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800" kern="100">
                          <a:effectLst/>
                          <a:latin typeface="黑体" pitchFamily="49" charset="-122"/>
                          <a:ea typeface="黑体" pitchFamily="49" charset="-122"/>
                        </a:rPr>
                        <a:t>通过向特定结点发出请求和接收应答来测试目的结点是否可达。</a:t>
                      </a:r>
                      <a:endParaRPr lang="zh-CN" sz="2800" kern="100">
                        <a:effectLst/>
                        <a:latin typeface="黑体" pitchFamily="49" charset="-122"/>
                        <a:ea typeface="黑体" pitchFamily="49" charset="-122"/>
                        <a:cs typeface="Times New Roman"/>
                      </a:endParaRPr>
                    </a:p>
                  </a:txBody>
                  <a:tcPr marL="68580" marR="68580" marT="0" marB="0"/>
                </a:tc>
              </a:tr>
              <a:tr h="0">
                <a:tc>
                  <a:txBody>
                    <a:bodyPr/>
                    <a:lstStyle/>
                    <a:p>
                      <a:pPr algn="ctr">
                        <a:spcAft>
                          <a:spcPts val="0"/>
                        </a:spcAft>
                      </a:pPr>
                      <a:r>
                        <a:rPr lang="en-US" sz="2800" kern="100">
                          <a:effectLst/>
                          <a:latin typeface="黑体" pitchFamily="49" charset="-122"/>
                          <a:ea typeface="黑体" pitchFamily="49" charset="-122"/>
                        </a:rPr>
                        <a:t>13 </a:t>
                      </a:r>
                      <a:r>
                        <a:rPr lang="zh-CN" sz="2800" kern="100">
                          <a:effectLst/>
                          <a:latin typeface="黑体" pitchFamily="49" charset="-122"/>
                          <a:ea typeface="黑体" pitchFamily="49" charset="-122"/>
                        </a:rPr>
                        <a:t>或</a:t>
                      </a:r>
                      <a:r>
                        <a:rPr lang="en-US" sz="2800" kern="100">
                          <a:effectLst/>
                          <a:latin typeface="黑体" pitchFamily="49" charset="-122"/>
                          <a:ea typeface="黑体" pitchFamily="49" charset="-122"/>
                        </a:rPr>
                        <a:t> 14</a:t>
                      </a:r>
                      <a:endParaRPr lang="zh-CN" sz="2800" kern="10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800" kern="100" dirty="0">
                          <a:effectLst/>
                          <a:latin typeface="黑体" pitchFamily="49" charset="-122"/>
                          <a:ea typeface="黑体" pitchFamily="49" charset="-122"/>
                        </a:rPr>
                        <a:t>时间戳请求或时间戳应答</a:t>
                      </a:r>
                      <a:endParaRPr lang="zh-CN" sz="2800" kern="100" dirty="0">
                        <a:effectLst/>
                        <a:latin typeface="黑体" pitchFamily="49" charset="-122"/>
                        <a:ea typeface="黑体" pitchFamily="49" charset="-122"/>
                        <a:cs typeface="Times New Roman"/>
                      </a:endParaRPr>
                    </a:p>
                  </a:txBody>
                  <a:tcPr marL="68580" marR="68580" marT="0" marB="0"/>
                </a:tc>
                <a:tc>
                  <a:txBody>
                    <a:bodyPr/>
                    <a:lstStyle/>
                    <a:p>
                      <a:pPr algn="just">
                        <a:spcAft>
                          <a:spcPts val="0"/>
                        </a:spcAft>
                      </a:pPr>
                      <a:r>
                        <a:rPr lang="zh-CN" sz="2800" kern="100" dirty="0">
                          <a:effectLst/>
                          <a:latin typeface="黑体" pitchFamily="49" charset="-122"/>
                          <a:ea typeface="黑体" pitchFamily="49" charset="-122"/>
                        </a:rPr>
                        <a:t>通过向特定结点发出请求和接收应答的过程，利用报文中记录的时间戳（如报文的发送时间和接收时间）计算当前网络的往返时延。</a:t>
                      </a:r>
                      <a:endParaRPr lang="zh-CN" sz="2800" kern="100" dirty="0">
                        <a:effectLst/>
                        <a:latin typeface="黑体" pitchFamily="49" charset="-122"/>
                        <a:ea typeface="黑体" pitchFamily="49" charset="-122"/>
                        <a:cs typeface="Times New Roman"/>
                      </a:endParaRPr>
                    </a:p>
                  </a:txBody>
                  <a:tcPr marL="68580" marR="68580" marT="0" marB="0"/>
                </a:tc>
              </a:tr>
            </a:tbl>
          </a:graphicData>
        </a:graphic>
      </p:graphicFrame>
      <p:sp>
        <p:nvSpPr>
          <p:cNvPr id="6" name="Rectangle 2"/>
          <p:cNvSpPr>
            <a:spLocks noChangeArrowheads="1"/>
          </p:cNvSpPr>
          <p:nvPr/>
        </p:nvSpPr>
        <p:spPr bwMode="auto">
          <a:xfrm>
            <a:off x="2459038" y="1738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a:ea typeface="宋体" pitchFamily="2" charset="-122"/>
                <a:cs typeface="Calibri" pitchFamily="34" charset="0"/>
              </a:rPr>
              <a:t> </a:t>
            </a: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Calibri" pitchFamily="34" charset="0"/>
                <a:hlinkClick r:id="rId2"/>
              </a:rPr>
              <a:t>[d1]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64933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报文格式</a:t>
            </a:r>
            <a:endParaRPr lang="zh-CN" altLang="en-US" dirty="0">
              <a:solidFill>
                <a:srgbClr val="FF0000"/>
              </a:solidFill>
            </a:endParaRPr>
          </a:p>
        </p:txBody>
      </p:sp>
      <p:sp>
        <p:nvSpPr>
          <p:cNvPr id="3" name="内容占位符 2"/>
          <p:cNvSpPr>
            <a:spLocks noGrp="1"/>
          </p:cNvSpPr>
          <p:nvPr>
            <p:ph sz="quarter" idx="1"/>
          </p:nvPr>
        </p:nvSpPr>
        <p:spPr/>
        <p:txBody>
          <a:bodyPr/>
          <a:lstStyle/>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47225"/>
            <a:ext cx="8136904" cy="440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147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所有的差错报告报文中的数据字段都具有同样的</a:t>
            </a:r>
            <a:r>
              <a:rPr lang="zh-CN" altLang="zh-CN" dirty="0" smtClean="0"/>
              <a:t>格式</a:t>
            </a:r>
            <a:endParaRPr lang="en-US" altLang="zh-CN" dirty="0" smtClean="0"/>
          </a:p>
          <a:p>
            <a:r>
              <a:rPr lang="zh-CN" altLang="zh-CN" dirty="0"/>
              <a:t>数据的前</a:t>
            </a:r>
            <a:r>
              <a:rPr lang="en-US" altLang="zh-CN" dirty="0" smtClean="0"/>
              <a:t>8</a:t>
            </a:r>
            <a:r>
              <a:rPr lang="zh-CN" altLang="zh-CN" dirty="0" smtClean="0"/>
              <a:t>字节是</a:t>
            </a:r>
            <a:r>
              <a:rPr lang="zh-CN" altLang="zh-CN" dirty="0"/>
              <a:t>为了得到传输层的相关信息</a:t>
            </a:r>
            <a:endParaRPr lang="en-US" altLang="zh-CN" dirty="0" smtClean="0"/>
          </a:p>
          <a:p>
            <a:endParaRPr lang="zh-CN" alt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09" y="2924944"/>
            <a:ext cx="8462169" cy="3592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4003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68152"/>
          </a:xfrm>
        </p:spPr>
        <p:txBody>
          <a:bodyPr>
            <a:normAutofit fontScale="90000"/>
          </a:bodyPr>
          <a:lstStyle/>
          <a:p>
            <a:r>
              <a:rPr lang="en-US" altLang="zh-CN" dirty="0">
                <a:solidFill>
                  <a:srgbClr val="FF0000"/>
                </a:solidFill>
              </a:rPr>
              <a:t>3. ICMP</a:t>
            </a:r>
            <a:r>
              <a:rPr lang="zh-CN" altLang="zh-CN" dirty="0" smtClean="0">
                <a:solidFill>
                  <a:srgbClr val="FF0000"/>
                </a:solidFill>
              </a:rPr>
              <a:t>应用</a:t>
            </a:r>
            <a:r>
              <a:rPr lang="en-US" altLang="zh-CN" dirty="0" smtClean="0">
                <a:solidFill>
                  <a:srgbClr val="FF0000"/>
                </a:solidFill>
              </a:rPr>
              <a:t/>
            </a:r>
            <a:br>
              <a:rPr lang="en-US" altLang="zh-CN" dirty="0" smtClean="0">
                <a:solidFill>
                  <a:srgbClr val="FF0000"/>
                </a:solidFill>
              </a:rPr>
            </a:br>
            <a:r>
              <a:rPr lang="en-US" altLang="zh-CN" dirty="0"/>
              <a:t>1</a:t>
            </a:r>
            <a:r>
              <a:rPr lang="zh-CN" altLang="zh-CN" dirty="0"/>
              <a:t>）</a:t>
            </a:r>
            <a:r>
              <a:rPr lang="en-US" altLang="zh-CN" dirty="0"/>
              <a:t>PING</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PING</a:t>
            </a:r>
            <a:r>
              <a:rPr lang="zh-CN" altLang="zh-CN" dirty="0"/>
              <a:t>（</a:t>
            </a:r>
            <a:r>
              <a:rPr lang="en-US" altLang="zh-CN" dirty="0"/>
              <a:t>Packet </a:t>
            </a:r>
            <a:r>
              <a:rPr lang="en-US" altLang="zh-CN" dirty="0" err="1"/>
              <a:t>InterNet</a:t>
            </a:r>
            <a:r>
              <a:rPr lang="en-US" altLang="zh-CN" dirty="0"/>
              <a:t> </a:t>
            </a:r>
            <a:r>
              <a:rPr lang="en-US" altLang="zh-CN" dirty="0" smtClean="0"/>
              <a:t>Groper</a:t>
            </a:r>
            <a:r>
              <a:rPr lang="zh-CN" altLang="zh-CN" dirty="0"/>
              <a:t>）</a:t>
            </a:r>
            <a:endParaRPr lang="en-US" altLang="zh-CN" dirty="0" smtClean="0"/>
          </a:p>
          <a:p>
            <a:r>
              <a:rPr lang="zh-CN" altLang="zh-CN" dirty="0"/>
              <a:t>用来测试两台主机之间的</a:t>
            </a:r>
            <a:r>
              <a:rPr lang="zh-CN" altLang="zh-CN" dirty="0" smtClean="0"/>
              <a:t>连通性</a:t>
            </a:r>
            <a:endParaRPr lang="en-US" altLang="zh-CN" dirty="0" smtClean="0"/>
          </a:p>
          <a:p>
            <a:r>
              <a:rPr lang="en-US" altLang="zh-CN" dirty="0"/>
              <a:t>PING</a:t>
            </a:r>
            <a:r>
              <a:rPr lang="zh-CN" altLang="zh-CN" dirty="0"/>
              <a:t>使用了</a:t>
            </a:r>
            <a:r>
              <a:rPr lang="en-US" altLang="zh-CN" dirty="0"/>
              <a:t>ICMP</a:t>
            </a:r>
            <a:r>
              <a:rPr lang="zh-CN" altLang="zh-CN" dirty="0"/>
              <a:t>回送请求与回送应答</a:t>
            </a:r>
            <a:r>
              <a:rPr lang="zh-CN" altLang="zh-CN" dirty="0" smtClean="0"/>
              <a:t>报文</a:t>
            </a:r>
            <a:endParaRPr lang="en-US" altLang="zh-CN" dirty="0" smtClean="0"/>
          </a:p>
          <a:p>
            <a:r>
              <a:rPr lang="zh-CN" altLang="zh-CN" dirty="0"/>
              <a:t>一台主机对某个结点发出回送请求</a:t>
            </a:r>
            <a:r>
              <a:rPr lang="zh-CN" altLang="zh-CN" dirty="0" smtClean="0"/>
              <a:t>报文</a:t>
            </a:r>
            <a:endParaRPr lang="en-US" altLang="zh-CN" dirty="0" smtClean="0"/>
          </a:p>
          <a:p>
            <a:r>
              <a:rPr lang="zh-CN" altLang="zh-CN" dirty="0" smtClean="0"/>
              <a:t>如果</a:t>
            </a:r>
            <a:r>
              <a:rPr lang="zh-CN" altLang="zh-CN" dirty="0"/>
              <a:t>目的结点正常且同意响应</a:t>
            </a:r>
            <a:r>
              <a:rPr lang="zh-CN" altLang="zh-CN" dirty="0" smtClean="0"/>
              <a:t>请求就</a:t>
            </a:r>
            <a:r>
              <a:rPr lang="zh-CN" altLang="zh-CN" dirty="0"/>
              <a:t>发回回送应答</a:t>
            </a:r>
            <a:r>
              <a:rPr lang="zh-CN" altLang="zh-CN" dirty="0" smtClean="0"/>
              <a:t>报文</a:t>
            </a:r>
            <a:endParaRPr lang="en-US" altLang="zh-CN" dirty="0" smtClean="0"/>
          </a:p>
          <a:p>
            <a:pPr lvl="1"/>
            <a:r>
              <a:rPr lang="zh-CN" altLang="zh-CN" dirty="0"/>
              <a:t>有的主机为了防止恶意攻击，会通过设置拒绝响应</a:t>
            </a:r>
            <a:endParaRPr lang="zh-CN" altLang="en-US" dirty="0"/>
          </a:p>
        </p:txBody>
      </p:sp>
    </p:spTree>
    <p:extLst>
      <p:ext uri="{BB962C8B-B14F-4D97-AF65-F5344CB8AC3E}">
        <p14:creationId xmlns:p14="http://schemas.microsoft.com/office/powerpoint/2010/main" val="1202968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示例</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4" name="图片 3"/>
          <p:cNvPicPr/>
          <p:nvPr/>
        </p:nvPicPr>
        <p:blipFill>
          <a:blip r:embed="rId2"/>
          <a:stretch>
            <a:fillRect/>
          </a:stretch>
        </p:blipFill>
        <p:spPr>
          <a:xfrm>
            <a:off x="899592" y="1484784"/>
            <a:ext cx="7776864" cy="4680520"/>
          </a:xfrm>
          <a:prstGeom prst="rect">
            <a:avLst/>
          </a:prstGeom>
        </p:spPr>
      </p:pic>
    </p:spTree>
    <p:extLst>
      <p:ext uri="{BB962C8B-B14F-4D97-AF65-F5344CB8AC3E}">
        <p14:creationId xmlns:p14="http://schemas.microsoft.com/office/powerpoint/2010/main" val="3426291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a:t>
            </a:r>
            <a:r>
              <a:rPr lang="en-US" altLang="zh-CN" dirty="0" err="1"/>
              <a:t>traceroute</a:t>
            </a:r>
            <a:endParaRPr lang="zh-CN" altLang="en-US" dirty="0"/>
          </a:p>
        </p:txBody>
      </p:sp>
      <p:sp>
        <p:nvSpPr>
          <p:cNvPr id="3" name="内容占位符 2"/>
          <p:cNvSpPr>
            <a:spLocks noGrp="1"/>
          </p:cNvSpPr>
          <p:nvPr>
            <p:ph sz="quarter" idx="1"/>
          </p:nvPr>
        </p:nvSpPr>
        <p:spPr>
          <a:xfrm>
            <a:off x="301752" y="1412776"/>
            <a:ext cx="8503920" cy="4686272"/>
          </a:xfrm>
        </p:spPr>
        <p:txBody>
          <a:bodyPr/>
          <a:lstStyle/>
          <a:p>
            <a:r>
              <a:rPr lang="zh-CN" altLang="zh-CN" dirty="0"/>
              <a:t>用来探寻一个分组从源点到终点所经过的</a:t>
            </a:r>
            <a:r>
              <a:rPr lang="zh-CN" altLang="zh-CN" dirty="0" smtClean="0"/>
              <a:t>路径</a:t>
            </a:r>
            <a:endParaRPr lang="en-US" altLang="zh-CN" dirty="0" smtClean="0"/>
          </a:p>
          <a:p>
            <a:r>
              <a:rPr lang="en-US" altLang="zh-CN" dirty="0" smtClean="0"/>
              <a:t>Windows</a:t>
            </a:r>
            <a:r>
              <a:rPr lang="zh-CN" altLang="zh-CN" dirty="0"/>
              <a:t>中的命令是</a:t>
            </a:r>
            <a:r>
              <a:rPr lang="en-US" altLang="zh-CN" dirty="0" err="1"/>
              <a:t>tracert</a:t>
            </a:r>
            <a:endParaRPr lang="zh-CN" altLang="en-US" dirty="0"/>
          </a:p>
        </p:txBody>
      </p:sp>
      <p:pic>
        <p:nvPicPr>
          <p:cNvPr id="4" name="内容占位符 4"/>
          <p:cNvPicPr/>
          <p:nvPr/>
        </p:nvPicPr>
        <p:blipFill>
          <a:blip r:embed="rId2"/>
          <a:stretch>
            <a:fillRect/>
          </a:stretch>
        </p:blipFill>
        <p:spPr bwMode="auto">
          <a:xfrm>
            <a:off x="1907704" y="2420888"/>
            <a:ext cx="5472608" cy="4248472"/>
          </a:xfrm>
          <a:prstGeom prst="rect">
            <a:avLst/>
          </a:prstGeom>
          <a:noFill/>
          <a:ln>
            <a:noFill/>
          </a:ln>
          <a:effectLst/>
          <a:extLst/>
        </p:spPr>
      </p:pic>
    </p:spTree>
    <p:extLst>
      <p:ext uri="{BB962C8B-B14F-4D97-AF65-F5344CB8AC3E}">
        <p14:creationId xmlns:p14="http://schemas.microsoft.com/office/powerpoint/2010/main" val="1594851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traceroute</a:t>
            </a:r>
            <a:r>
              <a:rPr lang="zh-CN" altLang="zh-CN" dirty="0"/>
              <a:t>的工作原理</a:t>
            </a:r>
            <a:endParaRPr lang="zh-CN" altLang="en-US" dirty="0"/>
          </a:p>
        </p:txBody>
      </p:sp>
      <p:sp>
        <p:nvSpPr>
          <p:cNvPr id="3" name="内容占位符 2"/>
          <p:cNvSpPr>
            <a:spLocks noGrp="1"/>
          </p:cNvSpPr>
          <p:nvPr>
            <p:ph sz="quarter" idx="1"/>
          </p:nvPr>
        </p:nvSpPr>
        <p:spPr/>
        <p:txBody>
          <a:bodyPr/>
          <a:lstStyle/>
          <a:p>
            <a:r>
              <a:rPr lang="en-US" altLang="zh-CN" dirty="0"/>
              <a:t>TTL</a:t>
            </a:r>
            <a:r>
              <a:rPr lang="zh-CN" altLang="zh-CN" dirty="0" smtClean="0"/>
              <a:t>，表示</a:t>
            </a:r>
            <a:r>
              <a:rPr lang="zh-CN" altLang="zh-CN" dirty="0"/>
              <a:t>源主机允许分组通过的路由器的</a:t>
            </a:r>
            <a:r>
              <a:rPr lang="zh-CN" altLang="zh-CN" dirty="0" smtClean="0"/>
              <a:t>个数</a:t>
            </a:r>
            <a:endParaRPr lang="en-US" altLang="zh-CN" dirty="0" smtClean="0"/>
          </a:p>
          <a:p>
            <a:pPr lvl="0"/>
            <a:r>
              <a:rPr lang="zh-CN" altLang="zh-CN" dirty="0"/>
              <a:t>从源主机向目的主机依次发送一连串的</a:t>
            </a:r>
            <a:r>
              <a:rPr lang="en-US" altLang="zh-CN" dirty="0"/>
              <a:t>IP</a:t>
            </a:r>
            <a:r>
              <a:rPr lang="zh-CN" altLang="zh-CN" dirty="0"/>
              <a:t>分组（封装的是无法交付的</a:t>
            </a:r>
            <a:r>
              <a:rPr lang="en-US" altLang="zh-CN" dirty="0" smtClean="0"/>
              <a:t>UDP</a:t>
            </a:r>
            <a:r>
              <a:rPr lang="zh-CN" altLang="zh-CN" dirty="0" smtClean="0"/>
              <a:t>用户</a:t>
            </a:r>
            <a:r>
              <a:rPr lang="zh-CN" altLang="zh-CN" dirty="0"/>
              <a:t>数据报），每次发送一个分组后，等待收到相关</a:t>
            </a:r>
            <a:r>
              <a:rPr lang="en-US" altLang="zh-CN" dirty="0"/>
              <a:t>ICMP</a:t>
            </a:r>
            <a:r>
              <a:rPr lang="zh-CN" altLang="zh-CN" dirty="0"/>
              <a:t>报文，才能发送下一个。</a:t>
            </a:r>
          </a:p>
          <a:p>
            <a:r>
              <a:rPr lang="zh-CN" altLang="zh-CN" dirty="0"/>
              <a:t>每次的发送，源主机都通过</a:t>
            </a:r>
            <a:r>
              <a:rPr lang="en-US" altLang="zh-CN" dirty="0"/>
              <a:t>IP</a:t>
            </a:r>
            <a:r>
              <a:rPr lang="zh-CN" altLang="zh-CN" dirty="0"/>
              <a:t>分组中的生存时</a:t>
            </a:r>
            <a:r>
              <a:rPr lang="zh-CN" altLang="zh-CN" dirty="0" smtClean="0"/>
              <a:t>间来</a:t>
            </a:r>
            <a:r>
              <a:rPr lang="zh-CN" altLang="zh-CN" dirty="0"/>
              <a:t>进行控制，使得</a:t>
            </a:r>
            <a:r>
              <a:rPr lang="en-US" altLang="zh-CN" dirty="0"/>
              <a:t>IP</a:t>
            </a:r>
            <a:r>
              <a:rPr lang="zh-CN" altLang="zh-CN" dirty="0"/>
              <a:t>分组经过的路由器个数依次递增，从而探得分组传输路径上每一个路由器的信息。</a:t>
            </a:r>
            <a:endParaRPr lang="zh-CN" altLang="en-US" dirty="0"/>
          </a:p>
        </p:txBody>
      </p:sp>
    </p:spTree>
    <p:extLst>
      <p:ext uri="{BB962C8B-B14F-4D97-AF65-F5344CB8AC3E}">
        <p14:creationId xmlns:p14="http://schemas.microsoft.com/office/powerpoint/2010/main" val="2955408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具体来说</a:t>
            </a:r>
            <a:endParaRPr lang="zh-CN" altLang="en-US" dirty="0"/>
          </a:p>
        </p:txBody>
      </p:sp>
      <p:sp>
        <p:nvSpPr>
          <p:cNvPr id="3" name="内容占位符 2"/>
          <p:cNvSpPr>
            <a:spLocks noGrp="1"/>
          </p:cNvSpPr>
          <p:nvPr>
            <p:ph sz="quarter" idx="1"/>
          </p:nvPr>
        </p:nvSpPr>
        <p:spPr/>
        <p:txBody>
          <a:bodyPr/>
          <a:lstStyle/>
          <a:p>
            <a:r>
              <a:rPr lang="zh-CN" altLang="zh-CN" dirty="0"/>
              <a:t>源主机将第</a:t>
            </a:r>
            <a:r>
              <a:rPr lang="en-US" altLang="zh-CN" dirty="0"/>
              <a:t>1</a:t>
            </a:r>
            <a:r>
              <a:rPr lang="zh-CN" altLang="zh-CN" dirty="0"/>
              <a:t>个</a:t>
            </a:r>
            <a:r>
              <a:rPr lang="en-US" altLang="zh-CN" dirty="0"/>
              <a:t>IP</a:t>
            </a:r>
            <a:r>
              <a:rPr lang="zh-CN" altLang="zh-CN" dirty="0"/>
              <a:t>分组的</a:t>
            </a:r>
            <a:r>
              <a:rPr lang="en-US" altLang="zh-CN" dirty="0"/>
              <a:t>TTL</a:t>
            </a:r>
            <a:r>
              <a:rPr lang="zh-CN" altLang="zh-CN" dirty="0" smtClean="0"/>
              <a:t>设为</a:t>
            </a:r>
            <a:r>
              <a:rPr lang="en-US" altLang="zh-CN" dirty="0" smtClean="0"/>
              <a:t>1</a:t>
            </a:r>
          </a:p>
          <a:p>
            <a:r>
              <a:rPr lang="zh-CN" altLang="zh-CN" dirty="0" smtClean="0"/>
              <a:t>当</a:t>
            </a:r>
            <a:r>
              <a:rPr lang="zh-CN" altLang="zh-CN" dirty="0"/>
              <a:t>该分组到达路径上的</a:t>
            </a:r>
            <a:r>
              <a:rPr lang="zh-CN" altLang="zh-CN" dirty="0" smtClean="0"/>
              <a:t>第</a:t>
            </a:r>
            <a:r>
              <a:rPr lang="en-US" altLang="zh-CN" dirty="0" smtClean="0"/>
              <a:t>1</a:t>
            </a:r>
            <a:r>
              <a:rPr lang="zh-CN" altLang="zh-CN" dirty="0" smtClean="0"/>
              <a:t>个</a:t>
            </a:r>
            <a:r>
              <a:rPr lang="zh-CN" altLang="zh-CN" dirty="0"/>
              <a:t>路由器</a:t>
            </a:r>
            <a:r>
              <a:rPr lang="en-US" altLang="zh-CN" dirty="0"/>
              <a:t>R</a:t>
            </a:r>
            <a:r>
              <a:rPr lang="en-US" altLang="zh-CN" baseline="-25000" dirty="0"/>
              <a:t>1</a:t>
            </a:r>
            <a:r>
              <a:rPr lang="zh-CN" altLang="zh-CN" dirty="0" smtClean="0"/>
              <a:t>时</a:t>
            </a:r>
            <a:endParaRPr lang="en-US" altLang="zh-CN" dirty="0" smtClean="0"/>
          </a:p>
          <a:p>
            <a:pPr lvl="1"/>
            <a:r>
              <a:rPr lang="en-US" altLang="zh-CN" dirty="0" smtClean="0"/>
              <a:t>R</a:t>
            </a:r>
            <a:r>
              <a:rPr lang="en-US" altLang="zh-CN" baseline="-25000" dirty="0" smtClean="0"/>
              <a:t>1</a:t>
            </a:r>
            <a:r>
              <a:rPr lang="zh-CN" altLang="zh-CN" dirty="0" smtClean="0"/>
              <a:t>把</a:t>
            </a:r>
            <a:r>
              <a:rPr lang="en-US" altLang="zh-CN" dirty="0"/>
              <a:t>TTL</a:t>
            </a:r>
            <a:r>
              <a:rPr lang="zh-CN" altLang="zh-CN" dirty="0"/>
              <a:t>值减</a:t>
            </a:r>
            <a:r>
              <a:rPr lang="en-US" altLang="zh-CN" dirty="0"/>
              <a:t>1</a:t>
            </a:r>
            <a:r>
              <a:rPr lang="zh-CN" altLang="zh-CN" dirty="0" smtClean="0"/>
              <a:t>，</a:t>
            </a:r>
            <a:r>
              <a:rPr lang="en-US" altLang="zh-CN" dirty="0" smtClean="0"/>
              <a:t>TTL=0</a:t>
            </a:r>
            <a:r>
              <a:rPr lang="zh-CN" altLang="zh-CN" dirty="0" smtClean="0"/>
              <a:t>，</a:t>
            </a:r>
            <a:r>
              <a:rPr lang="en-US" altLang="zh-CN" dirty="0" smtClean="0"/>
              <a:t>R</a:t>
            </a:r>
            <a:r>
              <a:rPr lang="en-US" altLang="zh-CN" baseline="-25000" dirty="0" smtClean="0"/>
              <a:t>1</a:t>
            </a:r>
            <a:r>
              <a:rPr lang="zh-CN" altLang="zh-CN" dirty="0"/>
              <a:t>把分组</a:t>
            </a:r>
            <a:r>
              <a:rPr lang="zh-CN" altLang="zh-CN" dirty="0" smtClean="0"/>
              <a:t>丢弃</a:t>
            </a:r>
            <a:endParaRPr lang="en-US" altLang="zh-CN" dirty="0" smtClean="0"/>
          </a:p>
          <a:p>
            <a:pPr lvl="1"/>
            <a:r>
              <a:rPr lang="en-US" altLang="zh-CN" dirty="0"/>
              <a:t>R</a:t>
            </a:r>
            <a:r>
              <a:rPr lang="en-US" altLang="zh-CN" baseline="-25000" dirty="0"/>
              <a:t>1</a:t>
            </a:r>
            <a:r>
              <a:rPr lang="zh-CN" altLang="zh-CN" dirty="0" smtClean="0"/>
              <a:t>向</a:t>
            </a:r>
            <a:r>
              <a:rPr lang="zh-CN" altLang="zh-CN" dirty="0"/>
              <a:t>源主机发送一个</a:t>
            </a:r>
            <a:r>
              <a:rPr lang="en-US" altLang="zh-CN" dirty="0"/>
              <a:t>ICMP</a:t>
            </a:r>
            <a:r>
              <a:rPr lang="zh-CN" altLang="zh-CN" dirty="0"/>
              <a:t>时间超过差错报告</a:t>
            </a:r>
            <a:r>
              <a:rPr lang="zh-CN" altLang="zh-CN" dirty="0" smtClean="0"/>
              <a:t>报文</a:t>
            </a:r>
            <a:endParaRPr lang="en-US" altLang="zh-CN" dirty="0" smtClean="0"/>
          </a:p>
          <a:p>
            <a:r>
              <a:rPr lang="zh-CN" altLang="zh-CN" dirty="0" smtClean="0"/>
              <a:t>源</a:t>
            </a:r>
            <a:r>
              <a:rPr lang="zh-CN" altLang="zh-CN" dirty="0"/>
              <a:t>主机</a:t>
            </a:r>
            <a:r>
              <a:rPr lang="zh-CN" altLang="zh-CN" dirty="0" smtClean="0"/>
              <a:t>据此可知路径</a:t>
            </a:r>
            <a:r>
              <a:rPr lang="zh-CN" altLang="zh-CN" dirty="0"/>
              <a:t>上的第</a:t>
            </a:r>
            <a:r>
              <a:rPr lang="en-US" altLang="zh-CN" dirty="0"/>
              <a:t>1</a:t>
            </a:r>
            <a:r>
              <a:rPr lang="zh-CN" altLang="zh-CN" dirty="0"/>
              <a:t>个路由器</a:t>
            </a:r>
            <a:r>
              <a:rPr lang="en-US" altLang="zh-CN" dirty="0"/>
              <a:t>R</a:t>
            </a:r>
            <a:r>
              <a:rPr lang="en-US" altLang="zh-CN" baseline="-25000" dirty="0"/>
              <a:t>1</a:t>
            </a:r>
            <a:r>
              <a:rPr lang="zh-CN" altLang="zh-CN" dirty="0"/>
              <a:t>的信息。</a:t>
            </a:r>
            <a:endParaRPr lang="zh-CN" altLang="en-US" dirty="0"/>
          </a:p>
        </p:txBody>
      </p:sp>
    </p:spTree>
    <p:extLst>
      <p:ext uri="{BB962C8B-B14F-4D97-AF65-F5344CB8AC3E}">
        <p14:creationId xmlns:p14="http://schemas.microsoft.com/office/powerpoint/2010/main" val="392913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a:t>
            </a:r>
            <a:endParaRPr lang="zh-CN" altLang="en-US" dirty="0"/>
          </a:p>
        </p:txBody>
      </p:sp>
      <p:sp>
        <p:nvSpPr>
          <p:cNvPr id="3" name="内容占位符 2"/>
          <p:cNvSpPr>
            <a:spLocks noGrp="1"/>
          </p:cNvSpPr>
          <p:nvPr>
            <p:ph sz="quarter" idx="1"/>
          </p:nvPr>
        </p:nvSpPr>
        <p:spPr/>
        <p:txBody>
          <a:bodyPr/>
          <a:lstStyle/>
          <a:p>
            <a:r>
              <a:rPr lang="zh-CN" altLang="zh-CN" dirty="0"/>
              <a:t>有两个网络</a:t>
            </a:r>
            <a:r>
              <a:rPr lang="en-US" altLang="zh-CN" dirty="0"/>
              <a:t>A</a:t>
            </a:r>
            <a:r>
              <a:rPr lang="zh-CN" altLang="zh-CN" dirty="0"/>
              <a:t>和</a:t>
            </a:r>
            <a:r>
              <a:rPr lang="en-US" altLang="zh-CN" dirty="0" smtClean="0"/>
              <a:t>B</a:t>
            </a:r>
          </a:p>
          <a:p>
            <a:r>
              <a:rPr lang="zh-CN" altLang="zh-CN" dirty="0" smtClean="0"/>
              <a:t>它们</a:t>
            </a:r>
            <a:r>
              <a:rPr lang="zh-CN" altLang="zh-CN" dirty="0"/>
              <a:t>内部都支持一种特殊的</a:t>
            </a:r>
            <a:r>
              <a:rPr lang="zh-CN" altLang="zh-CN" dirty="0" smtClean="0"/>
              <a:t>技术</a:t>
            </a:r>
            <a:endParaRPr lang="en-US" altLang="zh-CN" dirty="0" smtClean="0"/>
          </a:p>
          <a:p>
            <a:r>
              <a:rPr lang="zh-CN" altLang="zh-CN" dirty="0" smtClean="0"/>
              <a:t>现希望</a:t>
            </a:r>
            <a:r>
              <a:rPr lang="zh-CN" altLang="zh-CN" dirty="0"/>
              <a:t>两个网络之间也能够利用该技术进行通信</a:t>
            </a:r>
            <a:r>
              <a:rPr lang="zh-CN" altLang="zh-CN" dirty="0" smtClean="0"/>
              <a:t>。</a:t>
            </a:r>
            <a:endParaRPr lang="en-US" altLang="zh-CN" dirty="0" smtClean="0"/>
          </a:p>
          <a:p>
            <a:r>
              <a:rPr lang="en-US" altLang="zh-CN" dirty="0" smtClean="0"/>
              <a:t>A</a:t>
            </a:r>
            <a:r>
              <a:rPr lang="zh-CN" altLang="zh-CN" dirty="0"/>
              <a:t>和</a:t>
            </a:r>
            <a:r>
              <a:rPr lang="en-US" altLang="zh-CN" dirty="0"/>
              <a:t>B</a:t>
            </a:r>
            <a:r>
              <a:rPr lang="zh-CN" altLang="zh-CN" dirty="0"/>
              <a:t>都需要有一个路由器（</a:t>
            </a:r>
            <a:r>
              <a:rPr lang="en-US" altLang="zh-CN" dirty="0"/>
              <a:t>R</a:t>
            </a:r>
            <a:r>
              <a:rPr lang="en-US" altLang="zh-CN" baseline="-25000" dirty="0"/>
              <a:t>1</a:t>
            </a:r>
            <a:r>
              <a:rPr lang="zh-CN" altLang="zh-CN" dirty="0"/>
              <a:t>和</a:t>
            </a:r>
            <a:r>
              <a:rPr lang="en-US" altLang="zh-CN" dirty="0"/>
              <a:t>R</a:t>
            </a:r>
            <a:r>
              <a:rPr lang="en-US" altLang="zh-CN" baseline="-25000" dirty="0"/>
              <a:t>2</a:t>
            </a:r>
            <a:r>
              <a:rPr lang="zh-CN" altLang="zh-CN" dirty="0"/>
              <a:t>）具有合法的</a:t>
            </a:r>
            <a:r>
              <a:rPr lang="en-US" altLang="zh-CN" dirty="0"/>
              <a:t>IP</a:t>
            </a:r>
            <a:r>
              <a:rPr lang="zh-CN" altLang="zh-CN" dirty="0" smtClean="0"/>
              <a:t>地址</a:t>
            </a:r>
            <a:endParaRPr lang="en-US" altLang="zh-CN" dirty="0" smtClean="0"/>
          </a:p>
          <a:p>
            <a:r>
              <a:rPr lang="zh-CN" altLang="zh-CN" dirty="0" smtClean="0"/>
              <a:t>支持</a:t>
            </a:r>
            <a:r>
              <a:rPr lang="en-US" altLang="zh-CN" dirty="0"/>
              <a:t>IP</a:t>
            </a:r>
            <a:r>
              <a:rPr lang="zh-CN" altLang="zh-CN" dirty="0"/>
              <a:t>隧道技术且互相知道</a:t>
            </a:r>
            <a:r>
              <a:rPr lang="zh-CN" altLang="zh-CN" dirty="0" smtClean="0"/>
              <a:t>彼此</a:t>
            </a:r>
            <a:endParaRPr lang="en-US" altLang="zh-CN" dirty="0" smtClean="0"/>
          </a:p>
          <a:p>
            <a:r>
              <a:rPr lang="en-US" altLang="zh-CN" dirty="0" smtClean="0"/>
              <a:t>A</a:t>
            </a:r>
            <a:r>
              <a:rPr lang="zh-CN" altLang="zh-CN" dirty="0"/>
              <a:t>网络的主机</a:t>
            </a:r>
            <a:r>
              <a:rPr lang="en-US" altLang="zh-CN" dirty="0"/>
              <a:t>S</a:t>
            </a:r>
            <a:r>
              <a:rPr lang="zh-CN" altLang="zh-CN" dirty="0"/>
              <a:t>要发送特殊分组给</a:t>
            </a:r>
            <a:r>
              <a:rPr lang="en-US" altLang="zh-CN" dirty="0"/>
              <a:t>B</a:t>
            </a:r>
            <a:r>
              <a:rPr lang="zh-CN" altLang="zh-CN" dirty="0"/>
              <a:t>网络的主机</a:t>
            </a:r>
            <a:r>
              <a:rPr lang="en-US" altLang="zh-CN" dirty="0"/>
              <a:t>D</a:t>
            </a:r>
            <a:r>
              <a:rPr lang="zh-CN" altLang="zh-CN" dirty="0"/>
              <a:t>，</a:t>
            </a:r>
            <a:endParaRPr lang="zh-CN" altLang="en-US" dirty="0"/>
          </a:p>
        </p:txBody>
      </p:sp>
    </p:spTree>
    <p:extLst>
      <p:ext uri="{BB962C8B-B14F-4D97-AF65-F5344CB8AC3E}">
        <p14:creationId xmlns:p14="http://schemas.microsoft.com/office/powerpoint/2010/main" val="13249273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继续</a:t>
            </a:r>
            <a:endParaRPr lang="zh-CN" altLang="en-US" dirty="0"/>
          </a:p>
        </p:txBody>
      </p:sp>
      <p:sp>
        <p:nvSpPr>
          <p:cNvPr id="3" name="内容占位符 2"/>
          <p:cNvSpPr>
            <a:spLocks noGrp="1"/>
          </p:cNvSpPr>
          <p:nvPr>
            <p:ph sz="quarter" idx="1"/>
          </p:nvPr>
        </p:nvSpPr>
        <p:spPr/>
        <p:txBody>
          <a:bodyPr/>
          <a:lstStyle/>
          <a:p>
            <a:r>
              <a:rPr lang="zh-CN" altLang="zh-CN" dirty="0"/>
              <a:t>源主机将</a:t>
            </a:r>
            <a:r>
              <a:rPr lang="zh-CN" altLang="zh-CN" dirty="0" smtClean="0"/>
              <a:t>第</a:t>
            </a:r>
            <a:r>
              <a:rPr lang="en-US" altLang="zh-CN" dirty="0" smtClean="0"/>
              <a:t>2</a:t>
            </a:r>
            <a:r>
              <a:rPr lang="zh-CN" altLang="zh-CN" dirty="0" smtClean="0"/>
              <a:t>个</a:t>
            </a:r>
            <a:r>
              <a:rPr lang="en-US" altLang="zh-CN" dirty="0"/>
              <a:t>IP</a:t>
            </a:r>
            <a:r>
              <a:rPr lang="zh-CN" altLang="zh-CN" dirty="0"/>
              <a:t>分组的</a:t>
            </a:r>
            <a:r>
              <a:rPr lang="en-US" altLang="zh-CN" dirty="0"/>
              <a:t>TTL</a:t>
            </a:r>
            <a:r>
              <a:rPr lang="zh-CN" altLang="zh-CN" dirty="0" smtClean="0"/>
              <a:t>设为</a:t>
            </a:r>
            <a:r>
              <a:rPr lang="en-US" altLang="zh-CN" dirty="0" smtClean="0"/>
              <a:t>2</a:t>
            </a:r>
          </a:p>
          <a:p>
            <a:r>
              <a:rPr lang="zh-CN" altLang="zh-CN" dirty="0" smtClean="0"/>
              <a:t>分组</a:t>
            </a:r>
            <a:r>
              <a:rPr lang="zh-CN" altLang="en-US" dirty="0" smtClean="0"/>
              <a:t>顺利通过第一个</a:t>
            </a:r>
            <a:r>
              <a:rPr lang="zh-CN" altLang="zh-CN" dirty="0"/>
              <a:t>路由器</a:t>
            </a:r>
            <a:r>
              <a:rPr lang="en-US" altLang="zh-CN" dirty="0"/>
              <a:t>R</a:t>
            </a:r>
            <a:r>
              <a:rPr lang="en-US" altLang="zh-CN" baseline="-25000" dirty="0"/>
              <a:t>1</a:t>
            </a:r>
            <a:endParaRPr lang="en-US" altLang="zh-CN" dirty="0" smtClean="0"/>
          </a:p>
          <a:p>
            <a:r>
              <a:rPr lang="zh-CN" altLang="zh-CN" dirty="0" smtClean="0"/>
              <a:t>当</a:t>
            </a:r>
            <a:r>
              <a:rPr lang="zh-CN" altLang="zh-CN" dirty="0"/>
              <a:t>该分组到达路径上的</a:t>
            </a:r>
            <a:r>
              <a:rPr lang="zh-CN" altLang="zh-CN" dirty="0" smtClean="0"/>
              <a:t>第</a:t>
            </a:r>
            <a:r>
              <a:rPr lang="en-US" altLang="zh-CN" dirty="0" smtClean="0"/>
              <a:t>2</a:t>
            </a:r>
            <a:r>
              <a:rPr lang="zh-CN" altLang="zh-CN" dirty="0" smtClean="0"/>
              <a:t>个</a:t>
            </a:r>
            <a:r>
              <a:rPr lang="zh-CN" altLang="zh-CN" dirty="0"/>
              <a:t>路由器</a:t>
            </a:r>
            <a:r>
              <a:rPr lang="en-US" altLang="zh-CN" dirty="0" smtClean="0"/>
              <a:t>R</a:t>
            </a:r>
            <a:r>
              <a:rPr lang="en-US" altLang="zh-CN" baseline="-25000" dirty="0" smtClean="0"/>
              <a:t>2</a:t>
            </a:r>
            <a:r>
              <a:rPr lang="zh-CN" altLang="zh-CN" dirty="0" smtClean="0"/>
              <a:t>时</a:t>
            </a:r>
            <a:endParaRPr lang="en-US" altLang="zh-CN" dirty="0" smtClean="0"/>
          </a:p>
          <a:p>
            <a:pPr lvl="1"/>
            <a:r>
              <a:rPr lang="en-US" altLang="zh-CN" dirty="0" smtClean="0"/>
              <a:t>R</a:t>
            </a:r>
            <a:r>
              <a:rPr lang="en-US" altLang="zh-CN" baseline="-25000" dirty="0" smtClean="0"/>
              <a:t>2</a:t>
            </a:r>
            <a:r>
              <a:rPr lang="zh-CN" altLang="zh-CN" dirty="0" smtClean="0"/>
              <a:t>把</a:t>
            </a:r>
            <a:r>
              <a:rPr lang="en-US" altLang="zh-CN" dirty="0"/>
              <a:t>TTL</a:t>
            </a:r>
            <a:r>
              <a:rPr lang="zh-CN" altLang="zh-CN" dirty="0"/>
              <a:t>值减</a:t>
            </a:r>
            <a:r>
              <a:rPr lang="en-US" altLang="zh-CN" dirty="0"/>
              <a:t>1</a:t>
            </a:r>
            <a:r>
              <a:rPr lang="zh-CN" altLang="zh-CN" dirty="0" smtClean="0"/>
              <a:t>，</a:t>
            </a:r>
            <a:r>
              <a:rPr lang="en-US" altLang="zh-CN" dirty="0" smtClean="0"/>
              <a:t>TTL=0</a:t>
            </a:r>
            <a:r>
              <a:rPr lang="zh-CN" altLang="zh-CN" dirty="0" smtClean="0"/>
              <a:t>，</a:t>
            </a:r>
            <a:r>
              <a:rPr lang="en-US" altLang="zh-CN" dirty="0" smtClean="0"/>
              <a:t>R</a:t>
            </a:r>
            <a:r>
              <a:rPr lang="en-US" altLang="zh-CN" baseline="-25000" dirty="0" smtClean="0"/>
              <a:t>2</a:t>
            </a:r>
            <a:r>
              <a:rPr lang="zh-CN" altLang="zh-CN" dirty="0" smtClean="0"/>
              <a:t>把</a:t>
            </a:r>
            <a:r>
              <a:rPr lang="zh-CN" altLang="zh-CN" dirty="0"/>
              <a:t>分组</a:t>
            </a:r>
            <a:r>
              <a:rPr lang="zh-CN" altLang="zh-CN" dirty="0" smtClean="0"/>
              <a:t>丢弃</a:t>
            </a:r>
            <a:endParaRPr lang="en-US" altLang="zh-CN" dirty="0" smtClean="0"/>
          </a:p>
          <a:p>
            <a:pPr lvl="1"/>
            <a:r>
              <a:rPr lang="en-US" altLang="zh-CN" dirty="0"/>
              <a:t>R</a:t>
            </a:r>
            <a:r>
              <a:rPr lang="en-US" altLang="zh-CN" baseline="-25000" dirty="0"/>
              <a:t>2</a:t>
            </a:r>
            <a:r>
              <a:rPr lang="zh-CN" altLang="zh-CN" dirty="0" smtClean="0"/>
              <a:t>向</a:t>
            </a:r>
            <a:r>
              <a:rPr lang="zh-CN" altLang="zh-CN" dirty="0"/>
              <a:t>源主机发送一个</a:t>
            </a:r>
            <a:r>
              <a:rPr lang="en-US" altLang="zh-CN" dirty="0"/>
              <a:t>ICMP</a:t>
            </a:r>
            <a:r>
              <a:rPr lang="zh-CN" altLang="zh-CN" dirty="0"/>
              <a:t>时间超过差错报告</a:t>
            </a:r>
            <a:r>
              <a:rPr lang="zh-CN" altLang="zh-CN" dirty="0" smtClean="0"/>
              <a:t>报文</a:t>
            </a:r>
            <a:endParaRPr lang="en-US" altLang="zh-CN" dirty="0" smtClean="0"/>
          </a:p>
          <a:p>
            <a:r>
              <a:rPr lang="zh-CN" altLang="zh-CN" dirty="0" smtClean="0"/>
              <a:t>源</a:t>
            </a:r>
            <a:r>
              <a:rPr lang="zh-CN" altLang="zh-CN" dirty="0"/>
              <a:t>主机</a:t>
            </a:r>
            <a:r>
              <a:rPr lang="zh-CN" altLang="zh-CN" dirty="0" smtClean="0"/>
              <a:t>据此可知路径</a:t>
            </a:r>
            <a:r>
              <a:rPr lang="zh-CN" altLang="zh-CN" dirty="0"/>
              <a:t>上的</a:t>
            </a:r>
            <a:r>
              <a:rPr lang="zh-CN" altLang="zh-CN" dirty="0" smtClean="0"/>
              <a:t>第</a:t>
            </a:r>
            <a:r>
              <a:rPr lang="en-US" altLang="zh-CN" dirty="0" smtClean="0"/>
              <a:t>2</a:t>
            </a:r>
            <a:r>
              <a:rPr lang="zh-CN" altLang="zh-CN" dirty="0" smtClean="0"/>
              <a:t>个</a:t>
            </a:r>
            <a:r>
              <a:rPr lang="zh-CN" altLang="zh-CN" dirty="0"/>
              <a:t>路由器</a:t>
            </a:r>
            <a:r>
              <a:rPr lang="en-US" altLang="zh-CN" dirty="0" smtClean="0"/>
              <a:t>R</a:t>
            </a:r>
            <a:r>
              <a:rPr lang="en-US" altLang="zh-CN" baseline="-25000" dirty="0" smtClean="0"/>
              <a:t>2</a:t>
            </a:r>
            <a:r>
              <a:rPr lang="zh-CN" altLang="zh-CN" dirty="0" smtClean="0"/>
              <a:t>的</a:t>
            </a:r>
            <a:r>
              <a:rPr lang="zh-CN" altLang="zh-CN" dirty="0"/>
              <a:t>信息。</a:t>
            </a:r>
            <a:endParaRPr lang="zh-CN" altLang="en-US" dirty="0"/>
          </a:p>
        </p:txBody>
      </p:sp>
    </p:spTree>
    <p:extLst>
      <p:ext uri="{BB962C8B-B14F-4D97-AF65-F5344CB8AC3E}">
        <p14:creationId xmlns:p14="http://schemas.microsoft.com/office/powerpoint/2010/main" val="575549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endParaRPr lang="zh-CN" altLang="en-US" dirty="0"/>
          </a:p>
        </p:txBody>
      </p:sp>
      <p:sp>
        <p:nvSpPr>
          <p:cNvPr id="3" name="内容占位符 2"/>
          <p:cNvSpPr>
            <a:spLocks noGrp="1"/>
          </p:cNvSpPr>
          <p:nvPr>
            <p:ph sz="quarter" idx="1"/>
          </p:nvPr>
        </p:nvSpPr>
        <p:spPr/>
        <p:txBody>
          <a:bodyPr/>
          <a:lstStyle/>
          <a:p>
            <a:pPr marL="0" indent="0">
              <a:buNone/>
            </a:pPr>
            <a:r>
              <a:rPr lang="en-US" altLang="zh-CN" dirty="0" smtClean="0"/>
              <a:t>While</a:t>
            </a:r>
            <a:r>
              <a:rPr lang="zh-CN" altLang="en-US" dirty="0" smtClean="0"/>
              <a:t>没有到达目的主机</a:t>
            </a:r>
            <a:endParaRPr lang="en-US" altLang="zh-CN" dirty="0" smtClean="0"/>
          </a:p>
          <a:p>
            <a:pPr marL="0" indent="0">
              <a:buNone/>
            </a:pPr>
            <a:r>
              <a:rPr lang="en-US" altLang="zh-CN" dirty="0" smtClean="0"/>
              <a:t>{</a:t>
            </a:r>
          </a:p>
          <a:p>
            <a:pPr marL="0" indent="0">
              <a:buNone/>
            </a:pPr>
            <a:r>
              <a:rPr lang="en-US" altLang="zh-CN" dirty="0" smtClean="0"/>
              <a:t>	</a:t>
            </a:r>
            <a:r>
              <a:rPr lang="zh-CN" altLang="en-US" dirty="0" smtClean="0"/>
              <a:t>源主机不断骚扰路径上的路由器</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42640430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重要到了目的主机了</a:t>
            </a:r>
            <a:endParaRPr lang="zh-CN" altLang="en-US" dirty="0"/>
          </a:p>
        </p:txBody>
      </p:sp>
      <p:sp>
        <p:nvSpPr>
          <p:cNvPr id="3" name="内容占位符 2"/>
          <p:cNvSpPr>
            <a:spLocks noGrp="1"/>
          </p:cNvSpPr>
          <p:nvPr>
            <p:ph sz="quarter" idx="1"/>
          </p:nvPr>
        </p:nvSpPr>
        <p:spPr/>
        <p:txBody>
          <a:bodyPr/>
          <a:lstStyle/>
          <a:p>
            <a:r>
              <a:rPr lang="zh-CN" altLang="zh-CN" dirty="0"/>
              <a:t>当最后一个分组到达目的主机</a:t>
            </a:r>
            <a:r>
              <a:rPr lang="zh-CN" altLang="zh-CN" dirty="0" smtClean="0"/>
              <a:t>时</a:t>
            </a:r>
            <a:endParaRPr lang="en-US" altLang="zh-CN" dirty="0" smtClean="0"/>
          </a:p>
          <a:p>
            <a:r>
              <a:rPr lang="zh-CN" altLang="zh-CN" dirty="0" smtClean="0"/>
              <a:t>因</a:t>
            </a:r>
            <a:r>
              <a:rPr lang="zh-CN" altLang="zh-CN" dirty="0"/>
              <a:t>分组中封装的是无法交付的</a:t>
            </a:r>
            <a:r>
              <a:rPr lang="en-US" altLang="zh-CN" dirty="0"/>
              <a:t>UDP</a:t>
            </a:r>
            <a:r>
              <a:rPr lang="zh-CN" altLang="zh-CN" dirty="0"/>
              <a:t>用户</a:t>
            </a:r>
            <a:r>
              <a:rPr lang="zh-CN" altLang="zh-CN" dirty="0" smtClean="0"/>
              <a:t>数据报</a:t>
            </a:r>
            <a:endParaRPr lang="en-US" altLang="zh-CN" dirty="0" smtClean="0"/>
          </a:p>
          <a:p>
            <a:r>
              <a:rPr lang="zh-CN" altLang="zh-CN" dirty="0" smtClean="0"/>
              <a:t>因此</a:t>
            </a:r>
            <a:r>
              <a:rPr lang="zh-CN" altLang="zh-CN" dirty="0"/>
              <a:t>目的主机向源主机发送</a:t>
            </a:r>
            <a:r>
              <a:rPr lang="en-US" altLang="zh-CN" dirty="0"/>
              <a:t>ICMP</a:t>
            </a:r>
            <a:r>
              <a:rPr lang="zh-CN" altLang="zh-CN" dirty="0"/>
              <a:t>终点不可达差错报告</a:t>
            </a:r>
            <a:r>
              <a:rPr lang="zh-CN" altLang="zh-CN" dirty="0" smtClean="0"/>
              <a:t>报文</a:t>
            </a:r>
            <a:endParaRPr lang="en-US" altLang="zh-CN" dirty="0" smtClean="0"/>
          </a:p>
          <a:p>
            <a:r>
              <a:rPr lang="zh-CN" altLang="zh-CN" dirty="0" smtClean="0"/>
              <a:t>这样</a:t>
            </a:r>
            <a:r>
              <a:rPr lang="zh-CN" altLang="zh-CN" dirty="0"/>
              <a:t>，源主机可以知道一路上所经过的所有路由器的信息了，以及到达其中每一个路由器的往返时间。</a:t>
            </a:r>
            <a:endParaRPr lang="zh-CN" altLang="en-US" dirty="0"/>
          </a:p>
        </p:txBody>
      </p:sp>
    </p:spTree>
    <p:extLst>
      <p:ext uri="{BB962C8B-B14F-4D97-AF65-F5344CB8AC3E}">
        <p14:creationId xmlns:p14="http://schemas.microsoft.com/office/powerpoint/2010/main" val="3211393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r>
              <a:rPr lang="en-US" altLang="zh-CN" dirty="0" smtClean="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pPr lvl="1"/>
            <a:r>
              <a:rPr lang="en-US" altLang="zh-CN" dirty="0">
                <a:solidFill>
                  <a:srgbClr val="FF0000"/>
                </a:solidFill>
              </a:rPr>
              <a:t>11.4.1 </a:t>
            </a:r>
            <a:r>
              <a:rPr lang="zh-CN" altLang="zh-CN" dirty="0">
                <a:solidFill>
                  <a:srgbClr val="FF0000"/>
                </a:solidFill>
              </a:rPr>
              <a:t>概述</a:t>
            </a:r>
          </a:p>
          <a:p>
            <a:pPr lvl="1"/>
            <a:r>
              <a:rPr lang="en-US" altLang="zh-CN" dirty="0"/>
              <a:t>11.4.2 </a:t>
            </a:r>
            <a:r>
              <a:rPr lang="zh-CN" altLang="zh-CN" dirty="0"/>
              <a:t>拥塞控制</a:t>
            </a:r>
          </a:p>
          <a:p>
            <a:pPr lvl="1"/>
            <a:r>
              <a:rPr lang="en-US" altLang="zh-CN" dirty="0"/>
              <a:t>11.4.3 </a:t>
            </a:r>
            <a:r>
              <a:rPr lang="zh-CN" altLang="zh-CN" dirty="0"/>
              <a:t>主动队列管理</a:t>
            </a:r>
          </a:p>
          <a:p>
            <a:endParaRPr lang="zh-CN" altLang="en-US" dirty="0"/>
          </a:p>
        </p:txBody>
      </p:sp>
    </p:spTree>
    <p:extLst>
      <p:ext uri="{BB962C8B-B14F-4D97-AF65-F5344CB8AC3E}">
        <p14:creationId xmlns:p14="http://schemas.microsoft.com/office/powerpoint/2010/main" val="2646138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什么是网络拥塞</a:t>
            </a:r>
            <a:endParaRPr lang="zh-CN" altLang="en-US" dirty="0">
              <a:solidFill>
                <a:srgbClr val="FF0000"/>
              </a:solidFill>
            </a:endParaRPr>
          </a:p>
        </p:txBody>
      </p:sp>
      <p:sp>
        <p:nvSpPr>
          <p:cNvPr id="3" name="内容占位符 2"/>
          <p:cNvSpPr>
            <a:spLocks noGrp="1"/>
          </p:cNvSpPr>
          <p:nvPr>
            <p:ph sz="quarter" idx="1"/>
          </p:nvPr>
        </p:nvSpPr>
        <p:spPr>
          <a:xfrm>
            <a:off x="251520" y="1556792"/>
            <a:ext cx="8503920" cy="4572000"/>
          </a:xfrm>
        </p:spPr>
        <p:txBody>
          <a:bodyPr/>
          <a:lstStyle/>
          <a:p>
            <a:r>
              <a:rPr lang="zh-CN" altLang="zh-CN" dirty="0"/>
              <a:t>联想一下城市的</a:t>
            </a:r>
            <a:r>
              <a:rPr lang="zh-CN" altLang="zh-CN" dirty="0" smtClean="0"/>
              <a:t>交通</a:t>
            </a:r>
            <a:endParaRPr lang="en-US" altLang="zh-CN" dirty="0" smtClean="0"/>
          </a:p>
          <a:p>
            <a:pPr marL="0" indent="0">
              <a:buNone/>
            </a:pPr>
            <a:r>
              <a:rPr lang="en-US" altLang="zh-CN" dirty="0"/>
              <a:t> </a:t>
            </a:r>
            <a:r>
              <a:rPr lang="zh-CN" altLang="zh-CN" dirty="0" smtClean="0"/>
              <a:t>特别是</a:t>
            </a:r>
            <a:r>
              <a:rPr lang="zh-CN" altLang="zh-CN" dirty="0"/>
              <a:t>上、下班</a:t>
            </a:r>
            <a:r>
              <a:rPr lang="zh-CN" altLang="zh-CN" dirty="0" smtClean="0"/>
              <a:t>高峰期</a:t>
            </a:r>
            <a:endParaRPr lang="en-US" altLang="zh-CN" dirty="0" smtClean="0"/>
          </a:p>
          <a:p>
            <a:endParaRPr lang="en-US" altLang="zh-CN" dirty="0" smtClean="0"/>
          </a:p>
          <a:p>
            <a:r>
              <a:rPr lang="zh-CN" altLang="zh-CN" dirty="0" smtClean="0"/>
              <a:t>计算机网络</a:t>
            </a:r>
            <a:r>
              <a:rPr lang="zh-CN" altLang="zh-CN" dirty="0"/>
              <a:t>中也存在类似的</a:t>
            </a:r>
            <a:r>
              <a:rPr lang="zh-CN" altLang="zh-CN" dirty="0" smtClean="0"/>
              <a:t>情况</a:t>
            </a:r>
            <a:endParaRPr lang="en-US" altLang="zh-CN" dirty="0" smtClean="0"/>
          </a:p>
          <a:p>
            <a:r>
              <a:rPr lang="zh-CN" altLang="zh-CN" dirty="0" smtClean="0"/>
              <a:t>当上网</a:t>
            </a:r>
            <a:r>
              <a:rPr lang="zh-CN" altLang="zh-CN" dirty="0"/>
              <a:t>的人数突然增多，业务流量突增的时候，网络会异常拥</a:t>
            </a:r>
            <a:r>
              <a:rPr lang="zh-CN" altLang="zh-CN" dirty="0" smtClean="0"/>
              <a:t>堵</a:t>
            </a:r>
            <a:endParaRPr lang="en-US" altLang="zh-CN" dirty="0" smtClean="0"/>
          </a:p>
          <a:p>
            <a:r>
              <a:rPr lang="zh-CN" altLang="zh-CN" dirty="0" smtClean="0"/>
              <a:t>用户</a:t>
            </a:r>
            <a:r>
              <a:rPr lang="zh-CN" altLang="zh-CN" dirty="0"/>
              <a:t>的感觉是网速非常缓慢，甚至感觉网络不</a:t>
            </a:r>
            <a:r>
              <a:rPr lang="zh-CN" altLang="zh-CN" dirty="0" smtClean="0"/>
              <a:t>可用</a:t>
            </a:r>
            <a:endParaRPr lang="en-US" altLang="zh-CN" dirty="0" smtClean="0"/>
          </a:p>
          <a:p>
            <a:r>
              <a:rPr lang="zh-CN" altLang="zh-CN" dirty="0" smtClean="0"/>
              <a:t>这种</a:t>
            </a:r>
            <a:r>
              <a:rPr lang="zh-CN" altLang="zh-CN" dirty="0"/>
              <a:t>情况在</a:t>
            </a:r>
            <a:r>
              <a:rPr lang="en-US" altLang="zh-CN" dirty="0"/>
              <a:t>1990</a:t>
            </a:r>
            <a:r>
              <a:rPr lang="zh-CN" altLang="zh-CN" dirty="0"/>
              <a:t>年代末到</a:t>
            </a:r>
            <a:r>
              <a:rPr lang="en-US" altLang="zh-CN" dirty="0"/>
              <a:t>2010</a:t>
            </a:r>
            <a:r>
              <a:rPr lang="zh-CN" altLang="zh-CN" dirty="0"/>
              <a:t>年代初体现得尤为突出</a:t>
            </a:r>
            <a:endParaRPr lang="zh-CN"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0"/>
            <a:ext cx="47625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801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链路</a:t>
            </a:r>
            <a:r>
              <a:rPr lang="zh-CN" altLang="zh-CN" dirty="0"/>
              <a:t>的带宽、交换结点中的缓存和处理机等，都是网络的</a:t>
            </a:r>
            <a:r>
              <a:rPr lang="zh-CN" altLang="zh-CN" dirty="0" smtClean="0"/>
              <a:t>资源</a:t>
            </a:r>
            <a:endParaRPr lang="en-US" altLang="zh-CN" dirty="0" smtClean="0"/>
          </a:p>
          <a:p>
            <a:r>
              <a:rPr lang="zh-CN" altLang="zh-CN" dirty="0" smtClean="0"/>
              <a:t>如果</a:t>
            </a:r>
            <a:r>
              <a:rPr lang="zh-CN" altLang="zh-CN" dirty="0"/>
              <a:t>用户对网络中资源的需求量超过了网络的可用资源（</a:t>
            </a:r>
            <a:r>
              <a:rPr lang="zh-CN" altLang="zh-CN" dirty="0">
                <a:solidFill>
                  <a:srgbClr val="FF0000"/>
                </a:solidFill>
              </a:rPr>
              <a:t>这是根本的原因</a:t>
            </a:r>
            <a:r>
              <a:rPr lang="zh-CN" altLang="zh-CN" dirty="0"/>
              <a:t>），网络的性能就会变坏，这就是网络中的拥塞（</a:t>
            </a:r>
            <a:r>
              <a:rPr lang="en-US" altLang="zh-CN" dirty="0"/>
              <a:t>congestion</a:t>
            </a:r>
            <a:r>
              <a:rPr lang="zh-CN" altLang="zh-CN" dirty="0"/>
              <a:t>）</a:t>
            </a:r>
            <a:r>
              <a:rPr lang="zh-CN" altLang="zh-CN" dirty="0" smtClean="0"/>
              <a:t>问题</a:t>
            </a:r>
            <a:endParaRPr lang="en-US" altLang="zh-CN" dirty="0" smtClean="0"/>
          </a:p>
          <a:p>
            <a:r>
              <a:rPr lang="zh-CN" altLang="zh-CN" dirty="0" smtClean="0"/>
              <a:t>此时</a:t>
            </a:r>
            <a:r>
              <a:rPr lang="zh-CN" altLang="zh-CN" dirty="0"/>
              <a:t>，整个网络的吞吐量将随输入的增大反而下降</a:t>
            </a:r>
            <a:endParaRPr lang="zh-CN" altLang="en-US" dirty="0"/>
          </a:p>
        </p:txBody>
      </p:sp>
    </p:spTree>
    <p:extLst>
      <p:ext uri="{BB962C8B-B14F-4D97-AF65-F5344CB8AC3E}">
        <p14:creationId xmlns:p14="http://schemas.microsoft.com/office/powerpoint/2010/main" val="23121982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例如</a:t>
            </a:r>
            <a:endParaRPr lang="zh-CN" altLang="en-US" dirty="0"/>
          </a:p>
        </p:txBody>
      </p:sp>
      <p:sp>
        <p:nvSpPr>
          <p:cNvPr id="3" name="内容占位符 2"/>
          <p:cNvSpPr>
            <a:spLocks noGrp="1"/>
          </p:cNvSpPr>
          <p:nvPr>
            <p:ph sz="quarter" idx="1"/>
          </p:nvPr>
        </p:nvSpPr>
        <p:spPr/>
        <p:txBody>
          <a:bodyPr/>
          <a:lstStyle/>
          <a:p>
            <a:r>
              <a:rPr lang="zh-CN" altLang="zh-CN" dirty="0"/>
              <a:t>当一个路由器没有足够的缓存空间时，它就会丢弃一些新到的</a:t>
            </a:r>
            <a:r>
              <a:rPr lang="zh-CN" altLang="zh-CN" dirty="0" smtClean="0"/>
              <a:t>分组</a:t>
            </a:r>
            <a:endParaRPr lang="en-US" altLang="zh-CN" dirty="0" smtClean="0"/>
          </a:p>
          <a:p>
            <a:r>
              <a:rPr lang="zh-CN" altLang="zh-CN" dirty="0" smtClean="0"/>
              <a:t>发送</a:t>
            </a:r>
            <a:r>
              <a:rPr lang="zh-CN" altLang="zh-CN" dirty="0"/>
              <a:t>这一分组的源点（如果采用了</a:t>
            </a:r>
            <a:r>
              <a:rPr lang="en-US" altLang="zh-CN" dirty="0"/>
              <a:t>TCP</a:t>
            </a:r>
            <a:r>
              <a:rPr lang="zh-CN" altLang="zh-CN" dirty="0"/>
              <a:t>协议）就会重传这一分组，甚至可能还要重传</a:t>
            </a:r>
            <a:r>
              <a:rPr lang="zh-CN" altLang="zh-CN" dirty="0" smtClean="0"/>
              <a:t>多次</a:t>
            </a:r>
            <a:endParaRPr lang="en-US" altLang="zh-CN" dirty="0" smtClean="0"/>
          </a:p>
          <a:p>
            <a:r>
              <a:rPr lang="zh-CN" altLang="zh-CN" dirty="0" smtClean="0"/>
              <a:t>这样</a:t>
            </a:r>
            <a:r>
              <a:rPr lang="zh-CN" altLang="zh-CN" dirty="0"/>
              <a:t>会引起更多的分组流入网络并被网络中的路由器丢弃，陷入死</a:t>
            </a:r>
            <a:r>
              <a:rPr lang="zh-CN" altLang="zh-CN" dirty="0" smtClean="0"/>
              <a:t>循环</a:t>
            </a:r>
            <a:endParaRPr lang="en-US" altLang="zh-CN" dirty="0" smtClean="0"/>
          </a:p>
          <a:p>
            <a:r>
              <a:rPr lang="zh-CN" altLang="zh-CN" dirty="0" smtClean="0"/>
              <a:t>即</a:t>
            </a:r>
            <a:r>
              <a:rPr lang="zh-CN" altLang="zh-CN" dirty="0"/>
              <a:t>拥塞引起的重传会加剧网络的拥塞</a:t>
            </a:r>
            <a:endParaRPr lang="zh-CN" altLang="en-US" dirty="0"/>
          </a:p>
        </p:txBody>
      </p:sp>
    </p:spTree>
    <p:extLst>
      <p:ext uri="{BB962C8B-B14F-4D97-AF65-F5344CB8AC3E}">
        <p14:creationId xmlns:p14="http://schemas.microsoft.com/office/powerpoint/2010/main" val="20854062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网络拥塞带来的问题</a:t>
            </a:r>
            <a:endParaRPr lang="zh-CN" altLang="en-US" dirty="0"/>
          </a:p>
        </p:txBody>
      </p:sp>
      <p:sp>
        <p:nvSpPr>
          <p:cNvPr id="3" name="内容占位符 2"/>
          <p:cNvSpPr>
            <a:spLocks noGrp="1"/>
          </p:cNvSpPr>
          <p:nvPr>
            <p:ph sz="quarter" idx="1"/>
          </p:nvPr>
        </p:nvSpPr>
        <p:spPr/>
        <p:txBody>
          <a:bodyPr/>
          <a:lstStyle/>
          <a:p>
            <a:pPr lvl="0"/>
            <a:r>
              <a:rPr lang="zh-CN" altLang="zh-CN" dirty="0" smtClean="0"/>
              <a:t>网络</a:t>
            </a:r>
            <a:r>
              <a:rPr lang="zh-CN" altLang="zh-CN" dirty="0"/>
              <a:t>性能变</a:t>
            </a:r>
            <a:r>
              <a:rPr lang="zh-CN" altLang="zh-CN" dirty="0" smtClean="0"/>
              <a:t>差</a:t>
            </a:r>
            <a:endParaRPr lang="en-US" altLang="zh-CN" dirty="0" smtClean="0"/>
          </a:p>
          <a:p>
            <a:pPr lvl="1"/>
            <a:r>
              <a:rPr lang="zh-CN" altLang="zh-CN" dirty="0" smtClean="0"/>
              <a:t>分组</a:t>
            </a:r>
            <a:r>
              <a:rPr lang="zh-CN" altLang="zh-CN" dirty="0"/>
              <a:t>多次丢失、多次重新发送所导致的时延增大。</a:t>
            </a:r>
          </a:p>
          <a:p>
            <a:pPr lvl="0"/>
            <a:r>
              <a:rPr lang="zh-CN" altLang="zh-CN" dirty="0"/>
              <a:t>网络资源的</a:t>
            </a:r>
            <a:r>
              <a:rPr lang="zh-CN" altLang="zh-CN" dirty="0" smtClean="0"/>
              <a:t>浪费</a:t>
            </a:r>
            <a:endParaRPr lang="en-US" altLang="zh-CN" dirty="0" smtClean="0"/>
          </a:p>
          <a:p>
            <a:pPr lvl="1"/>
            <a:r>
              <a:rPr lang="zh-CN" altLang="zh-CN" dirty="0" smtClean="0"/>
              <a:t>分组</a:t>
            </a:r>
            <a:r>
              <a:rPr lang="zh-CN" altLang="zh-CN" dirty="0"/>
              <a:t>被多次重发，网络不得不使用网络资源来发送重复的分组。</a:t>
            </a:r>
          </a:p>
          <a:p>
            <a:endParaRPr lang="zh-CN" altLang="en-US" dirty="0"/>
          </a:p>
        </p:txBody>
      </p:sp>
    </p:spTree>
    <p:extLst>
      <p:ext uri="{BB962C8B-B14F-4D97-AF65-F5344CB8AC3E}">
        <p14:creationId xmlns:p14="http://schemas.microsoft.com/office/powerpoint/2010/main" val="3973409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1040160"/>
          </a:xfrm>
        </p:spPr>
        <p:txBody>
          <a:bodyPr>
            <a:normAutofit fontScale="90000"/>
          </a:bodyPr>
          <a:lstStyle/>
          <a:p>
            <a:r>
              <a:rPr lang="en-US" altLang="zh-CN" dirty="0">
                <a:solidFill>
                  <a:srgbClr val="FF0000"/>
                </a:solidFill>
              </a:rPr>
              <a:t>2</a:t>
            </a:r>
            <a:r>
              <a:rPr lang="zh-CN" altLang="zh-CN" dirty="0">
                <a:solidFill>
                  <a:srgbClr val="FF0000"/>
                </a:solidFill>
              </a:rPr>
              <a:t>．如何解决</a:t>
            </a:r>
            <a:r>
              <a:rPr lang="zh-CN" altLang="zh-CN" dirty="0" smtClean="0">
                <a:solidFill>
                  <a:srgbClr val="FF0000"/>
                </a:solidFill>
              </a:rPr>
              <a:t>网络拥塞</a:t>
            </a:r>
            <a:r>
              <a:rPr lang="en-US" altLang="zh-CN" dirty="0" smtClean="0">
                <a:solidFill>
                  <a:srgbClr val="FF0000"/>
                </a:solidFill>
              </a:rPr>
              <a:t/>
            </a:r>
            <a:br>
              <a:rPr lang="en-US" altLang="zh-CN" dirty="0" smtClean="0">
                <a:solidFill>
                  <a:srgbClr val="FF0000"/>
                </a:solidFill>
              </a:rPr>
            </a:br>
            <a:r>
              <a:rPr lang="en-US" altLang="zh-CN" dirty="0"/>
              <a:t>1</a:t>
            </a:r>
            <a:r>
              <a:rPr lang="zh-CN" altLang="zh-CN" dirty="0"/>
              <a:t>）增加资源</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有人可能认为：“只要增加资源，就可以解决网络拥塞的问题。</a:t>
            </a:r>
            <a:r>
              <a:rPr lang="zh-CN" altLang="zh-CN" dirty="0" smtClean="0"/>
              <a:t>”</a:t>
            </a:r>
            <a:endParaRPr lang="en-US" altLang="zh-CN" dirty="0" smtClean="0"/>
          </a:p>
          <a:p>
            <a:r>
              <a:rPr lang="zh-CN" altLang="zh-CN" dirty="0" smtClean="0"/>
              <a:t>其实</a:t>
            </a:r>
            <a:r>
              <a:rPr lang="zh-CN" altLang="zh-CN" dirty="0"/>
              <a:t>网络拥塞是一个非常复杂的</a:t>
            </a:r>
            <a:r>
              <a:rPr lang="zh-CN" altLang="zh-CN" dirty="0" smtClean="0"/>
              <a:t>问题</a:t>
            </a:r>
            <a:endParaRPr lang="en-US" altLang="zh-CN" dirty="0" smtClean="0"/>
          </a:p>
          <a:p>
            <a:r>
              <a:rPr lang="zh-CN" altLang="zh-CN" dirty="0" smtClean="0"/>
              <a:t>简单</a:t>
            </a:r>
            <a:r>
              <a:rPr lang="zh-CN" altLang="zh-CN" dirty="0"/>
              <a:t>地采用上述做法，有时不但不能解决拥塞问题，而且还可能使网络的性能更坏。</a:t>
            </a:r>
            <a:endParaRPr lang="zh-CN" altLang="en-US" dirty="0"/>
          </a:p>
        </p:txBody>
      </p:sp>
    </p:spTree>
    <p:extLst>
      <p:ext uri="{BB962C8B-B14F-4D97-AF65-F5344CB8AC3E}">
        <p14:creationId xmlns:p14="http://schemas.microsoft.com/office/powerpoint/2010/main" val="29580682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设结点的缓存很大，能否解决问题？</a:t>
            </a:r>
            <a:r>
              <a:rPr lang="en-US" altLang="zh-CN" dirty="0" smtClean="0">
                <a:solidFill>
                  <a:srgbClr val="FF0000"/>
                </a:solidFill>
              </a:rPr>
              <a:t>No</a:t>
            </a:r>
          </a:p>
          <a:p>
            <a:r>
              <a:rPr lang="zh-CN" altLang="zh-CN" dirty="0"/>
              <a:t>由于处理机的速度和输出链路的带宽均未</a:t>
            </a:r>
            <a:r>
              <a:rPr lang="zh-CN" altLang="zh-CN" dirty="0" smtClean="0"/>
              <a:t>提高</a:t>
            </a:r>
            <a:endParaRPr lang="en-US" altLang="zh-CN" dirty="0" smtClean="0"/>
          </a:p>
          <a:p>
            <a:r>
              <a:rPr lang="zh-CN" altLang="zh-CN" dirty="0" smtClean="0"/>
              <a:t>队列</a:t>
            </a:r>
            <a:r>
              <a:rPr lang="zh-CN" altLang="zh-CN" dirty="0"/>
              <a:t>中的多数分组的排队时间将大大</a:t>
            </a:r>
            <a:r>
              <a:rPr lang="zh-CN" altLang="zh-CN" dirty="0" smtClean="0"/>
              <a:t>增加</a:t>
            </a:r>
            <a:endParaRPr lang="en-US" altLang="zh-CN" dirty="0" smtClean="0"/>
          </a:p>
          <a:p>
            <a:r>
              <a:rPr lang="zh-CN" altLang="zh-CN" dirty="0" smtClean="0"/>
              <a:t>发送</a:t>
            </a:r>
            <a:r>
              <a:rPr lang="zh-CN" altLang="zh-CN" dirty="0"/>
              <a:t>方的上层认为分组超时，会重传</a:t>
            </a:r>
            <a:r>
              <a:rPr lang="zh-CN" altLang="zh-CN" dirty="0" smtClean="0"/>
              <a:t>分组</a:t>
            </a:r>
            <a:endParaRPr lang="en-US" altLang="zh-CN" dirty="0" smtClean="0"/>
          </a:p>
          <a:p>
            <a:r>
              <a:rPr lang="zh-CN" altLang="zh-CN" dirty="0" smtClean="0"/>
              <a:t>网络</a:t>
            </a:r>
            <a:r>
              <a:rPr lang="zh-CN" altLang="zh-CN" dirty="0"/>
              <a:t>的负担更重了。</a:t>
            </a:r>
            <a:endParaRPr lang="zh-CN" altLang="en-US" dirty="0"/>
          </a:p>
        </p:txBody>
      </p:sp>
    </p:spTree>
    <p:extLst>
      <p:ext uri="{BB962C8B-B14F-4D97-AF65-F5344CB8AC3E}">
        <p14:creationId xmlns:p14="http://schemas.microsoft.com/office/powerpoint/2010/main" val="2547692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45" y="2924944"/>
            <a:ext cx="8699326" cy="249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组合 20"/>
          <p:cNvGrpSpPr/>
          <p:nvPr/>
        </p:nvGrpSpPr>
        <p:grpSpPr>
          <a:xfrm>
            <a:off x="2749385" y="2829962"/>
            <a:ext cx="3740232" cy="653370"/>
            <a:chOff x="2771800" y="2829962"/>
            <a:chExt cx="3740232" cy="653370"/>
          </a:xfrm>
        </p:grpSpPr>
        <p:sp>
          <p:nvSpPr>
            <p:cNvPr id="14" name="矩形 13"/>
            <p:cNvSpPr/>
            <p:nvPr/>
          </p:nvSpPr>
          <p:spPr>
            <a:xfrm>
              <a:off x="2771800" y="2829962"/>
              <a:ext cx="3740232" cy="630396"/>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cxnSp>
          <p:nvCxnSpPr>
            <p:cNvPr id="20" name="直接连接符 19"/>
            <p:cNvCxnSpPr/>
            <p:nvPr/>
          </p:nvCxnSpPr>
          <p:spPr>
            <a:xfrm>
              <a:off x="4355976" y="2829962"/>
              <a:ext cx="0" cy="630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436096" y="2967970"/>
              <a:ext cx="1075936" cy="369332"/>
            </a:xfrm>
            <a:prstGeom prst="rect">
              <a:avLst/>
            </a:prstGeom>
          </p:spPr>
          <p:txBody>
            <a:bodyPr wrap="none">
              <a:spAutoFit/>
            </a:bodyPr>
            <a:lstStyle/>
            <a:p>
              <a:r>
                <a:rPr lang="en-US" altLang="zh-CN" dirty="0"/>
                <a:t>125.1.2.3</a:t>
              </a:r>
              <a:endParaRPr lang="zh-CN" altLang="en-US" dirty="0"/>
            </a:p>
          </p:txBody>
        </p:sp>
        <p:sp>
          <p:nvSpPr>
            <p:cNvPr id="6" name="矩形 5"/>
            <p:cNvSpPr/>
            <p:nvPr/>
          </p:nvSpPr>
          <p:spPr>
            <a:xfrm>
              <a:off x="4355976" y="2967970"/>
              <a:ext cx="1112805" cy="369332"/>
            </a:xfrm>
            <a:prstGeom prst="rect">
              <a:avLst/>
            </a:prstGeom>
          </p:spPr>
          <p:txBody>
            <a:bodyPr wrap="none">
              <a:spAutoFit/>
            </a:bodyPr>
            <a:lstStyle/>
            <a:p>
              <a:r>
                <a:rPr lang="en-US" altLang="zh-CN" dirty="0"/>
                <a:t>194.4.5.6</a:t>
              </a:r>
              <a:endParaRPr lang="zh-CN" altLang="en-US" dirty="0"/>
            </a:p>
          </p:txBody>
        </p:sp>
        <p:cxnSp>
          <p:nvCxnSpPr>
            <p:cNvPr id="22" name="直接连接符 21"/>
            <p:cNvCxnSpPr/>
            <p:nvPr/>
          </p:nvCxnSpPr>
          <p:spPr>
            <a:xfrm>
              <a:off x="5436096" y="2852936"/>
              <a:ext cx="0" cy="63039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0585" y="3068960"/>
            <a:ext cx="1368152" cy="391398"/>
            <a:chOff x="755576" y="2389530"/>
            <a:chExt cx="1368152" cy="391398"/>
          </a:xfrm>
        </p:grpSpPr>
        <p:sp>
          <p:nvSpPr>
            <p:cNvPr id="8" name="矩形 7"/>
            <p:cNvSpPr/>
            <p:nvPr/>
          </p:nvSpPr>
          <p:spPr>
            <a:xfrm>
              <a:off x="755576" y="2389530"/>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 </a:t>
              </a:r>
              <a:r>
                <a:rPr lang="en-US" altLang="zh-CN" dirty="0" smtClean="0">
                  <a:solidFill>
                    <a:schemeClr val="tx1"/>
                  </a:solidFill>
                </a:rPr>
                <a:t> D  S</a:t>
              </a:r>
              <a:endParaRPr lang="en-US" altLang="zh-CN" dirty="0">
                <a:solidFill>
                  <a:schemeClr val="tx1"/>
                </a:solidFill>
              </a:endParaRPr>
            </a:p>
          </p:txBody>
        </p:sp>
        <p:cxnSp>
          <p:nvCxnSpPr>
            <p:cNvPr id="10" name="直接连接符 9"/>
            <p:cNvCxnSpPr>
              <a:stCxn id="8" idx="0"/>
              <a:endCxn id="8" idx="2"/>
            </p:cNvCxnSpPr>
            <p:nvPr/>
          </p:nvCxnSpPr>
          <p:spPr>
            <a:xfrm>
              <a:off x="1439652" y="2389530"/>
              <a:ext cx="0" cy="391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763688" y="2389530"/>
              <a:ext cx="0" cy="39139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2965409" y="3780575"/>
            <a:ext cx="1368152" cy="391398"/>
            <a:chOff x="2965409" y="3780575"/>
            <a:chExt cx="1368152" cy="391398"/>
          </a:xfrm>
        </p:grpSpPr>
        <p:sp>
          <p:nvSpPr>
            <p:cNvPr id="25" name="矩形 24"/>
            <p:cNvSpPr/>
            <p:nvPr/>
          </p:nvSpPr>
          <p:spPr>
            <a:xfrm>
              <a:off x="2965409" y="3780575"/>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sp>
          <p:nvSpPr>
            <p:cNvPr id="28" name="矩形 27"/>
            <p:cNvSpPr/>
            <p:nvPr/>
          </p:nvSpPr>
          <p:spPr>
            <a:xfrm>
              <a:off x="3038730" y="3866254"/>
              <a:ext cx="806119" cy="232157"/>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p:txBody>
        </p:sp>
      </p:grpSp>
      <p:grpSp>
        <p:nvGrpSpPr>
          <p:cNvPr id="30" name="组合 29"/>
          <p:cNvGrpSpPr/>
          <p:nvPr/>
        </p:nvGrpSpPr>
        <p:grpSpPr>
          <a:xfrm>
            <a:off x="6228184" y="3619650"/>
            <a:ext cx="1368152" cy="391398"/>
            <a:chOff x="755576" y="2389530"/>
            <a:chExt cx="1368152" cy="391398"/>
          </a:xfrm>
        </p:grpSpPr>
        <p:sp>
          <p:nvSpPr>
            <p:cNvPr id="31" name="矩形 30"/>
            <p:cNvSpPr/>
            <p:nvPr/>
          </p:nvSpPr>
          <p:spPr>
            <a:xfrm>
              <a:off x="755576" y="2389530"/>
              <a:ext cx="1368152" cy="391398"/>
            </a:xfrm>
            <a:prstGeom prst="rect">
              <a:avLst/>
            </a:prstGeom>
            <a:solidFill>
              <a:schemeClr val="bg1"/>
            </a:solidFill>
            <a:ln w="571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Data </a:t>
              </a:r>
              <a:r>
                <a:rPr lang="en-US" altLang="zh-CN" dirty="0" smtClean="0">
                  <a:solidFill>
                    <a:schemeClr val="tx1"/>
                  </a:solidFill>
                </a:rPr>
                <a:t> D  S</a:t>
              </a:r>
              <a:endParaRPr lang="en-US" altLang="zh-CN" dirty="0">
                <a:solidFill>
                  <a:schemeClr val="tx1"/>
                </a:solidFill>
              </a:endParaRPr>
            </a:p>
          </p:txBody>
        </p:sp>
        <p:cxnSp>
          <p:nvCxnSpPr>
            <p:cNvPr id="32" name="直接连接符 31"/>
            <p:cNvCxnSpPr>
              <a:stCxn id="31" idx="0"/>
              <a:endCxn id="31" idx="2"/>
            </p:cNvCxnSpPr>
            <p:nvPr/>
          </p:nvCxnSpPr>
          <p:spPr>
            <a:xfrm>
              <a:off x="1439652" y="2389530"/>
              <a:ext cx="0" cy="391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763688" y="2389530"/>
              <a:ext cx="0" cy="39139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338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3.88889E-6 4.07407E-6 L 0.15746 0.09768 " pathEditMode="relative" rAng="0" ptsTypes="AA">
                                      <p:cBhvr>
                                        <p:cTn id="10" dur="2000" fill="hold"/>
                                        <p:tgtEl>
                                          <p:spTgt spid="11"/>
                                        </p:tgtEl>
                                        <p:attrNameLst>
                                          <p:attrName>ppt_x</p:attrName>
                                          <p:attrName>ppt_y</p:attrName>
                                        </p:attrNameLst>
                                      </p:cBhvr>
                                      <p:rCtr x="7865" y="488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5746 0.09768 L 0.27552 -0.01783 " pathEditMode="relative" rAng="0" ptsTypes="AA">
                                      <p:cBhvr>
                                        <p:cTn id="14" dur="2000" fill="hold"/>
                                        <p:tgtEl>
                                          <p:spTgt spid="11"/>
                                        </p:tgtEl>
                                        <p:attrNameLst>
                                          <p:attrName>ppt_x</p:attrName>
                                          <p:attrName>ppt_y</p:attrName>
                                        </p:attrNameLst>
                                      </p:cBhvr>
                                      <p:rCtr x="5903" y="-5787"/>
                                    </p:animMotion>
                                  </p:childTnLst>
                                </p:cTn>
                              </p:par>
                            </p:childTnLst>
                          </p:cTn>
                        </p:par>
                        <p:par>
                          <p:cTn id="15" fill="hold">
                            <p:stCondLst>
                              <p:cond delay="2000"/>
                            </p:stCondLst>
                            <p:childTnLst>
                              <p:par>
                                <p:cTn id="16" presetID="1" presetClass="entr" presetSubtype="0"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1.94444E-6 3.7037E-7 L 0.25851 3.7037E-7 " pathEditMode="relative" rAng="0" ptsTypes="AA">
                                      <p:cBhvr>
                                        <p:cTn id="33" dur="2000" fill="hold"/>
                                        <p:tgtEl>
                                          <p:spTgt spid="23"/>
                                        </p:tgtEl>
                                        <p:attrNameLst>
                                          <p:attrName>ppt_x</p:attrName>
                                          <p:attrName>ppt_y</p:attrName>
                                        </p:attrNameLst>
                                      </p:cBhvr>
                                      <p:rCtr x="12917" y="0"/>
                                    </p:animMotion>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2.77778E-6 0 L 0.08264 -0.08773 " pathEditMode="relative" rAng="0" ptsTypes="AA">
                                      <p:cBhvr>
                                        <p:cTn id="46" dur="2000" fill="hold"/>
                                        <p:tgtEl>
                                          <p:spTgt spid="30"/>
                                        </p:tgtEl>
                                        <p:attrNameLst>
                                          <p:attrName>ppt_x</p:attrName>
                                          <p:attrName>ppt_y</p:attrName>
                                        </p:attrNameLst>
                                      </p:cBhvr>
                                      <p:rCtr x="4132" y="-43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如果增加瓶颈处的资源，在相同流量的情况下，可能在一定程度上缓解</a:t>
            </a:r>
            <a:r>
              <a:rPr lang="zh-CN" altLang="zh-CN" dirty="0" smtClean="0"/>
              <a:t>拥塞</a:t>
            </a:r>
            <a:endParaRPr lang="en-US" altLang="zh-CN" dirty="0" smtClean="0"/>
          </a:p>
          <a:p>
            <a:r>
              <a:rPr lang="zh-CN" altLang="zh-CN" dirty="0" smtClean="0"/>
              <a:t>但是</a:t>
            </a:r>
            <a:r>
              <a:rPr lang="zh-CN" altLang="zh-CN" dirty="0"/>
              <a:t>又会将瓶颈转移到其他地方，还会产生拥塞。</a:t>
            </a:r>
          </a:p>
          <a:p>
            <a:r>
              <a:rPr lang="zh-CN" altLang="zh-CN" dirty="0"/>
              <a:t>为此，只能整体增加网络资源，并且合理地调配网络资源，才能尽量推迟拥塞的出现，实现服务质量的整体</a:t>
            </a:r>
            <a:r>
              <a:rPr lang="zh-CN" altLang="zh-CN" dirty="0" smtClean="0"/>
              <a:t>提高</a:t>
            </a:r>
            <a:endParaRPr lang="en-US" altLang="zh-CN" dirty="0" smtClean="0"/>
          </a:p>
          <a:p>
            <a:r>
              <a:rPr lang="zh-CN" altLang="zh-CN" dirty="0" smtClean="0"/>
              <a:t>就</a:t>
            </a:r>
            <a:r>
              <a:rPr lang="zh-CN" altLang="zh-CN" dirty="0"/>
              <a:t>如同现在大家不会再有</a:t>
            </a:r>
            <a:r>
              <a:rPr lang="en-US" altLang="zh-CN" dirty="0"/>
              <a:t>1990</a:t>
            </a:r>
            <a:r>
              <a:rPr lang="zh-CN" altLang="zh-CN" dirty="0"/>
              <a:t>年代到</a:t>
            </a:r>
            <a:r>
              <a:rPr lang="en-US" altLang="zh-CN" dirty="0"/>
              <a:t>2010</a:t>
            </a:r>
            <a:r>
              <a:rPr lang="zh-CN" altLang="zh-CN" dirty="0"/>
              <a:t>年代初的感觉一样</a:t>
            </a:r>
            <a:r>
              <a:rPr lang="zh-CN" altLang="zh-CN" dirty="0" smtClean="0"/>
              <a:t>。</a:t>
            </a:r>
            <a:endParaRPr lang="zh-CN" altLang="zh-CN" dirty="0"/>
          </a:p>
        </p:txBody>
      </p:sp>
    </p:spTree>
    <p:extLst>
      <p:ext uri="{BB962C8B-B14F-4D97-AF65-F5344CB8AC3E}">
        <p14:creationId xmlns:p14="http://schemas.microsoft.com/office/powerpoint/2010/main" val="11225998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但是</a:t>
            </a:r>
            <a:r>
              <a:rPr lang="zh-CN" altLang="en-US" dirty="0" smtClean="0"/>
              <a:t>！</a:t>
            </a:r>
            <a:endParaRPr lang="en-US" altLang="zh-CN" dirty="0" smtClean="0"/>
          </a:p>
          <a:p>
            <a:r>
              <a:rPr lang="zh-CN" altLang="zh-CN" dirty="0" smtClean="0"/>
              <a:t>资源</a:t>
            </a:r>
            <a:r>
              <a:rPr lang="zh-CN" altLang="zh-CN" dirty="0"/>
              <a:t>是永远低于人们的（同时使用的）需求</a:t>
            </a:r>
            <a:r>
              <a:rPr lang="zh-CN" altLang="zh-CN" dirty="0" smtClean="0"/>
              <a:t>的</a:t>
            </a:r>
            <a:endParaRPr lang="en-US" altLang="zh-CN" dirty="0" smtClean="0"/>
          </a:p>
          <a:p>
            <a:r>
              <a:rPr lang="zh-CN" altLang="zh-CN" dirty="0" smtClean="0"/>
              <a:t>就</a:t>
            </a:r>
            <a:r>
              <a:rPr lang="zh-CN" altLang="zh-CN" dirty="0"/>
              <a:t>如同马路建的再多、再</a:t>
            </a:r>
            <a:r>
              <a:rPr lang="zh-CN" altLang="zh-CN" dirty="0" smtClean="0"/>
              <a:t>宽</a:t>
            </a:r>
            <a:endParaRPr lang="en-US" altLang="zh-CN" dirty="0" smtClean="0"/>
          </a:p>
          <a:p>
            <a:r>
              <a:rPr lang="zh-CN" altLang="zh-CN" dirty="0" smtClean="0"/>
              <a:t>也</a:t>
            </a:r>
            <a:r>
              <a:rPr lang="zh-CN" altLang="zh-CN" dirty="0"/>
              <a:t>承受不住所有汽车一起上路一样。</a:t>
            </a:r>
            <a:endParaRPr lang="zh-CN" altLang="en-US" dirty="0"/>
          </a:p>
          <a:p>
            <a:endParaRPr lang="zh-CN" altLang="en-US" dirty="0"/>
          </a:p>
        </p:txBody>
      </p:sp>
    </p:spTree>
    <p:extLst>
      <p:ext uri="{BB962C8B-B14F-4D97-AF65-F5344CB8AC3E}">
        <p14:creationId xmlns:p14="http://schemas.microsoft.com/office/powerpoint/2010/main" val="12199104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）合理调控</a:t>
            </a:r>
            <a:endParaRPr lang="zh-CN" altLang="en-US" dirty="0"/>
          </a:p>
        </p:txBody>
      </p:sp>
      <p:sp>
        <p:nvSpPr>
          <p:cNvPr id="3" name="内容占位符 2"/>
          <p:cNvSpPr>
            <a:spLocks noGrp="1"/>
          </p:cNvSpPr>
          <p:nvPr>
            <p:ph sz="quarter" idx="1"/>
          </p:nvPr>
        </p:nvSpPr>
        <p:spPr/>
        <p:txBody>
          <a:bodyPr/>
          <a:lstStyle/>
          <a:p>
            <a:r>
              <a:rPr lang="zh-CN" altLang="zh-CN" dirty="0"/>
              <a:t>对网络的行为，特别是对边缘结点的网络行为进行合理的控制，这才是最有效的</a:t>
            </a:r>
            <a:r>
              <a:rPr lang="zh-CN" altLang="zh-CN" dirty="0" smtClean="0"/>
              <a:t>方法</a:t>
            </a:r>
            <a:endParaRPr lang="en-US" altLang="zh-CN" dirty="0" smtClean="0"/>
          </a:p>
          <a:p>
            <a:r>
              <a:rPr lang="zh-CN" altLang="zh-CN" dirty="0" smtClean="0"/>
              <a:t>就</a:t>
            </a:r>
            <a:r>
              <a:rPr lang="zh-CN" altLang="zh-CN" dirty="0"/>
              <a:t>如同城市交通一样，如果有交警提前布防，特别是在进入城市的道路入口处限制一些流入车辆，情况就会好</a:t>
            </a:r>
            <a:r>
              <a:rPr lang="zh-CN" altLang="zh-CN" dirty="0" smtClean="0"/>
              <a:t>很多</a:t>
            </a:r>
            <a:endParaRPr lang="en-US" altLang="zh-CN" dirty="0" smtClean="0"/>
          </a:p>
          <a:p>
            <a:r>
              <a:rPr lang="zh-CN" altLang="zh-CN" dirty="0" smtClean="0"/>
              <a:t>这</a:t>
            </a:r>
            <a:r>
              <a:rPr lang="zh-CN" altLang="zh-CN" dirty="0"/>
              <a:t>也是当前国内很多景区限制游客数量的</a:t>
            </a:r>
            <a:r>
              <a:rPr lang="zh-CN" altLang="zh-CN" dirty="0" smtClean="0"/>
              <a:t>出发点</a:t>
            </a:r>
            <a:endParaRPr lang="en-US" altLang="zh-CN" dirty="0" smtClean="0"/>
          </a:p>
          <a:p>
            <a:pPr lvl="1"/>
            <a:r>
              <a:rPr lang="zh-CN" altLang="zh-CN" dirty="0" smtClean="0"/>
              <a:t>如果</a:t>
            </a:r>
            <a:r>
              <a:rPr lang="zh-CN" altLang="zh-CN" dirty="0"/>
              <a:t>景区人多了，进去也是看人头不是</a:t>
            </a:r>
            <a:r>
              <a:rPr lang="zh-CN" altLang="zh-CN" dirty="0" smtClean="0"/>
              <a:t>？</a:t>
            </a:r>
            <a:endParaRPr lang="zh-CN" altLang="en-US" dirty="0"/>
          </a:p>
        </p:txBody>
      </p:sp>
    </p:spTree>
    <p:extLst>
      <p:ext uri="{BB962C8B-B14F-4D97-AF65-F5344CB8AC3E}">
        <p14:creationId xmlns:p14="http://schemas.microsoft.com/office/powerpoint/2010/main" val="3078957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研究和实践均表明，追加网络瓶颈资源的方法无法从根本上解决网络拥塞问题，只有通过引入适当的拥塞控制方法，才能从源头来避免拥塞。</a:t>
            </a:r>
          </a:p>
          <a:p>
            <a:r>
              <a:rPr lang="zh-CN" altLang="zh-CN" dirty="0"/>
              <a:t>从发送方来说，如果网络拥塞，将导致自己享受的通信质量大大降低，所以应该根据网络的情况调整自己的行为——如果网络出现了问题，我就不要再毫无节制地发送数据</a:t>
            </a:r>
            <a:r>
              <a:rPr lang="zh-CN" altLang="zh-CN" dirty="0" smtClean="0"/>
              <a:t>了</a:t>
            </a:r>
            <a:endParaRPr lang="en-US" altLang="zh-CN" dirty="0" smtClean="0"/>
          </a:p>
          <a:p>
            <a:r>
              <a:rPr lang="zh-CN" altLang="zh-CN" dirty="0" smtClean="0"/>
              <a:t>你好</a:t>
            </a:r>
            <a:r>
              <a:rPr lang="zh-CN" altLang="zh-CN" dirty="0"/>
              <a:t>我好大家好才是真正的好</a:t>
            </a:r>
            <a:r>
              <a:rPr lang="zh-CN" altLang="zh-CN" dirty="0" smtClean="0"/>
              <a:t>嘛</a:t>
            </a:r>
            <a:endParaRPr lang="zh-CN" altLang="en-US" dirty="0"/>
          </a:p>
        </p:txBody>
      </p:sp>
    </p:spTree>
    <p:extLst>
      <p:ext uri="{BB962C8B-B14F-4D97-AF65-F5344CB8AC3E}">
        <p14:creationId xmlns:p14="http://schemas.microsoft.com/office/powerpoint/2010/main" val="19761956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r>
              <a:rPr lang="en-US" altLang="zh-CN" dirty="0" smtClean="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pPr lvl="1"/>
            <a:r>
              <a:rPr lang="en-US" altLang="zh-CN" dirty="0"/>
              <a:t>11.4.1 </a:t>
            </a:r>
            <a:r>
              <a:rPr lang="zh-CN" altLang="zh-CN" dirty="0"/>
              <a:t>概述</a:t>
            </a:r>
          </a:p>
          <a:p>
            <a:pPr lvl="1"/>
            <a:r>
              <a:rPr lang="en-US" altLang="zh-CN" dirty="0">
                <a:solidFill>
                  <a:srgbClr val="FF0000"/>
                </a:solidFill>
              </a:rPr>
              <a:t>11.4.2 </a:t>
            </a:r>
            <a:r>
              <a:rPr lang="zh-CN" altLang="zh-CN" dirty="0">
                <a:solidFill>
                  <a:srgbClr val="FF0000"/>
                </a:solidFill>
              </a:rPr>
              <a:t>拥塞控制</a:t>
            </a:r>
          </a:p>
          <a:p>
            <a:pPr lvl="1"/>
            <a:r>
              <a:rPr lang="en-US" altLang="zh-CN" dirty="0"/>
              <a:t>11.4.3 </a:t>
            </a:r>
            <a:r>
              <a:rPr lang="zh-CN" altLang="zh-CN" dirty="0"/>
              <a:t>主动队列管理</a:t>
            </a:r>
          </a:p>
          <a:p>
            <a:endParaRPr lang="zh-CN" altLang="en-US" dirty="0"/>
          </a:p>
        </p:txBody>
      </p:sp>
    </p:spTree>
    <p:extLst>
      <p:ext uri="{BB962C8B-B14F-4D97-AF65-F5344CB8AC3E}">
        <p14:creationId xmlns:p14="http://schemas.microsoft.com/office/powerpoint/2010/main" val="23539722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控制模型</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拥塞控制可以分为开环控制和闭环控制</a:t>
            </a:r>
            <a:r>
              <a:rPr lang="zh-CN" altLang="zh-CN" dirty="0" smtClean="0"/>
              <a:t>两种</a:t>
            </a:r>
            <a:endParaRPr lang="en-US" altLang="zh-CN" dirty="0" smtClean="0"/>
          </a:p>
          <a:p>
            <a:r>
              <a:rPr lang="zh-CN" altLang="zh-CN" dirty="0"/>
              <a:t>开环控制是在设计网络时事先将可能发生拥塞的全部因素都尽量考虑周到，力求网络在工作时不产生</a:t>
            </a:r>
            <a:r>
              <a:rPr lang="zh-CN" altLang="zh-CN" dirty="0" smtClean="0"/>
              <a:t>拥塞</a:t>
            </a:r>
            <a:endParaRPr lang="en-US" altLang="zh-CN" dirty="0" smtClean="0"/>
          </a:p>
          <a:p>
            <a:r>
              <a:rPr lang="zh-CN" altLang="zh-CN" dirty="0" smtClean="0"/>
              <a:t>因为</a:t>
            </a:r>
            <a:r>
              <a:rPr lang="zh-CN" altLang="zh-CN" dirty="0"/>
              <a:t>这种模型没有</a:t>
            </a:r>
            <a:r>
              <a:rPr lang="zh-CN" altLang="zh-CN" dirty="0" smtClean="0"/>
              <a:t>反馈机制</a:t>
            </a:r>
            <a:r>
              <a:rPr lang="zh-CN" altLang="zh-CN" dirty="0"/>
              <a:t>，所以所有结点都按照制定的策略发送，到了黄河也不</a:t>
            </a:r>
            <a:r>
              <a:rPr lang="zh-CN" altLang="zh-CN" dirty="0" smtClean="0"/>
              <a:t>回头</a:t>
            </a:r>
            <a:endParaRPr lang="en-US" altLang="zh-CN" dirty="0" smtClean="0"/>
          </a:p>
          <a:p>
            <a:r>
              <a:rPr lang="zh-CN" altLang="zh-CN" dirty="0" smtClean="0"/>
              <a:t>怎么</a:t>
            </a:r>
            <a:r>
              <a:rPr lang="zh-CN" altLang="zh-CN" dirty="0"/>
              <a:t>就让编者想起宋朝皇帝喜欢在将帅出征前，事先把所有的排兵布阵都布置下去</a:t>
            </a:r>
            <a:r>
              <a:rPr lang="zh-CN" altLang="zh-CN" dirty="0" smtClean="0"/>
              <a:t>呢</a:t>
            </a:r>
            <a:endParaRPr lang="zh-CN" altLang="en-US" dirty="0"/>
          </a:p>
        </p:txBody>
      </p:sp>
    </p:spTree>
    <p:extLst>
      <p:ext uri="{BB962C8B-B14F-4D97-AF65-F5344CB8AC3E}">
        <p14:creationId xmlns:p14="http://schemas.microsoft.com/office/powerpoint/2010/main" val="2318745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闭环控制</a:t>
            </a:r>
            <a:endParaRPr lang="zh-CN" altLang="en-US" dirty="0"/>
          </a:p>
        </p:txBody>
      </p:sp>
      <p:sp>
        <p:nvSpPr>
          <p:cNvPr id="3" name="内容占位符 2"/>
          <p:cNvSpPr>
            <a:spLocks noGrp="1"/>
          </p:cNvSpPr>
          <p:nvPr>
            <p:ph sz="quarter" idx="1"/>
          </p:nvPr>
        </p:nvSpPr>
        <p:spPr/>
        <p:txBody>
          <a:bodyPr/>
          <a:lstStyle/>
          <a:p>
            <a:r>
              <a:rPr lang="zh-CN" altLang="zh-CN" dirty="0" smtClean="0"/>
              <a:t>基于反馈的模型</a:t>
            </a:r>
            <a:endParaRPr lang="en-US" altLang="zh-CN" dirty="0" smtClean="0"/>
          </a:p>
          <a:p>
            <a:r>
              <a:rPr lang="zh-CN" altLang="zh-CN" dirty="0" smtClean="0"/>
              <a:t>主要有以下几个步骤：</a:t>
            </a:r>
            <a:endParaRPr lang="zh-CN" altLang="zh-CN" dirty="0"/>
          </a:p>
          <a:p>
            <a:pPr lvl="1"/>
            <a:r>
              <a:rPr lang="zh-CN" altLang="zh-CN" dirty="0"/>
              <a:t>监测网络系统以检测拥塞的</a:t>
            </a:r>
            <a:r>
              <a:rPr lang="zh-CN" altLang="zh-CN" dirty="0" smtClean="0"/>
              <a:t>信息</a:t>
            </a:r>
            <a:endParaRPr lang="zh-CN" altLang="zh-CN" dirty="0"/>
          </a:p>
          <a:p>
            <a:pPr lvl="1"/>
            <a:r>
              <a:rPr lang="zh-CN" altLang="zh-CN" dirty="0"/>
              <a:t>把拥塞信息反馈到可采取行动的</a:t>
            </a:r>
            <a:r>
              <a:rPr lang="zh-CN" altLang="zh-CN" dirty="0" smtClean="0"/>
              <a:t>角色</a:t>
            </a:r>
            <a:endParaRPr lang="zh-CN" altLang="zh-CN" dirty="0"/>
          </a:p>
          <a:p>
            <a:pPr lvl="1"/>
            <a:r>
              <a:rPr lang="zh-CN" altLang="zh-CN" dirty="0"/>
              <a:t>调整网络行为以解决、缓解网络拥塞</a:t>
            </a:r>
            <a:endParaRPr lang="zh-CN" altLang="en-US" dirty="0"/>
          </a:p>
        </p:txBody>
      </p:sp>
    </p:spTree>
    <p:extLst>
      <p:ext uri="{BB962C8B-B14F-4D97-AF65-F5344CB8AC3E}">
        <p14:creationId xmlns:p14="http://schemas.microsoft.com/office/powerpoint/2010/main" val="9179862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拥塞</a:t>
            </a:r>
            <a:r>
              <a:rPr lang="zh-CN" altLang="zh-CN" dirty="0" smtClean="0"/>
              <a:t>指标</a:t>
            </a:r>
            <a:endParaRPr lang="zh-CN" altLang="en-US" dirty="0"/>
          </a:p>
        </p:txBody>
      </p:sp>
      <p:sp>
        <p:nvSpPr>
          <p:cNvPr id="3" name="内容占位符 2"/>
          <p:cNvSpPr>
            <a:spLocks noGrp="1"/>
          </p:cNvSpPr>
          <p:nvPr>
            <p:ph sz="quarter" idx="1"/>
          </p:nvPr>
        </p:nvSpPr>
        <p:spPr/>
        <p:txBody>
          <a:bodyPr/>
          <a:lstStyle/>
          <a:p>
            <a:r>
              <a:rPr lang="zh-CN" altLang="zh-CN" dirty="0"/>
              <a:t>超时重传的分组</a:t>
            </a:r>
            <a:r>
              <a:rPr lang="zh-CN" altLang="zh-CN" dirty="0" smtClean="0"/>
              <a:t>数</a:t>
            </a:r>
            <a:endParaRPr lang="en-US" altLang="zh-CN" dirty="0" smtClean="0"/>
          </a:p>
          <a:p>
            <a:r>
              <a:rPr lang="zh-CN" altLang="zh-CN" dirty="0" smtClean="0"/>
              <a:t>平均队列长度</a:t>
            </a:r>
            <a:endParaRPr lang="en-US" altLang="zh-CN" dirty="0" smtClean="0"/>
          </a:p>
          <a:p>
            <a:r>
              <a:rPr lang="zh-CN" altLang="zh-CN" dirty="0" smtClean="0"/>
              <a:t>平均</a:t>
            </a:r>
            <a:r>
              <a:rPr lang="zh-CN" altLang="zh-CN" dirty="0"/>
              <a:t>分组</a:t>
            </a:r>
            <a:r>
              <a:rPr lang="zh-CN" altLang="zh-CN" dirty="0" smtClean="0"/>
              <a:t>时延</a:t>
            </a:r>
            <a:endParaRPr lang="en-US" altLang="zh-CN" dirty="0" smtClean="0"/>
          </a:p>
          <a:p>
            <a:r>
              <a:rPr lang="zh-CN" altLang="zh-CN" dirty="0" smtClean="0"/>
              <a:t>等</a:t>
            </a:r>
            <a:endParaRPr lang="en-US" altLang="zh-CN" dirty="0" smtClean="0"/>
          </a:p>
          <a:p>
            <a:r>
              <a:rPr lang="zh-CN" altLang="zh-CN" dirty="0"/>
              <a:t>指标的上升都意味着拥塞程度的增长</a:t>
            </a:r>
            <a:endParaRPr lang="zh-CN" altLang="en-US" dirty="0"/>
          </a:p>
        </p:txBody>
      </p:sp>
    </p:spTree>
    <p:extLst>
      <p:ext uri="{BB962C8B-B14F-4D97-AF65-F5344CB8AC3E}">
        <p14:creationId xmlns:p14="http://schemas.microsoft.com/office/powerpoint/2010/main" val="17934050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监测的实体可以是路由器、接收方主机、甚至是发送方</a:t>
            </a:r>
            <a:r>
              <a:rPr lang="zh-CN" altLang="zh-CN" dirty="0" smtClean="0"/>
              <a:t>主机</a:t>
            </a:r>
            <a:endParaRPr lang="zh-CN" altLang="zh-CN" dirty="0"/>
          </a:p>
          <a:p>
            <a:r>
              <a:rPr lang="zh-CN" altLang="zh-CN" dirty="0"/>
              <a:t>监测到拥塞发生时，一般都是将拥塞信息传送到源</a:t>
            </a:r>
            <a:r>
              <a:rPr lang="zh-CN" altLang="zh-CN" dirty="0" smtClean="0"/>
              <a:t>主机</a:t>
            </a:r>
            <a:endParaRPr lang="en-US" altLang="zh-CN" dirty="0" smtClean="0"/>
          </a:p>
          <a:p>
            <a:r>
              <a:rPr lang="zh-CN" altLang="zh-CN" dirty="0" smtClean="0"/>
              <a:t>源</a:t>
            </a:r>
            <a:r>
              <a:rPr lang="zh-CN" altLang="zh-CN" dirty="0"/>
              <a:t>主机从而根据策略减少重发</a:t>
            </a:r>
            <a:r>
              <a:rPr lang="en-US" altLang="zh-CN" dirty="0"/>
              <a:t>/</a:t>
            </a:r>
            <a:r>
              <a:rPr lang="zh-CN" altLang="zh-CN" dirty="0"/>
              <a:t>新发的数据量</a:t>
            </a:r>
            <a:r>
              <a:rPr lang="zh-CN" altLang="zh-CN" dirty="0" smtClean="0"/>
              <a:t>。</a:t>
            </a:r>
            <a:endParaRPr lang="zh-CN" altLang="zh-CN" dirty="0"/>
          </a:p>
        </p:txBody>
      </p:sp>
    </p:spTree>
    <p:extLst>
      <p:ext uri="{BB962C8B-B14F-4D97-AF65-F5344CB8AC3E}">
        <p14:creationId xmlns:p14="http://schemas.microsoft.com/office/powerpoint/2010/main" val="6182104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sz="quarter" idx="1"/>
          </p:nvPr>
        </p:nvSpPr>
        <p:spPr/>
        <p:txBody>
          <a:bodyPr/>
          <a:lstStyle/>
          <a:p>
            <a:r>
              <a:rPr lang="zh-CN" altLang="zh-CN" dirty="0"/>
              <a:t>实践证明，拥塞控制是很难设计</a:t>
            </a:r>
            <a:r>
              <a:rPr lang="zh-CN" altLang="zh-CN" dirty="0" smtClean="0"/>
              <a:t>的</a:t>
            </a:r>
            <a:endParaRPr lang="en-US" altLang="zh-CN" dirty="0" smtClean="0"/>
          </a:p>
          <a:p>
            <a:r>
              <a:rPr lang="zh-CN" altLang="zh-CN" dirty="0" smtClean="0"/>
              <a:t>这</a:t>
            </a:r>
            <a:r>
              <a:rPr lang="zh-CN" altLang="zh-CN" dirty="0"/>
              <a:t>是一个动态的</a:t>
            </a:r>
            <a:r>
              <a:rPr lang="zh-CN" altLang="zh-CN" dirty="0" smtClean="0"/>
              <a:t>问题</a:t>
            </a:r>
            <a:endParaRPr lang="en-US" altLang="zh-CN" dirty="0" smtClean="0"/>
          </a:p>
          <a:p>
            <a:r>
              <a:rPr lang="zh-CN" altLang="zh-CN" dirty="0" smtClean="0"/>
              <a:t>闭环控制</a:t>
            </a:r>
            <a:r>
              <a:rPr lang="zh-CN" altLang="zh-CN" dirty="0"/>
              <a:t>更加合理</a:t>
            </a:r>
            <a:r>
              <a:rPr lang="zh-CN" altLang="zh-CN" dirty="0" smtClean="0"/>
              <a:t>一些</a:t>
            </a:r>
            <a:endParaRPr lang="en-US" altLang="zh-CN" dirty="0" smtClean="0"/>
          </a:p>
          <a:p>
            <a:r>
              <a:rPr lang="zh-CN" altLang="en-US" dirty="0"/>
              <a:t>单</a:t>
            </a:r>
            <a:r>
              <a:rPr lang="zh-CN" altLang="en-US" dirty="0" smtClean="0"/>
              <a:t>双号限行就能避免拥塞了吗？</a:t>
            </a:r>
            <a:endParaRPr lang="zh-CN" altLang="en-US" dirty="0"/>
          </a:p>
          <a:p>
            <a:endParaRPr lang="zh-CN" altLang="en-US" dirty="0"/>
          </a:p>
        </p:txBody>
      </p:sp>
    </p:spTree>
    <p:extLst>
      <p:ext uri="{BB962C8B-B14F-4D97-AF65-F5344CB8AC3E}">
        <p14:creationId xmlns:p14="http://schemas.microsoft.com/office/powerpoint/2010/main" val="1847856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zh-CN" altLang="en-US" dirty="0"/>
          </a:p>
        </p:txBody>
      </p:sp>
      <p:sp>
        <p:nvSpPr>
          <p:cNvPr id="3" name="内容占位符 2"/>
          <p:cNvSpPr>
            <a:spLocks noGrp="1"/>
          </p:cNvSpPr>
          <p:nvPr>
            <p:ph sz="quarter" idx="1"/>
          </p:nvPr>
        </p:nvSpPr>
        <p:spPr/>
        <p:txBody>
          <a:bodyPr>
            <a:normAutofit/>
          </a:bodyPr>
          <a:lstStyle/>
          <a:p>
            <a:pPr lvl="0"/>
            <a:r>
              <a:rPr lang="en-US" altLang="zh-CN" dirty="0"/>
              <a:t>S</a:t>
            </a:r>
            <a:r>
              <a:rPr lang="zh-CN" altLang="zh-CN" dirty="0"/>
              <a:t>向</a:t>
            </a:r>
            <a:r>
              <a:rPr lang="en-US" altLang="zh-CN" dirty="0"/>
              <a:t>D</a:t>
            </a:r>
            <a:r>
              <a:rPr lang="zh-CN" altLang="zh-CN" dirty="0"/>
              <a:t>发送的分组</a:t>
            </a:r>
            <a:r>
              <a:rPr lang="en-US" altLang="zh-CN" dirty="0"/>
              <a:t>P</a:t>
            </a:r>
            <a:r>
              <a:rPr lang="zh-CN" altLang="zh-CN" dirty="0"/>
              <a:t>包括目的地址</a:t>
            </a:r>
            <a:r>
              <a:rPr lang="en-US" altLang="zh-CN" dirty="0"/>
              <a:t>D</a:t>
            </a:r>
            <a:r>
              <a:rPr lang="zh-CN" altLang="zh-CN" dirty="0"/>
              <a:t>和源地址</a:t>
            </a:r>
            <a:r>
              <a:rPr lang="en-US" altLang="zh-CN" dirty="0" smtClean="0"/>
              <a:t>S</a:t>
            </a:r>
          </a:p>
          <a:p>
            <a:pPr lvl="1"/>
            <a:r>
              <a:rPr lang="zh-CN" altLang="zh-CN" dirty="0" smtClean="0"/>
              <a:t>分组</a:t>
            </a:r>
            <a:r>
              <a:rPr lang="en-US" altLang="zh-CN" dirty="0"/>
              <a:t>P</a:t>
            </a:r>
            <a:r>
              <a:rPr lang="zh-CN" altLang="zh-CN" dirty="0"/>
              <a:t>相当于运输危险物质的汽车，危险物对应于</a:t>
            </a:r>
            <a:r>
              <a:rPr lang="en-US" altLang="zh-CN" dirty="0"/>
              <a:t>P</a:t>
            </a:r>
            <a:r>
              <a:rPr lang="zh-CN" altLang="zh-CN" dirty="0"/>
              <a:t>的数据。</a:t>
            </a:r>
          </a:p>
          <a:p>
            <a:pPr lvl="0"/>
            <a:r>
              <a:rPr lang="en-US" altLang="zh-CN" dirty="0"/>
              <a:t>P</a:t>
            </a:r>
            <a:r>
              <a:rPr lang="zh-CN" altLang="zh-CN" dirty="0"/>
              <a:t>在</a:t>
            </a:r>
            <a:r>
              <a:rPr lang="en-US" altLang="zh-CN" dirty="0"/>
              <a:t>A</a:t>
            </a:r>
            <a:r>
              <a:rPr lang="zh-CN" altLang="zh-CN" dirty="0"/>
              <a:t>网中传输，将到达路由器</a:t>
            </a:r>
            <a:r>
              <a:rPr lang="en-US" altLang="zh-CN" dirty="0" smtClean="0"/>
              <a:t>R</a:t>
            </a:r>
            <a:r>
              <a:rPr lang="en-US" altLang="zh-CN" baseline="-25000" dirty="0" smtClean="0"/>
              <a:t>1</a:t>
            </a:r>
            <a:endParaRPr lang="en-US" altLang="zh-CN" dirty="0" smtClean="0"/>
          </a:p>
          <a:p>
            <a:pPr lvl="1"/>
            <a:r>
              <a:rPr lang="zh-CN" altLang="zh-CN" dirty="0" smtClean="0"/>
              <a:t>相当于</a:t>
            </a:r>
            <a:r>
              <a:rPr lang="zh-CN" altLang="zh-CN" dirty="0"/>
              <a:t>汽车在本海岸一侧运输，到达豪横公司的港口。</a:t>
            </a:r>
          </a:p>
          <a:p>
            <a:pPr lvl="0"/>
            <a:r>
              <a:rPr lang="en-US" altLang="zh-CN" dirty="0"/>
              <a:t>R</a:t>
            </a:r>
            <a:r>
              <a:rPr lang="en-US" altLang="zh-CN" baseline="-25000" dirty="0"/>
              <a:t>1</a:t>
            </a:r>
            <a:r>
              <a:rPr lang="zh-CN" altLang="zh-CN" dirty="0"/>
              <a:t>收到</a:t>
            </a:r>
            <a:r>
              <a:rPr lang="en-US" altLang="zh-CN" dirty="0"/>
              <a:t>P</a:t>
            </a:r>
            <a:r>
              <a:rPr lang="zh-CN" altLang="zh-CN" dirty="0"/>
              <a:t>后，通过事先的配置，知道需要发送到</a:t>
            </a:r>
            <a:r>
              <a:rPr lang="en-US" altLang="zh-CN" dirty="0"/>
              <a:t>B</a:t>
            </a:r>
            <a:r>
              <a:rPr lang="zh-CN" altLang="zh-CN" dirty="0"/>
              <a:t>网</a:t>
            </a:r>
            <a:r>
              <a:rPr lang="zh-CN" altLang="zh-CN" dirty="0" smtClean="0"/>
              <a:t>，要</a:t>
            </a:r>
            <a:r>
              <a:rPr lang="zh-CN" altLang="zh-CN" dirty="0"/>
              <a:t>发送给</a:t>
            </a:r>
            <a:r>
              <a:rPr lang="en-US" altLang="zh-CN" dirty="0"/>
              <a:t>R</a:t>
            </a:r>
            <a:r>
              <a:rPr lang="en-US" altLang="zh-CN" baseline="-25000" dirty="0"/>
              <a:t>2</a:t>
            </a:r>
            <a:r>
              <a:rPr lang="zh-CN" altLang="zh-CN" dirty="0"/>
              <a:t>的接口</a:t>
            </a:r>
            <a:r>
              <a:rPr lang="en-US" altLang="zh-CN" dirty="0" smtClean="0"/>
              <a:t>0</a:t>
            </a:r>
          </a:p>
          <a:p>
            <a:pPr lvl="1"/>
            <a:r>
              <a:rPr lang="zh-CN" altLang="zh-CN" dirty="0" smtClean="0"/>
              <a:t>于是</a:t>
            </a:r>
            <a:r>
              <a:rPr lang="zh-CN" altLang="zh-CN" dirty="0"/>
              <a:t>把整个</a:t>
            </a:r>
            <a:r>
              <a:rPr lang="en-US" altLang="zh-CN" dirty="0"/>
              <a:t>P</a:t>
            </a:r>
            <a:r>
              <a:rPr lang="zh-CN" altLang="zh-CN" dirty="0"/>
              <a:t>作为数据，再进行一次</a:t>
            </a:r>
            <a:r>
              <a:rPr lang="en-US" altLang="zh-CN" dirty="0"/>
              <a:t>IP</a:t>
            </a:r>
            <a:r>
              <a:rPr lang="zh-CN" altLang="zh-CN" dirty="0"/>
              <a:t>分组的封装</a:t>
            </a:r>
            <a:r>
              <a:rPr lang="zh-CN" altLang="zh-CN" dirty="0" smtClean="0"/>
              <a:t>，形成</a:t>
            </a:r>
            <a:r>
              <a:rPr lang="en-US" altLang="zh-CN" dirty="0"/>
              <a:t>IP</a:t>
            </a:r>
            <a:r>
              <a:rPr lang="zh-CN" altLang="zh-CN" dirty="0"/>
              <a:t>分组</a:t>
            </a:r>
            <a:r>
              <a:rPr lang="en-US" altLang="zh-CN" dirty="0" smtClean="0"/>
              <a:t>P'</a:t>
            </a:r>
            <a:endParaRPr lang="en-US" altLang="zh-CN" dirty="0" smtClean="0"/>
          </a:p>
          <a:p>
            <a:pPr lvl="1"/>
            <a:r>
              <a:rPr lang="zh-CN" altLang="zh-CN" dirty="0" smtClean="0"/>
              <a:t>相当于</a:t>
            </a:r>
            <a:r>
              <a:rPr lang="zh-CN" altLang="zh-CN" dirty="0"/>
              <a:t>汽车被装入豪横公司的渡轮（轮渡不能处理危险品，但是汽车可以</a:t>
            </a:r>
            <a:r>
              <a:rPr lang="zh-CN" altLang="zh-CN" dirty="0" smtClean="0"/>
              <a:t>）</a:t>
            </a:r>
            <a:endParaRPr lang="zh-CN" altLang="en-US" dirty="0"/>
          </a:p>
        </p:txBody>
      </p:sp>
    </p:spTree>
    <p:extLst>
      <p:ext uri="{BB962C8B-B14F-4D97-AF65-F5344CB8AC3E}">
        <p14:creationId xmlns:p14="http://schemas.microsoft.com/office/powerpoint/2010/main" val="10496540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1112168"/>
          </a:xfrm>
        </p:spPr>
        <p:txBody>
          <a:bodyPr>
            <a:normAutofit/>
          </a:bodyPr>
          <a:lstStyle/>
          <a:p>
            <a:r>
              <a:rPr lang="en-US" altLang="zh-CN" dirty="0">
                <a:solidFill>
                  <a:srgbClr val="FF0000"/>
                </a:solidFill>
              </a:rPr>
              <a:t>2. </a:t>
            </a:r>
            <a:r>
              <a:rPr lang="zh-CN" altLang="zh-CN" dirty="0">
                <a:solidFill>
                  <a:srgbClr val="FF0000"/>
                </a:solidFill>
              </a:rPr>
              <a:t>拥塞控制的</a:t>
            </a:r>
            <a:r>
              <a:rPr lang="zh-CN" altLang="zh-CN" dirty="0" smtClean="0">
                <a:solidFill>
                  <a:srgbClr val="FF0000"/>
                </a:solidFill>
              </a:rPr>
              <a:t>代价</a:t>
            </a:r>
            <a:r>
              <a:rPr lang="en-US" altLang="zh-CN" dirty="0" smtClean="0">
                <a:solidFill>
                  <a:srgbClr val="FF0000"/>
                </a:solidFill>
              </a:rPr>
              <a:t/>
            </a:r>
            <a:br>
              <a:rPr lang="en-US" altLang="zh-CN" dirty="0" smtClean="0">
                <a:solidFill>
                  <a:srgbClr val="FF0000"/>
                </a:solidFill>
              </a:rPr>
            </a:br>
            <a:r>
              <a:rPr lang="en-US" altLang="zh-CN" dirty="0"/>
              <a:t>1</a:t>
            </a:r>
            <a:r>
              <a:rPr lang="zh-CN" altLang="zh-CN" dirty="0"/>
              <a:t>）拥塞控制会增加网络的消耗</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收集网络内部流量分布的信息、计算相关指标等，会增加结点额外的存储和处理</a:t>
            </a:r>
            <a:r>
              <a:rPr lang="zh-CN" altLang="zh-CN" dirty="0" smtClean="0"/>
              <a:t>消耗</a:t>
            </a:r>
            <a:endParaRPr lang="en-US" altLang="zh-CN" dirty="0" smtClean="0"/>
          </a:p>
          <a:p>
            <a:r>
              <a:rPr lang="zh-CN" altLang="zh-CN" dirty="0" smtClean="0"/>
              <a:t>拥</a:t>
            </a:r>
            <a:r>
              <a:rPr lang="zh-CN" altLang="zh-CN" dirty="0"/>
              <a:t>寒控制时需要在结点之间交换信息和各种指令，会进一步消耗链路的</a:t>
            </a:r>
            <a:r>
              <a:rPr lang="zh-CN" altLang="zh-CN" dirty="0" smtClean="0"/>
              <a:t>带宽</a:t>
            </a:r>
            <a:endParaRPr lang="en-US" altLang="zh-CN" dirty="0" smtClean="0"/>
          </a:p>
          <a:p>
            <a:r>
              <a:rPr lang="zh-CN" altLang="zh-CN" dirty="0" smtClean="0"/>
              <a:t>有</a:t>
            </a:r>
            <a:r>
              <a:rPr lang="zh-CN" altLang="zh-CN" dirty="0"/>
              <a:t>的拥塞控制需要将一些资源分配给个别</a:t>
            </a:r>
            <a:r>
              <a:rPr lang="zh-CN" altLang="zh-CN" dirty="0" smtClean="0"/>
              <a:t>用户</a:t>
            </a:r>
            <a:endParaRPr lang="en-US" altLang="zh-CN" dirty="0" smtClean="0"/>
          </a:p>
          <a:p>
            <a:r>
              <a:rPr lang="zh-CN" altLang="zh-CN" dirty="0" smtClean="0"/>
              <a:t>等等</a:t>
            </a:r>
            <a:endParaRPr lang="en-US" altLang="zh-CN" dirty="0" smtClean="0"/>
          </a:p>
          <a:p>
            <a:r>
              <a:rPr lang="zh-CN" altLang="zh-CN" dirty="0" smtClean="0"/>
              <a:t>如果</a:t>
            </a:r>
            <a:r>
              <a:rPr lang="zh-CN" altLang="zh-CN" dirty="0"/>
              <a:t>设计得不合理，拥塞控制机制本身也是可能成为网络性能恶化甚至死锁的原因的。</a:t>
            </a:r>
            <a:endParaRPr lang="zh-CN" altLang="en-US" dirty="0"/>
          </a:p>
        </p:txBody>
      </p:sp>
    </p:spTree>
    <p:extLst>
      <p:ext uri="{BB962C8B-B14F-4D97-AF65-F5344CB8AC3E}">
        <p14:creationId xmlns:p14="http://schemas.microsoft.com/office/powerpoint/2010/main" val="36030478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拥塞控制不可能达到完美的效果</a:t>
            </a:r>
            <a:endParaRPr lang="zh-CN" altLang="en-US" dirty="0"/>
          </a:p>
        </p:txBody>
      </p:sp>
      <p:sp>
        <p:nvSpPr>
          <p:cNvPr id="3" name="内容占位符 2"/>
          <p:cNvSpPr>
            <a:spLocks noGrp="1"/>
          </p:cNvSpPr>
          <p:nvPr>
            <p:ph sz="quarter" idx="1"/>
          </p:nvPr>
        </p:nvSpPr>
        <p:spPr/>
        <p:txBody>
          <a:bodyPr/>
          <a:lstStyle/>
          <a:p>
            <a:endParaRPr lang="zh-CN" altLang="en-US" dirty="0"/>
          </a:p>
        </p:txBody>
      </p:sp>
      <p:cxnSp>
        <p:nvCxnSpPr>
          <p:cNvPr id="5" name="直接箭头连接符 4"/>
          <p:cNvCxnSpPr/>
          <p:nvPr/>
        </p:nvCxnSpPr>
        <p:spPr>
          <a:xfrm>
            <a:off x="827584" y="6021288"/>
            <a:ext cx="79208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840186" y="2204864"/>
            <a:ext cx="0" cy="38164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7584" y="3046763"/>
            <a:ext cx="7632848" cy="2974525"/>
            <a:chOff x="827584" y="3046763"/>
            <a:chExt cx="7632848" cy="2974525"/>
          </a:xfrm>
        </p:grpSpPr>
        <p:cxnSp>
          <p:nvCxnSpPr>
            <p:cNvPr id="9" name="直接连接符 8"/>
            <p:cNvCxnSpPr/>
            <p:nvPr/>
          </p:nvCxnSpPr>
          <p:spPr>
            <a:xfrm flipV="1">
              <a:off x="827584" y="3046763"/>
              <a:ext cx="3024336" cy="2974525"/>
            </a:xfrm>
            <a:prstGeom prst="line">
              <a:avLst/>
            </a:prstGeom>
            <a:ln w="38100">
              <a:solidFill>
                <a:srgbClr val="59C18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51920" y="3072970"/>
              <a:ext cx="4608512" cy="0"/>
            </a:xfrm>
            <a:prstGeom prst="line">
              <a:avLst/>
            </a:prstGeom>
            <a:ln w="38100">
              <a:solidFill>
                <a:srgbClr val="59C18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971600" y="1124744"/>
            <a:ext cx="1584176"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吞吐量</a:t>
            </a:r>
            <a:endParaRPr lang="zh-CN" altLang="en-US" sz="2400" dirty="0">
              <a:latin typeface="黑体" pitchFamily="49" charset="-122"/>
              <a:ea typeface="黑体" pitchFamily="49" charset="-122"/>
            </a:endParaRPr>
          </a:p>
        </p:txBody>
      </p:sp>
      <p:sp>
        <p:nvSpPr>
          <p:cNvPr id="17" name="TextBox 16"/>
          <p:cNvSpPr txBox="1"/>
          <p:nvPr/>
        </p:nvSpPr>
        <p:spPr>
          <a:xfrm>
            <a:off x="6156176" y="6093296"/>
            <a:ext cx="2808312" cy="830997"/>
          </a:xfrm>
          <a:prstGeom prst="rect">
            <a:avLst/>
          </a:prstGeom>
          <a:noFill/>
        </p:spPr>
        <p:txBody>
          <a:bodyPr wrap="square" rtlCol="0">
            <a:spAutoFit/>
          </a:bodyPr>
          <a:lstStyle/>
          <a:p>
            <a:r>
              <a:rPr lang="zh-CN" altLang="en-US" sz="2400" dirty="0" smtClean="0">
                <a:latin typeface="黑体" pitchFamily="49" charset="-122"/>
                <a:ea typeface="黑体" pitchFamily="49" charset="-122"/>
              </a:rPr>
              <a:t>注入的负载</a:t>
            </a:r>
            <a:r>
              <a:rPr lang="en-US" altLang="zh-CN" sz="2400" dirty="0" smtClean="0">
                <a:latin typeface="黑体" pitchFamily="49" charset="-122"/>
                <a:ea typeface="黑体" pitchFamily="49" charset="-122"/>
              </a:rPr>
              <a:t>/</a:t>
            </a:r>
            <a:r>
              <a:rPr lang="zh-CN" altLang="en-US" sz="2400" dirty="0">
                <a:latin typeface="黑体" pitchFamily="49" charset="-122"/>
                <a:ea typeface="黑体" pitchFamily="49" charset="-122"/>
              </a:rPr>
              <a:t>期望注入的负载</a:t>
            </a:r>
          </a:p>
        </p:txBody>
      </p:sp>
      <p:cxnSp>
        <p:nvCxnSpPr>
          <p:cNvPr id="29" name="直接连接符 28"/>
          <p:cNvCxnSpPr/>
          <p:nvPr/>
        </p:nvCxnSpPr>
        <p:spPr>
          <a:xfrm>
            <a:off x="3851920" y="2060848"/>
            <a:ext cx="0" cy="41764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339752" y="2060848"/>
            <a:ext cx="0" cy="4176464"/>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890546" y="4149081"/>
            <a:ext cx="3969486" cy="1838252"/>
          </a:xfrm>
          <a:custGeom>
            <a:avLst/>
            <a:gdLst>
              <a:gd name="connsiteX0" fmla="*/ 0 w 3593990"/>
              <a:gd name="connsiteY0" fmla="*/ 1599748 h 1607699"/>
              <a:gd name="connsiteX1" fmla="*/ 1256306 w 3593990"/>
              <a:gd name="connsiteY1" fmla="*/ 566078 h 1607699"/>
              <a:gd name="connsiteX2" fmla="*/ 2107096 w 3593990"/>
              <a:gd name="connsiteY2" fmla="*/ 96951 h 1607699"/>
              <a:gd name="connsiteX3" fmla="*/ 2894275 w 3593990"/>
              <a:gd name="connsiteY3" fmla="*/ 73097 h 1607699"/>
              <a:gd name="connsiteX4" fmla="*/ 3387256 w 3593990"/>
              <a:gd name="connsiteY4" fmla="*/ 900033 h 1607699"/>
              <a:gd name="connsiteX5" fmla="*/ 3593990 w 3593990"/>
              <a:gd name="connsiteY5" fmla="*/ 1607699 h 160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3990" h="1607699">
                <a:moveTo>
                  <a:pt x="0" y="1599748"/>
                </a:moveTo>
                <a:cubicBezTo>
                  <a:pt x="452561" y="1208146"/>
                  <a:pt x="905123" y="816544"/>
                  <a:pt x="1256306" y="566078"/>
                </a:cubicBezTo>
                <a:cubicBezTo>
                  <a:pt x="1607489" y="315612"/>
                  <a:pt x="1834101" y="179114"/>
                  <a:pt x="2107096" y="96951"/>
                </a:cubicBezTo>
                <a:cubicBezTo>
                  <a:pt x="2380091" y="14787"/>
                  <a:pt x="2680915" y="-60750"/>
                  <a:pt x="2894275" y="73097"/>
                </a:cubicBezTo>
                <a:cubicBezTo>
                  <a:pt x="3107635" y="206944"/>
                  <a:pt x="3270637" y="644266"/>
                  <a:pt x="3387256" y="900033"/>
                </a:cubicBezTo>
                <a:cubicBezTo>
                  <a:pt x="3503875" y="1155800"/>
                  <a:pt x="3548932" y="1381749"/>
                  <a:pt x="3593990" y="1607699"/>
                </a:cubicBezTo>
              </a:path>
            </a:pathLst>
          </a:cu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2339752" y="6021288"/>
            <a:ext cx="1584176"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轻度拥塞</a:t>
            </a:r>
            <a:endParaRPr lang="zh-CN" altLang="en-US" sz="2400" dirty="0">
              <a:latin typeface="黑体" pitchFamily="49" charset="-122"/>
              <a:ea typeface="黑体" pitchFamily="49" charset="-122"/>
            </a:endParaRPr>
          </a:p>
        </p:txBody>
      </p:sp>
      <p:sp>
        <p:nvSpPr>
          <p:cNvPr id="34" name="TextBox 33"/>
          <p:cNvSpPr txBox="1"/>
          <p:nvPr/>
        </p:nvSpPr>
        <p:spPr>
          <a:xfrm>
            <a:off x="3995936" y="6021288"/>
            <a:ext cx="1301404"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拥塞</a:t>
            </a:r>
            <a:endParaRPr lang="zh-CN" altLang="en-US" sz="2400" dirty="0">
              <a:latin typeface="黑体" pitchFamily="49" charset="-122"/>
              <a:ea typeface="黑体" pitchFamily="49" charset="-122"/>
            </a:endParaRPr>
          </a:p>
        </p:txBody>
      </p:sp>
      <p:sp>
        <p:nvSpPr>
          <p:cNvPr id="35" name="任意多边形 34"/>
          <p:cNvSpPr/>
          <p:nvPr/>
        </p:nvSpPr>
        <p:spPr>
          <a:xfrm>
            <a:off x="858740" y="3789040"/>
            <a:ext cx="7025627" cy="2222146"/>
          </a:xfrm>
          <a:custGeom>
            <a:avLst/>
            <a:gdLst>
              <a:gd name="connsiteX0" fmla="*/ 0 w 6861976"/>
              <a:gd name="connsiteY0" fmla="*/ 2146852 h 2146852"/>
              <a:gd name="connsiteX1" fmla="*/ 1105231 w 6861976"/>
              <a:gd name="connsiteY1" fmla="*/ 1351722 h 2146852"/>
              <a:gd name="connsiteX2" fmla="*/ 2122998 w 6861976"/>
              <a:gd name="connsiteY2" fmla="*/ 747423 h 2146852"/>
              <a:gd name="connsiteX3" fmla="*/ 3236181 w 6861976"/>
              <a:gd name="connsiteY3" fmla="*/ 405516 h 2146852"/>
              <a:gd name="connsiteX4" fmla="*/ 5724939 w 6861976"/>
              <a:gd name="connsiteY4" fmla="*/ 79513 h 2146852"/>
              <a:gd name="connsiteX5" fmla="*/ 6861976 w 6861976"/>
              <a:gd name="connsiteY5" fmla="*/ 0 h 214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1976" h="2146852">
                <a:moveTo>
                  <a:pt x="0" y="2146852"/>
                </a:moveTo>
                <a:cubicBezTo>
                  <a:pt x="375699" y="1865906"/>
                  <a:pt x="751398" y="1584960"/>
                  <a:pt x="1105231" y="1351722"/>
                </a:cubicBezTo>
                <a:cubicBezTo>
                  <a:pt x="1459064" y="1118484"/>
                  <a:pt x="1767840" y="905124"/>
                  <a:pt x="2122998" y="747423"/>
                </a:cubicBezTo>
                <a:cubicBezTo>
                  <a:pt x="2478156" y="589722"/>
                  <a:pt x="2635857" y="516834"/>
                  <a:pt x="3236181" y="405516"/>
                </a:cubicBezTo>
                <a:cubicBezTo>
                  <a:pt x="3836505" y="294198"/>
                  <a:pt x="5120640" y="147099"/>
                  <a:pt x="5724939" y="79513"/>
                </a:cubicBezTo>
                <a:cubicBezTo>
                  <a:pt x="6329238" y="11927"/>
                  <a:pt x="6595607" y="5963"/>
                  <a:pt x="6861976" y="0"/>
                </a:cubicBezTo>
              </a:path>
            </a:pathLst>
          </a:cu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142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3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2000"/>
                                        <p:tgtEl>
                                          <p:spTgt spid="32"/>
                                        </p:tgtEl>
                                      </p:cBhvr>
                                    </p:animEffect>
                                  </p:childTnLst>
                                </p:cTn>
                              </p:par>
                              <p:par>
                                <p:cTn id="13" presetID="1" presetClass="entr" presetSubtype="0" fill="hold" grpId="0" nodeType="withEffect">
                                  <p:stCondLst>
                                    <p:cond delay="75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3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11.1 IP</a:t>
            </a:r>
            <a:r>
              <a:rPr lang="zh-CN" altLang="zh-CN" dirty="0"/>
              <a:t>隧道技术</a:t>
            </a:r>
          </a:p>
          <a:p>
            <a:r>
              <a:rPr lang="en-US" altLang="zh-CN" dirty="0"/>
              <a:t>11.2 </a:t>
            </a:r>
            <a:r>
              <a:rPr lang="zh-CN" altLang="zh-CN" dirty="0"/>
              <a:t>专用网、虚拟专用网和网络地址转换</a:t>
            </a:r>
          </a:p>
          <a:p>
            <a:r>
              <a:rPr lang="en-US" altLang="zh-CN" dirty="0" smtClean="0"/>
              <a:t>11.3 </a:t>
            </a:r>
            <a:r>
              <a:rPr lang="zh-CN" altLang="zh-CN" dirty="0"/>
              <a:t>互联网控制报文协议</a:t>
            </a:r>
            <a:r>
              <a:rPr lang="en-US" altLang="zh-CN" dirty="0"/>
              <a:t>ICMP</a:t>
            </a:r>
            <a:r>
              <a:rPr lang="zh-CN" altLang="zh-CN" dirty="0"/>
              <a:t>——监督互联网</a:t>
            </a:r>
          </a:p>
          <a:p>
            <a:r>
              <a:rPr lang="en-US" altLang="zh-CN" dirty="0"/>
              <a:t>11.4 </a:t>
            </a:r>
            <a:r>
              <a:rPr lang="zh-CN" altLang="zh-CN" dirty="0"/>
              <a:t>拥塞控制</a:t>
            </a:r>
          </a:p>
          <a:p>
            <a:pPr lvl="1"/>
            <a:r>
              <a:rPr lang="en-US" altLang="zh-CN" dirty="0"/>
              <a:t>11.4.1 </a:t>
            </a:r>
            <a:r>
              <a:rPr lang="zh-CN" altLang="zh-CN" dirty="0"/>
              <a:t>概述</a:t>
            </a:r>
          </a:p>
          <a:p>
            <a:pPr lvl="1"/>
            <a:r>
              <a:rPr lang="en-US" altLang="zh-CN" dirty="0"/>
              <a:t>11.4.2 </a:t>
            </a:r>
            <a:r>
              <a:rPr lang="zh-CN" altLang="zh-CN" dirty="0"/>
              <a:t>拥塞控制</a:t>
            </a:r>
          </a:p>
          <a:p>
            <a:pPr lvl="1"/>
            <a:r>
              <a:rPr lang="en-US" altLang="zh-CN" dirty="0">
                <a:solidFill>
                  <a:srgbClr val="FF0000"/>
                </a:solidFill>
              </a:rPr>
              <a:t>11.4.3 </a:t>
            </a:r>
            <a:r>
              <a:rPr lang="zh-CN" altLang="zh-CN" dirty="0">
                <a:solidFill>
                  <a:srgbClr val="FF0000"/>
                </a:solidFill>
              </a:rPr>
              <a:t>主动队列管理</a:t>
            </a:r>
          </a:p>
          <a:p>
            <a:endParaRPr lang="zh-CN" altLang="en-US" dirty="0"/>
          </a:p>
        </p:txBody>
      </p:sp>
    </p:spTree>
    <p:extLst>
      <p:ext uri="{BB962C8B-B14F-4D97-AF65-F5344CB8AC3E}">
        <p14:creationId xmlns:p14="http://schemas.microsoft.com/office/powerpoint/2010/main" val="23539722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思想</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网络层的策略对拥塞控制影响最大的就是路由器的分组丢弃</a:t>
            </a:r>
            <a:r>
              <a:rPr lang="zh-CN" altLang="zh-CN" dirty="0" smtClean="0"/>
              <a:t>策略</a:t>
            </a:r>
            <a:endParaRPr lang="en-US" altLang="zh-CN" dirty="0" smtClean="0"/>
          </a:p>
          <a:p>
            <a:r>
              <a:rPr lang="zh-CN" altLang="zh-CN" dirty="0" smtClean="0"/>
              <a:t>路由器</a:t>
            </a:r>
            <a:r>
              <a:rPr lang="zh-CN" altLang="zh-CN" dirty="0"/>
              <a:t>的队列</a:t>
            </a:r>
            <a:r>
              <a:rPr lang="zh-CN" altLang="zh-CN" dirty="0" smtClean="0"/>
              <a:t>通常按照</a:t>
            </a:r>
            <a:r>
              <a:rPr lang="zh-CN" altLang="zh-CN" dirty="0"/>
              <a:t>先进先出（</a:t>
            </a:r>
            <a:r>
              <a:rPr lang="en-US" altLang="zh-CN" dirty="0"/>
              <a:t>FIFO</a:t>
            </a:r>
            <a:r>
              <a:rPr lang="zh-CN" altLang="zh-CN" dirty="0"/>
              <a:t>）的规则处理到来的</a:t>
            </a:r>
            <a:r>
              <a:rPr lang="zh-CN" altLang="zh-CN" dirty="0" smtClean="0"/>
              <a:t>分组</a:t>
            </a:r>
            <a:endParaRPr lang="en-US" altLang="zh-CN" dirty="0" smtClean="0"/>
          </a:p>
          <a:p>
            <a:r>
              <a:rPr lang="zh-CN" altLang="zh-CN" dirty="0" smtClean="0"/>
              <a:t>当</a:t>
            </a:r>
            <a:r>
              <a:rPr lang="zh-CN" altLang="zh-CN" dirty="0"/>
              <a:t>队列已满时，以后再到达的所有分组将被</a:t>
            </a:r>
            <a:r>
              <a:rPr lang="zh-CN" altLang="zh-CN" dirty="0" smtClean="0"/>
              <a:t>丢弃</a:t>
            </a:r>
            <a:endParaRPr lang="en-US" altLang="zh-CN" dirty="0" smtClean="0"/>
          </a:p>
          <a:p>
            <a:r>
              <a:rPr lang="zh-CN" altLang="zh-CN" dirty="0" smtClean="0"/>
              <a:t>这</a:t>
            </a:r>
            <a:r>
              <a:rPr lang="zh-CN" altLang="zh-CN" dirty="0"/>
              <a:t>就叫做尾部丢弃</a:t>
            </a:r>
            <a:r>
              <a:rPr lang="zh-CN" altLang="zh-CN" dirty="0" smtClean="0"/>
              <a:t>策略</a:t>
            </a:r>
            <a:endParaRPr lang="en-US" altLang="zh-CN" dirty="0" smtClean="0"/>
          </a:p>
          <a:p>
            <a:r>
              <a:rPr lang="zh-CN" altLang="zh-CN" dirty="0"/>
              <a:t>路由器的丢弃行为往往会导致一连串分组的</a:t>
            </a:r>
            <a:r>
              <a:rPr lang="zh-CN" altLang="zh-CN" dirty="0" smtClean="0"/>
              <a:t>丢失</a:t>
            </a:r>
            <a:endParaRPr lang="en-US" altLang="zh-CN" dirty="0" smtClean="0"/>
          </a:p>
          <a:p>
            <a:r>
              <a:rPr lang="zh-CN" altLang="zh-CN" dirty="0" smtClean="0"/>
              <a:t>路由器</a:t>
            </a:r>
            <a:r>
              <a:rPr lang="zh-CN" altLang="zh-CN" dirty="0"/>
              <a:t>此时可向各源结点发送</a:t>
            </a:r>
            <a:r>
              <a:rPr lang="en-US" altLang="zh-CN" dirty="0"/>
              <a:t>ICMP</a:t>
            </a:r>
            <a:r>
              <a:rPr lang="zh-CN" altLang="zh-CN" dirty="0"/>
              <a:t>报文，告知对方需要进行“</a:t>
            </a:r>
            <a:r>
              <a:rPr lang="zh-CN" altLang="zh-CN" dirty="0">
                <a:solidFill>
                  <a:srgbClr val="FF0000"/>
                </a:solidFill>
              </a:rPr>
              <a:t>源点抑制</a:t>
            </a:r>
            <a:r>
              <a:rPr lang="zh-CN" altLang="zh-CN" dirty="0"/>
              <a:t>”。</a:t>
            </a:r>
            <a:endParaRPr lang="zh-CN" altLang="en-US" dirty="0"/>
          </a:p>
        </p:txBody>
      </p:sp>
    </p:spTree>
    <p:extLst>
      <p:ext uri="{BB962C8B-B14F-4D97-AF65-F5344CB8AC3E}">
        <p14:creationId xmlns:p14="http://schemas.microsoft.com/office/powerpoint/2010/main" val="41338062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这种到了</a:t>
            </a:r>
            <a:r>
              <a:rPr lang="zh-CN" altLang="zh-CN" dirty="0" smtClean="0"/>
              <a:t>“最后关头”</a:t>
            </a:r>
            <a:r>
              <a:rPr lang="zh-CN" altLang="zh-CN" dirty="0"/>
              <a:t>才采取措施不是一种好的</a:t>
            </a:r>
            <a:r>
              <a:rPr lang="zh-CN" altLang="zh-CN" dirty="0" smtClean="0"/>
              <a:t>策略</a:t>
            </a:r>
            <a:endParaRPr lang="en-US" altLang="zh-CN" dirty="0" smtClean="0"/>
          </a:p>
          <a:p>
            <a:pPr lvl="1"/>
            <a:r>
              <a:rPr lang="zh-CN" altLang="zh-CN" dirty="0" smtClean="0"/>
              <a:t>往往</a:t>
            </a:r>
            <a:r>
              <a:rPr lang="zh-CN" altLang="zh-CN" dirty="0"/>
              <a:t>会让网络需要花费更多时间才能恢复</a:t>
            </a:r>
            <a:r>
              <a:rPr lang="zh-CN" altLang="zh-CN" dirty="0" smtClean="0"/>
              <a:t>过来</a:t>
            </a:r>
            <a:endParaRPr lang="en-US" altLang="zh-CN" dirty="0" smtClean="0"/>
          </a:p>
          <a:p>
            <a:pPr lvl="1"/>
            <a:r>
              <a:rPr lang="zh-CN" altLang="zh-CN" dirty="0" smtClean="0"/>
              <a:t>病入膏肓</a:t>
            </a:r>
            <a:r>
              <a:rPr lang="zh-CN" altLang="zh-CN" dirty="0"/>
              <a:t>的</a:t>
            </a:r>
            <a:r>
              <a:rPr lang="zh-CN" altLang="zh-CN" dirty="0" smtClean="0"/>
              <a:t>感觉</a:t>
            </a:r>
            <a:endParaRPr lang="en-US" altLang="zh-CN" dirty="0" smtClean="0"/>
          </a:p>
          <a:p>
            <a:pPr lvl="1"/>
            <a:r>
              <a:rPr lang="zh-CN" altLang="zh-CN" dirty="0" smtClean="0"/>
              <a:t>就</a:t>
            </a:r>
            <a:r>
              <a:rPr lang="zh-CN" altLang="zh-CN" dirty="0"/>
              <a:t>如同市内交通，非要等到塞到不能动为止才采取措施，市内交通很长时间才能恢复</a:t>
            </a:r>
            <a:r>
              <a:rPr lang="zh-CN" altLang="zh-CN" dirty="0" smtClean="0"/>
              <a:t>正常</a:t>
            </a:r>
            <a:endParaRPr lang="zh-CN" altLang="zh-CN" dirty="0"/>
          </a:p>
          <a:p>
            <a:r>
              <a:rPr lang="zh-CN" altLang="zh-CN" dirty="0"/>
              <a:t>主动队列管理（</a:t>
            </a:r>
            <a:r>
              <a:rPr lang="en-US" altLang="zh-CN" dirty="0"/>
              <a:t>Active Queue Management</a:t>
            </a:r>
            <a:r>
              <a:rPr lang="zh-CN" altLang="zh-CN" dirty="0"/>
              <a:t>，</a:t>
            </a:r>
            <a:r>
              <a:rPr lang="en-US" altLang="zh-CN" dirty="0"/>
              <a:t>AQM</a:t>
            </a:r>
            <a:r>
              <a:rPr lang="zh-CN" altLang="zh-CN" dirty="0"/>
              <a:t>）</a:t>
            </a:r>
            <a:r>
              <a:rPr lang="zh-CN" altLang="zh-CN" dirty="0" smtClean="0"/>
              <a:t>是一</a:t>
            </a:r>
            <a:r>
              <a:rPr lang="zh-CN" altLang="zh-CN" dirty="0"/>
              <a:t>个重要</a:t>
            </a:r>
            <a:r>
              <a:rPr lang="zh-CN" altLang="zh-CN" dirty="0" smtClean="0"/>
              <a:t>思想</a:t>
            </a:r>
            <a:endParaRPr lang="en-US" altLang="zh-CN" dirty="0" smtClean="0"/>
          </a:p>
          <a:p>
            <a:r>
              <a:rPr lang="zh-CN" altLang="zh-CN" dirty="0" smtClean="0"/>
              <a:t>所谓</a:t>
            </a:r>
            <a:r>
              <a:rPr lang="zh-CN" altLang="zh-CN" dirty="0"/>
              <a:t>主动就是不要等到路由器的队列长度已经达到最大值时才不得不丢弃后面的</a:t>
            </a:r>
            <a:r>
              <a:rPr lang="zh-CN" altLang="zh-CN" dirty="0" smtClean="0"/>
              <a:t>分组</a:t>
            </a:r>
            <a:endParaRPr lang="en-US" altLang="zh-CN" dirty="0" smtClean="0"/>
          </a:p>
          <a:p>
            <a:pPr lvl="1"/>
            <a:r>
              <a:rPr lang="zh-CN" altLang="zh-CN" dirty="0" smtClean="0"/>
              <a:t>太</a:t>
            </a:r>
            <a:r>
              <a:rPr lang="zh-CN" altLang="zh-CN" dirty="0"/>
              <a:t>被动</a:t>
            </a:r>
            <a:r>
              <a:rPr lang="zh-CN" altLang="zh-CN" dirty="0" smtClean="0"/>
              <a:t>了</a:t>
            </a:r>
            <a:endParaRPr lang="zh-CN" altLang="en-US" dirty="0"/>
          </a:p>
        </p:txBody>
      </p:sp>
    </p:spTree>
    <p:extLst>
      <p:ext uri="{BB962C8B-B14F-4D97-AF65-F5344CB8AC3E}">
        <p14:creationId xmlns:p14="http://schemas.microsoft.com/office/powerpoint/2010/main" val="40048275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AQM</a:t>
            </a:r>
            <a:r>
              <a:rPr lang="zh-CN" altLang="zh-CN" dirty="0"/>
              <a:t>的思想</a:t>
            </a:r>
            <a:endParaRPr lang="zh-CN" altLang="en-US" dirty="0"/>
          </a:p>
        </p:txBody>
      </p:sp>
      <p:sp>
        <p:nvSpPr>
          <p:cNvPr id="3" name="内容占位符 2"/>
          <p:cNvSpPr>
            <a:spLocks noGrp="1"/>
          </p:cNvSpPr>
          <p:nvPr>
            <p:ph sz="quarter" idx="1"/>
          </p:nvPr>
        </p:nvSpPr>
        <p:spPr/>
        <p:txBody>
          <a:bodyPr/>
          <a:lstStyle/>
          <a:p>
            <a:r>
              <a:rPr lang="zh-CN" altLang="zh-CN" dirty="0" smtClean="0"/>
              <a:t>路由器</a:t>
            </a:r>
            <a:r>
              <a:rPr lang="zh-CN" altLang="zh-CN" dirty="0"/>
              <a:t>在队列长度达到某个程度</a:t>
            </a:r>
            <a:r>
              <a:rPr lang="zh-CN" altLang="zh-CN" dirty="0" smtClean="0"/>
              <a:t>时</a:t>
            </a:r>
            <a:endParaRPr lang="en-US" altLang="zh-CN" dirty="0" smtClean="0"/>
          </a:p>
          <a:p>
            <a:pPr lvl="1"/>
            <a:r>
              <a:rPr lang="zh-CN" altLang="zh-CN" dirty="0" smtClean="0"/>
              <a:t>表明</a:t>
            </a:r>
            <a:r>
              <a:rPr lang="zh-CN" altLang="zh-CN" dirty="0"/>
              <a:t>网络有拥塞的</a:t>
            </a:r>
            <a:r>
              <a:rPr lang="zh-CN" altLang="zh-CN" dirty="0" smtClean="0"/>
              <a:t>征兆</a:t>
            </a:r>
            <a:endParaRPr lang="en-US" altLang="zh-CN" dirty="0" smtClean="0"/>
          </a:p>
          <a:p>
            <a:pPr lvl="1"/>
            <a:r>
              <a:rPr lang="zh-CN" altLang="zh-CN" dirty="0" smtClean="0"/>
              <a:t>主动</a:t>
            </a:r>
            <a:r>
              <a:rPr lang="zh-CN" altLang="zh-CN" dirty="0"/>
              <a:t>丢弃一些到达的</a:t>
            </a:r>
            <a:r>
              <a:rPr lang="zh-CN" altLang="zh-CN" dirty="0" smtClean="0"/>
              <a:t>分组</a:t>
            </a:r>
            <a:endParaRPr lang="en-US" altLang="zh-CN" dirty="0" smtClean="0"/>
          </a:p>
          <a:p>
            <a:pPr lvl="1"/>
            <a:r>
              <a:rPr lang="zh-CN" altLang="zh-CN" dirty="0" smtClean="0"/>
              <a:t>从而</a:t>
            </a:r>
            <a:r>
              <a:rPr lang="zh-CN" altLang="zh-CN" dirty="0"/>
              <a:t>提前提醒发送方放慢发送的</a:t>
            </a:r>
            <a:r>
              <a:rPr lang="zh-CN" altLang="zh-CN" dirty="0" smtClean="0"/>
              <a:t>速率</a:t>
            </a:r>
            <a:endParaRPr lang="en-US" altLang="zh-CN" dirty="0" smtClean="0"/>
          </a:p>
          <a:p>
            <a:pPr lvl="1"/>
            <a:r>
              <a:rPr lang="zh-CN" altLang="zh-CN" dirty="0" smtClean="0"/>
              <a:t>希望</a:t>
            </a:r>
            <a:r>
              <a:rPr lang="zh-CN" altLang="zh-CN" dirty="0"/>
              <a:t>使网络拥塞的程度减轻，甚至不出现网络拥塞。</a:t>
            </a:r>
          </a:p>
          <a:p>
            <a:r>
              <a:rPr lang="en-US" altLang="zh-CN" dirty="0"/>
              <a:t>AQM</a:t>
            </a:r>
            <a:r>
              <a:rPr lang="zh-CN" altLang="zh-CN" dirty="0"/>
              <a:t>有不同的实现方法，其中曾经流行的是随机早期检测</a:t>
            </a:r>
            <a:r>
              <a:rPr lang="en-US" altLang="zh-CN" dirty="0"/>
              <a:t>/</a:t>
            </a:r>
            <a:r>
              <a:rPr lang="zh-CN" altLang="zh-CN" dirty="0"/>
              <a:t>随机早期丢弃</a:t>
            </a:r>
            <a:r>
              <a:rPr lang="zh-CN" altLang="zh-CN" dirty="0" smtClean="0"/>
              <a:t>（</a:t>
            </a:r>
            <a:r>
              <a:rPr lang="en-US" altLang="zh-CN" dirty="0" smtClean="0"/>
              <a:t>RED</a:t>
            </a:r>
            <a:r>
              <a:rPr lang="zh-CN" altLang="zh-CN" dirty="0"/>
              <a:t>）</a:t>
            </a:r>
            <a:endParaRPr lang="zh-CN" altLang="en-US" dirty="0"/>
          </a:p>
        </p:txBody>
      </p:sp>
    </p:spTree>
    <p:extLst>
      <p:ext uri="{BB962C8B-B14F-4D97-AF65-F5344CB8AC3E}">
        <p14:creationId xmlns:p14="http://schemas.microsoft.com/office/powerpoint/2010/main" val="355185178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RED</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782272"/>
          </a:xfrm>
        </p:spPr>
        <p:txBody>
          <a:bodyPr>
            <a:normAutofit lnSpcReduction="10000"/>
          </a:bodyPr>
          <a:lstStyle/>
          <a:p>
            <a:r>
              <a:rPr lang="en-US" altLang="zh-CN" dirty="0"/>
              <a:t>RED</a:t>
            </a:r>
            <a:r>
              <a:rPr lang="zh-CN" altLang="zh-CN" dirty="0"/>
              <a:t>需要路由器维持两个</a:t>
            </a:r>
            <a:r>
              <a:rPr lang="zh-CN" altLang="zh-CN" dirty="0" smtClean="0"/>
              <a:t>参数</a:t>
            </a:r>
            <a:endParaRPr lang="en-US" altLang="zh-CN" dirty="0" smtClean="0"/>
          </a:p>
          <a:p>
            <a:pPr lvl="1"/>
            <a:r>
              <a:rPr lang="zh-CN" altLang="zh-CN" dirty="0" smtClean="0"/>
              <a:t>队列长度</a:t>
            </a:r>
            <a:r>
              <a:rPr lang="zh-CN" altLang="zh-CN" dirty="0"/>
              <a:t>最小阈值（</a:t>
            </a:r>
            <a:r>
              <a:rPr lang="en-US" altLang="zh-CN" dirty="0" err="1"/>
              <a:t>Th</a:t>
            </a:r>
            <a:r>
              <a:rPr lang="en-US" altLang="zh-CN" baseline="-25000" dirty="0" err="1"/>
              <a:t>min</a:t>
            </a:r>
            <a:r>
              <a:rPr lang="zh-CN" altLang="zh-CN" dirty="0" smtClean="0"/>
              <a:t>）</a:t>
            </a:r>
            <a:endParaRPr lang="en-US" altLang="zh-CN" dirty="0" smtClean="0"/>
          </a:p>
          <a:p>
            <a:pPr lvl="1"/>
            <a:r>
              <a:rPr lang="zh-CN" altLang="zh-CN" dirty="0"/>
              <a:t>队列长度</a:t>
            </a:r>
            <a:r>
              <a:rPr lang="zh-CN" altLang="zh-CN" dirty="0" smtClean="0"/>
              <a:t>最大</a:t>
            </a:r>
            <a:r>
              <a:rPr lang="zh-CN" altLang="zh-CN" dirty="0"/>
              <a:t>阈值（</a:t>
            </a:r>
            <a:r>
              <a:rPr lang="en-US" altLang="zh-CN" dirty="0" err="1"/>
              <a:t>Th</a:t>
            </a:r>
            <a:r>
              <a:rPr lang="en-US" altLang="zh-CN" baseline="-25000" dirty="0" err="1"/>
              <a:t>max</a:t>
            </a:r>
            <a:r>
              <a:rPr lang="zh-CN" altLang="zh-CN" dirty="0" smtClean="0"/>
              <a:t>）</a:t>
            </a:r>
            <a:endParaRPr lang="en-US" altLang="zh-CN" dirty="0" smtClean="0"/>
          </a:p>
          <a:p>
            <a:r>
              <a:rPr lang="zh-CN" altLang="zh-CN" dirty="0" smtClean="0"/>
              <a:t>每当</a:t>
            </a:r>
            <a:r>
              <a:rPr lang="zh-CN" altLang="zh-CN" dirty="0"/>
              <a:t>一个新的分组到达路由器时，</a:t>
            </a:r>
            <a:r>
              <a:rPr lang="en-US" altLang="zh-CN" dirty="0" smtClean="0"/>
              <a:t>RED</a:t>
            </a:r>
            <a:r>
              <a:rPr lang="zh-CN" altLang="zh-CN" dirty="0" smtClean="0"/>
              <a:t>按照</a:t>
            </a:r>
            <a:r>
              <a:rPr lang="zh-CN" altLang="zh-CN" dirty="0"/>
              <a:t>规定的算法先计算当前的平均队列长度（</a:t>
            </a:r>
            <a:r>
              <a:rPr lang="en-US" altLang="zh-CN" dirty="0"/>
              <a:t>L</a:t>
            </a:r>
            <a:r>
              <a:rPr lang="en-US" altLang="zh-CN" baseline="-25000" dirty="0"/>
              <a:t>AV</a:t>
            </a:r>
            <a:r>
              <a:rPr lang="zh-CN" altLang="zh-CN" dirty="0" smtClean="0"/>
              <a:t>）</a:t>
            </a:r>
            <a:endParaRPr lang="en-US" altLang="zh-CN" dirty="0" smtClean="0"/>
          </a:p>
          <a:p>
            <a:r>
              <a:rPr lang="zh-CN" altLang="zh-CN" dirty="0"/>
              <a:t>然后根据下列方法进行处理：</a:t>
            </a:r>
          </a:p>
          <a:p>
            <a:pPr lvl="1"/>
            <a:r>
              <a:rPr lang="zh-CN" altLang="zh-CN" dirty="0"/>
              <a:t>若</a:t>
            </a:r>
            <a:r>
              <a:rPr lang="en-US" altLang="zh-CN" dirty="0"/>
              <a:t>L</a:t>
            </a:r>
            <a:r>
              <a:rPr lang="en-US" altLang="zh-CN" baseline="-25000" dirty="0"/>
              <a:t>AV</a:t>
            </a:r>
            <a:r>
              <a:rPr lang="en-US" altLang="zh-CN" dirty="0"/>
              <a:t>&lt; </a:t>
            </a:r>
            <a:r>
              <a:rPr lang="en-US" altLang="zh-CN" dirty="0" err="1"/>
              <a:t>Th</a:t>
            </a:r>
            <a:r>
              <a:rPr lang="en-US" altLang="zh-CN" baseline="-25000" dirty="0" err="1"/>
              <a:t>min</a:t>
            </a:r>
            <a:r>
              <a:rPr lang="zh-CN" altLang="zh-CN" dirty="0"/>
              <a:t>，则把新到达的分组放入队列进行</a:t>
            </a:r>
            <a:r>
              <a:rPr lang="zh-CN" altLang="zh-CN" dirty="0" smtClean="0"/>
              <a:t>排队</a:t>
            </a:r>
            <a:endParaRPr lang="zh-CN" altLang="zh-CN" dirty="0"/>
          </a:p>
          <a:p>
            <a:pPr lvl="1"/>
            <a:r>
              <a:rPr lang="zh-CN" altLang="zh-CN" dirty="0"/>
              <a:t>若</a:t>
            </a:r>
            <a:r>
              <a:rPr lang="en-US" altLang="zh-CN" dirty="0"/>
              <a:t>L</a:t>
            </a:r>
            <a:r>
              <a:rPr lang="en-US" altLang="zh-CN" baseline="-25000" dirty="0"/>
              <a:t>AV</a:t>
            </a:r>
            <a:r>
              <a:rPr lang="en-US" altLang="zh-CN" dirty="0"/>
              <a:t>&gt;</a:t>
            </a:r>
            <a:r>
              <a:rPr lang="en-US" altLang="zh-CN" dirty="0" err="1"/>
              <a:t>Th</a:t>
            </a:r>
            <a:r>
              <a:rPr lang="en-US" altLang="zh-CN" baseline="-25000" dirty="0" err="1"/>
              <a:t>max</a:t>
            </a:r>
            <a:r>
              <a:rPr lang="zh-CN" altLang="zh-CN" dirty="0"/>
              <a:t>，则把新到达的分组丢弃。</a:t>
            </a:r>
          </a:p>
          <a:p>
            <a:pPr lvl="1"/>
            <a:r>
              <a:rPr lang="zh-CN" altLang="zh-CN" dirty="0"/>
              <a:t>若</a:t>
            </a:r>
            <a:r>
              <a:rPr lang="en-US" altLang="zh-CN" dirty="0"/>
              <a:t>L</a:t>
            </a:r>
            <a:r>
              <a:rPr lang="en-US" altLang="zh-CN" baseline="-25000" dirty="0"/>
              <a:t>AV</a:t>
            </a:r>
            <a:r>
              <a:rPr lang="zh-CN" altLang="zh-CN" dirty="0"/>
              <a:t>在两者之间，则按照一个丢弃概率</a:t>
            </a:r>
            <a:r>
              <a:rPr lang="en-US" altLang="zh-CN" dirty="0"/>
              <a:t>p</a:t>
            </a:r>
            <a:r>
              <a:rPr lang="zh-CN" altLang="zh-CN" dirty="0"/>
              <a:t>把新到达的分组</a:t>
            </a:r>
            <a:r>
              <a:rPr lang="zh-CN" altLang="zh-CN" dirty="0" smtClean="0"/>
              <a:t>丢弃</a:t>
            </a:r>
            <a:endParaRPr lang="zh-CN" altLang="zh-CN" dirty="0"/>
          </a:p>
          <a:p>
            <a:r>
              <a:rPr lang="en-US" altLang="zh-CN" dirty="0"/>
              <a:t>RED</a:t>
            </a:r>
            <a:r>
              <a:rPr lang="zh-CN" altLang="zh-CN" dirty="0"/>
              <a:t>中最难处理的就是丢弃概率</a:t>
            </a:r>
            <a:r>
              <a:rPr lang="en-US" altLang="zh-CN" dirty="0"/>
              <a:t>p</a:t>
            </a:r>
            <a:r>
              <a:rPr lang="zh-CN" altLang="zh-CN" dirty="0"/>
              <a:t>的</a:t>
            </a:r>
            <a:r>
              <a:rPr lang="zh-CN" altLang="zh-CN" dirty="0" smtClean="0"/>
              <a:t>选择</a:t>
            </a:r>
            <a:endParaRPr lang="en-US" altLang="zh-CN" dirty="0" smtClean="0"/>
          </a:p>
          <a:p>
            <a:pPr lvl="1"/>
            <a:r>
              <a:rPr lang="zh-CN" altLang="zh-CN" dirty="0" smtClean="0"/>
              <a:t>因为</a:t>
            </a:r>
            <a:r>
              <a:rPr lang="en-US" altLang="zh-CN" dirty="0"/>
              <a:t>p</a:t>
            </a:r>
            <a:r>
              <a:rPr lang="zh-CN" altLang="zh-CN" dirty="0"/>
              <a:t>并不是个常数</a:t>
            </a:r>
            <a:endParaRPr lang="zh-CN" altLang="en-US" dirty="0"/>
          </a:p>
        </p:txBody>
      </p:sp>
    </p:spTree>
    <p:extLst>
      <p:ext uri="{BB962C8B-B14F-4D97-AF65-F5344CB8AC3E}">
        <p14:creationId xmlns:p14="http://schemas.microsoft.com/office/powerpoint/2010/main" val="2937876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8724671"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52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en-US" altLang="zh-CN" dirty="0"/>
              <a:t>P'</a:t>
            </a:r>
            <a:r>
              <a:rPr lang="zh-CN" altLang="zh-CN" dirty="0"/>
              <a:t>可以正常在互联网上传输，最后到达</a:t>
            </a:r>
            <a:r>
              <a:rPr lang="en-US" altLang="zh-CN" dirty="0" smtClean="0"/>
              <a:t>R</a:t>
            </a:r>
            <a:r>
              <a:rPr lang="en-US" altLang="zh-CN" baseline="-25000" dirty="0" smtClean="0"/>
              <a:t>2</a:t>
            </a:r>
            <a:endParaRPr lang="en-US" altLang="zh-CN" dirty="0" smtClean="0"/>
          </a:p>
          <a:p>
            <a:pPr lvl="1"/>
            <a:r>
              <a:rPr lang="zh-CN" altLang="zh-CN" dirty="0" smtClean="0"/>
              <a:t>相当于</a:t>
            </a:r>
            <a:r>
              <a:rPr lang="zh-CN" altLang="zh-CN" dirty="0"/>
              <a:t>轮船在海上航行，到达对岸港口。</a:t>
            </a:r>
          </a:p>
          <a:p>
            <a:pPr lvl="0"/>
            <a:r>
              <a:rPr lang="en-US" altLang="zh-CN" dirty="0"/>
              <a:t>R</a:t>
            </a:r>
            <a:r>
              <a:rPr lang="en-US" altLang="zh-CN" baseline="-25000" dirty="0"/>
              <a:t>2</a:t>
            </a:r>
            <a:r>
              <a:rPr lang="zh-CN" altLang="zh-CN" dirty="0"/>
              <a:t>收到</a:t>
            </a:r>
            <a:r>
              <a:rPr lang="en-US" altLang="zh-CN" dirty="0"/>
              <a:t>P'</a:t>
            </a:r>
            <a:r>
              <a:rPr lang="zh-CN" altLang="zh-CN" dirty="0"/>
              <a:t>后，将其数据部分取出，恢复出</a:t>
            </a:r>
            <a:r>
              <a:rPr lang="en-US" altLang="zh-CN" dirty="0" smtClean="0"/>
              <a:t>P</a:t>
            </a:r>
          </a:p>
          <a:p>
            <a:pPr lvl="1"/>
            <a:r>
              <a:rPr lang="zh-CN" altLang="zh-CN" dirty="0" smtClean="0"/>
              <a:t>相当于</a:t>
            </a:r>
            <a:r>
              <a:rPr lang="zh-CN" altLang="zh-CN" dirty="0"/>
              <a:t>把汽车开出轮船。</a:t>
            </a:r>
          </a:p>
          <a:p>
            <a:pPr lvl="0"/>
            <a:r>
              <a:rPr lang="en-US" altLang="zh-CN" dirty="0"/>
              <a:t>P</a:t>
            </a:r>
            <a:r>
              <a:rPr lang="zh-CN" altLang="zh-CN" dirty="0"/>
              <a:t>在</a:t>
            </a:r>
            <a:r>
              <a:rPr lang="en-US" altLang="zh-CN" dirty="0"/>
              <a:t>B</a:t>
            </a:r>
            <a:r>
              <a:rPr lang="zh-CN" altLang="zh-CN" dirty="0"/>
              <a:t>网中传输，最后交付给主机</a:t>
            </a:r>
            <a:r>
              <a:rPr lang="en-US" altLang="zh-CN" dirty="0" smtClean="0"/>
              <a:t>D</a:t>
            </a:r>
          </a:p>
          <a:p>
            <a:pPr lvl="1"/>
            <a:r>
              <a:rPr lang="zh-CN" altLang="zh-CN" dirty="0" smtClean="0"/>
              <a:t>相当于</a:t>
            </a:r>
            <a:r>
              <a:rPr lang="zh-CN" altLang="zh-CN" dirty="0"/>
              <a:t>汽车在对岸运输到达目的地。</a:t>
            </a:r>
          </a:p>
          <a:p>
            <a:endParaRPr lang="zh-CN" altLang="en-US" dirty="0"/>
          </a:p>
        </p:txBody>
      </p:sp>
    </p:spTree>
    <p:extLst>
      <p:ext uri="{BB962C8B-B14F-4D97-AF65-F5344CB8AC3E}">
        <p14:creationId xmlns:p14="http://schemas.microsoft.com/office/powerpoint/2010/main" val="2969810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隧道</a:t>
            </a:r>
            <a:r>
              <a:rPr lang="zh-CN" altLang="en-US" dirty="0" smtClean="0"/>
              <a:t>？轮渡？</a:t>
            </a:r>
            <a:endParaRPr lang="zh-CN" altLang="en-US" dirty="0"/>
          </a:p>
        </p:txBody>
      </p:sp>
      <p:sp>
        <p:nvSpPr>
          <p:cNvPr id="3" name="内容占位符 2"/>
          <p:cNvSpPr>
            <a:spLocks noGrp="1"/>
          </p:cNvSpPr>
          <p:nvPr>
            <p:ph sz="quarter" idx="1"/>
          </p:nvPr>
        </p:nvSpPr>
        <p:spPr/>
        <p:txBody>
          <a:bodyPr/>
          <a:lstStyle/>
          <a:p>
            <a:r>
              <a:rPr lang="zh-CN" altLang="zh-CN" dirty="0"/>
              <a:t>使用这项技术传递的数据可以是不同协议的数据帧或</a:t>
            </a:r>
            <a:r>
              <a:rPr lang="zh-CN" altLang="zh-CN" dirty="0" smtClean="0"/>
              <a:t>分组</a:t>
            </a:r>
            <a:endParaRPr lang="en-US" altLang="zh-CN" dirty="0" smtClean="0"/>
          </a:p>
          <a:p>
            <a:r>
              <a:rPr lang="zh-CN" altLang="en-US" dirty="0" smtClean="0"/>
              <a:t>如果是</a:t>
            </a:r>
            <a:r>
              <a:rPr lang="en-US" altLang="zh-CN" dirty="0" smtClean="0"/>
              <a:t>IP</a:t>
            </a:r>
            <a:r>
              <a:rPr lang="zh-CN" altLang="zh-CN" dirty="0"/>
              <a:t>分组，此时称为</a:t>
            </a:r>
            <a:r>
              <a:rPr lang="en-US" altLang="zh-CN" dirty="0" smtClean="0"/>
              <a:t>IP-in-IP</a:t>
            </a:r>
          </a:p>
          <a:p>
            <a:r>
              <a:rPr lang="zh-CN" altLang="zh-CN" dirty="0" smtClean="0"/>
              <a:t>传递</a:t>
            </a:r>
            <a:r>
              <a:rPr lang="zh-CN" altLang="zh-CN" dirty="0"/>
              <a:t>过程中，封装出的</a:t>
            </a:r>
            <a:r>
              <a:rPr lang="en-US" altLang="zh-CN" dirty="0"/>
              <a:t>IP</a:t>
            </a:r>
            <a:r>
              <a:rPr lang="zh-CN" altLang="zh-CN" dirty="0" smtClean="0"/>
              <a:t>分组在</a:t>
            </a:r>
            <a:r>
              <a:rPr lang="zh-CN" altLang="zh-CN" dirty="0"/>
              <a:t>公共互联网络上传递时所经过的逻辑路径称为</a:t>
            </a:r>
            <a:r>
              <a:rPr lang="zh-CN" altLang="zh-CN" dirty="0" smtClean="0"/>
              <a:t>隧道</a:t>
            </a:r>
            <a:endParaRPr lang="en-US" altLang="zh-CN" dirty="0" smtClean="0"/>
          </a:p>
          <a:p>
            <a:r>
              <a:rPr lang="zh-CN" altLang="zh-CN" dirty="0" smtClean="0"/>
              <a:t>一旦</a:t>
            </a:r>
            <a:r>
              <a:rPr lang="zh-CN" altLang="zh-CN" dirty="0"/>
              <a:t>到达网络终点，数据将被解包并转发到最终</a:t>
            </a:r>
            <a:r>
              <a:rPr lang="zh-CN" altLang="zh-CN" dirty="0" smtClean="0"/>
              <a:t>目的地</a:t>
            </a:r>
            <a:endParaRPr lang="en-US" altLang="zh-CN" dirty="0" smtClean="0"/>
          </a:p>
          <a:p>
            <a:r>
              <a:rPr lang="zh-CN" altLang="zh-CN" dirty="0" smtClean="0"/>
              <a:t>简而言之</a:t>
            </a:r>
            <a:r>
              <a:rPr lang="zh-CN" altLang="zh-CN" dirty="0"/>
              <a:t>，隧道技术是指包括数据封装，传输和解包在内的全过程。</a:t>
            </a:r>
          </a:p>
          <a:p>
            <a:endParaRPr lang="zh-CN" altLang="en-US" dirty="0"/>
          </a:p>
        </p:txBody>
      </p:sp>
    </p:spTree>
    <p:extLst>
      <p:ext uri="{BB962C8B-B14F-4D97-AF65-F5344CB8AC3E}">
        <p14:creationId xmlns:p14="http://schemas.microsoft.com/office/powerpoint/2010/main" val="1387167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1821</TotalTime>
  <Words>4314</Words>
  <Application>Microsoft Office PowerPoint</Application>
  <PresentationFormat>全屏显示(4:3)</PresentationFormat>
  <Paragraphs>473</Paragraphs>
  <Slides>77</Slides>
  <Notes>0</Notes>
  <HiddenSlides>0</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市镇</vt:lpstr>
      <vt:lpstr>让互联网更好的服务</vt:lpstr>
      <vt:lpstr>PowerPoint 演示文稿</vt:lpstr>
      <vt:lpstr>PowerPoint 演示文稿</vt:lpstr>
      <vt:lpstr>背景</vt:lpstr>
      <vt:lpstr>条件</vt:lpstr>
      <vt:lpstr>PowerPoint 演示文稿</vt:lpstr>
      <vt:lpstr>过程</vt:lpstr>
      <vt:lpstr>PowerPoint 演示文稿</vt:lpstr>
      <vt:lpstr>隧道？轮渡？</vt:lpstr>
      <vt:lpstr>实质</vt:lpstr>
      <vt:lpstr>PowerPoint 演示文稿</vt:lpstr>
      <vt:lpstr>PowerPoint 演示文稿</vt:lpstr>
      <vt:lpstr>1. 为什么需要引入专用网</vt:lpstr>
      <vt:lpstr>PowerPoint 演示文稿</vt:lpstr>
      <vt:lpstr>2. IP地址的使用范围分类</vt:lpstr>
      <vt:lpstr>PowerPoint 演示文稿</vt:lpstr>
      <vt:lpstr>PowerPoint 演示文稿</vt:lpstr>
      <vt:lpstr>1. 专用网</vt:lpstr>
      <vt:lpstr>如何与互联网上的其他主机通信?</vt:lpstr>
      <vt:lpstr>2. 虚拟专用网</vt:lpstr>
      <vt:lpstr>PowerPoint 演示文稿</vt:lpstr>
      <vt:lpstr>3. 利用隧道技术实现VPN</vt:lpstr>
      <vt:lpstr>源专用网的处理</vt:lpstr>
      <vt:lpstr>传输到达目的专用网</vt:lpstr>
      <vt:lpstr>5. 远程接入VPN</vt:lpstr>
      <vt:lpstr>PowerPoint 演示文稿</vt:lpstr>
      <vt:lpstr>PowerPoint 演示文稿</vt:lpstr>
      <vt:lpstr>1. 基本思路</vt:lpstr>
      <vt:lpstr>PowerPoint 演示文稿</vt:lpstr>
      <vt:lpstr>2. NAT的分类</vt:lpstr>
      <vt:lpstr>1）静态NAT（Static NAT）</vt:lpstr>
      <vt:lpstr>2）动态地址NAT（Pooled NAT）</vt:lpstr>
      <vt:lpstr>3）网络地址端口转换NAPT</vt:lpstr>
      <vt:lpstr>3. NAPT的工作原理</vt:lpstr>
      <vt:lpstr>PowerPoint 演示文稿</vt:lpstr>
      <vt:lpstr>讨论</vt:lpstr>
      <vt:lpstr>4. NAT的优缺点</vt:lpstr>
      <vt:lpstr>PowerPoint 演示文稿</vt:lpstr>
      <vt:lpstr>1. 概述</vt:lpstr>
      <vt:lpstr>两大类</vt:lpstr>
      <vt:lpstr>ICMP差错报告报文</vt:lpstr>
      <vt:lpstr>询问报文</vt:lpstr>
      <vt:lpstr>2. 报文格式</vt:lpstr>
      <vt:lpstr>PowerPoint 演示文稿</vt:lpstr>
      <vt:lpstr>3. ICMP应用 1）PING</vt:lpstr>
      <vt:lpstr>示例</vt:lpstr>
      <vt:lpstr>2）traceroute</vt:lpstr>
      <vt:lpstr>traceroute的工作原理</vt:lpstr>
      <vt:lpstr>具体来说</vt:lpstr>
      <vt:lpstr>继续</vt:lpstr>
      <vt:lpstr>…</vt:lpstr>
      <vt:lpstr>重要到了目的主机了</vt:lpstr>
      <vt:lpstr>PowerPoint 演示文稿</vt:lpstr>
      <vt:lpstr>1. 什么是网络拥塞</vt:lpstr>
      <vt:lpstr>PowerPoint 演示文稿</vt:lpstr>
      <vt:lpstr>例如</vt:lpstr>
      <vt:lpstr>网络拥塞带来的问题</vt:lpstr>
      <vt:lpstr>2．如何解决网络拥塞 1）增加资源</vt:lpstr>
      <vt:lpstr>PowerPoint 演示文稿</vt:lpstr>
      <vt:lpstr>PowerPoint 演示文稿</vt:lpstr>
      <vt:lpstr>PowerPoint 演示文稿</vt:lpstr>
      <vt:lpstr>2）合理调控</vt:lpstr>
      <vt:lpstr>PowerPoint 演示文稿</vt:lpstr>
      <vt:lpstr>PowerPoint 演示文稿</vt:lpstr>
      <vt:lpstr>1. 控制模型</vt:lpstr>
      <vt:lpstr>闭环控制</vt:lpstr>
      <vt:lpstr>拥塞指标</vt:lpstr>
      <vt:lpstr>PowerPoint 演示文稿</vt:lpstr>
      <vt:lpstr>结论</vt:lpstr>
      <vt:lpstr>2. 拥塞控制的代价 1）拥塞控制会增加网络的消耗</vt:lpstr>
      <vt:lpstr>2. 拥塞控制不可能达到完美的效果</vt:lpstr>
      <vt:lpstr>PowerPoint 演示文稿</vt:lpstr>
      <vt:lpstr>1. 思想</vt:lpstr>
      <vt:lpstr>PowerPoint 演示文稿</vt:lpstr>
      <vt:lpstr>AQM的思想</vt:lpstr>
      <vt:lpstr>2. RED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Windows 用户</cp:lastModifiedBy>
  <cp:revision>152</cp:revision>
  <dcterms:created xsi:type="dcterms:W3CDTF">2023-06-19T02:50:47Z</dcterms:created>
  <dcterms:modified xsi:type="dcterms:W3CDTF">2023-08-05T08:10:26Z</dcterms:modified>
</cp:coreProperties>
</file>