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5" r:id="rId5"/>
    <p:sldId id="257" r:id="rId6"/>
    <p:sldId id="264" r:id="rId7"/>
    <p:sldId id="266" r:id="rId8"/>
    <p:sldId id="267" r:id="rId9"/>
    <p:sldId id="260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3" r:id="rId34"/>
    <p:sldId id="289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9C181"/>
    <a:srgbClr val="3CDE6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139" autoAdjust="0"/>
  </p:normalViewPr>
  <p:slideViewPr>
    <p:cSldViewPr>
      <p:cViewPr>
        <p:scale>
          <a:sx n="80" d="100"/>
          <a:sy n="80" d="100"/>
        </p:scale>
        <p:origin x="-131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（分散地保存在若干结点之中）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8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7135366" cy="263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应用层概述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9709"/>
            <a:ext cx="2519045" cy="2188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目前网络的应用规模</a:t>
            </a:r>
            <a:r>
              <a:rPr lang="zh-CN" altLang="zh-CN" dirty="0" smtClean="0"/>
              <a:t>庞大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如果从参与者的地位上来区分，可以分为两大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服务器模式（</a:t>
            </a:r>
            <a:r>
              <a:rPr lang="en-US" altLang="zh-CN" dirty="0"/>
              <a:t>Client/Server</a:t>
            </a:r>
            <a:r>
              <a:rPr lang="zh-CN" altLang="zh-CN" dirty="0"/>
              <a:t>模式，简写为</a:t>
            </a:r>
            <a:r>
              <a:rPr lang="en-US" altLang="zh-CN" dirty="0"/>
              <a:t>C/S</a:t>
            </a:r>
            <a:r>
              <a:rPr lang="zh-CN" altLang="zh-CN" dirty="0"/>
              <a:t>模式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对等</a:t>
            </a:r>
            <a:r>
              <a:rPr lang="zh-CN" altLang="zh-CN" dirty="0"/>
              <a:t>模式（</a:t>
            </a:r>
            <a:r>
              <a:rPr lang="en-US" altLang="zh-CN" dirty="0"/>
              <a:t>Pear-to-Pear</a:t>
            </a:r>
            <a:r>
              <a:rPr lang="zh-CN" altLang="zh-CN" dirty="0"/>
              <a:t>模式，简写为</a:t>
            </a:r>
            <a:r>
              <a:rPr lang="en-US" altLang="zh-CN" dirty="0"/>
              <a:t>P2P </a:t>
            </a:r>
            <a:r>
              <a:rPr lang="zh-CN" altLang="zh-CN" dirty="0"/>
              <a:t>模式）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1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18.1</a:t>
            </a:r>
            <a:r>
              <a:rPr lang="zh-CN" altLang="zh-CN" dirty="0"/>
              <a:t>应用层不是应用</a:t>
            </a:r>
          </a:p>
          <a:p>
            <a:r>
              <a:rPr lang="en-US" altLang="zh-CN" dirty="0"/>
              <a:t>18.2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服务器方式</a:t>
            </a:r>
            <a:r>
              <a:rPr lang="en-US" altLang="zh-CN" dirty="0"/>
              <a:t>Vs.</a:t>
            </a:r>
            <a:r>
              <a:rPr lang="zh-CN" altLang="zh-CN" dirty="0"/>
              <a:t>对等方式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18.2.1 </a:t>
            </a:r>
            <a:r>
              <a:rPr lang="zh-CN" altLang="zh-CN" dirty="0">
                <a:solidFill>
                  <a:srgbClr val="FF0000"/>
                </a:solidFill>
              </a:rPr>
              <a:t>客户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zh-CN" dirty="0">
                <a:solidFill>
                  <a:srgbClr val="FF0000"/>
                </a:solidFill>
              </a:rPr>
              <a:t>服务器模式</a:t>
            </a:r>
          </a:p>
          <a:p>
            <a:pPr lvl="1"/>
            <a:r>
              <a:rPr lang="en-US" altLang="zh-CN" dirty="0"/>
              <a:t>18.2.2 </a:t>
            </a:r>
            <a:r>
              <a:rPr lang="zh-CN" altLang="zh-CN" dirty="0"/>
              <a:t>对等模式</a:t>
            </a:r>
          </a:p>
          <a:p>
            <a:r>
              <a:rPr lang="en-US" altLang="zh-CN" dirty="0"/>
              <a:t>18.3 </a:t>
            </a:r>
            <a:r>
              <a:rPr lang="zh-CN" altLang="zh-CN" dirty="0"/>
              <a:t>网络应用的层次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24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服务器模式所描述的是进程之间服务和被服务的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pPr lvl="0"/>
            <a:r>
              <a:rPr lang="zh-CN" altLang="zh-CN" dirty="0"/>
              <a:t>客户是服务的请求方，相当于农家乐的客户。</a:t>
            </a:r>
          </a:p>
          <a:p>
            <a:r>
              <a:rPr lang="zh-CN" altLang="zh-CN" dirty="0"/>
              <a:t>服务器是服务的提供方，相当于农家乐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17898"/>
              </p:ext>
            </p:extLst>
          </p:nvPr>
        </p:nvGraphicFramePr>
        <p:xfrm>
          <a:off x="1043608" y="3645024"/>
          <a:ext cx="662243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4161820" imgH="1089267" progId="Visio.Drawing.11">
                  <p:embed/>
                </p:oleObj>
              </mc:Choice>
              <mc:Fallback>
                <p:oleObj name="Visio" r:id="rId3" imgW="4161820" imgH="10892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645024"/>
                        <a:ext cx="6622432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92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客户与服务器的通信关系建立后，通信一般是双向的，也可以是单向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/>
              <a:t>单向的网络应用较少见到，一般存在于大型的专业计算场景下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31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．客户端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客户端的软件在需要获得服务支持时，主动向远地服务器发起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自己的请求告知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r>
              <a:rPr lang="zh-CN" altLang="zh-CN" dirty="0" smtClean="0"/>
              <a:t>客户</a:t>
            </a:r>
            <a:r>
              <a:rPr lang="zh-CN" altLang="zh-CN" dirty="0"/>
              <a:t>程序必须知道服务器进程的地址（包括服务器的</a:t>
            </a:r>
            <a:r>
              <a:rPr lang="en-US" altLang="zh-CN" dirty="0"/>
              <a:t>IP</a:t>
            </a:r>
            <a:r>
              <a:rPr lang="zh-CN" altLang="zh-CN" dirty="0"/>
              <a:t>地址和监听的端口号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</a:t>
            </a:r>
            <a:r>
              <a:rPr lang="zh-CN" altLang="zh-CN" dirty="0"/>
              <a:t>如同去吃农家乐，就必须先要知道哪里有开办农家乐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一般来说</a:t>
            </a:r>
            <a:r>
              <a:rPr lang="zh-CN" altLang="zh-CN" dirty="0"/>
              <a:t>，客户端不需要特殊的软、硬件支持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60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．服务器端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服务器端的软件是一种专门用来提供某种服务的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r>
              <a:rPr lang="zh-CN" altLang="zh-CN" dirty="0" smtClean="0"/>
              <a:t>可</a:t>
            </a:r>
            <a:r>
              <a:rPr lang="zh-CN" altLang="zh-CN" dirty="0"/>
              <a:t>同时处理多个远地或本地客户的</a:t>
            </a:r>
            <a:r>
              <a:rPr lang="zh-CN" altLang="zh-CN" dirty="0" smtClean="0"/>
              <a:t>请求</a:t>
            </a:r>
            <a:endParaRPr lang="en-US" altLang="zh-CN" dirty="0" smtClean="0"/>
          </a:p>
          <a:p>
            <a:r>
              <a:rPr lang="zh-CN" altLang="zh-CN" dirty="0" smtClean="0"/>
              <a:t>系统</a:t>
            </a:r>
            <a:r>
              <a:rPr lang="zh-CN" altLang="zh-CN" dirty="0"/>
              <a:t>启动后即一直不断地运行，被动等待并接受客户的通信</a:t>
            </a:r>
            <a:r>
              <a:rPr lang="zh-CN" altLang="zh-CN" dirty="0" smtClean="0"/>
              <a:t>请求</a:t>
            </a:r>
            <a:endParaRPr lang="en-US" altLang="zh-CN" dirty="0" smtClean="0"/>
          </a:p>
          <a:p>
            <a:r>
              <a:rPr lang="zh-CN" altLang="zh-CN" dirty="0" smtClean="0"/>
              <a:t>服务器</a:t>
            </a:r>
            <a:r>
              <a:rPr lang="zh-CN" altLang="zh-CN" dirty="0"/>
              <a:t>程序事先不需要知道客户程序的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</a:t>
            </a:r>
            <a:r>
              <a:rPr lang="zh-CN" altLang="zh-CN" dirty="0"/>
              <a:t>如同农家乐不需要知道客户是从哪里来的</a:t>
            </a:r>
            <a:r>
              <a:rPr lang="zh-CN" altLang="zh-CN" dirty="0" smtClean="0"/>
              <a:t>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01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服务器端一般需要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强大</a:t>
            </a:r>
            <a:r>
              <a:rPr lang="zh-CN" altLang="zh-CN" dirty="0"/>
              <a:t>的硬件（例如集群技术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高级</a:t>
            </a:r>
            <a:r>
              <a:rPr lang="zh-CN" altLang="zh-CN" dirty="0"/>
              <a:t>操作系统（例如服务器级别的操作系统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大型</a:t>
            </a:r>
            <a:r>
              <a:rPr lang="zh-CN" altLang="zh-CN" dirty="0"/>
              <a:t>的基础软件（例如大型数据库）等的</a:t>
            </a:r>
            <a:r>
              <a:rPr lang="zh-CN" altLang="zh-CN" dirty="0" smtClean="0"/>
              <a:t>支持</a:t>
            </a:r>
            <a:endParaRPr lang="en-US" altLang="zh-CN" dirty="0" smtClean="0"/>
          </a:p>
          <a:p>
            <a:r>
              <a:rPr lang="zh-CN" altLang="zh-CN" dirty="0" smtClean="0"/>
              <a:t>有</a:t>
            </a:r>
            <a:r>
              <a:rPr lang="zh-CN" altLang="zh-CN" dirty="0"/>
              <a:t>良好的软件系统架构设计（例如分布式、并发式运行的软件架构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能够</a:t>
            </a:r>
            <a:r>
              <a:rPr lang="zh-CN" altLang="zh-CN" dirty="0"/>
              <a:t>接受大量客户的并发</a:t>
            </a:r>
            <a:r>
              <a:rPr lang="zh-CN" altLang="zh-CN" dirty="0" smtClean="0"/>
              <a:t>访问</a:t>
            </a:r>
            <a:endParaRPr lang="en-US" altLang="zh-CN" dirty="0" smtClean="0"/>
          </a:p>
          <a:p>
            <a:r>
              <a:rPr lang="zh-CN" altLang="zh-CN" dirty="0" smtClean="0"/>
              <a:t>就</a:t>
            </a:r>
            <a:r>
              <a:rPr lang="zh-CN" altLang="zh-CN" dirty="0"/>
              <a:t>如同农家乐至少应土地平旷，屋舍</a:t>
            </a:r>
            <a:r>
              <a:rPr lang="zh-CN" altLang="zh-CN" dirty="0" smtClean="0"/>
              <a:t>俨然，有良田、美池、桑竹之属。阡陌交通，鸡犬相闻</a:t>
            </a:r>
            <a:r>
              <a:rPr lang="en-US" altLang="zh-CN" dirty="0" smtClean="0"/>
              <a:t>......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28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为了提供更好的服务质量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服务器</a:t>
            </a:r>
            <a:r>
              <a:rPr lang="zh-CN" altLang="zh-CN" dirty="0"/>
              <a:t>应该有良好的</a:t>
            </a:r>
            <a:r>
              <a:rPr lang="zh-CN" altLang="zh-CN" dirty="0" smtClean="0"/>
              <a:t>可靠性</a:t>
            </a:r>
            <a:endParaRPr lang="en-US" altLang="zh-CN" dirty="0" smtClean="0"/>
          </a:p>
          <a:p>
            <a:r>
              <a:rPr lang="zh-CN" altLang="zh-CN" dirty="0" smtClean="0"/>
              <a:t>包括</a:t>
            </a:r>
            <a:r>
              <a:rPr lang="zh-CN" altLang="zh-CN" dirty="0"/>
              <a:t>使用不间断电源（</a:t>
            </a:r>
            <a:r>
              <a:rPr lang="en-US" altLang="zh-CN" dirty="0"/>
              <a:t>UPS</a:t>
            </a:r>
            <a:r>
              <a:rPr lang="zh-CN" altLang="zh-CN" dirty="0"/>
              <a:t>）提供不间断的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zh-CN" dirty="0" smtClean="0"/>
              <a:t>即便</a:t>
            </a:r>
            <a:r>
              <a:rPr lang="zh-CN" altLang="zh-CN" dirty="0"/>
              <a:t>在出现一些异常的情况下也能够正常提供服务（容错性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应该</a:t>
            </a:r>
            <a:r>
              <a:rPr lang="zh-CN" altLang="zh-CN" dirty="0"/>
              <a:t>具有很好的安全性保证不被入侵</a:t>
            </a:r>
            <a:r>
              <a:rPr lang="en-US" altLang="zh-CN" dirty="0"/>
              <a:t>/</a:t>
            </a:r>
            <a:r>
              <a:rPr lang="zh-CN" altLang="zh-CN" dirty="0"/>
              <a:t>数据不被</a:t>
            </a:r>
            <a:r>
              <a:rPr lang="zh-CN" altLang="zh-CN" dirty="0" smtClean="0"/>
              <a:t>窃取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棱镜门</a:t>
            </a:r>
            <a:endParaRPr lang="en-US" altLang="zh-CN" dirty="0" smtClean="0"/>
          </a:p>
          <a:p>
            <a:r>
              <a:rPr lang="zh-CN" altLang="zh-CN" dirty="0" smtClean="0"/>
              <a:t>具有良好的权限控制保证用户各安其职</a:t>
            </a:r>
            <a:r>
              <a:rPr lang="en-US" altLang="zh-CN" dirty="0" smtClean="0"/>
              <a:t>......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12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18.1</a:t>
            </a:r>
            <a:r>
              <a:rPr lang="zh-CN" altLang="zh-CN" dirty="0"/>
              <a:t>应用层不是应用</a:t>
            </a:r>
          </a:p>
          <a:p>
            <a:r>
              <a:rPr lang="en-US" altLang="zh-CN" dirty="0"/>
              <a:t>18.2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服务器方式</a:t>
            </a:r>
            <a:r>
              <a:rPr lang="en-US" altLang="zh-CN" dirty="0"/>
              <a:t>Vs.</a:t>
            </a:r>
            <a:r>
              <a:rPr lang="zh-CN" altLang="zh-CN" dirty="0"/>
              <a:t>对等方式</a:t>
            </a:r>
          </a:p>
          <a:p>
            <a:pPr lvl="1"/>
            <a:r>
              <a:rPr lang="en-US" altLang="zh-CN" dirty="0"/>
              <a:t>18.2.1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服务器模式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18.2.2 </a:t>
            </a:r>
            <a:r>
              <a:rPr lang="zh-CN" altLang="zh-CN" dirty="0">
                <a:solidFill>
                  <a:srgbClr val="FF0000"/>
                </a:solidFill>
              </a:rPr>
              <a:t>对等模式</a:t>
            </a:r>
          </a:p>
          <a:p>
            <a:r>
              <a:rPr lang="en-US" altLang="zh-CN" dirty="0"/>
              <a:t>18.3 </a:t>
            </a:r>
            <a:r>
              <a:rPr lang="zh-CN" altLang="zh-CN" dirty="0"/>
              <a:t>网络应用的层次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24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主体在进行通信时，并不区分哪一个是服务的请求方，哪一个是服务的提供</a:t>
            </a:r>
            <a:r>
              <a:rPr lang="zh-CN" altLang="zh-CN" dirty="0" smtClean="0"/>
              <a:t>方</a:t>
            </a:r>
            <a:endParaRPr lang="en-US" altLang="zh-CN" dirty="0" smtClean="0"/>
          </a:p>
          <a:p>
            <a:r>
              <a:rPr lang="zh-CN" altLang="zh-CN" dirty="0" smtClean="0"/>
              <a:t>只要</a:t>
            </a:r>
            <a:r>
              <a:rPr lang="zh-CN" altLang="zh-CN" dirty="0"/>
              <a:t>结点运行了对等模式的软件，具有可为其他结点服务的共享数据和软硬件资源</a:t>
            </a:r>
            <a:r>
              <a:rPr lang="zh-CN" altLang="zh-CN" dirty="0" smtClean="0"/>
              <a:t>，就</a:t>
            </a:r>
            <a:r>
              <a:rPr lang="zh-CN" altLang="zh-CN" dirty="0"/>
              <a:t>可以进行平等的、对等连接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双方</a:t>
            </a:r>
            <a:r>
              <a:rPr lang="zh-CN" altLang="zh-CN" dirty="0"/>
              <a:t>都可以下载对方已经存储在硬盘中的共享文档、可以相互之间对等聊天、互相借用对方闲暇的计算资源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互联网最终的价值，还是体现在应用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r>
              <a:rPr lang="zh-CN" altLang="zh-CN" dirty="0"/>
              <a:t>如果</a:t>
            </a:r>
            <a:r>
              <a:rPr lang="zh-CN" altLang="zh-CN" dirty="0" smtClean="0"/>
              <a:t>没有各种</a:t>
            </a:r>
            <a:r>
              <a:rPr lang="zh-CN" altLang="zh-CN" dirty="0"/>
              <a:t>网络知识和</a:t>
            </a:r>
            <a:r>
              <a:rPr lang="zh-CN" altLang="zh-CN" dirty="0" smtClean="0"/>
              <a:t>技术，是</a:t>
            </a:r>
            <a:r>
              <a:rPr lang="zh-CN" altLang="zh-CN" dirty="0"/>
              <a:t>茹毛饮血，通信靠</a:t>
            </a:r>
            <a:r>
              <a:rPr lang="zh-CN" altLang="zh-CN" dirty="0" smtClean="0"/>
              <a:t>吼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有了网络基础架构和底层的通信技术，</a:t>
            </a:r>
            <a:r>
              <a:rPr lang="zh-CN" altLang="zh-CN" dirty="0" smtClean="0"/>
              <a:t>但没有</a:t>
            </a:r>
            <a:r>
              <a:rPr lang="zh-CN" altLang="zh-CN" dirty="0"/>
              <a:t>网络应用，就是只有炉灶的无米之炊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只有</a:t>
            </a:r>
            <a:r>
              <a:rPr lang="zh-CN" altLang="zh-CN" dirty="0"/>
              <a:t>两者都具备，才能做出香喷喷的饭菜出来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0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96244"/>
              </p:ext>
            </p:extLst>
          </p:nvPr>
        </p:nvGraphicFramePr>
        <p:xfrm>
          <a:off x="1259632" y="1844823"/>
          <a:ext cx="5616624" cy="412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3666579" imgH="2689939" progId="Visio.Drawing.11">
                  <p:embed/>
                </p:oleObj>
              </mc:Choice>
              <mc:Fallback>
                <p:oleObj name="Visio" r:id="rId3" imgW="3666579" imgH="268993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44823"/>
                        <a:ext cx="5616624" cy="4124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2066081" y="3647455"/>
            <a:ext cx="2986268" cy="1161826"/>
          </a:xfrm>
          <a:custGeom>
            <a:avLst/>
            <a:gdLst>
              <a:gd name="connsiteX0" fmla="*/ 0 w 2986268"/>
              <a:gd name="connsiteY0" fmla="*/ 21720 h 1161826"/>
              <a:gd name="connsiteX1" fmla="*/ 1030147 w 2986268"/>
              <a:gd name="connsiteY1" fmla="*/ 39082 h 1161826"/>
              <a:gd name="connsiteX2" fmla="*/ 2002420 w 2986268"/>
              <a:gd name="connsiteY2" fmla="*/ 380535 h 1161826"/>
              <a:gd name="connsiteX3" fmla="*/ 2986268 w 2986268"/>
              <a:gd name="connsiteY3" fmla="*/ 1161826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268" h="1161826">
                <a:moveTo>
                  <a:pt x="0" y="21720"/>
                </a:moveTo>
                <a:cubicBezTo>
                  <a:pt x="348205" y="499"/>
                  <a:pt x="696410" y="-20721"/>
                  <a:pt x="1030147" y="39082"/>
                </a:cubicBezTo>
                <a:cubicBezTo>
                  <a:pt x="1363884" y="98885"/>
                  <a:pt x="1676400" y="193411"/>
                  <a:pt x="2002420" y="380535"/>
                </a:cubicBezTo>
                <a:cubicBezTo>
                  <a:pt x="2328440" y="567659"/>
                  <a:pt x="2657354" y="864742"/>
                  <a:pt x="2986268" y="1161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240911" y="2465408"/>
            <a:ext cx="491924" cy="2314936"/>
          </a:xfrm>
          <a:custGeom>
            <a:avLst/>
            <a:gdLst>
              <a:gd name="connsiteX0" fmla="*/ 0 w 491924"/>
              <a:gd name="connsiteY0" fmla="*/ 2314936 h 2314936"/>
              <a:gd name="connsiteX1" fmla="*/ 491924 w 491924"/>
              <a:gd name="connsiteY1" fmla="*/ 1192192 h 2314936"/>
              <a:gd name="connsiteX2" fmla="*/ 0 w 491924"/>
              <a:gd name="connsiteY2" fmla="*/ 0 h 231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924" h="2314936">
                <a:moveTo>
                  <a:pt x="0" y="2314936"/>
                </a:moveTo>
                <a:cubicBezTo>
                  <a:pt x="245962" y="1946475"/>
                  <a:pt x="491924" y="1578015"/>
                  <a:pt x="491924" y="1192192"/>
                </a:cubicBezTo>
                <a:cubicBezTo>
                  <a:pt x="491924" y="806369"/>
                  <a:pt x="245962" y="403184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660054" y="3779134"/>
            <a:ext cx="1364569" cy="931762"/>
          </a:xfrm>
          <a:custGeom>
            <a:avLst/>
            <a:gdLst>
              <a:gd name="connsiteX0" fmla="*/ 658513 w 1364569"/>
              <a:gd name="connsiteY0" fmla="*/ 931762 h 931762"/>
              <a:gd name="connsiteX1" fmla="*/ 21905 w 1364569"/>
              <a:gd name="connsiteY1" fmla="*/ 254643 h 931762"/>
              <a:gd name="connsiteX2" fmla="*/ 1364569 w 1364569"/>
              <a:gd name="connsiteY2" fmla="*/ 0 h 93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569" h="931762">
                <a:moveTo>
                  <a:pt x="658513" y="931762"/>
                </a:moveTo>
                <a:cubicBezTo>
                  <a:pt x="281371" y="670849"/>
                  <a:pt x="-95771" y="409937"/>
                  <a:pt x="21905" y="254643"/>
                </a:cubicBezTo>
                <a:cubicBezTo>
                  <a:pt x="139581" y="99349"/>
                  <a:pt x="752075" y="49674"/>
                  <a:pt x="13645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135529" y="2667965"/>
            <a:ext cx="3368233" cy="988140"/>
          </a:xfrm>
          <a:custGeom>
            <a:avLst/>
            <a:gdLst>
              <a:gd name="connsiteX0" fmla="*/ 0 w 3368233"/>
              <a:gd name="connsiteY0" fmla="*/ 943336 h 988140"/>
              <a:gd name="connsiteX1" fmla="*/ 2100805 w 3368233"/>
              <a:gd name="connsiteY1" fmla="*/ 879676 h 988140"/>
              <a:gd name="connsiteX2" fmla="*/ 3368233 w 3368233"/>
              <a:gd name="connsiteY2" fmla="*/ 0 h 98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233" h="988140">
                <a:moveTo>
                  <a:pt x="0" y="943336"/>
                </a:moveTo>
                <a:cubicBezTo>
                  <a:pt x="769716" y="990117"/>
                  <a:pt x="1539433" y="1036899"/>
                  <a:pt x="2100805" y="879676"/>
                </a:cubicBezTo>
                <a:cubicBezTo>
                  <a:pt x="2662177" y="722453"/>
                  <a:pt x="3015205" y="361226"/>
                  <a:pt x="33682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979712" y="2636912"/>
            <a:ext cx="3368233" cy="988140"/>
          </a:xfrm>
          <a:custGeom>
            <a:avLst/>
            <a:gdLst>
              <a:gd name="connsiteX0" fmla="*/ 0 w 3368233"/>
              <a:gd name="connsiteY0" fmla="*/ 943336 h 988140"/>
              <a:gd name="connsiteX1" fmla="*/ 2100805 w 3368233"/>
              <a:gd name="connsiteY1" fmla="*/ 879676 h 988140"/>
              <a:gd name="connsiteX2" fmla="*/ 3368233 w 3368233"/>
              <a:gd name="connsiteY2" fmla="*/ 0 h 98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233" h="988140">
                <a:moveTo>
                  <a:pt x="0" y="943336"/>
                </a:moveTo>
                <a:cubicBezTo>
                  <a:pt x="769716" y="990117"/>
                  <a:pt x="1539433" y="1036899"/>
                  <a:pt x="2100805" y="879676"/>
                </a:cubicBezTo>
                <a:cubicBezTo>
                  <a:pt x="2662177" y="722453"/>
                  <a:pt x="3015205" y="361226"/>
                  <a:pt x="33682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195736" y="3645024"/>
            <a:ext cx="2986268" cy="1161826"/>
          </a:xfrm>
          <a:custGeom>
            <a:avLst/>
            <a:gdLst>
              <a:gd name="connsiteX0" fmla="*/ 0 w 2986268"/>
              <a:gd name="connsiteY0" fmla="*/ 21720 h 1161826"/>
              <a:gd name="connsiteX1" fmla="*/ 1030147 w 2986268"/>
              <a:gd name="connsiteY1" fmla="*/ 39082 h 1161826"/>
              <a:gd name="connsiteX2" fmla="*/ 2002420 w 2986268"/>
              <a:gd name="connsiteY2" fmla="*/ 380535 h 1161826"/>
              <a:gd name="connsiteX3" fmla="*/ 2986268 w 2986268"/>
              <a:gd name="connsiteY3" fmla="*/ 1161826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268" h="1161826">
                <a:moveTo>
                  <a:pt x="0" y="21720"/>
                </a:moveTo>
                <a:cubicBezTo>
                  <a:pt x="348205" y="499"/>
                  <a:pt x="696410" y="-20721"/>
                  <a:pt x="1030147" y="39082"/>
                </a:cubicBezTo>
                <a:cubicBezTo>
                  <a:pt x="1363884" y="98885"/>
                  <a:pt x="1676400" y="193411"/>
                  <a:pt x="2002420" y="380535"/>
                </a:cubicBezTo>
                <a:cubicBezTo>
                  <a:pt x="2328440" y="567659"/>
                  <a:pt x="2657354" y="864742"/>
                  <a:pt x="2986268" y="1161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644008" y="3789040"/>
            <a:ext cx="1364569" cy="931762"/>
          </a:xfrm>
          <a:custGeom>
            <a:avLst/>
            <a:gdLst>
              <a:gd name="connsiteX0" fmla="*/ 658513 w 1364569"/>
              <a:gd name="connsiteY0" fmla="*/ 931762 h 931762"/>
              <a:gd name="connsiteX1" fmla="*/ 21905 w 1364569"/>
              <a:gd name="connsiteY1" fmla="*/ 254643 h 931762"/>
              <a:gd name="connsiteX2" fmla="*/ 1364569 w 1364569"/>
              <a:gd name="connsiteY2" fmla="*/ 0 h 93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569" h="931762">
                <a:moveTo>
                  <a:pt x="658513" y="931762"/>
                </a:moveTo>
                <a:cubicBezTo>
                  <a:pt x="281371" y="670849"/>
                  <a:pt x="-95771" y="409937"/>
                  <a:pt x="21905" y="254643"/>
                </a:cubicBezTo>
                <a:cubicBezTo>
                  <a:pt x="139581" y="99349"/>
                  <a:pt x="752075" y="49674"/>
                  <a:pt x="13645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为了方便各结点相互之间建立起最初的联系</a:t>
            </a:r>
            <a:r>
              <a:rPr lang="zh-CN" altLang="zh-CN" dirty="0" smtClean="0"/>
              <a:t>，会</a:t>
            </a:r>
            <a:r>
              <a:rPr lang="zh-CN" altLang="zh-CN" dirty="0"/>
              <a:t>增加一些特殊的</a:t>
            </a:r>
            <a:r>
              <a:rPr lang="zh-CN" altLang="zh-CN" dirty="0" smtClean="0"/>
              <a:t>角色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目录服务器，但是它不是通信的主体，是辅助</a:t>
            </a:r>
            <a:r>
              <a:rPr lang="zh-CN" altLang="zh-CN" dirty="0" smtClean="0"/>
              <a:t>手段</a:t>
            </a:r>
            <a:endParaRPr lang="en-US" altLang="zh-CN" dirty="0" smtClean="0"/>
          </a:p>
          <a:p>
            <a:r>
              <a:rPr lang="zh-CN" altLang="zh-CN" dirty="0" smtClean="0"/>
              <a:t>如同</a:t>
            </a:r>
            <a:r>
              <a:rPr lang="zh-CN" altLang="zh-CN" dirty="0"/>
              <a:t>大家一起去吃农家</a:t>
            </a:r>
            <a:r>
              <a:rPr lang="zh-CN" altLang="zh-CN" dirty="0" smtClean="0"/>
              <a:t>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农家</a:t>
            </a:r>
            <a:r>
              <a:rPr lang="zh-CN" altLang="zh-CN" dirty="0"/>
              <a:t>乐是一个辅助的手段方便大家</a:t>
            </a:r>
            <a:r>
              <a:rPr lang="zh-CN" altLang="zh-CN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一旦</a:t>
            </a:r>
            <a:r>
              <a:rPr lang="zh-CN" altLang="zh-CN" dirty="0"/>
              <a:t>点了菜，吃客之间就没有什么服务与被服务的关系了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5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的通信本质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从</a:t>
            </a:r>
            <a:r>
              <a:rPr lang="zh-CN" altLang="zh-CN" dirty="0"/>
              <a:t>实现上看，对等的连接方式在传输层仍然采用了客户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传输</a:t>
            </a:r>
            <a:r>
              <a:rPr lang="zh-CN" altLang="zh-CN" dirty="0"/>
              <a:t>层的通信只有</a:t>
            </a:r>
            <a:r>
              <a:rPr lang="en-US" altLang="zh-CN" dirty="0"/>
              <a:t>C/S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r>
              <a:rPr lang="zh-CN" altLang="zh-CN" dirty="0" smtClean="0"/>
              <a:t>只不过</a:t>
            </a:r>
            <a:r>
              <a:rPr lang="zh-CN" altLang="zh-CN" dirty="0"/>
              <a:t>每一个参与者都既充当客户端，又充当服务器端而已。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韩信带兵愈多愈善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对等模式将传统服务器的负担分配给每个主机，没有集中式的服务器成为</a:t>
            </a:r>
            <a:r>
              <a:rPr lang="zh-CN" altLang="zh-CN" dirty="0" smtClean="0"/>
              <a:t>瓶颈</a:t>
            </a:r>
            <a:endParaRPr lang="en-US" altLang="zh-CN" dirty="0" smtClean="0"/>
          </a:p>
          <a:p>
            <a:r>
              <a:rPr lang="zh-CN" altLang="zh-CN" dirty="0" smtClean="0"/>
              <a:t>所以</a:t>
            </a:r>
            <a:r>
              <a:rPr lang="zh-CN" altLang="zh-CN" dirty="0"/>
              <a:t>对等工作模式可支持海量</a:t>
            </a:r>
            <a:r>
              <a:rPr lang="zh-CN" altLang="zh-CN" dirty="0" smtClean="0"/>
              <a:t>用户同时工作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用户量越大，性能越</a:t>
            </a:r>
            <a:r>
              <a:rPr lang="zh-CN" altLang="zh-CN" dirty="0" smtClean="0"/>
              <a:t>好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342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对等模式起初主要用于小型工具软件（如下载软件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现在</a:t>
            </a:r>
            <a:r>
              <a:rPr lang="zh-CN" altLang="zh-CN" dirty="0"/>
              <a:t>的即时通信（如</a:t>
            </a:r>
            <a:r>
              <a:rPr lang="en-US" altLang="zh-CN" dirty="0"/>
              <a:t>QQ</a:t>
            </a:r>
            <a:r>
              <a:rPr lang="zh-CN" altLang="zh-CN" dirty="0"/>
              <a:t>、微信等）也属于对等模式的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对等</a:t>
            </a:r>
            <a:r>
              <a:rPr lang="zh-CN" altLang="zh-CN" dirty="0"/>
              <a:t>模式在一些大型科学计算上具有良好的市场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4016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对等模式的</a:t>
            </a:r>
            <a:r>
              <a:rPr lang="zh-CN" altLang="zh-CN" dirty="0" smtClean="0">
                <a:solidFill>
                  <a:srgbClr val="FF0000"/>
                </a:solidFill>
              </a:rPr>
              <a:t>类型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/>
              <a:t>1</a:t>
            </a:r>
            <a:r>
              <a:rPr lang="zh-CN" altLang="zh-CN" dirty="0"/>
              <a:t>）非结构化网络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所有主机都具有相同的角色，相同的功能，没有中央服务器，</a:t>
            </a:r>
            <a:r>
              <a:rPr lang="zh-CN" altLang="zh-CN" dirty="0">
                <a:solidFill>
                  <a:srgbClr val="FF0000"/>
                </a:solidFill>
              </a:rPr>
              <a:t>不具备任何组织的特征</a:t>
            </a:r>
            <a:r>
              <a:rPr lang="zh-CN" altLang="zh-CN" dirty="0"/>
              <a:t>，参与结点随机与其他结点进行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/>
              <a:t>非结构化网络虽然易于构建，但在执行搜索和查询功能时，较为麻烦，需要有相关的应用层路由算法和尽可能多的结点共同</a:t>
            </a:r>
            <a:r>
              <a:rPr lang="zh-CN" altLang="zh-CN" dirty="0" smtClean="0"/>
              <a:t>参与</a:t>
            </a:r>
            <a:endParaRPr lang="en-US" altLang="zh-CN" dirty="0" smtClean="0"/>
          </a:p>
          <a:p>
            <a:r>
              <a:rPr lang="zh-CN" altLang="zh-CN" dirty="0" smtClean="0"/>
              <a:t>最</a:t>
            </a:r>
            <a:r>
              <a:rPr lang="zh-CN" altLang="zh-CN" dirty="0"/>
              <a:t>简单的查找方法是通过洪泛法查找资源，如</a:t>
            </a:r>
            <a:r>
              <a:rPr lang="en-US" altLang="zh-CN" dirty="0"/>
              <a:t>Gnutella</a:t>
            </a:r>
            <a:r>
              <a:rPr lang="zh-CN" altLang="zh-CN" dirty="0"/>
              <a:t>就采用了有限范围内的洪泛查询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8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为了便于查询，可以在系统中设置一个中央目录服务器（不保存资源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用于</a:t>
            </a:r>
            <a:r>
              <a:rPr lang="zh-CN" altLang="zh-CN" dirty="0"/>
              <a:t>记录资源的索引信息（包括资源所存储的结点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并</a:t>
            </a:r>
            <a:r>
              <a:rPr lang="zh-CN" altLang="zh-CN" dirty="0"/>
              <a:t>完成用户对该信息的</a:t>
            </a:r>
            <a:r>
              <a:rPr lang="zh-CN" altLang="zh-CN" dirty="0" smtClean="0"/>
              <a:t>查询</a:t>
            </a:r>
            <a:endParaRPr lang="en-US" altLang="zh-CN" dirty="0" smtClean="0"/>
          </a:p>
          <a:p>
            <a:r>
              <a:rPr lang="zh-CN" altLang="zh-CN" dirty="0" smtClean="0"/>
              <a:t>用户</a:t>
            </a:r>
            <a:r>
              <a:rPr lang="zh-CN" altLang="zh-CN" dirty="0"/>
              <a:t>如果需要获取资源</a:t>
            </a:r>
            <a:r>
              <a:rPr lang="zh-CN" altLang="zh-CN" dirty="0" smtClean="0"/>
              <a:t>，登录</a:t>
            </a:r>
            <a:r>
              <a:rPr lang="zh-CN" altLang="zh-CN" dirty="0"/>
              <a:t>和查询中央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得到查询结果后，直接与存储内容的主机建立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r>
              <a:rPr lang="zh-CN" altLang="zh-CN" dirty="0" smtClean="0"/>
              <a:t>具体</a:t>
            </a:r>
            <a:r>
              <a:rPr lang="zh-CN" altLang="zh-CN" dirty="0"/>
              <a:t>的内容传输不需要经过中央服务器，直接在两台主机之间</a:t>
            </a:r>
            <a:r>
              <a:rPr lang="zh-CN" altLang="zh-CN" dirty="0" smtClean="0"/>
              <a:t>进行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结构如</a:t>
            </a:r>
            <a:r>
              <a:rPr lang="en-US" altLang="zh-CN" dirty="0"/>
              <a:t>Napster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40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33346"/>
              </p:ext>
            </p:extLst>
          </p:nvPr>
        </p:nvGraphicFramePr>
        <p:xfrm>
          <a:off x="899592" y="2060848"/>
          <a:ext cx="6869396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4520964" imgH="2752627" progId="Visio.Drawing.11">
                  <p:embed/>
                </p:oleObj>
              </mc:Choice>
              <mc:Fallback>
                <p:oleObj name="Visio" r:id="rId3" imgW="4520964" imgH="27526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6869396" cy="4176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7504" y="3140968"/>
            <a:ext cx="2800767" cy="1656184"/>
            <a:chOff x="107504" y="3140968"/>
            <a:chExt cx="2800767" cy="1656184"/>
          </a:xfrm>
        </p:grpSpPr>
        <p:sp>
          <p:nvSpPr>
            <p:cNvPr id="6" name="矩形 5"/>
            <p:cNvSpPr/>
            <p:nvPr/>
          </p:nvSpPr>
          <p:spPr>
            <a:xfrm>
              <a:off x="107504" y="3244334"/>
              <a:ext cx="28007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谁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有歌唱祖国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.mp3?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835696" y="3140968"/>
              <a:ext cx="792088" cy="1656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195736" y="4411096"/>
            <a:ext cx="4146180" cy="1032387"/>
            <a:chOff x="101785" y="5591660"/>
            <a:chExt cx="4146180" cy="1032387"/>
          </a:xfrm>
        </p:grpSpPr>
        <p:sp>
          <p:nvSpPr>
            <p:cNvPr id="7" name="矩形 6"/>
            <p:cNvSpPr/>
            <p:nvPr/>
          </p:nvSpPr>
          <p:spPr>
            <a:xfrm>
              <a:off x="1599281" y="616238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来咯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101785" y="5591660"/>
              <a:ext cx="4146180" cy="10056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195736" y="4338392"/>
            <a:ext cx="4104456" cy="956671"/>
            <a:chOff x="1835696" y="3840481"/>
            <a:chExt cx="4104456" cy="956671"/>
          </a:xfrm>
        </p:grpSpPr>
        <p:sp>
          <p:nvSpPr>
            <p:cNvPr id="19" name="矩形 18"/>
            <p:cNvSpPr/>
            <p:nvPr/>
          </p:nvSpPr>
          <p:spPr>
            <a:xfrm>
              <a:off x="2609437" y="3867193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请求歌唱祖国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mp3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1835696" y="3840481"/>
              <a:ext cx="4104456" cy="9566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979714" y="3244334"/>
            <a:ext cx="2736302" cy="1622616"/>
            <a:chOff x="2056958" y="3286286"/>
            <a:chExt cx="4148160" cy="1622616"/>
          </a:xfrm>
        </p:grpSpPr>
        <p:sp>
          <p:nvSpPr>
            <p:cNvPr id="23" name="矩形 22"/>
            <p:cNvSpPr/>
            <p:nvPr/>
          </p:nvSpPr>
          <p:spPr>
            <a:xfrm>
              <a:off x="2711928" y="3861245"/>
              <a:ext cx="34931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E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有，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IP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地址是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...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056958" y="3286286"/>
              <a:ext cx="1200781" cy="16226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9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分散定位和分散传输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服务器的存在，使得系统的鲁棒性有所降低，一旦服务器宕机，整个系统将无法继续提供服务。</a:t>
            </a:r>
          </a:p>
          <a:p>
            <a:r>
              <a:rPr lang="zh-CN" altLang="zh-CN" dirty="0"/>
              <a:t>为了更加有效地在大量用户之间使用</a:t>
            </a:r>
            <a:r>
              <a:rPr lang="en-US" altLang="zh-CN" dirty="0"/>
              <a:t>P2P</a:t>
            </a:r>
            <a:r>
              <a:rPr lang="zh-CN" altLang="zh-CN" dirty="0"/>
              <a:t>技术下载共享文件，现在很多下载技术使用了分散定位和分散传输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电骡</a:t>
            </a:r>
            <a:r>
              <a:rPr lang="en-US" altLang="zh-CN" dirty="0" err="1"/>
              <a:t>eMule</a:t>
            </a:r>
            <a:r>
              <a:rPr lang="zh-CN" altLang="zh-CN" dirty="0"/>
              <a:t>，比特洪流（</a:t>
            </a:r>
            <a:r>
              <a:rPr lang="en-US" altLang="zh-CN" dirty="0"/>
              <a:t>Bit Torrent</a:t>
            </a:r>
            <a:r>
              <a:rPr lang="zh-CN" altLang="zh-CN" dirty="0"/>
              <a:t>，</a:t>
            </a:r>
            <a:r>
              <a:rPr lang="en-US" altLang="zh-CN" dirty="0"/>
              <a:t>BT</a:t>
            </a:r>
            <a:r>
              <a:rPr lang="zh-CN" altLang="zh-CN" dirty="0"/>
              <a:t>）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/>
              <a:t>把共享的文件按照文件块进行并行传输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3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下载</a:t>
            </a:r>
            <a:r>
              <a:rPr lang="zh-CN" altLang="zh-CN" dirty="0"/>
              <a:t>者需要首先拥有文件的</a:t>
            </a:r>
            <a:r>
              <a:rPr lang="zh-CN" altLang="zh-CN" dirty="0" smtClean="0"/>
              <a:t>种子</a:t>
            </a:r>
            <a:endParaRPr lang="en-US" altLang="zh-CN" dirty="0" smtClean="0"/>
          </a:p>
          <a:p>
            <a:r>
              <a:rPr lang="zh-CN" altLang="zh-CN" dirty="0" smtClean="0"/>
              <a:t>种子</a:t>
            </a:r>
            <a:r>
              <a:rPr lang="zh-CN" altLang="zh-CN" dirty="0"/>
              <a:t>中包含了一些初始的信息，并在后续的下载过程中发现更多的拥有者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一个对等方希望下载时，一边从很多其他对等方同时、并行地下载文件块，一边把自己已经下载的文件块共享给需要的对等</a:t>
            </a:r>
            <a:r>
              <a:rPr lang="zh-CN" altLang="zh-CN" dirty="0" smtClean="0"/>
              <a:t>方</a:t>
            </a:r>
            <a:endParaRPr lang="en-US" altLang="zh-CN" dirty="0" smtClean="0"/>
          </a:p>
          <a:p>
            <a:r>
              <a:rPr lang="zh-CN" altLang="zh-CN" dirty="0" smtClean="0"/>
              <a:t>形成</a:t>
            </a:r>
            <a:r>
              <a:rPr lang="zh-CN" altLang="zh-CN" dirty="0"/>
              <a:t>我为人人，人人为我的</a:t>
            </a:r>
            <a:r>
              <a:rPr lang="en-US" altLang="zh-CN" dirty="0"/>
              <a:t>“</a:t>
            </a:r>
            <a:r>
              <a:rPr lang="zh-CN" altLang="zh-CN" dirty="0"/>
              <a:t>下载网络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各种</a:t>
            </a:r>
            <a:r>
              <a:rPr lang="zh-CN" altLang="zh-CN" dirty="0"/>
              <a:t>网络应用就像是给大家准备的熟米热菜</a:t>
            </a:r>
            <a:r>
              <a:rPr lang="zh-CN" altLang="zh-CN" dirty="0" smtClean="0"/>
              <a:t>一样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才是网络提供给人们使用的</a:t>
            </a:r>
            <a:r>
              <a:rPr lang="zh-CN" altLang="zh-CN" dirty="0" smtClean="0"/>
              <a:t>产品</a:t>
            </a:r>
            <a:endParaRPr lang="en-US" altLang="zh-CN" dirty="0" smtClean="0"/>
          </a:p>
          <a:p>
            <a:r>
              <a:rPr lang="zh-CN" altLang="zh-CN" dirty="0" smtClean="0"/>
              <a:t>好吃不好吃</a:t>
            </a:r>
            <a:r>
              <a:rPr lang="zh-CN" altLang="zh-CN" dirty="0"/>
              <a:t>就相当于软件能不能吸引更多的人来使用。</a:t>
            </a:r>
          </a:p>
          <a:p>
            <a:r>
              <a:rPr lang="zh-CN" altLang="zh-CN" dirty="0" smtClean="0"/>
              <a:t>有</a:t>
            </a:r>
            <a:r>
              <a:rPr lang="zh-CN" altLang="zh-CN" dirty="0"/>
              <a:t>大家广泛接受和使用的，甚至每天都离不开的，也有被人们淘汰甚至嫌弃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成功</a:t>
            </a:r>
            <a:r>
              <a:rPr lang="zh-CN" altLang="zh-CN" dirty="0"/>
              <a:t>的产品总能够赢得市场。</a:t>
            </a:r>
          </a:p>
          <a:p>
            <a:r>
              <a:rPr lang="zh-CN" altLang="zh-CN" dirty="0"/>
              <a:t>网络体系结构的最上层，应用层就是承担了推广网络应用的</a:t>
            </a:r>
            <a:r>
              <a:rPr lang="zh-CN" altLang="zh-CN" dirty="0" smtClean="0"/>
              <a:t>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46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1606"/>
              </p:ext>
            </p:extLst>
          </p:nvPr>
        </p:nvGraphicFramePr>
        <p:xfrm>
          <a:off x="959645" y="1556792"/>
          <a:ext cx="7224710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4520964" imgH="2752627" progId="Visio.Drawing.11">
                  <p:embed/>
                </p:oleObj>
              </mc:Choice>
              <mc:Fallback>
                <p:oleObj name="Visio" r:id="rId3" imgW="4520964" imgH="27526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645" y="1556792"/>
                        <a:ext cx="7224710" cy="439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6084168" y="4149080"/>
            <a:ext cx="2864887" cy="1192666"/>
            <a:chOff x="6084168" y="4149080"/>
            <a:chExt cx="2864887" cy="1192666"/>
          </a:xfrm>
        </p:grpSpPr>
        <p:sp>
          <p:nvSpPr>
            <p:cNvPr id="7" name="矩形 6"/>
            <p:cNvSpPr/>
            <p:nvPr/>
          </p:nvSpPr>
          <p:spPr>
            <a:xfrm>
              <a:off x="6084168" y="4514580"/>
              <a:ext cx="2864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分片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6300192" y="4149080"/>
              <a:ext cx="720080" cy="1192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365154" y="4601055"/>
            <a:ext cx="3358974" cy="711482"/>
            <a:chOff x="2365154" y="4601055"/>
            <a:chExt cx="3358974" cy="711482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2365154" y="4957143"/>
              <a:ext cx="3358974" cy="3553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2779516" y="4601055"/>
              <a:ext cx="2864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分片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13932" y="5157192"/>
            <a:ext cx="3394172" cy="647746"/>
            <a:chOff x="2113932" y="5157192"/>
            <a:chExt cx="3394172" cy="647746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2267744" y="5157192"/>
              <a:ext cx="3240360" cy="3333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113932" y="5343273"/>
              <a:ext cx="2864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分片</a:t>
              </a:r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7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9904" y="2564904"/>
            <a:ext cx="2864887" cy="1876854"/>
            <a:chOff x="259904" y="2564904"/>
            <a:chExt cx="2864887" cy="1876854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915910" y="2564904"/>
              <a:ext cx="396044" cy="18768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9904" y="3396734"/>
              <a:ext cx="2864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分片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5154" y="3307234"/>
            <a:ext cx="3719014" cy="1293821"/>
            <a:chOff x="2365154" y="3307234"/>
            <a:chExt cx="3719014" cy="1293821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2365154" y="3307234"/>
              <a:ext cx="3052134" cy="12938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219281" y="3691535"/>
              <a:ext cx="2864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分片</a:t>
              </a:r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68310" y="3140968"/>
            <a:ext cx="3223770" cy="1453190"/>
            <a:chOff x="2068310" y="3140968"/>
            <a:chExt cx="3223770" cy="1453190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2068310" y="3140968"/>
              <a:ext cx="3223770" cy="1453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 rot="20220061">
              <a:off x="2172064" y="3250249"/>
              <a:ext cx="2864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分片</a:t>
              </a:r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79525" y="1772816"/>
            <a:ext cx="2864887" cy="864096"/>
            <a:chOff x="2879525" y="1772816"/>
            <a:chExt cx="2864887" cy="864096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3059832" y="2281518"/>
              <a:ext cx="2304256" cy="3553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879525" y="1772816"/>
              <a:ext cx="28648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歌唱祖国</a:t>
              </a:r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.mp3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分片</a:t>
              </a:r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1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）结构化网络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各个结点呈现特定的组织架构（例如环状），是一种可以按特定结构执行查询过程的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 smtClean="0"/>
              <a:t>例如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使用分布式哈希</a:t>
            </a:r>
            <a:r>
              <a:rPr lang="zh-CN" altLang="zh-CN" dirty="0" smtClean="0"/>
              <a:t>表建立</a:t>
            </a:r>
            <a:r>
              <a:rPr lang="zh-CN" altLang="zh-CN" dirty="0"/>
              <a:t>一个资源映射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保存</a:t>
            </a:r>
            <a:r>
              <a:rPr lang="en-US" altLang="zh-CN" dirty="0"/>
              <a:t>&lt;</a:t>
            </a:r>
            <a:r>
              <a:rPr lang="zh-CN" altLang="zh-CN" i="1" dirty="0"/>
              <a:t>资源的关键字</a:t>
            </a:r>
            <a:r>
              <a:rPr lang="zh-CN" altLang="zh-CN" dirty="0"/>
              <a:t>，</a:t>
            </a:r>
            <a:r>
              <a:rPr lang="zh-CN" altLang="zh-CN" i="1" dirty="0"/>
              <a:t>存储结点的地址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映射集合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用户需要使用对应的资源时，根据资源关键字在映射表中找到该资源所存储的</a:t>
            </a:r>
            <a:r>
              <a:rPr lang="zh-CN" altLang="zh-CN" dirty="0" smtClean="0"/>
              <a:t>结点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可能</a:t>
            </a:r>
            <a:r>
              <a:rPr lang="zh-CN" altLang="zh-CN" dirty="0"/>
              <a:t>需要多次查询才能得到确切的地址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用户</a:t>
            </a:r>
            <a:r>
              <a:rPr lang="zh-CN" altLang="zh-CN" dirty="0"/>
              <a:t>联系对应的结点获取所需的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模式的典型系统如</a:t>
            </a:r>
            <a:r>
              <a:rPr lang="en-US" altLang="zh-CN" dirty="0"/>
              <a:t>Chord</a:t>
            </a:r>
            <a:r>
              <a:rPr lang="zh-CN" altLang="zh-CN" dirty="0"/>
              <a:t>、</a:t>
            </a:r>
            <a:r>
              <a:rPr lang="en-US" altLang="zh-CN" dirty="0"/>
              <a:t>CAN</a:t>
            </a:r>
            <a:r>
              <a:rPr lang="zh-CN" altLang="zh-CN" dirty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3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在小区中找朋友</a:t>
            </a:r>
            <a:r>
              <a:rPr lang="zh-CN" altLang="zh-CN" dirty="0" smtClean="0"/>
              <a:t>家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入口可以根据小区楼栋布置图（每个入口都有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找到</a:t>
            </a:r>
            <a:r>
              <a:rPr lang="zh-CN" altLang="zh-CN" dirty="0"/>
              <a:t>具体楼栋，到了楼栋下再根据门牌号计算出单元号（</a:t>
            </a:r>
            <a:r>
              <a:rPr lang="en-US" altLang="zh-CN" dirty="0"/>
              <a:t>501</a:t>
            </a:r>
            <a:r>
              <a:rPr lang="zh-CN" altLang="zh-CN" dirty="0"/>
              <a:t>肯定在一单元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再</a:t>
            </a:r>
            <a:r>
              <a:rPr lang="zh-CN" altLang="zh-CN" dirty="0"/>
              <a:t>根据楼层（</a:t>
            </a:r>
            <a:r>
              <a:rPr lang="en-US" altLang="zh-CN" dirty="0"/>
              <a:t>501</a:t>
            </a:r>
            <a:r>
              <a:rPr lang="zh-CN" altLang="zh-CN" dirty="0"/>
              <a:t>是</a:t>
            </a:r>
            <a:r>
              <a:rPr lang="en-US" altLang="zh-CN" dirty="0"/>
              <a:t>5</a:t>
            </a:r>
            <a:r>
              <a:rPr lang="zh-CN" altLang="zh-CN" dirty="0"/>
              <a:t>楼）找到朋友</a:t>
            </a:r>
            <a:r>
              <a:rPr lang="zh-CN" altLang="zh-CN" dirty="0" smtClean="0"/>
              <a:t>家</a:t>
            </a:r>
            <a:endParaRPr lang="en-US" altLang="zh-CN" dirty="0" smtClean="0"/>
          </a:p>
          <a:p>
            <a:r>
              <a:rPr lang="zh-CN" altLang="zh-CN" dirty="0" smtClean="0"/>
              <a:t>整个</a:t>
            </a:r>
            <a:r>
              <a:rPr lang="zh-CN" altLang="zh-CN" dirty="0"/>
              <a:t>小区的布置呈现了有规律的组织性。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18.1</a:t>
            </a:r>
            <a:r>
              <a:rPr lang="zh-CN" altLang="zh-CN" dirty="0"/>
              <a:t>应用层不是应用</a:t>
            </a:r>
          </a:p>
          <a:p>
            <a:r>
              <a:rPr lang="en-US" altLang="zh-CN" dirty="0"/>
              <a:t>18.2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服务器方式</a:t>
            </a:r>
            <a:r>
              <a:rPr lang="en-US" altLang="zh-CN" dirty="0"/>
              <a:t>Vs.</a:t>
            </a:r>
            <a:r>
              <a:rPr lang="zh-CN" altLang="zh-CN" dirty="0"/>
              <a:t>对等方式</a:t>
            </a:r>
          </a:p>
          <a:p>
            <a:pPr lvl="1"/>
            <a:r>
              <a:rPr lang="en-US" altLang="zh-CN" dirty="0"/>
              <a:t>18.2.1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服务器模式</a:t>
            </a:r>
          </a:p>
          <a:p>
            <a:pPr lvl="1"/>
            <a:r>
              <a:rPr lang="en-US" altLang="zh-CN" dirty="0"/>
              <a:t>18.2.2 </a:t>
            </a:r>
            <a:r>
              <a:rPr lang="zh-CN" altLang="zh-CN" dirty="0"/>
              <a:t>对等模式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18.3 </a:t>
            </a:r>
            <a:r>
              <a:rPr lang="zh-CN" altLang="zh-CN" dirty="0">
                <a:solidFill>
                  <a:srgbClr val="FF0000"/>
                </a:solidFill>
              </a:rPr>
              <a:t>网络应用的层次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2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268760"/>
            <a:ext cx="8503920" cy="4830288"/>
          </a:xfrm>
        </p:spPr>
        <p:txBody>
          <a:bodyPr>
            <a:normAutofit/>
          </a:bodyPr>
          <a:lstStyle/>
          <a:p>
            <a:r>
              <a:rPr lang="zh-CN" altLang="zh-CN" dirty="0"/>
              <a:t>虽然都是应用层的协议，</a:t>
            </a:r>
            <a:r>
              <a:rPr lang="zh-CN" altLang="zh-CN" dirty="0" smtClean="0"/>
              <a:t>但也</a:t>
            </a:r>
            <a:r>
              <a:rPr lang="zh-CN" altLang="zh-CN" dirty="0"/>
              <a:t>可以按照功能分为两个</a:t>
            </a:r>
            <a:r>
              <a:rPr lang="zh-CN" altLang="zh-CN" dirty="0" smtClean="0"/>
              <a:t>类型</a:t>
            </a:r>
            <a:endParaRPr lang="zh-CN" altLang="zh-CN" dirty="0"/>
          </a:p>
          <a:p>
            <a:pPr lvl="0"/>
            <a:r>
              <a:rPr lang="zh-CN" altLang="zh-CN" dirty="0"/>
              <a:t>直接面向用户的，为用户提供某种功能的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邮件协议、文件传输协议、</a:t>
            </a:r>
            <a:r>
              <a:rPr lang="en-US" altLang="zh-CN" dirty="0"/>
              <a:t>Web</a:t>
            </a:r>
            <a:r>
              <a:rPr lang="zh-CN" altLang="zh-CN" dirty="0"/>
              <a:t>服务协议等。</a:t>
            </a:r>
          </a:p>
          <a:p>
            <a:r>
              <a:rPr lang="zh-CN" altLang="zh-CN" dirty="0"/>
              <a:t>靠近应用层底层，为第一个类型服务的公共基础服务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域名服务</a:t>
            </a:r>
            <a:r>
              <a:rPr lang="en-US" altLang="zh-CN" dirty="0"/>
              <a:t>DNS</a:t>
            </a:r>
            <a:r>
              <a:rPr lang="zh-CN" altLang="zh-CN" dirty="0"/>
              <a:t>、动态主机配置协议</a:t>
            </a:r>
            <a:r>
              <a:rPr lang="en-US" altLang="zh-CN" dirty="0"/>
              <a:t>DHCP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不是</a:t>
            </a:r>
            <a:r>
              <a:rPr lang="zh-CN" altLang="zh-CN" dirty="0"/>
              <a:t>直接面向用户的，而是所有第一类应用的公共功能</a:t>
            </a:r>
            <a:r>
              <a:rPr lang="zh-CN" altLang="zh-CN" dirty="0" smtClean="0"/>
              <a:t>子集</a:t>
            </a:r>
            <a:endParaRPr lang="en-US" altLang="zh-CN" dirty="0" smtClean="0"/>
          </a:p>
          <a:p>
            <a:r>
              <a:rPr lang="zh-CN" altLang="zh-CN" dirty="0"/>
              <a:t>很多非</a:t>
            </a:r>
            <a:r>
              <a:rPr lang="en-US" altLang="zh-CN" dirty="0"/>
              <a:t>TCP/IP</a:t>
            </a:r>
            <a:r>
              <a:rPr lang="zh-CN" altLang="zh-CN" dirty="0"/>
              <a:t>体系结构的网络（如</a:t>
            </a:r>
            <a:r>
              <a:rPr lang="en-US" altLang="zh-CN" dirty="0" err="1"/>
              <a:t>ZigBee</a:t>
            </a:r>
            <a:r>
              <a:rPr lang="zh-CN" altLang="zh-CN" dirty="0"/>
              <a:t>）就把应用层划分为了两个子层</a:t>
            </a:r>
            <a:r>
              <a:rPr lang="zh-CN" altLang="zh-CN" dirty="0" smtClean="0"/>
              <a:t>，包括</a:t>
            </a:r>
            <a:r>
              <a:rPr lang="zh-CN" altLang="zh-CN" dirty="0"/>
              <a:t>了所谓的应用支持子层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9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当前非常流行的云计算，也可以算作一个典型的公共基础服务，是分布式计算的一个重要成果</a:t>
            </a:r>
            <a:endParaRPr lang="en-US" altLang="zh-CN" dirty="0" smtClean="0"/>
          </a:p>
          <a:p>
            <a:r>
              <a:rPr lang="zh-CN" altLang="zh-CN" dirty="0" smtClean="0"/>
              <a:t>主要目的就是提供各种服务，并希望这种服务可以象使用水、电、气一样方便地使用</a:t>
            </a:r>
            <a:endParaRPr lang="en-US" altLang="zh-CN" dirty="0" smtClean="0"/>
          </a:p>
          <a:p>
            <a:r>
              <a:rPr lang="zh-CN" altLang="zh-CN" dirty="0" smtClean="0"/>
              <a:t>不需要考虑这些服务是哪里所提供的，有多少硬、软件为你的服务进行支持</a:t>
            </a:r>
            <a:endParaRPr lang="en-US" altLang="zh-CN" dirty="0" smtClean="0"/>
          </a:p>
          <a:p>
            <a:r>
              <a:rPr lang="zh-CN" altLang="zh-CN" dirty="0" smtClean="0"/>
              <a:t>开发人员基于这些服务，可以开发众多的网络应用，特别是需要大规模存储、计算资源的服务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5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豪横公司的业务（提供完善的旅行服务）至此已经结束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剩下</a:t>
            </a:r>
            <a:r>
              <a:rPr lang="zh-CN" altLang="zh-CN" dirty="0"/>
              <a:t>的就是各行各业在交通基础设施的基础上百花齐放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各行各业不能像杂草一样</a:t>
            </a:r>
            <a:r>
              <a:rPr lang="zh-CN" altLang="zh-CN" dirty="0" smtClean="0"/>
              <a:t>无法无天</a:t>
            </a:r>
            <a:endParaRPr lang="en-US" altLang="zh-CN" dirty="0" smtClean="0"/>
          </a:p>
          <a:p>
            <a:r>
              <a:rPr lang="zh-CN" altLang="zh-CN" dirty="0" smtClean="0"/>
              <a:t>家</a:t>
            </a:r>
            <a:r>
              <a:rPr lang="zh-CN" altLang="zh-CN" dirty="0"/>
              <a:t>有家法，行有</a:t>
            </a:r>
            <a:r>
              <a:rPr lang="zh-CN" altLang="zh-CN" dirty="0" smtClean="0"/>
              <a:t>行规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1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18.1</a:t>
            </a:r>
            <a:r>
              <a:rPr lang="zh-CN" altLang="zh-CN" dirty="0">
                <a:solidFill>
                  <a:srgbClr val="FF0000"/>
                </a:solidFill>
              </a:rPr>
              <a:t>应用层不是应用</a:t>
            </a:r>
          </a:p>
          <a:p>
            <a:r>
              <a:rPr lang="en-US" altLang="zh-CN" dirty="0"/>
              <a:t>18.2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服务器方式</a:t>
            </a:r>
            <a:r>
              <a:rPr lang="en-US" altLang="zh-CN" dirty="0"/>
              <a:t>Vs.</a:t>
            </a:r>
            <a:r>
              <a:rPr lang="zh-CN" altLang="zh-CN" dirty="0"/>
              <a:t>对等方式</a:t>
            </a:r>
          </a:p>
          <a:p>
            <a:pPr lvl="1"/>
            <a:r>
              <a:rPr lang="en-US" altLang="zh-CN" dirty="0"/>
              <a:t>18.2.1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服务器模式</a:t>
            </a:r>
          </a:p>
          <a:p>
            <a:pPr lvl="1"/>
            <a:r>
              <a:rPr lang="en-US" altLang="zh-CN" dirty="0"/>
              <a:t>18.2.2 </a:t>
            </a:r>
            <a:r>
              <a:rPr lang="zh-CN" altLang="zh-CN" dirty="0"/>
              <a:t>对等模式</a:t>
            </a:r>
          </a:p>
          <a:p>
            <a:r>
              <a:rPr lang="en-US" altLang="zh-CN" dirty="0"/>
              <a:t>18.3 </a:t>
            </a:r>
            <a:r>
              <a:rPr lang="zh-CN" altLang="zh-CN" dirty="0"/>
              <a:t>网络应用的层次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1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和物理层不是物理媒体一样，应用层并不是网络</a:t>
            </a:r>
            <a:r>
              <a:rPr lang="zh-CN" altLang="zh-CN" dirty="0" smtClean="0"/>
              <a:t>应用</a:t>
            </a:r>
            <a:endParaRPr lang="en-US" altLang="zh-CN" dirty="0" smtClean="0"/>
          </a:p>
          <a:p>
            <a:r>
              <a:rPr lang="zh-CN" altLang="zh-CN" dirty="0" smtClean="0"/>
              <a:t>应用层</a:t>
            </a:r>
            <a:r>
              <a:rPr lang="zh-CN" altLang="zh-CN" dirty="0"/>
              <a:t>规定了网络应用应该遵循的规则和</a:t>
            </a:r>
            <a:r>
              <a:rPr lang="zh-CN" altLang="zh-CN" dirty="0" smtClean="0"/>
              <a:t>标准</a:t>
            </a:r>
            <a:endParaRPr lang="en-US" altLang="zh-CN" dirty="0" smtClean="0"/>
          </a:p>
          <a:p>
            <a:r>
              <a:rPr lang="zh-CN" altLang="zh-CN" dirty="0"/>
              <a:t>网络</a:t>
            </a:r>
            <a:r>
              <a:rPr lang="zh-CN" altLang="zh-CN" dirty="0" smtClean="0"/>
              <a:t>应用需要</a:t>
            </a:r>
            <a:r>
              <a:rPr lang="zh-CN" altLang="zh-CN" dirty="0"/>
              <a:t>通过不同主机中的多个进程之间的通信和协同来共同完成</a:t>
            </a:r>
            <a:r>
              <a:rPr lang="zh-CN" altLang="zh-CN" dirty="0" smtClean="0"/>
              <a:t>。这种</a:t>
            </a:r>
            <a:r>
              <a:rPr lang="zh-CN" altLang="zh-CN" dirty="0"/>
              <a:t>通信应该遵循严格的规则，否则会产生很多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不利于多个组织开发的应用之间的互相协同</a:t>
            </a:r>
            <a:r>
              <a:rPr lang="zh-CN" altLang="zh-CN" dirty="0" smtClean="0"/>
              <a:t>工作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大家都开发了电子邮件应用，它们必须遵循相同的规定才能够相互发送和接收</a:t>
            </a:r>
            <a:r>
              <a:rPr lang="zh-CN" altLang="zh-CN" dirty="0" smtClean="0"/>
              <a:t>邮件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即便</a:t>
            </a:r>
            <a:r>
              <a:rPr lang="zh-CN" altLang="zh-CN" dirty="0"/>
              <a:t>是一个单独的组织开发网络应用，也不利于多人共同开发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55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应用层协议应当定义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应用层的具体内容就是精确定义这些通信</a:t>
            </a:r>
            <a:r>
              <a:rPr lang="zh-CN" altLang="zh-CN" dirty="0" smtClean="0"/>
              <a:t>规则</a:t>
            </a:r>
            <a:endParaRPr lang="zh-CN" altLang="zh-CN" dirty="0"/>
          </a:p>
          <a:p>
            <a:pPr lvl="1"/>
            <a:r>
              <a:rPr lang="zh-CN" altLang="zh-CN" dirty="0"/>
              <a:t>应用进程交换的报文类型，如请求报文和响应报文等。</a:t>
            </a:r>
          </a:p>
          <a:p>
            <a:pPr lvl="1"/>
            <a:r>
              <a:rPr lang="zh-CN" altLang="zh-CN" dirty="0"/>
              <a:t>各种报文类型的语法，如报文中的各个字段及其详细描述。</a:t>
            </a:r>
          </a:p>
          <a:p>
            <a:pPr lvl="1"/>
            <a:r>
              <a:rPr lang="zh-CN" altLang="zh-CN" dirty="0"/>
              <a:t>字段的语义，即包含在字段中的信息的含义。</a:t>
            </a:r>
          </a:p>
          <a:p>
            <a:pPr lvl="1"/>
            <a:r>
              <a:rPr lang="zh-CN" altLang="zh-CN" dirty="0"/>
              <a:t>进程何时、如何发送报文，以及对报文进行响应的规则，实际上是协议的同步。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6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类比</a:t>
            </a:r>
            <a:r>
              <a:rPr lang="zh-CN" altLang="zh-CN" dirty="0"/>
              <a:t>吃农家乐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要</a:t>
            </a:r>
            <a:r>
              <a:rPr lang="zh-CN" altLang="zh-CN" dirty="0"/>
              <a:t>看菜单（包括价格）、点菜</a:t>
            </a:r>
            <a:r>
              <a:rPr lang="zh-CN" altLang="zh-CN" dirty="0" smtClean="0"/>
              <a:t>、喝</a:t>
            </a:r>
            <a:r>
              <a:rPr lang="zh-CN" altLang="zh-CN" dirty="0"/>
              <a:t>饮料还是喝酒，等着上菜、吃菜</a:t>
            </a:r>
            <a:r>
              <a:rPr lang="zh-CN" altLang="zh-CN" dirty="0" smtClean="0"/>
              <a:t>，点</a:t>
            </a:r>
            <a:r>
              <a:rPr lang="zh-CN" altLang="zh-CN" dirty="0"/>
              <a:t>主食，结账走人。这些其实是一套</a:t>
            </a:r>
            <a:r>
              <a:rPr lang="zh-CN" altLang="zh-CN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作为</a:t>
            </a:r>
            <a:r>
              <a:rPr lang="zh-CN" altLang="zh-CN" dirty="0"/>
              <a:t>客户有自己请求服务的流程，店员有对应的服务流程，这些类似于通信协议的同步问题。</a:t>
            </a:r>
          </a:p>
          <a:p>
            <a:r>
              <a:rPr lang="zh-CN" altLang="zh-CN" dirty="0"/>
              <a:t>点菜是店员记录还是用客户用手机点，结账是用现金还是数字人民币，菜</a:t>
            </a:r>
            <a:r>
              <a:rPr lang="zh-CN" altLang="zh-CN" dirty="0" smtClean="0"/>
              <a:t>品也相当于一</a:t>
            </a:r>
            <a:r>
              <a:rPr lang="zh-CN" altLang="zh-CN" dirty="0"/>
              <a:t>种数据（里面包括辣的程度、甜咸类型</a:t>
            </a:r>
            <a:r>
              <a:rPr lang="zh-CN" altLang="zh-CN" dirty="0" smtClean="0"/>
              <a:t>），客户</a:t>
            </a:r>
            <a:r>
              <a:rPr lang="zh-CN" altLang="zh-CN" dirty="0"/>
              <a:t>对菜品的评价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这些</a:t>
            </a:r>
            <a:r>
              <a:rPr lang="zh-CN" altLang="zh-CN" dirty="0"/>
              <a:t>类似于协议的</a:t>
            </a:r>
            <a:r>
              <a:rPr lang="zh-CN" altLang="zh-CN" dirty="0" smtClean="0"/>
              <a:t>语法</a:t>
            </a:r>
            <a:endParaRPr lang="zh-CN" altLang="zh-CN" dirty="0"/>
          </a:p>
          <a:p>
            <a:r>
              <a:rPr lang="zh-CN" altLang="zh-CN" dirty="0" smtClean="0"/>
              <a:t>点菜意味着</a:t>
            </a:r>
            <a:r>
              <a:rPr lang="zh-CN" altLang="zh-CN" dirty="0"/>
              <a:t>达成一项</a:t>
            </a:r>
            <a:r>
              <a:rPr lang="zh-CN" altLang="zh-CN" dirty="0" smtClean="0"/>
              <a:t>交易，</a:t>
            </a:r>
            <a:r>
              <a:rPr lang="zh-CN" altLang="zh-CN" dirty="0"/>
              <a:t>店员对上过的菜品打勾表示完成一个条款，结账代表着双方交易的结束，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这些</a:t>
            </a:r>
            <a:r>
              <a:rPr lang="zh-CN" altLang="zh-CN" dirty="0"/>
              <a:t>都可以类比于语义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72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18.1</a:t>
            </a:r>
            <a:r>
              <a:rPr lang="zh-CN" altLang="zh-CN" dirty="0"/>
              <a:t>应用层不是应用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18.2 </a:t>
            </a:r>
            <a:r>
              <a:rPr lang="zh-CN" altLang="zh-CN" dirty="0">
                <a:solidFill>
                  <a:srgbClr val="FF0000"/>
                </a:solidFill>
              </a:rPr>
              <a:t>客户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zh-CN" dirty="0">
                <a:solidFill>
                  <a:srgbClr val="FF0000"/>
                </a:solidFill>
              </a:rPr>
              <a:t>服务器方式</a:t>
            </a:r>
            <a:r>
              <a:rPr lang="en-US" altLang="zh-CN" dirty="0">
                <a:solidFill>
                  <a:srgbClr val="FF0000"/>
                </a:solidFill>
              </a:rPr>
              <a:t>Vs.</a:t>
            </a:r>
            <a:r>
              <a:rPr lang="zh-CN" altLang="zh-CN" dirty="0">
                <a:solidFill>
                  <a:srgbClr val="FF0000"/>
                </a:solidFill>
              </a:rPr>
              <a:t>对等方式</a:t>
            </a:r>
          </a:p>
          <a:p>
            <a:pPr lvl="1"/>
            <a:r>
              <a:rPr lang="en-US" altLang="zh-CN" dirty="0"/>
              <a:t>18.2.1 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服务器模式</a:t>
            </a:r>
          </a:p>
          <a:p>
            <a:pPr lvl="1"/>
            <a:r>
              <a:rPr lang="en-US" altLang="zh-CN" dirty="0"/>
              <a:t>18.2.2 </a:t>
            </a:r>
            <a:r>
              <a:rPr lang="zh-CN" altLang="zh-CN" dirty="0"/>
              <a:t>对等模式</a:t>
            </a:r>
          </a:p>
          <a:p>
            <a:r>
              <a:rPr lang="en-US" altLang="zh-CN" dirty="0"/>
              <a:t>18.3 </a:t>
            </a:r>
            <a:r>
              <a:rPr lang="zh-CN" altLang="zh-CN" dirty="0"/>
              <a:t>网络应用的层次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24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2869</TotalTime>
  <Words>2133</Words>
  <Application>Microsoft Office PowerPoint</Application>
  <PresentationFormat>全屏显示(4:3)</PresentationFormat>
  <Paragraphs>174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市镇</vt:lpstr>
      <vt:lpstr>Visio</vt:lpstr>
      <vt:lpstr>Microsoft Office Visio 绘图</vt:lpstr>
      <vt:lpstr>应用层概述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应用层协议应当定义</vt:lpstr>
      <vt:lpstr>类比吃农家乐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1．客户端</vt:lpstr>
      <vt:lpstr>2．服务器端</vt:lpstr>
      <vt:lpstr>服务器端一般需要</vt:lpstr>
      <vt:lpstr>为了提供更好的服务质量</vt:lpstr>
      <vt:lpstr>PowerPoint 演示文稿</vt:lpstr>
      <vt:lpstr>1. 概述</vt:lpstr>
      <vt:lpstr>PowerPoint 演示文稿</vt:lpstr>
      <vt:lpstr>PowerPoint 演示文稿</vt:lpstr>
      <vt:lpstr>P2P的通信本质</vt:lpstr>
      <vt:lpstr>韩信带兵愈多愈善</vt:lpstr>
      <vt:lpstr>应用场景</vt:lpstr>
      <vt:lpstr>2. 对等模式的类型 1）非结构化网络</vt:lpstr>
      <vt:lpstr>PowerPoint 演示文稿</vt:lpstr>
      <vt:lpstr>PowerPoint 演示文稿</vt:lpstr>
      <vt:lpstr>分散定位和分散传输</vt:lpstr>
      <vt:lpstr>PowerPoint 演示文稿</vt:lpstr>
      <vt:lpstr>PowerPoint 演示文稿</vt:lpstr>
      <vt:lpstr>2）结构化网络</vt:lpstr>
      <vt:lpstr>类比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du</cp:lastModifiedBy>
  <cp:revision>230</cp:revision>
  <dcterms:created xsi:type="dcterms:W3CDTF">2023-06-19T02:50:47Z</dcterms:created>
  <dcterms:modified xsi:type="dcterms:W3CDTF">2023-07-06T10:51:08Z</dcterms:modified>
</cp:coreProperties>
</file>