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63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5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9" r:id="rId20"/>
    <p:sldId id="278" r:id="rId21"/>
    <p:sldId id="279" r:id="rId22"/>
    <p:sldId id="282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60" r:id="rId35"/>
    <p:sldId id="292" r:id="rId36"/>
    <p:sldId id="293" r:id="rId37"/>
    <p:sldId id="294" r:id="rId38"/>
    <p:sldId id="261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62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9C181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80" d="100"/>
          <a:sy n="80" d="100"/>
        </p:scale>
        <p:origin x="-1312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分组的拆分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1492250" cy="2205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img2.baidu.com/it/u=2289338193,492720495&amp;fm=253&amp;fmt=auto&amp;app=138&amp;f=JPEG?w=667&amp;h=5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530" y="-15450"/>
            <a:ext cx="4979131" cy="373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/>
              <a:t>对于问题</a:t>
            </a:r>
            <a:r>
              <a:rPr lang="en-US" altLang="zh-CN" sz="3600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当数据帧从</a:t>
            </a:r>
            <a:r>
              <a:rPr lang="en-US" altLang="zh-CN" dirty="0"/>
              <a:t>MAC</a:t>
            </a:r>
            <a:r>
              <a:rPr lang="zh-CN" altLang="zh-CN" dirty="0"/>
              <a:t>子层传递到物理层时，会自动加上</a:t>
            </a:r>
            <a:r>
              <a:rPr lang="en-US" altLang="zh-CN" dirty="0"/>
              <a:t>8</a:t>
            </a:r>
            <a:r>
              <a:rPr lang="zh-CN" altLang="zh-CN" dirty="0"/>
              <a:t>个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 smtClean="0"/>
              <a:t>前</a:t>
            </a:r>
            <a:r>
              <a:rPr lang="en-US" altLang="zh-CN" dirty="0"/>
              <a:t>7</a:t>
            </a:r>
            <a:r>
              <a:rPr lang="zh-CN" altLang="zh-CN" dirty="0"/>
              <a:t>个字节是前同步码（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0</a:t>
            </a:r>
            <a:r>
              <a:rPr lang="zh-CN" altLang="zh-CN" dirty="0"/>
              <a:t>交替），方便接收</a:t>
            </a:r>
            <a:r>
              <a:rPr lang="zh-CN" altLang="zh-CN" dirty="0" smtClean="0"/>
              <a:t>方的</a:t>
            </a:r>
            <a:r>
              <a:rPr lang="zh-CN" altLang="zh-CN" dirty="0"/>
              <a:t>时钟</a:t>
            </a:r>
            <a:r>
              <a:rPr lang="zh-CN" altLang="zh-CN" dirty="0" smtClean="0"/>
              <a:t>同步</a:t>
            </a:r>
            <a:endParaRPr lang="en-US" altLang="zh-CN" dirty="0" smtClean="0"/>
          </a:p>
          <a:p>
            <a:r>
              <a:rPr lang="zh-CN" altLang="zh-CN" dirty="0" smtClean="0"/>
              <a:t>第</a:t>
            </a:r>
            <a:r>
              <a:rPr lang="en-US" altLang="zh-CN" dirty="0"/>
              <a:t>8</a:t>
            </a:r>
            <a:r>
              <a:rPr lang="zh-CN" altLang="zh-CN" dirty="0"/>
              <a:t>字节是帧开始定界符，定义为</a:t>
            </a:r>
            <a:r>
              <a:rPr lang="en-US" altLang="zh-CN" dirty="0"/>
              <a:t>10101011</a:t>
            </a:r>
            <a:r>
              <a:rPr lang="zh-CN" altLang="zh-CN" dirty="0"/>
              <a:t>，告诉接收</a:t>
            </a:r>
            <a:r>
              <a:rPr lang="zh-CN" altLang="zh-CN" dirty="0" smtClean="0"/>
              <a:t>方</a:t>
            </a:r>
            <a:r>
              <a:rPr lang="zh-CN" altLang="en-US" dirty="0" smtClean="0"/>
              <a:t>：老孙</a:t>
            </a:r>
            <a:r>
              <a:rPr lang="zh-CN" altLang="zh-CN" dirty="0" smtClean="0"/>
              <a:t>来</a:t>
            </a:r>
            <a:r>
              <a:rPr lang="zh-CN" altLang="zh-CN" dirty="0"/>
              <a:t>也！</a:t>
            </a:r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365104"/>
            <a:ext cx="8532009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53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zh-CN" dirty="0"/>
              <a:t>以太网帧格式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14.2 802.11</a:t>
            </a:r>
            <a:r>
              <a:rPr lang="zh-CN" altLang="zh-CN" dirty="0">
                <a:solidFill>
                  <a:srgbClr val="FF0000"/>
                </a:solidFill>
              </a:rPr>
              <a:t>无线局域网帧格式</a:t>
            </a:r>
          </a:p>
          <a:p>
            <a:r>
              <a:rPr lang="en-US" altLang="zh-CN" dirty="0"/>
              <a:t>14.3 IPv4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14.4 IPv6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14.5 </a:t>
            </a:r>
            <a:r>
              <a:rPr lang="zh-CN" altLang="zh-CN" dirty="0"/>
              <a:t>分片问题的提出</a:t>
            </a:r>
          </a:p>
          <a:p>
            <a:r>
              <a:rPr lang="en-US" altLang="zh-CN" dirty="0"/>
              <a:t>14.6 IP</a:t>
            </a:r>
            <a:r>
              <a:rPr lang="zh-CN" altLang="zh-CN" dirty="0"/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r>
              <a:rPr lang="en-US" altLang="zh-CN" dirty="0"/>
              <a:t>802.11</a:t>
            </a:r>
            <a:r>
              <a:rPr lang="zh-CN" altLang="zh-CN" dirty="0"/>
              <a:t>数据帧由以下三部分</a:t>
            </a:r>
            <a:r>
              <a:rPr lang="zh-CN" altLang="zh-CN" dirty="0" smtClean="0"/>
              <a:t>组成</a:t>
            </a:r>
            <a:endParaRPr lang="zh-CN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zh-CN" dirty="0"/>
              <a:t>首部，共</a:t>
            </a:r>
            <a:r>
              <a:rPr lang="en-US" altLang="zh-CN" dirty="0"/>
              <a:t>30</a:t>
            </a:r>
            <a:r>
              <a:rPr lang="zh-CN" altLang="zh-CN" dirty="0"/>
              <a:t>字节，包括帧控制到地址</a:t>
            </a:r>
            <a:r>
              <a:rPr lang="en-US" altLang="zh-CN" dirty="0"/>
              <a:t>3</a:t>
            </a:r>
            <a:r>
              <a:rPr lang="zh-CN" altLang="zh-CN" dirty="0"/>
              <a:t>之间的若干</a:t>
            </a:r>
            <a:r>
              <a:rPr lang="zh-CN" altLang="zh-CN" dirty="0" smtClean="0"/>
              <a:t>信息字段</a:t>
            </a:r>
            <a:endParaRPr lang="zh-CN" altLang="zh-CN" dirty="0"/>
          </a:p>
          <a:p>
            <a:pPr lvl="1"/>
            <a:r>
              <a:rPr lang="zh-CN" altLang="zh-CN" dirty="0"/>
              <a:t>数据部分，不超过</a:t>
            </a:r>
            <a:r>
              <a:rPr lang="en-US" altLang="zh-CN" dirty="0"/>
              <a:t> 2312 </a:t>
            </a:r>
            <a:r>
              <a:rPr lang="zh-CN" altLang="zh-CN" dirty="0" smtClean="0"/>
              <a:t>字节</a:t>
            </a:r>
            <a:endParaRPr lang="zh-CN" altLang="zh-CN" dirty="0"/>
          </a:p>
          <a:p>
            <a:pPr lvl="1"/>
            <a:r>
              <a:rPr lang="zh-CN" altLang="zh-CN" dirty="0"/>
              <a:t>帧检验序列</a:t>
            </a:r>
            <a:r>
              <a:rPr lang="en-US" altLang="zh-CN" dirty="0"/>
              <a:t>FCS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zh-CN" dirty="0" smtClean="0"/>
              <a:t>帧控制字段</a:t>
            </a:r>
            <a:r>
              <a:rPr lang="zh-CN" altLang="zh-CN" dirty="0"/>
              <a:t>由</a:t>
            </a:r>
            <a:r>
              <a:rPr lang="en-US" altLang="zh-CN" dirty="0"/>
              <a:t>11</a:t>
            </a:r>
            <a:r>
              <a:rPr lang="zh-CN" altLang="zh-CN" dirty="0"/>
              <a:t>个信息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类型信息和子类型信息（用来区分帧的功能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/>
              <a:t>有三种类型：控制帧、数据帧和管理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每种</a:t>
            </a:r>
            <a:r>
              <a:rPr lang="zh-CN" altLang="zh-CN" dirty="0"/>
              <a:t>帧又分为</a:t>
            </a:r>
            <a:r>
              <a:rPr lang="zh-CN" altLang="zh-CN" dirty="0" smtClean="0"/>
              <a:t>若干子类型</a:t>
            </a:r>
            <a:r>
              <a:rPr lang="zh-CN" altLang="en-US" dirty="0" smtClean="0"/>
              <a:t>，</a:t>
            </a:r>
            <a:r>
              <a:rPr lang="zh-CN" altLang="zh-CN" dirty="0" smtClean="0"/>
              <a:t>例如控制帧</a:t>
            </a:r>
            <a:r>
              <a:rPr lang="zh-CN" altLang="zh-CN" dirty="0"/>
              <a:t>有</a:t>
            </a:r>
            <a:r>
              <a:rPr lang="en-US" altLang="zh-CN" dirty="0"/>
              <a:t>RTS</a:t>
            </a:r>
            <a:r>
              <a:rPr lang="zh-CN" altLang="zh-CN" dirty="0"/>
              <a:t>、</a:t>
            </a:r>
            <a:r>
              <a:rPr lang="en-US" altLang="zh-CN" dirty="0"/>
              <a:t>CTS</a:t>
            </a:r>
            <a:r>
              <a:rPr lang="zh-CN" altLang="zh-CN" dirty="0"/>
              <a:t>和</a:t>
            </a:r>
            <a:r>
              <a:rPr lang="en-US" altLang="zh-CN" dirty="0"/>
              <a:t>ACK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6" y="3356992"/>
            <a:ext cx="9111814" cy="8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zh-CN" dirty="0"/>
              <a:t>持续期占</a:t>
            </a:r>
            <a:r>
              <a:rPr lang="en-US" altLang="zh-CN" dirty="0"/>
              <a:t>2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CSMA/CA</a:t>
            </a:r>
            <a:r>
              <a:rPr lang="zh-CN" altLang="zh-CN" dirty="0"/>
              <a:t>协议允许源站预约</a:t>
            </a:r>
            <a:r>
              <a:rPr lang="zh-CN" altLang="zh-CN" dirty="0" smtClean="0"/>
              <a:t>信道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只有字段</a:t>
            </a:r>
            <a:r>
              <a:rPr lang="zh-CN" altLang="zh-CN" dirty="0"/>
              <a:t>最高位为</a:t>
            </a:r>
            <a:r>
              <a:rPr lang="en-US" altLang="zh-CN" dirty="0"/>
              <a:t>0</a:t>
            </a:r>
            <a:r>
              <a:rPr lang="zh-CN" altLang="zh-CN" dirty="0"/>
              <a:t>时才表示持续期</a:t>
            </a:r>
            <a:r>
              <a:rPr lang="zh-CN" altLang="zh-CN" dirty="0" smtClean="0"/>
              <a:t>，最大</a:t>
            </a:r>
            <a:r>
              <a:rPr lang="zh-CN" altLang="zh-CN" dirty="0"/>
              <a:t>为</a:t>
            </a:r>
            <a:r>
              <a:rPr lang="en-US" altLang="zh-CN" dirty="0"/>
              <a:t>2</a:t>
            </a:r>
            <a:r>
              <a:rPr lang="en-US" altLang="zh-CN" baseline="30000" dirty="0"/>
              <a:t>15</a:t>
            </a:r>
            <a:r>
              <a:rPr lang="en-US" altLang="zh-CN" dirty="0"/>
              <a:t>–1=32767</a:t>
            </a:r>
            <a:r>
              <a:rPr lang="zh-CN" altLang="zh-CN" dirty="0"/>
              <a:t>微秒。</a:t>
            </a:r>
          </a:p>
          <a:p>
            <a:r>
              <a:rPr lang="zh-CN" altLang="zh-CN" dirty="0"/>
              <a:t>序号控制字段占</a:t>
            </a:r>
            <a:r>
              <a:rPr lang="en-US" altLang="zh-CN" dirty="0"/>
              <a:t>2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数据帧的</a:t>
            </a:r>
            <a:r>
              <a:rPr lang="zh-CN" altLang="zh-CN" dirty="0" smtClean="0"/>
              <a:t>身份证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</a:t>
            </a:r>
            <a:r>
              <a:rPr lang="zh-CN" altLang="zh-CN" dirty="0"/>
              <a:t>接收方能够</a:t>
            </a:r>
            <a:r>
              <a:rPr lang="zh-CN" altLang="zh-CN" dirty="0" smtClean="0"/>
              <a:t>区分</a:t>
            </a:r>
            <a:r>
              <a:rPr lang="zh-CN" altLang="en-US" dirty="0" smtClean="0"/>
              <a:t>新到</a:t>
            </a:r>
            <a:r>
              <a:rPr lang="zh-CN" altLang="zh-CN" dirty="0" smtClean="0"/>
              <a:t>帧</a:t>
            </a:r>
            <a:r>
              <a:rPr lang="zh-CN" altLang="zh-CN" dirty="0"/>
              <a:t>是新传送</a:t>
            </a:r>
            <a:r>
              <a:rPr lang="zh-CN" altLang="zh-CN" dirty="0" smtClean="0"/>
              <a:t>的还是</a:t>
            </a:r>
            <a:r>
              <a:rPr lang="zh-CN" altLang="zh-CN" dirty="0"/>
              <a:t>因出现差错而</a:t>
            </a:r>
            <a:r>
              <a:rPr lang="zh-CN" altLang="zh-CN" dirty="0" smtClean="0"/>
              <a:t>重传</a:t>
            </a:r>
            <a:r>
              <a:rPr lang="zh-CN" altLang="en-US" dirty="0" smtClean="0"/>
              <a:t>的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" y="1412776"/>
            <a:ext cx="9111814" cy="8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1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2. 802.11</a:t>
            </a:r>
            <a:r>
              <a:rPr lang="zh-CN" altLang="zh-CN" dirty="0">
                <a:solidFill>
                  <a:srgbClr val="FF0000"/>
                </a:solidFill>
              </a:rPr>
              <a:t>数据帧的地址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最扎眼的特点是有</a:t>
            </a:r>
            <a:r>
              <a:rPr lang="en-US" altLang="zh-CN" dirty="0"/>
              <a:t>4</a:t>
            </a:r>
            <a:r>
              <a:rPr lang="zh-CN" altLang="zh-CN" dirty="0"/>
              <a:t>个地址字段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4</a:t>
            </a:r>
            <a:r>
              <a:rPr lang="zh-CN" altLang="zh-CN" dirty="0"/>
              <a:t>个地址都是</a:t>
            </a:r>
            <a:r>
              <a:rPr lang="en-US" altLang="zh-CN" dirty="0"/>
              <a:t>MAC</a:t>
            </a:r>
            <a:r>
              <a:rPr lang="zh-CN" altLang="zh-CN" dirty="0"/>
              <a:t>地址，其中地址</a:t>
            </a:r>
            <a:r>
              <a:rPr lang="en-US" altLang="zh-CN" dirty="0"/>
              <a:t>4</a:t>
            </a:r>
            <a:r>
              <a:rPr lang="zh-CN" altLang="zh-CN" dirty="0"/>
              <a:t>用于无线自组织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" y="2204864"/>
            <a:ext cx="9111814" cy="8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763688" y="2564904"/>
            <a:ext cx="1080120" cy="536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9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44444E-6 L 0.11424 -4.44444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24 -4.44444E-6 L 0.23316 -0.0016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16 -0.00162 L 0.42847 -0.001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5" grpId="2" animBg="1"/>
      <p:bldP spid="5" grpId="3" animBg="1"/>
      <p:bldP spid="5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802.11</a:t>
            </a:r>
            <a:r>
              <a:rPr lang="zh-CN" altLang="zh-CN" dirty="0"/>
              <a:t>的无线通信过程必须借道</a:t>
            </a:r>
            <a:r>
              <a:rPr lang="en-US" altLang="zh-CN" dirty="0" smtClean="0"/>
              <a:t>AP</a:t>
            </a:r>
          </a:p>
          <a:p>
            <a:r>
              <a:rPr lang="zh-CN" altLang="zh-CN" dirty="0" smtClean="0"/>
              <a:t>通信</a:t>
            </a:r>
            <a:r>
              <a:rPr lang="zh-CN" altLang="zh-CN" dirty="0"/>
              <a:t>过程会涉及三个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源</a:t>
            </a:r>
            <a:r>
              <a:rPr lang="zh-CN" altLang="zh-CN" dirty="0"/>
              <a:t>主机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目的</a:t>
            </a:r>
            <a:r>
              <a:rPr lang="zh-CN" altLang="zh-CN" dirty="0"/>
              <a:t>主机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三个</a:t>
            </a:r>
            <a:r>
              <a:rPr lang="zh-CN" altLang="zh-CN" dirty="0" smtClean="0"/>
              <a:t>地址的</a:t>
            </a:r>
            <a:r>
              <a:rPr lang="zh-CN" altLang="zh-CN" dirty="0"/>
              <a:t>位置取决于帧控制字段中的“发往</a:t>
            </a:r>
            <a:r>
              <a:rPr lang="en-US" altLang="zh-CN" dirty="0"/>
              <a:t>AP</a:t>
            </a:r>
            <a:r>
              <a:rPr lang="zh-CN" altLang="zh-CN" dirty="0"/>
              <a:t>（访问点）”和“来自</a:t>
            </a:r>
            <a:r>
              <a:rPr lang="en-US" altLang="zh-CN" dirty="0"/>
              <a:t>AP</a:t>
            </a:r>
            <a:r>
              <a:rPr lang="zh-CN" altLang="zh-CN" dirty="0"/>
              <a:t>”两个信息的值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0" y="4941168"/>
            <a:ext cx="9111814" cy="89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1520" y="5301208"/>
            <a:ext cx="792088" cy="5369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46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死记不是不可以，巧记可以更</a:t>
            </a:r>
            <a:r>
              <a:rPr lang="zh-CN" altLang="zh-CN" dirty="0" smtClean="0"/>
              <a:t>轻松</a:t>
            </a:r>
            <a:endParaRPr lang="zh-CN" altLang="zh-CN" dirty="0"/>
          </a:p>
          <a:p>
            <a:pPr lvl="0"/>
            <a:r>
              <a:rPr lang="zh-CN" altLang="zh-CN" dirty="0"/>
              <a:t>地址</a:t>
            </a:r>
            <a:r>
              <a:rPr lang="en-US" altLang="zh-CN" dirty="0"/>
              <a:t>1</a:t>
            </a:r>
            <a:r>
              <a:rPr lang="zh-CN" altLang="zh-CN" dirty="0"/>
              <a:t>始终是当前通信过程的</a:t>
            </a:r>
            <a:r>
              <a:rPr lang="zh-CN" altLang="zh-CN" dirty="0" smtClean="0"/>
              <a:t>目的地址</a:t>
            </a:r>
            <a:endParaRPr lang="zh-CN" altLang="zh-CN" dirty="0"/>
          </a:p>
          <a:p>
            <a:pPr lvl="0"/>
            <a:r>
              <a:rPr lang="zh-CN" altLang="zh-CN" dirty="0"/>
              <a:t>地址</a:t>
            </a:r>
            <a:r>
              <a:rPr lang="en-US" altLang="zh-CN" dirty="0"/>
              <a:t>2</a:t>
            </a:r>
            <a:r>
              <a:rPr lang="zh-CN" altLang="zh-CN" dirty="0"/>
              <a:t>始终是当前通信过程的</a:t>
            </a:r>
            <a:r>
              <a:rPr lang="zh-CN" altLang="zh-CN" dirty="0" smtClean="0"/>
              <a:t>源地址</a:t>
            </a:r>
            <a:endParaRPr lang="zh-CN" altLang="zh-CN" dirty="0"/>
          </a:p>
          <a:p>
            <a:pPr lvl="0"/>
            <a:r>
              <a:rPr lang="zh-CN" altLang="zh-CN" dirty="0"/>
              <a:t>地址</a:t>
            </a:r>
            <a:r>
              <a:rPr lang="en-US" altLang="zh-CN" dirty="0"/>
              <a:t>3</a:t>
            </a:r>
            <a:r>
              <a:rPr lang="zh-CN" altLang="zh-CN" dirty="0"/>
              <a:t>是剩余的一个</a:t>
            </a:r>
            <a:r>
              <a:rPr lang="zh-CN" altLang="zh-CN" dirty="0" smtClean="0"/>
              <a:t>地址</a:t>
            </a:r>
            <a:endParaRPr lang="zh-CN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44118"/>
              </p:ext>
            </p:extLst>
          </p:nvPr>
        </p:nvGraphicFramePr>
        <p:xfrm>
          <a:off x="251520" y="1556792"/>
          <a:ext cx="8640961" cy="1368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29"/>
                <a:gridCol w="1727729"/>
                <a:gridCol w="1727729"/>
                <a:gridCol w="1728887"/>
                <a:gridCol w="1728887"/>
              </a:tblGrid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发往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来自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目的地址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源地址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源地址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目的地址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三地址使用情况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592976629"/>
              </p:ext>
            </p:extLst>
          </p:nvPr>
        </p:nvGraphicFramePr>
        <p:xfrm>
          <a:off x="323528" y="3429000"/>
          <a:ext cx="8568953" cy="15121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445"/>
                <a:gridCol w="1299023"/>
                <a:gridCol w="1299023"/>
                <a:gridCol w="1628952"/>
                <a:gridCol w="1630101"/>
                <a:gridCol w="1609409"/>
              </a:tblGrid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方向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发往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来自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40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8352928" cy="14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2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三地址使用</a:t>
            </a:r>
            <a:r>
              <a:rPr lang="zh-CN" altLang="zh-CN" dirty="0" smtClean="0"/>
              <a:t>情况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4" y="1556792"/>
            <a:ext cx="74596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11560" y="3105835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注意：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以太网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的帧（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zh-CN" sz="2800" dirty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802.11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帧（</a:t>
            </a:r>
            <a:r>
              <a:rPr lang="en-US" altLang="zh-CN" sz="28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zh-CN" sz="2800" dirty="0" smtClean="0">
                <a:latin typeface="黑体" pitchFamily="49" charset="-122"/>
                <a:ea typeface="黑体" pitchFamily="49" charset="-122"/>
              </a:rPr>
              <a:t>地址）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之间的转换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03554282"/>
              </p:ext>
            </p:extLst>
          </p:nvPr>
        </p:nvGraphicFramePr>
        <p:xfrm>
          <a:off x="395536" y="4221088"/>
          <a:ext cx="8280920" cy="13681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4959"/>
                <a:gridCol w="1101606"/>
                <a:gridCol w="1101606"/>
                <a:gridCol w="1254853"/>
                <a:gridCol w="1887832"/>
                <a:gridCol w="1870064"/>
              </a:tblGrid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方向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发往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来自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R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接口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6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→</a:t>
                      </a: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AP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R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接口</a:t>
                      </a:r>
                      <a:r>
                        <a:rPr lang="en-US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的地址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zh-CN" dirty="0"/>
              <a:t>以太网帧格式</a:t>
            </a:r>
          </a:p>
          <a:p>
            <a:r>
              <a:rPr lang="en-US" altLang="zh-CN" dirty="0"/>
              <a:t>14.2 802.11</a:t>
            </a:r>
            <a:r>
              <a:rPr lang="zh-CN" altLang="zh-CN" dirty="0"/>
              <a:t>无线局域网帧格式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14.3 IPv4</a:t>
            </a:r>
            <a:r>
              <a:rPr lang="zh-CN" altLang="zh-CN" dirty="0">
                <a:solidFill>
                  <a:srgbClr val="FF0000"/>
                </a:solidFill>
              </a:rPr>
              <a:t>分组格式</a:t>
            </a:r>
          </a:p>
          <a:p>
            <a:r>
              <a:rPr lang="en-US" altLang="zh-CN" dirty="0"/>
              <a:t>14.4 IPv6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14.5 </a:t>
            </a:r>
            <a:r>
              <a:rPr lang="zh-CN" altLang="zh-CN" dirty="0"/>
              <a:t>分片问题的提出</a:t>
            </a:r>
          </a:p>
          <a:p>
            <a:r>
              <a:rPr lang="en-US" altLang="zh-CN" dirty="0"/>
              <a:t>14.6 IP</a:t>
            </a:r>
            <a:r>
              <a:rPr lang="zh-CN" altLang="zh-CN" dirty="0"/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14.1 </a:t>
            </a:r>
            <a:r>
              <a:rPr lang="zh-CN" altLang="zh-CN" dirty="0">
                <a:solidFill>
                  <a:srgbClr val="FF0000"/>
                </a:solidFill>
              </a:rPr>
              <a:t>以太网帧格式</a:t>
            </a:r>
          </a:p>
          <a:p>
            <a:r>
              <a:rPr lang="en-US" altLang="zh-CN" dirty="0"/>
              <a:t>14.2 802.11</a:t>
            </a:r>
            <a:r>
              <a:rPr lang="zh-CN" altLang="zh-CN" dirty="0"/>
              <a:t>无线局域网帧格式</a:t>
            </a:r>
          </a:p>
          <a:p>
            <a:r>
              <a:rPr lang="en-US" altLang="zh-CN" dirty="0"/>
              <a:t>14.3 IPv4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14.4 IPv6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14.5 </a:t>
            </a:r>
            <a:r>
              <a:rPr lang="zh-CN" altLang="zh-CN" dirty="0"/>
              <a:t>分片问题的提出</a:t>
            </a:r>
          </a:p>
          <a:p>
            <a:r>
              <a:rPr lang="en-US" altLang="zh-CN" dirty="0"/>
              <a:t>14.6 IP</a:t>
            </a:r>
            <a:r>
              <a:rPr lang="zh-CN" altLang="zh-CN" dirty="0"/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1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分组包括首部和数据两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r>
              <a:rPr lang="zh-CN" altLang="zh-CN" dirty="0" smtClean="0"/>
              <a:t>首部</a:t>
            </a:r>
            <a:r>
              <a:rPr lang="zh-CN" altLang="zh-CN" dirty="0"/>
              <a:t>又包括</a:t>
            </a:r>
            <a:r>
              <a:rPr lang="en-US" altLang="zh-CN" dirty="0"/>
              <a:t>20</a:t>
            </a:r>
            <a:r>
              <a:rPr lang="zh-CN" altLang="zh-CN" dirty="0"/>
              <a:t>字节的固定部分和长度可变的可选字段。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24943"/>
            <a:ext cx="8630507" cy="310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1" y="2996952"/>
            <a:ext cx="7190346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91681" y="2996952"/>
            <a:ext cx="7190346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691680" y="4797152"/>
            <a:ext cx="7190346" cy="432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8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8" grpId="0" animBg="1"/>
      <p:bldP spid="8" grpId="1" animBg="1"/>
      <p:bldP spid="8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版本</a:t>
            </a:r>
            <a:endParaRPr lang="zh-CN" altLang="zh-CN" dirty="0"/>
          </a:p>
          <a:p>
            <a:pPr lvl="1"/>
            <a:r>
              <a:rPr lang="en-US" altLang="zh-CN" dirty="0" smtClean="0"/>
              <a:t>4</a:t>
            </a:r>
            <a:r>
              <a:rPr lang="zh-CN" altLang="zh-CN" dirty="0"/>
              <a:t>比特，指</a:t>
            </a:r>
            <a:r>
              <a:rPr lang="en-US" altLang="zh-CN" dirty="0"/>
              <a:t>IP</a:t>
            </a:r>
            <a:r>
              <a:rPr lang="zh-CN" altLang="zh-CN" dirty="0"/>
              <a:t>协议的版本，目前常用的版本为</a:t>
            </a:r>
            <a:r>
              <a:rPr lang="en-US" altLang="zh-CN" dirty="0"/>
              <a:t>4</a:t>
            </a:r>
            <a:r>
              <a:rPr lang="zh-CN" altLang="zh-CN" dirty="0"/>
              <a:t>（即</a:t>
            </a:r>
            <a:r>
              <a:rPr lang="en-US" altLang="zh-CN" dirty="0"/>
              <a:t>IPv4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r>
              <a:rPr lang="zh-CN" altLang="zh-CN" dirty="0" smtClean="0"/>
              <a:t>首部</a:t>
            </a:r>
            <a:r>
              <a:rPr lang="zh-CN" altLang="zh-CN" dirty="0"/>
              <a:t>长度</a:t>
            </a:r>
          </a:p>
          <a:p>
            <a:pPr lvl="1"/>
            <a:r>
              <a:rPr lang="en-US" altLang="zh-CN" dirty="0" smtClean="0"/>
              <a:t>4</a:t>
            </a:r>
            <a:r>
              <a:rPr lang="zh-CN" altLang="zh-CN" dirty="0" smtClean="0"/>
              <a:t>比特，可</a:t>
            </a:r>
            <a:r>
              <a:rPr lang="zh-CN" altLang="zh-CN" dirty="0"/>
              <a:t>表示的最大数值是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</a:t>
            </a:r>
            <a:r>
              <a:rPr lang="zh-CN" altLang="zh-CN" dirty="0"/>
              <a:t>单位为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字节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zh-CN" dirty="0"/>
              <a:t>首部长度最小是</a:t>
            </a:r>
            <a:r>
              <a:rPr lang="en-US" altLang="zh-CN" dirty="0"/>
              <a:t>5</a:t>
            </a:r>
            <a:r>
              <a:rPr lang="zh-CN" altLang="zh-CN" dirty="0"/>
              <a:t>，表示</a:t>
            </a:r>
            <a:r>
              <a:rPr lang="en-US" altLang="zh-CN" dirty="0"/>
              <a:t>20</a:t>
            </a:r>
            <a:r>
              <a:rPr lang="zh-CN" altLang="zh-CN" dirty="0"/>
              <a:t>字节（固定部分）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首部</a:t>
            </a:r>
            <a:r>
              <a:rPr lang="zh-CN" altLang="zh-CN" dirty="0"/>
              <a:t>长度的最大值是</a:t>
            </a:r>
            <a:r>
              <a:rPr lang="en-US" altLang="zh-CN" dirty="0"/>
              <a:t>60</a:t>
            </a:r>
            <a:r>
              <a:rPr lang="zh-CN" altLang="zh-CN" dirty="0" smtClean="0"/>
              <a:t>字节，</a:t>
            </a:r>
            <a:r>
              <a:rPr lang="zh-CN" altLang="zh-CN" dirty="0"/>
              <a:t>可选部分最大长度是</a:t>
            </a:r>
            <a:r>
              <a:rPr lang="en-US" altLang="zh-CN" dirty="0"/>
              <a:t>40</a:t>
            </a:r>
            <a:r>
              <a:rPr lang="zh-CN" altLang="zh-CN" dirty="0" smtClean="0"/>
              <a:t>字节</a:t>
            </a:r>
            <a:endParaRPr lang="zh-CN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059832" y="4509120"/>
            <a:ext cx="122413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9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42312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区分</a:t>
            </a:r>
            <a:r>
              <a:rPr lang="zh-CN" altLang="zh-CN" dirty="0"/>
              <a:t>服务</a:t>
            </a:r>
          </a:p>
          <a:p>
            <a:pPr lvl="1"/>
            <a:r>
              <a:rPr lang="en-US" altLang="zh-CN" dirty="0" smtClean="0"/>
              <a:t>8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目的</a:t>
            </a:r>
            <a:r>
              <a:rPr lang="zh-CN" altLang="zh-CN" dirty="0"/>
              <a:t>是用来获得更好的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只有</a:t>
            </a:r>
            <a:r>
              <a:rPr lang="zh-CN" altLang="zh-CN" dirty="0"/>
              <a:t>在使用区分服务（</a:t>
            </a:r>
            <a:r>
              <a:rPr lang="en-US" altLang="zh-CN" dirty="0" err="1"/>
              <a:t>DiffServ</a:t>
            </a:r>
            <a:r>
              <a:rPr lang="zh-CN" altLang="zh-CN" dirty="0"/>
              <a:t>）</a:t>
            </a:r>
            <a:r>
              <a:rPr lang="zh-CN" altLang="zh-CN" dirty="0" smtClean="0"/>
              <a:t>时才起作用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4211960" y="4509120"/>
            <a:ext cx="115212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7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总长度</a:t>
            </a:r>
            <a:endParaRPr lang="zh-CN" altLang="zh-CN" dirty="0"/>
          </a:p>
          <a:p>
            <a:pPr lvl="1"/>
            <a:r>
              <a:rPr lang="en-US" altLang="zh-CN" dirty="0" smtClean="0"/>
              <a:t>16</a:t>
            </a:r>
            <a:r>
              <a:rPr lang="zh-CN" altLang="zh-CN" dirty="0" smtClean="0"/>
              <a:t>比特，</a:t>
            </a:r>
            <a:r>
              <a:rPr lang="zh-CN" altLang="zh-CN" dirty="0"/>
              <a:t>单位为字节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首部和</a:t>
            </a:r>
            <a:r>
              <a:rPr lang="zh-CN" altLang="zh-CN" dirty="0" smtClean="0"/>
              <a:t>数据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因此</a:t>
            </a:r>
            <a:r>
              <a:rPr lang="en-US" altLang="zh-CN" dirty="0"/>
              <a:t>IP</a:t>
            </a:r>
            <a:r>
              <a:rPr lang="zh-CN" altLang="zh-CN" dirty="0"/>
              <a:t>分组的最大长度为</a:t>
            </a:r>
            <a:r>
              <a:rPr lang="en-US" altLang="zh-CN" dirty="0"/>
              <a:t>65535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显然</a:t>
            </a:r>
            <a:r>
              <a:rPr lang="zh-CN" altLang="zh-CN" dirty="0"/>
              <a:t>，分组数据不</a:t>
            </a:r>
            <a:r>
              <a:rPr lang="zh-CN" altLang="zh-CN" dirty="0" smtClean="0"/>
              <a:t>应太</a:t>
            </a:r>
            <a:r>
              <a:rPr lang="zh-CN" altLang="zh-CN" dirty="0"/>
              <a:t>短，否则首部占比太</a:t>
            </a:r>
            <a:r>
              <a:rPr lang="zh-CN" altLang="zh-CN" dirty="0" smtClean="0"/>
              <a:t>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相关</a:t>
            </a:r>
            <a:r>
              <a:rPr lang="zh-CN" altLang="zh-CN" dirty="0"/>
              <a:t>标准</a:t>
            </a:r>
            <a:r>
              <a:rPr lang="zh-CN" altLang="zh-CN" dirty="0" smtClean="0"/>
              <a:t>规定主机</a:t>
            </a:r>
            <a:r>
              <a:rPr lang="zh-CN" altLang="zh-CN" dirty="0"/>
              <a:t>和路由器必须</a:t>
            </a:r>
            <a:r>
              <a:rPr lang="zh-CN" altLang="zh-CN" dirty="0" smtClean="0"/>
              <a:t>能处理</a:t>
            </a:r>
            <a:r>
              <a:rPr lang="zh-CN" altLang="zh-CN" dirty="0"/>
              <a:t>不小于</a:t>
            </a:r>
            <a:r>
              <a:rPr lang="en-US" altLang="zh-CN" dirty="0"/>
              <a:t>576</a:t>
            </a:r>
            <a:r>
              <a:rPr lang="zh-CN" altLang="zh-CN" dirty="0"/>
              <a:t>字节的</a:t>
            </a:r>
            <a:r>
              <a:rPr lang="zh-CN" altLang="zh-CN" dirty="0" smtClean="0"/>
              <a:t>分组</a:t>
            </a:r>
            <a:endParaRPr lang="zh-CN" altLang="zh-CN" dirty="0"/>
          </a:p>
          <a:p>
            <a:pPr lvl="1"/>
            <a:r>
              <a:rPr lang="zh-CN" altLang="zh-CN" dirty="0"/>
              <a:t>如果分组的总长度超过了数据链路层的最大传输单元（即</a:t>
            </a:r>
            <a:r>
              <a:rPr lang="en-US" altLang="zh-CN" dirty="0"/>
              <a:t>MTU</a:t>
            </a:r>
            <a:r>
              <a:rPr lang="zh-CN" altLang="zh-CN" dirty="0"/>
              <a:t>，以太网为</a:t>
            </a:r>
            <a:r>
              <a:rPr lang="en-US" altLang="zh-CN" dirty="0"/>
              <a:t>1500</a:t>
            </a:r>
            <a:r>
              <a:rPr lang="zh-CN" altLang="zh-CN" dirty="0"/>
              <a:t>字节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需要</a:t>
            </a:r>
            <a:r>
              <a:rPr lang="zh-CN" altLang="zh-CN" dirty="0"/>
              <a:t>对分组进行分片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364088" y="4509120"/>
            <a:ext cx="2304256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标识（</a:t>
            </a:r>
            <a:r>
              <a:rPr lang="en-US" altLang="zh-CN" dirty="0"/>
              <a:t>identification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 smtClean="0"/>
              <a:t>16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一个计数器，用来产生</a:t>
            </a:r>
            <a:r>
              <a:rPr lang="en-US" altLang="zh-CN" dirty="0"/>
              <a:t>IP</a:t>
            </a:r>
            <a:r>
              <a:rPr lang="zh-CN" altLang="zh-CN" dirty="0"/>
              <a:t>分组的标识（相当于身份证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对于</a:t>
            </a:r>
            <a:r>
              <a:rPr lang="zh-CN" altLang="zh-CN" dirty="0"/>
              <a:t>分片问题的解决非常重要，让接收方判断哪些分片属于同一个</a:t>
            </a:r>
            <a:r>
              <a:rPr lang="en-US" altLang="zh-CN" dirty="0"/>
              <a:t>IP</a:t>
            </a:r>
            <a:r>
              <a:rPr lang="zh-CN" altLang="zh-CN" dirty="0"/>
              <a:t>分组。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36510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085833" y="4776050"/>
            <a:ext cx="2304256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标志（</a:t>
            </a:r>
            <a:r>
              <a:rPr lang="en-US" altLang="zh-CN" dirty="0"/>
              <a:t>flag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 smtClean="0"/>
              <a:t>3</a:t>
            </a:r>
            <a:r>
              <a:rPr lang="zh-CN" altLang="zh-CN" dirty="0"/>
              <a:t>比特，只用</a:t>
            </a:r>
            <a:r>
              <a:rPr lang="zh-CN" altLang="zh-CN" dirty="0" smtClean="0"/>
              <a:t>了两</a:t>
            </a:r>
            <a:r>
              <a:rPr lang="zh-CN" altLang="zh-CN" dirty="0"/>
              <a:t>比特，</a:t>
            </a:r>
            <a:r>
              <a:rPr lang="zh-CN" altLang="zh-CN" dirty="0" smtClean="0"/>
              <a:t>对后面</a:t>
            </a:r>
            <a:r>
              <a:rPr lang="zh-CN" altLang="zh-CN" dirty="0"/>
              <a:t>分片</a:t>
            </a:r>
            <a:r>
              <a:rPr lang="zh-CN" altLang="zh-CN" dirty="0" smtClean="0"/>
              <a:t>问题非常重要</a:t>
            </a:r>
            <a:r>
              <a:rPr lang="zh-CN" altLang="en-US" dirty="0" smtClean="0"/>
              <a:t>！</a:t>
            </a:r>
            <a:endParaRPr lang="zh-CN" altLang="zh-CN" dirty="0"/>
          </a:p>
          <a:p>
            <a:pPr lvl="1"/>
            <a:r>
              <a:rPr lang="zh-CN" altLang="zh-CN" dirty="0" smtClean="0"/>
              <a:t>最低位</a:t>
            </a:r>
            <a:r>
              <a:rPr lang="zh-CN" altLang="zh-CN" dirty="0"/>
              <a:t>的</a:t>
            </a:r>
            <a:r>
              <a:rPr lang="en-US" altLang="zh-CN" dirty="0"/>
              <a:t>MF</a:t>
            </a:r>
            <a:r>
              <a:rPr lang="zh-CN" altLang="zh-CN" dirty="0"/>
              <a:t>（</a:t>
            </a:r>
            <a:r>
              <a:rPr lang="en-US" altLang="zh-CN" dirty="0"/>
              <a:t>More Fragment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MF=1</a:t>
            </a:r>
            <a:r>
              <a:rPr lang="zh-CN" altLang="zh-CN" dirty="0"/>
              <a:t>表示后面“还有分片”，</a:t>
            </a:r>
            <a:r>
              <a:rPr lang="en-US" altLang="zh-CN" dirty="0"/>
              <a:t>MF=0</a:t>
            </a:r>
            <a:r>
              <a:rPr lang="zh-CN" altLang="zh-CN" dirty="0"/>
              <a:t>表示本分片是分组的最后一个</a:t>
            </a:r>
            <a:r>
              <a:rPr lang="zh-CN" altLang="zh-CN" dirty="0" smtClean="0"/>
              <a:t>分片</a:t>
            </a:r>
            <a:endParaRPr lang="zh-CN" altLang="zh-CN" dirty="0"/>
          </a:p>
          <a:p>
            <a:pPr lvl="1"/>
            <a:r>
              <a:rPr lang="zh-CN" altLang="zh-CN" dirty="0" smtClean="0"/>
              <a:t>中间</a:t>
            </a:r>
            <a:r>
              <a:rPr lang="zh-CN" altLang="zh-CN" dirty="0"/>
              <a:t>一位</a:t>
            </a:r>
            <a:r>
              <a:rPr lang="en-US" altLang="zh-CN" dirty="0"/>
              <a:t>DF</a:t>
            </a:r>
            <a:r>
              <a:rPr lang="zh-CN" altLang="zh-CN" dirty="0"/>
              <a:t>（</a:t>
            </a:r>
            <a:r>
              <a:rPr lang="en-US" altLang="zh-CN" dirty="0"/>
              <a:t>Don't Fragment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只有</a:t>
            </a:r>
            <a:r>
              <a:rPr lang="zh-CN" altLang="zh-CN" dirty="0"/>
              <a:t>当</a:t>
            </a:r>
            <a:r>
              <a:rPr lang="en-US" altLang="zh-CN" dirty="0"/>
              <a:t>DF=0</a:t>
            </a:r>
            <a:r>
              <a:rPr lang="zh-CN" altLang="zh-CN" dirty="0"/>
              <a:t>时才允许分片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508104" y="4704042"/>
            <a:ext cx="504056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片偏移</a:t>
            </a:r>
          </a:p>
          <a:p>
            <a:pPr lvl="1"/>
            <a:r>
              <a:rPr lang="en-US" altLang="zh-CN" dirty="0" smtClean="0"/>
              <a:t>13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较长的分组被分片后，片偏移用于指出其中某分片在原分组中的相对</a:t>
            </a:r>
            <a:r>
              <a:rPr lang="zh-CN" altLang="zh-CN" dirty="0" smtClean="0"/>
              <a:t>位置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</a:t>
            </a:r>
            <a:r>
              <a:rPr lang="en-US" altLang="zh-CN" dirty="0"/>
              <a:t>8</a:t>
            </a:r>
            <a:r>
              <a:rPr lang="zh-CN" altLang="zh-CN" dirty="0"/>
              <a:t>个字节为单位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293096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940152" y="4704042"/>
            <a:ext cx="1872208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8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052736"/>
            <a:ext cx="8503920" cy="5046312"/>
          </a:xfrm>
        </p:spPr>
        <p:txBody>
          <a:bodyPr>
            <a:normAutofit/>
          </a:bodyPr>
          <a:lstStyle/>
          <a:p>
            <a:r>
              <a:rPr lang="zh-CN" altLang="zh-CN" dirty="0"/>
              <a:t>生存时</a:t>
            </a:r>
            <a:r>
              <a:rPr lang="zh-CN" altLang="zh-CN" dirty="0" smtClean="0"/>
              <a:t>间</a:t>
            </a:r>
            <a:r>
              <a:rPr lang="en-US" altLang="zh-CN" dirty="0"/>
              <a:t>TTL</a:t>
            </a:r>
            <a:r>
              <a:rPr lang="zh-CN" altLang="zh-CN" dirty="0"/>
              <a:t>（</a:t>
            </a:r>
            <a:r>
              <a:rPr lang="en-US" altLang="zh-CN" dirty="0"/>
              <a:t>Time To Live</a:t>
            </a:r>
            <a:r>
              <a:rPr lang="zh-CN" altLang="zh-CN" dirty="0"/>
              <a:t>）</a:t>
            </a:r>
          </a:p>
          <a:p>
            <a:pPr lvl="1"/>
            <a:r>
              <a:rPr lang="en-US" altLang="zh-CN" dirty="0" smtClean="0"/>
              <a:t>8</a:t>
            </a:r>
            <a:r>
              <a:rPr lang="zh-CN" altLang="zh-CN" dirty="0"/>
              <a:t>比特</a:t>
            </a:r>
            <a:r>
              <a:rPr lang="zh-CN" altLang="zh-CN" dirty="0" smtClean="0"/>
              <a:t>，分组</a:t>
            </a:r>
            <a:r>
              <a:rPr lang="zh-CN" altLang="zh-CN" dirty="0"/>
              <a:t>在网络中可通过的路由器数的最大</a:t>
            </a:r>
            <a:r>
              <a:rPr lang="zh-CN" altLang="zh-CN" dirty="0" smtClean="0"/>
              <a:t>值</a:t>
            </a:r>
            <a:endParaRPr lang="zh-CN" altLang="zh-CN" dirty="0"/>
          </a:p>
          <a:p>
            <a:pPr lvl="1"/>
            <a:r>
              <a:rPr lang="zh-CN" altLang="en-US" dirty="0" smtClean="0"/>
              <a:t>为了</a:t>
            </a:r>
            <a:r>
              <a:rPr lang="zh-CN" altLang="zh-CN" dirty="0" smtClean="0"/>
              <a:t>避免</a:t>
            </a:r>
            <a:r>
              <a:rPr lang="zh-CN" altLang="zh-CN" dirty="0"/>
              <a:t>分组在网络中兜圈子的</a:t>
            </a:r>
            <a:r>
              <a:rPr lang="zh-CN" altLang="zh-CN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</a:t>
            </a:r>
            <a:r>
              <a:rPr lang="zh-CN" altLang="zh-CN" dirty="0"/>
              <a:t>经过一个路由器就减</a:t>
            </a:r>
            <a:r>
              <a:rPr lang="en-US" altLang="zh-CN" dirty="0"/>
              <a:t>1</a:t>
            </a:r>
            <a:r>
              <a:rPr lang="zh-CN" altLang="zh-CN" dirty="0" smtClean="0"/>
              <a:t>，减</a:t>
            </a:r>
            <a:r>
              <a:rPr lang="zh-CN" altLang="zh-CN" dirty="0"/>
              <a:t>到</a:t>
            </a:r>
            <a:r>
              <a:rPr lang="en-US" altLang="zh-CN" dirty="0"/>
              <a:t>0</a:t>
            </a:r>
            <a:r>
              <a:rPr lang="zh-CN" altLang="zh-CN" dirty="0"/>
              <a:t>后</a:t>
            </a:r>
            <a:r>
              <a:rPr lang="zh-CN" altLang="zh-CN" dirty="0" smtClean="0"/>
              <a:t>仍无法</a:t>
            </a:r>
            <a:r>
              <a:rPr lang="zh-CN" altLang="zh-CN" dirty="0"/>
              <a:t>到达目的结点，分组将被</a:t>
            </a:r>
            <a:r>
              <a:rPr lang="zh-CN" altLang="zh-CN" dirty="0" smtClean="0"/>
              <a:t>删除</a:t>
            </a:r>
            <a:endParaRPr lang="zh-CN" altLang="zh-CN" dirty="0"/>
          </a:p>
          <a:p>
            <a:r>
              <a:rPr lang="zh-CN" altLang="zh-CN" dirty="0" smtClean="0"/>
              <a:t>分组经过</a:t>
            </a:r>
            <a:r>
              <a:rPr lang="zh-CN" altLang="zh-CN" dirty="0"/>
              <a:t>的路由器的最大个数是</a:t>
            </a:r>
            <a:r>
              <a:rPr lang="en-US" altLang="zh-CN" dirty="0"/>
              <a:t>255</a:t>
            </a:r>
            <a:r>
              <a:rPr lang="zh-CN" altLang="zh-CN" dirty="0" smtClean="0"/>
              <a:t>个</a:t>
            </a:r>
            <a:endParaRPr lang="zh-CN" altLang="zh-CN" dirty="0"/>
          </a:p>
          <a:p>
            <a:r>
              <a:rPr lang="zh-CN" altLang="zh-CN" dirty="0"/>
              <a:t>如果最初的</a:t>
            </a:r>
            <a:r>
              <a:rPr lang="en-US" altLang="zh-CN" dirty="0"/>
              <a:t>TTL</a:t>
            </a:r>
            <a:r>
              <a:rPr lang="zh-CN" altLang="zh-CN" dirty="0"/>
              <a:t>被设为</a:t>
            </a:r>
            <a:r>
              <a:rPr lang="en-US" altLang="zh-CN" dirty="0"/>
              <a:t>1</a:t>
            </a:r>
            <a:r>
              <a:rPr lang="zh-CN" altLang="zh-CN" dirty="0"/>
              <a:t>，则分组只能在本局域网中进行</a:t>
            </a:r>
            <a:r>
              <a:rPr lang="zh-CN" altLang="zh-CN" dirty="0" smtClean="0"/>
              <a:t>传输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6510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203848" y="4992074"/>
            <a:ext cx="1224136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04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614264"/>
          </a:xfrm>
        </p:spPr>
        <p:txBody>
          <a:bodyPr>
            <a:normAutofit/>
          </a:bodyPr>
          <a:lstStyle/>
          <a:p>
            <a:r>
              <a:rPr lang="zh-CN" altLang="zh-CN" dirty="0"/>
              <a:t>协议</a:t>
            </a:r>
          </a:p>
          <a:p>
            <a:pPr lvl="1"/>
            <a:r>
              <a:rPr lang="en-US" altLang="zh-CN" dirty="0" smtClean="0"/>
              <a:t>8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指出</a:t>
            </a:r>
            <a:r>
              <a:rPr lang="zh-CN" altLang="zh-CN" dirty="0"/>
              <a:t>分组的数据使用何种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以便</a:t>
            </a:r>
            <a:r>
              <a:rPr lang="zh-CN" altLang="zh-CN" dirty="0"/>
              <a:t>目的主机的</a:t>
            </a:r>
            <a:r>
              <a:rPr lang="en-US" altLang="zh-CN" dirty="0"/>
              <a:t>IP</a:t>
            </a:r>
            <a:r>
              <a:rPr lang="zh-CN" altLang="zh-CN" dirty="0"/>
              <a:t>层将数据上交给那个协议进行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ICMP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TCP</a:t>
            </a:r>
            <a:r>
              <a:rPr lang="zh-CN" altLang="zh-CN" dirty="0"/>
              <a:t>为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EGP</a:t>
            </a:r>
            <a:r>
              <a:rPr lang="zh-CN" altLang="zh-CN" dirty="0"/>
              <a:t>为</a:t>
            </a:r>
            <a:r>
              <a:rPr lang="en-US" altLang="zh-CN" dirty="0"/>
              <a:t>8</a:t>
            </a:r>
            <a:r>
              <a:rPr lang="zh-CN" altLang="zh-CN" dirty="0"/>
              <a:t>等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95936" y="4632034"/>
            <a:ext cx="1152128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614264"/>
          </a:xfrm>
        </p:spPr>
        <p:txBody>
          <a:bodyPr>
            <a:normAutofit/>
          </a:bodyPr>
          <a:lstStyle/>
          <a:p>
            <a:r>
              <a:rPr lang="zh-CN" altLang="zh-CN" dirty="0"/>
              <a:t>首部校验和</a:t>
            </a:r>
          </a:p>
          <a:p>
            <a:pPr lvl="1"/>
            <a:r>
              <a:rPr lang="en-US" altLang="zh-CN" dirty="0" smtClean="0"/>
              <a:t>16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</a:t>
            </a:r>
            <a:r>
              <a:rPr lang="zh-CN" altLang="zh-CN" dirty="0"/>
              <a:t>校验</a:t>
            </a:r>
            <a:r>
              <a:rPr lang="en-US" altLang="zh-CN" dirty="0"/>
              <a:t>IP</a:t>
            </a:r>
            <a:r>
              <a:rPr lang="zh-CN" altLang="zh-CN" dirty="0"/>
              <a:t>分组的首部，不校验</a:t>
            </a:r>
            <a:r>
              <a:rPr lang="zh-CN" altLang="zh-CN" dirty="0" smtClean="0"/>
              <a:t>数据部分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分组</a:t>
            </a:r>
            <a:r>
              <a:rPr lang="zh-CN" altLang="zh-CN" dirty="0"/>
              <a:t>每经过一个路由器，校验和都</a:t>
            </a:r>
            <a:r>
              <a:rPr lang="zh-CN" altLang="zh-CN" dirty="0" smtClean="0"/>
              <a:t>需重新</a:t>
            </a:r>
            <a:r>
              <a:rPr lang="zh-CN" altLang="zh-CN" dirty="0"/>
              <a:t>计算（生存时间、标志、片偏移等都可能会发生变化），不校验数据部分可减少路由器计算的工作量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995936" y="4632034"/>
            <a:ext cx="1152128" cy="237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以太网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zh-CN" dirty="0">
                <a:solidFill>
                  <a:srgbClr val="FF0000"/>
                </a:solidFill>
              </a:rPr>
              <a:t>帧格式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12776"/>
            <a:ext cx="8503920" cy="4686272"/>
          </a:xfrm>
        </p:spPr>
        <p:txBody>
          <a:bodyPr/>
          <a:lstStyle/>
          <a:p>
            <a:r>
              <a:rPr lang="zh-CN" altLang="zh-CN" dirty="0"/>
              <a:t>以太网有一个非常好的</a:t>
            </a:r>
            <a:r>
              <a:rPr lang="zh-CN" altLang="zh-CN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快速发展的背景下，数据帧的格式始终保存</a:t>
            </a:r>
            <a:r>
              <a:rPr lang="zh-CN" altLang="zh-CN" dirty="0" smtClean="0"/>
              <a:t>不变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兼容性上保持得</a:t>
            </a:r>
            <a:r>
              <a:rPr lang="zh-CN" altLang="zh-CN" dirty="0" smtClean="0"/>
              <a:t>很好</a:t>
            </a:r>
            <a:endParaRPr lang="en-US" altLang="zh-CN" dirty="0" smtClean="0"/>
          </a:p>
          <a:p>
            <a:r>
              <a:rPr lang="zh-CN" altLang="zh-CN" dirty="0"/>
              <a:t>常用的以太网帧格式有两种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DIX</a:t>
            </a:r>
            <a:r>
              <a:rPr lang="zh-CN" altLang="zh-CN" dirty="0"/>
              <a:t>以太网</a:t>
            </a:r>
            <a:r>
              <a:rPr lang="en-US" altLang="zh-CN" dirty="0"/>
              <a:t>v2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IEEE </a:t>
            </a:r>
            <a:r>
              <a:rPr lang="en-US" altLang="zh-CN" dirty="0"/>
              <a:t>802.3</a:t>
            </a:r>
            <a:r>
              <a:rPr lang="zh-CN" altLang="zh-CN" dirty="0" smtClean="0"/>
              <a:t>标准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1540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计算的</a:t>
            </a:r>
            <a:r>
              <a:rPr lang="zh-CN" altLang="zh-CN" dirty="0" smtClean="0"/>
              <a:t>过程</a:t>
            </a:r>
            <a:endParaRPr lang="zh-CN" altLang="zh-CN" dirty="0"/>
          </a:p>
          <a:p>
            <a:pPr lvl="1"/>
            <a:r>
              <a:rPr lang="zh-CN" altLang="zh-CN" dirty="0"/>
              <a:t>把</a:t>
            </a:r>
            <a:r>
              <a:rPr lang="en-US" altLang="zh-CN" dirty="0"/>
              <a:t>IP</a:t>
            </a:r>
            <a:r>
              <a:rPr lang="zh-CN" altLang="zh-CN" dirty="0"/>
              <a:t>分组的首部划分为若干</a:t>
            </a:r>
            <a:r>
              <a:rPr lang="en-US" altLang="zh-CN" dirty="0"/>
              <a:t>16</a:t>
            </a:r>
            <a:r>
              <a:rPr lang="zh-CN" altLang="zh-CN" dirty="0"/>
              <a:t>比特的</a:t>
            </a:r>
            <a:r>
              <a:rPr lang="zh-CN" altLang="zh-CN" dirty="0" smtClean="0"/>
              <a:t>序列</a:t>
            </a:r>
            <a:endParaRPr lang="zh-CN" altLang="zh-CN" dirty="0"/>
          </a:p>
          <a:p>
            <a:pPr lvl="1"/>
            <a:r>
              <a:rPr lang="zh-CN" altLang="zh-CN" dirty="0"/>
              <a:t>把校验和字段置</a:t>
            </a:r>
            <a:r>
              <a:rPr lang="zh-CN" altLang="zh-CN" dirty="0" smtClean="0"/>
              <a:t>零</a:t>
            </a:r>
            <a:endParaRPr lang="zh-CN" altLang="zh-CN" dirty="0"/>
          </a:p>
          <a:p>
            <a:pPr lvl="1"/>
            <a:r>
              <a:rPr lang="zh-CN" altLang="zh-CN" dirty="0"/>
              <a:t>使</a:t>
            </a:r>
            <a:r>
              <a:rPr lang="en-US" altLang="zh-CN" dirty="0"/>
              <a:t>4.3.5</a:t>
            </a:r>
            <a:r>
              <a:rPr lang="zh-CN" altLang="zh-CN" dirty="0"/>
              <a:t>节的互联网校验和计算首部的</a:t>
            </a:r>
            <a:r>
              <a:rPr lang="zh-CN" altLang="zh-CN" dirty="0" smtClean="0"/>
              <a:t>校验和</a:t>
            </a:r>
            <a:endParaRPr lang="zh-CN" altLang="zh-CN" dirty="0"/>
          </a:p>
          <a:p>
            <a:pPr lvl="1"/>
            <a:r>
              <a:rPr lang="zh-CN" altLang="zh-CN" dirty="0"/>
              <a:t>把校验和填写入校验和</a:t>
            </a:r>
            <a:r>
              <a:rPr lang="zh-CN" altLang="zh-CN" dirty="0" smtClean="0"/>
              <a:t>字段</a:t>
            </a:r>
            <a:endParaRPr lang="zh-CN" altLang="zh-CN" dirty="0"/>
          </a:p>
          <a:p>
            <a:pPr lvl="1"/>
            <a:r>
              <a:rPr lang="zh-CN" altLang="zh-CN" dirty="0"/>
              <a:t>接收方收到分组后，将首部使用互联网校验和方法</a:t>
            </a:r>
            <a:r>
              <a:rPr lang="zh-CN" altLang="zh-CN" dirty="0" smtClean="0"/>
              <a:t>计算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则判断为正确，否则认为出现差错，并将此分组丢弃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22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614264"/>
          </a:xfrm>
        </p:spPr>
        <p:txBody>
          <a:bodyPr>
            <a:normAutofit/>
          </a:bodyPr>
          <a:lstStyle/>
          <a:p>
            <a:r>
              <a:rPr lang="zh-CN" altLang="zh-CN" dirty="0"/>
              <a:t>地址</a:t>
            </a:r>
          </a:p>
          <a:p>
            <a:pPr lvl="1"/>
            <a:r>
              <a:rPr lang="zh-CN" altLang="zh-CN" dirty="0"/>
              <a:t>源</a:t>
            </a:r>
            <a:r>
              <a:rPr lang="en-US" altLang="zh-CN" dirty="0"/>
              <a:t>IP</a:t>
            </a:r>
            <a:r>
              <a:rPr lang="zh-CN" altLang="zh-CN" dirty="0"/>
              <a:t>地址和目的</a:t>
            </a:r>
            <a:r>
              <a:rPr lang="en-US" altLang="zh-CN" dirty="0"/>
              <a:t>IP</a:t>
            </a:r>
            <a:r>
              <a:rPr lang="zh-CN" altLang="zh-CN" dirty="0"/>
              <a:t>地址各占</a:t>
            </a:r>
            <a:r>
              <a:rPr lang="en-US" altLang="zh-CN" dirty="0"/>
              <a:t>4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en-US" dirty="0"/>
              <a:t>没啥好说的了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836748" y="4872122"/>
            <a:ext cx="4615571" cy="4290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5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614264"/>
          </a:xfrm>
        </p:spPr>
        <p:txBody>
          <a:bodyPr>
            <a:normAutofit/>
          </a:bodyPr>
          <a:lstStyle/>
          <a:p>
            <a:r>
              <a:rPr lang="zh-CN" altLang="zh-CN" dirty="0"/>
              <a:t>可选字段</a:t>
            </a:r>
          </a:p>
          <a:p>
            <a:pPr lvl="1"/>
            <a:r>
              <a:rPr lang="zh-CN" altLang="zh-CN" dirty="0" smtClean="0"/>
              <a:t>用来</a:t>
            </a:r>
            <a:r>
              <a:rPr lang="zh-CN" altLang="zh-CN" dirty="0"/>
              <a:t>支持额外的排错、测量以及安全等</a:t>
            </a:r>
            <a:r>
              <a:rPr lang="zh-CN" altLang="zh-CN" dirty="0" smtClean="0"/>
              <a:t>措施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长度</a:t>
            </a:r>
            <a:r>
              <a:rPr lang="zh-CN" altLang="zh-CN" dirty="0"/>
              <a:t>可变，最大不超过</a:t>
            </a:r>
            <a:r>
              <a:rPr lang="en-US" altLang="zh-CN" dirty="0"/>
              <a:t>40</a:t>
            </a:r>
            <a:r>
              <a:rPr lang="zh-CN" altLang="zh-CN" dirty="0"/>
              <a:t>字节，取决于所选择的项目。</a:t>
            </a:r>
          </a:p>
          <a:p>
            <a:pPr lvl="1"/>
            <a:r>
              <a:rPr lang="zh-CN" altLang="zh-CN" dirty="0"/>
              <a:t>增加可变部分是为了增强</a:t>
            </a:r>
            <a:r>
              <a:rPr lang="en-US" altLang="zh-CN" dirty="0"/>
              <a:t>IP</a:t>
            </a:r>
            <a:r>
              <a:rPr lang="zh-CN" altLang="zh-CN" dirty="0"/>
              <a:t>的功能，但也使</a:t>
            </a:r>
            <a:r>
              <a:rPr lang="en-US" altLang="zh-CN" dirty="0"/>
              <a:t>IP</a:t>
            </a:r>
            <a:r>
              <a:rPr lang="zh-CN" altLang="zh-CN" dirty="0"/>
              <a:t>分组的首部</a:t>
            </a:r>
            <a:r>
              <a:rPr lang="zh-CN" altLang="zh-CN" dirty="0" smtClean="0"/>
              <a:t>长度可变，</a:t>
            </a:r>
            <a:r>
              <a:rPr lang="zh-CN" altLang="zh-CN" dirty="0"/>
              <a:t>增加了路由器处理分组的</a:t>
            </a:r>
            <a:r>
              <a:rPr lang="zh-CN" altLang="zh-CN" dirty="0" smtClean="0"/>
              <a:t>开销。为此</a:t>
            </a:r>
            <a:r>
              <a:rPr lang="en-US" altLang="zh-CN" dirty="0"/>
              <a:t>IPv6</a:t>
            </a:r>
            <a:r>
              <a:rPr lang="zh-CN" altLang="zh-CN" dirty="0"/>
              <a:t>分组的首部就改为固定的了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836749" y="5301208"/>
            <a:ext cx="3535452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9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484784"/>
            <a:ext cx="8503920" cy="4614264"/>
          </a:xfrm>
        </p:spPr>
        <p:txBody>
          <a:bodyPr>
            <a:normAutofit/>
          </a:bodyPr>
          <a:lstStyle/>
          <a:p>
            <a:r>
              <a:rPr lang="zh-CN" altLang="zh-CN" dirty="0"/>
              <a:t>填充字段</a:t>
            </a:r>
          </a:p>
          <a:p>
            <a:pPr lvl="1"/>
            <a:r>
              <a:rPr lang="zh-CN" altLang="zh-CN" dirty="0"/>
              <a:t>如果可选部分不是</a:t>
            </a:r>
            <a:r>
              <a:rPr lang="en-US" altLang="zh-CN" dirty="0"/>
              <a:t>4</a:t>
            </a:r>
            <a:r>
              <a:rPr lang="zh-CN" altLang="zh-CN" dirty="0"/>
              <a:t>个字节的整数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则</a:t>
            </a:r>
            <a:r>
              <a:rPr lang="zh-CN" altLang="zh-CN" dirty="0"/>
              <a:t>以填充字段填充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05064"/>
            <a:ext cx="5976664" cy="21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 flipH="1">
            <a:off x="6372200" y="5301208"/>
            <a:ext cx="108011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3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zh-CN" dirty="0"/>
              <a:t>以太网帧格式</a:t>
            </a:r>
          </a:p>
          <a:p>
            <a:r>
              <a:rPr lang="en-US" altLang="zh-CN" dirty="0"/>
              <a:t>14.2 802.11</a:t>
            </a:r>
            <a:r>
              <a:rPr lang="zh-CN" altLang="zh-CN" dirty="0"/>
              <a:t>无线局域网帧格式</a:t>
            </a:r>
          </a:p>
          <a:p>
            <a:r>
              <a:rPr lang="en-US" altLang="zh-CN" dirty="0"/>
              <a:t>14.3 IPv4</a:t>
            </a:r>
            <a:r>
              <a:rPr lang="zh-CN" altLang="zh-CN" dirty="0"/>
              <a:t>分组格式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14.4 IPv6</a:t>
            </a:r>
            <a:r>
              <a:rPr lang="zh-CN" altLang="zh-CN" dirty="0">
                <a:solidFill>
                  <a:srgbClr val="FF0000"/>
                </a:solidFill>
              </a:rPr>
              <a:t>分组格式</a:t>
            </a:r>
          </a:p>
          <a:p>
            <a:r>
              <a:rPr lang="en-US" altLang="zh-CN" dirty="0"/>
              <a:t>14.5 </a:t>
            </a:r>
            <a:r>
              <a:rPr lang="zh-CN" altLang="zh-CN" dirty="0"/>
              <a:t>分片问题的提出</a:t>
            </a:r>
          </a:p>
          <a:p>
            <a:r>
              <a:rPr lang="en-US" altLang="zh-CN" dirty="0"/>
              <a:t>14.6 IP</a:t>
            </a:r>
            <a:r>
              <a:rPr lang="zh-CN" altLang="zh-CN" dirty="0"/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196752"/>
            <a:ext cx="8503920" cy="4902296"/>
          </a:xfrm>
        </p:spPr>
        <p:txBody>
          <a:bodyPr/>
          <a:lstStyle/>
          <a:p>
            <a:r>
              <a:rPr lang="zh-CN" altLang="zh-CN" dirty="0"/>
              <a:t>比</a:t>
            </a:r>
            <a:r>
              <a:rPr lang="en-US" altLang="zh-CN" dirty="0"/>
              <a:t>IPv4</a:t>
            </a:r>
            <a:r>
              <a:rPr lang="zh-CN" altLang="zh-CN" dirty="0"/>
              <a:t>简练了</a:t>
            </a:r>
            <a:r>
              <a:rPr lang="zh-CN" altLang="zh-CN" dirty="0" smtClean="0"/>
              <a:t>很多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取消</a:t>
            </a:r>
            <a:r>
              <a:rPr lang="zh-CN" altLang="zh-CN" dirty="0"/>
              <a:t>了很多</a:t>
            </a:r>
            <a:r>
              <a:rPr lang="en-US" altLang="zh-CN" dirty="0"/>
              <a:t>IPv4</a:t>
            </a:r>
            <a:r>
              <a:rPr lang="zh-CN" altLang="zh-CN" dirty="0"/>
              <a:t>的控制字段，包括校检和字段</a:t>
            </a:r>
            <a:r>
              <a:rPr lang="zh-CN" altLang="zh-CN" dirty="0" smtClean="0"/>
              <a:t>（不必</a:t>
            </a:r>
            <a:r>
              <a:rPr lang="zh-CN" altLang="zh-CN" dirty="0"/>
              <a:t>逐跳校验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加上</a:t>
            </a:r>
            <a:r>
              <a:rPr lang="zh-CN" altLang="zh-CN" dirty="0"/>
              <a:t>基本首部长度固定（</a:t>
            </a:r>
            <a:r>
              <a:rPr lang="en-US" altLang="zh-CN" dirty="0"/>
              <a:t>40</a:t>
            </a:r>
            <a:r>
              <a:rPr lang="zh-CN" altLang="zh-CN" dirty="0"/>
              <a:t>字节），</a:t>
            </a:r>
            <a:r>
              <a:rPr lang="zh-CN" altLang="zh-CN" dirty="0" smtClean="0"/>
              <a:t>可加快</a:t>
            </a:r>
            <a:r>
              <a:rPr lang="zh-CN" altLang="zh-CN" dirty="0"/>
              <a:t>路由器</a:t>
            </a:r>
            <a:r>
              <a:rPr lang="zh-CN" altLang="zh-CN" dirty="0" smtClean="0"/>
              <a:t>处理的</a:t>
            </a:r>
            <a:r>
              <a:rPr lang="zh-CN" altLang="zh-CN" dirty="0"/>
              <a:t>速度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64" y="2564904"/>
            <a:ext cx="7200800" cy="402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08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版本</a:t>
            </a:r>
            <a:endParaRPr lang="zh-CN" altLang="zh-CN" dirty="0"/>
          </a:p>
          <a:p>
            <a:pPr lvl="1"/>
            <a:r>
              <a:rPr lang="en-US" altLang="zh-CN" dirty="0" smtClean="0"/>
              <a:t>4</a:t>
            </a:r>
            <a:r>
              <a:rPr lang="zh-CN" altLang="zh-CN" dirty="0"/>
              <a:t>比特，其值为</a:t>
            </a:r>
            <a:r>
              <a:rPr lang="en-US" altLang="zh-CN" dirty="0"/>
              <a:t>6</a:t>
            </a:r>
            <a:r>
              <a:rPr lang="zh-CN" altLang="zh-CN" dirty="0"/>
              <a:t>。</a:t>
            </a:r>
          </a:p>
          <a:p>
            <a:r>
              <a:rPr lang="zh-CN" altLang="zh-CN" dirty="0" smtClean="0"/>
              <a:t>通信量</a:t>
            </a:r>
            <a:r>
              <a:rPr lang="zh-CN" altLang="zh-CN" dirty="0"/>
              <a:t>类</a:t>
            </a:r>
          </a:p>
          <a:p>
            <a:pPr lvl="1"/>
            <a:r>
              <a:rPr lang="zh-CN" altLang="zh-CN" dirty="0"/>
              <a:t>用于区分分组的类别和优先级。</a:t>
            </a:r>
          </a:p>
          <a:p>
            <a:r>
              <a:rPr lang="zh-CN" altLang="zh-CN" dirty="0" smtClean="0"/>
              <a:t>流</a:t>
            </a:r>
            <a:r>
              <a:rPr lang="zh-CN" altLang="zh-CN" dirty="0"/>
              <a:t>标记</a:t>
            </a:r>
          </a:p>
          <a:p>
            <a:pPr lvl="1"/>
            <a:r>
              <a:rPr lang="en-US" altLang="zh-CN" dirty="0" smtClean="0"/>
              <a:t>20</a:t>
            </a:r>
            <a:r>
              <a:rPr lang="zh-CN" altLang="zh-CN" dirty="0"/>
              <a:t>比特，用于标记</a:t>
            </a:r>
            <a:r>
              <a:rPr lang="zh-CN" altLang="zh-CN" dirty="0" smtClean="0"/>
              <a:t>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IPv6</a:t>
            </a:r>
            <a:r>
              <a:rPr lang="zh-CN" altLang="zh-CN" dirty="0"/>
              <a:t>也提出了流的</a:t>
            </a:r>
            <a:r>
              <a:rPr lang="zh-CN" altLang="zh-CN" dirty="0" smtClean="0"/>
              <a:t>概念，</a:t>
            </a:r>
            <a:r>
              <a:rPr lang="zh-CN" altLang="zh-CN" dirty="0"/>
              <a:t>网络</a:t>
            </a:r>
            <a:r>
              <a:rPr lang="zh-CN" altLang="zh-CN" dirty="0" smtClean="0"/>
              <a:t>可对流</a:t>
            </a:r>
            <a:r>
              <a:rPr lang="zh-CN" altLang="zh-CN" dirty="0"/>
              <a:t>中的分组采用相同的策略和资源支持，特别适合实时数据的</a:t>
            </a:r>
            <a:r>
              <a:rPr lang="zh-CN" altLang="zh-CN" dirty="0" smtClean="0"/>
              <a:t>传输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有效载荷长度</a:t>
            </a:r>
          </a:p>
          <a:p>
            <a:pPr lvl="1"/>
            <a:r>
              <a:rPr lang="en-US" altLang="zh-CN" dirty="0"/>
              <a:t>16</a:t>
            </a:r>
            <a:r>
              <a:rPr lang="zh-CN" altLang="zh-CN" dirty="0"/>
              <a:t>比特</a:t>
            </a:r>
            <a:endParaRPr lang="en-US" altLang="zh-CN" dirty="0"/>
          </a:p>
          <a:p>
            <a:pPr lvl="1"/>
            <a:r>
              <a:rPr lang="zh-CN" altLang="zh-CN" dirty="0"/>
              <a:t>指出扩展首部加数据的长度，最大</a:t>
            </a:r>
            <a:r>
              <a:rPr lang="en-US" altLang="zh-CN" dirty="0"/>
              <a:t>65535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sz="2800" dirty="0" smtClean="0"/>
              <a:t>下</a:t>
            </a:r>
            <a:r>
              <a:rPr lang="zh-CN" altLang="zh-CN" sz="2800" dirty="0"/>
              <a:t>一个首部的类型</a:t>
            </a:r>
          </a:p>
          <a:p>
            <a:pPr lvl="1"/>
            <a:r>
              <a:rPr lang="en-US" altLang="zh-CN" sz="2300" dirty="0" smtClean="0"/>
              <a:t>8</a:t>
            </a:r>
            <a:r>
              <a:rPr lang="zh-CN" altLang="zh-CN" sz="2300" dirty="0" smtClean="0"/>
              <a:t>比特</a:t>
            </a:r>
            <a:endParaRPr lang="en-US" altLang="zh-CN" sz="2300" dirty="0" smtClean="0"/>
          </a:p>
          <a:p>
            <a:pPr lvl="1"/>
            <a:r>
              <a:rPr lang="zh-CN" altLang="zh-CN" sz="2300" dirty="0" smtClean="0"/>
              <a:t>若</a:t>
            </a:r>
            <a:r>
              <a:rPr lang="zh-CN" altLang="zh-CN" sz="2300" dirty="0"/>
              <a:t>无扩展首部</a:t>
            </a:r>
            <a:r>
              <a:rPr lang="zh-CN" altLang="zh-CN" sz="2300" dirty="0" smtClean="0"/>
              <a:t>，指明</a:t>
            </a:r>
            <a:r>
              <a:rPr lang="zh-CN" altLang="zh-CN" sz="2300" dirty="0"/>
              <a:t>了上层的协议类型（如</a:t>
            </a:r>
            <a:r>
              <a:rPr lang="en-US" altLang="zh-CN" sz="2300" dirty="0"/>
              <a:t>TCP</a:t>
            </a:r>
            <a:r>
              <a:rPr lang="zh-CN" altLang="zh-CN" sz="2300" dirty="0"/>
              <a:t>为</a:t>
            </a:r>
            <a:r>
              <a:rPr lang="en-US" altLang="zh-CN" sz="2300" dirty="0"/>
              <a:t>6</a:t>
            </a:r>
            <a:r>
              <a:rPr lang="zh-CN" altLang="zh-CN" sz="2300" dirty="0" smtClean="0"/>
              <a:t>）</a:t>
            </a:r>
            <a:endParaRPr lang="en-US" altLang="zh-CN" sz="2300" dirty="0" smtClean="0"/>
          </a:p>
          <a:p>
            <a:pPr lvl="1"/>
            <a:r>
              <a:rPr lang="zh-CN" altLang="zh-CN" sz="2300" dirty="0" smtClean="0"/>
              <a:t>如</a:t>
            </a:r>
            <a:r>
              <a:rPr lang="zh-CN" altLang="zh-CN" sz="2300" dirty="0"/>
              <a:t>有扩展首部</a:t>
            </a:r>
            <a:r>
              <a:rPr lang="zh-CN" altLang="zh-CN" sz="2300" dirty="0" smtClean="0"/>
              <a:t>，指明</a:t>
            </a:r>
            <a:r>
              <a:rPr lang="zh-CN" altLang="zh-CN" sz="2300" dirty="0"/>
              <a:t>了第一个扩展首部的</a:t>
            </a:r>
            <a:r>
              <a:rPr lang="zh-CN" altLang="zh-CN" sz="2300" dirty="0" smtClean="0"/>
              <a:t>类型</a:t>
            </a:r>
            <a:endParaRPr lang="zh-CN" altLang="zh-CN" sz="2300" dirty="0"/>
          </a:p>
          <a:p>
            <a:r>
              <a:rPr lang="zh-CN" altLang="zh-CN" sz="2800" dirty="0" smtClean="0"/>
              <a:t>跳</a:t>
            </a:r>
            <a:r>
              <a:rPr lang="zh-CN" altLang="zh-CN" sz="2800" dirty="0"/>
              <a:t>数限制</a:t>
            </a:r>
          </a:p>
          <a:p>
            <a:pPr lvl="1"/>
            <a:r>
              <a:rPr lang="en-US" altLang="zh-CN" sz="2300" dirty="0" smtClean="0"/>
              <a:t>8</a:t>
            </a:r>
            <a:r>
              <a:rPr lang="zh-CN" altLang="zh-CN" sz="2300" dirty="0" smtClean="0"/>
              <a:t>比特</a:t>
            </a:r>
            <a:endParaRPr lang="en-US" altLang="zh-CN" sz="2300" dirty="0" smtClean="0"/>
          </a:p>
          <a:p>
            <a:pPr lvl="1"/>
            <a:r>
              <a:rPr lang="zh-CN" altLang="zh-CN" sz="2300" dirty="0" smtClean="0"/>
              <a:t>等同</a:t>
            </a:r>
            <a:r>
              <a:rPr lang="zh-CN" altLang="zh-CN" sz="2300" dirty="0"/>
              <a:t>于</a:t>
            </a:r>
            <a:r>
              <a:rPr lang="en-US" altLang="zh-CN" sz="2300" dirty="0"/>
              <a:t>IPv4</a:t>
            </a:r>
            <a:r>
              <a:rPr lang="zh-CN" altLang="zh-CN" sz="2300" dirty="0"/>
              <a:t>首部中的</a:t>
            </a:r>
            <a:r>
              <a:rPr lang="en-US" altLang="zh-CN" sz="2300" dirty="0"/>
              <a:t>TTL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3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zh-CN" dirty="0"/>
              <a:t>以太网帧格式</a:t>
            </a:r>
          </a:p>
          <a:p>
            <a:r>
              <a:rPr lang="en-US" altLang="zh-CN" dirty="0"/>
              <a:t>14.2 802.11</a:t>
            </a:r>
            <a:r>
              <a:rPr lang="zh-CN" altLang="zh-CN" dirty="0"/>
              <a:t>无线局域网帧格式</a:t>
            </a:r>
          </a:p>
          <a:p>
            <a:r>
              <a:rPr lang="en-US" altLang="zh-CN" dirty="0"/>
              <a:t>14.3 IPv4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14.4 IPv6</a:t>
            </a:r>
            <a:r>
              <a:rPr lang="zh-CN" altLang="zh-CN" dirty="0"/>
              <a:t>分组格式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14.5 </a:t>
            </a:r>
            <a:r>
              <a:rPr lang="zh-CN" altLang="zh-CN" dirty="0">
                <a:solidFill>
                  <a:srgbClr val="FF0000"/>
                </a:solidFill>
              </a:rPr>
              <a:t>分片问题的提出</a:t>
            </a:r>
          </a:p>
          <a:p>
            <a:r>
              <a:rPr lang="en-US" altLang="zh-CN" dirty="0"/>
              <a:t>14.6 IP</a:t>
            </a:r>
            <a:r>
              <a:rPr lang="zh-CN" altLang="zh-CN" dirty="0"/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/>
          </a:bodyPr>
          <a:lstStyle/>
          <a:p>
            <a:r>
              <a:rPr lang="zh-CN" altLang="zh-CN" dirty="0"/>
              <a:t>实际上的封装涉及到一个较为复杂的数据分片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zh-CN" dirty="0"/>
              <a:t>以常用的以太网承载</a:t>
            </a:r>
            <a:r>
              <a:rPr lang="en-US" altLang="zh-CN" dirty="0"/>
              <a:t>IP</a:t>
            </a:r>
            <a:r>
              <a:rPr lang="zh-CN" altLang="zh-CN" dirty="0"/>
              <a:t>协议为</a:t>
            </a:r>
            <a:r>
              <a:rPr lang="zh-CN" altLang="zh-CN" dirty="0" smtClean="0"/>
              <a:t>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IPv4</a:t>
            </a:r>
            <a:r>
              <a:rPr lang="zh-CN" altLang="zh-CN" dirty="0"/>
              <a:t>分组的最大长度（整个分组长度，包括首部和数据，最大</a:t>
            </a:r>
            <a:r>
              <a:rPr lang="en-US" altLang="zh-CN" dirty="0"/>
              <a:t>65535</a:t>
            </a:r>
            <a:r>
              <a:rPr lang="zh-CN" altLang="zh-CN" dirty="0"/>
              <a:t>字节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大于</a:t>
            </a:r>
            <a:r>
              <a:rPr lang="zh-CN" altLang="zh-CN" dirty="0"/>
              <a:t>以太网的最大传输单元（即</a:t>
            </a:r>
            <a:r>
              <a:rPr lang="en-US" altLang="zh-CN" dirty="0"/>
              <a:t>MTU</a:t>
            </a:r>
            <a:r>
              <a:rPr lang="zh-CN" altLang="zh-CN" dirty="0"/>
              <a:t>，</a:t>
            </a:r>
            <a:r>
              <a:rPr lang="en-US" altLang="zh-CN" dirty="0"/>
              <a:t>1500</a:t>
            </a:r>
            <a:r>
              <a:rPr lang="zh-CN" altLang="zh-CN" dirty="0"/>
              <a:t>字节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一</a:t>
            </a:r>
            <a:r>
              <a:rPr lang="zh-CN" altLang="zh-CN" dirty="0"/>
              <a:t>个较大的</a:t>
            </a:r>
            <a:r>
              <a:rPr lang="en-US" altLang="zh-CN" dirty="0"/>
              <a:t>IP</a:t>
            </a:r>
            <a:r>
              <a:rPr lang="zh-CN" altLang="zh-CN" dirty="0"/>
              <a:t>分组是无法直接装入以太网数据帧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为了使以太网能够传输</a:t>
            </a:r>
            <a:r>
              <a:rPr lang="en-US" altLang="zh-CN" dirty="0"/>
              <a:t>IP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必须</a:t>
            </a:r>
            <a:r>
              <a:rPr lang="zh-CN" altLang="zh-CN" dirty="0"/>
              <a:t>在分组封装时把原始数据分成</a:t>
            </a:r>
            <a:r>
              <a:rPr lang="zh-CN" altLang="zh-CN" dirty="0" smtClean="0"/>
              <a:t>若干分片</a:t>
            </a:r>
            <a:r>
              <a:rPr lang="zh-CN" altLang="zh-CN" dirty="0"/>
              <a:t>，把</a:t>
            </a:r>
            <a:r>
              <a:rPr lang="zh-CN" altLang="zh-CN" dirty="0" smtClean="0"/>
              <a:t>每个</a:t>
            </a:r>
            <a:r>
              <a:rPr lang="zh-CN" altLang="zh-CN" dirty="0"/>
              <a:t>分片数据都进行</a:t>
            </a:r>
            <a:r>
              <a:rPr lang="en-US" altLang="zh-CN" dirty="0"/>
              <a:t>IP</a:t>
            </a:r>
            <a:r>
              <a:rPr lang="zh-CN" altLang="zh-CN" dirty="0"/>
              <a:t>的封装，形成多个</a:t>
            </a:r>
            <a:r>
              <a:rPr lang="zh-CN" altLang="zh-CN" dirty="0" smtClean="0"/>
              <a:t>分组，</a:t>
            </a:r>
            <a:r>
              <a:rPr lang="zh-CN" altLang="zh-CN" dirty="0"/>
              <a:t>才能</a:t>
            </a:r>
            <a:r>
              <a:rPr lang="zh-CN" altLang="zh-CN" dirty="0" smtClean="0"/>
              <a:t>进行数据帧</a:t>
            </a:r>
            <a:r>
              <a:rPr lang="zh-CN" altLang="zh-CN" dirty="0"/>
              <a:t>的封装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91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以太网</a:t>
            </a:r>
            <a:r>
              <a:rPr lang="en-US" altLang="zh-CN" dirty="0"/>
              <a:t>v2</a:t>
            </a:r>
            <a:r>
              <a:rPr lang="zh-CN" altLang="zh-CN" dirty="0"/>
              <a:t>的</a:t>
            </a:r>
            <a:r>
              <a:rPr lang="zh-CN" altLang="zh-CN" dirty="0" smtClean="0"/>
              <a:t>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916832"/>
            <a:ext cx="8503920" cy="4182216"/>
          </a:xfrm>
        </p:spPr>
        <p:txBody>
          <a:bodyPr>
            <a:normAutofit/>
          </a:bodyPr>
          <a:lstStyle/>
          <a:p>
            <a:r>
              <a:rPr lang="zh-CN" altLang="zh-CN" dirty="0"/>
              <a:t>前两个字段分别为</a:t>
            </a:r>
            <a:r>
              <a:rPr lang="en-US" altLang="zh-CN" dirty="0"/>
              <a:t>6</a:t>
            </a:r>
            <a:r>
              <a:rPr lang="zh-CN" altLang="zh-CN" dirty="0"/>
              <a:t>字节长的</a:t>
            </a:r>
            <a:r>
              <a:rPr lang="zh-CN" altLang="zh-CN" dirty="0" smtClean="0"/>
              <a:t>目的</a:t>
            </a:r>
            <a:r>
              <a:rPr lang="zh-CN" altLang="en-US" dirty="0" smtClean="0"/>
              <a:t>、</a:t>
            </a:r>
            <a:r>
              <a:rPr lang="zh-CN" altLang="zh-CN" dirty="0" smtClean="0"/>
              <a:t>源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第三</a:t>
            </a:r>
            <a:r>
              <a:rPr lang="zh-CN" altLang="zh-CN" dirty="0"/>
              <a:t>个字段是</a:t>
            </a:r>
            <a:r>
              <a:rPr lang="en-US" altLang="zh-CN" dirty="0"/>
              <a:t>2</a:t>
            </a:r>
            <a:r>
              <a:rPr lang="zh-CN" altLang="zh-CN" dirty="0"/>
              <a:t>字节的类型字段，用来标识上一层使用的是什么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，当字段是</a:t>
            </a:r>
            <a:r>
              <a:rPr lang="en-US" altLang="zh-CN" dirty="0"/>
              <a:t>0x0800</a:t>
            </a:r>
            <a:r>
              <a:rPr lang="zh-CN" altLang="zh-CN" dirty="0"/>
              <a:t>时，表示使用的是</a:t>
            </a:r>
            <a:r>
              <a:rPr lang="en-US" altLang="zh-CN" dirty="0" smtClean="0"/>
              <a:t>IP</a:t>
            </a:r>
          </a:p>
          <a:p>
            <a:r>
              <a:rPr lang="zh-CN" altLang="zh-CN" dirty="0" smtClean="0"/>
              <a:t>第四</a:t>
            </a:r>
            <a:r>
              <a:rPr lang="zh-CN" altLang="zh-CN" dirty="0"/>
              <a:t>个字段是数据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长度</a:t>
            </a:r>
            <a:r>
              <a:rPr lang="zh-CN" altLang="zh-CN" dirty="0"/>
              <a:t>在</a:t>
            </a:r>
            <a:r>
              <a:rPr lang="en-US" altLang="zh-CN" dirty="0"/>
              <a:t>46</a:t>
            </a:r>
            <a:r>
              <a:rPr lang="zh-CN" altLang="zh-CN" dirty="0"/>
              <a:t>（最小帧长度</a:t>
            </a:r>
            <a:r>
              <a:rPr lang="en-US" altLang="zh-CN" dirty="0"/>
              <a:t>64</a:t>
            </a:r>
            <a:r>
              <a:rPr lang="zh-CN" altLang="zh-CN" dirty="0"/>
              <a:t>字节减去</a:t>
            </a:r>
            <a:r>
              <a:rPr lang="en-US" altLang="zh-CN" dirty="0"/>
              <a:t>18</a:t>
            </a:r>
            <a:r>
              <a:rPr lang="zh-CN" altLang="zh-CN" dirty="0"/>
              <a:t>字节的首部和尾部）到</a:t>
            </a:r>
            <a:r>
              <a:rPr lang="en-US" altLang="zh-CN" dirty="0"/>
              <a:t>1500</a:t>
            </a:r>
            <a:r>
              <a:rPr lang="zh-CN" altLang="zh-CN" dirty="0"/>
              <a:t>字节</a:t>
            </a:r>
            <a:r>
              <a:rPr lang="zh-CN" altLang="zh-CN" dirty="0" smtClean="0"/>
              <a:t>之间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是</a:t>
            </a:r>
            <a:r>
              <a:rPr lang="en-US" altLang="zh-CN" dirty="0"/>
              <a:t>4</a:t>
            </a:r>
            <a:r>
              <a:rPr lang="zh-CN" altLang="zh-CN" dirty="0"/>
              <a:t>字节的帧校验</a:t>
            </a:r>
            <a:r>
              <a:rPr lang="zh-CN" altLang="zh-CN" dirty="0" smtClean="0"/>
              <a:t>序列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en-US" altLang="zh-CN" dirty="0"/>
              <a:t>CRC</a:t>
            </a:r>
            <a:r>
              <a:rPr lang="zh-CN" altLang="zh-CN" dirty="0" smtClean="0"/>
              <a:t>校验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893" y="0"/>
            <a:ext cx="5792107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229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其实很麻烦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对分组进行分片并不是一个简单的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zh-CN" dirty="0" smtClean="0"/>
              <a:t>除了</a:t>
            </a:r>
            <a:r>
              <a:rPr lang="zh-CN" altLang="zh-CN" dirty="0"/>
              <a:t>在中间过程中仍有可能再次</a:t>
            </a:r>
            <a:r>
              <a:rPr lang="zh-CN" altLang="zh-CN" dirty="0" smtClean="0"/>
              <a:t>分片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一个网络进入另外一个网络时，后一个网络的</a:t>
            </a:r>
            <a:r>
              <a:rPr lang="en-US" altLang="zh-CN" dirty="0"/>
              <a:t>MTU</a:t>
            </a:r>
            <a:r>
              <a:rPr lang="zh-CN" altLang="zh-CN" dirty="0"/>
              <a:t>小于前面的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zh-CN" altLang="zh-CN" dirty="0" smtClean="0"/>
              <a:t>还</a:t>
            </a:r>
            <a:r>
              <a:rPr lang="zh-CN" altLang="zh-CN" dirty="0"/>
              <a:t>必须考虑和</a:t>
            </a:r>
            <a:r>
              <a:rPr lang="zh-CN" altLang="zh-CN" dirty="0" smtClean="0"/>
              <a:t>处理</a:t>
            </a:r>
            <a:r>
              <a:rPr lang="zh-CN" altLang="en-US" dirty="0" smtClean="0"/>
              <a:t>很多</a:t>
            </a:r>
            <a:r>
              <a:rPr lang="zh-CN" altLang="zh-CN" dirty="0" smtClean="0"/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472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）分组首部问题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每个分片都必须携带原始分组首部的主要信息，形成新的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r>
              <a:rPr lang="zh-CN" altLang="zh-CN" dirty="0" smtClean="0"/>
              <a:t>否则</a:t>
            </a:r>
            <a:r>
              <a:rPr lang="zh-CN" altLang="zh-CN" dirty="0"/>
              <a:t>无法进行后续的各种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的处理显得相当</a:t>
            </a:r>
            <a:r>
              <a:rPr lang="zh-CN" altLang="zh-CN" dirty="0" smtClean="0"/>
              <a:t>重复</a:t>
            </a:r>
            <a:endParaRPr lang="en-US" altLang="zh-CN" dirty="0" smtClean="0"/>
          </a:p>
          <a:p>
            <a:r>
              <a:rPr lang="zh-CN" altLang="zh-CN" dirty="0" smtClean="0"/>
              <a:t>并且</a:t>
            </a:r>
            <a:r>
              <a:rPr lang="zh-CN" altLang="zh-CN" dirty="0"/>
              <a:t>物理网络的</a:t>
            </a:r>
            <a:r>
              <a:rPr lang="en-US" altLang="zh-CN" dirty="0"/>
              <a:t>MTU</a:t>
            </a:r>
            <a:r>
              <a:rPr lang="zh-CN" altLang="zh-CN" dirty="0"/>
              <a:t>越小，额外的负担（分组首部）占比越大，浪费越严重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78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）如何辨别哪些分片属于同一个分组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在分片</a:t>
            </a:r>
            <a:r>
              <a:rPr lang="zh-CN" altLang="zh-CN" dirty="0"/>
              <a:t>进行拼接以形成原始分组时，需要根据原始分组进行</a:t>
            </a:r>
            <a:r>
              <a:rPr lang="zh-CN" altLang="zh-CN" dirty="0" smtClean="0"/>
              <a:t>组织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不能</a:t>
            </a:r>
            <a:r>
              <a:rPr lang="zh-CN" altLang="zh-CN" dirty="0"/>
              <a:t>把不同原始分组的分片</a:t>
            </a:r>
            <a:r>
              <a:rPr lang="zh-CN" altLang="zh-CN" dirty="0" smtClean="0"/>
              <a:t>混为一谈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就必须为每一个原始分组定义一个唯一的标识（像是人类的身份证号码一样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使得</a:t>
            </a:r>
            <a:r>
              <a:rPr lang="zh-CN" altLang="zh-CN" dirty="0"/>
              <a:t>相关设备可以根据标识将收到的所有分片分类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r>
              <a:rPr lang="zh-CN" altLang="zh-CN" dirty="0" smtClean="0"/>
              <a:t>每</a:t>
            </a:r>
            <a:r>
              <a:rPr lang="zh-CN" altLang="zh-CN" dirty="0"/>
              <a:t>一组分片最终拼接为一个原始分组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840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）如何辨别分片在原始分组中的</a:t>
            </a:r>
            <a:r>
              <a:rPr lang="zh-CN" altLang="zh-CN" dirty="0" smtClean="0"/>
              <a:t>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拼接</a:t>
            </a:r>
            <a:r>
              <a:rPr lang="zh-CN" altLang="zh-CN" dirty="0"/>
              <a:t>时显然需要按照原始分组的顺序进行</a:t>
            </a:r>
            <a:r>
              <a:rPr lang="zh-CN" altLang="zh-CN" dirty="0" smtClean="0"/>
              <a:t>拼接</a:t>
            </a:r>
            <a:endParaRPr lang="en-US" altLang="zh-CN" dirty="0" smtClean="0"/>
          </a:p>
          <a:p>
            <a:r>
              <a:rPr lang="zh-CN" altLang="zh-CN" dirty="0" smtClean="0"/>
              <a:t>最</a:t>
            </a:r>
            <a:r>
              <a:rPr lang="zh-CN" altLang="zh-CN" dirty="0"/>
              <a:t>简单的一个办法</a:t>
            </a:r>
            <a:r>
              <a:rPr lang="zh-CN" altLang="zh-CN" dirty="0" smtClean="0"/>
              <a:t>是给</a:t>
            </a:r>
            <a:r>
              <a:rPr lang="zh-CN" altLang="zh-CN" dirty="0"/>
              <a:t>每个分片按顺序进行</a:t>
            </a:r>
            <a:r>
              <a:rPr lang="zh-CN" altLang="zh-CN" dirty="0" smtClean="0"/>
              <a:t>编号</a:t>
            </a:r>
            <a:endParaRPr lang="en-US" altLang="zh-CN" dirty="0" smtClean="0"/>
          </a:p>
          <a:p>
            <a:r>
              <a:rPr lang="zh-CN" altLang="zh-CN" dirty="0" smtClean="0"/>
              <a:t>但考虑</a:t>
            </a:r>
            <a:r>
              <a:rPr lang="zh-CN" altLang="zh-CN" dirty="0"/>
              <a:t>到在传输过程中的再次分片，这种方法显然是不合适的。</a:t>
            </a:r>
          </a:p>
          <a:p>
            <a:r>
              <a:rPr lang="en-US" altLang="zh-CN" dirty="0"/>
              <a:t>IP</a:t>
            </a:r>
            <a:r>
              <a:rPr lang="zh-CN" altLang="zh-CN" dirty="0"/>
              <a:t>分组中制定了片偏移的字段，用于指出分片在原始分组中的位置，很容易在分组拼接时实现对分片的</a:t>
            </a:r>
            <a:r>
              <a:rPr lang="zh-CN" altLang="zh-CN" dirty="0" smtClean="0"/>
              <a:t>排序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178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</a:t>
            </a:r>
            <a:r>
              <a:rPr lang="zh-CN" altLang="zh-CN" dirty="0"/>
              <a:t>）分片在哪里</a:t>
            </a:r>
            <a:r>
              <a:rPr lang="zh-CN" altLang="zh-CN" dirty="0" smtClean="0"/>
              <a:t>进行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分片</a:t>
            </a:r>
            <a:r>
              <a:rPr lang="zh-CN" altLang="zh-CN" dirty="0"/>
              <a:t>的过程可能发生在源主机上，也可能发生在中间路由器上。</a:t>
            </a:r>
          </a:p>
          <a:p>
            <a:r>
              <a:rPr lang="zh-CN" altLang="zh-CN" dirty="0"/>
              <a:t>当</a:t>
            </a:r>
            <a:r>
              <a:rPr lang="en-US" altLang="zh-CN" dirty="0"/>
              <a:t>IP</a:t>
            </a:r>
            <a:r>
              <a:rPr lang="zh-CN" altLang="zh-CN" dirty="0"/>
              <a:t>协议实体接收到一个</a:t>
            </a:r>
            <a:r>
              <a:rPr lang="en-US" altLang="zh-CN" dirty="0"/>
              <a:t>IP</a:t>
            </a:r>
            <a:r>
              <a:rPr lang="zh-CN" altLang="zh-CN" dirty="0"/>
              <a:t>分组（有可能是一个分片）</a:t>
            </a:r>
            <a:r>
              <a:rPr lang="zh-CN" altLang="zh-CN" dirty="0" smtClean="0"/>
              <a:t>时，它</a:t>
            </a:r>
            <a:r>
              <a:rPr lang="zh-CN" altLang="zh-CN" dirty="0"/>
              <a:t>要判断下一个物理网络是什么网络，并查询获得其</a:t>
            </a:r>
            <a:r>
              <a:rPr lang="en-US" altLang="zh-CN" dirty="0" smtClean="0"/>
              <a:t>MTU</a:t>
            </a:r>
          </a:p>
          <a:p>
            <a:r>
              <a:rPr lang="en-US" altLang="zh-CN" dirty="0" smtClean="0"/>
              <a:t>IP</a:t>
            </a:r>
            <a:r>
              <a:rPr lang="zh-CN" altLang="zh-CN" dirty="0"/>
              <a:t>协议实体把</a:t>
            </a:r>
            <a:r>
              <a:rPr lang="en-US" altLang="zh-CN" dirty="0"/>
              <a:t>MTU</a:t>
            </a:r>
            <a:r>
              <a:rPr lang="zh-CN" altLang="zh-CN" dirty="0"/>
              <a:t>与分组长度进行比较，如果分组长度大于</a:t>
            </a:r>
            <a:r>
              <a:rPr lang="en-US" altLang="zh-CN" dirty="0"/>
              <a:t>MTU</a:t>
            </a:r>
            <a:r>
              <a:rPr lang="zh-CN" altLang="zh-CN" dirty="0"/>
              <a:t>，则需要进行分片</a:t>
            </a:r>
            <a:r>
              <a:rPr lang="en-US" altLang="zh-CN" dirty="0"/>
              <a:t>/</a:t>
            </a:r>
            <a:r>
              <a:rPr lang="zh-CN" altLang="zh-CN" dirty="0"/>
              <a:t>再次</a:t>
            </a:r>
            <a:r>
              <a:rPr lang="zh-CN" altLang="zh-CN" dirty="0" smtClean="0"/>
              <a:t>分片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5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）分片在哪里进行拼接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分片</a:t>
            </a:r>
            <a:r>
              <a:rPr lang="zh-CN" altLang="zh-CN" dirty="0"/>
              <a:t>后，只有到达目的主机后才进行重新</a:t>
            </a:r>
            <a:r>
              <a:rPr lang="zh-CN" altLang="zh-CN" dirty="0" smtClean="0"/>
              <a:t>拼接</a:t>
            </a:r>
            <a:endParaRPr lang="zh-CN" altLang="zh-CN" dirty="0"/>
          </a:p>
          <a:p>
            <a:r>
              <a:rPr lang="zh-CN" altLang="zh-CN" dirty="0" smtClean="0"/>
              <a:t>顺带</a:t>
            </a:r>
            <a:r>
              <a:rPr lang="zh-CN" altLang="zh-CN" dirty="0"/>
              <a:t>介绍一下另一个拼接的</a:t>
            </a:r>
            <a:r>
              <a:rPr lang="zh-CN" altLang="zh-CN" dirty="0" smtClean="0"/>
              <a:t>思路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有些</a:t>
            </a:r>
            <a:r>
              <a:rPr lang="zh-CN" altLang="zh-CN" dirty="0"/>
              <a:t>协议要求在下一个</a:t>
            </a:r>
            <a:r>
              <a:rPr lang="zh-CN" altLang="zh-CN" dirty="0" smtClean="0"/>
              <a:t>路由器处</a:t>
            </a:r>
            <a:r>
              <a:rPr lang="zh-CN" altLang="zh-CN" dirty="0"/>
              <a:t>就进行重新</a:t>
            </a:r>
            <a:r>
              <a:rPr lang="zh-CN" altLang="zh-CN" dirty="0" smtClean="0"/>
              <a:t>拼接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这样</a:t>
            </a:r>
            <a:r>
              <a:rPr lang="zh-CN" altLang="zh-CN" dirty="0"/>
              <a:t>，路由器必须等待所有分片到齐后才能进行后续的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</a:t>
            </a:r>
            <a:r>
              <a:rPr lang="zh-CN" altLang="zh-CN" dirty="0"/>
              <a:t>无疑对路由器提出了较高的要求（特别是存储要求）</a:t>
            </a:r>
            <a:endParaRPr lang="zh-CN" altLang="en-US" dirty="0"/>
          </a:p>
        </p:txBody>
      </p:sp>
      <p:sp>
        <p:nvSpPr>
          <p:cNvPr id="12" name="圆角矩形标注 11"/>
          <p:cNvSpPr/>
          <p:nvPr/>
        </p:nvSpPr>
        <p:spPr>
          <a:xfrm>
            <a:off x="1187624" y="3861048"/>
            <a:ext cx="1296144" cy="576064"/>
          </a:xfrm>
          <a:prstGeom prst="wedgeRoundRectCallout">
            <a:avLst>
              <a:gd name="adj1" fmla="val -10042"/>
              <a:gd name="adj2" fmla="val 200539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分片咯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4572000" y="3725416"/>
            <a:ext cx="1296144" cy="576064"/>
          </a:xfrm>
          <a:prstGeom prst="wedgeRoundRectCallout">
            <a:avLst>
              <a:gd name="adj1" fmla="val -10042"/>
              <a:gd name="adj2" fmla="val 200539"/>
              <a:gd name="adj3" fmla="val 16667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拼接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咯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27584" y="4725144"/>
            <a:ext cx="7776864" cy="1080120"/>
            <a:chOff x="827584" y="4725144"/>
            <a:chExt cx="7776864" cy="1080120"/>
          </a:xfrm>
        </p:grpSpPr>
        <p:sp>
          <p:nvSpPr>
            <p:cNvPr id="4" name="云形 3"/>
            <p:cNvSpPr/>
            <p:nvPr/>
          </p:nvSpPr>
          <p:spPr>
            <a:xfrm>
              <a:off x="2411760" y="4797152"/>
              <a:ext cx="1872208" cy="10081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云形 4"/>
            <p:cNvSpPr/>
            <p:nvPr/>
          </p:nvSpPr>
          <p:spPr>
            <a:xfrm>
              <a:off x="6732240" y="4725144"/>
              <a:ext cx="1872208" cy="1008112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icture 14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136861"/>
              <a:ext cx="864096" cy="44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直接连接符 8"/>
            <p:cNvCxnSpPr>
              <a:stCxn id="6" idx="3"/>
            </p:cNvCxnSpPr>
            <p:nvPr/>
          </p:nvCxnSpPr>
          <p:spPr>
            <a:xfrm>
              <a:off x="1691680" y="5357250"/>
              <a:ext cx="792088" cy="8797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4" idx="0"/>
            </p:cNvCxnSpPr>
            <p:nvPr/>
          </p:nvCxnSpPr>
          <p:spPr>
            <a:xfrm>
              <a:off x="4282408" y="5301208"/>
              <a:ext cx="865656" cy="40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5940152" y="5269244"/>
              <a:ext cx="865656" cy="319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14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5080819"/>
              <a:ext cx="864096" cy="440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126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zh-CN" dirty="0"/>
              <a:t>）接收方如何判断分片都已经</a:t>
            </a:r>
            <a:r>
              <a:rPr lang="zh-CN" altLang="zh-CN" dirty="0" smtClean="0"/>
              <a:t>到达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接收</a:t>
            </a:r>
            <a:r>
              <a:rPr lang="zh-CN" altLang="zh-CN" dirty="0"/>
              <a:t>方不能根据分组的长度来判断分片都已经</a:t>
            </a:r>
            <a:r>
              <a:rPr lang="zh-CN" altLang="zh-CN" dirty="0" smtClean="0"/>
              <a:t>到达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原始</a:t>
            </a:r>
            <a:r>
              <a:rPr lang="zh-CN" altLang="zh-CN" dirty="0"/>
              <a:t>分组有一个长度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但是</a:t>
            </a:r>
            <a:r>
              <a:rPr lang="zh-CN" altLang="zh-CN" dirty="0"/>
              <a:t>一旦分组在中途分片后，每个分片的长度和总长度</a:t>
            </a:r>
            <a:r>
              <a:rPr lang="zh-CN" altLang="zh-CN" dirty="0" smtClean="0"/>
              <a:t>无关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接收</a:t>
            </a:r>
            <a:r>
              <a:rPr lang="zh-CN" altLang="zh-CN" dirty="0"/>
              <a:t>方只能根据长度知道</a:t>
            </a:r>
            <a:r>
              <a:rPr lang="zh-CN" altLang="zh-CN" dirty="0" smtClean="0"/>
              <a:t>分片</a:t>
            </a:r>
            <a:r>
              <a:rPr lang="zh-CN" altLang="en-US" dirty="0" smtClean="0"/>
              <a:t>的数据</a:t>
            </a:r>
            <a:r>
              <a:rPr lang="zh-CN" altLang="zh-CN" dirty="0" smtClean="0"/>
              <a:t>是否</a:t>
            </a:r>
            <a:r>
              <a:rPr lang="zh-CN" altLang="zh-CN" dirty="0"/>
              <a:t>收全，无法判断原来的分组数据是否收全了。</a:t>
            </a:r>
          </a:p>
          <a:p>
            <a:r>
              <a:rPr lang="zh-CN" altLang="zh-CN" dirty="0" smtClean="0"/>
              <a:t>可以</a:t>
            </a:r>
            <a:r>
              <a:rPr lang="zh-CN" altLang="zh-CN" dirty="0"/>
              <a:t>用到前面介绍的</a:t>
            </a:r>
            <a:r>
              <a:rPr lang="en-US" altLang="zh-CN" dirty="0"/>
              <a:t>MF</a:t>
            </a:r>
            <a:r>
              <a:rPr lang="zh-CN" altLang="zh-CN" dirty="0"/>
              <a:t>（</a:t>
            </a:r>
            <a:r>
              <a:rPr lang="en-US" altLang="zh-CN" dirty="0"/>
              <a:t>More Fragment</a:t>
            </a:r>
            <a:r>
              <a:rPr lang="zh-CN" altLang="zh-CN" dirty="0"/>
              <a:t>）标志来协助</a:t>
            </a:r>
            <a:r>
              <a:rPr lang="zh-CN" altLang="zh-CN" dirty="0" smtClean="0"/>
              <a:t>判断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最后一个分片（</a:t>
            </a:r>
            <a:r>
              <a:rPr lang="en-US" altLang="zh-CN" dirty="0"/>
              <a:t>MF=0</a:t>
            </a:r>
            <a:r>
              <a:rPr lang="zh-CN" altLang="zh-CN" dirty="0"/>
              <a:t>）到达</a:t>
            </a:r>
            <a:r>
              <a:rPr lang="zh-CN" altLang="zh-CN" dirty="0" smtClean="0"/>
              <a:t>，且</a:t>
            </a:r>
            <a:r>
              <a:rPr lang="zh-CN" altLang="zh-CN" dirty="0"/>
              <a:t>前面的分片都</a:t>
            </a:r>
            <a:r>
              <a:rPr lang="zh-CN" altLang="zh-CN" dirty="0" smtClean="0"/>
              <a:t>已到达</a:t>
            </a:r>
            <a:r>
              <a:rPr lang="zh-CN" altLang="zh-CN" dirty="0"/>
              <a:t>，则可以判断原始分组的数据都收全了。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36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</a:t>
            </a:r>
            <a:r>
              <a:rPr lang="zh-CN" altLang="zh-CN" dirty="0"/>
              <a:t>）分组分片未能全部到达目的结点</a:t>
            </a:r>
            <a:r>
              <a:rPr lang="zh-CN" altLang="zh-CN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规定时间内不能收齐一个分组的全部分片，则丢弃已收的部分内容，并向源主机发送</a:t>
            </a:r>
            <a:r>
              <a:rPr lang="en-US" altLang="zh-CN" dirty="0"/>
              <a:t>ICMP</a:t>
            </a:r>
            <a:r>
              <a:rPr lang="zh-CN" altLang="zh-CN" dirty="0"/>
              <a:t>差错报告（类别为</a:t>
            </a:r>
            <a:r>
              <a:rPr lang="en-US" altLang="zh-CN" dirty="0"/>
              <a:t>11</a:t>
            </a:r>
            <a:r>
              <a:rPr lang="zh-CN" altLang="zh-CN" dirty="0"/>
              <a:t>）。 </a:t>
            </a:r>
          </a:p>
          <a:p>
            <a:r>
              <a:rPr lang="zh-CN" altLang="zh-CN" dirty="0"/>
              <a:t>故意发送部分</a:t>
            </a:r>
            <a:r>
              <a:rPr lang="en-US" altLang="zh-CN" dirty="0"/>
              <a:t>IP</a:t>
            </a:r>
            <a:r>
              <a:rPr lang="zh-CN" altLang="zh-CN" dirty="0"/>
              <a:t>分片而不是全部，会导致目的主机总是等待分片，从而消耗并占用系统资源，这是一些病毒的原理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8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zh-CN" dirty="0"/>
              <a:t>以太网帧格式</a:t>
            </a:r>
          </a:p>
          <a:p>
            <a:r>
              <a:rPr lang="en-US" altLang="zh-CN" dirty="0"/>
              <a:t>14.2 802.11</a:t>
            </a:r>
            <a:r>
              <a:rPr lang="zh-CN" altLang="zh-CN" dirty="0"/>
              <a:t>无线局域网帧格式</a:t>
            </a:r>
          </a:p>
          <a:p>
            <a:r>
              <a:rPr lang="en-US" altLang="zh-CN" dirty="0"/>
              <a:t>14.3 IPv4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14.4 IPv6</a:t>
            </a:r>
            <a:r>
              <a:rPr lang="zh-CN" altLang="zh-CN" dirty="0"/>
              <a:t>分组格式</a:t>
            </a:r>
          </a:p>
          <a:p>
            <a:r>
              <a:rPr lang="en-US" altLang="zh-CN" dirty="0"/>
              <a:t>14.5 </a:t>
            </a:r>
            <a:r>
              <a:rPr lang="zh-CN" altLang="zh-CN" dirty="0"/>
              <a:t>分片问题的提出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14.6 IP</a:t>
            </a:r>
            <a:r>
              <a:rPr lang="zh-CN" altLang="zh-CN" dirty="0">
                <a:solidFill>
                  <a:srgbClr val="FF0000"/>
                </a:solidFill>
              </a:rPr>
              <a:t>分组的分片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46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IP</a:t>
            </a:r>
            <a:r>
              <a:rPr lang="zh-CN" altLang="zh-CN" dirty="0">
                <a:solidFill>
                  <a:srgbClr val="FF0000"/>
                </a:solidFill>
              </a:rPr>
              <a:t>分组分片的过程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查得当前数据链路层的最大传输单元</a:t>
            </a:r>
            <a:r>
              <a:rPr lang="en-US" altLang="zh-CN" dirty="0"/>
              <a:t>MTU</a:t>
            </a:r>
            <a:r>
              <a:rPr lang="zh-CN" altLang="zh-CN" dirty="0"/>
              <a:t>（设为</a:t>
            </a:r>
            <a:r>
              <a:rPr lang="en-US" altLang="zh-CN" dirty="0"/>
              <a:t>m</a:t>
            </a:r>
            <a:r>
              <a:rPr lang="zh-CN" altLang="zh-CN" dirty="0"/>
              <a:t>）。</a:t>
            </a:r>
          </a:p>
          <a:p>
            <a:pPr lvl="0"/>
            <a:r>
              <a:rPr lang="zh-CN" altLang="zh-CN" dirty="0" smtClean="0"/>
              <a:t>检查分组</a:t>
            </a:r>
            <a:r>
              <a:rPr lang="zh-CN" altLang="zh-CN" dirty="0"/>
              <a:t>的</a:t>
            </a:r>
            <a:r>
              <a:rPr lang="en-US" altLang="zh-CN" dirty="0" smtClean="0"/>
              <a:t>DF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en-US" altLang="zh-CN" dirty="0"/>
              <a:t>DF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（不允许分片），则丢弃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产生</a:t>
            </a:r>
            <a:r>
              <a:rPr lang="zh-CN" altLang="zh-CN" dirty="0"/>
              <a:t>一个</a:t>
            </a:r>
            <a:r>
              <a:rPr lang="en-US" altLang="zh-CN" dirty="0"/>
              <a:t>ICMP</a:t>
            </a:r>
            <a:r>
              <a:rPr lang="zh-CN" altLang="zh-CN" dirty="0"/>
              <a:t>差错报告返回给源结点（附带有</a:t>
            </a:r>
            <a:r>
              <a:rPr lang="en-US" altLang="zh-CN" dirty="0"/>
              <a:t>m</a:t>
            </a:r>
            <a:r>
              <a:rPr lang="zh-CN" altLang="zh-CN" dirty="0"/>
              <a:t>），让源结点在发出前就根据</a:t>
            </a:r>
            <a:r>
              <a:rPr lang="en-US" altLang="zh-CN" dirty="0"/>
              <a:t>m</a:t>
            </a:r>
            <a:r>
              <a:rPr lang="zh-CN" altLang="zh-CN" dirty="0"/>
              <a:t>进行合适的分片，结束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r>
              <a:rPr lang="zh-CN" altLang="zh-CN" dirty="0"/>
              <a:t>基于</a:t>
            </a:r>
            <a:r>
              <a:rPr lang="en-US" altLang="zh-CN" dirty="0"/>
              <a:t>m</a:t>
            </a:r>
            <a:r>
              <a:rPr lang="zh-CN" altLang="zh-CN" dirty="0"/>
              <a:t>，把</a:t>
            </a:r>
            <a:r>
              <a:rPr lang="en-US" altLang="zh-CN" dirty="0"/>
              <a:t>IP</a:t>
            </a:r>
            <a:r>
              <a:rPr lang="zh-CN" altLang="zh-CN" dirty="0"/>
              <a:t>分组的数据字段分成多个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除了</a:t>
            </a:r>
            <a:r>
              <a:rPr lang="zh-CN" altLang="zh-CN" dirty="0"/>
              <a:t>最后的</a:t>
            </a:r>
            <a:r>
              <a:rPr lang="zh-CN" altLang="zh-CN" dirty="0" smtClean="0"/>
              <a:t>分片，</a:t>
            </a:r>
            <a:r>
              <a:rPr lang="zh-CN" altLang="zh-CN" dirty="0"/>
              <a:t>所有分片的</a:t>
            </a:r>
            <a:r>
              <a:rPr lang="zh-CN" altLang="zh-CN" dirty="0" smtClean="0"/>
              <a:t>数据长度</a:t>
            </a:r>
            <a:r>
              <a:rPr lang="zh-CN" altLang="zh-CN" dirty="0"/>
              <a:t>必须为</a:t>
            </a:r>
            <a:r>
              <a:rPr lang="en-US" altLang="zh-CN" dirty="0"/>
              <a:t>8</a:t>
            </a:r>
            <a:r>
              <a:rPr lang="zh-CN" altLang="zh-CN" dirty="0"/>
              <a:t>字节的倍数（因为偏移量是按照</a:t>
            </a:r>
            <a:r>
              <a:rPr lang="en-US" altLang="zh-CN" dirty="0"/>
              <a:t>8</a:t>
            </a:r>
            <a:r>
              <a:rPr lang="zh-CN" altLang="zh-CN" dirty="0"/>
              <a:t>字节进行计算的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对每个分片后的数据进行</a:t>
            </a:r>
            <a:r>
              <a:rPr lang="en-US" altLang="zh-CN" dirty="0"/>
              <a:t>IP</a:t>
            </a:r>
            <a:r>
              <a:rPr lang="zh-CN" altLang="zh-CN" dirty="0"/>
              <a:t>分组的</a:t>
            </a:r>
            <a:r>
              <a:rPr lang="zh-CN" altLang="zh-CN" dirty="0" smtClean="0"/>
              <a:t>封装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70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重要概念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FF0000"/>
                </a:solidFill>
              </a:rPr>
              <a:t>最大传送单元</a:t>
            </a:r>
            <a:r>
              <a:rPr lang="en-US" altLang="zh-CN" dirty="0" smtClean="0">
                <a:solidFill>
                  <a:srgbClr val="FF0000"/>
                </a:solidFill>
              </a:rPr>
              <a:t>MTU</a:t>
            </a:r>
          </a:p>
          <a:p>
            <a:pPr lvl="1"/>
            <a:r>
              <a:rPr lang="en-US" altLang="zh-CN" dirty="0" smtClean="0"/>
              <a:t>Maximum </a:t>
            </a:r>
            <a:r>
              <a:rPr lang="en-US" altLang="zh-CN" dirty="0"/>
              <a:t>Transfer </a:t>
            </a:r>
            <a:r>
              <a:rPr lang="en-US" altLang="zh-CN" dirty="0" smtClean="0"/>
              <a:t>Unit</a:t>
            </a:r>
          </a:p>
          <a:p>
            <a:r>
              <a:rPr lang="zh-CN" altLang="zh-CN" dirty="0" smtClean="0"/>
              <a:t>数据链路层协议规定</a:t>
            </a:r>
            <a:r>
              <a:rPr lang="zh-CN" altLang="en-US" dirty="0" smtClean="0"/>
              <a:t>的</a:t>
            </a:r>
            <a:r>
              <a:rPr lang="zh-CN" altLang="zh-CN" dirty="0" smtClean="0"/>
              <a:t>数据</a:t>
            </a:r>
            <a:r>
              <a:rPr lang="zh-CN" altLang="zh-CN" dirty="0"/>
              <a:t>字段的</a:t>
            </a:r>
            <a:r>
              <a:rPr lang="zh-CN" altLang="zh-CN" dirty="0" smtClean="0"/>
              <a:t>最大长度</a:t>
            </a:r>
            <a:endParaRPr lang="en-US" altLang="zh-CN" dirty="0" smtClean="0"/>
          </a:p>
          <a:p>
            <a:r>
              <a:rPr lang="zh-CN" altLang="zh-CN" dirty="0"/>
              <a:t>以太网的</a:t>
            </a:r>
            <a:r>
              <a:rPr lang="en-US" altLang="zh-CN" dirty="0"/>
              <a:t>MTU</a:t>
            </a:r>
            <a:r>
              <a:rPr lang="zh-CN" altLang="zh-CN" dirty="0"/>
              <a:t>为</a:t>
            </a:r>
            <a:r>
              <a:rPr lang="en-US" altLang="zh-CN" dirty="0"/>
              <a:t>1500</a:t>
            </a:r>
            <a:r>
              <a:rPr lang="zh-CN" altLang="zh-CN" dirty="0"/>
              <a:t>字节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69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设置每个分片的片偏移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等于</a:t>
            </a:r>
            <a:r>
              <a:rPr lang="zh-CN" altLang="zh-CN" dirty="0"/>
              <a:t>这个分片的数据在原始分组数据中所处的</a:t>
            </a:r>
            <a:r>
              <a:rPr lang="zh-CN" altLang="zh-CN" dirty="0" smtClean="0"/>
              <a:t>位置</a:t>
            </a:r>
            <a:endParaRPr lang="zh-CN" altLang="zh-CN" dirty="0"/>
          </a:p>
          <a:p>
            <a:pPr lvl="0"/>
            <a:r>
              <a:rPr lang="zh-CN" altLang="zh-CN" dirty="0"/>
              <a:t>计算并设置每个分片分组的总长度、分组首部校验和、</a:t>
            </a:r>
            <a:r>
              <a:rPr lang="en-US" altLang="zh-CN" dirty="0"/>
              <a:t>TTL</a:t>
            </a:r>
            <a:r>
              <a:rPr lang="zh-CN" altLang="zh-CN" dirty="0"/>
              <a:t>等</a:t>
            </a:r>
            <a:r>
              <a:rPr lang="zh-CN" altLang="zh-CN" dirty="0" smtClean="0"/>
              <a:t>字段</a:t>
            </a:r>
            <a:endParaRPr lang="zh-CN" altLang="zh-CN" dirty="0"/>
          </a:p>
          <a:p>
            <a:r>
              <a:rPr lang="zh-CN" altLang="zh-CN" dirty="0" smtClean="0"/>
              <a:t>每</a:t>
            </a:r>
            <a:r>
              <a:rPr lang="zh-CN" altLang="zh-CN" dirty="0"/>
              <a:t>一个新产生的分组作为一个完整</a:t>
            </a:r>
            <a:r>
              <a:rPr lang="en-US" altLang="zh-CN" dirty="0"/>
              <a:t>IP</a:t>
            </a:r>
            <a:r>
              <a:rPr lang="zh-CN" altLang="zh-CN" dirty="0"/>
              <a:t>分组被转发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85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分片时，标志位等信息的变化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在第一次分片前，原始</a:t>
            </a:r>
            <a:r>
              <a:rPr lang="en-US" altLang="zh-CN" dirty="0"/>
              <a:t>IP</a:t>
            </a:r>
            <a:r>
              <a:rPr lang="zh-CN" altLang="zh-CN" dirty="0"/>
              <a:t>分组的</a:t>
            </a:r>
            <a:r>
              <a:rPr lang="en-US" altLang="zh-CN" dirty="0"/>
              <a:t>DF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（否则后面无法分片），</a:t>
            </a:r>
            <a:r>
              <a:rPr lang="en-US" altLang="zh-CN" dirty="0"/>
              <a:t>MF</a:t>
            </a:r>
            <a:r>
              <a:rPr lang="zh-CN" altLang="zh-CN" dirty="0"/>
              <a:t>为</a:t>
            </a:r>
            <a:r>
              <a:rPr lang="en-US" altLang="zh-CN" dirty="0"/>
              <a:t>0</a:t>
            </a:r>
            <a:r>
              <a:rPr lang="zh-CN" altLang="zh-CN" dirty="0"/>
              <a:t>，片偏移为</a:t>
            </a:r>
            <a:r>
              <a:rPr lang="en-US" altLang="zh-CN" dirty="0" smtClean="0"/>
              <a:t>0</a:t>
            </a:r>
          </a:p>
          <a:p>
            <a:r>
              <a:rPr lang="zh-CN" altLang="zh-CN" dirty="0" smtClean="0"/>
              <a:t>分片</a:t>
            </a:r>
            <a:r>
              <a:rPr lang="zh-CN" altLang="zh-CN" dirty="0"/>
              <a:t>后，</a:t>
            </a:r>
            <a:r>
              <a:rPr lang="en-US" altLang="zh-CN" dirty="0"/>
              <a:t>MF</a:t>
            </a:r>
            <a:r>
              <a:rPr lang="zh-CN" altLang="zh-CN" dirty="0"/>
              <a:t>和片偏移需要进行相应的</a:t>
            </a:r>
            <a:r>
              <a:rPr lang="zh-CN" altLang="zh-CN" dirty="0" smtClean="0"/>
              <a:t>改变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919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196752"/>
            <a:ext cx="8503920" cy="4902296"/>
          </a:xfrm>
        </p:spPr>
        <p:txBody>
          <a:bodyPr/>
          <a:lstStyle/>
          <a:p>
            <a:r>
              <a:rPr lang="zh-CN" altLang="en-US" dirty="0"/>
              <a:t>设</a:t>
            </a:r>
            <a:r>
              <a:rPr lang="zh-CN" altLang="zh-CN" dirty="0"/>
              <a:t>分组</a:t>
            </a:r>
            <a:r>
              <a:rPr lang="en-US" altLang="zh-CN" dirty="0"/>
              <a:t>p</a:t>
            </a:r>
            <a:r>
              <a:rPr lang="zh-CN" altLang="zh-CN" dirty="0"/>
              <a:t>的总长度为</a:t>
            </a:r>
            <a:r>
              <a:rPr lang="en-US" altLang="zh-CN" dirty="0"/>
              <a:t>3820</a:t>
            </a:r>
            <a:r>
              <a:rPr lang="zh-CN" altLang="zh-CN" dirty="0"/>
              <a:t>字节，使用</a:t>
            </a:r>
            <a:r>
              <a:rPr lang="zh-CN" altLang="zh-CN" dirty="0" smtClean="0"/>
              <a:t>固定分组</a:t>
            </a:r>
            <a:r>
              <a:rPr lang="zh-CN" altLang="zh-CN" dirty="0"/>
              <a:t>首部，可得其数据部分为</a:t>
            </a:r>
            <a:r>
              <a:rPr lang="en-US" altLang="zh-CN" dirty="0"/>
              <a:t>3800</a:t>
            </a:r>
            <a:r>
              <a:rPr lang="zh-CN" altLang="zh-CN" dirty="0"/>
              <a:t>字节</a:t>
            </a:r>
            <a:r>
              <a:rPr lang="zh-CN" altLang="zh-CN" dirty="0" smtClean="0"/>
              <a:t>长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zh-CN" altLang="zh-CN" dirty="0"/>
              <a:t>在进入物理网络时</a:t>
            </a:r>
            <a:r>
              <a:rPr lang="zh-CN" altLang="zh-CN" dirty="0" smtClean="0"/>
              <a:t>，</a:t>
            </a:r>
            <a:r>
              <a:rPr lang="en-US" altLang="zh-CN" dirty="0" smtClean="0"/>
              <a:t>MTU=1500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</a:t>
            </a:r>
            <a:r>
              <a:rPr lang="zh-CN" altLang="zh-CN" dirty="0"/>
              <a:t>每个分片的数据部分不能超过</a:t>
            </a:r>
            <a:r>
              <a:rPr lang="en-US" altLang="zh-CN" dirty="0"/>
              <a:t>1480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r>
              <a:rPr lang="zh-CN" altLang="zh-CN" dirty="0"/>
              <a:t>分组需要被分为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zh-CN" altLang="zh-CN" dirty="0" smtClean="0"/>
              <a:t>分片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</a:t>
            </a:r>
            <a:r>
              <a:rPr lang="zh-CN" altLang="zh-CN" dirty="0"/>
              <a:t>数据部分的长度分别为</a:t>
            </a:r>
            <a:r>
              <a:rPr lang="en-US" altLang="zh-CN" dirty="0"/>
              <a:t>1480</a:t>
            </a:r>
            <a:r>
              <a:rPr lang="zh-CN" altLang="zh-CN" dirty="0"/>
              <a:t>、</a:t>
            </a:r>
            <a:r>
              <a:rPr lang="en-US" altLang="zh-CN" dirty="0"/>
              <a:t>1480</a:t>
            </a:r>
            <a:r>
              <a:rPr lang="zh-CN" altLang="zh-CN" dirty="0"/>
              <a:t>和</a:t>
            </a:r>
            <a:r>
              <a:rPr lang="en-US" altLang="zh-CN" dirty="0"/>
              <a:t>840</a:t>
            </a:r>
            <a:r>
              <a:rPr lang="zh-CN" altLang="zh-CN" dirty="0" smtClean="0"/>
              <a:t>字节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偏移</a:t>
            </a:r>
            <a:r>
              <a:rPr lang="zh-CN" altLang="zh-CN" dirty="0"/>
              <a:t>量分别为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185</a:t>
            </a:r>
            <a:r>
              <a:rPr lang="zh-CN" altLang="zh-CN" dirty="0"/>
              <a:t>，</a:t>
            </a:r>
            <a:r>
              <a:rPr lang="en-US" altLang="zh-CN" dirty="0"/>
              <a:t>370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437112"/>
            <a:ext cx="5616624" cy="223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867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72696852"/>
              </p:ext>
            </p:extLst>
          </p:nvPr>
        </p:nvGraphicFramePr>
        <p:xfrm>
          <a:off x="251520" y="1700805"/>
          <a:ext cx="8784975" cy="29523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290"/>
                <a:gridCol w="1524290"/>
                <a:gridCol w="1524290"/>
                <a:gridCol w="1263870"/>
                <a:gridCol w="1275816"/>
                <a:gridCol w="1672419"/>
              </a:tblGrid>
              <a:tr h="49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 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总长度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标识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DF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MF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片偏移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原始分组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3820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81192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55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分片后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分片分组</a:t>
                      </a: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1500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81192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分片分组</a:t>
                      </a: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1500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81192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185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20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分片分组</a:t>
                      </a: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860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81192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0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370</a:t>
                      </a:r>
                      <a:endParaRPr lang="zh-CN" sz="24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有点不负责任的感觉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zh-CN" sz="2700" dirty="0"/>
              <a:t>如果数据字段的长度小于</a:t>
            </a:r>
            <a:r>
              <a:rPr lang="en-US" altLang="zh-CN" sz="2700" dirty="0"/>
              <a:t>46</a:t>
            </a:r>
            <a:r>
              <a:rPr lang="zh-CN" altLang="zh-CN" sz="2700" dirty="0"/>
              <a:t>字节</a:t>
            </a:r>
            <a:r>
              <a:rPr lang="zh-CN" altLang="zh-CN" sz="2700" dirty="0" smtClean="0"/>
              <a:t>时</a:t>
            </a:r>
            <a:endParaRPr lang="en-US" altLang="zh-CN" sz="2700" dirty="0" smtClean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altLang="zh-CN" sz="2200" dirty="0"/>
              <a:t>MAC</a:t>
            </a:r>
            <a:r>
              <a:rPr lang="zh-CN" altLang="zh-CN" sz="2200" dirty="0"/>
              <a:t>子层会在数据后面加入填充字段</a:t>
            </a:r>
            <a:endParaRPr lang="en-US" altLang="zh-CN" sz="2200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zh-CN" altLang="zh-CN" sz="2200" dirty="0"/>
              <a:t>以保证帧长不小于</a:t>
            </a:r>
            <a:r>
              <a:rPr lang="en-US" altLang="zh-CN" sz="2200" dirty="0"/>
              <a:t>64</a:t>
            </a:r>
            <a:r>
              <a:rPr lang="zh-CN" altLang="zh-CN" sz="2200" dirty="0"/>
              <a:t>字节</a:t>
            </a:r>
            <a:endParaRPr lang="en-US" altLang="zh-CN" sz="2200" dirty="0"/>
          </a:p>
          <a:p>
            <a:r>
              <a:rPr lang="zh-CN" altLang="zh-CN" dirty="0"/>
              <a:t>但帧首部并没有指出数据字段的长度是</a:t>
            </a:r>
            <a:r>
              <a:rPr lang="zh-CN" altLang="zh-CN" dirty="0" smtClean="0"/>
              <a:t>多少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有填充字段的情况下，接收方的</a:t>
            </a:r>
            <a:r>
              <a:rPr lang="en-US" altLang="zh-CN" dirty="0"/>
              <a:t>MAC</a:t>
            </a:r>
            <a:r>
              <a:rPr lang="zh-CN" altLang="zh-CN" dirty="0"/>
              <a:t>协议实体并不负责把填充字段</a:t>
            </a:r>
            <a:r>
              <a:rPr lang="zh-CN" altLang="zh-CN" dirty="0" smtClean="0"/>
              <a:t>删除</a:t>
            </a:r>
            <a:endParaRPr lang="en-US" altLang="zh-CN" dirty="0" smtClean="0"/>
          </a:p>
          <a:p>
            <a:r>
              <a:rPr lang="zh-CN" altLang="zh-CN" dirty="0" smtClean="0"/>
              <a:t>只是</a:t>
            </a:r>
            <a:r>
              <a:rPr lang="zh-CN" altLang="zh-CN" dirty="0"/>
              <a:t>剥去首部和尾部（</a:t>
            </a:r>
            <a:r>
              <a:rPr lang="en-US" altLang="zh-CN" dirty="0"/>
              <a:t>FCS</a:t>
            </a:r>
            <a:r>
              <a:rPr lang="zh-CN" altLang="zh-CN" dirty="0"/>
              <a:t>）后就交给上层协议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上层</a:t>
            </a:r>
            <a:r>
              <a:rPr lang="zh-CN" altLang="zh-CN" dirty="0"/>
              <a:t>协议自己负责删除填充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1"/>
            <a:r>
              <a:rPr lang="en-US" altLang="zh-CN" dirty="0"/>
              <a:t>IP</a:t>
            </a:r>
            <a:r>
              <a:rPr lang="zh-CN" altLang="en-US" dirty="0"/>
              <a:t>协议遇到了滚刀肉，必须自己处理！</a:t>
            </a:r>
          </a:p>
          <a:p>
            <a:pPr lvl="1"/>
            <a:r>
              <a:rPr lang="zh-CN" altLang="zh-CN" dirty="0" smtClean="0"/>
              <a:t>用</a:t>
            </a:r>
            <a:r>
              <a:rPr lang="en-US" altLang="zh-CN" dirty="0" smtClean="0"/>
              <a:t>IP</a:t>
            </a:r>
            <a:r>
              <a:rPr lang="zh-CN" altLang="zh-CN" dirty="0" smtClean="0"/>
              <a:t>分组</a:t>
            </a:r>
            <a:r>
              <a:rPr lang="zh-CN" altLang="zh-CN" dirty="0"/>
              <a:t>首部有一个总长度字段，</a:t>
            </a:r>
            <a:r>
              <a:rPr lang="en-US" altLang="zh-CN" dirty="0"/>
              <a:t>IP</a:t>
            </a:r>
            <a:r>
              <a:rPr lang="zh-CN" altLang="zh-CN" dirty="0"/>
              <a:t>协议根据这个信息来获得自己的信息，抛弃填充的</a:t>
            </a:r>
            <a:r>
              <a:rPr lang="zh-CN" altLang="zh-CN" dirty="0" smtClean="0"/>
              <a:t>字段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0066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无效的</a:t>
            </a:r>
            <a:r>
              <a:rPr lang="en-US" altLang="zh-CN" dirty="0"/>
              <a:t>MAC</a:t>
            </a:r>
            <a:r>
              <a:rPr lang="zh-CN" altLang="zh-CN" dirty="0"/>
              <a:t>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接收方收到的数据帧出现以下情况时，判别</a:t>
            </a:r>
            <a:r>
              <a:rPr lang="zh-CN" altLang="en-US" dirty="0" smtClean="0"/>
              <a:t>为</a:t>
            </a:r>
            <a:r>
              <a:rPr lang="zh-CN" altLang="zh-CN" dirty="0" smtClean="0"/>
              <a:t>无效</a:t>
            </a:r>
          </a:p>
          <a:p>
            <a:pPr lvl="1"/>
            <a:r>
              <a:rPr lang="zh-CN" altLang="zh-CN" dirty="0" smtClean="0"/>
              <a:t>帧</a:t>
            </a:r>
            <a:r>
              <a:rPr lang="zh-CN" altLang="zh-CN" dirty="0"/>
              <a:t>的长度不是整数个</a:t>
            </a:r>
            <a:r>
              <a:rPr lang="zh-CN" altLang="zh-CN" dirty="0" smtClean="0"/>
              <a:t>字节</a:t>
            </a:r>
            <a:endParaRPr lang="zh-CN" altLang="zh-CN" dirty="0"/>
          </a:p>
          <a:p>
            <a:pPr lvl="1"/>
            <a:r>
              <a:rPr lang="zh-CN" altLang="zh-CN" dirty="0"/>
              <a:t>用收到的</a:t>
            </a:r>
            <a:r>
              <a:rPr lang="en-US" altLang="zh-CN" dirty="0"/>
              <a:t>FCS</a:t>
            </a:r>
            <a:r>
              <a:rPr lang="zh-CN" altLang="zh-CN" dirty="0"/>
              <a:t>校验</a:t>
            </a:r>
            <a:r>
              <a:rPr lang="zh-CN" altLang="zh-CN" dirty="0" smtClean="0"/>
              <a:t>有错</a:t>
            </a:r>
            <a:endParaRPr lang="zh-CN" altLang="zh-CN" dirty="0"/>
          </a:p>
          <a:p>
            <a:pPr lvl="1"/>
            <a:r>
              <a:rPr lang="zh-CN" altLang="zh-CN" dirty="0"/>
              <a:t>数据字段的长度不在</a:t>
            </a:r>
            <a:r>
              <a:rPr lang="en-US" altLang="zh-CN" dirty="0"/>
              <a:t>46~1500</a:t>
            </a:r>
            <a:r>
              <a:rPr lang="zh-CN" altLang="zh-CN" dirty="0"/>
              <a:t>字节</a:t>
            </a:r>
            <a:r>
              <a:rPr lang="zh-CN" altLang="zh-CN" dirty="0" smtClean="0"/>
              <a:t>之间</a:t>
            </a:r>
            <a:endParaRPr lang="zh-CN" altLang="zh-CN" dirty="0"/>
          </a:p>
          <a:p>
            <a:r>
              <a:rPr lang="en-US" altLang="zh-CN" dirty="0"/>
              <a:t>MAC</a:t>
            </a:r>
            <a:r>
              <a:rPr lang="zh-CN" altLang="zh-CN" dirty="0"/>
              <a:t>子层的协议实体对于校验出的无效帧简单丢弃，以太网不负责重传丢弃的帧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78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物理层的处理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这样的数据帧在进行传输时，存在两个问题：</a:t>
            </a:r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如何</a:t>
            </a:r>
            <a:r>
              <a:rPr lang="zh-CN" altLang="zh-CN" dirty="0"/>
              <a:t>让接收方知道数据帧已经接收完毕（数据帧中没有长度字段）。</a:t>
            </a:r>
          </a:p>
          <a:p>
            <a:pPr lvl="1"/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如何</a:t>
            </a:r>
            <a:r>
              <a:rPr lang="zh-CN" altLang="zh-CN" dirty="0"/>
              <a:t>让接收方能够和发送方进行时钟的同步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91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 smtClean="0"/>
              <a:t>对于问题</a:t>
            </a:r>
            <a:r>
              <a:rPr lang="en-US" altLang="zh-CN" sz="3600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以太网采用了</a:t>
            </a:r>
            <a:r>
              <a:rPr lang="zh-CN" altLang="zh-CN" dirty="0" smtClean="0"/>
              <a:t>曼彻斯特编码</a:t>
            </a:r>
            <a:endParaRPr lang="en-US" altLang="zh-CN" dirty="0" smtClean="0"/>
          </a:p>
          <a:p>
            <a:r>
              <a:rPr lang="zh-CN" altLang="zh-CN" dirty="0" smtClean="0"/>
              <a:t>发送</a:t>
            </a:r>
            <a:r>
              <a:rPr lang="zh-CN" altLang="zh-CN" dirty="0"/>
              <a:t>数据时必然有波形的</a:t>
            </a:r>
            <a:r>
              <a:rPr lang="zh-CN" altLang="zh-CN" dirty="0" smtClean="0"/>
              <a:t>跳动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没有波形的跳动时，即可判定数据帧已经接收</a:t>
            </a:r>
            <a:r>
              <a:rPr lang="zh-CN" altLang="zh-CN" dirty="0" smtClean="0"/>
              <a:t>完毕</a:t>
            </a:r>
            <a:endParaRPr lang="en-US" altLang="zh-CN" dirty="0" smtClean="0"/>
          </a:p>
          <a:p>
            <a:r>
              <a:rPr lang="zh-CN" altLang="zh-CN" dirty="0" smtClean="0"/>
              <a:t>为此</a:t>
            </a:r>
            <a:r>
              <a:rPr lang="zh-CN" altLang="zh-CN" dirty="0"/>
              <a:t>，以太网不允许两个帧连续</a:t>
            </a:r>
            <a:r>
              <a:rPr lang="zh-CN" altLang="zh-CN" dirty="0" smtClean="0"/>
              <a:t>发送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77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2193</TotalTime>
  <Words>2909</Words>
  <Application>Microsoft Office PowerPoint</Application>
  <PresentationFormat>全屏显示(4:3)</PresentationFormat>
  <Paragraphs>367</Paragraphs>
  <Slides>53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市镇</vt:lpstr>
      <vt:lpstr>IP分组的拆分</vt:lpstr>
      <vt:lpstr>PowerPoint 演示文稿</vt:lpstr>
      <vt:lpstr>1. 以太网MAC帧格式</vt:lpstr>
      <vt:lpstr>以太网v2的格式</vt:lpstr>
      <vt:lpstr>重要概念</vt:lpstr>
      <vt:lpstr>有点不负责任的感觉</vt:lpstr>
      <vt:lpstr>无效的MAC帧</vt:lpstr>
      <vt:lpstr>2. 物理层的处理</vt:lpstr>
      <vt:lpstr>对于问题1</vt:lpstr>
      <vt:lpstr>对于问题2</vt:lpstr>
      <vt:lpstr>PowerPoint 演示文稿</vt:lpstr>
      <vt:lpstr>1. 概述</vt:lpstr>
      <vt:lpstr>PowerPoint 演示文稿</vt:lpstr>
      <vt:lpstr>2. 802.11数据帧的地址</vt:lpstr>
      <vt:lpstr>Why？</vt:lpstr>
      <vt:lpstr>PowerPoint 演示文稿</vt:lpstr>
      <vt:lpstr>三地址使用情况1</vt:lpstr>
      <vt:lpstr>三地址使用情况2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其实很麻烦</vt:lpstr>
      <vt:lpstr>1）分组首部问题</vt:lpstr>
      <vt:lpstr>2）如何辨别哪些分片属于同一个分组</vt:lpstr>
      <vt:lpstr>3）如何辨别分片在原始分组中的顺序</vt:lpstr>
      <vt:lpstr>4）分片在哪里进行</vt:lpstr>
      <vt:lpstr>5）分片在哪里进行拼接</vt:lpstr>
      <vt:lpstr>6）接收方如何判断分片都已经到达</vt:lpstr>
      <vt:lpstr>7）分组分片未能全部到达目的结点问题</vt:lpstr>
      <vt:lpstr>PowerPoint 演示文稿</vt:lpstr>
      <vt:lpstr>1. IP分组分片的过程</vt:lpstr>
      <vt:lpstr>PowerPoint 演示文稿</vt:lpstr>
      <vt:lpstr>2. 分片时，标志位等信息的变化</vt:lpstr>
      <vt:lpstr>例子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du</cp:lastModifiedBy>
  <cp:revision>218</cp:revision>
  <dcterms:created xsi:type="dcterms:W3CDTF">2023-06-19T02:50:47Z</dcterms:created>
  <dcterms:modified xsi:type="dcterms:W3CDTF">2023-07-01T13:32:47Z</dcterms:modified>
</cp:coreProperties>
</file>