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83"/>
  </p:handoutMasterIdLst>
  <p:sldIdLst>
    <p:sldId id="256" r:id="rId4"/>
    <p:sldId id="312" r:id="rId6"/>
    <p:sldId id="395" r:id="rId7"/>
    <p:sldId id="397" r:id="rId8"/>
    <p:sldId id="257" r:id="rId9"/>
    <p:sldId id="399" r:id="rId10"/>
    <p:sldId id="330" r:id="rId11"/>
    <p:sldId id="329" r:id="rId12"/>
    <p:sldId id="331" r:id="rId13"/>
    <p:sldId id="259" r:id="rId14"/>
    <p:sldId id="313" r:id="rId15"/>
    <p:sldId id="261" r:id="rId16"/>
    <p:sldId id="262" r:id="rId17"/>
    <p:sldId id="263" r:id="rId18"/>
    <p:sldId id="265" r:id="rId19"/>
    <p:sldId id="267" r:id="rId20"/>
    <p:sldId id="268" r:id="rId21"/>
    <p:sldId id="269" r:id="rId22"/>
    <p:sldId id="396" r:id="rId23"/>
    <p:sldId id="270" r:id="rId24"/>
    <p:sldId id="271" r:id="rId25"/>
    <p:sldId id="273" r:id="rId26"/>
    <p:sldId id="274" r:id="rId27"/>
    <p:sldId id="275" r:id="rId28"/>
    <p:sldId id="279" r:id="rId29"/>
    <p:sldId id="282" r:id="rId30"/>
    <p:sldId id="314" r:id="rId31"/>
    <p:sldId id="334" r:id="rId32"/>
    <p:sldId id="315" r:id="rId33"/>
    <p:sldId id="283" r:id="rId34"/>
    <p:sldId id="284" r:id="rId35"/>
    <p:sldId id="285" r:id="rId36"/>
    <p:sldId id="286" r:id="rId37"/>
    <p:sldId id="287" r:id="rId38"/>
    <p:sldId id="398" r:id="rId39"/>
    <p:sldId id="288" r:id="rId40"/>
    <p:sldId id="289" r:id="rId41"/>
    <p:sldId id="290" r:id="rId42"/>
    <p:sldId id="291" r:id="rId43"/>
    <p:sldId id="307" r:id="rId44"/>
    <p:sldId id="310" r:id="rId45"/>
    <p:sldId id="317" r:id="rId46"/>
    <p:sldId id="319" r:id="rId47"/>
    <p:sldId id="292" r:id="rId48"/>
    <p:sldId id="293" r:id="rId49"/>
    <p:sldId id="294" r:id="rId50"/>
    <p:sldId id="308" r:id="rId51"/>
    <p:sldId id="337" r:id="rId52"/>
    <p:sldId id="295" r:id="rId53"/>
    <p:sldId id="465" r:id="rId54"/>
    <p:sldId id="296" r:id="rId55"/>
    <p:sldId id="498" r:id="rId56"/>
    <p:sldId id="297" r:id="rId57"/>
    <p:sldId id="466" r:id="rId58"/>
    <p:sldId id="298" r:id="rId59"/>
    <p:sldId id="321" r:id="rId60"/>
    <p:sldId id="322" r:id="rId61"/>
    <p:sldId id="323" r:id="rId62"/>
    <p:sldId id="324" r:id="rId63"/>
    <p:sldId id="326" r:id="rId64"/>
    <p:sldId id="299" r:id="rId65"/>
    <p:sldId id="302" r:id="rId66"/>
    <p:sldId id="303" r:id="rId67"/>
    <p:sldId id="327" r:id="rId68"/>
    <p:sldId id="496" r:id="rId69"/>
    <p:sldId id="497" r:id="rId70"/>
    <p:sldId id="300" r:id="rId71"/>
    <p:sldId id="469" r:id="rId72"/>
    <p:sldId id="468" r:id="rId73"/>
    <p:sldId id="467" r:id="rId74"/>
    <p:sldId id="328" r:id="rId75"/>
    <p:sldId id="304" r:id="rId76"/>
    <p:sldId id="305" r:id="rId77"/>
    <p:sldId id="306" r:id="rId78"/>
    <p:sldId id="320" r:id="rId79"/>
    <p:sldId id="309" r:id="rId80"/>
    <p:sldId id="335" r:id="rId81"/>
    <p:sldId id="301" r:id="rId82"/>
  </p:sldIdLst>
  <p:sldSz cx="9144000" cy="6858000" type="screen4x3"/>
  <p:notesSz cx="6797675" cy="9928225"/>
  <p:custDataLst>
    <p:tags r:id="rId87"/>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FF7C80"/>
    <a:srgbClr val="FFCC66"/>
    <a:srgbClr val="99FF99"/>
    <a:srgbClr val="660066"/>
    <a:srgbClr val="FF00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74"/>
    <p:restoredTop sz="85451"/>
  </p:normalViewPr>
  <p:slideViewPr>
    <p:cSldViewPr showGuides="1">
      <p:cViewPr>
        <p:scale>
          <a:sx n="80" d="100"/>
          <a:sy n="80" d="100"/>
        </p:scale>
        <p:origin x="-942"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gs" Target="tags/tag5.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3" name="Rectangle 3"/>
          <p:cNvSpPr>
            <a:spLocks noGrp="1" noChangeArrowheads="1"/>
          </p:cNvSpPr>
          <p:nvPr>
            <p:ph type="dt" sz="quarter"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4" name="Rectangle 4"/>
          <p:cNvSpPr>
            <a:spLocks noGrp="1" noChangeArrowheads="1"/>
          </p:cNvSpPr>
          <p:nvPr>
            <p:ph type="ftr" sz="quarter" idx="2"/>
          </p:nvPr>
        </p:nvSpPr>
        <p:spPr bwMode="auto">
          <a:xfrm>
            <a:off x="0"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5" name="Rectangle 5"/>
          <p:cNvSpPr>
            <a:spLocks noGrp="1" noChangeArrowheads="1"/>
          </p:cNvSpPr>
          <p:nvPr>
            <p:ph type="sldNum" sz="quarter" idx="3"/>
          </p:nvPr>
        </p:nvSpPr>
        <p:spPr bwMode="auto">
          <a:xfrm>
            <a:off x="3851275"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1"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4" name="Rectangle 6"/>
          <p:cNvSpPr>
            <a:spLocks noGrp="1" noChangeArrowheads="1"/>
          </p:cNvSpPr>
          <p:nvPr>
            <p:ph type="ftr" sz="quarter" idx="4"/>
          </p:nvPr>
        </p:nvSpPr>
        <p:spPr bwMode="auto">
          <a:xfrm>
            <a:off x="0"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5" name="Rectangle 7"/>
          <p:cNvSpPr>
            <a:spLocks noGrp="1" noChangeArrowheads="1"/>
          </p:cNvSpPr>
          <p:nvPr>
            <p:ph type="sldNum" sz="quarter" idx="5"/>
          </p:nvPr>
        </p:nvSpPr>
        <p:spPr bwMode="auto">
          <a:xfrm>
            <a:off x="3851275"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cs.union.edu/~striegnk/courses/nlp-with-prolog/html/node37.html"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146" name="Rectangle 2"/>
          <p:cNvSpPr>
            <a:spLocks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r>
              <a:rPr lang="zh-CN" altLang="en-US" dirty="0"/>
              <a:t>要学习和构造编译程序，首先需要理解和定义高级程序设计语言，即知道源语言是什么</a:t>
            </a:r>
            <a:endParaRPr lang="en-US" altLang="zh-CN" dirty="0"/>
          </a:p>
          <a:p>
            <a:pPr lvl="0" eaLnBrk="1" hangingPunct="1"/>
            <a:r>
              <a:rPr lang="en-US" altLang="zh-CN" dirty="0"/>
              <a:t>1</a:t>
            </a:r>
            <a:r>
              <a:rPr lang="zh-CN" altLang="en-US" dirty="0"/>
              <a:t>）高级语言结构的共同特征 </a:t>
            </a:r>
            <a:r>
              <a:rPr lang="en-US" altLang="zh-CN" dirty="0"/>
              <a:t>2</a:t>
            </a:r>
            <a:r>
              <a:rPr lang="zh-CN" altLang="en-US" dirty="0"/>
              <a:t>）语法描述方式</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p>
            <a:pPr lvl="0" eaLnBrk="1" hangingPunct="1"/>
            <a:r>
              <a:rPr lang="zh-CN" altLang="en-US" dirty="0"/>
              <a:t>这里我们给出非形式的定义，什么是词法，什么是语法</a:t>
            </a:r>
            <a:endParaRPr lang="en-US" altLang="zh-CN" dirty="0"/>
          </a:p>
          <a:p>
            <a:pPr lvl="0" eaLnBrk="1" hangingPunct="1"/>
            <a:r>
              <a:rPr lang="zh-CN" altLang="en-US" dirty="0"/>
              <a:t>后面有形式的语法描述</a:t>
            </a:r>
            <a:endParaRPr lang="en-US" altLang="zh-CN" dirty="0"/>
          </a:p>
          <a:p>
            <a:pPr lvl="0" eaLnBrk="1" hangingPunct="1"/>
            <a:r>
              <a:rPr lang="zh-CN" altLang="en-US" dirty="0"/>
              <a:t>由于单词符号本身很简单，所以词法规则也比较简单</a:t>
            </a: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40" tIns="45720" rIns="91440" bIns="45720" anchor="t" anchorCtr="0"/>
          <a:p>
            <a:pPr lvl="0" eaLnBrk="1" hangingPunct="1"/>
            <a:r>
              <a:rPr lang="zh-CN" altLang="en-US" dirty="0"/>
              <a:t>语法规则规定了从单词如何构成更大的结构（即语法单元）</a:t>
            </a:r>
            <a:endParaRPr lang="zh-CN" altLang="en-US" dirty="0"/>
          </a:p>
          <a:p>
            <a:pPr lvl="0" eaLnBrk="1" hangingPunct="1"/>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1440" tIns="45720" rIns="91440" bIns="45720" anchor="t" anchorCtr="0"/>
          <a:p>
            <a:pPr lvl="0"/>
            <a:r>
              <a:rPr lang="zh-CN" altLang="en-US" dirty="0"/>
              <a:t>不同语言会给出不同的语义定义</a:t>
            </a:r>
            <a:endParaRPr lang="en-US" altLang="zh-CN" dirty="0"/>
          </a:p>
          <a:p>
            <a:pPr lvl="0"/>
            <a:r>
              <a:rPr lang="zh-CN" altLang="en-US" dirty="0"/>
              <a:t>左结合，右结合</a:t>
            </a:r>
            <a:endParaRPr lang="en-US" altLang="zh-CN" dirty="0"/>
          </a:p>
          <a:p>
            <a:pPr lvl="0"/>
            <a:r>
              <a:rPr lang="zh-CN" altLang="en-US" dirty="0"/>
              <a:t>阐述语义比阐述语法难得多</a:t>
            </a:r>
            <a:endParaRPr lang="en-US" altLang="zh-CN" dirty="0"/>
          </a:p>
          <a:p>
            <a:pPr lvl="0"/>
            <a:r>
              <a:rPr lang="zh-CN" altLang="en-US" dirty="0"/>
              <a:t>程序的基本功能：数据</a:t>
            </a:r>
            <a:r>
              <a:rPr lang="en-US" altLang="zh-CN" dirty="0"/>
              <a:t>+</a:t>
            </a:r>
            <a:r>
              <a:rPr lang="zh-CN" altLang="en-US" dirty="0"/>
              <a:t>运算</a:t>
            </a:r>
            <a:endParaRPr lang="en-US" altLang="zh-CN" dirty="0"/>
          </a:p>
          <a:p>
            <a:pPr lvl="0"/>
            <a:r>
              <a:rPr lang="zh-CN" altLang="en-US" dirty="0"/>
              <a:t>语法，静态语义，动态语义</a:t>
            </a:r>
            <a:endParaRPr lang="zh-CN" altLang="en-US" dirty="0"/>
          </a:p>
          <a:p>
            <a:pPr lvl="0"/>
            <a:endParaRPr lang="zh-CN" altLang="en-US" dirty="0"/>
          </a:p>
        </p:txBody>
      </p:sp>
      <p:sp>
        <p:nvSpPr>
          <p:cNvPr id="3481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1440" tIns="45720" rIns="91440" bIns="45720" anchor="t" anchorCtr="0"/>
          <a:p>
            <a:pPr lvl="0"/>
            <a:r>
              <a:rPr lang="zh-CN" altLang="en-US" dirty="0"/>
              <a:t>每个变量名对应一个内存地址块！！</a:t>
            </a:r>
            <a:endParaRPr lang="en-US" altLang="zh-CN" dirty="0"/>
          </a:p>
          <a:p>
            <a:pPr lvl="0"/>
            <a:r>
              <a:rPr lang="zh-CN" altLang="en-US" dirty="0"/>
              <a:t>逻辑：真与假，</a:t>
            </a:r>
            <a:endParaRPr lang="en-US" altLang="zh-CN" dirty="0"/>
          </a:p>
          <a:p>
            <a:pPr lvl="0"/>
            <a:r>
              <a:rPr lang="zh-CN" altLang="en-US" dirty="0"/>
              <a:t>计算机处理：</a:t>
            </a:r>
            <a:r>
              <a:rPr lang="en-US" altLang="zh-CN" dirty="0"/>
              <a:t>0,1</a:t>
            </a:r>
            <a:endParaRPr lang="en-US" altLang="zh-CN" dirty="0"/>
          </a:p>
          <a:p>
            <a:pPr lvl="0"/>
            <a:endParaRPr lang="en-US" altLang="zh-CN" dirty="0"/>
          </a:p>
          <a:p>
            <a:pPr lvl="0"/>
            <a:r>
              <a:rPr lang="zh-CN" altLang="en-US" dirty="0"/>
              <a:t>深刻理解语义的编程人员，能够编写高效的程序</a:t>
            </a:r>
            <a:endParaRPr lang="zh-CN" altLang="en-US" dirty="0"/>
          </a:p>
        </p:txBody>
      </p:sp>
      <p:sp>
        <p:nvSpPr>
          <p:cNvPr id="3686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nvPr>
        </p:nvSpPr>
        <p:spPr/>
        <p:txBody>
          <a:bodyPr wrap="square" lIns="91440" tIns="45720" rIns="91440" bIns="45720" anchor="t" anchorCtr="0"/>
          <a:p>
            <a:pPr lvl="0"/>
            <a:r>
              <a:rPr lang="zh-CN" altLang="en-US" dirty="0"/>
              <a:t>词法，语法，语义，层次结构</a:t>
            </a:r>
            <a:endParaRPr lang="zh-CN" altLang="en-US" dirty="0"/>
          </a:p>
        </p:txBody>
      </p:sp>
      <p:sp>
        <p:nvSpPr>
          <p:cNvPr id="399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p:sp>
      <p:sp>
        <p:nvSpPr>
          <p:cNvPr id="41986" name="备注占位符 2"/>
          <p:cNvSpPr>
            <a:spLocks noGrp="1"/>
          </p:cNvSpPr>
          <p:nvPr>
            <p:ph type="body"/>
          </p:nvPr>
        </p:nvSpPr>
        <p:spPr/>
        <p:txBody>
          <a:bodyPr wrap="square" lIns="91440" tIns="45720" rIns="91440" bIns="45720" anchor="t" anchorCtr="0"/>
          <a:p>
            <a:pPr lvl="0"/>
            <a:endParaRPr lang="zh-CN" altLang="en-US" dirty="0"/>
          </a:p>
        </p:txBody>
      </p:sp>
      <p:sp>
        <p:nvSpPr>
          <p:cNvPr id="4198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p:nvPr>
        </p:nvSpPr>
        <p:spPr/>
        <p:txBody>
          <a:bodyPr wrap="square" lIns="91440" tIns="45720" rIns="91440" bIns="45720" anchor="t" anchorCtr="0"/>
          <a:p>
            <a:pPr lvl="0"/>
            <a:r>
              <a:rPr lang="zh-CN" altLang="en-US" dirty="0"/>
              <a:t>函数式程序设计语言适合大规模数值计算，并发计算，多核，</a:t>
            </a:r>
            <a:r>
              <a:rPr lang="en-US" altLang="zh-CN" dirty="0"/>
              <a:t>F#</a:t>
            </a:r>
            <a:endParaRPr lang="en-US" altLang="zh-CN" dirty="0"/>
          </a:p>
          <a:p>
            <a:pPr lvl="0"/>
            <a:r>
              <a:rPr lang="zh-CN" altLang="en-US" dirty="0"/>
              <a:t>从函数到函数</a:t>
            </a:r>
            <a:endParaRPr lang="en-US" altLang="zh-CN" dirty="0"/>
          </a:p>
        </p:txBody>
      </p:sp>
      <p:sp>
        <p:nvSpPr>
          <p:cNvPr id="4403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p:nvPr>
        </p:nvSpPr>
        <p:spPr/>
        <p:txBody>
          <a:bodyPr wrap="square" lIns="91440" tIns="45720" rIns="91440" bIns="45720" anchor="t" anchorCtr="0"/>
          <a:p>
            <a:pPr lvl="0"/>
            <a:r>
              <a:rPr lang="en-US" altLang="zh-CN" dirty="0"/>
              <a:t>Guarded Actions</a:t>
            </a:r>
            <a:endParaRPr lang="en-US" altLang="zh-CN" dirty="0"/>
          </a:p>
        </p:txBody>
      </p:sp>
      <p:sp>
        <p:nvSpPr>
          <p:cNvPr id="460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p:txBody>
          <a:bodyPr wrap="square" lIns="91440" tIns="45720" rIns="91440" bIns="45720" anchor="t" anchorCtr="0"/>
          <a:p>
            <a:pPr lvl="0"/>
            <a:r>
              <a:rPr lang="zh-CN" altLang="en-US" dirty="0"/>
              <a:t>主程序，子程序 （可以独立编译）</a:t>
            </a:r>
            <a:endParaRPr lang="en-US" altLang="zh-CN" dirty="0"/>
          </a:p>
          <a:p>
            <a:pPr lvl="0"/>
            <a:r>
              <a:rPr lang="zh-CN" altLang="en-US" dirty="0"/>
              <a:t>过程，子过程</a:t>
            </a:r>
            <a:endParaRPr lang="en-US" altLang="zh-CN" dirty="0"/>
          </a:p>
          <a:p>
            <a:pPr lvl="0"/>
            <a:r>
              <a:rPr lang="zh-CN" altLang="en-US" dirty="0"/>
              <a:t>函数，子函数</a:t>
            </a:r>
            <a:endParaRPr lang="zh-CN" altLang="en-US" dirty="0"/>
          </a:p>
        </p:txBody>
      </p:sp>
      <p:sp>
        <p:nvSpPr>
          <p:cNvPr id="481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p>
            <a:pPr lvl="0" eaLnBrk="1" hangingPunct="1"/>
            <a:r>
              <a:rPr lang="zh-CN" altLang="en-US" dirty="0"/>
              <a:t>如果仅仅是表达问题，那么自然语言就好了，不需要程序设计语言。当然现在前沿研究就是语音识别、自然语言处理，直接到计算机执行</a:t>
            </a:r>
            <a:endParaRPr lang="zh-CN" altLang="en-US" dirty="0"/>
          </a:p>
          <a:p>
            <a:pPr lvl="0" eaLnBrk="1" hangingPunct="1"/>
            <a:endParaRPr lang="zh-CN" altLang="en-US" dirty="0"/>
          </a:p>
          <a:p>
            <a:pPr lvl="0" eaLnBrk="1" hangingPunct="1"/>
            <a:endParaRPr lang="zh-CN" altLang="en-US" dirty="0"/>
          </a:p>
        </p:txBody>
      </p:sp>
      <p:sp>
        <p:nvSpPr>
          <p:cNvPr id="81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1440" tIns="45720" rIns="91440" bIns="45720" anchor="t" anchorCtr="0"/>
          <a:p>
            <a:pPr lvl="0"/>
            <a:endParaRPr lang="zh-CN" altLang="en-US" dirty="0"/>
          </a:p>
        </p:txBody>
      </p:sp>
      <p:sp>
        <p:nvSpPr>
          <p:cNvPr id="5120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p:nvPr>
        </p:nvSpPr>
        <p:spPr/>
        <p:txBody>
          <a:bodyPr wrap="square" lIns="91440" tIns="45720" rIns="91440" bIns="45720" anchor="t" anchorCtr="0"/>
          <a:p>
            <a:pPr lvl="0"/>
            <a:r>
              <a:rPr lang="en-US" altLang="zh-CN" dirty="0"/>
              <a:t>C</a:t>
            </a:r>
            <a:r>
              <a:rPr lang="zh-CN" altLang="en-US" dirty="0"/>
              <a:t>语言具有一些</a:t>
            </a:r>
            <a:r>
              <a:rPr lang="en-US" altLang="zh-CN" dirty="0"/>
              <a:t>Ada</a:t>
            </a:r>
            <a:r>
              <a:rPr lang="zh-CN" altLang="en-US" dirty="0"/>
              <a:t>语言难于表达的语法成分和特殊功能。如</a:t>
            </a:r>
            <a:r>
              <a:rPr lang="en-US" altLang="zh-CN" dirty="0"/>
              <a:t>C</a:t>
            </a:r>
            <a:r>
              <a:rPr lang="zh-CN" altLang="en-US" dirty="0"/>
              <a:t>语言指针类型和结构类型直接支持地址和位段操作；类型转换灵活自如，许多类型相互之间能不加转换使用；变量类型复杂多样，各种变量具有不同的作用域和有效期；宏定义使代码简单明了；输入、输出功能完备。</a:t>
            </a:r>
            <a:endParaRPr lang="zh-CN" altLang="en-US" dirty="0"/>
          </a:p>
          <a:p>
            <a:pPr lvl="0"/>
            <a:r>
              <a:rPr lang="en-US" altLang="zh-CN" dirty="0"/>
              <a:t>Ada</a:t>
            </a:r>
            <a:r>
              <a:rPr lang="zh-CN" altLang="en-US" dirty="0"/>
              <a:t>语言由于其静态强类型特点，使诸如操作类型不匹配、数据越界、变量非法存取之类的错误在编译时就被发现，增强了程序的可靠性；另一方面，也限制了其灵活性，所有对象在声明时就必须严格定义其类型，而在实际应用中，例如在专家系统工具的开发中，很多对象的类型、取值范围、空间大小等只有在程序执行过程中由上下文推断出。类似于</a:t>
            </a:r>
            <a:r>
              <a:rPr lang="en-US" altLang="zh-CN" dirty="0"/>
              <a:t>C</a:t>
            </a:r>
            <a:r>
              <a:rPr lang="zh-CN" altLang="en-US" dirty="0"/>
              <a:t>语言的动态数组、函数指针等类型在</a:t>
            </a:r>
            <a:r>
              <a:rPr lang="en-US" altLang="zh-CN" dirty="0"/>
              <a:t>Ada</a:t>
            </a:r>
            <a:r>
              <a:rPr lang="zh-CN" altLang="en-US" dirty="0"/>
              <a:t>语言中也难以实现。</a:t>
            </a:r>
            <a:r>
              <a:rPr lang="en-US" altLang="zh-CN" dirty="0"/>
              <a:t>Ada</a:t>
            </a:r>
            <a:r>
              <a:rPr lang="zh-CN" altLang="en-US" dirty="0"/>
              <a:t>语言虽然没有</a:t>
            </a:r>
            <a:r>
              <a:rPr lang="en-US" altLang="zh-CN" dirty="0"/>
              <a:t>C</a:t>
            </a:r>
            <a:r>
              <a:rPr lang="zh-CN" altLang="en-US" dirty="0"/>
              <a:t>语言的许多特点，但通过</a:t>
            </a:r>
            <a:r>
              <a:rPr lang="en-US" altLang="zh-CN" dirty="0"/>
              <a:t>Ada</a:t>
            </a:r>
            <a:r>
              <a:rPr lang="zh-CN" altLang="en-US" dirty="0"/>
              <a:t>语言提供的各种语法机制，能间接完成</a:t>
            </a:r>
            <a:r>
              <a:rPr lang="en-US" altLang="zh-CN" dirty="0"/>
              <a:t>C</a:t>
            </a:r>
            <a:r>
              <a:rPr lang="zh-CN" altLang="en-US" dirty="0"/>
              <a:t>语言所特有的各种功能。</a:t>
            </a:r>
            <a:endParaRPr lang="zh-CN" altLang="en-US" dirty="0"/>
          </a:p>
        </p:txBody>
      </p:sp>
      <p:sp>
        <p:nvSpPr>
          <p:cNvPr id="5325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1440" tIns="45720" rIns="91440" bIns="45720" anchor="t" anchorCtr="0"/>
          <a:p>
            <a:pPr lvl="0"/>
            <a:endParaRPr lang="zh-CN" altLang="en-US" dirty="0"/>
          </a:p>
        </p:txBody>
      </p:sp>
      <p:sp>
        <p:nvSpPr>
          <p:cNvPr id="5529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p:nvPr>
        </p:nvSpPr>
        <p:spPr/>
        <p:txBody>
          <a:bodyPr wrap="square" lIns="91440" tIns="45720" rIns="91440" bIns="45720" anchor="t" anchorCtr="0"/>
          <a:p>
            <a:pPr lvl="0"/>
            <a:endParaRPr lang="en-US" altLang="zh-CN" dirty="0"/>
          </a:p>
        </p:txBody>
      </p:sp>
      <p:sp>
        <p:nvSpPr>
          <p:cNvPr id="5734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nchorCtr="0"/>
          <a:p>
            <a:pPr lvl="0"/>
            <a:r>
              <a:rPr lang="zh-CN" altLang="en-US" dirty="0"/>
              <a:t>这里开始表达式里面的内容，包括数据类型（数据）和控制语句（计算）</a:t>
            </a:r>
            <a:endParaRPr lang="en-US" altLang="zh-CN" dirty="0"/>
          </a:p>
          <a:p>
            <a:pPr lvl="0"/>
            <a:r>
              <a:rPr lang="zh-CN" altLang="en-US" dirty="0"/>
              <a:t>命令式：数据</a:t>
            </a:r>
            <a:r>
              <a:rPr lang="en-US" altLang="zh-CN" dirty="0"/>
              <a:t>+</a:t>
            </a:r>
            <a:r>
              <a:rPr lang="zh-CN" altLang="en-US" dirty="0"/>
              <a:t>计算（控制语句）</a:t>
            </a:r>
            <a:endParaRPr lang="en-US" altLang="zh-CN" dirty="0"/>
          </a:p>
          <a:p>
            <a:pPr lvl="0"/>
            <a:r>
              <a:rPr lang="zh-CN" altLang="en-US" dirty="0"/>
              <a:t>函数式：数据</a:t>
            </a:r>
            <a:r>
              <a:rPr lang="en-US" altLang="zh-CN" dirty="0"/>
              <a:t>+</a:t>
            </a:r>
            <a:r>
              <a:rPr lang="zh-CN" altLang="en-US" dirty="0"/>
              <a:t>函数（函数操作）</a:t>
            </a:r>
            <a:endParaRPr lang="en-US" altLang="zh-CN" dirty="0"/>
          </a:p>
        </p:txBody>
      </p:sp>
      <p:sp>
        <p:nvSpPr>
          <p:cNvPr id="593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p:nvPr>
        </p:nvSpPr>
        <p:spPr/>
        <p:txBody>
          <a:bodyPr wrap="square" lIns="91440" tIns="45720" rIns="91440" bIns="45720" anchor="t" anchorCtr="0"/>
          <a:p>
            <a:pPr lvl="0"/>
            <a:r>
              <a:rPr lang="zh-CN" altLang="en-US" dirty="0"/>
              <a:t>数据类型和操作</a:t>
            </a:r>
            <a:endParaRPr lang="en-US" altLang="zh-CN" dirty="0"/>
          </a:p>
          <a:p>
            <a:pPr lvl="0"/>
            <a:endParaRPr lang="en-US" altLang="zh-CN" dirty="0"/>
          </a:p>
          <a:p>
            <a:pPr lvl="0"/>
            <a:r>
              <a:rPr lang="zh-CN" altLang="en-US" dirty="0"/>
              <a:t>解释一下指针</a:t>
            </a:r>
            <a:endParaRPr lang="zh-CN" altLang="en-US" dirty="0"/>
          </a:p>
        </p:txBody>
      </p:sp>
      <p:sp>
        <p:nvSpPr>
          <p:cNvPr id="614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1440" tIns="45720" rIns="91440" bIns="45720" anchor="t" anchorCtr="0"/>
          <a:p>
            <a:pPr lvl="0"/>
            <a:r>
              <a:rPr lang="zh-CN" altLang="en-US" dirty="0"/>
              <a:t>名字比标识符更有明确的意义和属性，比如变量名，常量名</a:t>
            </a:r>
            <a:endParaRPr lang="en-US" altLang="zh-CN" dirty="0"/>
          </a:p>
        </p:txBody>
      </p:sp>
      <p:sp>
        <p:nvSpPr>
          <p:cNvPr id="634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p:nvPr>
        </p:nvSpPr>
        <p:spPr/>
        <p:txBody>
          <a:bodyPr wrap="square" lIns="91440" tIns="45720" rIns="91440" bIns="45720" anchor="t" anchorCtr="0"/>
          <a:p>
            <a:pPr lvl="0"/>
            <a:endParaRPr lang="zh-CN" altLang="en-US" dirty="0"/>
          </a:p>
        </p:txBody>
      </p:sp>
      <p:sp>
        <p:nvSpPr>
          <p:cNvPr id="655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p:nvPr>
        </p:nvSpPr>
        <p:spPr/>
        <p:txBody>
          <a:bodyPr wrap="square" lIns="91440" tIns="45720" rIns="91440" bIns="45720" anchor="t" anchorCtr="0"/>
          <a:p>
            <a:pPr lvl="0"/>
            <a:r>
              <a:rPr lang="zh-CN" altLang="en-US" dirty="0"/>
              <a:t>从初级数据类型定义复杂数据类型</a:t>
            </a:r>
            <a:endParaRPr lang="en-US" altLang="zh-CN" dirty="0"/>
          </a:p>
          <a:p>
            <a:pPr lvl="0"/>
            <a:endParaRPr lang="en-US" altLang="zh-CN" dirty="0"/>
          </a:p>
          <a:p>
            <a:pPr lvl="0"/>
            <a:r>
              <a:rPr lang="zh-CN" altLang="en-US" dirty="0"/>
              <a:t>数组的每个元素所占的存储空间是一样大的</a:t>
            </a:r>
            <a:endParaRPr lang="en-US" altLang="zh-CN" dirty="0"/>
          </a:p>
          <a:p>
            <a:pPr lvl="0"/>
            <a:r>
              <a:rPr lang="zh-CN" altLang="en-US" dirty="0"/>
              <a:t>所需的存储空间大小在编译时就已经确定</a:t>
            </a:r>
            <a:endParaRPr lang="en-US" altLang="zh-CN" dirty="0"/>
          </a:p>
        </p:txBody>
      </p:sp>
      <p:sp>
        <p:nvSpPr>
          <p:cNvPr id="6758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p:sp>
      <p:sp>
        <p:nvSpPr>
          <p:cNvPr id="69634" name="备注占位符 2"/>
          <p:cNvSpPr>
            <a:spLocks noGrp="1"/>
          </p:cNvSpPr>
          <p:nvPr>
            <p:ph type="body"/>
          </p:nvPr>
        </p:nvSpPr>
        <p:spPr/>
        <p:txBody>
          <a:bodyPr wrap="square" lIns="91440" tIns="45720" rIns="91440" bIns="45720" anchor="t" anchorCtr="0"/>
          <a:p>
            <a:pPr lvl="0"/>
            <a:r>
              <a:rPr lang="zh-CN" altLang="en-US" dirty="0"/>
              <a:t>理解一维、二维即可</a:t>
            </a:r>
            <a:endParaRPr lang="en-US" altLang="zh-CN" dirty="0"/>
          </a:p>
        </p:txBody>
      </p:sp>
      <p:sp>
        <p:nvSpPr>
          <p:cNvPr id="69635" name="灯片编号占位符 3"/>
          <p:cNvSpPr txBox="1">
            <a:spLocks noGrp="1"/>
          </p:cNvSpPr>
          <p:nvPr>
            <p:ph type="sldNum" sz="quarter"/>
          </p:nvPr>
        </p:nvSpPr>
        <p:spPr>
          <a:xfrm>
            <a:off x="3849688" y="9429750"/>
            <a:ext cx="2946400" cy="496888"/>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40" tIns="45720" rIns="91440" bIns="45720" anchor="t" anchorCtr="0"/>
          <a:p>
            <a:pPr lvl="0" eaLnBrk="1" hangingPunct="1"/>
            <a:endParaRPr lang="zh-CN" altLang="en-US" dirty="0"/>
          </a:p>
          <a:p>
            <a:pPr lvl="0" eaLnBrk="1" hangingPunct="1"/>
            <a:endParaRPr lang="en-US" altLang="zh-CN" dirty="0"/>
          </a:p>
        </p:txBody>
      </p:sp>
      <p:sp>
        <p:nvSpPr>
          <p:cNvPr id="102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p:sp>
      <p:sp>
        <p:nvSpPr>
          <p:cNvPr id="71682" name="备注占位符 2"/>
          <p:cNvSpPr>
            <a:spLocks noGrp="1"/>
          </p:cNvSpPr>
          <p:nvPr>
            <p:ph type="body"/>
          </p:nvPr>
        </p:nvSpPr>
        <p:spPr/>
        <p:txBody>
          <a:bodyPr wrap="square" lIns="91440" tIns="45720" rIns="91440" bIns="45720" anchor="t" anchorCtr="0"/>
          <a:p>
            <a:pPr lvl="0"/>
            <a:endParaRPr lang="zh-CN" altLang="en-US" dirty="0"/>
          </a:p>
        </p:txBody>
      </p:sp>
      <p:sp>
        <p:nvSpPr>
          <p:cNvPr id="716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p:sp>
      <p:sp>
        <p:nvSpPr>
          <p:cNvPr id="73730" name="备注占位符 2"/>
          <p:cNvSpPr>
            <a:spLocks noGrp="1"/>
          </p:cNvSpPr>
          <p:nvPr>
            <p:ph type="body"/>
          </p:nvPr>
        </p:nvSpPr>
        <p:spPr/>
        <p:txBody>
          <a:bodyPr wrap="square" lIns="91440" tIns="45720" rIns="91440" bIns="45720" anchor="t" anchorCtr="0"/>
          <a:p>
            <a:pPr lvl="0"/>
            <a:r>
              <a:rPr lang="zh-CN" altLang="en-US" dirty="0"/>
              <a:t>数据结构中：</a:t>
            </a:r>
            <a:endParaRPr lang="en-US" altLang="zh-CN" dirty="0"/>
          </a:p>
          <a:p>
            <a:pPr lvl="0"/>
            <a:r>
              <a:rPr lang="zh-CN" altLang="en-US" dirty="0"/>
              <a:t>堆和栈都是一种数据项按序排列的数据结构。</a:t>
            </a:r>
            <a:endParaRPr lang="en-US" altLang="zh-CN" dirty="0"/>
          </a:p>
          <a:p>
            <a:pPr lvl="0"/>
            <a:endParaRPr lang="en-US" altLang="zh-CN" dirty="0"/>
          </a:p>
          <a:p>
            <a:pPr lvl="0"/>
            <a:r>
              <a:rPr lang="zh-CN" altLang="en-US" dirty="0"/>
              <a:t>编译器中的：</a:t>
            </a:r>
            <a:endParaRPr lang="en-US" altLang="zh-CN" dirty="0"/>
          </a:p>
          <a:p>
            <a:pPr lvl="0"/>
            <a:r>
              <a:rPr lang="en-US" altLang="zh-CN" dirty="0"/>
              <a:t>1</a:t>
            </a:r>
            <a:r>
              <a:rPr lang="zh-CN" altLang="en-US" dirty="0"/>
              <a:t>、栈区（</a:t>
            </a:r>
            <a:r>
              <a:rPr lang="en-US" altLang="zh-CN" dirty="0"/>
              <a:t>stack</a:t>
            </a:r>
            <a:r>
              <a:rPr lang="zh-CN" altLang="en-US" dirty="0"/>
              <a:t>）</a:t>
            </a:r>
            <a:r>
              <a:rPr lang="en-US" altLang="zh-CN" dirty="0"/>
              <a:t>— </a:t>
            </a:r>
            <a:r>
              <a:rPr lang="zh-CN" altLang="en-US" dirty="0"/>
              <a:t>由编译器自动分配释放 ，存放函数的参数值，局部变量的值等。其操作方式类似于数据结构中的栈。</a:t>
            </a:r>
            <a:br>
              <a:rPr lang="zh-CN" altLang="en-US" dirty="0"/>
            </a:br>
            <a:r>
              <a:rPr lang="en-US" altLang="zh-CN" dirty="0"/>
              <a:t>2</a:t>
            </a:r>
            <a:r>
              <a:rPr lang="zh-CN" altLang="en-US" dirty="0"/>
              <a:t>、堆区（</a:t>
            </a:r>
            <a:r>
              <a:rPr lang="en-US" altLang="zh-CN" dirty="0"/>
              <a:t>heap</a:t>
            </a:r>
            <a:r>
              <a:rPr lang="zh-CN" altLang="en-US" dirty="0"/>
              <a:t>） </a:t>
            </a:r>
            <a:r>
              <a:rPr lang="en-US" altLang="zh-CN" dirty="0"/>
              <a:t>— </a:t>
            </a:r>
            <a:r>
              <a:rPr lang="zh-CN" altLang="en-US" dirty="0"/>
              <a:t>一般由程序员分配释放， 若程序员不释放，程序结束时可能由</a:t>
            </a:r>
            <a:r>
              <a:rPr lang="en-US" altLang="zh-CN" dirty="0"/>
              <a:t>OS</a:t>
            </a:r>
            <a:r>
              <a:rPr lang="zh-CN" altLang="en-US" dirty="0"/>
              <a:t>回收 。注意它与数据结构中的堆是两回事，分配方式倒是类似于链表，</a:t>
            </a:r>
            <a:endParaRPr lang="en-US" altLang="zh-CN" dirty="0"/>
          </a:p>
          <a:p>
            <a:pPr lvl="0"/>
            <a:endParaRPr lang="en-US" altLang="zh-CN" dirty="0"/>
          </a:p>
        </p:txBody>
      </p:sp>
      <p:sp>
        <p:nvSpPr>
          <p:cNvPr id="737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nchorCtr="0"/>
          <a:p>
            <a:pPr lvl="0"/>
            <a:r>
              <a:rPr lang="en-US" altLang="zh-CN" dirty="0"/>
              <a:t>Package{</a:t>
            </a:r>
            <a:endParaRPr lang="en-US" altLang="zh-CN" dirty="0"/>
          </a:p>
          <a:p>
            <a:pPr lvl="0"/>
            <a:r>
              <a:rPr lang="en-US" altLang="zh-CN" dirty="0"/>
              <a:t>}</a:t>
            </a:r>
            <a:endParaRPr lang="en-US" altLang="zh-CN" dirty="0"/>
          </a:p>
          <a:p>
            <a:pPr lvl="0"/>
            <a:r>
              <a:rPr lang="en-US" altLang="zh-CN" dirty="0"/>
              <a:t>Class{</a:t>
            </a:r>
            <a:endParaRPr lang="en-US" altLang="zh-CN" dirty="0"/>
          </a:p>
          <a:p>
            <a:pPr lvl="0"/>
            <a:r>
              <a:rPr lang="en-US" altLang="zh-CN" dirty="0"/>
              <a:t>}</a:t>
            </a:r>
            <a:endParaRPr lang="zh-CN" altLang="en-US" dirty="0"/>
          </a:p>
        </p:txBody>
      </p:sp>
      <p:sp>
        <p:nvSpPr>
          <p:cNvPr id="757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7826" name="Rectangle 2"/>
          <p:cNvSpPr>
            <a:spLocks noTextEdit="1"/>
          </p:cNvSpPr>
          <p:nvPr>
            <p:ph type="sldImg"/>
          </p:nvPr>
        </p:nvSpPr>
        <p:spPr/>
      </p:sp>
      <p:sp>
        <p:nvSpPr>
          <p:cNvPr id="77827" name="Rectangle 3"/>
          <p:cNvSpPr>
            <a:spLocks noGrp="1"/>
          </p:cNvSpPr>
          <p:nvPr>
            <p:ph type="body"/>
          </p:nvPr>
        </p:nvSpPr>
        <p:spPr/>
        <p:txBody>
          <a:bodyPr wrap="square" lIns="91440" tIns="45720" rIns="91440" bIns="45720" anchor="t" anchorCtr="0"/>
          <a:p>
            <a:pPr lvl="0" eaLnBrk="1" hangingPunct="1"/>
            <a:r>
              <a:rPr lang="zh-CN" altLang="en-US" dirty="0"/>
              <a:t>黑板板书</a:t>
            </a:r>
            <a:endParaRPr lang="en-US" altLang="zh-CN" dirty="0"/>
          </a:p>
          <a:p>
            <a:pPr lvl="0" eaLnBrk="1" hangingPunct="1"/>
            <a:r>
              <a:rPr lang="zh-CN" altLang="en-US" dirty="0"/>
              <a:t>前面是数据，这里开始表达式（运算量和运算符）</a:t>
            </a:r>
            <a:endParaRPr lang="en-US" altLang="zh-CN" dirty="0"/>
          </a:p>
          <a:p>
            <a:pPr lvl="0" eaLnBrk="1" hangingPunct="1"/>
            <a:r>
              <a:rPr lang="zh-CN" altLang="en-US" dirty="0"/>
              <a:t>有了数据和对应的操作，就可以构造一个表达式</a:t>
            </a:r>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9874" name="Rectangle 2"/>
          <p:cNvSpPr>
            <a:spLocks noTextEdit="1"/>
          </p:cNvSpPr>
          <p:nvPr>
            <p:ph type="sldImg"/>
          </p:nvPr>
        </p:nvSpPr>
        <p:spPr/>
      </p:sp>
      <p:sp>
        <p:nvSpPr>
          <p:cNvPr id="79875" name="Rectangle 3"/>
          <p:cNvSpPr>
            <a:spLocks noGrp="1"/>
          </p:cNvSpPr>
          <p:nvPr>
            <p:ph type="body"/>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noTextEdit="1"/>
          </p:cNvSpPr>
          <p:nvPr>
            <p:ph type="sldImg"/>
          </p:nvPr>
        </p:nvSpPr>
        <p:spPr/>
      </p:sp>
      <p:sp>
        <p:nvSpPr>
          <p:cNvPr id="81922" name="备注占位符 2"/>
          <p:cNvSpPr>
            <a:spLocks noGrp="1"/>
          </p:cNvSpPr>
          <p:nvPr>
            <p:ph type="body"/>
          </p:nvPr>
        </p:nvSpPr>
        <p:spPr/>
        <p:txBody>
          <a:bodyPr wrap="square" lIns="91440" tIns="45720" rIns="91440" bIns="45720" anchor="t" anchorCtr="0"/>
          <a:p>
            <a:pPr lvl="0"/>
            <a:endParaRPr lang="zh-CN" altLang="en-US" dirty="0"/>
          </a:p>
        </p:txBody>
      </p:sp>
      <p:sp>
        <p:nvSpPr>
          <p:cNvPr id="8192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p:nvPr>
        </p:nvSpPr>
        <p:spPr/>
        <p:txBody>
          <a:bodyPr wrap="square" lIns="91440" tIns="45720" rIns="91440" bIns="45720" anchor="t" anchorCtr="0"/>
          <a:p>
            <a:pPr lvl="0"/>
            <a:r>
              <a:rPr lang="zh-CN" altLang="en-US" dirty="0"/>
              <a:t>从编译的角度来看程序设计语言的共同特征</a:t>
            </a:r>
            <a:endParaRPr lang="zh-CN" altLang="en-US" dirty="0"/>
          </a:p>
        </p:txBody>
      </p:sp>
      <p:sp>
        <p:nvSpPr>
          <p:cNvPr id="849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p:sp>
      <p:sp>
        <p:nvSpPr>
          <p:cNvPr id="88066" name="备注占位符 2"/>
          <p:cNvSpPr>
            <a:spLocks noGrp="1"/>
          </p:cNvSpPr>
          <p:nvPr>
            <p:ph type="body"/>
          </p:nvPr>
        </p:nvSpPr>
        <p:spPr/>
        <p:txBody>
          <a:bodyPr wrap="square" lIns="91440" tIns="45720" rIns="91440" bIns="45720" anchor="t" anchorCtr="0"/>
          <a:p>
            <a:pPr lvl="0"/>
            <a:r>
              <a:rPr lang="zh-CN" altLang="en-US" dirty="0"/>
              <a:t>这是用于构造单词以及语法</a:t>
            </a:r>
            <a:r>
              <a:rPr lang="zh-CN" altLang="en-US" dirty="0"/>
              <a:t>单元的通用基础</a:t>
            </a:r>
            <a:r>
              <a:rPr lang="zh-CN" altLang="en-US" dirty="0"/>
              <a:t>形式</a:t>
            </a:r>
            <a:endParaRPr lang="zh-CN" altLang="en-US" dirty="0"/>
          </a:p>
        </p:txBody>
      </p:sp>
      <p:sp>
        <p:nvSpPr>
          <p:cNvPr id="8806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p:sp>
      <p:sp>
        <p:nvSpPr>
          <p:cNvPr id="90114" name="备注占位符 2"/>
          <p:cNvSpPr>
            <a:spLocks noGrp="1"/>
          </p:cNvSpPr>
          <p:nvPr>
            <p:ph type="body"/>
          </p:nvPr>
        </p:nvSpPr>
        <p:spPr/>
        <p:txBody>
          <a:bodyPr wrap="square" lIns="91440" tIns="45720" rIns="91440" bIns="45720" anchor="t" anchorCtr="0"/>
          <a:p>
            <a:pPr lvl="0"/>
            <a:r>
              <a:rPr lang="zh-CN" altLang="en-US" dirty="0"/>
              <a:t>虽然这</a:t>
            </a:r>
            <a:r>
              <a:rPr lang="en-US" altLang="zh-CN" dirty="0"/>
              <a:t>4</a:t>
            </a:r>
            <a:r>
              <a:rPr lang="zh-CN" altLang="en-US" dirty="0"/>
              <a:t>个特点已经规定了上下文无关文法的特征，但我们仍然好奇，为什么是“上下文无关”而不是“上下文有关”呢？这是因为在利用一个上下文无关文法生成语言的时候，我们可以随意将文法规则左边的非终结符派生（更换）为右边的终结符或非终结符。举个例子，如果有下面的文法：</a:t>
            </a:r>
            <a:endParaRPr lang="zh-CN" altLang="en-US" dirty="0"/>
          </a:p>
          <a:p>
            <a:pPr lvl="0"/>
            <a:r>
              <a:rPr lang="en-US" altLang="zh-CN" dirty="0"/>
              <a:t>Number --&gt; 0 / 1 / 2 / 3 / 4 / 5 / 6 / 7 / 8 / 9</a:t>
            </a:r>
            <a:endParaRPr lang="en-US" altLang="zh-CN" dirty="0"/>
          </a:p>
          <a:p>
            <a:pPr lvl="0"/>
            <a:r>
              <a:rPr lang="en-US" altLang="zh-CN" dirty="0"/>
              <a:t>Alpha --&gt; 'A'-'Z' / 'a'-'z'</a:t>
            </a:r>
            <a:endParaRPr lang="en-US" altLang="zh-CN" dirty="0"/>
          </a:p>
          <a:p>
            <a:pPr lvl="0"/>
            <a:r>
              <a:rPr lang="en-US" altLang="zh-CN" dirty="0"/>
              <a:t>AlphaNum --&gt; Alpha / Number</a:t>
            </a:r>
            <a:endParaRPr lang="en-US" altLang="zh-CN" dirty="0"/>
          </a:p>
          <a:p>
            <a:pPr lvl="0"/>
            <a:r>
              <a:rPr lang="en-US" altLang="zh-CN" dirty="0"/>
              <a:t>Variable --&gt; Alpha *AlphaNum</a:t>
            </a:r>
            <a:endParaRPr lang="en-US" altLang="zh-CN" dirty="0"/>
          </a:p>
          <a:p>
            <a:pPr lvl="0"/>
            <a:r>
              <a:rPr lang="zh-CN" altLang="en-US" dirty="0"/>
              <a:t>假设</a:t>
            </a:r>
            <a:r>
              <a:rPr lang="en-US" altLang="zh-CN" dirty="0"/>
              <a:t>Variable</a:t>
            </a:r>
            <a:r>
              <a:rPr lang="zh-CN" altLang="en-US" dirty="0"/>
              <a:t>是这个文法的开始符号，我们要根据这个文法生成一个语言实例。先应用规则</a:t>
            </a:r>
            <a:r>
              <a:rPr lang="en-US" altLang="zh-CN" dirty="0"/>
              <a:t>4</a:t>
            </a:r>
            <a:r>
              <a:rPr lang="zh-CN" altLang="en-US" dirty="0"/>
              <a:t>，</a:t>
            </a:r>
            <a:r>
              <a:rPr lang="en-US" altLang="zh-CN" dirty="0"/>
              <a:t>Variable</a:t>
            </a:r>
            <a:r>
              <a:rPr lang="zh-CN" altLang="en-US" dirty="0"/>
              <a:t>派生为</a:t>
            </a:r>
            <a:r>
              <a:rPr lang="en-US" altLang="zh-CN" dirty="0"/>
              <a:t>Alpha AlphaNum</a:t>
            </a:r>
            <a:r>
              <a:rPr lang="zh-CN" altLang="en-US" dirty="0"/>
              <a:t>（星号表示后面的符号可以出现</a:t>
            </a:r>
            <a:r>
              <a:rPr lang="en-US" altLang="zh-CN" dirty="0"/>
              <a:t>0</a:t>
            </a:r>
            <a:r>
              <a:rPr lang="zh-CN" altLang="en-US" dirty="0"/>
              <a:t>到若干次，这里我们选择出现</a:t>
            </a:r>
            <a:r>
              <a:rPr lang="en-US" altLang="zh-CN" dirty="0"/>
              <a:t>1</a:t>
            </a:r>
            <a:r>
              <a:rPr lang="zh-CN" altLang="en-US" dirty="0"/>
              <a:t>次）。然后对</a:t>
            </a:r>
            <a:r>
              <a:rPr lang="en-US" altLang="zh-CN" dirty="0"/>
              <a:t>Alpha</a:t>
            </a:r>
            <a:r>
              <a:rPr lang="zh-CN" altLang="en-US" dirty="0"/>
              <a:t>应用规则</a:t>
            </a:r>
            <a:r>
              <a:rPr lang="en-US" altLang="zh-CN" dirty="0"/>
              <a:t>2</a:t>
            </a:r>
            <a:r>
              <a:rPr lang="zh-CN" altLang="en-US" dirty="0"/>
              <a:t>，派生为</a:t>
            </a:r>
            <a:r>
              <a:rPr lang="en-US" altLang="zh-CN" dirty="0"/>
              <a:t>'A'</a:t>
            </a:r>
            <a:r>
              <a:rPr lang="zh-CN" altLang="en-US" dirty="0"/>
              <a:t>，因此整个</a:t>
            </a:r>
            <a:r>
              <a:rPr lang="en-US" altLang="zh-CN" dirty="0"/>
              <a:t>Variable</a:t>
            </a:r>
            <a:r>
              <a:rPr lang="zh-CN" altLang="en-US" dirty="0"/>
              <a:t>就派生为</a:t>
            </a:r>
            <a:r>
              <a:rPr lang="en-US" altLang="zh-CN" dirty="0"/>
              <a:t>'A' AlphaNum</a:t>
            </a:r>
            <a:r>
              <a:rPr lang="zh-CN" altLang="en-US" dirty="0"/>
              <a:t>。现在来考虑</a:t>
            </a:r>
            <a:r>
              <a:rPr lang="en-US" altLang="zh-CN" dirty="0"/>
              <a:t>AlphaNum</a:t>
            </a:r>
            <a:r>
              <a:rPr lang="zh-CN" altLang="en-US" dirty="0"/>
              <a:t>如何派生，有没有限制这个</a:t>
            </a:r>
            <a:r>
              <a:rPr lang="en-US" altLang="zh-CN" dirty="0"/>
              <a:t>AlphaNum</a:t>
            </a:r>
            <a:r>
              <a:rPr lang="zh-CN" altLang="en-US" dirty="0"/>
              <a:t>可以派生为</a:t>
            </a:r>
            <a:r>
              <a:rPr lang="en-US" altLang="zh-CN" dirty="0"/>
              <a:t>Alpha</a:t>
            </a:r>
            <a:r>
              <a:rPr lang="zh-CN" altLang="en-US" dirty="0"/>
              <a:t>还是</a:t>
            </a:r>
            <a:r>
              <a:rPr lang="en-US" altLang="zh-CN" dirty="0"/>
              <a:t>Number</a:t>
            </a:r>
            <a:r>
              <a:rPr lang="zh-CN" altLang="en-US" dirty="0"/>
              <a:t>呢？它是否会受到前面的</a:t>
            </a:r>
            <a:r>
              <a:rPr lang="en-US" altLang="zh-CN" dirty="0"/>
              <a:t>Alpha</a:t>
            </a:r>
            <a:r>
              <a:rPr lang="zh-CN" altLang="en-US" dirty="0"/>
              <a:t>的影响而不同？我们说， </a:t>
            </a:r>
            <a:r>
              <a:rPr lang="zh-CN" altLang="en-US" b="1" dirty="0"/>
              <a:t>在一个上下文无关文法中，这个派生是不受上下文影响的</a:t>
            </a:r>
            <a:r>
              <a:rPr lang="zh-CN" altLang="en-US" dirty="0"/>
              <a:t>，也就是说，我们可以随意的让其派生为</a:t>
            </a:r>
            <a:r>
              <a:rPr lang="en-US" altLang="zh-CN" dirty="0"/>
              <a:t>Alpha</a:t>
            </a:r>
            <a:r>
              <a:rPr lang="zh-CN" altLang="en-US" dirty="0"/>
              <a:t>或者</a:t>
            </a:r>
            <a:r>
              <a:rPr lang="en-US" altLang="zh-CN" dirty="0"/>
              <a:t>Number</a:t>
            </a:r>
            <a:r>
              <a:rPr lang="zh-CN" altLang="en-US" dirty="0"/>
              <a:t>，而不必考虑前后文的情况。有关解释可以参考 </a:t>
            </a:r>
            <a:r>
              <a:rPr lang="en-US" altLang="zh-CN" u="sng" dirty="0">
                <a:hlinkClick r:id="rId3"/>
              </a:rPr>
              <a:t>http://cs.union.edu/~striegnk/courses/nlp-with-prolog/html/node37.html</a:t>
            </a:r>
            <a:r>
              <a:rPr lang="zh-CN" altLang="en-US" dirty="0"/>
              <a:t>。</a:t>
            </a:r>
            <a:endParaRPr lang="zh-CN" altLang="en-US" dirty="0"/>
          </a:p>
        </p:txBody>
      </p:sp>
      <p:sp>
        <p:nvSpPr>
          <p:cNvPr id="9011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p:txBody>
          <a:bodyPr wrap="square" lIns="91440" tIns="45720" rIns="91440" bIns="45720" anchor="t" anchorCtr="0"/>
          <a:p>
            <a:pPr lvl="0"/>
            <a:r>
              <a:rPr lang="zh-CN" altLang="en-US" dirty="0"/>
              <a:t>先看看非形式化表示</a:t>
            </a:r>
            <a:endParaRPr lang="zh-CN" altLang="en-US" dirty="0"/>
          </a:p>
        </p:txBody>
      </p:sp>
      <p:sp>
        <p:nvSpPr>
          <p:cNvPr id="9216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40" tIns="45720" rIns="91440" bIns="45720" anchor="t" anchorCtr="0"/>
          <a:p>
            <a:pPr lvl="0" eaLnBrk="1" hangingPunct="1"/>
            <a:r>
              <a:rPr lang="zh-CN" altLang="en-US" dirty="0"/>
              <a:t>如果仅仅是表达问题，那么自然语言就好了，不需要程序设计语言。当然现在前沿研究就是语音识别、自然语言处理，直接到计算机执行</a:t>
            </a:r>
            <a:endParaRPr lang="zh-CN" altLang="en-US" dirty="0"/>
          </a:p>
          <a:p>
            <a:pPr lvl="0" eaLnBrk="1" hangingPunct="1"/>
            <a:endParaRPr lang="zh-CN" altLang="en-US" dirty="0"/>
          </a:p>
          <a:p>
            <a:pPr lvl="0" eaLnBrk="1" hangingPunct="1"/>
            <a:endParaRPr lang="en-US" altLang="zh-CN"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p:sp>
      <p:sp>
        <p:nvSpPr>
          <p:cNvPr id="94210" name="备注占位符 2"/>
          <p:cNvSpPr>
            <a:spLocks noGrp="1"/>
          </p:cNvSpPr>
          <p:nvPr>
            <p:ph type="body"/>
          </p:nvPr>
        </p:nvSpPr>
        <p:spPr/>
        <p:txBody>
          <a:bodyPr wrap="square" lIns="91440" tIns="45720" rIns="91440" bIns="45720" anchor="t" anchorCtr="0"/>
          <a:p>
            <a:pPr lvl="0"/>
            <a:r>
              <a:rPr lang="en-US" altLang="zh-CN" dirty="0"/>
              <a:t>   </a:t>
            </a:r>
            <a:r>
              <a:rPr lang="zh-CN" altLang="en-US" dirty="0"/>
              <a:t>非终结符为语法概念</a:t>
            </a:r>
            <a:endParaRPr lang="en-US" altLang="zh-CN" dirty="0"/>
          </a:p>
          <a:p>
            <a:pPr lvl="0"/>
            <a:r>
              <a:rPr lang="en-US" altLang="zh-CN" dirty="0"/>
              <a:t>   </a:t>
            </a:r>
            <a:r>
              <a:rPr lang="zh-CN" altLang="en-US" dirty="0"/>
              <a:t>终结符为不可分割的基本符号</a:t>
            </a:r>
            <a:r>
              <a:rPr lang="en-US" altLang="zh-CN" dirty="0"/>
              <a:t>,</a:t>
            </a:r>
            <a:r>
              <a:rPr lang="zh-CN" altLang="en-US" dirty="0"/>
              <a:t>为词法概念</a:t>
            </a:r>
            <a:endParaRPr lang="zh-CN" altLang="en-US" dirty="0"/>
          </a:p>
          <a:p>
            <a:pPr lvl="0"/>
            <a:endParaRPr lang="zh-CN" altLang="en-US" dirty="0"/>
          </a:p>
        </p:txBody>
      </p:sp>
      <p:sp>
        <p:nvSpPr>
          <p:cNvPr id="9421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1440" tIns="45720" rIns="91440" bIns="45720" anchor="t" anchorCtr="0"/>
          <a:p>
            <a:pPr lvl="0"/>
            <a:r>
              <a:rPr lang="zh-CN" altLang="en-US" dirty="0"/>
              <a:t>从这可以看出，语法是程序的抽象结构</a:t>
            </a:r>
            <a:endParaRPr lang="en-US" altLang="zh-CN" dirty="0"/>
          </a:p>
          <a:p>
            <a:pPr lvl="0"/>
            <a:r>
              <a:rPr lang="zh-CN" altLang="en-US" dirty="0"/>
              <a:t>用到</a:t>
            </a:r>
            <a:r>
              <a:rPr lang="zh-CN" altLang="en-US" dirty="0"/>
              <a:t>前面闭包的概念！！！</a:t>
            </a:r>
            <a:endParaRPr lang="zh-CN" altLang="en-US" dirty="0"/>
          </a:p>
        </p:txBody>
      </p:sp>
      <p:sp>
        <p:nvSpPr>
          <p:cNvPr id="972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1440" tIns="45720" rIns="91440" bIns="45720" anchor="t" anchorCtr="0"/>
          <a:p>
            <a:pPr lvl="0"/>
            <a:r>
              <a:rPr lang="zh-CN" altLang="en-US" dirty="0"/>
              <a:t>正反两个角度来看，单词序列组成一个语法单元（</a:t>
            </a:r>
            <a:r>
              <a:rPr lang="zh-CN" altLang="en-US" dirty="0"/>
              <a:t>规约），一个语法单元分解成多个单词（</a:t>
            </a:r>
            <a:r>
              <a:rPr lang="zh-CN" altLang="en-US" dirty="0"/>
              <a:t>推导）</a:t>
            </a:r>
            <a:endParaRPr lang="zh-CN" altLang="en-US" dirty="0"/>
          </a:p>
        </p:txBody>
      </p:sp>
      <p:sp>
        <p:nvSpPr>
          <p:cNvPr id="972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p:nvPr>
        </p:nvSpPr>
        <p:spPr/>
        <p:txBody>
          <a:bodyPr wrap="square" lIns="91440" tIns="45720" rIns="91440" bIns="45720" anchor="t" anchorCtr="0"/>
          <a:p>
            <a:pPr lvl="0"/>
            <a:r>
              <a:rPr lang="en-US" altLang="zh-CN" dirty="0"/>
              <a:t>E</a:t>
            </a:r>
            <a:r>
              <a:rPr lang="zh-CN" altLang="en-US" dirty="0"/>
              <a:t>，</a:t>
            </a:r>
            <a:r>
              <a:rPr lang="en-US" altLang="zh-CN" dirty="0"/>
              <a:t>A</a:t>
            </a:r>
            <a:r>
              <a:rPr lang="zh-CN" altLang="en-US" dirty="0"/>
              <a:t>：非终结符，</a:t>
            </a:r>
            <a:r>
              <a:rPr lang="en-US" altLang="zh-CN" dirty="0"/>
              <a:t>+, *, (, )</a:t>
            </a:r>
            <a:r>
              <a:rPr lang="zh-CN" altLang="en-US" dirty="0"/>
              <a:t>， </a:t>
            </a:r>
            <a:r>
              <a:rPr lang="en-US" altLang="zh-CN" dirty="0"/>
              <a:t>var, const</a:t>
            </a:r>
            <a:r>
              <a:rPr lang="zh-CN" altLang="en-US" dirty="0"/>
              <a:t>为终结符，</a:t>
            </a:r>
            <a:r>
              <a:rPr lang="en-US" altLang="zh-CN" dirty="0"/>
              <a:t>E</a:t>
            </a:r>
            <a:r>
              <a:rPr lang="zh-CN" altLang="en-US" dirty="0"/>
              <a:t>同时为开始符（提问）</a:t>
            </a:r>
            <a:endParaRPr lang="en-US" altLang="zh-CN" dirty="0"/>
          </a:p>
          <a:p>
            <a:pPr lvl="0"/>
            <a:r>
              <a:rPr lang="en-US" altLang="zh-CN" dirty="0"/>
              <a:t>-&gt; </a:t>
            </a:r>
            <a:r>
              <a:rPr lang="zh-CN" altLang="en-US" dirty="0"/>
              <a:t>产生式， </a:t>
            </a:r>
            <a:r>
              <a:rPr lang="en-US" altLang="zh-CN" dirty="0"/>
              <a:t>=&gt;</a:t>
            </a:r>
            <a:r>
              <a:rPr lang="zh-CN" altLang="en-US" dirty="0"/>
              <a:t>表示推导</a:t>
            </a:r>
            <a:endParaRPr lang="zh-CN" altLang="en-US" dirty="0"/>
          </a:p>
          <a:p>
            <a:pPr lvl="0"/>
            <a:r>
              <a:rPr lang="zh-CN" altLang="en-US" dirty="0"/>
              <a:t>文法是与文本的表达，层次不够显式，但后面的语法树是显式的表达语法</a:t>
            </a:r>
            <a:r>
              <a:rPr lang="zh-CN" altLang="en-US" dirty="0"/>
              <a:t>层次结构</a:t>
            </a:r>
            <a:endParaRPr lang="zh-CN" altLang="en-US" dirty="0"/>
          </a:p>
        </p:txBody>
      </p:sp>
      <p:sp>
        <p:nvSpPr>
          <p:cNvPr id="993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p:nvPr>
        </p:nvSpPr>
        <p:spPr/>
        <p:txBody>
          <a:bodyPr wrap="square" lIns="91440" tIns="45720" rIns="91440" bIns="45720" anchor="t" anchorCtr="0"/>
          <a:p>
            <a:pPr lvl="0"/>
            <a:r>
              <a:rPr lang="zh-CN" altLang="en-US" b="1" dirty="0">
                <a:sym typeface="Symbol" panose="05050102010706020507" pitchFamily="18" charset="2"/>
              </a:rPr>
              <a:t>用 取代 与 所在的上下文无关）</a:t>
            </a:r>
            <a:endParaRPr lang="zh-CN" altLang="en-US" dirty="0"/>
          </a:p>
        </p:txBody>
      </p:sp>
      <p:sp>
        <p:nvSpPr>
          <p:cNvPr id="1013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
          <p:cNvSpPr>
            <a:spLocks noGrp="1" noRot="1" noChangeAspect="1" noTextEdit="1"/>
          </p:cNvSpPr>
          <p:nvPr>
            <p:ph type="sldImg"/>
          </p:nvPr>
        </p:nvSpPr>
        <p:spPr/>
      </p:sp>
      <p:sp>
        <p:nvSpPr>
          <p:cNvPr id="103426" name="备注占位符 2"/>
          <p:cNvSpPr>
            <a:spLocks noGrp="1"/>
          </p:cNvSpPr>
          <p:nvPr>
            <p:ph type="body"/>
          </p:nvPr>
        </p:nvSpPr>
        <p:spPr/>
        <p:txBody>
          <a:bodyPr wrap="square" lIns="91440" tIns="45720" rIns="91440" bIns="45720" anchor="t" anchorCtr="0"/>
          <a:p>
            <a:pPr lvl="0"/>
            <a:r>
              <a:rPr lang="zh-CN" altLang="en-US" dirty="0"/>
              <a:t>归纳和演绎的思维训练</a:t>
            </a:r>
            <a:endParaRPr lang="zh-CN" altLang="en-US" dirty="0"/>
          </a:p>
        </p:txBody>
      </p:sp>
      <p:sp>
        <p:nvSpPr>
          <p:cNvPr id="10342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p:sp>
      <p:sp>
        <p:nvSpPr>
          <p:cNvPr id="106498" name="备注占位符 2"/>
          <p:cNvSpPr>
            <a:spLocks noGrp="1"/>
          </p:cNvSpPr>
          <p:nvPr>
            <p:ph type="body"/>
          </p:nvPr>
        </p:nvSpPr>
        <p:spPr/>
        <p:txBody>
          <a:bodyPr wrap="square" lIns="91440" tIns="45720" rIns="91440" bIns="45720" anchor="t" anchorCtr="0"/>
          <a:p>
            <a:pPr lvl="0"/>
            <a:endParaRPr lang="zh-CN" altLang="en-US" dirty="0"/>
          </a:p>
        </p:txBody>
      </p:sp>
      <p:sp>
        <p:nvSpPr>
          <p:cNvPr id="10649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p:sp>
      <p:sp>
        <p:nvSpPr>
          <p:cNvPr id="110594" name="备注占位符 2"/>
          <p:cNvSpPr>
            <a:spLocks noGrp="1"/>
          </p:cNvSpPr>
          <p:nvPr>
            <p:ph type="body"/>
          </p:nvPr>
        </p:nvSpPr>
        <p:spPr/>
        <p:txBody>
          <a:bodyPr wrap="square" lIns="91440" tIns="45720" rIns="91440" bIns="45720" anchor="t" anchorCtr="0"/>
          <a:p>
            <a:pPr lvl="0"/>
            <a:endParaRPr lang="zh-CN" altLang="en-US" dirty="0"/>
          </a:p>
        </p:txBody>
      </p:sp>
      <p:sp>
        <p:nvSpPr>
          <p:cNvPr id="1105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noTextEdit="1"/>
          </p:cNvSpPr>
          <p:nvPr>
            <p:ph type="sldImg"/>
          </p:nvPr>
        </p:nvSpPr>
        <p:spPr/>
      </p:sp>
      <p:sp>
        <p:nvSpPr>
          <p:cNvPr id="112642" name="备注占位符 2"/>
          <p:cNvSpPr>
            <a:spLocks noGrp="1"/>
          </p:cNvSpPr>
          <p:nvPr>
            <p:ph type="body"/>
          </p:nvPr>
        </p:nvSpPr>
        <p:spPr/>
        <p:txBody>
          <a:bodyPr wrap="square" lIns="91440" tIns="45720" rIns="91440" bIns="45720" anchor="t" anchorCtr="0"/>
          <a:p>
            <a:pPr lvl="0"/>
            <a:r>
              <a:rPr lang="zh-CN" altLang="en-US" dirty="0"/>
              <a:t>语法树比较直观，可以理解语法结构的层次</a:t>
            </a:r>
            <a:endParaRPr lang="en-US" altLang="zh-CN" dirty="0"/>
          </a:p>
          <a:p>
            <a:pPr lvl="0"/>
            <a:endParaRPr lang="zh-CN" altLang="en-US" dirty="0"/>
          </a:p>
        </p:txBody>
      </p:sp>
      <p:sp>
        <p:nvSpPr>
          <p:cNvPr id="1126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40" tIns="45720" rIns="91440" bIns="45720" anchor="t" anchorCtr="0"/>
          <a:p>
            <a:pPr lvl="0" eaLnBrk="1" hangingPunct="1"/>
            <a:r>
              <a:rPr lang="zh-CN" altLang="en-US" dirty="0"/>
              <a:t>我们用程序设计语言来表达客观世界，比如不同的应用，</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noTextEdit="1"/>
          </p:cNvSpPr>
          <p:nvPr>
            <p:ph type="sldImg"/>
          </p:nvPr>
        </p:nvSpPr>
        <p:spPr/>
      </p:sp>
      <p:sp>
        <p:nvSpPr>
          <p:cNvPr id="114690" name="备注占位符 2"/>
          <p:cNvSpPr>
            <a:spLocks noGrp="1"/>
          </p:cNvSpPr>
          <p:nvPr>
            <p:ph type="body"/>
          </p:nvPr>
        </p:nvSpPr>
        <p:spPr/>
        <p:txBody>
          <a:bodyPr wrap="square" lIns="91440" tIns="45720" rIns="91440" bIns="45720" anchor="t" anchorCtr="0"/>
          <a:p>
            <a:pPr lvl="0"/>
            <a:endParaRPr lang="zh-CN" altLang="en-US" dirty="0"/>
          </a:p>
        </p:txBody>
      </p:sp>
      <p:sp>
        <p:nvSpPr>
          <p:cNvPr id="1146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noTextEdit="1"/>
          </p:cNvSpPr>
          <p:nvPr>
            <p:ph type="sldImg"/>
          </p:nvPr>
        </p:nvSpPr>
        <p:spPr/>
      </p:sp>
      <p:sp>
        <p:nvSpPr>
          <p:cNvPr id="116738" name="备注占位符 2"/>
          <p:cNvSpPr>
            <a:spLocks noGrp="1"/>
          </p:cNvSpPr>
          <p:nvPr>
            <p:ph type="body"/>
          </p:nvPr>
        </p:nvSpPr>
        <p:spPr/>
        <p:txBody>
          <a:bodyPr wrap="square" lIns="91440" tIns="45720" rIns="91440" bIns="45720" anchor="t" anchorCtr="0"/>
          <a:p>
            <a:pPr lvl="0"/>
            <a:r>
              <a:rPr lang="zh-CN" altLang="en-US" dirty="0"/>
              <a:t>从小到大构造，先构造</a:t>
            </a:r>
            <a:r>
              <a:rPr lang="en-US" altLang="zh-CN" dirty="0"/>
              <a:t>F</a:t>
            </a:r>
            <a:r>
              <a:rPr lang="zh-CN" altLang="en-US" dirty="0"/>
              <a:t>，后构造</a:t>
            </a:r>
            <a:r>
              <a:rPr lang="en-US" altLang="zh-CN" dirty="0"/>
              <a:t>T</a:t>
            </a:r>
            <a:r>
              <a:rPr lang="zh-CN" altLang="en-US" dirty="0"/>
              <a:t>，因为左结合，所以</a:t>
            </a:r>
            <a:r>
              <a:rPr lang="en-US" altLang="zh-CN" dirty="0"/>
              <a:t>T*F,</a:t>
            </a:r>
            <a:r>
              <a:rPr lang="zh-CN" altLang="en-US" dirty="0"/>
              <a:t>因为左结合，所以</a:t>
            </a:r>
            <a:r>
              <a:rPr lang="en-US" altLang="zh-CN" dirty="0"/>
              <a:t>E+T</a:t>
            </a:r>
            <a:endParaRPr lang="zh-CN" altLang="en-US" dirty="0"/>
          </a:p>
        </p:txBody>
      </p:sp>
      <p:sp>
        <p:nvSpPr>
          <p:cNvPr id="1167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
          <p:cNvSpPr>
            <a:spLocks noGrp="1" noRot="1" noChangeAspect="1" noTextEdit="1"/>
          </p:cNvSpPr>
          <p:nvPr>
            <p:ph type="sldImg"/>
          </p:nvPr>
        </p:nvSpPr>
        <p:spPr/>
      </p:sp>
      <p:sp>
        <p:nvSpPr>
          <p:cNvPr id="119810" name="备注占位符 2"/>
          <p:cNvSpPr>
            <a:spLocks noGrp="1"/>
          </p:cNvSpPr>
          <p:nvPr>
            <p:ph type="body"/>
          </p:nvPr>
        </p:nvSpPr>
        <p:spPr/>
        <p:txBody>
          <a:bodyPr wrap="square" lIns="91440" tIns="45720" rIns="91440" bIns="45720" anchor="t" anchorCtr="0"/>
          <a:p>
            <a:pPr lvl="0"/>
            <a:r>
              <a:rPr lang="zh-CN" altLang="en-US" dirty="0"/>
              <a:t>如有</a:t>
            </a:r>
            <a:r>
              <a:rPr lang="en-US" altLang="zh-CN" dirty="0"/>
              <a:t>A-&gt;Ba</a:t>
            </a:r>
            <a:r>
              <a:rPr lang="zh-CN" altLang="en-US" dirty="0"/>
              <a:t>则</a:t>
            </a:r>
            <a:r>
              <a:rPr lang="en-US" altLang="zh-CN" dirty="0"/>
              <a:t>|β|=2,|α|=1</a:t>
            </a:r>
            <a:r>
              <a:rPr lang="zh-CN" altLang="en-US" dirty="0"/>
              <a:t>符合</a:t>
            </a:r>
            <a:r>
              <a:rPr lang="en-US" altLang="zh-CN" dirty="0"/>
              <a:t>1</a:t>
            </a:r>
            <a:r>
              <a:rPr lang="zh-CN" altLang="en-US" dirty="0"/>
              <a:t>型文法要求。反之</a:t>
            </a:r>
            <a:r>
              <a:rPr lang="en-US" altLang="zh-CN" dirty="0"/>
              <a:t>,</a:t>
            </a:r>
            <a:r>
              <a:rPr lang="zh-CN" altLang="en-US" dirty="0"/>
              <a:t>如</a:t>
            </a:r>
            <a:r>
              <a:rPr lang="en-US" altLang="zh-CN" dirty="0"/>
              <a:t>aA-&gt;a</a:t>
            </a:r>
            <a:r>
              <a:rPr lang="zh-CN" altLang="en-US" dirty="0"/>
              <a:t>，则不符合</a:t>
            </a:r>
            <a:r>
              <a:rPr lang="en-US" altLang="zh-CN" dirty="0"/>
              <a:t>1</a:t>
            </a:r>
            <a:r>
              <a:rPr lang="zh-CN" altLang="en-US" dirty="0"/>
              <a:t>型文法。</a:t>
            </a:r>
            <a:endParaRPr lang="en-US" altLang="zh-CN" dirty="0"/>
          </a:p>
          <a:p>
            <a:pPr lvl="0"/>
            <a:endParaRPr lang="en-US" altLang="zh-CN" dirty="0"/>
          </a:p>
          <a:p>
            <a:pPr lvl="0"/>
            <a:r>
              <a:rPr lang="zh-CN" altLang="en-US" dirty="0"/>
              <a:t>如</a:t>
            </a:r>
            <a:r>
              <a:rPr lang="en-US" altLang="zh-CN" dirty="0"/>
              <a:t>Ab-&gt;Bab</a:t>
            </a:r>
            <a:r>
              <a:rPr lang="zh-CN" altLang="en-US" dirty="0"/>
              <a:t>虽然符合</a:t>
            </a:r>
            <a:r>
              <a:rPr lang="en-US" altLang="zh-CN" dirty="0"/>
              <a:t>1</a:t>
            </a:r>
            <a:r>
              <a:rPr lang="zh-CN" altLang="en-US" dirty="0"/>
              <a:t>型文法要求</a:t>
            </a:r>
            <a:r>
              <a:rPr lang="en-US" altLang="zh-CN" dirty="0"/>
              <a:t>,</a:t>
            </a:r>
            <a:r>
              <a:rPr lang="zh-CN" altLang="en-US" dirty="0"/>
              <a:t>但不符合</a:t>
            </a:r>
            <a:r>
              <a:rPr lang="en-US" altLang="zh-CN" dirty="0"/>
              <a:t>2</a:t>
            </a:r>
            <a:r>
              <a:rPr lang="zh-CN" altLang="en-US" dirty="0"/>
              <a:t>型文法要求，因为其</a:t>
            </a:r>
            <a:r>
              <a:rPr lang="en-US" altLang="zh-CN" dirty="0"/>
              <a:t>α=Ab</a:t>
            </a:r>
            <a:r>
              <a:rPr lang="zh-CN" altLang="en-US" dirty="0"/>
              <a:t>，而</a:t>
            </a:r>
            <a:r>
              <a:rPr lang="en-US" altLang="zh-CN" dirty="0"/>
              <a:t>Ab</a:t>
            </a:r>
            <a:r>
              <a:rPr lang="zh-CN" altLang="en-US" dirty="0"/>
              <a:t>不是一个非终结符。</a:t>
            </a:r>
            <a:br>
              <a:rPr lang="zh-CN" altLang="en-US" dirty="0"/>
            </a:br>
            <a:endParaRPr lang="en-US" altLang="zh-CN" dirty="0"/>
          </a:p>
          <a:p>
            <a:pPr lvl="0"/>
            <a:r>
              <a:rPr lang="zh-CN" altLang="en-US" dirty="0"/>
              <a:t>如有：</a:t>
            </a:r>
            <a:r>
              <a:rPr lang="en-GB" altLang="zh-CN" dirty="0"/>
              <a:t>A-&gt;a,A-&gt;aB,B-&gt;a,B-&gt;cB</a:t>
            </a:r>
            <a:r>
              <a:rPr lang="zh-CN" altLang="en-GB" dirty="0"/>
              <a:t>，</a:t>
            </a:r>
            <a:r>
              <a:rPr lang="zh-CN" altLang="en-US" dirty="0"/>
              <a:t>则符合</a:t>
            </a:r>
            <a:r>
              <a:rPr lang="en-US" altLang="zh-CN" dirty="0"/>
              <a:t>3</a:t>
            </a:r>
            <a:r>
              <a:rPr lang="zh-CN" altLang="en-US" dirty="0"/>
              <a:t>型文法的要求。但如果推导为</a:t>
            </a:r>
            <a:r>
              <a:rPr lang="en-US" altLang="zh-CN" dirty="0"/>
              <a:t>:</a:t>
            </a:r>
            <a:r>
              <a:rPr lang="en-GB" altLang="zh-CN" dirty="0"/>
              <a:t>A-&gt;ab,A-&gt;aB,B-&gt;a,B-&gt;cB</a:t>
            </a:r>
            <a:r>
              <a:rPr lang="zh-CN" altLang="en-US" dirty="0"/>
              <a:t>或推导为</a:t>
            </a:r>
            <a:r>
              <a:rPr lang="en-US" altLang="zh-CN" dirty="0"/>
              <a:t>:</a:t>
            </a:r>
            <a:r>
              <a:rPr lang="en-GB" altLang="zh-CN" dirty="0"/>
              <a:t>A-&gt;a,A-&gt;Ba,B-&gt;a,B-&gt;cB</a:t>
            </a:r>
            <a:r>
              <a:rPr lang="zh-CN" altLang="en-US" dirty="0"/>
              <a:t>则不符合</a:t>
            </a:r>
            <a:r>
              <a:rPr lang="en-US" altLang="zh-CN" dirty="0"/>
              <a:t>3</a:t>
            </a:r>
            <a:r>
              <a:rPr lang="zh-CN" altLang="en-US" dirty="0"/>
              <a:t>型方法的要求了。</a:t>
            </a:r>
            <a:endParaRPr lang="en-US" altLang="zh-CN" dirty="0"/>
          </a:p>
          <a:p>
            <a:pPr lvl="0"/>
            <a:endParaRPr lang="en-US" altLang="zh-CN" dirty="0"/>
          </a:p>
          <a:p>
            <a:pPr lvl="0"/>
            <a:r>
              <a:rPr lang="zh-CN" altLang="en-US" dirty="0"/>
              <a:t>麻省理工学院的教授</a:t>
            </a:r>
            <a:endParaRPr lang="zh-CN" altLang="en-US" dirty="0"/>
          </a:p>
        </p:txBody>
      </p:sp>
      <p:sp>
        <p:nvSpPr>
          <p:cNvPr id="11981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p:txBody>
          <a:bodyPr wrap="square" lIns="91440" tIns="45720" rIns="91440" bIns="45720" anchor="t" anchorCtr="0"/>
          <a:p>
            <a:pPr lvl="0"/>
            <a:endParaRPr lang="zh-CN" altLang="en-US" dirty="0"/>
          </a:p>
        </p:txBody>
      </p:sp>
      <p:sp>
        <p:nvSpPr>
          <p:cNvPr id="12185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幻灯片图像占位符 1"/>
          <p:cNvSpPr>
            <a:spLocks noGrp="1" noRot="1" noChangeAspect="1" noTextEdit="1"/>
          </p:cNvSpPr>
          <p:nvPr>
            <p:ph type="sldImg"/>
          </p:nvPr>
        </p:nvSpPr>
        <p:spPr/>
      </p:sp>
      <p:sp>
        <p:nvSpPr>
          <p:cNvPr id="123906" name="备注占位符 2"/>
          <p:cNvSpPr>
            <a:spLocks noGrp="1"/>
          </p:cNvSpPr>
          <p:nvPr>
            <p:ph type="body"/>
          </p:nvPr>
        </p:nvSpPr>
        <p:spPr/>
        <p:txBody>
          <a:bodyPr wrap="square" lIns="91440" tIns="45720" rIns="91440" bIns="45720" anchor="t" anchorCtr="0"/>
          <a:p>
            <a:pPr lvl="0"/>
            <a:r>
              <a:rPr lang="zh-CN" altLang="en-US" dirty="0"/>
              <a:t>不讲</a:t>
            </a:r>
            <a:endParaRPr lang="zh-CN" altLang="en-US" dirty="0"/>
          </a:p>
        </p:txBody>
      </p:sp>
      <p:sp>
        <p:nvSpPr>
          <p:cNvPr id="12390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ChangeAspect="1" noTextEdit="1"/>
          </p:cNvSpPr>
          <p:nvPr>
            <p:ph type="sldImg"/>
          </p:nvPr>
        </p:nvSpPr>
        <p:spPr/>
      </p:sp>
      <p:sp>
        <p:nvSpPr>
          <p:cNvPr id="125954" name="备注占位符 2"/>
          <p:cNvSpPr>
            <a:spLocks noGrp="1"/>
          </p:cNvSpPr>
          <p:nvPr>
            <p:ph type="body"/>
          </p:nvPr>
        </p:nvSpPr>
        <p:spPr/>
        <p:txBody>
          <a:bodyPr wrap="square" lIns="91440" tIns="45720" rIns="91440" bIns="45720" anchor="t" anchorCtr="0"/>
          <a:p>
            <a:pPr lvl="0"/>
            <a:endParaRPr lang="zh-CN" altLang="en-US" dirty="0"/>
          </a:p>
        </p:txBody>
      </p:sp>
      <p:sp>
        <p:nvSpPr>
          <p:cNvPr id="12595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40" tIns="45720" rIns="91440" bIns="45720" anchor="t" anchorCtr="0"/>
          <a:p>
            <a:pPr lvl="0"/>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p:nvPr>
        </p:nvSpPr>
        <p:spPr/>
        <p:txBody>
          <a:bodyPr wrap="square" lIns="91440" tIns="45720" rIns="91440" bIns="45720" anchor="t" anchorCtr="0"/>
          <a:p>
            <a:pPr lvl="0" eaLnBrk="1" hangingPunct="1"/>
            <a:r>
              <a:rPr lang="zh-CN" altLang="en-US" dirty="0"/>
              <a:t>如何定义一个语言：要求有语法，语义，有些语言还需要语用</a:t>
            </a:r>
            <a:endParaRPr lang="en-US" altLang="zh-CN" dirty="0"/>
          </a:p>
          <a:p>
            <a:pPr lvl="0" eaLnBrk="1" hangingPunct="1"/>
            <a:r>
              <a:rPr lang="zh-CN" altLang="en-US" dirty="0"/>
              <a:t>我们重点讨论语法和语义</a:t>
            </a:r>
            <a:endParaRPr lang="zh-CN" altLang="en-US" dirty="0"/>
          </a:p>
        </p:txBody>
      </p:sp>
      <p:sp>
        <p:nvSpPr>
          <p:cNvPr id="2150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nchorCtr="0"/>
          <a:p>
            <a:pPr lvl="0" eaLnBrk="1" hangingPunct="1"/>
            <a:r>
              <a:rPr lang="zh-CN" altLang="en-US" dirty="0"/>
              <a:t>任何语言程序都可看成是一定字符集（或说是字母表）上的一个字符串（有限序列），我们看看</a:t>
            </a:r>
            <a:r>
              <a:rPr lang="en-US" altLang="zh-CN" dirty="0"/>
              <a:t>Pascal</a:t>
            </a:r>
            <a:r>
              <a:rPr lang="zh-CN" altLang="en-US" dirty="0"/>
              <a:t>语言。。。</a:t>
            </a:r>
            <a:endParaRPr lang="en-US" altLang="zh-CN"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40" tIns="45720" rIns="91440" bIns="45720" anchor="t" anchorCtr="0"/>
          <a:p>
            <a:pPr lvl="0" eaLnBrk="1" hangingPunct="1"/>
            <a:r>
              <a:rPr lang="zh-CN" altLang="en-US" dirty="0"/>
              <a:t>什么样的字符串才算是一个合适的程序呢？（词法规则</a:t>
            </a:r>
            <a:r>
              <a:rPr lang="en-US" altLang="zh-CN" dirty="0"/>
              <a:t>+</a:t>
            </a:r>
            <a:r>
              <a:rPr lang="zh-CN" altLang="en-US" dirty="0"/>
              <a:t>语法规则）问问同学，黑板上举个例子 </a:t>
            </a:r>
            <a:r>
              <a:rPr lang="en-US" altLang="zh-CN" dirty="0"/>
              <a:t>position:= 0.5 * x + 2.5*y</a:t>
            </a:r>
            <a:endParaRPr lang="en-US" altLang="zh-CN"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6858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6858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jpeg"/><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 Id="rId3" Type="http://schemas.openxmlformats.org/officeDocument/2006/relationships/tags" Target="../tags/tag4.xml"/><Relationship Id="rId2" Type="http://schemas.openxmlformats.org/officeDocument/2006/relationships/image" Target="../media/image23.emf"/><Relationship Id="rId1" Type="http://schemas.openxmlformats.org/officeDocument/2006/relationships/tags" Target="../tags/tag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baike.baidu.com/item/%E7%A8%8B%E5%BA%8F%E8%AE%BE%E8%AE%A1%E8%AF%AD%E8%A8%80/231799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7.w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第二章 高级程序语言概述</a:t>
            </a:r>
            <a:r>
              <a:rPr lang="zh-CN" altLang="en-US" dirty="0"/>
              <a:t> </a:t>
            </a:r>
            <a:endParaRPr lang="zh-CN" altLang="en-US" dirty="0"/>
          </a:p>
        </p:txBody>
      </p:sp>
      <p:sp>
        <p:nvSpPr>
          <p:cNvPr id="5122" name="Rectangle 3"/>
          <p:cNvSpPr>
            <a:spLocks noGrp="1"/>
          </p:cNvSpPr>
          <p:nvPr>
            <p:ph idx="1"/>
          </p:nvPr>
        </p:nvSpPr>
        <p:spPr/>
        <p:txBody>
          <a:bodyPr vert="horz" wrap="square" lIns="91440" tIns="45720" rIns="91440" bIns="45720" anchor="t" anchorCtr="0"/>
          <a:p>
            <a:pPr eaLnBrk="1" hangingPunct="1"/>
            <a:r>
              <a:rPr lang="en-US" altLang="zh-CN" dirty="0"/>
              <a:t>2</a:t>
            </a:r>
            <a:r>
              <a:rPr lang="zh-CN" altLang="en-US" dirty="0"/>
              <a:t>．</a:t>
            </a:r>
            <a:r>
              <a:rPr lang="en-US" altLang="zh-CN" dirty="0"/>
              <a:t>1 </a:t>
            </a:r>
            <a:r>
              <a:rPr lang="zh-CN" altLang="en-US" dirty="0"/>
              <a:t>程序语言的定义 </a:t>
            </a:r>
            <a:endParaRPr lang="zh-CN" altLang="en-US" dirty="0"/>
          </a:p>
          <a:p>
            <a:pPr eaLnBrk="1" hangingPunct="1"/>
            <a:endParaRPr lang="zh-CN" altLang="en-US" dirty="0"/>
          </a:p>
          <a:p>
            <a:pPr eaLnBrk="1" hangingPunct="1"/>
            <a:r>
              <a:rPr lang="en-US" altLang="zh-CN" dirty="0"/>
              <a:t>2</a:t>
            </a:r>
            <a:r>
              <a:rPr lang="zh-CN" altLang="en-US" dirty="0"/>
              <a:t>．</a:t>
            </a:r>
            <a:r>
              <a:rPr lang="en-US" altLang="zh-CN" dirty="0"/>
              <a:t>2 </a:t>
            </a:r>
            <a:r>
              <a:rPr lang="zh-CN" altLang="en-US" dirty="0"/>
              <a:t>高级语言的一般特性 </a:t>
            </a:r>
            <a:endParaRPr lang="zh-CN" altLang="en-US" dirty="0"/>
          </a:p>
          <a:p>
            <a:pPr eaLnBrk="1" hangingPunct="1"/>
            <a:endParaRPr lang="zh-CN" altLang="en-US" dirty="0"/>
          </a:p>
          <a:p>
            <a:pPr algn="just" eaLnBrk="1" hangingPunct="1"/>
            <a:r>
              <a:rPr lang="en-US" altLang="zh-CN" dirty="0"/>
              <a:t>2</a:t>
            </a:r>
            <a:r>
              <a:rPr lang="zh-CN" altLang="en-US" dirty="0"/>
              <a:t>．</a:t>
            </a:r>
            <a:r>
              <a:rPr lang="en-US" altLang="zh-CN" dirty="0"/>
              <a:t>3 </a:t>
            </a:r>
            <a:r>
              <a:rPr lang="zh-CN" altLang="en-US" dirty="0"/>
              <a:t>程序语言的语法描述</a:t>
            </a:r>
            <a:endParaRPr lang="zh-CN" altLang="en-US" dirty="0"/>
          </a:p>
          <a:p>
            <a:pPr algn="just"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程序语言是一个记号系统</a:t>
            </a:r>
            <a:endParaRPr lang="zh-CN" altLang="en-US" u="sng" dirty="0">
              <a:solidFill>
                <a:srgbClr val="FF0000"/>
              </a:solidFill>
            </a:endParaRPr>
          </a:p>
        </p:txBody>
      </p:sp>
      <p:sp>
        <p:nvSpPr>
          <p:cNvPr id="81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形成和产生</a:t>
            </a:r>
            <a:r>
              <a:rPr kumimoji="1" lang="zh-CN" altLang="en-US" sz="2800" b="1" i="0" u="sng"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合式</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程序的规则</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语义</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词法单位和语法单位的意义</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语用</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程序设计技术和语言成份的使用方法</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zh-CN" altLang="en-US" sz="3600" b="1" u="sng" dirty="0">
                <a:solidFill>
                  <a:srgbClr val="FF0000"/>
                </a:solidFill>
              </a:rPr>
              <a:t>符号和符号串</a:t>
            </a:r>
            <a:endParaRPr lang="zh-CN" altLang="en-US" sz="3600" b="1" u="sng" dirty="0">
              <a:solidFill>
                <a:srgbClr val="FF0000"/>
              </a:solidFill>
            </a:endParaRPr>
          </a:p>
        </p:txBody>
      </p:sp>
      <p:sp>
        <p:nvSpPr>
          <p:cNvPr id="161796" name="Text Box 4"/>
          <p:cNvSpPr>
            <a:spLocks noGrp="1"/>
          </p:cNvSpPr>
          <p:nvPr>
            <p:ph idx="1"/>
          </p:nvPr>
        </p:nvSpPr>
        <p:spPr>
          <a:xfrm>
            <a:off x="533400" y="1660525"/>
            <a:ext cx="7924800" cy="4648200"/>
          </a:xfrm>
        </p:spPr>
        <p:txBody>
          <a:bodyPr vert="horz" wrap="square" lIns="91440" tIns="45720" rIns="91440" bIns="45720" anchor="t" anchorCtr="0"/>
          <a:p>
            <a:pPr>
              <a:spcBef>
                <a:spcPct val="50000"/>
              </a:spcBef>
            </a:pPr>
            <a:r>
              <a:rPr lang="zh-CN" altLang="en-US" sz="2800" dirty="0">
                <a:latin typeface="黑体" panose="02010609060101010101" pitchFamily="49" charset="-122"/>
              </a:rPr>
              <a:t>程序是由一些基本符号组成的；</a:t>
            </a:r>
            <a:endParaRPr lang="zh-CN" altLang="en-US" sz="2800" dirty="0">
              <a:latin typeface="黑体" panose="02010609060101010101" pitchFamily="49" charset="-122"/>
            </a:endParaRPr>
          </a:p>
          <a:p>
            <a:pPr>
              <a:spcBef>
                <a:spcPct val="50000"/>
              </a:spcBef>
            </a:pPr>
            <a:r>
              <a:rPr lang="zh-CN" altLang="en-US" sz="2800" dirty="0">
                <a:solidFill>
                  <a:srgbClr val="FF0000"/>
                </a:solidFill>
                <a:latin typeface="黑体" panose="02010609060101010101" pitchFamily="49" charset="-122"/>
              </a:rPr>
              <a:t>从字面上看，每个程序都是一定字符集（字母表）上的一个符号串；</a:t>
            </a:r>
            <a:endParaRPr lang="zh-CN" altLang="en-US" sz="2800" dirty="0">
              <a:solidFill>
                <a:srgbClr val="FF0000"/>
              </a:solidFill>
              <a:latin typeface="黑体" panose="02010609060101010101" pitchFamily="49" charset="-122"/>
            </a:endParaRPr>
          </a:p>
          <a:p>
            <a:pPr>
              <a:spcBef>
                <a:spcPct val="50000"/>
              </a:spcBef>
            </a:pPr>
            <a:r>
              <a:rPr lang="zh-CN" altLang="en-US" sz="2800" dirty="0">
                <a:latin typeface="黑体" panose="02010609060101010101" pitchFamily="49" charset="-122"/>
              </a:rPr>
              <a:t>设有一个基本符号集， </a:t>
            </a:r>
            <a:r>
              <a:rPr lang="en-US" altLang="zh-CN" sz="2800" dirty="0">
                <a:latin typeface="黑体" panose="02010609060101010101" pitchFamily="49" charset="-122"/>
              </a:rPr>
              <a:t>C</a:t>
            </a:r>
            <a:r>
              <a:rPr lang="zh-CN" altLang="en-US" sz="2800" dirty="0">
                <a:latin typeface="黑体" panose="02010609060101010101" pitchFamily="49" charset="-122"/>
              </a:rPr>
              <a:t>、</a:t>
            </a:r>
            <a:r>
              <a:rPr lang="en-US" altLang="zh-CN" sz="2800" dirty="0">
                <a:latin typeface="黑体" panose="02010609060101010101" pitchFamily="49" charset="-122"/>
              </a:rPr>
              <a:t>PASCAL</a:t>
            </a:r>
            <a:r>
              <a:rPr lang="zh-CN" altLang="en-US" sz="2800" dirty="0">
                <a:latin typeface="黑体" panose="02010609060101010101" pitchFamily="49" charset="-122"/>
              </a:rPr>
              <a:t>等程序设计语言可看成是在这个基本符号集上定义的，按一定规则构成的一切基本符号串组成的集合。</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6">
                                            <p:txEl>
                                              <p:charRg st="0" end="15"/>
                                            </p:txEl>
                                          </p:spTgt>
                                        </p:tgtEl>
                                        <p:attrNameLst>
                                          <p:attrName>style.visibility</p:attrName>
                                        </p:attrNameLst>
                                      </p:cBhvr>
                                      <p:to>
                                        <p:strVal val="visible"/>
                                      </p:to>
                                    </p:set>
                                    <p:anim calcmode="lin" valueType="num">
                                      <p:cBhvr additive="base">
                                        <p:cTn id="7" dur="500" fill="hold"/>
                                        <p:tgtEl>
                                          <p:spTgt spid="161796">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6">
                                            <p:txEl>
                                              <p:charRg st="15" end="46"/>
                                            </p:txEl>
                                          </p:spTgt>
                                        </p:tgtEl>
                                        <p:attrNameLst>
                                          <p:attrName>style.visibility</p:attrName>
                                        </p:attrNameLst>
                                      </p:cBhvr>
                                      <p:to>
                                        <p:strVal val="visible"/>
                                      </p:to>
                                    </p:set>
                                    <p:anim calcmode="lin" valueType="num">
                                      <p:cBhvr additive="base">
                                        <p:cTn id="13" dur="500" fill="hold"/>
                                        <p:tgtEl>
                                          <p:spTgt spid="161796">
                                            <p:txEl>
                                              <p:charRg st="15"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6">
                                            <p:txEl>
                                              <p:charRg st="15"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6">
                                            <p:txEl>
                                              <p:charRg st="46" end="111"/>
                                            </p:txEl>
                                          </p:spTgt>
                                        </p:tgtEl>
                                        <p:attrNameLst>
                                          <p:attrName>style.visibility</p:attrName>
                                        </p:attrNameLst>
                                      </p:cBhvr>
                                      <p:to>
                                        <p:strVal val="visible"/>
                                      </p:to>
                                    </p:set>
                                    <p:anim calcmode="lin" valueType="num">
                                      <p:cBhvr additive="base">
                                        <p:cTn id="19" dur="500" fill="hold"/>
                                        <p:tgtEl>
                                          <p:spTgt spid="161796">
                                            <p:txEl>
                                              <p:charRg st="46"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6">
                                            <p:txEl>
                                              <p:charRg st="46"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1</a:t>
            </a:r>
            <a:r>
              <a:rPr lang="zh-CN" altLang="en-US" u="sng" dirty="0">
                <a:solidFill>
                  <a:srgbClr val="FF0000"/>
                </a:solidFill>
                <a:latin typeface="宋体" panose="02010600030101010101" pitchFamily="2" charset="-122"/>
              </a:rPr>
              <a:t>）字母表</a:t>
            </a:r>
            <a:endParaRPr lang="zh-CN" altLang="en-US" u="sng" dirty="0">
              <a:solidFill>
                <a:srgbClr val="FF0000"/>
              </a:solidFill>
              <a:latin typeface="宋体" panose="02010600030101010101" pitchFamily="2" charset="-122"/>
            </a:endParaRPr>
          </a:p>
        </p:txBody>
      </p:sp>
      <p:sp>
        <p:nvSpPr>
          <p:cNvPr id="23554"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800" dirty="0"/>
              <a:t>字母表：</a:t>
            </a:r>
            <a:endParaRPr lang="zh-CN" altLang="en-US" sz="2800" dirty="0"/>
          </a:p>
          <a:p>
            <a:pPr eaLnBrk="1" hangingPunct="1">
              <a:lnSpc>
                <a:spcPct val="90000"/>
              </a:lnSpc>
              <a:buNone/>
            </a:pPr>
            <a:r>
              <a:rPr lang="zh-CN" altLang="en-US" sz="2800" dirty="0"/>
              <a:t>   </a:t>
            </a:r>
            <a:r>
              <a:rPr lang="zh-CN" altLang="en-US" sz="2400" dirty="0">
                <a:solidFill>
                  <a:schemeClr val="accent2"/>
                </a:solidFill>
              </a:rPr>
              <a:t>一个程序语言只使用一个有限字符集作为</a:t>
            </a:r>
            <a:r>
              <a:rPr lang="zh-CN" altLang="en-US" sz="2400" dirty="0">
                <a:solidFill>
                  <a:srgbClr val="FF0000"/>
                </a:solidFill>
              </a:rPr>
              <a:t>字母表</a:t>
            </a:r>
            <a:endParaRPr lang="zh-CN" altLang="en-US" sz="2400" dirty="0">
              <a:solidFill>
                <a:srgbClr val="FF0000"/>
              </a:solidFill>
            </a:endParaRPr>
          </a:p>
          <a:p>
            <a:pPr eaLnBrk="1" hangingPunct="1">
              <a:lnSpc>
                <a:spcPct val="90000"/>
              </a:lnSpc>
              <a:buNone/>
            </a:pPr>
            <a:endParaRPr lang="zh-CN" altLang="en-US" sz="2000" dirty="0"/>
          </a:p>
          <a:p>
            <a:pPr eaLnBrk="1" hangingPunct="1">
              <a:lnSpc>
                <a:spcPct val="90000"/>
              </a:lnSpc>
              <a:buNone/>
            </a:pPr>
            <a:r>
              <a:rPr lang="en-US" altLang="zh-CN" sz="2000" b="1" dirty="0">
                <a:solidFill>
                  <a:srgbClr val="FF0066"/>
                </a:solidFill>
              </a:rPr>
              <a:t>Pascal:</a:t>
            </a:r>
            <a:endParaRPr lang="en-US" altLang="zh-CN" sz="2000" b="1" dirty="0">
              <a:solidFill>
                <a:srgbClr val="FF0066"/>
              </a:solidFill>
            </a:endParaRPr>
          </a:p>
          <a:p>
            <a:pPr eaLnBrk="1" hangingPunct="1">
              <a:lnSpc>
                <a:spcPct val="90000"/>
              </a:lnSpc>
              <a:buNone/>
            </a:pPr>
            <a:r>
              <a:rPr lang="en-US" altLang="zh-CN" sz="2000" dirty="0"/>
              <a:t>  </a:t>
            </a:r>
            <a:r>
              <a:rPr lang="en-US" altLang="zh-CN" sz="2400" dirty="0">
                <a:solidFill>
                  <a:srgbClr val="660066"/>
                </a:solidFill>
              </a:rPr>
              <a:t>52</a:t>
            </a:r>
            <a:r>
              <a:rPr lang="zh-CN" altLang="en-US" sz="2400" dirty="0">
                <a:solidFill>
                  <a:srgbClr val="660066"/>
                </a:solidFill>
              </a:rPr>
              <a:t>个字母：</a:t>
            </a:r>
            <a:r>
              <a:rPr lang="en-US" altLang="zh-CN" sz="2000" dirty="0">
                <a:solidFill>
                  <a:schemeClr val="accent2"/>
                </a:solidFill>
              </a:rPr>
              <a:t>A-Z</a:t>
            </a:r>
            <a:r>
              <a:rPr lang="en-US" altLang="zh-CN" sz="2000" dirty="0"/>
              <a:t>  </a:t>
            </a:r>
            <a:r>
              <a:rPr lang="zh-CN" altLang="en-US" sz="2000" dirty="0">
                <a:solidFill>
                  <a:schemeClr val="accent2"/>
                </a:solidFill>
              </a:rPr>
              <a:t>，</a:t>
            </a:r>
            <a:r>
              <a:rPr lang="en-US" altLang="zh-CN" sz="2000" dirty="0">
                <a:solidFill>
                  <a:schemeClr val="accent2"/>
                </a:solidFill>
              </a:rPr>
              <a:t>a-z</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en-US" altLang="zh-CN" sz="2400" dirty="0">
                <a:solidFill>
                  <a:srgbClr val="660066"/>
                </a:solidFill>
              </a:rPr>
              <a:t>10</a:t>
            </a:r>
            <a:r>
              <a:rPr lang="zh-CN" altLang="en-US" sz="2400" dirty="0">
                <a:solidFill>
                  <a:srgbClr val="660066"/>
                </a:solidFill>
              </a:rPr>
              <a:t>个数字：</a:t>
            </a:r>
            <a:r>
              <a:rPr lang="en-US" altLang="zh-CN" sz="2000" dirty="0">
                <a:solidFill>
                  <a:schemeClr val="accent2"/>
                </a:solidFill>
              </a:rPr>
              <a:t>0</a:t>
            </a:r>
            <a:r>
              <a:rPr lang="zh-CN" altLang="en-US" sz="2000" dirty="0">
                <a:solidFill>
                  <a:schemeClr val="accent2"/>
                </a:solidFill>
              </a:rPr>
              <a:t>－</a:t>
            </a:r>
            <a:r>
              <a:rPr lang="en-US" altLang="zh-CN" sz="2000" dirty="0">
                <a:solidFill>
                  <a:schemeClr val="accent2"/>
                </a:solidFill>
              </a:rPr>
              <a:t>9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zh-CN" altLang="en-US" sz="2400" dirty="0">
                <a:solidFill>
                  <a:srgbClr val="660066"/>
                </a:solidFill>
              </a:rPr>
              <a:t>一元符号：</a:t>
            </a:r>
            <a:r>
              <a:rPr lang="en-US" altLang="zh-CN" sz="2000" dirty="0">
                <a:solidFill>
                  <a:schemeClr val="accent2"/>
                </a:solidFill>
              </a:rPr>
              <a:t>#   $   &amp;   ‘   (   )   *   +   ,   ?  .   /   :   ;   &lt;   =   &gt;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   ]   ^    {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en-US" altLang="zh-CN" sz="2400" dirty="0">
                <a:solidFill>
                  <a:srgbClr val="660066"/>
                </a:solidFill>
              </a:rPr>
              <a:t>*</a:t>
            </a:r>
            <a:r>
              <a:rPr lang="zh-CN" altLang="en-US" sz="2400" dirty="0">
                <a:solidFill>
                  <a:srgbClr val="660066"/>
                </a:solidFill>
              </a:rPr>
              <a:t>二元符号：</a:t>
            </a:r>
            <a:r>
              <a:rPr lang="en-US" altLang="zh-CN" sz="2000" dirty="0">
                <a:solidFill>
                  <a:schemeClr val="accent2"/>
                </a:solidFill>
              </a:rPr>
              <a:t>(*   (.   *)   .)   ..   //   :=   &lt;=   &gt;=   &lt; &gt;</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endParaRPr lang="en-US" altLang="zh-CN" sz="2000" dirty="0">
              <a:solidFill>
                <a:schemeClr val="accent2"/>
              </a:solidFill>
            </a:endParaRPr>
          </a:p>
          <a:p>
            <a:pPr eaLnBrk="1" hangingPunct="1">
              <a:lnSpc>
                <a:spcPct val="90000"/>
              </a:lnSpc>
              <a:buNone/>
            </a:pPr>
            <a:r>
              <a:rPr lang="en-US" altLang="zh-CN" sz="2000" dirty="0"/>
              <a:t>             </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2</a:t>
            </a:r>
            <a:r>
              <a:rPr lang="zh-CN" altLang="en-US" u="sng" dirty="0">
                <a:solidFill>
                  <a:srgbClr val="FF0000"/>
                </a:solidFill>
                <a:latin typeface="宋体" panose="02010600030101010101" pitchFamily="2" charset="-122"/>
              </a:rPr>
              <a:t>）</a:t>
            </a:r>
            <a:r>
              <a:rPr lang="zh-CN" altLang="en-US" u="sng" dirty="0">
                <a:solidFill>
                  <a:srgbClr val="FF0000"/>
                </a:solidFill>
              </a:rPr>
              <a:t>合式程序</a:t>
            </a:r>
            <a:endParaRPr lang="zh-CN" altLang="en-US" u="sng" dirty="0">
              <a:solidFill>
                <a:srgbClr val="FF0000"/>
              </a:solidFill>
            </a:endParaRPr>
          </a:p>
        </p:txBody>
      </p:sp>
      <p:sp>
        <p:nvSpPr>
          <p:cNvPr id="25602" name="Rectangle 3"/>
          <p:cNvSpPr>
            <a:spLocks noGrp="1"/>
          </p:cNvSpPr>
          <p:nvPr>
            <p:ph idx="1"/>
          </p:nvPr>
        </p:nvSpPr>
        <p:spPr/>
        <p:txBody>
          <a:bodyPr vert="horz" wrap="square" lIns="91440" tIns="45720" rIns="91440" bIns="45720" anchor="t" anchorCtr="0"/>
          <a:p>
            <a:pPr eaLnBrk="1" hangingPunct="1"/>
            <a:r>
              <a:rPr lang="zh-CN" altLang="en-US" dirty="0"/>
              <a:t>合式的程序</a:t>
            </a:r>
            <a:endParaRPr lang="zh-CN" altLang="en-US" dirty="0"/>
          </a:p>
          <a:p>
            <a:pPr eaLnBrk="1" hangingPunct="1">
              <a:buNone/>
            </a:pPr>
            <a:endParaRPr lang="zh-CN" altLang="en-US" sz="2400" dirty="0">
              <a:solidFill>
                <a:schemeClr val="accent2"/>
              </a:solidFill>
            </a:endParaRPr>
          </a:p>
          <a:p>
            <a:pPr eaLnBrk="1" hangingPunct="1">
              <a:buNone/>
            </a:pPr>
            <a:r>
              <a:rPr lang="zh-CN" altLang="en-US" sz="2400" dirty="0">
                <a:solidFill>
                  <a:schemeClr val="accent2"/>
                </a:solidFill>
              </a:rPr>
              <a:t>     </a:t>
            </a:r>
            <a:r>
              <a:rPr lang="zh-CN" altLang="en-US" sz="2400" dirty="0">
                <a:solidFill>
                  <a:srgbClr val="FF0000"/>
                </a:solidFill>
              </a:rPr>
              <a:t>形式上正确</a:t>
            </a:r>
            <a:r>
              <a:rPr lang="zh-CN" altLang="en-US" sz="2400" dirty="0">
                <a:solidFill>
                  <a:schemeClr val="accent2"/>
                </a:solidFill>
              </a:rPr>
              <a:t>的程序</a:t>
            </a:r>
            <a:endParaRPr lang="zh-CN" altLang="en-US" sz="2400" dirty="0">
              <a:solidFill>
                <a:schemeClr val="accent2"/>
              </a:solidFill>
            </a:endParaRPr>
          </a:p>
          <a:p>
            <a:pPr eaLnBrk="1" hangingPunct="1">
              <a:buNone/>
            </a:pPr>
            <a:r>
              <a:rPr lang="zh-CN" altLang="en-US" sz="2400" dirty="0">
                <a:solidFill>
                  <a:schemeClr val="accent2"/>
                </a:solidFill>
              </a:rPr>
              <a:t>     符合语言</a:t>
            </a:r>
            <a:r>
              <a:rPr lang="zh-CN" altLang="en-US" sz="2400" dirty="0">
                <a:solidFill>
                  <a:srgbClr val="FF0000"/>
                </a:solidFill>
              </a:rPr>
              <a:t>语法规则</a:t>
            </a:r>
            <a:r>
              <a:rPr lang="zh-CN" altLang="en-US" sz="2400" dirty="0">
                <a:solidFill>
                  <a:schemeClr val="accent2"/>
                </a:solidFill>
              </a:rPr>
              <a:t>的程序</a:t>
            </a:r>
            <a:endParaRPr lang="zh-CN" altLang="en-US" sz="2400" dirty="0">
              <a:solidFill>
                <a:schemeClr val="accent2"/>
              </a:solidFill>
            </a:endParaRPr>
          </a:p>
          <a:p>
            <a:pPr eaLnBrk="1" hangingPunct="1">
              <a:buNone/>
            </a:pPr>
            <a:endParaRPr lang="zh-CN" altLang="en-US" sz="2400" dirty="0">
              <a:solidFill>
                <a:schemeClr val="accent2"/>
              </a:solidFill>
            </a:endParaRPr>
          </a:p>
          <a:p>
            <a:pPr eaLnBrk="1" hangingPunct="1">
              <a:buNone/>
            </a:pPr>
            <a:r>
              <a:rPr lang="zh-CN" altLang="en-US" sz="2400" dirty="0">
                <a:solidFill>
                  <a:schemeClr val="accent2"/>
                </a:solidFill>
              </a:rPr>
              <a:t>      词法规则 ＋ 语法规则</a:t>
            </a:r>
            <a:endParaRPr lang="zh-CN" altLang="en-US" sz="2400" dirty="0">
              <a:solidFill>
                <a:schemeClr val="accent2"/>
              </a:solidFill>
            </a:endParaRPr>
          </a:p>
        </p:txBody>
      </p:sp>
      <p:sp>
        <p:nvSpPr>
          <p:cNvPr id="2" name="矩形 1"/>
          <p:cNvSpPr/>
          <p:nvPr/>
        </p:nvSpPr>
        <p:spPr>
          <a:xfrm>
            <a:off x="468313" y="5500688"/>
            <a:ext cx="80645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dk1"/>
                </a:solidFill>
                <a:effectLst/>
                <a:uLnTx/>
                <a:uFillTx/>
                <a:latin typeface="+mn-lt"/>
                <a:ea typeface="+mn-ea"/>
                <a:cs typeface="+mn-cs"/>
              </a:rPr>
              <a:t>单词就是用词法规则来确定的，语法单位是由语法规则来确定的</a:t>
            </a:r>
            <a:endParaRPr kumimoji="1" lang="en-US" altLang="zh-CN"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3</a:t>
            </a:r>
            <a:r>
              <a:rPr lang="zh-CN" altLang="en-US" u="sng" dirty="0">
                <a:solidFill>
                  <a:srgbClr val="FF0000"/>
                </a:solidFill>
                <a:latin typeface="宋体" panose="02010600030101010101" pitchFamily="2" charset="-122"/>
              </a:rPr>
              <a:t>）</a:t>
            </a:r>
            <a:r>
              <a:rPr lang="zh-CN" altLang="en-US" u="sng" dirty="0">
                <a:solidFill>
                  <a:srgbClr val="FF0000"/>
                </a:solidFill>
              </a:rPr>
              <a:t>词法</a:t>
            </a:r>
            <a:endParaRPr lang="zh-CN" altLang="en-US" u="sng" dirty="0">
              <a:solidFill>
                <a:srgbClr val="FF0000"/>
              </a:solidFill>
            </a:endParaRPr>
          </a:p>
        </p:txBody>
      </p:sp>
      <p:sp>
        <p:nvSpPr>
          <p:cNvPr id="71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单词符号</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语言中具有独立意义的最基本结构</a:t>
            </a:r>
            <a:endParaRPr kumimoji="1" lang="zh-CN" altLang="en-US" sz="28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3200" b="0" i="0" u="none" strike="noStrike" kern="0" cap="none" spc="0" normalizeH="0" baseline="0" noProof="0" dirty="0" err="1" smtClean="0">
                <a:ln>
                  <a:noFill/>
                </a:ln>
                <a:solidFill>
                  <a:srgbClr val="660066"/>
                </a:solidFill>
                <a:effectLst/>
                <a:uLnTx/>
                <a:uFillTx/>
                <a:latin typeface="+mn-lt"/>
                <a:ea typeface="+mn-ea"/>
                <a:cs typeface="+mn-cs"/>
              </a:rPr>
              <a:t>printf</a:t>
            </a:r>
            <a:r>
              <a:rPr kumimoji="1" lang="en-US" altLang="zh-CN" sz="3200" b="0" i="0" u="none" strike="noStrike" kern="0" cap="none" spc="0" normalizeH="0" baseline="0" noProof="0" dirty="0" smtClean="0">
                <a:ln>
                  <a:noFill/>
                </a:ln>
                <a:solidFill>
                  <a:srgbClr val="660066"/>
                </a:solidFill>
                <a:effectLst/>
                <a:uLnTx/>
                <a:uFillTx/>
                <a:latin typeface="+mn-lt"/>
                <a:ea typeface="+mn-ea"/>
                <a:cs typeface="+mn-cs"/>
              </a:rPr>
              <a:t> , =, main, 0.5, 123, 0123, 0x123</a:t>
            </a: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词法规则</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sng"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rPr>
              <a:t>单词符号的形成规则</a:t>
            </a:r>
            <a:endParaRPr kumimoji="1" lang="zh-CN" altLang="en-US" sz="2800" b="0" i="0" u="sng"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     </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标识符、基本字</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保留字</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、算符、界符、常数</a:t>
            </a:r>
            <a:endParaRPr kumimoji="1" lang="en-US" altLang="zh-CN" sz="28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形式化描述：正则表达式、有限自动机（第</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3</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章）</a:t>
            </a: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4</a:t>
            </a:r>
            <a:r>
              <a:rPr lang="zh-CN" altLang="en-US" u="sng" dirty="0">
                <a:solidFill>
                  <a:srgbClr val="FF0000"/>
                </a:solidFill>
                <a:latin typeface="宋体" panose="02010600030101010101" pitchFamily="2" charset="-122"/>
              </a:rPr>
              <a:t>）</a:t>
            </a:r>
            <a:r>
              <a:rPr lang="zh-CN" altLang="en-US" u="sng" dirty="0">
                <a:solidFill>
                  <a:srgbClr val="FF0000"/>
                </a:solidFill>
              </a:rPr>
              <a:t>语法</a:t>
            </a:r>
            <a:endParaRPr lang="zh-CN" altLang="en-US" u="sng" dirty="0">
              <a:solidFill>
                <a:srgbClr val="FF0000"/>
              </a:solidFill>
            </a:endParaRPr>
          </a:p>
        </p:txBody>
      </p:sp>
      <p:sp>
        <p:nvSpPr>
          <p:cNvPr id="29698"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dirty="0">
                <a:solidFill>
                  <a:srgbClr val="660066"/>
                </a:solidFill>
                <a:latin typeface="+mn-lt"/>
                <a:ea typeface="+mn-ea"/>
                <a:cs typeface="+mn-cs"/>
              </a:rPr>
              <a:t>he is a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is he a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a he is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a student he is </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he a student is</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he student is a</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dirty="0">
              <a:solidFill>
                <a:srgbClr val="660066"/>
              </a:solidFill>
              <a:latin typeface="+mn-lt"/>
              <a:ea typeface="+mn-ea"/>
              <a:cs typeface="+mn-cs"/>
            </a:endParaRPr>
          </a:p>
        </p:txBody>
      </p:sp>
      <p:sp>
        <p:nvSpPr>
          <p:cNvPr id="29699" name="Rectangle 4"/>
          <p:cNvSpPr>
            <a:spLocks noGrp="1"/>
          </p:cNvSpPr>
          <p:nvPr>
            <p:ph sz="half" idx="2"/>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语法单位</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sz="2400" dirty="0">
                <a:solidFill>
                  <a:srgbClr val="660066"/>
                </a:solidFill>
                <a:latin typeface="+mn-lt"/>
                <a:ea typeface="+mn-ea"/>
                <a:cs typeface="+mn-cs"/>
              </a:rPr>
              <a:t>表达式、语句、分程序</a:t>
            </a:r>
            <a:r>
              <a:rPr kumimoji="1" lang="en-US" altLang="zh-CN" sz="2400" dirty="0">
                <a:solidFill>
                  <a:srgbClr val="660066"/>
                </a:solidFill>
                <a:latin typeface="+mn-lt"/>
                <a:ea typeface="+mn-ea"/>
                <a:cs typeface="+mn-cs"/>
              </a:rPr>
              <a:t>/</a:t>
            </a:r>
            <a:r>
              <a:rPr kumimoji="1" lang="zh-CN" altLang="en-US" sz="2400" dirty="0">
                <a:solidFill>
                  <a:srgbClr val="660066"/>
                </a:solidFill>
                <a:latin typeface="+mn-lt"/>
                <a:ea typeface="+mn-ea"/>
                <a:cs typeface="+mn-cs"/>
              </a:rPr>
              <a:t>函数</a:t>
            </a:r>
            <a:r>
              <a:rPr kumimoji="1" lang="en-US" altLang="zh-CN" sz="2400" dirty="0">
                <a:solidFill>
                  <a:srgbClr val="660066"/>
                </a:solidFill>
                <a:latin typeface="+mn-lt"/>
                <a:ea typeface="+mn-ea"/>
                <a:cs typeface="+mn-cs"/>
              </a:rPr>
              <a:t>/</a:t>
            </a:r>
            <a:r>
              <a:rPr kumimoji="1" lang="zh-CN" altLang="en-US" sz="2400" dirty="0">
                <a:solidFill>
                  <a:srgbClr val="660066"/>
                </a:solidFill>
                <a:latin typeface="+mn-lt"/>
                <a:ea typeface="+mn-ea"/>
                <a:cs typeface="+mn-cs"/>
              </a:rPr>
              <a:t>过程、程序</a:t>
            </a:r>
            <a:endParaRPr kumimoji="1" lang="zh-CN" altLang="en-US" sz="2400" dirty="0">
              <a:solidFill>
                <a:srgbClr val="660066"/>
              </a:solidFill>
              <a:latin typeface="+mn-lt"/>
              <a:ea typeface="+mn-ea"/>
              <a:cs typeface="+mn-cs"/>
            </a:endParaRPr>
          </a:p>
          <a:p>
            <a:pPr eaLnBrk="1" hangingPunct="1">
              <a:buClrTx/>
              <a:buSzTx/>
              <a:buFontTx/>
              <a:buNone/>
            </a:pPr>
            <a:endParaRPr kumimoji="1" lang="zh-CN" altLang="en-US" sz="2400" dirty="0">
              <a:solidFill>
                <a:srgbClr val="660066"/>
              </a:solidFill>
              <a:latin typeface="+mn-lt"/>
              <a:ea typeface="+mn-ea"/>
              <a:cs typeface="+mn-cs"/>
            </a:endParaRPr>
          </a:p>
          <a:p>
            <a:pPr eaLnBrk="1" hangingPunct="1">
              <a:buClrTx/>
              <a:buSzTx/>
              <a:buFontTx/>
            </a:pPr>
            <a:r>
              <a:rPr kumimoji="1" lang="zh-CN" altLang="en-US" dirty="0">
                <a:latin typeface="+mn-lt"/>
                <a:ea typeface="+mn-ea"/>
                <a:cs typeface="+mn-cs"/>
              </a:rPr>
              <a:t>语法规则</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dirty="0">
                <a:solidFill>
                  <a:schemeClr val="accent2"/>
                </a:solidFill>
                <a:latin typeface="+mn-lt"/>
                <a:ea typeface="+mn-ea"/>
                <a:cs typeface="+mn-cs"/>
              </a:rPr>
              <a:t>语法单位的形成规则</a:t>
            </a:r>
            <a:endParaRPr kumimoji="1" lang="en-US" altLang="zh-CN" dirty="0">
              <a:solidFill>
                <a:schemeClr val="accent2"/>
              </a:solidFill>
              <a:latin typeface="+mn-lt"/>
              <a:ea typeface="+mn-ea"/>
              <a:cs typeface="+mn-cs"/>
            </a:endParaRPr>
          </a:p>
          <a:p>
            <a:pPr eaLnBrk="1" hangingPunct="1">
              <a:buClrTx/>
              <a:buSzTx/>
              <a:buFontTx/>
              <a:buNone/>
            </a:pPr>
            <a:endParaRPr kumimoji="1" lang="en-US" altLang="zh-CN" dirty="0">
              <a:solidFill>
                <a:schemeClr val="accent2"/>
              </a:solidFill>
              <a:latin typeface="+mn-lt"/>
              <a:ea typeface="+mn-ea"/>
              <a:cs typeface="+mn-cs"/>
            </a:endParaRPr>
          </a:p>
          <a:p>
            <a:pPr eaLnBrk="1" hangingPunct="1">
              <a:buClrTx/>
              <a:buSzTx/>
              <a:buFontTx/>
              <a:buNone/>
            </a:pPr>
            <a:r>
              <a:rPr kumimoji="1" lang="zh-CN" altLang="en-US" dirty="0">
                <a:latin typeface="+mn-lt"/>
                <a:ea typeface="+mn-ea"/>
                <a:cs typeface="+mn-cs"/>
              </a:rPr>
              <a:t>    </a:t>
            </a:r>
            <a:endParaRPr kumimoji="1" lang="zh-CN" altLang="en-US" dirty="0">
              <a:latin typeface="+mn-lt"/>
              <a:ea typeface="+mn-ea"/>
              <a:cs typeface="+mn-cs"/>
            </a:endParaRPr>
          </a:p>
        </p:txBody>
      </p:sp>
      <p:sp>
        <p:nvSpPr>
          <p:cNvPr id="2" name="矩形 1"/>
          <p:cNvSpPr/>
          <p:nvPr/>
        </p:nvSpPr>
        <p:spPr>
          <a:xfrm>
            <a:off x="684213" y="5356225"/>
            <a:ext cx="4572000" cy="1385888"/>
          </a:xfrm>
          <a:prstGeom prst="rect">
            <a:avLst/>
          </a:prstGeom>
          <a:noFill/>
          <a:ln w="9525">
            <a:noFill/>
          </a:ln>
        </p:spPr>
        <p:txBody>
          <a:bodyPr anchor="t" anchorCtr="0">
            <a:spAutoFit/>
          </a:bodyPr>
          <a:p>
            <a:pPr>
              <a:lnSpc>
                <a:spcPct val="50000"/>
              </a:lnSpc>
              <a:spcBef>
                <a:spcPct val="50000"/>
              </a:spcBef>
            </a:pPr>
            <a:r>
              <a:rPr lang="zh-CN" altLang="en-US" dirty="0">
                <a:solidFill>
                  <a:srgbClr val="FF0000"/>
                </a:solidFill>
                <a:latin typeface="Times New Roman" panose="02020603050405020304" pitchFamily="18" charset="0"/>
                <a:ea typeface="宋体" panose="02010600030101010101" pitchFamily="2" charset="-122"/>
              </a:rPr>
              <a:t>例</a:t>
            </a:r>
            <a:r>
              <a:rPr lang="en-US" altLang="zh-CN" dirty="0">
                <a:solidFill>
                  <a:srgbClr val="FF0000"/>
                </a:solidFill>
                <a:latin typeface="Times New Roman" panose="02020603050405020304" pitchFamily="18" charset="0"/>
                <a:ea typeface="宋体" panose="02010600030101010101" pitchFamily="2" charset="-122"/>
              </a:rPr>
              <a:t>:	Program p();</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Var rate:real;</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procedure initial;</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3995738" y="5732463"/>
            <a:ext cx="5440362" cy="8302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形式化描述：上下文无关文法</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下推自动机（第</a:t>
            </a:r>
            <a:r>
              <a:rPr lang="en-US" altLang="zh-CN" dirty="0">
                <a:solidFill>
                  <a:srgbClr val="FF0000"/>
                </a:solidFill>
                <a:latin typeface="Times New Roman" panose="02020603050405020304" pitchFamily="18" charset="0"/>
                <a:ea typeface="宋体" panose="02010600030101010101" pitchFamily="2" charset="-122"/>
              </a:rPr>
              <a:t>4</a:t>
            </a:r>
            <a:r>
              <a:rPr lang="zh-CN" altLang="en-US"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5</a:t>
            </a:r>
            <a:r>
              <a:rPr lang="zh-CN" altLang="en-US" dirty="0">
                <a:solidFill>
                  <a:srgbClr val="FF0000"/>
                </a:solidFill>
                <a:latin typeface="Times New Roman" panose="02020603050405020304" pitchFamily="18" charset="0"/>
                <a:ea typeface="宋体" panose="02010600030101010101" pitchFamily="2" charset="-122"/>
              </a:rPr>
              <a:t>章）</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(1)</a:t>
            </a:r>
            <a:r>
              <a:rPr lang="zh-CN" altLang="en-US" u="sng" dirty="0">
                <a:solidFill>
                  <a:srgbClr val="FF0000"/>
                </a:solidFill>
              </a:rPr>
              <a:t>定义</a:t>
            </a:r>
            <a:endParaRPr lang="zh-CN" altLang="en-US" u="sng" dirty="0">
              <a:solidFill>
                <a:srgbClr val="FF0000"/>
              </a:solidFill>
            </a:endParaRPr>
          </a:p>
        </p:txBody>
      </p:sp>
      <p:sp>
        <p:nvSpPr>
          <p:cNvPr id="31746" name="Rectangle 4"/>
          <p:cNvSpPr>
            <a:spLocks noGrp="1"/>
          </p:cNvSpPr>
          <p:nvPr>
            <p:ph type="body" sz="half" idx="2"/>
          </p:nvPr>
        </p:nvSpPr>
        <p:spPr/>
        <p:txBody>
          <a:bodyPr vert="horz" wrap="square" lIns="91440" tIns="45720" rIns="91440" bIns="45720" anchor="t" anchorCtr="0"/>
          <a:p>
            <a:pPr eaLnBrk="1" hangingPunct="1">
              <a:buClrTx/>
              <a:buSzTx/>
              <a:buFontTx/>
            </a:pPr>
            <a:r>
              <a:rPr lang="zh-CN" altLang="en-US" sz="2800" dirty="0">
                <a:solidFill>
                  <a:schemeClr val="tx2"/>
                </a:solidFill>
              </a:rPr>
              <a:t>程序语言是一个记号系统</a:t>
            </a:r>
            <a:endParaRPr lang="zh-CN" altLang="en-US" sz="2800" dirty="0">
              <a:solidFill>
                <a:schemeClr val="tx2"/>
              </a:solidFill>
            </a:endParaRPr>
          </a:p>
          <a:p>
            <a:pPr eaLnBrk="1" hangingPunct="1">
              <a:buClrTx/>
              <a:buSzTx/>
              <a:buFontTx/>
            </a:pPr>
            <a:endParaRPr lang="zh-CN" altLang="en-US" sz="2800" dirty="0">
              <a:solidFill>
                <a:schemeClr val="tx2"/>
              </a:solidFill>
            </a:endParaRPr>
          </a:p>
          <a:p>
            <a:pPr eaLnBrk="1" hangingPunct="1">
              <a:buClrTx/>
              <a:buSzTx/>
              <a:buFontTx/>
            </a:pPr>
            <a:r>
              <a:rPr lang="zh-CN" altLang="en-US" sz="2800" dirty="0">
                <a:solidFill>
                  <a:schemeClr val="tx2"/>
                </a:solidFill>
              </a:rPr>
              <a:t>语义就是</a:t>
            </a:r>
            <a:r>
              <a:rPr lang="zh-CN" altLang="en-US" sz="2800" b="1" dirty="0">
                <a:solidFill>
                  <a:schemeClr val="accent2"/>
                </a:solidFill>
              </a:rPr>
              <a:t>单词符号和语法单位的意义</a:t>
            </a:r>
            <a:endParaRPr lang="zh-CN" altLang="en-US" sz="2800" b="1" dirty="0">
              <a:solidFill>
                <a:schemeClr val="accent2"/>
              </a:solidFill>
            </a:endParaRPr>
          </a:p>
          <a:p>
            <a:pPr eaLnBrk="1" hangingPunct="1">
              <a:buClrTx/>
              <a:buSzTx/>
              <a:buFontTx/>
            </a:pPr>
            <a:endParaRPr lang="zh-CN" altLang="en-US" sz="2800" dirty="0">
              <a:solidFill>
                <a:schemeClr val="tx2"/>
              </a:solidFill>
            </a:endParaRPr>
          </a:p>
          <a:p>
            <a:pPr eaLnBrk="1" hangingPunct="1">
              <a:buClrTx/>
              <a:buSzTx/>
              <a:buFontTx/>
            </a:pPr>
            <a:r>
              <a:rPr lang="zh-CN" altLang="en-US" sz="2800" dirty="0">
                <a:solidFill>
                  <a:schemeClr val="tx2"/>
                </a:solidFill>
              </a:rPr>
              <a:t>离开语义，语言只是一个符号的集合</a:t>
            </a:r>
            <a:endParaRPr lang="zh-CN" altLang="en-US" sz="2800" dirty="0">
              <a:solidFill>
                <a:schemeClr val="tx2"/>
              </a:solidFill>
            </a:endParaRPr>
          </a:p>
          <a:p>
            <a:pPr eaLnBrk="1" hangingPunct="1">
              <a:buClrTx/>
              <a:buSzTx/>
              <a:buFontTx/>
              <a:buNone/>
            </a:pPr>
            <a:endParaRPr lang="en-US" altLang="zh-CN" sz="2800" dirty="0">
              <a:solidFill>
                <a:schemeClr val="tx2"/>
              </a:solidFill>
            </a:endParaRPr>
          </a:p>
        </p:txBody>
      </p:sp>
      <p:pic>
        <p:nvPicPr>
          <p:cNvPr id="31747" name="Picture 13" descr="D:\Program Files\Common Files\Microsoft Shared\Clipart\cagcat50\SO02963_.WMF"/>
          <p:cNvPicPr>
            <a:picLocks noGrp="1" noChangeAspect="1"/>
          </p:cNvPicPr>
          <p:nvPr>
            <p:ph type="clipArt" sz="half" idx="1"/>
          </p:nvPr>
        </p:nvPicPr>
        <p:blipFill>
          <a:blip r:embed="rId1"/>
          <a:stretch>
            <a:fillRect/>
          </a:stretch>
        </p:blipFill>
        <p:spPr>
          <a:xfrm>
            <a:off x="685800" y="2435225"/>
            <a:ext cx="3810000" cy="32051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(2)</a:t>
            </a:r>
            <a:r>
              <a:rPr lang="zh-CN" altLang="en-US" u="sng" dirty="0">
                <a:solidFill>
                  <a:srgbClr val="FF0000"/>
                </a:solidFill>
              </a:rPr>
              <a:t>规则</a:t>
            </a:r>
            <a:endParaRPr lang="zh-CN" altLang="en-US" u="sng" dirty="0">
              <a:solidFill>
                <a:srgbClr val="FF0000"/>
              </a:solidFill>
            </a:endParaRPr>
          </a:p>
        </p:txBody>
      </p:sp>
      <p:sp>
        <p:nvSpPr>
          <p:cNvPr id="33794" name="Rectangle 3"/>
          <p:cNvSpPr>
            <a:spLocks noGrp="1"/>
          </p:cNvSpPr>
          <p:nvPr>
            <p:ph idx="1"/>
          </p:nvPr>
        </p:nvSpPr>
        <p:spPr>
          <a:xfrm>
            <a:off x="609600" y="1905000"/>
            <a:ext cx="7848600" cy="4572000"/>
          </a:xfrm>
        </p:spPr>
        <p:txBody>
          <a:bodyPr vert="horz" wrap="square" lIns="91440" tIns="45720" rIns="91440" bIns="45720" anchor="t" anchorCtr="0"/>
          <a:p>
            <a:pPr eaLnBrk="1" hangingPunct="1"/>
            <a:r>
              <a:rPr lang="zh-CN" altLang="en-US" dirty="0"/>
              <a:t>语义 </a:t>
            </a:r>
            <a:r>
              <a:rPr lang="en-US" altLang="zh-CN" dirty="0"/>
              <a:t>/ </a:t>
            </a:r>
            <a:r>
              <a:rPr lang="zh-CN" altLang="en-US" dirty="0">
                <a:solidFill>
                  <a:srgbClr val="FF0000"/>
                </a:solidFill>
              </a:rPr>
              <a:t>语义规则</a:t>
            </a:r>
            <a:endParaRPr lang="zh-CN" altLang="en-US" dirty="0">
              <a:solidFill>
                <a:srgbClr val="FF0000"/>
              </a:solidFill>
            </a:endParaRPr>
          </a:p>
          <a:p>
            <a:pPr eaLnBrk="1" hangingPunct="1">
              <a:buNone/>
            </a:pPr>
            <a:r>
              <a:rPr lang="zh-CN" altLang="en-US" dirty="0"/>
              <a:t>    </a:t>
            </a:r>
            <a:r>
              <a:rPr lang="zh-CN" altLang="en-US" sz="2800" dirty="0">
                <a:solidFill>
                  <a:schemeClr val="accent2"/>
                </a:solidFill>
              </a:rPr>
              <a:t>定义一个程序意义的规则</a:t>
            </a:r>
            <a:endParaRPr lang="zh-CN" altLang="en-US" sz="2800" dirty="0">
              <a:solidFill>
                <a:schemeClr val="accent2"/>
              </a:solidFill>
            </a:endParaRPr>
          </a:p>
          <a:p>
            <a:pPr eaLnBrk="1" hangingPunct="1">
              <a:buNone/>
            </a:pPr>
            <a:r>
              <a:rPr lang="zh-CN" altLang="en-US" dirty="0"/>
              <a:t>   </a:t>
            </a:r>
            <a:endParaRPr lang="zh-CN" altLang="en-US" dirty="0"/>
          </a:p>
          <a:p>
            <a:pPr eaLnBrk="1" hangingPunct="1">
              <a:buNone/>
            </a:pPr>
            <a:r>
              <a:rPr lang="zh-CN" altLang="en-US" dirty="0"/>
              <a:t>   很多语言形式相同，但含义不同</a:t>
            </a:r>
            <a:endParaRPr lang="zh-CN" altLang="en-US" dirty="0"/>
          </a:p>
          <a:p>
            <a:pPr eaLnBrk="1" hangingPunct="1">
              <a:buNone/>
            </a:pPr>
            <a:r>
              <a:rPr lang="zh-CN" altLang="en-US" dirty="0"/>
              <a:t>   </a:t>
            </a:r>
            <a:r>
              <a:rPr lang="en-US" altLang="zh-CN" dirty="0">
                <a:solidFill>
                  <a:srgbClr val="660066"/>
                </a:solidFill>
              </a:rPr>
              <a:t>(1) X+F(x)+Y   </a:t>
            </a:r>
            <a:endParaRPr lang="en-US" altLang="zh-CN" dirty="0">
              <a:solidFill>
                <a:srgbClr val="660066"/>
              </a:solidFill>
            </a:endParaRPr>
          </a:p>
          <a:p>
            <a:pPr eaLnBrk="1" hangingPunct="1">
              <a:buNone/>
            </a:pPr>
            <a:r>
              <a:rPr lang="en-US" altLang="zh-CN" dirty="0">
                <a:solidFill>
                  <a:srgbClr val="660066"/>
                </a:solidFill>
              </a:rPr>
              <a:t>   (2) 2+3, 2.0+3.0</a:t>
            </a:r>
            <a:endParaRPr lang="en-US" altLang="zh-CN" dirty="0">
              <a:solidFill>
                <a:srgbClr val="660066"/>
              </a:solidFill>
            </a:endParaRPr>
          </a:p>
          <a:p>
            <a:pPr eaLnBrk="1" hangingPunct="1">
              <a:buNone/>
            </a:pPr>
            <a:r>
              <a:rPr lang="en-US" altLang="zh-CN" dirty="0">
                <a:solidFill>
                  <a:srgbClr val="660066"/>
                </a:solidFill>
              </a:rPr>
              <a:t>   (3) OOP </a:t>
            </a:r>
            <a:r>
              <a:rPr lang="zh-CN" altLang="en-US" dirty="0">
                <a:solidFill>
                  <a:srgbClr val="660066"/>
                </a:solidFill>
              </a:rPr>
              <a:t>多态性</a:t>
            </a:r>
            <a:r>
              <a:rPr lang="zh-CN" altLang="en-US" dirty="0"/>
              <a:t> </a:t>
            </a:r>
            <a:endParaRPr lang="zh-CN" altLang="en-US" dirty="0"/>
          </a:p>
          <a:p>
            <a:pPr eaLnBrk="1" hangingPunct="1"/>
            <a:endParaRPr lang="en-US" altLang="zh-CN" dirty="0"/>
          </a:p>
        </p:txBody>
      </p:sp>
      <p:sp>
        <p:nvSpPr>
          <p:cNvPr id="4" name="AutoShape 5"/>
          <p:cNvSpPr/>
          <p:nvPr/>
        </p:nvSpPr>
        <p:spPr>
          <a:xfrm>
            <a:off x="5567363" y="4945063"/>
            <a:ext cx="228600" cy="914400"/>
          </a:xfrm>
          <a:prstGeom prst="leftBrace">
            <a:avLst>
              <a:gd name="adj1" fmla="val 33314"/>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 name="Text Box 6"/>
          <p:cNvSpPr txBox="1"/>
          <p:nvPr/>
        </p:nvSpPr>
        <p:spPr>
          <a:xfrm>
            <a:off x="5795963" y="4868863"/>
            <a:ext cx="3168650" cy="1016000"/>
          </a:xfrm>
          <a:prstGeom prst="rect">
            <a:avLst/>
          </a:prstGeom>
          <a:noFill/>
          <a:ln w="9525">
            <a:noFill/>
          </a:ln>
        </p:spPr>
        <p:txBody>
          <a:bodyPr anchor="t" anchorCtr="0">
            <a:spAutoFit/>
          </a:bodyPr>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静态语义</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数据类型</a:t>
            </a:r>
            <a:r>
              <a:rPr lang="en-US" altLang="zh-CN" dirty="0">
                <a:solidFill>
                  <a:srgbClr val="FF0000"/>
                </a:solidFill>
                <a:latin typeface="Times New Roman" panose="02020603050405020304" pitchFamily="18" charset="0"/>
                <a:ea typeface="黑体" panose="02010609060101010101" pitchFamily="49" charset="-122"/>
              </a:rPr>
              <a:t>)</a:t>
            </a:r>
            <a:endParaRPr lang="en-US" altLang="zh-CN" dirty="0">
              <a:solidFill>
                <a:srgbClr val="FF0000"/>
              </a:solidFill>
              <a:latin typeface="Times New Roman" panose="02020603050405020304" pitchFamily="18" charset="0"/>
              <a:ea typeface="黑体" panose="02010609060101010101" pitchFamily="49" charset="-122"/>
            </a:endParaRPr>
          </a:p>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动态语义</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计算</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宋体" panose="02010600030101010101" pitchFamily="2" charset="-122"/>
              </a:rPr>
              <a:t> </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3797" name="文本框 1"/>
          <p:cNvSpPr txBox="1"/>
          <p:nvPr/>
        </p:nvSpPr>
        <p:spPr>
          <a:xfrm>
            <a:off x="2460625" y="6237288"/>
            <a:ext cx="5975350"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编译关注静态语义：属性文法（第</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章）</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(3)</a:t>
            </a:r>
            <a:r>
              <a:rPr lang="zh-CN" altLang="en-US" u="sng" dirty="0">
                <a:solidFill>
                  <a:srgbClr val="FF0000"/>
                </a:solidFill>
              </a:rPr>
              <a:t>意义二重性</a:t>
            </a:r>
            <a:endParaRPr lang="zh-CN" altLang="en-US" u="sng" dirty="0">
              <a:solidFill>
                <a:srgbClr val="FF0000"/>
              </a:solidFill>
            </a:endParaRPr>
          </a:p>
        </p:txBody>
      </p:sp>
      <p:sp>
        <p:nvSpPr>
          <p:cNvPr id="35842" name="Rectangle 3"/>
          <p:cNvSpPr>
            <a:spLocks noGrp="1"/>
          </p:cNvSpPr>
          <p:nvPr>
            <p:ph sz="half" idx="1"/>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逻辑意义</a:t>
            </a: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real r</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latin typeface="+mn-lt"/>
                <a:ea typeface="+mn-ea"/>
                <a:cs typeface="+mn-cs"/>
              </a:rPr>
              <a:t>    </a:t>
            </a:r>
            <a:r>
              <a:rPr kumimoji="1" lang="zh-CN" altLang="en-US" sz="2400" dirty="0">
                <a:solidFill>
                  <a:schemeClr val="accent2"/>
                </a:solidFill>
                <a:latin typeface="+mn-lt"/>
                <a:ea typeface="+mn-ea"/>
                <a:cs typeface="+mn-cs"/>
              </a:rPr>
              <a:t>标识符 </a:t>
            </a:r>
            <a:r>
              <a:rPr kumimoji="1" lang="en-US" altLang="zh-CN" sz="2400" dirty="0">
                <a:solidFill>
                  <a:schemeClr val="accent2"/>
                </a:solidFill>
                <a:latin typeface="+mn-lt"/>
                <a:ea typeface="+mn-ea"/>
                <a:cs typeface="+mn-cs"/>
              </a:rPr>
              <a:t>r ,</a:t>
            </a:r>
            <a:r>
              <a:rPr kumimoji="1" lang="zh-CN" altLang="en-US" sz="2400" dirty="0">
                <a:solidFill>
                  <a:schemeClr val="accent2"/>
                </a:solidFill>
                <a:latin typeface="+mn-lt"/>
                <a:ea typeface="+mn-ea"/>
                <a:cs typeface="+mn-cs"/>
              </a:rPr>
              <a:t>代表一个实数的名字，逻辑上是一个变量或可用于保留实数的场所</a:t>
            </a:r>
            <a:r>
              <a:rPr kumimoji="1" lang="zh-CN" altLang="en-US" dirty="0">
                <a:latin typeface="+mn-lt"/>
                <a:ea typeface="+mn-ea"/>
                <a:cs typeface="+mn-cs"/>
              </a:rPr>
              <a:t>。 </a:t>
            </a:r>
            <a:endParaRPr kumimoji="1" lang="zh-CN" altLang="en-US" dirty="0">
              <a:latin typeface="+mn-lt"/>
              <a:ea typeface="+mn-ea"/>
              <a:cs typeface="+mn-cs"/>
            </a:endParaRPr>
          </a:p>
        </p:txBody>
      </p:sp>
      <p:sp>
        <p:nvSpPr>
          <p:cNvPr id="35843" name="Rectangle 4"/>
          <p:cNvSpPr>
            <a:spLocks noGrp="1"/>
          </p:cNvSpPr>
          <p:nvPr>
            <p:ph sz="half" idx="2"/>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物理意义</a:t>
            </a:r>
            <a:endParaRPr kumimoji="1" lang="zh-CN" altLang="en-US" dirty="0">
              <a:latin typeface="+mn-lt"/>
              <a:ea typeface="+mn-ea"/>
              <a:cs typeface="+mn-cs"/>
            </a:endParaRPr>
          </a:p>
          <a:p>
            <a:pPr eaLnBrk="1" hangingPunct="1">
              <a:buClrTx/>
              <a:buSzTx/>
              <a:buFontTx/>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zh-CN" altLang="en-US" sz="2400" dirty="0">
                <a:latin typeface="+mn-lt"/>
                <a:ea typeface="+mn-ea"/>
                <a:cs typeface="+mn-cs"/>
              </a:rPr>
              <a:t>    若干个相继存储的单元，单元的每一位都有一个具体特殊的解释（符号、阶码、尾码），它们表示一个一定精度和大小的数值</a:t>
            </a:r>
            <a:endParaRPr kumimoji="1" lang="zh-CN" altLang="en-US" dirty="0">
              <a:latin typeface="+mn-lt"/>
              <a:ea typeface="+mn-ea"/>
              <a:cs typeface="+mn-cs"/>
            </a:endParaRPr>
          </a:p>
        </p:txBody>
      </p:sp>
      <p:sp>
        <p:nvSpPr>
          <p:cNvPr id="35844" name="Rectangle 32"/>
          <p:cNvSpPr/>
          <p:nvPr/>
        </p:nvSpPr>
        <p:spPr>
          <a:xfrm>
            <a:off x="4838700" y="2754313"/>
            <a:ext cx="3657600" cy="739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宋体" panose="02010600030101010101" pitchFamily="2" charset="-122"/>
              </a:rPr>
              <a:t>符号   阶码    尾数</a:t>
            </a:r>
            <a:endParaRPr lang="zh-CN" altLang="en-US" dirty="0">
              <a:latin typeface="Times New Roman" panose="02020603050405020304" pitchFamily="18" charset="0"/>
              <a:ea typeface="宋体" panose="02010600030101010101" pitchFamily="2" charset="-122"/>
            </a:endParaRPr>
          </a:p>
        </p:txBody>
      </p:sp>
      <p:sp>
        <p:nvSpPr>
          <p:cNvPr id="35845" name="Line 33"/>
          <p:cNvSpPr/>
          <p:nvPr/>
        </p:nvSpPr>
        <p:spPr>
          <a:xfrm>
            <a:off x="5572125" y="2751138"/>
            <a:ext cx="0" cy="762000"/>
          </a:xfrm>
          <a:prstGeom prst="line">
            <a:avLst/>
          </a:prstGeom>
          <a:ln w="9525" cap="flat" cmpd="sng">
            <a:solidFill>
              <a:schemeClr val="tx1"/>
            </a:solidFill>
            <a:prstDash val="solid"/>
            <a:round/>
            <a:headEnd type="none" w="med" len="med"/>
            <a:tailEnd type="none" w="med" len="med"/>
          </a:ln>
        </p:spPr>
      </p:sp>
      <p:sp>
        <p:nvSpPr>
          <p:cNvPr id="35846" name="Line 35"/>
          <p:cNvSpPr/>
          <p:nvPr/>
        </p:nvSpPr>
        <p:spPr>
          <a:xfrm>
            <a:off x="6629400" y="2740025"/>
            <a:ext cx="0" cy="762000"/>
          </a:xfrm>
          <a:prstGeom prst="line">
            <a:avLst/>
          </a:prstGeom>
          <a:ln w="9525" cap="flat" cmpd="sng">
            <a:solidFill>
              <a:schemeClr val="tx1"/>
            </a:solidFill>
            <a:prstDash val="solid"/>
            <a:round/>
            <a:headEnd type="none" w="med" len="med"/>
            <a:tailEnd type="none" w="med" len="med"/>
          </a:ln>
        </p:spPr>
      </p:sp>
      <p:sp>
        <p:nvSpPr>
          <p:cNvPr id="2" name="矩形 1"/>
          <p:cNvSpPr/>
          <p:nvPr/>
        </p:nvSpPr>
        <p:spPr>
          <a:xfrm>
            <a:off x="971550" y="5373688"/>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指称语义</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6300788" y="5516563"/>
            <a:ext cx="1414462"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操作语义</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4" name="矩形 3"/>
          <p:cNvSpPr/>
          <p:nvPr/>
        </p:nvSpPr>
        <p:spPr>
          <a:xfrm>
            <a:off x="971550" y="6280150"/>
            <a:ext cx="7704138" cy="461963"/>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深刻理解语义的编程人员，能够编写高效的程序</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p:txBody>
          <a:bodyPr vert="horz" wrap="square" lIns="91440" tIns="45720" rIns="91440" bIns="45720" anchor="ctr" anchorCtr="0"/>
          <a:p>
            <a:r>
              <a:rPr lang="zh-CN" altLang="en-US" sz="3600" dirty="0"/>
              <a:t>扩展知识</a:t>
            </a:r>
            <a:endParaRPr lang="zh-CN" altLang="en-US" sz="3600" dirty="0"/>
          </a:p>
        </p:txBody>
      </p:sp>
      <p:sp>
        <p:nvSpPr>
          <p:cNvPr id="37890" name="内容占位符 2"/>
          <p:cNvSpPr>
            <a:spLocks noGrp="1"/>
          </p:cNvSpPr>
          <p:nvPr>
            <p:ph sz="half" idx="1"/>
          </p:nvPr>
        </p:nvSpPr>
        <p:spPr/>
        <p:txBody>
          <a:bodyPr vert="horz" wrap="square" lIns="91440" tIns="45720" rIns="91440" bIns="45720" anchor="t" anchorCtr="0"/>
          <a:p>
            <a:pPr>
              <a:buClrTx/>
              <a:buSzTx/>
              <a:buFontTx/>
            </a:pPr>
            <a:r>
              <a:rPr kumimoji="1" lang="zh-CN" altLang="en-US" dirty="0">
                <a:latin typeface="+mn-lt"/>
                <a:ea typeface="+mn-ea"/>
                <a:cs typeface="+mn-cs"/>
              </a:rPr>
              <a:t>指称语义</a:t>
            </a:r>
            <a:endParaRPr kumimoji="1" lang="en-US" altLang="zh-CN" dirty="0">
              <a:latin typeface="+mn-lt"/>
              <a:ea typeface="+mn-ea"/>
              <a:cs typeface="+mn-cs"/>
            </a:endParaRPr>
          </a:p>
          <a:p>
            <a:pPr>
              <a:buClrTx/>
              <a:buSzTx/>
              <a:buFontTx/>
            </a:pPr>
            <a:r>
              <a:rPr kumimoji="1" lang="zh-CN" altLang="en-US" dirty="0">
                <a:latin typeface="+mn-lt"/>
                <a:ea typeface="+mn-ea"/>
                <a:cs typeface="+mn-cs"/>
              </a:rPr>
              <a:t>操作语义</a:t>
            </a:r>
            <a:endParaRPr kumimoji="1" lang="en-US" altLang="zh-CN" dirty="0">
              <a:latin typeface="+mn-lt"/>
              <a:ea typeface="+mn-ea"/>
              <a:cs typeface="+mn-cs"/>
            </a:endParaRPr>
          </a:p>
          <a:p>
            <a:pPr>
              <a:buClrTx/>
              <a:buSzTx/>
              <a:buFontTx/>
            </a:pPr>
            <a:r>
              <a:rPr kumimoji="1" lang="zh-CN" altLang="en-US" dirty="0">
                <a:latin typeface="+mn-lt"/>
                <a:ea typeface="+mn-ea"/>
                <a:cs typeface="+mn-cs"/>
              </a:rPr>
              <a:t>代数语义</a:t>
            </a:r>
            <a:endParaRPr kumimoji="1" lang="en-US" altLang="zh-CN" dirty="0">
              <a:latin typeface="+mn-lt"/>
              <a:ea typeface="+mn-ea"/>
              <a:cs typeface="+mn-cs"/>
            </a:endParaRPr>
          </a:p>
          <a:p>
            <a:pPr>
              <a:buClrTx/>
              <a:buSzTx/>
              <a:buFontTx/>
            </a:pPr>
            <a:r>
              <a:rPr kumimoji="1" lang="zh-CN" altLang="en-US" dirty="0">
                <a:latin typeface="+mn-lt"/>
                <a:ea typeface="+mn-ea"/>
                <a:cs typeface="+mn-cs"/>
              </a:rPr>
              <a:t>公理语义</a:t>
            </a:r>
            <a:endParaRPr kumimoji="1" lang="en-US" altLang="zh-CN" dirty="0">
              <a:latin typeface="+mn-lt"/>
              <a:ea typeface="+mn-ea"/>
              <a:cs typeface="+mn-cs"/>
            </a:endParaRPr>
          </a:p>
          <a:p>
            <a:pPr>
              <a:buClrTx/>
              <a:buSzTx/>
              <a:buFontTx/>
            </a:pPr>
            <a:r>
              <a:rPr kumimoji="1" lang="zh-CN" altLang="en-US" dirty="0">
                <a:latin typeface="+mn-lt"/>
                <a:ea typeface="+mn-ea"/>
                <a:cs typeface="+mn-cs"/>
              </a:rPr>
              <a:t>踪迹语义</a:t>
            </a:r>
            <a:endParaRPr kumimoji="1" lang="en-US" altLang="zh-CN" dirty="0">
              <a:latin typeface="+mn-lt"/>
              <a:ea typeface="+mn-ea"/>
              <a:cs typeface="+mn-cs"/>
            </a:endParaRPr>
          </a:p>
          <a:p>
            <a:pPr>
              <a:buClrTx/>
              <a:buSzTx/>
              <a:buFontTx/>
            </a:pPr>
            <a:r>
              <a:rPr kumimoji="1" lang="en-US" altLang="zh-CN" dirty="0">
                <a:latin typeface="+mn-lt"/>
                <a:ea typeface="+mn-ea"/>
                <a:cs typeface="+mn-cs"/>
              </a:rPr>
              <a:t>…</a:t>
            </a:r>
            <a:endParaRPr kumimoji="1" lang="zh-CN" altLang="en-US" dirty="0">
              <a:latin typeface="+mn-lt"/>
              <a:ea typeface="+mn-ea"/>
              <a:cs typeface="+mn-cs"/>
            </a:endParaRPr>
          </a:p>
        </p:txBody>
      </p:sp>
      <p:pic>
        <p:nvPicPr>
          <p:cNvPr id="37891" name="Picture 2" descr="https://img3.doubanio.com/lpic/s3314913.jpg"/>
          <p:cNvPicPr>
            <a:picLocks noChangeAspect="1"/>
          </p:cNvPicPr>
          <p:nvPr/>
        </p:nvPicPr>
        <p:blipFill>
          <a:blip r:embed="rId1"/>
          <a:stretch>
            <a:fillRect/>
          </a:stretch>
        </p:blipFill>
        <p:spPr>
          <a:xfrm>
            <a:off x="5795963" y="2060575"/>
            <a:ext cx="2828925" cy="42576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sp>
        <p:nvSpPr>
          <p:cNvPr id="2" name="圆角矩形 1"/>
          <p:cNvSpPr/>
          <p:nvPr/>
        </p:nvSpPr>
        <p:spPr bwMode="auto">
          <a:xfrm>
            <a:off x="3132138" y="2060575"/>
            <a:ext cx="2663825" cy="863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问题、需求</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bwMode="auto">
          <a:xfrm>
            <a:off x="3779838" y="3573463"/>
            <a:ext cx="1439863" cy="71913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程序设计语言</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圆角矩形 5"/>
          <p:cNvSpPr/>
          <p:nvPr/>
        </p:nvSpPr>
        <p:spPr bwMode="auto">
          <a:xfrm>
            <a:off x="3132138" y="5013325"/>
            <a:ext cx="2663825" cy="863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计算机执行</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173" name="下箭头 3"/>
          <p:cNvSpPr/>
          <p:nvPr/>
        </p:nvSpPr>
        <p:spPr>
          <a:xfrm>
            <a:off x="4284663" y="2924175"/>
            <a:ext cx="358775" cy="576263"/>
          </a:xfrm>
          <a:prstGeom prst="downArrow">
            <a:avLst>
              <a:gd name="adj1" fmla="val 50000"/>
              <a:gd name="adj2" fmla="val 50186"/>
            </a:avLst>
          </a:prstGeom>
          <a:solidFill>
            <a:schemeClr val="accent1"/>
          </a:solidFill>
          <a:ln w="9525" cap="flat" cmpd="sng">
            <a:solidFill>
              <a:schemeClr val="tx1"/>
            </a:solidFill>
            <a:prstDash val="solid"/>
            <a:round/>
            <a:headEnd type="none" w="med" len="med"/>
            <a:tailEnd type="none" w="med" len="med"/>
          </a:ln>
        </p:spPr>
        <p:txBody>
          <a:bodyPr anchor="t" anchorCtr="0"/>
          <a:p>
            <a:pPr algn="ctr"/>
            <a:endParaRPr lang="zh-CN" altLang="en-US" dirty="0">
              <a:latin typeface="Times New Roman" panose="02020603050405020304" pitchFamily="18" charset="0"/>
              <a:ea typeface="宋体" panose="02010600030101010101" pitchFamily="2" charset="-122"/>
            </a:endParaRPr>
          </a:p>
        </p:txBody>
      </p:sp>
      <p:sp>
        <p:nvSpPr>
          <p:cNvPr id="7174" name="下箭头 4"/>
          <p:cNvSpPr/>
          <p:nvPr/>
        </p:nvSpPr>
        <p:spPr>
          <a:xfrm>
            <a:off x="4284663" y="4292600"/>
            <a:ext cx="358775" cy="720725"/>
          </a:xfrm>
          <a:prstGeom prst="downArrow">
            <a:avLst>
              <a:gd name="adj1" fmla="val 50000"/>
              <a:gd name="adj2" fmla="val 50211"/>
            </a:avLst>
          </a:prstGeom>
          <a:solidFill>
            <a:schemeClr val="accent1"/>
          </a:solidFill>
          <a:ln w="9525" cap="flat" cmpd="sng">
            <a:solidFill>
              <a:schemeClr val="tx1"/>
            </a:solidFill>
            <a:prstDash val="solid"/>
            <a:round/>
            <a:headEnd type="none" w="med" len="med"/>
            <a:tailEnd type="none" w="med" len="med"/>
          </a:ln>
        </p:spPr>
        <p:txBody>
          <a:bodyPr anchor="t" anchorCtr="0"/>
          <a:p>
            <a:pPr algn="ctr"/>
            <a:endParaRPr lang="zh-CN" altLang="en-US" dirty="0">
              <a:latin typeface="Times New Roman" panose="02020603050405020304" pitchFamily="18" charset="0"/>
              <a:ea typeface="宋体" panose="02010600030101010101" pitchFamily="2" charset="-122"/>
            </a:endParaRPr>
          </a:p>
        </p:txBody>
      </p:sp>
      <p:sp>
        <p:nvSpPr>
          <p:cNvPr id="7175" name="矩形 6"/>
          <p:cNvSpPr/>
          <p:nvPr/>
        </p:nvSpPr>
        <p:spPr>
          <a:xfrm>
            <a:off x="5818188" y="3479800"/>
            <a:ext cx="2609850" cy="1200150"/>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描述算法问题，计算机实现双重目的</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7176" name="文本框 4"/>
          <p:cNvSpPr txBox="1"/>
          <p:nvPr/>
        </p:nvSpPr>
        <p:spPr>
          <a:xfrm>
            <a:off x="2266950" y="2981325"/>
            <a:ext cx="2089150"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宋体" panose="02010600030101010101" pitchFamily="2" charset="-122"/>
              </a:rPr>
              <a:t>数据（结构）</a:t>
            </a:r>
            <a:endParaRPr lang="zh-CN" altLang="en-US">
              <a:latin typeface="Times New Roman" panose="02020603050405020304" pitchFamily="18" charset="0"/>
              <a:ea typeface="宋体" panose="02010600030101010101" pitchFamily="2" charset="-122"/>
            </a:endParaRPr>
          </a:p>
        </p:txBody>
      </p:sp>
      <p:sp>
        <p:nvSpPr>
          <p:cNvPr id="7177" name="文本框 6"/>
          <p:cNvSpPr txBox="1"/>
          <p:nvPr/>
        </p:nvSpPr>
        <p:spPr>
          <a:xfrm>
            <a:off x="4787900" y="3019425"/>
            <a:ext cx="792163"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sym typeface="宋体" panose="02010600030101010101" pitchFamily="2" charset="-122"/>
              </a:rPr>
              <a:t>算法</a:t>
            </a:r>
            <a:endParaRPr lang="zh-CN" altLang="en-US">
              <a:latin typeface="Times New Roman" panose="02020603050405020304" pitchFamily="18" charset="0"/>
              <a:ea typeface="宋体" panose="02010600030101010101" pitchFamily="2" charset="-122"/>
            </a:endParaRPr>
          </a:p>
        </p:txBody>
      </p:sp>
      <p:sp>
        <p:nvSpPr>
          <p:cNvPr id="7178" name="文本框 7"/>
          <p:cNvSpPr txBox="1"/>
          <p:nvPr/>
        </p:nvSpPr>
        <p:spPr>
          <a:xfrm>
            <a:off x="4643438" y="4437063"/>
            <a:ext cx="792162"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编译</a:t>
            </a:r>
            <a:endParaRPr lang="zh-CN" altLang="en-US">
              <a:latin typeface="Times New Roman" panose="02020603050405020304" pitchFamily="18" charset="0"/>
              <a:ea typeface="宋体" panose="02010600030101010101" pitchFamily="2" charset="-122"/>
            </a:endParaRPr>
          </a:p>
        </p:txBody>
      </p:sp>
      <p:sp>
        <p:nvSpPr>
          <p:cNvPr id="4" name="文本框 3"/>
          <p:cNvSpPr txBox="1"/>
          <p:nvPr/>
        </p:nvSpPr>
        <p:spPr>
          <a:xfrm>
            <a:off x="824865" y="6136005"/>
            <a:ext cx="7503160" cy="706755"/>
          </a:xfrm>
          <a:prstGeom prst="rect">
            <a:avLst/>
          </a:prstGeom>
          <a:noFill/>
        </p:spPr>
        <p:txBody>
          <a:bodyPr wrap="square" rtlCol="0" anchor="t">
            <a:spAutoFit/>
          </a:bodyPr>
          <a:p>
            <a:pPr lvl="0" eaLnBrk="1" hangingPunct="1"/>
            <a:r>
              <a:rPr lang="zh-CN" altLang="en-US" sz="2000" dirty="0">
                <a:solidFill>
                  <a:srgbClr val="C00000"/>
                </a:solidFill>
                <a:sym typeface="+mn-ea"/>
              </a:rPr>
              <a:t>程序设计语言的书里面只是讲到语言成分的大致意思，如何编程，而不会系统的定义这个语言，以及如何编译或者实现这个语言。</a:t>
            </a:r>
            <a:endParaRPr lang="zh-CN" altLang="en-US" sz="2000" dirty="0">
              <a:solidFill>
                <a:srgbClr val="C0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程序的层次结构</a:t>
            </a:r>
            <a:endParaRPr lang="zh-CN" altLang="en-US" u="sng" dirty="0">
              <a:solidFill>
                <a:srgbClr val="FF0000"/>
              </a:solidFill>
            </a:endParaRPr>
          </a:p>
        </p:txBody>
      </p:sp>
      <p:graphicFrame>
        <p:nvGraphicFramePr>
          <p:cNvPr id="38914" name="Object 6"/>
          <p:cNvGraphicFramePr>
            <a:graphicFrameLocks noGrp="1" noChangeAspect="1"/>
          </p:cNvGraphicFramePr>
          <p:nvPr>
            <p:ph type="pic" idx="1"/>
          </p:nvPr>
        </p:nvGraphicFramePr>
        <p:xfrm>
          <a:off x="1162050" y="1704975"/>
          <a:ext cx="6781800" cy="4191000"/>
        </p:xfrm>
        <a:graphic>
          <a:graphicData uri="http://schemas.openxmlformats.org/presentationml/2006/ole">
            <mc:AlternateContent xmlns:mc="http://schemas.openxmlformats.org/markup-compatibility/2006">
              <mc:Choice xmlns:v="urn:schemas-microsoft-com:vml" Requires="v">
                <p:oleObj spid="_x0000_s3077" name="" r:id="rId1" imgW="5162550" imgH="4686300" progId="OrgPlusWOPX.4">
                  <p:embed/>
                </p:oleObj>
              </mc:Choice>
              <mc:Fallback>
                <p:oleObj name="" r:id="rId1" imgW="5162550" imgH="4686300" progId="OrgPlusWOPX.4">
                  <p:embed/>
                  <p:pic>
                    <p:nvPicPr>
                      <p:cNvPr id="0" name="图片 3076"/>
                      <p:cNvPicPr/>
                      <p:nvPr/>
                    </p:nvPicPr>
                    <p:blipFill>
                      <a:blip r:embed="rId2"/>
                      <a:stretch>
                        <a:fillRect/>
                      </a:stretch>
                    </p:blipFill>
                    <p:spPr>
                      <a:xfrm>
                        <a:off x="1162050" y="1704975"/>
                        <a:ext cx="6781800" cy="4191000"/>
                      </a:xfrm>
                      <a:prstGeom prst="rect">
                        <a:avLst/>
                      </a:prstGeom>
                      <a:solidFill>
                        <a:srgbClr val="FF7C80"/>
                      </a:solidFill>
                      <a:ln>
                        <a:solidFill>
                          <a:schemeClr val="hlink"/>
                        </a:solid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高级语言的一般特性</a:t>
            </a:r>
            <a:br>
              <a:rPr lang="zh-CN" altLang="en-US" dirty="0"/>
            </a:br>
            <a:endParaRPr lang="zh-CN" altLang="en-US" dirty="0"/>
          </a:p>
        </p:txBody>
      </p:sp>
      <p:sp>
        <p:nvSpPr>
          <p:cNvPr id="40962" name="Rectangle 3"/>
          <p:cNvSpPr>
            <a:spLocks noGrp="1"/>
          </p:cNvSpPr>
          <p:nvPr>
            <p:ph idx="1"/>
          </p:nvPr>
        </p:nvSpPr>
        <p:spPr>
          <a:xfrm>
            <a:off x="685800" y="1676400"/>
            <a:ext cx="7772400" cy="4419600"/>
          </a:xfrm>
        </p:spPr>
        <p:txBody>
          <a:bodyPr vert="horz" wrap="square" lIns="91440" tIns="45720" rIns="91440" bIns="45720" anchor="t" anchorCtr="0"/>
          <a:p>
            <a:pPr algn="just" eaLnBrk="1" hangingPunct="1"/>
            <a:r>
              <a:rPr lang="en-US" altLang="zh-CN" dirty="0"/>
              <a:t>2</a:t>
            </a:r>
            <a:r>
              <a:rPr lang="zh-CN" altLang="en-US" dirty="0"/>
              <a:t>．</a:t>
            </a:r>
            <a:r>
              <a:rPr lang="en-US" altLang="zh-CN" dirty="0"/>
              <a:t>2</a:t>
            </a:r>
            <a:r>
              <a:rPr lang="zh-CN" altLang="en-US" dirty="0"/>
              <a:t>．</a:t>
            </a:r>
            <a:r>
              <a:rPr lang="en-US" altLang="zh-CN" dirty="0"/>
              <a:t>1 </a:t>
            </a:r>
            <a:r>
              <a:rPr lang="zh-CN" altLang="en-US" dirty="0"/>
              <a:t>高级语言的分类</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2 </a:t>
            </a:r>
            <a:r>
              <a:rPr lang="zh-CN" altLang="en-US" dirty="0"/>
              <a:t>程序结构</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3 </a:t>
            </a:r>
            <a:r>
              <a:rPr lang="zh-CN" altLang="en-US" dirty="0"/>
              <a:t>数据类型和操作</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4 </a:t>
            </a:r>
            <a:r>
              <a:rPr lang="zh-CN" altLang="en-US" dirty="0"/>
              <a:t>语句与控制结构</a:t>
            </a:r>
            <a:endParaRPr lang="zh-CN" altLang="en-US" dirty="0"/>
          </a:p>
          <a:p>
            <a:pPr eaLnBrk="1" hangingPunct="1"/>
            <a:endParaRPr lang="en-US" altLang="zh-CN" dirty="0"/>
          </a:p>
        </p:txBody>
      </p:sp>
      <p:sp>
        <p:nvSpPr>
          <p:cNvPr id="2" name="矩形 1"/>
          <p:cNvSpPr/>
          <p:nvPr/>
        </p:nvSpPr>
        <p:spPr>
          <a:xfrm>
            <a:off x="7235825" y="37893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共同特征</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高级语言的分类</a:t>
            </a:r>
            <a:r>
              <a:rPr lang="en-US" altLang="zh-CN" u="sng" dirty="0">
                <a:solidFill>
                  <a:srgbClr val="FF0000"/>
                </a:solidFill>
                <a:latin typeface="宋体" panose="02010600030101010101" pitchFamily="2" charset="-122"/>
              </a:rPr>
              <a:t>:1,2</a:t>
            </a:r>
            <a:endParaRPr lang="en-US" altLang="zh-CN" u="sng" dirty="0">
              <a:solidFill>
                <a:srgbClr val="FF0000"/>
              </a:solidFill>
              <a:latin typeface="宋体" panose="02010600030101010101" pitchFamily="2" charset="-122"/>
            </a:endParaRPr>
          </a:p>
        </p:txBody>
      </p:sp>
      <p:sp>
        <p:nvSpPr>
          <p:cNvPr id="43010"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(1) </a:t>
            </a:r>
            <a:r>
              <a:rPr kumimoji="1" lang="zh-CN" altLang="en-US" dirty="0">
                <a:latin typeface="+mn-lt"/>
                <a:ea typeface="+mn-ea"/>
                <a:cs typeface="+mn-cs"/>
              </a:rPr>
              <a:t>过程式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Imperative Language</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dirty="0">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sz="2400" dirty="0">
                <a:solidFill>
                  <a:srgbClr val="660066"/>
                </a:solidFill>
                <a:latin typeface="+mn-lt"/>
                <a:ea typeface="+mn-ea"/>
                <a:cs typeface="+mn-cs"/>
              </a:rPr>
              <a:t>语句序列</a:t>
            </a:r>
            <a:endParaRPr kumimoji="1" lang="zh-CN" altLang="en-US" sz="2400" dirty="0">
              <a:solidFill>
                <a:srgbClr val="660066"/>
              </a:solidFill>
              <a:latin typeface="+mn-lt"/>
              <a:ea typeface="+mn-ea"/>
              <a:cs typeface="+mn-cs"/>
            </a:endParaRPr>
          </a:p>
          <a:p>
            <a:pPr eaLnBrk="1" hangingPunct="1">
              <a:buClrTx/>
              <a:buSzTx/>
              <a:buFontTx/>
              <a:buNone/>
            </a:pPr>
            <a:endParaRPr kumimoji="1" lang="zh-CN" altLang="en-US" sz="2400"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Fortran</a:t>
            </a:r>
            <a:r>
              <a:rPr kumimoji="1" lang="zh-CN" altLang="en-US" dirty="0">
                <a:solidFill>
                  <a:srgbClr val="660066"/>
                </a:solidFill>
                <a:latin typeface="+mn-lt"/>
                <a:ea typeface="+mn-ea"/>
                <a:cs typeface="+mn-cs"/>
              </a:rPr>
              <a:t>、</a:t>
            </a:r>
            <a:r>
              <a:rPr kumimoji="1" lang="en-US" altLang="zh-CN" dirty="0">
                <a:solidFill>
                  <a:srgbClr val="660066"/>
                </a:solidFill>
                <a:latin typeface="+mn-lt"/>
                <a:ea typeface="+mn-ea"/>
                <a:cs typeface="+mn-cs"/>
              </a:rPr>
              <a:t>C</a:t>
            </a:r>
            <a:r>
              <a:rPr kumimoji="1" lang="zh-CN" altLang="en-US" dirty="0">
                <a:solidFill>
                  <a:srgbClr val="660066"/>
                </a:solidFill>
                <a:latin typeface="+mn-lt"/>
                <a:ea typeface="+mn-ea"/>
                <a:cs typeface="+mn-cs"/>
              </a:rPr>
              <a:t>、</a:t>
            </a:r>
            <a:r>
              <a:rPr kumimoji="1" lang="en-US" altLang="zh-CN" dirty="0">
                <a:solidFill>
                  <a:srgbClr val="660066"/>
                </a:solidFill>
                <a:latin typeface="+mn-lt"/>
                <a:ea typeface="+mn-ea"/>
                <a:cs typeface="+mn-cs"/>
              </a:rPr>
              <a:t>Pascal</a:t>
            </a:r>
            <a:r>
              <a:rPr kumimoji="1" lang="en-US" altLang="zh-CN" dirty="0">
                <a:latin typeface="+mn-lt"/>
                <a:ea typeface="+mn-ea"/>
                <a:cs typeface="+mn-cs"/>
              </a:rPr>
              <a:t> </a:t>
            </a:r>
            <a:endParaRPr kumimoji="1" lang="en-US" altLang="zh-CN" dirty="0">
              <a:latin typeface="+mn-lt"/>
              <a:ea typeface="+mn-ea"/>
              <a:cs typeface="+mn-cs"/>
            </a:endParaRPr>
          </a:p>
        </p:txBody>
      </p:sp>
      <p:sp>
        <p:nvSpPr>
          <p:cNvPr id="43011"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(2) </a:t>
            </a:r>
            <a:r>
              <a:rPr kumimoji="1" lang="zh-CN" altLang="en-US" dirty="0">
                <a:latin typeface="+mn-lt"/>
                <a:ea typeface="+mn-ea"/>
                <a:cs typeface="+mn-cs"/>
              </a:rPr>
              <a:t>应用式</a:t>
            </a:r>
            <a:r>
              <a:rPr kumimoji="1" lang="en-US" altLang="zh-CN" dirty="0">
                <a:latin typeface="+mn-lt"/>
                <a:ea typeface="+mn-ea"/>
                <a:cs typeface="+mn-cs"/>
              </a:rPr>
              <a:t>(</a:t>
            </a:r>
            <a:r>
              <a:rPr kumimoji="1" lang="zh-CN" altLang="en-US" dirty="0">
                <a:solidFill>
                  <a:srgbClr val="FF0000"/>
                </a:solidFill>
                <a:latin typeface="+mn-lt"/>
                <a:ea typeface="+mn-ea"/>
                <a:cs typeface="+mn-cs"/>
              </a:rPr>
              <a:t>函数式</a:t>
            </a:r>
            <a:r>
              <a:rPr kumimoji="1" lang="en-US" altLang="zh-CN"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Applicative Language</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    </a:t>
            </a:r>
            <a:r>
              <a:rPr kumimoji="1" lang="en-US" altLang="zh-CN" dirty="0">
                <a:solidFill>
                  <a:srgbClr val="FF0000"/>
                </a:solidFill>
                <a:latin typeface="+mn-lt"/>
                <a:ea typeface="+mn-ea"/>
                <a:cs typeface="+mn-cs"/>
              </a:rPr>
              <a:t>(Functional)</a:t>
            </a:r>
            <a:endParaRPr kumimoji="1" lang="en-US" altLang="zh-CN" dirty="0">
              <a:solidFill>
                <a:srgbClr val="FF0000"/>
              </a:solidFill>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func1(…f(n))</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sz="1800"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solidFill>
                  <a:srgbClr val="FF0000"/>
                </a:solidFill>
                <a:latin typeface="+mn-lt"/>
                <a:ea typeface="+mn-ea"/>
                <a:cs typeface="+mn-cs"/>
              </a:rPr>
              <a:t>    </a:t>
            </a:r>
            <a:r>
              <a:rPr kumimoji="1" lang="en-US" altLang="zh-CN" dirty="0">
                <a:solidFill>
                  <a:srgbClr val="660066"/>
                </a:solidFill>
                <a:latin typeface="+mn-lt"/>
                <a:ea typeface="+mn-ea"/>
                <a:cs typeface="+mn-cs"/>
              </a:rPr>
              <a:t>Lisp</a:t>
            </a:r>
            <a:r>
              <a:rPr kumimoji="1" lang="zh-CN" altLang="en-US" dirty="0">
                <a:solidFill>
                  <a:srgbClr val="660066"/>
                </a:solidFill>
                <a:latin typeface="+mn-lt"/>
                <a:ea typeface="+mn-ea"/>
                <a:cs typeface="+mn-cs"/>
              </a:rPr>
              <a:t>、</a:t>
            </a:r>
            <a:r>
              <a:rPr kumimoji="1" lang="en-US" altLang="zh-CN" dirty="0">
                <a:solidFill>
                  <a:srgbClr val="FF0000"/>
                </a:solidFill>
                <a:latin typeface="+mn-lt"/>
                <a:ea typeface="+mn-ea"/>
                <a:cs typeface="+mn-cs"/>
              </a:rPr>
              <a:t>ML/CAML</a:t>
            </a:r>
            <a:endParaRPr kumimoji="1" lang="en-US" altLang="zh-CN" dirty="0">
              <a:solidFill>
                <a:srgbClr val="FF0000"/>
              </a:solidFill>
              <a:latin typeface="+mn-lt"/>
              <a:ea typeface="+mn-ea"/>
              <a:cs typeface="+mn-cs"/>
            </a:endParaRPr>
          </a:p>
          <a:p>
            <a:pPr eaLnBrk="1" hangingPunct="1">
              <a:buClrTx/>
              <a:buSzTx/>
              <a:buFontTx/>
              <a:buNone/>
            </a:pPr>
            <a:r>
              <a:rPr kumimoji="1" lang="en-US" altLang="zh-CN" dirty="0">
                <a:solidFill>
                  <a:srgbClr val="FF0000"/>
                </a:solidFill>
                <a:latin typeface="+mn-lt"/>
                <a:ea typeface="+mn-ea"/>
                <a:cs typeface="+mn-cs"/>
              </a:rPr>
              <a:t>    Coq</a:t>
            </a:r>
            <a:r>
              <a:rPr kumimoji="1" lang="zh-CN" altLang="en-US" dirty="0">
                <a:solidFill>
                  <a:srgbClr val="FF0000"/>
                </a:solidFill>
                <a:latin typeface="+mn-lt"/>
                <a:ea typeface="+mn-ea"/>
                <a:cs typeface="+mn-cs"/>
              </a:rPr>
              <a:t>、</a:t>
            </a:r>
            <a:r>
              <a:rPr kumimoji="1" lang="en-US" altLang="zh-CN" dirty="0">
                <a:solidFill>
                  <a:srgbClr val="FF0000"/>
                </a:solidFill>
                <a:latin typeface="+mn-lt"/>
                <a:ea typeface="+mn-ea"/>
                <a:cs typeface="+mn-cs"/>
              </a:rPr>
              <a:t>Isabelle</a:t>
            </a:r>
            <a:endParaRPr kumimoji="1" lang="en-US" altLang="zh-CN" dirty="0">
              <a:solidFill>
                <a:srgbClr val="FF0000"/>
              </a:solidFill>
              <a:latin typeface="+mn-lt"/>
              <a:ea typeface="+mn-ea"/>
              <a:cs typeface="+mn-cs"/>
            </a:endParaRPr>
          </a:p>
        </p:txBody>
      </p:sp>
      <p:pic>
        <p:nvPicPr>
          <p:cNvPr id="43012" name="Picture 6" descr="http://www.cl.cam.ac.uk/archive/rm135/10.jpg"/>
          <p:cNvPicPr>
            <a:picLocks noChangeAspect="1"/>
          </p:cNvPicPr>
          <p:nvPr/>
        </p:nvPicPr>
        <p:blipFill>
          <a:blip r:embed="rId1"/>
          <a:stretch>
            <a:fillRect/>
          </a:stretch>
        </p:blipFill>
        <p:spPr>
          <a:xfrm>
            <a:off x="7956550" y="4797425"/>
            <a:ext cx="979488" cy="1465263"/>
          </a:xfrm>
          <a:prstGeom prst="rect">
            <a:avLst/>
          </a:prstGeom>
          <a:noFill/>
          <a:ln w="9525">
            <a:noFill/>
          </a:ln>
        </p:spPr>
      </p:pic>
      <p:sp>
        <p:nvSpPr>
          <p:cNvPr id="43013" name="矩形 1"/>
          <p:cNvSpPr/>
          <p:nvPr/>
        </p:nvSpPr>
        <p:spPr>
          <a:xfrm>
            <a:off x="7950200" y="6278563"/>
            <a:ext cx="1158875" cy="306387"/>
          </a:xfrm>
          <a:prstGeom prst="rect">
            <a:avLst/>
          </a:prstGeom>
          <a:noFill/>
          <a:ln w="9525">
            <a:noFill/>
          </a:ln>
        </p:spPr>
        <p:txBody>
          <a:bodyPr wrap="none" anchor="t" anchorCtr="0">
            <a:spAutoFit/>
          </a:bodyPr>
          <a:p>
            <a:r>
              <a:rPr lang="en-US" altLang="zh-CN" sz="1400" dirty="0">
                <a:solidFill>
                  <a:srgbClr val="FF0000"/>
                </a:solidFill>
                <a:latin typeface="Times New Roman" panose="02020603050405020304" pitchFamily="18" charset="0"/>
                <a:ea typeface="宋体" panose="02010600030101010101" pitchFamily="2" charset="-122"/>
              </a:rPr>
              <a:t>Robin Milner</a:t>
            </a:r>
            <a:endParaRPr lang="zh-CN" altLang="en-US" sz="1400" dirty="0">
              <a:solidFill>
                <a:srgbClr val="FF0000"/>
              </a:solidFill>
              <a:latin typeface="Times New Roman" panose="02020603050405020304" pitchFamily="18" charset="0"/>
              <a:ea typeface="宋体" panose="02010600030101010101" pitchFamily="2" charset="-122"/>
            </a:endParaRPr>
          </a:p>
        </p:txBody>
      </p:sp>
      <p:sp>
        <p:nvSpPr>
          <p:cNvPr id="43014" name="矩形 1"/>
          <p:cNvSpPr/>
          <p:nvPr/>
        </p:nvSpPr>
        <p:spPr>
          <a:xfrm>
            <a:off x="1042988" y="6096000"/>
            <a:ext cx="4564380" cy="706755"/>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模拟冯诺依曼机器</a:t>
            </a:r>
            <a:endParaRPr lang="zh-CN" altLang="en-US" sz="2000" dirty="0">
              <a:solidFill>
                <a:srgbClr val="FF0000"/>
              </a:solidFill>
              <a:latin typeface="Times New Roman" panose="02020603050405020304" pitchFamily="18" charset="0"/>
              <a:ea typeface="宋体" panose="02010600030101010101" pitchFamily="2" charset="-122"/>
            </a:endParaRPr>
          </a:p>
          <a:p>
            <a:r>
              <a:rPr lang="en-US" altLang="zh-CN" sz="2000" dirty="0">
                <a:solidFill>
                  <a:srgbClr val="FF0000"/>
                </a:solidFill>
                <a:latin typeface="Times New Roman" panose="02020603050405020304" pitchFamily="18" charset="0"/>
                <a:ea typeface="宋体" panose="02010600030101010101" pitchFamily="2" charset="-122"/>
              </a:rPr>
              <a:t>                             </a:t>
            </a:r>
            <a:r>
              <a:rPr lang="zh-CN" altLang="en-US" sz="2000" dirty="0">
                <a:solidFill>
                  <a:srgbClr val="FF0000"/>
                </a:solidFill>
                <a:latin typeface="Times New Roman" panose="02020603050405020304" pitchFamily="18" charset="0"/>
                <a:ea typeface="宋体" panose="02010600030101010101" pitchFamily="2" charset="-122"/>
              </a:rPr>
              <a:t>图灵机等价于递归函数</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2" name="左右箭头 1"/>
          <p:cNvSpPr/>
          <p:nvPr/>
        </p:nvSpPr>
        <p:spPr>
          <a:xfrm>
            <a:off x="3708400" y="6092825"/>
            <a:ext cx="1223645" cy="28829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高级语言的分类</a:t>
            </a:r>
            <a:r>
              <a:rPr lang="en-US" altLang="zh-CN" u="sng" dirty="0">
                <a:solidFill>
                  <a:srgbClr val="FF0000"/>
                </a:solidFill>
                <a:latin typeface="宋体" panose="02010600030101010101" pitchFamily="2" charset="-122"/>
              </a:rPr>
              <a:t>:3,4</a:t>
            </a:r>
            <a:endParaRPr lang="en-US" altLang="zh-CN" u="sng" dirty="0">
              <a:solidFill>
                <a:srgbClr val="FF0000"/>
              </a:solidFill>
              <a:latin typeface="宋体" panose="02010600030101010101" pitchFamily="2" charset="-122"/>
            </a:endParaRPr>
          </a:p>
        </p:txBody>
      </p:sp>
      <p:sp>
        <p:nvSpPr>
          <p:cNvPr id="45058"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sz="2400" dirty="0">
                <a:latin typeface="+mn-lt"/>
                <a:ea typeface="+mn-ea"/>
                <a:cs typeface="+mn-cs"/>
              </a:rPr>
              <a:t>(3) </a:t>
            </a:r>
            <a:r>
              <a:rPr kumimoji="1" lang="zh-CN" altLang="en-US" sz="2400" dirty="0">
                <a:latin typeface="+mn-lt"/>
                <a:ea typeface="+mn-ea"/>
                <a:cs typeface="+mn-cs"/>
              </a:rPr>
              <a:t>基于规则</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000" dirty="0">
                <a:solidFill>
                  <a:srgbClr val="660066"/>
                </a:solidFill>
                <a:latin typeface="+mn-lt"/>
                <a:ea typeface="+mn-ea"/>
                <a:cs typeface="+mn-cs"/>
              </a:rPr>
              <a:t>Rule Based Lang.</a:t>
            </a:r>
            <a:endParaRPr kumimoji="1" lang="en-US" altLang="zh-CN" sz="2000" dirty="0">
              <a:solidFill>
                <a:srgbClr val="660066"/>
              </a:solidFill>
              <a:latin typeface="+mn-lt"/>
              <a:ea typeface="+mn-ea"/>
              <a:cs typeface="+mn-cs"/>
            </a:endParaRPr>
          </a:p>
          <a:p>
            <a:pPr eaLnBrk="1" hangingPunct="1">
              <a:buClrTx/>
              <a:buSzTx/>
              <a:buFontTx/>
              <a:buNone/>
            </a:pPr>
            <a:endParaRPr kumimoji="1" lang="en-US" altLang="zh-CN" sz="2400" dirty="0">
              <a:latin typeface="+mn-lt"/>
              <a:ea typeface="+mn-ea"/>
              <a:cs typeface="+mn-cs"/>
            </a:endParaRPr>
          </a:p>
          <a:p>
            <a:pPr eaLnBrk="1" hangingPunct="1">
              <a:buClrTx/>
              <a:buSzTx/>
              <a:buFontTx/>
            </a:pPr>
            <a:r>
              <a:rPr kumimoji="1" lang="zh-CN" altLang="en-US" sz="2400" dirty="0">
                <a:latin typeface="+mn-lt"/>
                <a:ea typeface="+mn-ea"/>
                <a:cs typeface="+mn-cs"/>
              </a:rPr>
              <a:t>形式</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400" dirty="0">
                <a:solidFill>
                  <a:srgbClr val="660066"/>
                </a:solidFill>
                <a:latin typeface="+mn-lt"/>
                <a:ea typeface="+mn-ea"/>
                <a:cs typeface="+mn-cs"/>
              </a:rPr>
              <a:t>bird(x):-fly(x) &amp; feather(x)</a:t>
            </a:r>
            <a:endParaRPr kumimoji="1" lang="en-US" altLang="zh-CN" sz="2400" dirty="0">
              <a:solidFill>
                <a:srgbClr val="660066"/>
              </a:solidFill>
              <a:latin typeface="+mn-lt"/>
              <a:ea typeface="+mn-ea"/>
              <a:cs typeface="+mn-cs"/>
            </a:endParaRPr>
          </a:p>
          <a:p>
            <a:pPr eaLnBrk="1" hangingPunct="1">
              <a:buClrTx/>
              <a:buSzTx/>
              <a:buFontTx/>
              <a:buNone/>
            </a:pPr>
            <a:endParaRPr kumimoji="1" lang="en-US" altLang="zh-CN" sz="2400" dirty="0">
              <a:solidFill>
                <a:srgbClr val="660066"/>
              </a:solidFill>
              <a:latin typeface="+mn-lt"/>
              <a:ea typeface="+mn-ea"/>
              <a:cs typeface="+mn-cs"/>
            </a:endParaRPr>
          </a:p>
          <a:p>
            <a:pPr eaLnBrk="1" hangingPunct="1">
              <a:buClrTx/>
              <a:buSzTx/>
              <a:buFontTx/>
            </a:pPr>
            <a:r>
              <a:rPr kumimoji="1" lang="zh-CN" altLang="en-US" sz="2400" dirty="0">
                <a:latin typeface="+mn-lt"/>
                <a:ea typeface="+mn-ea"/>
                <a:cs typeface="+mn-cs"/>
              </a:rPr>
              <a:t>举例</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400" dirty="0">
                <a:solidFill>
                  <a:srgbClr val="660066"/>
                </a:solidFill>
                <a:latin typeface="+mn-lt"/>
                <a:ea typeface="+mn-ea"/>
                <a:cs typeface="+mn-cs"/>
              </a:rPr>
              <a:t>Prolog</a:t>
            </a:r>
            <a:endParaRPr kumimoji="1" lang="en-US" altLang="zh-CN" sz="2400" dirty="0">
              <a:solidFill>
                <a:srgbClr val="660066"/>
              </a:solidFill>
              <a:latin typeface="+mn-lt"/>
              <a:ea typeface="+mn-ea"/>
              <a:cs typeface="+mn-cs"/>
            </a:endParaRPr>
          </a:p>
        </p:txBody>
      </p:sp>
      <p:sp>
        <p:nvSpPr>
          <p:cNvPr id="45059"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(4) </a:t>
            </a:r>
            <a:r>
              <a:rPr kumimoji="1" lang="zh-CN" altLang="en-US" dirty="0">
                <a:latin typeface="+mn-lt"/>
                <a:ea typeface="+mn-ea"/>
                <a:cs typeface="+mn-cs"/>
              </a:rPr>
              <a:t>面向对象</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sz="2400" dirty="0">
                <a:latin typeface="+mn-lt"/>
                <a:ea typeface="+mn-ea"/>
                <a:cs typeface="+mn-cs"/>
              </a:rPr>
              <a:t>Object Oriented Lang.</a:t>
            </a:r>
            <a:endParaRPr kumimoji="1" lang="en-US" altLang="zh-CN" sz="2400" dirty="0">
              <a:latin typeface="+mn-lt"/>
              <a:ea typeface="+mn-ea"/>
              <a:cs typeface="+mn-cs"/>
            </a:endParaRPr>
          </a:p>
          <a:p>
            <a:pPr eaLnBrk="1" hangingPunct="1">
              <a:buClrTx/>
              <a:buSzTx/>
              <a:buFontTx/>
              <a:buNone/>
            </a:pPr>
            <a:endParaRPr kumimoji="1" lang="en-US" altLang="zh-CN" dirty="0">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endParaRPr kumimoji="1" lang="zh-CN" altLang="en-US"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sz="2400" dirty="0">
                <a:solidFill>
                  <a:srgbClr val="660066"/>
                </a:solidFill>
                <a:latin typeface="+mn-lt"/>
                <a:ea typeface="+mn-ea"/>
                <a:cs typeface="+mn-cs"/>
              </a:rPr>
              <a:t>Smalltalk</a:t>
            </a:r>
            <a:r>
              <a:rPr kumimoji="1" lang="zh-CN" altLang="en-US" sz="2400" dirty="0">
                <a:solidFill>
                  <a:srgbClr val="660066"/>
                </a:solidFill>
                <a:latin typeface="+mn-lt"/>
                <a:ea typeface="+mn-ea"/>
                <a:cs typeface="+mn-cs"/>
              </a:rPr>
              <a:t>、</a:t>
            </a:r>
            <a:r>
              <a:rPr kumimoji="1" lang="en-US" altLang="zh-CN" sz="2400" dirty="0">
                <a:solidFill>
                  <a:srgbClr val="660066"/>
                </a:solidFill>
                <a:latin typeface="+mn-lt"/>
                <a:ea typeface="+mn-ea"/>
                <a:cs typeface="+mn-cs"/>
              </a:rPr>
              <a:t>C++</a:t>
            </a:r>
            <a:r>
              <a:rPr kumimoji="1" lang="zh-CN" altLang="en-US" sz="2400" dirty="0">
                <a:solidFill>
                  <a:srgbClr val="660066"/>
                </a:solidFill>
                <a:latin typeface="+mn-lt"/>
                <a:ea typeface="+mn-ea"/>
                <a:cs typeface="+mn-cs"/>
              </a:rPr>
              <a:t>、</a:t>
            </a:r>
            <a:r>
              <a:rPr kumimoji="1" lang="en-US" altLang="zh-CN" sz="2400" dirty="0">
                <a:solidFill>
                  <a:srgbClr val="660066"/>
                </a:solidFill>
                <a:latin typeface="+mn-lt"/>
                <a:ea typeface="+mn-ea"/>
                <a:cs typeface="+mn-cs"/>
              </a:rPr>
              <a:t>Java</a:t>
            </a:r>
            <a:endParaRPr kumimoji="1" lang="en-US" altLang="zh-CN" sz="2400" dirty="0">
              <a:solidFill>
                <a:srgbClr val="660066"/>
              </a:solidFill>
              <a:latin typeface="+mn-lt"/>
              <a:ea typeface="+mn-ea"/>
              <a:cs typeface="+mn-cs"/>
            </a:endParaRPr>
          </a:p>
        </p:txBody>
      </p:sp>
      <p:sp>
        <p:nvSpPr>
          <p:cNvPr id="2" name="矩形 1"/>
          <p:cNvSpPr/>
          <p:nvPr/>
        </p:nvSpPr>
        <p:spPr>
          <a:xfrm>
            <a:off x="2771775" y="5732463"/>
            <a:ext cx="4568825" cy="8302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还有其他分类吗？</a:t>
            </a:r>
            <a:endParaRPr lang="zh-CN" altLang="en-US"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R</a:t>
            </a:r>
            <a:r>
              <a:rPr lang="zh-CN" altLang="en-US" dirty="0">
                <a:solidFill>
                  <a:srgbClr val="FF0000"/>
                </a:solidFill>
                <a:latin typeface="Times New Roman" panose="02020603050405020304" pitchFamily="18" charset="0"/>
                <a:ea typeface="宋体" panose="02010600030101010101" pitchFamily="2" charset="-122"/>
              </a:rPr>
              <a:t>语言，</a:t>
            </a:r>
            <a:r>
              <a:rPr lang="en-US" altLang="zh-CN" dirty="0">
                <a:solidFill>
                  <a:srgbClr val="FF0000"/>
                </a:solidFill>
                <a:latin typeface="Times New Roman" panose="02020603050405020304" pitchFamily="18" charset="0"/>
                <a:ea typeface="宋体" panose="02010600030101010101" pitchFamily="2" charset="-122"/>
              </a:rPr>
              <a:t>Julia</a:t>
            </a:r>
            <a:r>
              <a:rPr lang="zh-CN" altLang="en-US" dirty="0">
                <a:solidFill>
                  <a:srgbClr val="FF0000"/>
                </a:solidFill>
                <a:latin typeface="Times New Roman" panose="02020603050405020304" pitchFamily="18" charset="0"/>
                <a:ea typeface="宋体" panose="02010600030101010101" pitchFamily="2" charset="-122"/>
              </a:rPr>
              <a:t>语言，</a:t>
            </a:r>
            <a:r>
              <a:rPr lang="en-US" altLang="zh-CN" dirty="0">
                <a:solidFill>
                  <a:srgbClr val="FF0000"/>
                </a:solidFill>
                <a:latin typeface="Times New Roman" panose="02020603050405020304" pitchFamily="18" charset="0"/>
                <a:ea typeface="宋体" panose="02010600030101010101" pitchFamily="2" charset="-122"/>
              </a:rPr>
              <a:t>Python</a:t>
            </a:r>
            <a:r>
              <a:rPr lang="zh-CN" altLang="en-US" dirty="0">
                <a:solidFill>
                  <a:srgbClr val="FF0000"/>
                </a:solidFill>
                <a:latin typeface="Times New Roman" panose="02020603050405020304" pitchFamily="18" charset="0"/>
                <a:ea typeface="宋体" panose="02010600030101010101" pitchFamily="2" charset="-122"/>
              </a:rPr>
              <a:t>语言？</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6300788" y="4076700"/>
            <a:ext cx="2646362" cy="461963"/>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面向对象的特征？</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0"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609600" y="609600"/>
            <a:ext cx="7772400" cy="1143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rPr>
              <a:t>:Fortran</a:t>
            </a:r>
            <a:endParaRPr lang="en-US" altLang="zh-CN" u="sng" dirty="0">
              <a:solidFill>
                <a:srgbClr val="FF0000"/>
              </a:solidFill>
            </a:endParaRPr>
          </a:p>
        </p:txBody>
      </p:sp>
      <p:sp>
        <p:nvSpPr>
          <p:cNvPr id="16387" name="Rectangle 5"/>
          <p:cNvSpPr>
            <a:spLocks noGrp="1" noChangeArrowheads="1"/>
          </p:cNvSpPr>
          <p:nvPr>
            <p:ph sz="half" idx="1"/>
          </p:nvPr>
        </p:nvSpPr>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sng" strike="noStrike" kern="0" cap="none" spc="0" normalizeH="0" baseline="0" noProof="0" dirty="0" smtClean="0">
                <a:ln>
                  <a:noFill/>
                </a:ln>
                <a:solidFill>
                  <a:srgbClr val="FF0000"/>
                </a:solidFill>
                <a:effectLst/>
                <a:uLnTx/>
                <a:uFillTx/>
                <a:latin typeface="+mn-lt"/>
                <a:ea typeface="+mn-ea"/>
                <a:cs typeface="+mn-cs"/>
              </a:rPr>
              <a:t>Program Main</a:t>
            </a:r>
            <a:endParaRPr kumimoji="1" lang="en-US" altLang="zh-CN" sz="2800" b="1" i="0" u="sng" strike="noStrike" kern="0" cap="none" spc="0" normalizeH="0" baseline="0" noProof="0" dirty="0" smtClean="0">
              <a:ln>
                <a:noFill/>
              </a:ln>
              <a:solidFill>
                <a:srgbClr val="FF0000"/>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Read(I,J)</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Call max(I,J,K)</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Write(100,K)</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Format(…)</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end</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107" name="Rectangle 6"/>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solidFill>
                  <a:srgbClr val="000099"/>
                </a:solidFill>
                <a:latin typeface="+mn-lt"/>
                <a:ea typeface="+mn-ea"/>
                <a:cs typeface="+mn-cs"/>
              </a:rPr>
              <a:t>      </a:t>
            </a:r>
            <a:r>
              <a:rPr kumimoji="1" lang="en-US" altLang="zh-CN" u="sng" dirty="0">
                <a:solidFill>
                  <a:srgbClr val="FF0000"/>
                </a:solidFill>
                <a:latin typeface="+mn-lt"/>
                <a:ea typeface="+mn-ea"/>
                <a:cs typeface="+mn-cs"/>
              </a:rPr>
              <a:t>subroutine</a:t>
            </a:r>
            <a:r>
              <a:rPr kumimoji="1" lang="en-US" altLang="zh-CN" dirty="0">
                <a:solidFill>
                  <a:srgbClr val="FF0000"/>
                </a:solidFill>
                <a:latin typeface="+mn-lt"/>
                <a:ea typeface="+mn-ea"/>
                <a:cs typeface="+mn-cs"/>
              </a:rPr>
              <a:t> </a:t>
            </a:r>
            <a:r>
              <a:rPr kumimoji="1" lang="en-US" altLang="zh-CN" dirty="0">
                <a:solidFill>
                  <a:srgbClr val="000099"/>
                </a:solidFill>
                <a:latin typeface="+mn-lt"/>
                <a:ea typeface="+mn-ea"/>
                <a:cs typeface="+mn-cs"/>
              </a:rPr>
              <a:t>max(x,y,z)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integer x,y,z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if x&gt;y then </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z</a:t>
            </a:r>
            <a:r>
              <a:rPr kumimoji="1" lang="zh-CN" altLang="en-US" dirty="0">
                <a:solidFill>
                  <a:srgbClr val="000099"/>
                </a:solidFill>
                <a:latin typeface="+mn-lt"/>
                <a:ea typeface="+mn-ea"/>
                <a:cs typeface="+mn-cs"/>
              </a:rPr>
              <a:t>＝</a:t>
            </a:r>
            <a:r>
              <a:rPr kumimoji="1" lang="en-US" altLang="zh-CN" dirty="0">
                <a:solidFill>
                  <a:srgbClr val="000099"/>
                </a:solidFill>
                <a:latin typeface="+mn-lt"/>
                <a:ea typeface="+mn-ea"/>
                <a:cs typeface="+mn-cs"/>
              </a:rPr>
              <a:t>x</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else</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z </a:t>
            </a:r>
            <a:r>
              <a:rPr kumimoji="1" lang="zh-CN" altLang="en-US" dirty="0">
                <a:solidFill>
                  <a:srgbClr val="000099"/>
                </a:solidFill>
                <a:latin typeface="+mn-lt"/>
                <a:ea typeface="+mn-ea"/>
                <a:cs typeface="+mn-cs"/>
              </a:rPr>
              <a:t>＝</a:t>
            </a:r>
            <a:r>
              <a:rPr kumimoji="1" lang="en-US" altLang="zh-CN" dirty="0">
                <a:solidFill>
                  <a:srgbClr val="000099"/>
                </a:solidFill>
                <a:latin typeface="+mn-lt"/>
                <a:ea typeface="+mn-ea"/>
                <a:cs typeface="+mn-cs"/>
              </a:rPr>
              <a:t>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end</a:t>
            </a:r>
            <a:endParaRPr kumimoji="1" lang="en-US" altLang="zh-CN" dirty="0">
              <a:solidFill>
                <a:srgbClr val="000099"/>
              </a:solidFill>
              <a:latin typeface="+mn-lt"/>
              <a:ea typeface="+mn-ea"/>
              <a:cs typeface="+mn-cs"/>
            </a:endParaRPr>
          </a:p>
        </p:txBody>
      </p:sp>
      <p:sp>
        <p:nvSpPr>
          <p:cNvPr id="2" name="矩形 1"/>
          <p:cNvSpPr/>
          <p:nvPr/>
        </p:nvSpPr>
        <p:spPr>
          <a:xfrm>
            <a:off x="684213" y="5635625"/>
            <a:ext cx="8107362" cy="1198563"/>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主程序，子程序（可以独立编译，为什么？）</a:t>
            </a:r>
            <a:endParaRPr lang="zh-CN" altLang="en-US" dirty="0">
              <a:solidFill>
                <a:srgbClr val="FF0000"/>
              </a:solidFill>
              <a:latin typeface="Times New Roman" panose="02020603050405020304" pitchFamily="18" charset="0"/>
              <a:ea typeface="宋体" panose="02010600030101010101" pitchFamily="2" charset="-122"/>
            </a:endParaRPr>
          </a:p>
          <a:p>
            <a:r>
              <a:rPr lang="zh-CN" altLang="en-US" dirty="0">
                <a:solidFill>
                  <a:srgbClr val="FF0000"/>
                </a:solidFill>
                <a:latin typeface="Times New Roman" panose="02020603050405020304" pitchFamily="18" charset="0"/>
                <a:ea typeface="宋体" panose="02010600030101010101" pitchFamily="2" charset="-122"/>
              </a:rPr>
              <a:t>不同子程序中的变量，即使相同名称，也代表不同存储单元</a:t>
            </a:r>
            <a:endParaRPr lang="zh-CN" altLang="en-US"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Common block</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rPr>
              <a:t>:C</a:t>
            </a:r>
            <a:endParaRPr lang="en-US" altLang="zh-CN" u="sng" dirty="0">
              <a:solidFill>
                <a:srgbClr val="FF0000"/>
              </a:solidFill>
            </a:endParaRPr>
          </a:p>
        </p:txBody>
      </p:sp>
      <p:sp>
        <p:nvSpPr>
          <p:cNvPr id="49154" name="Rectangle 3"/>
          <p:cNvSpPr>
            <a:spLocks noGrp="1"/>
          </p:cNvSpPr>
          <p:nvPr>
            <p:ph sz="half" idx="1"/>
          </p:nvPr>
        </p:nvSpPr>
        <p:spPr>
          <a:xfrm>
            <a:off x="685800" y="1981200"/>
            <a:ext cx="3962400" cy="4114800"/>
          </a:xfrm>
        </p:spPr>
        <p:txBody>
          <a:bodyPr vert="horz" wrap="square" lIns="91440" tIns="45720" rIns="91440" bIns="45720" anchor="t" anchorCtr="0"/>
          <a:p>
            <a:pPr eaLnBrk="1" hangingPunct="1">
              <a:buClrTx/>
              <a:buSzTx/>
              <a:buFontTx/>
              <a:buNone/>
            </a:pPr>
            <a:r>
              <a:rPr kumimoji="1" lang="en-US" altLang="zh-CN" u="sng" dirty="0">
                <a:latin typeface="+mn-lt"/>
                <a:ea typeface="+mn-ea"/>
                <a:cs typeface="+mn-cs"/>
              </a:rPr>
              <a:t>main</a:t>
            </a:r>
            <a:r>
              <a:rPr kumimoji="1" lang="en-US" altLang="zh-CN" dirty="0">
                <a:latin typeface="+mn-lt"/>
                <a:ea typeface="+mn-ea"/>
                <a:cs typeface="+mn-cs"/>
              </a:rPr>
              <a:t>( )</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int a,b,c;</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scanf(“%d,%d”,&amp;a,&amp;b);</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c = max(a,b);</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printf(“max=%d”,c);</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a:t>
            </a:r>
            <a:endParaRPr kumimoji="1" lang="en-US" altLang="zh-CN" dirty="0">
              <a:latin typeface="+mn-lt"/>
              <a:ea typeface="+mn-ea"/>
              <a:cs typeface="+mn-cs"/>
            </a:endParaRPr>
          </a:p>
        </p:txBody>
      </p:sp>
      <p:sp>
        <p:nvSpPr>
          <p:cNvPr id="49155" name="Rectangle 4"/>
          <p:cNvSpPr>
            <a:spLocks noGrp="1"/>
          </p:cNvSpPr>
          <p:nvPr>
            <p:ph sz="half" idx="2"/>
          </p:nvPr>
        </p:nvSpPr>
        <p:spPr>
          <a:xfrm>
            <a:off x="4572000" y="1828800"/>
            <a:ext cx="3810000" cy="4114800"/>
          </a:xfrm>
        </p:spPr>
        <p:txBody>
          <a:bodyPr vert="horz" wrap="square" lIns="91440" tIns="45720" rIns="91440" bIns="45720" anchor="t" anchorCtr="0"/>
          <a:p>
            <a:pPr eaLnBrk="1" hangingPunct="1">
              <a:buClrTx/>
              <a:buSzTx/>
              <a:buFontTx/>
              <a:buNone/>
            </a:pPr>
            <a:r>
              <a:rPr kumimoji="1" lang="en-US" altLang="zh-CN" u="sng" dirty="0">
                <a:solidFill>
                  <a:srgbClr val="000099"/>
                </a:solidFill>
                <a:latin typeface="+mn-lt"/>
                <a:ea typeface="+mn-ea"/>
                <a:cs typeface="+mn-cs"/>
              </a:rPr>
              <a:t>int max </a:t>
            </a:r>
            <a:r>
              <a:rPr kumimoji="1" lang="en-US" altLang="zh-CN" dirty="0">
                <a:solidFill>
                  <a:srgbClr val="000099"/>
                </a:solidFill>
                <a:latin typeface="+mn-lt"/>
                <a:ea typeface="+mn-ea"/>
                <a:cs typeface="+mn-cs"/>
              </a:rPr>
              <a:t>(x,y);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int x,y;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int 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if (x&gt;y) z=x;</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else z=y;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return(z);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a:t>
            </a:r>
            <a:endParaRPr kumimoji="1" lang="en-US" altLang="zh-CN" dirty="0">
              <a:solidFill>
                <a:srgbClr val="000099"/>
              </a:solidFill>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:Pascal</a:t>
            </a:r>
            <a:endParaRPr lang="en-US" altLang="zh-CN" u="sng" dirty="0">
              <a:solidFill>
                <a:srgbClr val="FF0000"/>
              </a:solidFill>
              <a:sym typeface="Wingdings" panose="05000000000000000000" pitchFamily="2" charset="2"/>
            </a:endParaRPr>
          </a:p>
        </p:txBody>
      </p:sp>
      <p:sp>
        <p:nvSpPr>
          <p:cNvPr id="50178" name="Rectangle 4"/>
          <p:cNvSpPr>
            <a:spLocks noGrp="1"/>
          </p:cNvSpPr>
          <p:nvPr>
            <p:ph sz="half" idx="2"/>
          </p:nvPr>
        </p:nvSpPr>
        <p:spPr>
          <a:xfrm>
            <a:off x="1471613" y="1844675"/>
            <a:ext cx="3810000" cy="4114800"/>
          </a:xfrm>
        </p:spPr>
        <p:txBody>
          <a:bodyPr vert="horz" wrap="square" lIns="91440" tIns="45720" rIns="91440" bIns="45720" anchor="t" anchorCtr="0"/>
          <a:p>
            <a:pPr eaLnBrk="1" hangingPunct="1">
              <a:buClrTx/>
              <a:buSzTx/>
              <a:buFontTx/>
              <a:buNone/>
            </a:pPr>
            <a:r>
              <a:rPr kumimoji="1" lang="en-US" altLang="zh-CN" sz="1800" u="sng" dirty="0">
                <a:solidFill>
                  <a:schemeClr val="accent2"/>
                </a:solidFill>
                <a:latin typeface="+mn-lt"/>
                <a:ea typeface="+mn-ea"/>
                <a:cs typeface="+mn-cs"/>
              </a:rPr>
              <a:t>Program</a:t>
            </a:r>
            <a:r>
              <a:rPr kumimoji="1" lang="en-US" altLang="zh-CN" sz="1800" dirty="0">
                <a:solidFill>
                  <a:schemeClr val="accent2"/>
                </a:solidFill>
                <a:latin typeface="+mn-lt"/>
                <a:ea typeface="+mn-ea"/>
                <a:cs typeface="+mn-cs"/>
              </a:rPr>
              <a:t> main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u="sng" dirty="0">
                <a:solidFill>
                  <a:schemeClr val="accent2"/>
                </a:solidFill>
                <a:latin typeface="+mn-lt"/>
                <a:ea typeface="+mn-ea"/>
                <a:cs typeface="+mn-cs"/>
              </a:rPr>
              <a:t>Procedure</a:t>
            </a:r>
            <a:r>
              <a:rPr kumimoji="1" lang="en-US" altLang="zh-CN" sz="1800" dirty="0">
                <a:solidFill>
                  <a:schemeClr val="accent2"/>
                </a:solidFill>
                <a:latin typeface="+mn-lt"/>
                <a:ea typeface="+mn-ea"/>
                <a:cs typeface="+mn-cs"/>
              </a:rPr>
              <a:t> P1;</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u="sng" dirty="0">
                <a:solidFill>
                  <a:schemeClr val="accent2"/>
                </a:solidFill>
                <a:latin typeface="+mn-lt"/>
                <a:ea typeface="+mn-ea"/>
                <a:cs typeface="+mn-cs"/>
              </a:rPr>
              <a:t>Procedure</a:t>
            </a:r>
            <a:r>
              <a:rPr kumimoji="1" lang="en-US" altLang="zh-CN" sz="1800" dirty="0">
                <a:solidFill>
                  <a:schemeClr val="accent2"/>
                </a:solidFill>
                <a:latin typeface="+mn-lt"/>
                <a:ea typeface="+mn-ea"/>
                <a:cs typeface="+mn-cs"/>
              </a:rPr>
              <a:t> P11;</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Begin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rgbClr val="FF0000"/>
                </a:solidFill>
                <a:latin typeface="+mn-lt"/>
                <a:ea typeface="+mn-ea"/>
                <a:cs typeface="+mn-cs"/>
              </a:rPr>
              <a:t>X:integer; </a:t>
            </a:r>
            <a:r>
              <a:rPr kumimoji="1" lang="zh-CN" altLang="en-US" sz="1800" dirty="0">
                <a:solidFill>
                  <a:srgbClr val="FF0000"/>
                </a:solidFill>
                <a:latin typeface="+mn-lt"/>
                <a:ea typeface="+mn-ea"/>
                <a:cs typeface="+mn-cs"/>
              </a:rPr>
              <a:t>？</a:t>
            </a:r>
            <a:endParaRPr kumimoji="1" lang="en-US" altLang="zh-CN" sz="1800" dirty="0">
              <a:solidFill>
                <a:srgbClr val="FF0000"/>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End</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Begin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rgbClr val="FF0000"/>
                </a:solidFill>
                <a:latin typeface="+mn-lt"/>
                <a:ea typeface="+mn-ea"/>
                <a:cs typeface="+mn-cs"/>
              </a:rPr>
              <a:t>X:real; </a:t>
            </a:r>
            <a:r>
              <a:rPr kumimoji="1" lang="zh-CN" altLang="en-US" sz="1800" dirty="0">
                <a:solidFill>
                  <a:srgbClr val="FF0000"/>
                </a:solidFill>
                <a:latin typeface="+mn-lt"/>
                <a:ea typeface="+mn-ea"/>
                <a:cs typeface="+mn-cs"/>
              </a:rPr>
              <a:t>？</a:t>
            </a:r>
            <a:endParaRPr kumimoji="1" lang="en-US" altLang="zh-CN" sz="1800" dirty="0">
              <a:solidFill>
                <a:srgbClr val="FF0000"/>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End</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p:txBody>
      </p:sp>
      <p:sp>
        <p:nvSpPr>
          <p:cNvPr id="50179" name="矩形 2"/>
          <p:cNvSpPr/>
          <p:nvPr/>
        </p:nvSpPr>
        <p:spPr>
          <a:xfrm>
            <a:off x="5487988" y="4797425"/>
            <a:ext cx="1414462"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OOPascal</a:t>
            </a:r>
            <a:endParaRPr lang="zh-CN" altLang="en-US" dirty="0">
              <a:latin typeface="Times New Roman" panose="02020603050405020304" pitchFamily="18" charset="0"/>
              <a:ea typeface="宋体" panose="02010600030101010101" pitchFamily="2" charset="-122"/>
            </a:endParaRPr>
          </a:p>
        </p:txBody>
      </p:sp>
      <p:sp>
        <p:nvSpPr>
          <p:cNvPr id="50180" name="矩形 3"/>
          <p:cNvSpPr/>
          <p:nvPr/>
        </p:nvSpPr>
        <p:spPr>
          <a:xfrm>
            <a:off x="5292725" y="2924175"/>
            <a:ext cx="3221038" cy="831850"/>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允许子程序嵌套定义</a:t>
            </a:r>
            <a:endParaRPr lang="en-US" altLang="zh-CN" dirty="0">
              <a:solidFill>
                <a:srgbClr val="FF0000"/>
              </a:solidFill>
              <a:latin typeface="Times New Roman" panose="02020603050405020304" pitchFamily="18" charset="0"/>
              <a:ea typeface="宋体" panose="02010600030101010101" pitchFamily="2" charset="-122"/>
            </a:endParaRPr>
          </a:p>
          <a:p>
            <a:r>
              <a:rPr lang="zh-CN" altLang="en-US" dirty="0">
                <a:solidFill>
                  <a:srgbClr val="FF0000"/>
                </a:solidFill>
                <a:latin typeface="Times New Roman" panose="02020603050405020304" pitchFamily="18" charset="0"/>
                <a:ea typeface="宋体" panose="02010600030101010101" pitchFamily="2" charset="-122"/>
              </a:rPr>
              <a:t>最近嵌套原则</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:Ada</a:t>
            </a:r>
            <a:endParaRPr lang="en-US" altLang="zh-CN" u="sng" dirty="0">
              <a:solidFill>
                <a:srgbClr val="FF0000"/>
              </a:solidFill>
              <a:sym typeface="Wingdings" panose="05000000000000000000" pitchFamily="2" charset="2"/>
            </a:endParaRPr>
          </a:p>
        </p:txBody>
      </p:sp>
      <p:sp>
        <p:nvSpPr>
          <p:cNvPr id="3" name="矩形 2"/>
          <p:cNvSpPr/>
          <p:nvPr/>
        </p:nvSpPr>
        <p:spPr>
          <a:xfrm>
            <a:off x="5292725" y="2060575"/>
            <a:ext cx="316706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n-lt"/>
                <a:ea typeface="+mn-ea"/>
                <a:cs typeface="+mn-cs"/>
              </a:rPr>
              <a:t>Ada</a:t>
            </a:r>
            <a:r>
              <a:rPr kumimoji="1" lang="zh-CN" altLang="en-US" sz="2400" b="0" i="0" u="none" strike="noStrike" kern="1200" cap="none" spc="0" normalizeH="0" baseline="0" noProof="0" dirty="0">
                <a:ln>
                  <a:noFill/>
                </a:ln>
                <a:solidFill>
                  <a:schemeClr val="dk1"/>
                </a:solidFill>
                <a:effectLst/>
                <a:uLnTx/>
                <a:uFillTx/>
                <a:latin typeface="+mn-lt"/>
                <a:ea typeface="+mn-ea"/>
                <a:cs typeface="+mn-cs"/>
              </a:rPr>
              <a:t>曾是美国国防部指定唯一可用于军用系统开发的语言</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52227" name="矩形 4"/>
          <p:cNvSpPr/>
          <p:nvPr/>
        </p:nvSpPr>
        <p:spPr>
          <a:xfrm>
            <a:off x="468313" y="2000250"/>
            <a:ext cx="4572000" cy="4524375"/>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package </a:t>
            </a:r>
            <a:r>
              <a:rPr lang="en-US" altLang="zh-CN" sz="1600" dirty="0">
                <a:latin typeface="Times New Roman" panose="02020603050405020304" pitchFamily="18" charset="0"/>
                <a:ea typeface="宋体" panose="02010600030101010101" pitchFamily="2" charset="-122"/>
              </a:rPr>
              <a:t>Quarrel  is</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package body</a:t>
            </a:r>
            <a:r>
              <a:rPr lang="en-US" altLang="zh-CN" sz="1600" dirty="0">
                <a:latin typeface="Times New Roman" panose="02020603050405020304" pitchFamily="18" charset="0"/>
                <a:ea typeface="宋体" panose="02010600030101010101" pitchFamily="2" charset="-122"/>
              </a:rPr>
              <a:t> Quarrel </a:t>
            </a:r>
            <a:r>
              <a:rPr lang="en-US" altLang="zh-CN" sz="1600" b="1" dirty="0">
                <a:latin typeface="Times New Roman" panose="02020603050405020304" pitchFamily="18" charset="0"/>
                <a:ea typeface="宋体" panose="02010600030101010101" pitchFamily="2" charset="-122"/>
              </a:rPr>
              <a:t>is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task</a:t>
            </a:r>
            <a:r>
              <a:rPr lang="en-US" altLang="zh-CN" sz="1600" b="1" dirty="0">
                <a:latin typeface="Times New Roman" panose="02020603050405020304" pitchFamily="18" charset="0"/>
                <a:ea typeface="宋体" panose="02010600030101010101" pitchFamily="2" charset="-122"/>
              </a:rPr>
              <a:t> body</a:t>
            </a:r>
            <a:r>
              <a:rPr lang="en-US" altLang="zh-CN" sz="1600" dirty="0">
                <a:latin typeface="Times New Roman" panose="02020603050405020304" pitchFamily="18" charset="0"/>
                <a:ea typeface="宋体" panose="02010600030101010101" pitchFamily="2" charset="-122"/>
              </a:rPr>
              <a:t> Quarreler </a:t>
            </a:r>
            <a:r>
              <a:rPr lang="en-US" altLang="zh-CN" sz="1600" b="1" dirty="0">
                <a:latin typeface="Times New Roman" panose="02020603050405020304" pitchFamily="18" charset="0"/>
                <a:ea typeface="宋体" panose="02010600030101010101" pitchFamily="2" charset="-122"/>
              </a:rPr>
              <a:t>is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Quarreler_Words : Unbounded_String;</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Maximum_Count : Natural;</a:t>
            </a:r>
            <a:br>
              <a:rPr lang="en-US" altLang="zh-CN" sz="1600" dirty="0">
                <a:latin typeface="Times New Roman" panose="02020603050405020304" pitchFamily="18" charset="0"/>
                <a:ea typeface="宋体" panose="02010600030101010101" pitchFamily="2" charset="-122"/>
              </a:rPr>
            </a:br>
            <a:r>
              <a:rPr lang="en-US" altLang="zh-CN" sz="1600" b="1" dirty="0">
                <a:solidFill>
                  <a:srgbClr val="FF0000"/>
                </a:solidFill>
                <a:latin typeface="Times New Roman" panose="02020603050405020304" pitchFamily="18" charset="0"/>
                <a:ea typeface="宋体" panose="02010600030101010101" pitchFamily="2" charset="-122"/>
              </a:rPr>
              <a:t>begin</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accept</a:t>
            </a:r>
            <a:r>
              <a:rPr lang="en-US" altLang="zh-CN" sz="1600" dirty="0">
                <a:latin typeface="Times New Roman" panose="02020603050405020304" pitchFamily="18" charset="0"/>
                <a:ea typeface="宋体" panose="02010600030101010101" pitchFamily="2" charset="-122"/>
              </a:rPr>
              <a:t> Start(Message : String; Count : Natural) </a:t>
            </a:r>
            <a:r>
              <a:rPr lang="en-US" altLang="zh-CN" sz="1600" b="1" dirty="0">
                <a:latin typeface="Times New Roman" panose="02020603050405020304" pitchFamily="18" charset="0"/>
                <a:ea typeface="宋体" panose="02010600030101010101" pitchFamily="2" charset="-122"/>
              </a:rPr>
              <a:t>do</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Quarreler_Words := To_unbounded_String(Message); -- Copy the rendezvous data to</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Maximum_Count := Count; -- local variables.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end</a:t>
            </a:r>
            <a:r>
              <a:rPr lang="en-US" altLang="zh-CN" sz="1600" dirty="0">
                <a:solidFill>
                  <a:srgbClr val="FF0000"/>
                </a:solidFill>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Start;</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for</a:t>
            </a:r>
            <a:r>
              <a:rPr lang="en-US" altLang="zh-CN" sz="1600" dirty="0">
                <a:latin typeface="Times New Roman" panose="02020603050405020304" pitchFamily="18" charset="0"/>
                <a:ea typeface="宋体" panose="02010600030101010101" pitchFamily="2" charset="-122"/>
              </a:rPr>
              <a:t> I </a:t>
            </a:r>
            <a:r>
              <a:rPr lang="en-US" altLang="zh-CN" sz="1600" b="1" dirty="0">
                <a:latin typeface="Times New Roman" panose="02020603050405020304" pitchFamily="18" charset="0"/>
                <a:ea typeface="宋体" panose="02010600030101010101" pitchFamily="2" charset="-122"/>
              </a:rPr>
              <a:t>in</a:t>
            </a:r>
            <a:r>
              <a:rPr lang="en-US" altLang="zh-CN" sz="1600" dirty="0">
                <a:latin typeface="Times New Roman" panose="02020603050405020304" pitchFamily="18" charset="0"/>
                <a:ea typeface="宋体" panose="02010600030101010101" pitchFamily="2" charset="-122"/>
              </a:rPr>
              <a:t> 1 .. Maximum_Count </a:t>
            </a:r>
            <a:r>
              <a:rPr lang="en-US" altLang="zh-CN" sz="1600" b="1" dirty="0">
                <a:latin typeface="Times New Roman" panose="02020603050405020304" pitchFamily="18" charset="0"/>
                <a:ea typeface="宋体" panose="02010600030101010101" pitchFamily="2" charset="-122"/>
              </a:rPr>
              <a:t>loop</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Put_Line(To_String(Quarreler_Words));</a:t>
            </a:r>
            <a:br>
              <a:rPr lang="en-US" altLang="zh-CN" sz="1600" dirty="0">
                <a:latin typeface="Times New Roman" panose="02020603050405020304" pitchFamily="18" charset="0"/>
                <a:ea typeface="宋体" panose="02010600030101010101" pitchFamily="2" charset="-122"/>
              </a:rPr>
            </a:br>
            <a:r>
              <a:rPr lang="en-US" altLang="zh-CN" sz="1600" b="1" dirty="0">
                <a:solidFill>
                  <a:srgbClr val="FF0000"/>
                </a:solidFill>
                <a:latin typeface="Times New Roman" panose="02020603050405020304" pitchFamily="18" charset="0"/>
                <a:ea typeface="宋体" panose="02010600030101010101" pitchFamily="2" charset="-122"/>
              </a:rPr>
              <a:t>delay</a:t>
            </a:r>
            <a:r>
              <a:rPr lang="en-US" altLang="zh-CN" sz="1600" dirty="0">
                <a:solidFill>
                  <a:srgbClr val="FF0000"/>
                </a:solidFill>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0.5;</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 loop</a:t>
            </a:r>
            <a:r>
              <a:rPr lang="en-US" altLang="zh-CN" sz="1600" dirty="0">
                <a:latin typeface="Times New Roman" panose="02020603050405020304" pitchFamily="18" charset="0"/>
                <a:ea typeface="宋体" panose="02010600030101010101" pitchFamily="2" charset="-122"/>
              </a:rPr>
              <a:t>;</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a:t>
            </a:r>
            <a:r>
              <a:rPr lang="en-US" altLang="zh-CN" sz="1600" dirty="0">
                <a:latin typeface="Times New Roman" panose="02020603050405020304" pitchFamily="18" charset="0"/>
                <a:ea typeface="宋体" panose="02010600030101010101" pitchFamily="2" charset="-122"/>
              </a:rPr>
              <a:t> Quarreler;</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a:t>
            </a:r>
            <a:r>
              <a:rPr lang="en-US" altLang="zh-CN" sz="1600" dirty="0">
                <a:latin typeface="Times New Roman" panose="02020603050405020304" pitchFamily="18" charset="0"/>
                <a:ea typeface="宋体" panose="02010600030101010101" pitchFamily="2" charset="-122"/>
              </a:rPr>
              <a:t> Quarrel;</a:t>
            </a:r>
            <a:endParaRPr lang="zh-CN" altLang="en-US" sz="1600" dirty="0">
              <a:latin typeface="Times New Roman" panose="02020603050405020304" pitchFamily="18" charset="0"/>
              <a:ea typeface="宋体" panose="02010600030101010101" pitchFamily="2" charset="-122"/>
            </a:endParaRPr>
          </a:p>
        </p:txBody>
      </p:sp>
      <p:sp>
        <p:nvSpPr>
          <p:cNvPr id="52228" name="矩形 1"/>
          <p:cNvSpPr/>
          <p:nvPr/>
        </p:nvSpPr>
        <p:spPr>
          <a:xfrm>
            <a:off x="3971925" y="3198813"/>
            <a:ext cx="1200150"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Quarrel </a:t>
            </a:r>
            <a:endParaRPr lang="zh-CN" altLang="en-US" dirty="0">
              <a:latin typeface="Times New Roman" panose="02020603050405020304" pitchFamily="18" charset="0"/>
              <a:ea typeface="宋体" panose="02010600030101010101" pitchFamily="2" charset="-122"/>
            </a:endParaRPr>
          </a:p>
        </p:txBody>
      </p:sp>
      <p:sp>
        <p:nvSpPr>
          <p:cNvPr id="2" name="文本框 1"/>
          <p:cNvSpPr txBox="1"/>
          <p:nvPr/>
        </p:nvSpPr>
        <p:spPr>
          <a:xfrm>
            <a:off x="4283710" y="5289550"/>
            <a:ext cx="4913630" cy="1568450"/>
          </a:xfrm>
          <a:prstGeom prst="rect">
            <a:avLst/>
          </a:prstGeom>
          <a:noFill/>
        </p:spPr>
        <p:txBody>
          <a:bodyPr wrap="square" rtlCol="0" anchor="t">
            <a:spAutoFit/>
            <a:scene3d>
              <a:camera prst="orthographicFront"/>
              <a:lightRig rig="threePt" dir="t"/>
            </a:scene3d>
          </a:bodyPr>
          <a:p>
            <a:r>
              <a:rPr lang="en-US" altLang="zh-CN" noProof="1" dirty="0">
                <a:ln w="22225">
                  <a:solidFill>
                    <a:schemeClr val="accent2"/>
                  </a:solidFill>
                  <a:prstDash val="solid"/>
                </a:ln>
                <a:solidFill>
                  <a:schemeClr val="accent2">
                    <a:lumMod val="40000"/>
                    <a:lumOff val="60000"/>
                  </a:schemeClr>
                </a:solidFill>
                <a:latin typeface="Times New Roman" panose="02020603050405020304" pitchFamily="18" charset="0"/>
                <a:ea typeface="宋体" panose="02010600030101010101" pitchFamily="2" charset="-122"/>
                <a:cs typeface="+mn-cs"/>
                <a:sym typeface="+mn-ea"/>
              </a:rPr>
              <a:t>Ada</a:t>
            </a:r>
            <a:r>
              <a:rPr lang="zh-CN" altLang="en-US" noProof="1" dirty="0">
                <a:ln w="22225">
                  <a:solidFill>
                    <a:schemeClr val="accent2"/>
                  </a:solidFill>
                  <a:prstDash val="solid"/>
                </a:ln>
                <a:solidFill>
                  <a:schemeClr val="accent2">
                    <a:lumMod val="40000"/>
                    <a:lumOff val="60000"/>
                  </a:schemeClr>
                </a:solidFill>
                <a:latin typeface="Times New Roman" panose="02020603050405020304" pitchFamily="18" charset="0"/>
                <a:ea typeface="宋体" panose="02010600030101010101" pitchFamily="2" charset="-122"/>
                <a:cs typeface="+mn-cs"/>
                <a:sym typeface="+mn-ea"/>
              </a:rPr>
              <a:t>语言由于其静态强类型特点，使诸如操作类型不匹配、数据越界、变量非法存取之类的错误在编译时就被发现，增强了程序的可靠性</a:t>
            </a:r>
            <a:endParaRPr lang="zh-CN" altLang="en-US" noProof="1" dirty="0">
              <a:ln w="22225">
                <a:solidFill>
                  <a:schemeClr val="accent2"/>
                </a:solidFill>
                <a:prstDash val="solid"/>
              </a:ln>
              <a:solidFill>
                <a:schemeClr val="accent2">
                  <a:lumMod val="40000"/>
                  <a:lumOff val="6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:Java</a:t>
            </a:r>
            <a:endParaRPr lang="en-US" altLang="zh-CN" u="sng" dirty="0">
              <a:solidFill>
                <a:srgbClr val="FF0000"/>
              </a:solidFill>
              <a:sym typeface="Wingdings" panose="05000000000000000000" pitchFamily="2" charset="2"/>
            </a:endParaRPr>
          </a:p>
        </p:txBody>
      </p:sp>
      <p:sp>
        <p:nvSpPr>
          <p:cNvPr id="54274" name="矩形 4"/>
          <p:cNvSpPr/>
          <p:nvPr/>
        </p:nvSpPr>
        <p:spPr>
          <a:xfrm>
            <a:off x="468313" y="2000250"/>
            <a:ext cx="4572000" cy="2062163"/>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Class Car</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Class Trash_Car extends Car</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endParaRPr lang="zh-CN" altLang="en-US" sz="1600" dirty="0">
              <a:latin typeface="Times New Roman" panose="02020603050405020304" pitchFamily="18" charset="0"/>
              <a:ea typeface="宋体" panose="02010600030101010101" pitchFamily="2" charset="-122"/>
            </a:endParaRPr>
          </a:p>
        </p:txBody>
      </p:sp>
      <p:sp>
        <p:nvSpPr>
          <p:cNvPr id="54275" name="文本框 1"/>
          <p:cNvSpPr txBox="1"/>
          <p:nvPr/>
        </p:nvSpPr>
        <p:spPr>
          <a:xfrm>
            <a:off x="2700338" y="5373688"/>
            <a:ext cx="3535362"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分布式网络系统，跨平台</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endParaRPr lang="zh-CN" altLang="en-US" u="sng" dirty="0">
              <a:solidFill>
                <a:srgbClr val="FF0000"/>
              </a:solidFill>
              <a:sym typeface="Wingdings" panose="05000000000000000000" pitchFamily="2" charset="2"/>
            </a:endParaRPr>
          </a:p>
        </p:txBody>
      </p:sp>
      <p:sp>
        <p:nvSpPr>
          <p:cNvPr id="56322" name="Rectangle 3"/>
          <p:cNvSpPr>
            <a:spLocks noGrp="1"/>
          </p:cNvSpPr>
          <p:nvPr>
            <p:ph idx="1"/>
          </p:nvPr>
        </p:nvSpPr>
        <p:spPr>
          <a:xfrm>
            <a:off x="611188" y="2205038"/>
            <a:ext cx="7772400" cy="3886200"/>
          </a:xfrm>
        </p:spPr>
        <p:txBody>
          <a:bodyPr vert="horz" wrap="square" lIns="91440" tIns="45720" rIns="91440" bIns="45720" anchor="t" anchorCtr="0"/>
          <a:p>
            <a:r>
              <a:rPr lang="zh-CN" altLang="en-US" dirty="0"/>
              <a:t>命令式：数据</a:t>
            </a:r>
            <a:r>
              <a:rPr lang="en-US" altLang="zh-CN" dirty="0"/>
              <a:t>+</a:t>
            </a:r>
            <a:r>
              <a:rPr lang="zh-CN" altLang="en-US" dirty="0"/>
              <a:t>计算（控制语句）</a:t>
            </a:r>
            <a:endParaRPr lang="en-US" altLang="zh-CN" dirty="0"/>
          </a:p>
          <a:p>
            <a:r>
              <a:rPr lang="zh-CN" altLang="en-US" dirty="0"/>
              <a:t>函数式：数据</a:t>
            </a:r>
            <a:r>
              <a:rPr lang="en-US" altLang="zh-CN" dirty="0"/>
              <a:t>+</a:t>
            </a:r>
            <a:r>
              <a:rPr lang="zh-CN" altLang="en-US" dirty="0"/>
              <a:t>函数（函数操作）</a:t>
            </a:r>
            <a:endParaRPr lang="en-US" altLang="zh-CN" dirty="0"/>
          </a:p>
          <a:p>
            <a:endParaRPr lang="en-US" altLang="zh-CN" dirty="0"/>
          </a:p>
          <a:p>
            <a:r>
              <a:rPr lang="zh-CN" altLang="en-US" dirty="0"/>
              <a:t>命令式语言的计算模型：自动机</a:t>
            </a:r>
            <a:endParaRPr lang="en-US" altLang="zh-CN" dirty="0"/>
          </a:p>
          <a:p>
            <a:r>
              <a:rPr lang="zh-CN" altLang="en-US" dirty="0"/>
              <a:t>函数式语言的计算模型：递归函数，</a:t>
            </a:r>
            <a:r>
              <a:rPr lang="en-US" altLang="zh-CN" dirty="0"/>
              <a:t>Lamda</a:t>
            </a:r>
            <a:r>
              <a:rPr lang="zh-CN" altLang="en-US" dirty="0"/>
              <a:t>演算</a:t>
            </a:r>
            <a:endParaRPr lang="en-US" altLang="zh-CN" dirty="0"/>
          </a:p>
          <a:p>
            <a:pPr eaLnBrk="1" hangingPunct="1">
              <a:buNone/>
            </a:pPr>
            <a:r>
              <a:rPr lang="zh-CN" altLang="en-US" dirty="0"/>
              <a:t>   </a:t>
            </a:r>
            <a:endParaRPr lang="zh-CN" altLang="en-US" dirty="0"/>
          </a:p>
        </p:txBody>
      </p:sp>
      <p:sp>
        <p:nvSpPr>
          <p:cNvPr id="56323" name="矩形 1"/>
          <p:cNvSpPr/>
          <p:nvPr/>
        </p:nvSpPr>
        <p:spPr>
          <a:xfrm>
            <a:off x="4643438" y="1484313"/>
            <a:ext cx="26479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有显式的状态概念</a:t>
            </a:r>
            <a:endParaRPr lang="en-US" altLang="zh-CN" dirty="0">
              <a:solidFill>
                <a:srgbClr val="FF0000"/>
              </a:solidFill>
              <a:latin typeface="Times New Roman" panose="02020603050405020304" pitchFamily="18" charset="0"/>
              <a:ea typeface="宋体" panose="02010600030101010101" pitchFamily="2" charset="-122"/>
            </a:endParaRPr>
          </a:p>
        </p:txBody>
      </p:sp>
      <p:cxnSp>
        <p:nvCxnSpPr>
          <p:cNvPr id="56324" name="直接箭头连接符 3"/>
          <p:cNvCxnSpPr/>
          <p:nvPr/>
        </p:nvCxnSpPr>
        <p:spPr>
          <a:xfrm flipV="1">
            <a:off x="3995738" y="1946275"/>
            <a:ext cx="1584325" cy="330200"/>
          </a:xfrm>
          <a:prstGeom prst="straightConnector1">
            <a:avLst/>
          </a:prstGeom>
          <a:ln w="9525" cap="flat" cmpd="sng">
            <a:solidFill>
              <a:schemeClr val="tx1"/>
            </a:solidFill>
            <a:prstDash val="solid"/>
            <a:round/>
            <a:headEnd type="none" w="med" len="med"/>
            <a:tailEnd type="arrow" w="med" len="med"/>
          </a:ln>
        </p:spPr>
      </p:cxnSp>
      <p:sp>
        <p:nvSpPr>
          <p:cNvPr id="5" name="矩形 4"/>
          <p:cNvSpPr/>
          <p:nvPr/>
        </p:nvSpPr>
        <p:spPr>
          <a:xfrm>
            <a:off x="1908175" y="5805488"/>
            <a:ext cx="45720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本编译课程主要是针对命令式高级程序设计语言</a:t>
            </a:r>
            <a:endParaRPr kumimoji="1" lang="en-US" altLang="zh-CN"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pic>
        <p:nvPicPr>
          <p:cNvPr id="9218" name="图片 -2147482623" descr="说明: D:\2016教改项目\结题\图片1.png"/>
          <p:cNvPicPr>
            <a:picLocks noChangeAspect="1"/>
          </p:cNvPicPr>
          <p:nvPr>
            <p:custDataLst>
              <p:tags r:id="rId1"/>
            </p:custDataLst>
          </p:nvPr>
        </p:nvPicPr>
        <p:blipFill>
          <a:blip r:embed="rId2"/>
          <a:stretch>
            <a:fillRect/>
          </a:stretch>
        </p:blipFill>
        <p:spPr>
          <a:xfrm>
            <a:off x="1187450" y="1752600"/>
            <a:ext cx="6870700" cy="4416425"/>
          </a:xfrm>
          <a:prstGeom prst="rect">
            <a:avLst/>
          </a:prstGeom>
          <a:noFill/>
          <a:ln w="9525">
            <a:noFill/>
          </a:ln>
        </p:spPr>
      </p:pic>
      <p:sp>
        <p:nvSpPr>
          <p:cNvPr id="9219" name="文本框 99"/>
          <p:cNvSpPr txBox="1"/>
          <p:nvPr/>
        </p:nvSpPr>
        <p:spPr>
          <a:xfrm>
            <a:off x="1763713" y="6381750"/>
            <a:ext cx="5876925" cy="368300"/>
          </a:xfrm>
          <a:prstGeom prst="rect">
            <a:avLst/>
          </a:prstGeom>
          <a:noFill/>
          <a:ln w="9525">
            <a:noFill/>
          </a:ln>
        </p:spPr>
        <p:txBody>
          <a:bodyPr wrap="square" anchor="t" anchorCtr="0">
            <a:spAutoFit/>
          </a:bodyPr>
          <a:p>
            <a:r>
              <a:rPr lang="zh-CN" altLang="zh-CN" sz="1800">
                <a:latin typeface="Times New Roman" panose="02020603050405020304" pitchFamily="18" charset="0"/>
                <a:ea typeface="黑体" panose="02010609060101010101" pitchFamily="49" charset="-122"/>
              </a:rPr>
              <a:t>面向新工科的</a:t>
            </a:r>
            <a:r>
              <a:rPr lang="zh-CN" altLang="zh-CN" sz="1800">
                <a:latin typeface="Cambria" panose="02040503050406030204" charset="0"/>
                <a:ea typeface="黑体" panose="02010609060101010101" pitchFamily="49" charset="-122"/>
              </a:rPr>
              <a:t>计算机系统能力与软件工程能力培养</a:t>
            </a:r>
            <a:endParaRPr lang="zh-CN" altLang="en-US" sz="1800">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类型三要素</a:t>
            </a:r>
            <a:endParaRPr lang="zh-CN" altLang="en-US" u="sng" dirty="0">
              <a:solidFill>
                <a:srgbClr val="FF0000"/>
              </a:solidFill>
              <a:sym typeface="Wingdings" panose="05000000000000000000" pitchFamily="2" charset="2"/>
            </a:endParaRPr>
          </a:p>
        </p:txBody>
      </p:sp>
      <p:sp>
        <p:nvSpPr>
          <p:cNvPr id="58370" name="Rectangle 3"/>
          <p:cNvSpPr>
            <a:spLocks noGrp="1"/>
          </p:cNvSpPr>
          <p:nvPr>
            <p:ph idx="1"/>
          </p:nvPr>
        </p:nvSpPr>
        <p:spPr>
          <a:xfrm>
            <a:off x="685800" y="2209800"/>
            <a:ext cx="7772400" cy="4459288"/>
          </a:xfrm>
        </p:spPr>
        <p:txBody>
          <a:bodyPr vert="horz" wrap="square" lIns="91440" tIns="45720" rIns="91440" bIns="45720" anchor="t" anchorCtr="0"/>
          <a:p>
            <a:pPr eaLnBrk="1" hangingPunct="1">
              <a:buNone/>
            </a:pPr>
            <a:r>
              <a:rPr lang="zh-CN" altLang="en-US" dirty="0"/>
              <a:t>（</a:t>
            </a:r>
            <a:r>
              <a:rPr lang="en-US" altLang="zh-CN" dirty="0"/>
              <a:t>1</a:t>
            </a:r>
            <a:r>
              <a:rPr lang="zh-CN" altLang="en-US" dirty="0"/>
              <a:t>）属性： </a:t>
            </a:r>
            <a:r>
              <a:rPr lang="zh-CN" altLang="en-US" dirty="0">
                <a:solidFill>
                  <a:schemeClr val="accent2"/>
                </a:solidFill>
              </a:rPr>
              <a:t>类型＋作用域</a:t>
            </a:r>
            <a:endParaRPr lang="zh-CN" altLang="en-US" dirty="0">
              <a:solidFill>
                <a:schemeClr val="accent2"/>
              </a:solidFill>
            </a:endParaRPr>
          </a:p>
          <a:p>
            <a:pPr eaLnBrk="1" hangingPunct="1">
              <a:buNone/>
            </a:pPr>
            <a:r>
              <a:rPr lang="zh-CN" altLang="en-US" dirty="0"/>
              <a:t>（</a:t>
            </a:r>
            <a:r>
              <a:rPr lang="en-US" altLang="zh-CN" dirty="0"/>
              <a:t>2</a:t>
            </a:r>
            <a:r>
              <a:rPr lang="zh-CN" altLang="en-US" dirty="0"/>
              <a:t>）值域：</a:t>
            </a:r>
            <a:r>
              <a:rPr lang="zh-CN" altLang="en-US" dirty="0">
                <a:solidFill>
                  <a:schemeClr val="accent2"/>
                </a:solidFill>
              </a:rPr>
              <a:t>精度＋范围</a:t>
            </a:r>
            <a:endParaRPr lang="zh-CN" altLang="en-US" dirty="0">
              <a:solidFill>
                <a:schemeClr val="accent2"/>
              </a:solidFill>
            </a:endParaRPr>
          </a:p>
          <a:p>
            <a:pPr eaLnBrk="1" hangingPunct="1">
              <a:buNone/>
            </a:pPr>
            <a:r>
              <a:rPr lang="zh-CN" altLang="en-US" dirty="0"/>
              <a:t>（</a:t>
            </a:r>
            <a:r>
              <a:rPr lang="en-US" altLang="zh-CN" dirty="0"/>
              <a:t>3</a:t>
            </a:r>
            <a:r>
              <a:rPr lang="zh-CN" altLang="en-US" dirty="0"/>
              <a:t>）操作</a:t>
            </a:r>
            <a:endParaRPr lang="zh-CN" altLang="en-US" dirty="0"/>
          </a:p>
          <a:p>
            <a:pPr eaLnBrk="1" hangingPunct="1">
              <a:buNone/>
            </a:pPr>
            <a:r>
              <a:rPr lang="zh-CN" altLang="en-US" dirty="0"/>
              <a:t>   </a:t>
            </a:r>
            <a:r>
              <a:rPr lang="zh-CN" altLang="en-US" dirty="0">
                <a:solidFill>
                  <a:srgbClr val="FF0000"/>
                </a:solidFill>
              </a:rPr>
              <a:t>“</a:t>
            </a:r>
            <a:r>
              <a:rPr lang="zh-CN" altLang="en-US" sz="2800" dirty="0">
                <a:solidFill>
                  <a:srgbClr val="FF0000"/>
                </a:solidFill>
              </a:rPr>
              <a:t>数据”是程序设计语言的基本概念，变量是计算机存储地址的抽象，其类型具有以上要素。</a:t>
            </a:r>
            <a:endParaRPr lang="zh-CN" altLang="en-US" sz="2800" dirty="0">
              <a:solidFill>
                <a:srgbClr val="FF0000"/>
              </a:solidFill>
            </a:endParaRPr>
          </a:p>
        </p:txBody>
      </p:sp>
      <p:sp>
        <p:nvSpPr>
          <p:cNvPr id="2" name="矩形 1"/>
          <p:cNvSpPr/>
          <p:nvPr/>
        </p:nvSpPr>
        <p:spPr>
          <a:xfrm>
            <a:off x="1258888" y="5013325"/>
            <a:ext cx="3924300" cy="1200150"/>
          </a:xfrm>
          <a:prstGeom prst="rect">
            <a:avLst/>
          </a:prstGeom>
          <a:noFill/>
          <a:ln w="9525">
            <a:noFill/>
          </a:ln>
        </p:spPr>
        <p:txBody>
          <a:bodyPr wrap="none" anchor="t" anchorCtr="0">
            <a:spAutoFit/>
          </a:bodyPr>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基本数据类型</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复杂数据类型（数据结构</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抽象数据类型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初等数据类型</a:t>
            </a:r>
            <a:endParaRPr lang="zh-CN" altLang="en-US" u="sng" dirty="0">
              <a:solidFill>
                <a:srgbClr val="FF0000"/>
              </a:solidFill>
            </a:endParaRPr>
          </a:p>
        </p:txBody>
      </p:sp>
      <p:grpSp>
        <p:nvGrpSpPr>
          <p:cNvPr id="60419" name="Group 190"/>
          <p:cNvGrpSpPr/>
          <p:nvPr/>
        </p:nvGrpSpPr>
        <p:grpSpPr>
          <a:xfrm>
            <a:off x="1143000" y="2060575"/>
            <a:ext cx="6934200" cy="3057525"/>
            <a:chOff x="-3" y="-3"/>
            <a:chExt cx="1891" cy="1926"/>
          </a:xfrm>
        </p:grpSpPr>
        <p:grpSp>
          <p:nvGrpSpPr>
            <p:cNvPr id="60420" name="Group 188"/>
            <p:cNvGrpSpPr/>
            <p:nvPr/>
          </p:nvGrpSpPr>
          <p:grpSpPr>
            <a:xfrm>
              <a:off x="0" y="0"/>
              <a:ext cx="1885" cy="1920"/>
              <a:chOff x="0" y="0"/>
              <a:chExt cx="1885" cy="1920"/>
            </a:xfrm>
          </p:grpSpPr>
          <p:grpSp>
            <p:nvGrpSpPr>
              <p:cNvPr id="60421" name="Group 159"/>
              <p:cNvGrpSpPr/>
              <p:nvPr/>
            </p:nvGrpSpPr>
            <p:grpSpPr>
              <a:xfrm>
                <a:off x="0" y="0"/>
                <a:ext cx="561" cy="384"/>
                <a:chOff x="0" y="0"/>
                <a:chExt cx="561" cy="384"/>
              </a:xfrm>
            </p:grpSpPr>
            <p:sp>
              <p:nvSpPr>
                <p:cNvPr id="60422" name="Rectangle 143"/>
                <p:cNvSpPr/>
                <p:nvPr/>
              </p:nvSpPr>
              <p:spPr>
                <a:xfrm>
                  <a:off x="43" y="0"/>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类别</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3" name="Rectangle 158"/>
                <p:cNvSpPr/>
                <p:nvPr/>
              </p:nvSpPr>
              <p:spPr>
                <a:xfrm>
                  <a:off x="0" y="0"/>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24" name="Group 161"/>
              <p:cNvGrpSpPr/>
              <p:nvPr/>
            </p:nvGrpSpPr>
            <p:grpSpPr>
              <a:xfrm>
                <a:off x="561" y="0"/>
                <a:ext cx="662" cy="384"/>
                <a:chOff x="561" y="0"/>
                <a:chExt cx="662" cy="384"/>
              </a:xfrm>
            </p:grpSpPr>
            <p:sp>
              <p:nvSpPr>
                <p:cNvPr id="60425" name="Rectangle 144"/>
                <p:cNvSpPr/>
                <p:nvPr/>
              </p:nvSpPr>
              <p:spPr>
                <a:xfrm>
                  <a:off x="604" y="0"/>
                  <a:ext cx="576" cy="384"/>
                </a:xfrm>
                <a:prstGeom prst="rect">
                  <a:avLst/>
                </a:prstGeom>
                <a:noFill/>
                <a:ln w="9525">
                  <a:noFill/>
                </a:ln>
              </p:spPr>
              <p:txBody>
                <a:bodyPr anchor="t" anchorCtr="0"/>
                <a:p>
                  <a:pPr algn="just"/>
                  <a:r>
                    <a:rPr lang="zh-CN" altLang="en-US" dirty="0">
                      <a:solidFill>
                        <a:srgbClr val="FF0000"/>
                      </a:solidFill>
                      <a:latin typeface="Times New Roman" panose="02020603050405020304" pitchFamily="18" charset="0"/>
                      <a:ea typeface="宋体" panose="02010600030101010101" pitchFamily="2" charset="-122"/>
                    </a:rPr>
                    <a:t>操作</a:t>
                  </a:r>
                  <a:endParaRPr lang="zh-CN" altLang="en-US" dirty="0">
                    <a:solidFill>
                      <a:srgbClr val="FF0000"/>
                    </a:solidFill>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6" name="Rectangle 160"/>
                <p:cNvSpPr/>
                <p:nvPr/>
              </p:nvSpPr>
              <p:spPr>
                <a:xfrm>
                  <a:off x="561" y="0"/>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27" name="Group 163"/>
              <p:cNvGrpSpPr/>
              <p:nvPr/>
            </p:nvGrpSpPr>
            <p:grpSpPr>
              <a:xfrm>
                <a:off x="1223" y="0"/>
                <a:ext cx="662" cy="384"/>
                <a:chOff x="1223" y="0"/>
                <a:chExt cx="662" cy="384"/>
              </a:xfrm>
            </p:grpSpPr>
            <p:sp>
              <p:nvSpPr>
                <p:cNvPr id="60428" name="Rectangle 145"/>
                <p:cNvSpPr/>
                <p:nvPr/>
              </p:nvSpPr>
              <p:spPr>
                <a:xfrm>
                  <a:off x="1266" y="0"/>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备注</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9" name="Rectangle 162"/>
                <p:cNvSpPr/>
                <p:nvPr/>
              </p:nvSpPr>
              <p:spPr>
                <a:xfrm>
                  <a:off x="1223" y="0"/>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0" name="Group 165"/>
              <p:cNvGrpSpPr/>
              <p:nvPr/>
            </p:nvGrpSpPr>
            <p:grpSpPr>
              <a:xfrm>
                <a:off x="0" y="384"/>
                <a:ext cx="561" cy="384"/>
                <a:chOff x="0" y="384"/>
                <a:chExt cx="561" cy="384"/>
              </a:xfrm>
            </p:grpSpPr>
            <p:sp>
              <p:nvSpPr>
                <p:cNvPr id="60431" name="Rectangle 146"/>
                <p:cNvSpPr/>
                <p:nvPr/>
              </p:nvSpPr>
              <p:spPr>
                <a:xfrm>
                  <a:off x="43" y="384"/>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数值数据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2" name="Rectangle 164"/>
                <p:cNvSpPr/>
                <p:nvPr/>
              </p:nvSpPr>
              <p:spPr>
                <a:xfrm>
                  <a:off x="0" y="384"/>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3" name="Group 167"/>
              <p:cNvGrpSpPr/>
              <p:nvPr/>
            </p:nvGrpSpPr>
            <p:grpSpPr>
              <a:xfrm>
                <a:off x="561" y="384"/>
                <a:ext cx="662" cy="384"/>
                <a:chOff x="561" y="384"/>
                <a:chExt cx="662" cy="384"/>
              </a:xfrm>
            </p:grpSpPr>
            <p:sp>
              <p:nvSpPr>
                <p:cNvPr id="60434" name="Rectangle 147"/>
                <p:cNvSpPr/>
                <p:nvPr/>
              </p:nvSpPr>
              <p:spPr>
                <a:xfrm>
                  <a:off x="604" y="384"/>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  /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5" name="Rectangle 166"/>
                <p:cNvSpPr/>
                <p:nvPr/>
              </p:nvSpPr>
              <p:spPr>
                <a:xfrm>
                  <a:off x="561" y="384"/>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6" name="Group 169"/>
              <p:cNvGrpSpPr/>
              <p:nvPr/>
            </p:nvGrpSpPr>
            <p:grpSpPr>
              <a:xfrm>
                <a:off x="1223" y="384"/>
                <a:ext cx="662" cy="384"/>
                <a:chOff x="1223" y="384"/>
                <a:chExt cx="662" cy="384"/>
              </a:xfrm>
            </p:grpSpPr>
            <p:sp>
              <p:nvSpPr>
                <p:cNvPr id="60437" name="Rectangle 148"/>
                <p:cNvSpPr/>
                <p:nvPr/>
              </p:nvSpPr>
              <p:spPr>
                <a:xfrm>
                  <a:off x="1266" y="384"/>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整</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实</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复 数</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8" name="Rectangle 168"/>
                <p:cNvSpPr/>
                <p:nvPr/>
              </p:nvSpPr>
              <p:spPr>
                <a:xfrm>
                  <a:off x="1223" y="384"/>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9" name="Group 171"/>
              <p:cNvGrpSpPr/>
              <p:nvPr/>
            </p:nvGrpSpPr>
            <p:grpSpPr>
              <a:xfrm>
                <a:off x="0" y="768"/>
                <a:ext cx="561" cy="384"/>
                <a:chOff x="0" y="768"/>
                <a:chExt cx="561" cy="384"/>
              </a:xfrm>
            </p:grpSpPr>
            <p:sp>
              <p:nvSpPr>
                <p:cNvPr id="60440" name="Rectangle 149"/>
                <p:cNvSpPr/>
                <p:nvPr/>
              </p:nvSpPr>
              <p:spPr>
                <a:xfrm>
                  <a:off x="43" y="768"/>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逻辑数据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1" name="Rectangle 170"/>
                <p:cNvSpPr/>
                <p:nvPr/>
              </p:nvSpPr>
              <p:spPr>
                <a:xfrm>
                  <a:off x="0" y="768"/>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2" name="Group 173"/>
              <p:cNvGrpSpPr/>
              <p:nvPr/>
            </p:nvGrpSpPr>
            <p:grpSpPr>
              <a:xfrm>
                <a:off x="561" y="768"/>
                <a:ext cx="662" cy="384"/>
                <a:chOff x="561" y="768"/>
                <a:chExt cx="662" cy="384"/>
              </a:xfrm>
            </p:grpSpPr>
            <p:sp>
              <p:nvSpPr>
                <p:cNvPr id="60443" name="Rectangle 150"/>
                <p:cNvSpPr/>
                <p:nvPr/>
              </p:nvSpPr>
              <p:spPr>
                <a:xfrm>
                  <a:off x="604" y="768"/>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and or not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4" name="Rectangle 172"/>
                <p:cNvSpPr/>
                <p:nvPr/>
              </p:nvSpPr>
              <p:spPr>
                <a:xfrm>
                  <a:off x="561" y="768"/>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5" name="Group 175"/>
              <p:cNvGrpSpPr/>
              <p:nvPr/>
            </p:nvGrpSpPr>
            <p:grpSpPr>
              <a:xfrm>
                <a:off x="1223" y="768"/>
                <a:ext cx="662" cy="384"/>
                <a:chOff x="1223" y="768"/>
                <a:chExt cx="662" cy="384"/>
              </a:xfrm>
            </p:grpSpPr>
            <p:sp>
              <p:nvSpPr>
                <p:cNvPr id="60446" name="Rectangle 151"/>
                <p:cNvSpPr/>
                <p:nvPr/>
              </p:nvSpPr>
              <p:spPr>
                <a:xfrm>
                  <a:off x="1266" y="768"/>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7" name="Rectangle 174"/>
                <p:cNvSpPr/>
                <p:nvPr/>
              </p:nvSpPr>
              <p:spPr>
                <a:xfrm>
                  <a:off x="1223" y="768"/>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8" name="Group 177"/>
              <p:cNvGrpSpPr/>
              <p:nvPr/>
            </p:nvGrpSpPr>
            <p:grpSpPr>
              <a:xfrm>
                <a:off x="0" y="1152"/>
                <a:ext cx="561" cy="384"/>
                <a:chOff x="0" y="1152"/>
                <a:chExt cx="561" cy="384"/>
              </a:xfrm>
            </p:grpSpPr>
            <p:sp>
              <p:nvSpPr>
                <p:cNvPr id="60449" name="Rectangle 152"/>
                <p:cNvSpPr/>
                <p:nvPr/>
              </p:nvSpPr>
              <p:spPr>
                <a:xfrm>
                  <a:off x="43" y="1152"/>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字符数据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0" name="Rectangle 176"/>
                <p:cNvSpPr/>
                <p:nvPr/>
              </p:nvSpPr>
              <p:spPr>
                <a:xfrm>
                  <a:off x="0" y="1152"/>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1" name="Group 179"/>
              <p:cNvGrpSpPr/>
              <p:nvPr/>
            </p:nvGrpSpPr>
            <p:grpSpPr>
              <a:xfrm>
                <a:off x="561" y="1152"/>
                <a:ext cx="662" cy="384"/>
                <a:chOff x="561" y="1152"/>
                <a:chExt cx="662" cy="384"/>
              </a:xfrm>
            </p:grpSpPr>
            <p:sp>
              <p:nvSpPr>
                <p:cNvPr id="60452" name="Rectangle 153"/>
                <p:cNvSpPr/>
                <p:nvPr/>
              </p:nvSpPr>
              <p:spPr>
                <a:xfrm>
                  <a:off x="604" y="1152"/>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concat/+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3" name="Rectangle 178"/>
                <p:cNvSpPr/>
                <p:nvPr/>
              </p:nvSpPr>
              <p:spPr>
                <a:xfrm>
                  <a:off x="561" y="1152"/>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4" name="Group 181"/>
              <p:cNvGrpSpPr/>
              <p:nvPr/>
            </p:nvGrpSpPr>
            <p:grpSpPr>
              <a:xfrm>
                <a:off x="1223" y="1152"/>
                <a:ext cx="662" cy="384"/>
                <a:chOff x="1223" y="1152"/>
                <a:chExt cx="662" cy="384"/>
              </a:xfrm>
            </p:grpSpPr>
            <p:sp>
              <p:nvSpPr>
                <p:cNvPr id="60455" name="Rectangle 154"/>
                <p:cNvSpPr/>
                <p:nvPr/>
              </p:nvSpPr>
              <p:spPr>
                <a:xfrm>
                  <a:off x="1266" y="1152"/>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6" name="Rectangle 180"/>
                <p:cNvSpPr/>
                <p:nvPr/>
              </p:nvSpPr>
              <p:spPr>
                <a:xfrm>
                  <a:off x="1223" y="1152"/>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7" name="Group 183"/>
              <p:cNvGrpSpPr/>
              <p:nvPr/>
            </p:nvGrpSpPr>
            <p:grpSpPr>
              <a:xfrm>
                <a:off x="0" y="1536"/>
                <a:ext cx="561" cy="384"/>
                <a:chOff x="0" y="1536"/>
                <a:chExt cx="561" cy="384"/>
              </a:xfrm>
            </p:grpSpPr>
            <p:sp>
              <p:nvSpPr>
                <p:cNvPr id="60458" name="Rectangle 155"/>
                <p:cNvSpPr/>
                <p:nvPr/>
              </p:nvSpPr>
              <p:spPr>
                <a:xfrm>
                  <a:off x="43" y="1536"/>
                  <a:ext cx="475" cy="384"/>
                </a:xfrm>
                <a:prstGeom prst="rect">
                  <a:avLst/>
                </a:prstGeom>
                <a:noFill/>
                <a:ln w="9525">
                  <a:noFill/>
                </a:ln>
              </p:spPr>
              <p:txBody>
                <a:bodyPr anchor="t" anchorCtr="0"/>
                <a:p>
                  <a:pPr algn="just"/>
                  <a:r>
                    <a:rPr lang="zh-CN" altLang="en-US" dirty="0">
                      <a:solidFill>
                        <a:srgbClr val="FF0000"/>
                      </a:solidFill>
                      <a:latin typeface="Times New Roman" panose="02020603050405020304" pitchFamily="18" charset="0"/>
                      <a:ea typeface="宋体" panose="02010600030101010101" pitchFamily="2" charset="-122"/>
                    </a:rPr>
                    <a:t>指针</a:t>
                  </a:r>
                  <a:r>
                    <a:rPr lang="zh-CN" altLang="en-US" dirty="0">
                      <a:latin typeface="Times New Roman" panose="02020603050405020304" pitchFamily="18" charset="0"/>
                      <a:ea typeface="宋体" panose="02010600030101010101" pitchFamily="2" charset="-122"/>
                    </a:rPr>
                    <a:t>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9" name="Rectangle 182"/>
                <p:cNvSpPr/>
                <p:nvPr/>
              </p:nvSpPr>
              <p:spPr>
                <a:xfrm>
                  <a:off x="0" y="1536"/>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60" name="Group 185"/>
              <p:cNvGrpSpPr/>
              <p:nvPr/>
            </p:nvGrpSpPr>
            <p:grpSpPr>
              <a:xfrm>
                <a:off x="561" y="1536"/>
                <a:ext cx="662" cy="384"/>
                <a:chOff x="561" y="1536"/>
                <a:chExt cx="662" cy="384"/>
              </a:xfrm>
            </p:grpSpPr>
            <p:sp>
              <p:nvSpPr>
                <p:cNvPr id="60461" name="Rectangle 156"/>
                <p:cNvSpPr/>
                <p:nvPr/>
              </p:nvSpPr>
              <p:spPr>
                <a:xfrm>
                  <a:off x="604" y="1536"/>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&amp;  -&gt;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62" name="Rectangle 184"/>
                <p:cNvSpPr/>
                <p:nvPr/>
              </p:nvSpPr>
              <p:spPr>
                <a:xfrm>
                  <a:off x="561" y="1536"/>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63" name="Group 187"/>
              <p:cNvGrpSpPr/>
              <p:nvPr/>
            </p:nvGrpSpPr>
            <p:grpSpPr>
              <a:xfrm>
                <a:off x="1223" y="1536"/>
                <a:ext cx="662" cy="384"/>
                <a:chOff x="1223" y="1536"/>
                <a:chExt cx="662" cy="384"/>
              </a:xfrm>
            </p:grpSpPr>
            <p:sp>
              <p:nvSpPr>
                <p:cNvPr id="60464" name="Rectangle 157"/>
                <p:cNvSpPr/>
                <p:nvPr/>
              </p:nvSpPr>
              <p:spPr>
                <a:xfrm>
                  <a:off x="1266" y="1536"/>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65" name="Rectangle 186"/>
                <p:cNvSpPr/>
                <p:nvPr/>
              </p:nvSpPr>
              <p:spPr>
                <a:xfrm>
                  <a:off x="1223" y="1536"/>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sp>
          <p:nvSpPr>
            <p:cNvPr id="60466" name="Rectangle 189"/>
            <p:cNvSpPr/>
            <p:nvPr/>
          </p:nvSpPr>
          <p:spPr>
            <a:xfrm>
              <a:off x="-3" y="-3"/>
              <a:ext cx="1891" cy="1926"/>
            </a:xfrm>
            <a:prstGeom prst="rect">
              <a:avLst/>
            </a:prstGeom>
            <a:noFill/>
            <a:ln w="9525"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aphicFrame>
        <p:nvGraphicFramePr>
          <p:cNvPr id="2" name="表格 1"/>
          <p:cNvGraphicFramePr>
            <a:graphicFrameLocks noGrp="1"/>
          </p:cNvGraphicFramePr>
          <p:nvPr/>
        </p:nvGraphicFramePr>
        <p:xfrm>
          <a:off x="1258888" y="5229225"/>
          <a:ext cx="5829300" cy="1463676"/>
        </p:xfrm>
        <a:graphic>
          <a:graphicData uri="http://schemas.openxmlformats.org/drawingml/2006/table">
            <a:tbl>
              <a:tblPr/>
              <a:tblGrid>
                <a:gridCol w="5829300"/>
              </a:tblGrid>
              <a:tr h="365919">
                <a:tc>
                  <a:txBody>
                    <a:bodyPr/>
                    <a:lstStyle/>
                    <a:p>
                      <a:r>
                        <a:rPr lang="en-GB" sz="1800" dirty="0" err="1">
                          <a:solidFill>
                            <a:srgbClr val="FF0000"/>
                          </a:solidFill>
                          <a:effectLst/>
                          <a:latin typeface="宋体" panose="02010600030101010101" pitchFamily="2" charset="-122"/>
                        </a:rPr>
                        <a:t>int</a:t>
                      </a:r>
                      <a:r>
                        <a:rPr lang="en-GB" sz="1800" dirty="0">
                          <a:solidFill>
                            <a:srgbClr val="FF0000"/>
                          </a:solidFill>
                          <a:effectLst/>
                          <a:latin typeface="宋体" panose="02010600030101010101" pitchFamily="2" charset="-122"/>
                        </a:rPr>
                        <a:t> </a:t>
                      </a:r>
                      <a:r>
                        <a:rPr lang="en-GB" sz="1800" dirty="0" err="1">
                          <a:solidFill>
                            <a:srgbClr val="FF0000"/>
                          </a:solidFill>
                          <a:effectLst/>
                          <a:latin typeface="宋体" panose="02010600030101010101" pitchFamily="2" charset="-122"/>
                        </a:rPr>
                        <a:t>i,j</a:t>
                      </a:r>
                      <a:r>
                        <a:rPr lang="en-GB" sz="1800" dirty="0">
                          <a:solidFill>
                            <a:srgbClr val="FF0000"/>
                          </a:solidFill>
                          <a:effectLst/>
                          <a:latin typeface="宋体" panose="02010600030101010101" pitchFamily="2" charset="-122"/>
                        </a:rPr>
                        <a:t>;</a:t>
                      </a:r>
                      <a:endParaRPr lang="en-GB" sz="1800" dirty="0">
                        <a:solidFill>
                          <a:srgbClr val="FF0000"/>
                        </a:solidFill>
                      </a:endParaRPr>
                    </a:p>
                  </a:txBody>
                  <a:tcPr marT="45740" marB="45740" anchor="ctr">
                    <a:lnL>
                      <a:noFill/>
                    </a:lnL>
                    <a:lnR>
                      <a:noFill/>
                    </a:lnR>
                    <a:lnT>
                      <a:noFill/>
                    </a:lnT>
                    <a:lnB>
                      <a:noFill/>
                    </a:lnB>
                  </a:tcPr>
                </a:tc>
              </a:tr>
              <a:tr h="365919">
                <a:tc>
                  <a:txBody>
                    <a:bodyPr/>
                    <a:lstStyle/>
                    <a:p>
                      <a:r>
                        <a:rPr lang="en-GB" sz="1800" dirty="0" err="1">
                          <a:solidFill>
                            <a:srgbClr val="FF0000"/>
                          </a:solidFill>
                          <a:effectLst/>
                          <a:latin typeface="宋体" panose="02010600030101010101" pitchFamily="2" charset="-122"/>
                        </a:rPr>
                        <a:t>int</a:t>
                      </a:r>
                      <a:r>
                        <a:rPr lang="en-GB" sz="1800" dirty="0">
                          <a:solidFill>
                            <a:srgbClr val="FF0000"/>
                          </a:solidFill>
                          <a:effectLst/>
                          <a:latin typeface="宋体" panose="02010600030101010101" pitchFamily="2" charset="-122"/>
                        </a:rPr>
                        <a:t> *p;</a:t>
                      </a:r>
                      <a:endParaRPr lang="en-GB" sz="1800" dirty="0">
                        <a:solidFill>
                          <a:srgbClr val="FF0000"/>
                        </a:solidFill>
                      </a:endParaRPr>
                    </a:p>
                  </a:txBody>
                  <a:tcPr marT="45740" marB="45740" anchor="ctr">
                    <a:lnL>
                      <a:noFill/>
                    </a:lnL>
                    <a:lnR>
                      <a:noFill/>
                    </a:lnR>
                    <a:lnT>
                      <a:noFill/>
                    </a:lnT>
                    <a:lnB>
                      <a:noFill/>
                    </a:lnB>
                  </a:tcPr>
                </a:tc>
              </a:tr>
              <a:tr h="365919">
                <a:tc>
                  <a:txBody>
                    <a:bodyPr/>
                    <a:lstStyle/>
                    <a:p>
                      <a:r>
                        <a:rPr lang="nn-NO" sz="1800" dirty="0">
                          <a:solidFill>
                            <a:srgbClr val="FF0000"/>
                          </a:solidFill>
                          <a:effectLst/>
                          <a:latin typeface="宋体" panose="02010600030101010101" pitchFamily="2" charset="-122"/>
                        </a:rPr>
                        <a:t>p = &amp;i; (p指向i )</a:t>
                      </a:r>
                      <a:endParaRPr lang="nn-NO" sz="1800" dirty="0">
                        <a:solidFill>
                          <a:srgbClr val="FF0000"/>
                        </a:solidFill>
                      </a:endParaRPr>
                    </a:p>
                  </a:txBody>
                  <a:tcPr marT="45740" marB="45740" anchor="ctr">
                    <a:lnL>
                      <a:noFill/>
                    </a:lnL>
                    <a:lnR>
                      <a:noFill/>
                    </a:lnR>
                    <a:lnT>
                      <a:noFill/>
                    </a:lnT>
                    <a:lnB>
                      <a:noFill/>
                    </a:lnB>
                  </a:tcPr>
                </a:tc>
              </a:tr>
              <a:tr h="365919">
                <a:tc>
                  <a:txBody>
                    <a:bodyPr/>
                    <a:lstStyle/>
                    <a:p>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 = 100; (*p</a:t>
                      </a:r>
                      <a:r>
                        <a:rPr lang="zh-CN" altLang="en-US" sz="1800" dirty="0">
                          <a:solidFill>
                            <a:srgbClr val="FF0000"/>
                          </a:solidFill>
                          <a:effectLst/>
                          <a:latin typeface="宋体" panose="02010600030101010101" pitchFamily="2" charset="-122"/>
                        </a:rPr>
                        <a:t>访问</a:t>
                      </a:r>
                      <a:r>
                        <a:rPr lang="en-US" altLang="zh-CN" sz="1800" dirty="0">
                          <a:solidFill>
                            <a:srgbClr val="FF0000"/>
                          </a:solidFill>
                          <a:effectLst/>
                          <a:latin typeface="宋体" panose="02010600030101010101" pitchFamily="2" charset="-122"/>
                        </a:rPr>
                        <a:t>i)</a:t>
                      </a:r>
                      <a:endParaRPr lang="zh-CN" altLang="en-US" sz="1800" dirty="0">
                        <a:solidFill>
                          <a:srgbClr val="FF0000"/>
                        </a:solidFill>
                      </a:endParaRPr>
                    </a:p>
                  </a:txBody>
                  <a:tcPr marT="45740" marB="45740" anchor="ctr">
                    <a:lnL>
                      <a:noFill/>
                    </a:lnL>
                    <a:lnR>
                      <a:noFill/>
                    </a:lnR>
                    <a:lnT>
                      <a:noFill/>
                    </a:lnT>
                    <a:lnB>
                      <a:noFill/>
                    </a:lnB>
                  </a:tcPr>
                </a:tc>
              </a:tr>
            </a:tbl>
          </a:graphicData>
        </a:graphic>
      </p:graphicFrame>
      <p:graphicFrame>
        <p:nvGraphicFramePr>
          <p:cNvPr id="3" name="表格 2"/>
          <p:cNvGraphicFramePr>
            <a:graphicFrameLocks noGrp="1"/>
          </p:cNvGraphicFramePr>
          <p:nvPr/>
        </p:nvGraphicFramePr>
        <p:xfrm>
          <a:off x="4140200" y="5805488"/>
          <a:ext cx="3597275" cy="731838"/>
        </p:xfrm>
        <a:graphic>
          <a:graphicData uri="http://schemas.openxmlformats.org/drawingml/2006/table">
            <a:tbl>
              <a:tblPr/>
              <a:tblGrid>
                <a:gridCol w="3597275"/>
              </a:tblGrid>
              <a:tr h="365919">
                <a:tc>
                  <a:txBody>
                    <a:bodyPr/>
                    <a:lstStyle/>
                    <a:p>
                      <a:r>
                        <a:rPr lang="en-GB" sz="1800" dirty="0">
                          <a:solidFill>
                            <a:srgbClr val="FF0000"/>
                          </a:solidFill>
                          <a:effectLst/>
                          <a:latin typeface="宋体" panose="02010600030101010101" pitchFamily="2" charset="-122"/>
                        </a:rPr>
                        <a:t>p = &amp;j; (p</a:t>
                      </a:r>
                      <a:r>
                        <a:rPr lang="zh-CN" altLang="en-US" sz="1800" dirty="0">
                          <a:solidFill>
                            <a:srgbClr val="FF0000"/>
                          </a:solidFill>
                          <a:effectLst/>
                          <a:latin typeface="宋体" panose="02010600030101010101" pitchFamily="2" charset="-122"/>
                        </a:rPr>
                        <a:t>指向</a:t>
                      </a:r>
                      <a:r>
                        <a:rPr lang="en-GB" sz="1800" dirty="0">
                          <a:solidFill>
                            <a:srgbClr val="FF0000"/>
                          </a:solidFill>
                          <a:effectLst/>
                          <a:latin typeface="宋体" panose="02010600030101010101" pitchFamily="2" charset="-122"/>
                        </a:rPr>
                        <a:t>j)</a:t>
                      </a:r>
                      <a:endParaRPr lang="en-GB" sz="1800" dirty="0">
                        <a:solidFill>
                          <a:srgbClr val="FF0000"/>
                        </a:solidFill>
                      </a:endParaRPr>
                    </a:p>
                  </a:txBody>
                  <a:tcPr marL="91446" marR="91446" marT="45740" marB="45740" anchor="ctr">
                    <a:lnL>
                      <a:noFill/>
                    </a:lnL>
                    <a:lnR>
                      <a:noFill/>
                    </a:lnR>
                    <a:lnT>
                      <a:noFill/>
                    </a:lnT>
                    <a:lnB>
                      <a:noFill/>
                    </a:lnB>
                  </a:tcPr>
                </a:tc>
              </a:tr>
              <a:tr h="365919">
                <a:tc>
                  <a:txBody>
                    <a:bodyPr/>
                    <a:lstStyle/>
                    <a:p>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 = 200;</a:t>
                      </a:r>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a:t>
                      </a:r>
                      <a:r>
                        <a:rPr lang="zh-CN" altLang="en-US" sz="1800" dirty="0">
                          <a:solidFill>
                            <a:srgbClr val="FF0000"/>
                          </a:solidFill>
                          <a:effectLst/>
                          <a:latin typeface="宋体" panose="02010600030101010101" pitchFamily="2" charset="-122"/>
                        </a:rPr>
                        <a:t>访问</a:t>
                      </a:r>
                      <a:r>
                        <a:rPr lang="en-US" altLang="zh-CN" sz="1800" dirty="0">
                          <a:solidFill>
                            <a:srgbClr val="FF0000"/>
                          </a:solidFill>
                          <a:effectLst/>
                          <a:latin typeface="宋体" panose="02010600030101010101" pitchFamily="2" charset="-122"/>
                        </a:rPr>
                        <a:t>j</a:t>
                      </a:r>
                      <a:r>
                        <a:rPr lang="zh-CN" altLang="en-US" sz="1800" dirty="0">
                          <a:solidFill>
                            <a:srgbClr val="FF0000"/>
                          </a:solidFill>
                          <a:effectLst/>
                          <a:latin typeface="宋体" panose="02010600030101010101" pitchFamily="2" charset="-122"/>
                        </a:rPr>
                        <a:t>）</a:t>
                      </a:r>
                      <a:endParaRPr lang="zh-CN" altLang="en-US" sz="1800" dirty="0">
                        <a:solidFill>
                          <a:srgbClr val="FF0000"/>
                        </a:solidFill>
                      </a:endParaRPr>
                    </a:p>
                  </a:txBody>
                  <a:tcPr marL="91446" marR="91446" marT="45740" marB="45740" anchor="ctr">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名字与标识符</a:t>
            </a:r>
            <a:endParaRPr lang="zh-CN" altLang="en-US" u="sng" dirty="0">
              <a:solidFill>
                <a:srgbClr val="FF0000"/>
              </a:solidFill>
            </a:endParaRPr>
          </a:p>
        </p:txBody>
      </p:sp>
      <p:sp>
        <p:nvSpPr>
          <p:cNvPr id="62466" name="Rectangle 3"/>
          <p:cNvSpPr>
            <a:spLocks noGrp="1"/>
          </p:cNvSpPr>
          <p:nvPr>
            <p:ph sz="half" idx="1"/>
          </p:nvPr>
        </p:nvSpPr>
        <p:spPr>
          <a:xfrm>
            <a:off x="609600" y="1981200"/>
            <a:ext cx="3810000" cy="4114800"/>
          </a:xfrm>
        </p:spPr>
        <p:txBody>
          <a:bodyPr vert="horz" wrap="square" lIns="91440" tIns="45720" rIns="91440" bIns="45720" anchor="t" anchorCtr="0"/>
          <a:p>
            <a:pPr eaLnBrk="1" hangingPunct="1">
              <a:buClrTx/>
              <a:buSzTx/>
              <a:buFontTx/>
              <a:buNone/>
            </a:pPr>
            <a:r>
              <a:rPr kumimoji="1" lang="zh-CN" altLang="en-US" dirty="0">
                <a:solidFill>
                  <a:srgbClr val="660066"/>
                </a:solidFill>
                <a:latin typeface="+mn-lt"/>
                <a:ea typeface="+mn-ea"/>
                <a:cs typeface="+mn-cs"/>
              </a:rPr>
              <a:t>名字</a:t>
            </a:r>
            <a:endParaRPr kumimoji="1" lang="zh-CN" altLang="en-US" dirty="0">
              <a:solidFill>
                <a:srgbClr val="660066"/>
              </a:solidFill>
              <a:latin typeface="+mn-lt"/>
              <a:ea typeface="+mn-ea"/>
              <a:cs typeface="+mn-cs"/>
            </a:endParaRPr>
          </a:p>
          <a:p>
            <a:pPr eaLnBrk="1" hangingPunct="1">
              <a:buClrTx/>
              <a:buSzTx/>
              <a:buFontTx/>
              <a:buNone/>
            </a:pPr>
            <a:endParaRPr kumimoji="1" lang="zh-CN" altLang="en-US" dirty="0">
              <a:solidFill>
                <a:srgbClr val="660066"/>
              </a:solidFill>
              <a:latin typeface="+mn-lt"/>
              <a:ea typeface="+mn-ea"/>
              <a:cs typeface="+mn-cs"/>
            </a:endParaRPr>
          </a:p>
          <a:p>
            <a:pPr eaLnBrk="1" hangingPunct="1">
              <a:buClrTx/>
              <a:buSzTx/>
              <a:buFontTx/>
              <a:buNone/>
            </a:pPr>
            <a:r>
              <a:rPr kumimoji="1" lang="en-US" altLang="zh-CN" sz="24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名字是数据、函数和过程、类型的助记符；</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名字采用标识符表示；</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名字有明确的意义和属性</a:t>
            </a:r>
            <a:endParaRPr kumimoji="1" lang="zh-CN" altLang="en-US" sz="2000" dirty="0">
              <a:solidFill>
                <a:srgbClr val="FF0000"/>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名字代表特定格式存储单元，是物理存储的抽象</a:t>
            </a:r>
            <a:endParaRPr kumimoji="1" lang="zh-CN" altLang="en-US" sz="2000" dirty="0">
              <a:solidFill>
                <a:srgbClr val="FF0000"/>
              </a:solidFill>
              <a:latin typeface="+mn-lt"/>
              <a:ea typeface="+mn-ea"/>
              <a:cs typeface="+mn-cs"/>
            </a:endParaRPr>
          </a:p>
        </p:txBody>
      </p:sp>
      <p:sp>
        <p:nvSpPr>
          <p:cNvPr id="62467"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zh-CN" altLang="en-US" dirty="0">
                <a:solidFill>
                  <a:srgbClr val="660066"/>
                </a:solidFill>
                <a:latin typeface="+mn-lt"/>
                <a:ea typeface="+mn-ea"/>
                <a:cs typeface="+mn-cs"/>
              </a:rPr>
              <a:t>标识符</a:t>
            </a:r>
            <a:endParaRPr kumimoji="1" lang="zh-CN" altLang="en-US" dirty="0">
              <a:solidFill>
                <a:srgbClr val="660066"/>
              </a:solidFill>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字母开头的字母数字串</a:t>
            </a:r>
            <a:endParaRPr kumimoji="1" lang="zh-CN" altLang="en-US" sz="2000" dirty="0">
              <a:solidFill>
                <a:schemeClr val="accent2"/>
              </a:solidFill>
              <a:latin typeface="+mn-lt"/>
              <a:ea typeface="+mn-ea"/>
              <a:cs typeface="+mn-cs"/>
            </a:endParaRPr>
          </a:p>
          <a:p>
            <a:pPr eaLnBrk="1" hangingPunct="1">
              <a:buClrTx/>
              <a:buSzTx/>
              <a:buFontTx/>
              <a:buNone/>
            </a:pP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标识符是名字的表示符号</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无明确的意义和属性</a:t>
            </a:r>
            <a:endParaRPr kumimoji="1" lang="zh-CN" altLang="en-US" sz="2000" dirty="0">
              <a:solidFill>
                <a:srgbClr val="FF0000"/>
              </a:solidFill>
              <a:latin typeface="+mn-lt"/>
              <a:ea typeface="+mn-ea"/>
              <a:cs typeface="+mn-cs"/>
            </a:endParaRPr>
          </a:p>
          <a:p>
            <a:pPr eaLnBrk="1" hangingPunct="1">
              <a:buClrTx/>
              <a:buSzTx/>
              <a:buFontTx/>
              <a:buNone/>
            </a:pPr>
            <a:r>
              <a:rPr kumimoji="1" lang="en-US" altLang="zh-CN" sz="2400" dirty="0">
                <a:latin typeface="+mn-lt"/>
                <a:ea typeface="+mn-ea"/>
                <a:cs typeface="+mn-cs"/>
              </a:rPr>
              <a:t>·</a:t>
            </a:r>
            <a:r>
              <a:rPr kumimoji="1" lang="zh-CN" altLang="en-US" sz="2000" dirty="0">
                <a:solidFill>
                  <a:schemeClr val="accent2"/>
                </a:solidFill>
                <a:latin typeface="+mn-lt"/>
                <a:ea typeface="+mn-ea"/>
                <a:cs typeface="+mn-cs"/>
              </a:rPr>
              <a:t>只是符号，与物理存储无关</a:t>
            </a:r>
            <a:endParaRPr kumimoji="1" lang="zh-CN" altLang="en-US" sz="2000" dirty="0">
              <a:solidFill>
                <a:schemeClr val="accent2"/>
              </a:solidFill>
              <a:latin typeface="+mn-lt"/>
              <a:ea typeface="+mn-ea"/>
              <a:cs typeface="+mn-cs"/>
            </a:endParaRPr>
          </a:p>
          <a:p>
            <a:pPr eaLnBrk="1" hangingPunct="1">
              <a:buClrTx/>
              <a:buSzTx/>
              <a:buFontTx/>
              <a:buNone/>
            </a:pPr>
            <a:endParaRPr kumimoji="1" lang="en-US" altLang="zh-CN" sz="2400" dirty="0">
              <a:latin typeface="+mn-lt"/>
              <a:ea typeface="+mn-ea"/>
              <a:cs typeface="+mn-cs"/>
            </a:endParaRPr>
          </a:p>
        </p:txBody>
      </p:sp>
      <p:sp>
        <p:nvSpPr>
          <p:cNvPr id="2" name="矩形 1"/>
          <p:cNvSpPr/>
          <p:nvPr/>
        </p:nvSpPr>
        <p:spPr>
          <a:xfrm>
            <a:off x="2125028" y="5660708"/>
            <a:ext cx="5339080" cy="645160"/>
          </a:xfrm>
          <a:prstGeom prst="rect">
            <a:avLst/>
          </a:prstGeom>
          <a:noFill/>
          <a:ln w="9525">
            <a:noFill/>
          </a:ln>
        </p:spPr>
        <p:txBody>
          <a:bodyPr wrap="none" anchor="t" anchorCtr="0">
            <a:spAutoFit/>
          </a:bodyPr>
          <a:p>
            <a:r>
              <a:rPr lang="zh-CN" altLang="en-US" sz="3600" dirty="0">
                <a:solidFill>
                  <a:srgbClr val="FF0000"/>
                </a:solidFill>
                <a:latin typeface="Times New Roman" panose="02020603050405020304" pitchFamily="18" charset="0"/>
                <a:ea typeface="宋体" panose="02010600030101010101" pitchFamily="2" charset="-122"/>
              </a:rPr>
              <a:t>变量名</a:t>
            </a:r>
            <a:r>
              <a:rPr lang="en-US" altLang="zh-CN" sz="3600" dirty="0">
                <a:solidFill>
                  <a:srgbClr val="FF0000"/>
                </a:solidFill>
                <a:latin typeface="Times New Roman" panose="02020603050405020304" pitchFamily="18" charset="0"/>
                <a:ea typeface="宋体" panose="02010600030101010101" pitchFamily="2" charset="-122"/>
              </a:rPr>
              <a:t>/</a:t>
            </a:r>
            <a:r>
              <a:rPr lang="zh-CN" altLang="en-US" sz="3600" dirty="0">
                <a:solidFill>
                  <a:srgbClr val="FF0000"/>
                </a:solidFill>
                <a:latin typeface="Times New Roman" panose="02020603050405020304" pitchFamily="18" charset="0"/>
                <a:ea typeface="宋体" panose="02010600030101010101" pitchFamily="2" charset="-122"/>
              </a:rPr>
              <a:t>常量</a:t>
            </a:r>
            <a:r>
              <a:rPr lang="zh-CN" altLang="en-US" sz="3600" dirty="0">
                <a:solidFill>
                  <a:srgbClr val="FF0000"/>
                </a:solidFill>
                <a:latin typeface="Times New Roman" panose="02020603050405020304" pitchFamily="18" charset="0"/>
                <a:ea typeface="宋体" panose="02010600030101010101" pitchFamily="2" charset="-122"/>
              </a:rPr>
              <a:t>名：数据类型</a:t>
            </a:r>
            <a:endParaRPr lang="zh-CN" altLang="en-US" sz="36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名字与说明语句</a:t>
            </a:r>
            <a:endParaRPr lang="zh-CN" altLang="en-US" u="sng" dirty="0">
              <a:solidFill>
                <a:srgbClr val="FF0000"/>
              </a:solidFill>
            </a:endParaRPr>
          </a:p>
        </p:txBody>
      </p:sp>
      <p:sp>
        <p:nvSpPr>
          <p:cNvPr id="64514" name="Rectangle 3"/>
          <p:cNvSpPr>
            <a:spLocks noGrp="1"/>
          </p:cNvSpPr>
          <p:nvPr>
            <p:ph idx="1"/>
          </p:nvPr>
        </p:nvSpPr>
        <p:spPr/>
        <p:txBody>
          <a:bodyPr vert="horz" wrap="square" lIns="91440" tIns="45720" rIns="91440" bIns="45720" anchor="t" anchorCtr="0"/>
          <a:p>
            <a:pPr eaLnBrk="1" hangingPunct="1">
              <a:buNone/>
            </a:pPr>
            <a:r>
              <a:rPr lang="zh-CN" altLang="en-US" dirty="0"/>
              <a:t>说明语句：规定名字的性质</a:t>
            </a:r>
            <a:endParaRPr lang="zh-CN" altLang="en-US" dirty="0"/>
          </a:p>
          <a:p>
            <a:pPr eaLnBrk="1" hangingPunct="1">
              <a:buNone/>
            </a:pPr>
            <a:r>
              <a:rPr lang="zh-CN" altLang="en-US" dirty="0"/>
              <a:t>                    </a:t>
            </a:r>
            <a:r>
              <a:rPr lang="zh-CN" altLang="en-US" dirty="0">
                <a:solidFill>
                  <a:schemeClr val="accent2"/>
                </a:solidFill>
              </a:rPr>
              <a:t>* 隐含说明语句</a:t>
            </a:r>
            <a:endParaRPr lang="zh-CN" altLang="en-US" dirty="0">
              <a:solidFill>
                <a:schemeClr val="accent2"/>
              </a:solidFill>
            </a:endParaRPr>
          </a:p>
          <a:p>
            <a:pPr eaLnBrk="1" hangingPunct="1">
              <a:buNone/>
            </a:pPr>
            <a:endParaRPr lang="zh-CN" altLang="en-US" dirty="0">
              <a:solidFill>
                <a:schemeClr val="accent2"/>
              </a:solidFill>
            </a:endParaRPr>
          </a:p>
          <a:p>
            <a:pPr eaLnBrk="1" hangingPunct="1">
              <a:buNone/>
            </a:pPr>
            <a:r>
              <a:rPr lang="zh-CN" altLang="en-US" dirty="0"/>
              <a:t>静态与动态联编（</a:t>
            </a:r>
            <a:r>
              <a:rPr lang="en-US" altLang="zh-CN" dirty="0"/>
              <a:t>bind)</a:t>
            </a:r>
            <a:endParaRPr lang="en-US" altLang="zh-CN" dirty="0"/>
          </a:p>
          <a:p>
            <a:pPr eaLnBrk="1" hangingPunct="1">
              <a:buNone/>
            </a:pPr>
            <a:r>
              <a:rPr lang="en-US" altLang="zh-CN" dirty="0"/>
              <a:t>        </a:t>
            </a:r>
            <a:r>
              <a:rPr lang="zh-CN" altLang="en-US" dirty="0">
                <a:solidFill>
                  <a:schemeClr val="accent2"/>
                </a:solidFill>
              </a:rPr>
              <a:t>方便编程 － 运行效率</a:t>
            </a:r>
            <a:endParaRPr lang="zh-CN" altLang="en-US" dirty="0">
              <a:solidFill>
                <a:schemeClr val="accent2"/>
              </a:solidFill>
            </a:endParaRPr>
          </a:p>
          <a:p>
            <a:pPr eaLnBrk="1" hangingPunct="1">
              <a:buNone/>
            </a:pPr>
            <a:endParaRPr lang="zh-CN" altLang="en-US" dirty="0">
              <a:solidFill>
                <a:schemeClr val="accent2"/>
              </a:solidFill>
            </a:endParaRPr>
          </a:p>
          <a:p>
            <a:pPr eaLnBrk="1" hangingPunct="1">
              <a:buNone/>
            </a:pPr>
            <a:r>
              <a:rPr lang="zh-CN" altLang="en-US" dirty="0">
                <a:solidFill>
                  <a:srgbClr val="FF0000"/>
                </a:solidFill>
              </a:rPr>
              <a:t>名字的作用域（</a:t>
            </a:r>
            <a:r>
              <a:rPr lang="en-US" altLang="zh-CN" dirty="0">
                <a:solidFill>
                  <a:srgbClr val="FF0000"/>
                </a:solidFill>
              </a:rPr>
              <a:t>SCOPE)</a:t>
            </a:r>
            <a:endParaRPr lang="en-US" altLang="zh-CN" dirty="0">
              <a:solidFill>
                <a:srgbClr val="FF0000"/>
              </a:solidFill>
            </a:endParaRPr>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p:txBody>
      </p:sp>
      <p:sp>
        <p:nvSpPr>
          <p:cNvPr id="2" name="矩形 1"/>
          <p:cNvSpPr/>
          <p:nvPr/>
        </p:nvSpPr>
        <p:spPr>
          <a:xfrm>
            <a:off x="3889375" y="3198813"/>
            <a:ext cx="1365250" cy="460375"/>
          </a:xfrm>
          <a:prstGeom prst="rect">
            <a:avLst/>
          </a:prstGeom>
          <a:noFill/>
          <a:ln w="9525">
            <a:noFill/>
          </a:ln>
        </p:spPr>
        <p:txBody>
          <a:bodyPr wrap="none" anchor="t" anchorCtr="0">
            <a:spAutoFit/>
          </a:bodyPr>
          <a:p>
            <a:r>
              <a:rPr lang="en-US" altLang="zh-CN" dirty="0">
                <a:solidFill>
                  <a:srgbClr val="FF0000"/>
                </a:solidFill>
                <a:latin typeface="Times New Roman" panose="02020603050405020304" pitchFamily="18" charset="0"/>
                <a:ea typeface="宋体" panose="02010600030101010101" pitchFamily="2" charset="-122"/>
              </a:rPr>
              <a:t>X, Y: real</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数据结构：数组</a:t>
            </a:r>
            <a:endParaRPr lang="zh-CN" altLang="en-US" u="sng" dirty="0">
              <a:solidFill>
                <a:srgbClr val="FF0000"/>
              </a:solidFill>
            </a:endParaRPr>
          </a:p>
        </p:txBody>
      </p:sp>
      <p:sp>
        <p:nvSpPr>
          <p:cNvPr id="66562" name="Rectangle 3"/>
          <p:cNvSpPr>
            <a:spLocks noGrp="1"/>
          </p:cNvSpPr>
          <p:nvPr>
            <p:ph idx="1"/>
          </p:nvPr>
        </p:nvSpPr>
        <p:spPr/>
        <p:txBody>
          <a:bodyPr vert="horz" wrap="square" lIns="91440" tIns="45720" rIns="91440" bIns="45720" anchor="t" anchorCtr="0"/>
          <a:p>
            <a:pPr eaLnBrk="1" hangingPunct="1"/>
            <a:r>
              <a:rPr lang="zh-CN" altLang="en-US" sz="2400" dirty="0"/>
              <a:t>数组的逻辑与物理结构</a:t>
            </a:r>
            <a:endParaRPr lang="zh-CN" altLang="en-US" sz="2400" dirty="0"/>
          </a:p>
          <a:p>
            <a:pPr eaLnBrk="1" hangingPunct="1"/>
            <a:r>
              <a:rPr lang="zh-CN" altLang="en-US" sz="2400" dirty="0"/>
              <a:t>确定数组（静态）和可变数组（动态）</a:t>
            </a:r>
            <a:endParaRPr lang="zh-CN" altLang="en-US" sz="2400" dirty="0"/>
          </a:p>
          <a:p>
            <a:pPr eaLnBrk="1" hangingPunct="1"/>
            <a:r>
              <a:rPr lang="zh-CN" altLang="en-US" sz="2400" dirty="0"/>
              <a:t>数组元素地址计算</a:t>
            </a:r>
            <a:r>
              <a:rPr lang="en-US" altLang="zh-CN" sz="2400" dirty="0"/>
              <a:t>(</a:t>
            </a:r>
            <a:r>
              <a:rPr lang="zh-CN" altLang="en-US" sz="2400" dirty="0">
                <a:solidFill>
                  <a:srgbClr val="FF0000"/>
                </a:solidFill>
              </a:rPr>
              <a:t>编译器要做的事情！！</a:t>
            </a:r>
            <a:r>
              <a:rPr lang="en-US" altLang="zh-CN" sz="2400" dirty="0"/>
              <a:t>)</a:t>
            </a:r>
            <a:endParaRPr lang="zh-CN" altLang="en-US" sz="2400" dirty="0"/>
          </a:p>
          <a:p>
            <a:pPr eaLnBrk="1" hangingPunct="1"/>
            <a:r>
              <a:rPr lang="zh-CN" altLang="en-US" sz="2400" dirty="0"/>
              <a:t>内情向量</a:t>
            </a:r>
            <a:endParaRPr lang="zh-CN" altLang="en-US" sz="2400" dirty="0"/>
          </a:p>
          <a:p>
            <a:pPr eaLnBrk="1" hangingPunct="1">
              <a:buNone/>
            </a:pPr>
            <a:r>
              <a:rPr lang="zh-CN" altLang="en-US" sz="2400" dirty="0"/>
              <a:t>    静态：编译符号表      动态：预留内情向量空间</a:t>
            </a:r>
            <a:endParaRPr lang="zh-CN" altLang="en-US" sz="2400" dirty="0"/>
          </a:p>
          <a:p>
            <a:pPr eaLnBrk="1" hangingPunct="1"/>
            <a:endParaRPr lang="zh-CN" altLang="en-US" sz="2400" dirty="0"/>
          </a:p>
          <a:p>
            <a:pPr eaLnBrk="1" hangingPunct="1"/>
            <a:endParaRPr lang="en-US" altLang="zh-CN" dirty="0"/>
          </a:p>
        </p:txBody>
      </p:sp>
      <p:sp>
        <p:nvSpPr>
          <p:cNvPr id="66563" name="矩形 1"/>
          <p:cNvSpPr/>
          <p:nvPr/>
        </p:nvSpPr>
        <p:spPr>
          <a:xfrm>
            <a:off x="6804025" y="19891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复杂数据类型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66564" name="Rectangle 4"/>
          <p:cNvSpPr/>
          <p:nvPr/>
        </p:nvSpPr>
        <p:spPr>
          <a:xfrm>
            <a:off x="152400" y="152400"/>
            <a:ext cx="9144000" cy="45720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6" name="矩形 5"/>
          <p:cNvSpPr/>
          <p:nvPr/>
        </p:nvSpPr>
        <p:spPr>
          <a:xfrm>
            <a:off x="900113" y="5549900"/>
            <a:ext cx="2665412" cy="338138"/>
          </a:xfrm>
          <a:prstGeom prst="rect">
            <a:avLst/>
          </a:prstGeom>
          <a:noFill/>
          <a:ln w="9525">
            <a:noFill/>
          </a:ln>
        </p:spPr>
        <p:txBody>
          <a:bodyPr wrap="none" anchor="t" anchorCtr="0">
            <a:spAutoFit/>
          </a:bodyPr>
          <a:p>
            <a:r>
              <a:rPr lang="zh-CN" altLang="en-US" sz="1600" b="1" dirty="0">
                <a:solidFill>
                  <a:srgbClr val="FF0000"/>
                </a:solidFill>
                <a:latin typeface="Times New Roman" panose="02020603050405020304" pitchFamily="18" charset="0"/>
                <a:ea typeface="宋体" panose="02010600030101010101" pitchFamily="2" charset="-122"/>
              </a:rPr>
              <a:t>以列为主序的存储序列为：</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952500" y="5857875"/>
            <a:ext cx="8343900" cy="338138"/>
          </a:xfrm>
          <a:prstGeom prst="rect">
            <a:avLst/>
          </a:prstGeom>
          <a:noFill/>
          <a:ln w="9525">
            <a:noFill/>
          </a:ln>
        </p:spPr>
        <p:txBody>
          <a:bodyPr anchor="t" anchorCtr="0">
            <a:spAutoFit/>
          </a:bodyPr>
          <a:p>
            <a:r>
              <a:rPr lang="pt-BR" altLang="zh-CN" sz="1600" b="1" dirty="0">
                <a:solidFill>
                  <a:srgbClr val="FF0000"/>
                </a:solidFill>
                <a:latin typeface="Times New Roman" panose="02020603050405020304" pitchFamily="18" charset="0"/>
                <a:ea typeface="宋体" panose="02010600030101010101" pitchFamily="2" charset="-122"/>
              </a:rPr>
              <a:t>a00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…am-1,n-1</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10" name="矩形 9"/>
          <p:cNvSpPr/>
          <p:nvPr/>
        </p:nvSpPr>
        <p:spPr>
          <a:xfrm>
            <a:off x="611188" y="4560888"/>
            <a:ext cx="4572000" cy="307975"/>
          </a:xfrm>
          <a:prstGeom prst="rect">
            <a:avLst/>
          </a:prstGeom>
          <a:noFill/>
          <a:ln w="9525">
            <a:noFill/>
          </a:ln>
        </p:spPr>
        <p:txBody>
          <a:bodyPr anchor="t" anchorCtr="0">
            <a:spAutoFit/>
          </a:bodyPr>
          <a:p>
            <a:pPr indent="317500" eaLnBrk="0" fontAlgn="ctr" hangingPunct="0"/>
            <a:r>
              <a:rPr lang="zh-CN" altLang="zh-CN" sz="1400" b="1" dirty="0">
                <a:solidFill>
                  <a:srgbClr val="FF0000"/>
                </a:solidFill>
                <a:latin typeface="Times New Roman" panose="02020603050405020304" pitchFamily="18" charset="0"/>
                <a:ea typeface="宋体" panose="02010600030101010101" pitchFamily="2" charset="-122"/>
              </a:rPr>
              <a:t>二维数组Am×n以行为主序的存储序列为：</a:t>
            </a:r>
            <a:endParaRPr lang="zh-CN" altLang="zh-CN" sz="1400" b="1" dirty="0">
              <a:solidFill>
                <a:srgbClr val="FF0000"/>
              </a:solidFill>
              <a:latin typeface="宋体" panose="02010600030101010101" pitchFamily="2" charset="-122"/>
              <a:ea typeface="宋体" panose="02010600030101010101" pitchFamily="2" charset="-122"/>
            </a:endParaRPr>
          </a:p>
        </p:txBody>
      </p:sp>
      <p:sp>
        <p:nvSpPr>
          <p:cNvPr id="11" name="矩形 10"/>
          <p:cNvSpPr/>
          <p:nvPr/>
        </p:nvSpPr>
        <p:spPr>
          <a:xfrm>
            <a:off x="684213" y="5033963"/>
            <a:ext cx="9001125" cy="339725"/>
          </a:xfrm>
          <a:prstGeom prst="rect">
            <a:avLst/>
          </a:prstGeom>
          <a:noFill/>
          <a:ln w="9525">
            <a:noFill/>
          </a:ln>
        </p:spPr>
        <p:txBody>
          <a:bodyPr anchor="t" anchorCtr="0">
            <a:spAutoFit/>
          </a:bodyPr>
          <a:p>
            <a:pPr indent="317500" eaLnBrk="0" fontAlgn="ctr" hangingPunct="0"/>
            <a:r>
              <a:rPr lang="zh-CN" altLang="zh-CN" sz="1600" b="1" dirty="0">
                <a:solidFill>
                  <a:srgbClr val="FF0000"/>
                </a:solidFill>
                <a:latin typeface="Times New Roman" panose="02020603050405020304" pitchFamily="18" charset="0"/>
                <a:ea typeface="宋体" panose="02010600030101010101" pitchFamily="2" charset="-122"/>
              </a:rPr>
              <a:t>a00 ，a01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 ，a0,n-1 ，a10 ，a11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，a1,n-1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am－1,0 ，am-1,1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am-1,n-1</a:t>
            </a:r>
            <a:endParaRPr lang="zh-CN" altLang="zh-CN" sz="1600" dirty="0">
              <a:solidFill>
                <a:srgbClr val="FF0000"/>
              </a:solidFill>
              <a:latin typeface="Times New Roman" panose="02020603050405020304" pitchFamily="18" charset="0"/>
              <a:ea typeface="宋体" panose="02010600030101010101" pitchFamily="2" charset="-122"/>
            </a:endParaRPr>
          </a:p>
        </p:txBody>
      </p:sp>
      <p:sp>
        <p:nvSpPr>
          <p:cNvPr id="66569" name="矩形 11"/>
          <p:cNvSpPr/>
          <p:nvPr/>
        </p:nvSpPr>
        <p:spPr>
          <a:xfrm>
            <a:off x="6516688" y="4252913"/>
            <a:ext cx="1712912" cy="461962"/>
          </a:xfrm>
          <a:prstGeom prst="rect">
            <a:avLst/>
          </a:prstGeom>
          <a:noFill/>
          <a:ln w="9525">
            <a:noFill/>
          </a:ln>
        </p:spPr>
        <p:txBody>
          <a:bodyPr wrap="none" anchor="t" anchorCtr="0">
            <a:spAutoFit/>
          </a:bodyPr>
          <a:p>
            <a:r>
              <a:rPr lang="en-US" altLang="zh-CN" u="sng" dirty="0">
                <a:solidFill>
                  <a:srgbClr val="FF0000"/>
                </a:solidFill>
                <a:latin typeface="Times New Roman" panose="02020603050405020304" pitchFamily="18" charset="0"/>
                <a:ea typeface="宋体" panose="02010600030101010101" pitchFamily="2" charset="-122"/>
              </a:rPr>
              <a:t>A[i</a:t>
            </a:r>
            <a:r>
              <a:rPr lang="en-US" altLang="zh-CN" sz="2000" u="sng" dirty="0">
                <a:solidFill>
                  <a:srgbClr val="FF0000"/>
                </a:solidFill>
                <a:latin typeface="Times New Roman" panose="02020603050405020304" pitchFamily="18" charset="0"/>
                <a:ea typeface="宋体" panose="02010600030101010101" pitchFamily="2" charset="-122"/>
              </a:rPr>
              <a:t>1</a:t>
            </a:r>
            <a:r>
              <a:rPr lang="en-US" altLang="zh-CN" u="sng" dirty="0">
                <a:solidFill>
                  <a:srgbClr val="FF0000"/>
                </a:solidFill>
                <a:latin typeface="Times New Roman" panose="02020603050405020304" pitchFamily="18" charset="0"/>
                <a:ea typeface="宋体" panose="02010600030101010101" pitchFamily="2" charset="-122"/>
              </a:rPr>
              <a:t>,i</a:t>
            </a:r>
            <a:r>
              <a:rPr lang="en-US" altLang="zh-CN" sz="2000" u="sng" dirty="0">
                <a:solidFill>
                  <a:srgbClr val="FF0000"/>
                </a:solidFill>
                <a:latin typeface="Times New Roman" panose="02020603050405020304" pitchFamily="18" charset="0"/>
                <a:ea typeface="宋体" panose="02010600030101010101" pitchFamily="2" charset="-122"/>
              </a:rPr>
              <a:t>2</a:t>
            </a:r>
            <a:r>
              <a:rPr lang="en-US" altLang="zh-CN" u="sng" dirty="0">
                <a:solidFill>
                  <a:srgbClr val="FF0000"/>
                </a:solidFill>
                <a:latin typeface="Times New Roman" panose="02020603050405020304" pitchFamily="18" charset="0"/>
                <a:ea typeface="宋体" panose="02010600030101010101" pitchFamily="2" charset="-122"/>
              </a:rPr>
              <a:t>,…i</a:t>
            </a:r>
            <a:r>
              <a:rPr lang="en-US" altLang="zh-CN" sz="2000" u="sng" dirty="0">
                <a:solidFill>
                  <a:srgbClr val="FF0000"/>
                </a:solidFill>
                <a:latin typeface="Times New Roman" panose="02020603050405020304" pitchFamily="18" charset="0"/>
                <a:ea typeface="宋体" panose="02010600030101010101" pitchFamily="2" charset="-122"/>
              </a:rPr>
              <a:t>n</a:t>
            </a:r>
            <a:r>
              <a:rPr lang="en-US" altLang="zh-CN" u="sng" dirty="0">
                <a:solidFill>
                  <a:srgbClr val="FF0000"/>
                </a:solidFill>
                <a:latin typeface="Times New Roman" panose="02020603050405020304" pitchFamily="18" charset="0"/>
                <a:ea typeface="宋体" panose="02010600030101010101" pitchFamily="2" charset="-122"/>
              </a:rPr>
              <a:t>]</a:t>
            </a:r>
            <a:endParaRPr lang="en-US" altLang="zh-CN" u="sng"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noChangeArrowheads="1"/>
          </p:cNvSpPr>
          <p:nvPr>
            <p:ph idx="1"/>
          </p:nvPr>
        </p:nvSpPr>
        <p:spPr>
          <a:xfrm>
            <a:off x="685800" y="1268413"/>
            <a:ext cx="7772400" cy="48275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数组的逻辑与物理结构</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确定数组（静态）和可变数组（动态）</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数组元素地址计算</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编译器要做的事情</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内情向量</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    静态：编译符号表      动态：预留内情向量空间</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000" b="0" i="0" u="none" strike="noStrike" kern="0" cap="none" spc="0" normalizeH="0" baseline="0" noProof="0" dirty="0">
                <a:ln>
                  <a:noFill/>
                </a:ln>
                <a:solidFill>
                  <a:srgbClr val="0033CC"/>
                </a:solidFill>
                <a:effectLst/>
                <a:uLnTx/>
                <a:uFillTx/>
                <a:latin typeface="+mn-lt"/>
                <a:ea typeface="+mn-ea"/>
                <a:cs typeface="+mn-cs"/>
              </a:rPr>
              <a:t>二维数组</a:t>
            </a:r>
            <a:r>
              <a:rPr kumimoji="1" lang="en-US" altLang="zh-CN" sz="2000" b="0" i="0" u="none" strike="noStrike" kern="0" cap="none" spc="0" normalizeH="0" baseline="0" noProof="0" dirty="0">
                <a:ln>
                  <a:noFill/>
                </a:ln>
                <a:solidFill>
                  <a:srgbClr val="0033CC"/>
                </a:solidFill>
                <a:effectLst/>
                <a:uLnTx/>
                <a:uFillTx/>
                <a:latin typeface="+mn-lt"/>
                <a:ea typeface="+mn-ea"/>
                <a:cs typeface="+mn-cs"/>
              </a:rPr>
              <a:t>A[</a:t>
            </a:r>
            <a:r>
              <a:rPr kumimoji="1" lang="en-US" altLang="zh-CN" sz="2000" b="0" i="0" u="none" strike="noStrike" kern="0" cap="none" spc="0" normalizeH="0" baseline="0" noProof="0" dirty="0" err="1">
                <a:ln>
                  <a:noFill/>
                </a:ln>
                <a:solidFill>
                  <a:srgbClr val="0033CC"/>
                </a:solidFill>
                <a:effectLst/>
                <a:uLnTx/>
                <a:uFillTx/>
                <a:latin typeface="+mn-lt"/>
                <a:ea typeface="+mn-ea"/>
                <a:cs typeface="+mn-cs"/>
              </a:rPr>
              <a:t>i,j</a:t>
            </a: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0033CC"/>
                </a:solidFill>
                <a:effectLst/>
                <a:uLnTx/>
                <a:uFillTx/>
                <a:latin typeface="+mn-lt"/>
                <a:ea typeface="+mn-ea"/>
                <a:cs typeface="+mn-cs"/>
              </a:rPr>
              <a:t>的初始地址：</a:t>
            </a:r>
            <a:endParaRPr kumimoji="1" lang="en-US" altLang="zh-CN" sz="2000" b="0" i="0" u="none" strike="noStrike" kern="0" cap="none" spc="0" normalizeH="0" baseline="0" noProof="0" dirty="0" smtClean="0">
              <a:ln>
                <a:noFill/>
              </a:ln>
              <a:solidFill>
                <a:srgbClr val="0033CC"/>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    base+ ((i-low1)*n2+j-low2)*w</a:t>
            </a:r>
            <a:endParaRPr kumimoji="1" lang="en-US" altLang="zh-CN" sz="2000" b="0" i="0" u="none" strike="noStrike" kern="0" cap="none" spc="0" normalizeH="0" baseline="0" noProof="0" dirty="0" smtClean="0">
              <a:ln>
                <a:noFill/>
              </a:ln>
              <a:solidFill>
                <a:srgbClr val="0033CC"/>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rgbClr val="0033CC"/>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  (i*n2+j)*w+ </a:t>
            </a:r>
            <a:r>
              <a:rPr kumimoji="1" lang="en-US" altLang="zh-CN" sz="2000" b="0" i="0" u="sng" strike="noStrike" kern="0" cap="none" spc="0" normalizeH="0" baseline="0" noProof="0" dirty="0" smtClean="0">
                <a:ln>
                  <a:noFill/>
                </a:ln>
                <a:solidFill>
                  <a:srgbClr val="0033CC"/>
                </a:solidFill>
                <a:effectLst/>
                <a:uLnTx/>
                <a:uFillTx/>
                <a:latin typeface="+mn-lt"/>
                <a:ea typeface="+mn-ea"/>
                <a:cs typeface="+mn-cs"/>
              </a:rPr>
              <a:t>(base-(low1*n2+low2)*w)</a:t>
            </a:r>
            <a:endParaRPr kumimoji="1" lang="zh-CN" altLang="en-US" sz="2000" b="0" i="0" u="sng" strike="noStrike" kern="0" cap="none" spc="0" normalizeH="0" baseline="0" noProof="0" dirty="0" smtClean="0">
              <a:ln>
                <a:noFill/>
              </a:ln>
              <a:solidFill>
                <a:srgbClr val="0033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8610" name="矩形 1"/>
          <p:cNvSpPr/>
          <p:nvPr/>
        </p:nvSpPr>
        <p:spPr>
          <a:xfrm>
            <a:off x="6804025" y="19891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复杂数据类型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68611" name="Rectangle 4"/>
          <p:cNvSpPr/>
          <p:nvPr/>
        </p:nvSpPr>
        <p:spPr>
          <a:xfrm>
            <a:off x="152400" y="152400"/>
            <a:ext cx="9144000" cy="45720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6" name="矩形 5"/>
          <p:cNvSpPr/>
          <p:nvPr/>
        </p:nvSpPr>
        <p:spPr>
          <a:xfrm>
            <a:off x="900113" y="6022975"/>
            <a:ext cx="2665412" cy="338138"/>
          </a:xfrm>
          <a:prstGeom prst="rect">
            <a:avLst/>
          </a:prstGeom>
          <a:noFill/>
          <a:ln w="9525">
            <a:noFill/>
          </a:ln>
        </p:spPr>
        <p:txBody>
          <a:bodyPr wrap="none" anchor="t" anchorCtr="0">
            <a:spAutoFit/>
          </a:bodyPr>
          <a:p>
            <a:r>
              <a:rPr lang="zh-CN" altLang="en-US" sz="1600" b="1" dirty="0">
                <a:solidFill>
                  <a:srgbClr val="FF0000"/>
                </a:solidFill>
                <a:latin typeface="Times New Roman" panose="02020603050405020304" pitchFamily="18" charset="0"/>
                <a:ea typeface="宋体" panose="02010600030101010101" pitchFamily="2" charset="-122"/>
              </a:rPr>
              <a:t>以列为主序的存储序列为：</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952500" y="6330950"/>
            <a:ext cx="8343900" cy="338138"/>
          </a:xfrm>
          <a:prstGeom prst="rect">
            <a:avLst/>
          </a:prstGeom>
          <a:noFill/>
          <a:ln w="9525">
            <a:noFill/>
          </a:ln>
        </p:spPr>
        <p:txBody>
          <a:bodyPr anchor="t" anchorCtr="0">
            <a:spAutoFit/>
          </a:bodyPr>
          <a:p>
            <a:r>
              <a:rPr lang="pt-BR" altLang="zh-CN" sz="1600" b="1" dirty="0">
                <a:solidFill>
                  <a:srgbClr val="FF0000"/>
                </a:solidFill>
                <a:latin typeface="Times New Roman" panose="02020603050405020304" pitchFamily="18" charset="0"/>
                <a:ea typeface="宋体" panose="02010600030101010101" pitchFamily="2" charset="-122"/>
              </a:rPr>
              <a:t>a00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…am-1,n-1</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10" name="矩形 9"/>
          <p:cNvSpPr/>
          <p:nvPr/>
        </p:nvSpPr>
        <p:spPr>
          <a:xfrm>
            <a:off x="611188" y="5033963"/>
            <a:ext cx="4572000" cy="307975"/>
          </a:xfrm>
          <a:prstGeom prst="rect">
            <a:avLst/>
          </a:prstGeom>
          <a:noFill/>
          <a:ln w="9525">
            <a:noFill/>
          </a:ln>
        </p:spPr>
        <p:txBody>
          <a:bodyPr anchor="t" anchorCtr="0">
            <a:spAutoFit/>
          </a:bodyPr>
          <a:p>
            <a:pPr indent="317500" eaLnBrk="0" fontAlgn="ctr" hangingPunct="0"/>
            <a:r>
              <a:rPr lang="zh-CN" altLang="zh-CN" sz="1400" b="1" dirty="0">
                <a:solidFill>
                  <a:srgbClr val="FF0000"/>
                </a:solidFill>
                <a:latin typeface="Times New Roman" panose="02020603050405020304" pitchFamily="18" charset="0"/>
                <a:ea typeface="宋体" panose="02010600030101010101" pitchFamily="2" charset="-122"/>
              </a:rPr>
              <a:t>二维数组Am×n以行为主序的存储序列为：</a:t>
            </a:r>
            <a:endParaRPr lang="zh-CN" altLang="zh-CN" sz="1400" b="1" dirty="0">
              <a:solidFill>
                <a:srgbClr val="FF0000"/>
              </a:solidFill>
              <a:latin typeface="宋体" panose="02010600030101010101" pitchFamily="2" charset="-122"/>
              <a:ea typeface="宋体" panose="02010600030101010101" pitchFamily="2" charset="-122"/>
            </a:endParaRPr>
          </a:p>
        </p:txBody>
      </p:sp>
      <p:sp>
        <p:nvSpPr>
          <p:cNvPr id="11" name="矩形 10"/>
          <p:cNvSpPr/>
          <p:nvPr/>
        </p:nvSpPr>
        <p:spPr>
          <a:xfrm>
            <a:off x="684213" y="5507038"/>
            <a:ext cx="9001125" cy="339725"/>
          </a:xfrm>
          <a:prstGeom prst="rect">
            <a:avLst/>
          </a:prstGeom>
          <a:noFill/>
          <a:ln w="9525">
            <a:noFill/>
          </a:ln>
        </p:spPr>
        <p:txBody>
          <a:bodyPr anchor="t" anchorCtr="0">
            <a:spAutoFit/>
          </a:bodyPr>
          <a:p>
            <a:pPr indent="317500" eaLnBrk="0" fontAlgn="ctr" hangingPunct="0"/>
            <a:r>
              <a:rPr lang="zh-CN" altLang="zh-CN" sz="1600" b="1" dirty="0">
                <a:solidFill>
                  <a:srgbClr val="FF0000"/>
                </a:solidFill>
                <a:latin typeface="Times New Roman" panose="02020603050405020304" pitchFamily="18" charset="0"/>
                <a:ea typeface="宋体" panose="02010600030101010101" pitchFamily="2" charset="-122"/>
              </a:rPr>
              <a:t>a00 ，a01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 ，a0,n-1 ，a10 ，a11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，a1,n-1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am－1,0 ，am-1,1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am-1,n-1</a:t>
            </a:r>
            <a:endParaRPr lang="zh-CN" altLang="zh-CN" sz="1600" dirty="0">
              <a:solidFill>
                <a:srgbClr val="FF0000"/>
              </a:solidFill>
              <a:latin typeface="Times New Roman" panose="02020603050405020304" pitchFamily="18" charset="0"/>
              <a:ea typeface="宋体" panose="02010600030101010101" pitchFamily="2" charset="-122"/>
            </a:endParaRPr>
          </a:p>
        </p:txBody>
      </p:sp>
      <p:sp>
        <p:nvSpPr>
          <p:cNvPr id="68616" name="矩形 3"/>
          <p:cNvSpPr/>
          <p:nvPr/>
        </p:nvSpPr>
        <p:spPr>
          <a:xfrm>
            <a:off x="7667625" y="3213100"/>
            <a:ext cx="865188" cy="2128838"/>
          </a:xfrm>
          <a:prstGeom prst="rect">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cxnSp>
        <p:nvCxnSpPr>
          <p:cNvPr id="68617" name="直接连接符 6"/>
          <p:cNvCxnSpPr/>
          <p:nvPr/>
        </p:nvCxnSpPr>
        <p:spPr>
          <a:xfrm>
            <a:off x="7667625" y="5084763"/>
            <a:ext cx="865188" cy="0"/>
          </a:xfrm>
          <a:prstGeom prst="line">
            <a:avLst/>
          </a:prstGeom>
          <a:ln w="9525" cap="flat" cmpd="sng">
            <a:solidFill>
              <a:schemeClr val="tx1"/>
            </a:solidFill>
            <a:prstDash val="solid"/>
            <a:round/>
            <a:headEnd type="none" w="med" len="med"/>
            <a:tailEnd type="none" w="med" len="med"/>
          </a:ln>
        </p:spPr>
      </p:cxnSp>
      <p:cxnSp>
        <p:nvCxnSpPr>
          <p:cNvPr id="68618" name="直接连接符 11"/>
          <p:cNvCxnSpPr/>
          <p:nvPr/>
        </p:nvCxnSpPr>
        <p:spPr>
          <a:xfrm>
            <a:off x="7667625" y="4868863"/>
            <a:ext cx="865188" cy="0"/>
          </a:xfrm>
          <a:prstGeom prst="line">
            <a:avLst/>
          </a:prstGeom>
          <a:ln w="9525" cap="flat" cmpd="sng">
            <a:solidFill>
              <a:schemeClr val="tx1"/>
            </a:solidFill>
            <a:prstDash val="solid"/>
            <a:round/>
            <a:headEnd type="none" w="med" len="med"/>
            <a:tailEnd type="none" w="med" len="med"/>
          </a:ln>
        </p:spPr>
      </p:cxnSp>
      <p:cxnSp>
        <p:nvCxnSpPr>
          <p:cNvPr id="68619" name="直接连接符 13"/>
          <p:cNvCxnSpPr/>
          <p:nvPr/>
        </p:nvCxnSpPr>
        <p:spPr>
          <a:xfrm>
            <a:off x="7667625" y="4652963"/>
            <a:ext cx="865188" cy="0"/>
          </a:xfrm>
          <a:prstGeom prst="line">
            <a:avLst/>
          </a:prstGeom>
          <a:ln w="9525" cap="flat" cmpd="sng">
            <a:solidFill>
              <a:schemeClr val="tx1"/>
            </a:solidFill>
            <a:prstDash val="solid"/>
            <a:round/>
            <a:headEnd type="none" w="med" len="med"/>
            <a:tailEnd type="none" w="med" len="med"/>
          </a:ln>
        </p:spPr>
      </p:cxnSp>
      <p:cxnSp>
        <p:nvCxnSpPr>
          <p:cNvPr id="68620" name="直接连接符 16"/>
          <p:cNvCxnSpPr/>
          <p:nvPr/>
        </p:nvCxnSpPr>
        <p:spPr>
          <a:xfrm>
            <a:off x="7667625" y="4365625"/>
            <a:ext cx="865188" cy="0"/>
          </a:xfrm>
          <a:prstGeom prst="line">
            <a:avLst/>
          </a:prstGeom>
          <a:ln w="9525" cap="flat" cmpd="sng">
            <a:solidFill>
              <a:schemeClr val="tx1"/>
            </a:solidFill>
            <a:prstDash val="solid"/>
            <a:round/>
            <a:headEnd type="none" w="med" len="med"/>
            <a:tailEnd type="none" w="med" len="med"/>
          </a:ln>
        </p:spPr>
      </p:cxnSp>
      <p:cxnSp>
        <p:nvCxnSpPr>
          <p:cNvPr id="68621" name="直接连接符 18"/>
          <p:cNvCxnSpPr/>
          <p:nvPr/>
        </p:nvCxnSpPr>
        <p:spPr>
          <a:xfrm>
            <a:off x="7667625" y="4076700"/>
            <a:ext cx="865188" cy="0"/>
          </a:xfrm>
          <a:prstGeom prst="line">
            <a:avLst/>
          </a:prstGeom>
          <a:ln w="9525" cap="flat" cmpd="sng">
            <a:solidFill>
              <a:schemeClr val="tx1"/>
            </a:solidFill>
            <a:prstDash val="solid"/>
            <a:round/>
            <a:headEnd type="none" w="med" len="med"/>
            <a:tailEnd type="none" w="med" len="med"/>
          </a:ln>
        </p:spPr>
      </p:cxnSp>
      <p:cxnSp>
        <p:nvCxnSpPr>
          <p:cNvPr id="68622" name="直接连接符 20"/>
          <p:cNvCxnSpPr/>
          <p:nvPr/>
        </p:nvCxnSpPr>
        <p:spPr>
          <a:xfrm>
            <a:off x="7667625" y="3860800"/>
            <a:ext cx="865188" cy="0"/>
          </a:xfrm>
          <a:prstGeom prst="line">
            <a:avLst/>
          </a:prstGeom>
          <a:ln w="9525" cap="flat" cmpd="sng">
            <a:solidFill>
              <a:schemeClr val="tx1"/>
            </a:solidFill>
            <a:prstDash val="solid"/>
            <a:round/>
            <a:headEnd type="none" w="med" len="med"/>
            <a:tailEnd type="none" w="med" len="med"/>
          </a:ln>
        </p:spPr>
      </p:cxnSp>
      <p:cxnSp>
        <p:nvCxnSpPr>
          <p:cNvPr id="68623" name="直接连接符 22"/>
          <p:cNvCxnSpPr/>
          <p:nvPr/>
        </p:nvCxnSpPr>
        <p:spPr>
          <a:xfrm>
            <a:off x="7667625" y="3644900"/>
            <a:ext cx="865188" cy="0"/>
          </a:xfrm>
          <a:prstGeom prst="line">
            <a:avLst/>
          </a:prstGeom>
          <a:ln w="9525" cap="flat" cmpd="sng">
            <a:solidFill>
              <a:schemeClr val="tx1"/>
            </a:solidFill>
            <a:prstDash val="solid"/>
            <a:round/>
            <a:headEnd type="none" w="med" len="med"/>
            <a:tailEnd type="none" w="med" len="med"/>
          </a:ln>
        </p:spPr>
      </p:cxnSp>
      <p:cxnSp>
        <p:nvCxnSpPr>
          <p:cNvPr id="68624" name="直接连接符 24"/>
          <p:cNvCxnSpPr/>
          <p:nvPr/>
        </p:nvCxnSpPr>
        <p:spPr>
          <a:xfrm>
            <a:off x="7667625" y="3429000"/>
            <a:ext cx="865188" cy="0"/>
          </a:xfrm>
          <a:prstGeom prst="line">
            <a:avLst/>
          </a:prstGeom>
          <a:ln w="9525" cap="flat" cmpd="sng">
            <a:solidFill>
              <a:schemeClr val="tx1"/>
            </a:solidFill>
            <a:prstDash val="solid"/>
            <a:round/>
            <a:headEnd type="none" w="med" len="med"/>
            <a:tailEnd type="none" w="med" len="med"/>
          </a:ln>
        </p:spPr>
      </p:cxnSp>
      <p:sp>
        <p:nvSpPr>
          <p:cNvPr id="68625" name="矩形 25"/>
          <p:cNvSpPr/>
          <p:nvPr/>
        </p:nvSpPr>
        <p:spPr>
          <a:xfrm>
            <a:off x="7886700" y="3141663"/>
            <a:ext cx="454025" cy="306387"/>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a00</a:t>
            </a:r>
            <a:endParaRPr lang="zh-CN" altLang="en-US" sz="1400" dirty="0">
              <a:latin typeface="Times New Roman" panose="02020603050405020304" pitchFamily="18" charset="0"/>
              <a:ea typeface="宋体" panose="02010600030101010101" pitchFamily="2" charset="-122"/>
            </a:endParaRPr>
          </a:p>
        </p:txBody>
      </p:sp>
      <p:sp>
        <p:nvSpPr>
          <p:cNvPr id="68626" name="矩形 31"/>
          <p:cNvSpPr/>
          <p:nvPr/>
        </p:nvSpPr>
        <p:spPr>
          <a:xfrm>
            <a:off x="7885113" y="3409950"/>
            <a:ext cx="452437" cy="306388"/>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a0</a:t>
            </a:r>
            <a:r>
              <a:rPr lang="en-US" altLang="zh-CN" sz="1400" b="1" dirty="0">
                <a:solidFill>
                  <a:srgbClr val="FF0000"/>
                </a:solidFill>
                <a:latin typeface="Times New Roman" panose="02020603050405020304" pitchFamily="18" charset="0"/>
                <a:ea typeface="宋体" panose="02010600030101010101" pitchFamily="2" charset="-122"/>
              </a:rPr>
              <a:t>1</a:t>
            </a:r>
            <a:endParaRPr lang="zh-CN" altLang="en-US" sz="1400" dirty="0">
              <a:latin typeface="Times New Roman" panose="02020603050405020304" pitchFamily="18" charset="0"/>
              <a:ea typeface="宋体" panose="02010600030101010101" pitchFamily="2" charset="-122"/>
            </a:endParaRPr>
          </a:p>
        </p:txBody>
      </p:sp>
      <p:sp>
        <p:nvSpPr>
          <p:cNvPr id="68627" name="矩形 32"/>
          <p:cNvSpPr/>
          <p:nvPr/>
        </p:nvSpPr>
        <p:spPr>
          <a:xfrm>
            <a:off x="7862888" y="3789363"/>
            <a:ext cx="612775" cy="307975"/>
          </a:xfrm>
          <a:prstGeom prst="rect">
            <a:avLst/>
          </a:prstGeom>
          <a:noFill/>
          <a:ln w="9525">
            <a:noFill/>
          </a:ln>
        </p:spPr>
        <p:txBody>
          <a:bodyPr wrap="none" anchor="t" anchorCtr="0">
            <a:spAutoFit/>
          </a:bodyPr>
          <a:p>
            <a:r>
              <a:rPr lang="en-US" altLang="zh-CN" sz="1400" b="1" dirty="0">
                <a:solidFill>
                  <a:srgbClr val="FF0000"/>
                </a:solidFill>
                <a:latin typeface="Times New Roman" panose="02020603050405020304" pitchFamily="18" charset="0"/>
                <a:ea typeface="宋体" panose="02010600030101010101" pitchFamily="2" charset="-122"/>
              </a:rPr>
              <a:t>a</a:t>
            </a:r>
            <a:r>
              <a:rPr lang="zh-CN" altLang="zh-CN" sz="1400" b="1" dirty="0">
                <a:solidFill>
                  <a:srgbClr val="FF0000"/>
                </a:solidFill>
                <a:latin typeface="Times New Roman" panose="02020603050405020304" pitchFamily="18" charset="0"/>
                <a:ea typeface="宋体" panose="02010600030101010101" pitchFamily="2" charset="-122"/>
              </a:rPr>
              <a:t>0</a:t>
            </a:r>
            <a:r>
              <a:rPr lang="en-US" altLang="zh-CN" sz="1400" b="1" dirty="0">
                <a:solidFill>
                  <a:srgbClr val="FF0000"/>
                </a:solidFill>
                <a:latin typeface="Times New Roman" panose="02020603050405020304" pitchFamily="18" charset="0"/>
                <a:ea typeface="宋体" panose="02010600030101010101" pitchFamily="2" charset="-122"/>
              </a:rPr>
              <a:t>n-1</a:t>
            </a:r>
            <a:endParaRPr lang="zh-CN" altLang="en-US" sz="1400" dirty="0">
              <a:latin typeface="Times New Roman" panose="02020603050405020304" pitchFamily="18" charset="0"/>
              <a:ea typeface="宋体" panose="02010600030101010101" pitchFamily="2" charset="-122"/>
            </a:endParaRPr>
          </a:p>
        </p:txBody>
      </p:sp>
      <p:sp>
        <p:nvSpPr>
          <p:cNvPr id="68628" name="矩形 33"/>
          <p:cNvSpPr/>
          <p:nvPr/>
        </p:nvSpPr>
        <p:spPr>
          <a:xfrm>
            <a:off x="7885113" y="4076700"/>
            <a:ext cx="452437" cy="307975"/>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a:t>
            </a:r>
            <a:r>
              <a:rPr lang="en-US" altLang="zh-CN" sz="1400" b="1" dirty="0">
                <a:solidFill>
                  <a:srgbClr val="FF0000"/>
                </a:solidFill>
                <a:latin typeface="Times New Roman" panose="02020603050405020304" pitchFamily="18" charset="0"/>
                <a:ea typeface="宋体" panose="02010600030101010101" pitchFamily="2" charset="-122"/>
              </a:rPr>
              <a:t>1</a:t>
            </a:r>
            <a:r>
              <a:rPr lang="zh-CN" altLang="zh-CN" sz="1400" b="1" dirty="0">
                <a:solidFill>
                  <a:srgbClr val="FF0000"/>
                </a:solidFill>
                <a:latin typeface="Times New Roman" panose="02020603050405020304" pitchFamily="18" charset="0"/>
                <a:ea typeface="宋体" panose="02010600030101010101" pitchFamily="2" charset="-122"/>
              </a:rPr>
              <a:t>0</a:t>
            </a:r>
            <a:endParaRPr lang="zh-CN" altLang="en-US" sz="1400" dirty="0">
              <a:latin typeface="Times New Roman" panose="02020603050405020304" pitchFamily="18" charset="0"/>
              <a:ea typeface="宋体" panose="02010600030101010101" pitchFamily="2" charset="-122"/>
            </a:endParaRPr>
          </a:p>
        </p:txBody>
      </p:sp>
      <p:sp>
        <p:nvSpPr>
          <p:cNvPr id="68629" name="矩形 34"/>
          <p:cNvSpPr/>
          <p:nvPr/>
        </p:nvSpPr>
        <p:spPr>
          <a:xfrm>
            <a:off x="7886700" y="4365625"/>
            <a:ext cx="442913" cy="307975"/>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a:t>
            </a:r>
            <a:r>
              <a:rPr lang="en-US" altLang="zh-CN" sz="1400" b="1" dirty="0">
                <a:solidFill>
                  <a:srgbClr val="FF0000"/>
                </a:solidFill>
                <a:latin typeface="Times New Roman" panose="02020603050405020304" pitchFamily="18" charset="0"/>
                <a:ea typeface="宋体" panose="02010600030101010101" pitchFamily="2" charset="-122"/>
              </a:rPr>
              <a:t>11</a:t>
            </a:r>
            <a:endParaRPr lang="zh-CN" altLang="en-US" sz="1400" dirty="0">
              <a:latin typeface="Times New Roman" panose="02020603050405020304" pitchFamily="18" charset="0"/>
              <a:ea typeface="宋体" panose="02010600030101010101" pitchFamily="2" charset="-122"/>
            </a:endParaRPr>
          </a:p>
        </p:txBody>
      </p:sp>
      <p:sp>
        <p:nvSpPr>
          <p:cNvPr id="68630" name="矩形 35"/>
          <p:cNvSpPr/>
          <p:nvPr/>
        </p:nvSpPr>
        <p:spPr>
          <a:xfrm>
            <a:off x="7856538" y="4818063"/>
            <a:ext cx="612775" cy="307975"/>
          </a:xfrm>
          <a:prstGeom prst="rect">
            <a:avLst/>
          </a:prstGeom>
          <a:noFill/>
          <a:ln w="9525">
            <a:noFill/>
          </a:ln>
        </p:spPr>
        <p:txBody>
          <a:bodyPr wrap="none" anchor="t" anchorCtr="0">
            <a:spAutoFit/>
          </a:bodyPr>
          <a:p>
            <a:r>
              <a:rPr lang="en-US" altLang="zh-CN" sz="1400" b="1" dirty="0">
                <a:solidFill>
                  <a:srgbClr val="FF0000"/>
                </a:solidFill>
                <a:latin typeface="Times New Roman" panose="02020603050405020304" pitchFamily="18" charset="0"/>
                <a:ea typeface="宋体" panose="02010600030101010101" pitchFamily="2" charset="-122"/>
              </a:rPr>
              <a:t>a1n-1</a:t>
            </a:r>
            <a:endParaRPr lang="zh-CN" altLang="en-US" sz="1400" dirty="0">
              <a:latin typeface="Times New Roman" panose="02020603050405020304" pitchFamily="18" charset="0"/>
              <a:ea typeface="宋体" panose="02010600030101010101" pitchFamily="2" charset="-122"/>
            </a:endParaRPr>
          </a:p>
        </p:txBody>
      </p:sp>
      <p:sp>
        <p:nvSpPr>
          <p:cNvPr id="68631" name="右大括号 26"/>
          <p:cNvSpPr/>
          <p:nvPr/>
        </p:nvSpPr>
        <p:spPr>
          <a:xfrm>
            <a:off x="8532813" y="3213100"/>
            <a:ext cx="303212" cy="847725"/>
          </a:xfrm>
          <a:prstGeom prst="rightBrace">
            <a:avLst>
              <a:gd name="adj1" fmla="val 832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68632" name="右大括号 37"/>
          <p:cNvSpPr/>
          <p:nvPr/>
        </p:nvSpPr>
        <p:spPr>
          <a:xfrm>
            <a:off x="8532813" y="4149725"/>
            <a:ext cx="303212" cy="847725"/>
          </a:xfrm>
          <a:prstGeom prst="rightBrace">
            <a:avLst>
              <a:gd name="adj1" fmla="val 832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cxnSp>
        <p:nvCxnSpPr>
          <p:cNvPr id="68633" name="直接箭头连接符 28"/>
          <p:cNvCxnSpPr/>
          <p:nvPr/>
        </p:nvCxnSpPr>
        <p:spPr>
          <a:xfrm>
            <a:off x="7235825" y="2992438"/>
            <a:ext cx="431800" cy="220662"/>
          </a:xfrm>
          <a:prstGeom prst="straightConnector1">
            <a:avLst/>
          </a:prstGeom>
          <a:ln w="9525" cap="flat" cmpd="sng">
            <a:solidFill>
              <a:schemeClr val="tx1"/>
            </a:solidFill>
            <a:prstDash val="solid"/>
            <a:round/>
            <a:headEnd type="none" w="med" len="med"/>
            <a:tailEnd type="arrow" w="med" len="med"/>
          </a:ln>
        </p:spPr>
      </p:cxnSp>
      <p:sp>
        <p:nvSpPr>
          <p:cNvPr id="68634" name="矩形 43"/>
          <p:cNvSpPr/>
          <p:nvPr/>
        </p:nvSpPr>
        <p:spPr>
          <a:xfrm>
            <a:off x="6686550" y="2654300"/>
            <a:ext cx="549275" cy="338138"/>
          </a:xfrm>
          <a:prstGeom prst="rect">
            <a:avLst/>
          </a:prstGeom>
          <a:noFill/>
          <a:ln w="9525">
            <a:noFill/>
          </a:ln>
        </p:spPr>
        <p:txBody>
          <a:bodyPr wrap="none" anchor="t" anchorCtr="0">
            <a:spAutoFit/>
          </a:bodyPr>
          <a:p>
            <a:r>
              <a:rPr lang="en-US" altLang="zh-CN" sz="1600" dirty="0">
                <a:latin typeface="Times New Roman" panose="02020603050405020304" pitchFamily="18" charset="0"/>
                <a:ea typeface="宋体" panose="02010600030101010101" pitchFamily="2" charset="-122"/>
              </a:rPr>
              <a:t>base</a:t>
            </a:r>
            <a:endParaRPr lang="zh-CN" altLang="en-US" sz="1600" dirty="0">
              <a:latin typeface="Times New Roman" panose="02020603050405020304" pitchFamily="18" charset="0"/>
              <a:ea typeface="宋体" panose="02010600030101010101" pitchFamily="2" charset="-122"/>
            </a:endParaRPr>
          </a:p>
        </p:txBody>
      </p:sp>
      <p:cxnSp>
        <p:nvCxnSpPr>
          <p:cNvPr id="68635" name="直接箭头连接符 46"/>
          <p:cNvCxnSpPr/>
          <p:nvPr/>
        </p:nvCxnSpPr>
        <p:spPr>
          <a:xfrm>
            <a:off x="4572000" y="4652963"/>
            <a:ext cx="1152525" cy="203200"/>
          </a:xfrm>
          <a:prstGeom prst="straightConnector1">
            <a:avLst/>
          </a:prstGeom>
          <a:ln w="9525" cap="flat" cmpd="sng">
            <a:solidFill>
              <a:schemeClr val="tx1"/>
            </a:solidFill>
            <a:prstDash val="solid"/>
            <a:round/>
            <a:headEnd type="none" w="med" len="med"/>
            <a:tailEnd type="arrow" w="med" len="med"/>
          </a:ln>
        </p:spPr>
      </p:cxnSp>
      <p:sp>
        <p:nvSpPr>
          <p:cNvPr id="68636" name="矩形 47"/>
          <p:cNvSpPr/>
          <p:nvPr/>
        </p:nvSpPr>
        <p:spPr>
          <a:xfrm>
            <a:off x="5867400" y="4583113"/>
            <a:ext cx="390525"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C</a:t>
            </a:r>
            <a:endParaRPr lang="zh-CN" altLang="en-US" dirty="0">
              <a:latin typeface="Times New Roman" panose="02020603050405020304" pitchFamily="18" charset="0"/>
              <a:ea typeface="宋体" panose="02010600030101010101" pitchFamily="2" charset="-122"/>
            </a:endParaRPr>
          </a:p>
        </p:txBody>
      </p:sp>
      <p:sp>
        <p:nvSpPr>
          <p:cNvPr id="68637" name="矩形 49"/>
          <p:cNvSpPr/>
          <p:nvPr/>
        </p:nvSpPr>
        <p:spPr>
          <a:xfrm>
            <a:off x="0" y="4700588"/>
            <a:ext cx="954088" cy="4000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偏移量</a:t>
            </a:r>
            <a:endParaRPr lang="zh-CN" altLang="en-US" sz="2000" dirty="0">
              <a:latin typeface="Times New Roman" panose="02020603050405020304" pitchFamily="18" charset="0"/>
              <a:ea typeface="宋体" panose="02010600030101010101" pitchFamily="2" charset="-122"/>
            </a:endParaRPr>
          </a:p>
        </p:txBody>
      </p:sp>
      <p:cxnSp>
        <p:nvCxnSpPr>
          <p:cNvPr id="68638" name="直接箭头连接符 23552"/>
          <p:cNvCxnSpPr/>
          <p:nvPr/>
        </p:nvCxnSpPr>
        <p:spPr>
          <a:xfrm flipH="1">
            <a:off x="477838" y="4384675"/>
            <a:ext cx="422275" cy="198438"/>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charRg st="83" end="10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charRg st="104" end="13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5">
                                            <p:txEl>
                                              <p:charRg st="137" end="1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1026"/>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数据结构：记录</a:t>
            </a:r>
            <a:r>
              <a:rPr lang="en-US" altLang="zh-CN" u="sng" dirty="0">
                <a:solidFill>
                  <a:srgbClr val="FF0000"/>
                </a:solidFill>
              </a:rPr>
              <a:t>/</a:t>
            </a:r>
            <a:r>
              <a:rPr lang="zh-CN" altLang="en-US" u="sng" dirty="0">
                <a:solidFill>
                  <a:srgbClr val="FF0000"/>
                </a:solidFill>
              </a:rPr>
              <a:t>结构</a:t>
            </a:r>
            <a:endParaRPr lang="zh-CN" altLang="en-US" u="sng" dirty="0">
              <a:solidFill>
                <a:srgbClr val="FF0000"/>
              </a:solidFill>
            </a:endParaRPr>
          </a:p>
        </p:txBody>
      </p:sp>
      <p:sp>
        <p:nvSpPr>
          <p:cNvPr id="70658" name="Rectangle 1027"/>
          <p:cNvSpPr>
            <a:spLocks noGrp="1"/>
          </p:cNvSpPr>
          <p:nvPr>
            <p:ph idx="1"/>
          </p:nvPr>
        </p:nvSpPr>
        <p:spPr/>
        <p:txBody>
          <a:bodyPr vert="horz" wrap="square" lIns="91440" tIns="45720" rIns="91440" bIns="45720" anchor="t" anchorCtr="0"/>
          <a:p>
            <a:pPr eaLnBrk="1" hangingPunct="1">
              <a:lnSpc>
                <a:spcPct val="90000"/>
              </a:lnSpc>
            </a:pPr>
            <a:r>
              <a:rPr lang="zh-CN" altLang="en-US" sz="2800" dirty="0">
                <a:solidFill>
                  <a:schemeClr val="accent2"/>
                </a:solidFill>
              </a:rPr>
              <a:t>定义：</a:t>
            </a:r>
            <a:r>
              <a:rPr lang="zh-CN" altLang="en-US" sz="2800" dirty="0">
                <a:solidFill>
                  <a:srgbClr val="660066"/>
                </a:solidFill>
              </a:rPr>
              <a:t>用户定义的已知类型数据的组合</a:t>
            </a:r>
            <a:endParaRPr lang="zh-CN" altLang="en-US" sz="2800" dirty="0">
              <a:solidFill>
                <a:srgbClr val="660066"/>
              </a:solidFill>
            </a:endParaRPr>
          </a:p>
          <a:p>
            <a:pPr eaLnBrk="1" hangingPunct="1">
              <a:lnSpc>
                <a:spcPct val="90000"/>
              </a:lnSpc>
              <a:buNone/>
            </a:pPr>
            <a:endParaRPr lang="zh-CN" altLang="en-US" sz="2800" dirty="0">
              <a:solidFill>
                <a:schemeClr val="accent2"/>
              </a:solidFill>
            </a:endParaRPr>
          </a:p>
          <a:p>
            <a:pPr eaLnBrk="1" hangingPunct="1">
              <a:lnSpc>
                <a:spcPct val="90000"/>
              </a:lnSpc>
            </a:pPr>
            <a:r>
              <a:rPr lang="zh-CN" altLang="en-US" sz="2800" dirty="0">
                <a:solidFill>
                  <a:schemeClr val="accent2"/>
                </a:solidFill>
              </a:rPr>
              <a:t>分量（</a:t>
            </a:r>
            <a:r>
              <a:rPr lang="en-US" altLang="zh-CN" sz="2800" dirty="0">
                <a:solidFill>
                  <a:schemeClr val="accent2"/>
                </a:solidFill>
              </a:rPr>
              <a:t>field)</a:t>
            </a:r>
            <a:endParaRPr lang="en-US" altLang="zh-CN" sz="2800" dirty="0">
              <a:solidFill>
                <a:schemeClr val="accent2"/>
              </a:solidFill>
            </a:endParaRPr>
          </a:p>
          <a:p>
            <a:pPr eaLnBrk="1" hangingPunct="1">
              <a:lnSpc>
                <a:spcPct val="90000"/>
              </a:lnSpc>
              <a:buNone/>
            </a:pPr>
            <a:r>
              <a:rPr lang="en-US" altLang="zh-CN" sz="2800" dirty="0">
                <a:solidFill>
                  <a:schemeClr val="accent2"/>
                </a:solidFill>
              </a:rPr>
              <a:t>    </a:t>
            </a:r>
            <a:r>
              <a:rPr lang="zh-CN" altLang="en-US" sz="2800" dirty="0">
                <a:solidFill>
                  <a:srgbClr val="660066"/>
                </a:solidFill>
              </a:rPr>
              <a:t>逻辑引用       物理地址</a:t>
            </a:r>
            <a:r>
              <a:rPr lang="en-US" altLang="zh-CN" sz="2800" dirty="0">
                <a:solidFill>
                  <a:srgbClr val="660066"/>
                </a:solidFill>
              </a:rPr>
              <a:t>(offset)</a:t>
            </a:r>
            <a:endParaRPr lang="en-US" altLang="zh-CN" sz="2800" dirty="0">
              <a:solidFill>
                <a:srgbClr val="660066"/>
              </a:solidFill>
            </a:endParaRPr>
          </a:p>
          <a:p>
            <a:pPr eaLnBrk="1" hangingPunct="1">
              <a:lnSpc>
                <a:spcPct val="90000"/>
              </a:lnSpc>
              <a:buNone/>
            </a:pPr>
            <a:endParaRPr lang="en-US" altLang="zh-CN" sz="2800" dirty="0">
              <a:solidFill>
                <a:srgbClr val="660066"/>
              </a:solidFill>
            </a:endParaRPr>
          </a:p>
          <a:p>
            <a:pPr eaLnBrk="1" hangingPunct="1">
              <a:lnSpc>
                <a:spcPct val="90000"/>
              </a:lnSpc>
              <a:buNone/>
            </a:pPr>
            <a:endParaRPr lang="en-US" altLang="zh-CN" sz="2800" dirty="0">
              <a:solidFill>
                <a:srgbClr val="660066"/>
              </a:solidFill>
            </a:endParaRPr>
          </a:p>
          <a:p>
            <a:pPr eaLnBrk="1" hangingPunct="1">
              <a:lnSpc>
                <a:spcPct val="90000"/>
              </a:lnSpc>
              <a:buNone/>
            </a:pPr>
            <a:r>
              <a:rPr lang="en-US" altLang="zh-CN" sz="1800" dirty="0">
                <a:solidFill>
                  <a:srgbClr val="660066"/>
                </a:solidFill>
              </a:rPr>
              <a:t>Card: Record</a:t>
            </a:r>
            <a:endParaRPr lang="en-US" altLang="zh-CN" sz="1800" dirty="0">
              <a:solidFill>
                <a:srgbClr val="660066"/>
              </a:solidFill>
            </a:endParaRPr>
          </a:p>
          <a:p>
            <a:pPr eaLnBrk="1" hangingPunct="1">
              <a:lnSpc>
                <a:spcPct val="90000"/>
              </a:lnSpc>
              <a:buNone/>
            </a:pPr>
            <a:r>
              <a:rPr lang="en-US" altLang="zh-CN" sz="1800" dirty="0">
                <a:solidFill>
                  <a:srgbClr val="660066"/>
                </a:solidFill>
              </a:rPr>
              <a:t>  Name: array [1…20] of char;</a:t>
            </a:r>
            <a:endParaRPr lang="en-US" altLang="zh-CN" sz="1800" dirty="0">
              <a:solidFill>
                <a:srgbClr val="660066"/>
              </a:solidFill>
            </a:endParaRPr>
          </a:p>
          <a:p>
            <a:pPr eaLnBrk="1" hangingPunct="1">
              <a:lnSpc>
                <a:spcPct val="90000"/>
              </a:lnSpc>
              <a:buNone/>
            </a:pPr>
            <a:r>
              <a:rPr lang="en-US" altLang="zh-CN" sz="1800" dirty="0">
                <a:solidFill>
                  <a:srgbClr val="660066"/>
                </a:solidFill>
              </a:rPr>
              <a:t>  Age: integer;</a:t>
            </a:r>
            <a:endParaRPr lang="en-US" altLang="zh-CN" sz="1800" dirty="0">
              <a:solidFill>
                <a:srgbClr val="660066"/>
              </a:solidFill>
            </a:endParaRPr>
          </a:p>
          <a:p>
            <a:pPr eaLnBrk="1" hangingPunct="1">
              <a:lnSpc>
                <a:spcPct val="90000"/>
              </a:lnSpc>
              <a:buNone/>
            </a:pPr>
            <a:r>
              <a:rPr lang="en-US" altLang="zh-CN" sz="1800" dirty="0">
                <a:solidFill>
                  <a:srgbClr val="660066"/>
                </a:solidFill>
              </a:rPr>
              <a:t>  Married: boolean</a:t>
            </a:r>
            <a:endParaRPr lang="en-US" altLang="zh-CN" sz="1800" dirty="0">
              <a:solidFill>
                <a:srgbClr val="660066"/>
              </a:solidFill>
            </a:endParaRPr>
          </a:p>
          <a:p>
            <a:pPr eaLnBrk="1" hangingPunct="1">
              <a:lnSpc>
                <a:spcPct val="90000"/>
              </a:lnSpc>
              <a:buNone/>
            </a:pPr>
            <a:r>
              <a:rPr lang="en-US" altLang="zh-CN" sz="1800" dirty="0">
                <a:solidFill>
                  <a:srgbClr val="660066"/>
                </a:solidFill>
              </a:rPr>
              <a:t>End;</a:t>
            </a:r>
            <a:endParaRPr lang="en-US" altLang="zh-CN" sz="1800" dirty="0">
              <a:solidFill>
                <a:srgbClr val="660066"/>
              </a:solidFill>
            </a:endParaRPr>
          </a:p>
          <a:p>
            <a:pPr eaLnBrk="1" hangingPunct="1">
              <a:lnSpc>
                <a:spcPct val="90000"/>
              </a:lnSpc>
              <a:buNone/>
            </a:pPr>
            <a:r>
              <a:rPr lang="en-US" altLang="zh-CN" sz="1800" u="sng" dirty="0">
                <a:solidFill>
                  <a:srgbClr val="FF0000"/>
                </a:solidFill>
              </a:rPr>
              <a:t>Card.Name= ‘Yang’, ….</a:t>
            </a:r>
            <a:endParaRPr lang="en-US" altLang="zh-CN" sz="1800" u="sng" dirty="0">
              <a:solidFill>
                <a:srgbClr val="FF0000"/>
              </a:solidFill>
            </a:endParaRPr>
          </a:p>
        </p:txBody>
      </p:sp>
      <p:sp>
        <p:nvSpPr>
          <p:cNvPr id="2" name="矩形 1"/>
          <p:cNvSpPr/>
          <p:nvPr/>
        </p:nvSpPr>
        <p:spPr>
          <a:xfrm>
            <a:off x="4405313" y="4797425"/>
            <a:ext cx="4287837" cy="1016000"/>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不同分量可具有不同数据类型</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顺序存储</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内存空间为每个分量的内存空间之和</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数据结构：其它</a:t>
            </a:r>
            <a:endParaRPr lang="zh-CN" altLang="en-US" u="sng" dirty="0">
              <a:solidFill>
                <a:srgbClr val="FF0000"/>
              </a:solidFill>
            </a:endParaRPr>
          </a:p>
        </p:txBody>
      </p:sp>
      <p:sp>
        <p:nvSpPr>
          <p:cNvPr id="72706" name="Rectangle 3"/>
          <p:cNvSpPr>
            <a:spLocks noGrp="1"/>
          </p:cNvSpPr>
          <p:nvPr>
            <p:ph idx="1"/>
          </p:nvPr>
        </p:nvSpPr>
        <p:spPr>
          <a:xfrm>
            <a:off x="685800" y="1981200"/>
            <a:ext cx="4138613" cy="4114800"/>
          </a:xfrm>
        </p:spPr>
        <p:txBody>
          <a:bodyPr vert="horz" wrap="square" lIns="91440" tIns="45720" rIns="91440" bIns="45720" anchor="t" anchorCtr="0"/>
          <a:p>
            <a:pPr eaLnBrk="1" hangingPunct="1"/>
            <a:r>
              <a:rPr lang="zh-CN" altLang="en-US" dirty="0"/>
              <a:t>字符、字符串</a:t>
            </a:r>
            <a:endParaRPr lang="zh-CN" altLang="en-US" dirty="0"/>
          </a:p>
          <a:p>
            <a:pPr eaLnBrk="1" hangingPunct="1">
              <a:buNone/>
            </a:pPr>
            <a:endParaRPr lang="zh-CN" altLang="en-US" dirty="0"/>
          </a:p>
          <a:p>
            <a:pPr eaLnBrk="1" hangingPunct="1"/>
            <a:r>
              <a:rPr lang="zh-CN" altLang="en-US" dirty="0"/>
              <a:t>表格</a:t>
            </a:r>
            <a:endParaRPr lang="zh-CN" altLang="en-US" dirty="0"/>
          </a:p>
          <a:p>
            <a:pPr eaLnBrk="1" hangingPunct="1">
              <a:buNone/>
            </a:pPr>
            <a:r>
              <a:rPr lang="zh-CN" altLang="en-US" dirty="0"/>
              <a:t>   </a:t>
            </a:r>
            <a:r>
              <a:rPr lang="zh-CN" altLang="en-US" sz="2400" dirty="0">
                <a:solidFill>
                  <a:srgbClr val="660066"/>
                </a:solidFill>
              </a:rPr>
              <a:t>一组记录结构，它的每一栏可以是初等数据类型，也可以是指向别的记录结构的指示器</a:t>
            </a:r>
            <a:endParaRPr lang="zh-CN" altLang="en-US" sz="2400" dirty="0">
              <a:solidFill>
                <a:srgbClr val="660066"/>
              </a:solidFill>
            </a:endParaRPr>
          </a:p>
          <a:p>
            <a:pPr eaLnBrk="1" hangingPunct="1">
              <a:buNone/>
            </a:pPr>
            <a:endParaRPr lang="zh-CN" altLang="en-US" sz="2400" dirty="0">
              <a:solidFill>
                <a:srgbClr val="660066"/>
              </a:solidFill>
            </a:endParaRPr>
          </a:p>
          <a:p>
            <a:pPr eaLnBrk="1" hangingPunct="1"/>
            <a:r>
              <a:rPr lang="zh-CN" altLang="en-US" dirty="0">
                <a:solidFill>
                  <a:srgbClr val="FF0000"/>
                </a:solidFill>
              </a:rPr>
              <a:t>栈</a:t>
            </a:r>
            <a:r>
              <a:rPr lang="en-US" altLang="zh-CN" dirty="0">
                <a:solidFill>
                  <a:srgbClr val="FF0000"/>
                </a:solidFill>
              </a:rPr>
              <a:t>(</a:t>
            </a:r>
            <a:r>
              <a:rPr lang="en-US" altLang="zh-CN" u="sng" dirty="0">
                <a:solidFill>
                  <a:srgbClr val="FF0000"/>
                </a:solidFill>
              </a:rPr>
              <a:t>push</a:t>
            </a:r>
            <a:r>
              <a:rPr lang="en-US" altLang="zh-CN" dirty="0">
                <a:solidFill>
                  <a:srgbClr val="FF0000"/>
                </a:solidFill>
              </a:rPr>
              <a:t>, </a:t>
            </a:r>
            <a:r>
              <a:rPr lang="en-US" altLang="zh-CN" u="sng" dirty="0">
                <a:solidFill>
                  <a:srgbClr val="FF0000"/>
                </a:solidFill>
              </a:rPr>
              <a:t>pop</a:t>
            </a:r>
            <a:r>
              <a:rPr lang="en-US" altLang="zh-CN" dirty="0">
                <a:solidFill>
                  <a:srgbClr val="FF0000"/>
                </a:solidFill>
              </a:rPr>
              <a:t>)</a:t>
            </a:r>
            <a:r>
              <a:rPr lang="zh-CN" altLang="en-US" dirty="0">
                <a:solidFill>
                  <a:srgbClr val="FF0000"/>
                </a:solidFill>
              </a:rPr>
              <a:t>和队列</a:t>
            </a:r>
            <a:endParaRPr lang="zh-CN" altLang="en-US" dirty="0">
              <a:solidFill>
                <a:srgbClr val="FF0000"/>
              </a:solidFill>
            </a:endParaRPr>
          </a:p>
        </p:txBody>
      </p:sp>
      <p:sp>
        <p:nvSpPr>
          <p:cNvPr id="2" name="矩形 1"/>
          <p:cNvSpPr/>
          <p:nvPr/>
        </p:nvSpPr>
        <p:spPr>
          <a:xfrm>
            <a:off x="5219700" y="2463800"/>
            <a:ext cx="3779838" cy="4278313"/>
          </a:xfrm>
          <a:prstGeom prst="rect">
            <a:avLst/>
          </a:prstGeom>
          <a:noFill/>
          <a:ln w="9525" cap="flat" cmpd="sng">
            <a:solidFill>
              <a:srgbClr val="FF0000"/>
            </a:solidFill>
            <a:prstDash val="solid"/>
            <a:miter/>
            <a:headEnd type="none" w="med" len="med"/>
            <a:tailEnd type="none" w="med" len="med"/>
          </a:ln>
        </p:spPr>
        <p:txBody>
          <a:bodyPr anchor="t" anchorCtr="0">
            <a:spAutoFit/>
          </a:bodyPr>
          <a:p>
            <a:r>
              <a:rPr lang="en-GB" altLang="zh-CN" sz="1600" dirty="0">
                <a:latin typeface="Times New Roman" panose="02020603050405020304" pitchFamily="18" charset="0"/>
                <a:ea typeface="宋体" panose="02010600030101010101" pitchFamily="2" charset="-122"/>
              </a:rPr>
              <a:t>//main.cpp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int a = 0; </a:t>
            </a:r>
            <a:r>
              <a:rPr lang="zh-CN" altLang="en-US" sz="1600" dirty="0">
                <a:latin typeface="Times New Roman" panose="02020603050405020304" pitchFamily="18" charset="0"/>
                <a:ea typeface="宋体" panose="02010600030101010101" pitchFamily="2" charset="-122"/>
              </a:rPr>
              <a:t>全局初始化区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*p1; </a:t>
            </a:r>
            <a:r>
              <a:rPr lang="zh-CN" altLang="en-US" sz="1600" dirty="0">
                <a:latin typeface="Times New Roman" panose="02020603050405020304" pitchFamily="18" charset="0"/>
                <a:ea typeface="宋体" panose="02010600030101010101" pitchFamily="2" charset="-122"/>
              </a:rPr>
              <a:t>全局未初始化区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main()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int b;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s[] = "abc";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*p2;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*p3 = "123456"; 123456\0</a:t>
            </a:r>
            <a:r>
              <a:rPr lang="zh-CN" altLang="en-US" sz="1600" dirty="0">
                <a:latin typeface="Times New Roman" panose="02020603050405020304" pitchFamily="18" charset="0"/>
                <a:ea typeface="宋体" panose="02010600030101010101" pitchFamily="2" charset="-122"/>
              </a:rPr>
              <a:t>在常量区，</a:t>
            </a:r>
            <a:endParaRPr lang="en-US" altLang="zh-CN" sz="1600" dirty="0">
              <a:latin typeface="Times New Roman" panose="02020603050405020304" pitchFamily="18" charset="0"/>
              <a:ea typeface="宋体" panose="02010600030101010101" pitchFamily="2" charset="-122"/>
            </a:endParaRPr>
          </a:p>
          <a:p>
            <a:r>
              <a:rPr lang="en-GB" altLang="zh-CN" sz="1600" dirty="0">
                <a:latin typeface="Times New Roman" panose="02020603050405020304" pitchFamily="18" charset="0"/>
                <a:ea typeface="宋体" panose="02010600030101010101" pitchFamily="2" charset="-122"/>
              </a:rPr>
              <a:t>p3</a:t>
            </a:r>
            <a:r>
              <a:rPr lang="zh-CN" altLang="en-US" sz="1600" dirty="0">
                <a:latin typeface="Times New Roman" panose="02020603050405020304" pitchFamily="18" charset="0"/>
                <a:ea typeface="宋体" panose="02010600030101010101" pitchFamily="2" charset="-122"/>
              </a:rPr>
              <a:t>在栈上。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static int c =0</a:t>
            </a:r>
            <a:r>
              <a:rPr lang="zh-CN" altLang="en-GB"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全局（静态）初始化区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p1 = (char *)malloc(10);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p2 = (char *)malloc(20); </a:t>
            </a:r>
            <a:br>
              <a:rPr lang="en-GB" altLang="zh-CN" sz="1600" dirty="0">
                <a:latin typeface="Times New Roman" panose="02020603050405020304" pitchFamily="18" charset="0"/>
                <a:ea typeface="宋体" panose="02010600030101010101" pitchFamily="2" charset="-122"/>
              </a:rPr>
            </a:br>
            <a:r>
              <a:rPr lang="zh-CN" altLang="en-US" sz="1600" dirty="0">
                <a:latin typeface="Times New Roman" panose="02020603050405020304" pitchFamily="18" charset="0"/>
                <a:ea typeface="宋体" panose="02010600030101010101" pitchFamily="2" charset="-122"/>
              </a:rPr>
              <a:t>分配得来得</a:t>
            </a:r>
            <a:r>
              <a:rPr lang="en-US" altLang="zh-CN" sz="1600" dirty="0">
                <a:latin typeface="Times New Roman" panose="02020603050405020304" pitchFamily="18" charset="0"/>
                <a:ea typeface="宋体" panose="02010600030101010101" pitchFamily="2" charset="-122"/>
              </a:rPr>
              <a:t>10</a:t>
            </a:r>
            <a:r>
              <a:rPr lang="zh-CN" altLang="en-US" sz="1600" dirty="0">
                <a:latin typeface="Times New Roman" panose="02020603050405020304" pitchFamily="18" charset="0"/>
                <a:ea typeface="宋体" panose="02010600030101010101" pitchFamily="2" charset="-122"/>
              </a:rPr>
              <a:t>和</a:t>
            </a:r>
            <a:r>
              <a:rPr lang="en-US" altLang="zh-CN" sz="1600" dirty="0">
                <a:latin typeface="Times New Roman" panose="02020603050405020304" pitchFamily="18" charset="0"/>
                <a:ea typeface="宋体" panose="02010600030101010101" pitchFamily="2" charset="-122"/>
              </a:rPr>
              <a:t>20</a:t>
            </a:r>
            <a:r>
              <a:rPr lang="zh-CN" altLang="en-US" sz="1600" dirty="0">
                <a:latin typeface="Times New Roman" panose="02020603050405020304" pitchFamily="18" charset="0"/>
                <a:ea typeface="宋体" panose="02010600030101010101" pitchFamily="2" charset="-122"/>
              </a:rPr>
              <a:t>字节的区域就在堆区。 </a:t>
            </a:r>
            <a:br>
              <a:rPr lang="zh-CN" altLang="en-US" sz="1600" dirty="0">
                <a:latin typeface="Times New Roman" panose="02020603050405020304" pitchFamily="18" charset="0"/>
                <a:ea typeface="宋体" panose="02010600030101010101" pitchFamily="2" charset="-122"/>
              </a:rPr>
            </a:br>
            <a:r>
              <a:rPr lang="zh-CN" altLang="en-US" sz="1600" dirty="0">
                <a:latin typeface="Times New Roman" panose="02020603050405020304" pitchFamily="18" charset="0"/>
                <a:ea typeface="宋体" panose="02010600030101010101" pitchFamily="2" charset="-122"/>
              </a:rPr>
              <a:t> </a:t>
            </a:r>
            <a:br>
              <a:rPr lang="zh-CN" altLang="en-US"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endParaRPr lang="zh-CN" altLang="en-US" sz="1600" dirty="0">
              <a:latin typeface="Times New Roman" panose="02020603050405020304" pitchFamily="18" charset="0"/>
              <a:ea typeface="宋体" panose="02010600030101010101" pitchFamily="2" charset="-122"/>
            </a:endParaRPr>
          </a:p>
        </p:txBody>
      </p:sp>
      <p:sp>
        <p:nvSpPr>
          <p:cNvPr id="3" name="矩形 2"/>
          <p:cNvSpPr/>
          <p:nvPr/>
        </p:nvSpPr>
        <p:spPr>
          <a:xfrm>
            <a:off x="4824413" y="1989138"/>
            <a:ext cx="4572000" cy="400050"/>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数据结构的栈和编译中的栈有区别</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抽象数据类型（</a:t>
            </a:r>
            <a:r>
              <a:rPr lang="en-US" altLang="zh-CN" u="sng" dirty="0">
                <a:solidFill>
                  <a:srgbClr val="FF0000"/>
                </a:solidFill>
              </a:rPr>
              <a:t>ADT)</a:t>
            </a:r>
            <a:endParaRPr lang="en-US" altLang="zh-CN" u="sng" dirty="0">
              <a:solidFill>
                <a:srgbClr val="FF0000"/>
              </a:solidFill>
            </a:endParaRPr>
          </a:p>
        </p:txBody>
      </p:sp>
      <p:sp>
        <p:nvSpPr>
          <p:cNvPr id="74754" name="Rectangle 3"/>
          <p:cNvSpPr>
            <a:spLocks noGrp="1"/>
          </p:cNvSpPr>
          <p:nvPr>
            <p:ph idx="1"/>
          </p:nvPr>
        </p:nvSpPr>
        <p:spPr>
          <a:xfrm>
            <a:off x="685800" y="1981200"/>
            <a:ext cx="6478588" cy="4114800"/>
          </a:xfrm>
        </p:spPr>
        <p:txBody>
          <a:bodyPr vert="horz" wrap="square" lIns="91440" tIns="45720" rIns="91440" bIns="45720" anchor="t" anchorCtr="0"/>
          <a:p>
            <a:pPr eaLnBrk="1" hangingPunct="1"/>
            <a:r>
              <a:rPr lang="zh-CN" altLang="en-US" dirty="0"/>
              <a:t>内容</a:t>
            </a:r>
            <a:endParaRPr lang="zh-CN" altLang="en-US" dirty="0"/>
          </a:p>
          <a:p>
            <a:pPr eaLnBrk="1" hangingPunct="1">
              <a:buNone/>
            </a:pPr>
            <a:r>
              <a:rPr lang="zh-CN" altLang="en-US" dirty="0"/>
              <a:t>   </a:t>
            </a:r>
            <a:r>
              <a:rPr lang="zh-CN" altLang="en-US" sz="2000" dirty="0">
                <a:solidFill>
                  <a:schemeClr val="accent2"/>
                </a:solidFill>
              </a:rPr>
              <a:t>（</a:t>
            </a:r>
            <a:r>
              <a:rPr lang="en-US" altLang="zh-CN" sz="2000" dirty="0">
                <a:solidFill>
                  <a:schemeClr val="accent2"/>
                </a:solidFill>
              </a:rPr>
              <a:t>1</a:t>
            </a:r>
            <a:r>
              <a:rPr lang="zh-CN" altLang="en-US" sz="2000" dirty="0">
                <a:solidFill>
                  <a:schemeClr val="accent2"/>
                </a:solidFill>
              </a:rPr>
              <a:t>）数据对象的一个集合 </a:t>
            </a:r>
            <a:r>
              <a:rPr lang="en-US" altLang="zh-CN" sz="2000" dirty="0">
                <a:solidFill>
                  <a:schemeClr val="accent2"/>
                </a:solidFill>
              </a:rPr>
              <a:t>— </a:t>
            </a:r>
            <a:r>
              <a:rPr lang="zh-CN" altLang="en-US" sz="2000" dirty="0">
                <a:solidFill>
                  <a:schemeClr val="accent2"/>
                </a:solidFill>
              </a:rPr>
              <a:t>类</a:t>
            </a:r>
            <a:endParaRPr lang="zh-CN" altLang="en-US" sz="2000" dirty="0">
              <a:solidFill>
                <a:schemeClr val="accent2"/>
              </a:solidFill>
            </a:endParaRPr>
          </a:p>
          <a:p>
            <a:pPr eaLnBrk="1" hangingPunct="1">
              <a:buNone/>
            </a:pPr>
            <a:r>
              <a:rPr lang="zh-CN" altLang="en-US" sz="2000" dirty="0">
                <a:solidFill>
                  <a:schemeClr val="accent2"/>
                </a:solidFill>
              </a:rPr>
              <a:t>     （</a:t>
            </a:r>
            <a:r>
              <a:rPr lang="en-US" altLang="zh-CN" sz="2000" dirty="0">
                <a:solidFill>
                  <a:schemeClr val="accent2"/>
                </a:solidFill>
              </a:rPr>
              <a:t>2</a:t>
            </a:r>
            <a:r>
              <a:rPr lang="zh-CN" altLang="en-US" sz="2000" dirty="0">
                <a:solidFill>
                  <a:schemeClr val="accent2"/>
                </a:solidFill>
              </a:rPr>
              <a:t>）作用于这些数据对象的抽象运算的集合</a:t>
            </a:r>
            <a:endParaRPr lang="zh-CN" altLang="en-US" sz="2000" dirty="0">
              <a:solidFill>
                <a:schemeClr val="accent2"/>
              </a:solidFill>
            </a:endParaRPr>
          </a:p>
          <a:p>
            <a:pPr eaLnBrk="1" hangingPunct="1">
              <a:buNone/>
            </a:pPr>
            <a:r>
              <a:rPr lang="zh-CN" altLang="en-US" sz="2000" dirty="0">
                <a:solidFill>
                  <a:schemeClr val="accent2"/>
                </a:solidFill>
              </a:rPr>
              <a:t>     （</a:t>
            </a:r>
            <a:r>
              <a:rPr lang="en-US" altLang="zh-CN" sz="2000" dirty="0">
                <a:solidFill>
                  <a:schemeClr val="accent2"/>
                </a:solidFill>
              </a:rPr>
              <a:t>3</a:t>
            </a:r>
            <a:r>
              <a:rPr lang="zh-CN" altLang="en-US" sz="2000" dirty="0">
                <a:solidFill>
                  <a:schemeClr val="accent2"/>
                </a:solidFill>
              </a:rPr>
              <a:t>）封装：即通过对象的方法访问对象数据</a:t>
            </a:r>
            <a:endParaRPr lang="zh-CN" altLang="en-US" sz="2000" dirty="0">
              <a:solidFill>
                <a:schemeClr val="accent2"/>
              </a:solidFill>
            </a:endParaRPr>
          </a:p>
          <a:p>
            <a:pPr eaLnBrk="1" hangingPunct="1"/>
            <a:r>
              <a:rPr lang="zh-CN" altLang="en-US" dirty="0"/>
              <a:t>优点</a:t>
            </a:r>
            <a:endParaRPr lang="zh-CN" altLang="en-US" dirty="0"/>
          </a:p>
          <a:p>
            <a:pPr eaLnBrk="1" hangingPunct="1">
              <a:buNone/>
            </a:pPr>
            <a:r>
              <a:rPr lang="zh-CN" altLang="en-US" dirty="0"/>
              <a:t>    </a:t>
            </a:r>
            <a:r>
              <a:rPr lang="zh-CN" altLang="en-US" sz="2400" dirty="0">
                <a:solidFill>
                  <a:schemeClr val="accent2"/>
                </a:solidFill>
              </a:rPr>
              <a:t>提高可读性、可理解性、可维护性，降低复杂性</a:t>
            </a:r>
            <a:endParaRPr lang="zh-CN" altLang="en-US" sz="2400" dirty="0">
              <a:solidFill>
                <a:schemeClr val="accent2"/>
              </a:solidFill>
            </a:endParaRPr>
          </a:p>
          <a:p>
            <a:pPr eaLnBrk="1" hangingPunct="1"/>
            <a:r>
              <a:rPr lang="zh-CN" altLang="en-US" dirty="0">
                <a:solidFill>
                  <a:srgbClr val="FF0000"/>
                </a:solidFill>
              </a:rPr>
              <a:t>语言  </a:t>
            </a:r>
            <a:r>
              <a:rPr lang="en-US" altLang="zh-CN" sz="2800" dirty="0">
                <a:solidFill>
                  <a:srgbClr val="FF0000"/>
                </a:solidFill>
              </a:rPr>
              <a:t>Ada, Smalltalk, C++, delphi, java</a:t>
            </a:r>
            <a:endParaRPr lang="en-US" altLang="zh-CN" sz="2800" dirty="0">
              <a:solidFill>
                <a:srgbClr val="FF0000"/>
              </a:solidFill>
            </a:endParaRPr>
          </a:p>
        </p:txBody>
      </p:sp>
      <p:sp>
        <p:nvSpPr>
          <p:cNvPr id="2" name="矩形 1"/>
          <p:cNvSpPr/>
          <p:nvPr/>
        </p:nvSpPr>
        <p:spPr>
          <a:xfrm>
            <a:off x="7470775" y="2781300"/>
            <a:ext cx="2430463" cy="3416300"/>
          </a:xfrm>
          <a:prstGeom prst="rect">
            <a:avLst/>
          </a:prstGeom>
          <a:noFill/>
          <a:ln w="9525">
            <a:noFill/>
          </a:ln>
        </p:spPr>
        <p:txBody>
          <a:bodyPr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Package{</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Private:</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  op1:</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  op2:</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Public: </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u="sng" dirty="0">
                <a:solidFill>
                  <a:srgbClr val="FF0000"/>
                </a:solidFill>
                <a:latin typeface="Times New Roman" panose="02020603050405020304" pitchFamily="18" charset="0"/>
                <a:ea typeface="宋体" panose="02010600030101010101" pitchFamily="2" charset="-122"/>
              </a:rPr>
              <a:t>  op3:</a:t>
            </a:r>
            <a:endParaRPr lang="en-US" altLang="zh-CN" sz="1800" u="sng" dirty="0">
              <a:solidFill>
                <a:srgbClr val="FF0000"/>
              </a:solidFill>
              <a:latin typeface="Times New Roman" panose="02020603050405020304" pitchFamily="18" charset="0"/>
              <a:ea typeface="宋体" panose="02010600030101010101" pitchFamily="2" charset="-122"/>
            </a:endParaRPr>
          </a:p>
          <a:p>
            <a:r>
              <a:rPr lang="en-US" altLang="zh-CN" sz="1800" u="sng" dirty="0">
                <a:solidFill>
                  <a:srgbClr val="FF0000"/>
                </a:solidFill>
                <a:latin typeface="Times New Roman" panose="02020603050405020304" pitchFamily="18" charset="0"/>
                <a:ea typeface="宋体" panose="02010600030101010101" pitchFamily="2" charset="-122"/>
              </a:rPr>
              <a:t>  op4:</a:t>
            </a:r>
            <a:endParaRPr lang="en-US" altLang="zh-CN" sz="1800" u="sng"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en-US" altLang="zh-CN" sz="1800" dirty="0">
              <a:solidFill>
                <a:srgbClr val="FF0000"/>
              </a:solidFill>
              <a:latin typeface="Times New Roman" panose="02020603050405020304" pitchFamily="18" charset="0"/>
              <a:ea typeface="宋体" panose="02010600030101010101" pitchFamily="2" charset="-122"/>
            </a:endParaRPr>
          </a:p>
          <a:p>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Class{</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zh-CN" altLang="en-US" sz="18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4 </a:t>
            </a:r>
            <a:r>
              <a:rPr lang="zh-CN" altLang="en-US" u="sng" dirty="0">
                <a:solidFill>
                  <a:srgbClr val="FF0000"/>
                </a:solidFill>
                <a:latin typeface="宋体" panose="02010600030101010101" pitchFamily="2" charset="-122"/>
              </a:rPr>
              <a:t>语句与控制结构</a:t>
            </a:r>
            <a:r>
              <a:rPr lang="zh-CN" altLang="en-US" dirty="0"/>
              <a:t> </a:t>
            </a:r>
            <a:endParaRPr lang="zh-CN" altLang="en-US" dirty="0"/>
          </a:p>
        </p:txBody>
      </p:sp>
      <p:sp>
        <p:nvSpPr>
          <p:cNvPr id="27651" name="Rectangle 3"/>
          <p:cNvSpPr>
            <a:spLocks noGrp="1" noChangeArrowheads="1"/>
          </p:cNvSpPr>
          <p:nvPr>
            <p:ph idx="1"/>
          </p:nvPr>
        </p:nvSpPr>
        <p:spPr>
          <a:xfrm>
            <a:off x="685800" y="1676400"/>
            <a:ext cx="777240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表达式</a:t>
            </a: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An expression is a construction that returns a value which includes operand and operator</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a:t>
            </a:r>
            <a:endParaRPr kumimoji="1" lang="zh-CN" altLang="en-US" sz="2800" b="0" i="0" u="none" strike="noStrike" kern="0" cap="none" spc="0" normalizeH="0" baseline="0" noProof="0" dirty="0" smtClean="0">
              <a:ln>
                <a:noFill/>
              </a:ln>
              <a:solidFill>
                <a:srgbClr val="66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变量、常量是表达式</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E1</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E1</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ᶿE2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二元操作）</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3</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为表达式，则</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一元操作</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4</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为表达式，则</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endParaRPr kumimoji="1" lang="zh-CN" altLang="en-US" sz="20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2" name="矩形 1"/>
          <p:cNvSpPr/>
          <p:nvPr/>
        </p:nvSpPr>
        <p:spPr>
          <a:xfrm>
            <a:off x="2627313" y="1773238"/>
            <a:ext cx="4572000" cy="338137"/>
          </a:xfrm>
          <a:prstGeom prst="rect">
            <a:avLst/>
          </a:prstGeom>
          <a:noFill/>
          <a:ln w="9525">
            <a:noFill/>
          </a:ln>
        </p:spPr>
        <p:txBody>
          <a:bodyPr anchor="t" anchorCtr="0">
            <a:spAutoFit/>
          </a:bodyPr>
          <a:p>
            <a:r>
              <a:rPr lang="zh-CN" altLang="en-US" sz="1600" dirty="0">
                <a:solidFill>
                  <a:srgbClr val="FF0000"/>
                </a:solidFill>
                <a:latin typeface="Times New Roman" panose="02020603050405020304" pitchFamily="18" charset="0"/>
                <a:ea typeface="宋体" panose="02010600030101010101" pitchFamily="2" charset="-122"/>
              </a:rPr>
              <a:t>有了数据和对应的操作，就可以构造一个表达式</a:t>
            </a:r>
            <a:endParaRPr lang="en-US" altLang="zh-CN" sz="16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pic>
        <p:nvPicPr>
          <p:cNvPr id="11266" name="Picture 2"/>
          <p:cNvPicPr>
            <a:picLocks noChangeAspect="1"/>
          </p:cNvPicPr>
          <p:nvPr/>
        </p:nvPicPr>
        <p:blipFill>
          <a:blip r:embed="rId1"/>
          <a:stretch>
            <a:fillRect/>
          </a:stretch>
        </p:blipFill>
        <p:spPr>
          <a:xfrm>
            <a:off x="1116013" y="1412875"/>
            <a:ext cx="6907212" cy="5326063"/>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4 </a:t>
            </a:r>
            <a:r>
              <a:rPr lang="zh-CN" altLang="en-US" u="sng" dirty="0">
                <a:solidFill>
                  <a:srgbClr val="FF0000"/>
                </a:solidFill>
                <a:latin typeface="宋体" panose="02010600030101010101" pitchFamily="2" charset="-122"/>
              </a:rPr>
              <a:t>语句与控制结构</a:t>
            </a:r>
            <a:r>
              <a:rPr lang="zh-CN" altLang="en-US" dirty="0"/>
              <a:t> </a:t>
            </a:r>
            <a:endParaRPr lang="zh-CN" altLang="en-US" dirty="0"/>
          </a:p>
        </p:txBody>
      </p:sp>
      <p:sp>
        <p:nvSpPr>
          <p:cNvPr id="78850" name="Rectangle 3"/>
          <p:cNvSpPr>
            <a:spLocks noGrp="1"/>
          </p:cNvSpPr>
          <p:nvPr>
            <p:ph idx="1"/>
          </p:nvPr>
        </p:nvSpPr>
        <p:spPr>
          <a:xfrm>
            <a:off x="685800" y="1676400"/>
            <a:ext cx="7772400" cy="4419600"/>
          </a:xfrm>
        </p:spPr>
        <p:txBody>
          <a:bodyPr vert="horz" wrap="square" lIns="91440" tIns="45720" rIns="91440" bIns="45720" anchor="t" anchorCtr="0"/>
          <a:p>
            <a:pPr eaLnBrk="1" hangingPunct="1"/>
            <a:r>
              <a:rPr lang="zh-CN" altLang="en-US" sz="2800" dirty="0"/>
              <a:t>语句 </a:t>
            </a:r>
            <a:r>
              <a:rPr lang="en-US" altLang="zh-CN" sz="2800" dirty="0"/>
              <a:t>(</a:t>
            </a:r>
            <a:r>
              <a:rPr lang="zh-CN" altLang="en-US" sz="2800" dirty="0">
                <a:solidFill>
                  <a:srgbClr val="FF0000"/>
                </a:solidFill>
              </a:rPr>
              <a:t>从表达式构造</a:t>
            </a:r>
            <a:r>
              <a:rPr lang="en-US" altLang="zh-CN" sz="2800" dirty="0"/>
              <a:t>)</a:t>
            </a:r>
            <a:endParaRPr lang="zh-CN" altLang="en-US" sz="2800" dirty="0"/>
          </a:p>
          <a:p>
            <a:pPr eaLnBrk="1" hangingPunct="1">
              <a:buNone/>
            </a:pPr>
            <a:r>
              <a:rPr lang="zh-CN" altLang="en-US" sz="2800" dirty="0"/>
              <a:t>  （</a:t>
            </a:r>
            <a:r>
              <a:rPr lang="en-US" altLang="zh-CN" sz="2800" dirty="0"/>
              <a:t>1</a:t>
            </a:r>
            <a:r>
              <a:rPr lang="zh-CN" altLang="en-US" sz="2800" dirty="0"/>
              <a:t>） 赋值语句   </a:t>
            </a:r>
            <a:r>
              <a:rPr lang="en-US" altLang="zh-CN" sz="2400" dirty="0">
                <a:solidFill>
                  <a:srgbClr val="660066"/>
                </a:solidFill>
              </a:rPr>
              <a:t>A</a:t>
            </a:r>
            <a:r>
              <a:rPr lang="zh-CN" altLang="en-US" sz="2400" dirty="0">
                <a:solidFill>
                  <a:srgbClr val="660066"/>
                </a:solidFill>
              </a:rPr>
              <a:t>：＝ </a:t>
            </a:r>
            <a:r>
              <a:rPr lang="en-US" altLang="zh-CN" sz="2400" dirty="0">
                <a:solidFill>
                  <a:srgbClr val="660066"/>
                </a:solidFill>
              </a:rPr>
              <a:t>B</a:t>
            </a:r>
            <a:endParaRPr lang="en-US" altLang="zh-CN" sz="2400" dirty="0">
              <a:solidFill>
                <a:srgbClr val="660066"/>
              </a:solidFill>
            </a:endParaRPr>
          </a:p>
          <a:p>
            <a:pPr eaLnBrk="1" hangingPunct="1">
              <a:buNone/>
            </a:pPr>
            <a:r>
              <a:rPr lang="en-US" altLang="zh-CN" sz="2800" dirty="0"/>
              <a:t>  </a:t>
            </a:r>
            <a:r>
              <a:rPr lang="zh-CN" altLang="en-US" sz="2800" dirty="0"/>
              <a:t>（</a:t>
            </a:r>
            <a:r>
              <a:rPr lang="en-US" altLang="zh-CN" sz="2800" dirty="0"/>
              <a:t>2</a:t>
            </a:r>
            <a:r>
              <a:rPr lang="zh-CN" altLang="en-US" sz="2800" dirty="0"/>
              <a:t>） 控制语句   </a:t>
            </a:r>
            <a:r>
              <a:rPr lang="en-US" altLang="zh-CN" sz="2000" dirty="0">
                <a:solidFill>
                  <a:srgbClr val="660066"/>
                </a:solidFill>
              </a:rPr>
              <a:t>goto  </a:t>
            </a:r>
            <a:r>
              <a:rPr lang="zh-CN" altLang="en-US" sz="2000" dirty="0">
                <a:solidFill>
                  <a:srgbClr val="660066"/>
                </a:solidFill>
              </a:rPr>
              <a:t>条件  循环   过程调用   </a:t>
            </a:r>
            <a:r>
              <a:rPr lang="en-US" altLang="zh-CN" sz="2000" dirty="0">
                <a:solidFill>
                  <a:srgbClr val="660066"/>
                </a:solidFill>
              </a:rPr>
              <a:t>return</a:t>
            </a:r>
            <a:endParaRPr lang="en-US" altLang="zh-CN" sz="2000" dirty="0">
              <a:solidFill>
                <a:srgbClr val="660066"/>
              </a:solidFill>
            </a:endParaRPr>
          </a:p>
          <a:p>
            <a:pPr eaLnBrk="1" hangingPunct="1">
              <a:buNone/>
            </a:pPr>
            <a:r>
              <a:rPr lang="en-US" altLang="zh-CN" sz="2800" dirty="0"/>
              <a:t>  </a:t>
            </a:r>
            <a:r>
              <a:rPr lang="zh-CN" altLang="en-US" sz="2800" dirty="0"/>
              <a:t>（</a:t>
            </a:r>
            <a:r>
              <a:rPr lang="en-US" altLang="zh-CN" sz="2800" dirty="0"/>
              <a:t>3</a:t>
            </a:r>
            <a:r>
              <a:rPr lang="zh-CN" altLang="en-US" sz="2800" dirty="0"/>
              <a:t>） </a:t>
            </a:r>
            <a:r>
              <a:rPr lang="zh-CN" altLang="en-US" sz="2800" dirty="0">
                <a:solidFill>
                  <a:srgbClr val="FF0000"/>
                </a:solidFill>
              </a:rPr>
              <a:t>说明语句   </a:t>
            </a:r>
            <a:r>
              <a:rPr lang="en-US" altLang="zh-CN" sz="2400" dirty="0">
                <a:solidFill>
                  <a:srgbClr val="660066"/>
                </a:solidFill>
              </a:rPr>
              <a:t>array  int  real …</a:t>
            </a:r>
            <a:r>
              <a:rPr lang="en-US" altLang="zh-CN" sz="2800" dirty="0"/>
              <a:t> </a:t>
            </a:r>
            <a:endParaRPr lang="en-US" altLang="zh-CN" sz="2800" dirty="0"/>
          </a:p>
          <a:p>
            <a:pPr eaLnBrk="1" hangingPunct="1">
              <a:buNone/>
            </a:pPr>
            <a:r>
              <a:rPr lang="en-US" altLang="zh-CN" sz="2800" dirty="0"/>
              <a:t>  </a:t>
            </a:r>
            <a:r>
              <a:rPr lang="zh-CN" altLang="en-US" sz="2800" dirty="0"/>
              <a:t>（</a:t>
            </a:r>
            <a:r>
              <a:rPr lang="en-US" altLang="zh-CN" sz="2800" dirty="0"/>
              <a:t>4</a:t>
            </a:r>
            <a:r>
              <a:rPr lang="zh-CN" altLang="en-US" sz="2800" dirty="0"/>
              <a:t>） 简单语句   </a:t>
            </a:r>
            <a:r>
              <a:rPr lang="en-US" altLang="zh-CN" sz="2800" dirty="0"/>
              <a:t>VS   </a:t>
            </a:r>
            <a:r>
              <a:rPr lang="zh-CN" altLang="en-US" sz="2800" dirty="0"/>
              <a:t>复合语句</a:t>
            </a:r>
            <a:endParaRPr lang="zh-CN" altLang="en-US" sz="2800" dirty="0"/>
          </a:p>
        </p:txBody>
      </p:sp>
      <p:sp>
        <p:nvSpPr>
          <p:cNvPr id="5" name="矩形 4"/>
          <p:cNvSpPr/>
          <p:nvPr/>
        </p:nvSpPr>
        <p:spPr>
          <a:xfrm>
            <a:off x="1835150" y="4581525"/>
            <a:ext cx="4572000" cy="1570038"/>
          </a:xfrm>
          <a:prstGeom prst="rect">
            <a:avLst/>
          </a:prstGeom>
          <a:noFill/>
          <a:ln w="9525">
            <a:noFill/>
          </a:ln>
        </p:spPr>
        <p:txBody>
          <a:bodyPr anchor="t" anchorCtr="0">
            <a:spAutoFit/>
          </a:bodyPr>
          <a:p>
            <a:r>
              <a:rPr lang="en-US" altLang="zh-CN" dirty="0">
                <a:solidFill>
                  <a:srgbClr val="FF0000"/>
                </a:solidFill>
                <a:latin typeface="Times New Roman" panose="02020603050405020304" pitchFamily="18" charset="0"/>
                <a:ea typeface="宋体" panose="02010600030101010101" pitchFamily="2" charset="-122"/>
              </a:rPr>
              <a:t>If Exp then     While Exp   …</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Exp              do Exp</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else </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Exp</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3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30" end="5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charRg st="57" end="6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charRg st="63" end="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p:txBody>
          <a:bodyPr vert="horz" wrap="square" lIns="91440" tIns="45720" rIns="91440" bIns="45720" anchor="ctr" anchorCtr="0"/>
          <a:p>
            <a:endParaRPr lang="zh-CN" altLang="en-US" dirty="0"/>
          </a:p>
        </p:txBody>
      </p:sp>
      <p:sp>
        <p:nvSpPr>
          <p:cNvPr id="80900" name="Rectangle 2"/>
          <p:cNvSpPr txBox="1"/>
          <p:nvPr/>
        </p:nvSpPr>
        <p:spPr>
          <a:xfrm>
            <a:off x="838200" y="762000"/>
            <a:ext cx="7772400" cy="11430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4 </a:t>
            </a:r>
            <a:r>
              <a:rPr lang="zh-CN" altLang="en-US" sz="4400" u="sng" dirty="0">
                <a:solidFill>
                  <a:srgbClr val="FF0000"/>
                </a:solidFill>
                <a:latin typeface="宋体" panose="02010600030101010101" pitchFamily="2" charset="-122"/>
                <a:ea typeface="宋体" panose="02010600030101010101" pitchFamily="2" charset="-122"/>
              </a:rPr>
              <a:t>语句与控制结构</a:t>
            </a:r>
            <a:r>
              <a:rPr lang="zh-CN" altLang="en-US" sz="4400" dirty="0">
                <a:solidFill>
                  <a:schemeClr val="tx2"/>
                </a:solidFill>
                <a:latin typeface="Times New Roman" panose="02020603050405020304" pitchFamily="18" charset="0"/>
                <a:ea typeface="宋体" panose="02010600030101010101" pitchFamily="2"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graphicFrame>
        <p:nvGraphicFramePr>
          <p:cNvPr id="38914" name="Object 6"/>
          <p:cNvGraphicFramePr>
            <a:graphicFrameLocks noGrp="1" noChangeAspect="1"/>
          </p:cNvGraphicFramePr>
          <p:nvPr>
            <p:ph type="pic" idx="1"/>
            <p:custDataLst>
              <p:tags r:id="rId1"/>
            </p:custDataLst>
          </p:nvPr>
        </p:nvGraphicFramePr>
        <p:xfrm>
          <a:off x="1162050" y="2205355"/>
          <a:ext cx="6781800" cy="4191000"/>
        </p:xfrm>
        <a:graphic>
          <a:graphicData uri="http://schemas.openxmlformats.org/presentationml/2006/ole">
            <mc:AlternateContent xmlns:mc="http://schemas.openxmlformats.org/markup-compatibility/2006">
              <mc:Choice xmlns:v="urn:schemas-microsoft-com:vml" Requires="v">
                <p:oleObj spid="_x0000_s3077" name="" r:id="rId2" imgW="5162550" imgH="4686300" progId="OrgPlusWOPX.4">
                  <p:embed/>
                </p:oleObj>
              </mc:Choice>
              <mc:Fallback>
                <p:oleObj name="" r:id="rId2" imgW="5162550" imgH="4686300" progId="OrgPlusWOPX.4">
                  <p:embed/>
                  <p:pic>
                    <p:nvPicPr>
                      <p:cNvPr id="0" name="图片 3076"/>
                      <p:cNvPicPr/>
                      <p:nvPr/>
                    </p:nvPicPr>
                    <p:blipFill>
                      <a:blip r:embed="rId3"/>
                      <a:stretch>
                        <a:fillRect/>
                      </a:stretch>
                    </p:blipFill>
                    <p:spPr>
                      <a:xfrm>
                        <a:off x="1162050" y="2205355"/>
                        <a:ext cx="6781800" cy="4191000"/>
                      </a:xfrm>
                      <a:prstGeom prst="rect">
                        <a:avLst/>
                      </a:prstGeom>
                      <a:solidFill>
                        <a:srgbClr val="FF7C80"/>
                      </a:solidFill>
                      <a:ln>
                        <a:solidFill>
                          <a:schemeClr val="hlink"/>
                        </a:solid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p:txBody>
          <a:bodyPr vert="horz" wrap="square" lIns="91440" tIns="45720" rIns="91440" bIns="45720" anchor="ctr" anchorCtr="0"/>
          <a:p>
            <a:r>
              <a:rPr lang="zh-CN" altLang="en-US" u="sng" dirty="0">
                <a:solidFill>
                  <a:srgbClr val="FF0000"/>
                </a:solidFill>
              </a:rPr>
              <a:t>总结</a:t>
            </a:r>
            <a:endParaRPr lang="zh-CN" altLang="en-US" dirty="0"/>
          </a:p>
        </p:txBody>
      </p:sp>
      <p:sp>
        <p:nvSpPr>
          <p:cNvPr id="83970" name="内容占位符 2"/>
          <p:cNvSpPr>
            <a:spLocks noGrp="1"/>
          </p:cNvSpPr>
          <p:nvPr>
            <p:ph idx="1"/>
          </p:nvPr>
        </p:nvSpPr>
        <p:spPr/>
        <p:txBody>
          <a:bodyPr vert="horz" wrap="square" lIns="91440" tIns="45720" rIns="91440" bIns="45720" anchor="t" anchorCtr="0"/>
          <a:p>
            <a:r>
              <a:rPr lang="zh-CN" altLang="en-US" sz="2800" dirty="0"/>
              <a:t>程序设计的共性特征：是从程序功能和实现的层面来看</a:t>
            </a:r>
            <a:endParaRPr lang="en-US" altLang="zh-CN" sz="2800" dirty="0"/>
          </a:p>
          <a:p>
            <a:pPr lvl="1"/>
            <a:r>
              <a:rPr lang="zh-CN" altLang="en-US" sz="2400" dirty="0"/>
              <a:t>数据（基本，复杂，抽象）</a:t>
            </a:r>
            <a:r>
              <a:rPr lang="en-US" altLang="zh-CN" sz="2400" dirty="0"/>
              <a:t>+ </a:t>
            </a:r>
            <a:r>
              <a:rPr lang="zh-CN" altLang="en-US" sz="2400" dirty="0"/>
              <a:t>操作  或  数据</a:t>
            </a:r>
            <a:r>
              <a:rPr lang="en-US" altLang="zh-CN" sz="2400" dirty="0"/>
              <a:t>+</a:t>
            </a:r>
            <a:r>
              <a:rPr lang="zh-CN" altLang="en-US" sz="2400" dirty="0"/>
              <a:t>函数</a:t>
            </a:r>
            <a:endParaRPr lang="en-US" altLang="zh-CN" sz="2400" dirty="0"/>
          </a:p>
          <a:p>
            <a:pPr lvl="1"/>
            <a:r>
              <a:rPr lang="zh-CN" altLang="en-US" sz="2400" dirty="0"/>
              <a:t>表达式，句子，子程序、程序</a:t>
            </a:r>
            <a:endParaRPr lang="en-US" altLang="zh-CN" sz="2400" dirty="0"/>
          </a:p>
          <a:p>
            <a:pPr lvl="1"/>
            <a:endParaRPr lang="en-US" altLang="zh-CN" sz="2400" dirty="0"/>
          </a:p>
          <a:p>
            <a:r>
              <a:rPr lang="zh-CN" altLang="en-US" sz="2800" dirty="0"/>
              <a:t>下节课：</a:t>
            </a:r>
            <a:endParaRPr lang="en-US" altLang="zh-CN" sz="2800" dirty="0"/>
          </a:p>
          <a:p>
            <a:pPr lvl="1"/>
            <a:r>
              <a:rPr lang="zh-CN" altLang="en-US" sz="2400" dirty="0"/>
              <a:t>上下文无关文法：是从理论模型的层面来看</a:t>
            </a:r>
            <a:endParaRPr lang="en-US" altLang="zh-CN" sz="2400" dirty="0"/>
          </a:p>
          <a:p>
            <a:r>
              <a:rPr lang="zh-CN" altLang="en-US" sz="2800" dirty="0">
                <a:solidFill>
                  <a:srgbClr val="FF0000"/>
                </a:solidFill>
              </a:rPr>
              <a:t>学习编译原理，需要学会从这两个层面看问题</a:t>
            </a:r>
            <a:endParaRPr lang="en-US" altLang="zh-CN" sz="2800" dirty="0">
              <a:solidFill>
                <a:srgbClr val="FF0000"/>
              </a:solidFill>
            </a:endParaRPr>
          </a:p>
          <a:p>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内容占位符 2"/>
          <p:cNvSpPr>
            <a:spLocks noGrp="1"/>
          </p:cNvSpPr>
          <p:nvPr>
            <p:ph idx="1"/>
          </p:nvPr>
        </p:nvSpPr>
        <p:spPr>
          <a:xfrm>
            <a:off x="685800" y="1484313"/>
            <a:ext cx="7772400" cy="4114800"/>
          </a:xfrm>
        </p:spPr>
        <p:txBody>
          <a:bodyPr vert="horz" wrap="square" lIns="91440" tIns="45720" rIns="91440" bIns="45720" anchor="t" anchorCtr="0"/>
          <a:p>
            <a:r>
              <a:rPr lang="zh-CN" altLang="en-US" dirty="0"/>
              <a:t>本节介绍程序语言语法的</a:t>
            </a:r>
            <a:r>
              <a:rPr lang="zh-CN" altLang="en-US" dirty="0">
                <a:solidFill>
                  <a:srgbClr val="FF0000"/>
                </a:solidFill>
              </a:rPr>
              <a:t>形式化</a:t>
            </a:r>
            <a:r>
              <a:rPr lang="zh-CN" altLang="en-US" dirty="0"/>
              <a:t>描述问题</a:t>
            </a:r>
            <a:endParaRPr lang="en-US" altLang="zh-CN" dirty="0"/>
          </a:p>
          <a:p>
            <a:pPr lvl="1"/>
            <a:r>
              <a:rPr lang="zh-CN" altLang="en-US" dirty="0"/>
              <a:t>字母表</a:t>
            </a:r>
            <a:r>
              <a:rPr lang="en-US" altLang="zh-CN" dirty="0"/>
              <a:t>+</a:t>
            </a:r>
            <a:r>
              <a:rPr lang="zh-CN" altLang="en-US" dirty="0"/>
              <a:t>上下文无关文法</a:t>
            </a:r>
            <a:endParaRPr lang="en-US" altLang="zh-CN" dirty="0"/>
          </a:p>
          <a:p>
            <a:pPr lvl="1"/>
            <a:r>
              <a:rPr lang="zh-CN" altLang="en-US" dirty="0"/>
              <a:t>语法推导、语法树</a:t>
            </a:r>
            <a:endParaRPr lang="en-US" altLang="zh-CN" dirty="0"/>
          </a:p>
          <a:p>
            <a:pPr lvl="1"/>
            <a:endParaRPr lang="en-US" altLang="zh-CN" dirty="0"/>
          </a:p>
          <a:p>
            <a:pPr lvl="1"/>
            <a:r>
              <a:rPr lang="zh-CN" altLang="en-US" dirty="0"/>
              <a:t>语法二义性</a:t>
            </a:r>
            <a:endParaRPr lang="en-US" altLang="zh-CN" dirty="0"/>
          </a:p>
          <a:p>
            <a:pPr lvl="1"/>
            <a:r>
              <a:rPr lang="zh-CN" altLang="en-US" dirty="0"/>
              <a:t>形式语言的简单概述（</a:t>
            </a:r>
            <a:r>
              <a:rPr lang="en-US" altLang="zh-CN" dirty="0"/>
              <a:t>Chomsky</a:t>
            </a:r>
            <a:r>
              <a:rPr lang="zh-CN" altLang="en-US" dirty="0"/>
              <a:t>文法分类）</a:t>
            </a:r>
            <a:endParaRPr lang="zh-CN" altLang="en-US" dirty="0"/>
          </a:p>
        </p:txBody>
      </p:sp>
      <p:sp>
        <p:nvSpPr>
          <p:cNvPr id="86018" name="Rectangle 2"/>
          <p:cNvSpPr txBox="1"/>
          <p:nvPr/>
        </p:nvSpPr>
        <p:spPr>
          <a:xfrm>
            <a:off x="685800" y="304800"/>
            <a:ext cx="7772400" cy="6858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3 </a:t>
            </a:r>
            <a:r>
              <a:rPr lang="zh-CN" altLang="en-US" sz="4400" u="sng" dirty="0">
                <a:solidFill>
                  <a:srgbClr val="FF0000"/>
                </a:solidFill>
                <a:latin typeface="宋体" panose="02010600030101010101" pitchFamily="2" charset="-122"/>
                <a:ea typeface="宋体" panose="02010600030101010101" pitchFamily="2" charset="-122"/>
              </a:rPr>
              <a:t>程序语言的语法描述</a:t>
            </a:r>
            <a:r>
              <a:rPr lang="zh-CN" altLang="en-US" sz="4400" dirty="0">
                <a:solidFill>
                  <a:schemeClr val="tx2"/>
                </a:solidFill>
                <a:latin typeface="Times New Roman" panose="02020603050405020304" pitchFamily="18" charset="0"/>
                <a:ea typeface="宋体" panose="02010600030101010101" pitchFamily="2"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685800" y="304800"/>
            <a:ext cx="7772400" cy="6858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latin typeface="宋体" panose="02010600030101010101" pitchFamily="2" charset="-122"/>
              </a:rPr>
              <a:t>程序语言的语法描述</a:t>
            </a:r>
            <a:r>
              <a:rPr lang="zh-CN" altLang="en-US" dirty="0"/>
              <a:t> </a:t>
            </a:r>
            <a:endParaRPr lang="zh-CN" altLang="en-US" dirty="0"/>
          </a:p>
        </p:txBody>
      </p:sp>
      <p:sp>
        <p:nvSpPr>
          <p:cNvPr id="87042" name="Rectangle 3"/>
          <p:cNvSpPr>
            <a:spLocks noGrp="1"/>
          </p:cNvSpPr>
          <p:nvPr>
            <p:ph idx="1"/>
          </p:nvPr>
        </p:nvSpPr>
        <p:spPr>
          <a:xfrm>
            <a:off x="450850" y="1066800"/>
            <a:ext cx="8312150" cy="5334000"/>
          </a:xfrm>
        </p:spPr>
        <p:txBody>
          <a:bodyPr vert="horz" wrap="square" lIns="91440" tIns="45720" rIns="91440" bIns="45720" anchor="t" anchorCtr="0"/>
          <a:p>
            <a:pPr algn="just" eaLnBrk="1" hangingPunct="1">
              <a:buNone/>
            </a:pPr>
            <a:r>
              <a:rPr lang="zh-CN" altLang="en-US" sz="2000" dirty="0"/>
              <a:t>设</a:t>
            </a:r>
            <a:r>
              <a:rPr lang="zh-CN" altLang="en-US" sz="2000" dirty="0">
                <a:solidFill>
                  <a:srgbClr val="0000FF"/>
                </a:solidFill>
                <a:latin typeface="宋体" panose="02010600030101010101" pitchFamily="2" charset="-122"/>
              </a:rPr>
              <a:t>∑</a:t>
            </a:r>
            <a:r>
              <a:rPr lang="zh-CN" altLang="en-US" sz="2000" dirty="0">
                <a:latin typeface="宋体" panose="02010600030101010101" pitchFamily="2" charset="-122"/>
              </a:rPr>
              <a:t>是一个有穷</a:t>
            </a:r>
            <a:r>
              <a:rPr lang="zh-CN" altLang="en-US" sz="2000" dirty="0">
                <a:solidFill>
                  <a:srgbClr val="0000FF"/>
                </a:solidFill>
                <a:latin typeface="宋体" panose="02010600030101010101" pitchFamily="2" charset="-122"/>
              </a:rPr>
              <a:t>字母表</a:t>
            </a:r>
            <a:r>
              <a:rPr lang="zh-CN" altLang="en-US" sz="2000" dirty="0">
                <a:latin typeface="宋体" panose="02010600030101010101" pitchFamily="2" charset="-122"/>
              </a:rPr>
              <a:t>，它的每一个元素称为一个</a:t>
            </a:r>
            <a:r>
              <a:rPr lang="zh-CN" altLang="en-US" sz="2000" dirty="0">
                <a:solidFill>
                  <a:srgbClr val="0000FF"/>
                </a:solidFill>
                <a:latin typeface="宋体" panose="02010600030101010101" pitchFamily="2" charset="-122"/>
              </a:rPr>
              <a:t>字符（符号）</a:t>
            </a:r>
            <a:r>
              <a:rPr lang="zh-CN" altLang="en-US" sz="2000" dirty="0">
                <a:latin typeface="宋体" panose="02010600030101010101" pitchFamily="2" charset="-122"/>
              </a:rPr>
              <a:t>。</a:t>
            </a:r>
            <a:endParaRPr lang="zh-CN" altLang="en-US" sz="2000" dirty="0"/>
          </a:p>
          <a:p>
            <a:pPr algn="just" eaLnBrk="1" hangingPunct="1">
              <a:buNone/>
            </a:pPr>
            <a:r>
              <a:rPr lang="en-US" altLang="zh-CN" sz="2000" dirty="0">
                <a:latin typeface="宋体" panose="02010600030101010101" pitchFamily="2" charset="-122"/>
              </a:rPr>
              <a:t>(1)</a:t>
            </a:r>
            <a:r>
              <a:rPr lang="en-US" altLang="zh-CN" sz="2000" dirty="0"/>
              <a:t>    </a:t>
            </a:r>
            <a:r>
              <a:rPr lang="zh-CN" altLang="en-US" sz="2000" dirty="0">
                <a:solidFill>
                  <a:srgbClr val="0000FF"/>
                </a:solidFill>
                <a:latin typeface="宋体" panose="02010600030101010101" pitchFamily="2" charset="-122"/>
              </a:rPr>
              <a:t>字（字符串）</a:t>
            </a:r>
            <a:r>
              <a:rPr lang="zh-CN" altLang="en-US" sz="2000" b="1" dirty="0">
                <a:latin typeface="宋体" panose="02010600030101010101" pitchFamily="2" charset="-122"/>
              </a:rPr>
              <a:t>：</a:t>
            </a:r>
            <a:r>
              <a:rPr lang="zh-CN" altLang="en-US" sz="2000" dirty="0">
                <a:latin typeface="宋体" panose="02010600030101010101" pitchFamily="2" charset="-122"/>
              </a:rPr>
              <a:t>由</a:t>
            </a:r>
            <a:r>
              <a:rPr lang="zh-CN" altLang="en-US" sz="2000" dirty="0">
                <a:solidFill>
                  <a:srgbClr val="0000FF"/>
                </a:solidFill>
                <a:latin typeface="宋体" panose="02010600030101010101" pitchFamily="2" charset="-122"/>
              </a:rPr>
              <a:t>∑</a:t>
            </a:r>
            <a:r>
              <a:rPr lang="zh-CN" altLang="en-US" sz="2000" dirty="0">
                <a:latin typeface="宋体" panose="02010600030101010101" pitchFamily="2" charset="-122"/>
              </a:rPr>
              <a:t>中的字符所构成的一个有穷序列，长度为</a:t>
            </a:r>
            <a:r>
              <a:rPr lang="en-US" altLang="zh-CN" sz="2000" dirty="0">
                <a:latin typeface="宋体" panose="02010600030101010101" pitchFamily="2" charset="-122"/>
              </a:rPr>
              <a:t>0</a:t>
            </a:r>
            <a:r>
              <a:rPr lang="zh-CN" altLang="en-US" sz="2000" dirty="0">
                <a:latin typeface="宋体" panose="02010600030101010101" pitchFamily="2" charset="-122"/>
              </a:rPr>
              <a:t>的字符串为</a:t>
            </a:r>
            <a:r>
              <a:rPr lang="zh-CN" altLang="en-US" sz="2000" dirty="0">
                <a:solidFill>
                  <a:srgbClr val="0000FF"/>
                </a:solidFill>
                <a:latin typeface="宋体" panose="02010600030101010101" pitchFamily="2" charset="-122"/>
              </a:rPr>
              <a:t>空字</a:t>
            </a:r>
            <a:r>
              <a:rPr lang="zh-CN" altLang="en-US" sz="2000" dirty="0">
                <a:latin typeface="宋体" panose="02010600030101010101" pitchFamily="2" charset="-122"/>
              </a:rPr>
              <a:t>，记为</a:t>
            </a:r>
            <a:r>
              <a:rPr lang="en-US" altLang="zh-CN" sz="2000" dirty="0">
                <a:solidFill>
                  <a:srgbClr val="0000FF"/>
                </a:solidFill>
                <a:latin typeface="宋体" panose="02010600030101010101" pitchFamily="2" charset="-122"/>
              </a:rPr>
              <a:t>ε</a:t>
            </a:r>
            <a:r>
              <a:rPr lang="zh-CN" altLang="en-US" sz="2000" dirty="0">
                <a:latin typeface="宋体" panose="02010600030101010101" pitchFamily="2" charset="-122"/>
              </a:rPr>
              <a:t>。</a:t>
            </a:r>
            <a:endParaRPr lang="zh-CN" altLang="en-US" sz="2000" dirty="0"/>
          </a:p>
          <a:p>
            <a:pPr algn="just" eaLnBrk="1" hangingPunct="1">
              <a:buNone/>
            </a:pPr>
            <a:r>
              <a:rPr lang="en-US" altLang="zh-CN" sz="2000" dirty="0"/>
              <a:t>(2)      </a:t>
            </a:r>
            <a:r>
              <a:rPr lang="en-US" altLang="zh-CN" sz="2000" dirty="0">
                <a:solidFill>
                  <a:srgbClr val="0000FF"/>
                </a:solidFill>
                <a:latin typeface="宋体" panose="02010600030101010101" pitchFamily="2" charset="-122"/>
              </a:rPr>
              <a:t>∑</a:t>
            </a:r>
            <a:r>
              <a:rPr lang="en-US" altLang="zh-CN" sz="2000" baseline="30000" dirty="0">
                <a:solidFill>
                  <a:srgbClr val="0000FF"/>
                </a:solidFill>
                <a:latin typeface="宋体" panose="02010600030101010101" pitchFamily="2" charset="-122"/>
              </a:rPr>
              <a:t>* </a:t>
            </a:r>
            <a:r>
              <a:rPr lang="zh-CN" altLang="en-US" sz="2000" dirty="0">
                <a:latin typeface="宋体" panose="02010600030101010101" pitchFamily="2" charset="-122"/>
              </a:rPr>
              <a:t>表示∑上所有字的全体，包含</a:t>
            </a:r>
            <a:r>
              <a:rPr lang="en-US" altLang="zh-CN" sz="2000" dirty="0">
                <a:latin typeface="宋体" panose="02010600030101010101" pitchFamily="2" charset="-122"/>
              </a:rPr>
              <a:t>ε</a:t>
            </a:r>
            <a:r>
              <a:rPr lang="zh-CN" altLang="en-US" sz="2000" dirty="0">
                <a:latin typeface="宋体" panose="02010600030101010101" pitchFamily="2" charset="-122"/>
              </a:rPr>
              <a:t>。</a:t>
            </a:r>
            <a:endParaRPr lang="zh-CN" altLang="en-US" sz="2000" dirty="0"/>
          </a:p>
          <a:p>
            <a:pPr algn="just" eaLnBrk="1" hangingPunct="1">
              <a:buNone/>
            </a:pPr>
            <a:r>
              <a:rPr lang="zh-CN" altLang="en-US" sz="2000" dirty="0"/>
              <a:t>    </a:t>
            </a:r>
            <a:r>
              <a:rPr lang="zh-CN" altLang="en-US" sz="2000" dirty="0">
                <a:latin typeface="宋体" panose="02010600030101010101" pitchFamily="2" charset="-122"/>
              </a:rPr>
              <a:t>例如，若 </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{x,y}</a:t>
            </a:r>
            <a:r>
              <a:rPr lang="en-US" altLang="zh-CN" sz="2000" dirty="0">
                <a:latin typeface="宋体" panose="02010600030101010101" pitchFamily="2" charset="-122"/>
              </a:rPr>
              <a:t>,</a:t>
            </a:r>
            <a:r>
              <a:rPr lang="zh-CN" altLang="en-US" sz="2000" dirty="0">
                <a:latin typeface="宋体" panose="02010600030101010101" pitchFamily="2" charset="-122"/>
              </a:rPr>
              <a:t>则  </a:t>
            </a:r>
            <a:r>
              <a:rPr lang="zh-CN" altLang="en-US" sz="2000" dirty="0">
                <a:solidFill>
                  <a:srgbClr val="0000FF"/>
                </a:solidFill>
                <a:latin typeface="宋体" panose="02010600030101010101" pitchFamily="2" charset="-122"/>
              </a:rPr>
              <a:t>∑</a:t>
            </a:r>
            <a:r>
              <a:rPr lang="zh-CN" altLang="en-US" sz="2000" baseline="30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{ε,x,y,xx,xy,yx,yy,xxx,</a:t>
            </a:r>
            <a:r>
              <a:rPr lang="en-US" altLang="zh-CN" sz="2000" dirty="0">
                <a:solidFill>
                  <a:srgbClr val="0000FF"/>
                </a:solidFill>
              </a:rPr>
              <a:t>…</a:t>
            </a:r>
            <a:r>
              <a:rPr lang="en-US" altLang="zh-CN" sz="2000" dirty="0">
                <a:solidFill>
                  <a:srgbClr val="0000FF"/>
                </a:solidFill>
                <a:latin typeface="宋体" panose="02010600030101010101" pitchFamily="2" charset="-122"/>
              </a:rPr>
              <a:t>}</a:t>
            </a:r>
            <a:endParaRPr lang="en-US" altLang="zh-CN" sz="2000" dirty="0"/>
          </a:p>
          <a:p>
            <a:pPr algn="just" eaLnBrk="1" hangingPunct="1">
              <a:buNone/>
            </a:pPr>
            <a:r>
              <a:rPr lang="en-US" altLang="zh-CN" sz="2000" dirty="0"/>
              <a:t>(3)      </a:t>
            </a:r>
            <a:r>
              <a:rPr lang="en-US" altLang="zh-CN" sz="2000" dirty="0">
                <a:solidFill>
                  <a:srgbClr val="0000FF"/>
                </a:solidFill>
                <a:latin typeface="宋体" panose="02010600030101010101" pitchFamily="2" charset="-122"/>
              </a:rPr>
              <a:t>Φ</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 }</a:t>
            </a:r>
            <a:r>
              <a:rPr lang="en-US" altLang="zh-CN" sz="2000" dirty="0">
                <a:latin typeface="宋体" panose="02010600030101010101" pitchFamily="2" charset="-122"/>
              </a:rPr>
              <a:t>,</a:t>
            </a:r>
            <a:r>
              <a:rPr lang="zh-CN" altLang="en-US" sz="2000" dirty="0">
                <a:latin typeface="宋体" panose="02010600030101010101" pitchFamily="2" charset="-122"/>
              </a:rPr>
              <a:t>表示不包含任何字的空集。</a:t>
            </a:r>
            <a:endParaRPr lang="zh-CN" altLang="en-US" sz="2000" dirty="0"/>
          </a:p>
          <a:p>
            <a:pPr algn="just" eaLnBrk="1" hangingPunct="1">
              <a:buNone/>
            </a:pPr>
            <a:r>
              <a:rPr lang="zh-CN" altLang="en-US" sz="2000" dirty="0">
                <a:latin typeface="宋体" panose="02010600030101010101" pitchFamily="2" charset="-122"/>
              </a:rPr>
              <a:t>    注意：</a:t>
            </a:r>
            <a:r>
              <a:rPr lang="en-US" altLang="zh-CN" sz="2000" dirty="0">
                <a:solidFill>
                  <a:srgbClr val="0000FF"/>
                </a:solidFill>
                <a:latin typeface="宋体" panose="02010600030101010101" pitchFamily="2" charset="-122"/>
              </a:rPr>
              <a:t>ε</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Φ</a:t>
            </a:r>
            <a:r>
              <a:rPr lang="zh-CN" altLang="en-US" sz="2000" dirty="0">
                <a:latin typeface="宋体" panose="02010600030101010101" pitchFamily="2" charset="-122"/>
              </a:rPr>
              <a:t>和</a:t>
            </a:r>
            <a:r>
              <a:rPr lang="en-US" altLang="zh-CN" sz="2000" dirty="0">
                <a:solidFill>
                  <a:srgbClr val="0000FF"/>
                </a:solidFill>
                <a:latin typeface="宋体" panose="02010600030101010101" pitchFamily="2" charset="-122"/>
              </a:rPr>
              <a:t>{ε}</a:t>
            </a:r>
            <a:r>
              <a:rPr lang="zh-CN" altLang="en-US" sz="2000" dirty="0">
                <a:latin typeface="宋体" panose="02010600030101010101" pitchFamily="2" charset="-122"/>
              </a:rPr>
              <a:t>不同</a:t>
            </a:r>
            <a:endParaRPr lang="zh-CN" altLang="en-US" sz="2000" dirty="0"/>
          </a:p>
          <a:p>
            <a:pPr algn="just" eaLnBrk="1" hangingPunct="1">
              <a:buNone/>
            </a:pPr>
            <a:r>
              <a:rPr lang="en-US" altLang="zh-CN" sz="2000" dirty="0"/>
              <a:t>(4)      </a:t>
            </a:r>
            <a:r>
              <a:rPr lang="en-US" altLang="zh-CN" sz="2000" dirty="0">
                <a:solidFill>
                  <a:srgbClr val="0000FF"/>
                </a:solidFill>
                <a:latin typeface="宋体" panose="02010600030101010101" pitchFamily="2" charset="-122"/>
              </a:rPr>
              <a:t>∑</a:t>
            </a:r>
            <a:r>
              <a:rPr lang="en-US" altLang="zh-CN" sz="2000" baseline="30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 </a:t>
            </a:r>
            <a:r>
              <a:rPr lang="zh-CN" altLang="en-US" sz="2000" dirty="0">
                <a:latin typeface="宋体" panose="02010600030101010101" pitchFamily="2" charset="-122"/>
              </a:rPr>
              <a:t>的子集</a:t>
            </a:r>
            <a:r>
              <a:rPr lang="en-US" altLang="zh-CN" sz="2000" dirty="0">
                <a:latin typeface="宋体" panose="02010600030101010101" pitchFamily="2" charset="-122"/>
              </a:rPr>
              <a:t>U</a:t>
            </a:r>
            <a:r>
              <a:rPr lang="zh-CN" altLang="en-US" sz="2000" dirty="0">
                <a:latin typeface="宋体" panose="02010600030101010101" pitchFamily="2" charset="-122"/>
              </a:rPr>
              <a:t>和</a:t>
            </a:r>
            <a:r>
              <a:rPr lang="en-US" altLang="zh-CN" sz="2000" dirty="0">
                <a:latin typeface="宋体" panose="02010600030101010101" pitchFamily="2" charset="-122"/>
              </a:rPr>
              <a:t>V</a:t>
            </a:r>
            <a:r>
              <a:rPr lang="zh-CN" altLang="en-US" sz="2000" dirty="0">
                <a:latin typeface="宋体" panose="02010600030101010101" pitchFamily="2" charset="-122"/>
              </a:rPr>
              <a:t>的</a:t>
            </a:r>
            <a:r>
              <a:rPr lang="zh-CN" altLang="en-US" sz="2000" dirty="0">
                <a:solidFill>
                  <a:srgbClr val="0000FF"/>
                </a:solidFill>
              </a:rPr>
              <a:t>积（连接）</a:t>
            </a:r>
            <a:r>
              <a:rPr lang="zh-CN" altLang="en-US" sz="2000" dirty="0"/>
              <a:t>定义为：</a:t>
            </a:r>
            <a:endParaRPr lang="zh-CN" altLang="en-US" sz="2000" dirty="0"/>
          </a:p>
          <a:p>
            <a:pPr algn="just" eaLnBrk="1" hangingPunct="1">
              <a:buNone/>
            </a:pP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UV </a:t>
            </a: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{αβ|α∈U &amp; β∈V}</a:t>
            </a:r>
            <a:endParaRPr lang="en-US" altLang="zh-CN" sz="2000" dirty="0"/>
          </a:p>
          <a:p>
            <a:pPr algn="just" eaLnBrk="1" hangingPunct="1">
              <a:buNone/>
            </a:pPr>
            <a:r>
              <a:rPr lang="en-US" altLang="zh-CN" sz="2000" dirty="0">
                <a:solidFill>
                  <a:srgbClr val="0000FF"/>
                </a:solidFill>
                <a:latin typeface="宋体" panose="02010600030101010101" pitchFamily="2" charset="-122"/>
              </a:rPr>
              <a:t>   </a:t>
            </a:r>
            <a:r>
              <a:rPr lang="zh-CN" altLang="en-US" sz="2000" dirty="0">
                <a:latin typeface="宋体" panose="02010600030101010101" pitchFamily="2" charset="-122"/>
              </a:rPr>
              <a:t>推论： </a:t>
            </a:r>
            <a:r>
              <a:rPr lang="en-US" altLang="zh-CN" sz="2000" dirty="0">
                <a:solidFill>
                  <a:srgbClr val="0000FF"/>
                </a:solidFill>
                <a:latin typeface="宋体" panose="02010600030101010101" pitchFamily="2" charset="-122"/>
              </a:rPr>
              <a:t>UV≠VU;  (UV)W</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U(VW);   V</a:t>
            </a:r>
            <a:r>
              <a:rPr lang="en-US" altLang="zh-CN" sz="2000" baseline="30000" dirty="0">
                <a:solidFill>
                  <a:srgbClr val="0000FF"/>
                </a:solidFill>
                <a:latin typeface="宋体" panose="02010600030101010101" pitchFamily="2" charset="-122"/>
              </a:rPr>
              <a:t>n</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VV</a:t>
            </a:r>
            <a:r>
              <a:rPr lang="en-US" altLang="zh-CN" sz="2000" dirty="0">
                <a:solidFill>
                  <a:srgbClr val="0000FF"/>
                </a:solidFill>
              </a:rPr>
              <a:t>…</a:t>
            </a:r>
            <a:r>
              <a:rPr lang="en-US" altLang="zh-CN" sz="2000" dirty="0">
                <a:solidFill>
                  <a:srgbClr val="0000FF"/>
                </a:solidFill>
                <a:latin typeface="宋体" panose="02010600030101010101" pitchFamily="2" charset="-122"/>
              </a:rPr>
              <a:t>V (n</a:t>
            </a:r>
            <a:r>
              <a:rPr lang="zh-CN" altLang="en-US" sz="2000" dirty="0">
                <a:solidFill>
                  <a:srgbClr val="0000FF"/>
                </a:solidFill>
                <a:latin typeface="宋体" panose="02010600030101010101" pitchFamily="2" charset="-122"/>
              </a:rPr>
              <a:t>个</a:t>
            </a:r>
            <a:r>
              <a:rPr lang="en-US" altLang="zh-CN" sz="2000" dirty="0">
                <a:solidFill>
                  <a:srgbClr val="0000FF"/>
                </a:solidFill>
                <a:latin typeface="宋体" panose="02010600030101010101" pitchFamily="2" charset="-122"/>
              </a:rPr>
              <a:t>V)</a:t>
            </a: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V</a:t>
            </a:r>
            <a:r>
              <a:rPr lang="en-US" altLang="zh-CN" sz="2000" baseline="30000" dirty="0">
                <a:solidFill>
                  <a:srgbClr val="0000FF"/>
                </a:solidFill>
                <a:latin typeface="宋体" panose="02010600030101010101" pitchFamily="2" charset="-122"/>
              </a:rPr>
              <a:t>0</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{ε}              </a:t>
            </a:r>
            <a:endParaRPr lang="en-US" altLang="zh-CN" sz="2000" dirty="0"/>
          </a:p>
          <a:p>
            <a:pPr algn="just" eaLnBrk="1" hangingPunct="1">
              <a:buNone/>
            </a:pPr>
            <a:r>
              <a:rPr lang="en-US" altLang="zh-CN" sz="2000" dirty="0"/>
              <a:t>(5)      </a:t>
            </a:r>
            <a:r>
              <a:rPr lang="en-US" altLang="zh-CN" sz="2000" dirty="0">
                <a:solidFill>
                  <a:srgbClr val="0000FF"/>
                </a:solidFill>
              </a:rPr>
              <a:t>V*</a:t>
            </a:r>
            <a:r>
              <a:rPr lang="zh-CN" altLang="en-US" sz="2000" dirty="0">
                <a:solidFill>
                  <a:srgbClr val="0000FF"/>
                </a:solidFill>
              </a:rPr>
              <a:t>＝</a:t>
            </a:r>
            <a:r>
              <a:rPr lang="en-US" altLang="zh-CN" sz="2000" dirty="0">
                <a:solidFill>
                  <a:srgbClr val="0000FF"/>
                </a:solidFill>
              </a:rPr>
              <a:t>V</a:t>
            </a:r>
            <a:r>
              <a:rPr lang="en-US" altLang="zh-CN" sz="2000" baseline="30000" dirty="0">
                <a:solidFill>
                  <a:srgbClr val="0000FF"/>
                </a:solidFill>
              </a:rPr>
              <a:t>0</a:t>
            </a:r>
            <a:r>
              <a:rPr lang="en-US" altLang="zh-CN" sz="2000" dirty="0">
                <a:solidFill>
                  <a:srgbClr val="0000FF"/>
                </a:solidFill>
              </a:rPr>
              <a:t>∪V</a:t>
            </a:r>
            <a:r>
              <a:rPr lang="en-US" altLang="zh-CN" sz="2000" baseline="30000" dirty="0">
                <a:solidFill>
                  <a:srgbClr val="0000FF"/>
                </a:solidFill>
              </a:rPr>
              <a:t>1</a:t>
            </a:r>
            <a:r>
              <a:rPr lang="en-US" altLang="zh-CN" sz="2000" dirty="0">
                <a:solidFill>
                  <a:srgbClr val="0000FF"/>
                </a:solidFill>
              </a:rPr>
              <a:t>∪V</a:t>
            </a:r>
            <a:r>
              <a:rPr lang="en-US" altLang="zh-CN" sz="2000" baseline="30000" dirty="0">
                <a:solidFill>
                  <a:srgbClr val="0000FF"/>
                </a:solidFill>
              </a:rPr>
              <a:t>2</a:t>
            </a:r>
            <a:r>
              <a:rPr lang="en-US" altLang="zh-CN" sz="2000" dirty="0">
                <a:solidFill>
                  <a:srgbClr val="0000FF"/>
                </a:solidFill>
              </a:rPr>
              <a:t>∪V</a:t>
            </a:r>
            <a:r>
              <a:rPr lang="en-US" altLang="zh-CN" sz="2000" baseline="30000" dirty="0">
                <a:solidFill>
                  <a:srgbClr val="0000FF"/>
                </a:solidFill>
              </a:rPr>
              <a:t>3</a:t>
            </a:r>
            <a:r>
              <a:rPr lang="en-US" altLang="zh-CN" sz="2000" dirty="0">
                <a:solidFill>
                  <a:srgbClr val="0000FF"/>
                </a:solidFill>
              </a:rPr>
              <a:t>∪…</a:t>
            </a:r>
            <a:r>
              <a:rPr lang="zh-CN" altLang="en-US" sz="2000" dirty="0">
                <a:solidFill>
                  <a:srgbClr val="000000"/>
                </a:solidFill>
                <a:latin typeface="宋体" panose="02010600030101010101" pitchFamily="2" charset="-122"/>
              </a:rPr>
              <a:t>，</a:t>
            </a:r>
            <a:r>
              <a:rPr lang="zh-CN" altLang="en-US" sz="2000" dirty="0">
                <a:latin typeface="宋体" panose="02010600030101010101" pitchFamily="2" charset="-122"/>
              </a:rPr>
              <a:t>称</a:t>
            </a:r>
            <a:r>
              <a:rPr lang="en-US" altLang="zh-CN" sz="2000" dirty="0">
                <a:solidFill>
                  <a:srgbClr val="0000FF"/>
                </a:solidFill>
              </a:rPr>
              <a:t>V*</a:t>
            </a:r>
            <a:r>
              <a:rPr lang="zh-CN" altLang="en-US" sz="2000" dirty="0"/>
              <a:t>是</a:t>
            </a:r>
            <a:r>
              <a:rPr lang="en-US" altLang="zh-CN" sz="2000" dirty="0"/>
              <a:t>V</a:t>
            </a:r>
            <a:r>
              <a:rPr lang="zh-CN" altLang="en-US" sz="2000" dirty="0"/>
              <a:t>的</a:t>
            </a:r>
            <a:r>
              <a:rPr lang="zh-CN" altLang="en-US" sz="2000" dirty="0">
                <a:solidFill>
                  <a:srgbClr val="0000FF"/>
                </a:solidFill>
              </a:rPr>
              <a:t>闭包</a:t>
            </a:r>
            <a:r>
              <a:rPr lang="zh-CN" altLang="en-US" sz="2000" dirty="0"/>
              <a:t>。</a:t>
            </a:r>
            <a:endParaRPr lang="zh-CN" altLang="en-US" sz="2000" dirty="0"/>
          </a:p>
          <a:p>
            <a:pPr algn="just" eaLnBrk="1" hangingPunct="1">
              <a:buNone/>
            </a:pPr>
            <a:r>
              <a:rPr lang="en-US" altLang="zh-CN" sz="2000" dirty="0"/>
              <a:t>(6)      </a:t>
            </a:r>
            <a:r>
              <a:rPr lang="en-US" altLang="zh-CN" sz="2000" dirty="0">
                <a:solidFill>
                  <a:srgbClr val="0000FF"/>
                </a:solidFill>
              </a:rPr>
              <a:t>V</a:t>
            </a:r>
            <a:r>
              <a:rPr lang="en-US" altLang="zh-CN" sz="2000" baseline="30000" dirty="0">
                <a:solidFill>
                  <a:srgbClr val="0000FF"/>
                </a:solidFill>
              </a:rPr>
              <a:t>+</a:t>
            </a:r>
            <a:r>
              <a:rPr lang="zh-CN" altLang="en-US" sz="2000" dirty="0">
                <a:solidFill>
                  <a:srgbClr val="0000FF"/>
                </a:solidFill>
              </a:rPr>
              <a:t>＝</a:t>
            </a:r>
            <a:r>
              <a:rPr lang="en-US" altLang="zh-CN" sz="2000" dirty="0">
                <a:solidFill>
                  <a:srgbClr val="0000FF"/>
                </a:solidFill>
              </a:rPr>
              <a:t>VV*</a:t>
            </a:r>
            <a:r>
              <a:rPr lang="zh-CN" altLang="en-US" sz="2000" dirty="0"/>
              <a:t>，称</a:t>
            </a:r>
            <a:r>
              <a:rPr lang="en-US" altLang="zh-CN" sz="2000" dirty="0">
                <a:solidFill>
                  <a:srgbClr val="0000FF"/>
                </a:solidFill>
              </a:rPr>
              <a:t>V</a:t>
            </a:r>
            <a:r>
              <a:rPr lang="en-US" altLang="zh-CN" sz="2000" baseline="30000" dirty="0">
                <a:solidFill>
                  <a:srgbClr val="0000FF"/>
                </a:solidFill>
              </a:rPr>
              <a:t>+</a:t>
            </a:r>
            <a:r>
              <a:rPr lang="zh-CN" altLang="en-US" sz="2000" dirty="0"/>
              <a:t>是</a:t>
            </a:r>
            <a:r>
              <a:rPr lang="en-US" altLang="zh-CN" sz="2000" dirty="0"/>
              <a:t>V</a:t>
            </a:r>
            <a:r>
              <a:rPr lang="zh-CN" altLang="en-US" sz="2000" dirty="0"/>
              <a:t>的</a:t>
            </a:r>
            <a:r>
              <a:rPr lang="zh-CN" altLang="en-US" sz="2000" dirty="0">
                <a:solidFill>
                  <a:srgbClr val="0000FF"/>
                </a:solidFill>
              </a:rPr>
              <a:t>正则闭包</a:t>
            </a:r>
            <a:r>
              <a:rPr lang="zh-CN" altLang="en-US" sz="2000" dirty="0"/>
              <a:t>。</a:t>
            </a:r>
            <a:endParaRPr lang="zh-CN" altLang="en-US" sz="2000" dirty="0"/>
          </a:p>
          <a:p>
            <a:pPr algn="just" eaLnBrk="1" hangingPunct="1">
              <a:buNone/>
            </a:pPr>
            <a:r>
              <a:rPr lang="en-US" altLang="zh-CN" sz="2000" dirty="0"/>
              <a:t>(7)      </a:t>
            </a:r>
            <a:r>
              <a:rPr lang="zh-CN" altLang="en-US" sz="2000" dirty="0"/>
              <a:t>推论：闭包</a:t>
            </a:r>
            <a:r>
              <a:rPr lang="en-US" altLang="zh-CN" sz="2000" dirty="0">
                <a:solidFill>
                  <a:srgbClr val="0000FF"/>
                </a:solidFill>
              </a:rPr>
              <a:t>V*</a:t>
            </a:r>
            <a:r>
              <a:rPr lang="zh-CN" altLang="en-US" sz="2000" dirty="0"/>
              <a:t>中的每一个字都是由</a:t>
            </a:r>
            <a:r>
              <a:rPr lang="en-US" altLang="zh-CN" sz="2000" dirty="0">
                <a:solidFill>
                  <a:srgbClr val="0000FF"/>
                </a:solidFill>
              </a:rPr>
              <a:t>V</a:t>
            </a:r>
            <a:r>
              <a:rPr lang="zh-CN" altLang="en-US" sz="2000" dirty="0"/>
              <a:t>中的字经有限次</a:t>
            </a:r>
            <a:r>
              <a:rPr lang="zh-CN" altLang="en-US" sz="2000" dirty="0">
                <a:solidFill>
                  <a:srgbClr val="0000FF"/>
                </a:solidFill>
              </a:rPr>
              <a:t>连接</a:t>
            </a:r>
            <a:r>
              <a:rPr lang="zh-CN" altLang="en-US" sz="2000" dirty="0"/>
              <a:t>而成的。</a:t>
            </a:r>
            <a:endParaRPr lang="zh-CN" altLang="en-US" sz="2000" dirty="0"/>
          </a:p>
        </p:txBody>
      </p:sp>
      <p:cxnSp>
        <p:nvCxnSpPr>
          <p:cNvPr id="4" name="直接连接符 3"/>
          <p:cNvCxnSpPr/>
          <p:nvPr/>
        </p:nvCxnSpPr>
        <p:spPr>
          <a:xfrm>
            <a:off x="1042988" y="3573463"/>
            <a:ext cx="2736850" cy="0"/>
          </a:xfrm>
          <a:prstGeom prst="line">
            <a:avLst/>
          </a:prstGeom>
          <a:ln w="22225" cap="flat" cmpd="sng">
            <a:solidFill>
              <a:srgbClr val="FF0000"/>
            </a:solidFill>
            <a:prstDash val="solid"/>
            <a:round/>
            <a:headEnd type="none" w="med" len="med"/>
            <a:tailEnd type="none" w="med" len="med"/>
          </a:ln>
        </p:spPr>
      </p:cxnSp>
      <p:cxnSp>
        <p:nvCxnSpPr>
          <p:cNvPr id="6" name="直接连接符 5"/>
          <p:cNvCxnSpPr/>
          <p:nvPr/>
        </p:nvCxnSpPr>
        <p:spPr>
          <a:xfrm flipV="1">
            <a:off x="6011863" y="3946525"/>
            <a:ext cx="215900" cy="360363"/>
          </a:xfrm>
          <a:prstGeom prst="line">
            <a:avLst/>
          </a:prstGeom>
          <a:ln w="9525" cap="flat" cmpd="sng">
            <a:solidFill>
              <a:srgbClr val="FF0000"/>
            </a:solidFill>
            <a:prstDash val="solid"/>
            <a:round/>
            <a:headEnd type="none" w="med" len="med"/>
            <a:tailEnd type="none" w="med" len="med"/>
          </a:ln>
        </p:spPr>
      </p:cxnSp>
      <p:sp>
        <p:nvSpPr>
          <p:cNvPr id="7" name="矩形 6"/>
          <p:cNvSpPr/>
          <p:nvPr/>
        </p:nvSpPr>
        <p:spPr>
          <a:xfrm>
            <a:off x="5508625" y="3576638"/>
            <a:ext cx="1568450" cy="369887"/>
          </a:xfrm>
          <a:prstGeom prst="rect">
            <a:avLst/>
          </a:prstGeom>
          <a:noFill/>
          <a:ln w="9525">
            <a:noFill/>
          </a:ln>
        </p:spPr>
        <p:txBody>
          <a:bodyPr wrap="none"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v</a:t>
            </a:r>
            <a:r>
              <a:rPr lang="zh-CN" altLang="en-US" sz="1800" dirty="0">
                <a:solidFill>
                  <a:srgbClr val="FF0000"/>
                </a:solidFill>
                <a:latin typeface="Times New Roman" panose="02020603050405020304" pitchFamily="18" charset="0"/>
                <a:ea typeface="宋体" panose="02010600030101010101" pitchFamily="2" charset="-122"/>
              </a:rPr>
              <a:t>自身的</a:t>
            </a:r>
            <a:r>
              <a:rPr lang="en-US" altLang="zh-CN" sz="1800" dirty="0">
                <a:solidFill>
                  <a:srgbClr val="FF0000"/>
                </a:solidFill>
                <a:latin typeface="Times New Roman" panose="02020603050405020304" pitchFamily="18" charset="0"/>
                <a:ea typeface="宋体" panose="02010600030101010101" pitchFamily="2" charset="-122"/>
              </a:rPr>
              <a:t>n</a:t>
            </a:r>
            <a:r>
              <a:rPr lang="zh-CN" altLang="en-US" sz="1800" dirty="0">
                <a:solidFill>
                  <a:srgbClr val="FF0000"/>
                </a:solidFill>
                <a:latin typeface="Times New Roman" panose="02020603050405020304" pitchFamily="18" charset="0"/>
                <a:ea typeface="宋体" panose="02010600030101010101" pitchFamily="2" charset="-122"/>
              </a:rPr>
              <a:t>次积</a:t>
            </a:r>
            <a:endParaRPr lang="en-US" altLang="zh-CN" sz="1800" dirty="0">
              <a:solidFill>
                <a:srgbClr val="FF0000"/>
              </a:solidFill>
              <a:latin typeface="Times New Roman" panose="02020603050405020304" pitchFamily="18" charset="0"/>
              <a:ea typeface="宋体" panose="02010600030101010101" pitchFamily="2" charset="-122"/>
            </a:endParaRPr>
          </a:p>
        </p:txBody>
      </p:sp>
      <p:cxnSp>
        <p:nvCxnSpPr>
          <p:cNvPr id="10" name="直接连接符 9"/>
          <p:cNvCxnSpPr/>
          <p:nvPr/>
        </p:nvCxnSpPr>
        <p:spPr>
          <a:xfrm flipV="1">
            <a:off x="7653338" y="3946525"/>
            <a:ext cx="215900" cy="360363"/>
          </a:xfrm>
          <a:prstGeom prst="line">
            <a:avLst/>
          </a:prstGeom>
          <a:ln w="9525" cap="flat" cmpd="sng">
            <a:solidFill>
              <a:srgbClr val="FF0000"/>
            </a:solidFill>
            <a:prstDash val="solid"/>
            <a:round/>
            <a:headEnd type="none" w="med" len="med"/>
            <a:tailEnd type="none" w="med" len="med"/>
          </a:ln>
        </p:spPr>
      </p:cxnSp>
      <p:sp>
        <p:nvSpPr>
          <p:cNvPr id="11" name="矩形 10"/>
          <p:cNvSpPr/>
          <p:nvPr/>
        </p:nvSpPr>
        <p:spPr>
          <a:xfrm>
            <a:off x="7653338" y="3576638"/>
            <a:ext cx="646112" cy="369887"/>
          </a:xfrm>
          <a:prstGeom prst="rect">
            <a:avLst/>
          </a:prstGeom>
          <a:noFill/>
          <a:ln w="9525">
            <a:noFill/>
          </a:ln>
        </p:spPr>
        <p:txBody>
          <a:bodyPr wrap="none" anchor="t" anchorCtr="0">
            <a:spAutoFit/>
          </a:bodyPr>
          <a:p>
            <a:r>
              <a:rPr lang="zh-CN" altLang="en-US" sz="1800" dirty="0">
                <a:solidFill>
                  <a:srgbClr val="FF0000"/>
                </a:solidFill>
                <a:latin typeface="Times New Roman" panose="02020603050405020304" pitchFamily="18" charset="0"/>
                <a:ea typeface="宋体" panose="02010600030101010101" pitchFamily="2" charset="-122"/>
              </a:rPr>
              <a:t>规定</a:t>
            </a:r>
            <a:endParaRPr lang="en-US" altLang="zh-CN" sz="1800" dirty="0">
              <a:solidFill>
                <a:srgbClr val="FF0000"/>
              </a:solidFill>
              <a:latin typeface="Times New Roman" panose="02020603050405020304" pitchFamily="18" charset="0"/>
              <a:ea typeface="宋体" panose="02010600030101010101" pitchFamily="2" charset="-122"/>
            </a:endParaRPr>
          </a:p>
        </p:txBody>
      </p:sp>
      <p:pic>
        <p:nvPicPr>
          <p:cNvPr id="28676" name="Picture 4"/>
          <p:cNvPicPr>
            <a:picLocks noChangeAspect="1"/>
          </p:cNvPicPr>
          <p:nvPr/>
        </p:nvPicPr>
        <p:blipFill>
          <a:blip r:embed="rId1"/>
          <a:stretch>
            <a:fillRect/>
          </a:stretch>
        </p:blipFill>
        <p:spPr>
          <a:xfrm>
            <a:off x="1550988" y="5822950"/>
            <a:ext cx="2660650" cy="1062038"/>
          </a:xfrm>
          <a:prstGeom prst="rect">
            <a:avLst/>
          </a:prstGeom>
          <a:noFill/>
          <a:ln w="9525">
            <a:noFill/>
          </a:ln>
        </p:spPr>
      </p:pic>
      <p:pic>
        <p:nvPicPr>
          <p:cNvPr id="28677" name="Picture 5"/>
          <p:cNvPicPr>
            <a:picLocks noChangeAspect="1"/>
          </p:cNvPicPr>
          <p:nvPr/>
        </p:nvPicPr>
        <p:blipFill>
          <a:blip r:embed="rId2"/>
          <a:stretch>
            <a:fillRect/>
          </a:stretch>
        </p:blipFill>
        <p:spPr>
          <a:xfrm>
            <a:off x="4678363" y="5837238"/>
            <a:ext cx="1549400" cy="1020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8676"/>
                                        </p:tgtEl>
                                        <p:attrNameLst>
                                          <p:attrName>style.visibility</p:attrName>
                                        </p:attrNameLst>
                                      </p:cBhvr>
                                      <p:to>
                                        <p:strVal val="visible"/>
                                      </p:to>
                                    </p:set>
                                    <p:animEffect transition="in" filter="wipe(down)">
                                      <p:cBhvr>
                                        <p:cTn id="24" dur="500"/>
                                        <p:tgtEl>
                                          <p:spTgt spid="28676"/>
                                        </p:tgtEl>
                                      </p:cBhvr>
                                    </p:animEffect>
                                  </p:childTnLst>
                                </p:cTn>
                              </p:par>
                              <p:par>
                                <p:cTn id="25" presetID="22" presetClass="entr" presetSubtype="4" fill="hold" nodeType="withEffect">
                                  <p:stCondLst>
                                    <p:cond delay="0"/>
                                  </p:stCondLst>
                                  <p:childTnLst>
                                    <p:set>
                                      <p:cBhvr>
                                        <p:cTn id="26" dur="1" fill="hold">
                                          <p:stCondLst>
                                            <p:cond delay="0"/>
                                          </p:stCondLst>
                                        </p:cTn>
                                        <p:tgtEl>
                                          <p:spTgt spid="28677"/>
                                        </p:tgtEl>
                                        <p:attrNameLst>
                                          <p:attrName>style.visibility</p:attrName>
                                        </p:attrNameLst>
                                      </p:cBhvr>
                                      <p:to>
                                        <p:strVal val="visible"/>
                                      </p:to>
                                    </p:set>
                                    <p:animEffect transition="in" filter="wipe(down)">
                                      <p:cBhvr>
                                        <p:cTn id="2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上下文无关文法</a:t>
            </a:r>
            <a:r>
              <a:rPr lang="zh-CN" altLang="en-US" dirty="0"/>
              <a:t> </a:t>
            </a:r>
            <a:endParaRPr lang="zh-CN" altLang="en-US" dirty="0"/>
          </a:p>
        </p:txBody>
      </p:sp>
      <p:sp>
        <p:nvSpPr>
          <p:cNvPr id="38915" name="Rectangle 3"/>
          <p:cNvSpPr>
            <a:spLocks noGrp="1" noChangeArrowheads="1"/>
          </p:cNvSpPr>
          <p:nvPr>
            <p:ph idx="1"/>
          </p:nvPr>
        </p:nvSpPr>
        <p:spPr>
          <a:xfrm>
            <a:off x="685800" y="1676400"/>
            <a:ext cx="777240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文法：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rgbClr val="660066"/>
                </a:solidFill>
                <a:effectLst/>
                <a:uLnTx/>
                <a:uFillTx/>
                <a:latin typeface="+mn-lt"/>
                <a:ea typeface="+mn-ea"/>
                <a:cs typeface="+mn-cs"/>
              </a:rPr>
              <a:t>     </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语言语法结构的</a:t>
            </a:r>
            <a:r>
              <a:rPr kumimoji="1" lang="zh-CN" altLang="en-US" sz="2400" b="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形式规则</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（语法规则</a:t>
            </a:r>
            <a:r>
              <a:rPr kumimoji="1" lang="en-US" altLang="zh-CN" sz="2400" b="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，是理解、分析和翻译的依据：</a:t>
            </a:r>
            <a:endParaRPr kumimoji="1" lang="zh-CN" altLang="en-US" sz="24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rgbClr val="660066"/>
                </a:solidFill>
                <a:effectLst/>
                <a:uLnTx/>
                <a:uFillTx/>
                <a:latin typeface="+mn-lt"/>
                <a:ea typeface="+mn-ea"/>
                <a:cs typeface="+mn-cs"/>
              </a:rPr>
              <a:t>     </a:t>
            </a:r>
            <a:r>
              <a:rPr kumimoji="1" lang="zh-CN" altLang="en-US" sz="1600" b="0" i="0" u="none" strike="noStrike" kern="0" cap="none" spc="0" normalizeH="0" baseline="0" noProof="0" dirty="0" smtClean="0">
                <a:ln>
                  <a:noFill/>
                </a:ln>
                <a:solidFill>
                  <a:srgbClr val="660066"/>
                </a:solidFill>
                <a:effectLst/>
                <a:uLnTx/>
                <a:uFillTx/>
                <a:latin typeface="+mn-lt"/>
                <a:ea typeface="+mn-ea"/>
                <a:cs typeface="+mn-cs"/>
              </a:rPr>
              <a:t>南京市长江大桥     武汉市长江大桥   重庆市长江大桥      诞生于 </a:t>
            </a:r>
            <a:r>
              <a:rPr kumimoji="1" lang="en-US" altLang="zh-CN" sz="1600" b="0" i="0" u="none" strike="noStrike" kern="0" cap="none" spc="0" normalizeH="0" baseline="0" noProof="0" dirty="0" smtClean="0">
                <a:ln>
                  <a:noFill/>
                </a:ln>
                <a:solidFill>
                  <a:srgbClr val="660066"/>
                </a:solidFill>
                <a:effectLst/>
                <a:uLnTx/>
                <a:uFillTx/>
                <a:latin typeface="+mn-lt"/>
                <a:ea typeface="+mn-ea"/>
                <a:cs typeface="+mn-cs"/>
              </a:rPr>
              <a:t>1968</a:t>
            </a:r>
            <a:r>
              <a:rPr kumimoji="1" lang="zh-CN" altLang="en-US" sz="1600" b="0" i="0" u="none" strike="noStrike" kern="0" cap="none" spc="0" normalizeH="0" baseline="0" noProof="0" dirty="0" smtClean="0">
                <a:ln>
                  <a:noFill/>
                </a:ln>
                <a:solidFill>
                  <a:srgbClr val="660066"/>
                </a:solidFill>
                <a:effectLst/>
                <a:uLnTx/>
                <a:uFillTx/>
                <a:latin typeface="+mn-lt"/>
                <a:ea typeface="+mn-ea"/>
                <a:cs typeface="+mn-cs"/>
              </a:rPr>
              <a:t>年 </a:t>
            </a:r>
            <a:endParaRPr kumimoji="1" lang="zh-CN" altLang="en-US" sz="16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2"/>
                </a:solidFill>
                <a:effectLst/>
                <a:uLnTx/>
                <a:uFillTx/>
                <a:latin typeface="+mn-lt"/>
                <a:ea typeface="+mn-ea"/>
                <a:cs typeface="+mn-cs"/>
              </a:rPr>
              <a:t>上下文无关文法</a:t>
            </a:r>
            <a:r>
              <a:rPr kumimoji="1" lang="en-US" altLang="zh-CN" sz="3200" b="0" i="0" u="none" strike="noStrike" kern="0" cap="none" spc="0" normalizeH="0" baseline="0" noProof="0" dirty="0" smtClean="0">
                <a:ln>
                  <a:noFill/>
                </a:ln>
                <a:solidFill>
                  <a:schemeClr val="tx2"/>
                </a:solidFill>
                <a:effectLst/>
                <a:uLnTx/>
                <a:uFillTx/>
                <a:latin typeface="+mn-lt"/>
                <a:ea typeface="+mn-ea"/>
                <a:cs typeface="+mn-cs"/>
              </a:rPr>
              <a:t>:</a:t>
            </a:r>
            <a:endParaRPr kumimoji="1" lang="en-US" altLang="zh-CN"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3200" b="0" i="0" u="none" strike="noStrike" kern="0" cap="none" spc="0" normalizeH="0" baseline="0" noProof="0" dirty="0" smtClean="0">
                <a:ln>
                  <a:noFill/>
                </a:ln>
                <a:solidFill>
                  <a:schemeClr val="tx2"/>
                </a:solidFill>
                <a:effectLst/>
                <a:uLnTx/>
                <a:uFillTx/>
                <a:latin typeface="+mn-lt"/>
                <a:ea typeface="+mn-ea"/>
                <a:cs typeface="+mn-cs"/>
              </a:rPr>
              <a:t>    </a:t>
            </a:r>
            <a:r>
              <a:rPr kumimoji="1" lang="zh-CN" altLang="en-US" sz="2400" b="0" i="0" u="sng" strike="noStrike" kern="0" cap="none" spc="0" normalizeH="0" baseline="0" noProof="0" dirty="0" smtClean="0">
                <a:ln>
                  <a:noFill/>
                </a:ln>
                <a:solidFill>
                  <a:srgbClr val="FF0000"/>
                </a:solidFill>
                <a:effectLst/>
                <a:uLnTx/>
                <a:uFillTx/>
                <a:latin typeface="+mn-lt"/>
                <a:ea typeface="+mn-ea"/>
                <a:cs typeface="+mn-cs"/>
              </a:rPr>
              <a:t>该文法定义的语法单位独立于其出现的环境</a:t>
            </a:r>
            <a:endParaRPr kumimoji="1" lang="zh-CN" altLang="en-US" sz="2400" b="0" i="0" u="sng"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rgbClr val="660066"/>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660066"/>
                </a:solidFill>
                <a:effectLst/>
                <a:uLnTx/>
                <a:uFillTx/>
                <a:latin typeface="+mn-lt"/>
                <a:ea typeface="+mn-ea"/>
                <a:cs typeface="+mn-cs"/>
              </a:rPr>
              <a:t>You give me a surprise</a:t>
            </a: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p:txBody>
      </p:sp>
      <p:sp>
        <p:nvSpPr>
          <p:cNvPr id="2" name="矩形 1"/>
          <p:cNvSpPr/>
          <p:nvPr/>
        </p:nvSpPr>
        <p:spPr>
          <a:xfrm>
            <a:off x="1116013" y="5949950"/>
            <a:ext cx="7127875"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dk1"/>
                </a:solidFill>
                <a:effectLst/>
                <a:uLnTx/>
                <a:uFillTx/>
                <a:latin typeface="+mn-lt"/>
                <a:ea typeface="+mn-ea"/>
                <a:cs typeface="+mn-cs"/>
              </a:rPr>
              <a:t>不一定适合所有自然语言，但对于程序设计语言基本够用</a:t>
            </a:r>
            <a:endParaRPr kumimoji="1" lang="zh-CN" altLang="en-US"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685800" y="609600"/>
            <a:ext cx="7772400" cy="762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en-US" altLang="zh-CN" sz="3600" dirty="0">
                <a:solidFill>
                  <a:srgbClr val="660066"/>
                </a:solidFill>
              </a:rPr>
              <a:t>You give me a surprise</a:t>
            </a:r>
            <a:endParaRPr lang="en-US" altLang="zh-CN" sz="3600" dirty="0">
              <a:solidFill>
                <a:srgbClr val="660066"/>
              </a:solidFill>
            </a:endParaRPr>
          </a:p>
        </p:txBody>
      </p:sp>
      <p:sp>
        <p:nvSpPr>
          <p:cNvPr id="91138" name="Rectangle 3"/>
          <p:cNvSpPr>
            <a:spLocks noGrp="1"/>
          </p:cNvSpPr>
          <p:nvPr>
            <p:ph type="body" sz="half" idx="1"/>
          </p:nvPr>
        </p:nvSpPr>
        <p:spPr>
          <a:xfrm>
            <a:off x="685800" y="1981200"/>
            <a:ext cx="2895600" cy="4114800"/>
          </a:xfrm>
        </p:spPr>
        <p:txBody>
          <a:bodyPr vert="horz" wrap="square" lIns="91440" tIns="45720" rIns="91440" bIns="45720" anchor="t" anchorCtr="0"/>
          <a:p>
            <a:pPr eaLnBrk="1" hangingPunct="1">
              <a:lnSpc>
                <a:spcPct val="90000"/>
              </a:lnSpc>
              <a:buClrTx/>
              <a:buSzTx/>
              <a:buFontTx/>
              <a:buNone/>
            </a:pPr>
            <a:r>
              <a:rPr lang="zh-CN" altLang="en-US" sz="2000" b="1" dirty="0"/>
              <a:t>句子</a:t>
            </a:r>
            <a:r>
              <a:rPr lang="zh-CN" altLang="en-US" sz="2000" b="1" dirty="0">
                <a:solidFill>
                  <a:schemeClr val="accent2"/>
                </a:solidFill>
              </a:rPr>
              <a:t>→</a:t>
            </a:r>
            <a:r>
              <a:rPr lang="zh-CN" altLang="en-US" sz="2000" b="1" dirty="0"/>
              <a:t>主语 谓语 </a:t>
            </a:r>
            <a:endParaRPr lang="zh-CN" altLang="en-US" sz="2000" b="1" dirty="0"/>
          </a:p>
          <a:p>
            <a:pPr eaLnBrk="1" hangingPunct="1">
              <a:lnSpc>
                <a:spcPct val="90000"/>
              </a:lnSpc>
              <a:buClrTx/>
              <a:buSzTx/>
              <a:buFontTx/>
              <a:buNone/>
            </a:pPr>
            <a:r>
              <a:rPr lang="zh-CN" altLang="en-US" sz="2000" b="1" dirty="0"/>
              <a:t>         间接宾语 直接宾语</a:t>
            </a:r>
            <a:endParaRPr lang="zh-CN" altLang="en-US" sz="2000" b="1" dirty="0"/>
          </a:p>
          <a:p>
            <a:pPr eaLnBrk="1" hangingPunct="1">
              <a:lnSpc>
                <a:spcPct val="90000"/>
              </a:lnSpc>
              <a:buClrTx/>
              <a:buSzTx/>
              <a:buFontTx/>
              <a:buNone/>
            </a:pPr>
            <a:r>
              <a:rPr lang="zh-CN" altLang="en-US" sz="2000" b="1" dirty="0"/>
              <a:t>主语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谓语</a:t>
            </a:r>
            <a:r>
              <a:rPr lang="zh-CN" altLang="en-US" sz="2000" b="1" dirty="0">
                <a:solidFill>
                  <a:schemeClr val="accent2"/>
                </a:solidFill>
              </a:rPr>
              <a:t>→</a:t>
            </a:r>
            <a:r>
              <a:rPr lang="zh-CN" altLang="en-US" sz="2000" b="1" dirty="0"/>
              <a:t>动词</a:t>
            </a:r>
            <a:endParaRPr lang="zh-CN" altLang="en-US" sz="2000" b="1" dirty="0"/>
          </a:p>
          <a:p>
            <a:pPr eaLnBrk="1" hangingPunct="1">
              <a:lnSpc>
                <a:spcPct val="90000"/>
              </a:lnSpc>
              <a:buClrTx/>
              <a:buSzTx/>
              <a:buFontTx/>
              <a:buNone/>
            </a:pPr>
            <a:r>
              <a:rPr lang="zh-CN" altLang="en-US" sz="2000" b="1" dirty="0"/>
              <a:t>间接宾语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直接宾语</a:t>
            </a:r>
            <a:r>
              <a:rPr lang="zh-CN" altLang="en-US" sz="2000" b="1" dirty="0">
                <a:solidFill>
                  <a:schemeClr val="accent2"/>
                </a:solidFill>
              </a:rPr>
              <a:t>→</a:t>
            </a:r>
            <a:r>
              <a:rPr lang="zh-CN" altLang="en-US" sz="2000" b="1" dirty="0"/>
              <a:t>冠词 名词</a:t>
            </a:r>
            <a:endParaRPr lang="zh-CN" altLang="en-US" sz="2000" b="1" dirty="0"/>
          </a:p>
          <a:p>
            <a:pPr eaLnBrk="1" hangingPunct="1">
              <a:lnSpc>
                <a:spcPct val="90000"/>
              </a:lnSpc>
              <a:buClrTx/>
              <a:buSzTx/>
              <a:buFontTx/>
              <a:buNone/>
            </a:pPr>
            <a:r>
              <a:rPr lang="zh-CN" altLang="en-US" sz="2000" b="1" dirty="0"/>
              <a:t>代词</a:t>
            </a:r>
            <a:r>
              <a:rPr lang="zh-CN" altLang="en-US" sz="2000" b="1" dirty="0">
                <a:solidFill>
                  <a:schemeClr val="accent2"/>
                </a:solidFill>
              </a:rPr>
              <a:t>→</a:t>
            </a:r>
            <a:r>
              <a:rPr lang="en-US" altLang="zh-CN" sz="2000" b="1" dirty="0"/>
              <a:t>you  | me</a:t>
            </a:r>
            <a:endParaRPr lang="en-US" altLang="zh-CN" sz="2000" b="1" dirty="0"/>
          </a:p>
          <a:p>
            <a:pPr eaLnBrk="1" hangingPunct="1">
              <a:lnSpc>
                <a:spcPct val="90000"/>
              </a:lnSpc>
              <a:buClrTx/>
              <a:buSzTx/>
              <a:buFontTx/>
              <a:buNone/>
            </a:pPr>
            <a:r>
              <a:rPr lang="zh-CN" altLang="en-US" sz="2000" b="1" dirty="0"/>
              <a:t>名词</a:t>
            </a:r>
            <a:r>
              <a:rPr lang="zh-CN" altLang="en-US" sz="2000" b="1" dirty="0">
                <a:solidFill>
                  <a:schemeClr val="accent2"/>
                </a:solidFill>
              </a:rPr>
              <a:t>→</a:t>
            </a:r>
            <a:r>
              <a:rPr lang="en-US" altLang="zh-CN" sz="2000" b="1" dirty="0"/>
              <a:t>surprise</a:t>
            </a:r>
            <a:endParaRPr lang="en-US" altLang="zh-CN" sz="2000" b="1" dirty="0"/>
          </a:p>
          <a:p>
            <a:pPr eaLnBrk="1" hangingPunct="1">
              <a:lnSpc>
                <a:spcPct val="90000"/>
              </a:lnSpc>
              <a:buClrTx/>
              <a:buSzTx/>
              <a:buFontTx/>
              <a:buNone/>
            </a:pPr>
            <a:r>
              <a:rPr lang="zh-CN" altLang="en-US" sz="2000" b="1" dirty="0"/>
              <a:t>动词</a:t>
            </a:r>
            <a:r>
              <a:rPr lang="zh-CN" altLang="en-US" sz="2000" b="1" dirty="0">
                <a:solidFill>
                  <a:schemeClr val="accent2"/>
                </a:solidFill>
              </a:rPr>
              <a:t>→</a:t>
            </a:r>
            <a:r>
              <a:rPr lang="en-US" altLang="zh-CN" sz="2000" b="1" dirty="0"/>
              <a:t>give</a:t>
            </a:r>
            <a:endParaRPr lang="en-US" altLang="zh-CN" sz="2000" b="1" dirty="0"/>
          </a:p>
          <a:p>
            <a:pPr eaLnBrk="1" hangingPunct="1">
              <a:lnSpc>
                <a:spcPct val="90000"/>
              </a:lnSpc>
              <a:buClrTx/>
              <a:buSzTx/>
              <a:buFontTx/>
              <a:buNone/>
            </a:pPr>
            <a:r>
              <a:rPr lang="zh-CN" altLang="en-US" sz="2000" b="1" dirty="0"/>
              <a:t>冠词</a:t>
            </a:r>
            <a:r>
              <a:rPr lang="zh-CN" altLang="en-US" sz="2000" b="1" dirty="0">
                <a:solidFill>
                  <a:schemeClr val="accent2"/>
                </a:solidFill>
              </a:rPr>
              <a:t>→</a:t>
            </a:r>
            <a:r>
              <a:rPr lang="en-US" altLang="zh-CN" sz="2000" b="1" dirty="0"/>
              <a:t>a | the </a:t>
            </a:r>
            <a:endParaRPr lang="en-US" altLang="zh-CN" sz="2000" b="1" dirty="0"/>
          </a:p>
          <a:p>
            <a:pPr eaLnBrk="1" hangingPunct="1">
              <a:lnSpc>
                <a:spcPct val="90000"/>
              </a:lnSpc>
              <a:buClrTx/>
              <a:buSzTx/>
              <a:buFontTx/>
              <a:buNone/>
            </a:pPr>
            <a:r>
              <a:rPr lang="en-US" altLang="zh-CN" sz="2800" dirty="0"/>
              <a:t> </a:t>
            </a:r>
            <a:endParaRPr lang="en-US" altLang="zh-CN" sz="2800" dirty="0"/>
          </a:p>
        </p:txBody>
      </p:sp>
      <p:sp>
        <p:nvSpPr>
          <p:cNvPr id="91139" name="Rectangle 5"/>
          <p:cNvSpPr/>
          <p:nvPr/>
        </p:nvSpPr>
        <p:spPr>
          <a:xfrm>
            <a:off x="3810000" y="2006600"/>
            <a:ext cx="4648200" cy="3252788"/>
          </a:xfrm>
          <a:prstGeom prst="rect">
            <a:avLst/>
          </a:prstGeom>
          <a:noFill/>
          <a:ln w="9525">
            <a:noFill/>
          </a:ln>
        </p:spPr>
        <p:txBody>
          <a:bodyPr anchor="t" anchorCtr="0">
            <a:spAutoFit/>
          </a:bodyPr>
          <a:p>
            <a:r>
              <a:rPr lang="zh-CN" altLang="en-US" sz="2100" b="1" dirty="0">
                <a:latin typeface="Times New Roman" panose="02020603050405020304" pitchFamily="18" charset="0"/>
                <a:ea typeface="宋体" panose="02010600030101010101" pitchFamily="2" charset="-122"/>
              </a:rPr>
              <a:t>句子</a:t>
            </a:r>
            <a:r>
              <a:rPr lang="zh-CN" altLang="en-US" sz="2100" b="1" dirty="0">
                <a:solidFill>
                  <a:schemeClr val="accent2"/>
                </a:solidFill>
                <a:latin typeface="Times New Roman" panose="02020603050405020304" pitchFamily="18" charset="0"/>
                <a:ea typeface="宋体" panose="02010600030101010101" pitchFamily="2" charset="-122"/>
              </a:rPr>
              <a:t>→</a:t>
            </a:r>
            <a:r>
              <a:rPr lang="zh-CN" altLang="en-US" sz="2100" b="1" dirty="0">
                <a:latin typeface="Times New Roman" panose="02020603050405020304" pitchFamily="18" charset="0"/>
                <a:ea typeface="宋体" panose="02010600030101010101" pitchFamily="2" charset="-122"/>
              </a:rPr>
              <a:t>主语 谓语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→代词</a:t>
            </a:r>
            <a:r>
              <a:rPr lang="zh-CN" altLang="en-US" sz="2100" b="1" dirty="0">
                <a:latin typeface="Times New Roman" panose="02020603050405020304" pitchFamily="18" charset="0"/>
                <a:ea typeface="宋体" panose="02010600030101010101" pitchFamily="2" charset="-122"/>
              </a:rPr>
              <a:t> 谓语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a:t>
            </a:r>
            <a:r>
              <a:rPr lang="zh-CN" altLang="en-US" sz="2100" b="1" dirty="0">
                <a:solidFill>
                  <a:schemeClr val="accent2"/>
                </a:solidFill>
                <a:latin typeface="Times New Roman" panose="02020603050405020304" pitchFamily="18" charset="0"/>
                <a:ea typeface="宋体" panose="02010600030101010101" pitchFamily="2" charset="-122"/>
              </a:rPr>
              <a:t>动词</a:t>
            </a:r>
            <a:r>
              <a:rPr lang="zh-CN" altLang="en-US" sz="2100" b="1" dirty="0">
                <a:latin typeface="Times New Roman" panose="02020603050405020304" pitchFamily="18" charset="0"/>
                <a:ea typeface="宋体" panose="02010600030101010101" pitchFamily="2" charset="-122"/>
              </a:rPr>
              <a:t>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a:t>
            </a:r>
            <a:r>
              <a:rPr lang="en-US" altLang="zh-CN" sz="2100" b="1" dirty="0">
                <a:solidFill>
                  <a:schemeClr val="accent2"/>
                </a:solidFill>
                <a:latin typeface="Times New Roman" panose="02020603050405020304" pitchFamily="18" charset="0"/>
                <a:ea typeface="宋体" panose="02010600030101010101" pitchFamily="2" charset="-122"/>
              </a:rPr>
              <a:t>you   give</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a:t>
            </a:r>
            <a:r>
              <a:rPr lang="en-US" altLang="zh-CN" sz="2100" b="1" dirty="0">
                <a:solidFill>
                  <a:schemeClr val="accent2"/>
                </a:solidFill>
                <a:latin typeface="Times New Roman" panose="02020603050405020304" pitchFamily="18" charset="0"/>
                <a:ea typeface="宋体" panose="02010600030101010101" pitchFamily="2" charset="-122"/>
              </a:rPr>
              <a:t>you   give  </a:t>
            </a:r>
            <a:r>
              <a:rPr lang="zh-CN" altLang="en-US" sz="2100" b="1" dirty="0">
                <a:solidFill>
                  <a:schemeClr val="accent2"/>
                </a:solidFill>
                <a:latin typeface="Times New Roman" panose="02020603050405020304" pitchFamily="18" charset="0"/>
                <a:ea typeface="宋体" panose="02010600030101010101" pitchFamily="2" charset="-122"/>
              </a:rPr>
              <a:t>代词</a:t>
            </a:r>
            <a:r>
              <a:rPr lang="zh-CN" altLang="en-US" sz="2100" b="1" dirty="0">
                <a:latin typeface="Times New Roman" panose="02020603050405020304" pitchFamily="18" charset="0"/>
                <a:ea typeface="宋体" panose="02010600030101010101" pitchFamily="2" charset="-122"/>
              </a:rPr>
              <a:t>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t>
            </a:r>
            <a:r>
              <a:rPr lang="zh-CN" altLang="en-US" sz="2100" b="1" dirty="0">
                <a:solidFill>
                  <a:schemeClr val="accent2"/>
                </a:solidFill>
                <a:latin typeface="Times New Roman" panose="02020603050405020304" pitchFamily="18" charset="0"/>
                <a:ea typeface="宋体" panose="02010600030101010101" pitchFamily="2" charset="-122"/>
              </a:rPr>
              <a:t>冠词 名词</a:t>
            </a:r>
            <a:endParaRPr lang="zh-CN" altLang="en-US" sz="2100" b="1" dirty="0">
              <a:solidFill>
                <a:schemeClr val="accent2"/>
              </a:solidFill>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名词</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 surprise</a:t>
            </a:r>
            <a:endParaRPr lang="en-US" altLang="zh-CN" sz="2100" dirty="0">
              <a:solidFill>
                <a:schemeClr val="accent2"/>
              </a:solidFill>
              <a:latin typeface="Times New Roman" panose="02020603050405020304" pitchFamily="18" charset="0"/>
              <a:ea typeface="宋体" panose="02010600030101010101" pitchFamily="2" charset="-122"/>
            </a:endParaRPr>
          </a:p>
          <a:p>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685800" y="609600"/>
            <a:ext cx="7772400" cy="762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en-US" altLang="zh-CN" sz="3600" dirty="0">
                <a:solidFill>
                  <a:srgbClr val="660066"/>
                </a:solidFill>
              </a:rPr>
              <a:t>You give me a surprise</a:t>
            </a:r>
            <a:endParaRPr lang="en-US" altLang="zh-CN" sz="3600" dirty="0">
              <a:solidFill>
                <a:srgbClr val="660066"/>
              </a:solidFill>
            </a:endParaRPr>
          </a:p>
        </p:txBody>
      </p:sp>
      <p:sp>
        <p:nvSpPr>
          <p:cNvPr id="93186" name="Rectangle 3"/>
          <p:cNvSpPr>
            <a:spLocks noGrp="1"/>
          </p:cNvSpPr>
          <p:nvPr>
            <p:ph type="body" sz="half" idx="1"/>
          </p:nvPr>
        </p:nvSpPr>
        <p:spPr>
          <a:xfrm>
            <a:off x="685800" y="1981200"/>
            <a:ext cx="2895600" cy="4114800"/>
          </a:xfrm>
        </p:spPr>
        <p:txBody>
          <a:bodyPr vert="horz" wrap="square" lIns="91440" tIns="45720" rIns="91440" bIns="45720" anchor="t" anchorCtr="0"/>
          <a:p>
            <a:pPr eaLnBrk="1" hangingPunct="1">
              <a:lnSpc>
                <a:spcPct val="90000"/>
              </a:lnSpc>
              <a:buClrTx/>
              <a:buSzTx/>
              <a:buFontTx/>
              <a:buNone/>
            </a:pPr>
            <a:r>
              <a:rPr lang="zh-CN" altLang="en-US" sz="2000" b="1" dirty="0"/>
              <a:t>句子</a:t>
            </a:r>
            <a:r>
              <a:rPr lang="zh-CN" altLang="en-US" sz="2000" b="1" dirty="0">
                <a:solidFill>
                  <a:schemeClr val="accent2"/>
                </a:solidFill>
              </a:rPr>
              <a:t>→</a:t>
            </a:r>
            <a:r>
              <a:rPr lang="zh-CN" altLang="en-US" sz="2000" b="1" dirty="0"/>
              <a:t>主语 谓语 </a:t>
            </a:r>
            <a:endParaRPr lang="zh-CN" altLang="en-US" sz="2000" b="1" dirty="0"/>
          </a:p>
          <a:p>
            <a:pPr eaLnBrk="1" hangingPunct="1">
              <a:lnSpc>
                <a:spcPct val="90000"/>
              </a:lnSpc>
              <a:buClrTx/>
              <a:buSzTx/>
              <a:buFontTx/>
              <a:buNone/>
            </a:pPr>
            <a:r>
              <a:rPr lang="zh-CN" altLang="en-US" sz="2000" b="1" dirty="0"/>
              <a:t>         间接宾语 直接宾语</a:t>
            </a:r>
            <a:endParaRPr lang="zh-CN" altLang="en-US" sz="2000" b="1" dirty="0"/>
          </a:p>
          <a:p>
            <a:pPr eaLnBrk="1" hangingPunct="1">
              <a:lnSpc>
                <a:spcPct val="90000"/>
              </a:lnSpc>
              <a:buClrTx/>
              <a:buSzTx/>
              <a:buFontTx/>
              <a:buNone/>
            </a:pPr>
            <a:r>
              <a:rPr lang="zh-CN" altLang="en-US" sz="2000" b="1" dirty="0"/>
              <a:t>主语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谓语</a:t>
            </a:r>
            <a:r>
              <a:rPr lang="zh-CN" altLang="en-US" sz="2000" b="1" dirty="0">
                <a:solidFill>
                  <a:schemeClr val="accent2"/>
                </a:solidFill>
              </a:rPr>
              <a:t>→</a:t>
            </a:r>
            <a:r>
              <a:rPr lang="zh-CN" altLang="en-US" sz="2000" b="1" dirty="0"/>
              <a:t>动词</a:t>
            </a:r>
            <a:endParaRPr lang="zh-CN" altLang="en-US" sz="2000" b="1" dirty="0"/>
          </a:p>
          <a:p>
            <a:pPr eaLnBrk="1" hangingPunct="1">
              <a:lnSpc>
                <a:spcPct val="90000"/>
              </a:lnSpc>
              <a:buClrTx/>
              <a:buSzTx/>
              <a:buFontTx/>
              <a:buNone/>
            </a:pPr>
            <a:r>
              <a:rPr lang="zh-CN" altLang="en-US" sz="2000" b="1" dirty="0"/>
              <a:t>间接宾语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直接宾语</a:t>
            </a:r>
            <a:r>
              <a:rPr lang="zh-CN" altLang="en-US" sz="2000" b="1" dirty="0">
                <a:solidFill>
                  <a:schemeClr val="accent2"/>
                </a:solidFill>
              </a:rPr>
              <a:t>→</a:t>
            </a:r>
            <a:r>
              <a:rPr lang="zh-CN" altLang="en-US" sz="2000" b="1" dirty="0"/>
              <a:t>冠词 名词</a:t>
            </a:r>
            <a:endParaRPr lang="zh-CN" altLang="en-US" sz="2000" b="1" dirty="0"/>
          </a:p>
          <a:p>
            <a:pPr eaLnBrk="1" hangingPunct="1">
              <a:lnSpc>
                <a:spcPct val="90000"/>
              </a:lnSpc>
              <a:buClrTx/>
              <a:buSzTx/>
              <a:buFontTx/>
              <a:buNone/>
            </a:pPr>
            <a:r>
              <a:rPr lang="zh-CN" altLang="en-US" sz="2000" b="1" dirty="0"/>
              <a:t>代词</a:t>
            </a:r>
            <a:r>
              <a:rPr lang="zh-CN" altLang="en-US" sz="2000" b="1" dirty="0">
                <a:solidFill>
                  <a:schemeClr val="accent2"/>
                </a:solidFill>
              </a:rPr>
              <a:t>→</a:t>
            </a:r>
            <a:r>
              <a:rPr lang="en-US" altLang="zh-CN" sz="2000" b="1" dirty="0"/>
              <a:t>you  | me</a:t>
            </a:r>
            <a:endParaRPr lang="en-US" altLang="zh-CN" sz="2000" b="1" dirty="0"/>
          </a:p>
          <a:p>
            <a:pPr eaLnBrk="1" hangingPunct="1">
              <a:lnSpc>
                <a:spcPct val="90000"/>
              </a:lnSpc>
              <a:buClrTx/>
              <a:buSzTx/>
              <a:buFontTx/>
              <a:buNone/>
            </a:pPr>
            <a:r>
              <a:rPr lang="zh-CN" altLang="en-US" sz="2000" b="1" dirty="0"/>
              <a:t>名词</a:t>
            </a:r>
            <a:r>
              <a:rPr lang="zh-CN" altLang="en-US" sz="2000" b="1" dirty="0">
                <a:solidFill>
                  <a:schemeClr val="accent2"/>
                </a:solidFill>
              </a:rPr>
              <a:t>→</a:t>
            </a:r>
            <a:r>
              <a:rPr lang="en-US" altLang="zh-CN" sz="2000" b="1" dirty="0"/>
              <a:t>surprise</a:t>
            </a:r>
            <a:endParaRPr lang="en-US" altLang="zh-CN" sz="2000" b="1" dirty="0"/>
          </a:p>
          <a:p>
            <a:pPr eaLnBrk="1" hangingPunct="1">
              <a:lnSpc>
                <a:spcPct val="90000"/>
              </a:lnSpc>
              <a:buClrTx/>
              <a:buSzTx/>
              <a:buFontTx/>
              <a:buNone/>
            </a:pPr>
            <a:r>
              <a:rPr lang="zh-CN" altLang="en-US" sz="2000" b="1" dirty="0"/>
              <a:t>动词</a:t>
            </a:r>
            <a:r>
              <a:rPr lang="zh-CN" altLang="en-US" sz="2000" b="1" dirty="0">
                <a:solidFill>
                  <a:schemeClr val="accent2"/>
                </a:solidFill>
              </a:rPr>
              <a:t>→</a:t>
            </a:r>
            <a:r>
              <a:rPr lang="en-US" altLang="zh-CN" sz="2000" b="1" dirty="0"/>
              <a:t>give</a:t>
            </a:r>
            <a:endParaRPr lang="en-US" altLang="zh-CN" sz="2000" b="1" dirty="0"/>
          </a:p>
          <a:p>
            <a:pPr eaLnBrk="1" hangingPunct="1">
              <a:lnSpc>
                <a:spcPct val="90000"/>
              </a:lnSpc>
              <a:buClrTx/>
              <a:buSzTx/>
              <a:buFontTx/>
              <a:buNone/>
            </a:pPr>
            <a:r>
              <a:rPr lang="zh-CN" altLang="en-US" sz="2000" b="1" dirty="0"/>
              <a:t>冠词</a:t>
            </a:r>
            <a:r>
              <a:rPr lang="zh-CN" altLang="en-US" sz="2000" b="1" dirty="0">
                <a:solidFill>
                  <a:schemeClr val="accent2"/>
                </a:solidFill>
              </a:rPr>
              <a:t>→</a:t>
            </a:r>
            <a:r>
              <a:rPr lang="en-US" altLang="zh-CN" sz="2000" b="1" dirty="0"/>
              <a:t>a | the </a:t>
            </a:r>
            <a:endParaRPr lang="en-US" altLang="zh-CN" sz="2000" b="1" dirty="0"/>
          </a:p>
          <a:p>
            <a:pPr eaLnBrk="1" hangingPunct="1">
              <a:lnSpc>
                <a:spcPct val="90000"/>
              </a:lnSpc>
              <a:buClrTx/>
              <a:buSzTx/>
              <a:buFontTx/>
              <a:buNone/>
            </a:pPr>
            <a:r>
              <a:rPr lang="en-US" altLang="zh-CN" sz="2800" dirty="0"/>
              <a:t> </a:t>
            </a:r>
            <a:endParaRPr lang="en-US" altLang="zh-CN" sz="2800" dirty="0"/>
          </a:p>
        </p:txBody>
      </p:sp>
      <p:sp>
        <p:nvSpPr>
          <p:cNvPr id="2" name="矩形 1"/>
          <p:cNvSpPr/>
          <p:nvPr/>
        </p:nvSpPr>
        <p:spPr>
          <a:xfrm>
            <a:off x="5510213" y="2133600"/>
            <a:ext cx="987425"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句子</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3" name="矩形 2"/>
          <p:cNvSpPr/>
          <p:nvPr/>
        </p:nvSpPr>
        <p:spPr>
          <a:xfrm>
            <a:off x="3779838" y="2954338"/>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主语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4" name="矩形 3"/>
          <p:cNvSpPr/>
          <p:nvPr/>
        </p:nvSpPr>
        <p:spPr>
          <a:xfrm>
            <a:off x="4716463" y="2954338"/>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谓语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5" name="矩形 4"/>
          <p:cNvSpPr/>
          <p:nvPr/>
        </p:nvSpPr>
        <p:spPr>
          <a:xfrm>
            <a:off x="5651500" y="2954338"/>
            <a:ext cx="1500188"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间接宾语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6" name="矩形 5"/>
          <p:cNvSpPr/>
          <p:nvPr/>
        </p:nvSpPr>
        <p:spPr>
          <a:xfrm>
            <a:off x="3779838" y="3981450"/>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代词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7" name="矩形 6"/>
          <p:cNvSpPr/>
          <p:nvPr/>
        </p:nvSpPr>
        <p:spPr>
          <a:xfrm>
            <a:off x="4865688" y="3984625"/>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动词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8" name="矩形 7"/>
          <p:cNvSpPr/>
          <p:nvPr/>
        </p:nvSpPr>
        <p:spPr>
          <a:xfrm>
            <a:off x="7011988" y="3984625"/>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冠词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9" name="矩形 8"/>
          <p:cNvSpPr/>
          <p:nvPr/>
        </p:nvSpPr>
        <p:spPr>
          <a:xfrm>
            <a:off x="8027988" y="3975100"/>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名词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3" name="矩形 12"/>
          <p:cNvSpPr/>
          <p:nvPr/>
        </p:nvSpPr>
        <p:spPr>
          <a:xfrm>
            <a:off x="7200900" y="2957513"/>
            <a:ext cx="1498600"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直接宾语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4" name="矩形 13"/>
          <p:cNvSpPr/>
          <p:nvPr/>
        </p:nvSpPr>
        <p:spPr>
          <a:xfrm>
            <a:off x="5908675" y="3933825"/>
            <a:ext cx="985838"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代词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0" name="矩形 9"/>
          <p:cNvSpPr/>
          <p:nvPr/>
        </p:nvSpPr>
        <p:spPr>
          <a:xfrm>
            <a:off x="3930650" y="5172075"/>
            <a:ext cx="601663"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You</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1" name="矩形 10"/>
          <p:cNvSpPr/>
          <p:nvPr/>
        </p:nvSpPr>
        <p:spPr>
          <a:xfrm>
            <a:off x="4841875" y="5164138"/>
            <a:ext cx="690563"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give </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2" name="矩形 11"/>
          <p:cNvSpPr/>
          <p:nvPr/>
        </p:nvSpPr>
        <p:spPr>
          <a:xfrm>
            <a:off x="6021388" y="5172075"/>
            <a:ext cx="49688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me</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5" name="矩形 14"/>
          <p:cNvSpPr/>
          <p:nvPr/>
        </p:nvSpPr>
        <p:spPr>
          <a:xfrm>
            <a:off x="7291388" y="5172075"/>
            <a:ext cx="298450"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a</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6" name="矩形 15"/>
          <p:cNvSpPr/>
          <p:nvPr/>
        </p:nvSpPr>
        <p:spPr>
          <a:xfrm>
            <a:off x="7927975" y="5189538"/>
            <a:ext cx="993775"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surprise</a:t>
            </a:r>
            <a:endParaRPr lang="zh-CN" altLang="en-US" sz="2000" dirty="0">
              <a:solidFill>
                <a:schemeClr val="accent2"/>
              </a:solidFill>
              <a:latin typeface="Times New Roman" panose="02020603050405020304" pitchFamily="18" charset="0"/>
              <a:ea typeface="宋体" panose="02010600030101010101" pitchFamily="2" charset="-122"/>
            </a:endParaRPr>
          </a:p>
        </p:txBody>
      </p:sp>
      <p:cxnSp>
        <p:nvCxnSpPr>
          <p:cNvPr id="18" name="直接连接符 17"/>
          <p:cNvCxnSpPr>
            <a:stCxn id="2" idx="2"/>
            <a:endCxn id="3" idx="0"/>
          </p:cNvCxnSpPr>
          <p:nvPr/>
        </p:nvCxnSpPr>
        <p:spPr>
          <a:xfrm flipH="1">
            <a:off x="4273550" y="2533650"/>
            <a:ext cx="1730375" cy="420688"/>
          </a:xfrm>
          <a:prstGeom prst="line">
            <a:avLst/>
          </a:prstGeom>
          <a:ln w="9525" cap="flat" cmpd="sng">
            <a:solidFill>
              <a:schemeClr val="tx1"/>
            </a:solidFill>
            <a:prstDash val="solid"/>
            <a:round/>
            <a:headEnd type="none" w="med" len="med"/>
            <a:tailEnd type="none" w="med" len="med"/>
          </a:ln>
        </p:spPr>
      </p:cxnSp>
      <p:cxnSp>
        <p:nvCxnSpPr>
          <p:cNvPr id="20" name="直接连接符 19"/>
          <p:cNvCxnSpPr>
            <a:stCxn id="2" idx="2"/>
            <a:endCxn id="3" idx="0"/>
          </p:cNvCxnSpPr>
          <p:nvPr/>
        </p:nvCxnSpPr>
        <p:spPr>
          <a:xfrm flipH="1">
            <a:off x="5216525" y="2533650"/>
            <a:ext cx="787400" cy="420688"/>
          </a:xfrm>
          <a:prstGeom prst="line">
            <a:avLst/>
          </a:prstGeom>
          <a:ln w="9525" cap="flat" cmpd="sng">
            <a:solidFill>
              <a:schemeClr val="tx1"/>
            </a:solidFill>
            <a:prstDash val="solid"/>
            <a:round/>
            <a:headEnd type="none" w="med" len="med"/>
            <a:tailEnd type="none" w="med" len="med"/>
          </a:ln>
        </p:spPr>
      </p:cxnSp>
      <p:cxnSp>
        <p:nvCxnSpPr>
          <p:cNvPr id="22" name="直接连接符 21"/>
          <p:cNvCxnSpPr>
            <a:stCxn id="2" idx="2"/>
            <a:endCxn id="3" idx="0"/>
          </p:cNvCxnSpPr>
          <p:nvPr/>
        </p:nvCxnSpPr>
        <p:spPr>
          <a:xfrm>
            <a:off x="6003925" y="2533650"/>
            <a:ext cx="265113" cy="420688"/>
          </a:xfrm>
          <a:prstGeom prst="line">
            <a:avLst/>
          </a:prstGeom>
          <a:ln w="9525" cap="flat" cmpd="sng">
            <a:solidFill>
              <a:schemeClr val="tx1"/>
            </a:solidFill>
            <a:prstDash val="solid"/>
            <a:round/>
            <a:headEnd type="none" w="med" len="med"/>
            <a:tailEnd type="none" w="med" len="med"/>
          </a:ln>
        </p:spPr>
      </p:cxnSp>
      <p:cxnSp>
        <p:nvCxnSpPr>
          <p:cNvPr id="24" name="直接连接符 23"/>
          <p:cNvCxnSpPr>
            <a:stCxn id="2" idx="2"/>
            <a:endCxn id="13" idx="0"/>
          </p:cNvCxnSpPr>
          <p:nvPr/>
        </p:nvCxnSpPr>
        <p:spPr>
          <a:xfrm>
            <a:off x="6003925" y="2533650"/>
            <a:ext cx="1946275" cy="423863"/>
          </a:xfrm>
          <a:prstGeom prst="line">
            <a:avLst/>
          </a:prstGeom>
          <a:ln w="9525" cap="flat" cmpd="sng">
            <a:solidFill>
              <a:schemeClr val="tx1"/>
            </a:solidFill>
            <a:prstDash val="solid"/>
            <a:round/>
            <a:headEnd type="none" w="med" len="med"/>
            <a:tailEnd type="none" w="med" len="med"/>
          </a:ln>
        </p:spPr>
      </p:cxnSp>
      <p:cxnSp>
        <p:nvCxnSpPr>
          <p:cNvPr id="26" name="直接连接符 25"/>
          <p:cNvCxnSpPr>
            <a:stCxn id="3" idx="2"/>
            <a:endCxn id="6" idx="0"/>
          </p:cNvCxnSpPr>
          <p:nvPr/>
        </p:nvCxnSpPr>
        <p:spPr>
          <a:xfrm>
            <a:off x="4273550" y="3354388"/>
            <a:ext cx="0" cy="627062"/>
          </a:xfrm>
          <a:prstGeom prst="line">
            <a:avLst/>
          </a:prstGeom>
          <a:ln w="9525" cap="flat" cmpd="sng">
            <a:solidFill>
              <a:schemeClr val="tx1"/>
            </a:solidFill>
            <a:prstDash val="solid"/>
            <a:round/>
            <a:headEnd type="none" w="med" len="med"/>
            <a:tailEnd type="none" w="med" len="med"/>
          </a:ln>
        </p:spPr>
      </p:cxnSp>
      <p:cxnSp>
        <p:nvCxnSpPr>
          <p:cNvPr id="28" name="直接连接符 27"/>
          <p:cNvCxnSpPr>
            <a:stCxn id="4" idx="2"/>
            <a:endCxn id="6" idx="0"/>
          </p:cNvCxnSpPr>
          <p:nvPr/>
        </p:nvCxnSpPr>
        <p:spPr>
          <a:xfrm>
            <a:off x="5208588" y="3354388"/>
            <a:ext cx="7937" cy="579437"/>
          </a:xfrm>
          <a:prstGeom prst="line">
            <a:avLst/>
          </a:prstGeom>
          <a:ln w="9525" cap="flat" cmpd="sng">
            <a:solidFill>
              <a:schemeClr val="tx1"/>
            </a:solidFill>
            <a:prstDash val="solid"/>
            <a:round/>
            <a:headEnd type="none" w="med" len="med"/>
            <a:tailEnd type="none" w="med" len="med"/>
          </a:ln>
        </p:spPr>
      </p:cxnSp>
      <p:cxnSp>
        <p:nvCxnSpPr>
          <p:cNvPr id="30" name="直接连接符 29"/>
          <p:cNvCxnSpPr>
            <a:stCxn id="4" idx="2"/>
            <a:endCxn id="6" idx="0"/>
          </p:cNvCxnSpPr>
          <p:nvPr/>
        </p:nvCxnSpPr>
        <p:spPr>
          <a:xfrm>
            <a:off x="6269038" y="3354388"/>
            <a:ext cx="0" cy="434975"/>
          </a:xfrm>
          <a:prstGeom prst="line">
            <a:avLst/>
          </a:prstGeom>
          <a:ln w="9525" cap="flat" cmpd="sng">
            <a:solidFill>
              <a:schemeClr val="tx1"/>
            </a:solidFill>
            <a:prstDash val="solid"/>
            <a:round/>
            <a:headEnd type="none" w="med" len="med"/>
            <a:tailEnd type="none" w="med" len="med"/>
          </a:ln>
        </p:spPr>
      </p:cxnSp>
      <p:cxnSp>
        <p:nvCxnSpPr>
          <p:cNvPr id="30720" name="直接连接符 30719"/>
          <p:cNvCxnSpPr>
            <a:stCxn id="13" idx="2"/>
            <a:endCxn id="8" idx="0"/>
          </p:cNvCxnSpPr>
          <p:nvPr/>
        </p:nvCxnSpPr>
        <p:spPr>
          <a:xfrm flipH="1">
            <a:off x="7505700" y="3357563"/>
            <a:ext cx="444500" cy="627062"/>
          </a:xfrm>
          <a:prstGeom prst="line">
            <a:avLst/>
          </a:prstGeom>
          <a:ln w="9525" cap="flat" cmpd="sng">
            <a:solidFill>
              <a:schemeClr val="tx1"/>
            </a:solidFill>
            <a:prstDash val="solid"/>
            <a:round/>
            <a:headEnd type="none" w="med" len="med"/>
            <a:tailEnd type="none" w="med" len="med"/>
          </a:ln>
        </p:spPr>
      </p:cxnSp>
      <p:cxnSp>
        <p:nvCxnSpPr>
          <p:cNvPr id="30725" name="直接连接符 30724"/>
          <p:cNvCxnSpPr>
            <a:stCxn id="13" idx="2"/>
            <a:endCxn id="9" idx="0"/>
          </p:cNvCxnSpPr>
          <p:nvPr/>
        </p:nvCxnSpPr>
        <p:spPr>
          <a:xfrm>
            <a:off x="7950200" y="3357563"/>
            <a:ext cx="571500" cy="617537"/>
          </a:xfrm>
          <a:prstGeom prst="line">
            <a:avLst/>
          </a:prstGeom>
          <a:ln w="9525" cap="flat" cmpd="sng">
            <a:solidFill>
              <a:schemeClr val="tx1"/>
            </a:solidFill>
            <a:prstDash val="solid"/>
            <a:round/>
            <a:headEnd type="none" w="med" len="med"/>
            <a:tailEnd type="none" w="med" len="med"/>
          </a:ln>
        </p:spPr>
      </p:cxnSp>
      <p:cxnSp>
        <p:nvCxnSpPr>
          <p:cNvPr id="30727" name="直接连接符 30726"/>
          <p:cNvCxnSpPr>
            <a:stCxn id="6" idx="2"/>
            <a:endCxn id="9" idx="0"/>
          </p:cNvCxnSpPr>
          <p:nvPr/>
        </p:nvCxnSpPr>
        <p:spPr>
          <a:xfrm>
            <a:off x="4273550" y="4381500"/>
            <a:ext cx="0" cy="703263"/>
          </a:xfrm>
          <a:prstGeom prst="line">
            <a:avLst/>
          </a:prstGeom>
          <a:ln w="9525" cap="flat" cmpd="sng">
            <a:solidFill>
              <a:schemeClr val="tx1"/>
            </a:solidFill>
            <a:prstDash val="solid"/>
            <a:round/>
            <a:headEnd type="none" w="med" len="med"/>
            <a:tailEnd type="none" w="med" len="med"/>
          </a:ln>
        </p:spPr>
      </p:cxnSp>
      <p:cxnSp>
        <p:nvCxnSpPr>
          <p:cNvPr id="30732" name="直接连接符 30731"/>
          <p:cNvCxnSpPr>
            <a:stCxn id="6" idx="2"/>
            <a:endCxn id="9" idx="0"/>
          </p:cNvCxnSpPr>
          <p:nvPr/>
        </p:nvCxnSpPr>
        <p:spPr>
          <a:xfrm>
            <a:off x="5216525" y="4384675"/>
            <a:ext cx="0" cy="700088"/>
          </a:xfrm>
          <a:prstGeom prst="line">
            <a:avLst/>
          </a:prstGeom>
          <a:ln w="9525" cap="flat" cmpd="sng">
            <a:solidFill>
              <a:schemeClr val="tx1"/>
            </a:solidFill>
            <a:prstDash val="solid"/>
            <a:round/>
            <a:headEnd type="none" w="med" len="med"/>
            <a:tailEnd type="none" w="med" len="med"/>
          </a:ln>
        </p:spPr>
      </p:cxnSp>
      <p:cxnSp>
        <p:nvCxnSpPr>
          <p:cNvPr id="30734" name="直接连接符 30733"/>
          <p:cNvCxnSpPr>
            <a:stCxn id="6" idx="2"/>
            <a:endCxn id="9" idx="0"/>
          </p:cNvCxnSpPr>
          <p:nvPr/>
        </p:nvCxnSpPr>
        <p:spPr>
          <a:xfrm>
            <a:off x="6269038" y="4384675"/>
            <a:ext cx="0" cy="700088"/>
          </a:xfrm>
          <a:prstGeom prst="line">
            <a:avLst/>
          </a:prstGeom>
          <a:ln w="9525" cap="flat" cmpd="sng">
            <a:solidFill>
              <a:schemeClr val="tx1"/>
            </a:solidFill>
            <a:prstDash val="solid"/>
            <a:round/>
            <a:headEnd type="none" w="med" len="med"/>
            <a:tailEnd type="none" w="med" len="med"/>
          </a:ln>
        </p:spPr>
      </p:cxnSp>
      <p:cxnSp>
        <p:nvCxnSpPr>
          <p:cNvPr id="30736" name="直接连接符 30735"/>
          <p:cNvCxnSpPr>
            <a:stCxn id="6" idx="2"/>
            <a:endCxn id="9" idx="0"/>
          </p:cNvCxnSpPr>
          <p:nvPr/>
        </p:nvCxnSpPr>
        <p:spPr>
          <a:xfrm>
            <a:off x="7440613" y="4375150"/>
            <a:ext cx="0" cy="709613"/>
          </a:xfrm>
          <a:prstGeom prst="line">
            <a:avLst/>
          </a:prstGeom>
          <a:ln w="9525" cap="flat" cmpd="sng">
            <a:solidFill>
              <a:schemeClr val="tx1"/>
            </a:solidFill>
            <a:prstDash val="solid"/>
            <a:round/>
            <a:headEnd type="none" w="med" len="med"/>
            <a:tailEnd type="none" w="med" len="med"/>
          </a:ln>
        </p:spPr>
      </p:cxnSp>
      <p:cxnSp>
        <p:nvCxnSpPr>
          <p:cNvPr id="30739" name="直接连接符 30738"/>
          <p:cNvCxnSpPr>
            <a:stCxn id="9" idx="2"/>
            <a:endCxn id="9" idx="0"/>
          </p:cNvCxnSpPr>
          <p:nvPr/>
        </p:nvCxnSpPr>
        <p:spPr>
          <a:xfrm>
            <a:off x="8521700" y="4375150"/>
            <a:ext cx="0" cy="709613"/>
          </a:xfrm>
          <a:prstGeom prst="line">
            <a:avLst/>
          </a:prstGeom>
          <a:ln w="9525" cap="flat" cmpd="sng">
            <a:solidFill>
              <a:schemeClr val="tx1"/>
            </a:solidFill>
            <a:prstDash val="solid"/>
            <a:round/>
            <a:headEnd type="none" w="med" len="med"/>
            <a:tailEnd type="none" w="med" len="med"/>
          </a:ln>
        </p:spPr>
      </p:cxnSp>
      <p:sp>
        <p:nvSpPr>
          <p:cNvPr id="30740" name="矩形 30739"/>
          <p:cNvSpPr/>
          <p:nvPr/>
        </p:nvSpPr>
        <p:spPr>
          <a:xfrm>
            <a:off x="4008438" y="5732463"/>
            <a:ext cx="4913312" cy="1016000"/>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非终结符</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程序、过程、表达式</a:t>
            </a:r>
            <a:r>
              <a:rPr lang="en-US" altLang="zh-CN" sz="2000" dirty="0">
                <a:solidFill>
                  <a:srgbClr val="FF0000"/>
                </a:solidFill>
                <a:latin typeface="Times New Roman" panose="02020603050405020304" pitchFamily="18" charset="0"/>
                <a:ea typeface="宋体" panose="02010600030101010101" pitchFamily="2" charset="-122"/>
              </a:rPr>
              <a:t>)      </a:t>
            </a:r>
            <a:r>
              <a:rPr lang="zh-CN" altLang="en-US" sz="2000" dirty="0">
                <a:solidFill>
                  <a:srgbClr val="FF0000"/>
                </a:solidFill>
                <a:latin typeface="Times New Roman" panose="02020603050405020304" pitchFamily="18" charset="0"/>
                <a:ea typeface="宋体" panose="02010600030101010101" pitchFamily="2" charset="-122"/>
              </a:rPr>
              <a:t>终结符</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基本字、标识符、常数、算符、界符</a:t>
            </a:r>
            <a:r>
              <a:rPr lang="en-US" altLang="zh-CN" sz="2000" dirty="0">
                <a:solidFill>
                  <a:srgbClr val="FF0000"/>
                </a:solidFill>
                <a:latin typeface="Times New Roman" panose="02020603050405020304" pitchFamily="18" charset="0"/>
                <a:ea typeface="宋体" panose="02010600030101010101" pitchFamily="2" charset="-122"/>
              </a:rPr>
              <a:t>)</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开始符          产生式</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17" name="文本框 16"/>
          <p:cNvSpPr txBox="1"/>
          <p:nvPr/>
        </p:nvSpPr>
        <p:spPr>
          <a:xfrm>
            <a:off x="827405" y="6010275"/>
            <a:ext cx="2926080" cy="460375"/>
          </a:xfrm>
          <a:prstGeom prst="rect">
            <a:avLst/>
          </a:prstGeom>
          <a:noFill/>
        </p:spPr>
        <p:txBody>
          <a:bodyPr wrap="none" rtlCol="0" anchor="t">
            <a:spAutoFit/>
          </a:bodyPr>
          <a:p>
            <a:pPr lvl="0"/>
            <a:r>
              <a:rPr lang="zh-CN" altLang="en-US" dirty="0">
                <a:sym typeface="+mn-ea"/>
              </a:rPr>
              <a:t>符合上下文无关文法</a:t>
            </a:r>
            <a:endParaRPr lang="zh-CN" altLang="en-US"/>
          </a:p>
        </p:txBody>
      </p:sp>
      <p:sp>
        <p:nvSpPr>
          <p:cNvPr id="21" name="矩形 20"/>
          <p:cNvSpPr/>
          <p:nvPr/>
        </p:nvSpPr>
        <p:spPr>
          <a:xfrm>
            <a:off x="7019925" y="2564765"/>
            <a:ext cx="1944370" cy="3096260"/>
          </a:xfrm>
          <a:prstGeom prst="rect">
            <a:avLst/>
          </a:prstGeom>
          <a:noFill/>
          <a:ln w="57150">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par>
                                <p:cTn id="62" presetID="22" presetClass="entr" presetSubtype="4"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par>
                                <p:cTn id="68" presetID="22" presetClass="entr" presetSubtype="4"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down)">
                                      <p:cBhvr>
                                        <p:cTn id="70" dur="500"/>
                                        <p:tgtEl>
                                          <p:spTgt spid="30"/>
                                        </p:tgtEl>
                                      </p:cBhvr>
                                    </p:animEffect>
                                  </p:childTnLst>
                                </p:cTn>
                              </p:par>
                              <p:par>
                                <p:cTn id="71" presetID="22" presetClass="entr" presetSubtype="4" fill="hold" nodeType="withEffect">
                                  <p:stCondLst>
                                    <p:cond delay="0"/>
                                  </p:stCondLst>
                                  <p:childTnLst>
                                    <p:set>
                                      <p:cBhvr>
                                        <p:cTn id="72" dur="1" fill="hold">
                                          <p:stCondLst>
                                            <p:cond delay="0"/>
                                          </p:stCondLst>
                                        </p:cTn>
                                        <p:tgtEl>
                                          <p:spTgt spid="30720"/>
                                        </p:tgtEl>
                                        <p:attrNameLst>
                                          <p:attrName>style.visibility</p:attrName>
                                        </p:attrNameLst>
                                      </p:cBhvr>
                                      <p:to>
                                        <p:strVal val="visible"/>
                                      </p:to>
                                    </p:set>
                                    <p:animEffect transition="in" filter="wipe(down)">
                                      <p:cBhvr>
                                        <p:cTn id="73" dur="500"/>
                                        <p:tgtEl>
                                          <p:spTgt spid="30720"/>
                                        </p:tgtEl>
                                      </p:cBhvr>
                                    </p:animEffect>
                                  </p:childTnLst>
                                </p:cTn>
                              </p:par>
                              <p:par>
                                <p:cTn id="74" presetID="22" presetClass="entr" presetSubtype="4" fill="hold" nodeType="withEffect">
                                  <p:stCondLst>
                                    <p:cond delay="0"/>
                                  </p:stCondLst>
                                  <p:childTnLst>
                                    <p:set>
                                      <p:cBhvr>
                                        <p:cTn id="75" dur="1" fill="hold">
                                          <p:stCondLst>
                                            <p:cond delay="0"/>
                                          </p:stCondLst>
                                        </p:cTn>
                                        <p:tgtEl>
                                          <p:spTgt spid="30725"/>
                                        </p:tgtEl>
                                        <p:attrNameLst>
                                          <p:attrName>style.visibility</p:attrName>
                                        </p:attrNameLst>
                                      </p:cBhvr>
                                      <p:to>
                                        <p:strVal val="visible"/>
                                      </p:to>
                                    </p:set>
                                    <p:animEffect transition="in" filter="wipe(down)">
                                      <p:cBhvr>
                                        <p:cTn id="76" dur="500"/>
                                        <p:tgtEl>
                                          <p:spTgt spid="30725"/>
                                        </p:tgtEl>
                                      </p:cBhvr>
                                    </p:animEffect>
                                  </p:childTnLst>
                                </p:cTn>
                              </p:par>
                              <p:par>
                                <p:cTn id="77" presetID="22" presetClass="entr" presetSubtype="4" fill="hold" nodeType="withEffect">
                                  <p:stCondLst>
                                    <p:cond delay="0"/>
                                  </p:stCondLst>
                                  <p:childTnLst>
                                    <p:set>
                                      <p:cBhvr>
                                        <p:cTn id="78" dur="1" fill="hold">
                                          <p:stCondLst>
                                            <p:cond delay="0"/>
                                          </p:stCondLst>
                                        </p:cTn>
                                        <p:tgtEl>
                                          <p:spTgt spid="30727"/>
                                        </p:tgtEl>
                                        <p:attrNameLst>
                                          <p:attrName>style.visibility</p:attrName>
                                        </p:attrNameLst>
                                      </p:cBhvr>
                                      <p:to>
                                        <p:strVal val="visible"/>
                                      </p:to>
                                    </p:set>
                                    <p:animEffect transition="in" filter="wipe(down)">
                                      <p:cBhvr>
                                        <p:cTn id="79" dur="500"/>
                                        <p:tgtEl>
                                          <p:spTgt spid="30727"/>
                                        </p:tgtEl>
                                      </p:cBhvr>
                                    </p:animEffect>
                                  </p:childTnLst>
                                </p:cTn>
                              </p:par>
                              <p:par>
                                <p:cTn id="80" presetID="22" presetClass="entr" presetSubtype="4" fill="hold" nodeType="withEffect">
                                  <p:stCondLst>
                                    <p:cond delay="0"/>
                                  </p:stCondLst>
                                  <p:childTnLst>
                                    <p:set>
                                      <p:cBhvr>
                                        <p:cTn id="81" dur="1" fill="hold">
                                          <p:stCondLst>
                                            <p:cond delay="0"/>
                                          </p:stCondLst>
                                        </p:cTn>
                                        <p:tgtEl>
                                          <p:spTgt spid="30732"/>
                                        </p:tgtEl>
                                        <p:attrNameLst>
                                          <p:attrName>style.visibility</p:attrName>
                                        </p:attrNameLst>
                                      </p:cBhvr>
                                      <p:to>
                                        <p:strVal val="visible"/>
                                      </p:to>
                                    </p:set>
                                    <p:animEffect transition="in" filter="wipe(down)">
                                      <p:cBhvr>
                                        <p:cTn id="82" dur="500"/>
                                        <p:tgtEl>
                                          <p:spTgt spid="30732"/>
                                        </p:tgtEl>
                                      </p:cBhvr>
                                    </p:animEffect>
                                  </p:childTnLst>
                                </p:cTn>
                              </p:par>
                              <p:par>
                                <p:cTn id="83" presetID="22" presetClass="entr" presetSubtype="4" fill="hold" nodeType="withEffect">
                                  <p:stCondLst>
                                    <p:cond delay="0"/>
                                  </p:stCondLst>
                                  <p:childTnLst>
                                    <p:set>
                                      <p:cBhvr>
                                        <p:cTn id="84" dur="1" fill="hold">
                                          <p:stCondLst>
                                            <p:cond delay="0"/>
                                          </p:stCondLst>
                                        </p:cTn>
                                        <p:tgtEl>
                                          <p:spTgt spid="30734"/>
                                        </p:tgtEl>
                                        <p:attrNameLst>
                                          <p:attrName>style.visibility</p:attrName>
                                        </p:attrNameLst>
                                      </p:cBhvr>
                                      <p:to>
                                        <p:strVal val="visible"/>
                                      </p:to>
                                    </p:set>
                                    <p:animEffect transition="in" filter="wipe(down)">
                                      <p:cBhvr>
                                        <p:cTn id="85" dur="500"/>
                                        <p:tgtEl>
                                          <p:spTgt spid="30734"/>
                                        </p:tgtEl>
                                      </p:cBhvr>
                                    </p:animEffect>
                                  </p:childTnLst>
                                </p:cTn>
                              </p:par>
                              <p:par>
                                <p:cTn id="86" presetID="22" presetClass="entr" presetSubtype="4" fill="hold" nodeType="withEffect">
                                  <p:stCondLst>
                                    <p:cond delay="0"/>
                                  </p:stCondLst>
                                  <p:childTnLst>
                                    <p:set>
                                      <p:cBhvr>
                                        <p:cTn id="87" dur="1" fill="hold">
                                          <p:stCondLst>
                                            <p:cond delay="0"/>
                                          </p:stCondLst>
                                        </p:cTn>
                                        <p:tgtEl>
                                          <p:spTgt spid="30736"/>
                                        </p:tgtEl>
                                        <p:attrNameLst>
                                          <p:attrName>style.visibility</p:attrName>
                                        </p:attrNameLst>
                                      </p:cBhvr>
                                      <p:to>
                                        <p:strVal val="visible"/>
                                      </p:to>
                                    </p:set>
                                    <p:animEffect transition="in" filter="wipe(down)">
                                      <p:cBhvr>
                                        <p:cTn id="88" dur="500"/>
                                        <p:tgtEl>
                                          <p:spTgt spid="30736"/>
                                        </p:tgtEl>
                                      </p:cBhvr>
                                    </p:animEffect>
                                  </p:childTnLst>
                                </p:cTn>
                              </p:par>
                              <p:par>
                                <p:cTn id="89" presetID="22" presetClass="entr" presetSubtype="4" fill="hold" nodeType="withEffect">
                                  <p:stCondLst>
                                    <p:cond delay="0"/>
                                  </p:stCondLst>
                                  <p:childTnLst>
                                    <p:set>
                                      <p:cBhvr>
                                        <p:cTn id="90" dur="1" fill="hold">
                                          <p:stCondLst>
                                            <p:cond delay="0"/>
                                          </p:stCondLst>
                                        </p:cTn>
                                        <p:tgtEl>
                                          <p:spTgt spid="30739"/>
                                        </p:tgtEl>
                                        <p:attrNameLst>
                                          <p:attrName>style.visibility</p:attrName>
                                        </p:attrNameLst>
                                      </p:cBhvr>
                                      <p:to>
                                        <p:strVal val="visible"/>
                                      </p:to>
                                    </p:set>
                                    <p:animEffect transition="in" filter="wipe(down)">
                                      <p:cBhvr>
                                        <p:cTn id="91" dur="500"/>
                                        <p:tgtEl>
                                          <p:spTgt spid="30739"/>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074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3" grpId="0"/>
      <p:bldP spid="14" grpId="0"/>
      <p:bldP spid="10" grpId="0"/>
      <p:bldP spid="11" grpId="0"/>
      <p:bldP spid="12" grpId="0"/>
      <p:bldP spid="15" grpId="0"/>
      <p:bldP spid="16" grpId="0"/>
      <p:bldP spid="30740" grpId="0"/>
      <p:bldP spid="21" grpId="0" bldLvl="0" animBg="1"/>
      <p:bldP spid="2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p:txBody>
          <a:bodyPr vert="horz" wrap="square" lIns="91440" tIns="45720" rIns="91440" bIns="45720" anchor="ctr" anchorCtr="0"/>
          <a:p>
            <a:pPr>
              <a:buNone/>
            </a:pPr>
            <a:endParaRPr lang="zh-CN" altLang="en-US" dirty="0"/>
          </a:p>
        </p:txBody>
      </p:sp>
      <p:pic>
        <p:nvPicPr>
          <p:cNvPr id="95234" name="Picture 2" descr="D:\编译原理\2018年秋季\shu.jpg"/>
          <p:cNvPicPr>
            <a:picLocks noChangeAspect="1"/>
          </p:cNvPicPr>
          <p:nvPr/>
        </p:nvPicPr>
        <p:blipFill>
          <a:blip r:embed="rId1"/>
          <a:stretch>
            <a:fillRect/>
          </a:stretch>
        </p:blipFill>
        <p:spPr>
          <a:xfrm>
            <a:off x="1476375" y="2571750"/>
            <a:ext cx="6323013" cy="3160713"/>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zh-CN" altLang="en-US" sz="3600" dirty="0">
                <a:solidFill>
                  <a:srgbClr val="660066"/>
                </a:solidFill>
              </a:rPr>
              <a:t>形式定义</a:t>
            </a:r>
            <a:endParaRPr lang="zh-CN" altLang="en-US" sz="3600" dirty="0">
              <a:solidFill>
                <a:srgbClr val="660066"/>
              </a:solidFill>
            </a:endParaRPr>
          </a:p>
        </p:txBody>
      </p:sp>
      <p:sp>
        <p:nvSpPr>
          <p:cNvPr id="96258" name="Rectangle 3"/>
          <p:cNvSpPr>
            <a:spLocks noGrp="1"/>
          </p:cNvSpPr>
          <p:nvPr>
            <p:ph idx="1"/>
          </p:nvPr>
        </p:nvSpPr>
        <p:spPr>
          <a:xfrm>
            <a:off x="457200" y="2362200"/>
            <a:ext cx="8001000" cy="3733800"/>
          </a:xfrm>
        </p:spPr>
        <p:txBody>
          <a:bodyPr vert="horz" wrap="square" lIns="91440" tIns="45720" rIns="91440" bIns="45720" anchor="t" anchorCtr="0"/>
          <a:p>
            <a:pPr eaLnBrk="1" hangingPunct="1">
              <a:buNone/>
            </a:pPr>
            <a:r>
              <a:rPr lang="zh-CN" altLang="en-US" sz="2400" dirty="0">
                <a:solidFill>
                  <a:schemeClr val="tx2"/>
                </a:solidFill>
                <a:latin typeface="宋体" panose="02010600030101010101" pitchFamily="2" charset="-122"/>
              </a:rPr>
              <a:t>上下文无关文法 是一个四元式</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G </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a:t>
            </a:r>
            <a:r>
              <a:rPr lang="en-US" altLang="zh-CN" sz="2400" dirty="0">
                <a:solidFill>
                  <a:schemeClr val="tx2"/>
                </a:solidFill>
                <a:latin typeface="宋体" panose="02010600030101010101" pitchFamily="2" charset="-122"/>
              </a:rPr>
              <a:t>,S,</a:t>
            </a:r>
            <a:r>
              <a:rPr lang="en-US" altLang="zh-CN" sz="2400" dirty="0">
                <a:solidFill>
                  <a:schemeClr val="tx2"/>
                </a:solidFill>
                <a:latin typeface="Arial Black" panose="020B0A04020102020204" pitchFamily="34" charset="0"/>
                <a:ea typeface="方正舒体" panose="02010601030101010101" pitchFamily="2" charset="-122"/>
              </a:rPr>
              <a:t>P</a:t>
            </a:r>
            <a:r>
              <a:rPr lang="zh-CN" altLang="en-US" sz="2400" dirty="0">
                <a:solidFill>
                  <a:schemeClr val="tx2"/>
                </a:solidFill>
                <a:latin typeface="宋体" panose="02010600030101010101" pitchFamily="2" charset="-122"/>
              </a:rPr>
              <a:t>）</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 </a:t>
            </a:r>
            <a:r>
              <a:rPr lang="zh-CN" altLang="en-US" sz="2400" dirty="0">
                <a:solidFill>
                  <a:schemeClr val="tx2"/>
                </a:solidFill>
                <a:latin typeface="宋体" panose="02010600030101010101" pitchFamily="2" charset="-122"/>
              </a:rPr>
              <a:t>：终结符号的非空有限集合</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zh-CN" altLang="en-US" sz="2400" dirty="0">
                <a:solidFill>
                  <a:schemeClr val="tx2"/>
                </a:solidFill>
                <a:latin typeface="宋体" panose="02010600030101010101" pitchFamily="2" charset="-122"/>
              </a:rPr>
              <a:t>：非终结符号的非空有限集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 </a:t>
            </a:r>
            <a:r>
              <a:rPr lang="en-US" altLang="zh-CN" sz="2000" b="1" dirty="0">
                <a:solidFill>
                  <a:schemeClr val="tx2"/>
                </a:solidFill>
                <a:latin typeface="宋体" panose="02010600030101010101" pitchFamily="2" charset="-122"/>
                <a:sym typeface="Symbol" panose="05050102010706020507" pitchFamily="18" charset="2"/>
              </a:rPr>
              <a:t>/\</a:t>
            </a:r>
            <a:r>
              <a:rPr lang="en-US" altLang="zh-CN" sz="2800" b="1" dirty="0">
                <a:solidFill>
                  <a:schemeClr val="tx2"/>
                </a:solidFill>
                <a:ea typeface="MingLiU" pitchFamily="49" charset="-120"/>
                <a:sym typeface="Symbol" panose="05050102010706020507" pitchFamily="18" charset="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zh-CN" altLang="en-US" sz="2400" dirty="0">
                <a:solidFill>
                  <a:schemeClr val="tx2"/>
                </a:solidFill>
                <a:latin typeface="宋体" panose="02010600030101010101" pitchFamily="2" charset="-122"/>
              </a:rPr>
              <a:t>＝</a:t>
            </a:r>
            <a:r>
              <a:rPr lang="zh-CN" altLang="en-US" sz="2400" b="1" dirty="0">
                <a:solidFill>
                  <a:schemeClr val="tx2"/>
                </a:solidFill>
                <a:ea typeface="MingLiU" pitchFamily="49" charset="-120"/>
                <a:sym typeface="Symbol" panose="05050102010706020507" pitchFamily="18" charset="2"/>
              </a:rPr>
              <a:t></a:t>
            </a:r>
            <a:r>
              <a:rPr lang="zh-CN" altLang="en-US" sz="2400" dirty="0">
                <a:solidFill>
                  <a:schemeClr val="tx2"/>
                </a:solidFill>
                <a:latin typeface="宋体" panose="02010600030101010101" pitchFamily="2" charset="-122"/>
              </a:rPr>
              <a:t> </a:t>
            </a:r>
            <a:r>
              <a:rPr lang="zh-CN" altLang="en-US" sz="1600" b="1" dirty="0">
                <a:solidFill>
                  <a:schemeClr val="tx2"/>
                </a:solidFill>
                <a:latin typeface="宋体" panose="02010600030101010101" pitchFamily="2" charset="-122"/>
              </a:rPr>
              <a:t> </a:t>
            </a:r>
            <a:endParaRPr lang="zh-CN" altLang="en-US" sz="2400" dirty="0">
              <a:solidFill>
                <a:schemeClr val="tx2"/>
              </a:solidFill>
              <a:latin typeface="宋体" panose="02010600030101010101" pitchFamily="2" charset="-122"/>
            </a:endParaRPr>
          </a:p>
          <a:p>
            <a:pPr eaLnBrk="1" hangingPunct="1">
              <a:buNone/>
            </a:pPr>
            <a:r>
              <a:rPr lang="zh-CN" altLang="en-US" sz="2000" dirty="0">
                <a:solidFill>
                  <a:srgbClr val="FF0000"/>
                </a:solidFill>
                <a:latin typeface="宋体" panose="02010600030101010101" pitchFamily="2" charset="-122"/>
              </a:rPr>
              <a:t>  </a:t>
            </a:r>
            <a:r>
              <a:rPr lang="en-US" altLang="zh-CN" sz="2400" dirty="0">
                <a:solidFill>
                  <a:srgbClr val="FF0000"/>
                </a:solidFill>
                <a:latin typeface="宋体" panose="02010600030101010101" pitchFamily="2" charset="-122"/>
              </a:rPr>
              <a:t>S</a:t>
            </a:r>
            <a:r>
              <a:rPr lang="en-US" altLang="zh-CN" sz="2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：非终结开始符号</a:t>
            </a:r>
            <a:endParaRPr lang="zh-CN" altLang="en-US" sz="2400" dirty="0">
              <a:solidFill>
                <a:srgbClr val="FF0000"/>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Arial Black" panose="020B0A04020102020204" pitchFamily="34" charset="0"/>
                <a:ea typeface="方正舒体" panose="02010601030101010101" pitchFamily="2" charset="-122"/>
              </a:rPr>
              <a:t>P </a:t>
            </a:r>
            <a:r>
              <a:rPr lang="zh-CN" altLang="en-US" sz="2400" dirty="0">
                <a:solidFill>
                  <a:schemeClr val="tx2"/>
                </a:solidFill>
                <a:latin typeface="宋体" panose="02010600030101010101" pitchFamily="2" charset="-122"/>
              </a:rPr>
              <a:t>：产生式集合（有限）</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产生式 </a:t>
            </a:r>
            <a:r>
              <a:rPr lang="en-US" altLang="zh-CN" sz="2400" dirty="0">
                <a:solidFill>
                  <a:schemeClr val="tx2"/>
                </a:solidFill>
                <a:latin typeface="宋体" panose="02010600030101010101" pitchFamily="2" charset="-122"/>
              </a:rPr>
              <a:t>P </a:t>
            </a:r>
            <a:r>
              <a:rPr lang="en-US" altLang="zh-CN" sz="2800" b="1" dirty="0">
                <a:solidFill>
                  <a:schemeClr val="accent2"/>
                </a:solidFill>
              </a:rPr>
              <a:t>→</a:t>
            </a:r>
            <a:r>
              <a:rPr lang="en-US" altLang="zh-CN" sz="2800" dirty="0">
                <a:solidFill>
                  <a:schemeClr val="tx2"/>
                </a:solidFill>
                <a:latin typeface="宋体" panose="02010600030101010101" pitchFamily="2" charset="-122"/>
              </a:rPr>
              <a:t>α</a:t>
            </a:r>
            <a:r>
              <a:rPr lang="en-US" altLang="zh-CN" sz="2800" b="1"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P</a:t>
            </a:r>
            <a:r>
              <a:rPr lang="en-US" altLang="zh-CN" sz="2800" b="1" dirty="0">
                <a:solidFill>
                  <a:schemeClr val="tx2"/>
                </a:solidFill>
                <a:ea typeface="MingLiU" pitchFamily="49" charset="-120"/>
                <a:sym typeface="Symbol" panose="05050102010706020507" pitchFamily="18" charset="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en-US" altLang="zh-CN" dirty="0">
                <a:solidFill>
                  <a:schemeClr val="tx2"/>
                </a:solidFill>
                <a:latin typeface="宋体" panose="02010600030101010101" pitchFamily="2" charset="-122"/>
              </a:rPr>
              <a:t>α</a:t>
            </a:r>
            <a:r>
              <a:rPr lang="en-US" altLang="zh-CN" b="1" dirty="0">
                <a:solidFill>
                  <a:schemeClr val="tx2"/>
                </a:solidFill>
                <a:ea typeface="MingLiU" pitchFamily="49" charset="-120"/>
                <a:sym typeface="Symbol" panose="05050102010706020507" pitchFamily="18" charset="2"/>
              </a:rPr>
              <a:t> </a:t>
            </a:r>
            <a:r>
              <a:rPr lang="en-US" altLang="zh-CN" b="1" dirty="0">
                <a:solidFill>
                  <a:srgbClr val="FF0000"/>
                </a:solidFill>
                <a:ea typeface="MingLiU" pitchFamily="49" charset="-120"/>
                <a:sym typeface="Symbol" panose="05050102010706020507" pitchFamily="18" charset="2"/>
              </a:rPr>
              <a:t>(</a:t>
            </a:r>
            <a:r>
              <a:rPr lang="en-US" altLang="zh-CN" sz="2800" dirty="0">
                <a:solidFill>
                  <a:srgbClr val="FF0000"/>
                </a:solidFill>
                <a:latin typeface="宋体" panose="02010600030101010101" pitchFamily="2" charset="-122"/>
              </a:rPr>
              <a:t>V</a:t>
            </a:r>
            <a:r>
              <a:rPr lang="en-US" altLang="zh-CN" sz="1800" b="1" dirty="0">
                <a:solidFill>
                  <a:srgbClr val="FF0000"/>
                </a:solidFill>
                <a:latin typeface="宋体" panose="02010600030101010101" pitchFamily="2" charset="-122"/>
              </a:rPr>
              <a:t>T </a:t>
            </a:r>
            <a:r>
              <a:rPr lang="en-US" altLang="zh-CN" sz="2400" b="1" dirty="0">
                <a:solidFill>
                  <a:srgbClr val="FF0000"/>
                </a:solidFill>
                <a:latin typeface="宋体" panose="02010600030101010101" pitchFamily="2" charset="-122"/>
                <a:sym typeface="Symbol" panose="05050102010706020507" pitchFamily="18" charset="2"/>
              </a:rPr>
              <a:t>∨</a:t>
            </a:r>
            <a:r>
              <a:rPr lang="en-US" altLang="zh-CN" b="1" dirty="0">
                <a:solidFill>
                  <a:srgbClr val="FF0000"/>
                </a:solidFill>
                <a:ea typeface="MingLiU" pitchFamily="49" charset="-120"/>
                <a:sym typeface="Symbol" panose="05050102010706020507" pitchFamily="18" charset="2"/>
              </a:rPr>
              <a:t> </a:t>
            </a:r>
            <a:r>
              <a:rPr lang="en-US" altLang="zh-CN" sz="2800" dirty="0">
                <a:solidFill>
                  <a:srgbClr val="FF0000"/>
                </a:solidFill>
                <a:latin typeface="宋体" panose="02010600030101010101" pitchFamily="2" charset="-122"/>
              </a:rPr>
              <a:t>V</a:t>
            </a:r>
            <a:r>
              <a:rPr lang="en-US" altLang="zh-CN" sz="1800" b="1" dirty="0">
                <a:solidFill>
                  <a:srgbClr val="FF0000"/>
                </a:solidFill>
                <a:latin typeface="宋体" panose="02010600030101010101" pitchFamily="2" charset="-122"/>
              </a:rPr>
              <a:t>N </a:t>
            </a:r>
            <a:r>
              <a:rPr lang="en-US" altLang="zh-CN" sz="2800" b="1" dirty="0">
                <a:solidFill>
                  <a:srgbClr val="FF0000"/>
                </a:solidFill>
                <a:latin typeface="宋体" panose="02010600030101010101" pitchFamily="2" charset="-122"/>
              </a:rPr>
              <a:t>)</a:t>
            </a:r>
            <a:r>
              <a:rPr lang="en-US" altLang="zh-CN" sz="2800" baseline="30000" dirty="0">
                <a:solidFill>
                  <a:srgbClr val="FF0000"/>
                </a:solidFill>
                <a:latin typeface="宋体" panose="02010600030101010101" pitchFamily="2" charset="-122"/>
              </a:rPr>
              <a:t>*</a:t>
            </a:r>
            <a:endParaRPr lang="en-US" altLang="zh-CN" sz="2800" baseline="30000" dirty="0">
              <a:solidFill>
                <a:srgbClr val="FF0000"/>
              </a:solidFill>
              <a:latin typeface="宋体" panose="02010600030101010101" pitchFamily="2" charset="-122"/>
            </a:endParaRPr>
          </a:p>
          <a:p>
            <a:pPr eaLnBrk="1" hangingPunct="1">
              <a:buNone/>
            </a:pPr>
            <a:r>
              <a:rPr lang="en-US" altLang="zh-CN" sz="2800" b="1" baseline="30000" dirty="0">
                <a:solidFill>
                  <a:srgbClr val="FF0000"/>
                </a:solidFill>
                <a:latin typeface="宋体" panose="02010600030101010101" pitchFamily="2" charset="-122"/>
              </a:rPr>
              <a:t>        </a:t>
            </a:r>
            <a:endParaRPr lang="en-US" altLang="zh-CN" sz="2800" b="1" baseline="30000" dirty="0">
              <a:solidFill>
                <a:srgbClr val="FF0000"/>
              </a:solidFill>
              <a:latin typeface="宋体" panose="02010600030101010101" pitchFamily="2" charset="-122"/>
            </a:endParaRPr>
          </a:p>
          <a:p>
            <a:pPr eaLnBrk="1" hangingPunct="1">
              <a:buNone/>
            </a:pPr>
            <a:r>
              <a:rPr lang="en-US" altLang="zh-CN" sz="2800" b="1" baseline="30000" dirty="0">
                <a:solidFill>
                  <a:srgbClr val="FF0000"/>
                </a:solidFill>
                <a:latin typeface="宋体" panose="02010600030101010101" pitchFamily="2" charset="-122"/>
              </a:rPr>
              <a:t>        </a:t>
            </a:r>
            <a:r>
              <a:rPr lang="zh-CN" altLang="en-US" sz="2800" b="1" baseline="30000" dirty="0">
                <a:solidFill>
                  <a:srgbClr val="FF0000"/>
                </a:solidFill>
                <a:latin typeface="宋体" panose="02010600030101010101" pitchFamily="2" charset="-122"/>
              </a:rPr>
              <a:t>开始符</a:t>
            </a:r>
            <a:r>
              <a:rPr lang="en-US" altLang="zh-CN" sz="2800" b="1" baseline="30000" dirty="0">
                <a:solidFill>
                  <a:srgbClr val="FF0000"/>
                </a:solidFill>
                <a:latin typeface="宋体" panose="02010600030101010101" pitchFamily="2" charset="-122"/>
              </a:rPr>
              <a:t>S</a:t>
            </a:r>
            <a:r>
              <a:rPr lang="zh-CN" altLang="en-US" sz="2800" b="1" baseline="30000" dirty="0">
                <a:solidFill>
                  <a:srgbClr val="FF0000"/>
                </a:solidFill>
                <a:latin typeface="宋体" panose="02010600030101010101" pitchFamily="2" charset="-122"/>
              </a:rPr>
              <a:t>至少必须在某个产生式的左边出现一次！</a:t>
            </a:r>
            <a:endParaRPr lang="en-US" altLang="zh-CN" sz="1600" b="1" dirty="0">
              <a:solidFill>
                <a:srgbClr val="FF0000"/>
              </a:solidFill>
              <a:latin typeface="宋体" panose="02010600030101010101" pitchFamily="2" charset="-122"/>
            </a:endParaRPr>
          </a:p>
        </p:txBody>
      </p:sp>
      <p:cxnSp>
        <p:nvCxnSpPr>
          <p:cNvPr id="6" name="直接连接符 5"/>
          <p:cNvCxnSpPr/>
          <p:nvPr/>
        </p:nvCxnSpPr>
        <p:spPr>
          <a:xfrm flipV="1">
            <a:off x="6372225" y="4733925"/>
            <a:ext cx="215900" cy="360363"/>
          </a:xfrm>
          <a:prstGeom prst="line">
            <a:avLst/>
          </a:prstGeom>
          <a:ln w="9525" cap="flat" cmpd="sng">
            <a:solidFill>
              <a:srgbClr val="FF0000"/>
            </a:solidFill>
            <a:prstDash val="solid"/>
            <a:round/>
            <a:headEnd type="none" w="med" len="med"/>
            <a:tailEnd type="none" w="med" len="med"/>
          </a:ln>
        </p:spPr>
      </p:cxnSp>
      <p:sp>
        <p:nvSpPr>
          <p:cNvPr id="7" name="矩形 6"/>
          <p:cNvSpPr/>
          <p:nvPr/>
        </p:nvSpPr>
        <p:spPr>
          <a:xfrm>
            <a:off x="6372225" y="4365625"/>
            <a:ext cx="1397000" cy="369888"/>
          </a:xfrm>
          <a:prstGeom prst="rect">
            <a:avLst/>
          </a:prstGeom>
          <a:noFill/>
          <a:ln w="9525">
            <a:noFill/>
          </a:ln>
        </p:spPr>
        <p:txBody>
          <a:bodyPr wrap="none" anchor="t" anchorCtr="0">
            <a:spAutoFit/>
          </a:bodyPr>
          <a:p>
            <a:r>
              <a:rPr lang="zh-CN" altLang="en-US" sz="1800" dirty="0">
                <a:solidFill>
                  <a:srgbClr val="FF0000"/>
                </a:solidFill>
                <a:latin typeface="Times New Roman" panose="02020603050405020304" pitchFamily="18" charset="0"/>
                <a:ea typeface="宋体" panose="02010600030101010101" pitchFamily="2" charset="-122"/>
              </a:rPr>
              <a:t>字符串</a:t>
            </a:r>
            <a:r>
              <a:rPr lang="en-US" altLang="zh-CN" sz="1800" dirty="0">
                <a:solidFill>
                  <a:srgbClr val="FF0000"/>
                </a:solidFill>
                <a:latin typeface="Times New Roman" panose="02020603050405020304" pitchFamily="18" charset="0"/>
                <a:ea typeface="宋体" panose="02010600030101010101" pitchFamily="2" charset="-122"/>
              </a:rPr>
              <a:t>,</a:t>
            </a:r>
            <a:r>
              <a:rPr lang="zh-CN" altLang="en-US" sz="1800" dirty="0">
                <a:solidFill>
                  <a:srgbClr val="FF0000"/>
                </a:solidFill>
                <a:latin typeface="Times New Roman" panose="02020603050405020304" pitchFamily="18" charset="0"/>
                <a:ea typeface="宋体" panose="02010600030101010101" pitchFamily="2" charset="-122"/>
              </a:rPr>
              <a:t>闭包</a:t>
            </a:r>
            <a:endParaRPr lang="en-US" altLang="zh-CN" sz="18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sp>
        <p:nvSpPr>
          <p:cNvPr id="13314" name="Rectangle 3"/>
          <p:cNvSpPr>
            <a:spLocks noGrp="1"/>
          </p:cNvSpPr>
          <p:nvPr>
            <p:ph idx="1"/>
          </p:nvPr>
        </p:nvSpPr>
        <p:spPr/>
        <p:txBody>
          <a:bodyPr vert="horz" wrap="square" lIns="91440" tIns="45720" rIns="91440" bIns="45720" anchor="t" anchorCtr="0"/>
          <a:p>
            <a:pPr eaLnBrk="1" hangingPunct="1"/>
            <a:r>
              <a:rPr lang="en-US" altLang="zh-CN" sz="2800" dirty="0">
                <a:solidFill>
                  <a:srgbClr val="660066"/>
                </a:solidFill>
              </a:rPr>
              <a:t>Fortran</a:t>
            </a:r>
            <a:r>
              <a:rPr lang="en-US" altLang="zh-CN" sz="2800" dirty="0"/>
              <a:t>                      </a:t>
            </a:r>
            <a:r>
              <a:rPr lang="zh-CN" altLang="en-US" sz="2800" dirty="0"/>
              <a:t>数值计算</a:t>
            </a:r>
            <a:endParaRPr lang="zh-CN" altLang="en-US" sz="2800" dirty="0"/>
          </a:p>
          <a:p>
            <a:pPr eaLnBrk="1" hangingPunct="1"/>
            <a:r>
              <a:rPr lang="en-US" altLang="zh-CN" sz="2800" dirty="0">
                <a:solidFill>
                  <a:srgbClr val="660066"/>
                </a:solidFill>
              </a:rPr>
              <a:t>COBOL</a:t>
            </a:r>
            <a:r>
              <a:rPr lang="en-US" altLang="zh-CN" sz="2800" dirty="0"/>
              <a:t>	                   </a:t>
            </a:r>
            <a:r>
              <a:rPr lang="zh-CN" altLang="en-US" sz="2800" dirty="0"/>
              <a:t>事务处理</a:t>
            </a:r>
            <a:endParaRPr lang="zh-CN" altLang="en-US" sz="2800" dirty="0"/>
          </a:p>
          <a:p>
            <a:pPr eaLnBrk="1" hangingPunct="1"/>
            <a:r>
              <a:rPr lang="en-US" altLang="zh-CN" sz="2800" dirty="0">
                <a:solidFill>
                  <a:srgbClr val="660066"/>
                </a:solidFill>
              </a:rPr>
              <a:t>Prolog</a:t>
            </a:r>
            <a:r>
              <a:rPr lang="en-US" altLang="zh-CN" sz="2800" dirty="0"/>
              <a:t>		          </a:t>
            </a:r>
            <a:r>
              <a:rPr lang="zh-CN" altLang="en-US" sz="2800" dirty="0"/>
              <a:t>人工智能</a:t>
            </a:r>
            <a:endParaRPr lang="zh-CN" altLang="en-US" sz="2800" dirty="0"/>
          </a:p>
          <a:p>
            <a:pPr eaLnBrk="1" hangingPunct="1"/>
            <a:r>
              <a:rPr lang="en-US" altLang="zh-CN" sz="2800" dirty="0">
                <a:solidFill>
                  <a:srgbClr val="FF0000"/>
                </a:solidFill>
              </a:rPr>
              <a:t>ADA                         </a:t>
            </a:r>
            <a:r>
              <a:rPr lang="zh-CN" altLang="en-US" sz="2800" dirty="0">
                <a:solidFill>
                  <a:srgbClr val="FF0000"/>
                </a:solidFill>
              </a:rPr>
              <a:t>大型嵌入式实时处理</a:t>
            </a:r>
            <a:endParaRPr lang="zh-CN" altLang="en-US" sz="2800" dirty="0">
              <a:solidFill>
                <a:srgbClr val="FF0000"/>
              </a:solidFill>
            </a:endParaRPr>
          </a:p>
          <a:p>
            <a:pPr eaLnBrk="1" hangingPunct="1"/>
            <a:r>
              <a:rPr lang="en-US" altLang="zh-CN" sz="2800" dirty="0">
                <a:solidFill>
                  <a:srgbClr val="660066"/>
                </a:solidFill>
              </a:rPr>
              <a:t>C</a:t>
            </a:r>
            <a:r>
              <a:rPr lang="zh-CN" altLang="en-US" sz="2800" dirty="0">
                <a:solidFill>
                  <a:srgbClr val="660066"/>
                </a:solidFill>
              </a:rPr>
              <a:t>、</a:t>
            </a:r>
            <a:r>
              <a:rPr lang="en-US" altLang="zh-CN" sz="2800" dirty="0">
                <a:solidFill>
                  <a:srgbClr val="660066"/>
                </a:solidFill>
              </a:rPr>
              <a:t>Pascal</a:t>
            </a:r>
            <a:r>
              <a:rPr lang="en-US" altLang="zh-CN" sz="2800" dirty="0"/>
              <a:t>                 </a:t>
            </a:r>
            <a:r>
              <a:rPr lang="zh-CN" altLang="en-US" sz="2800" dirty="0"/>
              <a:t>通用软件、系统软件</a:t>
            </a:r>
            <a:endParaRPr lang="zh-CN" altLang="en-US" sz="2800" dirty="0"/>
          </a:p>
          <a:p>
            <a:pPr eaLnBrk="1" hangingPunct="1"/>
            <a:r>
              <a:rPr lang="en-US" altLang="zh-CN" sz="2800" dirty="0">
                <a:solidFill>
                  <a:srgbClr val="660066"/>
                </a:solidFill>
              </a:rPr>
              <a:t>C++</a:t>
            </a:r>
            <a:r>
              <a:rPr lang="zh-CN" altLang="en-US" sz="2800" dirty="0">
                <a:solidFill>
                  <a:srgbClr val="660066"/>
                </a:solidFill>
              </a:rPr>
              <a:t>、</a:t>
            </a:r>
            <a:r>
              <a:rPr lang="en-US" altLang="zh-CN" sz="2800" dirty="0">
                <a:solidFill>
                  <a:srgbClr val="660066"/>
                </a:solidFill>
              </a:rPr>
              <a:t>Java</a:t>
            </a:r>
            <a:r>
              <a:rPr lang="zh-CN" altLang="en-US" sz="2800" dirty="0">
                <a:solidFill>
                  <a:srgbClr val="660066"/>
                </a:solidFill>
              </a:rPr>
              <a:t>、</a:t>
            </a:r>
            <a:r>
              <a:rPr lang="en-US" altLang="zh-CN" sz="2800" dirty="0">
                <a:solidFill>
                  <a:srgbClr val="660066"/>
                </a:solidFill>
              </a:rPr>
              <a:t>C#</a:t>
            </a:r>
            <a:r>
              <a:rPr lang="zh-CN" altLang="en-US" sz="2800" dirty="0">
                <a:solidFill>
                  <a:srgbClr val="660066"/>
                </a:solidFill>
              </a:rPr>
              <a:t>       </a:t>
            </a:r>
            <a:r>
              <a:rPr lang="en-US" altLang="zh-CN" sz="2800" dirty="0"/>
              <a:t>OOP</a:t>
            </a:r>
            <a:endParaRPr lang="en-US" altLang="zh-CN" sz="2800" dirty="0"/>
          </a:p>
          <a:p>
            <a:pPr eaLnBrk="1" hangingPunct="1"/>
            <a:r>
              <a:rPr lang="en-US" altLang="zh-CN" sz="2800" dirty="0">
                <a:solidFill>
                  <a:srgbClr val="FF0000"/>
                </a:solidFill>
              </a:rPr>
              <a:t>CAML/OCAML</a:t>
            </a:r>
            <a:r>
              <a:rPr lang="zh-CN" altLang="en-US" sz="2800" dirty="0">
                <a:solidFill>
                  <a:srgbClr val="FF0000"/>
                </a:solidFill>
              </a:rPr>
              <a:t>、</a:t>
            </a:r>
            <a:r>
              <a:rPr lang="en-US" altLang="zh-CN" sz="2800" dirty="0">
                <a:solidFill>
                  <a:srgbClr val="FF0000"/>
                </a:solidFill>
              </a:rPr>
              <a:t>F#  </a:t>
            </a:r>
            <a:r>
              <a:rPr lang="zh-CN" altLang="en-US" sz="2800" dirty="0">
                <a:solidFill>
                  <a:srgbClr val="FF0000"/>
                </a:solidFill>
              </a:rPr>
              <a:t>函数式、多核计算</a:t>
            </a:r>
            <a:endParaRPr lang="en-US" altLang="zh-CN" sz="2800" dirty="0">
              <a:solidFill>
                <a:srgbClr val="FF0000"/>
              </a:solidFill>
            </a:endParaRPr>
          </a:p>
          <a:p>
            <a:pPr eaLnBrk="1" hangingPunct="1"/>
            <a:r>
              <a:rPr lang="en-US" altLang="zh-CN" sz="2800" dirty="0">
                <a:solidFill>
                  <a:srgbClr val="FF0000"/>
                </a:solidFill>
              </a:rPr>
              <a:t>UML</a:t>
            </a:r>
            <a:r>
              <a:rPr lang="zh-CN" altLang="en-US" sz="2800" dirty="0">
                <a:solidFill>
                  <a:srgbClr val="FF0000"/>
                </a:solidFill>
              </a:rPr>
              <a:t>、</a:t>
            </a:r>
            <a:r>
              <a:rPr lang="en-US" altLang="zh-CN" sz="2800" dirty="0">
                <a:solidFill>
                  <a:srgbClr val="FF0000"/>
                </a:solidFill>
              </a:rPr>
              <a:t>SysML</a:t>
            </a:r>
            <a:r>
              <a:rPr lang="zh-CN" altLang="en-US" sz="2800" dirty="0">
                <a:solidFill>
                  <a:srgbClr val="FF0000"/>
                </a:solidFill>
              </a:rPr>
              <a:t>、</a:t>
            </a:r>
            <a:r>
              <a:rPr lang="en-US" altLang="zh-CN" sz="2800" dirty="0">
                <a:solidFill>
                  <a:srgbClr val="FF0000"/>
                </a:solidFill>
              </a:rPr>
              <a:t>AADL</a:t>
            </a:r>
            <a:r>
              <a:rPr lang="zh-CN" altLang="en-US" sz="2800" dirty="0">
                <a:solidFill>
                  <a:srgbClr val="FF0000"/>
                </a:solidFill>
              </a:rPr>
              <a:t>、同步语言   建模</a:t>
            </a:r>
            <a:endParaRPr lang="zh-CN" altLang="en-US" sz="2800" dirty="0">
              <a:solidFill>
                <a:srgbClr val="FF0000"/>
              </a:solidFill>
            </a:endParaRPr>
          </a:p>
          <a:p>
            <a:pPr eaLnBrk="1" hangingPunct="1"/>
            <a:r>
              <a:rPr lang="en-US" altLang="zh-CN" sz="2800" dirty="0">
                <a:solidFill>
                  <a:srgbClr val="FF0000"/>
                </a:solidFill>
              </a:rPr>
              <a:t>Coq</a:t>
            </a:r>
            <a:r>
              <a:rPr lang="zh-CN" altLang="en-US" sz="2800" dirty="0">
                <a:solidFill>
                  <a:srgbClr val="FF0000"/>
                </a:solidFill>
              </a:rPr>
              <a:t>、</a:t>
            </a:r>
            <a:r>
              <a:rPr lang="en-US" altLang="zh-CN" sz="2800" dirty="0">
                <a:solidFill>
                  <a:srgbClr val="FF0000"/>
                </a:solidFill>
              </a:rPr>
              <a:t>Isabelle  </a:t>
            </a:r>
            <a:r>
              <a:rPr lang="zh-CN" altLang="en-US" sz="2800" dirty="0">
                <a:solidFill>
                  <a:srgbClr val="FF0000"/>
                </a:solidFill>
              </a:rPr>
              <a:t>定理证明的</a:t>
            </a:r>
            <a:r>
              <a:rPr lang="zh-CN" altLang="en-US" sz="2800" dirty="0">
                <a:solidFill>
                  <a:srgbClr val="FF0000"/>
                </a:solidFill>
              </a:rPr>
              <a:t>描述语言</a:t>
            </a:r>
            <a:endParaRPr lang="zh-CN" altLang="en-US" sz="2800" dirty="0">
              <a:solidFill>
                <a:srgbClr val="FF0000"/>
              </a:solidFill>
            </a:endParaRPr>
          </a:p>
        </p:txBody>
      </p:sp>
      <p:sp>
        <p:nvSpPr>
          <p:cNvPr id="2" name="矩形 1"/>
          <p:cNvSpPr/>
          <p:nvPr/>
        </p:nvSpPr>
        <p:spPr>
          <a:xfrm>
            <a:off x="7019925" y="2349500"/>
            <a:ext cx="1724025"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上千种语言</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zh-CN" altLang="en-US" sz="3600" dirty="0">
                <a:solidFill>
                  <a:srgbClr val="660066"/>
                </a:solidFill>
              </a:rPr>
              <a:t>形式定义</a:t>
            </a:r>
            <a:endParaRPr lang="zh-CN" altLang="en-US" sz="3600" dirty="0">
              <a:solidFill>
                <a:srgbClr val="660066"/>
              </a:solidFill>
            </a:endParaRPr>
          </a:p>
        </p:txBody>
      </p:sp>
      <p:sp>
        <p:nvSpPr>
          <p:cNvPr id="96258" name="Rectangle 3"/>
          <p:cNvSpPr>
            <a:spLocks noGrp="1"/>
          </p:cNvSpPr>
          <p:nvPr>
            <p:ph idx="1"/>
          </p:nvPr>
        </p:nvSpPr>
        <p:spPr>
          <a:xfrm>
            <a:off x="457200" y="2362200"/>
            <a:ext cx="8001000" cy="4244975"/>
          </a:xfrm>
        </p:spPr>
        <p:txBody>
          <a:bodyPr vert="horz" wrap="square" lIns="91440" tIns="45720" rIns="91440" bIns="45720" anchor="t" anchorCtr="0"/>
          <a:p>
            <a:pPr eaLnBrk="1" hangingPunct="1">
              <a:buFont typeface="Wingdings" panose="05000000000000000000" charset="0"/>
              <a:buChar char="ü"/>
            </a:pPr>
            <a:r>
              <a:rPr lang="zh-CN" altLang="en-US" sz="2400" dirty="0">
                <a:solidFill>
                  <a:schemeClr val="tx2"/>
                </a:solidFill>
                <a:latin typeface="宋体" panose="02010600030101010101" pitchFamily="2" charset="-122"/>
              </a:rPr>
              <a:t>终结符：程序语言中的单词符号，如保留字、标识符、常数、算符、界符等，是不可再分的基本</a:t>
            </a:r>
            <a:r>
              <a:rPr lang="zh-CN" altLang="en-US" sz="2400" dirty="0">
                <a:solidFill>
                  <a:schemeClr val="tx2"/>
                </a:solidFill>
                <a:latin typeface="宋体" panose="02010600030101010101" pitchFamily="2" charset="-122"/>
              </a:rPr>
              <a:t>符号。</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非终结符：代表语法范畴，例如，</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算术表达式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布尔表达式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赋值语句</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子程序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函数</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过程</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等，是由终结符和非终结符组成的</a:t>
            </a:r>
            <a:r>
              <a:rPr lang="zh-CN" altLang="en-US" sz="2400" dirty="0">
                <a:solidFill>
                  <a:schemeClr val="tx2"/>
                </a:solidFill>
                <a:latin typeface="宋体" panose="02010600030101010101" pitchFamily="2" charset="-122"/>
              </a:rPr>
              <a:t>字符串。</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开始符：是一个特殊的非</a:t>
            </a:r>
            <a:r>
              <a:rPr lang="zh-CN" altLang="en-US" sz="2400" dirty="0">
                <a:solidFill>
                  <a:schemeClr val="tx2"/>
                </a:solidFill>
                <a:latin typeface="宋体" panose="02010600030101010101" pitchFamily="2" charset="-122"/>
              </a:rPr>
              <a:t>终结符。</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产生式：用于定义语法</a:t>
            </a:r>
            <a:r>
              <a:rPr lang="zh-CN" altLang="en-US" sz="2400" dirty="0">
                <a:solidFill>
                  <a:schemeClr val="tx2"/>
                </a:solidFill>
                <a:latin typeface="宋体" panose="02010600030101010101" pitchFamily="2" charset="-122"/>
              </a:rPr>
              <a:t>范畴。</a:t>
            </a:r>
            <a:endParaRPr lang="zh-CN" altLang="en-US" sz="2400" dirty="0">
              <a:solidFill>
                <a:schemeClr val="tx2"/>
              </a:solidFill>
              <a:latin typeface="宋体" panose="02010600030101010101" pitchFamily="2" charset="-122"/>
            </a:endParaRPr>
          </a:p>
          <a:p>
            <a:pPr marL="0" indent="0" eaLnBrk="1" hangingPunct="1">
              <a:buFont typeface="Wingdings" panose="05000000000000000000" charset="0"/>
              <a:buNone/>
            </a:pPr>
            <a:endParaRPr lang="zh-CN" altLang="en-US" sz="2400" dirty="0">
              <a:solidFill>
                <a:schemeClr val="tx2"/>
              </a:solidFill>
              <a:latin typeface="宋体" panose="02010600030101010101" pitchFamily="2" charset="-122"/>
            </a:endParaRPr>
          </a:p>
          <a:p>
            <a:pPr marL="0" indent="0" eaLnBrk="1" hangingPunct="1">
              <a:buFont typeface="Wingdings" panose="05000000000000000000" charset="0"/>
              <a:buNone/>
            </a:pPr>
            <a:r>
              <a:rPr lang="en-US" altLang="zh-CN" sz="2000" b="1" dirty="0">
                <a:solidFill>
                  <a:srgbClr val="FF0000"/>
                </a:solidFill>
                <a:latin typeface="宋体" panose="02010600030101010101" pitchFamily="2" charset="-122"/>
              </a:rPr>
              <a:t>注意：有时一个产生式不足以定义一个语法范畴，需要多个产生式来定义，特别是有时需要含有递归的产生式</a:t>
            </a:r>
            <a:endParaRPr lang="zh-CN" altLang="en-US" sz="2000" dirty="0">
              <a:solidFill>
                <a:schemeClr val="tx2"/>
              </a:solidFill>
              <a:latin typeface="宋体" panose="02010600030101010101" pitchFamily="2" charset="-122"/>
            </a:endParaRPr>
          </a:p>
          <a:p>
            <a:pPr eaLnBrk="1" hangingPunct="1">
              <a:buNone/>
            </a:pPr>
            <a:endParaRPr lang="en-US" altLang="zh-CN" sz="20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660066"/>
                </a:solidFill>
                <a:latin typeface="宋体" panose="02010600030101010101" pitchFamily="2" charset="-122"/>
              </a:rPr>
              <a:t>例：算术表达式</a:t>
            </a:r>
            <a:endParaRPr lang="zh-CN" altLang="en-US" sz="3600" u="sng" dirty="0">
              <a:solidFill>
                <a:srgbClr val="660066"/>
              </a:solidFill>
              <a:latin typeface="宋体" panose="02010600030101010101" pitchFamily="2" charset="-122"/>
            </a:endParaRPr>
          </a:p>
        </p:txBody>
      </p:sp>
      <p:sp>
        <p:nvSpPr>
          <p:cNvPr id="98306" name="Rectangle 3"/>
          <p:cNvSpPr>
            <a:spLocks noGrp="1"/>
          </p:cNvSpPr>
          <p:nvPr>
            <p:ph sz="half" idx="1"/>
          </p:nvPr>
        </p:nvSpPr>
        <p:spPr>
          <a:xfrm>
            <a:off x="762000" y="1905000"/>
            <a:ext cx="3810000" cy="4114800"/>
          </a:xfrm>
        </p:spPr>
        <p:txBody>
          <a:bodyPr vert="horz" wrap="square" lIns="91440" tIns="45720" rIns="91440" bIns="45720" anchor="t" anchorCtr="0"/>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var </a:t>
            </a:r>
            <a:r>
              <a:rPr kumimoji="1" lang="en-US" altLang="zh-CN" b="1" dirty="0">
                <a:latin typeface="+mn-lt"/>
                <a:ea typeface="+mn-ea"/>
                <a:cs typeface="+mn-cs"/>
              </a:rPr>
              <a:t>| </a:t>
            </a:r>
            <a:r>
              <a:rPr kumimoji="1" lang="en-US" altLang="zh-CN" dirty="0">
                <a:latin typeface="+mn-lt"/>
                <a:ea typeface="+mn-ea"/>
                <a:cs typeface="+mn-cs"/>
              </a:rPr>
              <a:t>const</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E </a:t>
            </a:r>
            <a:r>
              <a:rPr kumimoji="1" lang="en-US" altLang="zh-CN" b="1" dirty="0">
                <a:latin typeface="+mn-lt"/>
                <a:ea typeface="+mn-ea"/>
                <a:cs typeface="+mn-cs"/>
              </a:rPr>
              <a:t>+</a:t>
            </a:r>
            <a:r>
              <a:rPr kumimoji="1" lang="en-US" altLang="zh-CN" dirty="0">
                <a:latin typeface="+mn-lt"/>
                <a:ea typeface="+mn-ea"/>
                <a:cs typeface="+mn-cs"/>
              </a:rPr>
              <a:t> 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E * 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zh-CN" altLang="en-US" dirty="0">
                <a:latin typeface="+mn-lt"/>
                <a:ea typeface="+mn-ea"/>
                <a:cs typeface="+mn-cs"/>
              </a:rPr>
              <a:t>（ </a:t>
            </a:r>
            <a:r>
              <a:rPr kumimoji="1" lang="en-US" altLang="zh-CN" dirty="0">
                <a:latin typeface="+mn-lt"/>
                <a:ea typeface="+mn-ea"/>
                <a:cs typeface="+mn-cs"/>
              </a:rPr>
              <a:t>E </a:t>
            </a:r>
            <a:r>
              <a:rPr kumimoji="1" lang="zh-CN" altLang="en-US"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solidFill>
                  <a:schemeClr val="accent2"/>
                </a:solidFill>
                <a:latin typeface="+mn-lt"/>
                <a:ea typeface="+mn-ea"/>
                <a:cs typeface="+mn-cs"/>
              </a:rPr>
              <a:t>推导</a:t>
            </a:r>
            <a:endParaRPr kumimoji="1" lang="zh-CN" altLang="en-US"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E</a:t>
            </a:r>
            <a:r>
              <a:rPr kumimoji="1" lang="en-US" altLang="zh-CN" dirty="0">
                <a:solidFill>
                  <a:srgbClr val="660066"/>
                </a:solidFill>
                <a:latin typeface="+mn-lt"/>
                <a:ea typeface="MingLiU" pitchFamily="49" charset="-120"/>
                <a:cs typeface="+mn-cs"/>
              </a:rPr>
              <a:t>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 E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zh-CN" altLang="en-US" dirty="0">
                <a:solidFill>
                  <a:srgbClr val="660066"/>
                </a:solidFill>
                <a:latin typeface="+mn-lt"/>
                <a:ea typeface="+mn-ea"/>
                <a:cs typeface="+mn-cs"/>
              </a:rPr>
              <a:t>）</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E </a:t>
            </a:r>
            <a:r>
              <a:rPr kumimoji="1" lang="zh-CN" altLang="en-US" dirty="0">
                <a:solidFill>
                  <a:srgbClr val="660066"/>
                </a:solidFill>
                <a:latin typeface="+mn-lt"/>
                <a:ea typeface="+mn-ea"/>
                <a:cs typeface="+mn-cs"/>
              </a:rPr>
              <a:t>） </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 </a:t>
            </a:r>
            <a:r>
              <a:rPr kumimoji="1" lang="en-US" altLang="zh-CN" dirty="0">
                <a:solidFill>
                  <a:srgbClr val="660066"/>
                </a:solidFill>
                <a:latin typeface="+mn-lt"/>
                <a:ea typeface="+mn-ea"/>
                <a:cs typeface="+mn-cs"/>
              </a:rPr>
              <a:t>var * (const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var )</a:t>
            </a:r>
            <a:endParaRPr kumimoji="1" lang="en-US" altLang="zh-CN" dirty="0">
              <a:solidFill>
                <a:srgbClr val="660066"/>
              </a:solidFill>
              <a:latin typeface="+mn-lt"/>
              <a:ea typeface="+mn-ea"/>
              <a:cs typeface="+mn-cs"/>
            </a:endParaRPr>
          </a:p>
        </p:txBody>
      </p:sp>
      <p:sp>
        <p:nvSpPr>
          <p:cNvPr id="98307" name="Rectangle 4"/>
          <p:cNvSpPr>
            <a:spLocks noGrp="1"/>
          </p:cNvSpPr>
          <p:nvPr>
            <p:ph sz="half" idx="2"/>
          </p:nvPr>
        </p:nvSpPr>
        <p:spPr/>
        <p:txBody>
          <a:bodyPr vert="horz" wrap="square" lIns="91440" tIns="45720" rIns="91440" bIns="45720" anchor="t" anchorCtr="0"/>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var </a:t>
            </a:r>
            <a:r>
              <a:rPr kumimoji="1" lang="en-US" altLang="zh-CN" b="1" dirty="0">
                <a:latin typeface="+mn-lt"/>
                <a:ea typeface="+mn-ea"/>
                <a:cs typeface="+mn-cs"/>
              </a:rPr>
              <a:t>|</a:t>
            </a:r>
            <a:r>
              <a:rPr kumimoji="1" lang="en-US" altLang="zh-CN" dirty="0">
                <a:latin typeface="+mn-lt"/>
                <a:ea typeface="+mn-ea"/>
                <a:cs typeface="+mn-cs"/>
              </a:rPr>
              <a:t> const </a:t>
            </a:r>
            <a:r>
              <a:rPr kumimoji="1" lang="en-US" altLang="zh-CN" b="1" dirty="0">
                <a:latin typeface="+mn-lt"/>
                <a:ea typeface="+mn-ea"/>
                <a:cs typeface="+mn-cs"/>
              </a:rPr>
              <a:t>|</a:t>
            </a:r>
            <a:r>
              <a:rPr kumimoji="1" lang="en-US" altLang="zh-CN" dirty="0">
                <a:latin typeface="+mn-lt"/>
                <a:ea typeface="+mn-ea"/>
                <a:cs typeface="+mn-cs"/>
              </a:rPr>
              <a:t>EAE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A </a:t>
            </a:r>
            <a:r>
              <a:rPr kumimoji="1" lang="en-US" altLang="zh-CN" sz="2400" b="1" dirty="0">
                <a:solidFill>
                  <a:schemeClr val="accent2"/>
                </a:solidFill>
                <a:latin typeface="+mn-lt"/>
                <a:ea typeface="+mn-ea"/>
                <a:cs typeface="+mn-cs"/>
              </a:rPr>
              <a:t>→ </a:t>
            </a:r>
            <a:r>
              <a:rPr kumimoji="1" lang="en-US" altLang="zh-CN" b="1" dirty="0">
                <a:latin typeface="+mn-lt"/>
                <a:ea typeface="+mn-ea"/>
                <a:cs typeface="+mn-cs"/>
              </a:rPr>
              <a:t>+ | </a:t>
            </a:r>
            <a:r>
              <a:rPr kumimoji="1" lang="en-US" altLang="zh-CN" dirty="0">
                <a:latin typeface="+mn-lt"/>
                <a:ea typeface="+mn-ea"/>
                <a:cs typeface="+mn-cs"/>
              </a:rPr>
              <a:t>*</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zh-CN" altLang="en-US" dirty="0">
                <a:latin typeface="+mn-lt"/>
                <a:ea typeface="+mn-ea"/>
                <a:cs typeface="+mn-cs"/>
              </a:rPr>
              <a:t>（ </a:t>
            </a:r>
            <a:r>
              <a:rPr kumimoji="1" lang="en-US" altLang="zh-CN" dirty="0">
                <a:latin typeface="+mn-lt"/>
                <a:ea typeface="+mn-ea"/>
                <a:cs typeface="+mn-cs"/>
              </a:rPr>
              <a:t>E </a:t>
            </a:r>
            <a:r>
              <a:rPr kumimoji="1" lang="zh-CN" altLang="en-US"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solidFill>
                  <a:schemeClr val="accent2"/>
                </a:solidFill>
                <a:latin typeface="+mn-lt"/>
                <a:ea typeface="+mn-ea"/>
                <a:cs typeface="+mn-cs"/>
              </a:rPr>
              <a:t>推导</a:t>
            </a:r>
            <a:endParaRPr kumimoji="1" lang="zh-CN" altLang="en-US" dirty="0">
              <a:solidFill>
                <a:schemeClr val="accent2"/>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E</a:t>
            </a:r>
            <a:r>
              <a:rPr kumimoji="1" lang="en-US" altLang="zh-CN" dirty="0">
                <a:solidFill>
                  <a:srgbClr val="660066"/>
                </a:solidFill>
                <a:latin typeface="+mn-lt"/>
                <a:ea typeface="MingLiU" pitchFamily="49" charset="-120"/>
                <a:cs typeface="+mn-cs"/>
              </a:rPr>
              <a:t>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EAE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A</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zh-CN" altLang="en-US" dirty="0">
                <a:solidFill>
                  <a:srgbClr val="660066"/>
                </a:solidFill>
                <a:latin typeface="+mn-lt"/>
                <a:ea typeface="+mn-ea"/>
                <a:cs typeface="+mn-cs"/>
              </a:rPr>
              <a:t>）</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E </a:t>
            </a:r>
            <a:r>
              <a:rPr kumimoji="1" lang="zh-CN" altLang="en-US" dirty="0">
                <a:solidFill>
                  <a:srgbClr val="660066"/>
                </a:solidFill>
                <a:latin typeface="+mn-lt"/>
                <a:ea typeface="+mn-ea"/>
                <a:cs typeface="+mn-cs"/>
              </a:rPr>
              <a:t>） </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 </a:t>
            </a:r>
            <a:r>
              <a:rPr kumimoji="1" lang="en-US" altLang="zh-CN" dirty="0">
                <a:solidFill>
                  <a:srgbClr val="660066"/>
                </a:solidFill>
                <a:latin typeface="+mn-lt"/>
                <a:ea typeface="+mn-ea"/>
                <a:cs typeface="+mn-cs"/>
              </a:rPr>
              <a:t>var * (const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var )</a:t>
            </a:r>
            <a:endParaRPr kumimoji="1" lang="en-US" altLang="zh-CN" dirty="0">
              <a:solidFill>
                <a:srgbClr val="660066"/>
              </a:solidFill>
              <a:latin typeface="+mn-lt"/>
              <a:ea typeface="+mn-ea"/>
              <a:cs typeface="+mn-cs"/>
            </a:endParaRPr>
          </a:p>
        </p:txBody>
      </p:sp>
      <p:sp>
        <p:nvSpPr>
          <p:cNvPr id="2" name="矩形 1"/>
          <p:cNvSpPr/>
          <p:nvPr/>
        </p:nvSpPr>
        <p:spPr>
          <a:xfrm>
            <a:off x="971550" y="6165850"/>
            <a:ext cx="7056438" cy="4603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文法如何定义语言呢？展开和替换 </a:t>
            </a:r>
            <a:r>
              <a:rPr kumimoji="1" lang="en-US" altLang="zh-CN" sz="2400" b="0" i="0" u="none" strike="noStrike" kern="1200" cap="none" spc="0" normalizeH="0" baseline="0" noProof="0" dirty="0">
                <a:ln>
                  <a:noFill/>
                </a:ln>
                <a:solidFill>
                  <a:srgbClr val="FF0000"/>
                </a:solidFill>
                <a:effectLst/>
                <a:uLnTx/>
                <a:uFillTx/>
                <a:latin typeface="+mn-lt"/>
                <a:ea typeface="+mn-ea"/>
                <a:cs typeface="+mn-cs"/>
              </a:rPr>
              <a:t>=&gt; </a:t>
            </a: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推导，证明</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框 123905"/>
          <p:cNvSpPr txBox="1"/>
          <p:nvPr/>
        </p:nvSpPr>
        <p:spPr>
          <a:xfrm>
            <a:off x="827088" y="260350"/>
            <a:ext cx="6553200" cy="4399915"/>
          </a:xfrm>
          <a:prstGeom prst="rect">
            <a:avLst/>
          </a:prstGeom>
          <a:noFill/>
          <a:ln w="9525">
            <a:noFill/>
          </a:ln>
        </p:spPr>
        <p:txBody>
          <a:bodyPr>
            <a:spAutoFit/>
          </a:bodyPr>
          <a:p>
            <a:pPr algn="just">
              <a:spcBef>
                <a:spcPct val="50000"/>
              </a:spcBef>
            </a:pPr>
            <a:r>
              <a:rPr lang="zh-CN" altLang="en-US" sz="2800" b="1">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文法</a:t>
            </a:r>
            <a:r>
              <a:rPr lang="en-US" altLang="zh-CN" sz="2800" b="1">
                <a:latin typeface="Times New Roman" panose="02020603050405020304" pitchFamily="18" charset="0"/>
                <a:ea typeface="宋体" panose="02010600030101010101" pitchFamily="2" charset="-122"/>
              </a:rPr>
              <a:t>G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N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T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其中  </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N</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 ={0</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P={S → 0S1</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S → 01}</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非终结符集中只含一个元素</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终结符集由两个元素</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和</a:t>
            </a:r>
            <a:r>
              <a:rPr lang="en-US" altLang="zh-CN" sz="2800" b="1">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组成；</a:t>
            </a:r>
            <a:endParaRPr lang="zh-CN" altLang="en-US" sz="2800" b="1" dirty="0">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有两条产生式；开始符号是</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u="sng" dirty="0">
                <a:solidFill>
                  <a:schemeClr val="accent2"/>
                </a:solidFill>
                <a:latin typeface="Times New Roman" panose="02020603050405020304" pitchFamily="18" charset="0"/>
                <a:ea typeface="宋体" panose="02010600030101010101" pitchFamily="2" charset="-122"/>
              </a:rPr>
              <a:t>想：从终结符可推出哪些符号串？</a:t>
            </a:r>
            <a:endParaRPr lang="zh-CN" altLang="en-US" sz="2800" b="1" u="sng" dirty="0">
              <a:solidFill>
                <a:schemeClr val="accent2"/>
              </a:solidFill>
              <a:latin typeface="Times New Roman" panose="02020603050405020304" pitchFamily="18" charset="0"/>
              <a:ea typeface="宋体" panose="02010600030101010101" pitchFamily="2" charset="-122"/>
            </a:endParaRPr>
          </a:p>
        </p:txBody>
      </p:sp>
      <p:sp>
        <p:nvSpPr>
          <p:cNvPr id="123907" name="文本框 123906"/>
          <p:cNvSpPr txBox="1"/>
          <p:nvPr/>
        </p:nvSpPr>
        <p:spPr>
          <a:xfrm>
            <a:off x="323850" y="5229225"/>
            <a:ext cx="8820150" cy="579438"/>
          </a:xfrm>
          <a:prstGeom prst="rect">
            <a:avLst/>
          </a:prstGeom>
          <a:noFill/>
          <a:ln w="9525">
            <a:noFill/>
          </a:ln>
        </p:spPr>
        <p:txBody>
          <a:bodyPr>
            <a:spAutoFit/>
          </a:bodyPr>
          <a:p>
            <a:pPr algn="just">
              <a:spcBef>
                <a:spcPct val="50000"/>
              </a:spcBef>
            </a:pPr>
            <a:r>
              <a:rPr lang="zh-CN" altLang="en-US" sz="3200" b="1" dirty="0">
                <a:latin typeface="Times New Roman" panose="02020603050405020304" pitchFamily="18" charset="0"/>
                <a:ea typeface="宋体" panose="02010600030101010101" pitchFamily="2" charset="-122"/>
              </a:rPr>
              <a:t>答案：</a:t>
            </a:r>
            <a:r>
              <a:rPr lang="en-US" altLang="zh-CN" sz="3200" b="1">
                <a:latin typeface="Times New Roman" panose="02020603050405020304" pitchFamily="18" charset="0"/>
                <a:ea typeface="宋体" panose="02010600030101010101" pitchFamily="2" charset="-122"/>
              </a:rPr>
              <a:t>S</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0011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000111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00001111…}</a:t>
            </a:r>
            <a:endParaRPr lang="en-US" altLang="zh-CN" sz="32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ppt_x"/>
                                          </p:val>
                                        </p:tav>
                                        <p:tav tm="100000">
                                          <p:val>
                                            <p:strVal val="#ppt_x"/>
                                          </p:val>
                                        </p:tav>
                                      </p:tavLst>
                                    </p:anim>
                                    <p:anim calcmode="lin" valueType="num">
                                      <p:cBhvr additive="base">
                                        <p:cTn id="8" dur="500" fill="hold"/>
                                        <p:tgtEl>
                                          <p:spTgt spid="1239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7"/>
                                        </p:tgtEl>
                                        <p:attrNameLst>
                                          <p:attrName>style.visibility</p:attrName>
                                        </p:attrNameLst>
                                      </p:cBhvr>
                                      <p:to>
                                        <p:strVal val="visible"/>
                                      </p:to>
                                    </p:set>
                                    <p:anim calcmode="lin" valueType="num">
                                      <p:cBhvr additive="base">
                                        <p:cTn id="13" dur="500" fill="hold"/>
                                        <p:tgtEl>
                                          <p:spTgt spid="123907"/>
                                        </p:tgtEl>
                                        <p:attrNameLst>
                                          <p:attrName>ppt_x</p:attrName>
                                        </p:attrNameLst>
                                      </p:cBhvr>
                                      <p:tavLst>
                                        <p:tav tm="0">
                                          <p:val>
                                            <p:strVal val="#ppt_x"/>
                                          </p:val>
                                        </p:tav>
                                        <p:tav tm="100000">
                                          <p:val>
                                            <p:strVal val="#ppt_x"/>
                                          </p:val>
                                        </p:tav>
                                      </p:tavLst>
                                    </p:anim>
                                    <p:anim calcmode="lin" valueType="num">
                                      <p:cBhvr additive="base">
                                        <p:cTn id="14"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FF0000"/>
                </a:solidFill>
                <a:latin typeface="宋体" panose="02010600030101010101" pitchFamily="2" charset="-122"/>
              </a:rPr>
              <a:t>若干定义</a:t>
            </a:r>
            <a:endParaRPr lang="zh-CN" altLang="en-US" sz="3600" u="sng" dirty="0">
              <a:solidFill>
                <a:srgbClr val="FF0000"/>
              </a:solidFill>
              <a:latin typeface="宋体" panose="02010600030101010101" pitchFamily="2" charset="-122"/>
            </a:endParaRPr>
          </a:p>
        </p:txBody>
      </p:sp>
      <p:sp>
        <p:nvSpPr>
          <p:cNvPr id="100354" name="Rectangle 3"/>
          <p:cNvSpPr>
            <a:spLocks noGrp="1"/>
          </p:cNvSpPr>
          <p:nvPr>
            <p:ph idx="1"/>
          </p:nvPr>
        </p:nvSpPr>
        <p:spPr/>
        <p:txBody>
          <a:bodyPr vert="horz" wrap="square" lIns="91440" tIns="45720" rIns="91440" bIns="45720" anchor="t" anchorCtr="0"/>
          <a:p>
            <a:pPr eaLnBrk="1" hangingPunct="1"/>
            <a:r>
              <a:rPr lang="zh-CN" altLang="en-US" dirty="0">
                <a:solidFill>
                  <a:srgbClr val="FF0000"/>
                </a:solidFill>
              </a:rPr>
              <a:t>推导</a:t>
            </a:r>
            <a:r>
              <a:rPr lang="zh-CN" altLang="en-US" dirty="0"/>
              <a:t>：</a:t>
            </a:r>
            <a:r>
              <a:rPr lang="zh-CN" altLang="en-US" sz="2800" dirty="0">
                <a:solidFill>
                  <a:srgbClr val="660066"/>
                </a:solidFill>
              </a:rPr>
              <a:t>根据文法</a:t>
            </a:r>
            <a:r>
              <a:rPr lang="en-US" altLang="zh-CN" sz="2800" dirty="0">
                <a:solidFill>
                  <a:srgbClr val="660066"/>
                </a:solidFill>
              </a:rPr>
              <a:t>G</a:t>
            </a:r>
            <a:r>
              <a:rPr lang="zh-CN" altLang="en-US" sz="2800" dirty="0">
                <a:solidFill>
                  <a:srgbClr val="660066"/>
                </a:solidFill>
              </a:rPr>
              <a:t>符号状态的转换过程</a:t>
            </a:r>
            <a:endParaRPr lang="zh-CN" altLang="en-US" sz="2800" dirty="0">
              <a:solidFill>
                <a:srgbClr val="660066"/>
              </a:solidFill>
            </a:endParaRPr>
          </a:p>
          <a:p>
            <a:pPr eaLnBrk="1" hangingPunct="1">
              <a:buNone/>
            </a:pPr>
            <a:r>
              <a:rPr lang="zh-CN" altLang="en-US" dirty="0"/>
              <a:t>        </a:t>
            </a:r>
            <a:r>
              <a:rPr lang="en-US" altLang="zh-CN" dirty="0">
                <a:solidFill>
                  <a:srgbClr val="0000FF"/>
                </a:solidFill>
                <a:latin typeface="宋体" panose="02010600030101010101" pitchFamily="2" charset="-122"/>
              </a:rPr>
              <a:t>A </a:t>
            </a:r>
            <a:r>
              <a:rPr lang="en-US" altLang="zh-CN" sz="2800" b="1" dirty="0">
                <a:solidFill>
                  <a:schemeClr val="accent2"/>
                </a:solidFill>
              </a:rPr>
              <a:t>→ </a:t>
            </a:r>
            <a:r>
              <a:rPr lang="en-US" altLang="zh-CN" dirty="0">
                <a:solidFill>
                  <a:srgbClr val="0000FF"/>
                </a:solidFill>
              </a:rPr>
              <a:t>γ</a:t>
            </a:r>
            <a:r>
              <a:rPr lang="en-US" altLang="zh-CN" dirty="0"/>
              <a:t>  </a:t>
            </a:r>
            <a:r>
              <a:rPr lang="zh-CN" altLang="en-US" dirty="0"/>
              <a:t>则 </a:t>
            </a:r>
            <a:r>
              <a:rPr lang="en-US" altLang="zh-CN" dirty="0">
                <a:solidFill>
                  <a:srgbClr val="0000FF"/>
                </a:solidFill>
                <a:latin typeface="宋体" panose="02010600030101010101" pitchFamily="2" charset="-122"/>
              </a:rPr>
              <a:t>αA</a:t>
            </a:r>
            <a:r>
              <a:rPr lang="en-US" altLang="zh-CN" dirty="0">
                <a:solidFill>
                  <a:srgbClr val="0000FF"/>
                </a:solidFill>
                <a:ea typeface="MingLiU" pitchFamily="49" charset="-120"/>
                <a:sym typeface="Symbol" panose="05050102010706020507" pitchFamily="18" charset="2"/>
              </a:rPr>
              <a:t></a:t>
            </a:r>
            <a:r>
              <a:rPr lang="en-US" altLang="zh-CN" dirty="0">
                <a:solidFill>
                  <a:srgbClr val="0000FF"/>
                </a:solidFill>
                <a:latin typeface="宋体" panose="02010600030101010101" pitchFamily="2" charset="-122"/>
                <a:ea typeface="MingLiU" pitchFamily="49" charset="-120"/>
              </a:rPr>
              <a:t> </a:t>
            </a:r>
            <a:r>
              <a:rPr lang="en-US" altLang="zh-CN" dirty="0">
                <a:solidFill>
                  <a:srgbClr val="660066"/>
                </a:solidFill>
                <a:ea typeface="MingLiU" pitchFamily="49" charset="-120"/>
                <a:sym typeface="Symbol" panose="05050102010706020507" pitchFamily="18" charset="2"/>
              </a:rPr>
              <a:t></a:t>
            </a:r>
            <a:r>
              <a:rPr lang="en-US" altLang="zh-CN" dirty="0"/>
              <a:t> </a:t>
            </a:r>
            <a:r>
              <a:rPr lang="en-US" altLang="zh-CN" dirty="0">
                <a:solidFill>
                  <a:srgbClr val="0000FF"/>
                </a:solidFill>
                <a:latin typeface="宋体" panose="02010600030101010101" pitchFamily="2" charset="-122"/>
              </a:rPr>
              <a:t>α</a:t>
            </a:r>
            <a:r>
              <a:rPr lang="en-US" altLang="zh-CN" dirty="0">
                <a:solidFill>
                  <a:srgbClr val="0000FF"/>
                </a:solidFill>
              </a:rPr>
              <a:t>γ</a:t>
            </a:r>
            <a:r>
              <a:rPr lang="en-US" altLang="zh-CN" dirty="0">
                <a:solidFill>
                  <a:srgbClr val="0000FF"/>
                </a:solidFill>
                <a:ea typeface="MingLiU" pitchFamily="49" charset="-120"/>
                <a:sym typeface="Symbol" panose="05050102010706020507" pitchFamily="18" charset="2"/>
              </a:rPr>
              <a:t></a:t>
            </a:r>
            <a:r>
              <a:rPr lang="en-US" altLang="zh-CN" dirty="0">
                <a:solidFill>
                  <a:srgbClr val="0000FF"/>
                </a:solidFill>
                <a:ea typeface="MingLiU" pitchFamily="49" charset="-120"/>
              </a:rPr>
              <a:t> </a:t>
            </a:r>
            <a:endParaRPr lang="en-US" altLang="zh-CN" dirty="0"/>
          </a:p>
          <a:p>
            <a:pPr eaLnBrk="1" hangingPunct="1"/>
            <a:r>
              <a:rPr lang="zh-CN" altLang="en-US" dirty="0"/>
              <a:t>句型：</a:t>
            </a:r>
            <a:r>
              <a:rPr lang="zh-CN" altLang="en-US" sz="2800" dirty="0">
                <a:solidFill>
                  <a:srgbClr val="660066"/>
                </a:solidFill>
              </a:rPr>
              <a:t>根据文法推导出的结论    </a:t>
            </a:r>
            <a:r>
              <a:rPr lang="en-US" altLang="zh-CN" dirty="0"/>
              <a:t>S </a:t>
            </a:r>
            <a:r>
              <a:rPr lang="en-US" altLang="zh-CN" dirty="0">
                <a:solidFill>
                  <a:srgbClr val="660066"/>
                </a:solidFill>
                <a:ea typeface="MingLiU" pitchFamily="49" charset="-120"/>
                <a:sym typeface="Symbol" panose="05050102010706020507" pitchFamily="18" charset="2"/>
              </a:rPr>
              <a:t> </a:t>
            </a:r>
            <a:r>
              <a:rPr lang="en-US" altLang="zh-CN" sz="2400" dirty="0">
                <a:solidFill>
                  <a:srgbClr val="660066"/>
                </a:solidFill>
              </a:rPr>
              <a:t>* </a:t>
            </a:r>
            <a:r>
              <a:rPr lang="en-US" altLang="zh-CN" dirty="0">
                <a:solidFill>
                  <a:srgbClr val="0000FF"/>
                </a:solidFill>
                <a:latin typeface="宋体" panose="02010600030101010101" pitchFamily="2" charset="-122"/>
              </a:rPr>
              <a:t>α</a:t>
            </a:r>
            <a:endParaRPr lang="en-US" altLang="zh-CN" sz="2400" dirty="0"/>
          </a:p>
          <a:p>
            <a:pPr eaLnBrk="1" hangingPunct="1"/>
            <a:r>
              <a:rPr lang="zh-CN" altLang="en-US" dirty="0"/>
              <a:t>句子：</a:t>
            </a:r>
            <a:r>
              <a:rPr lang="zh-CN" altLang="en-US" sz="2800" dirty="0">
                <a:solidFill>
                  <a:srgbClr val="660066"/>
                </a:solidFill>
              </a:rPr>
              <a:t>仅含终结符号的句型</a:t>
            </a:r>
            <a:r>
              <a:rPr lang="en-US" altLang="zh-CN" dirty="0">
                <a:solidFill>
                  <a:srgbClr val="0000FF"/>
                </a:solidFill>
                <a:latin typeface="宋体" panose="02010600030101010101" pitchFamily="2" charset="-122"/>
              </a:rPr>
              <a:t>α</a:t>
            </a:r>
            <a:r>
              <a:rPr lang="en-US" altLang="zh-CN" dirty="0"/>
              <a:t>            </a:t>
            </a:r>
            <a:endParaRPr lang="en-US" altLang="zh-CN" dirty="0"/>
          </a:p>
          <a:p>
            <a:pPr eaLnBrk="1" hangingPunct="1"/>
            <a:r>
              <a:rPr lang="zh-CN" altLang="en-US" dirty="0"/>
              <a:t>语言</a:t>
            </a:r>
            <a:r>
              <a:rPr lang="en-US" altLang="zh-CN" dirty="0"/>
              <a:t>L(G)</a:t>
            </a:r>
            <a:r>
              <a:rPr lang="zh-CN" altLang="en-US" dirty="0"/>
              <a:t>：</a:t>
            </a:r>
            <a:r>
              <a:rPr lang="zh-CN" altLang="en-US" sz="2800" dirty="0">
                <a:solidFill>
                  <a:srgbClr val="660066"/>
                </a:solidFill>
              </a:rPr>
              <a:t>文法产生的所有</a:t>
            </a:r>
            <a:r>
              <a:rPr lang="zh-CN" altLang="en-US" sz="2800" dirty="0">
                <a:solidFill>
                  <a:srgbClr val="FF0000"/>
                </a:solidFill>
              </a:rPr>
              <a:t>句子</a:t>
            </a:r>
            <a:r>
              <a:rPr lang="zh-CN" altLang="en-US" sz="2800" dirty="0">
                <a:solidFill>
                  <a:srgbClr val="660066"/>
                </a:solidFill>
              </a:rPr>
              <a:t>的集合</a:t>
            </a:r>
            <a:endParaRPr lang="en-US" altLang="zh-CN" sz="2800" dirty="0">
              <a:solidFill>
                <a:srgbClr val="660066"/>
              </a:solidFill>
            </a:endParaRPr>
          </a:p>
          <a:p>
            <a:pPr eaLnBrk="1" hangingPunct="1"/>
            <a:endParaRPr lang="zh-CN" altLang="en-US" sz="2800" dirty="0">
              <a:solidFill>
                <a:srgbClr val="660066"/>
              </a:solidFill>
            </a:endParaRPr>
          </a:p>
          <a:p>
            <a:pPr eaLnBrk="1" hangingPunct="1"/>
            <a:r>
              <a:rPr lang="zh-CN" altLang="en-US" dirty="0">
                <a:solidFill>
                  <a:schemeClr val="tx2"/>
                </a:solidFill>
              </a:rPr>
              <a:t>语法分析树：</a:t>
            </a:r>
            <a:r>
              <a:rPr lang="zh-CN" altLang="en-US" sz="2800" dirty="0">
                <a:solidFill>
                  <a:srgbClr val="660066"/>
                </a:solidFill>
              </a:rPr>
              <a:t>句型推导过程的树型表示</a:t>
            </a:r>
            <a:endParaRPr lang="zh-CN" altLang="en-US" sz="2800" dirty="0">
              <a:solidFill>
                <a:srgbClr val="660066"/>
              </a:solidFill>
            </a:endParaRPr>
          </a:p>
        </p:txBody>
      </p:sp>
      <p:sp>
        <p:nvSpPr>
          <p:cNvPr id="2" name="矩形 1"/>
          <p:cNvSpPr>
            <a:spLocks noChangeArrowheads="1"/>
          </p:cNvSpPr>
          <p:nvPr/>
        </p:nvSpPr>
        <p:spPr bwMode="auto">
          <a:xfrm>
            <a:off x="6251575" y="2565400"/>
            <a:ext cx="2209800" cy="7080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用</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γ</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取代</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A</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不受</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A</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的</a:t>
            </a:r>
            <a:endParaRPr kumimoji="1" lang="en-US" altLang="zh-CN"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上下文的影响</a:t>
            </a:r>
            <a:endParaRPr kumimoji="1" lang="zh-CN" altLang="en-US" sz="2000" b="0" i="0" u="none" strike="noStrike" kern="1200" cap="none" spc="0" normalizeH="0" baseline="0" noProof="0" dirty="0">
              <a:ln>
                <a:noFill/>
              </a:ln>
              <a:solidFill>
                <a:srgbClr val="FF0000"/>
              </a:solidFill>
              <a:effectLst/>
              <a:uLnTx/>
              <a:uFillTx/>
              <a:latin typeface="+mn-lt"/>
              <a:ea typeface="+mn-ea"/>
              <a:cs typeface="+mn-cs"/>
            </a:endParaRPr>
          </a:p>
        </p:txBody>
      </p:sp>
      <p:graphicFrame>
        <p:nvGraphicFramePr>
          <p:cNvPr id="100356" name="对象 2"/>
          <p:cNvGraphicFramePr>
            <a:graphicFrameLocks noChangeAspect="1"/>
          </p:cNvGraphicFramePr>
          <p:nvPr/>
        </p:nvGraphicFramePr>
        <p:xfrm>
          <a:off x="1258888" y="4941888"/>
          <a:ext cx="3673475" cy="481012"/>
        </p:xfrm>
        <a:graphic>
          <a:graphicData uri="http://schemas.openxmlformats.org/presentationml/2006/ole">
            <mc:AlternateContent xmlns:mc="http://schemas.openxmlformats.org/markup-compatibility/2006">
              <mc:Choice xmlns:v="urn:schemas-microsoft-com:vml" Requires="v">
                <p:oleObj spid="_x0000_s3076" name="" r:id="rId1" imgW="1841500" imgH="241300" progId="Equation.DSMT4">
                  <p:embed/>
                </p:oleObj>
              </mc:Choice>
              <mc:Fallback>
                <p:oleObj name="" r:id="rId1" imgW="1841500" imgH="241300" progId="Equation.DSMT4">
                  <p:embed/>
                  <p:pic>
                    <p:nvPicPr>
                      <p:cNvPr id="0" name="图片 3075"/>
                      <p:cNvPicPr/>
                      <p:nvPr/>
                    </p:nvPicPr>
                    <p:blipFill>
                      <a:blip r:embed="rId2"/>
                      <a:stretch>
                        <a:fillRect/>
                      </a:stretch>
                    </p:blipFill>
                    <p:spPr>
                      <a:xfrm>
                        <a:off x="1258888" y="4941888"/>
                        <a:ext cx="3673475" cy="481012"/>
                      </a:xfrm>
                      <a:prstGeom prst="rect">
                        <a:avLst/>
                      </a:prstGeom>
                      <a:noFill/>
                      <a:ln w="38100">
                        <a:noFill/>
                        <a:miter/>
                      </a:ln>
                    </p:spPr>
                  </p:pic>
                </p:oleObj>
              </mc:Fallback>
            </mc:AlternateContent>
          </a:graphicData>
        </a:graphic>
      </p:graphicFrame>
      <p:sp>
        <p:nvSpPr>
          <p:cNvPr id="5" name="矩形 4"/>
          <p:cNvSpPr/>
          <p:nvPr/>
        </p:nvSpPr>
        <p:spPr>
          <a:xfrm>
            <a:off x="4983163" y="4941888"/>
            <a:ext cx="80010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1116013" y="6257925"/>
            <a:ext cx="6551613"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uLnTx/>
                <a:uFillTx/>
                <a:latin typeface="+mn-lt"/>
                <a:ea typeface="+mn-ea"/>
                <a:cs typeface="+mn-cs"/>
              </a:rPr>
              <a:t>句子一定是句型，句型不一定是句子。</a:t>
            </a:r>
            <a:endParaRPr kumimoji="1" lang="zh-CN" altLang="en-US" sz="2400" b="0" i="0" u="none" strike="noStrike" kern="1200" cap="none" spc="0" normalizeH="0" baseline="0" noProof="0" dirty="0">
              <a:ln>
                <a:noFill/>
              </a:ln>
              <a:solidFill>
                <a:srgbClr val="FF33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30049"/>
          <p:cNvSpPr txBox="1"/>
          <p:nvPr/>
        </p:nvSpPr>
        <p:spPr>
          <a:xfrm>
            <a:off x="609600" y="2819400"/>
            <a:ext cx="7543800" cy="1168400"/>
          </a:xfrm>
          <a:prstGeom prst="rect">
            <a:avLst/>
          </a:prstGeom>
          <a:noFill/>
          <a:ln w="9525">
            <a:noFill/>
          </a:ln>
        </p:spPr>
        <p:txBody>
          <a:bodyPr>
            <a:spAutoFit/>
          </a:bodyPr>
          <a:p>
            <a:pPr>
              <a:spcBef>
                <a:spcPct val="50000"/>
              </a:spcBef>
            </a:pPr>
            <a:r>
              <a:rPr lang="zh-CN" altLang="en-US" sz="2800" dirty="0">
                <a:latin typeface="黑体" panose="02010609060101010101" pitchFamily="49" charset="-122"/>
                <a:ea typeface="黑体" panose="02010609060101010101" pitchFamily="49" charset="-122"/>
              </a:rPr>
              <a:t>若有 </a:t>
            </a:r>
            <a:r>
              <a:rPr lang="en-US" altLang="zh-CN" sz="2800">
                <a:latin typeface="黑体" panose="02010609060101010101" pitchFamily="49" charset="-122"/>
                <a:ea typeface="黑体" panose="02010609060101010101" pitchFamily="49" charset="-122"/>
              </a:rPr>
              <a:t>V</a:t>
            </a:r>
            <a:r>
              <a:rPr lang="en-US" altLang="zh-CN" sz="2800">
                <a:latin typeface="黑体" panose="02010609060101010101" pitchFamily="49" charset="-122"/>
                <a:ea typeface="黑体" panose="02010609060101010101" pitchFamily="49" charset="-122"/>
                <a:sym typeface="Symbol" panose="05050102010706020507" pitchFamily="18" charset="2"/>
              </a:rPr>
              <a:t>W </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dirty="0">
                <a:latin typeface="黑体" panose="02010609060101010101" pitchFamily="49" charset="-122"/>
                <a:ea typeface="黑体" panose="02010609060101010101" pitchFamily="49" charset="-122"/>
                <a:sym typeface="Symbol" panose="05050102010706020507" pitchFamily="18" charset="2"/>
              </a:rPr>
              <a:t>或 </a:t>
            </a:r>
            <a:r>
              <a:rPr lang="en-US" altLang="zh-CN" sz="2800">
                <a:latin typeface="黑体" panose="02010609060101010101" pitchFamily="49" charset="-122"/>
                <a:ea typeface="黑体" panose="02010609060101010101" pitchFamily="49" charset="-122"/>
                <a:sym typeface="Symbol" panose="05050102010706020507" pitchFamily="18" charset="2"/>
              </a:rPr>
              <a:t>V = W </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dirty="0">
                <a:latin typeface="黑体" panose="02010609060101010101" pitchFamily="49" charset="-122"/>
                <a:ea typeface="黑体" panose="02010609060101010101" pitchFamily="49" charset="-122"/>
                <a:sym typeface="Symbol" panose="05050102010706020507" pitchFamily="18" charset="2"/>
              </a:rPr>
              <a:t>则记作 </a:t>
            </a:r>
            <a:r>
              <a:rPr lang="en-US" altLang="zh-CN" sz="2800">
                <a:latin typeface="黑体" panose="02010609060101010101" pitchFamily="49" charset="-122"/>
                <a:ea typeface="黑体" panose="02010609060101010101" pitchFamily="49" charset="-122"/>
                <a:sym typeface="Symbol" panose="05050102010706020507" pitchFamily="18" charset="2"/>
              </a:rPr>
              <a:t>V W </a:t>
            </a:r>
            <a:endParaRPr lang="en-US" altLang="zh-CN" sz="2800">
              <a:latin typeface="黑体" panose="02010609060101010101" pitchFamily="49" charset="-122"/>
              <a:ea typeface="黑体" panose="02010609060101010101" pitchFamily="49" charset="-122"/>
              <a:sym typeface="Symbol" panose="05050102010706020507" pitchFamily="18" charset="2"/>
            </a:endParaRPr>
          </a:p>
          <a:p>
            <a:pPr marL="457200" indent="-457200">
              <a:spcBef>
                <a:spcPct val="50000"/>
              </a:spcBef>
              <a:buNone/>
            </a:pPr>
            <a:r>
              <a:rPr lang="en-US" altLang="zh-CN" sz="2800">
                <a:latin typeface="黑体" panose="02010609060101010101" pitchFamily="49" charset="-122"/>
                <a:ea typeface="黑体" panose="02010609060101010101" pitchFamily="49" charset="-122"/>
                <a:sym typeface="Symbol" panose="05050102010706020507" pitchFamily="18" charset="2"/>
              </a:rPr>
              <a:t>  </a:t>
            </a:r>
            <a:endParaRPr lang="en-US" altLang="zh-CN" sz="2800">
              <a:latin typeface="黑体" panose="02010609060101010101" pitchFamily="49" charset="-122"/>
              <a:ea typeface="黑体" panose="02010609060101010101" pitchFamily="49" charset="-122"/>
              <a:sym typeface="Symbol" panose="05050102010706020507" pitchFamily="18" charset="2"/>
            </a:endParaRPr>
          </a:p>
        </p:txBody>
      </p:sp>
      <p:sp>
        <p:nvSpPr>
          <p:cNvPr id="130051" name="文本框 130050"/>
          <p:cNvSpPr txBox="1"/>
          <p:nvPr/>
        </p:nvSpPr>
        <p:spPr>
          <a:xfrm flipV="1">
            <a:off x="3850005" y="1917065"/>
            <a:ext cx="462915" cy="460375"/>
          </a:xfrm>
          <a:prstGeom prst="rect">
            <a:avLst/>
          </a:prstGeom>
          <a:noFill/>
          <a:ln w="9525">
            <a:noFill/>
          </a:ln>
        </p:spPr>
        <p:txBody>
          <a:bodyPr wrap="square">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3" name="文本框 130052"/>
          <p:cNvSpPr txBox="1"/>
          <p:nvPr/>
        </p:nvSpPr>
        <p:spPr>
          <a:xfrm>
            <a:off x="2171700" y="2628900"/>
            <a:ext cx="3810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4" name="文本框 130053"/>
          <p:cNvSpPr txBox="1"/>
          <p:nvPr/>
        </p:nvSpPr>
        <p:spPr>
          <a:xfrm>
            <a:off x="6418580" y="2705100"/>
            <a:ext cx="5334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5" name="文本框 130054"/>
          <p:cNvSpPr txBox="1"/>
          <p:nvPr/>
        </p:nvSpPr>
        <p:spPr>
          <a:xfrm>
            <a:off x="609600" y="764540"/>
            <a:ext cx="7848600" cy="1814830"/>
          </a:xfrm>
          <a:prstGeom prst="rect">
            <a:avLst/>
          </a:prstGeom>
          <a:noFill/>
          <a:ln w="9525">
            <a:noFill/>
          </a:ln>
        </p:spPr>
        <p:txBody>
          <a:bodyPr>
            <a:spAutoFit/>
          </a:bodyPr>
          <a:p>
            <a:pPr>
              <a:spcBef>
                <a:spcPct val="50000"/>
              </a:spcBef>
            </a:pPr>
            <a:r>
              <a:rPr lang="zh-CN" altLang="en-US" sz="2800" dirty="0">
                <a:latin typeface="黑体" panose="02010609060101010101" pitchFamily="49" charset="-122"/>
                <a:ea typeface="黑体" panose="02010609060101010101" pitchFamily="49" charset="-122"/>
              </a:rPr>
              <a:t>若存在直接推导的序列：</a:t>
            </a:r>
            <a:endParaRPr lang="zh-CN" altLang="en-US" sz="2800" dirty="0">
              <a:latin typeface="黑体" panose="02010609060101010101" pitchFamily="49" charset="-122"/>
              <a:ea typeface="黑体" panose="02010609060101010101" pitchFamily="49" charset="-122"/>
            </a:endParaRPr>
          </a:p>
          <a:p>
            <a:pPr marL="457200" indent="-457200">
              <a:spcBef>
                <a:spcPct val="50000"/>
              </a:spcBef>
              <a:buNone/>
            </a:pPr>
            <a:r>
              <a:rPr lang="zh-CN" altLang="en-US" sz="2800" dirty="0">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V=W</a:t>
            </a:r>
            <a:r>
              <a:rPr lang="en-US" altLang="zh-CN" sz="2800" baseline="-25000">
                <a:latin typeface="黑体" panose="02010609060101010101" pitchFamily="49" charset="-122"/>
                <a:ea typeface="黑体" panose="02010609060101010101" pitchFamily="49" charset="-122"/>
              </a:rPr>
              <a:t>0</a:t>
            </a:r>
            <a:r>
              <a:rPr lang="en-US" altLang="zh-CN" sz="2800">
                <a:latin typeface="黑体" panose="02010609060101010101" pitchFamily="49" charset="-122"/>
                <a:ea typeface="黑体" panose="02010609060101010101" pitchFamily="49" charset="-122"/>
              </a:rPr>
              <a:t> </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W</a:t>
            </a:r>
            <a:r>
              <a:rPr lang="en-US" altLang="zh-CN" sz="2800" b="1" baseline="-30000">
                <a:solidFill>
                  <a:srgbClr val="FF5050"/>
                </a:solidFill>
                <a:latin typeface="黑体" panose="02010609060101010101" pitchFamily="49" charset="-122"/>
                <a:ea typeface="黑体" panose="02010609060101010101" pitchFamily="49" charset="-122"/>
                <a:sym typeface="Symbol" panose="05050102010706020507" pitchFamily="18" charset="2"/>
              </a:rPr>
              <a:t>1</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 W</a:t>
            </a:r>
            <a:r>
              <a:rPr lang="en-US" altLang="zh-CN" sz="2800" b="1" baseline="-25000">
                <a:solidFill>
                  <a:srgbClr val="FF5050"/>
                </a:solidFill>
                <a:latin typeface="黑体" panose="02010609060101010101" pitchFamily="49" charset="-122"/>
                <a:ea typeface="黑体" panose="02010609060101010101" pitchFamily="49" charset="-122"/>
                <a:sym typeface="Symbol" panose="05050102010706020507" pitchFamily="18" charset="2"/>
              </a:rPr>
              <a:t>2</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 </a:t>
            </a:r>
            <a:r>
              <a:rPr lang="en-US" altLang="zh-CN" sz="2800" b="1">
                <a:solidFill>
                  <a:srgbClr val="FF505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err="1">
                <a:solidFill>
                  <a:srgbClr val="FF5050"/>
                </a:solidFill>
                <a:latin typeface="黑体" panose="02010609060101010101" pitchFamily="49" charset="-122"/>
                <a:ea typeface="黑体" panose="02010609060101010101" pitchFamily="49" charset="-122"/>
                <a:sym typeface="Symbol" panose="05050102010706020507" pitchFamily="18" charset="2"/>
              </a:rPr>
              <a:t>W</a:t>
            </a:r>
            <a:r>
              <a:rPr lang="en-US" altLang="zh-CN" sz="2800" b="1" baseline="-18000" dirty="0" err="1">
                <a:solidFill>
                  <a:srgbClr val="FF5050"/>
                </a:solidFill>
                <a:latin typeface="黑体" panose="02010609060101010101" pitchFamily="49" charset="-122"/>
                <a:ea typeface="黑体" panose="02010609060101010101" pitchFamily="49" charset="-122"/>
                <a:sym typeface="Symbol" panose="05050102010706020507" pitchFamily="18" charset="2"/>
              </a:rPr>
              <a:t>n</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a:t>
            </a:r>
            <a:r>
              <a:rPr lang="zh-CN" altLang="en-US" sz="2800" b="1">
                <a:solidFill>
                  <a:srgbClr val="FF5050"/>
                </a:solidFill>
                <a:latin typeface="黑体" panose="02010609060101010101" pitchFamily="49" charset="-122"/>
                <a:ea typeface="黑体" panose="02010609060101010101" pitchFamily="49" charset="-122"/>
                <a:sym typeface="Symbol" panose="05050102010706020507" pitchFamily="18" charset="2"/>
              </a:rPr>
              <a:t>＝</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W     (n&gt;0)</a:t>
            </a:r>
            <a:endPar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endParaRPr>
          </a:p>
          <a:p>
            <a:pPr marL="457200" indent="-457200">
              <a:spcBef>
                <a:spcPct val="50000"/>
              </a:spcBef>
              <a:buNone/>
            </a:pPr>
            <a:r>
              <a:rPr lang="zh-CN" altLang="en-US" sz="2800" b="1" dirty="0">
                <a:solidFill>
                  <a:srgbClr val="FF5050"/>
                </a:solidFill>
                <a:latin typeface="黑体" panose="02010609060101010101" pitchFamily="49" charset="-122"/>
                <a:ea typeface="黑体" panose="02010609060101010101" pitchFamily="49" charset="-122"/>
                <a:sym typeface="Symbol" panose="05050102010706020507" pitchFamily="18" charset="2"/>
              </a:rPr>
              <a:t>则 称</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V</a:t>
            </a:r>
            <a:r>
              <a:rPr lang="zh-CN" altLang="en-US" sz="2800" b="1" dirty="0">
                <a:solidFill>
                  <a:srgbClr val="FF5050"/>
                </a:solidFill>
                <a:latin typeface="黑体" panose="02010609060101010101" pitchFamily="49" charset="-122"/>
                <a:ea typeface="黑体" panose="02010609060101010101" pitchFamily="49" charset="-122"/>
                <a:sym typeface="Symbol" panose="05050102010706020507" pitchFamily="18" charset="2"/>
              </a:rPr>
              <a:t>推导</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W </a:t>
            </a:r>
            <a:r>
              <a:rPr lang="zh-CN" altLang="en-US" sz="2800" b="1">
                <a:solidFill>
                  <a:srgbClr val="FF5050"/>
                </a:solidFill>
                <a:latin typeface="黑体" panose="02010609060101010101" pitchFamily="49" charset="-122"/>
                <a:ea typeface="黑体" panose="02010609060101010101" pitchFamily="49" charset="-122"/>
                <a:sym typeface="Symbol" panose="05050102010706020507" pitchFamily="18" charset="2"/>
              </a:rPr>
              <a:t>，记</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V  W  </a:t>
            </a:r>
            <a:endPar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FF0000"/>
                </a:solidFill>
                <a:latin typeface="宋体" panose="02010600030101010101" pitchFamily="2" charset="-122"/>
              </a:rPr>
              <a:t>文法与语言举例</a:t>
            </a:r>
            <a:endParaRPr lang="zh-CN" altLang="en-US" sz="3600" u="sng" dirty="0">
              <a:solidFill>
                <a:srgbClr val="FF0000"/>
              </a:solidFill>
              <a:latin typeface="宋体" panose="02010600030101010101" pitchFamily="2" charset="-122"/>
            </a:endParaRPr>
          </a:p>
        </p:txBody>
      </p:sp>
      <p:sp>
        <p:nvSpPr>
          <p:cNvPr id="102402" name="Rectangle 3"/>
          <p:cNvSpPr>
            <a:spLocks noGrp="1"/>
          </p:cNvSpPr>
          <p:nvPr>
            <p:ph idx="1"/>
          </p:nvPr>
        </p:nvSpPr>
        <p:spPr/>
        <p:txBody>
          <a:bodyPr vert="horz" wrap="square" lIns="91440" tIns="45720" rIns="91440" bIns="45720" anchor="t" anchorCtr="0"/>
          <a:p>
            <a:pPr eaLnBrk="1" hangingPunct="1"/>
            <a:r>
              <a:rPr lang="en-US" altLang="zh-CN" dirty="0"/>
              <a:t>S </a:t>
            </a:r>
            <a:r>
              <a:rPr lang="en-US" altLang="zh-CN" sz="2800" b="1" dirty="0"/>
              <a:t>→b</a:t>
            </a:r>
            <a:r>
              <a:rPr lang="en-US" altLang="zh-CN" dirty="0"/>
              <a:t> A    A </a:t>
            </a:r>
            <a:r>
              <a:rPr lang="en-US" altLang="zh-CN" sz="2800" b="1" dirty="0"/>
              <a:t>→a|aA        </a:t>
            </a:r>
            <a:r>
              <a:rPr lang="en-US" altLang="zh-CN" sz="2800" b="1" dirty="0">
                <a:solidFill>
                  <a:schemeClr val="accent2"/>
                </a:solidFill>
              </a:rPr>
              <a:t>L(G1)={ba</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endParaRPr lang="en-US" altLang="zh-CN" sz="2800" b="1" dirty="0"/>
          </a:p>
          <a:p>
            <a:pPr eaLnBrk="1" hangingPunct="1"/>
            <a:r>
              <a:rPr lang="en-US" altLang="zh-CN" dirty="0"/>
              <a:t>S </a:t>
            </a:r>
            <a:r>
              <a:rPr lang="en-US" altLang="zh-CN" sz="2800" b="1" dirty="0"/>
              <a:t>→</a:t>
            </a:r>
            <a:r>
              <a:rPr lang="en-US" altLang="zh-CN" dirty="0"/>
              <a:t>AB    A </a:t>
            </a:r>
            <a:r>
              <a:rPr lang="en-US" altLang="zh-CN" sz="2800" b="1" dirty="0"/>
              <a:t>→a | aA    </a:t>
            </a:r>
            <a:r>
              <a:rPr lang="en-US" altLang="zh-CN" dirty="0"/>
              <a:t>B </a:t>
            </a:r>
            <a:r>
              <a:rPr lang="en-US" altLang="zh-CN" sz="2800" b="1" dirty="0"/>
              <a:t>→</a:t>
            </a:r>
            <a:r>
              <a:rPr lang="en-US" altLang="zh-CN" dirty="0"/>
              <a:t>bB </a:t>
            </a:r>
            <a:r>
              <a:rPr lang="en-US" altLang="zh-CN" b="1" dirty="0"/>
              <a:t>| </a:t>
            </a:r>
            <a:r>
              <a:rPr lang="en-US" altLang="zh-CN" dirty="0"/>
              <a:t>b </a:t>
            </a:r>
            <a:endParaRPr lang="en-US" altLang="zh-CN" dirty="0"/>
          </a:p>
          <a:p>
            <a:pPr eaLnBrk="1" hangingPunct="1">
              <a:buNone/>
            </a:pPr>
            <a:r>
              <a:rPr lang="en-US" altLang="zh-CN" dirty="0"/>
              <a:t>       </a:t>
            </a:r>
            <a:r>
              <a:rPr lang="en-US" altLang="zh-CN" sz="2800" b="1" dirty="0">
                <a:solidFill>
                  <a:schemeClr val="accent2"/>
                </a:solidFill>
              </a:rPr>
              <a:t>L(G2)={a</a:t>
            </a:r>
            <a:r>
              <a:rPr lang="en-US" altLang="zh-CN" sz="2800" b="1" baseline="30000" dirty="0">
                <a:solidFill>
                  <a:schemeClr val="accent2"/>
                </a:solidFill>
                <a:latin typeface="宋体" panose="02010600030101010101" pitchFamily="2" charset="-122"/>
              </a:rPr>
              <a:t>m </a:t>
            </a:r>
            <a:r>
              <a:rPr lang="en-US" altLang="zh-CN" sz="2800" b="1" dirty="0">
                <a:solidFill>
                  <a:schemeClr val="accent2"/>
                </a:solidFill>
              </a:rPr>
              <a:t>b</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m,n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buNone/>
            </a:pPr>
            <a:endParaRPr lang="en-US" altLang="zh-CN" dirty="0"/>
          </a:p>
          <a:p>
            <a:pPr eaLnBrk="1" hangingPunct="1"/>
            <a:r>
              <a:rPr lang="en-US" altLang="zh-CN" sz="2800" b="1" dirty="0">
                <a:solidFill>
                  <a:schemeClr val="accent2"/>
                </a:solidFill>
              </a:rPr>
              <a:t>L(G)={a</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b</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buNone/>
            </a:pPr>
            <a:r>
              <a:rPr lang="en-US" altLang="zh-CN" sz="2800" b="1" dirty="0">
                <a:solidFill>
                  <a:schemeClr val="tx2"/>
                </a:solidFill>
              </a:rPr>
              <a:t>      </a:t>
            </a:r>
            <a:r>
              <a:rPr lang="en-US" altLang="zh-CN" dirty="0"/>
              <a:t>S </a:t>
            </a:r>
            <a:r>
              <a:rPr lang="en-US" altLang="zh-CN" sz="2800" b="1" dirty="0"/>
              <a:t>→</a:t>
            </a:r>
            <a:r>
              <a:rPr lang="en-US" altLang="zh-CN" dirty="0"/>
              <a:t>aSb </a:t>
            </a:r>
            <a:r>
              <a:rPr lang="en-US" altLang="zh-CN" b="1" dirty="0"/>
              <a:t>| </a:t>
            </a:r>
            <a:r>
              <a:rPr lang="en-US" altLang="zh-CN" dirty="0"/>
              <a:t>ab </a:t>
            </a:r>
            <a:endParaRPr lang="en-US" altLang="zh-CN" sz="2800" dirty="0">
              <a:solidFill>
                <a:schemeClr val="tx2"/>
              </a:solidFill>
            </a:endParaRPr>
          </a:p>
          <a:p>
            <a:pPr eaLnBrk="1" hangingPunct="1">
              <a:buNone/>
            </a:pPr>
            <a:endParaRPr lang="en-US" altLang="zh-CN" sz="2800" dirty="0">
              <a:solidFill>
                <a:schemeClr val="accent2"/>
              </a:solidFill>
            </a:endParaRPr>
          </a:p>
        </p:txBody>
      </p:sp>
      <p:sp>
        <p:nvSpPr>
          <p:cNvPr id="2" name="矩形 1"/>
          <p:cNvSpPr/>
          <p:nvPr/>
        </p:nvSpPr>
        <p:spPr>
          <a:xfrm>
            <a:off x="5538788" y="4954588"/>
            <a:ext cx="3570288" cy="157003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两类题：</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文法 </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 </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语言</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语言 </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 </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文法</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多做例题和习题，必考！</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3924300" y="5305425"/>
            <a:ext cx="800100"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n-lt"/>
                <a:ea typeface="+mn-ea"/>
                <a:cs typeface="+mn-cs"/>
              </a:rPr>
              <a:t>归纳</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矩形 3"/>
          <p:cNvSpPr/>
          <p:nvPr/>
        </p:nvSpPr>
        <p:spPr>
          <a:xfrm>
            <a:off x="6875463" y="2852738"/>
            <a:ext cx="801688"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n-lt"/>
                <a:ea typeface="+mn-ea"/>
                <a:cs typeface="+mn-cs"/>
              </a:rPr>
              <a:t>演绎</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内容占位符 2"/>
          <p:cNvSpPr>
            <a:spLocks noGrp="1"/>
          </p:cNvSpPr>
          <p:nvPr>
            <p:ph idx="1"/>
          </p:nvPr>
        </p:nvSpPr>
        <p:spPr/>
        <p:txBody>
          <a:bodyPr vert="horz" wrap="square" lIns="91440" tIns="45720" rIns="91440" bIns="45720" anchor="t" anchorCtr="0"/>
          <a:p>
            <a:r>
              <a:rPr lang="zh-CN" altLang="en-US" sz="3600" dirty="0"/>
              <a:t>最左</a:t>
            </a:r>
            <a:r>
              <a:rPr lang="en-US" altLang="zh-CN" sz="3600" dirty="0"/>
              <a:t>/</a:t>
            </a:r>
            <a:r>
              <a:rPr lang="zh-CN" altLang="en-US" sz="3600" dirty="0"/>
              <a:t>右推导</a:t>
            </a:r>
            <a:r>
              <a:rPr lang="zh-CN" altLang="en-US" sz="4000" dirty="0"/>
              <a:t>：</a:t>
            </a:r>
            <a:r>
              <a:rPr lang="zh-CN" altLang="en-US" dirty="0">
                <a:solidFill>
                  <a:schemeClr val="accent2"/>
                </a:solidFill>
              </a:rPr>
              <a:t>替换最左</a:t>
            </a:r>
            <a:r>
              <a:rPr lang="en-US" altLang="zh-CN" dirty="0">
                <a:solidFill>
                  <a:schemeClr val="accent2"/>
                </a:solidFill>
              </a:rPr>
              <a:t>/</a:t>
            </a:r>
            <a:r>
              <a:rPr lang="zh-CN" altLang="en-US" dirty="0">
                <a:solidFill>
                  <a:schemeClr val="accent2"/>
                </a:solidFill>
              </a:rPr>
              <a:t>右非终结符</a:t>
            </a:r>
            <a:endParaRPr lang="zh-CN" altLang="en-US" dirty="0">
              <a:solidFill>
                <a:schemeClr val="accent2"/>
              </a:solidFill>
            </a:endParaRPr>
          </a:p>
          <a:p>
            <a:endParaRPr lang="zh-CN" altLang="en-US" dirty="0"/>
          </a:p>
        </p:txBody>
      </p:sp>
      <p:sp>
        <p:nvSpPr>
          <p:cNvPr id="104450" name="Rectangle 2"/>
          <p:cNvSpPr txBox="1"/>
          <p:nvPr/>
        </p:nvSpPr>
        <p:spPr>
          <a:xfrm>
            <a:off x="838200" y="762000"/>
            <a:ext cx="7772400" cy="11430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3</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1</a:t>
            </a:r>
            <a:r>
              <a:rPr lang="zh-CN" altLang="en-US" sz="3600" u="sng" dirty="0">
                <a:solidFill>
                  <a:srgbClr val="FF0000"/>
                </a:solidFill>
                <a:latin typeface="宋体" panose="02010600030101010101" pitchFamily="2" charset="-122"/>
                <a:ea typeface="宋体" panose="02010600030101010101" pitchFamily="2" charset="-122"/>
              </a:rPr>
              <a:t>上下文无关文法</a:t>
            </a:r>
            <a:br>
              <a:rPr lang="zh-CN" altLang="en-US" sz="3600" u="sng" dirty="0">
                <a:solidFill>
                  <a:srgbClr val="FF0000"/>
                </a:solidFill>
                <a:latin typeface="宋体" panose="02010600030101010101" pitchFamily="2" charset="-122"/>
                <a:ea typeface="宋体" panose="02010600030101010101" pitchFamily="2" charset="-122"/>
              </a:rPr>
            </a:br>
            <a:r>
              <a:rPr lang="zh-CN" altLang="en-US" sz="3600" u="sng" dirty="0">
                <a:solidFill>
                  <a:srgbClr val="FF0000"/>
                </a:solidFill>
                <a:latin typeface="宋体" panose="02010600030101010101" pitchFamily="2" charset="-122"/>
                <a:ea typeface="宋体" panose="02010600030101010101" pitchFamily="2" charset="-122"/>
              </a:rPr>
              <a:t>文法与语言举例</a:t>
            </a:r>
            <a:endParaRPr lang="zh-CN" altLang="en-US" sz="3600" u="sng" dirty="0">
              <a:solidFill>
                <a:srgbClr val="FF0000"/>
              </a:solidFill>
              <a:latin typeface="宋体" panose="02010600030101010101" pitchFamily="2" charset="-122"/>
              <a:ea typeface="宋体" panose="02010600030101010101" pitchFamily="2" charset="-122"/>
            </a:endParaRPr>
          </a:p>
        </p:txBody>
      </p:sp>
      <p:sp>
        <p:nvSpPr>
          <p:cNvPr id="104451" name="矩形 4"/>
          <p:cNvSpPr/>
          <p:nvPr/>
        </p:nvSpPr>
        <p:spPr>
          <a:xfrm>
            <a:off x="1187450" y="2924175"/>
            <a:ext cx="1854200" cy="708025"/>
          </a:xfrm>
          <a:prstGeom prst="rect">
            <a:avLst/>
          </a:prstGeom>
          <a:noFill/>
          <a:ln w="9525">
            <a:noFill/>
          </a:ln>
        </p:spPr>
        <p:txBody>
          <a:bodyPr anchor="t" anchorCtr="0">
            <a:spAutoFit/>
          </a:bodyPr>
          <a:p>
            <a:r>
              <a:rPr lang="en-US" altLang="zh-CN" sz="2000" dirty="0">
                <a:solidFill>
                  <a:srgbClr val="FF0000"/>
                </a:solidFill>
                <a:latin typeface="Times New Roman" panose="02020603050405020304" pitchFamily="18" charset="0"/>
                <a:ea typeface="宋体" panose="02010600030101010101" pitchFamily="2" charset="-122"/>
              </a:rPr>
              <a:t>E+E =&gt; i + E</a:t>
            </a:r>
            <a:endParaRPr lang="en-US" altLang="zh-CN" sz="2000" dirty="0">
              <a:solidFill>
                <a:srgbClr val="FF0000"/>
              </a:solidFill>
              <a:latin typeface="Times New Roman" panose="02020603050405020304" pitchFamily="18" charset="0"/>
              <a:ea typeface="宋体" panose="02010600030101010101" pitchFamily="2" charset="-122"/>
            </a:endParaRPr>
          </a:p>
          <a:p>
            <a:r>
              <a:rPr lang="en-US" altLang="zh-CN" sz="2000" dirty="0">
                <a:solidFill>
                  <a:srgbClr val="FF0000"/>
                </a:solidFill>
                <a:latin typeface="Times New Roman" panose="02020603050405020304" pitchFamily="18" charset="0"/>
                <a:ea typeface="宋体" panose="02010600030101010101" pitchFamily="2" charset="-122"/>
              </a:rPr>
              <a:t>E+E =&gt; E + i</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104452" name="Text Box 4"/>
          <p:cNvSpPr txBox="1"/>
          <p:nvPr/>
        </p:nvSpPr>
        <p:spPr>
          <a:xfrm>
            <a:off x="1073150" y="3798888"/>
            <a:ext cx="7315200" cy="2943225"/>
          </a:xfrm>
          <a:prstGeom prst="rect">
            <a:avLst/>
          </a:prstGeom>
          <a:noFill/>
          <a:ln w="9525">
            <a:noFill/>
          </a:ln>
        </p:spPr>
        <p:txBody>
          <a:bodyPr anchor="t" anchorCtr="0">
            <a:spAutoFit/>
          </a:bodyPr>
          <a:p>
            <a:pPr>
              <a:spcBef>
                <a:spcPct val="50000"/>
              </a:spcBef>
              <a:buFont typeface="Wingdings 2" panose="05020102010507070707" pitchFamily="18" charset="2"/>
              <a:buChar char="?"/>
            </a:pPr>
            <a:r>
              <a:rPr lang="zh-CN" altLang="en-US" sz="2200" dirty="0">
                <a:latin typeface="Times New Roman" panose="02020603050405020304" pitchFamily="18" charset="0"/>
                <a:ea typeface="宋体" panose="02010600030101010101" pitchFamily="2" charset="-122"/>
                <a:sym typeface="Wingdings 2" panose="05020102010507070707" pitchFamily="18" charset="2"/>
              </a:rPr>
              <a:t>（</a:t>
            </a:r>
            <a:r>
              <a:rPr lang="en-US" altLang="zh-CN" sz="2200" dirty="0">
                <a:latin typeface="Times New Roman" panose="02020603050405020304" pitchFamily="18" charset="0"/>
                <a:ea typeface="宋体" panose="02010600030101010101" pitchFamily="2" charset="-122"/>
                <a:sym typeface="Wingdings 2" panose="05020102010507070707" pitchFamily="18" charset="2"/>
              </a:rPr>
              <a:t>1</a:t>
            </a:r>
            <a:r>
              <a:rPr lang="zh-CN" altLang="en-US" sz="2200" dirty="0">
                <a:latin typeface="Times New Roman" panose="02020603050405020304" pitchFamily="18" charset="0"/>
                <a:ea typeface="宋体" panose="02010600030101010101" pitchFamily="2" charset="-122"/>
                <a:sym typeface="Wingdings 2" panose="05020102010507070707" pitchFamily="18" charset="2"/>
              </a:rPr>
              <a:t>）</a:t>
            </a:r>
            <a:r>
              <a:rPr lang="zh-CN" altLang="en-US" sz="2200" dirty="0">
                <a:latin typeface="Times New Roman" panose="02020603050405020304" pitchFamily="18" charset="0"/>
                <a:ea typeface="宋体" panose="02010600030101010101" pitchFamily="2" charset="-122"/>
                <a:sym typeface="Symbol" panose="05050102010706020507" pitchFamily="18" charset="2"/>
              </a:rPr>
              <a:t>每次替换最右边非终结符</a:t>
            </a:r>
            <a:endParaRPr lang="zh-CN" altLang="en-US" sz="2200" dirty="0">
              <a:latin typeface="Times New Roman" panose="02020603050405020304" pitchFamily="18" charset="0"/>
              <a:ea typeface="宋体" panose="02010600030101010101" pitchFamily="2" charset="-122"/>
              <a:sym typeface="Wingdings 2" panose="05020102010507070707" pitchFamily="18" charset="2"/>
            </a:endParaRPr>
          </a:p>
          <a:p>
            <a:pPr>
              <a:spcBef>
                <a:spcPct val="50000"/>
              </a:spcBef>
              <a:buFont typeface="Wingdings 2" panose="05020102010507070707" pitchFamily="18" charset="2"/>
              <a:buChar char="?"/>
            </a:pPr>
            <a:r>
              <a:rPr lang="en-US" altLang="zh-CN" sz="2200" dirty="0">
                <a:latin typeface="Times New Roman" panose="02020603050405020304" pitchFamily="18" charset="0"/>
                <a:ea typeface="宋体" panose="02010600030101010101" pitchFamily="2" charset="-122"/>
                <a:sym typeface="Wingdings 2" panose="050201020105070707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 a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 a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Sb</a:t>
            </a:r>
            <a:r>
              <a:rPr lang="en-US" altLang="zh-CN" sz="22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bbaa</a:t>
            </a:r>
            <a:endParaRPr lang="en-US" altLang="zh-CN" sz="22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latin typeface="Times New Roman" panose="02020603050405020304" pitchFamily="18" charset="0"/>
                <a:ea typeface="宋体" panose="02010600030101010101" pitchFamily="2" charset="-122"/>
                <a:sym typeface="Symbol" panose="05050102010706020507" pitchFamily="18" charset="2"/>
              </a:rPr>
              <a:t>（</a:t>
            </a:r>
            <a:r>
              <a:rPr lang="en-US" altLang="zh-CN" sz="2200" dirty="0">
                <a:latin typeface="Times New Roman" panose="02020603050405020304" pitchFamily="18" charset="0"/>
                <a:ea typeface="宋体" panose="02010600030101010101" pitchFamily="2" charset="-122"/>
                <a:sym typeface="Symbol" panose="05050102010706020507" pitchFamily="18" charset="2"/>
              </a:rPr>
              <a:t>2</a:t>
            </a:r>
            <a:r>
              <a:rPr lang="zh-CN" altLang="en-US" sz="2200" dirty="0">
                <a:latin typeface="Times New Roman" panose="02020603050405020304" pitchFamily="18" charset="0"/>
                <a:ea typeface="宋体" panose="02010600030101010101" pitchFamily="2" charset="-122"/>
                <a:sym typeface="Symbol" panose="05050102010706020507" pitchFamily="18" charset="2"/>
              </a:rPr>
              <a:t>）每次替换最左边非终结符</a:t>
            </a:r>
            <a:endParaRPr lang="zh-CN" altLang="en-US" sz="22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  a</a:t>
            </a:r>
            <a:r>
              <a:rPr lang="en-US" altLang="zh-CN" sz="2200" u="sng" dirty="0">
                <a:solidFill>
                  <a:srgbClr val="FF505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Saab</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aabba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endPar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）无固定的推导方向</a:t>
            </a:r>
            <a:endPar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 </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SbA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aaab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t>
            </a:r>
            <a:endParaRPr lang="en-US" altLang="zh-CN" sz="22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41315" name="文本框 141314"/>
          <p:cNvSpPr txBox="1"/>
          <p:nvPr/>
        </p:nvSpPr>
        <p:spPr>
          <a:xfrm>
            <a:off x="7020560" y="3573145"/>
            <a:ext cx="2133600" cy="3084513"/>
          </a:xfrm>
          <a:prstGeom prst="rect">
            <a:avLst/>
          </a:prstGeom>
        </p:spPr>
        <p:style>
          <a:lnRef idx="2">
            <a:schemeClr val="accent1"/>
          </a:lnRef>
          <a:fillRef idx="1">
            <a:schemeClr val="lt1"/>
          </a:fillRef>
          <a:effectRef idx="0">
            <a:schemeClr val="accent1"/>
          </a:effectRef>
          <a:fontRef idx="minor">
            <a:schemeClr val="dk1"/>
          </a:fontRef>
        </p:style>
        <p:txBody>
          <a:bodyPr>
            <a:spAutoFit/>
          </a:bodyPr>
          <a:p>
            <a:pPr>
              <a:spcBef>
                <a:spcPct val="50000"/>
              </a:spcBef>
            </a:pPr>
            <a:r>
              <a:rPr lang="en-US" altLang="zh-CN">
                <a:latin typeface="Times New Roman" panose="02020603050405020304" pitchFamily="18" charset="0"/>
                <a:ea typeface="宋体" panose="02010600030101010101" pitchFamily="2" charset="-122"/>
              </a:rPr>
              <a:t>S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aAS</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Wingdings" panose="05000000000000000000" pitchFamily="2" charset="2"/>
              </a:rPr>
              <a:t>A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SbA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A  SS</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S  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A 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ba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4"/>
          <p:cNvSpPr txBox="1"/>
          <p:nvPr/>
        </p:nvSpPr>
        <p:spPr>
          <a:xfrm>
            <a:off x="457200" y="1196975"/>
            <a:ext cx="80010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例</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({S,A,B},{a,b},P,S)</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a:t>
            </a:r>
            <a:r>
              <a:rPr lang="zh-CN" altLang="en-US" sz="2800" dirty="0">
                <a:latin typeface="Times New Roman" panose="02020603050405020304" pitchFamily="18" charset="0"/>
                <a:ea typeface="宋体" panose="02010600030101010101" pitchFamily="2" charset="-122"/>
              </a:rPr>
              <a:t>的产生式如下：</a:t>
            </a:r>
            <a:endParaRPr lang="zh-CN" altLang="en-US" sz="2800" dirty="0">
              <a:latin typeface="Times New Roman" panose="02020603050405020304" pitchFamily="18" charset="0"/>
              <a:ea typeface="宋体" panose="02010600030101010101" pitchFamily="2" charset="-122"/>
            </a:endParaRPr>
          </a:p>
        </p:txBody>
      </p:sp>
      <p:sp>
        <p:nvSpPr>
          <p:cNvPr id="105474" name="Text Box 5"/>
          <p:cNvSpPr txBox="1"/>
          <p:nvPr/>
        </p:nvSpPr>
        <p:spPr>
          <a:xfrm>
            <a:off x="762000" y="1773238"/>
            <a:ext cx="1524000" cy="2647950"/>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S→aB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S→bA</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A→bAA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A→a</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A→aS</a:t>
            </a:r>
            <a:endParaRPr lang="en-US" altLang="zh-CN" b="1" dirty="0">
              <a:latin typeface="Times New Roman" panose="02020603050405020304" pitchFamily="18" charset="0"/>
              <a:ea typeface="宋体" panose="02010600030101010101" pitchFamily="2" charset="-122"/>
            </a:endParaRPr>
          </a:p>
        </p:txBody>
      </p:sp>
      <p:sp>
        <p:nvSpPr>
          <p:cNvPr id="105475" name="Text Box 6"/>
          <p:cNvSpPr txBox="1"/>
          <p:nvPr/>
        </p:nvSpPr>
        <p:spPr>
          <a:xfrm>
            <a:off x="2667000" y="1849438"/>
            <a:ext cx="1524000" cy="1552575"/>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B→b</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B→bS</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B→aBB</a:t>
            </a:r>
            <a:endParaRPr lang="en-US" altLang="zh-CN" b="1" dirty="0">
              <a:latin typeface="Times New Roman" panose="02020603050405020304" pitchFamily="18" charset="0"/>
              <a:ea typeface="宋体" panose="02010600030101010101" pitchFamily="2" charset="-122"/>
            </a:endParaRPr>
          </a:p>
        </p:txBody>
      </p:sp>
      <p:sp>
        <p:nvSpPr>
          <p:cNvPr id="11271" name="AutoShape 7"/>
          <p:cNvSpPr/>
          <p:nvPr/>
        </p:nvSpPr>
        <p:spPr>
          <a:xfrm>
            <a:off x="4191000" y="1925638"/>
            <a:ext cx="457200" cy="2438400"/>
          </a:xfrm>
          <a:prstGeom prst="rightBrace">
            <a:avLst>
              <a:gd name="adj1" fmla="val 44419"/>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
        <p:nvSpPr>
          <p:cNvPr id="11272" name="Text Box 8"/>
          <p:cNvSpPr txBox="1"/>
          <p:nvPr/>
        </p:nvSpPr>
        <p:spPr>
          <a:xfrm>
            <a:off x="4800600" y="2840038"/>
            <a:ext cx="3200400" cy="461962"/>
          </a:xfrm>
          <a:prstGeom prst="rect">
            <a:avLst/>
          </a:prstGeom>
          <a:noFill/>
          <a:ln w="9525">
            <a:noFill/>
          </a:ln>
        </p:spPr>
        <p:txBody>
          <a:bodyPr anchor="t" anchorCtr="0">
            <a:spAutoFit/>
          </a:bodyPr>
          <a:p>
            <a:pPr>
              <a:spcBef>
                <a:spcPct val="50000"/>
              </a:spcBef>
            </a:pPr>
            <a:r>
              <a:rPr lang="zh-CN" altLang="en-US" b="1" dirty="0">
                <a:solidFill>
                  <a:srgbClr val="FF0000"/>
                </a:solidFill>
                <a:latin typeface="Times New Roman" panose="02020603050405020304" pitchFamily="18" charset="0"/>
                <a:ea typeface="宋体" panose="02010600030101010101" pitchFamily="2" charset="-122"/>
              </a:rPr>
              <a:t>是上下文无关文法吗？</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9" name="Text Box 2"/>
          <p:cNvSpPr txBox="1"/>
          <p:nvPr/>
        </p:nvSpPr>
        <p:spPr>
          <a:xfrm>
            <a:off x="609600" y="4554538"/>
            <a:ext cx="4114800" cy="519112"/>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该文法可以写成：</a:t>
            </a:r>
            <a:endParaRPr lang="zh-CN" altLang="en-US" sz="2800" b="1" dirty="0">
              <a:latin typeface="Times New Roman" panose="02020603050405020304" pitchFamily="18" charset="0"/>
              <a:ea typeface="宋体" panose="02010600030101010101" pitchFamily="2" charset="-122"/>
            </a:endParaRPr>
          </a:p>
        </p:txBody>
      </p:sp>
      <p:sp>
        <p:nvSpPr>
          <p:cNvPr id="10" name="Text Box 3"/>
          <p:cNvSpPr txBox="1"/>
          <p:nvPr/>
        </p:nvSpPr>
        <p:spPr>
          <a:xfrm>
            <a:off x="3581400" y="5011738"/>
            <a:ext cx="3048000" cy="1801812"/>
          </a:xfrm>
          <a:prstGeom prst="rect">
            <a:avLst/>
          </a:prstGeom>
          <a:noFill/>
          <a:ln w="9525">
            <a:noFill/>
          </a:ln>
        </p:spPr>
        <p:txBody>
          <a:bodyPr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S→aB | bA</a:t>
            </a:r>
            <a:endParaRPr lang="en-US" altLang="zh-CN" sz="2800" b="1" dirty="0">
              <a:latin typeface="Times New Roman" panose="02020603050405020304" pitchFamily="18" charset="0"/>
              <a:ea typeface="宋体" panose="02010600030101010101" pitchFamily="2" charset="-122"/>
            </a:endParaRPr>
          </a:p>
          <a:p>
            <a:pPr>
              <a:spcBef>
                <a:spcPct val="50000"/>
              </a:spcBef>
            </a:pPr>
            <a:r>
              <a:rPr lang="en-US" altLang="zh-CN" sz="2800" b="1" dirty="0">
                <a:latin typeface="Times New Roman" panose="02020603050405020304" pitchFamily="18" charset="0"/>
                <a:ea typeface="宋体" panose="02010600030101010101" pitchFamily="2" charset="-122"/>
              </a:rPr>
              <a:t>A→ a | aS | bAA</a:t>
            </a:r>
            <a:endParaRPr lang="en-US" altLang="zh-CN" sz="2800" b="1" dirty="0">
              <a:latin typeface="Times New Roman" panose="02020603050405020304" pitchFamily="18" charset="0"/>
              <a:ea typeface="宋体" panose="02010600030101010101" pitchFamily="2" charset="-122"/>
            </a:endParaRPr>
          </a:p>
          <a:p>
            <a:pPr>
              <a:spcBef>
                <a:spcPct val="50000"/>
              </a:spcBef>
            </a:pPr>
            <a:r>
              <a:rPr lang="en-US" altLang="zh-CN" sz="2800" b="1" dirty="0">
                <a:latin typeface="Times New Roman" panose="02020603050405020304" pitchFamily="18" charset="0"/>
                <a:ea typeface="宋体" panose="02010600030101010101" pitchFamily="2" charset="-122"/>
              </a:rPr>
              <a:t>B→ b | Bs | aBB</a:t>
            </a:r>
            <a:endParaRPr lang="en-US" altLang="zh-CN" sz="28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down)">
                                      <p:cBhvr>
                                        <p:cTn id="7" dur="500"/>
                                        <p:tgtEl>
                                          <p:spTgt spid="112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72"/>
                                        </p:tgtEl>
                                        <p:attrNameLst>
                                          <p:attrName>style.visibility</p:attrName>
                                        </p:attrNameLst>
                                      </p:cBhvr>
                                      <p:to>
                                        <p:strVal val="visible"/>
                                      </p:to>
                                    </p:set>
                                    <p:animEffect transition="in" filter="wipe(down)">
                                      <p:cBhvr>
                                        <p:cTn id="10" dur="500"/>
                                        <p:tgtEl>
                                          <p:spTgt spid="1127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72"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2"/>
          <p:cNvSpPr txBox="1"/>
          <p:nvPr/>
        </p:nvSpPr>
        <p:spPr>
          <a:xfrm>
            <a:off x="457200" y="188595"/>
            <a:ext cx="8153400" cy="2678113"/>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：设</a:t>
            </a:r>
            <a:r>
              <a:rPr lang="en-US" altLang="zh-CN" b="1" dirty="0">
                <a:latin typeface="Times New Roman" panose="02020603050405020304" pitchFamily="18" charset="0"/>
                <a:ea typeface="宋体" panose="02010600030101010101" pitchFamily="2" charset="-122"/>
              </a:rPr>
              <a:t>G=</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S,B,E</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a,b,e</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产生式为：</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 S </a:t>
            </a:r>
            <a:r>
              <a:rPr lang="en-US" altLang="zh-CN" dirty="0">
                <a:latin typeface="Times New Roman" panose="02020603050405020304" pitchFamily="18" charset="0"/>
                <a:ea typeface="宋体" panose="02010600030101010101" pitchFamily="2" charset="-122"/>
              </a:rPr>
              <a:t>→aSBE     </a:t>
            </a:r>
            <a:r>
              <a:rPr lang="en-US" altLang="zh-CN" b="1" dirty="0">
                <a:latin typeface="Times New Roman" panose="02020603050405020304" pitchFamily="18" charset="0"/>
                <a:ea typeface="宋体" panose="02010600030101010101" pitchFamily="2" charset="-122"/>
              </a:rPr>
              <a:t>(2) S </a:t>
            </a:r>
            <a:r>
              <a:rPr lang="en-US" altLang="zh-CN" dirty="0">
                <a:latin typeface="Times New Roman" panose="02020603050405020304" pitchFamily="18" charset="0"/>
                <a:ea typeface="宋体" panose="02010600030101010101" pitchFamily="2" charset="-122"/>
              </a:rPr>
              <a:t>→aBE      </a:t>
            </a:r>
            <a:r>
              <a:rPr lang="en-US" altLang="zh-CN" b="1" dirty="0">
                <a:latin typeface="Times New Roman" panose="02020603050405020304" pitchFamily="18" charset="0"/>
                <a:ea typeface="宋体" panose="02010600030101010101" pitchFamily="2" charset="-122"/>
              </a:rPr>
              <a:t>(3) EB </a:t>
            </a:r>
            <a:r>
              <a:rPr lang="en-US" altLang="zh-CN" dirty="0">
                <a:latin typeface="Times New Roman" panose="02020603050405020304" pitchFamily="18" charset="0"/>
                <a:ea typeface="宋体" panose="02010600030101010101" pitchFamily="2" charset="-122"/>
              </a:rPr>
              <a:t>→ BE</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(4) aB </a:t>
            </a:r>
            <a:r>
              <a:rPr lang="en-US" altLang="zh-CN" dirty="0">
                <a:latin typeface="Times New Roman" panose="02020603050405020304" pitchFamily="18" charset="0"/>
                <a:ea typeface="宋体" panose="02010600030101010101" pitchFamily="2" charset="-122"/>
              </a:rPr>
              <a:t>→ab      </a:t>
            </a:r>
            <a:r>
              <a:rPr lang="en-US" altLang="zh-CN" b="1" dirty="0">
                <a:latin typeface="Times New Roman" panose="02020603050405020304" pitchFamily="18" charset="0"/>
                <a:ea typeface="宋体" panose="02010600030101010101" pitchFamily="2" charset="-122"/>
              </a:rPr>
              <a:t>(5) bB </a:t>
            </a:r>
            <a:r>
              <a:rPr lang="en-US" altLang="zh-CN" dirty="0">
                <a:latin typeface="Times New Roman" panose="02020603050405020304" pitchFamily="18" charset="0"/>
                <a:ea typeface="宋体" panose="02010600030101010101" pitchFamily="2" charset="-122"/>
              </a:rPr>
              <a:t>→bb     </a:t>
            </a:r>
            <a:r>
              <a:rPr lang="en-US" altLang="zh-CN" b="1" dirty="0">
                <a:latin typeface="Times New Roman" panose="02020603050405020304" pitchFamily="18" charset="0"/>
                <a:ea typeface="宋体" panose="02010600030101010101" pitchFamily="2" charset="-122"/>
              </a:rPr>
              <a:t>(6) bE </a:t>
            </a:r>
            <a:r>
              <a:rPr lang="en-US" altLang="zh-CN" dirty="0">
                <a:latin typeface="Times New Roman" panose="02020603050405020304" pitchFamily="18" charset="0"/>
                <a:ea typeface="宋体" panose="02010600030101010101" pitchFamily="2" charset="-122"/>
              </a:rPr>
              <a:t>→be   </a:t>
            </a:r>
            <a:r>
              <a:rPr lang="en-US" altLang="zh-CN" b="1" dirty="0">
                <a:latin typeface="Times New Roman" panose="02020603050405020304" pitchFamily="18" charset="0"/>
                <a:ea typeface="宋体" panose="02010600030101010101" pitchFamily="2" charset="-122"/>
              </a:rPr>
              <a:t> (7)  eE </a:t>
            </a:r>
            <a:r>
              <a:rPr lang="en-US" altLang="zh-CN" dirty="0">
                <a:latin typeface="Times New Roman" panose="02020603050405020304" pitchFamily="18" charset="0"/>
                <a:ea typeface="宋体" panose="02010600030101010101" pitchFamily="2" charset="-122"/>
              </a:rPr>
              <a:t>→ee</a:t>
            </a:r>
            <a:endParaRPr lang="en-US" altLang="zh-CN" dirty="0">
              <a:latin typeface="Times New Roman" panose="02020603050405020304" pitchFamily="18" charset="0"/>
              <a:ea typeface="宋体" panose="02010600030101010101" pitchFamily="2" charset="-122"/>
            </a:endParaRPr>
          </a:p>
          <a:p>
            <a:pPr>
              <a:spcBef>
                <a:spcPct val="50000"/>
              </a:spcBef>
            </a:pPr>
            <a:r>
              <a:rPr lang="zh-CN" altLang="en-US" u="sng" dirty="0">
                <a:solidFill>
                  <a:schemeClr val="accent2"/>
                </a:solidFill>
                <a:latin typeface="Times New Roman" panose="02020603050405020304" pitchFamily="18" charset="0"/>
                <a:ea typeface="宋体" panose="02010600030101010101" pitchFamily="2" charset="-122"/>
              </a:rPr>
              <a:t>想：</a:t>
            </a:r>
            <a:r>
              <a:rPr lang="en-US" altLang="zh-CN" u="sng" dirty="0">
                <a:solidFill>
                  <a:schemeClr val="accent2"/>
                </a:solidFill>
                <a:latin typeface="Times New Roman" panose="02020603050405020304" pitchFamily="18" charset="0"/>
                <a:ea typeface="宋体" panose="02010600030101010101" pitchFamily="2" charset="-122"/>
              </a:rPr>
              <a:t>L(G)</a:t>
            </a:r>
            <a:r>
              <a:rPr lang="zh-CN" altLang="en-US" u="sng" dirty="0">
                <a:solidFill>
                  <a:schemeClr val="accent2"/>
                </a:solidFill>
                <a:latin typeface="Times New Roman" panose="02020603050405020304" pitchFamily="18" charset="0"/>
                <a:ea typeface="宋体" panose="02010600030101010101" pitchFamily="2" charset="-122"/>
              </a:rPr>
              <a:t>表示为什么？</a:t>
            </a:r>
            <a:endParaRPr lang="zh-CN" altLang="en-US" u="sng" dirty="0">
              <a:solidFill>
                <a:schemeClr val="accent2"/>
              </a:solidFill>
              <a:latin typeface="Times New Roman" panose="02020603050405020304" pitchFamily="18" charset="0"/>
              <a:ea typeface="宋体" panose="02010600030101010101" pitchFamily="2" charset="-122"/>
            </a:endParaRPr>
          </a:p>
        </p:txBody>
      </p:sp>
      <p:sp>
        <p:nvSpPr>
          <p:cNvPr id="20483" name="Text Box 3"/>
          <p:cNvSpPr txBox="1"/>
          <p:nvPr/>
        </p:nvSpPr>
        <p:spPr>
          <a:xfrm>
            <a:off x="323850" y="2938780"/>
            <a:ext cx="9137650" cy="3538220"/>
          </a:xfrm>
          <a:prstGeom prst="rect">
            <a:avLst/>
          </a:prstGeom>
          <a:noFill/>
          <a:ln w="9525">
            <a:noFill/>
          </a:ln>
        </p:spPr>
        <p:txBody>
          <a:bodyPr wrap="square"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L(G)={a</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e</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 n</a:t>
            </a:r>
            <a:r>
              <a:rPr lang="en-US" altLang="zh-CN" sz="28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解：</a:t>
            </a:r>
            <a:r>
              <a:rPr lang="en-US" altLang="zh-CN" sz="2800" dirty="0">
                <a:latin typeface="Times New Roman" panose="02020603050405020304" pitchFamily="18" charset="0"/>
                <a:ea typeface="宋体" panose="02010600030101010101" pitchFamily="2" charset="-122"/>
              </a:rPr>
              <a:t>S </a:t>
            </a:r>
            <a:r>
              <a:rPr lang="en-US" altLang="zh-CN" sz="2800" dirty="0">
                <a:latin typeface="Times New Roman" panose="02020603050405020304" pitchFamily="18" charset="0"/>
                <a:ea typeface="宋体" panose="02010600030101010101" pitchFamily="2" charset="-122"/>
                <a:sym typeface="Symbol" panose="05050102010706020507" pitchFamily="18" charset="2"/>
              </a:rPr>
              <a:t>a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BE a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aSBE</a:t>
            </a:r>
            <a:r>
              <a:rPr lang="en-US" altLang="zh-CN" sz="2800" dirty="0">
                <a:latin typeface="Times New Roman" panose="02020603050405020304" pitchFamily="18" charset="0"/>
                <a:ea typeface="宋体" panose="02010600030101010101" pitchFamily="2" charset="-122"/>
                <a:sym typeface="Symbol" panose="05050102010706020507" pitchFamily="18" charset="2"/>
              </a:rPr>
              <a:t>BE aa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aS</a:t>
            </a:r>
            <a:r>
              <a:rPr lang="en-US" altLang="zh-CN" sz="28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EB</a:t>
            </a:r>
            <a:r>
              <a:rPr lang="en-US" altLang="zh-CN" sz="2800" u="sng"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EB</a:t>
            </a:r>
            <a:r>
              <a:rPr lang="en-US" altLang="zh-CN" sz="2800" dirty="0">
                <a:latin typeface="Times New Roman" panose="02020603050405020304" pitchFamily="18" charset="0"/>
                <a:ea typeface="宋体" panose="02010600030101010101" pitchFamily="2" charset="-122"/>
                <a:sym typeface="Symbol" panose="05050102010706020507" pitchFamily="18" charset="2"/>
              </a:rPr>
              <a:t>E …</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aaaSB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u="sng"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dirty="0">
                <a:latin typeface="Times New Roman" panose="02020603050405020304" pitchFamily="18" charset="0"/>
                <a:ea typeface="宋体" panose="02010600030101010101" pitchFamily="2" charset="-122"/>
                <a:sym typeface="Symbol" panose="05050102010706020507" pitchFamily="18" charset="2"/>
              </a:rPr>
              <a:t>Eaaa</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BB</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EEaaa</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BEEEaaaaBB</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EEEaaa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BBBEEEE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BBEEEEaaaa</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BEEEEaaaab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EEEaaaabbb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 aaaabbbb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aaaabbbbe</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 </a:t>
            </a:r>
            <a:r>
              <a:rPr lang="en-US" altLang="zh-CN" sz="2800" dirty="0">
                <a:latin typeface="Times New Roman" panose="02020603050405020304" pitchFamily="18" charset="0"/>
                <a:ea typeface="宋体" panose="02010600030101010101" pitchFamily="2" charset="-122"/>
                <a:sym typeface="Symbol" panose="05050102010706020507" pitchFamily="18" charset="2"/>
              </a:rPr>
              <a:t> aaaabbbbee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ee </a:t>
            </a:r>
            <a:r>
              <a:rPr lang="en-US" altLang="zh-CN" sz="2800" dirty="0">
                <a:latin typeface="Times New Roman" panose="02020603050405020304" pitchFamily="18" charset="0"/>
                <a:ea typeface="宋体" panose="02010600030101010101" pitchFamily="2" charset="-122"/>
                <a:sym typeface="Symbol" panose="05050102010706020507" pitchFamily="18" charset="2"/>
              </a:rPr>
              <a:t> a</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r>
              <a:rPr lang="en-US" altLang="zh-CN" sz="2800" dirty="0">
                <a:latin typeface="Times New Roman" panose="02020603050405020304" pitchFamily="18" charset="0"/>
                <a:ea typeface="宋体" panose="02010600030101010101" pitchFamily="2" charset="-122"/>
                <a:sym typeface="Symbol" panose="05050102010706020507" pitchFamily="18" charset="2"/>
              </a:rPr>
              <a:t>b</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dirty="0">
                <a:latin typeface="Times New Roman" panose="02020603050405020304" pitchFamily="18" charset="0"/>
                <a:ea typeface="宋体" panose="02010600030101010101" pitchFamily="2" charset="-122"/>
                <a:sym typeface="Symbol" panose="05050102010706020507" pitchFamily="18" charset="2"/>
              </a:rPr>
              <a:t>同理：</a:t>
            </a:r>
            <a:r>
              <a:rPr lang="en-US" altLang="zh-CN" sz="2800" dirty="0">
                <a:latin typeface="Times New Roman" panose="02020603050405020304" pitchFamily="18" charset="0"/>
                <a:ea typeface="宋体" panose="02010600030101010101" pitchFamily="2" charset="-122"/>
                <a:sym typeface="Symbol" panose="05050102010706020507" pitchFamily="18" charset="2"/>
              </a:rPr>
              <a:t>Sa</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sz="2800" dirty="0">
                <a:latin typeface="Times New Roman" panose="02020603050405020304" pitchFamily="18" charset="0"/>
                <a:ea typeface="宋体" panose="02010600030101010101" pitchFamily="2" charset="-122"/>
                <a:sym typeface="Symbol" panose="05050102010706020507" pitchFamily="18" charset="2"/>
              </a:rPr>
              <a:t>b</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07523" name="Text Box 4"/>
          <p:cNvSpPr txBox="1"/>
          <p:nvPr/>
        </p:nvSpPr>
        <p:spPr>
          <a:xfrm>
            <a:off x="1764030" y="5877560"/>
            <a:ext cx="381000" cy="457200"/>
          </a:xfrm>
          <a:prstGeom prst="rect">
            <a:avLst/>
          </a:prstGeom>
          <a:noFill/>
          <a:ln w="9525">
            <a:noFill/>
          </a:ln>
        </p:spPr>
        <p:txBody>
          <a:bodyPr anchor="t" anchorCtr="0">
            <a:spAutoFit/>
          </a:bodyPr>
          <a:p>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523"/>
                                        </p:tgtEl>
                                        <p:attrNameLst>
                                          <p:attrName>style.visibility</p:attrName>
                                        </p:attrNameLst>
                                      </p:cBhvr>
                                      <p:to>
                                        <p:strVal val="visible"/>
                                      </p:to>
                                    </p:set>
                                    <p:animEffect transition="in" filter="wipe(down)">
                                      <p:cBhvr>
                                        <p:cTn id="10"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107523" grpId="0"/>
      <p:bldP spid="10752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3"/>
          <p:cNvSpPr>
            <a:spLocks noGrp="1"/>
          </p:cNvSpPr>
          <p:nvPr>
            <p:ph idx="1"/>
          </p:nvPr>
        </p:nvSpPr>
        <p:spPr>
          <a:xfrm>
            <a:off x="609600" y="457200"/>
            <a:ext cx="7772400" cy="3886200"/>
          </a:xfrm>
        </p:spPr>
        <p:txBody>
          <a:bodyPr vert="horz" wrap="square" lIns="91440" tIns="45720" rIns="91440" bIns="45720" anchor="t" anchorCtr="0"/>
          <a:p>
            <a:pPr eaLnBrk="1" hangingPunct="1"/>
            <a:r>
              <a:rPr lang="zh-CN" altLang="en-US" sz="2800" dirty="0"/>
              <a:t>例</a:t>
            </a:r>
            <a:r>
              <a:rPr lang="en-US" altLang="zh-CN" sz="2800" dirty="0"/>
              <a:t>3. </a:t>
            </a:r>
            <a:r>
              <a:rPr lang="zh-CN" altLang="en-US" sz="2800" dirty="0"/>
              <a:t>考虑以下的两个语言，给出其文法，并证明它们都是上下文无关的。</a:t>
            </a:r>
            <a:endParaRPr lang="zh-CN" altLang="en-US" sz="2800" dirty="0"/>
          </a:p>
          <a:p>
            <a:pPr eaLnBrk="1" hangingPunct="1"/>
            <a:r>
              <a:rPr lang="en-US" altLang="zh-CN" sz="2800" dirty="0"/>
              <a:t>L1={a</a:t>
            </a:r>
            <a:r>
              <a:rPr lang="en-US" altLang="zh-CN" sz="2800" baseline="30000" dirty="0"/>
              <a:t>n</a:t>
            </a:r>
            <a:r>
              <a:rPr lang="en-US" altLang="zh-CN" sz="2800" dirty="0"/>
              <a:t>b</a:t>
            </a:r>
            <a:r>
              <a:rPr lang="en-US" altLang="zh-CN" sz="2800" baseline="30000" dirty="0"/>
              <a:t>2n</a:t>
            </a:r>
            <a:r>
              <a:rPr lang="en-US" altLang="zh-CN" sz="2800" dirty="0"/>
              <a:t>c</a:t>
            </a:r>
            <a:r>
              <a:rPr lang="en-US" altLang="zh-CN" sz="2800" baseline="30000" dirty="0"/>
              <a:t>m</a:t>
            </a:r>
            <a:r>
              <a:rPr lang="en-US" altLang="zh-CN" sz="2800" dirty="0"/>
              <a:t>|n,m&gt;=0}</a:t>
            </a:r>
            <a:endParaRPr lang="en-US" altLang="zh-CN" sz="2800" dirty="0"/>
          </a:p>
          <a:p>
            <a:pPr eaLnBrk="1" hangingPunct="1"/>
            <a:r>
              <a:rPr lang="en-US" altLang="zh-CN" sz="2800" dirty="0"/>
              <a:t>L2={a</a:t>
            </a:r>
            <a:r>
              <a:rPr lang="en-US" altLang="zh-CN" sz="2800" baseline="30000" dirty="0"/>
              <a:t>n</a:t>
            </a:r>
            <a:r>
              <a:rPr lang="en-US" altLang="zh-CN" sz="2800" dirty="0"/>
              <a:t>b</a:t>
            </a:r>
            <a:r>
              <a:rPr lang="en-US" altLang="zh-CN" sz="2800" baseline="30000" dirty="0"/>
              <a:t>m</a:t>
            </a:r>
            <a:r>
              <a:rPr lang="en-US" altLang="zh-CN" sz="2800" dirty="0"/>
              <a:t>c</a:t>
            </a:r>
            <a:r>
              <a:rPr lang="en-US" altLang="zh-CN" sz="2800" baseline="30000" dirty="0"/>
              <a:t>2m</a:t>
            </a:r>
            <a:r>
              <a:rPr lang="en-US" altLang="zh-CN" sz="2800" dirty="0"/>
              <a:t>| n,m&gt;=0}</a:t>
            </a:r>
            <a:endParaRPr lang="en-US" altLang="zh-CN" sz="2800" dirty="0"/>
          </a:p>
          <a:p>
            <a:pPr eaLnBrk="1" hangingPunct="1"/>
            <a:endParaRPr lang="en-US" altLang="zh-CN" sz="2800" dirty="0"/>
          </a:p>
        </p:txBody>
      </p:sp>
      <p:sp>
        <p:nvSpPr>
          <p:cNvPr id="37891" name="Text Box 6"/>
          <p:cNvSpPr txBox="1"/>
          <p:nvPr/>
        </p:nvSpPr>
        <p:spPr>
          <a:xfrm>
            <a:off x="838200" y="2743200"/>
            <a:ext cx="2743200" cy="1885950"/>
          </a:xfrm>
          <a:prstGeom prst="rect">
            <a:avLst/>
          </a:prstGeom>
          <a:noFill/>
          <a:ln w="9525">
            <a:noFill/>
          </a:ln>
        </p:spPr>
        <p:txBody>
          <a:bodyPr anchor="t" anchorCtr="0">
            <a:spAutoFit/>
          </a:bodyPr>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L1: </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S </a:t>
            </a:r>
            <a:r>
              <a:rPr lang="en-US" altLang="zh-CN" sz="2800" b="1" dirty="0">
                <a:latin typeface="宋体" panose="02010600030101010101" pitchFamily="2" charset="-122"/>
                <a:ea typeface="黑体" panose="02010609060101010101" pitchFamily="49" charset="-122"/>
              </a:rPr>
              <a:t>→AB</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A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ε|aAbb</a:t>
            </a:r>
            <a:endParaRPr lang="en-US" altLang="zh-CN" sz="2800" dirty="0">
              <a:latin typeface="黑体" panose="02010609060101010101" pitchFamily="49" charset="-122"/>
              <a:ea typeface="黑体" panose="02010609060101010101" pitchFamily="49" charset="-122"/>
            </a:endParaRPr>
          </a:p>
          <a:p>
            <a:pPr>
              <a:lnSpc>
                <a:spcPct val="90000"/>
              </a:lnSpc>
              <a:spcBef>
                <a:spcPct val="20000"/>
              </a:spcBef>
              <a:buChar char="•"/>
            </a:pPr>
            <a:r>
              <a:rPr lang="en-US" altLang="zh-CN" sz="2800" dirty="0">
                <a:latin typeface="黑体" panose="02010609060101010101" pitchFamily="49" charset="-122"/>
                <a:ea typeface="黑体" panose="02010609060101010101" pitchFamily="49" charset="-122"/>
              </a:rPr>
              <a:t>B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ε|cB</a:t>
            </a:r>
            <a:endParaRPr lang="en-US" altLang="zh-CN" sz="2800" dirty="0">
              <a:latin typeface="黑体" panose="02010609060101010101" pitchFamily="49" charset="-122"/>
              <a:ea typeface="黑体" panose="02010609060101010101" pitchFamily="49" charset="-122"/>
            </a:endParaRPr>
          </a:p>
        </p:txBody>
      </p:sp>
      <p:sp>
        <p:nvSpPr>
          <p:cNvPr id="37892" name="Text Box 7"/>
          <p:cNvSpPr txBox="1"/>
          <p:nvPr/>
        </p:nvSpPr>
        <p:spPr>
          <a:xfrm>
            <a:off x="4191000" y="2819400"/>
            <a:ext cx="2743200" cy="1885950"/>
          </a:xfrm>
          <a:prstGeom prst="rect">
            <a:avLst/>
          </a:prstGeom>
          <a:noFill/>
          <a:ln w="9525">
            <a:noFill/>
          </a:ln>
        </p:spPr>
        <p:txBody>
          <a:bodyPr anchor="t" anchorCtr="0">
            <a:spAutoFit/>
          </a:bodyPr>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L2: </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S </a:t>
            </a:r>
            <a:r>
              <a:rPr lang="en-US" altLang="zh-CN" sz="2800" b="1" dirty="0">
                <a:latin typeface="宋体" panose="02010600030101010101" pitchFamily="2" charset="-122"/>
                <a:ea typeface="黑体" panose="02010609060101010101" pitchFamily="49" charset="-122"/>
              </a:rPr>
              <a:t>→AB</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A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ε|aA</a:t>
            </a:r>
            <a:endParaRPr lang="en-US" altLang="zh-CN" sz="2800" dirty="0">
              <a:latin typeface="黑体" panose="02010609060101010101" pitchFamily="49" charset="-122"/>
              <a:ea typeface="黑体" panose="02010609060101010101" pitchFamily="49" charset="-122"/>
            </a:endParaRPr>
          </a:p>
          <a:p>
            <a:pPr>
              <a:lnSpc>
                <a:spcPct val="90000"/>
              </a:lnSpc>
              <a:spcBef>
                <a:spcPct val="20000"/>
              </a:spcBef>
              <a:buChar char="•"/>
            </a:pPr>
            <a:r>
              <a:rPr lang="en-US" altLang="zh-CN" sz="2800" dirty="0">
                <a:latin typeface="黑体" panose="02010609060101010101" pitchFamily="49" charset="-122"/>
                <a:ea typeface="黑体" panose="02010609060101010101" pitchFamily="49" charset="-122"/>
              </a:rPr>
              <a:t>B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ε|bBcc</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arn(inVertical)">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arn(inVertical)">
                                      <p:cBhvr>
                                        <p:cTn id="1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descr="D:\编译原理\2018年秋季\chengxuyuyan.jpg"/>
          <p:cNvPicPr>
            <a:picLocks noChangeAspect="1"/>
          </p:cNvPicPr>
          <p:nvPr/>
        </p:nvPicPr>
        <p:blipFill>
          <a:blip r:embed="rId1"/>
          <a:stretch>
            <a:fillRect/>
          </a:stretch>
        </p:blipFill>
        <p:spPr>
          <a:xfrm>
            <a:off x="107950" y="114300"/>
            <a:ext cx="4286250" cy="3314700"/>
          </a:xfrm>
          <a:prstGeom prst="rect">
            <a:avLst/>
          </a:prstGeom>
          <a:noFill/>
          <a:ln w="9525">
            <a:noFill/>
          </a:ln>
        </p:spPr>
      </p:pic>
      <p:pic>
        <p:nvPicPr>
          <p:cNvPr id="139267" name="Picture 3" descr="D:\编译原理\2018年秋季\chengxu.jpg"/>
          <p:cNvPicPr>
            <a:picLocks noChangeAspect="1"/>
          </p:cNvPicPr>
          <p:nvPr/>
        </p:nvPicPr>
        <p:blipFill>
          <a:blip r:embed="rId2"/>
          <a:stretch>
            <a:fillRect/>
          </a:stretch>
        </p:blipFill>
        <p:spPr>
          <a:xfrm>
            <a:off x="4284663" y="2708275"/>
            <a:ext cx="4749800" cy="40147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blinds(horizontal)">
                                      <p:cBhvr>
                                        <p:cTn id="7"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Text Box 5"/>
          <p:cNvSpPr>
            <a:spLocks noGrp="1"/>
          </p:cNvSpPr>
          <p:nvPr>
            <p:ph idx="1"/>
          </p:nvPr>
        </p:nvSpPr>
        <p:spPr>
          <a:xfrm>
            <a:off x="685800" y="1125538"/>
            <a:ext cx="7772400" cy="4876800"/>
          </a:xfrm>
        </p:spPr>
        <p:txBody>
          <a:bodyPr vert="horz" wrap="square" lIns="91440" tIns="45720" rIns="91440" bIns="45720" anchor="t" anchorCtr="0"/>
          <a:p>
            <a:pPr eaLnBrk="1" hangingPunct="1">
              <a:spcBef>
                <a:spcPct val="50000"/>
              </a:spcBef>
              <a:buNone/>
            </a:pPr>
            <a:r>
              <a:rPr lang="zh-CN" altLang="en-US" sz="2800" dirty="0"/>
              <a:t>文法</a:t>
            </a:r>
            <a:r>
              <a:rPr lang="en-US" altLang="zh-CN" sz="2800" dirty="0"/>
              <a:t>G[S]</a:t>
            </a:r>
            <a:r>
              <a:rPr lang="zh-CN" altLang="en-US" sz="2800" dirty="0"/>
              <a:t>：</a:t>
            </a:r>
            <a:r>
              <a:rPr lang="zh-CN" altLang="en-US" sz="2400" dirty="0"/>
              <a:t> </a:t>
            </a:r>
            <a:endParaRPr lang="zh-CN" altLang="en-US" sz="2400" dirty="0"/>
          </a:p>
        </p:txBody>
      </p:sp>
      <p:sp>
        <p:nvSpPr>
          <p:cNvPr id="109570" name="Text Box 6"/>
          <p:cNvSpPr txBox="1"/>
          <p:nvPr/>
        </p:nvSpPr>
        <p:spPr>
          <a:xfrm>
            <a:off x="3324225" y="1208088"/>
            <a:ext cx="1752600" cy="1562100"/>
          </a:xfrm>
          <a:prstGeom prst="rect">
            <a:avLst/>
          </a:prstGeom>
          <a:noFill/>
          <a:ln w="9525" cap="flat" cmpd="sng">
            <a:solidFill>
              <a:schemeClr val="accent1"/>
            </a:solidFill>
            <a:prstDash val="solid"/>
            <a:miter/>
            <a:headEnd type="none" w="med" len="med"/>
            <a:tailEnd type="none" w="med" len="med"/>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S </a:t>
            </a:r>
            <a:r>
              <a:rPr lang="en-US" altLang="zh-CN" b="1" dirty="0">
                <a:latin typeface="Times New Roman" panose="02020603050405020304" pitchFamily="18" charset="0"/>
                <a:ea typeface="宋体" panose="02010600030101010101" pitchFamily="2" charset="-122"/>
                <a:sym typeface="Symbol" panose="05050102010706020507" pitchFamily="18" charset="2"/>
              </a:rPr>
              <a:t> cAd</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b="1" dirty="0">
                <a:latin typeface="Times New Roman" panose="02020603050405020304" pitchFamily="18" charset="0"/>
                <a:ea typeface="宋体" panose="02010600030101010101" pitchFamily="2" charset="-122"/>
                <a:sym typeface="Symbol" panose="05050102010706020507" pitchFamily="18" charset="2"/>
              </a:rPr>
              <a:t>A  ab</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b="1" dirty="0">
                <a:latin typeface="Times New Roman" panose="02020603050405020304" pitchFamily="18" charset="0"/>
                <a:ea typeface="宋体" panose="02010600030101010101" pitchFamily="2" charset="-122"/>
                <a:sym typeface="Symbol" panose="05050102010706020507" pitchFamily="18" charset="2"/>
              </a:rPr>
              <a:t>A  a</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109571" name="Rectangle 7"/>
          <p:cNvSpPr/>
          <p:nvPr/>
        </p:nvSpPr>
        <p:spPr>
          <a:xfrm>
            <a:off x="838200" y="2838450"/>
            <a:ext cx="6367463" cy="519113"/>
          </a:xfrm>
          <a:prstGeom prst="rect">
            <a:avLst/>
          </a:prstGeom>
          <a:noFill/>
          <a:ln w="9525">
            <a:noFill/>
          </a:ln>
        </p:spPr>
        <p:txBody>
          <a:bodyPr wrap="none" anchor="t" anchorCtr="0">
            <a:spAutoFit/>
          </a:bodyPr>
          <a:p>
            <a:r>
              <a:rPr lang="zh-CN" altLang="en-US" sz="2800" u="sng" dirty="0">
                <a:solidFill>
                  <a:schemeClr val="accent2"/>
                </a:solidFill>
                <a:latin typeface="Times New Roman" panose="02020603050405020304" pitchFamily="18" charset="0"/>
                <a:ea typeface="宋体" panose="02010600030101010101" pitchFamily="2" charset="-122"/>
              </a:rPr>
              <a:t>求输入串</a:t>
            </a:r>
            <a:r>
              <a:rPr lang="en-US" altLang="zh-CN" sz="2800" u="sng" dirty="0">
                <a:solidFill>
                  <a:schemeClr val="accent2"/>
                </a:solidFill>
                <a:latin typeface="Times New Roman" panose="02020603050405020304" pitchFamily="18" charset="0"/>
                <a:ea typeface="宋体" panose="02010600030101010101" pitchFamily="2" charset="-122"/>
              </a:rPr>
              <a:t>W=cabd</a:t>
            </a:r>
            <a:r>
              <a:rPr lang="zh-CN" altLang="en-US" sz="2800" u="sng" dirty="0">
                <a:solidFill>
                  <a:schemeClr val="accent2"/>
                </a:solidFill>
                <a:latin typeface="Times New Roman" panose="02020603050405020304" pitchFamily="18" charset="0"/>
                <a:ea typeface="宋体" panose="02010600030101010101" pitchFamily="2" charset="-122"/>
              </a:rPr>
              <a:t>是否为该文法的句子。</a:t>
            </a:r>
            <a:endParaRPr lang="zh-CN" altLang="en-US" sz="2800" u="sng" dirty="0">
              <a:solidFill>
                <a:schemeClr val="accent2"/>
              </a:solidFill>
              <a:latin typeface="Times New Roman" panose="02020603050405020304" pitchFamily="18" charset="0"/>
              <a:ea typeface="宋体" panose="02010600030101010101" pitchFamily="2" charset="-122"/>
            </a:endParaRPr>
          </a:p>
        </p:txBody>
      </p:sp>
      <p:sp>
        <p:nvSpPr>
          <p:cNvPr id="109572" name="Rectangle 2"/>
          <p:cNvSpPr>
            <a:spLocks noGrp="1"/>
          </p:cNvSpPr>
          <p:nvPr>
            <p:ph type="title"/>
          </p:nvPr>
        </p:nvSpPr>
        <p:spPr>
          <a:xfrm>
            <a:off x="685800" y="44450"/>
            <a:ext cx="7772400" cy="1143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rPr>
              <a:t>语法分析树与二义性</a:t>
            </a:r>
            <a:endParaRPr lang="zh-CN" altLang="en-US" sz="3600" u="sng" dirty="0">
              <a:solidFill>
                <a:srgbClr val="FF0000"/>
              </a:solidFill>
              <a:latin typeface="宋体" panose="02010600030101010101" pitchFamily="2" charset="-122"/>
            </a:endParaRPr>
          </a:p>
        </p:txBody>
      </p:sp>
      <p:sp>
        <p:nvSpPr>
          <p:cNvPr id="8" name="Text Box 6"/>
          <p:cNvSpPr txBox="1"/>
          <p:nvPr/>
        </p:nvSpPr>
        <p:spPr>
          <a:xfrm>
            <a:off x="838200" y="4641850"/>
            <a:ext cx="609600" cy="579438"/>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grpSp>
        <p:nvGrpSpPr>
          <p:cNvPr id="9" name="Group 7"/>
          <p:cNvGrpSpPr/>
          <p:nvPr/>
        </p:nvGrpSpPr>
        <p:grpSpPr>
          <a:xfrm>
            <a:off x="2152650" y="3803650"/>
            <a:ext cx="2495550" cy="2011363"/>
            <a:chOff x="1356" y="2544"/>
            <a:chExt cx="1572" cy="1213"/>
          </a:xfrm>
        </p:grpSpPr>
        <p:sp>
          <p:nvSpPr>
            <p:cNvPr id="109575" name="Text Box 8"/>
            <p:cNvSpPr txBox="1"/>
            <p:nvPr/>
          </p:nvSpPr>
          <p:spPr>
            <a:xfrm>
              <a:off x="1968" y="2544"/>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sp>
          <p:nvSpPr>
            <p:cNvPr id="109576" name="Line 9"/>
            <p:cNvSpPr/>
            <p:nvPr/>
          </p:nvSpPr>
          <p:spPr>
            <a:xfrm>
              <a:off x="2064" y="2880"/>
              <a:ext cx="0" cy="576"/>
            </a:xfrm>
            <a:prstGeom prst="line">
              <a:avLst/>
            </a:prstGeom>
            <a:ln w="9525" cap="flat" cmpd="sng">
              <a:solidFill>
                <a:schemeClr val="tx1"/>
              </a:solidFill>
              <a:prstDash val="solid"/>
              <a:round/>
              <a:headEnd type="none" w="med" len="med"/>
              <a:tailEnd type="none" w="med" len="med"/>
            </a:ln>
          </p:spPr>
        </p:sp>
        <p:sp>
          <p:nvSpPr>
            <p:cNvPr id="109577" name="Line 10"/>
            <p:cNvSpPr/>
            <p:nvPr/>
          </p:nvSpPr>
          <p:spPr>
            <a:xfrm flipH="1">
              <a:off x="1536" y="2880"/>
              <a:ext cx="432" cy="624"/>
            </a:xfrm>
            <a:prstGeom prst="line">
              <a:avLst/>
            </a:prstGeom>
            <a:ln w="9525" cap="flat" cmpd="sng">
              <a:solidFill>
                <a:schemeClr val="tx1"/>
              </a:solidFill>
              <a:prstDash val="solid"/>
              <a:round/>
              <a:headEnd type="none" w="med" len="med"/>
              <a:tailEnd type="none" w="med" len="med"/>
            </a:ln>
          </p:spPr>
        </p:sp>
        <p:sp>
          <p:nvSpPr>
            <p:cNvPr id="109578" name="Line 11"/>
            <p:cNvSpPr/>
            <p:nvPr/>
          </p:nvSpPr>
          <p:spPr>
            <a:xfrm>
              <a:off x="2208" y="2880"/>
              <a:ext cx="480" cy="576"/>
            </a:xfrm>
            <a:prstGeom prst="line">
              <a:avLst/>
            </a:prstGeom>
            <a:ln w="9525" cap="flat" cmpd="sng">
              <a:solidFill>
                <a:schemeClr val="tx1"/>
              </a:solidFill>
              <a:prstDash val="solid"/>
              <a:round/>
              <a:headEnd type="none" w="med" len="med"/>
              <a:tailEnd type="none" w="med" len="med"/>
            </a:ln>
          </p:spPr>
        </p:sp>
        <p:sp>
          <p:nvSpPr>
            <p:cNvPr id="109579" name="Text Box 12"/>
            <p:cNvSpPr txBox="1"/>
            <p:nvPr/>
          </p:nvSpPr>
          <p:spPr>
            <a:xfrm>
              <a:off x="1356"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c</a:t>
              </a:r>
              <a:endParaRPr lang="en-US" altLang="zh-CN" sz="3200" b="1" dirty="0">
                <a:latin typeface="Times New Roman" panose="02020603050405020304" pitchFamily="18" charset="0"/>
                <a:ea typeface="宋体" panose="02010600030101010101" pitchFamily="2" charset="-122"/>
              </a:endParaRPr>
            </a:p>
          </p:txBody>
        </p:sp>
        <p:sp>
          <p:nvSpPr>
            <p:cNvPr id="109580" name="Text Box 13"/>
            <p:cNvSpPr txBox="1"/>
            <p:nvPr/>
          </p:nvSpPr>
          <p:spPr>
            <a:xfrm>
              <a:off x="1920"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109581" name="Text Box 14"/>
            <p:cNvSpPr txBox="1"/>
            <p:nvPr/>
          </p:nvSpPr>
          <p:spPr>
            <a:xfrm>
              <a:off x="2544"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d</a:t>
              </a:r>
              <a:endParaRPr lang="en-US" altLang="zh-CN" sz="3200" b="1" dirty="0">
                <a:latin typeface="Times New Roman" panose="02020603050405020304" pitchFamily="18" charset="0"/>
                <a:ea typeface="宋体" panose="02010600030101010101" pitchFamily="2" charset="-122"/>
              </a:endParaRPr>
            </a:p>
          </p:txBody>
        </p:sp>
      </p:grpSp>
      <p:grpSp>
        <p:nvGrpSpPr>
          <p:cNvPr id="17" name="Group 15"/>
          <p:cNvGrpSpPr/>
          <p:nvPr/>
        </p:nvGrpSpPr>
        <p:grpSpPr>
          <a:xfrm>
            <a:off x="5638800" y="3575050"/>
            <a:ext cx="2495550" cy="1739900"/>
            <a:chOff x="1356" y="2544"/>
            <a:chExt cx="1572" cy="1295"/>
          </a:xfrm>
        </p:grpSpPr>
        <p:sp>
          <p:nvSpPr>
            <p:cNvPr id="109583" name="Text Box 16"/>
            <p:cNvSpPr txBox="1"/>
            <p:nvPr/>
          </p:nvSpPr>
          <p:spPr>
            <a:xfrm>
              <a:off x="1968" y="2544"/>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sp>
          <p:nvSpPr>
            <p:cNvPr id="109584" name="Line 17"/>
            <p:cNvSpPr/>
            <p:nvPr/>
          </p:nvSpPr>
          <p:spPr>
            <a:xfrm>
              <a:off x="2064" y="2880"/>
              <a:ext cx="0" cy="576"/>
            </a:xfrm>
            <a:prstGeom prst="line">
              <a:avLst/>
            </a:prstGeom>
            <a:ln w="9525" cap="flat" cmpd="sng">
              <a:solidFill>
                <a:schemeClr val="tx1"/>
              </a:solidFill>
              <a:prstDash val="solid"/>
              <a:round/>
              <a:headEnd type="none" w="med" len="med"/>
              <a:tailEnd type="none" w="med" len="med"/>
            </a:ln>
          </p:spPr>
        </p:sp>
        <p:sp>
          <p:nvSpPr>
            <p:cNvPr id="109585" name="Line 18"/>
            <p:cNvSpPr/>
            <p:nvPr/>
          </p:nvSpPr>
          <p:spPr>
            <a:xfrm flipH="1">
              <a:off x="1536" y="2880"/>
              <a:ext cx="432" cy="624"/>
            </a:xfrm>
            <a:prstGeom prst="line">
              <a:avLst/>
            </a:prstGeom>
            <a:ln w="9525" cap="flat" cmpd="sng">
              <a:solidFill>
                <a:schemeClr val="tx1"/>
              </a:solidFill>
              <a:prstDash val="solid"/>
              <a:round/>
              <a:headEnd type="none" w="med" len="med"/>
              <a:tailEnd type="none" w="med" len="med"/>
            </a:ln>
          </p:spPr>
        </p:sp>
        <p:sp>
          <p:nvSpPr>
            <p:cNvPr id="109586" name="Line 19"/>
            <p:cNvSpPr/>
            <p:nvPr/>
          </p:nvSpPr>
          <p:spPr>
            <a:xfrm>
              <a:off x="2208" y="2880"/>
              <a:ext cx="480" cy="576"/>
            </a:xfrm>
            <a:prstGeom prst="line">
              <a:avLst/>
            </a:prstGeom>
            <a:ln w="9525" cap="flat" cmpd="sng">
              <a:solidFill>
                <a:schemeClr val="tx1"/>
              </a:solidFill>
              <a:prstDash val="solid"/>
              <a:round/>
              <a:headEnd type="none" w="med" len="med"/>
              <a:tailEnd type="none" w="med" len="med"/>
            </a:ln>
          </p:spPr>
        </p:sp>
        <p:sp>
          <p:nvSpPr>
            <p:cNvPr id="109587" name="Text Box 20"/>
            <p:cNvSpPr txBox="1"/>
            <p:nvPr/>
          </p:nvSpPr>
          <p:spPr>
            <a:xfrm>
              <a:off x="1356" y="3408"/>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c</a:t>
              </a:r>
              <a:endParaRPr lang="en-US" altLang="zh-CN" sz="3200" b="1" dirty="0">
                <a:latin typeface="Times New Roman" panose="02020603050405020304" pitchFamily="18" charset="0"/>
                <a:ea typeface="宋体" panose="02010600030101010101" pitchFamily="2" charset="-122"/>
              </a:endParaRPr>
            </a:p>
          </p:txBody>
        </p:sp>
        <p:sp>
          <p:nvSpPr>
            <p:cNvPr id="109588" name="Text Box 21"/>
            <p:cNvSpPr txBox="1"/>
            <p:nvPr/>
          </p:nvSpPr>
          <p:spPr>
            <a:xfrm>
              <a:off x="1920" y="3408"/>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109589" name="Text Box 22"/>
            <p:cNvSpPr txBox="1"/>
            <p:nvPr/>
          </p:nvSpPr>
          <p:spPr>
            <a:xfrm>
              <a:off x="2544" y="3407"/>
              <a:ext cx="384" cy="432"/>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d</a:t>
              </a:r>
              <a:endParaRPr lang="en-US" altLang="zh-CN" sz="3200" b="1" dirty="0">
                <a:latin typeface="Times New Roman" panose="02020603050405020304" pitchFamily="18" charset="0"/>
                <a:ea typeface="宋体" panose="02010600030101010101" pitchFamily="2" charset="-122"/>
              </a:endParaRPr>
            </a:p>
          </p:txBody>
        </p:sp>
      </p:grpSp>
      <p:sp>
        <p:nvSpPr>
          <p:cNvPr id="25" name="Line 23"/>
          <p:cNvSpPr/>
          <p:nvPr/>
        </p:nvSpPr>
        <p:spPr>
          <a:xfrm flipH="1">
            <a:off x="6248400" y="5251450"/>
            <a:ext cx="457200" cy="838200"/>
          </a:xfrm>
          <a:prstGeom prst="line">
            <a:avLst/>
          </a:prstGeom>
          <a:ln w="9525" cap="flat" cmpd="sng">
            <a:solidFill>
              <a:schemeClr val="tx1"/>
            </a:solidFill>
            <a:prstDash val="solid"/>
            <a:round/>
            <a:headEnd type="none" w="med" len="med"/>
            <a:tailEnd type="none" w="med" len="med"/>
          </a:ln>
        </p:spPr>
      </p:sp>
      <p:sp>
        <p:nvSpPr>
          <p:cNvPr id="26" name="Line 24"/>
          <p:cNvSpPr/>
          <p:nvPr/>
        </p:nvSpPr>
        <p:spPr>
          <a:xfrm>
            <a:off x="6781800" y="5251450"/>
            <a:ext cx="609600" cy="838200"/>
          </a:xfrm>
          <a:prstGeom prst="line">
            <a:avLst/>
          </a:prstGeom>
          <a:ln w="9525" cap="flat" cmpd="sng">
            <a:solidFill>
              <a:schemeClr val="tx1"/>
            </a:solidFill>
            <a:prstDash val="solid"/>
            <a:round/>
            <a:headEnd type="none" w="med" len="med"/>
            <a:tailEnd type="none" w="med" len="med"/>
          </a:ln>
        </p:spPr>
      </p:sp>
      <p:sp>
        <p:nvSpPr>
          <p:cNvPr id="27" name="Text Box 25"/>
          <p:cNvSpPr txBox="1"/>
          <p:nvPr/>
        </p:nvSpPr>
        <p:spPr>
          <a:xfrm>
            <a:off x="5943600" y="6089650"/>
            <a:ext cx="533400" cy="579438"/>
          </a:xfrm>
          <a:prstGeom prst="rect">
            <a:avLst/>
          </a:prstGeom>
          <a:noFill/>
          <a:ln w="9525">
            <a:noFill/>
          </a:ln>
        </p:spPr>
        <p:txBody>
          <a:bodyPr anchor="t" anchorCtr="0">
            <a:spAutoFit/>
          </a:bodyPr>
          <a:p>
            <a:pPr eaLnBrk="0" hangingPunct="0"/>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28" name="Text Box 26"/>
          <p:cNvSpPr txBox="1"/>
          <p:nvPr/>
        </p:nvSpPr>
        <p:spPr>
          <a:xfrm>
            <a:off x="7239000" y="6089650"/>
            <a:ext cx="457200" cy="579438"/>
          </a:xfrm>
          <a:prstGeom prst="rect">
            <a:avLst/>
          </a:prstGeom>
          <a:noFill/>
          <a:ln w="9525">
            <a:noFill/>
          </a:ln>
        </p:spPr>
        <p:txBody>
          <a:bodyPr anchor="t" anchorCtr="0">
            <a:spAutoFit/>
          </a:bodyPr>
          <a:p>
            <a:pPr eaLnBrk="0" hangingPunct="0"/>
            <a:r>
              <a:rPr lang="en-US" altLang="zh-CN" sz="3200" b="1" dirty="0">
                <a:latin typeface="Times New Roman" panose="02020603050405020304" pitchFamily="18" charset="0"/>
                <a:ea typeface="宋体" panose="02010600030101010101" pitchFamily="2" charset="-122"/>
              </a:rPr>
              <a:t>b</a:t>
            </a:r>
            <a:endParaRPr lang="en-US" altLang="zh-CN" sz="3200" b="1" dirty="0">
              <a:latin typeface="Times New Roman" panose="02020603050405020304" pitchFamily="18" charset="0"/>
              <a:ea typeface="宋体" panose="02010600030101010101" pitchFamily="2" charset="-122"/>
            </a:endParaRPr>
          </a:p>
        </p:txBody>
      </p:sp>
      <p:sp>
        <p:nvSpPr>
          <p:cNvPr id="29" name="Text Box 27"/>
          <p:cNvSpPr txBox="1"/>
          <p:nvPr/>
        </p:nvSpPr>
        <p:spPr>
          <a:xfrm>
            <a:off x="838200" y="6284913"/>
            <a:ext cx="2514600" cy="528637"/>
          </a:xfrm>
          <a:prstGeom prst="rect">
            <a:avLst/>
          </a:prstGeom>
          <a:noFill/>
          <a:ln w="9525" cap="flat" cmpd="sng">
            <a:solidFill>
              <a:schemeClr val="accent1"/>
            </a:solidFill>
            <a:prstDash val="solid"/>
            <a:miter/>
            <a:headEnd type="none" w="med" len="med"/>
            <a:tailEnd type="none" w="med" len="med"/>
          </a:ln>
        </p:spPr>
        <p:txBody>
          <a:bodyPr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cAd cabd</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3" name="矩形 2"/>
          <p:cNvSpPr/>
          <p:nvPr/>
        </p:nvSpPr>
        <p:spPr>
          <a:xfrm>
            <a:off x="7688263" y="3449638"/>
            <a:ext cx="1395413"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根在上，叶在下</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
        <p:nvSpPr>
          <p:cNvPr id="2" name="文本框 1"/>
          <p:cNvSpPr txBox="1"/>
          <p:nvPr/>
        </p:nvSpPr>
        <p:spPr>
          <a:xfrm>
            <a:off x="6083935" y="1196975"/>
            <a:ext cx="2745105" cy="1198880"/>
          </a:xfrm>
          <a:prstGeom prst="rect">
            <a:avLst/>
          </a:prstGeom>
          <a:noFill/>
        </p:spPr>
        <p:txBody>
          <a:bodyPr wrap="square" rtlCol="0" anchor="t">
            <a:spAutoFit/>
          </a:bodyPr>
          <a:p>
            <a:pPr lvl="0"/>
            <a:r>
              <a:rPr lang="zh-CN" altLang="en-US" dirty="0">
                <a:solidFill>
                  <a:srgbClr val="FF0000"/>
                </a:solidFill>
                <a:sym typeface="+mn-ea"/>
              </a:rPr>
              <a:t>相比文法文本定义，语法树更能显式的表达语法层次结构</a:t>
            </a:r>
            <a:endParaRPr lang="zh-CN" altLang="en-US"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Vertical)">
                                      <p:cBhvr>
                                        <p:cTn id="19" dur="5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inVertical)">
                                      <p:cBhvr>
                                        <p:cTn id="25" dur="500"/>
                                        <p:tgtEl>
                                          <p:spTgt spid="2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arn(inVertic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28" grpId="0"/>
      <p:bldP spid="29" grpId="0" animBg="1"/>
      <p:bldP spid="3" grpId="0" animBg="1"/>
      <p:bldP spid="2" grpId="0"/>
      <p:bldP spid="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rPr>
              <a:t>语法分析树与二义性</a:t>
            </a:r>
            <a:endParaRPr lang="zh-CN" altLang="en-US" sz="3600" u="sng" dirty="0">
              <a:solidFill>
                <a:srgbClr val="FF0000"/>
              </a:solidFill>
              <a:latin typeface="宋体" panose="02010600030101010101" pitchFamily="2" charset="-122"/>
            </a:endParaRPr>
          </a:p>
        </p:txBody>
      </p:sp>
      <p:sp>
        <p:nvSpPr>
          <p:cNvPr id="111618" name="Rectangle 3"/>
          <p:cNvSpPr>
            <a:spLocks noGrp="1"/>
          </p:cNvSpPr>
          <p:nvPr>
            <p:ph idx="1"/>
          </p:nvPr>
        </p:nvSpPr>
        <p:spPr>
          <a:xfrm>
            <a:off x="304800" y="1981200"/>
            <a:ext cx="8534400" cy="4114800"/>
          </a:xfrm>
        </p:spPr>
        <p:txBody>
          <a:bodyPr vert="horz" wrap="square" lIns="91440" tIns="45720" rIns="91440" bIns="45720" anchor="t" anchorCtr="0"/>
          <a:p>
            <a:pPr eaLnBrk="1" hangingPunct="1">
              <a:lnSpc>
                <a:spcPct val="90000"/>
              </a:lnSpc>
            </a:pPr>
            <a:r>
              <a:rPr lang="zh-CN" altLang="en-US" sz="2400" dirty="0">
                <a:solidFill>
                  <a:schemeClr val="tx2"/>
                </a:solidFill>
              </a:rPr>
              <a:t>语法分析树与推导的等价性</a:t>
            </a:r>
            <a:endParaRPr lang="en-US" altLang="zh-CN" sz="2400" dirty="0">
              <a:solidFill>
                <a:schemeClr val="tx2"/>
              </a:solidFill>
            </a:endParaRPr>
          </a:p>
          <a:p>
            <a:pPr eaLnBrk="1" hangingPunct="1">
              <a:lnSpc>
                <a:spcPct val="90000"/>
              </a:lnSpc>
            </a:pPr>
            <a:endParaRPr lang="zh-CN" altLang="en-US" sz="2400" dirty="0">
              <a:solidFill>
                <a:schemeClr val="tx2"/>
              </a:solidFill>
            </a:endParaRPr>
          </a:p>
          <a:p>
            <a:pPr eaLnBrk="1" hangingPunct="1">
              <a:lnSpc>
                <a:spcPct val="90000"/>
              </a:lnSpc>
            </a:pPr>
            <a:r>
              <a:rPr lang="zh-CN" altLang="en-US" sz="2400" dirty="0">
                <a:solidFill>
                  <a:schemeClr val="tx2"/>
                </a:solidFill>
              </a:rPr>
              <a:t>文法的二义性：  </a:t>
            </a:r>
            <a:r>
              <a:rPr lang="zh-CN" altLang="en-US" sz="2000" dirty="0">
                <a:solidFill>
                  <a:schemeClr val="accent2"/>
                </a:solidFill>
              </a:rPr>
              <a:t>如果一个文法存在一个句子对应两棵语法分析树，或者两个最左推导或两个最右</a:t>
            </a:r>
            <a:r>
              <a:rPr lang="zh-CN" altLang="en-US" sz="2000" dirty="0">
                <a:solidFill>
                  <a:schemeClr val="accent2"/>
                </a:solidFill>
              </a:rPr>
              <a:t>推导，该文法具有二义性</a:t>
            </a:r>
            <a:endParaRPr lang="en-US" altLang="zh-CN" sz="2000" dirty="0">
              <a:solidFill>
                <a:schemeClr val="accent2"/>
              </a:solidFill>
            </a:endParaRPr>
          </a:p>
          <a:p>
            <a:pPr eaLnBrk="1" hangingPunct="1">
              <a:lnSpc>
                <a:spcPct val="90000"/>
              </a:lnSpc>
            </a:pPr>
            <a:endParaRPr lang="zh-CN" altLang="en-US" sz="1600" i="1" dirty="0">
              <a:solidFill>
                <a:srgbClr val="660066"/>
              </a:solidFill>
            </a:endParaRPr>
          </a:p>
          <a:p>
            <a:pPr eaLnBrk="1" hangingPunct="1">
              <a:lnSpc>
                <a:spcPct val="90000"/>
              </a:lnSpc>
            </a:pPr>
            <a:r>
              <a:rPr lang="zh-CN" altLang="en-US" sz="2400" dirty="0">
                <a:solidFill>
                  <a:schemeClr val="tx2"/>
                </a:solidFill>
              </a:rPr>
              <a:t>语言的二义性不同于文法的二义性（二义文法可以产生相同语言）</a:t>
            </a:r>
            <a:endParaRPr lang="en-US" altLang="zh-CN" sz="2400" dirty="0">
              <a:solidFill>
                <a:schemeClr val="tx2"/>
              </a:solidFill>
            </a:endParaRPr>
          </a:p>
          <a:p>
            <a:pPr eaLnBrk="1" hangingPunct="1">
              <a:lnSpc>
                <a:spcPct val="90000"/>
              </a:lnSpc>
            </a:pPr>
            <a:endParaRPr lang="zh-CN" altLang="en-US" sz="2400" dirty="0">
              <a:solidFill>
                <a:schemeClr val="tx2"/>
              </a:solidFill>
            </a:endParaRPr>
          </a:p>
          <a:p>
            <a:pPr eaLnBrk="1" hangingPunct="1">
              <a:lnSpc>
                <a:spcPct val="90000"/>
              </a:lnSpc>
            </a:pPr>
            <a:r>
              <a:rPr lang="zh-CN" altLang="en-US" sz="2400" dirty="0">
                <a:solidFill>
                  <a:schemeClr val="tx2"/>
                </a:solidFill>
              </a:rPr>
              <a:t>文法二义性</a:t>
            </a:r>
            <a:r>
              <a:rPr lang="zh-CN" altLang="en-US" sz="2400" dirty="0">
                <a:solidFill>
                  <a:srgbClr val="FF0000"/>
                </a:solidFill>
              </a:rPr>
              <a:t>不可判定（什么是？）</a:t>
            </a:r>
            <a:r>
              <a:rPr lang="zh-CN" altLang="en-US" sz="2400" dirty="0">
                <a:solidFill>
                  <a:schemeClr val="tx2"/>
                </a:solidFill>
              </a:rPr>
              <a:t>，可避免：</a:t>
            </a:r>
            <a:endParaRPr lang="zh-CN" altLang="en-US" sz="2400" dirty="0">
              <a:solidFill>
                <a:schemeClr val="tx2"/>
              </a:solidFill>
            </a:endParaRPr>
          </a:p>
          <a:p>
            <a:pPr eaLnBrk="1" hangingPunct="1">
              <a:lnSpc>
                <a:spcPct val="90000"/>
              </a:lnSpc>
              <a:buNone/>
            </a:pPr>
            <a:r>
              <a:rPr lang="zh-CN" altLang="en-US" sz="2000" dirty="0">
                <a:solidFill>
                  <a:srgbClr val="660066"/>
                </a:solidFill>
              </a:rPr>
              <a:t>        </a:t>
            </a:r>
            <a:r>
              <a:rPr lang="en-US" altLang="zh-CN" sz="2000" dirty="0">
                <a:solidFill>
                  <a:srgbClr val="660066"/>
                </a:solidFill>
              </a:rPr>
              <a:t>E</a:t>
            </a:r>
            <a:r>
              <a:rPr lang="en-US" altLang="zh-CN" sz="2000" b="1" dirty="0">
                <a:solidFill>
                  <a:srgbClr val="660066"/>
                </a:solidFill>
              </a:rPr>
              <a:t>→E+E|E*E|(E)| </a:t>
            </a:r>
            <a:r>
              <a:rPr lang="en-US" altLang="zh-CN" sz="2000" dirty="0">
                <a:solidFill>
                  <a:srgbClr val="660066"/>
                </a:solidFill>
              </a:rPr>
              <a:t>i</a:t>
            </a:r>
            <a:r>
              <a:rPr lang="en-US" altLang="zh-CN" sz="2000" b="1" dirty="0">
                <a:solidFill>
                  <a:srgbClr val="660066"/>
                </a:solidFill>
              </a:rPr>
              <a:t>           </a:t>
            </a:r>
            <a:r>
              <a:rPr lang="zh-CN" altLang="en-US" sz="2000" dirty="0">
                <a:solidFill>
                  <a:srgbClr val="660066"/>
                </a:solidFill>
              </a:rPr>
              <a:t>二义；句子：</a:t>
            </a:r>
            <a:r>
              <a:rPr lang="en-US" altLang="zh-CN" sz="2000" dirty="0">
                <a:solidFill>
                  <a:srgbClr val="660066"/>
                </a:solidFill>
              </a:rPr>
              <a:t>(i * i +i)</a:t>
            </a:r>
            <a:endParaRPr lang="en-US" altLang="zh-CN" sz="2000" dirty="0">
              <a:solidFill>
                <a:srgbClr val="660066"/>
              </a:solidFill>
            </a:endParaRPr>
          </a:p>
          <a:p>
            <a:pPr eaLnBrk="1" hangingPunct="1">
              <a:lnSpc>
                <a:spcPct val="90000"/>
              </a:lnSpc>
              <a:buNone/>
            </a:pPr>
            <a:r>
              <a:rPr lang="en-US" altLang="zh-CN" sz="2000" dirty="0">
                <a:solidFill>
                  <a:srgbClr val="660066"/>
                </a:solidFill>
              </a:rPr>
              <a:t>        E</a:t>
            </a:r>
            <a:r>
              <a:rPr lang="en-US" altLang="zh-CN" sz="2000" b="1" dirty="0">
                <a:solidFill>
                  <a:srgbClr val="660066"/>
                </a:solidFill>
              </a:rPr>
              <a:t>→T|E+T ;T→F|T*F;  F→(E)| i    (</a:t>
            </a:r>
            <a:r>
              <a:rPr lang="zh-CN" altLang="en-US" sz="2000" b="1" dirty="0">
                <a:solidFill>
                  <a:srgbClr val="660066"/>
                </a:solidFill>
              </a:rPr>
              <a:t>左结合， *优先）</a:t>
            </a:r>
            <a:endParaRPr lang="zh-CN" altLang="en-US" sz="2400" dirty="0">
              <a:solidFill>
                <a:schemeClr val="tx2"/>
              </a:solidFill>
            </a:endParaRPr>
          </a:p>
          <a:p>
            <a:pPr eaLnBrk="1" hangingPunct="1">
              <a:lnSpc>
                <a:spcPct val="90000"/>
              </a:lnSpc>
              <a:buNone/>
            </a:pPr>
            <a:endParaRPr lang="en-US" altLang="zh-CN" sz="1800"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xfrm>
            <a:off x="685800" y="457200"/>
            <a:ext cx="7772400" cy="762000"/>
          </a:xfrm>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r>
              <a:rPr lang="en-US" altLang="zh-CN" sz="3200" dirty="0">
                <a:solidFill>
                  <a:srgbClr val="FF0000"/>
                </a:solidFill>
              </a:rPr>
              <a:t>E</a:t>
            </a:r>
            <a:r>
              <a:rPr lang="en-US" altLang="zh-CN" sz="3200" b="1" dirty="0"/>
              <a:t>→</a:t>
            </a:r>
            <a:r>
              <a:rPr lang="en-US" altLang="zh-CN" sz="3200" dirty="0"/>
              <a:t>E+E</a:t>
            </a:r>
            <a:r>
              <a:rPr lang="en-US" altLang="zh-CN" sz="3200" b="1" dirty="0"/>
              <a:t>|</a:t>
            </a:r>
            <a:r>
              <a:rPr lang="en-US" altLang="zh-CN" sz="3200" dirty="0"/>
              <a:t> E*E </a:t>
            </a:r>
            <a:r>
              <a:rPr lang="en-US" altLang="zh-CN" sz="3200" b="1" dirty="0"/>
              <a:t>|</a:t>
            </a:r>
            <a:r>
              <a:rPr lang="en-US" altLang="zh-CN" sz="3200" dirty="0"/>
              <a:t>(E) </a:t>
            </a:r>
            <a:r>
              <a:rPr lang="en-US" altLang="zh-CN" sz="3200" b="1" dirty="0"/>
              <a:t>| </a:t>
            </a:r>
            <a:r>
              <a:rPr lang="en-US" altLang="zh-CN" sz="3200" dirty="0"/>
              <a:t>i</a:t>
            </a:r>
            <a:endParaRPr lang="en-US" altLang="zh-CN" sz="3200" dirty="0"/>
          </a:p>
        </p:txBody>
      </p:sp>
      <p:sp>
        <p:nvSpPr>
          <p:cNvPr id="113666" name="Rectangle 3"/>
          <p:cNvSpPr>
            <a:spLocks noGrp="1"/>
          </p:cNvSpPr>
          <p:nvPr>
            <p:ph sz="half" idx="1"/>
          </p:nvPr>
        </p:nvSpPr>
        <p:spPr>
          <a:xfrm>
            <a:off x="381000" y="1524000"/>
            <a:ext cx="4114800" cy="4572000"/>
          </a:xfrm>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E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(E</a:t>
            </a:r>
            <a:r>
              <a:rPr kumimoji="1" lang="en-US" altLang="zh-CN" sz="2400" dirty="0">
                <a:solidFill>
                  <a:srgbClr val="000099"/>
                </a:solidFill>
                <a:latin typeface="+mn-lt"/>
                <a:ea typeface="+mn-ea"/>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 (E</a:t>
            </a:r>
            <a:r>
              <a:rPr kumimoji="1" lang="en-US" altLang="zh-CN" sz="2400" dirty="0">
                <a:solidFill>
                  <a:srgbClr val="000099"/>
                </a:solidFill>
                <a:latin typeface="+mn-lt"/>
                <a:ea typeface="+mn-ea"/>
                <a:cs typeface="+mn-cs"/>
                <a:sym typeface="Symbol" panose="05050102010706020507" pitchFamily="18" charset="2"/>
              </a:rPr>
              <a:t>+E) </a:t>
            </a:r>
            <a:r>
              <a:rPr kumimoji="1" lang="en-US" altLang="zh-CN" sz="2400" dirty="0">
                <a:solidFill>
                  <a:srgbClr val="000099"/>
                </a:solidFill>
                <a:latin typeface="+mn-lt"/>
                <a:ea typeface="MingLiU" pitchFamily="49" charset="-120"/>
                <a:cs typeface="+mn-cs"/>
                <a:sym typeface="Symbol" panose="05050102010706020507" pitchFamily="18" charset="2"/>
              </a:rPr>
              <a:t>(E*E+E)</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000099"/>
                </a:solidFill>
                <a:latin typeface="+mn-lt"/>
                <a:ea typeface="MingLiU" pitchFamily="49" charset="-120"/>
                <a:cs typeface="+mn-cs"/>
                <a:sym typeface="Symbol" panose="05050102010706020507" pitchFamily="18" charset="2"/>
              </a:rPr>
              <a:t>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(i*E+E)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(i*i+i) </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660066"/>
                </a:solidFill>
                <a:latin typeface="+mn-lt"/>
                <a:ea typeface="MingLiU" pitchFamily="49" charset="-120"/>
                <a:cs typeface="+mn-cs"/>
                <a:sym typeface="Symbol" panose="05050102010706020507" pitchFamily="18" charset="2"/>
              </a:rPr>
              <a:t>                     </a:t>
            </a:r>
            <a:r>
              <a:rPr kumimoji="1" lang="en-US" altLang="zh-CN" sz="2400" dirty="0">
                <a:solidFill>
                  <a:schemeClr val="tx2"/>
                </a:solidFill>
                <a:latin typeface="+mn-lt"/>
                <a:ea typeface="MingLiU" pitchFamily="49" charset="-120"/>
                <a:cs typeface="+mn-cs"/>
                <a:sym typeface="Symbol" panose="05050102010706020507" pitchFamily="18" charset="2"/>
              </a:rPr>
              <a:t>E</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                E                )</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E         +            E</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E    *    E                 i </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i            i</a:t>
            </a:r>
            <a:endParaRPr kumimoji="1" lang="en-US" altLang="zh-CN" sz="2400" dirty="0">
              <a:solidFill>
                <a:schemeClr val="tx2"/>
              </a:solidFill>
              <a:latin typeface="+mn-lt"/>
              <a:ea typeface="MingLiU" pitchFamily="49" charset="-120"/>
              <a:cs typeface="+mn-cs"/>
              <a:sym typeface="Symbol" panose="05050102010706020507" pitchFamily="18" charset="2"/>
            </a:endParaRPr>
          </a:p>
        </p:txBody>
      </p:sp>
      <p:sp>
        <p:nvSpPr>
          <p:cNvPr id="113667" name="Rectangle 4"/>
          <p:cNvSpPr>
            <a:spLocks noGrp="1"/>
          </p:cNvSpPr>
          <p:nvPr>
            <p:ph sz="half" idx="2"/>
          </p:nvPr>
        </p:nvSpPr>
        <p:spPr>
          <a:xfrm>
            <a:off x="4648200" y="1524000"/>
            <a:ext cx="4038600" cy="4572000"/>
          </a:xfrm>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E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(E</a:t>
            </a:r>
            <a:r>
              <a:rPr kumimoji="1" lang="en-US" altLang="zh-CN" sz="2400" dirty="0">
                <a:solidFill>
                  <a:srgbClr val="000099"/>
                </a:solidFill>
                <a:latin typeface="+mn-lt"/>
                <a:ea typeface="+mn-ea"/>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 (E</a:t>
            </a:r>
            <a:r>
              <a:rPr kumimoji="1" lang="en-US" altLang="zh-CN" sz="2400" dirty="0">
                <a:solidFill>
                  <a:srgbClr val="000099"/>
                </a:solidFill>
                <a:latin typeface="+mn-lt"/>
                <a:ea typeface="+mn-ea"/>
                <a:cs typeface="+mn-cs"/>
                <a:sym typeface="Symbol" panose="05050102010706020507" pitchFamily="18" charset="2"/>
              </a:rPr>
              <a:t>*E) </a:t>
            </a:r>
            <a:r>
              <a:rPr kumimoji="1" lang="en-US" altLang="zh-CN" sz="2400" dirty="0">
                <a:solidFill>
                  <a:srgbClr val="000099"/>
                </a:solidFill>
                <a:latin typeface="+mn-lt"/>
                <a:ea typeface="MingLiU" pitchFamily="49" charset="-120"/>
                <a:cs typeface="+mn-cs"/>
                <a:sym typeface="Symbol" panose="05050102010706020507" pitchFamily="18" charset="2"/>
              </a:rPr>
              <a:t>(i*E)</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000099"/>
                </a:solidFill>
                <a:latin typeface="+mn-lt"/>
                <a:ea typeface="MingLiU" pitchFamily="49" charset="-120"/>
                <a:cs typeface="+mn-cs"/>
                <a:sym typeface="Symbol" panose="05050102010706020507" pitchFamily="18" charset="2"/>
              </a:rPr>
              <a:t>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(i*E+E)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(i*i+i)</a:t>
            </a:r>
            <a:r>
              <a:rPr kumimoji="1" lang="en-US" altLang="zh-CN" sz="2400" dirty="0">
                <a:solidFill>
                  <a:srgbClr val="660066"/>
                </a:solidFill>
                <a:latin typeface="+mn-lt"/>
                <a:ea typeface="MingLiU" pitchFamily="49" charset="-120"/>
                <a:cs typeface="+mn-cs"/>
                <a:sym typeface="Symbol" panose="05050102010706020507" pitchFamily="18" charset="2"/>
              </a:rPr>
              <a:t> </a:t>
            </a:r>
            <a:endParaRPr kumimoji="1" lang="en-US" altLang="zh-CN" sz="2400" dirty="0">
              <a:solidFill>
                <a:srgbClr val="660066"/>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dirty="0">
                <a:latin typeface="+mn-lt"/>
                <a:ea typeface="+mn-ea"/>
                <a:cs typeface="+mn-cs"/>
              </a:rPr>
              <a:t>                 </a:t>
            </a:r>
            <a:r>
              <a:rPr kumimoji="1" lang="en-US" altLang="zh-CN" sz="2400" dirty="0">
                <a:latin typeface="+mn-lt"/>
                <a:ea typeface="+mn-ea"/>
                <a:cs typeface="+mn-cs"/>
              </a:rPr>
              <a:t>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                E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E             *            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i                        E  +  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i        i</a:t>
            </a:r>
            <a:endParaRPr kumimoji="1" lang="en-US" altLang="zh-CN" sz="2400" dirty="0">
              <a:latin typeface="+mn-lt"/>
              <a:ea typeface="+mn-ea"/>
              <a:cs typeface="+mn-cs"/>
            </a:endParaRPr>
          </a:p>
          <a:p>
            <a:pPr eaLnBrk="1" hangingPunct="1">
              <a:buClrTx/>
              <a:buSzTx/>
              <a:buFontTx/>
              <a:buNone/>
            </a:pPr>
            <a:endParaRPr kumimoji="1" lang="en-US" altLang="zh-CN" dirty="0">
              <a:latin typeface="+mn-lt"/>
              <a:ea typeface="+mn-ea"/>
              <a:cs typeface="+mn-cs"/>
            </a:endParaRPr>
          </a:p>
        </p:txBody>
      </p:sp>
      <p:sp>
        <p:nvSpPr>
          <p:cNvPr id="113668" name="Line 5"/>
          <p:cNvSpPr/>
          <p:nvPr/>
        </p:nvSpPr>
        <p:spPr>
          <a:xfrm flipH="1">
            <a:off x="914400" y="2743200"/>
            <a:ext cx="1219200" cy="228600"/>
          </a:xfrm>
          <a:prstGeom prst="line">
            <a:avLst/>
          </a:prstGeom>
          <a:ln w="9525" cap="flat" cmpd="sng">
            <a:solidFill>
              <a:schemeClr val="tx1"/>
            </a:solidFill>
            <a:prstDash val="solid"/>
            <a:round/>
            <a:headEnd type="none" w="med" len="med"/>
            <a:tailEnd type="none" w="med" len="med"/>
          </a:ln>
        </p:spPr>
      </p:sp>
      <p:sp>
        <p:nvSpPr>
          <p:cNvPr id="113669" name="Line 6"/>
          <p:cNvSpPr/>
          <p:nvPr/>
        </p:nvSpPr>
        <p:spPr>
          <a:xfrm>
            <a:off x="2209800" y="2743200"/>
            <a:ext cx="0" cy="228600"/>
          </a:xfrm>
          <a:prstGeom prst="line">
            <a:avLst/>
          </a:prstGeom>
          <a:ln w="9525" cap="flat" cmpd="sng">
            <a:solidFill>
              <a:schemeClr val="tx1"/>
            </a:solidFill>
            <a:prstDash val="solid"/>
            <a:round/>
            <a:headEnd type="none" w="med" len="med"/>
            <a:tailEnd type="none" w="med" len="med"/>
          </a:ln>
        </p:spPr>
      </p:sp>
      <p:sp>
        <p:nvSpPr>
          <p:cNvPr id="113670" name="Line 7"/>
          <p:cNvSpPr/>
          <p:nvPr/>
        </p:nvSpPr>
        <p:spPr>
          <a:xfrm>
            <a:off x="2286000" y="2743200"/>
            <a:ext cx="1066800" cy="228600"/>
          </a:xfrm>
          <a:prstGeom prst="line">
            <a:avLst/>
          </a:prstGeom>
          <a:ln w="9525" cap="flat" cmpd="sng">
            <a:solidFill>
              <a:schemeClr val="tx1"/>
            </a:solidFill>
            <a:prstDash val="solid"/>
            <a:round/>
            <a:headEnd type="none" w="med" len="med"/>
            <a:tailEnd type="none" w="med" len="med"/>
          </a:ln>
        </p:spPr>
      </p:sp>
      <p:sp>
        <p:nvSpPr>
          <p:cNvPr id="113671" name="Line 8"/>
          <p:cNvSpPr/>
          <p:nvPr/>
        </p:nvSpPr>
        <p:spPr>
          <a:xfrm flipH="1">
            <a:off x="1447800" y="3200400"/>
            <a:ext cx="685800" cy="228600"/>
          </a:xfrm>
          <a:prstGeom prst="line">
            <a:avLst/>
          </a:prstGeom>
          <a:ln w="9525" cap="flat" cmpd="sng">
            <a:solidFill>
              <a:schemeClr val="tx1"/>
            </a:solidFill>
            <a:prstDash val="solid"/>
            <a:round/>
            <a:headEnd type="none" w="med" len="med"/>
            <a:tailEnd type="none" w="med" len="med"/>
          </a:ln>
        </p:spPr>
      </p:sp>
      <p:sp>
        <p:nvSpPr>
          <p:cNvPr id="113672" name="Line 9"/>
          <p:cNvSpPr/>
          <p:nvPr/>
        </p:nvSpPr>
        <p:spPr>
          <a:xfrm>
            <a:off x="2209800" y="3200400"/>
            <a:ext cx="0" cy="228600"/>
          </a:xfrm>
          <a:prstGeom prst="line">
            <a:avLst/>
          </a:prstGeom>
          <a:ln w="9525" cap="flat" cmpd="sng">
            <a:solidFill>
              <a:schemeClr val="tx1"/>
            </a:solidFill>
            <a:prstDash val="solid"/>
            <a:round/>
            <a:headEnd type="none" w="med" len="med"/>
            <a:tailEnd type="none" w="med" len="med"/>
          </a:ln>
        </p:spPr>
      </p:sp>
      <p:sp>
        <p:nvSpPr>
          <p:cNvPr id="113673" name="Line 10"/>
          <p:cNvSpPr/>
          <p:nvPr/>
        </p:nvSpPr>
        <p:spPr>
          <a:xfrm>
            <a:off x="2286000" y="3200400"/>
            <a:ext cx="914400" cy="228600"/>
          </a:xfrm>
          <a:prstGeom prst="line">
            <a:avLst/>
          </a:prstGeom>
          <a:ln w="9525" cap="flat" cmpd="sng">
            <a:solidFill>
              <a:schemeClr val="tx1"/>
            </a:solidFill>
            <a:prstDash val="solid"/>
            <a:round/>
            <a:headEnd type="none" w="med" len="med"/>
            <a:tailEnd type="none" w="med" len="med"/>
          </a:ln>
        </p:spPr>
      </p:sp>
      <p:sp>
        <p:nvSpPr>
          <p:cNvPr id="113674" name="Line 12"/>
          <p:cNvSpPr/>
          <p:nvPr/>
        </p:nvSpPr>
        <p:spPr>
          <a:xfrm>
            <a:off x="3276600" y="3657600"/>
            <a:ext cx="0" cy="152400"/>
          </a:xfrm>
          <a:prstGeom prst="line">
            <a:avLst/>
          </a:prstGeom>
          <a:ln w="9525" cap="flat" cmpd="sng">
            <a:solidFill>
              <a:schemeClr val="tx1"/>
            </a:solidFill>
            <a:prstDash val="solid"/>
            <a:round/>
            <a:headEnd type="none" w="med" len="med"/>
            <a:tailEnd type="none" w="med" len="med"/>
          </a:ln>
        </p:spPr>
      </p:sp>
      <p:sp>
        <p:nvSpPr>
          <p:cNvPr id="113675" name="Line 13"/>
          <p:cNvSpPr/>
          <p:nvPr/>
        </p:nvSpPr>
        <p:spPr>
          <a:xfrm>
            <a:off x="1371600" y="3657600"/>
            <a:ext cx="0" cy="152400"/>
          </a:xfrm>
          <a:prstGeom prst="line">
            <a:avLst/>
          </a:prstGeom>
          <a:ln w="9525" cap="flat" cmpd="sng">
            <a:solidFill>
              <a:schemeClr val="tx1"/>
            </a:solidFill>
            <a:prstDash val="solid"/>
            <a:round/>
            <a:headEnd type="none" w="med" len="med"/>
            <a:tailEnd type="none" w="med" len="med"/>
          </a:ln>
        </p:spPr>
      </p:sp>
      <p:sp>
        <p:nvSpPr>
          <p:cNvPr id="113676" name="Line 14"/>
          <p:cNvSpPr/>
          <p:nvPr/>
        </p:nvSpPr>
        <p:spPr>
          <a:xfrm flipH="1">
            <a:off x="990600" y="3657600"/>
            <a:ext cx="304800" cy="152400"/>
          </a:xfrm>
          <a:prstGeom prst="line">
            <a:avLst/>
          </a:prstGeom>
          <a:ln w="9525" cap="flat" cmpd="sng">
            <a:solidFill>
              <a:schemeClr val="tx1"/>
            </a:solidFill>
            <a:prstDash val="solid"/>
            <a:round/>
            <a:headEnd type="none" w="med" len="med"/>
            <a:tailEnd type="none" w="med" len="med"/>
          </a:ln>
        </p:spPr>
      </p:sp>
      <p:sp>
        <p:nvSpPr>
          <p:cNvPr id="113677" name="Line 15"/>
          <p:cNvSpPr/>
          <p:nvPr/>
        </p:nvSpPr>
        <p:spPr>
          <a:xfrm>
            <a:off x="1447800" y="3581400"/>
            <a:ext cx="304800" cy="228600"/>
          </a:xfrm>
          <a:prstGeom prst="line">
            <a:avLst/>
          </a:prstGeom>
          <a:ln w="9525" cap="flat" cmpd="sng">
            <a:solidFill>
              <a:schemeClr val="tx1"/>
            </a:solidFill>
            <a:prstDash val="solid"/>
            <a:round/>
            <a:headEnd type="none" w="med" len="med"/>
            <a:tailEnd type="none" w="med" len="med"/>
          </a:ln>
        </p:spPr>
      </p:sp>
      <p:sp>
        <p:nvSpPr>
          <p:cNvPr id="113678" name="Line 16"/>
          <p:cNvSpPr/>
          <p:nvPr/>
        </p:nvSpPr>
        <p:spPr>
          <a:xfrm>
            <a:off x="838200" y="4114800"/>
            <a:ext cx="0" cy="152400"/>
          </a:xfrm>
          <a:prstGeom prst="line">
            <a:avLst/>
          </a:prstGeom>
          <a:ln w="9525" cap="flat" cmpd="sng">
            <a:solidFill>
              <a:schemeClr val="tx1"/>
            </a:solidFill>
            <a:prstDash val="solid"/>
            <a:round/>
            <a:headEnd type="none" w="med" len="med"/>
            <a:tailEnd type="none" w="med" len="med"/>
          </a:ln>
        </p:spPr>
      </p:sp>
      <p:sp>
        <p:nvSpPr>
          <p:cNvPr id="113679" name="Line 17"/>
          <p:cNvSpPr/>
          <p:nvPr/>
        </p:nvSpPr>
        <p:spPr>
          <a:xfrm>
            <a:off x="1828800" y="4070350"/>
            <a:ext cx="0" cy="152400"/>
          </a:xfrm>
          <a:prstGeom prst="line">
            <a:avLst/>
          </a:prstGeom>
          <a:ln w="9525" cap="flat" cmpd="sng">
            <a:solidFill>
              <a:schemeClr val="tx1"/>
            </a:solidFill>
            <a:prstDash val="solid"/>
            <a:round/>
            <a:headEnd type="none" w="med" len="med"/>
            <a:tailEnd type="none" w="med" len="med"/>
          </a:ln>
        </p:spPr>
      </p:sp>
      <p:sp>
        <p:nvSpPr>
          <p:cNvPr id="113680" name="Line 18"/>
          <p:cNvSpPr/>
          <p:nvPr/>
        </p:nvSpPr>
        <p:spPr>
          <a:xfrm>
            <a:off x="6335713" y="2841625"/>
            <a:ext cx="0" cy="152400"/>
          </a:xfrm>
          <a:prstGeom prst="line">
            <a:avLst/>
          </a:prstGeom>
          <a:ln w="9525" cap="flat" cmpd="sng">
            <a:solidFill>
              <a:schemeClr val="tx1"/>
            </a:solidFill>
            <a:prstDash val="solid"/>
            <a:round/>
            <a:headEnd type="none" w="med" len="med"/>
            <a:tailEnd type="none" w="med" len="med"/>
          </a:ln>
        </p:spPr>
      </p:sp>
      <p:sp>
        <p:nvSpPr>
          <p:cNvPr id="113681" name="Line 19"/>
          <p:cNvSpPr/>
          <p:nvPr/>
        </p:nvSpPr>
        <p:spPr>
          <a:xfrm flipH="1">
            <a:off x="5105400" y="2819400"/>
            <a:ext cx="1143000" cy="228600"/>
          </a:xfrm>
          <a:prstGeom prst="line">
            <a:avLst/>
          </a:prstGeom>
          <a:ln w="9525" cap="flat" cmpd="sng">
            <a:solidFill>
              <a:schemeClr val="tx1"/>
            </a:solidFill>
            <a:prstDash val="solid"/>
            <a:round/>
            <a:headEnd type="none" w="med" len="med"/>
            <a:tailEnd type="none" w="med" len="med"/>
          </a:ln>
        </p:spPr>
      </p:sp>
      <p:sp>
        <p:nvSpPr>
          <p:cNvPr id="113682" name="Line 20"/>
          <p:cNvSpPr/>
          <p:nvPr/>
        </p:nvSpPr>
        <p:spPr>
          <a:xfrm>
            <a:off x="6477000" y="2819400"/>
            <a:ext cx="1066800" cy="228600"/>
          </a:xfrm>
          <a:prstGeom prst="line">
            <a:avLst/>
          </a:prstGeom>
          <a:ln w="9525" cap="flat" cmpd="sng">
            <a:solidFill>
              <a:schemeClr val="tx1"/>
            </a:solidFill>
            <a:prstDash val="solid"/>
            <a:round/>
            <a:headEnd type="none" w="med" len="med"/>
            <a:tailEnd type="none" w="med" len="med"/>
          </a:ln>
        </p:spPr>
      </p:sp>
      <p:sp>
        <p:nvSpPr>
          <p:cNvPr id="113683" name="Line 22"/>
          <p:cNvSpPr/>
          <p:nvPr/>
        </p:nvSpPr>
        <p:spPr>
          <a:xfrm flipH="1">
            <a:off x="5334000" y="3276600"/>
            <a:ext cx="990600" cy="152400"/>
          </a:xfrm>
          <a:prstGeom prst="line">
            <a:avLst/>
          </a:prstGeom>
          <a:ln w="9525" cap="flat" cmpd="sng">
            <a:solidFill>
              <a:schemeClr val="tx1"/>
            </a:solidFill>
            <a:prstDash val="solid"/>
            <a:round/>
            <a:headEnd type="none" w="med" len="med"/>
            <a:tailEnd type="none" w="med" len="med"/>
          </a:ln>
        </p:spPr>
      </p:sp>
      <p:sp>
        <p:nvSpPr>
          <p:cNvPr id="113684" name="Line 23"/>
          <p:cNvSpPr/>
          <p:nvPr/>
        </p:nvSpPr>
        <p:spPr>
          <a:xfrm>
            <a:off x="6400800" y="3276600"/>
            <a:ext cx="0" cy="152400"/>
          </a:xfrm>
          <a:prstGeom prst="line">
            <a:avLst/>
          </a:prstGeom>
          <a:ln w="9525" cap="flat" cmpd="sng">
            <a:solidFill>
              <a:schemeClr val="tx1"/>
            </a:solidFill>
            <a:prstDash val="solid"/>
            <a:round/>
            <a:headEnd type="none" w="med" len="med"/>
            <a:tailEnd type="none" w="med" len="med"/>
          </a:ln>
        </p:spPr>
      </p:sp>
      <p:sp>
        <p:nvSpPr>
          <p:cNvPr id="113685" name="Line 24"/>
          <p:cNvSpPr/>
          <p:nvPr/>
        </p:nvSpPr>
        <p:spPr>
          <a:xfrm>
            <a:off x="6477000" y="3276600"/>
            <a:ext cx="838200" cy="152400"/>
          </a:xfrm>
          <a:prstGeom prst="line">
            <a:avLst/>
          </a:prstGeom>
          <a:ln w="9525" cap="flat" cmpd="sng">
            <a:solidFill>
              <a:schemeClr val="tx1"/>
            </a:solidFill>
            <a:prstDash val="solid"/>
            <a:round/>
            <a:headEnd type="none" w="med" len="med"/>
            <a:tailEnd type="none" w="med" len="med"/>
          </a:ln>
        </p:spPr>
      </p:sp>
      <p:sp>
        <p:nvSpPr>
          <p:cNvPr id="113686" name="Line 25"/>
          <p:cNvSpPr/>
          <p:nvPr/>
        </p:nvSpPr>
        <p:spPr>
          <a:xfrm flipH="1">
            <a:off x="7086600" y="3733800"/>
            <a:ext cx="304800" cy="152400"/>
          </a:xfrm>
          <a:prstGeom prst="line">
            <a:avLst/>
          </a:prstGeom>
          <a:ln w="9525" cap="flat" cmpd="sng">
            <a:solidFill>
              <a:schemeClr val="tx1"/>
            </a:solidFill>
            <a:prstDash val="solid"/>
            <a:round/>
            <a:headEnd type="none" w="med" len="med"/>
            <a:tailEnd type="none" w="med" len="med"/>
          </a:ln>
        </p:spPr>
      </p:sp>
      <p:sp>
        <p:nvSpPr>
          <p:cNvPr id="113687" name="Line 26"/>
          <p:cNvSpPr/>
          <p:nvPr/>
        </p:nvSpPr>
        <p:spPr>
          <a:xfrm>
            <a:off x="7467600" y="3733800"/>
            <a:ext cx="0" cy="152400"/>
          </a:xfrm>
          <a:prstGeom prst="line">
            <a:avLst/>
          </a:prstGeom>
          <a:ln w="9525" cap="flat" cmpd="sng">
            <a:solidFill>
              <a:schemeClr val="tx1"/>
            </a:solidFill>
            <a:prstDash val="solid"/>
            <a:round/>
            <a:headEnd type="none" w="med" len="med"/>
            <a:tailEnd type="none" w="med" len="med"/>
          </a:ln>
        </p:spPr>
      </p:sp>
      <p:sp>
        <p:nvSpPr>
          <p:cNvPr id="113688" name="Line 27"/>
          <p:cNvSpPr/>
          <p:nvPr/>
        </p:nvSpPr>
        <p:spPr>
          <a:xfrm>
            <a:off x="7543800" y="3657600"/>
            <a:ext cx="228600" cy="228600"/>
          </a:xfrm>
          <a:prstGeom prst="line">
            <a:avLst/>
          </a:prstGeom>
          <a:ln w="9525" cap="flat" cmpd="sng">
            <a:solidFill>
              <a:schemeClr val="tx1"/>
            </a:solidFill>
            <a:prstDash val="solid"/>
            <a:round/>
            <a:headEnd type="none" w="med" len="med"/>
            <a:tailEnd type="none" w="med" len="med"/>
          </a:ln>
        </p:spPr>
      </p:sp>
      <p:sp>
        <p:nvSpPr>
          <p:cNvPr id="113689" name="Line 28"/>
          <p:cNvSpPr/>
          <p:nvPr/>
        </p:nvSpPr>
        <p:spPr>
          <a:xfrm>
            <a:off x="5181600" y="3733800"/>
            <a:ext cx="0" cy="152400"/>
          </a:xfrm>
          <a:prstGeom prst="line">
            <a:avLst/>
          </a:prstGeom>
          <a:ln w="9525" cap="flat" cmpd="sng">
            <a:solidFill>
              <a:schemeClr val="tx1"/>
            </a:solidFill>
            <a:prstDash val="solid"/>
            <a:round/>
            <a:headEnd type="none" w="med" len="med"/>
            <a:tailEnd type="none" w="med" len="med"/>
          </a:ln>
        </p:spPr>
      </p:sp>
      <p:sp>
        <p:nvSpPr>
          <p:cNvPr id="113690" name="Line 29"/>
          <p:cNvSpPr/>
          <p:nvPr/>
        </p:nvSpPr>
        <p:spPr>
          <a:xfrm>
            <a:off x="7162800" y="4191000"/>
            <a:ext cx="0" cy="152400"/>
          </a:xfrm>
          <a:prstGeom prst="line">
            <a:avLst/>
          </a:prstGeom>
          <a:ln w="9525" cap="flat" cmpd="sng">
            <a:solidFill>
              <a:schemeClr val="tx1"/>
            </a:solidFill>
            <a:prstDash val="solid"/>
            <a:round/>
            <a:headEnd type="none" w="med" len="med"/>
            <a:tailEnd type="none" w="med" len="med"/>
          </a:ln>
        </p:spPr>
      </p:sp>
      <p:sp>
        <p:nvSpPr>
          <p:cNvPr id="113691" name="Line 30"/>
          <p:cNvSpPr/>
          <p:nvPr/>
        </p:nvSpPr>
        <p:spPr>
          <a:xfrm>
            <a:off x="7772400" y="4191000"/>
            <a:ext cx="0" cy="152400"/>
          </a:xfrm>
          <a:prstGeom prst="line">
            <a:avLst/>
          </a:prstGeom>
          <a:ln w="9525" cap="flat" cmpd="sng">
            <a:solidFill>
              <a:schemeClr val="tx1"/>
            </a:solidFill>
            <a:prstDash val="solid"/>
            <a:round/>
            <a:headEnd type="none" w="med" len="med"/>
            <a:tailEnd type="none" w="med" len="med"/>
          </a:ln>
        </p:spPr>
      </p:sp>
      <p:sp>
        <p:nvSpPr>
          <p:cNvPr id="113692" name="矩形 1"/>
          <p:cNvSpPr/>
          <p:nvPr/>
        </p:nvSpPr>
        <p:spPr>
          <a:xfrm>
            <a:off x="990600" y="5013325"/>
            <a:ext cx="7685088" cy="708025"/>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文法二义性：同一个文法的某个句子对应两棵不同语法树</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如何证明？</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r>
              <a:rPr lang="en-US" altLang="zh-CN" sz="3200" dirty="0"/>
              <a:t>E</a:t>
            </a:r>
            <a:r>
              <a:rPr lang="en-US" altLang="zh-CN" sz="3200" b="1" dirty="0"/>
              <a:t>→</a:t>
            </a:r>
            <a:r>
              <a:rPr lang="en-US" altLang="zh-CN" sz="3200" dirty="0"/>
              <a:t>E+E</a:t>
            </a:r>
            <a:r>
              <a:rPr lang="en-US" altLang="zh-CN" sz="3200" b="1" dirty="0"/>
              <a:t>|</a:t>
            </a:r>
            <a:r>
              <a:rPr lang="en-US" altLang="zh-CN" sz="3200" dirty="0"/>
              <a:t> E*E </a:t>
            </a:r>
            <a:r>
              <a:rPr lang="en-US" altLang="zh-CN" sz="3200" b="1" dirty="0"/>
              <a:t>|</a:t>
            </a:r>
            <a:r>
              <a:rPr lang="en-US" altLang="zh-CN" sz="3200" dirty="0"/>
              <a:t>(E) </a:t>
            </a:r>
            <a:r>
              <a:rPr lang="en-US" altLang="zh-CN" sz="3200" b="1" dirty="0"/>
              <a:t>| </a:t>
            </a:r>
            <a:r>
              <a:rPr lang="en-US" altLang="zh-CN" sz="3200" dirty="0"/>
              <a:t>i      </a:t>
            </a:r>
            <a:r>
              <a:rPr lang="zh-CN" altLang="en-US" sz="2400" b="1" dirty="0">
                <a:solidFill>
                  <a:srgbClr val="FF0000"/>
                </a:solidFill>
              </a:rPr>
              <a:t>如何去二义性</a:t>
            </a:r>
            <a:r>
              <a:rPr lang="en-US" altLang="zh-CN" sz="2400" b="1" dirty="0">
                <a:solidFill>
                  <a:srgbClr val="FF0000"/>
                </a:solidFill>
              </a:rPr>
              <a:t>?</a:t>
            </a:r>
            <a:endParaRPr lang="zh-CN" altLang="en-US" sz="2400" b="1" dirty="0">
              <a:solidFill>
                <a:srgbClr val="FF0000"/>
              </a:solidFill>
            </a:endParaRPr>
          </a:p>
        </p:txBody>
      </p:sp>
      <p:sp>
        <p:nvSpPr>
          <p:cNvPr id="115714"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a:t>
            </a:r>
            <a:r>
              <a:rPr kumimoji="1" lang="zh-CN" altLang="en-US" sz="2400" dirty="0">
                <a:solidFill>
                  <a:srgbClr val="000099"/>
                </a:solidFill>
                <a:latin typeface="+mn-lt"/>
                <a:ea typeface="+mn-ea"/>
                <a:cs typeface="+mn-cs"/>
              </a:rPr>
              <a:t>算符优先 ＋ </a:t>
            </a:r>
            <a:r>
              <a:rPr kumimoji="1" lang="en-US" altLang="zh-CN" sz="2400" dirty="0">
                <a:solidFill>
                  <a:srgbClr val="000099"/>
                </a:solidFill>
                <a:latin typeface="+mn-lt"/>
                <a:ea typeface="+mn-ea"/>
                <a:cs typeface="+mn-cs"/>
              </a:rPr>
              <a:t>(</a:t>
            </a:r>
            <a:r>
              <a:rPr kumimoji="1" lang="zh-CN" altLang="en-US" sz="2400" dirty="0">
                <a:solidFill>
                  <a:srgbClr val="000099"/>
                </a:solidFill>
                <a:latin typeface="+mn-lt"/>
                <a:ea typeface="+mn-ea"/>
                <a:cs typeface="+mn-cs"/>
              </a:rPr>
              <a:t>左）结合规则</a:t>
            </a:r>
            <a:r>
              <a:rPr kumimoji="1" lang="zh-CN" altLang="en-US" sz="2400" dirty="0">
                <a:latin typeface="+mn-lt"/>
                <a:ea typeface="+mn-ea"/>
                <a:cs typeface="+mn-cs"/>
              </a:rPr>
              <a:t>：</a:t>
            </a:r>
            <a:endParaRPr kumimoji="1" lang="zh-CN" altLang="en-US" sz="2400" dirty="0">
              <a:latin typeface="+mn-lt"/>
              <a:ea typeface="+mn-ea"/>
              <a:cs typeface="+mn-cs"/>
            </a:endParaRPr>
          </a:p>
          <a:p>
            <a:pPr algn="ctr" eaLnBrk="1" hangingPunct="1">
              <a:buClrTx/>
              <a:buSzTx/>
              <a:buFontTx/>
              <a:buNone/>
            </a:pPr>
            <a:r>
              <a:rPr kumimoji="1" lang="zh-CN" altLang="en-US" sz="2400" dirty="0">
                <a:latin typeface="+mn-lt"/>
                <a:ea typeface="+mn-ea"/>
                <a:cs typeface="+mn-cs"/>
              </a:rPr>
              <a:t> </a:t>
            </a:r>
            <a:r>
              <a:rPr kumimoji="1" lang="en-US" altLang="zh-CN" sz="2400" dirty="0">
                <a:latin typeface="+mn-lt"/>
                <a:ea typeface="+mn-ea"/>
                <a:cs typeface="+mn-cs"/>
              </a:rPr>
              <a:t>E </a:t>
            </a:r>
            <a:r>
              <a:rPr kumimoji="1" lang="en-US" altLang="zh-CN" sz="2400" b="1" dirty="0">
                <a:latin typeface="+mn-lt"/>
                <a:ea typeface="+mn-ea"/>
                <a:cs typeface="+mn-cs"/>
              </a:rPr>
              <a:t>→</a:t>
            </a:r>
            <a:r>
              <a:rPr kumimoji="1" lang="en-US" altLang="zh-CN" sz="2400" dirty="0">
                <a:latin typeface="+mn-lt"/>
                <a:ea typeface="+mn-ea"/>
                <a:cs typeface="+mn-cs"/>
              </a:rPr>
              <a:t>T </a:t>
            </a:r>
            <a:r>
              <a:rPr kumimoji="1" lang="en-US" altLang="zh-CN" sz="2400" b="1" dirty="0">
                <a:latin typeface="+mn-lt"/>
                <a:ea typeface="+mn-ea"/>
                <a:cs typeface="+mn-cs"/>
              </a:rPr>
              <a:t>| </a:t>
            </a:r>
            <a:r>
              <a:rPr kumimoji="1" lang="en-US" altLang="zh-CN" sz="2400" dirty="0">
                <a:solidFill>
                  <a:srgbClr val="FF0000"/>
                </a:solidFill>
                <a:latin typeface="+mn-lt"/>
                <a:ea typeface="+mn-ea"/>
                <a:cs typeface="+mn-cs"/>
              </a:rPr>
              <a:t>E+T</a:t>
            </a:r>
            <a:r>
              <a:rPr kumimoji="1" lang="en-US" altLang="zh-CN" sz="2400" dirty="0">
                <a:latin typeface="+mn-lt"/>
                <a:ea typeface="+mn-ea"/>
                <a:cs typeface="+mn-cs"/>
              </a:rPr>
              <a:t>     E:Expression</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T </a:t>
            </a:r>
            <a:r>
              <a:rPr kumimoji="1" lang="en-US" altLang="zh-CN" sz="2400" b="1" dirty="0">
                <a:latin typeface="+mn-lt"/>
                <a:ea typeface="+mn-ea"/>
                <a:cs typeface="+mn-cs"/>
              </a:rPr>
              <a:t>→</a:t>
            </a:r>
            <a:r>
              <a:rPr kumimoji="1" lang="en-US" altLang="zh-CN" sz="2400" dirty="0">
                <a:latin typeface="+mn-lt"/>
                <a:ea typeface="+mn-ea"/>
                <a:cs typeface="+mn-cs"/>
              </a:rPr>
              <a:t>F</a:t>
            </a:r>
            <a:r>
              <a:rPr kumimoji="1" lang="en-US" altLang="zh-CN" sz="2400" b="1" dirty="0">
                <a:latin typeface="+mn-lt"/>
                <a:ea typeface="+mn-ea"/>
                <a:cs typeface="+mn-cs"/>
              </a:rPr>
              <a:t> | </a:t>
            </a:r>
            <a:r>
              <a:rPr kumimoji="1" lang="en-US" altLang="zh-CN" sz="2400" dirty="0">
                <a:solidFill>
                  <a:srgbClr val="FF0000"/>
                </a:solidFill>
                <a:latin typeface="+mn-lt"/>
                <a:ea typeface="+mn-ea"/>
                <a:cs typeface="+mn-cs"/>
              </a:rPr>
              <a:t>T*F</a:t>
            </a:r>
            <a:r>
              <a:rPr kumimoji="1" lang="en-US" altLang="zh-CN" sz="2400" dirty="0">
                <a:latin typeface="+mn-lt"/>
                <a:ea typeface="+mn-ea"/>
                <a:cs typeface="+mn-cs"/>
              </a:rPr>
              <a:t>      T:Term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F </a:t>
            </a:r>
            <a:r>
              <a:rPr kumimoji="1" lang="en-US" altLang="zh-CN" sz="2400" b="1" dirty="0">
                <a:latin typeface="+mn-lt"/>
                <a:ea typeface="+mn-ea"/>
                <a:cs typeface="+mn-cs"/>
              </a:rPr>
              <a:t>→(</a:t>
            </a:r>
            <a:r>
              <a:rPr kumimoji="1" lang="en-US" altLang="zh-CN" sz="2400" dirty="0">
                <a:latin typeface="+mn-lt"/>
                <a:ea typeface="+mn-ea"/>
                <a:cs typeface="+mn-cs"/>
              </a:rPr>
              <a:t>E)</a:t>
            </a:r>
            <a:r>
              <a:rPr kumimoji="1" lang="en-US" altLang="zh-CN" sz="2400" b="1" dirty="0">
                <a:latin typeface="+mn-lt"/>
                <a:ea typeface="+mn-ea"/>
                <a:cs typeface="+mn-cs"/>
              </a:rPr>
              <a:t> | </a:t>
            </a:r>
            <a:r>
              <a:rPr kumimoji="1" lang="en-US" altLang="zh-CN" sz="2400" dirty="0">
                <a:latin typeface="+mn-lt"/>
                <a:ea typeface="+mn-ea"/>
                <a:cs typeface="+mn-cs"/>
              </a:rPr>
              <a:t>i         F:Factor</a:t>
            </a:r>
            <a:endParaRPr kumimoji="1" lang="en-US" altLang="zh-CN" sz="2400" dirty="0">
              <a:latin typeface="+mn-lt"/>
              <a:ea typeface="+mn-ea"/>
              <a:cs typeface="+mn-cs"/>
            </a:endParaRPr>
          </a:p>
          <a:p>
            <a:pPr eaLnBrk="1" hangingPunct="1">
              <a:buClrTx/>
              <a:buSzTx/>
              <a:buFontTx/>
              <a:buNone/>
            </a:pP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latin typeface="+mn-lt"/>
                <a:ea typeface="+mn-ea"/>
                <a:cs typeface="+mn-cs"/>
              </a:rPr>
              <a:t> 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F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b="1" dirty="0">
                <a:latin typeface="+mn-lt"/>
                <a:ea typeface="+mn-ea"/>
                <a:cs typeface="+mn-cs"/>
              </a:rPr>
              <a:t>(</a:t>
            </a:r>
            <a:r>
              <a:rPr kumimoji="1" lang="en-US" altLang="zh-CN" sz="2400" dirty="0">
                <a:latin typeface="+mn-lt"/>
                <a:ea typeface="+mn-ea"/>
                <a:cs typeface="+mn-cs"/>
              </a:rPr>
              <a:t>E)</a:t>
            </a:r>
            <a:r>
              <a:rPr kumimoji="1" lang="en-US" altLang="zh-CN" sz="2400" b="1"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E+T)</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T+T)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T*F+T) </a:t>
            </a:r>
            <a:endParaRPr kumimoji="1" lang="en-US" altLang="zh-CN" sz="2400" dirty="0">
              <a:latin typeface="+mn-lt"/>
              <a:ea typeface="+mn-ea"/>
              <a:cs typeface="+mn-cs"/>
            </a:endParaRPr>
          </a:p>
          <a:p>
            <a:pPr eaLnBrk="1" hangingPunct="1">
              <a:buClrTx/>
              <a:buSzTx/>
              <a:buFontTx/>
              <a:buNone/>
            </a:pPr>
            <a:r>
              <a:rPr kumimoji="1" lang="en-US" altLang="zh-CN" sz="2000" dirty="0">
                <a:solidFill>
                  <a:srgbClr val="000099"/>
                </a:solidFill>
                <a:latin typeface="+mn-lt"/>
                <a:ea typeface="MingLiU" pitchFamily="49" charset="-120"/>
                <a:cs typeface="+mn-cs"/>
                <a:sym typeface="Symbol" panose="05050102010706020507" pitchFamily="18" charset="2"/>
              </a:rPr>
              <a:t>      (</a:t>
            </a:r>
            <a:r>
              <a:rPr kumimoji="1" lang="en-US" altLang="zh-CN" sz="2400" dirty="0">
                <a:latin typeface="+mn-lt"/>
                <a:ea typeface="+mn-ea"/>
                <a:cs typeface="+mn-cs"/>
              </a:rPr>
              <a:t>F*F+T)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i*F+T)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i*i+T)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i*i+i) </a:t>
            </a:r>
            <a:endParaRPr kumimoji="1" lang="en-US" altLang="zh-CN" sz="2400" dirty="0">
              <a:latin typeface="+mn-lt"/>
              <a:ea typeface="+mn-ea"/>
              <a:cs typeface="+mn-cs"/>
            </a:endParaRPr>
          </a:p>
        </p:txBody>
      </p:sp>
      <p:sp>
        <p:nvSpPr>
          <p:cNvPr id="115715"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     </a:t>
            </a:r>
            <a:r>
              <a:rPr kumimoji="1" lang="en-US" altLang="zh-CN" sz="2000" dirty="0">
                <a:latin typeface="+mn-lt"/>
                <a:ea typeface="+mn-ea"/>
                <a:cs typeface="+mn-cs"/>
              </a:rPr>
              <a:t>            </a:t>
            </a:r>
            <a:r>
              <a:rPr kumimoji="1" lang="zh-CN" altLang="en-US" sz="2000" dirty="0">
                <a:latin typeface="+mn-lt"/>
                <a:ea typeface="+mn-ea"/>
                <a:cs typeface="+mn-cs"/>
              </a:rPr>
              <a:t>表达式</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因子</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         表达式             ）</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表达式       ＋          项</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                        因子</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    *     因子               </a:t>
            </a:r>
            <a:r>
              <a:rPr kumimoji="1" lang="en-US" altLang="zh-CN" sz="2000" dirty="0">
                <a:latin typeface="+mn-lt"/>
                <a:ea typeface="+mn-ea"/>
                <a:cs typeface="+mn-cs"/>
              </a:rPr>
              <a:t>i</a:t>
            </a:r>
            <a:endParaRPr kumimoji="1" lang="en-US" altLang="zh-CN" sz="2000" dirty="0">
              <a:latin typeface="+mn-lt"/>
              <a:ea typeface="+mn-ea"/>
              <a:cs typeface="+mn-cs"/>
            </a:endParaRPr>
          </a:p>
          <a:p>
            <a:pPr eaLnBrk="1" hangingPunct="1">
              <a:buClrTx/>
              <a:buSzTx/>
              <a:buFontTx/>
              <a:buNone/>
            </a:pPr>
            <a:r>
              <a:rPr kumimoji="1" lang="zh-CN" altLang="en-US" sz="2000" dirty="0">
                <a:latin typeface="+mn-lt"/>
                <a:ea typeface="+mn-ea"/>
                <a:cs typeface="+mn-cs"/>
              </a:rPr>
              <a:t>因子           </a:t>
            </a:r>
            <a:r>
              <a:rPr kumimoji="1" lang="en-US" altLang="zh-CN" sz="2000" dirty="0">
                <a:latin typeface="+mn-lt"/>
                <a:ea typeface="+mn-ea"/>
                <a:cs typeface="+mn-cs"/>
              </a:rPr>
              <a:t>i</a:t>
            </a:r>
            <a:endParaRPr kumimoji="1" lang="en-US" altLang="zh-CN" sz="2000" dirty="0">
              <a:latin typeface="+mn-lt"/>
              <a:ea typeface="+mn-ea"/>
              <a:cs typeface="+mn-cs"/>
            </a:endParaRPr>
          </a:p>
          <a:p>
            <a:pPr eaLnBrk="1" hangingPunct="1">
              <a:buClrTx/>
              <a:buSzTx/>
              <a:buFontTx/>
              <a:buNone/>
            </a:pPr>
            <a:r>
              <a:rPr kumimoji="1" lang="en-US" altLang="zh-CN" sz="2000" dirty="0">
                <a:latin typeface="+mn-lt"/>
                <a:ea typeface="+mn-ea"/>
                <a:cs typeface="+mn-cs"/>
              </a:rPr>
              <a:t>   i</a:t>
            </a:r>
            <a:endParaRPr kumimoji="1" lang="en-US" altLang="zh-CN" sz="2000" dirty="0">
              <a:latin typeface="+mn-lt"/>
              <a:ea typeface="+mn-ea"/>
              <a:cs typeface="+mn-cs"/>
            </a:endParaRPr>
          </a:p>
          <a:p>
            <a:pPr eaLnBrk="1" hangingPunct="1">
              <a:buClrTx/>
              <a:buSzTx/>
              <a:buFontTx/>
              <a:buNone/>
            </a:pPr>
            <a:endParaRPr kumimoji="1" lang="en-US" altLang="zh-CN" sz="2000" dirty="0">
              <a:latin typeface="+mn-lt"/>
              <a:ea typeface="+mn-ea"/>
              <a:cs typeface="+mn-cs"/>
            </a:endParaRPr>
          </a:p>
        </p:txBody>
      </p:sp>
      <p:sp>
        <p:nvSpPr>
          <p:cNvPr id="115716" name="Line 6"/>
          <p:cNvSpPr/>
          <p:nvPr/>
        </p:nvSpPr>
        <p:spPr>
          <a:xfrm>
            <a:off x="6324600" y="2384425"/>
            <a:ext cx="0" cy="152400"/>
          </a:xfrm>
          <a:prstGeom prst="line">
            <a:avLst/>
          </a:prstGeom>
          <a:ln w="9525" cap="flat" cmpd="sng">
            <a:solidFill>
              <a:schemeClr val="tx1"/>
            </a:solidFill>
            <a:prstDash val="solid"/>
            <a:round/>
            <a:headEnd type="none" w="med" len="med"/>
            <a:tailEnd type="none" w="med" len="med"/>
          </a:ln>
        </p:spPr>
      </p:sp>
      <p:sp>
        <p:nvSpPr>
          <p:cNvPr id="115717" name="Line 7"/>
          <p:cNvSpPr/>
          <p:nvPr/>
        </p:nvSpPr>
        <p:spPr>
          <a:xfrm>
            <a:off x="6324600" y="2743200"/>
            <a:ext cx="0" cy="152400"/>
          </a:xfrm>
          <a:prstGeom prst="line">
            <a:avLst/>
          </a:prstGeom>
          <a:ln w="9525" cap="flat" cmpd="sng">
            <a:solidFill>
              <a:schemeClr val="tx1"/>
            </a:solidFill>
            <a:prstDash val="solid"/>
            <a:round/>
            <a:headEnd type="none" w="med" len="med"/>
            <a:tailEnd type="none" w="med" len="med"/>
          </a:ln>
        </p:spPr>
      </p:sp>
      <p:sp>
        <p:nvSpPr>
          <p:cNvPr id="115718" name="Line 8"/>
          <p:cNvSpPr/>
          <p:nvPr/>
        </p:nvSpPr>
        <p:spPr>
          <a:xfrm>
            <a:off x="6335713" y="3124200"/>
            <a:ext cx="0" cy="152400"/>
          </a:xfrm>
          <a:prstGeom prst="line">
            <a:avLst/>
          </a:prstGeom>
          <a:ln w="9525" cap="flat" cmpd="sng">
            <a:solidFill>
              <a:schemeClr val="tx1"/>
            </a:solidFill>
            <a:prstDash val="solid"/>
            <a:round/>
            <a:headEnd type="none" w="med" len="med"/>
            <a:tailEnd type="none" w="med" len="med"/>
          </a:ln>
        </p:spPr>
      </p:sp>
      <p:sp>
        <p:nvSpPr>
          <p:cNvPr id="115719" name="Line 9"/>
          <p:cNvSpPr/>
          <p:nvPr/>
        </p:nvSpPr>
        <p:spPr>
          <a:xfrm>
            <a:off x="6324600" y="3505200"/>
            <a:ext cx="0" cy="152400"/>
          </a:xfrm>
          <a:prstGeom prst="line">
            <a:avLst/>
          </a:prstGeom>
          <a:ln w="9525" cap="flat" cmpd="sng">
            <a:solidFill>
              <a:schemeClr val="tx1"/>
            </a:solidFill>
            <a:prstDash val="solid"/>
            <a:round/>
            <a:headEnd type="none" w="med" len="med"/>
            <a:tailEnd type="none" w="med" len="med"/>
          </a:ln>
        </p:spPr>
      </p:sp>
      <p:sp>
        <p:nvSpPr>
          <p:cNvPr id="115720" name="Line 10"/>
          <p:cNvSpPr/>
          <p:nvPr/>
        </p:nvSpPr>
        <p:spPr>
          <a:xfrm>
            <a:off x="5322888" y="4213225"/>
            <a:ext cx="0" cy="152400"/>
          </a:xfrm>
          <a:prstGeom prst="line">
            <a:avLst/>
          </a:prstGeom>
          <a:ln w="9525" cap="flat" cmpd="sng">
            <a:solidFill>
              <a:schemeClr val="tx1"/>
            </a:solidFill>
            <a:prstDash val="solid"/>
            <a:round/>
            <a:headEnd type="none" w="med" len="med"/>
            <a:tailEnd type="none" w="med" len="med"/>
          </a:ln>
        </p:spPr>
      </p:sp>
      <p:sp>
        <p:nvSpPr>
          <p:cNvPr id="115721" name="Line 11"/>
          <p:cNvSpPr/>
          <p:nvPr/>
        </p:nvSpPr>
        <p:spPr>
          <a:xfrm>
            <a:off x="5334000" y="3886200"/>
            <a:ext cx="0" cy="152400"/>
          </a:xfrm>
          <a:prstGeom prst="line">
            <a:avLst/>
          </a:prstGeom>
          <a:ln w="9525" cap="flat" cmpd="sng">
            <a:solidFill>
              <a:schemeClr val="tx1"/>
            </a:solidFill>
            <a:prstDash val="solid"/>
            <a:round/>
            <a:headEnd type="none" w="med" len="med"/>
            <a:tailEnd type="none" w="med" len="med"/>
          </a:ln>
        </p:spPr>
      </p:sp>
      <p:sp>
        <p:nvSpPr>
          <p:cNvPr id="115722" name="Line 12"/>
          <p:cNvSpPr/>
          <p:nvPr/>
        </p:nvSpPr>
        <p:spPr>
          <a:xfrm>
            <a:off x="7239000" y="3886200"/>
            <a:ext cx="0" cy="152400"/>
          </a:xfrm>
          <a:prstGeom prst="line">
            <a:avLst/>
          </a:prstGeom>
          <a:ln w="9525" cap="flat" cmpd="sng">
            <a:solidFill>
              <a:schemeClr val="tx1"/>
            </a:solidFill>
            <a:prstDash val="solid"/>
            <a:round/>
            <a:headEnd type="none" w="med" len="med"/>
            <a:tailEnd type="none" w="med" len="med"/>
          </a:ln>
        </p:spPr>
      </p:sp>
      <p:sp>
        <p:nvSpPr>
          <p:cNvPr id="115723" name="Line 13"/>
          <p:cNvSpPr/>
          <p:nvPr/>
        </p:nvSpPr>
        <p:spPr>
          <a:xfrm>
            <a:off x="5997575" y="4565650"/>
            <a:ext cx="0" cy="152400"/>
          </a:xfrm>
          <a:prstGeom prst="line">
            <a:avLst/>
          </a:prstGeom>
          <a:ln w="9525" cap="flat" cmpd="sng">
            <a:solidFill>
              <a:schemeClr val="tx1"/>
            </a:solidFill>
            <a:prstDash val="solid"/>
            <a:round/>
            <a:headEnd type="none" w="med" len="med"/>
            <a:tailEnd type="none" w="med" len="med"/>
          </a:ln>
        </p:spPr>
      </p:sp>
      <p:sp>
        <p:nvSpPr>
          <p:cNvPr id="115724" name="Line 14"/>
          <p:cNvSpPr/>
          <p:nvPr/>
        </p:nvSpPr>
        <p:spPr>
          <a:xfrm>
            <a:off x="7239000" y="4191000"/>
            <a:ext cx="0" cy="152400"/>
          </a:xfrm>
          <a:prstGeom prst="line">
            <a:avLst/>
          </a:prstGeom>
          <a:ln w="9525" cap="flat" cmpd="sng">
            <a:solidFill>
              <a:schemeClr val="tx1"/>
            </a:solidFill>
            <a:prstDash val="solid"/>
            <a:round/>
            <a:headEnd type="none" w="med" len="med"/>
            <a:tailEnd type="none" w="med" len="med"/>
          </a:ln>
        </p:spPr>
      </p:sp>
      <p:sp>
        <p:nvSpPr>
          <p:cNvPr id="115725" name="Line 15"/>
          <p:cNvSpPr/>
          <p:nvPr/>
        </p:nvSpPr>
        <p:spPr>
          <a:xfrm>
            <a:off x="4978400" y="4616450"/>
            <a:ext cx="0" cy="152400"/>
          </a:xfrm>
          <a:prstGeom prst="line">
            <a:avLst/>
          </a:prstGeom>
          <a:ln w="9525" cap="flat" cmpd="sng">
            <a:solidFill>
              <a:schemeClr val="tx1"/>
            </a:solidFill>
            <a:prstDash val="solid"/>
            <a:round/>
            <a:headEnd type="none" w="med" len="med"/>
            <a:tailEnd type="none" w="med" len="med"/>
          </a:ln>
        </p:spPr>
      </p:sp>
      <p:sp>
        <p:nvSpPr>
          <p:cNvPr id="115726" name="Line 16"/>
          <p:cNvSpPr/>
          <p:nvPr/>
        </p:nvSpPr>
        <p:spPr>
          <a:xfrm>
            <a:off x="4953000" y="4953000"/>
            <a:ext cx="0" cy="152400"/>
          </a:xfrm>
          <a:prstGeom prst="line">
            <a:avLst/>
          </a:prstGeom>
          <a:ln w="9525" cap="flat" cmpd="sng">
            <a:solidFill>
              <a:schemeClr val="tx1"/>
            </a:solidFill>
            <a:prstDash val="solid"/>
            <a:round/>
            <a:headEnd type="none" w="med" len="med"/>
            <a:tailEnd type="none" w="med" len="med"/>
          </a:ln>
        </p:spPr>
      </p:sp>
      <p:sp>
        <p:nvSpPr>
          <p:cNvPr id="115727" name="Line 17"/>
          <p:cNvSpPr/>
          <p:nvPr/>
        </p:nvSpPr>
        <p:spPr>
          <a:xfrm flipH="1">
            <a:off x="5365750" y="3048000"/>
            <a:ext cx="685800" cy="228600"/>
          </a:xfrm>
          <a:prstGeom prst="line">
            <a:avLst/>
          </a:prstGeom>
          <a:ln w="9525" cap="flat" cmpd="sng">
            <a:solidFill>
              <a:schemeClr val="tx1"/>
            </a:solidFill>
            <a:prstDash val="solid"/>
            <a:round/>
            <a:headEnd type="none" w="med" len="med"/>
            <a:tailEnd type="none" w="med" len="med"/>
          </a:ln>
        </p:spPr>
      </p:sp>
      <p:sp>
        <p:nvSpPr>
          <p:cNvPr id="115728" name="Line 18"/>
          <p:cNvSpPr/>
          <p:nvPr/>
        </p:nvSpPr>
        <p:spPr>
          <a:xfrm>
            <a:off x="6629400" y="3048000"/>
            <a:ext cx="838200" cy="228600"/>
          </a:xfrm>
          <a:prstGeom prst="line">
            <a:avLst/>
          </a:prstGeom>
          <a:ln w="9525" cap="flat" cmpd="sng">
            <a:solidFill>
              <a:schemeClr val="tx1"/>
            </a:solidFill>
            <a:prstDash val="solid"/>
            <a:round/>
            <a:headEnd type="none" w="med" len="med"/>
            <a:tailEnd type="none" w="med" len="med"/>
          </a:ln>
        </p:spPr>
      </p:sp>
      <p:sp>
        <p:nvSpPr>
          <p:cNvPr id="115729" name="Line 19"/>
          <p:cNvSpPr/>
          <p:nvPr/>
        </p:nvSpPr>
        <p:spPr>
          <a:xfrm flipH="1">
            <a:off x="5410200" y="3429000"/>
            <a:ext cx="457200" cy="228600"/>
          </a:xfrm>
          <a:prstGeom prst="line">
            <a:avLst/>
          </a:prstGeom>
          <a:ln w="9525" cap="flat" cmpd="sng">
            <a:solidFill>
              <a:schemeClr val="tx1"/>
            </a:solidFill>
            <a:prstDash val="solid"/>
            <a:round/>
            <a:headEnd type="none" w="med" len="med"/>
            <a:tailEnd type="none" w="med" len="med"/>
          </a:ln>
        </p:spPr>
      </p:sp>
      <p:sp>
        <p:nvSpPr>
          <p:cNvPr id="115730" name="Line 20"/>
          <p:cNvSpPr/>
          <p:nvPr/>
        </p:nvSpPr>
        <p:spPr>
          <a:xfrm>
            <a:off x="6694488" y="3417888"/>
            <a:ext cx="533400" cy="228600"/>
          </a:xfrm>
          <a:prstGeom prst="line">
            <a:avLst/>
          </a:prstGeom>
          <a:ln w="9525" cap="flat" cmpd="sng">
            <a:solidFill>
              <a:schemeClr val="tx1"/>
            </a:solidFill>
            <a:prstDash val="solid"/>
            <a:round/>
            <a:headEnd type="none" w="med" len="med"/>
            <a:tailEnd type="none" w="med" len="med"/>
          </a:ln>
        </p:spPr>
      </p:sp>
      <p:sp>
        <p:nvSpPr>
          <p:cNvPr id="115731" name="Line 21"/>
          <p:cNvSpPr/>
          <p:nvPr/>
        </p:nvSpPr>
        <p:spPr>
          <a:xfrm flipH="1">
            <a:off x="4953000" y="4191000"/>
            <a:ext cx="304800" cy="152400"/>
          </a:xfrm>
          <a:prstGeom prst="line">
            <a:avLst/>
          </a:prstGeom>
          <a:ln w="9525" cap="flat" cmpd="sng">
            <a:solidFill>
              <a:schemeClr val="tx1"/>
            </a:solidFill>
            <a:prstDash val="solid"/>
            <a:round/>
            <a:headEnd type="none" w="med" len="med"/>
            <a:tailEnd type="none" w="med" len="med"/>
          </a:ln>
        </p:spPr>
      </p:sp>
      <p:sp>
        <p:nvSpPr>
          <p:cNvPr id="115732" name="Line 22"/>
          <p:cNvSpPr/>
          <p:nvPr/>
        </p:nvSpPr>
        <p:spPr>
          <a:xfrm>
            <a:off x="5486400" y="4191000"/>
            <a:ext cx="457200" cy="152400"/>
          </a:xfrm>
          <a:prstGeom prst="line">
            <a:avLst/>
          </a:prstGeom>
          <a:ln w="9525" cap="flat" cmpd="sng">
            <a:solidFill>
              <a:schemeClr val="tx1"/>
            </a:solidFill>
            <a:prstDash val="solid"/>
            <a:round/>
            <a:headEnd type="none" w="med" len="med"/>
            <a:tailEnd type="none" w="med" len="med"/>
          </a:ln>
        </p:spPr>
      </p:sp>
      <p:sp>
        <p:nvSpPr>
          <p:cNvPr id="2" name="矩形 1"/>
          <p:cNvSpPr/>
          <p:nvPr/>
        </p:nvSpPr>
        <p:spPr>
          <a:xfrm>
            <a:off x="5567363" y="5661025"/>
            <a:ext cx="2460625" cy="708025"/>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为什么是：</a:t>
            </a:r>
            <a:r>
              <a:rPr lang="en-US" altLang="zh-CN" sz="2000" dirty="0">
                <a:solidFill>
                  <a:srgbClr val="FF0000"/>
                </a:solidFill>
                <a:latin typeface="Times New Roman" panose="02020603050405020304" pitchFamily="18" charset="0"/>
                <a:ea typeface="宋体" panose="02010600030101010101" pitchFamily="2" charset="-122"/>
              </a:rPr>
              <a:t>T*F, E+T</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而不是：</a:t>
            </a:r>
            <a:r>
              <a:rPr lang="en-US" altLang="zh-CN" sz="2000" dirty="0">
                <a:solidFill>
                  <a:srgbClr val="FF0000"/>
                </a:solidFill>
                <a:latin typeface="Times New Roman" panose="02020603050405020304" pitchFamily="18" charset="0"/>
                <a:ea typeface="宋体" panose="02010600030101010101" pitchFamily="2" charset="-122"/>
              </a:rPr>
              <a:t>F*T, T+E</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charRg st="14"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3"/>
          <p:cNvSpPr>
            <a:spLocks noGrp="1"/>
          </p:cNvSpPr>
          <p:nvPr>
            <p:ph idx="1"/>
          </p:nvPr>
        </p:nvSpPr>
        <p:spPr/>
        <p:txBody>
          <a:bodyPr vert="horz" wrap="square" lIns="91440" tIns="45720" rIns="91440" bIns="45720" anchor="t" anchorCtr="0"/>
          <a:p>
            <a:pPr eaLnBrk="1" hangingPunct="1"/>
            <a:r>
              <a:rPr lang="zh-CN" altLang="en-US" sz="2800" dirty="0"/>
              <a:t>例</a:t>
            </a:r>
            <a:r>
              <a:rPr lang="en-US" altLang="zh-CN" sz="2800" dirty="0"/>
              <a:t>4.</a:t>
            </a:r>
            <a:r>
              <a:rPr lang="zh-CN" altLang="en-US" sz="2800" dirty="0"/>
              <a:t>证明文法</a:t>
            </a:r>
            <a:r>
              <a:rPr lang="en-US" altLang="zh-CN" sz="2800" dirty="0"/>
              <a:t>G=({E,O},{(,),+,*,v,d},P,E)</a:t>
            </a:r>
            <a:r>
              <a:rPr lang="zh-CN" altLang="en-US" sz="2800" dirty="0"/>
              <a:t>是二义的</a:t>
            </a:r>
            <a:endParaRPr lang="zh-CN" altLang="en-US" sz="2800" dirty="0"/>
          </a:p>
          <a:p>
            <a:pPr eaLnBrk="1" hangingPunct="1"/>
            <a:r>
              <a:rPr lang="en-US" altLang="zh-CN" sz="2800" dirty="0"/>
              <a:t>E </a:t>
            </a:r>
            <a:r>
              <a:rPr lang="en-US" altLang="zh-CN" sz="2800" b="1" dirty="0">
                <a:latin typeface="宋体" panose="02010600030101010101" pitchFamily="2" charset="-122"/>
              </a:rPr>
              <a:t>→EOE|(E)|v|d</a:t>
            </a:r>
            <a:endParaRPr lang="en-US" altLang="zh-CN" sz="2800" b="1" dirty="0">
              <a:latin typeface="宋体" panose="02010600030101010101" pitchFamily="2" charset="-122"/>
            </a:endParaRPr>
          </a:p>
          <a:p>
            <a:pPr eaLnBrk="1" hangingPunct="1"/>
            <a:r>
              <a:rPr lang="en-US" altLang="zh-CN" sz="2800" b="1" dirty="0">
                <a:latin typeface="宋体" panose="02010600030101010101" pitchFamily="2" charset="-122"/>
              </a:rPr>
              <a:t>O →+|*</a:t>
            </a:r>
            <a:endParaRPr lang="en-US" altLang="zh-CN" sz="2800" b="1" dirty="0">
              <a:latin typeface="宋体" panose="02010600030101010101" pitchFamily="2" charset="-122"/>
            </a:endParaRPr>
          </a:p>
          <a:p>
            <a:pPr eaLnBrk="1" hangingPunct="1"/>
            <a:r>
              <a:rPr lang="zh-CN" altLang="en-US" sz="2800" b="1" dirty="0">
                <a:latin typeface="宋体" panose="02010600030101010101" pitchFamily="2" charset="-122"/>
              </a:rPr>
              <a:t>只要存在一个句型，其语法树不只一棵，则可证明文法的</a:t>
            </a:r>
            <a:r>
              <a:rPr lang="zh-CN" altLang="en-US" sz="2800" dirty="0"/>
              <a:t>二义性</a:t>
            </a:r>
            <a:endParaRPr lang="zh-CN" altLang="en-US" sz="2800" dirty="0"/>
          </a:p>
          <a:p>
            <a:pPr eaLnBrk="1" hangingPunct="1"/>
            <a:r>
              <a:rPr lang="en-US" altLang="zh-CN" sz="2800" dirty="0"/>
              <a:t>v*v+v</a:t>
            </a:r>
            <a:endParaRPr lang="en-US" altLang="zh-CN" sz="2800" dirty="0"/>
          </a:p>
        </p:txBody>
      </p:sp>
      <p:sp>
        <p:nvSpPr>
          <p:cNvPr id="117762" name="Rectangle 2"/>
          <p:cNvSpPr>
            <a:spLocks noGrp="1"/>
          </p:cNvSpPr>
          <p:nvPr>
            <p:ph type="title"/>
          </p:nvPr>
        </p:nvSpPr>
        <p:spPr>
          <a:xfrm>
            <a:off x="685800" y="457200"/>
            <a:ext cx="7772400" cy="762000"/>
          </a:xfrm>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charRg st="61" end="9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charRg st="90" end="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考点</a:t>
            </a:r>
            <a:r>
              <a:rPr lang="en-US" altLang="zh-CN"/>
              <a:t>1</a:t>
            </a:r>
            <a:endParaRPr lang="en-US" altLang="zh-CN"/>
          </a:p>
        </p:txBody>
      </p:sp>
      <p:pic>
        <p:nvPicPr>
          <p:cNvPr id="10" name="图片 9"/>
          <p:cNvPicPr>
            <a:picLocks noChangeAspect="1"/>
          </p:cNvPicPr>
          <p:nvPr/>
        </p:nvPicPr>
        <p:blipFill>
          <a:blip r:embed="rId1"/>
          <a:stretch>
            <a:fillRect/>
          </a:stretch>
        </p:blipFill>
        <p:spPr>
          <a:xfrm>
            <a:off x="251460" y="1557020"/>
            <a:ext cx="13000990" cy="987425"/>
          </a:xfrm>
          <a:prstGeom prst="rect">
            <a:avLst/>
          </a:prstGeom>
        </p:spPr>
      </p:pic>
      <p:pic>
        <p:nvPicPr>
          <p:cNvPr id="12" name="图片 11"/>
          <p:cNvPicPr>
            <a:picLocks noChangeAspect="1"/>
          </p:cNvPicPr>
          <p:nvPr/>
        </p:nvPicPr>
        <p:blipFill>
          <a:blip r:embed="rId2"/>
          <a:stretch>
            <a:fillRect/>
          </a:stretch>
        </p:blipFill>
        <p:spPr>
          <a:xfrm>
            <a:off x="539115" y="4221480"/>
            <a:ext cx="10551160" cy="400685"/>
          </a:xfrm>
          <a:prstGeom prst="rect">
            <a:avLst/>
          </a:prstGeom>
        </p:spPr>
      </p:pic>
      <p:pic>
        <p:nvPicPr>
          <p:cNvPr id="13" name="图片 12"/>
          <p:cNvPicPr>
            <a:picLocks noChangeAspect="1"/>
          </p:cNvPicPr>
          <p:nvPr/>
        </p:nvPicPr>
        <p:blipFill>
          <a:blip r:embed="rId3"/>
          <a:stretch>
            <a:fillRect/>
          </a:stretch>
        </p:blipFill>
        <p:spPr>
          <a:xfrm>
            <a:off x="467360" y="5157470"/>
            <a:ext cx="10852150" cy="1236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考点</a:t>
            </a:r>
            <a:r>
              <a:rPr lang="en-US" altLang="zh-CN"/>
              <a:t>2</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323850" y="1270635"/>
            <a:ext cx="9197340" cy="121412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2953385" y="2954655"/>
            <a:ext cx="3122295" cy="3735070"/>
          </a:xfrm>
          <a:prstGeom prst="rect">
            <a:avLst/>
          </a:prstGeom>
        </p:spPr>
      </p:pic>
      <p:pic>
        <p:nvPicPr>
          <p:cNvPr id="7" name="图片 6"/>
          <p:cNvPicPr>
            <a:picLocks noChangeAspect="1"/>
          </p:cNvPicPr>
          <p:nvPr/>
        </p:nvPicPr>
        <p:blipFill>
          <a:blip r:embed="rId5"/>
          <a:stretch>
            <a:fillRect/>
          </a:stretch>
        </p:blipFill>
        <p:spPr>
          <a:xfrm>
            <a:off x="251460" y="2484755"/>
            <a:ext cx="11855450" cy="450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a:xfrm>
            <a:off x="685800" y="609600"/>
            <a:ext cx="7772400" cy="8382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形式语言鸟瞰</a:t>
            </a:r>
            <a:r>
              <a:rPr lang="zh-CN" altLang="en-US" dirty="0"/>
              <a:t> </a:t>
            </a:r>
            <a:endParaRPr lang="zh-CN" altLang="en-US" dirty="0"/>
          </a:p>
        </p:txBody>
      </p:sp>
      <p:graphicFrame>
        <p:nvGraphicFramePr>
          <p:cNvPr id="62576" name="Group 112"/>
          <p:cNvGraphicFramePr>
            <a:graphicFrameLocks noGrp="1"/>
          </p:cNvGraphicFramePr>
          <p:nvPr>
            <p:ph type="tbl" idx="1"/>
          </p:nvPr>
        </p:nvGraphicFramePr>
        <p:xfrm>
          <a:off x="609600" y="1447800"/>
          <a:ext cx="7848600" cy="4632325"/>
        </p:xfrm>
        <a:graphic>
          <a:graphicData uri="http://schemas.openxmlformats.org/drawingml/2006/table">
            <a:tbl>
              <a:tblPr/>
              <a:tblGrid>
                <a:gridCol w="2057400"/>
                <a:gridCol w="5791200"/>
              </a:tblGrid>
              <a:tr h="685697">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文法</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G</a:t>
                      </a: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V</a:t>
                      </a:r>
                      <a:r>
                        <a:rPr kumimoji="1" lang="en-US" altLang="zh-CN" sz="18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T,</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V</a:t>
                      </a:r>
                      <a:r>
                        <a:rPr kumimoji="1" lang="en-US" altLang="zh-CN" sz="18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N</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,S,</a:t>
                      </a:r>
                      <a:r>
                        <a:rPr kumimoji="1" lang="en-US" altLang="zh-CN" sz="2800" b="0" i="0" u="none" strike="noStrike" cap="none" normalizeH="0" baseline="0" smtClean="0">
                          <a:ln>
                            <a:noFill/>
                          </a:ln>
                          <a:solidFill>
                            <a:schemeClr val="tx2"/>
                          </a:solidFill>
                          <a:effectLst/>
                          <a:latin typeface="Arial Black" panose="020B0A04020102020204" pitchFamily="34" charset="0"/>
                          <a:ea typeface="方正舒体" panose="02010601030101010101" pitchFamily="2" charset="-122"/>
                        </a:rPr>
                        <a:t>P</a:t>
                      </a: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）对任意产生式</a:t>
                      </a:r>
                      <a:r>
                        <a:rPr kumimoji="1" lang="en-US" altLang="zh-CN" sz="3200" b="0"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α</a:t>
                      </a:r>
                      <a:r>
                        <a:rPr kumimoji="1" lang="en-US" altLang="zh-CN"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 </a:t>
                      </a:r>
                      <a:r>
                        <a:rPr kumimoji="1" lang="en-US" altLang="zh-CN" sz="3200" b="0" i="0" u="none" strike="noStrike" cap="none" normalizeH="0" baseline="0" smtClean="0">
                          <a:ln>
                            <a:noFill/>
                          </a:ln>
                          <a:solidFill>
                            <a:srgbClr val="0000FF"/>
                          </a:solidFill>
                          <a:effectLst/>
                          <a:latin typeface="Times New Roman" panose="02020603050405020304" pitchFamily="18" charset="0"/>
                          <a:ea typeface="MingLiU" pitchFamily="49" charset="-120"/>
                          <a:sym typeface="Symbol" panose="05050102010706020507" pitchFamily="18" charset="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6095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短语文法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&amp; V</a:t>
                      </a:r>
                      <a:r>
                        <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r>
                        <a:rPr kumimoji="1" lang="en-US" altLang="zh-CN" sz="2400" b="1" i="0" u="none" strike="noStrike" cap="none" normalizeH="0" baseline="0" smtClean="0">
                          <a:ln>
                            <a:noFill/>
                          </a:ln>
                          <a:solidFill>
                            <a:srgbClr val="000099"/>
                          </a:solidFill>
                          <a:effectLst/>
                          <a:latin typeface="MingLiU" pitchFamily="49" charset="-120"/>
                          <a:ea typeface="MingLiU" pitchFamily="49" charset="-120"/>
                        </a:rPr>
                        <a:t>≠</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zh-CN" altLang="en-US"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且 </a:t>
                      </a:r>
                      <a:r>
                        <a:rPr kumimoji="1" lang="zh-CN" altLang="en-US" sz="28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zh-CN" altLang="en-US"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endPar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上下文有关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除</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S</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ε</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且</a:t>
                      </a:r>
                      <a:r>
                        <a:rPr kumimoji="1" lang="zh-CN" altLang="en-US" sz="2800" b="0"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S</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只在左部</a:t>
                      </a:r>
                      <a:endPar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上下文无关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2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endPar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 </a:t>
                      </a:r>
                      <a:r>
                        <a:rPr kumimoji="1" lang="en-US" altLang="zh-CN" sz="24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endPar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αB</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Bα</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rot="-2033894">
            <a:off x="7150100" y="4576763"/>
            <a:ext cx="141605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表达词法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rot="-1755722">
            <a:off x="7164388" y="35734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表达语法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18812" name="矩形 3"/>
          <p:cNvSpPr/>
          <p:nvPr/>
        </p:nvSpPr>
        <p:spPr>
          <a:xfrm>
            <a:off x="611188" y="6092825"/>
            <a:ext cx="5654040" cy="645160"/>
          </a:xfrm>
          <a:prstGeom prst="rect">
            <a:avLst/>
          </a:prstGeom>
          <a:noFill/>
          <a:ln w="9525">
            <a:noFill/>
          </a:ln>
        </p:spPr>
        <p:txBody>
          <a:bodyPr wrap="none"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aA-&gt;a</a:t>
            </a:r>
            <a:r>
              <a:rPr lang="zh-CN" altLang="en-US" sz="1800" dirty="0">
                <a:solidFill>
                  <a:srgbClr val="FF0000"/>
                </a:solidFill>
                <a:latin typeface="Times New Roman" panose="02020603050405020304" pitchFamily="18" charset="0"/>
                <a:ea typeface="宋体" panose="02010600030101010101" pitchFamily="2" charset="-122"/>
              </a:rPr>
              <a:t>、</a:t>
            </a:r>
            <a:r>
              <a:rPr lang="el-GR" altLang="zh-CN" sz="1800" dirty="0">
                <a:solidFill>
                  <a:srgbClr val="FF0000"/>
                </a:solidFill>
                <a:latin typeface="Times New Roman" panose="02020603050405020304" pitchFamily="18" charset="0"/>
                <a:ea typeface="宋体" panose="02010600030101010101" pitchFamily="2" charset="-122"/>
              </a:rPr>
              <a:t>α→ε</a:t>
            </a:r>
            <a:r>
              <a:rPr lang="en-US" altLang="zh-CN" sz="1800" dirty="0">
                <a:solidFill>
                  <a:srgbClr val="FF0000"/>
                </a:solidFill>
                <a:latin typeface="Times New Roman" panose="02020603050405020304" pitchFamily="18" charset="0"/>
                <a:ea typeface="宋体" panose="02010600030101010101" pitchFamily="2" charset="-122"/>
              </a:rPr>
              <a:t> </a:t>
            </a:r>
            <a:r>
              <a:rPr lang="zh-CN" altLang="en-US" sz="1800" dirty="0">
                <a:solidFill>
                  <a:srgbClr val="FF0000"/>
                </a:solidFill>
                <a:latin typeface="Times New Roman" panose="02020603050405020304" pitchFamily="18" charset="0"/>
                <a:ea typeface="宋体" panose="02010600030101010101" pitchFamily="2" charset="-122"/>
              </a:rPr>
              <a:t>是否为</a:t>
            </a:r>
            <a:r>
              <a:rPr lang="en-US" altLang="zh-CN" sz="1800" dirty="0">
                <a:solidFill>
                  <a:srgbClr val="FF0000"/>
                </a:solidFill>
                <a:latin typeface="Times New Roman" panose="02020603050405020304" pitchFamily="18" charset="0"/>
                <a:ea typeface="宋体" panose="02010600030101010101" pitchFamily="2" charset="-122"/>
              </a:rPr>
              <a:t>1</a:t>
            </a:r>
            <a:r>
              <a:rPr lang="zh-CN" altLang="en-US" sz="1800" dirty="0">
                <a:solidFill>
                  <a:srgbClr val="FF0000"/>
                </a:solidFill>
                <a:latin typeface="Times New Roman" panose="02020603050405020304" pitchFamily="18" charset="0"/>
                <a:ea typeface="宋体" panose="02010600030101010101" pitchFamily="2" charset="-122"/>
              </a:rPr>
              <a:t>型？</a:t>
            </a:r>
            <a:r>
              <a:rPr lang="en-US" altLang="zh-CN" sz="1800" dirty="0">
                <a:solidFill>
                  <a:srgbClr val="FF0000"/>
                </a:solidFill>
                <a:latin typeface="Times New Roman" panose="02020603050405020304" pitchFamily="18" charset="0"/>
                <a:ea typeface="宋体" panose="02010600030101010101" pitchFamily="2" charset="-122"/>
              </a:rPr>
              <a:t>Ab-&gt;Bab</a:t>
            </a:r>
            <a:r>
              <a:rPr lang="zh-CN" altLang="en-US" sz="1800" dirty="0">
                <a:solidFill>
                  <a:srgbClr val="FF0000"/>
                </a:solidFill>
                <a:latin typeface="Times New Roman" panose="02020603050405020304" pitchFamily="18" charset="0"/>
                <a:ea typeface="宋体" panose="02010600030101010101" pitchFamily="2" charset="-122"/>
              </a:rPr>
              <a:t>是否符合</a:t>
            </a:r>
            <a:r>
              <a:rPr lang="en-US" altLang="zh-CN" sz="1800" dirty="0">
                <a:solidFill>
                  <a:srgbClr val="FF0000"/>
                </a:solidFill>
                <a:latin typeface="Times New Roman" panose="02020603050405020304" pitchFamily="18" charset="0"/>
                <a:ea typeface="宋体" panose="02010600030101010101" pitchFamily="2" charset="-122"/>
              </a:rPr>
              <a:t>1</a:t>
            </a:r>
            <a:r>
              <a:rPr lang="zh-CN" altLang="en-US" sz="1800" dirty="0">
                <a:solidFill>
                  <a:srgbClr val="FF0000"/>
                </a:solidFill>
                <a:latin typeface="Times New Roman" panose="02020603050405020304" pitchFamily="18" charset="0"/>
                <a:ea typeface="宋体" panose="02010600030101010101" pitchFamily="2" charset="-122"/>
              </a:rPr>
              <a:t>型、</a:t>
            </a:r>
            <a:r>
              <a:rPr lang="en-US" altLang="zh-CN" sz="1800" dirty="0">
                <a:solidFill>
                  <a:srgbClr val="FF0000"/>
                </a:solidFill>
                <a:latin typeface="Times New Roman" panose="02020603050405020304" pitchFamily="18" charset="0"/>
                <a:ea typeface="宋体" panose="02010600030101010101" pitchFamily="2" charset="-122"/>
              </a:rPr>
              <a:t>2</a:t>
            </a:r>
            <a:r>
              <a:rPr lang="zh-CN" altLang="en-US" sz="1800" dirty="0">
                <a:solidFill>
                  <a:srgbClr val="FF0000"/>
                </a:solidFill>
                <a:latin typeface="Times New Roman" panose="02020603050405020304" pitchFamily="18" charset="0"/>
                <a:ea typeface="宋体" panose="02010600030101010101" pitchFamily="2" charset="-122"/>
              </a:rPr>
              <a:t>型？</a:t>
            </a:r>
            <a:endParaRPr lang="en-US" altLang="zh-CN" sz="1800" dirty="0">
              <a:solidFill>
                <a:srgbClr val="FF0000"/>
              </a:solidFill>
              <a:latin typeface="Times New Roman" panose="02020603050405020304" pitchFamily="18" charset="0"/>
              <a:ea typeface="宋体" panose="02010600030101010101" pitchFamily="2" charset="-122"/>
            </a:endParaRPr>
          </a:p>
          <a:p>
            <a:r>
              <a:rPr lang="en-GB" altLang="zh-CN" sz="1800" dirty="0">
                <a:solidFill>
                  <a:srgbClr val="FF0000"/>
                </a:solidFill>
                <a:latin typeface="Times New Roman" panose="02020603050405020304" pitchFamily="18" charset="0"/>
                <a:ea typeface="宋体" panose="02010600030101010101" pitchFamily="2" charset="-122"/>
              </a:rPr>
              <a:t>A-&gt;a,A-&gt;aB,B-&gt;a,B-&gt;cB</a:t>
            </a:r>
            <a:r>
              <a:rPr lang="zh-CN" altLang="en-US" sz="1800" dirty="0">
                <a:solidFill>
                  <a:srgbClr val="FF0000"/>
                </a:solidFill>
                <a:latin typeface="Times New Roman" panose="02020603050405020304" pitchFamily="18" charset="0"/>
                <a:ea typeface="宋体" panose="02010600030101010101" pitchFamily="2" charset="-122"/>
              </a:rPr>
              <a:t>是否符合</a:t>
            </a:r>
            <a:r>
              <a:rPr lang="en-US" altLang="zh-CN" sz="1800" dirty="0">
                <a:solidFill>
                  <a:srgbClr val="FF0000"/>
                </a:solidFill>
                <a:latin typeface="Times New Roman" panose="02020603050405020304" pitchFamily="18" charset="0"/>
                <a:ea typeface="宋体" panose="02010600030101010101" pitchFamily="2" charset="-122"/>
              </a:rPr>
              <a:t>3</a:t>
            </a:r>
            <a:r>
              <a:rPr lang="zh-CN" altLang="en-US" sz="1800" dirty="0">
                <a:solidFill>
                  <a:srgbClr val="FF0000"/>
                </a:solidFill>
                <a:latin typeface="Times New Roman" panose="02020603050405020304" pitchFamily="18" charset="0"/>
                <a:ea typeface="宋体" panose="02010600030101010101" pitchFamily="2" charset="-122"/>
              </a:rPr>
              <a:t>型？</a:t>
            </a:r>
            <a:endParaRPr lang="zh-CN" altLang="en-US" sz="1800" dirty="0">
              <a:solidFill>
                <a:srgbClr val="FF0000"/>
              </a:solidFill>
              <a:latin typeface="Times New Roman" panose="02020603050405020304" pitchFamily="18" charset="0"/>
              <a:ea typeface="宋体" panose="02010600030101010101" pitchFamily="2" charset="-122"/>
            </a:endParaRPr>
          </a:p>
        </p:txBody>
      </p:sp>
      <p:pic>
        <p:nvPicPr>
          <p:cNvPr id="118813" name="Picture 28" descr="http://pic.baike.soso.com/p/20101130/20101130173044-588023994.jpg"/>
          <p:cNvPicPr>
            <a:picLocks noChangeAspect="1"/>
          </p:cNvPicPr>
          <p:nvPr/>
        </p:nvPicPr>
        <p:blipFill>
          <a:blip r:embed="rId1"/>
          <a:stretch>
            <a:fillRect/>
          </a:stretch>
        </p:blipFill>
        <p:spPr>
          <a:xfrm>
            <a:off x="7446963" y="44450"/>
            <a:ext cx="1012825" cy="1355725"/>
          </a:xfrm>
          <a:prstGeom prst="rect">
            <a:avLst/>
          </a:prstGeom>
          <a:noFill/>
          <a:ln w="9525">
            <a:noFill/>
          </a:ln>
        </p:spPr>
      </p:pic>
      <p:sp>
        <p:nvSpPr>
          <p:cNvPr id="118814" name="Line 6"/>
          <p:cNvSpPr/>
          <p:nvPr/>
        </p:nvSpPr>
        <p:spPr>
          <a:xfrm>
            <a:off x="8523288" y="2509838"/>
            <a:ext cx="0" cy="2514600"/>
          </a:xfrm>
          <a:prstGeom prst="line">
            <a:avLst/>
          </a:prstGeom>
          <a:ln w="9525" cap="flat" cmpd="sng">
            <a:solidFill>
              <a:schemeClr val="tx1"/>
            </a:solidFill>
            <a:prstDash val="solid"/>
            <a:round/>
            <a:headEnd type="none" w="med" len="med"/>
            <a:tailEnd type="triangle" w="med" len="med"/>
          </a:ln>
        </p:spPr>
      </p:sp>
      <p:sp>
        <p:nvSpPr>
          <p:cNvPr id="118815" name="Text Box 7"/>
          <p:cNvSpPr txBox="1"/>
          <p:nvPr/>
        </p:nvSpPr>
        <p:spPr>
          <a:xfrm>
            <a:off x="8675688" y="2586038"/>
            <a:ext cx="549275" cy="2438400"/>
          </a:xfrm>
          <a:prstGeom prst="rect">
            <a:avLst/>
          </a:prstGeom>
          <a:noFill/>
          <a:ln w="9525">
            <a:noFill/>
          </a:ln>
        </p:spPr>
        <p:txBody>
          <a:bodyPr vert="eaVert" anchor="t" anchorCtr="0">
            <a:spAutoFit/>
          </a:bodyPr>
          <a:p>
            <a:pPr>
              <a:spcBef>
                <a:spcPct val="50000"/>
              </a:spcBef>
            </a:pPr>
            <a:r>
              <a:rPr lang="zh-CN" altLang="en-US" dirty="0">
                <a:latin typeface="Times New Roman" panose="02020603050405020304" pitchFamily="18" charset="0"/>
                <a:ea typeface="宋体" panose="02010600030101010101" pitchFamily="2" charset="-122"/>
              </a:rPr>
              <a:t>逐 渐 增 加 限 制</a:t>
            </a:r>
            <a:endParaRPr lang="zh-CN" altLang="en-US" dirty="0">
              <a:latin typeface="Times New Roman" panose="02020603050405020304" pitchFamily="18" charset="0"/>
              <a:ea typeface="宋体" panose="02010600030101010101" pitchFamily="2" charset="-122"/>
            </a:endParaRPr>
          </a:p>
        </p:txBody>
      </p:sp>
      <p:sp>
        <p:nvSpPr>
          <p:cNvPr id="118816" name="矩形 3"/>
          <p:cNvSpPr/>
          <p:nvPr/>
        </p:nvSpPr>
        <p:spPr>
          <a:xfrm>
            <a:off x="7439025" y="1400175"/>
            <a:ext cx="1069975" cy="369888"/>
          </a:xfrm>
          <a:prstGeom prst="rect">
            <a:avLst/>
          </a:prstGeom>
          <a:noFill/>
          <a:ln w="9525">
            <a:noFill/>
          </a:ln>
        </p:spPr>
        <p:txBody>
          <a:bodyPr wrap="none" anchor="t" anchorCtr="0">
            <a:spAutoFit/>
          </a:bodyPr>
          <a:p>
            <a:r>
              <a:rPr lang="en-US" altLang="zh-CN" sz="1800" dirty="0">
                <a:latin typeface="Times New Roman" panose="02020603050405020304" pitchFamily="18" charset="0"/>
                <a:ea typeface="宋体" panose="02010600030101010101" pitchFamily="2" charset="-122"/>
              </a:rPr>
              <a:t>Chomsky</a:t>
            </a:r>
            <a:endParaRPr lang="zh-CN" altLang="en-US" sz="1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2"/>
          <p:cNvSpPr txBox="1"/>
          <p:nvPr/>
        </p:nvSpPr>
        <p:spPr>
          <a:xfrm>
            <a:off x="457200" y="188595"/>
            <a:ext cx="8153400" cy="2676525"/>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例：设</a:t>
            </a:r>
            <a:r>
              <a:rPr lang="en-US" altLang="zh-CN" b="1" dirty="0">
                <a:latin typeface="Times New Roman" panose="02020603050405020304" pitchFamily="18" charset="0"/>
                <a:ea typeface="宋体" panose="02010600030101010101" pitchFamily="2" charset="-122"/>
              </a:rPr>
              <a:t>G=</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S,B,E</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a,b,e</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产生式为：</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 S </a:t>
            </a:r>
            <a:r>
              <a:rPr lang="en-US" altLang="zh-CN" dirty="0">
                <a:latin typeface="Times New Roman" panose="02020603050405020304" pitchFamily="18" charset="0"/>
                <a:ea typeface="宋体" panose="02010600030101010101" pitchFamily="2" charset="-122"/>
              </a:rPr>
              <a:t>→aSBE|aBE  </a:t>
            </a:r>
            <a:r>
              <a:rPr lang="en-US" altLang="zh-CN" b="1" dirty="0">
                <a:latin typeface="Times New Roman" panose="02020603050405020304" pitchFamily="18" charset="0"/>
                <a:ea typeface="宋体" panose="02010600030101010101" pitchFamily="2" charset="-122"/>
              </a:rPr>
              <a:t>(3) EB </a:t>
            </a:r>
            <a:r>
              <a:rPr lang="en-US" altLang="zh-CN" dirty="0">
                <a:latin typeface="Times New Roman" panose="02020603050405020304" pitchFamily="18" charset="0"/>
                <a:ea typeface="宋体" panose="02010600030101010101" pitchFamily="2" charset="-122"/>
              </a:rPr>
              <a:t>→ BE</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(4) aB </a:t>
            </a:r>
            <a:r>
              <a:rPr lang="en-US" altLang="zh-CN" dirty="0">
                <a:latin typeface="Times New Roman" panose="02020603050405020304" pitchFamily="18" charset="0"/>
                <a:ea typeface="宋体" panose="02010600030101010101" pitchFamily="2" charset="-122"/>
              </a:rPr>
              <a:t>→ab      </a:t>
            </a:r>
            <a:r>
              <a:rPr lang="en-US" altLang="zh-CN" b="1" dirty="0">
                <a:latin typeface="Times New Roman" panose="02020603050405020304" pitchFamily="18" charset="0"/>
                <a:ea typeface="宋体" panose="02010600030101010101" pitchFamily="2" charset="-122"/>
              </a:rPr>
              <a:t>(5) bB </a:t>
            </a:r>
            <a:r>
              <a:rPr lang="en-US" altLang="zh-CN" dirty="0">
                <a:latin typeface="Times New Roman" panose="02020603050405020304" pitchFamily="18" charset="0"/>
                <a:ea typeface="宋体" panose="02010600030101010101" pitchFamily="2" charset="-122"/>
              </a:rPr>
              <a:t>→bb     </a:t>
            </a:r>
            <a:r>
              <a:rPr lang="en-US" altLang="zh-CN" b="1" dirty="0">
                <a:latin typeface="Times New Roman" panose="02020603050405020304" pitchFamily="18" charset="0"/>
                <a:ea typeface="宋体" panose="02010600030101010101" pitchFamily="2" charset="-122"/>
              </a:rPr>
              <a:t>(6) bE </a:t>
            </a:r>
            <a:r>
              <a:rPr lang="en-US" altLang="zh-CN" dirty="0">
                <a:latin typeface="Times New Roman" panose="02020603050405020304" pitchFamily="18" charset="0"/>
                <a:ea typeface="宋体" panose="02010600030101010101" pitchFamily="2" charset="-122"/>
              </a:rPr>
              <a:t>→be   </a:t>
            </a:r>
            <a:r>
              <a:rPr lang="en-US" altLang="zh-CN" b="1" dirty="0">
                <a:latin typeface="Times New Roman" panose="02020603050405020304" pitchFamily="18" charset="0"/>
                <a:ea typeface="宋体" panose="02010600030101010101" pitchFamily="2" charset="-122"/>
              </a:rPr>
              <a:t> (7)  eE </a:t>
            </a:r>
            <a:r>
              <a:rPr lang="en-US" altLang="zh-CN" dirty="0">
                <a:latin typeface="Times New Roman" panose="02020603050405020304" pitchFamily="18" charset="0"/>
                <a:ea typeface="宋体" panose="02010600030101010101" pitchFamily="2" charset="-122"/>
              </a:rPr>
              <a:t>→ee</a:t>
            </a:r>
            <a:endParaRPr lang="en-US" altLang="zh-CN" dirty="0">
              <a:latin typeface="Times New Roman" panose="02020603050405020304" pitchFamily="18" charset="0"/>
              <a:ea typeface="宋体" panose="02010600030101010101" pitchFamily="2" charset="-122"/>
            </a:endParaRPr>
          </a:p>
          <a:p>
            <a:pPr>
              <a:spcBef>
                <a:spcPct val="50000"/>
              </a:spcBef>
            </a:pPr>
            <a:endParaRPr lang="zh-CN" altLang="en-US" u="sng" dirty="0">
              <a:solidFill>
                <a:schemeClr val="accent2"/>
              </a:solidFill>
              <a:latin typeface="Times New Roman" panose="02020603050405020304" pitchFamily="18" charset="0"/>
              <a:ea typeface="宋体" panose="02010600030101010101" pitchFamily="2" charset="-122"/>
            </a:endParaRPr>
          </a:p>
        </p:txBody>
      </p:sp>
      <p:sp>
        <p:nvSpPr>
          <p:cNvPr id="20483" name="Text Box 3"/>
          <p:cNvSpPr txBox="1"/>
          <p:nvPr/>
        </p:nvSpPr>
        <p:spPr>
          <a:xfrm>
            <a:off x="323850" y="2938780"/>
            <a:ext cx="9137650" cy="801370"/>
          </a:xfrm>
          <a:prstGeom prst="rect">
            <a:avLst/>
          </a:prstGeom>
          <a:noFill/>
          <a:ln w="9525">
            <a:noFill/>
          </a:ln>
        </p:spPr>
        <p:txBody>
          <a:bodyPr wrap="square"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L(G)={a</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e</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 n</a:t>
            </a:r>
            <a:r>
              <a:rPr lang="en-US" altLang="zh-CN" sz="28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800" dirty="0">
              <a:latin typeface="Times New Roman" panose="02020603050405020304" pitchFamily="18" charset="0"/>
              <a:ea typeface="宋体" panose="02010600030101010101" pitchFamily="2" charset="-122"/>
            </a:endParaRPr>
          </a:p>
          <a:p>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07523" name="Text Box 4"/>
          <p:cNvSpPr txBox="1"/>
          <p:nvPr/>
        </p:nvSpPr>
        <p:spPr>
          <a:xfrm>
            <a:off x="1764030" y="5877560"/>
            <a:ext cx="381000" cy="457200"/>
          </a:xfrm>
          <a:prstGeom prst="rect">
            <a:avLst/>
          </a:prstGeom>
          <a:noFill/>
          <a:ln w="9525">
            <a:noFill/>
          </a:ln>
        </p:spPr>
        <p:txBody>
          <a:bodyPr anchor="t" anchorCtr="0">
            <a:spAutoFit/>
          </a:bodyPr>
          <a:p>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1271" name="AutoShape 7"/>
          <p:cNvSpPr/>
          <p:nvPr/>
        </p:nvSpPr>
        <p:spPr>
          <a:xfrm>
            <a:off x="4572000" y="2924810"/>
            <a:ext cx="457200" cy="2438400"/>
          </a:xfrm>
          <a:prstGeom prst="rightBrace">
            <a:avLst>
              <a:gd name="adj1" fmla="val 4444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272" name="Text Box 8"/>
          <p:cNvSpPr txBox="1"/>
          <p:nvPr/>
        </p:nvSpPr>
        <p:spPr>
          <a:xfrm>
            <a:off x="5181600" y="3839210"/>
            <a:ext cx="3200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上下文</a:t>
            </a:r>
            <a:r>
              <a:rPr lang="zh-CN" altLang="en-US" sz="2800" b="1" dirty="0">
                <a:latin typeface="Times New Roman" panose="02020603050405020304" pitchFamily="18" charset="0"/>
              </a:rPr>
              <a:t>有关文法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523"/>
                                        </p:tgtEl>
                                        <p:attrNameLst>
                                          <p:attrName>style.visibility</p:attrName>
                                        </p:attrNameLst>
                                      </p:cBhvr>
                                      <p:to>
                                        <p:strVal val="visible"/>
                                      </p:to>
                                    </p:set>
                                    <p:animEffect transition="in" filter="wipe(down)">
                                      <p:cBhvr>
                                        <p:cTn id="10" dur="500"/>
                                        <p:tgtEl>
                                          <p:spTgt spid="1075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Effect transition="in" filter="wipe(down)">
                                      <p:cBhvr>
                                        <p:cTn id="15" dur="500"/>
                                        <p:tgtEl>
                                          <p:spTgt spid="1127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272"/>
                                        </p:tgtEl>
                                        <p:attrNameLst>
                                          <p:attrName>style.visibility</p:attrName>
                                        </p:attrNameLst>
                                      </p:cBhvr>
                                      <p:to>
                                        <p:strVal val="visible"/>
                                      </p:to>
                                    </p:set>
                                    <p:animEffect transition="in" filter="wipe(down)">
                                      <p:cBhvr>
                                        <p:cTn id="18"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107523" grpId="0"/>
      <p:bldP spid="107523" grpId="1"/>
      <p:bldP spid="11271" grpId="0" animBg="1"/>
      <p:bldP spid="11272" grpId="0"/>
      <p:bldP spid="11271" grpId="1" animBg="1"/>
      <p:bldP spid="11272"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Text Box 3"/>
          <p:cNvSpPr txBox="1"/>
          <p:nvPr/>
        </p:nvSpPr>
        <p:spPr>
          <a:xfrm>
            <a:off x="457200" y="990600"/>
            <a:ext cx="7848600" cy="230505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rPr>
              <a:t>        </a:t>
            </a:r>
            <a:r>
              <a:rPr lang="zh-CN" altLang="en-US" sz="2600" dirty="0">
                <a:latin typeface="Times New Roman" panose="02020603050405020304" pitchFamily="18" charset="0"/>
              </a:rPr>
              <a:t>设</a:t>
            </a:r>
            <a:r>
              <a:rPr lang="en-US" altLang="zh-CN" sz="2600" b="1" dirty="0">
                <a:latin typeface="Times New Roman" panose="02020603050405020304" pitchFamily="18" charset="0"/>
              </a:rPr>
              <a:t>G=</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V</a:t>
            </a:r>
            <a:r>
              <a:rPr lang="en-US" altLang="zh-CN" sz="2600" b="1" baseline="-30000" dirty="0">
                <a:latin typeface="Times New Roman" panose="02020603050405020304" pitchFamily="18" charset="0"/>
              </a:rPr>
              <a:t>N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V</a:t>
            </a:r>
            <a:r>
              <a:rPr lang="en-US" altLang="zh-CN" sz="2600" b="1" baseline="-30000" dirty="0">
                <a:latin typeface="Times New Roman" panose="02020603050405020304" pitchFamily="18" charset="0"/>
              </a:rPr>
              <a:t>T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P</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S</a:t>
            </a:r>
            <a:r>
              <a:rPr lang="zh-CN" altLang="en-US" sz="2600" b="1" dirty="0">
                <a:latin typeface="Times New Roman" panose="02020603050405020304" pitchFamily="18" charset="0"/>
              </a:rPr>
              <a:t>），若</a:t>
            </a:r>
            <a:r>
              <a:rPr lang="en-US" altLang="zh-CN" sz="2600" b="1" dirty="0">
                <a:latin typeface="Times New Roman" panose="02020603050405020304" pitchFamily="18" charset="0"/>
              </a:rPr>
              <a:t>P</a:t>
            </a:r>
            <a:r>
              <a:rPr lang="zh-CN" altLang="en-US" sz="2600" b="1" dirty="0">
                <a:latin typeface="Times New Roman" panose="02020603050405020304" pitchFamily="18" charset="0"/>
              </a:rPr>
              <a:t>中的每一个产生式</a:t>
            </a:r>
            <a:r>
              <a:rPr lang="zh-CN" altLang="en-US" sz="2600" b="1"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a:t>
            </a:r>
            <a:r>
              <a:rPr lang="zh-CN" altLang="en-US" sz="2600" b="1" dirty="0">
                <a:latin typeface="Times New Roman" panose="02020603050405020304" pitchFamily="18" charset="0"/>
                <a:sym typeface="Symbol" panose="05050102010706020507" pitchFamily="18" charset="2"/>
              </a:rPr>
              <a:t>满足：</a:t>
            </a:r>
            <a:endParaRPr lang="zh-CN" altLang="en-US" sz="2600" b="1" dirty="0">
              <a:latin typeface="Times New Roman" panose="02020603050405020304" pitchFamily="18" charset="0"/>
              <a:sym typeface="Symbol" panose="05050102010706020507" pitchFamily="18" charset="2"/>
            </a:endParaRPr>
          </a:p>
          <a:p>
            <a:pPr>
              <a:spcBef>
                <a:spcPct val="50000"/>
              </a:spcBef>
            </a:pPr>
            <a:r>
              <a:rPr lang="zh-CN" altLang="en-US" sz="2600" b="1" dirty="0">
                <a:latin typeface="Times New Roman" panose="02020603050405020304" pitchFamily="18" charset="0"/>
                <a:sym typeface="Symbol" panose="05050102010706020507" pitchFamily="18" charset="2"/>
              </a:rPr>
              <a:t>         </a:t>
            </a:r>
            <a:r>
              <a:rPr lang="zh-CN" altLang="en-US" sz="2600" b="1" dirty="0">
                <a:solidFill>
                  <a:srgbClr val="FF3300"/>
                </a:solidFill>
                <a:latin typeface="Times New Roman" panose="02020603050405020304" pitchFamily="18" charset="0"/>
                <a:sym typeface="Symbol" panose="05050102010706020507" pitchFamily="18" charset="2"/>
              </a:rPr>
              <a:t>是一非终结符，</a:t>
            </a:r>
            <a:r>
              <a:rPr lang="en-US" altLang="zh-CN" sz="2600" b="1" dirty="0">
                <a:solidFill>
                  <a:srgbClr val="FF3300"/>
                </a:solidFill>
                <a:latin typeface="Times New Roman" panose="02020603050405020304" pitchFamily="18" charset="0"/>
                <a:sym typeface="Symbol" panose="05050102010706020507" pitchFamily="18" charset="2"/>
              </a:rPr>
              <a:t>(</a:t>
            </a:r>
            <a:r>
              <a:rPr lang="en-US" altLang="zh-CN" sz="2600" b="1" dirty="0">
                <a:solidFill>
                  <a:srgbClr val="FF3300"/>
                </a:solidFill>
                <a:latin typeface="Times New Roman" panose="02020603050405020304" pitchFamily="18" charset="0"/>
              </a:rPr>
              <a:t>V</a:t>
            </a:r>
            <a:r>
              <a:rPr lang="en-US" altLang="zh-CN" sz="2600" b="1" baseline="-30000" dirty="0">
                <a:solidFill>
                  <a:srgbClr val="FF3300"/>
                </a:solidFill>
                <a:latin typeface="Times New Roman" panose="02020603050405020304" pitchFamily="18" charset="0"/>
              </a:rPr>
              <a:t>N</a:t>
            </a:r>
            <a:r>
              <a:rPr lang="en-US" altLang="zh-CN" sz="2600" dirty="0">
                <a:solidFill>
                  <a:srgbClr val="FF3300"/>
                </a:solidFill>
                <a:latin typeface="Times New Roman" panose="02020603050405020304" pitchFamily="18" charset="0"/>
              </a:rPr>
              <a:t> ∪</a:t>
            </a:r>
            <a:r>
              <a:rPr lang="en-US" altLang="zh-CN" sz="2600" b="1" dirty="0">
                <a:solidFill>
                  <a:srgbClr val="FF3300"/>
                </a:solidFill>
                <a:latin typeface="Times New Roman" panose="02020603050405020304" pitchFamily="18" charset="0"/>
              </a:rPr>
              <a:t>V</a:t>
            </a:r>
            <a:r>
              <a:rPr lang="en-US" altLang="zh-CN" sz="2600" b="1" baseline="-30000" dirty="0">
                <a:solidFill>
                  <a:srgbClr val="FF3300"/>
                </a:solidFill>
                <a:latin typeface="Times New Roman" panose="02020603050405020304" pitchFamily="18" charset="0"/>
              </a:rPr>
              <a:t>T</a:t>
            </a:r>
            <a:r>
              <a:rPr lang="en-US" altLang="zh-CN" sz="2600" b="1" dirty="0">
                <a:solidFill>
                  <a:srgbClr val="FF3300"/>
                </a:solidFill>
                <a:latin typeface="Times New Roman" panose="02020603050405020304" pitchFamily="18" charset="0"/>
                <a:sym typeface="Symbol" panose="05050102010706020507" pitchFamily="18" charset="2"/>
              </a:rPr>
              <a:t>)</a:t>
            </a:r>
            <a:r>
              <a:rPr lang="en-US" altLang="zh-CN" sz="2600" b="1" baseline="30000" dirty="0">
                <a:solidFill>
                  <a:srgbClr val="FF3300"/>
                </a:solidFill>
                <a:latin typeface="Times New Roman" panose="02020603050405020304" pitchFamily="18" charset="0"/>
                <a:sym typeface="Symbol" panose="05050102010706020507" pitchFamily="18" charset="2"/>
              </a:rPr>
              <a:t>*</a:t>
            </a:r>
            <a:r>
              <a:rPr lang="zh-CN" altLang="en-US" sz="2600" b="1" dirty="0">
                <a:solidFill>
                  <a:srgbClr val="FF3300"/>
                </a:solidFill>
                <a:latin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sym typeface="Symbol" panose="05050102010706020507" pitchFamily="18" charset="2"/>
              </a:rPr>
              <a:t>则此文法称为</a:t>
            </a:r>
            <a:r>
              <a:rPr lang="zh-CN" altLang="en-US" sz="2600" b="1" dirty="0">
                <a:solidFill>
                  <a:schemeClr val="accent2"/>
                </a:solidFill>
                <a:latin typeface="Times New Roman" panose="02020603050405020304" pitchFamily="18" charset="0"/>
                <a:sym typeface="Symbol" panose="05050102010706020507" pitchFamily="18" charset="2"/>
              </a:rPr>
              <a:t>上下文无关文法</a:t>
            </a:r>
            <a:r>
              <a:rPr lang="zh-CN" altLang="en-US" sz="26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sym typeface="Symbol" panose="05050102010706020507" pitchFamily="18" charset="2"/>
              </a:rPr>
              <a:t>(2</a:t>
            </a:r>
            <a:r>
              <a:rPr lang="zh-CN" altLang="en-US" sz="2600" b="1" dirty="0">
                <a:latin typeface="Times New Roman" panose="02020603050405020304" pitchFamily="18" charset="0"/>
                <a:sym typeface="Symbol" panose="05050102010706020507" pitchFamily="18" charset="2"/>
              </a:rPr>
              <a:t>型文法</a:t>
            </a:r>
            <a:r>
              <a:rPr lang="en-US" altLang="zh-CN" sz="2600" b="1" dirty="0">
                <a:latin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sym typeface="Symbol" panose="05050102010706020507" pitchFamily="18" charset="2"/>
              </a:rPr>
              <a:t>。（用 取代 与 所在的上下文无关）</a:t>
            </a:r>
            <a:endParaRPr lang="zh-CN" altLang="en-US" sz="2600" b="1" dirty="0">
              <a:latin typeface="Times New Roman" panose="02020603050405020304" pitchFamily="18" charset="0"/>
              <a:sym typeface="Symbol" panose="05050102010706020507" pitchFamily="18" charset="2"/>
            </a:endParaRPr>
          </a:p>
        </p:txBody>
      </p:sp>
      <p:sp>
        <p:nvSpPr>
          <p:cNvPr id="11268" name="Text Box 4"/>
          <p:cNvSpPr txBox="1"/>
          <p:nvPr/>
        </p:nvSpPr>
        <p:spPr>
          <a:xfrm>
            <a:off x="381000" y="3276600"/>
            <a:ext cx="8001000" cy="519113"/>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G</a:t>
            </a:r>
            <a:r>
              <a:rPr lang="zh-CN" altLang="en-US" sz="2800" dirty="0">
                <a:latin typeface="Times New Roman" panose="02020603050405020304" pitchFamily="18" charset="0"/>
              </a:rPr>
              <a:t>＝</a:t>
            </a:r>
            <a:r>
              <a:rPr lang="en-US" altLang="zh-CN" sz="2800" dirty="0">
                <a:latin typeface="Times New Roman" panose="02020603050405020304" pitchFamily="18" charset="0"/>
              </a:rPr>
              <a:t>({S,A,B},{a,b},P,S)</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zh-CN" altLang="en-US" sz="2800" dirty="0">
                <a:latin typeface="Times New Roman" panose="02020603050405020304" pitchFamily="18" charset="0"/>
              </a:rPr>
              <a:t>的产生式如下：</a:t>
            </a:r>
            <a:endParaRPr lang="zh-CN" altLang="en-US" sz="2800" dirty="0">
              <a:latin typeface="Times New Roman" panose="02020603050405020304" pitchFamily="18" charset="0"/>
            </a:endParaRPr>
          </a:p>
        </p:txBody>
      </p:sp>
      <p:sp>
        <p:nvSpPr>
          <p:cNvPr id="11269" name="Text Box 5"/>
          <p:cNvSpPr txBox="1"/>
          <p:nvPr/>
        </p:nvSpPr>
        <p:spPr>
          <a:xfrm>
            <a:off x="762000" y="3810000"/>
            <a:ext cx="1524000" cy="264795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S→aB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S→bA</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A→bAA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A→a</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A→aS</a:t>
            </a:r>
            <a:endParaRPr lang="en-US" altLang="zh-CN" b="1" dirty="0">
              <a:latin typeface="Times New Roman" panose="02020603050405020304" pitchFamily="18" charset="0"/>
            </a:endParaRPr>
          </a:p>
        </p:txBody>
      </p:sp>
      <p:sp>
        <p:nvSpPr>
          <p:cNvPr id="11270" name="Text Box 6"/>
          <p:cNvSpPr txBox="1"/>
          <p:nvPr/>
        </p:nvSpPr>
        <p:spPr>
          <a:xfrm>
            <a:off x="2667000" y="3886200"/>
            <a:ext cx="1524000" cy="1552575"/>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B→b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B→bS</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B→aBB</a:t>
            </a:r>
            <a:endParaRPr lang="en-US" altLang="zh-CN" b="1" dirty="0">
              <a:latin typeface="Times New Roman" panose="02020603050405020304" pitchFamily="18" charset="0"/>
            </a:endParaRPr>
          </a:p>
        </p:txBody>
      </p:sp>
      <p:sp>
        <p:nvSpPr>
          <p:cNvPr id="11271" name="AutoShape 7"/>
          <p:cNvSpPr/>
          <p:nvPr/>
        </p:nvSpPr>
        <p:spPr>
          <a:xfrm>
            <a:off x="4191000" y="3962400"/>
            <a:ext cx="457200" cy="2438400"/>
          </a:xfrm>
          <a:prstGeom prst="rightBrace">
            <a:avLst>
              <a:gd name="adj1" fmla="val 4444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272" name="Text Box 8"/>
          <p:cNvSpPr txBox="1"/>
          <p:nvPr/>
        </p:nvSpPr>
        <p:spPr>
          <a:xfrm>
            <a:off x="4800600" y="4876800"/>
            <a:ext cx="3200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上下文无关文法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blinds(horizontal)">
                                      <p:cBhvr>
                                        <p:cTn id="7" dur="500"/>
                                        <p:tgtEl>
                                          <p:spTgt spid="112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blinds(horizontal)">
                                      <p:cBhvr>
                                        <p:cTn id="10"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1" grpId="0" animBg="1"/>
      <p:bldP spid="11272" grpId="1"/>
      <p:bldP spid="1127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1"/>
          </p:nvPr>
        </p:nvSpPr>
        <p:spPr/>
        <p:txBody>
          <a:bodyPr vert="horz" wrap="square" lIns="91440" tIns="45720" rIns="91440" bIns="45720" anchor="t" anchorCtr="0"/>
          <a:p>
            <a:r>
              <a:rPr lang="en-US" altLang="zh-CN" sz="2400" dirty="0"/>
              <a:t>Ada</a:t>
            </a:r>
            <a:r>
              <a:rPr lang="zh-CN" altLang="en-US" sz="2400" dirty="0"/>
              <a:t>是一种表现能力很强的通用</a:t>
            </a:r>
            <a:r>
              <a:rPr lang="zh-CN" altLang="en-US" sz="2400" dirty="0">
                <a:hlinkClick r:id="rId1"/>
              </a:rPr>
              <a:t>程序设计语言</a:t>
            </a:r>
            <a:r>
              <a:rPr lang="zh-CN" altLang="en-US" sz="2400" dirty="0"/>
              <a:t>，它是美国国防部为克服软件开发危机，耗费巨资，历时近</a:t>
            </a:r>
            <a:r>
              <a:rPr lang="en-US" altLang="zh-CN" sz="2400" dirty="0"/>
              <a:t>20</a:t>
            </a:r>
            <a:r>
              <a:rPr lang="zh-CN" altLang="en-US" sz="2400" dirty="0"/>
              <a:t>年研制成功的。</a:t>
            </a:r>
            <a:endParaRPr lang="en-US" altLang="zh-CN" sz="2400" dirty="0"/>
          </a:p>
          <a:p>
            <a:r>
              <a:rPr lang="zh-CN" altLang="en-US" sz="2400" dirty="0"/>
              <a:t>其名是为了纪念埃达</a:t>
            </a:r>
            <a:r>
              <a:rPr lang="en-US" altLang="zh-CN" sz="2400" dirty="0"/>
              <a:t>·</a:t>
            </a:r>
            <a:r>
              <a:rPr lang="zh-CN" altLang="en-US" sz="2400" dirty="0"/>
              <a:t>洛夫莱斯（</a:t>
            </a:r>
            <a:r>
              <a:rPr lang="en-US" altLang="zh-CN" sz="2400" dirty="0"/>
              <a:t>Ada Lovelace</a:t>
            </a:r>
            <a:r>
              <a:rPr lang="zh-CN" altLang="en-US" sz="2400" dirty="0"/>
              <a:t>）而使用</a:t>
            </a:r>
            <a:r>
              <a:rPr lang="en-US" altLang="zh-CN" sz="2400" dirty="0"/>
              <a:t>Ada</a:t>
            </a:r>
            <a:r>
              <a:rPr lang="zh-CN" altLang="en-US" sz="2400" dirty="0"/>
              <a:t>命名。</a:t>
            </a:r>
            <a:endParaRPr lang="en-US" altLang="zh-CN" sz="2400" dirty="0"/>
          </a:p>
          <a:p>
            <a:r>
              <a:rPr lang="en-US" altLang="zh-CN" sz="2400" dirty="0"/>
              <a:t>Ada</a:t>
            </a:r>
            <a:r>
              <a:rPr lang="zh-CN" altLang="en-US" sz="2400" dirty="0"/>
              <a:t>是拜伦的女儿</a:t>
            </a:r>
            <a:endParaRPr lang="zh-CN" altLang="en-US" sz="2400" dirty="0"/>
          </a:p>
          <a:p>
            <a:endParaRPr lang="en-US" altLang="zh-CN" sz="2400" dirty="0"/>
          </a:p>
          <a:p>
            <a:endParaRPr lang="zh-CN" altLang="en-US" dirty="0"/>
          </a:p>
        </p:txBody>
      </p:sp>
      <p:sp>
        <p:nvSpPr>
          <p:cNvPr id="16386" name="标题 1"/>
          <p:cNvSpPr>
            <a:spLocks noGrp="1"/>
          </p:cNvSpPr>
          <p:nvPr>
            <p:ph type="title"/>
          </p:nvPr>
        </p:nvSpPr>
        <p:spPr/>
        <p:txBody>
          <a:bodyPr vert="horz" wrap="square" lIns="91440" tIns="45720" rIns="91440" bIns="45720" anchor="ctr" anchorCtr="0"/>
          <a:p>
            <a:r>
              <a:rPr lang="zh-CN" altLang="en-US" dirty="0"/>
              <a:t>举例：</a:t>
            </a:r>
            <a:r>
              <a:rPr lang="en-US" altLang="zh-CN" dirty="0"/>
              <a:t>Ada</a:t>
            </a:r>
            <a:r>
              <a:rPr lang="zh-CN" altLang="en-US" dirty="0"/>
              <a:t>语言</a:t>
            </a:r>
            <a:endParaRPr lang="zh-CN" altLang="en-US" dirty="0"/>
          </a:p>
        </p:txBody>
      </p:sp>
      <p:pic>
        <p:nvPicPr>
          <p:cNvPr id="16387" name="Picture 2" descr="D:\编译原理\2016年秋季\dc54564e9258d1093e8b8ad1d358ccbf6c814d6c.jpg"/>
          <p:cNvPicPr>
            <a:picLocks noChangeAspect="1"/>
          </p:cNvPicPr>
          <p:nvPr/>
        </p:nvPicPr>
        <p:blipFill>
          <a:blip r:embed="rId2"/>
          <a:stretch>
            <a:fillRect/>
          </a:stretch>
        </p:blipFill>
        <p:spPr>
          <a:xfrm>
            <a:off x="5940425" y="3756025"/>
            <a:ext cx="2133600" cy="213360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228600" y="457200"/>
            <a:ext cx="8077200" cy="521970"/>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例：</a:t>
            </a:r>
            <a:r>
              <a:rPr lang="en-US" altLang="zh-CN" sz="2800" dirty="0">
                <a:latin typeface="Times New Roman" panose="02020603050405020304" pitchFamily="18" charset="0"/>
              </a:rPr>
              <a:t>G</a:t>
            </a:r>
            <a:r>
              <a:rPr lang="zh-CN" altLang="en-US" sz="2800" dirty="0">
                <a:latin typeface="Times New Roman" panose="02020603050405020304" pitchFamily="18" charset="0"/>
              </a:rPr>
              <a:t>＝</a:t>
            </a:r>
            <a:r>
              <a:rPr lang="en-US" altLang="zh-CN" sz="2800" dirty="0">
                <a:latin typeface="Times New Roman" panose="02020603050405020304" pitchFamily="18" charset="0"/>
              </a:rPr>
              <a:t>({S,A,B},{0,1},P,S)</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zh-CN" altLang="en-US" sz="2800" dirty="0">
                <a:latin typeface="Times New Roman" panose="02020603050405020304" pitchFamily="18" charset="0"/>
              </a:rPr>
              <a:t>的产生式如下：</a:t>
            </a:r>
            <a:endParaRPr lang="zh-CN" altLang="en-US" sz="2800" dirty="0">
              <a:latin typeface="Times New Roman" panose="02020603050405020304" pitchFamily="18" charset="0"/>
            </a:endParaRPr>
          </a:p>
        </p:txBody>
      </p:sp>
      <p:sp>
        <p:nvSpPr>
          <p:cNvPr id="13315" name="Text Box 3"/>
          <p:cNvSpPr txBox="1"/>
          <p:nvPr/>
        </p:nvSpPr>
        <p:spPr>
          <a:xfrm>
            <a:off x="457200" y="1371600"/>
            <a:ext cx="1371600" cy="264795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S→0A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S→1B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S→0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A→0S</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A→0A</a:t>
            </a:r>
            <a:endParaRPr lang="en-US" altLang="zh-CN" b="1" dirty="0">
              <a:latin typeface="Times New Roman" panose="02020603050405020304" pitchFamily="18" charset="0"/>
            </a:endParaRPr>
          </a:p>
        </p:txBody>
      </p:sp>
      <p:sp>
        <p:nvSpPr>
          <p:cNvPr id="13316" name="Text Box 4"/>
          <p:cNvSpPr txBox="1"/>
          <p:nvPr/>
        </p:nvSpPr>
        <p:spPr>
          <a:xfrm>
            <a:off x="2209800" y="1600200"/>
            <a:ext cx="1447800" cy="210026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A</a:t>
            </a:r>
            <a:r>
              <a:rPr lang="en-US" altLang="zh-CN" dirty="0">
                <a:latin typeface="Times New Roman" panose="02020603050405020304" pitchFamily="18" charset="0"/>
              </a:rPr>
              <a:t>→</a:t>
            </a:r>
            <a:r>
              <a:rPr lang="en-US" altLang="zh-CN" b="1" dirty="0">
                <a:latin typeface="Times New Roman" panose="02020603050405020304" pitchFamily="18" charset="0"/>
              </a:rPr>
              <a:t>1B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B→1</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B→0</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B→1B</a:t>
            </a:r>
            <a:endParaRPr lang="en-US" altLang="zh-CN" b="1" dirty="0">
              <a:latin typeface="Times New Roman" panose="02020603050405020304" pitchFamily="18" charset="0"/>
            </a:endParaRPr>
          </a:p>
        </p:txBody>
      </p:sp>
      <p:sp>
        <p:nvSpPr>
          <p:cNvPr id="13317" name="AutoShape 5"/>
          <p:cNvSpPr/>
          <p:nvPr/>
        </p:nvSpPr>
        <p:spPr>
          <a:xfrm>
            <a:off x="3581400" y="1447800"/>
            <a:ext cx="457200" cy="2743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3318" name="Text Box 6"/>
          <p:cNvSpPr txBox="1"/>
          <p:nvPr/>
        </p:nvSpPr>
        <p:spPr>
          <a:xfrm>
            <a:off x="4419600" y="2438400"/>
            <a:ext cx="23622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正规文法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3319" name="Text Box 7"/>
          <p:cNvSpPr txBox="1"/>
          <p:nvPr/>
        </p:nvSpPr>
        <p:spPr>
          <a:xfrm>
            <a:off x="381000" y="4953000"/>
            <a:ext cx="29718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该文法可以写成：</a:t>
            </a:r>
            <a:endParaRPr lang="zh-CN" altLang="en-US" sz="2800" b="1" dirty="0">
              <a:latin typeface="Times New Roman" panose="02020603050405020304" pitchFamily="18" charset="0"/>
            </a:endParaRPr>
          </a:p>
        </p:txBody>
      </p:sp>
      <p:sp>
        <p:nvSpPr>
          <p:cNvPr id="13320" name="Text Box 8"/>
          <p:cNvSpPr txBox="1"/>
          <p:nvPr/>
        </p:nvSpPr>
        <p:spPr>
          <a:xfrm>
            <a:off x="3505200" y="4419600"/>
            <a:ext cx="3048000" cy="1811338"/>
          </a:xfrm>
          <a:prstGeom prst="rect">
            <a:avLst/>
          </a:prstGeom>
          <a:noFill/>
          <a:ln w="9525" cap="flat" cmpd="sng">
            <a:solidFill>
              <a:schemeClr val="accent1"/>
            </a:solidFill>
            <a:prstDash val="solid"/>
            <a:miter/>
            <a:headEnd type="none" w="med" len="med"/>
            <a:tailEnd type="none" w="med" len="med"/>
          </a:ln>
        </p:spPr>
        <p:txBody>
          <a:bodyPr>
            <a:spAutoFit/>
          </a:bodyPr>
          <a:p>
            <a:pPr>
              <a:spcBef>
                <a:spcPct val="50000"/>
              </a:spcBef>
            </a:pPr>
            <a:r>
              <a:rPr lang="en-US" altLang="zh-CN" sz="2800" b="1" dirty="0">
                <a:latin typeface="Times New Roman" panose="02020603050405020304" pitchFamily="18" charset="0"/>
              </a:rPr>
              <a:t>S→ 0 </a:t>
            </a:r>
            <a:r>
              <a:rPr lang="en-US" altLang="zh-CN" sz="2800" b="1" dirty="0">
                <a:latin typeface="Times New Roman" panose="02020603050405020304" pitchFamily="18" charset="0"/>
                <a:cs typeface="Times New Roman" panose="02020603050405020304" pitchFamily="18" charset="0"/>
              </a:rPr>
              <a:t>| 0A | 1B</a:t>
            </a:r>
            <a:endParaRPr lang="en-US" altLang="zh-CN" sz="2800" b="1" dirty="0">
              <a:latin typeface="Times New Roman" panose="02020603050405020304" pitchFamily="18" charset="0"/>
            </a:endParaRPr>
          </a:p>
          <a:p>
            <a:pPr>
              <a:spcBef>
                <a:spcPct val="50000"/>
              </a:spcBef>
            </a:pPr>
            <a:r>
              <a:rPr lang="en-US" altLang="zh-CN" sz="2800" b="1" dirty="0">
                <a:latin typeface="Times New Roman" panose="02020603050405020304" pitchFamily="18" charset="0"/>
              </a:rPr>
              <a:t>A→ 0S </a:t>
            </a:r>
            <a:r>
              <a:rPr lang="en-US" altLang="zh-CN" sz="2800" b="1" dirty="0">
                <a:latin typeface="Times New Roman" panose="02020603050405020304" pitchFamily="18" charset="0"/>
                <a:cs typeface="Times New Roman" panose="02020603050405020304" pitchFamily="18" charset="0"/>
              </a:rPr>
              <a:t>| 0A | 1B</a:t>
            </a:r>
            <a:endParaRPr lang="en-US" altLang="zh-CN" sz="2800" b="1" dirty="0">
              <a:latin typeface="Times New Roman" panose="02020603050405020304" pitchFamily="18" charset="0"/>
            </a:endParaRPr>
          </a:p>
          <a:p>
            <a:pPr>
              <a:spcBef>
                <a:spcPct val="50000"/>
              </a:spcBef>
            </a:pPr>
            <a:r>
              <a:rPr lang="en-US" altLang="zh-CN" sz="2800" b="1" dirty="0">
                <a:latin typeface="Times New Roman" panose="02020603050405020304" pitchFamily="18" charset="0"/>
              </a:rPr>
              <a:t>B→ 0 </a:t>
            </a:r>
            <a:r>
              <a:rPr lang="en-US" altLang="zh-CN" sz="2800" b="1" dirty="0">
                <a:latin typeface="Times New Roman" panose="02020603050405020304" pitchFamily="18" charset="0"/>
                <a:cs typeface="Times New Roman" panose="02020603050405020304" pitchFamily="18" charset="0"/>
              </a:rPr>
              <a:t>| 1 | 1B</a:t>
            </a:r>
            <a:endParaRPr lang="en-US" altLang="zh-CN" sz="28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13318" grpId="0"/>
      <p:bldP spid="13317" grpId="1" animBg="1"/>
      <p:bldP spid="13318"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a:xfrm>
            <a:off x="685800" y="609600"/>
            <a:ext cx="7772400" cy="8382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形式语言鸟瞰</a:t>
            </a:r>
            <a:r>
              <a:rPr lang="zh-CN" altLang="en-US" dirty="0"/>
              <a:t> </a:t>
            </a:r>
            <a:endParaRPr lang="zh-CN" altLang="en-US" dirty="0"/>
          </a:p>
        </p:txBody>
      </p:sp>
      <p:graphicFrame>
        <p:nvGraphicFramePr>
          <p:cNvPr id="62576" name="Group 112"/>
          <p:cNvGraphicFramePr>
            <a:graphicFrameLocks noGrp="1"/>
          </p:cNvGraphicFramePr>
          <p:nvPr>
            <p:ph type="tbl" idx="1"/>
          </p:nvPr>
        </p:nvGraphicFramePr>
        <p:xfrm>
          <a:off x="609600" y="1447800"/>
          <a:ext cx="7848600" cy="4632325"/>
        </p:xfrm>
        <a:graphic>
          <a:graphicData uri="http://schemas.openxmlformats.org/drawingml/2006/table">
            <a:tbl>
              <a:tblPr/>
              <a:tblGrid>
                <a:gridCol w="2057400"/>
                <a:gridCol w="5791200"/>
              </a:tblGrid>
              <a:tr h="685697">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6095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短语文法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rPr>
                        <a:t>能力相当于图灵机</a:t>
                      </a:r>
                      <a:endParaRPr kumimoji="1" lang="en-US" altLang="zh-CN" sz="1600" b="1"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上下文有关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rPr>
                        <a:t>能力相当于线性有界自动机</a:t>
                      </a:r>
                      <a:endPar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上下文无关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rPr>
                        <a:t>能力相当于下推自动机</a:t>
                      </a:r>
                      <a:endParaRPr kumimoji="1" lang="en-US" altLang="zh-CN"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rPr>
                        <a:t>能力相当于有限自动机</a:t>
                      </a:r>
                      <a:endParaRPr kumimoji="1" lang="en-US" altLang="zh-CN"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rot="-2033894">
            <a:off x="7150100" y="4576763"/>
            <a:ext cx="141605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表达词法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rot="-1755722">
            <a:off x="7164388" y="35734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表达语法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20859" name="Line 6"/>
          <p:cNvSpPr/>
          <p:nvPr/>
        </p:nvSpPr>
        <p:spPr>
          <a:xfrm>
            <a:off x="8523288" y="2509838"/>
            <a:ext cx="0" cy="2514600"/>
          </a:xfrm>
          <a:prstGeom prst="line">
            <a:avLst/>
          </a:prstGeom>
          <a:ln w="9525" cap="flat" cmpd="sng">
            <a:solidFill>
              <a:schemeClr val="tx1"/>
            </a:solidFill>
            <a:prstDash val="solid"/>
            <a:round/>
            <a:headEnd type="none" w="med" len="med"/>
            <a:tailEnd type="triangle" w="med" len="med"/>
          </a:ln>
        </p:spPr>
      </p:sp>
      <p:sp>
        <p:nvSpPr>
          <p:cNvPr id="120860" name="Text Box 7"/>
          <p:cNvSpPr txBox="1"/>
          <p:nvPr/>
        </p:nvSpPr>
        <p:spPr>
          <a:xfrm>
            <a:off x="8675688" y="2586038"/>
            <a:ext cx="549275" cy="2438400"/>
          </a:xfrm>
          <a:prstGeom prst="rect">
            <a:avLst/>
          </a:prstGeom>
          <a:noFill/>
          <a:ln w="9525">
            <a:noFill/>
          </a:ln>
        </p:spPr>
        <p:txBody>
          <a:bodyPr vert="eaVert" anchor="t" anchorCtr="0">
            <a:spAutoFit/>
          </a:bodyPr>
          <a:p>
            <a:pPr>
              <a:spcBef>
                <a:spcPct val="50000"/>
              </a:spcBef>
            </a:pPr>
            <a:r>
              <a:rPr lang="zh-CN" altLang="en-US" dirty="0">
                <a:latin typeface="Times New Roman" panose="02020603050405020304" pitchFamily="18" charset="0"/>
                <a:ea typeface="宋体" panose="02010600030101010101" pitchFamily="2" charset="-122"/>
              </a:rPr>
              <a:t>逐 渐 增 加 限 制</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1</a:t>
            </a:r>
            <a:endParaRPr lang="en-US" altLang="zh-CN" sz="3200" dirty="0">
              <a:solidFill>
                <a:srgbClr val="A50021"/>
              </a:solidFill>
            </a:endParaRPr>
          </a:p>
        </p:txBody>
      </p:sp>
      <p:sp>
        <p:nvSpPr>
          <p:cNvPr id="122882" name="Rectangle 3"/>
          <p:cNvSpPr>
            <a:spLocks noGrp="1"/>
          </p:cNvSpPr>
          <p:nvPr>
            <p:ph idx="1"/>
          </p:nvPr>
        </p:nvSpPr>
        <p:spPr/>
        <p:txBody>
          <a:bodyPr vert="horz" wrap="square" lIns="91440" tIns="45720" rIns="91440" bIns="45720" anchor="t" anchorCtr="0"/>
          <a:p>
            <a:pPr eaLnBrk="1" hangingPunct="1"/>
            <a:r>
              <a:rPr lang="zh-CN" altLang="en-US" sz="2800" dirty="0">
                <a:solidFill>
                  <a:schemeClr val="accent2"/>
                </a:solidFill>
              </a:rPr>
              <a:t>正规文法</a:t>
            </a:r>
            <a:r>
              <a:rPr lang="en-US" altLang="zh-CN" sz="2800" dirty="0">
                <a:solidFill>
                  <a:schemeClr val="accent2"/>
                </a:solidFill>
              </a:rPr>
              <a:t>(</a:t>
            </a:r>
            <a:r>
              <a:rPr lang="en-US" altLang="zh-CN" sz="2800" u="sng" dirty="0">
                <a:solidFill>
                  <a:srgbClr val="FF0000"/>
                </a:solidFill>
              </a:rPr>
              <a:t>Regular Grammar</a:t>
            </a:r>
            <a:r>
              <a:rPr lang="en-US" altLang="zh-CN" sz="2800" dirty="0">
                <a:solidFill>
                  <a:schemeClr val="accent2"/>
                </a:solidFill>
              </a:rPr>
              <a:t>)</a:t>
            </a:r>
            <a:r>
              <a:rPr lang="zh-CN" altLang="en-US" sz="2800" dirty="0">
                <a:solidFill>
                  <a:schemeClr val="accent2"/>
                </a:solidFill>
              </a:rPr>
              <a:t>能力比上下文无关文法弱</a:t>
            </a:r>
            <a:r>
              <a:rPr lang="zh-CN" altLang="en-US" sz="2800" dirty="0">
                <a:solidFill>
                  <a:schemeClr val="tx2"/>
                </a:solidFill>
              </a:rPr>
              <a:t>：</a:t>
            </a:r>
            <a:endParaRPr lang="zh-CN" altLang="en-US" sz="2800" dirty="0">
              <a:solidFill>
                <a:schemeClr val="tx2"/>
              </a:solidFill>
            </a:endParaRPr>
          </a:p>
          <a:p>
            <a:pPr eaLnBrk="1" hangingPunct="1"/>
            <a:r>
              <a:rPr lang="zh-CN" altLang="en-US" sz="2800" dirty="0">
                <a:solidFill>
                  <a:schemeClr val="tx2"/>
                </a:solidFill>
              </a:rPr>
              <a:t>举例：</a:t>
            </a:r>
            <a:endParaRPr lang="zh-CN" altLang="en-US" sz="2800" dirty="0">
              <a:solidFill>
                <a:schemeClr val="tx2"/>
              </a:solidFill>
            </a:endParaRPr>
          </a:p>
          <a:p>
            <a:pPr eaLnBrk="1" hangingPunct="1">
              <a:buNone/>
            </a:pPr>
            <a:r>
              <a:rPr lang="zh-CN" altLang="en-US" sz="2800" dirty="0">
                <a:solidFill>
                  <a:schemeClr val="tx2"/>
                </a:solidFill>
              </a:rPr>
              <a:t>     语言  </a:t>
            </a:r>
            <a:r>
              <a:rPr lang="en-US" altLang="zh-CN" sz="2800" dirty="0">
                <a:solidFill>
                  <a:schemeClr val="tx2"/>
                </a:solidFill>
              </a:rPr>
              <a:t>L2={</a:t>
            </a:r>
            <a:r>
              <a:rPr lang="en-US" altLang="zh-CN" b="1" dirty="0">
                <a:solidFill>
                  <a:schemeClr val="accent2"/>
                </a:solidFill>
              </a:rPr>
              <a:t>a</a:t>
            </a:r>
            <a:r>
              <a:rPr lang="en-US" altLang="zh-CN" b="1" baseline="30000" dirty="0">
                <a:solidFill>
                  <a:schemeClr val="accent2"/>
                </a:solidFill>
                <a:latin typeface="宋体" panose="02010600030101010101" pitchFamily="2" charset="-122"/>
              </a:rPr>
              <a:t>n</a:t>
            </a:r>
            <a:r>
              <a:rPr lang="en-US" altLang="zh-CN" b="1" dirty="0">
                <a:solidFill>
                  <a:schemeClr val="accent2"/>
                </a:solidFill>
              </a:rPr>
              <a:t>b</a:t>
            </a:r>
            <a:r>
              <a:rPr lang="en-US" altLang="zh-CN" b="1" baseline="30000" dirty="0">
                <a:solidFill>
                  <a:schemeClr val="accent2"/>
                </a:solidFill>
                <a:latin typeface="宋体" panose="02010600030101010101" pitchFamily="2" charset="-122"/>
              </a:rPr>
              <a:t>n</a:t>
            </a:r>
            <a:r>
              <a:rPr lang="en-US" altLang="zh-CN" sz="2800" dirty="0">
                <a:solidFill>
                  <a:schemeClr val="tx2"/>
                </a:solidFill>
              </a:rPr>
              <a:t> </a:t>
            </a:r>
            <a:r>
              <a:rPr lang="en-US" altLang="zh-CN" sz="2800" dirty="0"/>
              <a:t> </a:t>
            </a:r>
            <a:r>
              <a:rPr lang="en-US" altLang="zh-CN" sz="2800" b="1" dirty="0"/>
              <a:t>| n</a:t>
            </a:r>
            <a:r>
              <a:rPr lang="en-US" altLang="zh-CN" sz="2400" b="1" dirty="0">
                <a:latin typeface="宋体" panose="02010600030101010101" pitchFamily="2" charset="-122"/>
              </a:rPr>
              <a:t>≥</a:t>
            </a:r>
            <a:r>
              <a:rPr lang="en-US" altLang="zh-CN" sz="2400" b="1" dirty="0"/>
              <a:t> </a:t>
            </a:r>
            <a:r>
              <a:rPr lang="en-US" altLang="zh-CN" sz="2800" b="1" dirty="0"/>
              <a:t>1</a:t>
            </a:r>
            <a:r>
              <a:rPr lang="en-US" altLang="zh-CN" sz="2800" dirty="0">
                <a:solidFill>
                  <a:schemeClr val="tx2"/>
                </a:solidFill>
              </a:rPr>
              <a:t>} ,</a:t>
            </a:r>
            <a:endParaRPr lang="en-US" altLang="zh-CN" sz="2800" dirty="0">
              <a:solidFill>
                <a:schemeClr val="tx2"/>
              </a:solidFill>
            </a:endParaRPr>
          </a:p>
          <a:p>
            <a:pPr eaLnBrk="1" hangingPunct="1">
              <a:buNone/>
            </a:pPr>
            <a:r>
              <a:rPr lang="en-US" altLang="zh-CN" sz="2800" dirty="0">
                <a:solidFill>
                  <a:schemeClr val="tx2"/>
                </a:solidFill>
              </a:rPr>
              <a:t>     </a:t>
            </a:r>
            <a:r>
              <a:rPr lang="zh-CN" altLang="en-US" sz="2800" dirty="0">
                <a:solidFill>
                  <a:srgbClr val="A50021"/>
                </a:solidFill>
              </a:rPr>
              <a:t>正规文法不能表示；</a:t>
            </a:r>
            <a:endParaRPr lang="zh-CN" altLang="en-US" sz="2800" dirty="0">
              <a:solidFill>
                <a:srgbClr val="A50021"/>
              </a:solidFill>
            </a:endParaRPr>
          </a:p>
          <a:p>
            <a:pPr eaLnBrk="1" hangingPunct="1">
              <a:buNone/>
            </a:pPr>
            <a:r>
              <a:rPr lang="zh-CN" altLang="en-US" sz="2800" dirty="0">
                <a:solidFill>
                  <a:schemeClr val="accent2"/>
                </a:solidFill>
              </a:rPr>
              <a:t>    </a:t>
            </a:r>
            <a:r>
              <a:rPr lang="zh-CN" altLang="en-US" sz="2800" dirty="0">
                <a:solidFill>
                  <a:srgbClr val="A50021"/>
                </a:solidFill>
              </a:rPr>
              <a:t>上下文无关文法：</a:t>
            </a:r>
            <a:endParaRPr lang="zh-CN" altLang="en-US" sz="2800" dirty="0">
              <a:solidFill>
                <a:srgbClr val="A50021"/>
              </a:solidFill>
            </a:endParaRPr>
          </a:p>
          <a:p>
            <a:pPr eaLnBrk="1" hangingPunct="1">
              <a:buNone/>
            </a:pPr>
            <a:r>
              <a:rPr lang="zh-CN" altLang="en-US" sz="2800" dirty="0">
                <a:solidFill>
                  <a:srgbClr val="A50021"/>
                </a:solidFill>
              </a:rPr>
              <a:t>                               </a:t>
            </a:r>
            <a:r>
              <a:rPr lang="en-US" altLang="zh-CN" sz="2800" dirty="0">
                <a:solidFill>
                  <a:schemeClr val="tx2"/>
                </a:solidFill>
              </a:rPr>
              <a:t>S </a:t>
            </a:r>
            <a:r>
              <a:rPr lang="en-US" altLang="zh-CN" sz="2600" b="1" dirty="0">
                <a:solidFill>
                  <a:schemeClr val="tx2"/>
                </a:solidFill>
              </a:rPr>
              <a:t>→aSb</a:t>
            </a:r>
            <a:r>
              <a:rPr lang="en-US" altLang="zh-CN" sz="2600" b="1" dirty="0">
                <a:solidFill>
                  <a:srgbClr val="A50021"/>
                </a:solidFill>
              </a:rPr>
              <a:t> </a:t>
            </a:r>
            <a:r>
              <a:rPr lang="en-US" altLang="zh-CN" sz="2800" b="1" dirty="0"/>
              <a:t>|ab</a:t>
            </a:r>
            <a:endParaRPr lang="en-US" altLang="zh-CN" sz="2800" dirty="0">
              <a:solidFill>
                <a:srgbClr val="A5002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2</a:t>
            </a:r>
            <a:endParaRPr lang="en-US" altLang="zh-CN" sz="3200" dirty="0">
              <a:solidFill>
                <a:srgbClr val="A50021"/>
              </a:solidFill>
            </a:endParaRPr>
          </a:p>
        </p:txBody>
      </p:sp>
      <p:sp>
        <p:nvSpPr>
          <p:cNvPr id="124930"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400" dirty="0">
                <a:solidFill>
                  <a:schemeClr val="accent2"/>
                </a:solidFill>
              </a:rPr>
              <a:t>上下文无关文法</a:t>
            </a:r>
            <a:r>
              <a:rPr lang="zh-CN" altLang="en-US" sz="2400" u="sng" dirty="0">
                <a:solidFill>
                  <a:srgbClr val="FF0000"/>
                </a:solidFill>
              </a:rPr>
              <a:t>（</a:t>
            </a:r>
            <a:r>
              <a:rPr lang="en-US" altLang="zh-CN" sz="2400" u="sng" dirty="0">
                <a:solidFill>
                  <a:srgbClr val="FF0000"/>
                </a:solidFill>
              </a:rPr>
              <a:t>Context-Free Grammar, CFG</a:t>
            </a:r>
            <a:r>
              <a:rPr lang="zh-CN" altLang="en-US" sz="2400" u="sng" dirty="0">
                <a:solidFill>
                  <a:srgbClr val="FF0000"/>
                </a:solidFill>
              </a:rPr>
              <a:t>）</a:t>
            </a:r>
            <a:r>
              <a:rPr lang="zh-CN" altLang="en-US" sz="2400" dirty="0">
                <a:solidFill>
                  <a:schemeClr val="accent2"/>
                </a:solidFill>
              </a:rPr>
              <a:t>适合多数程序设计语言：</a:t>
            </a:r>
            <a:endParaRPr lang="zh-CN" altLang="en-US" sz="2400" dirty="0">
              <a:solidFill>
                <a:schemeClr val="accent2"/>
              </a:solidFill>
            </a:endParaRPr>
          </a:p>
          <a:p>
            <a:pPr eaLnBrk="1" hangingPunct="1">
              <a:lnSpc>
                <a:spcPct val="90000"/>
              </a:lnSpc>
              <a:buNone/>
            </a:pPr>
            <a:endParaRPr lang="zh-CN" altLang="en-US" sz="2400" dirty="0">
              <a:solidFill>
                <a:schemeClr val="accent2"/>
              </a:solidFill>
            </a:endParaRPr>
          </a:p>
          <a:p>
            <a:pPr eaLnBrk="1" hangingPunct="1">
              <a:lnSpc>
                <a:spcPct val="90000"/>
              </a:lnSpc>
              <a:buNone/>
            </a:pPr>
            <a:r>
              <a:rPr lang="zh-CN" altLang="en-US" sz="2400" dirty="0">
                <a:solidFill>
                  <a:schemeClr val="accent2"/>
                </a:solidFill>
              </a:rPr>
              <a:t>举例：嵌套的条件语句</a:t>
            </a:r>
            <a:r>
              <a:rPr lang="zh-CN" altLang="en-US" sz="2400" dirty="0">
                <a:solidFill>
                  <a:srgbClr val="A50021"/>
                </a:solidFill>
              </a:rPr>
              <a:t>    </a:t>
            </a:r>
            <a:r>
              <a:rPr lang="en-US" altLang="zh-CN" sz="2400" dirty="0">
                <a:solidFill>
                  <a:srgbClr val="A50021"/>
                </a:solidFill>
              </a:rPr>
              <a:t>if  C1 then if  C2 then S1 else S2</a:t>
            </a:r>
            <a:endParaRPr lang="en-US" altLang="zh-CN" sz="2400" dirty="0">
              <a:solidFill>
                <a:srgbClr val="A50021"/>
              </a:solidFill>
            </a:endParaRPr>
          </a:p>
          <a:p>
            <a:pPr eaLnBrk="1" hangingPunct="1">
              <a:lnSpc>
                <a:spcPct val="90000"/>
              </a:lnSpc>
              <a:buNone/>
            </a:pPr>
            <a:r>
              <a:rPr lang="en-US" altLang="zh-CN" sz="2400" dirty="0">
                <a:solidFill>
                  <a:schemeClr val="accent2"/>
                </a:solidFill>
              </a:rPr>
              <a:t>     </a:t>
            </a:r>
            <a:r>
              <a:rPr lang="zh-CN" altLang="en-US" sz="2400" dirty="0">
                <a:solidFill>
                  <a:schemeClr val="accent2"/>
                </a:solidFill>
              </a:rPr>
              <a:t>上下文无关文法一</a:t>
            </a:r>
            <a:r>
              <a:rPr lang="en-US" altLang="zh-CN" sz="2400" dirty="0">
                <a:solidFill>
                  <a:schemeClr val="accent2"/>
                </a:solidFill>
              </a:rPr>
              <a:t>(</a:t>
            </a:r>
            <a:r>
              <a:rPr lang="zh-CN" altLang="en-US" sz="2400" dirty="0">
                <a:solidFill>
                  <a:schemeClr val="accent2"/>
                </a:solidFill>
              </a:rPr>
              <a:t>二义文法）</a:t>
            </a:r>
            <a:endParaRPr lang="zh-CN" altLang="en-US" sz="2400" dirty="0">
              <a:solidFill>
                <a:schemeClr val="accent2"/>
              </a:solidFill>
            </a:endParaRPr>
          </a:p>
          <a:p>
            <a:pPr eaLnBrk="1" hangingPunct="1">
              <a:lnSpc>
                <a:spcPct val="90000"/>
              </a:lnSpc>
              <a:buNone/>
            </a:pPr>
            <a:r>
              <a:rPr lang="zh-CN" altLang="en-US" sz="2400" dirty="0">
                <a:solidFill>
                  <a:schemeClr val="accent2"/>
                </a:solidFill>
              </a:rPr>
              <a:t>          </a:t>
            </a:r>
            <a:r>
              <a:rPr lang="en-US" altLang="zh-CN" sz="2400" dirty="0">
                <a:solidFill>
                  <a:schemeClr val="tx2"/>
                </a:solidFill>
              </a:rPr>
              <a:t>S</a:t>
            </a:r>
            <a:r>
              <a:rPr lang="en-US" altLang="zh-CN" sz="2600" b="1" dirty="0">
                <a:solidFill>
                  <a:schemeClr val="tx2"/>
                </a:solidFill>
              </a:rPr>
              <a:t>→if  C then S </a:t>
            </a:r>
            <a:r>
              <a:rPr lang="en-US" altLang="zh-CN" sz="2800" b="1" dirty="0"/>
              <a:t>| </a:t>
            </a:r>
            <a:r>
              <a:rPr lang="en-US" altLang="zh-CN" sz="2600" b="1" dirty="0">
                <a:solidFill>
                  <a:schemeClr val="tx2"/>
                </a:solidFill>
              </a:rPr>
              <a:t>if  C then S else S</a:t>
            </a:r>
            <a:endParaRPr lang="en-US" altLang="zh-CN" sz="2600" b="1" dirty="0">
              <a:solidFill>
                <a:schemeClr val="tx2"/>
              </a:solidFill>
            </a:endParaRPr>
          </a:p>
          <a:p>
            <a:pPr eaLnBrk="1" hangingPunct="1">
              <a:lnSpc>
                <a:spcPct val="90000"/>
              </a:lnSpc>
              <a:buNone/>
            </a:pPr>
            <a:r>
              <a:rPr lang="en-US" altLang="zh-CN" sz="2400" dirty="0">
                <a:solidFill>
                  <a:schemeClr val="accent2"/>
                </a:solidFill>
              </a:rPr>
              <a:t>     </a:t>
            </a:r>
            <a:r>
              <a:rPr lang="zh-CN" altLang="en-US" sz="2400" dirty="0">
                <a:solidFill>
                  <a:schemeClr val="accent2"/>
                </a:solidFill>
              </a:rPr>
              <a:t>上下文无关文法二</a:t>
            </a:r>
            <a:endParaRPr lang="zh-CN" altLang="en-US" sz="2800" b="1" dirty="0"/>
          </a:p>
          <a:p>
            <a:pPr eaLnBrk="1" hangingPunct="1">
              <a:lnSpc>
                <a:spcPct val="90000"/>
              </a:lnSpc>
              <a:buNone/>
            </a:pPr>
            <a:r>
              <a:rPr lang="zh-CN" altLang="en-US" sz="2800" b="1" dirty="0"/>
              <a:t>        </a:t>
            </a:r>
            <a:r>
              <a:rPr lang="en-US" altLang="zh-CN" sz="2400" dirty="0">
                <a:solidFill>
                  <a:schemeClr val="tx2"/>
                </a:solidFill>
              </a:rPr>
              <a:t>S</a:t>
            </a:r>
            <a:r>
              <a:rPr lang="en-US" altLang="zh-CN" sz="2600" b="1" dirty="0">
                <a:solidFill>
                  <a:schemeClr val="tx2"/>
                </a:solidFill>
              </a:rPr>
              <a:t>→</a:t>
            </a:r>
            <a:r>
              <a:rPr lang="en-US" altLang="zh-CN" sz="2200" dirty="0">
                <a:solidFill>
                  <a:schemeClr val="tx2"/>
                </a:solidFill>
              </a:rPr>
              <a:t>MS </a:t>
            </a:r>
            <a:r>
              <a:rPr lang="en-US" altLang="zh-CN" sz="2400" dirty="0"/>
              <a:t>| NS</a:t>
            </a:r>
            <a:endParaRPr lang="en-US" altLang="zh-CN" sz="2400" dirty="0"/>
          </a:p>
          <a:p>
            <a:pPr eaLnBrk="1" hangingPunct="1">
              <a:lnSpc>
                <a:spcPct val="90000"/>
              </a:lnSpc>
              <a:buNone/>
            </a:pPr>
            <a:r>
              <a:rPr lang="en-US" altLang="zh-CN" sz="2400" dirty="0"/>
              <a:t>          MS</a:t>
            </a:r>
            <a:r>
              <a:rPr lang="en-US" altLang="zh-CN" sz="2400" b="1" dirty="0"/>
              <a:t> </a:t>
            </a:r>
            <a:r>
              <a:rPr lang="en-US" altLang="zh-CN" sz="2600" b="1" dirty="0">
                <a:solidFill>
                  <a:schemeClr val="tx2"/>
                </a:solidFill>
              </a:rPr>
              <a:t>→</a:t>
            </a:r>
            <a:r>
              <a:rPr lang="en-US" altLang="zh-CN" sz="2200" dirty="0">
                <a:solidFill>
                  <a:schemeClr val="tx2"/>
                </a:solidFill>
              </a:rPr>
              <a:t>if  C  then MS</a:t>
            </a:r>
            <a:r>
              <a:rPr lang="en-US" altLang="zh-CN" sz="2400" b="1" dirty="0"/>
              <a:t>  </a:t>
            </a:r>
            <a:r>
              <a:rPr lang="en-US" altLang="zh-CN" sz="2400" dirty="0"/>
              <a:t>else  MS</a:t>
            </a:r>
            <a:r>
              <a:rPr lang="en-US" altLang="zh-CN" sz="2200" dirty="0">
                <a:solidFill>
                  <a:schemeClr val="tx2"/>
                </a:solidFill>
              </a:rPr>
              <a:t> </a:t>
            </a:r>
            <a:r>
              <a:rPr lang="en-US" altLang="zh-CN" sz="2200" b="1" dirty="0">
                <a:solidFill>
                  <a:schemeClr val="tx2"/>
                </a:solidFill>
              </a:rPr>
              <a:t> </a:t>
            </a:r>
            <a:r>
              <a:rPr lang="en-US" altLang="zh-CN" sz="2400" dirty="0"/>
              <a:t>| others</a:t>
            </a:r>
            <a:endParaRPr lang="en-US" altLang="zh-CN" sz="2400" dirty="0"/>
          </a:p>
          <a:p>
            <a:pPr eaLnBrk="1" hangingPunct="1">
              <a:lnSpc>
                <a:spcPct val="90000"/>
              </a:lnSpc>
              <a:buNone/>
            </a:pPr>
            <a:r>
              <a:rPr lang="en-US" altLang="zh-CN" sz="2400" dirty="0"/>
              <a:t>         NS </a:t>
            </a:r>
            <a:r>
              <a:rPr lang="en-US" altLang="zh-CN" sz="2600" b="1" dirty="0">
                <a:solidFill>
                  <a:schemeClr val="tx2"/>
                </a:solidFill>
              </a:rPr>
              <a:t>→ </a:t>
            </a:r>
            <a:r>
              <a:rPr lang="en-US" altLang="zh-CN" sz="2200" dirty="0">
                <a:solidFill>
                  <a:schemeClr val="tx2"/>
                </a:solidFill>
              </a:rPr>
              <a:t>if  C  then S</a:t>
            </a:r>
            <a:r>
              <a:rPr lang="en-US" altLang="zh-CN" sz="2400" b="1" dirty="0"/>
              <a:t> </a:t>
            </a:r>
            <a:r>
              <a:rPr lang="en-US" altLang="zh-CN" sz="2400" dirty="0"/>
              <a:t>| </a:t>
            </a:r>
            <a:r>
              <a:rPr lang="en-US" altLang="zh-CN" sz="2200" dirty="0">
                <a:solidFill>
                  <a:schemeClr val="tx2"/>
                </a:solidFill>
              </a:rPr>
              <a:t>if  C  then MS</a:t>
            </a:r>
            <a:r>
              <a:rPr lang="en-US" altLang="zh-CN" sz="2400" b="1" dirty="0"/>
              <a:t>  </a:t>
            </a:r>
            <a:r>
              <a:rPr lang="en-US" altLang="zh-CN" sz="2400" dirty="0"/>
              <a:t>else  NS</a:t>
            </a:r>
            <a:r>
              <a:rPr lang="en-US" altLang="zh-CN" sz="2200" dirty="0">
                <a:solidFill>
                  <a:schemeClr val="tx2"/>
                </a:solidFill>
              </a:rPr>
              <a:t> </a:t>
            </a:r>
            <a:endParaRPr lang="en-US" altLang="zh-CN" sz="2200" dirty="0">
              <a:solidFill>
                <a:schemeClr val="tx2"/>
              </a:solidFill>
            </a:endParaRPr>
          </a:p>
        </p:txBody>
      </p:sp>
      <p:sp>
        <p:nvSpPr>
          <p:cNvPr id="124931" name="矩形 1"/>
          <p:cNvSpPr/>
          <p:nvPr/>
        </p:nvSpPr>
        <p:spPr>
          <a:xfrm>
            <a:off x="6804025" y="35004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为什么二义？</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3</a:t>
            </a:r>
            <a:endParaRPr lang="en-US" altLang="zh-CN" sz="3200" dirty="0">
              <a:solidFill>
                <a:srgbClr val="A50021"/>
              </a:solidFill>
            </a:endParaRPr>
          </a:p>
        </p:txBody>
      </p:sp>
      <p:sp>
        <p:nvSpPr>
          <p:cNvPr id="126978" name="Rectangle 3"/>
          <p:cNvSpPr>
            <a:spLocks noGrp="1"/>
          </p:cNvSpPr>
          <p:nvPr>
            <p:ph idx="1"/>
          </p:nvPr>
        </p:nvSpPr>
        <p:spPr/>
        <p:txBody>
          <a:bodyPr vert="horz" wrap="square" lIns="91440" tIns="45720" rIns="91440" bIns="45720" anchor="t" anchorCtr="0"/>
          <a:p>
            <a:pPr eaLnBrk="1" hangingPunct="1"/>
            <a:r>
              <a:rPr lang="zh-CN" altLang="en-US" sz="2400" dirty="0">
                <a:solidFill>
                  <a:schemeClr val="tx2"/>
                </a:solidFill>
              </a:rPr>
              <a:t>上下文无关文法能力依然有限</a:t>
            </a:r>
            <a:endParaRPr lang="zh-CN" altLang="en-US" sz="2400" dirty="0">
              <a:solidFill>
                <a:schemeClr val="tx2"/>
              </a:solidFill>
            </a:endParaRPr>
          </a:p>
          <a:p>
            <a:pPr eaLnBrk="1" hangingPunct="1"/>
            <a:r>
              <a:rPr lang="zh-CN" altLang="en-US" sz="2400" dirty="0">
                <a:solidFill>
                  <a:schemeClr val="tx2"/>
                </a:solidFill>
              </a:rPr>
              <a:t>能表示      语言  </a:t>
            </a:r>
            <a:r>
              <a:rPr lang="en-US" altLang="zh-CN" sz="2400" dirty="0">
                <a:solidFill>
                  <a:schemeClr val="tx2"/>
                </a:solidFill>
              </a:rPr>
              <a:t>L={</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c</a:t>
            </a:r>
            <a:r>
              <a:rPr lang="en-US" altLang="zh-CN" sz="2800" b="1" baseline="30000" dirty="0">
                <a:solidFill>
                  <a:schemeClr val="tx2"/>
                </a:solidFill>
                <a:latin typeface="宋体" panose="02010600030101010101" pitchFamily="2" charset="-122"/>
              </a:rPr>
              <a:t>i</a:t>
            </a:r>
            <a:r>
              <a:rPr lang="en-US" altLang="zh-CN" sz="2400" dirty="0">
                <a:solidFill>
                  <a:schemeClr val="tx2"/>
                </a:solidFill>
              </a:rPr>
              <a:t>  </a:t>
            </a:r>
            <a:r>
              <a:rPr lang="en-US" altLang="zh-CN" sz="2400" b="1" dirty="0">
                <a:solidFill>
                  <a:schemeClr val="tx2"/>
                </a:solidFill>
              </a:rPr>
              <a:t>| i </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 , n</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a:t>
            </a:r>
            <a:r>
              <a:rPr lang="en-US" altLang="zh-CN" sz="2400" dirty="0">
                <a:solidFill>
                  <a:schemeClr val="tx2"/>
                </a:solidFill>
              </a:rPr>
              <a:t>} </a:t>
            </a:r>
            <a:endParaRPr lang="en-US" altLang="zh-CN" sz="2400" dirty="0">
              <a:solidFill>
                <a:schemeClr val="tx2"/>
              </a:solidFill>
            </a:endParaRPr>
          </a:p>
          <a:p>
            <a:pPr eaLnBrk="1" hangingPunct="1">
              <a:buNone/>
            </a:pPr>
            <a:r>
              <a:rPr lang="en-US" altLang="zh-CN" sz="2400" dirty="0">
                <a:solidFill>
                  <a:schemeClr val="tx2"/>
                </a:solidFill>
              </a:rPr>
              <a:t>              </a:t>
            </a:r>
            <a:r>
              <a:rPr lang="en-US" altLang="zh-CN" sz="2800" dirty="0">
                <a:solidFill>
                  <a:schemeClr val="tx2"/>
                </a:solidFill>
              </a:rPr>
              <a:t>S </a:t>
            </a:r>
            <a:r>
              <a:rPr lang="en-US" altLang="zh-CN" sz="2600" b="1" dirty="0">
                <a:solidFill>
                  <a:schemeClr val="tx2"/>
                </a:solidFill>
              </a:rPr>
              <a:t>→TP; T → aSb</a:t>
            </a:r>
            <a:r>
              <a:rPr lang="en-US" altLang="zh-CN" sz="2600" b="1" dirty="0">
                <a:solidFill>
                  <a:srgbClr val="A50021"/>
                </a:solidFill>
              </a:rPr>
              <a:t> </a:t>
            </a:r>
            <a:r>
              <a:rPr lang="en-US" altLang="zh-CN" sz="2800" b="1" dirty="0"/>
              <a:t>|ab ;  P</a:t>
            </a:r>
            <a:r>
              <a:rPr lang="en-US" altLang="zh-CN" sz="2600" b="1" dirty="0">
                <a:solidFill>
                  <a:schemeClr val="tx2"/>
                </a:solidFill>
              </a:rPr>
              <a:t>→Pc </a:t>
            </a:r>
            <a:r>
              <a:rPr lang="en-US" altLang="zh-CN" sz="2800" b="1" dirty="0">
                <a:solidFill>
                  <a:schemeClr val="tx2"/>
                </a:solidFill>
              </a:rPr>
              <a:t>|c</a:t>
            </a:r>
            <a:endParaRPr lang="en-US" altLang="zh-CN" sz="2400" dirty="0">
              <a:solidFill>
                <a:schemeClr val="tx2"/>
              </a:solidFill>
            </a:endParaRPr>
          </a:p>
          <a:p>
            <a:pPr eaLnBrk="1" hangingPunct="1"/>
            <a:r>
              <a:rPr lang="zh-CN" altLang="en-US" sz="2400" dirty="0">
                <a:solidFill>
                  <a:schemeClr val="tx2"/>
                </a:solidFill>
              </a:rPr>
              <a:t>不能表示语言  </a:t>
            </a:r>
            <a:r>
              <a:rPr lang="en-US" altLang="zh-CN" sz="2400" dirty="0">
                <a:solidFill>
                  <a:schemeClr val="tx2"/>
                </a:solidFill>
              </a:rPr>
              <a:t>L={</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c</a:t>
            </a:r>
            <a:r>
              <a:rPr lang="en-US" altLang="zh-CN" sz="2800" b="1" baseline="30000" dirty="0">
                <a:solidFill>
                  <a:schemeClr val="tx2"/>
                </a:solidFill>
                <a:latin typeface="宋体" panose="02010600030101010101" pitchFamily="2" charset="-122"/>
              </a:rPr>
              <a:t>n</a:t>
            </a:r>
            <a:r>
              <a:rPr lang="en-US" altLang="zh-CN" sz="2400" dirty="0">
                <a:solidFill>
                  <a:schemeClr val="tx2"/>
                </a:solidFill>
              </a:rPr>
              <a:t>  </a:t>
            </a:r>
            <a:r>
              <a:rPr lang="en-US" altLang="zh-CN" sz="2400" b="1" dirty="0">
                <a:solidFill>
                  <a:schemeClr val="tx2"/>
                </a:solidFill>
              </a:rPr>
              <a:t>| n</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a:t>
            </a:r>
            <a:r>
              <a:rPr lang="en-US" altLang="zh-CN" sz="2400" dirty="0">
                <a:solidFill>
                  <a:schemeClr val="tx2"/>
                </a:solidFill>
              </a:rPr>
              <a:t>} </a:t>
            </a:r>
            <a:endParaRPr lang="en-US" altLang="zh-CN" sz="2400" dirty="0">
              <a:solidFill>
                <a:schemeClr val="tx2"/>
              </a:solidFill>
            </a:endParaRPr>
          </a:p>
          <a:p>
            <a:pPr eaLnBrk="1" hangingPunct="1"/>
            <a:r>
              <a:rPr lang="zh-CN" altLang="en-US" sz="2400" dirty="0">
                <a:solidFill>
                  <a:schemeClr val="tx2"/>
                </a:solidFill>
              </a:rPr>
              <a:t>上下文有关文法：</a:t>
            </a:r>
            <a:endParaRPr lang="zh-CN" altLang="en-US" sz="2400" dirty="0">
              <a:solidFill>
                <a:schemeClr val="tx2"/>
              </a:solidFill>
            </a:endParaRPr>
          </a:p>
          <a:p>
            <a:pPr eaLnBrk="1" hangingPunct="1">
              <a:buNone/>
            </a:pPr>
            <a:endParaRPr lang="zh-CN" altLang="en-US" sz="2400" dirty="0">
              <a:solidFill>
                <a:schemeClr val="tx2"/>
              </a:solidFill>
            </a:endParaRPr>
          </a:p>
          <a:p>
            <a:pPr eaLnBrk="1" hangingPunct="1"/>
            <a:r>
              <a:rPr lang="zh-CN" altLang="en-US" sz="2400" dirty="0">
                <a:solidFill>
                  <a:schemeClr val="tx2"/>
                </a:solidFill>
              </a:rPr>
              <a:t>语言  </a:t>
            </a:r>
            <a:r>
              <a:rPr lang="en-US" altLang="zh-CN" sz="2400" dirty="0">
                <a:solidFill>
                  <a:schemeClr val="tx2"/>
                </a:solidFill>
              </a:rPr>
              <a:t>L={</a:t>
            </a:r>
            <a:r>
              <a:rPr lang="en-US" altLang="zh-CN" sz="2800" b="1" dirty="0">
                <a:solidFill>
                  <a:schemeClr val="tx2"/>
                </a:solidFill>
              </a:rPr>
              <a:t>AcB</a:t>
            </a:r>
            <a:r>
              <a:rPr lang="en-US" altLang="zh-CN" sz="2400" dirty="0">
                <a:solidFill>
                  <a:schemeClr val="tx2"/>
                </a:solidFill>
              </a:rPr>
              <a:t>  </a:t>
            </a:r>
            <a:r>
              <a:rPr lang="en-US" altLang="zh-CN" sz="2400" b="1" dirty="0">
                <a:solidFill>
                  <a:schemeClr val="tx2"/>
                </a:solidFill>
              </a:rPr>
              <a:t>| A</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 </a:t>
            </a:r>
            <a:r>
              <a:rPr lang="en-US" altLang="zh-CN" sz="2800" b="1" dirty="0">
                <a:solidFill>
                  <a:schemeClr val="tx2"/>
                </a:solidFill>
              </a:rPr>
              <a:t>B </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a:t>
            </a:r>
            <a:r>
              <a:rPr lang="en-US" altLang="zh-CN" sz="2400" dirty="0">
                <a:solidFill>
                  <a:schemeClr val="tx2"/>
                </a:solidFill>
              </a:rPr>
              <a:t>} </a:t>
            </a:r>
            <a:endParaRPr lang="en-US" altLang="zh-CN" sz="2400" dirty="0">
              <a:solidFill>
                <a:schemeClr val="tx2"/>
              </a:solidFill>
            </a:endParaRPr>
          </a:p>
          <a:p>
            <a:pPr eaLnBrk="1" hangingPunct="1"/>
            <a:r>
              <a:rPr lang="zh-CN" altLang="en-US" sz="2400" dirty="0">
                <a:solidFill>
                  <a:schemeClr val="tx2"/>
                </a:solidFill>
              </a:rPr>
              <a:t>语言  </a:t>
            </a:r>
            <a:r>
              <a:rPr lang="en-US" altLang="zh-CN" sz="2400" dirty="0">
                <a:solidFill>
                  <a:schemeClr val="tx2"/>
                </a:solidFill>
              </a:rPr>
              <a:t>L={</a:t>
            </a:r>
            <a:r>
              <a:rPr lang="en-US" altLang="zh-CN" sz="2800" b="1" dirty="0">
                <a:solidFill>
                  <a:schemeClr val="tx2"/>
                </a:solidFill>
              </a:rPr>
              <a:t>AcA</a:t>
            </a:r>
            <a:r>
              <a:rPr lang="en-US" altLang="zh-CN" sz="2400" dirty="0">
                <a:solidFill>
                  <a:schemeClr val="tx2"/>
                </a:solidFill>
              </a:rPr>
              <a:t>  </a:t>
            </a:r>
            <a:r>
              <a:rPr lang="en-US" altLang="zh-CN" sz="2400" b="1" dirty="0">
                <a:solidFill>
                  <a:schemeClr val="tx2"/>
                </a:solidFill>
              </a:rPr>
              <a:t>| A</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a </a:t>
            </a:r>
            <a:r>
              <a:rPr lang="en-US" altLang="zh-CN" sz="2400" b="1" dirty="0">
                <a:solidFill>
                  <a:schemeClr val="tx2"/>
                </a:solidFill>
              </a:rPr>
              <a:t>| </a:t>
            </a:r>
            <a:r>
              <a:rPr lang="en-US" altLang="zh-CN" sz="2800" b="1" dirty="0">
                <a:solidFill>
                  <a:schemeClr val="tx2"/>
                </a:solidFill>
              </a:rPr>
              <a:t>b)</a:t>
            </a:r>
            <a:r>
              <a:rPr lang="en-US" altLang="zh-CN" sz="2400" b="1" dirty="0">
                <a:solidFill>
                  <a:schemeClr val="tx2"/>
                </a:solidFill>
              </a:rPr>
              <a:t> </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a:t>
            </a:r>
            <a:r>
              <a:rPr lang="en-US" altLang="zh-CN" sz="2400" dirty="0">
                <a:solidFill>
                  <a:schemeClr val="tx2"/>
                </a:solidFill>
              </a:rPr>
              <a:t>}     ( 0 </a:t>
            </a:r>
            <a:r>
              <a:rPr lang="zh-CN" altLang="en-US" sz="2400" dirty="0">
                <a:solidFill>
                  <a:schemeClr val="tx2"/>
                </a:solidFill>
              </a:rPr>
              <a:t>型文法）</a:t>
            </a:r>
            <a:endParaRPr lang="zh-CN" altLang="en-US" sz="2800" b="1" dirty="0">
              <a:solidFill>
                <a:schemeClr val="tx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上下文有关文法</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(CSG</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，英语：</a:t>
            </a:r>
            <a:r>
              <a:rPr kumimoji="1" lang="en-US" altLang="zh-CN" sz="2400" b="0" i="0" u="sng" strike="noStrike" kern="0" cap="none" spc="0" normalizeH="0" baseline="0" noProof="0" dirty="0" smtClean="0">
                <a:ln>
                  <a:noFill/>
                </a:ln>
                <a:solidFill>
                  <a:srgbClr val="FF0000"/>
                </a:solidFill>
                <a:effectLst/>
                <a:uLnTx/>
                <a:uFillTx/>
                <a:latin typeface="+mn-lt"/>
                <a:ea typeface="+mn-ea"/>
                <a:cs typeface="+mn-cs"/>
              </a:rPr>
              <a:t>context-sensitive grammar</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是一种形式文法，其中任何产生式规则的左手端和右手端都可以被终结符和非终结符构成的上下文所围绕。上下文有关文法比上下文无关文法更一般性，但仍足够有秩序得可以被</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线性有界自动机</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所解析。 上下文有关文法的概念是诺姆</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乔姆斯基在</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1950</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年代</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引入的，</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被作为描述自然语言的语法的一种方式</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，在自然语言中一个单词是否可以出现在特定位置上，要依赖于上下文。可以被上下文有关文法描述的形式语言叫做上下文有关语言。</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28002" name="Rectangle 2"/>
          <p:cNvSpPr txBox="1"/>
          <p:nvPr/>
        </p:nvSpPr>
        <p:spPr>
          <a:xfrm>
            <a:off x="838200" y="762000"/>
            <a:ext cx="7772400" cy="1143000"/>
          </a:xfrm>
          <a:prstGeom prst="rect">
            <a:avLst/>
          </a:prstGeom>
          <a:noFill/>
          <a:ln w="9525">
            <a:noFill/>
          </a:ln>
        </p:spPr>
        <p:txBody>
          <a:bodyPr anchor="ctr" anchorCtr="0"/>
          <a:p>
            <a:pPr algn="ctr"/>
            <a:r>
              <a:rPr lang="en-US" altLang="zh-CN" sz="3200" u="sng" dirty="0">
                <a:solidFill>
                  <a:srgbClr val="FF0000"/>
                </a:solidFill>
                <a:latin typeface="Times New Roman" panose="02020603050405020304" pitchFamily="18" charset="0"/>
                <a:ea typeface="宋体" panose="02010600030101010101" pitchFamily="2" charset="-122"/>
              </a:rPr>
              <a:t>2</a:t>
            </a:r>
            <a:r>
              <a:rPr lang="zh-CN" altLang="en-US" sz="3200" u="sng" dirty="0">
                <a:solidFill>
                  <a:srgbClr val="FF0000"/>
                </a:solidFill>
                <a:latin typeface="Times New Roman" panose="02020603050405020304" pitchFamily="18" charset="0"/>
                <a:ea typeface="宋体" panose="02010600030101010101" pitchFamily="2" charset="-122"/>
              </a:rPr>
              <a:t>．</a:t>
            </a:r>
            <a:r>
              <a:rPr lang="en-US" altLang="zh-CN" sz="3200" u="sng" dirty="0">
                <a:solidFill>
                  <a:srgbClr val="FF0000"/>
                </a:solidFill>
                <a:latin typeface="Times New Roman" panose="02020603050405020304" pitchFamily="18" charset="0"/>
                <a:ea typeface="宋体" panose="02010600030101010101" pitchFamily="2" charset="-122"/>
              </a:rPr>
              <a:t>3</a:t>
            </a:r>
            <a:r>
              <a:rPr lang="zh-CN" altLang="en-US" sz="3200" u="sng" dirty="0">
                <a:solidFill>
                  <a:srgbClr val="FF0000"/>
                </a:solidFill>
                <a:latin typeface="Times New Roman" panose="02020603050405020304" pitchFamily="18" charset="0"/>
                <a:ea typeface="宋体" panose="02010600030101010101" pitchFamily="2" charset="-122"/>
              </a:rPr>
              <a:t>．</a:t>
            </a:r>
            <a:r>
              <a:rPr lang="en-US" altLang="zh-CN" sz="3200" u="sng" dirty="0">
                <a:solidFill>
                  <a:srgbClr val="FF0000"/>
                </a:solidFill>
                <a:latin typeface="Times New Roman" panose="02020603050405020304" pitchFamily="18" charset="0"/>
                <a:ea typeface="宋体" panose="02010600030101010101" pitchFamily="2" charset="-122"/>
              </a:rPr>
              <a:t>3 </a:t>
            </a:r>
            <a:r>
              <a:rPr lang="zh-CN" altLang="en-US" sz="3200" u="sng" dirty="0">
                <a:solidFill>
                  <a:srgbClr val="FF0000"/>
                </a:solidFill>
                <a:latin typeface="Times New Roman" panose="02020603050405020304" pitchFamily="18" charset="0"/>
                <a:ea typeface="宋体" panose="02010600030101010101" pitchFamily="2" charset="-122"/>
              </a:rPr>
              <a:t>形式语言鸟瞰</a:t>
            </a:r>
            <a:br>
              <a:rPr lang="zh-CN" altLang="en-US" sz="3200" u="sng" dirty="0">
                <a:solidFill>
                  <a:srgbClr val="FF0000"/>
                </a:solidFill>
                <a:latin typeface="Times New Roman" panose="02020603050405020304" pitchFamily="18" charset="0"/>
                <a:ea typeface="宋体" panose="02010600030101010101" pitchFamily="2" charset="-122"/>
              </a:rPr>
            </a:br>
            <a:r>
              <a:rPr lang="zh-CN" altLang="en-US" sz="3200" dirty="0">
                <a:solidFill>
                  <a:srgbClr val="A50021"/>
                </a:solidFill>
                <a:latin typeface="Times New Roman" panose="02020603050405020304" pitchFamily="18" charset="0"/>
                <a:ea typeface="宋体" panose="02010600030101010101" pitchFamily="2" charset="-122"/>
              </a:rPr>
              <a:t>上下文无关文法讨论</a:t>
            </a:r>
            <a:r>
              <a:rPr lang="en-US" altLang="zh-CN" sz="3200" dirty="0">
                <a:solidFill>
                  <a:srgbClr val="A50021"/>
                </a:solidFill>
                <a:latin typeface="Times New Roman" panose="02020603050405020304" pitchFamily="18" charset="0"/>
                <a:ea typeface="宋体" panose="02010600030101010101" pitchFamily="2" charset="-122"/>
              </a:rPr>
              <a:t>3</a:t>
            </a:r>
            <a:endParaRPr lang="en-US" altLang="zh-CN" sz="3200" dirty="0">
              <a:solidFill>
                <a:srgbClr val="A50021"/>
              </a:solidFill>
              <a:latin typeface="Times New Roman" panose="02020603050405020304" pitchFamily="18"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title"/>
          </p:nvPr>
        </p:nvSpPr>
        <p:spPr/>
        <p:txBody>
          <a:bodyPr vert="horz" wrap="square" lIns="91440" tIns="45720" rIns="91440" bIns="45720" anchor="ctr" anchorCtr="0"/>
          <a:p>
            <a:r>
              <a:rPr lang="zh-CN" altLang="en-US" u="sng" dirty="0">
                <a:solidFill>
                  <a:srgbClr val="FF0000"/>
                </a:solidFill>
              </a:rPr>
              <a:t>总结</a:t>
            </a:r>
            <a:endParaRPr lang="zh-CN" altLang="en-US" dirty="0"/>
          </a:p>
        </p:txBody>
      </p:sp>
      <p:sp>
        <p:nvSpPr>
          <p:cNvPr id="129026" name="内容占位符 2"/>
          <p:cNvSpPr>
            <a:spLocks noGrp="1"/>
          </p:cNvSpPr>
          <p:nvPr>
            <p:ph idx="1"/>
          </p:nvPr>
        </p:nvSpPr>
        <p:spPr/>
        <p:txBody>
          <a:bodyPr vert="horz" wrap="square" lIns="91440" tIns="45720" rIns="91440" bIns="45720" anchor="t" anchorCtr="0"/>
          <a:p>
            <a:r>
              <a:rPr lang="zh-CN" altLang="en-US" sz="2800" dirty="0"/>
              <a:t>程序设计的共性特征：是从程序功能和实现的层面来看</a:t>
            </a:r>
            <a:endParaRPr lang="en-US" altLang="zh-CN" sz="2800" dirty="0"/>
          </a:p>
          <a:p>
            <a:pPr lvl="1"/>
            <a:r>
              <a:rPr lang="zh-CN" altLang="en-US" sz="2400" dirty="0"/>
              <a:t>数据（基本，复杂，抽象）</a:t>
            </a:r>
            <a:r>
              <a:rPr lang="en-US" altLang="zh-CN" sz="2400" dirty="0"/>
              <a:t>+ </a:t>
            </a:r>
            <a:r>
              <a:rPr lang="zh-CN" altLang="en-US" sz="2400" dirty="0"/>
              <a:t>操作 </a:t>
            </a:r>
            <a:r>
              <a:rPr lang="en-US" altLang="zh-CN" sz="2400" dirty="0"/>
              <a:t>/ </a:t>
            </a:r>
            <a:r>
              <a:rPr lang="zh-CN" altLang="en-US" sz="2400" dirty="0"/>
              <a:t>数据</a:t>
            </a:r>
            <a:r>
              <a:rPr lang="en-US" altLang="zh-CN" sz="2400" dirty="0"/>
              <a:t>+</a:t>
            </a:r>
            <a:r>
              <a:rPr lang="zh-CN" altLang="en-US" sz="2400" dirty="0"/>
              <a:t>函数</a:t>
            </a:r>
            <a:endParaRPr lang="en-US" altLang="zh-CN" sz="2400" dirty="0"/>
          </a:p>
          <a:p>
            <a:pPr lvl="1"/>
            <a:r>
              <a:rPr lang="zh-CN" altLang="en-US" sz="2400" dirty="0"/>
              <a:t>表达式，句子，子程序、程序</a:t>
            </a:r>
            <a:endParaRPr lang="en-US" altLang="zh-CN" sz="2400" dirty="0"/>
          </a:p>
          <a:p>
            <a:endParaRPr lang="en-US" altLang="zh-CN" sz="2800" dirty="0"/>
          </a:p>
          <a:p>
            <a:r>
              <a:rPr lang="zh-CN" altLang="en-US" sz="2800" dirty="0"/>
              <a:t>上下文无关文法：是从理论模型的层面来看</a:t>
            </a:r>
            <a:endParaRPr lang="en-US" altLang="zh-CN" sz="2800" dirty="0"/>
          </a:p>
          <a:p>
            <a:pPr lvl="1"/>
            <a:r>
              <a:rPr lang="zh-CN" altLang="en-US" sz="2400" dirty="0"/>
              <a:t>字母表</a:t>
            </a:r>
            <a:r>
              <a:rPr lang="en-US" altLang="zh-CN" sz="2400" dirty="0"/>
              <a:t>+</a:t>
            </a:r>
            <a:r>
              <a:rPr lang="zh-CN" altLang="en-US" sz="2400" dirty="0"/>
              <a:t>上下文无关文法、语法推导、语法树、文法二义性、</a:t>
            </a:r>
            <a:r>
              <a:rPr lang="en-US" altLang="zh-CN" sz="2400" dirty="0"/>
              <a:t>Chomsky</a:t>
            </a:r>
            <a:r>
              <a:rPr lang="zh-CN" altLang="en-US" sz="2400" dirty="0"/>
              <a:t>文法分类</a:t>
            </a:r>
            <a:endParaRPr lang="en-US" altLang="zh-CN" sz="2400" dirty="0"/>
          </a:p>
          <a:p>
            <a:r>
              <a:rPr lang="zh-CN" altLang="en-US" sz="2800" dirty="0">
                <a:solidFill>
                  <a:srgbClr val="FF0000"/>
                </a:solidFill>
              </a:rPr>
              <a:t>学习编译原理，需要学会从这两个层面看问题</a:t>
            </a:r>
            <a:endParaRPr lang="en-US" altLang="zh-CN" sz="2800" dirty="0">
              <a:solidFill>
                <a:srgbClr val="FF0000"/>
              </a:solidFill>
            </a:endParaRPr>
          </a:p>
          <a:p>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130050" name="内容占位符 2"/>
          <p:cNvSpPr>
            <a:spLocks noGrp="1"/>
          </p:cNvSpPr>
          <p:nvPr>
            <p:ph idx="1"/>
          </p:nvPr>
        </p:nvSpPr>
        <p:spPr/>
        <p:txBody>
          <a:bodyPr vert="horz" wrap="square" lIns="91440" tIns="45720" rIns="91440" bIns="45720" anchor="t" anchorCtr="0"/>
          <a:p>
            <a:r>
              <a:rPr lang="en-US" altLang="zh-CN" dirty="0"/>
              <a:t>3,5</a:t>
            </a:r>
            <a:r>
              <a:rPr lang="zh-CN" altLang="en-US" dirty="0"/>
              <a:t>，</a:t>
            </a:r>
            <a:r>
              <a:rPr lang="en-US" altLang="zh-CN" dirty="0"/>
              <a:t>6,7,8,9,11</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课程学习方法</a:t>
            </a:r>
            <a:endParaRPr lang="zh-CN" altLang="en-US" u="sng" dirty="0">
              <a:solidFill>
                <a:srgbClr val="FF0000"/>
              </a:solidFill>
            </a:endParaRPr>
          </a:p>
        </p:txBody>
      </p:sp>
      <p:sp>
        <p:nvSpPr>
          <p:cNvPr id="131074" name="Rectangle 3"/>
          <p:cNvSpPr>
            <a:spLocks noGrp="1"/>
          </p:cNvSpPr>
          <p:nvPr>
            <p:ph type="body" sz="half" idx="1"/>
          </p:nvPr>
        </p:nvSpPr>
        <p:spPr>
          <a:xfrm>
            <a:off x="685800" y="1981200"/>
            <a:ext cx="3505200" cy="4114800"/>
          </a:xfrm>
        </p:spPr>
        <p:txBody>
          <a:bodyPr vert="horz" wrap="square" lIns="91440" tIns="45720" rIns="91440" bIns="45720" anchor="t" anchorCtr="0"/>
          <a:p>
            <a:pPr eaLnBrk="1" hangingPunct="1">
              <a:buClrTx/>
              <a:buSzTx/>
              <a:buFontTx/>
              <a:buNone/>
            </a:pPr>
            <a:r>
              <a:rPr lang="zh-CN" altLang="en-US" sz="2800" dirty="0">
                <a:solidFill>
                  <a:srgbClr val="000099"/>
                </a:solidFill>
              </a:rPr>
              <a:t>各个击破，分而治之；</a:t>
            </a:r>
            <a:endParaRPr lang="zh-CN" altLang="en-US" sz="2800" dirty="0">
              <a:solidFill>
                <a:srgbClr val="000099"/>
              </a:solidFill>
            </a:endParaRPr>
          </a:p>
          <a:p>
            <a:pPr eaLnBrk="1" hangingPunct="1">
              <a:buClrTx/>
              <a:buSzTx/>
              <a:buFontTx/>
              <a:buNone/>
            </a:pPr>
            <a:endParaRPr lang="zh-CN" altLang="en-US" sz="2800" dirty="0"/>
          </a:p>
          <a:p>
            <a:pPr eaLnBrk="1" hangingPunct="1">
              <a:buClrTx/>
              <a:buSzTx/>
              <a:buFontTx/>
              <a:buNone/>
            </a:pPr>
            <a:r>
              <a:rPr lang="zh-CN" altLang="en-US" sz="2800" dirty="0">
                <a:solidFill>
                  <a:srgbClr val="000099"/>
                </a:solidFill>
              </a:rPr>
              <a:t>前后联系，融会贯通；</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联系实际，学以致用；</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强调方法，不拘细节</a:t>
            </a:r>
            <a:r>
              <a:rPr lang="zh-CN" altLang="en-US" sz="2800" dirty="0"/>
              <a:t>。</a:t>
            </a:r>
            <a:endParaRPr lang="zh-CN" altLang="en-US" sz="2800" dirty="0"/>
          </a:p>
          <a:p>
            <a:pPr eaLnBrk="1" hangingPunct="1">
              <a:buClrTx/>
              <a:buSzTx/>
              <a:buFontTx/>
              <a:buNone/>
            </a:pPr>
            <a:endParaRPr lang="en-US" altLang="zh-CN" sz="2800" dirty="0"/>
          </a:p>
        </p:txBody>
      </p:sp>
      <p:pic>
        <p:nvPicPr>
          <p:cNvPr id="131075" name="Picture 9" descr="D:\Program Files\Common Files\Microsoft Shared\Clipart\cagcat50\BD05299_.WMF"/>
          <p:cNvPicPr>
            <a:picLocks noGrp="1" noChangeAspect="1"/>
          </p:cNvPicPr>
          <p:nvPr>
            <p:ph type="clipArt" sz="half" idx="2"/>
          </p:nvPr>
        </p:nvPicPr>
        <p:blipFill>
          <a:blip r:embed="rId1"/>
          <a:stretch>
            <a:fillRect/>
          </a:stretch>
        </p:blipFill>
        <p:spPr>
          <a:xfrm>
            <a:off x="4648200" y="2276475"/>
            <a:ext cx="3810000" cy="35226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vert="horz" wrap="square" lIns="91440" tIns="45720" rIns="91440" bIns="45720" anchor="ctr" anchorCtr="0"/>
          <a:p>
            <a:r>
              <a:rPr lang="zh-CN" altLang="en-US" dirty="0"/>
              <a:t>举例：</a:t>
            </a:r>
            <a:r>
              <a:rPr lang="en-US" altLang="zh-CN" dirty="0"/>
              <a:t>Ada</a:t>
            </a:r>
            <a:r>
              <a:rPr lang="zh-CN" altLang="en-US" dirty="0"/>
              <a:t>语言</a:t>
            </a:r>
            <a:endParaRPr lang="zh-CN" altLang="en-US" dirty="0"/>
          </a:p>
        </p:txBody>
      </p:sp>
      <p:sp>
        <p:nvSpPr>
          <p:cNvPr id="17410" name="内容占位符 2"/>
          <p:cNvSpPr>
            <a:spLocks noGrp="1"/>
          </p:cNvSpPr>
          <p:nvPr>
            <p:ph idx="1"/>
          </p:nvPr>
        </p:nvSpPr>
        <p:spPr>
          <a:xfrm>
            <a:off x="250825" y="1989138"/>
            <a:ext cx="4752975" cy="4114800"/>
          </a:xfrm>
        </p:spPr>
        <p:txBody>
          <a:bodyPr vert="horz" wrap="square" lIns="91440" tIns="45720" rIns="91440" bIns="45720" anchor="t" anchorCtr="0"/>
          <a:p>
            <a:r>
              <a:rPr lang="zh-CN" altLang="en-US" sz="1400" dirty="0"/>
              <a:t>关于欧洲航天局阿利亚纳五号火箭失败的说法是</a:t>
            </a:r>
            <a:r>
              <a:rPr lang="zh-CN" altLang="en-US" sz="1400" dirty="0">
                <a:solidFill>
                  <a:srgbClr val="FF0000"/>
                </a:solidFill>
              </a:rPr>
              <a:t>因为 </a:t>
            </a:r>
            <a:r>
              <a:rPr lang="en-US" altLang="zh-CN" sz="1400" dirty="0">
                <a:solidFill>
                  <a:srgbClr val="FF0000"/>
                </a:solidFill>
              </a:rPr>
              <a:t>Ada </a:t>
            </a:r>
            <a:r>
              <a:rPr lang="zh-CN" altLang="en-US" sz="1400" dirty="0">
                <a:solidFill>
                  <a:srgbClr val="FF0000"/>
                </a:solidFill>
              </a:rPr>
              <a:t>语言在编译过程的检查失败导致的</a:t>
            </a:r>
            <a:r>
              <a:rPr lang="zh-CN" altLang="en-US" sz="1400" dirty="0"/>
              <a:t>。 将大的浮点数转换成整数是一种常见的程序错误来源。</a:t>
            </a:r>
            <a:r>
              <a:rPr lang="en-US" altLang="zh-CN" sz="1400" dirty="0"/>
              <a:t>1996</a:t>
            </a:r>
            <a:r>
              <a:rPr lang="zh-CN" altLang="en-US" sz="1400" dirty="0"/>
              <a:t>年</a:t>
            </a:r>
            <a:r>
              <a:rPr lang="en-US" altLang="zh-CN" sz="1400" dirty="0"/>
              <a:t>6</a:t>
            </a:r>
            <a:r>
              <a:rPr lang="zh-CN" altLang="en-US" sz="1400" dirty="0"/>
              <a:t>月</a:t>
            </a:r>
            <a:r>
              <a:rPr lang="en-US" altLang="zh-CN" sz="1400" dirty="0"/>
              <a:t>4</a:t>
            </a:r>
            <a:r>
              <a:rPr lang="zh-CN" altLang="en-US" sz="1400" dirty="0"/>
              <a:t>日，对于</a:t>
            </a:r>
            <a:r>
              <a:rPr lang="en-US" altLang="zh-CN" sz="1400" dirty="0"/>
              <a:t>Ariane 5</a:t>
            </a:r>
            <a:r>
              <a:rPr lang="zh-CN" altLang="en-US" sz="1400" dirty="0"/>
              <a:t>火箭的初次航行来说，这样一个错误产生了灾难性的后果。发射后仅仅</a:t>
            </a:r>
            <a:r>
              <a:rPr lang="en-US" altLang="zh-CN" sz="1400" dirty="0"/>
              <a:t>37</a:t>
            </a:r>
            <a:r>
              <a:rPr lang="zh-CN" altLang="en-US" sz="1400" dirty="0"/>
              <a:t>秒，火箭偏离它的飞行路径，解体并爆炸了。火箭上载有价值</a:t>
            </a:r>
            <a:r>
              <a:rPr lang="en-US" altLang="zh-CN" sz="1400" dirty="0"/>
              <a:t>5</a:t>
            </a:r>
            <a:r>
              <a:rPr lang="zh-CN" altLang="en-US" sz="1400" dirty="0"/>
              <a:t>亿美元的通信卫星。</a:t>
            </a:r>
            <a:r>
              <a:rPr lang="en-US" altLang="zh-CN" sz="1400" dirty="0"/>
              <a:t>6</a:t>
            </a:r>
            <a:r>
              <a:rPr lang="zh-CN" altLang="en-US" sz="1400" dirty="0"/>
              <a:t>亿美元付之一炬。后来的调查显示，控制惯性导航系统的计算机向控制引擎喷嘴的计算机发送了一个无效数据。</a:t>
            </a:r>
            <a:endParaRPr lang="en-US" altLang="zh-CN" sz="1400" dirty="0"/>
          </a:p>
          <a:p>
            <a:r>
              <a:rPr lang="zh-CN" altLang="en-US" sz="1400" dirty="0"/>
              <a:t>它没有发送飞行控制信息，而是送出了一个诊断位模式，表明在将一个</a:t>
            </a:r>
            <a:r>
              <a:rPr lang="en-US" altLang="zh-CN" sz="1400" dirty="0"/>
              <a:t>64</a:t>
            </a:r>
            <a:r>
              <a:rPr lang="zh-CN" altLang="en-US" sz="1400" dirty="0"/>
              <a:t>位浮点数转换成</a:t>
            </a:r>
            <a:r>
              <a:rPr lang="en-US" altLang="zh-CN" sz="1400" dirty="0"/>
              <a:t>16</a:t>
            </a:r>
            <a:r>
              <a:rPr lang="zh-CN" altLang="en-US" sz="1400" dirty="0"/>
              <a:t>位有符号整数时，产生了溢出。 溢出值测量的是火箭的水平速率，这比早先的</a:t>
            </a:r>
            <a:r>
              <a:rPr lang="en-US" altLang="zh-CN" sz="1400" dirty="0"/>
              <a:t>Ariane 4</a:t>
            </a:r>
            <a:r>
              <a:rPr lang="zh-CN" altLang="en-US" sz="1400" dirty="0"/>
              <a:t>火箭所能达到的高出了</a:t>
            </a:r>
            <a:r>
              <a:rPr lang="en-US" altLang="zh-CN" sz="1400" dirty="0"/>
              <a:t>5</a:t>
            </a:r>
            <a:r>
              <a:rPr lang="zh-CN" altLang="en-US" sz="1400" dirty="0"/>
              <a:t>倍。在设计阿利亚纳</a:t>
            </a:r>
            <a:r>
              <a:rPr lang="en-US" altLang="zh-CN" sz="1400" dirty="0"/>
              <a:t>4</a:t>
            </a:r>
            <a:r>
              <a:rPr lang="zh-CN" altLang="en-US" sz="1400" dirty="0"/>
              <a:t>火箭的软件时，他们小心地分析了数字值，并且确定水平速率绝不会超出一个</a:t>
            </a:r>
            <a:r>
              <a:rPr lang="en-US" altLang="zh-CN" sz="1400" dirty="0"/>
              <a:t>16</a:t>
            </a:r>
            <a:r>
              <a:rPr lang="zh-CN" altLang="en-US" sz="1400" dirty="0"/>
              <a:t>位的数。不幸的是，他们在阿利亚纳</a:t>
            </a:r>
            <a:r>
              <a:rPr lang="en-US" altLang="zh-CN" sz="1400" dirty="0"/>
              <a:t>5</a:t>
            </a:r>
            <a:r>
              <a:rPr lang="zh-CN" altLang="en-US" sz="1400" dirty="0"/>
              <a:t>火箭的系统中简单地重新使用了这一部分，而没有检查它所基于的假设。</a:t>
            </a:r>
            <a:endParaRPr lang="zh-CN" altLang="en-US" sz="1400" dirty="0"/>
          </a:p>
        </p:txBody>
      </p:sp>
      <p:pic>
        <p:nvPicPr>
          <p:cNvPr id="17411" name="Picture 2"/>
          <p:cNvPicPr>
            <a:picLocks noChangeAspect="1"/>
          </p:cNvPicPr>
          <p:nvPr/>
        </p:nvPicPr>
        <p:blipFill>
          <a:blip r:embed="rId1"/>
          <a:stretch>
            <a:fillRect/>
          </a:stretch>
        </p:blipFill>
        <p:spPr>
          <a:xfrm>
            <a:off x="4886325" y="3860800"/>
            <a:ext cx="4257675" cy="1352550"/>
          </a:xfrm>
          <a:prstGeom prst="rect">
            <a:avLst/>
          </a:prstGeom>
          <a:noFill/>
          <a:ln w="9525">
            <a:noFill/>
          </a:ln>
        </p:spPr>
      </p:pic>
      <p:pic>
        <p:nvPicPr>
          <p:cNvPr id="17412" name="Picture 4" descr="http://tse3.mm.bing.net/th?id=OIP.AhVXHFkDDnIUQzvUPXFdwQAAAA&amp;w=282&amp;h=185&amp;c=7&amp;o=5&amp;pid=1.7"/>
          <p:cNvPicPr>
            <a:picLocks noChangeAspect="1"/>
          </p:cNvPicPr>
          <p:nvPr/>
        </p:nvPicPr>
        <p:blipFill>
          <a:blip r:embed="rId2"/>
          <a:stretch>
            <a:fillRect/>
          </a:stretch>
        </p:blipFill>
        <p:spPr>
          <a:xfrm>
            <a:off x="5364163" y="1916113"/>
            <a:ext cx="2686050" cy="1762125"/>
          </a:xfrm>
          <a:prstGeom prst="rect">
            <a:avLst/>
          </a:prstGeom>
          <a:noFill/>
          <a:ln w="9525">
            <a:noFill/>
          </a:ln>
        </p:spPr>
      </p:pic>
      <p:sp>
        <p:nvSpPr>
          <p:cNvPr id="17413" name="AutoShape 8" descr="data:image/jpeg;base64,/9j/4AAQSkZJRgABAQAAAQABAAD/2wBDAAsJCQcJCQcJCQkJCwkJCQkJCQsJCwsMCwsLDA0QDBEODQ4MEhkSJRodJR0ZHxwpKRYlNzU2GioyPi0pMBk7IRP/2wBDAQcICAsJCxULCxUsHRkdLCwsLCwsLCwsLCwsLCwsLCwsLCwsLCwsLCwsLCwsLCwsLCwsLCwsLCwsLCwsLCwsLCz/wAARCABiAL4DASIAAhEBAxEB/8QAGwABAQADAQEBAAAAAAAAAAAAAAEDBAUGBwL/xAA3EAABBAEDAwEGBAUDBQAAAAABAAIDBBEFEiEGEzFBFBUiMlGBI2FxkQdCUqHRJMHwU3Kx0uH/xAAZAQEBAQEBAQAAAAAAAAAAAAAAAgMBBAX/xAAhEQADAAMAAwACAwAAAAAAAAAAAQIDESESMUFRgQQTFP/aAAwDAQACEQMRAD8A+toiIAqoqgIiIgCIiAqiIgCqiIAiIgCqiIAiIgCIiAIiIAqoqgIiIgCqiqAiIh8ICKhcXVuotJ0aavDcdMZJ2GSNsEYedoO3n4h59Fv0LtbUatW7WJMFiNskZdgOwfQ7SRkeDyqcUl5NcJVJvSfTcURTg5AIypKKVAvL6r1T7u1ippAqGQ2HUx3e7jZ337Plx6L1A/8Aipw5Sb+kK020vhUKKFSXsItWe/Sgx3JQTnG2M73A/QgLU990c4LbOPrsb/7KlFNegqR1VQsFexBaYJIiS05+YYPCzhR1PoCIi6AicIgCqioQEREQBVREAQkIuJ1PqPuvRdRsNdiWRns1fA57s3w5+wyfsuzLpqfycpqU2eJNU9XdR9QScmCpVsQVS0lrQ9n4cBP6kE/ddX+Ht8mvqGkTOxJTl70LHcObHI4te0D8nA5/VYumLWldNaDFqWqTdh2sWXvj+B0j3sY3DMNbz4GT+q4cGtaXV6v946ZY36feshk7ix7MCzgPy1/gNdhw49CvrNPKqwr0lz9HzppY/HI/b9/s+p3r9DTq7rNydkMLSBueTlxPhrQOSSvLH+IPTgl2iDUXRtPMwihDf12mTf8A2XG6tlm1XqbTNE3PbVY6tE4NPk2MSSykfoQ0fde9radp9SuyrBWiZXADO2GNw4AY+IHyvG4jHEu1ts9Pnd01HEj5vrV+jqPU+hXakwmryu0khzdzS091uWuGMg/UL2+q9WaFpFh9Sw6zLbYGufBWhLnta8Za4ueWt59PiXh9boU9O6uoRVYxHHJZ0yyyMD4WOdIA4NHoF7fV9a6X0SyZbzozfexg2wQ9y26PnbuLBkD6ZK3yqaUJJvhhjdS7beumlW686enkbFKy9ULsYfbjZ2+Tjl0b3EfcLtane7FVjoHNc+wCY3t5HbwCXtI+uRheT6htadr3S1vVWU7MDqlyGKH2ljGzvD5o4SeM/Cd5I59E0mWafQ+nHyue7ENiHc85cQycgAn8hgfZZrDNJWud00X/AGUm5fT0unaY3ayacZkeN2HchoPgLqezVwPkYf1aF+4yNjP+1uP2X7OF5Kumz1zKSMOatOLcSyONv2HP0XPdrlLeWtbORnGQxoH93ZWrqJdb1GKoDhkYYC30JeA4khdpleJrdoaMDjGByFblSk69snbp6RjrXatrcYnZ2+Q7h37LH7xrd6zC4uY6BrnPL8BvHoDnz9ly7cfsGo1pYhhsha8tHAwXbSCsb4BZ1WaIghjpXOePU8b/APCpYlrfweTXDr19SqWZJWx7wI2by6QBrdv1GSsb9aoNcWsbPKAcF0bRtz9PiIWvqzI4Iq0ETWxtlMgdtGCWtAG0/v8A2WVs1DTWVopGy5e0fIzc3OOScrimdb0c8mbVa/Ut/DGSHjksfgOx4yMLdHheYlnhffrz1GPaS+LuBwxlxcWngemF6ZvhRcqdaKmtlREWZYRFUB+D4P8AsvnXXM8uo6ro3T9fJO6N0gH/AFZzgZz9G5P3X0Yg8/7eVz/c+j+2nUBp9UXi/cbIhYJnHGMl/lbYcix15NGWWHc+KMjNPoitVrOrwyRV42RwiSNjw0NaACA8EZXkuutGre62XKsDIjUk2zivGyPMM2GbiGDnBx+69zjCx2K9ezDLBYijlhlaWSRyNDmOafRwK5izPHao5kxK5aPkd61cc/p3qhgc8s9mr3XEktZcpHH4jgMDe3B+699B1b0zNAyd9+OF4G+SKRr+5GRnIwAQf3Wd9TR9IgdWraU32a7KGPiqxVmwyTP4DXtc9vP29Fzoun+ipL08J0+nHYhlY0V5HMxJuiEp2w7sHGfoV6Ly4sqSpNa9Gc4skdTXTx97U26t1NpGpNhlZTkuafFT7jS100MVgMLyPzP/AIWXSpqdfq3VZddMbJe9a2yWGl0cdgubtOTwBjIb9Mr6D7u6evywydjT7E1BzWxOa2GR9ba7cGt2+OVqWtO0DXbTu/pUk/ZkkrOvGONjQ+PIc0Pc8SkZG35CM/lyNV/KjXjrXNGP+e9+Tf3Zw+r+odGn02zpVGw2zYmlhfP2NzmV44pGS7nuAxyQAP8AmdnpylJZ6V0kN4ngdYLWnyfxHZH3W3plbpKSCKpT02FsV91iGWN0LM5iaHnvbiXEHGQujps2lQi7R0un246T+IK8ccTZC9zgXxZIbjLSDkjx+fODzTMKI/OzdYqdeVGOlqjYmivb3MdH+GHEcYH9RXQOp6YGgm1Hz44dnxnxha8MlHVawtyVJGwua57DM2Il7G5JeO25x9PXC067tCn7rpIX1QyKvOTcMbN0U+8xuDg8t52uAHB48crFuH1myVLhjuSB00GpVtz4i8BxAw7LSWnI/P0XXZqenmLeZ2NIaNzXE7mn6EBVr9LaTUZJW3uxIIA9hkILdwIjB3eOfC0bEOmMsiFlOeacRtklFdsRbCx7trTI6V7Rzg4AJPHhHU17Clo1pS7Vb0Tomv7EL2gOAGA1rg4l2fqskBxrVgf0OeByP6cLpwS6bE+WtFNWEsLMyxNkj3sbjcS9mdw/ZYop9DlsskhsUX2JNrW9ueFznFzdwwGnPIXVl5r4S4+mPWa8ksMcsbdzoC44/J2P8K1tRozRMFh7GSMaGuEg88eWra9t017ZcXKrhEHumImiwwMO1xfzwAeCtSVnT72xWJJagZLv7cvejEbywEuwc7ePVSqTXjRTT3tGwyxpckjYo5Y3PccgNznI+y3gubCzSIXtMRrdwOiaCHs3b5huY0c/zDkLpBTWt8KRVERSdCqiIAiIgCcIiA1blVtoVWn4excgtA4zkxHOFrSaYH2H2O64ON6O5jn+SDsbAfQLppygOTpmlM050pa5z9zI4WF2/c2JjnPAdl5aTknkNC/A0cNt1Z2TDt1rc9yJphjMrDNvL4mzZBEZLiduDzjnhdjH1VCA4UOheyzUJ4bL+5UqSV8Fo2yvLXNZK5od5aCQslDRY9PnpywzTntV5K0rZXOcJQ93dL+Twd2T912eVOUBpU6Qp0IqTHkiKKSIPxg/EXHP2ytWLRasVStVja1ojlqyyvbGzdP2H7wH59PPk+q6+FUByxpWLjbPfk7Yue3CLaziYwezfP8ANtx4CyS0pva326s3ZfJFBBO18bZY5GRPLm8FwIIy4cH18LocoEBxjo570sntEpjcdRfHEQ0bH3Bh5Lm8kD0H+Ej0YRyQyCXmGShIGhjQD7JEYgBzxuzkrsogPOVdFuCHMll8EzWXYYOztBjZYt+0He9h3Oztb/MPJHrxnj0PDY2usvcWyalITsHm9F23Dlx+X08/T9e4phAcKPSZWahSk59nqUoYnl+z/U2Y27I5toJILG7hk4+bjwu8MAf8KmFQgKoiIAqoiAIiIAiIgKoiIAqoiAIiIAqoiAKqIgCqiICqIiAKqIgKiIgCIiAIiIAiIgCIiAIiIAiIgCIiAIiIAiIgCIiAIiID/9k="/>
          <p:cNvSpPr>
            <a:spLocks noChangeAspect="1"/>
          </p:cNvSpPr>
          <p:nvPr/>
        </p:nvSpPr>
        <p:spPr>
          <a:xfrm>
            <a:off x="168275" y="-182562"/>
            <a:ext cx="304800" cy="30480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7414" name="AutoShape 10" descr="data:image/jpeg;base64,/9j/4AAQSkZJRgABAQAAAQABAAD/2wBDAAsJCQcJCQcJCQkJCwkJCQkJCQsJCwsMCwsLDA0QDBEODQ4MEhkSJRodJR0ZHxwpKRYlNzU2GioyPi0pMBk7IRP/2wBDAQcICAsJCxULCxUsHRkdLCwsLCwsLCwsLCwsLCwsLCwsLCwsLCwsLCwsLCwsLCwsLCwsLCwsLCwsLCwsLCwsLCz/wAARCABiAL4DASIAAhEBAxEB/8QAGwABAQADAQEBAAAAAAAAAAAAAAEDBAUGBwL/xAA3EAABBAEDAwEGBAUDBQAAAAABAAIDBBEFEiEGEzFBFBUiMlGBI2FxkQdCUqHRJMHwU3Kx0uH/xAAZAQEBAQEBAQAAAAAAAAAAAAAAAgMBBAX/xAAhEQADAAMAAwACAwAAAAAAAAAAAQIDESESMUFRgQQTFP/aAAwDAQACEQMRAD8A+toiIAqoqgIiIgCIiAqiIgCqiIAiIgCqiIAiIgCIiAIiIAqoqgIiIgCqiqAiIh8ICKhcXVuotJ0aavDcdMZJ2GSNsEYedoO3n4h59Fv0LtbUatW7WJMFiNskZdgOwfQ7SRkeDyqcUl5NcJVJvSfTcURTg5AIypKKVAvL6r1T7u1ippAqGQ2HUx3e7jZ337Plx6L1A/8Aipw5Sb+kK020vhUKKFSXsItWe/Sgx3JQTnG2M73A/QgLU990c4LbOPrsb/7KlFNegqR1VQsFexBaYJIiS05+YYPCzhR1PoCIi6AicIgCqioQEREQBVREAQkIuJ1PqPuvRdRsNdiWRns1fA57s3w5+wyfsuzLpqfycpqU2eJNU9XdR9QScmCpVsQVS0lrQ9n4cBP6kE/ddX+Ht8mvqGkTOxJTl70LHcObHI4te0D8nA5/VYumLWldNaDFqWqTdh2sWXvj+B0j3sY3DMNbz4GT+q4cGtaXV6v946ZY36feshk7ix7MCzgPy1/gNdhw49CvrNPKqwr0lz9HzppY/HI/b9/s+p3r9DTq7rNydkMLSBueTlxPhrQOSSvLH+IPTgl2iDUXRtPMwihDf12mTf8A2XG6tlm1XqbTNE3PbVY6tE4NPk2MSSykfoQ0fde9radp9SuyrBWiZXADO2GNw4AY+IHyvG4jHEu1ts9Pnd01HEj5vrV+jqPU+hXakwmryu0khzdzS091uWuGMg/UL2+q9WaFpFh9Sw6zLbYGufBWhLnta8Za4ueWt59PiXh9boU9O6uoRVYxHHJZ0yyyMD4WOdIA4NHoF7fV9a6X0SyZbzozfexg2wQ9y26PnbuLBkD6ZK3yqaUJJvhhjdS7beumlW686enkbFKy9ULsYfbjZ2+Tjl0b3EfcLtane7FVjoHNc+wCY3t5HbwCXtI+uRheT6htadr3S1vVWU7MDqlyGKH2ljGzvD5o4SeM/Cd5I59E0mWafQ+nHyue7ENiHc85cQycgAn8hgfZZrDNJWud00X/AGUm5fT0unaY3ayacZkeN2HchoPgLqezVwPkYf1aF+4yNjP+1uP2X7OF5Kumz1zKSMOatOLcSyONv2HP0XPdrlLeWtbORnGQxoH93ZWrqJdb1GKoDhkYYC30JeA4khdpleJrdoaMDjGByFblSk69snbp6RjrXatrcYnZ2+Q7h37LH7xrd6zC4uY6BrnPL8BvHoDnz9ly7cfsGo1pYhhsha8tHAwXbSCsb4BZ1WaIghjpXOePU8b/APCpYlrfweTXDr19SqWZJWx7wI2by6QBrdv1GSsb9aoNcWsbPKAcF0bRtz9PiIWvqzI4Iq0ETWxtlMgdtGCWtAG0/v8A2WVs1DTWVopGy5e0fIzc3OOScrimdb0c8mbVa/Ut/DGSHjksfgOx4yMLdHheYlnhffrz1GPaS+LuBwxlxcWngemF6ZvhRcqdaKmtlREWZYRFUB+D4P8AsvnXXM8uo6ro3T9fJO6N0gH/AFZzgZz9G5P3X0Yg8/7eVz/c+j+2nUBp9UXi/cbIhYJnHGMl/lbYcix15NGWWHc+KMjNPoitVrOrwyRV42RwiSNjw0NaACA8EZXkuutGre62XKsDIjUk2zivGyPMM2GbiGDnBx+69zjCx2K9ezDLBYijlhlaWSRyNDmOafRwK5izPHao5kxK5aPkd61cc/p3qhgc8s9mr3XEktZcpHH4jgMDe3B+699B1b0zNAyd9+OF4G+SKRr+5GRnIwAQf3Wd9TR9IgdWraU32a7KGPiqxVmwyTP4DXtc9vP29Fzoun+ipL08J0+nHYhlY0V5HMxJuiEp2w7sHGfoV6Ly4sqSpNa9Gc4skdTXTx97U26t1NpGpNhlZTkuafFT7jS100MVgMLyPzP/AIWXSpqdfq3VZddMbJe9a2yWGl0cdgubtOTwBjIb9Mr6D7u6evywydjT7E1BzWxOa2GR9ba7cGt2+OVqWtO0DXbTu/pUk/ZkkrOvGONjQ+PIc0Pc8SkZG35CM/lyNV/KjXjrXNGP+e9+Tf3Zw+r+odGn02zpVGw2zYmlhfP2NzmV44pGS7nuAxyQAP8AmdnpylJZ6V0kN4ngdYLWnyfxHZH3W3plbpKSCKpT02FsV91iGWN0LM5iaHnvbiXEHGQujps2lQi7R0un246T+IK8ccTZC9zgXxZIbjLSDkjx+fODzTMKI/OzdYqdeVGOlqjYmivb3MdH+GHEcYH9RXQOp6YGgm1Hz44dnxnxha8MlHVawtyVJGwua57DM2Il7G5JeO25x9PXC067tCn7rpIX1QyKvOTcMbN0U+8xuDg8t52uAHB48crFuH1myVLhjuSB00GpVtz4i8BxAw7LSWnI/P0XXZqenmLeZ2NIaNzXE7mn6EBVr9LaTUZJW3uxIIA9hkILdwIjB3eOfC0bEOmMsiFlOeacRtklFdsRbCx7trTI6V7Rzg4AJPHhHU17Clo1pS7Vb0Tomv7EL2gOAGA1rg4l2fqskBxrVgf0OeByP6cLpwS6bE+WtFNWEsLMyxNkj3sbjcS9mdw/ZYop9DlsskhsUX2JNrW9ueFznFzdwwGnPIXVl5r4S4+mPWa8ksMcsbdzoC44/J2P8K1tRozRMFh7GSMaGuEg88eWra9t017ZcXKrhEHumImiwwMO1xfzwAeCtSVnT72xWJJagZLv7cvejEbywEuwc7ePVSqTXjRTT3tGwyxpckjYo5Y3PccgNznI+y3gubCzSIXtMRrdwOiaCHs3b5huY0c/zDkLpBTWt8KRVERSdCqiIAiIgCcIiA1blVtoVWn4excgtA4zkxHOFrSaYH2H2O64ON6O5jn+SDsbAfQLppygOTpmlM050pa5z9zI4WF2/c2JjnPAdl5aTknkNC/A0cNt1Z2TDt1rc9yJphjMrDNvL4mzZBEZLiduDzjnhdjH1VCA4UOheyzUJ4bL+5UqSV8Fo2yvLXNZK5od5aCQslDRY9PnpywzTntV5K0rZXOcJQ93dL+Twd2T912eVOUBpU6Qp0IqTHkiKKSIPxg/EXHP2ytWLRasVStVja1ojlqyyvbGzdP2H7wH59PPk+q6+FUByxpWLjbPfk7Yue3CLaziYwezfP8ANtx4CyS0pva326s3ZfJFBBO18bZY5GRPLm8FwIIy4cH18LocoEBxjo570sntEpjcdRfHEQ0bH3Bh5Lm8kD0H+Ej0YRyQyCXmGShIGhjQD7JEYgBzxuzkrsogPOVdFuCHMll8EzWXYYOztBjZYt+0He9h3Oztb/MPJHrxnj0PDY2usvcWyalITsHm9F23Dlx+X08/T9e4phAcKPSZWahSk59nqUoYnl+z/U2Y27I5toJILG7hk4+bjwu8MAf8KmFQgKoiIAqoiAIiIAiIgKoiIAqoiAIiIAqoiAKqIgCqiICqIiAKqIgKiIgCIiAIiIAiIgCIiAIiIAiIgCIiAIiIAiIgCIiAIiID/9k="/>
          <p:cNvSpPr>
            <a:spLocks noChangeAspect="1"/>
          </p:cNvSpPr>
          <p:nvPr/>
        </p:nvSpPr>
        <p:spPr>
          <a:xfrm>
            <a:off x="320675" y="-30162"/>
            <a:ext cx="304800" cy="30480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pic>
        <p:nvPicPr>
          <p:cNvPr id="17415" name="Picture 12" descr="http://www.lynx.com/wp-content/uploads/2015/10/partners-adacore.jpg"/>
          <p:cNvPicPr>
            <a:picLocks noChangeAspect="1"/>
          </p:cNvPicPr>
          <p:nvPr/>
        </p:nvPicPr>
        <p:blipFill>
          <a:blip r:embed="rId3"/>
          <a:stretch>
            <a:fillRect/>
          </a:stretch>
        </p:blipFill>
        <p:spPr>
          <a:xfrm>
            <a:off x="5602288" y="5373688"/>
            <a:ext cx="2209800" cy="962025"/>
          </a:xfrm>
          <a:prstGeom prst="rect">
            <a:avLst/>
          </a:prstGeom>
          <a:noFill/>
          <a:ln w="9525">
            <a:noFill/>
          </a:ln>
        </p:spPr>
      </p:pic>
      <p:sp>
        <p:nvSpPr>
          <p:cNvPr id="17416" name="矩形 5"/>
          <p:cNvSpPr/>
          <p:nvPr/>
        </p:nvSpPr>
        <p:spPr>
          <a:xfrm>
            <a:off x="5153025" y="6335713"/>
            <a:ext cx="3338513" cy="368300"/>
          </a:xfrm>
          <a:prstGeom prst="rect">
            <a:avLst/>
          </a:prstGeom>
          <a:noFill/>
          <a:ln w="9525">
            <a:noFill/>
          </a:ln>
        </p:spPr>
        <p:txBody>
          <a:bodyPr wrap="none" anchor="t" anchorCtr="0">
            <a:spAutoFit/>
          </a:bodyPr>
          <a:p>
            <a:r>
              <a:rPr lang="zh-CN" altLang="en-US" sz="1800" dirty="0">
                <a:latin typeface="Times New Roman" panose="02020603050405020304" pitchFamily="18" charset="0"/>
                <a:ea typeface="宋体" panose="02010600030101010101" pitchFamily="2" charset="-122"/>
              </a:rPr>
              <a:t>一个商用</a:t>
            </a:r>
            <a:r>
              <a:rPr lang="en-US" altLang="zh-CN" sz="1800" dirty="0">
                <a:latin typeface="Times New Roman" panose="02020603050405020304" pitchFamily="18" charset="0"/>
                <a:ea typeface="宋体" panose="02010600030101010101" pitchFamily="2" charset="-122"/>
              </a:rPr>
              <a:t>Ada</a:t>
            </a:r>
            <a:r>
              <a:rPr lang="zh-CN" altLang="en-US" sz="1800" dirty="0">
                <a:latin typeface="Times New Roman" panose="02020603050405020304" pitchFamily="18" charset="0"/>
                <a:ea typeface="宋体" panose="02010600030101010101" pitchFamily="2" charset="-122"/>
              </a:rPr>
              <a:t>编译器近</a:t>
            </a:r>
            <a:r>
              <a:rPr lang="en-US" altLang="zh-CN" sz="1800" dirty="0">
                <a:latin typeface="Times New Roman" panose="02020603050405020304" pitchFamily="18" charset="0"/>
                <a:ea typeface="宋体" panose="02010600030101010101" pitchFamily="2" charset="-122"/>
              </a:rPr>
              <a:t>50</a:t>
            </a:r>
            <a:r>
              <a:rPr lang="zh-CN" altLang="en-US" sz="1800" dirty="0">
                <a:latin typeface="Times New Roman" panose="02020603050405020304" pitchFamily="18" charset="0"/>
                <a:ea typeface="宋体" panose="02010600030101010101" pitchFamily="2" charset="-122"/>
              </a:rPr>
              <a:t>万美元</a:t>
            </a:r>
            <a:endParaRPr lang="zh-CN" altLang="en-US" sz="1800" dirty="0">
              <a:latin typeface="Times New Roman" panose="02020603050405020304" pitchFamily="18" charset="0"/>
              <a:ea typeface="宋体" panose="02010600030101010101" pitchFamily="2" charset="-122"/>
            </a:endParaRPr>
          </a:p>
        </p:txBody>
      </p:sp>
      <p:sp>
        <p:nvSpPr>
          <p:cNvPr id="2" name="文本框 1"/>
          <p:cNvSpPr txBox="1"/>
          <p:nvPr/>
        </p:nvSpPr>
        <p:spPr>
          <a:xfrm>
            <a:off x="179388" y="5781675"/>
            <a:ext cx="5089525" cy="1076325"/>
          </a:xfrm>
          <a:prstGeom prst="rect">
            <a:avLst/>
          </a:prstGeom>
          <a:noFill/>
          <a:ln w="9525">
            <a:noFill/>
          </a:ln>
        </p:spPr>
        <p:txBody>
          <a:bodyPr wrap="square" anchor="t" anchorCtr="0">
            <a:spAutoFit/>
          </a:bodyPr>
          <a:p>
            <a:r>
              <a:rPr lang="zh-CN" altLang="en-US" sz="1600">
                <a:solidFill>
                  <a:srgbClr val="FF0000"/>
                </a:solidFill>
                <a:latin typeface="Times New Roman" panose="02020603050405020304" pitchFamily="18" charset="0"/>
                <a:ea typeface="宋体" panose="02010600030101010101" pitchFamily="2" charset="-122"/>
              </a:rPr>
              <a:t>Zhibin Yang, </a:t>
            </a:r>
            <a:r>
              <a:rPr lang="en-US" altLang="zh-CN" sz="1600">
                <a:solidFill>
                  <a:srgbClr val="FF0000"/>
                </a:solidFill>
                <a:latin typeface="Times New Roman" panose="02020603050405020304" pitchFamily="18" charset="0"/>
                <a:ea typeface="宋体" panose="02010600030101010101" pitchFamily="2" charset="-122"/>
              </a:rPr>
              <a:t>et al</a:t>
            </a:r>
            <a:r>
              <a:rPr lang="zh-CN" altLang="en-US" sz="1600">
                <a:solidFill>
                  <a:srgbClr val="FF0000"/>
                </a:solidFill>
                <a:latin typeface="Times New Roman" panose="02020603050405020304" pitchFamily="18" charset="0"/>
                <a:ea typeface="宋体" panose="02010600030101010101" pitchFamily="2" charset="-122"/>
              </a:rPr>
              <a:t>:</a:t>
            </a:r>
            <a:r>
              <a:rPr lang="en-US" altLang="zh-CN" sz="1600">
                <a:solidFill>
                  <a:srgbClr val="FF0000"/>
                </a:solidFill>
                <a:latin typeface="Times New Roman" panose="02020603050405020304" pitchFamily="18" charset="0"/>
                <a:ea typeface="宋体" panose="02010600030101010101" pitchFamily="2" charset="-122"/>
              </a:rPr>
              <a:t> </a:t>
            </a:r>
            <a:r>
              <a:rPr lang="zh-CN" altLang="en-US" sz="1600">
                <a:solidFill>
                  <a:srgbClr val="FF0000"/>
                </a:solidFill>
                <a:latin typeface="Times New Roman" panose="02020603050405020304" pitchFamily="18" charset="0"/>
                <a:ea typeface="宋体" panose="02010600030101010101" pitchFamily="2" charset="-122"/>
              </a:rPr>
              <a:t>Multi-task Ada code generation from synchronous dataflow programs on multi-core: Approach and industrial study. Sci. Comput. Program. 207: 102644 (2021)</a:t>
            </a:r>
            <a:endParaRPr lang="zh-CN" altLang="en-US" sz="16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vert="horz" wrap="square" lIns="91440" tIns="45720" rIns="91440" bIns="45720" anchor="ctr" anchorCtr="0"/>
          <a:p>
            <a:r>
              <a:rPr lang="zh-CN" altLang="en-US" dirty="0"/>
              <a:t>举例</a:t>
            </a:r>
            <a:r>
              <a:rPr lang="en-US" altLang="zh-CN" dirty="0"/>
              <a:t>:OCAML</a:t>
            </a:r>
            <a:endParaRPr lang="zh-CN" altLang="en-US" dirty="0"/>
          </a:p>
        </p:txBody>
      </p:sp>
      <p:sp>
        <p:nvSpPr>
          <p:cNvPr id="19458" name="内容占位符 2"/>
          <p:cNvSpPr>
            <a:spLocks noGrp="1"/>
          </p:cNvSpPr>
          <p:nvPr>
            <p:ph idx="1"/>
          </p:nvPr>
        </p:nvSpPr>
        <p:spPr>
          <a:xfrm>
            <a:off x="685800" y="1981200"/>
            <a:ext cx="7772400" cy="2671763"/>
          </a:xfrm>
        </p:spPr>
        <p:txBody>
          <a:bodyPr vert="horz" wrap="square" lIns="91440" tIns="45720" rIns="91440" bIns="45720" anchor="t" anchorCtr="0"/>
          <a:p>
            <a:pPr marL="0" indent="0">
              <a:buNone/>
            </a:pPr>
            <a:r>
              <a:rPr lang="en-US" altLang="zh-CN" sz="1400" dirty="0"/>
              <a:t>function gcd(m,n: integer):integer;</a:t>
            </a:r>
            <a:endParaRPr lang="en-US" altLang="zh-CN" sz="1400" dirty="0"/>
          </a:p>
          <a:p>
            <a:pPr marL="0" indent="0">
              <a:buNone/>
            </a:pPr>
            <a:r>
              <a:rPr lang="en-US" altLang="zh-CN" sz="1400" dirty="0"/>
              <a:t>var tmp:integer;</a:t>
            </a:r>
            <a:endParaRPr lang="en-US" altLang="zh-CN" sz="1400" dirty="0"/>
          </a:p>
          <a:p>
            <a:pPr marL="0" indent="0">
              <a:buNone/>
            </a:pPr>
            <a:r>
              <a:rPr lang="en-US" altLang="zh-CN" sz="1400" dirty="0"/>
              <a:t>begin</a:t>
            </a:r>
            <a:endParaRPr lang="en-US" altLang="zh-CN" sz="1400" dirty="0"/>
          </a:p>
          <a:p>
            <a:pPr marL="0" indent="0">
              <a:buNone/>
            </a:pPr>
            <a:r>
              <a:rPr lang="en-US" altLang="zh-CN" sz="1400" dirty="0"/>
              <a:t>       while m&lt;&gt;0 do</a:t>
            </a:r>
            <a:endParaRPr lang="en-US" altLang="zh-CN" sz="1400" dirty="0"/>
          </a:p>
          <a:p>
            <a:pPr marL="0" indent="0">
              <a:buNone/>
            </a:pPr>
            <a:r>
              <a:rPr lang="en-US" altLang="zh-CN" sz="1400" dirty="0"/>
              <a:t>       begin</a:t>
            </a:r>
            <a:endParaRPr lang="en-US" altLang="zh-CN" sz="1400" dirty="0"/>
          </a:p>
          <a:p>
            <a:pPr marL="0" indent="0">
              <a:buNone/>
            </a:pPr>
            <a:r>
              <a:rPr lang="en-US" altLang="zh-CN" sz="1400" dirty="0"/>
              <a:t>              tmp:=m;</a:t>
            </a:r>
            <a:endParaRPr lang="en-US" altLang="zh-CN" sz="1400" dirty="0"/>
          </a:p>
          <a:p>
            <a:pPr marL="0" indent="0">
              <a:buNone/>
            </a:pPr>
            <a:r>
              <a:rPr lang="en-US" altLang="zh-CN" sz="1400" dirty="0"/>
              <a:t>              m:=n mod m;</a:t>
            </a:r>
            <a:endParaRPr lang="en-US" altLang="zh-CN" sz="1400" dirty="0"/>
          </a:p>
          <a:p>
            <a:pPr marL="0" indent="0">
              <a:buNone/>
            </a:pPr>
            <a:r>
              <a:rPr lang="en-US" altLang="zh-CN" sz="1400" dirty="0"/>
              <a:t>              n:=tmp;</a:t>
            </a:r>
            <a:endParaRPr lang="en-US" altLang="zh-CN" sz="1400" dirty="0"/>
          </a:p>
          <a:p>
            <a:pPr marL="0" indent="0">
              <a:buNone/>
            </a:pPr>
            <a:r>
              <a:rPr lang="en-US" altLang="zh-CN" sz="1400" dirty="0"/>
              <a:t>       gcd:=n</a:t>
            </a:r>
            <a:endParaRPr lang="en-US" altLang="zh-CN" sz="1400" dirty="0"/>
          </a:p>
          <a:p>
            <a:pPr marL="0" indent="0">
              <a:buNone/>
            </a:pPr>
            <a:r>
              <a:rPr lang="en-US" altLang="zh-CN" sz="1400" dirty="0"/>
              <a:t>       end;</a:t>
            </a:r>
            <a:endParaRPr lang="en-US" altLang="zh-CN" sz="1400" dirty="0"/>
          </a:p>
          <a:p>
            <a:pPr marL="0" indent="0">
              <a:buNone/>
            </a:pPr>
            <a:endParaRPr lang="zh-CN" altLang="en-US" dirty="0"/>
          </a:p>
        </p:txBody>
      </p:sp>
      <p:pic>
        <p:nvPicPr>
          <p:cNvPr id="19459" name="Picture 2" descr="https://ocaml.org/img/real-world-ocaml.jpg"/>
          <p:cNvPicPr>
            <a:picLocks noChangeAspect="1"/>
          </p:cNvPicPr>
          <p:nvPr/>
        </p:nvPicPr>
        <p:blipFill>
          <a:blip r:embed="rId1"/>
          <a:stretch>
            <a:fillRect/>
          </a:stretch>
        </p:blipFill>
        <p:spPr>
          <a:xfrm>
            <a:off x="4645025" y="3297238"/>
            <a:ext cx="1455738" cy="1911350"/>
          </a:xfrm>
          <a:prstGeom prst="rect">
            <a:avLst/>
          </a:prstGeom>
          <a:noFill/>
          <a:ln w="9525">
            <a:noFill/>
          </a:ln>
        </p:spPr>
      </p:pic>
      <p:pic>
        <p:nvPicPr>
          <p:cNvPr id="19460" name="Picture 4" descr="http://img13.360buyimg.com/n0/jfs/t1690/66/1393584544/73358/14733288/55c9563cN1aa7b1ca.jpg"/>
          <p:cNvPicPr>
            <a:picLocks noChangeAspect="1"/>
          </p:cNvPicPr>
          <p:nvPr/>
        </p:nvPicPr>
        <p:blipFill>
          <a:blip r:embed="rId2"/>
          <a:stretch>
            <a:fillRect/>
          </a:stretch>
        </p:blipFill>
        <p:spPr>
          <a:xfrm>
            <a:off x="6415088" y="3013075"/>
            <a:ext cx="2225675" cy="2225675"/>
          </a:xfrm>
          <a:prstGeom prst="rect">
            <a:avLst/>
          </a:prstGeom>
          <a:noFill/>
          <a:ln w="9525">
            <a:noFill/>
          </a:ln>
        </p:spPr>
      </p:pic>
      <p:pic>
        <p:nvPicPr>
          <p:cNvPr id="19461" name="Picture 6" descr="http://tse1.mm.bing.net/th?id=OIP.EPlLhCJB7gsMYY1ZGu7CDgAAAA&amp;w=146&amp;h=202&amp;c=7&amp;o=5&amp;pid=1.7"/>
          <p:cNvPicPr>
            <a:picLocks noChangeAspect="1"/>
          </p:cNvPicPr>
          <p:nvPr/>
        </p:nvPicPr>
        <p:blipFill>
          <a:blip r:embed="rId3"/>
          <a:stretch>
            <a:fillRect/>
          </a:stretch>
        </p:blipFill>
        <p:spPr>
          <a:xfrm>
            <a:off x="3060700" y="3297238"/>
            <a:ext cx="1208088" cy="1673225"/>
          </a:xfrm>
          <a:prstGeom prst="rect">
            <a:avLst/>
          </a:prstGeom>
          <a:noFill/>
          <a:ln w="9525">
            <a:noFill/>
          </a:ln>
        </p:spPr>
      </p:pic>
      <p:sp>
        <p:nvSpPr>
          <p:cNvPr id="19462" name="矩形 3"/>
          <p:cNvSpPr/>
          <p:nvPr/>
        </p:nvSpPr>
        <p:spPr>
          <a:xfrm>
            <a:off x="4068763" y="2060575"/>
            <a:ext cx="4572000" cy="830263"/>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fun gcd (m,n)=</a:t>
            </a:r>
            <a:endParaRPr lang="en-US" altLang="zh-CN" sz="1600" dirty="0">
              <a:latin typeface="Times New Roman" panose="02020603050405020304" pitchFamily="18" charset="0"/>
              <a:ea typeface="宋体" panose="02010600030101010101" pitchFamily="2" charset="-122"/>
            </a:endParaRPr>
          </a:p>
          <a:p>
            <a:r>
              <a:rPr lang="en-US" altLang="zh-CN" sz="1600" dirty="0">
                <a:latin typeface="Times New Roman" panose="02020603050405020304" pitchFamily="18" charset="0"/>
                <a:ea typeface="宋体" panose="02010600030101010101" pitchFamily="2" charset="-122"/>
              </a:rPr>
              <a:t>       If m=0 then n</a:t>
            </a:r>
            <a:endParaRPr lang="en-US" altLang="zh-CN" sz="1600" dirty="0">
              <a:latin typeface="Times New Roman" panose="02020603050405020304" pitchFamily="18" charset="0"/>
              <a:ea typeface="宋体" panose="02010600030101010101" pitchFamily="2" charset="-122"/>
            </a:endParaRPr>
          </a:p>
          <a:p>
            <a:r>
              <a:rPr lang="en-US" altLang="zh-CN" sz="1600" dirty="0">
                <a:latin typeface="Times New Roman" panose="02020603050405020304" pitchFamily="18" charset="0"/>
                <a:ea typeface="宋体" panose="02010600030101010101" pitchFamily="2" charset="-122"/>
              </a:rPr>
              <a:t>              else gcd (n mod m,m);</a:t>
            </a:r>
            <a:endParaRPr lang="en-US" altLang="zh-CN" sz="1600" dirty="0">
              <a:latin typeface="Times New Roman" panose="02020603050405020304" pitchFamily="18" charset="0"/>
              <a:ea typeface="宋体" panose="02010600030101010101" pitchFamily="2" charset="-122"/>
            </a:endParaRPr>
          </a:p>
        </p:txBody>
      </p:sp>
      <p:sp>
        <p:nvSpPr>
          <p:cNvPr id="2" name="文本框 1"/>
          <p:cNvSpPr txBox="1"/>
          <p:nvPr/>
        </p:nvSpPr>
        <p:spPr>
          <a:xfrm>
            <a:off x="323850" y="5614988"/>
            <a:ext cx="8423275" cy="922337"/>
          </a:xfrm>
          <a:prstGeom prst="rect">
            <a:avLst/>
          </a:prstGeom>
          <a:noFill/>
          <a:ln w="9525">
            <a:noFill/>
          </a:ln>
        </p:spPr>
        <p:txBody>
          <a:bodyPr wrap="square" anchor="t" anchorCtr="0">
            <a:spAutoFit/>
          </a:bodyPr>
          <a:p>
            <a:r>
              <a:rPr lang="zh-CN" altLang="en-US" sz="1800">
                <a:solidFill>
                  <a:srgbClr val="FF0000"/>
                </a:solidFill>
                <a:latin typeface="Times New Roman" panose="02020603050405020304" pitchFamily="18" charset="0"/>
                <a:ea typeface="宋体" panose="02010600030101010101" pitchFamily="2" charset="-122"/>
              </a:rPr>
              <a:t>Zhibin Yang, Jean-Paul Bodeveix, Mamoun Filali:</a:t>
            </a:r>
            <a:endParaRPr lang="zh-CN" altLang="en-US" sz="1800">
              <a:solidFill>
                <a:srgbClr val="FF0000"/>
              </a:solidFill>
              <a:latin typeface="Times New Roman" panose="02020603050405020304" pitchFamily="18" charset="0"/>
              <a:ea typeface="宋体" panose="02010600030101010101" pitchFamily="2" charset="-122"/>
            </a:endParaRPr>
          </a:p>
          <a:p>
            <a:r>
              <a:rPr lang="zh-CN" altLang="en-US" sz="1800">
                <a:solidFill>
                  <a:srgbClr val="FF0000"/>
                </a:solidFill>
                <a:latin typeface="Times New Roman" panose="02020603050405020304" pitchFamily="18" charset="0"/>
                <a:ea typeface="宋体" panose="02010600030101010101" pitchFamily="2" charset="-122"/>
              </a:rPr>
              <a:t>Towards a simple and safe Objective Caml compiling framework for the synchronous language SIGNAL. Frontiers Comput. Sci. 13(4): 715-734 (2019)</a:t>
            </a:r>
            <a:endParaRPr lang="zh-CN" altLang="en-US" sz="1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PLACING_PICTURE_USER_VIEWPORT" val="{&quot;height&quot;:3977,&quot;width&quot;:618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1912,&quot;width&quot;:14484}"/>
</p:tagLst>
</file>

<file path=ppt/tags/tag4.xml><?xml version="1.0" encoding="utf-8"?>
<p:tagLst xmlns:p="http://schemas.openxmlformats.org/presentationml/2006/main">
  <p:tag name="KSO_WM_UNIT_PLACING_PICTURE_USER_VIEWPORT" val="{&quot;height&quot;:6495,&quot;width&quot;:5430}"/>
</p:tagLst>
</file>

<file path=ppt/tags/tag5.xml><?xml version="1.0" encoding="utf-8"?>
<p:tagLst xmlns:p="http://schemas.openxmlformats.org/presentationml/2006/main">
  <p:tag name="COMMONDATA" val="eyJoZGlkIjoiYmY4NGExY2Q5NzE2NWY1NmEwYWU2NDg4ZTM4ODkyYTk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14575</Words>
  <Application>WPS 演示</Application>
  <PresentationFormat>全屏显示(4:3)</PresentationFormat>
  <Paragraphs>1233</Paragraphs>
  <Slides>78</Slides>
  <Notes>50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78</vt:i4>
      </vt:variant>
    </vt:vector>
  </HeadingPairs>
  <TitlesOfParts>
    <vt:vector size="98" baseType="lpstr">
      <vt:lpstr>Arial</vt:lpstr>
      <vt:lpstr>宋体</vt:lpstr>
      <vt:lpstr>Wingdings</vt:lpstr>
      <vt:lpstr>Times New Roman</vt:lpstr>
      <vt:lpstr>黑体</vt:lpstr>
      <vt:lpstr>Cambria</vt:lpstr>
      <vt:lpstr>微软雅黑</vt:lpstr>
      <vt:lpstr>Arial Unicode MS</vt:lpstr>
      <vt:lpstr>Arial Black</vt:lpstr>
      <vt:lpstr>方正舒体</vt:lpstr>
      <vt:lpstr>Symbol</vt:lpstr>
      <vt:lpstr>MingLiU</vt:lpstr>
      <vt:lpstr>Wingdings</vt:lpstr>
      <vt:lpstr>MingLiU-ExtB</vt:lpstr>
      <vt:lpstr>Wingdings 2</vt:lpstr>
      <vt:lpstr>默认设计模板</vt:lpstr>
      <vt:lpstr>1_默认设计模板</vt:lpstr>
      <vt:lpstr>OrgPlusWOPX.4</vt:lpstr>
      <vt:lpstr>OrgPlusWOPX.4</vt:lpstr>
      <vt:lpstr>Equation.DSMT4</vt:lpstr>
      <vt:lpstr>第二章 高级程序语言概述 </vt:lpstr>
      <vt:lpstr>2．1 程序语言的定义 </vt:lpstr>
      <vt:lpstr>2．1 程序语言的定义 </vt:lpstr>
      <vt:lpstr>2．1 程序语言的定义 </vt:lpstr>
      <vt:lpstr>2．1 程序语言的定义 </vt:lpstr>
      <vt:lpstr>PowerPoint 演示文稿</vt:lpstr>
      <vt:lpstr>举例：Ada语言</vt:lpstr>
      <vt:lpstr>举例：Ada语言</vt:lpstr>
      <vt:lpstr>举例:OCAML</vt:lpstr>
      <vt:lpstr>程序语言是一个记号系统</vt:lpstr>
      <vt:lpstr>符号和符号串</vt:lpstr>
      <vt:lpstr>2．1．1 语法：（1）字母表</vt:lpstr>
      <vt:lpstr>2．1．1 语法：（2）合式程序</vt:lpstr>
      <vt:lpstr>2．1．1 语法：（3）词法</vt:lpstr>
      <vt:lpstr>2．1．1 语法：（4）语法</vt:lpstr>
      <vt:lpstr>2．1．2 语义 ：(1)定义</vt:lpstr>
      <vt:lpstr>2．1．2 语义 ：(2)规则</vt:lpstr>
      <vt:lpstr>2．1．2 语义 ：(3)意义二重性</vt:lpstr>
      <vt:lpstr>扩展知识</vt:lpstr>
      <vt:lpstr>2．1．3 程序的层次结构</vt:lpstr>
      <vt:lpstr>2．2 高级语言的一般特性 </vt:lpstr>
      <vt:lpstr>2．2．1 高级语言的分类:1,2</vt:lpstr>
      <vt:lpstr>2．2．1 高级语言的分类:3,4</vt:lpstr>
      <vt:lpstr>2．2．2 程序结构 :Fortran</vt:lpstr>
      <vt:lpstr>2．2．2 程序结构 :C</vt:lpstr>
      <vt:lpstr>2．2．2 程序结构 :Pascal</vt:lpstr>
      <vt:lpstr>2．2．2 程序结构 :Ada</vt:lpstr>
      <vt:lpstr>2．2．2 程序结构 :Java</vt:lpstr>
      <vt:lpstr>2．2．3 数据类型与操作： </vt:lpstr>
      <vt:lpstr>2．2．3 数据类型与操作： 类型三要素</vt:lpstr>
      <vt:lpstr>2．2．3 数据类型与操作： 初等数据类型</vt:lpstr>
      <vt:lpstr>2．2．3 数据类型与操作： 名字与标识符</vt:lpstr>
      <vt:lpstr>2．2．3 数据类型与操作： 名字与说明语句</vt:lpstr>
      <vt:lpstr>2．2．3 数据类型与操作： 数据结构：数组</vt:lpstr>
      <vt:lpstr>PowerPoint 演示文稿</vt:lpstr>
      <vt:lpstr>2．2．3 数据类型与操作： 数据结构：记录/结构</vt:lpstr>
      <vt:lpstr>2．2．3 数据类型与操作： 数据结构：其它</vt:lpstr>
      <vt:lpstr>2．2．3 数据类型与操作： 抽象数据类型（ADT)</vt:lpstr>
      <vt:lpstr>2．2．4 语句与控制结构 </vt:lpstr>
      <vt:lpstr>2．2．4 语句与控制结构 </vt:lpstr>
      <vt:lpstr>PowerPoint 演示文稿</vt:lpstr>
      <vt:lpstr>总结</vt:lpstr>
      <vt:lpstr>PowerPoint 演示文稿</vt:lpstr>
      <vt:lpstr>2．3 程序语言的语法描述 </vt:lpstr>
      <vt:lpstr>2．3．1 上下文无关文法 </vt:lpstr>
      <vt:lpstr>2．3．1上下文无关文法  You give me a surprise</vt:lpstr>
      <vt:lpstr>2．3．1上下文无关文法  You give me a surprise</vt:lpstr>
      <vt:lpstr>PowerPoint 演示文稿</vt:lpstr>
      <vt:lpstr>2．3．1上下文无关文法  形式定义</vt:lpstr>
      <vt:lpstr>2．3．1上下文无关文法  形式定义</vt:lpstr>
      <vt:lpstr>2．3．1上下文无关文法 例：算术表达式</vt:lpstr>
      <vt:lpstr>PowerPoint 演示文稿</vt:lpstr>
      <vt:lpstr>2．3．1上下文无关文法 若干定义</vt:lpstr>
      <vt:lpstr>PowerPoint 演示文稿</vt:lpstr>
      <vt:lpstr>2．3．1上下文无关文法 文法与语言举例</vt:lpstr>
      <vt:lpstr>PowerPoint 演示文稿</vt:lpstr>
      <vt:lpstr>PowerPoint 演示文稿</vt:lpstr>
      <vt:lpstr>PowerPoint 演示文稿</vt:lpstr>
      <vt:lpstr>PowerPoint 演示文稿</vt:lpstr>
      <vt:lpstr>2．3．2 语法分析树与二义性</vt:lpstr>
      <vt:lpstr>2．3．2 语法分析树与二义性</vt:lpstr>
      <vt:lpstr>2．3．2 语法分析树与二义性 E→E+E| E*E |(E) | i</vt:lpstr>
      <vt:lpstr>2．3．2 语法分析树与二义性 E→E+E| E*E |(E) | i      如何去二义性?</vt:lpstr>
      <vt:lpstr>2．3．2 语法分析树与二义性 </vt:lpstr>
      <vt:lpstr>考点1</vt:lpstr>
      <vt:lpstr>考点2</vt:lpstr>
      <vt:lpstr>2．3．3 形式语言鸟瞰 </vt:lpstr>
      <vt:lpstr>PowerPoint 演示文稿</vt:lpstr>
      <vt:lpstr>PowerPoint 演示文稿</vt:lpstr>
      <vt:lpstr>PowerPoint 演示文稿</vt:lpstr>
      <vt:lpstr>2．3．3 形式语言鸟瞰 </vt:lpstr>
      <vt:lpstr>2．3．3 形式语言鸟瞰 上下文无关文法讨论1</vt:lpstr>
      <vt:lpstr>2．3．3 形式语言鸟瞰 上下文无关文法讨论2</vt:lpstr>
      <vt:lpstr>2．3．3 形式语言鸟瞰 上下文无关文法讨论3</vt:lpstr>
      <vt:lpstr>PowerPoint 演示文稿</vt:lpstr>
      <vt:lpstr>总结</vt:lpstr>
      <vt:lpstr>作业</vt:lpstr>
      <vt:lpstr>课程学习方法</vt:lpstr>
    </vt:vector>
  </TitlesOfParts>
  <Company>EMSoft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高级程序语言概述 </dc:title>
  <dc:creator>hzq</dc:creator>
  <cp:lastModifiedBy>风絮</cp:lastModifiedBy>
  <cp:revision>461</cp:revision>
  <cp:lastPrinted>2015-09-23T08:56:00Z</cp:lastPrinted>
  <dcterms:created xsi:type="dcterms:W3CDTF">2002-02-26T03:43:00Z</dcterms:created>
  <dcterms:modified xsi:type="dcterms:W3CDTF">2024-12-12T15:35:02Z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736B2AAC3CDA47E89AD733C83294C420</vt:lpwstr>
  </property>
  <property fmtid="{D5CDD505-2E9C-101B-9397-08002B2CF9AE}" pid="3" name="KSOProductBuildVer">
    <vt:lpwstr>2052-12.1.0.19302</vt:lpwstr>
  </property>
</Properties>
</file>