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 id="2147483685" r:id="rId4"/>
    <p:sldMasterId id="2147483704" r:id="rId5"/>
    <p:sldMasterId id="2147483723" r:id="rId6"/>
    <p:sldMasterId id="2147483742" r:id="rId7"/>
  </p:sldMasterIdLst>
  <p:notesMasterIdLst>
    <p:notesMasterId r:id="rId10"/>
  </p:notesMasterIdLst>
  <p:handoutMasterIdLst>
    <p:handoutMasterId r:id="rId98"/>
  </p:handoutMasterIdLst>
  <p:sldIdLst>
    <p:sldId id="311" r:id="rId8"/>
    <p:sldId id="343" r:id="rId9"/>
    <p:sldId id="325" r:id="rId11"/>
    <p:sldId id="256" r:id="rId12"/>
    <p:sldId id="257" r:id="rId13"/>
    <p:sldId id="258" r:id="rId14"/>
    <p:sldId id="260" r:id="rId15"/>
    <p:sldId id="261" r:id="rId16"/>
    <p:sldId id="262" r:id="rId17"/>
    <p:sldId id="264" r:id="rId18"/>
    <p:sldId id="265" r:id="rId19"/>
    <p:sldId id="266" r:id="rId20"/>
    <p:sldId id="267" r:id="rId21"/>
    <p:sldId id="417" r:id="rId22"/>
    <p:sldId id="268" r:id="rId23"/>
    <p:sldId id="269" r:id="rId24"/>
    <p:sldId id="574" r:id="rId25"/>
    <p:sldId id="271" r:id="rId26"/>
    <p:sldId id="272" r:id="rId27"/>
    <p:sldId id="273" r:id="rId28"/>
    <p:sldId id="306" r:id="rId29"/>
    <p:sldId id="307" r:id="rId30"/>
    <p:sldId id="309" r:id="rId31"/>
    <p:sldId id="341" r:id="rId32"/>
    <p:sldId id="340" r:id="rId33"/>
    <p:sldId id="342" r:id="rId34"/>
    <p:sldId id="419" r:id="rId35"/>
    <p:sldId id="572" r:id="rId36"/>
    <p:sldId id="573" r:id="rId37"/>
    <p:sldId id="478" r:id="rId38"/>
    <p:sldId id="477" r:id="rId39"/>
    <p:sldId id="275" r:id="rId40"/>
    <p:sldId id="277" r:id="rId41"/>
    <p:sldId id="278" r:id="rId42"/>
    <p:sldId id="279" r:id="rId43"/>
    <p:sldId id="576" r:id="rId44"/>
    <p:sldId id="479" r:id="rId45"/>
    <p:sldId id="575" r:id="rId46"/>
    <p:sldId id="577" r:id="rId47"/>
    <p:sldId id="280" r:id="rId48"/>
    <p:sldId id="645" r:id="rId49"/>
    <p:sldId id="281" r:id="rId50"/>
    <p:sldId id="283" r:id="rId51"/>
    <p:sldId id="284" r:id="rId52"/>
    <p:sldId id="285" r:id="rId53"/>
    <p:sldId id="286" r:id="rId54"/>
    <p:sldId id="288" r:id="rId55"/>
    <p:sldId id="333" r:id="rId56"/>
    <p:sldId id="287" r:id="rId57"/>
    <p:sldId id="289" r:id="rId58"/>
    <p:sldId id="290" r:id="rId59"/>
    <p:sldId id="291" r:id="rId60"/>
    <p:sldId id="292" r:id="rId61"/>
    <p:sldId id="535" r:id="rId62"/>
    <p:sldId id="646" r:id="rId63"/>
    <p:sldId id="293" r:id="rId64"/>
    <p:sldId id="321" r:id="rId65"/>
    <p:sldId id="322" r:id="rId66"/>
    <p:sldId id="328" r:id="rId67"/>
    <p:sldId id="323" r:id="rId68"/>
    <p:sldId id="294" r:id="rId69"/>
    <p:sldId id="324" r:id="rId70"/>
    <p:sldId id="536" r:id="rId71"/>
    <p:sldId id="295" r:id="rId72"/>
    <p:sldId id="337" r:id="rId73"/>
    <p:sldId id="296" r:id="rId74"/>
    <p:sldId id="316" r:id="rId75"/>
    <p:sldId id="315" r:id="rId76"/>
    <p:sldId id="329" r:id="rId77"/>
    <p:sldId id="297" r:id="rId78"/>
    <p:sldId id="318" r:id="rId79"/>
    <p:sldId id="298" r:id="rId80"/>
    <p:sldId id="319" r:id="rId81"/>
    <p:sldId id="299" r:id="rId82"/>
    <p:sldId id="300" r:id="rId83"/>
    <p:sldId id="312" r:id="rId84"/>
    <p:sldId id="313" r:id="rId85"/>
    <p:sldId id="314" r:id="rId86"/>
    <p:sldId id="527" r:id="rId87"/>
    <p:sldId id="304" r:id="rId88"/>
    <p:sldId id="330" r:id="rId89"/>
    <p:sldId id="331" r:id="rId90"/>
    <p:sldId id="335" r:id="rId91"/>
    <p:sldId id="336" r:id="rId92"/>
    <p:sldId id="578" r:id="rId93"/>
    <p:sldId id="579" r:id="rId94"/>
    <p:sldId id="580" r:id="rId95"/>
    <p:sldId id="581" r:id="rId96"/>
    <p:sldId id="270" r:id="rId97"/>
  </p:sldIdLst>
  <p:sldSz cx="9144000" cy="6858000" type="screen4x3"/>
  <p:notesSz cx="6797675" cy="9928225"/>
  <p:custDataLst>
    <p:tags r:id="rId102"/>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0000"/>
    <a:srgbClr val="CC0000"/>
    <a:srgbClr val="009999"/>
    <a:srgbClr val="00FFCC"/>
    <a:srgbClr val="FFCC00"/>
    <a:srgbClr val="A50021"/>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485"/>
    <p:restoredTop sz="86409"/>
  </p:normalViewPr>
  <p:slideViewPr>
    <p:cSldViewPr showGuides="1">
      <p:cViewPr varScale="1">
        <p:scale>
          <a:sx n="57" d="100"/>
          <a:sy n="57" d="100"/>
        </p:scale>
        <p:origin x="1446" y="66"/>
      </p:cViewPr>
      <p:guideLst>
        <p:guide orient="horz" pos="2160"/>
        <p:guide pos="2824"/>
      </p:guideLst>
    </p:cSldViewPr>
  </p:slideViewPr>
  <p:outlineViewPr>
    <p:cViewPr>
      <p:scale>
        <a:sx n="20" d="100"/>
        <a:sy n="20" d="100"/>
      </p:scale>
      <p:origin x="0" y="0"/>
    </p:cViewPr>
  </p:outlineViewPr>
  <p:notesTextViewPr>
    <p:cViewPr>
      <p:scale>
        <a:sx n="100" d="100"/>
        <a:sy n="100" d="100"/>
      </p:scale>
      <p:origin x="0" y="0"/>
    </p:cViewPr>
  </p:notesTextViewPr>
  <p:sorterViewPr showFormatting="0">
    <p:cViewPr>
      <p:scale>
        <a:sx n="66" d="100"/>
        <a:sy n="66" d="100"/>
      </p:scale>
      <p:origin x="0" y="298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handoutMaster" Target="handoutMasters/handoutMaster1.xml"/><Relationship Id="rId97" Type="http://schemas.openxmlformats.org/officeDocument/2006/relationships/slide" Target="slides/slide89.xml"/><Relationship Id="rId96" Type="http://schemas.openxmlformats.org/officeDocument/2006/relationships/slide" Target="slides/slide88.xml"/><Relationship Id="rId95" Type="http://schemas.openxmlformats.org/officeDocument/2006/relationships/slide" Target="slides/slide87.xml"/><Relationship Id="rId94" Type="http://schemas.openxmlformats.org/officeDocument/2006/relationships/slide" Target="slides/slide86.xml"/><Relationship Id="rId93" Type="http://schemas.openxmlformats.org/officeDocument/2006/relationships/slide" Target="slides/slide85.xml"/><Relationship Id="rId92" Type="http://schemas.openxmlformats.org/officeDocument/2006/relationships/slide" Target="slides/slide84.xml"/><Relationship Id="rId91" Type="http://schemas.openxmlformats.org/officeDocument/2006/relationships/slide" Target="slides/slide83.xml"/><Relationship Id="rId90" Type="http://schemas.openxmlformats.org/officeDocument/2006/relationships/slide" Target="slides/slide82.xml"/><Relationship Id="rId9" Type="http://schemas.openxmlformats.org/officeDocument/2006/relationships/slide" Target="slides/slide2.xml"/><Relationship Id="rId89" Type="http://schemas.openxmlformats.org/officeDocument/2006/relationships/slide" Target="slides/slide81.xml"/><Relationship Id="rId88" Type="http://schemas.openxmlformats.org/officeDocument/2006/relationships/slide" Target="slides/slide80.xml"/><Relationship Id="rId87" Type="http://schemas.openxmlformats.org/officeDocument/2006/relationships/slide" Target="slides/slide79.xml"/><Relationship Id="rId86" Type="http://schemas.openxmlformats.org/officeDocument/2006/relationships/slide" Target="slides/slide78.xml"/><Relationship Id="rId85" Type="http://schemas.openxmlformats.org/officeDocument/2006/relationships/slide" Target="slides/slide77.xml"/><Relationship Id="rId84" Type="http://schemas.openxmlformats.org/officeDocument/2006/relationships/slide" Target="slides/slide76.xml"/><Relationship Id="rId83" Type="http://schemas.openxmlformats.org/officeDocument/2006/relationships/slide" Target="slides/slide75.xml"/><Relationship Id="rId82" Type="http://schemas.openxmlformats.org/officeDocument/2006/relationships/slide" Target="slides/slide74.xml"/><Relationship Id="rId81" Type="http://schemas.openxmlformats.org/officeDocument/2006/relationships/slide" Target="slides/slide73.xml"/><Relationship Id="rId80" Type="http://schemas.openxmlformats.org/officeDocument/2006/relationships/slide" Target="slides/slide72.xml"/><Relationship Id="rId8" Type="http://schemas.openxmlformats.org/officeDocument/2006/relationships/slide" Target="slides/slide1.xml"/><Relationship Id="rId79" Type="http://schemas.openxmlformats.org/officeDocument/2006/relationships/slide" Target="slides/slide71.xml"/><Relationship Id="rId78" Type="http://schemas.openxmlformats.org/officeDocument/2006/relationships/slide" Target="slides/slide70.xml"/><Relationship Id="rId77" Type="http://schemas.openxmlformats.org/officeDocument/2006/relationships/slide" Target="slides/slide69.xml"/><Relationship Id="rId76" Type="http://schemas.openxmlformats.org/officeDocument/2006/relationships/slide" Target="slides/slide68.xml"/><Relationship Id="rId75" Type="http://schemas.openxmlformats.org/officeDocument/2006/relationships/slide" Target="slides/slide67.xml"/><Relationship Id="rId74" Type="http://schemas.openxmlformats.org/officeDocument/2006/relationships/slide" Target="slides/slide66.xml"/><Relationship Id="rId73" Type="http://schemas.openxmlformats.org/officeDocument/2006/relationships/slide" Target="slides/slide65.xml"/><Relationship Id="rId72" Type="http://schemas.openxmlformats.org/officeDocument/2006/relationships/slide" Target="slides/slide64.xml"/><Relationship Id="rId71" Type="http://schemas.openxmlformats.org/officeDocument/2006/relationships/slide" Target="slides/slide63.xml"/><Relationship Id="rId70" Type="http://schemas.openxmlformats.org/officeDocument/2006/relationships/slide" Target="slides/slide62.xml"/><Relationship Id="rId7" Type="http://schemas.openxmlformats.org/officeDocument/2006/relationships/slideMaster" Target="slideMasters/slideMaster6.xml"/><Relationship Id="rId69" Type="http://schemas.openxmlformats.org/officeDocument/2006/relationships/slide" Target="slides/slide6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2" Type="http://schemas.openxmlformats.org/officeDocument/2006/relationships/tags" Target="tags/tag2.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hangingPunct="1">
              <a:defRPr kumimoji="1"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807920B-17E9-4B34-8A87-611F4CF58EAF}" type="datetimeFigureOut">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eaLnBrk="1" hangingPunct="1">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日期占位符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kumimoji="1" sz="1200"/>
            </a:lvl1pPr>
          </a:lstStyle>
          <a:p>
            <a:pPr marL="0" marR="0" lvl="0" indent="0" algn="r" defTabSz="914400" rtl="0" eaLnBrk="1" fontAlgn="base" latinLnBrk="0" hangingPunct="1">
              <a:lnSpc>
                <a:spcPct val="100000"/>
              </a:lnSpc>
              <a:spcBef>
                <a:spcPct val="0"/>
              </a:spcBef>
              <a:spcAft>
                <a:spcPct val="0"/>
              </a:spcAft>
              <a:buClrTx/>
              <a:buSzTx/>
              <a:buFontTx/>
              <a:buNone/>
              <a:defRPr/>
            </a:pPr>
            <a:fld id="{A8C4FB83-F9B5-47FF-BD0E-5E96ACFC6BA1}" type="datetimeFigureOut">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917575" y="744538"/>
            <a:ext cx="4962525" cy="3722688"/>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eaLnBrk="1" hangingPunct="1">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1267"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11268"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31747"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标识符和常数的识别比较直接</a:t>
            </a:r>
            <a:endParaRPr lang="zh-CN" altLang="en-US" dirty="0"/>
          </a:p>
        </p:txBody>
      </p:sp>
      <p:sp>
        <p:nvSpPr>
          <p:cNvPr id="31748"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33795"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标识符和常数的识别比较直接</a:t>
            </a:r>
            <a:endParaRPr lang="zh-CN" altLang="en-US" dirty="0"/>
          </a:p>
        </p:txBody>
      </p:sp>
      <p:sp>
        <p:nvSpPr>
          <p:cNvPr id="33796"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35843"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设计一个词法分析器，其实就是设计一个状态转换图</a:t>
            </a:r>
            <a:endParaRPr lang="en-US" altLang="zh-CN" dirty="0"/>
          </a:p>
          <a:p>
            <a:pPr lvl="0" eaLnBrk="1" hangingPunct="1">
              <a:spcBef>
                <a:spcPct val="0"/>
              </a:spcBef>
            </a:pPr>
            <a:r>
              <a:rPr lang="zh-CN" altLang="en-US" dirty="0"/>
              <a:t>下一个状态的输入字符</a:t>
            </a:r>
            <a:endParaRPr lang="en-US" altLang="zh-CN" dirty="0"/>
          </a:p>
          <a:p>
            <a:pPr lvl="0" eaLnBrk="1" hangingPunct="1">
              <a:spcBef>
                <a:spcPct val="0"/>
              </a:spcBef>
            </a:pPr>
            <a:r>
              <a:rPr lang="zh-CN" altLang="en-US" dirty="0"/>
              <a:t>终态用双圈表示</a:t>
            </a:r>
            <a:endParaRPr lang="en-US" altLang="zh-CN" dirty="0"/>
          </a:p>
          <a:p>
            <a:pPr lvl="0" eaLnBrk="1" hangingPunct="1">
              <a:spcBef>
                <a:spcPct val="0"/>
              </a:spcBef>
            </a:pPr>
            <a:r>
              <a:rPr lang="zh-CN" altLang="en-US" dirty="0"/>
              <a:t>一个初态</a:t>
            </a:r>
            <a:endParaRPr lang="en-US" altLang="zh-CN" dirty="0"/>
          </a:p>
          <a:p>
            <a:pPr lvl="0" eaLnBrk="1" hangingPunct="1">
              <a:spcBef>
                <a:spcPct val="0"/>
              </a:spcBef>
            </a:pPr>
            <a:r>
              <a:rPr lang="zh-CN" altLang="en-US" dirty="0"/>
              <a:t>至少一个终态</a:t>
            </a:r>
            <a:endParaRPr lang="en-US" altLang="zh-CN" dirty="0"/>
          </a:p>
        </p:txBody>
      </p:sp>
      <p:sp>
        <p:nvSpPr>
          <p:cNvPr id="3584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37891"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单精度的表示范围：</a:t>
            </a:r>
            <a:r>
              <a:rPr lang="en-US" altLang="zh-CN" dirty="0"/>
              <a:t>10</a:t>
            </a:r>
            <a:r>
              <a:rPr lang="en-GB" altLang="zh-CN" dirty="0"/>
              <a:t>e-37</a:t>
            </a:r>
            <a:r>
              <a:rPr lang="zh-CN" altLang="en-US" dirty="0"/>
              <a:t>到</a:t>
            </a:r>
            <a:r>
              <a:rPr lang="en-US" altLang="zh-CN" dirty="0"/>
              <a:t>10</a:t>
            </a:r>
            <a:r>
              <a:rPr lang="en-GB" altLang="zh-CN" dirty="0"/>
              <a:t>e37</a:t>
            </a:r>
            <a:r>
              <a:rPr lang="zh-CN" altLang="en-GB" dirty="0"/>
              <a:t>，</a:t>
            </a:r>
            <a:r>
              <a:rPr lang="zh-CN" altLang="en-US" dirty="0"/>
              <a:t>准确的说是</a:t>
            </a:r>
            <a:r>
              <a:rPr lang="en-US" altLang="zh-CN" dirty="0"/>
              <a:t>1.18</a:t>
            </a:r>
            <a:r>
              <a:rPr lang="en-GB" altLang="zh-CN" dirty="0"/>
              <a:t>e-38</a:t>
            </a:r>
            <a:r>
              <a:rPr lang="zh-CN" altLang="en-US" dirty="0"/>
              <a:t>到</a:t>
            </a:r>
            <a:r>
              <a:rPr lang="en-US" altLang="zh-CN" dirty="0"/>
              <a:t>3.40</a:t>
            </a:r>
            <a:r>
              <a:rPr lang="en-GB" altLang="zh-CN" dirty="0"/>
              <a:t>e38</a:t>
            </a:r>
            <a:r>
              <a:rPr lang="zh-CN" altLang="en-GB" dirty="0"/>
              <a:t>。</a:t>
            </a:r>
            <a:br>
              <a:rPr lang="zh-CN" altLang="en-GB" dirty="0"/>
            </a:br>
            <a:r>
              <a:rPr lang="zh-CN" altLang="en-US" dirty="0"/>
              <a:t>双精度的表示范围：</a:t>
            </a:r>
            <a:r>
              <a:rPr lang="en-US" altLang="zh-CN" dirty="0"/>
              <a:t>10</a:t>
            </a:r>
            <a:r>
              <a:rPr lang="en-GB" altLang="zh-CN" dirty="0"/>
              <a:t>e-307</a:t>
            </a:r>
            <a:r>
              <a:rPr lang="zh-CN" altLang="en-US" dirty="0"/>
              <a:t>到</a:t>
            </a:r>
            <a:r>
              <a:rPr lang="en-US" altLang="zh-CN" dirty="0"/>
              <a:t>10</a:t>
            </a:r>
            <a:r>
              <a:rPr lang="en-GB" altLang="zh-CN" dirty="0"/>
              <a:t>e307</a:t>
            </a:r>
            <a:endParaRPr lang="zh-CN" altLang="en-US" dirty="0"/>
          </a:p>
        </p:txBody>
      </p:sp>
      <p:sp>
        <p:nvSpPr>
          <p:cNvPr id="37892"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39939"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zh-CN" dirty="0"/>
          </a:p>
        </p:txBody>
      </p:sp>
      <p:sp>
        <p:nvSpPr>
          <p:cNvPr id="39940"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41987"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识别整个子集</a:t>
            </a:r>
            <a:endParaRPr lang="en-US" altLang="zh-CN" dirty="0"/>
          </a:p>
          <a:p>
            <a:pPr lvl="0" eaLnBrk="1" hangingPunct="1">
              <a:spcBef>
                <a:spcPct val="0"/>
              </a:spcBef>
            </a:pPr>
            <a:r>
              <a:rPr lang="zh-CN" altLang="en-US" dirty="0"/>
              <a:t>考试</a:t>
            </a:r>
            <a:endParaRPr lang="en-US" altLang="zh-CN" dirty="0"/>
          </a:p>
          <a:p>
            <a:pPr lvl="0" eaLnBrk="1" hangingPunct="1">
              <a:spcBef>
                <a:spcPct val="0"/>
              </a:spcBef>
            </a:pPr>
            <a:endParaRPr lang="en-US" altLang="zh-CN" dirty="0"/>
          </a:p>
        </p:txBody>
      </p:sp>
      <p:sp>
        <p:nvSpPr>
          <p:cNvPr id="41988"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44035"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课设：手工实现这个算法</a:t>
            </a:r>
            <a:endParaRPr lang="en-US" altLang="zh-CN" dirty="0"/>
          </a:p>
        </p:txBody>
      </p:sp>
      <p:sp>
        <p:nvSpPr>
          <p:cNvPr id="44036"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46083"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4608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48131"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48132"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55299"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标识符和常数的识别比较直接</a:t>
            </a:r>
            <a:endParaRPr lang="zh-CN" altLang="en-US" dirty="0"/>
          </a:p>
        </p:txBody>
      </p:sp>
      <p:sp>
        <p:nvSpPr>
          <p:cNvPr id="55300"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3315" name="备注占位符 2"/>
          <p:cNvSpPr>
            <a:spLocks noGrp="1"/>
          </p:cNvSpPr>
          <p:nvPr>
            <p:ph type="body"/>
          </p:nvPr>
        </p:nvSpPr>
        <p:spPr>
          <a:noFill/>
          <a:ln>
            <a:noFill/>
          </a:ln>
        </p:spPr>
        <p:txBody>
          <a:bodyPr wrap="square" lIns="91440" tIns="45720" rIns="91440" bIns="45720" anchor="t" anchorCtr="0"/>
          <a:p>
            <a:pPr lvl="0" eaLnBrk="1" hangingPunct="1"/>
            <a:r>
              <a:rPr lang="zh-CN" altLang="en-US" dirty="0"/>
              <a:t>编程用到语言，机器识别它们，研究自动机，是为了能够做自动分析！！！</a:t>
            </a:r>
            <a:endParaRPr lang="zh-CN" altLang="en-US" dirty="0"/>
          </a:p>
          <a:p>
            <a:pPr lvl="0" eaLnBrk="1" hangingPunct="1"/>
            <a:endParaRPr lang="zh-CN" altLang="en-US" dirty="0"/>
          </a:p>
        </p:txBody>
      </p:sp>
      <p:sp>
        <p:nvSpPr>
          <p:cNvPr id="13316"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57347"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p:txBody>
      </p:sp>
      <p:sp>
        <p:nvSpPr>
          <p:cNvPr id="57348"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59395" name="备注占位符 2"/>
          <p:cNvSpPr>
            <a:spLocks noGrp="1"/>
          </p:cNvSpPr>
          <p:nvPr>
            <p:ph type="body"/>
          </p:nvPr>
        </p:nvSpPr>
        <p:spPr>
          <a:noFill/>
          <a:ln>
            <a:noFill/>
          </a:ln>
        </p:spPr>
        <p:txBody>
          <a:bodyPr wrap="square" lIns="91440" tIns="45720" rIns="91440" bIns="45720" anchor="t" anchorCtr="0"/>
          <a:p>
            <a:pPr lvl="0" eaLnBrk="1" hangingPunct="1"/>
            <a:r>
              <a:rPr lang="zh-CN" altLang="en-US" dirty="0"/>
              <a:t>单核</a:t>
            </a:r>
            <a:r>
              <a:rPr lang="en-US" altLang="zh-CN" dirty="0"/>
              <a:t>CPU</a:t>
            </a:r>
            <a:r>
              <a:rPr lang="zh-CN" altLang="en-US" dirty="0"/>
              <a:t>是按照确定性执行顺序，所以最终要确定性有限自动机！</a:t>
            </a:r>
            <a:r>
              <a:rPr lang="en-US" altLang="zh-CN" dirty="0"/>
              <a:t>NFA</a:t>
            </a:r>
            <a:r>
              <a:rPr lang="zh-CN" altLang="en-US" dirty="0"/>
              <a:t>表达更方便</a:t>
            </a:r>
            <a:endParaRPr lang="en-US" altLang="zh-CN" dirty="0"/>
          </a:p>
          <a:p>
            <a:pPr lvl="0" eaLnBrk="1" hangingPunct="1"/>
            <a:r>
              <a:rPr lang="zh-CN" altLang="en-US" dirty="0"/>
              <a:t>不同人提出不同表达方式而已（正规表达式，正规文法）</a:t>
            </a:r>
            <a:endParaRPr lang="en-US" altLang="zh-CN" dirty="0"/>
          </a:p>
          <a:p>
            <a:pPr lvl="0" eaLnBrk="1" hangingPunct="1"/>
            <a:r>
              <a:rPr lang="zh-CN" altLang="en-US" dirty="0"/>
              <a:t>转化为两个语言等价</a:t>
            </a:r>
            <a:endParaRPr lang="en-US" altLang="zh-CN" dirty="0"/>
          </a:p>
          <a:p>
            <a:pPr lvl="0" eaLnBrk="1" hangingPunct="1"/>
            <a:r>
              <a:rPr lang="zh-CN" altLang="en-US" dirty="0"/>
              <a:t>这三种模型虽然定义迥然不同，但却表示同样的</a:t>
            </a:r>
            <a:r>
              <a:rPr lang="zh-CN" altLang="en-US" b="1" dirty="0"/>
              <a:t>正则语言</a:t>
            </a:r>
            <a:r>
              <a:rPr lang="zh-CN" altLang="en-US" dirty="0"/>
              <a:t>。幸运的是，只需要很简单的规则，就能把任何正则表达式转化成</a:t>
            </a:r>
            <a:r>
              <a:rPr lang="en-US" altLang="zh-CN" dirty="0"/>
              <a:t>NFA</a:t>
            </a:r>
            <a:r>
              <a:rPr lang="zh-CN" altLang="en-US" dirty="0"/>
              <a:t>，而任何一个</a:t>
            </a:r>
            <a:r>
              <a:rPr lang="en-US" altLang="zh-CN" dirty="0"/>
              <a:t>NFA</a:t>
            </a:r>
            <a:r>
              <a:rPr lang="zh-CN" altLang="en-US" dirty="0"/>
              <a:t>又都可以转化为</a:t>
            </a:r>
            <a:r>
              <a:rPr lang="en-US" altLang="zh-CN" dirty="0"/>
              <a:t>DFA</a:t>
            </a:r>
            <a:r>
              <a:rPr lang="zh-CN" altLang="en-US" dirty="0"/>
              <a:t>，这样我们就能把正则表达式转化为易于编程的</a:t>
            </a:r>
            <a:r>
              <a:rPr lang="en-US" altLang="zh-CN" dirty="0"/>
              <a:t>DFA</a:t>
            </a:r>
            <a:r>
              <a:rPr lang="zh-CN" altLang="en-US" dirty="0"/>
              <a:t>，来真正进行词法分析的工作</a:t>
            </a:r>
            <a:endParaRPr lang="zh-CN" altLang="en-US" dirty="0"/>
          </a:p>
        </p:txBody>
      </p:sp>
      <p:sp>
        <p:nvSpPr>
          <p:cNvPr id="59396"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61443"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标识符和常数的识别比较直接</a:t>
            </a:r>
            <a:endParaRPr lang="zh-CN" altLang="en-US" dirty="0"/>
          </a:p>
        </p:txBody>
      </p:sp>
      <p:sp>
        <p:nvSpPr>
          <p:cNvPr id="6144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63491" name="备注占位符 2"/>
          <p:cNvSpPr>
            <a:spLocks noGrp="1"/>
          </p:cNvSpPr>
          <p:nvPr>
            <p:ph type="body"/>
          </p:nvPr>
        </p:nvSpPr>
        <p:spPr>
          <a:noFill/>
          <a:ln>
            <a:noFill/>
          </a:ln>
        </p:spPr>
        <p:txBody>
          <a:bodyPr wrap="square" lIns="91440" tIns="45720" rIns="91440" bIns="45720" anchor="t" anchorCtr="0"/>
          <a:p>
            <a:pPr lvl="0"/>
            <a:r>
              <a:rPr lang="zh-CN" altLang="en-US" dirty="0"/>
              <a:t>有状态变迁的味道，先终结符，后非终结符，然后是开始符</a:t>
            </a:r>
            <a:endParaRPr lang="zh-CN" altLang="en-US" dirty="0"/>
          </a:p>
        </p:txBody>
      </p:sp>
      <p:sp>
        <p:nvSpPr>
          <p:cNvPr id="63492"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65539" name="备注占位符 2"/>
          <p:cNvSpPr>
            <a:spLocks noGrp="1"/>
          </p:cNvSpPr>
          <p:nvPr>
            <p:ph type="body"/>
          </p:nvPr>
        </p:nvSpPr>
        <p:spPr>
          <a:noFill/>
          <a:ln>
            <a:noFill/>
          </a:ln>
        </p:spPr>
        <p:txBody>
          <a:bodyPr wrap="square" lIns="91440" tIns="45720" rIns="91440" bIns="45720" anchor="t" anchorCtr="0"/>
          <a:p>
            <a:pPr lvl="0" eaLnBrk="1" hangingPunct="1"/>
            <a:r>
              <a:rPr lang="zh-CN" altLang="en-US" dirty="0"/>
              <a:t>一个表达，一个识别，</a:t>
            </a:r>
            <a:r>
              <a:rPr lang="en-US" altLang="zh-CN" dirty="0"/>
              <a:t>0,1,2,3</a:t>
            </a:r>
            <a:r>
              <a:rPr lang="zh-CN" altLang="en-US" dirty="0"/>
              <a:t>，。。。代表连接的次数</a:t>
            </a:r>
            <a:endParaRPr lang="zh-CN" altLang="en-US" dirty="0"/>
          </a:p>
        </p:txBody>
      </p:sp>
      <p:sp>
        <p:nvSpPr>
          <p:cNvPr id="65540"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67587"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a:p>
            <a:pPr lvl="0" eaLnBrk="1" hangingPunct="1"/>
            <a:endParaRPr lang="zh-CN" altLang="en-US" dirty="0"/>
          </a:p>
          <a:p>
            <a:pPr lvl="0" eaLnBrk="1" hangingPunct="1"/>
            <a:r>
              <a:rPr lang="zh-CN" altLang="en-US" dirty="0"/>
              <a:t>因此词法里面要么是标识符，常量，界符，算符等，这些单词是字母表能够构造的字符串的子集，即所谓我们感性却的一些特殊字集，称为</a:t>
            </a:r>
            <a:r>
              <a:rPr lang="zh-CN" altLang="en-US" dirty="0"/>
              <a:t>正规式</a:t>
            </a:r>
            <a:endParaRPr lang="zh-CN" altLang="en-US" dirty="0"/>
          </a:p>
          <a:p>
            <a:pPr lvl="0" eaLnBrk="1" hangingPunct="1"/>
            <a:r>
              <a:rPr lang="zh-CN" altLang="en-US" dirty="0"/>
              <a:t>除了正规文法，我们还引入两个新概念，正规式和正规</a:t>
            </a:r>
            <a:r>
              <a:rPr lang="zh-CN" altLang="en-US" dirty="0"/>
              <a:t>集</a:t>
            </a:r>
            <a:endParaRPr lang="zh-CN" altLang="en-US" dirty="0"/>
          </a:p>
        </p:txBody>
      </p:sp>
      <p:sp>
        <p:nvSpPr>
          <p:cNvPr id="67588"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69635" name="备注占位符 2"/>
          <p:cNvSpPr>
            <a:spLocks noGrp="1"/>
          </p:cNvSpPr>
          <p:nvPr>
            <p:ph type="body"/>
          </p:nvPr>
        </p:nvSpPr>
        <p:spPr>
          <a:noFill/>
          <a:ln>
            <a:noFill/>
          </a:ln>
        </p:spPr>
        <p:txBody>
          <a:bodyPr wrap="square" lIns="91440" tIns="45720" rIns="91440" bIns="45720" anchor="t" anchorCtr="0"/>
          <a:p>
            <a:pPr lvl="0" eaLnBrk="1" hangingPunct="1"/>
            <a:r>
              <a:rPr lang="zh-CN" altLang="en-US" dirty="0"/>
              <a:t>再来一个例子：</a:t>
            </a:r>
            <a:r>
              <a:rPr lang="en-US" altLang="zh-CN" dirty="0"/>
              <a:t>{A, B, 0, 1}</a:t>
            </a:r>
            <a:endParaRPr lang="en-US" altLang="zh-CN" dirty="0"/>
          </a:p>
          <a:p>
            <a:pPr lvl="0" eaLnBrk="1" hangingPunct="1"/>
            <a:r>
              <a:rPr lang="zh-CN" altLang="en-US" dirty="0"/>
              <a:t>注意正规集的表述！！！从例子翻过去确认正规式的定义！！！</a:t>
            </a:r>
            <a:endParaRPr lang="en-US" altLang="zh-CN" dirty="0"/>
          </a:p>
          <a:p>
            <a:pPr lvl="0" eaLnBrk="1" hangingPunct="1"/>
            <a:r>
              <a:rPr lang="zh-CN" altLang="en-US" dirty="0"/>
              <a:t>一个正规式能够表达一个集合！！！</a:t>
            </a:r>
            <a:endParaRPr lang="zh-CN" altLang="en-US" dirty="0"/>
          </a:p>
        </p:txBody>
      </p:sp>
      <p:sp>
        <p:nvSpPr>
          <p:cNvPr id="69636"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71683" name="备注占位符 2"/>
          <p:cNvSpPr>
            <a:spLocks noGrp="1"/>
          </p:cNvSpPr>
          <p:nvPr>
            <p:ph type="body"/>
          </p:nvPr>
        </p:nvSpPr>
        <p:spPr>
          <a:noFill/>
          <a:ln>
            <a:noFill/>
          </a:ln>
        </p:spPr>
        <p:txBody>
          <a:bodyPr wrap="square" lIns="91440" tIns="45720" rIns="91440" bIns="45720" anchor="t" anchorCtr="0"/>
          <a:p>
            <a:pPr lvl="0" eaLnBrk="1" hangingPunct="1"/>
            <a:r>
              <a:rPr lang="zh-CN" altLang="en-US" dirty="0"/>
              <a:t>问一下，</a:t>
            </a:r>
            <a:r>
              <a:rPr lang="en-US" altLang="zh-CN" dirty="0"/>
              <a:t>b(ab)*</a:t>
            </a:r>
            <a:r>
              <a:rPr lang="zh-CN" altLang="en-US" dirty="0"/>
              <a:t>表示什么正规集？或交换律，或结合律，连接结合律，分配率，零一率，抽取率</a:t>
            </a:r>
            <a:endParaRPr lang="en-US" altLang="zh-CN" dirty="0"/>
          </a:p>
          <a:p>
            <a:pPr lvl="0" eaLnBrk="1" hangingPunct="1"/>
            <a:endParaRPr lang="en-US" altLang="zh-CN" dirty="0"/>
          </a:p>
          <a:p>
            <a:pPr lvl="0" eaLnBrk="1" hangingPunct="1"/>
            <a:endParaRPr lang="en-US" altLang="zh-CN" dirty="0"/>
          </a:p>
        </p:txBody>
      </p:sp>
      <p:sp>
        <p:nvSpPr>
          <p:cNvPr id="7168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73731" name="备注占位符 2"/>
          <p:cNvSpPr>
            <a:spLocks noGrp="1"/>
          </p:cNvSpPr>
          <p:nvPr>
            <p:ph type="body"/>
          </p:nvPr>
        </p:nvSpPr>
        <p:spPr>
          <a:noFill/>
          <a:ln>
            <a:noFill/>
          </a:ln>
        </p:spPr>
        <p:txBody>
          <a:bodyPr wrap="square" lIns="91440" tIns="45720" rIns="91440" bIns="45720" anchor="t" anchorCtr="0"/>
          <a:p>
            <a:pPr lvl="0" eaLnBrk="1" hangingPunct="1"/>
            <a:r>
              <a:rPr lang="zh-CN" altLang="en-US" dirty="0"/>
              <a:t>前面学过用文法推导产生</a:t>
            </a:r>
            <a:r>
              <a:rPr lang="zh-CN" altLang="en-US" dirty="0"/>
              <a:t>语言</a:t>
            </a:r>
            <a:endParaRPr lang="zh-CN" altLang="en-US" dirty="0"/>
          </a:p>
        </p:txBody>
      </p:sp>
      <p:sp>
        <p:nvSpPr>
          <p:cNvPr id="73732"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75779" name="备注占位符 2"/>
          <p:cNvSpPr>
            <a:spLocks noGrp="1"/>
          </p:cNvSpPr>
          <p:nvPr>
            <p:ph type="body"/>
          </p:nvPr>
        </p:nvSpPr>
        <p:spPr>
          <a:noFill/>
          <a:ln>
            <a:noFill/>
          </a:ln>
        </p:spPr>
        <p:txBody>
          <a:bodyPr wrap="square" lIns="91440" tIns="45720" rIns="91440" bIns="45720" anchor="t" anchorCtr="0"/>
          <a:p>
            <a:pPr lvl="0"/>
            <a:r>
              <a:rPr lang="zh-CN" altLang="en-US" dirty="0"/>
              <a:t>有状态变迁的味道，先终结符，后非终结符，然后是开始符</a:t>
            </a:r>
            <a:endParaRPr lang="zh-CN" altLang="en-US" dirty="0"/>
          </a:p>
        </p:txBody>
      </p:sp>
      <p:sp>
        <p:nvSpPr>
          <p:cNvPr id="75780"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5363"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编译器第一个步骤</a:t>
            </a:r>
            <a:endParaRPr lang="zh-CN" altLang="en-US" dirty="0"/>
          </a:p>
        </p:txBody>
      </p:sp>
      <p:sp>
        <p:nvSpPr>
          <p:cNvPr id="1536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79875"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a:p>
            <a:pPr lvl="0" eaLnBrk="1" hangingPunct="1"/>
            <a:r>
              <a:rPr lang="zh-CN" altLang="en-US" dirty="0"/>
              <a:t>一个正规式能够表达一个字的集合，即语言</a:t>
            </a:r>
            <a:endParaRPr lang="en-US" altLang="zh-CN" dirty="0"/>
          </a:p>
          <a:p>
            <a:pPr lvl="0" eaLnBrk="1" hangingPunct="1"/>
            <a:r>
              <a:rPr lang="zh-CN" altLang="en-US" dirty="0"/>
              <a:t>一个自动机能够识别一个字的集合，即语言</a:t>
            </a:r>
            <a:endParaRPr lang="en-US" altLang="zh-CN" dirty="0"/>
          </a:p>
          <a:p>
            <a:pPr lvl="0" eaLnBrk="1" hangingPunct="1"/>
            <a:r>
              <a:rPr lang="zh-CN" altLang="en-US" dirty="0"/>
              <a:t>有穷自动机（</a:t>
            </a:r>
            <a:r>
              <a:rPr lang="en-US" altLang="zh-CN" dirty="0"/>
              <a:t>Finite Automate</a:t>
            </a:r>
            <a:r>
              <a:rPr lang="zh-CN" altLang="en-US" dirty="0"/>
              <a:t>）是用来模拟实物系统的数学模型，它包括如下五个部分</a:t>
            </a:r>
            <a:endParaRPr lang="en-US" altLang="zh-CN" dirty="0"/>
          </a:p>
          <a:p>
            <a:pPr lvl="0" eaLnBrk="1" hangingPunct="1"/>
            <a:r>
              <a:rPr lang="zh-CN" altLang="en-US" dirty="0"/>
              <a:t>有穷自动机</a:t>
            </a:r>
            <a:r>
              <a:rPr lang="en-US" altLang="zh-CN" dirty="0"/>
              <a:t>(</a:t>
            </a:r>
            <a:r>
              <a:rPr lang="zh-CN" altLang="en-US" dirty="0"/>
              <a:t>也称有限自动机</a:t>
            </a:r>
            <a:r>
              <a:rPr lang="en-US" altLang="zh-CN" dirty="0"/>
              <a:t>)</a:t>
            </a:r>
            <a:r>
              <a:rPr lang="zh-CN" altLang="en-US" dirty="0"/>
              <a:t>作为一种识别装置，它能准确地识别正规集，即识别正规文法所定义的语言和正规式所表示的集合。</a:t>
            </a:r>
            <a:endParaRPr lang="zh-CN" altLang="en-US" dirty="0"/>
          </a:p>
          <a:p>
            <a:pPr lvl="0" eaLnBrk="1" hangingPunct="1"/>
            <a:r>
              <a:rPr lang="zh-CN" altLang="en-US" dirty="0"/>
              <a:t>一个是语言定义层面，一个是机器识别</a:t>
            </a:r>
            <a:r>
              <a:rPr lang="zh-CN" altLang="en-US" dirty="0"/>
              <a:t>层面</a:t>
            </a:r>
            <a:endParaRPr lang="zh-CN" altLang="en-US" dirty="0"/>
          </a:p>
        </p:txBody>
      </p:sp>
      <p:sp>
        <p:nvSpPr>
          <p:cNvPr id="79876"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81923" name="备注占位符 2"/>
          <p:cNvSpPr>
            <a:spLocks noGrp="1"/>
          </p:cNvSpPr>
          <p:nvPr>
            <p:ph type="body"/>
          </p:nvPr>
        </p:nvSpPr>
        <p:spPr>
          <a:noFill/>
          <a:ln>
            <a:noFill/>
          </a:ln>
        </p:spPr>
        <p:txBody>
          <a:bodyPr wrap="square" lIns="91440" tIns="45720" rIns="91440" bIns="45720" anchor="t" anchorCtr="0"/>
          <a:p>
            <a:pPr lvl="0" eaLnBrk="1" hangingPunct="1"/>
            <a:r>
              <a:rPr lang="zh-CN" altLang="en-US" dirty="0"/>
              <a:t>边上只允许一个字符</a:t>
            </a:r>
            <a:endParaRPr lang="zh-CN" altLang="en-US" dirty="0"/>
          </a:p>
        </p:txBody>
      </p:sp>
      <p:sp>
        <p:nvSpPr>
          <p:cNvPr id="8192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84995" name="备注占位符 2"/>
          <p:cNvSpPr>
            <a:spLocks noGrp="1"/>
          </p:cNvSpPr>
          <p:nvPr>
            <p:ph type="body"/>
          </p:nvPr>
        </p:nvSpPr>
        <p:spPr>
          <a:noFill/>
          <a:ln>
            <a:noFill/>
          </a:ln>
        </p:spPr>
        <p:txBody>
          <a:bodyPr wrap="square" lIns="91440" tIns="45720" rIns="91440" bIns="45720" anchor="t" anchorCtr="0"/>
          <a:p>
            <a:pPr lvl="0" eaLnBrk="1" hangingPunct="1"/>
            <a:r>
              <a:rPr lang="zh-CN" altLang="en-US" dirty="0"/>
              <a:t>正规式，</a:t>
            </a:r>
            <a:r>
              <a:rPr lang="en-US" altLang="zh-CN" dirty="0"/>
              <a:t>DFA</a:t>
            </a:r>
            <a:r>
              <a:rPr lang="zh-CN" altLang="en-US" dirty="0"/>
              <a:t>，</a:t>
            </a:r>
            <a:r>
              <a:rPr lang="en-US" altLang="zh-CN" dirty="0"/>
              <a:t>NFA</a:t>
            </a:r>
            <a:r>
              <a:rPr lang="zh-CN" altLang="en-US" dirty="0"/>
              <a:t>都是基于有穷字母集来定义的</a:t>
            </a:r>
            <a:endParaRPr lang="zh-CN" altLang="en-US" dirty="0"/>
          </a:p>
        </p:txBody>
      </p:sp>
      <p:sp>
        <p:nvSpPr>
          <p:cNvPr id="84996"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87043" name="备注占位符 2"/>
          <p:cNvSpPr>
            <a:spLocks noGrp="1"/>
          </p:cNvSpPr>
          <p:nvPr>
            <p:ph type="body"/>
          </p:nvPr>
        </p:nvSpPr>
        <p:spPr>
          <a:noFill/>
          <a:ln>
            <a:noFill/>
          </a:ln>
        </p:spPr>
        <p:txBody>
          <a:bodyPr wrap="square" lIns="91440" tIns="45720" rIns="91440" bIns="45720" anchor="t" anchorCtr="0"/>
          <a:p>
            <a:pPr lvl="0" eaLnBrk="1" hangingPunct="1"/>
            <a:r>
              <a:rPr lang="zh-CN" altLang="en-US" dirty="0"/>
              <a:t>有些时候，比</a:t>
            </a:r>
            <a:r>
              <a:rPr lang="en-US" altLang="zh-CN" dirty="0"/>
              <a:t>DFA</a:t>
            </a:r>
            <a:r>
              <a:rPr lang="zh-CN" altLang="en-US" dirty="0"/>
              <a:t>表达更方便</a:t>
            </a:r>
            <a:endParaRPr lang="zh-CN" altLang="en-US" dirty="0"/>
          </a:p>
        </p:txBody>
      </p:sp>
      <p:sp>
        <p:nvSpPr>
          <p:cNvPr id="8704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89091"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p:txBody>
      </p:sp>
      <p:sp>
        <p:nvSpPr>
          <p:cNvPr id="89092"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也就是我们一般不会直接用正规式来编程实现词法分析器，而是用</a:t>
            </a:r>
            <a:r>
              <a:rPr lang="en-US" altLang="zh-CN"/>
              <a:t>DFA</a:t>
            </a:r>
            <a:r>
              <a:rPr lang="zh-CN" altLang="en-US"/>
              <a:t>来</a:t>
            </a:r>
            <a:r>
              <a:rPr lang="zh-CN" altLang="en-US"/>
              <a:t>实现</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93187"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p:txBody>
      </p:sp>
      <p:sp>
        <p:nvSpPr>
          <p:cNvPr id="93188"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95235" name="备注占位符 2"/>
          <p:cNvSpPr>
            <a:spLocks noGrp="1"/>
          </p:cNvSpPr>
          <p:nvPr>
            <p:ph type="body"/>
          </p:nvPr>
        </p:nvSpPr>
        <p:spPr>
          <a:noFill/>
          <a:ln>
            <a:noFill/>
          </a:ln>
        </p:spPr>
        <p:txBody>
          <a:bodyPr wrap="square" lIns="91440" tIns="45720" rIns="91440" bIns="45720" anchor="t" anchorCtr="0"/>
          <a:p>
            <a:pPr lvl="0" eaLnBrk="1" hangingPunct="1"/>
            <a:r>
              <a:rPr lang="zh-CN" altLang="en-US" dirty="0"/>
              <a:t>对</a:t>
            </a:r>
            <a:r>
              <a:rPr lang="en-US" altLang="zh-CN" dirty="0"/>
              <a:t>NFA</a:t>
            </a:r>
            <a:r>
              <a:rPr lang="zh-CN" altLang="en-US" dirty="0"/>
              <a:t>进行改造</a:t>
            </a:r>
            <a:endParaRPr lang="zh-CN" altLang="en-US" dirty="0"/>
          </a:p>
          <a:p>
            <a:pPr lvl="0" eaLnBrk="1" hangingPunct="1"/>
            <a:r>
              <a:rPr lang="zh-CN" altLang="en-US" dirty="0"/>
              <a:t>同一个状态上，</a:t>
            </a:r>
            <a:r>
              <a:rPr lang="en-US" altLang="zh-CN" dirty="0"/>
              <a:t>a,b </a:t>
            </a:r>
            <a:r>
              <a:rPr lang="zh-CN" altLang="en-US" dirty="0"/>
              <a:t>相当于</a:t>
            </a:r>
            <a:r>
              <a:rPr lang="en-US" altLang="zh-CN" dirty="0"/>
              <a:t>a|b, </a:t>
            </a:r>
            <a:r>
              <a:rPr lang="zh-CN" altLang="en-US" dirty="0"/>
              <a:t>不同状态上，则是两条不同的箭弧</a:t>
            </a:r>
            <a:endParaRPr lang="en-US" altLang="zh-CN" dirty="0"/>
          </a:p>
          <a:p>
            <a:pPr lvl="0" eaLnBrk="1" hangingPunct="1"/>
            <a:r>
              <a:rPr lang="zh-CN" altLang="en-US" dirty="0"/>
              <a:t>三种操作是正则式里面的，也是</a:t>
            </a:r>
            <a:r>
              <a:rPr lang="en-US" altLang="zh-CN" dirty="0"/>
              <a:t>NFA</a:t>
            </a:r>
            <a:r>
              <a:rPr lang="zh-CN" altLang="en-US" dirty="0"/>
              <a:t>的变迁上允许的</a:t>
            </a:r>
            <a:endParaRPr lang="en-US" altLang="zh-CN" dirty="0"/>
          </a:p>
        </p:txBody>
      </p:sp>
      <p:sp>
        <p:nvSpPr>
          <p:cNvPr id="95236"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97283"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p:txBody>
      </p:sp>
      <p:sp>
        <p:nvSpPr>
          <p:cNvPr id="9728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02403"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p:txBody>
      </p:sp>
      <p:sp>
        <p:nvSpPr>
          <p:cNvPr id="10240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7411"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17412"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04451" name="备注占位符 2"/>
          <p:cNvSpPr>
            <a:spLocks noGrp="1"/>
          </p:cNvSpPr>
          <p:nvPr>
            <p:ph type="body"/>
          </p:nvPr>
        </p:nvSpPr>
        <p:spPr>
          <a:noFill/>
          <a:ln>
            <a:noFill/>
          </a:ln>
        </p:spPr>
        <p:txBody>
          <a:bodyPr wrap="square" lIns="91440" tIns="45720" rIns="91440" bIns="45720" anchor="t" anchorCtr="0"/>
          <a:p>
            <a:pPr lvl="0"/>
            <a:r>
              <a:rPr lang="zh-CN" altLang="en-US" dirty="0"/>
              <a:t>有状态变迁的味道，先终结符，后非终结符，然后是开始符</a:t>
            </a:r>
            <a:endParaRPr lang="zh-CN" altLang="en-US" dirty="0"/>
          </a:p>
        </p:txBody>
      </p:sp>
      <p:sp>
        <p:nvSpPr>
          <p:cNvPr id="104452"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07523" name="备注占位符 2"/>
          <p:cNvSpPr>
            <a:spLocks noGrp="1"/>
          </p:cNvSpPr>
          <p:nvPr>
            <p:ph type="body"/>
          </p:nvPr>
        </p:nvSpPr>
        <p:spPr>
          <a:noFill/>
          <a:ln>
            <a:noFill/>
          </a:ln>
        </p:spPr>
        <p:txBody>
          <a:bodyPr wrap="square" lIns="91440" tIns="45720" rIns="91440" bIns="45720" anchor="t" anchorCtr="0"/>
          <a:p>
            <a:pPr lvl="0"/>
            <a:r>
              <a:rPr lang="zh-CN" altLang="en-US" dirty="0"/>
              <a:t>直观的对应关系或转换</a:t>
            </a:r>
            <a:endParaRPr lang="zh-CN" altLang="en-US" dirty="0"/>
          </a:p>
        </p:txBody>
      </p:sp>
      <p:sp>
        <p:nvSpPr>
          <p:cNvPr id="10752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09571" name="备注占位符 2"/>
          <p:cNvSpPr>
            <a:spLocks noGrp="1"/>
          </p:cNvSpPr>
          <p:nvPr>
            <p:ph type="body"/>
          </p:nvPr>
        </p:nvSpPr>
        <p:spPr>
          <a:noFill/>
          <a:ln>
            <a:noFill/>
          </a:ln>
        </p:spPr>
        <p:txBody>
          <a:bodyPr wrap="square" lIns="91440" tIns="45720" rIns="91440" bIns="45720" anchor="t" anchorCtr="0"/>
          <a:p>
            <a:pPr lvl="0"/>
            <a:r>
              <a:rPr lang="zh-CN" altLang="en-US" dirty="0"/>
              <a:t>关键是如何构造映射</a:t>
            </a:r>
            <a:endParaRPr lang="zh-CN" altLang="en-US" dirty="0"/>
          </a:p>
        </p:txBody>
      </p:sp>
      <p:sp>
        <p:nvSpPr>
          <p:cNvPr id="109572"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11619" name="备注占位符 2"/>
          <p:cNvSpPr>
            <a:spLocks noGrp="1"/>
          </p:cNvSpPr>
          <p:nvPr>
            <p:ph type="body"/>
          </p:nvPr>
        </p:nvSpPr>
        <p:spPr>
          <a:noFill/>
          <a:ln>
            <a:noFill/>
          </a:ln>
        </p:spPr>
        <p:txBody>
          <a:bodyPr wrap="square" lIns="91440" tIns="45720" rIns="91440" bIns="45720" anchor="t" anchorCtr="0"/>
          <a:p>
            <a:pPr lvl="0"/>
            <a:r>
              <a:rPr lang="zh-CN" altLang="en-US" dirty="0"/>
              <a:t>在</a:t>
            </a:r>
            <a:r>
              <a:rPr lang="en-US" altLang="zh-CN" dirty="0"/>
              <a:t>FM</a:t>
            </a:r>
            <a:r>
              <a:rPr lang="zh-CN" altLang="en-US" dirty="0"/>
              <a:t>中，识别的语言是输入的字符串、</a:t>
            </a:r>
            <a:endParaRPr lang="zh-CN" altLang="en-US" dirty="0"/>
          </a:p>
        </p:txBody>
      </p:sp>
      <p:sp>
        <p:nvSpPr>
          <p:cNvPr id="111620"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13667"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113668"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15715" name="备注占位符 2"/>
          <p:cNvSpPr>
            <a:spLocks noGrp="1"/>
          </p:cNvSpPr>
          <p:nvPr>
            <p:ph type="body"/>
          </p:nvPr>
        </p:nvSpPr>
        <p:spPr>
          <a:noFill/>
          <a:ln>
            <a:noFill/>
          </a:ln>
        </p:spPr>
        <p:txBody>
          <a:bodyPr wrap="square" lIns="91440" tIns="45720" rIns="91440" bIns="45720" anchor="t" anchorCtr="0"/>
          <a:p>
            <a:pPr lvl="0"/>
            <a:endParaRPr lang="en-US" altLang="zh-CN" dirty="0"/>
          </a:p>
        </p:txBody>
      </p:sp>
      <p:sp>
        <p:nvSpPr>
          <p:cNvPr id="115716"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17763" name="备注占位符 2"/>
          <p:cNvSpPr>
            <a:spLocks noGrp="1"/>
          </p:cNvSpPr>
          <p:nvPr>
            <p:ph type="body"/>
          </p:nvPr>
        </p:nvSpPr>
        <p:spPr>
          <a:noFill/>
          <a:ln>
            <a:noFill/>
          </a:ln>
        </p:spPr>
        <p:txBody>
          <a:bodyPr wrap="square" lIns="91440" tIns="45720" rIns="91440" bIns="45720" anchor="t" anchorCtr="0"/>
          <a:p>
            <a:pPr lvl="0"/>
            <a:r>
              <a:rPr lang="zh-CN" altLang="en-US" dirty="0"/>
              <a:t>板书</a:t>
            </a:r>
            <a:endParaRPr lang="zh-CN" altLang="en-US" dirty="0"/>
          </a:p>
        </p:txBody>
      </p:sp>
      <p:sp>
        <p:nvSpPr>
          <p:cNvPr id="11776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19811" name="备注占位符 2"/>
          <p:cNvSpPr>
            <a:spLocks noGrp="1"/>
          </p:cNvSpPr>
          <p:nvPr>
            <p:ph type="body"/>
          </p:nvPr>
        </p:nvSpPr>
        <p:spPr>
          <a:noFill/>
          <a:ln>
            <a:noFill/>
          </a:ln>
        </p:spPr>
        <p:txBody>
          <a:bodyPr wrap="square" lIns="91440" tIns="45720" rIns="91440" bIns="45720" anchor="t" anchorCtr="0"/>
          <a:p>
            <a:pPr lvl="0"/>
            <a:endParaRPr lang="en-US" altLang="zh-CN" dirty="0"/>
          </a:p>
        </p:txBody>
      </p:sp>
      <p:sp>
        <p:nvSpPr>
          <p:cNvPr id="119812"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21859"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121860"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23907" name="备注占位符 2"/>
          <p:cNvSpPr>
            <a:spLocks noGrp="1"/>
          </p:cNvSpPr>
          <p:nvPr>
            <p:ph type="body"/>
          </p:nvPr>
        </p:nvSpPr>
        <p:spPr>
          <a:noFill/>
          <a:ln>
            <a:noFill/>
          </a:ln>
        </p:spPr>
        <p:txBody>
          <a:bodyPr wrap="square" lIns="91440" tIns="45720" rIns="91440" bIns="45720" anchor="t" anchorCtr="0"/>
          <a:p>
            <a:pPr lvl="0"/>
            <a:r>
              <a:rPr lang="zh-CN" altLang="en-US" dirty="0"/>
              <a:t>从识别，状态转换的角度</a:t>
            </a:r>
            <a:endParaRPr lang="zh-CN" altLang="en-US" dirty="0"/>
          </a:p>
        </p:txBody>
      </p:sp>
      <p:sp>
        <p:nvSpPr>
          <p:cNvPr id="123908"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9459"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中间表达</a:t>
            </a:r>
            <a:endParaRPr lang="en-US" altLang="zh-CN" dirty="0"/>
          </a:p>
          <a:p>
            <a:pPr lvl="0" eaLnBrk="1" hangingPunct="1">
              <a:spcBef>
                <a:spcPct val="0"/>
              </a:spcBef>
            </a:pPr>
            <a:r>
              <a:rPr lang="zh-CN" altLang="en-US" dirty="0"/>
              <a:t>假定关键字、运算符和界符都是一符一种。词法分析器给出其种别编码，不给出自身的值。标识符单列一种，常数按类型分种，所以需要给出属性值。</a:t>
            </a:r>
            <a:endParaRPr lang="zh-CN" altLang="en-US" dirty="0"/>
          </a:p>
        </p:txBody>
      </p:sp>
      <p:sp>
        <p:nvSpPr>
          <p:cNvPr id="19460"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25955" name="备注占位符 2"/>
          <p:cNvSpPr>
            <a:spLocks noGrp="1"/>
          </p:cNvSpPr>
          <p:nvPr>
            <p:ph type="body"/>
          </p:nvPr>
        </p:nvSpPr>
        <p:spPr>
          <a:noFill/>
          <a:ln>
            <a:noFill/>
          </a:ln>
        </p:spPr>
        <p:txBody>
          <a:bodyPr wrap="square" lIns="91440" tIns="45720" rIns="91440" bIns="45720" anchor="t" anchorCtr="0"/>
          <a:p>
            <a:pPr lvl="0"/>
            <a:r>
              <a:rPr lang="zh-CN" altLang="en-US" dirty="0"/>
              <a:t>从字符层面！！</a:t>
            </a:r>
            <a:endParaRPr lang="zh-CN" altLang="en-US" dirty="0"/>
          </a:p>
        </p:txBody>
      </p:sp>
      <p:sp>
        <p:nvSpPr>
          <p:cNvPr id="125956"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28003" name="备注占位符 2"/>
          <p:cNvSpPr>
            <a:spLocks noGrp="1"/>
          </p:cNvSpPr>
          <p:nvPr>
            <p:ph type="body"/>
          </p:nvPr>
        </p:nvSpPr>
        <p:spPr>
          <a:noFill/>
          <a:ln>
            <a:noFill/>
          </a:ln>
        </p:spPr>
        <p:txBody>
          <a:bodyPr wrap="square" lIns="91440" tIns="45720" rIns="91440" bIns="45720" anchor="t" anchorCtr="0"/>
          <a:p>
            <a:pPr lvl="0"/>
            <a:r>
              <a:rPr lang="zh-CN" altLang="en-US" dirty="0"/>
              <a:t>提问</a:t>
            </a:r>
            <a:r>
              <a:rPr lang="en-US" altLang="zh-CN" dirty="0"/>
              <a:t>: </a:t>
            </a:r>
            <a:r>
              <a:rPr lang="zh-CN" altLang="en-US" dirty="0"/>
              <a:t>一个是消去状态，一个是增加状态</a:t>
            </a:r>
            <a:endParaRPr lang="zh-CN" altLang="en-US" dirty="0"/>
          </a:p>
        </p:txBody>
      </p:sp>
      <p:sp>
        <p:nvSpPr>
          <p:cNvPr id="12800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30051"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130052"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32099" name="备注占位符 2"/>
          <p:cNvSpPr>
            <a:spLocks noGrp="1"/>
          </p:cNvSpPr>
          <p:nvPr>
            <p:ph type="body"/>
          </p:nvPr>
        </p:nvSpPr>
        <p:spPr>
          <a:noFill/>
          <a:ln>
            <a:noFill/>
          </a:ln>
        </p:spPr>
        <p:txBody>
          <a:bodyPr wrap="square" lIns="91440" tIns="45720" rIns="91440" bIns="45720" anchor="t" anchorCtr="0"/>
          <a:p>
            <a:pPr lvl="0"/>
            <a:endParaRPr lang="en-US" altLang="zh-CN" dirty="0"/>
          </a:p>
        </p:txBody>
      </p:sp>
      <p:sp>
        <p:nvSpPr>
          <p:cNvPr id="132100"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34147"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134148"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36195"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136196"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38243" name="备注占位符 2"/>
          <p:cNvSpPr>
            <a:spLocks noGrp="1"/>
          </p:cNvSpPr>
          <p:nvPr>
            <p:ph type="body"/>
          </p:nvPr>
        </p:nvSpPr>
        <p:spPr>
          <a:noFill/>
          <a:ln>
            <a:noFill/>
          </a:ln>
        </p:spPr>
        <p:txBody>
          <a:bodyPr wrap="square" lIns="91440" tIns="45720" rIns="91440" bIns="45720" anchor="t" anchorCtr="0"/>
          <a:p>
            <a:pPr lvl="0"/>
            <a:r>
              <a:rPr lang="zh-CN" altLang="en-US" dirty="0"/>
              <a:t>针对</a:t>
            </a:r>
            <a:r>
              <a:rPr lang="en-US" altLang="zh-CN" dirty="0"/>
              <a:t>DFA</a:t>
            </a:r>
            <a:endParaRPr lang="en-US" altLang="zh-CN" dirty="0"/>
          </a:p>
        </p:txBody>
      </p:sp>
      <p:sp>
        <p:nvSpPr>
          <p:cNvPr id="13824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40291" name="备注占位符 2"/>
          <p:cNvSpPr>
            <a:spLocks noGrp="1"/>
          </p:cNvSpPr>
          <p:nvPr>
            <p:ph type="body"/>
          </p:nvPr>
        </p:nvSpPr>
        <p:spPr>
          <a:noFill/>
          <a:ln>
            <a:noFill/>
          </a:ln>
        </p:spPr>
        <p:txBody>
          <a:bodyPr wrap="square" lIns="91440" tIns="45720" rIns="91440" bIns="45720" anchor="t" anchorCtr="0"/>
          <a:p>
            <a:pPr lvl="0"/>
            <a:r>
              <a:rPr lang="zh-CN" altLang="en-US" dirty="0"/>
              <a:t>先看是否产生新的组（分属不同子集，有几个不同子集，就要划分出几个组</a:t>
            </a:r>
            <a:r>
              <a:rPr lang="en-US" altLang="zh-CN" dirty="0"/>
              <a:t>}</a:t>
            </a:r>
            <a:r>
              <a:rPr lang="zh-CN" altLang="en-US" dirty="0"/>
              <a:t>，如果是，则要划分，如何划分呢？判断是否等价！！！</a:t>
            </a:r>
            <a:endParaRPr lang="zh-CN" altLang="en-US" dirty="0"/>
          </a:p>
        </p:txBody>
      </p:sp>
      <p:sp>
        <p:nvSpPr>
          <p:cNvPr id="140292"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幻灯片图像占位符 1"/>
          <p:cNvSpPr>
            <a:spLocks noTextEdit="1"/>
          </p:cNvSpPr>
          <p:nvPr>
            <p:ph type="sldImg"/>
          </p:nvPr>
        </p:nvSpPr>
        <p:spPr>
          <a:xfrm>
            <a:off x="917575" y="744538"/>
            <a:ext cx="4962525" cy="3722687"/>
          </a:xfrm>
          <a:ln>
            <a:solidFill>
              <a:srgbClr val="000000">
                <a:alpha val="100000"/>
              </a:srgbClr>
            </a:solidFill>
            <a:miter lim="800000"/>
          </a:ln>
        </p:spPr>
      </p:sp>
      <p:sp>
        <p:nvSpPr>
          <p:cNvPr id="142339" name="文本占位符 2"/>
          <p:cNvSpPr/>
          <p:nvPr>
            <p:ph type="body"/>
          </p:nvPr>
        </p:nvSpPr>
        <p:spPr>
          <a:noFill/>
          <a:ln>
            <a:noFill/>
          </a:ln>
        </p:spPr>
        <p:txBody>
          <a:bodyPr wrap="square" lIns="91440" tIns="45720" rIns="91440" bIns="45720" anchor="t" anchorCtr="0"/>
          <a:p>
            <a:pPr lvl="0"/>
            <a:endParaRPr lang="en-US"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48483"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p:txBody>
      </p:sp>
      <p:sp>
        <p:nvSpPr>
          <p:cNvPr id="148484"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21507"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21508"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50531" name="备注占位符 2"/>
          <p:cNvSpPr>
            <a:spLocks noGrp="1"/>
          </p:cNvSpPr>
          <p:nvPr>
            <p:ph type="body"/>
          </p:nvPr>
        </p:nvSpPr>
        <p:spPr>
          <a:noFill/>
          <a:ln>
            <a:noFill/>
          </a:ln>
        </p:spPr>
        <p:txBody>
          <a:bodyPr wrap="square" lIns="91440" tIns="45720" rIns="91440" bIns="45720" anchor="t" anchorCtr="0"/>
          <a:p>
            <a:pPr lvl="0" eaLnBrk="1" hangingPunct="1"/>
            <a:r>
              <a:rPr lang="zh-CN" altLang="en-US" dirty="0"/>
              <a:t>单核</a:t>
            </a:r>
            <a:r>
              <a:rPr lang="en-US" altLang="zh-CN" dirty="0"/>
              <a:t>CPU</a:t>
            </a:r>
            <a:r>
              <a:rPr lang="zh-CN" altLang="en-US" dirty="0"/>
              <a:t>是按照确定性执行顺序，所以最终要确定性有限自动机！</a:t>
            </a:r>
            <a:endParaRPr lang="en-US" altLang="zh-CN" dirty="0"/>
          </a:p>
          <a:p>
            <a:pPr lvl="0" eaLnBrk="1" hangingPunct="1"/>
            <a:r>
              <a:rPr lang="en-US" altLang="zh-CN" dirty="0"/>
              <a:t>NFA</a:t>
            </a:r>
            <a:r>
              <a:rPr lang="zh-CN" altLang="en-US" dirty="0"/>
              <a:t>表达更方便</a:t>
            </a:r>
            <a:endParaRPr lang="en-US" altLang="zh-CN" dirty="0"/>
          </a:p>
          <a:p>
            <a:pPr lvl="0" eaLnBrk="1" hangingPunct="1"/>
            <a:r>
              <a:rPr lang="zh-CN" altLang="en-US" dirty="0"/>
              <a:t>不同人提出不同表达方式而已（正规表达式，正规文法）</a:t>
            </a:r>
            <a:endParaRPr lang="en-US" altLang="zh-CN" dirty="0"/>
          </a:p>
          <a:p>
            <a:pPr lvl="0" eaLnBrk="1" hangingPunct="1"/>
            <a:r>
              <a:rPr lang="zh-CN" altLang="en-US" dirty="0"/>
              <a:t>转化为两个语言等价</a:t>
            </a:r>
            <a:endParaRPr lang="en-US" altLang="zh-CN" dirty="0"/>
          </a:p>
          <a:p>
            <a:pPr lvl="0" eaLnBrk="1" hangingPunct="1"/>
            <a:r>
              <a:rPr lang="zh-CN" altLang="en-US" dirty="0"/>
              <a:t>这三种模型虽然定义迥然不同，但却表示同样的</a:t>
            </a:r>
            <a:r>
              <a:rPr lang="zh-CN" altLang="en-US" b="1" dirty="0"/>
              <a:t>正则语言</a:t>
            </a:r>
            <a:r>
              <a:rPr lang="zh-CN" altLang="en-US" dirty="0"/>
              <a:t>。幸运的是，只需要很简单的规则，就能把任何正则表达式转化成</a:t>
            </a:r>
            <a:r>
              <a:rPr lang="en-US" altLang="zh-CN" dirty="0"/>
              <a:t>NFA</a:t>
            </a:r>
            <a:r>
              <a:rPr lang="zh-CN" altLang="en-US" dirty="0"/>
              <a:t>，而任何一个</a:t>
            </a:r>
            <a:r>
              <a:rPr lang="en-US" altLang="zh-CN" dirty="0"/>
              <a:t>NFA</a:t>
            </a:r>
            <a:r>
              <a:rPr lang="zh-CN" altLang="en-US" dirty="0"/>
              <a:t>又都可以转化为</a:t>
            </a:r>
            <a:r>
              <a:rPr lang="en-US" altLang="zh-CN" dirty="0"/>
              <a:t>DFA</a:t>
            </a:r>
            <a:r>
              <a:rPr lang="zh-CN" altLang="en-US" dirty="0"/>
              <a:t>，这样我们就能把正则表达式转化为易于编程的</a:t>
            </a:r>
            <a:r>
              <a:rPr lang="en-US" altLang="zh-CN" dirty="0"/>
              <a:t>DFA</a:t>
            </a:r>
            <a:r>
              <a:rPr lang="zh-CN" altLang="en-US" dirty="0"/>
              <a:t>，来真正进行词法分析的工作</a:t>
            </a:r>
            <a:endParaRPr lang="zh-CN" altLang="en-US" dirty="0"/>
          </a:p>
        </p:txBody>
      </p:sp>
      <p:sp>
        <p:nvSpPr>
          <p:cNvPr id="150532"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152579"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152580"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23555"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子程序调用，其实各有利弊</a:t>
            </a:r>
            <a:endParaRPr lang="zh-CN" altLang="en-US" dirty="0"/>
          </a:p>
        </p:txBody>
      </p:sp>
      <p:sp>
        <p:nvSpPr>
          <p:cNvPr id="23556"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26627"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预处理子程序属于词法分析程序的的一个子程序，词法分析器调用它</a:t>
            </a:r>
            <a:endParaRPr lang="en-US" altLang="zh-CN" dirty="0"/>
          </a:p>
          <a:p>
            <a:pPr lvl="0" eaLnBrk="1" hangingPunct="1">
              <a:spcBef>
                <a:spcPct val="0"/>
              </a:spcBef>
            </a:pPr>
            <a:r>
              <a:rPr lang="zh-CN" altLang="en-US" dirty="0"/>
              <a:t>先预处理，装入扫描缓冲区，然后扫描。被扫描器调用</a:t>
            </a:r>
            <a:endParaRPr lang="en-US" altLang="zh-CN" dirty="0"/>
          </a:p>
          <a:p>
            <a:pPr lvl="0" eaLnBrk="1" hangingPunct="1">
              <a:spcBef>
                <a:spcPct val="0"/>
              </a:spcBef>
            </a:pPr>
            <a:endParaRPr lang="en-US" altLang="zh-CN" dirty="0"/>
          </a:p>
          <a:p>
            <a:pPr lvl="0" eaLnBrk="1" hangingPunct="1">
              <a:spcBef>
                <a:spcPct val="0"/>
              </a:spcBef>
            </a:pPr>
            <a:r>
              <a:rPr lang="zh-CN" altLang="en-US" dirty="0"/>
              <a:t>当扫描缓冲区的字符串被识别后，继续调用预处理子程序。。。</a:t>
            </a:r>
            <a:endParaRPr lang="en-US" altLang="zh-CN" dirty="0"/>
          </a:p>
        </p:txBody>
      </p:sp>
      <p:sp>
        <p:nvSpPr>
          <p:cNvPr id="26628"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a:xfrm>
            <a:off x="917575" y="744538"/>
            <a:ext cx="4962525" cy="3722687"/>
          </a:xfrm>
          <a:ln>
            <a:solidFill>
              <a:srgbClr val="000000">
                <a:alpha val="100000"/>
              </a:srgbClr>
            </a:solidFill>
            <a:miter lim="800000"/>
          </a:ln>
        </p:spPr>
      </p:sp>
      <p:sp>
        <p:nvSpPr>
          <p:cNvPr id="29699"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所谓不加保护：用户可以用保留字作为普通标识符使用</a:t>
            </a:r>
            <a:endParaRPr lang="en-US" altLang="zh-CN" dirty="0"/>
          </a:p>
          <a:p>
            <a:pPr lvl="0" eaLnBrk="1" hangingPunct="1">
              <a:spcBef>
                <a:spcPct val="0"/>
              </a:spcBef>
            </a:pPr>
            <a:r>
              <a:rPr lang="zh-CN" altLang="en-US" dirty="0"/>
              <a:t>算术</a:t>
            </a:r>
            <a:r>
              <a:rPr lang="en-US" altLang="zh-CN" dirty="0"/>
              <a:t>IF  </a:t>
            </a:r>
            <a:r>
              <a:rPr lang="zh-CN" altLang="en-US" dirty="0"/>
              <a:t>逻辑</a:t>
            </a:r>
            <a:r>
              <a:rPr lang="en-US" altLang="zh-CN" dirty="0"/>
              <a:t>IF  </a:t>
            </a:r>
            <a:endParaRPr lang="zh-CN" altLang="en-US" dirty="0"/>
          </a:p>
        </p:txBody>
      </p:sp>
      <p:sp>
        <p:nvSpPr>
          <p:cNvPr id="29700" name="灯片编号占位符 3"/>
          <p:cNvSpPr txBox="1">
            <a:spLocks noGrp="1"/>
          </p:cNvSpPr>
          <p:nvPr>
            <p:ph type="sldNum" sz="quarter"/>
          </p:nvPr>
        </p:nvSpPr>
        <p:spPr>
          <a:xfrm>
            <a:off x="3849688" y="9429750"/>
            <a:ext cx="2946400" cy="496888"/>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85800" y="41148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48200" y="1981200"/>
            <a:ext cx="38100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48200" y="4114800"/>
            <a:ext cx="38100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85800" y="41148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剪贴画占位符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SmartArt 占位符 2"/>
          <p:cNvSpPr>
            <a:spLocks noGrp="1"/>
          </p:cNvSpPr>
          <p:nvPr>
            <p:ph type="pic"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85800" y="41148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48200" y="1981200"/>
            <a:ext cx="38100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48200" y="4114800"/>
            <a:ext cx="38100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85800" y="41148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剪贴画占位符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85800" y="41148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48200" y="1981200"/>
            <a:ext cx="38100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48200" y="4114800"/>
            <a:ext cx="38100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85800" y="41148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剪贴画占位符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SmartArt 占位符 2"/>
          <p:cNvSpPr>
            <a:spLocks noGrp="1"/>
          </p:cNvSpPr>
          <p:nvPr>
            <p:ph type="pic"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85800" y="41148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48200" y="1981200"/>
            <a:ext cx="38100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48200" y="4114800"/>
            <a:ext cx="38100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85800" y="41148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剪贴画占位符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SmartArt 占位符 2"/>
          <p:cNvSpPr>
            <a:spLocks noGrp="1"/>
          </p:cNvSpPr>
          <p:nvPr>
            <p:ph type="pic"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85800" y="41148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48200" y="1981200"/>
            <a:ext cx="38100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48200" y="4114800"/>
            <a:ext cx="38100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85800" y="41148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剪贴画占位符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SmartArt 占位符 2"/>
          <p:cNvSpPr>
            <a:spLocks noGrp="1"/>
          </p:cNvSpPr>
          <p:nvPr>
            <p:ph type="pic"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85800" y="41148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48200" y="1981200"/>
            <a:ext cx="38100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48200" y="4114800"/>
            <a:ext cx="38100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85800" y="4114800"/>
            <a:ext cx="7772400" cy="19812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剪贴画占位符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a:t>单击此处编辑母版标题样式</a:t>
            </a:r>
            <a:endParaRPr lang="zh-CN" altLang="en-US" noProof="1"/>
          </a:p>
        </p:txBody>
      </p:sp>
      <p:sp>
        <p:nvSpPr>
          <p:cNvPr id="3" name="SmartArt 占位符 2"/>
          <p:cNvSpPr>
            <a:spLocks noGrp="1"/>
          </p:cNvSpPr>
          <p:nvPr>
            <p:ph type="pic"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9" Type="http://schemas.openxmlformats.org/officeDocument/2006/relationships/theme" Target="../theme/theme2.xml"/><Relationship Id="rId18" Type="http://schemas.openxmlformats.org/officeDocument/2006/relationships/slideLayout" Target="../slideLayouts/slideLayout35.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9" Type="http://schemas.openxmlformats.org/officeDocument/2006/relationships/theme" Target="../theme/theme3.xml"/><Relationship Id="rId18" Type="http://schemas.openxmlformats.org/officeDocument/2006/relationships/slideLayout" Target="../slideLayouts/slideLayout53.xml"/><Relationship Id="rId17" Type="http://schemas.openxmlformats.org/officeDocument/2006/relationships/slideLayout" Target="../slideLayouts/slideLayout52.xml"/><Relationship Id="rId16" Type="http://schemas.openxmlformats.org/officeDocument/2006/relationships/slideLayout" Target="../slideLayouts/slideLayout51.xml"/><Relationship Id="rId15" Type="http://schemas.openxmlformats.org/officeDocument/2006/relationships/slideLayout" Target="../slideLayouts/slideLayout50.xml"/><Relationship Id="rId14" Type="http://schemas.openxmlformats.org/officeDocument/2006/relationships/slideLayout" Target="../slideLayouts/slideLayout49.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2.xml"/><Relationship Id="rId8" Type="http://schemas.openxmlformats.org/officeDocument/2006/relationships/slideLayout" Target="../slideLayouts/slideLayout61.xml"/><Relationship Id="rId7" Type="http://schemas.openxmlformats.org/officeDocument/2006/relationships/slideLayout" Target="../slideLayouts/slideLayout60.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9" Type="http://schemas.openxmlformats.org/officeDocument/2006/relationships/theme" Target="../theme/theme4.xml"/><Relationship Id="rId18" Type="http://schemas.openxmlformats.org/officeDocument/2006/relationships/slideLayout" Target="../slideLayouts/slideLayout71.xml"/><Relationship Id="rId17" Type="http://schemas.openxmlformats.org/officeDocument/2006/relationships/slideLayout" Target="../slideLayouts/slideLayout70.xml"/><Relationship Id="rId16" Type="http://schemas.openxmlformats.org/officeDocument/2006/relationships/slideLayout" Target="../slideLayouts/slideLayout69.xml"/><Relationship Id="rId15" Type="http://schemas.openxmlformats.org/officeDocument/2006/relationships/slideLayout" Target="../slideLayouts/slideLayout68.xml"/><Relationship Id="rId14" Type="http://schemas.openxmlformats.org/officeDocument/2006/relationships/slideLayout" Target="../slideLayouts/slideLayout67.xml"/><Relationship Id="rId13" Type="http://schemas.openxmlformats.org/officeDocument/2006/relationships/slideLayout" Target="../slideLayouts/slideLayout66.xml"/><Relationship Id="rId12" Type="http://schemas.openxmlformats.org/officeDocument/2006/relationships/slideLayout" Target="../slideLayouts/slideLayout65.xml"/><Relationship Id="rId11" Type="http://schemas.openxmlformats.org/officeDocument/2006/relationships/slideLayout" Target="../slideLayouts/slideLayout64.xml"/><Relationship Id="rId10" Type="http://schemas.openxmlformats.org/officeDocument/2006/relationships/slideLayout" Target="../slideLayouts/slideLayout63.xml"/><Relationship Id="rId1"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0.xml"/><Relationship Id="rId8" Type="http://schemas.openxmlformats.org/officeDocument/2006/relationships/slideLayout" Target="../slideLayouts/slideLayout79.xml"/><Relationship Id="rId7" Type="http://schemas.openxmlformats.org/officeDocument/2006/relationships/slideLayout" Target="../slideLayouts/slideLayout78.xml"/><Relationship Id="rId6" Type="http://schemas.openxmlformats.org/officeDocument/2006/relationships/slideLayout" Target="../slideLayouts/slideLayout77.xml"/><Relationship Id="rId5" Type="http://schemas.openxmlformats.org/officeDocument/2006/relationships/slideLayout" Target="../slideLayouts/slideLayout76.xml"/><Relationship Id="rId4" Type="http://schemas.openxmlformats.org/officeDocument/2006/relationships/slideLayout" Target="../slideLayouts/slideLayout75.xml"/><Relationship Id="rId3" Type="http://schemas.openxmlformats.org/officeDocument/2006/relationships/slideLayout" Target="../slideLayouts/slideLayout74.xml"/><Relationship Id="rId2" Type="http://schemas.openxmlformats.org/officeDocument/2006/relationships/slideLayout" Target="../slideLayouts/slideLayout73.xml"/><Relationship Id="rId19" Type="http://schemas.openxmlformats.org/officeDocument/2006/relationships/theme" Target="../theme/theme5.xml"/><Relationship Id="rId18" Type="http://schemas.openxmlformats.org/officeDocument/2006/relationships/slideLayout" Target="../slideLayouts/slideLayout89.xml"/><Relationship Id="rId17" Type="http://schemas.openxmlformats.org/officeDocument/2006/relationships/slideLayout" Target="../slideLayouts/slideLayout88.xml"/><Relationship Id="rId16" Type="http://schemas.openxmlformats.org/officeDocument/2006/relationships/slideLayout" Target="../slideLayouts/slideLayout87.xml"/><Relationship Id="rId15" Type="http://schemas.openxmlformats.org/officeDocument/2006/relationships/slideLayout" Target="../slideLayouts/slideLayout86.xml"/><Relationship Id="rId14" Type="http://schemas.openxmlformats.org/officeDocument/2006/relationships/slideLayout" Target="../slideLayouts/slideLayout85.xml"/><Relationship Id="rId13" Type="http://schemas.openxmlformats.org/officeDocument/2006/relationships/slideLayout" Target="../slideLayouts/slideLayout84.xml"/><Relationship Id="rId12" Type="http://schemas.openxmlformats.org/officeDocument/2006/relationships/slideLayout" Target="../slideLayouts/slideLayout83.xml"/><Relationship Id="rId11" Type="http://schemas.openxmlformats.org/officeDocument/2006/relationships/slideLayout" Target="../slideLayouts/slideLayout82.xml"/><Relationship Id="rId10" Type="http://schemas.openxmlformats.org/officeDocument/2006/relationships/slideLayout" Target="../slideLayouts/slideLayout81.xml"/><Relationship Id="rId1" Type="http://schemas.openxmlformats.org/officeDocument/2006/relationships/slideLayout" Target="../slideLayouts/slideLayout72.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9" Type="http://schemas.openxmlformats.org/officeDocument/2006/relationships/theme" Target="../theme/theme6.xml"/><Relationship Id="rId18" Type="http://schemas.openxmlformats.org/officeDocument/2006/relationships/slideLayout" Target="../slideLayouts/slideLayout107.xml"/><Relationship Id="rId17" Type="http://schemas.openxmlformats.org/officeDocument/2006/relationships/slideLayout" Target="../slideLayouts/slideLayout106.xml"/><Relationship Id="rId16" Type="http://schemas.openxmlformats.org/officeDocument/2006/relationships/slideLayout" Target="../slideLayouts/slideLayout105.xml"/><Relationship Id="rId15" Type="http://schemas.openxmlformats.org/officeDocument/2006/relationships/slideLayout" Target="../slideLayouts/slideLayout104.xml"/><Relationship Id="rId14" Type="http://schemas.openxmlformats.org/officeDocument/2006/relationships/slideLayout" Target="../slideLayouts/slideLayout103.xml"/><Relationship Id="rId13" Type="http://schemas.openxmlformats.org/officeDocument/2006/relationships/slideLayout" Target="../slideLayouts/slideLayout102.xml"/><Relationship Id="rId12" Type="http://schemas.openxmlformats.org/officeDocument/2006/relationships/slideLayout" Target="../slideLayouts/slideLayout101.xml"/><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kumimoji="1"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kumimoji="1"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Rectangle 3"/>
          <p:cNvSpPr>
            <a:spLocks noGrp="1"/>
          </p:cNvSpPr>
          <p:nvPr>
            <p:ph type="body"/>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kumimoji="1"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kumimoji="1"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Rectangle 3"/>
          <p:cNvSpPr>
            <a:spLocks noGrp="1"/>
          </p:cNvSpPr>
          <p:nvPr>
            <p:ph type="body"/>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kumimoji="1"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kumimoji="1"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099" name="Rectangle 3"/>
          <p:cNvSpPr>
            <a:spLocks noGrp="1"/>
          </p:cNvSpPr>
          <p:nvPr>
            <p:ph type="body"/>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kumimoji="1"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kumimoji="1"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5123" name="Rectangle 3"/>
          <p:cNvSpPr>
            <a:spLocks noGrp="1"/>
          </p:cNvSpPr>
          <p:nvPr>
            <p:ph type="body"/>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kumimoji="1"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kumimoji="1"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6147" name="Rectangle 3"/>
          <p:cNvSpPr>
            <a:spLocks noGrp="1"/>
          </p:cNvSpPr>
          <p:nvPr>
            <p:ph type="body"/>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kumimoji="1"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kumimoji="1"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thulac.thunlp.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5.xml"/><Relationship Id="rId1" Type="http://schemas.openxmlformats.org/officeDocument/2006/relationships/image" Target="../media/image11.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p:txBody>
          <a:bodyPr vert="horz" wrap="square" lIns="91440" tIns="45720" rIns="91440" bIns="45720" anchor="ctr" anchorCtr="0"/>
          <a:p>
            <a:endParaRPr lang="zh-CN" altLang="en-US" dirty="0"/>
          </a:p>
        </p:txBody>
      </p:sp>
      <p:sp>
        <p:nvSpPr>
          <p:cNvPr id="9219" name="内容占位符 2"/>
          <p:cNvSpPr>
            <a:spLocks noGrp="1"/>
          </p:cNvSpPr>
          <p:nvPr>
            <p:ph idx="1"/>
          </p:nvPr>
        </p:nvSpPr>
        <p:spPr/>
        <p:txBody>
          <a:bodyPr vert="horz" wrap="square" lIns="91440" tIns="45720" rIns="91440" bIns="45720" anchor="t" anchorCtr="0"/>
          <a:p>
            <a:r>
              <a:rPr lang="zh-CN" altLang="en-US" dirty="0"/>
              <a:t>编译器的原理</a:t>
            </a:r>
            <a:r>
              <a:rPr lang="en-US" altLang="zh-CN" dirty="0"/>
              <a:t>(</a:t>
            </a:r>
            <a:r>
              <a:rPr lang="zh-CN" altLang="en-US" dirty="0"/>
              <a:t>课堂知识</a:t>
            </a:r>
            <a:r>
              <a:rPr lang="en-US" altLang="zh-CN" dirty="0"/>
              <a:t>+</a:t>
            </a:r>
            <a:r>
              <a:rPr lang="zh-CN" altLang="en-US" dirty="0"/>
              <a:t>课后习题</a:t>
            </a:r>
            <a:r>
              <a:rPr lang="en-US" altLang="zh-CN" dirty="0"/>
              <a:t>)</a:t>
            </a:r>
            <a:endParaRPr lang="en-US" altLang="zh-CN" dirty="0"/>
          </a:p>
          <a:p>
            <a:pPr lvl="1"/>
            <a:r>
              <a:rPr lang="zh-CN" altLang="en-US" dirty="0"/>
              <a:t>技术实现</a:t>
            </a:r>
            <a:endParaRPr lang="en-US" altLang="zh-CN" dirty="0"/>
          </a:p>
          <a:p>
            <a:pPr lvl="1"/>
            <a:r>
              <a:rPr lang="zh-CN" altLang="en-US" dirty="0"/>
              <a:t>理论</a:t>
            </a:r>
            <a:endParaRPr lang="en-US" altLang="zh-CN" dirty="0"/>
          </a:p>
          <a:p>
            <a:r>
              <a:rPr lang="zh-CN" altLang="en-US" dirty="0">
                <a:solidFill>
                  <a:srgbClr val="FF0000"/>
                </a:solidFill>
              </a:rPr>
              <a:t>基本算法的实现</a:t>
            </a:r>
            <a:r>
              <a:rPr lang="en-US" altLang="zh-CN" dirty="0">
                <a:solidFill>
                  <a:srgbClr val="FF0000"/>
                </a:solidFill>
              </a:rPr>
              <a:t>(3-4</a:t>
            </a:r>
            <a:r>
              <a:rPr lang="zh-CN" altLang="en-US" dirty="0">
                <a:solidFill>
                  <a:srgbClr val="FF0000"/>
                </a:solidFill>
              </a:rPr>
              <a:t>人一组，班长统计</a:t>
            </a:r>
            <a:r>
              <a:rPr lang="en-US" altLang="zh-CN" dirty="0">
                <a:solidFill>
                  <a:srgbClr val="FF0000"/>
                </a:solidFill>
              </a:rPr>
              <a:t>)</a:t>
            </a:r>
            <a:endParaRPr lang="en-US" altLang="zh-CN" dirty="0">
              <a:solidFill>
                <a:srgbClr val="FF0000"/>
              </a:solidFill>
            </a:endParaRPr>
          </a:p>
          <a:p>
            <a:r>
              <a:rPr lang="zh-CN" altLang="en-US" dirty="0"/>
              <a:t>课设</a:t>
            </a:r>
            <a:r>
              <a:rPr lang="en-US" altLang="zh-CN" dirty="0"/>
              <a:t>(</a:t>
            </a:r>
            <a:r>
              <a:rPr lang="zh-CN" altLang="en-US" dirty="0"/>
              <a:t>实现一个小型编译器</a:t>
            </a:r>
            <a:r>
              <a:rPr lang="en-US" altLang="zh-CN" dirty="0"/>
              <a:t>)</a:t>
            </a:r>
            <a:endParaRPr lang="en-US" altLang="zh-CN" dirty="0"/>
          </a:p>
          <a:p>
            <a:r>
              <a:rPr lang="zh-CN" altLang="en-US" dirty="0"/>
              <a:t>讲座</a:t>
            </a:r>
            <a:r>
              <a:rPr lang="en-US" altLang="zh-CN" dirty="0"/>
              <a:t>/</a:t>
            </a:r>
            <a:r>
              <a:rPr lang="zh-CN" altLang="en-US" dirty="0"/>
              <a:t>座谈</a:t>
            </a:r>
            <a:r>
              <a:rPr lang="en-US" altLang="zh-CN" dirty="0"/>
              <a:t>(</a:t>
            </a:r>
            <a:r>
              <a:rPr lang="zh-CN" altLang="en-US" dirty="0"/>
              <a:t>了解编译技术在研究中使用</a:t>
            </a:r>
            <a:r>
              <a:rPr lang="en-US" altLang="zh-CN" dirty="0"/>
              <a: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2"/>
          <p:cNvSpPr/>
          <p:nvPr/>
        </p:nvSpPr>
        <p:spPr>
          <a:xfrm>
            <a:off x="4743450" y="1905000"/>
            <a:ext cx="3962400" cy="419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560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3</a:t>
            </a:r>
            <a:r>
              <a:rPr lang="zh-CN" altLang="en-US" u="sng" dirty="0">
                <a:solidFill>
                  <a:srgbClr val="FF0000"/>
                </a:solidFill>
              </a:rPr>
              <a:t>．</a:t>
            </a:r>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1 </a:t>
            </a:r>
            <a:r>
              <a:rPr lang="zh-CN" altLang="en-US" u="sng" dirty="0">
                <a:solidFill>
                  <a:srgbClr val="FF0000"/>
                </a:solidFill>
              </a:rPr>
              <a:t>输入、预处理</a:t>
            </a:r>
            <a:r>
              <a:rPr lang="en-US" altLang="zh-CN" u="sng" dirty="0">
                <a:solidFill>
                  <a:srgbClr val="FF0000"/>
                </a:solidFill>
              </a:rPr>
              <a:t>(1)</a:t>
            </a:r>
            <a:endParaRPr lang="en-US" altLang="zh-CN" u="sng" dirty="0">
              <a:solidFill>
                <a:srgbClr val="FF0000"/>
              </a:solidFill>
            </a:endParaRPr>
          </a:p>
        </p:txBody>
      </p:sp>
      <p:sp>
        <p:nvSpPr>
          <p:cNvPr id="8196" name="Rectangle 3"/>
          <p:cNvSpPr>
            <a:spLocks noGrp="1" noChangeArrowheads="1"/>
          </p:cNvSpPr>
          <p:nvPr>
            <p:ph type="body" sz="half" idx="1"/>
          </p:nvPr>
        </p:nvSpPr>
        <p:spPr>
          <a:xfrm>
            <a:off x="685800" y="1947863"/>
            <a:ext cx="3886200" cy="4191000"/>
          </a:xfrm>
          <a:solidFill>
            <a:srgbClr val="FFCC00"/>
          </a:solidFill>
          <a:ln>
            <a:solidFill>
              <a:schemeClr val="accent2"/>
            </a:solid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800" b="0" i="0" u="none" strike="noStrike" kern="0" cap="none" spc="0" normalizeH="0" baseline="0" noProof="0" dirty="0">
                <a:ln>
                  <a:noFill/>
                </a:ln>
                <a:solidFill>
                  <a:schemeClr val="tx1"/>
                </a:solidFill>
                <a:effectLst/>
                <a:uLnTx/>
                <a:uFillTx/>
                <a:latin typeface="+mn-lt"/>
                <a:ea typeface="+mn-ea"/>
                <a:cs typeface="+mn-cs"/>
              </a:rPr>
              <a:t>输入：</a:t>
            </a:r>
            <a:r>
              <a:rPr kumimoji="1" lang="zh-CN" altLang="en-US" sz="2400" b="0" i="0" u="none" strike="noStrike" kern="0" cap="none" spc="0" normalizeH="0" baseline="0" noProof="0" dirty="0">
                <a:ln>
                  <a:noFill/>
                </a:ln>
                <a:solidFill>
                  <a:srgbClr val="000099"/>
                </a:solidFill>
                <a:effectLst/>
                <a:uLnTx/>
                <a:uFillTx/>
                <a:latin typeface="+mn-lt"/>
                <a:ea typeface="+mn-ea"/>
                <a:cs typeface="+mn-cs"/>
              </a:rPr>
              <a:t>源－</a:t>
            </a:r>
            <a:r>
              <a:rPr kumimoji="1" lang="en-US" altLang="zh-CN" sz="2400" b="0" i="0" u="none" strike="noStrike" kern="0" cap="none" spc="0" normalizeH="0" baseline="0" noProof="0" dirty="0">
                <a:ln>
                  <a:noFill/>
                </a:ln>
                <a:solidFill>
                  <a:srgbClr val="000099"/>
                </a:solidFill>
                <a:effectLst/>
                <a:uLnTx/>
                <a:uFillTx/>
                <a:latin typeface="+mn-lt"/>
                <a:ea typeface="+mn-ea"/>
                <a:cs typeface="+mn-cs"/>
              </a:rPr>
              <a:t>&gt;</a:t>
            </a:r>
            <a:r>
              <a:rPr kumimoji="1" lang="zh-CN" altLang="en-US" sz="2400" b="0" i="0" u="none" strike="noStrike" kern="0" cap="none" spc="0" normalizeH="0" baseline="0" noProof="0" dirty="0">
                <a:ln>
                  <a:noFill/>
                </a:ln>
                <a:solidFill>
                  <a:srgbClr val="000099"/>
                </a:solidFill>
                <a:effectLst/>
                <a:uLnTx/>
                <a:uFillTx/>
                <a:latin typeface="+mn-lt"/>
                <a:ea typeface="+mn-ea"/>
                <a:cs typeface="+mn-cs"/>
              </a:rPr>
              <a:t>输入缓冲</a:t>
            </a:r>
            <a:endParaRPr kumimoji="1" lang="zh-CN" altLang="en-US" sz="2400" b="0" i="0" u="none" strike="noStrike" kern="0" cap="none" spc="0" normalizeH="0" baseline="0" noProof="0" dirty="0">
              <a:ln>
                <a:noFill/>
              </a:ln>
              <a:solidFill>
                <a:srgbClr val="000099"/>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800" b="0" i="0" u="none" strike="noStrike" kern="0" cap="none" spc="0" normalizeH="0" baseline="0" noProof="0" dirty="0">
                <a:ln>
                  <a:noFill/>
                </a:ln>
                <a:solidFill>
                  <a:schemeClr val="tx2"/>
                </a:solidFill>
                <a:effectLst/>
                <a:uLnTx/>
                <a:uFillTx/>
                <a:latin typeface="+mn-lt"/>
                <a:ea typeface="+mn-ea"/>
                <a:cs typeface="+mn-cs"/>
              </a:rPr>
              <a:t>输入缓冲区</a:t>
            </a:r>
            <a:endParaRPr kumimoji="1" lang="zh-CN" altLang="en-US" sz="28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800" b="0" i="0" u="none" strike="noStrike" kern="0" cap="none" spc="0" normalizeH="0" baseline="0" noProof="0" dirty="0">
                <a:ln>
                  <a:noFill/>
                </a:ln>
                <a:solidFill>
                  <a:schemeClr val="tx2"/>
                </a:solidFill>
                <a:effectLst/>
                <a:uLnTx/>
                <a:uFillTx/>
                <a:latin typeface="+mn-lt"/>
                <a:ea typeface="+mn-ea"/>
                <a:cs typeface="+mn-cs"/>
              </a:rPr>
              <a:t>预处理：</a:t>
            </a:r>
            <a:endParaRPr kumimoji="1" lang="zh-CN" altLang="en-US" sz="28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000" b="0" i="0" u="none" strike="noStrike" kern="0" cap="none" spc="0" normalizeH="0" baseline="0" noProof="0" dirty="0">
                <a:ln>
                  <a:noFill/>
                </a:ln>
                <a:solidFill>
                  <a:srgbClr val="A50021"/>
                </a:solidFill>
                <a:effectLst/>
                <a:uLnTx/>
                <a:uFillTx/>
                <a:latin typeface="+mn-lt"/>
                <a:ea typeface="+mn-ea"/>
                <a:cs typeface="+mn-cs"/>
              </a:rPr>
              <a:t>（</a:t>
            </a:r>
            <a:r>
              <a:rPr kumimoji="1" lang="en-US" altLang="zh-CN" sz="2000" b="0" i="0" u="none" strike="noStrike" kern="0" cap="none" spc="0" normalizeH="0" baseline="0" noProof="0" dirty="0">
                <a:ln>
                  <a:noFill/>
                </a:ln>
                <a:solidFill>
                  <a:srgbClr val="A50021"/>
                </a:solidFill>
                <a:effectLst/>
                <a:uLnTx/>
                <a:uFillTx/>
                <a:latin typeface="+mn-lt"/>
                <a:ea typeface="+mn-ea"/>
                <a:cs typeface="+mn-cs"/>
              </a:rPr>
              <a:t>1</a:t>
            </a:r>
            <a:r>
              <a:rPr kumimoji="1" lang="zh-CN" altLang="en-US" sz="2000" b="0" i="0" u="none" strike="noStrike" kern="0" cap="none" spc="0" normalizeH="0" baseline="0" noProof="0" dirty="0">
                <a:ln>
                  <a:noFill/>
                </a:ln>
                <a:solidFill>
                  <a:srgbClr val="A50021"/>
                </a:solidFill>
                <a:effectLst/>
                <a:uLnTx/>
                <a:uFillTx/>
                <a:latin typeface="+mn-lt"/>
                <a:ea typeface="+mn-ea"/>
                <a:cs typeface="+mn-cs"/>
              </a:rPr>
              <a:t>）剔除</a:t>
            </a:r>
            <a:r>
              <a:rPr kumimoji="1" lang="en-US" altLang="zh-CN" sz="2000" b="0" i="0" u="none" strike="noStrike" kern="0" cap="none" spc="0" normalizeH="0" baseline="0" noProof="0" dirty="0">
                <a:ln>
                  <a:noFill/>
                </a:ln>
                <a:solidFill>
                  <a:srgbClr val="A50021"/>
                </a:solidFill>
                <a:effectLst/>
                <a:uLnTx/>
                <a:uFillTx/>
                <a:latin typeface="+mn-lt"/>
                <a:ea typeface="+mn-ea"/>
                <a:cs typeface="+mn-cs"/>
              </a:rPr>
              <a:t>(</a:t>
            </a:r>
            <a:r>
              <a:rPr kumimoji="1" lang="zh-CN" altLang="en-US" sz="2000" b="0" i="0" u="sng"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rPr>
              <a:t>无意义的</a:t>
            </a:r>
            <a:r>
              <a:rPr kumimoji="1" lang="en-US" altLang="zh-CN" sz="2000" b="0" i="0" u="none" strike="noStrike" kern="0" cap="none" spc="0" normalizeH="0" baseline="0" noProof="0" dirty="0">
                <a:ln>
                  <a:noFill/>
                </a:ln>
                <a:solidFill>
                  <a:srgbClr val="A50021"/>
                </a:solidFill>
                <a:effectLst/>
                <a:uLnTx/>
                <a:uFillTx/>
                <a:latin typeface="+mn-lt"/>
                <a:ea typeface="+mn-ea"/>
                <a:cs typeface="+mn-cs"/>
              </a:rPr>
              <a:t>)</a:t>
            </a:r>
            <a:r>
              <a:rPr kumimoji="1" lang="zh-CN" altLang="en-US" sz="2000" b="0" i="0" u="none" strike="noStrike" kern="0" cap="none" spc="0" normalizeH="0" baseline="0" noProof="0" dirty="0">
                <a:ln>
                  <a:noFill/>
                </a:ln>
                <a:solidFill>
                  <a:srgbClr val="A50021"/>
                </a:solidFill>
                <a:effectLst/>
                <a:uLnTx/>
                <a:uFillTx/>
                <a:latin typeface="+mn-lt"/>
                <a:ea typeface="+mn-ea"/>
                <a:cs typeface="+mn-cs"/>
              </a:rPr>
              <a:t>编辑用字符，如空白符，跳格符，回车符，换行符</a:t>
            </a:r>
            <a:endParaRPr kumimoji="1" lang="en-US" altLang="zh-CN" sz="2000" b="0" i="0" u="none" strike="noStrike" kern="0" cap="none" spc="0" normalizeH="0" baseline="0" noProof="0" dirty="0">
              <a:ln>
                <a:noFill/>
              </a:ln>
              <a:solidFill>
                <a:srgbClr val="A5002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000" b="0" i="0" u="none" strike="noStrike" kern="0" cap="none" spc="0" normalizeH="0" baseline="0" noProof="0" dirty="0">
                <a:ln>
                  <a:noFill/>
                </a:ln>
                <a:solidFill>
                  <a:srgbClr val="A50021"/>
                </a:solidFill>
                <a:effectLst/>
                <a:uLnTx/>
                <a:uFillTx/>
                <a:latin typeface="+mn-lt"/>
                <a:ea typeface="+mn-ea"/>
                <a:cs typeface="+mn-cs"/>
              </a:rPr>
              <a:t>（</a:t>
            </a:r>
            <a:r>
              <a:rPr kumimoji="1" lang="en-US" altLang="zh-CN" sz="2000" b="0" i="0" u="none" strike="noStrike" kern="0" cap="none" spc="0" normalizeH="0" baseline="0" noProof="0" dirty="0">
                <a:ln>
                  <a:noFill/>
                </a:ln>
                <a:solidFill>
                  <a:srgbClr val="A50021"/>
                </a:solidFill>
                <a:effectLst/>
                <a:uLnTx/>
                <a:uFillTx/>
                <a:latin typeface="+mn-lt"/>
                <a:ea typeface="+mn-ea"/>
                <a:cs typeface="+mn-cs"/>
              </a:rPr>
              <a:t>2</a:t>
            </a:r>
            <a:r>
              <a:rPr kumimoji="1" lang="zh-CN" altLang="en-US" sz="2000" b="0" i="0" u="none" strike="noStrike" kern="0" cap="none" spc="0" normalizeH="0" baseline="0" noProof="0" dirty="0">
                <a:ln>
                  <a:noFill/>
                </a:ln>
                <a:solidFill>
                  <a:srgbClr val="A50021"/>
                </a:solidFill>
                <a:effectLst/>
                <a:uLnTx/>
                <a:uFillTx/>
                <a:latin typeface="+mn-lt"/>
                <a:ea typeface="+mn-ea"/>
                <a:cs typeface="+mn-cs"/>
              </a:rPr>
              <a:t>）剔除注释语句</a:t>
            </a:r>
            <a:endParaRPr kumimoji="1" lang="zh-CN" altLang="en-US" sz="2000" b="0" i="0" u="none" strike="noStrike" kern="0" cap="none" spc="0" normalizeH="0" baseline="0" noProof="0" dirty="0">
              <a:ln>
                <a:noFill/>
              </a:ln>
              <a:solidFill>
                <a:srgbClr val="A5002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000" b="0" i="0" u="none" strike="noStrike" kern="0" cap="none" spc="0" normalizeH="0" baseline="0" noProof="0" dirty="0">
                <a:ln>
                  <a:noFill/>
                </a:ln>
                <a:solidFill>
                  <a:srgbClr val="A50021"/>
                </a:solidFill>
                <a:effectLst/>
                <a:uLnTx/>
                <a:uFillTx/>
                <a:latin typeface="+mn-lt"/>
                <a:ea typeface="+mn-ea"/>
                <a:cs typeface="+mn-cs"/>
              </a:rPr>
              <a:t>（</a:t>
            </a:r>
            <a:r>
              <a:rPr kumimoji="1" lang="en-US" altLang="zh-CN" sz="2000" b="0" i="0" u="none" strike="noStrike" kern="0" cap="none" spc="0" normalizeH="0" baseline="0" noProof="0" dirty="0">
                <a:ln>
                  <a:noFill/>
                </a:ln>
                <a:solidFill>
                  <a:srgbClr val="A50021"/>
                </a:solidFill>
                <a:effectLst/>
                <a:uLnTx/>
                <a:uFillTx/>
                <a:latin typeface="+mn-lt"/>
                <a:ea typeface="+mn-ea"/>
                <a:cs typeface="+mn-cs"/>
              </a:rPr>
              <a:t>3</a:t>
            </a:r>
            <a:r>
              <a:rPr kumimoji="1" lang="zh-CN" altLang="en-US" sz="2000" b="0" i="0" u="none" strike="noStrike" kern="0" cap="none" spc="0" normalizeH="0" baseline="0" noProof="0" dirty="0">
                <a:ln>
                  <a:noFill/>
                </a:ln>
                <a:solidFill>
                  <a:srgbClr val="A50021"/>
                </a:solidFill>
                <a:effectLst/>
                <a:uLnTx/>
                <a:uFillTx/>
                <a:latin typeface="+mn-lt"/>
                <a:ea typeface="+mn-ea"/>
                <a:cs typeface="+mn-cs"/>
              </a:rPr>
              <a:t>）合并空白字符串为单个</a:t>
            </a:r>
            <a:r>
              <a:rPr kumimoji="1" lang="en-US" altLang="zh-CN" sz="2000" b="0" i="0" u="none" strike="noStrike" kern="0" cap="none" spc="0" normalizeH="0" baseline="0" noProof="0" dirty="0">
                <a:ln>
                  <a:noFill/>
                </a:ln>
                <a:solidFill>
                  <a:srgbClr val="A50021"/>
                </a:solidFill>
                <a:effectLst/>
                <a:uLnTx/>
                <a:uFillTx/>
                <a:latin typeface="+mn-lt"/>
                <a:ea typeface="+mn-ea"/>
                <a:cs typeface="+mn-cs"/>
              </a:rPr>
              <a:t>space</a:t>
            </a:r>
            <a:endParaRPr kumimoji="1" lang="en-US" altLang="zh-CN" sz="20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800" b="0" i="0" u="none" strike="noStrike" kern="0" cap="none" spc="0" normalizeH="0" baseline="0" noProof="0" dirty="0">
                <a:ln>
                  <a:noFill/>
                </a:ln>
                <a:solidFill>
                  <a:schemeClr val="tx2"/>
                </a:solidFill>
                <a:effectLst/>
                <a:uLnTx/>
                <a:uFillTx/>
                <a:latin typeface="+mn-lt"/>
                <a:ea typeface="+mn-ea"/>
                <a:cs typeface="+mn-cs"/>
              </a:rPr>
              <a:t>扫描缓冲区</a:t>
            </a:r>
            <a:endParaRPr kumimoji="1" lang="zh-CN" altLang="en-US" sz="2800" b="0" i="0" u="none" strike="noStrike" kern="0" cap="none" spc="0" normalizeH="0" baseline="0" noProof="0" dirty="0">
              <a:ln>
                <a:noFill/>
              </a:ln>
              <a:solidFill>
                <a:schemeClr val="tx2"/>
              </a:solidFill>
              <a:effectLst/>
              <a:uLnTx/>
              <a:uFillTx/>
              <a:latin typeface="+mn-lt"/>
              <a:ea typeface="+mn-ea"/>
              <a:cs typeface="+mn-cs"/>
            </a:endParaRPr>
          </a:p>
        </p:txBody>
      </p:sp>
      <p:sp>
        <p:nvSpPr>
          <p:cNvPr id="25605" name="AutoShape 5"/>
          <p:cNvSpPr/>
          <p:nvPr/>
        </p:nvSpPr>
        <p:spPr>
          <a:xfrm>
            <a:off x="6843713" y="1979613"/>
            <a:ext cx="1171575" cy="533400"/>
          </a:xfrm>
          <a:prstGeom prst="flowChartMultidocument">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solidFill>
                  <a:srgbClr val="000099"/>
                </a:solidFill>
              </a:rPr>
              <a:t>源</a:t>
            </a:r>
            <a:endParaRPr lang="zh-CN" altLang="en-US" sz="1800" dirty="0">
              <a:solidFill>
                <a:srgbClr val="000099"/>
              </a:solidFill>
            </a:endParaRPr>
          </a:p>
        </p:txBody>
      </p:sp>
      <p:sp>
        <p:nvSpPr>
          <p:cNvPr id="25606" name="Rectangle 7"/>
          <p:cNvSpPr/>
          <p:nvPr/>
        </p:nvSpPr>
        <p:spPr>
          <a:xfrm>
            <a:off x="6843713" y="2852738"/>
            <a:ext cx="1219200" cy="78105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solidFill>
                  <a:srgbClr val="000099"/>
                </a:solidFill>
              </a:rPr>
              <a:t>输入缓冲</a:t>
            </a:r>
            <a:endParaRPr lang="zh-CN" altLang="en-US" sz="1800" dirty="0">
              <a:solidFill>
                <a:srgbClr val="000099"/>
              </a:solidFill>
            </a:endParaRPr>
          </a:p>
        </p:txBody>
      </p:sp>
      <p:sp>
        <p:nvSpPr>
          <p:cNvPr id="25607" name="Rectangle 8"/>
          <p:cNvSpPr/>
          <p:nvPr/>
        </p:nvSpPr>
        <p:spPr>
          <a:xfrm>
            <a:off x="5014913" y="2947988"/>
            <a:ext cx="1219200" cy="990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预处理</a:t>
            </a:r>
            <a:endParaRPr lang="zh-CN" altLang="en-US" sz="1800" dirty="0"/>
          </a:p>
        </p:txBody>
      </p:sp>
      <p:sp>
        <p:nvSpPr>
          <p:cNvPr id="25608" name="Rectangle 9"/>
          <p:cNvSpPr/>
          <p:nvPr/>
        </p:nvSpPr>
        <p:spPr>
          <a:xfrm>
            <a:off x="5014913" y="4624388"/>
            <a:ext cx="1219200" cy="1143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扫描器</a:t>
            </a:r>
            <a:endParaRPr lang="zh-CN" altLang="en-US" sz="1800" dirty="0"/>
          </a:p>
        </p:txBody>
      </p:sp>
      <p:sp>
        <p:nvSpPr>
          <p:cNvPr id="25609" name="Rectangle 10"/>
          <p:cNvSpPr/>
          <p:nvPr/>
        </p:nvSpPr>
        <p:spPr>
          <a:xfrm>
            <a:off x="6843713" y="4624388"/>
            <a:ext cx="1219200" cy="4572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solidFill>
                  <a:srgbClr val="000099"/>
                </a:solidFill>
              </a:rPr>
              <a:t>扫描缓冲</a:t>
            </a:r>
            <a:endParaRPr lang="zh-CN" altLang="en-US" sz="1800" dirty="0">
              <a:solidFill>
                <a:srgbClr val="000099"/>
              </a:solidFill>
            </a:endParaRPr>
          </a:p>
        </p:txBody>
      </p:sp>
      <p:sp>
        <p:nvSpPr>
          <p:cNvPr id="25610" name="Line 11"/>
          <p:cNvSpPr/>
          <p:nvPr/>
        </p:nvSpPr>
        <p:spPr>
          <a:xfrm>
            <a:off x="7443788" y="2490788"/>
            <a:ext cx="3175" cy="365125"/>
          </a:xfrm>
          <a:prstGeom prst="line">
            <a:avLst/>
          </a:prstGeom>
          <a:ln w="28575" cap="flat" cmpd="sng">
            <a:solidFill>
              <a:srgbClr val="000099"/>
            </a:solidFill>
            <a:prstDash val="solid"/>
            <a:headEnd type="none" w="med" len="med"/>
            <a:tailEnd type="triangle" w="med" len="med"/>
          </a:ln>
        </p:spPr>
      </p:sp>
      <p:sp>
        <p:nvSpPr>
          <p:cNvPr id="25611" name="Line 12"/>
          <p:cNvSpPr/>
          <p:nvPr/>
        </p:nvSpPr>
        <p:spPr>
          <a:xfrm>
            <a:off x="8062913" y="3176588"/>
            <a:ext cx="609600" cy="0"/>
          </a:xfrm>
          <a:prstGeom prst="line">
            <a:avLst/>
          </a:prstGeom>
          <a:ln w="28575" cap="flat" cmpd="sng">
            <a:solidFill>
              <a:srgbClr val="000099"/>
            </a:solidFill>
            <a:prstDash val="solid"/>
            <a:headEnd type="none" w="med" len="med"/>
            <a:tailEnd type="triangle" w="med" len="med"/>
          </a:ln>
        </p:spPr>
      </p:sp>
      <p:sp>
        <p:nvSpPr>
          <p:cNvPr id="25612" name="Line 13"/>
          <p:cNvSpPr/>
          <p:nvPr/>
        </p:nvSpPr>
        <p:spPr>
          <a:xfrm flipH="1">
            <a:off x="6234113" y="3287713"/>
            <a:ext cx="609600" cy="0"/>
          </a:xfrm>
          <a:prstGeom prst="line">
            <a:avLst/>
          </a:prstGeom>
          <a:ln w="28575" cap="flat" cmpd="sng">
            <a:solidFill>
              <a:srgbClr val="000099"/>
            </a:solidFill>
            <a:prstDash val="solid"/>
            <a:headEnd type="none" w="med" len="med"/>
            <a:tailEnd type="triangle" w="med" len="med"/>
          </a:ln>
        </p:spPr>
      </p:sp>
      <p:sp>
        <p:nvSpPr>
          <p:cNvPr id="25613" name="Line 14"/>
          <p:cNvSpPr/>
          <p:nvPr/>
        </p:nvSpPr>
        <p:spPr>
          <a:xfrm>
            <a:off x="6234113" y="3786188"/>
            <a:ext cx="1066800" cy="0"/>
          </a:xfrm>
          <a:prstGeom prst="line">
            <a:avLst/>
          </a:prstGeom>
          <a:ln w="28575" cap="flat" cmpd="sng">
            <a:solidFill>
              <a:srgbClr val="000099"/>
            </a:solidFill>
            <a:prstDash val="solid"/>
            <a:headEnd type="none" w="med" len="med"/>
            <a:tailEnd type="none" w="med" len="med"/>
          </a:ln>
        </p:spPr>
      </p:sp>
      <p:sp>
        <p:nvSpPr>
          <p:cNvPr id="25614" name="Line 15"/>
          <p:cNvSpPr/>
          <p:nvPr/>
        </p:nvSpPr>
        <p:spPr>
          <a:xfrm>
            <a:off x="7300913" y="3786188"/>
            <a:ext cx="0" cy="838200"/>
          </a:xfrm>
          <a:prstGeom prst="line">
            <a:avLst/>
          </a:prstGeom>
          <a:ln w="28575" cap="flat" cmpd="sng">
            <a:solidFill>
              <a:srgbClr val="000099"/>
            </a:solidFill>
            <a:prstDash val="solid"/>
            <a:headEnd type="none" w="med" len="med"/>
            <a:tailEnd type="triangle" w="med" len="med"/>
          </a:ln>
        </p:spPr>
      </p:sp>
      <p:sp>
        <p:nvSpPr>
          <p:cNvPr id="25615" name="Line 16"/>
          <p:cNvSpPr/>
          <p:nvPr/>
        </p:nvSpPr>
        <p:spPr>
          <a:xfrm>
            <a:off x="5624513" y="2176463"/>
            <a:ext cx="0" cy="762000"/>
          </a:xfrm>
          <a:prstGeom prst="line">
            <a:avLst/>
          </a:prstGeom>
          <a:ln w="28575" cap="flat" cmpd="sng">
            <a:solidFill>
              <a:srgbClr val="FF0000"/>
            </a:solidFill>
            <a:prstDash val="solid"/>
            <a:headEnd type="none" w="med" len="med"/>
            <a:tailEnd type="triangle" w="med" len="med"/>
          </a:ln>
        </p:spPr>
      </p:sp>
      <p:sp>
        <p:nvSpPr>
          <p:cNvPr id="25616" name="Line 17"/>
          <p:cNvSpPr/>
          <p:nvPr/>
        </p:nvSpPr>
        <p:spPr>
          <a:xfrm>
            <a:off x="5319713" y="3938588"/>
            <a:ext cx="0" cy="685800"/>
          </a:xfrm>
          <a:prstGeom prst="line">
            <a:avLst/>
          </a:prstGeom>
          <a:ln w="28575" cap="flat" cmpd="sng">
            <a:solidFill>
              <a:srgbClr val="FF0000"/>
            </a:solidFill>
            <a:prstDash val="solid"/>
            <a:headEnd type="none" w="med" len="med"/>
            <a:tailEnd type="triangle" w="med" len="med"/>
          </a:ln>
        </p:spPr>
      </p:sp>
      <p:sp>
        <p:nvSpPr>
          <p:cNvPr id="25617" name="Line 18"/>
          <p:cNvSpPr/>
          <p:nvPr/>
        </p:nvSpPr>
        <p:spPr>
          <a:xfrm flipV="1">
            <a:off x="5929313" y="3938588"/>
            <a:ext cx="0" cy="685800"/>
          </a:xfrm>
          <a:prstGeom prst="line">
            <a:avLst/>
          </a:prstGeom>
          <a:ln w="28575" cap="flat" cmpd="sng">
            <a:solidFill>
              <a:srgbClr val="FF0000"/>
            </a:solidFill>
            <a:prstDash val="solid"/>
            <a:headEnd type="none" w="med" len="med"/>
            <a:tailEnd type="triangle" w="med" len="med"/>
          </a:ln>
        </p:spPr>
      </p:sp>
      <p:sp>
        <p:nvSpPr>
          <p:cNvPr id="25618" name="Line 19"/>
          <p:cNvSpPr/>
          <p:nvPr/>
        </p:nvSpPr>
        <p:spPr>
          <a:xfrm flipH="1">
            <a:off x="6234113" y="4776788"/>
            <a:ext cx="609600" cy="0"/>
          </a:xfrm>
          <a:prstGeom prst="line">
            <a:avLst/>
          </a:prstGeom>
          <a:ln w="28575" cap="flat" cmpd="sng">
            <a:solidFill>
              <a:srgbClr val="000099"/>
            </a:solidFill>
            <a:prstDash val="solid"/>
            <a:headEnd type="none" w="med" len="med"/>
            <a:tailEnd type="triangle" w="med" len="med"/>
          </a:ln>
        </p:spPr>
      </p:sp>
      <p:sp>
        <p:nvSpPr>
          <p:cNvPr id="25619" name="AutoShape 20"/>
          <p:cNvSpPr/>
          <p:nvPr/>
        </p:nvSpPr>
        <p:spPr>
          <a:xfrm>
            <a:off x="7158038" y="5386388"/>
            <a:ext cx="838200" cy="3810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单词</a:t>
            </a:r>
            <a:endParaRPr lang="zh-CN" altLang="en-US" sz="1800" dirty="0"/>
          </a:p>
        </p:txBody>
      </p:sp>
      <p:sp>
        <p:nvSpPr>
          <p:cNvPr id="25620" name="Line 21"/>
          <p:cNvSpPr/>
          <p:nvPr/>
        </p:nvSpPr>
        <p:spPr>
          <a:xfrm>
            <a:off x="6234113" y="5554663"/>
            <a:ext cx="914400" cy="0"/>
          </a:xfrm>
          <a:prstGeom prst="line">
            <a:avLst/>
          </a:prstGeom>
          <a:ln w="28575" cap="flat" cmpd="sng">
            <a:solidFill>
              <a:srgbClr val="000099"/>
            </a:solidFill>
            <a:prstDash val="solid"/>
            <a:headEnd type="none" w="med" len="med"/>
            <a:tailEnd type="triangle" w="med" len="med"/>
          </a:ln>
        </p:spPr>
      </p:sp>
      <p:sp>
        <p:nvSpPr>
          <p:cNvPr id="2" name="矩形 1"/>
          <p:cNvSpPr/>
          <p:nvPr/>
        </p:nvSpPr>
        <p:spPr>
          <a:xfrm>
            <a:off x="4235450" y="6300788"/>
            <a:ext cx="52324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预处理是扫描器的子程序，被扫描器不断调用</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3</a:t>
            </a:r>
            <a:r>
              <a:rPr lang="zh-CN" altLang="en-US" u="sng" dirty="0">
                <a:solidFill>
                  <a:srgbClr val="FF0000"/>
                </a:solidFill>
              </a:rPr>
              <a:t>．</a:t>
            </a:r>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1 </a:t>
            </a:r>
            <a:r>
              <a:rPr lang="zh-CN" altLang="en-US" u="sng" dirty="0">
                <a:solidFill>
                  <a:srgbClr val="FF0000"/>
                </a:solidFill>
              </a:rPr>
              <a:t>输入、预处理</a:t>
            </a:r>
            <a:r>
              <a:rPr lang="en-US" altLang="zh-CN" u="sng" dirty="0">
                <a:solidFill>
                  <a:srgbClr val="FF0000"/>
                </a:solidFill>
              </a:rPr>
              <a:t>(2)</a:t>
            </a:r>
            <a:endParaRPr lang="en-US" altLang="zh-CN" u="sng" dirty="0">
              <a:solidFill>
                <a:srgbClr val="FF0000"/>
              </a:solidFill>
            </a:endParaRPr>
          </a:p>
        </p:txBody>
      </p:sp>
      <p:sp>
        <p:nvSpPr>
          <p:cNvPr id="27651" name="Rectangle 4"/>
          <p:cNvSpPr>
            <a:spLocks noGrp="1"/>
          </p:cNvSpPr>
          <p:nvPr>
            <p:ph type="body" sz="half" idx="2"/>
          </p:nvPr>
        </p:nvSpPr>
        <p:spPr>
          <a:xfrm>
            <a:off x="685800" y="3733800"/>
            <a:ext cx="7772400" cy="2362200"/>
          </a:xfrm>
          <a:solidFill>
            <a:srgbClr val="00FFCC">
              <a:alpha val="100000"/>
            </a:srgbClr>
          </a:solidFill>
          <a:ln>
            <a:solidFill>
              <a:srgbClr val="00FFCC">
                <a:alpha val="100000"/>
              </a:srgbClr>
            </a:solidFill>
            <a:miter lim="800000"/>
          </a:ln>
        </p:spPr>
        <p:txBody>
          <a:bodyPr vert="horz" wrap="square" lIns="91440" tIns="45720" rIns="91440" bIns="45720" anchor="t" anchorCtr="0"/>
          <a:p>
            <a:pPr eaLnBrk="1" hangingPunct="1">
              <a:buClrTx/>
              <a:buSzTx/>
              <a:buFontTx/>
              <a:buNone/>
            </a:pPr>
            <a:r>
              <a:rPr lang="zh-CN" altLang="en-US" sz="2400" dirty="0">
                <a:solidFill>
                  <a:schemeClr val="tx2"/>
                </a:solidFill>
              </a:rPr>
              <a:t>双区扫描缓冲区</a:t>
            </a:r>
            <a:endParaRPr lang="zh-CN" altLang="en-US" sz="2400" dirty="0">
              <a:solidFill>
                <a:schemeClr val="tx2"/>
              </a:solidFill>
            </a:endParaRPr>
          </a:p>
          <a:p>
            <a:pPr eaLnBrk="1" hangingPunct="1">
              <a:buClrTx/>
              <a:buSzTx/>
              <a:buFontTx/>
              <a:buNone/>
            </a:pPr>
            <a:r>
              <a:rPr lang="zh-CN" altLang="en-US" sz="2400" dirty="0"/>
              <a:t>      </a:t>
            </a:r>
            <a:r>
              <a:rPr lang="zh-CN" altLang="en-US" sz="2400" dirty="0">
                <a:solidFill>
                  <a:srgbClr val="000099"/>
                </a:solidFill>
              </a:rPr>
              <a:t>缓冲区一般分为两个等长半区长度</a:t>
            </a:r>
            <a:r>
              <a:rPr lang="en-US" altLang="zh-CN" sz="2400" dirty="0">
                <a:solidFill>
                  <a:srgbClr val="000099"/>
                </a:solidFill>
              </a:rPr>
              <a:t>Length &gt;=</a:t>
            </a:r>
            <a:r>
              <a:rPr lang="zh-CN" altLang="en-US" sz="2400" dirty="0">
                <a:solidFill>
                  <a:srgbClr val="000099"/>
                </a:solidFill>
              </a:rPr>
              <a:t>单词长度</a:t>
            </a:r>
            <a:endParaRPr lang="zh-CN" altLang="en-US" sz="2400" dirty="0">
              <a:solidFill>
                <a:srgbClr val="000099"/>
              </a:solidFill>
            </a:endParaRPr>
          </a:p>
          <a:p>
            <a:pPr eaLnBrk="1" hangingPunct="1">
              <a:buClrTx/>
              <a:buSzTx/>
              <a:buFontTx/>
              <a:buNone/>
            </a:pPr>
            <a:r>
              <a:rPr lang="zh-CN" altLang="en-US" sz="2400" dirty="0">
                <a:solidFill>
                  <a:schemeClr val="tx2"/>
                </a:solidFill>
              </a:rPr>
              <a:t>双指示器</a:t>
            </a:r>
            <a:endParaRPr lang="zh-CN" altLang="en-US" sz="2400" dirty="0">
              <a:solidFill>
                <a:schemeClr val="tx2"/>
              </a:solidFill>
            </a:endParaRPr>
          </a:p>
          <a:p>
            <a:pPr eaLnBrk="1" hangingPunct="1">
              <a:buClrTx/>
              <a:buSzTx/>
              <a:buFontTx/>
              <a:buNone/>
            </a:pPr>
            <a:r>
              <a:rPr lang="zh-CN" altLang="en-US" sz="2400" dirty="0">
                <a:solidFill>
                  <a:schemeClr val="tx2"/>
                </a:solidFill>
              </a:rPr>
              <a:t>                </a:t>
            </a:r>
            <a:r>
              <a:rPr lang="zh-CN" altLang="en-US" sz="2400" dirty="0">
                <a:solidFill>
                  <a:srgbClr val="000099"/>
                </a:solidFill>
              </a:rPr>
              <a:t>（单词）起点指示器               </a:t>
            </a:r>
            <a:r>
              <a:rPr lang="en-US" altLang="zh-CN" sz="2400" dirty="0">
                <a:solidFill>
                  <a:srgbClr val="FF0000"/>
                </a:solidFill>
              </a:rPr>
              <a:t>start</a:t>
            </a:r>
            <a:r>
              <a:rPr lang="en-US" altLang="zh-CN" sz="2400" dirty="0">
                <a:solidFill>
                  <a:schemeClr val="tx2"/>
                </a:solidFill>
              </a:rPr>
              <a:t> </a:t>
            </a:r>
            <a:endParaRPr lang="en-US" altLang="zh-CN" sz="2400" dirty="0">
              <a:solidFill>
                <a:schemeClr val="tx2"/>
              </a:solidFill>
            </a:endParaRPr>
          </a:p>
          <a:p>
            <a:pPr eaLnBrk="1" hangingPunct="1">
              <a:buClrTx/>
              <a:buSzTx/>
              <a:buFontTx/>
              <a:buNone/>
            </a:pPr>
            <a:r>
              <a:rPr lang="en-US" altLang="zh-CN" sz="2400" dirty="0">
                <a:solidFill>
                  <a:schemeClr val="tx2"/>
                </a:solidFill>
              </a:rPr>
              <a:t>                 </a:t>
            </a:r>
            <a:r>
              <a:rPr lang="zh-CN" altLang="en-US" sz="2400" dirty="0">
                <a:solidFill>
                  <a:srgbClr val="000099"/>
                </a:solidFill>
              </a:rPr>
              <a:t>搜索（词尾）指示器              </a:t>
            </a:r>
            <a:r>
              <a:rPr lang="en-US" altLang="zh-CN" sz="2400" dirty="0">
                <a:solidFill>
                  <a:srgbClr val="FF0000"/>
                </a:solidFill>
              </a:rPr>
              <a:t>search</a:t>
            </a:r>
            <a:endParaRPr lang="en-US" altLang="zh-CN" sz="2400" dirty="0">
              <a:solidFill>
                <a:srgbClr val="000099"/>
              </a:solidFill>
            </a:endParaRPr>
          </a:p>
        </p:txBody>
      </p:sp>
      <p:sp>
        <p:nvSpPr>
          <p:cNvPr id="27652" name="Rectangle 5"/>
          <p:cNvSpPr/>
          <p:nvPr/>
        </p:nvSpPr>
        <p:spPr>
          <a:xfrm>
            <a:off x="1981200" y="2043113"/>
            <a:ext cx="2590800" cy="457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7653" name="Rectangle 6"/>
          <p:cNvSpPr/>
          <p:nvPr/>
        </p:nvSpPr>
        <p:spPr>
          <a:xfrm>
            <a:off x="4572000" y="2043113"/>
            <a:ext cx="2362200" cy="4572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7654" name="AutoShape 7"/>
          <p:cNvSpPr/>
          <p:nvPr/>
        </p:nvSpPr>
        <p:spPr>
          <a:xfrm rot="5425545">
            <a:off x="3114675" y="1439863"/>
            <a:ext cx="319088" cy="2592387"/>
          </a:xfrm>
          <a:prstGeom prst="rightBrace">
            <a:avLst>
              <a:gd name="adj1" fmla="val 67514"/>
              <a:gd name="adj2" fmla="val 50000"/>
            </a:avLst>
          </a:prstGeom>
          <a:noFill/>
          <a:ln w="9525" cap="flat" cmpd="sng">
            <a:solidFill>
              <a:srgbClr val="000099"/>
            </a:solidFill>
            <a:prstDash val="solid"/>
            <a:headEnd type="none" w="med" len="med"/>
            <a:tailEnd type="none" w="med" len="med"/>
          </a:ln>
        </p:spPr>
        <p:txBody>
          <a:bodyPr rot="10800000" vert="eaVert"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1800" dirty="0">
              <a:solidFill>
                <a:srgbClr val="000099"/>
              </a:solidFill>
            </a:endParaRPr>
          </a:p>
        </p:txBody>
      </p:sp>
      <p:sp>
        <p:nvSpPr>
          <p:cNvPr id="27655" name="Text Box 8"/>
          <p:cNvSpPr txBox="1"/>
          <p:nvPr/>
        </p:nvSpPr>
        <p:spPr>
          <a:xfrm>
            <a:off x="2609850" y="2771775"/>
            <a:ext cx="1371600" cy="376238"/>
          </a:xfrm>
          <a:prstGeom prst="rect">
            <a:avLst/>
          </a:prstGeom>
          <a:no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dirty="0">
                <a:solidFill>
                  <a:srgbClr val="000099"/>
                </a:solidFill>
              </a:rPr>
              <a:t>Lenth=120</a:t>
            </a:r>
            <a:endParaRPr lang="en-US" altLang="zh-CN" sz="1800" b="1" dirty="0">
              <a:solidFill>
                <a:srgbClr val="000099"/>
              </a:solidFill>
            </a:endParaRPr>
          </a:p>
        </p:txBody>
      </p:sp>
      <p:sp>
        <p:nvSpPr>
          <p:cNvPr id="27656" name="Line 11"/>
          <p:cNvSpPr/>
          <p:nvPr/>
        </p:nvSpPr>
        <p:spPr>
          <a:xfrm flipV="1">
            <a:off x="5105400" y="2500313"/>
            <a:ext cx="0" cy="304800"/>
          </a:xfrm>
          <a:prstGeom prst="line">
            <a:avLst/>
          </a:prstGeom>
          <a:ln w="9525" cap="flat" cmpd="sng">
            <a:solidFill>
              <a:srgbClr val="FF0000"/>
            </a:solidFill>
            <a:prstDash val="solid"/>
            <a:headEnd type="none" w="med" len="med"/>
            <a:tailEnd type="triangle" w="med" len="med"/>
          </a:ln>
        </p:spPr>
      </p:sp>
      <p:sp>
        <p:nvSpPr>
          <p:cNvPr id="27657" name="Line 13"/>
          <p:cNvSpPr/>
          <p:nvPr/>
        </p:nvSpPr>
        <p:spPr>
          <a:xfrm flipV="1">
            <a:off x="6305550" y="2486025"/>
            <a:ext cx="0" cy="304800"/>
          </a:xfrm>
          <a:prstGeom prst="line">
            <a:avLst/>
          </a:prstGeom>
          <a:ln w="9525" cap="flat" cmpd="sng">
            <a:solidFill>
              <a:srgbClr val="FF0000"/>
            </a:solidFill>
            <a:prstDash val="solid"/>
            <a:headEnd type="none" w="med" len="med"/>
            <a:tailEnd type="triangle" w="med" len="med"/>
          </a:ln>
        </p:spPr>
      </p:sp>
      <p:sp>
        <p:nvSpPr>
          <p:cNvPr id="27658" name="Text Box 14"/>
          <p:cNvSpPr txBox="1"/>
          <p:nvPr/>
        </p:nvSpPr>
        <p:spPr>
          <a:xfrm>
            <a:off x="4772025" y="2709863"/>
            <a:ext cx="7143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solidFill>
                  <a:srgbClr val="FF0000"/>
                </a:solidFill>
              </a:rPr>
              <a:t>start</a:t>
            </a:r>
            <a:endParaRPr lang="en-US" altLang="zh-CN" sz="2400" dirty="0">
              <a:solidFill>
                <a:srgbClr val="FF0000"/>
              </a:solidFill>
            </a:endParaRPr>
          </a:p>
        </p:txBody>
      </p:sp>
      <p:sp>
        <p:nvSpPr>
          <p:cNvPr id="27659" name="Text Box 15"/>
          <p:cNvSpPr txBox="1"/>
          <p:nvPr/>
        </p:nvSpPr>
        <p:spPr>
          <a:xfrm>
            <a:off x="5881688" y="2681288"/>
            <a:ext cx="1066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solidFill>
                  <a:srgbClr val="FF0000"/>
                </a:solidFill>
              </a:rPr>
              <a:t>search</a:t>
            </a:r>
            <a:endParaRPr lang="en-US" altLang="zh-CN" sz="24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685800" y="609600"/>
            <a:ext cx="7772400" cy="762000"/>
          </a:xfrm>
        </p:spPr>
        <p:txBody>
          <a:bodyPr vert="horz" wrap="square" lIns="91440" tIns="45720" rIns="91440" bIns="45720" anchor="ctr" anchorCtr="0"/>
          <a:p>
            <a:pPr eaLnBrk="1" hangingPunct="1"/>
            <a:r>
              <a:rPr lang="en-US" altLang="zh-CN" sz="3600" u="sng" dirty="0">
                <a:solidFill>
                  <a:srgbClr val="FF0000"/>
                </a:solidFill>
              </a:rPr>
              <a:t>3</a:t>
            </a:r>
            <a:r>
              <a:rPr lang="zh-CN" altLang="en-US" sz="3600" u="sng" dirty="0">
                <a:solidFill>
                  <a:srgbClr val="FF0000"/>
                </a:solidFill>
              </a:rPr>
              <a:t>．</a:t>
            </a:r>
            <a:r>
              <a:rPr lang="en-US" altLang="zh-CN" sz="3600" u="sng" dirty="0">
                <a:solidFill>
                  <a:srgbClr val="FF0000"/>
                </a:solidFill>
              </a:rPr>
              <a:t>2</a:t>
            </a:r>
            <a:r>
              <a:rPr lang="zh-CN" altLang="en-US" sz="3600" u="sng" dirty="0">
                <a:solidFill>
                  <a:srgbClr val="FF0000"/>
                </a:solidFill>
              </a:rPr>
              <a:t>．</a:t>
            </a:r>
            <a:r>
              <a:rPr lang="en-US" altLang="zh-CN" sz="3600" u="sng" dirty="0">
                <a:solidFill>
                  <a:srgbClr val="FF0000"/>
                </a:solidFill>
              </a:rPr>
              <a:t>2 </a:t>
            </a:r>
            <a:r>
              <a:rPr lang="zh-CN" altLang="en-US" sz="3600" u="sng" dirty="0">
                <a:solidFill>
                  <a:srgbClr val="FF0000"/>
                </a:solidFill>
              </a:rPr>
              <a:t>单词符号的识别：</a:t>
            </a:r>
            <a:r>
              <a:rPr lang="en-US" altLang="zh-CN" sz="3600" u="sng" dirty="0">
                <a:solidFill>
                  <a:srgbClr val="FF0000"/>
                </a:solidFill>
              </a:rPr>
              <a:t>1 </a:t>
            </a:r>
            <a:r>
              <a:rPr lang="zh-CN" altLang="en-US" sz="3600" u="sng" dirty="0">
                <a:solidFill>
                  <a:srgbClr val="FF0000"/>
                </a:solidFill>
              </a:rPr>
              <a:t>超前搜索</a:t>
            </a:r>
            <a:r>
              <a:rPr lang="zh-CN" altLang="en-US" dirty="0"/>
              <a:t> </a:t>
            </a:r>
            <a:endParaRPr lang="zh-CN" altLang="en-US" dirty="0"/>
          </a:p>
        </p:txBody>
      </p:sp>
      <p:sp>
        <p:nvSpPr>
          <p:cNvPr id="28675" name="Rectangle 3"/>
          <p:cNvSpPr>
            <a:spLocks noGrp="1"/>
          </p:cNvSpPr>
          <p:nvPr>
            <p:ph sz="half" idx="1"/>
          </p:nvPr>
        </p:nvSpPr>
        <p:spPr>
          <a:xfrm>
            <a:off x="685800" y="1752600"/>
            <a:ext cx="3810000" cy="4419600"/>
          </a:xfrm>
          <a:ln>
            <a:solidFill>
              <a:srgbClr val="000099">
                <a:alpha val="100000"/>
              </a:srgbClr>
            </a:solidFill>
            <a:miter lim="800000"/>
          </a:ln>
        </p:spPr>
        <p:txBody>
          <a:bodyPr vert="horz" wrap="square" lIns="91440" tIns="45720" rIns="91440" bIns="45720" anchor="t" anchorCtr="0"/>
          <a:p>
            <a:pPr eaLnBrk="1" hangingPunct="1">
              <a:buClrTx/>
              <a:buSzTx/>
              <a:buFontTx/>
            </a:pPr>
            <a:r>
              <a:rPr lang="en-US" altLang="zh-CN" dirty="0">
                <a:solidFill>
                  <a:srgbClr val="00FFCC"/>
                </a:solidFill>
                <a:latin typeface="+mn-lt"/>
                <a:ea typeface="+mn-ea"/>
                <a:cs typeface="+mn-cs"/>
              </a:rPr>
              <a:t>1</a:t>
            </a:r>
            <a:r>
              <a:rPr lang="en-US" altLang="zh-CN" dirty="0">
                <a:latin typeface="+mn-lt"/>
                <a:ea typeface="+mn-ea"/>
                <a:cs typeface="+mn-cs"/>
              </a:rPr>
              <a:t>  DO99K=1</a:t>
            </a:r>
            <a:r>
              <a:rPr lang="en-US" altLang="zh-CN" sz="4800" dirty="0">
                <a:solidFill>
                  <a:srgbClr val="FF0000"/>
                </a:solidFill>
                <a:latin typeface="+mn-lt"/>
                <a:ea typeface="+mn-ea"/>
                <a:cs typeface="+mn-cs"/>
              </a:rPr>
              <a:t>,</a:t>
            </a:r>
            <a:r>
              <a:rPr lang="en-US" altLang="zh-CN" dirty="0">
                <a:latin typeface="+mn-lt"/>
                <a:ea typeface="+mn-ea"/>
                <a:cs typeface="+mn-cs"/>
              </a:rPr>
              <a:t>10</a:t>
            </a:r>
            <a:endParaRPr lang="en-US" altLang="zh-CN" dirty="0">
              <a:latin typeface="+mn-lt"/>
              <a:ea typeface="+mn-ea"/>
              <a:cs typeface="+mn-cs"/>
            </a:endParaRPr>
          </a:p>
          <a:p>
            <a:pPr eaLnBrk="1" hangingPunct="1">
              <a:buClrTx/>
              <a:buSzTx/>
              <a:buFontTx/>
            </a:pPr>
            <a:r>
              <a:rPr lang="en-US" altLang="zh-CN" dirty="0">
                <a:solidFill>
                  <a:srgbClr val="00FFCC"/>
                </a:solidFill>
                <a:latin typeface="+mn-lt"/>
                <a:ea typeface="+mn-ea"/>
                <a:cs typeface="+mn-cs"/>
              </a:rPr>
              <a:t>2</a:t>
            </a:r>
            <a:r>
              <a:rPr lang="en-US" altLang="zh-CN" dirty="0">
                <a:latin typeface="+mn-lt"/>
                <a:ea typeface="+mn-ea"/>
                <a:cs typeface="+mn-cs"/>
              </a:rPr>
              <a:t>  DO99K=1</a:t>
            </a:r>
            <a:r>
              <a:rPr lang="en-US" altLang="zh-CN" sz="4800" dirty="0">
                <a:solidFill>
                  <a:srgbClr val="FF0000"/>
                </a:solidFill>
                <a:latin typeface="+mn-lt"/>
                <a:ea typeface="+mn-ea"/>
                <a:cs typeface="+mn-cs"/>
              </a:rPr>
              <a:t>.</a:t>
            </a:r>
            <a:r>
              <a:rPr lang="en-US" altLang="zh-CN" dirty="0">
                <a:latin typeface="+mn-lt"/>
                <a:ea typeface="+mn-ea"/>
                <a:cs typeface="+mn-cs"/>
              </a:rPr>
              <a:t>10</a:t>
            </a:r>
            <a:endParaRPr lang="en-US" altLang="zh-CN" dirty="0">
              <a:latin typeface="+mn-lt"/>
              <a:ea typeface="+mn-ea"/>
              <a:cs typeface="+mn-cs"/>
            </a:endParaRPr>
          </a:p>
          <a:p>
            <a:pPr eaLnBrk="1" hangingPunct="1">
              <a:buClrTx/>
              <a:buSzTx/>
              <a:buFontTx/>
            </a:pPr>
            <a:endParaRPr lang="en-US" altLang="zh-CN" dirty="0">
              <a:latin typeface="+mn-lt"/>
              <a:ea typeface="+mn-ea"/>
              <a:cs typeface="+mn-cs"/>
            </a:endParaRPr>
          </a:p>
          <a:p>
            <a:pPr eaLnBrk="1" hangingPunct="1">
              <a:buClrTx/>
              <a:buSzTx/>
              <a:buFontTx/>
            </a:pPr>
            <a:r>
              <a:rPr lang="en-US" altLang="zh-CN" dirty="0">
                <a:solidFill>
                  <a:srgbClr val="00FFCC"/>
                </a:solidFill>
                <a:latin typeface="+mn-lt"/>
                <a:ea typeface="+mn-ea"/>
                <a:cs typeface="+mn-cs"/>
              </a:rPr>
              <a:t>3</a:t>
            </a:r>
            <a:r>
              <a:rPr lang="en-US" altLang="zh-CN" dirty="0">
                <a:latin typeface="+mn-lt"/>
                <a:ea typeface="+mn-ea"/>
                <a:cs typeface="+mn-cs"/>
              </a:rPr>
              <a:t>  IF(5</a:t>
            </a:r>
            <a:r>
              <a:rPr lang="en-US" altLang="zh-CN" sz="4800" dirty="0">
                <a:solidFill>
                  <a:schemeClr val="tx2"/>
                </a:solidFill>
                <a:latin typeface="+mn-lt"/>
                <a:ea typeface="+mn-ea"/>
                <a:cs typeface="+mn-cs"/>
              </a:rPr>
              <a:t>.</a:t>
            </a:r>
            <a:r>
              <a:rPr lang="en-US" altLang="zh-CN" dirty="0">
                <a:solidFill>
                  <a:schemeClr val="tx2"/>
                </a:solidFill>
                <a:latin typeface="+mn-lt"/>
                <a:ea typeface="+mn-ea"/>
                <a:cs typeface="+mn-cs"/>
              </a:rPr>
              <a:t>EQ</a:t>
            </a:r>
            <a:r>
              <a:rPr lang="en-US" altLang="zh-CN" sz="4800" dirty="0">
                <a:solidFill>
                  <a:schemeClr val="tx2"/>
                </a:solidFill>
                <a:latin typeface="+mn-lt"/>
                <a:ea typeface="+mn-ea"/>
                <a:cs typeface="+mn-cs"/>
              </a:rPr>
              <a:t>.</a:t>
            </a:r>
            <a:r>
              <a:rPr lang="en-US" altLang="zh-CN" dirty="0">
                <a:solidFill>
                  <a:schemeClr val="tx2"/>
                </a:solidFill>
                <a:latin typeface="+mn-lt"/>
                <a:ea typeface="+mn-ea"/>
                <a:cs typeface="+mn-cs"/>
              </a:rPr>
              <a:t>M) I=10</a:t>
            </a:r>
            <a:endParaRPr lang="en-US" altLang="zh-CN" dirty="0">
              <a:solidFill>
                <a:schemeClr val="tx2"/>
              </a:solidFill>
              <a:latin typeface="+mn-lt"/>
              <a:ea typeface="+mn-ea"/>
              <a:cs typeface="+mn-cs"/>
            </a:endParaRPr>
          </a:p>
          <a:p>
            <a:pPr eaLnBrk="1" hangingPunct="1">
              <a:buClrTx/>
              <a:buSzTx/>
              <a:buFontTx/>
            </a:pPr>
            <a:r>
              <a:rPr lang="en-US" altLang="zh-CN" dirty="0">
                <a:solidFill>
                  <a:srgbClr val="00FFCC"/>
                </a:solidFill>
                <a:latin typeface="+mn-lt"/>
                <a:ea typeface="+mn-ea"/>
                <a:cs typeface="+mn-cs"/>
              </a:rPr>
              <a:t>4</a:t>
            </a:r>
            <a:r>
              <a:rPr lang="en-US" altLang="zh-CN" dirty="0">
                <a:solidFill>
                  <a:schemeClr val="tx2"/>
                </a:solidFill>
                <a:latin typeface="+mn-lt"/>
                <a:ea typeface="+mn-ea"/>
                <a:cs typeface="+mn-cs"/>
              </a:rPr>
              <a:t>  IF(M) 10,20,30</a:t>
            </a:r>
            <a:endParaRPr lang="en-US" altLang="zh-CN" dirty="0">
              <a:solidFill>
                <a:schemeClr val="tx2"/>
              </a:solidFill>
              <a:latin typeface="+mn-lt"/>
              <a:ea typeface="+mn-ea"/>
              <a:cs typeface="+mn-cs"/>
            </a:endParaRPr>
          </a:p>
          <a:p>
            <a:pPr eaLnBrk="1" hangingPunct="1">
              <a:buClrTx/>
              <a:buSzTx/>
              <a:buFontTx/>
            </a:pPr>
            <a:r>
              <a:rPr lang="en-US" altLang="zh-CN" dirty="0">
                <a:solidFill>
                  <a:srgbClr val="00FFCC"/>
                </a:solidFill>
                <a:latin typeface="+mn-lt"/>
                <a:ea typeface="+mn-ea"/>
                <a:cs typeface="+mn-cs"/>
              </a:rPr>
              <a:t>5</a:t>
            </a:r>
            <a:r>
              <a:rPr lang="en-US" altLang="zh-CN" dirty="0">
                <a:solidFill>
                  <a:srgbClr val="FFCC00"/>
                </a:solidFill>
                <a:latin typeface="+mn-lt"/>
                <a:ea typeface="+mn-ea"/>
                <a:cs typeface="+mn-cs"/>
              </a:rPr>
              <a:t> </a:t>
            </a:r>
            <a:r>
              <a:rPr lang="en-US" altLang="zh-CN" dirty="0">
                <a:latin typeface="+mn-lt"/>
                <a:ea typeface="+mn-ea"/>
                <a:cs typeface="+mn-cs"/>
              </a:rPr>
              <a:t> IF(5</a:t>
            </a:r>
            <a:r>
              <a:rPr lang="en-US" altLang="zh-CN" dirty="0">
                <a:solidFill>
                  <a:schemeClr val="tx2"/>
                </a:solidFill>
                <a:latin typeface="+mn-lt"/>
                <a:ea typeface="+mn-ea"/>
                <a:cs typeface="+mn-cs"/>
              </a:rPr>
              <a:t>)=55</a:t>
            </a:r>
            <a:endParaRPr lang="en-US" altLang="zh-CN" dirty="0">
              <a:solidFill>
                <a:schemeClr val="tx2"/>
              </a:solidFill>
              <a:latin typeface="+mn-lt"/>
              <a:ea typeface="+mn-ea"/>
              <a:cs typeface="+mn-cs"/>
            </a:endParaRPr>
          </a:p>
        </p:txBody>
      </p:sp>
      <p:sp>
        <p:nvSpPr>
          <p:cNvPr id="28676" name="Rectangle 4"/>
          <p:cNvSpPr>
            <a:spLocks noGrp="1"/>
          </p:cNvSpPr>
          <p:nvPr>
            <p:ph sz="half" idx="2"/>
          </p:nvPr>
        </p:nvSpPr>
        <p:spPr>
          <a:xfrm>
            <a:off x="4572000" y="1752600"/>
            <a:ext cx="3810000" cy="4419600"/>
          </a:xfrm>
          <a:ln>
            <a:solidFill>
              <a:srgbClr val="000099">
                <a:alpha val="100000"/>
              </a:srgbClr>
            </a:solidFill>
            <a:miter lim="800000"/>
          </a:ln>
        </p:spPr>
        <p:txBody>
          <a:bodyPr vert="horz" wrap="square" lIns="91440" tIns="45720" rIns="91440" bIns="45720" anchor="t" anchorCtr="0"/>
          <a:p>
            <a:pPr eaLnBrk="1" hangingPunct="1">
              <a:buClrTx/>
              <a:buSzTx/>
              <a:buFontTx/>
            </a:pPr>
            <a:r>
              <a:rPr lang="zh-CN" altLang="en-US" dirty="0">
                <a:latin typeface="+mn-lt"/>
                <a:ea typeface="+mn-ea"/>
                <a:cs typeface="+mn-cs"/>
              </a:rPr>
              <a:t>关键字的识别</a:t>
            </a:r>
            <a:endParaRPr lang="zh-CN" altLang="en-US" dirty="0">
              <a:latin typeface="+mn-lt"/>
              <a:ea typeface="+mn-ea"/>
              <a:cs typeface="+mn-cs"/>
            </a:endParaRPr>
          </a:p>
          <a:p>
            <a:pPr eaLnBrk="1" hangingPunct="1">
              <a:buClrTx/>
              <a:buSzTx/>
              <a:buFontTx/>
              <a:buNone/>
            </a:pPr>
            <a:r>
              <a:rPr lang="zh-CN" altLang="en-US" dirty="0">
                <a:latin typeface="+mn-lt"/>
                <a:ea typeface="+mn-ea"/>
                <a:cs typeface="+mn-cs"/>
              </a:rPr>
              <a:t>    </a:t>
            </a:r>
            <a:endParaRPr lang="zh-CN" altLang="en-US" dirty="0">
              <a:latin typeface="+mn-lt"/>
              <a:ea typeface="+mn-ea"/>
              <a:cs typeface="+mn-cs"/>
            </a:endParaRPr>
          </a:p>
          <a:p>
            <a:pPr eaLnBrk="1" hangingPunct="1">
              <a:buClrTx/>
              <a:buSzTx/>
              <a:buFontTx/>
              <a:buNone/>
            </a:pPr>
            <a:r>
              <a:rPr lang="zh-CN" altLang="en-US" dirty="0">
                <a:solidFill>
                  <a:srgbClr val="000099"/>
                </a:solidFill>
                <a:latin typeface="+mn-lt"/>
                <a:ea typeface="+mn-ea"/>
                <a:cs typeface="+mn-cs"/>
              </a:rPr>
              <a:t>多数语言关键字是保留字，不允许用户自定义同名标识符；</a:t>
            </a:r>
            <a:endParaRPr lang="zh-CN" altLang="en-US" dirty="0">
              <a:solidFill>
                <a:srgbClr val="000099"/>
              </a:solidFill>
              <a:latin typeface="+mn-lt"/>
              <a:ea typeface="+mn-ea"/>
              <a:cs typeface="+mn-cs"/>
            </a:endParaRPr>
          </a:p>
          <a:p>
            <a:pPr eaLnBrk="1" hangingPunct="1">
              <a:buClrTx/>
              <a:buSzTx/>
              <a:buFontTx/>
              <a:buNone/>
            </a:pPr>
            <a:endParaRPr lang="zh-CN" altLang="en-US" dirty="0">
              <a:solidFill>
                <a:srgbClr val="000099"/>
              </a:solidFill>
              <a:latin typeface="+mn-lt"/>
              <a:ea typeface="+mn-ea"/>
              <a:cs typeface="+mn-cs"/>
            </a:endParaRPr>
          </a:p>
          <a:p>
            <a:pPr eaLnBrk="1" hangingPunct="1">
              <a:buClrTx/>
              <a:buSzTx/>
              <a:buFontTx/>
              <a:buNone/>
            </a:pPr>
            <a:r>
              <a:rPr lang="en-US" altLang="zh-CN" dirty="0">
                <a:solidFill>
                  <a:srgbClr val="FF0000"/>
                </a:solidFill>
                <a:latin typeface="+mn-lt"/>
                <a:ea typeface="+mn-ea"/>
                <a:cs typeface="+mn-cs"/>
              </a:rPr>
              <a:t>Fortran</a:t>
            </a:r>
            <a:r>
              <a:rPr lang="zh-CN" altLang="en-US" dirty="0">
                <a:solidFill>
                  <a:srgbClr val="FF0000"/>
                </a:solidFill>
                <a:latin typeface="+mn-lt"/>
                <a:ea typeface="+mn-ea"/>
                <a:cs typeface="+mn-cs"/>
              </a:rPr>
              <a:t>关键字</a:t>
            </a:r>
            <a:r>
              <a:rPr lang="zh-CN" altLang="en-US" u="sng" dirty="0">
                <a:solidFill>
                  <a:srgbClr val="FF0000"/>
                </a:solidFill>
                <a:latin typeface="+mn-lt"/>
                <a:ea typeface="+mn-ea"/>
                <a:cs typeface="+mn-cs"/>
              </a:rPr>
              <a:t>未加保护</a:t>
            </a:r>
            <a:r>
              <a:rPr lang="zh-CN" altLang="en-US" dirty="0">
                <a:solidFill>
                  <a:srgbClr val="FF0000"/>
                </a:solidFill>
                <a:latin typeface="+mn-lt"/>
                <a:ea typeface="+mn-ea"/>
                <a:cs typeface="+mn-cs"/>
              </a:rPr>
              <a:t>需超前搜索；</a:t>
            </a:r>
            <a:endParaRPr lang="zh-CN" altLang="en-US" dirty="0">
              <a:solidFill>
                <a:srgbClr val="FF0000"/>
              </a:solidFill>
              <a:latin typeface="+mn-lt"/>
              <a:ea typeface="+mn-ea"/>
              <a:cs typeface="+mn-cs"/>
            </a:endParaRPr>
          </a:p>
          <a:p>
            <a:pPr eaLnBrk="1" hangingPunct="1">
              <a:buClrTx/>
              <a:buSzTx/>
              <a:buFontTx/>
              <a:buNone/>
            </a:pPr>
            <a:r>
              <a:rPr lang="zh-CN" altLang="en-US" i="1" dirty="0">
                <a:solidFill>
                  <a:srgbClr val="FF0000"/>
                </a:solidFill>
                <a:latin typeface="+mn-lt"/>
                <a:ea typeface="+mn-ea"/>
                <a:cs typeface="+mn-cs"/>
              </a:rPr>
              <a:t>* 二元符号的超前搜索</a:t>
            </a:r>
            <a:endParaRPr lang="zh-CN" altLang="en-US" i="1" dirty="0">
              <a:solidFill>
                <a:srgbClr val="FF0000"/>
              </a:solidFill>
              <a:latin typeface="+mn-lt"/>
              <a:ea typeface="+mn-ea"/>
              <a:cs typeface="+mn-cs"/>
            </a:endParaRPr>
          </a:p>
        </p:txBody>
      </p:sp>
      <p:sp>
        <p:nvSpPr>
          <p:cNvPr id="28677" name="Line 5"/>
          <p:cNvSpPr/>
          <p:nvPr/>
        </p:nvSpPr>
        <p:spPr>
          <a:xfrm>
            <a:off x="2003425" y="2557463"/>
            <a:ext cx="1066800" cy="0"/>
          </a:xfrm>
          <a:prstGeom prst="line">
            <a:avLst/>
          </a:prstGeom>
          <a:ln w="9525" cap="flat" cmpd="sng">
            <a:solidFill>
              <a:srgbClr val="FF0000"/>
            </a:solidFill>
            <a:prstDash val="solid"/>
            <a:headEnd type="none" w="med" len="med"/>
            <a:tailEnd type="triangle" w="med" len="med"/>
          </a:ln>
        </p:spPr>
      </p:sp>
      <p:sp>
        <p:nvSpPr>
          <p:cNvPr id="28678" name="Line 6"/>
          <p:cNvSpPr/>
          <p:nvPr/>
        </p:nvSpPr>
        <p:spPr>
          <a:xfrm>
            <a:off x="1981200" y="3352800"/>
            <a:ext cx="1066800" cy="0"/>
          </a:xfrm>
          <a:prstGeom prst="line">
            <a:avLst/>
          </a:prstGeom>
          <a:ln w="9525" cap="flat" cmpd="sng">
            <a:solidFill>
              <a:srgbClr val="FF0000"/>
            </a:solidFill>
            <a:prstDash val="solid"/>
            <a:headEnd type="none" w="med" len="med"/>
            <a:tailEnd type="triangle" w="med" len="med"/>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p:txBody>
          <a:bodyPr vert="horz" wrap="square" lIns="91440" tIns="45720" rIns="91440" bIns="45720" anchor="ctr" anchorCtr="0"/>
          <a:p>
            <a:pPr eaLnBrk="1" hangingPunct="1"/>
            <a:r>
              <a:rPr lang="en-US" altLang="zh-CN" sz="3600" u="sng" dirty="0">
                <a:solidFill>
                  <a:srgbClr val="FF0000"/>
                </a:solidFill>
              </a:rPr>
              <a:t>3</a:t>
            </a:r>
            <a:r>
              <a:rPr lang="zh-CN" altLang="en-US" sz="3600" u="sng" dirty="0">
                <a:solidFill>
                  <a:srgbClr val="FF0000"/>
                </a:solidFill>
              </a:rPr>
              <a:t>．</a:t>
            </a:r>
            <a:r>
              <a:rPr lang="en-US" altLang="zh-CN" sz="3600" u="sng" dirty="0">
                <a:solidFill>
                  <a:srgbClr val="FF0000"/>
                </a:solidFill>
              </a:rPr>
              <a:t>2</a:t>
            </a:r>
            <a:r>
              <a:rPr lang="zh-CN" altLang="en-US" sz="3600" u="sng" dirty="0">
                <a:solidFill>
                  <a:srgbClr val="FF0000"/>
                </a:solidFill>
              </a:rPr>
              <a:t>．</a:t>
            </a:r>
            <a:r>
              <a:rPr lang="en-US" altLang="zh-CN" sz="3600" u="sng" dirty="0">
                <a:solidFill>
                  <a:srgbClr val="FF0000"/>
                </a:solidFill>
              </a:rPr>
              <a:t>2 </a:t>
            </a:r>
            <a:r>
              <a:rPr lang="zh-CN" altLang="en-US" sz="3600" u="sng" dirty="0">
                <a:solidFill>
                  <a:srgbClr val="FF0000"/>
                </a:solidFill>
              </a:rPr>
              <a:t>单词符号的识别</a:t>
            </a:r>
            <a:r>
              <a:rPr lang="en-US" altLang="zh-CN" sz="3600" u="sng" dirty="0">
                <a:solidFill>
                  <a:srgbClr val="FF0000"/>
                </a:solidFill>
              </a:rPr>
              <a:t>:2 </a:t>
            </a:r>
            <a:r>
              <a:rPr lang="zh-CN" altLang="en-US" sz="3600" u="sng" dirty="0">
                <a:solidFill>
                  <a:srgbClr val="FF0000"/>
                </a:solidFill>
              </a:rPr>
              <a:t>其它</a:t>
            </a:r>
            <a:endParaRPr lang="zh-CN" altLang="en-US" sz="3600" u="sng" dirty="0">
              <a:solidFill>
                <a:srgbClr val="FF0000"/>
              </a:solidFill>
            </a:endParaRPr>
          </a:p>
        </p:txBody>
      </p:sp>
      <p:sp>
        <p:nvSpPr>
          <p:cNvPr id="30723" name="Rectangle 3"/>
          <p:cNvSpPr>
            <a:spLocks noGrp="1"/>
          </p:cNvSpPr>
          <p:nvPr>
            <p:ph idx="1"/>
          </p:nvPr>
        </p:nvSpPr>
        <p:spPr>
          <a:xfrm>
            <a:off x="685800" y="1752600"/>
            <a:ext cx="7772400" cy="4343400"/>
          </a:xfrm>
          <a:ln>
            <a:solidFill>
              <a:srgbClr val="000099">
                <a:alpha val="100000"/>
              </a:srgbClr>
            </a:solidFill>
            <a:miter lim="800000"/>
          </a:ln>
        </p:spPr>
        <p:txBody>
          <a:bodyPr vert="horz" wrap="square" lIns="91440" tIns="45720" rIns="91440" bIns="45720" anchor="t" anchorCtr="0"/>
          <a:p>
            <a:pPr eaLnBrk="1" hangingPunct="1"/>
            <a:r>
              <a:rPr lang="zh-CN" altLang="en-US" sz="2800" dirty="0"/>
              <a:t>标识符：</a:t>
            </a:r>
            <a:endParaRPr lang="zh-CN" altLang="en-US" sz="2800" dirty="0"/>
          </a:p>
          <a:p>
            <a:pPr eaLnBrk="1" hangingPunct="1">
              <a:buNone/>
            </a:pPr>
            <a:r>
              <a:rPr lang="zh-CN" altLang="en-US" sz="2800" dirty="0"/>
              <a:t>    </a:t>
            </a:r>
            <a:r>
              <a:rPr lang="zh-CN" altLang="en-US" sz="2000" dirty="0">
                <a:solidFill>
                  <a:srgbClr val="000099"/>
                </a:solidFill>
              </a:rPr>
              <a:t>字母数字串（后常有算符和界符）</a:t>
            </a:r>
            <a:endParaRPr lang="zh-CN" altLang="en-US" sz="2000" dirty="0">
              <a:solidFill>
                <a:srgbClr val="000099"/>
              </a:solidFill>
            </a:endParaRPr>
          </a:p>
          <a:p>
            <a:pPr eaLnBrk="1" hangingPunct="1"/>
            <a:r>
              <a:rPr lang="zh-CN" altLang="en-US" sz="2800" dirty="0"/>
              <a:t>常数</a:t>
            </a:r>
            <a:endParaRPr lang="zh-CN" altLang="en-US" sz="2800" dirty="0"/>
          </a:p>
          <a:p>
            <a:pPr eaLnBrk="1" hangingPunct="1">
              <a:buNone/>
            </a:pPr>
            <a:r>
              <a:rPr lang="zh-CN" altLang="en-US" sz="2800" dirty="0"/>
              <a:t>    </a:t>
            </a:r>
            <a:r>
              <a:rPr lang="zh-CN" altLang="en-US" sz="2400" dirty="0">
                <a:solidFill>
                  <a:srgbClr val="000099"/>
                </a:solidFill>
              </a:rPr>
              <a:t>算术、逻辑（布尔）、文字（*</a:t>
            </a:r>
            <a:r>
              <a:rPr lang="en-US" altLang="zh-CN" sz="2400" dirty="0">
                <a:solidFill>
                  <a:srgbClr val="000099"/>
                </a:solidFill>
              </a:rPr>
              <a:t>For:3HABC)</a:t>
            </a:r>
            <a:endParaRPr lang="en-US" altLang="zh-CN" sz="2400" dirty="0">
              <a:solidFill>
                <a:srgbClr val="000099"/>
              </a:solidFill>
            </a:endParaRPr>
          </a:p>
          <a:p>
            <a:pPr eaLnBrk="1" hangingPunct="1"/>
            <a:r>
              <a:rPr lang="zh-CN" altLang="en-US" sz="2800" dirty="0"/>
              <a:t>算符和界符</a:t>
            </a:r>
            <a:endParaRPr lang="zh-CN" altLang="en-US" sz="2800" dirty="0"/>
          </a:p>
          <a:p>
            <a:pPr eaLnBrk="1" hangingPunct="1">
              <a:lnSpc>
                <a:spcPct val="90000"/>
              </a:lnSpc>
              <a:buNone/>
            </a:pPr>
            <a:r>
              <a:rPr lang="zh-CN" altLang="en-US" sz="2800" dirty="0">
                <a:solidFill>
                  <a:srgbClr val="660066"/>
                </a:solidFill>
              </a:rPr>
              <a:t>    </a:t>
            </a:r>
            <a:r>
              <a:rPr lang="zh-CN" altLang="en-US" sz="2000" dirty="0">
                <a:solidFill>
                  <a:srgbClr val="660066"/>
                </a:solidFill>
              </a:rPr>
              <a:t>一元符号：</a:t>
            </a:r>
            <a:endParaRPr lang="zh-CN" altLang="en-US" sz="2000" dirty="0">
              <a:solidFill>
                <a:srgbClr val="660066"/>
              </a:solidFill>
            </a:endParaRPr>
          </a:p>
          <a:p>
            <a:pPr eaLnBrk="1" hangingPunct="1">
              <a:lnSpc>
                <a:spcPct val="90000"/>
              </a:lnSpc>
              <a:buNone/>
            </a:pPr>
            <a:r>
              <a:rPr lang="zh-CN" altLang="en-US" sz="2000" dirty="0">
                <a:solidFill>
                  <a:schemeClr val="accent2"/>
                </a:solidFill>
              </a:rPr>
              <a:t>      </a:t>
            </a:r>
            <a:r>
              <a:rPr lang="en-US" altLang="zh-CN" sz="2000" dirty="0">
                <a:solidFill>
                  <a:schemeClr val="accent2"/>
                </a:solidFill>
              </a:rPr>
              <a:t>#   $   &amp;   ‘   (   )   *   +   ,   ?  .   /   :   ;   &lt;   =   &gt;   @   [   ]   ^    {   }</a:t>
            </a:r>
            <a:endParaRPr lang="en-US" altLang="zh-CN" sz="2000" dirty="0">
              <a:solidFill>
                <a:schemeClr val="accent2"/>
              </a:solidFill>
            </a:endParaRPr>
          </a:p>
          <a:p>
            <a:pPr eaLnBrk="1" hangingPunct="1">
              <a:lnSpc>
                <a:spcPct val="90000"/>
              </a:lnSpc>
              <a:buNone/>
            </a:pPr>
            <a:r>
              <a:rPr lang="en-US" altLang="zh-CN" sz="2000" dirty="0">
                <a:solidFill>
                  <a:schemeClr val="accent2"/>
                </a:solidFill>
              </a:rPr>
              <a:t>      </a:t>
            </a:r>
            <a:r>
              <a:rPr lang="zh-CN" altLang="en-US" sz="2000" dirty="0">
                <a:solidFill>
                  <a:srgbClr val="660066"/>
                </a:solidFill>
              </a:rPr>
              <a:t>二元符号：</a:t>
            </a:r>
            <a:endParaRPr lang="zh-CN" altLang="en-US" sz="2000" dirty="0">
              <a:solidFill>
                <a:srgbClr val="660066"/>
              </a:solidFill>
            </a:endParaRPr>
          </a:p>
          <a:p>
            <a:pPr eaLnBrk="1" hangingPunct="1">
              <a:lnSpc>
                <a:spcPct val="90000"/>
              </a:lnSpc>
              <a:buNone/>
            </a:pPr>
            <a:r>
              <a:rPr lang="zh-CN" altLang="en-US" sz="2000" dirty="0">
                <a:solidFill>
                  <a:schemeClr val="accent2"/>
                </a:solidFill>
              </a:rPr>
              <a:t>      </a:t>
            </a:r>
            <a:r>
              <a:rPr lang="en-US" altLang="zh-CN" sz="2000" dirty="0">
                <a:solidFill>
                  <a:schemeClr val="accent2"/>
                </a:solidFill>
              </a:rPr>
              <a:t>(*   (.   *)   .)   ..   //   :=   &lt;=   &gt;=   &lt; &gt;</a:t>
            </a:r>
            <a:endParaRPr lang="en-US" altLang="zh-CN" sz="2000" dirty="0"/>
          </a:p>
          <a:p>
            <a:pPr eaLnBrk="1" hangingPunct="1">
              <a:lnSpc>
                <a:spcPct val="90000"/>
              </a:lnSpc>
              <a:buNone/>
            </a:pPr>
            <a:endParaRPr lang="en-US" altLang="zh-CN" sz="2000" dirty="0"/>
          </a:p>
        </p:txBody>
      </p:sp>
      <p:sp>
        <p:nvSpPr>
          <p:cNvPr id="2" name="矩形 1"/>
          <p:cNvSpPr/>
          <p:nvPr/>
        </p:nvSpPr>
        <p:spPr>
          <a:xfrm>
            <a:off x="5837238" y="5516563"/>
            <a:ext cx="2532062"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FF0000"/>
                </a:solidFill>
              </a:rPr>
              <a:t>++, --, &gt;= </a:t>
            </a:r>
            <a:r>
              <a:rPr lang="zh-CN" altLang="en-US" sz="1800" dirty="0">
                <a:solidFill>
                  <a:srgbClr val="FF0000"/>
                </a:solidFill>
              </a:rPr>
              <a:t>需要超前搜索</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p:txBody>
          <a:bodyPr vert="horz" wrap="square" lIns="91440" tIns="45720" rIns="91440" bIns="45720" anchor="ctr" anchorCtr="0"/>
          <a:p>
            <a:pPr eaLnBrk="1" hangingPunct="1"/>
            <a:r>
              <a:rPr lang="en-US" altLang="zh-CN" sz="3600" u="sng" dirty="0">
                <a:solidFill>
                  <a:srgbClr val="FF0000"/>
                </a:solidFill>
              </a:rPr>
              <a:t>3</a:t>
            </a:r>
            <a:r>
              <a:rPr lang="zh-CN" altLang="en-US" sz="3600" u="sng" dirty="0">
                <a:solidFill>
                  <a:srgbClr val="FF0000"/>
                </a:solidFill>
              </a:rPr>
              <a:t>．</a:t>
            </a:r>
            <a:r>
              <a:rPr lang="en-US" altLang="zh-CN" sz="3600" u="sng" dirty="0">
                <a:solidFill>
                  <a:srgbClr val="FF0000"/>
                </a:solidFill>
              </a:rPr>
              <a:t>2</a:t>
            </a:r>
            <a:r>
              <a:rPr lang="zh-CN" altLang="en-US" sz="3600" u="sng" dirty="0">
                <a:solidFill>
                  <a:srgbClr val="FF0000"/>
                </a:solidFill>
              </a:rPr>
              <a:t>．</a:t>
            </a:r>
            <a:r>
              <a:rPr lang="en-US" altLang="zh-CN" sz="3600" u="sng" dirty="0">
                <a:solidFill>
                  <a:srgbClr val="FF0000"/>
                </a:solidFill>
              </a:rPr>
              <a:t>2 </a:t>
            </a:r>
            <a:r>
              <a:rPr lang="zh-CN" altLang="en-US" sz="3600" u="sng" dirty="0">
                <a:solidFill>
                  <a:srgbClr val="FF0000"/>
                </a:solidFill>
              </a:rPr>
              <a:t>单词符号的识别</a:t>
            </a:r>
            <a:r>
              <a:rPr lang="en-US" altLang="zh-CN" sz="3600" u="sng" dirty="0">
                <a:solidFill>
                  <a:srgbClr val="FF0000"/>
                </a:solidFill>
              </a:rPr>
              <a:t>:2 </a:t>
            </a:r>
            <a:r>
              <a:rPr lang="zh-CN" altLang="en-US" sz="3600" u="sng" dirty="0">
                <a:solidFill>
                  <a:srgbClr val="FF0000"/>
                </a:solidFill>
              </a:rPr>
              <a:t>其它</a:t>
            </a:r>
            <a:endParaRPr lang="zh-CN" altLang="en-US" sz="3600" u="sng" dirty="0">
              <a:solidFill>
                <a:srgbClr val="FF0000"/>
              </a:solidFill>
            </a:endParaRPr>
          </a:p>
        </p:txBody>
      </p:sp>
      <p:sp>
        <p:nvSpPr>
          <p:cNvPr id="18435" name="Rectangle 3"/>
          <p:cNvSpPr>
            <a:spLocks noGrp="1"/>
          </p:cNvSpPr>
          <p:nvPr>
            <p:ph idx="1"/>
          </p:nvPr>
        </p:nvSpPr>
        <p:spPr bwMode="auto">
          <a:xfrm>
            <a:off x="685796" y="1752599"/>
            <a:ext cx="7772400" cy="4343400"/>
          </a:xfrm>
          <a:ln>
            <a:solidFill>
              <a:srgbClr val="000099">
                <a:alpha val="100000"/>
              </a:srgbClr>
            </a:solidFill>
            <a:miter lim="800000"/>
          </a:ln>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1">
                <a:ln>
                  <a:noFill/>
                </a:ln>
                <a:solidFill>
                  <a:schemeClr val="tx1"/>
                </a:solidFill>
                <a:effectLst/>
                <a:uLnTx/>
                <a:uFillTx/>
                <a:latin typeface="+mn-lt"/>
                <a:ea typeface="+mn-ea"/>
                <a:cs typeface="+mn-cs"/>
              </a:rPr>
              <a:t>到此为止，你是否能够设计一个词法分析器？</a:t>
            </a:r>
            <a:endParaRPr kumimoji="0"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rPr>
              <a:t>是否有更好的途径？</a:t>
            </a:r>
            <a:endParaRPr kumimoji="0" lang="zh-CN" altLang="en-US"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0" cap="none" spc="0" normalizeH="0" baseline="0" noProof="1">
                <a:ln>
                  <a:noFill/>
                </a:ln>
                <a:solidFill>
                  <a:schemeClr val="tx1"/>
                </a:solidFill>
                <a:effectLst/>
                <a:uLnTx/>
                <a:uFillTx/>
                <a:latin typeface="+mn-lt"/>
                <a:ea typeface="+mn-ea"/>
                <a:cs typeface="+mn-cs"/>
              </a:rPr>
              <a:t>    </a:t>
            </a:r>
            <a:endParaRPr kumimoji="0" lang="en-US" altLang="zh-CN" sz="2000" b="0" i="0" u="none" strike="noStrike" kern="0" cap="none" spc="0" normalizeH="0" baseline="0" noProof="1">
              <a:ln>
                <a:noFill/>
              </a:ln>
              <a:solidFill>
                <a:schemeClr val="tx1"/>
              </a:solidFill>
              <a:effectLst/>
              <a:uLnTx/>
              <a:uFillTx/>
              <a:latin typeface="+mn-lt"/>
              <a:ea typeface="+mn-ea"/>
              <a:cs typeface="+mn-cs"/>
            </a:endParaRPr>
          </a:p>
        </p:txBody>
      </p:sp>
      <p:pic>
        <p:nvPicPr>
          <p:cNvPr id="32772" name="图片 99"/>
          <p:cNvPicPr/>
          <p:nvPr/>
        </p:nvPicPr>
        <p:blipFill>
          <a:blip r:embed="rId1"/>
          <a:stretch>
            <a:fillRect/>
          </a:stretch>
        </p:blipFill>
        <p:spPr>
          <a:xfrm>
            <a:off x="5219700" y="2924175"/>
            <a:ext cx="2463800" cy="31003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7"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685800" y="533400"/>
            <a:ext cx="7772400" cy="1143000"/>
          </a:xfrm>
        </p:spPr>
        <p:txBody>
          <a:bodyPr vert="horz" wrap="square" lIns="91440" tIns="45720" rIns="91440" bIns="45720" anchor="ctr" anchorCtr="0"/>
          <a:p>
            <a:pPr eaLnBrk="1" hangingPunct="1"/>
            <a:r>
              <a:rPr lang="en-US" altLang="zh-CN" u="sng" dirty="0">
                <a:solidFill>
                  <a:srgbClr val="FF0000"/>
                </a:solidFill>
              </a:rPr>
              <a:t>3</a:t>
            </a:r>
            <a:r>
              <a:rPr lang="zh-CN" altLang="en-US" u="sng" dirty="0">
                <a:solidFill>
                  <a:srgbClr val="FF0000"/>
                </a:solidFill>
              </a:rPr>
              <a:t>．</a:t>
            </a:r>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3 </a:t>
            </a:r>
            <a:r>
              <a:rPr lang="zh-CN" altLang="en-US" u="sng" dirty="0">
                <a:solidFill>
                  <a:srgbClr val="FF0000"/>
                </a:solidFill>
              </a:rPr>
              <a:t>状态转换图</a:t>
            </a:r>
            <a:r>
              <a:rPr lang="zh-CN" altLang="en-US" dirty="0"/>
              <a:t> </a:t>
            </a:r>
            <a:endParaRPr lang="zh-CN" altLang="en-US" dirty="0"/>
          </a:p>
        </p:txBody>
      </p:sp>
      <p:sp>
        <p:nvSpPr>
          <p:cNvPr id="34819" name="Rectangle 3"/>
          <p:cNvSpPr>
            <a:spLocks noGrp="1"/>
          </p:cNvSpPr>
          <p:nvPr>
            <p:ph type="body" sz="half" idx="1"/>
          </p:nvPr>
        </p:nvSpPr>
        <p:spPr>
          <a:ln>
            <a:solidFill>
              <a:srgbClr val="000099">
                <a:alpha val="100000"/>
              </a:srgbClr>
            </a:solidFill>
            <a:miter lim="800000"/>
          </a:ln>
        </p:spPr>
        <p:txBody>
          <a:bodyPr vert="horz" wrap="square" lIns="91440" tIns="45720" rIns="91440" bIns="45720" anchor="t" anchorCtr="0"/>
          <a:p>
            <a:pPr eaLnBrk="1" hangingPunct="1">
              <a:buClrTx/>
              <a:buSzTx/>
              <a:buFontTx/>
              <a:buNone/>
            </a:pPr>
            <a:r>
              <a:rPr lang="zh-CN" altLang="en-US" sz="2400" b="1" dirty="0"/>
              <a:t>状态转换图</a:t>
            </a:r>
            <a:r>
              <a:rPr lang="zh-CN" altLang="en-US" sz="2800" dirty="0"/>
              <a:t>：</a:t>
            </a:r>
            <a:endParaRPr lang="zh-CN" altLang="en-US" sz="2800" dirty="0"/>
          </a:p>
          <a:p>
            <a:pPr eaLnBrk="1" hangingPunct="1">
              <a:buClrTx/>
              <a:buSzTx/>
              <a:buFontTx/>
              <a:buNone/>
            </a:pPr>
            <a:r>
              <a:rPr lang="zh-CN" altLang="en-US" sz="2800" dirty="0">
                <a:solidFill>
                  <a:srgbClr val="A50021"/>
                </a:solidFill>
              </a:rPr>
              <a:t>一张有限方向图</a:t>
            </a:r>
            <a:endParaRPr lang="zh-CN" altLang="en-US" sz="2800" dirty="0">
              <a:solidFill>
                <a:srgbClr val="A50021"/>
              </a:solidFill>
            </a:endParaRPr>
          </a:p>
          <a:p>
            <a:pPr eaLnBrk="1" hangingPunct="1">
              <a:buClrTx/>
              <a:buSzTx/>
              <a:buFontTx/>
              <a:buNone/>
            </a:pPr>
            <a:r>
              <a:rPr lang="zh-CN" altLang="en-US" sz="2800" dirty="0">
                <a:solidFill>
                  <a:srgbClr val="000099"/>
                </a:solidFill>
              </a:rPr>
              <a:t>结点</a:t>
            </a:r>
            <a:r>
              <a:rPr lang="zh-CN" altLang="en-US" sz="2800" dirty="0"/>
              <a:t>：</a:t>
            </a:r>
            <a:r>
              <a:rPr lang="zh-CN" altLang="en-US" sz="2400" dirty="0">
                <a:solidFill>
                  <a:srgbClr val="A50021"/>
                </a:solidFill>
              </a:rPr>
              <a:t>状态</a:t>
            </a:r>
            <a:endParaRPr lang="zh-CN" altLang="en-US" sz="2400" dirty="0">
              <a:solidFill>
                <a:srgbClr val="A50021"/>
              </a:solidFill>
            </a:endParaRPr>
          </a:p>
          <a:p>
            <a:pPr eaLnBrk="1" hangingPunct="1">
              <a:buClrTx/>
              <a:buSzTx/>
              <a:buFontTx/>
              <a:buNone/>
            </a:pPr>
            <a:r>
              <a:rPr lang="zh-CN" altLang="en-US" sz="2800" dirty="0">
                <a:solidFill>
                  <a:srgbClr val="000099"/>
                </a:solidFill>
              </a:rPr>
              <a:t>箭狐</a:t>
            </a:r>
            <a:r>
              <a:rPr lang="zh-CN" altLang="en-US" sz="2800" dirty="0"/>
              <a:t>：</a:t>
            </a:r>
            <a:r>
              <a:rPr lang="zh-CN" altLang="en-US" sz="2400" dirty="0">
                <a:solidFill>
                  <a:srgbClr val="A50021"/>
                </a:solidFill>
              </a:rPr>
              <a:t>转换</a:t>
            </a:r>
            <a:endParaRPr lang="zh-CN" altLang="en-US" sz="2400" dirty="0">
              <a:solidFill>
                <a:srgbClr val="A50021"/>
              </a:solidFill>
            </a:endParaRPr>
          </a:p>
          <a:p>
            <a:pPr eaLnBrk="1" hangingPunct="1">
              <a:buClrTx/>
              <a:buSzTx/>
              <a:buFontTx/>
              <a:buNone/>
            </a:pPr>
            <a:r>
              <a:rPr lang="zh-CN" altLang="en-US" sz="2800" dirty="0">
                <a:solidFill>
                  <a:srgbClr val="000099"/>
                </a:solidFill>
              </a:rPr>
              <a:t>标记</a:t>
            </a:r>
            <a:r>
              <a:rPr lang="zh-CN" altLang="en-US" sz="2800" dirty="0"/>
              <a:t>：</a:t>
            </a:r>
            <a:r>
              <a:rPr lang="zh-CN" altLang="en-US" sz="2400" dirty="0">
                <a:solidFill>
                  <a:srgbClr val="A50021"/>
                </a:solidFill>
              </a:rPr>
              <a:t>箭尾状态输入字符</a:t>
            </a:r>
            <a:endParaRPr lang="zh-CN" altLang="en-US" sz="2400" dirty="0">
              <a:solidFill>
                <a:srgbClr val="A50021"/>
              </a:solidFill>
            </a:endParaRPr>
          </a:p>
          <a:p>
            <a:pPr eaLnBrk="1" hangingPunct="1">
              <a:buClrTx/>
              <a:buSzTx/>
              <a:buFontTx/>
              <a:buNone/>
            </a:pPr>
            <a:r>
              <a:rPr lang="zh-CN" altLang="en-US" sz="2400" dirty="0">
                <a:solidFill>
                  <a:srgbClr val="000099"/>
                </a:solidFill>
              </a:rPr>
              <a:t>初态</a:t>
            </a:r>
            <a:r>
              <a:rPr lang="en-US" altLang="zh-CN" sz="2400" dirty="0">
                <a:solidFill>
                  <a:srgbClr val="000099"/>
                </a:solidFill>
              </a:rPr>
              <a:t>/</a:t>
            </a:r>
            <a:r>
              <a:rPr lang="zh-CN" altLang="en-US" sz="2400" dirty="0">
                <a:solidFill>
                  <a:srgbClr val="000099"/>
                </a:solidFill>
              </a:rPr>
              <a:t>终态（双圈表示）</a:t>
            </a:r>
            <a:endParaRPr lang="zh-CN" altLang="en-US" sz="2400" dirty="0">
              <a:solidFill>
                <a:srgbClr val="000099"/>
              </a:solidFill>
            </a:endParaRPr>
          </a:p>
          <a:p>
            <a:pPr eaLnBrk="1" hangingPunct="1">
              <a:buClrTx/>
              <a:buSzTx/>
              <a:buFontTx/>
              <a:buNone/>
            </a:pPr>
            <a:r>
              <a:rPr lang="zh-CN" altLang="en-US" sz="2400" dirty="0">
                <a:solidFill>
                  <a:srgbClr val="000099"/>
                </a:solidFill>
              </a:rPr>
              <a:t>识别（接受）字符串</a:t>
            </a:r>
            <a:endParaRPr lang="zh-CN" altLang="en-US" sz="2400" dirty="0">
              <a:solidFill>
                <a:srgbClr val="000099"/>
              </a:solidFill>
            </a:endParaRPr>
          </a:p>
          <a:p>
            <a:pPr eaLnBrk="1" hangingPunct="1">
              <a:buClrTx/>
              <a:buSzTx/>
              <a:buFontTx/>
              <a:buNone/>
            </a:pPr>
            <a:r>
              <a:rPr lang="zh-CN" altLang="en-US" sz="2400" dirty="0">
                <a:solidFill>
                  <a:srgbClr val="000099"/>
                </a:solidFill>
              </a:rPr>
              <a:t>标志*：</a:t>
            </a:r>
            <a:r>
              <a:rPr lang="zh-CN" altLang="en-US" sz="2400" u="sng" dirty="0">
                <a:solidFill>
                  <a:srgbClr val="FF0000"/>
                </a:solidFill>
              </a:rPr>
              <a:t>多读字符</a:t>
            </a:r>
            <a:endParaRPr lang="zh-CN" altLang="en-US" sz="2400" u="sng" dirty="0">
              <a:solidFill>
                <a:srgbClr val="FF0000"/>
              </a:solidFill>
            </a:endParaRPr>
          </a:p>
        </p:txBody>
      </p:sp>
      <p:sp>
        <p:nvSpPr>
          <p:cNvPr id="34820" name="Oval 75"/>
          <p:cNvSpPr/>
          <p:nvPr/>
        </p:nvSpPr>
        <p:spPr>
          <a:xfrm>
            <a:off x="4953000" y="30480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0</a:t>
            </a:r>
            <a:endParaRPr lang="en-US" altLang="zh-CN" sz="1800" dirty="0"/>
          </a:p>
        </p:txBody>
      </p:sp>
      <p:sp>
        <p:nvSpPr>
          <p:cNvPr id="34821" name="Oval 76"/>
          <p:cNvSpPr/>
          <p:nvPr/>
        </p:nvSpPr>
        <p:spPr>
          <a:xfrm>
            <a:off x="6553200" y="30480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a:t>
            </a:r>
            <a:endParaRPr lang="en-US" altLang="zh-CN" sz="1800" dirty="0"/>
          </a:p>
        </p:txBody>
      </p:sp>
      <p:sp>
        <p:nvSpPr>
          <p:cNvPr id="34822" name="Oval 77"/>
          <p:cNvSpPr/>
          <p:nvPr/>
        </p:nvSpPr>
        <p:spPr>
          <a:xfrm>
            <a:off x="8105775" y="3048000"/>
            <a:ext cx="381000" cy="381000"/>
          </a:xfrm>
          <a:prstGeom prst="ellipse">
            <a:avLst/>
          </a:prstGeom>
          <a:solidFill>
            <a:schemeClr val="accent1"/>
          </a:solidFill>
          <a:ln w="9525" cap="flat" cmpd="sng">
            <a:pattFill prst="dotGrid">
              <a:fgClr>
                <a:srgbClr val="000099"/>
              </a:fgClr>
              <a:bgClr>
                <a:srgbClr val="FFFFFF"/>
              </a:bgClr>
            </a:pattFill>
            <a:prstDash val="solid"/>
            <a:headEnd type="none" w="med" len="med"/>
            <a:tailEnd type="none" w="med" len="med"/>
          </a:ln>
          <a:effectLst>
            <a:outerShdw dist="107763"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2</a:t>
            </a:r>
            <a:endParaRPr lang="en-US" altLang="zh-CN" sz="1800" dirty="0"/>
          </a:p>
        </p:txBody>
      </p:sp>
      <p:sp>
        <p:nvSpPr>
          <p:cNvPr id="34823" name="Line 79"/>
          <p:cNvSpPr/>
          <p:nvPr/>
        </p:nvSpPr>
        <p:spPr>
          <a:xfrm>
            <a:off x="5381625" y="3222625"/>
            <a:ext cx="1143000" cy="0"/>
          </a:xfrm>
          <a:prstGeom prst="line">
            <a:avLst/>
          </a:prstGeom>
          <a:ln w="19050" cap="flat" cmpd="sng">
            <a:solidFill>
              <a:schemeClr val="tx1"/>
            </a:solidFill>
            <a:prstDash val="solid"/>
            <a:headEnd type="none" w="med" len="med"/>
            <a:tailEnd type="triangle" w="med" len="med"/>
          </a:ln>
        </p:spPr>
      </p:sp>
      <p:sp>
        <p:nvSpPr>
          <p:cNvPr id="34824" name="Line 80"/>
          <p:cNvSpPr/>
          <p:nvPr/>
        </p:nvSpPr>
        <p:spPr>
          <a:xfrm>
            <a:off x="6965950" y="3248025"/>
            <a:ext cx="1143000" cy="0"/>
          </a:xfrm>
          <a:prstGeom prst="line">
            <a:avLst/>
          </a:prstGeom>
          <a:ln w="19050" cap="flat" cmpd="sng">
            <a:solidFill>
              <a:schemeClr val="tx1"/>
            </a:solidFill>
            <a:prstDash val="solid"/>
            <a:headEnd type="none" w="med" len="med"/>
            <a:tailEnd type="triangle" w="med" len="med"/>
          </a:ln>
        </p:spPr>
      </p:sp>
      <p:sp>
        <p:nvSpPr>
          <p:cNvPr id="34825" name="Freeform 81"/>
          <p:cNvSpPr/>
          <p:nvPr/>
        </p:nvSpPr>
        <p:spPr>
          <a:xfrm>
            <a:off x="6540500" y="2616200"/>
            <a:ext cx="571500" cy="5080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0" h="320">
                <a:moveTo>
                  <a:pt x="200" y="320"/>
                </a:moveTo>
                <a:cubicBezTo>
                  <a:pt x="264" y="296"/>
                  <a:pt x="328" y="272"/>
                  <a:pt x="344" y="224"/>
                </a:cubicBezTo>
                <a:cubicBezTo>
                  <a:pt x="360" y="176"/>
                  <a:pt x="336" y="64"/>
                  <a:pt x="296" y="32"/>
                </a:cubicBezTo>
                <a:cubicBezTo>
                  <a:pt x="256" y="0"/>
                  <a:pt x="152" y="16"/>
                  <a:pt x="104" y="32"/>
                </a:cubicBezTo>
                <a:cubicBezTo>
                  <a:pt x="56" y="48"/>
                  <a:pt x="16" y="88"/>
                  <a:pt x="8" y="128"/>
                </a:cubicBezTo>
                <a:cubicBezTo>
                  <a:pt x="0" y="168"/>
                  <a:pt x="28" y="220"/>
                  <a:pt x="56" y="272"/>
                </a:cubicBezTo>
              </a:path>
            </a:pathLst>
          </a:custGeom>
          <a:noFill/>
          <a:ln w="19050" cap="flat" cmpd="sng">
            <a:solidFill>
              <a:schemeClr val="tx1">
                <a:alpha val="100000"/>
              </a:schemeClr>
            </a:solidFill>
            <a:prstDash val="solid"/>
            <a:round/>
            <a:headEnd type="none" w="med" len="med"/>
            <a:tailEnd type="triangle" w="med" len="med"/>
          </a:ln>
        </p:spPr>
        <p:txBody>
          <a:bodyPr/>
          <a:p>
            <a:endParaRPr lang="zh-CN" altLang="en-US"/>
          </a:p>
        </p:txBody>
      </p:sp>
      <p:sp>
        <p:nvSpPr>
          <p:cNvPr id="34826" name="Text Box 82"/>
          <p:cNvSpPr txBox="1"/>
          <p:nvPr/>
        </p:nvSpPr>
        <p:spPr>
          <a:xfrm>
            <a:off x="5549900" y="2892425"/>
            <a:ext cx="7620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800" dirty="0"/>
              <a:t>字母</a:t>
            </a:r>
            <a:endParaRPr lang="zh-CN" altLang="en-US" sz="1800" dirty="0"/>
          </a:p>
        </p:txBody>
      </p:sp>
      <p:sp>
        <p:nvSpPr>
          <p:cNvPr id="34827" name="Text Box 83"/>
          <p:cNvSpPr txBox="1"/>
          <p:nvPr/>
        </p:nvSpPr>
        <p:spPr>
          <a:xfrm>
            <a:off x="7286625" y="2881313"/>
            <a:ext cx="701675"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其它</a:t>
            </a:r>
            <a:endParaRPr lang="zh-CN" altLang="en-US" sz="1800" dirty="0"/>
          </a:p>
        </p:txBody>
      </p:sp>
      <p:sp>
        <p:nvSpPr>
          <p:cNvPr id="34828" name="Text Box 84"/>
          <p:cNvSpPr txBox="1"/>
          <p:nvPr/>
        </p:nvSpPr>
        <p:spPr>
          <a:xfrm>
            <a:off x="6286500" y="2314575"/>
            <a:ext cx="13716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800" dirty="0"/>
              <a:t>字母数字</a:t>
            </a:r>
            <a:endParaRPr lang="zh-CN" altLang="en-US" sz="1800" dirty="0"/>
          </a:p>
        </p:txBody>
      </p:sp>
      <p:sp>
        <p:nvSpPr>
          <p:cNvPr id="15445" name="Text Box 85"/>
          <p:cNvSpPr txBox="1">
            <a:spLocks noChangeArrowheads="1"/>
          </p:cNvSpPr>
          <p:nvPr/>
        </p:nvSpPr>
        <p:spPr bwMode="auto">
          <a:xfrm>
            <a:off x="4800600" y="1828800"/>
            <a:ext cx="1371600" cy="519113"/>
          </a:xfrm>
          <a:prstGeom prst="rect">
            <a:avLst/>
          </a:prstGeom>
          <a:noFill/>
          <a:ln>
            <a:noFill/>
          </a:ln>
          <a:effectLst/>
        </p:spPr>
        <p:txBody>
          <a:bodyPr>
            <a:spAutoFit/>
          </a:bodyPr>
          <a:lstStyle/>
          <a:p>
            <a:pPr marR="0" defTabSz="914400" eaLnBrk="1" hangingPunct="1">
              <a:spcBef>
                <a:spcPct val="50000"/>
              </a:spcBef>
              <a:buClrTx/>
              <a:buSzTx/>
              <a:buFontTx/>
              <a:buNone/>
              <a:defRPr/>
            </a:pPr>
            <a:r>
              <a:rPr kumimoji="1" lang="zh-CN" altLang="en-US" sz="28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标识符</a:t>
            </a:r>
            <a:endParaRPr kumimoji="1" lang="zh-CN" altLang="en-US" sz="28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34830" name="Oval 89"/>
          <p:cNvSpPr/>
          <p:nvPr/>
        </p:nvSpPr>
        <p:spPr>
          <a:xfrm>
            <a:off x="5105400" y="52578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0</a:t>
            </a:r>
            <a:endParaRPr lang="en-US" altLang="zh-CN" sz="1800" dirty="0"/>
          </a:p>
        </p:txBody>
      </p:sp>
      <p:sp>
        <p:nvSpPr>
          <p:cNvPr id="34831" name="Oval 90"/>
          <p:cNvSpPr/>
          <p:nvPr/>
        </p:nvSpPr>
        <p:spPr>
          <a:xfrm>
            <a:off x="6705600" y="52578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a:t>
            </a:r>
            <a:endParaRPr lang="en-US" altLang="zh-CN" sz="1800" dirty="0"/>
          </a:p>
        </p:txBody>
      </p:sp>
      <p:sp>
        <p:nvSpPr>
          <p:cNvPr id="34832" name="Oval 91"/>
          <p:cNvSpPr/>
          <p:nvPr/>
        </p:nvSpPr>
        <p:spPr>
          <a:xfrm>
            <a:off x="8258175" y="5257800"/>
            <a:ext cx="381000" cy="381000"/>
          </a:xfrm>
          <a:prstGeom prst="ellipse">
            <a:avLst/>
          </a:prstGeom>
          <a:solidFill>
            <a:schemeClr val="accent1"/>
          </a:solidFill>
          <a:ln w="9525" cap="flat" cmpd="sng">
            <a:pattFill prst="dotGrid">
              <a:fgClr>
                <a:srgbClr val="000099"/>
              </a:fgClr>
              <a:bgClr>
                <a:srgbClr val="FFFFFF"/>
              </a:bgClr>
            </a:pattFill>
            <a:prstDash val="solid"/>
            <a:headEnd type="none" w="med" len="med"/>
            <a:tailEnd type="none" w="med" len="med"/>
          </a:ln>
          <a:effectLst>
            <a:outerShdw dist="107763"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2</a:t>
            </a:r>
            <a:endParaRPr lang="en-US" altLang="zh-CN" sz="1800" dirty="0"/>
          </a:p>
        </p:txBody>
      </p:sp>
      <p:sp>
        <p:nvSpPr>
          <p:cNvPr id="34833" name="Line 92"/>
          <p:cNvSpPr/>
          <p:nvPr/>
        </p:nvSpPr>
        <p:spPr>
          <a:xfrm>
            <a:off x="5534025" y="5432425"/>
            <a:ext cx="1143000" cy="0"/>
          </a:xfrm>
          <a:prstGeom prst="line">
            <a:avLst/>
          </a:prstGeom>
          <a:ln w="19050" cap="flat" cmpd="sng">
            <a:solidFill>
              <a:schemeClr val="tx1"/>
            </a:solidFill>
            <a:prstDash val="solid"/>
            <a:headEnd type="none" w="med" len="med"/>
            <a:tailEnd type="triangle" w="med" len="med"/>
          </a:ln>
        </p:spPr>
      </p:sp>
      <p:sp>
        <p:nvSpPr>
          <p:cNvPr id="34834" name="Line 93"/>
          <p:cNvSpPr/>
          <p:nvPr/>
        </p:nvSpPr>
        <p:spPr>
          <a:xfrm>
            <a:off x="7118350" y="5457825"/>
            <a:ext cx="1143000" cy="0"/>
          </a:xfrm>
          <a:prstGeom prst="line">
            <a:avLst/>
          </a:prstGeom>
          <a:ln w="19050" cap="flat" cmpd="sng">
            <a:solidFill>
              <a:schemeClr val="tx1"/>
            </a:solidFill>
            <a:prstDash val="solid"/>
            <a:headEnd type="none" w="med" len="med"/>
            <a:tailEnd type="triangle" w="med" len="med"/>
          </a:ln>
        </p:spPr>
      </p:sp>
      <p:sp>
        <p:nvSpPr>
          <p:cNvPr id="34835" name="Freeform 94"/>
          <p:cNvSpPr/>
          <p:nvPr/>
        </p:nvSpPr>
        <p:spPr>
          <a:xfrm>
            <a:off x="6692900" y="4826000"/>
            <a:ext cx="571500" cy="5080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0" h="320">
                <a:moveTo>
                  <a:pt x="200" y="320"/>
                </a:moveTo>
                <a:cubicBezTo>
                  <a:pt x="264" y="296"/>
                  <a:pt x="328" y="272"/>
                  <a:pt x="344" y="224"/>
                </a:cubicBezTo>
                <a:cubicBezTo>
                  <a:pt x="360" y="176"/>
                  <a:pt x="336" y="64"/>
                  <a:pt x="296" y="32"/>
                </a:cubicBezTo>
                <a:cubicBezTo>
                  <a:pt x="256" y="0"/>
                  <a:pt x="152" y="16"/>
                  <a:pt x="104" y="32"/>
                </a:cubicBezTo>
                <a:cubicBezTo>
                  <a:pt x="56" y="48"/>
                  <a:pt x="16" y="88"/>
                  <a:pt x="8" y="128"/>
                </a:cubicBezTo>
                <a:cubicBezTo>
                  <a:pt x="0" y="168"/>
                  <a:pt x="28" y="220"/>
                  <a:pt x="56" y="272"/>
                </a:cubicBezTo>
              </a:path>
            </a:pathLst>
          </a:custGeom>
          <a:noFill/>
          <a:ln w="19050" cap="flat" cmpd="sng">
            <a:solidFill>
              <a:schemeClr val="tx1">
                <a:alpha val="100000"/>
              </a:schemeClr>
            </a:solidFill>
            <a:prstDash val="solid"/>
            <a:round/>
            <a:headEnd type="none" w="med" len="med"/>
            <a:tailEnd type="triangle" w="med" len="med"/>
          </a:ln>
        </p:spPr>
        <p:txBody>
          <a:bodyPr/>
          <a:p>
            <a:endParaRPr lang="zh-CN" altLang="en-US"/>
          </a:p>
        </p:txBody>
      </p:sp>
      <p:sp>
        <p:nvSpPr>
          <p:cNvPr id="34836" name="Text Box 95"/>
          <p:cNvSpPr txBox="1"/>
          <p:nvPr/>
        </p:nvSpPr>
        <p:spPr>
          <a:xfrm>
            <a:off x="5702300" y="5102225"/>
            <a:ext cx="7620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800" dirty="0"/>
              <a:t>数字</a:t>
            </a:r>
            <a:endParaRPr lang="zh-CN" altLang="en-US" sz="1800" dirty="0"/>
          </a:p>
        </p:txBody>
      </p:sp>
      <p:sp>
        <p:nvSpPr>
          <p:cNvPr id="34837" name="Text Box 96"/>
          <p:cNvSpPr txBox="1"/>
          <p:nvPr/>
        </p:nvSpPr>
        <p:spPr>
          <a:xfrm>
            <a:off x="7439025" y="5091113"/>
            <a:ext cx="701675"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其它</a:t>
            </a:r>
            <a:endParaRPr lang="zh-CN" altLang="en-US" sz="1800" dirty="0"/>
          </a:p>
        </p:txBody>
      </p:sp>
      <p:sp>
        <p:nvSpPr>
          <p:cNvPr id="34838" name="Text Box 97"/>
          <p:cNvSpPr txBox="1"/>
          <p:nvPr/>
        </p:nvSpPr>
        <p:spPr>
          <a:xfrm>
            <a:off x="6692900" y="4524375"/>
            <a:ext cx="7239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800" dirty="0"/>
              <a:t>数字</a:t>
            </a:r>
            <a:endParaRPr lang="zh-CN" altLang="en-US" sz="1800" dirty="0"/>
          </a:p>
        </p:txBody>
      </p:sp>
      <p:sp>
        <p:nvSpPr>
          <p:cNvPr id="15467" name="Text Box 107"/>
          <p:cNvSpPr txBox="1">
            <a:spLocks noChangeArrowheads="1"/>
          </p:cNvSpPr>
          <p:nvPr/>
        </p:nvSpPr>
        <p:spPr bwMode="auto">
          <a:xfrm>
            <a:off x="4857750" y="3976688"/>
            <a:ext cx="1066800" cy="519113"/>
          </a:xfrm>
          <a:prstGeom prst="rect">
            <a:avLst/>
          </a:prstGeom>
          <a:noFill/>
          <a:ln>
            <a:noFill/>
          </a:ln>
          <a:effectLst/>
        </p:spPr>
        <p:txBody>
          <a:bodyPr>
            <a:spAutoFit/>
          </a:bodyPr>
          <a:lstStyle/>
          <a:p>
            <a:pPr marR="0" defTabSz="914400" eaLnBrk="1" hangingPunct="1">
              <a:spcBef>
                <a:spcPct val="50000"/>
              </a:spcBef>
              <a:buClrTx/>
              <a:buSzTx/>
              <a:buFontTx/>
              <a:buNone/>
              <a:defRPr/>
            </a:pPr>
            <a:r>
              <a:rPr kumimoji="1" lang="zh-CN" altLang="en-US" sz="28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整数</a:t>
            </a:r>
            <a:endParaRPr kumimoji="1" lang="zh-CN" altLang="en-US" sz="28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 name="矩形 1"/>
          <p:cNvSpPr/>
          <p:nvPr/>
        </p:nvSpPr>
        <p:spPr>
          <a:xfrm>
            <a:off x="6286500" y="3594100"/>
            <a:ext cx="2492375"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标识符：以字母开头，</a:t>
            </a:r>
            <a:endParaRPr lang="en-US" altLang="zh-CN" sz="1800" dirty="0">
              <a:solidFill>
                <a:srgbClr val="FF0000"/>
              </a:solidFill>
            </a:endParaRPr>
          </a:p>
          <a:p>
            <a:pPr marL="0" lvl="0" indent="0" eaLnBrk="1" hangingPunct="1">
              <a:spcBef>
                <a:spcPct val="0"/>
              </a:spcBef>
              <a:buNone/>
            </a:pPr>
            <a:r>
              <a:rPr lang="zh-CN" altLang="en-US" sz="1800" dirty="0">
                <a:solidFill>
                  <a:srgbClr val="FF0000"/>
                </a:solidFill>
              </a:rPr>
              <a:t>以字母和数字组合</a:t>
            </a:r>
            <a:endParaRPr lang="zh-CN" altLang="en-US" sz="1800" dirty="0">
              <a:solidFill>
                <a:srgbClr val="FF0000"/>
              </a:solidFill>
            </a:endParaRPr>
          </a:p>
        </p:txBody>
      </p:sp>
      <p:sp>
        <p:nvSpPr>
          <p:cNvPr id="3" name="矩形 2"/>
          <p:cNvSpPr/>
          <p:nvPr/>
        </p:nvSpPr>
        <p:spPr>
          <a:xfrm>
            <a:off x="6151563" y="6021388"/>
            <a:ext cx="1781175" cy="646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一个初态</a:t>
            </a:r>
            <a:endParaRPr lang="en-US" altLang="zh-CN" sz="1800" dirty="0">
              <a:solidFill>
                <a:srgbClr val="FF0000"/>
              </a:solidFill>
            </a:endParaRPr>
          </a:p>
          <a:p>
            <a:pPr marL="0" lvl="0" indent="0" eaLnBrk="1" hangingPunct="1">
              <a:spcBef>
                <a:spcPct val="0"/>
              </a:spcBef>
              <a:buNone/>
            </a:pPr>
            <a:r>
              <a:rPr lang="zh-CN" altLang="en-US" sz="1800" dirty="0">
                <a:solidFill>
                  <a:srgbClr val="FF0000"/>
                </a:solidFill>
              </a:rPr>
              <a:t>至少一个终态</a:t>
            </a:r>
            <a:endParaRPr lang="en-US" altLang="zh-CN" sz="1800" dirty="0">
              <a:solidFill>
                <a:srgbClr val="FF0000"/>
              </a:solidFill>
            </a:endParaRPr>
          </a:p>
        </p:txBody>
      </p:sp>
      <p:sp>
        <p:nvSpPr>
          <p:cNvPr id="34842" name="Text Box 52"/>
          <p:cNvSpPr txBox="1"/>
          <p:nvPr/>
        </p:nvSpPr>
        <p:spPr>
          <a:xfrm>
            <a:off x="8404225" y="2870200"/>
            <a:ext cx="304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dirty="0"/>
              <a:t>*</a:t>
            </a:r>
            <a:endParaRPr lang="en-US" altLang="zh-CN" sz="1800" b="1" dirty="0"/>
          </a:p>
        </p:txBody>
      </p:sp>
      <p:sp>
        <p:nvSpPr>
          <p:cNvPr id="34843" name="Text Box 52"/>
          <p:cNvSpPr txBox="1"/>
          <p:nvPr/>
        </p:nvSpPr>
        <p:spPr>
          <a:xfrm>
            <a:off x="8556625" y="5102225"/>
            <a:ext cx="304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dirty="0"/>
              <a:t>*</a:t>
            </a:r>
            <a:endParaRPr lang="en-US" altLang="zh-C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685800" y="762000"/>
            <a:ext cx="7772400" cy="838200"/>
          </a:xfrm>
          <a:ln>
            <a:solidFill>
              <a:srgbClr val="A50021">
                <a:alpha val="100000"/>
              </a:srgbClr>
            </a:solidFill>
            <a:miter lim="800000"/>
          </a:ln>
        </p:spPr>
        <p:txBody>
          <a:bodyPr vert="horz" wrap="square" lIns="91440" tIns="45720" rIns="91440" bIns="45720" anchor="ctr" anchorCtr="0"/>
          <a:p>
            <a:pPr eaLnBrk="1" hangingPunct="1"/>
            <a:r>
              <a:rPr lang="en-US" altLang="zh-CN" sz="3600" u="sng" dirty="0">
                <a:solidFill>
                  <a:srgbClr val="FF0000"/>
                </a:solidFill>
              </a:rPr>
              <a:t>3</a:t>
            </a:r>
            <a:r>
              <a:rPr lang="zh-CN" altLang="en-US" sz="3600" u="sng" dirty="0">
                <a:solidFill>
                  <a:srgbClr val="FF0000"/>
                </a:solidFill>
              </a:rPr>
              <a:t>．</a:t>
            </a:r>
            <a:r>
              <a:rPr lang="en-US" altLang="zh-CN" sz="3600" u="sng" dirty="0">
                <a:solidFill>
                  <a:srgbClr val="FF0000"/>
                </a:solidFill>
              </a:rPr>
              <a:t>2</a:t>
            </a:r>
            <a:r>
              <a:rPr lang="zh-CN" altLang="en-US" sz="3600" u="sng" dirty="0">
                <a:solidFill>
                  <a:srgbClr val="FF0000"/>
                </a:solidFill>
              </a:rPr>
              <a:t>．</a:t>
            </a:r>
            <a:r>
              <a:rPr lang="en-US" altLang="zh-CN" sz="3600" u="sng" dirty="0">
                <a:solidFill>
                  <a:srgbClr val="FF0000"/>
                </a:solidFill>
              </a:rPr>
              <a:t>3 </a:t>
            </a:r>
            <a:r>
              <a:rPr lang="zh-CN" altLang="en-US" sz="3600" u="sng" dirty="0">
                <a:solidFill>
                  <a:srgbClr val="FF0000"/>
                </a:solidFill>
              </a:rPr>
              <a:t>状态转换图</a:t>
            </a:r>
            <a:br>
              <a:rPr lang="zh-CN" altLang="en-US" u="sng" dirty="0">
                <a:solidFill>
                  <a:srgbClr val="FF0000"/>
                </a:solidFill>
              </a:rPr>
            </a:br>
            <a:r>
              <a:rPr lang="en-US" altLang="zh-CN" sz="2800" dirty="0">
                <a:solidFill>
                  <a:srgbClr val="A50021"/>
                </a:solidFill>
              </a:rPr>
              <a:t>Fortran </a:t>
            </a:r>
            <a:r>
              <a:rPr lang="zh-CN" altLang="en-US" sz="2800" dirty="0">
                <a:solidFill>
                  <a:srgbClr val="A50021"/>
                </a:solidFill>
              </a:rPr>
              <a:t>实数</a:t>
            </a:r>
            <a:r>
              <a:rPr lang="en-US" altLang="zh-CN" sz="2800" dirty="0">
                <a:solidFill>
                  <a:srgbClr val="A50021"/>
                </a:solidFill>
              </a:rPr>
              <a:t>-</a:t>
            </a:r>
            <a:r>
              <a:rPr lang="zh-CN" altLang="en-US" sz="2800" dirty="0">
                <a:solidFill>
                  <a:srgbClr val="A50021"/>
                </a:solidFill>
              </a:rPr>
              <a:t>双精度实数</a:t>
            </a:r>
            <a:endParaRPr lang="zh-CN" altLang="en-US" sz="3600" dirty="0">
              <a:solidFill>
                <a:srgbClr val="A50021"/>
              </a:solidFill>
            </a:endParaRPr>
          </a:p>
        </p:txBody>
      </p:sp>
      <p:graphicFrame>
        <p:nvGraphicFramePr>
          <p:cNvPr id="16398" name="Group 14"/>
          <p:cNvGraphicFramePr>
            <a:graphicFrameLocks noGrp="1"/>
          </p:cNvGraphicFramePr>
          <p:nvPr>
            <p:ph type="tbl" idx="4294967295"/>
          </p:nvPr>
        </p:nvGraphicFramePr>
        <p:xfrm>
          <a:off x="685800" y="1981200"/>
          <a:ext cx="7772400" cy="3962400"/>
        </p:xfrm>
        <a:graphic>
          <a:graphicData uri="http://schemas.openxmlformats.org/drawingml/2006/table">
            <a:tbl>
              <a:tblPr/>
              <a:tblGrid>
                <a:gridCol w="7772400"/>
              </a:tblGrid>
              <a:tr h="7969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sng" strike="noStrike" cap="none" normalizeH="0" baseline="0">
                          <a:ln>
                            <a:noFill/>
                          </a:ln>
                          <a:solidFill>
                            <a:srgbClr val="000099"/>
                          </a:solidFill>
                          <a:effectLst/>
                          <a:latin typeface="Times New Roman" panose="02020603050405020304" pitchFamily="18" charset="0"/>
                          <a:ea typeface="宋体" panose="02010600030101010101" pitchFamily="2" charset="-122"/>
                        </a:rPr>
                        <a:t>3.1415926</a:t>
                      </a:r>
                      <a:r>
                        <a:rPr kumimoji="1"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  </a:t>
                      </a:r>
                      <a:r>
                        <a:rPr kumimoji="1" lang="en-US" altLang="zh-CN" sz="2400" b="0" i="0" u="sng" strike="noStrike" cap="none" normalizeH="0" baseline="0">
                          <a:ln>
                            <a:noFill/>
                          </a:ln>
                          <a:solidFill>
                            <a:srgbClr val="000099"/>
                          </a:solidFill>
                          <a:effectLst/>
                          <a:latin typeface="Times New Roman" panose="02020603050405020304" pitchFamily="18" charset="0"/>
                          <a:ea typeface="宋体" panose="02010600030101010101" pitchFamily="2" charset="-122"/>
                        </a:rPr>
                        <a:t>3.8756E-12</a:t>
                      </a:r>
                      <a:r>
                        <a:rPr kumimoji="1"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  </a:t>
                      </a:r>
                      <a:r>
                        <a:rPr kumimoji="1" lang="en-US" altLang="zh-CN" sz="2400" b="0" i="0" u="sng" strike="noStrike" cap="none" normalizeH="0" baseline="0">
                          <a:ln>
                            <a:noFill/>
                          </a:ln>
                          <a:solidFill>
                            <a:srgbClr val="000099"/>
                          </a:solidFill>
                          <a:effectLst/>
                          <a:latin typeface="Times New Roman" panose="02020603050405020304" pitchFamily="18" charset="0"/>
                          <a:ea typeface="宋体" panose="02010600030101010101" pitchFamily="2" charset="-122"/>
                        </a:rPr>
                        <a:t>3.875628636D-12</a:t>
                      </a:r>
                      <a:r>
                        <a:rPr kumimoji="1" lang="en-US" altLang="zh-CN" sz="28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 </a:t>
                      </a:r>
                      <a:r>
                        <a:rPr kumimoji="1" lang="en-US" altLang="zh-CN" sz="2400" b="0" i="0" u="sng" strike="noStrike" cap="none" normalizeH="0" baseline="0">
                          <a:ln>
                            <a:noFill/>
                          </a:ln>
                          <a:solidFill>
                            <a:srgbClr val="000099"/>
                          </a:solidFill>
                          <a:effectLst/>
                          <a:latin typeface="Times New Roman" panose="02020603050405020304" pitchFamily="18" charset="0"/>
                          <a:ea typeface="宋体" panose="02010600030101010101" pitchFamily="2" charset="-122"/>
                        </a:rPr>
                        <a:t>.233 </a:t>
                      </a:r>
                      <a:r>
                        <a:rPr kumimoji="1"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 </a:t>
                      </a:r>
                      <a:r>
                        <a:rPr kumimoji="1" lang="en-US" altLang="zh-CN" sz="2400" b="0" i="0" u="sng" strike="noStrike" cap="none" normalizeH="0" baseline="0">
                          <a:ln>
                            <a:noFill/>
                          </a:ln>
                          <a:solidFill>
                            <a:srgbClr val="000099"/>
                          </a:solidFill>
                          <a:effectLst/>
                          <a:latin typeface="Times New Roman" panose="02020603050405020304" pitchFamily="18" charset="0"/>
                          <a:ea typeface="宋体" panose="02010600030101010101" pitchFamily="2" charset="-122"/>
                        </a:rPr>
                        <a:t>0.233E3</a:t>
                      </a:r>
                      <a:endParaRPr kumimoji="1" lang="en-US" altLang="zh-CN" sz="2400" b="0" i="0" u="sng"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6547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8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875" name="Oval 15"/>
          <p:cNvSpPr/>
          <p:nvPr/>
        </p:nvSpPr>
        <p:spPr>
          <a:xfrm>
            <a:off x="914400" y="3962400"/>
            <a:ext cx="4572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0</a:t>
            </a:r>
            <a:endParaRPr lang="en-US" altLang="zh-CN" sz="1800" dirty="0"/>
          </a:p>
        </p:txBody>
      </p:sp>
      <p:sp>
        <p:nvSpPr>
          <p:cNvPr id="36876" name="Oval 16"/>
          <p:cNvSpPr/>
          <p:nvPr/>
        </p:nvSpPr>
        <p:spPr>
          <a:xfrm>
            <a:off x="1981200" y="3962400"/>
            <a:ext cx="4572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a:t>
            </a:r>
            <a:endParaRPr lang="en-US" altLang="zh-CN" sz="1800" dirty="0"/>
          </a:p>
        </p:txBody>
      </p:sp>
      <p:sp>
        <p:nvSpPr>
          <p:cNvPr id="36877" name="Oval 17"/>
          <p:cNvSpPr/>
          <p:nvPr/>
        </p:nvSpPr>
        <p:spPr>
          <a:xfrm>
            <a:off x="3124200" y="3962400"/>
            <a:ext cx="4572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2</a:t>
            </a:r>
            <a:endParaRPr lang="en-US" altLang="zh-CN" sz="1800" dirty="0"/>
          </a:p>
        </p:txBody>
      </p:sp>
      <p:sp>
        <p:nvSpPr>
          <p:cNvPr id="36878" name="Oval 18"/>
          <p:cNvSpPr/>
          <p:nvPr/>
        </p:nvSpPr>
        <p:spPr>
          <a:xfrm>
            <a:off x="4210050" y="3983038"/>
            <a:ext cx="4572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3</a:t>
            </a:r>
            <a:endParaRPr lang="en-US" altLang="zh-CN" sz="1800" dirty="0"/>
          </a:p>
        </p:txBody>
      </p:sp>
      <p:sp>
        <p:nvSpPr>
          <p:cNvPr id="36879" name="Oval 19"/>
          <p:cNvSpPr/>
          <p:nvPr/>
        </p:nvSpPr>
        <p:spPr>
          <a:xfrm>
            <a:off x="5334000" y="3995738"/>
            <a:ext cx="4572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4</a:t>
            </a:r>
            <a:endParaRPr lang="en-US" altLang="zh-CN" sz="1800" dirty="0"/>
          </a:p>
        </p:txBody>
      </p:sp>
      <p:sp>
        <p:nvSpPr>
          <p:cNvPr id="36880" name="Oval 20"/>
          <p:cNvSpPr/>
          <p:nvPr/>
        </p:nvSpPr>
        <p:spPr>
          <a:xfrm>
            <a:off x="6502400" y="4016375"/>
            <a:ext cx="4572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5</a:t>
            </a:r>
            <a:endParaRPr lang="en-US" altLang="zh-CN" sz="1800" dirty="0"/>
          </a:p>
        </p:txBody>
      </p:sp>
      <p:sp>
        <p:nvSpPr>
          <p:cNvPr id="36881" name="Oval 21"/>
          <p:cNvSpPr/>
          <p:nvPr/>
        </p:nvSpPr>
        <p:spPr>
          <a:xfrm>
            <a:off x="7791450" y="4025900"/>
            <a:ext cx="457200" cy="381000"/>
          </a:xfrm>
          <a:prstGeom prst="ellipse">
            <a:avLst/>
          </a:prstGeom>
          <a:solidFill>
            <a:schemeClr val="accent1"/>
          </a:solidFill>
          <a:ln w="9525" cap="flat" cmpd="sng">
            <a:solidFill>
              <a:schemeClr val="tx1"/>
            </a:solidFill>
            <a:prstDash val="solid"/>
            <a:headEnd type="none" w="med" len="med"/>
            <a:tailEnd type="none" w="med" len="med"/>
          </a:ln>
          <a:effectLst>
            <a:outerShdw dist="107763"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7</a:t>
            </a:r>
            <a:endParaRPr lang="en-US" altLang="zh-CN" sz="1800" dirty="0"/>
          </a:p>
        </p:txBody>
      </p:sp>
      <p:sp>
        <p:nvSpPr>
          <p:cNvPr id="36882" name="Oval 22"/>
          <p:cNvSpPr/>
          <p:nvPr/>
        </p:nvSpPr>
        <p:spPr>
          <a:xfrm>
            <a:off x="1981200" y="4953000"/>
            <a:ext cx="4572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6</a:t>
            </a:r>
            <a:endParaRPr lang="en-US" altLang="zh-CN" sz="1800" dirty="0"/>
          </a:p>
        </p:txBody>
      </p:sp>
      <p:sp>
        <p:nvSpPr>
          <p:cNvPr id="36883" name="Line 23"/>
          <p:cNvSpPr/>
          <p:nvPr/>
        </p:nvSpPr>
        <p:spPr>
          <a:xfrm>
            <a:off x="1416050" y="4168775"/>
            <a:ext cx="533400" cy="0"/>
          </a:xfrm>
          <a:prstGeom prst="line">
            <a:avLst/>
          </a:prstGeom>
          <a:ln w="9525" cap="flat" cmpd="sng">
            <a:solidFill>
              <a:schemeClr val="tx1"/>
            </a:solidFill>
            <a:prstDash val="solid"/>
            <a:headEnd type="none" w="med" len="med"/>
            <a:tailEnd type="triangle" w="med" len="med"/>
          </a:ln>
        </p:spPr>
      </p:sp>
      <p:sp>
        <p:nvSpPr>
          <p:cNvPr id="36884" name="Line 24"/>
          <p:cNvSpPr/>
          <p:nvPr/>
        </p:nvSpPr>
        <p:spPr>
          <a:xfrm>
            <a:off x="2449513" y="4168775"/>
            <a:ext cx="685800" cy="0"/>
          </a:xfrm>
          <a:prstGeom prst="line">
            <a:avLst/>
          </a:prstGeom>
          <a:ln w="9525" cap="flat" cmpd="sng">
            <a:solidFill>
              <a:schemeClr val="tx1"/>
            </a:solidFill>
            <a:prstDash val="solid"/>
            <a:headEnd type="none" w="med" len="med"/>
            <a:tailEnd type="triangle" w="med" len="med"/>
          </a:ln>
        </p:spPr>
      </p:sp>
      <p:sp>
        <p:nvSpPr>
          <p:cNvPr id="36885" name="Line 25"/>
          <p:cNvSpPr/>
          <p:nvPr/>
        </p:nvSpPr>
        <p:spPr>
          <a:xfrm>
            <a:off x="3592513" y="4179888"/>
            <a:ext cx="609600" cy="0"/>
          </a:xfrm>
          <a:prstGeom prst="line">
            <a:avLst/>
          </a:prstGeom>
          <a:ln w="9525" cap="flat" cmpd="sng">
            <a:solidFill>
              <a:schemeClr val="tx1"/>
            </a:solidFill>
            <a:prstDash val="solid"/>
            <a:headEnd type="none" w="med" len="med"/>
            <a:tailEnd type="triangle" w="med" len="med"/>
          </a:ln>
        </p:spPr>
      </p:sp>
      <p:sp>
        <p:nvSpPr>
          <p:cNvPr id="36886" name="Line 27"/>
          <p:cNvSpPr/>
          <p:nvPr/>
        </p:nvSpPr>
        <p:spPr>
          <a:xfrm>
            <a:off x="4649788" y="4191000"/>
            <a:ext cx="685800" cy="0"/>
          </a:xfrm>
          <a:prstGeom prst="line">
            <a:avLst/>
          </a:prstGeom>
          <a:ln w="9525" cap="flat" cmpd="sng">
            <a:solidFill>
              <a:schemeClr val="tx1"/>
            </a:solidFill>
            <a:prstDash val="solid"/>
            <a:headEnd type="none" w="med" len="med"/>
            <a:tailEnd type="triangle" w="med" len="med"/>
          </a:ln>
        </p:spPr>
      </p:sp>
      <p:sp>
        <p:nvSpPr>
          <p:cNvPr id="36887" name="Line 28"/>
          <p:cNvSpPr/>
          <p:nvPr/>
        </p:nvSpPr>
        <p:spPr>
          <a:xfrm>
            <a:off x="5813425" y="4191000"/>
            <a:ext cx="685800" cy="0"/>
          </a:xfrm>
          <a:prstGeom prst="line">
            <a:avLst/>
          </a:prstGeom>
          <a:ln w="9525" cap="flat" cmpd="sng">
            <a:solidFill>
              <a:schemeClr val="tx1"/>
            </a:solidFill>
            <a:prstDash val="solid"/>
            <a:headEnd type="none" w="med" len="med"/>
            <a:tailEnd type="triangle" w="med" len="med"/>
          </a:ln>
        </p:spPr>
      </p:sp>
      <p:sp>
        <p:nvSpPr>
          <p:cNvPr id="36888" name="Line 29"/>
          <p:cNvSpPr/>
          <p:nvPr/>
        </p:nvSpPr>
        <p:spPr>
          <a:xfrm>
            <a:off x="6967538" y="4202113"/>
            <a:ext cx="838200" cy="0"/>
          </a:xfrm>
          <a:prstGeom prst="line">
            <a:avLst/>
          </a:prstGeom>
          <a:ln w="9525" cap="flat" cmpd="sng">
            <a:solidFill>
              <a:schemeClr val="tx1"/>
            </a:solidFill>
            <a:prstDash val="solid"/>
            <a:headEnd type="none" w="med" len="med"/>
            <a:tailEnd type="triangle" w="med" len="med"/>
          </a:ln>
        </p:spPr>
      </p:sp>
      <p:sp>
        <p:nvSpPr>
          <p:cNvPr id="36889" name="Freeform 30"/>
          <p:cNvSpPr/>
          <p:nvPr/>
        </p:nvSpPr>
        <p:spPr>
          <a:xfrm>
            <a:off x="1066800" y="4343400"/>
            <a:ext cx="914400" cy="838200"/>
          </a:xfrm>
          <a:custGeom>
            <a:avLst/>
            <a:gdLst/>
            <a:ahLst/>
            <a:cxnLst>
              <a:cxn ang="0">
                <a:pos x="0" y="0"/>
              </a:cxn>
              <a:cxn ang="0">
                <a:pos x="2147483646" y="2147483646"/>
              </a:cxn>
              <a:cxn ang="0">
                <a:pos x="2147483646" y="2147483646"/>
              </a:cxn>
            </a:cxnLst>
            <a:pathLst>
              <a:path w="576" h="528">
                <a:moveTo>
                  <a:pt x="0" y="0"/>
                </a:moveTo>
                <a:cubicBezTo>
                  <a:pt x="0" y="124"/>
                  <a:pt x="0" y="248"/>
                  <a:pt x="96" y="336"/>
                </a:cubicBezTo>
                <a:cubicBezTo>
                  <a:pt x="192" y="424"/>
                  <a:pt x="384" y="476"/>
                  <a:pt x="576" y="528"/>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36890" name="Freeform 31"/>
          <p:cNvSpPr/>
          <p:nvPr/>
        </p:nvSpPr>
        <p:spPr>
          <a:xfrm>
            <a:off x="2438400" y="4343400"/>
            <a:ext cx="914400" cy="838200"/>
          </a:xfrm>
          <a:custGeom>
            <a:avLst/>
            <a:gdLst/>
            <a:ahLst/>
            <a:cxnLst>
              <a:cxn ang="0">
                <a:pos x="0" y="2147483646"/>
              </a:cxn>
              <a:cxn ang="0">
                <a:pos x="2147483646" y="2147483646"/>
              </a:cxn>
              <a:cxn ang="0">
                <a:pos x="2147483646" y="0"/>
              </a:cxn>
            </a:cxnLst>
            <a:pathLst>
              <a:path w="576" h="528">
                <a:moveTo>
                  <a:pt x="0" y="528"/>
                </a:moveTo>
                <a:cubicBezTo>
                  <a:pt x="120" y="524"/>
                  <a:pt x="240" y="520"/>
                  <a:pt x="336" y="432"/>
                </a:cubicBezTo>
                <a:cubicBezTo>
                  <a:pt x="432" y="344"/>
                  <a:pt x="504" y="172"/>
                  <a:pt x="576" y="0"/>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36891" name="Freeform 32"/>
          <p:cNvSpPr/>
          <p:nvPr/>
        </p:nvSpPr>
        <p:spPr>
          <a:xfrm>
            <a:off x="1955800" y="3683000"/>
            <a:ext cx="292100" cy="355600"/>
          </a:xfrm>
          <a:custGeom>
            <a:avLst/>
            <a:gdLst/>
            <a:ahLst/>
            <a:cxnLst>
              <a:cxn ang="0">
                <a:pos x="2147483646" y="2147483646"/>
              </a:cxn>
              <a:cxn ang="0">
                <a:pos x="2147483646" y="2147483646"/>
              </a:cxn>
              <a:cxn ang="0">
                <a:pos x="2147483646" y="2147483646"/>
              </a:cxn>
              <a:cxn ang="0">
                <a:pos x="2147483646" y="2147483646"/>
              </a:cxn>
            </a:cxnLst>
            <a:pathLst>
              <a:path w="184" h="224">
                <a:moveTo>
                  <a:pt x="160" y="176"/>
                </a:moveTo>
                <a:cubicBezTo>
                  <a:pt x="172" y="116"/>
                  <a:pt x="184" y="56"/>
                  <a:pt x="160" y="32"/>
                </a:cubicBezTo>
                <a:cubicBezTo>
                  <a:pt x="136" y="8"/>
                  <a:pt x="32" y="0"/>
                  <a:pt x="16" y="32"/>
                </a:cubicBezTo>
                <a:cubicBezTo>
                  <a:pt x="0" y="64"/>
                  <a:pt x="32" y="144"/>
                  <a:pt x="64" y="224"/>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36892" name="Freeform 33"/>
          <p:cNvSpPr/>
          <p:nvPr/>
        </p:nvSpPr>
        <p:spPr>
          <a:xfrm>
            <a:off x="3175000" y="3695700"/>
            <a:ext cx="431800" cy="342900"/>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272" h="216">
                <a:moveTo>
                  <a:pt x="208" y="216"/>
                </a:moveTo>
                <a:cubicBezTo>
                  <a:pt x="240" y="160"/>
                  <a:pt x="272" y="104"/>
                  <a:pt x="256" y="72"/>
                </a:cubicBezTo>
                <a:cubicBezTo>
                  <a:pt x="240" y="40"/>
                  <a:pt x="152" y="32"/>
                  <a:pt x="112" y="24"/>
                </a:cubicBezTo>
                <a:cubicBezTo>
                  <a:pt x="72" y="16"/>
                  <a:pt x="32" y="0"/>
                  <a:pt x="16" y="24"/>
                </a:cubicBezTo>
                <a:cubicBezTo>
                  <a:pt x="0" y="48"/>
                  <a:pt x="8" y="108"/>
                  <a:pt x="16" y="168"/>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36893" name="Freeform 34"/>
          <p:cNvSpPr/>
          <p:nvPr/>
        </p:nvSpPr>
        <p:spPr>
          <a:xfrm>
            <a:off x="2286000" y="3175000"/>
            <a:ext cx="2133600" cy="787400"/>
          </a:xfrm>
          <a:custGeom>
            <a:avLst/>
            <a:gdLst/>
            <a:ahLst/>
            <a:cxnLst>
              <a:cxn ang="0">
                <a:pos x="0" y="2147483646"/>
              </a:cxn>
              <a:cxn ang="0">
                <a:pos x="2147483646" y="2147483646"/>
              </a:cxn>
              <a:cxn ang="0">
                <a:pos x="2147483646" y="2147483646"/>
              </a:cxn>
              <a:cxn ang="0">
                <a:pos x="2147483646" y="2147483646"/>
              </a:cxn>
              <a:cxn ang="0">
                <a:pos x="2147483646" y="2147483646"/>
              </a:cxn>
            </a:cxnLst>
            <a:pathLst>
              <a:path w="1344" h="496">
                <a:moveTo>
                  <a:pt x="0" y="496"/>
                </a:moveTo>
                <a:cubicBezTo>
                  <a:pt x="64" y="368"/>
                  <a:pt x="128" y="240"/>
                  <a:pt x="240" y="160"/>
                </a:cubicBezTo>
                <a:cubicBezTo>
                  <a:pt x="352" y="80"/>
                  <a:pt x="512" y="0"/>
                  <a:pt x="672" y="16"/>
                </a:cubicBezTo>
                <a:cubicBezTo>
                  <a:pt x="832" y="32"/>
                  <a:pt x="1088" y="176"/>
                  <a:pt x="1200" y="256"/>
                </a:cubicBezTo>
                <a:cubicBezTo>
                  <a:pt x="1312" y="336"/>
                  <a:pt x="1328" y="416"/>
                  <a:pt x="1344" y="496"/>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36894" name="Freeform 35"/>
          <p:cNvSpPr/>
          <p:nvPr/>
        </p:nvSpPr>
        <p:spPr>
          <a:xfrm>
            <a:off x="6540500" y="3733800"/>
            <a:ext cx="508000" cy="381000"/>
          </a:xfrm>
          <a:custGeom>
            <a:avLst/>
            <a:gdLst/>
            <a:ahLst/>
            <a:cxnLst>
              <a:cxn ang="0">
                <a:pos x="2147483646" y="2147483646"/>
              </a:cxn>
              <a:cxn ang="0">
                <a:pos x="2147483646" y="2147483646"/>
              </a:cxn>
              <a:cxn ang="0">
                <a:pos x="2147483646" y="0"/>
              </a:cxn>
              <a:cxn ang="0">
                <a:pos x="2147483646" y="2147483646"/>
              </a:cxn>
              <a:cxn ang="0">
                <a:pos x="2147483646" y="2147483646"/>
              </a:cxn>
            </a:cxnLst>
            <a:pathLst>
              <a:path w="320" h="240">
                <a:moveTo>
                  <a:pt x="248" y="240"/>
                </a:moveTo>
                <a:cubicBezTo>
                  <a:pt x="284" y="188"/>
                  <a:pt x="320" y="136"/>
                  <a:pt x="296" y="96"/>
                </a:cubicBezTo>
                <a:cubicBezTo>
                  <a:pt x="272" y="56"/>
                  <a:pt x="152" y="0"/>
                  <a:pt x="104" y="0"/>
                </a:cubicBezTo>
                <a:cubicBezTo>
                  <a:pt x="56" y="0"/>
                  <a:pt x="16" y="64"/>
                  <a:pt x="8" y="96"/>
                </a:cubicBezTo>
                <a:cubicBezTo>
                  <a:pt x="0" y="128"/>
                  <a:pt x="28" y="160"/>
                  <a:pt x="56" y="192"/>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36895" name="Freeform 36"/>
          <p:cNvSpPr/>
          <p:nvPr/>
        </p:nvSpPr>
        <p:spPr>
          <a:xfrm>
            <a:off x="4495800" y="4343400"/>
            <a:ext cx="2133600" cy="508000"/>
          </a:xfrm>
          <a:custGeom>
            <a:avLst/>
            <a:gdLst/>
            <a:ahLst/>
            <a:cxnLst>
              <a:cxn ang="0">
                <a:pos x="0" y="0"/>
              </a:cxn>
              <a:cxn ang="0">
                <a:pos x="2147483646" y="2147483646"/>
              </a:cxn>
              <a:cxn ang="0">
                <a:pos x="2147483646" y="2147483646"/>
              </a:cxn>
              <a:cxn ang="0">
                <a:pos x="2147483646" y="2147483646"/>
              </a:cxn>
            </a:cxnLst>
            <a:pathLst>
              <a:path w="1344" h="320">
                <a:moveTo>
                  <a:pt x="0" y="0"/>
                </a:moveTo>
                <a:cubicBezTo>
                  <a:pt x="92" y="96"/>
                  <a:pt x="184" y="192"/>
                  <a:pt x="336" y="240"/>
                </a:cubicBezTo>
                <a:cubicBezTo>
                  <a:pt x="488" y="288"/>
                  <a:pt x="744" y="320"/>
                  <a:pt x="912" y="288"/>
                </a:cubicBezTo>
                <a:cubicBezTo>
                  <a:pt x="1080" y="256"/>
                  <a:pt x="1212" y="152"/>
                  <a:pt x="1344" y="48"/>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36896" name="Freeform 37"/>
          <p:cNvSpPr/>
          <p:nvPr/>
        </p:nvSpPr>
        <p:spPr>
          <a:xfrm>
            <a:off x="3429000" y="4343400"/>
            <a:ext cx="4572000" cy="1054100"/>
          </a:xfrm>
          <a:custGeom>
            <a:avLst/>
            <a:gdLst/>
            <a:ahLst/>
            <a:cxnLst>
              <a:cxn ang="0">
                <a:pos x="0" y="0"/>
              </a:cxn>
              <a:cxn ang="0">
                <a:pos x="2147483646" y="2147483646"/>
              </a:cxn>
              <a:cxn ang="0">
                <a:pos x="2147483646" y="2147483646"/>
              </a:cxn>
              <a:cxn ang="0">
                <a:pos x="2147483646" y="2147483646"/>
              </a:cxn>
            </a:cxnLst>
            <a:pathLst>
              <a:path w="2880" h="664">
                <a:moveTo>
                  <a:pt x="0" y="0"/>
                </a:moveTo>
                <a:cubicBezTo>
                  <a:pt x="140" y="244"/>
                  <a:pt x="280" y="488"/>
                  <a:pt x="672" y="576"/>
                </a:cubicBezTo>
                <a:cubicBezTo>
                  <a:pt x="1064" y="664"/>
                  <a:pt x="1984" y="616"/>
                  <a:pt x="2352" y="528"/>
                </a:cubicBezTo>
                <a:cubicBezTo>
                  <a:pt x="2720" y="440"/>
                  <a:pt x="2800" y="244"/>
                  <a:pt x="2880" y="48"/>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36897" name="Text Box 38"/>
          <p:cNvSpPr txBox="1"/>
          <p:nvPr/>
        </p:nvSpPr>
        <p:spPr>
          <a:xfrm>
            <a:off x="1357313" y="3890963"/>
            <a:ext cx="549275"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36898" name="Text Box 39"/>
          <p:cNvSpPr txBox="1"/>
          <p:nvPr/>
        </p:nvSpPr>
        <p:spPr>
          <a:xfrm>
            <a:off x="1812925" y="3429000"/>
            <a:ext cx="549275"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36899" name="Text Box 40"/>
          <p:cNvSpPr txBox="1"/>
          <p:nvPr/>
        </p:nvSpPr>
        <p:spPr>
          <a:xfrm>
            <a:off x="3108325" y="3451225"/>
            <a:ext cx="549275"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36900" name="Text Box 41"/>
          <p:cNvSpPr txBox="1"/>
          <p:nvPr/>
        </p:nvSpPr>
        <p:spPr>
          <a:xfrm>
            <a:off x="3048000" y="2895600"/>
            <a:ext cx="6858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600" b="1" dirty="0"/>
              <a:t>E</a:t>
            </a:r>
            <a:r>
              <a:rPr lang="zh-CN" altLang="en-US" sz="1600" b="1" dirty="0"/>
              <a:t>或</a:t>
            </a:r>
            <a:r>
              <a:rPr lang="en-US" altLang="zh-CN" sz="1600" b="1" dirty="0"/>
              <a:t>D</a:t>
            </a:r>
            <a:endParaRPr lang="en-US" altLang="zh-CN" sz="1600" b="1" dirty="0"/>
          </a:p>
        </p:txBody>
      </p:sp>
      <p:sp>
        <p:nvSpPr>
          <p:cNvPr id="36901" name="Text Box 42"/>
          <p:cNvSpPr txBox="1"/>
          <p:nvPr/>
        </p:nvSpPr>
        <p:spPr>
          <a:xfrm>
            <a:off x="3581400" y="3854450"/>
            <a:ext cx="6858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600" b="1" dirty="0"/>
              <a:t>E</a:t>
            </a:r>
            <a:r>
              <a:rPr lang="zh-CN" altLang="en-US" sz="1600" b="1" dirty="0"/>
              <a:t>或</a:t>
            </a:r>
            <a:r>
              <a:rPr lang="en-US" altLang="zh-CN" sz="1600" b="1" dirty="0"/>
              <a:t>D</a:t>
            </a:r>
            <a:endParaRPr lang="en-US" altLang="zh-CN" sz="1600" b="1" dirty="0"/>
          </a:p>
        </p:txBody>
      </p:sp>
      <p:sp>
        <p:nvSpPr>
          <p:cNvPr id="36902" name="Text Box 43"/>
          <p:cNvSpPr txBox="1"/>
          <p:nvPr/>
        </p:nvSpPr>
        <p:spPr>
          <a:xfrm>
            <a:off x="4648200" y="3886200"/>
            <a:ext cx="7620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600" b="1" dirty="0"/>
              <a:t>+</a:t>
            </a:r>
            <a:r>
              <a:rPr lang="zh-CN" altLang="en-US" sz="1600" b="1" dirty="0"/>
              <a:t>或－</a:t>
            </a:r>
            <a:endParaRPr lang="zh-CN" altLang="en-US" sz="1600" b="1" dirty="0"/>
          </a:p>
        </p:txBody>
      </p:sp>
      <p:sp>
        <p:nvSpPr>
          <p:cNvPr id="36903" name="Text Box 45"/>
          <p:cNvSpPr txBox="1"/>
          <p:nvPr/>
        </p:nvSpPr>
        <p:spPr>
          <a:xfrm>
            <a:off x="2574925" y="4724400"/>
            <a:ext cx="549275"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36904" name="Text Box 46"/>
          <p:cNvSpPr txBox="1"/>
          <p:nvPr/>
        </p:nvSpPr>
        <p:spPr>
          <a:xfrm>
            <a:off x="5440363" y="4549775"/>
            <a:ext cx="549275"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36905" name="Text Box 47"/>
          <p:cNvSpPr txBox="1"/>
          <p:nvPr/>
        </p:nvSpPr>
        <p:spPr>
          <a:xfrm>
            <a:off x="5851525" y="3903663"/>
            <a:ext cx="549275"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36906" name="Text Box 48"/>
          <p:cNvSpPr txBox="1"/>
          <p:nvPr/>
        </p:nvSpPr>
        <p:spPr>
          <a:xfrm>
            <a:off x="6515100" y="3462338"/>
            <a:ext cx="549275"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36907" name="Text Box 49"/>
          <p:cNvSpPr txBox="1"/>
          <p:nvPr/>
        </p:nvSpPr>
        <p:spPr>
          <a:xfrm>
            <a:off x="1371600" y="4724400"/>
            <a:ext cx="304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cs typeface="Times New Roman" panose="02020603050405020304" pitchFamily="18" charset="0"/>
              </a:rPr>
              <a:t>•</a:t>
            </a:r>
            <a:endParaRPr lang="en-US" altLang="zh-CN" sz="1800" dirty="0"/>
          </a:p>
        </p:txBody>
      </p:sp>
      <p:sp>
        <p:nvSpPr>
          <p:cNvPr id="36908" name="Text Box 50"/>
          <p:cNvSpPr txBox="1"/>
          <p:nvPr/>
        </p:nvSpPr>
        <p:spPr>
          <a:xfrm>
            <a:off x="2667000" y="3900488"/>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cs typeface="Times New Roman" panose="02020603050405020304" pitchFamily="18" charset="0"/>
              </a:rPr>
              <a:t>•</a:t>
            </a:r>
            <a:endParaRPr lang="en-US" altLang="zh-CN" sz="1800" dirty="0"/>
          </a:p>
        </p:txBody>
      </p:sp>
      <p:sp>
        <p:nvSpPr>
          <p:cNvPr id="36909" name="Text Box 51"/>
          <p:cNvSpPr txBox="1"/>
          <p:nvPr/>
        </p:nvSpPr>
        <p:spPr>
          <a:xfrm>
            <a:off x="5486400" y="4967288"/>
            <a:ext cx="6858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600" b="1" dirty="0"/>
              <a:t>其它</a:t>
            </a:r>
            <a:endParaRPr lang="zh-CN" altLang="en-US" sz="1600" b="1" dirty="0"/>
          </a:p>
        </p:txBody>
      </p:sp>
      <p:sp>
        <p:nvSpPr>
          <p:cNvPr id="36910" name="Text Box 52"/>
          <p:cNvSpPr txBox="1"/>
          <p:nvPr/>
        </p:nvSpPr>
        <p:spPr>
          <a:xfrm>
            <a:off x="8099425" y="3854450"/>
            <a:ext cx="304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dirty="0"/>
              <a:t>*</a:t>
            </a:r>
            <a:endParaRPr lang="en-US" altLang="zh-CN" sz="1800" b="1" dirty="0"/>
          </a:p>
        </p:txBody>
      </p:sp>
      <p:sp>
        <p:nvSpPr>
          <p:cNvPr id="36911" name="Text Box 53"/>
          <p:cNvSpPr txBox="1"/>
          <p:nvPr/>
        </p:nvSpPr>
        <p:spPr>
          <a:xfrm>
            <a:off x="7086600" y="3854450"/>
            <a:ext cx="6858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600" b="1" dirty="0"/>
              <a:t>其它</a:t>
            </a:r>
            <a:endParaRPr lang="zh-CN" altLang="en-US" sz="1600" b="1" dirty="0"/>
          </a:p>
        </p:txBody>
      </p:sp>
      <p:sp>
        <p:nvSpPr>
          <p:cNvPr id="36912" name="矩形 1"/>
          <p:cNvSpPr/>
          <p:nvPr/>
        </p:nvSpPr>
        <p:spPr>
          <a:xfrm>
            <a:off x="3211513" y="6216650"/>
            <a:ext cx="25685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FF0000"/>
                </a:solidFill>
              </a:rPr>
              <a:t>E</a:t>
            </a:r>
            <a:r>
              <a:rPr lang="zh-CN" altLang="en-US" sz="1800" dirty="0">
                <a:solidFill>
                  <a:srgbClr val="FF0000"/>
                </a:solidFill>
              </a:rPr>
              <a:t>为单精度，</a:t>
            </a:r>
            <a:r>
              <a:rPr lang="en-US" altLang="zh-CN" sz="1800" dirty="0">
                <a:solidFill>
                  <a:srgbClr val="FF0000"/>
                </a:solidFill>
              </a:rPr>
              <a:t>D</a:t>
            </a:r>
            <a:r>
              <a:rPr lang="zh-CN" altLang="en-US" sz="1800" dirty="0">
                <a:solidFill>
                  <a:srgbClr val="FF0000"/>
                </a:solidFill>
              </a:rPr>
              <a:t>为双精度</a:t>
            </a:r>
            <a:endParaRPr lang="en-US" altLang="zh-CN" sz="1800"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xfrm>
            <a:off x="685800" y="152400"/>
            <a:ext cx="7772400" cy="609600"/>
          </a:xfrm>
        </p:spPr>
        <p:txBody>
          <a:bodyPr vert="horz" wrap="square" lIns="91440" tIns="45720" rIns="91440" bIns="45720" anchor="ctr" anchorCtr="0"/>
          <a:p>
            <a:pPr eaLnBrk="1" hangingPunct="1"/>
            <a:r>
              <a:rPr lang="en-US" altLang="zh-CN" sz="3200" u="sng" dirty="0">
                <a:solidFill>
                  <a:srgbClr val="FF0000"/>
                </a:solidFill>
              </a:rPr>
              <a:t>3</a:t>
            </a:r>
            <a:r>
              <a:rPr lang="zh-CN" altLang="en-US" sz="3200" u="sng" dirty="0">
                <a:solidFill>
                  <a:srgbClr val="FF0000"/>
                </a:solidFill>
              </a:rPr>
              <a:t>．</a:t>
            </a:r>
            <a:r>
              <a:rPr lang="en-US" altLang="zh-CN" sz="3200" u="sng" dirty="0">
                <a:solidFill>
                  <a:srgbClr val="FF0000"/>
                </a:solidFill>
              </a:rPr>
              <a:t>2</a:t>
            </a:r>
            <a:r>
              <a:rPr lang="zh-CN" altLang="en-US" sz="3200" u="sng" dirty="0">
                <a:solidFill>
                  <a:srgbClr val="FF0000"/>
                </a:solidFill>
              </a:rPr>
              <a:t>．</a:t>
            </a:r>
            <a:r>
              <a:rPr lang="en-US" altLang="zh-CN" sz="3200" u="sng" dirty="0">
                <a:solidFill>
                  <a:srgbClr val="FF0000"/>
                </a:solidFill>
              </a:rPr>
              <a:t>3 </a:t>
            </a:r>
            <a:r>
              <a:rPr lang="zh-CN" altLang="en-US" sz="3200" u="sng" dirty="0">
                <a:solidFill>
                  <a:srgbClr val="FF0000"/>
                </a:solidFill>
              </a:rPr>
              <a:t>状态转换图</a:t>
            </a:r>
            <a:r>
              <a:rPr lang="en-US" altLang="zh-CN" sz="2400" dirty="0">
                <a:solidFill>
                  <a:srgbClr val="A50021"/>
                </a:solidFill>
              </a:rPr>
              <a:t>Fortran </a:t>
            </a:r>
            <a:r>
              <a:rPr lang="zh-CN" altLang="en-US" sz="2400" dirty="0">
                <a:solidFill>
                  <a:srgbClr val="A50021"/>
                </a:solidFill>
              </a:rPr>
              <a:t>子集</a:t>
            </a:r>
            <a:endParaRPr lang="zh-CN" altLang="en-US" sz="2400" dirty="0">
              <a:solidFill>
                <a:srgbClr val="A50021"/>
              </a:solidFill>
            </a:endParaRPr>
          </a:p>
        </p:txBody>
      </p:sp>
      <p:graphicFrame>
        <p:nvGraphicFramePr>
          <p:cNvPr id="18733" name="Group 301"/>
          <p:cNvGraphicFramePr>
            <a:graphicFrameLocks noGrp="1"/>
          </p:cNvGraphicFramePr>
          <p:nvPr/>
        </p:nvGraphicFramePr>
        <p:xfrm>
          <a:off x="533400" y="1433513"/>
          <a:ext cx="3505200" cy="4879975"/>
        </p:xfrm>
        <a:graphic>
          <a:graphicData uri="http://schemas.openxmlformats.org/drawingml/2006/table">
            <a:tbl>
              <a:tblPr/>
              <a:tblGrid>
                <a:gridCol w="876300"/>
                <a:gridCol w="647700"/>
                <a:gridCol w="914400"/>
                <a:gridCol w="1066800"/>
              </a:tblGrid>
              <a:tr h="285750">
                <a:tc gridSpan="4">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单词符号及内部表示</a:t>
                      </a:r>
                      <a:endParaRPr kumimoji="1" lang="zh-CN" altLang="en-US"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单词</a:t>
                      </a:r>
                      <a:endParaRPr kumimoji="1" lang="zh-CN" altLang="en-US" sz="14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种别</a:t>
                      </a:r>
                      <a:endParaRPr kumimoji="1" lang="zh-CN" altLang="en-US" sz="14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助记符</a:t>
                      </a:r>
                      <a:endParaRPr kumimoji="1" lang="zh-CN" altLang="en-US" sz="14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2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内码值</a:t>
                      </a:r>
                      <a:endParaRPr kumimoji="1" lang="zh-CN" altLang="en-US" sz="12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DIM</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$DIM</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IF</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2</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IF</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DO</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3</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DO</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STOP</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4</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STOP</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END</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5</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END</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标识符</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$ID</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内码字符串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整常数</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7</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INT</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内码字符串</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8</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标准二进制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9</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10</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11</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12</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13</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14</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文本框 5"/>
          <p:cNvSpPr txBox="1"/>
          <p:nvPr/>
        </p:nvSpPr>
        <p:spPr>
          <a:xfrm>
            <a:off x="4572000" y="1433513"/>
            <a:ext cx="4572000" cy="4894263"/>
          </a:xfrm>
          <a:prstGeom prst="rect">
            <a:avLst/>
          </a:prstGeom>
          <a:noFill/>
        </p:spPr>
        <p:txBody>
          <a:bodyPr>
            <a:spAutoFit/>
          </a:bodyPr>
          <a:lstStyle/>
          <a:p>
            <a:pPr marR="0" defTabSz="914400" eaLnBrk="1" hangingPunct="1">
              <a:buClrTx/>
              <a:buSzTx/>
              <a:buFontTx/>
              <a:buNone/>
              <a:defRPr/>
            </a:pP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几个限制：</a:t>
            </a:r>
            <a:endParaRPr kumimoji="0" lang="en-US" altLang="zh-CN" sz="2400" kern="1200" cap="none" spc="0" normalizeH="0" baseline="0" noProof="0" dirty="0">
              <a:latin typeface="Times New Roman" panose="02020603050405020304" pitchFamily="18" charset="0"/>
              <a:ea typeface="宋体" panose="02010600030101010101" pitchFamily="2" charset="-122"/>
              <a:cs typeface="+mn-cs"/>
            </a:endParaRPr>
          </a:p>
          <a:p>
            <a:pPr marL="342900" marR="0" indent="-342900" defTabSz="914400" eaLnBrk="1" hangingPunct="1">
              <a:buClrTx/>
              <a:buSzTx/>
              <a:buFont typeface="Wingdings" panose="05000000000000000000" pitchFamily="2" charset="2"/>
              <a:buChar char="ü"/>
              <a:defRPr/>
            </a:pP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所有关键字都是“保留字”</a:t>
            </a:r>
            <a:endParaRPr kumimoji="0" lang="en-US" altLang="zh-CN" sz="2400" kern="1200" cap="none" spc="0" normalizeH="0" baseline="0" noProof="0" dirty="0">
              <a:latin typeface="Times New Roman" panose="02020603050405020304" pitchFamily="18" charset="0"/>
              <a:ea typeface="宋体" panose="02010600030101010101" pitchFamily="2" charset="-122"/>
              <a:cs typeface="+mn-cs"/>
            </a:endParaRPr>
          </a:p>
          <a:p>
            <a:pPr marL="342900" marR="0" indent="-342900" defTabSz="914400" eaLnBrk="1" hangingPunct="1">
              <a:buClrTx/>
              <a:buSzTx/>
              <a:buFont typeface="Wingdings" panose="05000000000000000000" pitchFamily="2" charset="2"/>
              <a:buChar char="ü"/>
              <a:defRPr/>
            </a:pP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专门设置一个保留字表，这样就不需要专门的状态机来识别保留字，而是和识别标识符状态机一起识别即可，然后查表</a:t>
            </a:r>
            <a:endParaRPr kumimoji="0" lang="en-US" altLang="zh-CN" sz="2400" kern="1200" cap="none" spc="0" normalizeH="0" baseline="0" noProof="0" dirty="0">
              <a:latin typeface="Times New Roman" panose="02020603050405020304" pitchFamily="18" charset="0"/>
              <a:ea typeface="宋体" panose="02010600030101010101" pitchFamily="2" charset="-122"/>
              <a:cs typeface="+mn-cs"/>
            </a:endParaRPr>
          </a:p>
          <a:p>
            <a:pPr marL="342900" marR="0" indent="-342900" defTabSz="914400" eaLnBrk="1" hangingPunct="1">
              <a:buClrTx/>
              <a:buSzTx/>
              <a:buFont typeface="Wingdings" panose="05000000000000000000" pitchFamily="2" charset="2"/>
              <a:buChar char="ü"/>
              <a:defRPr/>
            </a:pP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关键字、标识符和常数之间没有确定的运算符或界符时，则必须至少用一个空白符作间隔。</a:t>
            </a:r>
            <a:endParaRPr kumimoji="0" lang="en-US" altLang="zh-CN" sz="24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endParaRPr kumimoji="0" lang="en-US" altLang="zh-CN" sz="24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endParaRPr kumimoji="0" lang="en-US" altLang="zh-CN" sz="24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=&gt;</a:t>
            </a:r>
            <a:endParaRPr kumimoji="0" lang="en-US" altLang="zh-CN" sz="24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0" lang="zh-CN" altLang="en-US" sz="2400" kern="1200" cap="none" spc="0" normalizeH="0" baseline="0" noProof="0">
                <a:solidFill>
                  <a:srgbClr val="FF0000"/>
                </a:solidFill>
                <a:latin typeface="Times New Roman" panose="02020603050405020304" pitchFamily="18" charset="0"/>
                <a:ea typeface="宋体" panose="02010600030101010101" pitchFamily="2" charset="-122"/>
                <a:cs typeface="+mn-cs"/>
              </a:rPr>
              <a:t>这样就尽少使用</a:t>
            </a:r>
            <a:r>
              <a:rPr kumimoji="0" lang="zh-CN" altLang="en-US" sz="2400" kern="1200" cap="none" spc="0" normalizeH="0" baseline="0" noProof="0" dirty="0">
                <a:solidFill>
                  <a:srgbClr val="FF0000"/>
                </a:solidFill>
                <a:latin typeface="Times New Roman" panose="02020603050405020304" pitchFamily="18" charset="0"/>
                <a:ea typeface="宋体" panose="02010600030101010101" pitchFamily="2" charset="-122"/>
                <a:cs typeface="+mn-cs"/>
              </a:rPr>
              <a:t>超前搜索技术。</a:t>
            </a:r>
            <a:endParaRPr kumimoji="0" lang="en-US" altLang="zh-CN" sz="2400" kern="1200" cap="none" spc="0" normalizeH="0" baseline="0" noProof="0" dirty="0">
              <a:solidFill>
                <a:srgbClr val="FF0000"/>
              </a:solidFill>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xfrm>
            <a:off x="685800" y="152400"/>
            <a:ext cx="7772400" cy="609600"/>
          </a:xfrm>
        </p:spPr>
        <p:txBody>
          <a:bodyPr vert="horz" wrap="square" lIns="91440" tIns="45720" rIns="91440" bIns="45720" anchor="ctr" anchorCtr="0"/>
          <a:p>
            <a:pPr eaLnBrk="1" hangingPunct="1"/>
            <a:r>
              <a:rPr lang="en-US" altLang="zh-CN" sz="3200" u="sng" dirty="0">
                <a:solidFill>
                  <a:srgbClr val="FF0000"/>
                </a:solidFill>
              </a:rPr>
              <a:t>3</a:t>
            </a:r>
            <a:r>
              <a:rPr lang="zh-CN" altLang="en-US" sz="3200" u="sng" dirty="0">
                <a:solidFill>
                  <a:srgbClr val="FF0000"/>
                </a:solidFill>
              </a:rPr>
              <a:t>．</a:t>
            </a:r>
            <a:r>
              <a:rPr lang="en-US" altLang="zh-CN" sz="3200" u="sng" dirty="0">
                <a:solidFill>
                  <a:srgbClr val="FF0000"/>
                </a:solidFill>
              </a:rPr>
              <a:t>2</a:t>
            </a:r>
            <a:r>
              <a:rPr lang="zh-CN" altLang="en-US" sz="3200" u="sng" dirty="0">
                <a:solidFill>
                  <a:srgbClr val="FF0000"/>
                </a:solidFill>
              </a:rPr>
              <a:t>．</a:t>
            </a:r>
            <a:r>
              <a:rPr lang="en-US" altLang="zh-CN" sz="3200" u="sng" dirty="0">
                <a:solidFill>
                  <a:srgbClr val="FF0000"/>
                </a:solidFill>
              </a:rPr>
              <a:t>3 </a:t>
            </a:r>
            <a:r>
              <a:rPr lang="zh-CN" altLang="en-US" sz="3200" u="sng" dirty="0">
                <a:solidFill>
                  <a:srgbClr val="FF0000"/>
                </a:solidFill>
              </a:rPr>
              <a:t>状态转换图</a:t>
            </a:r>
            <a:r>
              <a:rPr lang="en-US" altLang="zh-CN" sz="2400" dirty="0">
                <a:solidFill>
                  <a:srgbClr val="A50021"/>
                </a:solidFill>
              </a:rPr>
              <a:t>Fortran </a:t>
            </a:r>
            <a:r>
              <a:rPr lang="zh-CN" altLang="en-US" sz="2400" dirty="0">
                <a:solidFill>
                  <a:srgbClr val="A50021"/>
                </a:solidFill>
              </a:rPr>
              <a:t>子集</a:t>
            </a:r>
            <a:endParaRPr lang="zh-CN" altLang="en-US" sz="2400" dirty="0">
              <a:solidFill>
                <a:srgbClr val="A50021"/>
              </a:solidFill>
            </a:endParaRPr>
          </a:p>
        </p:txBody>
      </p:sp>
      <p:graphicFrame>
        <p:nvGraphicFramePr>
          <p:cNvPr id="18733" name="Group 301"/>
          <p:cNvGraphicFramePr>
            <a:graphicFrameLocks noGrp="1"/>
          </p:cNvGraphicFramePr>
          <p:nvPr/>
        </p:nvGraphicFramePr>
        <p:xfrm>
          <a:off x="533400" y="1433513"/>
          <a:ext cx="3505200" cy="4879975"/>
        </p:xfrm>
        <a:graphic>
          <a:graphicData uri="http://schemas.openxmlformats.org/drawingml/2006/table">
            <a:tbl>
              <a:tblPr/>
              <a:tblGrid>
                <a:gridCol w="876300"/>
                <a:gridCol w="647700"/>
                <a:gridCol w="914400"/>
                <a:gridCol w="1066800"/>
              </a:tblGrid>
              <a:tr h="285750">
                <a:tc gridSpan="4">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单词符号及内部表示</a:t>
                      </a:r>
                      <a:endParaRPr kumimoji="1" lang="zh-CN" altLang="en-US"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单词</a:t>
                      </a:r>
                      <a:endParaRPr kumimoji="1" lang="zh-CN" altLang="en-US" sz="14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种别</a:t>
                      </a:r>
                      <a:endParaRPr kumimoji="1" lang="zh-CN" altLang="en-US" sz="14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助记符</a:t>
                      </a:r>
                      <a:endParaRPr kumimoji="1" lang="zh-CN" altLang="en-US" sz="14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2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内码值</a:t>
                      </a:r>
                      <a:endParaRPr kumimoji="1" lang="zh-CN" altLang="en-US" sz="12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DIM</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$DIM</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IF</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2</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IF</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DO</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3</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DO</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STOP</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4</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STOP</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END</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5</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END</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标识符</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$ID</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内码字符串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整常数</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7</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INT</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内码字符串</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8</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标准二进制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9</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10</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11</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12</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13</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14</a:t>
                      </a:r>
                      <a:endParaRPr kumimoji="1" lang="en-US" altLang="zh-CN" sz="12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endParaRPr kumimoji="1" lang="zh-CN" altLang="en-US" sz="12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49" name="Oval 302"/>
          <p:cNvSpPr/>
          <p:nvPr/>
        </p:nvSpPr>
        <p:spPr>
          <a:xfrm>
            <a:off x="4905375" y="14224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0</a:t>
            </a:r>
            <a:endParaRPr lang="en-US" altLang="zh-CN" sz="1800" dirty="0"/>
          </a:p>
        </p:txBody>
      </p:sp>
      <p:sp>
        <p:nvSpPr>
          <p:cNvPr id="41050" name="Oval 303"/>
          <p:cNvSpPr/>
          <p:nvPr/>
        </p:nvSpPr>
        <p:spPr>
          <a:xfrm>
            <a:off x="6276975" y="21463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3</a:t>
            </a:r>
            <a:endParaRPr lang="en-US" altLang="zh-CN" sz="1800" dirty="0"/>
          </a:p>
        </p:txBody>
      </p:sp>
      <p:sp>
        <p:nvSpPr>
          <p:cNvPr id="41051" name="Oval 304"/>
          <p:cNvSpPr/>
          <p:nvPr/>
        </p:nvSpPr>
        <p:spPr>
          <a:xfrm>
            <a:off x="6276975" y="14224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a:t>
            </a:r>
            <a:endParaRPr lang="en-US" altLang="zh-CN" sz="1800" dirty="0"/>
          </a:p>
        </p:txBody>
      </p:sp>
      <p:sp>
        <p:nvSpPr>
          <p:cNvPr id="41052" name="Oval 305"/>
          <p:cNvSpPr/>
          <p:nvPr/>
        </p:nvSpPr>
        <p:spPr>
          <a:xfrm>
            <a:off x="7877175" y="1422400"/>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2</a:t>
            </a:r>
            <a:endParaRPr lang="en-US" altLang="zh-CN" sz="1800" dirty="0"/>
          </a:p>
        </p:txBody>
      </p:sp>
      <p:sp>
        <p:nvSpPr>
          <p:cNvPr id="41053" name="Oval 306"/>
          <p:cNvSpPr/>
          <p:nvPr/>
        </p:nvSpPr>
        <p:spPr>
          <a:xfrm>
            <a:off x="6276975" y="3895725"/>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7</a:t>
            </a:r>
            <a:endParaRPr lang="en-US" altLang="zh-CN" sz="1800" dirty="0"/>
          </a:p>
        </p:txBody>
      </p:sp>
      <p:sp>
        <p:nvSpPr>
          <p:cNvPr id="41054" name="Oval 307"/>
          <p:cNvSpPr/>
          <p:nvPr/>
        </p:nvSpPr>
        <p:spPr>
          <a:xfrm>
            <a:off x="6276975" y="3360738"/>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6</a:t>
            </a:r>
            <a:endParaRPr lang="en-US" altLang="zh-CN" sz="1800" dirty="0"/>
          </a:p>
        </p:txBody>
      </p:sp>
      <p:sp>
        <p:nvSpPr>
          <p:cNvPr id="41055" name="Oval 308"/>
          <p:cNvSpPr/>
          <p:nvPr/>
        </p:nvSpPr>
        <p:spPr>
          <a:xfrm>
            <a:off x="6276975" y="2792413"/>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5</a:t>
            </a:r>
            <a:endParaRPr lang="en-US" altLang="zh-CN" sz="1800" dirty="0"/>
          </a:p>
        </p:txBody>
      </p:sp>
      <p:sp>
        <p:nvSpPr>
          <p:cNvPr id="41056" name="Oval 309"/>
          <p:cNvSpPr/>
          <p:nvPr/>
        </p:nvSpPr>
        <p:spPr>
          <a:xfrm>
            <a:off x="7780338" y="4495800"/>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9</a:t>
            </a:r>
            <a:endParaRPr lang="en-US" altLang="zh-CN" sz="1800" dirty="0"/>
          </a:p>
        </p:txBody>
      </p:sp>
      <p:sp>
        <p:nvSpPr>
          <p:cNvPr id="41057" name="Oval 310"/>
          <p:cNvSpPr/>
          <p:nvPr/>
        </p:nvSpPr>
        <p:spPr>
          <a:xfrm>
            <a:off x="6276975" y="5872163"/>
            <a:ext cx="304800" cy="304800"/>
          </a:xfrm>
          <a:prstGeom prst="ellipse">
            <a:avLst/>
          </a:prstGeom>
          <a:solidFill>
            <a:srgbClr val="FFCC00"/>
          </a:solidFill>
          <a:ln w="9525">
            <a:noFill/>
          </a:ln>
          <a:effectLst>
            <a:prstShdw prst="shdw13" dist="53882" dir="13499999">
              <a:srgbClr val="808080"/>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12</a:t>
            </a:r>
            <a:endParaRPr lang="en-US" altLang="zh-CN" sz="1800" dirty="0"/>
          </a:p>
        </p:txBody>
      </p:sp>
      <p:sp>
        <p:nvSpPr>
          <p:cNvPr id="41058" name="Oval 311"/>
          <p:cNvSpPr/>
          <p:nvPr/>
        </p:nvSpPr>
        <p:spPr>
          <a:xfrm>
            <a:off x="6288088" y="5360988"/>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11</a:t>
            </a:r>
            <a:endParaRPr lang="en-US" altLang="zh-CN" sz="1800" dirty="0"/>
          </a:p>
        </p:txBody>
      </p:sp>
      <p:sp>
        <p:nvSpPr>
          <p:cNvPr id="41059" name="Oval 312"/>
          <p:cNvSpPr/>
          <p:nvPr/>
        </p:nvSpPr>
        <p:spPr>
          <a:xfrm>
            <a:off x="6276975" y="4824413"/>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10</a:t>
            </a:r>
            <a:endParaRPr lang="en-US" altLang="zh-CN" sz="1800" dirty="0"/>
          </a:p>
        </p:txBody>
      </p:sp>
      <p:sp>
        <p:nvSpPr>
          <p:cNvPr id="41060" name="Oval 313"/>
          <p:cNvSpPr/>
          <p:nvPr/>
        </p:nvSpPr>
        <p:spPr>
          <a:xfrm>
            <a:off x="7848600" y="2133600"/>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4</a:t>
            </a:r>
            <a:endParaRPr lang="en-US" altLang="zh-CN" sz="1800" dirty="0"/>
          </a:p>
        </p:txBody>
      </p:sp>
      <p:sp>
        <p:nvSpPr>
          <p:cNvPr id="41061" name="Oval 314"/>
          <p:cNvSpPr/>
          <p:nvPr/>
        </p:nvSpPr>
        <p:spPr>
          <a:xfrm>
            <a:off x="7772400" y="3886200"/>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8</a:t>
            </a:r>
            <a:endParaRPr lang="en-US" altLang="zh-CN" sz="1800" dirty="0"/>
          </a:p>
        </p:txBody>
      </p:sp>
      <p:sp>
        <p:nvSpPr>
          <p:cNvPr id="41062" name="Oval 315"/>
          <p:cNvSpPr/>
          <p:nvPr/>
        </p:nvSpPr>
        <p:spPr>
          <a:xfrm>
            <a:off x="7772400" y="6172200"/>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13</a:t>
            </a:r>
            <a:endParaRPr lang="en-US" altLang="zh-CN" sz="1800" dirty="0"/>
          </a:p>
        </p:txBody>
      </p:sp>
      <p:sp>
        <p:nvSpPr>
          <p:cNvPr id="41063" name="Freeform 316"/>
          <p:cNvSpPr/>
          <p:nvPr/>
        </p:nvSpPr>
        <p:spPr>
          <a:xfrm>
            <a:off x="4851400" y="1219200"/>
            <a:ext cx="419100" cy="228600"/>
          </a:xfrm>
          <a:custGeom>
            <a:avLst/>
            <a:gdLst/>
            <a:ahLst/>
            <a:cxnLst>
              <a:cxn ang="0">
                <a:pos x="2147483646" y="2147483646"/>
              </a:cxn>
              <a:cxn ang="0">
                <a:pos x="2147483646" y="2147483646"/>
              </a:cxn>
              <a:cxn ang="0">
                <a:pos x="2147483646" y="0"/>
              </a:cxn>
              <a:cxn ang="0">
                <a:pos x="2147483646" y="2147483646"/>
              </a:cxn>
              <a:cxn ang="0">
                <a:pos x="2147483646" y="2147483646"/>
              </a:cxn>
            </a:cxnLst>
            <a:pathLst>
              <a:path w="264" h="96">
                <a:moveTo>
                  <a:pt x="208" y="96"/>
                </a:moveTo>
                <a:cubicBezTo>
                  <a:pt x="236" y="80"/>
                  <a:pt x="264" y="64"/>
                  <a:pt x="256" y="48"/>
                </a:cubicBezTo>
                <a:cubicBezTo>
                  <a:pt x="248" y="32"/>
                  <a:pt x="200" y="0"/>
                  <a:pt x="160" y="0"/>
                </a:cubicBezTo>
                <a:cubicBezTo>
                  <a:pt x="120" y="0"/>
                  <a:pt x="32" y="32"/>
                  <a:pt x="16" y="48"/>
                </a:cubicBezTo>
                <a:cubicBezTo>
                  <a:pt x="0" y="64"/>
                  <a:pt x="56" y="88"/>
                  <a:pt x="64" y="96"/>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41064" name="Freeform 317"/>
          <p:cNvSpPr/>
          <p:nvPr/>
        </p:nvSpPr>
        <p:spPr>
          <a:xfrm>
            <a:off x="6299200" y="1270000"/>
            <a:ext cx="342900" cy="254000"/>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216" h="160">
                <a:moveTo>
                  <a:pt x="160" y="160"/>
                </a:moveTo>
                <a:cubicBezTo>
                  <a:pt x="188" y="124"/>
                  <a:pt x="216" y="88"/>
                  <a:pt x="208" y="64"/>
                </a:cubicBezTo>
                <a:cubicBezTo>
                  <a:pt x="200" y="40"/>
                  <a:pt x="144" y="24"/>
                  <a:pt x="112" y="16"/>
                </a:cubicBezTo>
                <a:cubicBezTo>
                  <a:pt x="80" y="8"/>
                  <a:pt x="32" y="0"/>
                  <a:pt x="16" y="16"/>
                </a:cubicBezTo>
                <a:cubicBezTo>
                  <a:pt x="0" y="32"/>
                  <a:pt x="8" y="72"/>
                  <a:pt x="16" y="112"/>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41065" name="Freeform 318"/>
          <p:cNvSpPr/>
          <p:nvPr/>
        </p:nvSpPr>
        <p:spPr>
          <a:xfrm>
            <a:off x="6286500" y="1955800"/>
            <a:ext cx="342900" cy="254000"/>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216" h="160">
                <a:moveTo>
                  <a:pt x="168" y="160"/>
                </a:moveTo>
                <a:cubicBezTo>
                  <a:pt x="192" y="148"/>
                  <a:pt x="216" y="136"/>
                  <a:pt x="216" y="112"/>
                </a:cubicBezTo>
                <a:cubicBezTo>
                  <a:pt x="216" y="88"/>
                  <a:pt x="200" y="32"/>
                  <a:pt x="168" y="16"/>
                </a:cubicBezTo>
                <a:cubicBezTo>
                  <a:pt x="136" y="0"/>
                  <a:pt x="48" y="0"/>
                  <a:pt x="24" y="16"/>
                </a:cubicBezTo>
                <a:cubicBezTo>
                  <a:pt x="0" y="32"/>
                  <a:pt x="24" y="96"/>
                  <a:pt x="24" y="112"/>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41066" name="Line 319"/>
          <p:cNvSpPr/>
          <p:nvPr/>
        </p:nvSpPr>
        <p:spPr>
          <a:xfrm>
            <a:off x="5203825" y="1577975"/>
            <a:ext cx="1066800" cy="0"/>
          </a:xfrm>
          <a:prstGeom prst="line">
            <a:avLst/>
          </a:prstGeom>
          <a:ln w="9525" cap="flat" cmpd="sng">
            <a:solidFill>
              <a:schemeClr val="tx1"/>
            </a:solidFill>
            <a:prstDash val="solid"/>
            <a:headEnd type="none" w="med" len="med"/>
            <a:tailEnd type="triangle" w="med" len="med"/>
          </a:ln>
        </p:spPr>
      </p:sp>
      <p:sp>
        <p:nvSpPr>
          <p:cNvPr id="41067" name="Line 320"/>
          <p:cNvSpPr/>
          <p:nvPr/>
        </p:nvSpPr>
        <p:spPr>
          <a:xfrm>
            <a:off x="6575425" y="1589088"/>
            <a:ext cx="1295400" cy="0"/>
          </a:xfrm>
          <a:prstGeom prst="line">
            <a:avLst/>
          </a:prstGeom>
          <a:ln w="9525" cap="flat" cmpd="sng">
            <a:solidFill>
              <a:schemeClr val="tx1"/>
            </a:solidFill>
            <a:prstDash val="solid"/>
            <a:headEnd type="none" w="med" len="med"/>
            <a:tailEnd type="triangle" w="med" len="med"/>
          </a:ln>
        </p:spPr>
      </p:sp>
      <p:sp>
        <p:nvSpPr>
          <p:cNvPr id="41068" name="Line 323"/>
          <p:cNvSpPr/>
          <p:nvPr/>
        </p:nvSpPr>
        <p:spPr>
          <a:xfrm>
            <a:off x="5105400" y="1674813"/>
            <a:ext cx="0" cy="4724400"/>
          </a:xfrm>
          <a:prstGeom prst="line">
            <a:avLst/>
          </a:prstGeom>
          <a:ln w="9525" cap="flat" cmpd="sng">
            <a:solidFill>
              <a:schemeClr val="tx1"/>
            </a:solidFill>
            <a:prstDash val="solid"/>
            <a:headEnd type="none" w="med" len="med"/>
            <a:tailEnd type="none" w="med" len="med"/>
          </a:ln>
        </p:spPr>
      </p:sp>
      <p:sp>
        <p:nvSpPr>
          <p:cNvPr id="41069" name="Line 324"/>
          <p:cNvSpPr/>
          <p:nvPr/>
        </p:nvSpPr>
        <p:spPr>
          <a:xfrm>
            <a:off x="5105400" y="6399213"/>
            <a:ext cx="2667000" cy="0"/>
          </a:xfrm>
          <a:prstGeom prst="line">
            <a:avLst/>
          </a:prstGeom>
          <a:ln w="9525" cap="flat" cmpd="sng">
            <a:solidFill>
              <a:schemeClr val="tx1"/>
            </a:solidFill>
            <a:prstDash val="solid"/>
            <a:headEnd type="none" w="med" len="med"/>
            <a:tailEnd type="triangle" w="med" len="med"/>
          </a:ln>
        </p:spPr>
      </p:sp>
      <p:sp>
        <p:nvSpPr>
          <p:cNvPr id="41070" name="Line 327"/>
          <p:cNvSpPr/>
          <p:nvPr/>
        </p:nvSpPr>
        <p:spPr>
          <a:xfrm>
            <a:off x="5105400" y="6019800"/>
            <a:ext cx="1143000" cy="0"/>
          </a:xfrm>
          <a:prstGeom prst="line">
            <a:avLst/>
          </a:prstGeom>
          <a:ln w="9525" cap="flat" cmpd="sng">
            <a:solidFill>
              <a:schemeClr val="tx1"/>
            </a:solidFill>
            <a:prstDash val="solid"/>
            <a:headEnd type="none" w="med" len="med"/>
            <a:tailEnd type="triangle" w="med" len="med"/>
          </a:ln>
        </p:spPr>
      </p:sp>
      <p:sp>
        <p:nvSpPr>
          <p:cNvPr id="41071" name="Line 328"/>
          <p:cNvSpPr/>
          <p:nvPr/>
        </p:nvSpPr>
        <p:spPr>
          <a:xfrm>
            <a:off x="5105400" y="5562600"/>
            <a:ext cx="1219200" cy="0"/>
          </a:xfrm>
          <a:prstGeom prst="line">
            <a:avLst/>
          </a:prstGeom>
          <a:ln w="9525" cap="flat" cmpd="sng">
            <a:solidFill>
              <a:schemeClr val="tx1"/>
            </a:solidFill>
            <a:prstDash val="solid"/>
            <a:headEnd type="none" w="med" len="med"/>
            <a:tailEnd type="triangle" w="med" len="med"/>
          </a:ln>
        </p:spPr>
      </p:sp>
      <p:sp>
        <p:nvSpPr>
          <p:cNvPr id="41072" name="Line 329"/>
          <p:cNvSpPr/>
          <p:nvPr/>
        </p:nvSpPr>
        <p:spPr>
          <a:xfrm>
            <a:off x="5105400" y="5029200"/>
            <a:ext cx="1143000" cy="0"/>
          </a:xfrm>
          <a:prstGeom prst="line">
            <a:avLst/>
          </a:prstGeom>
          <a:ln w="9525" cap="flat" cmpd="sng">
            <a:solidFill>
              <a:schemeClr val="tx1"/>
            </a:solidFill>
            <a:prstDash val="solid"/>
            <a:headEnd type="none" w="med" len="med"/>
            <a:tailEnd type="triangle" w="med" len="med"/>
          </a:ln>
        </p:spPr>
      </p:sp>
      <p:sp>
        <p:nvSpPr>
          <p:cNvPr id="41073" name="Line 330"/>
          <p:cNvSpPr/>
          <p:nvPr/>
        </p:nvSpPr>
        <p:spPr>
          <a:xfrm>
            <a:off x="5105400" y="4114800"/>
            <a:ext cx="1143000" cy="0"/>
          </a:xfrm>
          <a:prstGeom prst="line">
            <a:avLst/>
          </a:prstGeom>
          <a:ln w="9525" cap="flat" cmpd="sng">
            <a:solidFill>
              <a:schemeClr val="tx1"/>
            </a:solidFill>
            <a:prstDash val="solid"/>
            <a:headEnd type="none" w="med" len="med"/>
            <a:tailEnd type="triangle" w="med" len="med"/>
          </a:ln>
        </p:spPr>
      </p:sp>
      <p:sp>
        <p:nvSpPr>
          <p:cNvPr id="41074" name="Line 334"/>
          <p:cNvSpPr/>
          <p:nvPr/>
        </p:nvSpPr>
        <p:spPr>
          <a:xfrm>
            <a:off x="5105400" y="3505200"/>
            <a:ext cx="1143000" cy="0"/>
          </a:xfrm>
          <a:prstGeom prst="line">
            <a:avLst/>
          </a:prstGeom>
          <a:ln w="9525" cap="flat" cmpd="sng">
            <a:solidFill>
              <a:schemeClr val="tx1"/>
            </a:solidFill>
            <a:prstDash val="solid"/>
            <a:headEnd type="none" w="med" len="med"/>
            <a:tailEnd type="triangle" w="med" len="med"/>
          </a:ln>
        </p:spPr>
      </p:sp>
      <p:sp>
        <p:nvSpPr>
          <p:cNvPr id="41075" name="Line 335"/>
          <p:cNvSpPr/>
          <p:nvPr/>
        </p:nvSpPr>
        <p:spPr>
          <a:xfrm>
            <a:off x="5105400" y="2971800"/>
            <a:ext cx="1143000" cy="0"/>
          </a:xfrm>
          <a:prstGeom prst="line">
            <a:avLst/>
          </a:prstGeom>
          <a:ln w="9525" cap="flat" cmpd="sng">
            <a:solidFill>
              <a:schemeClr val="tx1"/>
            </a:solidFill>
            <a:prstDash val="solid"/>
            <a:headEnd type="none" w="med" len="med"/>
            <a:tailEnd type="triangle" w="med" len="med"/>
          </a:ln>
        </p:spPr>
      </p:sp>
      <p:sp>
        <p:nvSpPr>
          <p:cNvPr id="41076" name="Line 336"/>
          <p:cNvSpPr/>
          <p:nvPr/>
        </p:nvSpPr>
        <p:spPr>
          <a:xfrm>
            <a:off x="5105400" y="2328863"/>
            <a:ext cx="1143000" cy="0"/>
          </a:xfrm>
          <a:prstGeom prst="line">
            <a:avLst/>
          </a:prstGeom>
          <a:ln w="9525" cap="flat" cmpd="sng">
            <a:solidFill>
              <a:schemeClr val="tx1"/>
            </a:solidFill>
            <a:prstDash val="solid"/>
            <a:headEnd type="none" w="med" len="med"/>
            <a:tailEnd type="triangle" w="med" len="med"/>
          </a:ln>
        </p:spPr>
      </p:sp>
      <p:sp>
        <p:nvSpPr>
          <p:cNvPr id="41077" name="Line 337"/>
          <p:cNvSpPr/>
          <p:nvPr/>
        </p:nvSpPr>
        <p:spPr>
          <a:xfrm>
            <a:off x="6564313" y="2330450"/>
            <a:ext cx="1295400" cy="0"/>
          </a:xfrm>
          <a:prstGeom prst="line">
            <a:avLst/>
          </a:prstGeom>
          <a:ln w="9525" cap="flat" cmpd="sng">
            <a:solidFill>
              <a:schemeClr val="tx1"/>
            </a:solidFill>
            <a:prstDash val="solid"/>
            <a:headEnd type="none" w="med" len="med"/>
            <a:tailEnd type="triangle" w="med" len="med"/>
          </a:ln>
        </p:spPr>
      </p:sp>
      <p:sp>
        <p:nvSpPr>
          <p:cNvPr id="41078" name="Text Box 338"/>
          <p:cNvSpPr txBox="1"/>
          <p:nvPr/>
        </p:nvSpPr>
        <p:spPr>
          <a:xfrm>
            <a:off x="4843463" y="966788"/>
            <a:ext cx="566737"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空白</a:t>
            </a:r>
            <a:endParaRPr lang="zh-CN" altLang="en-US" sz="1400" b="1" dirty="0"/>
          </a:p>
        </p:txBody>
      </p:sp>
      <p:sp>
        <p:nvSpPr>
          <p:cNvPr id="41079" name="Text Box 339"/>
          <p:cNvSpPr txBox="1"/>
          <p:nvPr/>
        </p:nvSpPr>
        <p:spPr>
          <a:xfrm>
            <a:off x="5300663" y="1295400"/>
            <a:ext cx="566737"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字母</a:t>
            </a:r>
            <a:endParaRPr lang="zh-CN" altLang="en-US" sz="1400" b="1" dirty="0"/>
          </a:p>
        </p:txBody>
      </p:sp>
      <p:sp>
        <p:nvSpPr>
          <p:cNvPr id="41080" name="Text Box 340"/>
          <p:cNvSpPr txBox="1"/>
          <p:nvPr/>
        </p:nvSpPr>
        <p:spPr>
          <a:xfrm>
            <a:off x="5943600" y="1023938"/>
            <a:ext cx="947738"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字母数字</a:t>
            </a:r>
            <a:endParaRPr lang="zh-CN" altLang="en-US" sz="1400" b="1" dirty="0"/>
          </a:p>
        </p:txBody>
      </p:sp>
      <p:sp>
        <p:nvSpPr>
          <p:cNvPr id="41081" name="Text Box 341"/>
          <p:cNvSpPr txBox="1"/>
          <p:nvPr/>
        </p:nvSpPr>
        <p:spPr>
          <a:xfrm>
            <a:off x="6672263" y="1295400"/>
            <a:ext cx="1328737"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非字母数字</a:t>
            </a:r>
            <a:endParaRPr lang="zh-CN" altLang="en-US" sz="1400" b="1" dirty="0"/>
          </a:p>
        </p:txBody>
      </p:sp>
      <p:sp>
        <p:nvSpPr>
          <p:cNvPr id="41082" name="Rectangle 342"/>
          <p:cNvSpPr/>
          <p:nvPr/>
        </p:nvSpPr>
        <p:spPr>
          <a:xfrm>
            <a:off x="5200650" y="2057400"/>
            <a:ext cx="5397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41083" name="Rectangle 343"/>
          <p:cNvSpPr/>
          <p:nvPr/>
        </p:nvSpPr>
        <p:spPr>
          <a:xfrm>
            <a:off x="6172200" y="1709738"/>
            <a:ext cx="5397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41084" name="Rectangle 344"/>
          <p:cNvSpPr/>
          <p:nvPr/>
        </p:nvSpPr>
        <p:spPr>
          <a:xfrm>
            <a:off x="6851650" y="1981200"/>
            <a:ext cx="7175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非数字</a:t>
            </a:r>
            <a:endParaRPr lang="zh-CN" altLang="en-US" sz="1400" b="1" dirty="0"/>
          </a:p>
        </p:txBody>
      </p:sp>
      <p:sp>
        <p:nvSpPr>
          <p:cNvPr id="18777" name="Rectangle 345"/>
          <p:cNvSpPr>
            <a:spLocks noChangeArrowheads="1"/>
          </p:cNvSpPr>
          <p:nvPr/>
        </p:nvSpPr>
        <p:spPr bwMode="auto">
          <a:xfrm>
            <a:off x="5353050" y="2667000"/>
            <a:ext cx="361950" cy="30480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1086" name="Rectangle 346"/>
          <p:cNvSpPr/>
          <p:nvPr/>
        </p:nvSpPr>
        <p:spPr>
          <a:xfrm>
            <a:off x="5334000" y="3243263"/>
            <a:ext cx="3619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a:t>
            </a:r>
            <a:endParaRPr lang="zh-CN" altLang="en-US" sz="1400" b="1" dirty="0"/>
          </a:p>
        </p:txBody>
      </p:sp>
      <p:sp>
        <p:nvSpPr>
          <p:cNvPr id="41087" name="Rectangle 347"/>
          <p:cNvSpPr/>
          <p:nvPr/>
        </p:nvSpPr>
        <p:spPr>
          <a:xfrm>
            <a:off x="5416550" y="3810000"/>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a:t>
            </a:r>
            <a:endParaRPr lang="en-US" altLang="zh-CN" sz="2400" b="1" dirty="0"/>
          </a:p>
        </p:txBody>
      </p:sp>
      <p:sp>
        <p:nvSpPr>
          <p:cNvPr id="41088" name="Rectangle 348"/>
          <p:cNvSpPr/>
          <p:nvPr/>
        </p:nvSpPr>
        <p:spPr>
          <a:xfrm>
            <a:off x="6978650" y="3698875"/>
            <a:ext cx="54133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600" b="1" dirty="0"/>
              <a:t>非</a:t>
            </a:r>
            <a:r>
              <a:rPr lang="zh-CN" altLang="en-US" sz="2400" b="1" dirty="0"/>
              <a:t>*</a:t>
            </a:r>
            <a:endParaRPr lang="zh-CN" altLang="en-US" sz="2400" b="1" dirty="0"/>
          </a:p>
        </p:txBody>
      </p:sp>
      <p:sp>
        <p:nvSpPr>
          <p:cNvPr id="41089" name="Line 349"/>
          <p:cNvSpPr/>
          <p:nvPr/>
        </p:nvSpPr>
        <p:spPr>
          <a:xfrm>
            <a:off x="6553200" y="4114800"/>
            <a:ext cx="1219200" cy="0"/>
          </a:xfrm>
          <a:prstGeom prst="line">
            <a:avLst/>
          </a:prstGeom>
          <a:ln w="9525" cap="flat" cmpd="sng">
            <a:solidFill>
              <a:schemeClr val="tx1"/>
            </a:solidFill>
            <a:prstDash val="solid"/>
            <a:headEnd type="none" w="med" len="med"/>
            <a:tailEnd type="triangle" w="med" len="med"/>
          </a:ln>
        </p:spPr>
      </p:sp>
      <p:cxnSp>
        <p:nvCxnSpPr>
          <p:cNvPr id="41090" name="AutoShape 350"/>
          <p:cNvCxnSpPr>
            <a:stCxn id="41053" idx="4"/>
            <a:endCxn id="41056" idx="2"/>
          </p:cNvCxnSpPr>
          <p:nvPr/>
        </p:nvCxnSpPr>
        <p:spPr>
          <a:xfrm rot="-5400000" flipH="1">
            <a:off x="6872288" y="3740150"/>
            <a:ext cx="447675" cy="1350963"/>
          </a:xfrm>
          <a:prstGeom prst="bentConnector2">
            <a:avLst/>
          </a:prstGeom>
          <a:ln w="9525" cap="flat" cmpd="sng">
            <a:solidFill>
              <a:schemeClr val="tx1"/>
            </a:solidFill>
            <a:prstDash val="solid"/>
            <a:miter/>
            <a:headEnd type="none" w="med" len="med"/>
            <a:tailEnd type="triangle" w="med" len="med"/>
          </a:ln>
        </p:spPr>
      </p:cxnSp>
      <p:sp>
        <p:nvSpPr>
          <p:cNvPr id="41091" name="Rectangle 351"/>
          <p:cNvSpPr/>
          <p:nvPr/>
        </p:nvSpPr>
        <p:spPr>
          <a:xfrm>
            <a:off x="7034213" y="4343400"/>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a:t>
            </a:r>
            <a:endParaRPr lang="en-US" altLang="zh-CN" sz="2400" b="1" dirty="0"/>
          </a:p>
        </p:txBody>
      </p:sp>
      <p:sp>
        <p:nvSpPr>
          <p:cNvPr id="41092" name="Rectangle 352"/>
          <p:cNvSpPr/>
          <p:nvPr/>
        </p:nvSpPr>
        <p:spPr>
          <a:xfrm>
            <a:off x="5410200" y="4697413"/>
            <a:ext cx="388938"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600" b="1" dirty="0"/>
              <a:t>，</a:t>
            </a:r>
            <a:endParaRPr lang="zh-CN" altLang="en-US" sz="1600" b="1" dirty="0"/>
          </a:p>
        </p:txBody>
      </p:sp>
      <p:sp>
        <p:nvSpPr>
          <p:cNvPr id="41093" name="Rectangle 353"/>
          <p:cNvSpPr/>
          <p:nvPr/>
        </p:nvSpPr>
        <p:spPr>
          <a:xfrm>
            <a:off x="5429250" y="5268913"/>
            <a:ext cx="40640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 </a:t>
            </a:r>
            <a:endParaRPr lang="zh-CN" altLang="en-US" sz="1400" b="1" dirty="0"/>
          </a:p>
        </p:txBody>
      </p:sp>
      <p:sp>
        <p:nvSpPr>
          <p:cNvPr id="41094" name="Rectangle 354"/>
          <p:cNvSpPr/>
          <p:nvPr/>
        </p:nvSpPr>
        <p:spPr>
          <a:xfrm>
            <a:off x="5410200" y="5726113"/>
            <a:ext cx="40640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t> </a:t>
            </a:r>
            <a:r>
              <a:rPr lang="zh-CN" altLang="en-US" sz="1400" b="1" dirty="0"/>
              <a:t>）</a:t>
            </a:r>
            <a:endParaRPr lang="zh-CN" altLang="en-US" sz="1400" b="1" dirty="0"/>
          </a:p>
        </p:txBody>
      </p:sp>
      <p:sp>
        <p:nvSpPr>
          <p:cNvPr id="41095" name="Text Box 355"/>
          <p:cNvSpPr txBox="1"/>
          <p:nvPr/>
        </p:nvSpPr>
        <p:spPr>
          <a:xfrm>
            <a:off x="6781800" y="6072188"/>
            <a:ext cx="7620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600" b="1" dirty="0"/>
              <a:t>其它</a:t>
            </a:r>
            <a:endParaRPr lang="zh-CN" altLang="en-US" sz="1600" b="1" dirty="0"/>
          </a:p>
        </p:txBody>
      </p:sp>
      <p:sp>
        <p:nvSpPr>
          <p:cNvPr id="2" name="矩形 1"/>
          <p:cNvSpPr/>
          <p:nvPr/>
        </p:nvSpPr>
        <p:spPr>
          <a:xfrm>
            <a:off x="1616075" y="6467475"/>
            <a:ext cx="3416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可以多张状态转换图，然后组合</a:t>
            </a:r>
            <a:endParaRPr lang="zh-CN" altLang="en-US" sz="1800" dirty="0">
              <a:solidFill>
                <a:srgbClr val="FF0000"/>
              </a:solidFill>
            </a:endParaRPr>
          </a:p>
        </p:txBody>
      </p:sp>
      <p:sp>
        <p:nvSpPr>
          <p:cNvPr id="3" name="矩形 2"/>
          <p:cNvSpPr/>
          <p:nvPr/>
        </p:nvSpPr>
        <p:spPr>
          <a:xfrm>
            <a:off x="7893050" y="901700"/>
            <a:ext cx="11080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保留字表</a:t>
            </a:r>
            <a:endParaRPr lang="en-US" altLang="zh-CN" sz="1800" dirty="0">
              <a:solidFill>
                <a:srgbClr val="FF0000"/>
              </a:solidFill>
            </a:endParaRPr>
          </a:p>
        </p:txBody>
      </p:sp>
      <p:sp>
        <p:nvSpPr>
          <p:cNvPr id="4" name="矩形 3"/>
          <p:cNvSpPr/>
          <p:nvPr/>
        </p:nvSpPr>
        <p:spPr>
          <a:xfrm>
            <a:off x="7805738" y="5807075"/>
            <a:ext cx="13398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出错情况！</a:t>
            </a:r>
            <a:endParaRPr lang="en-US" altLang="zh-CN"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ln>
            <a:solidFill>
              <a:schemeClr val="bg1">
                <a:alpha val="100000"/>
              </a:schemeClr>
            </a:solidFill>
            <a:miter lim="800000"/>
          </a:ln>
        </p:spPr>
        <p:txBody>
          <a:bodyPr vert="horz" wrap="square" lIns="91440" tIns="45720" rIns="91440" bIns="45720" anchor="ctr" anchorCtr="0"/>
          <a:p>
            <a:pPr eaLnBrk="1" hangingPunct="1"/>
            <a:r>
              <a:rPr lang="en-US" altLang="zh-CN" sz="3600" u="sng" dirty="0">
                <a:solidFill>
                  <a:srgbClr val="FF0000"/>
                </a:solidFill>
              </a:rPr>
              <a:t>3</a:t>
            </a:r>
            <a:r>
              <a:rPr lang="zh-CN" altLang="en-US" sz="3600" u="sng" dirty="0">
                <a:solidFill>
                  <a:srgbClr val="FF0000"/>
                </a:solidFill>
              </a:rPr>
              <a:t>．</a:t>
            </a:r>
            <a:r>
              <a:rPr lang="en-US" altLang="zh-CN" sz="3600" u="sng" dirty="0">
                <a:solidFill>
                  <a:srgbClr val="FF0000"/>
                </a:solidFill>
              </a:rPr>
              <a:t>2</a:t>
            </a:r>
            <a:r>
              <a:rPr lang="zh-CN" altLang="en-US" sz="3600" u="sng" dirty="0">
                <a:solidFill>
                  <a:srgbClr val="FF0000"/>
                </a:solidFill>
              </a:rPr>
              <a:t>．</a:t>
            </a:r>
            <a:r>
              <a:rPr lang="en-US" altLang="zh-CN" sz="3600" u="sng" dirty="0">
                <a:solidFill>
                  <a:srgbClr val="FF0000"/>
                </a:solidFill>
              </a:rPr>
              <a:t>4 </a:t>
            </a:r>
            <a:r>
              <a:rPr lang="zh-CN" altLang="en-US" sz="3600" u="sng" dirty="0">
                <a:solidFill>
                  <a:srgbClr val="FF0000"/>
                </a:solidFill>
              </a:rPr>
              <a:t>状态转换图的实现</a:t>
            </a:r>
            <a:r>
              <a:rPr lang="zh-CN" altLang="en-US" dirty="0"/>
              <a:t> </a:t>
            </a:r>
            <a:br>
              <a:rPr lang="zh-CN" altLang="en-US" dirty="0"/>
            </a:br>
            <a:r>
              <a:rPr lang="en-US" altLang="zh-CN" sz="2800" dirty="0">
                <a:solidFill>
                  <a:srgbClr val="CC0000"/>
                </a:solidFill>
              </a:rPr>
              <a:t>(1)</a:t>
            </a:r>
            <a:r>
              <a:rPr lang="zh-CN" altLang="en-US" sz="2800" u="sng" dirty="0">
                <a:solidFill>
                  <a:srgbClr val="CC0000"/>
                </a:solidFill>
              </a:rPr>
              <a:t>状态转换程序要素</a:t>
            </a:r>
            <a:endParaRPr lang="zh-CN" altLang="en-US" sz="2800" u="sng" dirty="0">
              <a:solidFill>
                <a:srgbClr val="CC0000"/>
              </a:solidFill>
            </a:endParaRPr>
          </a:p>
        </p:txBody>
      </p:sp>
      <p:graphicFrame>
        <p:nvGraphicFramePr>
          <p:cNvPr id="19536" name="Group 80"/>
          <p:cNvGraphicFramePr>
            <a:graphicFrameLocks noGrp="1"/>
          </p:cNvGraphicFramePr>
          <p:nvPr/>
        </p:nvGraphicFramePr>
        <p:xfrm>
          <a:off x="266700" y="1927225"/>
          <a:ext cx="8610600" cy="4827589"/>
        </p:xfrm>
        <a:graphic>
          <a:graphicData uri="http://schemas.openxmlformats.org/drawingml/2006/table">
            <a:tbl>
              <a:tblPr/>
              <a:tblGrid>
                <a:gridCol w="1485900"/>
                <a:gridCol w="7124700"/>
              </a:tblGrid>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ch</a:t>
                      </a:r>
                      <a:endPar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字符变量，保存当前扫描读入的字符</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strToken</a:t>
                      </a:r>
                      <a:endPar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字符数组（字符串），保存单词符号的字符串</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GetChar</a:t>
                      </a:r>
                      <a:endPar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扫描前移，读入下一个字符入 </a:t>
                      </a: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ch</a:t>
                      </a:r>
                      <a:endPar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GetBC</a:t>
                      </a:r>
                      <a:endPar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检查</a:t>
                      </a: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ch</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，是空白调用 </a:t>
                      </a: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GetChar</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直至进入非空字符</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Concat</a:t>
                      </a:r>
                      <a:endPar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strToken  :</a:t>
                      </a:r>
                      <a:r>
                        <a:rPr kumimoji="1" lang="zh-CN" altLang="en-US"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 </a:t>
                      </a: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strToken </a:t>
                      </a:r>
                      <a:r>
                        <a:rPr kumimoji="1" lang="zh-CN" altLang="en-US"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 </a:t>
                      </a: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ch</a:t>
                      </a:r>
                      <a:endPar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Is …</a:t>
                      </a:r>
                      <a:endPar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IsLetter   IsDigit</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Reserve</a:t>
                      </a:r>
                      <a:endPar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检查</a:t>
                      </a: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strToken</a:t>
                      </a:r>
                      <a:r>
                        <a:rPr kumimoji="1" lang="zh-CN" altLang="en-US"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，是保留字返回编码，否则返回</a:t>
                      </a:r>
                      <a:r>
                        <a:rPr kumimoji="1"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endParaRPr kumimoji="1"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Retract</a:t>
                      </a:r>
                      <a:endPar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将</a:t>
                      </a:r>
                      <a:r>
                        <a:rPr kumimoji="1" lang="zh-CN" altLang="en-US"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搜索指示器</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回调一个字符，</a:t>
                      </a: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ch</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置为空</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InsertId</a:t>
                      </a:r>
                      <a:endPar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将</a:t>
                      </a: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strToken</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插入</a:t>
                      </a:r>
                      <a:r>
                        <a:rPr kumimoji="1" lang="zh-CN" altLang="en-US"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符号表</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，返回符号表指针地址</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InsertConst</a:t>
                      </a:r>
                      <a:endParaRPr kumimoji="1" lang="en-US" altLang="zh-CN" sz="2000" b="1" i="0" u="none" strike="noStrike" cap="none" normalizeH="0" baseline="0">
                        <a:ln>
                          <a:noFill/>
                        </a:ln>
                        <a:solidFill>
                          <a:srgbClr val="A5002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将</a:t>
                      </a:r>
                      <a:r>
                        <a:rPr kumimoji="1" lang="en-US" altLang="zh-CN" sz="2400" b="0" i="0" u="none" strike="noStrike" cap="none" normalizeH="0" baseline="0">
                          <a:ln>
                            <a:noFill/>
                          </a:ln>
                          <a:solidFill>
                            <a:srgbClr val="A50021"/>
                          </a:solidFill>
                          <a:effectLst/>
                          <a:latin typeface="Times New Roman" panose="02020603050405020304" pitchFamily="18" charset="0"/>
                          <a:ea typeface="宋体" panose="02010600030101010101" pitchFamily="2" charset="-122"/>
                        </a:rPr>
                        <a:t>strToken</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插入</a:t>
                      </a:r>
                      <a:r>
                        <a:rPr kumimoji="1" lang="zh-CN" altLang="en-US"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常数表</a:t>
                      </a: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，返回符号表指针地址</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矩形 1"/>
          <p:cNvSpPr/>
          <p:nvPr/>
        </p:nvSpPr>
        <p:spPr>
          <a:xfrm>
            <a:off x="6516688" y="1341438"/>
            <a:ext cx="2017712"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变量</a:t>
            </a:r>
            <a:r>
              <a:rPr lang="en-US" altLang="zh-CN" sz="1800" dirty="0">
                <a:solidFill>
                  <a:srgbClr val="FF0000"/>
                </a:solidFill>
              </a:rPr>
              <a:t>/</a:t>
            </a:r>
            <a:r>
              <a:rPr lang="zh-CN" altLang="en-US" sz="1800" dirty="0">
                <a:solidFill>
                  <a:srgbClr val="FF0000"/>
                </a:solidFill>
              </a:rPr>
              <a:t>过程</a:t>
            </a:r>
            <a:r>
              <a:rPr lang="en-US" altLang="zh-CN" sz="1800" dirty="0">
                <a:solidFill>
                  <a:srgbClr val="FF0000"/>
                </a:solidFill>
              </a:rPr>
              <a:t>(</a:t>
            </a:r>
            <a:r>
              <a:rPr lang="zh-CN" altLang="en-US" sz="1800" dirty="0">
                <a:solidFill>
                  <a:srgbClr val="FF0000"/>
                </a:solidFill>
              </a:rPr>
              <a:t>子程序</a:t>
            </a:r>
            <a:r>
              <a:rPr lang="en-US" altLang="zh-CN" sz="1800" dirty="0">
                <a:solidFill>
                  <a:srgbClr val="FF0000"/>
                </a:solidFill>
              </a:rPr>
              <a:t>)</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p:txBody>
          <a:bodyPr vert="horz" wrap="square" lIns="91440" tIns="45720" rIns="91440" bIns="45720" anchor="ctr" anchorCtr="0"/>
          <a:p>
            <a:endParaRPr lang="zh-CN" altLang="en-US" dirty="0"/>
          </a:p>
        </p:txBody>
      </p:sp>
      <p:sp>
        <p:nvSpPr>
          <p:cNvPr id="10243" name="内容占位符 2"/>
          <p:cNvSpPr>
            <a:spLocks noGrp="1"/>
          </p:cNvSpPr>
          <p:nvPr>
            <p:ph idx="1"/>
          </p:nvPr>
        </p:nvSpPr>
        <p:spPr/>
        <p:txBody>
          <a:bodyPr vert="horz" wrap="square" lIns="91440" tIns="45720" rIns="91440" bIns="45720" anchor="t" anchorCtr="0"/>
          <a:p>
            <a:endParaRPr lang="zh-CN" altLang="en-US" dirty="0"/>
          </a:p>
        </p:txBody>
      </p:sp>
      <p:pic>
        <p:nvPicPr>
          <p:cNvPr id="145410" name="Picture 2" descr="http://img.mukewang.com/5652af9c000102d704460226.png"/>
          <p:cNvPicPr>
            <a:picLocks noChangeAspect="1"/>
          </p:cNvPicPr>
          <p:nvPr/>
        </p:nvPicPr>
        <p:blipFill>
          <a:blip r:embed="rId1"/>
          <a:stretch>
            <a:fillRect/>
          </a:stretch>
        </p:blipFill>
        <p:spPr>
          <a:xfrm>
            <a:off x="4422775" y="3429000"/>
            <a:ext cx="4248150" cy="2152650"/>
          </a:xfrm>
          <a:prstGeom prst="rect">
            <a:avLst/>
          </a:prstGeom>
          <a:noFill/>
          <a:ln w="9525">
            <a:noFill/>
          </a:ln>
        </p:spPr>
      </p:pic>
      <p:pic>
        <p:nvPicPr>
          <p:cNvPr id="10245" name="Picture 4" descr="http://img.mukewang.com/5652aea200017ef604980344.jpg"/>
          <p:cNvPicPr>
            <a:picLocks noChangeAspect="1"/>
          </p:cNvPicPr>
          <p:nvPr/>
        </p:nvPicPr>
        <p:blipFill>
          <a:blip r:embed="rId2"/>
          <a:stretch>
            <a:fillRect/>
          </a:stretch>
        </p:blipFill>
        <p:spPr>
          <a:xfrm>
            <a:off x="395288" y="908050"/>
            <a:ext cx="3857625" cy="2665413"/>
          </a:xfrm>
          <a:prstGeom prst="rect">
            <a:avLst/>
          </a:prstGeom>
          <a:noFill/>
          <a:ln w="9525">
            <a:noFill/>
          </a:ln>
        </p:spPr>
      </p:pic>
      <p:sp>
        <p:nvSpPr>
          <p:cNvPr id="10246" name="矩形 3"/>
          <p:cNvSpPr/>
          <p:nvPr/>
        </p:nvSpPr>
        <p:spPr>
          <a:xfrm>
            <a:off x="5472113" y="2241550"/>
            <a:ext cx="180022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分组：男女搭配</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p:txBody>
          <a:bodyPr vert="horz" wrap="square" lIns="91440" tIns="45720" rIns="91440" bIns="45720" anchor="ctr" anchorCtr="0"/>
          <a:p>
            <a:pPr eaLnBrk="1" hangingPunct="1"/>
            <a:r>
              <a:rPr lang="en-US" altLang="zh-CN" sz="3600" u="sng" dirty="0">
                <a:solidFill>
                  <a:srgbClr val="FF0000"/>
                </a:solidFill>
              </a:rPr>
              <a:t>3</a:t>
            </a:r>
            <a:r>
              <a:rPr lang="zh-CN" altLang="en-US" sz="3600" u="sng" dirty="0">
                <a:solidFill>
                  <a:srgbClr val="FF0000"/>
                </a:solidFill>
              </a:rPr>
              <a:t>．</a:t>
            </a:r>
            <a:r>
              <a:rPr lang="en-US" altLang="zh-CN" sz="3600" u="sng" dirty="0">
                <a:solidFill>
                  <a:srgbClr val="FF0000"/>
                </a:solidFill>
              </a:rPr>
              <a:t>2</a:t>
            </a:r>
            <a:r>
              <a:rPr lang="zh-CN" altLang="en-US" sz="3600" u="sng" dirty="0">
                <a:solidFill>
                  <a:srgbClr val="FF0000"/>
                </a:solidFill>
              </a:rPr>
              <a:t>．</a:t>
            </a:r>
            <a:r>
              <a:rPr lang="en-US" altLang="zh-CN" sz="3600" u="sng" dirty="0">
                <a:solidFill>
                  <a:srgbClr val="FF0000"/>
                </a:solidFill>
              </a:rPr>
              <a:t>4 </a:t>
            </a:r>
            <a:r>
              <a:rPr lang="zh-CN" altLang="en-US" sz="3600" u="sng" dirty="0">
                <a:solidFill>
                  <a:srgbClr val="FF0000"/>
                </a:solidFill>
              </a:rPr>
              <a:t>状态转换图的实现</a:t>
            </a:r>
            <a:r>
              <a:rPr lang="zh-CN" altLang="en-US" dirty="0"/>
              <a:t> </a:t>
            </a:r>
            <a:br>
              <a:rPr lang="zh-CN" altLang="en-US" dirty="0"/>
            </a:br>
            <a:r>
              <a:rPr lang="en-US" altLang="zh-CN" sz="2800" dirty="0">
                <a:solidFill>
                  <a:srgbClr val="CC0000"/>
                </a:solidFill>
              </a:rPr>
              <a:t>(2)</a:t>
            </a:r>
            <a:r>
              <a:rPr lang="zh-CN" altLang="en-US" sz="2800" u="sng" dirty="0">
                <a:solidFill>
                  <a:srgbClr val="CC0000"/>
                </a:solidFill>
              </a:rPr>
              <a:t>状态转换与程序</a:t>
            </a:r>
            <a:endParaRPr lang="zh-CN" altLang="en-US" sz="2800" u="sng" dirty="0">
              <a:solidFill>
                <a:srgbClr val="CC0000"/>
              </a:solidFill>
            </a:endParaRPr>
          </a:p>
        </p:txBody>
      </p:sp>
      <p:sp>
        <p:nvSpPr>
          <p:cNvPr id="45059" name="Rectangle 3"/>
          <p:cNvSpPr>
            <a:spLocks noGrp="1"/>
          </p:cNvSpPr>
          <p:nvPr>
            <p:ph idx="1"/>
          </p:nvPr>
        </p:nvSpPr>
        <p:spPr>
          <a:xfrm>
            <a:off x="304800" y="1901825"/>
            <a:ext cx="8458200" cy="4648200"/>
          </a:xfrm>
          <a:ln>
            <a:solidFill>
              <a:srgbClr val="000099">
                <a:alpha val="100000"/>
              </a:srgbClr>
            </a:solidFill>
            <a:miter lim="800000"/>
          </a:ln>
        </p:spPr>
        <p:txBody>
          <a:bodyPr vert="horz" wrap="square" lIns="91440" tIns="45720" rIns="91440" bIns="45720" anchor="t" anchorCtr="0"/>
          <a:p>
            <a:pPr marL="609600" indent="-609600" eaLnBrk="1" hangingPunct="1">
              <a:buNone/>
            </a:pPr>
            <a:r>
              <a:rPr lang="en-US" altLang="zh-CN" sz="2000" dirty="0">
                <a:solidFill>
                  <a:srgbClr val="000099"/>
                </a:solidFill>
              </a:rPr>
              <a:t>1 </a:t>
            </a:r>
            <a:r>
              <a:rPr lang="zh-CN" altLang="en-US" sz="2000" dirty="0">
                <a:solidFill>
                  <a:srgbClr val="000099"/>
                </a:solidFill>
              </a:rPr>
              <a:t>状态转换制导：</a:t>
            </a:r>
            <a:endParaRPr lang="zh-CN" altLang="en-US" sz="2000" dirty="0">
              <a:solidFill>
                <a:srgbClr val="000099"/>
              </a:solidFill>
            </a:endParaRPr>
          </a:p>
          <a:p>
            <a:pPr marL="609600" indent="-609600" eaLnBrk="1" hangingPunct="1">
              <a:buNone/>
            </a:pPr>
            <a:r>
              <a:rPr lang="zh-CN" altLang="en-US" sz="2400" dirty="0"/>
              <a:t>   </a:t>
            </a:r>
            <a:r>
              <a:rPr lang="zh-CN" altLang="en-US" sz="2000" dirty="0">
                <a:solidFill>
                  <a:srgbClr val="A50021"/>
                </a:solidFill>
              </a:rPr>
              <a:t>每个状态结点导出分支对应一个程序段，无回路采用 </a:t>
            </a:r>
            <a:r>
              <a:rPr lang="en-US" altLang="zh-CN" sz="2000" dirty="0">
                <a:solidFill>
                  <a:srgbClr val="A50021"/>
                </a:solidFill>
              </a:rPr>
              <a:t>switch/if</a:t>
            </a:r>
            <a:r>
              <a:rPr lang="en-US" altLang="zh-CN" sz="2000" dirty="0"/>
              <a:t> </a:t>
            </a:r>
            <a:endParaRPr lang="en-US" altLang="zh-CN" sz="2000" dirty="0"/>
          </a:p>
          <a:p>
            <a:pPr marL="609600" indent="-609600" eaLnBrk="1" hangingPunct="1">
              <a:buNone/>
            </a:pPr>
            <a:r>
              <a:rPr lang="en-US" altLang="zh-CN" sz="2000" dirty="0">
                <a:solidFill>
                  <a:srgbClr val="000099"/>
                </a:solidFill>
              </a:rPr>
              <a:t>2  </a:t>
            </a:r>
            <a:r>
              <a:rPr lang="zh-CN" altLang="en-US" sz="2000" dirty="0">
                <a:solidFill>
                  <a:srgbClr val="000099"/>
                </a:solidFill>
              </a:rPr>
              <a:t>出错处理</a:t>
            </a:r>
            <a:endParaRPr lang="zh-CN" altLang="en-US" sz="2000" dirty="0">
              <a:solidFill>
                <a:srgbClr val="000099"/>
              </a:solidFill>
            </a:endParaRPr>
          </a:p>
          <a:p>
            <a:pPr marL="609600" indent="-609600" eaLnBrk="1" hangingPunct="1">
              <a:buNone/>
            </a:pPr>
            <a:r>
              <a:rPr lang="zh-CN" altLang="en-US" sz="2000" dirty="0"/>
              <a:t>    </a:t>
            </a:r>
            <a:r>
              <a:rPr lang="zh-CN" altLang="en-US" sz="2000" dirty="0">
                <a:solidFill>
                  <a:srgbClr val="A50021"/>
                </a:solidFill>
              </a:rPr>
              <a:t>现行状态与</a:t>
            </a:r>
            <a:r>
              <a:rPr lang="en-US" altLang="zh-CN" sz="2000" dirty="0">
                <a:solidFill>
                  <a:schemeClr val="tx2"/>
                </a:solidFill>
              </a:rPr>
              <a:t>strToken </a:t>
            </a:r>
            <a:r>
              <a:rPr lang="zh-CN" altLang="en-US" sz="2000" dirty="0">
                <a:solidFill>
                  <a:srgbClr val="A50021"/>
                </a:solidFill>
              </a:rPr>
              <a:t>不匹配，回退试探其它分支，穷尽分支时报错。</a:t>
            </a:r>
            <a:endParaRPr lang="zh-CN" altLang="en-US" sz="2000" dirty="0">
              <a:solidFill>
                <a:srgbClr val="A50021"/>
              </a:solidFill>
            </a:endParaRPr>
          </a:p>
          <a:p>
            <a:pPr marL="609600" indent="-609600" eaLnBrk="1" hangingPunct="1">
              <a:buNone/>
            </a:pPr>
            <a:r>
              <a:rPr lang="en-US" altLang="zh-CN" sz="2000" dirty="0">
                <a:solidFill>
                  <a:srgbClr val="000099"/>
                </a:solidFill>
              </a:rPr>
              <a:t>3  </a:t>
            </a:r>
            <a:r>
              <a:rPr lang="zh-CN" altLang="en-US" sz="2000" dirty="0">
                <a:solidFill>
                  <a:srgbClr val="000099"/>
                </a:solidFill>
              </a:rPr>
              <a:t>含回路状态</a:t>
            </a:r>
            <a:endParaRPr lang="zh-CN" altLang="en-US" sz="2000" dirty="0">
              <a:solidFill>
                <a:srgbClr val="000099"/>
              </a:solidFill>
            </a:endParaRPr>
          </a:p>
          <a:p>
            <a:pPr marL="609600" indent="-609600" eaLnBrk="1" hangingPunct="1">
              <a:buNone/>
            </a:pPr>
            <a:r>
              <a:rPr lang="zh-CN" altLang="en-US" sz="2000" dirty="0"/>
              <a:t>     </a:t>
            </a:r>
            <a:r>
              <a:rPr lang="zh-CN" altLang="en-US" sz="2000" dirty="0">
                <a:solidFill>
                  <a:srgbClr val="A50021"/>
                </a:solidFill>
              </a:rPr>
              <a:t>标识符    </a:t>
            </a:r>
            <a:r>
              <a:rPr lang="en-US" altLang="zh-CN" sz="2000" dirty="0">
                <a:solidFill>
                  <a:srgbClr val="A50021"/>
                </a:solidFill>
              </a:rPr>
              <a:t>while </a:t>
            </a:r>
            <a:r>
              <a:rPr lang="zh-CN" altLang="en-US" sz="2000" dirty="0">
                <a:solidFill>
                  <a:srgbClr val="A50021"/>
                </a:solidFill>
              </a:rPr>
              <a:t>（ </a:t>
            </a:r>
            <a:r>
              <a:rPr lang="en-US" altLang="zh-CN" sz="2000" dirty="0">
                <a:solidFill>
                  <a:schemeClr val="tx2"/>
                </a:solidFill>
              </a:rPr>
              <a:t>IsLetter</a:t>
            </a:r>
            <a:r>
              <a:rPr lang="en-US" altLang="zh-CN" sz="2000" dirty="0">
                <a:solidFill>
                  <a:srgbClr val="A50021"/>
                </a:solidFill>
              </a:rPr>
              <a:t>( ) or </a:t>
            </a:r>
            <a:r>
              <a:rPr lang="en-US" altLang="zh-CN" sz="2000" dirty="0">
                <a:solidFill>
                  <a:schemeClr val="tx2"/>
                </a:solidFill>
              </a:rPr>
              <a:t>IsDigit</a:t>
            </a:r>
            <a:r>
              <a:rPr lang="en-US" altLang="zh-CN" sz="2000" dirty="0">
                <a:solidFill>
                  <a:srgbClr val="A50021"/>
                </a:solidFill>
              </a:rPr>
              <a:t>( ) )     </a:t>
            </a:r>
            <a:r>
              <a:rPr lang="en-US" altLang="zh-CN" sz="2000" dirty="0">
                <a:solidFill>
                  <a:schemeClr val="tx2"/>
                </a:solidFill>
              </a:rPr>
              <a:t> GetChar</a:t>
            </a:r>
            <a:r>
              <a:rPr lang="en-US" altLang="zh-CN" sz="2000" dirty="0">
                <a:solidFill>
                  <a:srgbClr val="A50021"/>
                </a:solidFill>
              </a:rPr>
              <a:t>( ) </a:t>
            </a:r>
            <a:r>
              <a:rPr lang="zh-CN" altLang="en-US" sz="2000" dirty="0">
                <a:solidFill>
                  <a:srgbClr val="A50021"/>
                </a:solidFill>
              </a:rPr>
              <a:t>；</a:t>
            </a:r>
            <a:endParaRPr lang="zh-CN" altLang="en-US" sz="2000" dirty="0">
              <a:solidFill>
                <a:srgbClr val="A50021"/>
              </a:solidFill>
            </a:endParaRPr>
          </a:p>
          <a:p>
            <a:pPr marL="609600" indent="-609600" eaLnBrk="1" hangingPunct="1">
              <a:buNone/>
            </a:pPr>
            <a:r>
              <a:rPr lang="en-US" altLang="zh-CN" sz="2000" dirty="0">
                <a:solidFill>
                  <a:srgbClr val="000099"/>
                </a:solidFill>
              </a:rPr>
              <a:t>4   </a:t>
            </a:r>
            <a:r>
              <a:rPr lang="zh-CN" altLang="en-US" sz="2000" dirty="0">
                <a:solidFill>
                  <a:srgbClr val="000099"/>
                </a:solidFill>
              </a:rPr>
              <a:t>终态结点</a:t>
            </a:r>
            <a:endParaRPr lang="zh-CN" altLang="en-US" sz="2000" dirty="0">
              <a:solidFill>
                <a:srgbClr val="000099"/>
              </a:solidFill>
            </a:endParaRPr>
          </a:p>
          <a:p>
            <a:pPr marL="609600" indent="-609600" eaLnBrk="1" hangingPunct="1">
              <a:buNone/>
            </a:pPr>
            <a:r>
              <a:rPr lang="zh-CN" altLang="en-US" sz="2000" dirty="0"/>
              <a:t>      </a:t>
            </a:r>
            <a:r>
              <a:rPr lang="zh-CN" altLang="en-US" sz="2000" dirty="0">
                <a:solidFill>
                  <a:srgbClr val="A50021"/>
                </a:solidFill>
              </a:rPr>
              <a:t>返回 </a:t>
            </a:r>
            <a:r>
              <a:rPr lang="en-US" altLang="zh-CN" sz="2000" dirty="0">
                <a:solidFill>
                  <a:srgbClr val="A50021"/>
                </a:solidFill>
              </a:rPr>
              <a:t>return(code,value) </a:t>
            </a:r>
            <a:r>
              <a:rPr lang="zh-CN" altLang="en-US" sz="2000" dirty="0">
                <a:solidFill>
                  <a:srgbClr val="A50021"/>
                </a:solidFill>
              </a:rPr>
              <a:t>； 带*号的结点应</a:t>
            </a:r>
            <a:r>
              <a:rPr lang="zh-CN" altLang="en-US" sz="2000" dirty="0">
                <a:solidFill>
                  <a:schemeClr val="tx2"/>
                </a:solidFill>
              </a:rPr>
              <a:t> </a:t>
            </a:r>
            <a:r>
              <a:rPr lang="en-US" altLang="zh-CN" sz="2000" dirty="0">
                <a:solidFill>
                  <a:schemeClr val="tx2"/>
                </a:solidFill>
              </a:rPr>
              <a:t>Retract</a:t>
            </a:r>
            <a:endParaRPr lang="en-US" altLang="zh-CN" sz="2000" dirty="0">
              <a:solidFill>
                <a:schemeClr val="tx2"/>
              </a:solidFill>
            </a:endParaRPr>
          </a:p>
          <a:p>
            <a:pPr marL="609600" indent="-609600" eaLnBrk="1" hangingPunct="1">
              <a:buNone/>
            </a:pPr>
            <a:r>
              <a:rPr lang="en-US" altLang="zh-CN" sz="2000" dirty="0">
                <a:solidFill>
                  <a:srgbClr val="000099"/>
                </a:solidFill>
              </a:rPr>
              <a:t>5   </a:t>
            </a:r>
            <a:r>
              <a:rPr lang="zh-CN" altLang="en-US" sz="2000" dirty="0">
                <a:solidFill>
                  <a:srgbClr val="000099"/>
                </a:solidFill>
              </a:rPr>
              <a:t>区分关键字和标识符号</a:t>
            </a:r>
            <a:endParaRPr lang="zh-CN" altLang="en-US" sz="2000" dirty="0">
              <a:solidFill>
                <a:srgbClr val="000099"/>
              </a:solidFill>
            </a:endParaRPr>
          </a:p>
          <a:p>
            <a:pPr marL="609600" indent="-609600" eaLnBrk="1" hangingPunct="1">
              <a:buNone/>
            </a:pPr>
            <a:r>
              <a:rPr lang="zh-CN" altLang="en-US" sz="2000" dirty="0">
                <a:solidFill>
                  <a:schemeClr val="tx2"/>
                </a:solidFill>
              </a:rPr>
              <a:t>     </a:t>
            </a:r>
            <a:r>
              <a:rPr lang="zh-CN" altLang="en-US" sz="2000" dirty="0">
                <a:solidFill>
                  <a:srgbClr val="A50021"/>
                </a:solidFill>
              </a:rPr>
              <a:t>先识别标识符，再通过</a:t>
            </a:r>
            <a:r>
              <a:rPr lang="en-US" altLang="zh-CN" sz="2000" dirty="0">
                <a:solidFill>
                  <a:schemeClr val="tx2"/>
                </a:solidFill>
              </a:rPr>
              <a:t>Reserve</a:t>
            </a:r>
            <a:r>
              <a:rPr lang="zh-CN" altLang="en-US" sz="2000" dirty="0">
                <a:solidFill>
                  <a:srgbClr val="A50021"/>
                </a:solidFill>
              </a:rPr>
              <a:t>判断是否为关键字；</a:t>
            </a:r>
            <a:r>
              <a:rPr lang="zh-CN" altLang="en-US" sz="2000" dirty="0">
                <a:solidFill>
                  <a:schemeClr val="tx2"/>
                </a:solidFill>
              </a:rPr>
              <a:t> </a:t>
            </a:r>
            <a:endParaRPr lang="zh-CN" altLang="en-US" sz="2000" dirty="0">
              <a:solidFill>
                <a:schemeClr val="tx2"/>
              </a:solidFill>
            </a:endParaRPr>
          </a:p>
          <a:p>
            <a:pPr marL="609600" indent="-609600" eaLnBrk="1" hangingPunct="1">
              <a:buNone/>
            </a:pPr>
            <a:r>
              <a:rPr lang="en-US" altLang="zh-CN" sz="2000" dirty="0"/>
              <a:t>6  </a:t>
            </a:r>
            <a:r>
              <a:rPr lang="zh-CN" altLang="en-US" sz="2000" dirty="0"/>
              <a:t>中间状态</a:t>
            </a:r>
            <a:r>
              <a:rPr lang="en-US" altLang="zh-CN" sz="2000" dirty="0"/>
              <a:t>(</a:t>
            </a:r>
            <a:r>
              <a:rPr lang="zh-CN" altLang="en-US" sz="2000" dirty="0"/>
              <a:t>将</a:t>
            </a:r>
            <a:r>
              <a:rPr lang="en-US" altLang="zh-CN" sz="2000" dirty="0"/>
              <a:t>ch</a:t>
            </a:r>
            <a:r>
              <a:rPr lang="zh-CN" altLang="en-US" sz="2000" dirty="0"/>
              <a:t>送入</a:t>
            </a:r>
            <a:r>
              <a:rPr lang="en-US" altLang="zh-CN" sz="2000" dirty="0"/>
              <a:t>strToken)</a:t>
            </a:r>
            <a:r>
              <a:rPr lang="zh-CN" altLang="en-US" sz="2000" dirty="0"/>
              <a:t> </a:t>
            </a:r>
            <a:endParaRPr lang="zh-CN" altLang="en-US" sz="2000" dirty="0"/>
          </a:p>
          <a:p>
            <a:pPr marL="609600" indent="-609600" eaLnBrk="1" hangingPunct="1">
              <a:buNone/>
            </a:pPr>
            <a:r>
              <a:rPr lang="zh-CN" altLang="en-US" sz="2000" dirty="0"/>
              <a:t>     </a:t>
            </a:r>
            <a:r>
              <a:rPr lang="en-US" altLang="zh-CN" sz="2000" dirty="0"/>
              <a:t>Concat                                                                                           </a:t>
            </a:r>
            <a:r>
              <a:rPr lang="zh-CN" altLang="en-US" sz="2000" i="1" dirty="0"/>
              <a:t>参见</a:t>
            </a:r>
            <a:r>
              <a:rPr lang="en-US" altLang="zh-CN" sz="2000" i="1" dirty="0"/>
              <a:t>P45</a:t>
            </a:r>
            <a:r>
              <a:rPr lang="zh-CN" altLang="en-US" sz="2000" i="1" dirty="0"/>
              <a:t>算法</a:t>
            </a:r>
            <a:endParaRPr lang="zh-CN" altLang="en-US" sz="2000" i="1" dirty="0"/>
          </a:p>
        </p:txBody>
      </p:sp>
      <p:sp>
        <p:nvSpPr>
          <p:cNvPr id="2" name="矩形 1"/>
          <p:cNvSpPr/>
          <p:nvPr/>
        </p:nvSpPr>
        <p:spPr>
          <a:xfrm>
            <a:off x="6948488" y="5229225"/>
            <a:ext cx="1338262"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动手实现！</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p:txBody>
          <a:bodyPr vert="horz" wrap="square" lIns="91440" tIns="45720" rIns="91440" bIns="45720" anchor="ctr" anchorCtr="0"/>
          <a:p>
            <a:pPr eaLnBrk="1" hangingPunct="1"/>
            <a:r>
              <a:rPr lang="en-US" altLang="zh-CN" sz="3600" u="sng" dirty="0">
                <a:solidFill>
                  <a:srgbClr val="FF0000"/>
                </a:solidFill>
              </a:rPr>
              <a:t>3</a:t>
            </a:r>
            <a:r>
              <a:rPr lang="zh-CN" altLang="en-US" sz="3600" u="sng" dirty="0">
                <a:solidFill>
                  <a:srgbClr val="FF0000"/>
                </a:solidFill>
              </a:rPr>
              <a:t>．</a:t>
            </a:r>
            <a:r>
              <a:rPr lang="en-US" altLang="zh-CN" sz="3600" u="sng" dirty="0">
                <a:solidFill>
                  <a:srgbClr val="FF0000"/>
                </a:solidFill>
              </a:rPr>
              <a:t>2</a:t>
            </a:r>
            <a:r>
              <a:rPr lang="zh-CN" altLang="en-US" sz="3600" u="sng" dirty="0">
                <a:solidFill>
                  <a:srgbClr val="FF0000"/>
                </a:solidFill>
              </a:rPr>
              <a:t>．</a:t>
            </a:r>
            <a:r>
              <a:rPr lang="en-US" altLang="zh-CN" sz="3600" u="sng" dirty="0">
                <a:solidFill>
                  <a:srgbClr val="FF0000"/>
                </a:solidFill>
              </a:rPr>
              <a:t>4 </a:t>
            </a:r>
            <a:r>
              <a:rPr lang="zh-CN" altLang="en-US" sz="3600" u="sng" dirty="0">
                <a:solidFill>
                  <a:srgbClr val="FF0000"/>
                </a:solidFill>
              </a:rPr>
              <a:t>状态转换图的实现</a:t>
            </a:r>
            <a:r>
              <a:rPr lang="zh-CN" altLang="en-US" dirty="0"/>
              <a:t> </a:t>
            </a:r>
            <a:br>
              <a:rPr lang="zh-CN" altLang="en-US" dirty="0"/>
            </a:br>
            <a:r>
              <a:rPr lang="en-US" altLang="zh-CN" sz="2800" dirty="0">
                <a:solidFill>
                  <a:srgbClr val="CC0000"/>
                </a:solidFill>
              </a:rPr>
              <a:t>(2)</a:t>
            </a:r>
            <a:r>
              <a:rPr lang="zh-CN" altLang="en-US" sz="2800" u="sng" dirty="0">
                <a:solidFill>
                  <a:srgbClr val="CC0000"/>
                </a:solidFill>
              </a:rPr>
              <a:t>状态转换与程序</a:t>
            </a:r>
            <a:endParaRPr lang="zh-CN" altLang="en-US" sz="2800" u="sng" dirty="0">
              <a:solidFill>
                <a:srgbClr val="CC0000"/>
              </a:solidFill>
            </a:endParaRPr>
          </a:p>
        </p:txBody>
      </p:sp>
      <p:sp>
        <p:nvSpPr>
          <p:cNvPr id="47107" name="Rectangle 3"/>
          <p:cNvSpPr>
            <a:spLocks noGrp="1"/>
          </p:cNvSpPr>
          <p:nvPr>
            <p:ph idx="1"/>
          </p:nvPr>
        </p:nvSpPr>
        <p:spPr>
          <a:xfrm>
            <a:off x="304800" y="1901825"/>
            <a:ext cx="8458200" cy="4648200"/>
          </a:xfrm>
          <a:ln>
            <a:solidFill>
              <a:srgbClr val="000099">
                <a:alpha val="100000"/>
              </a:srgbClr>
            </a:solidFill>
            <a:miter lim="800000"/>
          </a:ln>
        </p:spPr>
        <p:txBody>
          <a:bodyPr vert="horz" wrap="square" lIns="91440" tIns="45720" rIns="91440" bIns="45720" anchor="t" anchorCtr="0"/>
          <a:p>
            <a:pPr marL="609600" indent="-609600" eaLnBrk="1" hangingPunct="1">
              <a:buNone/>
            </a:pPr>
            <a:endParaRPr lang="zh-CN" altLang="en-US" sz="2000" i="1" dirty="0"/>
          </a:p>
        </p:txBody>
      </p:sp>
      <p:sp>
        <p:nvSpPr>
          <p:cNvPr id="47108" name="Oval 302"/>
          <p:cNvSpPr/>
          <p:nvPr/>
        </p:nvSpPr>
        <p:spPr>
          <a:xfrm>
            <a:off x="6262688" y="2951163"/>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0</a:t>
            </a:r>
            <a:endParaRPr lang="en-US" altLang="zh-CN" sz="1800" dirty="0"/>
          </a:p>
        </p:txBody>
      </p:sp>
      <p:sp>
        <p:nvSpPr>
          <p:cNvPr id="47109" name="Oval 303"/>
          <p:cNvSpPr/>
          <p:nvPr/>
        </p:nvSpPr>
        <p:spPr>
          <a:xfrm>
            <a:off x="7786688" y="29210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2</a:t>
            </a:r>
            <a:endParaRPr lang="en-US" altLang="zh-CN" sz="1800" dirty="0"/>
          </a:p>
        </p:txBody>
      </p:sp>
      <p:sp>
        <p:nvSpPr>
          <p:cNvPr id="47110" name="Oval 304"/>
          <p:cNvSpPr/>
          <p:nvPr/>
        </p:nvSpPr>
        <p:spPr>
          <a:xfrm>
            <a:off x="7786688" y="21971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a:t>
            </a:r>
            <a:endParaRPr lang="en-US" altLang="zh-CN" sz="1800" dirty="0"/>
          </a:p>
        </p:txBody>
      </p:sp>
      <p:sp>
        <p:nvSpPr>
          <p:cNvPr id="47111" name="Line 319"/>
          <p:cNvSpPr/>
          <p:nvPr/>
        </p:nvSpPr>
        <p:spPr>
          <a:xfrm flipV="1">
            <a:off x="6567488" y="2352675"/>
            <a:ext cx="1212850" cy="631825"/>
          </a:xfrm>
          <a:prstGeom prst="line">
            <a:avLst/>
          </a:prstGeom>
          <a:ln w="9525" cap="flat" cmpd="sng">
            <a:solidFill>
              <a:schemeClr val="tx1"/>
            </a:solidFill>
            <a:prstDash val="solid"/>
            <a:headEnd type="none" w="med" len="med"/>
            <a:tailEnd type="triangle" w="med" len="med"/>
          </a:ln>
        </p:spPr>
      </p:sp>
      <p:sp>
        <p:nvSpPr>
          <p:cNvPr id="47112" name="Line 335"/>
          <p:cNvSpPr/>
          <p:nvPr/>
        </p:nvSpPr>
        <p:spPr>
          <a:xfrm>
            <a:off x="6567488" y="3255963"/>
            <a:ext cx="1190625" cy="490537"/>
          </a:xfrm>
          <a:prstGeom prst="line">
            <a:avLst/>
          </a:prstGeom>
          <a:ln w="9525" cap="flat" cmpd="sng">
            <a:solidFill>
              <a:schemeClr val="tx1"/>
            </a:solidFill>
            <a:prstDash val="solid"/>
            <a:headEnd type="none" w="med" len="med"/>
            <a:tailEnd type="triangle" w="med" len="med"/>
          </a:ln>
        </p:spPr>
      </p:sp>
      <p:sp>
        <p:nvSpPr>
          <p:cNvPr id="47113" name="Line 336"/>
          <p:cNvSpPr/>
          <p:nvPr/>
        </p:nvSpPr>
        <p:spPr>
          <a:xfrm>
            <a:off x="6615113" y="3103563"/>
            <a:ext cx="1143000" cy="0"/>
          </a:xfrm>
          <a:prstGeom prst="line">
            <a:avLst/>
          </a:prstGeom>
          <a:ln w="9525" cap="flat" cmpd="sng">
            <a:solidFill>
              <a:schemeClr val="tx1"/>
            </a:solidFill>
            <a:prstDash val="solid"/>
            <a:headEnd type="none" w="med" len="med"/>
            <a:tailEnd type="triangle" w="med" len="med"/>
          </a:ln>
        </p:spPr>
      </p:sp>
      <p:sp>
        <p:nvSpPr>
          <p:cNvPr id="47114" name="Text Box 339"/>
          <p:cNvSpPr txBox="1"/>
          <p:nvPr/>
        </p:nvSpPr>
        <p:spPr>
          <a:xfrm>
            <a:off x="6810375" y="2349500"/>
            <a:ext cx="566738"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字母</a:t>
            </a:r>
            <a:endParaRPr lang="zh-CN" altLang="en-US" sz="1400" b="1" dirty="0"/>
          </a:p>
        </p:txBody>
      </p:sp>
      <p:sp>
        <p:nvSpPr>
          <p:cNvPr id="47115" name="Rectangle 342"/>
          <p:cNvSpPr/>
          <p:nvPr/>
        </p:nvSpPr>
        <p:spPr>
          <a:xfrm>
            <a:off x="6891338" y="2828925"/>
            <a:ext cx="5397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14" name="Rectangle 345"/>
          <p:cNvSpPr>
            <a:spLocks noChangeArrowheads="1"/>
          </p:cNvSpPr>
          <p:nvPr/>
        </p:nvSpPr>
        <p:spPr bwMode="auto">
          <a:xfrm>
            <a:off x="7069138" y="3278188"/>
            <a:ext cx="233363" cy="307975"/>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1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7117" name="Oval 303"/>
          <p:cNvSpPr/>
          <p:nvPr/>
        </p:nvSpPr>
        <p:spPr>
          <a:xfrm>
            <a:off x="7796213" y="3573463"/>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3</a:t>
            </a:r>
            <a:endParaRPr lang="en-US" altLang="zh-CN" sz="1800" dirty="0"/>
          </a:p>
        </p:txBody>
      </p:sp>
      <p:sp>
        <p:nvSpPr>
          <p:cNvPr id="47118" name="矩形 2"/>
          <p:cNvSpPr/>
          <p:nvPr/>
        </p:nvSpPr>
        <p:spPr>
          <a:xfrm>
            <a:off x="6126163" y="3933825"/>
            <a:ext cx="22621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不含回路的分叉节点</a:t>
            </a:r>
            <a:endParaRPr lang="zh-CN" altLang="en-US" sz="1800" dirty="0"/>
          </a:p>
        </p:txBody>
      </p:sp>
      <p:sp>
        <p:nvSpPr>
          <p:cNvPr id="47119" name="Oval 302"/>
          <p:cNvSpPr/>
          <p:nvPr/>
        </p:nvSpPr>
        <p:spPr>
          <a:xfrm>
            <a:off x="6327775" y="5140325"/>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0</a:t>
            </a:r>
            <a:endParaRPr lang="en-US" altLang="zh-CN" sz="1800" dirty="0"/>
          </a:p>
        </p:txBody>
      </p:sp>
      <p:sp>
        <p:nvSpPr>
          <p:cNvPr id="47120" name="Line 335"/>
          <p:cNvSpPr/>
          <p:nvPr/>
        </p:nvSpPr>
        <p:spPr>
          <a:xfrm flipV="1">
            <a:off x="6657975" y="5292725"/>
            <a:ext cx="1316038" cy="1588"/>
          </a:xfrm>
          <a:prstGeom prst="line">
            <a:avLst/>
          </a:prstGeom>
          <a:ln w="9525" cap="flat" cmpd="sng">
            <a:solidFill>
              <a:schemeClr val="tx1"/>
            </a:solidFill>
            <a:prstDash val="solid"/>
            <a:headEnd type="none" w="med" len="med"/>
            <a:tailEnd type="triangle" w="med" len="med"/>
          </a:ln>
        </p:spPr>
      </p:sp>
      <p:sp>
        <p:nvSpPr>
          <p:cNvPr id="47121" name="Text Box 339"/>
          <p:cNvSpPr txBox="1"/>
          <p:nvPr/>
        </p:nvSpPr>
        <p:spPr>
          <a:xfrm>
            <a:off x="6526213" y="4437063"/>
            <a:ext cx="566737" cy="738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字母或数字</a:t>
            </a:r>
            <a:endParaRPr lang="zh-CN" altLang="en-US" sz="1400" b="1" dirty="0"/>
          </a:p>
        </p:txBody>
      </p:sp>
      <p:sp>
        <p:nvSpPr>
          <p:cNvPr id="47122" name="Oval 303"/>
          <p:cNvSpPr/>
          <p:nvPr/>
        </p:nvSpPr>
        <p:spPr>
          <a:xfrm>
            <a:off x="8004175" y="5141913"/>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a:t>
            </a:r>
            <a:endParaRPr lang="en-US" altLang="zh-CN" sz="1800" dirty="0"/>
          </a:p>
        </p:txBody>
      </p:sp>
      <p:sp>
        <p:nvSpPr>
          <p:cNvPr id="47123" name="任意多边形 3"/>
          <p:cNvSpPr/>
          <p:nvPr/>
        </p:nvSpPr>
        <p:spPr>
          <a:xfrm>
            <a:off x="6149975" y="4760913"/>
            <a:ext cx="452438" cy="487362"/>
          </a:xfrm>
          <a:custGeom>
            <a:avLst/>
            <a:gdLst/>
            <a:ahLst/>
            <a:cxnLst>
              <a:cxn ang="0">
                <a:pos x="167935" y="484130"/>
              </a:cxn>
              <a:cxn ang="0">
                <a:pos x="768" y="307417"/>
              </a:cxn>
              <a:cxn ang="0">
                <a:pos x="227637" y="1116"/>
              </a:cxn>
              <a:cxn ang="0">
                <a:pos x="454509" y="425225"/>
              </a:cxn>
            </a:cxnLst>
            <a:pathLst>
              <a:path w="452025" h="488011">
                <a:moveTo>
                  <a:pt x="167017" y="488011"/>
                </a:moveTo>
                <a:cubicBezTo>
                  <a:pt x="78941" y="439520"/>
                  <a:pt x="-9134" y="391029"/>
                  <a:pt x="762" y="309881"/>
                </a:cubicBezTo>
                <a:cubicBezTo>
                  <a:pt x="10658" y="228733"/>
                  <a:pt x="151183" y="-18670"/>
                  <a:pt x="226393" y="1122"/>
                </a:cubicBezTo>
                <a:cubicBezTo>
                  <a:pt x="301603" y="20914"/>
                  <a:pt x="376814" y="224774"/>
                  <a:pt x="452025" y="428634"/>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47124" name="Text Box 339"/>
          <p:cNvSpPr txBox="1"/>
          <p:nvPr/>
        </p:nvSpPr>
        <p:spPr>
          <a:xfrm>
            <a:off x="7164388" y="5345113"/>
            <a:ext cx="566737" cy="307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其它</a:t>
            </a:r>
            <a:endParaRPr lang="zh-CN" altLang="en-US" sz="1400" b="1" dirty="0"/>
          </a:p>
        </p:txBody>
      </p:sp>
      <p:sp>
        <p:nvSpPr>
          <p:cNvPr id="47125" name="矩形 29"/>
          <p:cNvSpPr/>
          <p:nvPr/>
        </p:nvSpPr>
        <p:spPr>
          <a:xfrm>
            <a:off x="6530975" y="5689600"/>
            <a:ext cx="15700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含回路的节点</a:t>
            </a:r>
            <a:endParaRPr lang="zh-CN" altLang="en-US" sz="1800" dirty="0"/>
          </a:p>
        </p:txBody>
      </p:sp>
      <p:sp>
        <p:nvSpPr>
          <p:cNvPr id="17" name="矩形 16"/>
          <p:cNvSpPr/>
          <p:nvPr/>
        </p:nvSpPr>
        <p:spPr bwMode="auto">
          <a:xfrm>
            <a:off x="539750" y="2060575"/>
            <a:ext cx="4537075" cy="1685925"/>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Getchar</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if</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IsLetter</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状态</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对应的程序段</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else if </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IsDigit</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状态</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对应的程序段</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else if </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ch</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状态</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a:t>
            </a: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对应的程序段</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else</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错误处理器</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矩形 31"/>
          <p:cNvSpPr/>
          <p:nvPr/>
        </p:nvSpPr>
        <p:spPr bwMode="auto">
          <a:xfrm>
            <a:off x="539750" y="4406900"/>
            <a:ext cx="4537075" cy="1685925"/>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Getchar</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while </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IsLetter</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or </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IsGigit</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GetChar</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if …else if… else</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状态</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对应的程序段</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down)">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Oval 302"/>
          <p:cNvSpPr/>
          <p:nvPr/>
        </p:nvSpPr>
        <p:spPr>
          <a:xfrm>
            <a:off x="44450" y="1789113"/>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0</a:t>
            </a:r>
            <a:endParaRPr lang="en-US" altLang="zh-CN" sz="1800" dirty="0"/>
          </a:p>
        </p:txBody>
      </p:sp>
      <p:sp>
        <p:nvSpPr>
          <p:cNvPr id="49155" name="Oval 303"/>
          <p:cNvSpPr/>
          <p:nvPr/>
        </p:nvSpPr>
        <p:spPr>
          <a:xfrm>
            <a:off x="1416050" y="2513013"/>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3</a:t>
            </a:r>
            <a:endParaRPr lang="en-US" altLang="zh-CN" sz="1800" dirty="0"/>
          </a:p>
        </p:txBody>
      </p:sp>
      <p:sp>
        <p:nvSpPr>
          <p:cNvPr id="49156" name="Oval 304"/>
          <p:cNvSpPr/>
          <p:nvPr/>
        </p:nvSpPr>
        <p:spPr>
          <a:xfrm>
            <a:off x="1416050" y="1789113"/>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a:t>
            </a:r>
            <a:endParaRPr lang="en-US" altLang="zh-CN" sz="1800" dirty="0"/>
          </a:p>
        </p:txBody>
      </p:sp>
      <p:sp>
        <p:nvSpPr>
          <p:cNvPr id="49157" name="Oval 305"/>
          <p:cNvSpPr/>
          <p:nvPr/>
        </p:nvSpPr>
        <p:spPr>
          <a:xfrm>
            <a:off x="3016250" y="1789113"/>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2</a:t>
            </a:r>
            <a:endParaRPr lang="en-US" altLang="zh-CN" sz="1800" dirty="0"/>
          </a:p>
        </p:txBody>
      </p:sp>
      <p:sp>
        <p:nvSpPr>
          <p:cNvPr id="49158" name="Oval 306"/>
          <p:cNvSpPr/>
          <p:nvPr/>
        </p:nvSpPr>
        <p:spPr>
          <a:xfrm>
            <a:off x="1416050" y="4262438"/>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7</a:t>
            </a:r>
            <a:endParaRPr lang="en-US" altLang="zh-CN" sz="1800" dirty="0"/>
          </a:p>
        </p:txBody>
      </p:sp>
      <p:sp>
        <p:nvSpPr>
          <p:cNvPr id="49159" name="Oval 307"/>
          <p:cNvSpPr/>
          <p:nvPr/>
        </p:nvSpPr>
        <p:spPr>
          <a:xfrm>
            <a:off x="1416050" y="3727450"/>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6</a:t>
            </a:r>
            <a:endParaRPr lang="en-US" altLang="zh-CN" sz="1800" dirty="0"/>
          </a:p>
        </p:txBody>
      </p:sp>
      <p:sp>
        <p:nvSpPr>
          <p:cNvPr id="49160" name="Oval 308"/>
          <p:cNvSpPr/>
          <p:nvPr/>
        </p:nvSpPr>
        <p:spPr>
          <a:xfrm>
            <a:off x="1416050" y="3159125"/>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5</a:t>
            </a:r>
            <a:endParaRPr lang="en-US" altLang="zh-CN" sz="1800" dirty="0"/>
          </a:p>
        </p:txBody>
      </p:sp>
      <p:sp>
        <p:nvSpPr>
          <p:cNvPr id="49161" name="Oval 309"/>
          <p:cNvSpPr/>
          <p:nvPr/>
        </p:nvSpPr>
        <p:spPr>
          <a:xfrm>
            <a:off x="2919413" y="4862513"/>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9</a:t>
            </a:r>
            <a:endParaRPr lang="en-US" altLang="zh-CN" sz="1800" dirty="0"/>
          </a:p>
        </p:txBody>
      </p:sp>
      <p:sp>
        <p:nvSpPr>
          <p:cNvPr id="49162" name="Oval 310"/>
          <p:cNvSpPr/>
          <p:nvPr/>
        </p:nvSpPr>
        <p:spPr>
          <a:xfrm>
            <a:off x="1416050" y="6238875"/>
            <a:ext cx="304800" cy="304800"/>
          </a:xfrm>
          <a:prstGeom prst="ellipse">
            <a:avLst/>
          </a:prstGeom>
          <a:solidFill>
            <a:srgbClr val="FFCC00"/>
          </a:solidFill>
          <a:ln w="9525">
            <a:noFill/>
          </a:ln>
          <a:effectLst>
            <a:prstShdw prst="shdw13" dist="53882" dir="13499999">
              <a:srgbClr val="808080"/>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12</a:t>
            </a:r>
            <a:endParaRPr lang="en-US" altLang="zh-CN" sz="1800" dirty="0"/>
          </a:p>
        </p:txBody>
      </p:sp>
      <p:sp>
        <p:nvSpPr>
          <p:cNvPr id="49163" name="Oval 311"/>
          <p:cNvSpPr/>
          <p:nvPr/>
        </p:nvSpPr>
        <p:spPr>
          <a:xfrm>
            <a:off x="1427163" y="5727700"/>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11</a:t>
            </a:r>
            <a:endParaRPr lang="en-US" altLang="zh-CN" sz="1800" dirty="0"/>
          </a:p>
        </p:txBody>
      </p:sp>
      <p:sp>
        <p:nvSpPr>
          <p:cNvPr id="49164" name="Oval 312"/>
          <p:cNvSpPr/>
          <p:nvPr/>
        </p:nvSpPr>
        <p:spPr>
          <a:xfrm>
            <a:off x="1416050" y="5191125"/>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10</a:t>
            </a:r>
            <a:endParaRPr lang="en-US" altLang="zh-CN" sz="1800" dirty="0"/>
          </a:p>
        </p:txBody>
      </p:sp>
      <p:sp>
        <p:nvSpPr>
          <p:cNvPr id="49165" name="Oval 313"/>
          <p:cNvSpPr/>
          <p:nvPr/>
        </p:nvSpPr>
        <p:spPr>
          <a:xfrm>
            <a:off x="2987675" y="2500313"/>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4</a:t>
            </a:r>
            <a:endParaRPr lang="en-US" altLang="zh-CN" sz="1800" dirty="0"/>
          </a:p>
        </p:txBody>
      </p:sp>
      <p:sp>
        <p:nvSpPr>
          <p:cNvPr id="49166" name="Oval 314"/>
          <p:cNvSpPr/>
          <p:nvPr/>
        </p:nvSpPr>
        <p:spPr>
          <a:xfrm>
            <a:off x="2911475" y="4252913"/>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8</a:t>
            </a:r>
            <a:endParaRPr lang="en-US" altLang="zh-CN" sz="1800" dirty="0"/>
          </a:p>
        </p:txBody>
      </p:sp>
      <p:sp>
        <p:nvSpPr>
          <p:cNvPr id="49167" name="Oval 315"/>
          <p:cNvSpPr/>
          <p:nvPr/>
        </p:nvSpPr>
        <p:spPr>
          <a:xfrm>
            <a:off x="2911475" y="6538913"/>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13</a:t>
            </a:r>
            <a:endParaRPr lang="en-US" altLang="zh-CN" sz="1800" dirty="0"/>
          </a:p>
        </p:txBody>
      </p:sp>
      <p:sp>
        <p:nvSpPr>
          <p:cNvPr id="49168" name="Freeform 316"/>
          <p:cNvSpPr/>
          <p:nvPr/>
        </p:nvSpPr>
        <p:spPr>
          <a:xfrm>
            <a:off x="-9525" y="1585913"/>
            <a:ext cx="419100" cy="228600"/>
          </a:xfrm>
          <a:custGeom>
            <a:avLst/>
            <a:gdLst/>
            <a:ahLst/>
            <a:cxnLst>
              <a:cxn ang="0">
                <a:pos x="2147483646" y="2147483646"/>
              </a:cxn>
              <a:cxn ang="0">
                <a:pos x="2147483646" y="2147483646"/>
              </a:cxn>
              <a:cxn ang="0">
                <a:pos x="2147483646" y="0"/>
              </a:cxn>
              <a:cxn ang="0">
                <a:pos x="2147483646" y="2147483646"/>
              </a:cxn>
              <a:cxn ang="0">
                <a:pos x="2147483646" y="2147483646"/>
              </a:cxn>
            </a:cxnLst>
            <a:pathLst>
              <a:path w="264" h="96">
                <a:moveTo>
                  <a:pt x="208" y="96"/>
                </a:moveTo>
                <a:cubicBezTo>
                  <a:pt x="236" y="80"/>
                  <a:pt x="264" y="64"/>
                  <a:pt x="256" y="48"/>
                </a:cubicBezTo>
                <a:cubicBezTo>
                  <a:pt x="248" y="32"/>
                  <a:pt x="200" y="0"/>
                  <a:pt x="160" y="0"/>
                </a:cubicBezTo>
                <a:cubicBezTo>
                  <a:pt x="120" y="0"/>
                  <a:pt x="32" y="32"/>
                  <a:pt x="16" y="48"/>
                </a:cubicBezTo>
                <a:cubicBezTo>
                  <a:pt x="0" y="64"/>
                  <a:pt x="56" y="88"/>
                  <a:pt x="64" y="96"/>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49169" name="Freeform 317"/>
          <p:cNvSpPr/>
          <p:nvPr/>
        </p:nvSpPr>
        <p:spPr>
          <a:xfrm>
            <a:off x="1438275" y="1636713"/>
            <a:ext cx="342900" cy="254000"/>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216" h="160">
                <a:moveTo>
                  <a:pt x="160" y="160"/>
                </a:moveTo>
                <a:cubicBezTo>
                  <a:pt x="188" y="124"/>
                  <a:pt x="216" y="88"/>
                  <a:pt x="208" y="64"/>
                </a:cubicBezTo>
                <a:cubicBezTo>
                  <a:pt x="200" y="40"/>
                  <a:pt x="144" y="24"/>
                  <a:pt x="112" y="16"/>
                </a:cubicBezTo>
                <a:cubicBezTo>
                  <a:pt x="80" y="8"/>
                  <a:pt x="32" y="0"/>
                  <a:pt x="16" y="16"/>
                </a:cubicBezTo>
                <a:cubicBezTo>
                  <a:pt x="0" y="32"/>
                  <a:pt x="8" y="72"/>
                  <a:pt x="16" y="112"/>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49170" name="Freeform 318"/>
          <p:cNvSpPr/>
          <p:nvPr/>
        </p:nvSpPr>
        <p:spPr>
          <a:xfrm>
            <a:off x="1425575" y="2322513"/>
            <a:ext cx="342900" cy="254000"/>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216" h="160">
                <a:moveTo>
                  <a:pt x="168" y="160"/>
                </a:moveTo>
                <a:cubicBezTo>
                  <a:pt x="192" y="148"/>
                  <a:pt x="216" y="136"/>
                  <a:pt x="216" y="112"/>
                </a:cubicBezTo>
                <a:cubicBezTo>
                  <a:pt x="216" y="88"/>
                  <a:pt x="200" y="32"/>
                  <a:pt x="168" y="16"/>
                </a:cubicBezTo>
                <a:cubicBezTo>
                  <a:pt x="136" y="0"/>
                  <a:pt x="48" y="0"/>
                  <a:pt x="24" y="16"/>
                </a:cubicBezTo>
                <a:cubicBezTo>
                  <a:pt x="0" y="32"/>
                  <a:pt x="24" y="96"/>
                  <a:pt x="24" y="112"/>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49171" name="Line 319"/>
          <p:cNvSpPr/>
          <p:nvPr/>
        </p:nvSpPr>
        <p:spPr>
          <a:xfrm>
            <a:off x="342900" y="1944688"/>
            <a:ext cx="1066800" cy="0"/>
          </a:xfrm>
          <a:prstGeom prst="line">
            <a:avLst/>
          </a:prstGeom>
          <a:ln w="9525" cap="flat" cmpd="sng">
            <a:solidFill>
              <a:schemeClr val="tx1"/>
            </a:solidFill>
            <a:prstDash val="solid"/>
            <a:headEnd type="none" w="med" len="med"/>
            <a:tailEnd type="triangle" w="med" len="med"/>
          </a:ln>
        </p:spPr>
      </p:sp>
      <p:sp>
        <p:nvSpPr>
          <p:cNvPr id="49172" name="Line 320"/>
          <p:cNvSpPr/>
          <p:nvPr/>
        </p:nvSpPr>
        <p:spPr>
          <a:xfrm>
            <a:off x="1714500" y="1955800"/>
            <a:ext cx="1295400" cy="0"/>
          </a:xfrm>
          <a:prstGeom prst="line">
            <a:avLst/>
          </a:prstGeom>
          <a:ln w="9525" cap="flat" cmpd="sng">
            <a:solidFill>
              <a:schemeClr val="tx1"/>
            </a:solidFill>
            <a:prstDash val="solid"/>
            <a:headEnd type="none" w="med" len="med"/>
            <a:tailEnd type="triangle" w="med" len="med"/>
          </a:ln>
        </p:spPr>
      </p:sp>
      <p:sp>
        <p:nvSpPr>
          <p:cNvPr id="49173" name="Line 323"/>
          <p:cNvSpPr/>
          <p:nvPr/>
        </p:nvSpPr>
        <p:spPr>
          <a:xfrm>
            <a:off x="244475" y="2041525"/>
            <a:ext cx="0" cy="4724400"/>
          </a:xfrm>
          <a:prstGeom prst="line">
            <a:avLst/>
          </a:prstGeom>
          <a:ln w="9525" cap="flat" cmpd="sng">
            <a:solidFill>
              <a:schemeClr val="tx1"/>
            </a:solidFill>
            <a:prstDash val="solid"/>
            <a:headEnd type="none" w="med" len="med"/>
            <a:tailEnd type="none" w="med" len="med"/>
          </a:ln>
        </p:spPr>
      </p:sp>
      <p:sp>
        <p:nvSpPr>
          <p:cNvPr id="49174" name="Line 324"/>
          <p:cNvSpPr/>
          <p:nvPr/>
        </p:nvSpPr>
        <p:spPr>
          <a:xfrm>
            <a:off x="244475" y="6765925"/>
            <a:ext cx="2667000" cy="0"/>
          </a:xfrm>
          <a:prstGeom prst="line">
            <a:avLst/>
          </a:prstGeom>
          <a:ln w="9525" cap="flat" cmpd="sng">
            <a:solidFill>
              <a:schemeClr val="tx1"/>
            </a:solidFill>
            <a:prstDash val="solid"/>
            <a:headEnd type="none" w="med" len="med"/>
            <a:tailEnd type="triangle" w="med" len="med"/>
          </a:ln>
        </p:spPr>
      </p:sp>
      <p:sp>
        <p:nvSpPr>
          <p:cNvPr id="49175" name="Line 327"/>
          <p:cNvSpPr/>
          <p:nvPr/>
        </p:nvSpPr>
        <p:spPr>
          <a:xfrm>
            <a:off x="244475" y="6386513"/>
            <a:ext cx="1143000" cy="0"/>
          </a:xfrm>
          <a:prstGeom prst="line">
            <a:avLst/>
          </a:prstGeom>
          <a:ln w="9525" cap="flat" cmpd="sng">
            <a:solidFill>
              <a:schemeClr val="tx1"/>
            </a:solidFill>
            <a:prstDash val="solid"/>
            <a:headEnd type="none" w="med" len="med"/>
            <a:tailEnd type="triangle" w="med" len="med"/>
          </a:ln>
        </p:spPr>
      </p:sp>
      <p:sp>
        <p:nvSpPr>
          <p:cNvPr id="49176" name="Line 328"/>
          <p:cNvSpPr/>
          <p:nvPr/>
        </p:nvSpPr>
        <p:spPr>
          <a:xfrm>
            <a:off x="244475" y="5929313"/>
            <a:ext cx="1219200" cy="0"/>
          </a:xfrm>
          <a:prstGeom prst="line">
            <a:avLst/>
          </a:prstGeom>
          <a:ln w="9525" cap="flat" cmpd="sng">
            <a:solidFill>
              <a:schemeClr val="tx1"/>
            </a:solidFill>
            <a:prstDash val="solid"/>
            <a:headEnd type="none" w="med" len="med"/>
            <a:tailEnd type="triangle" w="med" len="med"/>
          </a:ln>
        </p:spPr>
      </p:sp>
      <p:sp>
        <p:nvSpPr>
          <p:cNvPr id="49177" name="Line 329"/>
          <p:cNvSpPr/>
          <p:nvPr/>
        </p:nvSpPr>
        <p:spPr>
          <a:xfrm>
            <a:off x="244475" y="5395913"/>
            <a:ext cx="1143000" cy="0"/>
          </a:xfrm>
          <a:prstGeom prst="line">
            <a:avLst/>
          </a:prstGeom>
          <a:ln w="9525" cap="flat" cmpd="sng">
            <a:solidFill>
              <a:schemeClr val="tx1"/>
            </a:solidFill>
            <a:prstDash val="solid"/>
            <a:headEnd type="none" w="med" len="med"/>
            <a:tailEnd type="triangle" w="med" len="med"/>
          </a:ln>
        </p:spPr>
      </p:sp>
      <p:sp>
        <p:nvSpPr>
          <p:cNvPr id="49178" name="Line 330"/>
          <p:cNvSpPr/>
          <p:nvPr/>
        </p:nvSpPr>
        <p:spPr>
          <a:xfrm>
            <a:off x="244475" y="4481513"/>
            <a:ext cx="1143000" cy="0"/>
          </a:xfrm>
          <a:prstGeom prst="line">
            <a:avLst/>
          </a:prstGeom>
          <a:ln w="9525" cap="flat" cmpd="sng">
            <a:solidFill>
              <a:schemeClr val="tx1"/>
            </a:solidFill>
            <a:prstDash val="solid"/>
            <a:headEnd type="none" w="med" len="med"/>
            <a:tailEnd type="triangle" w="med" len="med"/>
          </a:ln>
        </p:spPr>
      </p:sp>
      <p:sp>
        <p:nvSpPr>
          <p:cNvPr id="49179" name="Line 334"/>
          <p:cNvSpPr/>
          <p:nvPr/>
        </p:nvSpPr>
        <p:spPr>
          <a:xfrm>
            <a:off x="244475" y="3871913"/>
            <a:ext cx="1143000" cy="0"/>
          </a:xfrm>
          <a:prstGeom prst="line">
            <a:avLst/>
          </a:prstGeom>
          <a:ln w="9525" cap="flat" cmpd="sng">
            <a:solidFill>
              <a:schemeClr val="tx1"/>
            </a:solidFill>
            <a:prstDash val="solid"/>
            <a:headEnd type="none" w="med" len="med"/>
            <a:tailEnd type="triangle" w="med" len="med"/>
          </a:ln>
        </p:spPr>
      </p:sp>
      <p:sp>
        <p:nvSpPr>
          <p:cNvPr id="49180" name="Line 335"/>
          <p:cNvSpPr/>
          <p:nvPr/>
        </p:nvSpPr>
        <p:spPr>
          <a:xfrm>
            <a:off x="244475" y="3338513"/>
            <a:ext cx="1143000" cy="0"/>
          </a:xfrm>
          <a:prstGeom prst="line">
            <a:avLst/>
          </a:prstGeom>
          <a:ln w="9525" cap="flat" cmpd="sng">
            <a:solidFill>
              <a:schemeClr val="tx1"/>
            </a:solidFill>
            <a:prstDash val="solid"/>
            <a:headEnd type="none" w="med" len="med"/>
            <a:tailEnd type="triangle" w="med" len="med"/>
          </a:ln>
        </p:spPr>
      </p:sp>
      <p:sp>
        <p:nvSpPr>
          <p:cNvPr id="49181" name="Line 336"/>
          <p:cNvSpPr/>
          <p:nvPr/>
        </p:nvSpPr>
        <p:spPr>
          <a:xfrm>
            <a:off x="244475" y="2695575"/>
            <a:ext cx="1143000" cy="0"/>
          </a:xfrm>
          <a:prstGeom prst="line">
            <a:avLst/>
          </a:prstGeom>
          <a:ln w="9525" cap="flat" cmpd="sng">
            <a:solidFill>
              <a:schemeClr val="tx1"/>
            </a:solidFill>
            <a:prstDash val="solid"/>
            <a:headEnd type="none" w="med" len="med"/>
            <a:tailEnd type="triangle" w="med" len="med"/>
          </a:ln>
        </p:spPr>
      </p:sp>
      <p:sp>
        <p:nvSpPr>
          <p:cNvPr id="49182" name="Line 337"/>
          <p:cNvSpPr/>
          <p:nvPr/>
        </p:nvSpPr>
        <p:spPr>
          <a:xfrm>
            <a:off x="1703388" y="2697163"/>
            <a:ext cx="1295400" cy="0"/>
          </a:xfrm>
          <a:prstGeom prst="line">
            <a:avLst/>
          </a:prstGeom>
          <a:ln w="9525" cap="flat" cmpd="sng">
            <a:solidFill>
              <a:schemeClr val="tx1"/>
            </a:solidFill>
            <a:prstDash val="solid"/>
            <a:headEnd type="none" w="med" len="med"/>
            <a:tailEnd type="triangle" w="med" len="med"/>
          </a:ln>
        </p:spPr>
      </p:sp>
      <p:sp>
        <p:nvSpPr>
          <p:cNvPr id="49183" name="Text Box 338"/>
          <p:cNvSpPr txBox="1"/>
          <p:nvPr/>
        </p:nvSpPr>
        <p:spPr>
          <a:xfrm>
            <a:off x="-17462" y="1333500"/>
            <a:ext cx="566737"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空白</a:t>
            </a:r>
            <a:endParaRPr lang="zh-CN" altLang="en-US" sz="1400" b="1" dirty="0"/>
          </a:p>
        </p:txBody>
      </p:sp>
      <p:sp>
        <p:nvSpPr>
          <p:cNvPr id="49184" name="Text Box 339"/>
          <p:cNvSpPr txBox="1"/>
          <p:nvPr/>
        </p:nvSpPr>
        <p:spPr>
          <a:xfrm>
            <a:off x="439738" y="1662113"/>
            <a:ext cx="566737"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字母</a:t>
            </a:r>
            <a:endParaRPr lang="zh-CN" altLang="en-US" sz="1400" b="1" dirty="0"/>
          </a:p>
        </p:txBody>
      </p:sp>
      <p:sp>
        <p:nvSpPr>
          <p:cNvPr id="49185" name="Text Box 340"/>
          <p:cNvSpPr txBox="1"/>
          <p:nvPr/>
        </p:nvSpPr>
        <p:spPr>
          <a:xfrm>
            <a:off x="1082675" y="1390650"/>
            <a:ext cx="947738"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字母数字</a:t>
            </a:r>
            <a:endParaRPr lang="zh-CN" altLang="en-US" sz="1400" b="1" dirty="0"/>
          </a:p>
        </p:txBody>
      </p:sp>
      <p:sp>
        <p:nvSpPr>
          <p:cNvPr id="49186" name="Text Box 341"/>
          <p:cNvSpPr txBox="1"/>
          <p:nvPr/>
        </p:nvSpPr>
        <p:spPr>
          <a:xfrm>
            <a:off x="1811338" y="1662113"/>
            <a:ext cx="1328737"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非字母数字</a:t>
            </a:r>
            <a:endParaRPr lang="zh-CN" altLang="en-US" sz="1400" b="1" dirty="0"/>
          </a:p>
        </p:txBody>
      </p:sp>
      <p:sp>
        <p:nvSpPr>
          <p:cNvPr id="49187" name="Rectangle 342"/>
          <p:cNvSpPr/>
          <p:nvPr/>
        </p:nvSpPr>
        <p:spPr>
          <a:xfrm>
            <a:off x="339725" y="2424113"/>
            <a:ext cx="5397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49188" name="Rectangle 343"/>
          <p:cNvSpPr/>
          <p:nvPr/>
        </p:nvSpPr>
        <p:spPr>
          <a:xfrm>
            <a:off x="1311275" y="2076450"/>
            <a:ext cx="5397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49189" name="Rectangle 344"/>
          <p:cNvSpPr/>
          <p:nvPr/>
        </p:nvSpPr>
        <p:spPr>
          <a:xfrm>
            <a:off x="1990725" y="2347913"/>
            <a:ext cx="7175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非数字</a:t>
            </a:r>
            <a:endParaRPr lang="zh-CN" altLang="en-US" sz="1400" b="1" dirty="0"/>
          </a:p>
        </p:txBody>
      </p:sp>
      <p:sp>
        <p:nvSpPr>
          <p:cNvPr id="40" name="Rectangle 345"/>
          <p:cNvSpPr>
            <a:spLocks noChangeArrowheads="1"/>
          </p:cNvSpPr>
          <p:nvPr/>
        </p:nvSpPr>
        <p:spPr bwMode="auto">
          <a:xfrm>
            <a:off x="492125" y="3033713"/>
            <a:ext cx="361950" cy="30480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9191" name="Rectangle 346"/>
          <p:cNvSpPr/>
          <p:nvPr/>
        </p:nvSpPr>
        <p:spPr>
          <a:xfrm>
            <a:off x="473075" y="3609975"/>
            <a:ext cx="3619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a:t>
            </a:r>
            <a:endParaRPr lang="zh-CN" altLang="en-US" sz="1400" b="1" dirty="0"/>
          </a:p>
        </p:txBody>
      </p:sp>
      <p:sp>
        <p:nvSpPr>
          <p:cNvPr id="49192" name="Rectangle 347"/>
          <p:cNvSpPr/>
          <p:nvPr/>
        </p:nvSpPr>
        <p:spPr>
          <a:xfrm>
            <a:off x="555625" y="4176713"/>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a:t>
            </a:r>
            <a:endParaRPr lang="en-US" altLang="zh-CN" sz="2400" b="1" dirty="0"/>
          </a:p>
        </p:txBody>
      </p:sp>
      <p:sp>
        <p:nvSpPr>
          <p:cNvPr id="49193" name="Rectangle 348"/>
          <p:cNvSpPr/>
          <p:nvPr/>
        </p:nvSpPr>
        <p:spPr>
          <a:xfrm>
            <a:off x="2117725" y="4065588"/>
            <a:ext cx="54133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600" b="1" dirty="0"/>
              <a:t>非</a:t>
            </a:r>
            <a:r>
              <a:rPr lang="zh-CN" altLang="en-US" sz="2400" b="1" dirty="0"/>
              <a:t>*</a:t>
            </a:r>
            <a:endParaRPr lang="zh-CN" altLang="en-US" sz="2400" b="1" dirty="0"/>
          </a:p>
        </p:txBody>
      </p:sp>
      <p:sp>
        <p:nvSpPr>
          <p:cNvPr id="49194" name="Line 349"/>
          <p:cNvSpPr/>
          <p:nvPr/>
        </p:nvSpPr>
        <p:spPr>
          <a:xfrm>
            <a:off x="1692275" y="4481513"/>
            <a:ext cx="1219200" cy="0"/>
          </a:xfrm>
          <a:prstGeom prst="line">
            <a:avLst/>
          </a:prstGeom>
          <a:ln w="9525" cap="flat" cmpd="sng">
            <a:solidFill>
              <a:schemeClr val="tx1"/>
            </a:solidFill>
            <a:prstDash val="solid"/>
            <a:headEnd type="none" w="med" len="med"/>
            <a:tailEnd type="triangle" w="med" len="med"/>
          </a:ln>
        </p:spPr>
      </p:sp>
      <p:cxnSp>
        <p:nvCxnSpPr>
          <p:cNvPr id="49195" name="AutoShape 350"/>
          <p:cNvCxnSpPr>
            <a:stCxn id="49158" idx="4"/>
            <a:endCxn id="49161" idx="2"/>
          </p:cNvCxnSpPr>
          <p:nvPr/>
        </p:nvCxnSpPr>
        <p:spPr>
          <a:xfrm rot="-5400000" flipH="1">
            <a:off x="2017713" y="4113213"/>
            <a:ext cx="447675" cy="1349375"/>
          </a:xfrm>
          <a:prstGeom prst="bentConnector2">
            <a:avLst/>
          </a:prstGeom>
          <a:ln w="9525" cap="flat" cmpd="sng">
            <a:solidFill>
              <a:schemeClr val="tx1"/>
            </a:solidFill>
            <a:prstDash val="solid"/>
            <a:miter/>
            <a:headEnd type="none" w="med" len="med"/>
            <a:tailEnd type="triangle" w="med" len="med"/>
          </a:ln>
        </p:spPr>
      </p:cxnSp>
      <p:sp>
        <p:nvSpPr>
          <p:cNvPr id="49196" name="Rectangle 351"/>
          <p:cNvSpPr/>
          <p:nvPr/>
        </p:nvSpPr>
        <p:spPr>
          <a:xfrm>
            <a:off x="2173288" y="4710113"/>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a:t>
            </a:r>
            <a:endParaRPr lang="en-US" altLang="zh-CN" sz="2400" b="1" dirty="0"/>
          </a:p>
        </p:txBody>
      </p:sp>
      <p:sp>
        <p:nvSpPr>
          <p:cNvPr id="49197" name="Rectangle 352"/>
          <p:cNvSpPr/>
          <p:nvPr/>
        </p:nvSpPr>
        <p:spPr>
          <a:xfrm>
            <a:off x="549275" y="5064125"/>
            <a:ext cx="388938"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600" b="1" dirty="0"/>
              <a:t>，</a:t>
            </a:r>
            <a:endParaRPr lang="zh-CN" altLang="en-US" sz="1600" b="1" dirty="0"/>
          </a:p>
        </p:txBody>
      </p:sp>
      <p:sp>
        <p:nvSpPr>
          <p:cNvPr id="49198" name="Rectangle 353"/>
          <p:cNvSpPr/>
          <p:nvPr/>
        </p:nvSpPr>
        <p:spPr>
          <a:xfrm>
            <a:off x="568325" y="5635625"/>
            <a:ext cx="40640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 </a:t>
            </a:r>
            <a:endParaRPr lang="zh-CN" altLang="en-US" sz="1400" b="1" dirty="0"/>
          </a:p>
        </p:txBody>
      </p:sp>
      <p:sp>
        <p:nvSpPr>
          <p:cNvPr id="49199" name="Rectangle 354"/>
          <p:cNvSpPr/>
          <p:nvPr/>
        </p:nvSpPr>
        <p:spPr>
          <a:xfrm>
            <a:off x="549275" y="6092825"/>
            <a:ext cx="40640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t> </a:t>
            </a:r>
            <a:r>
              <a:rPr lang="zh-CN" altLang="en-US" sz="1400" b="1" dirty="0"/>
              <a:t>）</a:t>
            </a:r>
            <a:endParaRPr lang="zh-CN" altLang="en-US" sz="1400" b="1" dirty="0"/>
          </a:p>
        </p:txBody>
      </p:sp>
      <p:sp>
        <p:nvSpPr>
          <p:cNvPr id="49200" name="Text Box 355"/>
          <p:cNvSpPr txBox="1"/>
          <p:nvPr/>
        </p:nvSpPr>
        <p:spPr>
          <a:xfrm>
            <a:off x="1920875" y="6438900"/>
            <a:ext cx="7620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600" b="1" dirty="0"/>
              <a:t>其它</a:t>
            </a:r>
            <a:endParaRPr lang="zh-CN" altLang="en-US" sz="1600" b="1" dirty="0"/>
          </a:p>
        </p:txBody>
      </p:sp>
      <p:sp>
        <p:nvSpPr>
          <p:cNvPr id="49201" name="矩形 50"/>
          <p:cNvSpPr/>
          <p:nvPr/>
        </p:nvSpPr>
        <p:spPr>
          <a:xfrm>
            <a:off x="3276600" y="1763713"/>
            <a:ext cx="1106488"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保留字表</a:t>
            </a:r>
            <a:endParaRPr lang="en-US" altLang="zh-CN" sz="1800" dirty="0">
              <a:solidFill>
                <a:srgbClr val="FF0000"/>
              </a:solidFill>
            </a:endParaRPr>
          </a:p>
        </p:txBody>
      </p:sp>
      <p:sp>
        <p:nvSpPr>
          <p:cNvPr id="49202" name="矩形 51"/>
          <p:cNvSpPr/>
          <p:nvPr/>
        </p:nvSpPr>
        <p:spPr>
          <a:xfrm>
            <a:off x="2944813" y="6173788"/>
            <a:ext cx="1339850"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出错情况！</a:t>
            </a:r>
            <a:endParaRPr lang="en-US" altLang="zh-CN" sz="1800" dirty="0">
              <a:solidFill>
                <a:srgbClr val="FF0000"/>
              </a:solidFill>
            </a:endParaRPr>
          </a:p>
        </p:txBody>
      </p:sp>
      <p:sp>
        <p:nvSpPr>
          <p:cNvPr id="49203" name="Rectangle 2"/>
          <p:cNvSpPr txBox="1"/>
          <p:nvPr/>
        </p:nvSpPr>
        <p:spPr>
          <a:xfrm>
            <a:off x="838200" y="404813"/>
            <a:ext cx="77724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3600" u="sng" dirty="0">
                <a:solidFill>
                  <a:srgbClr val="FF0000"/>
                </a:solidFill>
              </a:rPr>
              <a:t>3</a:t>
            </a:r>
            <a:r>
              <a:rPr lang="zh-CN" altLang="en-US" sz="3600" u="sng" dirty="0">
                <a:solidFill>
                  <a:srgbClr val="FF0000"/>
                </a:solidFill>
              </a:rPr>
              <a:t>．</a:t>
            </a:r>
            <a:r>
              <a:rPr lang="en-US" altLang="zh-CN" sz="3600" u="sng" dirty="0">
                <a:solidFill>
                  <a:srgbClr val="FF0000"/>
                </a:solidFill>
              </a:rPr>
              <a:t>2</a:t>
            </a:r>
            <a:r>
              <a:rPr lang="zh-CN" altLang="en-US" sz="3600" u="sng" dirty="0">
                <a:solidFill>
                  <a:srgbClr val="FF0000"/>
                </a:solidFill>
              </a:rPr>
              <a:t>．</a:t>
            </a:r>
            <a:r>
              <a:rPr lang="en-US" altLang="zh-CN" sz="3600" u="sng" dirty="0">
                <a:solidFill>
                  <a:srgbClr val="FF0000"/>
                </a:solidFill>
              </a:rPr>
              <a:t>4 </a:t>
            </a:r>
            <a:r>
              <a:rPr lang="zh-CN" altLang="en-US" sz="3600" u="sng" dirty="0">
                <a:solidFill>
                  <a:srgbClr val="FF0000"/>
                </a:solidFill>
              </a:rPr>
              <a:t>状态转换图的实现</a:t>
            </a:r>
            <a:r>
              <a:rPr lang="zh-CN" altLang="en-US" sz="4400" dirty="0">
                <a:solidFill>
                  <a:schemeClr val="tx2"/>
                </a:solidFill>
              </a:rPr>
              <a:t> </a:t>
            </a:r>
            <a:br>
              <a:rPr lang="zh-CN" altLang="en-US" sz="4400" dirty="0">
                <a:solidFill>
                  <a:schemeClr val="tx2"/>
                </a:solidFill>
              </a:rPr>
            </a:br>
            <a:r>
              <a:rPr lang="en-US" altLang="zh-CN" sz="2800" dirty="0">
                <a:solidFill>
                  <a:srgbClr val="CC0000"/>
                </a:solidFill>
              </a:rPr>
              <a:t>(2)</a:t>
            </a:r>
            <a:r>
              <a:rPr lang="zh-CN" altLang="en-US" sz="2800" u="sng" dirty="0">
                <a:solidFill>
                  <a:srgbClr val="CC0000"/>
                </a:solidFill>
              </a:rPr>
              <a:t>状态转换与程序</a:t>
            </a:r>
            <a:endParaRPr lang="zh-CN" altLang="en-US" sz="2800" u="sng" dirty="0">
              <a:solidFill>
                <a:srgbClr val="CC0000"/>
              </a:solidFill>
            </a:endParaRPr>
          </a:p>
        </p:txBody>
      </p:sp>
      <p:sp>
        <p:nvSpPr>
          <p:cNvPr id="54" name="矩形 53"/>
          <p:cNvSpPr/>
          <p:nvPr/>
        </p:nvSpPr>
        <p:spPr bwMode="auto">
          <a:xfrm>
            <a:off x="4724400" y="1636713"/>
            <a:ext cx="4311650" cy="513873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int</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code, value;</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strToken</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GetChar</a:t>
            </a: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GetBC</a:t>
            </a: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if (</a:t>
            </a:r>
            <a:r>
              <a:rPr kumimoji="1" lang="en-US" altLang="zh-CN" sz="1600" b="0" i="0" u="none" strike="noStrike" kern="120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IsLetter</a:t>
            </a: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begin</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while (</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IsLetter</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or </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IsDigit</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begin</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1600" b="0" i="0" u="none" strike="noStrike" kern="120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Concat</a:t>
            </a: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1" lang="en-US" altLang="zh-CN" sz="1600" b="0" i="0" u="none" strike="noStrike" kern="120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GetChar</a:t>
            </a: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end</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Retract();</a:t>
            </a:r>
            <a:endPar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code:=</a:t>
            </a: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Reserve();</a:t>
            </a:r>
            <a:endPar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if (code=0)</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begin</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value:=</a:t>
            </a:r>
            <a:r>
              <a:rPr kumimoji="1" lang="en-US" altLang="zh-CN" sz="1600" b="0" i="0" u="none" strike="noStrike" kern="120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InsertId</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strToken</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return($ID, value);</a:t>
            </a:r>
            <a:endPar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end</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else return (code, --);</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end // if (</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IsLetter</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zh-CN" altLang="en-US"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Oval 302"/>
          <p:cNvSpPr/>
          <p:nvPr/>
        </p:nvSpPr>
        <p:spPr>
          <a:xfrm>
            <a:off x="44450" y="1789113"/>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0</a:t>
            </a:r>
            <a:endParaRPr lang="en-US" altLang="zh-CN" sz="1800" dirty="0"/>
          </a:p>
        </p:txBody>
      </p:sp>
      <p:sp>
        <p:nvSpPr>
          <p:cNvPr id="50179" name="Oval 303"/>
          <p:cNvSpPr/>
          <p:nvPr/>
        </p:nvSpPr>
        <p:spPr>
          <a:xfrm>
            <a:off x="1416050" y="2513013"/>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3</a:t>
            </a:r>
            <a:endParaRPr lang="en-US" altLang="zh-CN" sz="1800" dirty="0"/>
          </a:p>
        </p:txBody>
      </p:sp>
      <p:sp>
        <p:nvSpPr>
          <p:cNvPr id="50180" name="Oval 304"/>
          <p:cNvSpPr/>
          <p:nvPr/>
        </p:nvSpPr>
        <p:spPr>
          <a:xfrm>
            <a:off x="1416050" y="1789113"/>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a:t>
            </a:r>
            <a:endParaRPr lang="en-US" altLang="zh-CN" sz="1800" dirty="0"/>
          </a:p>
        </p:txBody>
      </p:sp>
      <p:sp>
        <p:nvSpPr>
          <p:cNvPr id="50181" name="Oval 305"/>
          <p:cNvSpPr/>
          <p:nvPr/>
        </p:nvSpPr>
        <p:spPr>
          <a:xfrm>
            <a:off x="3016250" y="1789113"/>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2</a:t>
            </a:r>
            <a:endParaRPr lang="en-US" altLang="zh-CN" sz="1800" dirty="0"/>
          </a:p>
        </p:txBody>
      </p:sp>
      <p:sp>
        <p:nvSpPr>
          <p:cNvPr id="50182" name="Oval 306"/>
          <p:cNvSpPr/>
          <p:nvPr/>
        </p:nvSpPr>
        <p:spPr>
          <a:xfrm>
            <a:off x="1416050" y="4262438"/>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7</a:t>
            </a:r>
            <a:endParaRPr lang="en-US" altLang="zh-CN" sz="1800" dirty="0"/>
          </a:p>
        </p:txBody>
      </p:sp>
      <p:sp>
        <p:nvSpPr>
          <p:cNvPr id="50183" name="Oval 307"/>
          <p:cNvSpPr/>
          <p:nvPr/>
        </p:nvSpPr>
        <p:spPr>
          <a:xfrm>
            <a:off x="1416050" y="3727450"/>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6</a:t>
            </a:r>
            <a:endParaRPr lang="en-US" altLang="zh-CN" sz="1800" dirty="0"/>
          </a:p>
        </p:txBody>
      </p:sp>
      <p:sp>
        <p:nvSpPr>
          <p:cNvPr id="50184" name="Oval 308"/>
          <p:cNvSpPr/>
          <p:nvPr/>
        </p:nvSpPr>
        <p:spPr>
          <a:xfrm>
            <a:off x="1416050" y="3159125"/>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5</a:t>
            </a:r>
            <a:endParaRPr lang="en-US" altLang="zh-CN" sz="1800" dirty="0"/>
          </a:p>
        </p:txBody>
      </p:sp>
      <p:sp>
        <p:nvSpPr>
          <p:cNvPr id="50185" name="Oval 309"/>
          <p:cNvSpPr/>
          <p:nvPr/>
        </p:nvSpPr>
        <p:spPr>
          <a:xfrm>
            <a:off x="2919413" y="4862513"/>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9</a:t>
            </a:r>
            <a:endParaRPr lang="en-US" altLang="zh-CN" sz="1800" dirty="0"/>
          </a:p>
        </p:txBody>
      </p:sp>
      <p:sp>
        <p:nvSpPr>
          <p:cNvPr id="50186" name="Oval 310"/>
          <p:cNvSpPr/>
          <p:nvPr/>
        </p:nvSpPr>
        <p:spPr>
          <a:xfrm>
            <a:off x="1416050" y="6238875"/>
            <a:ext cx="304800" cy="304800"/>
          </a:xfrm>
          <a:prstGeom prst="ellipse">
            <a:avLst/>
          </a:prstGeom>
          <a:solidFill>
            <a:srgbClr val="FFCC00"/>
          </a:solidFill>
          <a:ln w="9525">
            <a:noFill/>
          </a:ln>
          <a:effectLst>
            <a:prstShdw prst="shdw13" dist="53882" dir="13499999">
              <a:srgbClr val="808080"/>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12</a:t>
            </a:r>
            <a:endParaRPr lang="en-US" altLang="zh-CN" sz="1800" dirty="0"/>
          </a:p>
        </p:txBody>
      </p:sp>
      <p:sp>
        <p:nvSpPr>
          <p:cNvPr id="50187" name="Oval 311"/>
          <p:cNvSpPr/>
          <p:nvPr/>
        </p:nvSpPr>
        <p:spPr>
          <a:xfrm>
            <a:off x="1427163" y="5727700"/>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11</a:t>
            </a:r>
            <a:endParaRPr lang="en-US" altLang="zh-CN" sz="1800" dirty="0"/>
          </a:p>
        </p:txBody>
      </p:sp>
      <p:sp>
        <p:nvSpPr>
          <p:cNvPr id="50188" name="Oval 312"/>
          <p:cNvSpPr/>
          <p:nvPr/>
        </p:nvSpPr>
        <p:spPr>
          <a:xfrm>
            <a:off x="1416050" y="5191125"/>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10</a:t>
            </a:r>
            <a:endParaRPr lang="en-US" altLang="zh-CN" sz="1800" dirty="0"/>
          </a:p>
        </p:txBody>
      </p:sp>
      <p:sp>
        <p:nvSpPr>
          <p:cNvPr id="50189" name="Oval 313"/>
          <p:cNvSpPr/>
          <p:nvPr/>
        </p:nvSpPr>
        <p:spPr>
          <a:xfrm>
            <a:off x="2987675" y="2500313"/>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4</a:t>
            </a:r>
            <a:endParaRPr lang="en-US" altLang="zh-CN" sz="1800" dirty="0"/>
          </a:p>
        </p:txBody>
      </p:sp>
      <p:sp>
        <p:nvSpPr>
          <p:cNvPr id="50190" name="Oval 314"/>
          <p:cNvSpPr/>
          <p:nvPr/>
        </p:nvSpPr>
        <p:spPr>
          <a:xfrm>
            <a:off x="2911475" y="4252913"/>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8</a:t>
            </a:r>
            <a:endParaRPr lang="en-US" altLang="zh-CN" sz="1800" dirty="0"/>
          </a:p>
        </p:txBody>
      </p:sp>
      <p:sp>
        <p:nvSpPr>
          <p:cNvPr id="50191" name="Oval 315"/>
          <p:cNvSpPr/>
          <p:nvPr/>
        </p:nvSpPr>
        <p:spPr>
          <a:xfrm>
            <a:off x="2911475" y="6538913"/>
            <a:ext cx="304800" cy="3048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13</a:t>
            </a:r>
            <a:endParaRPr lang="en-US" altLang="zh-CN" sz="1800" dirty="0"/>
          </a:p>
        </p:txBody>
      </p:sp>
      <p:sp>
        <p:nvSpPr>
          <p:cNvPr id="50192" name="Freeform 316"/>
          <p:cNvSpPr/>
          <p:nvPr/>
        </p:nvSpPr>
        <p:spPr>
          <a:xfrm>
            <a:off x="-9525" y="1585913"/>
            <a:ext cx="419100" cy="228600"/>
          </a:xfrm>
          <a:custGeom>
            <a:avLst/>
            <a:gdLst/>
            <a:ahLst/>
            <a:cxnLst>
              <a:cxn ang="0">
                <a:pos x="2147483646" y="2147483646"/>
              </a:cxn>
              <a:cxn ang="0">
                <a:pos x="2147483646" y="2147483646"/>
              </a:cxn>
              <a:cxn ang="0">
                <a:pos x="2147483646" y="0"/>
              </a:cxn>
              <a:cxn ang="0">
                <a:pos x="2147483646" y="2147483646"/>
              </a:cxn>
              <a:cxn ang="0">
                <a:pos x="2147483646" y="2147483646"/>
              </a:cxn>
            </a:cxnLst>
            <a:pathLst>
              <a:path w="264" h="96">
                <a:moveTo>
                  <a:pt x="208" y="96"/>
                </a:moveTo>
                <a:cubicBezTo>
                  <a:pt x="236" y="80"/>
                  <a:pt x="264" y="64"/>
                  <a:pt x="256" y="48"/>
                </a:cubicBezTo>
                <a:cubicBezTo>
                  <a:pt x="248" y="32"/>
                  <a:pt x="200" y="0"/>
                  <a:pt x="160" y="0"/>
                </a:cubicBezTo>
                <a:cubicBezTo>
                  <a:pt x="120" y="0"/>
                  <a:pt x="32" y="32"/>
                  <a:pt x="16" y="48"/>
                </a:cubicBezTo>
                <a:cubicBezTo>
                  <a:pt x="0" y="64"/>
                  <a:pt x="56" y="88"/>
                  <a:pt x="64" y="96"/>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50193" name="Freeform 317"/>
          <p:cNvSpPr/>
          <p:nvPr/>
        </p:nvSpPr>
        <p:spPr>
          <a:xfrm>
            <a:off x="1438275" y="1636713"/>
            <a:ext cx="342900" cy="254000"/>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216" h="160">
                <a:moveTo>
                  <a:pt x="160" y="160"/>
                </a:moveTo>
                <a:cubicBezTo>
                  <a:pt x="188" y="124"/>
                  <a:pt x="216" y="88"/>
                  <a:pt x="208" y="64"/>
                </a:cubicBezTo>
                <a:cubicBezTo>
                  <a:pt x="200" y="40"/>
                  <a:pt x="144" y="24"/>
                  <a:pt x="112" y="16"/>
                </a:cubicBezTo>
                <a:cubicBezTo>
                  <a:pt x="80" y="8"/>
                  <a:pt x="32" y="0"/>
                  <a:pt x="16" y="16"/>
                </a:cubicBezTo>
                <a:cubicBezTo>
                  <a:pt x="0" y="32"/>
                  <a:pt x="8" y="72"/>
                  <a:pt x="16" y="112"/>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50194" name="Freeform 318"/>
          <p:cNvSpPr/>
          <p:nvPr/>
        </p:nvSpPr>
        <p:spPr>
          <a:xfrm>
            <a:off x="1425575" y="2322513"/>
            <a:ext cx="342900" cy="254000"/>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216" h="160">
                <a:moveTo>
                  <a:pt x="168" y="160"/>
                </a:moveTo>
                <a:cubicBezTo>
                  <a:pt x="192" y="148"/>
                  <a:pt x="216" y="136"/>
                  <a:pt x="216" y="112"/>
                </a:cubicBezTo>
                <a:cubicBezTo>
                  <a:pt x="216" y="88"/>
                  <a:pt x="200" y="32"/>
                  <a:pt x="168" y="16"/>
                </a:cubicBezTo>
                <a:cubicBezTo>
                  <a:pt x="136" y="0"/>
                  <a:pt x="48" y="0"/>
                  <a:pt x="24" y="16"/>
                </a:cubicBezTo>
                <a:cubicBezTo>
                  <a:pt x="0" y="32"/>
                  <a:pt x="24" y="96"/>
                  <a:pt x="24" y="112"/>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50195" name="Line 319"/>
          <p:cNvSpPr/>
          <p:nvPr/>
        </p:nvSpPr>
        <p:spPr>
          <a:xfrm>
            <a:off x="342900" y="1944688"/>
            <a:ext cx="1066800" cy="0"/>
          </a:xfrm>
          <a:prstGeom prst="line">
            <a:avLst/>
          </a:prstGeom>
          <a:ln w="9525" cap="flat" cmpd="sng">
            <a:solidFill>
              <a:schemeClr val="tx1"/>
            </a:solidFill>
            <a:prstDash val="solid"/>
            <a:headEnd type="none" w="med" len="med"/>
            <a:tailEnd type="triangle" w="med" len="med"/>
          </a:ln>
        </p:spPr>
      </p:sp>
      <p:sp>
        <p:nvSpPr>
          <p:cNvPr id="50196" name="Line 320"/>
          <p:cNvSpPr/>
          <p:nvPr/>
        </p:nvSpPr>
        <p:spPr>
          <a:xfrm>
            <a:off x="1714500" y="1955800"/>
            <a:ext cx="1295400" cy="0"/>
          </a:xfrm>
          <a:prstGeom prst="line">
            <a:avLst/>
          </a:prstGeom>
          <a:ln w="9525" cap="flat" cmpd="sng">
            <a:solidFill>
              <a:schemeClr val="tx1"/>
            </a:solidFill>
            <a:prstDash val="solid"/>
            <a:headEnd type="none" w="med" len="med"/>
            <a:tailEnd type="triangle" w="med" len="med"/>
          </a:ln>
        </p:spPr>
      </p:sp>
      <p:sp>
        <p:nvSpPr>
          <p:cNvPr id="50197" name="Line 323"/>
          <p:cNvSpPr/>
          <p:nvPr/>
        </p:nvSpPr>
        <p:spPr>
          <a:xfrm>
            <a:off x="244475" y="2041525"/>
            <a:ext cx="0" cy="4724400"/>
          </a:xfrm>
          <a:prstGeom prst="line">
            <a:avLst/>
          </a:prstGeom>
          <a:ln w="9525" cap="flat" cmpd="sng">
            <a:solidFill>
              <a:schemeClr val="tx1"/>
            </a:solidFill>
            <a:prstDash val="solid"/>
            <a:headEnd type="none" w="med" len="med"/>
            <a:tailEnd type="none" w="med" len="med"/>
          </a:ln>
        </p:spPr>
      </p:sp>
      <p:sp>
        <p:nvSpPr>
          <p:cNvPr id="50198" name="Line 324"/>
          <p:cNvSpPr/>
          <p:nvPr/>
        </p:nvSpPr>
        <p:spPr>
          <a:xfrm>
            <a:off x="244475" y="6765925"/>
            <a:ext cx="2667000" cy="0"/>
          </a:xfrm>
          <a:prstGeom prst="line">
            <a:avLst/>
          </a:prstGeom>
          <a:ln w="9525" cap="flat" cmpd="sng">
            <a:solidFill>
              <a:schemeClr val="tx1"/>
            </a:solidFill>
            <a:prstDash val="solid"/>
            <a:headEnd type="none" w="med" len="med"/>
            <a:tailEnd type="triangle" w="med" len="med"/>
          </a:ln>
        </p:spPr>
      </p:sp>
      <p:sp>
        <p:nvSpPr>
          <p:cNvPr id="50199" name="Line 327"/>
          <p:cNvSpPr/>
          <p:nvPr/>
        </p:nvSpPr>
        <p:spPr>
          <a:xfrm>
            <a:off x="244475" y="6386513"/>
            <a:ext cx="1143000" cy="0"/>
          </a:xfrm>
          <a:prstGeom prst="line">
            <a:avLst/>
          </a:prstGeom>
          <a:ln w="9525" cap="flat" cmpd="sng">
            <a:solidFill>
              <a:schemeClr val="tx1"/>
            </a:solidFill>
            <a:prstDash val="solid"/>
            <a:headEnd type="none" w="med" len="med"/>
            <a:tailEnd type="triangle" w="med" len="med"/>
          </a:ln>
        </p:spPr>
      </p:sp>
      <p:sp>
        <p:nvSpPr>
          <p:cNvPr id="50200" name="Line 328"/>
          <p:cNvSpPr/>
          <p:nvPr/>
        </p:nvSpPr>
        <p:spPr>
          <a:xfrm>
            <a:off x="244475" y="5929313"/>
            <a:ext cx="1219200" cy="0"/>
          </a:xfrm>
          <a:prstGeom prst="line">
            <a:avLst/>
          </a:prstGeom>
          <a:ln w="9525" cap="flat" cmpd="sng">
            <a:solidFill>
              <a:schemeClr val="tx1"/>
            </a:solidFill>
            <a:prstDash val="solid"/>
            <a:headEnd type="none" w="med" len="med"/>
            <a:tailEnd type="triangle" w="med" len="med"/>
          </a:ln>
        </p:spPr>
      </p:sp>
      <p:sp>
        <p:nvSpPr>
          <p:cNvPr id="50201" name="Line 329"/>
          <p:cNvSpPr/>
          <p:nvPr/>
        </p:nvSpPr>
        <p:spPr>
          <a:xfrm>
            <a:off x="244475" y="5395913"/>
            <a:ext cx="1143000" cy="0"/>
          </a:xfrm>
          <a:prstGeom prst="line">
            <a:avLst/>
          </a:prstGeom>
          <a:ln w="9525" cap="flat" cmpd="sng">
            <a:solidFill>
              <a:schemeClr val="tx1"/>
            </a:solidFill>
            <a:prstDash val="solid"/>
            <a:headEnd type="none" w="med" len="med"/>
            <a:tailEnd type="triangle" w="med" len="med"/>
          </a:ln>
        </p:spPr>
      </p:sp>
      <p:sp>
        <p:nvSpPr>
          <p:cNvPr id="50202" name="Line 330"/>
          <p:cNvSpPr/>
          <p:nvPr/>
        </p:nvSpPr>
        <p:spPr>
          <a:xfrm>
            <a:off x="244475" y="4481513"/>
            <a:ext cx="1143000" cy="0"/>
          </a:xfrm>
          <a:prstGeom prst="line">
            <a:avLst/>
          </a:prstGeom>
          <a:ln w="9525" cap="flat" cmpd="sng">
            <a:solidFill>
              <a:schemeClr val="tx1"/>
            </a:solidFill>
            <a:prstDash val="solid"/>
            <a:headEnd type="none" w="med" len="med"/>
            <a:tailEnd type="triangle" w="med" len="med"/>
          </a:ln>
        </p:spPr>
      </p:sp>
      <p:sp>
        <p:nvSpPr>
          <p:cNvPr id="50203" name="Line 334"/>
          <p:cNvSpPr/>
          <p:nvPr/>
        </p:nvSpPr>
        <p:spPr>
          <a:xfrm>
            <a:off x="244475" y="3871913"/>
            <a:ext cx="1143000" cy="0"/>
          </a:xfrm>
          <a:prstGeom prst="line">
            <a:avLst/>
          </a:prstGeom>
          <a:ln w="9525" cap="flat" cmpd="sng">
            <a:solidFill>
              <a:schemeClr val="tx1"/>
            </a:solidFill>
            <a:prstDash val="solid"/>
            <a:headEnd type="none" w="med" len="med"/>
            <a:tailEnd type="triangle" w="med" len="med"/>
          </a:ln>
        </p:spPr>
      </p:sp>
      <p:sp>
        <p:nvSpPr>
          <p:cNvPr id="50204" name="Line 335"/>
          <p:cNvSpPr/>
          <p:nvPr/>
        </p:nvSpPr>
        <p:spPr>
          <a:xfrm>
            <a:off x="244475" y="3338513"/>
            <a:ext cx="1143000" cy="0"/>
          </a:xfrm>
          <a:prstGeom prst="line">
            <a:avLst/>
          </a:prstGeom>
          <a:ln w="9525" cap="flat" cmpd="sng">
            <a:solidFill>
              <a:schemeClr val="tx1"/>
            </a:solidFill>
            <a:prstDash val="solid"/>
            <a:headEnd type="none" w="med" len="med"/>
            <a:tailEnd type="triangle" w="med" len="med"/>
          </a:ln>
        </p:spPr>
      </p:sp>
      <p:sp>
        <p:nvSpPr>
          <p:cNvPr id="50205" name="Line 336"/>
          <p:cNvSpPr/>
          <p:nvPr/>
        </p:nvSpPr>
        <p:spPr>
          <a:xfrm>
            <a:off x="244475" y="2695575"/>
            <a:ext cx="1143000" cy="0"/>
          </a:xfrm>
          <a:prstGeom prst="line">
            <a:avLst/>
          </a:prstGeom>
          <a:ln w="9525" cap="flat" cmpd="sng">
            <a:solidFill>
              <a:schemeClr val="tx1"/>
            </a:solidFill>
            <a:prstDash val="solid"/>
            <a:headEnd type="none" w="med" len="med"/>
            <a:tailEnd type="triangle" w="med" len="med"/>
          </a:ln>
        </p:spPr>
      </p:sp>
      <p:sp>
        <p:nvSpPr>
          <p:cNvPr id="50206" name="Line 337"/>
          <p:cNvSpPr/>
          <p:nvPr/>
        </p:nvSpPr>
        <p:spPr>
          <a:xfrm>
            <a:off x="1703388" y="2697163"/>
            <a:ext cx="1295400" cy="0"/>
          </a:xfrm>
          <a:prstGeom prst="line">
            <a:avLst/>
          </a:prstGeom>
          <a:ln w="9525" cap="flat" cmpd="sng">
            <a:solidFill>
              <a:schemeClr val="tx1"/>
            </a:solidFill>
            <a:prstDash val="solid"/>
            <a:headEnd type="none" w="med" len="med"/>
            <a:tailEnd type="triangle" w="med" len="med"/>
          </a:ln>
        </p:spPr>
      </p:sp>
      <p:sp>
        <p:nvSpPr>
          <p:cNvPr id="50207" name="Text Box 338"/>
          <p:cNvSpPr txBox="1"/>
          <p:nvPr/>
        </p:nvSpPr>
        <p:spPr>
          <a:xfrm>
            <a:off x="-17462" y="1333500"/>
            <a:ext cx="566737"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空白</a:t>
            </a:r>
            <a:endParaRPr lang="zh-CN" altLang="en-US" sz="1400" b="1" dirty="0"/>
          </a:p>
        </p:txBody>
      </p:sp>
      <p:sp>
        <p:nvSpPr>
          <p:cNvPr id="50208" name="Text Box 339"/>
          <p:cNvSpPr txBox="1"/>
          <p:nvPr/>
        </p:nvSpPr>
        <p:spPr>
          <a:xfrm>
            <a:off x="439738" y="1662113"/>
            <a:ext cx="566737"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字母</a:t>
            </a:r>
            <a:endParaRPr lang="zh-CN" altLang="en-US" sz="1400" b="1" dirty="0"/>
          </a:p>
        </p:txBody>
      </p:sp>
      <p:sp>
        <p:nvSpPr>
          <p:cNvPr id="50209" name="Text Box 340"/>
          <p:cNvSpPr txBox="1"/>
          <p:nvPr/>
        </p:nvSpPr>
        <p:spPr>
          <a:xfrm>
            <a:off x="1082675" y="1390650"/>
            <a:ext cx="947738"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字母数字</a:t>
            </a:r>
            <a:endParaRPr lang="zh-CN" altLang="en-US" sz="1400" b="1" dirty="0"/>
          </a:p>
        </p:txBody>
      </p:sp>
      <p:sp>
        <p:nvSpPr>
          <p:cNvPr id="50210" name="Text Box 341"/>
          <p:cNvSpPr txBox="1"/>
          <p:nvPr/>
        </p:nvSpPr>
        <p:spPr>
          <a:xfrm>
            <a:off x="1811338" y="1662113"/>
            <a:ext cx="1328737" cy="304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400" b="1" dirty="0"/>
              <a:t>非字母数字</a:t>
            </a:r>
            <a:endParaRPr lang="zh-CN" altLang="en-US" sz="1400" b="1" dirty="0"/>
          </a:p>
        </p:txBody>
      </p:sp>
      <p:sp>
        <p:nvSpPr>
          <p:cNvPr id="50211" name="Rectangle 342"/>
          <p:cNvSpPr/>
          <p:nvPr/>
        </p:nvSpPr>
        <p:spPr>
          <a:xfrm>
            <a:off x="339725" y="2424113"/>
            <a:ext cx="5397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50212" name="Rectangle 343"/>
          <p:cNvSpPr/>
          <p:nvPr/>
        </p:nvSpPr>
        <p:spPr>
          <a:xfrm>
            <a:off x="1311275" y="2076450"/>
            <a:ext cx="5397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数字</a:t>
            </a:r>
            <a:endParaRPr lang="zh-CN" altLang="en-US" sz="1400" b="1" dirty="0"/>
          </a:p>
        </p:txBody>
      </p:sp>
      <p:sp>
        <p:nvSpPr>
          <p:cNvPr id="50213" name="Rectangle 344"/>
          <p:cNvSpPr/>
          <p:nvPr/>
        </p:nvSpPr>
        <p:spPr>
          <a:xfrm>
            <a:off x="1990725" y="2347913"/>
            <a:ext cx="7175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非数字</a:t>
            </a:r>
            <a:endParaRPr lang="zh-CN" altLang="en-US" sz="1400" b="1" dirty="0"/>
          </a:p>
        </p:txBody>
      </p:sp>
      <p:sp>
        <p:nvSpPr>
          <p:cNvPr id="40" name="Rectangle 345"/>
          <p:cNvSpPr>
            <a:spLocks noChangeArrowheads="1"/>
          </p:cNvSpPr>
          <p:nvPr/>
        </p:nvSpPr>
        <p:spPr bwMode="auto">
          <a:xfrm>
            <a:off x="492125" y="3033713"/>
            <a:ext cx="361950" cy="304800"/>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0215" name="Rectangle 346"/>
          <p:cNvSpPr/>
          <p:nvPr/>
        </p:nvSpPr>
        <p:spPr>
          <a:xfrm>
            <a:off x="473075" y="3609975"/>
            <a:ext cx="3619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a:t>
            </a:r>
            <a:endParaRPr lang="zh-CN" altLang="en-US" sz="1400" b="1" dirty="0"/>
          </a:p>
        </p:txBody>
      </p:sp>
      <p:sp>
        <p:nvSpPr>
          <p:cNvPr id="50216" name="Rectangle 347"/>
          <p:cNvSpPr/>
          <p:nvPr/>
        </p:nvSpPr>
        <p:spPr>
          <a:xfrm>
            <a:off x="555625" y="4176713"/>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a:t>
            </a:r>
            <a:endParaRPr lang="en-US" altLang="zh-CN" sz="2400" b="1" dirty="0"/>
          </a:p>
        </p:txBody>
      </p:sp>
      <p:sp>
        <p:nvSpPr>
          <p:cNvPr id="50217" name="Rectangle 348"/>
          <p:cNvSpPr/>
          <p:nvPr/>
        </p:nvSpPr>
        <p:spPr>
          <a:xfrm>
            <a:off x="2117725" y="4065588"/>
            <a:ext cx="54133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600" b="1" dirty="0"/>
              <a:t>非</a:t>
            </a:r>
            <a:r>
              <a:rPr lang="zh-CN" altLang="en-US" sz="2400" b="1" dirty="0"/>
              <a:t>*</a:t>
            </a:r>
            <a:endParaRPr lang="zh-CN" altLang="en-US" sz="2400" b="1" dirty="0"/>
          </a:p>
        </p:txBody>
      </p:sp>
      <p:sp>
        <p:nvSpPr>
          <p:cNvPr id="50218" name="Line 349"/>
          <p:cNvSpPr/>
          <p:nvPr/>
        </p:nvSpPr>
        <p:spPr>
          <a:xfrm>
            <a:off x="1692275" y="4481513"/>
            <a:ext cx="1219200" cy="0"/>
          </a:xfrm>
          <a:prstGeom prst="line">
            <a:avLst/>
          </a:prstGeom>
          <a:ln w="9525" cap="flat" cmpd="sng">
            <a:solidFill>
              <a:schemeClr val="tx1"/>
            </a:solidFill>
            <a:prstDash val="solid"/>
            <a:headEnd type="none" w="med" len="med"/>
            <a:tailEnd type="triangle" w="med" len="med"/>
          </a:ln>
        </p:spPr>
      </p:sp>
      <p:cxnSp>
        <p:nvCxnSpPr>
          <p:cNvPr id="50219" name="AutoShape 350"/>
          <p:cNvCxnSpPr>
            <a:stCxn id="50182" idx="4"/>
            <a:endCxn id="50185" idx="2"/>
          </p:cNvCxnSpPr>
          <p:nvPr/>
        </p:nvCxnSpPr>
        <p:spPr>
          <a:xfrm rot="-5400000" flipH="1">
            <a:off x="2017713" y="4113213"/>
            <a:ext cx="447675" cy="1349375"/>
          </a:xfrm>
          <a:prstGeom prst="bentConnector2">
            <a:avLst/>
          </a:prstGeom>
          <a:ln w="9525" cap="flat" cmpd="sng">
            <a:solidFill>
              <a:schemeClr val="tx1"/>
            </a:solidFill>
            <a:prstDash val="solid"/>
            <a:miter/>
            <a:headEnd type="none" w="med" len="med"/>
            <a:tailEnd type="triangle" w="med" len="med"/>
          </a:ln>
        </p:spPr>
      </p:cxnSp>
      <p:sp>
        <p:nvSpPr>
          <p:cNvPr id="50220" name="Rectangle 351"/>
          <p:cNvSpPr/>
          <p:nvPr/>
        </p:nvSpPr>
        <p:spPr>
          <a:xfrm>
            <a:off x="2173288" y="4710113"/>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a:t>
            </a:r>
            <a:endParaRPr lang="en-US" altLang="zh-CN" sz="2400" b="1" dirty="0"/>
          </a:p>
        </p:txBody>
      </p:sp>
      <p:sp>
        <p:nvSpPr>
          <p:cNvPr id="50221" name="Rectangle 352"/>
          <p:cNvSpPr/>
          <p:nvPr/>
        </p:nvSpPr>
        <p:spPr>
          <a:xfrm>
            <a:off x="549275" y="5064125"/>
            <a:ext cx="388938" cy="3365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600" b="1" dirty="0"/>
              <a:t>，</a:t>
            </a:r>
            <a:endParaRPr lang="zh-CN" altLang="en-US" sz="1600" b="1" dirty="0"/>
          </a:p>
        </p:txBody>
      </p:sp>
      <p:sp>
        <p:nvSpPr>
          <p:cNvPr id="50222" name="Rectangle 353"/>
          <p:cNvSpPr/>
          <p:nvPr/>
        </p:nvSpPr>
        <p:spPr>
          <a:xfrm>
            <a:off x="568325" y="5635625"/>
            <a:ext cx="40640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400" b="1" dirty="0"/>
              <a:t>（ </a:t>
            </a:r>
            <a:endParaRPr lang="zh-CN" altLang="en-US" sz="1400" b="1" dirty="0"/>
          </a:p>
        </p:txBody>
      </p:sp>
      <p:sp>
        <p:nvSpPr>
          <p:cNvPr id="50223" name="Rectangle 354"/>
          <p:cNvSpPr/>
          <p:nvPr/>
        </p:nvSpPr>
        <p:spPr>
          <a:xfrm>
            <a:off x="549275" y="6092825"/>
            <a:ext cx="40640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b="1" dirty="0"/>
              <a:t> </a:t>
            </a:r>
            <a:r>
              <a:rPr lang="zh-CN" altLang="en-US" sz="1400" b="1" dirty="0"/>
              <a:t>）</a:t>
            </a:r>
            <a:endParaRPr lang="zh-CN" altLang="en-US" sz="1400" b="1" dirty="0"/>
          </a:p>
        </p:txBody>
      </p:sp>
      <p:sp>
        <p:nvSpPr>
          <p:cNvPr id="50224" name="Text Box 355"/>
          <p:cNvSpPr txBox="1"/>
          <p:nvPr/>
        </p:nvSpPr>
        <p:spPr>
          <a:xfrm>
            <a:off x="1920875" y="6438900"/>
            <a:ext cx="7620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1600" b="1" dirty="0"/>
              <a:t>其它</a:t>
            </a:r>
            <a:endParaRPr lang="zh-CN" altLang="en-US" sz="1600" b="1" dirty="0"/>
          </a:p>
        </p:txBody>
      </p:sp>
      <p:sp>
        <p:nvSpPr>
          <p:cNvPr id="50225" name="矩形 50"/>
          <p:cNvSpPr/>
          <p:nvPr/>
        </p:nvSpPr>
        <p:spPr>
          <a:xfrm>
            <a:off x="3276600" y="1763713"/>
            <a:ext cx="1106488"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保留字表</a:t>
            </a:r>
            <a:endParaRPr lang="en-US" altLang="zh-CN" sz="1800" dirty="0">
              <a:solidFill>
                <a:srgbClr val="FF0000"/>
              </a:solidFill>
            </a:endParaRPr>
          </a:p>
        </p:txBody>
      </p:sp>
      <p:sp>
        <p:nvSpPr>
          <p:cNvPr id="50226" name="矩形 51"/>
          <p:cNvSpPr/>
          <p:nvPr/>
        </p:nvSpPr>
        <p:spPr>
          <a:xfrm>
            <a:off x="2944813" y="6173788"/>
            <a:ext cx="1339850"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出错情况！</a:t>
            </a:r>
            <a:endParaRPr lang="en-US" altLang="zh-CN" sz="1800" dirty="0">
              <a:solidFill>
                <a:srgbClr val="FF0000"/>
              </a:solidFill>
            </a:endParaRPr>
          </a:p>
        </p:txBody>
      </p:sp>
      <p:sp>
        <p:nvSpPr>
          <p:cNvPr id="50227" name="Rectangle 2"/>
          <p:cNvSpPr txBox="1"/>
          <p:nvPr/>
        </p:nvSpPr>
        <p:spPr>
          <a:xfrm>
            <a:off x="838200" y="404813"/>
            <a:ext cx="77724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3600" u="sng" dirty="0">
                <a:solidFill>
                  <a:srgbClr val="FF0000"/>
                </a:solidFill>
              </a:rPr>
              <a:t>3</a:t>
            </a:r>
            <a:r>
              <a:rPr lang="zh-CN" altLang="en-US" sz="3600" u="sng" dirty="0">
                <a:solidFill>
                  <a:srgbClr val="FF0000"/>
                </a:solidFill>
              </a:rPr>
              <a:t>．</a:t>
            </a:r>
            <a:r>
              <a:rPr lang="en-US" altLang="zh-CN" sz="3600" u="sng" dirty="0">
                <a:solidFill>
                  <a:srgbClr val="FF0000"/>
                </a:solidFill>
              </a:rPr>
              <a:t>2</a:t>
            </a:r>
            <a:r>
              <a:rPr lang="zh-CN" altLang="en-US" sz="3600" u="sng" dirty="0">
                <a:solidFill>
                  <a:srgbClr val="FF0000"/>
                </a:solidFill>
              </a:rPr>
              <a:t>．</a:t>
            </a:r>
            <a:r>
              <a:rPr lang="en-US" altLang="zh-CN" sz="3600" u="sng" dirty="0">
                <a:solidFill>
                  <a:srgbClr val="FF0000"/>
                </a:solidFill>
              </a:rPr>
              <a:t>4 </a:t>
            </a:r>
            <a:r>
              <a:rPr lang="zh-CN" altLang="en-US" sz="3600" u="sng" dirty="0">
                <a:solidFill>
                  <a:srgbClr val="FF0000"/>
                </a:solidFill>
              </a:rPr>
              <a:t>状态转换图的实现</a:t>
            </a:r>
            <a:r>
              <a:rPr lang="zh-CN" altLang="en-US" sz="4400" dirty="0">
                <a:solidFill>
                  <a:schemeClr val="tx2"/>
                </a:solidFill>
              </a:rPr>
              <a:t> </a:t>
            </a:r>
            <a:br>
              <a:rPr lang="zh-CN" altLang="en-US" sz="4400" dirty="0">
                <a:solidFill>
                  <a:schemeClr val="tx2"/>
                </a:solidFill>
              </a:rPr>
            </a:br>
            <a:r>
              <a:rPr lang="en-US" altLang="zh-CN" sz="2800" dirty="0">
                <a:solidFill>
                  <a:srgbClr val="CC0000"/>
                </a:solidFill>
              </a:rPr>
              <a:t>(2)</a:t>
            </a:r>
            <a:r>
              <a:rPr lang="zh-CN" altLang="en-US" sz="2800" u="sng" dirty="0">
                <a:solidFill>
                  <a:srgbClr val="CC0000"/>
                </a:solidFill>
              </a:rPr>
              <a:t>状态转换与程序</a:t>
            </a:r>
            <a:endParaRPr lang="zh-CN" altLang="en-US" sz="2800" u="sng" dirty="0">
              <a:solidFill>
                <a:srgbClr val="CC0000"/>
              </a:solidFill>
            </a:endParaRPr>
          </a:p>
        </p:txBody>
      </p:sp>
      <p:sp>
        <p:nvSpPr>
          <p:cNvPr id="55" name="矩形 54"/>
          <p:cNvSpPr/>
          <p:nvPr/>
        </p:nvSpPr>
        <p:spPr bwMode="auto">
          <a:xfrm>
            <a:off x="4724400" y="1636713"/>
            <a:ext cx="4311650" cy="513873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else if (</a:t>
            </a:r>
            <a:r>
              <a:rPr kumimoji="1" lang="en-US" altLang="zh-CN" sz="1600" b="0" i="0" u="none" strike="noStrike" kern="120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IsDigit</a:t>
            </a: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begin</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while (</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IsDigit</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begin</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Concat</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GetChar</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end</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Retract();</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value:=</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InsertConst</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strToken</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return($INT, value);</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end// else if (</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IsDigit</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else if (</a:t>
            </a:r>
            <a:r>
              <a:rPr kumimoji="1" lang="en-US" altLang="zh-CN" sz="1600" b="0" i="0" u="none" strike="noStrike" kern="120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ch</a:t>
            </a: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return ($ASSIGN, -);</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else if (</a:t>
            </a:r>
            <a:r>
              <a:rPr kumimoji="1" lang="en-US" altLang="zh-CN" sz="1600" b="0" i="0" u="none" strike="noStrike" kern="120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ch</a:t>
            </a: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return ($PLUS, -);</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else if (</a:t>
            </a:r>
            <a:r>
              <a:rPr kumimoji="1" lang="en-US" altLang="zh-CN" sz="1600" b="0" i="0" u="none" strike="noStrike" kern="120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cs typeface="+mn-cs"/>
              </a:rPr>
              <a:t>ch</a:t>
            </a: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return</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begin</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GetChar</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if (</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ch</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return ($POWER, -);</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Retract();</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return ($STAR, -);</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end // else if (</a:t>
            </a:r>
            <a:r>
              <a:rPr kumimoji="1" lang="en-US" altLang="zh-CN" sz="16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ch</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else if </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p:txBody>
          <a:bodyPr vert="horz" wrap="square" lIns="91440" tIns="45720" rIns="91440" bIns="45720" anchor="ctr" anchorCtr="0"/>
          <a:p>
            <a:r>
              <a:rPr lang="zh-CN" altLang="en-US" dirty="0"/>
              <a:t>程序实现</a:t>
            </a:r>
            <a:endParaRPr lang="zh-CN" altLang="en-US" dirty="0"/>
          </a:p>
        </p:txBody>
      </p:sp>
      <p:sp>
        <p:nvSpPr>
          <p:cNvPr id="51203" name="内容占位符 2"/>
          <p:cNvSpPr>
            <a:spLocks noGrp="1"/>
          </p:cNvSpPr>
          <p:nvPr>
            <p:ph idx="1"/>
          </p:nvPr>
        </p:nvSpPr>
        <p:spPr/>
        <p:txBody>
          <a:bodyPr vert="horz" wrap="square" lIns="91440" tIns="45720" rIns="91440" bIns="45720" anchor="t" anchorCtr="0"/>
          <a:p>
            <a:r>
              <a:rPr lang="en-US" altLang="zh-CN" sz="2400" dirty="0"/>
              <a:t>C</a:t>
            </a:r>
            <a:r>
              <a:rPr lang="zh-CN" altLang="en-US" sz="2400" dirty="0"/>
              <a:t>语言子集词法分析器的手工实现</a:t>
            </a:r>
            <a:endParaRPr lang="en-US" altLang="zh-CN" sz="2400" dirty="0"/>
          </a:p>
          <a:p>
            <a:r>
              <a:rPr lang="zh-CN" altLang="en-US" sz="2400" dirty="0"/>
              <a:t>或</a:t>
            </a:r>
            <a:r>
              <a:rPr lang="en-US" altLang="zh-CN" sz="2400" dirty="0"/>
              <a:t>Java</a:t>
            </a:r>
            <a:r>
              <a:rPr lang="zh-CN" altLang="en-US" sz="2400" dirty="0"/>
              <a:t>语言子集词法分析器的手工实现</a:t>
            </a:r>
            <a:endParaRPr lang="en-US" altLang="zh-CN" sz="2400" dirty="0"/>
          </a:p>
          <a:p>
            <a:pPr lvl="1"/>
            <a:r>
              <a:rPr lang="en-US" altLang="zh-CN" sz="1200" b="1" dirty="0"/>
              <a:t>(1) </a:t>
            </a:r>
            <a:r>
              <a:rPr lang="zh-CN" altLang="en-US" sz="1200" dirty="0"/>
              <a:t>给出语言的词法规则描述</a:t>
            </a:r>
            <a:endParaRPr lang="zh-CN" altLang="en-US" sz="1200" dirty="0"/>
          </a:p>
          <a:p>
            <a:pPr lvl="1"/>
            <a:r>
              <a:rPr lang="en-US" altLang="zh-CN" sz="1200" dirty="0"/>
              <a:t>· </a:t>
            </a:r>
            <a:r>
              <a:rPr lang="zh-CN" altLang="en-US" sz="1200" dirty="0"/>
              <a:t>标识符、关键字、整常数、字符常数、浮点常数</a:t>
            </a:r>
            <a:endParaRPr lang="zh-CN" altLang="en-US" sz="1200" dirty="0"/>
          </a:p>
          <a:p>
            <a:pPr lvl="1"/>
            <a:r>
              <a:rPr lang="en-US" altLang="zh-CN" sz="1200" dirty="0"/>
              <a:t>· </a:t>
            </a:r>
            <a:r>
              <a:rPr lang="zh-CN" altLang="en-US" sz="1200" dirty="0"/>
              <a:t>单界符：＋，－，</a:t>
            </a:r>
            <a:r>
              <a:rPr lang="en-US" altLang="zh-CN" sz="1200" dirty="0"/>
              <a:t>×</a:t>
            </a:r>
            <a:r>
              <a:rPr lang="zh-CN" altLang="en-US" sz="1200" dirty="0"/>
              <a:t>，</a:t>
            </a:r>
            <a:r>
              <a:rPr lang="en-US" altLang="zh-CN" sz="1200" dirty="0"/>
              <a:t>;</a:t>
            </a:r>
            <a:r>
              <a:rPr lang="zh-CN" altLang="en-US" sz="1200" dirty="0"/>
              <a:t>，</a:t>
            </a:r>
            <a:r>
              <a:rPr lang="en-US" altLang="zh-CN" sz="1200" dirty="0"/>
              <a:t>…</a:t>
            </a:r>
            <a:endParaRPr lang="en-US" altLang="zh-CN" sz="1200" dirty="0"/>
          </a:p>
          <a:p>
            <a:pPr lvl="1"/>
            <a:r>
              <a:rPr lang="en-US" altLang="zh-CN" sz="1200" dirty="0"/>
              <a:t>· </a:t>
            </a:r>
            <a:r>
              <a:rPr lang="zh-CN" altLang="en-US" sz="1200" dirty="0"/>
              <a:t>双界符：</a:t>
            </a:r>
            <a:r>
              <a:rPr lang="en-US" altLang="zh-CN" sz="1200" dirty="0"/>
              <a:t>/*</a:t>
            </a:r>
            <a:r>
              <a:rPr lang="zh-CN" altLang="en-US" sz="1200" dirty="0"/>
              <a:t>，</a:t>
            </a:r>
            <a:r>
              <a:rPr lang="en-US" altLang="zh-CN" sz="1200" dirty="0"/>
              <a:t>:=</a:t>
            </a:r>
            <a:r>
              <a:rPr lang="zh-CN" altLang="en-US" sz="1200" dirty="0"/>
              <a:t>，</a:t>
            </a:r>
            <a:r>
              <a:rPr lang="en-US" altLang="zh-CN" sz="1200" dirty="0"/>
              <a:t>&gt;=</a:t>
            </a:r>
            <a:r>
              <a:rPr lang="zh-CN" altLang="en-US" sz="1200" dirty="0"/>
              <a:t>，</a:t>
            </a:r>
            <a:r>
              <a:rPr lang="en-US" altLang="zh-CN" sz="1200" dirty="0"/>
              <a:t>&lt;=</a:t>
            </a:r>
            <a:r>
              <a:rPr lang="zh-CN" altLang="en-US" sz="1200" dirty="0"/>
              <a:t>，</a:t>
            </a:r>
            <a:r>
              <a:rPr lang="en-US" altLang="zh-CN" sz="1200" dirty="0"/>
              <a:t>!=</a:t>
            </a:r>
            <a:r>
              <a:rPr lang="zh-CN" altLang="en-US" sz="1200" dirty="0"/>
              <a:t>，</a:t>
            </a:r>
            <a:r>
              <a:rPr lang="en-US" altLang="zh-CN" sz="1200" dirty="0"/>
              <a:t>…</a:t>
            </a:r>
            <a:endParaRPr lang="en-US" altLang="zh-CN" sz="1200" dirty="0"/>
          </a:p>
          <a:p>
            <a:pPr lvl="1"/>
            <a:r>
              <a:rPr lang="en-US" altLang="zh-CN" sz="1200" dirty="0"/>
              <a:t>· </a:t>
            </a:r>
            <a:r>
              <a:rPr lang="zh-CN" altLang="en-US" sz="1200" dirty="0"/>
              <a:t>注释</a:t>
            </a:r>
            <a:endParaRPr lang="zh-CN" altLang="en-US" sz="1200" dirty="0"/>
          </a:p>
          <a:p>
            <a:pPr lvl="1"/>
            <a:r>
              <a:rPr lang="en-US" altLang="zh-CN" sz="1200" b="1" dirty="0"/>
              <a:t>(2) </a:t>
            </a:r>
            <a:r>
              <a:rPr lang="zh-CN" altLang="en-US" sz="1200" dirty="0"/>
              <a:t>针对这种单词的状态转换图和程序框图</a:t>
            </a:r>
            <a:endParaRPr lang="zh-CN" altLang="en-US" sz="1200" dirty="0"/>
          </a:p>
          <a:p>
            <a:pPr lvl="1"/>
            <a:r>
              <a:rPr lang="en-US" altLang="zh-CN" sz="1200" b="1" dirty="0"/>
              <a:t>(3) </a:t>
            </a:r>
            <a:r>
              <a:rPr lang="zh-CN" altLang="en-US" sz="1200" dirty="0"/>
              <a:t>核心数据结构的设计</a:t>
            </a:r>
            <a:endParaRPr lang="zh-CN" altLang="en-US" sz="1200" dirty="0"/>
          </a:p>
          <a:p>
            <a:pPr lvl="1"/>
            <a:r>
              <a:rPr lang="zh-CN" altLang="en-US" sz="1200" dirty="0"/>
              <a:t>如符号表、关键字等</a:t>
            </a:r>
            <a:endParaRPr lang="zh-CN" altLang="en-US" sz="1200" dirty="0"/>
          </a:p>
          <a:p>
            <a:pPr lvl="1"/>
            <a:r>
              <a:rPr lang="en-US" altLang="zh-CN" sz="1200" b="1" dirty="0"/>
              <a:t>(4) </a:t>
            </a:r>
            <a:r>
              <a:rPr lang="zh-CN" altLang="en-US" sz="1200" dirty="0"/>
              <a:t>错误处理</a:t>
            </a:r>
            <a:endParaRPr lang="zh-CN" altLang="en-US" sz="1200" dirty="0"/>
          </a:p>
          <a:p>
            <a:pPr lvl="1"/>
            <a:r>
              <a:rPr lang="zh-CN" altLang="en-US" sz="1200" dirty="0"/>
              <a:t>错误的位置及类型等</a:t>
            </a:r>
            <a:endParaRPr lang="en-US" altLang="zh-CN" sz="1200" dirty="0"/>
          </a:p>
          <a:p>
            <a:endParaRPr lang="en-US" altLang="zh-CN" sz="1600" dirty="0"/>
          </a:p>
          <a:p>
            <a:r>
              <a:rPr lang="zh-CN" altLang="en-US" sz="2400" dirty="0"/>
              <a:t>可以用不同语言来实现，比如</a:t>
            </a:r>
            <a:r>
              <a:rPr lang="en-US" altLang="zh-CN" sz="2400" dirty="0"/>
              <a:t>C</a:t>
            </a:r>
            <a:r>
              <a:rPr lang="zh-CN" altLang="en-US" sz="2400" dirty="0"/>
              <a:t>，</a:t>
            </a:r>
            <a:r>
              <a:rPr lang="en-US" altLang="zh-CN" sz="2400" dirty="0"/>
              <a:t>Java</a:t>
            </a:r>
            <a:r>
              <a:rPr lang="zh-CN" altLang="en-US" sz="2400" dirty="0"/>
              <a:t>，</a:t>
            </a:r>
            <a:r>
              <a:rPr lang="en-US" altLang="zh-CN" sz="2400" dirty="0"/>
              <a:t>Phython</a:t>
            </a:r>
            <a:endParaRPr lang="zh-CN" altLang="en-US" sz="2400"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p:txBody>
          <a:bodyPr vert="horz" wrap="square" lIns="91440" tIns="45720" rIns="91440" bIns="45720" anchor="ctr" anchorCtr="0"/>
          <a:p>
            <a:r>
              <a:rPr lang="zh-CN" altLang="en-US" sz="3600" dirty="0"/>
              <a:t>词法分析在自然语言处理的应用</a:t>
            </a:r>
            <a:endParaRPr lang="zh-CN" altLang="en-US" sz="3600" dirty="0"/>
          </a:p>
        </p:txBody>
      </p:sp>
      <p:sp>
        <p:nvSpPr>
          <p:cNvPr id="52227" name="内容占位符 2"/>
          <p:cNvSpPr>
            <a:spLocks noGrp="1"/>
          </p:cNvSpPr>
          <p:nvPr>
            <p:ph idx="1"/>
          </p:nvPr>
        </p:nvSpPr>
        <p:spPr/>
        <p:txBody>
          <a:bodyPr vert="horz" wrap="square" lIns="91440" tIns="45720" rIns="91440" bIns="45720" anchor="t" anchorCtr="0"/>
          <a:p>
            <a:r>
              <a:rPr lang="zh-CN" altLang="en-US" sz="2400" dirty="0"/>
              <a:t>英文自然语言处理：</a:t>
            </a:r>
            <a:endParaRPr lang="en-US" altLang="zh-CN" sz="2400" dirty="0"/>
          </a:p>
          <a:p>
            <a:pPr lvl="1"/>
            <a:r>
              <a:rPr lang="en-US" altLang="zh-CN" sz="2000" dirty="0"/>
              <a:t>stanford-parser</a:t>
            </a:r>
            <a:r>
              <a:rPr lang="zh-CN" altLang="en-US" sz="2000" dirty="0"/>
              <a:t>：</a:t>
            </a:r>
            <a:r>
              <a:rPr lang="en-US" altLang="zh-CN" sz="2000" dirty="0"/>
              <a:t>http://nlp.stanford.edu/software/lex-parser.shtml</a:t>
            </a:r>
            <a:endParaRPr lang="en-US" altLang="zh-CN" sz="2000" dirty="0"/>
          </a:p>
          <a:p>
            <a:r>
              <a:rPr lang="zh-CN" altLang="en-US" sz="2400" dirty="0"/>
              <a:t>中文自然语言处理：</a:t>
            </a:r>
            <a:endParaRPr lang="en-US" altLang="zh-CN" sz="2400" dirty="0"/>
          </a:p>
          <a:p>
            <a:pPr lvl="1"/>
            <a:r>
              <a:rPr lang="en-US" altLang="zh-CN" sz="2000" dirty="0"/>
              <a:t>THULAC</a:t>
            </a:r>
            <a:r>
              <a:rPr lang="zh-CN" altLang="en-US" sz="2000" dirty="0"/>
              <a:t>（</a:t>
            </a:r>
            <a:r>
              <a:rPr lang="en-US" altLang="zh-CN" sz="2000" dirty="0"/>
              <a:t>THU Lexical Analyzer for Chinese</a:t>
            </a:r>
            <a:r>
              <a:rPr lang="zh-CN" altLang="en-US" sz="2000" dirty="0"/>
              <a:t>）由清华大学自然语言处理与社会人文计算实验室研制推出的一套中文词法分析工具包，具有中文分词和词性标注功能。</a:t>
            </a:r>
            <a:r>
              <a:rPr lang="en-US" altLang="zh-CN" sz="2000" dirty="0">
                <a:hlinkClick r:id="rId1"/>
              </a:rPr>
              <a:t>http://thulac.thunlp.org/</a:t>
            </a:r>
            <a:endParaRPr lang="en-US" altLang="zh-CN" sz="2000" dirty="0"/>
          </a:p>
          <a:p>
            <a:r>
              <a:rPr lang="zh-CN" altLang="en-US" sz="2400" dirty="0"/>
              <a:t>自然语言比程序语言复杂，还需要基于统计的方法、机器学习的方法来补充</a:t>
            </a:r>
            <a:endParaRPr lang="en-US" altLang="zh-CN" sz="2400" dirty="0"/>
          </a:p>
          <a:p>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p:txBody>
          <a:bodyPr vert="horz" wrap="square" lIns="91440" tIns="45720" rIns="91440" bIns="45720" anchor="ctr" anchorCtr="0"/>
          <a:p>
            <a:r>
              <a:rPr lang="zh-CN" altLang="en-US" dirty="0"/>
              <a:t>作业</a:t>
            </a:r>
            <a:endParaRPr lang="zh-CN" altLang="en-US" dirty="0"/>
          </a:p>
        </p:txBody>
      </p:sp>
      <p:sp>
        <p:nvSpPr>
          <p:cNvPr id="53251" name="内容占位符 2"/>
          <p:cNvSpPr>
            <a:spLocks noGrp="1"/>
          </p:cNvSpPr>
          <p:nvPr>
            <p:ph idx="1"/>
          </p:nvPr>
        </p:nvSpPr>
        <p:spPr/>
        <p:txBody>
          <a:bodyPr vert="horz" wrap="square" lIns="91440" tIns="45720" rIns="91440" bIns="45720" anchor="t" anchorCtr="0"/>
          <a:p>
            <a:r>
              <a:rPr lang="en-US" altLang="zh-CN" dirty="0"/>
              <a:t>P45-46</a:t>
            </a:r>
            <a:r>
              <a:rPr lang="zh-CN" altLang="en-US" dirty="0"/>
              <a:t>的算法实现</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Grp="1"/>
          </p:cNvSpPr>
          <p:nvPr>
            <p:ph idx="1"/>
          </p:nvPr>
        </p:nvSpPr>
        <p:spPr bwMode="auto">
          <a:xfrm>
            <a:off x="685798" y="1052194"/>
            <a:ext cx="7772400" cy="4883150"/>
          </a:xfrm>
          <a:ln>
            <a:solidFill>
              <a:srgbClr val="000099">
                <a:alpha val="100000"/>
              </a:srgbClr>
            </a:solidFill>
            <a:miter lim="800000"/>
          </a:ln>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1">
                <a:ln>
                  <a:noFill/>
                </a:ln>
                <a:solidFill>
                  <a:schemeClr val="tx1"/>
                </a:solidFill>
                <a:effectLst/>
                <a:uLnTx/>
                <a:uFillTx/>
                <a:latin typeface="+mn-lt"/>
                <a:ea typeface="+mn-ea"/>
                <a:cs typeface="+mn-cs"/>
              </a:rPr>
              <a:t>到此为止，你是否能够设计一个词法分析器？</a:t>
            </a:r>
            <a:endParaRPr kumimoji="0"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rPr>
              <a:t>是否有更好的途径？</a:t>
            </a:r>
            <a:endParaRPr kumimoji="0" lang="zh-CN" altLang="en-US"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rPr>
              <a:t>=&gt; </a:t>
            </a:r>
            <a:r>
              <a:rPr kumimoji="0" lang="zh-CN" altLang="en-US"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rPr>
              <a:t>状态转换图</a:t>
            </a:r>
            <a:endParaRPr kumimoji="0" lang="zh-CN" altLang="en-US"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rPr>
              <a:t>能否自动化？</a:t>
            </a:r>
            <a:endParaRPr kumimoji="0" lang="zh-CN" altLang="en-US"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rPr>
              <a:t>=&gt; </a:t>
            </a:r>
            <a:r>
              <a:rPr kumimoji="0" lang="zh-CN" altLang="en-US"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rPr>
              <a:t>先形式化！</a:t>
            </a:r>
            <a:endParaRPr kumimoji="0" lang="zh-CN" altLang="en-US" sz="2800" b="0" i="0" u="none" strike="noStrike" kern="0" cap="none" spc="0" normalizeH="0" baseline="0" noProof="1">
              <a:ln w="6600">
                <a:solidFill>
                  <a:schemeClr val="accent2"/>
                </a:solidFill>
                <a:prstDash val="solid"/>
              </a:ln>
              <a:solidFill>
                <a:srgbClr val="FFFFFF"/>
              </a:solidFill>
              <a:effectLst>
                <a:outerShdw dist="38100" dir="2700000" algn="tl" rotWithShape="0">
                  <a:schemeClr val="accent2"/>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0" cap="none" spc="0" normalizeH="0" baseline="0" noProof="1">
                <a:ln>
                  <a:noFill/>
                </a:ln>
                <a:solidFill>
                  <a:schemeClr val="tx1"/>
                </a:solidFill>
                <a:effectLst/>
                <a:uLnTx/>
                <a:uFillTx/>
                <a:latin typeface="+mn-lt"/>
                <a:ea typeface="+mn-ea"/>
                <a:cs typeface="+mn-cs"/>
              </a:rPr>
              <a:t>    </a:t>
            </a:r>
            <a:endParaRPr kumimoji="0" lang="en-US" altLang="zh-CN" sz="2000" b="0" i="0" u="none" strike="noStrike" kern="0" cap="none" spc="0" normalizeH="0" baseline="0" noProof="1">
              <a:ln>
                <a:noFill/>
              </a:ln>
              <a:solidFill>
                <a:schemeClr val="tx1"/>
              </a:solidFill>
              <a:effectLst/>
              <a:uLnTx/>
              <a:uFillTx/>
              <a:latin typeface="+mn-lt"/>
              <a:ea typeface="+mn-ea"/>
              <a:cs typeface="+mn-cs"/>
            </a:endParaRPr>
          </a:p>
        </p:txBody>
      </p:sp>
      <p:pic>
        <p:nvPicPr>
          <p:cNvPr id="54275" name="图片 99"/>
          <p:cNvPicPr/>
          <p:nvPr/>
        </p:nvPicPr>
        <p:blipFill>
          <a:blip r:embed="rId1"/>
          <a:stretch>
            <a:fillRect/>
          </a:stretch>
        </p:blipFill>
        <p:spPr>
          <a:xfrm>
            <a:off x="5867400" y="2728913"/>
            <a:ext cx="2463800" cy="309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7" dur="500"/>
                                        <p:tgtEl>
                                          <p:spTgt spid="1843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12" dur="500"/>
                                        <p:tgtEl>
                                          <p:spTgt spid="1843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17" dur="500"/>
                                        <p:tgtEl>
                                          <p:spTgt spid="1843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22"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矩形 1"/>
          <p:cNvSpPr/>
          <p:nvPr/>
        </p:nvSpPr>
        <p:spPr>
          <a:xfrm>
            <a:off x="323850" y="2152650"/>
            <a:ext cx="9540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源程序</a:t>
            </a:r>
            <a:endParaRPr lang="zh-CN" altLang="en-US" sz="2000" dirty="0"/>
          </a:p>
        </p:txBody>
      </p:sp>
      <p:sp>
        <p:nvSpPr>
          <p:cNvPr id="56323" name="矩形 2"/>
          <p:cNvSpPr/>
          <p:nvPr/>
        </p:nvSpPr>
        <p:spPr>
          <a:xfrm>
            <a:off x="395288" y="3135313"/>
            <a:ext cx="1944687"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语言</a:t>
            </a:r>
            <a:endParaRPr lang="en-US" altLang="zh-CN" sz="2000" dirty="0"/>
          </a:p>
          <a:p>
            <a:pPr marL="0" lvl="0" indent="0" eaLnBrk="1" hangingPunct="1">
              <a:spcBef>
                <a:spcPct val="0"/>
              </a:spcBef>
              <a:buNone/>
            </a:pPr>
            <a:r>
              <a:rPr lang="en-US" altLang="zh-CN" sz="2000" dirty="0"/>
              <a:t>(</a:t>
            </a:r>
            <a:r>
              <a:rPr lang="zh-CN" altLang="en-US" sz="2000" dirty="0"/>
              <a:t>正则文法</a:t>
            </a:r>
            <a:r>
              <a:rPr lang="en-US" altLang="zh-CN" sz="2000" dirty="0"/>
              <a:t>)</a:t>
            </a:r>
            <a:endParaRPr lang="zh-CN" altLang="en-US" sz="2000" dirty="0"/>
          </a:p>
        </p:txBody>
      </p:sp>
      <p:sp>
        <p:nvSpPr>
          <p:cNvPr id="56324" name="矩形 5"/>
          <p:cNvSpPr/>
          <p:nvPr/>
        </p:nvSpPr>
        <p:spPr>
          <a:xfrm>
            <a:off x="314325" y="4503738"/>
            <a:ext cx="2106613"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词法分析器</a:t>
            </a:r>
            <a:endParaRPr lang="en-US" altLang="zh-CN" sz="2000" dirty="0"/>
          </a:p>
          <a:p>
            <a:pPr marL="0" lvl="0" indent="0" eaLnBrk="1" hangingPunct="1">
              <a:spcBef>
                <a:spcPct val="0"/>
              </a:spcBef>
              <a:buNone/>
            </a:pPr>
            <a:r>
              <a:rPr lang="en-US" altLang="zh-CN" sz="2000" dirty="0"/>
              <a:t>(</a:t>
            </a:r>
            <a:r>
              <a:rPr lang="zh-CN" altLang="en-US" sz="2000" dirty="0"/>
              <a:t>有限自动机</a:t>
            </a:r>
            <a:r>
              <a:rPr lang="en-US" altLang="zh-CN" sz="2000" dirty="0"/>
              <a:t>)</a:t>
            </a:r>
            <a:endParaRPr lang="zh-CN" altLang="en-US" sz="2000" dirty="0"/>
          </a:p>
        </p:txBody>
      </p:sp>
      <p:sp>
        <p:nvSpPr>
          <p:cNvPr id="56325" name="矩形 8"/>
          <p:cNvSpPr/>
          <p:nvPr/>
        </p:nvSpPr>
        <p:spPr>
          <a:xfrm>
            <a:off x="2187575" y="2127250"/>
            <a:ext cx="9540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源程序</a:t>
            </a:r>
            <a:endParaRPr lang="zh-CN" altLang="en-US" sz="2000" dirty="0"/>
          </a:p>
        </p:txBody>
      </p:sp>
      <p:sp>
        <p:nvSpPr>
          <p:cNvPr id="56326" name="矩形 9"/>
          <p:cNvSpPr/>
          <p:nvPr/>
        </p:nvSpPr>
        <p:spPr>
          <a:xfrm>
            <a:off x="2051050" y="3063875"/>
            <a:ext cx="2224088" cy="706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抽象语法树</a:t>
            </a:r>
            <a:endParaRPr lang="en-US" altLang="zh-CN" sz="2000" dirty="0"/>
          </a:p>
          <a:p>
            <a:pPr marL="0" lvl="0" indent="0" eaLnBrk="1" hangingPunct="1">
              <a:spcBef>
                <a:spcPct val="0"/>
              </a:spcBef>
              <a:buNone/>
            </a:pPr>
            <a:r>
              <a:rPr lang="en-US" altLang="zh-CN" sz="2000" dirty="0"/>
              <a:t>(</a:t>
            </a:r>
            <a:r>
              <a:rPr lang="zh-CN" altLang="en-US" sz="2000" dirty="0"/>
              <a:t>上下文无关文法</a:t>
            </a:r>
            <a:r>
              <a:rPr lang="en-US" altLang="zh-CN" sz="2000" dirty="0"/>
              <a:t>)</a:t>
            </a:r>
            <a:endParaRPr lang="zh-CN" altLang="en-US" sz="2000" dirty="0"/>
          </a:p>
        </p:txBody>
      </p:sp>
      <p:sp>
        <p:nvSpPr>
          <p:cNvPr id="56327" name="矩形 10"/>
          <p:cNvSpPr/>
          <p:nvPr/>
        </p:nvSpPr>
        <p:spPr>
          <a:xfrm>
            <a:off x="2178050" y="4476750"/>
            <a:ext cx="2106613"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语法分析器</a:t>
            </a:r>
            <a:endParaRPr lang="en-US" altLang="zh-CN" sz="2000" dirty="0"/>
          </a:p>
          <a:p>
            <a:pPr marL="0" lvl="0" indent="0" eaLnBrk="1" hangingPunct="1">
              <a:spcBef>
                <a:spcPct val="0"/>
              </a:spcBef>
              <a:buNone/>
            </a:pPr>
            <a:r>
              <a:rPr lang="en-US" altLang="zh-CN" sz="2000" dirty="0"/>
              <a:t>(</a:t>
            </a:r>
            <a:r>
              <a:rPr lang="zh-CN" altLang="en-US" sz="2000" dirty="0"/>
              <a:t>下推自动机</a:t>
            </a:r>
            <a:r>
              <a:rPr lang="en-US" altLang="zh-CN" sz="2000" dirty="0"/>
              <a:t>)</a:t>
            </a:r>
            <a:endParaRPr lang="zh-CN" altLang="en-US" sz="2000" dirty="0"/>
          </a:p>
        </p:txBody>
      </p:sp>
      <p:sp>
        <p:nvSpPr>
          <p:cNvPr id="56328" name="矩形 11"/>
          <p:cNvSpPr/>
          <p:nvPr/>
        </p:nvSpPr>
        <p:spPr>
          <a:xfrm>
            <a:off x="4419600" y="2127250"/>
            <a:ext cx="12096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中间程序</a:t>
            </a:r>
            <a:endParaRPr lang="zh-CN" altLang="en-US" sz="2000" dirty="0"/>
          </a:p>
        </p:txBody>
      </p:sp>
      <p:sp>
        <p:nvSpPr>
          <p:cNvPr id="56329" name="矩形 12"/>
          <p:cNvSpPr/>
          <p:nvPr/>
        </p:nvSpPr>
        <p:spPr>
          <a:xfrm>
            <a:off x="4491038" y="3108325"/>
            <a:ext cx="1944687"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中间语言语言</a:t>
            </a:r>
            <a:endParaRPr lang="en-US" altLang="zh-CN" sz="2000" dirty="0"/>
          </a:p>
          <a:p>
            <a:pPr marL="0" lvl="0" indent="0" eaLnBrk="1" hangingPunct="1">
              <a:spcBef>
                <a:spcPct val="0"/>
              </a:spcBef>
              <a:buNone/>
            </a:pPr>
            <a:endParaRPr lang="zh-CN" altLang="en-US" sz="2000" dirty="0"/>
          </a:p>
        </p:txBody>
      </p:sp>
      <p:sp>
        <p:nvSpPr>
          <p:cNvPr id="56330" name="矩形 13"/>
          <p:cNvSpPr/>
          <p:nvPr/>
        </p:nvSpPr>
        <p:spPr>
          <a:xfrm>
            <a:off x="4410075" y="4476750"/>
            <a:ext cx="2106613"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转换器</a:t>
            </a:r>
            <a:endParaRPr lang="en-US" altLang="zh-CN" sz="2000" dirty="0"/>
          </a:p>
          <a:p>
            <a:pPr marL="0" lvl="0" indent="0" eaLnBrk="1" hangingPunct="1">
              <a:spcBef>
                <a:spcPct val="0"/>
              </a:spcBef>
              <a:buNone/>
            </a:pPr>
            <a:r>
              <a:rPr lang="en-US" altLang="zh-CN" sz="2000" dirty="0"/>
              <a:t>(</a:t>
            </a:r>
            <a:r>
              <a:rPr lang="zh-CN" altLang="en-US" sz="2000" dirty="0"/>
              <a:t>虚拟机</a:t>
            </a:r>
            <a:r>
              <a:rPr lang="en-US" altLang="zh-CN" sz="2000" dirty="0"/>
              <a:t>)</a:t>
            </a:r>
            <a:endParaRPr lang="zh-CN" altLang="en-US" sz="2000" dirty="0"/>
          </a:p>
        </p:txBody>
      </p:sp>
      <p:sp>
        <p:nvSpPr>
          <p:cNvPr id="56331" name="矩形 14"/>
          <p:cNvSpPr/>
          <p:nvPr/>
        </p:nvSpPr>
        <p:spPr>
          <a:xfrm>
            <a:off x="6723063" y="2127250"/>
            <a:ext cx="230663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汇编程序</a:t>
            </a:r>
            <a:r>
              <a:rPr lang="en-US" altLang="zh-CN" sz="2000" dirty="0"/>
              <a:t>/</a:t>
            </a:r>
            <a:r>
              <a:rPr lang="zh-CN" altLang="en-US" sz="2000" dirty="0"/>
              <a:t>机器程序</a:t>
            </a:r>
            <a:endParaRPr lang="zh-CN" altLang="en-US" sz="2000" dirty="0"/>
          </a:p>
        </p:txBody>
      </p:sp>
      <p:sp>
        <p:nvSpPr>
          <p:cNvPr id="56332" name="矩形 15"/>
          <p:cNvSpPr/>
          <p:nvPr/>
        </p:nvSpPr>
        <p:spPr>
          <a:xfrm>
            <a:off x="6796088" y="3108325"/>
            <a:ext cx="2455862"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汇编语言</a:t>
            </a:r>
            <a:r>
              <a:rPr lang="en-US" altLang="zh-CN" sz="2000" dirty="0"/>
              <a:t>/</a:t>
            </a:r>
            <a:r>
              <a:rPr lang="zh-CN" altLang="en-US" sz="2000" dirty="0"/>
              <a:t>机器指令</a:t>
            </a:r>
            <a:endParaRPr lang="en-US" altLang="zh-CN" sz="2000" dirty="0"/>
          </a:p>
        </p:txBody>
      </p:sp>
      <p:sp>
        <p:nvSpPr>
          <p:cNvPr id="56333" name="矩形 16"/>
          <p:cNvSpPr/>
          <p:nvPr/>
        </p:nvSpPr>
        <p:spPr>
          <a:xfrm>
            <a:off x="6715125" y="4476750"/>
            <a:ext cx="2105025"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执行器</a:t>
            </a:r>
            <a:endParaRPr lang="en-US" altLang="zh-CN" sz="2000" dirty="0"/>
          </a:p>
          <a:p>
            <a:pPr marL="0" lvl="0" indent="0" eaLnBrk="1" hangingPunct="1">
              <a:spcBef>
                <a:spcPct val="0"/>
              </a:spcBef>
              <a:buNone/>
            </a:pPr>
            <a:r>
              <a:rPr lang="en-US" altLang="zh-CN" sz="2000" dirty="0"/>
              <a:t>(CPU)</a:t>
            </a:r>
            <a:endParaRPr lang="zh-CN" altLang="en-US" sz="2000" dirty="0"/>
          </a:p>
        </p:txBody>
      </p:sp>
      <p:cxnSp>
        <p:nvCxnSpPr>
          <p:cNvPr id="56334" name="直接连接符 7"/>
          <p:cNvCxnSpPr/>
          <p:nvPr/>
        </p:nvCxnSpPr>
        <p:spPr>
          <a:xfrm>
            <a:off x="395288" y="2846388"/>
            <a:ext cx="8569325" cy="0"/>
          </a:xfrm>
          <a:prstGeom prst="line">
            <a:avLst/>
          </a:prstGeom>
          <a:ln w="9525" cap="flat" cmpd="sng">
            <a:solidFill>
              <a:schemeClr val="tx1"/>
            </a:solidFill>
            <a:prstDash val="solid"/>
            <a:headEnd type="none" w="med" len="med"/>
            <a:tailEnd type="none" w="med" len="med"/>
          </a:ln>
        </p:spPr>
      </p:cxnSp>
      <p:cxnSp>
        <p:nvCxnSpPr>
          <p:cNvPr id="56335" name="直接连接符 18"/>
          <p:cNvCxnSpPr/>
          <p:nvPr/>
        </p:nvCxnSpPr>
        <p:spPr>
          <a:xfrm>
            <a:off x="323850" y="4214813"/>
            <a:ext cx="8640763" cy="0"/>
          </a:xfrm>
          <a:prstGeom prst="line">
            <a:avLst/>
          </a:prstGeom>
          <a:ln w="9525" cap="flat" cmpd="sng">
            <a:solidFill>
              <a:schemeClr val="tx1"/>
            </a:solidFill>
            <a:prstDash val="solid"/>
            <a:headEnd type="none" w="med" len="med"/>
            <a:tailEnd type="none" w="med" len="med"/>
          </a:ln>
        </p:spPr>
      </p:cxnSp>
      <p:cxnSp>
        <p:nvCxnSpPr>
          <p:cNvPr id="56336" name="直接连接符 20"/>
          <p:cNvCxnSpPr/>
          <p:nvPr/>
        </p:nvCxnSpPr>
        <p:spPr>
          <a:xfrm>
            <a:off x="1979613" y="2054225"/>
            <a:ext cx="0" cy="3384550"/>
          </a:xfrm>
          <a:prstGeom prst="line">
            <a:avLst/>
          </a:prstGeom>
          <a:ln w="9525" cap="flat" cmpd="sng">
            <a:solidFill>
              <a:schemeClr val="tx1"/>
            </a:solidFill>
            <a:prstDash val="dash"/>
            <a:headEnd type="none" w="med" len="med"/>
            <a:tailEnd type="none" w="med" len="med"/>
          </a:ln>
        </p:spPr>
      </p:cxnSp>
      <p:cxnSp>
        <p:nvCxnSpPr>
          <p:cNvPr id="56337" name="直接连接符 23"/>
          <p:cNvCxnSpPr/>
          <p:nvPr/>
        </p:nvCxnSpPr>
        <p:spPr>
          <a:xfrm>
            <a:off x="4284663" y="2054225"/>
            <a:ext cx="0" cy="3384550"/>
          </a:xfrm>
          <a:prstGeom prst="line">
            <a:avLst/>
          </a:prstGeom>
          <a:ln w="9525" cap="flat" cmpd="sng">
            <a:solidFill>
              <a:schemeClr val="tx1"/>
            </a:solidFill>
            <a:prstDash val="dash"/>
            <a:headEnd type="none" w="med" len="med"/>
            <a:tailEnd type="none" w="med" len="med"/>
          </a:ln>
        </p:spPr>
      </p:cxnSp>
      <p:cxnSp>
        <p:nvCxnSpPr>
          <p:cNvPr id="56338" name="直接连接符 24"/>
          <p:cNvCxnSpPr/>
          <p:nvPr/>
        </p:nvCxnSpPr>
        <p:spPr>
          <a:xfrm>
            <a:off x="6516688" y="2054225"/>
            <a:ext cx="0" cy="3384550"/>
          </a:xfrm>
          <a:prstGeom prst="line">
            <a:avLst/>
          </a:prstGeom>
          <a:ln w="9525" cap="flat" cmpd="sng">
            <a:solidFill>
              <a:schemeClr val="tx1"/>
            </a:solidFill>
            <a:prstDash val="dash"/>
            <a:headEnd type="none" w="med" len="med"/>
            <a:tailEnd type="none" w="med" len="med"/>
          </a:ln>
        </p:spPr>
      </p:cxnSp>
      <p:sp>
        <p:nvSpPr>
          <p:cNvPr id="56339" name="矩形 21"/>
          <p:cNvSpPr/>
          <p:nvPr/>
        </p:nvSpPr>
        <p:spPr>
          <a:xfrm>
            <a:off x="-36512" y="3492500"/>
            <a:ext cx="701675" cy="132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solidFill>
                  <a:srgbClr val="FF0000"/>
                </a:solidFill>
              </a:rPr>
              <a:t>理</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论</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层</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面</a:t>
            </a:r>
            <a:endParaRPr lang="zh-CN" altLang="en-US" sz="2000" dirty="0">
              <a:solidFill>
                <a:srgbClr val="FF0000"/>
              </a:solidFill>
            </a:endParaRPr>
          </a:p>
        </p:txBody>
      </p:sp>
      <p:sp>
        <p:nvSpPr>
          <p:cNvPr id="56340" name="矩形 22"/>
          <p:cNvSpPr/>
          <p:nvPr/>
        </p:nvSpPr>
        <p:spPr>
          <a:xfrm>
            <a:off x="-31750" y="1484313"/>
            <a:ext cx="854075" cy="132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solidFill>
                  <a:srgbClr val="FF0000"/>
                </a:solidFill>
              </a:rPr>
              <a:t>程</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序</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层</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面</a:t>
            </a:r>
            <a:endParaRPr lang="zh-CN" altLang="en-US" sz="2000" dirty="0">
              <a:solidFill>
                <a:srgbClr val="FF0000"/>
              </a:solidFill>
            </a:endParaRPr>
          </a:p>
        </p:txBody>
      </p:sp>
      <p:sp>
        <p:nvSpPr>
          <p:cNvPr id="56341" name="下箭头 27"/>
          <p:cNvSpPr/>
          <p:nvPr/>
        </p:nvSpPr>
        <p:spPr>
          <a:xfrm>
            <a:off x="900113" y="3843338"/>
            <a:ext cx="215900" cy="660400"/>
          </a:xfrm>
          <a:prstGeom prst="downArrow">
            <a:avLst>
              <a:gd name="adj1" fmla="val 50000"/>
              <a:gd name="adj2" fmla="val 49974"/>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56342" name="矩形 28"/>
          <p:cNvSpPr/>
          <p:nvPr/>
        </p:nvSpPr>
        <p:spPr>
          <a:xfrm>
            <a:off x="1160463" y="3941763"/>
            <a:ext cx="109696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dirty="0"/>
              <a:t>Lex</a:t>
            </a:r>
            <a:r>
              <a:rPr lang="zh-CN" altLang="en-US" sz="2000" dirty="0"/>
              <a:t>自动</a:t>
            </a:r>
            <a:endParaRPr lang="zh-CN" altLang="en-US" sz="2000" dirty="0"/>
          </a:p>
        </p:txBody>
      </p:sp>
      <p:sp>
        <p:nvSpPr>
          <p:cNvPr id="56343" name="下箭头 31"/>
          <p:cNvSpPr/>
          <p:nvPr/>
        </p:nvSpPr>
        <p:spPr>
          <a:xfrm>
            <a:off x="3049588" y="3854450"/>
            <a:ext cx="215900" cy="660400"/>
          </a:xfrm>
          <a:prstGeom prst="downArrow">
            <a:avLst>
              <a:gd name="adj1" fmla="val 50000"/>
              <a:gd name="adj2" fmla="val 49974"/>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56344" name="矩形 32"/>
          <p:cNvSpPr/>
          <p:nvPr/>
        </p:nvSpPr>
        <p:spPr>
          <a:xfrm>
            <a:off x="3309938" y="3954463"/>
            <a:ext cx="12001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dirty="0">
                <a:solidFill>
                  <a:srgbClr val="FF0000"/>
                </a:solidFill>
              </a:rPr>
              <a:t>Yacc</a:t>
            </a:r>
            <a:r>
              <a:rPr lang="zh-CN" altLang="en-US" sz="2000" dirty="0">
                <a:solidFill>
                  <a:srgbClr val="FF0000"/>
                </a:solidFill>
              </a:rPr>
              <a:t>自动</a:t>
            </a:r>
            <a:endParaRPr lang="zh-CN" altLang="en-US" sz="2000" dirty="0">
              <a:solidFill>
                <a:srgbClr val="FF0000"/>
              </a:solidFill>
            </a:endParaRPr>
          </a:p>
        </p:txBody>
      </p:sp>
      <p:sp>
        <p:nvSpPr>
          <p:cNvPr id="34" name="矩形 33"/>
          <p:cNvSpPr/>
          <p:nvPr/>
        </p:nvSpPr>
        <p:spPr>
          <a:xfrm>
            <a:off x="2667000" y="2481263"/>
            <a:ext cx="646113"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手动</a:t>
            </a:r>
            <a:endParaRPr kumimoji="1" lang="en-US" altLang="zh-CN"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实现</a:t>
            </a:r>
            <a:endPar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35" name="矩形 34"/>
          <p:cNvSpPr/>
          <p:nvPr/>
        </p:nvSpPr>
        <p:spPr>
          <a:xfrm>
            <a:off x="498475" y="2552700"/>
            <a:ext cx="646113"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手动</a:t>
            </a:r>
            <a:endParaRPr kumimoji="1" lang="en-US" altLang="zh-CN"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实现</a:t>
            </a:r>
            <a:endPar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2" name="矩形 1"/>
          <p:cNvSpPr/>
          <p:nvPr/>
        </p:nvSpPr>
        <p:spPr>
          <a:xfrm>
            <a:off x="2393950" y="5589588"/>
            <a:ext cx="4572000" cy="36830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rgbClr val="FF0000"/>
                </a:solidFill>
                <a:effectLst/>
                <a:uLnTx/>
                <a:uFillTx/>
                <a:latin typeface="+mn-lt"/>
                <a:ea typeface="+mn-ea"/>
                <a:cs typeface="+mn-cs"/>
              </a:rPr>
              <a:t>研究自动机，是为了能够做自动分析！！！</a:t>
            </a:r>
            <a:endParaRPr kumimoji="1"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28" name="矩形 27"/>
          <p:cNvSpPr/>
          <p:nvPr/>
        </p:nvSpPr>
        <p:spPr>
          <a:xfrm>
            <a:off x="1008063" y="2552700"/>
            <a:ext cx="646113"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词法</a:t>
            </a:r>
            <a:endParaRPr kumimoji="1" lang="en-US" altLang="zh-CN"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分析</a:t>
            </a:r>
            <a:endPar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29" name="矩形 28"/>
          <p:cNvSpPr/>
          <p:nvPr/>
        </p:nvSpPr>
        <p:spPr>
          <a:xfrm>
            <a:off x="3230563" y="2489200"/>
            <a:ext cx="647700"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语法</a:t>
            </a:r>
            <a:endParaRPr kumimoji="1" lang="en-US" altLang="zh-CN"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分析</a:t>
            </a:r>
            <a:endPar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3" name="文本框 2"/>
          <p:cNvSpPr txBox="1"/>
          <p:nvPr/>
        </p:nvSpPr>
        <p:spPr>
          <a:xfrm>
            <a:off x="2811463" y="6308725"/>
            <a:ext cx="3738562"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Lex</a:t>
            </a:r>
            <a:r>
              <a:rPr lang="zh-CN" altLang="en-US" sz="1800" dirty="0"/>
              <a:t>的作者之一是谷歌</a:t>
            </a:r>
            <a:r>
              <a:rPr lang="en-US" altLang="zh-CN" sz="1800" dirty="0"/>
              <a:t>CEO</a:t>
            </a:r>
            <a:r>
              <a:rPr lang="zh-CN" altLang="en-US" sz="1800" dirty="0"/>
              <a:t>：施密特</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Rectangle 3"/>
          <p:cNvSpPr>
            <a:spLocks noGrp="1" noChangeArrowheads="1"/>
          </p:cNvSpPr>
          <p:nvPr>
            <p:ph idx="1"/>
          </p:nvPr>
        </p:nvSpPr>
        <p:spPr>
          <a:xfrm>
            <a:off x="342900" y="1828800"/>
            <a:ext cx="8458200" cy="4648200"/>
          </a:xfrm>
          <a:ln>
            <a:solidFill>
              <a:srgbClr val="000099"/>
            </a:solidFill>
            <a:miter lim="800000"/>
          </a:ln>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Tx/>
              <a:buNone/>
              <a:defRPr/>
            </a:pPr>
            <a:endParaRPr kumimoji="1" lang="en-US" altLang="zh-CN" sz="3400" b="0" i="0" u="none" strike="noStrike" kern="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58372" name="圆角矩形 1"/>
          <p:cNvSpPr/>
          <p:nvPr/>
        </p:nvSpPr>
        <p:spPr>
          <a:xfrm>
            <a:off x="1692275" y="5013325"/>
            <a:ext cx="1655763" cy="863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非确定有限自动机</a:t>
            </a:r>
            <a:r>
              <a:rPr lang="en-US" altLang="zh-CN" sz="1800" dirty="0"/>
              <a:t>(NFA)</a:t>
            </a:r>
            <a:endParaRPr lang="zh-CN" altLang="en-US" sz="1800" dirty="0"/>
          </a:p>
        </p:txBody>
      </p:sp>
      <p:sp>
        <p:nvSpPr>
          <p:cNvPr id="58373" name="圆角矩形 4"/>
          <p:cNvSpPr/>
          <p:nvPr/>
        </p:nvSpPr>
        <p:spPr>
          <a:xfrm>
            <a:off x="4284663" y="5373688"/>
            <a:ext cx="1655762" cy="863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确定有限自动机</a:t>
            </a:r>
            <a:r>
              <a:rPr lang="en-US" altLang="zh-CN" sz="1800" dirty="0"/>
              <a:t>(DFA)</a:t>
            </a:r>
            <a:endParaRPr lang="zh-CN" altLang="en-US" sz="1800" dirty="0"/>
          </a:p>
        </p:txBody>
      </p:sp>
      <p:cxnSp>
        <p:nvCxnSpPr>
          <p:cNvPr id="58374" name="直接连接符 3"/>
          <p:cNvCxnSpPr/>
          <p:nvPr/>
        </p:nvCxnSpPr>
        <p:spPr>
          <a:xfrm>
            <a:off x="1258888" y="4365625"/>
            <a:ext cx="5400675" cy="0"/>
          </a:xfrm>
          <a:prstGeom prst="line">
            <a:avLst/>
          </a:prstGeom>
          <a:ln w="38100" cap="flat" cmpd="sng">
            <a:solidFill>
              <a:schemeClr val="tx1"/>
            </a:solidFill>
            <a:prstDash val="solid"/>
            <a:headEnd type="none" w="med" len="med"/>
            <a:tailEnd type="none" w="med" len="med"/>
          </a:ln>
        </p:spPr>
      </p:cxnSp>
      <p:sp>
        <p:nvSpPr>
          <p:cNvPr id="58375" name="矩形 5"/>
          <p:cNvSpPr/>
          <p:nvPr/>
        </p:nvSpPr>
        <p:spPr>
          <a:xfrm>
            <a:off x="1722438" y="3429000"/>
            <a:ext cx="1584325" cy="720725"/>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正规式</a:t>
            </a:r>
            <a:endParaRPr lang="zh-CN" altLang="en-US" sz="1800" dirty="0"/>
          </a:p>
        </p:txBody>
      </p:sp>
      <p:sp>
        <p:nvSpPr>
          <p:cNvPr id="58376" name="矩形 8"/>
          <p:cNvSpPr/>
          <p:nvPr/>
        </p:nvSpPr>
        <p:spPr>
          <a:xfrm>
            <a:off x="4284663" y="3406775"/>
            <a:ext cx="1582737" cy="719138"/>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正规集</a:t>
            </a:r>
            <a:endParaRPr lang="en-US" altLang="zh-CN" sz="1800" dirty="0"/>
          </a:p>
          <a:p>
            <a:pPr marL="0" lvl="0" indent="0" algn="ctr" eaLnBrk="1" hangingPunct="1">
              <a:spcBef>
                <a:spcPct val="0"/>
              </a:spcBef>
              <a:buNone/>
            </a:pPr>
            <a:r>
              <a:rPr lang="zh-CN" altLang="en-US" sz="1800" dirty="0"/>
              <a:t>（</a:t>
            </a:r>
            <a:r>
              <a:rPr lang="zh-CN" altLang="en-US" sz="1800" dirty="0">
                <a:solidFill>
                  <a:srgbClr val="FF0000"/>
                </a:solidFill>
              </a:rPr>
              <a:t>正规语言</a:t>
            </a:r>
            <a:r>
              <a:rPr lang="zh-CN" altLang="en-US" sz="1800" dirty="0"/>
              <a:t>）</a:t>
            </a:r>
            <a:endParaRPr lang="zh-CN" altLang="en-US" sz="1800" dirty="0"/>
          </a:p>
        </p:txBody>
      </p:sp>
      <p:sp>
        <p:nvSpPr>
          <p:cNvPr id="7" name="对角圆角矩形 6"/>
          <p:cNvSpPr/>
          <p:nvPr/>
        </p:nvSpPr>
        <p:spPr bwMode="auto">
          <a:xfrm>
            <a:off x="4464050" y="1989138"/>
            <a:ext cx="1295400" cy="719138"/>
          </a:xfrm>
          <a:prstGeom prst="round2Diag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正规文法</a:t>
            </a:r>
            <a:endPar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cxnSp>
        <p:nvCxnSpPr>
          <p:cNvPr id="58378" name="直接箭头连接符 9"/>
          <p:cNvCxnSpPr>
            <a:stCxn id="7" idx="1"/>
          </p:cNvCxnSpPr>
          <p:nvPr/>
        </p:nvCxnSpPr>
        <p:spPr>
          <a:xfrm>
            <a:off x="5111750" y="2708275"/>
            <a:ext cx="0" cy="698500"/>
          </a:xfrm>
          <a:prstGeom prst="straightConnector1">
            <a:avLst/>
          </a:prstGeom>
          <a:ln w="9525" cap="flat" cmpd="sng">
            <a:solidFill>
              <a:schemeClr val="tx1"/>
            </a:solidFill>
            <a:prstDash val="solid"/>
            <a:headEnd type="none" w="med" len="med"/>
            <a:tailEnd type="arrow" w="med" len="med"/>
          </a:ln>
        </p:spPr>
      </p:cxnSp>
      <p:cxnSp>
        <p:nvCxnSpPr>
          <p:cNvPr id="58379" name="直接箭头连接符 11"/>
          <p:cNvCxnSpPr>
            <a:stCxn id="7" idx="1"/>
          </p:cNvCxnSpPr>
          <p:nvPr/>
        </p:nvCxnSpPr>
        <p:spPr>
          <a:xfrm>
            <a:off x="3306763" y="3765550"/>
            <a:ext cx="977900" cy="0"/>
          </a:xfrm>
          <a:prstGeom prst="straightConnector1">
            <a:avLst/>
          </a:prstGeom>
          <a:ln w="9525" cap="flat" cmpd="sng">
            <a:solidFill>
              <a:schemeClr val="tx1"/>
            </a:solidFill>
            <a:prstDash val="solid"/>
            <a:headEnd type="none" w="med" len="med"/>
            <a:tailEnd type="arrow" w="med" len="med"/>
          </a:ln>
        </p:spPr>
      </p:cxnSp>
      <p:cxnSp>
        <p:nvCxnSpPr>
          <p:cNvPr id="58380" name="直接箭头连接符 13"/>
          <p:cNvCxnSpPr>
            <a:stCxn id="7" idx="1"/>
            <a:endCxn id="58376" idx="2"/>
          </p:cNvCxnSpPr>
          <p:nvPr/>
        </p:nvCxnSpPr>
        <p:spPr>
          <a:xfrm flipV="1">
            <a:off x="2519363" y="4125913"/>
            <a:ext cx="2557462" cy="887412"/>
          </a:xfrm>
          <a:prstGeom prst="straightConnector1">
            <a:avLst/>
          </a:prstGeom>
          <a:ln w="9525" cap="flat" cmpd="sng">
            <a:solidFill>
              <a:schemeClr val="tx1"/>
            </a:solidFill>
            <a:prstDash val="solid"/>
            <a:headEnd type="none" w="med" len="med"/>
            <a:tailEnd type="arrow" w="med" len="med"/>
          </a:ln>
        </p:spPr>
      </p:cxnSp>
      <p:cxnSp>
        <p:nvCxnSpPr>
          <p:cNvPr id="58381" name="直接箭头连接符 15"/>
          <p:cNvCxnSpPr>
            <a:stCxn id="58373" idx="0"/>
            <a:endCxn id="58376" idx="2"/>
          </p:cNvCxnSpPr>
          <p:nvPr/>
        </p:nvCxnSpPr>
        <p:spPr>
          <a:xfrm flipV="1">
            <a:off x="5111750" y="4149725"/>
            <a:ext cx="0" cy="1223963"/>
          </a:xfrm>
          <a:prstGeom prst="straightConnector1">
            <a:avLst/>
          </a:prstGeom>
          <a:ln w="9525" cap="flat" cmpd="sng">
            <a:solidFill>
              <a:schemeClr val="tx1"/>
            </a:solidFill>
            <a:prstDash val="solid"/>
            <a:headEnd type="none" w="med" len="med"/>
            <a:tailEnd type="arrow" w="med" len="med"/>
          </a:ln>
        </p:spPr>
      </p:cxnSp>
      <p:sp>
        <p:nvSpPr>
          <p:cNvPr id="58382" name="矩形 18"/>
          <p:cNvSpPr/>
          <p:nvPr/>
        </p:nvSpPr>
        <p:spPr>
          <a:xfrm>
            <a:off x="5157788" y="2873375"/>
            <a:ext cx="646112"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产生</a:t>
            </a:r>
            <a:endParaRPr lang="zh-CN" altLang="en-US" sz="1800" dirty="0"/>
          </a:p>
        </p:txBody>
      </p:sp>
      <p:sp>
        <p:nvSpPr>
          <p:cNvPr id="58383" name="矩形 19"/>
          <p:cNvSpPr/>
          <p:nvPr/>
        </p:nvSpPr>
        <p:spPr>
          <a:xfrm>
            <a:off x="3471863" y="3397250"/>
            <a:ext cx="646112"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表达</a:t>
            </a:r>
            <a:endParaRPr lang="zh-CN" altLang="en-US" sz="1800" dirty="0"/>
          </a:p>
        </p:txBody>
      </p:sp>
      <p:sp>
        <p:nvSpPr>
          <p:cNvPr id="58384" name="矩形 20"/>
          <p:cNvSpPr/>
          <p:nvPr/>
        </p:nvSpPr>
        <p:spPr>
          <a:xfrm>
            <a:off x="3554413" y="4570413"/>
            <a:ext cx="64770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识别</a:t>
            </a:r>
            <a:endParaRPr lang="zh-CN" altLang="en-US" sz="1800" dirty="0"/>
          </a:p>
        </p:txBody>
      </p:sp>
      <p:sp>
        <p:nvSpPr>
          <p:cNvPr id="58385" name="矩形 21"/>
          <p:cNvSpPr/>
          <p:nvPr/>
        </p:nvSpPr>
        <p:spPr>
          <a:xfrm>
            <a:off x="5076825" y="4716463"/>
            <a:ext cx="64611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识别</a:t>
            </a:r>
            <a:endParaRPr lang="zh-CN" altLang="en-US" sz="1800" dirty="0"/>
          </a:p>
        </p:txBody>
      </p:sp>
      <p:cxnSp>
        <p:nvCxnSpPr>
          <p:cNvPr id="58386" name="直接箭头连接符 24"/>
          <p:cNvCxnSpPr>
            <a:stCxn id="58372" idx="3"/>
            <a:endCxn id="58376" idx="2"/>
          </p:cNvCxnSpPr>
          <p:nvPr/>
        </p:nvCxnSpPr>
        <p:spPr>
          <a:xfrm>
            <a:off x="3348038" y="5445125"/>
            <a:ext cx="936625" cy="422275"/>
          </a:xfrm>
          <a:prstGeom prst="straightConnector1">
            <a:avLst/>
          </a:prstGeom>
          <a:ln w="9525" cap="flat" cmpd="sng">
            <a:solidFill>
              <a:schemeClr val="tx1"/>
            </a:solidFill>
            <a:prstDash val="solid"/>
            <a:headEnd type="none" w="med" len="med"/>
            <a:tailEnd type="triangle" w="med" len="med"/>
          </a:ln>
        </p:spPr>
      </p:cxnSp>
      <p:sp>
        <p:nvSpPr>
          <p:cNvPr id="58387" name="矩形 25"/>
          <p:cNvSpPr/>
          <p:nvPr/>
        </p:nvSpPr>
        <p:spPr>
          <a:xfrm>
            <a:off x="3406775" y="5219700"/>
            <a:ext cx="8778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确定化</a:t>
            </a:r>
            <a:endParaRPr lang="zh-CN" altLang="en-US" sz="1800" dirty="0">
              <a:solidFill>
                <a:srgbClr val="FF0000"/>
              </a:solidFill>
            </a:endParaRPr>
          </a:p>
        </p:txBody>
      </p:sp>
      <p:sp>
        <p:nvSpPr>
          <p:cNvPr id="58388" name="任意多边形 26"/>
          <p:cNvSpPr/>
          <p:nvPr/>
        </p:nvSpPr>
        <p:spPr>
          <a:xfrm rot="-1225912">
            <a:off x="5849938" y="5445125"/>
            <a:ext cx="641350" cy="836613"/>
          </a:xfrm>
          <a:custGeom>
            <a:avLst/>
            <a:gdLst/>
            <a:ahLst/>
            <a:cxnLst>
              <a:cxn ang="0">
                <a:pos x="0" y="748310"/>
              </a:cxn>
              <a:cxn ang="0">
                <a:pos x="153819" y="997749"/>
              </a:cxn>
              <a:cxn ang="0">
                <a:pos x="638938" y="718967"/>
              </a:cxn>
              <a:cxn ang="0">
                <a:pos x="224811" y="0"/>
              </a:cxn>
            </a:cxnLst>
            <a:pathLst>
              <a:path w="641739" h="807632">
                <a:moveTo>
                  <a:pt x="0" y="605641"/>
                </a:moveTo>
                <a:cubicBezTo>
                  <a:pt x="23750" y="708560"/>
                  <a:pt x="47501" y="811480"/>
                  <a:pt x="154379" y="807522"/>
                </a:cubicBezTo>
                <a:cubicBezTo>
                  <a:pt x="261257" y="803564"/>
                  <a:pt x="629392" y="716478"/>
                  <a:pt x="641267" y="581891"/>
                </a:cubicBezTo>
                <a:cubicBezTo>
                  <a:pt x="653142" y="447304"/>
                  <a:pt x="439386" y="223652"/>
                  <a:pt x="225631" y="0"/>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58389" name="矩形 27"/>
          <p:cNvSpPr/>
          <p:nvPr/>
        </p:nvSpPr>
        <p:spPr>
          <a:xfrm>
            <a:off x="6376988" y="5532438"/>
            <a:ext cx="877887"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最小化</a:t>
            </a:r>
            <a:endParaRPr lang="zh-CN" altLang="en-US" sz="1800" dirty="0">
              <a:solidFill>
                <a:srgbClr val="FF0000"/>
              </a:solidFill>
            </a:endParaRPr>
          </a:p>
        </p:txBody>
      </p:sp>
      <p:sp>
        <p:nvSpPr>
          <p:cNvPr id="58391" name="矩形 29"/>
          <p:cNvSpPr/>
          <p:nvPr/>
        </p:nvSpPr>
        <p:spPr>
          <a:xfrm>
            <a:off x="7524750" y="3941763"/>
            <a:ext cx="64611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等价</a:t>
            </a:r>
            <a:endParaRPr lang="zh-CN" altLang="en-US" sz="1800" dirty="0">
              <a:solidFill>
                <a:srgbClr val="FF0000"/>
              </a:solidFill>
            </a:endParaRPr>
          </a:p>
        </p:txBody>
      </p:sp>
      <p:sp>
        <p:nvSpPr>
          <p:cNvPr id="58392" name="矩形 33"/>
          <p:cNvSpPr/>
          <p:nvPr/>
        </p:nvSpPr>
        <p:spPr>
          <a:xfrm>
            <a:off x="371475" y="5030788"/>
            <a:ext cx="646113"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等价</a:t>
            </a:r>
            <a:endParaRPr lang="zh-CN" altLang="en-US" sz="1800" dirty="0">
              <a:solidFill>
                <a:srgbClr val="FF0000"/>
              </a:solidFill>
            </a:endParaRPr>
          </a:p>
        </p:txBody>
      </p:sp>
      <p:sp>
        <p:nvSpPr>
          <p:cNvPr id="58393" name="矩形 30719"/>
          <p:cNvSpPr/>
          <p:nvPr/>
        </p:nvSpPr>
        <p:spPr>
          <a:xfrm>
            <a:off x="8316913" y="2225675"/>
            <a:ext cx="415925" cy="1200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语</a:t>
            </a:r>
            <a:endParaRPr lang="en-US" altLang="zh-CN" sz="1800" dirty="0"/>
          </a:p>
          <a:p>
            <a:pPr marL="0" lvl="0" indent="0" eaLnBrk="1" hangingPunct="1">
              <a:spcBef>
                <a:spcPct val="0"/>
              </a:spcBef>
              <a:buNone/>
            </a:pPr>
            <a:r>
              <a:rPr lang="zh-CN" altLang="en-US" sz="1800" dirty="0"/>
              <a:t>言</a:t>
            </a:r>
            <a:endParaRPr lang="en-US" altLang="zh-CN" sz="1800" dirty="0"/>
          </a:p>
          <a:p>
            <a:pPr marL="0" lvl="0" indent="0" eaLnBrk="1" hangingPunct="1">
              <a:spcBef>
                <a:spcPct val="0"/>
              </a:spcBef>
              <a:buNone/>
            </a:pPr>
            <a:r>
              <a:rPr lang="zh-CN" altLang="en-US" sz="1800" dirty="0"/>
              <a:t>层</a:t>
            </a:r>
            <a:endParaRPr lang="en-US" altLang="zh-CN" sz="1800" dirty="0"/>
          </a:p>
          <a:p>
            <a:pPr marL="0" lvl="0" indent="0" eaLnBrk="1" hangingPunct="1">
              <a:spcBef>
                <a:spcPct val="0"/>
              </a:spcBef>
              <a:buNone/>
            </a:pPr>
            <a:r>
              <a:rPr lang="zh-CN" altLang="en-US" sz="1800" dirty="0"/>
              <a:t>次</a:t>
            </a:r>
            <a:endParaRPr lang="zh-CN" altLang="en-US" sz="1800" dirty="0"/>
          </a:p>
        </p:txBody>
      </p:sp>
      <p:sp>
        <p:nvSpPr>
          <p:cNvPr id="58394" name="矩形 30720"/>
          <p:cNvSpPr/>
          <p:nvPr/>
        </p:nvSpPr>
        <p:spPr>
          <a:xfrm>
            <a:off x="8328025" y="4700588"/>
            <a:ext cx="415925" cy="1200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机</a:t>
            </a:r>
            <a:endParaRPr lang="en-US" altLang="zh-CN" sz="1800" dirty="0"/>
          </a:p>
          <a:p>
            <a:pPr marL="0" lvl="0" indent="0" eaLnBrk="1" hangingPunct="1">
              <a:spcBef>
                <a:spcPct val="0"/>
              </a:spcBef>
              <a:buNone/>
            </a:pPr>
            <a:r>
              <a:rPr lang="zh-CN" altLang="en-US" sz="1800" dirty="0"/>
              <a:t>器</a:t>
            </a:r>
            <a:endParaRPr lang="en-US" altLang="zh-CN" sz="1800" dirty="0"/>
          </a:p>
          <a:p>
            <a:pPr marL="0" lvl="0" indent="0" eaLnBrk="1" hangingPunct="1">
              <a:spcBef>
                <a:spcPct val="0"/>
              </a:spcBef>
              <a:buNone/>
            </a:pPr>
            <a:r>
              <a:rPr lang="zh-CN" altLang="en-US" sz="1800" dirty="0"/>
              <a:t>层</a:t>
            </a:r>
            <a:endParaRPr lang="en-US" altLang="zh-CN" sz="1800" dirty="0"/>
          </a:p>
          <a:p>
            <a:pPr marL="0" lvl="0" indent="0" eaLnBrk="1" hangingPunct="1">
              <a:spcBef>
                <a:spcPct val="0"/>
              </a:spcBef>
              <a:buNone/>
            </a:pPr>
            <a:r>
              <a:rPr lang="zh-CN" altLang="en-US" sz="1800" dirty="0"/>
              <a:t>次</a:t>
            </a:r>
            <a:endParaRPr lang="zh-CN" altLang="en-US" sz="1800" dirty="0"/>
          </a:p>
        </p:txBody>
      </p:sp>
      <p:sp>
        <p:nvSpPr>
          <p:cNvPr id="58395" name="任意多边形 2"/>
          <p:cNvSpPr/>
          <p:nvPr/>
        </p:nvSpPr>
        <p:spPr>
          <a:xfrm rot="1020000">
            <a:off x="913765" y="3601085"/>
            <a:ext cx="1741805" cy="2327910"/>
          </a:xfrm>
          <a:custGeom>
            <a:avLst/>
            <a:gdLst/>
            <a:ahLst/>
            <a:cxnLst>
              <a:cxn ang="0">
                <a:pos x="3330165" y="2328439"/>
              </a:cxn>
              <a:cxn ang="0">
                <a:pos x="2926002" y="2423478"/>
              </a:cxn>
              <a:cxn ang="0">
                <a:pos x="964617" y="2542273"/>
              </a:cxn>
              <a:cxn ang="0">
                <a:pos x="1756" y="2150243"/>
              </a:cxn>
              <a:cxn ang="0">
                <a:pos x="774426" y="0"/>
              </a:cxn>
            </a:cxnLst>
            <a:pathLst>
              <a:path w="3326847" h="2550952">
                <a:moveTo>
                  <a:pt x="3326847" y="2327563"/>
                </a:moveTo>
                <a:cubicBezTo>
                  <a:pt x="3321899" y="2357251"/>
                  <a:pt x="3316951" y="2386940"/>
                  <a:pt x="2923086" y="2422566"/>
                </a:cubicBezTo>
                <a:cubicBezTo>
                  <a:pt x="2529221" y="2458192"/>
                  <a:pt x="1450545" y="2586841"/>
                  <a:pt x="963657" y="2541319"/>
                </a:cubicBezTo>
                <a:cubicBezTo>
                  <a:pt x="476769" y="2495797"/>
                  <a:pt x="33423" y="2572986"/>
                  <a:pt x="1756" y="2149433"/>
                </a:cubicBezTo>
                <a:cubicBezTo>
                  <a:pt x="-29911" y="1725880"/>
                  <a:pt x="371870" y="862940"/>
                  <a:pt x="773652" y="0"/>
                </a:cubicBezTo>
              </a:path>
            </a:pathLst>
          </a:custGeom>
          <a:noFill/>
          <a:ln w="9525" cap="flat" cmpd="sng">
            <a:solidFill>
              <a:srgbClr val="FF0000">
                <a:alpha val="100000"/>
              </a:srgbClr>
            </a:solidFill>
            <a:prstDash val="dash"/>
            <a:round/>
            <a:headEnd type="none" w="med" len="med"/>
            <a:tailEnd type="none" w="med" len="med"/>
          </a:ln>
        </p:spPr>
        <p:txBody>
          <a:bodyPr/>
          <a:p>
            <a:endParaRPr lang="zh-CN" altLang="en-US"/>
          </a:p>
        </p:txBody>
      </p:sp>
      <p:sp>
        <p:nvSpPr>
          <p:cNvPr id="2" name="矩形 1"/>
          <p:cNvSpPr/>
          <p:nvPr/>
        </p:nvSpPr>
        <p:spPr>
          <a:xfrm>
            <a:off x="3721100" y="5046663"/>
            <a:ext cx="762000"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a:t>
            </a:r>
            <a:r>
              <a:rPr lang="en-US" altLang="zh-CN" sz="1800" dirty="0"/>
              <a:t>1</a:t>
            </a:r>
            <a:r>
              <a:rPr lang="zh-CN" altLang="en-US" sz="1800" dirty="0"/>
              <a:t>）</a:t>
            </a:r>
            <a:endParaRPr lang="en-US" altLang="zh-CN" sz="1800" dirty="0"/>
          </a:p>
        </p:txBody>
      </p:sp>
      <p:sp>
        <p:nvSpPr>
          <p:cNvPr id="3" name="矩形 2"/>
          <p:cNvSpPr/>
          <p:nvPr/>
        </p:nvSpPr>
        <p:spPr>
          <a:xfrm>
            <a:off x="7192963" y="3244850"/>
            <a:ext cx="76200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a:t>
            </a:r>
            <a:r>
              <a:rPr lang="en-US" altLang="zh-CN" sz="1800" dirty="0"/>
              <a:t>2</a:t>
            </a:r>
            <a:r>
              <a:rPr lang="zh-CN" altLang="en-US" sz="1800" dirty="0"/>
              <a:t>）</a:t>
            </a:r>
            <a:endParaRPr lang="en-US" altLang="zh-CN" sz="1800" dirty="0"/>
          </a:p>
        </p:txBody>
      </p:sp>
      <p:sp>
        <p:nvSpPr>
          <p:cNvPr id="4" name="矩形 3"/>
          <p:cNvSpPr/>
          <p:nvPr/>
        </p:nvSpPr>
        <p:spPr>
          <a:xfrm>
            <a:off x="960438" y="4954588"/>
            <a:ext cx="762000"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a:t>
            </a:r>
            <a:r>
              <a:rPr lang="en-US" altLang="zh-CN" sz="1800" dirty="0"/>
              <a:t>3</a:t>
            </a:r>
            <a:r>
              <a:rPr lang="zh-CN" altLang="en-US" sz="1800" dirty="0"/>
              <a:t>）</a:t>
            </a:r>
            <a:endParaRPr lang="en-US" altLang="zh-CN" sz="1800" dirty="0"/>
          </a:p>
        </p:txBody>
      </p:sp>
      <p:sp>
        <p:nvSpPr>
          <p:cNvPr id="5" name="矩形 4"/>
          <p:cNvSpPr/>
          <p:nvPr/>
        </p:nvSpPr>
        <p:spPr>
          <a:xfrm>
            <a:off x="6811963" y="5888038"/>
            <a:ext cx="762000"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a:t>
            </a:r>
            <a:r>
              <a:rPr lang="en-US" altLang="zh-CN" sz="1800" dirty="0"/>
              <a:t>4</a:t>
            </a:r>
            <a:r>
              <a:rPr lang="zh-CN" altLang="en-US" sz="1800" dirty="0"/>
              <a:t>）</a:t>
            </a:r>
            <a:endParaRPr lang="en-US" altLang="zh-CN" sz="1800" dirty="0"/>
          </a:p>
        </p:txBody>
      </p:sp>
      <p:sp>
        <p:nvSpPr>
          <p:cNvPr id="6" name="任意多边形 5"/>
          <p:cNvSpPr/>
          <p:nvPr/>
        </p:nvSpPr>
        <p:spPr>
          <a:xfrm>
            <a:off x="3376295" y="2320925"/>
            <a:ext cx="3794760" cy="2826385"/>
          </a:xfrm>
          <a:custGeom>
            <a:avLst/>
            <a:gdLst>
              <a:gd name="connisteX0" fmla="*/ 2388235 w 3794658"/>
              <a:gd name="connsiteY0" fmla="*/ 66541 h 2826251"/>
              <a:gd name="connisteX1" fmla="*/ 2936875 w 3794658"/>
              <a:gd name="connsiteY1" fmla="*/ 179571 h 2826251"/>
              <a:gd name="connisteX2" fmla="*/ 3615055 w 3794658"/>
              <a:gd name="connsiteY2" fmla="*/ 1648326 h 2826251"/>
              <a:gd name="connisteX3" fmla="*/ 0 w 3794658"/>
              <a:gd name="connsiteY3" fmla="*/ 2826251 h 2826251"/>
            </a:gdLst>
            <a:ahLst/>
            <a:cxnLst>
              <a:cxn ang="0">
                <a:pos x="connisteX0" y="connsiteY0"/>
              </a:cxn>
              <a:cxn ang="0">
                <a:pos x="connisteX1" y="connsiteY1"/>
              </a:cxn>
              <a:cxn ang="0">
                <a:pos x="connisteX2" y="connsiteY2"/>
              </a:cxn>
              <a:cxn ang="0">
                <a:pos x="connisteX3" y="connsiteY3"/>
              </a:cxn>
            </a:cxnLst>
            <a:rect l="l" t="t" r="r" b="b"/>
            <a:pathLst>
              <a:path w="3794658" h="2826252">
                <a:moveTo>
                  <a:pt x="2388235" y="66542"/>
                </a:moveTo>
                <a:cubicBezTo>
                  <a:pt x="2484120" y="59557"/>
                  <a:pt x="2691765" y="-136658"/>
                  <a:pt x="2936875" y="179572"/>
                </a:cubicBezTo>
                <a:cubicBezTo>
                  <a:pt x="3181985" y="495802"/>
                  <a:pt x="4202430" y="1118737"/>
                  <a:pt x="3615055" y="1648327"/>
                </a:cubicBezTo>
                <a:cubicBezTo>
                  <a:pt x="3027680" y="2177917"/>
                  <a:pt x="736600" y="2619877"/>
                  <a:pt x="0" y="2826252"/>
                </a:cubicBezTo>
              </a:path>
            </a:pathLst>
          </a:custGeom>
          <a:ln w="9525" cap="flat" cmpd="sng" algn="ctr">
            <a:solidFill>
              <a:srgbClr val="FF0000"/>
            </a:solidFill>
            <a:prstDash val="dash"/>
            <a:headEnd type="none" w="med" len="med"/>
            <a:tailEnd type="none" w="med" len="med"/>
          </a:ln>
        </p:spPr>
        <p:style>
          <a:lnRef idx="0">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矩形 1"/>
          <p:cNvSpPr/>
          <p:nvPr/>
        </p:nvSpPr>
        <p:spPr>
          <a:xfrm>
            <a:off x="323850" y="2152650"/>
            <a:ext cx="9540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源程序</a:t>
            </a:r>
            <a:endParaRPr lang="zh-CN" altLang="en-US" sz="2000" dirty="0"/>
          </a:p>
        </p:txBody>
      </p:sp>
      <p:sp>
        <p:nvSpPr>
          <p:cNvPr id="12291" name="矩形 2"/>
          <p:cNvSpPr/>
          <p:nvPr/>
        </p:nvSpPr>
        <p:spPr>
          <a:xfrm>
            <a:off x="395288" y="3135313"/>
            <a:ext cx="1944687"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语言</a:t>
            </a:r>
            <a:endParaRPr lang="en-US" altLang="zh-CN" sz="2000" dirty="0"/>
          </a:p>
          <a:p>
            <a:pPr marL="0" lvl="0" indent="0" eaLnBrk="1" hangingPunct="1">
              <a:spcBef>
                <a:spcPct val="0"/>
              </a:spcBef>
              <a:buNone/>
            </a:pPr>
            <a:r>
              <a:rPr lang="en-US" altLang="zh-CN" sz="2000" dirty="0"/>
              <a:t>(</a:t>
            </a:r>
            <a:r>
              <a:rPr lang="zh-CN" altLang="en-US" sz="2000" dirty="0"/>
              <a:t>正则文法</a:t>
            </a:r>
            <a:r>
              <a:rPr lang="en-US" altLang="zh-CN" sz="2000" dirty="0"/>
              <a:t>)</a:t>
            </a:r>
            <a:endParaRPr lang="zh-CN" altLang="en-US" sz="2000" dirty="0"/>
          </a:p>
        </p:txBody>
      </p:sp>
      <p:sp>
        <p:nvSpPr>
          <p:cNvPr id="12292" name="矩形 5"/>
          <p:cNvSpPr/>
          <p:nvPr/>
        </p:nvSpPr>
        <p:spPr>
          <a:xfrm>
            <a:off x="314325" y="4503738"/>
            <a:ext cx="2106613"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词法分析器</a:t>
            </a:r>
            <a:endParaRPr lang="en-US" altLang="zh-CN" sz="2000" dirty="0"/>
          </a:p>
          <a:p>
            <a:pPr marL="0" lvl="0" indent="0" eaLnBrk="1" hangingPunct="1">
              <a:spcBef>
                <a:spcPct val="0"/>
              </a:spcBef>
              <a:buNone/>
            </a:pPr>
            <a:r>
              <a:rPr lang="en-US" altLang="zh-CN" sz="2000" dirty="0"/>
              <a:t>(</a:t>
            </a:r>
            <a:r>
              <a:rPr lang="zh-CN" altLang="en-US" sz="2000" dirty="0"/>
              <a:t>有限自动机</a:t>
            </a:r>
            <a:r>
              <a:rPr lang="en-US" altLang="zh-CN" sz="2000" dirty="0"/>
              <a:t>)</a:t>
            </a:r>
            <a:endParaRPr lang="zh-CN" altLang="en-US" sz="2000" dirty="0"/>
          </a:p>
        </p:txBody>
      </p:sp>
      <p:sp>
        <p:nvSpPr>
          <p:cNvPr id="12293" name="矩形 8"/>
          <p:cNvSpPr/>
          <p:nvPr/>
        </p:nvSpPr>
        <p:spPr>
          <a:xfrm>
            <a:off x="2187575" y="2127250"/>
            <a:ext cx="9540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源程序</a:t>
            </a:r>
            <a:endParaRPr lang="zh-CN" altLang="en-US" sz="2000" dirty="0"/>
          </a:p>
        </p:txBody>
      </p:sp>
      <p:sp>
        <p:nvSpPr>
          <p:cNvPr id="12294" name="矩形 9"/>
          <p:cNvSpPr/>
          <p:nvPr/>
        </p:nvSpPr>
        <p:spPr>
          <a:xfrm>
            <a:off x="2051050" y="3063875"/>
            <a:ext cx="2224088" cy="706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抽象语法树</a:t>
            </a:r>
            <a:endParaRPr lang="en-US" altLang="zh-CN" sz="2000" dirty="0"/>
          </a:p>
          <a:p>
            <a:pPr marL="0" lvl="0" indent="0" eaLnBrk="1" hangingPunct="1">
              <a:spcBef>
                <a:spcPct val="0"/>
              </a:spcBef>
              <a:buNone/>
            </a:pPr>
            <a:r>
              <a:rPr lang="en-US" altLang="zh-CN" sz="2000" dirty="0"/>
              <a:t>(</a:t>
            </a:r>
            <a:r>
              <a:rPr lang="zh-CN" altLang="en-US" sz="2000" dirty="0"/>
              <a:t>上下文无关文法</a:t>
            </a:r>
            <a:r>
              <a:rPr lang="en-US" altLang="zh-CN" sz="2000" dirty="0"/>
              <a:t>)</a:t>
            </a:r>
            <a:endParaRPr lang="zh-CN" altLang="en-US" sz="2000" dirty="0"/>
          </a:p>
        </p:txBody>
      </p:sp>
      <p:sp>
        <p:nvSpPr>
          <p:cNvPr id="12295" name="矩形 10"/>
          <p:cNvSpPr/>
          <p:nvPr/>
        </p:nvSpPr>
        <p:spPr>
          <a:xfrm>
            <a:off x="2178050" y="4476750"/>
            <a:ext cx="2106613"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语法分析器</a:t>
            </a:r>
            <a:endParaRPr lang="en-US" altLang="zh-CN" sz="2000" dirty="0"/>
          </a:p>
          <a:p>
            <a:pPr marL="0" lvl="0" indent="0" eaLnBrk="1" hangingPunct="1">
              <a:spcBef>
                <a:spcPct val="0"/>
              </a:spcBef>
              <a:buNone/>
            </a:pPr>
            <a:r>
              <a:rPr lang="en-US" altLang="zh-CN" sz="2000" dirty="0"/>
              <a:t>(</a:t>
            </a:r>
            <a:r>
              <a:rPr lang="zh-CN" altLang="en-US" sz="2000" dirty="0"/>
              <a:t>下推自动机</a:t>
            </a:r>
            <a:r>
              <a:rPr lang="en-US" altLang="zh-CN" sz="2000" dirty="0"/>
              <a:t>)</a:t>
            </a:r>
            <a:endParaRPr lang="zh-CN" altLang="en-US" sz="2000" dirty="0"/>
          </a:p>
        </p:txBody>
      </p:sp>
      <p:sp>
        <p:nvSpPr>
          <p:cNvPr id="12296" name="矩形 11"/>
          <p:cNvSpPr/>
          <p:nvPr/>
        </p:nvSpPr>
        <p:spPr>
          <a:xfrm>
            <a:off x="4419600" y="2127250"/>
            <a:ext cx="12096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中间程序</a:t>
            </a:r>
            <a:endParaRPr lang="zh-CN" altLang="en-US" sz="2000" dirty="0"/>
          </a:p>
        </p:txBody>
      </p:sp>
      <p:sp>
        <p:nvSpPr>
          <p:cNvPr id="12297" name="矩形 12"/>
          <p:cNvSpPr/>
          <p:nvPr/>
        </p:nvSpPr>
        <p:spPr>
          <a:xfrm>
            <a:off x="4491038" y="3108325"/>
            <a:ext cx="1944687"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中间语言语言</a:t>
            </a:r>
            <a:endParaRPr lang="en-US" altLang="zh-CN" sz="2000" dirty="0"/>
          </a:p>
          <a:p>
            <a:pPr marL="0" lvl="0" indent="0" eaLnBrk="1" hangingPunct="1">
              <a:spcBef>
                <a:spcPct val="0"/>
              </a:spcBef>
              <a:buNone/>
            </a:pPr>
            <a:endParaRPr lang="zh-CN" altLang="en-US" sz="2000" dirty="0"/>
          </a:p>
        </p:txBody>
      </p:sp>
      <p:sp>
        <p:nvSpPr>
          <p:cNvPr id="12298" name="矩形 13"/>
          <p:cNvSpPr/>
          <p:nvPr/>
        </p:nvSpPr>
        <p:spPr>
          <a:xfrm>
            <a:off x="4410075" y="4476750"/>
            <a:ext cx="2106613"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转换器</a:t>
            </a:r>
            <a:endParaRPr lang="en-US" altLang="zh-CN" sz="2000" dirty="0"/>
          </a:p>
          <a:p>
            <a:pPr marL="0" lvl="0" indent="0" eaLnBrk="1" hangingPunct="1">
              <a:spcBef>
                <a:spcPct val="0"/>
              </a:spcBef>
              <a:buNone/>
            </a:pPr>
            <a:r>
              <a:rPr lang="en-US" altLang="zh-CN" sz="2000" dirty="0"/>
              <a:t>(</a:t>
            </a:r>
            <a:r>
              <a:rPr lang="zh-CN" altLang="en-US" sz="2000" dirty="0"/>
              <a:t>虚拟机</a:t>
            </a:r>
            <a:r>
              <a:rPr lang="en-US" altLang="zh-CN" sz="2000" dirty="0"/>
              <a:t>)</a:t>
            </a:r>
            <a:endParaRPr lang="zh-CN" altLang="en-US" sz="2000" dirty="0"/>
          </a:p>
        </p:txBody>
      </p:sp>
      <p:sp>
        <p:nvSpPr>
          <p:cNvPr id="12299" name="矩形 14"/>
          <p:cNvSpPr/>
          <p:nvPr/>
        </p:nvSpPr>
        <p:spPr>
          <a:xfrm>
            <a:off x="6723063" y="2127250"/>
            <a:ext cx="230663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汇编程序</a:t>
            </a:r>
            <a:r>
              <a:rPr lang="en-US" altLang="zh-CN" sz="2000" dirty="0"/>
              <a:t>/</a:t>
            </a:r>
            <a:r>
              <a:rPr lang="zh-CN" altLang="en-US" sz="2000" dirty="0"/>
              <a:t>机器程序</a:t>
            </a:r>
            <a:endParaRPr lang="zh-CN" altLang="en-US" sz="2000" dirty="0"/>
          </a:p>
        </p:txBody>
      </p:sp>
      <p:sp>
        <p:nvSpPr>
          <p:cNvPr id="12300" name="矩形 15"/>
          <p:cNvSpPr/>
          <p:nvPr/>
        </p:nvSpPr>
        <p:spPr>
          <a:xfrm>
            <a:off x="6796088" y="3108325"/>
            <a:ext cx="2455862"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汇编语言</a:t>
            </a:r>
            <a:r>
              <a:rPr lang="en-US" altLang="zh-CN" sz="2000" dirty="0"/>
              <a:t>/</a:t>
            </a:r>
            <a:r>
              <a:rPr lang="zh-CN" altLang="en-US" sz="2000" dirty="0"/>
              <a:t>机器指令</a:t>
            </a:r>
            <a:endParaRPr lang="en-US" altLang="zh-CN" sz="2000" dirty="0"/>
          </a:p>
        </p:txBody>
      </p:sp>
      <p:sp>
        <p:nvSpPr>
          <p:cNvPr id="12301" name="矩形 16"/>
          <p:cNvSpPr/>
          <p:nvPr/>
        </p:nvSpPr>
        <p:spPr>
          <a:xfrm>
            <a:off x="6715125" y="4476750"/>
            <a:ext cx="2105025"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执行器</a:t>
            </a:r>
            <a:endParaRPr lang="en-US" altLang="zh-CN" sz="2000" dirty="0"/>
          </a:p>
          <a:p>
            <a:pPr marL="0" lvl="0" indent="0" eaLnBrk="1" hangingPunct="1">
              <a:spcBef>
                <a:spcPct val="0"/>
              </a:spcBef>
              <a:buNone/>
            </a:pPr>
            <a:r>
              <a:rPr lang="en-US" altLang="zh-CN" sz="2000" dirty="0"/>
              <a:t>(CPU)</a:t>
            </a:r>
            <a:endParaRPr lang="zh-CN" altLang="en-US" sz="2000" dirty="0"/>
          </a:p>
        </p:txBody>
      </p:sp>
      <p:cxnSp>
        <p:nvCxnSpPr>
          <p:cNvPr id="12302" name="直接连接符 7"/>
          <p:cNvCxnSpPr/>
          <p:nvPr/>
        </p:nvCxnSpPr>
        <p:spPr>
          <a:xfrm>
            <a:off x="395288" y="2846388"/>
            <a:ext cx="8569325" cy="0"/>
          </a:xfrm>
          <a:prstGeom prst="line">
            <a:avLst/>
          </a:prstGeom>
          <a:ln w="9525" cap="flat" cmpd="sng">
            <a:solidFill>
              <a:schemeClr val="tx1"/>
            </a:solidFill>
            <a:prstDash val="solid"/>
            <a:headEnd type="none" w="med" len="med"/>
            <a:tailEnd type="none" w="med" len="med"/>
          </a:ln>
        </p:spPr>
      </p:cxnSp>
      <p:cxnSp>
        <p:nvCxnSpPr>
          <p:cNvPr id="12303" name="直接连接符 18"/>
          <p:cNvCxnSpPr/>
          <p:nvPr/>
        </p:nvCxnSpPr>
        <p:spPr>
          <a:xfrm>
            <a:off x="323850" y="4214813"/>
            <a:ext cx="8640763" cy="0"/>
          </a:xfrm>
          <a:prstGeom prst="line">
            <a:avLst/>
          </a:prstGeom>
          <a:ln w="9525" cap="flat" cmpd="sng">
            <a:solidFill>
              <a:schemeClr val="tx1"/>
            </a:solidFill>
            <a:prstDash val="solid"/>
            <a:headEnd type="none" w="med" len="med"/>
            <a:tailEnd type="none" w="med" len="med"/>
          </a:ln>
        </p:spPr>
      </p:cxnSp>
      <p:cxnSp>
        <p:nvCxnSpPr>
          <p:cNvPr id="12304" name="直接连接符 20"/>
          <p:cNvCxnSpPr/>
          <p:nvPr/>
        </p:nvCxnSpPr>
        <p:spPr>
          <a:xfrm>
            <a:off x="1979613" y="2054225"/>
            <a:ext cx="0" cy="3384550"/>
          </a:xfrm>
          <a:prstGeom prst="line">
            <a:avLst/>
          </a:prstGeom>
          <a:ln w="9525" cap="flat" cmpd="sng">
            <a:solidFill>
              <a:schemeClr val="tx1"/>
            </a:solidFill>
            <a:prstDash val="dash"/>
            <a:headEnd type="none" w="med" len="med"/>
            <a:tailEnd type="none" w="med" len="med"/>
          </a:ln>
        </p:spPr>
      </p:cxnSp>
      <p:cxnSp>
        <p:nvCxnSpPr>
          <p:cNvPr id="12305" name="直接连接符 23"/>
          <p:cNvCxnSpPr/>
          <p:nvPr/>
        </p:nvCxnSpPr>
        <p:spPr>
          <a:xfrm>
            <a:off x="4284663" y="2054225"/>
            <a:ext cx="0" cy="3384550"/>
          </a:xfrm>
          <a:prstGeom prst="line">
            <a:avLst/>
          </a:prstGeom>
          <a:ln w="9525" cap="flat" cmpd="sng">
            <a:solidFill>
              <a:schemeClr val="tx1"/>
            </a:solidFill>
            <a:prstDash val="dash"/>
            <a:headEnd type="none" w="med" len="med"/>
            <a:tailEnd type="none" w="med" len="med"/>
          </a:ln>
        </p:spPr>
      </p:cxnSp>
      <p:cxnSp>
        <p:nvCxnSpPr>
          <p:cNvPr id="12306" name="直接连接符 24"/>
          <p:cNvCxnSpPr/>
          <p:nvPr/>
        </p:nvCxnSpPr>
        <p:spPr>
          <a:xfrm>
            <a:off x="6516688" y="2054225"/>
            <a:ext cx="0" cy="3384550"/>
          </a:xfrm>
          <a:prstGeom prst="line">
            <a:avLst/>
          </a:prstGeom>
          <a:ln w="9525" cap="flat" cmpd="sng">
            <a:solidFill>
              <a:schemeClr val="tx1"/>
            </a:solidFill>
            <a:prstDash val="dash"/>
            <a:headEnd type="none" w="med" len="med"/>
            <a:tailEnd type="none" w="med" len="med"/>
          </a:ln>
        </p:spPr>
      </p:cxnSp>
      <p:sp>
        <p:nvSpPr>
          <p:cNvPr id="12307" name="矩形 21"/>
          <p:cNvSpPr/>
          <p:nvPr/>
        </p:nvSpPr>
        <p:spPr>
          <a:xfrm>
            <a:off x="-36512" y="3492500"/>
            <a:ext cx="701675" cy="132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solidFill>
                  <a:srgbClr val="FF0000"/>
                </a:solidFill>
              </a:rPr>
              <a:t>理</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论</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层</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面</a:t>
            </a:r>
            <a:endParaRPr lang="zh-CN" altLang="en-US" sz="2000" dirty="0">
              <a:solidFill>
                <a:srgbClr val="FF0000"/>
              </a:solidFill>
            </a:endParaRPr>
          </a:p>
        </p:txBody>
      </p:sp>
      <p:sp>
        <p:nvSpPr>
          <p:cNvPr id="12308" name="矩形 22"/>
          <p:cNvSpPr/>
          <p:nvPr/>
        </p:nvSpPr>
        <p:spPr>
          <a:xfrm>
            <a:off x="-31750" y="1484313"/>
            <a:ext cx="854075" cy="132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solidFill>
                  <a:srgbClr val="FF0000"/>
                </a:solidFill>
              </a:rPr>
              <a:t>程</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序</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层</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面</a:t>
            </a:r>
            <a:endParaRPr lang="zh-CN" altLang="en-US" sz="2000" dirty="0">
              <a:solidFill>
                <a:srgbClr val="FF0000"/>
              </a:solidFill>
            </a:endParaRPr>
          </a:p>
        </p:txBody>
      </p:sp>
      <p:sp>
        <p:nvSpPr>
          <p:cNvPr id="12309" name="下箭头 27"/>
          <p:cNvSpPr/>
          <p:nvPr/>
        </p:nvSpPr>
        <p:spPr>
          <a:xfrm>
            <a:off x="900113" y="3843338"/>
            <a:ext cx="215900" cy="660400"/>
          </a:xfrm>
          <a:prstGeom prst="downArrow">
            <a:avLst>
              <a:gd name="adj1" fmla="val 50000"/>
              <a:gd name="adj2" fmla="val 49974"/>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2310" name="矩形 28"/>
          <p:cNvSpPr/>
          <p:nvPr/>
        </p:nvSpPr>
        <p:spPr>
          <a:xfrm>
            <a:off x="1160463" y="3941763"/>
            <a:ext cx="109696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dirty="0"/>
              <a:t>Lex</a:t>
            </a:r>
            <a:r>
              <a:rPr lang="zh-CN" altLang="en-US" sz="2000" dirty="0"/>
              <a:t>自动</a:t>
            </a:r>
            <a:endParaRPr lang="zh-CN" altLang="en-US" sz="2000" dirty="0"/>
          </a:p>
        </p:txBody>
      </p:sp>
      <p:sp>
        <p:nvSpPr>
          <p:cNvPr id="12311" name="下箭头 31"/>
          <p:cNvSpPr/>
          <p:nvPr/>
        </p:nvSpPr>
        <p:spPr>
          <a:xfrm>
            <a:off x="3049588" y="3854450"/>
            <a:ext cx="215900" cy="660400"/>
          </a:xfrm>
          <a:prstGeom prst="downArrow">
            <a:avLst>
              <a:gd name="adj1" fmla="val 50000"/>
              <a:gd name="adj2" fmla="val 49974"/>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2312" name="矩形 32"/>
          <p:cNvSpPr/>
          <p:nvPr/>
        </p:nvSpPr>
        <p:spPr>
          <a:xfrm>
            <a:off x="3309938" y="3954463"/>
            <a:ext cx="12001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dirty="0">
                <a:solidFill>
                  <a:srgbClr val="FF0000"/>
                </a:solidFill>
              </a:rPr>
              <a:t>Yacc</a:t>
            </a:r>
            <a:r>
              <a:rPr lang="zh-CN" altLang="en-US" sz="2000" dirty="0">
                <a:solidFill>
                  <a:srgbClr val="FF0000"/>
                </a:solidFill>
              </a:rPr>
              <a:t>自动</a:t>
            </a:r>
            <a:endParaRPr lang="zh-CN" altLang="en-US" sz="2000" dirty="0">
              <a:solidFill>
                <a:srgbClr val="FF0000"/>
              </a:solidFill>
            </a:endParaRPr>
          </a:p>
        </p:txBody>
      </p:sp>
      <p:sp>
        <p:nvSpPr>
          <p:cNvPr id="34" name="矩形 33"/>
          <p:cNvSpPr/>
          <p:nvPr/>
        </p:nvSpPr>
        <p:spPr>
          <a:xfrm>
            <a:off x="2667000" y="2481263"/>
            <a:ext cx="646113"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手动</a:t>
            </a:r>
            <a:endParaRPr kumimoji="1" lang="en-US" altLang="zh-CN"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实现</a:t>
            </a:r>
            <a:endPar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35" name="矩形 34"/>
          <p:cNvSpPr/>
          <p:nvPr/>
        </p:nvSpPr>
        <p:spPr>
          <a:xfrm>
            <a:off x="498475" y="2552700"/>
            <a:ext cx="646113"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手动</a:t>
            </a:r>
            <a:endParaRPr kumimoji="1" lang="en-US" altLang="zh-CN"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实现</a:t>
            </a:r>
            <a:endPar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2" name="矩形 1"/>
          <p:cNvSpPr/>
          <p:nvPr/>
        </p:nvSpPr>
        <p:spPr>
          <a:xfrm>
            <a:off x="2393950" y="5589588"/>
            <a:ext cx="4572000" cy="36830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rgbClr val="FF0000"/>
                </a:solidFill>
                <a:effectLst/>
                <a:uLnTx/>
                <a:uFillTx/>
                <a:latin typeface="+mn-lt"/>
                <a:ea typeface="+mn-ea"/>
                <a:cs typeface="+mn-cs"/>
              </a:rPr>
              <a:t>研究自动机，是为了能够做自动分析！！！</a:t>
            </a:r>
            <a:endParaRPr kumimoji="1"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28" name="矩形 27"/>
          <p:cNvSpPr/>
          <p:nvPr/>
        </p:nvSpPr>
        <p:spPr>
          <a:xfrm>
            <a:off x="1008063" y="2552700"/>
            <a:ext cx="646113"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词法</a:t>
            </a:r>
            <a:endParaRPr kumimoji="1" lang="en-US" altLang="zh-CN"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分析</a:t>
            </a:r>
            <a:endPar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29" name="矩形 28"/>
          <p:cNvSpPr/>
          <p:nvPr/>
        </p:nvSpPr>
        <p:spPr>
          <a:xfrm>
            <a:off x="3230563" y="2489200"/>
            <a:ext cx="647700"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语法</a:t>
            </a:r>
            <a:endParaRPr kumimoji="1" lang="en-US" altLang="zh-CN"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分析</a:t>
            </a:r>
            <a:endPar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Grp="1"/>
          </p:cNvSpPr>
          <p:nvPr>
            <p:ph idx="1"/>
          </p:nvPr>
        </p:nvSpPr>
        <p:spPr>
          <a:xfrm>
            <a:off x="685800" y="1052513"/>
            <a:ext cx="7772400" cy="4883150"/>
          </a:xfrm>
          <a:ln>
            <a:solidFill>
              <a:srgbClr val="000099">
                <a:alpha val="100000"/>
              </a:srgbClr>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800" b="0" i="0" u="none" strike="noStrike" kern="0" cap="none" spc="0" normalizeH="0" baseline="0" noProof="1">
                <a:ln>
                  <a:noFill/>
                </a:ln>
                <a:solidFill>
                  <a:schemeClr val="tx1"/>
                </a:solidFill>
                <a:effectLst/>
                <a:uLnTx/>
                <a:uFillTx/>
                <a:latin typeface="+mn-lt"/>
                <a:ea typeface="+mn-ea"/>
                <a:cs typeface="+mn-cs"/>
              </a:rPr>
              <a:t>为了构造出识别语言单词符号的词法分析程序，首先要搞清楚如何定义描述程序语言单词符号的结构？</a:t>
            </a:r>
            <a:endParaRPr kumimoji="1"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800" b="0" i="0" u="none" strike="noStrike" kern="0" cap="none" spc="0" normalizeH="0" baseline="0" noProof="1">
                <a:ln>
                  <a:noFill/>
                </a:ln>
                <a:solidFill>
                  <a:schemeClr val="tx1"/>
                </a:solidFill>
                <a:effectLst/>
                <a:uLnTx/>
                <a:uFillTx/>
                <a:latin typeface="+mn-lt"/>
                <a:ea typeface="+mn-ea"/>
                <a:cs typeface="+mn-cs"/>
              </a:rPr>
              <a:t>多数程序设计语言的单词符号都能用</a:t>
            </a:r>
            <a:r>
              <a:rPr kumimoji="1" lang="zh-CN" altLang="en-US" sz="2800" b="0" i="0" u="none" strike="noStrike" kern="0" cap="none" spc="0" normalizeH="0" baseline="0" noProof="1">
                <a:ln>
                  <a:noFill/>
                </a:ln>
                <a:solidFill>
                  <a:srgbClr val="FF0000"/>
                </a:solidFill>
                <a:effectLst/>
                <a:uLnTx/>
                <a:uFillTx/>
                <a:latin typeface="+mn-lt"/>
                <a:ea typeface="+mn-ea"/>
                <a:cs typeface="+mn-cs"/>
              </a:rPr>
              <a:t>正规文法</a:t>
            </a:r>
            <a:r>
              <a:rPr kumimoji="1" lang="en-US" altLang="zh-CN" sz="2800" b="0" i="0" u="none" strike="noStrike" kern="0" cap="none" spc="0" normalizeH="0" baseline="0" noProof="1">
                <a:ln>
                  <a:noFill/>
                </a:ln>
                <a:solidFill>
                  <a:srgbClr val="FF0000"/>
                </a:solidFill>
                <a:effectLst/>
                <a:uLnTx/>
                <a:uFillTx/>
                <a:latin typeface="+mn-lt"/>
                <a:ea typeface="+mn-ea"/>
                <a:cs typeface="+mn-cs"/>
              </a:rPr>
              <a:t>(</a:t>
            </a:r>
            <a:r>
              <a:rPr kumimoji="1" lang="zh-CN" altLang="en-US" sz="2800" b="0" i="0" u="none" strike="noStrike" kern="0" cap="none" spc="0" normalizeH="0" baseline="0" noProof="1">
                <a:ln>
                  <a:noFill/>
                </a:ln>
                <a:solidFill>
                  <a:srgbClr val="FF0000"/>
                </a:solidFill>
                <a:effectLst/>
                <a:uLnTx/>
                <a:uFillTx/>
                <a:latin typeface="+mn-lt"/>
                <a:ea typeface="+mn-ea"/>
                <a:cs typeface="+mn-cs"/>
              </a:rPr>
              <a:t>左线性文法或右线性文法）或正规式或正规集来定义。</a:t>
            </a:r>
            <a:endParaRPr kumimoji="1"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zh-CN" altLang="en-US" sz="2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0" i="0" u="none" strike="noStrike" kern="0" cap="none" spc="0" normalizeH="0" baseline="0" noProof="1">
                <a:ln>
                  <a:noFill/>
                </a:ln>
                <a:solidFill>
                  <a:schemeClr val="tx1"/>
                </a:solidFill>
                <a:effectLst/>
                <a:uLnTx/>
                <a:uFillTx/>
                <a:latin typeface="+mn-lt"/>
                <a:ea typeface="+mn-ea"/>
                <a:cs typeface="+mn-cs"/>
              </a:rPr>
              <a:t>    </a:t>
            </a:r>
            <a:endParaRPr kumimoji="1" lang="en-US" altLang="zh-CN" sz="2000" b="0" i="0" u="none" strike="noStrike" kern="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内容占位符 5"/>
          <p:cNvGraphicFramePr>
            <a:graphicFrameLocks noGrp="1"/>
          </p:cNvGraphicFramePr>
          <p:nvPr>
            <p:ph idx="4294967295"/>
          </p:nvPr>
        </p:nvGraphicFramePr>
        <p:xfrm>
          <a:off x="755650" y="4221163"/>
          <a:ext cx="7848600" cy="1828800"/>
        </p:xfrm>
        <a:graphic>
          <a:graphicData uri="http://schemas.openxmlformats.org/drawingml/2006/table">
            <a:tbl>
              <a:tblPr/>
              <a:tblGrid>
                <a:gridCol w="2057400"/>
                <a:gridCol w="5791200"/>
              </a:tblGrid>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正规文法</a:t>
                      </a:r>
                      <a:endPar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右</a:t>
                      </a:r>
                      <a:r>
                        <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线性文法）</a:t>
                      </a:r>
                      <a:endPar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2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G</a:t>
                      </a:r>
                      <a:r>
                        <a:rPr kumimoji="1" lang="zh-CN" altLang="en-US" sz="22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的任意产生式为 </a:t>
                      </a:r>
                      <a:r>
                        <a:rPr kumimoji="1" lang="en-US" altLang="zh-CN" sz="2200" b="0" i="0" u="sng" strike="noStrike" cap="none" normalizeH="0" baseline="0" dirty="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sng" strike="noStrike" cap="none" normalizeH="0" baseline="0" dirty="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sng" strike="noStrike" cap="none" normalizeH="0" baseline="0" dirty="0">
                          <a:ln>
                            <a:noFill/>
                          </a:ln>
                          <a:solidFill>
                            <a:srgbClr val="000099"/>
                          </a:solidFill>
                          <a:effectLst/>
                          <a:latin typeface="宋体" panose="02010600030101010101" pitchFamily="2" charset="-122"/>
                          <a:ea typeface="宋体" panose="02010600030101010101" pitchFamily="2" charset="-122"/>
                        </a:rPr>
                        <a:t>αB</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 </a:t>
                      </a:r>
                      <a:r>
                        <a:rPr kumimoji="1" lang="zh-CN" altLang="en-US"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或 </a:t>
                      </a:r>
                      <a:r>
                        <a:rPr kumimoji="1" lang="en-US" altLang="zh-CN" sz="22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α</a:t>
                      </a:r>
                      <a:endPar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 α</a:t>
                      </a:r>
                      <a:r>
                        <a:rPr kumimoji="1" lang="en-US" altLang="zh-CN" sz="2400" b="1" i="0" u="none" strike="noStrike" cap="none" normalizeH="0" baseline="0" dirty="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T </a:t>
                      </a:r>
                      <a:r>
                        <a:rPr kumimoji="1" lang="en-US" altLang="zh-CN" sz="2000" b="0" i="0" u="none" strike="noStrike" cap="none" normalizeH="0" baseline="30000" dirty="0">
                          <a:ln>
                            <a:noFill/>
                          </a:ln>
                          <a:solidFill>
                            <a:srgbClr val="000099"/>
                          </a:solidFill>
                          <a:effectLst/>
                          <a:latin typeface="宋体" panose="02010600030101010101" pitchFamily="2" charset="-122"/>
                          <a:ea typeface="宋体" panose="02010600030101010101" pitchFamily="2" charset="-12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A,B</a:t>
                      </a:r>
                      <a:r>
                        <a:rPr kumimoji="1" lang="en-US" altLang="zh-CN" sz="2400" b="1" i="0" u="none" strike="noStrike" cap="none" normalizeH="0" baseline="0" dirty="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N</a:t>
                      </a:r>
                      <a:endParaRPr kumimoji="1" lang="en-US" altLang="zh-CN" sz="1400" b="1" i="0" u="none" strike="noStrike" cap="none" normalizeH="0" baseline="0" dirty="0">
                        <a:ln>
                          <a:noFill/>
                        </a:ln>
                        <a:solidFill>
                          <a:srgbClr val="000099"/>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正规文法</a:t>
                      </a:r>
                      <a:endPar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左</a:t>
                      </a:r>
                      <a:r>
                        <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线性文法）</a:t>
                      </a:r>
                      <a:endPar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2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G</a:t>
                      </a:r>
                      <a:r>
                        <a:rPr kumimoji="1" lang="zh-CN" altLang="en-US" sz="22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的任意产生式为 </a:t>
                      </a:r>
                      <a:r>
                        <a:rPr kumimoji="1" lang="en-US" altLang="zh-CN" sz="2200" b="0" i="0" u="sng" strike="noStrike" cap="none" normalizeH="0" baseline="0" dirty="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sng" strike="noStrike" cap="none" normalizeH="0" baseline="0" dirty="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sng" strike="noStrike" cap="none" normalizeH="0" baseline="0" dirty="0">
                          <a:ln>
                            <a:noFill/>
                          </a:ln>
                          <a:solidFill>
                            <a:srgbClr val="000099"/>
                          </a:solidFill>
                          <a:effectLst/>
                          <a:latin typeface="宋体" panose="02010600030101010101" pitchFamily="2" charset="-122"/>
                          <a:ea typeface="宋体" panose="02010600030101010101" pitchFamily="2" charset="-122"/>
                        </a:rPr>
                        <a:t>Bα</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 </a:t>
                      </a:r>
                      <a:r>
                        <a:rPr kumimoji="1" lang="zh-CN" altLang="en-US"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或 </a:t>
                      </a:r>
                      <a:r>
                        <a:rPr kumimoji="1" lang="en-US" altLang="zh-CN" sz="22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α</a:t>
                      </a:r>
                      <a:endPar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 α</a:t>
                      </a:r>
                      <a:r>
                        <a:rPr kumimoji="1" lang="en-US" altLang="zh-CN" sz="2400" b="1" i="0" u="none" strike="noStrike" cap="none" normalizeH="0" baseline="0" dirty="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T </a:t>
                      </a:r>
                      <a:r>
                        <a:rPr kumimoji="1" lang="en-US" altLang="zh-CN" sz="2000" b="0" i="0" u="none" strike="noStrike" cap="none" normalizeH="0" baseline="30000" dirty="0">
                          <a:ln>
                            <a:noFill/>
                          </a:ln>
                          <a:solidFill>
                            <a:srgbClr val="000099"/>
                          </a:solidFill>
                          <a:effectLst/>
                          <a:latin typeface="宋体" panose="02010600030101010101" pitchFamily="2" charset="-122"/>
                          <a:ea typeface="宋体" panose="02010600030101010101" pitchFamily="2" charset="-12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A,B</a:t>
                      </a:r>
                      <a:r>
                        <a:rPr kumimoji="1" lang="en-US" altLang="zh-CN" sz="2400" b="1" i="0" u="none" strike="noStrike" cap="none" normalizeH="0" baseline="0" dirty="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N</a:t>
                      </a:r>
                      <a:endParaRPr kumimoji="1" lang="en-US" altLang="zh-CN" sz="1400" b="1" i="0" u="none" strike="noStrike" cap="none" normalizeH="0" baseline="0" dirty="0">
                        <a:ln>
                          <a:noFill/>
                        </a:ln>
                        <a:solidFill>
                          <a:srgbClr val="000099"/>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77" name="矩形 3"/>
          <p:cNvSpPr/>
          <p:nvPr/>
        </p:nvSpPr>
        <p:spPr>
          <a:xfrm>
            <a:off x="684213" y="2205038"/>
            <a:ext cx="7775575" cy="16303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dirty="0">
                <a:solidFill>
                  <a:schemeClr val="tx2"/>
                </a:solidFill>
                <a:latin typeface="宋体" panose="02010600030101010101" pitchFamily="2" charset="-122"/>
              </a:rPr>
              <a:t>G </a:t>
            </a:r>
            <a:r>
              <a:rPr lang="zh-CN" altLang="en-US" sz="2000" dirty="0">
                <a:solidFill>
                  <a:schemeClr val="tx2"/>
                </a:solidFill>
                <a:latin typeface="宋体" panose="02010600030101010101" pitchFamily="2" charset="-122"/>
              </a:rPr>
              <a:t>＝（</a:t>
            </a:r>
            <a:r>
              <a:rPr lang="en-US" altLang="zh-CN" sz="2000" dirty="0">
                <a:solidFill>
                  <a:schemeClr val="tx2"/>
                </a:solidFill>
                <a:latin typeface="宋体" panose="02010600030101010101" pitchFamily="2" charset="-122"/>
              </a:rPr>
              <a:t>V</a:t>
            </a:r>
            <a:r>
              <a:rPr lang="en-US" altLang="zh-CN" sz="2000" b="1" baseline="-25000" dirty="0">
                <a:solidFill>
                  <a:schemeClr val="tx2"/>
                </a:solidFill>
                <a:latin typeface="宋体" panose="02010600030101010101" pitchFamily="2" charset="-122"/>
              </a:rPr>
              <a:t>T</a:t>
            </a:r>
            <a:r>
              <a:rPr lang="en-US" altLang="zh-CN" sz="2000" b="1" dirty="0">
                <a:solidFill>
                  <a:schemeClr val="tx2"/>
                </a:solidFill>
                <a:latin typeface="宋体" panose="02010600030101010101" pitchFamily="2" charset="-122"/>
              </a:rPr>
              <a:t>,</a:t>
            </a:r>
            <a:r>
              <a:rPr lang="en-US" altLang="zh-CN" sz="2000" dirty="0">
                <a:solidFill>
                  <a:schemeClr val="tx2"/>
                </a:solidFill>
                <a:latin typeface="宋体" panose="02010600030101010101" pitchFamily="2" charset="-122"/>
              </a:rPr>
              <a:t>V</a:t>
            </a:r>
            <a:r>
              <a:rPr lang="en-US" altLang="zh-CN" sz="2000" b="1" baseline="-25000" dirty="0">
                <a:solidFill>
                  <a:schemeClr val="tx2"/>
                </a:solidFill>
                <a:latin typeface="宋体" panose="02010600030101010101" pitchFamily="2" charset="-122"/>
              </a:rPr>
              <a:t>N</a:t>
            </a:r>
            <a:r>
              <a:rPr lang="en-US" altLang="zh-CN" sz="2000" dirty="0">
                <a:solidFill>
                  <a:schemeClr val="tx2"/>
                </a:solidFill>
                <a:latin typeface="宋体" panose="02010600030101010101" pitchFamily="2" charset="-122"/>
              </a:rPr>
              <a:t>,S,</a:t>
            </a:r>
            <a:r>
              <a:rPr lang="en-US" altLang="zh-CN" sz="2000" dirty="0">
                <a:solidFill>
                  <a:schemeClr val="tx2"/>
                </a:solidFill>
                <a:latin typeface="Arial Black" panose="020B0A04020102020204" pitchFamily="34" charset="0"/>
                <a:ea typeface="方正舒体" panose="02010601030101010101" pitchFamily="2" charset="-122"/>
              </a:rPr>
              <a:t>P</a:t>
            </a:r>
            <a:r>
              <a:rPr lang="zh-CN" altLang="en-US" sz="2000" dirty="0">
                <a:solidFill>
                  <a:schemeClr val="tx2"/>
                </a:solidFill>
                <a:latin typeface="宋体" panose="02010600030101010101" pitchFamily="2" charset="-122"/>
              </a:rPr>
              <a:t>）</a:t>
            </a:r>
            <a:endParaRPr lang="zh-CN" altLang="en-US" sz="2000" dirty="0">
              <a:solidFill>
                <a:schemeClr val="tx2"/>
              </a:solidFill>
              <a:latin typeface="宋体" panose="02010600030101010101" pitchFamily="2" charset="-122"/>
            </a:endParaRPr>
          </a:p>
          <a:p>
            <a:pPr marL="0" lvl="0" indent="0" eaLnBrk="1" hangingPunct="1">
              <a:spcBef>
                <a:spcPct val="0"/>
              </a:spcBef>
              <a:buNone/>
            </a:pPr>
            <a:r>
              <a:rPr lang="zh-CN" altLang="en-US" sz="2000" dirty="0">
                <a:solidFill>
                  <a:schemeClr val="tx2"/>
                </a:solidFill>
                <a:latin typeface="宋体" panose="02010600030101010101" pitchFamily="2" charset="-122"/>
              </a:rPr>
              <a:t>  </a:t>
            </a:r>
            <a:r>
              <a:rPr lang="en-US" altLang="zh-CN" sz="2000" dirty="0">
                <a:solidFill>
                  <a:schemeClr val="tx2"/>
                </a:solidFill>
                <a:latin typeface="宋体" panose="02010600030101010101" pitchFamily="2" charset="-122"/>
              </a:rPr>
              <a:t>V</a:t>
            </a:r>
            <a:r>
              <a:rPr lang="en-US" altLang="zh-CN" sz="2000" b="1" baseline="-25000" dirty="0">
                <a:solidFill>
                  <a:schemeClr val="tx2"/>
                </a:solidFill>
                <a:latin typeface="宋体" panose="02010600030101010101" pitchFamily="2" charset="-122"/>
              </a:rPr>
              <a:t>T</a:t>
            </a:r>
            <a:r>
              <a:rPr lang="en-US" altLang="zh-CN" sz="2000" b="1" dirty="0">
                <a:solidFill>
                  <a:schemeClr val="tx2"/>
                </a:solidFill>
                <a:latin typeface="宋体" panose="02010600030101010101" pitchFamily="2" charset="-122"/>
              </a:rPr>
              <a:t> </a:t>
            </a:r>
            <a:r>
              <a:rPr lang="zh-CN" altLang="en-US" sz="2000" dirty="0">
                <a:solidFill>
                  <a:schemeClr val="tx2"/>
                </a:solidFill>
                <a:latin typeface="宋体" panose="02010600030101010101" pitchFamily="2" charset="-122"/>
              </a:rPr>
              <a:t>：终结符号的非空有限集合</a:t>
            </a:r>
            <a:endParaRPr lang="zh-CN" altLang="en-US" sz="2000" dirty="0">
              <a:solidFill>
                <a:schemeClr val="tx2"/>
              </a:solidFill>
              <a:latin typeface="宋体" panose="02010600030101010101" pitchFamily="2" charset="-122"/>
            </a:endParaRPr>
          </a:p>
          <a:p>
            <a:pPr marL="0" lvl="0" indent="0" eaLnBrk="1" hangingPunct="1">
              <a:spcBef>
                <a:spcPct val="0"/>
              </a:spcBef>
              <a:buNone/>
            </a:pPr>
            <a:r>
              <a:rPr lang="zh-CN" altLang="en-US" sz="2000" dirty="0">
                <a:solidFill>
                  <a:schemeClr val="tx2"/>
                </a:solidFill>
                <a:latin typeface="宋体" panose="02010600030101010101" pitchFamily="2" charset="-122"/>
              </a:rPr>
              <a:t>  </a:t>
            </a:r>
            <a:r>
              <a:rPr lang="en-US" altLang="zh-CN" sz="2000" dirty="0">
                <a:solidFill>
                  <a:schemeClr val="tx2"/>
                </a:solidFill>
                <a:latin typeface="宋体" panose="02010600030101010101" pitchFamily="2" charset="-122"/>
              </a:rPr>
              <a:t>V</a:t>
            </a:r>
            <a:r>
              <a:rPr lang="en-US" altLang="zh-CN" sz="2000" b="1" baseline="-25000" dirty="0">
                <a:solidFill>
                  <a:schemeClr val="tx2"/>
                </a:solidFill>
                <a:latin typeface="宋体" panose="02010600030101010101" pitchFamily="2" charset="-122"/>
              </a:rPr>
              <a:t>N</a:t>
            </a:r>
            <a:r>
              <a:rPr lang="en-US" altLang="zh-CN" sz="2000" b="1" dirty="0">
                <a:solidFill>
                  <a:schemeClr val="tx2"/>
                </a:solidFill>
                <a:latin typeface="宋体" panose="02010600030101010101" pitchFamily="2" charset="-122"/>
              </a:rPr>
              <a:t> </a:t>
            </a:r>
            <a:r>
              <a:rPr lang="zh-CN" altLang="en-US" sz="2000" dirty="0">
                <a:solidFill>
                  <a:schemeClr val="tx2"/>
                </a:solidFill>
                <a:latin typeface="宋体" panose="02010600030101010101" pitchFamily="2" charset="-122"/>
              </a:rPr>
              <a:t>：非终结符号的非空有限集 </a:t>
            </a:r>
            <a:r>
              <a:rPr lang="en-US" altLang="zh-CN" sz="2000" dirty="0">
                <a:solidFill>
                  <a:schemeClr val="tx2"/>
                </a:solidFill>
                <a:latin typeface="宋体" panose="02010600030101010101" pitchFamily="2" charset="-122"/>
              </a:rPr>
              <a:t>V</a:t>
            </a:r>
            <a:r>
              <a:rPr lang="en-US" altLang="zh-CN" sz="2000" b="1" baseline="-25000" dirty="0">
                <a:solidFill>
                  <a:schemeClr val="tx2"/>
                </a:solidFill>
                <a:latin typeface="宋体" panose="02010600030101010101" pitchFamily="2" charset="-122"/>
              </a:rPr>
              <a:t>T</a:t>
            </a:r>
            <a:r>
              <a:rPr lang="en-US" altLang="zh-CN" sz="2000" b="1" dirty="0">
                <a:solidFill>
                  <a:schemeClr val="tx2"/>
                </a:solidFill>
                <a:latin typeface="宋体" panose="02010600030101010101" pitchFamily="2" charset="-122"/>
              </a:rPr>
              <a:t> </a:t>
            </a:r>
            <a:r>
              <a:rPr lang="en-US" altLang="zh-CN" sz="2000" b="1" dirty="0">
                <a:solidFill>
                  <a:schemeClr val="tx2"/>
                </a:solidFill>
                <a:latin typeface="宋体" panose="02010600030101010101" pitchFamily="2" charset="-122"/>
                <a:sym typeface="Symbol" panose="05050102010706020507" pitchFamily="18" charset="2"/>
              </a:rPr>
              <a:t>/\</a:t>
            </a:r>
            <a:r>
              <a:rPr lang="en-US" altLang="zh-CN" sz="2000" b="1" dirty="0">
                <a:solidFill>
                  <a:schemeClr val="tx2"/>
                </a:solidFill>
                <a:ea typeface="MingLiU" pitchFamily="49" charset="-120"/>
                <a:sym typeface="Symbol" panose="05050102010706020507" pitchFamily="18" charset="2"/>
              </a:rPr>
              <a:t> </a:t>
            </a:r>
            <a:r>
              <a:rPr lang="en-US" altLang="zh-CN" sz="2000" dirty="0">
                <a:solidFill>
                  <a:schemeClr val="tx2"/>
                </a:solidFill>
                <a:latin typeface="宋体" panose="02010600030101010101" pitchFamily="2" charset="-122"/>
              </a:rPr>
              <a:t>V</a:t>
            </a:r>
            <a:r>
              <a:rPr lang="en-US" altLang="zh-CN" sz="2000" b="1" baseline="-25000" dirty="0">
                <a:solidFill>
                  <a:schemeClr val="tx2"/>
                </a:solidFill>
                <a:latin typeface="宋体" panose="02010600030101010101" pitchFamily="2" charset="-122"/>
              </a:rPr>
              <a:t>N</a:t>
            </a:r>
            <a:r>
              <a:rPr lang="en-US" altLang="zh-CN" sz="2000" b="1" dirty="0">
                <a:solidFill>
                  <a:schemeClr val="tx2"/>
                </a:solidFill>
                <a:latin typeface="宋体" panose="02010600030101010101" pitchFamily="2" charset="-122"/>
              </a:rPr>
              <a:t> </a:t>
            </a:r>
            <a:r>
              <a:rPr lang="zh-CN" altLang="en-US" sz="2000" dirty="0">
                <a:solidFill>
                  <a:schemeClr val="tx2"/>
                </a:solidFill>
                <a:latin typeface="宋体" panose="02010600030101010101" pitchFamily="2" charset="-122"/>
              </a:rPr>
              <a:t>＝</a:t>
            </a:r>
            <a:r>
              <a:rPr lang="zh-CN" altLang="en-US" sz="2000" b="1" dirty="0">
                <a:solidFill>
                  <a:schemeClr val="tx2"/>
                </a:solidFill>
                <a:ea typeface="MingLiU" pitchFamily="49" charset="-120"/>
                <a:sym typeface="Symbol" panose="05050102010706020507" pitchFamily="18" charset="2"/>
              </a:rPr>
              <a:t></a:t>
            </a:r>
            <a:r>
              <a:rPr lang="zh-CN" altLang="en-US" sz="2000" dirty="0">
                <a:solidFill>
                  <a:schemeClr val="tx2"/>
                </a:solidFill>
                <a:latin typeface="宋体" panose="02010600030101010101" pitchFamily="2" charset="-122"/>
              </a:rPr>
              <a:t> </a:t>
            </a:r>
            <a:r>
              <a:rPr lang="zh-CN" altLang="en-US" sz="2000" b="1" dirty="0">
                <a:solidFill>
                  <a:schemeClr val="tx2"/>
                </a:solidFill>
                <a:latin typeface="宋体" panose="02010600030101010101" pitchFamily="2" charset="-122"/>
              </a:rPr>
              <a:t> </a:t>
            </a:r>
            <a:endParaRPr lang="zh-CN" altLang="en-US" sz="2000" dirty="0">
              <a:solidFill>
                <a:schemeClr val="tx2"/>
              </a:solidFill>
              <a:latin typeface="宋体" panose="02010600030101010101" pitchFamily="2" charset="-122"/>
            </a:endParaRPr>
          </a:p>
          <a:p>
            <a:pPr marL="0" lvl="0" indent="0" eaLnBrk="1" hangingPunct="1">
              <a:spcBef>
                <a:spcPct val="0"/>
              </a:spcBef>
              <a:buNone/>
            </a:pPr>
            <a:r>
              <a:rPr lang="zh-CN" altLang="en-US" sz="2000" dirty="0">
                <a:solidFill>
                  <a:srgbClr val="FF0000"/>
                </a:solidFill>
                <a:latin typeface="宋体" panose="02010600030101010101" pitchFamily="2" charset="-122"/>
              </a:rPr>
              <a:t>  </a:t>
            </a:r>
            <a:r>
              <a:rPr lang="en-US" altLang="zh-CN" sz="2000" dirty="0">
                <a:solidFill>
                  <a:srgbClr val="FF0000"/>
                </a:solidFill>
                <a:latin typeface="宋体" panose="02010600030101010101" pitchFamily="2" charset="-122"/>
              </a:rPr>
              <a:t>S  </a:t>
            </a:r>
            <a:r>
              <a:rPr lang="zh-CN" altLang="en-US" sz="2000" dirty="0">
                <a:solidFill>
                  <a:srgbClr val="FF0000"/>
                </a:solidFill>
                <a:latin typeface="宋体" panose="02010600030101010101" pitchFamily="2" charset="-122"/>
              </a:rPr>
              <a:t>：非终结开始符号</a:t>
            </a:r>
            <a:endParaRPr lang="zh-CN" altLang="en-US" sz="2000" dirty="0">
              <a:solidFill>
                <a:srgbClr val="FF0000"/>
              </a:solidFill>
              <a:latin typeface="宋体" panose="02010600030101010101" pitchFamily="2" charset="-122"/>
            </a:endParaRPr>
          </a:p>
          <a:p>
            <a:pPr marL="0" lvl="0" indent="0" eaLnBrk="1" hangingPunct="1">
              <a:spcBef>
                <a:spcPct val="0"/>
              </a:spcBef>
              <a:buNone/>
            </a:pPr>
            <a:r>
              <a:rPr lang="zh-CN" altLang="en-US" sz="2000" dirty="0">
                <a:solidFill>
                  <a:schemeClr val="tx2"/>
                </a:solidFill>
                <a:latin typeface="宋体" panose="02010600030101010101" pitchFamily="2" charset="-122"/>
              </a:rPr>
              <a:t>  </a:t>
            </a:r>
            <a:r>
              <a:rPr lang="en-US" altLang="zh-CN" sz="2000" dirty="0">
                <a:solidFill>
                  <a:schemeClr val="tx2"/>
                </a:solidFill>
                <a:latin typeface="Arial Black" panose="020B0A04020102020204" pitchFamily="34" charset="0"/>
                <a:ea typeface="方正舒体" panose="02010601030101010101" pitchFamily="2" charset="-122"/>
              </a:rPr>
              <a:t>P </a:t>
            </a:r>
            <a:r>
              <a:rPr lang="zh-CN" altLang="en-US" sz="2000" dirty="0">
                <a:solidFill>
                  <a:schemeClr val="tx2"/>
                </a:solidFill>
                <a:latin typeface="宋体" panose="02010600030101010101" pitchFamily="2" charset="-122"/>
              </a:rPr>
              <a:t>：产生式集合（有限）</a:t>
            </a:r>
            <a:endParaRPr lang="zh-CN" altLang="en-US" sz="2000" dirty="0">
              <a:solidFill>
                <a:schemeClr val="tx2"/>
              </a:solidFill>
              <a:latin typeface="宋体" panose="02010600030101010101" pitchFamily="2" charset="-122"/>
            </a:endParaRPr>
          </a:p>
        </p:txBody>
      </p:sp>
      <p:sp>
        <p:nvSpPr>
          <p:cNvPr id="62478" name="Rectangle 2"/>
          <p:cNvSpPr txBox="1"/>
          <p:nvPr/>
        </p:nvSpPr>
        <p:spPr>
          <a:xfrm>
            <a:off x="685800" y="762000"/>
            <a:ext cx="7772400" cy="762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u="sng" dirty="0">
                <a:solidFill>
                  <a:srgbClr val="FF0000"/>
                </a:solidFill>
              </a:rPr>
              <a:t>正规文法</a:t>
            </a:r>
            <a:r>
              <a:rPr lang="zh-CN" altLang="en-US" sz="4400" dirty="0">
                <a:solidFill>
                  <a:schemeClr val="tx2"/>
                </a:solidFill>
              </a:rPr>
              <a:t> </a:t>
            </a:r>
            <a:endParaRPr lang="zh-CN" alt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p:txBody>
          <a:bodyPr vert="horz" wrap="square" lIns="91440" tIns="45720" rIns="91440" bIns="45720" anchor="ctr" anchorCtr="0"/>
          <a:p>
            <a:pPr eaLnBrk="1" hangingPunct="1"/>
            <a:r>
              <a:rPr lang="en-US" altLang="zh-CN" sz="4000" b="1" u="sng" dirty="0">
                <a:solidFill>
                  <a:srgbClr val="FF0000"/>
                </a:solidFill>
                <a:latin typeface="Arial" panose="020B0604020202020204" pitchFamily="34" charset="0"/>
              </a:rPr>
              <a:t>3</a:t>
            </a:r>
            <a:r>
              <a:rPr lang="zh-CN" altLang="en-US" sz="4000" b="1" u="sng" dirty="0">
                <a:solidFill>
                  <a:srgbClr val="FF0000"/>
                </a:solidFill>
                <a:latin typeface="宋体" panose="02010600030101010101" pitchFamily="2" charset="-122"/>
              </a:rPr>
              <a:t>．</a:t>
            </a:r>
            <a:r>
              <a:rPr lang="en-US" altLang="zh-CN" sz="4000" b="1" u="sng" dirty="0">
                <a:solidFill>
                  <a:srgbClr val="FF0000"/>
                </a:solidFill>
                <a:latin typeface="Arial" panose="020B0604020202020204" pitchFamily="34" charset="0"/>
              </a:rPr>
              <a:t>3 </a:t>
            </a:r>
            <a:r>
              <a:rPr lang="zh-CN" altLang="en-US" sz="4000" b="1" u="sng" dirty="0">
                <a:solidFill>
                  <a:srgbClr val="FF0000"/>
                </a:solidFill>
                <a:latin typeface="宋体" panose="02010600030101010101" pitchFamily="2" charset="-122"/>
              </a:rPr>
              <a:t>正规表达式与有限自动机</a:t>
            </a:r>
            <a:r>
              <a:rPr lang="zh-CN" altLang="en-US" b="1" dirty="0">
                <a:latin typeface="Arial" panose="020B0604020202020204" pitchFamily="34" charset="0"/>
                <a:ea typeface="黑体" panose="02010609060101010101" pitchFamily="49" charset="-122"/>
              </a:rPr>
              <a:t> </a:t>
            </a:r>
            <a:br>
              <a:rPr lang="zh-CN" altLang="en-US" b="1" dirty="0">
                <a:latin typeface="Arial" panose="020B0604020202020204" pitchFamily="34" charset="0"/>
                <a:ea typeface="黑体" panose="02010609060101010101" pitchFamily="49" charset="-122"/>
              </a:rPr>
            </a:br>
            <a:r>
              <a:rPr lang="zh-CN" altLang="en-US" sz="3200" b="1" dirty="0">
                <a:solidFill>
                  <a:srgbClr val="FF0000"/>
                </a:solidFill>
                <a:latin typeface="Arial" panose="020B0604020202020204" pitchFamily="34" charset="0"/>
                <a:ea typeface="黑体" panose="02010609060101010101" pitchFamily="49" charset="-122"/>
              </a:rPr>
              <a:t>基本概念</a:t>
            </a:r>
            <a:br>
              <a:rPr lang="zh-CN" altLang="en-US" sz="3200" b="1" dirty="0">
                <a:latin typeface="Arial" panose="020B0604020202020204" pitchFamily="34" charset="0"/>
                <a:ea typeface="黑体" panose="02010609060101010101" pitchFamily="49" charset="-122"/>
              </a:rPr>
            </a:br>
            <a:endParaRPr lang="zh-CN" altLang="en-US" sz="3200" b="1" dirty="0">
              <a:latin typeface="Arial" panose="020B0604020202020204" pitchFamily="34" charset="0"/>
              <a:ea typeface="黑体" panose="02010609060101010101" pitchFamily="49" charset="-122"/>
            </a:endParaRPr>
          </a:p>
        </p:txBody>
      </p:sp>
      <p:sp>
        <p:nvSpPr>
          <p:cNvPr id="25603" name="Rectangle 3"/>
          <p:cNvSpPr>
            <a:spLocks noGrp="1" noChangeArrowheads="1"/>
          </p:cNvSpPr>
          <p:nvPr>
            <p:ph idx="1"/>
          </p:nvPr>
        </p:nvSpPr>
        <p:spPr>
          <a:xfrm>
            <a:off x="304800" y="1600200"/>
            <a:ext cx="8458200" cy="4800600"/>
          </a:xfrm>
          <a:ln>
            <a:solidFill>
              <a:srgbClr val="000099"/>
            </a:solidFill>
            <a:miter lim="800000"/>
          </a:ln>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mn-cs"/>
              </a:rPr>
              <a:t>设</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是一个有穷</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字母表</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，它的每一个元素称为一个</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字符（符号）</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zh-CN" alt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(1)</a:t>
            </a:r>
            <a:r>
              <a:rPr kumimoji="1" lang="en-US" altLang="zh-CN" sz="20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字（字符串）</a:t>
            </a:r>
            <a:r>
              <a:rPr kumimoji="1" lang="zh-CN" altLang="en-US" sz="20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由</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中的字符所构成的一个有穷序列，长度为</a:t>
            </a:r>
            <a:r>
              <a:rPr kumimoji="1" lang="en-US" altLang="zh-CN"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0</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的字符串为</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空字</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，记为</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ε</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zh-CN" alt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chemeClr val="tx1"/>
                </a:solidFill>
                <a:effectLst/>
                <a:uLnTx/>
                <a:uFillTx/>
                <a:latin typeface="+mn-lt"/>
                <a:ea typeface="+mn-ea"/>
                <a:cs typeface="+mn-cs"/>
              </a:rPr>
              <a:t>(2)</a:t>
            </a:r>
            <a:r>
              <a:rPr kumimoji="1" lang="en-US" altLang="zh-CN" sz="20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30000" noProof="0" dirty="0">
                <a:ln>
                  <a:noFill/>
                </a:ln>
                <a:solidFill>
                  <a:srgbClr val="0000FF"/>
                </a:solidFill>
                <a:effectLst/>
                <a:uLnTx/>
                <a:uFillTx/>
                <a:latin typeface="宋体" panose="02010600030101010101" pitchFamily="2" charset="-122"/>
                <a:ea typeface="+mn-ea"/>
                <a:cs typeface="+mn-cs"/>
              </a:rPr>
              <a:t>* </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表示∑上所有字的全体，包含</a:t>
            </a:r>
            <a:r>
              <a:rPr kumimoji="1" lang="en-US" altLang="zh-CN"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ε</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zh-CN" alt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mn-cs"/>
              </a:rPr>
              <a:t>    </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例如，若 </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0" noProof="0" dirty="0" err="1">
                <a:ln>
                  <a:noFill/>
                </a:ln>
                <a:solidFill>
                  <a:srgbClr val="0000FF"/>
                </a:solidFill>
                <a:effectLst/>
                <a:uLnTx/>
                <a:uFillTx/>
                <a:latin typeface="宋体" panose="02010600030101010101" pitchFamily="2" charset="-122"/>
                <a:ea typeface="+mn-ea"/>
                <a:cs typeface="+mn-cs"/>
              </a:rPr>
              <a:t>x,y</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则  </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zh-CN" altLang="en-US" sz="2000" b="0" i="0" u="none" strike="noStrike" kern="0" cap="none" spc="0" normalizeH="0" baseline="30000" noProof="0" dirty="0">
                <a:ln>
                  <a:noFill/>
                </a:ln>
                <a:solidFill>
                  <a:srgbClr val="0000FF"/>
                </a:solidFill>
                <a:effectLst/>
                <a:uLnTx/>
                <a:uFillTx/>
                <a:latin typeface="宋体" panose="02010600030101010101" pitchFamily="2" charset="-122"/>
                <a:ea typeface="+mn-ea"/>
                <a:cs typeface="+mn-cs"/>
              </a:rPr>
              <a:t>*</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0" noProof="0" dirty="0" err="1">
                <a:ln>
                  <a:noFill/>
                </a:ln>
                <a:solidFill>
                  <a:srgbClr val="0000FF"/>
                </a:solidFill>
                <a:effectLst/>
                <a:uLnTx/>
                <a:uFillTx/>
                <a:latin typeface="宋体" panose="02010600030101010101" pitchFamily="2" charset="-122"/>
                <a:ea typeface="+mn-ea"/>
                <a:cs typeface="+mn-cs"/>
              </a:rPr>
              <a:t>ε,x,y,xx,xy,yx,yy,xxx</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endParaRPr kumimoji="1" lang="en-US" altLang="zh-CN"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chemeClr val="tx1"/>
                </a:solidFill>
                <a:effectLst/>
                <a:uLnTx/>
                <a:uFillTx/>
                <a:latin typeface="+mn-lt"/>
                <a:ea typeface="+mn-ea"/>
                <a:cs typeface="+mn-cs"/>
              </a:rPr>
              <a:t>(3)</a:t>
            </a:r>
            <a:r>
              <a:rPr kumimoji="1" lang="en-US" altLang="zh-CN" sz="20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Φ</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 }</a:t>
            </a:r>
            <a:r>
              <a:rPr kumimoji="1" lang="en-US" altLang="zh-CN"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表示不包含任何字的空集。</a:t>
            </a:r>
            <a:endParaRPr kumimoji="1" lang="zh-CN" alt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注意：</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ε</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Φ</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和</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{ε}</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不同</a:t>
            </a:r>
            <a:endParaRPr kumimoji="1" lang="zh-CN" alt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chemeClr val="tx1"/>
                </a:solidFill>
                <a:effectLst/>
                <a:uLnTx/>
                <a:uFillTx/>
                <a:latin typeface="+mn-lt"/>
                <a:ea typeface="+mn-ea"/>
                <a:cs typeface="+mn-cs"/>
              </a:rPr>
              <a:t>(4)</a:t>
            </a:r>
            <a:r>
              <a:rPr kumimoji="1" lang="en-US" altLang="zh-CN" sz="20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3000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 </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的子集</a:t>
            </a:r>
            <a:r>
              <a:rPr kumimoji="1" lang="en-US" altLang="zh-CN"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U</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和</a:t>
            </a:r>
            <a:r>
              <a:rPr kumimoji="1" lang="en-US" altLang="zh-CN"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V</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的</a:t>
            </a:r>
            <a:r>
              <a:rPr kumimoji="1" lang="zh-CN" altLang="en-US" sz="2000" b="0" i="0" u="sng" strike="noStrike" kern="0" cap="none" spc="0" normalizeH="0" baseline="0" noProof="0" dirty="0">
                <a:ln>
                  <a:noFill/>
                </a:ln>
                <a:solidFill>
                  <a:srgbClr val="FF0000"/>
                </a:solidFill>
                <a:effectLst/>
                <a:uLnTx/>
                <a:uFillTx/>
                <a:latin typeface="+mn-lt"/>
                <a:ea typeface="+mn-ea"/>
                <a:cs typeface="+mn-cs"/>
              </a:rPr>
              <a:t>积（连接）</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定义为：</a:t>
            </a:r>
            <a:endParaRPr kumimoji="1" lang="zh-CN" alt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  </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UV </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 </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{αβ|α∈U &amp; β∈V}</a:t>
            </a:r>
            <a:endParaRPr kumimoji="1" lang="en-US" altLang="zh-CN"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   </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推论： </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UV≠VU;  (UV)W</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U(VW);   </a:t>
            </a:r>
            <a:r>
              <a:rPr kumimoji="1" lang="en-US" altLang="zh-CN" sz="2000" b="0" i="0" u="none" strike="noStrike" kern="0" cap="none" spc="0" normalizeH="0" baseline="0" noProof="0" dirty="0" err="1">
                <a:ln>
                  <a:noFill/>
                </a:ln>
                <a:solidFill>
                  <a:srgbClr val="0000FF"/>
                </a:solidFill>
                <a:effectLst/>
                <a:uLnTx/>
                <a:uFillTx/>
                <a:latin typeface="宋体" panose="02010600030101010101" pitchFamily="2" charset="-122"/>
                <a:ea typeface="+mn-ea"/>
                <a:cs typeface="+mn-cs"/>
              </a:rPr>
              <a:t>V</a:t>
            </a:r>
            <a:r>
              <a:rPr kumimoji="1" lang="en-US" altLang="zh-CN" sz="2000" b="0" i="0" u="none" strike="noStrike" kern="0" cap="none" spc="0" normalizeH="0" baseline="30000" noProof="0" dirty="0" err="1">
                <a:ln>
                  <a:noFill/>
                </a:ln>
                <a:solidFill>
                  <a:srgbClr val="0000FF"/>
                </a:solidFill>
                <a:effectLst/>
                <a:uLnTx/>
                <a:uFillTx/>
                <a:latin typeface="宋体" panose="02010600030101010101" pitchFamily="2" charset="-122"/>
                <a:ea typeface="+mn-ea"/>
                <a:cs typeface="+mn-cs"/>
              </a:rPr>
              <a:t>n</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VV</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V (n</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个</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V)</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 </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V</a:t>
            </a:r>
            <a:r>
              <a:rPr kumimoji="1" lang="en-US" altLang="zh-CN" sz="2000" b="0" i="0" u="none" strike="noStrike" kern="0" cap="none" spc="0" normalizeH="0" baseline="30000" noProof="0" dirty="0">
                <a:ln>
                  <a:noFill/>
                </a:ln>
                <a:solidFill>
                  <a:srgbClr val="0000FF"/>
                </a:solidFill>
                <a:effectLst/>
                <a:uLnTx/>
                <a:uFillTx/>
                <a:latin typeface="宋体" panose="02010600030101010101" pitchFamily="2" charset="-122"/>
                <a:ea typeface="+mn-ea"/>
                <a:cs typeface="+mn-cs"/>
              </a:rPr>
              <a:t>0</a:t>
            </a:r>
            <a:r>
              <a:rPr kumimoji="1" lang="zh-CN" altLang="en-US"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0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{ε}              </a:t>
            </a:r>
            <a:endParaRPr kumimoji="1" lang="en-US" altLang="zh-CN"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chemeClr val="tx1"/>
                </a:solidFill>
                <a:effectLst/>
                <a:uLnTx/>
                <a:uFillTx/>
                <a:latin typeface="+mn-lt"/>
                <a:ea typeface="+mn-ea"/>
                <a:cs typeface="+mn-cs"/>
              </a:rPr>
              <a:t>(5)</a:t>
            </a:r>
            <a:r>
              <a:rPr kumimoji="1" lang="en-US" altLang="zh-CN" sz="20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V*</a:t>
            </a:r>
            <a:r>
              <a:rPr kumimoji="1" lang="zh-CN" altLang="en-US" sz="2000" b="0" i="0" u="none" strike="noStrike" kern="0" cap="none" spc="0" normalizeH="0" baseline="0" noProof="0" dirty="0">
                <a:ln>
                  <a:noFill/>
                </a:ln>
                <a:solidFill>
                  <a:srgbClr val="0000FF"/>
                </a:solidFill>
                <a:effectLst/>
                <a:uLnTx/>
                <a:uFillTx/>
                <a:latin typeface="+mn-lt"/>
                <a:ea typeface="+mn-ea"/>
                <a:cs typeface="+mn-cs"/>
              </a:rPr>
              <a:t>＝</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V</a:t>
            </a:r>
            <a:r>
              <a:rPr kumimoji="1" lang="en-US" altLang="zh-CN" sz="2000" b="0" i="0" u="none" strike="noStrike" kern="0" cap="none" spc="0" normalizeH="0" baseline="30000" noProof="0" dirty="0">
                <a:ln>
                  <a:noFill/>
                </a:ln>
                <a:solidFill>
                  <a:srgbClr val="0000FF"/>
                </a:solidFill>
                <a:effectLst/>
                <a:uLnTx/>
                <a:uFillTx/>
                <a:latin typeface="+mn-lt"/>
                <a:ea typeface="+mn-ea"/>
                <a:cs typeface="+mn-cs"/>
              </a:rPr>
              <a:t>0</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∪V</a:t>
            </a:r>
            <a:r>
              <a:rPr kumimoji="1" lang="en-US" altLang="zh-CN" sz="2000" b="0" i="0" u="none" strike="noStrike" kern="0" cap="none" spc="0" normalizeH="0" baseline="30000" noProof="0" dirty="0">
                <a:ln>
                  <a:noFill/>
                </a:ln>
                <a:solidFill>
                  <a:srgbClr val="0000FF"/>
                </a:solidFill>
                <a:effectLst/>
                <a:uLnTx/>
                <a:uFillTx/>
                <a:latin typeface="+mn-lt"/>
                <a:ea typeface="+mn-ea"/>
                <a:cs typeface="+mn-cs"/>
              </a:rPr>
              <a:t>1</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∪V</a:t>
            </a:r>
            <a:r>
              <a:rPr kumimoji="1" lang="en-US" altLang="zh-CN" sz="2000" b="0" i="0" u="none" strike="noStrike" kern="0" cap="none" spc="0" normalizeH="0" baseline="30000" noProof="0" dirty="0">
                <a:ln>
                  <a:noFill/>
                </a:ln>
                <a:solidFill>
                  <a:srgbClr val="0000FF"/>
                </a:solidFill>
                <a:effectLst/>
                <a:uLnTx/>
                <a:uFillTx/>
                <a:latin typeface="+mn-lt"/>
                <a:ea typeface="+mn-ea"/>
                <a:cs typeface="+mn-cs"/>
              </a:rPr>
              <a:t>2</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∪V</a:t>
            </a:r>
            <a:r>
              <a:rPr kumimoji="1" lang="en-US" altLang="zh-CN" sz="2000" b="0" i="0" u="none" strike="noStrike" kern="0" cap="none" spc="0" normalizeH="0" baseline="30000" noProof="0" dirty="0">
                <a:ln>
                  <a:noFill/>
                </a:ln>
                <a:solidFill>
                  <a:srgbClr val="0000FF"/>
                </a:solidFill>
                <a:effectLst/>
                <a:uLnTx/>
                <a:uFillTx/>
                <a:latin typeface="+mn-lt"/>
                <a:ea typeface="+mn-ea"/>
                <a:cs typeface="+mn-cs"/>
              </a:rPr>
              <a:t>3</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a:t>
            </a:r>
            <a:r>
              <a:rPr kumimoji="1" lang="zh-CN" altLang="en-US"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称</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V*</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是</a:t>
            </a:r>
            <a:r>
              <a:rPr kumimoji="1" lang="en-US" altLang="zh-CN" sz="2000" b="0" i="0" u="none" strike="noStrike" kern="0" cap="none" spc="0" normalizeH="0" baseline="0" noProof="0" dirty="0">
                <a:ln>
                  <a:noFill/>
                </a:ln>
                <a:solidFill>
                  <a:schemeClr val="tx1"/>
                </a:solidFill>
                <a:effectLst/>
                <a:uLnTx/>
                <a:uFillTx/>
                <a:latin typeface="+mn-lt"/>
                <a:ea typeface="+mn-ea"/>
                <a:cs typeface="+mn-cs"/>
              </a:rPr>
              <a:t>V</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的</a:t>
            </a:r>
            <a:r>
              <a:rPr kumimoji="1" lang="zh-CN" altLang="en-US" sz="2000" b="0" i="0" u="sng" strike="noStrike" kern="0" cap="none" spc="0" normalizeH="0" baseline="0" noProof="0" dirty="0">
                <a:ln>
                  <a:noFill/>
                </a:ln>
                <a:solidFill>
                  <a:srgbClr val="FF0000"/>
                </a:solidFill>
                <a:effectLst/>
                <a:uLnTx/>
                <a:uFillTx/>
                <a:latin typeface="+mn-lt"/>
                <a:ea typeface="+mn-ea"/>
                <a:cs typeface="+mn-cs"/>
              </a:rPr>
              <a:t>闭包</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a:t>
            </a:r>
            <a:endParaRPr kumimoji="1" lang="zh-CN" alt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chemeClr val="tx1"/>
                </a:solidFill>
                <a:effectLst/>
                <a:uLnTx/>
                <a:uFillTx/>
                <a:latin typeface="+mn-lt"/>
                <a:ea typeface="+mn-ea"/>
                <a:cs typeface="+mn-cs"/>
              </a:rPr>
              <a:t>(6)</a:t>
            </a:r>
            <a:r>
              <a:rPr kumimoji="1" lang="en-US" altLang="zh-CN" sz="20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V</a:t>
            </a:r>
            <a:r>
              <a:rPr kumimoji="1" lang="en-US" altLang="zh-CN" sz="2000" b="0" i="0" u="none" strike="noStrike" kern="0" cap="none" spc="0" normalizeH="0" baseline="30000" noProof="0" dirty="0">
                <a:ln>
                  <a:noFill/>
                </a:ln>
                <a:solidFill>
                  <a:srgbClr val="0000FF"/>
                </a:solidFill>
                <a:effectLst/>
                <a:uLnTx/>
                <a:uFillTx/>
                <a:latin typeface="+mn-lt"/>
                <a:ea typeface="+mn-ea"/>
                <a:cs typeface="+mn-cs"/>
              </a:rPr>
              <a:t>+</a:t>
            </a:r>
            <a:r>
              <a:rPr kumimoji="1" lang="zh-CN" altLang="en-US" sz="2000" b="0" i="0" u="none" strike="noStrike" kern="0" cap="none" spc="0" normalizeH="0" baseline="0" noProof="0" dirty="0">
                <a:ln>
                  <a:noFill/>
                </a:ln>
                <a:solidFill>
                  <a:srgbClr val="0000FF"/>
                </a:solidFill>
                <a:effectLst/>
                <a:uLnTx/>
                <a:uFillTx/>
                <a:latin typeface="+mn-lt"/>
                <a:ea typeface="+mn-ea"/>
                <a:cs typeface="+mn-cs"/>
              </a:rPr>
              <a:t>＝</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VV*</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，称</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V</a:t>
            </a:r>
            <a:r>
              <a:rPr kumimoji="1" lang="en-US" altLang="zh-CN" sz="2000" b="0" i="0" u="none" strike="noStrike" kern="0" cap="none" spc="0" normalizeH="0" baseline="30000" noProof="0" dirty="0">
                <a:ln>
                  <a:noFill/>
                </a:ln>
                <a:solidFill>
                  <a:srgbClr val="0000FF"/>
                </a:solidFill>
                <a:effectLst/>
                <a:uLnTx/>
                <a:uFillTx/>
                <a:latin typeface="+mn-lt"/>
                <a:ea typeface="+mn-ea"/>
                <a:cs typeface="+mn-cs"/>
              </a:rPr>
              <a:t>+</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是</a:t>
            </a:r>
            <a:r>
              <a:rPr kumimoji="1" lang="en-US" altLang="zh-CN" sz="2000" b="0" i="0" u="none" strike="noStrike" kern="0" cap="none" spc="0" normalizeH="0" baseline="0" noProof="0" dirty="0">
                <a:ln>
                  <a:noFill/>
                </a:ln>
                <a:solidFill>
                  <a:schemeClr val="tx1"/>
                </a:solidFill>
                <a:effectLst/>
                <a:uLnTx/>
                <a:uFillTx/>
                <a:latin typeface="+mn-lt"/>
                <a:ea typeface="+mn-ea"/>
                <a:cs typeface="+mn-cs"/>
              </a:rPr>
              <a:t>V</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的</a:t>
            </a:r>
            <a:r>
              <a:rPr kumimoji="1" lang="zh-CN" altLang="en-US" sz="2000" b="0" i="0" u="none" strike="noStrike" kern="0" cap="none" spc="0" normalizeH="0" baseline="0" noProof="0" dirty="0">
                <a:ln>
                  <a:noFill/>
                </a:ln>
                <a:solidFill>
                  <a:srgbClr val="0000FF"/>
                </a:solidFill>
                <a:effectLst/>
                <a:uLnTx/>
                <a:uFillTx/>
                <a:latin typeface="+mn-lt"/>
                <a:ea typeface="+mn-ea"/>
                <a:cs typeface="+mn-cs"/>
              </a:rPr>
              <a:t>正则闭包</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a:t>
            </a:r>
            <a:endParaRPr kumimoji="1" lang="zh-CN" alt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chemeClr val="tx1"/>
                </a:solidFill>
                <a:effectLst/>
                <a:uLnTx/>
                <a:uFillTx/>
                <a:latin typeface="+mn-lt"/>
                <a:ea typeface="+mn-ea"/>
                <a:cs typeface="+mn-cs"/>
              </a:rPr>
              <a:t>(7)</a:t>
            </a:r>
            <a:r>
              <a:rPr kumimoji="1" lang="en-US" altLang="zh-CN" sz="20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推论：闭包</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V*</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中的每一个字都是由</a:t>
            </a:r>
            <a:r>
              <a:rPr kumimoji="1" lang="en-US" altLang="zh-CN" sz="2000" b="0" i="0" u="none" strike="noStrike" kern="0" cap="none" spc="0" normalizeH="0" baseline="0" noProof="0" dirty="0">
                <a:ln>
                  <a:noFill/>
                </a:ln>
                <a:solidFill>
                  <a:srgbClr val="0000FF"/>
                </a:solidFill>
                <a:effectLst/>
                <a:uLnTx/>
                <a:uFillTx/>
                <a:latin typeface="+mn-lt"/>
                <a:ea typeface="+mn-ea"/>
                <a:cs typeface="+mn-cs"/>
              </a:rPr>
              <a:t>V</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中的字经</a:t>
            </a:r>
            <a:r>
              <a:rPr kumimoji="1" lang="zh-CN" altLang="en-US" sz="2000" b="0"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rPr>
              <a:t>有限次</a:t>
            </a:r>
            <a:r>
              <a:rPr kumimoji="1" lang="zh-CN" altLang="en-US" sz="2000" b="0" i="0" u="none" strike="noStrike" kern="0" cap="none" spc="0" normalizeH="0" baseline="0" noProof="0" dirty="0">
                <a:ln>
                  <a:noFill/>
                </a:ln>
                <a:solidFill>
                  <a:srgbClr val="0000FF"/>
                </a:solidFill>
                <a:effectLst/>
                <a:uLnTx/>
                <a:uFillTx/>
                <a:latin typeface="+mn-lt"/>
                <a:ea typeface="+mn-ea"/>
                <a:cs typeface="+mn-cs"/>
              </a:rPr>
              <a:t>连接</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而成的。</a:t>
            </a: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a:xfrm>
            <a:off x="685800" y="152400"/>
            <a:ext cx="7772400" cy="1143000"/>
          </a:xfrm>
        </p:spPr>
        <p:txBody>
          <a:bodyPr vert="horz" wrap="square" lIns="91440" tIns="45720" rIns="91440" bIns="45720" anchor="ctr" anchorCtr="0"/>
          <a:p>
            <a:pPr eaLnBrk="1" hangingPunct="1"/>
            <a:r>
              <a:rPr lang="en-US" altLang="zh-CN" sz="4000" u="sng" dirty="0">
                <a:solidFill>
                  <a:srgbClr val="FF0000"/>
                </a:solidFill>
              </a:rPr>
              <a:t>3</a:t>
            </a:r>
            <a:r>
              <a:rPr lang="zh-CN" altLang="en-US" sz="4000" u="sng" dirty="0">
                <a:solidFill>
                  <a:srgbClr val="FF0000"/>
                </a:solidFill>
                <a:latin typeface="宋体" panose="02010600030101010101" pitchFamily="2" charset="-122"/>
              </a:rPr>
              <a:t>．</a:t>
            </a:r>
            <a:r>
              <a:rPr lang="en-US" altLang="zh-CN" sz="4000" u="sng" dirty="0">
                <a:solidFill>
                  <a:srgbClr val="FF0000"/>
                </a:solidFill>
              </a:rPr>
              <a:t>3</a:t>
            </a:r>
            <a:r>
              <a:rPr lang="zh-CN" altLang="en-US" sz="4000" u="sng" dirty="0">
                <a:solidFill>
                  <a:srgbClr val="FF0000"/>
                </a:solidFill>
                <a:latin typeface="宋体" panose="02010600030101010101" pitchFamily="2" charset="-122"/>
              </a:rPr>
              <a:t>．</a:t>
            </a:r>
            <a:r>
              <a:rPr lang="en-US" altLang="zh-CN" sz="4000" u="sng" dirty="0">
                <a:solidFill>
                  <a:srgbClr val="FF0000"/>
                </a:solidFill>
              </a:rPr>
              <a:t>1 </a:t>
            </a:r>
            <a:r>
              <a:rPr lang="zh-CN" altLang="en-US" sz="4000" u="sng" dirty="0">
                <a:solidFill>
                  <a:srgbClr val="FF0000"/>
                </a:solidFill>
                <a:latin typeface="宋体" panose="02010600030101010101" pitchFamily="2" charset="-122"/>
              </a:rPr>
              <a:t>正规式与正规集</a:t>
            </a:r>
            <a:br>
              <a:rPr lang="zh-CN" altLang="en-US" sz="4000" u="sng" dirty="0">
                <a:solidFill>
                  <a:srgbClr val="FF0000"/>
                </a:solidFill>
                <a:latin typeface="宋体" panose="02010600030101010101" pitchFamily="2" charset="-122"/>
              </a:rPr>
            </a:br>
            <a:r>
              <a:rPr lang="en-US" altLang="zh-CN" sz="4000" u="sng" dirty="0">
                <a:solidFill>
                  <a:srgbClr val="FF0000"/>
                </a:solidFill>
                <a:latin typeface="宋体" panose="02010600030101010101" pitchFamily="2" charset="-122"/>
              </a:rPr>
              <a:t>1.</a:t>
            </a:r>
            <a:r>
              <a:rPr lang="zh-CN" altLang="en-US" sz="3200" u="sng" dirty="0">
                <a:solidFill>
                  <a:srgbClr val="FF0000"/>
                </a:solidFill>
                <a:latin typeface="宋体" panose="02010600030101010101" pitchFamily="2" charset="-122"/>
              </a:rPr>
              <a:t>正规式和正规集的递归定义</a:t>
            </a:r>
            <a:endParaRPr lang="zh-CN" altLang="en-US" sz="3200" u="sng" dirty="0">
              <a:solidFill>
                <a:srgbClr val="FF0000"/>
              </a:solidFill>
              <a:latin typeface="宋体" panose="02010600030101010101" pitchFamily="2" charset="-122"/>
            </a:endParaRPr>
          </a:p>
        </p:txBody>
      </p:sp>
      <p:sp>
        <p:nvSpPr>
          <p:cNvPr id="66563" name="Rectangle 3"/>
          <p:cNvSpPr>
            <a:spLocks noGrp="1"/>
          </p:cNvSpPr>
          <p:nvPr>
            <p:ph idx="1"/>
          </p:nvPr>
        </p:nvSpPr>
        <p:spPr>
          <a:xfrm>
            <a:off x="228600" y="1371600"/>
            <a:ext cx="8610600" cy="5105400"/>
          </a:xfrm>
          <a:ln>
            <a:solidFill>
              <a:srgbClr val="000099">
                <a:alpha val="100000"/>
              </a:srgbClr>
            </a:solidFill>
            <a:miter lim="800000"/>
          </a:ln>
        </p:spPr>
        <p:txBody>
          <a:bodyPr vert="horz" wrap="square" lIns="91440" tIns="45720" rIns="91440" bIns="45720" anchor="t" anchorCtr="0"/>
          <a:p>
            <a:pPr algn="just" eaLnBrk="1" hangingPunct="1">
              <a:lnSpc>
                <a:spcPct val="90000"/>
              </a:lnSpc>
              <a:buNone/>
            </a:pPr>
            <a:r>
              <a:rPr lang="zh-CN" altLang="en-US" sz="2400" dirty="0"/>
              <a:t>（</a:t>
            </a:r>
            <a:r>
              <a:rPr lang="en-US" altLang="zh-CN" sz="2400" dirty="0"/>
              <a:t>1</a:t>
            </a:r>
            <a:r>
              <a:rPr lang="en-US" altLang="zh-CN" sz="2400" dirty="0">
                <a:solidFill>
                  <a:srgbClr val="0000FF"/>
                </a:solidFill>
                <a:latin typeface="宋体" panose="02010600030101010101" pitchFamily="2" charset="-122"/>
              </a:rPr>
              <a:t>ε</a:t>
            </a:r>
            <a:r>
              <a:rPr lang="zh-CN" altLang="en-US" sz="2400" dirty="0">
                <a:latin typeface="宋体" panose="02010600030101010101" pitchFamily="2" charset="-122"/>
              </a:rPr>
              <a:t>和</a:t>
            </a:r>
            <a:r>
              <a:rPr lang="en-US" altLang="zh-CN" sz="2400" dirty="0">
                <a:solidFill>
                  <a:srgbClr val="0000FF"/>
                </a:solidFill>
                <a:latin typeface="宋体" panose="02010600030101010101" pitchFamily="2" charset="-122"/>
              </a:rPr>
              <a:t>Φ</a:t>
            </a:r>
            <a:r>
              <a:rPr lang="zh-CN" altLang="en-US" sz="2400" dirty="0">
                <a:latin typeface="宋体" panose="02010600030101010101" pitchFamily="2" charset="-122"/>
              </a:rPr>
              <a:t>都是</a:t>
            </a:r>
            <a:r>
              <a:rPr lang="zh-CN" altLang="en-US" sz="2400" dirty="0">
                <a:solidFill>
                  <a:srgbClr val="0000FF"/>
                </a:solidFill>
                <a:latin typeface="宋体" panose="02010600030101010101" pitchFamily="2" charset="-122"/>
              </a:rPr>
              <a:t>∑</a:t>
            </a:r>
            <a:r>
              <a:rPr lang="zh-CN" altLang="en-US" sz="2400" dirty="0">
                <a:latin typeface="宋体" panose="02010600030101010101" pitchFamily="2" charset="-122"/>
              </a:rPr>
              <a:t>上的</a:t>
            </a:r>
            <a:r>
              <a:rPr lang="zh-CN" altLang="en-US" sz="2400" dirty="0">
                <a:solidFill>
                  <a:srgbClr val="0000FF"/>
                </a:solidFill>
                <a:latin typeface="宋体" panose="02010600030101010101" pitchFamily="2" charset="-122"/>
              </a:rPr>
              <a:t>正规式，</a:t>
            </a:r>
            <a:r>
              <a:rPr lang="zh-CN" altLang="en-US" sz="2400" dirty="0">
                <a:latin typeface="宋体" panose="02010600030101010101" pitchFamily="2" charset="-122"/>
              </a:rPr>
              <a:t>它们所表示的</a:t>
            </a:r>
            <a:r>
              <a:rPr lang="zh-CN" altLang="en-US" sz="2400" dirty="0">
                <a:solidFill>
                  <a:srgbClr val="0000FF"/>
                </a:solidFill>
                <a:latin typeface="宋体" panose="02010600030101010101" pitchFamily="2" charset="-122"/>
              </a:rPr>
              <a:t>正规集</a:t>
            </a:r>
            <a:r>
              <a:rPr lang="zh-CN" altLang="en-US" sz="2400" dirty="0">
                <a:latin typeface="宋体" panose="02010600030101010101" pitchFamily="2" charset="-122"/>
              </a:rPr>
              <a:t>为</a:t>
            </a:r>
            <a:r>
              <a:rPr lang="zh-CN" altLang="en-US" sz="2400" dirty="0"/>
              <a:t> </a:t>
            </a:r>
            <a:r>
              <a:rPr lang="en-US" altLang="zh-CN" sz="2400" dirty="0">
                <a:solidFill>
                  <a:srgbClr val="0000FF"/>
                </a:solidFill>
                <a:latin typeface="宋体" panose="02010600030101010101" pitchFamily="2" charset="-122"/>
              </a:rPr>
              <a:t>{ε}</a:t>
            </a:r>
            <a:r>
              <a:rPr lang="zh-CN" altLang="en-US" sz="2400" dirty="0">
                <a:latin typeface="宋体" panose="02010600030101010101" pitchFamily="2" charset="-122"/>
              </a:rPr>
              <a:t>和</a:t>
            </a:r>
            <a:r>
              <a:rPr lang="en-US" altLang="zh-CN" sz="2400" dirty="0">
                <a:solidFill>
                  <a:srgbClr val="0000FF"/>
                </a:solidFill>
                <a:latin typeface="宋体" panose="02010600030101010101" pitchFamily="2" charset="-122"/>
              </a:rPr>
              <a:t>Φ</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gn="just" eaLnBrk="1" hangingPunct="1">
              <a:lnSpc>
                <a:spcPct val="90000"/>
              </a:lnSpc>
              <a:buNone/>
            </a:pPr>
            <a:endParaRPr lang="zh-CN" altLang="en-US" sz="2400" dirty="0"/>
          </a:p>
          <a:p>
            <a:pPr algn="just" eaLnBrk="1" hangingPunct="1">
              <a:lnSpc>
                <a:spcPct val="90000"/>
              </a:lnSpc>
              <a:buNone/>
            </a:pPr>
            <a:r>
              <a:rPr lang="zh-CN" altLang="en-US" sz="2400" dirty="0"/>
              <a:t>（</a:t>
            </a:r>
            <a:r>
              <a:rPr lang="en-US" altLang="zh-CN" sz="2400" dirty="0"/>
              <a:t>2 </a:t>
            </a:r>
            <a:r>
              <a:rPr lang="zh-CN" altLang="en-US" sz="2400" dirty="0">
                <a:latin typeface="宋体" panose="02010600030101010101" pitchFamily="2" charset="-122"/>
              </a:rPr>
              <a:t>任何</a:t>
            </a:r>
            <a:r>
              <a:rPr lang="en-US" altLang="zh-CN" sz="2400" dirty="0">
                <a:solidFill>
                  <a:srgbClr val="0000FF"/>
                </a:solidFill>
                <a:latin typeface="宋体" panose="02010600030101010101" pitchFamily="2" charset="-122"/>
              </a:rPr>
              <a:t>a∈∑</a:t>
            </a:r>
            <a:r>
              <a:rPr lang="zh-CN" altLang="en-US" sz="2400" dirty="0">
                <a:solidFill>
                  <a:srgbClr val="0000FF"/>
                </a:solidFill>
                <a:latin typeface="宋体" panose="02010600030101010101" pitchFamily="2" charset="-122"/>
              </a:rPr>
              <a:t>，</a:t>
            </a:r>
            <a:r>
              <a:rPr lang="en-US" altLang="zh-CN" sz="2400" dirty="0">
                <a:solidFill>
                  <a:srgbClr val="0000FF"/>
                </a:solidFill>
                <a:latin typeface="宋体" panose="02010600030101010101" pitchFamily="2" charset="-122"/>
              </a:rPr>
              <a:t>a</a:t>
            </a:r>
            <a:r>
              <a:rPr lang="zh-CN" altLang="en-US" sz="2400" dirty="0">
                <a:latin typeface="宋体" panose="02010600030101010101" pitchFamily="2" charset="-122"/>
              </a:rPr>
              <a:t>是</a:t>
            </a:r>
            <a:r>
              <a:rPr lang="zh-CN" altLang="en-US" sz="2400" dirty="0">
                <a:solidFill>
                  <a:srgbClr val="0000FF"/>
                </a:solidFill>
                <a:latin typeface="宋体" panose="02010600030101010101" pitchFamily="2" charset="-122"/>
              </a:rPr>
              <a:t>∑</a:t>
            </a:r>
            <a:r>
              <a:rPr lang="zh-CN" altLang="en-US" sz="2400" dirty="0">
                <a:latin typeface="宋体" panose="02010600030101010101" pitchFamily="2" charset="-122"/>
              </a:rPr>
              <a:t>上的一个</a:t>
            </a:r>
            <a:r>
              <a:rPr lang="zh-CN" altLang="en-US" sz="2400" dirty="0">
                <a:solidFill>
                  <a:srgbClr val="0000FF"/>
                </a:solidFill>
                <a:latin typeface="宋体" panose="02010600030101010101" pitchFamily="2" charset="-122"/>
              </a:rPr>
              <a:t>正规式，</a:t>
            </a:r>
            <a:r>
              <a:rPr lang="zh-CN" altLang="en-US" sz="2400" dirty="0">
                <a:latin typeface="宋体" panose="02010600030101010101" pitchFamily="2" charset="-122"/>
              </a:rPr>
              <a:t>它所表示的</a:t>
            </a:r>
            <a:r>
              <a:rPr lang="zh-CN" altLang="en-US" sz="2400" dirty="0">
                <a:solidFill>
                  <a:srgbClr val="0000FF"/>
                </a:solidFill>
                <a:latin typeface="宋体" panose="02010600030101010101" pitchFamily="2" charset="-122"/>
              </a:rPr>
              <a:t>正规集</a:t>
            </a:r>
            <a:r>
              <a:rPr lang="zh-CN" altLang="en-US" sz="2400" dirty="0">
                <a:latin typeface="宋体" panose="02010600030101010101" pitchFamily="2" charset="-122"/>
              </a:rPr>
              <a:t>为</a:t>
            </a:r>
            <a:r>
              <a:rPr lang="en-US" altLang="zh-CN" sz="2400" dirty="0">
                <a:solidFill>
                  <a:srgbClr val="0000FF"/>
                </a:solidFill>
                <a:latin typeface="宋体" panose="02010600030101010101" pitchFamily="2" charset="-122"/>
              </a:rPr>
              <a:t>{a}</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gn="just" eaLnBrk="1" hangingPunct="1">
              <a:lnSpc>
                <a:spcPct val="90000"/>
              </a:lnSpc>
              <a:buNone/>
            </a:pPr>
            <a:endParaRPr lang="zh-CN" altLang="en-US" sz="2400" dirty="0"/>
          </a:p>
          <a:p>
            <a:pPr algn="just" eaLnBrk="1" hangingPunct="1">
              <a:lnSpc>
                <a:spcPct val="90000"/>
              </a:lnSpc>
              <a:buNone/>
            </a:pPr>
            <a:r>
              <a:rPr lang="zh-CN" altLang="en-US" sz="2400" dirty="0"/>
              <a:t>（</a:t>
            </a:r>
            <a:r>
              <a:rPr lang="en-US" altLang="zh-CN" sz="2400" dirty="0"/>
              <a:t>3 </a:t>
            </a:r>
            <a:r>
              <a:rPr lang="zh-CN" altLang="en-US" sz="2400" dirty="0"/>
              <a:t>假定</a:t>
            </a:r>
            <a:r>
              <a:rPr lang="en-US" altLang="zh-CN" sz="2400" dirty="0"/>
              <a:t>U</a:t>
            </a:r>
            <a:r>
              <a:rPr lang="zh-CN" altLang="en-US" sz="2400" dirty="0"/>
              <a:t>和</a:t>
            </a:r>
            <a:r>
              <a:rPr lang="en-US" altLang="zh-CN" sz="2400" dirty="0"/>
              <a:t>V</a:t>
            </a:r>
            <a:r>
              <a:rPr lang="zh-CN" altLang="en-US" sz="2400" dirty="0"/>
              <a:t>都是</a:t>
            </a:r>
            <a:r>
              <a:rPr lang="zh-CN" altLang="en-US" sz="2400" dirty="0">
                <a:solidFill>
                  <a:srgbClr val="0000FF"/>
                </a:solidFill>
                <a:latin typeface="宋体" panose="02010600030101010101" pitchFamily="2" charset="-122"/>
              </a:rPr>
              <a:t>∑</a:t>
            </a:r>
            <a:r>
              <a:rPr lang="zh-CN" altLang="en-US" sz="2400" dirty="0">
                <a:latin typeface="宋体" panose="02010600030101010101" pitchFamily="2" charset="-122"/>
              </a:rPr>
              <a:t>上的</a:t>
            </a:r>
            <a:r>
              <a:rPr lang="zh-CN" altLang="en-US" sz="2400" dirty="0">
                <a:solidFill>
                  <a:srgbClr val="0000FF"/>
                </a:solidFill>
                <a:latin typeface="宋体" panose="02010600030101010101" pitchFamily="2" charset="-122"/>
              </a:rPr>
              <a:t>正规式</a:t>
            </a:r>
            <a:r>
              <a:rPr lang="zh-CN" altLang="en-US" sz="2400" dirty="0">
                <a:latin typeface="宋体" panose="02010600030101010101" pitchFamily="2" charset="-122"/>
              </a:rPr>
              <a:t>，它们所表示的</a:t>
            </a:r>
            <a:r>
              <a:rPr lang="zh-CN" altLang="en-US" sz="2400" dirty="0">
                <a:solidFill>
                  <a:srgbClr val="0000FF"/>
                </a:solidFill>
                <a:latin typeface="宋体" panose="02010600030101010101" pitchFamily="2" charset="-122"/>
              </a:rPr>
              <a:t>正规集</a:t>
            </a:r>
            <a:r>
              <a:rPr lang="zh-CN" altLang="en-US" sz="2400" dirty="0">
                <a:latin typeface="宋体" panose="02010600030101010101" pitchFamily="2" charset="-122"/>
              </a:rPr>
              <a:t>为分别记为</a:t>
            </a:r>
            <a:r>
              <a:rPr lang="en-US" altLang="zh-CN" sz="2400" dirty="0">
                <a:solidFill>
                  <a:srgbClr val="0000FF"/>
                </a:solidFill>
                <a:latin typeface="宋体" panose="02010600030101010101" pitchFamily="2" charset="-122"/>
              </a:rPr>
              <a:t>L(U)</a:t>
            </a:r>
            <a:r>
              <a:rPr lang="zh-CN" altLang="en-US" sz="2400" dirty="0">
                <a:latin typeface="宋体" panose="02010600030101010101" pitchFamily="2" charset="-122"/>
              </a:rPr>
              <a:t>和</a:t>
            </a:r>
            <a:r>
              <a:rPr lang="en-US" altLang="zh-CN" sz="2400" dirty="0">
                <a:solidFill>
                  <a:srgbClr val="0000FF"/>
                </a:solidFill>
                <a:latin typeface="宋体" panose="02010600030101010101" pitchFamily="2" charset="-122"/>
              </a:rPr>
              <a:t>L(V)</a:t>
            </a:r>
            <a:r>
              <a:rPr lang="zh-CN" altLang="en-US" sz="2400" dirty="0">
                <a:latin typeface="宋体" panose="02010600030101010101" pitchFamily="2" charset="-122"/>
              </a:rPr>
              <a:t>，</a:t>
            </a:r>
            <a:r>
              <a:rPr lang="zh-CN" altLang="en-US" sz="2400" dirty="0"/>
              <a:t>那么，</a:t>
            </a:r>
            <a:r>
              <a:rPr lang="en-US" altLang="zh-CN" sz="2400" dirty="0">
                <a:solidFill>
                  <a:srgbClr val="0000FF"/>
                </a:solidFill>
              </a:rPr>
              <a:t>(U|V)</a:t>
            </a:r>
            <a:r>
              <a:rPr lang="zh-CN" altLang="en-US" sz="2400" dirty="0"/>
              <a:t>、</a:t>
            </a:r>
            <a:r>
              <a:rPr lang="en-US" altLang="zh-CN" sz="2400" dirty="0">
                <a:solidFill>
                  <a:srgbClr val="0000FF"/>
                </a:solidFill>
              </a:rPr>
              <a:t>(U·V)</a:t>
            </a:r>
            <a:r>
              <a:rPr lang="zh-CN" altLang="en-US" sz="2400" dirty="0"/>
              <a:t>和</a:t>
            </a:r>
            <a:r>
              <a:rPr lang="en-US" altLang="zh-CN" sz="2400" dirty="0">
                <a:solidFill>
                  <a:srgbClr val="0000FF"/>
                </a:solidFill>
              </a:rPr>
              <a:t>U*</a:t>
            </a:r>
            <a:r>
              <a:rPr lang="zh-CN" altLang="en-US" sz="2400" dirty="0"/>
              <a:t>（</a:t>
            </a:r>
            <a:r>
              <a:rPr lang="en-US" altLang="zh-CN" sz="2400" dirty="0"/>
              <a:t>/V*</a:t>
            </a:r>
            <a:r>
              <a:rPr lang="zh-CN" altLang="en-US" sz="2400" dirty="0"/>
              <a:t>）也都是正规式，它们所表示的正规集分别为：</a:t>
            </a:r>
            <a:r>
              <a:rPr lang="en-US" altLang="zh-CN" sz="2400" dirty="0"/>
              <a:t>L(U)</a:t>
            </a:r>
            <a:r>
              <a:rPr lang="en-US" altLang="zh-CN" sz="2400" dirty="0">
                <a:solidFill>
                  <a:srgbClr val="0000FF"/>
                </a:solidFill>
              </a:rPr>
              <a:t>∪L(V)</a:t>
            </a:r>
            <a:r>
              <a:rPr lang="zh-CN" altLang="en-US" sz="2400" dirty="0"/>
              <a:t>、</a:t>
            </a:r>
            <a:r>
              <a:rPr lang="en-US" altLang="zh-CN" sz="2400" dirty="0">
                <a:solidFill>
                  <a:srgbClr val="0000FF"/>
                </a:solidFill>
              </a:rPr>
              <a:t>L(U)L(V)</a:t>
            </a:r>
            <a:r>
              <a:rPr lang="zh-CN" altLang="en-US" sz="2400" dirty="0"/>
              <a:t>（连接积）和 </a:t>
            </a:r>
            <a:r>
              <a:rPr lang="en-US" altLang="zh-CN" sz="2400" dirty="0">
                <a:solidFill>
                  <a:srgbClr val="0000FF"/>
                </a:solidFill>
              </a:rPr>
              <a:t>(L(U))*</a:t>
            </a:r>
            <a:r>
              <a:rPr lang="zh-CN" altLang="en-US" sz="2400" dirty="0"/>
              <a:t>。</a:t>
            </a:r>
            <a:endParaRPr lang="zh-CN" altLang="en-US" sz="2400" dirty="0"/>
          </a:p>
          <a:p>
            <a:pPr algn="just" eaLnBrk="1" hangingPunct="1">
              <a:lnSpc>
                <a:spcPct val="90000"/>
              </a:lnSpc>
              <a:buNone/>
            </a:pPr>
            <a:endParaRPr lang="zh-CN" altLang="en-US" sz="2400" dirty="0"/>
          </a:p>
          <a:p>
            <a:pPr eaLnBrk="1" hangingPunct="1">
              <a:lnSpc>
                <a:spcPct val="90000"/>
              </a:lnSpc>
              <a:buNone/>
            </a:pPr>
            <a:r>
              <a:rPr lang="en-US" altLang="zh-CN" sz="2400" dirty="0">
                <a:latin typeface="宋体" panose="02010600030101010101" pitchFamily="2" charset="-122"/>
              </a:rPr>
              <a:t>(4 </a:t>
            </a:r>
            <a:r>
              <a:rPr lang="zh-CN" altLang="en-US" sz="2400" dirty="0">
                <a:latin typeface="宋体" panose="02010600030101010101" pitchFamily="2" charset="-122"/>
              </a:rPr>
              <a:t>仅由有限次使用上述三步骤而定义的表达式才是</a:t>
            </a:r>
            <a:r>
              <a:rPr lang="zh-CN" altLang="en-US" sz="2400" dirty="0">
                <a:solidFill>
                  <a:srgbClr val="0000FF"/>
                </a:solidFill>
                <a:latin typeface="宋体" panose="02010600030101010101" pitchFamily="2" charset="-122"/>
              </a:rPr>
              <a:t>∑</a:t>
            </a:r>
            <a:r>
              <a:rPr lang="zh-CN" altLang="en-US" sz="2400" dirty="0">
                <a:latin typeface="宋体" panose="02010600030101010101" pitchFamily="2" charset="-122"/>
              </a:rPr>
              <a:t>上的</a:t>
            </a:r>
            <a:r>
              <a:rPr lang="zh-CN" altLang="en-US" sz="2400" dirty="0">
                <a:solidFill>
                  <a:srgbClr val="0000FF"/>
                </a:solidFill>
                <a:latin typeface="宋体" panose="02010600030101010101" pitchFamily="2" charset="-122"/>
              </a:rPr>
              <a:t>正规式</a:t>
            </a:r>
            <a:r>
              <a:rPr lang="zh-CN" altLang="en-US" sz="2400" dirty="0">
                <a:latin typeface="宋体" panose="02010600030101010101" pitchFamily="2" charset="-122"/>
              </a:rPr>
              <a:t>，仅由这些</a:t>
            </a:r>
            <a:r>
              <a:rPr lang="zh-CN" altLang="en-US" sz="2400" dirty="0">
                <a:solidFill>
                  <a:srgbClr val="0000FF"/>
                </a:solidFill>
                <a:latin typeface="宋体" panose="02010600030101010101" pitchFamily="2" charset="-122"/>
              </a:rPr>
              <a:t>正规式</a:t>
            </a:r>
            <a:r>
              <a:rPr lang="zh-CN" altLang="en-US" sz="2400" dirty="0">
                <a:latin typeface="宋体" panose="02010600030101010101" pitchFamily="2" charset="-122"/>
              </a:rPr>
              <a:t>所表示的</a:t>
            </a:r>
            <a:r>
              <a:rPr lang="zh-CN" altLang="en-US" sz="2400" dirty="0">
                <a:solidFill>
                  <a:srgbClr val="0000FF"/>
                </a:solidFill>
                <a:latin typeface="宋体" panose="02010600030101010101" pitchFamily="2" charset="-122"/>
              </a:rPr>
              <a:t>字集</a:t>
            </a:r>
            <a:r>
              <a:rPr lang="zh-CN" altLang="en-US" sz="2400" dirty="0">
                <a:latin typeface="宋体" panose="02010600030101010101" pitchFamily="2" charset="-122"/>
              </a:rPr>
              <a:t>才是</a:t>
            </a:r>
            <a:r>
              <a:rPr lang="zh-CN" altLang="en-US" sz="2400" dirty="0">
                <a:solidFill>
                  <a:srgbClr val="0000FF"/>
                </a:solidFill>
                <a:latin typeface="宋体" panose="02010600030101010101" pitchFamily="2" charset="-122"/>
              </a:rPr>
              <a:t>∑</a:t>
            </a:r>
            <a:r>
              <a:rPr lang="zh-CN" altLang="en-US" sz="2400" dirty="0">
                <a:latin typeface="宋体" panose="02010600030101010101" pitchFamily="2" charset="-122"/>
              </a:rPr>
              <a:t>上的</a:t>
            </a:r>
            <a:r>
              <a:rPr lang="zh-CN" altLang="en-US" sz="2400" dirty="0">
                <a:solidFill>
                  <a:srgbClr val="0000FF"/>
                </a:solidFill>
                <a:latin typeface="宋体" panose="02010600030101010101" pitchFamily="2" charset="-122"/>
              </a:rPr>
              <a:t>正规集</a:t>
            </a:r>
            <a:r>
              <a:rPr lang="zh-CN" altLang="en-US" sz="2400" dirty="0">
                <a:latin typeface="宋体" panose="02010600030101010101" pitchFamily="2" charset="-122"/>
              </a:rPr>
              <a:t>。</a:t>
            </a:r>
            <a:r>
              <a:rPr lang="zh-CN" altLang="en-US" sz="2400" dirty="0"/>
              <a:t> </a:t>
            </a:r>
            <a:endParaRPr lang="zh-CN" altLang="en-US" sz="2400" dirty="0"/>
          </a:p>
        </p:txBody>
      </p:sp>
      <p:sp>
        <p:nvSpPr>
          <p:cNvPr id="2" name="矩形 1"/>
          <p:cNvSpPr/>
          <p:nvPr/>
        </p:nvSpPr>
        <p:spPr>
          <a:xfrm>
            <a:off x="3924300" y="4797425"/>
            <a:ext cx="318452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“或”、“连接”、“闭包”</a:t>
            </a:r>
            <a:endParaRPr lang="zh-CN" altLang="en-US" sz="1800" dirty="0">
              <a:solidFill>
                <a:srgbClr val="FF0000"/>
              </a:solidFill>
            </a:endParaRPr>
          </a:p>
        </p:txBody>
      </p:sp>
      <p:sp>
        <p:nvSpPr>
          <p:cNvPr id="3" name="矩形 2"/>
          <p:cNvSpPr/>
          <p:nvPr/>
        </p:nvSpPr>
        <p:spPr>
          <a:xfrm>
            <a:off x="5508625" y="1844675"/>
            <a:ext cx="3370263"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FF0000"/>
                </a:solidFill>
              </a:rPr>
              <a:t>1956, </a:t>
            </a:r>
            <a:r>
              <a:rPr lang="zh-CN" altLang="en-US" sz="1800" dirty="0">
                <a:solidFill>
                  <a:srgbClr val="FF0000"/>
                </a:solidFill>
              </a:rPr>
              <a:t>美国数学家</a:t>
            </a:r>
            <a:r>
              <a:rPr lang="en-GB" altLang="zh-CN" sz="1800" dirty="0">
                <a:solidFill>
                  <a:srgbClr val="FF0000"/>
                </a:solidFill>
              </a:rPr>
              <a:t>Stephen Kleene</a:t>
            </a:r>
            <a:endParaRPr lang="en-GB" altLang="zh-CN" sz="1800" dirty="0">
              <a:solidFill>
                <a:srgbClr val="FF0000"/>
              </a:solidFill>
            </a:endParaRPr>
          </a:p>
          <a:p>
            <a:pPr marL="0" lvl="0" indent="0" eaLnBrk="1" hangingPunct="1">
              <a:spcBef>
                <a:spcPct val="0"/>
              </a:spcBef>
              <a:buNone/>
            </a:pPr>
            <a:r>
              <a:rPr lang="zh-CN" altLang="en-US" sz="1800" dirty="0">
                <a:solidFill>
                  <a:srgbClr val="FF0000"/>
                </a:solidFill>
              </a:rPr>
              <a:t>文本查找与替换！</a:t>
            </a:r>
            <a:endParaRPr lang="en-GB" altLang="zh-CN" sz="1800" dirty="0">
              <a:solidFill>
                <a:srgbClr val="FF0000"/>
              </a:solidFill>
            </a:endParaRPr>
          </a:p>
        </p:txBody>
      </p:sp>
      <p:sp>
        <p:nvSpPr>
          <p:cNvPr id="4" name="矩形 3"/>
          <p:cNvSpPr/>
          <p:nvPr/>
        </p:nvSpPr>
        <p:spPr>
          <a:xfrm>
            <a:off x="3059113" y="2924175"/>
            <a:ext cx="6030912"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正规式也称正则表达式，也是表示正规集的数学工具。</a:t>
            </a:r>
            <a:endParaRPr lang="zh-CN" altLang="en-US" sz="1800" dirty="0">
              <a:solidFill>
                <a:srgbClr val="FF0000"/>
              </a:solidFill>
            </a:endParaRPr>
          </a:p>
        </p:txBody>
      </p:sp>
      <p:sp>
        <p:nvSpPr>
          <p:cNvPr id="5" name="矩形 4"/>
          <p:cNvSpPr/>
          <p:nvPr/>
        </p:nvSpPr>
        <p:spPr>
          <a:xfrm>
            <a:off x="3051175" y="3294063"/>
            <a:ext cx="4833938"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正规集也就是有正规式可以确定的串的集合。</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xfrm>
            <a:off x="520700" y="460375"/>
            <a:ext cx="7848600" cy="990600"/>
          </a:xfrm>
        </p:spPr>
        <p:txBody>
          <a:bodyPr vert="horz" wrap="square" lIns="91440" tIns="45720" rIns="91440" bIns="45720" anchor="ctr" anchorCtr="0"/>
          <a:p>
            <a:pPr eaLnBrk="1" hangingPunct="1"/>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正规式与正规集</a:t>
            </a:r>
            <a:br>
              <a:rPr lang="zh-CN" altLang="en-US" u="sng" dirty="0">
                <a:solidFill>
                  <a:srgbClr val="FF0000"/>
                </a:solidFill>
                <a:latin typeface="宋体" panose="02010600030101010101" pitchFamily="2" charset="-122"/>
              </a:rPr>
            </a:br>
            <a:r>
              <a:rPr lang="en-US" altLang="zh-CN" u="sng" dirty="0">
                <a:solidFill>
                  <a:srgbClr val="FF0000"/>
                </a:solidFill>
                <a:latin typeface="宋体" panose="02010600030101010101" pitchFamily="2" charset="-122"/>
              </a:rPr>
              <a:t>2.</a:t>
            </a:r>
            <a:r>
              <a:rPr lang="zh-CN" altLang="en-US" sz="3600" u="sng" dirty="0">
                <a:solidFill>
                  <a:srgbClr val="FF0000"/>
                </a:solidFill>
                <a:latin typeface="宋体" panose="02010600030101010101" pitchFamily="2" charset="-122"/>
              </a:rPr>
              <a:t>正规式的运算符 </a:t>
            </a:r>
            <a:endParaRPr lang="zh-CN" altLang="en-US" sz="3600" u="sng" dirty="0">
              <a:solidFill>
                <a:srgbClr val="FF0000"/>
              </a:solidFill>
              <a:latin typeface="宋体" panose="02010600030101010101" pitchFamily="2" charset="-122"/>
            </a:endParaRPr>
          </a:p>
        </p:txBody>
      </p:sp>
      <p:grpSp>
        <p:nvGrpSpPr>
          <p:cNvPr id="68611" name="Group 222"/>
          <p:cNvGrpSpPr/>
          <p:nvPr/>
        </p:nvGrpSpPr>
        <p:grpSpPr>
          <a:xfrm>
            <a:off x="228600" y="1809750"/>
            <a:ext cx="8949724" cy="4716463"/>
            <a:chOff x="-3" y="-3"/>
            <a:chExt cx="3472" cy="4798"/>
          </a:xfrm>
        </p:grpSpPr>
        <p:grpSp>
          <p:nvGrpSpPr>
            <p:cNvPr id="68614" name="Group 220"/>
            <p:cNvGrpSpPr/>
            <p:nvPr/>
          </p:nvGrpSpPr>
          <p:grpSpPr>
            <a:xfrm>
              <a:off x="0" y="0"/>
              <a:ext cx="3469" cy="4795"/>
              <a:chOff x="0" y="0"/>
              <a:chExt cx="3469" cy="4795"/>
            </a:xfrm>
          </p:grpSpPr>
          <p:grpSp>
            <p:nvGrpSpPr>
              <p:cNvPr id="68616" name="Group 135"/>
              <p:cNvGrpSpPr/>
              <p:nvPr/>
            </p:nvGrpSpPr>
            <p:grpSpPr>
              <a:xfrm>
                <a:off x="0" y="0"/>
                <a:ext cx="446" cy="384"/>
                <a:chOff x="0" y="0"/>
                <a:chExt cx="446" cy="384"/>
              </a:xfrm>
            </p:grpSpPr>
            <p:sp>
              <p:nvSpPr>
                <p:cNvPr id="68741" name="Rectangle 91"/>
                <p:cNvSpPr/>
                <p:nvPr/>
              </p:nvSpPr>
              <p:spPr>
                <a:xfrm>
                  <a:off x="43" y="0"/>
                  <a:ext cx="360"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b="1" dirty="0"/>
                    <a:t>运算符</a:t>
                  </a:r>
                  <a:endParaRPr lang="zh-CN" altLang="en-US" sz="1800" dirty="0"/>
                </a:p>
                <a:p>
                  <a:pPr marL="0" lvl="0" indent="0" algn="ctr">
                    <a:spcBef>
                      <a:spcPct val="0"/>
                    </a:spcBef>
                    <a:buNone/>
                  </a:pPr>
                  <a:endParaRPr lang="en-US" altLang="zh-CN" sz="4000" dirty="0"/>
                </a:p>
              </p:txBody>
            </p:sp>
            <p:sp>
              <p:nvSpPr>
                <p:cNvPr id="68742" name="Rectangle 134"/>
                <p:cNvSpPr/>
                <p:nvPr/>
              </p:nvSpPr>
              <p:spPr>
                <a:xfrm>
                  <a:off x="0" y="0"/>
                  <a:ext cx="446"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17" name="Group 137"/>
              <p:cNvGrpSpPr/>
              <p:nvPr/>
            </p:nvGrpSpPr>
            <p:grpSpPr>
              <a:xfrm>
                <a:off x="446" y="0"/>
                <a:ext cx="446" cy="384"/>
                <a:chOff x="446" y="0"/>
                <a:chExt cx="446" cy="384"/>
              </a:xfrm>
            </p:grpSpPr>
            <p:sp>
              <p:nvSpPr>
                <p:cNvPr id="68739" name="Rectangle 92"/>
                <p:cNvSpPr/>
                <p:nvPr/>
              </p:nvSpPr>
              <p:spPr>
                <a:xfrm>
                  <a:off x="489" y="0"/>
                  <a:ext cx="360"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t>读法</a:t>
                  </a:r>
                  <a:endParaRPr lang="zh-CN" altLang="en-US" sz="2000" dirty="0"/>
                </a:p>
                <a:p>
                  <a:pPr marL="0" lvl="0" indent="0" algn="ctr">
                    <a:spcBef>
                      <a:spcPct val="0"/>
                    </a:spcBef>
                    <a:buNone/>
                  </a:pPr>
                  <a:endParaRPr lang="en-US" altLang="zh-CN" sz="4400" dirty="0"/>
                </a:p>
              </p:txBody>
            </p:sp>
            <p:sp>
              <p:nvSpPr>
                <p:cNvPr id="68740" name="Rectangle 136"/>
                <p:cNvSpPr/>
                <p:nvPr/>
              </p:nvSpPr>
              <p:spPr>
                <a:xfrm>
                  <a:off x="446" y="0"/>
                  <a:ext cx="446"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18" name="Group 139"/>
              <p:cNvGrpSpPr/>
              <p:nvPr/>
            </p:nvGrpSpPr>
            <p:grpSpPr>
              <a:xfrm>
                <a:off x="892" y="0"/>
                <a:ext cx="734" cy="384"/>
                <a:chOff x="892" y="0"/>
                <a:chExt cx="734" cy="384"/>
              </a:xfrm>
            </p:grpSpPr>
            <p:sp>
              <p:nvSpPr>
                <p:cNvPr id="68737" name="Rectangle 93"/>
                <p:cNvSpPr/>
                <p:nvPr/>
              </p:nvSpPr>
              <p:spPr>
                <a:xfrm>
                  <a:off x="935" y="0"/>
                  <a:ext cx="648"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b="1" dirty="0"/>
                    <a:t>优先级</a:t>
                  </a:r>
                  <a:endParaRPr lang="zh-CN" altLang="en-US" sz="1800" dirty="0"/>
                </a:p>
                <a:p>
                  <a:pPr marL="0" lvl="0" indent="0" algn="ctr">
                    <a:spcBef>
                      <a:spcPct val="0"/>
                    </a:spcBef>
                    <a:buNone/>
                  </a:pPr>
                  <a:endParaRPr lang="en-US" altLang="zh-CN" sz="4400" dirty="0"/>
                </a:p>
              </p:txBody>
            </p:sp>
            <p:sp>
              <p:nvSpPr>
                <p:cNvPr id="68738" name="Rectangle 138"/>
                <p:cNvSpPr/>
                <p:nvPr/>
              </p:nvSpPr>
              <p:spPr>
                <a:xfrm>
                  <a:off x="892" y="0"/>
                  <a:ext cx="734"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19" name="Group 141"/>
              <p:cNvGrpSpPr/>
              <p:nvPr/>
            </p:nvGrpSpPr>
            <p:grpSpPr>
              <a:xfrm>
                <a:off x="1626" y="0"/>
                <a:ext cx="1738" cy="384"/>
                <a:chOff x="1626" y="0"/>
                <a:chExt cx="1738" cy="384"/>
              </a:xfrm>
            </p:grpSpPr>
            <p:sp>
              <p:nvSpPr>
                <p:cNvPr id="68735" name="Rectangle 94"/>
                <p:cNvSpPr/>
                <p:nvPr/>
              </p:nvSpPr>
              <p:spPr>
                <a:xfrm>
                  <a:off x="1669" y="0"/>
                  <a:ext cx="1652"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b="1" dirty="0"/>
                    <a:t>说明</a:t>
                  </a:r>
                  <a:endParaRPr lang="zh-CN" altLang="en-US" sz="1800" dirty="0"/>
                </a:p>
                <a:p>
                  <a:pPr marL="0" lvl="0" indent="0" algn="ctr">
                    <a:spcBef>
                      <a:spcPct val="0"/>
                    </a:spcBef>
                    <a:buNone/>
                  </a:pPr>
                  <a:endParaRPr lang="en-US" altLang="zh-CN" sz="2400" dirty="0"/>
                </a:p>
              </p:txBody>
            </p:sp>
            <p:sp>
              <p:nvSpPr>
                <p:cNvPr id="68736" name="Rectangle 140"/>
                <p:cNvSpPr/>
                <p:nvPr/>
              </p:nvSpPr>
              <p:spPr>
                <a:xfrm>
                  <a:off x="1626" y="0"/>
                  <a:ext cx="1738"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20" name="Group 143"/>
              <p:cNvGrpSpPr/>
              <p:nvPr/>
            </p:nvGrpSpPr>
            <p:grpSpPr>
              <a:xfrm>
                <a:off x="0" y="384"/>
                <a:ext cx="446" cy="403"/>
                <a:chOff x="0" y="384"/>
                <a:chExt cx="446" cy="403"/>
              </a:xfrm>
            </p:grpSpPr>
            <p:sp>
              <p:nvSpPr>
                <p:cNvPr id="68733" name="Rectangle 95"/>
                <p:cNvSpPr/>
                <p:nvPr/>
              </p:nvSpPr>
              <p:spPr>
                <a:xfrm>
                  <a:off x="43" y="384"/>
                  <a:ext cx="360" cy="40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a:t>
                  </a:r>
                  <a:endParaRPr lang="en-US" altLang="zh-CN" sz="2000" dirty="0"/>
                </a:p>
                <a:p>
                  <a:pPr marL="0" lvl="0" indent="0" algn="ctr">
                    <a:spcBef>
                      <a:spcPct val="0"/>
                    </a:spcBef>
                    <a:buNone/>
                  </a:pPr>
                  <a:endParaRPr lang="en-US" altLang="zh-CN" sz="2400" dirty="0"/>
                </a:p>
              </p:txBody>
            </p:sp>
            <p:sp>
              <p:nvSpPr>
                <p:cNvPr id="68734" name="Rectangle 142"/>
                <p:cNvSpPr/>
                <p:nvPr/>
              </p:nvSpPr>
              <p:spPr>
                <a:xfrm>
                  <a:off x="0" y="384"/>
                  <a:ext cx="446" cy="403"/>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21" name="Group 145"/>
              <p:cNvGrpSpPr/>
              <p:nvPr/>
            </p:nvGrpSpPr>
            <p:grpSpPr>
              <a:xfrm>
                <a:off x="446" y="384"/>
                <a:ext cx="446" cy="403"/>
                <a:chOff x="446" y="384"/>
                <a:chExt cx="446" cy="403"/>
              </a:xfrm>
            </p:grpSpPr>
            <p:sp>
              <p:nvSpPr>
                <p:cNvPr id="68731" name="Rectangle 96"/>
                <p:cNvSpPr/>
                <p:nvPr/>
              </p:nvSpPr>
              <p:spPr>
                <a:xfrm>
                  <a:off x="489" y="384"/>
                  <a:ext cx="360" cy="40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闭包</a:t>
                  </a:r>
                  <a:endParaRPr lang="zh-CN" altLang="en-US" sz="1800" dirty="0"/>
                </a:p>
                <a:p>
                  <a:pPr marL="0" lvl="0" indent="0" algn="ctr">
                    <a:spcBef>
                      <a:spcPct val="0"/>
                    </a:spcBef>
                    <a:buNone/>
                  </a:pPr>
                  <a:endParaRPr lang="en-US" altLang="zh-CN" sz="2400" dirty="0"/>
                </a:p>
              </p:txBody>
            </p:sp>
            <p:sp>
              <p:nvSpPr>
                <p:cNvPr id="68732" name="Rectangle 144"/>
                <p:cNvSpPr/>
                <p:nvPr/>
              </p:nvSpPr>
              <p:spPr>
                <a:xfrm>
                  <a:off x="446" y="384"/>
                  <a:ext cx="446" cy="403"/>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22" name="Group 147"/>
              <p:cNvGrpSpPr/>
              <p:nvPr/>
            </p:nvGrpSpPr>
            <p:grpSpPr>
              <a:xfrm>
                <a:off x="892" y="384"/>
                <a:ext cx="734" cy="403"/>
                <a:chOff x="892" y="384"/>
                <a:chExt cx="734" cy="403"/>
              </a:xfrm>
            </p:grpSpPr>
            <p:sp>
              <p:nvSpPr>
                <p:cNvPr id="68729" name="Rectangle 97"/>
                <p:cNvSpPr/>
                <p:nvPr/>
              </p:nvSpPr>
              <p:spPr>
                <a:xfrm>
                  <a:off x="935" y="384"/>
                  <a:ext cx="648" cy="40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高</a:t>
                  </a:r>
                  <a:endParaRPr lang="zh-CN" altLang="en-US" sz="1800" dirty="0"/>
                </a:p>
                <a:p>
                  <a:pPr marL="0" lvl="0" indent="0" algn="ctr">
                    <a:spcBef>
                      <a:spcPct val="0"/>
                    </a:spcBef>
                    <a:buNone/>
                  </a:pPr>
                  <a:endParaRPr lang="en-US" altLang="zh-CN" sz="2400" dirty="0"/>
                </a:p>
              </p:txBody>
            </p:sp>
            <p:sp>
              <p:nvSpPr>
                <p:cNvPr id="68730" name="Rectangle 146"/>
                <p:cNvSpPr/>
                <p:nvPr/>
              </p:nvSpPr>
              <p:spPr>
                <a:xfrm>
                  <a:off x="892" y="384"/>
                  <a:ext cx="734" cy="403"/>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23" name="Group 149"/>
              <p:cNvGrpSpPr/>
              <p:nvPr/>
            </p:nvGrpSpPr>
            <p:grpSpPr>
              <a:xfrm>
                <a:off x="1626" y="384"/>
                <a:ext cx="1738" cy="403"/>
                <a:chOff x="1626" y="384"/>
                <a:chExt cx="1738" cy="403"/>
              </a:xfrm>
            </p:grpSpPr>
            <p:sp>
              <p:nvSpPr>
                <p:cNvPr id="68727" name="Rectangle 98"/>
                <p:cNvSpPr/>
                <p:nvPr/>
              </p:nvSpPr>
              <p:spPr>
                <a:xfrm>
                  <a:off x="1669" y="384"/>
                  <a:ext cx="1652" cy="40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000" dirty="0"/>
                    <a:t>任意有限次的</a:t>
                  </a:r>
                  <a:r>
                    <a:rPr lang="zh-CN" altLang="en-US" sz="2000" dirty="0">
                      <a:solidFill>
                        <a:srgbClr val="FF0000"/>
                      </a:solidFill>
                    </a:rPr>
                    <a:t>自重复连接</a:t>
                  </a:r>
                  <a:endParaRPr lang="zh-CN" altLang="en-US" sz="2000" dirty="0">
                    <a:solidFill>
                      <a:srgbClr val="FF0000"/>
                    </a:solidFill>
                  </a:endParaRPr>
                </a:p>
                <a:p>
                  <a:pPr marL="0" lvl="0" indent="0" algn="just">
                    <a:spcBef>
                      <a:spcPct val="0"/>
                    </a:spcBef>
                    <a:buNone/>
                  </a:pPr>
                  <a:endParaRPr lang="en-US" altLang="zh-CN" sz="2400" dirty="0"/>
                </a:p>
              </p:txBody>
            </p:sp>
            <p:sp>
              <p:nvSpPr>
                <p:cNvPr id="68728" name="Rectangle 148"/>
                <p:cNvSpPr/>
                <p:nvPr/>
              </p:nvSpPr>
              <p:spPr>
                <a:xfrm>
                  <a:off x="1626" y="384"/>
                  <a:ext cx="1738" cy="403"/>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24" name="Group 151"/>
              <p:cNvGrpSpPr/>
              <p:nvPr/>
            </p:nvGrpSpPr>
            <p:grpSpPr>
              <a:xfrm>
                <a:off x="0" y="787"/>
                <a:ext cx="446" cy="403"/>
                <a:chOff x="0" y="787"/>
                <a:chExt cx="446" cy="403"/>
              </a:xfrm>
            </p:grpSpPr>
            <p:sp>
              <p:nvSpPr>
                <p:cNvPr id="68725" name="Rectangle 99"/>
                <p:cNvSpPr/>
                <p:nvPr/>
              </p:nvSpPr>
              <p:spPr>
                <a:xfrm>
                  <a:off x="43" y="787"/>
                  <a:ext cx="360" cy="40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t>·</a:t>
                  </a:r>
                  <a:endParaRPr lang="en-US" altLang="zh-CN" sz="2400" dirty="0"/>
                </a:p>
                <a:p>
                  <a:pPr marL="0" lvl="0" indent="0" algn="ctr">
                    <a:spcBef>
                      <a:spcPct val="0"/>
                    </a:spcBef>
                    <a:buNone/>
                  </a:pPr>
                  <a:endParaRPr lang="en-US" altLang="zh-CN" sz="4800" dirty="0"/>
                </a:p>
              </p:txBody>
            </p:sp>
            <p:sp>
              <p:nvSpPr>
                <p:cNvPr id="68726" name="Rectangle 150"/>
                <p:cNvSpPr/>
                <p:nvPr/>
              </p:nvSpPr>
              <p:spPr>
                <a:xfrm>
                  <a:off x="0" y="787"/>
                  <a:ext cx="446" cy="403"/>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25" name="Group 153"/>
              <p:cNvGrpSpPr/>
              <p:nvPr/>
            </p:nvGrpSpPr>
            <p:grpSpPr>
              <a:xfrm>
                <a:off x="446" y="787"/>
                <a:ext cx="446" cy="403"/>
                <a:chOff x="446" y="787"/>
                <a:chExt cx="446" cy="403"/>
              </a:xfrm>
            </p:grpSpPr>
            <p:sp>
              <p:nvSpPr>
                <p:cNvPr id="68723" name="Rectangle 100"/>
                <p:cNvSpPr/>
                <p:nvPr/>
              </p:nvSpPr>
              <p:spPr>
                <a:xfrm>
                  <a:off x="489" y="787"/>
                  <a:ext cx="360" cy="40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dirty="0"/>
                    <a:t>连接</a:t>
                  </a:r>
                  <a:endParaRPr lang="zh-CN" altLang="en-US" sz="2000" dirty="0"/>
                </a:p>
                <a:p>
                  <a:pPr marL="0" lvl="0" indent="0" algn="ctr">
                    <a:spcBef>
                      <a:spcPct val="0"/>
                    </a:spcBef>
                    <a:buNone/>
                  </a:pPr>
                  <a:endParaRPr lang="en-US" altLang="zh-CN" sz="4400" dirty="0"/>
                </a:p>
              </p:txBody>
            </p:sp>
            <p:sp>
              <p:nvSpPr>
                <p:cNvPr id="68724" name="Rectangle 152"/>
                <p:cNvSpPr/>
                <p:nvPr/>
              </p:nvSpPr>
              <p:spPr>
                <a:xfrm>
                  <a:off x="446" y="787"/>
                  <a:ext cx="446" cy="403"/>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26" name="Group 155"/>
              <p:cNvGrpSpPr/>
              <p:nvPr/>
            </p:nvGrpSpPr>
            <p:grpSpPr>
              <a:xfrm>
                <a:off x="892" y="787"/>
                <a:ext cx="734" cy="403"/>
                <a:chOff x="892" y="787"/>
                <a:chExt cx="734" cy="403"/>
              </a:xfrm>
            </p:grpSpPr>
            <p:sp>
              <p:nvSpPr>
                <p:cNvPr id="68721" name="Rectangle 101"/>
                <p:cNvSpPr/>
                <p:nvPr/>
              </p:nvSpPr>
              <p:spPr>
                <a:xfrm>
                  <a:off x="935" y="787"/>
                  <a:ext cx="648" cy="40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dirty="0"/>
                    <a:t>次高</a:t>
                  </a:r>
                  <a:endParaRPr lang="zh-CN" altLang="en-US" sz="2000" dirty="0"/>
                </a:p>
                <a:p>
                  <a:pPr marL="0" lvl="0" indent="0" algn="ctr">
                    <a:spcBef>
                      <a:spcPct val="0"/>
                    </a:spcBef>
                    <a:buNone/>
                  </a:pPr>
                  <a:endParaRPr lang="en-US" altLang="zh-CN" sz="5400" dirty="0"/>
                </a:p>
              </p:txBody>
            </p:sp>
            <p:sp>
              <p:nvSpPr>
                <p:cNvPr id="68722" name="Rectangle 154"/>
                <p:cNvSpPr/>
                <p:nvPr/>
              </p:nvSpPr>
              <p:spPr>
                <a:xfrm>
                  <a:off x="892" y="787"/>
                  <a:ext cx="734" cy="403"/>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27" name="Group 157"/>
              <p:cNvGrpSpPr/>
              <p:nvPr/>
            </p:nvGrpSpPr>
            <p:grpSpPr>
              <a:xfrm>
                <a:off x="1626" y="787"/>
                <a:ext cx="1738" cy="403"/>
                <a:chOff x="1626" y="787"/>
                <a:chExt cx="1738" cy="403"/>
              </a:xfrm>
            </p:grpSpPr>
            <p:sp>
              <p:nvSpPr>
                <p:cNvPr id="68719" name="Rectangle 102"/>
                <p:cNvSpPr/>
                <p:nvPr/>
              </p:nvSpPr>
              <p:spPr>
                <a:xfrm>
                  <a:off x="1669" y="787"/>
                  <a:ext cx="1652" cy="40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1800" dirty="0">
                      <a:solidFill>
                        <a:srgbClr val="FF0000"/>
                      </a:solidFill>
                    </a:rPr>
                    <a:t>可省略</a:t>
                  </a:r>
                  <a:endParaRPr lang="zh-CN" altLang="en-US" sz="1800" dirty="0">
                    <a:solidFill>
                      <a:srgbClr val="FF0000"/>
                    </a:solidFill>
                  </a:endParaRPr>
                </a:p>
                <a:p>
                  <a:pPr marL="0" lvl="0" indent="0" algn="just">
                    <a:spcBef>
                      <a:spcPct val="0"/>
                    </a:spcBef>
                    <a:buNone/>
                  </a:pPr>
                  <a:endParaRPr lang="en-US" altLang="zh-CN" sz="4000" dirty="0"/>
                </a:p>
              </p:txBody>
            </p:sp>
            <p:sp>
              <p:nvSpPr>
                <p:cNvPr id="68720" name="Rectangle 156"/>
                <p:cNvSpPr/>
                <p:nvPr/>
              </p:nvSpPr>
              <p:spPr>
                <a:xfrm>
                  <a:off x="1626" y="787"/>
                  <a:ext cx="1738" cy="403"/>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28" name="Group 159"/>
              <p:cNvGrpSpPr/>
              <p:nvPr/>
            </p:nvGrpSpPr>
            <p:grpSpPr>
              <a:xfrm>
                <a:off x="0" y="1190"/>
                <a:ext cx="446" cy="403"/>
                <a:chOff x="0" y="1190"/>
                <a:chExt cx="446" cy="403"/>
              </a:xfrm>
            </p:grpSpPr>
            <p:sp>
              <p:nvSpPr>
                <p:cNvPr id="68717" name="Rectangle 103"/>
                <p:cNvSpPr/>
                <p:nvPr/>
              </p:nvSpPr>
              <p:spPr>
                <a:xfrm>
                  <a:off x="43" y="1190"/>
                  <a:ext cx="360" cy="40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t>|</a:t>
                  </a:r>
                  <a:endParaRPr lang="en-US" altLang="zh-CN" sz="1800" dirty="0"/>
                </a:p>
                <a:p>
                  <a:pPr marL="0" lvl="0" indent="0" algn="ctr">
                    <a:spcBef>
                      <a:spcPct val="0"/>
                    </a:spcBef>
                    <a:buNone/>
                  </a:pPr>
                  <a:endParaRPr lang="en-US" altLang="zh-CN" sz="4000" dirty="0"/>
                </a:p>
              </p:txBody>
            </p:sp>
            <p:sp>
              <p:nvSpPr>
                <p:cNvPr id="68718" name="Rectangle 158"/>
                <p:cNvSpPr/>
                <p:nvPr/>
              </p:nvSpPr>
              <p:spPr>
                <a:xfrm>
                  <a:off x="0" y="1190"/>
                  <a:ext cx="446" cy="403"/>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29" name="Group 161"/>
              <p:cNvGrpSpPr/>
              <p:nvPr/>
            </p:nvGrpSpPr>
            <p:grpSpPr>
              <a:xfrm>
                <a:off x="446" y="1190"/>
                <a:ext cx="446" cy="403"/>
                <a:chOff x="446" y="1190"/>
                <a:chExt cx="446" cy="403"/>
              </a:xfrm>
            </p:grpSpPr>
            <p:sp>
              <p:nvSpPr>
                <p:cNvPr id="68715" name="Rectangle 104"/>
                <p:cNvSpPr/>
                <p:nvPr/>
              </p:nvSpPr>
              <p:spPr>
                <a:xfrm>
                  <a:off x="489" y="1190"/>
                  <a:ext cx="360" cy="40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dirty="0"/>
                    <a:t>或</a:t>
                  </a:r>
                  <a:endParaRPr lang="zh-CN" altLang="en-US" sz="2000" dirty="0"/>
                </a:p>
                <a:p>
                  <a:pPr marL="0" lvl="0" indent="0" algn="ctr">
                    <a:spcBef>
                      <a:spcPct val="0"/>
                    </a:spcBef>
                    <a:buNone/>
                  </a:pPr>
                  <a:endParaRPr lang="en-US" altLang="zh-CN" sz="4400" dirty="0"/>
                </a:p>
              </p:txBody>
            </p:sp>
            <p:sp>
              <p:nvSpPr>
                <p:cNvPr id="68716" name="Rectangle 160"/>
                <p:cNvSpPr/>
                <p:nvPr/>
              </p:nvSpPr>
              <p:spPr>
                <a:xfrm>
                  <a:off x="446" y="1190"/>
                  <a:ext cx="446" cy="403"/>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30" name="Group 163"/>
              <p:cNvGrpSpPr/>
              <p:nvPr/>
            </p:nvGrpSpPr>
            <p:grpSpPr>
              <a:xfrm>
                <a:off x="892" y="1190"/>
                <a:ext cx="734" cy="403"/>
                <a:chOff x="892" y="1190"/>
                <a:chExt cx="734" cy="403"/>
              </a:xfrm>
            </p:grpSpPr>
            <p:sp>
              <p:nvSpPr>
                <p:cNvPr id="68713" name="Rectangle 105"/>
                <p:cNvSpPr/>
                <p:nvPr/>
              </p:nvSpPr>
              <p:spPr>
                <a:xfrm>
                  <a:off x="935" y="1190"/>
                  <a:ext cx="648" cy="40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dirty="0"/>
                    <a:t>低</a:t>
                  </a:r>
                  <a:endParaRPr lang="zh-CN" altLang="en-US" sz="2000" dirty="0"/>
                </a:p>
                <a:p>
                  <a:pPr marL="0" lvl="0" indent="0" algn="ctr">
                    <a:spcBef>
                      <a:spcPct val="0"/>
                    </a:spcBef>
                    <a:buNone/>
                  </a:pPr>
                  <a:endParaRPr lang="en-US" altLang="zh-CN" sz="2400" dirty="0"/>
                </a:p>
              </p:txBody>
            </p:sp>
            <p:sp>
              <p:nvSpPr>
                <p:cNvPr id="68714" name="Rectangle 162"/>
                <p:cNvSpPr/>
                <p:nvPr/>
              </p:nvSpPr>
              <p:spPr>
                <a:xfrm>
                  <a:off x="892" y="1190"/>
                  <a:ext cx="734" cy="403"/>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31" name="Group 165"/>
              <p:cNvGrpSpPr/>
              <p:nvPr/>
            </p:nvGrpSpPr>
            <p:grpSpPr>
              <a:xfrm>
                <a:off x="1626" y="1190"/>
                <a:ext cx="1738" cy="403"/>
                <a:chOff x="1626" y="1190"/>
                <a:chExt cx="1738" cy="403"/>
              </a:xfrm>
            </p:grpSpPr>
            <p:sp>
              <p:nvSpPr>
                <p:cNvPr id="68711" name="Rectangle 106"/>
                <p:cNvSpPr/>
                <p:nvPr/>
              </p:nvSpPr>
              <p:spPr>
                <a:xfrm>
                  <a:off x="1669" y="1190"/>
                  <a:ext cx="1652" cy="40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1000" dirty="0"/>
                    <a:t> </a:t>
                  </a:r>
                  <a:endParaRPr lang="en-US" altLang="zh-CN" sz="1000" dirty="0"/>
                </a:p>
                <a:p>
                  <a:pPr marL="0" lvl="0" indent="0" algn="just">
                    <a:spcBef>
                      <a:spcPct val="0"/>
                    </a:spcBef>
                    <a:buNone/>
                  </a:pPr>
                  <a:endParaRPr lang="en-US" altLang="zh-CN" sz="2400" dirty="0"/>
                </a:p>
              </p:txBody>
            </p:sp>
            <p:sp>
              <p:nvSpPr>
                <p:cNvPr id="68712" name="Rectangle 164"/>
                <p:cNvSpPr/>
                <p:nvPr/>
              </p:nvSpPr>
              <p:spPr>
                <a:xfrm>
                  <a:off x="1626" y="1190"/>
                  <a:ext cx="1738" cy="403"/>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32" name="Group 167"/>
              <p:cNvGrpSpPr/>
              <p:nvPr/>
            </p:nvGrpSpPr>
            <p:grpSpPr>
              <a:xfrm>
                <a:off x="0" y="1593"/>
                <a:ext cx="3364" cy="384"/>
                <a:chOff x="0" y="1593"/>
                <a:chExt cx="3364" cy="384"/>
              </a:xfrm>
            </p:grpSpPr>
            <p:sp>
              <p:nvSpPr>
                <p:cNvPr id="68709" name="Rectangle 107"/>
                <p:cNvSpPr/>
                <p:nvPr/>
              </p:nvSpPr>
              <p:spPr>
                <a:xfrm>
                  <a:off x="43" y="1593"/>
                  <a:ext cx="3278"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000" b="1" dirty="0"/>
                    <a:t>例</a:t>
                  </a:r>
                  <a:r>
                    <a:rPr lang="en-US" altLang="zh-CN" sz="2000" b="1" dirty="0"/>
                    <a:t>1</a:t>
                  </a:r>
                  <a:r>
                    <a:rPr lang="zh-CN" altLang="en-US" sz="2000" b="1" dirty="0"/>
                    <a:t>：</a:t>
                  </a: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 a , b , 0 , 1 }</a:t>
                  </a:r>
                  <a:endParaRPr lang="en-US" altLang="zh-CN" sz="4400" b="1" dirty="0"/>
                </a:p>
              </p:txBody>
            </p:sp>
            <p:sp>
              <p:nvSpPr>
                <p:cNvPr id="68710" name="Rectangle 166"/>
                <p:cNvSpPr/>
                <p:nvPr/>
              </p:nvSpPr>
              <p:spPr>
                <a:xfrm>
                  <a:off x="0" y="1593"/>
                  <a:ext cx="3364"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33" name="Group 169"/>
              <p:cNvGrpSpPr/>
              <p:nvPr/>
            </p:nvGrpSpPr>
            <p:grpSpPr>
              <a:xfrm>
                <a:off x="0" y="1977"/>
                <a:ext cx="892" cy="384"/>
                <a:chOff x="0" y="1977"/>
                <a:chExt cx="892" cy="384"/>
              </a:xfrm>
            </p:grpSpPr>
            <p:sp>
              <p:nvSpPr>
                <p:cNvPr id="68707" name="Rectangle 108"/>
                <p:cNvSpPr/>
                <p:nvPr/>
              </p:nvSpPr>
              <p:spPr>
                <a:xfrm>
                  <a:off x="43" y="1977"/>
                  <a:ext cx="80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正规式</a:t>
                  </a:r>
                  <a:endParaRPr lang="zh-CN" altLang="en-US" sz="4800" dirty="0"/>
                </a:p>
              </p:txBody>
            </p:sp>
            <p:sp>
              <p:nvSpPr>
                <p:cNvPr id="68708" name="Rectangle 168"/>
                <p:cNvSpPr/>
                <p:nvPr/>
              </p:nvSpPr>
              <p:spPr>
                <a:xfrm>
                  <a:off x="0" y="1977"/>
                  <a:ext cx="89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34" name="Group 171"/>
              <p:cNvGrpSpPr/>
              <p:nvPr/>
            </p:nvGrpSpPr>
            <p:grpSpPr>
              <a:xfrm>
                <a:off x="892" y="1977"/>
                <a:ext cx="1612" cy="384"/>
                <a:chOff x="892" y="1977"/>
                <a:chExt cx="1612" cy="384"/>
              </a:xfrm>
            </p:grpSpPr>
            <p:sp>
              <p:nvSpPr>
                <p:cNvPr id="68705" name="Rectangle 109"/>
                <p:cNvSpPr/>
                <p:nvPr/>
              </p:nvSpPr>
              <p:spPr>
                <a:xfrm>
                  <a:off x="935" y="1977"/>
                  <a:ext cx="152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t>正规集</a:t>
                  </a:r>
                  <a:endParaRPr lang="zh-CN" altLang="en-US" sz="4400" dirty="0"/>
                </a:p>
              </p:txBody>
            </p:sp>
            <p:sp>
              <p:nvSpPr>
                <p:cNvPr id="68706" name="Rectangle 170"/>
                <p:cNvSpPr/>
                <p:nvPr/>
              </p:nvSpPr>
              <p:spPr>
                <a:xfrm>
                  <a:off x="892" y="1977"/>
                  <a:ext cx="161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35" name="Group 173"/>
              <p:cNvGrpSpPr/>
              <p:nvPr/>
            </p:nvGrpSpPr>
            <p:grpSpPr>
              <a:xfrm>
                <a:off x="2504" y="1977"/>
                <a:ext cx="860" cy="384"/>
                <a:chOff x="2504" y="1977"/>
                <a:chExt cx="860" cy="384"/>
              </a:xfrm>
            </p:grpSpPr>
            <p:sp>
              <p:nvSpPr>
                <p:cNvPr id="68703" name="Rectangle 110"/>
                <p:cNvSpPr/>
                <p:nvPr/>
              </p:nvSpPr>
              <p:spPr>
                <a:xfrm>
                  <a:off x="2547" y="1977"/>
                  <a:ext cx="774"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举例</a:t>
                  </a:r>
                  <a:endParaRPr lang="zh-CN" altLang="en-US" sz="2400" dirty="0"/>
                </a:p>
                <a:p>
                  <a:pPr marL="0" lvl="0" indent="0" algn="ctr">
                    <a:spcBef>
                      <a:spcPct val="0"/>
                    </a:spcBef>
                    <a:buNone/>
                  </a:pPr>
                  <a:endParaRPr lang="en-US" altLang="zh-CN" sz="4800" dirty="0"/>
                </a:p>
              </p:txBody>
            </p:sp>
            <p:sp>
              <p:nvSpPr>
                <p:cNvPr id="68704" name="Rectangle 172"/>
                <p:cNvSpPr/>
                <p:nvPr/>
              </p:nvSpPr>
              <p:spPr>
                <a:xfrm>
                  <a:off x="2504" y="1977"/>
                  <a:ext cx="860"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36" name="Group 175"/>
              <p:cNvGrpSpPr/>
              <p:nvPr/>
            </p:nvGrpSpPr>
            <p:grpSpPr>
              <a:xfrm>
                <a:off x="0" y="2361"/>
                <a:ext cx="892" cy="384"/>
                <a:chOff x="0" y="2361"/>
                <a:chExt cx="892" cy="384"/>
              </a:xfrm>
            </p:grpSpPr>
            <p:sp>
              <p:nvSpPr>
                <p:cNvPr id="68701" name="Rectangle 111"/>
                <p:cNvSpPr/>
                <p:nvPr/>
              </p:nvSpPr>
              <p:spPr>
                <a:xfrm>
                  <a:off x="43" y="2361"/>
                  <a:ext cx="80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dirty="0"/>
                    <a:t>ba*</a:t>
                  </a:r>
                  <a:endParaRPr lang="en-US" altLang="zh-CN" sz="4800" dirty="0"/>
                </a:p>
              </p:txBody>
            </p:sp>
            <p:sp>
              <p:nvSpPr>
                <p:cNvPr id="68702" name="Rectangle 174"/>
                <p:cNvSpPr/>
                <p:nvPr/>
              </p:nvSpPr>
              <p:spPr>
                <a:xfrm>
                  <a:off x="0" y="2361"/>
                  <a:ext cx="89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37" name="Group 177"/>
              <p:cNvGrpSpPr/>
              <p:nvPr/>
            </p:nvGrpSpPr>
            <p:grpSpPr>
              <a:xfrm>
                <a:off x="892" y="2361"/>
                <a:ext cx="1612" cy="384"/>
                <a:chOff x="892" y="2361"/>
                <a:chExt cx="1612" cy="384"/>
              </a:xfrm>
            </p:grpSpPr>
            <p:sp>
              <p:nvSpPr>
                <p:cNvPr id="68699" name="Rectangle 112"/>
                <p:cNvSpPr/>
                <p:nvPr/>
              </p:nvSpPr>
              <p:spPr>
                <a:xfrm>
                  <a:off x="935" y="2361"/>
                  <a:ext cx="152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1700" dirty="0">
                      <a:latin typeface="宋体" panose="02010600030101010101" pitchFamily="2" charset="-122"/>
                    </a:rPr>
                    <a:t>∑</a:t>
                  </a:r>
                  <a:r>
                    <a:rPr lang="zh-CN" altLang="en-US" sz="1700" dirty="0">
                      <a:latin typeface="宋体" panose="02010600030101010101" pitchFamily="2" charset="-122"/>
                    </a:rPr>
                    <a:t>上所有以</a:t>
                  </a:r>
                  <a:r>
                    <a:rPr lang="en-US" altLang="zh-CN" sz="1700" dirty="0">
                      <a:latin typeface="宋体" panose="02010600030101010101" pitchFamily="2" charset="-122"/>
                    </a:rPr>
                    <a:t>b</a:t>
                  </a:r>
                  <a:r>
                    <a:rPr lang="zh-CN" altLang="en-US" sz="1700" dirty="0">
                      <a:latin typeface="宋体" panose="02010600030101010101" pitchFamily="2" charset="-122"/>
                    </a:rPr>
                    <a:t>为首，后跟任意多个</a:t>
                  </a:r>
                  <a:r>
                    <a:rPr lang="en-US" altLang="zh-CN" sz="1700" dirty="0">
                      <a:latin typeface="宋体" panose="02010600030101010101" pitchFamily="2" charset="-122"/>
                    </a:rPr>
                    <a:t>a</a:t>
                  </a:r>
                  <a:r>
                    <a:rPr lang="zh-CN" altLang="en-US" sz="1700" dirty="0">
                      <a:latin typeface="宋体" panose="02010600030101010101" pitchFamily="2" charset="-122"/>
                    </a:rPr>
                    <a:t>的字</a:t>
                  </a:r>
                  <a:endParaRPr lang="zh-CN" altLang="en-US" sz="1700" dirty="0"/>
                </a:p>
              </p:txBody>
            </p:sp>
            <p:sp>
              <p:nvSpPr>
                <p:cNvPr id="68700" name="Rectangle 176"/>
                <p:cNvSpPr/>
                <p:nvPr/>
              </p:nvSpPr>
              <p:spPr>
                <a:xfrm>
                  <a:off x="892" y="2361"/>
                  <a:ext cx="161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38" name="Group 179"/>
              <p:cNvGrpSpPr/>
              <p:nvPr/>
            </p:nvGrpSpPr>
            <p:grpSpPr>
              <a:xfrm>
                <a:off x="2504" y="2361"/>
                <a:ext cx="860" cy="384"/>
                <a:chOff x="2504" y="2361"/>
                <a:chExt cx="860" cy="384"/>
              </a:xfrm>
            </p:grpSpPr>
            <p:sp>
              <p:nvSpPr>
                <p:cNvPr id="68697" name="Rectangle 113"/>
                <p:cNvSpPr/>
                <p:nvPr/>
              </p:nvSpPr>
              <p:spPr>
                <a:xfrm>
                  <a:off x="2547" y="2361"/>
                  <a:ext cx="774"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000" dirty="0">
                      <a:latin typeface="宋体" panose="02010600030101010101" pitchFamily="2" charset="-122"/>
                    </a:rPr>
                    <a:t>b,ba,baa,</a:t>
                  </a:r>
                  <a:r>
                    <a:rPr lang="en-US" altLang="zh-CN" sz="2000" dirty="0"/>
                    <a:t>…</a:t>
                  </a:r>
                  <a:endParaRPr lang="en-US" altLang="zh-CN" sz="4400" dirty="0"/>
                </a:p>
              </p:txBody>
            </p:sp>
            <p:sp>
              <p:nvSpPr>
                <p:cNvPr id="68698" name="Rectangle 178"/>
                <p:cNvSpPr/>
                <p:nvPr/>
              </p:nvSpPr>
              <p:spPr>
                <a:xfrm>
                  <a:off x="2504" y="2361"/>
                  <a:ext cx="860"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39" name="Group 181"/>
              <p:cNvGrpSpPr/>
              <p:nvPr/>
            </p:nvGrpSpPr>
            <p:grpSpPr>
              <a:xfrm>
                <a:off x="0" y="2745"/>
                <a:ext cx="892" cy="384"/>
                <a:chOff x="0" y="2745"/>
                <a:chExt cx="892" cy="384"/>
              </a:xfrm>
            </p:grpSpPr>
            <p:sp>
              <p:nvSpPr>
                <p:cNvPr id="68695" name="Rectangle 114"/>
                <p:cNvSpPr/>
                <p:nvPr/>
              </p:nvSpPr>
              <p:spPr>
                <a:xfrm>
                  <a:off x="43" y="2745"/>
                  <a:ext cx="80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dirty="0"/>
                    <a:t>a(a|b)*</a:t>
                  </a:r>
                  <a:endParaRPr lang="en-US" altLang="zh-CN" sz="3600" dirty="0"/>
                </a:p>
              </p:txBody>
            </p:sp>
            <p:sp>
              <p:nvSpPr>
                <p:cNvPr id="68696" name="Rectangle 180"/>
                <p:cNvSpPr/>
                <p:nvPr/>
              </p:nvSpPr>
              <p:spPr>
                <a:xfrm>
                  <a:off x="0" y="2745"/>
                  <a:ext cx="89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40" name="Group 183"/>
              <p:cNvGrpSpPr/>
              <p:nvPr/>
            </p:nvGrpSpPr>
            <p:grpSpPr>
              <a:xfrm>
                <a:off x="892" y="2745"/>
                <a:ext cx="1612" cy="384"/>
                <a:chOff x="892" y="2745"/>
                <a:chExt cx="1612" cy="384"/>
              </a:xfrm>
            </p:grpSpPr>
            <p:sp>
              <p:nvSpPr>
                <p:cNvPr id="68693" name="Rectangle 115"/>
                <p:cNvSpPr/>
                <p:nvPr/>
              </p:nvSpPr>
              <p:spPr>
                <a:xfrm>
                  <a:off x="935" y="2745"/>
                  <a:ext cx="152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000" dirty="0">
                      <a:latin typeface="宋体" panose="02010600030101010101" pitchFamily="2" charset="-122"/>
                    </a:rPr>
                    <a:t>∑</a:t>
                  </a:r>
                  <a:r>
                    <a:rPr lang="zh-CN" altLang="en-US" sz="2000" dirty="0">
                      <a:latin typeface="宋体" panose="02010600030101010101" pitchFamily="2" charset="-122"/>
                    </a:rPr>
                    <a:t>上所有以</a:t>
                  </a:r>
                  <a:r>
                    <a:rPr lang="en-US" altLang="zh-CN" sz="2000" dirty="0">
                      <a:latin typeface="宋体" panose="02010600030101010101" pitchFamily="2" charset="-122"/>
                    </a:rPr>
                    <a:t>a</a:t>
                  </a:r>
                  <a:r>
                    <a:rPr lang="zh-CN" altLang="en-US" sz="2000" dirty="0">
                      <a:latin typeface="宋体" panose="02010600030101010101" pitchFamily="2" charset="-122"/>
                    </a:rPr>
                    <a:t>为首的英文字</a:t>
                  </a:r>
                  <a:endParaRPr lang="zh-CN" altLang="en-US" sz="2000" dirty="0"/>
                </a:p>
                <a:p>
                  <a:pPr marL="0" lvl="0" indent="0" algn="just">
                    <a:spcBef>
                      <a:spcPct val="0"/>
                    </a:spcBef>
                    <a:buNone/>
                  </a:pPr>
                  <a:endParaRPr lang="en-US" altLang="zh-CN" sz="4400" dirty="0"/>
                </a:p>
              </p:txBody>
            </p:sp>
            <p:sp>
              <p:nvSpPr>
                <p:cNvPr id="68694" name="Rectangle 182"/>
                <p:cNvSpPr/>
                <p:nvPr/>
              </p:nvSpPr>
              <p:spPr>
                <a:xfrm>
                  <a:off x="892" y="2745"/>
                  <a:ext cx="161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41" name="Group 185"/>
              <p:cNvGrpSpPr/>
              <p:nvPr/>
            </p:nvGrpSpPr>
            <p:grpSpPr>
              <a:xfrm>
                <a:off x="2504" y="2745"/>
                <a:ext cx="953" cy="384"/>
                <a:chOff x="2504" y="2745"/>
                <a:chExt cx="953" cy="384"/>
              </a:xfrm>
            </p:grpSpPr>
            <p:sp>
              <p:nvSpPr>
                <p:cNvPr id="68691" name="Rectangle 116"/>
                <p:cNvSpPr/>
                <p:nvPr/>
              </p:nvSpPr>
              <p:spPr>
                <a:xfrm>
                  <a:off x="2547" y="2745"/>
                  <a:ext cx="910"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000" dirty="0"/>
                    <a:t>a,aa,ab,aaa,aab,</a:t>
                  </a:r>
                  <a:r>
                    <a:rPr lang="en-US" altLang="zh-CN" sz="2000" dirty="0">
                      <a:latin typeface="宋体" panose="02010600030101010101" pitchFamily="2" charset="-122"/>
                    </a:rPr>
                    <a:t> </a:t>
                  </a:r>
                  <a:r>
                    <a:rPr lang="en-US" altLang="zh-CN" sz="2000" dirty="0"/>
                    <a:t>…</a:t>
                  </a:r>
                  <a:endParaRPr lang="en-US" altLang="zh-CN" sz="4400" dirty="0"/>
                </a:p>
              </p:txBody>
            </p:sp>
            <p:sp>
              <p:nvSpPr>
                <p:cNvPr id="68692" name="Rectangle 184"/>
                <p:cNvSpPr/>
                <p:nvPr/>
              </p:nvSpPr>
              <p:spPr>
                <a:xfrm>
                  <a:off x="2504" y="2745"/>
                  <a:ext cx="860"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42" name="Group 187"/>
              <p:cNvGrpSpPr/>
              <p:nvPr/>
            </p:nvGrpSpPr>
            <p:grpSpPr>
              <a:xfrm>
                <a:off x="0" y="3129"/>
                <a:ext cx="892" cy="384"/>
                <a:chOff x="0" y="3129"/>
                <a:chExt cx="892" cy="384"/>
              </a:xfrm>
            </p:grpSpPr>
            <p:sp>
              <p:nvSpPr>
                <p:cNvPr id="68689" name="Rectangle 117"/>
                <p:cNvSpPr/>
                <p:nvPr/>
              </p:nvSpPr>
              <p:spPr>
                <a:xfrm>
                  <a:off x="43" y="3129"/>
                  <a:ext cx="80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000" dirty="0"/>
                    <a:t>(a|b)*(aa|bb)(a|b)*</a:t>
                  </a:r>
                  <a:endParaRPr lang="en-US" altLang="zh-CN" sz="2000" dirty="0"/>
                </a:p>
              </p:txBody>
            </p:sp>
            <p:sp>
              <p:nvSpPr>
                <p:cNvPr id="68690" name="Rectangle 186"/>
                <p:cNvSpPr/>
                <p:nvPr/>
              </p:nvSpPr>
              <p:spPr>
                <a:xfrm>
                  <a:off x="0" y="3129"/>
                  <a:ext cx="89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43" name="Group 189"/>
              <p:cNvGrpSpPr/>
              <p:nvPr/>
            </p:nvGrpSpPr>
            <p:grpSpPr>
              <a:xfrm>
                <a:off x="892" y="3129"/>
                <a:ext cx="1612" cy="384"/>
                <a:chOff x="892" y="3129"/>
                <a:chExt cx="1612" cy="384"/>
              </a:xfrm>
            </p:grpSpPr>
            <p:sp>
              <p:nvSpPr>
                <p:cNvPr id="68687" name="Rectangle 118"/>
                <p:cNvSpPr/>
                <p:nvPr/>
              </p:nvSpPr>
              <p:spPr>
                <a:xfrm>
                  <a:off x="935" y="3129"/>
                  <a:ext cx="152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000" dirty="0">
                      <a:latin typeface="宋体" panose="02010600030101010101" pitchFamily="2" charset="-122"/>
                    </a:rPr>
                    <a:t>∑</a:t>
                  </a:r>
                  <a:r>
                    <a:rPr lang="zh-CN" altLang="en-US" sz="2000" dirty="0">
                      <a:latin typeface="宋体" panose="02010600030101010101" pitchFamily="2" charset="-122"/>
                    </a:rPr>
                    <a:t>上所有含有两个连续</a:t>
                  </a:r>
                  <a:r>
                    <a:rPr lang="en-US" altLang="zh-CN" sz="2000" dirty="0">
                      <a:latin typeface="宋体" panose="02010600030101010101" pitchFamily="2" charset="-122"/>
                    </a:rPr>
                    <a:t>a</a:t>
                  </a:r>
                  <a:r>
                    <a:rPr lang="zh-CN" altLang="en-US" sz="2000" dirty="0">
                      <a:latin typeface="宋体" panose="02010600030101010101" pitchFamily="2" charset="-122"/>
                    </a:rPr>
                    <a:t>或</a:t>
                  </a:r>
                  <a:r>
                    <a:rPr lang="en-US" altLang="zh-CN" sz="2000" dirty="0">
                      <a:latin typeface="宋体" panose="02010600030101010101" pitchFamily="2" charset="-122"/>
                    </a:rPr>
                    <a:t>b</a:t>
                  </a:r>
                  <a:r>
                    <a:rPr lang="zh-CN" altLang="en-US" sz="2000" dirty="0">
                      <a:latin typeface="宋体" panose="02010600030101010101" pitchFamily="2" charset="-122"/>
                    </a:rPr>
                    <a:t>的字</a:t>
                  </a:r>
                  <a:endParaRPr lang="zh-CN" altLang="en-US" sz="4400" dirty="0"/>
                </a:p>
              </p:txBody>
            </p:sp>
            <p:sp>
              <p:nvSpPr>
                <p:cNvPr id="68688" name="Rectangle 188"/>
                <p:cNvSpPr/>
                <p:nvPr/>
              </p:nvSpPr>
              <p:spPr>
                <a:xfrm>
                  <a:off x="892" y="3129"/>
                  <a:ext cx="161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44" name="Group 191"/>
              <p:cNvGrpSpPr/>
              <p:nvPr/>
            </p:nvGrpSpPr>
            <p:grpSpPr>
              <a:xfrm>
                <a:off x="2504" y="3129"/>
                <a:ext cx="965" cy="384"/>
                <a:chOff x="2504" y="3129"/>
                <a:chExt cx="965" cy="384"/>
              </a:xfrm>
            </p:grpSpPr>
            <p:sp>
              <p:nvSpPr>
                <p:cNvPr id="68685" name="Rectangle 119"/>
                <p:cNvSpPr/>
                <p:nvPr/>
              </p:nvSpPr>
              <p:spPr>
                <a:xfrm>
                  <a:off x="2548" y="3129"/>
                  <a:ext cx="921"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000" dirty="0"/>
                    <a:t>aa,bb,aaa,abba,</a:t>
                  </a:r>
                  <a:r>
                    <a:rPr lang="en-US" altLang="zh-CN" sz="2000" dirty="0">
                      <a:latin typeface="宋体" panose="02010600030101010101" pitchFamily="2" charset="-122"/>
                    </a:rPr>
                    <a:t> </a:t>
                  </a:r>
                  <a:r>
                    <a:rPr lang="en-US" altLang="zh-CN" sz="2000" dirty="0"/>
                    <a:t>…</a:t>
                  </a:r>
                  <a:endParaRPr lang="en-US" altLang="zh-CN" sz="4400" dirty="0"/>
                </a:p>
              </p:txBody>
            </p:sp>
            <p:sp>
              <p:nvSpPr>
                <p:cNvPr id="68686" name="Rectangle 190"/>
                <p:cNvSpPr/>
                <p:nvPr/>
              </p:nvSpPr>
              <p:spPr>
                <a:xfrm>
                  <a:off x="2504" y="3129"/>
                  <a:ext cx="860"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45" name="Group 193"/>
              <p:cNvGrpSpPr/>
              <p:nvPr/>
            </p:nvGrpSpPr>
            <p:grpSpPr>
              <a:xfrm>
                <a:off x="0" y="3513"/>
                <a:ext cx="892" cy="384"/>
                <a:chOff x="0" y="3513"/>
                <a:chExt cx="892" cy="384"/>
              </a:xfrm>
            </p:grpSpPr>
            <p:sp>
              <p:nvSpPr>
                <p:cNvPr id="68683" name="Rectangle 120"/>
                <p:cNvSpPr/>
                <p:nvPr/>
              </p:nvSpPr>
              <p:spPr>
                <a:xfrm>
                  <a:off x="43" y="3513"/>
                  <a:ext cx="80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dirty="0"/>
                    <a:t>(a|b)(a|b|0|1)*</a:t>
                  </a:r>
                  <a:endParaRPr lang="en-US" altLang="zh-CN" sz="4800" dirty="0"/>
                </a:p>
              </p:txBody>
            </p:sp>
            <p:sp>
              <p:nvSpPr>
                <p:cNvPr id="68684" name="Rectangle 192"/>
                <p:cNvSpPr/>
                <p:nvPr/>
              </p:nvSpPr>
              <p:spPr>
                <a:xfrm>
                  <a:off x="0" y="3513"/>
                  <a:ext cx="89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46" name="Group 195"/>
              <p:cNvGrpSpPr/>
              <p:nvPr/>
            </p:nvGrpSpPr>
            <p:grpSpPr>
              <a:xfrm>
                <a:off x="892" y="3513"/>
                <a:ext cx="1612" cy="384"/>
                <a:chOff x="892" y="3513"/>
                <a:chExt cx="1612" cy="384"/>
              </a:xfrm>
            </p:grpSpPr>
            <p:sp>
              <p:nvSpPr>
                <p:cNvPr id="68681" name="Rectangle 121"/>
                <p:cNvSpPr/>
                <p:nvPr/>
              </p:nvSpPr>
              <p:spPr>
                <a:xfrm>
                  <a:off x="935" y="3513"/>
                  <a:ext cx="152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000" dirty="0">
                      <a:latin typeface="宋体" panose="02010600030101010101" pitchFamily="2" charset="-122"/>
                    </a:rPr>
                    <a:t>∑</a:t>
                  </a:r>
                  <a:r>
                    <a:rPr lang="zh-CN" altLang="en-US" sz="2000" dirty="0">
                      <a:latin typeface="宋体" panose="02010600030101010101" pitchFamily="2" charset="-122"/>
                    </a:rPr>
                    <a:t>上所有的</a:t>
                  </a:r>
                  <a:r>
                    <a:rPr lang="zh-CN" altLang="en-US" sz="2000" dirty="0"/>
                    <a:t>“</a:t>
                  </a:r>
                  <a:r>
                    <a:rPr lang="zh-CN" altLang="en-US" sz="2000" dirty="0">
                      <a:latin typeface="宋体" panose="02010600030101010101" pitchFamily="2" charset="-122"/>
                    </a:rPr>
                    <a:t>标识符</a:t>
                  </a:r>
                  <a:r>
                    <a:rPr lang="zh-CN" altLang="en-US" sz="2000" dirty="0"/>
                    <a:t>”</a:t>
                  </a:r>
                  <a:endParaRPr lang="zh-CN" altLang="en-US" sz="4400" dirty="0"/>
                </a:p>
              </p:txBody>
            </p:sp>
            <p:sp>
              <p:nvSpPr>
                <p:cNvPr id="68682" name="Rectangle 194"/>
                <p:cNvSpPr/>
                <p:nvPr/>
              </p:nvSpPr>
              <p:spPr>
                <a:xfrm>
                  <a:off x="892" y="3513"/>
                  <a:ext cx="161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47" name="Group 197"/>
              <p:cNvGrpSpPr/>
              <p:nvPr/>
            </p:nvGrpSpPr>
            <p:grpSpPr>
              <a:xfrm>
                <a:off x="2504" y="3461"/>
                <a:ext cx="960" cy="436"/>
                <a:chOff x="2504" y="3461"/>
                <a:chExt cx="960" cy="436"/>
              </a:xfrm>
            </p:grpSpPr>
            <p:sp>
              <p:nvSpPr>
                <p:cNvPr id="68679" name="Rectangle 122"/>
                <p:cNvSpPr/>
                <p:nvPr/>
              </p:nvSpPr>
              <p:spPr>
                <a:xfrm>
                  <a:off x="2582" y="3461"/>
                  <a:ext cx="882"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1800" dirty="0"/>
                    <a:t>a,b,a1,b1,ab0,</a:t>
                  </a:r>
                  <a:r>
                    <a:rPr lang="en-US" altLang="zh-CN" sz="1800" dirty="0">
                      <a:latin typeface="宋体" panose="02010600030101010101" pitchFamily="2" charset="-122"/>
                    </a:rPr>
                    <a:t> </a:t>
                  </a:r>
                  <a:r>
                    <a:rPr lang="en-US" altLang="zh-CN" sz="1800" dirty="0"/>
                    <a:t>…</a:t>
                  </a:r>
                  <a:endParaRPr lang="en-US" altLang="zh-CN" sz="4000" dirty="0"/>
                </a:p>
              </p:txBody>
            </p:sp>
            <p:sp>
              <p:nvSpPr>
                <p:cNvPr id="68680" name="Rectangle 196"/>
                <p:cNvSpPr/>
                <p:nvPr/>
              </p:nvSpPr>
              <p:spPr>
                <a:xfrm>
                  <a:off x="2504" y="3513"/>
                  <a:ext cx="860"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48" name="Group 199"/>
              <p:cNvGrpSpPr/>
              <p:nvPr/>
            </p:nvGrpSpPr>
            <p:grpSpPr>
              <a:xfrm>
                <a:off x="0" y="3897"/>
                <a:ext cx="892" cy="384"/>
                <a:chOff x="0" y="3897"/>
                <a:chExt cx="892" cy="384"/>
              </a:xfrm>
            </p:grpSpPr>
            <p:sp>
              <p:nvSpPr>
                <p:cNvPr id="68677" name="Rectangle 123"/>
                <p:cNvSpPr/>
                <p:nvPr/>
              </p:nvSpPr>
              <p:spPr>
                <a:xfrm>
                  <a:off x="43" y="3897"/>
                  <a:ext cx="80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dirty="0"/>
                    <a:t>(0|1)(0|1)*</a:t>
                  </a:r>
                  <a:endParaRPr lang="en-US" altLang="zh-CN" sz="4800" dirty="0"/>
                </a:p>
              </p:txBody>
            </p:sp>
            <p:sp>
              <p:nvSpPr>
                <p:cNvPr id="68678" name="Rectangle 198"/>
                <p:cNvSpPr/>
                <p:nvPr/>
              </p:nvSpPr>
              <p:spPr>
                <a:xfrm>
                  <a:off x="0" y="3897"/>
                  <a:ext cx="89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49" name="Group 201"/>
              <p:cNvGrpSpPr/>
              <p:nvPr/>
            </p:nvGrpSpPr>
            <p:grpSpPr>
              <a:xfrm>
                <a:off x="892" y="3897"/>
                <a:ext cx="1612" cy="384"/>
                <a:chOff x="892" y="3897"/>
                <a:chExt cx="1612" cy="384"/>
              </a:xfrm>
            </p:grpSpPr>
            <p:sp>
              <p:nvSpPr>
                <p:cNvPr id="68675" name="Rectangle 124"/>
                <p:cNvSpPr/>
                <p:nvPr/>
              </p:nvSpPr>
              <p:spPr>
                <a:xfrm>
                  <a:off x="935" y="3897"/>
                  <a:ext cx="152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000" dirty="0">
                      <a:latin typeface="宋体" panose="02010600030101010101" pitchFamily="2" charset="-122"/>
                    </a:rPr>
                    <a:t>∑</a:t>
                  </a:r>
                  <a:r>
                    <a:rPr lang="zh-CN" altLang="en-US" sz="2000" dirty="0">
                      <a:latin typeface="宋体" panose="02010600030101010101" pitchFamily="2" charset="-122"/>
                    </a:rPr>
                    <a:t>上所有的二进制数</a:t>
                  </a:r>
                  <a:endParaRPr lang="zh-CN" altLang="en-US" sz="4400" dirty="0"/>
                </a:p>
              </p:txBody>
            </p:sp>
            <p:sp>
              <p:nvSpPr>
                <p:cNvPr id="68676" name="Rectangle 200"/>
                <p:cNvSpPr/>
                <p:nvPr/>
              </p:nvSpPr>
              <p:spPr>
                <a:xfrm>
                  <a:off x="892" y="3897"/>
                  <a:ext cx="161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50" name="Group 203"/>
              <p:cNvGrpSpPr/>
              <p:nvPr/>
            </p:nvGrpSpPr>
            <p:grpSpPr>
              <a:xfrm>
                <a:off x="2504" y="3897"/>
                <a:ext cx="860" cy="384"/>
                <a:chOff x="2504" y="3897"/>
                <a:chExt cx="860" cy="384"/>
              </a:xfrm>
            </p:grpSpPr>
            <p:sp>
              <p:nvSpPr>
                <p:cNvPr id="68673" name="Rectangle 125"/>
                <p:cNvSpPr/>
                <p:nvPr/>
              </p:nvSpPr>
              <p:spPr>
                <a:xfrm>
                  <a:off x="2547" y="3897"/>
                  <a:ext cx="774"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endParaRPr lang="en-US" altLang="zh-CN" sz="4000" dirty="0"/>
                </a:p>
              </p:txBody>
            </p:sp>
            <p:sp>
              <p:nvSpPr>
                <p:cNvPr id="68674" name="Rectangle 202"/>
                <p:cNvSpPr/>
                <p:nvPr/>
              </p:nvSpPr>
              <p:spPr>
                <a:xfrm>
                  <a:off x="2504" y="3897"/>
                  <a:ext cx="860"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51" name="Group 205"/>
              <p:cNvGrpSpPr/>
              <p:nvPr/>
            </p:nvGrpSpPr>
            <p:grpSpPr>
              <a:xfrm>
                <a:off x="0" y="4281"/>
                <a:ext cx="892" cy="384"/>
                <a:chOff x="0" y="4281"/>
                <a:chExt cx="892" cy="384"/>
              </a:xfrm>
            </p:grpSpPr>
            <p:sp>
              <p:nvSpPr>
                <p:cNvPr id="68671" name="Rectangle 126"/>
                <p:cNvSpPr/>
                <p:nvPr/>
              </p:nvSpPr>
              <p:spPr>
                <a:xfrm>
                  <a:off x="43" y="4281"/>
                  <a:ext cx="80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dirty="0"/>
                    <a:t>(0|1)*(1)</a:t>
                  </a:r>
                  <a:endParaRPr lang="en-US" altLang="zh-CN" sz="4800" dirty="0"/>
                </a:p>
              </p:txBody>
            </p:sp>
            <p:sp>
              <p:nvSpPr>
                <p:cNvPr id="68672" name="Rectangle 204"/>
                <p:cNvSpPr/>
                <p:nvPr/>
              </p:nvSpPr>
              <p:spPr>
                <a:xfrm>
                  <a:off x="0" y="4281"/>
                  <a:ext cx="89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52" name="Group 207"/>
              <p:cNvGrpSpPr/>
              <p:nvPr/>
            </p:nvGrpSpPr>
            <p:grpSpPr>
              <a:xfrm>
                <a:off x="892" y="4281"/>
                <a:ext cx="1612" cy="384"/>
                <a:chOff x="892" y="4281"/>
                <a:chExt cx="1612" cy="384"/>
              </a:xfrm>
            </p:grpSpPr>
            <p:sp>
              <p:nvSpPr>
                <p:cNvPr id="68669" name="Rectangle 127"/>
                <p:cNvSpPr/>
                <p:nvPr/>
              </p:nvSpPr>
              <p:spPr>
                <a:xfrm>
                  <a:off x="935" y="4281"/>
                  <a:ext cx="1526"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000" dirty="0">
                      <a:latin typeface="宋体" panose="02010600030101010101" pitchFamily="2" charset="-122"/>
                    </a:rPr>
                    <a:t>∑</a:t>
                  </a:r>
                  <a:r>
                    <a:rPr lang="zh-CN" altLang="en-US" sz="2000" dirty="0">
                      <a:latin typeface="宋体" panose="02010600030101010101" pitchFamily="2" charset="-122"/>
                    </a:rPr>
                    <a:t>上所有的奇数</a:t>
                  </a:r>
                  <a:endParaRPr lang="zh-CN" altLang="en-US" sz="2000" dirty="0"/>
                </a:p>
                <a:p>
                  <a:pPr marL="0" lvl="0" indent="0" algn="just">
                    <a:spcBef>
                      <a:spcPct val="0"/>
                    </a:spcBef>
                    <a:buNone/>
                  </a:pPr>
                  <a:endParaRPr lang="en-US" altLang="zh-CN" sz="4400" dirty="0"/>
                </a:p>
              </p:txBody>
            </p:sp>
            <p:sp>
              <p:nvSpPr>
                <p:cNvPr id="68670" name="Rectangle 206"/>
                <p:cNvSpPr/>
                <p:nvPr/>
              </p:nvSpPr>
              <p:spPr>
                <a:xfrm>
                  <a:off x="892" y="4281"/>
                  <a:ext cx="1612"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sp>
            <p:nvSpPr>
              <p:cNvPr id="68653" name="Rectangle 128"/>
              <p:cNvSpPr/>
              <p:nvPr/>
            </p:nvSpPr>
            <p:spPr>
              <a:xfrm>
                <a:off x="2547" y="4411"/>
                <a:ext cx="910"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000" dirty="0"/>
                  <a:t>1,11,101,111,</a:t>
                </a:r>
                <a:r>
                  <a:rPr lang="en-US" altLang="zh-CN" sz="2000" dirty="0">
                    <a:latin typeface="宋体" panose="02010600030101010101" pitchFamily="2" charset="-122"/>
                  </a:rPr>
                  <a:t> </a:t>
                </a:r>
                <a:r>
                  <a:rPr lang="en-US" altLang="zh-CN" sz="2000" dirty="0"/>
                  <a:t>…</a:t>
                </a:r>
                <a:endParaRPr lang="en-US" altLang="zh-CN" sz="2000" dirty="0"/>
              </a:p>
              <a:p>
                <a:pPr marL="0" lvl="0" indent="0" algn="just">
                  <a:spcBef>
                    <a:spcPct val="0"/>
                  </a:spcBef>
                  <a:buNone/>
                </a:pPr>
                <a:endParaRPr lang="en-US" altLang="zh-CN" sz="4400" dirty="0"/>
              </a:p>
            </p:txBody>
          </p:sp>
          <p:grpSp>
            <p:nvGrpSpPr>
              <p:cNvPr id="68654" name="Group 211"/>
              <p:cNvGrpSpPr/>
              <p:nvPr/>
            </p:nvGrpSpPr>
            <p:grpSpPr>
              <a:xfrm>
                <a:off x="0" y="4665"/>
                <a:ext cx="446" cy="0"/>
                <a:chOff x="0" y="4665"/>
                <a:chExt cx="446" cy="0"/>
              </a:xfrm>
            </p:grpSpPr>
            <p:sp>
              <p:nvSpPr>
                <p:cNvPr id="68667" name="Rectangle 129"/>
                <p:cNvSpPr/>
                <p:nvPr/>
              </p:nvSpPr>
              <p:spPr>
                <a:xfrm>
                  <a:off x="0" y="4665"/>
                  <a:ext cx="446" cy="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8668" name="Rectangle 210"/>
                <p:cNvSpPr/>
                <p:nvPr/>
              </p:nvSpPr>
              <p:spPr>
                <a:xfrm>
                  <a:off x="0" y="4665"/>
                  <a:ext cx="446" cy="0"/>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55" name="Group 213"/>
              <p:cNvGrpSpPr/>
              <p:nvPr/>
            </p:nvGrpSpPr>
            <p:grpSpPr>
              <a:xfrm>
                <a:off x="446" y="4665"/>
                <a:ext cx="446" cy="0"/>
                <a:chOff x="446" y="4665"/>
                <a:chExt cx="446" cy="0"/>
              </a:xfrm>
            </p:grpSpPr>
            <p:sp>
              <p:nvSpPr>
                <p:cNvPr id="68665" name="Rectangle 130"/>
                <p:cNvSpPr/>
                <p:nvPr/>
              </p:nvSpPr>
              <p:spPr>
                <a:xfrm>
                  <a:off x="446" y="4665"/>
                  <a:ext cx="446" cy="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8666" name="Rectangle 212"/>
                <p:cNvSpPr/>
                <p:nvPr/>
              </p:nvSpPr>
              <p:spPr>
                <a:xfrm>
                  <a:off x="446" y="4665"/>
                  <a:ext cx="446" cy="0"/>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56" name="Group 215"/>
              <p:cNvGrpSpPr/>
              <p:nvPr/>
            </p:nvGrpSpPr>
            <p:grpSpPr>
              <a:xfrm>
                <a:off x="892" y="4665"/>
                <a:ext cx="734" cy="0"/>
                <a:chOff x="892" y="4665"/>
                <a:chExt cx="734" cy="0"/>
              </a:xfrm>
            </p:grpSpPr>
            <p:sp>
              <p:nvSpPr>
                <p:cNvPr id="68663" name="Rectangle 131"/>
                <p:cNvSpPr/>
                <p:nvPr/>
              </p:nvSpPr>
              <p:spPr>
                <a:xfrm>
                  <a:off x="892" y="4665"/>
                  <a:ext cx="734" cy="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8664" name="Rectangle 214"/>
                <p:cNvSpPr/>
                <p:nvPr/>
              </p:nvSpPr>
              <p:spPr>
                <a:xfrm>
                  <a:off x="892" y="4665"/>
                  <a:ext cx="734" cy="0"/>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57" name="Group 217"/>
              <p:cNvGrpSpPr/>
              <p:nvPr/>
            </p:nvGrpSpPr>
            <p:grpSpPr>
              <a:xfrm>
                <a:off x="1626" y="4665"/>
                <a:ext cx="878" cy="0"/>
                <a:chOff x="1626" y="4665"/>
                <a:chExt cx="878" cy="0"/>
              </a:xfrm>
            </p:grpSpPr>
            <p:sp>
              <p:nvSpPr>
                <p:cNvPr id="68661" name="Rectangle 132"/>
                <p:cNvSpPr/>
                <p:nvPr/>
              </p:nvSpPr>
              <p:spPr>
                <a:xfrm>
                  <a:off x="1626" y="4665"/>
                  <a:ext cx="878" cy="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8662" name="Rectangle 216"/>
                <p:cNvSpPr/>
                <p:nvPr/>
              </p:nvSpPr>
              <p:spPr>
                <a:xfrm>
                  <a:off x="1626" y="4665"/>
                  <a:ext cx="878" cy="0"/>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nvGrpSpPr>
              <p:cNvPr id="68658" name="Group 219"/>
              <p:cNvGrpSpPr/>
              <p:nvPr/>
            </p:nvGrpSpPr>
            <p:grpSpPr>
              <a:xfrm>
                <a:off x="2504" y="4665"/>
                <a:ext cx="860" cy="0"/>
                <a:chOff x="2504" y="4665"/>
                <a:chExt cx="860" cy="0"/>
              </a:xfrm>
            </p:grpSpPr>
            <p:sp>
              <p:nvSpPr>
                <p:cNvPr id="68659" name="Rectangle 133"/>
                <p:cNvSpPr/>
                <p:nvPr/>
              </p:nvSpPr>
              <p:spPr>
                <a:xfrm>
                  <a:off x="2504" y="4665"/>
                  <a:ext cx="860" cy="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68660" name="Rectangle 218"/>
                <p:cNvSpPr/>
                <p:nvPr/>
              </p:nvSpPr>
              <p:spPr>
                <a:xfrm>
                  <a:off x="2504" y="4665"/>
                  <a:ext cx="860" cy="0"/>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grpSp>
        <p:sp>
          <p:nvSpPr>
            <p:cNvPr id="68615" name="Rectangle 221"/>
            <p:cNvSpPr/>
            <p:nvPr/>
          </p:nvSpPr>
          <p:spPr>
            <a:xfrm>
              <a:off x="-3" y="-3"/>
              <a:ext cx="3370" cy="4671"/>
            </a:xfrm>
            <a:prstGeom prst="rect">
              <a:avLst/>
            </a:prstGeom>
            <a:noFill/>
            <a:ln w="9525"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grpSp>
      <p:sp>
        <p:nvSpPr>
          <p:cNvPr id="68612" name="Rectangle 223"/>
          <p:cNvSpPr/>
          <p:nvPr/>
        </p:nvSpPr>
        <p:spPr>
          <a:xfrm>
            <a:off x="3175" y="6832600"/>
            <a:ext cx="9144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1000" dirty="0"/>
              <a:t> </a:t>
            </a:r>
            <a:endParaRPr lang="en-US" altLang="zh-CN" sz="1000" dirty="0"/>
          </a:p>
          <a:p>
            <a:pPr marL="0" lvl="0" indent="0">
              <a:spcBef>
                <a:spcPct val="0"/>
              </a:spcBef>
              <a:buNone/>
            </a:pPr>
            <a:endParaRPr lang="en-US" altLang="zh-CN" sz="2400" dirty="0"/>
          </a:p>
        </p:txBody>
      </p:sp>
      <p:sp>
        <p:nvSpPr>
          <p:cNvPr id="68613" name="矩形 1"/>
          <p:cNvSpPr/>
          <p:nvPr/>
        </p:nvSpPr>
        <p:spPr>
          <a:xfrm>
            <a:off x="6775450" y="5640388"/>
            <a:ext cx="1849438" cy="7080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1800" dirty="0"/>
              <a:t>0,1,10,11,100,</a:t>
            </a:r>
            <a:r>
              <a:rPr lang="en-US" altLang="zh-CN" sz="1800" dirty="0">
                <a:latin typeface="宋体" panose="02010600030101010101" pitchFamily="2" charset="-122"/>
              </a:rPr>
              <a:t> </a:t>
            </a:r>
            <a:r>
              <a:rPr lang="en-US" altLang="zh-CN" sz="1800" dirty="0"/>
              <a:t>…</a:t>
            </a:r>
            <a:endParaRPr lang="en-US" altLang="zh-CN" sz="4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正规式与正规集</a:t>
            </a:r>
            <a:br>
              <a:rPr lang="zh-CN" altLang="en-US" u="sng" dirty="0">
                <a:solidFill>
                  <a:srgbClr val="FF0000"/>
                </a:solidFill>
                <a:latin typeface="宋体" panose="02010600030101010101" pitchFamily="2" charset="-122"/>
              </a:rPr>
            </a:br>
            <a:r>
              <a:rPr lang="en-US" altLang="zh-CN" u="sng" dirty="0">
                <a:solidFill>
                  <a:srgbClr val="FF0000"/>
                </a:solidFill>
                <a:latin typeface="宋体" panose="02010600030101010101" pitchFamily="2" charset="-122"/>
              </a:rPr>
              <a:t>2.</a:t>
            </a:r>
            <a:r>
              <a:rPr lang="zh-CN" altLang="en-US" sz="3600" u="sng" dirty="0">
                <a:solidFill>
                  <a:srgbClr val="FF0000"/>
                </a:solidFill>
                <a:latin typeface="宋体" panose="02010600030101010101" pitchFamily="2" charset="-122"/>
              </a:rPr>
              <a:t>等价定律</a:t>
            </a:r>
            <a:endParaRPr lang="zh-CN" altLang="en-US" sz="3600" u="sng" dirty="0">
              <a:solidFill>
                <a:srgbClr val="FF0000"/>
              </a:solidFill>
              <a:latin typeface="宋体" panose="02010600030101010101" pitchFamily="2" charset="-122"/>
            </a:endParaRPr>
          </a:p>
        </p:txBody>
      </p:sp>
      <p:sp>
        <p:nvSpPr>
          <p:cNvPr id="27651" name="Rectangle 3"/>
          <p:cNvSpPr>
            <a:spLocks noGrp="1" noChangeArrowheads="1"/>
          </p:cNvSpPr>
          <p:nvPr>
            <p:ph idx="1"/>
          </p:nvPr>
        </p:nvSpPr>
        <p:spPr>
          <a:xfrm>
            <a:off x="536575" y="2073275"/>
            <a:ext cx="8077200" cy="411480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zh-CN" altLang="en-US" sz="2400" b="1" i="0" u="sng" strike="noStrike" kern="0" cap="none" spc="0" normalizeH="0" baseline="0" noProof="0" dirty="0">
                <a:ln>
                  <a:noFill/>
                </a:ln>
                <a:solidFill>
                  <a:srgbClr val="000099"/>
                </a:solidFill>
                <a:effectLst>
                  <a:outerShdw blurRad="38100" dist="38100" dir="2700000" algn="tl">
                    <a:srgbClr val="C0C0C0"/>
                  </a:outerShdw>
                </a:effectLst>
                <a:uLnTx/>
                <a:uFillTx/>
                <a:latin typeface="+mn-lt"/>
                <a:ea typeface="+mn-ea"/>
                <a:cs typeface="+mn-cs"/>
              </a:rPr>
              <a:t>等价：</a:t>
            </a:r>
            <a:endParaRPr kumimoji="1" lang="zh-CN" altLang="en-US" sz="2400" b="1" i="0" u="sng" strike="noStrike" kern="0" cap="none" spc="0" normalizeH="0" baseline="0" noProof="0" dirty="0">
              <a:ln>
                <a:noFill/>
              </a:ln>
              <a:solidFill>
                <a:srgbClr val="000099"/>
              </a:solidFill>
              <a:effectLst>
                <a:outerShdw blurRad="38100" dist="38100" dir="2700000" algn="tl">
                  <a:srgbClr val="C0C0C0"/>
                </a:outerShdw>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2400" b="0" i="0" u="none" strike="noStrike" kern="0" cap="none" spc="0" normalizeH="0" baseline="0" noProof="0" dirty="0">
                <a:ln>
                  <a:noFill/>
                </a:ln>
                <a:solidFill>
                  <a:schemeClr val="tx1"/>
                </a:solidFill>
                <a:effectLst/>
                <a:uLnTx/>
                <a:uFillTx/>
                <a:latin typeface="+mn-lt"/>
                <a:ea typeface="+mn-ea"/>
                <a:cs typeface="+mn-cs"/>
              </a:rPr>
              <a:t>若    两个正规式所表达的</a:t>
            </a:r>
            <a:r>
              <a:rPr kumimoji="1" lang="zh-CN" altLang="en-US" sz="2400" b="0" i="0" u="none" strike="noStrike" kern="0" cap="none" spc="0" normalizeH="0" baseline="0" noProof="0" dirty="0">
                <a:ln>
                  <a:noFill/>
                </a:ln>
                <a:solidFill>
                  <a:srgbClr val="000099"/>
                </a:solidFill>
                <a:effectLst>
                  <a:outerShdw blurRad="38100" dist="38100" dir="2700000" algn="tl">
                    <a:srgbClr val="C0C0C0"/>
                  </a:outerShdw>
                </a:effectLst>
                <a:uLnTx/>
                <a:uFillTx/>
                <a:latin typeface="+mn-lt"/>
                <a:ea typeface="+mn-ea"/>
                <a:cs typeface="+mn-cs"/>
              </a:rPr>
              <a:t>正规集相同</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，则两个</a:t>
            </a:r>
            <a:r>
              <a:rPr kumimoji="1" lang="zh-CN" altLang="en-US" sz="2400" b="0" i="0" u="none" strike="noStrike" kern="0" cap="none" spc="0" normalizeH="0" baseline="0" noProof="0" dirty="0">
                <a:ln>
                  <a:noFill/>
                </a:ln>
                <a:solidFill>
                  <a:srgbClr val="000099"/>
                </a:solidFill>
                <a:effectLst/>
                <a:uLnTx/>
                <a:uFillTx/>
                <a:latin typeface="+mn-lt"/>
                <a:ea typeface="+mn-ea"/>
                <a:cs typeface="+mn-cs"/>
              </a:rPr>
              <a:t>正规式等价</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a:t>
            </a:r>
            <a:endParaRPr kumimoji="1" lang="zh-CN" altLang="en-US"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mn-lt"/>
                <a:ea typeface="+mn-ea"/>
                <a:cs typeface="+mn-cs"/>
              </a:rPr>
              <a:t>(1)        b(</a:t>
            </a:r>
            <a:r>
              <a:rPr kumimoji="1" lang="en-US" altLang="zh-CN" sz="2400" b="0" i="0" u="none" strike="noStrike" kern="0" cap="none" spc="0" normalizeH="0" baseline="0" noProof="0" dirty="0" err="1">
                <a:ln>
                  <a:noFill/>
                </a:ln>
                <a:solidFill>
                  <a:schemeClr val="tx1"/>
                </a:solidFill>
                <a:effectLst/>
                <a:uLnTx/>
                <a:uFillTx/>
                <a:latin typeface="+mn-lt"/>
                <a:ea typeface="+mn-ea"/>
                <a:cs typeface="+mn-cs"/>
              </a:rPr>
              <a:t>ab</a:t>
            </a:r>
            <a:r>
              <a:rPr kumimoji="1" lang="en-US" altLang="zh-CN" sz="2400" b="0" i="0" u="none" strike="noStrike" kern="0" cap="none" spc="0" normalizeH="0" baseline="0" noProof="0" dirty="0">
                <a:ln>
                  <a:noFill/>
                </a:ln>
                <a:solidFill>
                  <a:schemeClr val="tx1"/>
                </a:solidFill>
                <a:effectLst/>
                <a:uLnTx/>
                <a:uFillTx/>
                <a:latin typeface="+mn-lt"/>
                <a:ea typeface="+mn-ea"/>
                <a:cs typeface="+mn-cs"/>
              </a:rPr>
              <a:t>)*=(</a:t>
            </a:r>
            <a:r>
              <a:rPr kumimoji="1" lang="en-US" altLang="zh-CN" sz="2400" b="0" i="0" u="none" strike="noStrike" kern="0" cap="none" spc="0" normalizeH="0" baseline="0" noProof="0" dirty="0" err="1">
                <a:ln>
                  <a:noFill/>
                </a:ln>
                <a:solidFill>
                  <a:schemeClr val="tx1"/>
                </a:solidFill>
                <a:effectLst/>
                <a:uLnTx/>
                <a:uFillTx/>
                <a:latin typeface="+mn-lt"/>
                <a:ea typeface="+mn-ea"/>
                <a:cs typeface="+mn-cs"/>
              </a:rPr>
              <a:t>ba</a:t>
            </a:r>
            <a:r>
              <a:rPr kumimoji="1" lang="en-US" altLang="zh-CN" sz="2400" b="0" i="0" u="none" strike="noStrike" kern="0" cap="none" spc="0" normalizeH="0" baseline="0" noProof="0" dirty="0">
                <a:ln>
                  <a:noFill/>
                </a:ln>
                <a:solidFill>
                  <a:schemeClr val="tx1"/>
                </a:solidFill>
                <a:effectLst/>
                <a:uLnTx/>
                <a:uFillTx/>
                <a:latin typeface="+mn-lt"/>
                <a:ea typeface="+mn-ea"/>
                <a:cs typeface="+mn-cs"/>
              </a:rPr>
              <a:t>)*b </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 （</a:t>
            </a:r>
            <a:r>
              <a:rPr kumimoji="1" lang="en-US" altLang="zh-CN" sz="2400" b="0" i="0" u="none" strike="noStrike" kern="0" cap="none" spc="0" normalizeH="0" baseline="0" noProof="0" dirty="0" err="1">
                <a:ln>
                  <a:noFill/>
                </a:ln>
                <a:solidFill>
                  <a:schemeClr val="tx1"/>
                </a:solidFill>
                <a:effectLst/>
                <a:uLnTx/>
                <a:uFillTx/>
                <a:latin typeface="+mn-lt"/>
                <a:ea typeface="+mn-ea"/>
                <a:cs typeface="+mn-cs"/>
              </a:rPr>
              <a:t>a|b</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a:t>
            </a:r>
            <a:r>
              <a:rPr kumimoji="1" lang="en-US" altLang="zh-CN" sz="2400" b="0" i="0" u="none" strike="noStrike" kern="0" cap="none" spc="0" normalizeH="0" baseline="0" noProof="0" dirty="0">
                <a:ln>
                  <a:noFill/>
                </a:ln>
                <a:solidFill>
                  <a:schemeClr val="tx1"/>
                </a:solidFill>
                <a:effectLst/>
                <a:uLnTx/>
                <a:uFillTx/>
                <a:latin typeface="+mn-lt"/>
                <a:ea typeface="+mn-ea"/>
                <a:cs typeface="+mn-cs"/>
              </a:rPr>
              <a:t>a*b*</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a:t>
            </a:r>
            <a:endParaRPr kumimoji="1" lang="zh-CN" altLang="en-US"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mn-lt"/>
                <a:ea typeface="+mn-ea"/>
                <a:cs typeface="+mn-cs"/>
              </a:rPr>
              <a:t>(2)</a:t>
            </a:r>
            <a:r>
              <a:rPr kumimoji="1" lang="en-US" altLang="zh-CN" sz="24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交换率：</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U|V </a:t>
            </a:r>
            <a:r>
              <a:rPr kumimoji="1" lang="zh-CN" altLang="en-US" sz="2400" b="0" i="0" u="none" strike="noStrike" kern="0" cap="none" spc="0" normalizeH="0" baseline="0" noProof="0" dirty="0">
                <a:ln>
                  <a:noFill/>
                </a:ln>
                <a:solidFill>
                  <a:srgbClr val="0000FF"/>
                </a:solidFill>
                <a:effectLst/>
                <a:uLnTx/>
                <a:uFillTx/>
                <a:latin typeface="+mn-lt"/>
                <a:ea typeface="+mn-ea"/>
                <a:cs typeface="+mn-cs"/>
              </a:rPr>
              <a:t>＝ </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V|U</a:t>
            </a:r>
            <a:endParaRPr kumimoji="1"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mn-lt"/>
                <a:ea typeface="+mn-ea"/>
                <a:cs typeface="+mn-cs"/>
              </a:rPr>
              <a:t>(3)</a:t>
            </a:r>
            <a:r>
              <a:rPr kumimoji="1" lang="en-US" altLang="zh-CN" sz="24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结合率：</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U|(V|W) </a:t>
            </a:r>
            <a:r>
              <a:rPr kumimoji="1" lang="zh-CN" altLang="en-US" sz="2400" b="0" i="0" u="none" strike="noStrike" kern="0" cap="none" spc="0" normalizeH="0" baseline="0" noProof="0" dirty="0">
                <a:ln>
                  <a:noFill/>
                </a:ln>
                <a:solidFill>
                  <a:srgbClr val="0000FF"/>
                </a:solidFill>
                <a:effectLst/>
                <a:uLnTx/>
                <a:uFillTx/>
                <a:latin typeface="+mn-lt"/>
                <a:ea typeface="+mn-ea"/>
                <a:cs typeface="+mn-cs"/>
              </a:rPr>
              <a:t>＝ </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(U|V)|W</a:t>
            </a:r>
            <a:r>
              <a:rPr kumimoji="1" lang="en-US" altLang="zh-CN" sz="2400" b="0" i="0" u="none" strike="noStrike" kern="0" cap="none" spc="0" normalizeH="0" baseline="0" noProof="0" dirty="0">
                <a:ln>
                  <a:noFill/>
                </a:ln>
                <a:solidFill>
                  <a:schemeClr val="tx1"/>
                </a:solidFill>
                <a:effectLst/>
                <a:uLnTx/>
                <a:uFillTx/>
                <a:latin typeface="+mn-lt"/>
                <a:ea typeface="+mn-ea"/>
                <a:cs typeface="+mn-cs"/>
              </a:rPr>
              <a:t> </a:t>
            </a:r>
            <a:endParaRPr kumimoji="1"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U(VW)  </a:t>
            </a:r>
            <a:r>
              <a:rPr kumimoji="1" lang="zh-CN" altLang="en-US" sz="2400" b="0" i="0" u="none" strike="noStrike" kern="0" cap="none" spc="0" normalizeH="0" baseline="0" noProof="0" dirty="0">
                <a:ln>
                  <a:noFill/>
                </a:ln>
                <a:solidFill>
                  <a:srgbClr val="0000FF"/>
                </a:solidFill>
                <a:effectLst/>
                <a:uLnTx/>
                <a:uFillTx/>
                <a:latin typeface="+mn-lt"/>
                <a:ea typeface="+mn-ea"/>
                <a:cs typeface="+mn-cs"/>
              </a:rPr>
              <a:t>＝ （</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UV</a:t>
            </a:r>
            <a:r>
              <a:rPr kumimoji="1" lang="zh-CN" altLang="en-US" sz="2400" b="0" i="0" u="none" strike="noStrike" kern="0" cap="none" spc="0" normalizeH="0" baseline="0" noProof="0" dirty="0">
                <a:ln>
                  <a:noFill/>
                </a:ln>
                <a:solidFill>
                  <a:srgbClr val="0000FF"/>
                </a:solidFill>
                <a:effectLst/>
                <a:uLnTx/>
                <a:uFillTx/>
                <a:latin typeface="+mn-lt"/>
                <a:ea typeface="+mn-ea"/>
                <a:cs typeface="+mn-cs"/>
              </a:rPr>
              <a:t>）</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W</a:t>
            </a:r>
            <a:endParaRPr kumimoji="1"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mn-lt"/>
                <a:ea typeface="+mn-ea"/>
                <a:cs typeface="+mn-cs"/>
              </a:rPr>
              <a:t>(4)</a:t>
            </a:r>
            <a:r>
              <a:rPr kumimoji="1" lang="en-US" altLang="zh-CN" sz="24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分配率：</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U(V|W) </a:t>
            </a:r>
            <a:r>
              <a:rPr kumimoji="1" lang="zh-CN" altLang="en-US" sz="2400" b="0" i="0" u="none" strike="noStrike" kern="0" cap="none" spc="0" normalizeH="0" baseline="0" noProof="0" dirty="0">
                <a:ln>
                  <a:noFill/>
                </a:ln>
                <a:solidFill>
                  <a:srgbClr val="0000FF"/>
                </a:solidFill>
                <a:effectLst/>
                <a:uLnTx/>
                <a:uFillTx/>
                <a:latin typeface="+mn-lt"/>
                <a:ea typeface="+mn-ea"/>
                <a:cs typeface="+mn-cs"/>
              </a:rPr>
              <a:t>＝ </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UV|UW</a:t>
            </a:r>
            <a:endParaRPr kumimoji="1"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(V|W)U </a:t>
            </a:r>
            <a:r>
              <a:rPr kumimoji="1" lang="zh-CN" altLang="en-US" sz="2400" b="0" i="0" u="none" strike="noStrike" kern="0" cap="none" spc="0" normalizeH="0" baseline="0" noProof="0" dirty="0">
                <a:ln>
                  <a:noFill/>
                </a:ln>
                <a:solidFill>
                  <a:srgbClr val="0000FF"/>
                </a:solidFill>
                <a:effectLst/>
                <a:uLnTx/>
                <a:uFillTx/>
                <a:latin typeface="+mn-lt"/>
                <a:ea typeface="+mn-ea"/>
                <a:cs typeface="+mn-cs"/>
              </a:rPr>
              <a:t>＝ </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VU|WU</a:t>
            </a:r>
            <a:endParaRPr kumimoji="1"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mn-lt"/>
                <a:ea typeface="+mn-ea"/>
                <a:cs typeface="+mn-cs"/>
              </a:rPr>
              <a:t>(5)</a:t>
            </a:r>
            <a:r>
              <a:rPr kumimoji="1" lang="en-US" altLang="zh-CN" sz="24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zh-CN" altLang="en-US" sz="24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零一率：</a:t>
            </a:r>
            <a:r>
              <a:rPr kumimoji="1" lang="en-US" altLang="zh-CN" sz="24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1" lang="en-US" altLang="zh-CN" sz="2400" b="0" i="0" u="none" strike="noStrike" kern="0" cap="none" spc="0" normalizeH="0" baseline="0" noProof="0" dirty="0" err="1">
                <a:ln>
                  <a:noFill/>
                </a:ln>
                <a:solidFill>
                  <a:srgbClr val="0000FF"/>
                </a:solidFill>
                <a:effectLst/>
                <a:uLnTx/>
                <a:uFillTx/>
                <a:latin typeface="宋体" panose="02010600030101010101" pitchFamily="2" charset="-122"/>
                <a:ea typeface="+mn-ea"/>
                <a:cs typeface="+mn-cs"/>
              </a:rPr>
              <a:t>εU</a:t>
            </a:r>
            <a:r>
              <a:rPr kumimoji="1" lang="en-US" altLang="zh-CN"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 </a:t>
            </a:r>
            <a:r>
              <a:rPr kumimoji="1" lang="zh-CN" altLang="en-US"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 </a:t>
            </a:r>
            <a:r>
              <a:rPr kumimoji="1" lang="en-US" altLang="zh-CN" sz="2400" b="0" i="0" u="none" strike="noStrike" kern="0" cap="none" spc="0" normalizeH="0" baseline="0" noProof="0" dirty="0" err="1">
                <a:ln>
                  <a:noFill/>
                </a:ln>
                <a:solidFill>
                  <a:srgbClr val="0000FF"/>
                </a:solidFill>
                <a:effectLst/>
                <a:uLnTx/>
                <a:uFillTx/>
                <a:latin typeface="宋体" panose="02010600030101010101" pitchFamily="2" charset="-122"/>
                <a:ea typeface="+mn-ea"/>
                <a:cs typeface="+mn-cs"/>
              </a:rPr>
              <a:t>Uε</a:t>
            </a:r>
            <a:r>
              <a:rPr kumimoji="1" lang="zh-CN" altLang="en-US"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 </a:t>
            </a:r>
            <a:r>
              <a:rPr kumimoji="1" lang="en-US" altLang="zh-CN"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U</a:t>
            </a:r>
            <a:r>
              <a:rPr kumimoji="1" lang="en-US" altLang="zh-CN" sz="2400" b="0" i="0" u="none" strike="noStrike" kern="0" cap="none" spc="0" normalizeH="0" baseline="0" noProof="0" dirty="0">
                <a:ln>
                  <a:noFill/>
                </a:ln>
                <a:solidFill>
                  <a:schemeClr val="tx1"/>
                </a:solidFill>
                <a:effectLst/>
                <a:uLnTx/>
                <a:uFillTx/>
                <a:latin typeface="+mn-lt"/>
                <a:ea typeface="+mn-ea"/>
                <a:cs typeface="+mn-cs"/>
              </a:rPr>
              <a:t>   </a:t>
            </a:r>
            <a:endParaRPr kumimoji="1"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mn-lt"/>
                <a:ea typeface="+mn-ea"/>
                <a:cs typeface="+mn-cs"/>
              </a:rPr>
              <a:t>(6)       </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抽取率：</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U|U=U, r*= </a:t>
            </a:r>
            <a:r>
              <a:rPr kumimoji="1" lang="en-US" altLang="zh-CN" sz="2400" b="0" i="0" u="none" strike="noStrike" kern="0" cap="none" spc="0" normalizeH="0" baseline="0" noProof="0" dirty="0" err="1">
                <a:ln>
                  <a:noFill/>
                </a:ln>
                <a:solidFill>
                  <a:srgbClr val="0000FF"/>
                </a:solidFill>
                <a:effectLst/>
                <a:uLnTx/>
                <a:uFillTx/>
                <a:latin typeface="+mn-lt"/>
                <a:ea typeface="+mn-ea"/>
                <a:cs typeface="+mn-cs"/>
              </a:rPr>
              <a:t>ε|r|rr|rrr</a:t>
            </a:r>
            <a:r>
              <a:rPr kumimoji="1" lang="en-US" altLang="zh-CN"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400" b="0" i="0" u="none" strike="noStrike" kern="0" cap="none" spc="0" normalizeH="0" baseline="0" noProof="0" dirty="0">
                <a:ln>
                  <a:noFill/>
                </a:ln>
                <a:solidFill>
                  <a:schemeClr val="tx1"/>
                </a:solidFill>
                <a:effectLst/>
                <a:uLnTx/>
                <a:uFillTx/>
                <a:latin typeface="+mn-lt"/>
                <a:ea typeface="+mn-ea"/>
                <a:cs typeface="+mn-cs"/>
              </a:rPr>
              <a:t>    </a:t>
            </a:r>
            <a:endParaRPr kumimoji="1" lang="en-US" altLang="zh-CN" sz="2400" b="0" i="0" u="none" strike="noStrike" kern="0" cap="none" spc="0" normalizeH="0" baseline="0" noProof="0" dirty="0">
              <a:ln>
                <a:noFill/>
              </a:ln>
              <a:solidFill>
                <a:schemeClr val="tx1"/>
              </a:solidFill>
              <a:effectLst/>
              <a:uLnTx/>
              <a:uFillTx/>
              <a:latin typeface="+mn-lt"/>
              <a:ea typeface="+mn-ea"/>
              <a:cs typeface="+mn-cs"/>
            </a:endParaRPr>
          </a:p>
        </p:txBody>
      </p:sp>
      <p:sp>
        <p:nvSpPr>
          <p:cNvPr id="2" name="矩形 1"/>
          <p:cNvSpPr/>
          <p:nvPr/>
        </p:nvSpPr>
        <p:spPr>
          <a:xfrm>
            <a:off x="7019925" y="5013325"/>
            <a:ext cx="8778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证明？</a:t>
            </a:r>
            <a:endParaRPr lang="zh-CN" altLang="en-US" sz="1800" dirty="0">
              <a:solidFill>
                <a:srgbClr val="FF0000"/>
              </a:solidFill>
            </a:endParaRPr>
          </a:p>
        </p:txBody>
      </p:sp>
      <p:sp>
        <p:nvSpPr>
          <p:cNvPr id="4" name="矩形 3"/>
          <p:cNvSpPr/>
          <p:nvPr/>
        </p:nvSpPr>
        <p:spPr>
          <a:xfrm>
            <a:off x="6875463" y="2997200"/>
            <a:ext cx="1512887" cy="646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FF0000"/>
                </a:solidFill>
              </a:rPr>
              <a:t>A|A=A</a:t>
            </a:r>
            <a:endParaRPr lang="en-US" altLang="zh-CN" sz="1800" dirty="0">
              <a:solidFill>
                <a:srgbClr val="FF0000"/>
              </a:solidFill>
            </a:endParaRPr>
          </a:p>
          <a:p>
            <a:pPr marL="0" lvl="0" indent="0" eaLnBrk="1" hangingPunct="1">
              <a:spcBef>
                <a:spcPct val="0"/>
              </a:spcBef>
              <a:buNone/>
            </a:pPr>
            <a:r>
              <a:rPr lang="en-US" altLang="zh-CN" sz="1800" dirty="0">
                <a:solidFill>
                  <a:srgbClr val="FF0000"/>
                </a:solidFill>
              </a:rPr>
              <a:t>(A*)*=A*</a:t>
            </a:r>
            <a:endParaRPr lang="en-US" altLang="zh-CN"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正规式与正规集</a:t>
            </a:r>
            <a:br>
              <a:rPr lang="zh-CN" altLang="en-US" u="sng" dirty="0">
                <a:solidFill>
                  <a:srgbClr val="FF0000"/>
                </a:solidFill>
                <a:latin typeface="宋体" panose="02010600030101010101" pitchFamily="2" charset="-122"/>
              </a:rPr>
            </a:br>
            <a:r>
              <a:rPr lang="en-US" altLang="zh-CN" u="sng" dirty="0">
                <a:solidFill>
                  <a:srgbClr val="FF0000"/>
                </a:solidFill>
                <a:latin typeface="宋体" panose="02010600030101010101" pitchFamily="2" charset="-122"/>
              </a:rPr>
              <a:t>2.</a:t>
            </a:r>
            <a:r>
              <a:rPr lang="zh-CN" altLang="en-US" sz="3600" u="sng" dirty="0">
                <a:solidFill>
                  <a:srgbClr val="FF0000"/>
                </a:solidFill>
                <a:latin typeface="宋体" panose="02010600030101010101" pitchFamily="2" charset="-122"/>
              </a:rPr>
              <a:t>等价定律</a:t>
            </a:r>
            <a:endParaRPr lang="zh-CN" altLang="en-US" sz="3600" u="sng" dirty="0">
              <a:solidFill>
                <a:srgbClr val="FF0000"/>
              </a:solidFill>
              <a:latin typeface="宋体" panose="02010600030101010101" pitchFamily="2" charset="-122"/>
            </a:endParaRPr>
          </a:p>
        </p:txBody>
      </p:sp>
      <p:sp>
        <p:nvSpPr>
          <p:cNvPr id="27651" name="Rectangle 3"/>
          <p:cNvSpPr>
            <a:spLocks noGrp="1"/>
          </p:cNvSpPr>
          <p:nvPr>
            <p:ph idx="1"/>
          </p:nvPr>
        </p:nvSpPr>
        <p:spPr>
          <a:xfrm>
            <a:off x="536575" y="2073275"/>
            <a:ext cx="8077200" cy="4114800"/>
          </a:xfrm>
        </p:spPr>
        <p:txBody>
          <a:bodyPr vert="horz" wrap="square" lIns="91440" tIns="45720" rIns="91440" bIns="45720" anchor="t" anchorCtr="0"/>
          <a:p>
            <a:pPr algn="just" eaLnBrk="1" hangingPunct="1">
              <a:buNone/>
            </a:pPr>
            <a:r>
              <a:rPr lang="zh-CN" altLang="en-US" sz="2400" dirty="0">
                <a:cs typeface="Times New Roman" panose="02020603050405020304" pitchFamily="18" charset="0"/>
              </a:rPr>
              <a:t>设</a:t>
            </a:r>
            <a:r>
              <a:rPr lang="zh-CN" altLang="en-US" sz="2400" b="1" dirty="0">
                <a:solidFill>
                  <a:srgbClr val="0000FF"/>
                </a:solidFill>
                <a:latin typeface="宋体" panose="02010600030101010101" pitchFamily="2" charset="-122"/>
              </a:rPr>
              <a:t>∑＝</a:t>
            </a:r>
            <a:r>
              <a:rPr lang="en-US" altLang="zh-CN" sz="2400" b="1" dirty="0">
                <a:solidFill>
                  <a:srgbClr val="0000FF"/>
                </a:solidFill>
                <a:latin typeface="宋体" panose="02010600030101010101" pitchFamily="2" charset="-122"/>
              </a:rPr>
              <a:t>{ a , b , c }</a:t>
            </a:r>
            <a:r>
              <a:rPr lang="zh-CN" altLang="en-US" sz="2400" b="1" dirty="0">
                <a:solidFill>
                  <a:srgbClr val="0000FF"/>
                </a:solidFill>
                <a:latin typeface="宋体" panose="02010600030101010101" pitchFamily="2" charset="-122"/>
              </a:rPr>
              <a:t>，则</a:t>
            </a:r>
            <a:r>
              <a:rPr lang="en-US" altLang="zh-CN" sz="2400" b="1" dirty="0">
                <a:solidFill>
                  <a:srgbClr val="0000FF"/>
                </a:solidFill>
                <a:latin typeface="宋体" panose="02010600030101010101" pitchFamily="2" charset="-122"/>
              </a:rPr>
              <a:t>aa</a:t>
            </a:r>
            <a:r>
              <a:rPr lang="en-US" altLang="zh-CN" sz="2400" b="1" baseline="30000" dirty="0">
                <a:solidFill>
                  <a:srgbClr val="0000FF"/>
                </a:solidFill>
                <a:latin typeface="宋体" panose="02010600030101010101" pitchFamily="2" charset="-122"/>
              </a:rPr>
              <a:t>*</a:t>
            </a:r>
            <a:r>
              <a:rPr lang="en-US" altLang="zh-CN" sz="2400" b="1" dirty="0">
                <a:solidFill>
                  <a:srgbClr val="0000FF"/>
                </a:solidFill>
                <a:latin typeface="宋体" panose="02010600030101010101" pitchFamily="2" charset="-122"/>
              </a:rPr>
              <a:t>bb</a:t>
            </a:r>
            <a:r>
              <a:rPr lang="en-US" altLang="zh-CN" sz="2400" b="1" baseline="30000" dirty="0">
                <a:solidFill>
                  <a:srgbClr val="0000FF"/>
                </a:solidFill>
                <a:latin typeface="宋体" panose="02010600030101010101" pitchFamily="2" charset="-122"/>
              </a:rPr>
              <a:t>*</a:t>
            </a:r>
            <a:r>
              <a:rPr lang="en-US" altLang="zh-CN" sz="2400" b="1" dirty="0">
                <a:solidFill>
                  <a:srgbClr val="0000FF"/>
                </a:solidFill>
                <a:latin typeface="宋体" panose="02010600030101010101" pitchFamily="2" charset="-122"/>
              </a:rPr>
              <a:t>cc</a:t>
            </a:r>
            <a:r>
              <a:rPr lang="en-US" altLang="zh-CN" sz="2400" b="1" baseline="30000" dirty="0">
                <a:solidFill>
                  <a:srgbClr val="0000FF"/>
                </a:solidFill>
                <a:latin typeface="宋体" panose="02010600030101010101" pitchFamily="2" charset="-122"/>
              </a:rPr>
              <a:t>*</a:t>
            </a:r>
            <a:r>
              <a:rPr lang="zh-CN" altLang="en-US" sz="2400" b="1" dirty="0">
                <a:solidFill>
                  <a:srgbClr val="0000FF"/>
                </a:solidFill>
                <a:latin typeface="宋体" panose="02010600030101010101" pitchFamily="2" charset="-122"/>
              </a:rPr>
              <a:t>是∑上的一个正规式，它所表示的正规集</a:t>
            </a:r>
            <a:r>
              <a:rPr lang="en-US" altLang="zh-CN" sz="2400" b="1" dirty="0">
                <a:solidFill>
                  <a:srgbClr val="0000FF"/>
                </a:solidFill>
                <a:latin typeface="宋体" panose="02010600030101010101" pitchFamily="2" charset="-122"/>
              </a:rPr>
              <a:t>(</a:t>
            </a:r>
            <a:r>
              <a:rPr lang="zh-CN" altLang="en-US" sz="2400" b="1" dirty="0">
                <a:solidFill>
                  <a:srgbClr val="0000FF"/>
                </a:solidFill>
                <a:latin typeface="宋体" panose="02010600030101010101" pitchFamily="2" charset="-122"/>
              </a:rPr>
              <a:t>正规语言</a:t>
            </a:r>
            <a:r>
              <a:rPr lang="en-US" altLang="zh-CN" sz="2400" b="1" dirty="0">
                <a:solidFill>
                  <a:srgbClr val="0000FF"/>
                </a:solidFill>
                <a:latin typeface="宋体" panose="02010600030101010101" pitchFamily="2" charset="-122"/>
              </a:rPr>
              <a:t>)</a:t>
            </a:r>
            <a:r>
              <a:rPr lang="zh-CN" altLang="en-US" sz="2400" b="1" dirty="0">
                <a:solidFill>
                  <a:srgbClr val="0000FF"/>
                </a:solidFill>
                <a:latin typeface="宋体" panose="02010600030101010101" pitchFamily="2" charset="-122"/>
              </a:rPr>
              <a:t>是什么？</a:t>
            </a:r>
            <a:endParaRPr lang="en-US" altLang="zh-CN" sz="2400" b="1" dirty="0">
              <a:solidFill>
                <a:srgbClr val="0000FF"/>
              </a:solidFill>
              <a:latin typeface="宋体" panose="02010600030101010101" pitchFamily="2" charset="-122"/>
            </a:endParaRPr>
          </a:p>
          <a:p>
            <a:pPr algn="just" eaLnBrk="1" hangingPunct="1">
              <a:buNone/>
            </a:pPr>
            <a:endParaRPr lang="en-US" altLang="zh-CN" sz="2400" b="1" dirty="0">
              <a:solidFill>
                <a:srgbClr val="0000FF"/>
              </a:solidFill>
              <a:latin typeface="宋体" panose="02010600030101010101" pitchFamily="2" charset="-122"/>
            </a:endParaRPr>
          </a:p>
          <a:p>
            <a:pPr algn="just" eaLnBrk="1" hangingPunct="1">
              <a:buNone/>
            </a:pPr>
            <a:endParaRPr lang="en-US" altLang="zh-CN" sz="2400" b="1" dirty="0">
              <a:solidFill>
                <a:srgbClr val="0000FF"/>
              </a:solidFill>
              <a:latin typeface="宋体" panose="02010600030101010101" pitchFamily="2" charset="-122"/>
            </a:endParaRPr>
          </a:p>
          <a:p>
            <a:pPr algn="just" eaLnBrk="1" hangingPunct="1">
              <a:buNone/>
            </a:pPr>
            <a:r>
              <a:rPr lang="en-US" altLang="zh-CN" sz="2400" b="1" dirty="0">
                <a:solidFill>
                  <a:srgbClr val="0000FF"/>
                </a:solidFill>
                <a:latin typeface="宋体" panose="02010600030101010101" pitchFamily="2" charset="-122"/>
              </a:rPr>
              <a:t>L={abc, aabc, abbc, abcc, aaabc, …} </a:t>
            </a:r>
            <a:endParaRPr lang="en-US" altLang="zh-CN" sz="2400" b="1" dirty="0">
              <a:solidFill>
                <a:srgbClr val="0000FF"/>
              </a:solidFill>
              <a:latin typeface="宋体" panose="02010600030101010101" pitchFamily="2" charset="-122"/>
            </a:endParaRPr>
          </a:p>
          <a:p>
            <a:pPr algn="just" eaLnBrk="1" hangingPunct="1">
              <a:buNone/>
            </a:pPr>
            <a:r>
              <a:rPr lang="en-US" altLang="zh-CN" sz="2400" b="1" dirty="0">
                <a:solidFill>
                  <a:srgbClr val="0000FF"/>
                </a:solidFill>
                <a:latin typeface="宋体" panose="02010600030101010101" pitchFamily="2" charset="-122"/>
              </a:rPr>
              <a:t>= {a</a:t>
            </a:r>
            <a:r>
              <a:rPr lang="en-US" altLang="zh-CN" sz="2400" b="1" baseline="30000" dirty="0">
                <a:solidFill>
                  <a:srgbClr val="0000FF"/>
                </a:solidFill>
                <a:latin typeface="宋体" panose="02010600030101010101" pitchFamily="2" charset="-122"/>
              </a:rPr>
              <a:t>m</a:t>
            </a:r>
            <a:r>
              <a:rPr lang="en-US" altLang="zh-CN" sz="2400" b="1" dirty="0">
                <a:solidFill>
                  <a:srgbClr val="0000FF"/>
                </a:solidFill>
                <a:latin typeface="宋体" panose="02010600030101010101" pitchFamily="2" charset="-122"/>
              </a:rPr>
              <a:t>b</a:t>
            </a:r>
            <a:r>
              <a:rPr lang="en-US" altLang="zh-CN" sz="2400" b="1" baseline="30000" dirty="0">
                <a:solidFill>
                  <a:srgbClr val="0000FF"/>
                </a:solidFill>
                <a:latin typeface="宋体" panose="02010600030101010101" pitchFamily="2" charset="-122"/>
              </a:rPr>
              <a:t>n</a:t>
            </a:r>
            <a:r>
              <a:rPr lang="en-US" altLang="zh-CN" sz="2400" b="1" dirty="0">
                <a:solidFill>
                  <a:srgbClr val="0000FF"/>
                </a:solidFill>
                <a:latin typeface="宋体" panose="02010600030101010101" pitchFamily="2" charset="-122"/>
              </a:rPr>
              <a:t>c</a:t>
            </a:r>
            <a:r>
              <a:rPr lang="en-US" altLang="zh-CN" sz="2400" b="1" baseline="30000" dirty="0">
                <a:solidFill>
                  <a:srgbClr val="0000FF"/>
                </a:solidFill>
                <a:latin typeface="宋体" panose="02010600030101010101" pitchFamily="2" charset="-122"/>
              </a:rPr>
              <a:t>l</a:t>
            </a:r>
            <a:r>
              <a:rPr lang="en-US" altLang="zh-CN" sz="2400" b="1" dirty="0">
                <a:solidFill>
                  <a:srgbClr val="0000FF"/>
                </a:solidFill>
                <a:latin typeface="宋体" panose="02010600030101010101" pitchFamily="2" charset="-122"/>
              </a:rPr>
              <a:t>|m,n,l&gt;=1}</a:t>
            </a:r>
            <a:endParaRPr lang="en-US" altLang="zh-CN" sz="2400" dirty="0"/>
          </a:p>
        </p:txBody>
      </p:sp>
      <p:sp>
        <p:nvSpPr>
          <p:cNvPr id="2" name="文本框 1"/>
          <p:cNvSpPr txBox="1"/>
          <p:nvPr/>
        </p:nvSpPr>
        <p:spPr>
          <a:xfrm>
            <a:off x="2267585" y="5445125"/>
            <a:ext cx="4572000" cy="368300"/>
          </a:xfrm>
          <a:prstGeom prst="rect">
            <a:avLst/>
          </a:prstGeom>
          <a:noFill/>
        </p:spPr>
        <p:txBody>
          <a:bodyPr wrap="square" rtlCol="0" anchor="t">
            <a:spAutoFit/>
          </a:bodyPr>
          <a:p>
            <a:pPr lvl="0" eaLnBrk="1" hangingPunct="1"/>
            <a:r>
              <a:rPr lang="zh-CN" altLang="en-US" dirty="0">
                <a:solidFill>
                  <a:srgbClr val="FF0000"/>
                </a:solidFill>
                <a:sym typeface="+mn-ea"/>
              </a:rPr>
              <a:t>前面学过用文法推导产生语言</a:t>
            </a:r>
            <a:endParaRPr lang="zh-CN" altLang="en-US" dirty="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1">
                                            <p:txEl>
                                              <p:charRg st="58" end="95"/>
                                            </p:txEl>
                                          </p:spTgt>
                                        </p:tgtEl>
                                        <p:attrNameLst>
                                          <p:attrName>style.visibility</p:attrName>
                                        </p:attrNameLst>
                                      </p:cBhvr>
                                      <p:to>
                                        <p:strVal val="visible"/>
                                      </p:to>
                                    </p:set>
                                    <p:animEffect transition="in" filter="barn(inVertical)">
                                      <p:cBhvr>
                                        <p:cTn id="7" dur="500"/>
                                        <p:tgtEl>
                                          <p:spTgt spid="27651">
                                            <p:txEl>
                                              <p:charRg st="58" end="9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7651">
                                            <p:txEl>
                                              <p:charRg st="95" end="115"/>
                                            </p:txEl>
                                          </p:spTgt>
                                        </p:tgtEl>
                                        <p:attrNameLst>
                                          <p:attrName>style.visibility</p:attrName>
                                        </p:attrNameLst>
                                      </p:cBhvr>
                                      <p:to>
                                        <p:strVal val="visible"/>
                                      </p:to>
                                    </p:set>
                                    <p:animEffect transition="in" filter="barn(inVertical)">
                                      <p:cBhvr>
                                        <p:cTn id="10" dur="500"/>
                                        <p:tgtEl>
                                          <p:spTgt spid="27651">
                                            <p:txEl>
                                              <p:charRg st="95" end="11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2" name="矩形 3"/>
          <p:cNvSpPr/>
          <p:nvPr/>
        </p:nvSpPr>
        <p:spPr>
          <a:xfrm>
            <a:off x="685800" y="1916113"/>
            <a:ext cx="7775575" cy="4892675"/>
          </a:xfrm>
          <a:prstGeom prst="rect">
            <a:avLst/>
          </a:prstGeom>
          <a:noFill/>
          <a:ln w="9525">
            <a:noFill/>
          </a:ln>
        </p:spPr>
        <p:txBody>
          <a:bodyPr>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charset="0"/>
              <a:buChar char="ü"/>
              <a:defRPr/>
            </a:pP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rPr>
              <a:t>定义标识符的产生式</a:t>
            </a: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rPr>
              <a:t>P</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rPr>
              <a:t>如下：</a:t>
            </a:r>
            <a:endParaRPr kumimoji="0" 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rPr>
              <a:t>&lt;</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rPr>
              <a:t>标识符</a:t>
            </a: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rPr>
              <a:t>&gt; -&gt; l|&lt;</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rPr>
              <a:t>标识符</a:t>
            </a: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rPr>
              <a:t>&gt;l | &lt;</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rPr>
              <a:t>标识符</a:t>
            </a: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rPr>
              <a:t>&gt; d  </a:t>
            </a:r>
            <a:r>
              <a:rPr kumimoji="0" lang="zh-CN" altLang="en-US" sz="2400" b="0" i="0" u="none" strike="noStrike" kern="1200" cap="none" spc="0" normalizeH="0" baseline="0" noProof="1">
                <a:ln>
                  <a:noFill/>
                </a:ln>
                <a:solidFill>
                  <a:srgbClr val="FF0000"/>
                </a:solidFill>
                <a:effectLst/>
                <a:uLnTx/>
                <a:uFillTx/>
                <a:latin typeface="宋体" panose="02010600030101010101" pitchFamily="2" charset="-122"/>
                <a:ea typeface="宋体" panose="02010600030101010101" pitchFamily="2" charset="-122"/>
                <a:cs typeface="+mn-cs"/>
              </a:rPr>
              <a:t>左线性文法</a:t>
            </a:r>
            <a:endPar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rPr>
              <a:t>或</a:t>
            </a:r>
            <a:endPar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&lt;</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标识符</a:t>
            </a: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&gt; -&gt; l|l&lt;</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字母数字</a:t>
            </a: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&gt;             </a:t>
            </a:r>
            <a:r>
              <a:rPr kumimoji="0" lang="zh-CN" altLang="en-US" sz="2400" b="0" i="0" u="none" strike="noStrike" kern="1200" cap="none" spc="0" normalizeH="0" baseline="0" noProof="1">
                <a:ln>
                  <a:noFill/>
                </a:ln>
                <a:solidFill>
                  <a:srgbClr val="FF0000"/>
                </a:solidFill>
                <a:effectLst/>
                <a:uLnTx/>
                <a:uFillTx/>
                <a:latin typeface="宋体" panose="02010600030101010101" pitchFamily="2" charset="-122"/>
                <a:ea typeface="宋体" panose="02010600030101010101" pitchFamily="2" charset="-122"/>
                <a:cs typeface="+mn-cs"/>
                <a:sym typeface="+mn-ea"/>
              </a:rPr>
              <a:t>右线性文法</a:t>
            </a:r>
            <a:endPar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   &lt;</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字母数字</a:t>
            </a: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&gt;-&gt; l|d|l &lt;</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字母数字</a:t>
            </a: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&gt; |d &lt;</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字母数字</a:t>
            </a: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&gt;</a:t>
            </a:r>
            <a:endPar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其中</a:t>
            </a: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l</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代表</a:t>
            </a: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a-z</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中任意一英文字母</a:t>
            </a:r>
            <a:endPar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    d</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代表</a:t>
            </a: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0-9</a:t>
            </a: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中任意一数字。</a:t>
            </a:r>
            <a:endPar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charset="0"/>
              <a:buChar char="ü"/>
              <a:defRPr/>
            </a:pPr>
            <a:r>
              <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定义标识符的正规式表示如下：</a:t>
            </a:r>
            <a:endParaRPr kumimoji="0" lang="zh-CN" altLang="en-US"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rPr>
              <a:t>l(l|d)</a:t>
            </a:r>
            <a:r>
              <a:rPr kumimoji="0" lang="en-US" altLang="zh-CN" sz="2400" b="0" i="0" u="none" strike="noStrike" kern="1200" cap="none" spc="0" normalizeH="0" baseline="30000" noProof="1">
                <a:ln>
                  <a:noFill/>
                </a:ln>
                <a:solidFill>
                  <a:schemeClr val="tx2"/>
                </a:solidFill>
                <a:effectLst/>
                <a:uLnTx/>
                <a:uFillTx/>
                <a:latin typeface="宋体" panose="02010600030101010101" pitchFamily="2" charset="-122"/>
                <a:ea typeface="宋体" panose="02010600030101010101" pitchFamily="2" charset="-122"/>
                <a:cs typeface="+mn-cs"/>
                <a:sym typeface="+mn-ea"/>
              </a:rPr>
              <a:t>*</a:t>
            </a:r>
            <a:endParaRPr kumimoji="0" lang="en-US" altLang="zh-CN" sz="2400" b="0" i="0" u="none" strike="noStrike" kern="1200" cap="none" spc="0" normalizeH="0" baseline="30000" noProof="1">
              <a:ln>
                <a:noFill/>
              </a:ln>
              <a:solidFill>
                <a:schemeClr val="tx2"/>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1">
              <a:ln>
                <a:noFill/>
              </a:ln>
              <a:solidFill>
                <a:schemeClr val="tx2"/>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FF0000"/>
                </a:solidFill>
                <a:effectLst/>
                <a:uLnTx/>
                <a:uFillTx/>
                <a:latin typeface="宋体" panose="02010600030101010101" pitchFamily="2" charset="-122"/>
                <a:ea typeface="宋体" panose="02010600030101010101" pitchFamily="2" charset="-122"/>
                <a:cs typeface="+mn-cs"/>
                <a:sym typeface="+mn-ea"/>
              </a:rPr>
              <a:t>正规式更简洁，正规文法更易于识别。</a:t>
            </a:r>
            <a:endParaRPr kumimoji="0" lang="zh-CN" altLang="en-US" sz="2400" b="0" i="0" u="none" strike="noStrike" kern="1200" cap="none" spc="0" normalizeH="0" baseline="0" noProof="1">
              <a:ln>
                <a:noFill/>
              </a:ln>
              <a:solidFill>
                <a:srgbClr val="FF0000"/>
              </a:solidFill>
              <a:effectLst/>
              <a:uLnTx/>
              <a:uFillTx/>
              <a:latin typeface="宋体" panose="02010600030101010101" pitchFamily="2" charset="-122"/>
              <a:ea typeface="宋体" panose="02010600030101010101" pitchFamily="2" charset="-122"/>
              <a:cs typeface="+mn-cs"/>
              <a:sym typeface="+mn-ea"/>
            </a:endParaRPr>
          </a:p>
        </p:txBody>
      </p:sp>
      <p:sp>
        <p:nvSpPr>
          <p:cNvPr id="74755" name="Rectangle 2"/>
          <p:cNvSpPr txBox="1"/>
          <p:nvPr/>
        </p:nvSpPr>
        <p:spPr>
          <a:xfrm>
            <a:off x="685800" y="762000"/>
            <a:ext cx="7772400" cy="762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u="sng" dirty="0">
                <a:solidFill>
                  <a:srgbClr val="FF0000"/>
                </a:solidFill>
              </a:rPr>
              <a:t>正规文法与正规式</a:t>
            </a:r>
            <a:r>
              <a:rPr lang="zh-CN" altLang="en-US" sz="4400" dirty="0">
                <a:solidFill>
                  <a:schemeClr val="tx2"/>
                </a:solidFill>
              </a:rPr>
              <a:t> </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72">
                                            <p:txEl>
                                              <p:charRg st="184" end="202"/>
                                            </p:txEl>
                                          </p:spTgt>
                                        </p:tgtEl>
                                        <p:attrNameLst>
                                          <p:attrName>style.visibility</p:attrName>
                                        </p:attrNameLst>
                                      </p:cBhvr>
                                      <p:to>
                                        <p:strVal val="visible"/>
                                      </p:to>
                                    </p:set>
                                    <p:animEffect transition="in" filter="blinds(horizontal)">
                                      <p:cBhvr>
                                        <p:cTn id="7" dur="500"/>
                                        <p:tgtEl>
                                          <p:spTgt spid="92172">
                                            <p:txEl>
                                              <p:charRg st="184" end="2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内容占位符 2"/>
          <p:cNvSpPr>
            <a:spLocks noGrp="1"/>
          </p:cNvSpPr>
          <p:nvPr>
            <p:ph idx="1"/>
          </p:nvPr>
        </p:nvSpPr>
        <p:spPr/>
        <p:txBody>
          <a:bodyPr vert="horz" wrap="square" lIns="91440" tIns="45720" rIns="91440" bIns="45720" anchor="t" anchorCtr="0"/>
          <a:p>
            <a:r>
              <a:rPr lang="zh-CN" altLang="en-US" dirty="0"/>
              <a:t>正规文法和正规式都是描述正规集（正规语言）的工具</a:t>
            </a:r>
            <a:endParaRPr lang="en-US" altLang="zh-CN" dirty="0"/>
          </a:p>
          <a:p>
            <a:r>
              <a:rPr lang="zh-CN" altLang="en-US" dirty="0"/>
              <a:t>对任意一个正规文法，存在定义同一语言的正规式</a:t>
            </a:r>
            <a:endParaRPr lang="en-US" altLang="zh-CN" dirty="0"/>
          </a:p>
          <a:p>
            <a:r>
              <a:rPr lang="zh-CN" altLang="en-US" dirty="0"/>
              <a:t>反之，对每个正规式存在一个生成同一语言的正规文法。</a:t>
            </a:r>
            <a:endParaRPr lang="zh-CN" altLang="en-US" dirty="0"/>
          </a:p>
        </p:txBody>
      </p:sp>
      <p:sp>
        <p:nvSpPr>
          <p:cNvPr id="76803" name="Rectangle 2"/>
          <p:cNvSpPr txBox="1"/>
          <p:nvPr/>
        </p:nvSpPr>
        <p:spPr>
          <a:xfrm>
            <a:off x="685800" y="762000"/>
            <a:ext cx="7772400" cy="762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u="sng" dirty="0">
                <a:solidFill>
                  <a:srgbClr val="FF0000"/>
                </a:solidFill>
              </a:rPr>
              <a:t>正规文法与正规式</a:t>
            </a:r>
            <a:r>
              <a:rPr lang="zh-CN" altLang="en-US" sz="4400" dirty="0">
                <a:solidFill>
                  <a:schemeClr val="tx2"/>
                </a:solidFill>
              </a:rPr>
              <a:t> </a:t>
            </a:r>
            <a:endParaRPr lang="zh-CN" altLang="en-US"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设有正规文法</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G</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     A -&gt; </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aB</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 |b </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B</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      B -&gt; </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aC|a|b</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       C-&gt;</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aB</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其正规式：</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 (</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a|b</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 (aa)* (</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a|b</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77827" name="Rectangle 2"/>
          <p:cNvSpPr txBox="1"/>
          <p:nvPr/>
        </p:nvSpPr>
        <p:spPr>
          <a:xfrm>
            <a:off x="685800" y="762000"/>
            <a:ext cx="7772400" cy="762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u="sng" dirty="0">
                <a:solidFill>
                  <a:srgbClr val="FF0000"/>
                </a:solidFill>
              </a:rPr>
              <a:t>正规文法与正规式</a:t>
            </a:r>
            <a:r>
              <a:rPr lang="zh-CN" altLang="en-US" sz="4400" dirty="0">
                <a:solidFill>
                  <a:schemeClr val="tx2"/>
                </a:solidFill>
              </a:rPr>
              <a:t> </a:t>
            </a:r>
            <a:endParaRPr lang="zh-CN" alt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685800" y="609600"/>
            <a:ext cx="7772400" cy="1066800"/>
          </a:xfrm>
        </p:spPr>
        <p:txBody>
          <a:bodyPr vert="horz" wrap="square" lIns="91440" tIns="45720" rIns="91440" bIns="45720" anchor="ctr" anchorCtr="0"/>
          <a:p>
            <a:pPr eaLnBrk="1" hangingPunct="1"/>
            <a:r>
              <a:rPr lang="zh-CN" altLang="en-US" u="sng" dirty="0">
                <a:solidFill>
                  <a:srgbClr val="FF0000"/>
                </a:solidFill>
              </a:rPr>
              <a:t>第三章 词法分析</a:t>
            </a:r>
            <a:endParaRPr lang="zh-CN" altLang="en-US" u="sng" dirty="0">
              <a:solidFill>
                <a:srgbClr val="FF0000"/>
              </a:solidFill>
            </a:endParaRPr>
          </a:p>
        </p:txBody>
      </p:sp>
      <p:sp>
        <p:nvSpPr>
          <p:cNvPr id="14339" name="Rectangle 3"/>
          <p:cNvSpPr>
            <a:spLocks noGrp="1"/>
          </p:cNvSpPr>
          <p:nvPr>
            <p:ph idx="1"/>
          </p:nvPr>
        </p:nvSpPr>
        <p:spPr>
          <a:xfrm>
            <a:off x="685800" y="1752600"/>
            <a:ext cx="7924800" cy="4343400"/>
          </a:xfrm>
          <a:ln>
            <a:solidFill>
              <a:srgbClr val="000099">
                <a:alpha val="100000"/>
              </a:srgbClr>
            </a:solidFill>
            <a:miter lim="800000"/>
          </a:ln>
        </p:spPr>
        <p:txBody>
          <a:bodyPr vert="horz" wrap="square" lIns="91440" tIns="45720" rIns="91440" bIns="45720" anchor="t" anchorCtr="0"/>
          <a:p>
            <a:pPr eaLnBrk="1" hangingPunct="1"/>
            <a:r>
              <a:rPr lang="zh-CN" altLang="en-US" sz="2800" dirty="0"/>
              <a:t>单词是语言的基本单位，编译的基础</a:t>
            </a:r>
            <a:endParaRPr lang="zh-CN" altLang="en-US" sz="2800" dirty="0"/>
          </a:p>
          <a:p>
            <a:pPr eaLnBrk="1" hangingPunct="1"/>
            <a:r>
              <a:rPr lang="zh-CN" altLang="en-US" sz="2800" dirty="0"/>
              <a:t>词法分析的任务：</a:t>
            </a:r>
            <a:r>
              <a:rPr lang="zh-CN" altLang="en-US" sz="2000" dirty="0">
                <a:solidFill>
                  <a:srgbClr val="FF0000"/>
                </a:solidFill>
              </a:rPr>
              <a:t>字符串源程序－</a:t>
            </a:r>
            <a:r>
              <a:rPr lang="en-US" altLang="zh-CN" sz="2000" dirty="0">
                <a:solidFill>
                  <a:srgbClr val="FF0000"/>
                </a:solidFill>
              </a:rPr>
              <a:t>》</a:t>
            </a:r>
            <a:r>
              <a:rPr lang="zh-CN" altLang="en-US" sz="2000" dirty="0">
                <a:solidFill>
                  <a:srgbClr val="FF0000"/>
                </a:solidFill>
              </a:rPr>
              <a:t>单词符号串程序</a:t>
            </a:r>
            <a:endParaRPr lang="zh-CN" altLang="en-US" sz="2000" dirty="0">
              <a:solidFill>
                <a:srgbClr val="FF0000"/>
              </a:solidFill>
            </a:endParaRPr>
          </a:p>
          <a:p>
            <a:pPr eaLnBrk="1" hangingPunct="1"/>
            <a:r>
              <a:rPr lang="zh-CN" altLang="en-US" sz="2800" dirty="0">
                <a:solidFill>
                  <a:srgbClr val="FF0000"/>
                </a:solidFill>
              </a:rPr>
              <a:t>词法分析器</a:t>
            </a:r>
            <a:r>
              <a:rPr lang="zh-CN" altLang="en-US" sz="2800" dirty="0"/>
              <a:t>：</a:t>
            </a:r>
            <a:r>
              <a:rPr lang="zh-CN" altLang="en-US" sz="2400" dirty="0">
                <a:solidFill>
                  <a:srgbClr val="000099"/>
                </a:solidFill>
              </a:rPr>
              <a:t>执行词法分析的程序</a:t>
            </a:r>
            <a:endParaRPr lang="zh-CN" altLang="en-US" sz="2400" dirty="0">
              <a:solidFill>
                <a:srgbClr val="000099"/>
              </a:solidFill>
            </a:endParaRPr>
          </a:p>
          <a:p>
            <a:pPr eaLnBrk="1" hangingPunct="1"/>
            <a:r>
              <a:rPr lang="zh-CN" altLang="en-US" sz="2800" dirty="0">
                <a:solidFill>
                  <a:schemeClr val="tx2"/>
                </a:solidFill>
              </a:rPr>
              <a:t>本章内容</a:t>
            </a:r>
            <a:r>
              <a:rPr lang="en-US" altLang="zh-CN" sz="2800" dirty="0">
                <a:solidFill>
                  <a:schemeClr val="tx2"/>
                </a:solidFill>
              </a:rPr>
              <a:t>:</a:t>
            </a:r>
            <a:endParaRPr lang="en-US" altLang="zh-CN" sz="2800" dirty="0">
              <a:solidFill>
                <a:schemeClr val="tx2"/>
              </a:solidFill>
            </a:endParaRPr>
          </a:p>
          <a:p>
            <a:pPr eaLnBrk="1" hangingPunct="1">
              <a:buNone/>
            </a:pPr>
            <a:r>
              <a:rPr lang="en-US" altLang="zh-CN" sz="2800" dirty="0">
                <a:solidFill>
                  <a:schemeClr val="tx2"/>
                </a:solidFill>
              </a:rPr>
              <a:t>                     </a:t>
            </a:r>
            <a:r>
              <a:rPr lang="en-US" altLang="zh-CN" sz="2400" dirty="0">
                <a:solidFill>
                  <a:schemeClr val="tx2"/>
                </a:solidFill>
              </a:rPr>
              <a:t>3.1</a:t>
            </a:r>
            <a:r>
              <a:rPr lang="en-US" altLang="zh-CN" sz="2800" dirty="0">
                <a:solidFill>
                  <a:schemeClr val="tx2"/>
                </a:solidFill>
              </a:rPr>
              <a:t> </a:t>
            </a:r>
            <a:r>
              <a:rPr lang="zh-CN" altLang="en-US" sz="2400" dirty="0">
                <a:solidFill>
                  <a:schemeClr val="accent2"/>
                </a:solidFill>
              </a:rPr>
              <a:t>对于词法分析器的要求</a:t>
            </a:r>
            <a:r>
              <a:rPr lang="zh-CN" altLang="en-US" dirty="0">
                <a:solidFill>
                  <a:schemeClr val="accent2"/>
                </a:solidFill>
              </a:rPr>
              <a:t>    </a:t>
            </a:r>
            <a:endParaRPr lang="zh-CN" altLang="en-US" dirty="0">
              <a:solidFill>
                <a:schemeClr val="accent2"/>
              </a:solidFill>
            </a:endParaRPr>
          </a:p>
          <a:p>
            <a:pPr eaLnBrk="1" hangingPunct="1">
              <a:buNone/>
            </a:pPr>
            <a:r>
              <a:rPr lang="zh-CN" altLang="en-US" sz="2400" dirty="0">
                <a:solidFill>
                  <a:schemeClr val="accent2"/>
                </a:solidFill>
              </a:rPr>
              <a:t>                        </a:t>
            </a:r>
            <a:r>
              <a:rPr lang="en-US" altLang="zh-CN" sz="2400" dirty="0">
                <a:solidFill>
                  <a:schemeClr val="tx2"/>
                </a:solidFill>
              </a:rPr>
              <a:t>3.2</a:t>
            </a:r>
            <a:r>
              <a:rPr lang="en-US" altLang="zh-CN" sz="2400" dirty="0">
                <a:solidFill>
                  <a:schemeClr val="accent2"/>
                </a:solidFill>
              </a:rPr>
              <a:t>  </a:t>
            </a:r>
            <a:r>
              <a:rPr lang="zh-CN" altLang="en-US" sz="2400" dirty="0">
                <a:solidFill>
                  <a:schemeClr val="accent2"/>
                </a:solidFill>
              </a:rPr>
              <a:t>词法分析器的设计</a:t>
            </a:r>
            <a:endParaRPr lang="zh-CN" altLang="en-US" sz="2400" dirty="0">
              <a:solidFill>
                <a:schemeClr val="accent2"/>
              </a:solidFill>
            </a:endParaRPr>
          </a:p>
          <a:p>
            <a:pPr eaLnBrk="1" hangingPunct="1">
              <a:buNone/>
            </a:pPr>
            <a:r>
              <a:rPr lang="zh-CN" altLang="en-US" sz="2400" dirty="0">
                <a:solidFill>
                  <a:schemeClr val="accent2"/>
                </a:solidFill>
              </a:rPr>
              <a:t>                        </a:t>
            </a:r>
            <a:r>
              <a:rPr lang="en-US" altLang="zh-CN" sz="2400" dirty="0">
                <a:solidFill>
                  <a:schemeClr val="tx2"/>
                </a:solidFill>
              </a:rPr>
              <a:t>3.3</a:t>
            </a:r>
            <a:r>
              <a:rPr lang="en-US" altLang="zh-CN" sz="2400" dirty="0">
                <a:solidFill>
                  <a:schemeClr val="accent2"/>
                </a:solidFill>
              </a:rPr>
              <a:t>  </a:t>
            </a:r>
            <a:r>
              <a:rPr lang="zh-CN" altLang="en-US" sz="2400" dirty="0">
                <a:solidFill>
                  <a:schemeClr val="accent2"/>
                </a:solidFill>
              </a:rPr>
              <a:t>正规表达式与有限自动机</a:t>
            </a:r>
            <a:endParaRPr lang="zh-CN" altLang="en-US" sz="2400" dirty="0">
              <a:solidFill>
                <a:schemeClr val="accent2"/>
              </a:solidFill>
            </a:endParaRPr>
          </a:p>
          <a:p>
            <a:pPr eaLnBrk="1" hangingPunct="1">
              <a:buNone/>
            </a:pPr>
            <a:r>
              <a:rPr lang="zh-CN" altLang="en-US" sz="2400" dirty="0">
                <a:solidFill>
                  <a:schemeClr val="accent2"/>
                </a:solidFill>
              </a:rPr>
              <a:t>                        </a:t>
            </a:r>
            <a:r>
              <a:rPr lang="en-US" altLang="zh-CN" sz="2400" dirty="0">
                <a:solidFill>
                  <a:schemeClr val="tx2"/>
                </a:solidFill>
              </a:rPr>
              <a:t>3.4</a:t>
            </a:r>
            <a:r>
              <a:rPr lang="en-US" altLang="zh-CN" sz="2400" dirty="0">
                <a:solidFill>
                  <a:schemeClr val="accent2"/>
                </a:solidFill>
              </a:rPr>
              <a:t>  </a:t>
            </a:r>
            <a:r>
              <a:rPr lang="zh-CN" altLang="en-US" sz="2400" dirty="0">
                <a:solidFill>
                  <a:schemeClr val="accent2"/>
                </a:solidFill>
              </a:rPr>
              <a:t>词法分析器的自动产生</a:t>
            </a:r>
            <a:r>
              <a:rPr lang="zh-CN" altLang="en-US" sz="2000" dirty="0">
                <a:solidFill>
                  <a:schemeClr val="tx2"/>
                </a:solidFill>
              </a:rPr>
              <a:t>      </a:t>
            </a:r>
            <a:r>
              <a:rPr lang="zh-CN" altLang="en-US" sz="2800" dirty="0">
                <a:solidFill>
                  <a:schemeClr val="tx2"/>
                </a:solidFill>
              </a:rPr>
              <a:t>    </a:t>
            </a:r>
            <a:endParaRPr lang="zh-CN" altLang="en-US" sz="2800" dirty="0">
              <a:solidFill>
                <a:schemeClr val="tx2"/>
              </a:solidFill>
            </a:endParaRPr>
          </a:p>
        </p:txBody>
      </p:sp>
      <p:sp>
        <p:nvSpPr>
          <p:cNvPr id="14340" name="右大括号 1"/>
          <p:cNvSpPr/>
          <p:nvPr/>
        </p:nvSpPr>
        <p:spPr>
          <a:xfrm>
            <a:off x="6300788" y="4076700"/>
            <a:ext cx="215900" cy="647700"/>
          </a:xfrm>
          <a:prstGeom prst="rightBrace">
            <a:avLst>
              <a:gd name="adj1" fmla="val 8263"/>
              <a:gd name="adj2" fmla="val 50000"/>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341" name="右大括号 6"/>
          <p:cNvSpPr/>
          <p:nvPr/>
        </p:nvSpPr>
        <p:spPr>
          <a:xfrm>
            <a:off x="6565900" y="5013325"/>
            <a:ext cx="215900" cy="647700"/>
          </a:xfrm>
          <a:prstGeom prst="rightBrace">
            <a:avLst>
              <a:gd name="adj1" fmla="val 8263"/>
              <a:gd name="adj2" fmla="val 50000"/>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342" name="矩形 2"/>
          <p:cNvSpPr/>
          <p:nvPr/>
        </p:nvSpPr>
        <p:spPr>
          <a:xfrm>
            <a:off x="6443663" y="4216400"/>
            <a:ext cx="2262187"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手工构造、非形式化</a:t>
            </a:r>
            <a:endParaRPr lang="zh-CN" altLang="en-US" sz="1800" dirty="0">
              <a:solidFill>
                <a:srgbClr val="FF0000"/>
              </a:solidFill>
            </a:endParaRPr>
          </a:p>
        </p:txBody>
      </p:sp>
      <p:sp>
        <p:nvSpPr>
          <p:cNvPr id="14343" name="矩形 5"/>
          <p:cNvSpPr/>
          <p:nvPr/>
        </p:nvSpPr>
        <p:spPr>
          <a:xfrm>
            <a:off x="6659563" y="5153025"/>
            <a:ext cx="203200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自动构造、形式化</a:t>
            </a:r>
            <a:endParaRPr lang="zh-CN" altLang="en-US" sz="1800"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p:txBody>
          <a:bodyPr vert="horz" wrap="square" lIns="91440" tIns="45720" rIns="91440" bIns="45720" anchor="ctr" anchorCtr="0"/>
          <a:p>
            <a:pPr eaLnBrk="1" hangingPunct="1"/>
            <a:r>
              <a:rPr lang="en-US" altLang="zh-CN" sz="3200" u="sng" dirty="0">
                <a:solidFill>
                  <a:srgbClr val="FF0000"/>
                </a:solidFill>
              </a:rPr>
              <a:t>3</a:t>
            </a:r>
            <a:r>
              <a:rPr lang="zh-CN" altLang="en-US" sz="3200" u="sng" dirty="0">
                <a:solidFill>
                  <a:srgbClr val="FF0000"/>
                </a:solidFill>
                <a:latin typeface="宋体" panose="02010600030101010101" pitchFamily="2" charset="-122"/>
              </a:rPr>
              <a:t>．</a:t>
            </a:r>
            <a:r>
              <a:rPr lang="en-US" altLang="zh-CN" sz="3200" u="sng" dirty="0">
                <a:solidFill>
                  <a:srgbClr val="FF0000"/>
                </a:solidFill>
              </a:rPr>
              <a:t>3</a:t>
            </a:r>
            <a:r>
              <a:rPr lang="zh-CN" altLang="en-US" sz="3200" u="sng" dirty="0">
                <a:solidFill>
                  <a:srgbClr val="FF0000"/>
                </a:solidFill>
                <a:latin typeface="宋体" panose="02010600030101010101" pitchFamily="2" charset="-122"/>
              </a:rPr>
              <a:t>．</a:t>
            </a:r>
            <a:r>
              <a:rPr lang="en-US" altLang="zh-CN" sz="3200" u="sng" dirty="0">
                <a:solidFill>
                  <a:srgbClr val="FF0000"/>
                </a:solidFill>
              </a:rPr>
              <a:t>2 </a:t>
            </a:r>
            <a:r>
              <a:rPr lang="zh-CN" altLang="en-US" sz="3200" u="sng" dirty="0">
                <a:solidFill>
                  <a:srgbClr val="FF0000"/>
                </a:solidFill>
                <a:latin typeface="宋体" panose="02010600030101010101" pitchFamily="2" charset="-122"/>
              </a:rPr>
              <a:t>确定有限自动机（</a:t>
            </a:r>
            <a:r>
              <a:rPr lang="en-US" altLang="zh-CN" sz="3200" u="sng" dirty="0">
                <a:solidFill>
                  <a:srgbClr val="FF0000"/>
                </a:solidFill>
              </a:rPr>
              <a:t>DFA</a:t>
            </a:r>
            <a:r>
              <a:rPr lang="zh-CN" altLang="en-US" sz="3200" u="sng" dirty="0">
                <a:solidFill>
                  <a:srgbClr val="FF0000"/>
                </a:solidFill>
                <a:latin typeface="宋体" panose="02010600030101010101" pitchFamily="2" charset="-122"/>
              </a:rPr>
              <a:t>）</a:t>
            </a:r>
            <a:r>
              <a:rPr lang="zh-CN" altLang="en-US" dirty="0"/>
              <a:t> </a:t>
            </a:r>
            <a:br>
              <a:rPr lang="zh-CN" altLang="en-US" dirty="0"/>
            </a:br>
            <a:r>
              <a:rPr lang="en-US" altLang="zh-CN" sz="3200" u="sng" dirty="0">
                <a:solidFill>
                  <a:srgbClr val="FF0000"/>
                </a:solidFill>
              </a:rPr>
              <a:t>(1)</a:t>
            </a:r>
            <a:r>
              <a:rPr lang="zh-CN" altLang="en-US" sz="3200" u="sng" dirty="0">
                <a:solidFill>
                  <a:srgbClr val="FF0000"/>
                </a:solidFill>
              </a:rPr>
              <a:t>定义</a:t>
            </a:r>
            <a:endParaRPr lang="zh-CN" altLang="en-US" u="sng" dirty="0">
              <a:solidFill>
                <a:srgbClr val="FF0000"/>
              </a:solidFill>
            </a:endParaRPr>
          </a:p>
        </p:txBody>
      </p:sp>
      <p:sp>
        <p:nvSpPr>
          <p:cNvPr id="78851" name="Rectangle 3"/>
          <p:cNvSpPr>
            <a:spLocks noGrp="1"/>
          </p:cNvSpPr>
          <p:nvPr>
            <p:ph idx="1"/>
          </p:nvPr>
        </p:nvSpPr>
        <p:spPr>
          <a:ln>
            <a:solidFill>
              <a:srgbClr val="000099">
                <a:alpha val="100000"/>
              </a:srgbClr>
            </a:solidFill>
            <a:miter lim="800000"/>
          </a:ln>
        </p:spPr>
        <p:txBody>
          <a:bodyPr vert="horz" wrap="square" lIns="91440" tIns="45720" rIns="91440" bIns="45720" anchor="t" anchorCtr="0"/>
          <a:p>
            <a:pPr algn="just" eaLnBrk="1" hangingPunct="1">
              <a:buNone/>
            </a:pPr>
            <a:r>
              <a:rPr lang="zh-CN" altLang="en-US" sz="2400" dirty="0"/>
              <a:t>一个确定有限自动机（</a:t>
            </a:r>
            <a:r>
              <a:rPr lang="en-US" altLang="zh-CN" sz="2400" dirty="0"/>
              <a:t>DFA</a:t>
            </a:r>
            <a:r>
              <a:rPr lang="zh-CN" altLang="en-US" sz="2400" dirty="0"/>
              <a:t>）</a:t>
            </a:r>
            <a:r>
              <a:rPr lang="en-US" altLang="zh-CN" sz="2400" dirty="0"/>
              <a:t>M </a:t>
            </a:r>
            <a:r>
              <a:rPr lang="zh-CN" altLang="en-US" sz="2400" dirty="0"/>
              <a:t>是一个五元式 </a:t>
            </a:r>
            <a:endParaRPr lang="zh-CN" altLang="en-US" sz="2400" dirty="0"/>
          </a:p>
          <a:p>
            <a:pPr algn="just" eaLnBrk="1" hangingPunct="1">
              <a:buNone/>
            </a:pPr>
            <a:r>
              <a:rPr lang="zh-CN" altLang="en-US" sz="2400" dirty="0"/>
              <a:t>         </a:t>
            </a:r>
            <a:r>
              <a:rPr lang="en-US" altLang="zh-CN" sz="2800" dirty="0">
                <a:solidFill>
                  <a:srgbClr val="000099"/>
                </a:solidFill>
              </a:rPr>
              <a:t>M = ( S,</a:t>
            </a:r>
            <a:r>
              <a:rPr lang="en-US" altLang="zh-CN" sz="2800" dirty="0">
                <a:solidFill>
                  <a:srgbClr val="000099"/>
                </a:solidFill>
                <a:latin typeface="宋体" panose="02010600030101010101" pitchFamily="2" charset="-122"/>
              </a:rPr>
              <a:t> ∑,</a:t>
            </a:r>
            <a:r>
              <a:rPr lang="en-US" altLang="zh-CN" sz="2800" dirty="0">
                <a:solidFill>
                  <a:srgbClr val="000099"/>
                </a:solidFill>
                <a:ea typeface="MingLiU" pitchFamily="49" charset="-120"/>
              </a:rPr>
              <a:t> δ</a:t>
            </a:r>
            <a:r>
              <a:rPr lang="en-US" altLang="zh-CN" sz="2800" dirty="0">
                <a:solidFill>
                  <a:srgbClr val="000099"/>
                </a:solidFill>
                <a:latin typeface="宋体" panose="02010600030101010101" pitchFamily="2" charset="-122"/>
              </a:rPr>
              <a:t>,s</a:t>
            </a:r>
            <a:r>
              <a:rPr lang="en-US" altLang="zh-CN" sz="2000" baseline="-30000" dirty="0">
                <a:solidFill>
                  <a:srgbClr val="000099"/>
                </a:solidFill>
                <a:latin typeface="宋体" panose="02010600030101010101" pitchFamily="2" charset="-122"/>
              </a:rPr>
              <a:t>0</a:t>
            </a:r>
            <a:r>
              <a:rPr lang="zh-CN" altLang="en-US" sz="2800" dirty="0">
                <a:solidFill>
                  <a:srgbClr val="000099"/>
                </a:solidFill>
                <a:latin typeface="宋体" panose="02010600030101010101" pitchFamily="2" charset="-122"/>
              </a:rPr>
              <a:t>，</a:t>
            </a:r>
            <a:r>
              <a:rPr lang="en-US" altLang="zh-CN" sz="2800" dirty="0">
                <a:solidFill>
                  <a:srgbClr val="000099"/>
                </a:solidFill>
                <a:latin typeface="宋体" panose="02010600030101010101" pitchFamily="2" charset="-122"/>
              </a:rPr>
              <a:t>F )</a:t>
            </a:r>
            <a:endParaRPr lang="en-US" altLang="zh-CN" sz="2400" dirty="0">
              <a:solidFill>
                <a:schemeClr val="tx2"/>
              </a:solidFill>
              <a:latin typeface="宋体" panose="02010600030101010101" pitchFamily="2" charset="-122"/>
            </a:endParaRPr>
          </a:p>
          <a:p>
            <a:pPr algn="just" eaLnBrk="1" hangingPunct="1">
              <a:buNone/>
            </a:pPr>
            <a:r>
              <a:rPr lang="zh-CN" altLang="en-US" sz="2400" dirty="0">
                <a:latin typeface="宋体" panose="02010600030101010101" pitchFamily="2" charset="-122"/>
              </a:rPr>
              <a:t>其中：</a:t>
            </a:r>
            <a:endParaRPr lang="zh-CN" altLang="en-US" sz="2400" dirty="0"/>
          </a:p>
          <a:p>
            <a:pPr algn="just" eaLnBrk="1" hangingPunct="1">
              <a:buNone/>
            </a:pPr>
            <a:r>
              <a:rPr lang="en-US" altLang="zh-CN" sz="2000" dirty="0">
                <a:latin typeface="宋体" panose="02010600030101010101" pitchFamily="2" charset="-122"/>
              </a:rPr>
              <a:t>(1) S</a:t>
            </a:r>
            <a:r>
              <a:rPr lang="zh-CN" altLang="en-US" sz="2000" dirty="0">
                <a:latin typeface="宋体" panose="02010600030101010101" pitchFamily="2" charset="-122"/>
              </a:rPr>
              <a:t>是一个有限集，它的每一个元素称为一个状态；</a:t>
            </a:r>
            <a:endParaRPr lang="zh-CN" altLang="en-US" sz="2000" dirty="0"/>
          </a:p>
          <a:p>
            <a:pPr algn="just" eaLnBrk="1" hangingPunct="1">
              <a:buNone/>
            </a:pPr>
            <a:r>
              <a:rPr lang="en-US" altLang="zh-CN" sz="2000" dirty="0">
                <a:solidFill>
                  <a:schemeClr val="tx2"/>
                </a:solidFill>
                <a:latin typeface="宋体" panose="02010600030101010101" pitchFamily="2" charset="-122"/>
              </a:rPr>
              <a:t>(2)</a:t>
            </a:r>
            <a:r>
              <a:rPr lang="en-US" altLang="zh-CN" sz="2000" dirty="0">
                <a:solidFill>
                  <a:srgbClr val="0000FF"/>
                </a:solidFill>
                <a:latin typeface="宋体" panose="02010600030101010101" pitchFamily="2" charset="-122"/>
              </a:rPr>
              <a:t>∑</a:t>
            </a:r>
            <a:r>
              <a:rPr lang="zh-CN" altLang="en-US" sz="2000" dirty="0">
                <a:solidFill>
                  <a:srgbClr val="000000"/>
                </a:solidFill>
                <a:latin typeface="宋体" panose="02010600030101010101" pitchFamily="2" charset="-122"/>
              </a:rPr>
              <a:t>是一个</a:t>
            </a:r>
            <a:r>
              <a:rPr lang="zh-CN" altLang="en-US" sz="2000" b="1" dirty="0">
                <a:solidFill>
                  <a:srgbClr val="FF0000"/>
                </a:solidFill>
                <a:latin typeface="宋体" panose="02010600030101010101" pitchFamily="2" charset="-122"/>
              </a:rPr>
              <a:t>有穷字母集</a:t>
            </a:r>
            <a:r>
              <a:rPr lang="zh-CN" altLang="en-US" sz="2000" dirty="0">
                <a:solidFill>
                  <a:srgbClr val="000000"/>
                </a:solidFill>
                <a:latin typeface="宋体" panose="02010600030101010101" pitchFamily="2" charset="-122"/>
              </a:rPr>
              <a:t>，它的每一个元素称为一个</a:t>
            </a:r>
            <a:r>
              <a:rPr lang="zh-CN" altLang="en-US" sz="2000" dirty="0">
                <a:solidFill>
                  <a:srgbClr val="0000FF"/>
                </a:solidFill>
                <a:latin typeface="宋体" panose="02010600030101010101" pitchFamily="2" charset="-122"/>
              </a:rPr>
              <a:t>输入字符</a:t>
            </a:r>
            <a:r>
              <a:rPr lang="zh-CN" altLang="en-US" sz="2000" dirty="0">
                <a:solidFill>
                  <a:srgbClr val="000000"/>
                </a:solidFill>
                <a:latin typeface="宋体" panose="02010600030101010101" pitchFamily="2" charset="-122"/>
              </a:rPr>
              <a:t>；</a:t>
            </a:r>
            <a:endParaRPr lang="zh-CN" altLang="en-US" sz="2000" dirty="0"/>
          </a:p>
          <a:p>
            <a:pPr algn="just" eaLnBrk="1" hangingPunct="1">
              <a:buNone/>
            </a:pPr>
            <a:r>
              <a:rPr lang="zh-CN" altLang="en-US" sz="2000" dirty="0">
                <a:solidFill>
                  <a:srgbClr val="000080"/>
                </a:solidFill>
                <a:ea typeface="MingLiU" pitchFamily="49" charset="-120"/>
              </a:rPr>
              <a:t> </a:t>
            </a:r>
            <a:r>
              <a:rPr lang="en-US" altLang="zh-CN" sz="2000" dirty="0">
                <a:solidFill>
                  <a:schemeClr val="tx2"/>
                </a:solidFill>
                <a:ea typeface="MingLiU" pitchFamily="49" charset="-120"/>
              </a:rPr>
              <a:t>(3)</a:t>
            </a:r>
            <a:r>
              <a:rPr lang="en-US" altLang="zh-CN" sz="2000" dirty="0">
                <a:solidFill>
                  <a:srgbClr val="000080"/>
                </a:solidFill>
                <a:ea typeface="MingLiU" pitchFamily="49" charset="-120"/>
              </a:rPr>
              <a:t>δ</a:t>
            </a:r>
            <a:r>
              <a:rPr lang="zh-CN" altLang="en-US" sz="2000" dirty="0">
                <a:solidFill>
                  <a:srgbClr val="000000"/>
                </a:solidFill>
                <a:latin typeface="宋体" panose="02010600030101010101" pitchFamily="2" charset="-122"/>
              </a:rPr>
              <a:t>是一个从</a:t>
            </a:r>
            <a:r>
              <a:rPr lang="en-US" altLang="zh-CN" sz="2000" dirty="0">
                <a:solidFill>
                  <a:srgbClr val="0000FF"/>
                </a:solidFill>
                <a:latin typeface="宋体" panose="02010600030101010101" pitchFamily="2" charset="-122"/>
              </a:rPr>
              <a:t>S×</a:t>
            </a:r>
            <a:r>
              <a:rPr lang="en-US" altLang="zh-CN" sz="2000" dirty="0">
                <a:solidFill>
                  <a:srgbClr val="FF0000"/>
                </a:solidFill>
                <a:latin typeface="宋体" panose="02010600030101010101" pitchFamily="2" charset="-122"/>
              </a:rPr>
              <a:t>∑</a:t>
            </a:r>
            <a:r>
              <a:rPr lang="zh-CN" altLang="en-US" sz="2000" dirty="0">
                <a:solidFill>
                  <a:srgbClr val="000000"/>
                </a:solidFill>
                <a:latin typeface="宋体" panose="02010600030101010101" pitchFamily="2" charset="-122"/>
              </a:rPr>
              <a:t>至</a:t>
            </a:r>
            <a:r>
              <a:rPr lang="en-US" altLang="zh-CN" sz="2000" dirty="0">
                <a:solidFill>
                  <a:srgbClr val="0000FF"/>
                </a:solidFill>
                <a:latin typeface="宋体" panose="02010600030101010101" pitchFamily="2" charset="-122"/>
              </a:rPr>
              <a:t>S</a:t>
            </a:r>
            <a:r>
              <a:rPr lang="zh-CN" altLang="en-US" sz="2000" dirty="0">
                <a:solidFill>
                  <a:srgbClr val="000000"/>
                </a:solidFill>
                <a:latin typeface="宋体" panose="02010600030101010101" pitchFamily="2" charset="-122"/>
              </a:rPr>
              <a:t>的</a:t>
            </a:r>
            <a:r>
              <a:rPr lang="zh-CN" altLang="en-US" sz="2000" dirty="0">
                <a:solidFill>
                  <a:srgbClr val="FF0000"/>
                </a:solidFill>
                <a:latin typeface="宋体" panose="02010600030101010101" pitchFamily="2" charset="-122"/>
              </a:rPr>
              <a:t>（单值）部分影射</a:t>
            </a:r>
            <a:r>
              <a:rPr lang="zh-CN" altLang="en-US" sz="2000" dirty="0">
                <a:solidFill>
                  <a:srgbClr val="000000"/>
                </a:solidFill>
                <a:latin typeface="宋体" panose="02010600030101010101" pitchFamily="2" charset="-122"/>
              </a:rPr>
              <a:t>；</a:t>
            </a:r>
            <a:endParaRPr lang="zh-CN" altLang="en-US" sz="2000" dirty="0"/>
          </a:p>
          <a:p>
            <a:pPr algn="just" eaLnBrk="1" hangingPunct="1">
              <a:buNone/>
            </a:pPr>
            <a:r>
              <a:rPr lang="zh-CN" altLang="en-US" sz="2000" dirty="0">
                <a:solidFill>
                  <a:srgbClr val="000000"/>
                </a:solidFill>
                <a:ea typeface="MingLiU" pitchFamily="49" charset="-120"/>
              </a:rPr>
              <a:t>       </a:t>
            </a:r>
            <a:r>
              <a:rPr lang="en-US" altLang="zh-CN" sz="2000" dirty="0">
                <a:solidFill>
                  <a:srgbClr val="000000"/>
                </a:solidFill>
                <a:ea typeface="MingLiU" pitchFamily="49" charset="-120"/>
              </a:rPr>
              <a:t>δ</a:t>
            </a:r>
            <a:r>
              <a:rPr lang="en-US" altLang="zh-CN" sz="2000" dirty="0">
                <a:solidFill>
                  <a:srgbClr val="000000"/>
                </a:solidFill>
                <a:latin typeface="宋体" panose="02010600030101010101" pitchFamily="2" charset="-122"/>
              </a:rPr>
              <a:t>(s1,a)=s2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s2</a:t>
            </a:r>
            <a:r>
              <a:rPr lang="zh-CN" altLang="en-US" sz="2000" dirty="0">
                <a:solidFill>
                  <a:srgbClr val="000000"/>
                </a:solidFill>
                <a:latin typeface="宋体" panose="02010600030101010101" pitchFamily="2" charset="-122"/>
              </a:rPr>
              <a:t>为</a:t>
            </a:r>
            <a:r>
              <a:rPr lang="en-US" altLang="zh-CN" sz="2000" dirty="0">
                <a:solidFill>
                  <a:srgbClr val="000000"/>
                </a:solidFill>
                <a:latin typeface="宋体" panose="02010600030101010101" pitchFamily="2" charset="-122"/>
              </a:rPr>
              <a:t>s1</a:t>
            </a:r>
            <a:r>
              <a:rPr lang="zh-CN" altLang="en-US" sz="2000" dirty="0">
                <a:solidFill>
                  <a:srgbClr val="000000"/>
                </a:solidFill>
                <a:latin typeface="宋体" panose="02010600030101010101" pitchFamily="2" charset="-122"/>
              </a:rPr>
              <a:t>的一个后继状态，</a:t>
            </a:r>
            <a:r>
              <a:rPr lang="en-US" altLang="zh-CN" sz="2000" dirty="0">
                <a:solidFill>
                  <a:srgbClr val="000000"/>
                </a:solidFill>
                <a:latin typeface="宋体" panose="02010600030101010101" pitchFamily="2" charset="-122"/>
              </a:rPr>
              <a:t>s1∈S,s2∈S</a:t>
            </a:r>
            <a:r>
              <a:rPr lang="zh-CN" altLang="en-US" sz="2000" dirty="0">
                <a:solidFill>
                  <a:srgbClr val="000000"/>
                </a:solidFill>
                <a:latin typeface="宋体" panose="02010600030101010101" pitchFamily="2" charset="-122"/>
              </a:rPr>
              <a:t>；</a:t>
            </a:r>
            <a:endParaRPr lang="zh-CN" altLang="en-US" sz="2000" dirty="0"/>
          </a:p>
          <a:p>
            <a:pPr algn="just" eaLnBrk="1" hangingPunct="1">
              <a:buNone/>
            </a:pPr>
            <a:r>
              <a:rPr lang="en-US" altLang="zh-CN" sz="2000" dirty="0">
                <a:solidFill>
                  <a:schemeClr val="tx2"/>
                </a:solidFill>
              </a:rPr>
              <a:t>(4)</a:t>
            </a:r>
            <a:r>
              <a:rPr lang="en-US" altLang="zh-CN" sz="2000" dirty="0">
                <a:solidFill>
                  <a:srgbClr val="0000FF"/>
                </a:solidFill>
              </a:rPr>
              <a:t> </a:t>
            </a:r>
            <a:r>
              <a:rPr lang="en-US" altLang="zh-CN" sz="2400" dirty="0">
                <a:solidFill>
                  <a:srgbClr val="0000FF"/>
                </a:solidFill>
              </a:rPr>
              <a:t>s</a:t>
            </a:r>
            <a:r>
              <a:rPr lang="en-US" altLang="zh-CN" sz="2000" baseline="-30000" dirty="0">
                <a:solidFill>
                  <a:srgbClr val="0000FF"/>
                </a:solidFill>
              </a:rPr>
              <a:t>0</a:t>
            </a:r>
            <a:r>
              <a:rPr lang="en-US" altLang="zh-CN" sz="2000" dirty="0">
                <a:solidFill>
                  <a:srgbClr val="000000"/>
                </a:solidFill>
                <a:latin typeface="宋体" panose="02010600030101010101" pitchFamily="2" charset="-122"/>
              </a:rPr>
              <a:t>∈S</a:t>
            </a:r>
            <a:r>
              <a:rPr lang="zh-CN" altLang="en-US" sz="2000" dirty="0">
                <a:solidFill>
                  <a:srgbClr val="000000"/>
                </a:solidFill>
                <a:latin typeface="宋体" panose="02010600030101010101" pitchFamily="2" charset="-122"/>
              </a:rPr>
              <a:t>，是唯一的一个</a:t>
            </a:r>
            <a:r>
              <a:rPr lang="zh-CN" altLang="en-US" sz="2000" dirty="0">
                <a:solidFill>
                  <a:srgbClr val="0000FF"/>
                </a:solidFill>
                <a:latin typeface="宋体" panose="02010600030101010101" pitchFamily="2" charset="-122"/>
              </a:rPr>
              <a:t>初态</a:t>
            </a:r>
            <a:r>
              <a:rPr lang="zh-CN" altLang="en-US" sz="2000" dirty="0">
                <a:latin typeface="宋体" panose="02010600030101010101" pitchFamily="2" charset="-122"/>
              </a:rPr>
              <a:t>；</a:t>
            </a:r>
            <a:endParaRPr lang="zh-CN" altLang="en-US" sz="2000" dirty="0"/>
          </a:p>
          <a:p>
            <a:pPr eaLnBrk="1" hangingPunct="1">
              <a:buNone/>
            </a:pPr>
            <a:r>
              <a:rPr lang="en-US" altLang="zh-CN" sz="2000" dirty="0">
                <a:solidFill>
                  <a:schemeClr val="tx2"/>
                </a:solidFill>
              </a:rPr>
              <a:t>(5)</a:t>
            </a:r>
            <a:r>
              <a:rPr lang="en-US" altLang="zh-CN" sz="2000" dirty="0">
                <a:solidFill>
                  <a:srgbClr val="0000FF"/>
                </a:solidFill>
              </a:rPr>
              <a:t> F </a:t>
            </a:r>
            <a:r>
              <a:rPr lang="en-US" altLang="zh-CN" sz="2000" dirty="0">
                <a:ea typeface="MingLiU" pitchFamily="49" charset="-120"/>
                <a:sym typeface="Symbol" panose="05050102010706020507" pitchFamily="18" charset="2"/>
              </a:rPr>
              <a:t></a:t>
            </a:r>
            <a:r>
              <a:rPr lang="en-US" altLang="zh-CN" sz="2000" dirty="0">
                <a:ea typeface="MingLiU" pitchFamily="49" charset="-120"/>
              </a:rPr>
              <a:t> </a:t>
            </a:r>
            <a:r>
              <a:rPr lang="en-US" altLang="zh-CN" sz="2000" dirty="0"/>
              <a:t>S</a:t>
            </a:r>
            <a:r>
              <a:rPr lang="zh-CN" altLang="en-US" sz="2000" dirty="0">
                <a:latin typeface="宋体" panose="02010600030101010101" pitchFamily="2" charset="-122"/>
              </a:rPr>
              <a:t>，是一个</a:t>
            </a:r>
            <a:r>
              <a:rPr lang="zh-CN" altLang="en-US" sz="2000" dirty="0">
                <a:solidFill>
                  <a:srgbClr val="0000FF"/>
                </a:solidFill>
                <a:latin typeface="宋体" panose="02010600030101010101" pitchFamily="2" charset="-122"/>
              </a:rPr>
              <a:t>终态</a:t>
            </a:r>
            <a:r>
              <a:rPr lang="zh-CN" altLang="en-US" sz="2000" dirty="0">
                <a:latin typeface="宋体" panose="02010600030101010101" pitchFamily="2" charset="-122"/>
              </a:rPr>
              <a:t>集（可空）。</a:t>
            </a:r>
            <a:r>
              <a:rPr lang="zh-CN" altLang="en-US" sz="2400" dirty="0"/>
              <a:t> </a:t>
            </a:r>
            <a:endParaRPr lang="zh-CN" altLang="en-US" sz="2400" dirty="0"/>
          </a:p>
        </p:txBody>
      </p:sp>
      <p:sp>
        <p:nvSpPr>
          <p:cNvPr id="2" name="矩形 1"/>
          <p:cNvSpPr/>
          <p:nvPr/>
        </p:nvSpPr>
        <p:spPr>
          <a:xfrm>
            <a:off x="4140200" y="6094413"/>
            <a:ext cx="4572000" cy="647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一个正规式能够表达一个字的集合，即语言</a:t>
            </a:r>
            <a:endParaRPr lang="en-US" altLang="zh-CN" sz="1800" dirty="0">
              <a:solidFill>
                <a:srgbClr val="FF0000"/>
              </a:solidFill>
            </a:endParaRPr>
          </a:p>
          <a:p>
            <a:pPr marL="0" lvl="0" indent="0" eaLnBrk="1" hangingPunct="1">
              <a:spcBef>
                <a:spcPct val="0"/>
              </a:spcBef>
              <a:buNone/>
            </a:pPr>
            <a:r>
              <a:rPr lang="zh-CN" altLang="en-US" sz="1800" dirty="0">
                <a:solidFill>
                  <a:srgbClr val="FF0000"/>
                </a:solidFill>
              </a:rPr>
              <a:t>一个自动机能够识别一个字的集合，即语言</a:t>
            </a:r>
            <a:endParaRPr lang="zh-CN" altLang="en-US" sz="1800" dirty="0">
              <a:solidFill>
                <a:srgbClr val="FF0000"/>
              </a:solidFill>
            </a:endParaRPr>
          </a:p>
        </p:txBody>
      </p:sp>
      <p:sp>
        <p:nvSpPr>
          <p:cNvPr id="3" name="矩形 2"/>
          <p:cNvSpPr/>
          <p:nvPr/>
        </p:nvSpPr>
        <p:spPr>
          <a:xfrm>
            <a:off x="5724525" y="4941888"/>
            <a:ext cx="2879725" cy="92233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表达物理世界的模型</a:t>
            </a:r>
            <a:endPar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内存有限</a:t>
            </a:r>
            <a:r>
              <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-&gt;</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状态有限</a:t>
            </a:r>
            <a:endPar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确定</a:t>
            </a:r>
            <a:r>
              <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-&gt; </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确定的后继状态</a:t>
            </a:r>
            <a:endPar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mmexport1719967783909"/>
          <p:cNvPicPr>
            <a:picLocks noChangeAspect="1"/>
          </p:cNvPicPr>
          <p:nvPr/>
        </p:nvPicPr>
        <p:blipFill>
          <a:blip r:embed="rId1"/>
          <a:stretch>
            <a:fillRect/>
          </a:stretch>
        </p:blipFill>
        <p:spPr>
          <a:xfrm>
            <a:off x="1647190" y="0"/>
            <a:ext cx="5849620" cy="6858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a:xfrm>
            <a:off x="685800" y="609600"/>
            <a:ext cx="7772400" cy="990600"/>
          </a:xfrm>
        </p:spPr>
        <p:txBody>
          <a:bodyPr vert="horz" wrap="square" lIns="91440" tIns="45720" rIns="91440" bIns="45720" anchor="ctr" anchorCtr="0"/>
          <a:p>
            <a:pPr eaLnBrk="1" hangingPunct="1"/>
            <a:r>
              <a:rPr lang="en-US" altLang="zh-CN" sz="3200" u="sng" dirty="0">
                <a:solidFill>
                  <a:srgbClr val="FF0000"/>
                </a:solidFill>
              </a:rPr>
              <a:t>3</a:t>
            </a:r>
            <a:r>
              <a:rPr lang="zh-CN" altLang="en-US" sz="3200" u="sng" dirty="0">
                <a:solidFill>
                  <a:srgbClr val="FF0000"/>
                </a:solidFill>
                <a:latin typeface="宋体" panose="02010600030101010101" pitchFamily="2" charset="-122"/>
              </a:rPr>
              <a:t>．</a:t>
            </a:r>
            <a:r>
              <a:rPr lang="en-US" altLang="zh-CN" sz="3200" u="sng" dirty="0">
                <a:solidFill>
                  <a:srgbClr val="FF0000"/>
                </a:solidFill>
              </a:rPr>
              <a:t>3</a:t>
            </a:r>
            <a:r>
              <a:rPr lang="zh-CN" altLang="en-US" sz="3200" u="sng" dirty="0">
                <a:solidFill>
                  <a:srgbClr val="FF0000"/>
                </a:solidFill>
                <a:latin typeface="宋体" panose="02010600030101010101" pitchFamily="2" charset="-122"/>
              </a:rPr>
              <a:t>．</a:t>
            </a:r>
            <a:r>
              <a:rPr lang="en-US" altLang="zh-CN" sz="3200" u="sng" dirty="0">
                <a:solidFill>
                  <a:srgbClr val="FF0000"/>
                </a:solidFill>
              </a:rPr>
              <a:t>2 </a:t>
            </a:r>
            <a:r>
              <a:rPr lang="zh-CN" altLang="en-US" sz="3200" u="sng" dirty="0">
                <a:solidFill>
                  <a:srgbClr val="FF0000"/>
                </a:solidFill>
                <a:latin typeface="宋体" panose="02010600030101010101" pitchFamily="2" charset="-122"/>
              </a:rPr>
              <a:t>确定有限自动机（</a:t>
            </a:r>
            <a:r>
              <a:rPr lang="en-US" altLang="zh-CN" sz="3200" u="sng" dirty="0">
                <a:solidFill>
                  <a:srgbClr val="FF0000"/>
                </a:solidFill>
              </a:rPr>
              <a:t>DFA</a:t>
            </a:r>
            <a:r>
              <a:rPr lang="zh-CN" altLang="en-US" sz="3200" u="sng" dirty="0">
                <a:solidFill>
                  <a:srgbClr val="FF0000"/>
                </a:solidFill>
                <a:latin typeface="宋体" panose="02010600030101010101" pitchFamily="2" charset="-122"/>
              </a:rPr>
              <a:t>）</a:t>
            </a:r>
            <a:r>
              <a:rPr lang="zh-CN" altLang="en-US" dirty="0"/>
              <a:t> </a:t>
            </a:r>
            <a:br>
              <a:rPr lang="zh-CN" altLang="en-US" dirty="0"/>
            </a:br>
            <a:r>
              <a:rPr lang="en-US" altLang="zh-CN" sz="3200" u="sng" dirty="0">
                <a:solidFill>
                  <a:srgbClr val="FF0000"/>
                </a:solidFill>
              </a:rPr>
              <a:t>(2)</a:t>
            </a:r>
            <a:r>
              <a:rPr lang="zh-CN" altLang="en-US" sz="3200" u="sng" dirty="0">
                <a:solidFill>
                  <a:srgbClr val="FF0000"/>
                </a:solidFill>
              </a:rPr>
              <a:t>表示</a:t>
            </a:r>
            <a:endParaRPr lang="zh-CN" altLang="en-US" sz="3200" u="sng" dirty="0">
              <a:solidFill>
                <a:srgbClr val="FF0000"/>
              </a:solidFill>
            </a:endParaRPr>
          </a:p>
        </p:txBody>
      </p:sp>
      <p:sp>
        <p:nvSpPr>
          <p:cNvPr id="80899" name="Rectangle 3"/>
          <p:cNvSpPr>
            <a:spLocks noGrp="1"/>
          </p:cNvSpPr>
          <p:nvPr>
            <p:ph type="body" sz="half" idx="1"/>
          </p:nvPr>
        </p:nvSpPr>
        <p:spPr>
          <a:xfrm>
            <a:off x="685800" y="1727200"/>
            <a:ext cx="7772400" cy="1168400"/>
          </a:xfrm>
          <a:ln>
            <a:solidFill>
              <a:srgbClr val="000099">
                <a:alpha val="100000"/>
              </a:srgbClr>
            </a:solidFill>
            <a:miter lim="800000"/>
          </a:ln>
        </p:spPr>
        <p:txBody>
          <a:bodyPr vert="horz" wrap="square" lIns="91440" tIns="45720" rIns="91440" bIns="45720" anchor="t" anchorCtr="0"/>
          <a:p>
            <a:pPr algn="just" eaLnBrk="1" hangingPunct="1">
              <a:buClrTx/>
              <a:buSzTx/>
              <a:buFontTx/>
              <a:buNone/>
            </a:pPr>
            <a:r>
              <a:rPr lang="en-US" altLang="zh-CN" sz="2000" dirty="0">
                <a:solidFill>
                  <a:srgbClr val="000099"/>
                </a:solidFill>
              </a:rPr>
              <a:t>DFA  M</a:t>
            </a:r>
            <a:r>
              <a:rPr lang="zh-CN" altLang="en-US" sz="2000" dirty="0">
                <a:solidFill>
                  <a:srgbClr val="000099"/>
                </a:solidFill>
              </a:rPr>
              <a:t>＝</a:t>
            </a:r>
            <a:r>
              <a:rPr lang="en-US" altLang="zh-CN" sz="2000" dirty="0">
                <a:solidFill>
                  <a:srgbClr val="000099"/>
                </a:solidFill>
              </a:rPr>
              <a:t>({0</a:t>
            </a:r>
            <a:r>
              <a:rPr lang="zh-CN" altLang="en-US" sz="2000" dirty="0">
                <a:solidFill>
                  <a:srgbClr val="000099"/>
                </a:solidFill>
              </a:rPr>
              <a:t>，</a:t>
            </a:r>
            <a:r>
              <a:rPr lang="en-US" altLang="zh-CN" sz="2000" dirty="0">
                <a:solidFill>
                  <a:srgbClr val="000099"/>
                </a:solidFill>
              </a:rPr>
              <a:t>1</a:t>
            </a:r>
            <a:r>
              <a:rPr lang="zh-CN" altLang="en-US" sz="2000" dirty="0">
                <a:solidFill>
                  <a:srgbClr val="000099"/>
                </a:solidFill>
              </a:rPr>
              <a:t>，</a:t>
            </a:r>
            <a:r>
              <a:rPr lang="en-US" altLang="zh-CN" sz="2000" dirty="0">
                <a:solidFill>
                  <a:srgbClr val="000099"/>
                </a:solidFill>
              </a:rPr>
              <a:t>2</a:t>
            </a:r>
            <a:r>
              <a:rPr lang="zh-CN" altLang="en-US" sz="2000" dirty="0">
                <a:solidFill>
                  <a:srgbClr val="000099"/>
                </a:solidFill>
              </a:rPr>
              <a:t>，</a:t>
            </a:r>
            <a:r>
              <a:rPr lang="en-US" altLang="zh-CN" sz="2000" dirty="0">
                <a:solidFill>
                  <a:srgbClr val="000099"/>
                </a:solidFill>
              </a:rPr>
              <a:t>3}</a:t>
            </a:r>
            <a:r>
              <a:rPr lang="zh-CN" altLang="en-US" sz="2000" dirty="0">
                <a:solidFill>
                  <a:srgbClr val="000099"/>
                </a:solidFill>
              </a:rPr>
              <a:t>，</a:t>
            </a:r>
            <a:r>
              <a:rPr lang="en-US" altLang="zh-CN" sz="2000" dirty="0">
                <a:solidFill>
                  <a:srgbClr val="000099"/>
                </a:solidFill>
              </a:rPr>
              <a:t>{a</a:t>
            </a:r>
            <a:r>
              <a:rPr lang="zh-CN" altLang="en-US" sz="2000" dirty="0">
                <a:solidFill>
                  <a:srgbClr val="000099"/>
                </a:solidFill>
              </a:rPr>
              <a:t>，</a:t>
            </a:r>
            <a:r>
              <a:rPr lang="en-US" altLang="zh-CN" sz="2000" dirty="0">
                <a:solidFill>
                  <a:srgbClr val="000099"/>
                </a:solidFill>
              </a:rPr>
              <a:t>b}</a:t>
            </a:r>
            <a:r>
              <a:rPr lang="zh-CN" altLang="en-US" sz="2000" dirty="0">
                <a:solidFill>
                  <a:srgbClr val="000099"/>
                </a:solidFill>
              </a:rPr>
              <a:t>， </a:t>
            </a:r>
            <a:r>
              <a:rPr lang="en-US" altLang="zh-CN" sz="2000" dirty="0">
                <a:solidFill>
                  <a:srgbClr val="000099"/>
                </a:solidFill>
                <a:ea typeface="MingLiU" pitchFamily="49" charset="-120"/>
              </a:rPr>
              <a:t>δ</a:t>
            </a:r>
            <a:r>
              <a:rPr lang="en-US" altLang="zh-CN" sz="2000" dirty="0">
                <a:solidFill>
                  <a:srgbClr val="000099"/>
                </a:solidFill>
              </a:rPr>
              <a:t> </a:t>
            </a:r>
            <a:r>
              <a:rPr lang="zh-CN" altLang="en-US" sz="2000" dirty="0">
                <a:solidFill>
                  <a:srgbClr val="000099"/>
                </a:solidFill>
              </a:rPr>
              <a:t>，</a:t>
            </a:r>
            <a:r>
              <a:rPr lang="en-US" altLang="zh-CN" sz="2000" dirty="0">
                <a:solidFill>
                  <a:srgbClr val="000099"/>
                </a:solidFill>
              </a:rPr>
              <a:t>0</a:t>
            </a:r>
            <a:r>
              <a:rPr lang="zh-CN" altLang="en-US" sz="2000" dirty="0">
                <a:solidFill>
                  <a:srgbClr val="000099"/>
                </a:solidFill>
              </a:rPr>
              <a:t>，</a:t>
            </a:r>
            <a:r>
              <a:rPr lang="en-US" altLang="zh-CN" sz="2000" dirty="0">
                <a:solidFill>
                  <a:srgbClr val="000099"/>
                </a:solidFill>
              </a:rPr>
              <a:t>{3})</a:t>
            </a:r>
            <a:r>
              <a:rPr lang="zh-CN" altLang="en-US" sz="2000" dirty="0"/>
              <a:t>，</a:t>
            </a:r>
            <a:r>
              <a:rPr lang="zh-CN" altLang="en-US" sz="2000" dirty="0">
                <a:solidFill>
                  <a:srgbClr val="A50021"/>
                </a:solidFill>
              </a:rPr>
              <a:t>其中</a:t>
            </a:r>
            <a:r>
              <a:rPr lang="en-US" altLang="zh-CN" sz="2000" dirty="0">
                <a:solidFill>
                  <a:srgbClr val="A50021"/>
                </a:solidFill>
                <a:ea typeface="MingLiU" pitchFamily="49" charset="-120"/>
              </a:rPr>
              <a:t>δ</a:t>
            </a:r>
            <a:r>
              <a:rPr lang="zh-CN" altLang="en-US" sz="2000" dirty="0">
                <a:solidFill>
                  <a:srgbClr val="A50021"/>
                </a:solidFill>
              </a:rPr>
              <a:t>为</a:t>
            </a:r>
            <a:endParaRPr lang="zh-CN" altLang="en-US" sz="2000" dirty="0">
              <a:solidFill>
                <a:srgbClr val="A50021"/>
              </a:solidFill>
            </a:endParaRPr>
          </a:p>
          <a:p>
            <a:pPr algn="just" eaLnBrk="1" hangingPunct="1">
              <a:buClrTx/>
              <a:buSzTx/>
              <a:buFontTx/>
              <a:buNone/>
            </a:pPr>
            <a:r>
              <a:rPr lang="zh-CN" altLang="en-US" sz="2000" dirty="0">
                <a:solidFill>
                  <a:srgbClr val="000000"/>
                </a:solidFill>
                <a:ea typeface="MingLiU" pitchFamily="49" charset="-120"/>
              </a:rPr>
              <a:t>     </a:t>
            </a:r>
            <a:r>
              <a:rPr lang="en-US" altLang="zh-CN" sz="2000" dirty="0">
                <a:solidFill>
                  <a:schemeClr val="tx2"/>
                </a:solidFill>
                <a:ea typeface="MingLiU" pitchFamily="49" charset="-120"/>
              </a:rPr>
              <a:t>δ </a:t>
            </a:r>
            <a:r>
              <a:rPr lang="en-US" altLang="zh-CN" sz="2000" dirty="0">
                <a:solidFill>
                  <a:schemeClr val="tx2"/>
                </a:solidFill>
              </a:rPr>
              <a:t>(0</a:t>
            </a:r>
            <a:r>
              <a:rPr lang="zh-CN" altLang="en-US" sz="2000" dirty="0">
                <a:solidFill>
                  <a:schemeClr val="tx2"/>
                </a:solidFill>
              </a:rPr>
              <a:t>，</a:t>
            </a:r>
            <a:r>
              <a:rPr lang="en-US" altLang="zh-CN" sz="2000" dirty="0">
                <a:solidFill>
                  <a:schemeClr val="tx2"/>
                </a:solidFill>
              </a:rPr>
              <a:t>a)</a:t>
            </a:r>
            <a:r>
              <a:rPr lang="zh-CN" altLang="en-US" sz="2000" dirty="0">
                <a:solidFill>
                  <a:schemeClr val="tx2"/>
                </a:solidFill>
              </a:rPr>
              <a:t>＝</a:t>
            </a:r>
            <a:r>
              <a:rPr lang="en-US" altLang="zh-CN" sz="2000" dirty="0">
                <a:solidFill>
                  <a:schemeClr val="tx2"/>
                </a:solidFill>
              </a:rPr>
              <a:t>1     </a:t>
            </a:r>
            <a:r>
              <a:rPr lang="en-US" altLang="zh-CN" sz="2000" dirty="0">
                <a:solidFill>
                  <a:schemeClr val="tx2"/>
                </a:solidFill>
                <a:ea typeface="MingLiU" pitchFamily="49" charset="-120"/>
              </a:rPr>
              <a:t>δ </a:t>
            </a:r>
            <a:r>
              <a:rPr lang="en-US" altLang="zh-CN" sz="2000" dirty="0">
                <a:solidFill>
                  <a:schemeClr val="tx2"/>
                </a:solidFill>
              </a:rPr>
              <a:t>(1</a:t>
            </a:r>
            <a:r>
              <a:rPr lang="zh-CN" altLang="en-US" sz="2000" dirty="0">
                <a:solidFill>
                  <a:schemeClr val="tx2"/>
                </a:solidFill>
              </a:rPr>
              <a:t>，</a:t>
            </a:r>
            <a:r>
              <a:rPr lang="en-US" altLang="zh-CN" sz="2000" dirty="0">
                <a:solidFill>
                  <a:schemeClr val="tx2"/>
                </a:solidFill>
              </a:rPr>
              <a:t>a)</a:t>
            </a:r>
            <a:r>
              <a:rPr lang="zh-CN" altLang="en-US" sz="2000" dirty="0">
                <a:solidFill>
                  <a:schemeClr val="tx2"/>
                </a:solidFill>
              </a:rPr>
              <a:t>＝</a:t>
            </a:r>
            <a:r>
              <a:rPr lang="en-US" altLang="zh-CN" sz="2000" dirty="0">
                <a:solidFill>
                  <a:schemeClr val="tx2"/>
                </a:solidFill>
              </a:rPr>
              <a:t>3     </a:t>
            </a:r>
            <a:r>
              <a:rPr lang="en-US" altLang="zh-CN" sz="2000" dirty="0">
                <a:solidFill>
                  <a:schemeClr val="tx2"/>
                </a:solidFill>
                <a:ea typeface="MingLiU" pitchFamily="49" charset="-120"/>
              </a:rPr>
              <a:t>δ </a:t>
            </a:r>
            <a:r>
              <a:rPr lang="en-US" altLang="zh-CN" sz="2000" dirty="0">
                <a:solidFill>
                  <a:schemeClr val="tx2"/>
                </a:solidFill>
              </a:rPr>
              <a:t>(2</a:t>
            </a:r>
            <a:r>
              <a:rPr lang="zh-CN" altLang="en-US" sz="2000" dirty="0">
                <a:solidFill>
                  <a:schemeClr val="tx2"/>
                </a:solidFill>
              </a:rPr>
              <a:t>，</a:t>
            </a:r>
            <a:r>
              <a:rPr lang="en-US" altLang="zh-CN" sz="2000" dirty="0">
                <a:solidFill>
                  <a:schemeClr val="tx2"/>
                </a:solidFill>
              </a:rPr>
              <a:t>a)</a:t>
            </a:r>
            <a:r>
              <a:rPr lang="zh-CN" altLang="en-US" sz="2000" dirty="0">
                <a:solidFill>
                  <a:schemeClr val="tx2"/>
                </a:solidFill>
              </a:rPr>
              <a:t>＝</a:t>
            </a:r>
            <a:r>
              <a:rPr lang="en-US" altLang="zh-CN" sz="2000" dirty="0">
                <a:solidFill>
                  <a:schemeClr val="tx2"/>
                </a:solidFill>
              </a:rPr>
              <a:t>1     </a:t>
            </a:r>
            <a:r>
              <a:rPr lang="en-US" altLang="zh-CN" sz="2000" dirty="0">
                <a:solidFill>
                  <a:schemeClr val="tx2"/>
                </a:solidFill>
                <a:ea typeface="MingLiU" pitchFamily="49" charset="-120"/>
              </a:rPr>
              <a:t>δ </a:t>
            </a:r>
            <a:r>
              <a:rPr lang="en-US" altLang="zh-CN" sz="2000" dirty="0">
                <a:solidFill>
                  <a:schemeClr val="tx2"/>
                </a:solidFill>
              </a:rPr>
              <a:t>(3</a:t>
            </a:r>
            <a:r>
              <a:rPr lang="zh-CN" altLang="en-US" sz="2000" dirty="0">
                <a:solidFill>
                  <a:schemeClr val="tx2"/>
                </a:solidFill>
              </a:rPr>
              <a:t>，</a:t>
            </a:r>
            <a:r>
              <a:rPr lang="en-US" altLang="zh-CN" sz="2000" dirty="0">
                <a:solidFill>
                  <a:schemeClr val="tx2"/>
                </a:solidFill>
              </a:rPr>
              <a:t>a)</a:t>
            </a:r>
            <a:r>
              <a:rPr lang="zh-CN" altLang="en-US" sz="2000" dirty="0">
                <a:solidFill>
                  <a:schemeClr val="tx2"/>
                </a:solidFill>
              </a:rPr>
              <a:t>＝</a:t>
            </a:r>
            <a:r>
              <a:rPr lang="en-US" altLang="zh-CN" sz="2000" dirty="0">
                <a:solidFill>
                  <a:schemeClr val="tx2"/>
                </a:solidFill>
              </a:rPr>
              <a:t>3</a:t>
            </a:r>
            <a:endParaRPr lang="en-US" altLang="zh-CN" sz="2000" dirty="0">
              <a:solidFill>
                <a:schemeClr val="tx2"/>
              </a:solidFill>
            </a:endParaRPr>
          </a:p>
          <a:p>
            <a:pPr eaLnBrk="1" hangingPunct="1">
              <a:buClrTx/>
              <a:buSzTx/>
              <a:buFontTx/>
              <a:buNone/>
            </a:pPr>
            <a:r>
              <a:rPr lang="en-US" altLang="zh-CN" sz="2000" dirty="0">
                <a:solidFill>
                  <a:schemeClr val="tx2"/>
                </a:solidFill>
                <a:ea typeface="MingLiU" pitchFamily="49" charset="-120"/>
              </a:rPr>
              <a:t>     δ </a:t>
            </a:r>
            <a:r>
              <a:rPr lang="en-US" altLang="zh-CN" sz="2000" dirty="0">
                <a:solidFill>
                  <a:schemeClr val="tx2"/>
                </a:solidFill>
              </a:rPr>
              <a:t>(0</a:t>
            </a:r>
            <a:r>
              <a:rPr lang="zh-CN" altLang="en-US" sz="2000" dirty="0">
                <a:solidFill>
                  <a:schemeClr val="tx2"/>
                </a:solidFill>
                <a:latin typeface="宋体" panose="02010600030101010101" pitchFamily="2" charset="-122"/>
              </a:rPr>
              <a:t>，</a:t>
            </a:r>
            <a:r>
              <a:rPr lang="en-US" altLang="zh-CN" sz="2000" dirty="0">
                <a:solidFill>
                  <a:schemeClr val="tx2"/>
                </a:solidFill>
              </a:rPr>
              <a:t>b)</a:t>
            </a:r>
            <a:r>
              <a:rPr lang="zh-CN" altLang="en-US" sz="2000" dirty="0">
                <a:solidFill>
                  <a:schemeClr val="tx2"/>
                </a:solidFill>
                <a:latin typeface="宋体" panose="02010600030101010101" pitchFamily="2" charset="-122"/>
              </a:rPr>
              <a:t>＝</a:t>
            </a:r>
            <a:r>
              <a:rPr lang="en-US" altLang="zh-CN" sz="2000" dirty="0">
                <a:solidFill>
                  <a:schemeClr val="tx2"/>
                </a:solidFill>
              </a:rPr>
              <a:t>2     </a:t>
            </a:r>
            <a:r>
              <a:rPr lang="en-US" altLang="zh-CN" sz="2000" dirty="0">
                <a:solidFill>
                  <a:schemeClr val="tx2"/>
                </a:solidFill>
                <a:ea typeface="MingLiU" pitchFamily="49" charset="-120"/>
              </a:rPr>
              <a:t>δ </a:t>
            </a:r>
            <a:r>
              <a:rPr lang="en-US" altLang="zh-CN" sz="2000" dirty="0">
                <a:solidFill>
                  <a:schemeClr val="tx2"/>
                </a:solidFill>
              </a:rPr>
              <a:t>(1</a:t>
            </a:r>
            <a:r>
              <a:rPr lang="zh-CN" altLang="en-US" sz="2000" dirty="0">
                <a:solidFill>
                  <a:schemeClr val="tx2"/>
                </a:solidFill>
                <a:latin typeface="宋体" panose="02010600030101010101" pitchFamily="2" charset="-122"/>
              </a:rPr>
              <a:t>，</a:t>
            </a:r>
            <a:r>
              <a:rPr lang="en-US" altLang="zh-CN" sz="2000" dirty="0">
                <a:solidFill>
                  <a:schemeClr val="tx2"/>
                </a:solidFill>
              </a:rPr>
              <a:t>b)</a:t>
            </a:r>
            <a:r>
              <a:rPr lang="zh-CN" altLang="en-US" sz="2000" dirty="0">
                <a:solidFill>
                  <a:schemeClr val="tx2"/>
                </a:solidFill>
                <a:latin typeface="宋体" panose="02010600030101010101" pitchFamily="2" charset="-122"/>
              </a:rPr>
              <a:t>＝</a:t>
            </a:r>
            <a:r>
              <a:rPr lang="en-US" altLang="zh-CN" sz="2000" dirty="0">
                <a:solidFill>
                  <a:schemeClr val="tx2"/>
                </a:solidFill>
              </a:rPr>
              <a:t>2     </a:t>
            </a:r>
            <a:r>
              <a:rPr lang="en-US" altLang="zh-CN" sz="2000" dirty="0">
                <a:solidFill>
                  <a:schemeClr val="tx2"/>
                </a:solidFill>
                <a:ea typeface="MingLiU" pitchFamily="49" charset="-120"/>
              </a:rPr>
              <a:t>δ </a:t>
            </a:r>
            <a:r>
              <a:rPr lang="en-US" altLang="zh-CN" sz="2000" dirty="0">
                <a:solidFill>
                  <a:schemeClr val="tx2"/>
                </a:solidFill>
              </a:rPr>
              <a:t>(2</a:t>
            </a:r>
            <a:r>
              <a:rPr lang="zh-CN" altLang="en-US" sz="2000" dirty="0">
                <a:solidFill>
                  <a:schemeClr val="tx2"/>
                </a:solidFill>
                <a:latin typeface="宋体" panose="02010600030101010101" pitchFamily="2" charset="-122"/>
              </a:rPr>
              <a:t>，</a:t>
            </a:r>
            <a:r>
              <a:rPr lang="en-US" altLang="zh-CN" sz="2000" dirty="0">
                <a:solidFill>
                  <a:schemeClr val="tx2"/>
                </a:solidFill>
              </a:rPr>
              <a:t>b)</a:t>
            </a:r>
            <a:r>
              <a:rPr lang="zh-CN" altLang="en-US" sz="2000" dirty="0">
                <a:solidFill>
                  <a:schemeClr val="tx2"/>
                </a:solidFill>
                <a:latin typeface="宋体" panose="02010600030101010101" pitchFamily="2" charset="-122"/>
              </a:rPr>
              <a:t>＝</a:t>
            </a:r>
            <a:r>
              <a:rPr lang="en-US" altLang="zh-CN" sz="2000" dirty="0">
                <a:solidFill>
                  <a:schemeClr val="tx2"/>
                </a:solidFill>
              </a:rPr>
              <a:t>3     </a:t>
            </a:r>
            <a:r>
              <a:rPr lang="en-US" altLang="zh-CN" sz="2000" dirty="0">
                <a:solidFill>
                  <a:schemeClr val="tx2"/>
                </a:solidFill>
                <a:ea typeface="MingLiU" pitchFamily="49" charset="-120"/>
              </a:rPr>
              <a:t>δ </a:t>
            </a:r>
            <a:r>
              <a:rPr lang="en-US" altLang="zh-CN" sz="2000" dirty="0">
                <a:solidFill>
                  <a:schemeClr val="tx2"/>
                </a:solidFill>
              </a:rPr>
              <a:t>(3</a:t>
            </a:r>
            <a:r>
              <a:rPr lang="zh-CN" altLang="en-US" sz="2000" dirty="0">
                <a:solidFill>
                  <a:schemeClr val="tx2"/>
                </a:solidFill>
                <a:latin typeface="宋体" panose="02010600030101010101" pitchFamily="2" charset="-122"/>
              </a:rPr>
              <a:t>，</a:t>
            </a:r>
            <a:r>
              <a:rPr lang="en-US" altLang="zh-CN" sz="2000" dirty="0">
                <a:solidFill>
                  <a:schemeClr val="tx2"/>
                </a:solidFill>
              </a:rPr>
              <a:t>b)</a:t>
            </a:r>
            <a:r>
              <a:rPr lang="zh-CN" altLang="en-US" sz="2000" dirty="0">
                <a:solidFill>
                  <a:schemeClr val="tx2"/>
                </a:solidFill>
                <a:latin typeface="宋体" panose="02010600030101010101" pitchFamily="2" charset="-122"/>
              </a:rPr>
              <a:t>＝</a:t>
            </a:r>
            <a:r>
              <a:rPr lang="en-US" altLang="zh-CN" sz="2000" dirty="0">
                <a:solidFill>
                  <a:schemeClr val="tx2"/>
                </a:solidFill>
              </a:rPr>
              <a:t>3 </a:t>
            </a:r>
            <a:endParaRPr lang="en-US" altLang="zh-CN" sz="2000" dirty="0">
              <a:solidFill>
                <a:schemeClr val="tx2"/>
              </a:solidFill>
            </a:endParaRPr>
          </a:p>
        </p:txBody>
      </p:sp>
      <p:sp>
        <p:nvSpPr>
          <p:cNvPr id="80900" name="Rectangle 6"/>
          <p:cNvSpPr/>
          <p:nvPr/>
        </p:nvSpPr>
        <p:spPr>
          <a:xfrm>
            <a:off x="36513" y="1598613"/>
            <a:ext cx="9144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1000" dirty="0"/>
              <a:t> </a:t>
            </a:r>
            <a:endParaRPr lang="en-US" altLang="zh-CN" sz="1000" dirty="0"/>
          </a:p>
          <a:p>
            <a:pPr marL="0" lvl="0" indent="0">
              <a:spcBef>
                <a:spcPct val="0"/>
              </a:spcBef>
              <a:buNone/>
            </a:pPr>
            <a:endParaRPr lang="en-US" altLang="zh-CN" sz="2400" dirty="0"/>
          </a:p>
        </p:txBody>
      </p:sp>
      <p:sp>
        <p:nvSpPr>
          <p:cNvPr id="80901" name="Line 5"/>
          <p:cNvSpPr/>
          <p:nvPr/>
        </p:nvSpPr>
        <p:spPr>
          <a:xfrm>
            <a:off x="304800" y="3276600"/>
            <a:ext cx="1676400" cy="609600"/>
          </a:xfrm>
          <a:prstGeom prst="line">
            <a:avLst/>
          </a:prstGeom>
          <a:ln w="9525" cap="flat" cmpd="sng">
            <a:solidFill>
              <a:srgbClr val="000000"/>
            </a:solidFill>
            <a:prstDash val="solid"/>
            <a:headEnd type="none" w="med" len="med"/>
            <a:tailEnd type="none" w="med" len="med"/>
          </a:ln>
        </p:spPr>
      </p:sp>
      <p:sp>
        <p:nvSpPr>
          <p:cNvPr id="80902" name="Rectangle 8"/>
          <p:cNvSpPr/>
          <p:nvPr/>
        </p:nvSpPr>
        <p:spPr>
          <a:xfrm>
            <a:off x="663575" y="3217863"/>
            <a:ext cx="1512888" cy="6445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000" dirty="0"/>
              <a:t>      </a:t>
            </a:r>
            <a:r>
              <a:rPr lang="en-US" altLang="zh-CN" sz="1600" dirty="0"/>
              <a:t> </a:t>
            </a:r>
            <a:r>
              <a:rPr lang="zh-CN" altLang="en-US" sz="1600" dirty="0"/>
              <a:t>输入字符</a:t>
            </a:r>
            <a:endParaRPr lang="zh-CN" altLang="en-US" sz="1600" dirty="0"/>
          </a:p>
          <a:p>
            <a:pPr marL="0" lvl="0" indent="0">
              <a:spcBef>
                <a:spcPct val="0"/>
              </a:spcBef>
              <a:buNone/>
            </a:pPr>
            <a:endParaRPr lang="en-US" altLang="zh-CN" sz="1600" dirty="0"/>
          </a:p>
        </p:txBody>
      </p:sp>
      <p:grpSp>
        <p:nvGrpSpPr>
          <p:cNvPr id="80903" name="Group 55"/>
          <p:cNvGrpSpPr/>
          <p:nvPr/>
        </p:nvGrpSpPr>
        <p:grpSpPr>
          <a:xfrm>
            <a:off x="298450" y="3267075"/>
            <a:ext cx="3968750" cy="2981325"/>
            <a:chOff x="-3" y="381"/>
            <a:chExt cx="1876" cy="1926"/>
          </a:xfrm>
        </p:grpSpPr>
        <p:grpSp>
          <p:nvGrpSpPr>
            <p:cNvPr id="80924" name="Group 53"/>
            <p:cNvGrpSpPr/>
            <p:nvPr/>
          </p:nvGrpSpPr>
          <p:grpSpPr>
            <a:xfrm>
              <a:off x="0" y="384"/>
              <a:ext cx="1870" cy="1920"/>
              <a:chOff x="0" y="384"/>
              <a:chExt cx="1870" cy="1920"/>
            </a:xfrm>
          </p:grpSpPr>
          <p:grpSp>
            <p:nvGrpSpPr>
              <p:cNvPr id="80926" name="Group 24"/>
              <p:cNvGrpSpPr/>
              <p:nvPr/>
            </p:nvGrpSpPr>
            <p:grpSpPr>
              <a:xfrm>
                <a:off x="0" y="384"/>
                <a:ext cx="804" cy="384"/>
                <a:chOff x="0" y="384"/>
                <a:chExt cx="804" cy="384"/>
              </a:xfrm>
            </p:grpSpPr>
            <p:sp>
              <p:nvSpPr>
                <p:cNvPr id="80969" name="Rectangle 7"/>
                <p:cNvSpPr/>
                <p:nvPr/>
              </p:nvSpPr>
              <p:spPr>
                <a:xfrm>
                  <a:off x="43" y="384"/>
                  <a:ext cx="718"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endParaRPr lang="en-US" altLang="zh-CN" sz="2000" dirty="0"/>
                </a:p>
                <a:p>
                  <a:pPr marL="0" lvl="0" indent="0" algn="just" eaLnBrk="1" hangingPunct="1">
                    <a:spcBef>
                      <a:spcPct val="0"/>
                    </a:spcBef>
                    <a:buNone/>
                  </a:pPr>
                  <a:r>
                    <a:rPr lang="zh-CN" altLang="en-US" sz="2000" dirty="0"/>
                    <a:t>状态</a:t>
                  </a:r>
                  <a:endParaRPr lang="zh-CN" altLang="en-US" sz="2000" dirty="0"/>
                </a:p>
              </p:txBody>
            </p:sp>
            <p:sp>
              <p:nvSpPr>
                <p:cNvPr id="80970" name="Rectangle 23"/>
                <p:cNvSpPr/>
                <p:nvPr/>
              </p:nvSpPr>
              <p:spPr>
                <a:xfrm>
                  <a:off x="0" y="384"/>
                  <a:ext cx="804"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27" name="Group 26"/>
              <p:cNvGrpSpPr/>
              <p:nvPr/>
            </p:nvGrpSpPr>
            <p:grpSpPr>
              <a:xfrm>
                <a:off x="804" y="384"/>
                <a:ext cx="533" cy="384"/>
                <a:chOff x="804" y="384"/>
                <a:chExt cx="533" cy="384"/>
              </a:xfrm>
            </p:grpSpPr>
            <p:sp>
              <p:nvSpPr>
                <p:cNvPr id="80967" name="Rectangle 9"/>
                <p:cNvSpPr/>
                <p:nvPr/>
              </p:nvSpPr>
              <p:spPr>
                <a:xfrm>
                  <a:off x="847" y="384"/>
                  <a:ext cx="447"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a</a:t>
                  </a:r>
                  <a:endParaRPr lang="en-US" altLang="zh-CN" sz="2000" dirty="0"/>
                </a:p>
              </p:txBody>
            </p:sp>
            <p:sp>
              <p:nvSpPr>
                <p:cNvPr id="80968" name="Rectangle 25"/>
                <p:cNvSpPr/>
                <p:nvPr/>
              </p:nvSpPr>
              <p:spPr>
                <a:xfrm>
                  <a:off x="804" y="384"/>
                  <a:ext cx="533"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28" name="Group 28"/>
              <p:cNvGrpSpPr/>
              <p:nvPr/>
            </p:nvGrpSpPr>
            <p:grpSpPr>
              <a:xfrm>
                <a:off x="1337" y="384"/>
                <a:ext cx="533" cy="384"/>
                <a:chOff x="1337" y="384"/>
                <a:chExt cx="533" cy="384"/>
              </a:xfrm>
            </p:grpSpPr>
            <p:sp>
              <p:nvSpPr>
                <p:cNvPr id="80965" name="Rectangle 10"/>
                <p:cNvSpPr/>
                <p:nvPr/>
              </p:nvSpPr>
              <p:spPr>
                <a:xfrm>
                  <a:off x="1380" y="384"/>
                  <a:ext cx="447"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2000" dirty="0"/>
                    <a:t>b</a:t>
                  </a:r>
                  <a:endParaRPr lang="en-US" altLang="zh-CN" sz="2000" dirty="0"/>
                </a:p>
              </p:txBody>
            </p:sp>
            <p:sp>
              <p:nvSpPr>
                <p:cNvPr id="80966" name="Rectangle 27"/>
                <p:cNvSpPr/>
                <p:nvPr/>
              </p:nvSpPr>
              <p:spPr>
                <a:xfrm>
                  <a:off x="1337" y="384"/>
                  <a:ext cx="533"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29" name="Group 30"/>
              <p:cNvGrpSpPr/>
              <p:nvPr/>
            </p:nvGrpSpPr>
            <p:grpSpPr>
              <a:xfrm>
                <a:off x="0" y="768"/>
                <a:ext cx="804" cy="384"/>
                <a:chOff x="0" y="768"/>
                <a:chExt cx="804" cy="384"/>
              </a:xfrm>
            </p:grpSpPr>
            <p:sp>
              <p:nvSpPr>
                <p:cNvPr id="80963" name="Rectangle 11"/>
                <p:cNvSpPr/>
                <p:nvPr/>
              </p:nvSpPr>
              <p:spPr>
                <a:xfrm>
                  <a:off x="43" y="768"/>
                  <a:ext cx="718"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0</a:t>
                  </a:r>
                  <a:endParaRPr lang="en-US" altLang="zh-CN" sz="2000" dirty="0"/>
                </a:p>
              </p:txBody>
            </p:sp>
            <p:sp>
              <p:nvSpPr>
                <p:cNvPr id="80964" name="Rectangle 29"/>
                <p:cNvSpPr/>
                <p:nvPr/>
              </p:nvSpPr>
              <p:spPr>
                <a:xfrm>
                  <a:off x="0" y="768"/>
                  <a:ext cx="804"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30" name="Group 32"/>
              <p:cNvGrpSpPr/>
              <p:nvPr/>
            </p:nvGrpSpPr>
            <p:grpSpPr>
              <a:xfrm>
                <a:off x="804" y="768"/>
                <a:ext cx="533" cy="384"/>
                <a:chOff x="804" y="768"/>
                <a:chExt cx="533" cy="384"/>
              </a:xfrm>
            </p:grpSpPr>
            <p:sp>
              <p:nvSpPr>
                <p:cNvPr id="80961" name="Rectangle 12"/>
                <p:cNvSpPr/>
                <p:nvPr/>
              </p:nvSpPr>
              <p:spPr>
                <a:xfrm>
                  <a:off x="847" y="768"/>
                  <a:ext cx="447"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1</a:t>
                  </a:r>
                  <a:endParaRPr lang="en-US" altLang="zh-CN" sz="2000" dirty="0"/>
                </a:p>
              </p:txBody>
            </p:sp>
            <p:sp>
              <p:nvSpPr>
                <p:cNvPr id="80962" name="Rectangle 31"/>
                <p:cNvSpPr/>
                <p:nvPr/>
              </p:nvSpPr>
              <p:spPr>
                <a:xfrm>
                  <a:off x="804" y="768"/>
                  <a:ext cx="533"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31" name="Group 34"/>
              <p:cNvGrpSpPr/>
              <p:nvPr/>
            </p:nvGrpSpPr>
            <p:grpSpPr>
              <a:xfrm>
                <a:off x="1337" y="768"/>
                <a:ext cx="533" cy="384"/>
                <a:chOff x="1337" y="768"/>
                <a:chExt cx="533" cy="384"/>
              </a:xfrm>
            </p:grpSpPr>
            <p:sp>
              <p:nvSpPr>
                <p:cNvPr id="80959" name="Rectangle 13"/>
                <p:cNvSpPr/>
                <p:nvPr/>
              </p:nvSpPr>
              <p:spPr>
                <a:xfrm>
                  <a:off x="1380" y="768"/>
                  <a:ext cx="447"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2</a:t>
                  </a:r>
                  <a:endParaRPr lang="en-US" altLang="zh-CN" sz="2000" dirty="0"/>
                </a:p>
              </p:txBody>
            </p:sp>
            <p:sp>
              <p:nvSpPr>
                <p:cNvPr id="80960" name="Rectangle 33"/>
                <p:cNvSpPr/>
                <p:nvPr/>
              </p:nvSpPr>
              <p:spPr>
                <a:xfrm>
                  <a:off x="1337" y="768"/>
                  <a:ext cx="533"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32" name="Group 36"/>
              <p:cNvGrpSpPr/>
              <p:nvPr/>
            </p:nvGrpSpPr>
            <p:grpSpPr>
              <a:xfrm>
                <a:off x="0" y="1152"/>
                <a:ext cx="804" cy="384"/>
                <a:chOff x="0" y="1152"/>
                <a:chExt cx="804" cy="384"/>
              </a:xfrm>
            </p:grpSpPr>
            <p:sp>
              <p:nvSpPr>
                <p:cNvPr id="80957" name="Rectangle 14"/>
                <p:cNvSpPr/>
                <p:nvPr/>
              </p:nvSpPr>
              <p:spPr>
                <a:xfrm>
                  <a:off x="43" y="1152"/>
                  <a:ext cx="718"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1</a:t>
                  </a:r>
                  <a:endParaRPr lang="en-US" altLang="zh-CN" sz="2000" dirty="0"/>
                </a:p>
                <a:p>
                  <a:pPr marL="0" lvl="0" indent="0" algn="ctr">
                    <a:spcBef>
                      <a:spcPct val="0"/>
                    </a:spcBef>
                    <a:buNone/>
                  </a:pPr>
                  <a:endParaRPr lang="en-US" altLang="zh-CN" sz="2000" dirty="0"/>
                </a:p>
              </p:txBody>
            </p:sp>
            <p:sp>
              <p:nvSpPr>
                <p:cNvPr id="80958" name="Rectangle 35"/>
                <p:cNvSpPr/>
                <p:nvPr/>
              </p:nvSpPr>
              <p:spPr>
                <a:xfrm>
                  <a:off x="0" y="1152"/>
                  <a:ext cx="804"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33" name="Group 38"/>
              <p:cNvGrpSpPr/>
              <p:nvPr/>
            </p:nvGrpSpPr>
            <p:grpSpPr>
              <a:xfrm>
                <a:off x="804" y="1152"/>
                <a:ext cx="533" cy="384"/>
                <a:chOff x="804" y="1152"/>
                <a:chExt cx="533" cy="384"/>
              </a:xfrm>
            </p:grpSpPr>
            <p:sp>
              <p:nvSpPr>
                <p:cNvPr id="80955" name="Rectangle 15"/>
                <p:cNvSpPr/>
                <p:nvPr/>
              </p:nvSpPr>
              <p:spPr>
                <a:xfrm>
                  <a:off x="847" y="1152"/>
                  <a:ext cx="447"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3</a:t>
                  </a:r>
                  <a:endParaRPr lang="en-US" altLang="zh-CN" sz="2000" dirty="0"/>
                </a:p>
              </p:txBody>
            </p:sp>
            <p:sp>
              <p:nvSpPr>
                <p:cNvPr id="80956" name="Rectangle 37"/>
                <p:cNvSpPr/>
                <p:nvPr/>
              </p:nvSpPr>
              <p:spPr>
                <a:xfrm>
                  <a:off x="804" y="1152"/>
                  <a:ext cx="533"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34" name="Group 40"/>
              <p:cNvGrpSpPr/>
              <p:nvPr/>
            </p:nvGrpSpPr>
            <p:grpSpPr>
              <a:xfrm>
                <a:off x="1337" y="1152"/>
                <a:ext cx="533" cy="384"/>
                <a:chOff x="1337" y="1152"/>
                <a:chExt cx="533" cy="384"/>
              </a:xfrm>
            </p:grpSpPr>
            <p:sp>
              <p:nvSpPr>
                <p:cNvPr id="80953" name="Rectangle 16"/>
                <p:cNvSpPr/>
                <p:nvPr/>
              </p:nvSpPr>
              <p:spPr>
                <a:xfrm>
                  <a:off x="1380" y="1152"/>
                  <a:ext cx="447"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2</a:t>
                  </a:r>
                  <a:endParaRPr lang="en-US" altLang="zh-CN" sz="2000" dirty="0"/>
                </a:p>
              </p:txBody>
            </p:sp>
            <p:sp>
              <p:nvSpPr>
                <p:cNvPr id="80954" name="Rectangle 39"/>
                <p:cNvSpPr/>
                <p:nvPr/>
              </p:nvSpPr>
              <p:spPr>
                <a:xfrm>
                  <a:off x="1337" y="1152"/>
                  <a:ext cx="533"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35" name="Group 42"/>
              <p:cNvGrpSpPr/>
              <p:nvPr/>
            </p:nvGrpSpPr>
            <p:grpSpPr>
              <a:xfrm>
                <a:off x="0" y="1536"/>
                <a:ext cx="804" cy="384"/>
                <a:chOff x="0" y="1536"/>
                <a:chExt cx="804" cy="384"/>
              </a:xfrm>
            </p:grpSpPr>
            <p:sp>
              <p:nvSpPr>
                <p:cNvPr id="80951" name="Rectangle 17"/>
                <p:cNvSpPr/>
                <p:nvPr/>
              </p:nvSpPr>
              <p:spPr>
                <a:xfrm>
                  <a:off x="43" y="1536"/>
                  <a:ext cx="718"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2</a:t>
                  </a:r>
                  <a:endParaRPr lang="en-US" altLang="zh-CN" sz="2000" dirty="0"/>
                </a:p>
              </p:txBody>
            </p:sp>
            <p:sp>
              <p:nvSpPr>
                <p:cNvPr id="80952" name="Rectangle 41"/>
                <p:cNvSpPr/>
                <p:nvPr/>
              </p:nvSpPr>
              <p:spPr>
                <a:xfrm>
                  <a:off x="0" y="1536"/>
                  <a:ext cx="804"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36" name="Group 44"/>
              <p:cNvGrpSpPr/>
              <p:nvPr/>
            </p:nvGrpSpPr>
            <p:grpSpPr>
              <a:xfrm>
                <a:off x="804" y="1536"/>
                <a:ext cx="533" cy="384"/>
                <a:chOff x="804" y="1536"/>
                <a:chExt cx="533" cy="384"/>
              </a:xfrm>
            </p:grpSpPr>
            <p:sp>
              <p:nvSpPr>
                <p:cNvPr id="80949" name="Rectangle 18"/>
                <p:cNvSpPr/>
                <p:nvPr/>
              </p:nvSpPr>
              <p:spPr>
                <a:xfrm>
                  <a:off x="847" y="1536"/>
                  <a:ext cx="447"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1</a:t>
                  </a:r>
                  <a:endParaRPr lang="en-US" altLang="zh-CN" sz="2000" dirty="0"/>
                </a:p>
              </p:txBody>
            </p:sp>
            <p:sp>
              <p:nvSpPr>
                <p:cNvPr id="80950" name="Rectangle 43"/>
                <p:cNvSpPr/>
                <p:nvPr/>
              </p:nvSpPr>
              <p:spPr>
                <a:xfrm>
                  <a:off x="804" y="1536"/>
                  <a:ext cx="533"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37" name="Group 46"/>
              <p:cNvGrpSpPr/>
              <p:nvPr/>
            </p:nvGrpSpPr>
            <p:grpSpPr>
              <a:xfrm>
                <a:off x="1337" y="1536"/>
                <a:ext cx="533" cy="384"/>
                <a:chOff x="1337" y="1536"/>
                <a:chExt cx="533" cy="384"/>
              </a:xfrm>
            </p:grpSpPr>
            <p:sp>
              <p:nvSpPr>
                <p:cNvPr id="80947" name="Rectangle 19"/>
                <p:cNvSpPr/>
                <p:nvPr/>
              </p:nvSpPr>
              <p:spPr>
                <a:xfrm>
                  <a:off x="1380" y="1536"/>
                  <a:ext cx="447"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3</a:t>
                  </a:r>
                  <a:endParaRPr lang="en-US" altLang="zh-CN" sz="2000" dirty="0"/>
                </a:p>
                <a:p>
                  <a:pPr marL="0" lvl="0" indent="0" algn="ctr">
                    <a:spcBef>
                      <a:spcPct val="0"/>
                    </a:spcBef>
                    <a:buNone/>
                  </a:pPr>
                  <a:endParaRPr lang="en-US" altLang="zh-CN" sz="2000" dirty="0"/>
                </a:p>
              </p:txBody>
            </p:sp>
            <p:sp>
              <p:nvSpPr>
                <p:cNvPr id="80948" name="Rectangle 45"/>
                <p:cNvSpPr/>
                <p:nvPr/>
              </p:nvSpPr>
              <p:spPr>
                <a:xfrm>
                  <a:off x="1337" y="1536"/>
                  <a:ext cx="533"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38" name="Group 48"/>
              <p:cNvGrpSpPr/>
              <p:nvPr/>
            </p:nvGrpSpPr>
            <p:grpSpPr>
              <a:xfrm>
                <a:off x="0" y="1920"/>
                <a:ext cx="804" cy="384"/>
                <a:chOff x="0" y="1920"/>
                <a:chExt cx="804" cy="384"/>
              </a:xfrm>
            </p:grpSpPr>
            <p:sp>
              <p:nvSpPr>
                <p:cNvPr id="80945" name="Rectangle 20"/>
                <p:cNvSpPr/>
                <p:nvPr/>
              </p:nvSpPr>
              <p:spPr>
                <a:xfrm>
                  <a:off x="43" y="1920"/>
                  <a:ext cx="718"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3</a:t>
                  </a:r>
                  <a:endParaRPr lang="en-US" altLang="zh-CN" sz="2000" dirty="0"/>
                </a:p>
                <a:p>
                  <a:pPr marL="0" lvl="0" indent="0" algn="ctr">
                    <a:spcBef>
                      <a:spcPct val="0"/>
                    </a:spcBef>
                    <a:buNone/>
                  </a:pPr>
                  <a:endParaRPr lang="en-US" altLang="zh-CN" sz="2000" dirty="0"/>
                </a:p>
              </p:txBody>
            </p:sp>
            <p:sp>
              <p:nvSpPr>
                <p:cNvPr id="80946" name="Rectangle 47"/>
                <p:cNvSpPr/>
                <p:nvPr/>
              </p:nvSpPr>
              <p:spPr>
                <a:xfrm>
                  <a:off x="0" y="1920"/>
                  <a:ext cx="804"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39" name="Group 50"/>
              <p:cNvGrpSpPr/>
              <p:nvPr/>
            </p:nvGrpSpPr>
            <p:grpSpPr>
              <a:xfrm>
                <a:off x="804" y="1920"/>
                <a:ext cx="533" cy="384"/>
                <a:chOff x="804" y="1920"/>
                <a:chExt cx="533" cy="384"/>
              </a:xfrm>
            </p:grpSpPr>
            <p:sp>
              <p:nvSpPr>
                <p:cNvPr id="80943" name="Rectangle 21"/>
                <p:cNvSpPr/>
                <p:nvPr/>
              </p:nvSpPr>
              <p:spPr>
                <a:xfrm>
                  <a:off x="847" y="1920"/>
                  <a:ext cx="447"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3</a:t>
                  </a:r>
                  <a:endParaRPr lang="en-US" altLang="zh-CN" sz="2000" dirty="0"/>
                </a:p>
                <a:p>
                  <a:pPr marL="0" lvl="0" indent="0" algn="ctr">
                    <a:spcBef>
                      <a:spcPct val="0"/>
                    </a:spcBef>
                    <a:buNone/>
                  </a:pPr>
                  <a:endParaRPr lang="en-US" altLang="zh-CN" sz="2000" dirty="0"/>
                </a:p>
              </p:txBody>
            </p:sp>
            <p:sp>
              <p:nvSpPr>
                <p:cNvPr id="80944" name="Rectangle 49"/>
                <p:cNvSpPr/>
                <p:nvPr/>
              </p:nvSpPr>
              <p:spPr>
                <a:xfrm>
                  <a:off x="804" y="1920"/>
                  <a:ext cx="533"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nvGrpSpPr>
              <p:cNvPr id="80940" name="Group 52"/>
              <p:cNvGrpSpPr/>
              <p:nvPr/>
            </p:nvGrpSpPr>
            <p:grpSpPr>
              <a:xfrm>
                <a:off x="1337" y="1920"/>
                <a:ext cx="533" cy="384"/>
                <a:chOff x="1337" y="1920"/>
                <a:chExt cx="533" cy="384"/>
              </a:xfrm>
            </p:grpSpPr>
            <p:sp>
              <p:nvSpPr>
                <p:cNvPr id="80941" name="Rectangle 22"/>
                <p:cNvSpPr/>
                <p:nvPr/>
              </p:nvSpPr>
              <p:spPr>
                <a:xfrm>
                  <a:off x="1380" y="1920"/>
                  <a:ext cx="447" cy="384"/>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t>3</a:t>
                  </a:r>
                  <a:endParaRPr lang="en-US" altLang="zh-CN" sz="2000" dirty="0"/>
                </a:p>
                <a:p>
                  <a:pPr marL="0" lvl="0" indent="0" algn="ctr">
                    <a:spcBef>
                      <a:spcPct val="0"/>
                    </a:spcBef>
                    <a:buNone/>
                  </a:pPr>
                  <a:endParaRPr lang="en-US" altLang="zh-CN" sz="2000" dirty="0"/>
                </a:p>
              </p:txBody>
            </p:sp>
            <p:sp>
              <p:nvSpPr>
                <p:cNvPr id="80942" name="Rectangle 51"/>
                <p:cNvSpPr/>
                <p:nvPr/>
              </p:nvSpPr>
              <p:spPr>
                <a:xfrm>
                  <a:off x="1337" y="1920"/>
                  <a:ext cx="533" cy="38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grpSp>
        <p:sp>
          <p:nvSpPr>
            <p:cNvPr id="80925" name="Rectangle 54"/>
            <p:cNvSpPr/>
            <p:nvPr/>
          </p:nvSpPr>
          <p:spPr>
            <a:xfrm>
              <a:off x="-3" y="381"/>
              <a:ext cx="1876" cy="1926"/>
            </a:xfrm>
            <a:prstGeom prst="rect">
              <a:avLst/>
            </a:prstGeom>
            <a:noFill/>
            <a:ln w="9525"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sp>
        <p:nvSpPr>
          <p:cNvPr id="80904" name="Oval 56"/>
          <p:cNvSpPr/>
          <p:nvPr/>
        </p:nvSpPr>
        <p:spPr>
          <a:xfrm>
            <a:off x="4711700" y="428307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t>0</a:t>
            </a:r>
            <a:endParaRPr lang="en-US" altLang="zh-CN" sz="2400" dirty="0"/>
          </a:p>
        </p:txBody>
      </p:sp>
      <p:sp>
        <p:nvSpPr>
          <p:cNvPr id="80905" name="Oval 57"/>
          <p:cNvSpPr/>
          <p:nvPr/>
        </p:nvSpPr>
        <p:spPr>
          <a:xfrm>
            <a:off x="6064250" y="333057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t>1</a:t>
            </a:r>
            <a:endParaRPr lang="en-US" altLang="zh-CN" sz="2400" dirty="0"/>
          </a:p>
        </p:txBody>
      </p:sp>
      <p:sp>
        <p:nvSpPr>
          <p:cNvPr id="80906" name="Oval 58"/>
          <p:cNvSpPr/>
          <p:nvPr/>
        </p:nvSpPr>
        <p:spPr>
          <a:xfrm>
            <a:off x="6067425" y="533400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t>2</a:t>
            </a:r>
            <a:endParaRPr lang="en-US" altLang="zh-CN" sz="2400" dirty="0"/>
          </a:p>
        </p:txBody>
      </p:sp>
      <p:sp>
        <p:nvSpPr>
          <p:cNvPr id="80907" name="Oval 59"/>
          <p:cNvSpPr/>
          <p:nvPr/>
        </p:nvSpPr>
        <p:spPr>
          <a:xfrm>
            <a:off x="7648575" y="4419600"/>
            <a:ext cx="533400" cy="5334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t>3</a:t>
            </a:r>
            <a:endParaRPr lang="en-US" altLang="zh-CN" sz="2400" dirty="0"/>
          </a:p>
        </p:txBody>
      </p:sp>
      <p:cxnSp>
        <p:nvCxnSpPr>
          <p:cNvPr id="80908" name="AutoShape 60"/>
          <p:cNvCxnSpPr>
            <a:stCxn id="80904" idx="0"/>
            <a:endCxn id="80905" idx="2"/>
          </p:cNvCxnSpPr>
          <p:nvPr/>
        </p:nvCxnSpPr>
        <p:spPr>
          <a:xfrm rot="-5400000">
            <a:off x="5178425" y="3397250"/>
            <a:ext cx="685800" cy="1085850"/>
          </a:xfrm>
          <a:prstGeom prst="curvedConnector2">
            <a:avLst/>
          </a:prstGeom>
          <a:ln w="9525" cap="flat" cmpd="sng">
            <a:solidFill>
              <a:schemeClr val="tx1"/>
            </a:solidFill>
            <a:prstDash val="solid"/>
            <a:headEnd type="none" w="med" len="med"/>
            <a:tailEnd type="triangle" w="med" len="med"/>
          </a:ln>
        </p:spPr>
      </p:cxnSp>
      <p:cxnSp>
        <p:nvCxnSpPr>
          <p:cNvPr id="80909" name="AutoShape 62"/>
          <p:cNvCxnSpPr>
            <a:stCxn id="80904" idx="4"/>
            <a:endCxn id="80906" idx="2"/>
          </p:cNvCxnSpPr>
          <p:nvPr/>
        </p:nvCxnSpPr>
        <p:spPr>
          <a:xfrm rot="-5400000" flipH="1">
            <a:off x="5130800" y="4664075"/>
            <a:ext cx="784225" cy="1089025"/>
          </a:xfrm>
          <a:prstGeom prst="curvedConnector2">
            <a:avLst/>
          </a:prstGeom>
          <a:ln w="9525" cap="flat" cmpd="sng">
            <a:solidFill>
              <a:schemeClr val="tx1"/>
            </a:solidFill>
            <a:prstDash val="solid"/>
            <a:headEnd type="none" w="med" len="med"/>
            <a:tailEnd type="triangle" w="med" len="med"/>
          </a:ln>
        </p:spPr>
      </p:cxnSp>
      <p:cxnSp>
        <p:nvCxnSpPr>
          <p:cNvPr id="80910" name="AutoShape 63"/>
          <p:cNvCxnSpPr>
            <a:stCxn id="80906" idx="7"/>
            <a:endCxn id="80905" idx="5"/>
          </p:cNvCxnSpPr>
          <p:nvPr/>
        </p:nvCxnSpPr>
        <p:spPr>
          <a:xfrm rot="5400000" flipH="1">
            <a:off x="5708650" y="4597400"/>
            <a:ext cx="1625600" cy="317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0911" name="AutoShape 64"/>
          <p:cNvCxnSpPr>
            <a:stCxn id="80905" idx="3"/>
            <a:endCxn id="80906" idx="1"/>
          </p:cNvCxnSpPr>
          <p:nvPr/>
        </p:nvCxnSpPr>
        <p:spPr>
          <a:xfrm rot="-5400000" flipH="1">
            <a:off x="5330825" y="4597400"/>
            <a:ext cx="1625600" cy="317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0912" name="AutoShape 65"/>
          <p:cNvCxnSpPr>
            <a:stCxn id="80905" idx="6"/>
            <a:endCxn id="80907" idx="1"/>
          </p:cNvCxnSpPr>
          <p:nvPr/>
        </p:nvCxnSpPr>
        <p:spPr>
          <a:xfrm>
            <a:off x="6597650" y="3597275"/>
            <a:ext cx="1128713" cy="900113"/>
          </a:xfrm>
          <a:prstGeom prst="curvedConnector2">
            <a:avLst/>
          </a:prstGeom>
          <a:ln w="9525" cap="flat" cmpd="sng">
            <a:solidFill>
              <a:schemeClr val="tx1"/>
            </a:solidFill>
            <a:prstDash val="solid"/>
            <a:headEnd type="none" w="med" len="med"/>
            <a:tailEnd type="triangle" w="med" len="med"/>
          </a:ln>
        </p:spPr>
      </p:cxnSp>
      <p:cxnSp>
        <p:nvCxnSpPr>
          <p:cNvPr id="80913" name="AutoShape 66"/>
          <p:cNvCxnSpPr>
            <a:stCxn id="80906" idx="6"/>
            <a:endCxn id="80907" idx="3"/>
          </p:cNvCxnSpPr>
          <p:nvPr/>
        </p:nvCxnSpPr>
        <p:spPr>
          <a:xfrm flipV="1">
            <a:off x="6600825" y="4875213"/>
            <a:ext cx="1125538" cy="725487"/>
          </a:xfrm>
          <a:prstGeom prst="curvedConnector2">
            <a:avLst/>
          </a:prstGeom>
          <a:ln w="9525" cap="flat" cmpd="sng">
            <a:solidFill>
              <a:schemeClr val="tx1"/>
            </a:solidFill>
            <a:prstDash val="solid"/>
            <a:headEnd type="none" w="med" len="med"/>
            <a:tailEnd type="triangle" w="med" len="med"/>
          </a:ln>
        </p:spPr>
      </p:cxnSp>
      <p:cxnSp>
        <p:nvCxnSpPr>
          <p:cNvPr id="80914" name="AutoShape 67"/>
          <p:cNvCxnSpPr>
            <a:stCxn id="80907" idx="5"/>
            <a:endCxn id="80907" idx="7"/>
          </p:cNvCxnSpPr>
          <p:nvPr/>
        </p:nvCxnSpPr>
        <p:spPr>
          <a:xfrm rot="5400000" flipH="1" flipV="1">
            <a:off x="7913688" y="4681538"/>
            <a:ext cx="377825" cy="3175"/>
          </a:xfrm>
          <a:prstGeom prst="curvedConnector5">
            <a:avLst>
              <a:gd name="adj1" fmla="val -81093"/>
              <a:gd name="adj2" fmla="val 34799995"/>
              <a:gd name="adj3" fmla="val 181093"/>
            </a:avLst>
          </a:prstGeom>
          <a:ln w="9525" cap="flat" cmpd="sng">
            <a:solidFill>
              <a:schemeClr val="tx1"/>
            </a:solidFill>
            <a:prstDash val="solid"/>
            <a:headEnd type="none" w="med" len="med"/>
            <a:tailEnd type="triangle" w="med" len="med"/>
          </a:ln>
        </p:spPr>
      </p:cxnSp>
      <p:sp>
        <p:nvSpPr>
          <p:cNvPr id="80915" name="Text Box 68"/>
          <p:cNvSpPr txBox="1"/>
          <p:nvPr/>
        </p:nvSpPr>
        <p:spPr>
          <a:xfrm>
            <a:off x="5181600" y="3290888"/>
            <a:ext cx="53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a</a:t>
            </a:r>
            <a:endParaRPr lang="en-US" altLang="zh-CN" sz="2800" dirty="0"/>
          </a:p>
        </p:txBody>
      </p:sp>
      <p:sp>
        <p:nvSpPr>
          <p:cNvPr id="80916" name="Text Box 69"/>
          <p:cNvSpPr txBox="1"/>
          <p:nvPr/>
        </p:nvSpPr>
        <p:spPr>
          <a:xfrm>
            <a:off x="5181600" y="5257800"/>
            <a:ext cx="533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b</a:t>
            </a:r>
            <a:endParaRPr lang="en-US" altLang="zh-CN" sz="2800" dirty="0"/>
          </a:p>
        </p:txBody>
      </p:sp>
      <p:sp>
        <p:nvSpPr>
          <p:cNvPr id="80917" name="Text Box 70"/>
          <p:cNvSpPr txBox="1"/>
          <p:nvPr/>
        </p:nvSpPr>
        <p:spPr>
          <a:xfrm>
            <a:off x="5867400" y="4205288"/>
            <a:ext cx="53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b</a:t>
            </a:r>
            <a:endParaRPr lang="en-US" altLang="zh-CN" sz="2800" dirty="0"/>
          </a:p>
        </p:txBody>
      </p:sp>
      <p:sp>
        <p:nvSpPr>
          <p:cNvPr id="80918" name="Text Box 71"/>
          <p:cNvSpPr txBox="1"/>
          <p:nvPr/>
        </p:nvSpPr>
        <p:spPr>
          <a:xfrm>
            <a:off x="6477000" y="4157663"/>
            <a:ext cx="53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a</a:t>
            </a:r>
            <a:endParaRPr lang="en-US" altLang="zh-CN" sz="2800" dirty="0"/>
          </a:p>
        </p:txBody>
      </p:sp>
      <p:sp>
        <p:nvSpPr>
          <p:cNvPr id="80919" name="Text Box 72"/>
          <p:cNvSpPr txBox="1"/>
          <p:nvPr/>
        </p:nvSpPr>
        <p:spPr>
          <a:xfrm>
            <a:off x="7162800" y="3367088"/>
            <a:ext cx="53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a</a:t>
            </a:r>
            <a:endParaRPr lang="en-US" altLang="zh-CN" sz="2800" dirty="0"/>
          </a:p>
        </p:txBody>
      </p:sp>
      <p:sp>
        <p:nvSpPr>
          <p:cNvPr id="80920" name="Text Box 73"/>
          <p:cNvSpPr txBox="1"/>
          <p:nvPr/>
        </p:nvSpPr>
        <p:spPr>
          <a:xfrm>
            <a:off x="7162800" y="5321300"/>
            <a:ext cx="533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b</a:t>
            </a:r>
            <a:endParaRPr lang="en-US" altLang="zh-CN" sz="2800" dirty="0"/>
          </a:p>
        </p:txBody>
      </p:sp>
      <p:sp>
        <p:nvSpPr>
          <p:cNvPr id="80921" name="Text Box 74"/>
          <p:cNvSpPr txBox="1"/>
          <p:nvPr/>
        </p:nvSpPr>
        <p:spPr>
          <a:xfrm>
            <a:off x="8001000" y="3683000"/>
            <a:ext cx="7620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dirty="0"/>
              <a:t>a</a:t>
            </a:r>
            <a:r>
              <a:rPr lang="en-US" altLang="zh-CN" sz="2800" dirty="0"/>
              <a:t>,b</a:t>
            </a:r>
            <a:endParaRPr lang="en-US" altLang="zh-CN" sz="2800" dirty="0"/>
          </a:p>
        </p:txBody>
      </p:sp>
      <p:sp>
        <p:nvSpPr>
          <p:cNvPr id="80922" name="矩形 1"/>
          <p:cNvSpPr/>
          <p:nvPr/>
        </p:nvSpPr>
        <p:spPr>
          <a:xfrm>
            <a:off x="1473200" y="6381750"/>
            <a:ext cx="156845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状态转移矩阵</a:t>
            </a:r>
            <a:endParaRPr lang="zh-CN" altLang="en-US" sz="1800" dirty="0"/>
          </a:p>
        </p:txBody>
      </p:sp>
      <p:sp>
        <p:nvSpPr>
          <p:cNvPr id="80923" name="矩形 2"/>
          <p:cNvSpPr/>
          <p:nvPr/>
        </p:nvSpPr>
        <p:spPr>
          <a:xfrm>
            <a:off x="6167438" y="6059488"/>
            <a:ext cx="133985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状态转移图</a:t>
            </a:r>
            <a:endParaRPr lang="zh-CN" altLang="en-US" sz="18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p:nvPr>
        </p:nvSpPr>
        <p:spPr/>
        <p:txBody>
          <a:bodyPr vert="horz" wrap="square" lIns="91440" tIns="45720" rIns="91440" bIns="45720" anchor="ctr" anchorCtr="0"/>
          <a:p>
            <a:pPr eaLnBrk="1" hangingPunct="1"/>
            <a:r>
              <a:rPr lang="en-US" altLang="zh-CN" sz="3200" u="sng" dirty="0">
                <a:solidFill>
                  <a:srgbClr val="FF0000"/>
                </a:solidFill>
              </a:rPr>
              <a:t>3</a:t>
            </a:r>
            <a:r>
              <a:rPr lang="zh-CN" altLang="en-US" sz="3200" u="sng" dirty="0">
                <a:solidFill>
                  <a:srgbClr val="FF0000"/>
                </a:solidFill>
                <a:latin typeface="宋体" panose="02010600030101010101" pitchFamily="2" charset="-122"/>
              </a:rPr>
              <a:t>．</a:t>
            </a:r>
            <a:r>
              <a:rPr lang="en-US" altLang="zh-CN" sz="3200" u="sng" dirty="0">
                <a:solidFill>
                  <a:srgbClr val="FF0000"/>
                </a:solidFill>
              </a:rPr>
              <a:t>3</a:t>
            </a:r>
            <a:r>
              <a:rPr lang="zh-CN" altLang="en-US" sz="3200" u="sng" dirty="0">
                <a:solidFill>
                  <a:srgbClr val="FF0000"/>
                </a:solidFill>
                <a:latin typeface="宋体" panose="02010600030101010101" pitchFamily="2" charset="-122"/>
              </a:rPr>
              <a:t>．</a:t>
            </a:r>
            <a:r>
              <a:rPr lang="en-US" altLang="zh-CN" sz="3200" u="sng" dirty="0">
                <a:solidFill>
                  <a:srgbClr val="FF0000"/>
                </a:solidFill>
              </a:rPr>
              <a:t>2 </a:t>
            </a:r>
            <a:r>
              <a:rPr lang="zh-CN" altLang="en-US" sz="3200" u="sng" dirty="0">
                <a:solidFill>
                  <a:srgbClr val="FF0000"/>
                </a:solidFill>
                <a:latin typeface="宋体" panose="02010600030101010101" pitchFamily="2" charset="-122"/>
              </a:rPr>
              <a:t>确定有限自动机（</a:t>
            </a:r>
            <a:r>
              <a:rPr lang="en-US" altLang="zh-CN" sz="3200" u="sng" dirty="0">
                <a:solidFill>
                  <a:srgbClr val="FF0000"/>
                </a:solidFill>
              </a:rPr>
              <a:t>DFA</a:t>
            </a:r>
            <a:r>
              <a:rPr lang="zh-CN" altLang="en-US" sz="3200" u="sng" dirty="0">
                <a:solidFill>
                  <a:srgbClr val="FF0000"/>
                </a:solidFill>
                <a:latin typeface="宋体" panose="02010600030101010101" pitchFamily="2" charset="-122"/>
              </a:rPr>
              <a:t>）</a:t>
            </a:r>
            <a:r>
              <a:rPr lang="zh-CN" altLang="en-US" dirty="0"/>
              <a:t> </a:t>
            </a:r>
            <a:br>
              <a:rPr lang="zh-CN" altLang="en-US" dirty="0"/>
            </a:br>
            <a:r>
              <a:rPr lang="en-US" altLang="zh-CN" sz="3200" u="sng" dirty="0">
                <a:solidFill>
                  <a:srgbClr val="FF0000"/>
                </a:solidFill>
              </a:rPr>
              <a:t>(3) </a:t>
            </a:r>
            <a:r>
              <a:rPr lang="zh-CN" altLang="en-US" sz="3200" u="sng" dirty="0">
                <a:solidFill>
                  <a:srgbClr val="FF0000"/>
                </a:solidFill>
              </a:rPr>
              <a:t>性质</a:t>
            </a:r>
            <a:endParaRPr lang="zh-CN" altLang="en-US" sz="3200" u="sng" dirty="0">
              <a:solidFill>
                <a:srgbClr val="FF0000"/>
              </a:solidFill>
            </a:endParaRPr>
          </a:p>
        </p:txBody>
      </p:sp>
      <p:sp>
        <p:nvSpPr>
          <p:cNvPr id="82947" name="Rectangle 3"/>
          <p:cNvSpPr>
            <a:spLocks noGrp="1"/>
          </p:cNvSpPr>
          <p:nvPr>
            <p:ph idx="1"/>
          </p:nvPr>
        </p:nvSpPr>
        <p:spPr>
          <a:xfrm>
            <a:off x="457200" y="1835150"/>
            <a:ext cx="8229600" cy="4572000"/>
          </a:xfrm>
          <a:ln>
            <a:solidFill>
              <a:srgbClr val="000099">
                <a:alpha val="100000"/>
              </a:srgbClr>
            </a:solidFill>
            <a:miter lim="800000"/>
          </a:ln>
        </p:spPr>
        <p:txBody>
          <a:bodyPr vert="horz" wrap="square" lIns="91440" tIns="45720" rIns="91440" bIns="45720" anchor="t" anchorCtr="0"/>
          <a:p>
            <a:pPr algn="just" eaLnBrk="1" hangingPunct="1">
              <a:buNone/>
            </a:pPr>
            <a:r>
              <a:rPr lang="en-US" altLang="zh-CN" sz="2400" dirty="0"/>
              <a:t>1 </a:t>
            </a:r>
            <a:r>
              <a:rPr lang="zh-CN" altLang="en-US" sz="2400" dirty="0"/>
              <a:t>一个</a:t>
            </a:r>
            <a:r>
              <a:rPr lang="en-US" altLang="zh-CN" sz="2400" dirty="0">
                <a:solidFill>
                  <a:srgbClr val="0000FF"/>
                </a:solidFill>
              </a:rPr>
              <a:t>DFA</a:t>
            </a:r>
            <a:r>
              <a:rPr lang="zh-CN" altLang="en-US" sz="2400" dirty="0"/>
              <a:t>可以表示为确定的</a:t>
            </a:r>
            <a:r>
              <a:rPr lang="zh-CN" altLang="en-US" sz="2400" dirty="0">
                <a:solidFill>
                  <a:srgbClr val="0000FF"/>
                </a:solidFill>
              </a:rPr>
              <a:t>状态转换矩阵</a:t>
            </a:r>
            <a:r>
              <a:rPr lang="zh-CN" altLang="en-US" sz="2400" dirty="0"/>
              <a:t>或</a:t>
            </a:r>
            <a:r>
              <a:rPr lang="zh-CN" altLang="en-US" sz="2400" dirty="0">
                <a:solidFill>
                  <a:srgbClr val="0000FF"/>
                </a:solidFill>
              </a:rPr>
              <a:t>状态转换图</a:t>
            </a:r>
            <a:r>
              <a:rPr lang="zh-CN" altLang="en-US" sz="2400" dirty="0"/>
              <a:t>；</a:t>
            </a:r>
            <a:endParaRPr lang="zh-CN" altLang="en-US" sz="2400" dirty="0"/>
          </a:p>
          <a:p>
            <a:pPr algn="just" eaLnBrk="1" hangingPunct="1">
              <a:buNone/>
            </a:pPr>
            <a:endParaRPr lang="zh-CN" altLang="en-US" sz="900" dirty="0"/>
          </a:p>
          <a:p>
            <a:pPr algn="just" eaLnBrk="1" hangingPunct="1">
              <a:buNone/>
            </a:pPr>
            <a:r>
              <a:rPr lang="en-US" altLang="zh-CN" sz="2400" dirty="0"/>
              <a:t>2 </a:t>
            </a:r>
            <a:r>
              <a:rPr lang="zh-CN" altLang="en-US" sz="2400" dirty="0"/>
              <a:t>对于</a:t>
            </a:r>
            <a:r>
              <a:rPr lang="zh-CN" altLang="en-US" sz="2400" dirty="0">
                <a:solidFill>
                  <a:srgbClr val="0000FF"/>
                </a:solidFill>
                <a:latin typeface="宋体" panose="02010600030101010101" pitchFamily="2" charset="-122"/>
              </a:rPr>
              <a:t>∑</a:t>
            </a:r>
            <a:r>
              <a:rPr lang="zh-CN" altLang="en-US" sz="2400" baseline="30000" dirty="0">
                <a:solidFill>
                  <a:srgbClr val="0000FF"/>
                </a:solidFill>
                <a:latin typeface="宋体" panose="02010600030101010101" pitchFamily="2" charset="-122"/>
              </a:rPr>
              <a:t>*</a:t>
            </a:r>
            <a:r>
              <a:rPr lang="zh-CN" altLang="en-US" sz="2400" dirty="0">
                <a:latin typeface="宋体" panose="02010600030101010101" pitchFamily="2" charset="-122"/>
              </a:rPr>
              <a:t>中的任何字</a:t>
            </a:r>
            <a:r>
              <a:rPr lang="en-US" altLang="zh-CN" sz="2400" dirty="0">
                <a:solidFill>
                  <a:srgbClr val="0000FF"/>
                </a:solidFill>
                <a:latin typeface="宋体" panose="02010600030101010101" pitchFamily="2" charset="-122"/>
              </a:rPr>
              <a:t>α</a:t>
            </a:r>
            <a:r>
              <a:rPr lang="zh-CN" altLang="en-US" sz="2400" dirty="0">
                <a:latin typeface="宋体" panose="02010600030101010101" pitchFamily="2" charset="-122"/>
              </a:rPr>
              <a:t>，若存在一条从初态到某一终态结的道路，且这条路上所有狐的标记符连接成的字等于</a:t>
            </a:r>
            <a:r>
              <a:rPr lang="en-US" altLang="zh-CN" sz="2400" dirty="0">
                <a:solidFill>
                  <a:srgbClr val="0000FF"/>
                </a:solidFill>
                <a:latin typeface="宋体" panose="02010600030101010101" pitchFamily="2" charset="-122"/>
              </a:rPr>
              <a:t>α</a:t>
            </a:r>
            <a:r>
              <a:rPr lang="zh-CN" altLang="en-US" sz="2400" dirty="0">
                <a:latin typeface="宋体" panose="02010600030101010101" pitchFamily="2" charset="-122"/>
              </a:rPr>
              <a:t>，则称</a:t>
            </a:r>
            <a:r>
              <a:rPr lang="en-US" altLang="zh-CN" sz="2400" dirty="0">
                <a:solidFill>
                  <a:srgbClr val="0000FF"/>
                </a:solidFill>
                <a:latin typeface="宋体" panose="02010600030101010101" pitchFamily="2" charset="-122"/>
              </a:rPr>
              <a:t>α</a:t>
            </a:r>
            <a:r>
              <a:rPr lang="zh-CN" altLang="en-US" sz="2400" dirty="0">
                <a:latin typeface="宋体" panose="02010600030101010101" pitchFamily="2" charset="-122"/>
              </a:rPr>
              <a:t>可为</a:t>
            </a:r>
            <a:r>
              <a:rPr lang="en-US" altLang="zh-CN" sz="2400" dirty="0">
                <a:latin typeface="宋体" panose="02010600030101010101" pitchFamily="2" charset="-122"/>
              </a:rPr>
              <a:t>DFA M </a:t>
            </a:r>
            <a:r>
              <a:rPr lang="zh-CN" altLang="en-US" sz="2400" dirty="0">
                <a:latin typeface="宋体" panose="02010600030101010101" pitchFamily="2" charset="-122"/>
              </a:rPr>
              <a:t>所</a:t>
            </a:r>
            <a:r>
              <a:rPr lang="zh-CN" altLang="en-US" sz="2400" dirty="0">
                <a:solidFill>
                  <a:srgbClr val="0000FF"/>
                </a:solidFill>
                <a:latin typeface="宋体" panose="02010600030101010101" pitchFamily="2" charset="-122"/>
              </a:rPr>
              <a:t>识别</a:t>
            </a:r>
            <a:r>
              <a:rPr lang="zh-CN" altLang="en-US" sz="2400" dirty="0">
                <a:latin typeface="宋体" panose="02010600030101010101" pitchFamily="2" charset="-122"/>
              </a:rPr>
              <a:t>（</a:t>
            </a:r>
            <a:r>
              <a:rPr lang="zh-CN" altLang="en-US" sz="2400" dirty="0">
                <a:solidFill>
                  <a:srgbClr val="0000FF"/>
                </a:solidFill>
                <a:latin typeface="宋体" panose="02010600030101010101" pitchFamily="2" charset="-122"/>
              </a:rPr>
              <a:t>读出</a:t>
            </a:r>
            <a:r>
              <a:rPr lang="zh-CN" altLang="en-US" sz="2400" dirty="0">
                <a:latin typeface="宋体" panose="02010600030101010101" pitchFamily="2" charset="-122"/>
              </a:rPr>
              <a:t>或</a:t>
            </a:r>
            <a:r>
              <a:rPr lang="zh-CN" altLang="en-US" sz="2400" dirty="0">
                <a:solidFill>
                  <a:srgbClr val="0000FF"/>
                </a:solidFill>
                <a:latin typeface="宋体" panose="02010600030101010101" pitchFamily="2" charset="-122"/>
              </a:rPr>
              <a:t>接受</a:t>
            </a:r>
            <a:r>
              <a:rPr lang="zh-CN" altLang="en-US" sz="2400" dirty="0">
                <a:latin typeface="宋体" panose="02010600030101010101" pitchFamily="2" charset="-122"/>
              </a:rPr>
              <a:t>），</a:t>
            </a:r>
            <a:r>
              <a:rPr lang="en-US" altLang="zh-CN" sz="2400" dirty="0">
                <a:solidFill>
                  <a:srgbClr val="FF0000"/>
                </a:solidFill>
                <a:latin typeface="宋体" panose="02010600030101010101" pitchFamily="2" charset="-122"/>
              </a:rPr>
              <a:t>DFA M </a:t>
            </a:r>
            <a:r>
              <a:rPr lang="zh-CN" altLang="en-US" sz="2400" dirty="0">
                <a:solidFill>
                  <a:srgbClr val="FF0000"/>
                </a:solidFill>
                <a:latin typeface="宋体" panose="02010600030101010101" pitchFamily="2" charset="-122"/>
              </a:rPr>
              <a:t>所能识别的字的全体记为</a:t>
            </a:r>
            <a:r>
              <a:rPr lang="en-US" altLang="zh-CN" sz="2400" dirty="0">
                <a:solidFill>
                  <a:srgbClr val="FF0000"/>
                </a:solidFill>
                <a:latin typeface="宋体" panose="02010600030101010101" pitchFamily="2" charset="-122"/>
              </a:rPr>
              <a:t>L(M)</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gn="just" eaLnBrk="1" hangingPunct="1">
              <a:buNone/>
            </a:pPr>
            <a:endParaRPr lang="zh-CN" altLang="en-US" sz="1000" dirty="0"/>
          </a:p>
          <a:p>
            <a:pPr algn="just" eaLnBrk="1" hangingPunct="1">
              <a:buNone/>
            </a:pPr>
            <a:r>
              <a:rPr lang="en-US" altLang="zh-CN" sz="2400" dirty="0">
                <a:solidFill>
                  <a:srgbClr val="000000"/>
                </a:solidFill>
                <a:latin typeface="宋体" panose="02010600030101010101" pitchFamily="2" charset="-122"/>
              </a:rPr>
              <a:t>3 </a:t>
            </a:r>
            <a:r>
              <a:rPr lang="zh-CN" altLang="en-US" sz="2400" dirty="0">
                <a:solidFill>
                  <a:srgbClr val="000000"/>
                </a:solidFill>
                <a:latin typeface="宋体" panose="02010600030101010101" pitchFamily="2" charset="-122"/>
              </a:rPr>
              <a:t>如果一个</a:t>
            </a:r>
            <a:r>
              <a:rPr lang="en-US" altLang="zh-CN" sz="2400" dirty="0">
                <a:solidFill>
                  <a:srgbClr val="0000FF"/>
                </a:solidFill>
                <a:latin typeface="宋体" panose="02010600030101010101" pitchFamily="2" charset="-122"/>
              </a:rPr>
              <a:t>DFA M</a:t>
            </a:r>
            <a:r>
              <a:rPr lang="zh-CN" altLang="en-US" sz="2400" dirty="0">
                <a:solidFill>
                  <a:srgbClr val="000000"/>
                </a:solidFill>
                <a:latin typeface="宋体" panose="02010600030101010101" pitchFamily="2" charset="-122"/>
              </a:rPr>
              <a:t>的输入字母表为</a:t>
            </a:r>
            <a:r>
              <a:rPr lang="zh-CN" altLang="en-US" sz="2400" dirty="0">
                <a:solidFill>
                  <a:srgbClr val="0000FF"/>
                </a:solidFill>
                <a:latin typeface="宋体" panose="02010600030101010101" pitchFamily="2" charset="-122"/>
              </a:rPr>
              <a:t>∑，</a:t>
            </a:r>
            <a:r>
              <a:rPr lang="zh-CN" altLang="en-US" sz="2400" dirty="0">
                <a:solidFill>
                  <a:srgbClr val="000000"/>
                </a:solidFill>
                <a:latin typeface="宋体" panose="02010600030101010101" pitchFamily="2" charset="-122"/>
              </a:rPr>
              <a:t>则我们称</a:t>
            </a:r>
            <a:r>
              <a:rPr lang="en-US" altLang="zh-CN" sz="2400" dirty="0">
                <a:solidFill>
                  <a:srgbClr val="0000FF"/>
                </a:solidFill>
                <a:latin typeface="宋体" panose="02010600030101010101" pitchFamily="2" charset="-122"/>
              </a:rPr>
              <a:t>M</a:t>
            </a:r>
            <a:r>
              <a:rPr lang="zh-CN" altLang="en-US" sz="2400" dirty="0">
                <a:solidFill>
                  <a:srgbClr val="000000"/>
                </a:solidFill>
                <a:latin typeface="宋体" panose="02010600030101010101" pitchFamily="2" charset="-122"/>
              </a:rPr>
              <a:t>是</a:t>
            </a:r>
            <a:r>
              <a:rPr lang="zh-CN" altLang="en-US" sz="2400" dirty="0">
                <a:solidFill>
                  <a:srgbClr val="0000FF"/>
                </a:solidFill>
                <a:latin typeface="宋体" panose="02010600030101010101" pitchFamily="2" charset="-122"/>
              </a:rPr>
              <a:t>∑</a:t>
            </a:r>
            <a:r>
              <a:rPr lang="zh-CN" altLang="en-US" sz="2400" dirty="0">
                <a:solidFill>
                  <a:srgbClr val="000000"/>
                </a:solidFill>
                <a:latin typeface="宋体" panose="02010600030101010101" pitchFamily="2" charset="-122"/>
              </a:rPr>
              <a:t>上的一个</a:t>
            </a:r>
            <a:r>
              <a:rPr lang="en-US" altLang="zh-CN" sz="2400" dirty="0">
                <a:solidFill>
                  <a:srgbClr val="0000FF"/>
                </a:solidFill>
                <a:latin typeface="宋体" panose="02010600030101010101" pitchFamily="2" charset="-122"/>
              </a:rPr>
              <a:t>DFA</a:t>
            </a:r>
            <a:r>
              <a:rPr lang="zh-CN" altLang="en-US" sz="2400" dirty="0">
                <a:solidFill>
                  <a:srgbClr val="0000FF"/>
                </a:solidFill>
                <a:latin typeface="宋体" panose="02010600030101010101" pitchFamily="2" charset="-122"/>
              </a:rPr>
              <a:t>； ∑</a:t>
            </a:r>
            <a:r>
              <a:rPr lang="zh-CN" altLang="en-US" sz="2400" dirty="0"/>
              <a:t>上的一个字集</a:t>
            </a:r>
            <a:r>
              <a:rPr lang="en-US" altLang="zh-CN" sz="2400" dirty="0">
                <a:solidFill>
                  <a:srgbClr val="0000FF"/>
                </a:solidFill>
              </a:rPr>
              <a:t>V </a:t>
            </a:r>
            <a:r>
              <a:rPr lang="en-US" altLang="zh-CN" sz="2400" dirty="0">
                <a:solidFill>
                  <a:srgbClr val="0000FF"/>
                </a:solidFill>
                <a:ea typeface="MingLiU" pitchFamily="49" charset="-120"/>
                <a:sym typeface="Symbol" panose="05050102010706020507" pitchFamily="18" charset="2"/>
              </a:rPr>
              <a:t></a:t>
            </a:r>
            <a:r>
              <a:rPr lang="en-US" altLang="zh-CN" sz="2400" dirty="0">
                <a:solidFill>
                  <a:srgbClr val="0000FF"/>
                </a:solidFill>
                <a:latin typeface="宋体" panose="02010600030101010101" pitchFamily="2" charset="-122"/>
              </a:rPr>
              <a:t>∑</a:t>
            </a:r>
            <a:r>
              <a:rPr lang="en-US" altLang="zh-CN" sz="2400" baseline="30000" dirty="0">
                <a:solidFill>
                  <a:srgbClr val="0000FF"/>
                </a:solidFill>
                <a:latin typeface="宋体" panose="02010600030101010101" pitchFamily="2" charset="-122"/>
              </a:rPr>
              <a:t>*</a:t>
            </a:r>
            <a:r>
              <a:rPr lang="en-US" altLang="zh-CN" sz="2400" dirty="0"/>
              <a:t> </a:t>
            </a:r>
            <a:r>
              <a:rPr lang="zh-CN" altLang="en-US" sz="2400" dirty="0"/>
              <a:t>是正规的，当且仅当存在</a:t>
            </a:r>
            <a:r>
              <a:rPr lang="zh-CN" altLang="en-US" sz="2400" dirty="0">
                <a:solidFill>
                  <a:srgbClr val="0000FF"/>
                </a:solidFill>
                <a:latin typeface="宋体" panose="02010600030101010101" pitchFamily="2" charset="-122"/>
              </a:rPr>
              <a:t>∑</a:t>
            </a:r>
            <a:r>
              <a:rPr lang="zh-CN" altLang="en-US" sz="2400" dirty="0"/>
              <a:t>上的</a:t>
            </a:r>
            <a:r>
              <a:rPr lang="en-US" altLang="zh-CN" sz="2400" dirty="0">
                <a:solidFill>
                  <a:srgbClr val="0000FF"/>
                </a:solidFill>
              </a:rPr>
              <a:t>DFA M</a:t>
            </a:r>
            <a:r>
              <a:rPr lang="zh-CN" altLang="en-US" sz="2400" dirty="0"/>
              <a:t>，使得</a:t>
            </a:r>
            <a:r>
              <a:rPr lang="en-US" altLang="zh-CN" sz="2400" dirty="0">
                <a:solidFill>
                  <a:srgbClr val="FF0000"/>
                </a:solidFill>
              </a:rPr>
              <a:t>V</a:t>
            </a:r>
            <a:r>
              <a:rPr lang="zh-CN" altLang="en-US" sz="2400" dirty="0">
                <a:solidFill>
                  <a:srgbClr val="FF0000"/>
                </a:solidFill>
              </a:rPr>
              <a:t>＝</a:t>
            </a:r>
            <a:r>
              <a:rPr lang="en-US" altLang="zh-CN" sz="2400" dirty="0">
                <a:solidFill>
                  <a:srgbClr val="FF0000"/>
                </a:solidFill>
              </a:rPr>
              <a:t>L(M)</a:t>
            </a:r>
            <a:endParaRPr lang="en-US" altLang="zh-CN" sz="2400" dirty="0">
              <a:solidFill>
                <a:srgbClr val="FF0000"/>
              </a:solidFill>
            </a:endParaRPr>
          </a:p>
          <a:p>
            <a:pPr algn="just" eaLnBrk="1" hangingPunct="1">
              <a:buNone/>
            </a:pPr>
            <a:endParaRPr lang="en-US" altLang="zh-CN" sz="700" dirty="0"/>
          </a:p>
          <a:p>
            <a:pPr eaLnBrk="1" hangingPunct="1">
              <a:buNone/>
            </a:pPr>
            <a:r>
              <a:rPr lang="en-US" altLang="zh-CN" sz="2400" dirty="0">
                <a:solidFill>
                  <a:schemeClr val="tx2"/>
                </a:solidFill>
              </a:rPr>
              <a:t>4 </a:t>
            </a:r>
            <a:r>
              <a:rPr lang="en-US" altLang="zh-CN" sz="2400" dirty="0">
                <a:solidFill>
                  <a:srgbClr val="0000FF"/>
                </a:solidFill>
              </a:rPr>
              <a:t> DFA</a:t>
            </a:r>
            <a:r>
              <a:rPr lang="en-US" altLang="zh-CN" sz="2400" dirty="0"/>
              <a:t> </a:t>
            </a:r>
            <a:r>
              <a:rPr lang="zh-CN" altLang="en-US" sz="2400" dirty="0">
                <a:latin typeface="宋体" panose="02010600030101010101" pitchFamily="2" charset="-122"/>
              </a:rPr>
              <a:t>的确定性：</a:t>
            </a:r>
            <a:r>
              <a:rPr lang="en-US" altLang="zh-CN" sz="2400" dirty="0">
                <a:solidFill>
                  <a:srgbClr val="0000FF"/>
                </a:solidFill>
                <a:ea typeface="MingLiU" pitchFamily="49" charset="-120"/>
              </a:rPr>
              <a:t>δ</a:t>
            </a:r>
            <a:r>
              <a:rPr lang="zh-CN" altLang="en-US" sz="2400" dirty="0">
                <a:solidFill>
                  <a:srgbClr val="0000FF"/>
                </a:solidFill>
                <a:latin typeface="宋体" panose="02010600030101010101" pitchFamily="2" charset="-122"/>
              </a:rPr>
              <a:t>：</a:t>
            </a:r>
            <a:r>
              <a:rPr lang="en-US" altLang="zh-CN" sz="2400" dirty="0">
                <a:solidFill>
                  <a:srgbClr val="0000FF"/>
                </a:solidFill>
              </a:rPr>
              <a:t>S</a:t>
            </a:r>
            <a:r>
              <a:rPr lang="en-US" altLang="zh-CN" sz="2400" dirty="0">
                <a:solidFill>
                  <a:srgbClr val="0000FF"/>
                </a:solidFill>
                <a:latin typeface="宋体" panose="02010600030101010101" pitchFamily="2" charset="-122"/>
              </a:rPr>
              <a:t>×∑→</a:t>
            </a:r>
            <a:r>
              <a:rPr lang="en-US" altLang="zh-CN" sz="2400" dirty="0">
                <a:solidFill>
                  <a:srgbClr val="0000FF"/>
                </a:solidFill>
              </a:rPr>
              <a:t>S</a:t>
            </a:r>
            <a:r>
              <a:rPr lang="zh-CN" altLang="en-US" sz="2400" dirty="0">
                <a:latin typeface="宋体" panose="02010600030101010101" pitchFamily="2" charset="-122"/>
              </a:rPr>
              <a:t>为</a:t>
            </a:r>
            <a:r>
              <a:rPr lang="zh-CN" altLang="en-US" sz="2400" dirty="0">
                <a:solidFill>
                  <a:srgbClr val="FF0000"/>
                </a:solidFill>
                <a:latin typeface="宋体" panose="02010600030101010101" pitchFamily="2" charset="-122"/>
              </a:rPr>
              <a:t>单值函数</a:t>
            </a:r>
            <a:r>
              <a:rPr lang="zh-CN" altLang="en-US" sz="2400" dirty="0">
                <a:latin typeface="宋体" panose="02010600030101010101" pitchFamily="2" charset="-122"/>
              </a:rPr>
              <a:t>；</a:t>
            </a:r>
            <a:r>
              <a:rPr lang="zh-CN" altLang="en-US" sz="2400" dirty="0">
                <a:solidFill>
                  <a:srgbClr val="FF0000"/>
                </a:solidFill>
                <a:latin typeface="宋体" panose="02010600030101010101" pitchFamily="2" charset="-122"/>
              </a:rPr>
              <a:t>多值函数</a:t>
            </a:r>
            <a:r>
              <a:rPr lang="zh-CN" altLang="en-US" sz="2400" dirty="0">
                <a:latin typeface="宋体" panose="02010600030101010101" pitchFamily="2" charset="-122"/>
              </a:rPr>
              <a:t>对应</a:t>
            </a:r>
            <a:r>
              <a:rPr lang="zh-CN" altLang="en-US" sz="2400" dirty="0">
                <a:solidFill>
                  <a:srgbClr val="000099"/>
                </a:solidFill>
                <a:latin typeface="宋体" panose="02010600030101010101" pitchFamily="2" charset="-122"/>
              </a:rPr>
              <a:t>非确定自动机 </a:t>
            </a:r>
            <a:r>
              <a:rPr lang="en-US" altLang="zh-CN" sz="2400" b="1" dirty="0">
                <a:solidFill>
                  <a:srgbClr val="000099"/>
                </a:solidFill>
                <a:latin typeface="宋体" panose="02010600030101010101" pitchFamily="2" charset="-122"/>
              </a:rPr>
              <a:t>NFA</a:t>
            </a:r>
            <a:r>
              <a:rPr lang="en-US" altLang="zh-CN" sz="2400" dirty="0">
                <a:solidFill>
                  <a:srgbClr val="000099"/>
                </a:solidFill>
                <a:latin typeface="宋体" panose="02010600030101010101" pitchFamily="2" charset="-122"/>
              </a:rPr>
              <a:t> </a:t>
            </a:r>
            <a:r>
              <a:rPr lang="zh-CN" altLang="en-US" sz="2400" dirty="0">
                <a:latin typeface="宋体" panose="02010600030101010101" pitchFamily="2" charset="-122"/>
              </a:rPr>
              <a:t>。</a:t>
            </a:r>
            <a:r>
              <a:rPr lang="zh-CN" altLang="en-US" sz="2400" dirty="0"/>
              <a:t> </a:t>
            </a:r>
            <a:endParaRPr lang="zh-CN" alt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p:nvPr>
        </p:nvSpPr>
        <p:spPr/>
        <p:txBody>
          <a:bodyPr vert="horz" wrap="square" lIns="91440" tIns="45720" rIns="91440" bIns="45720" anchor="ctr" anchorCtr="0"/>
          <a:p>
            <a:pPr eaLnBrk="1" hangingPunct="1"/>
            <a:r>
              <a:rPr lang="en-US" altLang="zh-CN" sz="2800" u="sng" dirty="0">
                <a:solidFill>
                  <a:srgbClr val="FF0000"/>
                </a:solidFill>
              </a:rPr>
              <a:t>3</a:t>
            </a:r>
            <a:r>
              <a:rPr lang="zh-CN" altLang="en-US" sz="2800" u="sng" dirty="0">
                <a:solidFill>
                  <a:srgbClr val="FF0000"/>
                </a:solidFill>
                <a:latin typeface="宋体" panose="02010600030101010101" pitchFamily="2" charset="-122"/>
              </a:rPr>
              <a:t>．</a:t>
            </a:r>
            <a:r>
              <a:rPr lang="en-US" altLang="zh-CN" sz="2800" u="sng" dirty="0">
                <a:solidFill>
                  <a:srgbClr val="FF0000"/>
                </a:solidFill>
              </a:rPr>
              <a:t>3</a:t>
            </a:r>
            <a:r>
              <a:rPr lang="zh-CN" altLang="en-US" sz="2800" u="sng" dirty="0">
                <a:solidFill>
                  <a:srgbClr val="FF0000"/>
                </a:solidFill>
                <a:latin typeface="宋体" panose="02010600030101010101" pitchFamily="2" charset="-122"/>
              </a:rPr>
              <a:t>．</a:t>
            </a:r>
            <a:r>
              <a:rPr lang="en-US" altLang="zh-CN" sz="2800" u="sng" dirty="0">
                <a:solidFill>
                  <a:srgbClr val="FF0000"/>
                </a:solidFill>
              </a:rPr>
              <a:t>3 </a:t>
            </a:r>
            <a:r>
              <a:rPr lang="zh-CN" altLang="en-US" sz="2800" u="sng" dirty="0">
                <a:solidFill>
                  <a:srgbClr val="FF0000"/>
                </a:solidFill>
                <a:latin typeface="宋体" panose="02010600030101010101" pitchFamily="2" charset="-122"/>
              </a:rPr>
              <a:t>非确定有限自动机（</a:t>
            </a:r>
            <a:r>
              <a:rPr lang="en-US" altLang="zh-CN" sz="2800" u="sng" dirty="0">
                <a:solidFill>
                  <a:srgbClr val="FF0000"/>
                </a:solidFill>
              </a:rPr>
              <a:t>NFA</a:t>
            </a:r>
            <a:r>
              <a:rPr lang="zh-CN" altLang="en-US" sz="2800" u="sng" dirty="0">
                <a:solidFill>
                  <a:srgbClr val="FF0000"/>
                </a:solidFill>
                <a:latin typeface="宋体" panose="02010600030101010101" pitchFamily="2" charset="-122"/>
              </a:rPr>
              <a:t>）</a:t>
            </a:r>
            <a:r>
              <a:rPr lang="zh-CN" altLang="en-US" dirty="0"/>
              <a:t> </a:t>
            </a:r>
            <a:br>
              <a:rPr lang="zh-CN" altLang="en-US" dirty="0"/>
            </a:br>
            <a:r>
              <a:rPr lang="en-US" altLang="zh-CN" sz="3200" u="sng" dirty="0">
                <a:solidFill>
                  <a:srgbClr val="FF0000"/>
                </a:solidFill>
              </a:rPr>
              <a:t>(1) </a:t>
            </a:r>
            <a:r>
              <a:rPr lang="zh-CN" altLang="en-US" sz="3200" u="sng" dirty="0">
                <a:solidFill>
                  <a:srgbClr val="FF0000"/>
                </a:solidFill>
              </a:rPr>
              <a:t>定义</a:t>
            </a:r>
            <a:endParaRPr lang="zh-CN" altLang="en-US" sz="3200" u="sng" dirty="0">
              <a:solidFill>
                <a:srgbClr val="FF0000"/>
              </a:solidFill>
            </a:endParaRPr>
          </a:p>
        </p:txBody>
      </p:sp>
      <p:sp>
        <p:nvSpPr>
          <p:cNvPr id="83971" name="Rectangle 3"/>
          <p:cNvSpPr>
            <a:spLocks noGrp="1"/>
          </p:cNvSpPr>
          <p:nvPr>
            <p:ph idx="1"/>
          </p:nvPr>
        </p:nvSpPr>
        <p:spPr>
          <a:xfrm>
            <a:off x="381000" y="1981200"/>
            <a:ext cx="8382000" cy="4495800"/>
          </a:xfrm>
          <a:ln>
            <a:solidFill>
              <a:srgbClr val="000099">
                <a:alpha val="100000"/>
              </a:srgbClr>
            </a:solidFill>
            <a:miter lim="800000"/>
          </a:ln>
        </p:spPr>
        <p:txBody>
          <a:bodyPr vert="horz" wrap="square" lIns="91440" tIns="45720" rIns="91440" bIns="45720" anchor="t" anchorCtr="0"/>
          <a:p>
            <a:pPr marL="533400" indent="-533400" algn="just" eaLnBrk="1" hangingPunct="1">
              <a:buNone/>
            </a:pPr>
            <a:r>
              <a:rPr lang="en-US" altLang="zh-CN" dirty="0"/>
              <a:t> </a:t>
            </a:r>
            <a:r>
              <a:rPr lang="zh-CN" altLang="en-US" sz="2400" dirty="0"/>
              <a:t>一个非确定有限自动机（</a:t>
            </a:r>
            <a:r>
              <a:rPr lang="en-US" altLang="zh-CN" sz="2400" dirty="0"/>
              <a:t>NFA</a:t>
            </a:r>
            <a:r>
              <a:rPr lang="zh-CN" altLang="en-US" sz="2400" dirty="0"/>
              <a:t>）</a:t>
            </a:r>
            <a:r>
              <a:rPr lang="en-US" altLang="zh-CN" sz="2400" dirty="0"/>
              <a:t>M </a:t>
            </a:r>
            <a:r>
              <a:rPr lang="zh-CN" altLang="en-US" sz="2400" dirty="0"/>
              <a:t>是一个五元式  </a:t>
            </a:r>
            <a:endParaRPr lang="zh-CN" altLang="en-US" sz="2400" dirty="0"/>
          </a:p>
          <a:p>
            <a:pPr marL="533400" indent="-533400" algn="just" eaLnBrk="1" hangingPunct="1">
              <a:buNone/>
            </a:pPr>
            <a:r>
              <a:rPr lang="zh-CN" altLang="en-US" sz="2400" dirty="0"/>
              <a:t>           </a:t>
            </a:r>
            <a:r>
              <a:rPr lang="en-US" altLang="zh-CN" sz="2400" dirty="0"/>
              <a:t>M = ( </a:t>
            </a:r>
            <a:r>
              <a:rPr lang="en-US" altLang="zh-CN" sz="2400" dirty="0">
                <a:solidFill>
                  <a:srgbClr val="0000FF"/>
                </a:solidFill>
              </a:rPr>
              <a:t>S</a:t>
            </a:r>
            <a:r>
              <a:rPr lang="en-US" altLang="zh-CN" sz="2400" dirty="0"/>
              <a:t>,</a:t>
            </a:r>
            <a:r>
              <a:rPr lang="en-US" altLang="zh-CN" sz="2400" dirty="0">
                <a:solidFill>
                  <a:srgbClr val="0000FF"/>
                </a:solidFill>
                <a:latin typeface="宋体" panose="02010600030101010101" pitchFamily="2" charset="-122"/>
              </a:rPr>
              <a:t> ∑,</a:t>
            </a:r>
            <a:r>
              <a:rPr lang="en-US" altLang="zh-CN" sz="2400" dirty="0">
                <a:solidFill>
                  <a:srgbClr val="0000FF"/>
                </a:solidFill>
                <a:ea typeface="MingLiU" pitchFamily="49" charset="-120"/>
              </a:rPr>
              <a:t> δ</a:t>
            </a:r>
            <a:r>
              <a:rPr lang="en-US" altLang="zh-CN" sz="2400" dirty="0">
                <a:solidFill>
                  <a:srgbClr val="0000FF"/>
                </a:solidFill>
                <a:latin typeface="宋体" panose="02010600030101010101" pitchFamily="2" charset="-122"/>
              </a:rPr>
              <a:t>,S</a:t>
            </a:r>
            <a:r>
              <a:rPr lang="en-US" altLang="zh-CN" sz="2400" baseline="-30000" dirty="0">
                <a:solidFill>
                  <a:srgbClr val="0000FF"/>
                </a:solidFill>
                <a:latin typeface="宋体" panose="02010600030101010101" pitchFamily="2" charset="-122"/>
              </a:rPr>
              <a:t>0</a:t>
            </a:r>
            <a:r>
              <a:rPr lang="zh-CN" altLang="en-US" sz="2400" dirty="0">
                <a:solidFill>
                  <a:srgbClr val="0000FF"/>
                </a:solidFill>
                <a:latin typeface="宋体" panose="02010600030101010101" pitchFamily="2" charset="-122"/>
              </a:rPr>
              <a:t>，</a:t>
            </a:r>
            <a:r>
              <a:rPr lang="en-US" altLang="zh-CN" sz="2400" dirty="0">
                <a:solidFill>
                  <a:srgbClr val="0000FF"/>
                </a:solidFill>
                <a:latin typeface="宋体" panose="02010600030101010101" pitchFamily="2" charset="-122"/>
              </a:rPr>
              <a:t>F ),</a:t>
            </a:r>
            <a:r>
              <a:rPr lang="zh-CN" altLang="en-US" sz="2400" dirty="0">
                <a:latin typeface="宋体" panose="02010600030101010101" pitchFamily="2" charset="-122"/>
              </a:rPr>
              <a:t>其中：</a:t>
            </a:r>
            <a:endParaRPr lang="zh-CN" altLang="en-US" sz="2400" dirty="0"/>
          </a:p>
          <a:p>
            <a:pPr marL="533400" indent="-533400" algn="just" eaLnBrk="1" hangingPunct="1">
              <a:buNone/>
            </a:pPr>
            <a:r>
              <a:rPr lang="en-US" altLang="zh-CN" sz="2400" dirty="0">
                <a:solidFill>
                  <a:schemeClr val="tx2"/>
                </a:solidFill>
              </a:rPr>
              <a:t>(1)</a:t>
            </a:r>
            <a:r>
              <a:rPr lang="en-US" altLang="zh-CN" sz="2400" dirty="0">
                <a:solidFill>
                  <a:srgbClr val="0000FF"/>
                </a:solidFill>
              </a:rPr>
              <a:t> S</a:t>
            </a:r>
            <a:r>
              <a:rPr lang="zh-CN" altLang="en-US" sz="2400" dirty="0">
                <a:latin typeface="宋体" panose="02010600030101010101" pitchFamily="2" charset="-122"/>
              </a:rPr>
              <a:t>是一个有限集，它的每一个元素称为一个状态</a:t>
            </a:r>
            <a:endParaRPr lang="zh-CN" altLang="en-US" sz="2400" dirty="0">
              <a:latin typeface="宋体" panose="02010600030101010101" pitchFamily="2" charset="-122"/>
            </a:endParaRPr>
          </a:p>
          <a:p>
            <a:pPr marL="533400" indent="-533400" algn="just" eaLnBrk="1" hangingPunct="1">
              <a:buNone/>
            </a:pPr>
            <a:r>
              <a:rPr lang="en-US" altLang="zh-CN" sz="2400" dirty="0">
                <a:solidFill>
                  <a:schemeClr val="tx2"/>
                </a:solidFill>
                <a:latin typeface="宋体" panose="02010600030101010101" pitchFamily="2" charset="-122"/>
              </a:rPr>
              <a:t>(2)</a:t>
            </a:r>
            <a:r>
              <a:rPr lang="en-US" altLang="zh-CN" sz="2400" dirty="0">
                <a:solidFill>
                  <a:srgbClr val="0000FF"/>
                </a:solidFill>
                <a:latin typeface="宋体" panose="02010600030101010101" pitchFamily="2" charset="-122"/>
              </a:rPr>
              <a:t>∑</a:t>
            </a:r>
            <a:r>
              <a:rPr lang="zh-CN" altLang="en-US" sz="2400" dirty="0">
                <a:solidFill>
                  <a:srgbClr val="000000"/>
                </a:solidFill>
                <a:latin typeface="宋体" panose="02010600030101010101" pitchFamily="2" charset="-122"/>
              </a:rPr>
              <a:t>是一个有穷字母集，它的每一个元素称为一个</a:t>
            </a:r>
            <a:r>
              <a:rPr lang="zh-CN" altLang="en-US" sz="2400" dirty="0">
                <a:solidFill>
                  <a:srgbClr val="0000FF"/>
                </a:solidFill>
                <a:latin typeface="宋体" panose="02010600030101010101" pitchFamily="2" charset="-122"/>
              </a:rPr>
              <a:t>输入字符</a:t>
            </a:r>
            <a:r>
              <a:rPr lang="zh-CN" altLang="en-US" sz="2400" dirty="0">
                <a:solidFill>
                  <a:srgbClr val="000000"/>
                </a:solidFill>
                <a:latin typeface="宋体" panose="02010600030101010101" pitchFamily="2" charset="-122"/>
              </a:rPr>
              <a:t>；</a:t>
            </a:r>
            <a:endParaRPr lang="zh-CN" altLang="en-US" sz="2400" dirty="0"/>
          </a:p>
          <a:p>
            <a:pPr marL="533400" indent="-533400" algn="just" eaLnBrk="1" hangingPunct="1">
              <a:buNone/>
            </a:pPr>
            <a:r>
              <a:rPr lang="en-US" altLang="zh-CN" sz="2400" dirty="0">
                <a:solidFill>
                  <a:schemeClr val="tx2"/>
                </a:solidFill>
                <a:ea typeface="MingLiU" pitchFamily="49" charset="-120"/>
              </a:rPr>
              <a:t>(3)</a:t>
            </a:r>
            <a:r>
              <a:rPr lang="en-US" altLang="zh-CN" sz="2400" dirty="0">
                <a:solidFill>
                  <a:srgbClr val="0000FF"/>
                </a:solidFill>
                <a:ea typeface="MingLiU" pitchFamily="49" charset="-120"/>
              </a:rPr>
              <a:t>δ</a:t>
            </a:r>
            <a:r>
              <a:rPr lang="zh-CN" altLang="en-US" sz="2400" dirty="0">
                <a:solidFill>
                  <a:srgbClr val="000000"/>
                </a:solidFill>
                <a:latin typeface="宋体" panose="02010600030101010101" pitchFamily="2" charset="-122"/>
              </a:rPr>
              <a:t>是一个从</a:t>
            </a:r>
            <a:r>
              <a:rPr lang="en-US" altLang="zh-CN" sz="2400" dirty="0">
                <a:solidFill>
                  <a:srgbClr val="0000FF"/>
                </a:solidFill>
                <a:latin typeface="宋体" panose="02010600030101010101" pitchFamily="2" charset="-122"/>
              </a:rPr>
              <a:t>S×</a:t>
            </a:r>
            <a:r>
              <a:rPr lang="en-US" altLang="zh-CN" sz="2400" dirty="0">
                <a:solidFill>
                  <a:srgbClr val="FF0000"/>
                </a:solidFill>
                <a:latin typeface="宋体" panose="02010600030101010101" pitchFamily="2" charset="-122"/>
              </a:rPr>
              <a:t>∑</a:t>
            </a:r>
            <a:r>
              <a:rPr lang="en-US" altLang="zh-CN" sz="2400" baseline="30000" dirty="0">
                <a:solidFill>
                  <a:srgbClr val="FF0000"/>
                </a:solidFill>
                <a:latin typeface="宋体" panose="02010600030101010101" pitchFamily="2" charset="-122"/>
              </a:rPr>
              <a:t>*</a:t>
            </a:r>
            <a:r>
              <a:rPr lang="zh-CN" altLang="en-US" sz="2400" dirty="0">
                <a:solidFill>
                  <a:srgbClr val="000000"/>
                </a:solidFill>
                <a:latin typeface="宋体" panose="02010600030101010101" pitchFamily="2" charset="-122"/>
              </a:rPr>
              <a:t>至</a:t>
            </a:r>
            <a:r>
              <a:rPr lang="en-US" altLang="zh-CN" sz="2400" dirty="0">
                <a:solidFill>
                  <a:srgbClr val="0000FF"/>
                </a:solidFill>
                <a:latin typeface="宋体" panose="02010600030101010101" pitchFamily="2" charset="-122"/>
              </a:rPr>
              <a:t>S</a:t>
            </a:r>
            <a:r>
              <a:rPr lang="zh-CN" altLang="en-US" sz="2400" dirty="0">
                <a:solidFill>
                  <a:srgbClr val="000000"/>
                </a:solidFill>
                <a:latin typeface="宋体" panose="02010600030101010101" pitchFamily="2" charset="-122"/>
              </a:rPr>
              <a:t>的</a:t>
            </a:r>
            <a:r>
              <a:rPr lang="zh-CN" altLang="en-US" sz="2400" dirty="0">
                <a:solidFill>
                  <a:srgbClr val="FF0000"/>
                </a:solidFill>
                <a:latin typeface="宋体" panose="02010600030101010101" pitchFamily="2" charset="-122"/>
              </a:rPr>
              <a:t>子集</a:t>
            </a:r>
            <a:r>
              <a:rPr lang="zh-CN" altLang="en-US" sz="2400" dirty="0">
                <a:solidFill>
                  <a:srgbClr val="000000"/>
                </a:solidFill>
                <a:latin typeface="宋体" panose="02010600030101010101" pitchFamily="2" charset="-122"/>
              </a:rPr>
              <a:t>（</a:t>
            </a:r>
            <a:r>
              <a:rPr lang="en-US" altLang="zh-CN" sz="2400" dirty="0">
                <a:solidFill>
                  <a:srgbClr val="000000"/>
                </a:solidFill>
                <a:latin typeface="宋体" panose="02010600030101010101" pitchFamily="2" charset="-122"/>
              </a:rPr>
              <a:t>not</a:t>
            </a:r>
            <a:r>
              <a:rPr lang="zh-CN" altLang="en-US" sz="2400" dirty="0">
                <a:solidFill>
                  <a:srgbClr val="000000"/>
                </a:solidFill>
                <a:latin typeface="宋体" panose="02010600030101010101" pitchFamily="2" charset="-122"/>
              </a:rPr>
              <a:t>单值）</a:t>
            </a:r>
            <a:r>
              <a:rPr lang="zh-CN" altLang="en-US" sz="2400" dirty="0">
                <a:solidFill>
                  <a:srgbClr val="0000FF"/>
                </a:solidFill>
                <a:latin typeface="宋体" panose="02010600030101010101" pitchFamily="2" charset="-122"/>
              </a:rPr>
              <a:t>影射</a:t>
            </a:r>
            <a:r>
              <a:rPr lang="zh-CN" altLang="en-US" sz="2400" dirty="0">
                <a:solidFill>
                  <a:srgbClr val="000000"/>
                </a:solidFill>
                <a:latin typeface="宋体" panose="02010600030101010101" pitchFamily="2" charset="-122"/>
              </a:rPr>
              <a:t>；</a:t>
            </a:r>
            <a:endParaRPr lang="zh-CN" altLang="en-US" sz="2400" dirty="0"/>
          </a:p>
          <a:p>
            <a:pPr marL="533400" indent="-533400" algn="just" eaLnBrk="1" hangingPunct="1">
              <a:buNone/>
            </a:pPr>
            <a:r>
              <a:rPr lang="zh-CN" altLang="en-US" sz="2400" dirty="0">
                <a:solidFill>
                  <a:srgbClr val="000000"/>
                </a:solidFill>
                <a:latin typeface="宋体" panose="02010600030101010101" pitchFamily="2" charset="-122"/>
              </a:rPr>
              <a:t>    即 ： </a:t>
            </a:r>
            <a:r>
              <a:rPr lang="en-US" altLang="zh-CN" sz="2400" u="sng" dirty="0">
                <a:solidFill>
                  <a:srgbClr val="0000FF"/>
                </a:solidFill>
                <a:ea typeface="MingLiU" pitchFamily="49" charset="-120"/>
              </a:rPr>
              <a:t>δ</a:t>
            </a:r>
            <a:r>
              <a:rPr lang="en-US" altLang="zh-CN" sz="2400" u="sng" dirty="0">
                <a:solidFill>
                  <a:srgbClr val="0000FF"/>
                </a:solidFill>
              </a:rPr>
              <a:t> </a:t>
            </a:r>
            <a:r>
              <a:rPr lang="zh-CN" altLang="en-US" sz="2400" u="sng" dirty="0">
                <a:solidFill>
                  <a:srgbClr val="0000FF"/>
                </a:solidFill>
              </a:rPr>
              <a:t>：</a:t>
            </a:r>
            <a:r>
              <a:rPr lang="en-US" altLang="zh-CN" sz="2400" u="sng" dirty="0">
                <a:solidFill>
                  <a:srgbClr val="0000FF"/>
                </a:solidFill>
              </a:rPr>
              <a:t>S×</a:t>
            </a:r>
            <a:r>
              <a:rPr lang="en-US" altLang="zh-CN" sz="2400" u="sng" dirty="0">
                <a:solidFill>
                  <a:srgbClr val="0000FF"/>
                </a:solidFill>
                <a:latin typeface="宋体" panose="02010600030101010101" pitchFamily="2" charset="-122"/>
              </a:rPr>
              <a:t>∑</a:t>
            </a:r>
            <a:r>
              <a:rPr lang="en-US" altLang="zh-CN" sz="2400" u="sng" baseline="30000" dirty="0">
                <a:solidFill>
                  <a:srgbClr val="0000FF"/>
                </a:solidFill>
                <a:latin typeface="宋体" panose="02010600030101010101" pitchFamily="2" charset="-122"/>
              </a:rPr>
              <a:t>*</a:t>
            </a:r>
            <a:r>
              <a:rPr lang="en-US" altLang="zh-CN" sz="2400" u="sng" dirty="0">
                <a:solidFill>
                  <a:srgbClr val="0000FF"/>
                </a:solidFill>
              </a:rPr>
              <a:t>→2</a:t>
            </a:r>
            <a:r>
              <a:rPr lang="en-US" altLang="zh-CN" sz="2400" u="sng" baseline="30000" dirty="0">
                <a:solidFill>
                  <a:srgbClr val="0000FF"/>
                </a:solidFill>
              </a:rPr>
              <a:t>S</a:t>
            </a:r>
            <a:r>
              <a:rPr lang="zh-CN" altLang="en-US" sz="2400" dirty="0">
                <a:solidFill>
                  <a:srgbClr val="000000"/>
                </a:solidFill>
                <a:latin typeface="宋体" panose="02010600030101010101" pitchFamily="2" charset="-122"/>
              </a:rPr>
              <a:t>；</a:t>
            </a:r>
            <a:endParaRPr lang="zh-CN" altLang="en-US" sz="2400" dirty="0">
              <a:solidFill>
                <a:srgbClr val="FF0000"/>
              </a:solidFill>
            </a:endParaRPr>
          </a:p>
          <a:p>
            <a:pPr marL="533400" indent="-533400" algn="just" eaLnBrk="1" hangingPunct="1">
              <a:buNone/>
            </a:pPr>
            <a:r>
              <a:rPr lang="en-US" altLang="zh-CN" sz="2400" dirty="0">
                <a:solidFill>
                  <a:schemeClr val="tx2"/>
                </a:solidFill>
              </a:rPr>
              <a:t>(4)</a:t>
            </a:r>
            <a:r>
              <a:rPr lang="en-US" altLang="zh-CN" sz="2400" dirty="0">
                <a:solidFill>
                  <a:srgbClr val="0000FF"/>
                </a:solidFill>
              </a:rPr>
              <a:t> S</a:t>
            </a:r>
            <a:r>
              <a:rPr lang="en-US" altLang="zh-CN" sz="1800" baseline="-30000" dirty="0">
                <a:solidFill>
                  <a:srgbClr val="0000FF"/>
                </a:solidFill>
              </a:rPr>
              <a:t>0</a:t>
            </a:r>
            <a:r>
              <a:rPr lang="en-US" altLang="zh-CN" sz="2400" dirty="0">
                <a:ea typeface="MingLiU" pitchFamily="49" charset="-120"/>
                <a:sym typeface="Symbol" panose="05050102010706020507" pitchFamily="18" charset="2"/>
              </a:rPr>
              <a:t></a:t>
            </a:r>
            <a:r>
              <a:rPr lang="en-US" altLang="zh-CN" sz="2400" baseline="-30000" dirty="0">
                <a:solidFill>
                  <a:srgbClr val="0000FF"/>
                </a:solidFill>
              </a:rPr>
              <a:t> </a:t>
            </a:r>
            <a:r>
              <a:rPr lang="en-US" altLang="zh-CN" sz="2400" dirty="0">
                <a:solidFill>
                  <a:srgbClr val="000000"/>
                </a:solidFill>
                <a:latin typeface="宋体" panose="02010600030101010101" pitchFamily="2" charset="-122"/>
              </a:rPr>
              <a:t>S</a:t>
            </a:r>
            <a:r>
              <a:rPr lang="zh-CN" altLang="en-US" sz="2400" dirty="0">
                <a:solidFill>
                  <a:srgbClr val="000000"/>
                </a:solidFill>
                <a:latin typeface="宋体" panose="02010600030101010101" pitchFamily="2" charset="-122"/>
              </a:rPr>
              <a:t>，是一个</a:t>
            </a:r>
            <a:r>
              <a:rPr lang="zh-CN" altLang="en-US" sz="2400" u="sng" dirty="0">
                <a:solidFill>
                  <a:srgbClr val="000000"/>
                </a:solidFill>
                <a:latin typeface="宋体" panose="02010600030101010101" pitchFamily="2" charset="-122"/>
              </a:rPr>
              <a:t>非空</a:t>
            </a:r>
            <a:r>
              <a:rPr lang="zh-CN" altLang="en-US" sz="2400" u="sng" dirty="0">
                <a:solidFill>
                  <a:srgbClr val="0000FF"/>
                </a:solidFill>
                <a:latin typeface="宋体" panose="02010600030101010101" pitchFamily="2" charset="-122"/>
              </a:rPr>
              <a:t>初态</a:t>
            </a:r>
            <a:r>
              <a:rPr lang="zh-CN" altLang="en-US" sz="2400" u="sng" dirty="0">
                <a:latin typeface="宋体" panose="02010600030101010101" pitchFamily="2" charset="-122"/>
              </a:rPr>
              <a:t>集</a:t>
            </a:r>
            <a:r>
              <a:rPr lang="zh-CN" altLang="en-US" sz="2400" dirty="0">
                <a:latin typeface="宋体" panose="02010600030101010101" pitchFamily="2" charset="-122"/>
              </a:rPr>
              <a:t>；</a:t>
            </a:r>
            <a:endParaRPr lang="zh-CN" altLang="en-US" sz="2400" dirty="0"/>
          </a:p>
          <a:p>
            <a:pPr marL="533400" indent="-533400" eaLnBrk="1" hangingPunct="1">
              <a:buNone/>
            </a:pPr>
            <a:r>
              <a:rPr lang="en-US" altLang="zh-CN" sz="2400" dirty="0">
                <a:solidFill>
                  <a:schemeClr val="tx2"/>
                </a:solidFill>
              </a:rPr>
              <a:t>(5)</a:t>
            </a:r>
            <a:r>
              <a:rPr lang="en-US" altLang="zh-CN" sz="2400" dirty="0">
                <a:solidFill>
                  <a:srgbClr val="0000FF"/>
                </a:solidFill>
              </a:rPr>
              <a:t> </a:t>
            </a:r>
            <a:r>
              <a:rPr lang="en-US" altLang="zh-CN" sz="2400" dirty="0">
                <a:solidFill>
                  <a:srgbClr val="0000FF"/>
                </a:solidFill>
                <a:latin typeface="宋体" panose="02010600030101010101" pitchFamily="2" charset="-122"/>
              </a:rPr>
              <a:t>F</a:t>
            </a:r>
            <a:r>
              <a:rPr lang="en-US" altLang="zh-CN" sz="2400" dirty="0"/>
              <a:t> </a:t>
            </a:r>
            <a:r>
              <a:rPr lang="en-US" altLang="zh-CN" sz="2400" dirty="0">
                <a:ea typeface="MingLiU" pitchFamily="49" charset="-120"/>
                <a:sym typeface="Symbol" panose="05050102010706020507" pitchFamily="18" charset="2"/>
              </a:rPr>
              <a:t></a:t>
            </a:r>
            <a:r>
              <a:rPr lang="en-US" altLang="zh-CN" sz="2400" dirty="0"/>
              <a:t>S</a:t>
            </a:r>
            <a:r>
              <a:rPr lang="zh-CN" altLang="en-US" sz="2400" dirty="0">
                <a:latin typeface="宋体" panose="02010600030101010101" pitchFamily="2" charset="-122"/>
              </a:rPr>
              <a:t>，是一个</a:t>
            </a:r>
            <a:r>
              <a:rPr lang="zh-CN" altLang="en-US" sz="2400" dirty="0">
                <a:solidFill>
                  <a:srgbClr val="0000FF"/>
                </a:solidFill>
                <a:latin typeface="宋体" panose="02010600030101010101" pitchFamily="2" charset="-122"/>
              </a:rPr>
              <a:t>终态</a:t>
            </a:r>
            <a:r>
              <a:rPr lang="zh-CN" altLang="en-US" sz="2400" dirty="0">
                <a:latin typeface="宋体" panose="02010600030101010101" pitchFamily="2" charset="-122"/>
              </a:rPr>
              <a:t>集（可空）。</a:t>
            </a:r>
            <a:endParaRPr lang="zh-CN" altLang="en-US" sz="2400" dirty="0">
              <a:latin typeface="宋体" panose="02010600030101010101" pitchFamily="2" charset="-122"/>
            </a:endParaRPr>
          </a:p>
          <a:p>
            <a:pPr marL="533400" indent="-533400" eaLnBrk="1" hangingPunct="1">
              <a:buNone/>
            </a:pPr>
            <a:r>
              <a:rPr lang="zh-CN" altLang="en-US" sz="2400" dirty="0">
                <a:latin typeface="宋体" panose="02010600030101010101" pitchFamily="2" charset="-122"/>
              </a:rPr>
              <a:t>   </a:t>
            </a:r>
            <a:r>
              <a:rPr lang="zh-CN" altLang="en-US" sz="2400" u="sng" dirty="0">
                <a:solidFill>
                  <a:srgbClr val="A50021"/>
                </a:solidFill>
                <a:latin typeface="宋体" panose="02010600030101010101" pitchFamily="2" charset="-122"/>
              </a:rPr>
              <a:t>正规式</a:t>
            </a:r>
            <a:r>
              <a:rPr lang="zh-CN" altLang="en-US" u="sng" dirty="0">
                <a:solidFill>
                  <a:srgbClr val="A50021"/>
                </a:solidFill>
              </a:rPr>
              <a:t> </a:t>
            </a:r>
            <a:r>
              <a:rPr lang="zh-CN" altLang="en-US" sz="2400" u="sng" dirty="0">
                <a:solidFill>
                  <a:srgbClr val="A50021"/>
                </a:solidFill>
              </a:rPr>
              <a:t>→ </a:t>
            </a:r>
            <a:r>
              <a:rPr lang="en-US" altLang="zh-CN" sz="2400" u="sng" dirty="0">
                <a:solidFill>
                  <a:srgbClr val="A50021"/>
                </a:solidFill>
              </a:rPr>
              <a:t>NFA →DFA </a:t>
            </a:r>
            <a:endParaRPr lang="zh-CN" altLang="en-US" sz="2400" u="sng" dirty="0">
              <a:solidFill>
                <a:srgbClr val="A50021"/>
              </a:solidFill>
            </a:endParaRPr>
          </a:p>
        </p:txBody>
      </p:sp>
      <p:grpSp>
        <p:nvGrpSpPr>
          <p:cNvPr id="4" name="组合 3"/>
          <p:cNvGrpSpPr/>
          <p:nvPr/>
        </p:nvGrpSpPr>
        <p:grpSpPr>
          <a:xfrm>
            <a:off x="4732338" y="4292600"/>
            <a:ext cx="4319587" cy="942975"/>
            <a:chOff x="4731582" y="4233862"/>
            <a:chExt cx="4320413" cy="942494"/>
          </a:xfrm>
        </p:grpSpPr>
        <p:sp>
          <p:nvSpPr>
            <p:cNvPr id="83973" name="矩形 1"/>
            <p:cNvSpPr/>
            <p:nvPr/>
          </p:nvSpPr>
          <p:spPr>
            <a:xfrm>
              <a:off x="6770139" y="4653136"/>
              <a:ext cx="551239" cy="5232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dirty="0">
                  <a:solidFill>
                    <a:srgbClr val="FF0000"/>
                  </a:solidFill>
                  <a:latin typeface="宋体" panose="02010600030101010101" pitchFamily="2" charset="-122"/>
                </a:rPr>
                <a:t>ε</a:t>
              </a:r>
              <a:endParaRPr lang="zh-CN" altLang="en-US" sz="2800" dirty="0">
                <a:solidFill>
                  <a:srgbClr val="FF0000"/>
                </a:solidFill>
              </a:endParaRPr>
            </a:p>
          </p:txBody>
        </p:sp>
        <p:sp>
          <p:nvSpPr>
            <p:cNvPr id="83974" name="矩形 2"/>
            <p:cNvSpPr/>
            <p:nvPr/>
          </p:nvSpPr>
          <p:spPr>
            <a:xfrm>
              <a:off x="4731582" y="4233862"/>
              <a:ext cx="4320413" cy="9233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285750" lvl="0" indent="-285750" eaLnBrk="1" hangingPunct="1">
                <a:spcBef>
                  <a:spcPct val="0"/>
                </a:spcBef>
              </a:pPr>
              <a:r>
                <a:rPr lang="zh-CN" altLang="en-US" sz="1800" dirty="0">
                  <a:solidFill>
                    <a:srgbClr val="FF0000"/>
                  </a:solidFill>
                </a:rPr>
                <a:t>边上可以是字符，也可以是字</a:t>
              </a:r>
              <a:endParaRPr lang="en-US" altLang="zh-CN" sz="1800" dirty="0">
                <a:solidFill>
                  <a:srgbClr val="FF0000"/>
                </a:solidFill>
              </a:endParaRPr>
            </a:p>
            <a:p>
              <a:pPr marL="285750" lvl="0" indent="-285750" eaLnBrk="1" hangingPunct="1">
                <a:spcBef>
                  <a:spcPct val="0"/>
                </a:spcBef>
              </a:pPr>
              <a:r>
                <a:rPr lang="zh-CN" altLang="en-US" sz="1800" dirty="0">
                  <a:solidFill>
                    <a:srgbClr val="FF0000"/>
                  </a:solidFill>
                </a:rPr>
                <a:t>一个状态上的两条边上可以相同字</a:t>
              </a:r>
              <a:r>
                <a:rPr lang="en-US" altLang="zh-CN" sz="1800" dirty="0">
                  <a:solidFill>
                    <a:srgbClr val="FF0000"/>
                  </a:solidFill>
                </a:rPr>
                <a:t>(</a:t>
              </a:r>
              <a:r>
                <a:rPr lang="zh-CN" altLang="en-US" sz="1800" dirty="0">
                  <a:solidFill>
                    <a:srgbClr val="FF0000"/>
                  </a:solidFill>
                </a:rPr>
                <a:t>符</a:t>
              </a:r>
              <a:r>
                <a:rPr lang="en-US" altLang="zh-CN" sz="1800" dirty="0">
                  <a:solidFill>
                    <a:srgbClr val="FF0000"/>
                  </a:solidFill>
                </a:rPr>
                <a:t>)</a:t>
              </a:r>
              <a:endParaRPr lang="en-US" altLang="zh-CN" sz="1800" dirty="0">
                <a:solidFill>
                  <a:srgbClr val="FF0000"/>
                </a:solidFill>
              </a:endParaRPr>
            </a:p>
            <a:p>
              <a:pPr marL="285750" lvl="0" indent="-285750" eaLnBrk="1" hangingPunct="1">
                <a:spcBef>
                  <a:spcPct val="0"/>
                </a:spcBef>
              </a:pPr>
              <a:r>
                <a:rPr lang="zh-CN" altLang="en-US" sz="1800" dirty="0">
                  <a:solidFill>
                    <a:srgbClr val="FF0000"/>
                  </a:solidFill>
                </a:rPr>
                <a:t>边上的字符可以是</a:t>
              </a:r>
              <a:endParaRPr lang="zh-CN" altLang="en-US" sz="18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p:txBody>
          <a:bodyPr vert="horz" wrap="square" lIns="91440" tIns="45720" rIns="91440" bIns="45720" anchor="ctr" anchorCtr="0"/>
          <a:p>
            <a:pPr eaLnBrk="1" hangingPunct="1"/>
            <a:r>
              <a:rPr lang="en-US" altLang="zh-CN" sz="2800" u="sng" dirty="0">
                <a:solidFill>
                  <a:srgbClr val="FF0000"/>
                </a:solidFill>
              </a:rPr>
              <a:t>3</a:t>
            </a:r>
            <a:r>
              <a:rPr lang="zh-CN" altLang="en-US" sz="2800" u="sng" dirty="0">
                <a:solidFill>
                  <a:srgbClr val="FF0000"/>
                </a:solidFill>
                <a:latin typeface="宋体" panose="02010600030101010101" pitchFamily="2" charset="-122"/>
              </a:rPr>
              <a:t>．</a:t>
            </a:r>
            <a:r>
              <a:rPr lang="en-US" altLang="zh-CN" sz="2800" u="sng" dirty="0">
                <a:solidFill>
                  <a:srgbClr val="FF0000"/>
                </a:solidFill>
              </a:rPr>
              <a:t>3</a:t>
            </a:r>
            <a:r>
              <a:rPr lang="zh-CN" altLang="en-US" sz="2800" u="sng" dirty="0">
                <a:solidFill>
                  <a:srgbClr val="FF0000"/>
                </a:solidFill>
                <a:latin typeface="宋体" panose="02010600030101010101" pitchFamily="2" charset="-122"/>
              </a:rPr>
              <a:t>．</a:t>
            </a:r>
            <a:r>
              <a:rPr lang="en-US" altLang="zh-CN" sz="2800" u="sng" dirty="0">
                <a:solidFill>
                  <a:srgbClr val="FF0000"/>
                </a:solidFill>
              </a:rPr>
              <a:t>3 </a:t>
            </a:r>
            <a:r>
              <a:rPr lang="zh-CN" altLang="en-US" sz="2800" u="sng" dirty="0">
                <a:solidFill>
                  <a:srgbClr val="FF0000"/>
                </a:solidFill>
                <a:latin typeface="宋体" panose="02010600030101010101" pitchFamily="2" charset="-122"/>
              </a:rPr>
              <a:t>非确定有限自动机（</a:t>
            </a:r>
            <a:r>
              <a:rPr lang="en-US" altLang="zh-CN" sz="2800" u="sng" dirty="0">
                <a:solidFill>
                  <a:srgbClr val="FF0000"/>
                </a:solidFill>
              </a:rPr>
              <a:t>NFA</a:t>
            </a:r>
            <a:r>
              <a:rPr lang="zh-CN" altLang="en-US" sz="2800" u="sng" dirty="0">
                <a:solidFill>
                  <a:srgbClr val="FF0000"/>
                </a:solidFill>
                <a:latin typeface="宋体" panose="02010600030101010101" pitchFamily="2" charset="-122"/>
              </a:rPr>
              <a:t>）</a:t>
            </a:r>
            <a:r>
              <a:rPr lang="zh-CN" altLang="en-US" dirty="0"/>
              <a:t> </a:t>
            </a:r>
            <a:br>
              <a:rPr lang="zh-CN" altLang="en-US" dirty="0"/>
            </a:br>
            <a:r>
              <a:rPr lang="en-US" altLang="zh-CN" sz="3200" u="sng" dirty="0">
                <a:solidFill>
                  <a:srgbClr val="FF0000"/>
                </a:solidFill>
              </a:rPr>
              <a:t>(2) </a:t>
            </a:r>
            <a:r>
              <a:rPr lang="zh-CN" altLang="en-US" sz="3200" u="sng" dirty="0">
                <a:solidFill>
                  <a:srgbClr val="FF0000"/>
                </a:solidFill>
              </a:rPr>
              <a:t>举例</a:t>
            </a:r>
            <a:endParaRPr lang="zh-CN" altLang="en-US" sz="3200" u="sng" dirty="0">
              <a:solidFill>
                <a:srgbClr val="FF0000"/>
              </a:solidFill>
            </a:endParaRPr>
          </a:p>
        </p:txBody>
      </p:sp>
      <p:sp>
        <p:nvSpPr>
          <p:cNvPr id="86019" name="Rectangle 3"/>
          <p:cNvSpPr/>
          <p:nvPr/>
        </p:nvSpPr>
        <p:spPr>
          <a:xfrm>
            <a:off x="679450" y="1917700"/>
            <a:ext cx="7772400" cy="5334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dirty="0">
                <a:solidFill>
                  <a:srgbClr val="000099"/>
                </a:solidFill>
              </a:rPr>
              <a:t>NFA </a:t>
            </a:r>
            <a:r>
              <a:rPr lang="zh-CN" altLang="en-US" dirty="0">
                <a:solidFill>
                  <a:srgbClr val="000099"/>
                </a:solidFill>
                <a:latin typeface="宋体" panose="02010600030101010101" pitchFamily="2" charset="-122"/>
              </a:rPr>
              <a:t>举例</a:t>
            </a:r>
            <a:r>
              <a:rPr lang="zh-CN" altLang="en-US" dirty="0">
                <a:solidFill>
                  <a:srgbClr val="000099"/>
                </a:solidFill>
              </a:rPr>
              <a:t> </a:t>
            </a:r>
            <a:r>
              <a:rPr lang="zh-CN" altLang="en-US" dirty="0">
                <a:solidFill>
                  <a:srgbClr val="000099"/>
                </a:solidFill>
                <a:latin typeface="宋体" panose="02010600030101010101" pitchFamily="2" charset="-122"/>
              </a:rPr>
              <a:t>：识别含有连续两个</a:t>
            </a:r>
            <a:r>
              <a:rPr lang="en-US" altLang="zh-CN" dirty="0">
                <a:solidFill>
                  <a:srgbClr val="000099"/>
                </a:solidFill>
              </a:rPr>
              <a:t>a</a:t>
            </a:r>
            <a:r>
              <a:rPr lang="zh-CN" altLang="en-US" dirty="0">
                <a:solidFill>
                  <a:srgbClr val="000099"/>
                </a:solidFill>
                <a:latin typeface="宋体" panose="02010600030101010101" pitchFamily="2" charset="-122"/>
              </a:rPr>
              <a:t>或</a:t>
            </a:r>
            <a:r>
              <a:rPr lang="en-US" altLang="zh-CN" dirty="0">
                <a:solidFill>
                  <a:srgbClr val="000099"/>
                </a:solidFill>
              </a:rPr>
              <a:t>b</a:t>
            </a:r>
            <a:r>
              <a:rPr lang="zh-CN" altLang="en-US" dirty="0">
                <a:solidFill>
                  <a:srgbClr val="000099"/>
                </a:solidFill>
                <a:latin typeface="宋体" panose="02010600030101010101" pitchFamily="2" charset="-122"/>
              </a:rPr>
              <a:t>的字</a:t>
            </a:r>
            <a:r>
              <a:rPr lang="zh-CN" altLang="en-US" dirty="0">
                <a:solidFill>
                  <a:srgbClr val="FF0000"/>
                </a:solidFill>
              </a:rPr>
              <a:t> </a:t>
            </a:r>
            <a:endParaRPr lang="zh-CN" altLang="en-US" dirty="0">
              <a:solidFill>
                <a:srgbClr val="FF0000"/>
              </a:solidFill>
            </a:endParaRPr>
          </a:p>
        </p:txBody>
      </p:sp>
      <p:sp>
        <p:nvSpPr>
          <p:cNvPr id="86020" name="Oval 4"/>
          <p:cNvSpPr/>
          <p:nvPr/>
        </p:nvSpPr>
        <p:spPr>
          <a:xfrm>
            <a:off x="1524000" y="3232150"/>
            <a:ext cx="609600" cy="609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0</a:t>
            </a:r>
            <a:endParaRPr lang="en-US" altLang="zh-CN" sz="2800" dirty="0"/>
          </a:p>
        </p:txBody>
      </p:sp>
      <p:sp>
        <p:nvSpPr>
          <p:cNvPr id="86021" name="Oval 5"/>
          <p:cNvSpPr/>
          <p:nvPr/>
        </p:nvSpPr>
        <p:spPr>
          <a:xfrm>
            <a:off x="2413000" y="5016500"/>
            <a:ext cx="609600" cy="6096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2</a:t>
            </a:r>
            <a:endParaRPr lang="en-US" altLang="zh-CN" sz="2800" dirty="0"/>
          </a:p>
        </p:txBody>
      </p:sp>
      <p:sp>
        <p:nvSpPr>
          <p:cNvPr id="86022" name="Oval 6"/>
          <p:cNvSpPr/>
          <p:nvPr/>
        </p:nvSpPr>
        <p:spPr>
          <a:xfrm>
            <a:off x="806450" y="5016500"/>
            <a:ext cx="609600" cy="6096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1</a:t>
            </a:r>
            <a:endParaRPr lang="en-US" altLang="zh-CN" sz="2800" dirty="0"/>
          </a:p>
        </p:txBody>
      </p:sp>
      <p:cxnSp>
        <p:nvCxnSpPr>
          <p:cNvPr id="86023" name="AutoShape 7"/>
          <p:cNvCxnSpPr>
            <a:stCxn id="86020" idx="7"/>
            <a:endCxn id="86020" idx="1"/>
          </p:cNvCxnSpPr>
          <p:nvPr/>
        </p:nvCxnSpPr>
        <p:spPr>
          <a:xfrm rot="-5400000" flipH="1" flipV="1">
            <a:off x="1825625" y="3103563"/>
            <a:ext cx="1588" cy="431800"/>
          </a:xfrm>
          <a:prstGeom prst="curvedConnector3">
            <a:avLst>
              <a:gd name="adj1" fmla="val -20000000"/>
            </a:avLst>
          </a:prstGeom>
          <a:ln w="9525" cap="flat" cmpd="sng">
            <a:solidFill>
              <a:schemeClr val="tx1"/>
            </a:solidFill>
            <a:prstDash val="solid"/>
            <a:headEnd type="none" w="med" len="med"/>
            <a:tailEnd type="triangle" w="med" len="med"/>
          </a:ln>
        </p:spPr>
      </p:cxnSp>
      <p:cxnSp>
        <p:nvCxnSpPr>
          <p:cNvPr id="86024" name="AutoShape 8"/>
          <p:cNvCxnSpPr>
            <a:stCxn id="86020" idx="2"/>
            <a:endCxn id="86022" idx="0"/>
          </p:cNvCxnSpPr>
          <p:nvPr/>
        </p:nvCxnSpPr>
        <p:spPr>
          <a:xfrm rot="-10800000" flipV="1">
            <a:off x="1111250" y="3536950"/>
            <a:ext cx="412750" cy="1479550"/>
          </a:xfrm>
          <a:prstGeom prst="curvedConnector2">
            <a:avLst/>
          </a:prstGeom>
          <a:ln w="9525" cap="flat" cmpd="sng">
            <a:solidFill>
              <a:schemeClr val="tx1"/>
            </a:solidFill>
            <a:prstDash val="solid"/>
            <a:headEnd type="none" w="med" len="med"/>
            <a:tailEnd type="triangle" w="med" len="med"/>
          </a:ln>
        </p:spPr>
      </p:cxnSp>
      <p:cxnSp>
        <p:nvCxnSpPr>
          <p:cNvPr id="86025" name="AutoShape 9"/>
          <p:cNvCxnSpPr>
            <a:stCxn id="86020" idx="6"/>
            <a:endCxn id="86021" idx="0"/>
          </p:cNvCxnSpPr>
          <p:nvPr/>
        </p:nvCxnSpPr>
        <p:spPr>
          <a:xfrm>
            <a:off x="2133600" y="3536950"/>
            <a:ext cx="584200" cy="1479550"/>
          </a:xfrm>
          <a:prstGeom prst="curvedConnector2">
            <a:avLst/>
          </a:prstGeom>
          <a:ln w="9525" cap="flat" cmpd="sng">
            <a:solidFill>
              <a:schemeClr val="tx1"/>
            </a:solidFill>
            <a:prstDash val="solid"/>
            <a:headEnd type="none" w="med" len="med"/>
            <a:tailEnd type="triangle" w="med" len="med"/>
          </a:ln>
        </p:spPr>
      </p:cxnSp>
      <p:cxnSp>
        <p:nvCxnSpPr>
          <p:cNvPr id="86026" name="AutoShape 10"/>
          <p:cNvCxnSpPr>
            <a:stCxn id="86022" idx="3"/>
            <a:endCxn id="86022" idx="5"/>
          </p:cNvCxnSpPr>
          <p:nvPr/>
        </p:nvCxnSpPr>
        <p:spPr>
          <a:xfrm rot="-5400000" flipH="1">
            <a:off x="1108075" y="5319713"/>
            <a:ext cx="1588" cy="431800"/>
          </a:xfrm>
          <a:prstGeom prst="curvedConnector3">
            <a:avLst>
              <a:gd name="adj1" fmla="val 20000000"/>
            </a:avLst>
          </a:prstGeom>
          <a:ln w="9525" cap="flat" cmpd="sng">
            <a:solidFill>
              <a:schemeClr val="tx1"/>
            </a:solidFill>
            <a:prstDash val="solid"/>
            <a:headEnd type="none" w="med" len="med"/>
            <a:tailEnd type="triangle" w="med" len="med"/>
          </a:ln>
        </p:spPr>
      </p:cxnSp>
      <p:cxnSp>
        <p:nvCxnSpPr>
          <p:cNvPr id="86027" name="AutoShape 12"/>
          <p:cNvCxnSpPr>
            <a:stCxn id="86021" idx="3"/>
            <a:endCxn id="86021" idx="5"/>
          </p:cNvCxnSpPr>
          <p:nvPr/>
        </p:nvCxnSpPr>
        <p:spPr>
          <a:xfrm rot="-5400000" flipH="1">
            <a:off x="2714625" y="5319713"/>
            <a:ext cx="1588" cy="431800"/>
          </a:xfrm>
          <a:prstGeom prst="curvedConnector3">
            <a:avLst>
              <a:gd name="adj1" fmla="val 20000000"/>
            </a:avLst>
          </a:prstGeom>
          <a:ln w="9525" cap="flat" cmpd="sng">
            <a:solidFill>
              <a:schemeClr val="tx1"/>
            </a:solidFill>
            <a:prstDash val="solid"/>
            <a:headEnd type="none" w="med" len="med"/>
            <a:tailEnd type="triangle" w="med" len="med"/>
          </a:ln>
        </p:spPr>
      </p:cxnSp>
      <p:sp>
        <p:nvSpPr>
          <p:cNvPr id="86028" name="Text Box 13"/>
          <p:cNvSpPr txBox="1"/>
          <p:nvPr/>
        </p:nvSpPr>
        <p:spPr>
          <a:xfrm>
            <a:off x="1536700" y="2571750"/>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a,b</a:t>
            </a:r>
            <a:endParaRPr lang="en-US" altLang="zh-CN" sz="2400" dirty="0"/>
          </a:p>
        </p:txBody>
      </p:sp>
      <p:sp>
        <p:nvSpPr>
          <p:cNvPr id="86029" name="Text Box 16"/>
          <p:cNvSpPr txBox="1"/>
          <p:nvPr/>
        </p:nvSpPr>
        <p:spPr>
          <a:xfrm>
            <a:off x="876300" y="5791200"/>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a,b</a:t>
            </a:r>
            <a:endParaRPr lang="en-US" altLang="zh-CN" sz="2400" dirty="0"/>
          </a:p>
        </p:txBody>
      </p:sp>
      <p:sp>
        <p:nvSpPr>
          <p:cNvPr id="86030" name="Text Box 17"/>
          <p:cNvSpPr txBox="1"/>
          <p:nvPr/>
        </p:nvSpPr>
        <p:spPr>
          <a:xfrm>
            <a:off x="2473325" y="5772150"/>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a,b</a:t>
            </a:r>
            <a:endParaRPr lang="en-US" altLang="zh-CN" sz="2400" dirty="0"/>
          </a:p>
        </p:txBody>
      </p:sp>
      <p:sp>
        <p:nvSpPr>
          <p:cNvPr id="86031" name="Text Box 18"/>
          <p:cNvSpPr txBox="1"/>
          <p:nvPr/>
        </p:nvSpPr>
        <p:spPr>
          <a:xfrm>
            <a:off x="685800" y="3962400"/>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solidFill>
                  <a:srgbClr val="FF0000"/>
                </a:solidFill>
              </a:rPr>
              <a:t>aa</a:t>
            </a:r>
            <a:endParaRPr lang="en-US" altLang="zh-CN" sz="2400" dirty="0">
              <a:solidFill>
                <a:srgbClr val="FF0000"/>
              </a:solidFill>
            </a:endParaRPr>
          </a:p>
        </p:txBody>
      </p:sp>
      <p:sp>
        <p:nvSpPr>
          <p:cNvPr id="86032" name="Text Box 19"/>
          <p:cNvSpPr txBox="1"/>
          <p:nvPr/>
        </p:nvSpPr>
        <p:spPr>
          <a:xfrm>
            <a:off x="2590800" y="4022725"/>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solidFill>
                  <a:srgbClr val="FF0000"/>
                </a:solidFill>
              </a:rPr>
              <a:t>bb</a:t>
            </a:r>
            <a:endParaRPr lang="en-US" altLang="zh-CN" sz="2400" dirty="0">
              <a:solidFill>
                <a:srgbClr val="FF0000"/>
              </a:solidFill>
            </a:endParaRPr>
          </a:p>
        </p:txBody>
      </p:sp>
      <p:sp>
        <p:nvSpPr>
          <p:cNvPr id="86033" name="Oval 20"/>
          <p:cNvSpPr/>
          <p:nvPr/>
        </p:nvSpPr>
        <p:spPr>
          <a:xfrm>
            <a:off x="3657600" y="41910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X</a:t>
            </a:r>
            <a:endParaRPr lang="en-US" altLang="zh-CN" sz="2800" dirty="0"/>
          </a:p>
        </p:txBody>
      </p:sp>
      <p:sp>
        <p:nvSpPr>
          <p:cNvPr id="86034" name="Oval 21"/>
          <p:cNvSpPr/>
          <p:nvPr/>
        </p:nvSpPr>
        <p:spPr>
          <a:xfrm>
            <a:off x="4572000" y="41910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5</a:t>
            </a:r>
            <a:endParaRPr lang="en-US" altLang="zh-CN" sz="2800" dirty="0"/>
          </a:p>
        </p:txBody>
      </p:sp>
      <p:sp>
        <p:nvSpPr>
          <p:cNvPr id="86035" name="Oval 22"/>
          <p:cNvSpPr/>
          <p:nvPr/>
        </p:nvSpPr>
        <p:spPr>
          <a:xfrm>
            <a:off x="6788150" y="4238625"/>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2</a:t>
            </a:r>
            <a:endParaRPr lang="en-US" altLang="zh-CN" sz="2800" dirty="0"/>
          </a:p>
        </p:txBody>
      </p:sp>
      <p:sp>
        <p:nvSpPr>
          <p:cNvPr id="86036" name="Oval 23"/>
          <p:cNvSpPr/>
          <p:nvPr/>
        </p:nvSpPr>
        <p:spPr>
          <a:xfrm>
            <a:off x="7620000" y="423545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6</a:t>
            </a:r>
            <a:endParaRPr lang="en-US" altLang="zh-CN" sz="2800" dirty="0"/>
          </a:p>
        </p:txBody>
      </p:sp>
      <p:sp>
        <p:nvSpPr>
          <p:cNvPr id="86037" name="Oval 24"/>
          <p:cNvSpPr/>
          <p:nvPr/>
        </p:nvSpPr>
        <p:spPr>
          <a:xfrm>
            <a:off x="8550275" y="4235450"/>
            <a:ext cx="381000" cy="3810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Y</a:t>
            </a:r>
            <a:endParaRPr lang="en-US" altLang="zh-CN" sz="2800" dirty="0"/>
          </a:p>
        </p:txBody>
      </p:sp>
      <p:sp>
        <p:nvSpPr>
          <p:cNvPr id="86038" name="Oval 25"/>
          <p:cNvSpPr/>
          <p:nvPr/>
        </p:nvSpPr>
        <p:spPr>
          <a:xfrm>
            <a:off x="5391150" y="41910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1</a:t>
            </a:r>
            <a:endParaRPr lang="en-US" altLang="zh-CN" sz="2800" dirty="0"/>
          </a:p>
        </p:txBody>
      </p:sp>
      <p:sp>
        <p:nvSpPr>
          <p:cNvPr id="86039" name="Oval 26"/>
          <p:cNvSpPr/>
          <p:nvPr/>
        </p:nvSpPr>
        <p:spPr>
          <a:xfrm>
            <a:off x="6096000" y="32766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3</a:t>
            </a:r>
            <a:endParaRPr lang="en-US" altLang="zh-CN" sz="2800" dirty="0"/>
          </a:p>
        </p:txBody>
      </p:sp>
      <p:sp>
        <p:nvSpPr>
          <p:cNvPr id="86040" name="Oval 27"/>
          <p:cNvSpPr/>
          <p:nvPr/>
        </p:nvSpPr>
        <p:spPr>
          <a:xfrm>
            <a:off x="6111875" y="51054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4</a:t>
            </a:r>
            <a:endParaRPr lang="en-US" altLang="zh-CN" sz="2800" dirty="0"/>
          </a:p>
        </p:txBody>
      </p:sp>
      <p:cxnSp>
        <p:nvCxnSpPr>
          <p:cNvPr id="86041" name="AutoShape 28"/>
          <p:cNvCxnSpPr>
            <a:stCxn id="86033" idx="6"/>
            <a:endCxn id="86034" idx="2"/>
          </p:cNvCxnSpPr>
          <p:nvPr/>
        </p:nvCxnSpPr>
        <p:spPr>
          <a:xfrm>
            <a:off x="4038600" y="4381500"/>
            <a:ext cx="533400" cy="0"/>
          </a:xfrm>
          <a:prstGeom prst="straightConnector1">
            <a:avLst/>
          </a:prstGeom>
          <a:ln w="9525" cap="flat" cmpd="sng">
            <a:solidFill>
              <a:schemeClr val="tx1"/>
            </a:solidFill>
            <a:prstDash val="solid"/>
            <a:headEnd type="none" w="med" len="med"/>
            <a:tailEnd type="triangle" w="med" len="med"/>
          </a:ln>
        </p:spPr>
      </p:cxnSp>
      <p:cxnSp>
        <p:nvCxnSpPr>
          <p:cNvPr id="86042" name="AutoShape 29"/>
          <p:cNvCxnSpPr>
            <a:stCxn id="86034" idx="6"/>
            <a:endCxn id="86038" idx="2"/>
          </p:cNvCxnSpPr>
          <p:nvPr/>
        </p:nvCxnSpPr>
        <p:spPr>
          <a:xfrm>
            <a:off x="4953000" y="4381500"/>
            <a:ext cx="438150" cy="0"/>
          </a:xfrm>
          <a:prstGeom prst="straightConnector1">
            <a:avLst/>
          </a:prstGeom>
          <a:ln w="9525" cap="flat" cmpd="sng">
            <a:solidFill>
              <a:schemeClr val="tx1"/>
            </a:solidFill>
            <a:prstDash val="solid"/>
            <a:headEnd type="none" w="med" len="med"/>
            <a:tailEnd type="triangle" w="med" len="med"/>
          </a:ln>
        </p:spPr>
      </p:cxnSp>
      <p:cxnSp>
        <p:nvCxnSpPr>
          <p:cNvPr id="86043" name="AutoShape 30"/>
          <p:cNvCxnSpPr>
            <a:stCxn id="86038" idx="0"/>
            <a:endCxn id="86039" idx="2"/>
          </p:cNvCxnSpPr>
          <p:nvPr/>
        </p:nvCxnSpPr>
        <p:spPr>
          <a:xfrm flipV="1">
            <a:off x="5581650" y="3467100"/>
            <a:ext cx="514350" cy="723900"/>
          </a:xfrm>
          <a:prstGeom prst="straightConnector1">
            <a:avLst/>
          </a:prstGeom>
          <a:ln w="9525" cap="flat" cmpd="sng">
            <a:solidFill>
              <a:schemeClr val="tx1"/>
            </a:solidFill>
            <a:prstDash val="solid"/>
            <a:headEnd type="none" w="med" len="med"/>
            <a:tailEnd type="triangle" w="med" len="med"/>
          </a:ln>
        </p:spPr>
      </p:cxnSp>
      <p:cxnSp>
        <p:nvCxnSpPr>
          <p:cNvPr id="86044" name="AutoShape 31"/>
          <p:cNvCxnSpPr>
            <a:stCxn id="86039" idx="5"/>
            <a:endCxn id="86035" idx="0"/>
          </p:cNvCxnSpPr>
          <p:nvPr/>
        </p:nvCxnSpPr>
        <p:spPr>
          <a:xfrm>
            <a:off x="6421438" y="3602038"/>
            <a:ext cx="557212" cy="636587"/>
          </a:xfrm>
          <a:prstGeom prst="straightConnector1">
            <a:avLst/>
          </a:prstGeom>
          <a:ln w="9525" cap="flat" cmpd="sng">
            <a:solidFill>
              <a:schemeClr val="tx1"/>
            </a:solidFill>
            <a:prstDash val="solid"/>
            <a:headEnd type="none" w="med" len="med"/>
            <a:tailEnd type="triangle" w="med" len="med"/>
          </a:ln>
        </p:spPr>
      </p:cxnSp>
      <p:cxnSp>
        <p:nvCxnSpPr>
          <p:cNvPr id="86045" name="AutoShape 32"/>
          <p:cNvCxnSpPr>
            <a:stCxn id="86040" idx="2"/>
            <a:endCxn id="86038" idx="4"/>
          </p:cNvCxnSpPr>
          <p:nvPr/>
        </p:nvCxnSpPr>
        <p:spPr>
          <a:xfrm flipH="1" flipV="1">
            <a:off x="5581650" y="4572000"/>
            <a:ext cx="530225" cy="723900"/>
          </a:xfrm>
          <a:prstGeom prst="straightConnector1">
            <a:avLst/>
          </a:prstGeom>
          <a:ln w="9525" cap="flat" cmpd="sng">
            <a:solidFill>
              <a:schemeClr val="tx1"/>
            </a:solidFill>
            <a:prstDash val="solid"/>
            <a:headEnd type="triangle" w="med" len="med"/>
            <a:tailEnd type="none" w="med" len="med"/>
          </a:ln>
        </p:spPr>
      </p:cxnSp>
      <p:cxnSp>
        <p:nvCxnSpPr>
          <p:cNvPr id="86046" name="AutoShape 33"/>
          <p:cNvCxnSpPr>
            <a:stCxn id="86035" idx="4"/>
            <a:endCxn id="86040" idx="6"/>
          </p:cNvCxnSpPr>
          <p:nvPr/>
        </p:nvCxnSpPr>
        <p:spPr>
          <a:xfrm flipH="1">
            <a:off x="6492875" y="4619625"/>
            <a:ext cx="485775" cy="676275"/>
          </a:xfrm>
          <a:prstGeom prst="straightConnector1">
            <a:avLst/>
          </a:prstGeom>
          <a:ln w="9525" cap="flat" cmpd="sng">
            <a:solidFill>
              <a:schemeClr val="tx1"/>
            </a:solidFill>
            <a:prstDash val="solid"/>
            <a:headEnd type="triangle" w="med" len="med"/>
            <a:tailEnd type="none" w="med" len="med"/>
          </a:ln>
        </p:spPr>
      </p:cxnSp>
      <p:cxnSp>
        <p:nvCxnSpPr>
          <p:cNvPr id="86047" name="AutoShape 34"/>
          <p:cNvCxnSpPr>
            <a:stCxn id="86035" idx="6"/>
            <a:endCxn id="86036" idx="2"/>
          </p:cNvCxnSpPr>
          <p:nvPr/>
        </p:nvCxnSpPr>
        <p:spPr>
          <a:xfrm flipV="1">
            <a:off x="7169150" y="4425950"/>
            <a:ext cx="450850" cy="3175"/>
          </a:xfrm>
          <a:prstGeom prst="straightConnector1">
            <a:avLst/>
          </a:prstGeom>
          <a:ln w="9525" cap="flat" cmpd="sng">
            <a:solidFill>
              <a:schemeClr val="tx1"/>
            </a:solidFill>
            <a:prstDash val="solid"/>
            <a:headEnd type="none" w="med" len="med"/>
            <a:tailEnd type="triangle" w="med" len="med"/>
          </a:ln>
        </p:spPr>
      </p:cxnSp>
      <p:cxnSp>
        <p:nvCxnSpPr>
          <p:cNvPr id="86048" name="AutoShape 35"/>
          <p:cNvCxnSpPr>
            <a:stCxn id="86036" idx="6"/>
            <a:endCxn id="86037" idx="2"/>
          </p:cNvCxnSpPr>
          <p:nvPr/>
        </p:nvCxnSpPr>
        <p:spPr>
          <a:xfrm>
            <a:off x="8001000" y="4425950"/>
            <a:ext cx="549275" cy="0"/>
          </a:xfrm>
          <a:prstGeom prst="straightConnector1">
            <a:avLst/>
          </a:prstGeom>
          <a:ln w="9525" cap="flat" cmpd="sng">
            <a:solidFill>
              <a:schemeClr val="tx1"/>
            </a:solidFill>
            <a:prstDash val="solid"/>
            <a:headEnd type="none" w="med" len="med"/>
            <a:tailEnd type="triangle" w="med" len="med"/>
          </a:ln>
        </p:spPr>
      </p:cxnSp>
      <p:sp>
        <p:nvSpPr>
          <p:cNvPr id="86049" name="Text Box 36"/>
          <p:cNvSpPr txBox="1"/>
          <p:nvPr/>
        </p:nvSpPr>
        <p:spPr>
          <a:xfrm>
            <a:off x="4114800" y="4054475"/>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latin typeface="宋体" panose="02010600030101010101" pitchFamily="2" charset="-122"/>
              </a:rPr>
              <a:t>ε</a:t>
            </a:r>
            <a:endParaRPr lang="en-US" altLang="zh-CN" sz="2000" b="1" dirty="0">
              <a:solidFill>
                <a:srgbClr val="FF0000"/>
              </a:solidFill>
              <a:latin typeface="宋体" panose="02010600030101010101" pitchFamily="2" charset="-122"/>
            </a:endParaRPr>
          </a:p>
        </p:txBody>
      </p:sp>
      <p:sp>
        <p:nvSpPr>
          <p:cNvPr id="86050" name="Text Box 37"/>
          <p:cNvSpPr txBox="1"/>
          <p:nvPr/>
        </p:nvSpPr>
        <p:spPr>
          <a:xfrm>
            <a:off x="4953000" y="4054475"/>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latin typeface="宋体" panose="02010600030101010101" pitchFamily="2" charset="-122"/>
              </a:rPr>
              <a:t>ε</a:t>
            </a:r>
            <a:endParaRPr lang="en-US" altLang="zh-CN" sz="2000" b="1" dirty="0">
              <a:solidFill>
                <a:srgbClr val="FF0000"/>
              </a:solidFill>
              <a:latin typeface="宋体" panose="02010600030101010101" pitchFamily="2" charset="-122"/>
            </a:endParaRPr>
          </a:p>
        </p:txBody>
      </p:sp>
      <p:sp>
        <p:nvSpPr>
          <p:cNvPr id="86051" name="Text Box 38"/>
          <p:cNvSpPr txBox="1"/>
          <p:nvPr/>
        </p:nvSpPr>
        <p:spPr>
          <a:xfrm>
            <a:off x="7165975" y="4127500"/>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latin typeface="宋体" panose="02010600030101010101" pitchFamily="2" charset="-122"/>
              </a:rPr>
              <a:t>ε</a:t>
            </a:r>
            <a:endParaRPr lang="en-US" altLang="zh-CN" sz="2000" b="1" dirty="0">
              <a:solidFill>
                <a:srgbClr val="FF0000"/>
              </a:solidFill>
              <a:latin typeface="宋体" panose="02010600030101010101" pitchFamily="2" charset="-122"/>
            </a:endParaRPr>
          </a:p>
        </p:txBody>
      </p:sp>
      <p:sp>
        <p:nvSpPr>
          <p:cNvPr id="86052" name="Text Box 39"/>
          <p:cNvSpPr txBox="1"/>
          <p:nvPr/>
        </p:nvSpPr>
        <p:spPr>
          <a:xfrm>
            <a:off x="8074025" y="4143375"/>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latin typeface="宋体" panose="02010600030101010101" pitchFamily="2" charset="-122"/>
              </a:rPr>
              <a:t>ε</a:t>
            </a:r>
            <a:endParaRPr lang="en-US" altLang="zh-CN" sz="2000" b="1" dirty="0">
              <a:solidFill>
                <a:srgbClr val="FF0000"/>
              </a:solidFill>
              <a:latin typeface="宋体" panose="02010600030101010101" pitchFamily="2" charset="-122"/>
            </a:endParaRPr>
          </a:p>
        </p:txBody>
      </p:sp>
      <p:cxnSp>
        <p:nvCxnSpPr>
          <p:cNvPr id="86053" name="AutoShape 40"/>
          <p:cNvCxnSpPr>
            <a:stCxn id="86034" idx="7"/>
            <a:endCxn id="86034" idx="1"/>
          </p:cNvCxnSpPr>
          <p:nvPr/>
        </p:nvCxnSpPr>
        <p:spPr>
          <a:xfrm rot="-5400000" flipH="1" flipV="1">
            <a:off x="4757738" y="4110038"/>
            <a:ext cx="3175" cy="269875"/>
          </a:xfrm>
          <a:prstGeom prst="curvedConnector3">
            <a:avLst>
              <a:gd name="adj1" fmla="val -17900000"/>
            </a:avLst>
          </a:prstGeom>
          <a:ln w="9525" cap="flat" cmpd="sng">
            <a:solidFill>
              <a:schemeClr val="tx1"/>
            </a:solidFill>
            <a:prstDash val="solid"/>
            <a:headEnd type="none" w="med" len="med"/>
            <a:tailEnd type="triangle" w="med" len="med"/>
          </a:ln>
        </p:spPr>
      </p:cxnSp>
      <p:sp>
        <p:nvSpPr>
          <p:cNvPr id="86054" name="Text Box 41"/>
          <p:cNvSpPr txBox="1"/>
          <p:nvPr/>
        </p:nvSpPr>
        <p:spPr>
          <a:xfrm>
            <a:off x="5562600" y="3581400"/>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a:t>
            </a:r>
            <a:endParaRPr lang="en-US" altLang="zh-CN" sz="2000" b="1" dirty="0">
              <a:solidFill>
                <a:schemeClr val="tx2"/>
              </a:solidFill>
              <a:latin typeface="宋体" panose="02010600030101010101" pitchFamily="2" charset="-122"/>
            </a:endParaRPr>
          </a:p>
        </p:txBody>
      </p:sp>
      <p:sp>
        <p:nvSpPr>
          <p:cNvPr id="86055" name="Text Box 42"/>
          <p:cNvSpPr txBox="1"/>
          <p:nvPr/>
        </p:nvSpPr>
        <p:spPr>
          <a:xfrm>
            <a:off x="6613525" y="3622675"/>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a:t>
            </a:r>
            <a:endParaRPr lang="en-US" altLang="zh-CN" sz="2000" b="1" dirty="0">
              <a:solidFill>
                <a:schemeClr val="tx2"/>
              </a:solidFill>
              <a:latin typeface="宋体" panose="02010600030101010101" pitchFamily="2" charset="-122"/>
            </a:endParaRPr>
          </a:p>
        </p:txBody>
      </p:sp>
      <p:sp>
        <p:nvSpPr>
          <p:cNvPr id="28712" name="Text Box 43"/>
          <p:cNvSpPr txBox="1"/>
          <p:nvPr/>
        </p:nvSpPr>
        <p:spPr>
          <a:xfrm>
            <a:off x="5562600" y="4708525"/>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b</a:t>
            </a:r>
            <a:endParaRPr lang="en-US" altLang="zh-CN" sz="2000" b="1" dirty="0">
              <a:solidFill>
                <a:schemeClr val="tx2"/>
              </a:solidFill>
              <a:latin typeface="宋体" panose="02010600030101010101" pitchFamily="2" charset="-122"/>
            </a:endParaRPr>
          </a:p>
        </p:txBody>
      </p:sp>
      <p:sp>
        <p:nvSpPr>
          <p:cNvPr id="86057" name="Text Box 44"/>
          <p:cNvSpPr txBox="1"/>
          <p:nvPr/>
        </p:nvSpPr>
        <p:spPr>
          <a:xfrm>
            <a:off x="6727825" y="4768850"/>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b</a:t>
            </a:r>
            <a:endParaRPr lang="en-US" altLang="zh-CN" sz="2000" b="1" dirty="0">
              <a:solidFill>
                <a:schemeClr val="tx2"/>
              </a:solidFill>
              <a:latin typeface="宋体" panose="02010600030101010101" pitchFamily="2" charset="-122"/>
            </a:endParaRPr>
          </a:p>
        </p:txBody>
      </p:sp>
      <p:cxnSp>
        <p:nvCxnSpPr>
          <p:cNvPr id="86058" name="AutoShape 45"/>
          <p:cNvCxnSpPr>
            <a:stCxn id="86036" idx="7"/>
            <a:endCxn id="86036" idx="1"/>
          </p:cNvCxnSpPr>
          <p:nvPr/>
        </p:nvCxnSpPr>
        <p:spPr>
          <a:xfrm rot="-5400000" flipH="1" flipV="1">
            <a:off x="7805738" y="4154488"/>
            <a:ext cx="3175" cy="269875"/>
          </a:xfrm>
          <a:prstGeom prst="curvedConnector3">
            <a:avLst>
              <a:gd name="adj1" fmla="val -17900000"/>
            </a:avLst>
          </a:prstGeom>
          <a:ln w="9525" cap="flat" cmpd="sng">
            <a:solidFill>
              <a:schemeClr val="tx1"/>
            </a:solidFill>
            <a:prstDash val="solid"/>
            <a:headEnd type="none" w="med" len="med"/>
            <a:tailEnd type="triangle" w="med" len="med"/>
          </a:ln>
        </p:spPr>
      </p:cxnSp>
      <p:sp>
        <p:nvSpPr>
          <p:cNvPr id="86059" name="Text Box 46"/>
          <p:cNvSpPr txBox="1"/>
          <p:nvPr/>
        </p:nvSpPr>
        <p:spPr>
          <a:xfrm>
            <a:off x="4479925" y="3613150"/>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a,b</a:t>
            </a:r>
            <a:endParaRPr lang="en-US" altLang="zh-CN" sz="2000" b="1" dirty="0">
              <a:solidFill>
                <a:schemeClr val="tx2"/>
              </a:solidFill>
              <a:latin typeface="宋体" panose="02010600030101010101" pitchFamily="2" charset="-122"/>
            </a:endParaRPr>
          </a:p>
        </p:txBody>
      </p:sp>
      <p:sp>
        <p:nvSpPr>
          <p:cNvPr id="86060" name="Text Box 47"/>
          <p:cNvSpPr txBox="1"/>
          <p:nvPr/>
        </p:nvSpPr>
        <p:spPr>
          <a:xfrm>
            <a:off x="7496175" y="3657600"/>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a,b</a:t>
            </a:r>
            <a:endParaRPr lang="en-US" altLang="zh-CN" sz="2000" b="1" dirty="0">
              <a:solidFill>
                <a:schemeClr val="tx2"/>
              </a:solidFill>
              <a:latin typeface="宋体" panose="02010600030101010101" pitchFamily="2" charset="-122"/>
            </a:endParaRPr>
          </a:p>
        </p:txBody>
      </p:sp>
      <p:sp>
        <p:nvSpPr>
          <p:cNvPr id="49" name="Text Box 41"/>
          <p:cNvSpPr txBox="1"/>
          <p:nvPr/>
        </p:nvSpPr>
        <p:spPr>
          <a:xfrm>
            <a:off x="5610225" y="4899025"/>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latin typeface="宋体" panose="02010600030101010101" pitchFamily="2" charset="-122"/>
              </a:rPr>
              <a:t>a</a:t>
            </a:r>
            <a:endParaRPr lang="en-US" altLang="zh-CN" sz="2000" b="1" dirty="0">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8712"/>
                                        </p:tgtEl>
                                      </p:cBhvr>
                                    </p:animEffect>
                                    <p:set>
                                      <p:cBhvr>
                                        <p:cTn id="7" dur="1" fill="hold">
                                          <p:stCondLst>
                                            <p:cond delay="499"/>
                                          </p:stCondLst>
                                        </p:cTn>
                                        <p:tgtEl>
                                          <p:spTgt spid="287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2" grpId="0"/>
      <p:bldP spid="4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p:txBody>
          <a:bodyPr vert="horz" wrap="square" lIns="91440" tIns="45720" rIns="91440" bIns="45720" anchor="ctr" anchorCtr="0"/>
          <a:p>
            <a:pPr eaLnBrk="1" hangingPunct="1"/>
            <a:r>
              <a:rPr lang="en-US" altLang="zh-CN" sz="2800" u="sng" dirty="0">
                <a:solidFill>
                  <a:srgbClr val="FF0000"/>
                </a:solidFill>
              </a:rPr>
              <a:t>3</a:t>
            </a:r>
            <a:r>
              <a:rPr lang="zh-CN" altLang="en-US" sz="2800" u="sng" dirty="0">
                <a:solidFill>
                  <a:srgbClr val="FF0000"/>
                </a:solidFill>
                <a:latin typeface="宋体" panose="02010600030101010101" pitchFamily="2" charset="-122"/>
              </a:rPr>
              <a:t>．</a:t>
            </a:r>
            <a:r>
              <a:rPr lang="en-US" altLang="zh-CN" sz="2800" u="sng" dirty="0">
                <a:solidFill>
                  <a:srgbClr val="FF0000"/>
                </a:solidFill>
              </a:rPr>
              <a:t>3</a:t>
            </a:r>
            <a:r>
              <a:rPr lang="zh-CN" altLang="en-US" sz="2800" u="sng" dirty="0">
                <a:solidFill>
                  <a:srgbClr val="FF0000"/>
                </a:solidFill>
                <a:latin typeface="宋体" panose="02010600030101010101" pitchFamily="2" charset="-122"/>
              </a:rPr>
              <a:t>．</a:t>
            </a:r>
            <a:r>
              <a:rPr lang="en-US" altLang="zh-CN" sz="2800" u="sng" dirty="0">
                <a:solidFill>
                  <a:srgbClr val="FF0000"/>
                </a:solidFill>
              </a:rPr>
              <a:t>3 </a:t>
            </a:r>
            <a:r>
              <a:rPr lang="zh-CN" altLang="en-US" sz="2800" u="sng" dirty="0">
                <a:solidFill>
                  <a:srgbClr val="FF0000"/>
                </a:solidFill>
                <a:latin typeface="宋体" panose="02010600030101010101" pitchFamily="2" charset="-122"/>
              </a:rPr>
              <a:t>非确定有限自动机（</a:t>
            </a:r>
            <a:r>
              <a:rPr lang="en-US" altLang="zh-CN" sz="2800" u="sng" dirty="0">
                <a:solidFill>
                  <a:srgbClr val="FF0000"/>
                </a:solidFill>
              </a:rPr>
              <a:t>NFA</a:t>
            </a:r>
            <a:r>
              <a:rPr lang="zh-CN" altLang="en-US" sz="2800" u="sng" dirty="0">
                <a:solidFill>
                  <a:srgbClr val="FF0000"/>
                </a:solidFill>
                <a:latin typeface="宋体" panose="02010600030101010101" pitchFamily="2" charset="-122"/>
              </a:rPr>
              <a:t>）</a:t>
            </a:r>
            <a:r>
              <a:rPr lang="zh-CN" altLang="en-US" dirty="0"/>
              <a:t> </a:t>
            </a:r>
            <a:br>
              <a:rPr lang="zh-CN" altLang="en-US" dirty="0"/>
            </a:br>
            <a:r>
              <a:rPr lang="en-US" altLang="zh-CN" sz="3200" u="sng" dirty="0">
                <a:solidFill>
                  <a:srgbClr val="FF0000"/>
                </a:solidFill>
              </a:rPr>
              <a:t>(3)</a:t>
            </a:r>
            <a:r>
              <a:rPr lang="zh-CN" altLang="en-US" sz="3200" u="sng" dirty="0">
                <a:solidFill>
                  <a:srgbClr val="FF0000"/>
                </a:solidFill>
              </a:rPr>
              <a:t>性质</a:t>
            </a:r>
            <a:endParaRPr lang="zh-CN" altLang="en-US" sz="3200" u="sng" dirty="0">
              <a:solidFill>
                <a:srgbClr val="FF0000"/>
              </a:solidFill>
            </a:endParaRPr>
          </a:p>
        </p:txBody>
      </p:sp>
      <p:sp>
        <p:nvSpPr>
          <p:cNvPr id="88067" name="Rectangle 3"/>
          <p:cNvSpPr>
            <a:spLocks noGrp="1"/>
          </p:cNvSpPr>
          <p:nvPr>
            <p:ph idx="1"/>
          </p:nvPr>
        </p:nvSpPr>
        <p:spPr>
          <a:xfrm>
            <a:off x="228600" y="1981200"/>
            <a:ext cx="8610600" cy="4114800"/>
          </a:xfrm>
          <a:ln>
            <a:solidFill>
              <a:srgbClr val="000099">
                <a:alpha val="100000"/>
              </a:srgbClr>
            </a:solidFill>
            <a:miter lim="800000"/>
          </a:ln>
        </p:spPr>
        <p:txBody>
          <a:bodyPr vert="horz" wrap="square" lIns="91440" tIns="45720" rIns="91440" bIns="45720" anchor="t" anchorCtr="0"/>
          <a:p>
            <a:pPr algn="just" eaLnBrk="1" hangingPunct="1">
              <a:buNone/>
            </a:pPr>
            <a:r>
              <a:rPr lang="en-US" altLang="zh-CN" sz="2200" dirty="0">
                <a:solidFill>
                  <a:srgbClr val="A50021"/>
                </a:solidFill>
              </a:rPr>
              <a:t>(1)</a:t>
            </a:r>
            <a:r>
              <a:rPr lang="en-US" altLang="zh-CN" sz="2200" dirty="0"/>
              <a:t>NFA</a:t>
            </a:r>
            <a:r>
              <a:rPr lang="zh-CN" altLang="en-US" sz="2200" dirty="0"/>
              <a:t>的状态转换图中，每条弧采用</a:t>
            </a:r>
            <a:r>
              <a:rPr lang="zh-CN" altLang="en-US" sz="2200" dirty="0">
                <a:solidFill>
                  <a:srgbClr val="0000FF"/>
                </a:solidFill>
                <a:latin typeface="宋体" panose="02010600030101010101" pitchFamily="2" charset="-122"/>
              </a:rPr>
              <a:t>∑</a:t>
            </a:r>
            <a:r>
              <a:rPr lang="zh-CN" altLang="en-US" sz="2200" baseline="30000" dirty="0">
                <a:solidFill>
                  <a:srgbClr val="0000FF"/>
                </a:solidFill>
                <a:latin typeface="宋体" panose="02010600030101010101" pitchFamily="2" charset="-122"/>
              </a:rPr>
              <a:t>*</a:t>
            </a:r>
            <a:r>
              <a:rPr lang="zh-CN" altLang="en-US" sz="2200" dirty="0">
                <a:latin typeface="宋体" panose="02010600030101010101" pitchFamily="2" charset="-122"/>
              </a:rPr>
              <a:t>中的一个字（不一定要不同，且可以是</a:t>
            </a:r>
            <a:r>
              <a:rPr lang="en-US" altLang="zh-CN" sz="2200" dirty="0">
                <a:solidFill>
                  <a:srgbClr val="0000FF"/>
                </a:solidFill>
                <a:latin typeface="宋体" panose="02010600030101010101" pitchFamily="2" charset="-122"/>
              </a:rPr>
              <a:t>ε</a:t>
            </a:r>
            <a:r>
              <a:rPr lang="zh-CN" altLang="en-US" sz="2200" dirty="0">
                <a:latin typeface="宋体" panose="02010600030101010101" pitchFamily="2" charset="-122"/>
              </a:rPr>
              <a:t>）作标记，称为输入字，整个图至少含有一个初态结以及若干个（含</a:t>
            </a:r>
            <a:r>
              <a:rPr lang="en-US" altLang="zh-CN" sz="2200" dirty="0">
                <a:latin typeface="宋体" panose="02010600030101010101" pitchFamily="2" charset="-122"/>
              </a:rPr>
              <a:t>0</a:t>
            </a:r>
            <a:r>
              <a:rPr lang="zh-CN" altLang="en-US" sz="2200" dirty="0">
                <a:latin typeface="宋体" panose="02010600030101010101" pitchFamily="2" charset="-122"/>
              </a:rPr>
              <a:t>）终态结；</a:t>
            </a:r>
            <a:endParaRPr lang="zh-CN" altLang="en-US" sz="2200" dirty="0"/>
          </a:p>
          <a:p>
            <a:pPr algn="just" eaLnBrk="1" hangingPunct="1">
              <a:buNone/>
            </a:pPr>
            <a:r>
              <a:rPr lang="en-US" altLang="zh-CN" sz="2200" dirty="0">
                <a:solidFill>
                  <a:srgbClr val="A50021"/>
                </a:solidFill>
              </a:rPr>
              <a:t>(2)</a:t>
            </a:r>
            <a:r>
              <a:rPr lang="zh-CN" altLang="en-US" sz="2200" dirty="0"/>
              <a:t>对于</a:t>
            </a:r>
            <a:r>
              <a:rPr lang="zh-CN" altLang="en-US" sz="2200" dirty="0">
                <a:solidFill>
                  <a:srgbClr val="0000FF"/>
                </a:solidFill>
                <a:latin typeface="宋体" panose="02010600030101010101" pitchFamily="2" charset="-122"/>
              </a:rPr>
              <a:t>∑</a:t>
            </a:r>
            <a:r>
              <a:rPr lang="zh-CN" altLang="en-US" sz="2200" baseline="30000" dirty="0">
                <a:solidFill>
                  <a:srgbClr val="0000FF"/>
                </a:solidFill>
                <a:latin typeface="宋体" panose="02010600030101010101" pitchFamily="2" charset="-122"/>
              </a:rPr>
              <a:t>*</a:t>
            </a:r>
            <a:r>
              <a:rPr lang="zh-CN" altLang="en-US" sz="2200" dirty="0">
                <a:latin typeface="宋体" panose="02010600030101010101" pitchFamily="2" charset="-122"/>
              </a:rPr>
              <a:t>中的任何字</a:t>
            </a:r>
            <a:r>
              <a:rPr lang="en-US" altLang="zh-CN" sz="2200" dirty="0">
                <a:solidFill>
                  <a:srgbClr val="0000FF"/>
                </a:solidFill>
                <a:latin typeface="宋体" panose="02010600030101010101" pitchFamily="2" charset="-122"/>
              </a:rPr>
              <a:t>α</a:t>
            </a:r>
            <a:r>
              <a:rPr lang="zh-CN" altLang="en-US" sz="2200" dirty="0">
                <a:latin typeface="宋体" panose="02010600030101010101" pitchFamily="2" charset="-122"/>
              </a:rPr>
              <a:t>，若存在一条从初态到某一终态结的道路，且这条路上所有狐的标记符连接成的字等于</a:t>
            </a:r>
            <a:r>
              <a:rPr lang="en-US" altLang="zh-CN" sz="2200" dirty="0">
                <a:solidFill>
                  <a:srgbClr val="0000FF"/>
                </a:solidFill>
                <a:latin typeface="宋体" panose="02010600030101010101" pitchFamily="2" charset="-122"/>
              </a:rPr>
              <a:t>α</a:t>
            </a:r>
            <a:r>
              <a:rPr lang="zh-CN" altLang="en-US" sz="2200" dirty="0">
                <a:latin typeface="宋体" panose="02010600030101010101" pitchFamily="2" charset="-122"/>
              </a:rPr>
              <a:t>，则称</a:t>
            </a:r>
            <a:r>
              <a:rPr lang="en-US" altLang="zh-CN" sz="2200" dirty="0">
                <a:solidFill>
                  <a:srgbClr val="0000FF"/>
                </a:solidFill>
                <a:latin typeface="宋体" panose="02010600030101010101" pitchFamily="2" charset="-122"/>
              </a:rPr>
              <a:t>α</a:t>
            </a:r>
            <a:r>
              <a:rPr lang="zh-CN" altLang="en-US" sz="2200" dirty="0">
                <a:latin typeface="宋体" panose="02010600030101010101" pitchFamily="2" charset="-122"/>
              </a:rPr>
              <a:t>可为</a:t>
            </a:r>
            <a:r>
              <a:rPr lang="en-US" altLang="zh-CN" sz="2200" dirty="0">
                <a:latin typeface="宋体" panose="02010600030101010101" pitchFamily="2" charset="-122"/>
              </a:rPr>
              <a:t>NFA M </a:t>
            </a:r>
            <a:r>
              <a:rPr lang="zh-CN" altLang="en-US" sz="2200" dirty="0">
                <a:latin typeface="宋体" panose="02010600030101010101" pitchFamily="2" charset="-122"/>
              </a:rPr>
              <a:t>所</a:t>
            </a:r>
            <a:r>
              <a:rPr lang="zh-CN" altLang="en-US" sz="2200" dirty="0">
                <a:solidFill>
                  <a:srgbClr val="0000FF"/>
                </a:solidFill>
                <a:latin typeface="宋体" panose="02010600030101010101" pitchFamily="2" charset="-122"/>
              </a:rPr>
              <a:t>识别</a:t>
            </a:r>
            <a:r>
              <a:rPr lang="zh-CN" altLang="en-US" sz="2200" dirty="0">
                <a:latin typeface="宋体" panose="02010600030101010101" pitchFamily="2" charset="-122"/>
              </a:rPr>
              <a:t>（</a:t>
            </a:r>
            <a:r>
              <a:rPr lang="zh-CN" altLang="en-US" sz="2200" dirty="0">
                <a:solidFill>
                  <a:srgbClr val="0000FF"/>
                </a:solidFill>
                <a:latin typeface="宋体" panose="02010600030101010101" pitchFamily="2" charset="-122"/>
              </a:rPr>
              <a:t>读出</a:t>
            </a:r>
            <a:r>
              <a:rPr lang="zh-CN" altLang="en-US" sz="2200" dirty="0">
                <a:latin typeface="宋体" panose="02010600030101010101" pitchFamily="2" charset="-122"/>
              </a:rPr>
              <a:t>或</a:t>
            </a:r>
            <a:r>
              <a:rPr lang="zh-CN" altLang="en-US" sz="2200" dirty="0">
                <a:solidFill>
                  <a:srgbClr val="0000FF"/>
                </a:solidFill>
                <a:latin typeface="宋体" panose="02010600030101010101" pitchFamily="2" charset="-122"/>
              </a:rPr>
              <a:t>接受</a:t>
            </a:r>
            <a:r>
              <a:rPr lang="zh-CN" altLang="en-US" sz="2200" dirty="0">
                <a:latin typeface="宋体" panose="02010600030101010101" pitchFamily="2" charset="-122"/>
              </a:rPr>
              <a:t>），</a:t>
            </a:r>
            <a:r>
              <a:rPr lang="en-US" altLang="zh-CN" sz="2200" dirty="0">
                <a:solidFill>
                  <a:srgbClr val="0000FF"/>
                </a:solidFill>
                <a:latin typeface="宋体" panose="02010600030101010101" pitchFamily="2" charset="-122"/>
              </a:rPr>
              <a:t>NFA</a:t>
            </a:r>
            <a:r>
              <a:rPr lang="en-US" altLang="zh-CN" sz="2200" dirty="0">
                <a:latin typeface="宋体" panose="02010600030101010101" pitchFamily="2" charset="-122"/>
              </a:rPr>
              <a:t> </a:t>
            </a:r>
            <a:r>
              <a:rPr lang="en-US" altLang="zh-CN" sz="2200" dirty="0">
                <a:solidFill>
                  <a:srgbClr val="0000FF"/>
                </a:solidFill>
                <a:latin typeface="宋体" panose="02010600030101010101" pitchFamily="2" charset="-122"/>
              </a:rPr>
              <a:t>M</a:t>
            </a:r>
            <a:r>
              <a:rPr lang="en-US" altLang="zh-CN" sz="2200" dirty="0">
                <a:latin typeface="宋体" panose="02010600030101010101" pitchFamily="2" charset="-122"/>
              </a:rPr>
              <a:t> </a:t>
            </a:r>
            <a:r>
              <a:rPr lang="zh-CN" altLang="en-US" sz="2200" dirty="0">
                <a:latin typeface="宋体" panose="02010600030101010101" pitchFamily="2" charset="-122"/>
              </a:rPr>
              <a:t>所能识别的字的全体记为</a:t>
            </a:r>
            <a:r>
              <a:rPr lang="en-US" altLang="zh-CN" sz="2200" dirty="0">
                <a:solidFill>
                  <a:srgbClr val="0000FF"/>
                </a:solidFill>
                <a:latin typeface="宋体" panose="02010600030101010101" pitchFamily="2" charset="-122"/>
              </a:rPr>
              <a:t>L(M)</a:t>
            </a:r>
            <a:r>
              <a:rPr lang="zh-CN" altLang="en-US" sz="2200" dirty="0">
                <a:latin typeface="宋体" panose="02010600030101010101" pitchFamily="2" charset="-122"/>
              </a:rPr>
              <a:t>；若</a:t>
            </a:r>
            <a:r>
              <a:rPr lang="en-US" altLang="zh-CN" sz="2200" dirty="0">
                <a:latin typeface="宋体" panose="02010600030101010101" pitchFamily="2" charset="-122"/>
              </a:rPr>
              <a:t>M</a:t>
            </a:r>
            <a:r>
              <a:rPr lang="zh-CN" altLang="en-US" sz="2200" dirty="0">
                <a:latin typeface="宋体" panose="02010600030101010101" pitchFamily="2" charset="-122"/>
              </a:rPr>
              <a:t>的某些结既是初态结又是终态结，或者存在一条从某个初态结到终态结的</a:t>
            </a:r>
            <a:r>
              <a:rPr lang="en-US" altLang="zh-CN" sz="2200" dirty="0">
                <a:solidFill>
                  <a:srgbClr val="0000FF"/>
                </a:solidFill>
                <a:latin typeface="宋体" panose="02010600030101010101" pitchFamily="2" charset="-122"/>
              </a:rPr>
              <a:t>ε</a:t>
            </a:r>
            <a:r>
              <a:rPr lang="zh-CN" altLang="en-US" sz="2200" dirty="0">
                <a:latin typeface="宋体" panose="02010600030101010101" pitchFamily="2" charset="-122"/>
              </a:rPr>
              <a:t>，那么空字可为</a:t>
            </a:r>
            <a:r>
              <a:rPr lang="en-US" altLang="zh-CN" sz="2200" dirty="0">
                <a:latin typeface="宋体" panose="02010600030101010101" pitchFamily="2" charset="-122"/>
              </a:rPr>
              <a:t>M</a:t>
            </a:r>
            <a:r>
              <a:rPr lang="zh-CN" altLang="en-US" sz="2200" dirty="0">
                <a:latin typeface="宋体" panose="02010600030101010101" pitchFamily="2" charset="-122"/>
              </a:rPr>
              <a:t>接受；</a:t>
            </a:r>
            <a:endParaRPr lang="zh-CN" altLang="en-US" sz="2200" dirty="0"/>
          </a:p>
          <a:p>
            <a:pPr algn="just" eaLnBrk="1" hangingPunct="1">
              <a:buNone/>
            </a:pPr>
            <a:r>
              <a:rPr lang="en-US" altLang="zh-CN" sz="2200" dirty="0">
                <a:solidFill>
                  <a:srgbClr val="A50021"/>
                </a:solidFill>
                <a:latin typeface="宋体" panose="02010600030101010101" pitchFamily="2" charset="-122"/>
              </a:rPr>
              <a:t>(</a:t>
            </a:r>
            <a:r>
              <a:rPr lang="en-US" altLang="zh-CN" sz="2200" dirty="0">
                <a:solidFill>
                  <a:srgbClr val="FF0000"/>
                </a:solidFill>
                <a:latin typeface="宋体" panose="02010600030101010101" pitchFamily="2" charset="-122"/>
              </a:rPr>
              <a:t>3)DFA</a:t>
            </a:r>
            <a:r>
              <a:rPr lang="zh-CN" altLang="en-US" sz="2200" dirty="0">
                <a:solidFill>
                  <a:srgbClr val="FF0000"/>
                </a:solidFill>
                <a:latin typeface="宋体" panose="02010600030101010101" pitchFamily="2" charset="-122"/>
              </a:rPr>
              <a:t>是</a:t>
            </a:r>
            <a:r>
              <a:rPr lang="en-US" altLang="zh-CN" sz="2200" dirty="0">
                <a:solidFill>
                  <a:srgbClr val="FF0000"/>
                </a:solidFill>
                <a:latin typeface="宋体" panose="02010600030101010101" pitchFamily="2" charset="-122"/>
              </a:rPr>
              <a:t>NFA</a:t>
            </a:r>
            <a:r>
              <a:rPr lang="zh-CN" altLang="en-US" sz="2200" dirty="0">
                <a:solidFill>
                  <a:srgbClr val="FF0000"/>
                </a:solidFill>
                <a:latin typeface="宋体" panose="02010600030101010101" pitchFamily="2" charset="-122"/>
              </a:rPr>
              <a:t>的特例，对于每个</a:t>
            </a:r>
            <a:r>
              <a:rPr lang="en-US" altLang="zh-CN" sz="2200" dirty="0">
                <a:solidFill>
                  <a:srgbClr val="FF0000"/>
                </a:solidFill>
                <a:latin typeface="宋体" panose="02010600030101010101" pitchFamily="2" charset="-122"/>
              </a:rPr>
              <a:t>NFA M</a:t>
            </a:r>
            <a:r>
              <a:rPr lang="zh-CN" altLang="en-US" sz="2200" dirty="0">
                <a:solidFill>
                  <a:srgbClr val="FF0000"/>
                </a:solidFill>
                <a:latin typeface="宋体" panose="02010600030101010101" pitchFamily="2" charset="-122"/>
              </a:rPr>
              <a:t>存在一个</a:t>
            </a:r>
            <a:r>
              <a:rPr lang="en-US" altLang="zh-CN" sz="2200" dirty="0">
                <a:solidFill>
                  <a:srgbClr val="FF0000"/>
                </a:solidFill>
                <a:latin typeface="宋体" panose="02010600030101010101" pitchFamily="2" charset="-122"/>
              </a:rPr>
              <a:t>DFA M</a:t>
            </a:r>
            <a:r>
              <a:rPr lang="en-US" altLang="zh-CN" sz="2200" dirty="0">
                <a:solidFill>
                  <a:srgbClr val="FF0000"/>
                </a:solidFill>
              </a:rPr>
              <a:t>’</a:t>
            </a:r>
            <a:r>
              <a:rPr lang="en-US" altLang="zh-CN" sz="2200" dirty="0">
                <a:solidFill>
                  <a:srgbClr val="FF0000"/>
                </a:solidFill>
                <a:latin typeface="宋体" panose="02010600030101010101" pitchFamily="2" charset="-122"/>
              </a:rPr>
              <a:t>,</a:t>
            </a:r>
            <a:r>
              <a:rPr lang="zh-CN" altLang="en-US" sz="2200" dirty="0">
                <a:solidFill>
                  <a:srgbClr val="FF0000"/>
                </a:solidFill>
                <a:latin typeface="宋体" panose="02010600030101010101" pitchFamily="2" charset="-122"/>
              </a:rPr>
              <a:t>使</a:t>
            </a:r>
            <a:r>
              <a:rPr lang="en-US" altLang="zh-CN" sz="2200" dirty="0">
                <a:solidFill>
                  <a:srgbClr val="FF0000"/>
                </a:solidFill>
                <a:latin typeface="宋体" panose="02010600030101010101" pitchFamily="2" charset="-122"/>
              </a:rPr>
              <a:t>L(M)</a:t>
            </a:r>
            <a:r>
              <a:rPr lang="zh-CN" altLang="en-US" sz="2200" dirty="0">
                <a:solidFill>
                  <a:srgbClr val="FF0000"/>
                </a:solidFill>
                <a:latin typeface="宋体" panose="02010600030101010101" pitchFamily="2" charset="-122"/>
              </a:rPr>
              <a:t>＝</a:t>
            </a:r>
            <a:r>
              <a:rPr lang="en-US" altLang="zh-CN" sz="2200" dirty="0">
                <a:solidFill>
                  <a:srgbClr val="FF0000"/>
                </a:solidFill>
                <a:latin typeface="宋体" panose="02010600030101010101" pitchFamily="2" charset="-122"/>
              </a:rPr>
              <a:t>L(M</a:t>
            </a:r>
            <a:r>
              <a:rPr lang="en-US" altLang="zh-CN" sz="2200" dirty="0">
                <a:solidFill>
                  <a:srgbClr val="FF0000"/>
                </a:solidFill>
              </a:rPr>
              <a:t>’</a:t>
            </a:r>
            <a:r>
              <a:rPr lang="en-US" altLang="zh-CN" sz="2200" dirty="0">
                <a:solidFill>
                  <a:srgbClr val="FF0000"/>
                </a:solidFill>
                <a:latin typeface="宋体" panose="02010600030101010101" pitchFamily="2" charset="-122"/>
              </a:rPr>
              <a:t>)</a:t>
            </a:r>
            <a:r>
              <a:rPr lang="zh-CN" altLang="en-US" sz="2200" dirty="0">
                <a:latin typeface="宋体" panose="02010600030101010101" pitchFamily="2" charset="-122"/>
              </a:rPr>
              <a:t>；</a:t>
            </a:r>
            <a:endParaRPr lang="zh-CN" altLang="en-US" sz="2200" dirty="0"/>
          </a:p>
          <a:p>
            <a:pPr algn="just" eaLnBrk="1" hangingPunct="1">
              <a:buNone/>
            </a:pPr>
            <a:r>
              <a:rPr lang="en-US" altLang="zh-CN" sz="2200" dirty="0">
                <a:solidFill>
                  <a:srgbClr val="A50021"/>
                </a:solidFill>
                <a:latin typeface="宋体" panose="02010600030101010101" pitchFamily="2" charset="-122"/>
              </a:rPr>
              <a:t>(4)</a:t>
            </a:r>
            <a:r>
              <a:rPr lang="zh-CN" altLang="en-US" sz="2200" dirty="0">
                <a:solidFill>
                  <a:srgbClr val="FF0000"/>
                </a:solidFill>
                <a:latin typeface="宋体" panose="02010600030101010101" pitchFamily="2" charset="-122"/>
              </a:rPr>
              <a:t>对于任何两个有限自动机</a:t>
            </a:r>
            <a:r>
              <a:rPr lang="en-US" altLang="zh-CN" sz="2200" dirty="0">
                <a:solidFill>
                  <a:srgbClr val="FF0000"/>
                </a:solidFill>
                <a:latin typeface="宋体" panose="02010600030101010101" pitchFamily="2" charset="-122"/>
              </a:rPr>
              <a:t>M</a:t>
            </a:r>
            <a:r>
              <a:rPr lang="zh-CN" altLang="en-US" sz="2200" dirty="0">
                <a:solidFill>
                  <a:srgbClr val="FF0000"/>
                </a:solidFill>
                <a:latin typeface="宋体" panose="02010600030101010101" pitchFamily="2" charset="-122"/>
              </a:rPr>
              <a:t>和</a:t>
            </a:r>
            <a:r>
              <a:rPr lang="en-US" altLang="zh-CN" sz="2200" dirty="0">
                <a:solidFill>
                  <a:srgbClr val="FF0000"/>
                </a:solidFill>
                <a:latin typeface="宋体" panose="02010600030101010101" pitchFamily="2" charset="-122"/>
              </a:rPr>
              <a:t>M</a:t>
            </a:r>
            <a:r>
              <a:rPr lang="en-US" altLang="zh-CN" sz="2200" dirty="0">
                <a:solidFill>
                  <a:srgbClr val="FF0000"/>
                </a:solidFill>
              </a:rPr>
              <a:t>’</a:t>
            </a:r>
            <a:r>
              <a:rPr lang="zh-CN" altLang="en-US" sz="2200" dirty="0">
                <a:solidFill>
                  <a:srgbClr val="FF0000"/>
                </a:solidFill>
                <a:latin typeface="宋体" panose="02010600030101010101" pitchFamily="2" charset="-122"/>
              </a:rPr>
              <a:t>，如果</a:t>
            </a:r>
            <a:r>
              <a:rPr lang="en-US" altLang="zh-CN" sz="2200" dirty="0">
                <a:solidFill>
                  <a:srgbClr val="FF0000"/>
                </a:solidFill>
                <a:latin typeface="宋体" panose="02010600030101010101" pitchFamily="2" charset="-122"/>
              </a:rPr>
              <a:t>L(M)=L(M</a:t>
            </a:r>
            <a:r>
              <a:rPr lang="en-US" altLang="zh-CN" sz="2200" dirty="0">
                <a:solidFill>
                  <a:srgbClr val="FF0000"/>
                </a:solidFill>
              </a:rPr>
              <a:t>’</a:t>
            </a:r>
            <a:r>
              <a:rPr lang="en-US" altLang="zh-CN" sz="2200" dirty="0">
                <a:solidFill>
                  <a:srgbClr val="FF0000"/>
                </a:solidFill>
                <a:latin typeface="宋体" panose="02010600030101010101" pitchFamily="2" charset="-122"/>
              </a:rPr>
              <a:t>)</a:t>
            </a:r>
            <a:r>
              <a:rPr lang="zh-CN" altLang="en-US" sz="2200" dirty="0">
                <a:solidFill>
                  <a:srgbClr val="FF0000"/>
                </a:solidFill>
                <a:latin typeface="宋体" panose="02010600030101010101" pitchFamily="2" charset="-122"/>
              </a:rPr>
              <a:t>，则称</a:t>
            </a:r>
            <a:r>
              <a:rPr lang="en-US" altLang="zh-CN" sz="2200" dirty="0">
                <a:solidFill>
                  <a:srgbClr val="FF0000"/>
                </a:solidFill>
                <a:latin typeface="宋体" panose="02010600030101010101" pitchFamily="2" charset="-122"/>
              </a:rPr>
              <a:t>M</a:t>
            </a:r>
            <a:r>
              <a:rPr lang="zh-CN" altLang="en-US" sz="2200" dirty="0">
                <a:solidFill>
                  <a:srgbClr val="FF0000"/>
                </a:solidFill>
                <a:latin typeface="宋体" panose="02010600030101010101" pitchFamily="2" charset="-122"/>
              </a:rPr>
              <a:t>与</a:t>
            </a:r>
            <a:r>
              <a:rPr lang="en-US" altLang="zh-CN" sz="2200" dirty="0">
                <a:solidFill>
                  <a:srgbClr val="FF0000"/>
                </a:solidFill>
                <a:latin typeface="宋体" panose="02010600030101010101" pitchFamily="2" charset="-122"/>
              </a:rPr>
              <a:t>M</a:t>
            </a:r>
            <a:r>
              <a:rPr lang="en-US" altLang="zh-CN" sz="2200" dirty="0">
                <a:solidFill>
                  <a:srgbClr val="FF0000"/>
                </a:solidFill>
              </a:rPr>
              <a:t>’</a:t>
            </a:r>
            <a:r>
              <a:rPr lang="zh-CN" altLang="en-US" sz="2200" dirty="0">
                <a:solidFill>
                  <a:srgbClr val="FF0000"/>
                </a:solidFill>
                <a:latin typeface="宋体" panose="02010600030101010101" pitchFamily="2" charset="-122"/>
              </a:rPr>
              <a:t>等价</a:t>
            </a:r>
            <a:r>
              <a:rPr lang="zh-CN" altLang="en-US" sz="2200" dirty="0">
                <a:latin typeface="宋体" panose="02010600030101010101" pitchFamily="2" charset="-122"/>
              </a:rPr>
              <a:t>；</a:t>
            </a:r>
            <a:endParaRPr lang="zh-CN" altLang="en-US" sz="2200" dirty="0"/>
          </a:p>
          <a:p>
            <a:pPr algn="just" eaLnBrk="1" hangingPunct="1">
              <a:buNone/>
            </a:pPr>
            <a:r>
              <a:rPr lang="en-US" altLang="zh-CN" sz="2200" dirty="0">
                <a:solidFill>
                  <a:srgbClr val="A50021"/>
                </a:solidFill>
                <a:latin typeface="宋体" panose="02010600030101010101" pitchFamily="2" charset="-122"/>
              </a:rPr>
              <a:t>(5)</a:t>
            </a:r>
            <a:r>
              <a:rPr lang="zh-CN" altLang="en-US" sz="2200" dirty="0">
                <a:latin typeface="宋体" panose="02010600030101010101" pitchFamily="2" charset="-122"/>
              </a:rPr>
              <a:t>判定任何有限自动机等价性的算法是存在的。</a:t>
            </a:r>
            <a:endParaRPr lang="zh-CN" altLang="en-US" sz="2200" dirty="0"/>
          </a:p>
        </p:txBody>
      </p:sp>
      <p:sp>
        <p:nvSpPr>
          <p:cNvPr id="2" name="矩形 1"/>
          <p:cNvSpPr/>
          <p:nvPr/>
        </p:nvSpPr>
        <p:spPr>
          <a:xfrm>
            <a:off x="6372225" y="5589588"/>
            <a:ext cx="8778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可判定</a:t>
            </a:r>
            <a:endParaRPr lang="zh-CN" altLang="en-US" sz="1800" dirty="0">
              <a:solidFill>
                <a:srgbClr val="FF0000"/>
              </a:solidFill>
            </a:endParaRPr>
          </a:p>
        </p:txBody>
      </p:sp>
      <p:sp>
        <p:nvSpPr>
          <p:cNvPr id="3" name="矩形 2"/>
          <p:cNvSpPr/>
          <p:nvPr/>
        </p:nvSpPr>
        <p:spPr>
          <a:xfrm rot="-1195651">
            <a:off x="8072438" y="5688013"/>
            <a:ext cx="646112"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证明</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type="title"/>
          </p:nvPr>
        </p:nvSpPr>
        <p:spPr/>
        <p:txBody>
          <a:bodyPr vert="horz" wrap="square" lIns="91440" tIns="45720" rIns="91440" bIns="45720" anchor="ctr" anchorCtr="0"/>
          <a:p>
            <a:pPr eaLnBrk="1" hangingPunct="1"/>
            <a:r>
              <a:rPr lang="en-US" altLang="zh-CN" sz="2800" u="sng" dirty="0">
                <a:solidFill>
                  <a:srgbClr val="FF0000"/>
                </a:solidFill>
              </a:rPr>
              <a:t>3</a:t>
            </a:r>
            <a:r>
              <a:rPr lang="zh-CN" altLang="en-US" sz="2800" u="sng" dirty="0">
                <a:solidFill>
                  <a:srgbClr val="FF0000"/>
                </a:solidFill>
                <a:latin typeface="宋体" panose="02010600030101010101" pitchFamily="2" charset="-122"/>
              </a:rPr>
              <a:t>．</a:t>
            </a:r>
            <a:r>
              <a:rPr lang="en-US" altLang="zh-CN" sz="2800" u="sng" dirty="0">
                <a:solidFill>
                  <a:srgbClr val="FF0000"/>
                </a:solidFill>
              </a:rPr>
              <a:t>3</a:t>
            </a:r>
            <a:r>
              <a:rPr lang="zh-CN" altLang="en-US" sz="2800" u="sng" dirty="0">
                <a:solidFill>
                  <a:srgbClr val="FF0000"/>
                </a:solidFill>
                <a:latin typeface="宋体" panose="02010600030101010101" pitchFamily="2" charset="-122"/>
              </a:rPr>
              <a:t>．</a:t>
            </a:r>
            <a:r>
              <a:rPr lang="en-US" altLang="zh-CN" sz="2800" u="sng" dirty="0">
                <a:solidFill>
                  <a:srgbClr val="FF0000"/>
                </a:solidFill>
              </a:rPr>
              <a:t>3 </a:t>
            </a:r>
            <a:r>
              <a:rPr lang="zh-CN" altLang="en-US" sz="2800" u="sng" dirty="0">
                <a:solidFill>
                  <a:srgbClr val="FF0000"/>
                </a:solidFill>
                <a:latin typeface="宋体" panose="02010600030101010101" pitchFamily="2" charset="-122"/>
              </a:rPr>
              <a:t>非确定有限自动机（</a:t>
            </a:r>
            <a:r>
              <a:rPr lang="en-US" altLang="zh-CN" sz="2800" u="sng" dirty="0">
                <a:solidFill>
                  <a:srgbClr val="FF0000"/>
                </a:solidFill>
              </a:rPr>
              <a:t>NFA</a:t>
            </a:r>
            <a:r>
              <a:rPr lang="zh-CN" altLang="en-US" sz="2800" u="sng" dirty="0">
                <a:solidFill>
                  <a:srgbClr val="FF0000"/>
                </a:solidFill>
                <a:latin typeface="宋体" panose="02010600030101010101" pitchFamily="2" charset="-122"/>
              </a:rPr>
              <a:t>）</a:t>
            </a:r>
            <a:r>
              <a:rPr lang="zh-CN" altLang="en-US" dirty="0"/>
              <a:t> </a:t>
            </a:r>
            <a:br>
              <a:rPr lang="zh-CN" altLang="en-US" dirty="0"/>
            </a:br>
            <a:r>
              <a:rPr lang="en-US" altLang="zh-CN" sz="3200" u="sng" dirty="0">
                <a:solidFill>
                  <a:srgbClr val="FF0000"/>
                </a:solidFill>
              </a:rPr>
              <a:t>(4)</a:t>
            </a:r>
            <a:r>
              <a:rPr lang="zh-CN" altLang="en-US" sz="3200" u="sng" dirty="0">
                <a:solidFill>
                  <a:srgbClr val="FF0000"/>
                </a:solidFill>
              </a:rPr>
              <a:t>性质分析</a:t>
            </a:r>
            <a:endParaRPr lang="zh-CN" altLang="en-US" sz="3200" u="sng" dirty="0">
              <a:solidFill>
                <a:srgbClr val="FF0000"/>
              </a:solidFill>
            </a:endParaRPr>
          </a:p>
        </p:txBody>
      </p:sp>
      <p:sp>
        <p:nvSpPr>
          <p:cNvPr id="38915" name="Rectangle 3"/>
          <p:cNvSpPr>
            <a:spLocks noGrp="1" noChangeArrowheads="1"/>
          </p:cNvSpPr>
          <p:nvPr>
            <p:ph idx="1"/>
          </p:nvPr>
        </p:nvSpPr>
        <p:spPr>
          <a:xfrm>
            <a:off x="342900" y="1828800"/>
            <a:ext cx="8458200" cy="4648200"/>
          </a:xfrm>
          <a:ln>
            <a:solidFill>
              <a:srgbClr val="000099"/>
            </a:solidFill>
            <a:miter lim="800000"/>
          </a:ln>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2400" b="0" i="0" u="none" strike="noStrike" kern="0" cap="none" spc="0" normalizeH="0" baseline="0" noProof="0" dirty="0">
                <a:ln>
                  <a:noFill/>
                </a:ln>
                <a:solidFill>
                  <a:schemeClr val="tx1"/>
                </a:solidFill>
                <a:effectLst/>
                <a:uLnTx/>
                <a:uFillTx/>
                <a:latin typeface="+mn-lt"/>
                <a:ea typeface="+mn-ea"/>
                <a:cs typeface="+mn-cs"/>
              </a:rPr>
              <a:t>两个正规式所表达的</a:t>
            </a:r>
            <a:r>
              <a:rPr kumimoji="1" lang="zh-CN" altLang="en-US" sz="2400" b="0" i="0" u="none" strike="noStrike" kern="0" cap="none" spc="0" normalizeH="0" baseline="0" noProof="0" dirty="0">
                <a:ln>
                  <a:noFill/>
                </a:ln>
                <a:solidFill>
                  <a:srgbClr val="000099"/>
                </a:solidFill>
                <a:effectLst>
                  <a:outerShdw blurRad="38100" dist="38100" dir="2700000" algn="tl">
                    <a:srgbClr val="C0C0C0"/>
                  </a:outerShdw>
                </a:effectLst>
                <a:uLnTx/>
                <a:uFillTx/>
                <a:latin typeface="+mn-lt"/>
                <a:ea typeface="+mn-ea"/>
                <a:cs typeface="+mn-cs"/>
              </a:rPr>
              <a:t>正规集相同</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，则两个</a:t>
            </a:r>
            <a:r>
              <a:rPr kumimoji="1" lang="zh-CN" altLang="en-US" sz="2400" b="0" i="0" u="none" strike="noStrike" kern="0" cap="none" spc="0" normalizeH="0" baseline="0" noProof="0" dirty="0">
                <a:ln>
                  <a:noFill/>
                </a:ln>
                <a:solidFill>
                  <a:srgbClr val="000099"/>
                </a:solidFill>
                <a:effectLst/>
                <a:uLnTx/>
                <a:uFillTx/>
                <a:latin typeface="+mn-lt"/>
                <a:ea typeface="+mn-ea"/>
                <a:cs typeface="+mn-cs"/>
              </a:rPr>
              <a:t>正规式等价</a:t>
            </a:r>
            <a:endParaRPr kumimoji="1" lang="zh-CN" altLang="en-US"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(1)</a:t>
            </a:r>
            <a:r>
              <a:rPr kumimoji="1" lang="zh-CN" altLang="en-US" sz="24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如果一个</a:t>
            </a:r>
            <a:r>
              <a:rPr kumimoji="1" lang="en-US" altLang="zh-CN"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DFA M</a:t>
            </a:r>
            <a:r>
              <a:rPr kumimoji="1" lang="zh-CN" altLang="en-US" sz="24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的输入字母表为</a:t>
            </a:r>
            <a:r>
              <a:rPr kumimoji="1" lang="zh-CN" altLang="en-US"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zh-CN" altLang="en-US" sz="24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则我们称</a:t>
            </a:r>
            <a:r>
              <a:rPr kumimoji="1" lang="en-US" altLang="zh-CN"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M</a:t>
            </a:r>
            <a:r>
              <a:rPr kumimoji="1" lang="zh-CN" altLang="en-US" sz="24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是</a:t>
            </a:r>
            <a:r>
              <a:rPr kumimoji="1" lang="zh-CN" altLang="en-US"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zh-CN" altLang="en-US" sz="24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上的一个</a:t>
            </a:r>
            <a:r>
              <a:rPr kumimoji="1" lang="en-US" altLang="zh-CN"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DFA</a:t>
            </a:r>
            <a:r>
              <a:rPr kumimoji="1" lang="zh-CN" altLang="en-US"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 ∑</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上的一个字集</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V </a:t>
            </a:r>
            <a:r>
              <a:rPr kumimoji="1" lang="en-US" altLang="zh-CN" sz="2400" b="0" i="0" u="none" strike="noStrike" kern="0" cap="none" spc="0" normalizeH="0" baseline="0" noProof="0" dirty="0">
                <a:ln>
                  <a:noFill/>
                </a:ln>
                <a:solidFill>
                  <a:srgbClr val="0000FF"/>
                </a:solidFill>
                <a:effectLst/>
                <a:uLnTx/>
                <a:uFillTx/>
                <a:latin typeface="+mn-lt"/>
                <a:ea typeface="MingLiU" pitchFamily="49" charset="-120"/>
                <a:cs typeface="+mn-cs"/>
                <a:sym typeface="Symbol" panose="05050102010706020507" pitchFamily="18" charset="2"/>
              </a:rPr>
              <a:t></a:t>
            </a:r>
            <a:r>
              <a:rPr kumimoji="1" lang="en-US" altLang="zh-CN"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400" b="0" i="0" u="none" strike="noStrike" kern="0" cap="none" spc="0" normalizeH="0" baseline="30000" noProof="0" dirty="0">
                <a:ln>
                  <a:noFill/>
                </a:ln>
                <a:solidFill>
                  <a:srgbClr val="0000FF"/>
                </a:solidFill>
                <a:effectLst/>
                <a:uLnTx/>
                <a:uFillTx/>
                <a:latin typeface="宋体" panose="02010600030101010101" pitchFamily="2" charset="-122"/>
                <a:ea typeface="+mn-ea"/>
                <a:cs typeface="+mn-cs"/>
              </a:rPr>
              <a:t>*</a:t>
            </a:r>
            <a:r>
              <a:rPr kumimoji="1"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是正规的，当且仅当存在</a:t>
            </a:r>
            <a:r>
              <a:rPr kumimoji="1" lang="zh-CN" altLang="en-US" sz="24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上的</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DFA M</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，使得</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V</a:t>
            </a:r>
            <a:r>
              <a:rPr kumimoji="1" lang="zh-CN" altLang="en-US" sz="2400" b="0" i="0" u="none" strike="noStrike" kern="0" cap="none" spc="0" normalizeH="0" baseline="0" noProof="0" dirty="0">
                <a:ln>
                  <a:noFill/>
                </a:ln>
                <a:solidFill>
                  <a:srgbClr val="0000FF"/>
                </a:solidFill>
                <a:effectLst/>
                <a:uLnTx/>
                <a:uFillTx/>
                <a:latin typeface="+mn-lt"/>
                <a:ea typeface="+mn-ea"/>
                <a:cs typeface="+mn-cs"/>
              </a:rPr>
              <a:t>＝</a:t>
            </a:r>
            <a:r>
              <a:rPr kumimoji="1" lang="en-US" altLang="zh-CN" sz="2400" b="0" i="0" u="none" strike="noStrike" kern="0" cap="none" spc="0" normalizeH="0" baseline="0" noProof="0" dirty="0">
                <a:ln>
                  <a:noFill/>
                </a:ln>
                <a:solidFill>
                  <a:srgbClr val="0000FF"/>
                </a:solidFill>
                <a:effectLst/>
                <a:uLnTx/>
                <a:uFillTx/>
                <a:latin typeface="+mn-lt"/>
                <a:ea typeface="+mn-ea"/>
                <a:cs typeface="+mn-cs"/>
              </a:rPr>
              <a:t>L(M)</a:t>
            </a:r>
            <a:endParaRPr kumimoji="1" lang="en-US" altLang="zh-CN" sz="2400" b="0" i="0" u="none" strike="noStrike" kern="0" cap="none" spc="0" normalizeH="0" baseline="0" noProof="0" dirty="0">
              <a:ln>
                <a:noFill/>
              </a:ln>
              <a:solidFill>
                <a:srgbClr val="0000FF"/>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6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(2)</a:t>
            </a:r>
            <a:r>
              <a:rPr kumimoji="1" lang="en-US" altLang="zh-CN" sz="2600" b="0" i="0" u="none" strike="noStrike" kern="0" cap="none" spc="0" normalizeH="0" baseline="0" noProof="0" dirty="0">
                <a:ln>
                  <a:noFill/>
                </a:ln>
                <a:solidFill>
                  <a:srgbClr val="000099"/>
                </a:solidFill>
                <a:effectLst/>
                <a:uLnTx/>
                <a:uFillTx/>
                <a:latin typeface="宋体" panose="02010600030101010101" pitchFamily="2" charset="-122"/>
                <a:ea typeface="+mn-ea"/>
                <a:cs typeface="+mn-cs"/>
              </a:rPr>
              <a:t>DFA</a:t>
            </a:r>
            <a:r>
              <a:rPr kumimoji="1" lang="zh-CN" altLang="en-US"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是</a:t>
            </a:r>
            <a:r>
              <a:rPr kumimoji="1" lang="en-US" altLang="zh-CN" sz="2600" b="0" i="0" u="none" strike="noStrike" kern="0" cap="none" spc="0" normalizeH="0" baseline="0" noProof="0" dirty="0">
                <a:ln>
                  <a:noFill/>
                </a:ln>
                <a:solidFill>
                  <a:srgbClr val="000099"/>
                </a:solidFill>
                <a:effectLst/>
                <a:uLnTx/>
                <a:uFillTx/>
                <a:latin typeface="宋体" panose="02010600030101010101" pitchFamily="2" charset="-122"/>
                <a:ea typeface="+mn-ea"/>
                <a:cs typeface="+mn-cs"/>
              </a:rPr>
              <a:t>NFA</a:t>
            </a:r>
            <a:r>
              <a:rPr kumimoji="1" lang="zh-CN" altLang="en-US"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的特例，对于每个</a:t>
            </a:r>
            <a:r>
              <a:rPr kumimoji="1" lang="en-US" altLang="zh-CN" sz="2600" b="0" i="0" u="none" strike="noStrike" kern="0" cap="none" spc="0" normalizeH="0" baseline="0" noProof="0" dirty="0">
                <a:ln>
                  <a:noFill/>
                </a:ln>
                <a:solidFill>
                  <a:srgbClr val="000099"/>
                </a:solidFill>
                <a:effectLst/>
                <a:uLnTx/>
                <a:uFillTx/>
                <a:latin typeface="宋体" panose="02010600030101010101" pitchFamily="2" charset="-122"/>
                <a:ea typeface="+mn-ea"/>
                <a:cs typeface="+mn-cs"/>
              </a:rPr>
              <a:t>NFA M</a:t>
            </a:r>
            <a:r>
              <a:rPr kumimoji="1" lang="zh-CN" altLang="en-US"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存在一个</a:t>
            </a:r>
            <a:r>
              <a:rPr kumimoji="1" lang="en-US" altLang="zh-CN" sz="2600" b="0" i="0" u="none" strike="noStrike" kern="0" cap="none" spc="0" normalizeH="0" baseline="0" noProof="0" dirty="0">
                <a:ln>
                  <a:noFill/>
                </a:ln>
                <a:solidFill>
                  <a:srgbClr val="000099"/>
                </a:solidFill>
                <a:effectLst/>
                <a:uLnTx/>
                <a:uFillTx/>
                <a:latin typeface="宋体" panose="02010600030101010101" pitchFamily="2" charset="-122"/>
                <a:ea typeface="+mn-ea"/>
                <a:cs typeface="+mn-cs"/>
              </a:rPr>
              <a:t>DFA M</a:t>
            </a:r>
            <a:r>
              <a:rPr kumimoji="1" lang="en-US" altLang="zh-CN" sz="2600" b="0" i="0" u="none" strike="noStrike" kern="0" cap="none" spc="0" normalizeH="0" baseline="0" noProof="0" dirty="0">
                <a:ln>
                  <a:noFill/>
                </a:ln>
                <a:solidFill>
                  <a:srgbClr val="000099"/>
                </a:solidFill>
                <a:effectLst/>
                <a:uLnTx/>
                <a:uFillTx/>
                <a:latin typeface="+mn-lt"/>
                <a:ea typeface="+mn-ea"/>
                <a:cs typeface="+mn-cs"/>
              </a:rPr>
              <a:t>’</a:t>
            </a:r>
            <a:r>
              <a:rPr kumimoji="1" lang="en-US" altLang="zh-CN"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zh-CN" altLang="en-US"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使</a:t>
            </a:r>
            <a:r>
              <a:rPr kumimoji="1" lang="en-US" altLang="zh-CN" sz="2600" b="0" i="0" u="none" strike="noStrike" kern="0" cap="none" spc="0" normalizeH="0" baseline="0" noProof="0" dirty="0">
                <a:ln>
                  <a:noFill/>
                </a:ln>
                <a:solidFill>
                  <a:srgbClr val="000099"/>
                </a:solidFill>
                <a:effectLst/>
                <a:uLnTx/>
                <a:uFillTx/>
                <a:latin typeface="宋体" panose="02010600030101010101" pitchFamily="2" charset="-122"/>
                <a:ea typeface="+mn-ea"/>
                <a:cs typeface="+mn-cs"/>
              </a:rPr>
              <a:t>L(M)</a:t>
            </a:r>
            <a:r>
              <a:rPr kumimoji="1" lang="zh-CN" altLang="en-US" sz="2600" b="0" i="0" u="none" strike="noStrike" kern="0" cap="none" spc="0" normalizeH="0" baseline="0" noProof="0" dirty="0">
                <a:ln>
                  <a:noFill/>
                </a:ln>
                <a:solidFill>
                  <a:srgbClr val="000099"/>
                </a:solidFill>
                <a:effectLst/>
                <a:uLnTx/>
                <a:uFillTx/>
                <a:latin typeface="宋体" panose="02010600030101010101" pitchFamily="2" charset="-122"/>
                <a:ea typeface="+mn-ea"/>
                <a:cs typeface="+mn-cs"/>
              </a:rPr>
              <a:t>＝</a:t>
            </a:r>
            <a:r>
              <a:rPr kumimoji="1" lang="en-US" altLang="zh-CN" sz="2600" b="0" i="0" u="none" strike="noStrike" kern="0" cap="none" spc="0" normalizeH="0" baseline="0" noProof="0" dirty="0">
                <a:ln>
                  <a:noFill/>
                </a:ln>
                <a:solidFill>
                  <a:srgbClr val="000099"/>
                </a:solidFill>
                <a:effectLst/>
                <a:uLnTx/>
                <a:uFillTx/>
                <a:latin typeface="宋体" panose="02010600030101010101" pitchFamily="2" charset="-122"/>
                <a:ea typeface="+mn-ea"/>
                <a:cs typeface="+mn-cs"/>
              </a:rPr>
              <a:t>L(M</a:t>
            </a:r>
            <a:r>
              <a:rPr kumimoji="1" lang="en-US" altLang="zh-CN" sz="2600" b="0" i="0" u="none" strike="noStrike" kern="0" cap="none" spc="0" normalizeH="0" baseline="0" noProof="0" dirty="0">
                <a:ln>
                  <a:noFill/>
                </a:ln>
                <a:solidFill>
                  <a:srgbClr val="000099"/>
                </a:solidFill>
                <a:effectLst/>
                <a:uLnTx/>
                <a:uFillTx/>
                <a:latin typeface="+mn-lt"/>
                <a:ea typeface="+mn-ea"/>
                <a:cs typeface="+mn-cs"/>
              </a:rPr>
              <a:t>’</a:t>
            </a:r>
            <a:r>
              <a:rPr kumimoji="1" lang="en-US" altLang="zh-CN" sz="2600" b="0" i="0" u="none" strike="noStrike" kern="0" cap="none" spc="0" normalizeH="0" baseline="0" noProof="0" dirty="0">
                <a:ln>
                  <a:noFill/>
                </a:ln>
                <a:solidFill>
                  <a:srgbClr val="000099"/>
                </a:solidFill>
                <a:effectLst/>
                <a:uLnTx/>
                <a:uFillTx/>
                <a:latin typeface="宋体" panose="02010600030101010101" pitchFamily="2" charset="-122"/>
                <a:ea typeface="+mn-ea"/>
                <a:cs typeface="+mn-cs"/>
              </a:rPr>
              <a:t>)</a:t>
            </a:r>
            <a:r>
              <a:rPr kumimoji="1" lang="zh-CN" altLang="en-US"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zh-CN" altLang="en-US"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(3)</a:t>
            </a:r>
            <a:r>
              <a:rPr kumimoji="1" lang="zh-CN" altLang="en-US"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正规文法与有限自动机的等价性；</a:t>
            </a:r>
            <a:endParaRPr kumimoji="1" lang="zh-CN" altLang="en-US"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(4)</a:t>
            </a:r>
            <a:r>
              <a:rPr kumimoji="1" lang="zh-CN" altLang="en-US"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正规式与有限自动机的等价性；</a:t>
            </a:r>
            <a:endParaRPr kumimoji="1" lang="zh-CN" altLang="en-US" sz="2600" b="0"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endParaRPr kumimoji="1" lang="zh-CN" altLang="en-US" sz="2400" b="0" i="0" u="none" strike="noStrike" kern="0" cap="none" spc="0" normalizeH="0" baseline="0" noProof="0" dirty="0">
              <a:ln>
                <a:noFill/>
              </a:ln>
              <a:solidFill>
                <a:srgbClr val="0000FF"/>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3400" b="0" i="0" u="none" strike="noStrike" kern="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正规文法</a:t>
            </a:r>
            <a:r>
              <a:rPr kumimoji="1" lang="zh-CN" altLang="en-US" sz="3400" b="0" i="0" u="none" strike="noStrike" kern="0" cap="none" spc="0" normalizeH="0" baseline="0" noProof="0" dirty="0">
                <a:ln>
                  <a:noFill/>
                </a:ln>
                <a:solidFill>
                  <a:srgbClr val="000099"/>
                </a:solidFill>
                <a:effectLst/>
                <a:uLnTx/>
                <a:uFillTx/>
                <a:latin typeface="+mn-lt"/>
                <a:ea typeface="MingLiU" pitchFamily="49" charset="-120"/>
                <a:cs typeface="+mn-cs"/>
              </a:rPr>
              <a:t>┝┥</a:t>
            </a:r>
            <a:r>
              <a:rPr kumimoji="1" lang="zh-CN" altLang="en-US" sz="3400" b="0" i="0" u="none" strike="noStrike" kern="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正规式</a:t>
            </a:r>
            <a:r>
              <a:rPr kumimoji="1" lang="zh-CN" altLang="en-US" sz="3400" b="0" i="0" u="none" strike="noStrike" kern="0" cap="none" spc="0" normalizeH="0" baseline="0" noProof="0" dirty="0">
                <a:ln>
                  <a:noFill/>
                </a:ln>
                <a:solidFill>
                  <a:srgbClr val="000099"/>
                </a:solidFill>
                <a:effectLst/>
                <a:uLnTx/>
                <a:uFillTx/>
                <a:latin typeface="+mn-lt"/>
                <a:ea typeface="MingLiU" pitchFamily="49" charset="-120"/>
                <a:cs typeface="+mn-cs"/>
              </a:rPr>
              <a:t>┝┥ </a:t>
            </a:r>
            <a:r>
              <a:rPr kumimoji="1" lang="en-US" altLang="zh-CN" sz="3400" b="0" i="0" u="none" strike="noStrike" kern="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NFA</a:t>
            </a:r>
            <a:r>
              <a:rPr kumimoji="1" lang="en-US" altLang="zh-CN" sz="3400" b="0" i="0" u="none" strike="noStrike" kern="0" cap="none" spc="0" normalizeH="0" baseline="0" noProof="0" dirty="0">
                <a:ln>
                  <a:noFill/>
                </a:ln>
                <a:solidFill>
                  <a:srgbClr val="000099"/>
                </a:solidFill>
                <a:effectLst/>
                <a:uLnTx/>
                <a:uFillTx/>
                <a:latin typeface="+mn-lt"/>
                <a:ea typeface="MingLiU" pitchFamily="49" charset="-120"/>
                <a:cs typeface="+mn-cs"/>
              </a:rPr>
              <a:t> </a:t>
            </a:r>
            <a:r>
              <a:rPr kumimoji="1" lang="en-US" altLang="zh-CN" sz="3200" b="0" i="0" u="none" strike="noStrike" kern="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M</a:t>
            </a:r>
            <a:r>
              <a:rPr kumimoji="1" lang="en-US" altLang="zh-CN" sz="3200" b="0" i="0" u="none" strike="noStrike" kern="0" cap="none" spc="0" normalizeH="0" baseline="0" noProof="0" dirty="0">
                <a:ln>
                  <a:noFill/>
                </a:ln>
                <a:solidFill>
                  <a:srgbClr val="000099"/>
                </a:solidFill>
                <a:effectLst/>
                <a:uLnTx/>
                <a:uFillTx/>
                <a:latin typeface="宋体" panose="02010600030101010101" pitchFamily="2" charset="-122"/>
                <a:ea typeface="+mn-ea"/>
                <a:cs typeface="+mn-cs"/>
              </a:rPr>
              <a:t> </a:t>
            </a:r>
            <a:r>
              <a:rPr kumimoji="1" lang="en-US" altLang="zh-CN" sz="3400" b="0" i="0" u="none" strike="noStrike" kern="0" cap="none" spc="0" normalizeH="0" baseline="0" noProof="0" dirty="0">
                <a:ln>
                  <a:noFill/>
                </a:ln>
                <a:solidFill>
                  <a:srgbClr val="000099"/>
                </a:solidFill>
                <a:effectLst/>
                <a:uLnTx/>
                <a:uFillTx/>
                <a:latin typeface="+mn-lt"/>
                <a:ea typeface="MingLiU" pitchFamily="49" charset="-120"/>
                <a:cs typeface="+mn-cs"/>
              </a:rPr>
              <a:t>┝┥ </a:t>
            </a:r>
            <a:r>
              <a:rPr kumimoji="1" lang="en-US" altLang="zh-CN" sz="3200" b="0" i="0" u="none" strike="noStrike" kern="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DFA</a:t>
            </a:r>
            <a:r>
              <a:rPr kumimoji="1" lang="en-US" altLang="zh-CN" sz="3400" b="0" i="0" u="none" strike="noStrike" kern="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 M</a:t>
            </a:r>
            <a:endParaRPr kumimoji="1" lang="en-US" altLang="zh-CN" sz="3400" b="0" i="0" u="none" strike="noStrike" kern="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1"/>
          <p:cNvSpPr>
            <a:spLocks noGrp="1"/>
          </p:cNvSpPr>
          <p:nvPr>
            <p:ph type="title"/>
          </p:nvPr>
        </p:nvSpPr>
        <p:spPr/>
        <p:txBody>
          <a:bodyPr vert="horz" wrap="square" lIns="91440" tIns="45720" rIns="91440" bIns="45720" anchor="ctr" anchorCtr="0"/>
          <a:p>
            <a:r>
              <a:rPr lang="zh-CN" altLang="en-US" dirty="0"/>
              <a:t>小结</a:t>
            </a:r>
            <a:endParaRPr lang="zh-CN" altLang="en-US" dirty="0"/>
          </a:p>
        </p:txBody>
      </p:sp>
      <p:sp>
        <p:nvSpPr>
          <p:cNvPr id="91139" name="内容占位符 2"/>
          <p:cNvSpPr>
            <a:spLocks noGrp="1"/>
          </p:cNvSpPr>
          <p:nvPr>
            <p:ph idx="1"/>
          </p:nvPr>
        </p:nvSpPr>
        <p:spPr/>
        <p:txBody>
          <a:bodyPr vert="horz" wrap="square" lIns="91440" tIns="45720" rIns="91440" bIns="45720" anchor="t" anchorCtr="0"/>
          <a:p>
            <a:pPr eaLnBrk="1" hangingPunct="1"/>
            <a:r>
              <a:rPr lang="zh-CN" altLang="en-US" sz="2400" dirty="0"/>
              <a:t>单核</a:t>
            </a:r>
            <a:r>
              <a:rPr lang="en-US" altLang="zh-CN" sz="2400" dirty="0"/>
              <a:t>CPU</a:t>
            </a:r>
            <a:r>
              <a:rPr lang="zh-CN" altLang="en-US" sz="2400" dirty="0"/>
              <a:t>是按照确定性执行顺序，所以最终要确定性有限自动机！</a:t>
            </a:r>
            <a:r>
              <a:rPr lang="en-US" altLang="zh-CN" sz="2400" dirty="0"/>
              <a:t>NFA</a:t>
            </a:r>
            <a:r>
              <a:rPr lang="zh-CN" altLang="en-US" sz="2400" dirty="0"/>
              <a:t>表达更方便</a:t>
            </a:r>
            <a:endParaRPr lang="en-US" altLang="zh-CN" sz="2400" dirty="0"/>
          </a:p>
          <a:p>
            <a:pPr eaLnBrk="1" hangingPunct="1"/>
            <a:r>
              <a:rPr lang="zh-CN" altLang="en-US" sz="2400" dirty="0"/>
              <a:t>不同人提出不同表达方式而已（正规表达式，正规文法）</a:t>
            </a:r>
            <a:endParaRPr lang="en-US" altLang="zh-CN" sz="2400" dirty="0"/>
          </a:p>
          <a:p>
            <a:pPr eaLnBrk="1" hangingPunct="1"/>
            <a:r>
              <a:rPr lang="zh-CN" altLang="en-US" sz="2400" dirty="0"/>
              <a:t>转化为两个语言等价</a:t>
            </a:r>
            <a:endParaRPr lang="en-US" altLang="zh-CN" sz="2400" dirty="0"/>
          </a:p>
          <a:p>
            <a:pPr eaLnBrk="1" hangingPunct="1"/>
            <a:r>
              <a:rPr lang="zh-CN" altLang="en-US" sz="2400" dirty="0"/>
              <a:t>这三种模型虽然定义迥然不同，但却表示同样的</a:t>
            </a:r>
            <a:r>
              <a:rPr lang="zh-CN" altLang="en-US" sz="2400" b="1" dirty="0"/>
              <a:t>正则语言</a:t>
            </a:r>
            <a:r>
              <a:rPr lang="zh-CN" altLang="en-US" sz="2400" dirty="0"/>
              <a:t>。幸运的是，只需要很简单的规则，就能把任何正则表达式转化成</a:t>
            </a:r>
            <a:r>
              <a:rPr lang="en-US" altLang="zh-CN" sz="2400" dirty="0"/>
              <a:t>NFA</a:t>
            </a:r>
            <a:r>
              <a:rPr lang="zh-CN" altLang="en-US" sz="2400" dirty="0"/>
              <a:t>，而任何一个</a:t>
            </a:r>
            <a:r>
              <a:rPr lang="en-US" altLang="zh-CN" sz="2400" dirty="0"/>
              <a:t>NFA</a:t>
            </a:r>
            <a:r>
              <a:rPr lang="zh-CN" altLang="en-US" sz="2400" dirty="0"/>
              <a:t>又都可以转化为</a:t>
            </a:r>
            <a:r>
              <a:rPr lang="en-US" altLang="zh-CN" sz="2400" dirty="0"/>
              <a:t>DFA</a:t>
            </a:r>
            <a:r>
              <a:rPr lang="zh-CN" altLang="en-US" sz="2400" dirty="0"/>
              <a:t>，</a:t>
            </a:r>
            <a:r>
              <a:rPr lang="zh-CN" altLang="en-US" sz="2400" dirty="0">
                <a:solidFill>
                  <a:srgbClr val="FF0000"/>
                </a:solidFill>
              </a:rPr>
              <a:t>这样我们就能把正则表达式转化为易于编程的</a:t>
            </a:r>
            <a:r>
              <a:rPr lang="en-US" altLang="zh-CN" sz="2400" dirty="0">
                <a:solidFill>
                  <a:srgbClr val="FF0000"/>
                </a:solidFill>
              </a:rPr>
              <a:t>DFA</a:t>
            </a:r>
            <a:r>
              <a:rPr lang="zh-CN" altLang="en-US" sz="2400" dirty="0">
                <a:solidFill>
                  <a:srgbClr val="FF0000"/>
                </a:solidFill>
              </a:rPr>
              <a:t>，来真正进行词法分析的工作</a:t>
            </a:r>
            <a:endParaRPr lang="zh-CN" altLang="en-US" sz="2400" dirty="0">
              <a:solidFill>
                <a:srgbClr val="FF0000"/>
              </a:solidFill>
            </a:endParaRPr>
          </a:p>
          <a:p>
            <a:endParaRPr lang="zh-CN" altLang="en-US" sz="2400"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a:xfrm>
            <a:off x="685800" y="762000"/>
            <a:ext cx="7772400" cy="990600"/>
          </a:xfrm>
        </p:spPr>
        <p:txBody>
          <a:bodyPr vert="horz" wrap="square" lIns="91440" tIns="45720" rIns="91440" bIns="45720" anchor="ctr" anchorCtr="0"/>
          <a:p>
            <a:pPr eaLnBrk="1" hangingPunct="1"/>
            <a:r>
              <a:rPr lang="en-US" altLang="zh-CN" sz="3200" u="sng" dirty="0">
                <a:solidFill>
                  <a:srgbClr val="FF0000"/>
                </a:solidFill>
              </a:rPr>
              <a:t>NFA</a:t>
            </a:r>
            <a:r>
              <a:rPr lang="zh-CN" altLang="en-US" sz="3200" u="sng" dirty="0">
                <a:solidFill>
                  <a:srgbClr val="FF0000"/>
                </a:solidFill>
              </a:rPr>
              <a:t>－</a:t>
            </a:r>
            <a:r>
              <a:rPr lang="en-US" altLang="zh-CN" sz="3200" u="sng" dirty="0">
                <a:solidFill>
                  <a:srgbClr val="FF0000"/>
                </a:solidFill>
              </a:rPr>
              <a:t>&gt;DFA   </a:t>
            </a:r>
            <a:r>
              <a:rPr lang="zh-CN" altLang="en-US" sz="3200" u="sng" dirty="0">
                <a:solidFill>
                  <a:srgbClr val="FF0000"/>
                </a:solidFill>
              </a:rPr>
              <a:t>（</a:t>
            </a:r>
            <a:r>
              <a:rPr lang="en-US" altLang="zh-CN" sz="3200" u="sng" dirty="0">
                <a:solidFill>
                  <a:srgbClr val="FF0000"/>
                </a:solidFill>
              </a:rPr>
              <a:t>1</a:t>
            </a:r>
            <a:r>
              <a:rPr lang="zh-CN" altLang="en-US" sz="3200" u="sng" dirty="0">
                <a:solidFill>
                  <a:srgbClr val="FF0000"/>
                </a:solidFill>
              </a:rPr>
              <a:t>）举例</a:t>
            </a:r>
            <a:endParaRPr lang="zh-CN" altLang="en-US" sz="3200" u="sng" dirty="0">
              <a:solidFill>
                <a:srgbClr val="FF0000"/>
              </a:solidFill>
            </a:endParaRPr>
          </a:p>
        </p:txBody>
      </p:sp>
      <p:sp>
        <p:nvSpPr>
          <p:cNvPr id="92163" name="Rectangle 3"/>
          <p:cNvSpPr>
            <a:spLocks noGrp="1"/>
          </p:cNvSpPr>
          <p:nvPr>
            <p:ph idx="1"/>
          </p:nvPr>
        </p:nvSpPr>
        <p:spPr>
          <a:ln>
            <a:solidFill>
              <a:srgbClr val="000099">
                <a:alpha val="100000"/>
              </a:srgbClr>
            </a:solidFill>
            <a:miter lim="800000"/>
          </a:ln>
        </p:spPr>
        <p:txBody>
          <a:bodyPr vert="horz" wrap="square" lIns="91440" tIns="45720" rIns="91440" bIns="45720" anchor="t" anchorCtr="0"/>
          <a:p>
            <a:pPr eaLnBrk="1" hangingPunct="1"/>
            <a:r>
              <a:rPr lang="zh-CN" altLang="en-US" dirty="0"/>
              <a:t>正规集：</a:t>
            </a:r>
            <a:endParaRPr lang="zh-CN" altLang="en-US" dirty="0"/>
          </a:p>
          <a:p>
            <a:pPr eaLnBrk="1" hangingPunct="1">
              <a:buNone/>
            </a:pPr>
            <a:r>
              <a:rPr lang="zh-CN" altLang="en-US" dirty="0"/>
              <a:t>   </a:t>
            </a:r>
            <a:r>
              <a:rPr lang="zh-CN" altLang="en-US" dirty="0">
                <a:solidFill>
                  <a:srgbClr val="000099"/>
                </a:solidFill>
              </a:rPr>
              <a:t>两个连续 </a:t>
            </a:r>
            <a:r>
              <a:rPr lang="en-US" altLang="zh-CN" dirty="0">
                <a:solidFill>
                  <a:srgbClr val="000099"/>
                </a:solidFill>
              </a:rPr>
              <a:t>a </a:t>
            </a:r>
            <a:r>
              <a:rPr lang="zh-CN" altLang="en-US" dirty="0">
                <a:solidFill>
                  <a:srgbClr val="000099"/>
                </a:solidFill>
              </a:rPr>
              <a:t>或 </a:t>
            </a:r>
            <a:r>
              <a:rPr lang="en-US" altLang="zh-CN" dirty="0">
                <a:solidFill>
                  <a:srgbClr val="000099"/>
                </a:solidFill>
              </a:rPr>
              <a:t>b</a:t>
            </a:r>
            <a:r>
              <a:rPr lang="zh-CN" altLang="en-US" dirty="0">
                <a:solidFill>
                  <a:srgbClr val="000099"/>
                </a:solidFill>
              </a:rPr>
              <a:t>的字</a:t>
            </a:r>
            <a:endParaRPr lang="zh-CN" altLang="en-US" dirty="0">
              <a:solidFill>
                <a:srgbClr val="000099"/>
              </a:solidFill>
            </a:endParaRPr>
          </a:p>
          <a:p>
            <a:pPr eaLnBrk="1" hangingPunct="1"/>
            <a:r>
              <a:rPr lang="zh-CN" altLang="en-US" dirty="0"/>
              <a:t>正规式：</a:t>
            </a:r>
            <a:endParaRPr lang="zh-CN" altLang="en-US" dirty="0"/>
          </a:p>
          <a:p>
            <a:pPr eaLnBrk="1" hangingPunct="1">
              <a:buNone/>
            </a:pPr>
            <a:r>
              <a:rPr lang="zh-CN" altLang="en-US" dirty="0">
                <a:solidFill>
                  <a:srgbClr val="000099"/>
                </a:solidFill>
              </a:rPr>
              <a:t>    </a:t>
            </a:r>
            <a:r>
              <a:rPr lang="en-US" altLang="zh-CN" dirty="0">
                <a:solidFill>
                  <a:srgbClr val="000099"/>
                </a:solidFill>
              </a:rPr>
              <a:t>( a</a:t>
            </a:r>
            <a:r>
              <a:rPr lang="en-US" altLang="zh-CN" b="1" dirty="0">
                <a:solidFill>
                  <a:srgbClr val="000099"/>
                </a:solidFill>
              </a:rPr>
              <a:t>|</a:t>
            </a:r>
            <a:r>
              <a:rPr lang="en-US" altLang="zh-CN" dirty="0">
                <a:solidFill>
                  <a:srgbClr val="000099"/>
                </a:solidFill>
              </a:rPr>
              <a:t>b) </a:t>
            </a:r>
            <a:r>
              <a:rPr lang="en-US" altLang="zh-CN" sz="2800" baseline="30000" dirty="0">
                <a:solidFill>
                  <a:srgbClr val="000099"/>
                </a:solidFill>
                <a:latin typeface="宋体" panose="02010600030101010101" pitchFamily="2" charset="-122"/>
              </a:rPr>
              <a:t>*</a:t>
            </a:r>
            <a:r>
              <a:rPr lang="en-US" altLang="zh-CN" dirty="0">
                <a:solidFill>
                  <a:srgbClr val="000099"/>
                </a:solidFill>
              </a:rPr>
              <a:t> ( aa</a:t>
            </a:r>
            <a:r>
              <a:rPr lang="en-US" altLang="zh-CN" b="1" dirty="0">
                <a:solidFill>
                  <a:srgbClr val="000099"/>
                </a:solidFill>
              </a:rPr>
              <a:t>|</a:t>
            </a:r>
            <a:r>
              <a:rPr lang="en-US" altLang="zh-CN" dirty="0">
                <a:solidFill>
                  <a:srgbClr val="000099"/>
                </a:solidFill>
              </a:rPr>
              <a:t>bb) ( a</a:t>
            </a:r>
            <a:r>
              <a:rPr lang="en-US" altLang="zh-CN" b="1" dirty="0">
                <a:solidFill>
                  <a:srgbClr val="000099"/>
                </a:solidFill>
              </a:rPr>
              <a:t>|</a:t>
            </a:r>
            <a:r>
              <a:rPr lang="en-US" altLang="zh-CN" dirty="0">
                <a:solidFill>
                  <a:srgbClr val="000099"/>
                </a:solidFill>
              </a:rPr>
              <a:t>b) </a:t>
            </a:r>
            <a:r>
              <a:rPr lang="en-US" altLang="zh-CN" sz="2800" baseline="30000" dirty="0">
                <a:solidFill>
                  <a:srgbClr val="000099"/>
                </a:solidFill>
                <a:latin typeface="宋体" panose="02010600030101010101" pitchFamily="2" charset="-122"/>
              </a:rPr>
              <a:t>*</a:t>
            </a:r>
            <a:r>
              <a:rPr lang="en-US" altLang="zh-CN" dirty="0"/>
              <a:t> </a:t>
            </a:r>
            <a:endParaRPr lang="en-US" altLang="zh-CN" dirty="0"/>
          </a:p>
        </p:txBody>
      </p:sp>
      <p:sp>
        <p:nvSpPr>
          <p:cNvPr id="92164" name="Oval 36"/>
          <p:cNvSpPr/>
          <p:nvPr/>
        </p:nvSpPr>
        <p:spPr>
          <a:xfrm>
            <a:off x="6438900" y="2843213"/>
            <a:ext cx="609600" cy="609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0</a:t>
            </a:r>
            <a:endParaRPr lang="en-US" altLang="zh-CN" sz="2800" dirty="0"/>
          </a:p>
        </p:txBody>
      </p:sp>
      <p:sp>
        <p:nvSpPr>
          <p:cNvPr id="92165" name="Oval 37"/>
          <p:cNvSpPr/>
          <p:nvPr/>
        </p:nvSpPr>
        <p:spPr>
          <a:xfrm>
            <a:off x="7327900" y="4627563"/>
            <a:ext cx="609600" cy="6096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2</a:t>
            </a:r>
            <a:endParaRPr lang="en-US" altLang="zh-CN" sz="2800" dirty="0"/>
          </a:p>
        </p:txBody>
      </p:sp>
      <p:sp>
        <p:nvSpPr>
          <p:cNvPr id="92166" name="Oval 38"/>
          <p:cNvSpPr/>
          <p:nvPr/>
        </p:nvSpPr>
        <p:spPr>
          <a:xfrm>
            <a:off x="5721350" y="4627563"/>
            <a:ext cx="609600" cy="6096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1</a:t>
            </a:r>
            <a:endParaRPr lang="en-US" altLang="zh-CN" sz="2800" dirty="0"/>
          </a:p>
        </p:txBody>
      </p:sp>
      <p:cxnSp>
        <p:nvCxnSpPr>
          <p:cNvPr id="92167" name="AutoShape 40"/>
          <p:cNvCxnSpPr>
            <a:stCxn id="92164" idx="2"/>
            <a:endCxn id="92166" idx="0"/>
          </p:cNvCxnSpPr>
          <p:nvPr/>
        </p:nvCxnSpPr>
        <p:spPr>
          <a:xfrm rot="-10800000" flipV="1">
            <a:off x="6026150" y="3148013"/>
            <a:ext cx="412750" cy="1479550"/>
          </a:xfrm>
          <a:prstGeom prst="curvedConnector2">
            <a:avLst/>
          </a:prstGeom>
          <a:ln w="9525" cap="flat" cmpd="sng">
            <a:solidFill>
              <a:schemeClr val="tx1"/>
            </a:solidFill>
            <a:prstDash val="solid"/>
            <a:headEnd type="none" w="med" len="med"/>
            <a:tailEnd type="triangle" w="med" len="med"/>
          </a:ln>
        </p:spPr>
      </p:cxnSp>
      <p:cxnSp>
        <p:nvCxnSpPr>
          <p:cNvPr id="92168" name="AutoShape 41"/>
          <p:cNvCxnSpPr>
            <a:stCxn id="92164" idx="6"/>
            <a:endCxn id="92165" idx="0"/>
          </p:cNvCxnSpPr>
          <p:nvPr/>
        </p:nvCxnSpPr>
        <p:spPr>
          <a:xfrm>
            <a:off x="7048500" y="3148013"/>
            <a:ext cx="584200" cy="1479550"/>
          </a:xfrm>
          <a:prstGeom prst="curvedConnector2">
            <a:avLst/>
          </a:prstGeom>
          <a:ln w="9525" cap="flat" cmpd="sng">
            <a:solidFill>
              <a:schemeClr val="tx1"/>
            </a:solidFill>
            <a:prstDash val="solid"/>
            <a:headEnd type="none" w="med" len="med"/>
            <a:tailEnd type="triangle" w="med" len="med"/>
          </a:ln>
        </p:spPr>
      </p:cxnSp>
      <p:sp>
        <p:nvSpPr>
          <p:cNvPr id="92169" name="Text Box 44"/>
          <p:cNvSpPr txBox="1"/>
          <p:nvPr/>
        </p:nvSpPr>
        <p:spPr>
          <a:xfrm>
            <a:off x="6451600" y="2182813"/>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a,b</a:t>
            </a:r>
            <a:endParaRPr lang="en-US" altLang="zh-CN" sz="2400" dirty="0"/>
          </a:p>
        </p:txBody>
      </p:sp>
      <p:sp>
        <p:nvSpPr>
          <p:cNvPr id="92170" name="Text Box 45"/>
          <p:cNvSpPr txBox="1"/>
          <p:nvPr/>
        </p:nvSpPr>
        <p:spPr>
          <a:xfrm>
            <a:off x="5791200" y="5402263"/>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a,b</a:t>
            </a:r>
            <a:endParaRPr lang="en-US" altLang="zh-CN" sz="2400" dirty="0"/>
          </a:p>
        </p:txBody>
      </p:sp>
      <p:sp>
        <p:nvSpPr>
          <p:cNvPr id="92171" name="Text Box 46"/>
          <p:cNvSpPr txBox="1"/>
          <p:nvPr/>
        </p:nvSpPr>
        <p:spPr>
          <a:xfrm>
            <a:off x="7388225" y="5383213"/>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a,b</a:t>
            </a:r>
            <a:endParaRPr lang="en-US" altLang="zh-CN" sz="2400" dirty="0"/>
          </a:p>
        </p:txBody>
      </p:sp>
      <p:sp>
        <p:nvSpPr>
          <p:cNvPr id="92172" name="Text Box 47"/>
          <p:cNvSpPr txBox="1"/>
          <p:nvPr/>
        </p:nvSpPr>
        <p:spPr>
          <a:xfrm>
            <a:off x="5600700" y="3573463"/>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a:t>
            </a:r>
            <a:endParaRPr lang="en-US" altLang="zh-CN" sz="2400" dirty="0"/>
          </a:p>
        </p:txBody>
      </p:sp>
      <p:sp>
        <p:nvSpPr>
          <p:cNvPr id="92173" name="Text Box 48"/>
          <p:cNvSpPr txBox="1"/>
          <p:nvPr/>
        </p:nvSpPr>
        <p:spPr>
          <a:xfrm>
            <a:off x="7505700" y="3633788"/>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bb</a:t>
            </a:r>
            <a:endParaRPr lang="en-US" altLang="zh-CN" sz="2400" dirty="0"/>
          </a:p>
        </p:txBody>
      </p:sp>
      <p:sp>
        <p:nvSpPr>
          <p:cNvPr id="92174" name="矩形 1"/>
          <p:cNvSpPr/>
          <p:nvPr/>
        </p:nvSpPr>
        <p:spPr>
          <a:xfrm>
            <a:off x="1116013" y="5480050"/>
            <a:ext cx="2397125" cy="6477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正规式 </a:t>
            </a:r>
            <a:r>
              <a:rPr lang="en-US" altLang="zh-CN" sz="1800" dirty="0">
                <a:solidFill>
                  <a:srgbClr val="FF0000"/>
                </a:solidFill>
              </a:rPr>
              <a:t>-&gt; NFA -&gt; DFA</a:t>
            </a:r>
            <a:endParaRPr lang="en-US" altLang="zh-CN" sz="1800" dirty="0">
              <a:solidFill>
                <a:srgbClr val="FF0000"/>
              </a:solidFill>
            </a:endParaRPr>
          </a:p>
          <a:p>
            <a:pPr marL="0" lvl="0" indent="0" eaLnBrk="1" hangingPunct="1">
              <a:spcBef>
                <a:spcPct val="0"/>
              </a:spcBef>
              <a:buNone/>
            </a:pPr>
            <a:r>
              <a:rPr lang="en-US" altLang="zh-CN" sz="1800" dirty="0">
                <a:solidFill>
                  <a:srgbClr val="FF0000"/>
                </a:solidFill>
              </a:rPr>
              <a:t>NFA -&gt; DFA</a:t>
            </a:r>
            <a:endParaRPr lang="zh-CN" altLang="en-US" sz="1800" dirty="0">
              <a:solidFill>
                <a:srgbClr val="FF0000"/>
              </a:solidFill>
            </a:endParaRPr>
          </a:p>
        </p:txBody>
      </p:sp>
      <p:cxnSp>
        <p:nvCxnSpPr>
          <p:cNvPr id="92175" name="曲线连接符 1"/>
          <p:cNvCxnSpPr>
            <a:stCxn id="92164" idx="1"/>
            <a:endCxn id="92164" idx="7"/>
          </p:cNvCxnSpPr>
          <p:nvPr/>
        </p:nvCxnSpPr>
        <p:spPr>
          <a:xfrm rot="-5400000">
            <a:off x="6743700" y="2716213"/>
            <a:ext cx="3175" cy="431800"/>
          </a:xfrm>
          <a:prstGeom prst="curvedConnector3">
            <a:avLst>
              <a:gd name="adj1" fmla="val 10350000"/>
            </a:avLst>
          </a:prstGeom>
          <a:ln w="9525" cap="flat" cmpd="sng">
            <a:solidFill>
              <a:schemeClr val="tx1"/>
            </a:solidFill>
            <a:prstDash val="solid"/>
            <a:headEnd type="none" w="med" len="med"/>
            <a:tailEnd type="arrow" w="med" len="med"/>
          </a:ln>
        </p:spPr>
      </p:cxnSp>
      <p:cxnSp>
        <p:nvCxnSpPr>
          <p:cNvPr id="92176" name="曲线连接符 2"/>
          <p:cNvCxnSpPr>
            <a:stCxn id="92164" idx="1"/>
            <a:endCxn id="92164" idx="7"/>
          </p:cNvCxnSpPr>
          <p:nvPr/>
        </p:nvCxnSpPr>
        <p:spPr>
          <a:xfrm rot="-5400000">
            <a:off x="6021388" y="5018088"/>
            <a:ext cx="3175" cy="428625"/>
          </a:xfrm>
          <a:prstGeom prst="curvedConnector3">
            <a:avLst>
              <a:gd name="adj1" fmla="val -9390000"/>
            </a:avLst>
          </a:prstGeom>
          <a:ln w="9525" cap="flat" cmpd="sng">
            <a:solidFill>
              <a:schemeClr val="tx1"/>
            </a:solidFill>
            <a:prstDash val="solid"/>
            <a:headEnd type="none" w="med" len="med"/>
            <a:tailEnd type="arrow" w="med" len="med"/>
          </a:ln>
        </p:spPr>
      </p:cxnSp>
      <p:cxnSp>
        <p:nvCxnSpPr>
          <p:cNvPr id="92177" name="曲线连接符 3"/>
          <p:cNvCxnSpPr>
            <a:stCxn id="92164" idx="1"/>
            <a:endCxn id="92164" idx="7"/>
          </p:cNvCxnSpPr>
          <p:nvPr/>
        </p:nvCxnSpPr>
        <p:spPr>
          <a:xfrm rot="-5400000">
            <a:off x="7626350" y="4986338"/>
            <a:ext cx="3175" cy="430212"/>
          </a:xfrm>
          <a:prstGeom prst="curvedConnector3">
            <a:avLst>
              <a:gd name="adj1" fmla="val -9390000"/>
            </a:avLst>
          </a:prstGeom>
          <a:ln w="9525" cap="flat" cmpd="sng">
            <a:solidFill>
              <a:schemeClr val="tx1"/>
            </a:solidFill>
            <a:prstDash val="solid"/>
            <a:headEnd type="none" w="med" len="med"/>
            <a:tailEnd type="arrow"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p:txBody>
          <a:bodyPr vert="horz" wrap="square" lIns="91440" tIns="45720" rIns="91440" bIns="45720" anchor="ctr" anchorCtr="0"/>
          <a:p>
            <a:pPr eaLnBrk="1" hangingPunct="1"/>
            <a:r>
              <a:rPr lang="en-US" altLang="zh-CN" sz="4000" u="sng" dirty="0">
                <a:solidFill>
                  <a:srgbClr val="FF0000"/>
                </a:solidFill>
              </a:rPr>
              <a:t>3</a:t>
            </a:r>
            <a:r>
              <a:rPr lang="zh-CN" altLang="en-US" sz="4000" u="sng" dirty="0">
                <a:solidFill>
                  <a:srgbClr val="FF0000"/>
                </a:solidFill>
              </a:rPr>
              <a:t>．</a:t>
            </a:r>
            <a:r>
              <a:rPr lang="en-US" altLang="zh-CN" sz="4000" u="sng" dirty="0">
                <a:solidFill>
                  <a:srgbClr val="FF0000"/>
                </a:solidFill>
              </a:rPr>
              <a:t>1</a:t>
            </a:r>
            <a:r>
              <a:rPr lang="zh-CN" altLang="en-US" sz="4000" u="sng" dirty="0">
                <a:solidFill>
                  <a:srgbClr val="FF0000"/>
                </a:solidFill>
              </a:rPr>
              <a:t>．</a:t>
            </a:r>
            <a:r>
              <a:rPr lang="en-US" altLang="zh-CN" sz="4000" u="sng" dirty="0">
                <a:solidFill>
                  <a:srgbClr val="FF0000"/>
                </a:solidFill>
              </a:rPr>
              <a:t>1 </a:t>
            </a:r>
            <a:r>
              <a:rPr lang="zh-CN" altLang="en-US" sz="4000" u="sng" dirty="0">
                <a:solidFill>
                  <a:srgbClr val="FF0000"/>
                </a:solidFill>
              </a:rPr>
              <a:t>功能和输出形式 </a:t>
            </a:r>
            <a:r>
              <a:rPr lang="en-US" altLang="zh-CN" sz="4000" u="sng" dirty="0">
                <a:solidFill>
                  <a:srgbClr val="FF0000"/>
                </a:solidFill>
              </a:rPr>
              <a:t>(1)</a:t>
            </a:r>
            <a:r>
              <a:rPr lang="en-US" altLang="zh-CN" dirty="0"/>
              <a:t> </a:t>
            </a:r>
            <a:endParaRPr lang="en-US" altLang="zh-CN" dirty="0"/>
          </a:p>
        </p:txBody>
      </p:sp>
      <p:sp>
        <p:nvSpPr>
          <p:cNvPr id="16387" name="Rectangle 3"/>
          <p:cNvSpPr>
            <a:spLocks noGrp="1"/>
          </p:cNvSpPr>
          <p:nvPr>
            <p:ph idx="1"/>
          </p:nvPr>
        </p:nvSpPr>
        <p:spPr>
          <a:ln>
            <a:solidFill>
              <a:srgbClr val="000099">
                <a:alpha val="100000"/>
              </a:srgbClr>
            </a:solidFill>
            <a:miter lim="800000"/>
          </a:ln>
        </p:spPr>
        <p:txBody>
          <a:bodyPr vert="horz" wrap="square" lIns="91440" tIns="45720" rIns="91440" bIns="45720" anchor="t" anchorCtr="0"/>
          <a:p>
            <a:pPr eaLnBrk="1" hangingPunct="1">
              <a:buNone/>
            </a:pPr>
            <a:r>
              <a:rPr lang="zh-CN" altLang="en-US" dirty="0"/>
              <a:t>单词符号的种别：</a:t>
            </a:r>
            <a:endParaRPr lang="zh-CN" altLang="en-US" dirty="0"/>
          </a:p>
          <a:p>
            <a:pPr eaLnBrk="1" hangingPunct="1">
              <a:buNone/>
            </a:pPr>
            <a:r>
              <a:rPr lang="zh-CN" altLang="en-US" dirty="0"/>
              <a:t> （</a:t>
            </a:r>
            <a:r>
              <a:rPr lang="en-US" altLang="zh-CN" dirty="0"/>
              <a:t>1</a:t>
            </a:r>
            <a:r>
              <a:rPr lang="zh-CN" altLang="en-US" dirty="0"/>
              <a:t>）*关键字：</a:t>
            </a:r>
            <a:r>
              <a:rPr lang="zh-CN" altLang="en-US" dirty="0">
                <a:solidFill>
                  <a:srgbClr val="000099"/>
                </a:solidFill>
              </a:rPr>
              <a:t>保留字或基本字</a:t>
            </a:r>
            <a:endParaRPr lang="zh-CN" altLang="en-US" dirty="0">
              <a:solidFill>
                <a:srgbClr val="000099"/>
              </a:solidFill>
            </a:endParaRPr>
          </a:p>
          <a:p>
            <a:pPr eaLnBrk="1" hangingPunct="1">
              <a:buNone/>
            </a:pPr>
            <a:r>
              <a:rPr lang="zh-CN" altLang="en-US" dirty="0"/>
              <a:t> （</a:t>
            </a:r>
            <a:r>
              <a:rPr lang="en-US" altLang="zh-CN" dirty="0"/>
              <a:t>2</a:t>
            </a:r>
            <a:r>
              <a:rPr lang="zh-CN" altLang="en-US" dirty="0"/>
              <a:t>）  标识符： </a:t>
            </a:r>
            <a:r>
              <a:rPr lang="zh-CN" altLang="en-US" dirty="0">
                <a:solidFill>
                  <a:srgbClr val="000099"/>
                </a:solidFill>
              </a:rPr>
              <a:t>表示各种名字</a:t>
            </a:r>
            <a:endParaRPr lang="zh-CN" altLang="en-US" dirty="0">
              <a:solidFill>
                <a:srgbClr val="000099"/>
              </a:solidFill>
            </a:endParaRPr>
          </a:p>
          <a:p>
            <a:pPr eaLnBrk="1" hangingPunct="1">
              <a:buNone/>
            </a:pPr>
            <a:r>
              <a:rPr lang="zh-CN" altLang="en-US" dirty="0"/>
              <a:t> （</a:t>
            </a:r>
            <a:r>
              <a:rPr lang="en-US" altLang="zh-CN" dirty="0"/>
              <a:t>3</a:t>
            </a:r>
            <a:r>
              <a:rPr lang="zh-CN" altLang="en-US" dirty="0"/>
              <a:t>）  常数    ：</a:t>
            </a:r>
            <a:r>
              <a:rPr lang="en-US" altLang="zh-CN" dirty="0">
                <a:solidFill>
                  <a:srgbClr val="000099"/>
                </a:solidFill>
              </a:rPr>
              <a:t>123</a:t>
            </a:r>
            <a:r>
              <a:rPr lang="zh-CN" altLang="en-US" dirty="0">
                <a:solidFill>
                  <a:srgbClr val="000099"/>
                </a:solidFill>
              </a:rPr>
              <a:t>，</a:t>
            </a:r>
            <a:r>
              <a:rPr lang="en-US" altLang="zh-CN" dirty="0">
                <a:solidFill>
                  <a:srgbClr val="000099"/>
                </a:solidFill>
              </a:rPr>
              <a:t>0123</a:t>
            </a:r>
            <a:r>
              <a:rPr lang="zh-CN" altLang="en-US" dirty="0">
                <a:solidFill>
                  <a:srgbClr val="000099"/>
                </a:solidFill>
              </a:rPr>
              <a:t>，‘</a:t>
            </a:r>
            <a:r>
              <a:rPr lang="en-US" altLang="zh-CN" dirty="0">
                <a:solidFill>
                  <a:srgbClr val="000099"/>
                </a:solidFill>
              </a:rPr>
              <a:t>string’,true</a:t>
            </a:r>
            <a:endParaRPr lang="en-US" altLang="zh-CN" dirty="0">
              <a:solidFill>
                <a:srgbClr val="000099"/>
              </a:solidFill>
            </a:endParaRPr>
          </a:p>
          <a:p>
            <a:pPr eaLnBrk="1" hangingPunct="1">
              <a:buNone/>
            </a:pPr>
            <a:r>
              <a:rPr lang="en-US" altLang="zh-CN" dirty="0"/>
              <a:t> </a:t>
            </a:r>
            <a:r>
              <a:rPr lang="zh-CN" altLang="en-US" dirty="0"/>
              <a:t>（</a:t>
            </a:r>
            <a:r>
              <a:rPr lang="en-US" altLang="zh-CN" dirty="0"/>
              <a:t>4</a:t>
            </a:r>
            <a:r>
              <a:rPr lang="zh-CN" altLang="en-US" dirty="0"/>
              <a:t>）*运算符：</a:t>
            </a:r>
            <a:r>
              <a:rPr lang="zh-CN" altLang="en-US" dirty="0">
                <a:solidFill>
                  <a:srgbClr val="000099"/>
                </a:solidFill>
              </a:rPr>
              <a:t>＋ － * </a:t>
            </a:r>
            <a:r>
              <a:rPr lang="en-US" altLang="zh-CN" dirty="0">
                <a:solidFill>
                  <a:srgbClr val="000099"/>
                </a:solidFill>
              </a:rPr>
              <a:t>/  **</a:t>
            </a:r>
            <a:r>
              <a:rPr lang="en-US" altLang="zh-CN" dirty="0"/>
              <a:t> </a:t>
            </a:r>
            <a:endParaRPr lang="en-US" altLang="zh-CN" dirty="0"/>
          </a:p>
          <a:p>
            <a:pPr eaLnBrk="1" hangingPunct="1">
              <a:buNone/>
            </a:pPr>
            <a:r>
              <a:rPr lang="en-US" altLang="zh-CN" dirty="0"/>
              <a:t> </a:t>
            </a:r>
            <a:r>
              <a:rPr lang="zh-CN" altLang="en-US" dirty="0"/>
              <a:t>（</a:t>
            </a:r>
            <a:r>
              <a:rPr lang="en-US" altLang="zh-CN" dirty="0"/>
              <a:t>5</a:t>
            </a:r>
            <a:r>
              <a:rPr lang="zh-CN" altLang="en-US" dirty="0"/>
              <a:t>）*界符    ：</a:t>
            </a:r>
            <a:r>
              <a:rPr lang="zh-CN" altLang="en-US" dirty="0">
                <a:solidFill>
                  <a:srgbClr val="000099"/>
                </a:solidFill>
              </a:rPr>
              <a:t>，；（）</a:t>
            </a:r>
            <a:r>
              <a:rPr lang="en-US" altLang="zh-CN" dirty="0">
                <a:solidFill>
                  <a:srgbClr val="000099"/>
                </a:solidFill>
              </a:rPr>
              <a:t>[ ]  /*   */</a:t>
            </a:r>
            <a:endParaRPr lang="en-US" altLang="zh-CN" dirty="0">
              <a:solidFill>
                <a:srgbClr val="000099"/>
              </a:solidFill>
            </a:endParaRPr>
          </a:p>
          <a:p>
            <a:pPr eaLnBrk="1" hangingPunct="1">
              <a:buNone/>
            </a:pPr>
            <a:r>
              <a:rPr lang="en-US" altLang="zh-CN" dirty="0"/>
              <a:t>                                                     * </a:t>
            </a:r>
            <a:r>
              <a:rPr lang="zh-CN" altLang="en-US" sz="2800" dirty="0">
                <a:solidFill>
                  <a:srgbClr val="A50021"/>
                </a:solidFill>
              </a:rPr>
              <a:t>数量确定</a:t>
            </a:r>
            <a:endParaRPr lang="zh-CN" altLang="en-US" sz="2800" dirty="0">
              <a:solidFill>
                <a:srgbClr val="A50021"/>
              </a:solidFill>
            </a:endParaRPr>
          </a:p>
        </p:txBody>
      </p:sp>
      <p:sp>
        <p:nvSpPr>
          <p:cNvPr id="2" name="矩形 1"/>
          <p:cNvSpPr/>
          <p:nvPr/>
        </p:nvSpPr>
        <p:spPr>
          <a:xfrm>
            <a:off x="6948488" y="2636838"/>
            <a:ext cx="1338262"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特殊标识符</a:t>
            </a:r>
            <a:endParaRPr lang="zh-CN" altLang="en-US" sz="1800" dirty="0">
              <a:solidFill>
                <a:srgbClr val="FF0000"/>
              </a:solidFill>
            </a:endParaRPr>
          </a:p>
        </p:txBody>
      </p:sp>
      <p:sp>
        <p:nvSpPr>
          <p:cNvPr id="16389" name="矩形 2"/>
          <p:cNvSpPr/>
          <p:nvPr/>
        </p:nvSpPr>
        <p:spPr>
          <a:xfrm>
            <a:off x="6981825" y="3235325"/>
            <a:ext cx="133985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一般标识符</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p:cNvSpPr>
          <p:nvPr>
            <p:ph type="title"/>
          </p:nvPr>
        </p:nvSpPr>
        <p:spPr>
          <a:xfrm>
            <a:off x="685800" y="381000"/>
            <a:ext cx="7772400" cy="609600"/>
          </a:xfrm>
        </p:spPr>
        <p:txBody>
          <a:bodyPr vert="horz" wrap="square" lIns="91440" tIns="45720" rIns="91440" bIns="45720" anchor="ctr" anchorCtr="0"/>
          <a:p>
            <a:pPr eaLnBrk="1" hangingPunct="1"/>
            <a:r>
              <a:rPr lang="en-US" altLang="zh-CN" sz="3200" u="sng" dirty="0">
                <a:solidFill>
                  <a:srgbClr val="FF0000"/>
                </a:solidFill>
              </a:rPr>
              <a:t>NFA</a:t>
            </a:r>
            <a:r>
              <a:rPr lang="zh-CN" altLang="en-US" sz="3200" u="sng" dirty="0">
                <a:solidFill>
                  <a:srgbClr val="FF0000"/>
                </a:solidFill>
              </a:rPr>
              <a:t>－</a:t>
            </a:r>
            <a:r>
              <a:rPr lang="en-US" altLang="zh-CN" sz="3200" u="sng" dirty="0">
                <a:solidFill>
                  <a:srgbClr val="FF0000"/>
                </a:solidFill>
              </a:rPr>
              <a:t>&gt;DFA   </a:t>
            </a:r>
            <a:r>
              <a:rPr lang="zh-CN" altLang="en-US" sz="3200" u="sng" dirty="0">
                <a:solidFill>
                  <a:srgbClr val="FF0000"/>
                </a:solidFill>
              </a:rPr>
              <a:t>（</a:t>
            </a:r>
            <a:r>
              <a:rPr lang="en-US" altLang="zh-CN" sz="3200" u="sng" dirty="0">
                <a:solidFill>
                  <a:srgbClr val="FF0000"/>
                </a:solidFill>
              </a:rPr>
              <a:t>2</a:t>
            </a:r>
            <a:r>
              <a:rPr lang="zh-CN" altLang="en-US" sz="3200" u="sng" dirty="0">
                <a:solidFill>
                  <a:srgbClr val="FF0000"/>
                </a:solidFill>
              </a:rPr>
              <a:t>）等价变换</a:t>
            </a:r>
            <a:endParaRPr lang="zh-CN" altLang="en-US" sz="3200" u="sng" dirty="0">
              <a:solidFill>
                <a:srgbClr val="FF0000"/>
              </a:solidFill>
            </a:endParaRPr>
          </a:p>
        </p:txBody>
      </p:sp>
      <p:sp>
        <p:nvSpPr>
          <p:cNvPr id="94211" name="Rectangle 3"/>
          <p:cNvSpPr>
            <a:spLocks noGrp="1"/>
          </p:cNvSpPr>
          <p:nvPr>
            <p:ph idx="1"/>
          </p:nvPr>
        </p:nvSpPr>
        <p:spPr>
          <a:xfrm>
            <a:off x="228600" y="2819400"/>
            <a:ext cx="8610600" cy="3810000"/>
          </a:xfrm>
          <a:ln>
            <a:solidFill>
              <a:srgbClr val="000099">
                <a:alpha val="100000"/>
              </a:srgbClr>
            </a:solidFill>
            <a:miter lim="800000"/>
          </a:ln>
        </p:spPr>
        <p:txBody>
          <a:bodyPr vert="horz" wrap="square" lIns="91440" tIns="45720" rIns="91440" bIns="45720" anchor="t" anchorCtr="0"/>
          <a:p>
            <a:pPr marL="609600" indent="-609600" eaLnBrk="1" hangingPunct="1">
              <a:buFontTx/>
              <a:buAutoNum type="arabicParenBoth"/>
            </a:pPr>
            <a:r>
              <a:rPr lang="zh-CN" altLang="en-US" sz="2800" dirty="0"/>
              <a:t>引进新的初态</a:t>
            </a:r>
            <a:r>
              <a:rPr lang="en-US" altLang="zh-CN" sz="2800" dirty="0"/>
              <a:t>X</a:t>
            </a:r>
            <a:r>
              <a:rPr lang="zh-CN" altLang="en-US" sz="2800" dirty="0"/>
              <a:t>和终态结点</a:t>
            </a:r>
            <a:r>
              <a:rPr lang="en-US" altLang="zh-CN" sz="2800" dirty="0"/>
              <a:t>Y  </a:t>
            </a:r>
            <a:endParaRPr lang="en-US" altLang="zh-CN" sz="2800" dirty="0"/>
          </a:p>
          <a:p>
            <a:pPr marL="609600" indent="-609600" eaLnBrk="1" hangingPunct="1">
              <a:buNone/>
            </a:pPr>
            <a:r>
              <a:rPr lang="en-US" altLang="zh-CN" sz="2800" dirty="0"/>
              <a:t>       </a:t>
            </a:r>
            <a:r>
              <a:rPr lang="en-US" altLang="zh-CN" sz="2800" dirty="0">
                <a:solidFill>
                  <a:schemeClr val="tx2"/>
                </a:solidFill>
                <a:ea typeface="MingLiU" pitchFamily="49" charset="-120"/>
              </a:rPr>
              <a:t>δ </a:t>
            </a:r>
            <a:r>
              <a:rPr lang="en-US" altLang="zh-CN" sz="2800" dirty="0">
                <a:solidFill>
                  <a:schemeClr val="tx2"/>
                </a:solidFill>
              </a:rPr>
              <a:t>(</a:t>
            </a:r>
            <a:r>
              <a:rPr lang="en-US" altLang="zh-CN" dirty="0">
                <a:solidFill>
                  <a:srgbClr val="0000FF"/>
                </a:solidFill>
              </a:rPr>
              <a:t>X</a:t>
            </a:r>
            <a:r>
              <a:rPr lang="en-US" altLang="zh-CN" sz="2800" dirty="0">
                <a:solidFill>
                  <a:schemeClr val="tx2"/>
                </a:solidFill>
              </a:rPr>
              <a:t> </a:t>
            </a:r>
            <a:r>
              <a:rPr lang="zh-CN" altLang="en-US" sz="2800" dirty="0">
                <a:solidFill>
                  <a:schemeClr val="tx2"/>
                </a:solidFill>
              </a:rPr>
              <a:t>， </a:t>
            </a:r>
            <a:r>
              <a:rPr lang="en-US" altLang="zh-CN" sz="3000" dirty="0">
                <a:solidFill>
                  <a:srgbClr val="0000FF"/>
                </a:solidFill>
                <a:latin typeface="宋体" panose="02010600030101010101" pitchFamily="2" charset="-122"/>
              </a:rPr>
              <a:t>ε</a:t>
            </a:r>
            <a:r>
              <a:rPr lang="en-US" altLang="zh-CN" sz="2800" dirty="0">
                <a:solidFill>
                  <a:schemeClr val="tx2"/>
                </a:solidFill>
              </a:rPr>
              <a:t>)= </a:t>
            </a:r>
            <a:r>
              <a:rPr lang="en-US" altLang="zh-CN" dirty="0">
                <a:solidFill>
                  <a:srgbClr val="0000FF"/>
                </a:solidFill>
              </a:rPr>
              <a:t>S</a:t>
            </a:r>
            <a:r>
              <a:rPr lang="en-US" altLang="zh-CN" sz="2400" baseline="-30000" dirty="0">
                <a:solidFill>
                  <a:srgbClr val="0000FF"/>
                </a:solidFill>
              </a:rPr>
              <a:t>0</a:t>
            </a:r>
            <a:r>
              <a:rPr lang="en-US" altLang="zh-CN" sz="2800" dirty="0">
                <a:solidFill>
                  <a:schemeClr val="tx2"/>
                </a:solidFill>
              </a:rPr>
              <a:t> ;   </a:t>
            </a:r>
            <a:r>
              <a:rPr lang="en-US" altLang="zh-CN" sz="2800" dirty="0">
                <a:solidFill>
                  <a:schemeClr val="tx2"/>
                </a:solidFill>
                <a:ea typeface="MingLiU" pitchFamily="49" charset="-120"/>
              </a:rPr>
              <a:t>δ </a:t>
            </a:r>
            <a:r>
              <a:rPr lang="en-US" altLang="zh-CN" sz="2800" dirty="0">
                <a:solidFill>
                  <a:schemeClr val="tx2"/>
                </a:solidFill>
              </a:rPr>
              <a:t>(</a:t>
            </a:r>
            <a:r>
              <a:rPr lang="en-US" altLang="zh-CN" dirty="0">
                <a:solidFill>
                  <a:srgbClr val="0000FF"/>
                </a:solidFill>
              </a:rPr>
              <a:t>f</a:t>
            </a:r>
            <a:r>
              <a:rPr lang="en-US" altLang="zh-CN" sz="2800" dirty="0">
                <a:solidFill>
                  <a:schemeClr val="tx2"/>
                </a:solidFill>
              </a:rPr>
              <a:t> </a:t>
            </a:r>
            <a:r>
              <a:rPr lang="zh-CN" altLang="en-US" sz="2800" dirty="0">
                <a:solidFill>
                  <a:schemeClr val="tx2"/>
                </a:solidFill>
              </a:rPr>
              <a:t>， </a:t>
            </a:r>
            <a:r>
              <a:rPr lang="en-US" altLang="zh-CN" sz="3000" dirty="0">
                <a:solidFill>
                  <a:srgbClr val="0000FF"/>
                </a:solidFill>
                <a:latin typeface="宋体" panose="02010600030101010101" pitchFamily="2" charset="-122"/>
              </a:rPr>
              <a:t>ε</a:t>
            </a:r>
            <a:r>
              <a:rPr lang="en-US" altLang="zh-CN" sz="2800" dirty="0">
                <a:solidFill>
                  <a:schemeClr val="tx2"/>
                </a:solidFill>
              </a:rPr>
              <a:t>)= </a:t>
            </a:r>
            <a:r>
              <a:rPr lang="en-US" altLang="zh-CN" dirty="0">
                <a:solidFill>
                  <a:srgbClr val="0000FF"/>
                </a:solidFill>
              </a:rPr>
              <a:t>Y  </a:t>
            </a:r>
            <a:r>
              <a:rPr lang="en-US" altLang="zh-CN" dirty="0"/>
              <a:t>f</a:t>
            </a:r>
            <a:r>
              <a:rPr lang="en-US" altLang="zh-CN" sz="2800" dirty="0"/>
              <a:t> </a:t>
            </a:r>
            <a:r>
              <a:rPr lang="en-US" altLang="zh-CN" sz="2800" b="1" dirty="0">
                <a:ea typeface="MingLiU" pitchFamily="49" charset="-120"/>
                <a:sym typeface="Symbol" panose="05050102010706020507" pitchFamily="18" charset="2"/>
              </a:rPr>
              <a:t></a:t>
            </a:r>
            <a:r>
              <a:rPr lang="en-US" altLang="zh-CN" sz="2800" dirty="0"/>
              <a:t> F</a:t>
            </a:r>
            <a:endParaRPr lang="en-US" altLang="zh-CN" sz="2800" dirty="0"/>
          </a:p>
          <a:p>
            <a:pPr marL="609600" indent="-609600" eaLnBrk="1" hangingPunct="1">
              <a:buNone/>
            </a:pPr>
            <a:r>
              <a:rPr lang="en-US" altLang="zh-CN" sz="2800" dirty="0"/>
              <a:t>(2)  </a:t>
            </a:r>
            <a:r>
              <a:rPr lang="zh-CN" altLang="en-US" sz="2800" dirty="0"/>
              <a:t>三类箭狐分裂（</a:t>
            </a:r>
            <a:r>
              <a:rPr lang="en-US" altLang="zh-CN" sz="2800" dirty="0">
                <a:solidFill>
                  <a:srgbClr val="FF0000"/>
                </a:solidFill>
              </a:rPr>
              <a:t>AB ; A</a:t>
            </a:r>
            <a:r>
              <a:rPr lang="en-US" altLang="zh-CN" sz="2800" b="1" dirty="0">
                <a:solidFill>
                  <a:srgbClr val="FF0000"/>
                </a:solidFill>
              </a:rPr>
              <a:t>|</a:t>
            </a:r>
            <a:r>
              <a:rPr lang="en-US" altLang="zh-CN" sz="2800" dirty="0">
                <a:solidFill>
                  <a:srgbClr val="FF0000"/>
                </a:solidFill>
              </a:rPr>
              <a:t>B ; A</a:t>
            </a:r>
            <a:r>
              <a:rPr lang="en-US" altLang="zh-CN" sz="2800" baseline="30000" dirty="0">
                <a:solidFill>
                  <a:srgbClr val="FF0000"/>
                </a:solidFill>
                <a:latin typeface="宋体" panose="02010600030101010101" pitchFamily="2" charset="-122"/>
              </a:rPr>
              <a:t>* </a:t>
            </a:r>
            <a:r>
              <a:rPr lang="en-US" altLang="zh-CN" sz="2800" dirty="0">
                <a:solidFill>
                  <a:schemeClr val="tx2"/>
                </a:solidFill>
                <a:latin typeface="宋体" panose="02010600030101010101" pitchFamily="2" charset="-122"/>
              </a:rPr>
              <a:t>)</a:t>
            </a:r>
            <a:endParaRPr lang="en-US" altLang="zh-CN" sz="2800" dirty="0">
              <a:solidFill>
                <a:schemeClr val="tx2"/>
              </a:solidFill>
              <a:latin typeface="宋体" panose="02010600030101010101" pitchFamily="2" charset="-122"/>
            </a:endParaRPr>
          </a:p>
        </p:txBody>
      </p:sp>
      <p:sp>
        <p:nvSpPr>
          <p:cNvPr id="94212" name="Oval 4"/>
          <p:cNvSpPr/>
          <p:nvPr/>
        </p:nvSpPr>
        <p:spPr>
          <a:xfrm>
            <a:off x="2098675" y="1884363"/>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X</a:t>
            </a:r>
            <a:endParaRPr lang="en-US" altLang="zh-CN" sz="2800" dirty="0"/>
          </a:p>
        </p:txBody>
      </p:sp>
      <p:sp>
        <p:nvSpPr>
          <p:cNvPr id="94213" name="Oval 5"/>
          <p:cNvSpPr/>
          <p:nvPr/>
        </p:nvSpPr>
        <p:spPr>
          <a:xfrm>
            <a:off x="3013075" y="1884363"/>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5</a:t>
            </a:r>
            <a:endParaRPr lang="en-US" altLang="zh-CN" sz="2800" dirty="0"/>
          </a:p>
        </p:txBody>
      </p:sp>
      <p:sp>
        <p:nvSpPr>
          <p:cNvPr id="94214" name="Oval 6"/>
          <p:cNvSpPr/>
          <p:nvPr/>
        </p:nvSpPr>
        <p:spPr>
          <a:xfrm>
            <a:off x="5229225" y="1931988"/>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2</a:t>
            </a:r>
            <a:endParaRPr lang="en-US" altLang="zh-CN" sz="2800" dirty="0"/>
          </a:p>
        </p:txBody>
      </p:sp>
      <p:sp>
        <p:nvSpPr>
          <p:cNvPr id="94215" name="Oval 7"/>
          <p:cNvSpPr/>
          <p:nvPr/>
        </p:nvSpPr>
        <p:spPr>
          <a:xfrm>
            <a:off x="6061075" y="1928813"/>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6</a:t>
            </a:r>
            <a:endParaRPr lang="en-US" altLang="zh-CN" sz="2800" dirty="0"/>
          </a:p>
        </p:txBody>
      </p:sp>
      <p:sp>
        <p:nvSpPr>
          <p:cNvPr id="94216" name="Oval 8"/>
          <p:cNvSpPr/>
          <p:nvPr/>
        </p:nvSpPr>
        <p:spPr>
          <a:xfrm>
            <a:off x="6991350" y="1928813"/>
            <a:ext cx="381000" cy="3810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Y</a:t>
            </a:r>
            <a:endParaRPr lang="en-US" altLang="zh-CN" sz="2800" dirty="0"/>
          </a:p>
        </p:txBody>
      </p:sp>
      <p:sp>
        <p:nvSpPr>
          <p:cNvPr id="94217" name="Oval 9"/>
          <p:cNvSpPr/>
          <p:nvPr/>
        </p:nvSpPr>
        <p:spPr>
          <a:xfrm>
            <a:off x="3832225" y="1884363"/>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1</a:t>
            </a:r>
            <a:endParaRPr lang="en-US" altLang="zh-CN" sz="2800" dirty="0"/>
          </a:p>
        </p:txBody>
      </p:sp>
      <p:sp>
        <p:nvSpPr>
          <p:cNvPr id="94218" name="Oval 10"/>
          <p:cNvSpPr/>
          <p:nvPr/>
        </p:nvSpPr>
        <p:spPr>
          <a:xfrm>
            <a:off x="4537075" y="1458913"/>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3</a:t>
            </a:r>
            <a:endParaRPr lang="en-US" altLang="zh-CN" sz="2800" dirty="0"/>
          </a:p>
        </p:txBody>
      </p:sp>
      <p:sp>
        <p:nvSpPr>
          <p:cNvPr id="94219" name="Oval 11"/>
          <p:cNvSpPr/>
          <p:nvPr/>
        </p:nvSpPr>
        <p:spPr>
          <a:xfrm>
            <a:off x="4552950" y="2365375"/>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4</a:t>
            </a:r>
            <a:endParaRPr lang="en-US" altLang="zh-CN" sz="2800" dirty="0"/>
          </a:p>
        </p:txBody>
      </p:sp>
      <p:cxnSp>
        <p:nvCxnSpPr>
          <p:cNvPr id="94220" name="AutoShape 12"/>
          <p:cNvCxnSpPr>
            <a:stCxn id="94212" idx="6"/>
            <a:endCxn id="94213" idx="2"/>
          </p:cNvCxnSpPr>
          <p:nvPr/>
        </p:nvCxnSpPr>
        <p:spPr>
          <a:xfrm>
            <a:off x="2479675" y="2074863"/>
            <a:ext cx="533400" cy="0"/>
          </a:xfrm>
          <a:prstGeom prst="straightConnector1">
            <a:avLst/>
          </a:prstGeom>
          <a:ln w="9525" cap="flat" cmpd="sng">
            <a:solidFill>
              <a:schemeClr val="tx1"/>
            </a:solidFill>
            <a:prstDash val="solid"/>
            <a:headEnd type="none" w="med" len="med"/>
            <a:tailEnd type="triangle" w="med" len="med"/>
          </a:ln>
        </p:spPr>
      </p:cxnSp>
      <p:cxnSp>
        <p:nvCxnSpPr>
          <p:cNvPr id="94221" name="AutoShape 13"/>
          <p:cNvCxnSpPr>
            <a:stCxn id="94213" idx="6"/>
            <a:endCxn id="94217" idx="2"/>
          </p:cNvCxnSpPr>
          <p:nvPr/>
        </p:nvCxnSpPr>
        <p:spPr>
          <a:xfrm>
            <a:off x="3394075" y="2074863"/>
            <a:ext cx="438150" cy="0"/>
          </a:xfrm>
          <a:prstGeom prst="straightConnector1">
            <a:avLst/>
          </a:prstGeom>
          <a:ln w="9525" cap="flat" cmpd="sng">
            <a:solidFill>
              <a:schemeClr val="tx1"/>
            </a:solidFill>
            <a:prstDash val="solid"/>
            <a:headEnd type="none" w="med" len="med"/>
            <a:tailEnd type="triangle" w="med" len="med"/>
          </a:ln>
        </p:spPr>
      </p:cxnSp>
      <p:cxnSp>
        <p:nvCxnSpPr>
          <p:cNvPr id="94222" name="AutoShape 14"/>
          <p:cNvCxnSpPr>
            <a:stCxn id="94217" idx="0"/>
            <a:endCxn id="94218" idx="2"/>
          </p:cNvCxnSpPr>
          <p:nvPr/>
        </p:nvCxnSpPr>
        <p:spPr>
          <a:xfrm flipV="1">
            <a:off x="4022725" y="1649413"/>
            <a:ext cx="514350" cy="234950"/>
          </a:xfrm>
          <a:prstGeom prst="straightConnector1">
            <a:avLst/>
          </a:prstGeom>
          <a:ln w="9525" cap="flat" cmpd="sng">
            <a:solidFill>
              <a:schemeClr val="tx1"/>
            </a:solidFill>
            <a:prstDash val="solid"/>
            <a:headEnd type="none" w="med" len="med"/>
            <a:tailEnd type="triangle" w="med" len="med"/>
          </a:ln>
        </p:spPr>
      </p:cxnSp>
      <p:cxnSp>
        <p:nvCxnSpPr>
          <p:cNvPr id="94223" name="AutoShape 15"/>
          <p:cNvCxnSpPr>
            <a:stCxn id="94218" idx="5"/>
            <a:endCxn id="94214" idx="0"/>
          </p:cNvCxnSpPr>
          <p:nvPr/>
        </p:nvCxnSpPr>
        <p:spPr>
          <a:xfrm>
            <a:off x="4862513" y="1784350"/>
            <a:ext cx="557212" cy="147638"/>
          </a:xfrm>
          <a:prstGeom prst="straightConnector1">
            <a:avLst/>
          </a:prstGeom>
          <a:ln w="9525" cap="flat" cmpd="sng">
            <a:solidFill>
              <a:schemeClr val="tx1"/>
            </a:solidFill>
            <a:prstDash val="solid"/>
            <a:headEnd type="none" w="med" len="med"/>
            <a:tailEnd type="triangle" w="med" len="med"/>
          </a:ln>
        </p:spPr>
      </p:cxnSp>
      <p:cxnSp>
        <p:nvCxnSpPr>
          <p:cNvPr id="94224" name="AutoShape 16"/>
          <p:cNvCxnSpPr>
            <a:stCxn id="94219" idx="2"/>
            <a:endCxn id="94217" idx="4"/>
          </p:cNvCxnSpPr>
          <p:nvPr/>
        </p:nvCxnSpPr>
        <p:spPr>
          <a:xfrm flipH="1" flipV="1">
            <a:off x="4022725" y="2265363"/>
            <a:ext cx="530225" cy="290512"/>
          </a:xfrm>
          <a:prstGeom prst="straightConnector1">
            <a:avLst/>
          </a:prstGeom>
          <a:ln w="9525" cap="flat" cmpd="sng">
            <a:solidFill>
              <a:schemeClr val="tx1"/>
            </a:solidFill>
            <a:prstDash val="solid"/>
            <a:headEnd type="triangle" w="med" len="med"/>
            <a:tailEnd type="none" w="med" len="med"/>
          </a:ln>
        </p:spPr>
      </p:cxnSp>
      <p:cxnSp>
        <p:nvCxnSpPr>
          <p:cNvPr id="94225" name="AutoShape 17"/>
          <p:cNvCxnSpPr>
            <a:stCxn id="94214" idx="4"/>
            <a:endCxn id="94219" idx="6"/>
          </p:cNvCxnSpPr>
          <p:nvPr/>
        </p:nvCxnSpPr>
        <p:spPr>
          <a:xfrm flipH="1">
            <a:off x="4933950" y="2312988"/>
            <a:ext cx="485775" cy="242887"/>
          </a:xfrm>
          <a:prstGeom prst="straightConnector1">
            <a:avLst/>
          </a:prstGeom>
          <a:ln w="9525" cap="flat" cmpd="sng">
            <a:solidFill>
              <a:schemeClr val="tx1"/>
            </a:solidFill>
            <a:prstDash val="solid"/>
            <a:headEnd type="triangle" w="med" len="med"/>
            <a:tailEnd type="none" w="med" len="med"/>
          </a:ln>
        </p:spPr>
      </p:cxnSp>
      <p:cxnSp>
        <p:nvCxnSpPr>
          <p:cNvPr id="94226" name="AutoShape 18"/>
          <p:cNvCxnSpPr>
            <a:stCxn id="94214" idx="6"/>
            <a:endCxn id="94215" idx="2"/>
          </p:cNvCxnSpPr>
          <p:nvPr/>
        </p:nvCxnSpPr>
        <p:spPr>
          <a:xfrm flipV="1">
            <a:off x="5610225" y="2119313"/>
            <a:ext cx="450850" cy="3175"/>
          </a:xfrm>
          <a:prstGeom prst="straightConnector1">
            <a:avLst/>
          </a:prstGeom>
          <a:ln w="9525" cap="flat" cmpd="sng">
            <a:solidFill>
              <a:schemeClr val="tx1"/>
            </a:solidFill>
            <a:prstDash val="solid"/>
            <a:headEnd type="none" w="med" len="med"/>
            <a:tailEnd type="triangle" w="med" len="med"/>
          </a:ln>
        </p:spPr>
      </p:cxnSp>
      <p:cxnSp>
        <p:nvCxnSpPr>
          <p:cNvPr id="94227" name="AutoShape 19"/>
          <p:cNvCxnSpPr>
            <a:stCxn id="94215" idx="6"/>
            <a:endCxn id="94216" idx="2"/>
          </p:cNvCxnSpPr>
          <p:nvPr/>
        </p:nvCxnSpPr>
        <p:spPr>
          <a:xfrm>
            <a:off x="6442075" y="2119313"/>
            <a:ext cx="549275" cy="0"/>
          </a:xfrm>
          <a:prstGeom prst="straightConnector1">
            <a:avLst/>
          </a:prstGeom>
          <a:ln w="9525" cap="flat" cmpd="sng">
            <a:solidFill>
              <a:schemeClr val="tx1"/>
            </a:solidFill>
            <a:prstDash val="solid"/>
            <a:headEnd type="none" w="med" len="med"/>
            <a:tailEnd type="triangle" w="med" len="med"/>
          </a:ln>
        </p:spPr>
      </p:cxnSp>
      <p:sp>
        <p:nvSpPr>
          <p:cNvPr id="94228" name="Text Box 20"/>
          <p:cNvSpPr txBox="1"/>
          <p:nvPr/>
        </p:nvSpPr>
        <p:spPr>
          <a:xfrm>
            <a:off x="2555875" y="1747838"/>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ε</a:t>
            </a:r>
            <a:endParaRPr lang="en-US" altLang="zh-CN" sz="2000" b="1" dirty="0">
              <a:solidFill>
                <a:schemeClr val="tx2"/>
              </a:solidFill>
              <a:latin typeface="宋体" panose="02010600030101010101" pitchFamily="2" charset="-122"/>
            </a:endParaRPr>
          </a:p>
        </p:txBody>
      </p:sp>
      <p:sp>
        <p:nvSpPr>
          <p:cNvPr id="94229" name="Text Box 21"/>
          <p:cNvSpPr txBox="1"/>
          <p:nvPr/>
        </p:nvSpPr>
        <p:spPr>
          <a:xfrm>
            <a:off x="3394075" y="1747838"/>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ε</a:t>
            </a:r>
            <a:endParaRPr lang="en-US" altLang="zh-CN" sz="2000" b="1" dirty="0">
              <a:solidFill>
                <a:schemeClr val="tx2"/>
              </a:solidFill>
              <a:latin typeface="宋体" panose="02010600030101010101" pitchFamily="2" charset="-122"/>
            </a:endParaRPr>
          </a:p>
        </p:txBody>
      </p:sp>
      <p:sp>
        <p:nvSpPr>
          <p:cNvPr id="94230" name="Text Box 22"/>
          <p:cNvSpPr txBox="1"/>
          <p:nvPr/>
        </p:nvSpPr>
        <p:spPr>
          <a:xfrm>
            <a:off x="5607050" y="1820863"/>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ε</a:t>
            </a:r>
            <a:endParaRPr lang="en-US" altLang="zh-CN" sz="2000" b="1" dirty="0">
              <a:solidFill>
                <a:schemeClr val="tx2"/>
              </a:solidFill>
              <a:latin typeface="宋体" panose="02010600030101010101" pitchFamily="2" charset="-122"/>
            </a:endParaRPr>
          </a:p>
        </p:txBody>
      </p:sp>
      <p:sp>
        <p:nvSpPr>
          <p:cNvPr id="94231" name="Text Box 23"/>
          <p:cNvSpPr txBox="1"/>
          <p:nvPr/>
        </p:nvSpPr>
        <p:spPr>
          <a:xfrm>
            <a:off x="6515100" y="1836738"/>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ε</a:t>
            </a:r>
            <a:endParaRPr lang="en-US" altLang="zh-CN" sz="2000" b="1" dirty="0">
              <a:solidFill>
                <a:schemeClr val="tx2"/>
              </a:solidFill>
              <a:latin typeface="宋体" panose="02010600030101010101" pitchFamily="2" charset="-122"/>
            </a:endParaRPr>
          </a:p>
        </p:txBody>
      </p:sp>
      <p:cxnSp>
        <p:nvCxnSpPr>
          <p:cNvPr id="94232" name="AutoShape 24"/>
          <p:cNvCxnSpPr>
            <a:stCxn id="94213" idx="7"/>
            <a:endCxn id="94213" idx="1"/>
          </p:cNvCxnSpPr>
          <p:nvPr/>
        </p:nvCxnSpPr>
        <p:spPr>
          <a:xfrm rot="-5400000" flipH="1" flipV="1">
            <a:off x="3194050" y="1797050"/>
            <a:ext cx="1588" cy="269875"/>
          </a:xfrm>
          <a:prstGeom prst="curvedConnector3">
            <a:avLst>
              <a:gd name="adj1" fmla="val -17900000"/>
            </a:avLst>
          </a:prstGeom>
          <a:ln w="9525" cap="flat" cmpd="sng">
            <a:solidFill>
              <a:schemeClr val="tx1"/>
            </a:solidFill>
            <a:prstDash val="solid"/>
            <a:headEnd type="none" w="med" len="med"/>
            <a:tailEnd type="triangle" w="med" len="med"/>
          </a:ln>
        </p:spPr>
      </p:cxnSp>
      <p:sp>
        <p:nvSpPr>
          <p:cNvPr id="94233" name="Text Box 25"/>
          <p:cNvSpPr txBox="1"/>
          <p:nvPr/>
        </p:nvSpPr>
        <p:spPr>
          <a:xfrm>
            <a:off x="4003675" y="1430338"/>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a:t>
            </a:r>
            <a:endParaRPr lang="en-US" altLang="zh-CN" sz="2000" b="1" dirty="0">
              <a:solidFill>
                <a:schemeClr val="tx2"/>
              </a:solidFill>
              <a:latin typeface="宋体" panose="02010600030101010101" pitchFamily="2" charset="-122"/>
            </a:endParaRPr>
          </a:p>
        </p:txBody>
      </p:sp>
      <p:sp>
        <p:nvSpPr>
          <p:cNvPr id="94234" name="Text Box 26"/>
          <p:cNvSpPr txBox="1"/>
          <p:nvPr/>
        </p:nvSpPr>
        <p:spPr>
          <a:xfrm>
            <a:off x="4943475" y="1493838"/>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a:t>
            </a:r>
            <a:endParaRPr lang="en-US" altLang="zh-CN" sz="2000" b="1" dirty="0">
              <a:solidFill>
                <a:schemeClr val="tx2"/>
              </a:solidFill>
              <a:latin typeface="宋体" panose="02010600030101010101" pitchFamily="2" charset="-122"/>
            </a:endParaRPr>
          </a:p>
        </p:txBody>
      </p:sp>
      <p:sp>
        <p:nvSpPr>
          <p:cNvPr id="94235" name="Text Box 27"/>
          <p:cNvSpPr txBox="1"/>
          <p:nvPr/>
        </p:nvSpPr>
        <p:spPr>
          <a:xfrm>
            <a:off x="4003675" y="2260600"/>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b</a:t>
            </a:r>
            <a:endParaRPr lang="en-US" altLang="zh-CN" sz="2000" b="1" dirty="0">
              <a:solidFill>
                <a:schemeClr val="tx2"/>
              </a:solidFill>
              <a:latin typeface="宋体" panose="02010600030101010101" pitchFamily="2" charset="-122"/>
            </a:endParaRPr>
          </a:p>
        </p:txBody>
      </p:sp>
      <p:sp>
        <p:nvSpPr>
          <p:cNvPr id="94236" name="Text Box 28"/>
          <p:cNvSpPr txBox="1"/>
          <p:nvPr/>
        </p:nvSpPr>
        <p:spPr>
          <a:xfrm>
            <a:off x="5135563" y="2317750"/>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b</a:t>
            </a:r>
            <a:endParaRPr lang="en-US" altLang="zh-CN" sz="2000" b="1" dirty="0">
              <a:solidFill>
                <a:schemeClr val="tx2"/>
              </a:solidFill>
              <a:latin typeface="宋体" panose="02010600030101010101" pitchFamily="2" charset="-122"/>
            </a:endParaRPr>
          </a:p>
        </p:txBody>
      </p:sp>
      <p:cxnSp>
        <p:nvCxnSpPr>
          <p:cNvPr id="94237" name="AutoShape 29"/>
          <p:cNvCxnSpPr>
            <a:stCxn id="94215" idx="7"/>
            <a:endCxn id="94215" idx="1"/>
          </p:cNvCxnSpPr>
          <p:nvPr/>
        </p:nvCxnSpPr>
        <p:spPr>
          <a:xfrm rot="-5400000" flipH="1" flipV="1">
            <a:off x="6242050" y="1841500"/>
            <a:ext cx="1588" cy="269875"/>
          </a:xfrm>
          <a:prstGeom prst="curvedConnector3">
            <a:avLst>
              <a:gd name="adj1" fmla="val -17900000"/>
            </a:avLst>
          </a:prstGeom>
          <a:ln w="9525" cap="flat" cmpd="sng">
            <a:solidFill>
              <a:schemeClr val="tx1"/>
            </a:solidFill>
            <a:prstDash val="solid"/>
            <a:headEnd type="none" w="med" len="med"/>
            <a:tailEnd type="triangle" w="med" len="med"/>
          </a:ln>
        </p:spPr>
      </p:cxnSp>
      <p:sp>
        <p:nvSpPr>
          <p:cNvPr id="94238" name="Text Box 30"/>
          <p:cNvSpPr txBox="1"/>
          <p:nvPr/>
        </p:nvSpPr>
        <p:spPr>
          <a:xfrm>
            <a:off x="2921000" y="1306513"/>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a,b</a:t>
            </a:r>
            <a:endParaRPr lang="en-US" altLang="zh-CN" sz="2000" b="1" dirty="0">
              <a:solidFill>
                <a:schemeClr val="tx2"/>
              </a:solidFill>
              <a:latin typeface="宋体" panose="02010600030101010101" pitchFamily="2" charset="-122"/>
            </a:endParaRPr>
          </a:p>
        </p:txBody>
      </p:sp>
      <p:sp>
        <p:nvSpPr>
          <p:cNvPr id="94239" name="Text Box 31"/>
          <p:cNvSpPr txBox="1"/>
          <p:nvPr/>
        </p:nvSpPr>
        <p:spPr>
          <a:xfrm>
            <a:off x="5937250" y="1350963"/>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a,b</a:t>
            </a:r>
            <a:endParaRPr lang="en-US" altLang="zh-CN" sz="2000" b="1" dirty="0">
              <a:solidFill>
                <a:schemeClr val="tx2"/>
              </a:solidFill>
              <a:latin typeface="宋体" panose="02010600030101010101" pitchFamily="2" charset="-122"/>
            </a:endParaRPr>
          </a:p>
        </p:txBody>
      </p:sp>
      <p:sp>
        <p:nvSpPr>
          <p:cNvPr id="94240" name="Oval 36"/>
          <p:cNvSpPr/>
          <p:nvPr/>
        </p:nvSpPr>
        <p:spPr>
          <a:xfrm>
            <a:off x="381000" y="4537075"/>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i</a:t>
            </a:r>
            <a:endParaRPr lang="en-US" altLang="zh-CN" sz="1800" dirty="0"/>
          </a:p>
        </p:txBody>
      </p:sp>
      <p:sp>
        <p:nvSpPr>
          <p:cNvPr id="94241" name="Oval 37"/>
          <p:cNvSpPr/>
          <p:nvPr/>
        </p:nvSpPr>
        <p:spPr>
          <a:xfrm>
            <a:off x="381000" y="56388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i</a:t>
            </a:r>
            <a:endParaRPr lang="en-US" altLang="zh-CN" sz="1800" dirty="0"/>
          </a:p>
        </p:txBody>
      </p:sp>
      <p:sp>
        <p:nvSpPr>
          <p:cNvPr id="94242" name="Oval 38"/>
          <p:cNvSpPr/>
          <p:nvPr/>
        </p:nvSpPr>
        <p:spPr>
          <a:xfrm>
            <a:off x="6324600" y="44958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i</a:t>
            </a:r>
            <a:endParaRPr lang="en-US" altLang="zh-CN" sz="1800" dirty="0"/>
          </a:p>
        </p:txBody>
      </p:sp>
      <p:sp>
        <p:nvSpPr>
          <p:cNvPr id="94243" name="Oval 39"/>
          <p:cNvSpPr/>
          <p:nvPr/>
        </p:nvSpPr>
        <p:spPr>
          <a:xfrm>
            <a:off x="4876800" y="4573588"/>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j</a:t>
            </a:r>
            <a:endParaRPr lang="en-US" altLang="zh-CN" sz="1800" dirty="0"/>
          </a:p>
        </p:txBody>
      </p:sp>
      <p:sp>
        <p:nvSpPr>
          <p:cNvPr id="94244" name="Oval 40"/>
          <p:cNvSpPr/>
          <p:nvPr/>
        </p:nvSpPr>
        <p:spPr>
          <a:xfrm>
            <a:off x="3429000" y="45720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i</a:t>
            </a:r>
            <a:endParaRPr lang="en-US" altLang="zh-CN" sz="1800" dirty="0"/>
          </a:p>
        </p:txBody>
      </p:sp>
      <p:sp>
        <p:nvSpPr>
          <p:cNvPr id="94245" name="Oval 41"/>
          <p:cNvSpPr/>
          <p:nvPr/>
        </p:nvSpPr>
        <p:spPr>
          <a:xfrm>
            <a:off x="1905000" y="4537075"/>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j</a:t>
            </a:r>
            <a:endParaRPr lang="en-US" altLang="zh-CN" sz="1800" dirty="0"/>
          </a:p>
        </p:txBody>
      </p:sp>
      <p:sp>
        <p:nvSpPr>
          <p:cNvPr id="94246" name="Oval 42"/>
          <p:cNvSpPr/>
          <p:nvPr/>
        </p:nvSpPr>
        <p:spPr>
          <a:xfrm>
            <a:off x="8153400" y="4494213"/>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j</a:t>
            </a:r>
            <a:endParaRPr lang="en-US" altLang="zh-CN" sz="1800" dirty="0"/>
          </a:p>
        </p:txBody>
      </p:sp>
      <p:sp>
        <p:nvSpPr>
          <p:cNvPr id="94247" name="Oval 43"/>
          <p:cNvSpPr/>
          <p:nvPr/>
        </p:nvSpPr>
        <p:spPr>
          <a:xfrm>
            <a:off x="1905000" y="56388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j</a:t>
            </a:r>
            <a:endParaRPr lang="en-US" altLang="zh-CN" sz="1800" dirty="0"/>
          </a:p>
        </p:txBody>
      </p:sp>
      <p:sp>
        <p:nvSpPr>
          <p:cNvPr id="94248" name="Oval 44"/>
          <p:cNvSpPr/>
          <p:nvPr/>
        </p:nvSpPr>
        <p:spPr>
          <a:xfrm>
            <a:off x="1122363" y="56388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k</a:t>
            </a:r>
            <a:endParaRPr lang="en-US" altLang="zh-CN" sz="1800" dirty="0"/>
          </a:p>
        </p:txBody>
      </p:sp>
      <p:sp>
        <p:nvSpPr>
          <p:cNvPr id="94249" name="Oval 45"/>
          <p:cNvSpPr/>
          <p:nvPr/>
        </p:nvSpPr>
        <p:spPr>
          <a:xfrm>
            <a:off x="6281738" y="56388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i</a:t>
            </a:r>
            <a:endParaRPr lang="en-US" altLang="zh-CN" sz="1800" dirty="0"/>
          </a:p>
        </p:txBody>
      </p:sp>
      <p:sp>
        <p:nvSpPr>
          <p:cNvPr id="94250" name="Oval 46"/>
          <p:cNvSpPr/>
          <p:nvPr/>
        </p:nvSpPr>
        <p:spPr>
          <a:xfrm>
            <a:off x="4833938" y="565785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j</a:t>
            </a:r>
            <a:endParaRPr lang="en-US" altLang="zh-CN" sz="1800" dirty="0"/>
          </a:p>
        </p:txBody>
      </p:sp>
      <p:sp>
        <p:nvSpPr>
          <p:cNvPr id="94251" name="Oval 47"/>
          <p:cNvSpPr/>
          <p:nvPr/>
        </p:nvSpPr>
        <p:spPr>
          <a:xfrm>
            <a:off x="3408363" y="56388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i</a:t>
            </a:r>
            <a:endParaRPr lang="en-US" altLang="zh-CN" sz="1800" dirty="0"/>
          </a:p>
        </p:txBody>
      </p:sp>
      <p:sp>
        <p:nvSpPr>
          <p:cNvPr id="94252" name="Oval 48"/>
          <p:cNvSpPr/>
          <p:nvPr/>
        </p:nvSpPr>
        <p:spPr>
          <a:xfrm>
            <a:off x="8153400" y="56388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j</a:t>
            </a:r>
            <a:endParaRPr lang="en-US" altLang="zh-CN" sz="1800" dirty="0"/>
          </a:p>
        </p:txBody>
      </p:sp>
      <p:sp>
        <p:nvSpPr>
          <p:cNvPr id="94253" name="Oval 49"/>
          <p:cNvSpPr/>
          <p:nvPr/>
        </p:nvSpPr>
        <p:spPr>
          <a:xfrm>
            <a:off x="7239000" y="56388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k</a:t>
            </a:r>
            <a:endParaRPr lang="en-US" altLang="zh-CN" sz="1800" dirty="0"/>
          </a:p>
        </p:txBody>
      </p:sp>
      <p:cxnSp>
        <p:nvCxnSpPr>
          <p:cNvPr id="94254" name="AutoShape 51"/>
          <p:cNvCxnSpPr>
            <a:stCxn id="94240" idx="6"/>
            <a:endCxn id="94245" idx="2"/>
          </p:cNvCxnSpPr>
          <p:nvPr/>
        </p:nvCxnSpPr>
        <p:spPr>
          <a:xfrm>
            <a:off x="685800" y="4689475"/>
            <a:ext cx="1219200" cy="0"/>
          </a:xfrm>
          <a:prstGeom prst="straightConnector1">
            <a:avLst/>
          </a:prstGeom>
          <a:ln w="9525" cap="flat" cmpd="sng">
            <a:solidFill>
              <a:schemeClr val="tx1"/>
            </a:solidFill>
            <a:prstDash val="solid"/>
            <a:headEnd type="none" w="med" len="med"/>
            <a:tailEnd type="triangle" w="med" len="med"/>
          </a:ln>
        </p:spPr>
      </p:cxnSp>
      <p:cxnSp>
        <p:nvCxnSpPr>
          <p:cNvPr id="94255" name="AutoShape 52"/>
          <p:cNvCxnSpPr>
            <a:stCxn id="94241" idx="6"/>
            <a:endCxn id="94248" idx="2"/>
          </p:cNvCxnSpPr>
          <p:nvPr/>
        </p:nvCxnSpPr>
        <p:spPr>
          <a:xfrm>
            <a:off x="685800" y="5791200"/>
            <a:ext cx="436563" cy="0"/>
          </a:xfrm>
          <a:prstGeom prst="straightConnector1">
            <a:avLst/>
          </a:prstGeom>
          <a:ln w="9525" cap="flat" cmpd="sng">
            <a:solidFill>
              <a:schemeClr val="tx1"/>
            </a:solidFill>
            <a:prstDash val="solid"/>
            <a:headEnd type="none" w="med" len="med"/>
            <a:tailEnd type="triangle" w="med" len="med"/>
          </a:ln>
        </p:spPr>
      </p:cxnSp>
      <p:cxnSp>
        <p:nvCxnSpPr>
          <p:cNvPr id="94256" name="AutoShape 53"/>
          <p:cNvCxnSpPr>
            <a:stCxn id="94248" idx="6"/>
            <a:endCxn id="94247" idx="2"/>
          </p:cNvCxnSpPr>
          <p:nvPr/>
        </p:nvCxnSpPr>
        <p:spPr>
          <a:xfrm>
            <a:off x="1427163" y="5791200"/>
            <a:ext cx="477837" cy="0"/>
          </a:xfrm>
          <a:prstGeom prst="straightConnector1">
            <a:avLst/>
          </a:prstGeom>
          <a:ln w="9525" cap="flat" cmpd="sng">
            <a:solidFill>
              <a:schemeClr val="tx1"/>
            </a:solidFill>
            <a:prstDash val="solid"/>
            <a:headEnd type="none" w="med" len="med"/>
            <a:tailEnd type="triangle" w="med" len="med"/>
          </a:ln>
        </p:spPr>
      </p:cxnSp>
      <p:cxnSp>
        <p:nvCxnSpPr>
          <p:cNvPr id="94257" name="AutoShape 54"/>
          <p:cNvCxnSpPr>
            <a:stCxn id="94244" idx="6"/>
            <a:endCxn id="94243" idx="2"/>
          </p:cNvCxnSpPr>
          <p:nvPr/>
        </p:nvCxnSpPr>
        <p:spPr>
          <a:xfrm>
            <a:off x="3733800" y="4724400"/>
            <a:ext cx="1143000" cy="1588"/>
          </a:xfrm>
          <a:prstGeom prst="straightConnector1">
            <a:avLst/>
          </a:prstGeom>
          <a:ln w="9525" cap="flat" cmpd="sng">
            <a:solidFill>
              <a:schemeClr val="tx1"/>
            </a:solidFill>
            <a:prstDash val="solid"/>
            <a:headEnd type="none" w="med" len="med"/>
            <a:tailEnd type="triangle" w="med" len="med"/>
          </a:ln>
        </p:spPr>
      </p:cxnSp>
      <p:cxnSp>
        <p:nvCxnSpPr>
          <p:cNvPr id="94258" name="AutoShape 55"/>
          <p:cNvCxnSpPr>
            <a:stCxn id="94251" idx="7"/>
            <a:endCxn id="94250" idx="1"/>
          </p:cNvCxnSpPr>
          <p:nvPr/>
        </p:nvCxnSpPr>
        <p:spPr>
          <a:xfrm rot="5400000" flipV="1">
            <a:off x="4264025" y="5087938"/>
            <a:ext cx="19050" cy="1209675"/>
          </a:xfrm>
          <a:prstGeom prst="curvedConnector3">
            <a:avLst>
              <a:gd name="adj1" fmla="val -1433333"/>
            </a:avLst>
          </a:prstGeom>
          <a:ln w="9525" cap="flat" cmpd="sng">
            <a:solidFill>
              <a:schemeClr val="tx1"/>
            </a:solidFill>
            <a:prstDash val="solid"/>
            <a:headEnd type="none" w="med" len="med"/>
            <a:tailEnd type="triangle" w="med" len="med"/>
          </a:ln>
        </p:spPr>
      </p:cxnSp>
      <p:cxnSp>
        <p:nvCxnSpPr>
          <p:cNvPr id="94259" name="AutoShape 56"/>
          <p:cNvCxnSpPr>
            <a:stCxn id="94251" idx="5"/>
            <a:endCxn id="94250" idx="3"/>
          </p:cNvCxnSpPr>
          <p:nvPr/>
        </p:nvCxnSpPr>
        <p:spPr>
          <a:xfrm rot="-5400000" flipH="1">
            <a:off x="4264025" y="5303838"/>
            <a:ext cx="19050" cy="1209675"/>
          </a:xfrm>
          <a:prstGeom prst="curvedConnector3">
            <a:avLst>
              <a:gd name="adj1" fmla="val 1533333"/>
            </a:avLst>
          </a:prstGeom>
          <a:ln w="9525" cap="flat" cmpd="sng">
            <a:solidFill>
              <a:schemeClr val="tx1"/>
            </a:solidFill>
            <a:prstDash val="solid"/>
            <a:headEnd type="none" w="med" len="med"/>
            <a:tailEnd type="triangle" w="med" len="med"/>
          </a:ln>
        </p:spPr>
      </p:cxnSp>
      <p:cxnSp>
        <p:nvCxnSpPr>
          <p:cNvPr id="94260" name="AutoShape 57"/>
          <p:cNvCxnSpPr>
            <a:stCxn id="94242" idx="6"/>
            <a:endCxn id="94246" idx="2"/>
          </p:cNvCxnSpPr>
          <p:nvPr/>
        </p:nvCxnSpPr>
        <p:spPr>
          <a:xfrm flipV="1">
            <a:off x="6629400" y="4646613"/>
            <a:ext cx="1524000" cy="1587"/>
          </a:xfrm>
          <a:prstGeom prst="straightConnector1">
            <a:avLst/>
          </a:prstGeom>
          <a:ln w="9525" cap="flat" cmpd="sng">
            <a:solidFill>
              <a:schemeClr val="tx1"/>
            </a:solidFill>
            <a:prstDash val="solid"/>
            <a:headEnd type="none" w="med" len="med"/>
            <a:tailEnd type="triangle" w="med" len="med"/>
          </a:ln>
        </p:spPr>
      </p:cxnSp>
      <p:cxnSp>
        <p:nvCxnSpPr>
          <p:cNvPr id="94261" name="AutoShape 58"/>
          <p:cNvCxnSpPr>
            <a:stCxn id="94249" idx="6"/>
            <a:endCxn id="94253" idx="2"/>
          </p:cNvCxnSpPr>
          <p:nvPr/>
        </p:nvCxnSpPr>
        <p:spPr>
          <a:xfrm>
            <a:off x="6586538" y="5791200"/>
            <a:ext cx="652462" cy="0"/>
          </a:xfrm>
          <a:prstGeom prst="straightConnector1">
            <a:avLst/>
          </a:prstGeom>
          <a:ln w="9525" cap="flat" cmpd="sng">
            <a:solidFill>
              <a:schemeClr val="tx1"/>
            </a:solidFill>
            <a:prstDash val="solid"/>
            <a:headEnd type="none" w="med" len="med"/>
            <a:tailEnd type="triangle" w="med" len="med"/>
          </a:ln>
        </p:spPr>
      </p:cxnSp>
      <p:cxnSp>
        <p:nvCxnSpPr>
          <p:cNvPr id="94262" name="AutoShape 59"/>
          <p:cNvCxnSpPr>
            <a:stCxn id="94253" idx="6"/>
            <a:endCxn id="94252" idx="2"/>
          </p:cNvCxnSpPr>
          <p:nvPr/>
        </p:nvCxnSpPr>
        <p:spPr>
          <a:xfrm>
            <a:off x="7543800" y="5791200"/>
            <a:ext cx="609600" cy="0"/>
          </a:xfrm>
          <a:prstGeom prst="straightConnector1">
            <a:avLst/>
          </a:prstGeom>
          <a:ln w="9525" cap="flat" cmpd="sng">
            <a:solidFill>
              <a:schemeClr val="tx1"/>
            </a:solidFill>
            <a:prstDash val="solid"/>
            <a:headEnd type="none" w="med" len="med"/>
            <a:tailEnd type="triangle" w="med" len="med"/>
          </a:ln>
        </p:spPr>
      </p:cxnSp>
      <p:sp>
        <p:nvSpPr>
          <p:cNvPr id="94263" name="Text Box 60"/>
          <p:cNvSpPr txBox="1"/>
          <p:nvPr/>
        </p:nvSpPr>
        <p:spPr>
          <a:xfrm>
            <a:off x="990600" y="4411663"/>
            <a:ext cx="685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AB</a:t>
            </a:r>
            <a:endParaRPr lang="en-US" altLang="zh-CN" sz="1800" dirty="0"/>
          </a:p>
        </p:txBody>
      </p:sp>
      <p:sp>
        <p:nvSpPr>
          <p:cNvPr id="94264" name="Text Box 61"/>
          <p:cNvSpPr txBox="1"/>
          <p:nvPr/>
        </p:nvSpPr>
        <p:spPr>
          <a:xfrm>
            <a:off x="728663" y="5518150"/>
            <a:ext cx="304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A</a:t>
            </a:r>
            <a:endParaRPr lang="en-US" altLang="zh-CN" sz="1800" dirty="0"/>
          </a:p>
        </p:txBody>
      </p:sp>
      <p:sp>
        <p:nvSpPr>
          <p:cNvPr id="94265" name="Text Box 64"/>
          <p:cNvSpPr txBox="1"/>
          <p:nvPr/>
        </p:nvSpPr>
        <p:spPr>
          <a:xfrm>
            <a:off x="1524000" y="5508625"/>
            <a:ext cx="304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B</a:t>
            </a:r>
            <a:endParaRPr lang="en-US" altLang="zh-CN" sz="1800" dirty="0"/>
          </a:p>
        </p:txBody>
      </p:sp>
      <p:sp>
        <p:nvSpPr>
          <p:cNvPr id="94266" name="Text Box 65"/>
          <p:cNvSpPr txBox="1"/>
          <p:nvPr/>
        </p:nvSpPr>
        <p:spPr>
          <a:xfrm>
            <a:off x="3886200" y="4419600"/>
            <a:ext cx="838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A | B</a:t>
            </a:r>
            <a:endParaRPr lang="en-US" altLang="zh-CN" sz="1800" dirty="0"/>
          </a:p>
        </p:txBody>
      </p:sp>
      <p:sp>
        <p:nvSpPr>
          <p:cNvPr id="94267" name="Text Box 66"/>
          <p:cNvSpPr txBox="1"/>
          <p:nvPr/>
        </p:nvSpPr>
        <p:spPr>
          <a:xfrm>
            <a:off x="4114800" y="5348288"/>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A</a:t>
            </a:r>
            <a:endParaRPr lang="en-US" altLang="zh-CN" sz="1800" dirty="0"/>
          </a:p>
        </p:txBody>
      </p:sp>
      <p:sp>
        <p:nvSpPr>
          <p:cNvPr id="94268" name="Text Box 67"/>
          <p:cNvSpPr txBox="1"/>
          <p:nvPr/>
        </p:nvSpPr>
        <p:spPr>
          <a:xfrm>
            <a:off x="4114800" y="5881688"/>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B</a:t>
            </a:r>
            <a:endParaRPr lang="en-US" altLang="zh-CN" sz="1800" dirty="0"/>
          </a:p>
        </p:txBody>
      </p:sp>
      <p:sp>
        <p:nvSpPr>
          <p:cNvPr id="94269" name="Text Box 68"/>
          <p:cNvSpPr txBox="1"/>
          <p:nvPr/>
        </p:nvSpPr>
        <p:spPr>
          <a:xfrm>
            <a:off x="7239000" y="4357688"/>
            <a:ext cx="5334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A</a:t>
            </a:r>
            <a:r>
              <a:rPr lang="en-US" altLang="zh-CN" sz="1800" baseline="30000" dirty="0">
                <a:latin typeface="宋体" panose="02010600030101010101" pitchFamily="2" charset="-122"/>
              </a:rPr>
              <a:t>*</a:t>
            </a:r>
            <a:endParaRPr lang="en-US" altLang="zh-CN" sz="1800" baseline="30000" dirty="0">
              <a:latin typeface="宋体" panose="02010600030101010101" pitchFamily="2" charset="-122"/>
            </a:endParaRPr>
          </a:p>
        </p:txBody>
      </p:sp>
      <p:sp>
        <p:nvSpPr>
          <p:cNvPr id="94270" name="Text Box 70"/>
          <p:cNvSpPr txBox="1"/>
          <p:nvPr/>
        </p:nvSpPr>
        <p:spPr>
          <a:xfrm>
            <a:off x="7543800" y="5334000"/>
            <a:ext cx="6096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3000" dirty="0">
                <a:latin typeface="宋体" panose="02010600030101010101" pitchFamily="2" charset="-122"/>
              </a:rPr>
              <a:t>ε</a:t>
            </a:r>
            <a:endParaRPr lang="en-US" altLang="zh-CN" sz="3000" dirty="0">
              <a:latin typeface="宋体" panose="02010600030101010101" pitchFamily="2" charset="-122"/>
            </a:endParaRPr>
          </a:p>
        </p:txBody>
      </p:sp>
      <p:sp>
        <p:nvSpPr>
          <p:cNvPr id="94271" name="Text Box 71"/>
          <p:cNvSpPr txBox="1"/>
          <p:nvPr/>
        </p:nvSpPr>
        <p:spPr>
          <a:xfrm>
            <a:off x="6607175" y="5356225"/>
            <a:ext cx="6096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3000" dirty="0">
                <a:latin typeface="宋体" panose="02010600030101010101" pitchFamily="2" charset="-122"/>
              </a:rPr>
              <a:t>ε</a:t>
            </a:r>
            <a:endParaRPr lang="en-US" altLang="zh-CN" sz="3000" dirty="0">
              <a:latin typeface="宋体" panose="02010600030101010101" pitchFamily="2" charset="-122"/>
            </a:endParaRPr>
          </a:p>
        </p:txBody>
      </p:sp>
      <p:cxnSp>
        <p:nvCxnSpPr>
          <p:cNvPr id="94272" name="AutoShape 72"/>
          <p:cNvCxnSpPr>
            <a:stCxn id="94253" idx="3"/>
            <a:endCxn id="94253" idx="5"/>
          </p:cNvCxnSpPr>
          <p:nvPr/>
        </p:nvCxnSpPr>
        <p:spPr>
          <a:xfrm rot="-5400000" flipH="1">
            <a:off x="7388225" y="5789613"/>
            <a:ext cx="1588" cy="215900"/>
          </a:xfrm>
          <a:prstGeom prst="curvedConnector3">
            <a:avLst>
              <a:gd name="adj1" fmla="val 17200000"/>
            </a:avLst>
          </a:prstGeom>
          <a:ln w="9525" cap="flat" cmpd="sng">
            <a:solidFill>
              <a:schemeClr val="tx1"/>
            </a:solidFill>
            <a:prstDash val="solid"/>
            <a:headEnd type="none" w="med" len="med"/>
            <a:tailEnd type="triangle" w="med" len="med"/>
          </a:ln>
        </p:spPr>
      </p:cxnSp>
      <p:sp>
        <p:nvSpPr>
          <p:cNvPr id="94273" name="Text Box 73"/>
          <p:cNvSpPr txBox="1"/>
          <p:nvPr/>
        </p:nvSpPr>
        <p:spPr>
          <a:xfrm>
            <a:off x="7086600" y="5957888"/>
            <a:ext cx="304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A</a:t>
            </a:r>
            <a:endParaRPr lang="en-US" altLang="zh-CN" sz="1800" dirty="0"/>
          </a:p>
        </p:txBody>
      </p:sp>
      <p:sp>
        <p:nvSpPr>
          <p:cNvPr id="94274" name="AutoShape 74"/>
          <p:cNvSpPr/>
          <p:nvPr/>
        </p:nvSpPr>
        <p:spPr>
          <a:xfrm>
            <a:off x="1143000" y="4876800"/>
            <a:ext cx="381000" cy="381000"/>
          </a:xfrm>
          <a:prstGeom prst="downArrow">
            <a:avLst>
              <a:gd name="adj1" fmla="val 50000"/>
              <a:gd name="adj2" fmla="val 25000"/>
            </a:avLst>
          </a:prstGeom>
          <a:solidFill>
            <a:srgbClr val="FFCC00"/>
          </a:solidFill>
          <a:ln w="9525" cap="flat" cmpd="sng">
            <a:solidFill>
              <a:srgbClr val="0000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94275" name="AutoShape 75"/>
          <p:cNvSpPr/>
          <p:nvPr/>
        </p:nvSpPr>
        <p:spPr>
          <a:xfrm>
            <a:off x="4038600" y="4876800"/>
            <a:ext cx="381000" cy="381000"/>
          </a:xfrm>
          <a:prstGeom prst="downArrow">
            <a:avLst>
              <a:gd name="adj1" fmla="val 50000"/>
              <a:gd name="adj2" fmla="val 25000"/>
            </a:avLst>
          </a:prstGeom>
          <a:solidFill>
            <a:srgbClr val="FFCC00"/>
          </a:solidFill>
          <a:ln w="9525" cap="flat" cmpd="sng">
            <a:solidFill>
              <a:srgbClr val="0000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94276" name="AutoShape 76"/>
          <p:cNvSpPr/>
          <p:nvPr/>
        </p:nvSpPr>
        <p:spPr>
          <a:xfrm>
            <a:off x="7162800" y="4876800"/>
            <a:ext cx="381000" cy="381000"/>
          </a:xfrm>
          <a:prstGeom prst="downArrow">
            <a:avLst>
              <a:gd name="adj1" fmla="val 50000"/>
              <a:gd name="adj2" fmla="val 25000"/>
            </a:avLst>
          </a:prstGeom>
          <a:solidFill>
            <a:srgbClr val="FFCC00"/>
          </a:solidFill>
          <a:ln w="9525" cap="flat" cmpd="sng">
            <a:solidFill>
              <a:srgbClr val="0000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 name="矩形 1"/>
          <p:cNvSpPr/>
          <p:nvPr/>
        </p:nvSpPr>
        <p:spPr>
          <a:xfrm>
            <a:off x="7532688" y="3789363"/>
            <a:ext cx="11080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初始变换</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p:nvPr>
        </p:nvSpPr>
        <p:spPr>
          <a:xfrm>
            <a:off x="685800" y="76200"/>
            <a:ext cx="7772400" cy="457200"/>
          </a:xfrm>
        </p:spPr>
        <p:txBody>
          <a:bodyPr vert="horz" wrap="square" lIns="91440" tIns="45720" rIns="91440" bIns="45720" anchor="ctr" anchorCtr="0"/>
          <a:p>
            <a:pPr eaLnBrk="1" hangingPunct="1"/>
            <a:r>
              <a:rPr lang="en-US" altLang="zh-CN" sz="3200" u="sng" dirty="0">
                <a:solidFill>
                  <a:srgbClr val="FF0000"/>
                </a:solidFill>
              </a:rPr>
              <a:t>NFA</a:t>
            </a:r>
            <a:r>
              <a:rPr lang="zh-CN" altLang="en-US" sz="3200" u="sng" dirty="0">
                <a:solidFill>
                  <a:srgbClr val="FF0000"/>
                </a:solidFill>
              </a:rPr>
              <a:t>－</a:t>
            </a:r>
            <a:r>
              <a:rPr lang="en-US" altLang="zh-CN" sz="3200" u="sng" dirty="0">
                <a:solidFill>
                  <a:srgbClr val="FF0000"/>
                </a:solidFill>
              </a:rPr>
              <a:t>&gt;DFA   </a:t>
            </a:r>
            <a:r>
              <a:rPr lang="zh-CN" altLang="en-US" sz="3200" u="sng" dirty="0">
                <a:solidFill>
                  <a:srgbClr val="FF0000"/>
                </a:solidFill>
              </a:rPr>
              <a:t>（</a:t>
            </a:r>
            <a:r>
              <a:rPr lang="en-US" altLang="zh-CN" sz="3200" u="sng" dirty="0">
                <a:solidFill>
                  <a:srgbClr val="FF0000"/>
                </a:solidFill>
              </a:rPr>
              <a:t>3</a:t>
            </a:r>
            <a:r>
              <a:rPr lang="zh-CN" altLang="en-US" sz="3200" u="sng" dirty="0">
                <a:solidFill>
                  <a:srgbClr val="FF0000"/>
                </a:solidFill>
              </a:rPr>
              <a:t>）构造闭包</a:t>
            </a:r>
            <a:endParaRPr lang="zh-CN" altLang="en-US" sz="3200" u="sng" dirty="0">
              <a:solidFill>
                <a:srgbClr val="FF0000"/>
              </a:solidFill>
            </a:endParaRPr>
          </a:p>
        </p:txBody>
      </p:sp>
      <p:sp>
        <p:nvSpPr>
          <p:cNvPr id="39939" name="Rectangle 3"/>
          <p:cNvSpPr>
            <a:spLocks noGrp="1" noChangeArrowheads="1"/>
          </p:cNvSpPr>
          <p:nvPr>
            <p:ph idx="1"/>
          </p:nvPr>
        </p:nvSpPr>
        <p:spPr>
          <a:xfrm>
            <a:off x="139700" y="2057400"/>
            <a:ext cx="4343400" cy="4419600"/>
          </a:xfrm>
          <a:ln>
            <a:solidFill>
              <a:srgbClr val="000099"/>
            </a:solidFill>
            <a:miter lim="800000"/>
          </a:ln>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Tx/>
              <a:buSzTx/>
              <a:buFontTx/>
              <a:buAutoNum type="arabicParenBoth"/>
              <a:defRPr/>
            </a:pPr>
            <a:r>
              <a:rPr kumimoji="1" lang="zh-CN" altLang="en-US" sz="2000" b="0" i="0" u="none" strike="noStrike" kern="0" cap="none" spc="0" normalizeH="0" baseline="0" noProof="0" dirty="0">
                <a:ln>
                  <a:noFill/>
                </a:ln>
                <a:solidFill>
                  <a:schemeClr val="tx1"/>
                </a:solidFill>
                <a:effectLst/>
                <a:uLnTx/>
                <a:uFillTx/>
                <a:latin typeface="+mn-lt"/>
                <a:ea typeface="+mn-ea"/>
                <a:cs typeface="+mn-cs"/>
              </a:rPr>
              <a:t>状态集</a:t>
            </a:r>
            <a:r>
              <a:rPr kumimoji="1" lang="en-US" altLang="zh-CN" sz="2000" b="0" i="0" u="none" strike="noStrike" kern="0" cap="none" spc="0" normalizeH="0" baseline="0" noProof="0" dirty="0">
                <a:ln>
                  <a:noFill/>
                </a:ln>
                <a:solidFill>
                  <a:schemeClr val="tx1"/>
                </a:solidFill>
                <a:effectLst/>
                <a:uLnTx/>
                <a:uFillTx/>
                <a:latin typeface="+mn-lt"/>
                <a:ea typeface="+mn-ea"/>
                <a:cs typeface="+mn-cs"/>
              </a:rPr>
              <a:t>I ( I</a:t>
            </a:r>
            <a:r>
              <a:rPr kumimoji="1" lang="en-US" altLang="zh-CN" sz="2000" b="0" i="0" u="none" strike="noStrike" kern="0" cap="none" spc="0" normalizeH="0" baseline="0" noProof="0" dirty="0">
                <a:ln>
                  <a:noFill/>
                </a:ln>
                <a:solidFill>
                  <a:schemeClr val="tx1"/>
                </a:solidFill>
                <a:effectLst/>
                <a:uLnTx/>
                <a:uFillTx/>
                <a:latin typeface="+mn-lt"/>
                <a:ea typeface="MingLiU" pitchFamily="49" charset="-120"/>
                <a:cs typeface="+mn-cs"/>
                <a:sym typeface="Symbol" panose="05050102010706020507" pitchFamily="18" charset="2"/>
              </a:rPr>
              <a:t></a:t>
            </a:r>
            <a:r>
              <a:rPr kumimoji="1" lang="en-US" altLang="zh-CN" sz="2000" b="0" i="0" u="none" strike="noStrike" kern="0" cap="none" spc="0" normalizeH="0" baseline="0" noProof="0" dirty="0">
                <a:ln>
                  <a:noFill/>
                </a:ln>
                <a:solidFill>
                  <a:schemeClr val="tx1"/>
                </a:solidFill>
                <a:effectLst/>
                <a:uLnTx/>
                <a:uFillTx/>
                <a:latin typeface="+mn-lt"/>
                <a:ea typeface="+mn-ea"/>
                <a:cs typeface="+mn-cs"/>
              </a:rPr>
              <a:t> S)</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的闭包</a:t>
            </a:r>
            <a:r>
              <a:rPr kumimoji="1" lang="en-US" altLang="zh-CN" sz="2000" b="0" i="0" u="none" strike="noStrike" kern="0" cap="none" spc="0" normalizeH="0" baseline="0" noProof="0" dirty="0">
                <a:ln>
                  <a:noFill/>
                </a:ln>
                <a:solidFill>
                  <a:schemeClr val="tx1"/>
                </a:solidFill>
                <a:effectLst/>
                <a:uLnTx/>
                <a:uFillTx/>
                <a:latin typeface="+mn-lt"/>
                <a:ea typeface="+mn-ea"/>
                <a:cs typeface="+mn-cs"/>
              </a:rPr>
              <a:t>:</a:t>
            </a:r>
            <a:endParaRPr kumimoji="1" lang="en-US" altLang="zh-CN" sz="2000" b="0" i="0" u="none" strike="noStrike" kern="0" cap="none" spc="0" normalizeH="0" baseline="0" noProof="0" dirty="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chemeClr val="tx1"/>
                </a:solidFill>
                <a:effectLst/>
                <a:uLnTx/>
                <a:uFillTx/>
                <a:latin typeface="+mn-lt"/>
                <a:ea typeface="+mn-ea"/>
                <a:cs typeface="+mn-cs"/>
              </a:rPr>
              <a:t>  </a:t>
            </a:r>
            <a:r>
              <a:rPr kumimoji="1" lang="en-US" altLang="zh-CN" sz="2200" b="1" i="0" u="none" strike="noStrike" kern="0" cap="none" spc="0" normalizeH="0" baseline="0" noProof="0" dirty="0" err="1">
                <a:ln>
                  <a:noFill/>
                </a:ln>
                <a:solidFill>
                  <a:srgbClr val="0000FF"/>
                </a:solidFill>
                <a:effectLst/>
                <a:uLnTx/>
                <a:uFillTx/>
                <a:latin typeface="宋体" panose="02010600030101010101" pitchFamily="2" charset="-122"/>
                <a:ea typeface="+mn-ea"/>
                <a:cs typeface="+mn-cs"/>
              </a:rPr>
              <a:t>ε_CLOSURE</a:t>
            </a:r>
            <a:r>
              <a:rPr kumimoji="1" lang="zh-CN" altLang="en-US" sz="22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2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I</a:t>
            </a:r>
            <a:r>
              <a:rPr kumimoji="1" lang="zh-CN" altLang="en-US" sz="22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2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I</a:t>
            </a:r>
            <a:r>
              <a:rPr kumimoji="1" lang="en-US" altLang="zh-CN" sz="2200" b="1" i="0" u="none" strike="noStrike" kern="0" cap="none" spc="0" normalizeH="0" baseline="0" noProof="0" dirty="0">
                <a:ln>
                  <a:noFill/>
                </a:ln>
                <a:solidFill>
                  <a:srgbClr val="0000FF"/>
                </a:solidFill>
                <a:effectLst/>
                <a:uLnTx/>
                <a:uFillTx/>
                <a:latin typeface="+mn-lt"/>
                <a:ea typeface="+mn-ea"/>
                <a:cs typeface="+mn-cs"/>
              </a:rPr>
              <a:t>∪J</a:t>
            </a:r>
            <a:endParaRPr kumimoji="1" lang="en-US" altLang="zh-CN" sz="2200" b="1" i="0" u="none" strike="noStrike" kern="0" cap="none" spc="0" normalizeH="0" baseline="0" noProof="0" dirty="0">
              <a:ln>
                <a:noFill/>
              </a:ln>
              <a:solidFill>
                <a:srgbClr val="0000FF"/>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Tx/>
              <a:buSzTx/>
              <a:buFontTx/>
              <a:buNone/>
              <a:defRPr/>
            </a:pPr>
            <a:r>
              <a:rPr kumimoji="1" lang="en-US" altLang="zh-CN" sz="2200" b="1" i="0" u="none" strike="noStrike" kern="0" cap="none" spc="0" normalizeH="0" baseline="0" noProof="0" dirty="0">
                <a:ln>
                  <a:noFill/>
                </a:ln>
                <a:solidFill>
                  <a:srgbClr val="0000FF"/>
                </a:solidFill>
                <a:effectLst/>
                <a:uLnTx/>
                <a:uFillTx/>
                <a:latin typeface="+mn-lt"/>
                <a:ea typeface="+mn-ea"/>
                <a:cs typeface="+mn-cs"/>
              </a:rPr>
              <a:t> </a:t>
            </a:r>
            <a:r>
              <a:rPr kumimoji="1" lang="en-US" altLang="zh-CN" sz="1800" b="1" i="0" u="none" strike="noStrike" kern="0" cap="none" spc="0" normalizeH="0" baseline="0" noProof="0" dirty="0">
                <a:ln>
                  <a:noFill/>
                </a:ln>
                <a:solidFill>
                  <a:srgbClr val="000099"/>
                </a:solidFill>
                <a:effectLst/>
                <a:uLnTx/>
                <a:uFillTx/>
                <a:latin typeface="+mn-lt"/>
                <a:ea typeface="+mn-ea"/>
                <a:cs typeface="+mn-cs"/>
              </a:rPr>
              <a:t>J</a:t>
            </a:r>
            <a:r>
              <a:rPr kumimoji="1" lang="en-US" altLang="zh-CN" sz="1800" b="1" i="0" u="none" strike="noStrike" kern="0" cap="none" spc="0" normalizeH="0" baseline="0" noProof="0" dirty="0">
                <a:ln>
                  <a:noFill/>
                </a:ln>
                <a:solidFill>
                  <a:schemeClr val="tx1"/>
                </a:solidFill>
                <a:effectLst/>
                <a:uLnTx/>
                <a:uFillTx/>
                <a:latin typeface="+mn-lt"/>
                <a:ea typeface="+mn-ea"/>
                <a:cs typeface="+mn-cs"/>
              </a:rPr>
              <a:t>:I</a:t>
            </a:r>
            <a:r>
              <a:rPr kumimoji="1" lang="zh-CN" altLang="en-US" sz="1800" b="1" i="0" u="none" strike="noStrike" kern="0" cap="none" spc="0" normalizeH="0" baseline="0" noProof="0" dirty="0">
                <a:ln>
                  <a:noFill/>
                </a:ln>
                <a:solidFill>
                  <a:schemeClr val="tx1"/>
                </a:solidFill>
                <a:effectLst/>
                <a:uLnTx/>
                <a:uFillTx/>
                <a:latin typeface="+mn-lt"/>
                <a:ea typeface="+mn-ea"/>
                <a:cs typeface="+mn-cs"/>
              </a:rPr>
              <a:t>中结点经过任意</a:t>
            </a:r>
            <a:r>
              <a:rPr kumimoji="1" lang="en-US" altLang="zh-CN" sz="1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ε</a:t>
            </a:r>
            <a:r>
              <a:rPr kumimoji="1" lang="zh-CN" altLang="en-US" sz="1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而到达的结点集合</a:t>
            </a:r>
            <a:r>
              <a:rPr kumimoji="1" lang="zh-CN" altLang="en-US" sz="22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 </a:t>
            </a:r>
            <a:endParaRPr kumimoji="1" lang="zh-CN" altLang="en-US" sz="1600" b="1" i="0" u="none" strike="noStrike" kern="0" cap="none" spc="0" normalizeH="0" baseline="0" noProof="0" dirty="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chemeClr val="tx1"/>
                </a:solidFill>
                <a:effectLst/>
                <a:uLnTx/>
                <a:uFillTx/>
                <a:latin typeface="+mn-lt"/>
                <a:ea typeface="+mn-ea"/>
                <a:cs typeface="+mn-cs"/>
              </a:rPr>
              <a:t>(2) I</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的字符</a:t>
            </a:r>
            <a:r>
              <a:rPr kumimoji="1" lang="en-US" altLang="zh-CN" sz="2000" b="0" i="0" u="none" strike="noStrike" kern="0" cap="none" spc="0" normalizeH="0" baseline="0" noProof="0" dirty="0">
                <a:ln>
                  <a:noFill/>
                </a:ln>
                <a:solidFill>
                  <a:schemeClr val="tx1"/>
                </a:solidFill>
                <a:effectLst/>
                <a:uLnTx/>
                <a:uFillTx/>
                <a:latin typeface="+mn-lt"/>
                <a:ea typeface="+mn-ea"/>
                <a:cs typeface="+mn-cs"/>
              </a:rPr>
              <a:t>a</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可达状态集：</a:t>
            </a:r>
            <a:endParaRPr kumimoji="1" lang="zh-CN" altLang="en-US" sz="2000" b="0" i="0" u="none" strike="noStrike" kern="0" cap="none" spc="0" normalizeH="0" baseline="0" noProof="0" dirty="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Tx/>
              <a:buSzTx/>
              <a:buFontTx/>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mn-cs"/>
              </a:rPr>
              <a:t>   </a:t>
            </a:r>
            <a:r>
              <a:rPr kumimoji="1" lang="en-US" altLang="zh-CN" sz="2400" b="1" i="0" u="none" strike="noStrike" kern="0" cap="none" spc="0" normalizeH="0" baseline="0" noProof="0" dirty="0" err="1">
                <a:ln>
                  <a:noFill/>
                </a:ln>
                <a:solidFill>
                  <a:srgbClr val="000099"/>
                </a:solidFill>
                <a:effectLst/>
                <a:uLnTx/>
                <a:uFillTx/>
                <a:latin typeface="+mn-lt"/>
                <a:ea typeface="+mn-ea"/>
                <a:cs typeface="+mn-cs"/>
              </a:rPr>
              <a:t>I</a:t>
            </a:r>
            <a:r>
              <a:rPr kumimoji="1" lang="en-US" altLang="zh-CN" sz="1800" b="1" i="0" u="none" strike="noStrike" kern="0" cap="none" spc="0" normalizeH="0" baseline="-30000" noProof="0" dirty="0" err="1">
                <a:ln>
                  <a:noFill/>
                </a:ln>
                <a:solidFill>
                  <a:srgbClr val="0000FF"/>
                </a:solidFill>
                <a:effectLst/>
                <a:uLnTx/>
                <a:uFillTx/>
                <a:latin typeface="宋体" panose="02010600030101010101" pitchFamily="2" charset="-122"/>
                <a:ea typeface="+mn-ea"/>
                <a:cs typeface="+mn-cs"/>
              </a:rPr>
              <a:t>a</a:t>
            </a:r>
            <a:r>
              <a:rPr kumimoji="1"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1" lang="en-US" altLang="zh-CN" sz="2000" b="0" i="0" u="none" strike="noStrike" kern="0" cap="none" spc="0" normalizeH="0" baseline="0" noProof="0" dirty="0">
                <a:ln>
                  <a:noFill/>
                </a:ln>
                <a:solidFill>
                  <a:schemeClr val="tx1"/>
                </a:solidFill>
                <a:effectLst/>
                <a:uLnTx/>
                <a:uFillTx/>
                <a:latin typeface="+mn-lt"/>
                <a:ea typeface="+mn-ea"/>
                <a:cs typeface="+mn-cs"/>
              </a:rPr>
              <a:t>= </a:t>
            </a:r>
            <a:r>
              <a:rPr kumimoji="1" lang="en-US" altLang="zh-CN" sz="2200" b="1" i="0" u="none" strike="noStrike" kern="0" cap="none" spc="0" normalizeH="0" baseline="0" noProof="0" dirty="0" err="1">
                <a:ln>
                  <a:noFill/>
                </a:ln>
                <a:solidFill>
                  <a:srgbClr val="0000FF"/>
                </a:solidFill>
                <a:effectLst/>
                <a:uLnTx/>
                <a:uFillTx/>
                <a:latin typeface="宋体" panose="02010600030101010101" pitchFamily="2" charset="-122"/>
                <a:ea typeface="+mn-ea"/>
                <a:cs typeface="+mn-cs"/>
              </a:rPr>
              <a:t>ε_CLOSURE</a:t>
            </a:r>
            <a:r>
              <a:rPr kumimoji="1" lang="zh-CN" altLang="en-US" sz="22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r>
              <a:rPr kumimoji="1" lang="en-US" altLang="zh-CN" sz="22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J</a:t>
            </a:r>
            <a:r>
              <a:rPr kumimoji="1" lang="zh-CN" altLang="en-US" sz="22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a:t>
            </a:r>
            <a:endParaRPr kumimoji="1" lang="zh-CN" altLang="en-US" sz="2200" b="1" i="0" u="none" strike="noStrike" kern="0" cap="none" spc="0" normalizeH="0" baseline="0" noProof="0" dirty="0">
              <a:ln>
                <a:noFill/>
              </a:ln>
              <a:solidFill>
                <a:srgbClr val="0000FF"/>
              </a:solidFill>
              <a:effectLst/>
              <a:uLnTx/>
              <a:uFillTx/>
              <a:latin typeface="宋体" panose="02010600030101010101" pitchFamily="2" charset="-122"/>
              <a:ea typeface="+mn-ea"/>
              <a:cs typeface="+mn-cs"/>
            </a:endParaRPr>
          </a:p>
          <a:p>
            <a:pPr marL="609600" marR="0" lvl="0" indent="-609600" algn="l" defTabSz="914400" rtl="0" eaLnBrk="1" fontAlgn="base" latinLnBrk="0" hangingPunct="1">
              <a:lnSpc>
                <a:spcPct val="100000"/>
              </a:lnSpc>
              <a:spcBef>
                <a:spcPct val="20000"/>
              </a:spcBef>
              <a:spcAft>
                <a:spcPct val="0"/>
              </a:spcAft>
              <a:buClrTx/>
              <a:buSzTx/>
              <a:buFontTx/>
              <a:buNone/>
              <a:defRPr/>
            </a:pPr>
            <a:r>
              <a:rPr kumimoji="1" lang="en-US" altLang="zh-CN" sz="1800" b="1" i="0" u="none" strike="noStrike" kern="0" cap="none" spc="0" normalizeH="0" baseline="0" noProof="0" dirty="0">
                <a:ln>
                  <a:noFill/>
                </a:ln>
                <a:solidFill>
                  <a:srgbClr val="000099"/>
                </a:solidFill>
                <a:effectLst/>
                <a:uLnTx/>
                <a:uFillTx/>
                <a:latin typeface="+mn-lt"/>
                <a:ea typeface="+mn-ea"/>
                <a:cs typeface="+mn-cs"/>
              </a:rPr>
              <a:t>J</a:t>
            </a:r>
            <a:r>
              <a:rPr kumimoji="1" lang="en-US" altLang="zh-CN" sz="1800" b="1" i="0" u="none" strike="noStrike" kern="0" cap="none" spc="0" normalizeH="0" baseline="0" noProof="0" dirty="0">
                <a:ln>
                  <a:noFill/>
                </a:ln>
                <a:solidFill>
                  <a:schemeClr val="tx1"/>
                </a:solidFill>
                <a:effectLst/>
                <a:uLnTx/>
                <a:uFillTx/>
                <a:latin typeface="+mn-lt"/>
                <a:ea typeface="+mn-ea"/>
                <a:cs typeface="+mn-cs"/>
              </a:rPr>
              <a:t>:I</a:t>
            </a:r>
            <a:r>
              <a:rPr kumimoji="1" lang="zh-CN" altLang="en-US" sz="1800" b="1" i="0" u="none" strike="noStrike" kern="0" cap="none" spc="0" normalizeH="0" baseline="0" noProof="0" dirty="0">
                <a:ln>
                  <a:noFill/>
                </a:ln>
                <a:solidFill>
                  <a:schemeClr val="tx1"/>
                </a:solidFill>
                <a:effectLst/>
                <a:uLnTx/>
                <a:uFillTx/>
                <a:latin typeface="+mn-lt"/>
                <a:ea typeface="+mn-ea"/>
                <a:cs typeface="+mn-cs"/>
              </a:rPr>
              <a:t>中结点经过一条</a:t>
            </a:r>
            <a:r>
              <a:rPr kumimoji="1" lang="en-US" altLang="zh-CN" sz="1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a:t>
            </a:r>
            <a:r>
              <a:rPr kumimoji="1" lang="zh-CN" altLang="en-US" sz="1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弧而到达的结点集合</a:t>
            </a:r>
            <a:endParaRPr kumimoji="1" lang="zh-CN" altLang="en-US" sz="18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609600" marR="0" lvl="0" indent="-609600" algn="l"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(3)</a:t>
            </a:r>
            <a:r>
              <a:rPr kumimoji="1" lang="zh-CN" altLang="en-US" sz="2000" b="0" i="0" u="sng" strike="noStrike" kern="0" cap="none" spc="0" normalizeH="0" baseline="0" noProof="0" dirty="0">
                <a:ln>
                  <a:noFill/>
                </a:ln>
                <a:solidFill>
                  <a:srgbClr val="FF0000"/>
                </a:solidFill>
                <a:effectLst/>
                <a:uLnTx/>
                <a:uFillTx/>
                <a:latin typeface="宋体" panose="02010600030101010101" pitchFamily="2" charset="-122"/>
                <a:ea typeface="+mn-ea"/>
                <a:cs typeface="+mn-cs"/>
              </a:rPr>
              <a:t>重构状态转换图</a:t>
            </a:r>
            <a:r>
              <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609600" marR="0" lvl="0" indent="-609600" algn="l" defTabSz="914400" rtl="0" eaLnBrk="1" fontAlgn="base" latinLnBrk="0" hangingPunct="1">
              <a:lnSpc>
                <a:spcPct val="100000"/>
              </a:lnSpc>
              <a:spcBef>
                <a:spcPct val="20000"/>
              </a:spcBef>
              <a:spcAft>
                <a:spcPct val="0"/>
              </a:spcAft>
              <a:buClrTx/>
              <a:buSzTx/>
              <a:buFontTx/>
              <a:buNone/>
              <a:defRPr/>
            </a:pPr>
            <a:r>
              <a:rPr kumimoji="1" lang="zh-CN" altLang="en-US" sz="20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mn-ea"/>
                <a:cs typeface="+mn-cs"/>
              </a:rPr>
              <a:t> </a:t>
            </a:r>
            <a:r>
              <a:rPr kumimoji="1" lang="en-US" altLang="zh-CN" sz="2200" b="1" i="0" u="none" strike="noStrike" kern="0" cap="none" spc="0" normalizeH="0" baseline="0" noProof="0" dirty="0" err="1">
                <a:ln>
                  <a:noFill/>
                </a:ln>
                <a:solidFill>
                  <a:srgbClr val="0000FF"/>
                </a:solidFill>
                <a:effectLst>
                  <a:outerShdw blurRad="38100" dist="38100" dir="2700000" algn="tl">
                    <a:srgbClr val="000000">
                      <a:alpha val="43137"/>
                    </a:srgbClr>
                  </a:outerShdw>
                </a:effectLst>
                <a:uLnTx/>
                <a:uFillTx/>
                <a:latin typeface="宋体" panose="02010600030101010101" pitchFamily="2" charset="-122"/>
                <a:ea typeface="+mn-ea"/>
                <a:cs typeface="+mn-cs"/>
              </a:rPr>
              <a:t>ε_CLOSURE</a:t>
            </a:r>
            <a:r>
              <a:rPr kumimoji="1" lang="zh-CN" altLang="en-US" sz="2200" b="1"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宋体" panose="02010600030101010101" pitchFamily="2" charset="-122"/>
                <a:ea typeface="+mn-ea"/>
                <a:cs typeface="+mn-cs"/>
              </a:rPr>
              <a:t>（</a:t>
            </a:r>
            <a:r>
              <a:rPr kumimoji="1" lang="en-US" altLang="zh-CN" sz="2200" b="1"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宋体" panose="02010600030101010101" pitchFamily="2" charset="-122"/>
                <a:ea typeface="+mn-ea"/>
                <a:cs typeface="+mn-cs"/>
              </a:rPr>
              <a:t>X</a:t>
            </a:r>
            <a:r>
              <a:rPr kumimoji="1" lang="zh-CN" altLang="en-US" sz="2200" b="1"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宋体" panose="02010600030101010101" pitchFamily="2" charset="-122"/>
                <a:ea typeface="+mn-ea"/>
                <a:cs typeface="+mn-cs"/>
              </a:rPr>
              <a:t>）</a:t>
            </a:r>
            <a:r>
              <a:rPr kumimoji="1" lang="en-US" altLang="zh-CN" sz="2200" b="1"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宋体" panose="02010600030101010101" pitchFamily="2" charset="-122"/>
                <a:ea typeface="+mn-ea"/>
                <a:cs typeface="+mn-cs"/>
              </a:rPr>
              <a:t>× </a:t>
            </a:r>
            <a:r>
              <a:rPr kumimoji="1" lang="en-US" altLang="zh-CN" sz="2400" b="0"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宋体" panose="02010600030101010101" pitchFamily="2" charset="-122"/>
                <a:ea typeface="+mn-ea"/>
                <a:cs typeface="+mn-cs"/>
              </a:rPr>
              <a:t>∑ </a:t>
            </a:r>
            <a:r>
              <a:rPr kumimoji="1" lang="en-US" altLang="zh-CN" sz="2400" b="0"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mn-lt"/>
                <a:ea typeface="+mn-ea"/>
                <a:cs typeface="+mn-cs"/>
              </a:rPr>
              <a:t>→ R1</a:t>
            </a:r>
            <a:endParaRPr kumimoji="1" lang="en-US" altLang="zh-CN" sz="1800" b="0"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宋体" panose="02010600030101010101" pitchFamily="2" charset="-122"/>
              <a:ea typeface="+mn-ea"/>
              <a:cs typeface="+mn-cs"/>
            </a:endParaRPr>
          </a:p>
          <a:p>
            <a:pPr marL="609600" marR="0" lvl="0" indent="-609600" algn="l"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宋体" panose="02010600030101010101" pitchFamily="2" charset="-122"/>
                <a:ea typeface="+mn-ea"/>
                <a:cs typeface="+mn-cs"/>
              </a:rPr>
              <a:t>  </a:t>
            </a:r>
            <a:r>
              <a:rPr kumimoji="1" lang="en-US" altLang="zh-CN" sz="2400" b="0"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宋体" panose="02010600030101010101" pitchFamily="2" charset="-122"/>
                <a:ea typeface="+mn-ea"/>
                <a:cs typeface="+mn-cs"/>
              </a:rPr>
              <a:t>R1</a:t>
            </a:r>
            <a:r>
              <a:rPr kumimoji="1" lang="en-US" altLang="zh-CN" sz="2000" b="1"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宋体" panose="02010600030101010101" pitchFamily="2" charset="-122"/>
                <a:ea typeface="+mn-ea"/>
                <a:cs typeface="+mn-cs"/>
              </a:rPr>
              <a:t> </a:t>
            </a:r>
            <a:r>
              <a:rPr kumimoji="1" lang="en-US" altLang="zh-CN" sz="2200" b="1"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宋体" panose="02010600030101010101" pitchFamily="2" charset="-122"/>
                <a:ea typeface="+mn-ea"/>
                <a:cs typeface="+mn-cs"/>
              </a:rPr>
              <a:t>× </a:t>
            </a:r>
            <a:r>
              <a:rPr kumimoji="1" lang="en-US" altLang="zh-CN" sz="2400" b="0"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宋体" panose="02010600030101010101" pitchFamily="2" charset="-122"/>
                <a:ea typeface="+mn-ea"/>
                <a:cs typeface="+mn-cs"/>
              </a:rPr>
              <a:t>∑ </a:t>
            </a:r>
            <a:r>
              <a:rPr kumimoji="1" lang="en-US" altLang="zh-CN" sz="2400" b="0"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mn-lt"/>
                <a:ea typeface="+mn-ea"/>
                <a:cs typeface="+mn-cs"/>
              </a:rPr>
              <a:t>→ R2</a:t>
            </a:r>
            <a:endParaRPr kumimoji="1" lang="en-US" altLang="zh-CN" sz="2400" b="0"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rgbClr val="0000FF"/>
                </a:solidFill>
                <a:effectLst/>
                <a:uLnTx/>
                <a:uFillTx/>
                <a:latin typeface="+mn-lt"/>
                <a:ea typeface="+mn-ea"/>
                <a:cs typeface="+mn-cs"/>
              </a:rPr>
              <a:t>   </a:t>
            </a:r>
            <a:r>
              <a:rPr kumimoji="1" lang="en-US" altLang="zh-CN" sz="3200" b="0" i="0" u="none" strike="noStrike" kern="0" cap="none" spc="0" normalizeH="0" baseline="0" noProof="0" dirty="0">
                <a:ln>
                  <a:noFill/>
                </a:ln>
                <a:solidFill>
                  <a:srgbClr val="0000FF"/>
                </a:solidFill>
                <a:effectLst/>
                <a:uLnTx/>
                <a:uFillTx/>
                <a:latin typeface="+mn-lt"/>
                <a:ea typeface="+mn-ea"/>
                <a:cs typeface="+mn-cs"/>
              </a:rPr>
              <a:t>… …  </a:t>
            </a:r>
            <a:r>
              <a:rPr kumimoji="1" lang="zh-CN" altLang="en-US" sz="2800" b="0" i="0" u="none" strike="noStrike" kern="0" cap="none" spc="0" normalizeH="0" baseline="0" noProof="0" dirty="0">
                <a:ln>
                  <a:noFill/>
                </a:ln>
                <a:solidFill>
                  <a:schemeClr val="tx2"/>
                </a:solidFill>
                <a:effectLst/>
                <a:uLnTx/>
                <a:uFillTx/>
                <a:latin typeface="+mn-lt"/>
                <a:ea typeface="+mn-ea"/>
                <a:cs typeface="+mn-cs"/>
              </a:rPr>
              <a:t>穷尽所有状态集</a:t>
            </a:r>
            <a:endParaRPr kumimoji="1" lang="zh-CN" altLang="en-US" sz="2800" b="0" i="0" u="none" strike="noStrike" kern="0" cap="none" spc="0" normalizeH="0" baseline="0" noProof="0" dirty="0">
              <a:ln>
                <a:noFill/>
              </a:ln>
              <a:solidFill>
                <a:schemeClr val="tx2"/>
              </a:solidFill>
              <a:effectLst/>
              <a:uLnTx/>
              <a:uFillTx/>
              <a:latin typeface="+mn-lt"/>
              <a:ea typeface="+mn-ea"/>
              <a:cs typeface="+mn-cs"/>
            </a:endParaRPr>
          </a:p>
        </p:txBody>
      </p:sp>
      <p:sp>
        <p:nvSpPr>
          <p:cNvPr id="96260" name="Oval 4"/>
          <p:cNvSpPr/>
          <p:nvPr/>
        </p:nvSpPr>
        <p:spPr>
          <a:xfrm>
            <a:off x="1824038" y="1095375"/>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X</a:t>
            </a:r>
            <a:endParaRPr lang="en-US" altLang="zh-CN" sz="2800" dirty="0"/>
          </a:p>
        </p:txBody>
      </p:sp>
      <p:sp>
        <p:nvSpPr>
          <p:cNvPr id="96261" name="Oval 5"/>
          <p:cNvSpPr/>
          <p:nvPr/>
        </p:nvSpPr>
        <p:spPr>
          <a:xfrm>
            <a:off x="2738438" y="1095375"/>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5</a:t>
            </a:r>
            <a:endParaRPr lang="en-US" altLang="zh-CN" sz="2800" dirty="0"/>
          </a:p>
        </p:txBody>
      </p:sp>
      <p:sp>
        <p:nvSpPr>
          <p:cNvPr id="96262" name="Oval 6"/>
          <p:cNvSpPr/>
          <p:nvPr/>
        </p:nvSpPr>
        <p:spPr>
          <a:xfrm>
            <a:off x="4954588" y="11430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2</a:t>
            </a:r>
            <a:endParaRPr lang="en-US" altLang="zh-CN" sz="2800" dirty="0"/>
          </a:p>
        </p:txBody>
      </p:sp>
      <p:sp>
        <p:nvSpPr>
          <p:cNvPr id="96263" name="Oval 7"/>
          <p:cNvSpPr/>
          <p:nvPr/>
        </p:nvSpPr>
        <p:spPr>
          <a:xfrm>
            <a:off x="5786438" y="1139825"/>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6</a:t>
            </a:r>
            <a:endParaRPr lang="en-US" altLang="zh-CN" sz="2800" dirty="0"/>
          </a:p>
        </p:txBody>
      </p:sp>
      <p:sp>
        <p:nvSpPr>
          <p:cNvPr id="96264" name="Oval 8"/>
          <p:cNvSpPr/>
          <p:nvPr/>
        </p:nvSpPr>
        <p:spPr>
          <a:xfrm>
            <a:off x="6716713" y="1139825"/>
            <a:ext cx="381000" cy="3810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Y</a:t>
            </a:r>
            <a:endParaRPr lang="en-US" altLang="zh-CN" sz="2800" dirty="0"/>
          </a:p>
        </p:txBody>
      </p:sp>
      <p:sp>
        <p:nvSpPr>
          <p:cNvPr id="96265" name="Oval 9"/>
          <p:cNvSpPr/>
          <p:nvPr/>
        </p:nvSpPr>
        <p:spPr>
          <a:xfrm>
            <a:off x="3557588" y="1095375"/>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1</a:t>
            </a:r>
            <a:endParaRPr lang="en-US" altLang="zh-CN" sz="2800" dirty="0"/>
          </a:p>
        </p:txBody>
      </p:sp>
      <p:sp>
        <p:nvSpPr>
          <p:cNvPr id="96266" name="Oval 10"/>
          <p:cNvSpPr/>
          <p:nvPr/>
        </p:nvSpPr>
        <p:spPr>
          <a:xfrm>
            <a:off x="4262438" y="669925"/>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3</a:t>
            </a:r>
            <a:endParaRPr lang="en-US" altLang="zh-CN" sz="2800" dirty="0"/>
          </a:p>
        </p:txBody>
      </p:sp>
      <p:sp>
        <p:nvSpPr>
          <p:cNvPr id="96267" name="Oval 11"/>
          <p:cNvSpPr/>
          <p:nvPr/>
        </p:nvSpPr>
        <p:spPr>
          <a:xfrm>
            <a:off x="4278313" y="1576388"/>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4</a:t>
            </a:r>
            <a:endParaRPr lang="en-US" altLang="zh-CN" sz="2800" dirty="0"/>
          </a:p>
        </p:txBody>
      </p:sp>
      <p:cxnSp>
        <p:nvCxnSpPr>
          <p:cNvPr id="96268" name="AutoShape 12"/>
          <p:cNvCxnSpPr>
            <a:stCxn id="96260" idx="6"/>
            <a:endCxn id="96261" idx="2"/>
          </p:cNvCxnSpPr>
          <p:nvPr/>
        </p:nvCxnSpPr>
        <p:spPr>
          <a:xfrm>
            <a:off x="2205038" y="1285875"/>
            <a:ext cx="533400" cy="0"/>
          </a:xfrm>
          <a:prstGeom prst="straightConnector1">
            <a:avLst/>
          </a:prstGeom>
          <a:ln w="9525" cap="flat" cmpd="sng">
            <a:solidFill>
              <a:schemeClr val="tx1"/>
            </a:solidFill>
            <a:prstDash val="solid"/>
            <a:headEnd type="none" w="med" len="med"/>
            <a:tailEnd type="triangle" w="med" len="med"/>
          </a:ln>
        </p:spPr>
      </p:cxnSp>
      <p:cxnSp>
        <p:nvCxnSpPr>
          <p:cNvPr id="96269" name="AutoShape 13"/>
          <p:cNvCxnSpPr>
            <a:stCxn id="96261" idx="6"/>
            <a:endCxn id="96265" idx="2"/>
          </p:cNvCxnSpPr>
          <p:nvPr/>
        </p:nvCxnSpPr>
        <p:spPr>
          <a:xfrm>
            <a:off x="3119438" y="1285875"/>
            <a:ext cx="438150" cy="0"/>
          </a:xfrm>
          <a:prstGeom prst="straightConnector1">
            <a:avLst/>
          </a:prstGeom>
          <a:ln w="9525" cap="flat" cmpd="sng">
            <a:solidFill>
              <a:schemeClr val="tx1"/>
            </a:solidFill>
            <a:prstDash val="solid"/>
            <a:headEnd type="none" w="med" len="med"/>
            <a:tailEnd type="triangle" w="med" len="med"/>
          </a:ln>
        </p:spPr>
      </p:cxnSp>
      <p:cxnSp>
        <p:nvCxnSpPr>
          <p:cNvPr id="96270" name="AutoShape 14"/>
          <p:cNvCxnSpPr>
            <a:stCxn id="96265" idx="0"/>
            <a:endCxn id="96266" idx="2"/>
          </p:cNvCxnSpPr>
          <p:nvPr/>
        </p:nvCxnSpPr>
        <p:spPr>
          <a:xfrm flipV="1">
            <a:off x="3748088" y="860425"/>
            <a:ext cx="514350" cy="234950"/>
          </a:xfrm>
          <a:prstGeom prst="straightConnector1">
            <a:avLst/>
          </a:prstGeom>
          <a:ln w="9525" cap="flat" cmpd="sng">
            <a:solidFill>
              <a:schemeClr val="tx1"/>
            </a:solidFill>
            <a:prstDash val="solid"/>
            <a:headEnd type="none" w="med" len="med"/>
            <a:tailEnd type="triangle" w="med" len="med"/>
          </a:ln>
        </p:spPr>
      </p:cxnSp>
      <p:cxnSp>
        <p:nvCxnSpPr>
          <p:cNvPr id="96271" name="AutoShape 15"/>
          <p:cNvCxnSpPr>
            <a:stCxn id="96266" idx="6"/>
            <a:endCxn id="96262" idx="0"/>
          </p:cNvCxnSpPr>
          <p:nvPr/>
        </p:nvCxnSpPr>
        <p:spPr>
          <a:xfrm>
            <a:off x="4643438" y="860425"/>
            <a:ext cx="501650" cy="282575"/>
          </a:xfrm>
          <a:prstGeom prst="straightConnector1">
            <a:avLst/>
          </a:prstGeom>
          <a:ln w="9525" cap="flat" cmpd="sng">
            <a:solidFill>
              <a:schemeClr val="tx1"/>
            </a:solidFill>
            <a:prstDash val="solid"/>
            <a:headEnd type="none" w="med" len="med"/>
            <a:tailEnd type="triangle" w="med" len="med"/>
          </a:ln>
        </p:spPr>
      </p:cxnSp>
      <p:cxnSp>
        <p:nvCxnSpPr>
          <p:cNvPr id="96272" name="AutoShape 16"/>
          <p:cNvCxnSpPr>
            <a:stCxn id="96267" idx="2"/>
            <a:endCxn id="96265" idx="4"/>
          </p:cNvCxnSpPr>
          <p:nvPr/>
        </p:nvCxnSpPr>
        <p:spPr>
          <a:xfrm flipH="1" flipV="1">
            <a:off x="3748088" y="1476375"/>
            <a:ext cx="530225" cy="290513"/>
          </a:xfrm>
          <a:prstGeom prst="straightConnector1">
            <a:avLst/>
          </a:prstGeom>
          <a:ln w="9525" cap="flat" cmpd="sng">
            <a:solidFill>
              <a:schemeClr val="tx1"/>
            </a:solidFill>
            <a:prstDash val="solid"/>
            <a:headEnd type="triangle" w="med" len="med"/>
            <a:tailEnd type="none" w="med" len="med"/>
          </a:ln>
        </p:spPr>
      </p:cxnSp>
      <p:cxnSp>
        <p:nvCxnSpPr>
          <p:cNvPr id="96273" name="AutoShape 17"/>
          <p:cNvCxnSpPr>
            <a:stCxn id="96262" idx="4"/>
            <a:endCxn id="96267" idx="6"/>
          </p:cNvCxnSpPr>
          <p:nvPr/>
        </p:nvCxnSpPr>
        <p:spPr>
          <a:xfrm flipH="1">
            <a:off x="4659313" y="1524000"/>
            <a:ext cx="485775" cy="242888"/>
          </a:xfrm>
          <a:prstGeom prst="straightConnector1">
            <a:avLst/>
          </a:prstGeom>
          <a:ln w="9525" cap="flat" cmpd="sng">
            <a:solidFill>
              <a:schemeClr val="tx1"/>
            </a:solidFill>
            <a:prstDash val="solid"/>
            <a:headEnd type="triangle" w="med" len="med"/>
            <a:tailEnd type="none" w="med" len="med"/>
          </a:ln>
        </p:spPr>
      </p:cxnSp>
      <p:cxnSp>
        <p:nvCxnSpPr>
          <p:cNvPr id="96274" name="AutoShape 18"/>
          <p:cNvCxnSpPr>
            <a:stCxn id="96262" idx="6"/>
            <a:endCxn id="96263" idx="2"/>
          </p:cNvCxnSpPr>
          <p:nvPr/>
        </p:nvCxnSpPr>
        <p:spPr>
          <a:xfrm flipV="1">
            <a:off x="5335588" y="1330325"/>
            <a:ext cx="450850" cy="3175"/>
          </a:xfrm>
          <a:prstGeom prst="straightConnector1">
            <a:avLst/>
          </a:prstGeom>
          <a:ln w="9525" cap="flat" cmpd="sng">
            <a:solidFill>
              <a:schemeClr val="tx1"/>
            </a:solidFill>
            <a:prstDash val="solid"/>
            <a:headEnd type="none" w="med" len="med"/>
            <a:tailEnd type="triangle" w="med" len="med"/>
          </a:ln>
        </p:spPr>
      </p:cxnSp>
      <p:cxnSp>
        <p:nvCxnSpPr>
          <p:cNvPr id="96275" name="AutoShape 19"/>
          <p:cNvCxnSpPr>
            <a:stCxn id="96263" idx="6"/>
            <a:endCxn id="96264" idx="2"/>
          </p:cNvCxnSpPr>
          <p:nvPr/>
        </p:nvCxnSpPr>
        <p:spPr>
          <a:xfrm>
            <a:off x="6167438" y="1330325"/>
            <a:ext cx="549275" cy="0"/>
          </a:xfrm>
          <a:prstGeom prst="straightConnector1">
            <a:avLst/>
          </a:prstGeom>
          <a:ln w="9525" cap="flat" cmpd="sng">
            <a:solidFill>
              <a:schemeClr val="tx1"/>
            </a:solidFill>
            <a:prstDash val="solid"/>
            <a:headEnd type="none" w="med" len="med"/>
            <a:tailEnd type="triangle" w="med" len="med"/>
          </a:ln>
        </p:spPr>
      </p:cxnSp>
      <p:sp>
        <p:nvSpPr>
          <p:cNvPr id="96276" name="Text Box 20"/>
          <p:cNvSpPr txBox="1"/>
          <p:nvPr/>
        </p:nvSpPr>
        <p:spPr>
          <a:xfrm>
            <a:off x="2281238" y="958850"/>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ε</a:t>
            </a:r>
            <a:endParaRPr lang="en-US" altLang="zh-CN" sz="2000" b="1" dirty="0">
              <a:solidFill>
                <a:schemeClr val="tx2"/>
              </a:solidFill>
              <a:latin typeface="宋体" panose="02010600030101010101" pitchFamily="2" charset="-122"/>
            </a:endParaRPr>
          </a:p>
        </p:txBody>
      </p:sp>
      <p:sp>
        <p:nvSpPr>
          <p:cNvPr id="96277" name="Text Box 21"/>
          <p:cNvSpPr txBox="1"/>
          <p:nvPr/>
        </p:nvSpPr>
        <p:spPr>
          <a:xfrm>
            <a:off x="3119438" y="958850"/>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ε</a:t>
            </a:r>
            <a:endParaRPr lang="en-US" altLang="zh-CN" sz="2000" b="1" dirty="0">
              <a:solidFill>
                <a:schemeClr val="tx2"/>
              </a:solidFill>
              <a:latin typeface="宋体" panose="02010600030101010101" pitchFamily="2" charset="-122"/>
            </a:endParaRPr>
          </a:p>
        </p:txBody>
      </p:sp>
      <p:sp>
        <p:nvSpPr>
          <p:cNvPr id="96278" name="Text Box 22"/>
          <p:cNvSpPr txBox="1"/>
          <p:nvPr/>
        </p:nvSpPr>
        <p:spPr>
          <a:xfrm>
            <a:off x="5332413" y="1031875"/>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ε</a:t>
            </a:r>
            <a:endParaRPr lang="en-US" altLang="zh-CN" sz="2000" b="1" dirty="0">
              <a:solidFill>
                <a:schemeClr val="tx2"/>
              </a:solidFill>
              <a:latin typeface="宋体" panose="02010600030101010101" pitchFamily="2" charset="-122"/>
            </a:endParaRPr>
          </a:p>
        </p:txBody>
      </p:sp>
      <p:sp>
        <p:nvSpPr>
          <p:cNvPr id="96279" name="Text Box 23"/>
          <p:cNvSpPr txBox="1"/>
          <p:nvPr/>
        </p:nvSpPr>
        <p:spPr>
          <a:xfrm>
            <a:off x="6240463" y="1025525"/>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ε</a:t>
            </a:r>
            <a:endParaRPr lang="en-US" altLang="zh-CN" sz="2000" b="1" dirty="0">
              <a:solidFill>
                <a:schemeClr val="tx2"/>
              </a:solidFill>
              <a:latin typeface="宋体" panose="02010600030101010101" pitchFamily="2" charset="-122"/>
            </a:endParaRPr>
          </a:p>
        </p:txBody>
      </p:sp>
      <p:cxnSp>
        <p:nvCxnSpPr>
          <p:cNvPr id="96280" name="AutoShape 24"/>
          <p:cNvCxnSpPr>
            <a:stCxn id="96261" idx="7"/>
            <a:endCxn id="96261" idx="1"/>
          </p:cNvCxnSpPr>
          <p:nvPr/>
        </p:nvCxnSpPr>
        <p:spPr>
          <a:xfrm rot="-5400000" flipH="1" flipV="1">
            <a:off x="2919413" y="1008063"/>
            <a:ext cx="1587" cy="269875"/>
          </a:xfrm>
          <a:prstGeom prst="curvedConnector3">
            <a:avLst>
              <a:gd name="adj1" fmla="val -17900000"/>
            </a:avLst>
          </a:prstGeom>
          <a:ln w="9525" cap="flat" cmpd="sng">
            <a:solidFill>
              <a:schemeClr val="tx1"/>
            </a:solidFill>
            <a:prstDash val="solid"/>
            <a:headEnd type="none" w="med" len="med"/>
            <a:tailEnd type="triangle" w="med" len="med"/>
          </a:ln>
        </p:spPr>
      </p:cxnSp>
      <p:sp>
        <p:nvSpPr>
          <p:cNvPr id="96281" name="Text Box 25"/>
          <p:cNvSpPr txBox="1"/>
          <p:nvPr/>
        </p:nvSpPr>
        <p:spPr>
          <a:xfrm>
            <a:off x="3729038" y="641350"/>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a:t>
            </a:r>
            <a:endParaRPr lang="en-US" altLang="zh-CN" sz="2000" b="1" dirty="0">
              <a:solidFill>
                <a:schemeClr val="tx2"/>
              </a:solidFill>
              <a:latin typeface="宋体" panose="02010600030101010101" pitchFamily="2" charset="-122"/>
            </a:endParaRPr>
          </a:p>
        </p:txBody>
      </p:sp>
      <p:sp>
        <p:nvSpPr>
          <p:cNvPr id="96282" name="Text Box 26"/>
          <p:cNvSpPr txBox="1"/>
          <p:nvPr/>
        </p:nvSpPr>
        <p:spPr>
          <a:xfrm>
            <a:off x="4757738" y="649288"/>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a:t>
            </a:r>
            <a:endParaRPr lang="en-US" altLang="zh-CN" sz="2000" b="1" dirty="0">
              <a:solidFill>
                <a:schemeClr val="tx2"/>
              </a:solidFill>
              <a:latin typeface="宋体" panose="02010600030101010101" pitchFamily="2" charset="-122"/>
            </a:endParaRPr>
          </a:p>
        </p:txBody>
      </p:sp>
      <p:sp>
        <p:nvSpPr>
          <p:cNvPr id="96283" name="Text Box 27"/>
          <p:cNvSpPr txBox="1"/>
          <p:nvPr/>
        </p:nvSpPr>
        <p:spPr>
          <a:xfrm>
            <a:off x="3729038" y="1471613"/>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b</a:t>
            </a:r>
            <a:endParaRPr lang="en-US" altLang="zh-CN" sz="2000" b="1" dirty="0">
              <a:solidFill>
                <a:schemeClr val="tx2"/>
              </a:solidFill>
              <a:latin typeface="宋体" panose="02010600030101010101" pitchFamily="2" charset="-122"/>
            </a:endParaRPr>
          </a:p>
        </p:txBody>
      </p:sp>
      <p:sp>
        <p:nvSpPr>
          <p:cNvPr id="96284" name="Text Box 28"/>
          <p:cNvSpPr txBox="1"/>
          <p:nvPr/>
        </p:nvSpPr>
        <p:spPr>
          <a:xfrm>
            <a:off x="4860925" y="1528763"/>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b</a:t>
            </a:r>
            <a:endParaRPr lang="en-US" altLang="zh-CN" sz="2000" b="1" dirty="0">
              <a:solidFill>
                <a:schemeClr val="tx2"/>
              </a:solidFill>
              <a:latin typeface="宋体" panose="02010600030101010101" pitchFamily="2" charset="-122"/>
            </a:endParaRPr>
          </a:p>
        </p:txBody>
      </p:sp>
      <p:cxnSp>
        <p:nvCxnSpPr>
          <p:cNvPr id="96285" name="AutoShape 29"/>
          <p:cNvCxnSpPr>
            <a:stCxn id="96263" idx="7"/>
            <a:endCxn id="96263" idx="1"/>
          </p:cNvCxnSpPr>
          <p:nvPr/>
        </p:nvCxnSpPr>
        <p:spPr>
          <a:xfrm rot="-5400000" flipH="1" flipV="1">
            <a:off x="5967413" y="1052513"/>
            <a:ext cx="1587" cy="269875"/>
          </a:xfrm>
          <a:prstGeom prst="curvedConnector3">
            <a:avLst>
              <a:gd name="adj1" fmla="val -17900000"/>
            </a:avLst>
          </a:prstGeom>
          <a:ln w="9525" cap="flat" cmpd="sng">
            <a:solidFill>
              <a:schemeClr val="tx1"/>
            </a:solidFill>
            <a:prstDash val="solid"/>
            <a:headEnd type="none" w="med" len="med"/>
            <a:tailEnd type="triangle" w="med" len="med"/>
          </a:ln>
        </p:spPr>
      </p:cxnSp>
      <p:sp>
        <p:nvSpPr>
          <p:cNvPr id="96286" name="Text Box 30"/>
          <p:cNvSpPr txBox="1"/>
          <p:nvPr/>
        </p:nvSpPr>
        <p:spPr>
          <a:xfrm>
            <a:off x="2346325" y="617538"/>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a,b</a:t>
            </a:r>
            <a:endParaRPr lang="en-US" altLang="zh-CN" sz="2000" b="1" dirty="0">
              <a:solidFill>
                <a:schemeClr val="tx2"/>
              </a:solidFill>
              <a:latin typeface="宋体" panose="02010600030101010101" pitchFamily="2" charset="-122"/>
            </a:endParaRPr>
          </a:p>
        </p:txBody>
      </p:sp>
      <p:sp>
        <p:nvSpPr>
          <p:cNvPr id="96287" name="Text Box 31"/>
          <p:cNvSpPr txBox="1"/>
          <p:nvPr/>
        </p:nvSpPr>
        <p:spPr>
          <a:xfrm>
            <a:off x="5362575" y="661988"/>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a,b</a:t>
            </a:r>
            <a:endParaRPr lang="en-US" altLang="zh-CN" sz="2000" b="1" dirty="0">
              <a:solidFill>
                <a:schemeClr val="tx2"/>
              </a:solidFill>
              <a:latin typeface="宋体" panose="02010600030101010101" pitchFamily="2" charset="-122"/>
            </a:endParaRPr>
          </a:p>
        </p:txBody>
      </p:sp>
      <p:graphicFrame>
        <p:nvGraphicFramePr>
          <p:cNvPr id="44116" name="Group 84"/>
          <p:cNvGraphicFramePr>
            <a:graphicFrameLocks noGrp="1"/>
          </p:cNvGraphicFramePr>
          <p:nvPr/>
        </p:nvGraphicFramePr>
        <p:xfrm>
          <a:off x="4572000" y="2057400"/>
          <a:ext cx="4443413" cy="4419600"/>
        </p:xfrm>
        <a:graphic>
          <a:graphicData uri="http://schemas.openxmlformats.org/drawingml/2006/table">
            <a:tbl>
              <a:tblPr/>
              <a:tblGrid>
                <a:gridCol w="1446213"/>
                <a:gridCol w="1498600"/>
                <a:gridCol w="1498600"/>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a:t>
                      </a:r>
                      <a:r>
                        <a:rPr kumimoji="1" lang="en-US" altLang="zh-CN" sz="2000" b="0" i="0" u="none" strike="noStrike" cap="none" normalizeH="0" baseline="-30000">
                          <a:ln>
                            <a:noFill/>
                          </a:ln>
                          <a:solidFill>
                            <a:schemeClr val="tx2"/>
                          </a:solidFill>
                          <a:effectLst/>
                          <a:latin typeface="宋体" panose="02010600030101010101" pitchFamily="2" charset="-122"/>
                          <a:ea typeface="宋体" panose="02010600030101010101" pitchFamily="2" charset="-122"/>
                        </a:rPr>
                        <a:t>a</a:t>
                      </a:r>
                      <a:endParaRPr kumimoji="1" lang="en-US" altLang="zh-CN" sz="2000" b="0" i="0" u="none" strike="noStrike" cap="none" normalizeH="0" baseline="-3000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a:t>
                      </a:r>
                      <a:r>
                        <a:rPr kumimoji="1" lang="en-US" altLang="zh-CN" sz="2000" b="0" i="0" u="none" strike="noStrike" cap="none" normalizeH="0" baseline="-30000">
                          <a:ln>
                            <a:noFill/>
                          </a:ln>
                          <a:solidFill>
                            <a:schemeClr val="tx2"/>
                          </a:solidFill>
                          <a:effectLst/>
                          <a:latin typeface="宋体" panose="02010600030101010101" pitchFamily="2" charset="-122"/>
                          <a:ea typeface="宋体" panose="02010600030101010101" pitchFamily="2" charset="-122"/>
                        </a:rPr>
                        <a:t>b</a:t>
                      </a:r>
                      <a:endParaRPr kumimoji="1" lang="en-US" altLang="zh-CN" sz="2000" b="0" i="0" u="none" strike="noStrike" cap="none" normalizeH="0" baseline="-3000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{X,5,1}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{5,3,1}</a:t>
                      </a:r>
                      <a:endPar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{5,4,1}</a:t>
                      </a:r>
                      <a:endPar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{5,3,1,2,6,Y}</a:t>
                      </a:r>
                      <a:endPar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{5,4,1}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{5,4,1}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{5,4,1,2,6,Y}</a:t>
                      </a:r>
                      <a:endPar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{5,3,1,2,6,Y}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{5,3,1,2,6,Y}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{5,4,1, 6,Y</a:t>
                      </a:r>
                      <a:r>
                        <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a:t>
                      </a:r>
                      <a:endPar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{5,4,1,2,6,Y}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{5,3,1,6,Y}</a:t>
                      </a:r>
                      <a:endPar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{5,4,1,2,6,Y}</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{5,4,1,6,Y}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{5,3,1,6,Y}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{5,4,1,2,6,Y}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{5,3,1,6,Y}</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{5,3,1,2,6,Y}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{5,4,1, 6,Y}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矩形 1"/>
          <p:cNvSpPr/>
          <p:nvPr/>
        </p:nvSpPr>
        <p:spPr>
          <a:xfrm>
            <a:off x="7812088" y="1587500"/>
            <a:ext cx="827087"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FF0000"/>
                </a:solidFill>
              </a:rPr>
              <a:t>K+1</a:t>
            </a:r>
            <a:r>
              <a:rPr lang="zh-CN" altLang="en-US" sz="1800" dirty="0">
                <a:solidFill>
                  <a:srgbClr val="FF0000"/>
                </a:solidFill>
              </a:rPr>
              <a:t>列</a:t>
            </a:r>
            <a:endParaRPr lang="zh-CN" altLang="en-US" sz="1800" dirty="0">
              <a:solidFill>
                <a:srgbClr val="FF0000"/>
              </a:solidFill>
            </a:endParaRPr>
          </a:p>
        </p:txBody>
      </p:sp>
      <p:sp>
        <p:nvSpPr>
          <p:cNvPr id="5" name="矩形 4"/>
          <p:cNvSpPr/>
          <p:nvPr/>
        </p:nvSpPr>
        <p:spPr>
          <a:xfrm>
            <a:off x="5705475" y="1587500"/>
            <a:ext cx="1935163" cy="369888"/>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solidFill>
                  <a:srgbClr val="FF0000"/>
                </a:solidFill>
                <a:latin typeface="宋体" panose="02010600030101010101" pitchFamily="2" charset="-122"/>
              </a:rPr>
              <a:t>ε_CLOSURE</a:t>
            </a:r>
            <a:r>
              <a:rPr lang="zh-CN" altLang="en-US" sz="1800" b="1" dirty="0">
                <a:solidFill>
                  <a:srgbClr val="FF0000"/>
                </a:solidFill>
                <a:latin typeface="宋体" panose="02010600030101010101" pitchFamily="2" charset="-122"/>
              </a:rPr>
              <a:t>（</a:t>
            </a:r>
            <a:r>
              <a:rPr lang="en-US" altLang="zh-CN" sz="1800" b="1" dirty="0">
                <a:solidFill>
                  <a:srgbClr val="FF0000"/>
                </a:solidFill>
                <a:latin typeface="宋体" panose="02010600030101010101" pitchFamily="2" charset="-122"/>
              </a:rPr>
              <a:t>X</a:t>
            </a:r>
            <a:r>
              <a:rPr lang="zh-CN" altLang="en-US" sz="1800" b="1" dirty="0">
                <a:solidFill>
                  <a:srgbClr val="FF0000"/>
                </a:solidFill>
                <a:latin typeface="宋体" panose="02010600030101010101" pitchFamily="2" charset="-122"/>
              </a:rPr>
              <a:t>）</a:t>
            </a:r>
            <a:endParaRPr lang="zh-CN" altLang="en-US" sz="1800" dirty="0">
              <a:solidFill>
                <a:srgbClr val="FF0000"/>
              </a:solidFill>
            </a:endParaRPr>
          </a:p>
        </p:txBody>
      </p:sp>
      <p:cxnSp>
        <p:nvCxnSpPr>
          <p:cNvPr id="7" name="直接箭头连接符 6"/>
          <p:cNvCxnSpPr>
            <a:stCxn id="96263" idx="7"/>
            <a:endCxn id="5" idx="1"/>
          </p:cNvCxnSpPr>
          <p:nvPr/>
        </p:nvCxnSpPr>
        <p:spPr>
          <a:xfrm flipV="1">
            <a:off x="5318125" y="1773238"/>
            <a:ext cx="387350" cy="184150"/>
          </a:xfrm>
          <a:prstGeom prst="straightConnector1">
            <a:avLst/>
          </a:prstGeom>
          <a:ln w="9525" cap="flat" cmpd="sng">
            <a:solidFill>
              <a:srgbClr val="FF0066"/>
            </a:solidFill>
            <a:prstDash val="solid"/>
            <a:headEnd type="none" w="med" len="med"/>
            <a:tailEnd type="arrow" w="med" len="med"/>
          </a:ln>
        </p:spPr>
      </p:cxnSp>
      <p:sp>
        <p:nvSpPr>
          <p:cNvPr id="8" name="矩形 7"/>
          <p:cNvSpPr/>
          <p:nvPr/>
        </p:nvSpPr>
        <p:spPr>
          <a:xfrm>
            <a:off x="3478213" y="3244850"/>
            <a:ext cx="8778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u="sng" dirty="0">
                <a:solidFill>
                  <a:srgbClr val="FF0000"/>
                </a:solidFill>
              </a:rPr>
              <a:t>消除</a:t>
            </a:r>
            <a:r>
              <a:rPr lang="en-US" altLang="zh-CN" sz="1800" u="sng" dirty="0">
                <a:solidFill>
                  <a:srgbClr val="FF0000"/>
                </a:solidFill>
                <a:latin typeface="宋体" panose="02010600030101010101" pitchFamily="2" charset="-122"/>
              </a:rPr>
              <a:t>ε</a:t>
            </a:r>
            <a:endParaRPr lang="zh-CN" altLang="en-US" sz="180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p:nvPr>
        </p:nvSpPr>
        <p:spPr>
          <a:xfrm>
            <a:off x="685800" y="152400"/>
            <a:ext cx="7772400" cy="609600"/>
          </a:xfrm>
        </p:spPr>
        <p:txBody>
          <a:bodyPr vert="horz" wrap="square" lIns="91440" tIns="45720" rIns="91440" bIns="45720" anchor="ctr" anchorCtr="0"/>
          <a:p>
            <a:pPr eaLnBrk="1" hangingPunct="1"/>
            <a:r>
              <a:rPr lang="en-US" altLang="zh-CN" sz="3200" u="sng" dirty="0">
                <a:solidFill>
                  <a:srgbClr val="FF0000"/>
                </a:solidFill>
              </a:rPr>
              <a:t>NFA</a:t>
            </a:r>
            <a:r>
              <a:rPr lang="zh-CN" altLang="en-US" sz="3200" u="sng" dirty="0">
                <a:solidFill>
                  <a:srgbClr val="FF0000"/>
                </a:solidFill>
              </a:rPr>
              <a:t>－</a:t>
            </a:r>
            <a:r>
              <a:rPr lang="en-US" altLang="zh-CN" sz="3200" u="sng" dirty="0">
                <a:solidFill>
                  <a:srgbClr val="FF0000"/>
                </a:solidFill>
              </a:rPr>
              <a:t>&gt;DFA   </a:t>
            </a:r>
            <a:r>
              <a:rPr lang="zh-CN" altLang="en-US" sz="3200" u="sng" dirty="0">
                <a:solidFill>
                  <a:srgbClr val="FF0000"/>
                </a:solidFill>
              </a:rPr>
              <a:t>（</a:t>
            </a:r>
            <a:r>
              <a:rPr lang="en-US" altLang="zh-CN" sz="3200" u="sng" dirty="0">
                <a:solidFill>
                  <a:srgbClr val="FF0000"/>
                </a:solidFill>
              </a:rPr>
              <a:t>4</a:t>
            </a:r>
            <a:r>
              <a:rPr lang="zh-CN" altLang="en-US" sz="3200" u="sng" dirty="0">
                <a:solidFill>
                  <a:srgbClr val="FF0000"/>
                </a:solidFill>
              </a:rPr>
              <a:t>）状态子集重命名</a:t>
            </a:r>
            <a:endParaRPr lang="zh-CN" altLang="en-US" sz="3200" u="sng" dirty="0">
              <a:solidFill>
                <a:srgbClr val="FF0000"/>
              </a:solidFill>
            </a:endParaRPr>
          </a:p>
        </p:txBody>
      </p:sp>
      <p:sp>
        <p:nvSpPr>
          <p:cNvPr id="98307" name="Oval 4"/>
          <p:cNvSpPr/>
          <p:nvPr/>
        </p:nvSpPr>
        <p:spPr>
          <a:xfrm>
            <a:off x="1824038" y="116205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X</a:t>
            </a:r>
            <a:endParaRPr lang="en-US" altLang="zh-CN" sz="2800" dirty="0"/>
          </a:p>
        </p:txBody>
      </p:sp>
      <p:sp>
        <p:nvSpPr>
          <p:cNvPr id="98308" name="Oval 5"/>
          <p:cNvSpPr/>
          <p:nvPr/>
        </p:nvSpPr>
        <p:spPr>
          <a:xfrm>
            <a:off x="2738438" y="116205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5</a:t>
            </a:r>
            <a:endParaRPr lang="en-US" altLang="zh-CN" sz="2800" dirty="0"/>
          </a:p>
        </p:txBody>
      </p:sp>
      <p:sp>
        <p:nvSpPr>
          <p:cNvPr id="98309" name="Oval 6"/>
          <p:cNvSpPr/>
          <p:nvPr/>
        </p:nvSpPr>
        <p:spPr>
          <a:xfrm>
            <a:off x="4954588" y="1209675"/>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2</a:t>
            </a:r>
            <a:endParaRPr lang="en-US" altLang="zh-CN" sz="2800" dirty="0"/>
          </a:p>
        </p:txBody>
      </p:sp>
      <p:sp>
        <p:nvSpPr>
          <p:cNvPr id="98310" name="Oval 7"/>
          <p:cNvSpPr/>
          <p:nvPr/>
        </p:nvSpPr>
        <p:spPr>
          <a:xfrm>
            <a:off x="5786438" y="12065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6</a:t>
            </a:r>
            <a:endParaRPr lang="en-US" altLang="zh-CN" sz="2800" dirty="0"/>
          </a:p>
        </p:txBody>
      </p:sp>
      <p:sp>
        <p:nvSpPr>
          <p:cNvPr id="98311" name="Oval 8"/>
          <p:cNvSpPr/>
          <p:nvPr/>
        </p:nvSpPr>
        <p:spPr>
          <a:xfrm>
            <a:off x="6716713" y="1206500"/>
            <a:ext cx="381000" cy="3810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Y</a:t>
            </a:r>
            <a:endParaRPr lang="en-US" altLang="zh-CN" sz="2800" dirty="0"/>
          </a:p>
        </p:txBody>
      </p:sp>
      <p:sp>
        <p:nvSpPr>
          <p:cNvPr id="98312" name="Oval 9"/>
          <p:cNvSpPr/>
          <p:nvPr/>
        </p:nvSpPr>
        <p:spPr>
          <a:xfrm>
            <a:off x="3557588" y="116205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1</a:t>
            </a:r>
            <a:endParaRPr lang="en-US" altLang="zh-CN" sz="2800" dirty="0"/>
          </a:p>
        </p:txBody>
      </p:sp>
      <p:sp>
        <p:nvSpPr>
          <p:cNvPr id="98313" name="Oval 10"/>
          <p:cNvSpPr/>
          <p:nvPr/>
        </p:nvSpPr>
        <p:spPr>
          <a:xfrm>
            <a:off x="4262438" y="7366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3</a:t>
            </a:r>
            <a:endParaRPr lang="en-US" altLang="zh-CN" sz="2800" dirty="0"/>
          </a:p>
        </p:txBody>
      </p:sp>
      <p:sp>
        <p:nvSpPr>
          <p:cNvPr id="98314" name="Oval 11"/>
          <p:cNvSpPr/>
          <p:nvPr/>
        </p:nvSpPr>
        <p:spPr>
          <a:xfrm>
            <a:off x="4278313" y="1643063"/>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4</a:t>
            </a:r>
            <a:endParaRPr lang="en-US" altLang="zh-CN" sz="2800" dirty="0"/>
          </a:p>
        </p:txBody>
      </p:sp>
      <p:cxnSp>
        <p:nvCxnSpPr>
          <p:cNvPr id="98315" name="AutoShape 12"/>
          <p:cNvCxnSpPr>
            <a:stCxn id="98307" idx="6"/>
            <a:endCxn id="98308" idx="2"/>
          </p:cNvCxnSpPr>
          <p:nvPr/>
        </p:nvCxnSpPr>
        <p:spPr>
          <a:xfrm>
            <a:off x="2205038" y="1352550"/>
            <a:ext cx="533400" cy="0"/>
          </a:xfrm>
          <a:prstGeom prst="straightConnector1">
            <a:avLst/>
          </a:prstGeom>
          <a:ln w="9525" cap="flat" cmpd="sng">
            <a:solidFill>
              <a:schemeClr val="tx1"/>
            </a:solidFill>
            <a:prstDash val="solid"/>
            <a:headEnd type="none" w="med" len="med"/>
            <a:tailEnd type="triangle" w="med" len="med"/>
          </a:ln>
        </p:spPr>
      </p:cxnSp>
      <p:cxnSp>
        <p:nvCxnSpPr>
          <p:cNvPr id="98316" name="AutoShape 13"/>
          <p:cNvCxnSpPr>
            <a:stCxn id="98308" idx="6"/>
            <a:endCxn id="98312" idx="2"/>
          </p:cNvCxnSpPr>
          <p:nvPr/>
        </p:nvCxnSpPr>
        <p:spPr>
          <a:xfrm>
            <a:off x="3119438" y="1352550"/>
            <a:ext cx="438150" cy="0"/>
          </a:xfrm>
          <a:prstGeom prst="straightConnector1">
            <a:avLst/>
          </a:prstGeom>
          <a:ln w="9525" cap="flat" cmpd="sng">
            <a:solidFill>
              <a:schemeClr val="tx1"/>
            </a:solidFill>
            <a:prstDash val="solid"/>
            <a:headEnd type="none" w="med" len="med"/>
            <a:tailEnd type="triangle" w="med" len="med"/>
          </a:ln>
        </p:spPr>
      </p:cxnSp>
      <p:cxnSp>
        <p:nvCxnSpPr>
          <p:cNvPr id="98317" name="AutoShape 14"/>
          <p:cNvCxnSpPr>
            <a:stCxn id="98312" idx="0"/>
            <a:endCxn id="98313" idx="2"/>
          </p:cNvCxnSpPr>
          <p:nvPr/>
        </p:nvCxnSpPr>
        <p:spPr>
          <a:xfrm flipV="1">
            <a:off x="3748088" y="927100"/>
            <a:ext cx="514350" cy="234950"/>
          </a:xfrm>
          <a:prstGeom prst="straightConnector1">
            <a:avLst/>
          </a:prstGeom>
          <a:ln w="9525" cap="flat" cmpd="sng">
            <a:solidFill>
              <a:schemeClr val="tx1"/>
            </a:solidFill>
            <a:prstDash val="solid"/>
            <a:headEnd type="none" w="med" len="med"/>
            <a:tailEnd type="triangle" w="med" len="med"/>
          </a:ln>
        </p:spPr>
      </p:cxnSp>
      <p:cxnSp>
        <p:nvCxnSpPr>
          <p:cNvPr id="98318" name="AutoShape 15"/>
          <p:cNvCxnSpPr>
            <a:stCxn id="98313" idx="6"/>
            <a:endCxn id="98309" idx="0"/>
          </p:cNvCxnSpPr>
          <p:nvPr/>
        </p:nvCxnSpPr>
        <p:spPr>
          <a:xfrm>
            <a:off x="4643438" y="927100"/>
            <a:ext cx="501650" cy="282575"/>
          </a:xfrm>
          <a:prstGeom prst="straightConnector1">
            <a:avLst/>
          </a:prstGeom>
          <a:ln w="9525" cap="flat" cmpd="sng">
            <a:solidFill>
              <a:schemeClr val="tx1"/>
            </a:solidFill>
            <a:prstDash val="solid"/>
            <a:headEnd type="none" w="med" len="med"/>
            <a:tailEnd type="triangle" w="med" len="med"/>
          </a:ln>
        </p:spPr>
      </p:cxnSp>
      <p:cxnSp>
        <p:nvCxnSpPr>
          <p:cNvPr id="98319" name="AutoShape 16"/>
          <p:cNvCxnSpPr>
            <a:stCxn id="98314" idx="2"/>
            <a:endCxn id="98312" idx="4"/>
          </p:cNvCxnSpPr>
          <p:nvPr/>
        </p:nvCxnSpPr>
        <p:spPr>
          <a:xfrm flipH="1" flipV="1">
            <a:off x="3748088" y="1543050"/>
            <a:ext cx="530225" cy="290513"/>
          </a:xfrm>
          <a:prstGeom prst="straightConnector1">
            <a:avLst/>
          </a:prstGeom>
          <a:ln w="9525" cap="flat" cmpd="sng">
            <a:solidFill>
              <a:schemeClr val="tx1"/>
            </a:solidFill>
            <a:prstDash val="solid"/>
            <a:headEnd type="triangle" w="med" len="med"/>
            <a:tailEnd type="none" w="med" len="med"/>
          </a:ln>
        </p:spPr>
      </p:cxnSp>
      <p:cxnSp>
        <p:nvCxnSpPr>
          <p:cNvPr id="98320" name="AutoShape 17"/>
          <p:cNvCxnSpPr>
            <a:stCxn id="98309" idx="4"/>
            <a:endCxn id="98314" idx="6"/>
          </p:cNvCxnSpPr>
          <p:nvPr/>
        </p:nvCxnSpPr>
        <p:spPr>
          <a:xfrm flipH="1">
            <a:off x="4659313" y="1590675"/>
            <a:ext cx="485775" cy="242888"/>
          </a:xfrm>
          <a:prstGeom prst="straightConnector1">
            <a:avLst/>
          </a:prstGeom>
          <a:ln w="9525" cap="flat" cmpd="sng">
            <a:solidFill>
              <a:schemeClr val="tx1"/>
            </a:solidFill>
            <a:prstDash val="solid"/>
            <a:headEnd type="triangle" w="med" len="med"/>
            <a:tailEnd type="none" w="med" len="med"/>
          </a:ln>
        </p:spPr>
      </p:cxnSp>
      <p:cxnSp>
        <p:nvCxnSpPr>
          <p:cNvPr id="98321" name="AutoShape 18"/>
          <p:cNvCxnSpPr>
            <a:stCxn id="98309" idx="6"/>
            <a:endCxn id="98310" idx="2"/>
          </p:cNvCxnSpPr>
          <p:nvPr/>
        </p:nvCxnSpPr>
        <p:spPr>
          <a:xfrm flipV="1">
            <a:off x="5335588" y="1397000"/>
            <a:ext cx="450850" cy="3175"/>
          </a:xfrm>
          <a:prstGeom prst="straightConnector1">
            <a:avLst/>
          </a:prstGeom>
          <a:ln w="9525" cap="flat" cmpd="sng">
            <a:solidFill>
              <a:schemeClr val="tx1"/>
            </a:solidFill>
            <a:prstDash val="solid"/>
            <a:headEnd type="none" w="med" len="med"/>
            <a:tailEnd type="triangle" w="med" len="med"/>
          </a:ln>
        </p:spPr>
      </p:cxnSp>
      <p:cxnSp>
        <p:nvCxnSpPr>
          <p:cNvPr id="98322" name="AutoShape 19"/>
          <p:cNvCxnSpPr>
            <a:stCxn id="98310" idx="6"/>
            <a:endCxn id="98311" idx="2"/>
          </p:cNvCxnSpPr>
          <p:nvPr/>
        </p:nvCxnSpPr>
        <p:spPr>
          <a:xfrm>
            <a:off x="6167438" y="1397000"/>
            <a:ext cx="549275" cy="0"/>
          </a:xfrm>
          <a:prstGeom prst="straightConnector1">
            <a:avLst/>
          </a:prstGeom>
          <a:ln w="9525" cap="flat" cmpd="sng">
            <a:solidFill>
              <a:schemeClr val="tx1"/>
            </a:solidFill>
            <a:prstDash val="solid"/>
            <a:headEnd type="none" w="med" len="med"/>
            <a:tailEnd type="triangle" w="med" len="med"/>
          </a:ln>
        </p:spPr>
      </p:cxnSp>
      <p:sp>
        <p:nvSpPr>
          <p:cNvPr id="98323" name="Text Box 20"/>
          <p:cNvSpPr txBox="1"/>
          <p:nvPr/>
        </p:nvSpPr>
        <p:spPr>
          <a:xfrm>
            <a:off x="2281238" y="1025525"/>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ε</a:t>
            </a:r>
            <a:endParaRPr lang="en-US" altLang="zh-CN" sz="2000" b="1" dirty="0">
              <a:solidFill>
                <a:schemeClr val="tx2"/>
              </a:solidFill>
              <a:latin typeface="宋体" panose="02010600030101010101" pitchFamily="2" charset="-122"/>
            </a:endParaRPr>
          </a:p>
        </p:txBody>
      </p:sp>
      <p:sp>
        <p:nvSpPr>
          <p:cNvPr id="98324" name="Text Box 21"/>
          <p:cNvSpPr txBox="1"/>
          <p:nvPr/>
        </p:nvSpPr>
        <p:spPr>
          <a:xfrm>
            <a:off x="3119438" y="1025525"/>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ε</a:t>
            </a:r>
            <a:endParaRPr lang="en-US" altLang="zh-CN" sz="2000" b="1" dirty="0">
              <a:solidFill>
                <a:schemeClr val="tx2"/>
              </a:solidFill>
              <a:latin typeface="宋体" panose="02010600030101010101" pitchFamily="2" charset="-122"/>
            </a:endParaRPr>
          </a:p>
        </p:txBody>
      </p:sp>
      <p:sp>
        <p:nvSpPr>
          <p:cNvPr id="98325" name="Text Box 22"/>
          <p:cNvSpPr txBox="1"/>
          <p:nvPr/>
        </p:nvSpPr>
        <p:spPr>
          <a:xfrm>
            <a:off x="5332413" y="1098550"/>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ε</a:t>
            </a:r>
            <a:endParaRPr lang="en-US" altLang="zh-CN" sz="2000" b="1" dirty="0">
              <a:solidFill>
                <a:schemeClr val="tx2"/>
              </a:solidFill>
              <a:latin typeface="宋体" panose="02010600030101010101" pitchFamily="2" charset="-122"/>
            </a:endParaRPr>
          </a:p>
        </p:txBody>
      </p:sp>
      <p:sp>
        <p:nvSpPr>
          <p:cNvPr id="98326" name="Text Box 23"/>
          <p:cNvSpPr txBox="1"/>
          <p:nvPr/>
        </p:nvSpPr>
        <p:spPr>
          <a:xfrm>
            <a:off x="6240463" y="1092200"/>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ε</a:t>
            </a:r>
            <a:endParaRPr lang="en-US" altLang="zh-CN" sz="2000" b="1" dirty="0">
              <a:solidFill>
                <a:schemeClr val="tx2"/>
              </a:solidFill>
              <a:latin typeface="宋体" panose="02010600030101010101" pitchFamily="2" charset="-122"/>
            </a:endParaRPr>
          </a:p>
        </p:txBody>
      </p:sp>
      <p:cxnSp>
        <p:nvCxnSpPr>
          <p:cNvPr id="98327" name="AutoShape 24"/>
          <p:cNvCxnSpPr>
            <a:stCxn id="98308" idx="7"/>
            <a:endCxn id="98308" idx="1"/>
          </p:cNvCxnSpPr>
          <p:nvPr/>
        </p:nvCxnSpPr>
        <p:spPr>
          <a:xfrm rot="-5400000" flipH="1" flipV="1">
            <a:off x="2919413" y="1074738"/>
            <a:ext cx="1587" cy="269875"/>
          </a:xfrm>
          <a:prstGeom prst="curvedConnector3">
            <a:avLst>
              <a:gd name="adj1" fmla="val -17900000"/>
            </a:avLst>
          </a:prstGeom>
          <a:ln w="9525" cap="flat" cmpd="sng">
            <a:solidFill>
              <a:schemeClr val="tx1"/>
            </a:solidFill>
            <a:prstDash val="solid"/>
            <a:headEnd type="none" w="med" len="med"/>
            <a:tailEnd type="triangle" w="med" len="med"/>
          </a:ln>
        </p:spPr>
      </p:cxnSp>
      <p:sp>
        <p:nvSpPr>
          <p:cNvPr id="98328" name="Text Box 25"/>
          <p:cNvSpPr txBox="1"/>
          <p:nvPr/>
        </p:nvSpPr>
        <p:spPr>
          <a:xfrm>
            <a:off x="3729038" y="708025"/>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a:t>
            </a:r>
            <a:endParaRPr lang="en-US" altLang="zh-CN" sz="2000" b="1" dirty="0">
              <a:solidFill>
                <a:schemeClr val="tx2"/>
              </a:solidFill>
              <a:latin typeface="宋体" panose="02010600030101010101" pitchFamily="2" charset="-122"/>
            </a:endParaRPr>
          </a:p>
        </p:txBody>
      </p:sp>
      <p:sp>
        <p:nvSpPr>
          <p:cNvPr id="98329" name="Text Box 26"/>
          <p:cNvSpPr txBox="1"/>
          <p:nvPr/>
        </p:nvSpPr>
        <p:spPr>
          <a:xfrm>
            <a:off x="4757738" y="715963"/>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a:t>
            </a:r>
            <a:endParaRPr lang="en-US" altLang="zh-CN" sz="2000" b="1" dirty="0">
              <a:solidFill>
                <a:schemeClr val="tx2"/>
              </a:solidFill>
              <a:latin typeface="宋体" panose="02010600030101010101" pitchFamily="2" charset="-122"/>
            </a:endParaRPr>
          </a:p>
        </p:txBody>
      </p:sp>
      <p:sp>
        <p:nvSpPr>
          <p:cNvPr id="98330" name="Text Box 27"/>
          <p:cNvSpPr txBox="1"/>
          <p:nvPr/>
        </p:nvSpPr>
        <p:spPr>
          <a:xfrm>
            <a:off x="3729038" y="1538288"/>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b</a:t>
            </a:r>
            <a:endParaRPr lang="en-US" altLang="zh-CN" sz="2000" b="1" dirty="0">
              <a:solidFill>
                <a:schemeClr val="tx2"/>
              </a:solidFill>
              <a:latin typeface="宋体" panose="02010600030101010101" pitchFamily="2" charset="-122"/>
            </a:endParaRPr>
          </a:p>
        </p:txBody>
      </p:sp>
      <p:sp>
        <p:nvSpPr>
          <p:cNvPr id="98331" name="Text Box 28"/>
          <p:cNvSpPr txBox="1"/>
          <p:nvPr/>
        </p:nvSpPr>
        <p:spPr>
          <a:xfrm>
            <a:off x="4876800" y="1600200"/>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b</a:t>
            </a:r>
            <a:endParaRPr lang="en-US" altLang="zh-CN" sz="2000" b="1" dirty="0">
              <a:solidFill>
                <a:schemeClr val="tx2"/>
              </a:solidFill>
              <a:latin typeface="宋体" panose="02010600030101010101" pitchFamily="2" charset="-122"/>
            </a:endParaRPr>
          </a:p>
        </p:txBody>
      </p:sp>
      <p:cxnSp>
        <p:nvCxnSpPr>
          <p:cNvPr id="98332" name="AutoShape 29"/>
          <p:cNvCxnSpPr>
            <a:stCxn id="98310" idx="7"/>
            <a:endCxn id="98310" idx="1"/>
          </p:cNvCxnSpPr>
          <p:nvPr/>
        </p:nvCxnSpPr>
        <p:spPr>
          <a:xfrm rot="-5400000" flipH="1" flipV="1">
            <a:off x="5967413" y="1119188"/>
            <a:ext cx="1587" cy="269875"/>
          </a:xfrm>
          <a:prstGeom prst="curvedConnector3">
            <a:avLst>
              <a:gd name="adj1" fmla="val -17900000"/>
            </a:avLst>
          </a:prstGeom>
          <a:ln w="9525" cap="flat" cmpd="sng">
            <a:solidFill>
              <a:schemeClr val="tx1"/>
            </a:solidFill>
            <a:prstDash val="solid"/>
            <a:headEnd type="none" w="med" len="med"/>
            <a:tailEnd type="triangle" w="med" len="med"/>
          </a:ln>
        </p:spPr>
      </p:cxnSp>
      <p:sp>
        <p:nvSpPr>
          <p:cNvPr id="98333" name="Text Box 30"/>
          <p:cNvSpPr txBox="1"/>
          <p:nvPr/>
        </p:nvSpPr>
        <p:spPr>
          <a:xfrm>
            <a:off x="2346325" y="684213"/>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a,b</a:t>
            </a:r>
            <a:endParaRPr lang="en-US" altLang="zh-CN" sz="2000" b="1" dirty="0">
              <a:solidFill>
                <a:schemeClr val="tx2"/>
              </a:solidFill>
              <a:latin typeface="宋体" panose="02010600030101010101" pitchFamily="2" charset="-122"/>
            </a:endParaRPr>
          </a:p>
        </p:txBody>
      </p:sp>
      <p:sp>
        <p:nvSpPr>
          <p:cNvPr id="98334" name="Text Box 31"/>
          <p:cNvSpPr txBox="1"/>
          <p:nvPr/>
        </p:nvSpPr>
        <p:spPr>
          <a:xfrm>
            <a:off x="5362575" y="728663"/>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tx2"/>
                </a:solidFill>
                <a:latin typeface="宋体" panose="02010600030101010101" pitchFamily="2" charset="-122"/>
              </a:rPr>
              <a:t>a,b</a:t>
            </a:r>
            <a:endParaRPr lang="en-US" altLang="zh-CN" sz="2000" b="1" dirty="0">
              <a:solidFill>
                <a:schemeClr val="tx2"/>
              </a:solidFill>
              <a:latin typeface="宋体" panose="02010600030101010101" pitchFamily="2" charset="-122"/>
            </a:endParaRPr>
          </a:p>
        </p:txBody>
      </p:sp>
      <p:graphicFrame>
        <p:nvGraphicFramePr>
          <p:cNvPr id="45142" name="Group 86"/>
          <p:cNvGraphicFramePr>
            <a:graphicFrameLocks noGrp="1"/>
          </p:cNvGraphicFramePr>
          <p:nvPr/>
        </p:nvGraphicFramePr>
        <p:xfrm>
          <a:off x="754063" y="2287588"/>
          <a:ext cx="3505200" cy="4267200"/>
        </p:xfrm>
        <a:graphic>
          <a:graphicData uri="http://schemas.openxmlformats.org/drawingml/2006/table">
            <a:tbl>
              <a:tblPr/>
              <a:tblGrid>
                <a:gridCol w="1141412"/>
                <a:gridCol w="1179513"/>
                <a:gridCol w="1184275"/>
              </a:tblGrid>
              <a:tr h="1857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endPar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5</a:t>
                      </a:r>
                      <a:endPar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6</a:t>
                      </a:r>
                      <a:endPar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375" name="Oval 87"/>
          <p:cNvSpPr/>
          <p:nvPr/>
        </p:nvSpPr>
        <p:spPr>
          <a:xfrm>
            <a:off x="6429375" y="228917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0</a:t>
            </a:r>
            <a:endParaRPr lang="en-US" altLang="zh-CN" sz="1800" dirty="0"/>
          </a:p>
        </p:txBody>
      </p:sp>
      <p:sp>
        <p:nvSpPr>
          <p:cNvPr id="98376" name="Oval 89"/>
          <p:cNvSpPr/>
          <p:nvPr/>
        </p:nvSpPr>
        <p:spPr>
          <a:xfrm>
            <a:off x="7648575" y="327977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2</a:t>
            </a:r>
            <a:endParaRPr lang="en-US" altLang="zh-CN" sz="1800" dirty="0"/>
          </a:p>
        </p:txBody>
      </p:sp>
      <p:sp>
        <p:nvSpPr>
          <p:cNvPr id="98377" name="Oval 90"/>
          <p:cNvSpPr/>
          <p:nvPr/>
        </p:nvSpPr>
        <p:spPr>
          <a:xfrm>
            <a:off x="5286375" y="335597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a:t>
            </a:r>
            <a:endParaRPr lang="en-US" altLang="zh-CN" sz="1800" dirty="0"/>
          </a:p>
        </p:txBody>
      </p:sp>
      <p:sp>
        <p:nvSpPr>
          <p:cNvPr id="98378" name="Oval 91"/>
          <p:cNvSpPr/>
          <p:nvPr/>
        </p:nvSpPr>
        <p:spPr>
          <a:xfrm>
            <a:off x="7648575" y="4498975"/>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4</a:t>
            </a:r>
            <a:endParaRPr lang="en-US" altLang="zh-CN" sz="1800" dirty="0"/>
          </a:p>
        </p:txBody>
      </p:sp>
      <p:sp>
        <p:nvSpPr>
          <p:cNvPr id="98379" name="Oval 92"/>
          <p:cNvSpPr/>
          <p:nvPr/>
        </p:nvSpPr>
        <p:spPr>
          <a:xfrm>
            <a:off x="5286375" y="4498975"/>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3</a:t>
            </a:r>
            <a:endParaRPr lang="en-US" altLang="zh-CN" sz="1800" dirty="0"/>
          </a:p>
        </p:txBody>
      </p:sp>
      <p:sp>
        <p:nvSpPr>
          <p:cNvPr id="98380" name="Oval 93"/>
          <p:cNvSpPr/>
          <p:nvPr/>
        </p:nvSpPr>
        <p:spPr>
          <a:xfrm>
            <a:off x="7648575" y="5727700"/>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6</a:t>
            </a:r>
            <a:endParaRPr lang="en-US" altLang="zh-CN" sz="1800" dirty="0"/>
          </a:p>
        </p:txBody>
      </p:sp>
      <p:sp>
        <p:nvSpPr>
          <p:cNvPr id="98381" name="Oval 94"/>
          <p:cNvSpPr/>
          <p:nvPr/>
        </p:nvSpPr>
        <p:spPr>
          <a:xfrm>
            <a:off x="5286375" y="5727700"/>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5</a:t>
            </a:r>
            <a:endParaRPr lang="en-US" altLang="zh-CN" sz="1800" dirty="0"/>
          </a:p>
        </p:txBody>
      </p:sp>
      <p:cxnSp>
        <p:nvCxnSpPr>
          <p:cNvPr id="98382" name="AutoShape 95"/>
          <p:cNvCxnSpPr>
            <a:stCxn id="98375" idx="2"/>
            <a:endCxn id="98377" idx="0"/>
          </p:cNvCxnSpPr>
          <p:nvPr/>
        </p:nvCxnSpPr>
        <p:spPr>
          <a:xfrm rot="-10800000" flipV="1">
            <a:off x="5514975" y="2517775"/>
            <a:ext cx="914400" cy="838200"/>
          </a:xfrm>
          <a:prstGeom prst="curvedConnector2">
            <a:avLst/>
          </a:prstGeom>
          <a:ln w="9525" cap="flat" cmpd="sng">
            <a:solidFill>
              <a:schemeClr val="tx1"/>
            </a:solidFill>
            <a:prstDash val="solid"/>
            <a:headEnd type="none" w="med" len="med"/>
            <a:tailEnd type="triangle" w="med" len="med"/>
          </a:ln>
        </p:spPr>
      </p:cxnSp>
      <p:cxnSp>
        <p:nvCxnSpPr>
          <p:cNvPr id="98383" name="AutoShape 96"/>
          <p:cNvCxnSpPr>
            <a:stCxn id="98375" idx="6"/>
            <a:endCxn id="98376" idx="0"/>
          </p:cNvCxnSpPr>
          <p:nvPr/>
        </p:nvCxnSpPr>
        <p:spPr>
          <a:xfrm>
            <a:off x="6886575" y="2517775"/>
            <a:ext cx="990600" cy="762000"/>
          </a:xfrm>
          <a:prstGeom prst="curvedConnector2">
            <a:avLst/>
          </a:prstGeom>
          <a:ln w="9525" cap="flat" cmpd="sng">
            <a:solidFill>
              <a:schemeClr val="tx1"/>
            </a:solidFill>
            <a:prstDash val="solid"/>
            <a:headEnd type="none" w="med" len="med"/>
            <a:tailEnd type="triangle" w="med" len="med"/>
          </a:ln>
        </p:spPr>
      </p:cxnSp>
      <p:cxnSp>
        <p:nvCxnSpPr>
          <p:cNvPr id="98384" name="AutoShape 97"/>
          <p:cNvCxnSpPr>
            <a:stCxn id="98377" idx="4"/>
            <a:endCxn id="98379" idx="0"/>
          </p:cNvCxnSpPr>
          <p:nvPr/>
        </p:nvCxnSpPr>
        <p:spPr>
          <a:xfrm rot="5400000">
            <a:off x="5172075" y="4156075"/>
            <a:ext cx="685800" cy="0"/>
          </a:xfrm>
          <a:prstGeom prst="straightConnector1">
            <a:avLst/>
          </a:prstGeom>
          <a:ln w="9525" cap="flat" cmpd="sng">
            <a:solidFill>
              <a:schemeClr val="tx1"/>
            </a:solidFill>
            <a:prstDash val="solid"/>
            <a:headEnd type="none" w="med" len="med"/>
            <a:tailEnd type="triangle" w="med" len="med"/>
          </a:ln>
        </p:spPr>
      </p:cxnSp>
      <p:cxnSp>
        <p:nvCxnSpPr>
          <p:cNvPr id="98385" name="AutoShape 98"/>
          <p:cNvCxnSpPr>
            <a:stCxn id="98376" idx="4"/>
            <a:endCxn id="98378" idx="0"/>
          </p:cNvCxnSpPr>
          <p:nvPr/>
        </p:nvCxnSpPr>
        <p:spPr>
          <a:xfrm rot="5400000">
            <a:off x="7496175" y="4117975"/>
            <a:ext cx="762000" cy="0"/>
          </a:xfrm>
          <a:prstGeom prst="straightConnector1">
            <a:avLst/>
          </a:prstGeom>
          <a:ln w="9525" cap="flat" cmpd="sng">
            <a:solidFill>
              <a:schemeClr val="tx1"/>
            </a:solidFill>
            <a:prstDash val="solid"/>
            <a:headEnd type="none" w="med" len="med"/>
            <a:tailEnd type="triangle" w="med" len="med"/>
          </a:ln>
        </p:spPr>
      </p:cxnSp>
      <p:cxnSp>
        <p:nvCxnSpPr>
          <p:cNvPr id="98386" name="AutoShape 99"/>
          <p:cNvCxnSpPr>
            <a:stCxn id="98379" idx="4"/>
            <a:endCxn id="98381" idx="0"/>
          </p:cNvCxnSpPr>
          <p:nvPr/>
        </p:nvCxnSpPr>
        <p:spPr>
          <a:xfrm rot="5400000">
            <a:off x="5129213" y="5341938"/>
            <a:ext cx="771525" cy="0"/>
          </a:xfrm>
          <a:prstGeom prst="straightConnector1">
            <a:avLst/>
          </a:prstGeom>
          <a:ln w="9525" cap="flat" cmpd="sng">
            <a:solidFill>
              <a:schemeClr val="tx1"/>
            </a:solidFill>
            <a:prstDash val="solid"/>
            <a:headEnd type="none" w="med" len="med"/>
            <a:tailEnd type="triangle" w="med" len="med"/>
          </a:ln>
        </p:spPr>
      </p:cxnSp>
      <p:cxnSp>
        <p:nvCxnSpPr>
          <p:cNvPr id="98387" name="AutoShape 100"/>
          <p:cNvCxnSpPr>
            <a:stCxn id="98378" idx="4"/>
            <a:endCxn id="98380" idx="0"/>
          </p:cNvCxnSpPr>
          <p:nvPr/>
        </p:nvCxnSpPr>
        <p:spPr>
          <a:xfrm rot="5400000">
            <a:off x="7491413" y="5341938"/>
            <a:ext cx="771525" cy="0"/>
          </a:xfrm>
          <a:prstGeom prst="straightConnector1">
            <a:avLst/>
          </a:prstGeom>
          <a:ln w="9525" cap="flat" cmpd="sng">
            <a:solidFill>
              <a:schemeClr val="tx1"/>
            </a:solidFill>
            <a:prstDash val="solid"/>
            <a:headEnd type="none" w="med" len="med"/>
            <a:tailEnd type="triangle" w="med" len="med"/>
          </a:ln>
        </p:spPr>
      </p:cxnSp>
      <p:cxnSp>
        <p:nvCxnSpPr>
          <p:cNvPr id="98388" name="AutoShape 101"/>
          <p:cNvCxnSpPr>
            <a:stCxn id="98377" idx="7"/>
            <a:endCxn id="98376" idx="1"/>
          </p:cNvCxnSpPr>
          <p:nvPr/>
        </p:nvCxnSpPr>
        <p:spPr>
          <a:xfrm rot="-5400000">
            <a:off x="6657975" y="2365375"/>
            <a:ext cx="76200" cy="2038350"/>
          </a:xfrm>
          <a:prstGeom prst="curvedConnector3">
            <a:avLst>
              <a:gd name="adj1" fmla="val 487500"/>
            </a:avLst>
          </a:prstGeom>
          <a:ln w="9525" cap="flat" cmpd="sng">
            <a:solidFill>
              <a:schemeClr val="tx1"/>
            </a:solidFill>
            <a:prstDash val="solid"/>
            <a:headEnd type="none" w="med" len="med"/>
            <a:tailEnd type="triangle" w="med" len="med"/>
          </a:ln>
        </p:spPr>
      </p:cxnSp>
      <p:cxnSp>
        <p:nvCxnSpPr>
          <p:cNvPr id="98389" name="AutoShape 102"/>
          <p:cNvCxnSpPr>
            <a:stCxn id="98376" idx="3"/>
            <a:endCxn id="98377" idx="5"/>
          </p:cNvCxnSpPr>
          <p:nvPr/>
        </p:nvCxnSpPr>
        <p:spPr>
          <a:xfrm rot="5400000">
            <a:off x="6657975" y="2689225"/>
            <a:ext cx="76200" cy="2038350"/>
          </a:xfrm>
          <a:prstGeom prst="curvedConnector3">
            <a:avLst>
              <a:gd name="adj1" fmla="val 487500"/>
            </a:avLst>
          </a:prstGeom>
          <a:ln w="9525" cap="flat" cmpd="sng">
            <a:solidFill>
              <a:schemeClr val="tx1"/>
            </a:solidFill>
            <a:prstDash val="solid"/>
            <a:headEnd type="none" w="med" len="med"/>
            <a:tailEnd type="triangle" w="med" len="med"/>
          </a:ln>
        </p:spPr>
      </p:cxnSp>
      <p:cxnSp>
        <p:nvCxnSpPr>
          <p:cNvPr id="98390" name="AutoShape 103"/>
          <p:cNvCxnSpPr>
            <a:stCxn id="98379" idx="3"/>
            <a:endCxn id="98379" idx="1"/>
          </p:cNvCxnSpPr>
          <p:nvPr/>
        </p:nvCxnSpPr>
        <p:spPr>
          <a:xfrm rot="5400000" flipH="1" flipV="1">
            <a:off x="5189538" y="4724400"/>
            <a:ext cx="323850" cy="1588"/>
          </a:xfrm>
          <a:prstGeom prst="curvedConnector5">
            <a:avLst>
              <a:gd name="adj1" fmla="val -91176"/>
              <a:gd name="adj2" fmla="val -36500005"/>
              <a:gd name="adj3" fmla="val 191176"/>
            </a:avLst>
          </a:prstGeom>
          <a:ln w="9525" cap="flat" cmpd="sng">
            <a:solidFill>
              <a:schemeClr val="tx1"/>
            </a:solidFill>
            <a:prstDash val="solid"/>
            <a:headEnd type="none" w="med" len="med"/>
            <a:tailEnd type="triangle" w="med" len="med"/>
          </a:ln>
        </p:spPr>
      </p:cxnSp>
      <p:cxnSp>
        <p:nvCxnSpPr>
          <p:cNvPr id="98391" name="AutoShape 104"/>
          <p:cNvCxnSpPr>
            <a:stCxn id="98378" idx="5"/>
            <a:endCxn id="98378" idx="7"/>
          </p:cNvCxnSpPr>
          <p:nvPr/>
        </p:nvCxnSpPr>
        <p:spPr>
          <a:xfrm rot="5400000" flipH="1" flipV="1">
            <a:off x="7875588" y="4724400"/>
            <a:ext cx="323850" cy="1588"/>
          </a:xfrm>
          <a:prstGeom prst="curvedConnector5">
            <a:avLst>
              <a:gd name="adj1" fmla="val -91176"/>
              <a:gd name="adj2" fmla="val 37999995"/>
              <a:gd name="adj3" fmla="val 191176"/>
            </a:avLst>
          </a:prstGeom>
          <a:ln w="9525" cap="flat" cmpd="sng">
            <a:solidFill>
              <a:schemeClr val="tx1"/>
            </a:solidFill>
            <a:prstDash val="solid"/>
            <a:headEnd type="none" w="med" len="med"/>
            <a:tailEnd type="triangle" w="med" len="med"/>
          </a:ln>
        </p:spPr>
      </p:cxnSp>
      <p:cxnSp>
        <p:nvCxnSpPr>
          <p:cNvPr id="98392" name="AutoShape 105"/>
          <p:cNvCxnSpPr>
            <a:stCxn id="98381" idx="7"/>
            <a:endCxn id="98378" idx="3"/>
          </p:cNvCxnSpPr>
          <p:nvPr/>
        </p:nvCxnSpPr>
        <p:spPr>
          <a:xfrm rot="-5400000">
            <a:off x="6243638" y="4322763"/>
            <a:ext cx="904875" cy="2038350"/>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98393" name="AutoShape 106"/>
          <p:cNvCxnSpPr>
            <a:stCxn id="98380" idx="1"/>
            <a:endCxn id="98379" idx="5"/>
          </p:cNvCxnSpPr>
          <p:nvPr/>
        </p:nvCxnSpPr>
        <p:spPr>
          <a:xfrm rot="5400000" flipH="1">
            <a:off x="6243638" y="4322763"/>
            <a:ext cx="904875" cy="2038350"/>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98394" name="AutoShape 108"/>
          <p:cNvCxnSpPr>
            <a:stCxn id="98380" idx="4"/>
            <a:endCxn id="98381" idx="4"/>
          </p:cNvCxnSpPr>
          <p:nvPr/>
        </p:nvCxnSpPr>
        <p:spPr>
          <a:xfrm rot="5400000">
            <a:off x="6692900" y="5002213"/>
            <a:ext cx="1588" cy="2362200"/>
          </a:xfrm>
          <a:prstGeom prst="curvedConnector3">
            <a:avLst>
              <a:gd name="adj1" fmla="val 13999995"/>
            </a:avLst>
          </a:prstGeom>
          <a:ln w="9525" cap="flat" cmpd="sng">
            <a:solidFill>
              <a:schemeClr val="tx1"/>
            </a:solidFill>
            <a:prstDash val="solid"/>
            <a:headEnd type="none" w="med" len="med"/>
            <a:tailEnd type="triangle" w="med" len="med"/>
          </a:ln>
        </p:spPr>
      </p:cxnSp>
      <p:cxnSp>
        <p:nvCxnSpPr>
          <p:cNvPr id="98395" name="AutoShape 109"/>
          <p:cNvCxnSpPr>
            <a:stCxn id="98381" idx="6"/>
            <a:endCxn id="98380" idx="2"/>
          </p:cNvCxnSpPr>
          <p:nvPr/>
        </p:nvCxnSpPr>
        <p:spPr>
          <a:xfrm>
            <a:off x="5743575" y="5956300"/>
            <a:ext cx="1905000" cy="0"/>
          </a:xfrm>
          <a:prstGeom prst="straightConnector1">
            <a:avLst/>
          </a:prstGeom>
          <a:ln w="9525" cap="flat" cmpd="sng">
            <a:solidFill>
              <a:schemeClr val="tx1"/>
            </a:solidFill>
            <a:prstDash val="solid"/>
            <a:headEnd type="none" w="med" len="med"/>
            <a:tailEnd type="triangle" w="med" len="med"/>
          </a:ln>
        </p:spPr>
      </p:cxnSp>
      <p:sp>
        <p:nvSpPr>
          <p:cNvPr id="98396" name="Text Box 110"/>
          <p:cNvSpPr txBox="1"/>
          <p:nvPr/>
        </p:nvSpPr>
        <p:spPr>
          <a:xfrm>
            <a:off x="5514975" y="24415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98397" name="Text Box 111"/>
          <p:cNvSpPr txBox="1"/>
          <p:nvPr/>
        </p:nvSpPr>
        <p:spPr>
          <a:xfrm>
            <a:off x="7496175" y="244157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98398" name="Text Box 112"/>
          <p:cNvSpPr txBox="1"/>
          <p:nvPr/>
        </p:nvSpPr>
        <p:spPr>
          <a:xfrm>
            <a:off x="5232400" y="38131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98399" name="Text Box 113"/>
          <p:cNvSpPr txBox="1"/>
          <p:nvPr/>
        </p:nvSpPr>
        <p:spPr>
          <a:xfrm>
            <a:off x="4752975" y="44227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98400" name="Text Box 114"/>
          <p:cNvSpPr txBox="1"/>
          <p:nvPr/>
        </p:nvSpPr>
        <p:spPr>
          <a:xfrm>
            <a:off x="6507163" y="36607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98401" name="Text Box 115"/>
          <p:cNvSpPr txBox="1"/>
          <p:nvPr/>
        </p:nvSpPr>
        <p:spPr>
          <a:xfrm>
            <a:off x="7800975" y="50323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98402" name="Text Box 116"/>
          <p:cNvSpPr txBox="1"/>
          <p:nvPr/>
        </p:nvSpPr>
        <p:spPr>
          <a:xfrm>
            <a:off x="6526213" y="55657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98403" name="Text Box 117"/>
          <p:cNvSpPr txBox="1"/>
          <p:nvPr/>
        </p:nvSpPr>
        <p:spPr>
          <a:xfrm>
            <a:off x="7267575" y="53371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98404" name="Text Box 118"/>
          <p:cNvSpPr txBox="1"/>
          <p:nvPr/>
        </p:nvSpPr>
        <p:spPr>
          <a:xfrm>
            <a:off x="6505575" y="297497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98405" name="Text Box 119"/>
          <p:cNvSpPr txBox="1"/>
          <p:nvPr/>
        </p:nvSpPr>
        <p:spPr>
          <a:xfrm>
            <a:off x="7812088" y="385603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98406" name="Text Box 120"/>
          <p:cNvSpPr txBox="1"/>
          <p:nvPr/>
        </p:nvSpPr>
        <p:spPr>
          <a:xfrm>
            <a:off x="5232400" y="50546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98407" name="Text Box 121"/>
          <p:cNvSpPr txBox="1"/>
          <p:nvPr/>
        </p:nvSpPr>
        <p:spPr>
          <a:xfrm>
            <a:off x="8367713" y="449897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98408" name="Text Box 122"/>
          <p:cNvSpPr txBox="1"/>
          <p:nvPr/>
        </p:nvSpPr>
        <p:spPr>
          <a:xfrm>
            <a:off x="5972175" y="533717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98409" name="Text Box 123"/>
          <p:cNvSpPr txBox="1"/>
          <p:nvPr/>
        </p:nvSpPr>
        <p:spPr>
          <a:xfrm>
            <a:off x="6516688" y="603408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title"/>
          </p:nvPr>
        </p:nvSpPr>
        <p:spPr>
          <a:xfrm>
            <a:off x="685800" y="228600"/>
            <a:ext cx="7772400" cy="609600"/>
          </a:xfrm>
        </p:spPr>
        <p:txBody>
          <a:bodyPr vert="horz" wrap="square" lIns="91440" tIns="45720" rIns="91440" bIns="45720" anchor="ctr" anchorCtr="0"/>
          <a:p>
            <a:pPr eaLnBrk="1" hangingPunct="1"/>
            <a:r>
              <a:rPr lang="en-US" altLang="zh-CN" sz="3200" u="sng" dirty="0">
                <a:solidFill>
                  <a:srgbClr val="FF0000"/>
                </a:solidFill>
              </a:rPr>
              <a:t>NFA</a:t>
            </a:r>
            <a:r>
              <a:rPr lang="zh-CN" altLang="en-US" sz="3200" u="sng" dirty="0">
                <a:solidFill>
                  <a:srgbClr val="FF0000"/>
                </a:solidFill>
              </a:rPr>
              <a:t>－</a:t>
            </a:r>
            <a:r>
              <a:rPr lang="en-US" altLang="zh-CN" sz="3200" u="sng" dirty="0">
                <a:solidFill>
                  <a:srgbClr val="FF0000"/>
                </a:solidFill>
              </a:rPr>
              <a:t>&gt;DFA   </a:t>
            </a:r>
            <a:r>
              <a:rPr lang="zh-CN" altLang="en-US" sz="3200" u="sng" dirty="0">
                <a:solidFill>
                  <a:srgbClr val="FF0000"/>
                </a:solidFill>
              </a:rPr>
              <a:t>（</a:t>
            </a:r>
            <a:r>
              <a:rPr lang="en-US" altLang="zh-CN" sz="3200" u="sng" dirty="0">
                <a:solidFill>
                  <a:srgbClr val="FF0000"/>
                </a:solidFill>
              </a:rPr>
              <a:t>5</a:t>
            </a:r>
            <a:r>
              <a:rPr lang="zh-CN" altLang="en-US" sz="3200" u="sng" dirty="0">
                <a:solidFill>
                  <a:srgbClr val="FF0000"/>
                </a:solidFill>
              </a:rPr>
              <a:t>）子集法总结</a:t>
            </a:r>
            <a:endParaRPr lang="zh-CN" altLang="en-US" sz="3200" u="sng" dirty="0">
              <a:solidFill>
                <a:srgbClr val="FF0000"/>
              </a:solidFill>
            </a:endParaRPr>
          </a:p>
        </p:txBody>
      </p:sp>
      <p:sp>
        <p:nvSpPr>
          <p:cNvPr id="99331" name="Rectangle 3"/>
          <p:cNvSpPr>
            <a:spLocks noGrp="1"/>
          </p:cNvSpPr>
          <p:nvPr>
            <p:ph idx="1"/>
          </p:nvPr>
        </p:nvSpPr>
        <p:spPr>
          <a:xfrm>
            <a:off x="685800" y="1066800"/>
            <a:ext cx="7772400" cy="5029200"/>
          </a:xfrm>
          <a:ln>
            <a:solidFill>
              <a:srgbClr val="000099">
                <a:alpha val="100000"/>
              </a:srgbClr>
            </a:solidFill>
            <a:miter lim="800000"/>
          </a:ln>
        </p:spPr>
        <p:txBody>
          <a:bodyPr vert="horz" wrap="square" lIns="91440" tIns="45720" rIns="91440" bIns="45720" anchor="t" anchorCtr="0"/>
          <a:p>
            <a:pPr eaLnBrk="1" hangingPunct="1"/>
            <a:r>
              <a:rPr lang="en-US" altLang="zh-CN" dirty="0"/>
              <a:t>NFA M —&gt;DFA M’’  </a:t>
            </a:r>
            <a:r>
              <a:rPr lang="zh-CN" altLang="en-US" dirty="0"/>
              <a:t>子集法：</a:t>
            </a:r>
            <a:endParaRPr lang="zh-CN" altLang="en-US" dirty="0"/>
          </a:p>
          <a:p>
            <a:pPr eaLnBrk="1" hangingPunct="1">
              <a:buNone/>
            </a:pPr>
            <a:r>
              <a:rPr lang="zh-CN" altLang="en-US" sz="2400" dirty="0"/>
              <a:t>    （</a:t>
            </a:r>
            <a:r>
              <a:rPr lang="en-US" altLang="zh-CN" sz="2400" dirty="0"/>
              <a:t>1</a:t>
            </a:r>
            <a:r>
              <a:rPr lang="zh-CN" altLang="en-US" sz="2400" dirty="0"/>
              <a:t>）初期转换：</a:t>
            </a:r>
            <a:r>
              <a:rPr lang="zh-CN" altLang="en-US" sz="2400" dirty="0">
                <a:solidFill>
                  <a:srgbClr val="000099"/>
                </a:solidFill>
              </a:rPr>
              <a:t>增加</a:t>
            </a:r>
            <a:r>
              <a:rPr lang="en-US" altLang="zh-CN" sz="2400" dirty="0">
                <a:solidFill>
                  <a:srgbClr val="000099"/>
                </a:solidFill>
              </a:rPr>
              <a:t>X, Y</a:t>
            </a:r>
            <a:r>
              <a:rPr lang="zh-CN" altLang="en-US" sz="2400" dirty="0">
                <a:solidFill>
                  <a:srgbClr val="000099"/>
                </a:solidFill>
              </a:rPr>
              <a:t>，  </a:t>
            </a:r>
            <a:r>
              <a:rPr lang="zh-CN" altLang="en-US" sz="2400" u="sng" dirty="0">
                <a:solidFill>
                  <a:srgbClr val="FF0000"/>
                </a:solidFill>
              </a:rPr>
              <a:t>正规式向单字符转换</a:t>
            </a:r>
            <a:endParaRPr lang="zh-CN" altLang="en-US" sz="2400" u="sng" dirty="0">
              <a:solidFill>
                <a:srgbClr val="FF0000"/>
              </a:solidFill>
            </a:endParaRPr>
          </a:p>
          <a:p>
            <a:pPr eaLnBrk="1" hangingPunct="1">
              <a:buNone/>
            </a:pPr>
            <a:r>
              <a:rPr lang="zh-CN" altLang="en-US" sz="2400" dirty="0"/>
              <a:t>    （</a:t>
            </a:r>
            <a:r>
              <a:rPr lang="en-US" altLang="zh-CN" sz="2400" dirty="0"/>
              <a:t>2)  </a:t>
            </a:r>
            <a:r>
              <a:rPr lang="zh-CN" altLang="en-US" sz="2400" dirty="0"/>
              <a:t>构造闭包：</a:t>
            </a:r>
            <a:r>
              <a:rPr lang="zh-CN" altLang="en-US" sz="2400" dirty="0">
                <a:solidFill>
                  <a:srgbClr val="000099"/>
                </a:solidFill>
              </a:rPr>
              <a:t>确定性转换</a:t>
            </a:r>
            <a:r>
              <a:rPr lang="zh-CN" altLang="en-US" sz="2400" dirty="0"/>
              <a:t>（</a:t>
            </a:r>
            <a:r>
              <a:rPr lang="zh-CN" altLang="en-US" sz="2400" u="sng" dirty="0">
                <a:solidFill>
                  <a:srgbClr val="FF0000"/>
                </a:solidFill>
              </a:rPr>
              <a:t>消除</a:t>
            </a:r>
            <a:r>
              <a:rPr lang="en-US" altLang="zh-CN" sz="2400" u="sng" dirty="0">
                <a:solidFill>
                  <a:srgbClr val="FF0000"/>
                </a:solidFill>
                <a:latin typeface="宋体" panose="02010600030101010101" pitchFamily="2" charset="-122"/>
              </a:rPr>
              <a:t>ε</a:t>
            </a:r>
            <a:r>
              <a:rPr lang="zh-CN" altLang="en-US" sz="2400" u="sng" dirty="0">
                <a:solidFill>
                  <a:srgbClr val="FF0000"/>
                </a:solidFill>
                <a:latin typeface="宋体" panose="02010600030101010101" pitchFamily="2" charset="-122"/>
              </a:rPr>
              <a:t>和</a:t>
            </a:r>
            <a:r>
              <a:rPr lang="zh-CN" altLang="en-US" sz="2400" u="sng" dirty="0">
                <a:solidFill>
                  <a:srgbClr val="FF0000"/>
                </a:solidFill>
              </a:rPr>
              <a:t> </a:t>
            </a:r>
            <a:r>
              <a:rPr lang="en-US" altLang="zh-CN" sz="2400" u="sng" dirty="0">
                <a:solidFill>
                  <a:srgbClr val="FF0000"/>
                </a:solidFill>
                <a:latin typeface="宋体" panose="02010600030101010101" pitchFamily="2" charset="-122"/>
              </a:rPr>
              <a:t>∑</a:t>
            </a:r>
            <a:r>
              <a:rPr lang="en-US" altLang="zh-CN" sz="2400" u="sng" baseline="30000" dirty="0">
                <a:solidFill>
                  <a:srgbClr val="FF0000"/>
                </a:solidFill>
                <a:latin typeface="宋体" panose="02010600030101010101" pitchFamily="2" charset="-122"/>
              </a:rPr>
              <a:t>*</a:t>
            </a:r>
            <a:r>
              <a:rPr lang="zh-CN" altLang="en-US" sz="2400" dirty="0"/>
              <a:t>）   </a:t>
            </a:r>
            <a:endParaRPr lang="zh-CN" altLang="en-US" sz="2400" dirty="0"/>
          </a:p>
          <a:p>
            <a:pPr eaLnBrk="1" hangingPunct="1">
              <a:buNone/>
            </a:pPr>
            <a:r>
              <a:rPr lang="zh-CN" altLang="en-US" sz="2400" dirty="0"/>
              <a:t>    （</a:t>
            </a:r>
            <a:r>
              <a:rPr lang="en-US" altLang="zh-CN" sz="2400" dirty="0"/>
              <a:t>3</a:t>
            </a:r>
            <a:r>
              <a:rPr lang="zh-CN" altLang="en-US" sz="2400" dirty="0"/>
              <a:t>）重新命名：</a:t>
            </a:r>
            <a:r>
              <a:rPr lang="zh-CN" altLang="en-US" sz="2400" dirty="0">
                <a:solidFill>
                  <a:srgbClr val="000099"/>
                </a:solidFill>
              </a:rPr>
              <a:t>合并并重命名等价状态</a:t>
            </a:r>
            <a:endParaRPr lang="zh-CN" altLang="en-US" dirty="0"/>
          </a:p>
          <a:p>
            <a:pPr eaLnBrk="1" hangingPunct="1"/>
            <a:r>
              <a:rPr lang="zh-CN" altLang="en-US" dirty="0"/>
              <a:t>子集法作为算法的有效性：</a:t>
            </a:r>
            <a:endParaRPr lang="zh-CN" altLang="en-US" dirty="0"/>
          </a:p>
          <a:p>
            <a:pPr eaLnBrk="1" hangingPunct="1">
              <a:buNone/>
            </a:pPr>
            <a:r>
              <a:rPr lang="zh-CN" altLang="en-US" dirty="0"/>
              <a:t>    </a:t>
            </a:r>
            <a:r>
              <a:rPr lang="en-US" altLang="zh-CN" sz="2400" dirty="0">
                <a:solidFill>
                  <a:srgbClr val="000099"/>
                </a:solidFill>
              </a:rPr>
              <a:t>(1)(3)</a:t>
            </a:r>
            <a:r>
              <a:rPr lang="zh-CN" altLang="en-US" sz="2400" dirty="0">
                <a:solidFill>
                  <a:srgbClr val="000099"/>
                </a:solidFill>
              </a:rPr>
              <a:t>是等价变换，（</a:t>
            </a:r>
            <a:r>
              <a:rPr lang="en-US" altLang="zh-CN" sz="2400" dirty="0">
                <a:solidFill>
                  <a:srgbClr val="000099"/>
                </a:solidFill>
              </a:rPr>
              <a:t>2</a:t>
            </a:r>
            <a:r>
              <a:rPr lang="zh-CN" altLang="en-US" sz="2400" dirty="0">
                <a:solidFill>
                  <a:srgbClr val="000099"/>
                </a:solidFill>
              </a:rPr>
              <a:t>）子集有限决定算法的有穷性。</a:t>
            </a:r>
            <a:endParaRPr lang="zh-CN" altLang="en-US" sz="2400" dirty="0">
              <a:solidFill>
                <a:srgbClr val="000099"/>
              </a:solidFill>
            </a:endParaRPr>
          </a:p>
          <a:p>
            <a:pPr eaLnBrk="1" hangingPunct="1"/>
            <a:r>
              <a:rPr lang="zh-CN" altLang="en-US" dirty="0"/>
              <a:t>结论：</a:t>
            </a:r>
            <a:endParaRPr lang="zh-CN" altLang="en-US" dirty="0"/>
          </a:p>
          <a:p>
            <a:pPr eaLnBrk="1" hangingPunct="1">
              <a:buNone/>
            </a:pPr>
            <a:r>
              <a:rPr lang="zh-CN" altLang="en-US" dirty="0"/>
              <a:t>    </a:t>
            </a:r>
            <a:r>
              <a:rPr lang="en-US" altLang="zh-CN" sz="2600" dirty="0">
                <a:solidFill>
                  <a:srgbClr val="000099"/>
                </a:solidFill>
                <a:latin typeface="宋体" panose="02010600030101010101" pitchFamily="2" charset="-122"/>
              </a:rPr>
              <a:t>DFA</a:t>
            </a:r>
            <a:r>
              <a:rPr lang="zh-CN" altLang="en-US" sz="2600" dirty="0">
                <a:latin typeface="宋体" panose="02010600030101010101" pitchFamily="2" charset="-122"/>
              </a:rPr>
              <a:t>是</a:t>
            </a:r>
            <a:r>
              <a:rPr lang="en-US" altLang="zh-CN" sz="2600" dirty="0">
                <a:solidFill>
                  <a:srgbClr val="000099"/>
                </a:solidFill>
                <a:latin typeface="宋体" panose="02010600030101010101" pitchFamily="2" charset="-122"/>
              </a:rPr>
              <a:t>NFA</a:t>
            </a:r>
            <a:r>
              <a:rPr lang="zh-CN" altLang="en-US" sz="2600" dirty="0">
                <a:latin typeface="宋体" panose="02010600030101010101" pitchFamily="2" charset="-122"/>
              </a:rPr>
              <a:t>的特例；</a:t>
            </a:r>
            <a:endParaRPr lang="zh-CN" altLang="en-US" sz="2600" dirty="0">
              <a:latin typeface="宋体" panose="02010600030101010101" pitchFamily="2" charset="-122"/>
            </a:endParaRPr>
          </a:p>
          <a:p>
            <a:pPr eaLnBrk="1" hangingPunct="1">
              <a:buNone/>
            </a:pPr>
            <a:r>
              <a:rPr lang="zh-CN" altLang="en-US" sz="2600" dirty="0">
                <a:latin typeface="宋体" panose="02010600030101010101" pitchFamily="2" charset="-122"/>
              </a:rPr>
              <a:t>  对于每个</a:t>
            </a:r>
            <a:r>
              <a:rPr lang="en-US" altLang="zh-CN" sz="2600" dirty="0">
                <a:solidFill>
                  <a:srgbClr val="000099"/>
                </a:solidFill>
                <a:latin typeface="宋体" panose="02010600030101010101" pitchFamily="2" charset="-122"/>
              </a:rPr>
              <a:t>NFA M</a:t>
            </a:r>
            <a:r>
              <a:rPr lang="zh-CN" altLang="en-US" sz="2600" dirty="0">
                <a:latin typeface="宋体" panose="02010600030101010101" pitchFamily="2" charset="-122"/>
              </a:rPr>
              <a:t>存在一个</a:t>
            </a:r>
            <a:r>
              <a:rPr lang="en-US" altLang="zh-CN" sz="2600" dirty="0">
                <a:solidFill>
                  <a:srgbClr val="000099"/>
                </a:solidFill>
                <a:latin typeface="宋体" panose="02010600030101010101" pitchFamily="2" charset="-122"/>
              </a:rPr>
              <a:t>DFA M</a:t>
            </a:r>
            <a:r>
              <a:rPr lang="en-US" altLang="zh-CN" sz="2600" dirty="0">
                <a:solidFill>
                  <a:srgbClr val="000099"/>
                </a:solidFill>
              </a:rPr>
              <a:t>’</a:t>
            </a:r>
            <a:r>
              <a:rPr lang="en-US" altLang="zh-CN" sz="2600" dirty="0">
                <a:latin typeface="宋体" panose="02010600030101010101" pitchFamily="2" charset="-122"/>
              </a:rPr>
              <a:t>,</a:t>
            </a:r>
            <a:r>
              <a:rPr lang="zh-CN" altLang="en-US" sz="2600" dirty="0">
                <a:latin typeface="宋体" panose="02010600030101010101" pitchFamily="2" charset="-122"/>
              </a:rPr>
              <a:t>使</a:t>
            </a:r>
            <a:r>
              <a:rPr lang="en-US" altLang="zh-CN" sz="2600" dirty="0">
                <a:solidFill>
                  <a:srgbClr val="000099"/>
                </a:solidFill>
                <a:latin typeface="宋体" panose="02010600030101010101" pitchFamily="2" charset="-122"/>
              </a:rPr>
              <a:t>L(M)</a:t>
            </a:r>
            <a:r>
              <a:rPr lang="zh-CN" altLang="en-US" sz="2600" dirty="0">
                <a:solidFill>
                  <a:srgbClr val="000099"/>
                </a:solidFill>
                <a:latin typeface="宋体" panose="02010600030101010101" pitchFamily="2" charset="-122"/>
              </a:rPr>
              <a:t>＝</a:t>
            </a:r>
            <a:r>
              <a:rPr lang="en-US" altLang="zh-CN" sz="2600" dirty="0">
                <a:solidFill>
                  <a:srgbClr val="000099"/>
                </a:solidFill>
                <a:latin typeface="宋体" panose="02010600030101010101" pitchFamily="2" charset="-122"/>
              </a:rPr>
              <a:t>L(M</a:t>
            </a:r>
            <a:r>
              <a:rPr lang="en-US" altLang="zh-CN" sz="2600" dirty="0">
                <a:solidFill>
                  <a:srgbClr val="000099"/>
                </a:solidFill>
              </a:rPr>
              <a:t>’</a:t>
            </a:r>
            <a:r>
              <a:rPr lang="en-US" altLang="zh-CN" sz="2600" dirty="0">
                <a:solidFill>
                  <a:srgbClr val="000099"/>
                </a:solidFill>
                <a:latin typeface="宋体" panose="02010600030101010101" pitchFamily="2" charset="-122"/>
              </a:rPr>
              <a:t>)</a:t>
            </a: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
          <p:cNvSpPr>
            <a:spLocks noGrp="1"/>
          </p:cNvSpPr>
          <p:nvPr>
            <p:ph type="title"/>
          </p:nvPr>
        </p:nvSpPr>
        <p:spPr/>
        <p:txBody>
          <a:bodyPr vert="horz" wrap="square" lIns="91440" tIns="45720" rIns="91440" bIns="45720" anchor="ctr" anchorCtr="0"/>
          <a:p>
            <a:endParaRPr lang="zh-CN" altLang="en-US" dirty="0"/>
          </a:p>
        </p:txBody>
      </p:sp>
      <p:pic>
        <p:nvPicPr>
          <p:cNvPr id="100355" name="图片 3"/>
          <p:cNvPicPr>
            <a:picLocks noChangeAspect="1"/>
          </p:cNvPicPr>
          <p:nvPr/>
        </p:nvPicPr>
        <p:blipFill>
          <a:blip r:embed="rId1"/>
          <a:stretch>
            <a:fillRect/>
          </a:stretch>
        </p:blipFill>
        <p:spPr>
          <a:xfrm>
            <a:off x="611188" y="1917700"/>
            <a:ext cx="8148637" cy="4583113"/>
          </a:xfrm>
          <a:prstGeom prst="rect">
            <a:avLst/>
          </a:prstGeom>
          <a:noFill/>
          <a:ln w="9525">
            <a:noFill/>
          </a:ln>
        </p:spPr>
      </p:pic>
      <p:pic>
        <p:nvPicPr>
          <p:cNvPr id="5" name="图片 4"/>
          <p:cNvPicPr>
            <a:picLocks noChangeAspect="1"/>
          </p:cNvPicPr>
          <p:nvPr/>
        </p:nvPicPr>
        <p:blipFill>
          <a:blip r:embed="rId2"/>
          <a:stretch>
            <a:fillRect/>
          </a:stretch>
        </p:blipFill>
        <p:spPr>
          <a:xfrm>
            <a:off x="2782888" y="404813"/>
            <a:ext cx="3579812" cy="6365875"/>
          </a:xfrm>
          <a:prstGeom prst="rect">
            <a:avLst/>
          </a:prstGeom>
          <a:noFill/>
          <a:ln w="9525">
            <a:noFill/>
          </a:ln>
        </p:spPr>
      </p:pic>
      <p:pic>
        <p:nvPicPr>
          <p:cNvPr id="6" name="图片 5"/>
          <p:cNvPicPr>
            <a:picLocks noChangeAspect="1"/>
          </p:cNvPicPr>
          <p:nvPr/>
        </p:nvPicPr>
        <p:blipFill>
          <a:blip r:embed="rId3"/>
          <a:stretch>
            <a:fillRect/>
          </a:stretch>
        </p:blipFill>
        <p:spPr>
          <a:xfrm>
            <a:off x="2124075" y="1989138"/>
            <a:ext cx="5435600" cy="40782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mmexport1694820386637"/>
          <p:cNvPicPr>
            <a:picLocks noChangeAspect="1"/>
          </p:cNvPicPr>
          <p:nvPr/>
        </p:nvPicPr>
        <p:blipFill>
          <a:blip r:embed="rId1"/>
          <a:stretch>
            <a:fillRect/>
          </a:stretch>
        </p:blipFill>
        <p:spPr>
          <a:xfrm>
            <a:off x="2284730" y="0"/>
            <a:ext cx="4574540" cy="68580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p:cNvSpPr>
          <p:nvPr>
            <p:ph type="title"/>
          </p:nvPr>
        </p:nvSpPr>
        <p:spPr>
          <a:xfrm>
            <a:off x="685800" y="762000"/>
            <a:ext cx="7772400" cy="762000"/>
          </a:xfrm>
        </p:spPr>
        <p:txBody>
          <a:bodyPr vert="horz" wrap="square" lIns="91440" tIns="45720" rIns="91440" bIns="45720" anchor="ctr" anchorCtr="0"/>
          <a:p>
            <a:pPr eaLnBrk="1" hangingPunct="1"/>
            <a:r>
              <a:rPr lang="en-US" altLang="zh-CN" sz="2800" u="sng" dirty="0">
                <a:solidFill>
                  <a:srgbClr val="FF0000"/>
                </a:solidFill>
              </a:rPr>
              <a:t>3</a:t>
            </a:r>
            <a:r>
              <a:rPr lang="zh-CN" altLang="en-US" sz="2800" u="sng" dirty="0">
                <a:solidFill>
                  <a:srgbClr val="FF0000"/>
                </a:solidFill>
              </a:rPr>
              <a:t>．</a:t>
            </a:r>
            <a:r>
              <a:rPr lang="en-US" altLang="zh-CN" sz="2800" u="sng" dirty="0">
                <a:solidFill>
                  <a:srgbClr val="FF0000"/>
                </a:solidFill>
              </a:rPr>
              <a:t>3</a:t>
            </a:r>
            <a:r>
              <a:rPr lang="zh-CN" altLang="en-US" sz="2800" u="sng" dirty="0">
                <a:solidFill>
                  <a:srgbClr val="FF0000"/>
                </a:solidFill>
              </a:rPr>
              <a:t>．</a:t>
            </a:r>
            <a:r>
              <a:rPr lang="en-US" altLang="zh-CN" sz="2800" u="sng" dirty="0">
                <a:solidFill>
                  <a:srgbClr val="FF0000"/>
                </a:solidFill>
              </a:rPr>
              <a:t>4 </a:t>
            </a:r>
            <a:r>
              <a:rPr lang="zh-CN" altLang="en-US" sz="2800" u="sng" dirty="0">
                <a:solidFill>
                  <a:srgbClr val="FF0000"/>
                </a:solidFill>
              </a:rPr>
              <a:t>正规文法与有限自动机的等价性</a:t>
            </a:r>
            <a:r>
              <a:rPr lang="zh-CN" altLang="en-US" dirty="0"/>
              <a:t> </a:t>
            </a:r>
            <a:endParaRPr lang="zh-CN" altLang="en-US" sz="3200" dirty="0">
              <a:solidFill>
                <a:srgbClr val="FF0000"/>
              </a:solidFill>
            </a:endParaRPr>
          </a:p>
        </p:txBody>
      </p:sp>
      <p:sp>
        <p:nvSpPr>
          <p:cNvPr id="101379" name="Rectangle 3"/>
          <p:cNvSpPr>
            <a:spLocks noGrp="1"/>
          </p:cNvSpPr>
          <p:nvPr>
            <p:ph idx="1"/>
          </p:nvPr>
        </p:nvSpPr>
        <p:spPr>
          <a:xfrm>
            <a:off x="647700" y="1828800"/>
            <a:ext cx="7848600" cy="4572000"/>
          </a:xfrm>
          <a:ln>
            <a:solidFill>
              <a:srgbClr val="A50021">
                <a:alpha val="100000"/>
              </a:srgbClr>
            </a:solidFill>
            <a:miter lim="800000"/>
          </a:ln>
        </p:spPr>
        <p:txBody>
          <a:bodyPr vert="horz" wrap="square" lIns="91440" tIns="45720" rIns="91440" bIns="45720" anchor="t" anchorCtr="0"/>
          <a:p>
            <a:pPr eaLnBrk="1" hangingPunct="1">
              <a:lnSpc>
                <a:spcPct val="90000"/>
              </a:lnSpc>
            </a:pPr>
            <a:r>
              <a:rPr lang="zh-CN" altLang="en-US" sz="2800" dirty="0"/>
              <a:t>定义：</a:t>
            </a:r>
            <a:r>
              <a:rPr lang="zh-CN" altLang="en-US" sz="2400" dirty="0">
                <a:solidFill>
                  <a:srgbClr val="000099"/>
                </a:solidFill>
              </a:rPr>
              <a:t>对于</a:t>
            </a:r>
            <a:r>
              <a:rPr lang="zh-CN" altLang="en-US" sz="2400" u="sng" dirty="0">
                <a:solidFill>
                  <a:srgbClr val="000099"/>
                </a:solidFill>
              </a:rPr>
              <a:t>正规文法</a:t>
            </a:r>
            <a:r>
              <a:rPr lang="en-US" altLang="zh-CN" sz="2400" u="sng" dirty="0">
                <a:solidFill>
                  <a:srgbClr val="000099"/>
                </a:solidFill>
              </a:rPr>
              <a:t>G</a:t>
            </a:r>
            <a:r>
              <a:rPr lang="zh-CN" altLang="en-US" sz="2400" dirty="0">
                <a:solidFill>
                  <a:srgbClr val="000099"/>
                </a:solidFill>
              </a:rPr>
              <a:t>和</a:t>
            </a:r>
            <a:r>
              <a:rPr lang="zh-CN" altLang="en-US" sz="2400" u="sng" dirty="0">
                <a:solidFill>
                  <a:srgbClr val="000099"/>
                </a:solidFill>
              </a:rPr>
              <a:t>有限自动机</a:t>
            </a:r>
            <a:r>
              <a:rPr lang="en-US" altLang="zh-CN" sz="2400" u="sng" dirty="0">
                <a:solidFill>
                  <a:srgbClr val="000099"/>
                </a:solidFill>
              </a:rPr>
              <a:t>M</a:t>
            </a:r>
            <a:r>
              <a:rPr lang="en-US" altLang="zh-CN" sz="2400" dirty="0">
                <a:solidFill>
                  <a:srgbClr val="000099"/>
                </a:solidFill>
              </a:rPr>
              <a:t>,</a:t>
            </a:r>
            <a:endParaRPr lang="en-US" altLang="zh-CN" sz="2400" dirty="0">
              <a:solidFill>
                <a:srgbClr val="000099"/>
              </a:solidFill>
            </a:endParaRPr>
          </a:p>
          <a:p>
            <a:pPr eaLnBrk="1" hangingPunct="1">
              <a:lnSpc>
                <a:spcPct val="90000"/>
              </a:lnSpc>
              <a:buNone/>
            </a:pPr>
            <a:r>
              <a:rPr lang="en-US" altLang="zh-CN" sz="2400" dirty="0">
                <a:solidFill>
                  <a:srgbClr val="000099"/>
                </a:solidFill>
              </a:rPr>
              <a:t>                  </a:t>
            </a:r>
            <a:r>
              <a:rPr lang="zh-CN" altLang="en-US" sz="2400" dirty="0">
                <a:solidFill>
                  <a:srgbClr val="000099"/>
                </a:solidFill>
              </a:rPr>
              <a:t>如果</a:t>
            </a:r>
            <a:r>
              <a:rPr lang="en-US" altLang="zh-CN" sz="2400" u="sng" dirty="0">
                <a:solidFill>
                  <a:srgbClr val="000099"/>
                </a:solidFill>
              </a:rPr>
              <a:t>L(G)=L(M)</a:t>
            </a:r>
            <a:r>
              <a:rPr lang="en-US" altLang="zh-CN" sz="2400" dirty="0">
                <a:solidFill>
                  <a:srgbClr val="000099"/>
                </a:solidFill>
              </a:rPr>
              <a:t>,</a:t>
            </a:r>
            <a:r>
              <a:rPr lang="zh-CN" altLang="en-US" sz="2400" dirty="0">
                <a:solidFill>
                  <a:srgbClr val="000099"/>
                </a:solidFill>
              </a:rPr>
              <a:t>则称</a:t>
            </a:r>
            <a:r>
              <a:rPr lang="en-US" altLang="zh-CN" sz="2400" u="sng" dirty="0">
                <a:solidFill>
                  <a:srgbClr val="000099"/>
                </a:solidFill>
              </a:rPr>
              <a:t>G</a:t>
            </a:r>
            <a:r>
              <a:rPr lang="zh-CN" altLang="en-US" sz="2400" u="sng" dirty="0">
                <a:solidFill>
                  <a:srgbClr val="000099"/>
                </a:solidFill>
              </a:rPr>
              <a:t>和</a:t>
            </a:r>
            <a:r>
              <a:rPr lang="en-US" altLang="zh-CN" sz="2400" u="sng" dirty="0">
                <a:solidFill>
                  <a:srgbClr val="000099"/>
                </a:solidFill>
              </a:rPr>
              <a:t>M</a:t>
            </a:r>
            <a:r>
              <a:rPr lang="zh-CN" altLang="en-US" sz="2400" u="sng" dirty="0">
                <a:solidFill>
                  <a:srgbClr val="000099"/>
                </a:solidFill>
              </a:rPr>
              <a:t>等价</a:t>
            </a:r>
            <a:r>
              <a:rPr lang="zh-CN" altLang="en-US" sz="2400" dirty="0">
                <a:solidFill>
                  <a:srgbClr val="000099"/>
                </a:solidFill>
              </a:rPr>
              <a:t>。</a:t>
            </a:r>
            <a:endParaRPr lang="zh-CN" altLang="en-US" sz="2400" dirty="0">
              <a:solidFill>
                <a:srgbClr val="000099"/>
              </a:solidFill>
            </a:endParaRPr>
          </a:p>
          <a:p>
            <a:pPr eaLnBrk="1" hangingPunct="1">
              <a:lnSpc>
                <a:spcPct val="90000"/>
              </a:lnSpc>
            </a:pPr>
            <a:r>
              <a:rPr lang="zh-CN" altLang="en-US" sz="2800" dirty="0"/>
              <a:t>推论</a:t>
            </a:r>
            <a:r>
              <a:rPr lang="zh-CN" altLang="en-US" dirty="0"/>
              <a:t>：</a:t>
            </a:r>
            <a:endParaRPr lang="zh-CN" altLang="en-US" dirty="0"/>
          </a:p>
          <a:p>
            <a:pPr eaLnBrk="1" hangingPunct="1">
              <a:lnSpc>
                <a:spcPct val="90000"/>
              </a:lnSpc>
              <a:buNone/>
            </a:pPr>
            <a:r>
              <a:rPr lang="en-US" altLang="zh-CN" sz="2800" dirty="0">
                <a:solidFill>
                  <a:srgbClr val="A50021"/>
                </a:solidFill>
              </a:rPr>
              <a:t>1</a:t>
            </a:r>
            <a:r>
              <a:rPr lang="zh-CN" altLang="en-US" sz="2800" dirty="0">
                <a:solidFill>
                  <a:srgbClr val="A50021"/>
                </a:solidFill>
              </a:rPr>
              <a:t>－</a:t>
            </a:r>
            <a:r>
              <a:rPr lang="en-US" altLang="zh-CN" sz="2800" dirty="0">
                <a:solidFill>
                  <a:srgbClr val="A50021"/>
                </a:solidFill>
              </a:rPr>
              <a:t>1 </a:t>
            </a:r>
            <a:r>
              <a:rPr lang="zh-CN" altLang="en-US" sz="2800" dirty="0">
                <a:solidFill>
                  <a:srgbClr val="A50021"/>
                </a:solidFill>
              </a:rPr>
              <a:t>右正规文法</a:t>
            </a:r>
            <a:r>
              <a:rPr lang="en-US" altLang="zh-CN" dirty="0">
                <a:solidFill>
                  <a:srgbClr val="A50021"/>
                </a:solidFill>
              </a:rPr>
              <a:t>G</a:t>
            </a:r>
            <a:r>
              <a:rPr lang="en-US" altLang="zh-CN" sz="2400" baseline="-30000" dirty="0">
                <a:solidFill>
                  <a:srgbClr val="A50021"/>
                </a:solidFill>
              </a:rPr>
              <a:t>R</a:t>
            </a:r>
            <a:r>
              <a:rPr lang="en-US" altLang="zh-CN" dirty="0">
                <a:solidFill>
                  <a:srgbClr val="A50021"/>
                </a:solidFill>
              </a:rPr>
              <a:t> →(FA) M &amp; </a:t>
            </a:r>
            <a:r>
              <a:rPr lang="en-US" altLang="zh-CN" sz="2800" dirty="0">
                <a:solidFill>
                  <a:srgbClr val="A50021"/>
                </a:solidFill>
              </a:rPr>
              <a:t>L(G</a:t>
            </a:r>
            <a:r>
              <a:rPr lang="en-US" altLang="zh-CN" sz="2400" baseline="-30000" dirty="0">
                <a:solidFill>
                  <a:srgbClr val="A50021"/>
                </a:solidFill>
              </a:rPr>
              <a:t>R</a:t>
            </a:r>
            <a:r>
              <a:rPr lang="en-US" altLang="zh-CN" sz="2800" dirty="0">
                <a:solidFill>
                  <a:srgbClr val="A50021"/>
                </a:solidFill>
              </a:rPr>
              <a:t>)=L(M)</a:t>
            </a:r>
            <a:endParaRPr lang="en-US" altLang="zh-CN" sz="2800" dirty="0">
              <a:solidFill>
                <a:srgbClr val="A50021"/>
              </a:solidFill>
            </a:endParaRPr>
          </a:p>
          <a:p>
            <a:pPr eaLnBrk="1" hangingPunct="1">
              <a:lnSpc>
                <a:spcPct val="90000"/>
              </a:lnSpc>
              <a:buNone/>
            </a:pPr>
            <a:r>
              <a:rPr lang="en-US" altLang="zh-CN" sz="2800" dirty="0">
                <a:solidFill>
                  <a:srgbClr val="A50021"/>
                </a:solidFill>
              </a:rPr>
              <a:t>1</a:t>
            </a:r>
            <a:r>
              <a:rPr lang="zh-CN" altLang="en-US" sz="2800" dirty="0">
                <a:solidFill>
                  <a:srgbClr val="A50021"/>
                </a:solidFill>
              </a:rPr>
              <a:t>－</a:t>
            </a:r>
            <a:r>
              <a:rPr lang="en-US" altLang="zh-CN" sz="2800" dirty="0">
                <a:solidFill>
                  <a:srgbClr val="A50021"/>
                </a:solidFill>
              </a:rPr>
              <a:t>2 </a:t>
            </a:r>
            <a:r>
              <a:rPr lang="zh-CN" altLang="en-US" sz="2800" dirty="0">
                <a:solidFill>
                  <a:srgbClr val="A50021"/>
                </a:solidFill>
              </a:rPr>
              <a:t>左正规文法</a:t>
            </a:r>
            <a:r>
              <a:rPr lang="en-US" altLang="zh-CN" dirty="0">
                <a:solidFill>
                  <a:srgbClr val="A50021"/>
                </a:solidFill>
              </a:rPr>
              <a:t>G</a:t>
            </a:r>
            <a:r>
              <a:rPr lang="en-US" altLang="zh-CN" sz="2400" baseline="-30000" dirty="0">
                <a:solidFill>
                  <a:srgbClr val="A50021"/>
                </a:solidFill>
              </a:rPr>
              <a:t>L</a:t>
            </a:r>
            <a:r>
              <a:rPr lang="en-US" altLang="zh-CN" dirty="0">
                <a:solidFill>
                  <a:srgbClr val="A50021"/>
                </a:solidFill>
              </a:rPr>
              <a:t> →(FA) M &amp; </a:t>
            </a:r>
            <a:r>
              <a:rPr lang="en-US" altLang="zh-CN" sz="2800" dirty="0">
                <a:solidFill>
                  <a:srgbClr val="A50021"/>
                </a:solidFill>
              </a:rPr>
              <a:t>L(G</a:t>
            </a:r>
            <a:r>
              <a:rPr lang="en-US" altLang="zh-CN" sz="2400" baseline="-30000" dirty="0">
                <a:solidFill>
                  <a:srgbClr val="A50021"/>
                </a:solidFill>
              </a:rPr>
              <a:t>L</a:t>
            </a:r>
            <a:r>
              <a:rPr lang="en-US" altLang="zh-CN" sz="2800" dirty="0">
                <a:solidFill>
                  <a:srgbClr val="A50021"/>
                </a:solidFill>
              </a:rPr>
              <a:t>)=L(M)</a:t>
            </a:r>
            <a:endParaRPr lang="en-US" altLang="zh-CN" sz="2800" dirty="0">
              <a:solidFill>
                <a:srgbClr val="A50021"/>
              </a:solidFill>
            </a:endParaRPr>
          </a:p>
          <a:p>
            <a:pPr eaLnBrk="1" hangingPunct="1">
              <a:lnSpc>
                <a:spcPct val="90000"/>
              </a:lnSpc>
              <a:buNone/>
            </a:pPr>
            <a:endParaRPr lang="en-US" altLang="zh-CN" sz="2800" dirty="0">
              <a:solidFill>
                <a:srgbClr val="A50021"/>
              </a:solidFill>
            </a:endParaRPr>
          </a:p>
          <a:p>
            <a:pPr eaLnBrk="1" hangingPunct="1">
              <a:lnSpc>
                <a:spcPct val="90000"/>
              </a:lnSpc>
              <a:buNone/>
            </a:pPr>
            <a:r>
              <a:rPr lang="en-US" altLang="zh-CN" sz="2800" dirty="0">
                <a:solidFill>
                  <a:srgbClr val="A50021"/>
                </a:solidFill>
              </a:rPr>
              <a:t>2</a:t>
            </a:r>
            <a:r>
              <a:rPr lang="zh-CN" altLang="en-US" sz="2800" dirty="0">
                <a:solidFill>
                  <a:srgbClr val="A50021"/>
                </a:solidFill>
              </a:rPr>
              <a:t>－</a:t>
            </a:r>
            <a:r>
              <a:rPr lang="en-US" altLang="zh-CN" sz="2800" dirty="0">
                <a:solidFill>
                  <a:srgbClr val="A50021"/>
                </a:solidFill>
              </a:rPr>
              <a:t>1 (FA) M →</a:t>
            </a:r>
            <a:r>
              <a:rPr lang="zh-CN" altLang="en-US" sz="2800" dirty="0">
                <a:solidFill>
                  <a:srgbClr val="A50021"/>
                </a:solidFill>
              </a:rPr>
              <a:t>右正规文法 </a:t>
            </a:r>
            <a:r>
              <a:rPr lang="en-US" altLang="zh-CN" dirty="0">
                <a:solidFill>
                  <a:srgbClr val="A50021"/>
                </a:solidFill>
              </a:rPr>
              <a:t>G</a:t>
            </a:r>
            <a:r>
              <a:rPr lang="en-US" altLang="zh-CN" sz="2400" baseline="-30000" dirty="0">
                <a:solidFill>
                  <a:srgbClr val="A50021"/>
                </a:solidFill>
              </a:rPr>
              <a:t>R </a:t>
            </a:r>
            <a:r>
              <a:rPr lang="en-US" altLang="zh-CN" dirty="0">
                <a:solidFill>
                  <a:srgbClr val="A50021"/>
                </a:solidFill>
              </a:rPr>
              <a:t>&amp; </a:t>
            </a:r>
            <a:r>
              <a:rPr lang="en-US" altLang="zh-CN" sz="2800" dirty="0">
                <a:solidFill>
                  <a:srgbClr val="A50021"/>
                </a:solidFill>
              </a:rPr>
              <a:t>L(G</a:t>
            </a:r>
            <a:r>
              <a:rPr lang="en-US" altLang="zh-CN" sz="2400" baseline="-30000" dirty="0">
                <a:solidFill>
                  <a:srgbClr val="A50021"/>
                </a:solidFill>
              </a:rPr>
              <a:t>R</a:t>
            </a:r>
            <a:r>
              <a:rPr lang="en-US" altLang="zh-CN" sz="2800" dirty="0">
                <a:solidFill>
                  <a:srgbClr val="A50021"/>
                </a:solidFill>
              </a:rPr>
              <a:t>)=L(M)</a:t>
            </a:r>
            <a:endParaRPr lang="en-US" altLang="zh-CN" sz="2800" dirty="0">
              <a:solidFill>
                <a:srgbClr val="A50021"/>
              </a:solidFill>
            </a:endParaRPr>
          </a:p>
          <a:p>
            <a:pPr eaLnBrk="1" hangingPunct="1">
              <a:lnSpc>
                <a:spcPct val="90000"/>
              </a:lnSpc>
              <a:buNone/>
            </a:pPr>
            <a:r>
              <a:rPr lang="en-US" altLang="zh-CN" sz="2800" dirty="0">
                <a:solidFill>
                  <a:srgbClr val="A50021"/>
                </a:solidFill>
              </a:rPr>
              <a:t>2</a:t>
            </a:r>
            <a:r>
              <a:rPr lang="zh-CN" altLang="en-US" sz="2800" dirty="0">
                <a:solidFill>
                  <a:srgbClr val="A50021"/>
                </a:solidFill>
              </a:rPr>
              <a:t>－</a:t>
            </a:r>
            <a:r>
              <a:rPr lang="en-US" altLang="zh-CN" sz="2800" dirty="0">
                <a:solidFill>
                  <a:srgbClr val="A50021"/>
                </a:solidFill>
              </a:rPr>
              <a:t>2 (FA) M →</a:t>
            </a:r>
            <a:r>
              <a:rPr lang="zh-CN" altLang="en-US" sz="2800" dirty="0">
                <a:solidFill>
                  <a:srgbClr val="A50021"/>
                </a:solidFill>
              </a:rPr>
              <a:t>左正规文法 </a:t>
            </a:r>
            <a:r>
              <a:rPr lang="en-US" altLang="zh-CN" dirty="0">
                <a:solidFill>
                  <a:srgbClr val="A50021"/>
                </a:solidFill>
              </a:rPr>
              <a:t>G</a:t>
            </a:r>
            <a:r>
              <a:rPr lang="en-US" altLang="zh-CN" sz="2400" baseline="-30000" dirty="0">
                <a:solidFill>
                  <a:srgbClr val="A50021"/>
                </a:solidFill>
              </a:rPr>
              <a:t>L </a:t>
            </a:r>
            <a:r>
              <a:rPr lang="en-US" altLang="zh-CN" dirty="0">
                <a:solidFill>
                  <a:srgbClr val="A50021"/>
                </a:solidFill>
              </a:rPr>
              <a:t>&amp; </a:t>
            </a:r>
            <a:r>
              <a:rPr lang="en-US" altLang="zh-CN" sz="2800" dirty="0">
                <a:solidFill>
                  <a:srgbClr val="A50021"/>
                </a:solidFill>
              </a:rPr>
              <a:t>L(G</a:t>
            </a:r>
            <a:r>
              <a:rPr lang="en-US" altLang="zh-CN" sz="2400" baseline="-30000" dirty="0">
                <a:solidFill>
                  <a:srgbClr val="A50021"/>
                </a:solidFill>
              </a:rPr>
              <a:t>L</a:t>
            </a:r>
            <a:r>
              <a:rPr lang="en-US" altLang="zh-CN" sz="2800" dirty="0">
                <a:solidFill>
                  <a:srgbClr val="A50021"/>
                </a:solidFill>
              </a:rPr>
              <a:t>)=L(M)</a:t>
            </a:r>
            <a:r>
              <a:rPr lang="en-US" altLang="zh-CN" sz="2400" dirty="0">
                <a:solidFill>
                  <a:srgbClr val="A50021"/>
                </a:solidFill>
              </a:rPr>
              <a:t> </a:t>
            </a:r>
            <a:endParaRPr lang="en-US" altLang="zh-CN" sz="2800" dirty="0">
              <a:solidFill>
                <a:srgbClr val="A50021"/>
              </a:solidFill>
            </a:endParaRPr>
          </a:p>
          <a:p>
            <a:pPr eaLnBrk="1" hangingPunct="1">
              <a:lnSpc>
                <a:spcPct val="90000"/>
              </a:lnSpc>
              <a:buNone/>
            </a:pPr>
            <a:r>
              <a:rPr lang="en-US" altLang="zh-CN" sz="2800" dirty="0">
                <a:solidFill>
                  <a:srgbClr val="A50021"/>
                </a:solidFill>
              </a:rPr>
              <a:t>          </a:t>
            </a:r>
            <a:r>
              <a:rPr lang="zh-CN" altLang="en-US" sz="2800" dirty="0">
                <a:solidFill>
                  <a:srgbClr val="A50021"/>
                </a:solidFill>
              </a:rPr>
              <a:t>即： </a:t>
            </a:r>
            <a:r>
              <a:rPr lang="en-US" altLang="zh-CN" sz="2800" dirty="0">
                <a:solidFill>
                  <a:srgbClr val="A50021"/>
                </a:solidFill>
              </a:rPr>
              <a:t>L(M)</a:t>
            </a:r>
            <a:r>
              <a:rPr lang="en-US" altLang="zh-CN" sz="2400" dirty="0">
                <a:solidFill>
                  <a:srgbClr val="A50021"/>
                </a:solidFill>
              </a:rPr>
              <a:t> </a:t>
            </a:r>
            <a:r>
              <a:rPr lang="zh-CN" altLang="en-US" sz="2400" dirty="0">
                <a:solidFill>
                  <a:srgbClr val="A50021"/>
                </a:solidFill>
              </a:rPr>
              <a:t>＝</a:t>
            </a:r>
            <a:r>
              <a:rPr lang="en-US" altLang="zh-CN" sz="2800" dirty="0">
                <a:solidFill>
                  <a:srgbClr val="A50021"/>
                </a:solidFill>
              </a:rPr>
              <a:t>L(G</a:t>
            </a:r>
            <a:r>
              <a:rPr lang="en-US" altLang="zh-CN" sz="2400" baseline="-30000" dirty="0">
                <a:solidFill>
                  <a:srgbClr val="A50021"/>
                </a:solidFill>
              </a:rPr>
              <a:t>L</a:t>
            </a:r>
            <a:r>
              <a:rPr lang="en-US" altLang="zh-CN" sz="2800" dirty="0">
                <a:solidFill>
                  <a:srgbClr val="A50021"/>
                </a:solidFill>
              </a:rPr>
              <a:t>)= L(G</a:t>
            </a:r>
            <a:r>
              <a:rPr lang="en-US" altLang="zh-CN" sz="2400" baseline="-30000" dirty="0">
                <a:solidFill>
                  <a:srgbClr val="A50021"/>
                </a:solidFill>
              </a:rPr>
              <a:t>R</a:t>
            </a:r>
            <a:r>
              <a:rPr lang="en-US" altLang="zh-CN" sz="2800" dirty="0">
                <a:solidFill>
                  <a:srgbClr val="A50021"/>
                </a:solidFill>
              </a:rPr>
              <a:t>)</a:t>
            </a:r>
            <a:endParaRPr lang="en-US" altLang="zh-CN" sz="2800" dirty="0">
              <a:solidFill>
                <a:srgbClr val="A50021"/>
              </a:solidFill>
            </a:endParaRPr>
          </a:p>
        </p:txBody>
      </p:sp>
      <p:sp>
        <p:nvSpPr>
          <p:cNvPr id="101380" name="矩形 1"/>
          <p:cNvSpPr/>
          <p:nvPr/>
        </p:nvSpPr>
        <p:spPr>
          <a:xfrm>
            <a:off x="7235825" y="5949950"/>
            <a:ext cx="11080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四个引理</a:t>
            </a:r>
            <a:endParaRPr lang="zh-CN" altLang="en-US" sz="1800" dirty="0"/>
          </a:p>
        </p:txBody>
      </p:sp>
      <p:sp>
        <p:nvSpPr>
          <p:cNvPr id="2" name="文本框 1"/>
          <p:cNvSpPr txBox="1"/>
          <p:nvPr/>
        </p:nvSpPr>
        <p:spPr>
          <a:xfrm>
            <a:off x="3703638" y="2708275"/>
            <a:ext cx="4754562"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正规文法产生的语言等价于自动机识别的语言</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内容占位符 5"/>
          <p:cNvGraphicFramePr>
            <a:graphicFrameLocks noGrp="1"/>
          </p:cNvGraphicFramePr>
          <p:nvPr>
            <p:ph idx="4294967295"/>
          </p:nvPr>
        </p:nvGraphicFramePr>
        <p:xfrm>
          <a:off x="755650" y="4221163"/>
          <a:ext cx="7848600" cy="1828800"/>
        </p:xfrm>
        <a:graphic>
          <a:graphicData uri="http://schemas.openxmlformats.org/drawingml/2006/table">
            <a:tbl>
              <a:tblPr/>
              <a:tblGrid>
                <a:gridCol w="2057400"/>
                <a:gridCol w="5791200"/>
              </a:tblGrid>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正规文法</a:t>
                      </a:r>
                      <a:endPar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右</a:t>
                      </a:r>
                      <a:r>
                        <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线性文法）</a:t>
                      </a:r>
                      <a:endPar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2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G</a:t>
                      </a:r>
                      <a:r>
                        <a:rPr kumimoji="1" lang="zh-CN" altLang="en-US" sz="22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的任意产生式为 </a:t>
                      </a:r>
                      <a:r>
                        <a:rPr kumimoji="1" lang="en-US" altLang="zh-CN" sz="2200" b="0" i="0" u="sng" strike="noStrike" cap="none" normalizeH="0" baseline="0" dirty="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sng" strike="noStrike" cap="none" normalizeH="0" baseline="0" dirty="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sng" strike="noStrike" cap="none" normalizeH="0" baseline="0" dirty="0">
                          <a:ln>
                            <a:noFill/>
                          </a:ln>
                          <a:solidFill>
                            <a:srgbClr val="000099"/>
                          </a:solidFill>
                          <a:effectLst/>
                          <a:latin typeface="宋体" panose="02010600030101010101" pitchFamily="2" charset="-122"/>
                          <a:ea typeface="宋体" panose="02010600030101010101" pitchFamily="2" charset="-122"/>
                        </a:rPr>
                        <a:t>αB</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 </a:t>
                      </a:r>
                      <a:r>
                        <a:rPr kumimoji="1" lang="zh-CN" altLang="en-US"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或 </a:t>
                      </a:r>
                      <a:r>
                        <a:rPr kumimoji="1" lang="en-US" altLang="zh-CN" sz="22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α</a:t>
                      </a:r>
                      <a:endPar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 α</a:t>
                      </a:r>
                      <a:r>
                        <a:rPr kumimoji="1" lang="en-US" altLang="zh-CN" sz="2400" b="1" i="0" u="none" strike="noStrike" cap="none" normalizeH="0" baseline="0" dirty="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T </a:t>
                      </a:r>
                      <a:r>
                        <a:rPr kumimoji="1" lang="en-US" altLang="zh-CN" sz="2000" b="0" i="0" u="none" strike="noStrike" cap="none" normalizeH="0" baseline="30000" dirty="0">
                          <a:ln>
                            <a:noFill/>
                          </a:ln>
                          <a:solidFill>
                            <a:srgbClr val="000099"/>
                          </a:solidFill>
                          <a:effectLst/>
                          <a:latin typeface="宋体" panose="02010600030101010101" pitchFamily="2" charset="-122"/>
                          <a:ea typeface="宋体" panose="02010600030101010101" pitchFamily="2" charset="-12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A,B</a:t>
                      </a:r>
                      <a:r>
                        <a:rPr kumimoji="1" lang="en-US" altLang="zh-CN" sz="2400" b="1" i="0" u="none" strike="noStrike" cap="none" normalizeH="0" baseline="0" dirty="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N</a:t>
                      </a:r>
                      <a:endParaRPr kumimoji="1" lang="en-US" altLang="zh-CN" sz="1400" b="1" i="0" u="none" strike="noStrike" cap="none" normalizeH="0" baseline="0" dirty="0">
                        <a:ln>
                          <a:noFill/>
                        </a:ln>
                        <a:solidFill>
                          <a:srgbClr val="000099"/>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正规文法</a:t>
                      </a:r>
                      <a:endPar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左</a:t>
                      </a:r>
                      <a:r>
                        <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线性文法）</a:t>
                      </a:r>
                      <a:endParaRPr kumimoji="1" lang="zh-CN" altLang="en-US" sz="20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2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G</a:t>
                      </a:r>
                      <a:r>
                        <a:rPr kumimoji="1" lang="zh-CN" altLang="en-US" sz="22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的任意产生式为 </a:t>
                      </a:r>
                      <a:r>
                        <a:rPr kumimoji="1" lang="en-US" altLang="zh-CN" sz="2200" b="0" i="0" u="sng" strike="noStrike" cap="none" normalizeH="0" baseline="0" dirty="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sng" strike="noStrike" cap="none" normalizeH="0" baseline="0" dirty="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sng" strike="noStrike" cap="none" normalizeH="0" baseline="0" dirty="0">
                          <a:ln>
                            <a:noFill/>
                          </a:ln>
                          <a:solidFill>
                            <a:srgbClr val="000099"/>
                          </a:solidFill>
                          <a:effectLst/>
                          <a:latin typeface="宋体" panose="02010600030101010101" pitchFamily="2" charset="-122"/>
                          <a:ea typeface="宋体" panose="02010600030101010101" pitchFamily="2" charset="-122"/>
                        </a:rPr>
                        <a:t>Bα</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 </a:t>
                      </a:r>
                      <a:r>
                        <a:rPr kumimoji="1" lang="zh-CN" altLang="en-US"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或 </a:t>
                      </a:r>
                      <a:r>
                        <a:rPr kumimoji="1" lang="en-US" altLang="zh-CN" sz="22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α</a:t>
                      </a:r>
                      <a:endPar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 α</a:t>
                      </a:r>
                      <a:r>
                        <a:rPr kumimoji="1" lang="en-US" altLang="zh-CN" sz="2400" b="1" i="0" u="none" strike="noStrike" cap="none" normalizeH="0" baseline="0" dirty="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T </a:t>
                      </a:r>
                      <a:r>
                        <a:rPr kumimoji="1" lang="en-US" altLang="zh-CN" sz="2000" b="0" i="0" u="none" strike="noStrike" cap="none" normalizeH="0" baseline="30000" dirty="0">
                          <a:ln>
                            <a:noFill/>
                          </a:ln>
                          <a:solidFill>
                            <a:srgbClr val="000099"/>
                          </a:solidFill>
                          <a:effectLst/>
                          <a:latin typeface="宋体" panose="02010600030101010101" pitchFamily="2" charset="-122"/>
                          <a:ea typeface="宋体" panose="02010600030101010101" pitchFamily="2" charset="-12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A,B</a:t>
                      </a:r>
                      <a:r>
                        <a:rPr kumimoji="1" lang="en-US" altLang="zh-CN" sz="2400" b="1" i="0" u="none" strike="noStrike" cap="none" normalizeH="0" baseline="0" dirty="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dirty="0">
                          <a:ln>
                            <a:noFill/>
                          </a:ln>
                          <a:solidFill>
                            <a:srgbClr val="000099"/>
                          </a:solidFill>
                          <a:effectLst/>
                          <a:latin typeface="宋体" panose="02010600030101010101" pitchFamily="2" charset="-122"/>
                          <a:ea typeface="宋体" panose="02010600030101010101" pitchFamily="2" charset="-122"/>
                        </a:rPr>
                        <a:t>N</a:t>
                      </a:r>
                      <a:endParaRPr kumimoji="1" lang="en-US" altLang="zh-CN" sz="1400" b="1" i="0" u="none" strike="noStrike" cap="none" normalizeH="0" baseline="0" dirty="0">
                        <a:ln>
                          <a:noFill/>
                        </a:ln>
                        <a:solidFill>
                          <a:srgbClr val="000099"/>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437" name="矩形 3"/>
          <p:cNvSpPr/>
          <p:nvPr/>
        </p:nvSpPr>
        <p:spPr>
          <a:xfrm>
            <a:off x="684213" y="2205038"/>
            <a:ext cx="7775575" cy="16303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dirty="0">
                <a:solidFill>
                  <a:schemeClr val="tx2"/>
                </a:solidFill>
                <a:latin typeface="宋体" panose="02010600030101010101" pitchFamily="2" charset="-122"/>
              </a:rPr>
              <a:t>G </a:t>
            </a:r>
            <a:r>
              <a:rPr lang="zh-CN" altLang="en-US" sz="2000" dirty="0">
                <a:solidFill>
                  <a:schemeClr val="tx2"/>
                </a:solidFill>
                <a:latin typeface="宋体" panose="02010600030101010101" pitchFamily="2" charset="-122"/>
              </a:rPr>
              <a:t>＝（</a:t>
            </a:r>
            <a:r>
              <a:rPr lang="en-US" altLang="zh-CN" sz="2000" dirty="0">
                <a:solidFill>
                  <a:schemeClr val="tx2"/>
                </a:solidFill>
                <a:latin typeface="宋体" panose="02010600030101010101" pitchFamily="2" charset="-122"/>
              </a:rPr>
              <a:t>V</a:t>
            </a:r>
            <a:r>
              <a:rPr lang="en-US" altLang="zh-CN" sz="2000" b="1" baseline="-25000" dirty="0">
                <a:solidFill>
                  <a:schemeClr val="tx2"/>
                </a:solidFill>
                <a:latin typeface="宋体" panose="02010600030101010101" pitchFamily="2" charset="-122"/>
              </a:rPr>
              <a:t>T</a:t>
            </a:r>
            <a:r>
              <a:rPr lang="en-US" altLang="zh-CN" sz="2000" b="1" dirty="0">
                <a:solidFill>
                  <a:schemeClr val="tx2"/>
                </a:solidFill>
                <a:latin typeface="宋体" panose="02010600030101010101" pitchFamily="2" charset="-122"/>
              </a:rPr>
              <a:t>,</a:t>
            </a:r>
            <a:r>
              <a:rPr lang="en-US" altLang="zh-CN" sz="2000" dirty="0">
                <a:solidFill>
                  <a:schemeClr val="tx2"/>
                </a:solidFill>
                <a:latin typeface="宋体" panose="02010600030101010101" pitchFamily="2" charset="-122"/>
              </a:rPr>
              <a:t>V</a:t>
            </a:r>
            <a:r>
              <a:rPr lang="en-US" altLang="zh-CN" sz="2000" b="1" baseline="-25000" dirty="0">
                <a:solidFill>
                  <a:schemeClr val="tx2"/>
                </a:solidFill>
                <a:latin typeface="宋体" panose="02010600030101010101" pitchFamily="2" charset="-122"/>
              </a:rPr>
              <a:t>N</a:t>
            </a:r>
            <a:r>
              <a:rPr lang="en-US" altLang="zh-CN" sz="2000" dirty="0">
                <a:solidFill>
                  <a:schemeClr val="tx2"/>
                </a:solidFill>
                <a:latin typeface="宋体" panose="02010600030101010101" pitchFamily="2" charset="-122"/>
              </a:rPr>
              <a:t>,S,</a:t>
            </a:r>
            <a:r>
              <a:rPr lang="en-US" altLang="zh-CN" sz="2000" dirty="0">
                <a:solidFill>
                  <a:schemeClr val="tx2"/>
                </a:solidFill>
                <a:latin typeface="Arial Black" panose="020B0A04020102020204" pitchFamily="34" charset="0"/>
                <a:ea typeface="方正舒体" panose="02010601030101010101" pitchFamily="2" charset="-122"/>
              </a:rPr>
              <a:t>P</a:t>
            </a:r>
            <a:r>
              <a:rPr lang="zh-CN" altLang="en-US" sz="2000" dirty="0">
                <a:solidFill>
                  <a:schemeClr val="tx2"/>
                </a:solidFill>
                <a:latin typeface="宋体" panose="02010600030101010101" pitchFamily="2" charset="-122"/>
              </a:rPr>
              <a:t>）</a:t>
            </a:r>
            <a:endParaRPr lang="zh-CN" altLang="en-US" sz="2000" dirty="0">
              <a:solidFill>
                <a:schemeClr val="tx2"/>
              </a:solidFill>
              <a:latin typeface="宋体" panose="02010600030101010101" pitchFamily="2" charset="-122"/>
            </a:endParaRPr>
          </a:p>
          <a:p>
            <a:pPr marL="0" lvl="0" indent="0" eaLnBrk="1" hangingPunct="1">
              <a:spcBef>
                <a:spcPct val="0"/>
              </a:spcBef>
              <a:buNone/>
            </a:pPr>
            <a:r>
              <a:rPr lang="zh-CN" altLang="en-US" sz="2000" dirty="0">
                <a:solidFill>
                  <a:schemeClr val="tx2"/>
                </a:solidFill>
                <a:latin typeface="宋体" panose="02010600030101010101" pitchFamily="2" charset="-122"/>
              </a:rPr>
              <a:t>  </a:t>
            </a:r>
            <a:r>
              <a:rPr lang="en-US" altLang="zh-CN" sz="2000" dirty="0">
                <a:solidFill>
                  <a:schemeClr val="tx2"/>
                </a:solidFill>
                <a:latin typeface="宋体" panose="02010600030101010101" pitchFamily="2" charset="-122"/>
              </a:rPr>
              <a:t>V</a:t>
            </a:r>
            <a:r>
              <a:rPr lang="en-US" altLang="zh-CN" sz="2000" b="1" baseline="-25000" dirty="0">
                <a:solidFill>
                  <a:schemeClr val="tx2"/>
                </a:solidFill>
                <a:latin typeface="宋体" panose="02010600030101010101" pitchFamily="2" charset="-122"/>
              </a:rPr>
              <a:t>T</a:t>
            </a:r>
            <a:r>
              <a:rPr lang="en-US" altLang="zh-CN" sz="2000" b="1" dirty="0">
                <a:solidFill>
                  <a:schemeClr val="tx2"/>
                </a:solidFill>
                <a:latin typeface="宋体" panose="02010600030101010101" pitchFamily="2" charset="-122"/>
              </a:rPr>
              <a:t> </a:t>
            </a:r>
            <a:r>
              <a:rPr lang="zh-CN" altLang="en-US" sz="2000" dirty="0">
                <a:solidFill>
                  <a:schemeClr val="tx2"/>
                </a:solidFill>
                <a:latin typeface="宋体" panose="02010600030101010101" pitchFamily="2" charset="-122"/>
              </a:rPr>
              <a:t>：终结符号的非空有限集合</a:t>
            </a:r>
            <a:endParaRPr lang="zh-CN" altLang="en-US" sz="2000" dirty="0">
              <a:solidFill>
                <a:schemeClr val="tx2"/>
              </a:solidFill>
              <a:latin typeface="宋体" panose="02010600030101010101" pitchFamily="2" charset="-122"/>
            </a:endParaRPr>
          </a:p>
          <a:p>
            <a:pPr marL="0" lvl="0" indent="0" eaLnBrk="1" hangingPunct="1">
              <a:spcBef>
                <a:spcPct val="0"/>
              </a:spcBef>
              <a:buNone/>
            </a:pPr>
            <a:r>
              <a:rPr lang="zh-CN" altLang="en-US" sz="2000" dirty="0">
                <a:solidFill>
                  <a:schemeClr val="tx2"/>
                </a:solidFill>
                <a:latin typeface="宋体" panose="02010600030101010101" pitchFamily="2" charset="-122"/>
              </a:rPr>
              <a:t>  </a:t>
            </a:r>
            <a:r>
              <a:rPr lang="en-US" altLang="zh-CN" sz="2000" dirty="0">
                <a:solidFill>
                  <a:schemeClr val="tx2"/>
                </a:solidFill>
                <a:latin typeface="宋体" panose="02010600030101010101" pitchFamily="2" charset="-122"/>
              </a:rPr>
              <a:t>V</a:t>
            </a:r>
            <a:r>
              <a:rPr lang="en-US" altLang="zh-CN" sz="2000" b="1" baseline="-25000" dirty="0">
                <a:solidFill>
                  <a:schemeClr val="tx2"/>
                </a:solidFill>
                <a:latin typeface="宋体" panose="02010600030101010101" pitchFamily="2" charset="-122"/>
              </a:rPr>
              <a:t>N</a:t>
            </a:r>
            <a:r>
              <a:rPr lang="en-US" altLang="zh-CN" sz="2000" b="1" dirty="0">
                <a:solidFill>
                  <a:schemeClr val="tx2"/>
                </a:solidFill>
                <a:latin typeface="宋体" panose="02010600030101010101" pitchFamily="2" charset="-122"/>
              </a:rPr>
              <a:t> </a:t>
            </a:r>
            <a:r>
              <a:rPr lang="zh-CN" altLang="en-US" sz="2000" dirty="0">
                <a:solidFill>
                  <a:schemeClr val="tx2"/>
                </a:solidFill>
                <a:latin typeface="宋体" panose="02010600030101010101" pitchFamily="2" charset="-122"/>
              </a:rPr>
              <a:t>：非终结符号的非空有限集 </a:t>
            </a:r>
            <a:r>
              <a:rPr lang="en-US" altLang="zh-CN" sz="2000" dirty="0">
                <a:solidFill>
                  <a:schemeClr val="tx2"/>
                </a:solidFill>
                <a:latin typeface="宋体" panose="02010600030101010101" pitchFamily="2" charset="-122"/>
              </a:rPr>
              <a:t>V</a:t>
            </a:r>
            <a:r>
              <a:rPr lang="en-US" altLang="zh-CN" sz="2000" b="1" baseline="-25000" dirty="0">
                <a:solidFill>
                  <a:schemeClr val="tx2"/>
                </a:solidFill>
                <a:latin typeface="宋体" panose="02010600030101010101" pitchFamily="2" charset="-122"/>
              </a:rPr>
              <a:t>T</a:t>
            </a:r>
            <a:r>
              <a:rPr lang="en-US" altLang="zh-CN" sz="2000" b="1" dirty="0">
                <a:solidFill>
                  <a:schemeClr val="tx2"/>
                </a:solidFill>
                <a:latin typeface="宋体" panose="02010600030101010101" pitchFamily="2" charset="-122"/>
              </a:rPr>
              <a:t> </a:t>
            </a:r>
            <a:r>
              <a:rPr lang="en-US" altLang="zh-CN" sz="2000" b="1" dirty="0">
                <a:solidFill>
                  <a:schemeClr val="tx2"/>
                </a:solidFill>
                <a:latin typeface="宋体" panose="02010600030101010101" pitchFamily="2" charset="-122"/>
                <a:sym typeface="Symbol" panose="05050102010706020507" pitchFamily="18" charset="2"/>
              </a:rPr>
              <a:t>/\</a:t>
            </a:r>
            <a:r>
              <a:rPr lang="en-US" altLang="zh-CN" sz="2000" b="1" dirty="0">
                <a:solidFill>
                  <a:schemeClr val="tx2"/>
                </a:solidFill>
                <a:ea typeface="MingLiU" pitchFamily="49" charset="-120"/>
                <a:sym typeface="Symbol" panose="05050102010706020507" pitchFamily="18" charset="2"/>
              </a:rPr>
              <a:t> </a:t>
            </a:r>
            <a:r>
              <a:rPr lang="en-US" altLang="zh-CN" sz="2000" dirty="0">
                <a:solidFill>
                  <a:schemeClr val="tx2"/>
                </a:solidFill>
                <a:latin typeface="宋体" panose="02010600030101010101" pitchFamily="2" charset="-122"/>
              </a:rPr>
              <a:t>V</a:t>
            </a:r>
            <a:r>
              <a:rPr lang="en-US" altLang="zh-CN" sz="2000" b="1" baseline="-25000" dirty="0">
                <a:solidFill>
                  <a:schemeClr val="tx2"/>
                </a:solidFill>
                <a:latin typeface="宋体" panose="02010600030101010101" pitchFamily="2" charset="-122"/>
              </a:rPr>
              <a:t>N</a:t>
            </a:r>
            <a:r>
              <a:rPr lang="en-US" altLang="zh-CN" sz="2000" b="1" dirty="0">
                <a:solidFill>
                  <a:schemeClr val="tx2"/>
                </a:solidFill>
                <a:latin typeface="宋体" panose="02010600030101010101" pitchFamily="2" charset="-122"/>
              </a:rPr>
              <a:t> </a:t>
            </a:r>
            <a:r>
              <a:rPr lang="zh-CN" altLang="en-US" sz="2000" dirty="0">
                <a:solidFill>
                  <a:schemeClr val="tx2"/>
                </a:solidFill>
                <a:latin typeface="宋体" panose="02010600030101010101" pitchFamily="2" charset="-122"/>
              </a:rPr>
              <a:t>＝</a:t>
            </a:r>
            <a:r>
              <a:rPr lang="zh-CN" altLang="en-US" sz="2000" b="1" dirty="0">
                <a:solidFill>
                  <a:schemeClr val="tx2"/>
                </a:solidFill>
                <a:ea typeface="MingLiU" pitchFamily="49" charset="-120"/>
                <a:sym typeface="Symbol" panose="05050102010706020507" pitchFamily="18" charset="2"/>
              </a:rPr>
              <a:t></a:t>
            </a:r>
            <a:r>
              <a:rPr lang="zh-CN" altLang="en-US" sz="2000" dirty="0">
                <a:solidFill>
                  <a:schemeClr val="tx2"/>
                </a:solidFill>
                <a:latin typeface="宋体" panose="02010600030101010101" pitchFamily="2" charset="-122"/>
              </a:rPr>
              <a:t> </a:t>
            </a:r>
            <a:r>
              <a:rPr lang="zh-CN" altLang="en-US" sz="2000" b="1" dirty="0">
                <a:solidFill>
                  <a:schemeClr val="tx2"/>
                </a:solidFill>
                <a:latin typeface="宋体" panose="02010600030101010101" pitchFamily="2" charset="-122"/>
              </a:rPr>
              <a:t> </a:t>
            </a:r>
            <a:endParaRPr lang="zh-CN" altLang="en-US" sz="2000" dirty="0">
              <a:solidFill>
                <a:schemeClr val="tx2"/>
              </a:solidFill>
              <a:latin typeface="宋体" panose="02010600030101010101" pitchFamily="2" charset="-122"/>
            </a:endParaRPr>
          </a:p>
          <a:p>
            <a:pPr marL="0" lvl="0" indent="0" eaLnBrk="1" hangingPunct="1">
              <a:spcBef>
                <a:spcPct val="0"/>
              </a:spcBef>
              <a:buNone/>
            </a:pPr>
            <a:r>
              <a:rPr lang="zh-CN" altLang="en-US" sz="2000" dirty="0">
                <a:solidFill>
                  <a:srgbClr val="FF0000"/>
                </a:solidFill>
                <a:latin typeface="宋体" panose="02010600030101010101" pitchFamily="2" charset="-122"/>
              </a:rPr>
              <a:t>  </a:t>
            </a:r>
            <a:r>
              <a:rPr lang="en-US" altLang="zh-CN" sz="2000" dirty="0">
                <a:solidFill>
                  <a:srgbClr val="FF0000"/>
                </a:solidFill>
                <a:latin typeface="宋体" panose="02010600030101010101" pitchFamily="2" charset="-122"/>
              </a:rPr>
              <a:t>S  </a:t>
            </a:r>
            <a:r>
              <a:rPr lang="zh-CN" altLang="en-US" sz="2000" dirty="0">
                <a:solidFill>
                  <a:srgbClr val="FF0000"/>
                </a:solidFill>
                <a:latin typeface="宋体" panose="02010600030101010101" pitchFamily="2" charset="-122"/>
              </a:rPr>
              <a:t>：非终结开始符号</a:t>
            </a:r>
            <a:endParaRPr lang="zh-CN" altLang="en-US" sz="2000" dirty="0">
              <a:solidFill>
                <a:srgbClr val="FF0000"/>
              </a:solidFill>
              <a:latin typeface="宋体" panose="02010600030101010101" pitchFamily="2" charset="-122"/>
            </a:endParaRPr>
          </a:p>
          <a:p>
            <a:pPr marL="0" lvl="0" indent="0" eaLnBrk="1" hangingPunct="1">
              <a:spcBef>
                <a:spcPct val="0"/>
              </a:spcBef>
              <a:buNone/>
            </a:pPr>
            <a:r>
              <a:rPr lang="zh-CN" altLang="en-US" sz="2000" dirty="0">
                <a:solidFill>
                  <a:schemeClr val="tx2"/>
                </a:solidFill>
                <a:latin typeface="宋体" panose="02010600030101010101" pitchFamily="2" charset="-122"/>
              </a:rPr>
              <a:t>  </a:t>
            </a:r>
            <a:r>
              <a:rPr lang="en-US" altLang="zh-CN" sz="2000" dirty="0">
                <a:solidFill>
                  <a:schemeClr val="tx2"/>
                </a:solidFill>
                <a:latin typeface="Arial Black" panose="020B0A04020102020204" pitchFamily="34" charset="0"/>
                <a:ea typeface="方正舒体" panose="02010601030101010101" pitchFamily="2" charset="-122"/>
              </a:rPr>
              <a:t>P </a:t>
            </a:r>
            <a:r>
              <a:rPr lang="zh-CN" altLang="en-US" sz="2000" dirty="0">
                <a:solidFill>
                  <a:schemeClr val="tx2"/>
                </a:solidFill>
                <a:latin typeface="宋体" panose="02010600030101010101" pitchFamily="2" charset="-122"/>
              </a:rPr>
              <a:t>：产生式集合（有限）</a:t>
            </a:r>
            <a:endParaRPr lang="zh-CN" altLang="en-US" sz="2000" dirty="0">
              <a:solidFill>
                <a:schemeClr val="tx2"/>
              </a:solidFill>
              <a:latin typeface="宋体" panose="02010600030101010101" pitchFamily="2" charset="-122"/>
            </a:endParaRPr>
          </a:p>
        </p:txBody>
      </p:sp>
      <p:sp>
        <p:nvSpPr>
          <p:cNvPr id="103438" name="Rectangle 2"/>
          <p:cNvSpPr txBox="1"/>
          <p:nvPr/>
        </p:nvSpPr>
        <p:spPr>
          <a:xfrm>
            <a:off x="685800" y="762000"/>
            <a:ext cx="7772400" cy="762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u="sng" dirty="0">
                <a:solidFill>
                  <a:srgbClr val="FF0000"/>
                </a:solidFill>
              </a:rPr>
              <a:t>3</a:t>
            </a:r>
            <a:r>
              <a:rPr lang="zh-CN" altLang="en-US" sz="2800" u="sng" dirty="0">
                <a:solidFill>
                  <a:srgbClr val="FF0000"/>
                </a:solidFill>
              </a:rPr>
              <a:t>．</a:t>
            </a:r>
            <a:r>
              <a:rPr lang="en-US" altLang="zh-CN" sz="2800" u="sng" dirty="0">
                <a:solidFill>
                  <a:srgbClr val="FF0000"/>
                </a:solidFill>
              </a:rPr>
              <a:t>3</a:t>
            </a:r>
            <a:r>
              <a:rPr lang="zh-CN" altLang="en-US" sz="2800" u="sng" dirty="0">
                <a:solidFill>
                  <a:srgbClr val="FF0000"/>
                </a:solidFill>
              </a:rPr>
              <a:t>．</a:t>
            </a:r>
            <a:r>
              <a:rPr lang="en-US" altLang="zh-CN" sz="2800" u="sng" dirty="0">
                <a:solidFill>
                  <a:srgbClr val="FF0000"/>
                </a:solidFill>
              </a:rPr>
              <a:t>4 </a:t>
            </a:r>
            <a:r>
              <a:rPr lang="zh-CN" altLang="en-US" sz="2800" u="sng" dirty="0">
                <a:solidFill>
                  <a:srgbClr val="FF0000"/>
                </a:solidFill>
              </a:rPr>
              <a:t>正规文法与有限自动机的等价性</a:t>
            </a:r>
            <a:r>
              <a:rPr lang="zh-CN" altLang="en-US" sz="4400" dirty="0">
                <a:solidFill>
                  <a:schemeClr val="tx2"/>
                </a:solidFill>
              </a:rPr>
              <a:t> </a:t>
            </a:r>
            <a:endParaRPr lang="zh-CN" altLang="en-US" dirty="0">
              <a:solidFill>
                <a:srgbClr val="FF0000"/>
              </a:solidFill>
            </a:endParaRPr>
          </a:p>
        </p:txBody>
      </p:sp>
      <p:pic>
        <p:nvPicPr>
          <p:cNvPr id="103439" name="Picture 2"/>
          <p:cNvPicPr>
            <a:picLocks noChangeAspect="1"/>
          </p:cNvPicPr>
          <p:nvPr/>
        </p:nvPicPr>
        <p:blipFill>
          <a:blip r:embed="rId1"/>
          <a:stretch>
            <a:fillRect/>
          </a:stretch>
        </p:blipFill>
        <p:spPr>
          <a:xfrm>
            <a:off x="6804025" y="2320925"/>
            <a:ext cx="1852613" cy="1162050"/>
          </a:xfrm>
          <a:prstGeom prst="rect">
            <a:avLst/>
          </a:prstGeom>
          <a:noFill/>
          <a:ln w="9525">
            <a:noFill/>
          </a:ln>
          <a:effectLst>
            <a:prstShdw prst="shdw13" dist="53882" dir="13499999">
              <a:schemeClr val="bg2">
                <a:alpha val="50000"/>
              </a:schemeClr>
            </a:prstShdw>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3"/>
          <p:cNvSpPr txBox="1"/>
          <p:nvPr/>
        </p:nvSpPr>
        <p:spPr>
          <a:xfrm>
            <a:off x="381000" y="1981200"/>
            <a:ext cx="8382000" cy="4495800"/>
          </a:xfrm>
          <a:prstGeom prst="rect">
            <a:avLst/>
          </a:prstGeom>
          <a:noFill/>
          <a:ln w="9525" cap="flat" cmpd="sng">
            <a:solidFill>
              <a:srgbClr val="000099"/>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3400" lvl="0" indent="-533400" algn="just" eaLnBrk="1" hangingPunct="1">
              <a:buNone/>
            </a:pPr>
            <a:r>
              <a:rPr lang="en-US" altLang="zh-CN" dirty="0"/>
              <a:t> </a:t>
            </a:r>
            <a:r>
              <a:rPr lang="zh-CN" altLang="en-US" sz="2400" dirty="0"/>
              <a:t>一个非确定有限自动机（</a:t>
            </a:r>
            <a:r>
              <a:rPr lang="en-US" altLang="zh-CN" sz="2400" dirty="0"/>
              <a:t>NFA</a:t>
            </a:r>
            <a:r>
              <a:rPr lang="zh-CN" altLang="en-US" sz="2400" dirty="0"/>
              <a:t>）</a:t>
            </a:r>
            <a:r>
              <a:rPr lang="en-US" altLang="zh-CN" sz="2400" dirty="0"/>
              <a:t>M </a:t>
            </a:r>
            <a:r>
              <a:rPr lang="zh-CN" altLang="en-US" sz="2400" dirty="0"/>
              <a:t>是一个五元式  </a:t>
            </a:r>
            <a:endParaRPr lang="zh-CN" altLang="en-US" sz="2400" dirty="0"/>
          </a:p>
          <a:p>
            <a:pPr marL="533400" lvl="0" indent="-533400" algn="just" eaLnBrk="1" hangingPunct="1">
              <a:buNone/>
            </a:pPr>
            <a:r>
              <a:rPr lang="zh-CN" altLang="en-US" sz="2400" dirty="0"/>
              <a:t>           </a:t>
            </a:r>
            <a:r>
              <a:rPr lang="en-US" altLang="zh-CN" sz="2400" dirty="0"/>
              <a:t>M = ( </a:t>
            </a:r>
            <a:r>
              <a:rPr lang="en-US" altLang="zh-CN" sz="2400" dirty="0">
                <a:solidFill>
                  <a:srgbClr val="0000FF"/>
                </a:solidFill>
              </a:rPr>
              <a:t>S</a:t>
            </a:r>
            <a:r>
              <a:rPr lang="en-US" altLang="zh-CN" sz="2400" dirty="0"/>
              <a:t>,</a:t>
            </a:r>
            <a:r>
              <a:rPr lang="en-US" altLang="zh-CN" sz="2400" dirty="0">
                <a:solidFill>
                  <a:srgbClr val="0000FF"/>
                </a:solidFill>
                <a:latin typeface="宋体" panose="02010600030101010101" pitchFamily="2" charset="-122"/>
              </a:rPr>
              <a:t> ∑,</a:t>
            </a:r>
            <a:r>
              <a:rPr lang="en-US" altLang="zh-CN" sz="2400" dirty="0">
                <a:solidFill>
                  <a:srgbClr val="0000FF"/>
                </a:solidFill>
                <a:ea typeface="MingLiU" pitchFamily="49" charset="-120"/>
              </a:rPr>
              <a:t> δ</a:t>
            </a:r>
            <a:r>
              <a:rPr lang="en-US" altLang="zh-CN" sz="2400" dirty="0">
                <a:solidFill>
                  <a:srgbClr val="0000FF"/>
                </a:solidFill>
                <a:latin typeface="宋体" panose="02010600030101010101" pitchFamily="2" charset="-122"/>
              </a:rPr>
              <a:t>,S</a:t>
            </a:r>
            <a:r>
              <a:rPr lang="en-US" altLang="zh-CN" sz="2400" baseline="-30000" dirty="0">
                <a:solidFill>
                  <a:srgbClr val="0000FF"/>
                </a:solidFill>
                <a:latin typeface="宋体" panose="02010600030101010101" pitchFamily="2" charset="-122"/>
              </a:rPr>
              <a:t>0</a:t>
            </a:r>
            <a:r>
              <a:rPr lang="zh-CN" altLang="en-US" sz="2400" dirty="0">
                <a:solidFill>
                  <a:srgbClr val="0000FF"/>
                </a:solidFill>
                <a:latin typeface="宋体" panose="02010600030101010101" pitchFamily="2" charset="-122"/>
              </a:rPr>
              <a:t>，</a:t>
            </a:r>
            <a:r>
              <a:rPr lang="en-US" altLang="zh-CN" sz="2400" dirty="0">
                <a:solidFill>
                  <a:srgbClr val="0000FF"/>
                </a:solidFill>
                <a:latin typeface="宋体" panose="02010600030101010101" pitchFamily="2" charset="-122"/>
              </a:rPr>
              <a:t>F ),</a:t>
            </a:r>
            <a:r>
              <a:rPr lang="zh-CN" altLang="en-US" sz="2400" dirty="0">
                <a:latin typeface="宋体" panose="02010600030101010101" pitchFamily="2" charset="-122"/>
              </a:rPr>
              <a:t>其中：</a:t>
            </a:r>
            <a:endParaRPr lang="zh-CN" altLang="en-US" sz="2400" dirty="0"/>
          </a:p>
          <a:p>
            <a:pPr marL="533400" lvl="0" indent="-533400" algn="just" eaLnBrk="1" hangingPunct="1">
              <a:buNone/>
            </a:pPr>
            <a:r>
              <a:rPr lang="en-US" altLang="zh-CN" sz="2400" dirty="0">
                <a:solidFill>
                  <a:schemeClr val="tx2"/>
                </a:solidFill>
              </a:rPr>
              <a:t>(1)</a:t>
            </a:r>
            <a:r>
              <a:rPr lang="en-US" altLang="zh-CN" sz="2400" dirty="0">
                <a:solidFill>
                  <a:srgbClr val="0000FF"/>
                </a:solidFill>
              </a:rPr>
              <a:t> S</a:t>
            </a:r>
            <a:r>
              <a:rPr lang="zh-CN" altLang="en-US" sz="2400" dirty="0">
                <a:latin typeface="宋体" panose="02010600030101010101" pitchFamily="2" charset="-122"/>
              </a:rPr>
              <a:t>是一个有限集，它的每一个元素称为一个状态</a:t>
            </a:r>
            <a:endParaRPr lang="zh-CN" altLang="en-US" sz="2400" dirty="0">
              <a:latin typeface="宋体" panose="02010600030101010101" pitchFamily="2" charset="-122"/>
            </a:endParaRPr>
          </a:p>
          <a:p>
            <a:pPr marL="533400" lvl="0" indent="-533400" algn="just" eaLnBrk="1" hangingPunct="1">
              <a:buNone/>
            </a:pPr>
            <a:r>
              <a:rPr lang="en-US" altLang="zh-CN" sz="2400" dirty="0">
                <a:solidFill>
                  <a:schemeClr val="tx2"/>
                </a:solidFill>
                <a:latin typeface="宋体" panose="02010600030101010101" pitchFamily="2" charset="-122"/>
              </a:rPr>
              <a:t>(2)</a:t>
            </a:r>
            <a:r>
              <a:rPr lang="en-US" altLang="zh-CN" sz="2400" dirty="0">
                <a:solidFill>
                  <a:srgbClr val="0000FF"/>
                </a:solidFill>
                <a:latin typeface="宋体" panose="02010600030101010101" pitchFamily="2" charset="-122"/>
              </a:rPr>
              <a:t>∑</a:t>
            </a:r>
            <a:r>
              <a:rPr lang="zh-CN" altLang="en-US" sz="2400" dirty="0">
                <a:solidFill>
                  <a:srgbClr val="000000"/>
                </a:solidFill>
                <a:latin typeface="宋体" panose="02010600030101010101" pitchFamily="2" charset="-122"/>
              </a:rPr>
              <a:t>是一个有穷字母集，它的每一个元素称为一个</a:t>
            </a:r>
            <a:r>
              <a:rPr lang="zh-CN" altLang="en-US" sz="2400" dirty="0">
                <a:solidFill>
                  <a:srgbClr val="0000FF"/>
                </a:solidFill>
                <a:latin typeface="宋体" panose="02010600030101010101" pitchFamily="2" charset="-122"/>
              </a:rPr>
              <a:t>输入字符</a:t>
            </a:r>
            <a:r>
              <a:rPr lang="zh-CN" altLang="en-US" sz="2400" dirty="0">
                <a:solidFill>
                  <a:srgbClr val="000000"/>
                </a:solidFill>
                <a:latin typeface="宋体" panose="02010600030101010101" pitchFamily="2" charset="-122"/>
              </a:rPr>
              <a:t>；</a:t>
            </a:r>
            <a:endParaRPr lang="zh-CN" altLang="en-US" sz="2400" dirty="0"/>
          </a:p>
          <a:p>
            <a:pPr marL="533400" lvl="0" indent="-533400" algn="just" eaLnBrk="1" hangingPunct="1">
              <a:buNone/>
            </a:pPr>
            <a:r>
              <a:rPr lang="en-US" altLang="zh-CN" sz="2400" dirty="0">
                <a:solidFill>
                  <a:schemeClr val="tx2"/>
                </a:solidFill>
                <a:ea typeface="MingLiU" pitchFamily="49" charset="-120"/>
              </a:rPr>
              <a:t>(3)</a:t>
            </a:r>
            <a:r>
              <a:rPr lang="en-US" altLang="zh-CN" sz="2400" dirty="0">
                <a:solidFill>
                  <a:srgbClr val="0000FF"/>
                </a:solidFill>
                <a:ea typeface="MingLiU" pitchFamily="49" charset="-120"/>
              </a:rPr>
              <a:t>δ</a:t>
            </a:r>
            <a:r>
              <a:rPr lang="zh-CN" altLang="en-US" sz="2400" dirty="0">
                <a:solidFill>
                  <a:srgbClr val="000000"/>
                </a:solidFill>
                <a:latin typeface="宋体" panose="02010600030101010101" pitchFamily="2" charset="-122"/>
              </a:rPr>
              <a:t>是一个从</a:t>
            </a:r>
            <a:r>
              <a:rPr lang="en-US" altLang="zh-CN" sz="2400" dirty="0">
                <a:solidFill>
                  <a:srgbClr val="0000FF"/>
                </a:solidFill>
                <a:latin typeface="宋体" panose="02010600030101010101" pitchFamily="2" charset="-122"/>
              </a:rPr>
              <a:t>S×</a:t>
            </a:r>
            <a:r>
              <a:rPr lang="en-US" altLang="zh-CN" sz="2400" dirty="0">
                <a:solidFill>
                  <a:srgbClr val="FF0000"/>
                </a:solidFill>
                <a:latin typeface="宋体" panose="02010600030101010101" pitchFamily="2" charset="-122"/>
              </a:rPr>
              <a:t>∑</a:t>
            </a:r>
            <a:r>
              <a:rPr lang="en-US" altLang="zh-CN" sz="2400" baseline="30000" dirty="0">
                <a:solidFill>
                  <a:srgbClr val="FF0000"/>
                </a:solidFill>
                <a:latin typeface="宋体" panose="02010600030101010101" pitchFamily="2" charset="-122"/>
              </a:rPr>
              <a:t>*</a:t>
            </a:r>
            <a:r>
              <a:rPr lang="zh-CN" altLang="en-US" sz="2400" dirty="0">
                <a:solidFill>
                  <a:srgbClr val="000000"/>
                </a:solidFill>
                <a:latin typeface="宋体" panose="02010600030101010101" pitchFamily="2" charset="-122"/>
              </a:rPr>
              <a:t>至</a:t>
            </a:r>
            <a:r>
              <a:rPr lang="en-US" altLang="zh-CN" sz="2400" dirty="0">
                <a:solidFill>
                  <a:srgbClr val="0000FF"/>
                </a:solidFill>
                <a:latin typeface="宋体" panose="02010600030101010101" pitchFamily="2" charset="-122"/>
              </a:rPr>
              <a:t>S</a:t>
            </a:r>
            <a:r>
              <a:rPr lang="zh-CN" altLang="en-US" sz="2400" dirty="0">
                <a:solidFill>
                  <a:srgbClr val="000000"/>
                </a:solidFill>
                <a:latin typeface="宋体" panose="02010600030101010101" pitchFamily="2" charset="-122"/>
              </a:rPr>
              <a:t>的</a:t>
            </a:r>
            <a:r>
              <a:rPr lang="zh-CN" altLang="en-US" sz="2400" dirty="0">
                <a:solidFill>
                  <a:srgbClr val="FF0000"/>
                </a:solidFill>
                <a:latin typeface="宋体" panose="02010600030101010101" pitchFamily="2" charset="-122"/>
              </a:rPr>
              <a:t>子集</a:t>
            </a:r>
            <a:r>
              <a:rPr lang="zh-CN" altLang="en-US" sz="2400" dirty="0">
                <a:solidFill>
                  <a:srgbClr val="000000"/>
                </a:solidFill>
                <a:latin typeface="宋体" panose="02010600030101010101" pitchFamily="2" charset="-122"/>
              </a:rPr>
              <a:t>（</a:t>
            </a:r>
            <a:r>
              <a:rPr lang="en-US" altLang="zh-CN" sz="2400" dirty="0">
                <a:solidFill>
                  <a:srgbClr val="000000"/>
                </a:solidFill>
                <a:latin typeface="宋体" panose="02010600030101010101" pitchFamily="2" charset="-122"/>
              </a:rPr>
              <a:t>not</a:t>
            </a:r>
            <a:r>
              <a:rPr lang="zh-CN" altLang="en-US" sz="2400" dirty="0">
                <a:solidFill>
                  <a:srgbClr val="000000"/>
                </a:solidFill>
                <a:latin typeface="宋体" panose="02010600030101010101" pitchFamily="2" charset="-122"/>
              </a:rPr>
              <a:t>单值）</a:t>
            </a:r>
            <a:r>
              <a:rPr lang="zh-CN" altLang="en-US" sz="2400" dirty="0">
                <a:solidFill>
                  <a:srgbClr val="0000FF"/>
                </a:solidFill>
                <a:latin typeface="宋体" panose="02010600030101010101" pitchFamily="2" charset="-122"/>
              </a:rPr>
              <a:t>影射</a:t>
            </a:r>
            <a:r>
              <a:rPr lang="zh-CN" altLang="en-US" sz="2400" dirty="0">
                <a:solidFill>
                  <a:srgbClr val="000000"/>
                </a:solidFill>
                <a:latin typeface="宋体" panose="02010600030101010101" pitchFamily="2" charset="-122"/>
              </a:rPr>
              <a:t>；</a:t>
            </a:r>
            <a:endParaRPr lang="zh-CN" altLang="en-US" sz="2400" dirty="0"/>
          </a:p>
          <a:p>
            <a:pPr marL="533400" lvl="0" indent="-533400" algn="just" eaLnBrk="1" hangingPunct="1">
              <a:buNone/>
            </a:pPr>
            <a:r>
              <a:rPr lang="zh-CN" altLang="en-US" sz="2400" dirty="0">
                <a:solidFill>
                  <a:srgbClr val="000000"/>
                </a:solidFill>
                <a:latin typeface="宋体" panose="02010600030101010101" pitchFamily="2" charset="-122"/>
              </a:rPr>
              <a:t>    即 ： </a:t>
            </a:r>
            <a:r>
              <a:rPr lang="en-US" altLang="zh-CN" sz="2400" u="sng" dirty="0">
                <a:solidFill>
                  <a:srgbClr val="0000FF"/>
                </a:solidFill>
                <a:ea typeface="MingLiU" pitchFamily="49" charset="-120"/>
              </a:rPr>
              <a:t>δ</a:t>
            </a:r>
            <a:r>
              <a:rPr lang="en-US" altLang="zh-CN" sz="2400" u="sng" dirty="0">
                <a:solidFill>
                  <a:srgbClr val="0000FF"/>
                </a:solidFill>
              </a:rPr>
              <a:t> </a:t>
            </a:r>
            <a:r>
              <a:rPr lang="zh-CN" altLang="en-US" sz="2400" u="sng" dirty="0">
                <a:solidFill>
                  <a:srgbClr val="0000FF"/>
                </a:solidFill>
              </a:rPr>
              <a:t>：</a:t>
            </a:r>
            <a:r>
              <a:rPr lang="en-US" altLang="zh-CN" sz="2400" u="sng" dirty="0">
                <a:solidFill>
                  <a:srgbClr val="0000FF"/>
                </a:solidFill>
              </a:rPr>
              <a:t>S×</a:t>
            </a:r>
            <a:r>
              <a:rPr lang="en-US" altLang="zh-CN" sz="2400" u="sng" dirty="0">
                <a:solidFill>
                  <a:srgbClr val="0000FF"/>
                </a:solidFill>
                <a:latin typeface="宋体" panose="02010600030101010101" pitchFamily="2" charset="-122"/>
              </a:rPr>
              <a:t>∑</a:t>
            </a:r>
            <a:r>
              <a:rPr lang="en-US" altLang="zh-CN" sz="2400" u="sng" baseline="30000" dirty="0">
                <a:solidFill>
                  <a:srgbClr val="0000FF"/>
                </a:solidFill>
                <a:latin typeface="宋体" panose="02010600030101010101" pitchFamily="2" charset="-122"/>
              </a:rPr>
              <a:t>*</a:t>
            </a:r>
            <a:r>
              <a:rPr lang="en-US" altLang="zh-CN" sz="2400" u="sng" dirty="0">
                <a:solidFill>
                  <a:srgbClr val="0000FF"/>
                </a:solidFill>
              </a:rPr>
              <a:t>→2</a:t>
            </a:r>
            <a:r>
              <a:rPr lang="en-US" altLang="zh-CN" sz="2400" u="sng" baseline="30000" dirty="0">
                <a:solidFill>
                  <a:srgbClr val="0000FF"/>
                </a:solidFill>
              </a:rPr>
              <a:t>S</a:t>
            </a:r>
            <a:r>
              <a:rPr lang="zh-CN" altLang="en-US" sz="2400" dirty="0">
                <a:solidFill>
                  <a:srgbClr val="000000"/>
                </a:solidFill>
                <a:latin typeface="宋体" panose="02010600030101010101" pitchFamily="2" charset="-122"/>
              </a:rPr>
              <a:t>；</a:t>
            </a:r>
            <a:endParaRPr lang="zh-CN" altLang="en-US" sz="2400" dirty="0">
              <a:solidFill>
                <a:srgbClr val="FF0000"/>
              </a:solidFill>
            </a:endParaRPr>
          </a:p>
          <a:p>
            <a:pPr marL="533400" lvl="0" indent="-533400" algn="just" eaLnBrk="1" hangingPunct="1">
              <a:buNone/>
            </a:pPr>
            <a:r>
              <a:rPr lang="en-US" altLang="zh-CN" sz="2400" dirty="0">
                <a:solidFill>
                  <a:schemeClr val="tx2"/>
                </a:solidFill>
              </a:rPr>
              <a:t>(4)</a:t>
            </a:r>
            <a:r>
              <a:rPr lang="en-US" altLang="zh-CN" sz="2400" dirty="0">
                <a:solidFill>
                  <a:srgbClr val="0000FF"/>
                </a:solidFill>
              </a:rPr>
              <a:t> S</a:t>
            </a:r>
            <a:r>
              <a:rPr lang="en-US" altLang="zh-CN" sz="1800" baseline="-30000" dirty="0">
                <a:solidFill>
                  <a:srgbClr val="0000FF"/>
                </a:solidFill>
              </a:rPr>
              <a:t>0</a:t>
            </a:r>
            <a:r>
              <a:rPr lang="en-US" altLang="zh-CN" sz="2400" dirty="0">
                <a:ea typeface="MingLiU" pitchFamily="49" charset="-120"/>
                <a:sym typeface="Symbol" panose="05050102010706020507" pitchFamily="18" charset="2"/>
              </a:rPr>
              <a:t></a:t>
            </a:r>
            <a:r>
              <a:rPr lang="en-US" altLang="zh-CN" sz="2400" baseline="-30000" dirty="0">
                <a:solidFill>
                  <a:srgbClr val="0000FF"/>
                </a:solidFill>
              </a:rPr>
              <a:t> </a:t>
            </a:r>
            <a:r>
              <a:rPr lang="en-US" altLang="zh-CN" sz="2400" dirty="0">
                <a:solidFill>
                  <a:srgbClr val="000000"/>
                </a:solidFill>
                <a:latin typeface="宋体" panose="02010600030101010101" pitchFamily="2" charset="-122"/>
              </a:rPr>
              <a:t>S</a:t>
            </a:r>
            <a:r>
              <a:rPr lang="zh-CN" altLang="en-US" sz="2400" dirty="0">
                <a:solidFill>
                  <a:srgbClr val="000000"/>
                </a:solidFill>
                <a:latin typeface="宋体" panose="02010600030101010101" pitchFamily="2" charset="-122"/>
              </a:rPr>
              <a:t>，是一个</a:t>
            </a:r>
            <a:r>
              <a:rPr lang="zh-CN" altLang="en-US" sz="2400" u="sng" dirty="0">
                <a:solidFill>
                  <a:srgbClr val="000000"/>
                </a:solidFill>
                <a:latin typeface="宋体" panose="02010600030101010101" pitchFamily="2" charset="-122"/>
              </a:rPr>
              <a:t>非空</a:t>
            </a:r>
            <a:r>
              <a:rPr lang="zh-CN" altLang="en-US" sz="2400" u="sng" dirty="0">
                <a:solidFill>
                  <a:srgbClr val="0000FF"/>
                </a:solidFill>
                <a:latin typeface="宋体" panose="02010600030101010101" pitchFamily="2" charset="-122"/>
              </a:rPr>
              <a:t>初态</a:t>
            </a:r>
            <a:r>
              <a:rPr lang="zh-CN" altLang="en-US" sz="2400" u="sng" dirty="0">
                <a:latin typeface="宋体" panose="02010600030101010101" pitchFamily="2" charset="-122"/>
              </a:rPr>
              <a:t>集</a:t>
            </a:r>
            <a:r>
              <a:rPr lang="zh-CN" altLang="en-US" sz="2400" dirty="0">
                <a:latin typeface="宋体" panose="02010600030101010101" pitchFamily="2" charset="-122"/>
              </a:rPr>
              <a:t>；</a:t>
            </a:r>
            <a:endParaRPr lang="zh-CN" altLang="en-US" sz="2400" dirty="0"/>
          </a:p>
          <a:p>
            <a:pPr marL="533400" lvl="0" indent="-533400" eaLnBrk="1" hangingPunct="1">
              <a:buNone/>
            </a:pPr>
            <a:r>
              <a:rPr lang="en-US" altLang="zh-CN" sz="2400" dirty="0">
                <a:solidFill>
                  <a:schemeClr val="tx2"/>
                </a:solidFill>
              </a:rPr>
              <a:t>(5)</a:t>
            </a:r>
            <a:r>
              <a:rPr lang="en-US" altLang="zh-CN" sz="2400" dirty="0">
                <a:solidFill>
                  <a:srgbClr val="0000FF"/>
                </a:solidFill>
              </a:rPr>
              <a:t> </a:t>
            </a:r>
            <a:r>
              <a:rPr lang="en-US" altLang="zh-CN" sz="2400" dirty="0">
                <a:solidFill>
                  <a:srgbClr val="0000FF"/>
                </a:solidFill>
                <a:latin typeface="宋体" panose="02010600030101010101" pitchFamily="2" charset="-122"/>
              </a:rPr>
              <a:t>F</a:t>
            </a:r>
            <a:r>
              <a:rPr lang="en-US" altLang="zh-CN" sz="2400" dirty="0"/>
              <a:t> </a:t>
            </a:r>
            <a:r>
              <a:rPr lang="en-US" altLang="zh-CN" sz="2400" dirty="0">
                <a:ea typeface="MingLiU" pitchFamily="49" charset="-120"/>
                <a:sym typeface="Symbol" panose="05050102010706020507" pitchFamily="18" charset="2"/>
              </a:rPr>
              <a:t></a:t>
            </a:r>
            <a:r>
              <a:rPr lang="en-US" altLang="zh-CN" sz="2400" dirty="0"/>
              <a:t>S</a:t>
            </a:r>
            <a:r>
              <a:rPr lang="zh-CN" altLang="en-US" sz="2400" dirty="0">
                <a:latin typeface="宋体" panose="02010600030101010101" pitchFamily="2" charset="-122"/>
              </a:rPr>
              <a:t>，是一个</a:t>
            </a:r>
            <a:r>
              <a:rPr lang="zh-CN" altLang="en-US" sz="2400" dirty="0">
                <a:solidFill>
                  <a:srgbClr val="0000FF"/>
                </a:solidFill>
                <a:latin typeface="宋体" panose="02010600030101010101" pitchFamily="2" charset="-122"/>
              </a:rPr>
              <a:t>终态</a:t>
            </a:r>
            <a:r>
              <a:rPr lang="zh-CN" altLang="en-US" sz="2400" dirty="0">
                <a:latin typeface="宋体" panose="02010600030101010101" pitchFamily="2" charset="-122"/>
              </a:rPr>
              <a:t>集（可空）。</a:t>
            </a:r>
            <a:endParaRPr lang="zh-CN" altLang="en-US" sz="2400" dirty="0">
              <a:latin typeface="宋体" panose="02010600030101010101" pitchFamily="2" charset="-122"/>
            </a:endParaRPr>
          </a:p>
          <a:p>
            <a:pPr marL="533400" lvl="0" indent="-533400" eaLnBrk="1" hangingPunct="1">
              <a:buNone/>
            </a:pPr>
            <a:r>
              <a:rPr lang="zh-CN" altLang="en-US" sz="2400" dirty="0">
                <a:latin typeface="宋体" panose="02010600030101010101" pitchFamily="2" charset="-122"/>
              </a:rPr>
              <a:t>   </a:t>
            </a:r>
            <a:endParaRPr lang="zh-CN" altLang="en-US" sz="2400" u="sng" dirty="0">
              <a:solidFill>
                <a:srgbClr val="A50021"/>
              </a:solidFill>
            </a:endParaRPr>
          </a:p>
        </p:txBody>
      </p:sp>
      <p:sp>
        <p:nvSpPr>
          <p:cNvPr id="105475" name="Rectangle 2"/>
          <p:cNvSpPr txBox="1"/>
          <p:nvPr/>
        </p:nvSpPr>
        <p:spPr>
          <a:xfrm>
            <a:off x="685800" y="762000"/>
            <a:ext cx="7772400" cy="762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u="sng" dirty="0">
                <a:solidFill>
                  <a:srgbClr val="FF0000"/>
                </a:solidFill>
              </a:rPr>
              <a:t>3</a:t>
            </a:r>
            <a:r>
              <a:rPr lang="zh-CN" altLang="en-US" sz="2800" u="sng" dirty="0">
                <a:solidFill>
                  <a:srgbClr val="FF0000"/>
                </a:solidFill>
              </a:rPr>
              <a:t>．</a:t>
            </a:r>
            <a:r>
              <a:rPr lang="en-US" altLang="zh-CN" sz="2800" u="sng" dirty="0">
                <a:solidFill>
                  <a:srgbClr val="FF0000"/>
                </a:solidFill>
              </a:rPr>
              <a:t>3</a:t>
            </a:r>
            <a:r>
              <a:rPr lang="zh-CN" altLang="en-US" sz="2800" u="sng" dirty="0">
                <a:solidFill>
                  <a:srgbClr val="FF0000"/>
                </a:solidFill>
              </a:rPr>
              <a:t>．</a:t>
            </a:r>
            <a:r>
              <a:rPr lang="en-US" altLang="zh-CN" sz="2800" u="sng" dirty="0">
                <a:solidFill>
                  <a:srgbClr val="FF0000"/>
                </a:solidFill>
              </a:rPr>
              <a:t>4 </a:t>
            </a:r>
            <a:r>
              <a:rPr lang="zh-CN" altLang="en-US" sz="2800" u="sng" dirty="0">
                <a:solidFill>
                  <a:srgbClr val="FF0000"/>
                </a:solidFill>
              </a:rPr>
              <a:t>正规文法与有限自动机的等价性</a:t>
            </a:r>
            <a:r>
              <a:rPr lang="zh-CN" altLang="en-US" sz="4400" dirty="0">
                <a:solidFill>
                  <a:schemeClr val="tx2"/>
                </a:solidFill>
              </a:rPr>
              <a:t> </a:t>
            </a:r>
            <a:endParaRPr lang="zh-CN" altLang="en-US" dirty="0">
              <a:solidFill>
                <a:srgbClr val="FF0000"/>
              </a:solidFill>
            </a:endParaRPr>
          </a:p>
        </p:txBody>
      </p:sp>
      <p:pic>
        <p:nvPicPr>
          <p:cNvPr id="105476" name="Picture 3"/>
          <p:cNvPicPr>
            <a:picLocks noChangeAspect="1"/>
          </p:cNvPicPr>
          <p:nvPr/>
        </p:nvPicPr>
        <p:blipFill>
          <a:blip r:embed="rId1"/>
          <a:stretch>
            <a:fillRect/>
          </a:stretch>
        </p:blipFill>
        <p:spPr>
          <a:xfrm>
            <a:off x="6856413" y="4652963"/>
            <a:ext cx="1592262" cy="1069975"/>
          </a:xfrm>
          <a:prstGeom prst="rect">
            <a:avLst/>
          </a:prstGeom>
          <a:noFill/>
          <a:ln w="9525">
            <a:noFill/>
          </a:ln>
          <a:effectLst>
            <a:prstShdw prst="shdw13" dist="53882" dir="13499999">
              <a:schemeClr val="bg2">
                <a:alpha val="50000"/>
              </a:schemeClr>
            </a:prstShdw>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内容占位符 2"/>
          <p:cNvSpPr>
            <a:spLocks noGrp="1"/>
          </p:cNvSpPr>
          <p:nvPr>
            <p:ph idx="1"/>
          </p:nvPr>
        </p:nvSpPr>
        <p:spPr>
          <a:xfrm>
            <a:off x="685800" y="1981200"/>
            <a:ext cx="7772400" cy="4760913"/>
          </a:xfrm>
        </p:spPr>
        <p:txBody>
          <a:bodyPr vert="horz" wrap="square" lIns="91440" tIns="45720" rIns="91440" bIns="45720" anchor="t" anchorCtr="0"/>
          <a:p>
            <a:r>
              <a:rPr lang="zh-CN" altLang="en-US" dirty="0"/>
              <a:t>提炼对应关系</a:t>
            </a:r>
            <a:endParaRPr lang="en-US" altLang="zh-CN" dirty="0"/>
          </a:p>
          <a:p>
            <a:pPr lvl="1"/>
            <a:r>
              <a:rPr lang="zh-CN" altLang="en-US" sz="2000" dirty="0"/>
              <a:t>正规文法</a:t>
            </a:r>
            <a:r>
              <a:rPr lang="en-US" altLang="zh-CN" sz="2000" dirty="0"/>
              <a:t>G(</a:t>
            </a:r>
            <a:r>
              <a:rPr lang="zh-CN" altLang="en-US" sz="2000" dirty="0">
                <a:solidFill>
                  <a:srgbClr val="FF0000"/>
                </a:solidFill>
              </a:rPr>
              <a:t>非终结符，终结符，产生式</a:t>
            </a:r>
            <a:r>
              <a:rPr lang="en-US" altLang="zh-CN" sz="2000" dirty="0"/>
              <a:t>)</a:t>
            </a:r>
            <a:endParaRPr lang="en-US" altLang="zh-CN" sz="2000" dirty="0"/>
          </a:p>
          <a:p>
            <a:pPr lvl="1"/>
            <a:r>
              <a:rPr lang="zh-CN" altLang="en-US" sz="2000" dirty="0"/>
              <a:t>有限自动机</a:t>
            </a:r>
            <a:r>
              <a:rPr lang="en-US" altLang="zh-CN" sz="2000" dirty="0"/>
              <a:t>(</a:t>
            </a:r>
            <a:r>
              <a:rPr lang="zh-CN" altLang="en-US" sz="2000" dirty="0">
                <a:solidFill>
                  <a:srgbClr val="FF0000"/>
                </a:solidFill>
              </a:rPr>
              <a:t>状态，字母表，映射</a:t>
            </a:r>
            <a:r>
              <a:rPr lang="en-US" altLang="zh-CN" sz="2000" dirty="0"/>
              <a:t>)</a:t>
            </a:r>
            <a:endParaRPr lang="en-US" altLang="zh-CN" sz="2000" dirty="0"/>
          </a:p>
          <a:p>
            <a:endParaRPr lang="en-US" altLang="zh-CN" dirty="0"/>
          </a:p>
          <a:p>
            <a:r>
              <a:rPr lang="zh-CN" altLang="en-US" dirty="0"/>
              <a:t>证明</a:t>
            </a:r>
            <a:r>
              <a:rPr lang="en-US" altLang="zh-CN" dirty="0"/>
              <a:t>/</a:t>
            </a:r>
            <a:r>
              <a:rPr lang="zh-CN" altLang="en-US" dirty="0"/>
              <a:t>思考步骤</a:t>
            </a:r>
            <a:endParaRPr lang="en-US" altLang="zh-CN" dirty="0"/>
          </a:p>
          <a:p>
            <a:pPr lvl="1"/>
            <a:r>
              <a:rPr lang="zh-CN" altLang="en-US" sz="2400" dirty="0"/>
              <a:t>正规文法</a:t>
            </a:r>
            <a:r>
              <a:rPr lang="en-US" altLang="zh-CN" sz="2400" dirty="0"/>
              <a:t>-&gt;</a:t>
            </a:r>
            <a:r>
              <a:rPr lang="zh-CN" altLang="en-US" sz="2400" dirty="0"/>
              <a:t>有限自动机：</a:t>
            </a:r>
            <a:r>
              <a:rPr lang="zh-CN" altLang="en-US" sz="2400" dirty="0">
                <a:solidFill>
                  <a:srgbClr val="FF0000"/>
                </a:solidFill>
              </a:rPr>
              <a:t>构造</a:t>
            </a:r>
            <a:r>
              <a:rPr lang="zh-CN" altLang="en-US" sz="2400" dirty="0"/>
              <a:t>对应的自动机，并证明语言的等价性</a:t>
            </a:r>
            <a:endParaRPr lang="en-US" altLang="zh-CN" sz="2400" dirty="0"/>
          </a:p>
          <a:p>
            <a:pPr lvl="2"/>
            <a:r>
              <a:rPr lang="zh-CN" altLang="en-US" sz="2000" dirty="0"/>
              <a:t>右线性文法</a:t>
            </a:r>
            <a:endParaRPr lang="en-US" altLang="zh-CN" sz="2000" dirty="0"/>
          </a:p>
          <a:p>
            <a:pPr lvl="2"/>
            <a:r>
              <a:rPr lang="zh-CN" altLang="en-US" sz="2000" dirty="0"/>
              <a:t>左线性文法</a:t>
            </a:r>
            <a:endParaRPr lang="en-US" altLang="zh-CN" sz="2000" dirty="0"/>
          </a:p>
          <a:p>
            <a:pPr lvl="1"/>
            <a:r>
              <a:rPr lang="zh-CN" altLang="en-US" sz="2400" dirty="0"/>
              <a:t>有限自动机：</a:t>
            </a:r>
            <a:r>
              <a:rPr lang="zh-CN" altLang="en-US" sz="2400" dirty="0">
                <a:solidFill>
                  <a:srgbClr val="FF0000"/>
                </a:solidFill>
              </a:rPr>
              <a:t>构造</a:t>
            </a:r>
            <a:r>
              <a:rPr lang="zh-CN" altLang="en-US" sz="2400" dirty="0"/>
              <a:t>对应的文法，并证明语言的等价性</a:t>
            </a:r>
            <a:endParaRPr lang="zh-CN" altLang="en-US" sz="2400" dirty="0"/>
          </a:p>
        </p:txBody>
      </p:sp>
      <p:sp>
        <p:nvSpPr>
          <p:cNvPr id="106499" name="Rectangle 2"/>
          <p:cNvSpPr txBox="1"/>
          <p:nvPr/>
        </p:nvSpPr>
        <p:spPr>
          <a:xfrm>
            <a:off x="685800" y="762000"/>
            <a:ext cx="7772400" cy="762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u="sng" dirty="0">
                <a:solidFill>
                  <a:srgbClr val="FF0000"/>
                </a:solidFill>
              </a:rPr>
              <a:t>3</a:t>
            </a:r>
            <a:r>
              <a:rPr lang="zh-CN" altLang="en-US" sz="2800" u="sng" dirty="0">
                <a:solidFill>
                  <a:srgbClr val="FF0000"/>
                </a:solidFill>
              </a:rPr>
              <a:t>．</a:t>
            </a:r>
            <a:r>
              <a:rPr lang="en-US" altLang="zh-CN" sz="2800" u="sng" dirty="0">
                <a:solidFill>
                  <a:srgbClr val="FF0000"/>
                </a:solidFill>
              </a:rPr>
              <a:t>3</a:t>
            </a:r>
            <a:r>
              <a:rPr lang="zh-CN" altLang="en-US" sz="2800" u="sng" dirty="0">
                <a:solidFill>
                  <a:srgbClr val="FF0000"/>
                </a:solidFill>
              </a:rPr>
              <a:t>．</a:t>
            </a:r>
            <a:r>
              <a:rPr lang="en-US" altLang="zh-CN" sz="2800" u="sng" dirty="0">
                <a:solidFill>
                  <a:srgbClr val="FF0000"/>
                </a:solidFill>
              </a:rPr>
              <a:t>4 </a:t>
            </a:r>
            <a:r>
              <a:rPr lang="zh-CN" altLang="en-US" sz="2800" u="sng" dirty="0">
                <a:solidFill>
                  <a:srgbClr val="FF0000"/>
                </a:solidFill>
              </a:rPr>
              <a:t>正规文法与有限自动机的等价性</a:t>
            </a:r>
            <a:r>
              <a:rPr lang="zh-CN" altLang="en-US" sz="4400" dirty="0">
                <a:solidFill>
                  <a:schemeClr val="tx2"/>
                </a:solidFill>
              </a:rPr>
              <a:t> </a:t>
            </a:r>
            <a:endParaRPr lang="zh-CN" altLang="en-US" dirty="0">
              <a:solidFill>
                <a:srgbClr val="FF0000"/>
              </a:solidFill>
            </a:endParaRPr>
          </a:p>
        </p:txBody>
      </p:sp>
      <p:sp>
        <p:nvSpPr>
          <p:cNvPr id="106500" name="任意多边形 4"/>
          <p:cNvSpPr/>
          <p:nvPr/>
        </p:nvSpPr>
        <p:spPr>
          <a:xfrm>
            <a:off x="5867400" y="2686050"/>
            <a:ext cx="500063" cy="630238"/>
          </a:xfrm>
          <a:custGeom>
            <a:avLst/>
            <a:gdLst/>
            <a:ahLst/>
            <a:cxnLst>
              <a:cxn ang="0">
                <a:pos x="107154" y="0"/>
              </a:cxn>
              <a:cxn ang="0">
                <a:pos x="500060" y="347168"/>
              </a:cxn>
              <a:cxn ang="0">
                <a:pos x="0" y="634480"/>
              </a:cxn>
            </a:cxnLst>
            <a:pathLst>
              <a:path w="499847" h="629393">
                <a:moveTo>
                  <a:pt x="106878" y="0"/>
                </a:moveTo>
                <a:cubicBezTo>
                  <a:pt x="311727" y="119743"/>
                  <a:pt x="516577" y="239486"/>
                  <a:pt x="498764" y="344385"/>
                </a:cubicBezTo>
                <a:cubicBezTo>
                  <a:pt x="480951" y="449284"/>
                  <a:pt x="0" y="629393"/>
                  <a:pt x="0" y="629393"/>
                </a:cubicBezTo>
              </a:path>
            </a:pathLst>
          </a:custGeom>
          <a:noFill/>
          <a:ln w="9525" cap="flat" cmpd="sng">
            <a:solidFill>
              <a:srgbClr val="FF0000">
                <a:alpha val="100000"/>
              </a:srgbClr>
            </a:solidFill>
            <a:prstDash val="solid"/>
            <a:round/>
            <a:headEnd type="triangle" w="med" len="med"/>
            <a:tailEnd type="triangle" w="med" len="med"/>
          </a:ln>
        </p:spPr>
        <p:txBody>
          <a:bodyPr/>
          <a:p>
            <a:endParaRPr lang="zh-CN" altLang="en-US"/>
          </a:p>
        </p:txBody>
      </p:sp>
      <p:pic>
        <p:nvPicPr>
          <p:cNvPr id="106501" name="Picture 2"/>
          <p:cNvPicPr>
            <a:picLocks noChangeAspect="1"/>
          </p:cNvPicPr>
          <p:nvPr/>
        </p:nvPicPr>
        <p:blipFill>
          <a:blip r:embed="rId1"/>
          <a:stretch>
            <a:fillRect/>
          </a:stretch>
        </p:blipFill>
        <p:spPr>
          <a:xfrm>
            <a:off x="6553200" y="1773238"/>
            <a:ext cx="1852613" cy="1162050"/>
          </a:xfrm>
          <a:prstGeom prst="rect">
            <a:avLst/>
          </a:prstGeom>
          <a:noFill/>
          <a:ln w="9525">
            <a:noFill/>
          </a:ln>
          <a:effectLst>
            <a:prstShdw prst="shdw13" dist="53882" dir="13499999">
              <a:schemeClr val="bg2">
                <a:alpha val="50000"/>
              </a:schemeClr>
            </a:prstShdw>
          </a:effectLst>
        </p:spPr>
      </p:pic>
      <p:pic>
        <p:nvPicPr>
          <p:cNvPr id="106502" name="Picture 3"/>
          <p:cNvPicPr>
            <a:picLocks noChangeAspect="1"/>
          </p:cNvPicPr>
          <p:nvPr/>
        </p:nvPicPr>
        <p:blipFill>
          <a:blip r:embed="rId2"/>
          <a:stretch>
            <a:fillRect/>
          </a:stretch>
        </p:blipFill>
        <p:spPr>
          <a:xfrm>
            <a:off x="5756275" y="3373438"/>
            <a:ext cx="1592263" cy="1069975"/>
          </a:xfrm>
          <a:prstGeom prst="rect">
            <a:avLst/>
          </a:prstGeom>
          <a:noFill/>
          <a:ln w="9525">
            <a:noFill/>
          </a:ln>
          <a:effectLst>
            <a:prstShdw prst="shdw13" dist="53882" dir="13499999">
              <a:schemeClr val="bg2">
                <a:alpha val="50000"/>
              </a:schemeClr>
            </a:prst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nchorCtr="0"/>
          <a:p>
            <a:pPr eaLnBrk="1" hangingPunct="1"/>
            <a:r>
              <a:rPr lang="en-US" altLang="zh-CN" sz="4000" u="sng" dirty="0">
                <a:solidFill>
                  <a:srgbClr val="FF0000"/>
                </a:solidFill>
              </a:rPr>
              <a:t>3</a:t>
            </a:r>
            <a:r>
              <a:rPr lang="zh-CN" altLang="en-US" sz="4000" u="sng" dirty="0">
                <a:solidFill>
                  <a:srgbClr val="FF0000"/>
                </a:solidFill>
              </a:rPr>
              <a:t>．</a:t>
            </a:r>
            <a:r>
              <a:rPr lang="en-US" altLang="zh-CN" sz="4000" u="sng" dirty="0">
                <a:solidFill>
                  <a:srgbClr val="FF0000"/>
                </a:solidFill>
              </a:rPr>
              <a:t>1</a:t>
            </a:r>
            <a:r>
              <a:rPr lang="zh-CN" altLang="en-US" sz="4000" u="sng" dirty="0">
                <a:solidFill>
                  <a:srgbClr val="FF0000"/>
                </a:solidFill>
              </a:rPr>
              <a:t>．</a:t>
            </a:r>
            <a:r>
              <a:rPr lang="en-US" altLang="zh-CN" sz="4000" u="sng" dirty="0">
                <a:solidFill>
                  <a:srgbClr val="FF0000"/>
                </a:solidFill>
              </a:rPr>
              <a:t>1 </a:t>
            </a:r>
            <a:r>
              <a:rPr lang="zh-CN" altLang="en-US" sz="4000" u="sng" dirty="0">
                <a:solidFill>
                  <a:srgbClr val="FF0000"/>
                </a:solidFill>
              </a:rPr>
              <a:t>功能和输出形式 </a:t>
            </a:r>
            <a:r>
              <a:rPr lang="en-US" altLang="zh-CN" sz="4000" u="sng" dirty="0">
                <a:solidFill>
                  <a:srgbClr val="FF0000"/>
                </a:solidFill>
              </a:rPr>
              <a:t>(2)</a:t>
            </a:r>
            <a:endParaRPr lang="en-US" altLang="zh-CN" sz="4000" u="sng" dirty="0">
              <a:solidFill>
                <a:srgbClr val="FF0000"/>
              </a:solidFill>
            </a:endParaRPr>
          </a:p>
        </p:txBody>
      </p:sp>
      <p:sp>
        <p:nvSpPr>
          <p:cNvPr id="18435" name="Rectangle 3"/>
          <p:cNvSpPr>
            <a:spLocks noGrp="1"/>
          </p:cNvSpPr>
          <p:nvPr>
            <p:ph idx="1"/>
          </p:nvPr>
        </p:nvSpPr>
        <p:spPr>
          <a:xfrm>
            <a:off x="685800" y="1981200"/>
            <a:ext cx="7772400" cy="4483100"/>
          </a:xfrm>
          <a:ln>
            <a:solidFill>
              <a:srgbClr val="000099">
                <a:alpha val="100000"/>
              </a:srgbClr>
            </a:solidFill>
            <a:miter lim="800000"/>
          </a:ln>
        </p:spPr>
        <p:txBody>
          <a:bodyPr vert="horz" wrap="square" lIns="91440" tIns="45720" rIns="91440" bIns="45720" anchor="t" anchorCtr="0"/>
          <a:p>
            <a:pPr eaLnBrk="1" hangingPunct="1">
              <a:lnSpc>
                <a:spcPct val="90000"/>
              </a:lnSpc>
            </a:pPr>
            <a:r>
              <a:rPr lang="zh-CN" altLang="en-US" sz="2800" dirty="0"/>
              <a:t>功能：</a:t>
            </a:r>
            <a:r>
              <a:rPr lang="zh-CN" altLang="en-US" sz="2800" dirty="0">
                <a:solidFill>
                  <a:srgbClr val="000099"/>
                </a:solidFill>
              </a:rPr>
              <a:t>源程序－</a:t>
            </a:r>
            <a:r>
              <a:rPr lang="en-US" altLang="zh-CN" sz="2800" dirty="0">
                <a:solidFill>
                  <a:srgbClr val="000099"/>
                </a:solidFill>
              </a:rPr>
              <a:t>》</a:t>
            </a:r>
            <a:r>
              <a:rPr lang="zh-CN" altLang="en-US" sz="2800" dirty="0">
                <a:solidFill>
                  <a:srgbClr val="000099"/>
                </a:solidFill>
              </a:rPr>
              <a:t>单词符号串</a:t>
            </a:r>
            <a:endParaRPr lang="zh-CN" altLang="en-US" sz="2800" dirty="0">
              <a:solidFill>
                <a:srgbClr val="000099"/>
              </a:solidFill>
            </a:endParaRPr>
          </a:p>
          <a:p>
            <a:pPr eaLnBrk="1" hangingPunct="1">
              <a:lnSpc>
                <a:spcPct val="90000"/>
              </a:lnSpc>
            </a:pPr>
            <a:r>
              <a:rPr lang="zh-CN" altLang="en-US" sz="2800" u="sng" dirty="0">
                <a:solidFill>
                  <a:srgbClr val="FF0000"/>
                </a:solidFill>
              </a:rPr>
              <a:t>单词符号的表示（单词种别，单词属性值）</a:t>
            </a:r>
            <a:endParaRPr lang="zh-CN" altLang="en-US" sz="2800" u="sng" dirty="0">
              <a:solidFill>
                <a:srgbClr val="FF0000"/>
              </a:solidFill>
            </a:endParaRPr>
          </a:p>
          <a:p>
            <a:pPr eaLnBrk="1" hangingPunct="1">
              <a:lnSpc>
                <a:spcPct val="90000"/>
              </a:lnSpc>
            </a:pPr>
            <a:r>
              <a:rPr lang="zh-CN" altLang="en-US" sz="2800" dirty="0">
                <a:solidFill>
                  <a:schemeClr val="tx2"/>
                </a:solidFill>
              </a:rPr>
              <a:t>单词种别编码           </a:t>
            </a:r>
            <a:r>
              <a:rPr lang="zh-CN" altLang="en-US" sz="2800" dirty="0">
                <a:solidFill>
                  <a:srgbClr val="000099"/>
                </a:solidFill>
              </a:rPr>
              <a:t>关键字：一种 </a:t>
            </a:r>
            <a:r>
              <a:rPr lang="en-US" altLang="zh-CN" sz="2800" dirty="0">
                <a:solidFill>
                  <a:srgbClr val="000099"/>
                </a:solidFill>
              </a:rPr>
              <a:t>/ </a:t>
            </a:r>
            <a:r>
              <a:rPr lang="zh-CN" altLang="en-US" sz="2800" dirty="0">
                <a:solidFill>
                  <a:srgbClr val="000099"/>
                </a:solidFill>
              </a:rPr>
              <a:t>一字一种</a:t>
            </a:r>
            <a:endParaRPr lang="zh-CN" altLang="en-US" sz="2800" dirty="0">
              <a:solidFill>
                <a:srgbClr val="000099"/>
              </a:solidFill>
            </a:endParaRPr>
          </a:p>
          <a:p>
            <a:pPr eaLnBrk="1" hangingPunct="1">
              <a:lnSpc>
                <a:spcPct val="90000"/>
              </a:lnSpc>
              <a:buNone/>
            </a:pPr>
            <a:r>
              <a:rPr lang="zh-CN" altLang="en-US" sz="2800" dirty="0">
                <a:solidFill>
                  <a:srgbClr val="000099"/>
                </a:solidFill>
              </a:rPr>
              <a:t>                                       标识符：归为一种  </a:t>
            </a:r>
            <a:endParaRPr lang="zh-CN" altLang="en-US" sz="2800" dirty="0">
              <a:solidFill>
                <a:srgbClr val="000099"/>
              </a:solidFill>
            </a:endParaRPr>
          </a:p>
          <a:p>
            <a:pPr eaLnBrk="1" hangingPunct="1">
              <a:lnSpc>
                <a:spcPct val="90000"/>
              </a:lnSpc>
              <a:buNone/>
            </a:pPr>
            <a:r>
              <a:rPr lang="zh-CN" altLang="en-US" sz="2800" dirty="0">
                <a:solidFill>
                  <a:srgbClr val="000099"/>
                </a:solidFill>
              </a:rPr>
              <a:t>                                       常数    ：按类型分种</a:t>
            </a:r>
            <a:endParaRPr lang="zh-CN" altLang="en-US" sz="2800" dirty="0">
              <a:solidFill>
                <a:srgbClr val="000099"/>
              </a:solidFill>
            </a:endParaRPr>
          </a:p>
          <a:p>
            <a:pPr eaLnBrk="1" hangingPunct="1">
              <a:lnSpc>
                <a:spcPct val="90000"/>
              </a:lnSpc>
              <a:buNone/>
            </a:pPr>
            <a:r>
              <a:rPr lang="zh-CN" altLang="en-US" sz="2800" dirty="0">
                <a:solidFill>
                  <a:srgbClr val="000099"/>
                </a:solidFill>
              </a:rPr>
              <a:t>                                       运算符：一符一种</a:t>
            </a:r>
            <a:endParaRPr lang="zh-CN" altLang="en-US" sz="2800" dirty="0">
              <a:solidFill>
                <a:srgbClr val="000099"/>
              </a:solidFill>
            </a:endParaRPr>
          </a:p>
          <a:p>
            <a:pPr eaLnBrk="1" hangingPunct="1">
              <a:lnSpc>
                <a:spcPct val="90000"/>
              </a:lnSpc>
              <a:buNone/>
            </a:pPr>
            <a:r>
              <a:rPr lang="zh-CN" altLang="en-US" sz="2800" dirty="0">
                <a:solidFill>
                  <a:srgbClr val="000099"/>
                </a:solidFill>
              </a:rPr>
              <a:t>                                       界符    ：一符一种</a:t>
            </a:r>
            <a:endParaRPr lang="zh-CN" altLang="en-US" sz="2800" dirty="0">
              <a:solidFill>
                <a:srgbClr val="000099"/>
              </a:solidFill>
            </a:endParaRPr>
          </a:p>
          <a:p>
            <a:pPr eaLnBrk="1" hangingPunct="1">
              <a:lnSpc>
                <a:spcPct val="90000"/>
              </a:lnSpc>
              <a:buNone/>
            </a:pPr>
            <a:r>
              <a:rPr lang="zh-CN" altLang="en-US" sz="2800" dirty="0">
                <a:solidFill>
                  <a:srgbClr val="A50021"/>
                </a:solidFill>
              </a:rPr>
              <a:t>*一种多符时，应具体给出属性值</a:t>
            </a:r>
            <a:endParaRPr lang="zh-CN" altLang="en-US" sz="2800" dirty="0">
              <a:solidFill>
                <a:srgbClr val="A50021"/>
              </a:solidFill>
            </a:endParaRPr>
          </a:p>
          <a:p>
            <a:pPr eaLnBrk="1" hangingPunct="1">
              <a:lnSpc>
                <a:spcPct val="90000"/>
              </a:lnSpc>
              <a:buNone/>
            </a:pPr>
            <a:r>
              <a:rPr lang="en-US" altLang="zh-CN" sz="2800" dirty="0">
                <a:solidFill>
                  <a:srgbClr val="A50021"/>
                </a:solidFill>
              </a:rPr>
              <a:t>*</a:t>
            </a:r>
            <a:r>
              <a:rPr lang="zh-CN" altLang="en-US" sz="2800" dirty="0">
                <a:solidFill>
                  <a:srgbClr val="A50021"/>
                </a:solidFill>
              </a:rPr>
              <a:t>一符一种，编码就完全代表它自身</a:t>
            </a:r>
            <a:endParaRPr lang="zh-CN" altLang="en-US" sz="2800" dirty="0">
              <a:solidFill>
                <a:srgbClr val="A5002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内容占位符 2"/>
          <p:cNvSpPr>
            <a:spLocks noGrp="1"/>
          </p:cNvSpPr>
          <p:nvPr>
            <p:ph idx="1"/>
          </p:nvPr>
        </p:nvSpPr>
        <p:spPr>
          <a:xfrm>
            <a:off x="684213" y="1196975"/>
            <a:ext cx="7772400" cy="4114800"/>
          </a:xfrm>
        </p:spPr>
        <p:txBody>
          <a:bodyPr vert="horz" wrap="square" lIns="91440" tIns="45720" rIns="91440" bIns="45720" anchor="t" anchorCtr="0"/>
          <a:p>
            <a:r>
              <a:rPr lang="zh-CN" altLang="en-US" dirty="0">
                <a:solidFill>
                  <a:schemeClr val="tx2"/>
                </a:solidFill>
                <a:latin typeface="宋体" panose="02010600030101010101" pitchFamily="2" charset="-122"/>
              </a:rPr>
              <a:t>右正规文法 </a:t>
            </a:r>
            <a:r>
              <a:rPr lang="en-US" altLang="zh-CN" dirty="0">
                <a:solidFill>
                  <a:schemeClr val="tx2"/>
                </a:solidFill>
                <a:latin typeface="宋体" panose="02010600030101010101" pitchFamily="2" charset="-122"/>
              </a:rPr>
              <a:t>G</a:t>
            </a:r>
            <a:r>
              <a:rPr lang="en-US" altLang="zh-CN" baseline="-25000" dirty="0">
                <a:solidFill>
                  <a:schemeClr val="tx2"/>
                </a:solidFill>
                <a:latin typeface="宋体" panose="02010600030101010101" pitchFamily="2" charset="-122"/>
              </a:rPr>
              <a:t>R</a:t>
            </a:r>
            <a:r>
              <a:rPr lang="en-US" altLang="zh-CN" dirty="0">
                <a:solidFill>
                  <a:schemeClr val="tx2"/>
                </a:solidFill>
                <a:latin typeface="宋体" panose="02010600030101010101" pitchFamily="2" charset="-122"/>
              </a:rPr>
              <a:t> </a:t>
            </a:r>
            <a:r>
              <a:rPr lang="zh-CN" altLang="en-US" dirty="0">
                <a:solidFill>
                  <a:schemeClr val="tx2"/>
                </a:solidFill>
                <a:latin typeface="宋体" panose="02010600030101010101" pitchFamily="2" charset="-122"/>
              </a:rPr>
              <a:t>＝（</a:t>
            </a:r>
            <a:r>
              <a:rPr lang="en-US" altLang="zh-CN" dirty="0">
                <a:solidFill>
                  <a:schemeClr val="tx2"/>
                </a:solidFill>
                <a:latin typeface="宋体" panose="02010600030101010101" pitchFamily="2" charset="-122"/>
              </a:rPr>
              <a:t>V</a:t>
            </a:r>
            <a:r>
              <a:rPr lang="en-US" altLang="zh-CN" b="1" baseline="-25000" dirty="0">
                <a:solidFill>
                  <a:schemeClr val="tx2"/>
                </a:solidFill>
                <a:latin typeface="宋体" panose="02010600030101010101" pitchFamily="2" charset="-122"/>
              </a:rPr>
              <a:t>T</a:t>
            </a:r>
            <a:r>
              <a:rPr lang="en-US" altLang="zh-CN" b="1" dirty="0">
                <a:solidFill>
                  <a:schemeClr val="tx2"/>
                </a:solidFill>
                <a:latin typeface="宋体" panose="02010600030101010101" pitchFamily="2" charset="-122"/>
              </a:rPr>
              <a:t>,</a:t>
            </a:r>
            <a:r>
              <a:rPr lang="en-US" altLang="zh-CN" dirty="0">
                <a:solidFill>
                  <a:schemeClr val="tx2"/>
                </a:solidFill>
                <a:latin typeface="宋体" panose="02010600030101010101" pitchFamily="2" charset="-122"/>
              </a:rPr>
              <a:t>V</a:t>
            </a:r>
            <a:r>
              <a:rPr lang="en-US" altLang="zh-CN" b="1" baseline="-25000" dirty="0">
                <a:solidFill>
                  <a:schemeClr val="tx2"/>
                </a:solidFill>
                <a:latin typeface="宋体" panose="02010600030101010101" pitchFamily="2" charset="-122"/>
              </a:rPr>
              <a:t>N</a:t>
            </a:r>
            <a:r>
              <a:rPr lang="en-US" altLang="zh-CN" dirty="0">
                <a:solidFill>
                  <a:schemeClr val="tx2"/>
                </a:solidFill>
                <a:latin typeface="宋体" panose="02010600030101010101" pitchFamily="2" charset="-122"/>
              </a:rPr>
              <a:t>,S,</a:t>
            </a:r>
            <a:r>
              <a:rPr lang="en-US" altLang="zh-CN" dirty="0">
                <a:solidFill>
                  <a:schemeClr val="tx2"/>
                </a:solidFill>
                <a:latin typeface="Arial Black" panose="020B0A04020102020204" pitchFamily="34" charset="0"/>
                <a:ea typeface="方正舒体" panose="02010601030101010101" pitchFamily="2" charset="-122"/>
              </a:rPr>
              <a:t>P</a:t>
            </a:r>
            <a:r>
              <a:rPr lang="zh-CN" altLang="en-US" dirty="0">
                <a:solidFill>
                  <a:schemeClr val="tx2"/>
                </a:solidFill>
                <a:latin typeface="宋体" panose="02010600030101010101" pitchFamily="2" charset="-122"/>
              </a:rPr>
              <a:t>）</a:t>
            </a:r>
            <a:endParaRPr lang="en-US" altLang="zh-CN" dirty="0">
              <a:solidFill>
                <a:schemeClr val="tx2"/>
              </a:solidFill>
              <a:latin typeface="宋体" panose="02010600030101010101" pitchFamily="2" charset="-122"/>
            </a:endParaRPr>
          </a:p>
          <a:p>
            <a:pPr marL="0" lvl="1" indent="0">
              <a:buNone/>
            </a:pPr>
            <a:r>
              <a:rPr lang="en-US" altLang="zh-CN" dirty="0">
                <a:solidFill>
                  <a:schemeClr val="tx2"/>
                </a:solidFill>
                <a:latin typeface="宋体" panose="02010600030101010101" pitchFamily="2" charset="-122"/>
              </a:rPr>
              <a:t>  -&gt; </a:t>
            </a:r>
            <a:r>
              <a:rPr lang="en-US" altLang="zh-CN" b="1" dirty="0">
                <a:solidFill>
                  <a:schemeClr val="tx2"/>
                </a:solidFill>
                <a:latin typeface="宋体" panose="02010600030101010101" pitchFamily="2" charset="-122"/>
              </a:rPr>
              <a:t>M=&lt; V</a:t>
            </a:r>
            <a:r>
              <a:rPr lang="en-US" altLang="zh-CN" sz="2000" b="1" dirty="0">
                <a:solidFill>
                  <a:schemeClr val="tx2"/>
                </a:solidFill>
                <a:latin typeface="宋体" panose="02010600030101010101" pitchFamily="2" charset="-122"/>
              </a:rPr>
              <a:t>N</a:t>
            </a:r>
            <a:r>
              <a:rPr lang="en-US" altLang="zh-CN" b="1" dirty="0">
                <a:solidFill>
                  <a:schemeClr val="tx2"/>
                </a:solidFill>
                <a:latin typeface="宋体" panose="02010600030101010101" pitchFamily="2" charset="-122"/>
              </a:rPr>
              <a:t>∪{f},V</a:t>
            </a:r>
            <a:r>
              <a:rPr lang="en-US" altLang="zh-CN" sz="2000" b="1" dirty="0">
                <a:solidFill>
                  <a:schemeClr val="tx2"/>
                </a:solidFill>
                <a:latin typeface="宋体" panose="02010600030101010101" pitchFamily="2" charset="-122"/>
              </a:rPr>
              <a:t>T,</a:t>
            </a:r>
            <a:r>
              <a:rPr lang="en-US" altLang="zh-CN" b="1" dirty="0">
                <a:solidFill>
                  <a:schemeClr val="tx2"/>
                </a:solidFill>
                <a:ea typeface="MingLiU" pitchFamily="49" charset="-120"/>
              </a:rPr>
              <a:t>δ</a:t>
            </a:r>
            <a:r>
              <a:rPr lang="en-US" altLang="zh-CN" b="1" dirty="0">
                <a:solidFill>
                  <a:schemeClr val="tx2"/>
                </a:solidFill>
                <a:latin typeface="宋体" panose="02010600030101010101" pitchFamily="2" charset="-122"/>
                <a:ea typeface="MingLiU" pitchFamily="49" charset="-120"/>
              </a:rPr>
              <a:t>,S,{f}&gt;</a:t>
            </a:r>
            <a:endParaRPr lang="en-US" altLang="zh-CN" dirty="0">
              <a:solidFill>
                <a:schemeClr val="tx2"/>
              </a:solidFill>
              <a:latin typeface="宋体" panose="02010600030101010101" pitchFamily="2" charset="-122"/>
              <a:ea typeface="MingLiU" pitchFamily="49" charset="-120"/>
            </a:endParaRPr>
          </a:p>
          <a:p>
            <a:pPr marL="0" lvl="1" indent="0"/>
            <a:r>
              <a:rPr lang="zh-CN" altLang="en-US" dirty="0">
                <a:solidFill>
                  <a:schemeClr val="tx2"/>
                </a:solidFill>
                <a:latin typeface="宋体" panose="02010600030101010101" pitchFamily="2" charset="-122"/>
                <a:ea typeface="MingLiU" pitchFamily="49" charset="-120"/>
              </a:rPr>
              <a:t>每一个非终结符对应一个状态，并增加一个新的终结状态</a:t>
            </a:r>
            <a:r>
              <a:rPr lang="en-US" altLang="zh-CN" dirty="0">
                <a:solidFill>
                  <a:schemeClr val="tx2"/>
                </a:solidFill>
                <a:latin typeface="宋体" panose="02010600030101010101" pitchFamily="2" charset="-122"/>
                <a:ea typeface="MingLiU" pitchFamily="49" charset="-120"/>
              </a:rPr>
              <a:t>f</a:t>
            </a:r>
            <a:endParaRPr lang="en-US" altLang="zh-CN" dirty="0">
              <a:solidFill>
                <a:schemeClr val="tx2"/>
              </a:solidFill>
              <a:latin typeface="宋体" panose="02010600030101010101" pitchFamily="2" charset="-122"/>
              <a:ea typeface="MingLiU" pitchFamily="49" charset="-120"/>
            </a:endParaRPr>
          </a:p>
          <a:p>
            <a:pPr marL="0" lvl="1" indent="0"/>
            <a:r>
              <a:rPr lang="zh-CN" altLang="en-US" dirty="0">
                <a:solidFill>
                  <a:schemeClr val="tx2"/>
                </a:solidFill>
                <a:latin typeface="宋体" panose="02010600030101010101" pitchFamily="2" charset="-122"/>
                <a:ea typeface="MingLiU" pitchFamily="49" charset="-120"/>
              </a:rPr>
              <a:t>终结符对应字母表</a:t>
            </a:r>
            <a:endParaRPr lang="en-US" altLang="zh-CN" dirty="0">
              <a:solidFill>
                <a:schemeClr val="tx2"/>
              </a:solidFill>
              <a:latin typeface="宋体" panose="02010600030101010101" pitchFamily="2" charset="-122"/>
              <a:ea typeface="MingLiU" pitchFamily="49" charset="-120"/>
            </a:endParaRPr>
          </a:p>
          <a:p>
            <a:pPr marL="0" lvl="1" indent="0"/>
            <a:r>
              <a:rPr lang="en-US" altLang="zh-CN" dirty="0">
                <a:solidFill>
                  <a:schemeClr val="tx2"/>
                </a:solidFill>
                <a:latin typeface="宋体" panose="02010600030101010101" pitchFamily="2" charset="-122"/>
                <a:ea typeface="MingLiU" pitchFamily="49" charset="-120"/>
              </a:rPr>
              <a:t>A→a              </a:t>
            </a:r>
            <a:r>
              <a:rPr lang="zh-CN" altLang="en-US" dirty="0">
                <a:solidFill>
                  <a:schemeClr val="tx2"/>
                </a:solidFill>
                <a:latin typeface="宋体" panose="02010600030101010101" pitchFamily="2" charset="-122"/>
                <a:ea typeface="MingLiU" pitchFamily="49" charset="-120"/>
              </a:rPr>
              <a:t>则</a:t>
            </a:r>
            <a:r>
              <a:rPr lang="en-US" altLang="zh-CN" dirty="0">
                <a:solidFill>
                  <a:schemeClr val="tx2"/>
                </a:solidFill>
                <a:ea typeface="MingLiU" pitchFamily="49" charset="-120"/>
              </a:rPr>
              <a:t>δ(A , a)=f</a:t>
            </a:r>
            <a:endParaRPr lang="en-US" altLang="zh-CN" dirty="0">
              <a:solidFill>
                <a:schemeClr val="tx2"/>
              </a:solidFill>
              <a:ea typeface="MingLiU" pitchFamily="49" charset="-120"/>
            </a:endParaRPr>
          </a:p>
          <a:p>
            <a:pPr marL="0" lvl="1" indent="0">
              <a:buNone/>
            </a:pPr>
            <a:r>
              <a:rPr lang="en-US" altLang="zh-CN" dirty="0">
                <a:solidFill>
                  <a:schemeClr val="tx2"/>
                </a:solidFill>
                <a:latin typeface="宋体" panose="02010600030101010101" pitchFamily="2" charset="-122"/>
              </a:rPr>
              <a:t>  A→aA</a:t>
            </a:r>
            <a:r>
              <a:rPr lang="en-US" altLang="zh-CN" sz="2000" b="1" dirty="0">
                <a:solidFill>
                  <a:schemeClr val="tx2"/>
                </a:solidFill>
                <a:latin typeface="宋体" panose="02010600030101010101" pitchFamily="2" charset="-122"/>
              </a:rPr>
              <a:t>1</a:t>
            </a:r>
            <a:r>
              <a:rPr lang="en-US" altLang="zh-CN" dirty="0">
                <a:solidFill>
                  <a:schemeClr val="tx2"/>
                </a:solidFill>
                <a:latin typeface="宋体" panose="02010600030101010101" pitchFamily="2" charset="-122"/>
              </a:rPr>
              <a:t>|aA</a:t>
            </a:r>
            <a:r>
              <a:rPr lang="en-US" altLang="zh-CN" sz="2000" b="1" dirty="0">
                <a:solidFill>
                  <a:schemeClr val="tx2"/>
                </a:solidFill>
                <a:latin typeface="宋体" panose="02010600030101010101" pitchFamily="2" charset="-122"/>
              </a:rPr>
              <a:t>2</a:t>
            </a:r>
            <a:r>
              <a:rPr lang="en-US" altLang="zh-CN" dirty="0">
                <a:solidFill>
                  <a:schemeClr val="tx2"/>
                </a:solidFill>
                <a:latin typeface="宋体" panose="02010600030101010101" pitchFamily="2" charset="-122"/>
              </a:rPr>
              <a:t>|</a:t>
            </a:r>
            <a:r>
              <a:rPr lang="en-US" altLang="zh-CN" dirty="0">
                <a:solidFill>
                  <a:schemeClr val="tx2"/>
                </a:solidFill>
              </a:rPr>
              <a:t>…</a:t>
            </a:r>
            <a:r>
              <a:rPr lang="en-US" altLang="zh-CN" dirty="0">
                <a:solidFill>
                  <a:schemeClr val="tx2"/>
                </a:solidFill>
                <a:latin typeface="宋体" panose="02010600030101010101" pitchFamily="2" charset="-122"/>
              </a:rPr>
              <a:t> |aA</a:t>
            </a:r>
            <a:r>
              <a:rPr lang="en-US" altLang="zh-CN" sz="2000" b="1" dirty="0">
                <a:solidFill>
                  <a:schemeClr val="tx2"/>
                </a:solidFill>
                <a:latin typeface="宋体" panose="02010600030101010101" pitchFamily="2" charset="-122"/>
              </a:rPr>
              <a:t>k </a:t>
            </a:r>
            <a:r>
              <a:rPr lang="zh-CN" altLang="en-US" dirty="0">
                <a:solidFill>
                  <a:schemeClr val="tx2"/>
                </a:solidFill>
                <a:latin typeface="宋体" panose="02010600030101010101" pitchFamily="2" charset="-122"/>
              </a:rPr>
              <a:t>则</a:t>
            </a:r>
            <a:endParaRPr lang="en-US" altLang="zh-CN" dirty="0">
              <a:solidFill>
                <a:schemeClr val="tx2"/>
              </a:solidFill>
              <a:latin typeface="宋体" panose="02010600030101010101" pitchFamily="2" charset="-122"/>
            </a:endParaRPr>
          </a:p>
          <a:p>
            <a:pPr marL="0" lvl="1" indent="0">
              <a:buNone/>
            </a:pPr>
            <a:r>
              <a:rPr lang="en-US" altLang="zh-CN" dirty="0">
                <a:solidFill>
                  <a:schemeClr val="tx2"/>
                </a:solidFill>
                <a:latin typeface="宋体" panose="02010600030101010101" pitchFamily="2" charset="-122"/>
                <a:ea typeface="MingLiU" pitchFamily="49" charset="-120"/>
              </a:rPr>
              <a:t>  </a:t>
            </a:r>
            <a:r>
              <a:rPr lang="en-US" altLang="zh-CN" dirty="0">
                <a:solidFill>
                  <a:schemeClr val="tx2"/>
                </a:solidFill>
                <a:ea typeface="MingLiU" pitchFamily="49" charset="-120"/>
              </a:rPr>
              <a:t>δ(A , a)={</a:t>
            </a:r>
            <a:r>
              <a:rPr lang="en-US" altLang="zh-CN" dirty="0">
                <a:solidFill>
                  <a:schemeClr val="tx2"/>
                </a:solidFill>
                <a:latin typeface="宋体" panose="02010600030101010101" pitchFamily="2" charset="-122"/>
              </a:rPr>
              <a:t>A</a:t>
            </a:r>
            <a:r>
              <a:rPr lang="en-US" altLang="zh-CN" sz="2000" b="1" dirty="0">
                <a:solidFill>
                  <a:schemeClr val="tx2"/>
                </a:solidFill>
                <a:latin typeface="宋体" panose="02010600030101010101" pitchFamily="2" charset="-122"/>
              </a:rPr>
              <a:t>1, </a:t>
            </a:r>
            <a:r>
              <a:rPr lang="en-US" altLang="zh-CN" dirty="0">
                <a:solidFill>
                  <a:schemeClr val="tx2"/>
                </a:solidFill>
                <a:latin typeface="宋体" panose="02010600030101010101" pitchFamily="2" charset="-122"/>
              </a:rPr>
              <a:t>A</a:t>
            </a:r>
            <a:r>
              <a:rPr lang="en-US" altLang="zh-CN" sz="2000" b="1" dirty="0">
                <a:solidFill>
                  <a:schemeClr val="tx2"/>
                </a:solidFill>
                <a:latin typeface="宋体" panose="02010600030101010101" pitchFamily="2" charset="-122"/>
              </a:rPr>
              <a:t>2,</a:t>
            </a:r>
            <a:r>
              <a:rPr lang="en-US" altLang="zh-CN" sz="2000" b="1" dirty="0">
                <a:solidFill>
                  <a:schemeClr val="tx2"/>
                </a:solidFill>
              </a:rPr>
              <a:t>…</a:t>
            </a:r>
            <a:r>
              <a:rPr lang="en-US" altLang="zh-CN" sz="2000" b="1" dirty="0">
                <a:solidFill>
                  <a:schemeClr val="tx2"/>
                </a:solidFill>
                <a:latin typeface="宋体" panose="02010600030101010101" pitchFamily="2" charset="-122"/>
              </a:rPr>
              <a:t>,</a:t>
            </a:r>
            <a:r>
              <a:rPr lang="en-US" altLang="zh-CN" dirty="0">
                <a:solidFill>
                  <a:schemeClr val="tx2"/>
                </a:solidFill>
                <a:latin typeface="宋体" panose="02010600030101010101" pitchFamily="2" charset="-122"/>
              </a:rPr>
              <a:t>A</a:t>
            </a:r>
            <a:r>
              <a:rPr lang="en-US" altLang="zh-CN" sz="2000" b="1" dirty="0">
                <a:solidFill>
                  <a:schemeClr val="tx2"/>
                </a:solidFill>
                <a:latin typeface="宋体" panose="02010600030101010101" pitchFamily="2" charset="-122"/>
              </a:rPr>
              <a:t>k</a:t>
            </a:r>
            <a:r>
              <a:rPr lang="en-US" altLang="zh-CN" dirty="0">
                <a:solidFill>
                  <a:schemeClr val="tx2"/>
                </a:solidFill>
              </a:rPr>
              <a:t>}</a:t>
            </a:r>
            <a:endParaRPr lang="en-US" altLang="zh-CN" dirty="0">
              <a:solidFill>
                <a:schemeClr val="tx2"/>
              </a:solidFill>
            </a:endParaRPr>
          </a:p>
          <a:p>
            <a:pPr marL="0" lvl="1" indent="0"/>
            <a:endParaRPr lang="en-US" altLang="zh-CN" dirty="0">
              <a:solidFill>
                <a:schemeClr val="tx2"/>
              </a:solidFill>
              <a:latin typeface="宋体" panose="02010600030101010101" pitchFamily="2" charset="-122"/>
            </a:endParaRPr>
          </a:p>
          <a:p>
            <a:pPr marL="0" lvl="1" indent="0"/>
            <a:endParaRPr lang="zh-CN" altLang="en-US" dirty="0">
              <a:solidFill>
                <a:schemeClr val="tx2"/>
              </a:solidFill>
              <a:latin typeface="宋体" panose="02010600030101010101" pitchFamily="2" charset="-122"/>
            </a:endParaRPr>
          </a:p>
          <a:p>
            <a:endParaRPr lang="zh-CN" altLang="en-US" dirty="0"/>
          </a:p>
        </p:txBody>
      </p:sp>
      <p:sp>
        <p:nvSpPr>
          <p:cNvPr id="108547" name="Rectangle 2"/>
          <p:cNvSpPr>
            <a:spLocks noGrp="1"/>
          </p:cNvSpPr>
          <p:nvPr>
            <p:ph type="title"/>
          </p:nvPr>
        </p:nvSpPr>
        <p:spPr>
          <a:xfrm>
            <a:off x="533400" y="227013"/>
            <a:ext cx="8153400" cy="533400"/>
          </a:xfrm>
          <a:ln>
            <a:solidFill>
              <a:schemeClr val="bg1">
                <a:alpha val="100000"/>
              </a:schemeClr>
            </a:solidFill>
            <a:miter lim="800000"/>
          </a:ln>
        </p:spPr>
        <p:txBody>
          <a:bodyPr vert="horz" wrap="square" lIns="91440" tIns="45720" rIns="91440" bIns="45720" anchor="ctr" anchorCtr="0"/>
          <a:p>
            <a:pPr eaLnBrk="1" hangingPunct="1"/>
            <a:r>
              <a:rPr lang="zh-CN" altLang="en-US" sz="2800" u="sng" dirty="0">
                <a:solidFill>
                  <a:srgbClr val="FF0000"/>
                </a:solidFill>
              </a:rPr>
              <a:t>证明</a:t>
            </a:r>
            <a:r>
              <a:rPr lang="en-US" altLang="zh-CN" sz="2800" u="sng" dirty="0">
                <a:solidFill>
                  <a:srgbClr val="FF0000"/>
                </a:solidFill>
              </a:rPr>
              <a:t>1-1</a:t>
            </a:r>
            <a:r>
              <a:rPr lang="zh-CN" altLang="en-US" sz="2800" u="sng" dirty="0">
                <a:solidFill>
                  <a:srgbClr val="FF0000"/>
                </a:solidFill>
              </a:rPr>
              <a:t>：右正规文法</a:t>
            </a:r>
            <a:r>
              <a:rPr lang="en-US" altLang="zh-CN" sz="3200" u="sng" dirty="0">
                <a:solidFill>
                  <a:srgbClr val="FF0000"/>
                </a:solidFill>
              </a:rPr>
              <a:t>G</a:t>
            </a:r>
            <a:r>
              <a:rPr lang="en-US" altLang="zh-CN" sz="2400" baseline="-30000" dirty="0">
                <a:solidFill>
                  <a:srgbClr val="FF0000"/>
                </a:solidFill>
              </a:rPr>
              <a:t>R</a:t>
            </a:r>
            <a:r>
              <a:rPr lang="en-US" altLang="zh-CN" sz="3200" u="sng" dirty="0">
                <a:solidFill>
                  <a:srgbClr val="FF0000"/>
                </a:solidFill>
              </a:rPr>
              <a:t>→(FA) M &amp; </a:t>
            </a:r>
            <a:r>
              <a:rPr lang="en-US" altLang="zh-CN" sz="2800" u="sng" dirty="0">
                <a:solidFill>
                  <a:srgbClr val="FF0000"/>
                </a:solidFill>
              </a:rPr>
              <a:t>L(G</a:t>
            </a:r>
            <a:r>
              <a:rPr lang="en-US" altLang="zh-CN" sz="2400" baseline="-30000" dirty="0">
                <a:solidFill>
                  <a:srgbClr val="FF0000"/>
                </a:solidFill>
              </a:rPr>
              <a:t>R</a:t>
            </a:r>
            <a:r>
              <a:rPr lang="en-US" altLang="zh-CN" sz="2800" u="sng" dirty="0">
                <a:solidFill>
                  <a:srgbClr val="FF0000"/>
                </a:solidFill>
              </a:rPr>
              <a:t>)=L(M)</a:t>
            </a:r>
            <a:endParaRPr lang="en-US" altLang="zh-CN" sz="2800" u="sng" dirty="0">
              <a:solidFill>
                <a:srgbClr val="FF0000"/>
              </a:solidFill>
            </a:endParaRPr>
          </a:p>
        </p:txBody>
      </p:sp>
      <p:pic>
        <p:nvPicPr>
          <p:cNvPr id="114705" name="图片 99"/>
          <p:cNvPicPr/>
          <p:nvPr/>
        </p:nvPicPr>
        <p:blipFill>
          <a:blip r:embed="rId1"/>
          <a:stretch>
            <a:fillRect/>
          </a:stretch>
        </p:blipFill>
        <p:spPr>
          <a:xfrm>
            <a:off x="6300470" y="4076383"/>
            <a:ext cx="2557463" cy="25225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4705"/>
                                        </p:tgtEl>
                                        <p:attrNameLst>
                                          <p:attrName>style.visibility</p:attrName>
                                        </p:attrNameLst>
                                      </p:cBhvr>
                                      <p:to>
                                        <p:strVal val="visible"/>
                                      </p:to>
                                    </p:set>
                                    <p:animEffect transition="in" filter="blinds(horizontal)">
                                      <p:cBhvr>
                                        <p:cTn id="7" dur="500"/>
                                        <p:tgtEl>
                                          <p:spTgt spid="114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p:cNvSpPr>
          <p:nvPr>
            <p:ph type="title"/>
          </p:nvPr>
        </p:nvSpPr>
        <p:spPr>
          <a:xfrm>
            <a:off x="533400" y="227013"/>
            <a:ext cx="8153400" cy="533400"/>
          </a:xfrm>
          <a:ln>
            <a:solidFill>
              <a:schemeClr val="bg1">
                <a:alpha val="100000"/>
              </a:schemeClr>
            </a:solidFill>
            <a:miter lim="800000"/>
          </a:ln>
        </p:spPr>
        <p:txBody>
          <a:bodyPr vert="horz" wrap="square" lIns="91440" tIns="45720" rIns="91440" bIns="45720" anchor="ctr" anchorCtr="0"/>
          <a:p>
            <a:pPr eaLnBrk="1" hangingPunct="1"/>
            <a:r>
              <a:rPr lang="zh-CN" altLang="en-US" sz="2800" u="sng" dirty="0">
                <a:solidFill>
                  <a:srgbClr val="FF0000"/>
                </a:solidFill>
              </a:rPr>
              <a:t>证明</a:t>
            </a:r>
            <a:r>
              <a:rPr lang="en-US" altLang="zh-CN" sz="2800" u="sng" dirty="0">
                <a:solidFill>
                  <a:srgbClr val="FF0000"/>
                </a:solidFill>
              </a:rPr>
              <a:t>1-1</a:t>
            </a:r>
            <a:r>
              <a:rPr lang="zh-CN" altLang="en-US" sz="2800" u="sng" dirty="0">
                <a:solidFill>
                  <a:srgbClr val="FF0000"/>
                </a:solidFill>
              </a:rPr>
              <a:t>：右正规文法</a:t>
            </a:r>
            <a:r>
              <a:rPr lang="en-US" altLang="zh-CN" sz="3200" u="sng" dirty="0">
                <a:solidFill>
                  <a:srgbClr val="FF0000"/>
                </a:solidFill>
              </a:rPr>
              <a:t>G</a:t>
            </a:r>
            <a:r>
              <a:rPr lang="en-US" altLang="zh-CN" sz="2400" baseline="-30000" dirty="0">
                <a:solidFill>
                  <a:srgbClr val="FF0000"/>
                </a:solidFill>
              </a:rPr>
              <a:t>R</a:t>
            </a:r>
            <a:r>
              <a:rPr lang="en-US" altLang="zh-CN" sz="3200" u="sng" dirty="0">
                <a:solidFill>
                  <a:srgbClr val="FF0000"/>
                </a:solidFill>
              </a:rPr>
              <a:t>→(FA) M &amp; </a:t>
            </a:r>
            <a:r>
              <a:rPr lang="en-US" altLang="zh-CN" sz="2800" u="sng" dirty="0">
                <a:solidFill>
                  <a:srgbClr val="FF0000"/>
                </a:solidFill>
              </a:rPr>
              <a:t>L(G</a:t>
            </a:r>
            <a:r>
              <a:rPr lang="en-US" altLang="zh-CN" sz="2400" baseline="-30000" dirty="0">
                <a:solidFill>
                  <a:srgbClr val="FF0000"/>
                </a:solidFill>
              </a:rPr>
              <a:t>R</a:t>
            </a:r>
            <a:r>
              <a:rPr lang="en-US" altLang="zh-CN" sz="2800" u="sng" dirty="0">
                <a:solidFill>
                  <a:srgbClr val="FF0000"/>
                </a:solidFill>
              </a:rPr>
              <a:t>)=L(M)</a:t>
            </a:r>
            <a:endParaRPr lang="en-US" altLang="zh-CN" sz="2800" u="sng" dirty="0">
              <a:solidFill>
                <a:srgbClr val="FF0000"/>
              </a:solidFill>
            </a:endParaRPr>
          </a:p>
        </p:txBody>
      </p:sp>
      <p:sp>
        <p:nvSpPr>
          <p:cNvPr id="48131" name="Rectangle 3"/>
          <p:cNvSpPr>
            <a:spLocks noGrp="1" noChangeArrowheads="1"/>
          </p:cNvSpPr>
          <p:nvPr>
            <p:ph idx="1"/>
          </p:nvPr>
        </p:nvSpPr>
        <p:spPr>
          <a:xfrm>
            <a:off x="174625" y="990600"/>
            <a:ext cx="8763000" cy="5410200"/>
          </a:xfrm>
          <a:ln>
            <a:solidFill>
              <a:srgbClr val="000099"/>
            </a:solid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800" b="0" i="0" u="sng"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已知</a:t>
            </a:r>
            <a:r>
              <a:rPr kumimoji="1" lang="zh-CN" altLang="en-US" sz="2800" b="0" i="0" u="none" strike="noStrike" kern="0" cap="none" spc="0" normalizeH="0" baseline="0" noProof="0" dirty="0">
                <a:ln>
                  <a:noFill/>
                </a:ln>
                <a:solidFill>
                  <a:schemeClr val="tx2"/>
                </a:solidFill>
                <a:effectLst/>
                <a:uLnTx/>
                <a:uFillTx/>
                <a:latin typeface="+mn-lt"/>
                <a:ea typeface="+mn-ea"/>
                <a:cs typeface="+mn-cs"/>
              </a:rPr>
              <a:t> 右正规文法 </a:t>
            </a:r>
            <a:r>
              <a:rPr kumimoji="1" lang="en-US" altLang="zh-CN"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G</a:t>
            </a:r>
            <a:r>
              <a:rPr kumimoji="1" lang="en-US" altLang="zh-CN" sz="1600" b="0" i="0" u="none" strike="noStrike" kern="0" cap="none" spc="0" normalizeH="0" baseline="-30000" noProof="0" dirty="0">
                <a:ln>
                  <a:noFill/>
                </a:ln>
                <a:solidFill>
                  <a:schemeClr val="tx2"/>
                </a:solidFill>
                <a:effectLst/>
                <a:uLnTx/>
                <a:uFillTx/>
                <a:latin typeface="+mn-lt"/>
                <a:ea typeface="+mn-ea"/>
                <a:cs typeface="+mn-cs"/>
              </a:rPr>
              <a:t>R</a:t>
            </a:r>
            <a:r>
              <a:rPr kumimoji="1" lang="zh-CN" altLang="en-US"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t>
            </a:r>
            <a:r>
              <a:rPr kumimoji="1" lang="en-US" altLang="zh-CN"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&lt;{0,1}</a:t>
            </a:r>
            <a:r>
              <a:rPr kumimoji="1"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t>
            </a:r>
            <a:r>
              <a:rPr kumimoji="1" lang="en-US" altLang="zh-CN"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{A,B,C,D},A,</a:t>
            </a:r>
            <a:r>
              <a:rPr kumimoji="1" lang="en-US" altLang="zh-CN" sz="3200" b="0" i="0" u="none" strike="noStrike" kern="0" cap="none" spc="0" normalizeH="0" baseline="0" noProof="0" dirty="0">
                <a:ln>
                  <a:noFill/>
                </a:ln>
                <a:solidFill>
                  <a:schemeClr val="tx2"/>
                </a:solidFill>
                <a:effectLst/>
                <a:uLnTx/>
                <a:uFillTx/>
                <a:latin typeface="Arial Black" panose="020B0A04020102020204" pitchFamily="34" charset="0"/>
                <a:ea typeface="方正舒体" panose="02010601030101010101" pitchFamily="2" charset="-122"/>
                <a:cs typeface="+mn-cs"/>
              </a:rPr>
              <a:t>P</a:t>
            </a:r>
            <a:r>
              <a:rPr kumimoji="1" lang="en-US" altLang="zh-CN"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&gt;, </a:t>
            </a:r>
            <a:endParaRPr kumimoji="1" lang="en-US" altLang="zh-CN" sz="3200" b="0" i="0" u="none" strike="noStrike" kern="0" cap="none" spc="0" normalizeH="0" baseline="0" noProof="0" dirty="0">
              <a:ln>
                <a:noFill/>
              </a:ln>
              <a:solidFill>
                <a:schemeClr val="tx2"/>
              </a:solidFill>
              <a:effectLst/>
              <a:uLnTx/>
              <a:uFillTx/>
              <a:latin typeface="Arial Black" panose="020B0A04020102020204" pitchFamily="34" charset="0"/>
              <a:ea typeface="方正舒体" panose="02010601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3200" b="0" i="0" u="none" strike="noStrike" kern="0" cap="none" spc="0" normalizeH="0" baseline="0" noProof="0" dirty="0">
                <a:ln>
                  <a:noFill/>
                </a:ln>
                <a:solidFill>
                  <a:schemeClr val="tx2"/>
                </a:solidFill>
                <a:effectLst/>
                <a:uLnTx/>
                <a:uFillTx/>
                <a:latin typeface="Arial Black" panose="020B0A04020102020204" pitchFamily="34" charset="0"/>
                <a:ea typeface="方正舒体" panose="02010601030101010101" pitchFamily="2" charset="-122"/>
                <a:cs typeface="+mn-cs"/>
              </a:rPr>
              <a:t>P</a:t>
            </a:r>
            <a:r>
              <a:rPr kumimoji="1" lang="zh-CN" altLang="en-US" sz="3200" b="0" i="0" u="none" strike="noStrike" kern="0" cap="none" spc="0" normalizeH="0" baseline="0" noProof="0" dirty="0">
                <a:ln>
                  <a:noFill/>
                </a:ln>
                <a:solidFill>
                  <a:schemeClr val="tx2"/>
                </a:solidFill>
                <a:effectLst/>
                <a:uLnTx/>
                <a:uFillTx/>
                <a:latin typeface="Arial Black" panose="020B0A04020102020204" pitchFamily="34" charset="0"/>
                <a:ea typeface="方正舒体" panose="02010601030101010101" pitchFamily="2" charset="-122"/>
                <a:cs typeface="+mn-cs"/>
              </a:rPr>
              <a:t>：</a:t>
            </a:r>
            <a:r>
              <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A→0|0B|1D, B→0D|1C, C→0|0B|1D, D→0D|1D</a:t>
            </a:r>
            <a:endPar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800" b="0" i="0" u="sng" strike="noStrike" kern="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构造</a:t>
            </a:r>
            <a:r>
              <a:rPr kumimoji="1" lang="zh-CN" altLang="en-US" sz="28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 </a:t>
            </a:r>
            <a:r>
              <a:rPr kumimoji="1" lang="en-US" altLang="zh-CN" sz="2800" b="1" i="0" u="none" strike="noStrike" kern="0" cap="none" spc="0" normalizeH="0" baseline="0" noProof="0" dirty="0">
                <a:ln>
                  <a:noFill/>
                </a:ln>
                <a:solidFill>
                  <a:srgbClr val="FF0066"/>
                </a:solidFill>
                <a:effectLst/>
                <a:uLnTx/>
                <a:uFillTx/>
                <a:latin typeface="宋体" panose="02010600030101010101" pitchFamily="2" charset="-122"/>
                <a:ea typeface="+mn-ea"/>
                <a:cs typeface="+mn-cs"/>
              </a:rPr>
              <a:t>NFA</a:t>
            </a:r>
            <a:r>
              <a:rPr kumimoji="1"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 M=&lt; </a:t>
            </a:r>
            <a:r>
              <a:rPr kumimoji="1" lang="en-US" altLang="zh-CN" sz="32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V</a:t>
            </a:r>
            <a:r>
              <a:rPr kumimoji="1"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N</a:t>
            </a:r>
            <a:r>
              <a:rPr kumimoji="1"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∪{f},</a:t>
            </a:r>
            <a:r>
              <a:rPr kumimoji="1" lang="en-US" altLang="zh-CN" sz="3200" b="1" i="0" u="none" strike="noStrike" kern="0" cap="none" spc="0" normalizeH="0" baseline="0" noProof="0" dirty="0" err="1">
                <a:ln>
                  <a:noFill/>
                </a:ln>
                <a:solidFill>
                  <a:schemeClr val="tx2"/>
                </a:solidFill>
                <a:effectLst/>
                <a:uLnTx/>
                <a:uFillTx/>
                <a:latin typeface="宋体" panose="02010600030101010101" pitchFamily="2" charset="-122"/>
                <a:ea typeface="+mn-ea"/>
                <a:cs typeface="+mn-cs"/>
              </a:rPr>
              <a:t>V</a:t>
            </a:r>
            <a:r>
              <a:rPr kumimoji="1" lang="en-US" altLang="zh-CN" sz="2000" b="1" i="0" u="none" strike="noStrike" kern="0" cap="none" spc="0" normalizeH="0" baseline="0" noProof="0" dirty="0" err="1">
                <a:ln>
                  <a:noFill/>
                </a:ln>
                <a:solidFill>
                  <a:schemeClr val="tx2"/>
                </a:solidFill>
                <a:effectLst/>
                <a:uLnTx/>
                <a:uFillTx/>
                <a:latin typeface="宋体" panose="02010600030101010101" pitchFamily="2" charset="-122"/>
                <a:ea typeface="+mn-ea"/>
                <a:cs typeface="+mn-cs"/>
              </a:rPr>
              <a:t>T,</a:t>
            </a:r>
            <a:r>
              <a:rPr kumimoji="1" lang="en-US" altLang="zh-CN" sz="2800" b="1" i="0" u="none" strike="noStrike" kern="0" cap="none" spc="0" normalizeH="0" baseline="0" noProof="0" dirty="0" err="1">
                <a:ln>
                  <a:noFill/>
                </a:ln>
                <a:solidFill>
                  <a:schemeClr val="tx2"/>
                </a:solidFill>
                <a:effectLst/>
                <a:uLnTx/>
                <a:uFillTx/>
                <a:latin typeface="+mn-lt"/>
                <a:ea typeface="MingLiU" pitchFamily="49" charset="-120"/>
                <a:cs typeface="+mn-cs"/>
              </a:rPr>
              <a:t>δ</a:t>
            </a:r>
            <a:r>
              <a:rPr kumimoji="1" lang="en-US" altLang="zh-CN" sz="3200" b="1" i="0" u="none" strike="noStrike" kern="0" cap="none" spc="0" normalizeH="0" baseline="0" noProof="0" dirty="0" err="1">
                <a:ln>
                  <a:noFill/>
                </a:ln>
                <a:solidFill>
                  <a:schemeClr val="tx2"/>
                </a:solidFill>
                <a:effectLst/>
                <a:uLnTx/>
                <a:uFillTx/>
                <a:latin typeface="宋体" panose="02010600030101010101" pitchFamily="2" charset="-122"/>
                <a:ea typeface="+mn-ea"/>
                <a:cs typeface="+mn-cs"/>
              </a:rPr>
              <a:t>,S</a:t>
            </a:r>
            <a:r>
              <a:rPr kumimoji="1" lang="en-US" altLang="zh-CN" sz="32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,{f}</a:t>
            </a:r>
            <a:r>
              <a:rPr kumimoji="1"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&gt;</a:t>
            </a:r>
            <a:endParaRPr kumimoji="1"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tx2"/>
                </a:solidFill>
                <a:effectLst/>
                <a:uLnTx/>
                <a:uFillTx/>
                <a:latin typeface="+mn-lt"/>
                <a:ea typeface="MingLiU" pitchFamily="49" charset="-120"/>
                <a:cs typeface="+mn-cs"/>
              </a:rPr>
              <a:t>    δ: (1)  </a:t>
            </a:r>
            <a:r>
              <a:rPr kumimoji="1" lang="en-US" altLang="zh-CN" sz="2800" b="0" i="0" u="none" strike="noStrike" kern="0" cap="none" spc="0" normalizeH="0" baseline="0" noProof="0" dirty="0" err="1">
                <a:ln>
                  <a:noFill/>
                </a:ln>
                <a:solidFill>
                  <a:schemeClr val="tx2"/>
                </a:solidFill>
                <a:effectLst/>
                <a:uLnTx/>
                <a:uFillTx/>
                <a:latin typeface="宋体" panose="02010600030101010101" pitchFamily="2" charset="-122"/>
                <a:ea typeface="+mn-ea"/>
                <a:cs typeface="+mn-cs"/>
              </a:rPr>
              <a:t>A→a</a:t>
            </a:r>
            <a:r>
              <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              </a:t>
            </a:r>
            <a:r>
              <a:rPr kumimoji="1" lang="zh-CN" altLang="en-US" sz="28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则</a:t>
            </a:r>
            <a:r>
              <a:rPr kumimoji="1" lang="en-US" altLang="zh-CN" sz="2800" b="0" i="0" u="none" strike="noStrike" kern="0" cap="none" spc="0" normalizeH="0" baseline="0" noProof="0" dirty="0">
                <a:ln>
                  <a:noFill/>
                </a:ln>
                <a:solidFill>
                  <a:schemeClr val="tx2"/>
                </a:solidFill>
                <a:effectLst/>
                <a:uLnTx/>
                <a:uFillTx/>
                <a:latin typeface="+mn-lt"/>
                <a:ea typeface="MingLiU" pitchFamily="49" charset="-120"/>
                <a:cs typeface="+mn-cs"/>
              </a:rPr>
              <a:t>δ(A , a)=f</a:t>
            </a:r>
            <a:endParaRPr kumimoji="1" lang="en-US" altLang="zh-CN" sz="2800" b="0" i="0" u="none" strike="noStrike" kern="0" cap="none" spc="0" normalizeH="0" baseline="0" noProof="0" dirty="0">
              <a:ln>
                <a:noFill/>
              </a:ln>
              <a:solidFill>
                <a:schemeClr val="tx2"/>
              </a:solidFill>
              <a:effectLst/>
              <a:uLnTx/>
              <a:uFillTx/>
              <a:latin typeface="+mn-lt"/>
              <a:ea typeface="MingLiU" pitchFamily="49" charset="-120"/>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tx2"/>
                </a:solidFill>
                <a:effectLst/>
                <a:uLnTx/>
                <a:uFillTx/>
                <a:latin typeface="+mn-lt"/>
                <a:ea typeface="MingLiU" pitchFamily="49" charset="-120"/>
                <a:cs typeface="+mn-cs"/>
              </a:rPr>
              <a:t>          (2)  </a:t>
            </a:r>
            <a:r>
              <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A→aA</a:t>
            </a:r>
            <a:r>
              <a:rPr kumimoji="1"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1</a:t>
            </a:r>
            <a:r>
              <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|aA</a:t>
            </a:r>
            <a:r>
              <a:rPr kumimoji="1"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2</a:t>
            </a:r>
            <a:r>
              <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t>
            </a:r>
            <a:r>
              <a:rPr kumimoji="1" lang="en-US" altLang="zh-CN" sz="2800" b="0" i="0" u="none" strike="noStrike" kern="0" cap="none" spc="0" normalizeH="0" baseline="0" noProof="0" dirty="0">
                <a:ln>
                  <a:noFill/>
                </a:ln>
                <a:solidFill>
                  <a:schemeClr val="tx2"/>
                </a:solidFill>
                <a:effectLst/>
                <a:uLnTx/>
                <a:uFillTx/>
                <a:latin typeface="+mn-lt"/>
                <a:ea typeface="+mn-ea"/>
                <a:cs typeface="+mn-cs"/>
              </a:rPr>
              <a:t>…</a:t>
            </a:r>
            <a:r>
              <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 |</a:t>
            </a:r>
            <a:r>
              <a:rPr kumimoji="1" lang="en-US" altLang="zh-CN" sz="2800" b="0" i="0" u="none" strike="noStrike" kern="0" cap="none" spc="0" normalizeH="0" baseline="0" noProof="0" dirty="0" err="1">
                <a:ln>
                  <a:noFill/>
                </a:ln>
                <a:solidFill>
                  <a:schemeClr val="tx2"/>
                </a:solidFill>
                <a:effectLst/>
                <a:uLnTx/>
                <a:uFillTx/>
                <a:latin typeface="宋体" panose="02010600030101010101" pitchFamily="2" charset="-122"/>
                <a:ea typeface="+mn-ea"/>
                <a:cs typeface="+mn-cs"/>
              </a:rPr>
              <a:t>aA</a:t>
            </a:r>
            <a:r>
              <a:rPr kumimoji="1" lang="en-US" altLang="zh-CN" sz="2000" b="1" i="0" u="none" strike="noStrike" kern="0" cap="none" spc="0" normalizeH="0" baseline="0" noProof="0" dirty="0" err="1">
                <a:ln>
                  <a:noFill/>
                </a:ln>
                <a:solidFill>
                  <a:schemeClr val="tx2"/>
                </a:solidFill>
                <a:effectLst/>
                <a:uLnTx/>
                <a:uFillTx/>
                <a:latin typeface="宋体" panose="02010600030101010101" pitchFamily="2" charset="-122"/>
                <a:ea typeface="+mn-ea"/>
                <a:cs typeface="+mn-cs"/>
              </a:rPr>
              <a:t>k</a:t>
            </a:r>
            <a:r>
              <a:rPr kumimoji="1"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 </a:t>
            </a:r>
            <a:r>
              <a:rPr kumimoji="1" lang="zh-CN" altLang="en-US" sz="28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则</a:t>
            </a:r>
            <a:r>
              <a:rPr kumimoji="1" lang="en-US" altLang="zh-CN" sz="2800" b="0" i="0" u="none" strike="noStrike" kern="0" cap="none" spc="0" normalizeH="0" baseline="0" noProof="0" dirty="0">
                <a:ln>
                  <a:noFill/>
                </a:ln>
                <a:solidFill>
                  <a:schemeClr val="tx2"/>
                </a:solidFill>
                <a:effectLst/>
                <a:uLnTx/>
                <a:uFillTx/>
                <a:latin typeface="+mn-lt"/>
                <a:ea typeface="MingLiU" pitchFamily="49" charset="-120"/>
                <a:cs typeface="+mn-cs"/>
              </a:rPr>
              <a:t>δ(A , a)={</a:t>
            </a:r>
            <a:r>
              <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a:t>
            </a:r>
            <a:r>
              <a:rPr kumimoji="1"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1, </a:t>
            </a:r>
            <a:r>
              <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a:t>
            </a:r>
            <a:r>
              <a:rPr kumimoji="1"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2,</a:t>
            </a:r>
            <a:r>
              <a:rPr kumimoji="1" lang="en-US" altLang="zh-CN" sz="2000" b="1" i="0" u="none" strike="noStrike" kern="0" cap="none" spc="0" normalizeH="0" baseline="0" noProof="0" dirty="0">
                <a:ln>
                  <a:noFill/>
                </a:ln>
                <a:solidFill>
                  <a:schemeClr val="tx2"/>
                </a:solidFill>
                <a:effectLst/>
                <a:uLnTx/>
                <a:uFillTx/>
                <a:latin typeface="+mn-lt"/>
                <a:ea typeface="+mn-ea"/>
                <a:cs typeface="+mn-cs"/>
              </a:rPr>
              <a:t>…</a:t>
            </a:r>
            <a:r>
              <a:rPr kumimoji="1"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t>
            </a:r>
            <a:r>
              <a:rPr kumimoji="1" lang="en-US" altLang="zh-CN" sz="2800" b="0" i="0" u="none" strike="noStrike" kern="0" cap="none" spc="0" normalizeH="0" baseline="0" noProof="0" dirty="0" err="1">
                <a:ln>
                  <a:noFill/>
                </a:ln>
                <a:solidFill>
                  <a:schemeClr val="tx2"/>
                </a:solidFill>
                <a:effectLst/>
                <a:uLnTx/>
                <a:uFillTx/>
                <a:latin typeface="宋体" panose="02010600030101010101" pitchFamily="2" charset="-122"/>
                <a:ea typeface="+mn-ea"/>
                <a:cs typeface="+mn-cs"/>
              </a:rPr>
              <a:t>A</a:t>
            </a:r>
            <a:r>
              <a:rPr kumimoji="1" lang="en-US" altLang="zh-CN" sz="2000" b="1" i="0" u="none" strike="noStrike" kern="0" cap="none" spc="0" normalizeH="0" baseline="0" noProof="0" dirty="0" err="1">
                <a:ln>
                  <a:noFill/>
                </a:ln>
                <a:solidFill>
                  <a:schemeClr val="tx2"/>
                </a:solidFill>
                <a:effectLst/>
                <a:uLnTx/>
                <a:uFillTx/>
                <a:latin typeface="宋体" panose="02010600030101010101" pitchFamily="2" charset="-122"/>
                <a:ea typeface="+mn-ea"/>
                <a:cs typeface="+mn-cs"/>
              </a:rPr>
              <a:t>k</a:t>
            </a:r>
            <a:r>
              <a:rPr kumimoji="1" lang="en-US" altLang="zh-CN" sz="3200" b="0" i="0" u="none" strike="noStrike" kern="0" cap="none" spc="0" normalizeH="0" baseline="0" noProof="0" dirty="0">
                <a:ln>
                  <a:noFill/>
                </a:ln>
                <a:solidFill>
                  <a:schemeClr val="tx2"/>
                </a:solidFill>
                <a:effectLst/>
                <a:uLnTx/>
                <a:uFillTx/>
                <a:latin typeface="+mn-lt"/>
                <a:ea typeface="+mn-ea"/>
                <a:cs typeface="+mn-cs"/>
              </a:rPr>
              <a:t>}</a:t>
            </a:r>
            <a:endParaRPr kumimoji="1" lang="en-US" altLang="zh-CN" sz="32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800" b="0" i="0" u="sng" strike="noStrike" kern="0" cap="none" spc="0" normalizeH="0" baseline="0" noProof="0" dirty="0">
                <a:ln>
                  <a:noFill/>
                </a:ln>
                <a:solidFill>
                  <a:schemeClr val="tx2"/>
                </a:solidFill>
                <a:effectLst/>
                <a:uLnTx/>
                <a:uFillTx/>
                <a:latin typeface="+mn-lt"/>
                <a:ea typeface="+mn-ea"/>
                <a:cs typeface="+mn-cs"/>
              </a:rPr>
              <a:t>证明</a:t>
            </a:r>
            <a:r>
              <a:rPr kumimoji="1" lang="zh-CN" altLang="en-US" sz="2800" b="0" i="0" u="none" strike="noStrike" kern="0" cap="none" spc="0" normalizeH="0" baseline="0" noProof="0" dirty="0">
                <a:ln>
                  <a:noFill/>
                </a:ln>
                <a:solidFill>
                  <a:schemeClr val="tx2"/>
                </a:solidFill>
                <a:effectLst/>
                <a:uLnTx/>
                <a:uFillTx/>
                <a:latin typeface="+mn-lt"/>
                <a:ea typeface="+mn-ea"/>
                <a:cs typeface="+mn-cs"/>
              </a:rPr>
              <a:t>：</a:t>
            </a:r>
            <a:endParaRPr kumimoji="1" lang="zh-CN" altLang="en-US" sz="28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mn-ea"/>
                <a:cs typeface="+mn-cs"/>
              </a:rPr>
              <a:t>(1)</a:t>
            </a:r>
            <a:r>
              <a:rPr kumimoji="1" lang="zh-CN" altLang="en-US" sz="2800" b="0" i="0" u="none" strike="noStrike" kern="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mn-ea"/>
                <a:cs typeface="+mn-cs"/>
              </a:rPr>
              <a:t>构造</a:t>
            </a:r>
            <a:r>
              <a:rPr kumimoji="1" lang="zh-CN" altLang="en-US" sz="2800" b="0" i="0" u="none" strike="noStrike" kern="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  </a:t>
            </a:r>
            <a:r>
              <a:rPr kumimoji="1" lang="en-US" altLang="zh-CN" sz="3200" b="0" i="0" u="none" strike="noStrike" kern="0" cap="none" spc="0" normalizeH="0" baseline="0" noProof="0" dirty="0">
                <a:ln>
                  <a:noFill/>
                </a:ln>
                <a:solidFill>
                  <a:srgbClr val="FF0000"/>
                </a:solidFill>
                <a:effectLst/>
                <a:uLnTx/>
                <a:uFillTx/>
                <a:latin typeface="+mn-lt"/>
                <a:ea typeface="+mn-ea"/>
                <a:cs typeface="+mn-cs"/>
              </a:rPr>
              <a:t>G</a:t>
            </a:r>
            <a:r>
              <a:rPr kumimoji="1" lang="en-US" altLang="zh-CN" sz="2400" b="0" i="0" u="none" strike="noStrike" kern="0" cap="none" spc="0" normalizeH="0" baseline="-30000" noProof="0" dirty="0">
                <a:ln>
                  <a:noFill/>
                </a:ln>
                <a:solidFill>
                  <a:srgbClr val="FF0000"/>
                </a:solidFill>
                <a:effectLst/>
                <a:uLnTx/>
                <a:uFillTx/>
                <a:latin typeface="+mn-lt"/>
                <a:ea typeface="+mn-ea"/>
                <a:cs typeface="+mn-cs"/>
              </a:rPr>
              <a:t>R</a:t>
            </a:r>
            <a:r>
              <a:rPr kumimoji="1" lang="en-US" altLang="zh-CN" sz="3200" b="0" i="0" u="none" strike="noStrike" kern="0" cap="none" spc="0" normalizeH="0" baseline="0" noProof="0" dirty="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a:ln>
                  <a:noFill/>
                </a:ln>
                <a:solidFill>
                  <a:srgbClr val="FF0000"/>
                </a:solidFill>
                <a:effectLst/>
                <a:uLnTx/>
                <a:uFillTx/>
                <a:latin typeface="+mn-lt"/>
                <a:ea typeface="+mn-ea"/>
                <a:cs typeface="+mn-cs"/>
              </a:rPr>
              <a:t>→</a:t>
            </a:r>
            <a:r>
              <a:rPr kumimoji="1" lang="en-US" altLang="zh-CN" sz="3600" b="0" i="0" u="none" strike="noStrike" kern="0" cap="none" spc="0" normalizeH="0" baseline="0" noProof="0" dirty="0">
                <a:ln>
                  <a:noFill/>
                </a:ln>
                <a:solidFill>
                  <a:srgbClr val="FF0000"/>
                </a:solidFill>
                <a:effectLst/>
                <a:uLnTx/>
                <a:uFillTx/>
                <a:latin typeface="+mn-lt"/>
                <a:ea typeface="+mn-ea"/>
                <a:cs typeface="+mn-cs"/>
              </a:rPr>
              <a:t> </a:t>
            </a:r>
            <a:r>
              <a:rPr kumimoji="1" lang="en-US" altLang="zh-CN" sz="3200" b="0" i="0" u="none" strike="noStrike" kern="0" cap="none" spc="0" normalizeH="0" baseline="0" noProof="0" dirty="0">
                <a:ln>
                  <a:noFill/>
                </a:ln>
                <a:solidFill>
                  <a:srgbClr val="FF0000"/>
                </a:solidFill>
                <a:effectLst/>
                <a:uLnTx/>
                <a:uFillTx/>
                <a:latin typeface="+mn-lt"/>
                <a:ea typeface="+mn-ea"/>
                <a:cs typeface="+mn-cs"/>
              </a:rPr>
              <a:t>(FA) M</a:t>
            </a:r>
            <a:endParaRPr kumimoji="1" lang="en-US" altLang="zh-CN" sz="3200" b="0" i="0" u="none" strike="noStrike" kern="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rgbClr val="FF0000"/>
                </a:solidFill>
                <a:effectLst/>
                <a:uLnTx/>
                <a:uFillTx/>
                <a:latin typeface="+mn-lt"/>
                <a:ea typeface="+mn-ea"/>
                <a:cs typeface="+mn-cs"/>
              </a:rPr>
              <a:t>(2) </a:t>
            </a:r>
            <a:r>
              <a:rPr kumimoji="1" lang="zh-CN" altLang="en-US" sz="2400" b="0" i="0" u="none" strike="noStrike" kern="0" cap="none" spc="0" normalizeH="0" baseline="0" noProof="0" dirty="0">
                <a:ln>
                  <a:noFill/>
                </a:ln>
                <a:solidFill>
                  <a:srgbClr val="FF0000"/>
                </a:solidFill>
                <a:effectLst/>
                <a:uLnTx/>
                <a:uFillTx/>
                <a:latin typeface="+mn-lt"/>
                <a:ea typeface="+mn-ea"/>
                <a:cs typeface="+mn-cs"/>
              </a:rPr>
              <a:t>最左推导 </a:t>
            </a:r>
            <a:r>
              <a:rPr kumimoji="1" lang="en-US" altLang="zh-CN" sz="2400" b="0" i="0" u="none" strike="noStrike" kern="0" cap="none" spc="0" normalizeH="0" baseline="0" noProof="0" dirty="0">
                <a:ln>
                  <a:noFill/>
                </a:ln>
                <a:solidFill>
                  <a:srgbClr val="FF0000"/>
                </a:solidFill>
                <a:effectLst/>
                <a:uLnTx/>
                <a:uFillTx/>
                <a:latin typeface="+mn-lt"/>
                <a:ea typeface="+mn-ea"/>
                <a:cs typeface="+mn-cs"/>
              </a:rPr>
              <a:t>S</a:t>
            </a:r>
            <a:r>
              <a:rPr kumimoji="1" lang="en-US" altLang="zh-CN" sz="2000" b="0" i="0" u="none" strike="noStrike" kern="0" cap="none" spc="0" normalizeH="0" baseline="0" noProof="0" dirty="0">
                <a:ln>
                  <a:noFill/>
                </a:ln>
                <a:solidFill>
                  <a:srgbClr val="FF0000"/>
                </a:solidFill>
                <a:effectLst/>
                <a:uLnTx/>
                <a:uFillTx/>
                <a:latin typeface="+mn-lt"/>
                <a:ea typeface="+mn-ea"/>
                <a:cs typeface="+mn-cs"/>
              </a:rPr>
              <a:t> </a:t>
            </a:r>
            <a:r>
              <a:rPr kumimoji="1" lang="en-US" altLang="zh-CN" sz="2800" b="0" i="0" u="none" strike="noStrike" kern="0" cap="none" spc="0" normalizeH="0" baseline="0" noProof="0" dirty="0">
                <a:ln>
                  <a:noFill/>
                </a:ln>
                <a:solidFill>
                  <a:srgbClr val="FF0000"/>
                </a:solidFill>
                <a:effectLst/>
                <a:uLnTx/>
                <a:uFillTx/>
                <a:latin typeface="+mn-lt"/>
                <a:ea typeface="MingLiU" pitchFamily="49" charset="-120"/>
                <a:cs typeface="+mn-cs"/>
                <a:sym typeface="Symbol" panose="05050102010706020507" pitchFamily="18" charset="2"/>
              </a:rPr>
              <a:t></a:t>
            </a:r>
            <a:r>
              <a:rPr kumimoji="1" lang="en-US" altLang="zh-CN" sz="2000" b="0" i="0" u="none" strike="noStrike" kern="0" cap="none" spc="0" normalizeH="0" baseline="0" noProof="0" dirty="0">
                <a:ln>
                  <a:noFill/>
                </a:ln>
                <a:solidFill>
                  <a:srgbClr val="FF0000"/>
                </a:solidFill>
                <a:effectLst/>
                <a:uLnTx/>
                <a:uFillTx/>
                <a:latin typeface="+mn-lt"/>
                <a:ea typeface="+mn-ea"/>
                <a:cs typeface="+mn-cs"/>
              </a:rPr>
              <a:t> </a:t>
            </a:r>
            <a:r>
              <a:rPr kumimoji="1" lang="en-US" altLang="zh-CN" sz="2400" b="0" i="0" u="none" strike="noStrike" kern="0" cap="none" spc="0" normalizeH="0" baseline="30000" noProof="0" dirty="0">
                <a:ln>
                  <a:noFill/>
                </a:ln>
                <a:solidFill>
                  <a:srgbClr val="FF0000"/>
                </a:solidFill>
                <a:effectLst/>
                <a:uLnTx/>
                <a:uFillTx/>
                <a:latin typeface="宋体" panose="02010600030101010101" pitchFamily="2" charset="-122"/>
                <a:ea typeface="+mn-ea"/>
                <a:cs typeface="+mn-cs"/>
              </a:rPr>
              <a:t>+ </a:t>
            </a:r>
            <a:r>
              <a:rPr kumimoji="1" lang="en-US" altLang="zh-CN" sz="2800" b="0" i="0" u="none" strike="noStrike" kern="0" cap="none" spc="0" normalizeH="0" baseline="0" noProof="0" dirty="0">
                <a:ln>
                  <a:noFill/>
                </a:ln>
                <a:solidFill>
                  <a:srgbClr val="FF0000"/>
                </a:solidFill>
                <a:effectLst/>
                <a:uLnTx/>
                <a:uFillTx/>
                <a:latin typeface="+mn-lt"/>
                <a:ea typeface="+mn-ea"/>
                <a:cs typeface="+mn-cs"/>
              </a:rPr>
              <a:t>w</a:t>
            </a:r>
            <a:r>
              <a:rPr kumimoji="1" lang="zh-CN" altLang="en-US" sz="2400" b="0" i="0" u="none" strike="noStrike" kern="0" cap="none" spc="0" normalizeH="0" baseline="0" noProof="0" dirty="0">
                <a:ln>
                  <a:noFill/>
                </a:ln>
                <a:solidFill>
                  <a:srgbClr val="FF0000"/>
                </a:solidFill>
                <a:effectLst/>
                <a:uLnTx/>
                <a:uFillTx/>
                <a:latin typeface="+mn-lt"/>
                <a:ea typeface="+mn-ea"/>
                <a:cs typeface="+mn-cs"/>
              </a:rPr>
              <a:t>的充要条件</a:t>
            </a:r>
            <a:endParaRPr kumimoji="1" lang="zh-CN" altLang="en-US" sz="2400" b="0" i="0" u="none" strike="noStrike" kern="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zh-CN" altLang="en-US" sz="2400" b="0" i="0" u="none" strike="noStrike" kern="0" cap="none" spc="0" normalizeH="0" baseline="0" noProof="0" dirty="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a:ln>
                  <a:noFill/>
                </a:ln>
                <a:solidFill>
                  <a:srgbClr val="FF0000"/>
                </a:solidFill>
                <a:effectLst/>
                <a:uLnTx/>
                <a:uFillTx/>
                <a:latin typeface="+mn-lt"/>
                <a:ea typeface="+mn-ea"/>
                <a:cs typeface="+mn-cs"/>
              </a:rPr>
              <a:t>W</a:t>
            </a:r>
            <a:r>
              <a:rPr kumimoji="1" lang="en-US" altLang="zh-CN" sz="2400" b="0" i="0" u="none" strike="noStrike" kern="0" cap="none" spc="0" normalizeH="0" baseline="0" noProof="0" dirty="0">
                <a:ln>
                  <a:noFill/>
                </a:ln>
                <a:solidFill>
                  <a:srgbClr val="FF0000"/>
                </a:solidFill>
                <a:effectLst/>
                <a:uLnTx/>
                <a:uFillTx/>
                <a:latin typeface="+mn-lt"/>
                <a:ea typeface="MingLiU" pitchFamily="49" charset="-120"/>
                <a:cs typeface="+mn-cs"/>
                <a:sym typeface="Symbol" panose="05050102010706020507" pitchFamily="18" charset="2"/>
              </a:rPr>
              <a:t></a:t>
            </a:r>
            <a:r>
              <a:rPr kumimoji="1" lang="en-US" altLang="zh-CN" sz="2400" b="0" i="0" u="none" strike="noStrike" kern="0" cap="none" spc="0" normalizeH="0" baseline="0" noProof="0" dirty="0">
                <a:ln>
                  <a:noFill/>
                </a:ln>
                <a:solidFill>
                  <a:srgbClr val="FF0000"/>
                </a:solidFill>
                <a:effectLst/>
                <a:uLnTx/>
                <a:uFillTx/>
                <a:latin typeface="+mn-lt"/>
                <a:ea typeface="+mn-ea"/>
                <a:cs typeface="+mn-cs"/>
              </a:rPr>
              <a:t> L(G) </a:t>
            </a:r>
            <a:r>
              <a:rPr kumimoji="1" lang="en-US" altLang="zh-CN" sz="2400" b="0" i="0" u="none" strike="noStrike" kern="0" cap="none" spc="0" normalizeH="0" baseline="0" noProof="0" dirty="0">
                <a:ln>
                  <a:noFill/>
                </a:ln>
                <a:solidFill>
                  <a:srgbClr val="FF0000"/>
                </a:solidFill>
                <a:effectLst/>
                <a:uLnTx/>
                <a:uFillTx/>
                <a:latin typeface="MingLiU" pitchFamily="49" charset="-120"/>
                <a:ea typeface="MingLiU" pitchFamily="49" charset="-120"/>
                <a:cs typeface="+mn-cs"/>
              </a:rPr>
              <a:t>┝┥</a:t>
            </a:r>
            <a:r>
              <a:rPr kumimoji="1" lang="en-US" altLang="zh-CN" sz="2400" b="0" i="0" u="none" strike="noStrike" kern="0" cap="none" spc="0" normalizeH="0" baseline="0" noProof="0" dirty="0">
                <a:ln>
                  <a:noFill/>
                </a:ln>
                <a:solidFill>
                  <a:srgbClr val="FF0000"/>
                </a:solidFill>
                <a:effectLst/>
                <a:uLnTx/>
                <a:uFillTx/>
                <a:latin typeface="+mn-lt"/>
                <a:ea typeface="+mn-ea"/>
                <a:cs typeface="+mn-cs"/>
              </a:rPr>
              <a:t> W</a:t>
            </a:r>
            <a:r>
              <a:rPr kumimoji="1" lang="en-US" altLang="zh-CN" sz="2400" b="0" i="0" u="none" strike="noStrike" kern="0" cap="none" spc="0" normalizeH="0" baseline="0" noProof="0" dirty="0">
                <a:ln>
                  <a:noFill/>
                </a:ln>
                <a:solidFill>
                  <a:srgbClr val="FF0000"/>
                </a:solidFill>
                <a:effectLst/>
                <a:uLnTx/>
                <a:uFillTx/>
                <a:latin typeface="+mn-lt"/>
                <a:ea typeface="MingLiU" pitchFamily="49" charset="-120"/>
                <a:cs typeface="+mn-cs"/>
                <a:sym typeface="Symbol" panose="05050102010706020507" pitchFamily="18" charset="2"/>
              </a:rPr>
              <a:t></a:t>
            </a:r>
            <a:r>
              <a:rPr kumimoji="1" lang="en-US" altLang="zh-CN" sz="2400" b="0" i="0" u="none" strike="noStrike" kern="0" cap="none" spc="0" normalizeH="0" baseline="0" noProof="0" dirty="0">
                <a:ln>
                  <a:noFill/>
                </a:ln>
                <a:solidFill>
                  <a:srgbClr val="FF0000"/>
                </a:solidFill>
                <a:effectLst/>
                <a:uLnTx/>
                <a:uFillTx/>
                <a:latin typeface="+mn-lt"/>
                <a:ea typeface="+mn-ea"/>
                <a:cs typeface="+mn-cs"/>
              </a:rPr>
              <a:t> L(M) </a:t>
            </a:r>
            <a:endParaRPr kumimoji="1" lang="en-US" altLang="zh-CN" sz="2400" b="0" i="0" u="none" strike="noStrike" kern="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3200" b="0" i="0" u="none" strike="noStrike" kern="0" cap="none" spc="0" normalizeH="0" baseline="0" noProof="0" dirty="0">
                <a:ln>
                  <a:noFill/>
                </a:ln>
                <a:solidFill>
                  <a:srgbClr val="FF0000"/>
                </a:solidFill>
                <a:effectLst/>
                <a:uLnTx/>
                <a:uFillTx/>
                <a:latin typeface="+mn-lt"/>
                <a:ea typeface="+mn-ea"/>
                <a:cs typeface="+mn-cs"/>
              </a:rPr>
              <a:t>     </a:t>
            </a:r>
            <a:r>
              <a:rPr kumimoji="1" lang="zh-CN" altLang="en-US" sz="3200" b="0" i="0" u="none" strike="noStrike" kern="0" cap="none" spc="0" normalizeH="0" baseline="0" noProof="0" dirty="0">
                <a:ln>
                  <a:noFill/>
                </a:ln>
                <a:solidFill>
                  <a:srgbClr val="FF0000"/>
                </a:solidFill>
                <a:effectLst/>
                <a:uLnTx/>
                <a:uFillTx/>
                <a:latin typeface="+mn-lt"/>
                <a:ea typeface="+mn-ea"/>
                <a:cs typeface="+mn-cs"/>
              </a:rPr>
              <a:t>所以：</a:t>
            </a:r>
            <a:r>
              <a:rPr kumimoji="1" lang="en-US" altLang="zh-CN" sz="3200" b="0" i="0" u="none" strike="noStrike" kern="0" cap="none" spc="0" normalizeH="0" baseline="0" noProof="0" dirty="0">
                <a:ln>
                  <a:noFill/>
                </a:ln>
                <a:solidFill>
                  <a:srgbClr val="FF0000"/>
                </a:solidFill>
                <a:effectLst/>
                <a:uLnTx/>
                <a:uFillTx/>
                <a:latin typeface="+mn-lt"/>
                <a:ea typeface="+mn-ea"/>
                <a:cs typeface="+mn-cs"/>
              </a:rPr>
              <a:t>L(G</a:t>
            </a:r>
            <a:r>
              <a:rPr kumimoji="1" lang="en-US" altLang="zh-CN" sz="2800" b="0" i="0" u="none" strike="noStrike" kern="0" cap="none" spc="0" normalizeH="0" baseline="-30000" noProof="0" dirty="0">
                <a:ln>
                  <a:noFill/>
                </a:ln>
                <a:solidFill>
                  <a:srgbClr val="FF0000"/>
                </a:solidFill>
                <a:effectLst/>
                <a:uLnTx/>
                <a:uFillTx/>
                <a:latin typeface="+mn-lt"/>
                <a:ea typeface="+mn-ea"/>
                <a:cs typeface="+mn-cs"/>
              </a:rPr>
              <a:t>R</a:t>
            </a:r>
            <a:r>
              <a:rPr kumimoji="1" lang="en-US" altLang="zh-CN" sz="3200" b="0" i="0" u="none" strike="noStrike" kern="0" cap="none" spc="0" normalizeH="0" baseline="0" noProof="0" dirty="0">
                <a:ln>
                  <a:noFill/>
                </a:ln>
                <a:solidFill>
                  <a:srgbClr val="FF0000"/>
                </a:solidFill>
                <a:effectLst/>
                <a:uLnTx/>
                <a:uFillTx/>
                <a:latin typeface="+mn-lt"/>
                <a:ea typeface="+mn-ea"/>
                <a:cs typeface="+mn-cs"/>
              </a:rPr>
              <a:t>)=L(M)</a:t>
            </a:r>
            <a:r>
              <a:rPr kumimoji="1" lang="en-US" altLang="zh-CN" sz="4000" b="0" i="0" u="none" strike="noStrike" kern="0" cap="none" spc="0" normalizeH="0" baseline="0" noProof="0" dirty="0">
                <a:ln>
                  <a:noFill/>
                </a:ln>
                <a:solidFill>
                  <a:srgbClr val="FF0000"/>
                </a:solidFill>
                <a:effectLst/>
                <a:uLnTx/>
                <a:uFillTx/>
                <a:latin typeface="+mn-lt"/>
                <a:ea typeface="+mn-ea"/>
                <a:cs typeface="+mn-cs"/>
              </a:rPr>
              <a:t>             </a:t>
            </a:r>
            <a:endParaRPr kumimoji="1" lang="en-US" altLang="zh-CN" sz="4000" b="0" i="0" u="none" strike="noStrike" kern="0" cap="none" spc="0" normalizeH="0" baseline="0" noProof="0" dirty="0">
              <a:ln>
                <a:noFill/>
              </a:ln>
              <a:solidFill>
                <a:srgbClr val="FF0000"/>
              </a:solidFill>
              <a:effectLst/>
              <a:uLnTx/>
              <a:uFillTx/>
              <a:latin typeface="+mn-lt"/>
              <a:ea typeface="+mn-ea"/>
              <a:cs typeface="+mn-cs"/>
            </a:endParaRPr>
          </a:p>
        </p:txBody>
      </p:sp>
      <p:sp>
        <p:nvSpPr>
          <p:cNvPr id="110596" name="Oval 4"/>
          <p:cNvSpPr/>
          <p:nvPr/>
        </p:nvSpPr>
        <p:spPr>
          <a:xfrm>
            <a:off x="4876800" y="48006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A</a:t>
            </a:r>
            <a:endParaRPr lang="en-US" altLang="zh-CN" sz="1800" dirty="0"/>
          </a:p>
        </p:txBody>
      </p:sp>
      <p:sp>
        <p:nvSpPr>
          <p:cNvPr id="110597" name="Oval 6"/>
          <p:cNvSpPr/>
          <p:nvPr/>
        </p:nvSpPr>
        <p:spPr>
          <a:xfrm>
            <a:off x="5802313" y="4791075"/>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f</a:t>
            </a:r>
            <a:endParaRPr lang="en-US" altLang="zh-CN" sz="1800" dirty="0"/>
          </a:p>
        </p:txBody>
      </p:sp>
      <p:sp>
        <p:nvSpPr>
          <p:cNvPr id="110598" name="Oval 7"/>
          <p:cNvSpPr/>
          <p:nvPr/>
        </p:nvSpPr>
        <p:spPr>
          <a:xfrm>
            <a:off x="6477000" y="56388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D</a:t>
            </a:r>
            <a:endParaRPr lang="en-US" altLang="zh-CN" sz="1800" dirty="0"/>
          </a:p>
        </p:txBody>
      </p:sp>
      <p:sp>
        <p:nvSpPr>
          <p:cNvPr id="110600" name="Oval 9"/>
          <p:cNvSpPr/>
          <p:nvPr/>
        </p:nvSpPr>
        <p:spPr>
          <a:xfrm>
            <a:off x="7543800" y="48006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C</a:t>
            </a:r>
            <a:endParaRPr lang="en-US" altLang="zh-CN" sz="1800" dirty="0"/>
          </a:p>
        </p:txBody>
      </p:sp>
      <p:cxnSp>
        <p:nvCxnSpPr>
          <p:cNvPr id="110601" name="AutoShape 10"/>
          <p:cNvCxnSpPr>
            <a:stCxn id="110596" idx="0"/>
            <a:endCxn id="110599" idx="2"/>
          </p:cNvCxnSpPr>
          <p:nvPr/>
        </p:nvCxnSpPr>
        <p:spPr>
          <a:xfrm rot="-5400000">
            <a:off x="5448300" y="3771900"/>
            <a:ext cx="685800" cy="1371600"/>
          </a:xfrm>
          <a:prstGeom prst="curvedConnector2">
            <a:avLst/>
          </a:prstGeom>
          <a:ln w="9525" cap="flat" cmpd="sng">
            <a:solidFill>
              <a:schemeClr val="tx1"/>
            </a:solidFill>
            <a:prstDash val="solid"/>
            <a:headEnd type="none" w="med" len="med"/>
            <a:tailEnd type="triangle" w="med" len="med"/>
          </a:ln>
        </p:spPr>
      </p:cxnSp>
      <p:cxnSp>
        <p:nvCxnSpPr>
          <p:cNvPr id="110602" name="AutoShape 11"/>
          <p:cNvCxnSpPr>
            <a:stCxn id="110596" idx="4"/>
            <a:endCxn id="110598" idx="2"/>
          </p:cNvCxnSpPr>
          <p:nvPr/>
        </p:nvCxnSpPr>
        <p:spPr>
          <a:xfrm rot="-5400000" flipH="1">
            <a:off x="5486400" y="4876800"/>
            <a:ext cx="609600" cy="1371600"/>
          </a:xfrm>
          <a:prstGeom prst="curvedConnector2">
            <a:avLst/>
          </a:prstGeom>
          <a:ln w="9525" cap="flat" cmpd="sng">
            <a:solidFill>
              <a:schemeClr val="tx1"/>
            </a:solidFill>
            <a:prstDash val="solid"/>
            <a:headEnd type="none" w="med" len="med"/>
            <a:tailEnd type="triangle" w="med" len="med"/>
          </a:ln>
        </p:spPr>
      </p:cxnSp>
      <p:cxnSp>
        <p:nvCxnSpPr>
          <p:cNvPr id="110603" name="AutoShape 12"/>
          <p:cNvCxnSpPr>
            <a:stCxn id="110596" idx="6"/>
            <a:endCxn id="110597" idx="2"/>
          </p:cNvCxnSpPr>
          <p:nvPr/>
        </p:nvCxnSpPr>
        <p:spPr>
          <a:xfrm flipV="1">
            <a:off x="5334000" y="5019675"/>
            <a:ext cx="468313" cy="9525"/>
          </a:xfrm>
          <a:prstGeom prst="straightConnector1">
            <a:avLst/>
          </a:prstGeom>
          <a:ln w="9525" cap="flat" cmpd="sng">
            <a:solidFill>
              <a:schemeClr val="tx1"/>
            </a:solidFill>
            <a:prstDash val="solid"/>
            <a:headEnd type="none" w="med" len="med"/>
            <a:tailEnd type="triangle" w="med" len="med"/>
          </a:ln>
        </p:spPr>
      </p:cxnSp>
      <p:cxnSp>
        <p:nvCxnSpPr>
          <p:cNvPr id="110604" name="AutoShape 13"/>
          <p:cNvCxnSpPr>
            <a:stCxn id="110600" idx="2"/>
            <a:endCxn id="110597" idx="6"/>
          </p:cNvCxnSpPr>
          <p:nvPr/>
        </p:nvCxnSpPr>
        <p:spPr>
          <a:xfrm flipH="1" flipV="1">
            <a:off x="6259513" y="5019675"/>
            <a:ext cx="1284287" cy="9525"/>
          </a:xfrm>
          <a:prstGeom prst="straightConnector1">
            <a:avLst/>
          </a:prstGeom>
          <a:ln w="9525" cap="flat" cmpd="sng">
            <a:solidFill>
              <a:schemeClr val="tx1"/>
            </a:solidFill>
            <a:prstDash val="solid"/>
            <a:headEnd type="none" w="med" len="med"/>
            <a:tailEnd type="triangle" w="med" len="med"/>
          </a:ln>
        </p:spPr>
      </p:cxnSp>
      <p:cxnSp>
        <p:nvCxnSpPr>
          <p:cNvPr id="110605" name="AutoShape 14"/>
          <p:cNvCxnSpPr>
            <a:stCxn id="110600" idx="1"/>
            <a:endCxn id="110599" idx="4"/>
          </p:cNvCxnSpPr>
          <p:nvPr/>
        </p:nvCxnSpPr>
        <p:spPr>
          <a:xfrm rot="5400000" flipH="1">
            <a:off x="6896100" y="4152900"/>
            <a:ext cx="523875" cy="904875"/>
          </a:xfrm>
          <a:prstGeom prst="curvedConnector3">
            <a:avLst>
              <a:gd name="adj1" fmla="val 56366"/>
            </a:avLst>
          </a:prstGeom>
          <a:ln w="9525" cap="flat" cmpd="sng">
            <a:solidFill>
              <a:schemeClr val="tx1"/>
            </a:solidFill>
            <a:prstDash val="solid"/>
            <a:headEnd type="none" w="med" len="med"/>
            <a:tailEnd type="triangle" w="med" len="med"/>
          </a:ln>
        </p:spPr>
      </p:cxnSp>
      <p:cxnSp>
        <p:nvCxnSpPr>
          <p:cNvPr id="110606" name="AutoShape 15"/>
          <p:cNvCxnSpPr>
            <a:stCxn id="110599" idx="6"/>
            <a:endCxn id="110600" idx="0"/>
          </p:cNvCxnSpPr>
          <p:nvPr/>
        </p:nvCxnSpPr>
        <p:spPr>
          <a:xfrm>
            <a:off x="6934200" y="4114800"/>
            <a:ext cx="838200" cy="685800"/>
          </a:xfrm>
          <a:prstGeom prst="curvedConnector2">
            <a:avLst/>
          </a:prstGeom>
          <a:ln w="9525" cap="flat" cmpd="sng">
            <a:solidFill>
              <a:schemeClr val="tx1"/>
            </a:solidFill>
            <a:prstDash val="solid"/>
            <a:headEnd type="none" w="med" len="med"/>
            <a:tailEnd type="triangle" w="med" len="med"/>
          </a:ln>
        </p:spPr>
      </p:cxnSp>
      <p:cxnSp>
        <p:nvCxnSpPr>
          <p:cNvPr id="110607" name="AutoShape 16"/>
          <p:cNvCxnSpPr>
            <a:stCxn id="110599" idx="7"/>
            <a:endCxn id="110598" idx="5"/>
          </p:cNvCxnSpPr>
          <p:nvPr/>
        </p:nvCxnSpPr>
        <p:spPr>
          <a:xfrm rot="5400000" flipV="1">
            <a:off x="5827713" y="4987925"/>
            <a:ext cx="2076450" cy="1588"/>
          </a:xfrm>
          <a:prstGeom prst="curvedConnector5">
            <a:avLst>
              <a:gd name="adj1" fmla="val -2833"/>
              <a:gd name="adj2" fmla="val 91699995"/>
              <a:gd name="adj3" fmla="val 101144"/>
            </a:avLst>
          </a:prstGeom>
          <a:ln w="9525" cap="flat" cmpd="sng">
            <a:solidFill>
              <a:schemeClr val="tx1"/>
            </a:solidFill>
            <a:prstDash val="solid"/>
            <a:headEnd type="none" w="med" len="med"/>
            <a:tailEnd type="triangle" w="med" len="med"/>
          </a:ln>
        </p:spPr>
      </p:cxnSp>
      <p:cxnSp>
        <p:nvCxnSpPr>
          <p:cNvPr id="110608" name="AutoShape 17"/>
          <p:cNvCxnSpPr>
            <a:stCxn id="110600" idx="5"/>
            <a:endCxn id="110598" idx="6"/>
          </p:cNvCxnSpPr>
          <p:nvPr/>
        </p:nvCxnSpPr>
        <p:spPr>
          <a:xfrm rot="5400000">
            <a:off x="7096125" y="5029200"/>
            <a:ext cx="676275" cy="1000125"/>
          </a:xfrm>
          <a:prstGeom prst="curvedConnector2">
            <a:avLst/>
          </a:prstGeom>
          <a:ln w="9525" cap="flat" cmpd="sng">
            <a:solidFill>
              <a:schemeClr val="tx1"/>
            </a:solidFill>
            <a:prstDash val="solid"/>
            <a:headEnd type="none" w="med" len="med"/>
            <a:tailEnd type="triangle" w="med" len="med"/>
          </a:ln>
        </p:spPr>
      </p:cxnSp>
      <p:cxnSp>
        <p:nvCxnSpPr>
          <p:cNvPr id="110609" name="AutoShape 18"/>
          <p:cNvCxnSpPr>
            <a:stCxn id="110598" idx="1"/>
            <a:endCxn id="110598" idx="7"/>
          </p:cNvCxnSpPr>
          <p:nvPr/>
        </p:nvCxnSpPr>
        <p:spPr>
          <a:xfrm rot="5400000" flipV="1">
            <a:off x="6702425" y="5541963"/>
            <a:ext cx="1588" cy="323850"/>
          </a:xfrm>
          <a:prstGeom prst="curvedConnector3">
            <a:avLst>
              <a:gd name="adj1" fmla="val -18600000"/>
            </a:avLst>
          </a:prstGeom>
          <a:ln w="9525" cap="flat" cmpd="sng">
            <a:solidFill>
              <a:schemeClr val="tx1"/>
            </a:solidFill>
            <a:prstDash val="solid"/>
            <a:headEnd type="none" w="med" len="med"/>
            <a:tailEnd type="triangle" w="med" len="med"/>
          </a:ln>
        </p:spPr>
      </p:cxnSp>
      <p:sp>
        <p:nvSpPr>
          <p:cNvPr id="110610" name="Text Box 19"/>
          <p:cNvSpPr txBox="1"/>
          <p:nvPr/>
        </p:nvSpPr>
        <p:spPr>
          <a:xfrm>
            <a:off x="5257800" y="3962400"/>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0611" name="Text Box 20"/>
          <p:cNvSpPr txBox="1"/>
          <p:nvPr/>
        </p:nvSpPr>
        <p:spPr>
          <a:xfrm>
            <a:off x="5257800" y="4724400"/>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0612" name="Text Box 21"/>
          <p:cNvSpPr txBox="1"/>
          <p:nvPr/>
        </p:nvSpPr>
        <p:spPr>
          <a:xfrm>
            <a:off x="5257800" y="5638800"/>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1</a:t>
            </a:r>
            <a:endParaRPr lang="en-US" altLang="zh-CN" sz="1800" dirty="0"/>
          </a:p>
        </p:txBody>
      </p:sp>
      <p:sp>
        <p:nvSpPr>
          <p:cNvPr id="110613" name="Text Box 22"/>
          <p:cNvSpPr txBox="1"/>
          <p:nvPr/>
        </p:nvSpPr>
        <p:spPr>
          <a:xfrm>
            <a:off x="6477000" y="4738688"/>
            <a:ext cx="4572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0614" name="Text Box 23"/>
          <p:cNvSpPr txBox="1"/>
          <p:nvPr/>
        </p:nvSpPr>
        <p:spPr>
          <a:xfrm>
            <a:off x="7086600" y="4498975"/>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0615" name="Text Box 24"/>
          <p:cNvSpPr txBox="1"/>
          <p:nvPr/>
        </p:nvSpPr>
        <p:spPr>
          <a:xfrm>
            <a:off x="7467600" y="4086225"/>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1</a:t>
            </a:r>
            <a:endParaRPr lang="en-US" altLang="zh-CN" sz="1800" dirty="0"/>
          </a:p>
        </p:txBody>
      </p:sp>
      <p:sp>
        <p:nvSpPr>
          <p:cNvPr id="110616" name="Text Box 25"/>
          <p:cNvSpPr txBox="1"/>
          <p:nvPr/>
        </p:nvSpPr>
        <p:spPr>
          <a:xfrm>
            <a:off x="8088313" y="4876800"/>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0617" name="Text Box 26"/>
          <p:cNvSpPr txBox="1"/>
          <p:nvPr/>
        </p:nvSpPr>
        <p:spPr>
          <a:xfrm>
            <a:off x="7620000" y="5486400"/>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1</a:t>
            </a:r>
            <a:endParaRPr lang="en-US" altLang="zh-CN" sz="1800" dirty="0"/>
          </a:p>
        </p:txBody>
      </p:sp>
      <p:sp>
        <p:nvSpPr>
          <p:cNvPr id="110618" name="Text Box 27"/>
          <p:cNvSpPr txBox="1"/>
          <p:nvPr/>
        </p:nvSpPr>
        <p:spPr>
          <a:xfrm>
            <a:off x="6470650" y="5092700"/>
            <a:ext cx="6413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0,1</a:t>
            </a:r>
            <a:endParaRPr lang="en-US" altLang="zh-CN" sz="1800" dirty="0"/>
          </a:p>
        </p:txBody>
      </p:sp>
      <p:sp>
        <p:nvSpPr>
          <p:cNvPr id="2" name="Oval 9"/>
          <p:cNvSpPr/>
          <p:nvPr>
            <p:custDataLst>
              <p:tags r:id="rId1"/>
            </p:custDataLst>
          </p:nvPr>
        </p:nvSpPr>
        <p:spPr>
          <a:xfrm>
            <a:off x="6443980" y="388874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B</a:t>
            </a:r>
            <a:endParaRPr lang="en-US" altLang="zh-CN" sz="1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内容占位符 2"/>
          <p:cNvSpPr>
            <a:spLocks noGrp="1"/>
          </p:cNvSpPr>
          <p:nvPr>
            <p:ph idx="1"/>
          </p:nvPr>
        </p:nvSpPr>
        <p:spPr>
          <a:xfrm>
            <a:off x="684213" y="1196975"/>
            <a:ext cx="7772400" cy="4114800"/>
          </a:xfrm>
        </p:spPr>
        <p:txBody>
          <a:bodyPr vert="horz" wrap="square" lIns="91440" tIns="45720" rIns="91440" bIns="45720" anchor="t" anchorCtr="0"/>
          <a:p>
            <a:r>
              <a:rPr lang="zh-CN" altLang="en-US" dirty="0">
                <a:solidFill>
                  <a:schemeClr val="tx2"/>
                </a:solidFill>
                <a:latin typeface="宋体" panose="02010600030101010101" pitchFamily="2" charset="-122"/>
              </a:rPr>
              <a:t>左正规文法 </a:t>
            </a:r>
            <a:r>
              <a:rPr lang="en-US" altLang="zh-CN" dirty="0">
                <a:solidFill>
                  <a:schemeClr val="tx2"/>
                </a:solidFill>
                <a:latin typeface="宋体" panose="02010600030101010101" pitchFamily="2" charset="-122"/>
              </a:rPr>
              <a:t>G</a:t>
            </a:r>
            <a:r>
              <a:rPr lang="en-US" altLang="zh-CN" baseline="-25000" dirty="0">
                <a:solidFill>
                  <a:schemeClr val="tx2"/>
                </a:solidFill>
                <a:latin typeface="宋体" panose="02010600030101010101" pitchFamily="2" charset="-122"/>
              </a:rPr>
              <a:t>L</a:t>
            </a:r>
            <a:r>
              <a:rPr lang="en-US" altLang="zh-CN" dirty="0">
                <a:solidFill>
                  <a:schemeClr val="tx2"/>
                </a:solidFill>
                <a:latin typeface="宋体" panose="02010600030101010101" pitchFamily="2" charset="-122"/>
              </a:rPr>
              <a:t> </a:t>
            </a:r>
            <a:r>
              <a:rPr lang="zh-CN" altLang="en-US" dirty="0">
                <a:solidFill>
                  <a:schemeClr val="tx2"/>
                </a:solidFill>
                <a:latin typeface="宋体" panose="02010600030101010101" pitchFamily="2" charset="-122"/>
              </a:rPr>
              <a:t>＝（</a:t>
            </a:r>
            <a:r>
              <a:rPr lang="en-US" altLang="zh-CN" dirty="0">
                <a:solidFill>
                  <a:schemeClr val="tx2"/>
                </a:solidFill>
                <a:latin typeface="宋体" panose="02010600030101010101" pitchFamily="2" charset="-122"/>
              </a:rPr>
              <a:t>V</a:t>
            </a:r>
            <a:r>
              <a:rPr lang="en-US" altLang="zh-CN" b="1" baseline="-25000" dirty="0">
                <a:solidFill>
                  <a:schemeClr val="tx2"/>
                </a:solidFill>
                <a:latin typeface="宋体" panose="02010600030101010101" pitchFamily="2" charset="-122"/>
              </a:rPr>
              <a:t>T</a:t>
            </a:r>
            <a:r>
              <a:rPr lang="en-US" altLang="zh-CN" b="1" dirty="0">
                <a:solidFill>
                  <a:schemeClr val="tx2"/>
                </a:solidFill>
                <a:latin typeface="宋体" panose="02010600030101010101" pitchFamily="2" charset="-122"/>
              </a:rPr>
              <a:t>,</a:t>
            </a:r>
            <a:r>
              <a:rPr lang="en-US" altLang="zh-CN" dirty="0">
                <a:solidFill>
                  <a:schemeClr val="tx2"/>
                </a:solidFill>
                <a:latin typeface="宋体" panose="02010600030101010101" pitchFamily="2" charset="-122"/>
              </a:rPr>
              <a:t>V</a:t>
            </a:r>
            <a:r>
              <a:rPr lang="en-US" altLang="zh-CN" b="1" baseline="-25000" dirty="0">
                <a:solidFill>
                  <a:schemeClr val="tx2"/>
                </a:solidFill>
                <a:latin typeface="宋体" panose="02010600030101010101" pitchFamily="2" charset="-122"/>
              </a:rPr>
              <a:t>N</a:t>
            </a:r>
            <a:r>
              <a:rPr lang="en-US" altLang="zh-CN" dirty="0">
                <a:solidFill>
                  <a:schemeClr val="tx2"/>
                </a:solidFill>
                <a:latin typeface="宋体" panose="02010600030101010101" pitchFamily="2" charset="-122"/>
              </a:rPr>
              <a:t>,S,</a:t>
            </a:r>
            <a:r>
              <a:rPr lang="en-US" altLang="zh-CN" dirty="0">
                <a:solidFill>
                  <a:schemeClr val="tx2"/>
                </a:solidFill>
                <a:latin typeface="Arial Black" panose="020B0A04020102020204" pitchFamily="34" charset="0"/>
                <a:ea typeface="方正舒体" panose="02010601030101010101" pitchFamily="2" charset="-122"/>
              </a:rPr>
              <a:t>P</a:t>
            </a:r>
            <a:r>
              <a:rPr lang="zh-CN" altLang="en-US" dirty="0">
                <a:solidFill>
                  <a:schemeClr val="tx2"/>
                </a:solidFill>
                <a:latin typeface="宋体" panose="02010600030101010101" pitchFamily="2" charset="-122"/>
              </a:rPr>
              <a:t>）</a:t>
            </a:r>
            <a:endParaRPr lang="en-US" altLang="zh-CN" dirty="0">
              <a:solidFill>
                <a:schemeClr val="tx2"/>
              </a:solidFill>
              <a:latin typeface="宋体" panose="02010600030101010101" pitchFamily="2" charset="-122"/>
            </a:endParaRPr>
          </a:p>
          <a:p>
            <a:pPr marL="0" lvl="1" indent="0">
              <a:buNone/>
            </a:pPr>
            <a:r>
              <a:rPr lang="en-US" altLang="zh-CN" dirty="0">
                <a:solidFill>
                  <a:schemeClr val="tx2"/>
                </a:solidFill>
                <a:latin typeface="宋体" panose="02010600030101010101" pitchFamily="2" charset="-122"/>
              </a:rPr>
              <a:t>  -&gt; </a:t>
            </a:r>
            <a:r>
              <a:rPr lang="en-US" altLang="zh-CN" b="1" dirty="0">
                <a:solidFill>
                  <a:schemeClr val="tx2"/>
                </a:solidFill>
                <a:latin typeface="宋体" panose="02010600030101010101" pitchFamily="2" charset="-122"/>
              </a:rPr>
              <a:t>M=&lt; V</a:t>
            </a:r>
            <a:r>
              <a:rPr lang="en-US" altLang="zh-CN" sz="2000" b="1" dirty="0">
                <a:solidFill>
                  <a:schemeClr val="tx2"/>
                </a:solidFill>
                <a:latin typeface="宋体" panose="02010600030101010101" pitchFamily="2" charset="-122"/>
              </a:rPr>
              <a:t>N</a:t>
            </a:r>
            <a:r>
              <a:rPr lang="en-US" altLang="zh-CN" b="1" dirty="0">
                <a:solidFill>
                  <a:schemeClr val="tx2"/>
                </a:solidFill>
                <a:latin typeface="宋体" panose="02010600030101010101" pitchFamily="2" charset="-122"/>
              </a:rPr>
              <a:t>∪{q0},V</a:t>
            </a:r>
            <a:r>
              <a:rPr lang="en-US" altLang="zh-CN" sz="2000" b="1" dirty="0">
                <a:solidFill>
                  <a:schemeClr val="tx2"/>
                </a:solidFill>
                <a:latin typeface="宋体" panose="02010600030101010101" pitchFamily="2" charset="-122"/>
              </a:rPr>
              <a:t>T,</a:t>
            </a:r>
            <a:r>
              <a:rPr lang="en-US" altLang="zh-CN" b="1" dirty="0">
                <a:solidFill>
                  <a:schemeClr val="tx2"/>
                </a:solidFill>
                <a:ea typeface="MingLiU" pitchFamily="49" charset="-120"/>
              </a:rPr>
              <a:t>δ</a:t>
            </a:r>
            <a:r>
              <a:rPr lang="en-US" altLang="zh-CN" b="1" dirty="0">
                <a:solidFill>
                  <a:schemeClr val="tx2"/>
                </a:solidFill>
                <a:latin typeface="宋体" panose="02010600030101010101" pitchFamily="2" charset="-122"/>
                <a:ea typeface="MingLiU" pitchFamily="49" charset="-120"/>
              </a:rPr>
              <a:t>,q0,{S}&gt;</a:t>
            </a:r>
            <a:endParaRPr lang="en-US" altLang="zh-CN" dirty="0">
              <a:solidFill>
                <a:schemeClr val="tx2"/>
              </a:solidFill>
              <a:latin typeface="宋体" panose="02010600030101010101" pitchFamily="2" charset="-122"/>
              <a:ea typeface="MingLiU" pitchFamily="49" charset="-120"/>
            </a:endParaRPr>
          </a:p>
          <a:p>
            <a:pPr marL="0" lvl="1" indent="0"/>
            <a:r>
              <a:rPr lang="zh-CN" altLang="en-US" dirty="0">
                <a:solidFill>
                  <a:schemeClr val="tx2"/>
                </a:solidFill>
                <a:latin typeface="宋体" panose="02010600030101010101" pitchFamily="2" charset="-122"/>
                <a:ea typeface="MingLiU" pitchFamily="49" charset="-120"/>
              </a:rPr>
              <a:t>每一个非终结符对应一个状态，并增加一个新的初始状态</a:t>
            </a:r>
            <a:r>
              <a:rPr lang="en-US" altLang="zh-CN" dirty="0">
                <a:solidFill>
                  <a:schemeClr val="tx2"/>
                </a:solidFill>
                <a:latin typeface="宋体" panose="02010600030101010101" pitchFamily="2" charset="-122"/>
                <a:ea typeface="MingLiU" pitchFamily="49" charset="-120"/>
              </a:rPr>
              <a:t>q0</a:t>
            </a:r>
            <a:r>
              <a:rPr lang="zh-CN" altLang="en-US" dirty="0">
                <a:solidFill>
                  <a:schemeClr val="tx2"/>
                </a:solidFill>
                <a:latin typeface="宋体" panose="02010600030101010101" pitchFamily="2" charset="-122"/>
                <a:ea typeface="MingLiU" pitchFamily="49" charset="-120"/>
              </a:rPr>
              <a:t>，</a:t>
            </a:r>
            <a:r>
              <a:rPr lang="zh-CN" altLang="en-US" dirty="0">
                <a:solidFill>
                  <a:srgbClr val="FF0000"/>
                </a:solidFill>
                <a:latin typeface="宋体" panose="02010600030101010101" pitchFamily="2" charset="-122"/>
                <a:ea typeface="MingLiU" pitchFamily="49" charset="-120"/>
              </a:rPr>
              <a:t>开始符作为终结状态</a:t>
            </a:r>
            <a:endParaRPr lang="en-US" altLang="zh-CN" dirty="0">
              <a:solidFill>
                <a:schemeClr val="tx2"/>
              </a:solidFill>
              <a:latin typeface="宋体" panose="02010600030101010101" pitchFamily="2" charset="-122"/>
              <a:ea typeface="MingLiU" pitchFamily="49" charset="-120"/>
            </a:endParaRPr>
          </a:p>
          <a:p>
            <a:pPr marL="0" lvl="1" indent="0"/>
            <a:r>
              <a:rPr lang="zh-CN" altLang="en-US" dirty="0">
                <a:solidFill>
                  <a:schemeClr val="tx2"/>
                </a:solidFill>
                <a:latin typeface="宋体" panose="02010600030101010101" pitchFamily="2" charset="-122"/>
                <a:ea typeface="MingLiU" pitchFamily="49" charset="-120"/>
              </a:rPr>
              <a:t>终结符对应字母表</a:t>
            </a:r>
            <a:endParaRPr lang="en-US" altLang="zh-CN" dirty="0">
              <a:solidFill>
                <a:schemeClr val="tx2"/>
              </a:solidFill>
              <a:latin typeface="宋体" panose="02010600030101010101" pitchFamily="2" charset="-122"/>
              <a:ea typeface="MingLiU" pitchFamily="49" charset="-120"/>
            </a:endParaRPr>
          </a:p>
          <a:p>
            <a:pPr marL="0" lvl="1" indent="0"/>
            <a:r>
              <a:rPr lang="en-US" altLang="zh-CN" dirty="0">
                <a:solidFill>
                  <a:schemeClr val="tx2"/>
                </a:solidFill>
                <a:latin typeface="宋体" panose="02010600030101010101" pitchFamily="2" charset="-122"/>
                <a:ea typeface="MingLiU" pitchFamily="49" charset="-120"/>
              </a:rPr>
              <a:t>A→a              </a:t>
            </a:r>
            <a:r>
              <a:rPr lang="zh-CN" altLang="en-US" dirty="0">
                <a:solidFill>
                  <a:schemeClr val="tx2"/>
                </a:solidFill>
                <a:latin typeface="宋体" panose="02010600030101010101" pitchFamily="2" charset="-122"/>
                <a:ea typeface="MingLiU" pitchFamily="49" charset="-120"/>
              </a:rPr>
              <a:t>则</a:t>
            </a:r>
            <a:r>
              <a:rPr lang="en-US" altLang="zh-CN" dirty="0">
                <a:solidFill>
                  <a:schemeClr val="tx2"/>
                </a:solidFill>
                <a:ea typeface="MingLiU" pitchFamily="49" charset="-120"/>
              </a:rPr>
              <a:t>δ(q0 , a)=A</a:t>
            </a:r>
            <a:endParaRPr lang="en-US" altLang="zh-CN" dirty="0">
              <a:solidFill>
                <a:schemeClr val="tx2"/>
              </a:solidFill>
              <a:ea typeface="MingLiU" pitchFamily="49" charset="-120"/>
            </a:endParaRPr>
          </a:p>
          <a:p>
            <a:pPr marL="0" lvl="1" indent="0">
              <a:buNone/>
            </a:pPr>
            <a:r>
              <a:rPr lang="en-US" altLang="zh-CN" dirty="0">
                <a:solidFill>
                  <a:schemeClr val="tx2"/>
                </a:solidFill>
                <a:latin typeface="宋体" panose="02010600030101010101" pitchFamily="2" charset="-122"/>
              </a:rPr>
              <a:t>  A1→Aa, A2-&gt;Aa, …, Ak-&gt; Aa</a:t>
            </a:r>
            <a:r>
              <a:rPr lang="en-US" altLang="zh-CN" sz="2000" b="1" dirty="0">
                <a:solidFill>
                  <a:schemeClr val="tx2"/>
                </a:solidFill>
                <a:latin typeface="宋体" panose="02010600030101010101" pitchFamily="2" charset="-122"/>
              </a:rPr>
              <a:t> </a:t>
            </a:r>
            <a:r>
              <a:rPr lang="zh-CN" altLang="en-US" dirty="0">
                <a:solidFill>
                  <a:schemeClr val="tx2"/>
                </a:solidFill>
                <a:latin typeface="宋体" panose="02010600030101010101" pitchFamily="2" charset="-122"/>
              </a:rPr>
              <a:t>则</a:t>
            </a:r>
            <a:endParaRPr lang="en-US" altLang="zh-CN" dirty="0">
              <a:solidFill>
                <a:schemeClr val="tx2"/>
              </a:solidFill>
              <a:latin typeface="宋体" panose="02010600030101010101" pitchFamily="2" charset="-122"/>
            </a:endParaRPr>
          </a:p>
          <a:p>
            <a:pPr marL="0" lvl="1" indent="0">
              <a:buNone/>
            </a:pPr>
            <a:r>
              <a:rPr lang="en-US" altLang="zh-CN" dirty="0">
                <a:solidFill>
                  <a:schemeClr val="tx2"/>
                </a:solidFill>
                <a:latin typeface="宋体" panose="02010600030101010101" pitchFamily="2" charset="-122"/>
                <a:ea typeface="MingLiU" pitchFamily="49" charset="-120"/>
              </a:rPr>
              <a:t>  </a:t>
            </a:r>
            <a:r>
              <a:rPr lang="en-US" altLang="zh-CN" dirty="0">
                <a:solidFill>
                  <a:schemeClr val="tx2"/>
                </a:solidFill>
                <a:ea typeface="MingLiU" pitchFamily="49" charset="-120"/>
              </a:rPr>
              <a:t>δ(A , a)={</a:t>
            </a:r>
            <a:r>
              <a:rPr lang="en-US" altLang="zh-CN" dirty="0">
                <a:solidFill>
                  <a:schemeClr val="tx2"/>
                </a:solidFill>
                <a:latin typeface="宋体" panose="02010600030101010101" pitchFamily="2" charset="-122"/>
              </a:rPr>
              <a:t>A</a:t>
            </a:r>
            <a:r>
              <a:rPr lang="en-US" altLang="zh-CN" sz="2000" b="1" dirty="0">
                <a:solidFill>
                  <a:schemeClr val="tx2"/>
                </a:solidFill>
                <a:latin typeface="宋体" panose="02010600030101010101" pitchFamily="2" charset="-122"/>
              </a:rPr>
              <a:t>1, </a:t>
            </a:r>
            <a:r>
              <a:rPr lang="en-US" altLang="zh-CN" dirty="0">
                <a:solidFill>
                  <a:schemeClr val="tx2"/>
                </a:solidFill>
                <a:latin typeface="宋体" panose="02010600030101010101" pitchFamily="2" charset="-122"/>
              </a:rPr>
              <a:t>A</a:t>
            </a:r>
            <a:r>
              <a:rPr lang="en-US" altLang="zh-CN" sz="2000" b="1" dirty="0">
                <a:solidFill>
                  <a:schemeClr val="tx2"/>
                </a:solidFill>
                <a:latin typeface="宋体" panose="02010600030101010101" pitchFamily="2" charset="-122"/>
              </a:rPr>
              <a:t>2,</a:t>
            </a:r>
            <a:r>
              <a:rPr lang="en-US" altLang="zh-CN" sz="2000" b="1" dirty="0">
                <a:solidFill>
                  <a:schemeClr val="tx2"/>
                </a:solidFill>
              </a:rPr>
              <a:t>…</a:t>
            </a:r>
            <a:r>
              <a:rPr lang="en-US" altLang="zh-CN" sz="2000" b="1" dirty="0">
                <a:solidFill>
                  <a:schemeClr val="tx2"/>
                </a:solidFill>
                <a:latin typeface="宋体" panose="02010600030101010101" pitchFamily="2" charset="-122"/>
              </a:rPr>
              <a:t>,</a:t>
            </a:r>
            <a:r>
              <a:rPr lang="en-US" altLang="zh-CN" dirty="0">
                <a:solidFill>
                  <a:schemeClr val="tx2"/>
                </a:solidFill>
                <a:latin typeface="宋体" panose="02010600030101010101" pitchFamily="2" charset="-122"/>
              </a:rPr>
              <a:t>A</a:t>
            </a:r>
            <a:r>
              <a:rPr lang="en-US" altLang="zh-CN" sz="2000" b="1" dirty="0">
                <a:solidFill>
                  <a:schemeClr val="tx2"/>
                </a:solidFill>
                <a:latin typeface="宋体" panose="02010600030101010101" pitchFamily="2" charset="-122"/>
              </a:rPr>
              <a:t>k</a:t>
            </a:r>
            <a:r>
              <a:rPr lang="en-US" altLang="zh-CN" dirty="0">
                <a:solidFill>
                  <a:schemeClr val="tx2"/>
                </a:solidFill>
              </a:rPr>
              <a:t>}</a:t>
            </a:r>
            <a:endParaRPr lang="en-US" altLang="zh-CN" dirty="0">
              <a:solidFill>
                <a:schemeClr val="tx2"/>
              </a:solidFill>
            </a:endParaRPr>
          </a:p>
          <a:p>
            <a:pPr marL="0" lvl="1" indent="0"/>
            <a:endParaRPr lang="en-US" altLang="zh-CN" dirty="0">
              <a:solidFill>
                <a:schemeClr val="tx2"/>
              </a:solidFill>
              <a:latin typeface="宋体" panose="02010600030101010101" pitchFamily="2" charset="-122"/>
            </a:endParaRPr>
          </a:p>
          <a:p>
            <a:pPr marL="0" lvl="1" indent="0"/>
            <a:endParaRPr lang="zh-CN" altLang="en-US" dirty="0">
              <a:solidFill>
                <a:schemeClr val="tx2"/>
              </a:solidFill>
              <a:latin typeface="宋体" panose="02010600030101010101" pitchFamily="2" charset="-122"/>
            </a:endParaRPr>
          </a:p>
          <a:p>
            <a:endParaRPr lang="zh-CN" altLang="en-US" dirty="0"/>
          </a:p>
        </p:txBody>
      </p:sp>
      <p:sp>
        <p:nvSpPr>
          <p:cNvPr id="112643" name="Rectangle 2"/>
          <p:cNvSpPr>
            <a:spLocks noGrp="1"/>
          </p:cNvSpPr>
          <p:nvPr>
            <p:ph type="title"/>
          </p:nvPr>
        </p:nvSpPr>
        <p:spPr>
          <a:xfrm>
            <a:off x="533400" y="227013"/>
            <a:ext cx="8153400" cy="533400"/>
          </a:xfrm>
          <a:ln>
            <a:solidFill>
              <a:schemeClr val="bg1">
                <a:alpha val="100000"/>
              </a:schemeClr>
            </a:solidFill>
            <a:miter lim="800000"/>
          </a:ln>
        </p:spPr>
        <p:txBody>
          <a:bodyPr vert="horz" wrap="square" lIns="91440" tIns="45720" rIns="91440" bIns="45720" anchor="ctr" anchorCtr="0"/>
          <a:p>
            <a:pPr eaLnBrk="1" hangingPunct="1"/>
            <a:r>
              <a:rPr lang="zh-CN" altLang="en-US" sz="2800" u="sng" dirty="0">
                <a:solidFill>
                  <a:srgbClr val="FF0000"/>
                </a:solidFill>
              </a:rPr>
              <a:t>证明</a:t>
            </a:r>
            <a:r>
              <a:rPr lang="en-US" altLang="zh-CN" sz="2800" u="sng" dirty="0">
                <a:solidFill>
                  <a:srgbClr val="FF0000"/>
                </a:solidFill>
              </a:rPr>
              <a:t>1-2</a:t>
            </a:r>
            <a:r>
              <a:rPr lang="zh-CN" altLang="en-US" sz="2800" u="sng" dirty="0">
                <a:solidFill>
                  <a:srgbClr val="FF0000"/>
                </a:solidFill>
              </a:rPr>
              <a:t>：左正规文法</a:t>
            </a:r>
            <a:r>
              <a:rPr lang="en-US" altLang="zh-CN" sz="3200" u="sng" dirty="0">
                <a:solidFill>
                  <a:srgbClr val="FF0000"/>
                </a:solidFill>
              </a:rPr>
              <a:t>G</a:t>
            </a:r>
            <a:r>
              <a:rPr lang="en-US" altLang="zh-CN" sz="3200" u="sng" baseline="-25000" dirty="0">
                <a:solidFill>
                  <a:srgbClr val="FF0000"/>
                </a:solidFill>
              </a:rPr>
              <a:t>L</a:t>
            </a:r>
            <a:r>
              <a:rPr lang="en-US" altLang="zh-CN" sz="3200" u="sng" dirty="0">
                <a:solidFill>
                  <a:srgbClr val="FF0000"/>
                </a:solidFill>
              </a:rPr>
              <a:t>→(FA) M &amp; </a:t>
            </a:r>
            <a:r>
              <a:rPr lang="en-US" altLang="zh-CN" sz="2800" u="sng" dirty="0">
                <a:solidFill>
                  <a:srgbClr val="FF0000"/>
                </a:solidFill>
              </a:rPr>
              <a:t>L(G</a:t>
            </a:r>
            <a:r>
              <a:rPr lang="en-US" altLang="zh-CN" sz="2400" baseline="-30000" dirty="0">
                <a:solidFill>
                  <a:srgbClr val="FF0000"/>
                </a:solidFill>
              </a:rPr>
              <a:t>L</a:t>
            </a:r>
            <a:r>
              <a:rPr lang="en-US" altLang="zh-CN" sz="2800" u="sng" dirty="0">
                <a:solidFill>
                  <a:srgbClr val="FF0000"/>
                </a:solidFill>
              </a:rPr>
              <a:t>)=L(M)</a:t>
            </a:r>
            <a:endParaRPr lang="en-US" altLang="zh-CN" sz="2800" u="sng" dirty="0">
              <a:solidFill>
                <a:srgbClr val="FF0000"/>
              </a:solidFill>
            </a:endParaRPr>
          </a:p>
        </p:txBody>
      </p:sp>
      <p:sp>
        <p:nvSpPr>
          <p:cNvPr id="2" name="文本框 1"/>
          <p:cNvSpPr txBox="1"/>
          <p:nvPr/>
        </p:nvSpPr>
        <p:spPr>
          <a:xfrm>
            <a:off x="6877050" y="5748338"/>
            <a:ext cx="178276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倒过来识别！！</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835150" y="1371600"/>
            <a:ext cx="7138988"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左正规文法 </a:t>
            </a:r>
            <a:r>
              <a:rPr kumimoji="1" lang="en-US" altLang="zh-CN"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G</a:t>
            </a:r>
            <a:r>
              <a:rPr kumimoji="1" lang="en-US" altLang="zh-CN" sz="3200" b="0" i="0" u="none" strike="noStrike" kern="0" cap="none" spc="0" normalizeH="0" baseline="-25000" noProof="0" dirty="0">
                <a:ln>
                  <a:noFill/>
                </a:ln>
                <a:solidFill>
                  <a:schemeClr val="tx2"/>
                </a:solidFill>
                <a:effectLst/>
                <a:uLnTx/>
                <a:uFillTx/>
                <a:latin typeface="宋体" panose="02010600030101010101" pitchFamily="2" charset="-122"/>
                <a:ea typeface="+mn-ea"/>
                <a:cs typeface="+mn-cs"/>
              </a:rPr>
              <a:t>L</a:t>
            </a:r>
            <a:r>
              <a:rPr kumimoji="1" lang="en-US" altLang="zh-CN"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 </a:t>
            </a:r>
            <a:r>
              <a:rPr kumimoji="1" lang="zh-CN" altLang="en-US"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t>
            </a:r>
            <a:r>
              <a:rPr kumimoji="1" lang="en-US" altLang="zh-CN"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V</a:t>
            </a:r>
            <a:r>
              <a:rPr kumimoji="1" lang="en-US" altLang="zh-CN" sz="3200" b="1" i="0" u="none" strike="noStrike" kern="0" cap="none" spc="0" normalizeH="0" baseline="-25000" noProof="0" dirty="0">
                <a:ln>
                  <a:noFill/>
                </a:ln>
                <a:solidFill>
                  <a:schemeClr val="tx2"/>
                </a:solidFill>
                <a:effectLst/>
                <a:uLnTx/>
                <a:uFillTx/>
                <a:latin typeface="宋体" panose="02010600030101010101" pitchFamily="2" charset="-122"/>
                <a:ea typeface="+mn-ea"/>
                <a:cs typeface="+mn-cs"/>
              </a:rPr>
              <a:t>T</a:t>
            </a:r>
            <a:r>
              <a:rPr kumimoji="1" lang="en-US" altLang="zh-CN" sz="3200" b="1"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t>
            </a:r>
            <a:r>
              <a:rPr kumimoji="1" lang="en-US" altLang="zh-CN"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V</a:t>
            </a:r>
            <a:r>
              <a:rPr kumimoji="1" lang="en-US" altLang="zh-CN" sz="3200" b="1" i="0" u="none" strike="noStrike" kern="0" cap="none" spc="0" normalizeH="0" baseline="-25000" noProof="0" dirty="0">
                <a:ln>
                  <a:noFill/>
                </a:ln>
                <a:solidFill>
                  <a:schemeClr val="tx2"/>
                </a:solidFill>
                <a:effectLst/>
                <a:uLnTx/>
                <a:uFillTx/>
                <a:latin typeface="宋体" panose="02010600030101010101" pitchFamily="2" charset="-122"/>
                <a:ea typeface="+mn-ea"/>
                <a:cs typeface="+mn-cs"/>
              </a:rPr>
              <a:t>N</a:t>
            </a:r>
            <a:r>
              <a:rPr kumimoji="1" lang="en-US" altLang="zh-CN"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,S,</a:t>
            </a:r>
            <a:r>
              <a:rPr kumimoji="1" lang="en-US" altLang="zh-CN" sz="3200" b="0" i="0" u="none" strike="noStrike" kern="0" cap="none" spc="0" normalizeH="0" baseline="0" noProof="0" dirty="0">
                <a:ln>
                  <a:noFill/>
                </a:ln>
                <a:solidFill>
                  <a:schemeClr val="tx2"/>
                </a:solidFill>
                <a:effectLst/>
                <a:uLnTx/>
                <a:uFillTx/>
                <a:latin typeface="Arial Black" panose="020B0A04020102020204" pitchFamily="34" charset="0"/>
                <a:ea typeface="方正舒体" panose="02010601030101010101" pitchFamily="2" charset="-122"/>
                <a:cs typeface="+mn-cs"/>
              </a:rPr>
              <a:t>P</a:t>
            </a:r>
            <a:r>
              <a:rPr kumimoji="1" lang="zh-CN" altLang="en-US"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rPr>
              <a:t>）</a:t>
            </a:r>
            <a:endParaRPr kumimoji="1" lang="en-US" altLang="zh-CN" sz="3200" b="0" i="0" u="none" strike="noStrike" kern="0" cap="none" spc="0" normalizeH="0" baseline="0" noProof="0" dirty="0">
              <a:ln>
                <a:noFill/>
              </a:ln>
              <a:solidFill>
                <a:schemeClr val="tx2"/>
              </a:solidFill>
              <a:effectLst/>
              <a:uLnTx/>
              <a:uFillTx/>
              <a:latin typeface="宋体" panose="02010600030101010101" pitchFamily="2" charset="-122"/>
              <a:ea typeface="+mn-ea"/>
              <a:cs typeface="+mn-cs"/>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ea"/>
              </a:rPr>
              <a:t>  </a:t>
            </a:r>
            <a:r>
              <a:rPr kumimoji="1" lang="en-US" sz="2800" b="0" i="0" u="none" strike="noStrike" kern="0" cap="none" spc="0" normalizeH="0" baseline="0" noProof="0" dirty="0">
                <a:ln>
                  <a:noFill/>
                </a:ln>
                <a:solidFill>
                  <a:schemeClr val="tx2"/>
                </a:solidFill>
                <a:effectLst/>
                <a:uLnTx/>
                <a:uFillTx/>
                <a:latin typeface="宋体" panose="02010600030101010101" pitchFamily="2" charset="-122"/>
                <a:ea typeface="+mn-ea"/>
                <a:cs typeface="+mn-ea"/>
              </a:rPr>
              <a:t>A-&gt;A1|B1, B-&gt;B0|0</a:t>
            </a:r>
            <a:endParaRPr kumimoji="1" lang="en-US" sz="2800" b="0" i="0" u="none" strike="noStrike" kern="0" cap="none" spc="0" normalizeH="0" baseline="0" noProof="0" dirty="0">
              <a:ln>
                <a:noFill/>
              </a:ln>
              <a:solidFill>
                <a:schemeClr val="tx2"/>
              </a:solidFill>
              <a:effectLst/>
              <a:uLnTx/>
              <a:uFillTx/>
              <a:latin typeface="宋体" panose="02010600030101010101" pitchFamily="2" charset="-122"/>
              <a:ea typeface="+mn-ea"/>
              <a:cs typeface="+mn-ea"/>
            </a:endParaRPr>
          </a:p>
          <a:p>
            <a:pPr marL="0" marR="0" lvl="1" indent="0" algn="l" defTabSz="914400" rtl="0" eaLnBrk="0" fontAlgn="base" latinLnBrk="0" hangingPunct="0">
              <a:lnSpc>
                <a:spcPct val="100000"/>
              </a:lnSpc>
              <a:spcBef>
                <a:spcPct val="20000"/>
              </a:spcBef>
              <a:spcAft>
                <a:spcPct val="0"/>
              </a:spcAft>
              <a:buClrTx/>
              <a:buSzTx/>
              <a:buFontTx/>
              <a:buNone/>
              <a:defRPr/>
            </a:pPr>
            <a:endPar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ea"/>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1" lang="zh-CN" altLang="en-US" sz="2800" b="0" i="0" u="none" strike="noStrike" kern="0" cap="none" spc="0" normalizeH="0" baseline="0" noProof="0" dirty="0">
                <a:ln>
                  <a:noFill/>
                </a:ln>
                <a:solidFill>
                  <a:schemeClr val="tx2"/>
                </a:solidFill>
                <a:effectLst/>
                <a:uLnTx/>
                <a:uFillTx/>
                <a:latin typeface="宋体" panose="02010600030101010101" pitchFamily="2" charset="-122"/>
                <a:ea typeface="+mn-ea"/>
                <a:cs typeface="+mn-ea"/>
              </a:rPr>
              <a:t>构造</a:t>
            </a:r>
            <a:r>
              <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ea"/>
              </a:rPr>
              <a:t>M=</a:t>
            </a:r>
            <a:r>
              <a:rPr kumimoji="1" lang="zh-CN" altLang="en-US" sz="2800" b="0" i="0" u="none" strike="noStrike" kern="0" cap="none" spc="0" normalizeH="0" baseline="0" noProof="0" dirty="0">
                <a:ln>
                  <a:noFill/>
                </a:ln>
                <a:solidFill>
                  <a:schemeClr val="tx2"/>
                </a:solidFill>
                <a:effectLst/>
                <a:uLnTx/>
                <a:uFillTx/>
                <a:latin typeface="宋体" panose="02010600030101010101" pitchFamily="2" charset="-122"/>
                <a:ea typeface="+mn-ea"/>
                <a:cs typeface="+mn-ea"/>
              </a:rPr>
              <a:t>（</a:t>
            </a:r>
            <a:r>
              <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ea"/>
              </a:rPr>
              <a:t>{A,B,q0},{0,1},</a:t>
            </a:r>
            <a:r>
              <a:rPr kumimoji="1" lang="en-US" altLang="zh-CN" sz="2800" b="1" i="0" u="none" strike="noStrike" kern="0" cap="none" spc="0" normalizeH="0" baseline="0" noProof="0" dirty="0">
                <a:ln>
                  <a:noFill/>
                </a:ln>
                <a:solidFill>
                  <a:schemeClr val="tx2"/>
                </a:solidFill>
                <a:effectLst/>
                <a:uLnTx/>
                <a:uFillTx/>
                <a:latin typeface="+mn-lt"/>
                <a:ea typeface="MingLiU" pitchFamily="49" charset="-120"/>
                <a:cs typeface="+mn-ea"/>
                <a:sym typeface="+mn-ea"/>
              </a:rPr>
              <a:t>δ, q0, {A}), </a:t>
            </a:r>
            <a:r>
              <a:rPr kumimoji="1" lang="zh-CN" altLang="en-US" sz="2800" b="1" i="0" u="none" strike="noStrike" kern="0" cap="none" spc="0" normalizeH="0" baseline="0" noProof="0" dirty="0">
                <a:ln>
                  <a:noFill/>
                </a:ln>
                <a:solidFill>
                  <a:schemeClr val="tx2"/>
                </a:solidFill>
                <a:effectLst/>
                <a:uLnTx/>
                <a:uFillTx/>
                <a:latin typeface="+mn-lt"/>
                <a:ea typeface="MingLiU" pitchFamily="49" charset="-120"/>
                <a:cs typeface="+mn-ea"/>
                <a:sym typeface="+mn-ea"/>
              </a:rPr>
              <a:t>其中</a:t>
            </a:r>
            <a:endParaRPr kumimoji="1" lang="zh-CN" altLang="en-US" sz="2800" b="1" i="0" u="none" strike="noStrike" kern="0" cap="none" spc="0" normalizeH="0" baseline="0" noProof="0" dirty="0">
              <a:ln>
                <a:noFill/>
              </a:ln>
              <a:solidFill>
                <a:schemeClr val="tx2"/>
              </a:solidFill>
              <a:effectLst/>
              <a:uLnTx/>
              <a:uFillTx/>
              <a:latin typeface="+mn-lt"/>
              <a:ea typeface="MingLiU" pitchFamily="49" charset="-120"/>
              <a:cs typeface="+mn-ea"/>
              <a:sym typeface="+mn-ea"/>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1" lang="en-US" altLang="zh-CN" sz="2800" b="1" i="0" u="none" strike="noStrike" kern="0" cap="none" spc="0" normalizeH="0" baseline="0" noProof="0" dirty="0">
                <a:ln>
                  <a:noFill/>
                </a:ln>
                <a:solidFill>
                  <a:schemeClr val="tx2"/>
                </a:solidFill>
                <a:effectLst/>
                <a:uLnTx/>
                <a:uFillTx/>
                <a:latin typeface="+mn-lt"/>
                <a:ea typeface="MingLiU" pitchFamily="49" charset="-120"/>
                <a:cs typeface="+mn-ea"/>
                <a:sym typeface="+mn-ea"/>
              </a:rPr>
              <a:t>δ(q0,0) =B, δ(B,0)=B, δ(A,1)=A, δ(B,1)=A.</a:t>
            </a:r>
            <a:endParaRPr kumimoji="1" lang="en-US" altLang="zh-CN" sz="2800" b="1" i="0" u="none" strike="noStrike" kern="0" cap="none" spc="0" normalizeH="0" baseline="0" noProof="0" dirty="0">
              <a:ln>
                <a:noFill/>
              </a:ln>
              <a:solidFill>
                <a:schemeClr val="tx2"/>
              </a:solidFill>
              <a:effectLst/>
              <a:uLnTx/>
              <a:uFillTx/>
              <a:latin typeface="+mn-lt"/>
              <a:ea typeface="MingLiU" pitchFamily="49" charset="-120"/>
              <a:cs typeface="+mn-ea"/>
              <a:sym typeface="+mn-ea"/>
            </a:endParaRPr>
          </a:p>
          <a:p>
            <a:pPr marL="0" marR="0" lvl="1" indent="0" algn="l" defTabSz="914400" rtl="0" eaLnBrk="0" fontAlgn="base" latinLnBrk="0" hangingPunct="0">
              <a:lnSpc>
                <a:spcPct val="100000"/>
              </a:lnSpc>
              <a:spcBef>
                <a:spcPct val="20000"/>
              </a:spcBef>
              <a:spcAft>
                <a:spcPct val="0"/>
              </a:spcAft>
              <a:buClrTx/>
              <a:buSzTx/>
              <a:buFontTx/>
              <a:buNone/>
              <a:defRPr/>
            </a:pPr>
            <a:endParaRPr kumimoji="1"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MingLiU" pitchFamily="49" charset="-120"/>
              <a:cs typeface="+mn-ea"/>
              <a:sym typeface="+mn-ea"/>
            </a:endParaRPr>
          </a:p>
          <a:p>
            <a:pPr marL="0" marR="0" lvl="1" indent="0" algn="l" defTabSz="914400" rtl="0" eaLnBrk="0" fontAlgn="base" latinLnBrk="0" hangingPunct="0">
              <a:lnSpc>
                <a:spcPct val="100000"/>
              </a:lnSpc>
              <a:spcBef>
                <a:spcPct val="20000"/>
              </a:spcBef>
              <a:spcAft>
                <a:spcPct val="0"/>
              </a:spcAft>
              <a:buClrTx/>
              <a:buSzTx/>
              <a:buFontTx/>
              <a:buNone/>
              <a:defRPr/>
            </a:pPr>
            <a:endParaRPr kumimoji="1" lang="en-US" altLang="zh-CN" sz="2800" b="0" i="0" u="none" strike="noStrike" kern="0" cap="none" spc="0" normalizeH="0" baseline="0" noProof="0" dirty="0">
              <a:ln>
                <a:noFill/>
              </a:ln>
              <a:solidFill>
                <a:schemeClr val="tx2"/>
              </a:solidFill>
              <a:effectLst/>
              <a:uLnTx/>
              <a:uFillTx/>
              <a:latin typeface="宋体" panose="02010600030101010101" pitchFamily="2" charset="-122"/>
              <a:ea typeface="+mn-ea"/>
              <a:cs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1" lang="zh-CN" altLang="en-US" sz="2800" b="0" i="0" u="none" strike="noStrike" kern="0" cap="none" spc="0" normalizeH="0" baseline="0" noProof="0" dirty="0">
              <a:ln>
                <a:noFill/>
              </a:ln>
              <a:solidFill>
                <a:schemeClr val="tx2"/>
              </a:solidFill>
              <a:effectLst/>
              <a:uLnTx/>
              <a:uFillTx/>
              <a:latin typeface="宋体" panose="02010600030101010101" pitchFamily="2" charset="-122"/>
              <a:ea typeface="+mn-ea"/>
              <a:cs typeface="+mn-ea"/>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114691" name="Rectangle 2"/>
          <p:cNvSpPr>
            <a:spLocks noGrp="1"/>
          </p:cNvSpPr>
          <p:nvPr>
            <p:ph type="title"/>
          </p:nvPr>
        </p:nvSpPr>
        <p:spPr>
          <a:xfrm>
            <a:off x="533400" y="227013"/>
            <a:ext cx="8153400" cy="533400"/>
          </a:xfrm>
          <a:ln>
            <a:solidFill>
              <a:schemeClr val="bg1">
                <a:alpha val="100000"/>
              </a:schemeClr>
            </a:solidFill>
            <a:miter lim="800000"/>
          </a:ln>
        </p:spPr>
        <p:txBody>
          <a:bodyPr vert="horz" wrap="square" lIns="91440" tIns="45720" rIns="91440" bIns="45720" anchor="ctr" anchorCtr="0"/>
          <a:p>
            <a:pPr eaLnBrk="1" hangingPunct="1"/>
            <a:r>
              <a:rPr lang="zh-CN" altLang="en-US" sz="2800" u="sng" dirty="0">
                <a:solidFill>
                  <a:srgbClr val="FF0000"/>
                </a:solidFill>
              </a:rPr>
              <a:t>证明</a:t>
            </a:r>
            <a:r>
              <a:rPr lang="en-US" altLang="zh-CN" sz="2800" u="sng" dirty="0">
                <a:solidFill>
                  <a:srgbClr val="FF0000"/>
                </a:solidFill>
              </a:rPr>
              <a:t>1-2</a:t>
            </a:r>
            <a:r>
              <a:rPr lang="zh-CN" altLang="en-US" sz="2800" u="sng" dirty="0">
                <a:solidFill>
                  <a:srgbClr val="FF0000"/>
                </a:solidFill>
              </a:rPr>
              <a:t>：左正规文法</a:t>
            </a:r>
            <a:r>
              <a:rPr lang="en-US" altLang="zh-CN" sz="3200" u="sng" dirty="0">
                <a:solidFill>
                  <a:srgbClr val="FF0000"/>
                </a:solidFill>
              </a:rPr>
              <a:t>G</a:t>
            </a:r>
            <a:r>
              <a:rPr lang="en-US" altLang="zh-CN" sz="3200" u="sng" baseline="-25000" dirty="0">
                <a:solidFill>
                  <a:srgbClr val="FF0000"/>
                </a:solidFill>
              </a:rPr>
              <a:t>L</a:t>
            </a:r>
            <a:r>
              <a:rPr lang="en-US" altLang="zh-CN" sz="3200" u="sng" dirty="0">
                <a:solidFill>
                  <a:srgbClr val="FF0000"/>
                </a:solidFill>
              </a:rPr>
              <a:t>→(FA) M &amp; </a:t>
            </a:r>
            <a:r>
              <a:rPr lang="en-US" altLang="zh-CN" sz="2800" u="sng" dirty="0">
                <a:solidFill>
                  <a:srgbClr val="FF0000"/>
                </a:solidFill>
              </a:rPr>
              <a:t>L(G</a:t>
            </a:r>
            <a:r>
              <a:rPr lang="en-US" altLang="zh-CN" sz="2400" baseline="-30000" dirty="0">
                <a:solidFill>
                  <a:srgbClr val="FF0000"/>
                </a:solidFill>
              </a:rPr>
              <a:t>L</a:t>
            </a:r>
            <a:r>
              <a:rPr lang="en-US" altLang="zh-CN" sz="2800" u="sng" dirty="0">
                <a:solidFill>
                  <a:srgbClr val="FF0000"/>
                </a:solidFill>
              </a:rPr>
              <a:t>)=L(M)</a:t>
            </a:r>
            <a:endParaRPr lang="en-US" altLang="zh-CN" sz="2800" u="sng" dirty="0">
              <a:solidFill>
                <a:srgbClr val="FF0000"/>
              </a:solidFill>
            </a:endParaRPr>
          </a:p>
        </p:txBody>
      </p:sp>
      <p:sp>
        <p:nvSpPr>
          <p:cNvPr id="114692" name="椭圆 3"/>
          <p:cNvSpPr/>
          <p:nvPr/>
        </p:nvSpPr>
        <p:spPr>
          <a:xfrm>
            <a:off x="3851275" y="4613275"/>
            <a:ext cx="641350" cy="504825"/>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q0</a:t>
            </a:r>
            <a:endParaRPr lang="en-US" altLang="zh-CN" sz="1800" dirty="0"/>
          </a:p>
        </p:txBody>
      </p:sp>
      <p:sp>
        <p:nvSpPr>
          <p:cNvPr id="114693" name="文本框 4"/>
          <p:cNvSpPr txBox="1"/>
          <p:nvPr/>
        </p:nvSpPr>
        <p:spPr>
          <a:xfrm>
            <a:off x="3411538" y="4681538"/>
            <a:ext cx="43973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=&gt;</a:t>
            </a:r>
            <a:endParaRPr lang="zh-CN" altLang="en-US" sz="1800" dirty="0"/>
          </a:p>
        </p:txBody>
      </p:sp>
      <p:sp>
        <p:nvSpPr>
          <p:cNvPr id="114694" name="椭圆 5"/>
          <p:cNvSpPr/>
          <p:nvPr/>
        </p:nvSpPr>
        <p:spPr>
          <a:xfrm>
            <a:off x="4932363" y="4613275"/>
            <a:ext cx="719137" cy="504825"/>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B</a:t>
            </a:r>
            <a:endParaRPr lang="en-US" altLang="zh-CN" sz="1800" dirty="0"/>
          </a:p>
        </p:txBody>
      </p:sp>
      <p:cxnSp>
        <p:nvCxnSpPr>
          <p:cNvPr id="114695" name="直接箭头连接符 6"/>
          <p:cNvCxnSpPr>
            <a:stCxn id="114692" idx="6"/>
            <a:endCxn id="114694" idx="2"/>
          </p:cNvCxnSpPr>
          <p:nvPr/>
        </p:nvCxnSpPr>
        <p:spPr>
          <a:xfrm>
            <a:off x="4492625" y="4865688"/>
            <a:ext cx="439738" cy="0"/>
          </a:xfrm>
          <a:prstGeom prst="straightConnector1">
            <a:avLst/>
          </a:prstGeom>
          <a:ln w="9525" cap="flat" cmpd="sng">
            <a:solidFill>
              <a:schemeClr val="tx1"/>
            </a:solidFill>
            <a:prstDash val="solid"/>
            <a:headEnd type="none" w="med" len="med"/>
            <a:tailEnd type="arrow" w="med" len="med"/>
          </a:ln>
        </p:spPr>
      </p:cxnSp>
      <p:sp>
        <p:nvSpPr>
          <p:cNvPr id="114696" name="文本框 7"/>
          <p:cNvSpPr txBox="1"/>
          <p:nvPr/>
        </p:nvSpPr>
        <p:spPr>
          <a:xfrm>
            <a:off x="4564063" y="4497388"/>
            <a:ext cx="296862"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0</a:t>
            </a:r>
            <a:endParaRPr lang="zh-CN" altLang="en-US" sz="1800" dirty="0"/>
          </a:p>
        </p:txBody>
      </p:sp>
      <p:cxnSp>
        <p:nvCxnSpPr>
          <p:cNvPr id="114697" name="曲线连接符 10"/>
          <p:cNvCxnSpPr>
            <a:stCxn id="114694" idx="0"/>
            <a:endCxn id="114694" idx="6"/>
          </p:cNvCxnSpPr>
          <p:nvPr/>
        </p:nvCxnSpPr>
        <p:spPr>
          <a:xfrm rot="-5400000" flipH="1">
            <a:off x="5343525" y="4557713"/>
            <a:ext cx="252413" cy="358775"/>
          </a:xfrm>
          <a:prstGeom prst="curvedConnector4">
            <a:avLst>
              <a:gd name="adj1" fmla="val -94458"/>
              <a:gd name="adj2" fmla="val 166139"/>
            </a:avLst>
          </a:prstGeom>
          <a:ln w="9525" cap="flat" cmpd="sng">
            <a:solidFill>
              <a:schemeClr val="tx1"/>
            </a:solidFill>
            <a:prstDash val="solid"/>
            <a:headEnd type="none" w="med" len="med"/>
            <a:tailEnd type="arrow" w="med" len="med"/>
          </a:ln>
        </p:spPr>
      </p:cxnSp>
      <p:sp>
        <p:nvSpPr>
          <p:cNvPr id="114698" name="文本框 11"/>
          <p:cNvSpPr txBox="1"/>
          <p:nvPr/>
        </p:nvSpPr>
        <p:spPr>
          <a:xfrm>
            <a:off x="5867400" y="4181475"/>
            <a:ext cx="29845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ym typeface="宋体" panose="02010600030101010101" pitchFamily="2" charset="-122"/>
              </a:rPr>
              <a:t>0</a:t>
            </a:r>
            <a:endParaRPr lang="zh-CN" altLang="en-US" sz="1800" dirty="0"/>
          </a:p>
        </p:txBody>
      </p:sp>
      <p:sp>
        <p:nvSpPr>
          <p:cNvPr id="114699" name="椭圆 12"/>
          <p:cNvSpPr/>
          <p:nvPr/>
        </p:nvSpPr>
        <p:spPr>
          <a:xfrm>
            <a:off x="6588125" y="4757738"/>
            <a:ext cx="720725" cy="503237"/>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A</a:t>
            </a:r>
            <a:endParaRPr lang="en-US" altLang="zh-CN" sz="1800" dirty="0"/>
          </a:p>
        </p:txBody>
      </p:sp>
      <p:sp>
        <p:nvSpPr>
          <p:cNvPr id="114700" name="文本框 13"/>
          <p:cNvSpPr txBox="1"/>
          <p:nvPr/>
        </p:nvSpPr>
        <p:spPr>
          <a:xfrm>
            <a:off x="6146800" y="4613275"/>
            <a:ext cx="29845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ym typeface="宋体" panose="02010600030101010101" pitchFamily="2" charset="-122"/>
              </a:rPr>
              <a:t>1</a:t>
            </a:r>
            <a:endParaRPr lang="zh-CN" altLang="en-US" sz="1800" dirty="0"/>
          </a:p>
        </p:txBody>
      </p:sp>
      <p:cxnSp>
        <p:nvCxnSpPr>
          <p:cNvPr id="114701" name="直接箭头连接符 14"/>
          <p:cNvCxnSpPr>
            <a:stCxn id="114694" idx="0"/>
            <a:endCxn id="114699" idx="2"/>
          </p:cNvCxnSpPr>
          <p:nvPr/>
        </p:nvCxnSpPr>
        <p:spPr>
          <a:xfrm>
            <a:off x="5651500" y="4973638"/>
            <a:ext cx="936625" cy="36512"/>
          </a:xfrm>
          <a:prstGeom prst="straightConnector1">
            <a:avLst/>
          </a:prstGeom>
          <a:ln w="9525" cap="flat" cmpd="sng">
            <a:solidFill>
              <a:schemeClr val="tx1"/>
            </a:solidFill>
            <a:prstDash val="solid"/>
            <a:headEnd type="none" w="med" len="med"/>
            <a:tailEnd type="arrow" w="med" len="med"/>
          </a:ln>
        </p:spPr>
      </p:cxnSp>
      <p:cxnSp>
        <p:nvCxnSpPr>
          <p:cNvPr id="114702" name="曲线连接符 15"/>
          <p:cNvCxnSpPr>
            <a:stCxn id="114694" idx="0"/>
            <a:endCxn id="114699" idx="2"/>
          </p:cNvCxnSpPr>
          <p:nvPr/>
        </p:nvCxnSpPr>
        <p:spPr>
          <a:xfrm rot="-5400000" flipH="1">
            <a:off x="7002463" y="4743450"/>
            <a:ext cx="252412" cy="360363"/>
          </a:xfrm>
          <a:prstGeom prst="curvedConnector4">
            <a:avLst>
              <a:gd name="adj1" fmla="val -94458"/>
              <a:gd name="adj2" fmla="val 166139"/>
            </a:avLst>
          </a:prstGeom>
          <a:ln w="9525" cap="flat" cmpd="sng">
            <a:solidFill>
              <a:schemeClr val="tx1"/>
            </a:solidFill>
            <a:prstDash val="solid"/>
            <a:headEnd type="none" w="med" len="med"/>
            <a:tailEnd type="arrow" w="med" len="med"/>
          </a:ln>
        </p:spPr>
      </p:cxnSp>
      <p:sp>
        <p:nvSpPr>
          <p:cNvPr id="114703" name="文本框 16"/>
          <p:cNvSpPr txBox="1"/>
          <p:nvPr/>
        </p:nvSpPr>
        <p:spPr>
          <a:xfrm>
            <a:off x="7308850" y="4313238"/>
            <a:ext cx="29686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ym typeface="宋体" panose="02010600030101010101" pitchFamily="2" charset="-122"/>
              </a:rPr>
              <a:t>1</a:t>
            </a:r>
            <a:endParaRPr lang="zh-CN" altLang="en-US" sz="1800" dirty="0"/>
          </a:p>
        </p:txBody>
      </p:sp>
      <p:sp>
        <p:nvSpPr>
          <p:cNvPr id="18" name="文本框 17"/>
          <p:cNvSpPr txBox="1"/>
          <p:nvPr/>
        </p:nvSpPr>
        <p:spPr>
          <a:xfrm>
            <a:off x="5436235" y="5837554"/>
            <a:ext cx="1386840" cy="583565"/>
          </a:xfrm>
          <a:prstGeom prst="rect">
            <a:avLst/>
          </a:prstGeom>
          <a:noFill/>
        </p:spPr>
        <p:txBody>
          <a:bodyPr wrap="none">
            <a:spAutoFit/>
            <a:scene3d>
              <a:camera prst="orthographicFront"/>
              <a:lightRig rig="threePt" dir="t"/>
            </a:scene3d>
          </a:bodyPr>
          <a:lstStyle/>
          <a:p>
            <a:pPr marR="0" defTabSz="914400" eaLnBrk="1" hangingPunct="1">
              <a:buClrTx/>
              <a:buSzTx/>
              <a:buFontTx/>
              <a:buNone/>
              <a:defRPr/>
            </a:pPr>
            <a:r>
              <a:rPr kumimoji="0" lang="en-US" altLang="zh-CN" sz="3200"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mn-cs"/>
                <a:sym typeface="+mn-ea"/>
              </a:rPr>
              <a:t>00*11*</a:t>
            </a:r>
            <a:endParaRPr kumimoji="0" lang="en-US" altLang="zh-CN" sz="3200"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mn-cs"/>
              <a:sym typeface="+mn-ea"/>
            </a:endParaRPr>
          </a:p>
        </p:txBody>
      </p:sp>
      <p:pic>
        <p:nvPicPr>
          <p:cNvPr id="114705" name="图片 99"/>
          <p:cNvPicPr/>
          <p:nvPr/>
        </p:nvPicPr>
        <p:blipFill>
          <a:blip r:embed="rId1"/>
          <a:stretch>
            <a:fillRect/>
          </a:stretch>
        </p:blipFill>
        <p:spPr>
          <a:xfrm>
            <a:off x="28575" y="4297363"/>
            <a:ext cx="2557463" cy="25225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p:cNvSpPr>
          <p:nvPr>
            <p:ph type="title"/>
          </p:nvPr>
        </p:nvSpPr>
        <p:spPr>
          <a:xfrm>
            <a:off x="534988" y="206375"/>
            <a:ext cx="8077200" cy="533400"/>
          </a:xfrm>
        </p:spPr>
        <p:txBody>
          <a:bodyPr vert="horz" wrap="square" lIns="91440" tIns="45720" rIns="91440" bIns="45720" anchor="ctr" anchorCtr="0"/>
          <a:p>
            <a:pPr eaLnBrk="1" hangingPunct="1"/>
            <a:r>
              <a:rPr lang="zh-CN" altLang="en-US" sz="2800" u="sng" dirty="0">
                <a:solidFill>
                  <a:srgbClr val="FF0000"/>
                </a:solidFill>
              </a:rPr>
              <a:t>证明</a:t>
            </a:r>
            <a:r>
              <a:rPr lang="en-US" altLang="zh-CN" sz="2800" u="sng" dirty="0">
                <a:solidFill>
                  <a:srgbClr val="FF0000"/>
                </a:solidFill>
              </a:rPr>
              <a:t>2</a:t>
            </a:r>
            <a:r>
              <a:rPr lang="zh-CN" altLang="en-US" sz="2800" u="sng" dirty="0">
                <a:solidFill>
                  <a:srgbClr val="FF0000"/>
                </a:solidFill>
              </a:rPr>
              <a:t>－</a:t>
            </a:r>
            <a:r>
              <a:rPr lang="en-US" altLang="zh-CN" sz="2800" u="sng" dirty="0">
                <a:solidFill>
                  <a:srgbClr val="FF0000"/>
                </a:solidFill>
              </a:rPr>
              <a:t>1: (FA) M →</a:t>
            </a:r>
            <a:r>
              <a:rPr lang="zh-CN" altLang="en-US" sz="2800" u="sng" dirty="0">
                <a:solidFill>
                  <a:srgbClr val="FF0000"/>
                </a:solidFill>
              </a:rPr>
              <a:t>右正规文法 </a:t>
            </a:r>
            <a:r>
              <a:rPr lang="en-US" altLang="zh-CN" sz="3200" u="sng" dirty="0">
                <a:solidFill>
                  <a:srgbClr val="FF0000"/>
                </a:solidFill>
              </a:rPr>
              <a:t>G</a:t>
            </a:r>
            <a:r>
              <a:rPr lang="en-US" altLang="zh-CN" sz="2400" u="sng" baseline="-30000" dirty="0">
                <a:solidFill>
                  <a:srgbClr val="FF0000"/>
                </a:solidFill>
              </a:rPr>
              <a:t>R </a:t>
            </a:r>
            <a:r>
              <a:rPr lang="en-US" altLang="zh-CN" sz="3200" u="sng" dirty="0">
                <a:solidFill>
                  <a:srgbClr val="FF0000"/>
                </a:solidFill>
              </a:rPr>
              <a:t>&amp; </a:t>
            </a:r>
            <a:r>
              <a:rPr lang="en-US" altLang="zh-CN" sz="2800" u="sng" dirty="0">
                <a:solidFill>
                  <a:srgbClr val="FF0000"/>
                </a:solidFill>
              </a:rPr>
              <a:t>L(G</a:t>
            </a:r>
            <a:r>
              <a:rPr lang="en-US" altLang="zh-CN" sz="2400" u="sng" baseline="-30000" dirty="0">
                <a:solidFill>
                  <a:srgbClr val="FF0000"/>
                </a:solidFill>
              </a:rPr>
              <a:t>R</a:t>
            </a:r>
            <a:r>
              <a:rPr lang="en-US" altLang="zh-CN" sz="2800" u="sng" dirty="0">
                <a:solidFill>
                  <a:srgbClr val="FF0000"/>
                </a:solidFill>
              </a:rPr>
              <a:t>)=L(M)</a:t>
            </a:r>
            <a:endParaRPr lang="en-US" altLang="zh-CN" sz="2800" u="sng" dirty="0">
              <a:solidFill>
                <a:srgbClr val="FF0000"/>
              </a:solidFill>
            </a:endParaRPr>
          </a:p>
        </p:txBody>
      </p:sp>
      <p:sp>
        <p:nvSpPr>
          <p:cNvPr id="116739" name="Rectangle 3"/>
          <p:cNvSpPr>
            <a:spLocks noGrp="1"/>
          </p:cNvSpPr>
          <p:nvPr>
            <p:ph idx="1"/>
          </p:nvPr>
        </p:nvSpPr>
        <p:spPr>
          <a:xfrm>
            <a:off x="381000" y="914400"/>
            <a:ext cx="8229600" cy="5638800"/>
          </a:xfrm>
          <a:ln>
            <a:solidFill>
              <a:srgbClr val="000099">
                <a:alpha val="100000"/>
              </a:srgbClr>
            </a:solidFill>
            <a:miter lim="800000"/>
          </a:ln>
        </p:spPr>
        <p:txBody>
          <a:bodyPr vert="horz" wrap="square" lIns="91440" tIns="45720" rIns="91440" bIns="45720" anchor="t" anchorCtr="0"/>
          <a:p>
            <a:pPr eaLnBrk="1" hangingPunct="1">
              <a:buNone/>
            </a:pPr>
            <a:r>
              <a:rPr lang="en-US" altLang="zh-CN" sz="2800" dirty="0">
                <a:solidFill>
                  <a:schemeClr val="tx2"/>
                </a:solidFill>
              </a:rPr>
              <a:t>DFA M  = &lt;S,</a:t>
            </a:r>
            <a:r>
              <a:rPr lang="en-US" altLang="zh-CN" sz="2800" dirty="0">
                <a:solidFill>
                  <a:schemeClr val="tx2"/>
                </a:solidFill>
                <a:latin typeface="宋体" panose="02010600030101010101" pitchFamily="2" charset="-122"/>
              </a:rPr>
              <a:t> ∑,</a:t>
            </a:r>
            <a:r>
              <a:rPr lang="en-US" altLang="zh-CN" sz="2800" dirty="0">
                <a:solidFill>
                  <a:schemeClr val="tx2"/>
                </a:solidFill>
                <a:ea typeface="MingLiU" pitchFamily="49" charset="-120"/>
              </a:rPr>
              <a:t> δ</a:t>
            </a:r>
            <a:r>
              <a:rPr lang="en-US" altLang="zh-CN" sz="2800" dirty="0">
                <a:solidFill>
                  <a:schemeClr val="tx2"/>
                </a:solidFill>
                <a:latin typeface="宋体" panose="02010600030101010101" pitchFamily="2" charset="-122"/>
              </a:rPr>
              <a:t>,s</a:t>
            </a:r>
            <a:r>
              <a:rPr lang="en-US" altLang="zh-CN" sz="2000" baseline="-30000" dirty="0">
                <a:solidFill>
                  <a:schemeClr val="tx2"/>
                </a:solidFill>
                <a:latin typeface="宋体" panose="02010600030101010101" pitchFamily="2" charset="-122"/>
              </a:rPr>
              <a:t>0</a:t>
            </a:r>
            <a:r>
              <a:rPr lang="zh-CN" altLang="en-US" sz="2800" dirty="0">
                <a:solidFill>
                  <a:schemeClr val="tx2"/>
                </a:solidFill>
                <a:latin typeface="宋体" panose="02010600030101010101" pitchFamily="2" charset="-122"/>
              </a:rPr>
              <a:t>，</a:t>
            </a:r>
            <a:r>
              <a:rPr lang="en-US" altLang="zh-CN" sz="2800" dirty="0">
                <a:solidFill>
                  <a:schemeClr val="tx2"/>
                </a:solidFill>
                <a:latin typeface="宋体" panose="02010600030101010101" pitchFamily="2" charset="-122"/>
              </a:rPr>
              <a:t>F&gt;</a:t>
            </a:r>
            <a:endParaRPr lang="en-US" altLang="zh-CN" sz="2800" dirty="0">
              <a:solidFill>
                <a:schemeClr val="tx2"/>
              </a:solidFill>
              <a:latin typeface="宋体" panose="02010600030101010101" pitchFamily="2" charset="-122"/>
            </a:endParaRPr>
          </a:p>
          <a:p>
            <a:pPr eaLnBrk="1" hangingPunct="1">
              <a:buNone/>
            </a:pPr>
            <a:r>
              <a:rPr lang="en-US" altLang="zh-CN" sz="2800" dirty="0">
                <a:solidFill>
                  <a:schemeClr val="tx2"/>
                </a:solidFill>
                <a:latin typeface="宋体" panose="02010600030101010101" pitchFamily="2" charset="-122"/>
              </a:rPr>
              <a:t>(1)s</a:t>
            </a:r>
            <a:r>
              <a:rPr lang="en-US" altLang="zh-CN" sz="2000" baseline="-30000" dirty="0">
                <a:solidFill>
                  <a:schemeClr val="tx2"/>
                </a:solidFill>
                <a:latin typeface="宋体" panose="02010600030101010101" pitchFamily="2" charset="-122"/>
              </a:rPr>
              <a:t>0</a:t>
            </a:r>
            <a:r>
              <a:rPr lang="en-US" altLang="zh-CN" sz="2800" dirty="0">
                <a:solidFill>
                  <a:schemeClr val="tx2"/>
                </a:solidFill>
                <a:ea typeface="MingLiU" pitchFamily="49" charset="-120"/>
                <a:sym typeface="Symbol" panose="05050102010706020507" pitchFamily="18" charset="2"/>
              </a:rPr>
              <a:t></a:t>
            </a:r>
            <a:r>
              <a:rPr lang="en-US" altLang="zh-CN" sz="2400" dirty="0">
                <a:solidFill>
                  <a:schemeClr val="tx2"/>
                </a:solidFill>
                <a:ea typeface="MingLiU" pitchFamily="49" charset="-120"/>
                <a:sym typeface="Symbol" panose="05050102010706020507" pitchFamily="18" charset="2"/>
              </a:rPr>
              <a:t>F,</a:t>
            </a:r>
            <a:r>
              <a:rPr lang="zh-CN" altLang="en-US" sz="2400" dirty="0">
                <a:solidFill>
                  <a:schemeClr val="tx2"/>
                </a:solidFill>
                <a:sym typeface="Symbol" panose="05050102010706020507" pitchFamily="18" charset="2"/>
              </a:rPr>
              <a:t>则增添</a:t>
            </a:r>
            <a:r>
              <a:rPr lang="en-US" altLang="zh-CN" sz="2400" dirty="0">
                <a:solidFill>
                  <a:schemeClr val="tx2"/>
                </a:solidFill>
                <a:latin typeface="宋体" panose="02010600030101010101" pitchFamily="2" charset="-122"/>
              </a:rPr>
              <a:t>s</a:t>
            </a:r>
            <a:r>
              <a:rPr lang="en-US" altLang="zh-CN" sz="1800" baseline="-30000" dirty="0">
                <a:solidFill>
                  <a:schemeClr val="tx2"/>
                </a:solidFill>
                <a:latin typeface="宋体" panose="02010600030101010101" pitchFamily="2" charset="-122"/>
              </a:rPr>
              <a:t>0</a:t>
            </a:r>
            <a:r>
              <a:rPr lang="en-US" altLang="zh-CN" sz="2400" dirty="0">
                <a:solidFill>
                  <a:schemeClr val="tx2"/>
                </a:solidFill>
                <a:sym typeface="Symbol" panose="05050102010706020507" pitchFamily="18" charset="2"/>
              </a:rPr>
              <a:t>‘,</a:t>
            </a:r>
            <a:r>
              <a:rPr lang="zh-CN" altLang="en-US" sz="2400" dirty="0">
                <a:solidFill>
                  <a:schemeClr val="tx2"/>
                </a:solidFill>
                <a:sym typeface="Symbol" panose="05050102010706020507" pitchFamily="18" charset="2"/>
              </a:rPr>
              <a:t>使得</a:t>
            </a:r>
            <a:r>
              <a:rPr lang="en-US" altLang="zh-CN" sz="2400" dirty="0">
                <a:solidFill>
                  <a:schemeClr val="tx2"/>
                </a:solidFill>
                <a:latin typeface="宋体" panose="02010600030101010101" pitchFamily="2" charset="-122"/>
              </a:rPr>
              <a:t>s</a:t>
            </a:r>
            <a:r>
              <a:rPr lang="en-US" altLang="zh-CN" sz="1800" baseline="-30000" dirty="0">
                <a:solidFill>
                  <a:schemeClr val="tx2"/>
                </a:solidFill>
                <a:latin typeface="宋体" panose="02010600030101010101" pitchFamily="2" charset="-122"/>
              </a:rPr>
              <a:t>0</a:t>
            </a:r>
            <a:r>
              <a:rPr lang="en-US" altLang="zh-CN" sz="2400" dirty="0">
                <a:solidFill>
                  <a:schemeClr val="tx2"/>
                </a:solidFill>
                <a:sym typeface="Symbol" panose="05050102010706020507" pitchFamily="18" charset="2"/>
              </a:rPr>
              <a:t>‘</a:t>
            </a:r>
            <a:r>
              <a:rPr lang="en-US" altLang="zh-CN" sz="2400" dirty="0">
                <a:solidFill>
                  <a:schemeClr val="tx2"/>
                </a:solidFill>
                <a:latin typeface="宋体" panose="02010600030101010101" pitchFamily="2" charset="-122"/>
              </a:rPr>
              <a:t>→s</a:t>
            </a:r>
            <a:r>
              <a:rPr lang="en-US" altLang="zh-CN" sz="1800" baseline="-30000" dirty="0">
                <a:solidFill>
                  <a:schemeClr val="tx2"/>
                </a:solidFill>
                <a:latin typeface="宋体" panose="02010600030101010101" pitchFamily="2" charset="-122"/>
              </a:rPr>
              <a:t>0</a:t>
            </a:r>
            <a:r>
              <a:rPr lang="en-US" altLang="zh-CN" sz="2400" dirty="0">
                <a:solidFill>
                  <a:schemeClr val="tx2"/>
                </a:solidFill>
                <a:latin typeface="宋体" panose="02010600030101010101" pitchFamily="2" charset="-122"/>
              </a:rPr>
              <a:t>|</a:t>
            </a:r>
            <a:r>
              <a:rPr lang="en-US" altLang="zh-CN" sz="2400" b="1" dirty="0">
                <a:solidFill>
                  <a:schemeClr val="tx2"/>
                </a:solidFill>
                <a:latin typeface="宋体" panose="02010600030101010101" pitchFamily="2" charset="-122"/>
              </a:rPr>
              <a:t>ε,</a:t>
            </a:r>
            <a:r>
              <a:rPr lang="en-US" altLang="zh-CN" sz="2400" dirty="0">
                <a:solidFill>
                  <a:schemeClr val="tx2"/>
                </a:solidFill>
                <a:latin typeface="宋体" panose="02010600030101010101" pitchFamily="2" charset="-122"/>
              </a:rPr>
              <a:t> </a:t>
            </a:r>
            <a:r>
              <a:rPr lang="zh-CN" altLang="en-US" sz="2400" dirty="0">
                <a:solidFill>
                  <a:schemeClr val="tx2"/>
                </a:solidFill>
                <a:latin typeface="宋体" panose="02010600030101010101" pitchFamily="2" charset="-122"/>
              </a:rPr>
              <a:t>初态由</a:t>
            </a:r>
            <a:r>
              <a:rPr lang="en-US" altLang="zh-CN" sz="2400" dirty="0">
                <a:solidFill>
                  <a:schemeClr val="tx2"/>
                </a:solidFill>
                <a:latin typeface="宋体" panose="02010600030101010101" pitchFamily="2" charset="-122"/>
              </a:rPr>
              <a:t>s</a:t>
            </a:r>
            <a:r>
              <a:rPr lang="en-US" altLang="zh-CN" sz="1800" baseline="-30000" dirty="0">
                <a:solidFill>
                  <a:schemeClr val="tx2"/>
                </a:solidFill>
                <a:latin typeface="宋体" panose="02010600030101010101" pitchFamily="2" charset="-122"/>
              </a:rPr>
              <a:t>0</a:t>
            </a:r>
            <a:r>
              <a:rPr lang="en-US" altLang="zh-CN" sz="2400" dirty="0">
                <a:solidFill>
                  <a:schemeClr val="tx2"/>
                </a:solidFill>
                <a:sym typeface="Symbol" panose="05050102010706020507" pitchFamily="18" charset="2"/>
              </a:rPr>
              <a:t>‘</a:t>
            </a:r>
            <a:r>
              <a:rPr lang="zh-CN" altLang="en-US" sz="2400" dirty="0">
                <a:solidFill>
                  <a:schemeClr val="tx2"/>
                </a:solidFill>
                <a:sym typeface="Symbol" panose="05050102010706020507" pitchFamily="18" charset="2"/>
              </a:rPr>
              <a:t>取代</a:t>
            </a:r>
            <a:r>
              <a:rPr lang="en-US" altLang="zh-CN" sz="2400" dirty="0">
                <a:solidFill>
                  <a:schemeClr val="tx2"/>
                </a:solidFill>
                <a:latin typeface="宋体" panose="02010600030101010101" pitchFamily="2" charset="-122"/>
              </a:rPr>
              <a:t>s</a:t>
            </a:r>
            <a:r>
              <a:rPr lang="en-US" altLang="zh-CN" sz="1800" baseline="-30000" dirty="0">
                <a:solidFill>
                  <a:schemeClr val="tx2"/>
                </a:solidFill>
                <a:latin typeface="宋体" panose="02010600030101010101" pitchFamily="2" charset="-122"/>
              </a:rPr>
              <a:t>0</a:t>
            </a:r>
            <a:endParaRPr lang="en-US" altLang="zh-CN" sz="1800" baseline="-30000" dirty="0">
              <a:solidFill>
                <a:schemeClr val="tx2"/>
              </a:solidFill>
              <a:latin typeface="宋体" panose="02010600030101010101" pitchFamily="2" charset="-122"/>
            </a:endParaRPr>
          </a:p>
          <a:p>
            <a:pPr eaLnBrk="1" hangingPunct="1">
              <a:buNone/>
            </a:pPr>
            <a:r>
              <a:rPr lang="en-US" altLang="zh-CN" sz="2800" dirty="0">
                <a:solidFill>
                  <a:schemeClr val="tx2"/>
                </a:solidFill>
                <a:latin typeface="宋体" panose="02010600030101010101" pitchFamily="2" charset="-122"/>
              </a:rPr>
              <a:t>(2)s</a:t>
            </a:r>
            <a:r>
              <a:rPr lang="en-US" altLang="zh-CN" sz="2000" baseline="-30000" dirty="0">
                <a:solidFill>
                  <a:schemeClr val="tx2"/>
                </a:solidFill>
                <a:latin typeface="宋体" panose="02010600030101010101" pitchFamily="2" charset="-122"/>
              </a:rPr>
              <a:t>0</a:t>
            </a:r>
            <a:r>
              <a:rPr lang="en-US" altLang="zh-CN" sz="2800" dirty="0">
                <a:solidFill>
                  <a:schemeClr val="tx2"/>
                </a:solidFill>
                <a:ea typeface="MingLiU" pitchFamily="49" charset="-120"/>
                <a:sym typeface="Symbol" panose="05050102010706020507" pitchFamily="18" charset="2"/>
              </a:rPr>
              <a:t></a:t>
            </a:r>
            <a:r>
              <a:rPr lang="en-US" altLang="zh-CN" sz="2400" dirty="0">
                <a:solidFill>
                  <a:schemeClr val="tx2"/>
                </a:solidFill>
                <a:ea typeface="MingLiU" pitchFamily="49" charset="-120"/>
                <a:sym typeface="Symbol" panose="05050102010706020507" pitchFamily="18" charset="2"/>
              </a:rPr>
              <a:t>F</a:t>
            </a:r>
            <a:r>
              <a:rPr lang="zh-CN" altLang="en-US" sz="2400" dirty="0">
                <a:solidFill>
                  <a:schemeClr val="tx2"/>
                </a:solidFill>
                <a:sym typeface="Symbol" panose="05050102010706020507" pitchFamily="18" charset="2"/>
              </a:rPr>
              <a:t>，令</a:t>
            </a:r>
            <a:r>
              <a:rPr lang="en-US" altLang="zh-CN" sz="2800" dirty="0">
                <a:solidFill>
                  <a:schemeClr val="tx2"/>
                </a:solidFill>
              </a:rPr>
              <a:t>G</a:t>
            </a:r>
            <a:r>
              <a:rPr lang="en-US" altLang="zh-CN" sz="2000" baseline="-30000" dirty="0">
                <a:solidFill>
                  <a:schemeClr val="tx2"/>
                </a:solidFill>
              </a:rPr>
              <a:t>R </a:t>
            </a:r>
            <a:r>
              <a:rPr lang="en-US" altLang="zh-CN" sz="2800" dirty="0">
                <a:solidFill>
                  <a:schemeClr val="tx2"/>
                </a:solidFill>
              </a:rPr>
              <a:t>=</a:t>
            </a:r>
            <a:r>
              <a:rPr lang="en-US" altLang="zh-CN" sz="2800" dirty="0">
                <a:solidFill>
                  <a:srgbClr val="FF0000"/>
                </a:solidFill>
              </a:rPr>
              <a:t> </a:t>
            </a:r>
            <a:r>
              <a:rPr lang="en-US" altLang="zh-CN" dirty="0">
                <a:solidFill>
                  <a:schemeClr val="tx2"/>
                </a:solidFill>
                <a:latin typeface="宋体" panose="02010600030101010101" pitchFamily="2" charset="-122"/>
              </a:rPr>
              <a:t>&lt;</a:t>
            </a:r>
            <a:r>
              <a:rPr lang="en-US" altLang="zh-CN" sz="2800" dirty="0">
                <a:solidFill>
                  <a:schemeClr val="tx2"/>
                </a:solidFill>
                <a:latin typeface="宋体" panose="02010600030101010101" pitchFamily="2" charset="-122"/>
              </a:rPr>
              <a:t>∑</a:t>
            </a:r>
            <a:r>
              <a:rPr lang="en-US" altLang="zh-CN" sz="2000" b="1" dirty="0">
                <a:solidFill>
                  <a:schemeClr val="tx2"/>
                </a:solidFill>
                <a:latin typeface="宋体" panose="02010600030101010101" pitchFamily="2" charset="-122"/>
              </a:rPr>
              <a:t>, </a:t>
            </a:r>
            <a:r>
              <a:rPr lang="en-US" altLang="zh-CN" sz="2800" dirty="0">
                <a:solidFill>
                  <a:schemeClr val="tx2"/>
                </a:solidFill>
              </a:rPr>
              <a:t>S</a:t>
            </a:r>
            <a:r>
              <a:rPr lang="en-US" altLang="zh-CN" dirty="0">
                <a:solidFill>
                  <a:schemeClr val="tx2"/>
                </a:solidFill>
                <a:latin typeface="宋体" panose="02010600030101010101" pitchFamily="2" charset="-122"/>
              </a:rPr>
              <a:t>,</a:t>
            </a:r>
            <a:r>
              <a:rPr lang="en-US" altLang="zh-CN" sz="2800" dirty="0">
                <a:solidFill>
                  <a:schemeClr val="tx2"/>
                </a:solidFill>
                <a:latin typeface="宋体" panose="02010600030101010101" pitchFamily="2" charset="-122"/>
              </a:rPr>
              <a:t>s</a:t>
            </a:r>
            <a:r>
              <a:rPr lang="en-US" altLang="zh-CN" sz="2000" baseline="-30000" dirty="0">
                <a:solidFill>
                  <a:schemeClr val="tx2"/>
                </a:solidFill>
                <a:latin typeface="宋体" panose="02010600030101010101" pitchFamily="2" charset="-122"/>
              </a:rPr>
              <a:t>0</a:t>
            </a:r>
            <a:r>
              <a:rPr lang="en-US" altLang="zh-CN" dirty="0">
                <a:solidFill>
                  <a:schemeClr val="tx2"/>
                </a:solidFill>
                <a:latin typeface="宋体" panose="02010600030101010101" pitchFamily="2" charset="-122"/>
              </a:rPr>
              <a:t>,</a:t>
            </a:r>
            <a:r>
              <a:rPr lang="en-US" altLang="zh-CN" dirty="0">
                <a:solidFill>
                  <a:schemeClr val="tx2"/>
                </a:solidFill>
                <a:latin typeface="Arial Black" panose="020B0A04020102020204" pitchFamily="34" charset="0"/>
                <a:ea typeface="方正舒体" panose="02010601030101010101" pitchFamily="2" charset="-122"/>
              </a:rPr>
              <a:t>P</a:t>
            </a:r>
            <a:r>
              <a:rPr lang="en-US" altLang="zh-CN" dirty="0">
                <a:solidFill>
                  <a:schemeClr val="tx2"/>
                </a:solidFill>
                <a:latin typeface="宋体" panose="02010600030101010101" pitchFamily="2" charset="-122"/>
              </a:rPr>
              <a:t>&gt;,</a:t>
            </a:r>
            <a:endParaRPr lang="en-US" altLang="zh-CN" sz="4400" dirty="0">
              <a:solidFill>
                <a:schemeClr val="tx2"/>
              </a:solidFill>
              <a:sym typeface="Symbol" panose="05050102010706020507" pitchFamily="18" charset="2"/>
            </a:endParaRPr>
          </a:p>
          <a:p>
            <a:pPr eaLnBrk="1" hangingPunct="1">
              <a:buNone/>
            </a:pPr>
            <a:r>
              <a:rPr lang="en-US" altLang="zh-CN" dirty="0">
                <a:solidFill>
                  <a:schemeClr val="tx2"/>
                </a:solidFill>
                <a:latin typeface="Arial Black" panose="020B0A04020102020204" pitchFamily="34" charset="0"/>
                <a:ea typeface="方正舒体" panose="02010601030101010101" pitchFamily="2" charset="-122"/>
              </a:rPr>
              <a:t>    </a:t>
            </a:r>
            <a:r>
              <a:rPr lang="en-US" altLang="zh-CN" dirty="0">
                <a:solidFill>
                  <a:srgbClr val="FF0066"/>
                </a:solidFill>
                <a:latin typeface="Arial Black" panose="020B0A04020102020204" pitchFamily="34" charset="0"/>
                <a:ea typeface="方正舒体" panose="02010601030101010101" pitchFamily="2" charset="-122"/>
              </a:rPr>
              <a:t>P</a:t>
            </a:r>
            <a:r>
              <a:rPr lang="en-US" altLang="zh-CN" sz="2400" dirty="0">
                <a:solidFill>
                  <a:srgbClr val="FF0066"/>
                </a:solidFill>
                <a:sym typeface="Symbol" panose="05050102010706020507" pitchFamily="18" charset="2"/>
              </a:rPr>
              <a:t> :</a:t>
            </a:r>
            <a:r>
              <a:rPr lang="zh-CN" altLang="en-US" sz="2400" dirty="0">
                <a:solidFill>
                  <a:srgbClr val="FF0066"/>
                </a:solidFill>
                <a:sym typeface="Symbol" panose="05050102010706020507" pitchFamily="18" charset="2"/>
              </a:rPr>
              <a:t>若有</a:t>
            </a:r>
            <a:r>
              <a:rPr lang="en-US" altLang="zh-CN" sz="2800" dirty="0">
                <a:solidFill>
                  <a:srgbClr val="FF0066"/>
                </a:solidFill>
                <a:ea typeface="MingLiU" pitchFamily="49" charset="-120"/>
              </a:rPr>
              <a:t>δ(A,a)=</a:t>
            </a:r>
            <a:r>
              <a:rPr lang="en-US" altLang="zh-CN" sz="2400" dirty="0">
                <a:solidFill>
                  <a:srgbClr val="FF0066"/>
                </a:solidFill>
                <a:sym typeface="Symbol" panose="05050102010706020507" pitchFamily="18" charset="2"/>
              </a:rPr>
              <a:t> B,</a:t>
            </a:r>
            <a:r>
              <a:rPr lang="zh-CN" altLang="en-US" sz="2400" dirty="0">
                <a:solidFill>
                  <a:srgbClr val="FF0066"/>
                </a:solidFill>
                <a:sym typeface="Symbol" panose="05050102010706020507" pitchFamily="18" charset="2"/>
              </a:rPr>
              <a:t>则 </a:t>
            </a:r>
            <a:r>
              <a:rPr lang="en-US" altLang="zh-CN" sz="2400" dirty="0">
                <a:solidFill>
                  <a:srgbClr val="FF0066"/>
                </a:solidFill>
                <a:sym typeface="Symbol" panose="05050102010706020507" pitchFamily="18" charset="2"/>
              </a:rPr>
              <a:t>B</a:t>
            </a:r>
            <a:r>
              <a:rPr lang="en-US" altLang="zh-CN" sz="2800" dirty="0">
                <a:solidFill>
                  <a:srgbClr val="FF0066"/>
                </a:solidFill>
                <a:ea typeface="MingLiU" pitchFamily="49" charset="-120"/>
                <a:sym typeface="Symbol" panose="05050102010706020507" pitchFamily="18" charset="2"/>
              </a:rPr>
              <a:t>F</a:t>
            </a:r>
            <a:r>
              <a:rPr lang="zh-CN" altLang="en-US" sz="2400" dirty="0">
                <a:solidFill>
                  <a:srgbClr val="FF0066"/>
                </a:solidFill>
                <a:sym typeface="Symbol" panose="05050102010706020507" pitchFamily="18" charset="2"/>
              </a:rPr>
              <a:t>时，令</a:t>
            </a:r>
            <a:r>
              <a:rPr lang="en-US" altLang="zh-CN" sz="2400" dirty="0">
                <a:solidFill>
                  <a:srgbClr val="FF0066"/>
                </a:solidFill>
                <a:sym typeface="Symbol" panose="05050102010706020507" pitchFamily="18" charset="2"/>
              </a:rPr>
              <a:t>A </a:t>
            </a:r>
            <a:r>
              <a:rPr lang="en-US" altLang="zh-CN" sz="2400" dirty="0">
                <a:solidFill>
                  <a:srgbClr val="FF0066"/>
                </a:solidFill>
                <a:latin typeface="宋体" panose="02010600030101010101" pitchFamily="2" charset="-122"/>
              </a:rPr>
              <a:t>→aB</a:t>
            </a:r>
            <a:endParaRPr lang="en-US" altLang="zh-CN" sz="2400" dirty="0">
              <a:solidFill>
                <a:srgbClr val="FF0066"/>
              </a:solidFill>
              <a:latin typeface="宋体" panose="02010600030101010101" pitchFamily="2" charset="-122"/>
            </a:endParaRPr>
          </a:p>
          <a:p>
            <a:pPr eaLnBrk="1" hangingPunct="1">
              <a:buNone/>
            </a:pPr>
            <a:r>
              <a:rPr lang="en-US" altLang="zh-CN" sz="2400" dirty="0">
                <a:solidFill>
                  <a:srgbClr val="FF0066"/>
                </a:solidFill>
                <a:latin typeface="宋体" panose="02010600030101010101" pitchFamily="2" charset="-122"/>
              </a:rPr>
              <a:t>                        </a:t>
            </a:r>
            <a:r>
              <a:rPr lang="en-US" altLang="zh-CN" sz="2400" dirty="0">
                <a:solidFill>
                  <a:srgbClr val="FF0066"/>
                </a:solidFill>
                <a:sym typeface="Symbol" panose="05050102010706020507" pitchFamily="18" charset="2"/>
              </a:rPr>
              <a:t>B</a:t>
            </a:r>
            <a:r>
              <a:rPr lang="en-US" altLang="zh-CN" sz="2800" dirty="0">
                <a:solidFill>
                  <a:srgbClr val="FF0066"/>
                </a:solidFill>
                <a:ea typeface="MingLiU" pitchFamily="49" charset="-120"/>
                <a:sym typeface="Symbol" panose="05050102010706020507" pitchFamily="18" charset="2"/>
              </a:rPr>
              <a:t>F</a:t>
            </a:r>
            <a:r>
              <a:rPr lang="zh-CN" altLang="en-US" sz="2400" dirty="0">
                <a:solidFill>
                  <a:srgbClr val="FF0066"/>
                </a:solidFill>
                <a:sym typeface="Symbol" panose="05050102010706020507" pitchFamily="18" charset="2"/>
              </a:rPr>
              <a:t>时，令</a:t>
            </a:r>
            <a:r>
              <a:rPr lang="en-US" altLang="zh-CN" sz="2400" dirty="0">
                <a:solidFill>
                  <a:srgbClr val="FF0066"/>
                </a:solidFill>
                <a:sym typeface="Symbol" panose="05050102010706020507" pitchFamily="18" charset="2"/>
              </a:rPr>
              <a:t>A </a:t>
            </a:r>
            <a:r>
              <a:rPr lang="en-US" altLang="zh-CN" sz="2400" dirty="0">
                <a:solidFill>
                  <a:srgbClr val="FF0066"/>
                </a:solidFill>
                <a:latin typeface="宋体" panose="02010600030101010101" pitchFamily="2" charset="-122"/>
              </a:rPr>
              <a:t>→a|aB</a:t>
            </a:r>
            <a:endParaRPr lang="en-US" altLang="zh-CN" sz="1800" dirty="0">
              <a:solidFill>
                <a:srgbClr val="FF0066"/>
              </a:solidFill>
              <a:latin typeface="宋体" panose="02010600030101010101" pitchFamily="2" charset="-122"/>
            </a:endParaRPr>
          </a:p>
          <a:p>
            <a:pPr eaLnBrk="1" hangingPunct="1">
              <a:buNone/>
            </a:pPr>
            <a:r>
              <a:rPr lang="zh-CN" altLang="en-US" sz="2800" dirty="0">
                <a:solidFill>
                  <a:srgbClr val="000099"/>
                </a:solidFill>
              </a:rPr>
              <a:t>例：</a:t>
            </a:r>
            <a:r>
              <a:rPr lang="en-US" altLang="zh-CN" sz="2800" dirty="0">
                <a:solidFill>
                  <a:srgbClr val="000099"/>
                </a:solidFill>
              </a:rPr>
              <a:t>DFA M =&lt;{A,B,C,D},{0,1}, </a:t>
            </a:r>
            <a:r>
              <a:rPr lang="en-US" altLang="zh-CN" sz="2400" dirty="0">
                <a:solidFill>
                  <a:srgbClr val="000099"/>
                </a:solidFill>
                <a:ea typeface="MingLiU" pitchFamily="49" charset="-120"/>
              </a:rPr>
              <a:t>δ</a:t>
            </a:r>
            <a:r>
              <a:rPr lang="en-US" altLang="zh-CN" sz="2800" dirty="0">
                <a:solidFill>
                  <a:srgbClr val="000099"/>
                </a:solidFill>
              </a:rPr>
              <a:t> ,A,{B}&gt;</a:t>
            </a:r>
            <a:endParaRPr lang="en-US" altLang="zh-CN" sz="2800" dirty="0">
              <a:solidFill>
                <a:srgbClr val="000099"/>
              </a:solidFill>
            </a:endParaRPr>
          </a:p>
          <a:p>
            <a:pPr eaLnBrk="1" hangingPunct="1">
              <a:buNone/>
            </a:pPr>
            <a:r>
              <a:rPr lang="zh-CN" altLang="en-US" sz="2800" dirty="0">
                <a:solidFill>
                  <a:schemeClr val="tx2"/>
                </a:solidFill>
              </a:rPr>
              <a:t>则</a:t>
            </a:r>
            <a:endParaRPr lang="zh-CN" altLang="en-US" sz="2800" dirty="0">
              <a:solidFill>
                <a:schemeClr val="tx2"/>
              </a:solidFill>
            </a:endParaRPr>
          </a:p>
          <a:p>
            <a:pPr eaLnBrk="1" hangingPunct="1">
              <a:buNone/>
            </a:pPr>
            <a:r>
              <a:rPr lang="en-US" altLang="zh-CN" sz="2800" dirty="0">
                <a:solidFill>
                  <a:schemeClr val="tx2"/>
                </a:solidFill>
              </a:rPr>
              <a:t>G</a:t>
            </a:r>
            <a:r>
              <a:rPr lang="en-US" altLang="zh-CN" sz="2000" baseline="-30000" dirty="0">
                <a:solidFill>
                  <a:schemeClr val="tx2"/>
                </a:solidFill>
              </a:rPr>
              <a:t>R </a:t>
            </a:r>
            <a:r>
              <a:rPr lang="en-US" altLang="zh-CN" sz="2800" dirty="0">
                <a:solidFill>
                  <a:schemeClr val="tx2"/>
                </a:solidFill>
              </a:rPr>
              <a:t>= </a:t>
            </a:r>
            <a:r>
              <a:rPr lang="en-US" altLang="zh-CN" dirty="0">
                <a:solidFill>
                  <a:schemeClr val="tx2"/>
                </a:solidFill>
                <a:latin typeface="宋体" panose="02010600030101010101" pitchFamily="2" charset="-122"/>
              </a:rPr>
              <a:t>&lt;</a:t>
            </a:r>
            <a:r>
              <a:rPr lang="en-US" altLang="zh-CN" sz="2800" dirty="0">
                <a:solidFill>
                  <a:schemeClr val="tx2"/>
                </a:solidFill>
              </a:rPr>
              <a:t>{0,1}</a:t>
            </a:r>
            <a:r>
              <a:rPr lang="en-US" altLang="zh-CN" sz="2000" b="1" dirty="0">
                <a:solidFill>
                  <a:schemeClr val="tx2"/>
                </a:solidFill>
                <a:latin typeface="宋体" panose="02010600030101010101" pitchFamily="2" charset="-122"/>
              </a:rPr>
              <a:t>, </a:t>
            </a:r>
            <a:r>
              <a:rPr lang="en-US" altLang="zh-CN" sz="2800" dirty="0">
                <a:solidFill>
                  <a:schemeClr val="tx2"/>
                </a:solidFill>
              </a:rPr>
              <a:t>{A,B,C,D}</a:t>
            </a:r>
            <a:r>
              <a:rPr lang="en-US" altLang="zh-CN" dirty="0">
                <a:solidFill>
                  <a:schemeClr val="tx2"/>
                </a:solidFill>
                <a:latin typeface="宋体" panose="02010600030101010101" pitchFamily="2" charset="-122"/>
              </a:rPr>
              <a:t>,</a:t>
            </a:r>
            <a:r>
              <a:rPr lang="en-US" altLang="zh-CN" sz="2800" dirty="0">
                <a:solidFill>
                  <a:schemeClr val="tx2"/>
                </a:solidFill>
                <a:latin typeface="宋体" panose="02010600030101010101" pitchFamily="2" charset="-122"/>
              </a:rPr>
              <a:t>A</a:t>
            </a:r>
            <a:r>
              <a:rPr lang="en-US" altLang="zh-CN" dirty="0">
                <a:solidFill>
                  <a:schemeClr val="tx2"/>
                </a:solidFill>
                <a:latin typeface="宋体" panose="02010600030101010101" pitchFamily="2" charset="-122"/>
              </a:rPr>
              <a:t>,</a:t>
            </a:r>
            <a:r>
              <a:rPr lang="en-US" altLang="zh-CN" dirty="0">
                <a:solidFill>
                  <a:schemeClr val="tx2"/>
                </a:solidFill>
                <a:latin typeface="Arial Black" panose="020B0A04020102020204" pitchFamily="34" charset="0"/>
                <a:ea typeface="方正舒体" panose="02010601030101010101" pitchFamily="2" charset="-122"/>
              </a:rPr>
              <a:t>P</a:t>
            </a:r>
            <a:r>
              <a:rPr lang="en-US" altLang="zh-CN" dirty="0">
                <a:solidFill>
                  <a:schemeClr val="tx2"/>
                </a:solidFill>
                <a:latin typeface="宋体" panose="02010600030101010101" pitchFamily="2" charset="-122"/>
              </a:rPr>
              <a:t>&gt;</a:t>
            </a:r>
            <a:endParaRPr lang="en-US" altLang="zh-CN" dirty="0">
              <a:solidFill>
                <a:schemeClr val="tx2"/>
              </a:solidFill>
              <a:latin typeface="宋体" panose="02010600030101010101" pitchFamily="2" charset="-122"/>
            </a:endParaRPr>
          </a:p>
          <a:p>
            <a:pPr eaLnBrk="1" hangingPunct="1">
              <a:buNone/>
            </a:pPr>
            <a:r>
              <a:rPr lang="en-US" altLang="zh-CN" dirty="0">
                <a:solidFill>
                  <a:srgbClr val="000099"/>
                </a:solidFill>
                <a:latin typeface="宋体" panose="02010600030101010101" pitchFamily="2" charset="-122"/>
              </a:rPr>
              <a:t>   </a:t>
            </a:r>
            <a:r>
              <a:rPr lang="en-US" altLang="zh-CN" sz="2800" dirty="0">
                <a:solidFill>
                  <a:schemeClr val="tx2"/>
                </a:solidFill>
                <a:latin typeface="宋体" panose="02010600030101010101" pitchFamily="2" charset="-122"/>
              </a:rPr>
              <a:t>A</a:t>
            </a:r>
            <a:r>
              <a:rPr lang="en-US" altLang="zh-CN" sz="2400" dirty="0">
                <a:solidFill>
                  <a:schemeClr val="tx2"/>
                </a:solidFill>
                <a:latin typeface="宋体" panose="02010600030101010101" pitchFamily="2" charset="-122"/>
              </a:rPr>
              <a:t>→0|0B|1D  B→0D|1C</a:t>
            </a:r>
            <a:endParaRPr lang="en-US" altLang="zh-CN" sz="2400" dirty="0">
              <a:solidFill>
                <a:schemeClr val="tx2"/>
              </a:solidFill>
              <a:latin typeface="宋体" panose="02010600030101010101" pitchFamily="2" charset="-122"/>
            </a:endParaRPr>
          </a:p>
          <a:p>
            <a:pPr eaLnBrk="1" hangingPunct="1">
              <a:buNone/>
            </a:pPr>
            <a:r>
              <a:rPr lang="en-US" altLang="zh-CN" sz="2400" dirty="0">
                <a:solidFill>
                  <a:schemeClr val="tx2"/>
                </a:solidFill>
                <a:latin typeface="宋体" panose="02010600030101010101" pitchFamily="2" charset="-122"/>
              </a:rPr>
              <a:t>    C→0|0B|1D  D→0D|1D </a:t>
            </a:r>
            <a:endParaRPr lang="en-US" altLang="zh-CN" sz="2400" dirty="0">
              <a:solidFill>
                <a:schemeClr val="tx2"/>
              </a:solidFill>
              <a:latin typeface="宋体" panose="02010600030101010101" pitchFamily="2" charset="-122"/>
            </a:endParaRPr>
          </a:p>
        </p:txBody>
      </p:sp>
      <p:sp>
        <p:nvSpPr>
          <p:cNvPr id="116740" name="Oval 4"/>
          <p:cNvSpPr/>
          <p:nvPr/>
        </p:nvSpPr>
        <p:spPr>
          <a:xfrm>
            <a:off x="5181600" y="48006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A</a:t>
            </a:r>
            <a:endParaRPr lang="en-US" altLang="zh-CN" sz="1800" dirty="0"/>
          </a:p>
        </p:txBody>
      </p:sp>
      <p:sp>
        <p:nvSpPr>
          <p:cNvPr id="116741" name="Oval 5"/>
          <p:cNvSpPr/>
          <p:nvPr/>
        </p:nvSpPr>
        <p:spPr>
          <a:xfrm>
            <a:off x="6477000" y="54864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D</a:t>
            </a:r>
            <a:endParaRPr lang="en-US" altLang="zh-CN" sz="1800" dirty="0"/>
          </a:p>
        </p:txBody>
      </p:sp>
      <p:sp>
        <p:nvSpPr>
          <p:cNvPr id="116742" name="Oval 6"/>
          <p:cNvSpPr/>
          <p:nvPr/>
        </p:nvSpPr>
        <p:spPr>
          <a:xfrm>
            <a:off x="6478588" y="4219575"/>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B</a:t>
            </a:r>
            <a:endParaRPr lang="en-US" altLang="zh-CN" sz="1800" dirty="0"/>
          </a:p>
        </p:txBody>
      </p:sp>
      <p:sp>
        <p:nvSpPr>
          <p:cNvPr id="116743" name="Oval 7"/>
          <p:cNvSpPr/>
          <p:nvPr/>
        </p:nvSpPr>
        <p:spPr>
          <a:xfrm>
            <a:off x="7772400" y="48006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C</a:t>
            </a:r>
            <a:endParaRPr lang="en-US" altLang="zh-CN" sz="1800" dirty="0"/>
          </a:p>
        </p:txBody>
      </p:sp>
      <p:cxnSp>
        <p:nvCxnSpPr>
          <p:cNvPr id="116744" name="AutoShape 8"/>
          <p:cNvCxnSpPr>
            <a:stCxn id="116740" idx="7"/>
            <a:endCxn id="116742" idx="2"/>
          </p:cNvCxnSpPr>
          <p:nvPr/>
        </p:nvCxnSpPr>
        <p:spPr>
          <a:xfrm rot="-5400000">
            <a:off x="5815013" y="4202113"/>
            <a:ext cx="419100" cy="908050"/>
          </a:xfrm>
          <a:prstGeom prst="curvedConnector2">
            <a:avLst/>
          </a:prstGeom>
          <a:ln w="9525" cap="flat" cmpd="sng">
            <a:solidFill>
              <a:schemeClr val="tx1"/>
            </a:solidFill>
            <a:prstDash val="solid"/>
            <a:headEnd type="none" w="med" len="med"/>
            <a:tailEnd type="triangle" w="med" len="med"/>
          </a:ln>
        </p:spPr>
      </p:cxnSp>
      <p:cxnSp>
        <p:nvCxnSpPr>
          <p:cNvPr id="116745" name="AutoShape 9"/>
          <p:cNvCxnSpPr>
            <a:stCxn id="116740" idx="5"/>
            <a:endCxn id="116741" idx="2"/>
          </p:cNvCxnSpPr>
          <p:nvPr/>
        </p:nvCxnSpPr>
        <p:spPr>
          <a:xfrm rot="-5400000" flipH="1">
            <a:off x="5762625" y="5000625"/>
            <a:ext cx="523875" cy="904875"/>
          </a:xfrm>
          <a:prstGeom prst="curvedConnector2">
            <a:avLst/>
          </a:prstGeom>
          <a:ln w="9525" cap="flat" cmpd="sng">
            <a:solidFill>
              <a:schemeClr val="tx1"/>
            </a:solidFill>
            <a:prstDash val="solid"/>
            <a:headEnd type="none" w="med" len="med"/>
            <a:tailEnd type="triangle" w="med" len="med"/>
          </a:ln>
        </p:spPr>
      </p:cxnSp>
      <p:cxnSp>
        <p:nvCxnSpPr>
          <p:cNvPr id="116746" name="AutoShape 10"/>
          <p:cNvCxnSpPr>
            <a:stCxn id="116741" idx="3"/>
            <a:endCxn id="116741" idx="5"/>
          </p:cNvCxnSpPr>
          <p:nvPr/>
        </p:nvCxnSpPr>
        <p:spPr>
          <a:xfrm rot="-5400000" flipH="1">
            <a:off x="6702425" y="5713413"/>
            <a:ext cx="1588" cy="323850"/>
          </a:xfrm>
          <a:prstGeom prst="curvedConnector3">
            <a:avLst>
              <a:gd name="adj1" fmla="val 18600000"/>
            </a:avLst>
          </a:prstGeom>
          <a:ln w="9525" cap="flat" cmpd="sng">
            <a:solidFill>
              <a:schemeClr val="tx1"/>
            </a:solidFill>
            <a:prstDash val="solid"/>
            <a:headEnd type="none" w="med" len="med"/>
            <a:tailEnd type="triangle" w="med" len="med"/>
          </a:ln>
        </p:spPr>
      </p:cxnSp>
      <p:cxnSp>
        <p:nvCxnSpPr>
          <p:cNvPr id="116747" name="AutoShape 11"/>
          <p:cNvCxnSpPr>
            <a:stCxn id="116742" idx="4"/>
            <a:endCxn id="116741" idx="0"/>
          </p:cNvCxnSpPr>
          <p:nvPr/>
        </p:nvCxnSpPr>
        <p:spPr>
          <a:xfrm rot="5400000">
            <a:off x="6300788" y="5078413"/>
            <a:ext cx="809625" cy="317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116748" name="AutoShape 12"/>
          <p:cNvCxnSpPr>
            <a:stCxn id="116742" idx="6"/>
            <a:endCxn id="116743" idx="0"/>
          </p:cNvCxnSpPr>
          <p:nvPr/>
        </p:nvCxnSpPr>
        <p:spPr>
          <a:xfrm>
            <a:off x="6935788" y="4448175"/>
            <a:ext cx="1065212" cy="352425"/>
          </a:xfrm>
          <a:prstGeom prst="curvedConnector2">
            <a:avLst/>
          </a:prstGeom>
          <a:ln w="9525" cap="flat" cmpd="sng">
            <a:solidFill>
              <a:schemeClr val="tx1"/>
            </a:solidFill>
            <a:prstDash val="solid"/>
            <a:headEnd type="none" w="med" len="med"/>
            <a:tailEnd type="triangle" w="med" len="med"/>
          </a:ln>
        </p:spPr>
      </p:cxnSp>
      <p:cxnSp>
        <p:nvCxnSpPr>
          <p:cNvPr id="116749" name="AutoShape 13"/>
          <p:cNvCxnSpPr>
            <a:stCxn id="116743" idx="2"/>
            <a:endCxn id="116742" idx="5"/>
          </p:cNvCxnSpPr>
          <p:nvPr/>
        </p:nvCxnSpPr>
        <p:spPr>
          <a:xfrm rot="10800000">
            <a:off x="6869113" y="4610100"/>
            <a:ext cx="903287" cy="419100"/>
          </a:xfrm>
          <a:prstGeom prst="curvedConnector2">
            <a:avLst/>
          </a:prstGeom>
          <a:ln w="9525" cap="flat" cmpd="sng">
            <a:solidFill>
              <a:schemeClr val="tx1"/>
            </a:solidFill>
            <a:prstDash val="solid"/>
            <a:headEnd type="none" w="med" len="med"/>
            <a:tailEnd type="triangle" w="med" len="med"/>
          </a:ln>
        </p:spPr>
      </p:cxnSp>
      <p:cxnSp>
        <p:nvCxnSpPr>
          <p:cNvPr id="116750" name="AutoShape 14"/>
          <p:cNvCxnSpPr>
            <a:stCxn id="116743" idx="4"/>
            <a:endCxn id="116741" idx="6"/>
          </p:cNvCxnSpPr>
          <p:nvPr/>
        </p:nvCxnSpPr>
        <p:spPr>
          <a:xfrm rot="5400000">
            <a:off x="7239000" y="4953000"/>
            <a:ext cx="457200" cy="1066800"/>
          </a:xfrm>
          <a:prstGeom prst="curvedConnector2">
            <a:avLst/>
          </a:prstGeom>
          <a:ln w="9525" cap="flat" cmpd="sng">
            <a:solidFill>
              <a:schemeClr val="tx1"/>
            </a:solidFill>
            <a:prstDash val="solid"/>
            <a:headEnd type="none" w="med" len="med"/>
            <a:tailEnd type="triangle" w="med" len="med"/>
          </a:ln>
        </p:spPr>
      </p:cxnSp>
      <p:sp>
        <p:nvSpPr>
          <p:cNvPr id="116751" name="Text Box 15"/>
          <p:cNvSpPr txBox="1"/>
          <p:nvPr/>
        </p:nvSpPr>
        <p:spPr>
          <a:xfrm>
            <a:off x="5943600" y="4433888"/>
            <a:ext cx="4572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6752" name="Text Box 16"/>
          <p:cNvSpPr txBox="1"/>
          <p:nvPr/>
        </p:nvSpPr>
        <p:spPr>
          <a:xfrm>
            <a:off x="6477000" y="4814888"/>
            <a:ext cx="4572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6753" name="Text Box 17"/>
          <p:cNvSpPr txBox="1"/>
          <p:nvPr/>
        </p:nvSpPr>
        <p:spPr>
          <a:xfrm>
            <a:off x="7162800" y="4891088"/>
            <a:ext cx="4572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6754" name="Text Box 18"/>
          <p:cNvSpPr txBox="1"/>
          <p:nvPr/>
        </p:nvSpPr>
        <p:spPr>
          <a:xfrm>
            <a:off x="7315200" y="4433888"/>
            <a:ext cx="4572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1</a:t>
            </a:r>
            <a:endParaRPr lang="en-US" altLang="zh-CN" sz="1800" dirty="0"/>
          </a:p>
        </p:txBody>
      </p:sp>
      <p:sp>
        <p:nvSpPr>
          <p:cNvPr id="116755" name="Text Box 19"/>
          <p:cNvSpPr txBox="1"/>
          <p:nvPr/>
        </p:nvSpPr>
        <p:spPr>
          <a:xfrm>
            <a:off x="7391400" y="5334000"/>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1</a:t>
            </a:r>
            <a:endParaRPr lang="en-US" altLang="zh-CN" sz="1800" dirty="0"/>
          </a:p>
        </p:txBody>
      </p:sp>
      <p:sp>
        <p:nvSpPr>
          <p:cNvPr id="116756" name="Text Box 20"/>
          <p:cNvSpPr txBox="1"/>
          <p:nvPr/>
        </p:nvSpPr>
        <p:spPr>
          <a:xfrm>
            <a:off x="6477000" y="6110288"/>
            <a:ext cx="685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0,1</a:t>
            </a:r>
            <a:endParaRPr lang="en-US" altLang="zh-CN" sz="1800" dirty="0"/>
          </a:p>
        </p:txBody>
      </p:sp>
      <p:sp>
        <p:nvSpPr>
          <p:cNvPr id="116757" name="Text Box 21"/>
          <p:cNvSpPr txBox="1"/>
          <p:nvPr/>
        </p:nvSpPr>
        <p:spPr>
          <a:xfrm>
            <a:off x="5943600" y="5348288"/>
            <a:ext cx="4572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1</a:t>
            </a:r>
            <a:endParaRPr lang="en-US" altLang="zh-CN" sz="1800" dirty="0"/>
          </a:p>
        </p:txBody>
      </p:sp>
      <p:sp>
        <p:nvSpPr>
          <p:cNvPr id="2" name="矩形 1"/>
          <p:cNvSpPr/>
          <p:nvPr/>
        </p:nvSpPr>
        <p:spPr>
          <a:xfrm>
            <a:off x="6026150" y="2205038"/>
            <a:ext cx="24923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u="sng" dirty="0">
                <a:solidFill>
                  <a:srgbClr val="FF0066"/>
                </a:solidFill>
              </a:rPr>
              <a:t>关键是如何构造产生式</a:t>
            </a:r>
            <a:endParaRPr lang="zh-CN" altLang="en-US" sz="1800" u="sng" dirty="0">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p:cNvSpPr>
          <p:nvPr>
            <p:ph type="title"/>
          </p:nvPr>
        </p:nvSpPr>
        <p:spPr>
          <a:xfrm>
            <a:off x="534988" y="206375"/>
            <a:ext cx="8077200" cy="533400"/>
          </a:xfrm>
        </p:spPr>
        <p:txBody>
          <a:bodyPr vert="horz" wrap="square" lIns="91440" tIns="45720" rIns="91440" bIns="45720" anchor="ctr" anchorCtr="0"/>
          <a:p>
            <a:pPr eaLnBrk="1" hangingPunct="1"/>
            <a:r>
              <a:rPr lang="zh-CN" altLang="en-US" sz="2800" u="sng" dirty="0">
                <a:solidFill>
                  <a:srgbClr val="FF0000"/>
                </a:solidFill>
              </a:rPr>
              <a:t>证明</a:t>
            </a:r>
            <a:r>
              <a:rPr lang="en-US" altLang="zh-CN" sz="2800" u="sng" dirty="0">
                <a:solidFill>
                  <a:srgbClr val="FF0000"/>
                </a:solidFill>
              </a:rPr>
              <a:t>2</a:t>
            </a:r>
            <a:r>
              <a:rPr lang="zh-CN" altLang="en-US" sz="2800" u="sng" dirty="0">
                <a:solidFill>
                  <a:srgbClr val="FF0000"/>
                </a:solidFill>
              </a:rPr>
              <a:t>－</a:t>
            </a:r>
            <a:r>
              <a:rPr lang="en-US" altLang="zh-CN" sz="2800" u="sng" dirty="0">
                <a:solidFill>
                  <a:srgbClr val="FF0000"/>
                </a:solidFill>
              </a:rPr>
              <a:t>1: (FA) M →</a:t>
            </a:r>
            <a:r>
              <a:rPr lang="zh-CN" altLang="en-US" sz="2800" u="sng" dirty="0">
                <a:solidFill>
                  <a:srgbClr val="FF0000"/>
                </a:solidFill>
              </a:rPr>
              <a:t>左正规文法 </a:t>
            </a:r>
            <a:r>
              <a:rPr lang="en-US" altLang="zh-CN" sz="3200" u="sng" dirty="0">
                <a:solidFill>
                  <a:srgbClr val="FF0000"/>
                </a:solidFill>
              </a:rPr>
              <a:t>G</a:t>
            </a:r>
            <a:r>
              <a:rPr lang="en-US" altLang="zh-CN" sz="3200" u="sng" baseline="-25000" dirty="0">
                <a:solidFill>
                  <a:srgbClr val="FF0000"/>
                </a:solidFill>
              </a:rPr>
              <a:t>L</a:t>
            </a:r>
            <a:r>
              <a:rPr lang="en-US" altLang="zh-CN" sz="2400" u="sng" baseline="-30000" dirty="0">
                <a:solidFill>
                  <a:srgbClr val="FF0000"/>
                </a:solidFill>
              </a:rPr>
              <a:t> </a:t>
            </a:r>
            <a:r>
              <a:rPr lang="en-US" altLang="zh-CN" sz="3200" u="sng" dirty="0">
                <a:solidFill>
                  <a:srgbClr val="FF0000"/>
                </a:solidFill>
              </a:rPr>
              <a:t>&amp; </a:t>
            </a:r>
            <a:r>
              <a:rPr lang="en-US" altLang="zh-CN" sz="2800" u="sng" dirty="0">
                <a:solidFill>
                  <a:srgbClr val="FF0000"/>
                </a:solidFill>
              </a:rPr>
              <a:t>L(G</a:t>
            </a:r>
            <a:r>
              <a:rPr lang="en-US" altLang="zh-CN" sz="2400" u="sng" baseline="-30000" dirty="0">
                <a:solidFill>
                  <a:srgbClr val="FF0000"/>
                </a:solidFill>
              </a:rPr>
              <a:t>L</a:t>
            </a:r>
            <a:r>
              <a:rPr lang="en-US" altLang="zh-CN" sz="2800" u="sng" dirty="0">
                <a:solidFill>
                  <a:srgbClr val="FF0000"/>
                </a:solidFill>
              </a:rPr>
              <a:t>)=L(M)</a:t>
            </a:r>
            <a:endParaRPr lang="en-US" altLang="zh-CN" sz="2800" u="sng" dirty="0">
              <a:solidFill>
                <a:srgbClr val="FF0000"/>
              </a:solidFill>
            </a:endParaRPr>
          </a:p>
        </p:txBody>
      </p:sp>
      <p:sp>
        <p:nvSpPr>
          <p:cNvPr id="112642" name="Rectangle 3"/>
          <p:cNvSpPr>
            <a:spLocks noGrp="1"/>
          </p:cNvSpPr>
          <p:nvPr>
            <p:ph idx="1"/>
          </p:nvPr>
        </p:nvSpPr>
        <p:spPr>
          <a:xfrm>
            <a:off x="381000" y="914400"/>
            <a:ext cx="8229600" cy="5638800"/>
          </a:xfrm>
          <a:ln>
            <a:solidFill>
              <a:srgbClr val="000099">
                <a:alpha val="100000"/>
              </a:srgbClr>
            </a:solidFill>
            <a:miter lim="800000"/>
          </a:ln>
        </p:spPr>
        <p:txBody>
          <a:bodyPr vert="horz" wrap="square" lIns="91440" tIns="45720" rIns="91440" bIns="45720" anchor="t" anchorCtr="0"/>
          <a:p>
            <a:pPr eaLnBrk="1" hangingPunct="1">
              <a:buNone/>
            </a:pPr>
            <a:r>
              <a:rPr lang="zh-CN" altLang="en-US" sz="2800" dirty="0">
                <a:solidFill>
                  <a:srgbClr val="000099"/>
                </a:solidFill>
              </a:rPr>
              <a:t>例：</a:t>
            </a:r>
            <a:r>
              <a:rPr lang="en-US" altLang="zh-CN" sz="2800" dirty="0">
                <a:solidFill>
                  <a:srgbClr val="000099"/>
                </a:solidFill>
              </a:rPr>
              <a:t>DFA M =&lt;{A,B,C,D,f},{0,1}, </a:t>
            </a:r>
            <a:r>
              <a:rPr lang="en-US" altLang="zh-CN" sz="2400" dirty="0">
                <a:solidFill>
                  <a:srgbClr val="000099"/>
                </a:solidFill>
                <a:ea typeface="MingLiU" pitchFamily="49" charset="-120"/>
              </a:rPr>
              <a:t>δ</a:t>
            </a:r>
            <a:r>
              <a:rPr lang="en-US" altLang="zh-CN" sz="2800" dirty="0">
                <a:solidFill>
                  <a:srgbClr val="000099"/>
                </a:solidFill>
              </a:rPr>
              <a:t> ,A,{f}&gt;</a:t>
            </a:r>
            <a:endParaRPr lang="en-US" altLang="zh-CN" sz="2800" dirty="0">
              <a:solidFill>
                <a:srgbClr val="000099"/>
              </a:solidFill>
            </a:endParaRPr>
          </a:p>
          <a:p>
            <a:pPr eaLnBrk="1" hangingPunct="1">
              <a:buNone/>
            </a:pPr>
            <a:r>
              <a:rPr lang="zh-CN" altLang="en-US" sz="2800" dirty="0">
                <a:solidFill>
                  <a:schemeClr val="tx2"/>
                </a:solidFill>
              </a:rPr>
              <a:t>则</a:t>
            </a:r>
            <a:endParaRPr lang="zh-CN" altLang="en-US" sz="2800" dirty="0">
              <a:solidFill>
                <a:schemeClr val="tx2"/>
              </a:solidFill>
            </a:endParaRPr>
          </a:p>
          <a:p>
            <a:pPr eaLnBrk="1" hangingPunct="1">
              <a:buNone/>
            </a:pPr>
            <a:r>
              <a:rPr lang="en-US" altLang="zh-CN" sz="2800" dirty="0">
                <a:solidFill>
                  <a:schemeClr val="tx2"/>
                </a:solidFill>
              </a:rPr>
              <a:t>G</a:t>
            </a:r>
            <a:r>
              <a:rPr lang="en-US" altLang="zh-CN" sz="2000" baseline="-30000" dirty="0">
                <a:solidFill>
                  <a:schemeClr val="tx2"/>
                </a:solidFill>
              </a:rPr>
              <a:t>L </a:t>
            </a:r>
            <a:r>
              <a:rPr lang="en-US" altLang="zh-CN" sz="2800" dirty="0">
                <a:solidFill>
                  <a:schemeClr val="tx2"/>
                </a:solidFill>
              </a:rPr>
              <a:t>= </a:t>
            </a:r>
            <a:r>
              <a:rPr lang="en-US" altLang="zh-CN" dirty="0">
                <a:solidFill>
                  <a:schemeClr val="tx2"/>
                </a:solidFill>
                <a:latin typeface="宋体" panose="02010600030101010101" pitchFamily="2" charset="-122"/>
              </a:rPr>
              <a:t>&lt;</a:t>
            </a:r>
            <a:r>
              <a:rPr lang="en-US" altLang="zh-CN" sz="2800" dirty="0">
                <a:solidFill>
                  <a:schemeClr val="tx2"/>
                </a:solidFill>
              </a:rPr>
              <a:t>{0,1}</a:t>
            </a:r>
            <a:r>
              <a:rPr lang="en-US" altLang="zh-CN" sz="2000" b="1" dirty="0">
                <a:solidFill>
                  <a:schemeClr val="tx2"/>
                </a:solidFill>
                <a:latin typeface="宋体" panose="02010600030101010101" pitchFamily="2" charset="-122"/>
              </a:rPr>
              <a:t>, </a:t>
            </a:r>
            <a:r>
              <a:rPr lang="en-US" altLang="zh-CN" sz="2800" dirty="0">
                <a:solidFill>
                  <a:schemeClr val="tx2"/>
                </a:solidFill>
              </a:rPr>
              <a:t>{B,C,D,f}</a:t>
            </a:r>
            <a:r>
              <a:rPr lang="en-US" altLang="zh-CN" dirty="0">
                <a:solidFill>
                  <a:schemeClr val="tx2"/>
                </a:solidFill>
                <a:latin typeface="宋体" panose="02010600030101010101" pitchFamily="2" charset="-122"/>
              </a:rPr>
              <a:t>,</a:t>
            </a:r>
            <a:r>
              <a:rPr lang="en-US" altLang="zh-CN" sz="2800" dirty="0">
                <a:solidFill>
                  <a:schemeClr val="tx2"/>
                </a:solidFill>
                <a:latin typeface="宋体" panose="02010600030101010101" pitchFamily="2" charset="-122"/>
              </a:rPr>
              <a:t>f</a:t>
            </a:r>
            <a:r>
              <a:rPr lang="en-US" altLang="zh-CN" dirty="0">
                <a:solidFill>
                  <a:schemeClr val="tx2"/>
                </a:solidFill>
                <a:latin typeface="宋体" panose="02010600030101010101" pitchFamily="2" charset="-122"/>
              </a:rPr>
              <a:t>,</a:t>
            </a:r>
            <a:r>
              <a:rPr lang="en-US" altLang="zh-CN" dirty="0">
                <a:solidFill>
                  <a:schemeClr val="tx2"/>
                </a:solidFill>
                <a:latin typeface="Arial Black" panose="020B0A04020102020204" pitchFamily="34" charset="0"/>
                <a:ea typeface="方正舒体" panose="02010601030101010101" pitchFamily="2" charset="-122"/>
              </a:rPr>
              <a:t>P</a:t>
            </a:r>
            <a:r>
              <a:rPr lang="en-US" altLang="zh-CN" dirty="0">
                <a:solidFill>
                  <a:schemeClr val="tx2"/>
                </a:solidFill>
                <a:latin typeface="宋体" panose="02010600030101010101" pitchFamily="2" charset="-122"/>
              </a:rPr>
              <a:t>&gt;</a:t>
            </a:r>
            <a:endParaRPr lang="en-US" altLang="zh-CN" dirty="0">
              <a:solidFill>
                <a:schemeClr val="tx2"/>
              </a:solidFill>
              <a:latin typeface="宋体" panose="02010600030101010101" pitchFamily="2" charset="-122"/>
            </a:endParaRPr>
          </a:p>
          <a:p>
            <a:pPr eaLnBrk="1" hangingPunct="1">
              <a:buNone/>
            </a:pPr>
            <a:r>
              <a:rPr lang="en-US" altLang="zh-CN" dirty="0">
                <a:solidFill>
                  <a:srgbClr val="000099"/>
                </a:solidFill>
                <a:latin typeface="宋体" panose="02010600030101010101" pitchFamily="2" charset="-122"/>
              </a:rPr>
              <a:t>   </a:t>
            </a:r>
            <a:r>
              <a:rPr lang="en-US" altLang="zh-CN" sz="2800" dirty="0">
                <a:solidFill>
                  <a:schemeClr val="tx2"/>
                </a:solidFill>
                <a:latin typeface="宋体" panose="02010600030101010101" pitchFamily="2" charset="-122"/>
              </a:rPr>
              <a:t>f</a:t>
            </a:r>
            <a:r>
              <a:rPr lang="en-US" altLang="zh-CN" sz="2400" dirty="0">
                <a:solidFill>
                  <a:schemeClr val="tx2"/>
                </a:solidFill>
                <a:latin typeface="宋体" panose="02010600030101010101" pitchFamily="2" charset="-122"/>
              </a:rPr>
              <a:t>→0|C0  C→B1</a:t>
            </a:r>
            <a:endParaRPr lang="en-US" altLang="zh-CN" sz="2400" dirty="0">
              <a:solidFill>
                <a:schemeClr val="tx2"/>
              </a:solidFill>
              <a:latin typeface="宋体" panose="02010600030101010101" pitchFamily="2" charset="-122"/>
            </a:endParaRPr>
          </a:p>
          <a:p>
            <a:pPr eaLnBrk="1" hangingPunct="1">
              <a:buNone/>
            </a:pPr>
            <a:r>
              <a:rPr lang="en-US" altLang="zh-CN" sz="2400" dirty="0">
                <a:solidFill>
                  <a:schemeClr val="tx2"/>
                </a:solidFill>
                <a:latin typeface="宋体" panose="02010600030101010101" pitchFamily="2" charset="-122"/>
              </a:rPr>
              <a:t>    B→0|C0  D→1|C1|D0|D1|B0 </a:t>
            </a:r>
            <a:endParaRPr lang="en-US" altLang="zh-CN" sz="2400" dirty="0">
              <a:solidFill>
                <a:schemeClr val="tx2"/>
              </a:solidFill>
              <a:latin typeface="宋体" panose="02010600030101010101" pitchFamily="2" charset="-122"/>
            </a:endParaRPr>
          </a:p>
          <a:p>
            <a:pPr eaLnBrk="1" hangingPunct="1">
              <a:buNone/>
            </a:pPr>
            <a:endParaRPr lang="en-US" altLang="zh-CN" sz="2400" dirty="0">
              <a:solidFill>
                <a:schemeClr val="tx2"/>
              </a:solidFill>
              <a:latin typeface="宋体" panose="02010600030101010101" pitchFamily="2" charset="-122"/>
            </a:endParaRPr>
          </a:p>
          <a:p>
            <a:pPr eaLnBrk="1" hangingPunct="1">
              <a:buNone/>
            </a:pPr>
            <a:r>
              <a:rPr lang="zh-CN" altLang="en-US" sz="2400" dirty="0">
                <a:solidFill>
                  <a:srgbClr val="FF0000"/>
                </a:solidFill>
                <a:latin typeface="宋体" panose="02010600030101010101" pitchFamily="2" charset="-122"/>
              </a:rPr>
              <a:t>这是书</a:t>
            </a:r>
            <a:r>
              <a:rPr lang="en-US" altLang="zh-CN" sz="2400" dirty="0">
                <a:solidFill>
                  <a:srgbClr val="FF0000"/>
                </a:solidFill>
                <a:latin typeface="宋体" panose="02010600030101010101" pitchFamily="2" charset="-122"/>
              </a:rPr>
              <a:t>P52</a:t>
            </a:r>
            <a:r>
              <a:rPr lang="zh-CN" altLang="en-US" sz="2400" dirty="0">
                <a:solidFill>
                  <a:srgbClr val="FF0000"/>
                </a:solidFill>
                <a:latin typeface="宋体" panose="02010600030101010101" pitchFamily="2" charset="-122"/>
              </a:rPr>
              <a:t>证明</a:t>
            </a:r>
            <a:r>
              <a:rPr lang="en-US" altLang="zh-CN" sz="2400" dirty="0">
                <a:solidFill>
                  <a:srgbClr val="FF0000"/>
                </a:solidFill>
                <a:latin typeface="宋体" panose="02010600030101010101" pitchFamily="2" charset="-122"/>
              </a:rPr>
              <a:t>1</a:t>
            </a:r>
            <a:r>
              <a:rPr lang="zh-CN" altLang="en-US" sz="2400" dirty="0">
                <a:solidFill>
                  <a:srgbClr val="FF0000"/>
                </a:solidFill>
                <a:latin typeface="宋体" panose="02010600030101010101" pitchFamily="2" charset="-122"/>
              </a:rPr>
              <a:t>的（</a:t>
            </a:r>
            <a:r>
              <a:rPr lang="en-US" altLang="zh-CN" sz="2400" dirty="0">
                <a:solidFill>
                  <a:srgbClr val="FF0000"/>
                </a:solidFill>
                <a:latin typeface="宋体" panose="02010600030101010101" pitchFamily="2" charset="-122"/>
              </a:rPr>
              <a:t>2</a:t>
            </a:r>
            <a:r>
              <a:rPr lang="zh-CN" altLang="en-US" sz="2400" dirty="0">
                <a:solidFill>
                  <a:srgbClr val="FF0000"/>
                </a:solidFill>
                <a:latin typeface="宋体" panose="02010600030101010101" pitchFamily="2" charset="-122"/>
              </a:rPr>
              <a:t>）的逆过程</a:t>
            </a:r>
            <a:endParaRPr lang="zh-CN" altLang="en-US" sz="2400" dirty="0">
              <a:solidFill>
                <a:srgbClr val="FF0000"/>
              </a:solidFill>
              <a:latin typeface="宋体" panose="02010600030101010101" pitchFamily="2" charset="-122"/>
            </a:endParaRPr>
          </a:p>
        </p:txBody>
      </p:sp>
      <p:sp>
        <p:nvSpPr>
          <p:cNvPr id="2" name="矩形 1"/>
          <p:cNvSpPr/>
          <p:nvPr/>
        </p:nvSpPr>
        <p:spPr>
          <a:xfrm>
            <a:off x="6026150" y="2205038"/>
            <a:ext cx="24923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u="sng" dirty="0">
                <a:solidFill>
                  <a:srgbClr val="FF0066"/>
                </a:solidFill>
              </a:rPr>
              <a:t>关键是如何构造产生式</a:t>
            </a:r>
            <a:endParaRPr lang="zh-CN" altLang="en-US" sz="1800" u="sng" dirty="0">
              <a:solidFill>
                <a:srgbClr val="FF0066"/>
              </a:solidFill>
            </a:endParaRPr>
          </a:p>
        </p:txBody>
      </p:sp>
      <p:sp>
        <p:nvSpPr>
          <p:cNvPr id="118789" name="Oval 4"/>
          <p:cNvSpPr/>
          <p:nvPr/>
        </p:nvSpPr>
        <p:spPr>
          <a:xfrm>
            <a:off x="4876800" y="48006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A</a:t>
            </a:r>
            <a:endParaRPr lang="en-US" altLang="zh-CN" sz="1800" dirty="0"/>
          </a:p>
        </p:txBody>
      </p:sp>
      <p:sp>
        <p:nvSpPr>
          <p:cNvPr id="118790" name="Oval 6"/>
          <p:cNvSpPr/>
          <p:nvPr/>
        </p:nvSpPr>
        <p:spPr>
          <a:xfrm>
            <a:off x="5802313" y="4791075"/>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f</a:t>
            </a:r>
            <a:endParaRPr lang="en-US" altLang="zh-CN" sz="1800" dirty="0"/>
          </a:p>
        </p:txBody>
      </p:sp>
      <p:sp>
        <p:nvSpPr>
          <p:cNvPr id="118791" name="Oval 7"/>
          <p:cNvSpPr/>
          <p:nvPr/>
        </p:nvSpPr>
        <p:spPr>
          <a:xfrm>
            <a:off x="6477000" y="56388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D</a:t>
            </a:r>
            <a:endParaRPr lang="en-US" altLang="zh-CN" sz="1800" dirty="0"/>
          </a:p>
        </p:txBody>
      </p:sp>
      <p:sp>
        <p:nvSpPr>
          <p:cNvPr id="118792" name="Oval 9"/>
          <p:cNvSpPr/>
          <p:nvPr/>
        </p:nvSpPr>
        <p:spPr>
          <a:xfrm>
            <a:off x="7543800" y="48006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C</a:t>
            </a:r>
            <a:endParaRPr lang="en-US" altLang="zh-CN" sz="1800" dirty="0"/>
          </a:p>
        </p:txBody>
      </p:sp>
      <p:cxnSp>
        <p:nvCxnSpPr>
          <p:cNvPr id="118793" name="AutoShape 10"/>
          <p:cNvCxnSpPr>
            <a:stCxn id="118789" idx="0"/>
          </p:cNvCxnSpPr>
          <p:nvPr/>
        </p:nvCxnSpPr>
        <p:spPr>
          <a:xfrm rot="-5400000">
            <a:off x="5448300" y="3771900"/>
            <a:ext cx="685800" cy="1371600"/>
          </a:xfrm>
          <a:prstGeom prst="curvedConnector2">
            <a:avLst/>
          </a:prstGeom>
          <a:ln w="9525" cap="flat" cmpd="sng">
            <a:solidFill>
              <a:schemeClr val="tx1"/>
            </a:solidFill>
            <a:prstDash val="solid"/>
            <a:headEnd type="none" w="med" len="med"/>
            <a:tailEnd type="triangle" w="med" len="med"/>
          </a:ln>
        </p:spPr>
      </p:cxnSp>
      <p:cxnSp>
        <p:nvCxnSpPr>
          <p:cNvPr id="118794" name="AutoShape 11"/>
          <p:cNvCxnSpPr>
            <a:stCxn id="118789" idx="4"/>
            <a:endCxn id="118791" idx="2"/>
          </p:cNvCxnSpPr>
          <p:nvPr/>
        </p:nvCxnSpPr>
        <p:spPr>
          <a:xfrm rot="-5400000" flipH="1">
            <a:off x="5486400" y="4876800"/>
            <a:ext cx="609600" cy="1371600"/>
          </a:xfrm>
          <a:prstGeom prst="curvedConnector2">
            <a:avLst/>
          </a:prstGeom>
          <a:ln w="9525" cap="flat" cmpd="sng">
            <a:solidFill>
              <a:schemeClr val="tx1"/>
            </a:solidFill>
            <a:prstDash val="solid"/>
            <a:headEnd type="none" w="med" len="med"/>
            <a:tailEnd type="triangle" w="med" len="med"/>
          </a:ln>
        </p:spPr>
      </p:cxnSp>
      <p:cxnSp>
        <p:nvCxnSpPr>
          <p:cNvPr id="118795" name="AutoShape 12"/>
          <p:cNvCxnSpPr>
            <a:stCxn id="118789" idx="6"/>
            <a:endCxn id="118790" idx="2"/>
          </p:cNvCxnSpPr>
          <p:nvPr/>
        </p:nvCxnSpPr>
        <p:spPr>
          <a:xfrm flipV="1">
            <a:off x="5334000" y="5019675"/>
            <a:ext cx="468313" cy="9525"/>
          </a:xfrm>
          <a:prstGeom prst="straightConnector1">
            <a:avLst/>
          </a:prstGeom>
          <a:ln w="9525" cap="flat" cmpd="sng">
            <a:solidFill>
              <a:schemeClr val="tx1"/>
            </a:solidFill>
            <a:prstDash val="solid"/>
            <a:headEnd type="none" w="med" len="med"/>
            <a:tailEnd type="triangle" w="med" len="med"/>
          </a:ln>
        </p:spPr>
      </p:cxnSp>
      <p:cxnSp>
        <p:nvCxnSpPr>
          <p:cNvPr id="118796" name="AutoShape 13"/>
          <p:cNvCxnSpPr>
            <a:stCxn id="118792" idx="2"/>
            <a:endCxn id="118790" idx="6"/>
          </p:cNvCxnSpPr>
          <p:nvPr/>
        </p:nvCxnSpPr>
        <p:spPr>
          <a:xfrm flipH="1" flipV="1">
            <a:off x="6259513" y="5019675"/>
            <a:ext cx="1284287" cy="9525"/>
          </a:xfrm>
          <a:prstGeom prst="straightConnector1">
            <a:avLst/>
          </a:prstGeom>
          <a:ln w="9525" cap="flat" cmpd="sng">
            <a:solidFill>
              <a:schemeClr val="tx1"/>
            </a:solidFill>
            <a:prstDash val="solid"/>
            <a:headEnd type="none" w="med" len="med"/>
            <a:tailEnd type="triangle" w="med" len="med"/>
          </a:ln>
        </p:spPr>
      </p:cxnSp>
      <p:cxnSp>
        <p:nvCxnSpPr>
          <p:cNvPr id="118797" name="AutoShape 14"/>
          <p:cNvCxnSpPr>
            <a:stCxn id="118792" idx="1"/>
            <a:endCxn id="118790" idx="6"/>
          </p:cNvCxnSpPr>
          <p:nvPr/>
        </p:nvCxnSpPr>
        <p:spPr>
          <a:xfrm rot="5400000" flipH="1">
            <a:off x="6896100" y="4152900"/>
            <a:ext cx="523875" cy="904875"/>
          </a:xfrm>
          <a:prstGeom prst="curvedConnector3">
            <a:avLst>
              <a:gd name="adj1" fmla="val 56366"/>
            </a:avLst>
          </a:prstGeom>
          <a:ln w="9525" cap="flat" cmpd="sng">
            <a:solidFill>
              <a:schemeClr val="tx1"/>
            </a:solidFill>
            <a:prstDash val="solid"/>
            <a:headEnd type="none" w="med" len="med"/>
            <a:tailEnd type="triangle" w="med" len="med"/>
          </a:ln>
        </p:spPr>
      </p:cxnSp>
      <p:cxnSp>
        <p:nvCxnSpPr>
          <p:cNvPr id="118798" name="AutoShape 15"/>
          <p:cNvCxnSpPr>
            <a:stCxn id="118792" idx="1"/>
            <a:endCxn id="118792" idx="0"/>
          </p:cNvCxnSpPr>
          <p:nvPr/>
        </p:nvCxnSpPr>
        <p:spPr>
          <a:xfrm>
            <a:off x="6934200" y="4114800"/>
            <a:ext cx="838200" cy="685800"/>
          </a:xfrm>
          <a:prstGeom prst="curvedConnector2">
            <a:avLst/>
          </a:prstGeom>
          <a:ln w="9525" cap="flat" cmpd="sng">
            <a:solidFill>
              <a:schemeClr val="tx1"/>
            </a:solidFill>
            <a:prstDash val="solid"/>
            <a:headEnd type="none" w="med" len="med"/>
            <a:tailEnd type="triangle" w="med" len="med"/>
          </a:ln>
        </p:spPr>
      </p:cxnSp>
      <p:cxnSp>
        <p:nvCxnSpPr>
          <p:cNvPr id="118799" name="AutoShape 16"/>
          <p:cNvCxnSpPr>
            <a:stCxn id="118792" idx="1"/>
            <a:endCxn id="118791" idx="5"/>
          </p:cNvCxnSpPr>
          <p:nvPr/>
        </p:nvCxnSpPr>
        <p:spPr>
          <a:xfrm rot="5400000" flipV="1">
            <a:off x="5827713" y="4987925"/>
            <a:ext cx="2076450" cy="1588"/>
          </a:xfrm>
          <a:prstGeom prst="curvedConnector5">
            <a:avLst>
              <a:gd name="adj1" fmla="val -2833"/>
              <a:gd name="adj2" fmla="val 91699995"/>
              <a:gd name="adj3" fmla="val 101144"/>
            </a:avLst>
          </a:prstGeom>
          <a:ln w="9525" cap="flat" cmpd="sng">
            <a:solidFill>
              <a:schemeClr val="tx1"/>
            </a:solidFill>
            <a:prstDash val="solid"/>
            <a:headEnd type="none" w="med" len="med"/>
            <a:tailEnd type="triangle" w="med" len="med"/>
          </a:ln>
        </p:spPr>
      </p:cxnSp>
      <p:cxnSp>
        <p:nvCxnSpPr>
          <p:cNvPr id="118800" name="AutoShape 17"/>
          <p:cNvCxnSpPr>
            <a:stCxn id="118792" idx="5"/>
            <a:endCxn id="118791" idx="6"/>
          </p:cNvCxnSpPr>
          <p:nvPr/>
        </p:nvCxnSpPr>
        <p:spPr>
          <a:xfrm rot="5400000">
            <a:off x="7096125" y="5029200"/>
            <a:ext cx="676275" cy="1000125"/>
          </a:xfrm>
          <a:prstGeom prst="curvedConnector2">
            <a:avLst/>
          </a:prstGeom>
          <a:ln w="9525" cap="flat" cmpd="sng">
            <a:solidFill>
              <a:schemeClr val="tx1"/>
            </a:solidFill>
            <a:prstDash val="solid"/>
            <a:headEnd type="none" w="med" len="med"/>
            <a:tailEnd type="triangle" w="med" len="med"/>
          </a:ln>
        </p:spPr>
      </p:cxnSp>
      <p:cxnSp>
        <p:nvCxnSpPr>
          <p:cNvPr id="118801" name="AutoShape 18"/>
          <p:cNvCxnSpPr>
            <a:stCxn id="118791" idx="1"/>
            <a:endCxn id="118791" idx="7"/>
          </p:cNvCxnSpPr>
          <p:nvPr/>
        </p:nvCxnSpPr>
        <p:spPr>
          <a:xfrm rot="5400000" flipV="1">
            <a:off x="6702425" y="5541963"/>
            <a:ext cx="1588" cy="323850"/>
          </a:xfrm>
          <a:prstGeom prst="curvedConnector3">
            <a:avLst>
              <a:gd name="adj1" fmla="val -18600000"/>
            </a:avLst>
          </a:prstGeom>
          <a:ln w="9525" cap="flat" cmpd="sng">
            <a:solidFill>
              <a:schemeClr val="tx1"/>
            </a:solidFill>
            <a:prstDash val="solid"/>
            <a:headEnd type="none" w="med" len="med"/>
            <a:tailEnd type="triangle" w="med" len="med"/>
          </a:ln>
        </p:spPr>
      </p:cxnSp>
      <p:sp>
        <p:nvSpPr>
          <p:cNvPr id="118802" name="Text Box 19"/>
          <p:cNvSpPr txBox="1"/>
          <p:nvPr/>
        </p:nvSpPr>
        <p:spPr>
          <a:xfrm>
            <a:off x="5257800" y="3962400"/>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8803" name="Text Box 20"/>
          <p:cNvSpPr txBox="1"/>
          <p:nvPr/>
        </p:nvSpPr>
        <p:spPr>
          <a:xfrm>
            <a:off x="5257800" y="4724400"/>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8804" name="Text Box 21"/>
          <p:cNvSpPr txBox="1"/>
          <p:nvPr/>
        </p:nvSpPr>
        <p:spPr>
          <a:xfrm>
            <a:off x="5257800" y="5638800"/>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1</a:t>
            </a:r>
            <a:endParaRPr lang="en-US" altLang="zh-CN" sz="1800" dirty="0"/>
          </a:p>
        </p:txBody>
      </p:sp>
      <p:sp>
        <p:nvSpPr>
          <p:cNvPr id="118805" name="Text Box 22"/>
          <p:cNvSpPr txBox="1"/>
          <p:nvPr/>
        </p:nvSpPr>
        <p:spPr>
          <a:xfrm>
            <a:off x="6477000" y="4738688"/>
            <a:ext cx="4572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8806" name="Text Box 23"/>
          <p:cNvSpPr txBox="1"/>
          <p:nvPr/>
        </p:nvSpPr>
        <p:spPr>
          <a:xfrm>
            <a:off x="7086600" y="4498975"/>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8807" name="Text Box 24"/>
          <p:cNvSpPr txBox="1"/>
          <p:nvPr/>
        </p:nvSpPr>
        <p:spPr>
          <a:xfrm>
            <a:off x="7467600" y="4086225"/>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1</a:t>
            </a:r>
            <a:endParaRPr lang="en-US" altLang="zh-CN" sz="1800" dirty="0"/>
          </a:p>
        </p:txBody>
      </p:sp>
      <p:sp>
        <p:nvSpPr>
          <p:cNvPr id="118808" name="Text Box 25"/>
          <p:cNvSpPr txBox="1"/>
          <p:nvPr/>
        </p:nvSpPr>
        <p:spPr>
          <a:xfrm>
            <a:off x="8088313" y="4876800"/>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a:t>
            </a:r>
            <a:endParaRPr lang="en-US" altLang="zh-CN" sz="1800" dirty="0"/>
          </a:p>
        </p:txBody>
      </p:sp>
      <p:sp>
        <p:nvSpPr>
          <p:cNvPr id="118809" name="Text Box 26"/>
          <p:cNvSpPr txBox="1"/>
          <p:nvPr/>
        </p:nvSpPr>
        <p:spPr>
          <a:xfrm>
            <a:off x="7620000" y="5486400"/>
            <a:ext cx="45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1</a:t>
            </a:r>
            <a:endParaRPr lang="en-US" altLang="zh-CN" sz="1800" dirty="0"/>
          </a:p>
        </p:txBody>
      </p:sp>
      <p:sp>
        <p:nvSpPr>
          <p:cNvPr id="118810" name="Text Box 27"/>
          <p:cNvSpPr txBox="1"/>
          <p:nvPr/>
        </p:nvSpPr>
        <p:spPr>
          <a:xfrm>
            <a:off x="6470650" y="5092700"/>
            <a:ext cx="6413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0,1</a:t>
            </a:r>
            <a:endParaRPr lang="en-US" altLang="zh-CN" sz="1800" dirty="0"/>
          </a:p>
        </p:txBody>
      </p:sp>
      <p:sp>
        <p:nvSpPr>
          <p:cNvPr id="118811" name="Oval 9"/>
          <p:cNvSpPr/>
          <p:nvPr/>
        </p:nvSpPr>
        <p:spPr>
          <a:xfrm>
            <a:off x="6470650" y="38862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B</a:t>
            </a:r>
            <a:endParaRPr lang="en-US" altLang="zh-CN" sz="1800" dirty="0"/>
          </a:p>
        </p:txBody>
      </p:sp>
      <p:sp>
        <p:nvSpPr>
          <p:cNvPr id="3" name="文本框 2"/>
          <p:cNvSpPr txBox="1"/>
          <p:nvPr/>
        </p:nvSpPr>
        <p:spPr>
          <a:xfrm>
            <a:off x="533400" y="5300980"/>
            <a:ext cx="4572000" cy="922020"/>
          </a:xfrm>
          <a:prstGeom prst="rect">
            <a:avLst/>
          </a:prstGeom>
          <a:noFill/>
        </p:spPr>
        <p:txBody>
          <a:bodyPr wrap="square" rtlCol="0" anchor="t">
            <a:spAutoFit/>
          </a:bodyPr>
          <a:p>
            <a:pPr lvl="0"/>
            <a:r>
              <a:rPr dirty="0">
                <a:sym typeface="+mn-ea"/>
              </a:rPr>
              <a:t>A看作q0, 先倒着看，那么B-&gt; 0, f -&gt; 0, D -&gt; 1， 剩下的再顺着状态变迁看，例如B识别1到C，那么产生式倒着写： C -&gt; B 1</a:t>
            </a:r>
            <a:endParaRPr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12642">
                                            <p:txEl>
                                              <p:charRg st="115" end="133"/>
                                            </p:txEl>
                                          </p:spTgt>
                                        </p:tgtEl>
                                        <p:attrNameLst>
                                          <p:attrName>style.visibility</p:attrName>
                                        </p:attrNameLst>
                                      </p:cBhvr>
                                      <p:to>
                                        <p:strVal val="visible"/>
                                      </p:to>
                                    </p:set>
                                    <p:animEffect transition="in" filter="blinds(horizontal)">
                                      <p:cBhvr>
                                        <p:cTn id="11" dur="500"/>
                                        <p:tgtEl>
                                          <p:spTgt spid="112642">
                                            <p:txEl>
                                              <p:charRg st="115" end="13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p:cNvSpPr>
          <p:nvPr>
            <p:ph type="title"/>
          </p:nvPr>
        </p:nvSpPr>
        <p:spPr>
          <a:xfrm>
            <a:off x="685800" y="304800"/>
            <a:ext cx="7772400" cy="533400"/>
          </a:xfrm>
        </p:spPr>
        <p:txBody>
          <a:bodyPr vert="horz" wrap="square" lIns="91440" tIns="45720" rIns="91440" bIns="45720" anchor="ctr" anchorCtr="0"/>
          <a:p>
            <a:pPr eaLnBrk="1" hangingPunct="1"/>
            <a:r>
              <a:rPr lang="en-US" altLang="zh-CN" sz="3600" b="1" u="sng" dirty="0">
                <a:solidFill>
                  <a:srgbClr val="FF0000"/>
                </a:solidFill>
              </a:rPr>
              <a:t>3</a:t>
            </a:r>
            <a:r>
              <a:rPr lang="zh-CN" altLang="en-US" sz="3600" b="1" u="sng" dirty="0">
                <a:solidFill>
                  <a:srgbClr val="FF0000"/>
                </a:solidFill>
                <a:latin typeface="宋体" panose="02010600030101010101" pitchFamily="2" charset="-122"/>
              </a:rPr>
              <a:t>．</a:t>
            </a:r>
            <a:r>
              <a:rPr lang="en-US" altLang="zh-CN" sz="3600" b="1" u="sng" dirty="0">
                <a:solidFill>
                  <a:srgbClr val="FF0000"/>
                </a:solidFill>
              </a:rPr>
              <a:t>3</a:t>
            </a:r>
            <a:r>
              <a:rPr lang="zh-CN" altLang="en-US" sz="3600" b="1" u="sng" dirty="0">
                <a:solidFill>
                  <a:srgbClr val="FF0000"/>
                </a:solidFill>
                <a:latin typeface="宋体" panose="02010600030101010101" pitchFamily="2" charset="-122"/>
              </a:rPr>
              <a:t>．</a:t>
            </a:r>
            <a:r>
              <a:rPr lang="en-US" altLang="zh-CN" sz="3600" b="1" u="sng" dirty="0">
                <a:solidFill>
                  <a:srgbClr val="FF0000"/>
                </a:solidFill>
              </a:rPr>
              <a:t>5 </a:t>
            </a:r>
            <a:r>
              <a:rPr lang="zh-CN" altLang="en-US" sz="3600" b="1" u="sng" dirty="0">
                <a:solidFill>
                  <a:srgbClr val="FF0000"/>
                </a:solidFill>
                <a:latin typeface="宋体" panose="02010600030101010101" pitchFamily="2" charset="-122"/>
              </a:rPr>
              <a:t>正规式有限自动机的等价性</a:t>
            </a:r>
            <a:endParaRPr lang="zh-CN" altLang="en-US" sz="3600" b="1" u="sng" dirty="0">
              <a:solidFill>
                <a:srgbClr val="FF0000"/>
              </a:solidFill>
              <a:ea typeface="Times New Roman" panose="02020603050405020304" pitchFamily="18" charset="0"/>
            </a:endParaRPr>
          </a:p>
        </p:txBody>
      </p:sp>
      <p:sp>
        <p:nvSpPr>
          <p:cNvPr id="50179" name="Rectangle 3"/>
          <p:cNvSpPr>
            <a:spLocks noGrp="1" noChangeArrowheads="1"/>
          </p:cNvSpPr>
          <p:nvPr>
            <p:ph idx="1"/>
          </p:nvPr>
        </p:nvSpPr>
        <p:spPr>
          <a:xfrm>
            <a:off x="228600" y="1143000"/>
            <a:ext cx="8610600" cy="5334000"/>
          </a:xfrm>
          <a:ln>
            <a:solidFill>
              <a:srgbClr val="000099"/>
            </a:solidFill>
            <a:miter lim="800000"/>
          </a:ln>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2400" b="0" i="0" u="none" strike="noStrike" kern="0" cap="none" spc="0" normalizeH="0" baseline="0" noProof="0">
                <a:ln>
                  <a:noFill/>
                </a:ln>
                <a:solidFill>
                  <a:schemeClr val="tx1"/>
                </a:solidFill>
                <a:effectLst/>
                <a:uLnTx/>
                <a:uFillTx/>
                <a:latin typeface="+mn-lt"/>
                <a:ea typeface="+mn-ea"/>
                <a:cs typeface="+mn-cs"/>
              </a:rPr>
              <a:t>两个正规式所表达的</a:t>
            </a:r>
            <a:r>
              <a:rPr kumimoji="1" lang="zh-CN" altLang="en-US" sz="2400" b="0" i="0" u="none" strike="noStrike" kern="0" cap="none" spc="0" normalizeH="0" baseline="0" noProof="0">
                <a:ln>
                  <a:noFill/>
                </a:ln>
                <a:solidFill>
                  <a:srgbClr val="000099"/>
                </a:solidFill>
                <a:effectLst>
                  <a:outerShdw blurRad="38100" dist="38100" dir="2700000" algn="tl">
                    <a:srgbClr val="C0C0C0"/>
                  </a:outerShdw>
                </a:effectLst>
                <a:uLnTx/>
                <a:uFillTx/>
                <a:latin typeface="+mn-lt"/>
                <a:ea typeface="+mn-ea"/>
                <a:cs typeface="+mn-cs"/>
              </a:rPr>
              <a:t>正规集相同</a:t>
            </a:r>
            <a:r>
              <a:rPr kumimoji="1" lang="zh-CN" altLang="en-US" sz="2400" b="0" i="0" u="none" strike="noStrike" kern="0" cap="none" spc="0" normalizeH="0" baseline="0" noProof="0">
                <a:ln>
                  <a:noFill/>
                </a:ln>
                <a:solidFill>
                  <a:schemeClr val="tx1"/>
                </a:solidFill>
                <a:effectLst/>
                <a:uLnTx/>
                <a:uFillTx/>
                <a:latin typeface="+mn-lt"/>
                <a:ea typeface="+mn-ea"/>
                <a:cs typeface="+mn-cs"/>
              </a:rPr>
              <a:t>，则两个</a:t>
            </a:r>
            <a:r>
              <a:rPr kumimoji="1" lang="zh-CN" altLang="en-US" sz="2400" b="0" i="0" u="none" strike="noStrike" kern="0" cap="none" spc="0" normalizeH="0" baseline="0" noProof="0">
                <a:ln>
                  <a:noFill/>
                </a:ln>
                <a:solidFill>
                  <a:srgbClr val="000099"/>
                </a:solidFill>
                <a:effectLst/>
                <a:uLnTx/>
                <a:uFillTx/>
                <a:latin typeface="+mn-lt"/>
                <a:ea typeface="+mn-ea"/>
                <a:cs typeface="+mn-cs"/>
              </a:rPr>
              <a:t>正规式等价</a:t>
            </a:r>
            <a:endParaRPr kumimoji="1" lang="zh-CN" altLang="en-US" sz="2000" b="0" i="0" u="none" strike="noStrike" kern="0" cap="none" spc="0" normalizeH="0" baseline="0" noProof="0">
              <a:ln>
                <a:noFill/>
              </a:ln>
              <a:solidFill>
                <a:srgbClr val="000000"/>
              </a:solidFill>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a:ln>
                  <a:noFill/>
                </a:ln>
                <a:solidFill>
                  <a:srgbClr val="000000"/>
                </a:solidFill>
                <a:effectLst/>
                <a:uLnTx/>
                <a:uFillTx/>
                <a:latin typeface="宋体" panose="02010600030101010101" pitchFamily="2" charset="-122"/>
                <a:ea typeface="+mn-ea"/>
                <a:cs typeface="+mn-cs"/>
              </a:rPr>
              <a:t>(1)</a:t>
            </a:r>
            <a:r>
              <a:rPr kumimoji="1" lang="zh-CN" altLang="en-US" sz="2400" b="0" i="0" u="none" strike="noStrike" kern="0" cap="none" spc="0" normalizeH="0" baseline="0" noProof="0">
                <a:ln>
                  <a:noFill/>
                </a:ln>
                <a:solidFill>
                  <a:srgbClr val="000000"/>
                </a:solidFill>
                <a:effectLst/>
                <a:uLnTx/>
                <a:uFillTx/>
                <a:latin typeface="宋体" panose="02010600030101010101" pitchFamily="2" charset="-122"/>
                <a:ea typeface="+mn-ea"/>
                <a:cs typeface="+mn-cs"/>
              </a:rPr>
              <a:t>如果一个</a:t>
            </a:r>
            <a:r>
              <a:rPr kumimoji="1" lang="en-US" altLang="zh-CN" sz="2400" b="0" i="0" u="none" strike="noStrike" kern="0" cap="none" spc="0" normalizeH="0" baseline="0" noProof="0">
                <a:ln>
                  <a:noFill/>
                </a:ln>
                <a:solidFill>
                  <a:srgbClr val="0000FF"/>
                </a:solidFill>
                <a:effectLst/>
                <a:uLnTx/>
                <a:uFillTx/>
                <a:latin typeface="宋体" panose="02010600030101010101" pitchFamily="2" charset="-122"/>
                <a:ea typeface="+mn-ea"/>
                <a:cs typeface="+mn-cs"/>
              </a:rPr>
              <a:t>DFA M</a:t>
            </a:r>
            <a:r>
              <a:rPr kumimoji="1" lang="zh-CN" altLang="en-US" sz="2400" b="0" i="0" u="none" strike="noStrike" kern="0" cap="none" spc="0" normalizeH="0" baseline="0" noProof="0">
                <a:ln>
                  <a:noFill/>
                </a:ln>
                <a:solidFill>
                  <a:srgbClr val="000000"/>
                </a:solidFill>
                <a:effectLst/>
                <a:uLnTx/>
                <a:uFillTx/>
                <a:latin typeface="宋体" panose="02010600030101010101" pitchFamily="2" charset="-122"/>
                <a:ea typeface="+mn-ea"/>
                <a:cs typeface="+mn-cs"/>
              </a:rPr>
              <a:t>的输入字母表为</a:t>
            </a:r>
            <a:r>
              <a:rPr kumimoji="1" lang="zh-CN" altLang="en-US" sz="2400" b="0" i="0" u="none" strike="noStrike" kern="0" cap="none" spc="0" normalizeH="0" baseline="0" noProof="0">
                <a:ln>
                  <a:noFill/>
                </a:ln>
                <a:solidFill>
                  <a:srgbClr val="0000FF"/>
                </a:solidFill>
                <a:effectLst/>
                <a:uLnTx/>
                <a:uFillTx/>
                <a:latin typeface="宋体" panose="02010600030101010101" pitchFamily="2" charset="-122"/>
                <a:ea typeface="+mn-ea"/>
                <a:cs typeface="+mn-cs"/>
              </a:rPr>
              <a:t>∑，</a:t>
            </a:r>
            <a:r>
              <a:rPr kumimoji="1" lang="zh-CN" altLang="en-US" sz="2400" b="0" i="0" u="none" strike="noStrike" kern="0" cap="none" spc="0" normalizeH="0" baseline="0" noProof="0">
                <a:ln>
                  <a:noFill/>
                </a:ln>
                <a:solidFill>
                  <a:srgbClr val="000000"/>
                </a:solidFill>
                <a:effectLst/>
                <a:uLnTx/>
                <a:uFillTx/>
                <a:latin typeface="宋体" panose="02010600030101010101" pitchFamily="2" charset="-122"/>
                <a:ea typeface="+mn-ea"/>
                <a:cs typeface="+mn-cs"/>
              </a:rPr>
              <a:t>则我们称</a:t>
            </a:r>
            <a:r>
              <a:rPr kumimoji="1" lang="en-US" altLang="zh-CN" sz="2400" b="0" i="0" u="none" strike="noStrike" kern="0" cap="none" spc="0" normalizeH="0" baseline="0" noProof="0">
                <a:ln>
                  <a:noFill/>
                </a:ln>
                <a:solidFill>
                  <a:srgbClr val="0000FF"/>
                </a:solidFill>
                <a:effectLst/>
                <a:uLnTx/>
                <a:uFillTx/>
                <a:latin typeface="宋体" panose="02010600030101010101" pitchFamily="2" charset="-122"/>
                <a:ea typeface="+mn-ea"/>
                <a:cs typeface="+mn-cs"/>
              </a:rPr>
              <a:t>M</a:t>
            </a:r>
            <a:r>
              <a:rPr kumimoji="1" lang="zh-CN" altLang="en-US" sz="2400" b="0" i="0" u="none" strike="noStrike" kern="0" cap="none" spc="0" normalizeH="0" baseline="0" noProof="0">
                <a:ln>
                  <a:noFill/>
                </a:ln>
                <a:solidFill>
                  <a:srgbClr val="000000"/>
                </a:solidFill>
                <a:effectLst/>
                <a:uLnTx/>
                <a:uFillTx/>
                <a:latin typeface="宋体" panose="02010600030101010101" pitchFamily="2" charset="-122"/>
                <a:ea typeface="+mn-ea"/>
                <a:cs typeface="+mn-cs"/>
              </a:rPr>
              <a:t>是</a:t>
            </a:r>
            <a:r>
              <a:rPr kumimoji="1" lang="zh-CN" altLang="en-US" sz="2400" b="0" i="0" u="none" strike="noStrike" kern="0" cap="none" spc="0" normalizeH="0" baseline="0" noProof="0">
                <a:ln>
                  <a:noFill/>
                </a:ln>
                <a:solidFill>
                  <a:srgbClr val="0000FF"/>
                </a:solidFill>
                <a:effectLst/>
                <a:uLnTx/>
                <a:uFillTx/>
                <a:latin typeface="宋体" panose="02010600030101010101" pitchFamily="2" charset="-122"/>
                <a:ea typeface="+mn-ea"/>
                <a:cs typeface="+mn-cs"/>
              </a:rPr>
              <a:t>∑</a:t>
            </a:r>
            <a:r>
              <a:rPr kumimoji="1" lang="zh-CN" altLang="en-US" sz="2400" b="0" i="0" u="none" strike="noStrike" kern="0" cap="none" spc="0" normalizeH="0" baseline="0" noProof="0">
                <a:ln>
                  <a:noFill/>
                </a:ln>
                <a:solidFill>
                  <a:srgbClr val="000000"/>
                </a:solidFill>
                <a:effectLst/>
                <a:uLnTx/>
                <a:uFillTx/>
                <a:latin typeface="宋体" panose="02010600030101010101" pitchFamily="2" charset="-122"/>
                <a:ea typeface="+mn-ea"/>
                <a:cs typeface="+mn-cs"/>
              </a:rPr>
              <a:t>上的一个</a:t>
            </a:r>
            <a:r>
              <a:rPr kumimoji="1" lang="en-US" altLang="zh-CN" sz="2400" b="0" i="0" u="none" strike="noStrike" kern="0" cap="none" spc="0" normalizeH="0" baseline="0" noProof="0">
                <a:ln>
                  <a:noFill/>
                </a:ln>
                <a:solidFill>
                  <a:srgbClr val="0000FF"/>
                </a:solidFill>
                <a:effectLst/>
                <a:uLnTx/>
                <a:uFillTx/>
                <a:latin typeface="宋体" panose="02010600030101010101" pitchFamily="2" charset="-122"/>
                <a:ea typeface="+mn-ea"/>
                <a:cs typeface="+mn-cs"/>
              </a:rPr>
              <a:t>DFA</a:t>
            </a:r>
            <a:r>
              <a:rPr kumimoji="1" lang="zh-CN" altLang="en-US" sz="2400" b="0" i="0" u="none" strike="noStrike" kern="0" cap="none" spc="0" normalizeH="0" baseline="0" noProof="0">
                <a:ln>
                  <a:noFill/>
                </a:ln>
                <a:solidFill>
                  <a:srgbClr val="0000FF"/>
                </a:solidFill>
                <a:effectLst/>
                <a:uLnTx/>
                <a:uFillTx/>
                <a:latin typeface="宋体" panose="02010600030101010101" pitchFamily="2" charset="-122"/>
                <a:ea typeface="+mn-ea"/>
                <a:cs typeface="+mn-cs"/>
              </a:rPr>
              <a:t>； ∑</a:t>
            </a:r>
            <a:r>
              <a:rPr kumimoji="1" lang="zh-CN" altLang="en-US" sz="2400" b="0" i="0" u="none" strike="noStrike" kern="0" cap="none" spc="0" normalizeH="0" baseline="0" noProof="0">
                <a:ln>
                  <a:noFill/>
                </a:ln>
                <a:solidFill>
                  <a:schemeClr val="tx1"/>
                </a:solidFill>
                <a:effectLst/>
                <a:uLnTx/>
                <a:uFillTx/>
                <a:latin typeface="+mn-lt"/>
                <a:ea typeface="+mn-ea"/>
                <a:cs typeface="+mn-cs"/>
              </a:rPr>
              <a:t>上的一个字集</a:t>
            </a:r>
            <a:r>
              <a:rPr kumimoji="1" lang="en-US" altLang="zh-CN" sz="2400" b="0" i="0" u="none" strike="noStrike" kern="0" cap="none" spc="0" normalizeH="0" baseline="0" noProof="0">
                <a:ln>
                  <a:noFill/>
                </a:ln>
                <a:solidFill>
                  <a:srgbClr val="0000FF"/>
                </a:solidFill>
                <a:effectLst/>
                <a:uLnTx/>
                <a:uFillTx/>
                <a:latin typeface="+mn-lt"/>
                <a:ea typeface="+mn-ea"/>
                <a:cs typeface="+mn-cs"/>
              </a:rPr>
              <a:t>V </a:t>
            </a:r>
            <a:r>
              <a:rPr kumimoji="1" lang="en-US" altLang="zh-CN" sz="2400" b="0" i="0" u="none" strike="noStrike" kern="0" cap="none" spc="0" normalizeH="0" baseline="0" noProof="0">
                <a:ln>
                  <a:noFill/>
                </a:ln>
                <a:solidFill>
                  <a:srgbClr val="0000FF"/>
                </a:solidFill>
                <a:effectLst/>
                <a:uLnTx/>
                <a:uFillTx/>
                <a:latin typeface="+mn-lt"/>
                <a:ea typeface="MingLiU" pitchFamily="49" charset="-120"/>
                <a:cs typeface="+mn-cs"/>
                <a:sym typeface="Symbol" panose="05050102010706020507" pitchFamily="18" charset="2"/>
              </a:rPr>
              <a:t></a:t>
            </a:r>
            <a:r>
              <a:rPr kumimoji="1" lang="en-US" altLang="zh-CN" sz="2400" b="0" i="0" u="none" strike="noStrike" kern="0" cap="none" spc="0" normalizeH="0" baseline="0" noProof="0">
                <a:ln>
                  <a:noFill/>
                </a:ln>
                <a:solidFill>
                  <a:srgbClr val="0000FF"/>
                </a:solidFill>
                <a:effectLst/>
                <a:uLnTx/>
                <a:uFillTx/>
                <a:latin typeface="宋体" panose="02010600030101010101" pitchFamily="2" charset="-122"/>
                <a:ea typeface="+mn-ea"/>
                <a:cs typeface="+mn-cs"/>
              </a:rPr>
              <a:t>∑</a:t>
            </a:r>
            <a:r>
              <a:rPr kumimoji="1" lang="en-US" altLang="zh-CN" sz="2400" b="0" i="0" u="none" strike="noStrike" kern="0" cap="none" spc="0" normalizeH="0" baseline="30000" noProof="0">
                <a:ln>
                  <a:noFill/>
                </a:ln>
                <a:solidFill>
                  <a:srgbClr val="0000FF"/>
                </a:solidFill>
                <a:effectLst/>
                <a:uLnTx/>
                <a:uFillTx/>
                <a:latin typeface="宋体" panose="02010600030101010101" pitchFamily="2" charset="-122"/>
                <a:ea typeface="+mn-ea"/>
                <a:cs typeface="+mn-cs"/>
              </a:rPr>
              <a:t>*</a:t>
            </a:r>
            <a:r>
              <a:rPr kumimoji="1" lang="en-US" altLang="zh-CN" sz="2400" b="0" i="0" u="none" strike="noStrike" kern="0" cap="none" spc="0" normalizeH="0" baseline="0" noProof="0">
                <a:ln>
                  <a:noFill/>
                </a:ln>
                <a:solidFill>
                  <a:schemeClr val="tx1"/>
                </a:solidFill>
                <a:effectLst/>
                <a:uLnTx/>
                <a:uFillTx/>
                <a:latin typeface="+mn-lt"/>
                <a:ea typeface="+mn-ea"/>
                <a:cs typeface="+mn-cs"/>
              </a:rPr>
              <a:t> </a:t>
            </a:r>
            <a:r>
              <a:rPr kumimoji="1" lang="zh-CN" altLang="en-US" sz="2400" b="0" i="0" u="none" strike="noStrike" kern="0" cap="none" spc="0" normalizeH="0" baseline="0" noProof="0">
                <a:ln>
                  <a:noFill/>
                </a:ln>
                <a:solidFill>
                  <a:schemeClr val="tx1"/>
                </a:solidFill>
                <a:effectLst/>
                <a:uLnTx/>
                <a:uFillTx/>
                <a:latin typeface="+mn-lt"/>
                <a:ea typeface="+mn-ea"/>
                <a:cs typeface="+mn-cs"/>
              </a:rPr>
              <a:t>是正规的，当且仅当存在</a:t>
            </a:r>
            <a:r>
              <a:rPr kumimoji="1" lang="zh-CN" altLang="en-US" sz="2400" b="0" i="0" u="none" strike="noStrike" kern="0" cap="none" spc="0" normalizeH="0" baseline="0" noProof="0">
                <a:ln>
                  <a:noFill/>
                </a:ln>
                <a:solidFill>
                  <a:srgbClr val="0000FF"/>
                </a:solidFill>
                <a:effectLst/>
                <a:uLnTx/>
                <a:uFillTx/>
                <a:latin typeface="宋体" panose="02010600030101010101" pitchFamily="2" charset="-122"/>
                <a:ea typeface="+mn-ea"/>
                <a:cs typeface="+mn-cs"/>
              </a:rPr>
              <a:t>∑</a:t>
            </a:r>
            <a:r>
              <a:rPr kumimoji="1" lang="zh-CN" altLang="en-US" sz="2400" b="0" i="0" u="none" strike="noStrike" kern="0" cap="none" spc="0" normalizeH="0" baseline="0" noProof="0">
                <a:ln>
                  <a:noFill/>
                </a:ln>
                <a:solidFill>
                  <a:schemeClr val="tx1"/>
                </a:solidFill>
                <a:effectLst/>
                <a:uLnTx/>
                <a:uFillTx/>
                <a:latin typeface="+mn-lt"/>
                <a:ea typeface="+mn-ea"/>
                <a:cs typeface="+mn-cs"/>
              </a:rPr>
              <a:t>上的</a:t>
            </a:r>
            <a:r>
              <a:rPr kumimoji="1" lang="en-US" altLang="zh-CN" sz="2400" b="0" i="0" u="none" strike="noStrike" kern="0" cap="none" spc="0" normalizeH="0" baseline="0" noProof="0">
                <a:ln>
                  <a:noFill/>
                </a:ln>
                <a:solidFill>
                  <a:srgbClr val="0000FF"/>
                </a:solidFill>
                <a:effectLst/>
                <a:uLnTx/>
                <a:uFillTx/>
                <a:latin typeface="+mn-lt"/>
                <a:ea typeface="+mn-ea"/>
                <a:cs typeface="+mn-cs"/>
              </a:rPr>
              <a:t>DFA M</a:t>
            </a:r>
            <a:r>
              <a:rPr kumimoji="1" lang="zh-CN" altLang="en-US" sz="2400" b="0" i="0" u="none" strike="noStrike" kern="0" cap="none" spc="0" normalizeH="0" baseline="0" noProof="0">
                <a:ln>
                  <a:noFill/>
                </a:ln>
                <a:solidFill>
                  <a:schemeClr val="tx1"/>
                </a:solidFill>
                <a:effectLst/>
                <a:uLnTx/>
                <a:uFillTx/>
                <a:latin typeface="+mn-lt"/>
                <a:ea typeface="+mn-ea"/>
                <a:cs typeface="+mn-cs"/>
              </a:rPr>
              <a:t>，使得</a:t>
            </a:r>
            <a:r>
              <a:rPr kumimoji="1" lang="en-US" altLang="zh-CN" sz="2400" b="0" i="0" u="none" strike="noStrike" kern="0" cap="none" spc="0" normalizeH="0" baseline="0" noProof="0">
                <a:ln>
                  <a:noFill/>
                </a:ln>
                <a:solidFill>
                  <a:srgbClr val="0000FF"/>
                </a:solidFill>
                <a:effectLst/>
                <a:uLnTx/>
                <a:uFillTx/>
                <a:latin typeface="+mn-lt"/>
                <a:ea typeface="+mn-ea"/>
                <a:cs typeface="+mn-cs"/>
              </a:rPr>
              <a:t>V</a:t>
            </a:r>
            <a:r>
              <a:rPr kumimoji="1" lang="zh-CN" altLang="en-US" sz="2400" b="0" i="0" u="none" strike="noStrike" kern="0" cap="none" spc="0" normalizeH="0" baseline="0" noProof="0">
                <a:ln>
                  <a:noFill/>
                </a:ln>
                <a:solidFill>
                  <a:srgbClr val="0000FF"/>
                </a:solidFill>
                <a:effectLst/>
                <a:uLnTx/>
                <a:uFillTx/>
                <a:latin typeface="+mn-lt"/>
                <a:ea typeface="+mn-ea"/>
                <a:cs typeface="+mn-cs"/>
              </a:rPr>
              <a:t>＝</a:t>
            </a:r>
            <a:r>
              <a:rPr kumimoji="1" lang="en-US" altLang="zh-CN" sz="2400" b="0" i="0" u="none" strike="noStrike" kern="0" cap="none" spc="0" normalizeH="0" baseline="0" noProof="0">
                <a:ln>
                  <a:noFill/>
                </a:ln>
                <a:solidFill>
                  <a:srgbClr val="0000FF"/>
                </a:solidFill>
                <a:effectLst/>
                <a:uLnTx/>
                <a:uFillTx/>
                <a:latin typeface="+mn-lt"/>
                <a:ea typeface="+mn-ea"/>
                <a:cs typeface="+mn-cs"/>
              </a:rPr>
              <a:t>L(M)</a:t>
            </a:r>
            <a:endParaRPr kumimoji="1" lang="en-US" altLang="zh-CN" sz="2400" b="0" i="0" u="none" strike="noStrike" kern="0" cap="none" spc="0" normalizeH="0" baseline="0" noProof="0">
              <a:ln>
                <a:noFill/>
              </a:ln>
              <a:solidFill>
                <a:srgbClr val="0000FF"/>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600" b="0" i="0" u="none" strike="noStrike" kern="0" cap="none" spc="0" normalizeH="0" baseline="0" noProof="0">
                <a:ln>
                  <a:noFill/>
                </a:ln>
                <a:solidFill>
                  <a:schemeClr val="tx2"/>
                </a:solidFill>
                <a:effectLst/>
                <a:uLnTx/>
                <a:uFillTx/>
                <a:latin typeface="宋体" panose="02010600030101010101" pitchFamily="2" charset="-122"/>
                <a:ea typeface="+mn-ea"/>
                <a:cs typeface="+mn-cs"/>
              </a:rPr>
              <a:t>(2)</a:t>
            </a:r>
            <a:r>
              <a:rPr kumimoji="1" lang="en-US" altLang="zh-CN" sz="2600" b="0" i="0" u="none" strike="noStrike" kern="0" cap="none" spc="0" normalizeH="0" baseline="0" noProof="0">
                <a:ln>
                  <a:noFill/>
                </a:ln>
                <a:solidFill>
                  <a:srgbClr val="000099"/>
                </a:solidFill>
                <a:effectLst/>
                <a:uLnTx/>
                <a:uFillTx/>
                <a:latin typeface="宋体" panose="02010600030101010101" pitchFamily="2" charset="-122"/>
                <a:ea typeface="+mn-ea"/>
                <a:cs typeface="+mn-cs"/>
              </a:rPr>
              <a:t>DFA</a:t>
            </a:r>
            <a:r>
              <a:rPr kumimoji="1" lang="zh-CN" altLang="en-US" sz="2600" b="0" i="0" u="none" strike="noStrike" kern="0" cap="none" spc="0" normalizeH="0" baseline="0" noProof="0">
                <a:ln>
                  <a:noFill/>
                </a:ln>
                <a:solidFill>
                  <a:schemeClr val="tx1"/>
                </a:solidFill>
                <a:effectLst/>
                <a:uLnTx/>
                <a:uFillTx/>
                <a:latin typeface="宋体" panose="02010600030101010101" pitchFamily="2" charset="-122"/>
                <a:ea typeface="+mn-ea"/>
                <a:cs typeface="+mn-cs"/>
              </a:rPr>
              <a:t>是</a:t>
            </a:r>
            <a:r>
              <a:rPr kumimoji="1" lang="en-US" altLang="zh-CN" sz="2600" b="0" i="0" u="none" strike="noStrike" kern="0" cap="none" spc="0" normalizeH="0" baseline="0" noProof="0">
                <a:ln>
                  <a:noFill/>
                </a:ln>
                <a:solidFill>
                  <a:srgbClr val="000099"/>
                </a:solidFill>
                <a:effectLst/>
                <a:uLnTx/>
                <a:uFillTx/>
                <a:latin typeface="宋体" panose="02010600030101010101" pitchFamily="2" charset="-122"/>
                <a:ea typeface="+mn-ea"/>
                <a:cs typeface="+mn-cs"/>
              </a:rPr>
              <a:t>NFA</a:t>
            </a:r>
            <a:r>
              <a:rPr kumimoji="1" lang="zh-CN" altLang="en-US" sz="2600" b="0" i="0" u="none" strike="noStrike" kern="0" cap="none" spc="0" normalizeH="0" baseline="0" noProof="0">
                <a:ln>
                  <a:noFill/>
                </a:ln>
                <a:solidFill>
                  <a:schemeClr val="tx1"/>
                </a:solidFill>
                <a:effectLst/>
                <a:uLnTx/>
                <a:uFillTx/>
                <a:latin typeface="宋体" panose="02010600030101010101" pitchFamily="2" charset="-122"/>
                <a:ea typeface="+mn-ea"/>
                <a:cs typeface="+mn-cs"/>
              </a:rPr>
              <a:t>的特例，对于每个</a:t>
            </a:r>
            <a:r>
              <a:rPr kumimoji="1" lang="en-US" altLang="zh-CN" sz="2600" b="0" i="0" u="none" strike="noStrike" kern="0" cap="none" spc="0" normalizeH="0" baseline="0" noProof="0">
                <a:ln>
                  <a:noFill/>
                </a:ln>
                <a:solidFill>
                  <a:srgbClr val="000099"/>
                </a:solidFill>
                <a:effectLst/>
                <a:uLnTx/>
                <a:uFillTx/>
                <a:latin typeface="宋体" panose="02010600030101010101" pitchFamily="2" charset="-122"/>
                <a:ea typeface="+mn-ea"/>
                <a:cs typeface="+mn-cs"/>
              </a:rPr>
              <a:t>NFA M</a:t>
            </a:r>
            <a:r>
              <a:rPr kumimoji="1" lang="zh-CN" altLang="en-US" sz="2600" b="0" i="0" u="none" strike="noStrike" kern="0" cap="none" spc="0" normalizeH="0" baseline="0" noProof="0">
                <a:ln>
                  <a:noFill/>
                </a:ln>
                <a:solidFill>
                  <a:schemeClr val="tx1"/>
                </a:solidFill>
                <a:effectLst/>
                <a:uLnTx/>
                <a:uFillTx/>
                <a:latin typeface="宋体" panose="02010600030101010101" pitchFamily="2" charset="-122"/>
                <a:ea typeface="+mn-ea"/>
                <a:cs typeface="+mn-cs"/>
              </a:rPr>
              <a:t>存在一个</a:t>
            </a:r>
            <a:r>
              <a:rPr kumimoji="1" lang="en-US" altLang="zh-CN" sz="2600" b="0" i="0" u="none" strike="noStrike" kern="0" cap="none" spc="0" normalizeH="0" baseline="0" noProof="0">
                <a:ln>
                  <a:noFill/>
                </a:ln>
                <a:solidFill>
                  <a:srgbClr val="000099"/>
                </a:solidFill>
                <a:effectLst/>
                <a:uLnTx/>
                <a:uFillTx/>
                <a:latin typeface="宋体" panose="02010600030101010101" pitchFamily="2" charset="-122"/>
                <a:ea typeface="+mn-ea"/>
                <a:cs typeface="+mn-cs"/>
              </a:rPr>
              <a:t>DFA M</a:t>
            </a:r>
            <a:r>
              <a:rPr kumimoji="1" lang="en-US" altLang="zh-CN" sz="2600" b="0" i="0" u="none" strike="noStrike" kern="0" cap="none" spc="0" normalizeH="0" baseline="0" noProof="0">
                <a:ln>
                  <a:noFill/>
                </a:ln>
                <a:solidFill>
                  <a:srgbClr val="000099"/>
                </a:solidFill>
                <a:effectLst/>
                <a:uLnTx/>
                <a:uFillTx/>
                <a:latin typeface="+mn-lt"/>
                <a:ea typeface="+mn-ea"/>
                <a:cs typeface="+mn-cs"/>
              </a:rPr>
              <a:t>’</a:t>
            </a:r>
            <a:r>
              <a:rPr kumimoji="1" lang="en-US" altLang="zh-CN" sz="2600" b="0" i="0" u="none" strike="noStrike" kern="0" cap="none" spc="0" normalizeH="0" baseline="0" noProof="0">
                <a:ln>
                  <a:noFill/>
                </a:ln>
                <a:solidFill>
                  <a:schemeClr val="tx1"/>
                </a:solidFill>
                <a:effectLst/>
                <a:uLnTx/>
                <a:uFillTx/>
                <a:latin typeface="宋体" panose="02010600030101010101" pitchFamily="2" charset="-122"/>
                <a:ea typeface="+mn-ea"/>
                <a:cs typeface="+mn-cs"/>
              </a:rPr>
              <a:t>,</a:t>
            </a:r>
            <a:r>
              <a:rPr kumimoji="1" lang="zh-CN" altLang="en-US" sz="2600" b="0" i="0" u="none" strike="noStrike" kern="0" cap="none" spc="0" normalizeH="0" baseline="0" noProof="0">
                <a:ln>
                  <a:noFill/>
                </a:ln>
                <a:solidFill>
                  <a:schemeClr val="tx1"/>
                </a:solidFill>
                <a:effectLst/>
                <a:uLnTx/>
                <a:uFillTx/>
                <a:latin typeface="宋体" panose="02010600030101010101" pitchFamily="2" charset="-122"/>
                <a:ea typeface="+mn-ea"/>
                <a:cs typeface="+mn-cs"/>
              </a:rPr>
              <a:t>使</a:t>
            </a:r>
            <a:r>
              <a:rPr kumimoji="1" lang="en-US" altLang="zh-CN" sz="2600" b="0" i="0" u="none" strike="noStrike" kern="0" cap="none" spc="0" normalizeH="0" baseline="0" noProof="0">
                <a:ln>
                  <a:noFill/>
                </a:ln>
                <a:solidFill>
                  <a:srgbClr val="000099"/>
                </a:solidFill>
                <a:effectLst/>
                <a:uLnTx/>
                <a:uFillTx/>
                <a:latin typeface="宋体" panose="02010600030101010101" pitchFamily="2" charset="-122"/>
                <a:ea typeface="+mn-ea"/>
                <a:cs typeface="+mn-cs"/>
              </a:rPr>
              <a:t>L(M)</a:t>
            </a:r>
            <a:r>
              <a:rPr kumimoji="1" lang="zh-CN" altLang="en-US" sz="2600" b="0" i="0" u="none" strike="noStrike" kern="0" cap="none" spc="0" normalizeH="0" baseline="0" noProof="0">
                <a:ln>
                  <a:noFill/>
                </a:ln>
                <a:solidFill>
                  <a:srgbClr val="000099"/>
                </a:solidFill>
                <a:effectLst/>
                <a:uLnTx/>
                <a:uFillTx/>
                <a:latin typeface="宋体" panose="02010600030101010101" pitchFamily="2" charset="-122"/>
                <a:ea typeface="+mn-ea"/>
                <a:cs typeface="+mn-cs"/>
              </a:rPr>
              <a:t>＝</a:t>
            </a:r>
            <a:r>
              <a:rPr kumimoji="1" lang="en-US" altLang="zh-CN" sz="2600" b="0" i="0" u="none" strike="noStrike" kern="0" cap="none" spc="0" normalizeH="0" baseline="0" noProof="0">
                <a:ln>
                  <a:noFill/>
                </a:ln>
                <a:solidFill>
                  <a:srgbClr val="000099"/>
                </a:solidFill>
                <a:effectLst/>
                <a:uLnTx/>
                <a:uFillTx/>
                <a:latin typeface="宋体" panose="02010600030101010101" pitchFamily="2" charset="-122"/>
                <a:ea typeface="+mn-ea"/>
                <a:cs typeface="+mn-cs"/>
              </a:rPr>
              <a:t>L(M</a:t>
            </a:r>
            <a:r>
              <a:rPr kumimoji="1" lang="en-US" altLang="zh-CN" sz="2600" b="0" i="0" u="none" strike="noStrike" kern="0" cap="none" spc="0" normalizeH="0" baseline="0" noProof="0">
                <a:ln>
                  <a:noFill/>
                </a:ln>
                <a:solidFill>
                  <a:srgbClr val="000099"/>
                </a:solidFill>
                <a:effectLst/>
                <a:uLnTx/>
                <a:uFillTx/>
                <a:latin typeface="+mn-lt"/>
                <a:ea typeface="+mn-ea"/>
                <a:cs typeface="+mn-cs"/>
              </a:rPr>
              <a:t>’</a:t>
            </a:r>
            <a:r>
              <a:rPr kumimoji="1" lang="en-US" altLang="zh-CN" sz="2600" b="0" i="0" u="none" strike="noStrike" kern="0" cap="none" spc="0" normalizeH="0" baseline="0" noProof="0">
                <a:ln>
                  <a:noFill/>
                </a:ln>
                <a:solidFill>
                  <a:srgbClr val="000099"/>
                </a:solidFill>
                <a:effectLst/>
                <a:uLnTx/>
                <a:uFillTx/>
                <a:latin typeface="宋体" panose="02010600030101010101" pitchFamily="2" charset="-122"/>
                <a:ea typeface="+mn-ea"/>
                <a:cs typeface="+mn-cs"/>
              </a:rPr>
              <a:t>)</a:t>
            </a:r>
            <a:r>
              <a:rPr kumimoji="1" lang="zh-CN" altLang="en-US" sz="2600" b="0" i="0" u="none" strike="noStrike" kern="0" cap="none" spc="0" normalizeH="0" baseline="0" noProof="0">
                <a:ln>
                  <a:noFill/>
                </a:ln>
                <a:solidFill>
                  <a:schemeClr val="tx1"/>
                </a:solidFill>
                <a:effectLst/>
                <a:uLnTx/>
                <a:uFillTx/>
                <a:latin typeface="宋体" panose="02010600030101010101" pitchFamily="2" charset="-122"/>
                <a:ea typeface="+mn-ea"/>
                <a:cs typeface="+mn-cs"/>
              </a:rPr>
              <a:t>；</a:t>
            </a:r>
            <a:endParaRPr kumimoji="1" lang="zh-CN" altLang="en-US" sz="2600" b="0" i="0" u="none" strike="noStrike" kern="0" cap="none" spc="0" normalizeH="0" baseline="0" noProof="0">
              <a:ln>
                <a:noFill/>
              </a:ln>
              <a:solidFill>
                <a:schemeClr val="tx1"/>
              </a:solidFill>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600" b="0" i="0" u="none" strike="noStrike" kern="0" cap="none" spc="0" normalizeH="0" baseline="0" noProof="0">
                <a:ln>
                  <a:noFill/>
                </a:ln>
                <a:solidFill>
                  <a:schemeClr val="tx1"/>
                </a:solidFill>
                <a:effectLst/>
                <a:uLnTx/>
                <a:uFillTx/>
                <a:latin typeface="宋体" panose="02010600030101010101" pitchFamily="2" charset="-122"/>
                <a:ea typeface="+mn-ea"/>
                <a:cs typeface="+mn-cs"/>
              </a:rPr>
              <a:t>(3)</a:t>
            </a:r>
            <a:r>
              <a:rPr kumimoji="1" lang="zh-CN" altLang="en-US" sz="2600" b="0" i="0" u="none" strike="noStrike" kern="0" cap="none" spc="0" normalizeH="0" baseline="0" noProof="0">
                <a:ln>
                  <a:noFill/>
                </a:ln>
                <a:solidFill>
                  <a:schemeClr val="tx1"/>
                </a:solidFill>
                <a:effectLst/>
                <a:uLnTx/>
                <a:uFillTx/>
                <a:latin typeface="宋体" panose="02010600030101010101" pitchFamily="2" charset="-122"/>
                <a:ea typeface="+mn-ea"/>
                <a:cs typeface="+mn-cs"/>
              </a:rPr>
              <a:t>正规文法与有限自动机的等价性；</a:t>
            </a:r>
            <a:endParaRPr kumimoji="1" lang="zh-CN" altLang="en-US" sz="2600" b="0" i="0" u="none" strike="noStrike" kern="0" cap="none" spc="0" normalizeH="0" baseline="0" noProof="0">
              <a:ln>
                <a:noFill/>
              </a:ln>
              <a:solidFill>
                <a:schemeClr val="tx1"/>
              </a:solidFill>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(4)</a:t>
            </a:r>
            <a:r>
              <a:rPr kumimoji="1" lang="zh-CN" altLang="en-US"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正规式与有限自动机的等价性；</a:t>
            </a:r>
            <a:endParaRPr kumimoji="1" lang="zh-CN" altLang="en-US" sz="2600" b="0" i="0" u="none" strike="noStrike" kern="0" cap="none" spc="0" normalizeH="0" baseline="0" noProof="0">
              <a:ln>
                <a:noFill/>
              </a:ln>
              <a:solidFill>
                <a:srgbClr val="FF0000"/>
              </a:solidFill>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   </a:t>
            </a:r>
            <a:r>
              <a:rPr kumimoji="1" lang="en-US" altLang="zh-CN"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a: FA M </a:t>
            </a:r>
            <a:r>
              <a:rPr kumimoji="1" lang="en-US" altLang="zh-CN" sz="2400" b="0" i="0" u="none" strike="noStrike" kern="0" cap="none" spc="0" normalizeH="0" baseline="0" noProof="0">
                <a:ln>
                  <a:noFill/>
                </a:ln>
                <a:solidFill>
                  <a:schemeClr val="tx2"/>
                </a:solidFill>
                <a:effectLst/>
                <a:uLnTx/>
                <a:uFillTx/>
                <a:latin typeface="宋体" panose="02010600030101010101" pitchFamily="2" charset="-122"/>
                <a:ea typeface="+mn-ea"/>
                <a:cs typeface="+mn-cs"/>
              </a:rPr>
              <a:t>→</a:t>
            </a:r>
            <a:r>
              <a:rPr kumimoji="1" lang="zh-CN" altLang="en-US"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正规式</a:t>
            </a:r>
            <a:r>
              <a:rPr kumimoji="1" lang="en-US" altLang="zh-CN"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r,</a:t>
            </a:r>
            <a:r>
              <a:rPr kumimoji="1" lang="zh-CN" altLang="en-US"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使得</a:t>
            </a:r>
            <a:r>
              <a:rPr kumimoji="1" lang="en-US" altLang="zh-CN"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L(r)=L(M)</a:t>
            </a:r>
            <a:endParaRPr kumimoji="1" lang="en-US" altLang="zh-CN" sz="2600" b="0" i="0" u="none" strike="noStrike" kern="0" cap="none" spc="0" normalizeH="0" baseline="0" noProof="0">
              <a:ln>
                <a:noFill/>
              </a:ln>
              <a:solidFill>
                <a:srgbClr val="FF0000"/>
              </a:solidFill>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a:ln>
                  <a:noFill/>
                </a:ln>
                <a:solidFill>
                  <a:srgbClr val="0000FF"/>
                </a:solidFill>
                <a:effectLst/>
                <a:uLnTx/>
                <a:uFillTx/>
                <a:latin typeface="+mn-lt"/>
                <a:ea typeface="+mn-ea"/>
                <a:cs typeface="+mn-cs"/>
              </a:rPr>
              <a:t>     </a:t>
            </a:r>
            <a:r>
              <a:rPr kumimoji="1" lang="en-US" altLang="zh-CN" sz="2800" b="0" i="0" u="none" strike="noStrike" kern="0" cap="none" spc="0" normalizeH="0" baseline="0" noProof="0">
                <a:ln>
                  <a:noFill/>
                </a:ln>
                <a:solidFill>
                  <a:srgbClr val="FF0000"/>
                </a:solidFill>
                <a:effectLst/>
                <a:uLnTx/>
                <a:uFillTx/>
                <a:latin typeface="+mn-lt"/>
                <a:ea typeface="+mn-ea"/>
                <a:cs typeface="+mn-cs"/>
              </a:rPr>
              <a:t>b:   </a:t>
            </a:r>
            <a:r>
              <a:rPr kumimoji="1" lang="zh-CN" altLang="en-US"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正规式</a:t>
            </a:r>
            <a:r>
              <a:rPr kumimoji="1" lang="en-US" altLang="zh-CN"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r</a:t>
            </a:r>
            <a:r>
              <a:rPr kumimoji="1" lang="en-US" altLang="zh-CN" sz="2400" b="0" i="0" u="none" strike="noStrike" kern="0" cap="none" spc="0" normalizeH="0" baseline="0" noProof="0">
                <a:ln>
                  <a:noFill/>
                </a:ln>
                <a:solidFill>
                  <a:schemeClr val="tx2"/>
                </a:solidFill>
                <a:effectLst/>
                <a:uLnTx/>
                <a:uFillTx/>
                <a:latin typeface="宋体" panose="02010600030101010101" pitchFamily="2" charset="-122"/>
                <a:ea typeface="+mn-ea"/>
                <a:cs typeface="+mn-cs"/>
              </a:rPr>
              <a:t>→</a:t>
            </a:r>
            <a:r>
              <a:rPr kumimoji="1" lang="en-US" altLang="zh-CN"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FA M ,</a:t>
            </a:r>
            <a:r>
              <a:rPr kumimoji="1" lang="zh-CN" altLang="en-US"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使得</a:t>
            </a:r>
            <a:r>
              <a:rPr kumimoji="1" lang="en-US" altLang="zh-CN" sz="2600" b="0" i="0" u="none" strike="noStrike" kern="0" cap="none" spc="0" normalizeH="0" baseline="0" noProof="0">
                <a:ln>
                  <a:noFill/>
                </a:ln>
                <a:solidFill>
                  <a:srgbClr val="FF0000"/>
                </a:solidFill>
                <a:effectLst/>
                <a:uLnTx/>
                <a:uFillTx/>
                <a:latin typeface="宋体" panose="02010600030101010101" pitchFamily="2" charset="-122"/>
                <a:ea typeface="+mn-ea"/>
                <a:cs typeface="+mn-cs"/>
              </a:rPr>
              <a:t>L(M)=L(r)</a:t>
            </a:r>
            <a:endParaRPr kumimoji="1" lang="en-US" altLang="zh-CN" sz="2400" b="0" i="0" u="none" strike="noStrike" kern="0" cap="none" spc="0" normalizeH="0" baseline="0" noProof="0">
              <a:ln>
                <a:noFill/>
              </a:ln>
              <a:solidFill>
                <a:srgbClr val="FF0000"/>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34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正规文法</a:t>
            </a:r>
            <a:r>
              <a:rPr kumimoji="1" lang="zh-CN" altLang="en-US" sz="3400" b="0" i="0" u="none" strike="noStrike" kern="0" cap="none" spc="0" normalizeH="0" baseline="0" noProof="0">
                <a:ln>
                  <a:noFill/>
                </a:ln>
                <a:solidFill>
                  <a:srgbClr val="000099"/>
                </a:solidFill>
                <a:effectLst/>
                <a:uLnTx/>
                <a:uFillTx/>
                <a:latin typeface="+mn-lt"/>
                <a:ea typeface="MingLiU" pitchFamily="49" charset="-120"/>
                <a:cs typeface="+mn-cs"/>
              </a:rPr>
              <a:t>┝┥</a:t>
            </a:r>
            <a:r>
              <a:rPr kumimoji="1" lang="zh-CN" altLang="en-US" sz="34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正规式</a:t>
            </a:r>
            <a:r>
              <a:rPr kumimoji="1" lang="zh-CN" altLang="en-US" sz="3400" b="0" i="0" u="none" strike="noStrike" kern="0" cap="none" spc="0" normalizeH="0" baseline="0" noProof="0">
                <a:ln>
                  <a:noFill/>
                </a:ln>
                <a:solidFill>
                  <a:srgbClr val="000099"/>
                </a:solidFill>
                <a:effectLst/>
                <a:uLnTx/>
                <a:uFillTx/>
                <a:latin typeface="+mn-lt"/>
                <a:ea typeface="MingLiU" pitchFamily="49" charset="-120"/>
                <a:cs typeface="+mn-cs"/>
              </a:rPr>
              <a:t>┝┥  </a:t>
            </a:r>
            <a:r>
              <a:rPr kumimoji="1" lang="en-US" altLang="zh-CN" sz="34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NFA</a:t>
            </a:r>
            <a:r>
              <a:rPr kumimoji="1" lang="en-US" altLang="zh-CN" sz="32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 M</a:t>
            </a:r>
            <a:r>
              <a:rPr kumimoji="1" lang="en-US" altLang="zh-CN" sz="3200" b="0" i="0" u="none" strike="noStrike" kern="0" cap="none" spc="0" normalizeH="0" baseline="0" noProof="0">
                <a:ln>
                  <a:noFill/>
                </a:ln>
                <a:solidFill>
                  <a:srgbClr val="000099"/>
                </a:solidFill>
                <a:effectLst/>
                <a:uLnTx/>
                <a:uFillTx/>
                <a:latin typeface="宋体" panose="02010600030101010101" pitchFamily="2" charset="-122"/>
                <a:ea typeface="+mn-ea"/>
                <a:cs typeface="+mn-cs"/>
              </a:rPr>
              <a:t> </a:t>
            </a:r>
            <a:r>
              <a:rPr kumimoji="1" lang="en-US" altLang="zh-CN" sz="3400" b="0" i="0" u="none" strike="noStrike" kern="0" cap="none" spc="0" normalizeH="0" baseline="0" noProof="0">
                <a:ln>
                  <a:noFill/>
                </a:ln>
                <a:solidFill>
                  <a:srgbClr val="000099"/>
                </a:solidFill>
                <a:effectLst/>
                <a:uLnTx/>
                <a:uFillTx/>
                <a:latin typeface="+mn-lt"/>
                <a:ea typeface="MingLiU" pitchFamily="49" charset="-120"/>
                <a:cs typeface="+mn-cs"/>
              </a:rPr>
              <a:t>┝┥</a:t>
            </a:r>
            <a:r>
              <a:rPr kumimoji="1" lang="en-US" altLang="zh-CN" sz="32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DFA</a:t>
            </a:r>
            <a:r>
              <a:rPr kumimoji="1" lang="en-US" altLang="zh-CN" sz="34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 M</a:t>
            </a:r>
            <a:endParaRPr kumimoji="1" lang="en-US" altLang="zh-CN" sz="34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p:cNvSpPr>
          <p:nvPr>
            <p:ph type="title"/>
          </p:nvPr>
        </p:nvSpPr>
        <p:spPr>
          <a:xfrm>
            <a:off x="685800" y="609600"/>
            <a:ext cx="7772400" cy="533400"/>
          </a:xfrm>
        </p:spPr>
        <p:txBody>
          <a:bodyPr vert="horz" wrap="square" lIns="91440" tIns="45720" rIns="91440" bIns="45720" anchor="ctr" anchorCtr="0"/>
          <a:p>
            <a:pPr eaLnBrk="1" hangingPunct="1"/>
            <a:r>
              <a:rPr lang="en-US" altLang="zh-CN" sz="3900" u="sng" dirty="0">
                <a:solidFill>
                  <a:srgbClr val="FF0000"/>
                </a:solidFill>
                <a:latin typeface="宋体" panose="02010600030101010101" pitchFamily="2" charset="-122"/>
              </a:rPr>
              <a:t>FA M </a:t>
            </a:r>
            <a:r>
              <a:rPr lang="en-US" altLang="zh-CN" sz="3600" u="sng" dirty="0">
                <a:solidFill>
                  <a:srgbClr val="FF0000"/>
                </a:solidFill>
                <a:latin typeface="宋体" panose="02010600030101010101" pitchFamily="2" charset="-122"/>
              </a:rPr>
              <a:t>→</a:t>
            </a:r>
            <a:r>
              <a:rPr lang="zh-CN" altLang="en-US" sz="3900" u="sng" dirty="0">
                <a:solidFill>
                  <a:srgbClr val="FF0000"/>
                </a:solidFill>
                <a:latin typeface="宋体" panose="02010600030101010101" pitchFamily="2" charset="-122"/>
              </a:rPr>
              <a:t>正规式</a:t>
            </a:r>
            <a:r>
              <a:rPr lang="en-US" altLang="zh-CN" sz="3900" u="sng" dirty="0">
                <a:solidFill>
                  <a:srgbClr val="FF0000"/>
                </a:solidFill>
                <a:latin typeface="宋体" panose="02010600030101010101" pitchFamily="2" charset="-122"/>
              </a:rPr>
              <a:t>r</a:t>
            </a:r>
            <a:r>
              <a:rPr lang="en-US" altLang="zh-CN" sz="3600" b="1" u="sng" dirty="0">
                <a:solidFill>
                  <a:srgbClr val="FF0000"/>
                </a:solidFill>
                <a:latin typeface="宋体" panose="02010600030101010101" pitchFamily="2" charset="-122"/>
              </a:rPr>
              <a:t> </a:t>
            </a:r>
            <a:endParaRPr lang="en-US" altLang="zh-CN" sz="3600" b="1" u="sng" dirty="0">
              <a:solidFill>
                <a:srgbClr val="FF0000"/>
              </a:solidFill>
              <a:latin typeface="宋体" panose="02010600030101010101" pitchFamily="2" charset="-122"/>
            </a:endParaRPr>
          </a:p>
        </p:txBody>
      </p:sp>
      <p:sp>
        <p:nvSpPr>
          <p:cNvPr id="122883" name="Rectangle 3"/>
          <p:cNvSpPr txBox="1"/>
          <p:nvPr/>
        </p:nvSpPr>
        <p:spPr>
          <a:xfrm>
            <a:off x="381000" y="1981200"/>
            <a:ext cx="8382000" cy="4495800"/>
          </a:xfrm>
          <a:prstGeom prst="rect">
            <a:avLst/>
          </a:prstGeom>
          <a:noFill/>
          <a:ln w="9525" cap="flat" cmpd="sng">
            <a:solidFill>
              <a:srgbClr val="000099"/>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33400" lvl="0" indent="-533400" algn="just" eaLnBrk="1" hangingPunct="1">
              <a:buNone/>
            </a:pPr>
            <a:r>
              <a:rPr lang="en-US" altLang="zh-CN" dirty="0"/>
              <a:t> </a:t>
            </a:r>
            <a:r>
              <a:rPr lang="zh-CN" altLang="en-US" sz="2400" dirty="0"/>
              <a:t>一个非确定有限自动机（</a:t>
            </a:r>
            <a:r>
              <a:rPr lang="en-US" altLang="zh-CN" sz="2400" dirty="0"/>
              <a:t>NFA</a:t>
            </a:r>
            <a:r>
              <a:rPr lang="zh-CN" altLang="en-US" sz="2400" dirty="0"/>
              <a:t>）</a:t>
            </a:r>
            <a:r>
              <a:rPr lang="en-US" altLang="zh-CN" sz="2400" dirty="0"/>
              <a:t>M </a:t>
            </a:r>
            <a:r>
              <a:rPr lang="zh-CN" altLang="en-US" sz="2400" dirty="0"/>
              <a:t>是一个五元式  </a:t>
            </a:r>
            <a:endParaRPr lang="zh-CN" altLang="en-US" sz="2400" dirty="0"/>
          </a:p>
          <a:p>
            <a:pPr marL="533400" lvl="0" indent="-533400" algn="just" eaLnBrk="1" hangingPunct="1">
              <a:buNone/>
            </a:pPr>
            <a:r>
              <a:rPr lang="zh-CN" altLang="en-US" sz="2400" dirty="0"/>
              <a:t>           </a:t>
            </a:r>
            <a:r>
              <a:rPr lang="en-US" altLang="zh-CN" sz="2400" dirty="0"/>
              <a:t>M = ( </a:t>
            </a:r>
            <a:r>
              <a:rPr lang="en-US" altLang="zh-CN" sz="2400" dirty="0">
                <a:solidFill>
                  <a:srgbClr val="0000FF"/>
                </a:solidFill>
              </a:rPr>
              <a:t>S</a:t>
            </a:r>
            <a:r>
              <a:rPr lang="en-US" altLang="zh-CN" sz="2400" dirty="0"/>
              <a:t>,</a:t>
            </a:r>
            <a:r>
              <a:rPr lang="en-US" altLang="zh-CN" sz="2400" dirty="0">
                <a:solidFill>
                  <a:srgbClr val="0000FF"/>
                </a:solidFill>
                <a:latin typeface="宋体" panose="02010600030101010101" pitchFamily="2" charset="-122"/>
              </a:rPr>
              <a:t> ∑,</a:t>
            </a:r>
            <a:r>
              <a:rPr lang="en-US" altLang="zh-CN" sz="2400" dirty="0">
                <a:solidFill>
                  <a:srgbClr val="0000FF"/>
                </a:solidFill>
                <a:ea typeface="MingLiU" pitchFamily="49" charset="-120"/>
              </a:rPr>
              <a:t> δ</a:t>
            </a:r>
            <a:r>
              <a:rPr lang="en-US" altLang="zh-CN" sz="2400" dirty="0">
                <a:solidFill>
                  <a:srgbClr val="0000FF"/>
                </a:solidFill>
                <a:latin typeface="宋体" panose="02010600030101010101" pitchFamily="2" charset="-122"/>
              </a:rPr>
              <a:t>,S</a:t>
            </a:r>
            <a:r>
              <a:rPr lang="en-US" altLang="zh-CN" sz="2400" baseline="-30000" dirty="0">
                <a:solidFill>
                  <a:srgbClr val="0000FF"/>
                </a:solidFill>
                <a:latin typeface="宋体" panose="02010600030101010101" pitchFamily="2" charset="-122"/>
              </a:rPr>
              <a:t>0</a:t>
            </a:r>
            <a:r>
              <a:rPr lang="zh-CN" altLang="en-US" sz="2400" dirty="0">
                <a:solidFill>
                  <a:srgbClr val="0000FF"/>
                </a:solidFill>
                <a:latin typeface="宋体" panose="02010600030101010101" pitchFamily="2" charset="-122"/>
              </a:rPr>
              <a:t>，</a:t>
            </a:r>
            <a:r>
              <a:rPr lang="en-US" altLang="zh-CN" sz="2400" dirty="0">
                <a:solidFill>
                  <a:srgbClr val="0000FF"/>
                </a:solidFill>
                <a:latin typeface="宋体" panose="02010600030101010101" pitchFamily="2" charset="-122"/>
              </a:rPr>
              <a:t>F ),</a:t>
            </a:r>
            <a:r>
              <a:rPr lang="zh-CN" altLang="en-US" sz="2400" dirty="0">
                <a:latin typeface="宋体" panose="02010600030101010101" pitchFamily="2" charset="-122"/>
              </a:rPr>
              <a:t>其中：</a:t>
            </a:r>
            <a:endParaRPr lang="zh-CN" altLang="en-US" sz="2400" dirty="0"/>
          </a:p>
          <a:p>
            <a:pPr marL="533400" lvl="0" indent="-533400" algn="just" eaLnBrk="1" hangingPunct="1">
              <a:buNone/>
            </a:pPr>
            <a:r>
              <a:rPr lang="en-US" altLang="zh-CN" sz="2400" dirty="0">
                <a:solidFill>
                  <a:schemeClr val="tx2"/>
                </a:solidFill>
              </a:rPr>
              <a:t>(1)</a:t>
            </a:r>
            <a:r>
              <a:rPr lang="en-US" altLang="zh-CN" sz="2400" dirty="0">
                <a:solidFill>
                  <a:srgbClr val="0000FF"/>
                </a:solidFill>
              </a:rPr>
              <a:t> S</a:t>
            </a:r>
            <a:r>
              <a:rPr lang="zh-CN" altLang="en-US" sz="2400" dirty="0">
                <a:latin typeface="宋体" panose="02010600030101010101" pitchFamily="2" charset="-122"/>
              </a:rPr>
              <a:t>是一个有限集，它的每一个元素称为一个状态</a:t>
            </a:r>
            <a:endParaRPr lang="zh-CN" altLang="en-US" sz="2400" dirty="0">
              <a:latin typeface="宋体" panose="02010600030101010101" pitchFamily="2" charset="-122"/>
            </a:endParaRPr>
          </a:p>
          <a:p>
            <a:pPr marL="533400" lvl="0" indent="-533400" algn="just" eaLnBrk="1" hangingPunct="1">
              <a:buNone/>
            </a:pPr>
            <a:r>
              <a:rPr lang="en-US" altLang="zh-CN" sz="2400" dirty="0">
                <a:solidFill>
                  <a:schemeClr val="tx2"/>
                </a:solidFill>
                <a:latin typeface="宋体" panose="02010600030101010101" pitchFamily="2" charset="-122"/>
              </a:rPr>
              <a:t>(2)</a:t>
            </a:r>
            <a:r>
              <a:rPr lang="en-US" altLang="zh-CN" sz="2400" dirty="0">
                <a:solidFill>
                  <a:srgbClr val="0000FF"/>
                </a:solidFill>
                <a:latin typeface="宋体" panose="02010600030101010101" pitchFamily="2" charset="-122"/>
              </a:rPr>
              <a:t>∑</a:t>
            </a:r>
            <a:r>
              <a:rPr lang="zh-CN" altLang="en-US" sz="2400" dirty="0">
                <a:solidFill>
                  <a:srgbClr val="000000"/>
                </a:solidFill>
                <a:latin typeface="宋体" panose="02010600030101010101" pitchFamily="2" charset="-122"/>
              </a:rPr>
              <a:t>是一个有穷字母集，它的每一个元素称为一个</a:t>
            </a:r>
            <a:r>
              <a:rPr lang="zh-CN" altLang="en-US" sz="2400" dirty="0">
                <a:solidFill>
                  <a:srgbClr val="0000FF"/>
                </a:solidFill>
                <a:latin typeface="宋体" panose="02010600030101010101" pitchFamily="2" charset="-122"/>
              </a:rPr>
              <a:t>输入字符</a:t>
            </a:r>
            <a:r>
              <a:rPr lang="zh-CN" altLang="en-US" sz="2400" dirty="0">
                <a:solidFill>
                  <a:srgbClr val="000000"/>
                </a:solidFill>
                <a:latin typeface="宋体" panose="02010600030101010101" pitchFamily="2" charset="-122"/>
              </a:rPr>
              <a:t>；</a:t>
            </a:r>
            <a:endParaRPr lang="zh-CN" altLang="en-US" sz="2400" dirty="0"/>
          </a:p>
          <a:p>
            <a:pPr marL="533400" lvl="0" indent="-533400" algn="just" eaLnBrk="1" hangingPunct="1">
              <a:buNone/>
            </a:pPr>
            <a:r>
              <a:rPr lang="en-US" altLang="zh-CN" sz="2400" dirty="0">
                <a:solidFill>
                  <a:schemeClr val="tx2"/>
                </a:solidFill>
                <a:ea typeface="MingLiU" pitchFamily="49" charset="-120"/>
              </a:rPr>
              <a:t>(3)</a:t>
            </a:r>
            <a:r>
              <a:rPr lang="en-US" altLang="zh-CN" sz="2400" dirty="0">
                <a:solidFill>
                  <a:srgbClr val="0000FF"/>
                </a:solidFill>
                <a:ea typeface="MingLiU" pitchFamily="49" charset="-120"/>
              </a:rPr>
              <a:t>δ</a:t>
            </a:r>
            <a:r>
              <a:rPr lang="zh-CN" altLang="en-US" sz="2400" dirty="0">
                <a:solidFill>
                  <a:srgbClr val="000000"/>
                </a:solidFill>
                <a:latin typeface="宋体" panose="02010600030101010101" pitchFamily="2" charset="-122"/>
              </a:rPr>
              <a:t>是一个从</a:t>
            </a:r>
            <a:r>
              <a:rPr lang="en-US" altLang="zh-CN" sz="2400" dirty="0">
                <a:solidFill>
                  <a:srgbClr val="0000FF"/>
                </a:solidFill>
                <a:latin typeface="宋体" panose="02010600030101010101" pitchFamily="2" charset="-122"/>
              </a:rPr>
              <a:t>S×</a:t>
            </a:r>
            <a:r>
              <a:rPr lang="en-US" altLang="zh-CN" sz="2400" dirty="0">
                <a:solidFill>
                  <a:srgbClr val="FF0000"/>
                </a:solidFill>
                <a:latin typeface="宋体" panose="02010600030101010101" pitchFamily="2" charset="-122"/>
              </a:rPr>
              <a:t>∑</a:t>
            </a:r>
            <a:r>
              <a:rPr lang="en-US" altLang="zh-CN" sz="2400" baseline="30000" dirty="0">
                <a:solidFill>
                  <a:srgbClr val="FF0000"/>
                </a:solidFill>
                <a:latin typeface="宋体" panose="02010600030101010101" pitchFamily="2" charset="-122"/>
              </a:rPr>
              <a:t>*</a:t>
            </a:r>
            <a:r>
              <a:rPr lang="zh-CN" altLang="en-US" sz="2400" dirty="0">
                <a:solidFill>
                  <a:srgbClr val="000000"/>
                </a:solidFill>
                <a:latin typeface="宋体" panose="02010600030101010101" pitchFamily="2" charset="-122"/>
              </a:rPr>
              <a:t>至</a:t>
            </a:r>
            <a:r>
              <a:rPr lang="en-US" altLang="zh-CN" sz="2400" dirty="0">
                <a:solidFill>
                  <a:srgbClr val="0000FF"/>
                </a:solidFill>
                <a:latin typeface="宋体" panose="02010600030101010101" pitchFamily="2" charset="-122"/>
              </a:rPr>
              <a:t>S</a:t>
            </a:r>
            <a:r>
              <a:rPr lang="zh-CN" altLang="en-US" sz="2400" dirty="0">
                <a:solidFill>
                  <a:srgbClr val="000000"/>
                </a:solidFill>
                <a:latin typeface="宋体" panose="02010600030101010101" pitchFamily="2" charset="-122"/>
              </a:rPr>
              <a:t>的</a:t>
            </a:r>
            <a:r>
              <a:rPr lang="zh-CN" altLang="en-US" sz="2400" dirty="0">
                <a:solidFill>
                  <a:srgbClr val="FF0000"/>
                </a:solidFill>
                <a:latin typeface="宋体" panose="02010600030101010101" pitchFamily="2" charset="-122"/>
              </a:rPr>
              <a:t>子集</a:t>
            </a:r>
            <a:r>
              <a:rPr lang="zh-CN" altLang="en-US" sz="2400" dirty="0">
                <a:solidFill>
                  <a:srgbClr val="000000"/>
                </a:solidFill>
                <a:latin typeface="宋体" panose="02010600030101010101" pitchFamily="2" charset="-122"/>
              </a:rPr>
              <a:t>（</a:t>
            </a:r>
            <a:r>
              <a:rPr lang="en-US" altLang="zh-CN" sz="2400" dirty="0">
                <a:solidFill>
                  <a:srgbClr val="000000"/>
                </a:solidFill>
                <a:latin typeface="宋体" panose="02010600030101010101" pitchFamily="2" charset="-122"/>
              </a:rPr>
              <a:t>not</a:t>
            </a:r>
            <a:r>
              <a:rPr lang="zh-CN" altLang="en-US" sz="2400" dirty="0">
                <a:solidFill>
                  <a:srgbClr val="000000"/>
                </a:solidFill>
                <a:latin typeface="宋体" panose="02010600030101010101" pitchFamily="2" charset="-122"/>
              </a:rPr>
              <a:t>单值）</a:t>
            </a:r>
            <a:r>
              <a:rPr lang="zh-CN" altLang="en-US" sz="2400" dirty="0">
                <a:solidFill>
                  <a:srgbClr val="0000FF"/>
                </a:solidFill>
                <a:latin typeface="宋体" panose="02010600030101010101" pitchFamily="2" charset="-122"/>
              </a:rPr>
              <a:t>影射</a:t>
            </a:r>
            <a:r>
              <a:rPr lang="zh-CN" altLang="en-US" sz="2400" dirty="0">
                <a:solidFill>
                  <a:srgbClr val="000000"/>
                </a:solidFill>
                <a:latin typeface="宋体" panose="02010600030101010101" pitchFamily="2" charset="-122"/>
              </a:rPr>
              <a:t>；</a:t>
            </a:r>
            <a:endParaRPr lang="zh-CN" altLang="en-US" sz="2400" dirty="0"/>
          </a:p>
          <a:p>
            <a:pPr marL="533400" lvl="0" indent="-533400" algn="just" eaLnBrk="1" hangingPunct="1">
              <a:buNone/>
            </a:pPr>
            <a:r>
              <a:rPr lang="zh-CN" altLang="en-US" sz="2400" dirty="0">
                <a:solidFill>
                  <a:srgbClr val="000000"/>
                </a:solidFill>
                <a:latin typeface="宋体" panose="02010600030101010101" pitchFamily="2" charset="-122"/>
              </a:rPr>
              <a:t>    即 ： </a:t>
            </a:r>
            <a:r>
              <a:rPr lang="en-US" altLang="zh-CN" sz="2400" u="sng" dirty="0">
                <a:solidFill>
                  <a:srgbClr val="0000FF"/>
                </a:solidFill>
                <a:ea typeface="MingLiU" pitchFamily="49" charset="-120"/>
              </a:rPr>
              <a:t>δ</a:t>
            </a:r>
            <a:r>
              <a:rPr lang="en-US" altLang="zh-CN" sz="2400" u="sng" dirty="0">
                <a:solidFill>
                  <a:srgbClr val="0000FF"/>
                </a:solidFill>
              </a:rPr>
              <a:t> </a:t>
            </a:r>
            <a:r>
              <a:rPr lang="zh-CN" altLang="en-US" sz="2400" u="sng" dirty="0">
                <a:solidFill>
                  <a:srgbClr val="0000FF"/>
                </a:solidFill>
              </a:rPr>
              <a:t>：</a:t>
            </a:r>
            <a:r>
              <a:rPr lang="en-US" altLang="zh-CN" sz="2400" u="sng" dirty="0">
                <a:solidFill>
                  <a:srgbClr val="0000FF"/>
                </a:solidFill>
              </a:rPr>
              <a:t>S×</a:t>
            </a:r>
            <a:r>
              <a:rPr lang="en-US" altLang="zh-CN" sz="2400" u="sng" dirty="0">
                <a:solidFill>
                  <a:srgbClr val="0000FF"/>
                </a:solidFill>
                <a:latin typeface="宋体" panose="02010600030101010101" pitchFamily="2" charset="-122"/>
              </a:rPr>
              <a:t>∑</a:t>
            </a:r>
            <a:r>
              <a:rPr lang="en-US" altLang="zh-CN" sz="2400" u="sng" baseline="30000" dirty="0">
                <a:solidFill>
                  <a:srgbClr val="0000FF"/>
                </a:solidFill>
                <a:latin typeface="宋体" panose="02010600030101010101" pitchFamily="2" charset="-122"/>
              </a:rPr>
              <a:t>*</a:t>
            </a:r>
            <a:r>
              <a:rPr lang="en-US" altLang="zh-CN" sz="2400" u="sng" dirty="0">
                <a:solidFill>
                  <a:srgbClr val="0000FF"/>
                </a:solidFill>
              </a:rPr>
              <a:t>→2</a:t>
            </a:r>
            <a:r>
              <a:rPr lang="en-US" altLang="zh-CN" sz="2400" u="sng" baseline="30000" dirty="0">
                <a:solidFill>
                  <a:srgbClr val="0000FF"/>
                </a:solidFill>
              </a:rPr>
              <a:t>S</a:t>
            </a:r>
            <a:r>
              <a:rPr lang="zh-CN" altLang="en-US" sz="2400" dirty="0">
                <a:solidFill>
                  <a:srgbClr val="000000"/>
                </a:solidFill>
                <a:latin typeface="宋体" panose="02010600030101010101" pitchFamily="2" charset="-122"/>
              </a:rPr>
              <a:t>；</a:t>
            </a:r>
            <a:endParaRPr lang="zh-CN" altLang="en-US" sz="2400" dirty="0">
              <a:solidFill>
                <a:srgbClr val="FF0000"/>
              </a:solidFill>
            </a:endParaRPr>
          </a:p>
          <a:p>
            <a:pPr marL="533400" lvl="0" indent="-533400" algn="just" eaLnBrk="1" hangingPunct="1">
              <a:buNone/>
            </a:pPr>
            <a:r>
              <a:rPr lang="en-US" altLang="zh-CN" sz="2400" dirty="0">
                <a:solidFill>
                  <a:schemeClr val="tx2"/>
                </a:solidFill>
              </a:rPr>
              <a:t>(4)</a:t>
            </a:r>
            <a:r>
              <a:rPr lang="en-US" altLang="zh-CN" sz="2400" dirty="0">
                <a:solidFill>
                  <a:srgbClr val="0000FF"/>
                </a:solidFill>
              </a:rPr>
              <a:t> S</a:t>
            </a:r>
            <a:r>
              <a:rPr lang="en-US" altLang="zh-CN" sz="1800" baseline="-30000" dirty="0">
                <a:solidFill>
                  <a:srgbClr val="0000FF"/>
                </a:solidFill>
              </a:rPr>
              <a:t>0</a:t>
            </a:r>
            <a:r>
              <a:rPr lang="en-US" altLang="zh-CN" sz="2400" dirty="0">
                <a:ea typeface="MingLiU" pitchFamily="49" charset="-120"/>
                <a:sym typeface="Symbol" panose="05050102010706020507" pitchFamily="18" charset="2"/>
              </a:rPr>
              <a:t></a:t>
            </a:r>
            <a:r>
              <a:rPr lang="en-US" altLang="zh-CN" sz="2400" baseline="-30000" dirty="0">
                <a:solidFill>
                  <a:srgbClr val="0000FF"/>
                </a:solidFill>
              </a:rPr>
              <a:t> </a:t>
            </a:r>
            <a:r>
              <a:rPr lang="en-US" altLang="zh-CN" sz="2400" dirty="0">
                <a:solidFill>
                  <a:srgbClr val="000000"/>
                </a:solidFill>
                <a:latin typeface="宋体" panose="02010600030101010101" pitchFamily="2" charset="-122"/>
              </a:rPr>
              <a:t>S</a:t>
            </a:r>
            <a:r>
              <a:rPr lang="zh-CN" altLang="en-US" sz="2400" dirty="0">
                <a:solidFill>
                  <a:srgbClr val="000000"/>
                </a:solidFill>
                <a:latin typeface="宋体" panose="02010600030101010101" pitchFamily="2" charset="-122"/>
              </a:rPr>
              <a:t>，是一个</a:t>
            </a:r>
            <a:r>
              <a:rPr lang="zh-CN" altLang="en-US" sz="2400" u="sng" dirty="0">
                <a:solidFill>
                  <a:srgbClr val="000000"/>
                </a:solidFill>
                <a:latin typeface="宋体" panose="02010600030101010101" pitchFamily="2" charset="-122"/>
              </a:rPr>
              <a:t>非空</a:t>
            </a:r>
            <a:r>
              <a:rPr lang="zh-CN" altLang="en-US" sz="2400" u="sng" dirty="0">
                <a:solidFill>
                  <a:srgbClr val="0000FF"/>
                </a:solidFill>
                <a:latin typeface="宋体" panose="02010600030101010101" pitchFamily="2" charset="-122"/>
              </a:rPr>
              <a:t>初态</a:t>
            </a:r>
            <a:r>
              <a:rPr lang="zh-CN" altLang="en-US" sz="2400" u="sng" dirty="0">
                <a:latin typeface="宋体" panose="02010600030101010101" pitchFamily="2" charset="-122"/>
              </a:rPr>
              <a:t>集</a:t>
            </a:r>
            <a:r>
              <a:rPr lang="zh-CN" altLang="en-US" sz="2400" dirty="0">
                <a:latin typeface="宋体" panose="02010600030101010101" pitchFamily="2" charset="-122"/>
              </a:rPr>
              <a:t>；</a:t>
            </a:r>
            <a:endParaRPr lang="zh-CN" altLang="en-US" sz="2400" dirty="0"/>
          </a:p>
          <a:p>
            <a:pPr marL="533400" lvl="0" indent="-533400" eaLnBrk="1" hangingPunct="1">
              <a:buNone/>
            </a:pPr>
            <a:r>
              <a:rPr lang="en-US" altLang="zh-CN" sz="2400" dirty="0">
                <a:solidFill>
                  <a:schemeClr val="tx2"/>
                </a:solidFill>
              </a:rPr>
              <a:t>(5)</a:t>
            </a:r>
            <a:r>
              <a:rPr lang="en-US" altLang="zh-CN" sz="2400" dirty="0">
                <a:solidFill>
                  <a:srgbClr val="0000FF"/>
                </a:solidFill>
              </a:rPr>
              <a:t> </a:t>
            </a:r>
            <a:r>
              <a:rPr lang="en-US" altLang="zh-CN" sz="2400" dirty="0">
                <a:solidFill>
                  <a:srgbClr val="0000FF"/>
                </a:solidFill>
                <a:latin typeface="宋体" panose="02010600030101010101" pitchFamily="2" charset="-122"/>
              </a:rPr>
              <a:t>F</a:t>
            </a:r>
            <a:r>
              <a:rPr lang="en-US" altLang="zh-CN" sz="2400" dirty="0"/>
              <a:t> </a:t>
            </a:r>
            <a:r>
              <a:rPr lang="en-US" altLang="zh-CN" sz="2400" dirty="0">
                <a:ea typeface="MingLiU" pitchFamily="49" charset="-120"/>
                <a:sym typeface="Symbol" panose="05050102010706020507" pitchFamily="18" charset="2"/>
              </a:rPr>
              <a:t></a:t>
            </a:r>
            <a:r>
              <a:rPr lang="en-US" altLang="zh-CN" sz="2400" dirty="0"/>
              <a:t>S</a:t>
            </a:r>
            <a:r>
              <a:rPr lang="zh-CN" altLang="en-US" sz="2400" dirty="0">
                <a:latin typeface="宋体" panose="02010600030101010101" pitchFamily="2" charset="-122"/>
              </a:rPr>
              <a:t>，是一个</a:t>
            </a:r>
            <a:r>
              <a:rPr lang="zh-CN" altLang="en-US" sz="2400" dirty="0">
                <a:solidFill>
                  <a:srgbClr val="0000FF"/>
                </a:solidFill>
                <a:latin typeface="宋体" panose="02010600030101010101" pitchFamily="2" charset="-122"/>
              </a:rPr>
              <a:t>终态</a:t>
            </a:r>
            <a:r>
              <a:rPr lang="zh-CN" altLang="en-US" sz="2400" dirty="0">
                <a:latin typeface="宋体" panose="02010600030101010101" pitchFamily="2" charset="-122"/>
              </a:rPr>
              <a:t>集（可空）。</a:t>
            </a:r>
            <a:endParaRPr lang="zh-CN" altLang="en-US" sz="2400" dirty="0">
              <a:latin typeface="宋体" panose="02010600030101010101" pitchFamily="2" charset="-122"/>
            </a:endParaRPr>
          </a:p>
          <a:p>
            <a:pPr marL="533400" lvl="0" indent="-533400" eaLnBrk="1" hangingPunct="1">
              <a:buNone/>
            </a:pPr>
            <a:r>
              <a:rPr lang="zh-CN" altLang="en-US" sz="2400" dirty="0">
                <a:latin typeface="宋体" panose="02010600030101010101" pitchFamily="2" charset="-122"/>
              </a:rPr>
              <a:t>   </a:t>
            </a:r>
            <a:r>
              <a:rPr lang="zh-CN" altLang="en-US" sz="2400" u="sng" dirty="0">
                <a:solidFill>
                  <a:srgbClr val="A50021"/>
                </a:solidFill>
                <a:latin typeface="宋体" panose="02010600030101010101" pitchFamily="2" charset="-122"/>
              </a:rPr>
              <a:t>正规式</a:t>
            </a:r>
            <a:r>
              <a:rPr lang="zh-CN" altLang="en-US" u="sng" dirty="0">
                <a:solidFill>
                  <a:srgbClr val="A50021"/>
                </a:solidFill>
              </a:rPr>
              <a:t> </a:t>
            </a:r>
            <a:r>
              <a:rPr lang="zh-CN" altLang="en-US" sz="2400" u="sng" dirty="0">
                <a:solidFill>
                  <a:srgbClr val="A50021"/>
                </a:solidFill>
              </a:rPr>
              <a:t>→ </a:t>
            </a:r>
            <a:r>
              <a:rPr lang="en-US" altLang="zh-CN" sz="2400" u="sng" dirty="0">
                <a:solidFill>
                  <a:srgbClr val="A50021"/>
                </a:solidFill>
              </a:rPr>
              <a:t>NFA →DFA →</a:t>
            </a:r>
            <a:r>
              <a:rPr lang="zh-CN" altLang="en-US" sz="2400" u="sng" dirty="0">
                <a:solidFill>
                  <a:srgbClr val="A50021"/>
                </a:solidFill>
              </a:rPr>
              <a:t>程序</a:t>
            </a:r>
            <a:endParaRPr lang="zh-CN" altLang="en-US" sz="2400" u="sng" dirty="0">
              <a:solidFill>
                <a:srgbClr val="A50021"/>
              </a:solidFill>
            </a:endParaRPr>
          </a:p>
        </p:txBody>
      </p:sp>
      <p:sp>
        <p:nvSpPr>
          <p:cNvPr id="4" name="Oval 36"/>
          <p:cNvSpPr/>
          <p:nvPr/>
        </p:nvSpPr>
        <p:spPr>
          <a:xfrm>
            <a:off x="7061200" y="4610100"/>
            <a:ext cx="609600" cy="609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0</a:t>
            </a:r>
            <a:endParaRPr lang="en-US" altLang="zh-CN" sz="2800" dirty="0"/>
          </a:p>
        </p:txBody>
      </p:sp>
      <p:sp>
        <p:nvSpPr>
          <p:cNvPr id="5" name="Oval 37"/>
          <p:cNvSpPr/>
          <p:nvPr/>
        </p:nvSpPr>
        <p:spPr>
          <a:xfrm>
            <a:off x="7616825" y="5302250"/>
            <a:ext cx="609600" cy="6096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2</a:t>
            </a:r>
            <a:endParaRPr lang="en-US" altLang="zh-CN" sz="2800" dirty="0"/>
          </a:p>
        </p:txBody>
      </p:sp>
      <p:sp>
        <p:nvSpPr>
          <p:cNvPr id="6" name="Oval 38"/>
          <p:cNvSpPr/>
          <p:nvPr/>
        </p:nvSpPr>
        <p:spPr>
          <a:xfrm>
            <a:off x="6515100" y="5219700"/>
            <a:ext cx="609600" cy="6096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1</a:t>
            </a:r>
            <a:endParaRPr lang="en-US" altLang="zh-CN" sz="2800" dirty="0"/>
          </a:p>
        </p:txBody>
      </p:sp>
      <p:cxnSp>
        <p:nvCxnSpPr>
          <p:cNvPr id="7" name="AutoShape 39"/>
          <p:cNvCxnSpPr>
            <a:stCxn id="4" idx="7"/>
            <a:endCxn id="4" idx="1"/>
          </p:cNvCxnSpPr>
          <p:nvPr/>
        </p:nvCxnSpPr>
        <p:spPr>
          <a:xfrm rot="-5400000" flipV="1">
            <a:off x="7366000" y="4483100"/>
            <a:ext cx="12700" cy="431800"/>
          </a:xfrm>
          <a:prstGeom prst="curvedConnector3">
            <a:avLst>
              <a:gd name="adj1" fmla="val 2502944"/>
            </a:avLst>
          </a:prstGeom>
          <a:ln w="9525" cap="flat" cmpd="sng">
            <a:solidFill>
              <a:schemeClr val="tx1"/>
            </a:solidFill>
            <a:prstDash val="solid"/>
            <a:headEnd type="none" w="med" len="med"/>
            <a:tailEnd type="triangle" w="med" len="med"/>
          </a:ln>
        </p:spPr>
      </p:cxnSp>
      <p:cxnSp>
        <p:nvCxnSpPr>
          <p:cNvPr id="122888" name="AutoShape 40"/>
          <p:cNvCxnSpPr>
            <a:stCxn id="4" idx="2"/>
            <a:endCxn id="6" idx="0"/>
          </p:cNvCxnSpPr>
          <p:nvPr/>
        </p:nvCxnSpPr>
        <p:spPr>
          <a:xfrm rot="-10800000" flipV="1">
            <a:off x="6819900" y="4914900"/>
            <a:ext cx="241300" cy="304800"/>
          </a:xfrm>
          <a:prstGeom prst="curvedConnector2">
            <a:avLst/>
          </a:prstGeom>
          <a:ln w="9525" cap="flat" cmpd="sng">
            <a:solidFill>
              <a:schemeClr val="tx1"/>
            </a:solidFill>
            <a:prstDash val="solid"/>
            <a:headEnd type="none" w="med" len="med"/>
            <a:tailEnd type="triangle" w="med" len="med"/>
          </a:ln>
        </p:spPr>
      </p:cxnSp>
      <p:cxnSp>
        <p:nvCxnSpPr>
          <p:cNvPr id="122889" name="AutoShape 41"/>
          <p:cNvCxnSpPr>
            <a:stCxn id="4" idx="6"/>
            <a:endCxn id="5" idx="0"/>
          </p:cNvCxnSpPr>
          <p:nvPr/>
        </p:nvCxnSpPr>
        <p:spPr>
          <a:xfrm>
            <a:off x="7670800" y="4914900"/>
            <a:ext cx="250825" cy="387350"/>
          </a:xfrm>
          <a:prstGeom prst="curvedConnector2">
            <a:avLst/>
          </a:prstGeom>
          <a:ln w="9525" cap="flat" cmpd="sng">
            <a:solidFill>
              <a:schemeClr val="tx1"/>
            </a:solidFill>
            <a:prstDash val="solid"/>
            <a:headEnd type="none" w="med" len="med"/>
            <a:tailEnd type="triangle" w="med" len="med"/>
          </a:ln>
        </p:spPr>
      </p:cxnSp>
      <p:cxnSp>
        <p:nvCxnSpPr>
          <p:cNvPr id="10" name="AutoShape 42"/>
          <p:cNvCxnSpPr>
            <a:stCxn id="6" idx="3"/>
            <a:endCxn id="6" idx="5"/>
          </p:cNvCxnSpPr>
          <p:nvPr/>
        </p:nvCxnSpPr>
        <p:spPr>
          <a:xfrm rot="-5400000" flipH="1">
            <a:off x="6819900" y="5524500"/>
            <a:ext cx="12700" cy="431800"/>
          </a:xfrm>
          <a:prstGeom prst="curvedConnector3">
            <a:avLst>
              <a:gd name="adj1" fmla="val 2502944"/>
            </a:avLst>
          </a:prstGeom>
          <a:ln w="9525" cap="flat" cmpd="sng">
            <a:solidFill>
              <a:schemeClr val="tx1"/>
            </a:solidFill>
            <a:prstDash val="solid"/>
            <a:headEnd type="none" w="med" len="med"/>
            <a:tailEnd type="triangle" w="med" len="med"/>
          </a:ln>
        </p:spPr>
      </p:cxnSp>
      <p:cxnSp>
        <p:nvCxnSpPr>
          <p:cNvPr id="11" name="AutoShape 43"/>
          <p:cNvCxnSpPr>
            <a:stCxn id="5" idx="3"/>
            <a:endCxn id="5" idx="5"/>
          </p:cNvCxnSpPr>
          <p:nvPr/>
        </p:nvCxnSpPr>
        <p:spPr>
          <a:xfrm rot="-5400000" flipH="1">
            <a:off x="7921625" y="5607050"/>
            <a:ext cx="12700" cy="431800"/>
          </a:xfrm>
          <a:prstGeom prst="curvedConnector3">
            <a:avLst>
              <a:gd name="adj1" fmla="val 2502944"/>
            </a:avLst>
          </a:prstGeom>
          <a:ln w="9525" cap="flat" cmpd="sng">
            <a:solidFill>
              <a:schemeClr val="tx1"/>
            </a:solidFill>
            <a:prstDash val="solid"/>
            <a:headEnd type="none" w="med" len="med"/>
            <a:tailEnd type="triangle" w="med" len="med"/>
          </a:ln>
        </p:spPr>
      </p:cxnSp>
      <p:sp>
        <p:nvSpPr>
          <p:cNvPr id="12" name="Text Box 44"/>
          <p:cNvSpPr txBox="1"/>
          <p:nvPr/>
        </p:nvSpPr>
        <p:spPr>
          <a:xfrm>
            <a:off x="7054850" y="4000500"/>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a,b</a:t>
            </a:r>
            <a:endParaRPr lang="en-US" altLang="zh-CN" sz="2400" dirty="0"/>
          </a:p>
        </p:txBody>
      </p:sp>
      <p:sp>
        <p:nvSpPr>
          <p:cNvPr id="13" name="Text Box 45"/>
          <p:cNvSpPr txBox="1"/>
          <p:nvPr/>
        </p:nvSpPr>
        <p:spPr>
          <a:xfrm>
            <a:off x="6281738" y="5872163"/>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a,b</a:t>
            </a:r>
            <a:endParaRPr lang="en-US" altLang="zh-CN" sz="2400" dirty="0"/>
          </a:p>
        </p:txBody>
      </p:sp>
      <p:sp>
        <p:nvSpPr>
          <p:cNvPr id="14" name="Text Box 46"/>
          <p:cNvSpPr txBox="1"/>
          <p:nvPr/>
        </p:nvSpPr>
        <p:spPr>
          <a:xfrm>
            <a:off x="7921625" y="5975350"/>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a,b</a:t>
            </a:r>
            <a:endParaRPr lang="en-US" altLang="zh-CN" sz="2400" dirty="0"/>
          </a:p>
        </p:txBody>
      </p:sp>
      <p:sp>
        <p:nvSpPr>
          <p:cNvPr id="15" name="Text Box 47"/>
          <p:cNvSpPr txBox="1"/>
          <p:nvPr/>
        </p:nvSpPr>
        <p:spPr>
          <a:xfrm>
            <a:off x="6432550" y="4616450"/>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a:t>
            </a:r>
            <a:endParaRPr lang="en-US" altLang="zh-CN" sz="2400" dirty="0"/>
          </a:p>
        </p:txBody>
      </p:sp>
      <p:sp>
        <p:nvSpPr>
          <p:cNvPr id="16" name="Text Box 48"/>
          <p:cNvSpPr txBox="1"/>
          <p:nvPr/>
        </p:nvSpPr>
        <p:spPr>
          <a:xfrm>
            <a:off x="7796213" y="4652963"/>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bb</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8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p:bldP spid="13" grpId="0"/>
      <p:bldP spid="14" grpId="0"/>
      <p:bldP spid="15" grpId="0"/>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p:cNvSpPr>
          <p:nvPr>
            <p:ph type="title"/>
          </p:nvPr>
        </p:nvSpPr>
        <p:spPr>
          <a:xfrm>
            <a:off x="685800" y="609600"/>
            <a:ext cx="7772400" cy="533400"/>
          </a:xfrm>
        </p:spPr>
        <p:txBody>
          <a:bodyPr vert="horz" wrap="square" lIns="91440" tIns="45720" rIns="91440" bIns="45720" anchor="ctr" anchorCtr="0"/>
          <a:p>
            <a:pPr eaLnBrk="1" hangingPunct="1"/>
            <a:r>
              <a:rPr lang="en-US" altLang="zh-CN" sz="3900" u="sng" dirty="0">
                <a:solidFill>
                  <a:srgbClr val="FF0000"/>
                </a:solidFill>
                <a:latin typeface="宋体" panose="02010600030101010101" pitchFamily="2" charset="-122"/>
              </a:rPr>
              <a:t>FA M </a:t>
            </a:r>
            <a:r>
              <a:rPr lang="en-US" altLang="zh-CN" sz="3600" u="sng" dirty="0">
                <a:solidFill>
                  <a:srgbClr val="FF0000"/>
                </a:solidFill>
                <a:latin typeface="宋体" panose="02010600030101010101" pitchFamily="2" charset="-122"/>
              </a:rPr>
              <a:t>→</a:t>
            </a:r>
            <a:r>
              <a:rPr lang="zh-CN" altLang="en-US" sz="3900" u="sng" dirty="0">
                <a:solidFill>
                  <a:srgbClr val="FF0000"/>
                </a:solidFill>
                <a:latin typeface="宋体" panose="02010600030101010101" pitchFamily="2" charset="-122"/>
              </a:rPr>
              <a:t>正规式</a:t>
            </a:r>
            <a:r>
              <a:rPr lang="en-US" altLang="zh-CN" sz="3900" u="sng" dirty="0">
                <a:solidFill>
                  <a:srgbClr val="FF0000"/>
                </a:solidFill>
                <a:latin typeface="宋体" panose="02010600030101010101" pitchFamily="2" charset="-122"/>
              </a:rPr>
              <a:t>r</a:t>
            </a:r>
            <a:r>
              <a:rPr lang="en-US" altLang="zh-CN" sz="3600" b="1" u="sng" dirty="0">
                <a:solidFill>
                  <a:srgbClr val="FF0000"/>
                </a:solidFill>
                <a:latin typeface="宋体" panose="02010600030101010101" pitchFamily="2" charset="-122"/>
              </a:rPr>
              <a:t> </a:t>
            </a:r>
            <a:endParaRPr lang="en-US" altLang="zh-CN" sz="3600" b="1" u="sng" dirty="0">
              <a:solidFill>
                <a:srgbClr val="FF0000"/>
              </a:solidFill>
              <a:latin typeface="宋体" panose="02010600030101010101" pitchFamily="2" charset="-122"/>
            </a:endParaRPr>
          </a:p>
        </p:txBody>
      </p:sp>
      <p:sp>
        <p:nvSpPr>
          <p:cNvPr id="124931" name="Rectangle 3"/>
          <p:cNvSpPr txBox="1"/>
          <p:nvPr/>
        </p:nvSpPr>
        <p:spPr>
          <a:xfrm>
            <a:off x="228600" y="1371600"/>
            <a:ext cx="8610600" cy="5105400"/>
          </a:xfrm>
          <a:prstGeom prst="rect">
            <a:avLst/>
          </a:prstGeom>
          <a:noFill/>
          <a:ln w="9525" cap="flat" cmpd="sng">
            <a:solidFill>
              <a:srgbClr val="000099"/>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lnSpc>
                <a:spcPct val="90000"/>
              </a:lnSpc>
              <a:buNone/>
            </a:pPr>
            <a:r>
              <a:rPr lang="zh-CN" altLang="en-US" sz="2400" dirty="0"/>
              <a:t>（</a:t>
            </a:r>
            <a:r>
              <a:rPr lang="en-US" altLang="zh-CN" sz="2400" dirty="0"/>
              <a:t>1</a:t>
            </a:r>
            <a:r>
              <a:rPr lang="en-US" altLang="zh-CN" sz="2400" dirty="0">
                <a:solidFill>
                  <a:srgbClr val="FF0000"/>
                </a:solidFill>
                <a:latin typeface="宋体" panose="02010600030101010101" pitchFamily="2" charset="-122"/>
              </a:rPr>
              <a:t>ε</a:t>
            </a:r>
            <a:r>
              <a:rPr lang="zh-CN" altLang="en-US" sz="2400" dirty="0">
                <a:latin typeface="宋体" panose="02010600030101010101" pitchFamily="2" charset="-122"/>
              </a:rPr>
              <a:t>和</a:t>
            </a:r>
            <a:r>
              <a:rPr lang="en-US" altLang="zh-CN" sz="2400" dirty="0">
                <a:solidFill>
                  <a:srgbClr val="FF0000"/>
                </a:solidFill>
                <a:latin typeface="宋体" panose="02010600030101010101" pitchFamily="2" charset="-122"/>
              </a:rPr>
              <a:t>Φ</a:t>
            </a:r>
            <a:r>
              <a:rPr lang="zh-CN" altLang="en-US" sz="2400" dirty="0">
                <a:latin typeface="宋体" panose="02010600030101010101" pitchFamily="2" charset="-122"/>
              </a:rPr>
              <a:t>都是</a:t>
            </a:r>
            <a:r>
              <a:rPr lang="zh-CN" altLang="en-US" sz="2400" dirty="0">
                <a:solidFill>
                  <a:srgbClr val="0000FF"/>
                </a:solidFill>
                <a:latin typeface="宋体" panose="02010600030101010101" pitchFamily="2" charset="-122"/>
              </a:rPr>
              <a:t>∑</a:t>
            </a:r>
            <a:r>
              <a:rPr lang="zh-CN" altLang="en-US" sz="2400" dirty="0">
                <a:latin typeface="宋体" panose="02010600030101010101" pitchFamily="2" charset="-122"/>
              </a:rPr>
              <a:t>上的</a:t>
            </a:r>
            <a:r>
              <a:rPr lang="zh-CN" altLang="en-US" sz="2400" dirty="0">
                <a:solidFill>
                  <a:srgbClr val="0000FF"/>
                </a:solidFill>
                <a:latin typeface="宋体" panose="02010600030101010101" pitchFamily="2" charset="-122"/>
              </a:rPr>
              <a:t>正规式，</a:t>
            </a:r>
            <a:r>
              <a:rPr lang="zh-CN" altLang="en-US" sz="2400" dirty="0">
                <a:latin typeface="宋体" panose="02010600030101010101" pitchFamily="2" charset="-122"/>
              </a:rPr>
              <a:t>它们所表示的</a:t>
            </a:r>
            <a:r>
              <a:rPr lang="zh-CN" altLang="en-US" sz="2400" dirty="0">
                <a:solidFill>
                  <a:srgbClr val="0000FF"/>
                </a:solidFill>
                <a:latin typeface="宋体" panose="02010600030101010101" pitchFamily="2" charset="-122"/>
              </a:rPr>
              <a:t>正规集</a:t>
            </a:r>
            <a:r>
              <a:rPr lang="zh-CN" altLang="en-US" sz="2400" dirty="0">
                <a:latin typeface="宋体" panose="02010600030101010101" pitchFamily="2" charset="-122"/>
              </a:rPr>
              <a:t>为</a:t>
            </a:r>
            <a:r>
              <a:rPr lang="zh-CN" altLang="en-US" sz="2400" dirty="0"/>
              <a:t> </a:t>
            </a:r>
            <a:r>
              <a:rPr lang="en-US" altLang="zh-CN" sz="2400" dirty="0">
                <a:solidFill>
                  <a:srgbClr val="0000FF"/>
                </a:solidFill>
                <a:latin typeface="宋体" panose="02010600030101010101" pitchFamily="2" charset="-122"/>
              </a:rPr>
              <a:t>{ε}</a:t>
            </a:r>
            <a:r>
              <a:rPr lang="zh-CN" altLang="en-US" sz="2400" dirty="0">
                <a:latin typeface="宋体" panose="02010600030101010101" pitchFamily="2" charset="-122"/>
              </a:rPr>
              <a:t>和</a:t>
            </a:r>
            <a:r>
              <a:rPr lang="en-US" altLang="zh-CN" sz="2400" dirty="0">
                <a:solidFill>
                  <a:srgbClr val="0000FF"/>
                </a:solidFill>
                <a:latin typeface="宋体" panose="02010600030101010101" pitchFamily="2" charset="-122"/>
              </a:rPr>
              <a:t>Φ</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342900" lvl="0" indent="-342900" algn="just" eaLnBrk="1" hangingPunct="1">
              <a:lnSpc>
                <a:spcPct val="90000"/>
              </a:lnSpc>
              <a:buNone/>
            </a:pPr>
            <a:endParaRPr lang="zh-CN" altLang="en-US" sz="2400" dirty="0"/>
          </a:p>
          <a:p>
            <a:pPr marL="342900" lvl="0" indent="-342900" algn="just" eaLnBrk="1" hangingPunct="1">
              <a:lnSpc>
                <a:spcPct val="90000"/>
              </a:lnSpc>
              <a:buNone/>
            </a:pPr>
            <a:r>
              <a:rPr lang="zh-CN" altLang="en-US" sz="2400" dirty="0"/>
              <a:t>（</a:t>
            </a:r>
            <a:r>
              <a:rPr lang="en-US" altLang="zh-CN" sz="2400" dirty="0"/>
              <a:t>2 </a:t>
            </a:r>
            <a:r>
              <a:rPr lang="zh-CN" altLang="en-US" sz="2400" dirty="0">
                <a:latin typeface="宋体" panose="02010600030101010101" pitchFamily="2" charset="-122"/>
              </a:rPr>
              <a:t>任何</a:t>
            </a:r>
            <a:r>
              <a:rPr lang="en-US" altLang="zh-CN" sz="2400" dirty="0">
                <a:solidFill>
                  <a:srgbClr val="FF0000"/>
                </a:solidFill>
                <a:latin typeface="宋体" panose="02010600030101010101" pitchFamily="2" charset="-122"/>
              </a:rPr>
              <a:t>a∈∑</a:t>
            </a:r>
            <a:r>
              <a:rPr lang="zh-CN" altLang="en-US" sz="2400" dirty="0">
                <a:solidFill>
                  <a:srgbClr val="0000FF"/>
                </a:solidFill>
                <a:latin typeface="宋体" panose="02010600030101010101" pitchFamily="2" charset="-122"/>
              </a:rPr>
              <a:t>，</a:t>
            </a:r>
            <a:r>
              <a:rPr lang="en-US" altLang="zh-CN" sz="2400" dirty="0">
                <a:solidFill>
                  <a:srgbClr val="0000FF"/>
                </a:solidFill>
                <a:latin typeface="宋体" panose="02010600030101010101" pitchFamily="2" charset="-122"/>
              </a:rPr>
              <a:t>a</a:t>
            </a:r>
            <a:r>
              <a:rPr lang="zh-CN" altLang="en-US" sz="2400" dirty="0">
                <a:latin typeface="宋体" panose="02010600030101010101" pitchFamily="2" charset="-122"/>
              </a:rPr>
              <a:t>是</a:t>
            </a:r>
            <a:r>
              <a:rPr lang="zh-CN" altLang="en-US" sz="2400" dirty="0">
                <a:solidFill>
                  <a:srgbClr val="0000FF"/>
                </a:solidFill>
                <a:latin typeface="宋体" panose="02010600030101010101" pitchFamily="2" charset="-122"/>
              </a:rPr>
              <a:t>∑</a:t>
            </a:r>
            <a:r>
              <a:rPr lang="zh-CN" altLang="en-US" sz="2400" dirty="0">
                <a:latin typeface="宋体" panose="02010600030101010101" pitchFamily="2" charset="-122"/>
              </a:rPr>
              <a:t>上的一个</a:t>
            </a:r>
            <a:r>
              <a:rPr lang="zh-CN" altLang="en-US" sz="2400" dirty="0">
                <a:solidFill>
                  <a:srgbClr val="0000FF"/>
                </a:solidFill>
                <a:latin typeface="宋体" panose="02010600030101010101" pitchFamily="2" charset="-122"/>
              </a:rPr>
              <a:t>正规式，</a:t>
            </a:r>
            <a:r>
              <a:rPr lang="zh-CN" altLang="en-US" sz="2400" dirty="0">
                <a:latin typeface="宋体" panose="02010600030101010101" pitchFamily="2" charset="-122"/>
              </a:rPr>
              <a:t>它所表示的</a:t>
            </a:r>
            <a:r>
              <a:rPr lang="zh-CN" altLang="en-US" sz="2400" dirty="0">
                <a:solidFill>
                  <a:srgbClr val="0000FF"/>
                </a:solidFill>
                <a:latin typeface="宋体" panose="02010600030101010101" pitchFamily="2" charset="-122"/>
              </a:rPr>
              <a:t>正规集</a:t>
            </a:r>
            <a:r>
              <a:rPr lang="zh-CN" altLang="en-US" sz="2400" dirty="0">
                <a:latin typeface="宋体" panose="02010600030101010101" pitchFamily="2" charset="-122"/>
              </a:rPr>
              <a:t>为</a:t>
            </a:r>
            <a:r>
              <a:rPr lang="en-US" altLang="zh-CN" sz="2400" dirty="0">
                <a:solidFill>
                  <a:srgbClr val="0000FF"/>
                </a:solidFill>
                <a:latin typeface="宋体" panose="02010600030101010101" pitchFamily="2" charset="-122"/>
              </a:rPr>
              <a:t>{a}</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342900" lvl="0" indent="-342900" algn="just" eaLnBrk="1" hangingPunct="1">
              <a:lnSpc>
                <a:spcPct val="90000"/>
              </a:lnSpc>
              <a:buNone/>
            </a:pPr>
            <a:endParaRPr lang="zh-CN" altLang="en-US" sz="2400" dirty="0"/>
          </a:p>
          <a:p>
            <a:pPr marL="342900" lvl="0" indent="-342900" algn="just" eaLnBrk="1" hangingPunct="1">
              <a:lnSpc>
                <a:spcPct val="90000"/>
              </a:lnSpc>
              <a:buNone/>
            </a:pPr>
            <a:r>
              <a:rPr lang="zh-CN" altLang="en-US" sz="2400" dirty="0"/>
              <a:t>（</a:t>
            </a:r>
            <a:r>
              <a:rPr lang="en-US" altLang="zh-CN" sz="2400" dirty="0"/>
              <a:t>3 </a:t>
            </a:r>
            <a:r>
              <a:rPr lang="zh-CN" altLang="en-US" sz="2400" dirty="0"/>
              <a:t>假定</a:t>
            </a:r>
            <a:r>
              <a:rPr lang="en-US" altLang="zh-CN" sz="2400" dirty="0"/>
              <a:t>U</a:t>
            </a:r>
            <a:r>
              <a:rPr lang="zh-CN" altLang="en-US" sz="2400" dirty="0"/>
              <a:t>和</a:t>
            </a:r>
            <a:r>
              <a:rPr lang="en-US" altLang="zh-CN" sz="2400" dirty="0"/>
              <a:t>V</a:t>
            </a:r>
            <a:r>
              <a:rPr lang="zh-CN" altLang="en-US" sz="2400" dirty="0"/>
              <a:t>都是</a:t>
            </a:r>
            <a:r>
              <a:rPr lang="zh-CN" altLang="en-US" sz="2400" dirty="0">
                <a:solidFill>
                  <a:srgbClr val="0000FF"/>
                </a:solidFill>
                <a:latin typeface="宋体" panose="02010600030101010101" pitchFamily="2" charset="-122"/>
              </a:rPr>
              <a:t>∑</a:t>
            </a:r>
            <a:r>
              <a:rPr lang="zh-CN" altLang="en-US" sz="2400" dirty="0">
                <a:latin typeface="宋体" panose="02010600030101010101" pitchFamily="2" charset="-122"/>
              </a:rPr>
              <a:t>上的</a:t>
            </a:r>
            <a:r>
              <a:rPr lang="zh-CN" altLang="en-US" sz="2400" dirty="0">
                <a:solidFill>
                  <a:srgbClr val="0000FF"/>
                </a:solidFill>
                <a:latin typeface="宋体" panose="02010600030101010101" pitchFamily="2" charset="-122"/>
              </a:rPr>
              <a:t>正规式</a:t>
            </a:r>
            <a:r>
              <a:rPr lang="zh-CN" altLang="en-US" sz="2400" dirty="0">
                <a:latin typeface="宋体" panose="02010600030101010101" pitchFamily="2" charset="-122"/>
              </a:rPr>
              <a:t>，它们所表示的</a:t>
            </a:r>
            <a:r>
              <a:rPr lang="zh-CN" altLang="en-US" sz="2400" dirty="0">
                <a:solidFill>
                  <a:srgbClr val="0000FF"/>
                </a:solidFill>
                <a:latin typeface="宋体" panose="02010600030101010101" pitchFamily="2" charset="-122"/>
              </a:rPr>
              <a:t>正规集</a:t>
            </a:r>
            <a:r>
              <a:rPr lang="zh-CN" altLang="en-US" sz="2400" dirty="0">
                <a:latin typeface="宋体" panose="02010600030101010101" pitchFamily="2" charset="-122"/>
              </a:rPr>
              <a:t>为分别记为</a:t>
            </a:r>
            <a:r>
              <a:rPr lang="en-US" altLang="zh-CN" sz="2400" dirty="0">
                <a:solidFill>
                  <a:srgbClr val="0000FF"/>
                </a:solidFill>
                <a:latin typeface="宋体" panose="02010600030101010101" pitchFamily="2" charset="-122"/>
              </a:rPr>
              <a:t>L(U)</a:t>
            </a:r>
            <a:r>
              <a:rPr lang="zh-CN" altLang="en-US" sz="2400" dirty="0">
                <a:latin typeface="宋体" panose="02010600030101010101" pitchFamily="2" charset="-122"/>
              </a:rPr>
              <a:t>和</a:t>
            </a:r>
            <a:r>
              <a:rPr lang="en-US" altLang="zh-CN" sz="2400" dirty="0">
                <a:solidFill>
                  <a:srgbClr val="0000FF"/>
                </a:solidFill>
                <a:latin typeface="宋体" panose="02010600030101010101" pitchFamily="2" charset="-122"/>
              </a:rPr>
              <a:t>L(V)</a:t>
            </a:r>
            <a:r>
              <a:rPr lang="zh-CN" altLang="en-US" sz="2400" dirty="0">
                <a:latin typeface="宋体" panose="02010600030101010101" pitchFamily="2" charset="-122"/>
              </a:rPr>
              <a:t>，</a:t>
            </a:r>
            <a:r>
              <a:rPr lang="zh-CN" altLang="en-US" sz="2400" dirty="0"/>
              <a:t>那么，</a:t>
            </a:r>
            <a:r>
              <a:rPr lang="en-US" altLang="zh-CN" sz="2400" dirty="0">
                <a:solidFill>
                  <a:srgbClr val="FF0000"/>
                </a:solidFill>
              </a:rPr>
              <a:t>(U|V)</a:t>
            </a:r>
            <a:r>
              <a:rPr lang="zh-CN" altLang="en-US" sz="2400" dirty="0">
                <a:solidFill>
                  <a:srgbClr val="FF0000"/>
                </a:solidFill>
              </a:rPr>
              <a:t>、</a:t>
            </a:r>
            <a:r>
              <a:rPr lang="en-US" altLang="zh-CN" sz="2400" dirty="0">
                <a:solidFill>
                  <a:srgbClr val="FF0000"/>
                </a:solidFill>
              </a:rPr>
              <a:t>(U·V)</a:t>
            </a:r>
            <a:r>
              <a:rPr lang="zh-CN" altLang="en-US" sz="2400" dirty="0">
                <a:solidFill>
                  <a:srgbClr val="FF0000"/>
                </a:solidFill>
              </a:rPr>
              <a:t>和</a:t>
            </a:r>
            <a:r>
              <a:rPr lang="en-US" altLang="zh-CN" sz="2400" dirty="0">
                <a:solidFill>
                  <a:srgbClr val="FF0000"/>
                </a:solidFill>
              </a:rPr>
              <a:t>U*</a:t>
            </a:r>
            <a:r>
              <a:rPr lang="zh-CN" altLang="en-US" sz="2400" dirty="0">
                <a:solidFill>
                  <a:srgbClr val="FF0000"/>
                </a:solidFill>
              </a:rPr>
              <a:t>（</a:t>
            </a:r>
            <a:r>
              <a:rPr lang="en-US" altLang="zh-CN" sz="2400" dirty="0">
                <a:solidFill>
                  <a:srgbClr val="FF0000"/>
                </a:solidFill>
              </a:rPr>
              <a:t>/V*</a:t>
            </a:r>
            <a:r>
              <a:rPr lang="zh-CN" altLang="en-US" sz="2400" dirty="0">
                <a:solidFill>
                  <a:srgbClr val="FF0000"/>
                </a:solidFill>
              </a:rPr>
              <a:t>）</a:t>
            </a:r>
            <a:r>
              <a:rPr lang="zh-CN" altLang="en-US" sz="2400" dirty="0"/>
              <a:t>也都是正规式，它们所表示的正规集分别为：</a:t>
            </a:r>
            <a:r>
              <a:rPr lang="en-US" altLang="zh-CN" sz="2400" dirty="0"/>
              <a:t>L(U)</a:t>
            </a:r>
            <a:r>
              <a:rPr lang="en-US" altLang="zh-CN" sz="2400" dirty="0">
                <a:solidFill>
                  <a:srgbClr val="0000FF"/>
                </a:solidFill>
              </a:rPr>
              <a:t>∪L(V)</a:t>
            </a:r>
            <a:r>
              <a:rPr lang="zh-CN" altLang="en-US" sz="2400" dirty="0"/>
              <a:t>、</a:t>
            </a:r>
            <a:r>
              <a:rPr lang="en-US" altLang="zh-CN" sz="2400" dirty="0">
                <a:solidFill>
                  <a:srgbClr val="0000FF"/>
                </a:solidFill>
              </a:rPr>
              <a:t>L(U)L(V)</a:t>
            </a:r>
            <a:r>
              <a:rPr lang="zh-CN" altLang="en-US" sz="2400" dirty="0"/>
              <a:t>（连接积）和 </a:t>
            </a:r>
            <a:r>
              <a:rPr lang="en-US" altLang="zh-CN" sz="2400" dirty="0">
                <a:solidFill>
                  <a:srgbClr val="0000FF"/>
                </a:solidFill>
              </a:rPr>
              <a:t>(L(U))*</a:t>
            </a:r>
            <a:r>
              <a:rPr lang="zh-CN" altLang="en-US" sz="2400" dirty="0"/>
              <a:t>。</a:t>
            </a:r>
            <a:endParaRPr lang="zh-CN" altLang="en-US" sz="2400" dirty="0"/>
          </a:p>
          <a:p>
            <a:pPr marL="342900" lvl="0" indent="-342900" algn="just" eaLnBrk="1" hangingPunct="1">
              <a:lnSpc>
                <a:spcPct val="90000"/>
              </a:lnSpc>
              <a:buNone/>
            </a:pPr>
            <a:endParaRPr lang="zh-CN" altLang="en-US" sz="2400" dirty="0"/>
          </a:p>
          <a:p>
            <a:pPr marL="342900" lvl="0" indent="-342900" eaLnBrk="1" hangingPunct="1">
              <a:lnSpc>
                <a:spcPct val="90000"/>
              </a:lnSpc>
              <a:buNone/>
            </a:pPr>
            <a:r>
              <a:rPr lang="en-US" altLang="zh-CN" sz="2400" dirty="0">
                <a:latin typeface="宋体" panose="02010600030101010101" pitchFamily="2" charset="-122"/>
              </a:rPr>
              <a:t>(4 </a:t>
            </a:r>
            <a:r>
              <a:rPr lang="zh-CN" altLang="en-US" sz="2400" dirty="0">
                <a:latin typeface="宋体" panose="02010600030101010101" pitchFamily="2" charset="-122"/>
              </a:rPr>
              <a:t>仅由有限次使用上述三步骤而定义的表达式才是</a:t>
            </a:r>
            <a:r>
              <a:rPr lang="zh-CN" altLang="en-US" sz="2400" dirty="0">
                <a:solidFill>
                  <a:srgbClr val="0000FF"/>
                </a:solidFill>
                <a:latin typeface="宋体" panose="02010600030101010101" pitchFamily="2" charset="-122"/>
              </a:rPr>
              <a:t>∑</a:t>
            </a:r>
            <a:r>
              <a:rPr lang="zh-CN" altLang="en-US" sz="2400" dirty="0">
                <a:latin typeface="宋体" panose="02010600030101010101" pitchFamily="2" charset="-122"/>
              </a:rPr>
              <a:t>上的</a:t>
            </a:r>
            <a:r>
              <a:rPr lang="zh-CN" altLang="en-US" sz="2400" dirty="0">
                <a:solidFill>
                  <a:srgbClr val="0000FF"/>
                </a:solidFill>
                <a:latin typeface="宋体" panose="02010600030101010101" pitchFamily="2" charset="-122"/>
              </a:rPr>
              <a:t>正规式</a:t>
            </a:r>
            <a:r>
              <a:rPr lang="zh-CN" altLang="en-US" sz="2400" dirty="0">
                <a:latin typeface="宋体" panose="02010600030101010101" pitchFamily="2" charset="-122"/>
              </a:rPr>
              <a:t>，仅由这些</a:t>
            </a:r>
            <a:r>
              <a:rPr lang="zh-CN" altLang="en-US" sz="2400" dirty="0">
                <a:solidFill>
                  <a:srgbClr val="0000FF"/>
                </a:solidFill>
                <a:latin typeface="宋体" panose="02010600030101010101" pitchFamily="2" charset="-122"/>
              </a:rPr>
              <a:t>正规式</a:t>
            </a:r>
            <a:r>
              <a:rPr lang="zh-CN" altLang="en-US" sz="2400" dirty="0">
                <a:latin typeface="宋体" panose="02010600030101010101" pitchFamily="2" charset="-122"/>
              </a:rPr>
              <a:t>所表示的</a:t>
            </a:r>
            <a:r>
              <a:rPr lang="zh-CN" altLang="en-US" sz="2400" dirty="0">
                <a:solidFill>
                  <a:srgbClr val="0000FF"/>
                </a:solidFill>
                <a:latin typeface="宋体" panose="02010600030101010101" pitchFamily="2" charset="-122"/>
              </a:rPr>
              <a:t>字集</a:t>
            </a:r>
            <a:r>
              <a:rPr lang="zh-CN" altLang="en-US" sz="2400" dirty="0">
                <a:latin typeface="宋体" panose="02010600030101010101" pitchFamily="2" charset="-122"/>
              </a:rPr>
              <a:t>才是</a:t>
            </a:r>
            <a:r>
              <a:rPr lang="zh-CN" altLang="en-US" sz="2400" dirty="0">
                <a:solidFill>
                  <a:srgbClr val="0000FF"/>
                </a:solidFill>
                <a:latin typeface="宋体" panose="02010600030101010101" pitchFamily="2" charset="-122"/>
              </a:rPr>
              <a:t>∑</a:t>
            </a:r>
            <a:r>
              <a:rPr lang="zh-CN" altLang="en-US" sz="2400" dirty="0">
                <a:latin typeface="宋体" panose="02010600030101010101" pitchFamily="2" charset="-122"/>
              </a:rPr>
              <a:t>上的</a:t>
            </a:r>
            <a:r>
              <a:rPr lang="zh-CN" altLang="en-US" sz="2400" dirty="0">
                <a:solidFill>
                  <a:srgbClr val="0000FF"/>
                </a:solidFill>
                <a:latin typeface="宋体" panose="02010600030101010101" pitchFamily="2" charset="-122"/>
              </a:rPr>
              <a:t>正规集</a:t>
            </a:r>
            <a:r>
              <a:rPr lang="zh-CN" altLang="en-US" sz="2400" dirty="0">
                <a:latin typeface="宋体" panose="02010600030101010101" pitchFamily="2" charset="-122"/>
              </a:rPr>
              <a:t>。</a:t>
            </a:r>
            <a:r>
              <a:rPr lang="zh-CN" altLang="en-US" sz="2400" dirty="0"/>
              <a:t> </a:t>
            </a:r>
            <a:endParaRPr lang="zh-CN" altLang="en-US" sz="2400" dirty="0"/>
          </a:p>
        </p:txBody>
      </p:sp>
      <p:sp>
        <p:nvSpPr>
          <p:cNvPr id="4" name="矩形 3"/>
          <p:cNvSpPr/>
          <p:nvPr/>
        </p:nvSpPr>
        <p:spPr>
          <a:xfrm>
            <a:off x="6372225" y="1916113"/>
            <a:ext cx="233045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000099"/>
                </a:solidFill>
              </a:rPr>
              <a:t> </a:t>
            </a:r>
            <a:r>
              <a:rPr lang="en-US" altLang="zh-CN" sz="1800" dirty="0">
                <a:solidFill>
                  <a:srgbClr val="000099"/>
                </a:solidFill>
              </a:rPr>
              <a:t>( a</a:t>
            </a:r>
            <a:r>
              <a:rPr lang="en-US" altLang="zh-CN" sz="1800" b="1" dirty="0">
                <a:solidFill>
                  <a:srgbClr val="000099"/>
                </a:solidFill>
              </a:rPr>
              <a:t>|</a:t>
            </a:r>
            <a:r>
              <a:rPr lang="en-US" altLang="zh-CN" sz="1800" dirty="0">
                <a:solidFill>
                  <a:srgbClr val="000099"/>
                </a:solidFill>
              </a:rPr>
              <a:t>b) </a:t>
            </a:r>
            <a:r>
              <a:rPr lang="en-US" altLang="zh-CN" sz="1600" baseline="30000" dirty="0">
                <a:solidFill>
                  <a:srgbClr val="000099"/>
                </a:solidFill>
                <a:latin typeface="宋体" panose="02010600030101010101" pitchFamily="2" charset="-122"/>
              </a:rPr>
              <a:t>*</a:t>
            </a:r>
            <a:r>
              <a:rPr lang="en-US" altLang="zh-CN" sz="1800" dirty="0">
                <a:solidFill>
                  <a:srgbClr val="000099"/>
                </a:solidFill>
              </a:rPr>
              <a:t> ( aa</a:t>
            </a:r>
            <a:r>
              <a:rPr lang="en-US" altLang="zh-CN" sz="1800" b="1" dirty="0">
                <a:solidFill>
                  <a:srgbClr val="000099"/>
                </a:solidFill>
              </a:rPr>
              <a:t>|</a:t>
            </a:r>
            <a:r>
              <a:rPr lang="en-US" altLang="zh-CN" sz="1800" dirty="0">
                <a:solidFill>
                  <a:srgbClr val="000099"/>
                </a:solidFill>
              </a:rPr>
              <a:t>bb) ( a</a:t>
            </a:r>
            <a:r>
              <a:rPr lang="en-US" altLang="zh-CN" sz="1800" b="1" dirty="0">
                <a:solidFill>
                  <a:srgbClr val="000099"/>
                </a:solidFill>
              </a:rPr>
              <a:t>|</a:t>
            </a:r>
            <a:r>
              <a:rPr lang="en-US" altLang="zh-CN" sz="1800" dirty="0">
                <a:solidFill>
                  <a:srgbClr val="000099"/>
                </a:solidFill>
              </a:rPr>
              <a:t>b) </a:t>
            </a:r>
            <a:r>
              <a:rPr lang="en-US" altLang="zh-CN" sz="1600" baseline="30000" dirty="0">
                <a:solidFill>
                  <a:srgbClr val="000099"/>
                </a:solidFill>
                <a:latin typeface="宋体" panose="02010600030101010101" pitchFamily="2" charset="-122"/>
              </a:rPr>
              <a:t>*</a:t>
            </a:r>
            <a:r>
              <a:rPr lang="en-US" altLang="zh-CN" sz="1800" dirty="0"/>
              <a:t> </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内容占位符 2"/>
          <p:cNvSpPr>
            <a:spLocks noGrp="1"/>
          </p:cNvSpPr>
          <p:nvPr>
            <p:ph idx="1"/>
          </p:nvPr>
        </p:nvSpPr>
        <p:spPr/>
        <p:txBody>
          <a:bodyPr vert="horz" wrap="square" lIns="91440" tIns="45720" rIns="91440" bIns="45720" anchor="t" anchorCtr="0"/>
          <a:p>
            <a:r>
              <a:rPr lang="zh-CN" altLang="en-US" dirty="0"/>
              <a:t>提炼对应关系</a:t>
            </a:r>
            <a:endParaRPr lang="en-US" altLang="zh-CN" dirty="0"/>
          </a:p>
          <a:p>
            <a:pPr lvl="1"/>
            <a:r>
              <a:rPr lang="en-US" altLang="zh-CN" dirty="0"/>
              <a:t>NFA</a:t>
            </a:r>
            <a:endParaRPr lang="en-US" altLang="zh-CN" dirty="0"/>
          </a:p>
          <a:p>
            <a:pPr lvl="1"/>
            <a:r>
              <a:rPr lang="zh-CN" altLang="en-US" dirty="0"/>
              <a:t>正规式</a:t>
            </a:r>
            <a:endParaRPr lang="en-US" altLang="zh-CN" dirty="0"/>
          </a:p>
          <a:p>
            <a:r>
              <a:rPr lang="zh-CN" altLang="en-US" dirty="0"/>
              <a:t>证明</a:t>
            </a:r>
            <a:r>
              <a:rPr lang="en-US" altLang="zh-CN" dirty="0"/>
              <a:t>/</a:t>
            </a:r>
            <a:r>
              <a:rPr lang="zh-CN" altLang="en-US" dirty="0"/>
              <a:t>思考步骤</a:t>
            </a:r>
            <a:endParaRPr lang="en-US" altLang="zh-CN" dirty="0"/>
          </a:p>
          <a:p>
            <a:pPr lvl="1"/>
            <a:r>
              <a:rPr lang="en-US" altLang="zh-CN" dirty="0"/>
              <a:t>NFA-&gt;</a:t>
            </a:r>
            <a:r>
              <a:rPr lang="zh-CN" altLang="en-US" dirty="0"/>
              <a:t>正规式：构造正规式</a:t>
            </a:r>
            <a:r>
              <a:rPr lang="en-US" altLang="zh-CN" dirty="0"/>
              <a:t>(</a:t>
            </a:r>
            <a:r>
              <a:rPr lang="zh-CN" altLang="en-US" dirty="0"/>
              <a:t>主要构造</a:t>
            </a:r>
            <a:r>
              <a:rPr lang="en-US" altLang="zh-CN" dirty="0">
                <a:solidFill>
                  <a:srgbClr val="FF0000"/>
                </a:solidFill>
                <a:latin typeface="宋体" panose="02010600030101010101" pitchFamily="2" charset="-122"/>
              </a:rPr>
              <a:t>r1|r2, r1.r2, r1*</a:t>
            </a:r>
            <a:r>
              <a:rPr lang="en-US" altLang="zh-CN" dirty="0"/>
              <a:t>)</a:t>
            </a:r>
            <a:endParaRPr lang="en-US" altLang="zh-CN" dirty="0"/>
          </a:p>
          <a:p>
            <a:pPr lvl="1"/>
            <a:r>
              <a:rPr lang="zh-CN" altLang="en-US" dirty="0"/>
              <a:t>正规式</a:t>
            </a:r>
            <a:r>
              <a:rPr lang="en-US" altLang="zh-CN" dirty="0"/>
              <a:t>-&gt;NFA</a:t>
            </a:r>
            <a:r>
              <a:rPr lang="zh-CN" altLang="en-US" dirty="0"/>
              <a:t>：从</a:t>
            </a:r>
            <a:r>
              <a:rPr lang="zh-CN" altLang="en-US" dirty="0">
                <a:solidFill>
                  <a:srgbClr val="FF0000"/>
                </a:solidFill>
              </a:rPr>
              <a:t>空字，空集，</a:t>
            </a:r>
            <a:r>
              <a:rPr lang="en-US" altLang="zh-CN" dirty="0">
                <a:solidFill>
                  <a:srgbClr val="FF0000"/>
                </a:solidFill>
                <a:latin typeface="宋体" panose="02010600030101010101" pitchFamily="2" charset="-122"/>
              </a:rPr>
              <a:t>a∈∑</a:t>
            </a:r>
            <a:r>
              <a:rPr lang="zh-CN" altLang="en-US" dirty="0">
                <a:solidFill>
                  <a:srgbClr val="FF0000"/>
                </a:solidFill>
                <a:latin typeface="宋体" panose="02010600030101010101" pitchFamily="2" charset="-122"/>
              </a:rPr>
              <a:t>，</a:t>
            </a:r>
            <a:r>
              <a:rPr lang="en-US" altLang="zh-CN" dirty="0">
                <a:solidFill>
                  <a:srgbClr val="FF0000"/>
                </a:solidFill>
                <a:latin typeface="宋体" panose="02010600030101010101" pitchFamily="2" charset="-122"/>
              </a:rPr>
              <a:t>r1|r2, r1.r2, r1*</a:t>
            </a:r>
            <a:r>
              <a:rPr lang="zh-CN" altLang="en-US" dirty="0">
                <a:solidFill>
                  <a:srgbClr val="FF0000"/>
                </a:solidFill>
                <a:latin typeface="宋体" panose="02010600030101010101" pitchFamily="2" charset="-122"/>
              </a:rPr>
              <a:t>出发</a:t>
            </a:r>
            <a:r>
              <a:rPr lang="zh-CN" altLang="en-US" dirty="0">
                <a:solidFill>
                  <a:srgbClr val="0000FF"/>
                </a:solidFill>
                <a:latin typeface="宋体" panose="02010600030101010101" pitchFamily="2" charset="-122"/>
              </a:rPr>
              <a:t>，</a:t>
            </a:r>
            <a:r>
              <a:rPr lang="zh-CN" altLang="en-US" dirty="0"/>
              <a:t>构造</a:t>
            </a:r>
            <a:r>
              <a:rPr lang="en-US" altLang="zh-CN" dirty="0"/>
              <a:t>NFA</a:t>
            </a:r>
            <a:r>
              <a:rPr lang="zh-CN" altLang="en-US" dirty="0"/>
              <a:t>，找到语言等价性</a:t>
            </a:r>
            <a:endParaRPr lang="zh-CN" altLang="en-US" dirty="0"/>
          </a:p>
        </p:txBody>
      </p:sp>
      <p:sp>
        <p:nvSpPr>
          <p:cNvPr id="126979" name="Rectangle 2"/>
          <p:cNvSpPr txBox="1"/>
          <p:nvPr/>
        </p:nvSpPr>
        <p:spPr>
          <a:xfrm>
            <a:off x="685800" y="304800"/>
            <a:ext cx="7772400" cy="5334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3600" b="1" u="sng" dirty="0">
                <a:solidFill>
                  <a:srgbClr val="FF0000"/>
                </a:solidFill>
              </a:rPr>
              <a:t>3</a:t>
            </a:r>
            <a:r>
              <a:rPr lang="zh-CN" altLang="en-US" sz="3600" b="1" u="sng" dirty="0">
                <a:solidFill>
                  <a:srgbClr val="FF0000"/>
                </a:solidFill>
                <a:latin typeface="宋体" panose="02010600030101010101" pitchFamily="2" charset="-122"/>
              </a:rPr>
              <a:t>．</a:t>
            </a:r>
            <a:r>
              <a:rPr lang="en-US" altLang="zh-CN" sz="3600" b="1" u="sng" dirty="0">
                <a:solidFill>
                  <a:srgbClr val="FF0000"/>
                </a:solidFill>
              </a:rPr>
              <a:t>3</a:t>
            </a:r>
            <a:r>
              <a:rPr lang="zh-CN" altLang="en-US" sz="3600" b="1" u="sng" dirty="0">
                <a:solidFill>
                  <a:srgbClr val="FF0000"/>
                </a:solidFill>
                <a:latin typeface="宋体" panose="02010600030101010101" pitchFamily="2" charset="-122"/>
              </a:rPr>
              <a:t>．</a:t>
            </a:r>
            <a:r>
              <a:rPr lang="en-US" altLang="zh-CN" sz="3600" b="1" u="sng" dirty="0">
                <a:solidFill>
                  <a:srgbClr val="FF0000"/>
                </a:solidFill>
              </a:rPr>
              <a:t>5 </a:t>
            </a:r>
            <a:r>
              <a:rPr lang="zh-CN" altLang="en-US" sz="3600" b="1" u="sng" dirty="0">
                <a:solidFill>
                  <a:srgbClr val="FF0000"/>
                </a:solidFill>
                <a:latin typeface="宋体" panose="02010600030101010101" pitchFamily="2" charset="-122"/>
              </a:rPr>
              <a:t>正规式有限自动机的等价性</a:t>
            </a:r>
            <a:endParaRPr lang="zh-CN" altLang="en-US" sz="3600" b="1" u="sng" dirty="0">
              <a:solidFill>
                <a:srgbClr val="FF0000"/>
              </a:solidFill>
              <a:ea typeface="Times New Roman" panose="02020603050405020304" pitchFamily="18" charset="0"/>
            </a:endParaRPr>
          </a:p>
        </p:txBody>
      </p:sp>
      <p:sp>
        <p:nvSpPr>
          <p:cNvPr id="5" name="矩形 4"/>
          <p:cNvSpPr/>
          <p:nvPr/>
        </p:nvSpPr>
        <p:spPr>
          <a:xfrm>
            <a:off x="2987675" y="2708275"/>
            <a:ext cx="544513"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dirty="0">
                <a:solidFill>
                  <a:srgbClr val="0000FF"/>
                </a:solidFill>
                <a:latin typeface="宋体" panose="02010600030101010101" pitchFamily="2" charset="-122"/>
              </a:rPr>
              <a:t>∑</a:t>
            </a:r>
            <a:endParaRPr lang="zh-CN" altLang="en-US" sz="2800" dirty="0"/>
          </a:p>
        </p:txBody>
      </p:sp>
      <p:sp>
        <p:nvSpPr>
          <p:cNvPr id="6" name="任意多边形 5"/>
          <p:cNvSpPr/>
          <p:nvPr/>
        </p:nvSpPr>
        <p:spPr>
          <a:xfrm>
            <a:off x="2493963" y="2695575"/>
            <a:ext cx="539750" cy="700088"/>
          </a:xfrm>
          <a:custGeom>
            <a:avLst/>
            <a:gdLst/>
            <a:ahLst/>
            <a:cxnLst>
              <a:cxn ang="0">
                <a:pos x="0" y="0"/>
              </a:cxn>
              <a:cxn ang="0">
                <a:pos x="531500" y="283653"/>
              </a:cxn>
              <a:cxn ang="0">
                <a:pos x="236222" y="697314"/>
              </a:cxn>
            </a:cxnLst>
            <a:pathLst>
              <a:path w="540238" h="700644">
                <a:moveTo>
                  <a:pt x="0" y="0"/>
                </a:moveTo>
                <a:cubicBezTo>
                  <a:pt x="247403" y="84116"/>
                  <a:pt x="494806" y="168233"/>
                  <a:pt x="534390" y="285007"/>
                </a:cubicBezTo>
                <a:cubicBezTo>
                  <a:pt x="573975" y="401781"/>
                  <a:pt x="405741" y="551212"/>
                  <a:pt x="237507" y="700644"/>
                </a:cubicBezTo>
              </a:path>
            </a:pathLst>
          </a:custGeom>
          <a:noFill/>
          <a:ln w="9525" cap="flat" cmpd="sng">
            <a:solidFill>
              <a:srgbClr val="FF0066">
                <a:alpha val="100000"/>
              </a:srgbClr>
            </a:solidFill>
            <a:prstDash val="solid"/>
            <a:round/>
            <a:headEnd type="triangle" w="med" len="med"/>
            <a:tailEnd type="triangle" w="med" len="med"/>
          </a:ln>
        </p:spPr>
        <p:txBody>
          <a:bodyPr/>
          <a:p>
            <a:endParaRPr lang="zh-CN" altLang="en-US"/>
          </a:p>
        </p:txBody>
      </p:sp>
      <p:sp>
        <p:nvSpPr>
          <p:cNvPr id="7" name="矩形 6"/>
          <p:cNvSpPr/>
          <p:nvPr/>
        </p:nvSpPr>
        <p:spPr>
          <a:xfrm>
            <a:off x="4987925" y="3492500"/>
            <a:ext cx="233045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000099"/>
                </a:solidFill>
              </a:rPr>
              <a:t> </a:t>
            </a:r>
            <a:r>
              <a:rPr lang="en-US" altLang="zh-CN" sz="1800" dirty="0">
                <a:solidFill>
                  <a:srgbClr val="000099"/>
                </a:solidFill>
              </a:rPr>
              <a:t>( a</a:t>
            </a:r>
            <a:r>
              <a:rPr lang="en-US" altLang="zh-CN" sz="1800" b="1" dirty="0">
                <a:solidFill>
                  <a:srgbClr val="000099"/>
                </a:solidFill>
              </a:rPr>
              <a:t>|</a:t>
            </a:r>
            <a:r>
              <a:rPr lang="en-US" altLang="zh-CN" sz="1800" dirty="0">
                <a:solidFill>
                  <a:srgbClr val="000099"/>
                </a:solidFill>
              </a:rPr>
              <a:t>b) </a:t>
            </a:r>
            <a:r>
              <a:rPr lang="en-US" altLang="zh-CN" sz="1600" baseline="30000" dirty="0">
                <a:solidFill>
                  <a:srgbClr val="000099"/>
                </a:solidFill>
                <a:latin typeface="宋体" panose="02010600030101010101" pitchFamily="2" charset="-122"/>
              </a:rPr>
              <a:t>*</a:t>
            </a:r>
            <a:r>
              <a:rPr lang="en-US" altLang="zh-CN" sz="1800" dirty="0">
                <a:solidFill>
                  <a:srgbClr val="000099"/>
                </a:solidFill>
              </a:rPr>
              <a:t> ( aa</a:t>
            </a:r>
            <a:r>
              <a:rPr lang="en-US" altLang="zh-CN" sz="1800" b="1" dirty="0">
                <a:solidFill>
                  <a:srgbClr val="000099"/>
                </a:solidFill>
              </a:rPr>
              <a:t>|</a:t>
            </a:r>
            <a:r>
              <a:rPr lang="en-US" altLang="zh-CN" sz="1800" dirty="0">
                <a:solidFill>
                  <a:srgbClr val="000099"/>
                </a:solidFill>
              </a:rPr>
              <a:t>bb) ( a</a:t>
            </a:r>
            <a:r>
              <a:rPr lang="en-US" altLang="zh-CN" sz="1800" b="1" dirty="0">
                <a:solidFill>
                  <a:srgbClr val="000099"/>
                </a:solidFill>
              </a:rPr>
              <a:t>|</a:t>
            </a:r>
            <a:r>
              <a:rPr lang="en-US" altLang="zh-CN" sz="1800" dirty="0">
                <a:solidFill>
                  <a:srgbClr val="000099"/>
                </a:solidFill>
              </a:rPr>
              <a:t>b) </a:t>
            </a:r>
            <a:r>
              <a:rPr lang="en-US" altLang="zh-CN" sz="1600" baseline="30000" dirty="0">
                <a:solidFill>
                  <a:srgbClr val="000099"/>
                </a:solidFill>
                <a:latin typeface="宋体" panose="02010600030101010101" pitchFamily="2" charset="-122"/>
              </a:rPr>
              <a:t>*</a:t>
            </a:r>
            <a:r>
              <a:rPr lang="en-US" altLang="zh-CN" sz="1800" dirty="0"/>
              <a:t> </a:t>
            </a:r>
            <a:endParaRPr lang="zh-CN" altLang="en-US" sz="1800" dirty="0"/>
          </a:p>
        </p:txBody>
      </p:sp>
      <p:sp>
        <p:nvSpPr>
          <p:cNvPr id="8" name="Oval 36"/>
          <p:cNvSpPr/>
          <p:nvPr/>
        </p:nvSpPr>
        <p:spPr>
          <a:xfrm>
            <a:off x="5935663" y="1657350"/>
            <a:ext cx="609600" cy="609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0</a:t>
            </a:r>
            <a:endParaRPr lang="en-US" altLang="zh-CN" sz="2800" dirty="0"/>
          </a:p>
        </p:txBody>
      </p:sp>
      <p:sp>
        <p:nvSpPr>
          <p:cNvPr id="9" name="Oval 37"/>
          <p:cNvSpPr/>
          <p:nvPr/>
        </p:nvSpPr>
        <p:spPr>
          <a:xfrm>
            <a:off x="6491288" y="2349500"/>
            <a:ext cx="609600" cy="6096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2</a:t>
            </a:r>
            <a:endParaRPr lang="en-US" altLang="zh-CN" sz="2800" dirty="0"/>
          </a:p>
        </p:txBody>
      </p:sp>
      <p:sp>
        <p:nvSpPr>
          <p:cNvPr id="10" name="Oval 38"/>
          <p:cNvSpPr/>
          <p:nvPr/>
        </p:nvSpPr>
        <p:spPr>
          <a:xfrm>
            <a:off x="5389563" y="2266950"/>
            <a:ext cx="609600" cy="6096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t>1</a:t>
            </a:r>
            <a:endParaRPr lang="en-US" altLang="zh-CN" sz="2800" dirty="0"/>
          </a:p>
        </p:txBody>
      </p:sp>
      <p:cxnSp>
        <p:nvCxnSpPr>
          <p:cNvPr id="11" name="AutoShape 39"/>
          <p:cNvCxnSpPr>
            <a:stCxn id="8" idx="7"/>
            <a:endCxn id="8" idx="1"/>
          </p:cNvCxnSpPr>
          <p:nvPr/>
        </p:nvCxnSpPr>
        <p:spPr>
          <a:xfrm rot="-5400000" flipV="1">
            <a:off x="6240463" y="1530350"/>
            <a:ext cx="12700" cy="431800"/>
          </a:xfrm>
          <a:prstGeom prst="curvedConnector3">
            <a:avLst>
              <a:gd name="adj1" fmla="val 2502944"/>
            </a:avLst>
          </a:prstGeom>
          <a:ln w="9525" cap="flat" cmpd="sng">
            <a:solidFill>
              <a:schemeClr val="tx1"/>
            </a:solidFill>
            <a:prstDash val="solid"/>
            <a:headEnd type="none" w="med" len="med"/>
            <a:tailEnd type="triangle" w="med" len="med"/>
          </a:ln>
        </p:spPr>
      </p:cxnSp>
      <p:cxnSp>
        <p:nvCxnSpPr>
          <p:cNvPr id="126987" name="AutoShape 40"/>
          <p:cNvCxnSpPr>
            <a:stCxn id="8" idx="2"/>
            <a:endCxn id="10" idx="0"/>
          </p:cNvCxnSpPr>
          <p:nvPr/>
        </p:nvCxnSpPr>
        <p:spPr>
          <a:xfrm rot="-10800000" flipV="1">
            <a:off x="5694363" y="1962150"/>
            <a:ext cx="241300" cy="304800"/>
          </a:xfrm>
          <a:prstGeom prst="curvedConnector2">
            <a:avLst/>
          </a:prstGeom>
          <a:ln w="9525" cap="flat" cmpd="sng">
            <a:solidFill>
              <a:schemeClr val="tx1"/>
            </a:solidFill>
            <a:prstDash val="solid"/>
            <a:headEnd type="none" w="med" len="med"/>
            <a:tailEnd type="triangle" w="med" len="med"/>
          </a:ln>
        </p:spPr>
      </p:cxnSp>
      <p:cxnSp>
        <p:nvCxnSpPr>
          <p:cNvPr id="126988" name="AutoShape 41"/>
          <p:cNvCxnSpPr>
            <a:stCxn id="8" idx="6"/>
            <a:endCxn id="9" idx="0"/>
          </p:cNvCxnSpPr>
          <p:nvPr/>
        </p:nvCxnSpPr>
        <p:spPr>
          <a:xfrm>
            <a:off x="6545263" y="1962150"/>
            <a:ext cx="250825" cy="387350"/>
          </a:xfrm>
          <a:prstGeom prst="curvedConnector2">
            <a:avLst/>
          </a:prstGeom>
          <a:ln w="9525" cap="flat" cmpd="sng">
            <a:solidFill>
              <a:schemeClr val="tx1"/>
            </a:solidFill>
            <a:prstDash val="solid"/>
            <a:headEnd type="none" w="med" len="med"/>
            <a:tailEnd type="triangle" w="med" len="med"/>
          </a:ln>
        </p:spPr>
      </p:cxnSp>
      <p:cxnSp>
        <p:nvCxnSpPr>
          <p:cNvPr id="14" name="AutoShape 42"/>
          <p:cNvCxnSpPr>
            <a:stCxn id="10" idx="3"/>
            <a:endCxn id="10" idx="5"/>
          </p:cNvCxnSpPr>
          <p:nvPr/>
        </p:nvCxnSpPr>
        <p:spPr>
          <a:xfrm rot="-5400000" flipH="1">
            <a:off x="5694363" y="2571750"/>
            <a:ext cx="12700" cy="431800"/>
          </a:xfrm>
          <a:prstGeom prst="curvedConnector3">
            <a:avLst>
              <a:gd name="adj1" fmla="val 2502944"/>
            </a:avLst>
          </a:prstGeom>
          <a:ln w="9525" cap="flat" cmpd="sng">
            <a:solidFill>
              <a:schemeClr val="tx1"/>
            </a:solidFill>
            <a:prstDash val="solid"/>
            <a:headEnd type="none" w="med" len="med"/>
            <a:tailEnd type="triangle" w="med" len="med"/>
          </a:ln>
        </p:spPr>
      </p:cxnSp>
      <p:cxnSp>
        <p:nvCxnSpPr>
          <p:cNvPr id="15" name="AutoShape 43"/>
          <p:cNvCxnSpPr>
            <a:stCxn id="9" idx="3"/>
            <a:endCxn id="9" idx="5"/>
          </p:cNvCxnSpPr>
          <p:nvPr/>
        </p:nvCxnSpPr>
        <p:spPr>
          <a:xfrm rot="-5400000" flipH="1">
            <a:off x="6796088" y="2654300"/>
            <a:ext cx="12700" cy="431800"/>
          </a:xfrm>
          <a:prstGeom prst="curvedConnector3">
            <a:avLst>
              <a:gd name="adj1" fmla="val 2502944"/>
            </a:avLst>
          </a:prstGeom>
          <a:ln w="9525" cap="flat" cmpd="sng">
            <a:solidFill>
              <a:schemeClr val="tx1"/>
            </a:solidFill>
            <a:prstDash val="solid"/>
            <a:headEnd type="none" w="med" len="med"/>
            <a:tailEnd type="triangle" w="med" len="med"/>
          </a:ln>
        </p:spPr>
      </p:cxnSp>
      <p:sp>
        <p:nvSpPr>
          <p:cNvPr id="16" name="Text Box 44"/>
          <p:cNvSpPr txBox="1"/>
          <p:nvPr/>
        </p:nvSpPr>
        <p:spPr>
          <a:xfrm>
            <a:off x="5929313" y="1047750"/>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a,b</a:t>
            </a:r>
            <a:endParaRPr lang="en-US" altLang="zh-CN" sz="2400" dirty="0"/>
          </a:p>
        </p:txBody>
      </p:sp>
      <p:sp>
        <p:nvSpPr>
          <p:cNvPr id="17" name="Text Box 45"/>
          <p:cNvSpPr txBox="1"/>
          <p:nvPr/>
        </p:nvSpPr>
        <p:spPr>
          <a:xfrm>
            <a:off x="5156200" y="2919413"/>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a,b</a:t>
            </a:r>
            <a:endParaRPr lang="en-US" altLang="zh-CN" sz="2400" dirty="0"/>
          </a:p>
        </p:txBody>
      </p:sp>
      <p:sp>
        <p:nvSpPr>
          <p:cNvPr id="18" name="Text Box 46"/>
          <p:cNvSpPr txBox="1"/>
          <p:nvPr/>
        </p:nvSpPr>
        <p:spPr>
          <a:xfrm>
            <a:off x="6796088" y="3022600"/>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a,b</a:t>
            </a:r>
            <a:endParaRPr lang="en-US" altLang="zh-CN" sz="2400" dirty="0"/>
          </a:p>
        </p:txBody>
      </p:sp>
      <p:sp>
        <p:nvSpPr>
          <p:cNvPr id="19" name="Text Box 47"/>
          <p:cNvSpPr txBox="1"/>
          <p:nvPr/>
        </p:nvSpPr>
        <p:spPr>
          <a:xfrm>
            <a:off x="5307013" y="1663700"/>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a:t>
            </a:r>
            <a:endParaRPr lang="en-US" altLang="zh-CN" sz="2400" dirty="0"/>
          </a:p>
        </p:txBody>
      </p:sp>
      <p:sp>
        <p:nvSpPr>
          <p:cNvPr id="20" name="Text Box 48"/>
          <p:cNvSpPr txBox="1"/>
          <p:nvPr/>
        </p:nvSpPr>
        <p:spPr>
          <a:xfrm>
            <a:off x="6670675" y="1700213"/>
            <a:ext cx="800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bb</a:t>
            </a:r>
            <a:endParaRPr lang="en-US" altLang="zh-CN" sz="2400" dirty="0"/>
          </a:p>
        </p:txBody>
      </p:sp>
      <p:sp>
        <p:nvSpPr>
          <p:cNvPr id="2" name="矩形 1"/>
          <p:cNvSpPr/>
          <p:nvPr/>
        </p:nvSpPr>
        <p:spPr>
          <a:xfrm>
            <a:off x="4048125" y="4724400"/>
            <a:ext cx="1108075" cy="369888"/>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消去状态</a:t>
            </a:r>
            <a:endParaRPr lang="zh-CN" altLang="en-US" sz="1800" dirty="0">
              <a:solidFill>
                <a:srgbClr val="FF0000"/>
              </a:solidFill>
            </a:endParaRPr>
          </a:p>
        </p:txBody>
      </p:sp>
      <p:sp>
        <p:nvSpPr>
          <p:cNvPr id="3" name="矩形 2"/>
          <p:cNvSpPr/>
          <p:nvPr/>
        </p:nvSpPr>
        <p:spPr>
          <a:xfrm>
            <a:off x="4048125" y="6165850"/>
            <a:ext cx="1108075" cy="368300"/>
          </a:xfrm>
          <a:prstGeom prst="rect">
            <a:avLst/>
          </a:prstGeom>
          <a:noFill/>
          <a:ln w="9525" cap="flat" cmpd="sng">
            <a:solidFill>
              <a:srgbClr val="FF0066"/>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增加状态</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69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69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animBg="1"/>
      <p:bldP spid="10" grpId="0" animBg="1"/>
      <p:bldP spid="16" grpId="0"/>
      <p:bldP spid="17" grpId="0"/>
      <p:bldP spid="18" grpId="0"/>
      <p:bldP spid="19" grpId="0"/>
      <p:bldP spid="20" grpId="0"/>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p:txBody>
          <a:bodyPr vert="horz" wrap="square" lIns="91440" tIns="45720" rIns="91440" bIns="45720" anchor="ctr" anchorCtr="0"/>
          <a:p>
            <a:pPr eaLnBrk="1" hangingPunct="1"/>
            <a:r>
              <a:rPr lang="en-US" altLang="zh-CN" sz="4000" u="sng" dirty="0">
                <a:solidFill>
                  <a:srgbClr val="FF0000"/>
                </a:solidFill>
              </a:rPr>
              <a:t>3</a:t>
            </a:r>
            <a:r>
              <a:rPr lang="zh-CN" altLang="en-US" sz="4000" u="sng" dirty="0">
                <a:solidFill>
                  <a:srgbClr val="FF0000"/>
                </a:solidFill>
              </a:rPr>
              <a:t>．</a:t>
            </a:r>
            <a:r>
              <a:rPr lang="en-US" altLang="zh-CN" sz="4000" u="sng" dirty="0">
                <a:solidFill>
                  <a:srgbClr val="FF0000"/>
                </a:solidFill>
              </a:rPr>
              <a:t>1</a:t>
            </a:r>
            <a:r>
              <a:rPr lang="zh-CN" altLang="en-US" sz="4000" u="sng" dirty="0">
                <a:solidFill>
                  <a:srgbClr val="FF0000"/>
                </a:solidFill>
              </a:rPr>
              <a:t>．</a:t>
            </a:r>
            <a:r>
              <a:rPr lang="en-US" altLang="zh-CN" sz="4000" u="sng" dirty="0">
                <a:solidFill>
                  <a:srgbClr val="FF0000"/>
                </a:solidFill>
              </a:rPr>
              <a:t>1 </a:t>
            </a:r>
            <a:r>
              <a:rPr lang="zh-CN" altLang="en-US" sz="4000" u="sng" dirty="0">
                <a:solidFill>
                  <a:srgbClr val="FF0000"/>
                </a:solidFill>
              </a:rPr>
              <a:t>功能和输出形式 </a:t>
            </a:r>
            <a:r>
              <a:rPr lang="en-US" altLang="zh-CN" sz="4000" u="sng" dirty="0">
                <a:solidFill>
                  <a:srgbClr val="FF0000"/>
                </a:solidFill>
              </a:rPr>
              <a:t>(3)</a:t>
            </a:r>
            <a:br>
              <a:rPr lang="en-US" altLang="zh-CN" sz="4000" u="sng" dirty="0">
                <a:solidFill>
                  <a:srgbClr val="FF0000"/>
                </a:solidFill>
              </a:rPr>
            </a:br>
            <a:r>
              <a:rPr lang="en-US" altLang="zh-CN" sz="4000" dirty="0">
                <a:solidFill>
                  <a:srgbClr val="A50021"/>
                </a:solidFill>
              </a:rPr>
              <a:t>while (i&gt;=j) i--;</a:t>
            </a:r>
            <a:endParaRPr lang="en-US" altLang="zh-CN" sz="4000" dirty="0">
              <a:solidFill>
                <a:srgbClr val="A50021"/>
              </a:solidFill>
            </a:endParaRPr>
          </a:p>
        </p:txBody>
      </p:sp>
      <p:sp>
        <p:nvSpPr>
          <p:cNvPr id="6147" name="Rectangle 3"/>
          <p:cNvSpPr>
            <a:spLocks noGrp="1" noChangeArrowheads="1"/>
          </p:cNvSpPr>
          <p:nvPr>
            <p:ph type="body" sz="half" idx="1"/>
          </p:nvPr>
        </p:nvSpPr>
        <p:spPr>
          <a:xfrm>
            <a:off x="685800" y="1905000"/>
            <a:ext cx="3810000" cy="4419600"/>
          </a:xfrm>
        </p:spPr>
        <p:txBody>
          <a:bodyPr vert="horz" wrap="square" lIns="91440" tIns="45720" rIns="91440" bIns="45720" numCol="1" anchor="t" anchorCtr="0" compatLnSpc="1"/>
          <a:lstStyle/>
          <a:p>
            <a:pPr marL="533400" marR="0" lvl="0" indent="-533400" algn="l" defTabSz="914400" rtl="0" eaLnBrk="1" fontAlgn="base" latinLnBrk="0" hangingPunct="1">
              <a:lnSpc>
                <a:spcPct val="90000"/>
              </a:lnSpc>
              <a:spcBef>
                <a:spcPct val="20000"/>
              </a:spcBef>
              <a:spcAft>
                <a:spcPct val="0"/>
              </a:spcAft>
              <a:buClrTx/>
              <a:buSzTx/>
              <a:buFontTx/>
              <a:buAutoNum type="arabicParenBoth"/>
              <a:defRPr/>
            </a:pPr>
            <a:r>
              <a:rPr kumimoji="1" lang="en-US" altLang="zh-CN" sz="2800" b="0" i="0" u="none" strike="noStrike" kern="0" cap="none" spc="0" normalizeH="0" baseline="0" noProof="0">
                <a:ln>
                  <a:noFill/>
                </a:ln>
                <a:solidFill>
                  <a:schemeClr val="tx1"/>
                </a:solidFill>
                <a:effectLst/>
                <a:uLnTx/>
                <a:uFillTx/>
                <a:latin typeface="+mn-lt"/>
                <a:ea typeface="+mn-ea"/>
                <a:cs typeface="+mn-cs"/>
              </a:rPr>
              <a:t>&lt;$while  , </a:t>
            </a:r>
            <a:r>
              <a:rPr kumimoji="1" lang="zh-CN" altLang="en-US" sz="2800" b="1" i="0" u="none" strike="noStrike" kern="0" cap="none" spc="0" normalizeH="0" baseline="0" noProof="0">
                <a:ln>
                  <a:noFill/>
                </a:ln>
                <a:solidFill>
                  <a:schemeClr val="tx1"/>
                </a:solidFill>
                <a:effectLst/>
                <a:uLnTx/>
                <a:uFillTx/>
                <a:latin typeface="+mn-lt"/>
                <a:ea typeface="+mn-ea"/>
                <a:cs typeface="+mn-cs"/>
              </a:rPr>
              <a:t>－</a:t>
            </a:r>
            <a:r>
              <a:rPr kumimoji="1" lang="zh-CN" altLang="en-US" sz="2800" b="0" i="0" u="none" strike="noStrike" kern="0" cap="none" spc="0" normalizeH="0" baseline="0" noProof="0">
                <a:ln>
                  <a:noFill/>
                </a:ln>
                <a:solidFill>
                  <a:schemeClr val="tx1"/>
                </a:solidFill>
                <a:effectLst/>
                <a:uLnTx/>
                <a:uFillTx/>
                <a:latin typeface="+mn-lt"/>
                <a:ea typeface="+mn-ea"/>
                <a:cs typeface="+mn-cs"/>
              </a:rPr>
              <a:t>   </a:t>
            </a:r>
            <a:r>
              <a:rPr kumimoji="1" lang="en-US" altLang="zh-CN" sz="2800" b="0" i="0" u="none" strike="noStrike" kern="0" cap="none" spc="0" normalizeH="0" baseline="0" noProof="0">
                <a:ln>
                  <a:noFill/>
                </a:ln>
                <a:solidFill>
                  <a:schemeClr val="tx1"/>
                </a:solidFill>
                <a:effectLst/>
                <a:uLnTx/>
                <a:uFillTx/>
                <a:latin typeface="+mn-lt"/>
                <a:ea typeface="+mn-ea"/>
                <a:cs typeface="+mn-cs"/>
              </a:rPr>
              <a:t>&gt;                </a:t>
            </a:r>
            <a:endParaRPr kumimoji="1" lang="en-US" altLang="zh-CN" sz="2800" b="0" i="0" u="none" strike="noStrike" kern="0" cap="none" spc="0" normalizeH="0" baseline="0" noProof="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90000"/>
              </a:lnSpc>
              <a:spcBef>
                <a:spcPct val="20000"/>
              </a:spcBef>
              <a:spcAft>
                <a:spcPct val="0"/>
              </a:spcAft>
              <a:buClrTx/>
              <a:buSzTx/>
              <a:buFontTx/>
              <a:buAutoNum type="arabicParenBoth"/>
              <a:defRPr/>
            </a:pPr>
            <a:r>
              <a:rPr kumimoji="1" lang="en-US" altLang="zh-CN" sz="2800" b="0" i="0" u="none" strike="noStrike" kern="0" cap="none" spc="0" normalizeH="0" baseline="0" noProof="0">
                <a:ln>
                  <a:noFill/>
                </a:ln>
                <a:solidFill>
                  <a:schemeClr val="tx1"/>
                </a:solidFill>
                <a:effectLst/>
                <a:uLnTx/>
                <a:uFillTx/>
                <a:latin typeface="+mn-lt"/>
                <a:ea typeface="+mn-ea"/>
                <a:cs typeface="+mn-cs"/>
              </a:rPr>
              <a:t>&lt; $(        , </a:t>
            </a:r>
            <a:r>
              <a:rPr kumimoji="1" lang="zh-CN" altLang="en-US" sz="2800" b="1" i="0" u="none" strike="noStrike" kern="0" cap="none" spc="0" normalizeH="0" baseline="0" noProof="0">
                <a:ln>
                  <a:noFill/>
                </a:ln>
                <a:solidFill>
                  <a:schemeClr val="tx1"/>
                </a:solidFill>
                <a:effectLst/>
                <a:uLnTx/>
                <a:uFillTx/>
                <a:latin typeface="+mn-lt"/>
                <a:ea typeface="+mn-ea"/>
                <a:cs typeface="+mn-cs"/>
              </a:rPr>
              <a:t>－   </a:t>
            </a:r>
            <a:r>
              <a:rPr kumimoji="1" lang="en-US" altLang="zh-CN" sz="2800" b="0" i="0" u="none" strike="noStrike" kern="0" cap="none" spc="0" normalizeH="0" baseline="0" noProof="0">
                <a:ln>
                  <a:noFill/>
                </a:ln>
                <a:solidFill>
                  <a:schemeClr val="tx1"/>
                </a:solidFill>
                <a:effectLst/>
                <a:uLnTx/>
                <a:uFillTx/>
                <a:latin typeface="+mn-lt"/>
                <a:ea typeface="+mn-ea"/>
                <a:cs typeface="+mn-cs"/>
              </a:rPr>
              <a:t>&gt; </a:t>
            </a:r>
            <a:endParaRPr kumimoji="1" lang="en-US" altLang="zh-CN" sz="2800" b="0" i="0" u="none" strike="noStrike" kern="0" cap="none" spc="0" normalizeH="0" baseline="0" noProof="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90000"/>
              </a:lnSpc>
              <a:spcBef>
                <a:spcPct val="20000"/>
              </a:spcBef>
              <a:spcAft>
                <a:spcPct val="0"/>
              </a:spcAft>
              <a:buClrTx/>
              <a:buSzTx/>
              <a:buFontTx/>
              <a:buAutoNum type="arabicParenBoth"/>
              <a:defRPr/>
            </a:pPr>
            <a:r>
              <a:rPr kumimoji="1" lang="en-US" altLang="zh-CN" sz="2800" b="0" i="0" u="none" strike="noStrike" kern="0" cap="none" spc="0" normalizeH="0" baseline="0" noProof="0">
                <a:ln>
                  <a:noFill/>
                </a:ln>
                <a:solidFill>
                  <a:schemeClr val="tx1"/>
                </a:solidFill>
                <a:effectLst/>
                <a:uLnTx/>
                <a:uFillTx/>
                <a:latin typeface="+mn-lt"/>
                <a:ea typeface="+mn-ea"/>
                <a:cs typeface="+mn-cs"/>
              </a:rPr>
              <a:t>&lt; $ id     , </a:t>
            </a:r>
            <a:r>
              <a:rPr kumimoji="1" lang="en-US" altLang="zh-CN" sz="2800" b="0" i="0" u="none" strike="noStrike" kern="0" cap="none" spc="0" normalizeH="0" baseline="0" noProof="0">
                <a:ln>
                  <a:noFill/>
                </a:ln>
                <a:solidFill>
                  <a:srgbClr val="FF0000"/>
                </a:solidFill>
                <a:effectLst>
                  <a:outerShdw blurRad="38100" dist="38100" dir="2700000" algn="tl">
                    <a:srgbClr val="C0C0C0"/>
                  </a:outerShdw>
                </a:effectLst>
                <a:uLnTx/>
                <a:uFillTx/>
                <a:latin typeface="+mn-lt"/>
                <a:ea typeface="+mn-ea"/>
                <a:cs typeface="+mn-cs"/>
              </a:rPr>
              <a:t>ptr-i</a:t>
            </a:r>
            <a:r>
              <a:rPr kumimoji="1" lang="en-US" altLang="zh-CN" sz="2800" b="0" i="0" u="none" strike="noStrike" kern="0" cap="none" spc="0" normalizeH="0" baseline="0" noProof="0">
                <a:ln>
                  <a:noFill/>
                </a:ln>
                <a:solidFill>
                  <a:schemeClr val="tx1"/>
                </a:solidFill>
                <a:effectLst/>
                <a:uLnTx/>
                <a:uFillTx/>
                <a:latin typeface="+mn-lt"/>
                <a:ea typeface="+mn-ea"/>
                <a:cs typeface="+mn-cs"/>
              </a:rPr>
              <a:t>&gt;</a:t>
            </a:r>
            <a:endParaRPr kumimoji="1" lang="en-US" altLang="zh-CN" sz="2800" b="0" i="0" u="none" strike="noStrike" kern="0" cap="none" spc="0" normalizeH="0" baseline="0" noProof="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90000"/>
              </a:lnSpc>
              <a:spcBef>
                <a:spcPct val="20000"/>
              </a:spcBef>
              <a:spcAft>
                <a:spcPct val="0"/>
              </a:spcAft>
              <a:buClrTx/>
              <a:buSzTx/>
              <a:buFontTx/>
              <a:buAutoNum type="arabicParenBoth"/>
              <a:defRPr/>
            </a:pPr>
            <a:r>
              <a:rPr kumimoji="1" lang="en-US" altLang="zh-CN" sz="2800" b="0" i="0" u="none" strike="noStrike" kern="0" cap="none" spc="0" normalizeH="0" baseline="0" noProof="0">
                <a:ln>
                  <a:noFill/>
                </a:ln>
                <a:solidFill>
                  <a:schemeClr val="tx1"/>
                </a:solidFill>
                <a:effectLst/>
                <a:uLnTx/>
                <a:uFillTx/>
                <a:latin typeface="+mn-lt"/>
                <a:ea typeface="+mn-ea"/>
                <a:cs typeface="+mn-cs"/>
              </a:rPr>
              <a:t>&lt; $ </a:t>
            </a:r>
            <a:r>
              <a:rPr kumimoji="1" lang="en-US" altLang="zh-CN" sz="2800" b="0" i="0" u="none" strike="noStrike" kern="0" cap="none" spc="0" normalizeH="0" baseline="0" noProof="0">
                <a:ln>
                  <a:noFill/>
                </a:ln>
                <a:solidFill>
                  <a:schemeClr val="tx2"/>
                </a:solidFill>
                <a:effectLst/>
                <a:uLnTx/>
                <a:uFillTx/>
                <a:latin typeface="+mn-lt"/>
                <a:ea typeface="+mn-ea"/>
                <a:cs typeface="+mn-cs"/>
              </a:rPr>
              <a:t>&gt;=    , </a:t>
            </a:r>
            <a:r>
              <a:rPr kumimoji="1" lang="zh-CN" altLang="en-US" sz="2800" b="1" i="0" u="none" strike="noStrike" kern="0" cap="none" spc="0" normalizeH="0" baseline="0" noProof="0">
                <a:ln>
                  <a:noFill/>
                </a:ln>
                <a:solidFill>
                  <a:schemeClr val="tx1"/>
                </a:solidFill>
                <a:effectLst/>
                <a:uLnTx/>
                <a:uFillTx/>
                <a:latin typeface="+mn-lt"/>
                <a:ea typeface="+mn-ea"/>
                <a:cs typeface="+mn-cs"/>
              </a:rPr>
              <a:t>－  </a:t>
            </a:r>
            <a:r>
              <a:rPr kumimoji="1" lang="en-US" altLang="zh-CN" sz="2800" b="0" i="0" u="none" strike="noStrike" kern="0" cap="none" spc="0" normalizeH="0" baseline="0" noProof="0">
                <a:ln>
                  <a:noFill/>
                </a:ln>
                <a:solidFill>
                  <a:schemeClr val="tx1"/>
                </a:solidFill>
                <a:effectLst/>
                <a:uLnTx/>
                <a:uFillTx/>
                <a:latin typeface="+mn-lt"/>
                <a:ea typeface="+mn-ea"/>
                <a:cs typeface="+mn-cs"/>
              </a:rPr>
              <a:t>&gt; </a:t>
            </a:r>
            <a:endParaRPr kumimoji="1" lang="en-US" altLang="zh-CN" sz="2800" b="0" i="0" u="none" strike="noStrike" kern="0" cap="none" spc="0" normalizeH="0" baseline="0" noProof="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90000"/>
              </a:lnSpc>
              <a:spcBef>
                <a:spcPct val="20000"/>
              </a:spcBef>
              <a:spcAft>
                <a:spcPct val="0"/>
              </a:spcAft>
              <a:buClrTx/>
              <a:buSzTx/>
              <a:buFontTx/>
              <a:buAutoNum type="arabicParenBoth"/>
              <a:defRPr/>
            </a:pPr>
            <a:r>
              <a:rPr kumimoji="1" lang="en-US" altLang="zh-CN" sz="2800" b="0" i="0" u="none" strike="noStrike" kern="0" cap="none" spc="0" normalizeH="0" baseline="0" noProof="0">
                <a:ln>
                  <a:noFill/>
                </a:ln>
                <a:solidFill>
                  <a:schemeClr val="tx1"/>
                </a:solidFill>
                <a:effectLst/>
                <a:uLnTx/>
                <a:uFillTx/>
                <a:latin typeface="+mn-lt"/>
                <a:ea typeface="+mn-ea"/>
                <a:cs typeface="+mn-cs"/>
              </a:rPr>
              <a:t>&lt; $ id     , </a:t>
            </a:r>
            <a:r>
              <a:rPr kumimoji="1" lang="en-US" altLang="zh-CN" sz="2800" b="0" i="0" u="none" strike="noStrike" kern="0" cap="none" spc="0" normalizeH="0" baseline="0" noProof="0">
                <a:ln>
                  <a:noFill/>
                </a:ln>
                <a:solidFill>
                  <a:srgbClr val="FF0000"/>
                </a:solidFill>
                <a:effectLst>
                  <a:outerShdw blurRad="38100" dist="38100" dir="2700000" algn="tl">
                    <a:srgbClr val="C0C0C0"/>
                  </a:outerShdw>
                </a:effectLst>
                <a:uLnTx/>
                <a:uFillTx/>
                <a:latin typeface="+mn-lt"/>
                <a:ea typeface="+mn-ea"/>
                <a:cs typeface="+mn-cs"/>
              </a:rPr>
              <a:t>ptr-j</a:t>
            </a:r>
            <a:r>
              <a:rPr kumimoji="1" lang="en-US" altLang="zh-CN" sz="2800" b="0" i="0" u="none" strike="noStrike" kern="0" cap="none" spc="0" normalizeH="0" baseline="0" noProof="0">
                <a:ln>
                  <a:noFill/>
                </a:ln>
                <a:solidFill>
                  <a:schemeClr val="tx1"/>
                </a:solidFill>
                <a:effectLst/>
                <a:uLnTx/>
                <a:uFillTx/>
                <a:latin typeface="+mn-lt"/>
                <a:ea typeface="+mn-ea"/>
                <a:cs typeface="+mn-cs"/>
              </a:rPr>
              <a:t>&gt;</a:t>
            </a:r>
            <a:endParaRPr kumimoji="1" lang="en-US" altLang="zh-CN" sz="2800" b="0" i="0" u="none" strike="noStrike" kern="0" cap="none" spc="0" normalizeH="0" baseline="0" noProof="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90000"/>
              </a:lnSpc>
              <a:spcBef>
                <a:spcPct val="20000"/>
              </a:spcBef>
              <a:spcAft>
                <a:spcPct val="0"/>
              </a:spcAft>
              <a:buClrTx/>
              <a:buSzTx/>
              <a:buFontTx/>
              <a:buAutoNum type="arabicParenBoth"/>
              <a:defRPr/>
            </a:pPr>
            <a:r>
              <a:rPr kumimoji="1" lang="en-US" altLang="zh-CN" sz="2800" b="0" i="0" u="none" strike="noStrike" kern="0" cap="none" spc="0" normalizeH="0" baseline="0" noProof="0">
                <a:ln>
                  <a:noFill/>
                </a:ln>
                <a:solidFill>
                  <a:schemeClr val="tx1"/>
                </a:solidFill>
                <a:effectLst/>
                <a:uLnTx/>
                <a:uFillTx/>
                <a:latin typeface="+mn-lt"/>
                <a:ea typeface="+mn-ea"/>
                <a:cs typeface="+mn-cs"/>
              </a:rPr>
              <a:t>&lt; $)       , </a:t>
            </a:r>
            <a:r>
              <a:rPr kumimoji="1" lang="zh-CN" altLang="en-US" sz="2800" b="1" i="0" u="none" strike="noStrike" kern="0" cap="none" spc="0" normalizeH="0" baseline="0" noProof="0">
                <a:ln>
                  <a:noFill/>
                </a:ln>
                <a:solidFill>
                  <a:schemeClr val="tx1"/>
                </a:solidFill>
                <a:effectLst/>
                <a:uLnTx/>
                <a:uFillTx/>
                <a:latin typeface="+mn-lt"/>
                <a:ea typeface="+mn-ea"/>
                <a:cs typeface="+mn-cs"/>
              </a:rPr>
              <a:t>－   </a:t>
            </a:r>
            <a:r>
              <a:rPr kumimoji="1" lang="en-US" altLang="zh-CN" sz="2800" b="0" i="0" u="none" strike="noStrike" kern="0" cap="none" spc="0" normalizeH="0" baseline="0" noProof="0">
                <a:ln>
                  <a:noFill/>
                </a:ln>
                <a:solidFill>
                  <a:schemeClr val="tx1"/>
                </a:solidFill>
                <a:effectLst/>
                <a:uLnTx/>
                <a:uFillTx/>
                <a:latin typeface="+mn-lt"/>
                <a:ea typeface="+mn-ea"/>
                <a:cs typeface="+mn-cs"/>
              </a:rPr>
              <a:t>&gt;</a:t>
            </a:r>
            <a:endParaRPr kumimoji="1" lang="en-US" altLang="zh-CN" sz="2800" b="0" i="0" u="none" strike="noStrike" kern="0" cap="none" spc="0" normalizeH="0" baseline="0" noProof="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90000"/>
              </a:lnSpc>
              <a:spcBef>
                <a:spcPct val="20000"/>
              </a:spcBef>
              <a:spcAft>
                <a:spcPct val="0"/>
              </a:spcAft>
              <a:buClrTx/>
              <a:buSzTx/>
              <a:buFontTx/>
              <a:buAutoNum type="arabicParenBoth"/>
              <a:defRPr/>
            </a:pPr>
            <a:r>
              <a:rPr kumimoji="1" lang="en-US" altLang="zh-CN" sz="2800" b="0" i="0" u="none" strike="noStrike" kern="0" cap="none" spc="0" normalizeH="0" baseline="0" noProof="0">
                <a:ln>
                  <a:noFill/>
                </a:ln>
                <a:solidFill>
                  <a:schemeClr val="tx1"/>
                </a:solidFill>
                <a:effectLst/>
                <a:uLnTx/>
                <a:uFillTx/>
                <a:latin typeface="+mn-lt"/>
                <a:ea typeface="+mn-ea"/>
                <a:cs typeface="+mn-cs"/>
              </a:rPr>
              <a:t>&lt; $ id    , </a:t>
            </a:r>
            <a:r>
              <a:rPr kumimoji="1" lang="en-US" altLang="zh-CN" sz="2800" b="0" i="0" u="none" strike="noStrike" kern="0" cap="none" spc="0" normalizeH="0" baseline="0" noProof="0">
                <a:ln>
                  <a:noFill/>
                </a:ln>
                <a:solidFill>
                  <a:srgbClr val="FF0000"/>
                </a:solidFill>
                <a:effectLst>
                  <a:outerShdw blurRad="38100" dist="38100" dir="2700000" algn="tl">
                    <a:srgbClr val="C0C0C0"/>
                  </a:outerShdw>
                </a:effectLst>
                <a:uLnTx/>
                <a:uFillTx/>
                <a:latin typeface="+mn-lt"/>
                <a:ea typeface="+mn-ea"/>
                <a:cs typeface="+mn-cs"/>
              </a:rPr>
              <a:t>ptr-i</a:t>
            </a:r>
            <a:r>
              <a:rPr kumimoji="1" lang="en-US" altLang="zh-CN" sz="2800" b="0" i="0" u="none" strike="noStrike" kern="0" cap="none" spc="0" normalizeH="0" baseline="0" noProof="0">
                <a:ln>
                  <a:noFill/>
                </a:ln>
                <a:solidFill>
                  <a:schemeClr val="tx1"/>
                </a:solidFill>
                <a:effectLst/>
                <a:uLnTx/>
                <a:uFillTx/>
                <a:latin typeface="+mn-lt"/>
                <a:ea typeface="+mn-ea"/>
                <a:cs typeface="+mn-cs"/>
              </a:rPr>
              <a:t>&gt;</a:t>
            </a:r>
            <a:endParaRPr kumimoji="1" lang="en-US" altLang="zh-CN" sz="2800" b="0" i="0" u="none" strike="noStrike" kern="0" cap="none" spc="0" normalizeH="0" baseline="0" noProof="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90000"/>
              </a:lnSpc>
              <a:spcBef>
                <a:spcPct val="20000"/>
              </a:spcBef>
              <a:spcAft>
                <a:spcPct val="0"/>
              </a:spcAft>
              <a:buClrTx/>
              <a:buSzTx/>
              <a:buFontTx/>
              <a:buAutoNum type="arabicParenBoth"/>
              <a:defRPr/>
            </a:pPr>
            <a:r>
              <a:rPr kumimoji="1" lang="en-US" altLang="zh-CN" sz="2800" b="0" i="0" u="none" strike="noStrike" kern="0" cap="none" spc="0" normalizeH="0" baseline="0" noProof="0">
                <a:ln>
                  <a:noFill/>
                </a:ln>
                <a:solidFill>
                  <a:schemeClr val="tx1"/>
                </a:solidFill>
                <a:effectLst/>
                <a:uLnTx/>
                <a:uFillTx/>
                <a:latin typeface="+mn-lt"/>
                <a:ea typeface="+mn-ea"/>
                <a:cs typeface="+mn-cs"/>
              </a:rPr>
              <a:t>&lt; $ </a:t>
            </a:r>
            <a:r>
              <a:rPr kumimoji="1" lang="zh-CN" altLang="en-US" sz="1800" b="1" i="0" u="none" strike="noStrike" kern="0" cap="none" spc="0" normalizeH="0" baseline="0" noProof="0">
                <a:ln>
                  <a:noFill/>
                </a:ln>
                <a:solidFill>
                  <a:schemeClr val="tx1"/>
                </a:solidFill>
                <a:effectLst/>
                <a:uLnTx/>
                <a:uFillTx/>
                <a:latin typeface="+mn-lt"/>
                <a:ea typeface="+mn-ea"/>
                <a:cs typeface="+mn-cs"/>
              </a:rPr>
              <a:t>－ －</a:t>
            </a:r>
            <a:r>
              <a:rPr kumimoji="1" lang="zh-CN" altLang="en-US" sz="2800" b="0" i="0" u="none" strike="noStrike" kern="0" cap="none" spc="0" normalizeH="0" baseline="0" noProof="0">
                <a:ln>
                  <a:noFill/>
                </a:ln>
                <a:solidFill>
                  <a:schemeClr val="tx1"/>
                </a:solidFill>
                <a:effectLst/>
                <a:uLnTx/>
                <a:uFillTx/>
                <a:latin typeface="+mn-lt"/>
                <a:ea typeface="+mn-ea"/>
                <a:cs typeface="+mn-cs"/>
              </a:rPr>
              <a:t> </a:t>
            </a:r>
            <a:r>
              <a:rPr kumimoji="1" lang="en-US" altLang="zh-CN" sz="2800" b="0" i="0" u="none" strike="noStrike" kern="0" cap="none" spc="0" normalizeH="0" baseline="0" noProof="0">
                <a:ln>
                  <a:noFill/>
                </a:ln>
                <a:solidFill>
                  <a:schemeClr val="tx1"/>
                </a:solidFill>
                <a:effectLst/>
                <a:uLnTx/>
                <a:uFillTx/>
                <a:latin typeface="+mn-lt"/>
                <a:ea typeface="+mn-ea"/>
                <a:cs typeface="+mn-cs"/>
              </a:rPr>
              <a:t>, </a:t>
            </a:r>
            <a:r>
              <a:rPr kumimoji="1" lang="zh-CN" altLang="en-US" sz="2800" b="1" i="0" u="none" strike="noStrike" kern="0" cap="none" spc="0" normalizeH="0" baseline="0" noProof="0">
                <a:ln>
                  <a:noFill/>
                </a:ln>
                <a:solidFill>
                  <a:schemeClr val="tx1"/>
                </a:solidFill>
                <a:effectLst/>
                <a:uLnTx/>
                <a:uFillTx/>
                <a:latin typeface="+mn-lt"/>
                <a:ea typeface="+mn-ea"/>
                <a:cs typeface="+mn-cs"/>
              </a:rPr>
              <a:t>－   </a:t>
            </a:r>
            <a:r>
              <a:rPr kumimoji="1" lang="en-US" altLang="zh-CN" sz="2800" b="0" i="0" u="none" strike="noStrike" kern="0" cap="none" spc="0" normalizeH="0" baseline="0" noProof="0">
                <a:ln>
                  <a:noFill/>
                </a:ln>
                <a:solidFill>
                  <a:schemeClr val="tx1"/>
                </a:solidFill>
                <a:effectLst/>
                <a:uLnTx/>
                <a:uFillTx/>
                <a:latin typeface="+mn-lt"/>
                <a:ea typeface="+mn-ea"/>
                <a:cs typeface="+mn-cs"/>
              </a:rPr>
              <a:t>&gt;</a:t>
            </a:r>
            <a:endParaRPr kumimoji="1" lang="en-US" altLang="zh-CN" sz="2800" b="0" i="0" u="none" strike="noStrike" kern="0" cap="none" spc="0" normalizeH="0" baseline="0" noProof="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90000"/>
              </a:lnSpc>
              <a:spcBef>
                <a:spcPct val="20000"/>
              </a:spcBef>
              <a:spcAft>
                <a:spcPct val="0"/>
              </a:spcAft>
              <a:buClrTx/>
              <a:buSzTx/>
              <a:buFontTx/>
              <a:buAutoNum type="arabicParenBoth"/>
              <a:defRPr/>
            </a:pPr>
            <a:r>
              <a:rPr kumimoji="1" lang="en-US" altLang="zh-CN" sz="2800" b="0" i="0" u="none" strike="noStrike" kern="0" cap="none" spc="0" normalizeH="0" baseline="0" noProof="0">
                <a:ln>
                  <a:noFill/>
                </a:ln>
                <a:solidFill>
                  <a:schemeClr val="tx1"/>
                </a:solidFill>
                <a:effectLst/>
                <a:uLnTx/>
                <a:uFillTx/>
                <a:latin typeface="+mn-lt"/>
                <a:ea typeface="+mn-ea"/>
                <a:cs typeface="+mn-cs"/>
              </a:rPr>
              <a:t>&lt; $;       , </a:t>
            </a:r>
            <a:r>
              <a:rPr kumimoji="1" lang="zh-CN" altLang="en-US" sz="2800" b="1" i="0" u="none" strike="noStrike" kern="0" cap="none" spc="0" normalizeH="0" baseline="0" noProof="0">
                <a:ln>
                  <a:noFill/>
                </a:ln>
                <a:solidFill>
                  <a:schemeClr val="tx1"/>
                </a:solidFill>
                <a:effectLst/>
                <a:uLnTx/>
                <a:uFillTx/>
                <a:latin typeface="+mn-lt"/>
                <a:ea typeface="+mn-ea"/>
                <a:cs typeface="+mn-cs"/>
              </a:rPr>
              <a:t>－   </a:t>
            </a:r>
            <a:r>
              <a:rPr kumimoji="1" lang="en-US" altLang="zh-CN" sz="2800" b="0" i="0" u="none" strike="noStrike" kern="0" cap="none" spc="0" normalizeH="0" baseline="0" noProof="0">
                <a:ln>
                  <a:noFill/>
                </a:ln>
                <a:solidFill>
                  <a:schemeClr val="tx1"/>
                </a:solidFill>
                <a:effectLst/>
                <a:uLnTx/>
                <a:uFillTx/>
                <a:latin typeface="+mn-lt"/>
                <a:ea typeface="+mn-ea"/>
                <a:cs typeface="+mn-cs"/>
              </a:rPr>
              <a:t>&gt;</a:t>
            </a:r>
            <a:endParaRPr kumimoji="1" lang="en-US" altLang="zh-CN" sz="2800" b="0"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6258" name="Group 114"/>
          <p:cNvGraphicFramePr>
            <a:graphicFrameLocks noGrp="1"/>
          </p:cNvGraphicFramePr>
          <p:nvPr/>
        </p:nvGraphicFramePr>
        <p:xfrm>
          <a:off x="4267200" y="1905000"/>
          <a:ext cx="4267200" cy="4987928"/>
        </p:xfrm>
        <a:graphic>
          <a:graphicData uri="http://schemas.openxmlformats.org/drawingml/2006/table">
            <a:tbl>
              <a:tblPr/>
              <a:tblGrid>
                <a:gridCol w="854075"/>
                <a:gridCol w="852488"/>
                <a:gridCol w="884237"/>
                <a:gridCol w="822325"/>
                <a:gridCol w="854075"/>
              </a:tblGrid>
              <a:tr h="518139">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符号表</a:t>
                      </a:r>
                      <a:endParaRPr kumimoji="1" lang="zh-CN" altLang="en-US" sz="2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r>
              <a:tr h="8229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No</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type</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9">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9">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224</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j</a:t>
                      </a:r>
                      <a:endParaRPr kumimoji="1" lang="en-US" altLang="zh-CN" sz="2800" b="0"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AF80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INT</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9">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01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227</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endParaRPr kumimoji="1" lang="en-US" altLang="zh-CN" sz="28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DF88</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INT</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9">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42" name="Line 111"/>
          <p:cNvSpPr/>
          <p:nvPr/>
        </p:nvSpPr>
        <p:spPr>
          <a:xfrm>
            <a:off x="3200400" y="3200400"/>
            <a:ext cx="1066800" cy="2362200"/>
          </a:xfrm>
          <a:prstGeom prst="line">
            <a:avLst/>
          </a:prstGeom>
          <a:ln w="28575" cap="flat" cmpd="sng">
            <a:solidFill>
              <a:srgbClr val="FF0000"/>
            </a:solidFill>
            <a:prstDash val="solid"/>
            <a:headEnd type="none" w="med" len="med"/>
            <a:tailEnd type="triangle" w="med" len="med"/>
          </a:ln>
        </p:spPr>
      </p:sp>
      <p:sp>
        <p:nvSpPr>
          <p:cNvPr id="20543" name="Line 112"/>
          <p:cNvSpPr/>
          <p:nvPr/>
        </p:nvSpPr>
        <p:spPr>
          <a:xfrm>
            <a:off x="3200400" y="5029200"/>
            <a:ext cx="990600" cy="685800"/>
          </a:xfrm>
          <a:prstGeom prst="line">
            <a:avLst/>
          </a:prstGeom>
          <a:ln w="28575" cap="flat" cmpd="sng">
            <a:solidFill>
              <a:srgbClr val="FF0000"/>
            </a:solidFill>
            <a:prstDash val="solid"/>
            <a:headEnd type="none" w="med" len="med"/>
            <a:tailEnd type="triangle" w="med" len="med"/>
          </a:ln>
        </p:spPr>
      </p:sp>
      <p:sp>
        <p:nvSpPr>
          <p:cNvPr id="20544" name="Line 113"/>
          <p:cNvSpPr/>
          <p:nvPr/>
        </p:nvSpPr>
        <p:spPr>
          <a:xfrm>
            <a:off x="3200400" y="4114800"/>
            <a:ext cx="990600" cy="152400"/>
          </a:xfrm>
          <a:prstGeom prst="line">
            <a:avLst/>
          </a:prstGeom>
          <a:ln w="28575" cap="flat" cmpd="sng">
            <a:solidFill>
              <a:srgbClr val="FF0000"/>
            </a:solidFill>
            <a:prstDash val="solid"/>
            <a:headEnd type="none" w="med" len="med"/>
            <a:tailEnd type="triangle" w="med" len="med"/>
          </a:ln>
        </p:spPr>
      </p:sp>
      <p:sp>
        <p:nvSpPr>
          <p:cNvPr id="2" name="矩形 1"/>
          <p:cNvSpPr/>
          <p:nvPr/>
        </p:nvSpPr>
        <p:spPr>
          <a:xfrm>
            <a:off x="325438" y="6308725"/>
            <a:ext cx="3840162"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单词属性值：标识符在符号表的位置</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p:cNvSpPr>
          <p:nvPr>
            <p:ph type="title"/>
          </p:nvPr>
        </p:nvSpPr>
        <p:spPr>
          <a:xfrm>
            <a:off x="685800" y="609600"/>
            <a:ext cx="7772400" cy="533400"/>
          </a:xfrm>
        </p:spPr>
        <p:txBody>
          <a:bodyPr vert="horz" wrap="square" lIns="91440" tIns="45720" rIns="91440" bIns="45720" anchor="ctr" anchorCtr="0"/>
          <a:p>
            <a:pPr eaLnBrk="1" hangingPunct="1"/>
            <a:r>
              <a:rPr lang="en-US" altLang="zh-CN" sz="3900" u="sng" dirty="0">
                <a:solidFill>
                  <a:srgbClr val="FF0000"/>
                </a:solidFill>
                <a:latin typeface="宋体" panose="02010600030101010101" pitchFamily="2" charset="-122"/>
              </a:rPr>
              <a:t>FA M </a:t>
            </a:r>
            <a:r>
              <a:rPr lang="en-US" altLang="zh-CN" sz="3600" u="sng" dirty="0">
                <a:solidFill>
                  <a:srgbClr val="FF0000"/>
                </a:solidFill>
                <a:latin typeface="宋体" panose="02010600030101010101" pitchFamily="2" charset="-122"/>
              </a:rPr>
              <a:t>→</a:t>
            </a:r>
            <a:r>
              <a:rPr lang="zh-CN" altLang="en-US" sz="3900" u="sng" dirty="0">
                <a:solidFill>
                  <a:srgbClr val="FF0000"/>
                </a:solidFill>
                <a:latin typeface="宋体" panose="02010600030101010101" pitchFamily="2" charset="-122"/>
              </a:rPr>
              <a:t>正规式</a:t>
            </a:r>
            <a:r>
              <a:rPr lang="en-US" altLang="zh-CN" sz="3900" u="sng" dirty="0">
                <a:solidFill>
                  <a:srgbClr val="FF0000"/>
                </a:solidFill>
                <a:latin typeface="宋体" panose="02010600030101010101" pitchFamily="2" charset="-122"/>
              </a:rPr>
              <a:t>r</a:t>
            </a:r>
            <a:r>
              <a:rPr lang="en-US" altLang="zh-CN" sz="3600" b="1" u="sng" dirty="0">
                <a:solidFill>
                  <a:srgbClr val="FF0000"/>
                </a:solidFill>
                <a:latin typeface="宋体" panose="02010600030101010101" pitchFamily="2" charset="-122"/>
              </a:rPr>
              <a:t> </a:t>
            </a:r>
            <a:endParaRPr lang="en-US" altLang="zh-CN" sz="3600" b="1" u="sng" dirty="0">
              <a:solidFill>
                <a:srgbClr val="FF0000"/>
              </a:solidFill>
              <a:latin typeface="宋体" panose="02010600030101010101" pitchFamily="2" charset="-122"/>
            </a:endParaRPr>
          </a:p>
        </p:txBody>
      </p:sp>
      <p:sp>
        <p:nvSpPr>
          <p:cNvPr id="41987" name="Oval 4"/>
          <p:cNvSpPr/>
          <p:nvPr/>
        </p:nvSpPr>
        <p:spPr>
          <a:xfrm>
            <a:off x="914400" y="37973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988" name="Oval 5"/>
          <p:cNvSpPr/>
          <p:nvPr/>
        </p:nvSpPr>
        <p:spPr>
          <a:xfrm>
            <a:off x="3352800" y="37973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989" name="Oval 6"/>
          <p:cNvSpPr/>
          <p:nvPr/>
        </p:nvSpPr>
        <p:spPr>
          <a:xfrm>
            <a:off x="838200" y="491013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990" name="Oval 7"/>
          <p:cNvSpPr/>
          <p:nvPr/>
        </p:nvSpPr>
        <p:spPr>
          <a:xfrm>
            <a:off x="3352800" y="491013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991" name="Oval 8"/>
          <p:cNvSpPr/>
          <p:nvPr/>
        </p:nvSpPr>
        <p:spPr>
          <a:xfrm>
            <a:off x="3452813" y="606742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992" name="Oval 9"/>
          <p:cNvSpPr/>
          <p:nvPr/>
        </p:nvSpPr>
        <p:spPr>
          <a:xfrm>
            <a:off x="2233613" y="606742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993" name="Oval 10"/>
          <p:cNvSpPr/>
          <p:nvPr/>
        </p:nvSpPr>
        <p:spPr>
          <a:xfrm>
            <a:off x="862013" y="606742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994" name="Oval 11"/>
          <p:cNvSpPr/>
          <p:nvPr/>
        </p:nvSpPr>
        <p:spPr>
          <a:xfrm>
            <a:off x="7620000" y="37211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995" name="Oval 12"/>
          <p:cNvSpPr/>
          <p:nvPr/>
        </p:nvSpPr>
        <p:spPr>
          <a:xfrm>
            <a:off x="5410200" y="37211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996" name="Oval 13"/>
          <p:cNvSpPr/>
          <p:nvPr/>
        </p:nvSpPr>
        <p:spPr>
          <a:xfrm>
            <a:off x="7620000" y="491013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997" name="Oval 14"/>
          <p:cNvSpPr/>
          <p:nvPr/>
        </p:nvSpPr>
        <p:spPr>
          <a:xfrm>
            <a:off x="5334000" y="491013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998" name="Oval 15"/>
          <p:cNvSpPr/>
          <p:nvPr/>
        </p:nvSpPr>
        <p:spPr>
          <a:xfrm>
            <a:off x="7643813" y="606742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999" name="Oval 16"/>
          <p:cNvSpPr/>
          <p:nvPr/>
        </p:nvSpPr>
        <p:spPr>
          <a:xfrm>
            <a:off x="5413375" y="606742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2000" name="Oval 17"/>
          <p:cNvSpPr/>
          <p:nvPr/>
        </p:nvSpPr>
        <p:spPr>
          <a:xfrm>
            <a:off x="2133600" y="37973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cxnSp>
        <p:nvCxnSpPr>
          <p:cNvPr id="42001" name="AutoShape 18"/>
          <p:cNvCxnSpPr>
            <a:stCxn id="41987" idx="6"/>
            <a:endCxn id="42000" idx="2"/>
          </p:cNvCxnSpPr>
          <p:nvPr/>
        </p:nvCxnSpPr>
        <p:spPr>
          <a:xfrm>
            <a:off x="1371600" y="4025900"/>
            <a:ext cx="762000" cy="0"/>
          </a:xfrm>
          <a:prstGeom prst="straightConnector1">
            <a:avLst/>
          </a:prstGeom>
          <a:ln w="9525" cap="flat" cmpd="sng">
            <a:solidFill>
              <a:schemeClr val="tx1"/>
            </a:solidFill>
            <a:prstDash val="solid"/>
            <a:headEnd type="none" w="med" len="med"/>
            <a:tailEnd type="triangle" w="med" len="med"/>
          </a:ln>
        </p:spPr>
      </p:cxnSp>
      <p:cxnSp>
        <p:nvCxnSpPr>
          <p:cNvPr id="42002" name="AutoShape 19"/>
          <p:cNvCxnSpPr>
            <a:stCxn id="42000" idx="6"/>
            <a:endCxn id="41988" idx="2"/>
          </p:cNvCxnSpPr>
          <p:nvPr/>
        </p:nvCxnSpPr>
        <p:spPr>
          <a:xfrm>
            <a:off x="2590800" y="4025900"/>
            <a:ext cx="762000" cy="0"/>
          </a:xfrm>
          <a:prstGeom prst="straightConnector1">
            <a:avLst/>
          </a:prstGeom>
          <a:ln w="9525" cap="flat" cmpd="sng">
            <a:solidFill>
              <a:schemeClr val="tx1"/>
            </a:solidFill>
            <a:prstDash val="solid"/>
            <a:headEnd type="none" w="med" len="med"/>
            <a:tailEnd type="triangle" w="med" len="med"/>
          </a:ln>
        </p:spPr>
      </p:cxnSp>
      <p:cxnSp>
        <p:nvCxnSpPr>
          <p:cNvPr id="42003" name="AutoShape 20"/>
          <p:cNvCxnSpPr>
            <a:stCxn id="41993" idx="6"/>
            <a:endCxn id="41992" idx="2"/>
          </p:cNvCxnSpPr>
          <p:nvPr/>
        </p:nvCxnSpPr>
        <p:spPr>
          <a:xfrm>
            <a:off x="1319213" y="6296025"/>
            <a:ext cx="914400" cy="0"/>
          </a:xfrm>
          <a:prstGeom prst="straightConnector1">
            <a:avLst/>
          </a:prstGeom>
          <a:ln w="9525" cap="flat" cmpd="sng">
            <a:solidFill>
              <a:schemeClr val="tx1"/>
            </a:solidFill>
            <a:prstDash val="solid"/>
            <a:headEnd type="none" w="med" len="med"/>
            <a:tailEnd type="triangle" w="med" len="med"/>
          </a:ln>
        </p:spPr>
      </p:cxnSp>
      <p:cxnSp>
        <p:nvCxnSpPr>
          <p:cNvPr id="42004" name="AutoShape 21"/>
          <p:cNvCxnSpPr>
            <a:stCxn id="41992" idx="6"/>
            <a:endCxn id="41991" idx="2"/>
          </p:cNvCxnSpPr>
          <p:nvPr/>
        </p:nvCxnSpPr>
        <p:spPr>
          <a:xfrm>
            <a:off x="2690813" y="6296025"/>
            <a:ext cx="762000" cy="0"/>
          </a:xfrm>
          <a:prstGeom prst="straightConnector1">
            <a:avLst/>
          </a:prstGeom>
          <a:ln w="9525" cap="flat" cmpd="sng">
            <a:solidFill>
              <a:schemeClr val="tx1"/>
            </a:solidFill>
            <a:prstDash val="solid"/>
            <a:headEnd type="none" w="med" len="med"/>
            <a:tailEnd type="triangle" w="med" len="med"/>
          </a:ln>
        </p:spPr>
      </p:cxnSp>
      <p:cxnSp>
        <p:nvCxnSpPr>
          <p:cNvPr id="42005" name="AutoShape 22"/>
          <p:cNvCxnSpPr>
            <a:stCxn id="41989" idx="7"/>
            <a:endCxn id="41990" idx="1"/>
          </p:cNvCxnSpPr>
          <p:nvPr/>
        </p:nvCxnSpPr>
        <p:spPr>
          <a:xfrm rot="5400000" flipV="1">
            <a:off x="2322513" y="3881438"/>
            <a:ext cx="0" cy="2190750"/>
          </a:xfrm>
          <a:prstGeom prst="curvedConnector3">
            <a:avLst>
              <a:gd name="adj1" fmla="val -18600000"/>
            </a:avLst>
          </a:prstGeom>
          <a:ln w="9525" cap="flat" cmpd="sng">
            <a:solidFill>
              <a:schemeClr val="tx1"/>
            </a:solidFill>
            <a:prstDash val="solid"/>
            <a:headEnd type="none" w="med" len="med"/>
            <a:tailEnd type="triangle" w="med" len="med"/>
          </a:ln>
        </p:spPr>
      </p:cxnSp>
      <p:cxnSp>
        <p:nvCxnSpPr>
          <p:cNvPr id="42006" name="AutoShape 23"/>
          <p:cNvCxnSpPr>
            <a:stCxn id="41995" idx="6"/>
            <a:endCxn id="41994" idx="2"/>
          </p:cNvCxnSpPr>
          <p:nvPr/>
        </p:nvCxnSpPr>
        <p:spPr>
          <a:xfrm>
            <a:off x="5867400" y="3949700"/>
            <a:ext cx="1752600" cy="0"/>
          </a:xfrm>
          <a:prstGeom prst="straightConnector1">
            <a:avLst/>
          </a:prstGeom>
          <a:ln w="9525" cap="flat" cmpd="sng">
            <a:solidFill>
              <a:schemeClr val="tx1"/>
            </a:solidFill>
            <a:prstDash val="solid"/>
            <a:headEnd type="none" w="med" len="med"/>
            <a:tailEnd type="triangle" w="med" len="med"/>
          </a:ln>
        </p:spPr>
      </p:cxnSp>
      <p:cxnSp>
        <p:nvCxnSpPr>
          <p:cNvPr id="42007" name="AutoShape 24"/>
          <p:cNvCxnSpPr>
            <a:stCxn id="41997" idx="6"/>
            <a:endCxn id="41996" idx="2"/>
          </p:cNvCxnSpPr>
          <p:nvPr/>
        </p:nvCxnSpPr>
        <p:spPr>
          <a:xfrm>
            <a:off x="5791200" y="5138738"/>
            <a:ext cx="1828800" cy="0"/>
          </a:xfrm>
          <a:prstGeom prst="straightConnector1">
            <a:avLst/>
          </a:prstGeom>
          <a:ln w="9525" cap="flat" cmpd="sng">
            <a:solidFill>
              <a:schemeClr val="tx1"/>
            </a:solidFill>
            <a:prstDash val="solid"/>
            <a:headEnd type="none" w="med" len="med"/>
            <a:tailEnd type="triangle" w="med" len="med"/>
          </a:ln>
        </p:spPr>
      </p:cxnSp>
      <p:cxnSp>
        <p:nvCxnSpPr>
          <p:cNvPr id="42008" name="AutoShape 25"/>
          <p:cNvCxnSpPr>
            <a:stCxn id="41999" idx="6"/>
            <a:endCxn id="41998" idx="2"/>
          </p:cNvCxnSpPr>
          <p:nvPr/>
        </p:nvCxnSpPr>
        <p:spPr>
          <a:xfrm>
            <a:off x="5870575" y="6296025"/>
            <a:ext cx="1773238" cy="0"/>
          </a:xfrm>
          <a:prstGeom prst="straightConnector1">
            <a:avLst/>
          </a:prstGeom>
          <a:ln w="9525" cap="flat" cmpd="sng">
            <a:solidFill>
              <a:schemeClr val="tx1"/>
            </a:solidFill>
            <a:prstDash val="solid"/>
            <a:headEnd type="none" w="med" len="med"/>
            <a:tailEnd type="triangle" w="med" len="med"/>
          </a:ln>
        </p:spPr>
      </p:cxnSp>
      <p:cxnSp>
        <p:nvCxnSpPr>
          <p:cNvPr id="42009" name="AutoShape 26"/>
          <p:cNvCxnSpPr>
            <a:stCxn id="41989" idx="5"/>
            <a:endCxn id="41990" idx="3"/>
          </p:cNvCxnSpPr>
          <p:nvPr/>
        </p:nvCxnSpPr>
        <p:spPr>
          <a:xfrm rot="-5400000" flipH="1">
            <a:off x="2322513" y="4205288"/>
            <a:ext cx="0" cy="2190750"/>
          </a:xfrm>
          <a:prstGeom prst="curvedConnector3">
            <a:avLst>
              <a:gd name="adj1" fmla="val 18600000"/>
            </a:avLst>
          </a:prstGeom>
          <a:ln w="9525" cap="flat" cmpd="sng">
            <a:solidFill>
              <a:schemeClr val="tx1"/>
            </a:solidFill>
            <a:prstDash val="solid"/>
            <a:headEnd type="none" w="med" len="med"/>
            <a:tailEnd type="triangle" w="med" len="med"/>
          </a:ln>
        </p:spPr>
      </p:cxnSp>
      <p:cxnSp>
        <p:nvCxnSpPr>
          <p:cNvPr id="42010" name="AutoShape 27"/>
          <p:cNvCxnSpPr>
            <a:stCxn id="41992" idx="7"/>
            <a:endCxn id="41992" idx="1"/>
          </p:cNvCxnSpPr>
          <p:nvPr/>
        </p:nvCxnSpPr>
        <p:spPr>
          <a:xfrm rot="-5400000" flipH="1" flipV="1">
            <a:off x="2460625" y="5972175"/>
            <a:ext cx="3175" cy="323850"/>
          </a:xfrm>
          <a:prstGeom prst="curvedConnector3">
            <a:avLst>
              <a:gd name="adj1" fmla="val -18600000"/>
            </a:avLst>
          </a:prstGeom>
          <a:ln w="9525" cap="flat" cmpd="sng">
            <a:solidFill>
              <a:schemeClr val="tx1"/>
            </a:solidFill>
            <a:prstDash val="solid"/>
            <a:headEnd type="none" w="med" len="med"/>
            <a:tailEnd type="triangle" w="med" len="med"/>
          </a:ln>
        </p:spPr>
      </p:cxnSp>
      <p:sp>
        <p:nvSpPr>
          <p:cNvPr id="42011" name="Text Box 28"/>
          <p:cNvSpPr txBox="1"/>
          <p:nvPr/>
        </p:nvSpPr>
        <p:spPr>
          <a:xfrm>
            <a:off x="1524000" y="3644900"/>
            <a:ext cx="5334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V1</a:t>
            </a:r>
            <a:endParaRPr lang="en-US" altLang="zh-CN" sz="1800" dirty="0"/>
          </a:p>
        </p:txBody>
      </p:sp>
      <p:sp>
        <p:nvSpPr>
          <p:cNvPr id="42012" name="Text Box 30"/>
          <p:cNvSpPr txBox="1"/>
          <p:nvPr/>
        </p:nvSpPr>
        <p:spPr>
          <a:xfrm>
            <a:off x="2819400" y="3644900"/>
            <a:ext cx="5334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V2</a:t>
            </a:r>
            <a:endParaRPr lang="en-US" altLang="zh-CN" sz="1800" dirty="0"/>
          </a:p>
        </p:txBody>
      </p:sp>
      <p:sp>
        <p:nvSpPr>
          <p:cNvPr id="42013" name="Text Box 31"/>
          <p:cNvSpPr txBox="1"/>
          <p:nvPr/>
        </p:nvSpPr>
        <p:spPr>
          <a:xfrm>
            <a:off x="2057400" y="4605338"/>
            <a:ext cx="5334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V1</a:t>
            </a:r>
            <a:endParaRPr lang="en-US" altLang="zh-CN" sz="1800" dirty="0"/>
          </a:p>
        </p:txBody>
      </p:sp>
      <p:sp>
        <p:nvSpPr>
          <p:cNvPr id="42014" name="Text Box 32"/>
          <p:cNvSpPr txBox="1"/>
          <p:nvPr/>
        </p:nvSpPr>
        <p:spPr>
          <a:xfrm>
            <a:off x="1547813" y="6005513"/>
            <a:ext cx="5334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V1</a:t>
            </a:r>
            <a:endParaRPr lang="en-US" altLang="zh-CN" sz="1800" dirty="0"/>
          </a:p>
        </p:txBody>
      </p:sp>
      <p:sp>
        <p:nvSpPr>
          <p:cNvPr id="42015" name="Text Box 33"/>
          <p:cNvSpPr txBox="1"/>
          <p:nvPr/>
        </p:nvSpPr>
        <p:spPr>
          <a:xfrm>
            <a:off x="2057400" y="5294313"/>
            <a:ext cx="5334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V2</a:t>
            </a:r>
            <a:endParaRPr lang="en-US" altLang="zh-CN" sz="1800" dirty="0"/>
          </a:p>
        </p:txBody>
      </p:sp>
      <p:sp>
        <p:nvSpPr>
          <p:cNvPr id="42016" name="Text Box 34"/>
          <p:cNvSpPr txBox="1"/>
          <p:nvPr/>
        </p:nvSpPr>
        <p:spPr>
          <a:xfrm>
            <a:off x="2233613" y="5548313"/>
            <a:ext cx="5334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V2</a:t>
            </a:r>
            <a:endParaRPr lang="en-US" altLang="zh-CN" sz="1800" dirty="0"/>
          </a:p>
        </p:txBody>
      </p:sp>
      <p:sp>
        <p:nvSpPr>
          <p:cNvPr id="42017" name="Text Box 35"/>
          <p:cNvSpPr txBox="1"/>
          <p:nvPr/>
        </p:nvSpPr>
        <p:spPr>
          <a:xfrm>
            <a:off x="2843213" y="5991225"/>
            <a:ext cx="5334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V3</a:t>
            </a:r>
            <a:endParaRPr lang="en-US" altLang="zh-CN" sz="1800" dirty="0"/>
          </a:p>
        </p:txBody>
      </p:sp>
      <p:sp>
        <p:nvSpPr>
          <p:cNvPr id="42018" name="Text Box 36"/>
          <p:cNvSpPr txBox="1"/>
          <p:nvPr/>
        </p:nvSpPr>
        <p:spPr>
          <a:xfrm>
            <a:off x="6400800" y="3659188"/>
            <a:ext cx="9144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V1V2</a:t>
            </a:r>
            <a:endParaRPr lang="en-US" altLang="zh-CN" sz="1800" dirty="0"/>
          </a:p>
        </p:txBody>
      </p:sp>
      <p:sp>
        <p:nvSpPr>
          <p:cNvPr id="42019" name="Text Box 38"/>
          <p:cNvSpPr txBox="1"/>
          <p:nvPr/>
        </p:nvSpPr>
        <p:spPr>
          <a:xfrm>
            <a:off x="6400800" y="4832350"/>
            <a:ext cx="1219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V1|V2</a:t>
            </a:r>
            <a:endParaRPr lang="en-US" altLang="zh-CN" sz="1800" dirty="0"/>
          </a:p>
        </p:txBody>
      </p:sp>
      <p:sp>
        <p:nvSpPr>
          <p:cNvPr id="42020" name="Text Box 39"/>
          <p:cNvSpPr txBox="1"/>
          <p:nvPr/>
        </p:nvSpPr>
        <p:spPr>
          <a:xfrm>
            <a:off x="6196013" y="5929313"/>
            <a:ext cx="13716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t>V1V2 </a:t>
            </a:r>
            <a:r>
              <a:rPr lang="en-US" altLang="zh-CN" sz="2400" baseline="30000" dirty="0">
                <a:solidFill>
                  <a:schemeClr val="tx2"/>
                </a:solidFill>
                <a:latin typeface="宋体" panose="02010600030101010101" pitchFamily="2" charset="-122"/>
              </a:rPr>
              <a:t>*</a:t>
            </a:r>
            <a:r>
              <a:rPr lang="en-US" altLang="zh-CN" sz="2400" baseline="30000" dirty="0">
                <a:solidFill>
                  <a:srgbClr val="0000FF"/>
                </a:solidFill>
                <a:latin typeface="宋体" panose="02010600030101010101" pitchFamily="2" charset="-122"/>
              </a:rPr>
              <a:t> </a:t>
            </a:r>
            <a:r>
              <a:rPr lang="en-US" altLang="zh-CN" sz="1800" dirty="0"/>
              <a:t>V3</a:t>
            </a:r>
            <a:endParaRPr lang="en-US" altLang="zh-CN" sz="1800" dirty="0"/>
          </a:p>
        </p:txBody>
      </p:sp>
      <p:sp>
        <p:nvSpPr>
          <p:cNvPr id="42021" name="AutoShape 40"/>
          <p:cNvSpPr/>
          <p:nvPr/>
        </p:nvSpPr>
        <p:spPr>
          <a:xfrm>
            <a:off x="4191000" y="3949700"/>
            <a:ext cx="914400" cy="228600"/>
          </a:xfrm>
          <a:prstGeom prst="rightArrow">
            <a:avLst>
              <a:gd name="adj1" fmla="val 50000"/>
              <a:gd name="adj2" fmla="val 100000"/>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2022" name="AutoShape 41"/>
          <p:cNvSpPr/>
          <p:nvPr/>
        </p:nvSpPr>
        <p:spPr>
          <a:xfrm>
            <a:off x="4367213" y="6143625"/>
            <a:ext cx="914400" cy="228600"/>
          </a:xfrm>
          <a:prstGeom prst="rightArrow">
            <a:avLst>
              <a:gd name="adj1" fmla="val 50000"/>
              <a:gd name="adj2" fmla="val 100000"/>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2023" name="AutoShape 42"/>
          <p:cNvSpPr/>
          <p:nvPr/>
        </p:nvSpPr>
        <p:spPr>
          <a:xfrm>
            <a:off x="4191000" y="5062538"/>
            <a:ext cx="914400" cy="228600"/>
          </a:xfrm>
          <a:prstGeom prst="rightArrow">
            <a:avLst>
              <a:gd name="adj1" fmla="val 50000"/>
              <a:gd name="adj2" fmla="val 100000"/>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29064" name="矩形 1"/>
          <p:cNvSpPr/>
          <p:nvPr/>
        </p:nvSpPr>
        <p:spPr>
          <a:xfrm>
            <a:off x="615950" y="1343025"/>
            <a:ext cx="7627938" cy="646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FF0000"/>
                </a:solidFill>
              </a:rPr>
              <a:t>Step1: </a:t>
            </a:r>
            <a:r>
              <a:rPr lang="zh-CN" altLang="en-US" sz="1800" dirty="0">
                <a:solidFill>
                  <a:srgbClr val="FF0000"/>
                </a:solidFill>
              </a:rPr>
              <a:t>增加唯一初态</a:t>
            </a:r>
            <a:r>
              <a:rPr lang="en-US" altLang="zh-CN" sz="1800" dirty="0">
                <a:solidFill>
                  <a:srgbClr val="FF0000"/>
                </a:solidFill>
              </a:rPr>
              <a:t>X</a:t>
            </a:r>
            <a:r>
              <a:rPr lang="zh-CN" altLang="en-US" sz="1800" dirty="0">
                <a:solidFill>
                  <a:srgbClr val="FF0000"/>
                </a:solidFill>
              </a:rPr>
              <a:t>和唯一终态</a:t>
            </a:r>
            <a:r>
              <a:rPr lang="en-US" altLang="zh-CN" sz="1800" dirty="0">
                <a:solidFill>
                  <a:srgbClr val="FF0000"/>
                </a:solidFill>
              </a:rPr>
              <a:t>Y</a:t>
            </a:r>
            <a:endParaRPr lang="en-US" altLang="zh-CN" sz="1800" dirty="0">
              <a:solidFill>
                <a:srgbClr val="FF0000"/>
              </a:solidFill>
            </a:endParaRPr>
          </a:p>
          <a:p>
            <a:pPr marL="0" lvl="0" indent="0" eaLnBrk="1" hangingPunct="1">
              <a:spcBef>
                <a:spcPct val="0"/>
              </a:spcBef>
              <a:buNone/>
            </a:pPr>
            <a:r>
              <a:rPr lang="en-US" altLang="zh-CN" sz="1800" dirty="0">
                <a:solidFill>
                  <a:srgbClr val="FF0000"/>
                </a:solidFill>
              </a:rPr>
              <a:t>Step2</a:t>
            </a:r>
            <a:r>
              <a:rPr lang="zh-CN" altLang="en-US" sz="1800" dirty="0">
                <a:solidFill>
                  <a:srgbClr val="FF0000"/>
                </a:solidFill>
              </a:rPr>
              <a:t>：通过以下替换规则，</a:t>
            </a:r>
            <a:r>
              <a:rPr lang="zh-CN" altLang="en-US" sz="1800" b="1" u="sng" dirty="0">
                <a:solidFill>
                  <a:srgbClr val="FF0000"/>
                </a:solidFill>
              </a:rPr>
              <a:t>消去所有状态</a:t>
            </a:r>
            <a:r>
              <a:rPr lang="zh-CN" altLang="en-US" sz="1800" dirty="0">
                <a:solidFill>
                  <a:srgbClr val="FF0000"/>
                </a:solidFill>
              </a:rPr>
              <a:t>，只剩下</a:t>
            </a:r>
            <a:r>
              <a:rPr lang="en-US" altLang="zh-CN" sz="1800" dirty="0">
                <a:solidFill>
                  <a:srgbClr val="FF0000"/>
                </a:solidFill>
              </a:rPr>
              <a:t>X</a:t>
            </a:r>
            <a:r>
              <a:rPr lang="zh-CN" altLang="en-US" sz="1800" dirty="0">
                <a:solidFill>
                  <a:srgbClr val="FF0000"/>
                </a:solidFill>
              </a:rPr>
              <a:t>和</a:t>
            </a:r>
            <a:r>
              <a:rPr lang="en-US" altLang="zh-CN" sz="1800" dirty="0">
                <a:solidFill>
                  <a:srgbClr val="FF0000"/>
                </a:solidFill>
              </a:rPr>
              <a:t>Y</a:t>
            </a:r>
            <a:endParaRPr lang="zh-CN" altLang="en-US" sz="1800" dirty="0">
              <a:solidFill>
                <a:srgbClr val="FF0000"/>
              </a:solidFill>
            </a:endParaRPr>
          </a:p>
        </p:txBody>
      </p:sp>
      <p:sp>
        <p:nvSpPr>
          <p:cNvPr id="129065" name="矩形 2"/>
          <p:cNvSpPr/>
          <p:nvPr/>
        </p:nvSpPr>
        <p:spPr>
          <a:xfrm>
            <a:off x="3019425" y="2276475"/>
            <a:ext cx="1171575" cy="647700"/>
          </a:xfrm>
          <a:prstGeom prst="rect">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M</a:t>
            </a:r>
            <a:endParaRPr lang="zh-CN" altLang="en-US" sz="1800" dirty="0"/>
          </a:p>
        </p:txBody>
      </p:sp>
      <p:sp>
        <p:nvSpPr>
          <p:cNvPr id="129066" name="Oval 4"/>
          <p:cNvSpPr/>
          <p:nvPr/>
        </p:nvSpPr>
        <p:spPr>
          <a:xfrm>
            <a:off x="1814513" y="2386013"/>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X</a:t>
            </a:r>
            <a:endParaRPr lang="zh-CN" altLang="en-US" sz="1800" dirty="0"/>
          </a:p>
        </p:txBody>
      </p:sp>
      <p:cxnSp>
        <p:nvCxnSpPr>
          <p:cNvPr id="129067" name="AutoShape 18"/>
          <p:cNvCxnSpPr>
            <a:stCxn id="129066" idx="6"/>
            <a:endCxn id="41992" idx="1"/>
          </p:cNvCxnSpPr>
          <p:nvPr/>
        </p:nvCxnSpPr>
        <p:spPr>
          <a:xfrm>
            <a:off x="2271713" y="2614613"/>
            <a:ext cx="762000" cy="0"/>
          </a:xfrm>
          <a:prstGeom prst="straightConnector1">
            <a:avLst/>
          </a:prstGeom>
          <a:ln w="9525" cap="flat" cmpd="sng">
            <a:solidFill>
              <a:schemeClr val="tx1"/>
            </a:solidFill>
            <a:prstDash val="solid"/>
            <a:headEnd type="none" w="med" len="med"/>
            <a:tailEnd type="triangle" w="med" len="med"/>
          </a:ln>
        </p:spPr>
      </p:cxnSp>
      <p:sp>
        <p:nvSpPr>
          <p:cNvPr id="129068" name="Oval 27"/>
          <p:cNvSpPr/>
          <p:nvPr/>
        </p:nvSpPr>
        <p:spPr>
          <a:xfrm>
            <a:off x="4978400" y="2349500"/>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Y</a:t>
            </a:r>
            <a:endParaRPr lang="zh-CN" altLang="en-US" sz="1800" dirty="0"/>
          </a:p>
        </p:txBody>
      </p:sp>
      <p:cxnSp>
        <p:nvCxnSpPr>
          <p:cNvPr id="129069" name="AutoShape 18"/>
          <p:cNvCxnSpPr>
            <a:stCxn id="129066" idx="6"/>
            <a:endCxn id="41992" idx="1"/>
          </p:cNvCxnSpPr>
          <p:nvPr/>
        </p:nvCxnSpPr>
        <p:spPr>
          <a:xfrm>
            <a:off x="4191000" y="2565400"/>
            <a:ext cx="762000" cy="0"/>
          </a:xfrm>
          <a:prstGeom prst="straightConnector1">
            <a:avLst/>
          </a:prstGeom>
          <a:ln w="9525" cap="flat" cmpd="sng">
            <a:solidFill>
              <a:schemeClr val="tx1"/>
            </a:solidFill>
            <a:prstDash val="solid"/>
            <a:headEnd type="none" w="med" len="med"/>
            <a:tailEnd type="triangle" w="med" len="med"/>
          </a:ln>
        </p:spPr>
      </p:cxnSp>
      <p:sp>
        <p:nvSpPr>
          <p:cNvPr id="129070" name="矩形 3"/>
          <p:cNvSpPr/>
          <p:nvPr/>
        </p:nvSpPr>
        <p:spPr>
          <a:xfrm>
            <a:off x="2403475" y="2349500"/>
            <a:ext cx="41592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FF0000"/>
                </a:solidFill>
                <a:latin typeface="宋体" panose="02010600030101010101" pitchFamily="2" charset="-122"/>
              </a:rPr>
              <a:t>ε</a:t>
            </a:r>
            <a:endParaRPr lang="zh-CN" altLang="en-US" sz="1800" dirty="0"/>
          </a:p>
        </p:txBody>
      </p:sp>
      <p:sp>
        <p:nvSpPr>
          <p:cNvPr id="129071" name="矩形 47"/>
          <p:cNvSpPr/>
          <p:nvPr/>
        </p:nvSpPr>
        <p:spPr>
          <a:xfrm>
            <a:off x="4367213" y="2293938"/>
            <a:ext cx="41433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FF0000"/>
                </a:solidFill>
                <a:latin typeface="宋体" panose="02010600030101010101" pitchFamily="2" charset="-122"/>
              </a:rPr>
              <a:t>ε</a:t>
            </a:r>
            <a:endParaRPr lang="zh-CN" altLang="en-US" sz="1800" dirty="0"/>
          </a:p>
        </p:txBody>
      </p:sp>
      <p:sp>
        <p:nvSpPr>
          <p:cNvPr id="5" name="矩形 4"/>
          <p:cNvSpPr/>
          <p:nvPr/>
        </p:nvSpPr>
        <p:spPr>
          <a:xfrm>
            <a:off x="6516688" y="2620963"/>
            <a:ext cx="2474912"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和</a:t>
            </a:r>
            <a:r>
              <a:rPr lang="en-US" altLang="zh-CN" sz="1800" dirty="0">
                <a:solidFill>
                  <a:srgbClr val="FF0000"/>
                </a:solidFill>
              </a:rPr>
              <a:t>NFA</a:t>
            </a:r>
            <a:r>
              <a:rPr lang="zh-CN" altLang="en-US" sz="1800" dirty="0">
                <a:solidFill>
                  <a:srgbClr val="FF0000"/>
                </a:solidFill>
              </a:rPr>
              <a:t>确定化过程相反</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0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0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0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00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0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0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0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0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9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9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9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99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00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00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00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0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0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0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0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99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99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99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9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99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200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200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00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01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01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0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0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02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0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p:bldP spid="41988" grpId="0" animBg="1"/>
      <p:bldP spid="41989" grpId="0" animBg="1"/>
      <p:bldP spid="41990" grpId="0" animBg="1"/>
      <p:bldP spid="41991" grpId="0" animBg="1"/>
      <p:bldP spid="41992" grpId="0" animBg="1"/>
      <p:bldP spid="41993" grpId="0" animBg="1"/>
      <p:bldP spid="41994" grpId="0" animBg="1"/>
      <p:bldP spid="41995" grpId="0" animBg="1"/>
      <p:bldP spid="41996" grpId="0" animBg="1"/>
      <p:bldP spid="41997" grpId="0" animBg="1"/>
      <p:bldP spid="41998" grpId="0" animBg="1"/>
      <p:bldP spid="41999" grpId="0" animBg="1"/>
      <p:bldP spid="42000" grpId="0" animBg="1"/>
      <p:bldP spid="42011" grpId="0"/>
      <p:bldP spid="42012" grpId="0"/>
      <p:bldP spid="42013" grpId="0"/>
      <p:bldP spid="42014" grpId="0"/>
      <p:bldP spid="42015" grpId="0"/>
      <p:bldP spid="42016" grpId="0"/>
      <p:bldP spid="42017" grpId="0"/>
      <p:bldP spid="42018" grpId="0"/>
      <p:bldP spid="42019" grpId="0"/>
      <p:bldP spid="42020" grpId="0"/>
      <p:bldP spid="42021" grpId="0" animBg="1"/>
      <p:bldP spid="42022" grpId="0" animBg="1"/>
      <p:bldP spid="42023" grpId="0" animBg="1"/>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a:spLocks noGrp="1"/>
          </p:cNvSpPr>
          <p:nvPr>
            <p:ph type="title"/>
          </p:nvPr>
        </p:nvSpPr>
        <p:spPr>
          <a:xfrm>
            <a:off x="685800" y="381000"/>
            <a:ext cx="7772400" cy="609600"/>
          </a:xfrm>
        </p:spPr>
        <p:txBody>
          <a:bodyPr vert="horz" wrap="square" lIns="91440" tIns="45720" rIns="91440" bIns="45720" anchor="ctr" anchorCtr="0"/>
          <a:p>
            <a:pPr eaLnBrk="1" hangingPunct="1"/>
            <a:r>
              <a:rPr lang="zh-CN" altLang="en-US" sz="3500" u="sng" dirty="0">
                <a:solidFill>
                  <a:srgbClr val="FF0000"/>
                </a:solidFill>
                <a:latin typeface="宋体" panose="02010600030101010101" pitchFamily="2" charset="-122"/>
              </a:rPr>
              <a:t>正规式</a:t>
            </a:r>
            <a:r>
              <a:rPr lang="en-US" altLang="zh-CN" sz="3500" u="sng" dirty="0">
                <a:solidFill>
                  <a:srgbClr val="FF0000"/>
                </a:solidFill>
                <a:latin typeface="宋体" panose="02010600030101010101" pitchFamily="2" charset="-122"/>
              </a:rPr>
              <a:t>r</a:t>
            </a:r>
            <a:r>
              <a:rPr lang="en-US" altLang="zh-CN" sz="3200" u="sng" dirty="0">
                <a:solidFill>
                  <a:srgbClr val="FF0000"/>
                </a:solidFill>
                <a:latin typeface="宋体" panose="02010600030101010101" pitchFamily="2" charset="-122"/>
              </a:rPr>
              <a:t>→</a:t>
            </a:r>
            <a:r>
              <a:rPr lang="en-US" altLang="zh-CN" sz="3500" u="sng" dirty="0">
                <a:solidFill>
                  <a:srgbClr val="FF0000"/>
                </a:solidFill>
                <a:latin typeface="宋体" panose="02010600030101010101" pitchFamily="2" charset="-122"/>
              </a:rPr>
              <a:t>FA M</a:t>
            </a:r>
            <a:endParaRPr lang="en-US" altLang="zh-CN" sz="3500" u="sng" dirty="0">
              <a:solidFill>
                <a:srgbClr val="FF0000"/>
              </a:solidFill>
              <a:latin typeface="宋体" panose="02010600030101010101" pitchFamily="2" charset="-122"/>
            </a:endParaRPr>
          </a:p>
        </p:txBody>
      </p:sp>
      <p:sp>
        <p:nvSpPr>
          <p:cNvPr id="2" name="内容占位符 1"/>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3200" b="0" i="0" u="none" strike="noStrike" kern="0" cap="none" spc="0" normalizeH="0" baseline="0" noProof="0" dirty="0">
                <a:ln>
                  <a:noFill/>
                </a:ln>
                <a:solidFill>
                  <a:schemeClr val="tx1"/>
                </a:solidFill>
                <a:effectLst/>
                <a:uLnTx/>
                <a:uFillTx/>
                <a:latin typeface="+mn-lt"/>
                <a:ea typeface="+mn-ea"/>
                <a:cs typeface="+mn-cs"/>
              </a:rPr>
              <a:t>基于正规式</a:t>
            </a:r>
            <a:r>
              <a:rPr kumimoji="1" lang="en-US" altLang="zh-CN" sz="3200" b="0" i="0" u="none" strike="noStrike" kern="0" cap="none" spc="0" normalizeH="0" baseline="0" noProof="0" dirty="0">
                <a:ln>
                  <a:noFill/>
                </a:ln>
                <a:solidFill>
                  <a:schemeClr val="tx1"/>
                </a:solidFill>
                <a:effectLst/>
                <a:uLnTx/>
                <a:uFillTx/>
                <a:latin typeface="+mn-lt"/>
                <a:ea typeface="+mn-ea"/>
                <a:cs typeface="+mn-cs"/>
              </a:rPr>
              <a:t>r</a:t>
            </a:r>
            <a:r>
              <a:rPr kumimoji="1" lang="zh-CN" altLang="en-US" sz="3200" b="0" i="0" u="none" strike="noStrike" kern="0" cap="none" spc="0" normalizeH="0" baseline="0" noProof="0" dirty="0">
                <a:ln>
                  <a:noFill/>
                </a:ln>
                <a:solidFill>
                  <a:schemeClr val="tx1"/>
                </a:solidFill>
                <a:effectLst/>
                <a:uLnTx/>
                <a:uFillTx/>
                <a:latin typeface="+mn-lt"/>
                <a:ea typeface="+mn-ea"/>
                <a:cs typeface="+mn-cs"/>
              </a:rPr>
              <a:t>的运算符数目的归纳法证明</a:t>
            </a:r>
            <a:endParaRPr kumimoji="1" lang="en-US" altLang="zh-CN" sz="3200" b="0" i="0" u="none" strike="noStrike" kern="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rabicParenBoth"/>
              <a:defRPr/>
            </a:pPr>
            <a:r>
              <a:rPr kumimoji="1" lang="en-US" altLang="zh-CN" sz="2800" b="0" i="0" u="none" strike="noStrike" kern="0" cap="none" spc="0" normalizeH="0" baseline="0" noProof="0" dirty="0">
                <a:ln>
                  <a:noFill/>
                </a:ln>
                <a:solidFill>
                  <a:schemeClr val="tx1"/>
                </a:solidFill>
                <a:effectLst/>
                <a:uLnTx/>
                <a:uFillTx/>
                <a:latin typeface="+mn-lt"/>
                <a:ea typeface="+mn-ea"/>
                <a:cs typeface="+mn-cs"/>
              </a:rPr>
              <a:t>0</a:t>
            </a:r>
            <a:r>
              <a:rPr kumimoji="1" lang="zh-CN" altLang="en-US" sz="2800" b="0" i="0" u="none" strike="noStrike" kern="0" cap="none" spc="0" normalizeH="0" baseline="0" noProof="0" dirty="0">
                <a:ln>
                  <a:noFill/>
                </a:ln>
                <a:solidFill>
                  <a:schemeClr val="tx1"/>
                </a:solidFill>
                <a:effectLst/>
                <a:uLnTx/>
                <a:uFillTx/>
                <a:latin typeface="+mn-lt"/>
                <a:ea typeface="+mn-ea"/>
                <a:cs typeface="+mn-cs"/>
              </a:rPr>
              <a:t>个运算符 </a:t>
            </a:r>
            <a:r>
              <a:rPr kumimoji="1" lang="en-US" altLang="zh-CN" sz="2800" b="0" i="0" u="none" strike="noStrike" kern="0" cap="none" spc="0" normalizeH="0" baseline="0" noProof="0" dirty="0">
                <a:ln>
                  <a:noFill/>
                </a:ln>
                <a:solidFill>
                  <a:srgbClr val="FF0000"/>
                </a:solidFill>
                <a:effectLst/>
                <a:uLnTx/>
                <a:uFillTx/>
                <a:latin typeface="+mn-lt"/>
                <a:ea typeface="+mn-ea"/>
                <a:cs typeface="+mn-cs"/>
              </a:rPr>
              <a:t>(r=</a:t>
            </a:r>
            <a:r>
              <a:rPr kumimoji="1" lang="en-US" altLang="zh-CN" sz="2800" b="0" i="0" u="none" strike="noStrike" kern="0" cap="none" spc="0" normalizeH="0" baseline="0" noProof="0" dirty="0" err="1">
                <a:ln>
                  <a:noFill/>
                </a:ln>
                <a:solidFill>
                  <a:srgbClr val="FF0000"/>
                </a:solidFill>
                <a:effectLst/>
                <a:uLnTx/>
                <a:uFillTx/>
                <a:latin typeface="宋体" panose="02010600030101010101" pitchFamily="2" charset="-122"/>
                <a:ea typeface="+mn-ea"/>
                <a:cs typeface="+mn-cs"/>
              </a:rPr>
              <a:t>ε,r</a:t>
            </a:r>
            <a:r>
              <a:rPr kumimoji="1" lang="en-US" altLang="zh-CN" sz="2800" b="0" i="0" u="none" strike="noStrike" kern="0" cap="none" spc="0" normalizeH="0" baseline="0" noProof="0" dirty="0">
                <a:ln>
                  <a:noFill/>
                </a:ln>
                <a:solidFill>
                  <a:srgbClr val="FF0000"/>
                </a:solidFill>
                <a:effectLst/>
                <a:uLnTx/>
                <a:uFillTx/>
                <a:latin typeface="宋体" panose="02010600030101010101" pitchFamily="2" charset="-122"/>
                <a:ea typeface="+mn-ea"/>
                <a:cs typeface="+mn-cs"/>
              </a:rPr>
              <a:t>=</a:t>
            </a:r>
            <a:r>
              <a:rPr kumimoji="1" lang="en-US" altLang="zh-CN" sz="2800" b="0" i="0" u="none" strike="noStrike" kern="0" cap="none" spc="0" normalizeH="0" baseline="0" noProof="0" dirty="0" err="1">
                <a:ln>
                  <a:noFill/>
                </a:ln>
                <a:solidFill>
                  <a:srgbClr val="FF0000"/>
                </a:solidFill>
                <a:effectLst/>
                <a:uLnTx/>
                <a:uFillTx/>
                <a:latin typeface="宋体" panose="02010600030101010101" pitchFamily="2" charset="-122"/>
                <a:ea typeface="+mn-ea"/>
                <a:cs typeface="+mn-cs"/>
              </a:rPr>
              <a:t>Φ,r</a:t>
            </a:r>
            <a:r>
              <a:rPr kumimoji="1" lang="en-US" altLang="zh-CN" sz="2800" b="0" i="0" u="none" strike="noStrike" kern="0" cap="none" spc="0" normalizeH="0" baseline="0" noProof="0" dirty="0">
                <a:ln>
                  <a:noFill/>
                </a:ln>
                <a:solidFill>
                  <a:srgbClr val="FF0000"/>
                </a:solidFill>
                <a:effectLst/>
                <a:uLnTx/>
                <a:uFillTx/>
                <a:latin typeface="宋体" panose="02010600030101010101" pitchFamily="2" charset="-122"/>
                <a:ea typeface="+mn-ea"/>
                <a:cs typeface="+mn-cs"/>
              </a:rPr>
              <a:t>=a)</a:t>
            </a:r>
            <a:endParaRPr kumimoji="1" lang="en-US" altLang="zh-CN" sz="2800" b="0" i="0" u="none" strike="noStrike" kern="0" cap="none" spc="0" normalizeH="0" baseline="0" noProof="0" dirty="0">
              <a:ln>
                <a:noFill/>
              </a:ln>
              <a:solidFill>
                <a:srgbClr val="FF0000"/>
              </a:solidFill>
              <a:effectLst/>
              <a:uLnTx/>
              <a:uFillTx/>
              <a:latin typeface="宋体" panose="02010600030101010101" pitchFamily="2" charset="-122"/>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rabicParenBoth"/>
              <a:defRPr/>
            </a:pPr>
            <a:endParaRPr kumimoji="1" lang="en-US" altLang="zh-CN" sz="3200" b="0" i="0" u="none" strike="noStrike" kern="0" cap="none" spc="0" normalizeH="0" baseline="0" noProof="0" dirty="0">
              <a:ln>
                <a:noFill/>
              </a:ln>
              <a:solidFill>
                <a:srgbClr val="FF0000"/>
              </a:solidFill>
              <a:effectLst/>
              <a:uLnTx/>
              <a:uFillTx/>
              <a:latin typeface="宋体" panose="02010600030101010101" pitchFamily="2" charset="-122"/>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rabicParenBoth"/>
              <a:defRPr/>
            </a:pPr>
            <a:endParaRPr kumimoji="1" lang="en-US" altLang="zh-CN" sz="2800" b="0" i="0" u="none" strike="noStrike" kern="0" cap="none" spc="0" normalizeH="0" baseline="0" noProof="0" dirty="0">
              <a:ln>
                <a:noFill/>
              </a:ln>
              <a:solidFill>
                <a:srgbClr val="FF0000"/>
              </a:solidFill>
              <a:effectLst/>
              <a:uLnTx/>
              <a:uFillTx/>
              <a:latin typeface="宋体" panose="02010600030101010101" pitchFamily="2" charset="-122"/>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rabicParenBoth"/>
              <a:defRPr/>
            </a:pP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假设结论对少于</a:t>
            </a:r>
            <a:r>
              <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k</a:t>
            </a: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个运算符成立</a:t>
            </a:r>
            <a:r>
              <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zh-CN" altLang="en-US" sz="2800" b="0" i="0" u="none" strike="noStrike" kern="0" cap="none" spc="0" normalizeH="0" baseline="0" noProof="0" dirty="0">
                <a:ln>
                  <a:noFill/>
                </a:ln>
                <a:solidFill>
                  <a:srgbClr val="FF0000"/>
                </a:solidFill>
                <a:effectLst/>
                <a:uLnTx/>
                <a:uFillTx/>
                <a:latin typeface="宋体" panose="02010600030101010101" pitchFamily="2" charset="-122"/>
                <a:ea typeface="+mn-ea"/>
                <a:cs typeface="+mn-cs"/>
              </a:rPr>
              <a:t>归纳假设！</a:t>
            </a:r>
            <a:r>
              <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rabicParenBoth"/>
              <a:defRPr/>
            </a:pP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证明</a:t>
            </a:r>
            <a:r>
              <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k</a:t>
            </a: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个运算符也成立</a:t>
            </a:r>
            <a:endPar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400050" marR="0" lvl="1" indent="0" algn="l" defTabSz="914400" rtl="0" eaLnBrk="0" fontAlgn="base" latinLnBrk="0" hangingPunct="0">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mn-ea"/>
                <a:cs typeface="+mn-ea"/>
              </a:rPr>
              <a:t>-case1: r=r1|r2</a:t>
            </a:r>
            <a:endParaRPr kumimoji="1"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mn-ea"/>
              <a:cs typeface="+mn-ea"/>
            </a:endParaRPr>
          </a:p>
          <a:p>
            <a:pPr marL="400050" marR="0" lvl="1" indent="0" algn="l" defTabSz="914400" rtl="0" eaLnBrk="0" fontAlgn="base" latinLnBrk="0" hangingPunct="0">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mn-ea"/>
                <a:cs typeface="+mn-ea"/>
              </a:rPr>
              <a:t>-case2: r=r1.r2</a:t>
            </a:r>
            <a:endParaRPr kumimoji="1"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mn-ea"/>
              <a:cs typeface="+mn-ea"/>
            </a:endParaRPr>
          </a:p>
          <a:p>
            <a:pPr marL="400050" marR="0" lvl="1" indent="0" algn="l" defTabSz="914400" rtl="0" eaLnBrk="0" fontAlgn="base" latinLnBrk="0" hangingPunct="0">
              <a:lnSpc>
                <a:spcPct val="100000"/>
              </a:lnSpc>
              <a:spcBef>
                <a:spcPct val="2000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mn-ea"/>
                <a:cs typeface="+mn-ea"/>
              </a:rPr>
              <a:t>-case3: r=r1*</a:t>
            </a:r>
            <a:endParaRPr kumimoji="1" lang="zh-CN" altLang="en-US" sz="2400" b="0" i="0" u="none" strike="noStrike" kern="0" cap="none" spc="0" normalizeH="0" baseline="0" noProof="0" dirty="0">
              <a:ln>
                <a:noFill/>
              </a:ln>
              <a:solidFill>
                <a:schemeClr val="tx1"/>
              </a:solidFill>
              <a:effectLst/>
              <a:uLnTx/>
              <a:uFillTx/>
              <a:latin typeface="+mn-lt"/>
              <a:ea typeface="+mn-ea"/>
              <a:cs typeface="+mn-ea"/>
            </a:endParaRPr>
          </a:p>
        </p:txBody>
      </p:sp>
      <p:sp>
        <p:nvSpPr>
          <p:cNvPr id="131076" name="Oval 27"/>
          <p:cNvSpPr/>
          <p:nvPr/>
        </p:nvSpPr>
        <p:spPr>
          <a:xfrm>
            <a:off x="2195513" y="3284538"/>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q0</a:t>
            </a:r>
            <a:endParaRPr lang="zh-CN" altLang="en-US" sz="1800" dirty="0"/>
          </a:p>
        </p:txBody>
      </p:sp>
      <p:cxnSp>
        <p:nvCxnSpPr>
          <p:cNvPr id="131077" name="AutoShape 18"/>
          <p:cNvCxnSpPr/>
          <p:nvPr/>
        </p:nvCxnSpPr>
        <p:spPr>
          <a:xfrm>
            <a:off x="1408113" y="3502025"/>
            <a:ext cx="762000" cy="0"/>
          </a:xfrm>
          <a:prstGeom prst="straightConnector1">
            <a:avLst/>
          </a:prstGeom>
          <a:ln w="9525" cap="flat" cmpd="sng">
            <a:solidFill>
              <a:schemeClr val="tx1"/>
            </a:solidFill>
            <a:prstDash val="solid"/>
            <a:headEnd type="none" w="med" len="med"/>
            <a:tailEnd type="triangle" w="med" len="med"/>
          </a:ln>
        </p:spPr>
      </p:cxnSp>
      <p:cxnSp>
        <p:nvCxnSpPr>
          <p:cNvPr id="131078" name="AutoShape 18"/>
          <p:cNvCxnSpPr/>
          <p:nvPr/>
        </p:nvCxnSpPr>
        <p:spPr>
          <a:xfrm>
            <a:off x="3182938" y="3502025"/>
            <a:ext cx="762000" cy="0"/>
          </a:xfrm>
          <a:prstGeom prst="straightConnector1">
            <a:avLst/>
          </a:prstGeom>
          <a:ln w="9525" cap="flat" cmpd="sng">
            <a:solidFill>
              <a:schemeClr val="tx1"/>
            </a:solidFill>
            <a:prstDash val="solid"/>
            <a:headEnd type="none" w="med" len="med"/>
            <a:tailEnd type="triangle" w="med" len="med"/>
          </a:ln>
        </p:spPr>
      </p:cxnSp>
      <p:sp>
        <p:nvSpPr>
          <p:cNvPr id="131079" name="Oval 27"/>
          <p:cNvSpPr/>
          <p:nvPr/>
        </p:nvSpPr>
        <p:spPr>
          <a:xfrm>
            <a:off x="4787900" y="3273425"/>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qf</a:t>
            </a:r>
            <a:endParaRPr lang="zh-CN" altLang="en-US" sz="1800" dirty="0"/>
          </a:p>
        </p:txBody>
      </p:sp>
      <p:sp>
        <p:nvSpPr>
          <p:cNvPr id="131080" name="Oval 12"/>
          <p:cNvSpPr/>
          <p:nvPr/>
        </p:nvSpPr>
        <p:spPr>
          <a:xfrm>
            <a:off x="3970338" y="328453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q0</a:t>
            </a:r>
            <a:endParaRPr lang="zh-CN" altLang="en-US" sz="1800" dirty="0"/>
          </a:p>
        </p:txBody>
      </p:sp>
      <p:cxnSp>
        <p:nvCxnSpPr>
          <p:cNvPr id="131081" name="AutoShape 18"/>
          <p:cNvCxnSpPr/>
          <p:nvPr/>
        </p:nvCxnSpPr>
        <p:spPr>
          <a:xfrm>
            <a:off x="5894388" y="3513138"/>
            <a:ext cx="762000" cy="0"/>
          </a:xfrm>
          <a:prstGeom prst="straightConnector1">
            <a:avLst/>
          </a:prstGeom>
          <a:ln w="9525" cap="flat" cmpd="sng">
            <a:solidFill>
              <a:schemeClr val="tx1"/>
            </a:solidFill>
            <a:prstDash val="solid"/>
            <a:headEnd type="none" w="med" len="med"/>
            <a:tailEnd type="triangle" w="med" len="med"/>
          </a:ln>
        </p:spPr>
      </p:cxnSp>
      <p:sp>
        <p:nvSpPr>
          <p:cNvPr id="131082" name="Oval 27"/>
          <p:cNvSpPr/>
          <p:nvPr/>
        </p:nvSpPr>
        <p:spPr>
          <a:xfrm>
            <a:off x="7499350" y="3284538"/>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qf</a:t>
            </a:r>
            <a:endParaRPr lang="zh-CN" altLang="en-US" sz="1800" dirty="0"/>
          </a:p>
        </p:txBody>
      </p:sp>
      <p:sp>
        <p:nvSpPr>
          <p:cNvPr id="131083" name="Oval 12"/>
          <p:cNvSpPr/>
          <p:nvPr/>
        </p:nvSpPr>
        <p:spPr>
          <a:xfrm>
            <a:off x="6681788" y="329723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q0</a:t>
            </a:r>
            <a:endParaRPr lang="zh-CN" altLang="en-US" sz="1800" dirty="0"/>
          </a:p>
        </p:txBody>
      </p:sp>
      <p:cxnSp>
        <p:nvCxnSpPr>
          <p:cNvPr id="131084" name="AutoShape 18"/>
          <p:cNvCxnSpPr/>
          <p:nvPr/>
        </p:nvCxnSpPr>
        <p:spPr>
          <a:xfrm>
            <a:off x="7138988" y="3502025"/>
            <a:ext cx="360362" cy="0"/>
          </a:xfrm>
          <a:prstGeom prst="straightConnector1">
            <a:avLst/>
          </a:prstGeom>
          <a:ln w="9525" cap="flat" cmpd="sng">
            <a:solidFill>
              <a:schemeClr val="tx1"/>
            </a:solidFill>
            <a:prstDash val="solid"/>
            <a:headEnd type="none" w="med" len="med"/>
            <a:tailEnd type="triangle" w="med" len="med"/>
          </a:ln>
        </p:spPr>
      </p:cxnSp>
      <p:sp>
        <p:nvSpPr>
          <p:cNvPr id="131085" name="矩形 3"/>
          <p:cNvSpPr/>
          <p:nvPr/>
        </p:nvSpPr>
        <p:spPr>
          <a:xfrm>
            <a:off x="7164388" y="3132138"/>
            <a:ext cx="287337"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a</a:t>
            </a:r>
            <a:endParaRPr lang="zh-CN" altLang="en-US" sz="1800" dirty="0"/>
          </a:p>
        </p:txBody>
      </p:sp>
      <p:sp>
        <p:nvSpPr>
          <p:cNvPr id="5" name="矩形 4"/>
          <p:cNvSpPr/>
          <p:nvPr/>
        </p:nvSpPr>
        <p:spPr>
          <a:xfrm>
            <a:off x="6656388" y="5373688"/>
            <a:ext cx="1570037" cy="9223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自然数归纳法</a:t>
            </a:r>
            <a:endParaRPr lang="en-US" altLang="zh-CN" sz="1800" dirty="0">
              <a:solidFill>
                <a:srgbClr val="FF0000"/>
              </a:solidFill>
            </a:endParaRPr>
          </a:p>
          <a:p>
            <a:pPr marL="0" lvl="0" indent="0" eaLnBrk="1" hangingPunct="1">
              <a:spcBef>
                <a:spcPct val="0"/>
              </a:spcBef>
              <a:buNone/>
            </a:pPr>
            <a:r>
              <a:rPr lang="zh-CN" altLang="en-US" sz="1800" dirty="0">
                <a:solidFill>
                  <a:srgbClr val="FF0000"/>
                </a:solidFill>
              </a:rPr>
              <a:t>结构归纳法</a:t>
            </a:r>
            <a:endParaRPr lang="en-US" altLang="zh-CN" sz="1800" dirty="0">
              <a:solidFill>
                <a:srgbClr val="FF0000"/>
              </a:solidFill>
            </a:endParaRPr>
          </a:p>
          <a:p>
            <a:pPr marL="0" lvl="0" indent="0" eaLnBrk="1" hangingPunct="1">
              <a:spcBef>
                <a:spcPct val="0"/>
              </a:spcBef>
              <a:buNone/>
            </a:pPr>
            <a:endParaRPr lang="en-US" altLang="zh-CN" sz="1800" dirty="0">
              <a:solidFill>
                <a:srgbClr val="FF0000"/>
              </a:solidFill>
            </a:endParaRPr>
          </a:p>
        </p:txBody>
      </p:sp>
      <p:sp>
        <p:nvSpPr>
          <p:cNvPr id="58" name="矩形 57"/>
          <p:cNvSpPr/>
          <p:nvPr/>
        </p:nvSpPr>
        <p:spPr>
          <a:xfrm>
            <a:off x="4573588" y="5373688"/>
            <a:ext cx="2057400" cy="9223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b="1" u="sng" dirty="0">
                <a:solidFill>
                  <a:srgbClr val="FF0000"/>
                </a:solidFill>
              </a:rPr>
              <a:t>自己增加状态</a:t>
            </a:r>
            <a:r>
              <a:rPr lang="zh-CN" altLang="en-US" sz="1800" dirty="0">
                <a:solidFill>
                  <a:srgbClr val="FF0000"/>
                </a:solidFill>
              </a:rPr>
              <a:t>，然后把正规式的字符标记在上面</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a:spLocks noGrp="1"/>
          </p:cNvSpPr>
          <p:nvPr>
            <p:ph type="title"/>
          </p:nvPr>
        </p:nvSpPr>
        <p:spPr>
          <a:xfrm>
            <a:off x="685800" y="381000"/>
            <a:ext cx="7772400" cy="609600"/>
          </a:xfrm>
        </p:spPr>
        <p:txBody>
          <a:bodyPr vert="horz" wrap="square" lIns="91440" tIns="45720" rIns="91440" bIns="45720" anchor="ctr" anchorCtr="0"/>
          <a:p>
            <a:pPr eaLnBrk="1" hangingPunct="1"/>
            <a:r>
              <a:rPr lang="zh-CN" altLang="en-US" sz="3500" u="sng" dirty="0">
                <a:solidFill>
                  <a:srgbClr val="FF0000"/>
                </a:solidFill>
                <a:latin typeface="宋体" panose="02010600030101010101" pitchFamily="2" charset="-122"/>
              </a:rPr>
              <a:t>正规式</a:t>
            </a:r>
            <a:r>
              <a:rPr lang="en-US" altLang="zh-CN" sz="3500" u="sng" dirty="0">
                <a:solidFill>
                  <a:srgbClr val="FF0000"/>
                </a:solidFill>
                <a:latin typeface="宋体" panose="02010600030101010101" pitchFamily="2" charset="-122"/>
              </a:rPr>
              <a:t>r</a:t>
            </a:r>
            <a:r>
              <a:rPr lang="en-US" altLang="zh-CN" sz="3200" u="sng" dirty="0">
                <a:solidFill>
                  <a:srgbClr val="FF0000"/>
                </a:solidFill>
                <a:latin typeface="宋体" panose="02010600030101010101" pitchFamily="2" charset="-122"/>
              </a:rPr>
              <a:t>→</a:t>
            </a:r>
            <a:r>
              <a:rPr lang="en-US" altLang="zh-CN" sz="3500" u="sng" dirty="0">
                <a:solidFill>
                  <a:srgbClr val="FF0000"/>
                </a:solidFill>
                <a:latin typeface="宋体" panose="02010600030101010101" pitchFamily="2" charset="-122"/>
              </a:rPr>
              <a:t>FA M</a:t>
            </a:r>
            <a:endParaRPr lang="en-US" altLang="zh-CN" sz="3500" u="sng" dirty="0">
              <a:solidFill>
                <a:srgbClr val="FF0000"/>
              </a:solidFill>
              <a:latin typeface="宋体" panose="02010600030101010101" pitchFamily="2" charset="-122"/>
            </a:endParaRPr>
          </a:p>
        </p:txBody>
      </p:sp>
      <p:sp>
        <p:nvSpPr>
          <p:cNvPr id="133123" name="Rectangle 3"/>
          <p:cNvSpPr>
            <a:spLocks noGrp="1"/>
          </p:cNvSpPr>
          <p:nvPr>
            <p:ph idx="1"/>
          </p:nvPr>
        </p:nvSpPr>
        <p:spPr>
          <a:xfrm>
            <a:off x="381000" y="1219200"/>
            <a:ext cx="8458200" cy="4876800"/>
          </a:xfrm>
        </p:spPr>
        <p:txBody>
          <a:bodyPr vert="horz" wrap="square" lIns="91440" tIns="45720" rIns="91440" bIns="45720" anchor="t" anchorCtr="0"/>
          <a:p>
            <a:pPr marL="609600" indent="-609600" eaLnBrk="1" hangingPunct="1">
              <a:buFontTx/>
              <a:buAutoNum type="arabicParenBoth"/>
            </a:pPr>
            <a:r>
              <a:rPr lang="en-US" altLang="zh-CN" dirty="0"/>
              <a:t>r=r1|r2</a:t>
            </a:r>
            <a:endParaRPr lang="en-US" altLang="zh-CN" dirty="0"/>
          </a:p>
          <a:p>
            <a:pPr marL="609600" indent="-609600" eaLnBrk="1" hangingPunct="1">
              <a:buNone/>
            </a:pPr>
            <a:endParaRPr lang="en-US" altLang="zh-CN" dirty="0"/>
          </a:p>
          <a:p>
            <a:pPr marL="609600" indent="-609600" eaLnBrk="1" hangingPunct="1">
              <a:buNone/>
            </a:pPr>
            <a:endParaRPr lang="en-US" altLang="zh-CN" dirty="0"/>
          </a:p>
          <a:p>
            <a:pPr marL="609600" indent="-609600" eaLnBrk="1" hangingPunct="1">
              <a:buNone/>
            </a:pPr>
            <a:endParaRPr lang="en-US" altLang="zh-CN" dirty="0"/>
          </a:p>
          <a:p>
            <a:pPr marL="609600" indent="-609600" eaLnBrk="1" hangingPunct="1">
              <a:buNone/>
            </a:pPr>
            <a:r>
              <a:rPr lang="en-US" altLang="zh-CN" dirty="0"/>
              <a:t>(2) r= r1r2</a:t>
            </a:r>
            <a:endParaRPr lang="en-US" altLang="zh-CN" dirty="0"/>
          </a:p>
          <a:p>
            <a:pPr marL="609600" indent="-609600" eaLnBrk="1" hangingPunct="1">
              <a:buNone/>
            </a:pPr>
            <a:endParaRPr lang="en-US" altLang="zh-CN" dirty="0"/>
          </a:p>
          <a:p>
            <a:pPr marL="609600" indent="-609600" eaLnBrk="1" hangingPunct="1">
              <a:buNone/>
            </a:pPr>
            <a:endParaRPr lang="en-US" altLang="zh-CN" dirty="0"/>
          </a:p>
          <a:p>
            <a:pPr marL="609600" indent="-609600" eaLnBrk="1" hangingPunct="1">
              <a:buNone/>
            </a:pPr>
            <a:r>
              <a:rPr lang="en-US" altLang="zh-CN" dirty="0"/>
              <a:t>(3) r=r1</a:t>
            </a:r>
            <a:r>
              <a:rPr lang="en-US" altLang="zh-CN" sz="2400" baseline="30000" dirty="0">
                <a:solidFill>
                  <a:schemeClr val="tx2"/>
                </a:solidFill>
                <a:latin typeface="宋体" panose="02010600030101010101" pitchFamily="2" charset="-122"/>
              </a:rPr>
              <a:t>*</a:t>
            </a:r>
            <a:endParaRPr lang="en-US" altLang="zh-CN" sz="2400" baseline="30000" dirty="0">
              <a:solidFill>
                <a:schemeClr val="tx2"/>
              </a:solidFill>
              <a:latin typeface="宋体" panose="02010600030101010101" pitchFamily="2" charset="-122"/>
            </a:endParaRPr>
          </a:p>
        </p:txBody>
      </p:sp>
      <p:sp>
        <p:nvSpPr>
          <p:cNvPr id="133124" name="Oval 4"/>
          <p:cNvSpPr/>
          <p:nvPr/>
        </p:nvSpPr>
        <p:spPr>
          <a:xfrm>
            <a:off x="3048000" y="18288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q0</a:t>
            </a:r>
            <a:endParaRPr lang="zh-CN" altLang="zh-CN" sz="1800" dirty="0"/>
          </a:p>
        </p:txBody>
      </p:sp>
      <p:sp>
        <p:nvSpPr>
          <p:cNvPr id="133125" name="AutoShape 5"/>
          <p:cNvSpPr/>
          <p:nvPr/>
        </p:nvSpPr>
        <p:spPr>
          <a:xfrm>
            <a:off x="4191000" y="1260475"/>
            <a:ext cx="1828800" cy="609600"/>
          </a:xfrm>
          <a:prstGeom prst="roundRect">
            <a:avLst>
              <a:gd name="adj" fmla="val 16667"/>
            </a:avLst>
          </a:prstGeom>
          <a:solidFill>
            <a:schemeClr val="hlink"/>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M1</a:t>
            </a:r>
            <a:endParaRPr lang="en-US" altLang="zh-CN" sz="1800" dirty="0"/>
          </a:p>
        </p:txBody>
      </p:sp>
      <p:sp>
        <p:nvSpPr>
          <p:cNvPr id="133126" name="AutoShape 6"/>
          <p:cNvSpPr/>
          <p:nvPr/>
        </p:nvSpPr>
        <p:spPr>
          <a:xfrm>
            <a:off x="4189413" y="2174875"/>
            <a:ext cx="1828800" cy="609600"/>
          </a:xfrm>
          <a:prstGeom prst="roundRect">
            <a:avLst>
              <a:gd name="adj" fmla="val 16667"/>
            </a:avLst>
          </a:prstGeom>
          <a:solidFill>
            <a:schemeClr val="hlink"/>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solidFill>
                  <a:schemeClr val="tx2"/>
                </a:solidFill>
              </a:rPr>
              <a:t>M2</a:t>
            </a:r>
            <a:endParaRPr lang="en-US" altLang="zh-CN" sz="1800" dirty="0">
              <a:solidFill>
                <a:schemeClr val="tx2"/>
              </a:solidFill>
            </a:endParaRPr>
          </a:p>
        </p:txBody>
      </p:sp>
      <p:sp>
        <p:nvSpPr>
          <p:cNvPr id="133127" name="Oval 7"/>
          <p:cNvSpPr/>
          <p:nvPr/>
        </p:nvSpPr>
        <p:spPr>
          <a:xfrm>
            <a:off x="4267200" y="1338263"/>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q1</a:t>
            </a:r>
            <a:endParaRPr lang="zh-CN" altLang="en-US" sz="1800" dirty="0"/>
          </a:p>
        </p:txBody>
      </p:sp>
      <p:sp>
        <p:nvSpPr>
          <p:cNvPr id="133128" name="Oval 8"/>
          <p:cNvSpPr/>
          <p:nvPr/>
        </p:nvSpPr>
        <p:spPr>
          <a:xfrm>
            <a:off x="5495925" y="132873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f1</a:t>
            </a:r>
            <a:endParaRPr lang="zh-CN" altLang="en-US" sz="1800" dirty="0"/>
          </a:p>
        </p:txBody>
      </p:sp>
      <p:sp>
        <p:nvSpPr>
          <p:cNvPr id="133129" name="Oval 9"/>
          <p:cNvSpPr/>
          <p:nvPr/>
        </p:nvSpPr>
        <p:spPr>
          <a:xfrm>
            <a:off x="4267200" y="226377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q2</a:t>
            </a:r>
            <a:endParaRPr lang="zh-CN" altLang="en-US" sz="1800" dirty="0"/>
          </a:p>
        </p:txBody>
      </p:sp>
      <p:sp>
        <p:nvSpPr>
          <p:cNvPr id="133130" name="Oval 10"/>
          <p:cNvSpPr/>
          <p:nvPr/>
        </p:nvSpPr>
        <p:spPr>
          <a:xfrm>
            <a:off x="5486400" y="22860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f2</a:t>
            </a:r>
            <a:endParaRPr lang="zh-CN" altLang="en-US" sz="1800" dirty="0"/>
          </a:p>
        </p:txBody>
      </p:sp>
      <p:sp>
        <p:nvSpPr>
          <p:cNvPr id="133131" name="Oval 11"/>
          <p:cNvSpPr/>
          <p:nvPr/>
        </p:nvSpPr>
        <p:spPr>
          <a:xfrm>
            <a:off x="6934200" y="1828800"/>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400" dirty="0"/>
              <a:t>f0</a:t>
            </a:r>
            <a:endParaRPr lang="zh-CN" altLang="zh-CN" sz="1400" dirty="0"/>
          </a:p>
        </p:txBody>
      </p:sp>
      <p:cxnSp>
        <p:nvCxnSpPr>
          <p:cNvPr id="133132" name="AutoShape 12"/>
          <p:cNvCxnSpPr>
            <a:stCxn id="133124" idx="0"/>
            <a:endCxn id="133125" idx="1"/>
          </p:cNvCxnSpPr>
          <p:nvPr/>
        </p:nvCxnSpPr>
        <p:spPr>
          <a:xfrm rot="-5400000">
            <a:off x="3602038" y="1239838"/>
            <a:ext cx="263525" cy="914400"/>
          </a:xfrm>
          <a:prstGeom prst="curvedConnector2">
            <a:avLst/>
          </a:prstGeom>
          <a:ln w="9525" cap="flat" cmpd="sng">
            <a:solidFill>
              <a:schemeClr val="tx1"/>
            </a:solidFill>
            <a:prstDash val="solid"/>
            <a:headEnd type="none" w="med" len="med"/>
            <a:tailEnd type="triangle" w="med" len="med"/>
          </a:ln>
        </p:spPr>
      </p:cxnSp>
      <p:cxnSp>
        <p:nvCxnSpPr>
          <p:cNvPr id="133133" name="AutoShape 14"/>
          <p:cNvCxnSpPr>
            <a:stCxn id="133124" idx="4"/>
            <a:endCxn id="133126" idx="1"/>
          </p:cNvCxnSpPr>
          <p:nvPr/>
        </p:nvCxnSpPr>
        <p:spPr>
          <a:xfrm rot="-5400000" flipH="1">
            <a:off x="3627438" y="1917700"/>
            <a:ext cx="193675" cy="912813"/>
          </a:xfrm>
          <a:prstGeom prst="curvedConnector2">
            <a:avLst/>
          </a:prstGeom>
          <a:ln w="9525" cap="flat" cmpd="sng">
            <a:solidFill>
              <a:schemeClr val="tx1"/>
            </a:solidFill>
            <a:prstDash val="solid"/>
            <a:headEnd type="none" w="med" len="med"/>
            <a:tailEnd type="triangle" w="med" len="med"/>
          </a:ln>
        </p:spPr>
      </p:cxnSp>
      <p:cxnSp>
        <p:nvCxnSpPr>
          <p:cNvPr id="133134" name="AutoShape 15"/>
          <p:cNvCxnSpPr>
            <a:stCxn id="133125" idx="3"/>
            <a:endCxn id="133131" idx="0"/>
          </p:cNvCxnSpPr>
          <p:nvPr/>
        </p:nvCxnSpPr>
        <p:spPr>
          <a:xfrm>
            <a:off x="6019800" y="1565275"/>
            <a:ext cx="1143000" cy="263525"/>
          </a:xfrm>
          <a:prstGeom prst="curvedConnector2">
            <a:avLst/>
          </a:prstGeom>
          <a:ln w="9525" cap="flat" cmpd="sng">
            <a:solidFill>
              <a:schemeClr val="tx1"/>
            </a:solidFill>
            <a:prstDash val="solid"/>
            <a:headEnd type="none" w="med" len="med"/>
            <a:tailEnd type="triangle" w="med" len="med"/>
          </a:ln>
        </p:spPr>
      </p:cxnSp>
      <p:cxnSp>
        <p:nvCxnSpPr>
          <p:cNvPr id="133135" name="AutoShape 16"/>
          <p:cNvCxnSpPr>
            <a:stCxn id="133126" idx="3"/>
            <a:endCxn id="133131" idx="4"/>
          </p:cNvCxnSpPr>
          <p:nvPr/>
        </p:nvCxnSpPr>
        <p:spPr>
          <a:xfrm flipV="1">
            <a:off x="6018213" y="2286000"/>
            <a:ext cx="1144587" cy="193675"/>
          </a:xfrm>
          <a:prstGeom prst="curvedConnector2">
            <a:avLst/>
          </a:prstGeom>
          <a:ln w="9525" cap="flat" cmpd="sng">
            <a:solidFill>
              <a:schemeClr val="tx1"/>
            </a:solidFill>
            <a:prstDash val="solid"/>
            <a:headEnd type="none" w="med" len="med"/>
            <a:tailEnd type="triangle" w="med" len="med"/>
          </a:ln>
        </p:spPr>
      </p:cxnSp>
      <p:sp>
        <p:nvSpPr>
          <p:cNvPr id="133136" name="Text Box 17"/>
          <p:cNvSpPr txBox="1"/>
          <p:nvPr/>
        </p:nvSpPr>
        <p:spPr>
          <a:xfrm>
            <a:off x="3505200" y="14478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133137" name="Text Box 18"/>
          <p:cNvSpPr txBox="1"/>
          <p:nvPr/>
        </p:nvSpPr>
        <p:spPr>
          <a:xfrm>
            <a:off x="3505200" y="20574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133138" name="Text Box 19"/>
          <p:cNvSpPr txBox="1"/>
          <p:nvPr/>
        </p:nvSpPr>
        <p:spPr>
          <a:xfrm>
            <a:off x="6248400" y="14478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133139" name="Text Box 20"/>
          <p:cNvSpPr txBox="1"/>
          <p:nvPr/>
        </p:nvSpPr>
        <p:spPr>
          <a:xfrm>
            <a:off x="6248400" y="20574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133140" name="AutoShape 22"/>
          <p:cNvSpPr/>
          <p:nvPr/>
        </p:nvSpPr>
        <p:spPr>
          <a:xfrm>
            <a:off x="3124200" y="3611563"/>
            <a:ext cx="1828800" cy="609600"/>
          </a:xfrm>
          <a:prstGeom prst="roundRect">
            <a:avLst>
              <a:gd name="adj" fmla="val 16667"/>
            </a:avLst>
          </a:prstGeom>
          <a:solidFill>
            <a:schemeClr val="hlink"/>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M1</a:t>
            </a:r>
            <a:endParaRPr lang="en-US" altLang="zh-CN" sz="1800" dirty="0"/>
          </a:p>
        </p:txBody>
      </p:sp>
      <p:sp>
        <p:nvSpPr>
          <p:cNvPr id="133141" name="Oval 23"/>
          <p:cNvSpPr/>
          <p:nvPr/>
        </p:nvSpPr>
        <p:spPr>
          <a:xfrm>
            <a:off x="3200400" y="368935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q1</a:t>
            </a:r>
            <a:endParaRPr lang="zh-CN" altLang="en-US" sz="1800" dirty="0"/>
          </a:p>
        </p:txBody>
      </p:sp>
      <p:sp>
        <p:nvSpPr>
          <p:cNvPr id="133142" name="Oval 24"/>
          <p:cNvSpPr/>
          <p:nvPr/>
        </p:nvSpPr>
        <p:spPr>
          <a:xfrm>
            <a:off x="4429125" y="367982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f1</a:t>
            </a:r>
            <a:endParaRPr lang="zh-CN" altLang="en-US" sz="1800" dirty="0"/>
          </a:p>
        </p:txBody>
      </p:sp>
      <p:sp>
        <p:nvSpPr>
          <p:cNvPr id="133143" name="AutoShape 25"/>
          <p:cNvSpPr/>
          <p:nvPr/>
        </p:nvSpPr>
        <p:spPr>
          <a:xfrm>
            <a:off x="5638800" y="3611563"/>
            <a:ext cx="1828800" cy="609600"/>
          </a:xfrm>
          <a:prstGeom prst="roundRect">
            <a:avLst>
              <a:gd name="adj" fmla="val 16667"/>
            </a:avLst>
          </a:prstGeom>
          <a:solidFill>
            <a:schemeClr val="hlink"/>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solidFill>
                  <a:schemeClr val="tx2"/>
                </a:solidFill>
              </a:rPr>
              <a:t>M2</a:t>
            </a:r>
            <a:endParaRPr lang="en-US" altLang="zh-CN" sz="1800" dirty="0">
              <a:solidFill>
                <a:schemeClr val="tx2"/>
              </a:solidFill>
            </a:endParaRPr>
          </a:p>
        </p:txBody>
      </p:sp>
      <p:sp>
        <p:nvSpPr>
          <p:cNvPr id="133144" name="Oval 26"/>
          <p:cNvSpPr/>
          <p:nvPr/>
        </p:nvSpPr>
        <p:spPr>
          <a:xfrm>
            <a:off x="5716588" y="3700463"/>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q2</a:t>
            </a:r>
            <a:endParaRPr lang="zh-CN" altLang="en-US" sz="1800" dirty="0"/>
          </a:p>
        </p:txBody>
      </p:sp>
      <p:sp>
        <p:nvSpPr>
          <p:cNvPr id="133145" name="Oval 27"/>
          <p:cNvSpPr/>
          <p:nvPr/>
        </p:nvSpPr>
        <p:spPr>
          <a:xfrm>
            <a:off x="6935788" y="3722688"/>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f2</a:t>
            </a:r>
            <a:endParaRPr lang="zh-CN" altLang="en-US" sz="1800" dirty="0"/>
          </a:p>
        </p:txBody>
      </p:sp>
      <p:cxnSp>
        <p:nvCxnSpPr>
          <p:cNvPr id="133146" name="AutoShape 29"/>
          <p:cNvCxnSpPr>
            <a:stCxn id="133140" idx="3"/>
            <a:endCxn id="133143" idx="1"/>
          </p:cNvCxnSpPr>
          <p:nvPr/>
        </p:nvCxnSpPr>
        <p:spPr>
          <a:xfrm>
            <a:off x="4953000" y="3916363"/>
            <a:ext cx="685800" cy="0"/>
          </a:xfrm>
          <a:prstGeom prst="straightConnector1">
            <a:avLst/>
          </a:prstGeom>
          <a:ln w="9525" cap="flat" cmpd="sng">
            <a:solidFill>
              <a:schemeClr val="tx1"/>
            </a:solidFill>
            <a:prstDash val="solid"/>
            <a:headEnd type="none" w="med" len="med"/>
            <a:tailEnd type="triangle" w="med" len="med"/>
          </a:ln>
        </p:spPr>
      </p:cxnSp>
      <p:sp>
        <p:nvSpPr>
          <p:cNvPr id="133147" name="Text Box 30"/>
          <p:cNvSpPr txBox="1"/>
          <p:nvPr/>
        </p:nvSpPr>
        <p:spPr>
          <a:xfrm>
            <a:off x="5029200" y="3535363"/>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133148" name="AutoShape 31"/>
          <p:cNvSpPr/>
          <p:nvPr/>
        </p:nvSpPr>
        <p:spPr>
          <a:xfrm>
            <a:off x="4343400" y="5170488"/>
            <a:ext cx="1828800" cy="609600"/>
          </a:xfrm>
          <a:prstGeom prst="roundRect">
            <a:avLst>
              <a:gd name="adj" fmla="val 16667"/>
            </a:avLst>
          </a:prstGeom>
          <a:solidFill>
            <a:schemeClr val="hlink"/>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M1</a:t>
            </a:r>
            <a:endParaRPr lang="en-US" altLang="zh-CN" sz="1800" dirty="0"/>
          </a:p>
        </p:txBody>
      </p:sp>
      <p:sp>
        <p:nvSpPr>
          <p:cNvPr id="133149" name="Oval 32"/>
          <p:cNvSpPr/>
          <p:nvPr/>
        </p:nvSpPr>
        <p:spPr>
          <a:xfrm>
            <a:off x="4419600" y="524827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q1</a:t>
            </a:r>
            <a:endParaRPr lang="zh-CN" altLang="en-US" sz="1800" dirty="0"/>
          </a:p>
        </p:txBody>
      </p:sp>
      <p:sp>
        <p:nvSpPr>
          <p:cNvPr id="133150" name="Oval 33"/>
          <p:cNvSpPr/>
          <p:nvPr/>
        </p:nvSpPr>
        <p:spPr>
          <a:xfrm>
            <a:off x="5648325" y="523875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f1</a:t>
            </a:r>
            <a:endParaRPr lang="zh-CN" altLang="en-US" sz="1800" dirty="0"/>
          </a:p>
        </p:txBody>
      </p:sp>
      <p:sp>
        <p:nvSpPr>
          <p:cNvPr id="133151" name="Oval 34"/>
          <p:cNvSpPr/>
          <p:nvPr/>
        </p:nvSpPr>
        <p:spPr>
          <a:xfrm>
            <a:off x="7010400" y="5246688"/>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f0</a:t>
            </a:r>
            <a:endParaRPr lang="zh-CN" altLang="zh-CN" sz="1800" dirty="0"/>
          </a:p>
        </p:txBody>
      </p:sp>
      <p:sp>
        <p:nvSpPr>
          <p:cNvPr id="133152" name="Oval 35"/>
          <p:cNvSpPr/>
          <p:nvPr/>
        </p:nvSpPr>
        <p:spPr>
          <a:xfrm>
            <a:off x="3048000" y="524668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q0</a:t>
            </a:r>
            <a:endParaRPr lang="zh-CN" altLang="zh-CN" sz="1800" dirty="0"/>
          </a:p>
        </p:txBody>
      </p:sp>
      <p:cxnSp>
        <p:nvCxnSpPr>
          <p:cNvPr id="133153" name="AutoShape 36"/>
          <p:cNvCxnSpPr>
            <a:stCxn id="133150" idx="0"/>
            <a:endCxn id="133149" idx="0"/>
          </p:cNvCxnSpPr>
          <p:nvPr/>
        </p:nvCxnSpPr>
        <p:spPr>
          <a:xfrm rot="-5400000" flipH="1" flipV="1">
            <a:off x="5257800" y="4629150"/>
            <a:ext cx="9525" cy="1228725"/>
          </a:xfrm>
          <a:prstGeom prst="curvedConnector3">
            <a:avLst>
              <a:gd name="adj1" fmla="val -2400000"/>
            </a:avLst>
          </a:prstGeom>
          <a:ln w="9525" cap="flat" cmpd="sng">
            <a:solidFill>
              <a:schemeClr val="tx1"/>
            </a:solidFill>
            <a:prstDash val="solid"/>
            <a:headEnd type="none" w="med" len="med"/>
            <a:tailEnd type="triangle" w="med" len="med"/>
          </a:ln>
        </p:spPr>
      </p:cxnSp>
      <p:cxnSp>
        <p:nvCxnSpPr>
          <p:cNvPr id="133154" name="AutoShape 37"/>
          <p:cNvCxnSpPr>
            <a:stCxn id="133152" idx="6"/>
            <a:endCxn id="133148" idx="1"/>
          </p:cNvCxnSpPr>
          <p:nvPr/>
        </p:nvCxnSpPr>
        <p:spPr>
          <a:xfrm>
            <a:off x="3505200" y="5475288"/>
            <a:ext cx="838200" cy="0"/>
          </a:xfrm>
          <a:prstGeom prst="straightConnector1">
            <a:avLst/>
          </a:prstGeom>
          <a:ln w="9525" cap="flat" cmpd="sng">
            <a:solidFill>
              <a:schemeClr val="tx1"/>
            </a:solidFill>
            <a:prstDash val="solid"/>
            <a:headEnd type="none" w="med" len="med"/>
            <a:tailEnd type="triangle" w="med" len="med"/>
          </a:ln>
        </p:spPr>
      </p:cxnSp>
      <p:cxnSp>
        <p:nvCxnSpPr>
          <p:cNvPr id="133155" name="AutoShape 39"/>
          <p:cNvCxnSpPr>
            <a:stCxn id="133148" idx="3"/>
            <a:endCxn id="133151" idx="2"/>
          </p:cNvCxnSpPr>
          <p:nvPr/>
        </p:nvCxnSpPr>
        <p:spPr>
          <a:xfrm>
            <a:off x="6172200" y="5475288"/>
            <a:ext cx="838200" cy="0"/>
          </a:xfrm>
          <a:prstGeom prst="straightConnector1">
            <a:avLst/>
          </a:prstGeom>
          <a:ln w="9525" cap="flat" cmpd="sng">
            <a:solidFill>
              <a:schemeClr val="tx1"/>
            </a:solidFill>
            <a:prstDash val="solid"/>
            <a:headEnd type="none" w="med" len="med"/>
            <a:tailEnd type="triangle" w="med" len="med"/>
          </a:ln>
        </p:spPr>
      </p:cxnSp>
      <p:cxnSp>
        <p:nvCxnSpPr>
          <p:cNvPr id="133156" name="AutoShape 40"/>
          <p:cNvCxnSpPr>
            <a:stCxn id="133152" idx="4"/>
            <a:endCxn id="133151" idx="4"/>
          </p:cNvCxnSpPr>
          <p:nvPr/>
        </p:nvCxnSpPr>
        <p:spPr>
          <a:xfrm rot="-5400000" flipH="1">
            <a:off x="5256213" y="3722688"/>
            <a:ext cx="0" cy="3962400"/>
          </a:xfrm>
          <a:prstGeom prst="curvedConnector3">
            <a:avLst>
              <a:gd name="adj1" fmla="val -2147483648"/>
            </a:avLst>
          </a:prstGeom>
          <a:ln w="9525" cap="flat" cmpd="sng">
            <a:solidFill>
              <a:schemeClr val="tx1"/>
            </a:solidFill>
            <a:prstDash val="solid"/>
            <a:headEnd type="none" w="med" len="med"/>
            <a:tailEnd type="triangle" w="med" len="med"/>
          </a:ln>
        </p:spPr>
      </p:cxnSp>
      <p:sp>
        <p:nvSpPr>
          <p:cNvPr id="133157" name="Text Box 41"/>
          <p:cNvSpPr txBox="1"/>
          <p:nvPr/>
        </p:nvSpPr>
        <p:spPr>
          <a:xfrm>
            <a:off x="3657600" y="509428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133158" name="Text Box 42"/>
          <p:cNvSpPr txBox="1"/>
          <p:nvPr/>
        </p:nvSpPr>
        <p:spPr>
          <a:xfrm>
            <a:off x="6324600" y="509428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133159" name="Text Box 43"/>
          <p:cNvSpPr txBox="1"/>
          <p:nvPr/>
        </p:nvSpPr>
        <p:spPr>
          <a:xfrm>
            <a:off x="5029200" y="463708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133160" name="Text Box 44"/>
          <p:cNvSpPr txBox="1"/>
          <p:nvPr/>
        </p:nvSpPr>
        <p:spPr>
          <a:xfrm>
            <a:off x="5029200" y="578008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52270" name="Text Box 46"/>
          <p:cNvSpPr txBox="1">
            <a:spLocks noChangeArrowheads="1"/>
          </p:cNvSpPr>
          <p:nvPr/>
        </p:nvSpPr>
        <p:spPr bwMode="auto">
          <a:xfrm>
            <a:off x="7086600" y="6248400"/>
            <a:ext cx="1828800" cy="366713"/>
          </a:xfrm>
          <a:prstGeom prst="rect">
            <a:avLst/>
          </a:prstGeom>
          <a:noFill/>
          <a:ln>
            <a:noFill/>
          </a:ln>
          <a:effectLst/>
        </p:spPr>
        <p:txBody>
          <a:bodyPr>
            <a:spAutoFit/>
          </a:bodyPr>
          <a:lstStyle/>
          <a:p>
            <a:pPr marR="0" defTabSz="914400" eaLnBrk="1" hangingPunct="1">
              <a:spcBef>
                <a:spcPct val="50000"/>
              </a:spcBef>
              <a:buClrTx/>
              <a:buSzTx/>
              <a:buFontTx/>
              <a:buNone/>
              <a:defRPr/>
            </a:pP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P56  </a:t>
            </a:r>
            <a:r>
              <a:rPr kumimoji="1"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例</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3.5</a:t>
            </a:r>
            <a:endPar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 name="矩形 1"/>
          <p:cNvSpPr/>
          <p:nvPr/>
        </p:nvSpPr>
        <p:spPr>
          <a:xfrm>
            <a:off x="6011863" y="827088"/>
            <a:ext cx="3148012"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FF0000"/>
                </a:solidFill>
              </a:rPr>
              <a:t>M</a:t>
            </a:r>
            <a:r>
              <a:rPr lang="en-US" altLang="zh-CN" sz="1800" baseline="-25000" dirty="0">
                <a:solidFill>
                  <a:srgbClr val="FF0000"/>
                </a:solidFill>
              </a:rPr>
              <a:t>i</a:t>
            </a:r>
            <a:r>
              <a:rPr lang="en-US" altLang="zh-CN" sz="1800" dirty="0">
                <a:solidFill>
                  <a:srgbClr val="FF0000"/>
                </a:solidFill>
              </a:rPr>
              <a:t> = ( S</a:t>
            </a:r>
            <a:r>
              <a:rPr lang="en-US" altLang="zh-CN" sz="1800" baseline="-25000" dirty="0">
                <a:solidFill>
                  <a:srgbClr val="FF0000"/>
                </a:solidFill>
              </a:rPr>
              <a:t>i</a:t>
            </a:r>
            <a:r>
              <a:rPr lang="en-US" altLang="zh-CN" sz="1800" dirty="0">
                <a:solidFill>
                  <a:srgbClr val="FF0000"/>
                </a:solidFill>
              </a:rPr>
              <a:t>,</a:t>
            </a:r>
            <a:r>
              <a:rPr lang="en-US" altLang="zh-CN" sz="1800" dirty="0">
                <a:solidFill>
                  <a:srgbClr val="FF0000"/>
                </a:solidFill>
                <a:latin typeface="宋体" panose="02010600030101010101" pitchFamily="2" charset="-122"/>
              </a:rPr>
              <a:t> ∑</a:t>
            </a:r>
            <a:r>
              <a:rPr lang="en-US" altLang="zh-CN" sz="1800" baseline="-25000" dirty="0">
                <a:solidFill>
                  <a:srgbClr val="FF0000"/>
                </a:solidFill>
              </a:rPr>
              <a:t>i</a:t>
            </a:r>
            <a:r>
              <a:rPr lang="en-US" altLang="zh-CN" sz="1800" dirty="0">
                <a:solidFill>
                  <a:srgbClr val="FF0000"/>
                </a:solidFill>
                <a:latin typeface="宋体" panose="02010600030101010101" pitchFamily="2" charset="-122"/>
              </a:rPr>
              <a:t>,</a:t>
            </a:r>
            <a:r>
              <a:rPr lang="en-US" altLang="zh-CN" sz="1800" dirty="0">
                <a:solidFill>
                  <a:srgbClr val="FF0000"/>
                </a:solidFill>
                <a:ea typeface="MingLiU" pitchFamily="49" charset="-120"/>
              </a:rPr>
              <a:t> δ</a:t>
            </a:r>
            <a:r>
              <a:rPr lang="en-US" altLang="zh-CN" sz="1800" baseline="-25000" dirty="0">
                <a:solidFill>
                  <a:srgbClr val="FF0000"/>
                </a:solidFill>
              </a:rPr>
              <a:t>i</a:t>
            </a:r>
            <a:r>
              <a:rPr lang="en-US" altLang="zh-CN" sz="1800" u="sng" dirty="0">
                <a:solidFill>
                  <a:srgbClr val="FF0000"/>
                </a:solidFill>
                <a:latin typeface="宋体" panose="02010600030101010101" pitchFamily="2" charset="-122"/>
              </a:rPr>
              <a:t>,{q</a:t>
            </a:r>
            <a:r>
              <a:rPr lang="en-US" altLang="zh-CN" sz="1800" u="sng" baseline="-30000" dirty="0">
                <a:solidFill>
                  <a:srgbClr val="FF0000"/>
                </a:solidFill>
                <a:latin typeface="宋体" panose="02010600030101010101" pitchFamily="2" charset="-122"/>
              </a:rPr>
              <a:t>i</a:t>
            </a:r>
            <a:r>
              <a:rPr lang="en-US" altLang="zh-CN" sz="1800" u="sng" dirty="0">
                <a:solidFill>
                  <a:srgbClr val="FF0000"/>
                </a:solidFill>
                <a:latin typeface="宋体" panose="02010600030101010101" pitchFamily="2" charset="-122"/>
              </a:rPr>
              <a:t>}</a:t>
            </a:r>
            <a:r>
              <a:rPr lang="zh-CN" altLang="en-US" sz="1800" dirty="0">
                <a:solidFill>
                  <a:srgbClr val="FF0000"/>
                </a:solidFill>
                <a:latin typeface="宋体" panose="02010600030101010101" pitchFamily="2" charset="-122"/>
              </a:rPr>
              <a:t>，</a:t>
            </a:r>
            <a:r>
              <a:rPr lang="en-US" altLang="zh-CN" sz="1800" dirty="0">
                <a:solidFill>
                  <a:srgbClr val="FF0000"/>
                </a:solidFill>
                <a:latin typeface="宋体" panose="02010600030101010101" pitchFamily="2" charset="-122"/>
              </a:rPr>
              <a:t>{f</a:t>
            </a:r>
            <a:r>
              <a:rPr lang="en-US" altLang="zh-CN" sz="1800" baseline="-25000" dirty="0">
                <a:solidFill>
                  <a:srgbClr val="FF0000"/>
                </a:solidFill>
              </a:rPr>
              <a:t>i</a:t>
            </a:r>
            <a:r>
              <a:rPr lang="en-US" altLang="zh-CN" sz="1800" dirty="0">
                <a:solidFill>
                  <a:srgbClr val="FF0000"/>
                </a:solidFill>
                <a:latin typeface="宋体" panose="02010600030101010101" pitchFamily="2" charset="-122"/>
              </a:rPr>
              <a:t>} )</a:t>
            </a:r>
            <a:endParaRPr lang="zh-CN" altLang="en-US" sz="1800" dirty="0">
              <a:solidFill>
                <a:srgbClr val="FF0000"/>
              </a:solidFill>
            </a:endParaRPr>
          </a:p>
        </p:txBody>
      </p:sp>
      <p:sp>
        <p:nvSpPr>
          <p:cNvPr id="133163" name="矩形 44"/>
          <p:cNvSpPr/>
          <p:nvPr/>
        </p:nvSpPr>
        <p:spPr>
          <a:xfrm>
            <a:off x="2916238" y="2852738"/>
            <a:ext cx="4940300"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FF0000"/>
                </a:solidFill>
              </a:rPr>
              <a:t>M = ( S</a:t>
            </a:r>
            <a:r>
              <a:rPr lang="en-US" altLang="zh-CN" sz="1800" baseline="-25000" dirty="0">
                <a:solidFill>
                  <a:srgbClr val="FF0000"/>
                </a:solidFill>
              </a:rPr>
              <a:t>1</a:t>
            </a:r>
            <a:r>
              <a:rPr lang="en-US" altLang="zh-CN" sz="1800" dirty="0">
                <a:solidFill>
                  <a:srgbClr val="FF0000"/>
                </a:solidFill>
              </a:rPr>
              <a:t>Us</a:t>
            </a:r>
            <a:r>
              <a:rPr lang="en-US" altLang="zh-CN" sz="1800" baseline="-25000" dirty="0">
                <a:solidFill>
                  <a:srgbClr val="FF0000"/>
                </a:solidFill>
              </a:rPr>
              <a:t>2</a:t>
            </a:r>
            <a:r>
              <a:rPr lang="en-US" altLang="zh-CN" sz="1800" dirty="0">
                <a:solidFill>
                  <a:srgbClr val="FF0000"/>
                </a:solidFill>
              </a:rPr>
              <a:t>U{q</a:t>
            </a:r>
            <a:r>
              <a:rPr lang="en-US" altLang="zh-CN" sz="1800" baseline="-25000" dirty="0">
                <a:solidFill>
                  <a:srgbClr val="FF0000"/>
                </a:solidFill>
              </a:rPr>
              <a:t>0</a:t>
            </a:r>
            <a:r>
              <a:rPr lang="en-US" altLang="zh-CN" sz="1800" dirty="0">
                <a:solidFill>
                  <a:srgbClr val="FF0000"/>
                </a:solidFill>
              </a:rPr>
              <a:t>,f</a:t>
            </a:r>
            <a:r>
              <a:rPr lang="en-US" altLang="zh-CN" sz="1800" baseline="-25000" dirty="0">
                <a:solidFill>
                  <a:srgbClr val="FF0000"/>
                </a:solidFill>
              </a:rPr>
              <a:t>0</a:t>
            </a:r>
            <a:r>
              <a:rPr lang="en-US" altLang="zh-CN" sz="1800" dirty="0">
                <a:solidFill>
                  <a:srgbClr val="FF0000"/>
                </a:solidFill>
              </a:rPr>
              <a:t>},</a:t>
            </a:r>
            <a:r>
              <a:rPr lang="en-US" altLang="zh-CN" sz="1800" dirty="0">
                <a:solidFill>
                  <a:srgbClr val="FF0000"/>
                </a:solidFill>
                <a:latin typeface="宋体" panose="02010600030101010101" pitchFamily="2" charset="-122"/>
              </a:rPr>
              <a:t> ∑</a:t>
            </a:r>
            <a:r>
              <a:rPr lang="en-US" altLang="zh-CN" sz="1800" baseline="-25000" dirty="0">
                <a:solidFill>
                  <a:srgbClr val="FF0000"/>
                </a:solidFill>
              </a:rPr>
              <a:t>1</a:t>
            </a:r>
            <a:r>
              <a:rPr lang="en-US" altLang="zh-CN" sz="1800" dirty="0">
                <a:solidFill>
                  <a:srgbClr val="FF0000"/>
                </a:solidFill>
                <a:latin typeface="宋体" panose="02010600030101010101" pitchFamily="2" charset="-122"/>
              </a:rPr>
              <a:t>U ∑</a:t>
            </a:r>
            <a:r>
              <a:rPr lang="en-US" altLang="zh-CN" sz="1800" baseline="-25000" dirty="0">
                <a:solidFill>
                  <a:srgbClr val="FF0000"/>
                </a:solidFill>
              </a:rPr>
              <a:t>2</a:t>
            </a:r>
            <a:r>
              <a:rPr lang="en-US" altLang="zh-CN" sz="1800" dirty="0">
                <a:solidFill>
                  <a:srgbClr val="FF0000"/>
                </a:solidFill>
                <a:latin typeface="宋体" panose="02010600030101010101" pitchFamily="2" charset="-122"/>
              </a:rPr>
              <a:t>,</a:t>
            </a:r>
            <a:r>
              <a:rPr lang="en-US" altLang="zh-CN" sz="1800" dirty="0">
                <a:solidFill>
                  <a:srgbClr val="FF0000"/>
                </a:solidFill>
                <a:ea typeface="MingLiU" pitchFamily="49" charset="-120"/>
              </a:rPr>
              <a:t> δ</a:t>
            </a:r>
            <a:r>
              <a:rPr lang="en-US" altLang="zh-CN" sz="1800" u="sng" dirty="0">
                <a:solidFill>
                  <a:srgbClr val="FF0000"/>
                </a:solidFill>
                <a:latin typeface="宋体" panose="02010600030101010101" pitchFamily="2" charset="-122"/>
              </a:rPr>
              <a:t>,{q</a:t>
            </a:r>
            <a:r>
              <a:rPr lang="en-US" altLang="zh-CN" sz="1800" u="sng" baseline="-30000" dirty="0">
                <a:solidFill>
                  <a:srgbClr val="FF0000"/>
                </a:solidFill>
                <a:latin typeface="宋体" panose="02010600030101010101" pitchFamily="2" charset="-122"/>
              </a:rPr>
              <a:t>0</a:t>
            </a:r>
            <a:r>
              <a:rPr lang="en-US" altLang="zh-CN" sz="1800" u="sng" dirty="0">
                <a:solidFill>
                  <a:srgbClr val="FF0000"/>
                </a:solidFill>
                <a:latin typeface="宋体" panose="02010600030101010101" pitchFamily="2" charset="-122"/>
              </a:rPr>
              <a:t>}</a:t>
            </a:r>
            <a:r>
              <a:rPr lang="zh-CN" altLang="en-US" sz="1800" dirty="0">
                <a:solidFill>
                  <a:srgbClr val="FF0000"/>
                </a:solidFill>
                <a:latin typeface="宋体" panose="02010600030101010101" pitchFamily="2" charset="-122"/>
              </a:rPr>
              <a:t>，</a:t>
            </a:r>
            <a:r>
              <a:rPr lang="en-US" altLang="zh-CN" sz="1800" dirty="0">
                <a:solidFill>
                  <a:srgbClr val="FF0000"/>
                </a:solidFill>
                <a:latin typeface="宋体" panose="02010600030101010101" pitchFamily="2" charset="-122"/>
              </a:rPr>
              <a:t>{f</a:t>
            </a:r>
            <a:r>
              <a:rPr lang="en-US" altLang="zh-CN" sz="1800" baseline="-25000" dirty="0">
                <a:solidFill>
                  <a:srgbClr val="FF0000"/>
                </a:solidFill>
              </a:rPr>
              <a:t>0</a:t>
            </a:r>
            <a:r>
              <a:rPr lang="en-US" altLang="zh-CN" sz="1800" dirty="0">
                <a:solidFill>
                  <a:srgbClr val="FF0000"/>
                </a:solidFill>
                <a:latin typeface="宋体" panose="02010600030101010101" pitchFamily="2" charset="-122"/>
              </a:rPr>
              <a:t>} ),</a:t>
            </a:r>
            <a:endParaRPr lang="en-US" altLang="zh-CN" sz="1800" dirty="0">
              <a:solidFill>
                <a:srgbClr val="FF0000"/>
              </a:solidFill>
              <a:latin typeface="宋体" panose="02010600030101010101" pitchFamily="2" charset="-122"/>
            </a:endParaRPr>
          </a:p>
          <a:p>
            <a:pPr marL="0" lvl="0" indent="0" eaLnBrk="1" hangingPunct="1">
              <a:spcBef>
                <a:spcPct val="0"/>
              </a:spcBef>
              <a:buNone/>
            </a:pPr>
            <a:r>
              <a:rPr lang="en-US" altLang="zh-CN" sz="1800" dirty="0">
                <a:solidFill>
                  <a:srgbClr val="FF0000"/>
                </a:solidFill>
                <a:latin typeface="宋体" panose="02010600030101010101" pitchFamily="2" charset="-122"/>
              </a:rPr>
              <a:t>L(M)=L(M</a:t>
            </a:r>
            <a:r>
              <a:rPr lang="en-US" altLang="zh-CN" sz="1800" baseline="-25000" dirty="0">
                <a:solidFill>
                  <a:srgbClr val="FF0000"/>
                </a:solidFill>
                <a:latin typeface="宋体" panose="02010600030101010101" pitchFamily="2" charset="-122"/>
              </a:rPr>
              <a:t>1</a:t>
            </a:r>
            <a:r>
              <a:rPr lang="en-US" altLang="zh-CN" sz="1800" dirty="0">
                <a:solidFill>
                  <a:srgbClr val="FF0000"/>
                </a:solidFill>
                <a:latin typeface="宋体" panose="02010600030101010101" pitchFamily="2" charset="-122"/>
              </a:rPr>
              <a:t>)U L(M</a:t>
            </a:r>
            <a:r>
              <a:rPr lang="en-US" altLang="zh-CN" sz="1800" baseline="-25000" dirty="0">
                <a:solidFill>
                  <a:srgbClr val="FF0000"/>
                </a:solidFill>
                <a:latin typeface="宋体" panose="02010600030101010101" pitchFamily="2" charset="-122"/>
              </a:rPr>
              <a:t>2</a:t>
            </a:r>
            <a:r>
              <a:rPr lang="en-US" altLang="zh-CN" sz="1800" dirty="0">
                <a:solidFill>
                  <a:srgbClr val="FF0000"/>
                </a:solidFill>
                <a:latin typeface="宋体" panose="02010600030101010101" pitchFamily="2" charset="-122"/>
              </a:rPr>
              <a:t>)=L(r</a:t>
            </a:r>
            <a:r>
              <a:rPr lang="en-US" altLang="zh-CN" sz="1800" baseline="-25000" dirty="0">
                <a:solidFill>
                  <a:srgbClr val="FF0000"/>
                </a:solidFill>
                <a:latin typeface="宋体" panose="02010600030101010101" pitchFamily="2" charset="-122"/>
              </a:rPr>
              <a:t>1</a:t>
            </a:r>
            <a:r>
              <a:rPr lang="en-US" altLang="zh-CN" sz="1800" dirty="0">
                <a:solidFill>
                  <a:srgbClr val="FF0000"/>
                </a:solidFill>
                <a:latin typeface="宋体" panose="02010600030101010101" pitchFamily="2" charset="-122"/>
              </a:rPr>
              <a:t>)U L(r</a:t>
            </a:r>
            <a:r>
              <a:rPr lang="en-US" altLang="zh-CN" sz="1800" baseline="-25000" dirty="0">
                <a:solidFill>
                  <a:srgbClr val="FF0000"/>
                </a:solidFill>
                <a:latin typeface="宋体" panose="02010600030101010101" pitchFamily="2" charset="-122"/>
              </a:rPr>
              <a:t>2</a:t>
            </a:r>
            <a:r>
              <a:rPr lang="en-US" altLang="zh-CN" sz="1800" dirty="0">
                <a:solidFill>
                  <a:srgbClr val="FF0000"/>
                </a:solidFill>
                <a:latin typeface="宋体" panose="02010600030101010101" pitchFamily="2" charset="-122"/>
              </a:rPr>
              <a:t>)=L(r)</a:t>
            </a:r>
            <a:endParaRPr lang="zh-CN" altLang="en-US" sz="1800" dirty="0">
              <a:solidFill>
                <a:srgbClr val="FF0000"/>
              </a:solidFill>
            </a:endParaRPr>
          </a:p>
        </p:txBody>
      </p:sp>
      <p:sp>
        <p:nvSpPr>
          <p:cNvPr id="133164" name="矩形 45"/>
          <p:cNvSpPr/>
          <p:nvPr/>
        </p:nvSpPr>
        <p:spPr>
          <a:xfrm>
            <a:off x="2916238" y="4221163"/>
            <a:ext cx="4148137" cy="9239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FF0000"/>
                </a:solidFill>
              </a:rPr>
              <a:t>M = ( S</a:t>
            </a:r>
            <a:r>
              <a:rPr lang="en-US" altLang="zh-CN" sz="1800" baseline="-25000" dirty="0">
                <a:solidFill>
                  <a:srgbClr val="FF0000"/>
                </a:solidFill>
              </a:rPr>
              <a:t>1</a:t>
            </a:r>
            <a:r>
              <a:rPr lang="en-US" altLang="zh-CN" sz="1800" dirty="0">
                <a:solidFill>
                  <a:srgbClr val="FF0000"/>
                </a:solidFill>
              </a:rPr>
              <a:t>Us</a:t>
            </a:r>
            <a:r>
              <a:rPr lang="en-US" altLang="zh-CN" sz="1800" baseline="-25000" dirty="0">
                <a:solidFill>
                  <a:srgbClr val="FF0000"/>
                </a:solidFill>
              </a:rPr>
              <a:t>2</a:t>
            </a:r>
            <a:r>
              <a:rPr lang="en-US" altLang="zh-CN" sz="1800" dirty="0">
                <a:solidFill>
                  <a:srgbClr val="FF0000"/>
                </a:solidFill>
              </a:rPr>
              <a:t>,</a:t>
            </a:r>
            <a:r>
              <a:rPr lang="en-US" altLang="zh-CN" sz="1800" dirty="0">
                <a:solidFill>
                  <a:srgbClr val="FF0000"/>
                </a:solidFill>
                <a:latin typeface="宋体" panose="02010600030101010101" pitchFamily="2" charset="-122"/>
              </a:rPr>
              <a:t> ∑</a:t>
            </a:r>
            <a:r>
              <a:rPr lang="en-US" altLang="zh-CN" sz="1800" baseline="-25000" dirty="0">
                <a:solidFill>
                  <a:srgbClr val="FF0000"/>
                </a:solidFill>
              </a:rPr>
              <a:t>1</a:t>
            </a:r>
            <a:r>
              <a:rPr lang="en-US" altLang="zh-CN" sz="1800" dirty="0">
                <a:solidFill>
                  <a:srgbClr val="FF0000"/>
                </a:solidFill>
                <a:latin typeface="宋体" panose="02010600030101010101" pitchFamily="2" charset="-122"/>
              </a:rPr>
              <a:t>U ∑</a:t>
            </a:r>
            <a:r>
              <a:rPr lang="en-US" altLang="zh-CN" sz="1800" baseline="-25000" dirty="0">
                <a:solidFill>
                  <a:srgbClr val="FF0000"/>
                </a:solidFill>
              </a:rPr>
              <a:t>2</a:t>
            </a:r>
            <a:r>
              <a:rPr lang="en-US" altLang="zh-CN" sz="1800" dirty="0">
                <a:solidFill>
                  <a:srgbClr val="FF0000"/>
                </a:solidFill>
                <a:latin typeface="宋体" panose="02010600030101010101" pitchFamily="2" charset="-122"/>
              </a:rPr>
              <a:t>,</a:t>
            </a:r>
            <a:r>
              <a:rPr lang="en-US" altLang="zh-CN" sz="1800" dirty="0">
                <a:solidFill>
                  <a:srgbClr val="FF0000"/>
                </a:solidFill>
                <a:ea typeface="MingLiU" pitchFamily="49" charset="-120"/>
              </a:rPr>
              <a:t> δ</a:t>
            </a:r>
            <a:r>
              <a:rPr lang="en-US" altLang="zh-CN" sz="1800" u="sng" dirty="0">
                <a:solidFill>
                  <a:srgbClr val="FF0000"/>
                </a:solidFill>
                <a:latin typeface="宋体" panose="02010600030101010101" pitchFamily="2" charset="-122"/>
              </a:rPr>
              <a:t>,{q</a:t>
            </a:r>
            <a:r>
              <a:rPr lang="en-US" altLang="zh-CN" sz="1800" u="sng" baseline="-30000" dirty="0">
                <a:solidFill>
                  <a:srgbClr val="FF0000"/>
                </a:solidFill>
                <a:latin typeface="宋体" panose="02010600030101010101" pitchFamily="2" charset="-122"/>
              </a:rPr>
              <a:t>1</a:t>
            </a:r>
            <a:r>
              <a:rPr lang="en-US" altLang="zh-CN" sz="1800" u="sng" dirty="0">
                <a:solidFill>
                  <a:srgbClr val="FF0000"/>
                </a:solidFill>
                <a:latin typeface="宋体" panose="02010600030101010101" pitchFamily="2" charset="-122"/>
              </a:rPr>
              <a:t>}</a:t>
            </a:r>
            <a:r>
              <a:rPr lang="zh-CN" altLang="en-US" sz="1800" dirty="0">
                <a:solidFill>
                  <a:srgbClr val="FF0000"/>
                </a:solidFill>
                <a:latin typeface="宋体" panose="02010600030101010101" pitchFamily="2" charset="-122"/>
              </a:rPr>
              <a:t>，</a:t>
            </a:r>
            <a:r>
              <a:rPr lang="en-US" altLang="zh-CN" sz="1800" dirty="0">
                <a:solidFill>
                  <a:srgbClr val="FF0000"/>
                </a:solidFill>
                <a:latin typeface="宋体" panose="02010600030101010101" pitchFamily="2" charset="-122"/>
              </a:rPr>
              <a:t>{f</a:t>
            </a:r>
            <a:r>
              <a:rPr lang="en-US" altLang="zh-CN" sz="1800" baseline="-25000" dirty="0">
                <a:solidFill>
                  <a:srgbClr val="FF0000"/>
                </a:solidFill>
              </a:rPr>
              <a:t>2</a:t>
            </a:r>
            <a:r>
              <a:rPr lang="en-US" altLang="zh-CN" sz="1800" dirty="0">
                <a:solidFill>
                  <a:srgbClr val="FF0000"/>
                </a:solidFill>
                <a:latin typeface="宋体" panose="02010600030101010101" pitchFamily="2" charset="-122"/>
              </a:rPr>
              <a:t>} ),</a:t>
            </a:r>
            <a:endParaRPr lang="en-US" altLang="zh-CN" sz="1800" dirty="0">
              <a:solidFill>
                <a:srgbClr val="FF0000"/>
              </a:solidFill>
              <a:latin typeface="宋体" panose="02010600030101010101" pitchFamily="2" charset="-122"/>
            </a:endParaRPr>
          </a:p>
          <a:p>
            <a:pPr marL="0" lvl="0" indent="0" eaLnBrk="1" hangingPunct="1">
              <a:spcBef>
                <a:spcPct val="0"/>
              </a:spcBef>
              <a:buNone/>
            </a:pPr>
            <a:r>
              <a:rPr lang="en-US" altLang="zh-CN" sz="1800" dirty="0">
                <a:solidFill>
                  <a:srgbClr val="FF0000"/>
                </a:solidFill>
                <a:latin typeface="宋体" panose="02010600030101010101" pitchFamily="2" charset="-122"/>
              </a:rPr>
              <a:t>L(M)=L(M</a:t>
            </a:r>
            <a:r>
              <a:rPr lang="en-US" altLang="zh-CN" sz="1800" baseline="-25000" dirty="0">
                <a:solidFill>
                  <a:srgbClr val="FF0000"/>
                </a:solidFill>
                <a:latin typeface="宋体" panose="02010600030101010101" pitchFamily="2" charset="-122"/>
              </a:rPr>
              <a:t>1</a:t>
            </a:r>
            <a:r>
              <a:rPr lang="en-US" altLang="zh-CN" sz="1800" dirty="0">
                <a:solidFill>
                  <a:srgbClr val="FF0000"/>
                </a:solidFill>
                <a:latin typeface="宋体" panose="02010600030101010101" pitchFamily="2" charset="-122"/>
              </a:rPr>
              <a:t>)L(M</a:t>
            </a:r>
            <a:r>
              <a:rPr lang="en-US" altLang="zh-CN" sz="1800" baseline="-25000" dirty="0">
                <a:solidFill>
                  <a:srgbClr val="FF0000"/>
                </a:solidFill>
                <a:latin typeface="宋体" panose="02010600030101010101" pitchFamily="2" charset="-122"/>
              </a:rPr>
              <a:t>2</a:t>
            </a:r>
            <a:r>
              <a:rPr lang="en-US" altLang="zh-CN" sz="1800" dirty="0">
                <a:solidFill>
                  <a:srgbClr val="FF0000"/>
                </a:solidFill>
                <a:latin typeface="宋体" panose="02010600030101010101" pitchFamily="2" charset="-122"/>
              </a:rPr>
              <a:t>)=L(r</a:t>
            </a:r>
            <a:r>
              <a:rPr lang="en-US" altLang="zh-CN" sz="1800" baseline="-25000" dirty="0">
                <a:solidFill>
                  <a:srgbClr val="FF0000"/>
                </a:solidFill>
                <a:latin typeface="宋体" panose="02010600030101010101" pitchFamily="2" charset="-122"/>
              </a:rPr>
              <a:t>1</a:t>
            </a:r>
            <a:r>
              <a:rPr lang="en-US" altLang="zh-CN" sz="1800" dirty="0">
                <a:solidFill>
                  <a:srgbClr val="FF0000"/>
                </a:solidFill>
                <a:latin typeface="宋体" panose="02010600030101010101" pitchFamily="2" charset="-122"/>
              </a:rPr>
              <a:t>)L(r</a:t>
            </a:r>
            <a:r>
              <a:rPr lang="en-US" altLang="zh-CN" sz="1800" baseline="-25000" dirty="0">
                <a:solidFill>
                  <a:srgbClr val="FF0000"/>
                </a:solidFill>
                <a:latin typeface="宋体" panose="02010600030101010101" pitchFamily="2" charset="-122"/>
              </a:rPr>
              <a:t>2</a:t>
            </a:r>
            <a:r>
              <a:rPr lang="en-US" altLang="zh-CN" sz="1800" dirty="0">
                <a:solidFill>
                  <a:srgbClr val="FF0000"/>
                </a:solidFill>
                <a:latin typeface="宋体" panose="02010600030101010101" pitchFamily="2" charset="-122"/>
              </a:rPr>
              <a:t>)=L(r)</a:t>
            </a:r>
            <a:endParaRPr lang="zh-CN" altLang="en-US" sz="1800" dirty="0">
              <a:solidFill>
                <a:srgbClr val="FF0000"/>
              </a:solidFill>
            </a:endParaRPr>
          </a:p>
          <a:p>
            <a:pPr marL="0" lvl="0" indent="0" eaLnBrk="1" hangingPunct="1">
              <a:spcBef>
                <a:spcPct val="0"/>
              </a:spcBef>
              <a:buNone/>
            </a:pPr>
            <a:endParaRPr lang="zh-CN" altLang="en-US" sz="1800" dirty="0">
              <a:solidFill>
                <a:srgbClr val="FF0000"/>
              </a:solidFill>
            </a:endParaRPr>
          </a:p>
        </p:txBody>
      </p:sp>
      <p:sp>
        <p:nvSpPr>
          <p:cNvPr id="133165" name="矩形 46"/>
          <p:cNvSpPr/>
          <p:nvPr/>
        </p:nvSpPr>
        <p:spPr>
          <a:xfrm>
            <a:off x="2916238" y="6083300"/>
            <a:ext cx="4070350" cy="9239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solidFill>
                  <a:srgbClr val="FF0000"/>
                </a:solidFill>
              </a:rPr>
              <a:t>M = ( S</a:t>
            </a:r>
            <a:r>
              <a:rPr lang="en-US" altLang="zh-CN" sz="1800" baseline="-25000" dirty="0">
                <a:solidFill>
                  <a:srgbClr val="FF0000"/>
                </a:solidFill>
              </a:rPr>
              <a:t>1</a:t>
            </a:r>
            <a:r>
              <a:rPr lang="en-US" altLang="zh-CN" sz="1800" dirty="0">
                <a:solidFill>
                  <a:srgbClr val="FF0000"/>
                </a:solidFill>
              </a:rPr>
              <a:t>U{q</a:t>
            </a:r>
            <a:r>
              <a:rPr lang="en-US" altLang="zh-CN" sz="1800" baseline="-25000" dirty="0">
                <a:solidFill>
                  <a:srgbClr val="FF0000"/>
                </a:solidFill>
              </a:rPr>
              <a:t>0</a:t>
            </a:r>
            <a:r>
              <a:rPr lang="en-US" altLang="zh-CN" sz="1800" dirty="0">
                <a:solidFill>
                  <a:srgbClr val="FF0000"/>
                </a:solidFill>
              </a:rPr>
              <a:t>,f</a:t>
            </a:r>
            <a:r>
              <a:rPr lang="en-US" altLang="zh-CN" sz="1800" baseline="-25000" dirty="0">
                <a:solidFill>
                  <a:srgbClr val="FF0000"/>
                </a:solidFill>
              </a:rPr>
              <a:t>0</a:t>
            </a:r>
            <a:r>
              <a:rPr lang="en-US" altLang="zh-CN" sz="1800" dirty="0">
                <a:solidFill>
                  <a:srgbClr val="FF0000"/>
                </a:solidFill>
              </a:rPr>
              <a:t>},</a:t>
            </a:r>
            <a:r>
              <a:rPr lang="en-US" altLang="zh-CN" sz="1800" dirty="0">
                <a:solidFill>
                  <a:srgbClr val="FF0000"/>
                </a:solidFill>
                <a:latin typeface="宋体" panose="02010600030101010101" pitchFamily="2" charset="-122"/>
              </a:rPr>
              <a:t> ∑</a:t>
            </a:r>
            <a:r>
              <a:rPr lang="en-US" altLang="zh-CN" sz="1800" baseline="-25000" dirty="0">
                <a:solidFill>
                  <a:srgbClr val="FF0000"/>
                </a:solidFill>
              </a:rPr>
              <a:t>1</a:t>
            </a:r>
            <a:r>
              <a:rPr lang="en-US" altLang="zh-CN" sz="1800" dirty="0">
                <a:solidFill>
                  <a:srgbClr val="FF0000"/>
                </a:solidFill>
                <a:latin typeface="宋体" panose="02010600030101010101" pitchFamily="2" charset="-122"/>
              </a:rPr>
              <a:t>,</a:t>
            </a:r>
            <a:r>
              <a:rPr lang="en-US" altLang="zh-CN" sz="1800" dirty="0">
                <a:solidFill>
                  <a:srgbClr val="FF0000"/>
                </a:solidFill>
                <a:ea typeface="MingLiU" pitchFamily="49" charset="-120"/>
              </a:rPr>
              <a:t> δ</a:t>
            </a:r>
            <a:r>
              <a:rPr lang="en-US" altLang="zh-CN" sz="1800" u="sng" dirty="0">
                <a:solidFill>
                  <a:srgbClr val="FF0000"/>
                </a:solidFill>
                <a:latin typeface="宋体" panose="02010600030101010101" pitchFamily="2" charset="-122"/>
              </a:rPr>
              <a:t>,{q</a:t>
            </a:r>
            <a:r>
              <a:rPr lang="en-US" altLang="zh-CN" sz="1800" u="sng" baseline="-30000" dirty="0">
                <a:solidFill>
                  <a:srgbClr val="FF0000"/>
                </a:solidFill>
                <a:latin typeface="宋体" panose="02010600030101010101" pitchFamily="2" charset="-122"/>
              </a:rPr>
              <a:t>0</a:t>
            </a:r>
            <a:r>
              <a:rPr lang="en-US" altLang="zh-CN" sz="1800" u="sng" dirty="0">
                <a:solidFill>
                  <a:srgbClr val="FF0000"/>
                </a:solidFill>
                <a:latin typeface="宋体" panose="02010600030101010101" pitchFamily="2" charset="-122"/>
              </a:rPr>
              <a:t>}</a:t>
            </a:r>
            <a:r>
              <a:rPr lang="zh-CN" altLang="en-US" sz="1800" dirty="0">
                <a:solidFill>
                  <a:srgbClr val="FF0000"/>
                </a:solidFill>
                <a:latin typeface="宋体" panose="02010600030101010101" pitchFamily="2" charset="-122"/>
              </a:rPr>
              <a:t>，</a:t>
            </a:r>
            <a:r>
              <a:rPr lang="en-US" altLang="zh-CN" sz="1800" dirty="0">
                <a:solidFill>
                  <a:srgbClr val="FF0000"/>
                </a:solidFill>
                <a:latin typeface="宋体" panose="02010600030101010101" pitchFamily="2" charset="-122"/>
              </a:rPr>
              <a:t>{f</a:t>
            </a:r>
            <a:r>
              <a:rPr lang="en-US" altLang="zh-CN" sz="1800" baseline="-25000" dirty="0">
                <a:solidFill>
                  <a:srgbClr val="FF0000"/>
                </a:solidFill>
              </a:rPr>
              <a:t>0</a:t>
            </a:r>
            <a:r>
              <a:rPr lang="en-US" altLang="zh-CN" sz="1800" dirty="0">
                <a:solidFill>
                  <a:srgbClr val="FF0000"/>
                </a:solidFill>
                <a:latin typeface="宋体" panose="02010600030101010101" pitchFamily="2" charset="-122"/>
              </a:rPr>
              <a:t>} ),</a:t>
            </a:r>
            <a:endParaRPr lang="en-US" altLang="zh-CN" sz="1800" dirty="0">
              <a:solidFill>
                <a:srgbClr val="FF0000"/>
              </a:solidFill>
              <a:latin typeface="宋体" panose="02010600030101010101" pitchFamily="2" charset="-122"/>
            </a:endParaRPr>
          </a:p>
          <a:p>
            <a:pPr marL="0" lvl="0" indent="0" eaLnBrk="1" hangingPunct="1">
              <a:spcBef>
                <a:spcPct val="0"/>
              </a:spcBef>
              <a:buNone/>
            </a:pPr>
            <a:r>
              <a:rPr lang="en-US" altLang="zh-CN" sz="1800" dirty="0">
                <a:solidFill>
                  <a:srgbClr val="FF0000"/>
                </a:solidFill>
                <a:latin typeface="宋体" panose="02010600030101010101" pitchFamily="2" charset="-122"/>
              </a:rPr>
              <a:t>L(M)=L(M</a:t>
            </a:r>
            <a:r>
              <a:rPr lang="en-US" altLang="zh-CN" sz="1800" baseline="-25000" dirty="0">
                <a:solidFill>
                  <a:srgbClr val="FF0000"/>
                </a:solidFill>
                <a:latin typeface="宋体" panose="02010600030101010101" pitchFamily="2" charset="-122"/>
              </a:rPr>
              <a:t>1</a:t>
            </a:r>
            <a:r>
              <a:rPr lang="en-US" altLang="zh-CN" sz="1800" dirty="0">
                <a:solidFill>
                  <a:srgbClr val="FF0000"/>
                </a:solidFill>
                <a:latin typeface="宋体" panose="02010600030101010101" pitchFamily="2" charset="-122"/>
              </a:rPr>
              <a:t>)*=L(r</a:t>
            </a:r>
            <a:r>
              <a:rPr lang="en-US" altLang="zh-CN" sz="1800" baseline="-25000" dirty="0">
                <a:solidFill>
                  <a:srgbClr val="FF0000"/>
                </a:solidFill>
                <a:latin typeface="宋体" panose="02010600030101010101" pitchFamily="2" charset="-122"/>
              </a:rPr>
              <a:t>1</a:t>
            </a:r>
            <a:r>
              <a:rPr lang="en-US" altLang="zh-CN" sz="1800" dirty="0">
                <a:solidFill>
                  <a:srgbClr val="FF0000"/>
                </a:solidFill>
                <a:latin typeface="宋体" panose="02010600030101010101" pitchFamily="2" charset="-122"/>
              </a:rPr>
              <a:t>)*=L(r)</a:t>
            </a:r>
            <a:endParaRPr lang="zh-CN" altLang="en-US" sz="1800" dirty="0">
              <a:solidFill>
                <a:srgbClr val="FF0000"/>
              </a:solidFill>
            </a:endParaRPr>
          </a:p>
          <a:p>
            <a:pPr marL="0" lvl="0" indent="0" eaLnBrk="1" hangingPunct="1">
              <a:spcBef>
                <a:spcPct val="0"/>
              </a:spcBef>
              <a:buNone/>
            </a:pP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txBox="1"/>
          <p:nvPr/>
        </p:nvSpPr>
        <p:spPr>
          <a:xfrm>
            <a:off x="685800" y="381000"/>
            <a:ext cx="7772400" cy="6096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3500" u="sng" dirty="0">
                <a:solidFill>
                  <a:srgbClr val="FF0000"/>
                </a:solidFill>
                <a:latin typeface="宋体" panose="02010600030101010101" pitchFamily="2" charset="-122"/>
              </a:rPr>
              <a:t>正规式</a:t>
            </a:r>
            <a:r>
              <a:rPr lang="en-US" altLang="zh-CN" sz="3500" u="sng" dirty="0">
                <a:solidFill>
                  <a:srgbClr val="FF0000"/>
                </a:solidFill>
                <a:latin typeface="宋体" panose="02010600030101010101" pitchFamily="2" charset="-122"/>
              </a:rPr>
              <a:t>r</a:t>
            </a:r>
            <a:r>
              <a:rPr lang="en-US" altLang="zh-CN" u="sng" dirty="0">
                <a:solidFill>
                  <a:srgbClr val="FF0000"/>
                </a:solidFill>
                <a:latin typeface="宋体" panose="02010600030101010101" pitchFamily="2" charset="-122"/>
              </a:rPr>
              <a:t>→</a:t>
            </a:r>
            <a:r>
              <a:rPr lang="en-US" altLang="zh-CN" sz="3500" u="sng" dirty="0">
                <a:solidFill>
                  <a:srgbClr val="FF0000"/>
                </a:solidFill>
                <a:latin typeface="宋体" panose="02010600030101010101" pitchFamily="2" charset="-122"/>
              </a:rPr>
              <a:t>FA M </a:t>
            </a:r>
            <a:r>
              <a:rPr lang="zh-CN" altLang="en-US" sz="3500" u="sng" dirty="0">
                <a:solidFill>
                  <a:srgbClr val="FF0000"/>
                </a:solidFill>
                <a:latin typeface="宋体" panose="02010600030101010101" pitchFamily="2" charset="-122"/>
              </a:rPr>
              <a:t>举例</a:t>
            </a:r>
            <a:endParaRPr lang="en-US" altLang="zh-CN" sz="3500" u="sng" dirty="0">
              <a:solidFill>
                <a:srgbClr val="FF0000"/>
              </a:solidFill>
              <a:latin typeface="宋体" panose="02010600030101010101" pitchFamily="2" charset="-122"/>
            </a:endParaRPr>
          </a:p>
        </p:txBody>
      </p:sp>
      <p:sp>
        <p:nvSpPr>
          <p:cNvPr id="135171" name="矩形 4"/>
          <p:cNvSpPr/>
          <p:nvPr/>
        </p:nvSpPr>
        <p:spPr>
          <a:xfrm>
            <a:off x="685800" y="1268413"/>
            <a:ext cx="622300"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r=1*</a:t>
            </a:r>
            <a:endParaRPr lang="zh-CN" altLang="en-US" sz="1800" dirty="0"/>
          </a:p>
        </p:txBody>
      </p:sp>
      <p:sp>
        <p:nvSpPr>
          <p:cNvPr id="7" name="Oval 32"/>
          <p:cNvSpPr/>
          <p:nvPr/>
        </p:nvSpPr>
        <p:spPr>
          <a:xfrm>
            <a:off x="3711575" y="1592263"/>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q3</a:t>
            </a:r>
            <a:endParaRPr lang="zh-CN" altLang="en-US" sz="1800" dirty="0"/>
          </a:p>
        </p:txBody>
      </p:sp>
      <p:sp>
        <p:nvSpPr>
          <p:cNvPr id="8" name="Oval 33"/>
          <p:cNvSpPr/>
          <p:nvPr/>
        </p:nvSpPr>
        <p:spPr>
          <a:xfrm>
            <a:off x="4940300" y="158273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q4</a:t>
            </a:r>
            <a:endParaRPr lang="zh-CN" altLang="en-US" sz="1800" dirty="0"/>
          </a:p>
        </p:txBody>
      </p:sp>
      <p:sp>
        <p:nvSpPr>
          <p:cNvPr id="9" name="Oval 34"/>
          <p:cNvSpPr/>
          <p:nvPr/>
        </p:nvSpPr>
        <p:spPr>
          <a:xfrm>
            <a:off x="6302375" y="1590675"/>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q5</a:t>
            </a:r>
            <a:endParaRPr lang="zh-CN" altLang="zh-CN" sz="1800" dirty="0"/>
          </a:p>
        </p:txBody>
      </p:sp>
      <p:sp>
        <p:nvSpPr>
          <p:cNvPr id="10" name="Oval 35"/>
          <p:cNvSpPr/>
          <p:nvPr/>
        </p:nvSpPr>
        <p:spPr>
          <a:xfrm>
            <a:off x="2339975" y="159067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q2</a:t>
            </a:r>
            <a:endParaRPr lang="zh-CN" altLang="zh-CN" sz="1800" dirty="0"/>
          </a:p>
        </p:txBody>
      </p:sp>
      <p:cxnSp>
        <p:nvCxnSpPr>
          <p:cNvPr id="11" name="AutoShape 36"/>
          <p:cNvCxnSpPr>
            <a:stCxn id="8" idx="0"/>
            <a:endCxn id="7" idx="0"/>
          </p:cNvCxnSpPr>
          <p:nvPr/>
        </p:nvCxnSpPr>
        <p:spPr>
          <a:xfrm rot="-5400000" flipH="1" flipV="1">
            <a:off x="4549775" y="973138"/>
            <a:ext cx="9525" cy="1228725"/>
          </a:xfrm>
          <a:prstGeom prst="curvedConnector3">
            <a:avLst>
              <a:gd name="adj1" fmla="val -2400000"/>
            </a:avLst>
          </a:prstGeom>
          <a:ln w="9525" cap="flat" cmpd="sng">
            <a:solidFill>
              <a:schemeClr val="tx1"/>
            </a:solidFill>
            <a:prstDash val="solid"/>
            <a:headEnd type="none" w="med" len="med"/>
            <a:tailEnd type="triangle" w="med" len="med"/>
          </a:ln>
        </p:spPr>
      </p:cxnSp>
      <p:cxnSp>
        <p:nvCxnSpPr>
          <p:cNvPr id="12" name="AutoShape 37"/>
          <p:cNvCxnSpPr>
            <a:stCxn id="10" idx="6"/>
            <a:endCxn id="7" idx="0"/>
          </p:cNvCxnSpPr>
          <p:nvPr/>
        </p:nvCxnSpPr>
        <p:spPr>
          <a:xfrm>
            <a:off x="2797175" y="1819275"/>
            <a:ext cx="838200" cy="0"/>
          </a:xfrm>
          <a:prstGeom prst="straightConnector1">
            <a:avLst/>
          </a:prstGeom>
          <a:ln w="9525" cap="flat" cmpd="sng">
            <a:solidFill>
              <a:schemeClr val="tx1"/>
            </a:solidFill>
            <a:prstDash val="solid"/>
            <a:headEnd type="none" w="med" len="med"/>
            <a:tailEnd type="triangle" w="med" len="med"/>
          </a:ln>
        </p:spPr>
      </p:cxnSp>
      <p:cxnSp>
        <p:nvCxnSpPr>
          <p:cNvPr id="13" name="AutoShape 39"/>
          <p:cNvCxnSpPr>
            <a:stCxn id="10" idx="6"/>
            <a:endCxn id="9" idx="2"/>
          </p:cNvCxnSpPr>
          <p:nvPr/>
        </p:nvCxnSpPr>
        <p:spPr>
          <a:xfrm>
            <a:off x="5464175" y="1819275"/>
            <a:ext cx="838200" cy="0"/>
          </a:xfrm>
          <a:prstGeom prst="straightConnector1">
            <a:avLst/>
          </a:prstGeom>
          <a:ln w="9525" cap="flat" cmpd="sng">
            <a:solidFill>
              <a:schemeClr val="tx1"/>
            </a:solidFill>
            <a:prstDash val="solid"/>
            <a:headEnd type="none" w="med" len="med"/>
            <a:tailEnd type="triangle" w="med" len="med"/>
          </a:ln>
        </p:spPr>
      </p:cxnSp>
      <p:cxnSp>
        <p:nvCxnSpPr>
          <p:cNvPr id="14" name="AutoShape 40"/>
          <p:cNvCxnSpPr>
            <a:stCxn id="10" idx="4"/>
            <a:endCxn id="9" idx="4"/>
          </p:cNvCxnSpPr>
          <p:nvPr/>
        </p:nvCxnSpPr>
        <p:spPr>
          <a:xfrm rot="-5400000" flipH="1">
            <a:off x="4546600" y="65088"/>
            <a:ext cx="1588" cy="3962400"/>
          </a:xfrm>
          <a:prstGeom prst="curvedConnector3">
            <a:avLst>
              <a:gd name="adj1" fmla="val 14400000"/>
            </a:avLst>
          </a:prstGeom>
          <a:ln w="9525" cap="flat" cmpd="sng">
            <a:solidFill>
              <a:schemeClr val="tx1"/>
            </a:solidFill>
            <a:prstDash val="solid"/>
            <a:headEnd type="none" w="med" len="med"/>
            <a:tailEnd type="triangle" w="med" len="med"/>
          </a:ln>
        </p:spPr>
      </p:cxnSp>
      <p:sp>
        <p:nvSpPr>
          <p:cNvPr id="15" name="Text Box 41"/>
          <p:cNvSpPr txBox="1"/>
          <p:nvPr/>
        </p:nvSpPr>
        <p:spPr>
          <a:xfrm>
            <a:off x="2949575" y="143827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16" name="Text Box 42"/>
          <p:cNvSpPr txBox="1"/>
          <p:nvPr/>
        </p:nvSpPr>
        <p:spPr>
          <a:xfrm>
            <a:off x="5616575" y="143827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17" name="Text Box 43"/>
          <p:cNvSpPr txBox="1"/>
          <p:nvPr/>
        </p:nvSpPr>
        <p:spPr>
          <a:xfrm>
            <a:off x="4321175" y="98107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18" name="Text Box 44"/>
          <p:cNvSpPr txBox="1"/>
          <p:nvPr/>
        </p:nvSpPr>
        <p:spPr>
          <a:xfrm>
            <a:off x="4321175" y="212407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cxnSp>
        <p:nvCxnSpPr>
          <p:cNvPr id="20" name="AutoShape 37"/>
          <p:cNvCxnSpPr>
            <a:stCxn id="7" idx="6"/>
            <a:endCxn id="9" idx="4"/>
          </p:cNvCxnSpPr>
          <p:nvPr/>
        </p:nvCxnSpPr>
        <p:spPr>
          <a:xfrm>
            <a:off x="4168775" y="1820863"/>
            <a:ext cx="763588" cy="6350"/>
          </a:xfrm>
          <a:prstGeom prst="straightConnector1">
            <a:avLst/>
          </a:prstGeom>
          <a:ln w="9525" cap="flat" cmpd="sng">
            <a:solidFill>
              <a:schemeClr val="tx1"/>
            </a:solidFill>
            <a:prstDash val="solid"/>
            <a:headEnd type="none" w="med" len="med"/>
            <a:tailEnd type="triangle" w="med" len="med"/>
          </a:ln>
        </p:spPr>
      </p:cxnSp>
      <p:sp>
        <p:nvSpPr>
          <p:cNvPr id="21" name="Text Box 41"/>
          <p:cNvSpPr txBox="1"/>
          <p:nvPr/>
        </p:nvSpPr>
        <p:spPr>
          <a:xfrm>
            <a:off x="4246563" y="1446213"/>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1</a:t>
            </a:r>
            <a:endParaRPr lang="en-US" altLang="zh-CN" sz="2400" b="1" dirty="0">
              <a:solidFill>
                <a:schemeClr val="tx2"/>
              </a:solidFill>
              <a:latin typeface="宋体" panose="02010600030101010101" pitchFamily="2" charset="-122"/>
            </a:endParaRPr>
          </a:p>
        </p:txBody>
      </p:sp>
      <p:sp>
        <p:nvSpPr>
          <p:cNvPr id="135186" name="矩形 22"/>
          <p:cNvSpPr/>
          <p:nvPr/>
        </p:nvSpPr>
        <p:spPr>
          <a:xfrm>
            <a:off x="685800" y="3141663"/>
            <a:ext cx="7381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r=01*</a:t>
            </a:r>
            <a:endParaRPr lang="zh-CN" altLang="en-US" sz="1800" dirty="0"/>
          </a:p>
        </p:txBody>
      </p:sp>
      <p:sp>
        <p:nvSpPr>
          <p:cNvPr id="24" name="Oval 32"/>
          <p:cNvSpPr/>
          <p:nvPr/>
        </p:nvSpPr>
        <p:spPr>
          <a:xfrm>
            <a:off x="5053013" y="317658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q3</a:t>
            </a:r>
            <a:endParaRPr lang="zh-CN" altLang="en-US" sz="1800" dirty="0"/>
          </a:p>
        </p:txBody>
      </p:sp>
      <p:sp>
        <p:nvSpPr>
          <p:cNvPr id="25" name="Oval 33"/>
          <p:cNvSpPr/>
          <p:nvPr/>
        </p:nvSpPr>
        <p:spPr>
          <a:xfrm>
            <a:off x="6281738" y="3167063"/>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q4</a:t>
            </a:r>
            <a:endParaRPr lang="zh-CN" altLang="en-US" sz="1800" dirty="0"/>
          </a:p>
        </p:txBody>
      </p:sp>
      <p:sp>
        <p:nvSpPr>
          <p:cNvPr id="26" name="Oval 34"/>
          <p:cNvSpPr/>
          <p:nvPr/>
        </p:nvSpPr>
        <p:spPr>
          <a:xfrm>
            <a:off x="7643813" y="3175000"/>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q5</a:t>
            </a:r>
            <a:endParaRPr lang="zh-CN" altLang="zh-CN" sz="1800" dirty="0"/>
          </a:p>
        </p:txBody>
      </p:sp>
      <p:sp>
        <p:nvSpPr>
          <p:cNvPr id="27" name="Oval 35"/>
          <p:cNvSpPr/>
          <p:nvPr/>
        </p:nvSpPr>
        <p:spPr>
          <a:xfrm>
            <a:off x="3681413" y="31750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q2</a:t>
            </a:r>
            <a:endParaRPr lang="zh-CN" altLang="zh-CN" sz="1800" dirty="0"/>
          </a:p>
        </p:txBody>
      </p:sp>
      <p:cxnSp>
        <p:nvCxnSpPr>
          <p:cNvPr id="28" name="AutoShape 36"/>
          <p:cNvCxnSpPr>
            <a:stCxn id="25" idx="0"/>
            <a:endCxn id="24" idx="0"/>
          </p:cNvCxnSpPr>
          <p:nvPr/>
        </p:nvCxnSpPr>
        <p:spPr>
          <a:xfrm rot="-5400000" flipH="1" flipV="1">
            <a:off x="5891213" y="2557463"/>
            <a:ext cx="9525" cy="1228725"/>
          </a:xfrm>
          <a:prstGeom prst="curvedConnector3">
            <a:avLst>
              <a:gd name="adj1" fmla="val -2400000"/>
            </a:avLst>
          </a:prstGeom>
          <a:ln w="9525" cap="flat" cmpd="sng">
            <a:solidFill>
              <a:schemeClr val="tx1"/>
            </a:solidFill>
            <a:prstDash val="solid"/>
            <a:headEnd type="none" w="med" len="med"/>
            <a:tailEnd type="triangle" w="med" len="med"/>
          </a:ln>
        </p:spPr>
      </p:cxnSp>
      <p:cxnSp>
        <p:nvCxnSpPr>
          <p:cNvPr id="29" name="AutoShape 37"/>
          <p:cNvCxnSpPr>
            <a:stCxn id="27" idx="6"/>
            <a:endCxn id="24" idx="0"/>
          </p:cNvCxnSpPr>
          <p:nvPr/>
        </p:nvCxnSpPr>
        <p:spPr>
          <a:xfrm>
            <a:off x="4138613" y="3403600"/>
            <a:ext cx="838200" cy="0"/>
          </a:xfrm>
          <a:prstGeom prst="straightConnector1">
            <a:avLst/>
          </a:prstGeom>
          <a:ln w="9525" cap="flat" cmpd="sng">
            <a:solidFill>
              <a:schemeClr val="tx1"/>
            </a:solidFill>
            <a:prstDash val="solid"/>
            <a:headEnd type="none" w="med" len="med"/>
            <a:tailEnd type="triangle" w="med" len="med"/>
          </a:ln>
        </p:spPr>
      </p:cxnSp>
      <p:cxnSp>
        <p:nvCxnSpPr>
          <p:cNvPr id="30" name="AutoShape 39"/>
          <p:cNvCxnSpPr>
            <a:stCxn id="27" idx="6"/>
            <a:endCxn id="26" idx="2"/>
          </p:cNvCxnSpPr>
          <p:nvPr/>
        </p:nvCxnSpPr>
        <p:spPr>
          <a:xfrm>
            <a:off x="6805613" y="3403600"/>
            <a:ext cx="838200" cy="0"/>
          </a:xfrm>
          <a:prstGeom prst="straightConnector1">
            <a:avLst/>
          </a:prstGeom>
          <a:ln w="9525" cap="flat" cmpd="sng">
            <a:solidFill>
              <a:schemeClr val="tx1"/>
            </a:solidFill>
            <a:prstDash val="solid"/>
            <a:headEnd type="none" w="med" len="med"/>
            <a:tailEnd type="triangle" w="med" len="med"/>
          </a:ln>
        </p:spPr>
      </p:cxnSp>
      <p:cxnSp>
        <p:nvCxnSpPr>
          <p:cNvPr id="31" name="AutoShape 40"/>
          <p:cNvCxnSpPr>
            <a:stCxn id="27" idx="4"/>
            <a:endCxn id="26" idx="4"/>
          </p:cNvCxnSpPr>
          <p:nvPr/>
        </p:nvCxnSpPr>
        <p:spPr>
          <a:xfrm rot="-5400000" flipH="1">
            <a:off x="5889625" y="1651000"/>
            <a:ext cx="3175" cy="3962400"/>
          </a:xfrm>
          <a:prstGeom prst="curvedConnector3">
            <a:avLst>
              <a:gd name="adj1" fmla="val 14400000"/>
            </a:avLst>
          </a:prstGeom>
          <a:ln w="9525" cap="flat" cmpd="sng">
            <a:solidFill>
              <a:schemeClr val="tx1"/>
            </a:solidFill>
            <a:prstDash val="solid"/>
            <a:headEnd type="none" w="med" len="med"/>
            <a:tailEnd type="triangle" w="med" len="med"/>
          </a:ln>
        </p:spPr>
      </p:cxnSp>
      <p:sp>
        <p:nvSpPr>
          <p:cNvPr id="32" name="Text Box 41"/>
          <p:cNvSpPr txBox="1"/>
          <p:nvPr/>
        </p:nvSpPr>
        <p:spPr>
          <a:xfrm>
            <a:off x="4291013" y="30226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33" name="Text Box 42"/>
          <p:cNvSpPr txBox="1"/>
          <p:nvPr/>
        </p:nvSpPr>
        <p:spPr>
          <a:xfrm>
            <a:off x="6958013" y="30226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34" name="Text Box 43"/>
          <p:cNvSpPr txBox="1"/>
          <p:nvPr/>
        </p:nvSpPr>
        <p:spPr>
          <a:xfrm>
            <a:off x="5726113" y="258127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35" name="Text Box 44"/>
          <p:cNvSpPr txBox="1"/>
          <p:nvPr/>
        </p:nvSpPr>
        <p:spPr>
          <a:xfrm>
            <a:off x="5662613" y="37084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cxnSp>
        <p:nvCxnSpPr>
          <p:cNvPr id="36" name="AutoShape 37"/>
          <p:cNvCxnSpPr>
            <a:stCxn id="24" idx="6"/>
            <a:endCxn id="26" idx="4"/>
          </p:cNvCxnSpPr>
          <p:nvPr/>
        </p:nvCxnSpPr>
        <p:spPr>
          <a:xfrm>
            <a:off x="5510213" y="3405188"/>
            <a:ext cx="763587" cy="6350"/>
          </a:xfrm>
          <a:prstGeom prst="straightConnector1">
            <a:avLst/>
          </a:prstGeom>
          <a:ln w="9525" cap="flat" cmpd="sng">
            <a:solidFill>
              <a:schemeClr val="tx1"/>
            </a:solidFill>
            <a:prstDash val="solid"/>
            <a:headEnd type="none" w="med" len="med"/>
            <a:tailEnd type="triangle" w="med" len="med"/>
          </a:ln>
        </p:spPr>
      </p:cxnSp>
      <p:sp>
        <p:nvSpPr>
          <p:cNvPr id="37" name="Text Box 41"/>
          <p:cNvSpPr txBox="1"/>
          <p:nvPr/>
        </p:nvSpPr>
        <p:spPr>
          <a:xfrm>
            <a:off x="5588000" y="303053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1</a:t>
            </a:r>
            <a:endParaRPr lang="en-US" altLang="zh-CN" sz="2400" b="1" dirty="0">
              <a:solidFill>
                <a:schemeClr val="tx2"/>
              </a:solidFill>
              <a:latin typeface="宋体" panose="02010600030101010101" pitchFamily="2" charset="-122"/>
            </a:endParaRPr>
          </a:p>
        </p:txBody>
      </p:sp>
      <p:sp>
        <p:nvSpPr>
          <p:cNvPr id="38" name="Oval 35"/>
          <p:cNvSpPr/>
          <p:nvPr/>
        </p:nvSpPr>
        <p:spPr>
          <a:xfrm>
            <a:off x="2339975" y="318293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q1</a:t>
            </a:r>
            <a:endParaRPr lang="zh-CN" altLang="zh-CN" sz="1800" dirty="0"/>
          </a:p>
        </p:txBody>
      </p:sp>
      <p:cxnSp>
        <p:nvCxnSpPr>
          <p:cNvPr id="39" name="AutoShape 37"/>
          <p:cNvCxnSpPr>
            <a:stCxn id="24" idx="6"/>
            <a:endCxn id="26" idx="4"/>
          </p:cNvCxnSpPr>
          <p:nvPr/>
        </p:nvCxnSpPr>
        <p:spPr>
          <a:xfrm>
            <a:off x="2797175" y="3436938"/>
            <a:ext cx="838200" cy="0"/>
          </a:xfrm>
          <a:prstGeom prst="straightConnector1">
            <a:avLst/>
          </a:prstGeom>
          <a:ln w="9525" cap="flat" cmpd="sng">
            <a:solidFill>
              <a:schemeClr val="tx1"/>
            </a:solidFill>
            <a:prstDash val="solid"/>
            <a:headEnd type="none" w="med" len="med"/>
            <a:tailEnd type="triangle" w="med" len="med"/>
          </a:ln>
        </p:spPr>
      </p:cxnSp>
      <p:sp>
        <p:nvSpPr>
          <p:cNvPr id="40" name="Text Box 41"/>
          <p:cNvSpPr txBox="1"/>
          <p:nvPr/>
        </p:nvSpPr>
        <p:spPr>
          <a:xfrm>
            <a:off x="2949575" y="305593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0</a:t>
            </a:r>
            <a:endParaRPr lang="en-US" altLang="zh-CN" sz="2400" b="1" dirty="0">
              <a:solidFill>
                <a:schemeClr val="tx2"/>
              </a:solidFill>
              <a:latin typeface="宋体" panose="02010600030101010101" pitchFamily="2" charset="-122"/>
            </a:endParaRPr>
          </a:p>
        </p:txBody>
      </p:sp>
      <p:sp>
        <p:nvSpPr>
          <p:cNvPr id="135204" name="矩形 40"/>
          <p:cNvSpPr/>
          <p:nvPr/>
        </p:nvSpPr>
        <p:spPr>
          <a:xfrm>
            <a:off x="684213" y="5003800"/>
            <a:ext cx="8985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r=01*|1</a:t>
            </a:r>
            <a:endParaRPr lang="zh-CN" altLang="en-US" sz="1800" dirty="0"/>
          </a:p>
        </p:txBody>
      </p:sp>
      <p:sp>
        <p:nvSpPr>
          <p:cNvPr id="42" name="Oval 32"/>
          <p:cNvSpPr/>
          <p:nvPr/>
        </p:nvSpPr>
        <p:spPr>
          <a:xfrm>
            <a:off x="5340350" y="5535613"/>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q3</a:t>
            </a:r>
            <a:endParaRPr lang="zh-CN" altLang="en-US" sz="1800" dirty="0"/>
          </a:p>
        </p:txBody>
      </p:sp>
      <p:sp>
        <p:nvSpPr>
          <p:cNvPr id="43" name="Oval 33"/>
          <p:cNvSpPr/>
          <p:nvPr/>
        </p:nvSpPr>
        <p:spPr>
          <a:xfrm>
            <a:off x="6569075" y="552608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q4</a:t>
            </a:r>
            <a:endParaRPr lang="zh-CN" altLang="en-US" sz="1800" dirty="0"/>
          </a:p>
        </p:txBody>
      </p:sp>
      <p:sp>
        <p:nvSpPr>
          <p:cNvPr id="45" name="Oval 35"/>
          <p:cNvSpPr/>
          <p:nvPr/>
        </p:nvSpPr>
        <p:spPr>
          <a:xfrm>
            <a:off x="3968750" y="553402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q2</a:t>
            </a:r>
            <a:endParaRPr lang="zh-CN" altLang="zh-CN" sz="1800" dirty="0"/>
          </a:p>
        </p:txBody>
      </p:sp>
      <p:cxnSp>
        <p:nvCxnSpPr>
          <p:cNvPr id="46" name="AutoShape 36"/>
          <p:cNvCxnSpPr>
            <a:stCxn id="43" idx="0"/>
            <a:endCxn id="42" idx="0"/>
          </p:cNvCxnSpPr>
          <p:nvPr/>
        </p:nvCxnSpPr>
        <p:spPr>
          <a:xfrm rot="-5400000" flipH="1" flipV="1">
            <a:off x="6178550" y="4916488"/>
            <a:ext cx="9525" cy="1228725"/>
          </a:xfrm>
          <a:prstGeom prst="curvedConnector3">
            <a:avLst>
              <a:gd name="adj1" fmla="val -2400000"/>
            </a:avLst>
          </a:prstGeom>
          <a:ln w="9525" cap="flat" cmpd="sng">
            <a:solidFill>
              <a:schemeClr val="tx1"/>
            </a:solidFill>
            <a:prstDash val="solid"/>
            <a:headEnd type="none" w="med" len="med"/>
            <a:tailEnd type="triangle" w="med" len="med"/>
          </a:ln>
        </p:spPr>
      </p:cxnSp>
      <p:cxnSp>
        <p:nvCxnSpPr>
          <p:cNvPr id="47" name="AutoShape 37"/>
          <p:cNvCxnSpPr>
            <a:stCxn id="45" idx="6"/>
            <a:endCxn id="42" idx="0"/>
          </p:cNvCxnSpPr>
          <p:nvPr/>
        </p:nvCxnSpPr>
        <p:spPr>
          <a:xfrm>
            <a:off x="4425950" y="5762625"/>
            <a:ext cx="838200" cy="0"/>
          </a:xfrm>
          <a:prstGeom prst="straightConnector1">
            <a:avLst/>
          </a:prstGeom>
          <a:ln w="9525" cap="flat" cmpd="sng">
            <a:solidFill>
              <a:schemeClr val="tx1"/>
            </a:solidFill>
            <a:prstDash val="solid"/>
            <a:headEnd type="none" w="med" len="med"/>
            <a:tailEnd type="triangle" w="med" len="med"/>
          </a:ln>
        </p:spPr>
      </p:cxnSp>
      <p:cxnSp>
        <p:nvCxnSpPr>
          <p:cNvPr id="48" name="AutoShape 39"/>
          <p:cNvCxnSpPr>
            <a:stCxn id="45" idx="6"/>
            <a:endCxn id="42" idx="0"/>
          </p:cNvCxnSpPr>
          <p:nvPr/>
        </p:nvCxnSpPr>
        <p:spPr>
          <a:xfrm>
            <a:off x="7092950" y="5762625"/>
            <a:ext cx="838200" cy="0"/>
          </a:xfrm>
          <a:prstGeom prst="straightConnector1">
            <a:avLst/>
          </a:prstGeom>
          <a:ln w="9525" cap="flat" cmpd="sng">
            <a:solidFill>
              <a:schemeClr val="tx1"/>
            </a:solidFill>
            <a:prstDash val="solid"/>
            <a:headEnd type="none" w="med" len="med"/>
            <a:tailEnd type="triangle" w="med" len="med"/>
          </a:ln>
        </p:spPr>
      </p:cxnSp>
      <p:cxnSp>
        <p:nvCxnSpPr>
          <p:cNvPr id="49" name="AutoShape 40"/>
          <p:cNvCxnSpPr>
            <a:stCxn id="45" idx="4"/>
            <a:endCxn id="42" idx="0"/>
          </p:cNvCxnSpPr>
          <p:nvPr/>
        </p:nvCxnSpPr>
        <p:spPr>
          <a:xfrm rot="-5400000" flipH="1">
            <a:off x="6175375" y="4008438"/>
            <a:ext cx="1588" cy="3962400"/>
          </a:xfrm>
          <a:prstGeom prst="curvedConnector3">
            <a:avLst>
              <a:gd name="adj1" fmla="val 14400000"/>
            </a:avLst>
          </a:prstGeom>
          <a:ln w="9525" cap="flat" cmpd="sng">
            <a:solidFill>
              <a:schemeClr val="tx1"/>
            </a:solidFill>
            <a:prstDash val="solid"/>
            <a:headEnd type="none" w="med" len="med"/>
            <a:tailEnd type="triangle" w="med" len="med"/>
          </a:ln>
        </p:spPr>
      </p:cxnSp>
      <p:sp>
        <p:nvSpPr>
          <p:cNvPr id="50" name="Text Box 41"/>
          <p:cNvSpPr txBox="1"/>
          <p:nvPr/>
        </p:nvSpPr>
        <p:spPr>
          <a:xfrm>
            <a:off x="4578350" y="538162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51" name="Text Box 42"/>
          <p:cNvSpPr txBox="1"/>
          <p:nvPr/>
        </p:nvSpPr>
        <p:spPr>
          <a:xfrm>
            <a:off x="7245350" y="538162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52" name="Text Box 44"/>
          <p:cNvSpPr txBox="1"/>
          <p:nvPr/>
        </p:nvSpPr>
        <p:spPr>
          <a:xfrm>
            <a:off x="5949950" y="606742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cxnSp>
        <p:nvCxnSpPr>
          <p:cNvPr id="53" name="AutoShape 37"/>
          <p:cNvCxnSpPr>
            <a:stCxn id="42" idx="6"/>
            <a:endCxn id="42" idx="0"/>
          </p:cNvCxnSpPr>
          <p:nvPr/>
        </p:nvCxnSpPr>
        <p:spPr>
          <a:xfrm>
            <a:off x="5797550" y="5764213"/>
            <a:ext cx="763588" cy="7937"/>
          </a:xfrm>
          <a:prstGeom prst="straightConnector1">
            <a:avLst/>
          </a:prstGeom>
          <a:ln w="9525" cap="flat" cmpd="sng">
            <a:solidFill>
              <a:schemeClr val="tx1"/>
            </a:solidFill>
            <a:prstDash val="solid"/>
            <a:headEnd type="none" w="med" len="med"/>
            <a:tailEnd type="triangle" w="med" len="med"/>
          </a:ln>
        </p:spPr>
      </p:cxnSp>
      <p:sp>
        <p:nvSpPr>
          <p:cNvPr id="54" name="Text Box 41"/>
          <p:cNvSpPr txBox="1"/>
          <p:nvPr/>
        </p:nvSpPr>
        <p:spPr>
          <a:xfrm>
            <a:off x="5875338" y="539115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1</a:t>
            </a:r>
            <a:endParaRPr lang="en-US" altLang="zh-CN" sz="2400" b="1" dirty="0">
              <a:solidFill>
                <a:schemeClr val="tx2"/>
              </a:solidFill>
              <a:latin typeface="宋体" panose="02010600030101010101" pitchFamily="2" charset="-122"/>
            </a:endParaRPr>
          </a:p>
        </p:txBody>
      </p:sp>
      <p:sp>
        <p:nvSpPr>
          <p:cNvPr id="55" name="Oval 35"/>
          <p:cNvSpPr/>
          <p:nvPr/>
        </p:nvSpPr>
        <p:spPr>
          <a:xfrm>
            <a:off x="2627313" y="554355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q1</a:t>
            </a:r>
            <a:endParaRPr lang="zh-CN" altLang="zh-CN" sz="1800" dirty="0"/>
          </a:p>
        </p:txBody>
      </p:sp>
      <p:cxnSp>
        <p:nvCxnSpPr>
          <p:cNvPr id="56" name="AutoShape 37"/>
          <p:cNvCxnSpPr>
            <a:stCxn id="42" idx="6"/>
            <a:endCxn id="42" idx="0"/>
          </p:cNvCxnSpPr>
          <p:nvPr/>
        </p:nvCxnSpPr>
        <p:spPr>
          <a:xfrm>
            <a:off x="3084513" y="5797550"/>
            <a:ext cx="838200" cy="0"/>
          </a:xfrm>
          <a:prstGeom prst="straightConnector1">
            <a:avLst/>
          </a:prstGeom>
          <a:ln w="9525" cap="flat" cmpd="sng">
            <a:solidFill>
              <a:schemeClr val="tx1"/>
            </a:solidFill>
            <a:prstDash val="solid"/>
            <a:headEnd type="none" w="med" len="med"/>
            <a:tailEnd type="triangle" w="med" len="med"/>
          </a:ln>
        </p:spPr>
      </p:cxnSp>
      <p:sp>
        <p:nvSpPr>
          <p:cNvPr id="57" name="Text Box 41"/>
          <p:cNvSpPr txBox="1"/>
          <p:nvPr/>
        </p:nvSpPr>
        <p:spPr>
          <a:xfrm>
            <a:off x="3236913" y="541655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0</a:t>
            </a:r>
            <a:endParaRPr lang="en-US" altLang="zh-CN" sz="2400" b="1" dirty="0">
              <a:solidFill>
                <a:schemeClr val="tx2"/>
              </a:solidFill>
              <a:latin typeface="宋体" panose="02010600030101010101" pitchFamily="2" charset="-122"/>
            </a:endParaRPr>
          </a:p>
        </p:txBody>
      </p:sp>
      <p:sp>
        <p:nvSpPr>
          <p:cNvPr id="58" name="Oval 35"/>
          <p:cNvSpPr/>
          <p:nvPr/>
        </p:nvSpPr>
        <p:spPr>
          <a:xfrm>
            <a:off x="2111375" y="4778375"/>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q0</a:t>
            </a:r>
            <a:endParaRPr lang="zh-CN" altLang="zh-CN" sz="1800" dirty="0"/>
          </a:p>
        </p:txBody>
      </p:sp>
      <p:sp>
        <p:nvSpPr>
          <p:cNvPr id="60" name="Oval 34"/>
          <p:cNvSpPr/>
          <p:nvPr/>
        </p:nvSpPr>
        <p:spPr>
          <a:xfrm>
            <a:off x="8126413" y="4549775"/>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q8</a:t>
            </a:r>
            <a:endParaRPr lang="zh-CN" altLang="zh-CN" sz="1800" dirty="0"/>
          </a:p>
        </p:txBody>
      </p:sp>
      <p:sp>
        <p:nvSpPr>
          <p:cNvPr id="63" name="Oval 35"/>
          <p:cNvSpPr/>
          <p:nvPr/>
        </p:nvSpPr>
        <p:spPr>
          <a:xfrm>
            <a:off x="4211638" y="426720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q6</a:t>
            </a:r>
            <a:endParaRPr lang="zh-CN" altLang="zh-CN" sz="1800" dirty="0"/>
          </a:p>
        </p:txBody>
      </p:sp>
      <p:sp>
        <p:nvSpPr>
          <p:cNvPr id="64" name="Oval 35"/>
          <p:cNvSpPr/>
          <p:nvPr/>
        </p:nvSpPr>
        <p:spPr>
          <a:xfrm>
            <a:off x="6348413" y="428625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q7</a:t>
            </a:r>
            <a:endParaRPr lang="zh-CN" altLang="zh-CN" sz="1800" dirty="0"/>
          </a:p>
        </p:txBody>
      </p:sp>
      <p:cxnSp>
        <p:nvCxnSpPr>
          <p:cNvPr id="65" name="AutoShape 37"/>
          <p:cNvCxnSpPr>
            <a:stCxn id="63" idx="6"/>
            <a:endCxn id="64" idx="2"/>
          </p:cNvCxnSpPr>
          <p:nvPr/>
        </p:nvCxnSpPr>
        <p:spPr>
          <a:xfrm>
            <a:off x="4668838" y="4495800"/>
            <a:ext cx="1679575" cy="19050"/>
          </a:xfrm>
          <a:prstGeom prst="straightConnector1">
            <a:avLst/>
          </a:prstGeom>
          <a:ln w="9525" cap="flat" cmpd="sng">
            <a:solidFill>
              <a:schemeClr val="tx1"/>
            </a:solidFill>
            <a:prstDash val="solid"/>
            <a:headEnd type="none" w="med" len="med"/>
            <a:tailEnd type="triangle" w="med" len="med"/>
          </a:ln>
        </p:spPr>
      </p:cxnSp>
      <p:sp>
        <p:nvSpPr>
          <p:cNvPr id="66" name="Text Box 41"/>
          <p:cNvSpPr txBox="1"/>
          <p:nvPr/>
        </p:nvSpPr>
        <p:spPr>
          <a:xfrm>
            <a:off x="5340350" y="4162425"/>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1</a:t>
            </a:r>
            <a:endParaRPr lang="en-US" altLang="zh-CN" sz="2400" b="1" dirty="0">
              <a:solidFill>
                <a:schemeClr val="tx2"/>
              </a:solidFill>
              <a:latin typeface="宋体" panose="02010600030101010101" pitchFamily="2" charset="-122"/>
            </a:endParaRPr>
          </a:p>
        </p:txBody>
      </p:sp>
      <p:cxnSp>
        <p:nvCxnSpPr>
          <p:cNvPr id="69" name="AutoShape 40"/>
          <p:cNvCxnSpPr>
            <a:stCxn id="64" idx="6"/>
            <a:endCxn id="60" idx="2"/>
          </p:cNvCxnSpPr>
          <p:nvPr/>
        </p:nvCxnSpPr>
        <p:spPr>
          <a:xfrm>
            <a:off x="6805613" y="4514850"/>
            <a:ext cx="1320800" cy="263525"/>
          </a:xfrm>
          <a:prstGeom prst="curvedConnector3">
            <a:avLst>
              <a:gd name="adj1" fmla="val 50000"/>
            </a:avLst>
          </a:prstGeom>
          <a:ln w="9525" cap="flat" cmpd="sng">
            <a:solidFill>
              <a:schemeClr val="tx1"/>
            </a:solidFill>
            <a:prstDash val="solid"/>
            <a:headEnd type="none" w="med" len="med"/>
            <a:tailEnd type="triangle" w="med" len="med"/>
          </a:ln>
        </p:spPr>
      </p:cxnSp>
      <p:sp>
        <p:nvSpPr>
          <p:cNvPr id="72" name="Oval 33"/>
          <p:cNvSpPr/>
          <p:nvPr/>
        </p:nvSpPr>
        <p:spPr>
          <a:xfrm>
            <a:off x="7931150" y="5568950"/>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q5</a:t>
            </a:r>
            <a:endParaRPr lang="zh-CN" altLang="en-US" sz="1800" dirty="0"/>
          </a:p>
        </p:txBody>
      </p:sp>
      <p:cxnSp>
        <p:nvCxnSpPr>
          <p:cNvPr id="73" name="AutoShape 37"/>
          <p:cNvCxnSpPr>
            <a:stCxn id="64" idx="6"/>
            <a:endCxn id="63" idx="2"/>
          </p:cNvCxnSpPr>
          <p:nvPr/>
        </p:nvCxnSpPr>
        <p:spPr>
          <a:xfrm flipV="1">
            <a:off x="2568575" y="4495800"/>
            <a:ext cx="1643063" cy="484188"/>
          </a:xfrm>
          <a:prstGeom prst="straightConnector1">
            <a:avLst/>
          </a:prstGeom>
          <a:ln w="9525" cap="flat" cmpd="sng">
            <a:solidFill>
              <a:schemeClr val="tx1"/>
            </a:solidFill>
            <a:prstDash val="solid"/>
            <a:headEnd type="none" w="med" len="med"/>
            <a:tailEnd type="triangle" w="med" len="med"/>
          </a:ln>
        </p:spPr>
      </p:cxnSp>
      <p:cxnSp>
        <p:nvCxnSpPr>
          <p:cNvPr id="75" name="AutoShape 37"/>
          <p:cNvCxnSpPr>
            <a:stCxn id="64" idx="6"/>
            <a:endCxn id="55" idx="0"/>
          </p:cNvCxnSpPr>
          <p:nvPr/>
        </p:nvCxnSpPr>
        <p:spPr>
          <a:xfrm>
            <a:off x="2565400" y="5006975"/>
            <a:ext cx="290513" cy="536575"/>
          </a:xfrm>
          <a:prstGeom prst="straightConnector1">
            <a:avLst/>
          </a:prstGeom>
          <a:ln w="9525" cap="flat" cmpd="sng">
            <a:solidFill>
              <a:schemeClr val="tx1"/>
            </a:solidFill>
            <a:prstDash val="solid"/>
            <a:headEnd type="none" w="med" len="med"/>
            <a:tailEnd type="triangle" w="med" len="med"/>
          </a:ln>
        </p:spPr>
      </p:cxnSp>
      <p:cxnSp>
        <p:nvCxnSpPr>
          <p:cNvPr id="77" name="AutoShape 37"/>
          <p:cNvCxnSpPr>
            <a:stCxn id="64" idx="6"/>
            <a:endCxn id="60" idx="4"/>
          </p:cNvCxnSpPr>
          <p:nvPr/>
        </p:nvCxnSpPr>
        <p:spPr>
          <a:xfrm flipV="1">
            <a:off x="8159750" y="5006975"/>
            <a:ext cx="195263" cy="561975"/>
          </a:xfrm>
          <a:prstGeom prst="straightConnector1">
            <a:avLst/>
          </a:prstGeom>
          <a:ln w="9525" cap="flat" cmpd="sng">
            <a:solidFill>
              <a:schemeClr val="tx1"/>
            </a:solidFill>
            <a:prstDash val="solid"/>
            <a:headEnd type="none" w="med" len="med"/>
            <a:tailEnd type="triangle" w="med" len="med"/>
          </a:ln>
        </p:spPr>
      </p:cxnSp>
      <p:sp>
        <p:nvSpPr>
          <p:cNvPr id="2" name="Text Box 41"/>
          <p:cNvSpPr txBox="1"/>
          <p:nvPr/>
        </p:nvSpPr>
        <p:spPr>
          <a:xfrm>
            <a:off x="3198813" y="471963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3" name="Text Box 41"/>
          <p:cNvSpPr txBox="1"/>
          <p:nvPr/>
        </p:nvSpPr>
        <p:spPr>
          <a:xfrm>
            <a:off x="2624138" y="5078413"/>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4" name="Text Box 41"/>
          <p:cNvSpPr txBox="1"/>
          <p:nvPr/>
        </p:nvSpPr>
        <p:spPr>
          <a:xfrm>
            <a:off x="7145338" y="46482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
        <p:nvSpPr>
          <p:cNvPr id="5" name="Text Box 41"/>
          <p:cNvSpPr txBox="1"/>
          <p:nvPr/>
        </p:nvSpPr>
        <p:spPr>
          <a:xfrm>
            <a:off x="7791450" y="514985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tx2"/>
                </a:solidFill>
                <a:latin typeface="宋体" panose="02010600030101010101" pitchFamily="2" charset="-122"/>
              </a:rPr>
              <a:t>ε</a:t>
            </a:r>
            <a:endParaRPr lang="en-US" altLang="zh-CN" sz="2400" b="1" dirty="0">
              <a:solidFill>
                <a:schemeClr val="tx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down)">
                                      <p:cBhvr>
                                        <p:cTn id="57" dur="500"/>
                                        <p:tgtEl>
                                          <p:spTgt spid="26"/>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down)">
                                      <p:cBhvr>
                                        <p:cTn id="60" dur="500"/>
                                        <p:tgtEl>
                                          <p:spTgt spid="27"/>
                                        </p:tgtEl>
                                      </p:cBhvr>
                                    </p:animEffect>
                                  </p:childTnLst>
                                </p:cTn>
                              </p:par>
                              <p:par>
                                <p:cTn id="61" presetID="22" presetClass="entr" presetSubtype="4"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00"/>
                                        <p:tgtEl>
                                          <p:spTgt spid="28"/>
                                        </p:tgtEl>
                                      </p:cBhvr>
                                    </p:animEffect>
                                  </p:childTnLst>
                                </p:cTn>
                              </p:par>
                              <p:par>
                                <p:cTn id="64" presetID="22" presetClass="entr" presetSubtype="4"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down)">
                                      <p:cBhvr>
                                        <p:cTn id="66" dur="500"/>
                                        <p:tgtEl>
                                          <p:spTgt spid="29"/>
                                        </p:tgtEl>
                                      </p:cBhvr>
                                    </p:animEffect>
                                  </p:childTnLst>
                                </p:cTn>
                              </p:par>
                              <p:par>
                                <p:cTn id="67" presetID="22" presetClass="entr" presetSubtype="4"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down)">
                                      <p:cBhvr>
                                        <p:cTn id="69" dur="500"/>
                                        <p:tgtEl>
                                          <p:spTgt spid="30"/>
                                        </p:tgtEl>
                                      </p:cBhvr>
                                    </p:animEffect>
                                  </p:childTnLst>
                                </p:cTn>
                              </p:par>
                              <p:par>
                                <p:cTn id="70" presetID="22" presetClass="entr" presetSubtype="4"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down)">
                                      <p:cBhvr>
                                        <p:cTn id="75" dur="500"/>
                                        <p:tgtEl>
                                          <p:spTgt spid="32"/>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down)">
                                      <p:cBhvr>
                                        <p:cTn id="78" dur="500"/>
                                        <p:tgtEl>
                                          <p:spTgt spid="33"/>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down)">
                                      <p:cBhvr>
                                        <p:cTn id="81" dur="500"/>
                                        <p:tgtEl>
                                          <p:spTgt spid="34"/>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down)">
                                      <p:cBhvr>
                                        <p:cTn id="84" dur="500"/>
                                        <p:tgtEl>
                                          <p:spTgt spid="35"/>
                                        </p:tgtEl>
                                      </p:cBhvr>
                                    </p:animEffect>
                                  </p:childTnLst>
                                </p:cTn>
                              </p:par>
                              <p:par>
                                <p:cTn id="85" presetID="22" presetClass="entr" presetSubtype="4"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down)">
                                      <p:cBhvr>
                                        <p:cTn id="87" dur="500"/>
                                        <p:tgtEl>
                                          <p:spTgt spid="36"/>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down)">
                                      <p:cBhvr>
                                        <p:cTn id="90" dur="500"/>
                                        <p:tgtEl>
                                          <p:spTgt spid="37"/>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down)">
                                      <p:cBhvr>
                                        <p:cTn id="93" dur="500"/>
                                        <p:tgtEl>
                                          <p:spTgt spid="38"/>
                                        </p:tgtEl>
                                      </p:cBhvr>
                                    </p:animEffect>
                                  </p:childTnLst>
                                </p:cTn>
                              </p:par>
                              <p:par>
                                <p:cTn id="94" presetID="22" presetClass="entr" presetSubtype="4" fill="hold"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down)">
                                      <p:cBhvr>
                                        <p:cTn id="96" dur="500"/>
                                        <p:tgtEl>
                                          <p:spTgt spid="39"/>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down)">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wipe(down)">
                                      <p:cBhvr>
                                        <p:cTn id="104" dur="500"/>
                                        <p:tgtEl>
                                          <p:spTgt spid="42"/>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wipe(down)">
                                      <p:cBhvr>
                                        <p:cTn id="107" dur="500"/>
                                        <p:tgtEl>
                                          <p:spTgt spid="43"/>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wipe(down)">
                                      <p:cBhvr>
                                        <p:cTn id="110" dur="500"/>
                                        <p:tgtEl>
                                          <p:spTgt spid="45"/>
                                        </p:tgtEl>
                                      </p:cBhvr>
                                    </p:animEffect>
                                  </p:childTnLst>
                                </p:cTn>
                              </p:par>
                              <p:par>
                                <p:cTn id="111" presetID="22" presetClass="entr" presetSubtype="4" fill="hold" nodeType="with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wipe(down)">
                                      <p:cBhvr>
                                        <p:cTn id="113" dur="500"/>
                                        <p:tgtEl>
                                          <p:spTgt spid="46"/>
                                        </p:tgtEl>
                                      </p:cBhvr>
                                    </p:animEffect>
                                  </p:childTnLst>
                                </p:cTn>
                              </p:par>
                              <p:par>
                                <p:cTn id="114" presetID="22" presetClass="entr" presetSubtype="4" fill="hold" nodeType="with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par>
                                <p:cTn id="117" presetID="22" presetClass="entr" presetSubtype="4" fill="hold" nodeType="withEffect">
                                  <p:stCondLst>
                                    <p:cond delay="0"/>
                                  </p:stCondLst>
                                  <p:childTnLst>
                                    <p:set>
                                      <p:cBhvr>
                                        <p:cTn id="118" dur="1" fill="hold">
                                          <p:stCondLst>
                                            <p:cond delay="0"/>
                                          </p:stCondLst>
                                        </p:cTn>
                                        <p:tgtEl>
                                          <p:spTgt spid="48"/>
                                        </p:tgtEl>
                                        <p:attrNameLst>
                                          <p:attrName>style.visibility</p:attrName>
                                        </p:attrNameLst>
                                      </p:cBhvr>
                                      <p:to>
                                        <p:strVal val="visible"/>
                                      </p:to>
                                    </p:set>
                                    <p:animEffect transition="in" filter="wipe(down)">
                                      <p:cBhvr>
                                        <p:cTn id="119" dur="500"/>
                                        <p:tgtEl>
                                          <p:spTgt spid="48"/>
                                        </p:tgtEl>
                                      </p:cBhvr>
                                    </p:animEffect>
                                  </p:childTnLst>
                                </p:cTn>
                              </p:par>
                              <p:par>
                                <p:cTn id="120" presetID="22" presetClass="entr" presetSubtype="4" fill="hold" nodeType="withEffect">
                                  <p:stCondLst>
                                    <p:cond delay="0"/>
                                  </p:stCondLst>
                                  <p:childTnLst>
                                    <p:set>
                                      <p:cBhvr>
                                        <p:cTn id="121" dur="1" fill="hold">
                                          <p:stCondLst>
                                            <p:cond delay="0"/>
                                          </p:stCondLst>
                                        </p:cTn>
                                        <p:tgtEl>
                                          <p:spTgt spid="49"/>
                                        </p:tgtEl>
                                        <p:attrNameLst>
                                          <p:attrName>style.visibility</p:attrName>
                                        </p:attrNameLst>
                                      </p:cBhvr>
                                      <p:to>
                                        <p:strVal val="visible"/>
                                      </p:to>
                                    </p:set>
                                    <p:animEffect transition="in" filter="wipe(down)">
                                      <p:cBhvr>
                                        <p:cTn id="122" dur="500"/>
                                        <p:tgtEl>
                                          <p:spTgt spid="49"/>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50"/>
                                        </p:tgtEl>
                                        <p:attrNameLst>
                                          <p:attrName>style.visibility</p:attrName>
                                        </p:attrNameLst>
                                      </p:cBhvr>
                                      <p:to>
                                        <p:strVal val="visible"/>
                                      </p:to>
                                    </p:set>
                                    <p:animEffect transition="in" filter="wipe(down)">
                                      <p:cBhvr>
                                        <p:cTn id="125" dur="500"/>
                                        <p:tgtEl>
                                          <p:spTgt spid="50"/>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51"/>
                                        </p:tgtEl>
                                        <p:attrNameLst>
                                          <p:attrName>style.visibility</p:attrName>
                                        </p:attrNameLst>
                                      </p:cBhvr>
                                      <p:to>
                                        <p:strVal val="visible"/>
                                      </p:to>
                                    </p:set>
                                    <p:animEffect transition="in" filter="wipe(down)">
                                      <p:cBhvr>
                                        <p:cTn id="128" dur="500"/>
                                        <p:tgtEl>
                                          <p:spTgt spid="51"/>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wipe(down)">
                                      <p:cBhvr>
                                        <p:cTn id="131" dur="500"/>
                                        <p:tgtEl>
                                          <p:spTgt spid="52"/>
                                        </p:tgtEl>
                                      </p:cBhvr>
                                    </p:animEffect>
                                  </p:childTnLst>
                                </p:cTn>
                              </p:par>
                              <p:par>
                                <p:cTn id="132" presetID="22" presetClass="entr" presetSubtype="4" fill="hold"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wipe(down)">
                                      <p:cBhvr>
                                        <p:cTn id="134" dur="500"/>
                                        <p:tgtEl>
                                          <p:spTgt spid="53"/>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wipe(down)">
                                      <p:cBhvr>
                                        <p:cTn id="137" dur="500"/>
                                        <p:tgtEl>
                                          <p:spTgt spid="54"/>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wipe(down)">
                                      <p:cBhvr>
                                        <p:cTn id="140" dur="500"/>
                                        <p:tgtEl>
                                          <p:spTgt spid="55"/>
                                        </p:tgtEl>
                                      </p:cBhvr>
                                    </p:animEffect>
                                  </p:childTnLst>
                                </p:cTn>
                              </p:par>
                              <p:par>
                                <p:cTn id="141" presetID="22" presetClass="entr" presetSubtype="4" fill="hold" nodeType="with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ipe(down)">
                                      <p:cBhvr>
                                        <p:cTn id="143" dur="500"/>
                                        <p:tgtEl>
                                          <p:spTgt spid="56"/>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down)">
                                      <p:cBhvr>
                                        <p:cTn id="146" dur="500"/>
                                        <p:tgtEl>
                                          <p:spTgt spid="57"/>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wipe(down)">
                                      <p:cBhvr>
                                        <p:cTn id="149" dur="500"/>
                                        <p:tgtEl>
                                          <p:spTgt spid="58"/>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wipe(down)">
                                      <p:cBhvr>
                                        <p:cTn id="152" dur="500"/>
                                        <p:tgtEl>
                                          <p:spTgt spid="60"/>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63"/>
                                        </p:tgtEl>
                                        <p:attrNameLst>
                                          <p:attrName>style.visibility</p:attrName>
                                        </p:attrNameLst>
                                      </p:cBhvr>
                                      <p:to>
                                        <p:strVal val="visible"/>
                                      </p:to>
                                    </p:set>
                                    <p:animEffect transition="in" filter="wipe(down)">
                                      <p:cBhvr>
                                        <p:cTn id="155" dur="500"/>
                                        <p:tgtEl>
                                          <p:spTgt spid="63"/>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64"/>
                                        </p:tgtEl>
                                        <p:attrNameLst>
                                          <p:attrName>style.visibility</p:attrName>
                                        </p:attrNameLst>
                                      </p:cBhvr>
                                      <p:to>
                                        <p:strVal val="visible"/>
                                      </p:to>
                                    </p:set>
                                    <p:animEffect transition="in" filter="wipe(down)">
                                      <p:cBhvr>
                                        <p:cTn id="158" dur="500"/>
                                        <p:tgtEl>
                                          <p:spTgt spid="64"/>
                                        </p:tgtEl>
                                      </p:cBhvr>
                                    </p:animEffect>
                                  </p:childTnLst>
                                </p:cTn>
                              </p:par>
                              <p:par>
                                <p:cTn id="159" presetID="22" presetClass="entr" presetSubtype="4" fill="hold" nodeType="withEffect">
                                  <p:stCondLst>
                                    <p:cond delay="0"/>
                                  </p:stCondLst>
                                  <p:childTnLst>
                                    <p:set>
                                      <p:cBhvr>
                                        <p:cTn id="160" dur="1" fill="hold">
                                          <p:stCondLst>
                                            <p:cond delay="0"/>
                                          </p:stCondLst>
                                        </p:cTn>
                                        <p:tgtEl>
                                          <p:spTgt spid="65"/>
                                        </p:tgtEl>
                                        <p:attrNameLst>
                                          <p:attrName>style.visibility</p:attrName>
                                        </p:attrNameLst>
                                      </p:cBhvr>
                                      <p:to>
                                        <p:strVal val="visible"/>
                                      </p:to>
                                    </p:set>
                                    <p:animEffect transition="in" filter="wipe(down)">
                                      <p:cBhvr>
                                        <p:cTn id="161" dur="500"/>
                                        <p:tgtEl>
                                          <p:spTgt spid="65"/>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66"/>
                                        </p:tgtEl>
                                        <p:attrNameLst>
                                          <p:attrName>style.visibility</p:attrName>
                                        </p:attrNameLst>
                                      </p:cBhvr>
                                      <p:to>
                                        <p:strVal val="visible"/>
                                      </p:to>
                                    </p:set>
                                    <p:animEffect transition="in" filter="wipe(down)">
                                      <p:cBhvr>
                                        <p:cTn id="164" dur="500"/>
                                        <p:tgtEl>
                                          <p:spTgt spid="66"/>
                                        </p:tgtEl>
                                      </p:cBhvr>
                                    </p:animEffect>
                                  </p:childTnLst>
                                </p:cTn>
                              </p:par>
                              <p:par>
                                <p:cTn id="165" presetID="22" presetClass="entr" presetSubtype="4" fill="hold" nodeType="withEffect">
                                  <p:stCondLst>
                                    <p:cond delay="0"/>
                                  </p:stCondLst>
                                  <p:childTnLst>
                                    <p:set>
                                      <p:cBhvr>
                                        <p:cTn id="166" dur="1" fill="hold">
                                          <p:stCondLst>
                                            <p:cond delay="0"/>
                                          </p:stCondLst>
                                        </p:cTn>
                                        <p:tgtEl>
                                          <p:spTgt spid="69"/>
                                        </p:tgtEl>
                                        <p:attrNameLst>
                                          <p:attrName>style.visibility</p:attrName>
                                        </p:attrNameLst>
                                      </p:cBhvr>
                                      <p:to>
                                        <p:strVal val="visible"/>
                                      </p:to>
                                    </p:set>
                                    <p:animEffect transition="in" filter="wipe(down)">
                                      <p:cBhvr>
                                        <p:cTn id="167" dur="500"/>
                                        <p:tgtEl>
                                          <p:spTgt spid="69"/>
                                        </p:tgtEl>
                                      </p:cBhvr>
                                    </p:animEffect>
                                  </p:childTnLst>
                                </p:cTn>
                              </p:par>
                              <p:par>
                                <p:cTn id="168" presetID="22" presetClass="entr" presetSubtype="4" fill="hold" grpId="0" nodeType="withEffect">
                                  <p:stCondLst>
                                    <p:cond delay="0"/>
                                  </p:stCondLst>
                                  <p:childTnLst>
                                    <p:set>
                                      <p:cBhvr>
                                        <p:cTn id="169" dur="1" fill="hold">
                                          <p:stCondLst>
                                            <p:cond delay="0"/>
                                          </p:stCondLst>
                                        </p:cTn>
                                        <p:tgtEl>
                                          <p:spTgt spid="72"/>
                                        </p:tgtEl>
                                        <p:attrNameLst>
                                          <p:attrName>style.visibility</p:attrName>
                                        </p:attrNameLst>
                                      </p:cBhvr>
                                      <p:to>
                                        <p:strVal val="visible"/>
                                      </p:to>
                                    </p:set>
                                    <p:animEffect transition="in" filter="wipe(down)">
                                      <p:cBhvr>
                                        <p:cTn id="170" dur="500"/>
                                        <p:tgtEl>
                                          <p:spTgt spid="72"/>
                                        </p:tgtEl>
                                      </p:cBhvr>
                                    </p:animEffect>
                                  </p:childTnLst>
                                </p:cTn>
                              </p:par>
                              <p:par>
                                <p:cTn id="171" presetID="22" presetClass="entr" presetSubtype="4" fill="hold" nodeType="withEffect">
                                  <p:stCondLst>
                                    <p:cond delay="0"/>
                                  </p:stCondLst>
                                  <p:childTnLst>
                                    <p:set>
                                      <p:cBhvr>
                                        <p:cTn id="172" dur="1" fill="hold">
                                          <p:stCondLst>
                                            <p:cond delay="0"/>
                                          </p:stCondLst>
                                        </p:cTn>
                                        <p:tgtEl>
                                          <p:spTgt spid="73"/>
                                        </p:tgtEl>
                                        <p:attrNameLst>
                                          <p:attrName>style.visibility</p:attrName>
                                        </p:attrNameLst>
                                      </p:cBhvr>
                                      <p:to>
                                        <p:strVal val="visible"/>
                                      </p:to>
                                    </p:set>
                                    <p:animEffect transition="in" filter="wipe(down)">
                                      <p:cBhvr>
                                        <p:cTn id="173" dur="500"/>
                                        <p:tgtEl>
                                          <p:spTgt spid="73"/>
                                        </p:tgtEl>
                                      </p:cBhvr>
                                    </p:animEffect>
                                  </p:childTnLst>
                                </p:cTn>
                              </p:par>
                              <p:par>
                                <p:cTn id="174" presetID="22" presetClass="entr" presetSubtype="4" fill="hold" nodeType="withEffect">
                                  <p:stCondLst>
                                    <p:cond delay="0"/>
                                  </p:stCondLst>
                                  <p:childTnLst>
                                    <p:set>
                                      <p:cBhvr>
                                        <p:cTn id="175" dur="1" fill="hold">
                                          <p:stCondLst>
                                            <p:cond delay="0"/>
                                          </p:stCondLst>
                                        </p:cTn>
                                        <p:tgtEl>
                                          <p:spTgt spid="75"/>
                                        </p:tgtEl>
                                        <p:attrNameLst>
                                          <p:attrName>style.visibility</p:attrName>
                                        </p:attrNameLst>
                                      </p:cBhvr>
                                      <p:to>
                                        <p:strVal val="visible"/>
                                      </p:to>
                                    </p:set>
                                    <p:animEffect transition="in" filter="wipe(down)">
                                      <p:cBhvr>
                                        <p:cTn id="176" dur="500"/>
                                        <p:tgtEl>
                                          <p:spTgt spid="75"/>
                                        </p:tgtEl>
                                      </p:cBhvr>
                                    </p:animEffect>
                                  </p:childTnLst>
                                </p:cTn>
                              </p:par>
                              <p:par>
                                <p:cTn id="177" presetID="22" presetClass="entr" presetSubtype="4" fill="hold" nodeType="withEffect">
                                  <p:stCondLst>
                                    <p:cond delay="0"/>
                                  </p:stCondLst>
                                  <p:childTnLst>
                                    <p:set>
                                      <p:cBhvr>
                                        <p:cTn id="178" dur="1" fill="hold">
                                          <p:stCondLst>
                                            <p:cond delay="0"/>
                                          </p:stCondLst>
                                        </p:cTn>
                                        <p:tgtEl>
                                          <p:spTgt spid="77"/>
                                        </p:tgtEl>
                                        <p:attrNameLst>
                                          <p:attrName>style.visibility</p:attrName>
                                        </p:attrNameLst>
                                      </p:cBhvr>
                                      <p:to>
                                        <p:strVal val="visible"/>
                                      </p:to>
                                    </p:set>
                                    <p:animEffect transition="in" filter="wipe(down)">
                                      <p:cBhvr>
                                        <p:cTn id="179" dur="500"/>
                                        <p:tgtEl>
                                          <p:spTgt spid="77"/>
                                        </p:tgtEl>
                                      </p:cBhvr>
                                    </p:animEffect>
                                  </p:childTnLst>
                                </p:cTn>
                              </p:par>
                              <p:par>
                                <p:cTn id="180" presetID="22" presetClass="entr" presetSubtype="4" fill="hold" grpId="0" nodeType="withEffect">
                                  <p:stCondLst>
                                    <p:cond delay="0"/>
                                  </p:stCondLst>
                                  <p:childTnLst>
                                    <p:set>
                                      <p:cBhvr>
                                        <p:cTn id="181" dur="1" fill="hold">
                                          <p:stCondLst>
                                            <p:cond delay="0"/>
                                          </p:stCondLst>
                                        </p:cTn>
                                        <p:tgtEl>
                                          <p:spTgt spid="2"/>
                                        </p:tgtEl>
                                        <p:attrNameLst>
                                          <p:attrName>style.visibility</p:attrName>
                                        </p:attrNameLst>
                                      </p:cBhvr>
                                      <p:to>
                                        <p:strVal val="visible"/>
                                      </p:to>
                                    </p:set>
                                    <p:animEffect transition="in" filter="wipe(down)">
                                      <p:cBhvr>
                                        <p:cTn id="182" dur="500"/>
                                        <p:tgtEl>
                                          <p:spTgt spid="2"/>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3"/>
                                        </p:tgtEl>
                                        <p:attrNameLst>
                                          <p:attrName>style.visibility</p:attrName>
                                        </p:attrNameLst>
                                      </p:cBhvr>
                                      <p:to>
                                        <p:strVal val="visible"/>
                                      </p:to>
                                    </p:set>
                                    <p:animEffect transition="in" filter="wipe(down)">
                                      <p:cBhvr>
                                        <p:cTn id="185" dur="500"/>
                                        <p:tgtEl>
                                          <p:spTgt spid="3"/>
                                        </p:tgtEl>
                                      </p:cBhvr>
                                    </p:animEffect>
                                  </p:childTnLst>
                                </p:cTn>
                              </p:par>
                              <p:par>
                                <p:cTn id="186" presetID="22" presetClass="entr" presetSubtype="4" fill="hold" grpId="0" nodeType="withEffect">
                                  <p:stCondLst>
                                    <p:cond delay="0"/>
                                  </p:stCondLst>
                                  <p:childTnLst>
                                    <p:set>
                                      <p:cBhvr>
                                        <p:cTn id="187" dur="1" fill="hold">
                                          <p:stCondLst>
                                            <p:cond delay="0"/>
                                          </p:stCondLst>
                                        </p:cTn>
                                        <p:tgtEl>
                                          <p:spTgt spid="4"/>
                                        </p:tgtEl>
                                        <p:attrNameLst>
                                          <p:attrName>style.visibility</p:attrName>
                                        </p:attrNameLst>
                                      </p:cBhvr>
                                      <p:to>
                                        <p:strVal val="visible"/>
                                      </p:to>
                                    </p:set>
                                    <p:animEffect transition="in" filter="wipe(down)">
                                      <p:cBhvr>
                                        <p:cTn id="188" dur="500"/>
                                        <p:tgtEl>
                                          <p:spTgt spid="4"/>
                                        </p:tgtEl>
                                      </p:cBhvr>
                                    </p:animEffect>
                                  </p:childTnLst>
                                </p:cTn>
                              </p:par>
                              <p:par>
                                <p:cTn id="189" presetID="22" presetClass="entr" presetSubtype="4" fill="hold" grpId="0" nodeType="withEffect">
                                  <p:stCondLst>
                                    <p:cond delay="0"/>
                                  </p:stCondLst>
                                  <p:childTnLst>
                                    <p:set>
                                      <p:cBhvr>
                                        <p:cTn id="190" dur="1" fill="hold">
                                          <p:stCondLst>
                                            <p:cond delay="0"/>
                                          </p:stCondLst>
                                        </p:cTn>
                                        <p:tgtEl>
                                          <p:spTgt spid="5"/>
                                        </p:tgtEl>
                                        <p:attrNameLst>
                                          <p:attrName>style.visibility</p:attrName>
                                        </p:attrNameLst>
                                      </p:cBhvr>
                                      <p:to>
                                        <p:strVal val="visible"/>
                                      </p:to>
                                    </p:set>
                                    <p:animEffect transition="in" filter="wipe(down)">
                                      <p:cBhvr>
                                        <p:cTn id="19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p:bldP spid="16" grpId="0"/>
      <p:bldP spid="17" grpId="0"/>
      <p:bldP spid="18" grpId="0"/>
      <p:bldP spid="21" grpId="0"/>
      <p:bldP spid="24" grpId="0" animBg="1"/>
      <p:bldP spid="25" grpId="0" animBg="1"/>
      <p:bldP spid="26" grpId="0" animBg="1"/>
      <p:bldP spid="27" grpId="0" animBg="1"/>
      <p:bldP spid="32" grpId="0"/>
      <p:bldP spid="33" grpId="0"/>
      <p:bldP spid="34" grpId="0"/>
      <p:bldP spid="35" grpId="0"/>
      <p:bldP spid="37" grpId="0"/>
      <p:bldP spid="38" grpId="0" animBg="1"/>
      <p:bldP spid="40" grpId="0"/>
      <p:bldP spid="42" grpId="0" animBg="1"/>
      <p:bldP spid="43" grpId="0" animBg="1"/>
      <p:bldP spid="45" grpId="0" animBg="1"/>
      <p:bldP spid="50" grpId="0"/>
      <p:bldP spid="51" grpId="0"/>
      <p:bldP spid="52" grpId="0"/>
      <p:bldP spid="54" grpId="0"/>
      <p:bldP spid="55" grpId="0" animBg="1"/>
      <p:bldP spid="57" grpId="0"/>
      <p:bldP spid="58" grpId="0" animBg="1"/>
      <p:bldP spid="60" grpId="0" animBg="1"/>
      <p:bldP spid="63" grpId="0" animBg="1"/>
      <p:bldP spid="64" grpId="0" animBg="1"/>
      <p:bldP spid="66" grpId="0"/>
      <p:bldP spid="72" grpId="0" animBg="1"/>
      <p:bldP spid="2" grpId="0"/>
      <p:bldP spid="3" grpId="0"/>
      <p:bldP spid="4"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p:cNvSpPr>
          <p:nvPr>
            <p:ph type="title"/>
          </p:nvPr>
        </p:nvSpPr>
        <p:spPr>
          <a:xfrm>
            <a:off x="685800" y="381000"/>
            <a:ext cx="7772400" cy="685800"/>
          </a:xfrm>
        </p:spPr>
        <p:txBody>
          <a:bodyPr vert="horz" wrap="square" lIns="91440" tIns="45720" rIns="91440" bIns="45720" anchor="ctr" anchorCtr="0"/>
          <a:p>
            <a:pPr eaLnBrk="1" hangingPunct="1"/>
            <a:r>
              <a:rPr lang="en-US" altLang="zh-CN" sz="3600" b="1" u="sng" dirty="0">
                <a:solidFill>
                  <a:srgbClr val="FF0000"/>
                </a:solidFill>
              </a:rPr>
              <a:t>3</a:t>
            </a:r>
            <a:r>
              <a:rPr lang="zh-CN" altLang="en-US" sz="3600" b="1" u="sng" dirty="0">
                <a:solidFill>
                  <a:srgbClr val="FF0000"/>
                </a:solidFill>
                <a:latin typeface="宋体" panose="02010600030101010101" pitchFamily="2" charset="-122"/>
              </a:rPr>
              <a:t>．</a:t>
            </a:r>
            <a:r>
              <a:rPr lang="en-US" altLang="zh-CN" sz="3600" b="1" u="sng" dirty="0">
                <a:solidFill>
                  <a:srgbClr val="FF0000"/>
                </a:solidFill>
              </a:rPr>
              <a:t>3</a:t>
            </a:r>
            <a:r>
              <a:rPr lang="zh-CN" altLang="en-US" sz="3600" b="1" u="sng" dirty="0">
                <a:solidFill>
                  <a:srgbClr val="FF0000"/>
                </a:solidFill>
                <a:latin typeface="宋体" panose="02010600030101010101" pitchFamily="2" charset="-122"/>
              </a:rPr>
              <a:t>．</a:t>
            </a:r>
            <a:r>
              <a:rPr lang="en-US" altLang="zh-CN" sz="3600" b="1" u="sng" dirty="0">
                <a:solidFill>
                  <a:srgbClr val="FF0000"/>
                </a:solidFill>
              </a:rPr>
              <a:t>6 </a:t>
            </a:r>
            <a:r>
              <a:rPr lang="zh-CN" altLang="en-US" sz="3600" b="1" u="sng" dirty="0">
                <a:solidFill>
                  <a:srgbClr val="FF0000"/>
                </a:solidFill>
                <a:latin typeface="宋体" panose="02010600030101010101" pitchFamily="2" charset="-122"/>
              </a:rPr>
              <a:t>确定有限自动机的化简</a:t>
            </a:r>
            <a:endParaRPr lang="zh-CN" altLang="en-US" sz="3600" b="1" dirty="0">
              <a:ea typeface="Times New Roman" panose="02020603050405020304" pitchFamily="18" charset="0"/>
            </a:endParaRPr>
          </a:p>
        </p:txBody>
      </p:sp>
      <p:sp>
        <p:nvSpPr>
          <p:cNvPr id="137219" name="Rectangle 3"/>
          <p:cNvSpPr>
            <a:spLocks noGrp="1"/>
          </p:cNvSpPr>
          <p:nvPr>
            <p:ph idx="1"/>
          </p:nvPr>
        </p:nvSpPr>
        <p:spPr>
          <a:xfrm>
            <a:off x="381000" y="1371600"/>
            <a:ext cx="8382000" cy="5081588"/>
          </a:xfrm>
          <a:ln>
            <a:solidFill>
              <a:srgbClr val="000099">
                <a:alpha val="100000"/>
              </a:srgbClr>
            </a:solidFill>
            <a:miter lim="800000"/>
          </a:ln>
        </p:spPr>
        <p:txBody>
          <a:bodyPr vert="horz" wrap="square" lIns="91440" tIns="45720" rIns="91440" bIns="45720" anchor="t" anchorCtr="0"/>
          <a:p>
            <a:pPr eaLnBrk="1" hangingPunct="1">
              <a:buNone/>
            </a:pPr>
            <a:r>
              <a:rPr lang="zh-CN" altLang="en-US" sz="2800" dirty="0"/>
              <a:t>（</a:t>
            </a:r>
            <a:r>
              <a:rPr lang="en-US" altLang="zh-CN" sz="2800" dirty="0"/>
              <a:t>1</a:t>
            </a:r>
            <a:r>
              <a:rPr lang="zh-CN" altLang="en-US" sz="2800" dirty="0"/>
              <a:t>）定义：</a:t>
            </a:r>
            <a:r>
              <a:rPr lang="en-US" altLang="zh-CN" sz="2800" u="sng" dirty="0">
                <a:solidFill>
                  <a:srgbClr val="FF0000"/>
                </a:solidFill>
              </a:rPr>
              <a:t>DFA</a:t>
            </a:r>
            <a:r>
              <a:rPr lang="en-US" altLang="zh-CN" sz="2800" dirty="0">
                <a:solidFill>
                  <a:srgbClr val="FF0000"/>
                </a:solidFill>
              </a:rPr>
              <a:t> M</a:t>
            </a:r>
            <a:r>
              <a:rPr lang="zh-CN" altLang="en-US" sz="2800" dirty="0">
                <a:solidFill>
                  <a:srgbClr val="FF0000"/>
                </a:solidFill>
              </a:rPr>
              <a:t>的化简，寻找一个状态数比</a:t>
            </a:r>
            <a:r>
              <a:rPr lang="en-US" altLang="zh-CN" sz="2800" dirty="0">
                <a:solidFill>
                  <a:srgbClr val="FF0000"/>
                </a:solidFill>
              </a:rPr>
              <a:t>M</a:t>
            </a:r>
            <a:r>
              <a:rPr lang="zh-CN" altLang="en-US" sz="2800" dirty="0">
                <a:solidFill>
                  <a:srgbClr val="FF0000"/>
                </a:solidFill>
              </a:rPr>
              <a:t>少的</a:t>
            </a:r>
            <a:r>
              <a:rPr lang="en-US" altLang="zh-CN" sz="2800" dirty="0">
                <a:solidFill>
                  <a:srgbClr val="FF0000"/>
                </a:solidFill>
              </a:rPr>
              <a:t>DFA M’</a:t>
            </a:r>
            <a:r>
              <a:rPr lang="zh-CN" altLang="en-US" sz="2800" dirty="0">
                <a:solidFill>
                  <a:srgbClr val="FF0000"/>
                </a:solidFill>
              </a:rPr>
              <a:t>，使得</a:t>
            </a:r>
            <a:r>
              <a:rPr lang="en-US" altLang="zh-CN" sz="2800" dirty="0">
                <a:solidFill>
                  <a:srgbClr val="FF0000"/>
                </a:solidFill>
              </a:rPr>
              <a:t>L(M)=L(M’)</a:t>
            </a:r>
            <a:endParaRPr lang="en-US" altLang="zh-CN" sz="2800" dirty="0">
              <a:solidFill>
                <a:srgbClr val="FF0000"/>
              </a:solidFill>
            </a:endParaRPr>
          </a:p>
          <a:p>
            <a:pPr eaLnBrk="1" hangingPunct="1">
              <a:buNone/>
            </a:pPr>
            <a:r>
              <a:rPr lang="zh-CN" altLang="en-US" sz="2800" dirty="0"/>
              <a:t>（</a:t>
            </a:r>
            <a:r>
              <a:rPr lang="en-US" altLang="zh-CN" sz="2800" dirty="0"/>
              <a:t>2</a:t>
            </a:r>
            <a:r>
              <a:rPr lang="zh-CN" altLang="en-US" sz="2800" dirty="0"/>
              <a:t>）状态等价</a:t>
            </a:r>
            <a:endParaRPr lang="zh-CN" altLang="en-US" sz="2800" dirty="0"/>
          </a:p>
          <a:p>
            <a:pPr eaLnBrk="1" hangingPunct="1">
              <a:buNone/>
            </a:pPr>
            <a:r>
              <a:rPr lang="zh-CN" altLang="en-US" dirty="0"/>
              <a:t>        </a:t>
            </a:r>
            <a:r>
              <a:rPr lang="zh-CN" altLang="en-US" sz="2400" dirty="0">
                <a:solidFill>
                  <a:srgbClr val="000099"/>
                </a:solidFill>
              </a:rPr>
              <a:t>若两个状态均能读出字</a:t>
            </a:r>
            <a:r>
              <a:rPr lang="en-US" altLang="zh-CN" sz="2400" dirty="0">
                <a:solidFill>
                  <a:srgbClr val="000099"/>
                </a:solidFill>
              </a:rPr>
              <a:t>W</a:t>
            </a:r>
            <a:r>
              <a:rPr lang="zh-CN" altLang="en-US" sz="2400" u="sng" dirty="0">
                <a:solidFill>
                  <a:srgbClr val="FF0000"/>
                </a:solidFill>
              </a:rPr>
              <a:t>而停于终态</a:t>
            </a:r>
            <a:r>
              <a:rPr lang="zh-CN" altLang="en-US" sz="2400" dirty="0">
                <a:solidFill>
                  <a:srgbClr val="000099"/>
                </a:solidFill>
              </a:rPr>
              <a:t>，则互相等价</a:t>
            </a:r>
            <a:endParaRPr lang="en-US" altLang="zh-CN" sz="2400" dirty="0">
              <a:solidFill>
                <a:srgbClr val="000099"/>
              </a:solidFill>
            </a:endParaRPr>
          </a:p>
          <a:p>
            <a:pPr eaLnBrk="1" hangingPunct="1">
              <a:buNone/>
            </a:pPr>
            <a:r>
              <a:rPr lang="en-US" altLang="zh-CN" sz="2400" dirty="0">
                <a:solidFill>
                  <a:srgbClr val="000099"/>
                </a:solidFill>
              </a:rPr>
              <a:t>           </a:t>
            </a:r>
            <a:r>
              <a:rPr lang="zh-CN" altLang="en-US" sz="2400" dirty="0">
                <a:solidFill>
                  <a:srgbClr val="000099"/>
                </a:solidFill>
              </a:rPr>
              <a:t>不等价则称为可区别的 </a:t>
            </a:r>
            <a:r>
              <a:rPr lang="en-US" altLang="zh-CN" sz="2400" dirty="0">
                <a:solidFill>
                  <a:srgbClr val="000099"/>
                </a:solidFill>
              </a:rPr>
              <a:t>(</a:t>
            </a:r>
            <a:r>
              <a:rPr lang="zh-CN" altLang="en-US" sz="2400" dirty="0">
                <a:solidFill>
                  <a:srgbClr val="000099"/>
                </a:solidFill>
              </a:rPr>
              <a:t>例如，终态和非终态</a:t>
            </a:r>
            <a:r>
              <a:rPr lang="en-US" altLang="zh-CN" sz="2400" dirty="0">
                <a:solidFill>
                  <a:srgbClr val="000099"/>
                </a:solidFill>
              </a:rPr>
              <a:t>)</a:t>
            </a:r>
            <a:endParaRPr lang="zh-CN" altLang="en-US" sz="2400" dirty="0">
              <a:solidFill>
                <a:srgbClr val="000099"/>
              </a:solidFill>
            </a:endParaRPr>
          </a:p>
          <a:p>
            <a:pPr eaLnBrk="1" hangingPunct="1">
              <a:buNone/>
            </a:pPr>
            <a:r>
              <a:rPr lang="zh-CN" altLang="en-US" sz="2800" dirty="0"/>
              <a:t>（</a:t>
            </a:r>
            <a:r>
              <a:rPr lang="en-US" altLang="zh-CN" sz="2800" dirty="0"/>
              <a:t>3</a:t>
            </a:r>
            <a:r>
              <a:rPr lang="zh-CN" altLang="en-US" sz="2800" dirty="0"/>
              <a:t>）</a:t>
            </a:r>
            <a:r>
              <a:rPr lang="en-US" altLang="zh-CN" sz="2800" dirty="0"/>
              <a:t>DFA M</a:t>
            </a:r>
            <a:r>
              <a:rPr lang="zh-CN" altLang="en-US" sz="2800" dirty="0"/>
              <a:t>的状态最小化过程</a:t>
            </a:r>
            <a:endParaRPr lang="zh-CN" altLang="en-US" sz="2800" dirty="0"/>
          </a:p>
          <a:p>
            <a:pPr eaLnBrk="1" hangingPunct="1">
              <a:buNone/>
            </a:pPr>
            <a:r>
              <a:rPr lang="zh-CN" altLang="en-US" dirty="0"/>
              <a:t>         </a:t>
            </a:r>
            <a:r>
              <a:rPr lang="zh-CN" altLang="en-US" sz="2400" dirty="0">
                <a:solidFill>
                  <a:srgbClr val="000099"/>
                </a:solidFill>
              </a:rPr>
              <a:t>将</a:t>
            </a:r>
            <a:r>
              <a:rPr lang="en-US" altLang="zh-CN" sz="2400" dirty="0">
                <a:solidFill>
                  <a:srgbClr val="000099"/>
                </a:solidFill>
              </a:rPr>
              <a:t>M</a:t>
            </a:r>
            <a:r>
              <a:rPr lang="zh-CN" altLang="en-US" sz="2400" dirty="0">
                <a:solidFill>
                  <a:srgbClr val="000099"/>
                </a:solidFill>
              </a:rPr>
              <a:t>的状态集分割成不相交的子集，使得任何不同的两个子集中的状态都是可区别的，而同一个子集中的任何两个状态都是等价的；</a:t>
            </a:r>
            <a:endParaRPr lang="zh-CN" altLang="en-US" sz="2400" dirty="0">
              <a:solidFill>
                <a:srgbClr val="000099"/>
              </a:solidFill>
            </a:endParaRPr>
          </a:p>
          <a:p>
            <a:pPr eaLnBrk="1" hangingPunct="1">
              <a:buNone/>
            </a:pPr>
            <a:r>
              <a:rPr lang="zh-CN" altLang="en-US" sz="2400" dirty="0">
                <a:solidFill>
                  <a:srgbClr val="000099"/>
                </a:solidFill>
              </a:rPr>
              <a:t>             最后，在每个子集中选出一个代表，消去子集中其它状态。</a:t>
            </a:r>
            <a:endParaRPr lang="zh-CN" altLang="en-US" dirty="0">
              <a:solidFill>
                <a:srgbClr val="000099"/>
              </a:solidFill>
            </a:endParaRPr>
          </a:p>
        </p:txBody>
      </p:sp>
      <p:sp>
        <p:nvSpPr>
          <p:cNvPr id="2" name="矩形 1"/>
          <p:cNvSpPr/>
          <p:nvPr/>
        </p:nvSpPr>
        <p:spPr>
          <a:xfrm>
            <a:off x="6659563" y="2205038"/>
            <a:ext cx="2019300"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CPU</a:t>
            </a:r>
            <a:r>
              <a:rPr lang="zh-CN" altLang="en-US" sz="1800" dirty="0"/>
              <a:t>计算能力有限</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p:cNvSpPr>
          <p:nvPr>
            <p:ph type="title"/>
          </p:nvPr>
        </p:nvSpPr>
        <p:spPr/>
        <p:txBody>
          <a:bodyPr vert="horz" wrap="square" lIns="91440" tIns="45720" rIns="91440" bIns="45720" anchor="ctr" anchorCtr="0"/>
          <a:p>
            <a:pPr eaLnBrk="1" hangingPunct="1"/>
            <a:r>
              <a:rPr lang="en-US" altLang="zh-CN" sz="3600" b="1" u="sng" dirty="0">
                <a:solidFill>
                  <a:srgbClr val="FF0000"/>
                </a:solidFill>
              </a:rPr>
              <a:t>3</a:t>
            </a:r>
            <a:r>
              <a:rPr lang="zh-CN" altLang="en-US" sz="3600" b="1" u="sng" dirty="0">
                <a:solidFill>
                  <a:srgbClr val="FF0000"/>
                </a:solidFill>
                <a:latin typeface="宋体" panose="02010600030101010101" pitchFamily="2" charset="-122"/>
              </a:rPr>
              <a:t>．</a:t>
            </a:r>
            <a:r>
              <a:rPr lang="en-US" altLang="zh-CN" sz="3600" b="1" u="sng" dirty="0">
                <a:solidFill>
                  <a:srgbClr val="FF0000"/>
                </a:solidFill>
              </a:rPr>
              <a:t>3</a:t>
            </a:r>
            <a:r>
              <a:rPr lang="zh-CN" altLang="en-US" sz="3600" b="1" u="sng" dirty="0">
                <a:solidFill>
                  <a:srgbClr val="FF0000"/>
                </a:solidFill>
                <a:latin typeface="宋体" panose="02010600030101010101" pitchFamily="2" charset="-122"/>
              </a:rPr>
              <a:t>．</a:t>
            </a:r>
            <a:r>
              <a:rPr lang="en-US" altLang="zh-CN" sz="3600" b="1" u="sng" dirty="0">
                <a:solidFill>
                  <a:srgbClr val="FF0000"/>
                </a:solidFill>
              </a:rPr>
              <a:t>6 </a:t>
            </a:r>
            <a:r>
              <a:rPr lang="zh-CN" altLang="en-US" sz="3600" b="1" u="sng" dirty="0">
                <a:solidFill>
                  <a:srgbClr val="FF0000"/>
                </a:solidFill>
                <a:latin typeface="宋体" panose="02010600030101010101" pitchFamily="2" charset="-122"/>
              </a:rPr>
              <a:t>确定有限自动机的化简 举例</a:t>
            </a:r>
            <a:endParaRPr lang="zh-CN" altLang="en-US" sz="3600" b="1" u="sng" dirty="0">
              <a:solidFill>
                <a:srgbClr val="FF0000"/>
              </a:solidFill>
              <a:latin typeface="宋体" panose="02010600030101010101" pitchFamily="2" charset="-122"/>
            </a:endParaRPr>
          </a:p>
        </p:txBody>
      </p:sp>
      <p:sp>
        <p:nvSpPr>
          <p:cNvPr id="139267" name="Rectangle 3"/>
          <p:cNvSpPr>
            <a:spLocks noGrp="1"/>
          </p:cNvSpPr>
          <p:nvPr>
            <p:ph idx="1"/>
          </p:nvPr>
        </p:nvSpPr>
        <p:spPr>
          <a:xfrm>
            <a:off x="4114800" y="1828800"/>
            <a:ext cx="4800600" cy="1524000"/>
          </a:xfrm>
          <a:ln>
            <a:solidFill>
              <a:srgbClr val="000099">
                <a:alpha val="100000"/>
              </a:srgbClr>
            </a:solidFill>
            <a:miter lim="800000"/>
          </a:ln>
        </p:spPr>
        <p:txBody>
          <a:bodyPr vert="horz" wrap="square" lIns="91440" tIns="45720" rIns="91440" bIns="45720" anchor="t" anchorCtr="0"/>
          <a:p>
            <a:pPr eaLnBrk="1" hangingPunct="1">
              <a:buNone/>
            </a:pPr>
            <a:r>
              <a:rPr lang="en-US" altLang="zh-CN" sz="2400" dirty="0"/>
              <a:t>{3,4,5,6}: </a:t>
            </a:r>
            <a:r>
              <a:rPr lang="zh-CN" altLang="en-US" sz="2400" dirty="0">
                <a:solidFill>
                  <a:srgbClr val="000099"/>
                </a:solidFill>
              </a:rPr>
              <a:t>互相等价</a:t>
            </a:r>
            <a:endParaRPr lang="zh-CN" altLang="en-US" sz="2400" dirty="0">
              <a:solidFill>
                <a:srgbClr val="000099"/>
              </a:solidFill>
            </a:endParaRPr>
          </a:p>
          <a:p>
            <a:pPr eaLnBrk="1" hangingPunct="1">
              <a:buNone/>
            </a:pPr>
            <a:r>
              <a:rPr lang="en-US" altLang="zh-CN" sz="2400" dirty="0"/>
              <a:t>{0,1,2}</a:t>
            </a:r>
            <a:r>
              <a:rPr lang="zh-CN" altLang="en-US" sz="2400" dirty="0"/>
              <a:t>＝</a:t>
            </a:r>
            <a:r>
              <a:rPr lang="en-US" altLang="zh-CN" sz="2400" dirty="0"/>
              <a:t>{1} </a:t>
            </a:r>
            <a:r>
              <a:rPr lang="en-US" altLang="zh-CN" sz="2400" dirty="0">
                <a:ea typeface="MingLiU" pitchFamily="49" charset="-120"/>
                <a:sym typeface="Symbol" panose="05050102010706020507" pitchFamily="18" charset="2"/>
              </a:rPr>
              <a:t></a:t>
            </a:r>
            <a:r>
              <a:rPr lang="en-US" altLang="zh-CN" sz="2400" dirty="0"/>
              <a:t> {0,2}          </a:t>
            </a:r>
            <a:r>
              <a:rPr lang="zh-CN" altLang="en-US" sz="2400" dirty="0"/>
              <a:t>（</a:t>
            </a:r>
            <a:r>
              <a:rPr lang="en-US" altLang="zh-CN" sz="2400" dirty="0">
                <a:solidFill>
                  <a:srgbClr val="000099"/>
                </a:solidFill>
              </a:rPr>
              <a:t>w=a</a:t>
            </a:r>
            <a:r>
              <a:rPr lang="zh-CN" altLang="en-US" sz="2400" dirty="0">
                <a:solidFill>
                  <a:srgbClr val="000099"/>
                </a:solidFill>
              </a:rPr>
              <a:t>）</a:t>
            </a:r>
            <a:endParaRPr lang="zh-CN" altLang="en-US" sz="2400" dirty="0">
              <a:solidFill>
                <a:srgbClr val="000099"/>
              </a:solidFill>
            </a:endParaRPr>
          </a:p>
          <a:p>
            <a:pPr eaLnBrk="1" hangingPunct="1">
              <a:buNone/>
            </a:pPr>
            <a:r>
              <a:rPr lang="zh-CN" altLang="en-US" sz="2400" dirty="0">
                <a:solidFill>
                  <a:srgbClr val="000099"/>
                </a:solidFill>
              </a:rPr>
              <a:t>            ＝</a:t>
            </a:r>
            <a:r>
              <a:rPr lang="en-US" altLang="zh-CN" sz="2400" dirty="0">
                <a:solidFill>
                  <a:srgbClr val="000099"/>
                </a:solidFill>
              </a:rPr>
              <a:t>{1} </a:t>
            </a:r>
            <a:r>
              <a:rPr lang="en-US" altLang="zh-CN" sz="2400" dirty="0">
                <a:ea typeface="MingLiU" pitchFamily="49" charset="-120"/>
                <a:sym typeface="Symbol" panose="05050102010706020507" pitchFamily="18" charset="2"/>
              </a:rPr>
              <a:t> </a:t>
            </a:r>
            <a:r>
              <a:rPr lang="en-US" altLang="zh-CN" sz="2400" dirty="0">
                <a:solidFill>
                  <a:srgbClr val="000099"/>
                </a:solidFill>
              </a:rPr>
              <a:t>{0} </a:t>
            </a:r>
            <a:r>
              <a:rPr lang="en-US" altLang="zh-CN" sz="2400" dirty="0">
                <a:ea typeface="MingLiU" pitchFamily="49" charset="-120"/>
                <a:sym typeface="Symbol" panose="05050102010706020507" pitchFamily="18" charset="2"/>
              </a:rPr>
              <a:t> </a:t>
            </a:r>
            <a:r>
              <a:rPr lang="en-US" altLang="zh-CN" sz="2400" dirty="0">
                <a:solidFill>
                  <a:srgbClr val="000099"/>
                </a:solidFill>
              </a:rPr>
              <a:t>{2}  </a:t>
            </a:r>
            <a:r>
              <a:rPr lang="zh-CN" altLang="en-US" sz="2400" dirty="0"/>
              <a:t>（</a:t>
            </a:r>
            <a:r>
              <a:rPr lang="en-US" altLang="zh-CN" sz="2400" dirty="0">
                <a:solidFill>
                  <a:srgbClr val="000099"/>
                </a:solidFill>
              </a:rPr>
              <a:t>w=b</a:t>
            </a:r>
            <a:r>
              <a:rPr lang="zh-CN" altLang="en-US" sz="2400" dirty="0">
                <a:solidFill>
                  <a:srgbClr val="000099"/>
                </a:solidFill>
              </a:rPr>
              <a:t>）</a:t>
            </a:r>
            <a:endParaRPr lang="zh-CN" altLang="en-US" sz="2400" dirty="0">
              <a:solidFill>
                <a:srgbClr val="000099"/>
              </a:solidFill>
            </a:endParaRPr>
          </a:p>
        </p:txBody>
      </p:sp>
      <p:sp>
        <p:nvSpPr>
          <p:cNvPr id="139268" name="Oval 4"/>
          <p:cNvSpPr/>
          <p:nvPr/>
        </p:nvSpPr>
        <p:spPr>
          <a:xfrm>
            <a:off x="1871663" y="197008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0</a:t>
            </a:r>
            <a:endParaRPr lang="en-US" altLang="zh-CN" sz="1800" dirty="0"/>
          </a:p>
        </p:txBody>
      </p:sp>
      <p:sp>
        <p:nvSpPr>
          <p:cNvPr id="139269" name="Oval 5"/>
          <p:cNvSpPr/>
          <p:nvPr/>
        </p:nvSpPr>
        <p:spPr>
          <a:xfrm>
            <a:off x="3090863" y="296068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2</a:t>
            </a:r>
            <a:endParaRPr lang="en-US" altLang="zh-CN" sz="1800" dirty="0"/>
          </a:p>
        </p:txBody>
      </p:sp>
      <p:sp>
        <p:nvSpPr>
          <p:cNvPr id="139270" name="Oval 6"/>
          <p:cNvSpPr/>
          <p:nvPr/>
        </p:nvSpPr>
        <p:spPr>
          <a:xfrm>
            <a:off x="728663" y="3036888"/>
            <a:ext cx="457200" cy="457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1</a:t>
            </a:r>
            <a:endParaRPr lang="en-US" altLang="zh-CN" sz="1800" dirty="0"/>
          </a:p>
        </p:txBody>
      </p:sp>
      <p:sp>
        <p:nvSpPr>
          <p:cNvPr id="139271" name="Oval 7"/>
          <p:cNvSpPr/>
          <p:nvPr/>
        </p:nvSpPr>
        <p:spPr>
          <a:xfrm>
            <a:off x="3090863" y="4179888"/>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4</a:t>
            </a:r>
            <a:endParaRPr lang="en-US" altLang="zh-CN" sz="1800" dirty="0"/>
          </a:p>
        </p:txBody>
      </p:sp>
      <p:sp>
        <p:nvSpPr>
          <p:cNvPr id="139272" name="Oval 8"/>
          <p:cNvSpPr/>
          <p:nvPr/>
        </p:nvSpPr>
        <p:spPr>
          <a:xfrm>
            <a:off x="728663" y="4179888"/>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3</a:t>
            </a:r>
            <a:endParaRPr lang="en-US" altLang="zh-CN" sz="1800" dirty="0"/>
          </a:p>
        </p:txBody>
      </p:sp>
      <p:sp>
        <p:nvSpPr>
          <p:cNvPr id="139273" name="Oval 9"/>
          <p:cNvSpPr/>
          <p:nvPr/>
        </p:nvSpPr>
        <p:spPr>
          <a:xfrm>
            <a:off x="3090863" y="5408613"/>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6</a:t>
            </a:r>
            <a:endParaRPr lang="en-US" altLang="zh-CN" sz="1800" dirty="0"/>
          </a:p>
        </p:txBody>
      </p:sp>
      <p:sp>
        <p:nvSpPr>
          <p:cNvPr id="139274" name="Oval 10"/>
          <p:cNvSpPr/>
          <p:nvPr/>
        </p:nvSpPr>
        <p:spPr>
          <a:xfrm>
            <a:off x="728663" y="5408613"/>
            <a:ext cx="457200" cy="4572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5</a:t>
            </a:r>
            <a:endParaRPr lang="en-US" altLang="zh-CN" sz="1800" dirty="0"/>
          </a:p>
        </p:txBody>
      </p:sp>
      <p:cxnSp>
        <p:nvCxnSpPr>
          <p:cNvPr id="139275" name="AutoShape 11"/>
          <p:cNvCxnSpPr>
            <a:stCxn id="139268" idx="2"/>
            <a:endCxn id="139270" idx="0"/>
          </p:cNvCxnSpPr>
          <p:nvPr/>
        </p:nvCxnSpPr>
        <p:spPr>
          <a:xfrm rot="-10800000" flipV="1">
            <a:off x="957263" y="2198688"/>
            <a:ext cx="914400" cy="838200"/>
          </a:xfrm>
          <a:prstGeom prst="curvedConnector2">
            <a:avLst/>
          </a:prstGeom>
          <a:ln w="9525" cap="flat" cmpd="sng">
            <a:solidFill>
              <a:schemeClr val="tx1"/>
            </a:solidFill>
            <a:prstDash val="solid"/>
            <a:headEnd type="none" w="med" len="med"/>
            <a:tailEnd type="triangle" w="med" len="med"/>
          </a:ln>
        </p:spPr>
      </p:cxnSp>
      <p:cxnSp>
        <p:nvCxnSpPr>
          <p:cNvPr id="139276" name="AutoShape 12"/>
          <p:cNvCxnSpPr>
            <a:stCxn id="139268" idx="6"/>
            <a:endCxn id="139269" idx="0"/>
          </p:cNvCxnSpPr>
          <p:nvPr/>
        </p:nvCxnSpPr>
        <p:spPr>
          <a:xfrm>
            <a:off x="2328863" y="2198688"/>
            <a:ext cx="990600" cy="762000"/>
          </a:xfrm>
          <a:prstGeom prst="curvedConnector2">
            <a:avLst/>
          </a:prstGeom>
          <a:ln w="9525" cap="flat" cmpd="sng">
            <a:solidFill>
              <a:schemeClr val="tx1"/>
            </a:solidFill>
            <a:prstDash val="solid"/>
            <a:headEnd type="none" w="med" len="med"/>
            <a:tailEnd type="triangle" w="med" len="med"/>
          </a:ln>
        </p:spPr>
      </p:cxnSp>
      <p:cxnSp>
        <p:nvCxnSpPr>
          <p:cNvPr id="139277" name="AutoShape 13"/>
          <p:cNvCxnSpPr>
            <a:stCxn id="139270" idx="4"/>
            <a:endCxn id="139272" idx="0"/>
          </p:cNvCxnSpPr>
          <p:nvPr/>
        </p:nvCxnSpPr>
        <p:spPr>
          <a:xfrm rot="5400000">
            <a:off x="614363" y="3836988"/>
            <a:ext cx="685800" cy="0"/>
          </a:xfrm>
          <a:prstGeom prst="straightConnector1">
            <a:avLst/>
          </a:prstGeom>
          <a:ln w="9525" cap="flat" cmpd="sng">
            <a:solidFill>
              <a:schemeClr val="tx1"/>
            </a:solidFill>
            <a:prstDash val="solid"/>
            <a:headEnd type="none" w="med" len="med"/>
            <a:tailEnd type="triangle" w="med" len="med"/>
          </a:ln>
        </p:spPr>
      </p:cxnSp>
      <p:cxnSp>
        <p:nvCxnSpPr>
          <p:cNvPr id="139278" name="AutoShape 14"/>
          <p:cNvCxnSpPr>
            <a:stCxn id="139269" idx="4"/>
            <a:endCxn id="139271" idx="0"/>
          </p:cNvCxnSpPr>
          <p:nvPr/>
        </p:nvCxnSpPr>
        <p:spPr>
          <a:xfrm rot="5400000">
            <a:off x="2938463" y="3798888"/>
            <a:ext cx="762000" cy="0"/>
          </a:xfrm>
          <a:prstGeom prst="straightConnector1">
            <a:avLst/>
          </a:prstGeom>
          <a:ln w="9525" cap="flat" cmpd="sng">
            <a:solidFill>
              <a:schemeClr val="tx1"/>
            </a:solidFill>
            <a:prstDash val="solid"/>
            <a:headEnd type="none" w="med" len="med"/>
            <a:tailEnd type="triangle" w="med" len="med"/>
          </a:ln>
        </p:spPr>
      </p:cxnSp>
      <p:cxnSp>
        <p:nvCxnSpPr>
          <p:cNvPr id="139279" name="AutoShape 15"/>
          <p:cNvCxnSpPr>
            <a:stCxn id="139272" idx="4"/>
            <a:endCxn id="139274" idx="0"/>
          </p:cNvCxnSpPr>
          <p:nvPr/>
        </p:nvCxnSpPr>
        <p:spPr>
          <a:xfrm rot="5400000">
            <a:off x="571500" y="5022850"/>
            <a:ext cx="771525" cy="0"/>
          </a:xfrm>
          <a:prstGeom prst="straightConnector1">
            <a:avLst/>
          </a:prstGeom>
          <a:ln w="9525" cap="flat" cmpd="sng">
            <a:solidFill>
              <a:schemeClr val="tx1"/>
            </a:solidFill>
            <a:prstDash val="solid"/>
            <a:headEnd type="none" w="med" len="med"/>
            <a:tailEnd type="triangle" w="med" len="med"/>
          </a:ln>
        </p:spPr>
      </p:cxnSp>
      <p:cxnSp>
        <p:nvCxnSpPr>
          <p:cNvPr id="139280" name="AutoShape 16"/>
          <p:cNvCxnSpPr>
            <a:stCxn id="139271" idx="4"/>
            <a:endCxn id="139273" idx="0"/>
          </p:cNvCxnSpPr>
          <p:nvPr/>
        </p:nvCxnSpPr>
        <p:spPr>
          <a:xfrm rot="5400000">
            <a:off x="2933700" y="5022850"/>
            <a:ext cx="771525" cy="0"/>
          </a:xfrm>
          <a:prstGeom prst="straightConnector1">
            <a:avLst/>
          </a:prstGeom>
          <a:ln w="9525" cap="flat" cmpd="sng">
            <a:solidFill>
              <a:schemeClr val="tx1"/>
            </a:solidFill>
            <a:prstDash val="solid"/>
            <a:headEnd type="none" w="med" len="med"/>
            <a:tailEnd type="triangle" w="med" len="med"/>
          </a:ln>
        </p:spPr>
      </p:cxnSp>
      <p:cxnSp>
        <p:nvCxnSpPr>
          <p:cNvPr id="139281" name="AutoShape 17"/>
          <p:cNvCxnSpPr>
            <a:stCxn id="139270" idx="7"/>
            <a:endCxn id="139269" idx="1"/>
          </p:cNvCxnSpPr>
          <p:nvPr/>
        </p:nvCxnSpPr>
        <p:spPr>
          <a:xfrm rot="-5400000">
            <a:off x="2100263" y="2046288"/>
            <a:ext cx="76200" cy="2038350"/>
          </a:xfrm>
          <a:prstGeom prst="curvedConnector3">
            <a:avLst>
              <a:gd name="adj1" fmla="val 487500"/>
            </a:avLst>
          </a:prstGeom>
          <a:ln w="9525" cap="flat" cmpd="sng">
            <a:solidFill>
              <a:schemeClr val="tx1"/>
            </a:solidFill>
            <a:prstDash val="solid"/>
            <a:headEnd type="none" w="med" len="med"/>
            <a:tailEnd type="triangle" w="med" len="med"/>
          </a:ln>
        </p:spPr>
      </p:cxnSp>
      <p:cxnSp>
        <p:nvCxnSpPr>
          <p:cNvPr id="139282" name="AutoShape 18"/>
          <p:cNvCxnSpPr>
            <a:stCxn id="139269" idx="3"/>
            <a:endCxn id="139270" idx="5"/>
          </p:cNvCxnSpPr>
          <p:nvPr/>
        </p:nvCxnSpPr>
        <p:spPr>
          <a:xfrm rot="5400000">
            <a:off x="2100263" y="2370138"/>
            <a:ext cx="76200" cy="2038350"/>
          </a:xfrm>
          <a:prstGeom prst="curvedConnector3">
            <a:avLst>
              <a:gd name="adj1" fmla="val 487500"/>
            </a:avLst>
          </a:prstGeom>
          <a:ln w="9525" cap="flat" cmpd="sng">
            <a:solidFill>
              <a:schemeClr val="tx1"/>
            </a:solidFill>
            <a:prstDash val="solid"/>
            <a:headEnd type="none" w="med" len="med"/>
            <a:tailEnd type="triangle" w="med" len="med"/>
          </a:ln>
        </p:spPr>
      </p:cxnSp>
      <p:cxnSp>
        <p:nvCxnSpPr>
          <p:cNvPr id="139283" name="AutoShape 19"/>
          <p:cNvCxnSpPr>
            <a:stCxn id="139272" idx="3"/>
            <a:endCxn id="139272" idx="1"/>
          </p:cNvCxnSpPr>
          <p:nvPr/>
        </p:nvCxnSpPr>
        <p:spPr>
          <a:xfrm rot="5400000" flipH="1" flipV="1">
            <a:off x="633413" y="4406900"/>
            <a:ext cx="323850" cy="1588"/>
          </a:xfrm>
          <a:prstGeom prst="curvedConnector5">
            <a:avLst>
              <a:gd name="adj1" fmla="val -91176"/>
              <a:gd name="adj2" fmla="val -36500005"/>
              <a:gd name="adj3" fmla="val 191176"/>
            </a:avLst>
          </a:prstGeom>
          <a:ln w="9525" cap="flat" cmpd="sng">
            <a:solidFill>
              <a:schemeClr val="tx1"/>
            </a:solidFill>
            <a:prstDash val="solid"/>
            <a:headEnd type="none" w="med" len="med"/>
            <a:tailEnd type="triangle" w="med" len="med"/>
          </a:ln>
        </p:spPr>
      </p:cxnSp>
      <p:cxnSp>
        <p:nvCxnSpPr>
          <p:cNvPr id="139284" name="AutoShape 20"/>
          <p:cNvCxnSpPr>
            <a:stCxn id="139271" idx="5"/>
            <a:endCxn id="139271" idx="7"/>
          </p:cNvCxnSpPr>
          <p:nvPr/>
        </p:nvCxnSpPr>
        <p:spPr>
          <a:xfrm rot="5400000" flipH="1" flipV="1">
            <a:off x="3319463" y="4406900"/>
            <a:ext cx="323850" cy="1588"/>
          </a:xfrm>
          <a:prstGeom prst="curvedConnector5">
            <a:avLst>
              <a:gd name="adj1" fmla="val -91176"/>
              <a:gd name="adj2" fmla="val 37999995"/>
              <a:gd name="adj3" fmla="val 191176"/>
            </a:avLst>
          </a:prstGeom>
          <a:ln w="9525" cap="flat" cmpd="sng">
            <a:solidFill>
              <a:schemeClr val="tx1"/>
            </a:solidFill>
            <a:prstDash val="solid"/>
            <a:headEnd type="none" w="med" len="med"/>
            <a:tailEnd type="triangle" w="med" len="med"/>
          </a:ln>
        </p:spPr>
      </p:cxnSp>
      <p:cxnSp>
        <p:nvCxnSpPr>
          <p:cNvPr id="139285" name="AutoShape 21"/>
          <p:cNvCxnSpPr>
            <a:stCxn id="139274" idx="7"/>
            <a:endCxn id="139271" idx="3"/>
          </p:cNvCxnSpPr>
          <p:nvPr/>
        </p:nvCxnSpPr>
        <p:spPr>
          <a:xfrm rot="-5400000">
            <a:off x="1685925" y="4003675"/>
            <a:ext cx="904875" cy="2038350"/>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139286" name="AutoShape 22"/>
          <p:cNvCxnSpPr>
            <a:stCxn id="139273" idx="1"/>
            <a:endCxn id="139272" idx="5"/>
          </p:cNvCxnSpPr>
          <p:nvPr/>
        </p:nvCxnSpPr>
        <p:spPr>
          <a:xfrm rot="5400000" flipH="1">
            <a:off x="1685925" y="4003675"/>
            <a:ext cx="904875" cy="2038350"/>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139287" name="AutoShape 23"/>
          <p:cNvCxnSpPr>
            <a:stCxn id="139273" idx="4"/>
            <a:endCxn id="139274" idx="4"/>
          </p:cNvCxnSpPr>
          <p:nvPr/>
        </p:nvCxnSpPr>
        <p:spPr>
          <a:xfrm rot="5400000">
            <a:off x="2136775" y="4684713"/>
            <a:ext cx="1588" cy="2362200"/>
          </a:xfrm>
          <a:prstGeom prst="curvedConnector3">
            <a:avLst>
              <a:gd name="adj1" fmla="val 13999995"/>
            </a:avLst>
          </a:prstGeom>
          <a:ln w="9525" cap="flat" cmpd="sng">
            <a:solidFill>
              <a:schemeClr val="tx1"/>
            </a:solidFill>
            <a:prstDash val="solid"/>
            <a:headEnd type="none" w="med" len="med"/>
            <a:tailEnd type="triangle" w="med" len="med"/>
          </a:ln>
        </p:spPr>
      </p:cxnSp>
      <p:cxnSp>
        <p:nvCxnSpPr>
          <p:cNvPr id="139288" name="AutoShape 24"/>
          <p:cNvCxnSpPr>
            <a:stCxn id="139274" idx="6"/>
            <a:endCxn id="139273" idx="2"/>
          </p:cNvCxnSpPr>
          <p:nvPr/>
        </p:nvCxnSpPr>
        <p:spPr>
          <a:xfrm>
            <a:off x="1185863" y="5637213"/>
            <a:ext cx="1905000" cy="0"/>
          </a:xfrm>
          <a:prstGeom prst="straightConnector1">
            <a:avLst/>
          </a:prstGeom>
          <a:ln w="9525" cap="flat" cmpd="sng">
            <a:solidFill>
              <a:schemeClr val="tx1"/>
            </a:solidFill>
            <a:prstDash val="solid"/>
            <a:headEnd type="none" w="med" len="med"/>
            <a:tailEnd type="triangle" w="med" len="med"/>
          </a:ln>
        </p:spPr>
      </p:cxnSp>
      <p:sp>
        <p:nvSpPr>
          <p:cNvPr id="139289" name="Text Box 25"/>
          <p:cNvSpPr txBox="1"/>
          <p:nvPr/>
        </p:nvSpPr>
        <p:spPr>
          <a:xfrm>
            <a:off x="957263" y="2122488"/>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139290" name="Text Box 26"/>
          <p:cNvSpPr txBox="1"/>
          <p:nvPr/>
        </p:nvSpPr>
        <p:spPr>
          <a:xfrm>
            <a:off x="2938463" y="212248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139291" name="Text Box 27"/>
          <p:cNvSpPr txBox="1"/>
          <p:nvPr/>
        </p:nvSpPr>
        <p:spPr>
          <a:xfrm>
            <a:off x="674688" y="3494088"/>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139292" name="Text Box 28"/>
          <p:cNvSpPr txBox="1"/>
          <p:nvPr/>
        </p:nvSpPr>
        <p:spPr>
          <a:xfrm>
            <a:off x="195263" y="4103688"/>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139293" name="Text Box 29"/>
          <p:cNvSpPr txBox="1"/>
          <p:nvPr/>
        </p:nvSpPr>
        <p:spPr>
          <a:xfrm>
            <a:off x="1949450" y="3341688"/>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139294" name="Text Box 30"/>
          <p:cNvSpPr txBox="1"/>
          <p:nvPr/>
        </p:nvSpPr>
        <p:spPr>
          <a:xfrm>
            <a:off x="3243263" y="4713288"/>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139295" name="Text Box 31"/>
          <p:cNvSpPr txBox="1"/>
          <p:nvPr/>
        </p:nvSpPr>
        <p:spPr>
          <a:xfrm>
            <a:off x="1968500" y="5246688"/>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139296" name="Text Box 32"/>
          <p:cNvSpPr txBox="1"/>
          <p:nvPr/>
        </p:nvSpPr>
        <p:spPr>
          <a:xfrm>
            <a:off x="2709863" y="5018088"/>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139297" name="Text Box 33"/>
          <p:cNvSpPr txBox="1"/>
          <p:nvPr/>
        </p:nvSpPr>
        <p:spPr>
          <a:xfrm>
            <a:off x="1947863" y="265588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139298" name="Text Box 34"/>
          <p:cNvSpPr txBox="1"/>
          <p:nvPr/>
        </p:nvSpPr>
        <p:spPr>
          <a:xfrm>
            <a:off x="3254375" y="353695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139299" name="Text Box 35"/>
          <p:cNvSpPr txBox="1"/>
          <p:nvPr/>
        </p:nvSpPr>
        <p:spPr>
          <a:xfrm>
            <a:off x="674688" y="4735513"/>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139300" name="Text Box 36"/>
          <p:cNvSpPr txBox="1"/>
          <p:nvPr/>
        </p:nvSpPr>
        <p:spPr>
          <a:xfrm>
            <a:off x="3810000" y="417988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139301" name="Text Box 37"/>
          <p:cNvSpPr txBox="1"/>
          <p:nvPr/>
        </p:nvSpPr>
        <p:spPr>
          <a:xfrm>
            <a:off x="1414463" y="5018088"/>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139302" name="Text Box 38"/>
          <p:cNvSpPr txBox="1"/>
          <p:nvPr/>
        </p:nvSpPr>
        <p:spPr>
          <a:xfrm>
            <a:off x="1958975" y="57150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139303" name="Oval 39"/>
          <p:cNvSpPr/>
          <p:nvPr/>
        </p:nvSpPr>
        <p:spPr>
          <a:xfrm>
            <a:off x="3851275" y="512127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t>0</a:t>
            </a:r>
            <a:endParaRPr lang="en-US" altLang="zh-CN" sz="2400" dirty="0"/>
          </a:p>
        </p:txBody>
      </p:sp>
      <p:sp>
        <p:nvSpPr>
          <p:cNvPr id="139304" name="Oval 40"/>
          <p:cNvSpPr/>
          <p:nvPr/>
        </p:nvSpPr>
        <p:spPr>
          <a:xfrm>
            <a:off x="5203825" y="4168775"/>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t>1</a:t>
            </a:r>
            <a:endParaRPr lang="en-US" altLang="zh-CN" sz="2400" dirty="0"/>
          </a:p>
        </p:txBody>
      </p:sp>
      <p:sp>
        <p:nvSpPr>
          <p:cNvPr id="139305" name="Oval 41"/>
          <p:cNvSpPr/>
          <p:nvPr/>
        </p:nvSpPr>
        <p:spPr>
          <a:xfrm>
            <a:off x="5207000" y="6172200"/>
            <a:ext cx="533400" cy="533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t>2</a:t>
            </a:r>
            <a:endParaRPr lang="en-US" altLang="zh-CN" sz="2400" dirty="0"/>
          </a:p>
        </p:txBody>
      </p:sp>
      <p:sp>
        <p:nvSpPr>
          <p:cNvPr id="139306" name="Oval 42"/>
          <p:cNvSpPr/>
          <p:nvPr/>
        </p:nvSpPr>
        <p:spPr>
          <a:xfrm>
            <a:off x="6788150" y="5257800"/>
            <a:ext cx="533400" cy="533400"/>
          </a:xfrm>
          <a:prstGeom prst="ellipse">
            <a:avLst/>
          </a:prstGeom>
          <a:solidFill>
            <a:srgbClr val="FFCC00"/>
          </a:solidFill>
          <a:ln w="9525" cap="flat" cmpd="sng">
            <a:solidFill>
              <a:schemeClr val="tx1"/>
            </a:solidFill>
            <a:prstDash val="solid"/>
            <a:headEnd type="none" w="med" len="med"/>
            <a:tailEnd type="none" w="med" len="med"/>
          </a:ln>
          <a:effectLst>
            <a:prstShdw prst="shdw13" dist="53882" dir="13499999">
              <a:schemeClr val="bg2"/>
            </a:prstShdw>
          </a:effectLst>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t>3</a:t>
            </a:r>
            <a:endParaRPr lang="en-US" altLang="zh-CN" sz="2400" dirty="0"/>
          </a:p>
        </p:txBody>
      </p:sp>
      <p:cxnSp>
        <p:nvCxnSpPr>
          <p:cNvPr id="139307" name="AutoShape 43"/>
          <p:cNvCxnSpPr>
            <a:stCxn id="139303" idx="0"/>
            <a:endCxn id="139304" idx="2"/>
          </p:cNvCxnSpPr>
          <p:nvPr/>
        </p:nvCxnSpPr>
        <p:spPr>
          <a:xfrm rot="-5400000">
            <a:off x="4318000" y="4235450"/>
            <a:ext cx="685800" cy="1085850"/>
          </a:xfrm>
          <a:prstGeom prst="curvedConnector2">
            <a:avLst/>
          </a:prstGeom>
          <a:ln w="9525" cap="flat" cmpd="sng">
            <a:solidFill>
              <a:schemeClr val="tx1"/>
            </a:solidFill>
            <a:prstDash val="solid"/>
            <a:headEnd type="none" w="med" len="med"/>
            <a:tailEnd type="triangle" w="med" len="med"/>
          </a:ln>
        </p:spPr>
      </p:cxnSp>
      <p:cxnSp>
        <p:nvCxnSpPr>
          <p:cNvPr id="139308" name="AutoShape 44"/>
          <p:cNvCxnSpPr>
            <a:stCxn id="139303" idx="4"/>
            <a:endCxn id="139305" idx="2"/>
          </p:cNvCxnSpPr>
          <p:nvPr/>
        </p:nvCxnSpPr>
        <p:spPr>
          <a:xfrm rot="-5400000" flipH="1">
            <a:off x="4270375" y="5502275"/>
            <a:ext cx="784225" cy="1089025"/>
          </a:xfrm>
          <a:prstGeom prst="curvedConnector2">
            <a:avLst/>
          </a:prstGeom>
          <a:ln w="9525" cap="flat" cmpd="sng">
            <a:solidFill>
              <a:schemeClr val="tx1"/>
            </a:solidFill>
            <a:prstDash val="solid"/>
            <a:headEnd type="none" w="med" len="med"/>
            <a:tailEnd type="triangle" w="med" len="med"/>
          </a:ln>
        </p:spPr>
      </p:cxnSp>
      <p:cxnSp>
        <p:nvCxnSpPr>
          <p:cNvPr id="139309" name="AutoShape 45"/>
          <p:cNvCxnSpPr>
            <a:stCxn id="139305" idx="7"/>
            <a:endCxn id="139304" idx="5"/>
          </p:cNvCxnSpPr>
          <p:nvPr/>
        </p:nvCxnSpPr>
        <p:spPr>
          <a:xfrm rot="5400000" flipH="1">
            <a:off x="4848225" y="5435600"/>
            <a:ext cx="1625600" cy="317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139310" name="AutoShape 46"/>
          <p:cNvCxnSpPr>
            <a:stCxn id="139304" idx="3"/>
            <a:endCxn id="139305" idx="1"/>
          </p:cNvCxnSpPr>
          <p:nvPr/>
        </p:nvCxnSpPr>
        <p:spPr>
          <a:xfrm rot="-5400000" flipH="1">
            <a:off x="4470400" y="5435600"/>
            <a:ext cx="1625600" cy="317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139311" name="AutoShape 47"/>
          <p:cNvCxnSpPr>
            <a:stCxn id="139304" idx="6"/>
            <a:endCxn id="139306" idx="1"/>
          </p:cNvCxnSpPr>
          <p:nvPr/>
        </p:nvCxnSpPr>
        <p:spPr>
          <a:xfrm>
            <a:off x="5737225" y="4435475"/>
            <a:ext cx="1128713" cy="900113"/>
          </a:xfrm>
          <a:prstGeom prst="curvedConnector2">
            <a:avLst/>
          </a:prstGeom>
          <a:ln w="9525" cap="flat" cmpd="sng">
            <a:solidFill>
              <a:schemeClr val="tx1"/>
            </a:solidFill>
            <a:prstDash val="solid"/>
            <a:headEnd type="none" w="med" len="med"/>
            <a:tailEnd type="triangle" w="med" len="med"/>
          </a:ln>
        </p:spPr>
      </p:cxnSp>
      <p:cxnSp>
        <p:nvCxnSpPr>
          <p:cNvPr id="139312" name="AutoShape 48"/>
          <p:cNvCxnSpPr>
            <a:stCxn id="139305" idx="6"/>
            <a:endCxn id="139306" idx="3"/>
          </p:cNvCxnSpPr>
          <p:nvPr/>
        </p:nvCxnSpPr>
        <p:spPr>
          <a:xfrm flipV="1">
            <a:off x="5740400" y="5713413"/>
            <a:ext cx="1125538" cy="725487"/>
          </a:xfrm>
          <a:prstGeom prst="curvedConnector2">
            <a:avLst/>
          </a:prstGeom>
          <a:ln w="9525" cap="flat" cmpd="sng">
            <a:solidFill>
              <a:schemeClr val="tx1"/>
            </a:solidFill>
            <a:prstDash val="solid"/>
            <a:headEnd type="none" w="med" len="med"/>
            <a:tailEnd type="triangle" w="med" len="med"/>
          </a:ln>
        </p:spPr>
      </p:cxnSp>
      <p:cxnSp>
        <p:nvCxnSpPr>
          <p:cNvPr id="139313" name="AutoShape 49"/>
          <p:cNvCxnSpPr>
            <a:stCxn id="139306" idx="5"/>
            <a:endCxn id="139306" idx="7"/>
          </p:cNvCxnSpPr>
          <p:nvPr/>
        </p:nvCxnSpPr>
        <p:spPr>
          <a:xfrm rot="5400000" flipH="1" flipV="1">
            <a:off x="7053263" y="5519738"/>
            <a:ext cx="377825" cy="3175"/>
          </a:xfrm>
          <a:prstGeom prst="curvedConnector5">
            <a:avLst>
              <a:gd name="adj1" fmla="val -81093"/>
              <a:gd name="adj2" fmla="val 34799995"/>
              <a:gd name="adj3" fmla="val 181093"/>
            </a:avLst>
          </a:prstGeom>
          <a:ln w="9525" cap="flat" cmpd="sng">
            <a:solidFill>
              <a:schemeClr val="tx1"/>
            </a:solidFill>
            <a:prstDash val="solid"/>
            <a:headEnd type="none" w="med" len="med"/>
            <a:tailEnd type="triangle" w="med" len="med"/>
          </a:ln>
        </p:spPr>
      </p:cxnSp>
      <p:sp>
        <p:nvSpPr>
          <p:cNvPr id="139314" name="Text Box 50"/>
          <p:cNvSpPr txBox="1"/>
          <p:nvPr/>
        </p:nvSpPr>
        <p:spPr>
          <a:xfrm>
            <a:off x="4321175" y="4129088"/>
            <a:ext cx="53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a</a:t>
            </a:r>
            <a:endParaRPr lang="en-US" altLang="zh-CN" sz="2800" dirty="0"/>
          </a:p>
        </p:txBody>
      </p:sp>
      <p:sp>
        <p:nvSpPr>
          <p:cNvPr id="139315" name="Text Box 51"/>
          <p:cNvSpPr txBox="1"/>
          <p:nvPr/>
        </p:nvSpPr>
        <p:spPr>
          <a:xfrm>
            <a:off x="4321175" y="6096000"/>
            <a:ext cx="533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b</a:t>
            </a:r>
            <a:endParaRPr lang="en-US" altLang="zh-CN" sz="2800" dirty="0"/>
          </a:p>
        </p:txBody>
      </p:sp>
      <p:sp>
        <p:nvSpPr>
          <p:cNvPr id="139316" name="Text Box 52"/>
          <p:cNvSpPr txBox="1"/>
          <p:nvPr/>
        </p:nvSpPr>
        <p:spPr>
          <a:xfrm>
            <a:off x="5006975" y="5043488"/>
            <a:ext cx="53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b</a:t>
            </a:r>
            <a:endParaRPr lang="en-US" altLang="zh-CN" sz="2800" dirty="0"/>
          </a:p>
        </p:txBody>
      </p:sp>
      <p:sp>
        <p:nvSpPr>
          <p:cNvPr id="139317" name="Text Box 53"/>
          <p:cNvSpPr txBox="1"/>
          <p:nvPr/>
        </p:nvSpPr>
        <p:spPr>
          <a:xfrm>
            <a:off x="5616575" y="4995863"/>
            <a:ext cx="53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a</a:t>
            </a:r>
            <a:endParaRPr lang="en-US" altLang="zh-CN" sz="2800" dirty="0"/>
          </a:p>
        </p:txBody>
      </p:sp>
      <p:sp>
        <p:nvSpPr>
          <p:cNvPr id="139318" name="Text Box 54"/>
          <p:cNvSpPr txBox="1"/>
          <p:nvPr/>
        </p:nvSpPr>
        <p:spPr>
          <a:xfrm>
            <a:off x="6302375" y="4205288"/>
            <a:ext cx="53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a</a:t>
            </a:r>
            <a:endParaRPr lang="en-US" altLang="zh-CN" sz="2800" dirty="0"/>
          </a:p>
        </p:txBody>
      </p:sp>
      <p:sp>
        <p:nvSpPr>
          <p:cNvPr id="139319" name="Text Box 55"/>
          <p:cNvSpPr txBox="1"/>
          <p:nvPr/>
        </p:nvSpPr>
        <p:spPr>
          <a:xfrm>
            <a:off x="6302375" y="6159500"/>
            <a:ext cx="533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t>b</a:t>
            </a:r>
            <a:endParaRPr lang="en-US" altLang="zh-CN" sz="2800" dirty="0"/>
          </a:p>
        </p:txBody>
      </p:sp>
      <p:sp>
        <p:nvSpPr>
          <p:cNvPr id="139320" name="Text Box 56"/>
          <p:cNvSpPr txBox="1"/>
          <p:nvPr/>
        </p:nvSpPr>
        <p:spPr>
          <a:xfrm>
            <a:off x="7140575" y="4521200"/>
            <a:ext cx="7620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dirty="0"/>
              <a:t>a</a:t>
            </a:r>
            <a:r>
              <a:rPr lang="en-US" altLang="zh-CN" sz="2800" dirty="0"/>
              <a:t>,b</a:t>
            </a:r>
            <a:endParaRPr lang="en-US" altLang="zh-CN" sz="2800" dirty="0"/>
          </a:p>
        </p:txBody>
      </p:sp>
      <p:sp>
        <p:nvSpPr>
          <p:cNvPr id="139321" name="AutoShape 57"/>
          <p:cNvSpPr/>
          <p:nvPr/>
        </p:nvSpPr>
        <p:spPr>
          <a:xfrm>
            <a:off x="3505200" y="2514600"/>
            <a:ext cx="533400" cy="304800"/>
          </a:xfrm>
          <a:prstGeom prst="rightArrow">
            <a:avLst>
              <a:gd name="adj1" fmla="val 50000"/>
              <a:gd name="adj2" fmla="val 43750"/>
            </a:avLst>
          </a:prstGeom>
          <a:solidFill>
            <a:schemeClr val="hlink"/>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1800" dirty="0">
              <a:solidFill>
                <a:schemeClr val="accent2"/>
              </a:solidFill>
            </a:endParaRPr>
          </a:p>
        </p:txBody>
      </p:sp>
      <p:sp>
        <p:nvSpPr>
          <p:cNvPr id="139322" name="AutoShape 58"/>
          <p:cNvSpPr/>
          <p:nvPr/>
        </p:nvSpPr>
        <p:spPr>
          <a:xfrm>
            <a:off x="5364163" y="3429000"/>
            <a:ext cx="381000" cy="533400"/>
          </a:xfrm>
          <a:prstGeom prst="downArrow">
            <a:avLst>
              <a:gd name="adj1" fmla="val 50000"/>
              <a:gd name="adj2" fmla="val 35000"/>
            </a:avLst>
          </a:prstGeom>
          <a:solidFill>
            <a:schemeClr val="hlink"/>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2" name="矩形 1"/>
          <p:cNvSpPr/>
          <p:nvPr/>
        </p:nvSpPr>
        <p:spPr>
          <a:xfrm>
            <a:off x="5795963" y="3429000"/>
            <a:ext cx="4572000" cy="9540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400" dirty="0">
                <a:solidFill>
                  <a:srgbClr val="FF0000"/>
                </a:solidFill>
              </a:rPr>
              <a:t>Step1: </a:t>
            </a:r>
            <a:r>
              <a:rPr lang="zh-CN" altLang="en-US" sz="1400" dirty="0">
                <a:solidFill>
                  <a:srgbClr val="FF0000"/>
                </a:solidFill>
              </a:rPr>
              <a:t>终态和非终态两个组</a:t>
            </a:r>
            <a:endParaRPr lang="en-US" altLang="zh-CN" sz="1400" dirty="0">
              <a:solidFill>
                <a:srgbClr val="FF0000"/>
              </a:solidFill>
            </a:endParaRPr>
          </a:p>
          <a:p>
            <a:pPr marL="0" lvl="0" indent="0" eaLnBrk="1" hangingPunct="1">
              <a:spcBef>
                <a:spcPct val="0"/>
              </a:spcBef>
              <a:buNone/>
            </a:pPr>
            <a:r>
              <a:rPr lang="en-US" altLang="zh-CN" sz="1400" dirty="0">
                <a:solidFill>
                  <a:srgbClr val="FF0000"/>
                </a:solidFill>
              </a:rPr>
              <a:t>Step2: </a:t>
            </a:r>
            <a:r>
              <a:rPr lang="zh-CN" altLang="en-US" sz="1400" dirty="0">
                <a:solidFill>
                  <a:srgbClr val="FF0000"/>
                </a:solidFill>
              </a:rPr>
              <a:t>分别在两个组中进一步划分</a:t>
            </a:r>
            <a:endParaRPr lang="en-US" altLang="zh-CN" sz="1400" dirty="0">
              <a:solidFill>
                <a:srgbClr val="FF0000"/>
              </a:solidFill>
            </a:endParaRPr>
          </a:p>
          <a:p>
            <a:pPr marL="0" lvl="0" indent="0" eaLnBrk="1" hangingPunct="1">
              <a:spcBef>
                <a:spcPct val="0"/>
              </a:spcBef>
              <a:buNone/>
            </a:pPr>
            <a:r>
              <a:rPr lang="en-US" altLang="zh-CN" sz="1400" dirty="0">
                <a:solidFill>
                  <a:srgbClr val="FF0000"/>
                </a:solidFill>
              </a:rPr>
              <a:t>Step3: </a:t>
            </a:r>
            <a:r>
              <a:rPr lang="zh-CN" altLang="en-US" sz="1400" dirty="0">
                <a:solidFill>
                  <a:srgbClr val="FF0000"/>
                </a:solidFill>
              </a:rPr>
              <a:t>重复执行</a:t>
            </a:r>
            <a:r>
              <a:rPr lang="en-US" altLang="zh-CN" sz="1400" dirty="0">
                <a:solidFill>
                  <a:srgbClr val="FF0000"/>
                </a:solidFill>
              </a:rPr>
              <a:t>step2, </a:t>
            </a:r>
            <a:r>
              <a:rPr lang="zh-CN" altLang="en-US" sz="1400" dirty="0">
                <a:solidFill>
                  <a:srgbClr val="FF0000"/>
                </a:solidFill>
              </a:rPr>
              <a:t>直到每个组不可再分</a:t>
            </a:r>
            <a:endParaRPr lang="en-US" altLang="zh-CN" sz="1400" dirty="0">
              <a:solidFill>
                <a:srgbClr val="FF0000"/>
              </a:solidFill>
            </a:endParaRPr>
          </a:p>
          <a:p>
            <a:pPr marL="0" lvl="0" indent="0" eaLnBrk="1" hangingPunct="1">
              <a:spcBef>
                <a:spcPct val="0"/>
              </a:spcBef>
              <a:buNone/>
            </a:pPr>
            <a:r>
              <a:rPr lang="en-US" altLang="zh-CN" sz="1400" dirty="0">
                <a:solidFill>
                  <a:srgbClr val="FF0000"/>
                </a:solidFill>
              </a:rPr>
              <a:t>Step4: </a:t>
            </a:r>
            <a:r>
              <a:rPr lang="zh-CN" altLang="en-US" sz="1400" dirty="0">
                <a:solidFill>
                  <a:srgbClr val="FF0000"/>
                </a:solidFill>
              </a:rPr>
              <a:t>得出化简自动机</a:t>
            </a:r>
            <a:endParaRPr lang="zh-CN" altLang="en-US" sz="1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1314" name="Group 2"/>
          <p:cNvGrpSpPr/>
          <p:nvPr/>
        </p:nvGrpSpPr>
        <p:grpSpPr>
          <a:xfrm>
            <a:off x="762000" y="381000"/>
            <a:ext cx="6629400" cy="5099050"/>
            <a:chOff x="384" y="48"/>
            <a:chExt cx="3072" cy="2496"/>
          </a:xfrm>
        </p:grpSpPr>
        <p:sp>
          <p:nvSpPr>
            <p:cNvPr id="141316" name="Oval 3"/>
            <p:cNvSpPr/>
            <p:nvPr/>
          </p:nvSpPr>
          <p:spPr>
            <a:xfrm>
              <a:off x="1152" y="480"/>
              <a:ext cx="384" cy="38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1317" name="Oval 4"/>
            <p:cNvSpPr/>
            <p:nvPr/>
          </p:nvSpPr>
          <p:spPr>
            <a:xfrm>
              <a:off x="672" y="1344"/>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1</a:t>
              </a:r>
              <a:endParaRPr lang="en-US" altLang="zh-CN" sz="1800" dirty="0">
                <a:latin typeface="Verdana" panose="020B0604030504040204" pitchFamily="34" charset="0"/>
              </a:endParaRPr>
            </a:p>
          </p:txBody>
        </p:sp>
        <p:sp>
          <p:nvSpPr>
            <p:cNvPr id="141318" name="Oval 5"/>
            <p:cNvSpPr/>
            <p:nvPr/>
          </p:nvSpPr>
          <p:spPr>
            <a:xfrm>
              <a:off x="1200" y="528"/>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6</a:t>
              </a:r>
              <a:endParaRPr lang="en-US" altLang="zh-CN" sz="1800" dirty="0">
                <a:latin typeface="Verdana" panose="020B0604030504040204" pitchFamily="34" charset="0"/>
              </a:endParaRPr>
            </a:p>
          </p:txBody>
        </p:sp>
        <p:sp>
          <p:nvSpPr>
            <p:cNvPr id="141319" name="Oval 6"/>
            <p:cNvSpPr/>
            <p:nvPr/>
          </p:nvSpPr>
          <p:spPr>
            <a:xfrm>
              <a:off x="2592" y="432"/>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4</a:t>
              </a:r>
              <a:endParaRPr lang="en-US" altLang="zh-CN" sz="1800" dirty="0">
                <a:latin typeface="Verdana" panose="020B0604030504040204" pitchFamily="34" charset="0"/>
              </a:endParaRPr>
            </a:p>
          </p:txBody>
        </p:sp>
        <p:sp>
          <p:nvSpPr>
            <p:cNvPr id="141320" name="Oval 7"/>
            <p:cNvSpPr/>
            <p:nvPr/>
          </p:nvSpPr>
          <p:spPr>
            <a:xfrm>
              <a:off x="1296" y="2064"/>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3</a:t>
              </a:r>
              <a:endParaRPr lang="en-US" altLang="zh-CN" sz="1800" dirty="0">
                <a:latin typeface="Verdana" panose="020B0604030504040204" pitchFamily="34" charset="0"/>
              </a:endParaRPr>
            </a:p>
          </p:txBody>
        </p:sp>
        <p:sp>
          <p:nvSpPr>
            <p:cNvPr id="141321" name="Oval 8"/>
            <p:cNvSpPr/>
            <p:nvPr/>
          </p:nvSpPr>
          <p:spPr>
            <a:xfrm>
              <a:off x="2544" y="225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2</a:t>
              </a:r>
              <a:endParaRPr lang="en-US" altLang="zh-CN" sz="1800" dirty="0">
                <a:latin typeface="Verdana" panose="020B0604030504040204" pitchFamily="34" charset="0"/>
              </a:endParaRPr>
            </a:p>
          </p:txBody>
        </p:sp>
        <p:sp>
          <p:nvSpPr>
            <p:cNvPr id="141322" name="Oval 9"/>
            <p:cNvSpPr/>
            <p:nvPr/>
          </p:nvSpPr>
          <p:spPr>
            <a:xfrm>
              <a:off x="2016" y="1440"/>
              <a:ext cx="384" cy="38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1323" name="Oval 10"/>
            <p:cNvSpPr/>
            <p:nvPr/>
          </p:nvSpPr>
          <p:spPr>
            <a:xfrm>
              <a:off x="2064" y="1488"/>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5</a:t>
              </a:r>
              <a:endParaRPr lang="en-US" altLang="zh-CN" sz="1800" dirty="0">
                <a:latin typeface="Verdana" panose="020B0604030504040204" pitchFamily="34" charset="0"/>
              </a:endParaRPr>
            </a:p>
          </p:txBody>
        </p:sp>
        <p:sp>
          <p:nvSpPr>
            <p:cNvPr id="141324" name="Oval 11"/>
            <p:cNvSpPr/>
            <p:nvPr/>
          </p:nvSpPr>
          <p:spPr>
            <a:xfrm>
              <a:off x="3072" y="1296"/>
              <a:ext cx="384" cy="38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1325" name="Oval 12"/>
            <p:cNvSpPr/>
            <p:nvPr/>
          </p:nvSpPr>
          <p:spPr>
            <a:xfrm>
              <a:off x="3120" y="1344"/>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7</a:t>
              </a:r>
              <a:endParaRPr lang="en-US" altLang="zh-CN" sz="1800" dirty="0">
                <a:latin typeface="Verdana" panose="020B0604030504040204" pitchFamily="34" charset="0"/>
              </a:endParaRPr>
            </a:p>
          </p:txBody>
        </p:sp>
        <p:sp>
          <p:nvSpPr>
            <p:cNvPr id="141326" name="Freeform 13"/>
            <p:cNvSpPr/>
            <p:nvPr/>
          </p:nvSpPr>
          <p:spPr>
            <a:xfrm>
              <a:off x="816" y="792"/>
              <a:ext cx="336" cy="504"/>
            </a:xfrm>
            <a:custGeom>
              <a:avLst/>
              <a:gdLst/>
              <a:ahLst/>
              <a:cxnLst>
                <a:cxn ang="0">
                  <a:pos x="0" y="504"/>
                </a:cxn>
                <a:cxn ang="0">
                  <a:pos x="36" y="288"/>
                </a:cxn>
                <a:cxn ang="0">
                  <a:pos x="60" y="216"/>
                </a:cxn>
                <a:cxn ang="0">
                  <a:pos x="120" y="156"/>
                </a:cxn>
                <a:cxn ang="0">
                  <a:pos x="276" y="60"/>
                </a:cxn>
                <a:cxn ang="0">
                  <a:pos x="300" y="24"/>
                </a:cxn>
                <a:cxn ang="0">
                  <a:pos x="336" y="0"/>
                </a:cxn>
              </a:cxnLst>
              <a:pathLst>
                <a:path w="336" h="504">
                  <a:moveTo>
                    <a:pt x="0" y="504"/>
                  </a:moveTo>
                  <a:cubicBezTo>
                    <a:pt x="3" y="463"/>
                    <a:pt x="2" y="338"/>
                    <a:pt x="36" y="288"/>
                  </a:cubicBezTo>
                  <a:cubicBezTo>
                    <a:pt x="52" y="264"/>
                    <a:pt x="36" y="232"/>
                    <a:pt x="60" y="216"/>
                  </a:cubicBezTo>
                  <a:cubicBezTo>
                    <a:pt x="84" y="200"/>
                    <a:pt x="120" y="156"/>
                    <a:pt x="120" y="156"/>
                  </a:cubicBezTo>
                  <a:cubicBezTo>
                    <a:pt x="164" y="90"/>
                    <a:pt x="204" y="84"/>
                    <a:pt x="276" y="60"/>
                  </a:cubicBezTo>
                  <a:cubicBezTo>
                    <a:pt x="284" y="48"/>
                    <a:pt x="290" y="34"/>
                    <a:pt x="300" y="24"/>
                  </a:cubicBezTo>
                  <a:cubicBezTo>
                    <a:pt x="310" y="14"/>
                    <a:pt x="336" y="0"/>
                    <a:pt x="336" y="0"/>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1327" name="Freeform 14"/>
            <p:cNvSpPr/>
            <p:nvPr/>
          </p:nvSpPr>
          <p:spPr>
            <a:xfrm>
              <a:off x="992" y="912"/>
              <a:ext cx="316" cy="536"/>
            </a:xfrm>
            <a:custGeom>
              <a:avLst/>
              <a:gdLst/>
              <a:ahLst/>
              <a:cxnLst>
                <a:cxn ang="0">
                  <a:pos x="256" y="0"/>
                </a:cxn>
                <a:cxn ang="0">
                  <a:pos x="244" y="264"/>
                </a:cxn>
                <a:cxn ang="0">
                  <a:pos x="64" y="468"/>
                </a:cxn>
                <a:cxn ang="0">
                  <a:pos x="40" y="504"/>
                </a:cxn>
                <a:cxn ang="0">
                  <a:pos x="4" y="528"/>
                </a:cxn>
              </a:cxnLst>
              <a:pathLst>
                <a:path w="316" h="536">
                  <a:moveTo>
                    <a:pt x="256" y="0"/>
                  </a:moveTo>
                  <a:cubicBezTo>
                    <a:pt x="233" y="92"/>
                    <a:pt x="316" y="156"/>
                    <a:pt x="244" y="264"/>
                  </a:cubicBezTo>
                  <a:cubicBezTo>
                    <a:pt x="215" y="367"/>
                    <a:pt x="169" y="433"/>
                    <a:pt x="64" y="468"/>
                  </a:cubicBezTo>
                  <a:cubicBezTo>
                    <a:pt x="56" y="480"/>
                    <a:pt x="51" y="495"/>
                    <a:pt x="40" y="504"/>
                  </a:cubicBezTo>
                  <a:cubicBezTo>
                    <a:pt x="0" y="536"/>
                    <a:pt x="4" y="497"/>
                    <a:pt x="4" y="528"/>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1328" name="Freeform 15"/>
            <p:cNvSpPr/>
            <p:nvPr/>
          </p:nvSpPr>
          <p:spPr>
            <a:xfrm>
              <a:off x="1512" y="413"/>
              <a:ext cx="1032" cy="139"/>
            </a:xfrm>
            <a:custGeom>
              <a:avLst/>
              <a:gdLst/>
              <a:ahLst/>
              <a:cxnLst>
                <a:cxn ang="0">
                  <a:pos x="0" y="139"/>
                </a:cxn>
                <a:cxn ang="0">
                  <a:pos x="312" y="19"/>
                </a:cxn>
                <a:cxn ang="0">
                  <a:pos x="504" y="7"/>
                </a:cxn>
                <a:cxn ang="0">
                  <a:pos x="696" y="31"/>
                </a:cxn>
                <a:cxn ang="0">
                  <a:pos x="840" y="67"/>
                </a:cxn>
                <a:cxn ang="0">
                  <a:pos x="1032" y="127"/>
                </a:cxn>
              </a:cxnLst>
              <a:pathLst>
                <a:path w="1032" h="139">
                  <a:moveTo>
                    <a:pt x="0" y="139"/>
                  </a:moveTo>
                  <a:cubicBezTo>
                    <a:pt x="111" y="102"/>
                    <a:pt x="204" y="55"/>
                    <a:pt x="312" y="19"/>
                  </a:cubicBezTo>
                  <a:cubicBezTo>
                    <a:pt x="369" y="0"/>
                    <a:pt x="444" y="11"/>
                    <a:pt x="504" y="7"/>
                  </a:cubicBezTo>
                  <a:cubicBezTo>
                    <a:pt x="596" y="38"/>
                    <a:pt x="501" y="9"/>
                    <a:pt x="696" y="31"/>
                  </a:cubicBezTo>
                  <a:cubicBezTo>
                    <a:pt x="746" y="37"/>
                    <a:pt x="791" y="57"/>
                    <a:pt x="840" y="67"/>
                  </a:cubicBezTo>
                  <a:cubicBezTo>
                    <a:pt x="899" y="79"/>
                    <a:pt x="987" y="82"/>
                    <a:pt x="1032" y="127"/>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1329" name="Freeform 16"/>
            <p:cNvSpPr/>
            <p:nvPr/>
          </p:nvSpPr>
          <p:spPr>
            <a:xfrm>
              <a:off x="1560" y="672"/>
              <a:ext cx="996" cy="186"/>
            </a:xfrm>
            <a:custGeom>
              <a:avLst/>
              <a:gdLst/>
              <a:ahLst/>
              <a:cxnLst>
                <a:cxn ang="0">
                  <a:pos x="996" y="0"/>
                </a:cxn>
                <a:cxn ang="0">
                  <a:pos x="888" y="48"/>
                </a:cxn>
                <a:cxn ang="0">
                  <a:pos x="708" y="120"/>
                </a:cxn>
                <a:cxn ang="0">
                  <a:pos x="564" y="144"/>
                </a:cxn>
                <a:cxn ang="0">
                  <a:pos x="0" y="108"/>
                </a:cxn>
              </a:cxnLst>
              <a:pathLst>
                <a:path w="996" h="186">
                  <a:moveTo>
                    <a:pt x="996" y="0"/>
                  </a:moveTo>
                  <a:cubicBezTo>
                    <a:pt x="974" y="15"/>
                    <a:pt x="900" y="40"/>
                    <a:pt x="888" y="48"/>
                  </a:cubicBezTo>
                  <a:cubicBezTo>
                    <a:pt x="843" y="78"/>
                    <a:pt x="762" y="111"/>
                    <a:pt x="708" y="120"/>
                  </a:cubicBezTo>
                  <a:cubicBezTo>
                    <a:pt x="539" y="148"/>
                    <a:pt x="672" y="117"/>
                    <a:pt x="564" y="144"/>
                  </a:cubicBezTo>
                  <a:cubicBezTo>
                    <a:pt x="507" y="143"/>
                    <a:pt x="156" y="186"/>
                    <a:pt x="0" y="108"/>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1330" name="Freeform 17"/>
            <p:cNvSpPr/>
            <p:nvPr/>
          </p:nvSpPr>
          <p:spPr>
            <a:xfrm>
              <a:off x="2700" y="312"/>
              <a:ext cx="276" cy="192"/>
            </a:xfrm>
            <a:custGeom>
              <a:avLst/>
              <a:gdLst/>
              <a:ahLst/>
              <a:cxnLst>
                <a:cxn ang="0">
                  <a:pos x="0" y="96"/>
                </a:cxn>
                <a:cxn ang="0">
                  <a:pos x="36" y="24"/>
                </a:cxn>
                <a:cxn ang="0">
                  <a:pos x="108" y="0"/>
                </a:cxn>
                <a:cxn ang="0">
                  <a:pos x="216" y="12"/>
                </a:cxn>
                <a:cxn ang="0">
                  <a:pos x="276" y="120"/>
                </a:cxn>
                <a:cxn ang="0">
                  <a:pos x="192" y="192"/>
                </a:cxn>
              </a:cxnLst>
              <a:pathLst>
                <a:path w="276" h="192">
                  <a:moveTo>
                    <a:pt x="0" y="96"/>
                  </a:moveTo>
                  <a:cubicBezTo>
                    <a:pt x="7" y="76"/>
                    <a:pt x="16" y="36"/>
                    <a:pt x="36" y="24"/>
                  </a:cubicBezTo>
                  <a:cubicBezTo>
                    <a:pt x="57" y="11"/>
                    <a:pt x="108" y="0"/>
                    <a:pt x="108" y="0"/>
                  </a:cubicBezTo>
                  <a:cubicBezTo>
                    <a:pt x="144" y="4"/>
                    <a:pt x="181" y="3"/>
                    <a:pt x="216" y="12"/>
                  </a:cubicBezTo>
                  <a:cubicBezTo>
                    <a:pt x="266" y="25"/>
                    <a:pt x="263" y="81"/>
                    <a:pt x="276" y="120"/>
                  </a:cubicBezTo>
                  <a:cubicBezTo>
                    <a:pt x="241" y="173"/>
                    <a:pt x="233" y="151"/>
                    <a:pt x="192" y="192"/>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1331" name="Line 18"/>
            <p:cNvSpPr/>
            <p:nvPr/>
          </p:nvSpPr>
          <p:spPr>
            <a:xfrm flipH="1" flipV="1">
              <a:off x="2832" y="720"/>
              <a:ext cx="384" cy="576"/>
            </a:xfrm>
            <a:prstGeom prst="line">
              <a:avLst/>
            </a:prstGeom>
            <a:ln w="12700" cap="flat" cmpd="sng">
              <a:solidFill>
                <a:schemeClr val="tx1"/>
              </a:solidFill>
              <a:prstDash val="solid"/>
              <a:miter/>
              <a:headEnd type="none" w="med" len="med"/>
              <a:tailEnd type="triangle" w="med" len="med"/>
            </a:ln>
          </p:spPr>
        </p:sp>
        <p:sp>
          <p:nvSpPr>
            <p:cNvPr id="141332" name="Line 19"/>
            <p:cNvSpPr/>
            <p:nvPr/>
          </p:nvSpPr>
          <p:spPr>
            <a:xfrm flipV="1">
              <a:off x="2400" y="1440"/>
              <a:ext cx="672" cy="96"/>
            </a:xfrm>
            <a:prstGeom prst="line">
              <a:avLst/>
            </a:prstGeom>
            <a:ln w="19050" cap="flat" cmpd="sng">
              <a:solidFill>
                <a:schemeClr val="tx1"/>
              </a:solidFill>
              <a:prstDash val="solid"/>
              <a:miter/>
              <a:headEnd type="none" w="med" len="med"/>
              <a:tailEnd type="triangle" w="med" len="med"/>
            </a:ln>
          </p:spPr>
        </p:sp>
        <p:sp>
          <p:nvSpPr>
            <p:cNvPr id="141333" name="Line 20"/>
            <p:cNvSpPr/>
            <p:nvPr/>
          </p:nvSpPr>
          <p:spPr>
            <a:xfrm flipH="1" flipV="1">
              <a:off x="1584" y="2304"/>
              <a:ext cx="912" cy="96"/>
            </a:xfrm>
            <a:prstGeom prst="line">
              <a:avLst/>
            </a:prstGeom>
            <a:ln w="19050" cap="flat" cmpd="sng">
              <a:solidFill>
                <a:schemeClr val="tx1"/>
              </a:solidFill>
              <a:prstDash val="solid"/>
              <a:miter/>
              <a:headEnd type="none" w="med" len="med"/>
              <a:tailEnd type="triangle" w="med" len="med"/>
            </a:ln>
          </p:spPr>
        </p:sp>
        <p:sp>
          <p:nvSpPr>
            <p:cNvPr id="141334" name="Freeform 21"/>
            <p:cNvSpPr/>
            <p:nvPr/>
          </p:nvSpPr>
          <p:spPr>
            <a:xfrm>
              <a:off x="2690" y="1632"/>
              <a:ext cx="382" cy="600"/>
            </a:xfrm>
            <a:custGeom>
              <a:avLst/>
              <a:gdLst/>
              <a:ahLst/>
              <a:cxnLst>
                <a:cxn ang="0">
                  <a:pos x="10" y="600"/>
                </a:cxn>
                <a:cxn ang="0">
                  <a:pos x="22" y="468"/>
                </a:cxn>
                <a:cxn ang="0">
                  <a:pos x="46" y="408"/>
                </a:cxn>
                <a:cxn ang="0">
                  <a:pos x="70" y="324"/>
                </a:cxn>
                <a:cxn ang="0">
                  <a:pos x="142" y="180"/>
                </a:cxn>
                <a:cxn ang="0">
                  <a:pos x="226" y="84"/>
                </a:cxn>
                <a:cxn ang="0">
                  <a:pos x="262" y="48"/>
                </a:cxn>
                <a:cxn ang="0">
                  <a:pos x="298" y="36"/>
                </a:cxn>
                <a:cxn ang="0">
                  <a:pos x="382" y="0"/>
                </a:cxn>
              </a:cxnLst>
              <a:pathLst>
                <a:path w="382" h="600">
                  <a:moveTo>
                    <a:pt x="10" y="600"/>
                  </a:moveTo>
                  <a:cubicBezTo>
                    <a:pt x="13" y="578"/>
                    <a:pt x="0" y="538"/>
                    <a:pt x="22" y="468"/>
                  </a:cubicBezTo>
                  <a:cubicBezTo>
                    <a:pt x="28" y="436"/>
                    <a:pt x="38" y="432"/>
                    <a:pt x="46" y="408"/>
                  </a:cubicBezTo>
                  <a:cubicBezTo>
                    <a:pt x="54" y="384"/>
                    <a:pt x="54" y="362"/>
                    <a:pt x="70" y="324"/>
                  </a:cubicBezTo>
                  <a:cubicBezTo>
                    <a:pt x="86" y="286"/>
                    <a:pt x="116" y="220"/>
                    <a:pt x="142" y="180"/>
                  </a:cubicBezTo>
                  <a:cubicBezTo>
                    <a:pt x="228" y="51"/>
                    <a:pt x="151" y="146"/>
                    <a:pt x="226" y="84"/>
                  </a:cubicBezTo>
                  <a:cubicBezTo>
                    <a:pt x="239" y="73"/>
                    <a:pt x="248" y="57"/>
                    <a:pt x="262" y="48"/>
                  </a:cubicBezTo>
                  <a:cubicBezTo>
                    <a:pt x="273" y="41"/>
                    <a:pt x="287" y="42"/>
                    <a:pt x="298" y="36"/>
                  </a:cubicBezTo>
                  <a:cubicBezTo>
                    <a:pt x="329" y="21"/>
                    <a:pt x="345" y="0"/>
                    <a:pt x="382" y="0"/>
                  </a:cubicBezTo>
                </a:path>
              </a:pathLst>
            </a:custGeom>
            <a:noFill/>
            <a:ln w="1905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1335" name="Freeform 22"/>
            <p:cNvSpPr/>
            <p:nvPr/>
          </p:nvSpPr>
          <p:spPr>
            <a:xfrm>
              <a:off x="2832" y="1716"/>
              <a:ext cx="406" cy="672"/>
            </a:xfrm>
            <a:custGeom>
              <a:avLst/>
              <a:gdLst/>
              <a:ahLst/>
              <a:cxnLst>
                <a:cxn ang="0">
                  <a:pos x="384" y="0"/>
                </a:cxn>
                <a:cxn ang="0">
                  <a:pos x="384" y="72"/>
                </a:cxn>
                <a:cxn ang="0">
                  <a:pos x="336" y="360"/>
                </a:cxn>
                <a:cxn ang="0">
                  <a:pos x="312" y="432"/>
                </a:cxn>
                <a:cxn ang="0">
                  <a:pos x="264" y="492"/>
                </a:cxn>
                <a:cxn ang="0">
                  <a:pos x="216" y="564"/>
                </a:cxn>
                <a:cxn ang="0">
                  <a:pos x="0" y="672"/>
                </a:cxn>
              </a:cxnLst>
              <a:pathLst>
                <a:path w="406" h="672">
                  <a:moveTo>
                    <a:pt x="384" y="0"/>
                  </a:moveTo>
                  <a:cubicBezTo>
                    <a:pt x="406" y="67"/>
                    <a:pt x="394" y="5"/>
                    <a:pt x="384" y="72"/>
                  </a:cubicBezTo>
                  <a:cubicBezTo>
                    <a:pt x="370" y="172"/>
                    <a:pt x="358" y="262"/>
                    <a:pt x="336" y="360"/>
                  </a:cubicBezTo>
                  <a:cubicBezTo>
                    <a:pt x="325" y="420"/>
                    <a:pt x="324" y="410"/>
                    <a:pt x="312" y="432"/>
                  </a:cubicBezTo>
                  <a:cubicBezTo>
                    <a:pt x="300" y="454"/>
                    <a:pt x="280" y="470"/>
                    <a:pt x="264" y="492"/>
                  </a:cubicBezTo>
                  <a:cubicBezTo>
                    <a:pt x="248" y="516"/>
                    <a:pt x="232" y="540"/>
                    <a:pt x="216" y="564"/>
                  </a:cubicBezTo>
                  <a:cubicBezTo>
                    <a:pt x="181" y="617"/>
                    <a:pt x="54" y="645"/>
                    <a:pt x="0" y="672"/>
                  </a:cubicBezTo>
                </a:path>
              </a:pathLst>
            </a:custGeom>
            <a:noFill/>
            <a:ln w="1905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1336" name="Freeform 23"/>
            <p:cNvSpPr/>
            <p:nvPr/>
          </p:nvSpPr>
          <p:spPr>
            <a:xfrm>
              <a:off x="1452" y="1584"/>
              <a:ext cx="528" cy="456"/>
            </a:xfrm>
            <a:custGeom>
              <a:avLst/>
              <a:gdLst/>
              <a:ahLst/>
              <a:cxnLst>
                <a:cxn ang="0">
                  <a:pos x="0" y="456"/>
                </a:cxn>
                <a:cxn ang="0">
                  <a:pos x="60" y="264"/>
                </a:cxn>
                <a:cxn ang="0">
                  <a:pos x="120" y="192"/>
                </a:cxn>
                <a:cxn ang="0">
                  <a:pos x="144" y="156"/>
                </a:cxn>
                <a:cxn ang="0">
                  <a:pos x="336" y="24"/>
                </a:cxn>
                <a:cxn ang="0">
                  <a:pos x="468" y="0"/>
                </a:cxn>
                <a:cxn ang="0">
                  <a:pos x="528" y="24"/>
                </a:cxn>
              </a:cxnLst>
              <a:pathLst>
                <a:path w="528" h="456">
                  <a:moveTo>
                    <a:pt x="0" y="456"/>
                  </a:moveTo>
                  <a:cubicBezTo>
                    <a:pt x="21" y="392"/>
                    <a:pt x="39" y="328"/>
                    <a:pt x="60" y="264"/>
                  </a:cubicBezTo>
                  <a:cubicBezTo>
                    <a:pt x="70" y="234"/>
                    <a:pt x="101" y="214"/>
                    <a:pt x="120" y="192"/>
                  </a:cubicBezTo>
                  <a:cubicBezTo>
                    <a:pt x="129" y="181"/>
                    <a:pt x="133" y="165"/>
                    <a:pt x="144" y="156"/>
                  </a:cubicBezTo>
                  <a:cubicBezTo>
                    <a:pt x="196" y="111"/>
                    <a:pt x="278" y="62"/>
                    <a:pt x="336" y="24"/>
                  </a:cubicBezTo>
                  <a:cubicBezTo>
                    <a:pt x="385" y="1"/>
                    <a:pt x="436" y="0"/>
                    <a:pt x="468" y="0"/>
                  </a:cubicBezTo>
                  <a:cubicBezTo>
                    <a:pt x="500" y="0"/>
                    <a:pt x="516" y="19"/>
                    <a:pt x="528" y="24"/>
                  </a:cubicBezTo>
                </a:path>
              </a:pathLst>
            </a:custGeom>
            <a:noFill/>
            <a:ln w="1905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1337" name="Line 24"/>
            <p:cNvSpPr/>
            <p:nvPr/>
          </p:nvSpPr>
          <p:spPr>
            <a:xfrm flipH="1">
              <a:off x="1584" y="1728"/>
              <a:ext cx="480" cy="432"/>
            </a:xfrm>
            <a:prstGeom prst="line">
              <a:avLst/>
            </a:prstGeom>
            <a:ln w="19050" cap="flat" cmpd="sng">
              <a:solidFill>
                <a:schemeClr val="tx1"/>
              </a:solidFill>
              <a:prstDash val="solid"/>
              <a:miter/>
              <a:headEnd type="none" w="med" len="med"/>
              <a:tailEnd type="triangle" w="med" len="med"/>
            </a:ln>
          </p:spPr>
        </p:sp>
        <p:sp>
          <p:nvSpPr>
            <p:cNvPr id="141338" name="Freeform 25"/>
            <p:cNvSpPr/>
            <p:nvPr/>
          </p:nvSpPr>
          <p:spPr>
            <a:xfrm>
              <a:off x="779" y="1680"/>
              <a:ext cx="481" cy="564"/>
            </a:xfrm>
            <a:custGeom>
              <a:avLst/>
              <a:gdLst/>
              <a:ahLst/>
              <a:cxnLst>
                <a:cxn ang="0">
                  <a:pos x="481" y="564"/>
                </a:cxn>
                <a:cxn ang="0">
                  <a:pos x="289" y="444"/>
                </a:cxn>
                <a:cxn ang="0">
                  <a:pos x="265" y="408"/>
                </a:cxn>
                <a:cxn ang="0">
                  <a:pos x="193" y="348"/>
                </a:cxn>
                <a:cxn ang="0">
                  <a:pos x="109" y="240"/>
                </a:cxn>
                <a:cxn ang="0">
                  <a:pos x="49" y="168"/>
                </a:cxn>
                <a:cxn ang="0">
                  <a:pos x="25" y="84"/>
                </a:cxn>
                <a:cxn ang="0">
                  <a:pos x="1" y="0"/>
                </a:cxn>
              </a:cxnLst>
              <a:pathLst>
                <a:path w="481" h="564">
                  <a:moveTo>
                    <a:pt x="481" y="564"/>
                  </a:moveTo>
                  <a:cubicBezTo>
                    <a:pt x="419" y="543"/>
                    <a:pt x="338" y="493"/>
                    <a:pt x="289" y="444"/>
                  </a:cubicBezTo>
                  <a:cubicBezTo>
                    <a:pt x="279" y="434"/>
                    <a:pt x="275" y="418"/>
                    <a:pt x="265" y="408"/>
                  </a:cubicBezTo>
                  <a:cubicBezTo>
                    <a:pt x="171" y="314"/>
                    <a:pt x="291" y="466"/>
                    <a:pt x="193" y="348"/>
                  </a:cubicBezTo>
                  <a:cubicBezTo>
                    <a:pt x="156" y="304"/>
                    <a:pt x="161" y="274"/>
                    <a:pt x="109" y="240"/>
                  </a:cubicBezTo>
                  <a:cubicBezTo>
                    <a:pt x="92" y="214"/>
                    <a:pt x="66" y="194"/>
                    <a:pt x="49" y="168"/>
                  </a:cubicBezTo>
                  <a:cubicBezTo>
                    <a:pt x="42" y="157"/>
                    <a:pt x="27" y="91"/>
                    <a:pt x="25" y="84"/>
                  </a:cubicBezTo>
                  <a:cubicBezTo>
                    <a:pt x="0" y="0"/>
                    <a:pt x="1" y="39"/>
                    <a:pt x="1" y="0"/>
                  </a:cubicBezTo>
                </a:path>
              </a:pathLst>
            </a:custGeom>
            <a:noFill/>
            <a:ln w="1905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1339" name="Freeform 26"/>
            <p:cNvSpPr/>
            <p:nvPr/>
          </p:nvSpPr>
          <p:spPr>
            <a:xfrm>
              <a:off x="948" y="1584"/>
              <a:ext cx="456" cy="456"/>
            </a:xfrm>
            <a:custGeom>
              <a:avLst/>
              <a:gdLst/>
              <a:ahLst/>
              <a:cxnLst>
                <a:cxn ang="0">
                  <a:pos x="0" y="0"/>
                </a:cxn>
                <a:cxn ang="0">
                  <a:pos x="276" y="120"/>
                </a:cxn>
                <a:cxn ang="0">
                  <a:pos x="456" y="456"/>
                </a:cxn>
              </a:cxnLst>
              <a:pathLst>
                <a:path w="456" h="456">
                  <a:moveTo>
                    <a:pt x="0" y="0"/>
                  </a:moveTo>
                  <a:cubicBezTo>
                    <a:pt x="98" y="33"/>
                    <a:pt x="189" y="62"/>
                    <a:pt x="276" y="120"/>
                  </a:cubicBezTo>
                  <a:cubicBezTo>
                    <a:pt x="349" y="229"/>
                    <a:pt x="456" y="315"/>
                    <a:pt x="456" y="456"/>
                  </a:cubicBezTo>
                </a:path>
              </a:pathLst>
            </a:custGeom>
            <a:noFill/>
            <a:ln w="1905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1340" name="Text Box 27"/>
            <p:cNvSpPr txBox="1"/>
            <p:nvPr/>
          </p:nvSpPr>
          <p:spPr>
            <a:xfrm>
              <a:off x="384" y="1296"/>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sym typeface="Symbol" panose="05050102010706020507" pitchFamily="18" charset="2"/>
                </a:rPr>
                <a:t></a:t>
              </a:r>
              <a:endParaRPr lang="en-US" altLang="zh-CN" sz="1800" dirty="0">
                <a:latin typeface="Verdana" panose="020B0604030504040204" pitchFamily="34" charset="0"/>
              </a:endParaRPr>
            </a:p>
          </p:txBody>
        </p:sp>
        <p:sp>
          <p:nvSpPr>
            <p:cNvPr id="141341" name="Text Box 28"/>
            <p:cNvSpPr txBox="1"/>
            <p:nvPr/>
          </p:nvSpPr>
          <p:spPr>
            <a:xfrm>
              <a:off x="648" y="864"/>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1342" name="Text Box 29"/>
            <p:cNvSpPr txBox="1"/>
            <p:nvPr/>
          </p:nvSpPr>
          <p:spPr>
            <a:xfrm>
              <a:off x="1824" y="144"/>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1343" name="Text Box 30"/>
            <p:cNvSpPr txBox="1"/>
            <p:nvPr/>
          </p:nvSpPr>
          <p:spPr>
            <a:xfrm>
              <a:off x="3024" y="816"/>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1344" name="Text Box 31"/>
            <p:cNvSpPr txBox="1"/>
            <p:nvPr/>
          </p:nvSpPr>
          <p:spPr>
            <a:xfrm>
              <a:off x="2736" y="48"/>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1345" name="Text Box 32"/>
            <p:cNvSpPr txBox="1"/>
            <p:nvPr/>
          </p:nvSpPr>
          <p:spPr>
            <a:xfrm>
              <a:off x="768" y="1968"/>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1346" name="Text Box 33"/>
            <p:cNvSpPr txBox="1"/>
            <p:nvPr/>
          </p:nvSpPr>
          <p:spPr>
            <a:xfrm>
              <a:off x="2544" y="1248"/>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1347" name="Text Box 34"/>
            <p:cNvSpPr txBox="1"/>
            <p:nvPr/>
          </p:nvSpPr>
          <p:spPr>
            <a:xfrm>
              <a:off x="2544" y="1776"/>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1348" name="Text Box 35"/>
            <p:cNvSpPr txBox="1"/>
            <p:nvPr/>
          </p:nvSpPr>
          <p:spPr>
            <a:xfrm>
              <a:off x="1872" y="552"/>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1349" name="Text Box 36"/>
            <p:cNvSpPr txBox="1"/>
            <p:nvPr/>
          </p:nvSpPr>
          <p:spPr>
            <a:xfrm>
              <a:off x="1008" y="1020"/>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1350" name="Text Box 37"/>
            <p:cNvSpPr txBox="1"/>
            <p:nvPr/>
          </p:nvSpPr>
          <p:spPr>
            <a:xfrm>
              <a:off x="1104" y="1428"/>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1351" name="Text Box 38"/>
            <p:cNvSpPr txBox="1"/>
            <p:nvPr/>
          </p:nvSpPr>
          <p:spPr>
            <a:xfrm>
              <a:off x="1488" y="1440"/>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1352" name="Text Box 39"/>
            <p:cNvSpPr txBox="1"/>
            <p:nvPr/>
          </p:nvSpPr>
          <p:spPr>
            <a:xfrm>
              <a:off x="1836" y="1872"/>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1353" name="Text Box 40"/>
            <p:cNvSpPr txBox="1"/>
            <p:nvPr/>
          </p:nvSpPr>
          <p:spPr>
            <a:xfrm>
              <a:off x="1872" y="2304"/>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1354" name="Text Box 41"/>
            <p:cNvSpPr txBox="1"/>
            <p:nvPr/>
          </p:nvSpPr>
          <p:spPr>
            <a:xfrm>
              <a:off x="3120" y="1968"/>
              <a:ext cx="336" cy="2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grpSp>
      <p:sp>
        <p:nvSpPr>
          <p:cNvPr id="141315" name="Text Box 42"/>
          <p:cNvSpPr txBox="1"/>
          <p:nvPr/>
        </p:nvSpPr>
        <p:spPr>
          <a:xfrm>
            <a:off x="762000" y="5638800"/>
            <a:ext cx="6705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u="sng" dirty="0">
                <a:solidFill>
                  <a:schemeClr val="accent2"/>
                </a:solidFill>
                <a:latin typeface="Verdana" panose="020B0604030504040204" pitchFamily="34" charset="0"/>
              </a:rPr>
              <a:t>例子：将图中的</a:t>
            </a:r>
            <a:r>
              <a:rPr lang="en-US" altLang="zh-CN" sz="2800" u="sng" dirty="0">
                <a:solidFill>
                  <a:schemeClr val="accent2"/>
                </a:solidFill>
                <a:latin typeface="Verdana" panose="020B0604030504040204" pitchFamily="34" charset="0"/>
              </a:rPr>
              <a:t>DFA M</a:t>
            </a:r>
            <a:r>
              <a:rPr lang="zh-CN" altLang="en-US" sz="2800" u="sng" dirty="0">
                <a:solidFill>
                  <a:schemeClr val="accent2"/>
                </a:solidFill>
                <a:latin typeface="Verdana" panose="020B0604030504040204" pitchFamily="34" charset="0"/>
              </a:rPr>
              <a:t>最小化。</a:t>
            </a:r>
            <a:endParaRPr lang="zh-CN" altLang="en-US" sz="2800" u="sng" dirty="0">
              <a:solidFill>
                <a:schemeClr val="accent2"/>
              </a:solidFill>
              <a:latin typeface="Verdana" panose="020B0604030504040204" pitchFamily="34" charset="0"/>
            </a:endParaRP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Text Box 2"/>
          <p:cNvSpPr txBox="1"/>
          <p:nvPr/>
        </p:nvSpPr>
        <p:spPr>
          <a:xfrm>
            <a:off x="457200" y="381000"/>
            <a:ext cx="8229600" cy="6076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latin typeface="Verdana" panose="020B0604030504040204" pitchFamily="34" charset="0"/>
                <a:sym typeface="Wingdings" panose="05000000000000000000" pitchFamily="2" charset="2"/>
              </a:rPr>
              <a:t> </a:t>
            </a:r>
            <a:r>
              <a:rPr lang="zh-CN" altLang="en-US" sz="2800" dirty="0">
                <a:latin typeface="Verdana" panose="020B0604030504040204" pitchFamily="34" charset="0"/>
                <a:sym typeface="Wingdings" panose="05000000000000000000" pitchFamily="2" charset="2"/>
              </a:rPr>
              <a:t>将</a:t>
            </a:r>
            <a:r>
              <a:rPr lang="en-US" altLang="zh-CN" sz="2800" dirty="0">
                <a:latin typeface="Verdana" panose="020B0604030504040204" pitchFamily="34" charset="0"/>
                <a:sym typeface="Wingdings" panose="05000000000000000000" pitchFamily="2" charset="2"/>
              </a:rPr>
              <a:t>M</a:t>
            </a:r>
            <a:r>
              <a:rPr lang="zh-CN" altLang="en-US" sz="2800" dirty="0">
                <a:latin typeface="Verdana" panose="020B0604030504040204" pitchFamily="34" charset="0"/>
                <a:sym typeface="Wingdings" panose="05000000000000000000" pitchFamily="2" charset="2"/>
              </a:rPr>
              <a:t>分成两个子集：</a:t>
            </a:r>
            <a:endParaRPr lang="zh-CN" altLang="en-US" sz="2800" dirty="0">
              <a:latin typeface="Verdana" panose="020B0604030504040204" pitchFamily="34" charset="0"/>
              <a:sym typeface="Wingdings" panose="05000000000000000000" pitchFamily="2" charset="2"/>
            </a:endParaRPr>
          </a:p>
          <a:p>
            <a:pPr marL="0" lvl="0" indent="0" eaLnBrk="1" hangingPunct="1">
              <a:spcBef>
                <a:spcPct val="50000"/>
              </a:spcBef>
              <a:buNone/>
            </a:pPr>
            <a:r>
              <a:rPr lang="zh-CN" altLang="en-US" sz="2800" dirty="0">
                <a:latin typeface="Verdana" panose="020B0604030504040204" pitchFamily="34" charset="0"/>
                <a:sym typeface="Wingdings" panose="05000000000000000000" pitchFamily="2" charset="2"/>
              </a:rPr>
              <a:t>  一个终态（可接受态）组成，一个非终态组成。</a:t>
            </a:r>
            <a:endParaRPr lang="zh-CN" altLang="en-US" sz="2800" dirty="0">
              <a:latin typeface="Verdana" panose="020B0604030504040204" pitchFamily="34" charset="0"/>
              <a:sym typeface="Wingdings" panose="05000000000000000000" pitchFamily="2" charset="2"/>
            </a:endParaRPr>
          </a:p>
          <a:p>
            <a:pPr marL="0" lvl="0" indent="0" eaLnBrk="1" hangingPunct="1">
              <a:spcBef>
                <a:spcPct val="50000"/>
              </a:spcBef>
              <a:buNone/>
            </a:pPr>
            <a:r>
              <a:rPr lang="zh-CN" altLang="en-US" sz="2800" dirty="0">
                <a:latin typeface="Verdana" panose="020B0604030504040204" pitchFamily="34" charset="0"/>
                <a:sym typeface="Wingdings" panose="05000000000000000000" pitchFamily="2" charset="2"/>
              </a:rPr>
              <a:t> </a:t>
            </a:r>
            <a:r>
              <a:rPr lang="en-US" altLang="zh-CN" sz="2800" dirty="0">
                <a:latin typeface="Verdana" panose="020B0604030504040204" pitchFamily="34" charset="0"/>
                <a:sym typeface="Wingdings" panose="05000000000000000000" pitchFamily="2" charset="2"/>
              </a:rPr>
              <a:t>P0</a:t>
            </a:r>
            <a:r>
              <a:rPr lang="zh-CN" altLang="en-US" sz="2800" dirty="0">
                <a:latin typeface="Verdana" panose="020B0604030504040204" pitchFamily="34" charset="0"/>
                <a:sym typeface="Wingdings" panose="05000000000000000000" pitchFamily="2" charset="2"/>
              </a:rPr>
              <a:t>＝</a:t>
            </a:r>
            <a:r>
              <a:rPr lang="en-US" altLang="zh-CN" sz="2800" dirty="0">
                <a:latin typeface="Verdana" panose="020B0604030504040204" pitchFamily="34" charset="0"/>
                <a:sym typeface="Wingdings" panose="05000000000000000000" pitchFamily="2" charset="2"/>
              </a:rPr>
              <a:t>({1,2,3,4},</a:t>
            </a:r>
            <a:r>
              <a:rPr lang="zh-CN" altLang="en-US" sz="2800" dirty="0">
                <a:latin typeface="Verdana" panose="020B0604030504040204" pitchFamily="34" charset="0"/>
                <a:sym typeface="Wingdings" panose="05000000000000000000" pitchFamily="2" charset="2"/>
              </a:rPr>
              <a:t>｛</a:t>
            </a:r>
            <a:r>
              <a:rPr lang="en-US" altLang="zh-CN" sz="2800" dirty="0">
                <a:latin typeface="Verdana" panose="020B0604030504040204" pitchFamily="34" charset="0"/>
                <a:sym typeface="Wingdings" panose="05000000000000000000" pitchFamily="2" charset="2"/>
              </a:rPr>
              <a:t>5,6,7})</a:t>
            </a:r>
            <a:endParaRPr lang="en-US" altLang="zh-CN" sz="2800" dirty="0">
              <a:latin typeface="Verdana" panose="020B0604030504040204" pitchFamily="34" charset="0"/>
              <a:sym typeface="Wingdings" panose="05000000000000000000" pitchFamily="2" charset="2"/>
            </a:endParaRPr>
          </a:p>
          <a:p>
            <a:pPr marL="0" lvl="0" indent="0" eaLnBrk="1" hangingPunct="1">
              <a:spcBef>
                <a:spcPct val="50000"/>
              </a:spcBef>
              <a:buNone/>
            </a:pPr>
            <a:r>
              <a:rPr lang="en-US" altLang="zh-CN" sz="2800" dirty="0">
                <a:latin typeface="Verdana" panose="020B0604030504040204" pitchFamily="34" charset="0"/>
                <a:sym typeface="Wingdings" panose="05000000000000000000" pitchFamily="2" charset="2"/>
              </a:rPr>
              <a:t> </a:t>
            </a:r>
            <a:r>
              <a:rPr lang="zh-CN" altLang="en-US" sz="2800" dirty="0">
                <a:latin typeface="Verdana" panose="020B0604030504040204" pitchFamily="34" charset="0"/>
                <a:sym typeface="Wingdings" panose="05000000000000000000" pitchFamily="2" charset="2"/>
              </a:rPr>
              <a:t>第</a:t>
            </a:r>
            <a:r>
              <a:rPr lang="en-US" altLang="zh-CN" sz="2800" dirty="0">
                <a:latin typeface="Verdana" panose="020B0604030504040204" pitchFamily="34" charset="0"/>
                <a:sym typeface="Wingdings" panose="05000000000000000000" pitchFamily="2" charset="2"/>
              </a:rPr>
              <a:t>1</a:t>
            </a:r>
            <a:r>
              <a:rPr lang="zh-CN" altLang="en-US" sz="2800" dirty="0">
                <a:latin typeface="Verdana" panose="020B0604030504040204" pitchFamily="34" charset="0"/>
                <a:sym typeface="Wingdings" panose="05000000000000000000" pitchFamily="2" charset="2"/>
              </a:rPr>
              <a:t>个子集｛</a:t>
            </a:r>
            <a:r>
              <a:rPr lang="en-US" altLang="zh-CN" sz="2800" dirty="0">
                <a:latin typeface="Verdana" panose="020B0604030504040204" pitchFamily="34" charset="0"/>
                <a:sym typeface="Wingdings" panose="05000000000000000000" pitchFamily="2" charset="2"/>
              </a:rPr>
              <a:t>1,2,3,4</a:t>
            </a:r>
            <a:r>
              <a:rPr lang="zh-CN" altLang="en-US" sz="2800" dirty="0">
                <a:latin typeface="Verdana" panose="020B0604030504040204" pitchFamily="34" charset="0"/>
                <a:sym typeface="Wingdings" panose="05000000000000000000" pitchFamily="2" charset="2"/>
              </a:rPr>
              <a:t>｝中：</a:t>
            </a:r>
            <a:endParaRPr lang="zh-CN" altLang="en-US" sz="2800" dirty="0">
              <a:latin typeface="Verdana" panose="020B0604030504040204" pitchFamily="34" charset="0"/>
              <a:sym typeface="Wingdings" panose="05000000000000000000" pitchFamily="2" charset="2"/>
            </a:endParaRPr>
          </a:p>
          <a:p>
            <a:pPr marL="0" lvl="0" indent="0" eaLnBrk="1" hangingPunct="1">
              <a:spcBef>
                <a:spcPct val="50000"/>
              </a:spcBef>
              <a:buNone/>
            </a:pPr>
            <a:r>
              <a:rPr lang="zh-CN" altLang="en-US" sz="2800" dirty="0">
                <a:latin typeface="Verdana" panose="020B0604030504040204" pitchFamily="34" charset="0"/>
                <a:sym typeface="Wingdings" panose="05000000000000000000" pitchFamily="2" charset="2"/>
              </a:rPr>
              <a:t>   ｛</a:t>
            </a:r>
            <a:r>
              <a:rPr lang="en-US" altLang="zh-CN" sz="2800" dirty="0">
                <a:latin typeface="Verdana" panose="020B0604030504040204" pitchFamily="34" charset="0"/>
                <a:sym typeface="Wingdings" panose="05000000000000000000" pitchFamily="2" charset="2"/>
              </a:rPr>
              <a:t>1,2}</a:t>
            </a:r>
            <a:r>
              <a:rPr lang="zh-CN" altLang="en-US" sz="2800" dirty="0">
                <a:latin typeface="Verdana" panose="020B0604030504040204" pitchFamily="34" charset="0"/>
                <a:sym typeface="Wingdings" panose="05000000000000000000" pitchFamily="2" charset="2"/>
              </a:rPr>
              <a:t>中的状态和｛</a:t>
            </a:r>
            <a:r>
              <a:rPr lang="en-US" altLang="zh-CN" sz="2800" dirty="0">
                <a:latin typeface="Verdana" panose="020B0604030504040204" pitchFamily="34" charset="0"/>
                <a:sym typeface="Wingdings" panose="05000000000000000000" pitchFamily="2" charset="2"/>
              </a:rPr>
              <a:t>3,4}</a:t>
            </a:r>
            <a:r>
              <a:rPr lang="zh-CN" altLang="en-US" sz="2800" dirty="0">
                <a:latin typeface="Verdana" panose="020B0604030504040204" pitchFamily="34" charset="0"/>
                <a:sym typeface="Wingdings" panose="05000000000000000000" pitchFamily="2" charset="2"/>
              </a:rPr>
              <a:t>中的任何状态在读入</a:t>
            </a:r>
            <a:r>
              <a:rPr lang="en-US" altLang="zh-CN" sz="2800" dirty="0">
                <a:latin typeface="Verdana" panose="020B0604030504040204" pitchFamily="34" charset="0"/>
                <a:sym typeface="Wingdings" panose="05000000000000000000" pitchFamily="2" charset="2"/>
              </a:rPr>
              <a:t>a</a:t>
            </a:r>
            <a:r>
              <a:rPr lang="zh-CN" altLang="en-US" sz="2800" dirty="0">
                <a:latin typeface="Verdana" panose="020B0604030504040204" pitchFamily="34" charset="0"/>
                <a:sym typeface="Wingdings" panose="05000000000000000000" pitchFamily="2" charset="2"/>
              </a:rPr>
              <a:t>后到达了不等价的状态，两个状态都是不可区别的。</a:t>
            </a:r>
            <a:endParaRPr lang="zh-CN" altLang="en-US" sz="2800" dirty="0">
              <a:latin typeface="Verdana" panose="020B0604030504040204" pitchFamily="34" charset="0"/>
              <a:sym typeface="Wingdings" panose="05000000000000000000" pitchFamily="2" charset="2"/>
            </a:endParaRPr>
          </a:p>
          <a:p>
            <a:pPr marL="0" lvl="0" indent="0" eaLnBrk="1" hangingPunct="1">
              <a:spcBef>
                <a:spcPct val="50000"/>
              </a:spcBef>
              <a:buNone/>
            </a:pPr>
            <a:r>
              <a:rPr lang="zh-CN" altLang="en-US" sz="2800" dirty="0">
                <a:latin typeface="Verdana" panose="020B0604030504040204" pitchFamily="34" charset="0"/>
                <a:sym typeface="Wingdings" panose="05000000000000000000" pitchFamily="2" charset="2"/>
              </a:rPr>
              <a:t>    </a:t>
            </a:r>
            <a:r>
              <a:rPr lang="en-US" altLang="zh-CN" sz="2800" dirty="0">
                <a:latin typeface="Verdana" panose="020B0604030504040204" pitchFamily="34" charset="0"/>
                <a:sym typeface="Wingdings" panose="05000000000000000000" pitchFamily="2" charset="2"/>
              </a:rPr>
              <a:t>P1</a:t>
            </a:r>
            <a:r>
              <a:rPr lang="zh-CN" altLang="en-US" sz="2800" dirty="0">
                <a:latin typeface="Verdana" panose="020B0604030504040204" pitchFamily="34" charset="0"/>
                <a:sym typeface="Wingdings" panose="05000000000000000000" pitchFamily="2" charset="2"/>
              </a:rPr>
              <a:t>＝</a:t>
            </a:r>
            <a:r>
              <a:rPr lang="en-US" altLang="zh-CN" sz="2800" dirty="0">
                <a:latin typeface="Verdana" panose="020B0604030504040204" pitchFamily="34" charset="0"/>
                <a:sym typeface="Wingdings" panose="05000000000000000000" pitchFamily="2" charset="2"/>
              </a:rPr>
              <a:t>({1,2},</a:t>
            </a:r>
            <a:r>
              <a:rPr lang="zh-CN" altLang="en-US" sz="2800" dirty="0">
                <a:latin typeface="Verdana" panose="020B0604030504040204" pitchFamily="34" charset="0"/>
                <a:sym typeface="Wingdings" panose="05000000000000000000" pitchFamily="2" charset="2"/>
              </a:rPr>
              <a:t>｛</a:t>
            </a:r>
            <a:r>
              <a:rPr lang="en-US" altLang="zh-CN" sz="2800" dirty="0">
                <a:latin typeface="Verdana" panose="020B0604030504040204" pitchFamily="34" charset="0"/>
                <a:sym typeface="Wingdings" panose="05000000000000000000" pitchFamily="2" charset="2"/>
              </a:rPr>
              <a:t>3,4},</a:t>
            </a:r>
            <a:r>
              <a:rPr lang="zh-CN" altLang="en-US" sz="2800" dirty="0">
                <a:latin typeface="Verdana" panose="020B0604030504040204" pitchFamily="34" charset="0"/>
                <a:sym typeface="Wingdings" panose="05000000000000000000" pitchFamily="2" charset="2"/>
              </a:rPr>
              <a:t>｛</a:t>
            </a:r>
            <a:r>
              <a:rPr lang="en-US" altLang="zh-CN" sz="2800" dirty="0">
                <a:latin typeface="Verdana" panose="020B0604030504040204" pitchFamily="34" charset="0"/>
                <a:sym typeface="Wingdings" panose="05000000000000000000" pitchFamily="2" charset="2"/>
              </a:rPr>
              <a:t>5,6,7})</a:t>
            </a:r>
            <a:endParaRPr lang="en-US" altLang="zh-CN" sz="2800" dirty="0">
              <a:latin typeface="Verdana" panose="020B0604030504040204" pitchFamily="34" charset="0"/>
              <a:sym typeface="Wingdings" panose="05000000000000000000" pitchFamily="2" charset="2"/>
            </a:endParaRPr>
          </a:p>
          <a:p>
            <a:pPr marL="0" lvl="0" indent="0" eaLnBrk="1" hangingPunct="1">
              <a:spcBef>
                <a:spcPct val="50000"/>
              </a:spcBef>
              <a:buNone/>
            </a:pPr>
            <a:r>
              <a:rPr lang="en-US" altLang="zh-CN" sz="2800" dirty="0">
                <a:latin typeface="Verdana" panose="020B0604030504040204" pitchFamily="34" charset="0"/>
                <a:sym typeface="Wingdings" panose="05000000000000000000" pitchFamily="2" charset="2"/>
              </a:rPr>
              <a:t> P1</a:t>
            </a:r>
            <a:r>
              <a:rPr lang="zh-CN" altLang="en-US" sz="2800" dirty="0">
                <a:latin typeface="Verdana" panose="020B0604030504040204" pitchFamily="34" charset="0"/>
                <a:sym typeface="Wingdings" panose="05000000000000000000" pitchFamily="2" charset="2"/>
              </a:rPr>
              <a:t>中的｛</a:t>
            </a:r>
            <a:r>
              <a:rPr lang="en-US" altLang="zh-CN" sz="2800" dirty="0">
                <a:latin typeface="Verdana" panose="020B0604030504040204" pitchFamily="34" charset="0"/>
                <a:sym typeface="Wingdings" panose="05000000000000000000" pitchFamily="2" charset="2"/>
              </a:rPr>
              <a:t>3,4}</a:t>
            </a:r>
            <a:r>
              <a:rPr lang="zh-CN" altLang="en-US" sz="2800" dirty="0">
                <a:latin typeface="Verdana" panose="020B0604030504040204" pitchFamily="34" charset="0"/>
                <a:sym typeface="Wingdings" panose="05000000000000000000" pitchFamily="2" charset="2"/>
              </a:rPr>
              <a:t>对应输入符号</a:t>
            </a:r>
            <a:r>
              <a:rPr lang="en-US" altLang="zh-CN" sz="2800" dirty="0">
                <a:latin typeface="Verdana" panose="020B0604030504040204" pitchFamily="34" charset="0"/>
                <a:sym typeface="Wingdings" panose="05000000000000000000" pitchFamily="2" charset="2"/>
              </a:rPr>
              <a:t>a</a:t>
            </a:r>
            <a:r>
              <a:rPr lang="zh-CN" altLang="en-US" sz="2800" dirty="0">
                <a:latin typeface="Verdana" panose="020B0604030504040204" pitchFamily="34" charset="0"/>
                <a:sym typeface="Wingdings" panose="05000000000000000000" pitchFamily="2" charset="2"/>
              </a:rPr>
              <a:t>或</a:t>
            </a:r>
            <a:r>
              <a:rPr lang="en-US" altLang="zh-CN" sz="2800" dirty="0">
                <a:latin typeface="Verdana" panose="020B0604030504040204" pitchFamily="34" charset="0"/>
                <a:sym typeface="Wingdings" panose="05000000000000000000" pitchFamily="2" charset="2"/>
              </a:rPr>
              <a:t>b</a:t>
            </a:r>
            <a:r>
              <a:rPr lang="zh-CN" altLang="en-US" sz="2800" dirty="0">
                <a:latin typeface="Verdana" panose="020B0604030504040204" pitchFamily="34" charset="0"/>
                <a:sym typeface="Wingdings" panose="05000000000000000000" pitchFamily="2" charset="2"/>
              </a:rPr>
              <a:t>，将再分割：</a:t>
            </a:r>
            <a:endParaRPr lang="zh-CN" altLang="en-US" sz="2800" dirty="0">
              <a:latin typeface="Verdana" panose="020B0604030504040204" pitchFamily="34" charset="0"/>
              <a:sym typeface="Wingdings" panose="05000000000000000000" pitchFamily="2" charset="2"/>
            </a:endParaRPr>
          </a:p>
          <a:p>
            <a:pPr marL="0" lvl="0" indent="0" eaLnBrk="1" hangingPunct="1">
              <a:spcBef>
                <a:spcPct val="50000"/>
              </a:spcBef>
              <a:buNone/>
            </a:pPr>
            <a:r>
              <a:rPr lang="zh-CN" altLang="en-US" sz="2800" dirty="0">
                <a:latin typeface="Verdana" panose="020B0604030504040204" pitchFamily="34" charset="0"/>
                <a:sym typeface="Wingdings" panose="05000000000000000000" pitchFamily="2" charset="2"/>
              </a:rPr>
              <a:t>   </a:t>
            </a:r>
            <a:r>
              <a:rPr lang="en-US" altLang="zh-CN" sz="2800" dirty="0">
                <a:latin typeface="Verdana" panose="020B0604030504040204" pitchFamily="34" charset="0"/>
                <a:sym typeface="Wingdings" panose="05000000000000000000" pitchFamily="2" charset="2"/>
              </a:rPr>
              <a:t>P2</a:t>
            </a:r>
            <a:r>
              <a:rPr lang="zh-CN" altLang="en-US" sz="2800" dirty="0">
                <a:latin typeface="Verdana" panose="020B0604030504040204" pitchFamily="34" charset="0"/>
                <a:sym typeface="Wingdings" panose="05000000000000000000" pitchFamily="2" charset="2"/>
              </a:rPr>
              <a:t>＝</a:t>
            </a:r>
            <a:r>
              <a:rPr lang="en-US" altLang="zh-CN" sz="2800" dirty="0">
                <a:latin typeface="Verdana" panose="020B0604030504040204" pitchFamily="34" charset="0"/>
                <a:sym typeface="Wingdings" panose="05000000000000000000" pitchFamily="2" charset="2"/>
              </a:rPr>
              <a:t>({1,2},{3},{4},{5,6,7})</a:t>
            </a:r>
            <a:endParaRPr lang="en-US" altLang="zh-CN" sz="2800" dirty="0">
              <a:latin typeface="Verdana" panose="020B0604030504040204" pitchFamily="34" charset="0"/>
              <a:sym typeface="Wingdings" panose="05000000000000000000" pitchFamily="2" charset="2"/>
            </a:endParaRPr>
          </a:p>
          <a:p>
            <a:pPr marL="0" lvl="0" indent="0" eaLnBrk="1" hangingPunct="1">
              <a:spcBef>
                <a:spcPct val="50000"/>
              </a:spcBef>
              <a:buNone/>
            </a:pPr>
            <a:r>
              <a:rPr lang="en-US" altLang="zh-CN" sz="2800" dirty="0">
                <a:latin typeface="Verdana" panose="020B0604030504040204" pitchFamily="34" charset="0"/>
                <a:sym typeface="Wingdings" panose="05000000000000000000" pitchFamily="2" charset="2"/>
              </a:rPr>
              <a:t>  P2</a:t>
            </a:r>
            <a:r>
              <a:rPr lang="zh-CN" altLang="en-US" sz="2800" dirty="0">
                <a:latin typeface="Verdana" panose="020B0604030504040204" pitchFamily="34" charset="0"/>
                <a:sym typeface="Wingdings" panose="05000000000000000000" pitchFamily="2" charset="2"/>
              </a:rPr>
              <a:t>中的</a:t>
            </a:r>
            <a:r>
              <a:rPr lang="en-US" altLang="zh-CN" sz="2800" dirty="0">
                <a:latin typeface="Verdana" panose="020B0604030504040204" pitchFamily="34" charset="0"/>
                <a:sym typeface="Wingdings" panose="05000000000000000000" pitchFamily="2" charset="2"/>
              </a:rPr>
              <a:t>{5,6,7}</a:t>
            </a:r>
            <a:r>
              <a:rPr lang="zh-CN" altLang="en-US" sz="2800" dirty="0">
                <a:latin typeface="Verdana" panose="020B0604030504040204" pitchFamily="34" charset="0"/>
                <a:sym typeface="Wingdings" panose="05000000000000000000" pitchFamily="2" charset="2"/>
              </a:rPr>
              <a:t>可有输入符号</a:t>
            </a:r>
            <a:r>
              <a:rPr lang="en-US" altLang="zh-CN" sz="2800" dirty="0">
                <a:latin typeface="Verdana" panose="020B0604030504040204" pitchFamily="34" charset="0"/>
                <a:sym typeface="Wingdings" panose="05000000000000000000" pitchFamily="2" charset="2"/>
              </a:rPr>
              <a:t>a</a:t>
            </a:r>
            <a:r>
              <a:rPr lang="zh-CN" altLang="en-US" sz="2800" dirty="0">
                <a:latin typeface="Verdana" panose="020B0604030504040204" pitchFamily="34" charset="0"/>
                <a:sym typeface="Wingdings" panose="05000000000000000000" pitchFamily="2" charset="2"/>
              </a:rPr>
              <a:t>或</a:t>
            </a:r>
            <a:r>
              <a:rPr lang="en-US" altLang="zh-CN" sz="2800" dirty="0">
                <a:latin typeface="Verdana" panose="020B0604030504040204" pitchFamily="34" charset="0"/>
                <a:sym typeface="Wingdings" panose="05000000000000000000" pitchFamily="2" charset="2"/>
              </a:rPr>
              <a:t>b</a:t>
            </a:r>
            <a:r>
              <a:rPr lang="zh-CN" altLang="en-US" sz="2800" dirty="0">
                <a:latin typeface="Verdana" panose="020B0604030504040204" pitchFamily="34" charset="0"/>
                <a:sym typeface="Wingdings" panose="05000000000000000000" pitchFamily="2" charset="2"/>
              </a:rPr>
              <a:t>，分割为：</a:t>
            </a:r>
            <a:endParaRPr lang="zh-CN" altLang="en-US" sz="2800" dirty="0">
              <a:latin typeface="Verdana" panose="020B0604030504040204" pitchFamily="34" charset="0"/>
            </a:endParaRP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Oval 2"/>
          <p:cNvSpPr/>
          <p:nvPr/>
        </p:nvSpPr>
        <p:spPr>
          <a:xfrm>
            <a:off x="1276350" y="2265363"/>
            <a:ext cx="485775" cy="4556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4387" name="Oval 3"/>
          <p:cNvSpPr/>
          <p:nvPr/>
        </p:nvSpPr>
        <p:spPr>
          <a:xfrm>
            <a:off x="669925" y="3290888"/>
            <a:ext cx="363538" cy="3413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1</a:t>
            </a:r>
            <a:endParaRPr lang="en-US" altLang="zh-CN" sz="1800" dirty="0">
              <a:latin typeface="Verdana" panose="020B0604030504040204" pitchFamily="34" charset="0"/>
            </a:endParaRPr>
          </a:p>
        </p:txBody>
      </p:sp>
      <p:sp>
        <p:nvSpPr>
          <p:cNvPr id="144388" name="Oval 4"/>
          <p:cNvSpPr/>
          <p:nvPr/>
        </p:nvSpPr>
        <p:spPr>
          <a:xfrm>
            <a:off x="1336675" y="2322513"/>
            <a:ext cx="365125" cy="3413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6</a:t>
            </a:r>
            <a:endParaRPr lang="en-US" altLang="zh-CN" sz="1800" dirty="0">
              <a:latin typeface="Verdana" panose="020B0604030504040204" pitchFamily="34" charset="0"/>
            </a:endParaRPr>
          </a:p>
        </p:txBody>
      </p:sp>
      <p:sp>
        <p:nvSpPr>
          <p:cNvPr id="144389" name="Oval 5"/>
          <p:cNvSpPr/>
          <p:nvPr/>
        </p:nvSpPr>
        <p:spPr>
          <a:xfrm>
            <a:off x="3098800" y="2208213"/>
            <a:ext cx="363538" cy="3413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4</a:t>
            </a:r>
            <a:endParaRPr lang="en-US" altLang="zh-CN" sz="1800" dirty="0">
              <a:latin typeface="Verdana" panose="020B0604030504040204" pitchFamily="34" charset="0"/>
            </a:endParaRPr>
          </a:p>
        </p:txBody>
      </p:sp>
      <p:sp>
        <p:nvSpPr>
          <p:cNvPr id="144390" name="Oval 6"/>
          <p:cNvSpPr/>
          <p:nvPr/>
        </p:nvSpPr>
        <p:spPr>
          <a:xfrm>
            <a:off x="1458913" y="4144963"/>
            <a:ext cx="363537" cy="3413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3</a:t>
            </a:r>
            <a:endParaRPr lang="en-US" altLang="zh-CN" sz="1800" dirty="0">
              <a:latin typeface="Verdana" panose="020B0604030504040204" pitchFamily="34" charset="0"/>
            </a:endParaRPr>
          </a:p>
        </p:txBody>
      </p:sp>
      <p:sp>
        <p:nvSpPr>
          <p:cNvPr id="144391" name="Oval 7"/>
          <p:cNvSpPr/>
          <p:nvPr/>
        </p:nvSpPr>
        <p:spPr>
          <a:xfrm>
            <a:off x="3036888" y="4373563"/>
            <a:ext cx="365125" cy="3413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2</a:t>
            </a:r>
            <a:endParaRPr lang="en-US" altLang="zh-CN" sz="1800" dirty="0">
              <a:latin typeface="Verdana" panose="020B0604030504040204" pitchFamily="34" charset="0"/>
            </a:endParaRPr>
          </a:p>
        </p:txBody>
      </p:sp>
      <p:sp>
        <p:nvSpPr>
          <p:cNvPr id="144392" name="Oval 8"/>
          <p:cNvSpPr/>
          <p:nvPr/>
        </p:nvSpPr>
        <p:spPr>
          <a:xfrm>
            <a:off x="2370138" y="3405188"/>
            <a:ext cx="485775" cy="4556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4393" name="Oval 9"/>
          <p:cNvSpPr/>
          <p:nvPr/>
        </p:nvSpPr>
        <p:spPr>
          <a:xfrm>
            <a:off x="2430463" y="3460750"/>
            <a:ext cx="363537" cy="3429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5</a:t>
            </a:r>
            <a:endParaRPr lang="en-US" altLang="zh-CN" sz="1800" dirty="0">
              <a:latin typeface="Verdana" panose="020B0604030504040204" pitchFamily="34" charset="0"/>
            </a:endParaRPr>
          </a:p>
        </p:txBody>
      </p:sp>
      <p:sp>
        <p:nvSpPr>
          <p:cNvPr id="144394" name="Oval 10"/>
          <p:cNvSpPr/>
          <p:nvPr/>
        </p:nvSpPr>
        <p:spPr>
          <a:xfrm>
            <a:off x="3705225" y="3233738"/>
            <a:ext cx="485775" cy="4556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4395" name="Oval 11"/>
          <p:cNvSpPr/>
          <p:nvPr/>
        </p:nvSpPr>
        <p:spPr>
          <a:xfrm>
            <a:off x="3765550" y="3290888"/>
            <a:ext cx="365125" cy="3413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7</a:t>
            </a:r>
            <a:endParaRPr lang="en-US" altLang="zh-CN" sz="1800" dirty="0">
              <a:latin typeface="Verdana" panose="020B0604030504040204" pitchFamily="34" charset="0"/>
            </a:endParaRPr>
          </a:p>
        </p:txBody>
      </p:sp>
      <p:sp>
        <p:nvSpPr>
          <p:cNvPr id="144396" name="Freeform 12"/>
          <p:cNvSpPr/>
          <p:nvPr/>
        </p:nvSpPr>
        <p:spPr>
          <a:xfrm>
            <a:off x="850900" y="2635250"/>
            <a:ext cx="425450" cy="598488"/>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36" h="504">
                <a:moveTo>
                  <a:pt x="0" y="504"/>
                </a:moveTo>
                <a:cubicBezTo>
                  <a:pt x="3" y="463"/>
                  <a:pt x="2" y="338"/>
                  <a:pt x="36" y="288"/>
                </a:cubicBezTo>
                <a:cubicBezTo>
                  <a:pt x="52" y="264"/>
                  <a:pt x="36" y="232"/>
                  <a:pt x="60" y="216"/>
                </a:cubicBezTo>
                <a:cubicBezTo>
                  <a:pt x="84" y="200"/>
                  <a:pt x="120" y="156"/>
                  <a:pt x="120" y="156"/>
                </a:cubicBezTo>
                <a:cubicBezTo>
                  <a:pt x="164" y="90"/>
                  <a:pt x="204" y="84"/>
                  <a:pt x="276" y="60"/>
                </a:cubicBezTo>
                <a:cubicBezTo>
                  <a:pt x="284" y="48"/>
                  <a:pt x="290" y="34"/>
                  <a:pt x="300" y="24"/>
                </a:cubicBezTo>
                <a:cubicBezTo>
                  <a:pt x="310" y="14"/>
                  <a:pt x="336" y="0"/>
                  <a:pt x="336" y="0"/>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397" name="Freeform 13"/>
          <p:cNvSpPr/>
          <p:nvPr/>
        </p:nvSpPr>
        <p:spPr>
          <a:xfrm>
            <a:off x="1074738" y="2778125"/>
            <a:ext cx="398462" cy="636588"/>
          </a:xfrm>
          <a:custGeom>
            <a:avLst/>
            <a:gdLst/>
            <a:ahLst/>
            <a:cxnLst>
              <a:cxn ang="0">
                <a:pos x="2147483646" y="0"/>
              </a:cxn>
              <a:cxn ang="0">
                <a:pos x="2147483646" y="2147483646"/>
              </a:cxn>
              <a:cxn ang="0">
                <a:pos x="2147483646" y="2147483646"/>
              </a:cxn>
              <a:cxn ang="0">
                <a:pos x="2147483646" y="2147483646"/>
              </a:cxn>
              <a:cxn ang="0">
                <a:pos x="2147483646" y="2147483646"/>
              </a:cxn>
            </a:cxnLst>
            <a:pathLst>
              <a:path w="316" h="536">
                <a:moveTo>
                  <a:pt x="256" y="0"/>
                </a:moveTo>
                <a:cubicBezTo>
                  <a:pt x="233" y="92"/>
                  <a:pt x="316" y="156"/>
                  <a:pt x="244" y="264"/>
                </a:cubicBezTo>
                <a:cubicBezTo>
                  <a:pt x="215" y="367"/>
                  <a:pt x="169" y="433"/>
                  <a:pt x="64" y="468"/>
                </a:cubicBezTo>
                <a:cubicBezTo>
                  <a:pt x="56" y="480"/>
                  <a:pt x="51" y="495"/>
                  <a:pt x="40" y="504"/>
                </a:cubicBezTo>
                <a:cubicBezTo>
                  <a:pt x="0" y="536"/>
                  <a:pt x="4" y="497"/>
                  <a:pt x="4" y="528"/>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398" name="Freeform 14"/>
          <p:cNvSpPr/>
          <p:nvPr/>
        </p:nvSpPr>
        <p:spPr>
          <a:xfrm>
            <a:off x="1731963" y="2185988"/>
            <a:ext cx="1304925" cy="1651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1032" h="139">
                <a:moveTo>
                  <a:pt x="0" y="139"/>
                </a:moveTo>
                <a:cubicBezTo>
                  <a:pt x="111" y="102"/>
                  <a:pt x="204" y="55"/>
                  <a:pt x="312" y="19"/>
                </a:cubicBezTo>
                <a:cubicBezTo>
                  <a:pt x="369" y="0"/>
                  <a:pt x="444" y="11"/>
                  <a:pt x="504" y="7"/>
                </a:cubicBezTo>
                <a:cubicBezTo>
                  <a:pt x="596" y="38"/>
                  <a:pt x="501" y="9"/>
                  <a:pt x="696" y="31"/>
                </a:cubicBezTo>
                <a:cubicBezTo>
                  <a:pt x="746" y="37"/>
                  <a:pt x="791" y="57"/>
                  <a:pt x="840" y="67"/>
                </a:cubicBezTo>
                <a:cubicBezTo>
                  <a:pt x="899" y="79"/>
                  <a:pt x="987" y="82"/>
                  <a:pt x="1032" y="127"/>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399" name="Freeform 15"/>
          <p:cNvSpPr/>
          <p:nvPr/>
        </p:nvSpPr>
        <p:spPr>
          <a:xfrm>
            <a:off x="1792288" y="2492375"/>
            <a:ext cx="1260475" cy="222250"/>
          </a:xfrm>
          <a:custGeom>
            <a:avLst/>
            <a:gdLst/>
            <a:ahLst/>
            <a:cxnLst>
              <a:cxn ang="0">
                <a:pos x="2147483646" y="0"/>
              </a:cxn>
              <a:cxn ang="0">
                <a:pos x="2147483646" y="2147483646"/>
              </a:cxn>
              <a:cxn ang="0">
                <a:pos x="2147483646" y="2147483646"/>
              </a:cxn>
              <a:cxn ang="0">
                <a:pos x="2147483646" y="2147483646"/>
              </a:cxn>
              <a:cxn ang="0">
                <a:pos x="0" y="2147483646"/>
              </a:cxn>
            </a:cxnLst>
            <a:pathLst>
              <a:path w="996" h="186">
                <a:moveTo>
                  <a:pt x="996" y="0"/>
                </a:moveTo>
                <a:cubicBezTo>
                  <a:pt x="974" y="15"/>
                  <a:pt x="900" y="40"/>
                  <a:pt x="888" y="48"/>
                </a:cubicBezTo>
                <a:cubicBezTo>
                  <a:pt x="843" y="78"/>
                  <a:pt x="762" y="111"/>
                  <a:pt x="708" y="120"/>
                </a:cubicBezTo>
                <a:cubicBezTo>
                  <a:pt x="539" y="148"/>
                  <a:pt x="672" y="117"/>
                  <a:pt x="564" y="144"/>
                </a:cubicBezTo>
                <a:cubicBezTo>
                  <a:pt x="507" y="143"/>
                  <a:pt x="156" y="186"/>
                  <a:pt x="0" y="108"/>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00" name="Freeform 16"/>
          <p:cNvSpPr/>
          <p:nvPr/>
        </p:nvSpPr>
        <p:spPr>
          <a:xfrm>
            <a:off x="3235325" y="2065338"/>
            <a:ext cx="349250" cy="228600"/>
          </a:xfrm>
          <a:custGeom>
            <a:avLst/>
            <a:gdLst/>
            <a:ahLst/>
            <a:cxnLst>
              <a:cxn ang="0">
                <a:pos x="0" y="2147483646"/>
              </a:cxn>
              <a:cxn ang="0">
                <a:pos x="2147483646" y="2147483646"/>
              </a:cxn>
              <a:cxn ang="0">
                <a:pos x="2147483646" y="0"/>
              </a:cxn>
              <a:cxn ang="0">
                <a:pos x="2147483646" y="2147483646"/>
              </a:cxn>
              <a:cxn ang="0">
                <a:pos x="2147483646" y="2147483646"/>
              </a:cxn>
              <a:cxn ang="0">
                <a:pos x="2147483646" y="2147483646"/>
              </a:cxn>
            </a:cxnLst>
            <a:pathLst>
              <a:path w="276" h="192">
                <a:moveTo>
                  <a:pt x="0" y="96"/>
                </a:moveTo>
                <a:cubicBezTo>
                  <a:pt x="7" y="76"/>
                  <a:pt x="16" y="36"/>
                  <a:pt x="36" y="24"/>
                </a:cubicBezTo>
                <a:cubicBezTo>
                  <a:pt x="57" y="11"/>
                  <a:pt x="108" y="0"/>
                  <a:pt x="108" y="0"/>
                </a:cubicBezTo>
                <a:cubicBezTo>
                  <a:pt x="144" y="4"/>
                  <a:pt x="181" y="3"/>
                  <a:pt x="216" y="12"/>
                </a:cubicBezTo>
                <a:cubicBezTo>
                  <a:pt x="266" y="25"/>
                  <a:pt x="263" y="81"/>
                  <a:pt x="276" y="120"/>
                </a:cubicBezTo>
                <a:cubicBezTo>
                  <a:pt x="241" y="173"/>
                  <a:pt x="233" y="151"/>
                  <a:pt x="192" y="192"/>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01" name="Line 17"/>
          <p:cNvSpPr/>
          <p:nvPr/>
        </p:nvSpPr>
        <p:spPr>
          <a:xfrm flipH="1" flipV="1">
            <a:off x="3402013" y="2549525"/>
            <a:ext cx="485775" cy="684213"/>
          </a:xfrm>
          <a:prstGeom prst="line">
            <a:avLst/>
          </a:prstGeom>
          <a:ln w="12700" cap="flat" cmpd="sng">
            <a:solidFill>
              <a:schemeClr val="accent2"/>
            </a:solidFill>
            <a:prstDash val="solid"/>
            <a:miter/>
            <a:headEnd type="none" w="med" len="med"/>
            <a:tailEnd type="triangle" w="med" len="med"/>
          </a:ln>
        </p:spPr>
      </p:sp>
      <p:sp>
        <p:nvSpPr>
          <p:cNvPr id="144402" name="Line 18"/>
          <p:cNvSpPr/>
          <p:nvPr/>
        </p:nvSpPr>
        <p:spPr>
          <a:xfrm flipV="1">
            <a:off x="2855913" y="3405188"/>
            <a:ext cx="849312" cy="112712"/>
          </a:xfrm>
          <a:prstGeom prst="line">
            <a:avLst/>
          </a:prstGeom>
          <a:ln w="19050" cap="flat" cmpd="sng">
            <a:solidFill>
              <a:srgbClr val="FF3300"/>
            </a:solidFill>
            <a:prstDash val="solid"/>
            <a:miter/>
            <a:headEnd type="none" w="med" len="med"/>
            <a:tailEnd type="triangle" w="med" len="med"/>
          </a:ln>
        </p:spPr>
      </p:sp>
      <p:sp>
        <p:nvSpPr>
          <p:cNvPr id="144403" name="Line 19"/>
          <p:cNvSpPr/>
          <p:nvPr/>
        </p:nvSpPr>
        <p:spPr>
          <a:xfrm flipH="1" flipV="1">
            <a:off x="1822450" y="4429125"/>
            <a:ext cx="1154113" cy="114300"/>
          </a:xfrm>
          <a:prstGeom prst="line">
            <a:avLst/>
          </a:prstGeom>
          <a:ln w="19050" cap="flat" cmpd="sng">
            <a:solidFill>
              <a:schemeClr val="accent2"/>
            </a:solidFill>
            <a:prstDash val="solid"/>
            <a:miter/>
            <a:headEnd type="none" w="med" len="med"/>
            <a:tailEnd type="triangle" w="med" len="med"/>
          </a:ln>
        </p:spPr>
      </p:sp>
      <p:sp>
        <p:nvSpPr>
          <p:cNvPr id="144404" name="Freeform 20"/>
          <p:cNvSpPr/>
          <p:nvPr/>
        </p:nvSpPr>
        <p:spPr>
          <a:xfrm>
            <a:off x="3222625" y="3632200"/>
            <a:ext cx="482600" cy="7127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82" h="600">
                <a:moveTo>
                  <a:pt x="10" y="600"/>
                </a:moveTo>
                <a:cubicBezTo>
                  <a:pt x="13" y="578"/>
                  <a:pt x="0" y="538"/>
                  <a:pt x="22" y="468"/>
                </a:cubicBezTo>
                <a:cubicBezTo>
                  <a:pt x="28" y="436"/>
                  <a:pt x="38" y="432"/>
                  <a:pt x="46" y="408"/>
                </a:cubicBezTo>
                <a:cubicBezTo>
                  <a:pt x="54" y="384"/>
                  <a:pt x="54" y="362"/>
                  <a:pt x="70" y="324"/>
                </a:cubicBezTo>
                <a:cubicBezTo>
                  <a:pt x="86" y="286"/>
                  <a:pt x="116" y="220"/>
                  <a:pt x="142" y="180"/>
                </a:cubicBezTo>
                <a:cubicBezTo>
                  <a:pt x="228" y="51"/>
                  <a:pt x="151" y="146"/>
                  <a:pt x="226" y="84"/>
                </a:cubicBezTo>
                <a:cubicBezTo>
                  <a:pt x="239" y="73"/>
                  <a:pt x="248" y="57"/>
                  <a:pt x="262" y="48"/>
                </a:cubicBezTo>
                <a:cubicBezTo>
                  <a:pt x="273" y="41"/>
                  <a:pt x="287" y="42"/>
                  <a:pt x="298" y="36"/>
                </a:cubicBezTo>
                <a:cubicBezTo>
                  <a:pt x="329" y="21"/>
                  <a:pt x="345" y="0"/>
                  <a:pt x="382" y="0"/>
                </a:cubicBezTo>
              </a:path>
            </a:pathLst>
          </a:custGeom>
          <a:noFill/>
          <a:ln w="19050" cap="flat" cmpd="sng">
            <a:solidFill>
              <a:schemeClr val="accent2">
                <a:alpha val="100000"/>
              </a:schemeClr>
            </a:solidFill>
            <a:prstDash val="solid"/>
            <a:miter lim="800000"/>
            <a:headEnd type="none" w="med" len="med"/>
            <a:tailEnd type="triangle" w="med" len="med"/>
          </a:ln>
        </p:spPr>
        <p:txBody>
          <a:bodyPr/>
          <a:p>
            <a:endParaRPr lang="zh-CN" altLang="en-US"/>
          </a:p>
        </p:txBody>
      </p:sp>
      <p:sp>
        <p:nvSpPr>
          <p:cNvPr id="144405" name="Freeform 21"/>
          <p:cNvSpPr/>
          <p:nvPr/>
        </p:nvSpPr>
        <p:spPr>
          <a:xfrm>
            <a:off x="3402013" y="3732213"/>
            <a:ext cx="512762" cy="7969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406" h="672">
                <a:moveTo>
                  <a:pt x="384" y="0"/>
                </a:moveTo>
                <a:cubicBezTo>
                  <a:pt x="406" y="67"/>
                  <a:pt x="394" y="5"/>
                  <a:pt x="384" y="72"/>
                </a:cubicBezTo>
                <a:cubicBezTo>
                  <a:pt x="370" y="172"/>
                  <a:pt x="358" y="262"/>
                  <a:pt x="336" y="360"/>
                </a:cubicBezTo>
                <a:cubicBezTo>
                  <a:pt x="325" y="420"/>
                  <a:pt x="324" y="410"/>
                  <a:pt x="312" y="432"/>
                </a:cubicBezTo>
                <a:cubicBezTo>
                  <a:pt x="300" y="454"/>
                  <a:pt x="280" y="470"/>
                  <a:pt x="264" y="492"/>
                </a:cubicBezTo>
                <a:cubicBezTo>
                  <a:pt x="248" y="516"/>
                  <a:pt x="232" y="540"/>
                  <a:pt x="216" y="564"/>
                </a:cubicBezTo>
                <a:cubicBezTo>
                  <a:pt x="181" y="617"/>
                  <a:pt x="54" y="645"/>
                  <a:pt x="0" y="672"/>
                </a:cubicBezTo>
              </a:path>
            </a:pathLst>
          </a:custGeom>
          <a:noFill/>
          <a:ln w="19050" cap="flat" cmpd="sng">
            <a:solidFill>
              <a:schemeClr val="accent2">
                <a:alpha val="100000"/>
              </a:schemeClr>
            </a:solidFill>
            <a:prstDash val="solid"/>
            <a:miter lim="800000"/>
            <a:headEnd type="none" w="med" len="med"/>
            <a:tailEnd type="triangle" w="med" len="med"/>
          </a:ln>
        </p:spPr>
        <p:txBody>
          <a:bodyPr/>
          <a:p>
            <a:endParaRPr lang="zh-CN" altLang="en-US"/>
          </a:p>
        </p:txBody>
      </p:sp>
      <p:sp>
        <p:nvSpPr>
          <p:cNvPr id="144406" name="Freeform 22"/>
          <p:cNvSpPr/>
          <p:nvPr/>
        </p:nvSpPr>
        <p:spPr>
          <a:xfrm>
            <a:off x="1655763" y="3575050"/>
            <a:ext cx="668337" cy="541338"/>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0"/>
              </a:cxn>
              <a:cxn ang="0">
                <a:pos x="2147483646" y="2147483646"/>
              </a:cxn>
            </a:cxnLst>
            <a:pathLst>
              <a:path w="528" h="456">
                <a:moveTo>
                  <a:pt x="0" y="456"/>
                </a:moveTo>
                <a:cubicBezTo>
                  <a:pt x="21" y="392"/>
                  <a:pt x="39" y="328"/>
                  <a:pt x="60" y="264"/>
                </a:cubicBezTo>
                <a:cubicBezTo>
                  <a:pt x="70" y="234"/>
                  <a:pt x="101" y="214"/>
                  <a:pt x="120" y="192"/>
                </a:cubicBezTo>
                <a:cubicBezTo>
                  <a:pt x="129" y="181"/>
                  <a:pt x="133" y="165"/>
                  <a:pt x="144" y="156"/>
                </a:cubicBezTo>
                <a:cubicBezTo>
                  <a:pt x="196" y="111"/>
                  <a:pt x="278" y="62"/>
                  <a:pt x="336" y="24"/>
                </a:cubicBezTo>
                <a:cubicBezTo>
                  <a:pt x="385" y="1"/>
                  <a:pt x="436" y="0"/>
                  <a:pt x="468" y="0"/>
                </a:cubicBezTo>
                <a:cubicBezTo>
                  <a:pt x="500" y="0"/>
                  <a:pt x="516" y="19"/>
                  <a:pt x="528" y="24"/>
                </a:cubicBezTo>
              </a:path>
            </a:pathLst>
          </a:custGeom>
          <a:noFill/>
          <a:ln w="1905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07" name="Line 23"/>
          <p:cNvSpPr/>
          <p:nvPr/>
        </p:nvSpPr>
        <p:spPr>
          <a:xfrm flipH="1">
            <a:off x="1822450" y="3746500"/>
            <a:ext cx="608013" cy="512763"/>
          </a:xfrm>
          <a:prstGeom prst="line">
            <a:avLst/>
          </a:prstGeom>
          <a:ln w="19050" cap="flat" cmpd="sng">
            <a:solidFill>
              <a:schemeClr val="tx1"/>
            </a:solidFill>
            <a:prstDash val="solid"/>
            <a:miter/>
            <a:headEnd type="none" w="med" len="med"/>
            <a:tailEnd type="triangle" w="med" len="med"/>
          </a:ln>
        </p:spPr>
      </p:sp>
      <p:sp>
        <p:nvSpPr>
          <p:cNvPr id="144408" name="Freeform 24"/>
          <p:cNvSpPr/>
          <p:nvPr/>
        </p:nvSpPr>
        <p:spPr>
          <a:xfrm>
            <a:off x="804863" y="3689350"/>
            <a:ext cx="608012" cy="6699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481" h="564">
                <a:moveTo>
                  <a:pt x="481" y="564"/>
                </a:moveTo>
                <a:cubicBezTo>
                  <a:pt x="419" y="543"/>
                  <a:pt x="338" y="493"/>
                  <a:pt x="289" y="444"/>
                </a:cubicBezTo>
                <a:cubicBezTo>
                  <a:pt x="279" y="434"/>
                  <a:pt x="275" y="418"/>
                  <a:pt x="265" y="408"/>
                </a:cubicBezTo>
                <a:cubicBezTo>
                  <a:pt x="171" y="314"/>
                  <a:pt x="291" y="466"/>
                  <a:pt x="193" y="348"/>
                </a:cubicBezTo>
                <a:cubicBezTo>
                  <a:pt x="156" y="304"/>
                  <a:pt x="161" y="274"/>
                  <a:pt x="109" y="240"/>
                </a:cubicBezTo>
                <a:cubicBezTo>
                  <a:pt x="92" y="214"/>
                  <a:pt x="66" y="194"/>
                  <a:pt x="49" y="168"/>
                </a:cubicBezTo>
                <a:cubicBezTo>
                  <a:pt x="42" y="157"/>
                  <a:pt x="27" y="91"/>
                  <a:pt x="25" y="84"/>
                </a:cubicBezTo>
                <a:cubicBezTo>
                  <a:pt x="0" y="0"/>
                  <a:pt x="1" y="39"/>
                  <a:pt x="1" y="0"/>
                </a:cubicBezTo>
              </a:path>
            </a:pathLst>
          </a:custGeom>
          <a:noFill/>
          <a:ln w="1905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09" name="Freeform 25"/>
          <p:cNvSpPr/>
          <p:nvPr/>
        </p:nvSpPr>
        <p:spPr>
          <a:xfrm>
            <a:off x="1017588" y="3575050"/>
            <a:ext cx="577850" cy="541338"/>
          </a:xfrm>
          <a:custGeom>
            <a:avLst/>
            <a:gdLst/>
            <a:ahLst/>
            <a:cxnLst>
              <a:cxn ang="0">
                <a:pos x="0" y="0"/>
              </a:cxn>
              <a:cxn ang="0">
                <a:pos x="2147483646" y="2147483646"/>
              </a:cxn>
              <a:cxn ang="0">
                <a:pos x="2147483646" y="2147483646"/>
              </a:cxn>
            </a:cxnLst>
            <a:pathLst>
              <a:path w="456" h="456">
                <a:moveTo>
                  <a:pt x="0" y="0"/>
                </a:moveTo>
                <a:cubicBezTo>
                  <a:pt x="98" y="33"/>
                  <a:pt x="189" y="62"/>
                  <a:pt x="276" y="120"/>
                </a:cubicBezTo>
                <a:cubicBezTo>
                  <a:pt x="349" y="229"/>
                  <a:pt x="456" y="315"/>
                  <a:pt x="456" y="456"/>
                </a:cubicBezTo>
              </a:path>
            </a:pathLst>
          </a:custGeom>
          <a:noFill/>
          <a:ln w="1905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10" name="Text Box 26"/>
          <p:cNvSpPr txBox="1"/>
          <p:nvPr/>
        </p:nvSpPr>
        <p:spPr>
          <a:xfrm>
            <a:off x="304800" y="3233738"/>
            <a:ext cx="4270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sym typeface="Symbol" panose="05050102010706020507" pitchFamily="18" charset="2"/>
              </a:rPr>
              <a:t></a:t>
            </a:r>
            <a:endParaRPr lang="en-US" altLang="zh-CN" sz="1800" dirty="0">
              <a:latin typeface="Verdana" panose="020B0604030504040204" pitchFamily="34" charset="0"/>
            </a:endParaRPr>
          </a:p>
        </p:txBody>
      </p:sp>
      <p:sp>
        <p:nvSpPr>
          <p:cNvPr id="144411" name="Text Box 27"/>
          <p:cNvSpPr txBox="1"/>
          <p:nvPr/>
        </p:nvSpPr>
        <p:spPr>
          <a:xfrm>
            <a:off x="638175" y="2720975"/>
            <a:ext cx="4254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4412" name="Text Box 28"/>
          <p:cNvSpPr txBox="1"/>
          <p:nvPr/>
        </p:nvSpPr>
        <p:spPr>
          <a:xfrm>
            <a:off x="2127250" y="1866900"/>
            <a:ext cx="4254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4413" name="Text Box 29"/>
          <p:cNvSpPr txBox="1"/>
          <p:nvPr/>
        </p:nvSpPr>
        <p:spPr>
          <a:xfrm>
            <a:off x="3646488" y="2663825"/>
            <a:ext cx="4238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4414" name="Text Box 30"/>
          <p:cNvSpPr txBox="1"/>
          <p:nvPr/>
        </p:nvSpPr>
        <p:spPr>
          <a:xfrm>
            <a:off x="3281363" y="1752600"/>
            <a:ext cx="4238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4415" name="Text Box 31"/>
          <p:cNvSpPr txBox="1"/>
          <p:nvPr/>
        </p:nvSpPr>
        <p:spPr>
          <a:xfrm>
            <a:off x="790575" y="4030663"/>
            <a:ext cx="4270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4416" name="Text Box 32"/>
          <p:cNvSpPr txBox="1"/>
          <p:nvPr/>
        </p:nvSpPr>
        <p:spPr>
          <a:xfrm>
            <a:off x="3038475" y="3176588"/>
            <a:ext cx="4238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4417" name="Text Box 33"/>
          <p:cNvSpPr txBox="1"/>
          <p:nvPr/>
        </p:nvSpPr>
        <p:spPr>
          <a:xfrm>
            <a:off x="3038475" y="3803650"/>
            <a:ext cx="4238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4418" name="Text Box 34"/>
          <p:cNvSpPr txBox="1"/>
          <p:nvPr/>
        </p:nvSpPr>
        <p:spPr>
          <a:xfrm>
            <a:off x="2189163" y="2351088"/>
            <a:ext cx="4238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4419" name="Text Box 35"/>
          <p:cNvSpPr txBox="1"/>
          <p:nvPr/>
        </p:nvSpPr>
        <p:spPr>
          <a:xfrm>
            <a:off x="1095375" y="2906713"/>
            <a:ext cx="4238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4420" name="Text Box 36"/>
          <p:cNvSpPr txBox="1"/>
          <p:nvPr/>
        </p:nvSpPr>
        <p:spPr>
          <a:xfrm>
            <a:off x="1217613" y="3390900"/>
            <a:ext cx="4238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4421" name="Text Box 37"/>
          <p:cNvSpPr txBox="1"/>
          <p:nvPr/>
        </p:nvSpPr>
        <p:spPr>
          <a:xfrm>
            <a:off x="1703388" y="3405188"/>
            <a:ext cx="4238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4422" name="Text Box 38"/>
          <p:cNvSpPr txBox="1"/>
          <p:nvPr/>
        </p:nvSpPr>
        <p:spPr>
          <a:xfrm>
            <a:off x="2141538" y="3917950"/>
            <a:ext cx="4254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4423" name="Text Box 39"/>
          <p:cNvSpPr txBox="1"/>
          <p:nvPr/>
        </p:nvSpPr>
        <p:spPr>
          <a:xfrm>
            <a:off x="2189163" y="4429125"/>
            <a:ext cx="423862" cy="4587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4424" name="Text Box 40"/>
          <p:cNvSpPr txBox="1"/>
          <p:nvPr/>
        </p:nvSpPr>
        <p:spPr>
          <a:xfrm>
            <a:off x="3767138" y="4032250"/>
            <a:ext cx="4238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4425" name="Text Box 41"/>
          <p:cNvSpPr txBox="1"/>
          <p:nvPr/>
        </p:nvSpPr>
        <p:spPr>
          <a:xfrm>
            <a:off x="457200" y="381000"/>
            <a:ext cx="7924800"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latin typeface="Verdana" panose="020B0604030504040204" pitchFamily="34" charset="0"/>
              </a:rPr>
              <a:t>P3</a:t>
            </a:r>
            <a:r>
              <a:rPr lang="zh-CN" altLang="en-US" sz="2800" dirty="0">
                <a:latin typeface="Verdana" panose="020B0604030504040204" pitchFamily="34" charset="0"/>
              </a:rPr>
              <a:t>＝</a:t>
            </a:r>
            <a:r>
              <a:rPr lang="en-US" altLang="zh-CN" sz="2800" dirty="0">
                <a:latin typeface="Verdana" panose="020B0604030504040204" pitchFamily="34" charset="0"/>
              </a:rPr>
              <a:t>({1,2},{3},{4},{5},{6,7})</a:t>
            </a:r>
            <a:endParaRPr lang="en-US" altLang="zh-CN" sz="2800" dirty="0">
              <a:latin typeface="Verdana" panose="020B0604030504040204" pitchFamily="34" charset="0"/>
            </a:endParaRPr>
          </a:p>
          <a:p>
            <a:pPr marL="0" lvl="0" indent="0" eaLnBrk="1" hangingPunct="1">
              <a:spcBef>
                <a:spcPct val="50000"/>
              </a:spcBef>
              <a:buNone/>
            </a:pPr>
            <a:r>
              <a:rPr lang="en-US" altLang="zh-CN" sz="2800" dirty="0">
                <a:latin typeface="Verdana" panose="020B0604030504040204" pitchFamily="34" charset="0"/>
              </a:rPr>
              <a:t>{1,2},{6,7}</a:t>
            </a:r>
            <a:r>
              <a:rPr lang="zh-CN" altLang="en-US" sz="2800" dirty="0">
                <a:latin typeface="Verdana" panose="020B0604030504040204" pitchFamily="34" charset="0"/>
              </a:rPr>
              <a:t>不能再分割，也即等价的。</a:t>
            </a:r>
            <a:endParaRPr lang="zh-CN" altLang="en-US" sz="2800" dirty="0">
              <a:latin typeface="Verdana" panose="020B0604030504040204" pitchFamily="34" charset="0"/>
            </a:endParaRPr>
          </a:p>
        </p:txBody>
      </p:sp>
      <p:grpSp>
        <p:nvGrpSpPr>
          <p:cNvPr id="144426" name="Group 42"/>
          <p:cNvGrpSpPr/>
          <p:nvPr/>
        </p:nvGrpSpPr>
        <p:grpSpPr>
          <a:xfrm>
            <a:off x="4648200" y="2590800"/>
            <a:ext cx="4267200" cy="3657600"/>
            <a:chOff x="2880" y="1680"/>
            <a:chExt cx="2688" cy="2304"/>
          </a:xfrm>
        </p:grpSpPr>
        <p:grpSp>
          <p:nvGrpSpPr>
            <p:cNvPr id="144427" name="Group 43"/>
            <p:cNvGrpSpPr/>
            <p:nvPr/>
          </p:nvGrpSpPr>
          <p:grpSpPr>
            <a:xfrm>
              <a:off x="2880" y="1680"/>
              <a:ext cx="2688" cy="2304"/>
              <a:chOff x="2544" y="1776"/>
              <a:chExt cx="2688" cy="2304"/>
            </a:xfrm>
          </p:grpSpPr>
          <p:sp>
            <p:nvSpPr>
              <p:cNvPr id="144429" name="Oval 44"/>
              <p:cNvSpPr/>
              <p:nvPr/>
            </p:nvSpPr>
            <p:spPr>
              <a:xfrm>
                <a:off x="3312" y="2208"/>
                <a:ext cx="384" cy="38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4430" name="Oval 45"/>
              <p:cNvSpPr/>
              <p:nvPr/>
            </p:nvSpPr>
            <p:spPr>
              <a:xfrm>
                <a:off x="2832" y="3072"/>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1</a:t>
                </a:r>
                <a:endParaRPr lang="en-US" altLang="zh-CN" sz="1800" dirty="0">
                  <a:latin typeface="Verdana" panose="020B0604030504040204" pitchFamily="34" charset="0"/>
                </a:endParaRPr>
              </a:p>
            </p:txBody>
          </p:sp>
          <p:sp>
            <p:nvSpPr>
              <p:cNvPr id="144431" name="Oval 46"/>
              <p:cNvSpPr/>
              <p:nvPr/>
            </p:nvSpPr>
            <p:spPr>
              <a:xfrm>
                <a:off x="3360" y="225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6</a:t>
                </a:r>
                <a:endParaRPr lang="en-US" altLang="zh-CN" sz="1800" dirty="0">
                  <a:latin typeface="Verdana" panose="020B0604030504040204" pitchFamily="34" charset="0"/>
                </a:endParaRPr>
              </a:p>
            </p:txBody>
          </p:sp>
          <p:sp>
            <p:nvSpPr>
              <p:cNvPr id="144432" name="Oval 47"/>
              <p:cNvSpPr/>
              <p:nvPr/>
            </p:nvSpPr>
            <p:spPr>
              <a:xfrm>
                <a:off x="4752" y="2160"/>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4</a:t>
                </a:r>
                <a:endParaRPr lang="en-US" altLang="zh-CN" sz="1800" dirty="0">
                  <a:latin typeface="Verdana" panose="020B0604030504040204" pitchFamily="34" charset="0"/>
                </a:endParaRPr>
              </a:p>
            </p:txBody>
          </p:sp>
          <p:sp>
            <p:nvSpPr>
              <p:cNvPr id="144433" name="Oval 48"/>
              <p:cNvSpPr/>
              <p:nvPr/>
            </p:nvSpPr>
            <p:spPr>
              <a:xfrm>
                <a:off x="3456" y="3792"/>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3</a:t>
                </a:r>
                <a:endParaRPr lang="en-US" altLang="zh-CN" sz="1800" dirty="0">
                  <a:latin typeface="Verdana" panose="020B0604030504040204" pitchFamily="34" charset="0"/>
                </a:endParaRPr>
              </a:p>
            </p:txBody>
          </p:sp>
          <p:sp>
            <p:nvSpPr>
              <p:cNvPr id="144434" name="Oval 49"/>
              <p:cNvSpPr/>
              <p:nvPr/>
            </p:nvSpPr>
            <p:spPr>
              <a:xfrm>
                <a:off x="4176" y="3168"/>
                <a:ext cx="384" cy="38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4435" name="Oval 50"/>
              <p:cNvSpPr/>
              <p:nvPr/>
            </p:nvSpPr>
            <p:spPr>
              <a:xfrm>
                <a:off x="4224" y="3216"/>
                <a:ext cx="288"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Verdana" panose="020B0604030504040204" pitchFamily="34" charset="0"/>
                  </a:rPr>
                  <a:t>5</a:t>
                </a:r>
                <a:endParaRPr lang="en-US" altLang="zh-CN" sz="1800" dirty="0">
                  <a:latin typeface="Verdana" panose="020B0604030504040204" pitchFamily="34" charset="0"/>
                </a:endParaRPr>
              </a:p>
            </p:txBody>
          </p:sp>
          <p:sp>
            <p:nvSpPr>
              <p:cNvPr id="144436" name="Freeform 51"/>
              <p:cNvSpPr/>
              <p:nvPr/>
            </p:nvSpPr>
            <p:spPr>
              <a:xfrm>
                <a:off x="2976" y="2520"/>
                <a:ext cx="336" cy="504"/>
              </a:xfrm>
              <a:custGeom>
                <a:avLst/>
                <a:gdLst/>
                <a:ahLst/>
                <a:cxnLst>
                  <a:cxn ang="0">
                    <a:pos x="0" y="504"/>
                  </a:cxn>
                  <a:cxn ang="0">
                    <a:pos x="36" y="288"/>
                  </a:cxn>
                  <a:cxn ang="0">
                    <a:pos x="60" y="216"/>
                  </a:cxn>
                  <a:cxn ang="0">
                    <a:pos x="120" y="156"/>
                  </a:cxn>
                  <a:cxn ang="0">
                    <a:pos x="276" y="60"/>
                  </a:cxn>
                  <a:cxn ang="0">
                    <a:pos x="300" y="24"/>
                  </a:cxn>
                  <a:cxn ang="0">
                    <a:pos x="336" y="0"/>
                  </a:cxn>
                </a:cxnLst>
                <a:pathLst>
                  <a:path w="336" h="504">
                    <a:moveTo>
                      <a:pt x="0" y="504"/>
                    </a:moveTo>
                    <a:cubicBezTo>
                      <a:pt x="3" y="463"/>
                      <a:pt x="2" y="338"/>
                      <a:pt x="36" y="288"/>
                    </a:cubicBezTo>
                    <a:cubicBezTo>
                      <a:pt x="52" y="264"/>
                      <a:pt x="36" y="232"/>
                      <a:pt x="60" y="216"/>
                    </a:cubicBezTo>
                    <a:cubicBezTo>
                      <a:pt x="84" y="200"/>
                      <a:pt x="120" y="156"/>
                      <a:pt x="120" y="156"/>
                    </a:cubicBezTo>
                    <a:cubicBezTo>
                      <a:pt x="164" y="90"/>
                      <a:pt x="204" y="84"/>
                      <a:pt x="276" y="60"/>
                    </a:cubicBezTo>
                    <a:cubicBezTo>
                      <a:pt x="284" y="48"/>
                      <a:pt x="290" y="34"/>
                      <a:pt x="300" y="24"/>
                    </a:cubicBezTo>
                    <a:cubicBezTo>
                      <a:pt x="310" y="14"/>
                      <a:pt x="336" y="0"/>
                      <a:pt x="336" y="0"/>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37" name="Freeform 52"/>
              <p:cNvSpPr/>
              <p:nvPr/>
            </p:nvSpPr>
            <p:spPr>
              <a:xfrm>
                <a:off x="3152" y="2640"/>
                <a:ext cx="316" cy="536"/>
              </a:xfrm>
              <a:custGeom>
                <a:avLst/>
                <a:gdLst/>
                <a:ahLst/>
                <a:cxnLst>
                  <a:cxn ang="0">
                    <a:pos x="256" y="0"/>
                  </a:cxn>
                  <a:cxn ang="0">
                    <a:pos x="244" y="264"/>
                  </a:cxn>
                  <a:cxn ang="0">
                    <a:pos x="64" y="468"/>
                  </a:cxn>
                  <a:cxn ang="0">
                    <a:pos x="40" y="504"/>
                  </a:cxn>
                  <a:cxn ang="0">
                    <a:pos x="4" y="528"/>
                  </a:cxn>
                </a:cxnLst>
                <a:pathLst>
                  <a:path w="316" h="536">
                    <a:moveTo>
                      <a:pt x="256" y="0"/>
                    </a:moveTo>
                    <a:cubicBezTo>
                      <a:pt x="233" y="92"/>
                      <a:pt x="316" y="156"/>
                      <a:pt x="244" y="264"/>
                    </a:cubicBezTo>
                    <a:cubicBezTo>
                      <a:pt x="215" y="367"/>
                      <a:pt x="169" y="433"/>
                      <a:pt x="64" y="468"/>
                    </a:cubicBezTo>
                    <a:cubicBezTo>
                      <a:pt x="56" y="480"/>
                      <a:pt x="51" y="495"/>
                      <a:pt x="40" y="504"/>
                    </a:cubicBezTo>
                    <a:cubicBezTo>
                      <a:pt x="0" y="536"/>
                      <a:pt x="4" y="497"/>
                      <a:pt x="4" y="528"/>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38" name="Freeform 53"/>
              <p:cNvSpPr/>
              <p:nvPr/>
            </p:nvSpPr>
            <p:spPr>
              <a:xfrm>
                <a:off x="3672" y="2141"/>
                <a:ext cx="1032" cy="139"/>
              </a:xfrm>
              <a:custGeom>
                <a:avLst/>
                <a:gdLst/>
                <a:ahLst/>
                <a:cxnLst>
                  <a:cxn ang="0">
                    <a:pos x="0" y="139"/>
                  </a:cxn>
                  <a:cxn ang="0">
                    <a:pos x="312" y="19"/>
                  </a:cxn>
                  <a:cxn ang="0">
                    <a:pos x="504" y="7"/>
                  </a:cxn>
                  <a:cxn ang="0">
                    <a:pos x="696" y="31"/>
                  </a:cxn>
                  <a:cxn ang="0">
                    <a:pos x="840" y="67"/>
                  </a:cxn>
                  <a:cxn ang="0">
                    <a:pos x="1032" y="127"/>
                  </a:cxn>
                </a:cxnLst>
                <a:pathLst>
                  <a:path w="1032" h="139">
                    <a:moveTo>
                      <a:pt x="0" y="139"/>
                    </a:moveTo>
                    <a:cubicBezTo>
                      <a:pt x="111" y="102"/>
                      <a:pt x="204" y="55"/>
                      <a:pt x="312" y="19"/>
                    </a:cubicBezTo>
                    <a:cubicBezTo>
                      <a:pt x="369" y="0"/>
                      <a:pt x="444" y="11"/>
                      <a:pt x="504" y="7"/>
                    </a:cubicBezTo>
                    <a:cubicBezTo>
                      <a:pt x="596" y="38"/>
                      <a:pt x="501" y="9"/>
                      <a:pt x="696" y="31"/>
                    </a:cubicBezTo>
                    <a:cubicBezTo>
                      <a:pt x="746" y="37"/>
                      <a:pt x="791" y="57"/>
                      <a:pt x="840" y="67"/>
                    </a:cubicBezTo>
                    <a:cubicBezTo>
                      <a:pt x="899" y="79"/>
                      <a:pt x="987" y="82"/>
                      <a:pt x="1032" y="127"/>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39" name="Freeform 54"/>
              <p:cNvSpPr/>
              <p:nvPr/>
            </p:nvSpPr>
            <p:spPr>
              <a:xfrm>
                <a:off x="3720" y="2400"/>
                <a:ext cx="996" cy="186"/>
              </a:xfrm>
              <a:custGeom>
                <a:avLst/>
                <a:gdLst/>
                <a:ahLst/>
                <a:cxnLst>
                  <a:cxn ang="0">
                    <a:pos x="996" y="0"/>
                  </a:cxn>
                  <a:cxn ang="0">
                    <a:pos x="888" y="48"/>
                  </a:cxn>
                  <a:cxn ang="0">
                    <a:pos x="708" y="120"/>
                  </a:cxn>
                  <a:cxn ang="0">
                    <a:pos x="564" y="144"/>
                  </a:cxn>
                  <a:cxn ang="0">
                    <a:pos x="0" y="108"/>
                  </a:cxn>
                </a:cxnLst>
                <a:pathLst>
                  <a:path w="996" h="186">
                    <a:moveTo>
                      <a:pt x="996" y="0"/>
                    </a:moveTo>
                    <a:cubicBezTo>
                      <a:pt x="974" y="15"/>
                      <a:pt x="900" y="40"/>
                      <a:pt x="888" y="48"/>
                    </a:cubicBezTo>
                    <a:cubicBezTo>
                      <a:pt x="843" y="78"/>
                      <a:pt x="762" y="111"/>
                      <a:pt x="708" y="120"/>
                    </a:cubicBezTo>
                    <a:cubicBezTo>
                      <a:pt x="539" y="148"/>
                      <a:pt x="672" y="117"/>
                      <a:pt x="564" y="144"/>
                    </a:cubicBezTo>
                    <a:cubicBezTo>
                      <a:pt x="507" y="143"/>
                      <a:pt x="156" y="186"/>
                      <a:pt x="0" y="108"/>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40" name="Freeform 55"/>
              <p:cNvSpPr/>
              <p:nvPr/>
            </p:nvSpPr>
            <p:spPr>
              <a:xfrm>
                <a:off x="4860" y="2040"/>
                <a:ext cx="276" cy="192"/>
              </a:xfrm>
              <a:custGeom>
                <a:avLst/>
                <a:gdLst/>
                <a:ahLst/>
                <a:cxnLst>
                  <a:cxn ang="0">
                    <a:pos x="0" y="96"/>
                  </a:cxn>
                  <a:cxn ang="0">
                    <a:pos x="36" y="24"/>
                  </a:cxn>
                  <a:cxn ang="0">
                    <a:pos x="108" y="0"/>
                  </a:cxn>
                  <a:cxn ang="0">
                    <a:pos x="216" y="12"/>
                  </a:cxn>
                  <a:cxn ang="0">
                    <a:pos x="276" y="120"/>
                  </a:cxn>
                  <a:cxn ang="0">
                    <a:pos x="192" y="192"/>
                  </a:cxn>
                </a:cxnLst>
                <a:pathLst>
                  <a:path w="276" h="192">
                    <a:moveTo>
                      <a:pt x="0" y="96"/>
                    </a:moveTo>
                    <a:cubicBezTo>
                      <a:pt x="7" y="76"/>
                      <a:pt x="16" y="36"/>
                      <a:pt x="36" y="24"/>
                    </a:cubicBezTo>
                    <a:cubicBezTo>
                      <a:pt x="57" y="11"/>
                      <a:pt x="108" y="0"/>
                      <a:pt x="108" y="0"/>
                    </a:cubicBezTo>
                    <a:cubicBezTo>
                      <a:pt x="144" y="4"/>
                      <a:pt x="181" y="3"/>
                      <a:pt x="216" y="12"/>
                    </a:cubicBezTo>
                    <a:cubicBezTo>
                      <a:pt x="266" y="25"/>
                      <a:pt x="263" y="81"/>
                      <a:pt x="276" y="120"/>
                    </a:cubicBezTo>
                    <a:cubicBezTo>
                      <a:pt x="241" y="173"/>
                      <a:pt x="233" y="151"/>
                      <a:pt x="192" y="192"/>
                    </a:cubicBezTo>
                  </a:path>
                </a:pathLst>
              </a:custGeom>
              <a:noFill/>
              <a:ln w="1270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41" name="Freeform 56"/>
              <p:cNvSpPr/>
              <p:nvPr/>
            </p:nvSpPr>
            <p:spPr>
              <a:xfrm>
                <a:off x="3612" y="3312"/>
                <a:ext cx="528" cy="456"/>
              </a:xfrm>
              <a:custGeom>
                <a:avLst/>
                <a:gdLst/>
                <a:ahLst/>
                <a:cxnLst>
                  <a:cxn ang="0">
                    <a:pos x="0" y="456"/>
                  </a:cxn>
                  <a:cxn ang="0">
                    <a:pos x="60" y="264"/>
                  </a:cxn>
                  <a:cxn ang="0">
                    <a:pos x="120" y="192"/>
                  </a:cxn>
                  <a:cxn ang="0">
                    <a:pos x="144" y="156"/>
                  </a:cxn>
                  <a:cxn ang="0">
                    <a:pos x="336" y="24"/>
                  </a:cxn>
                  <a:cxn ang="0">
                    <a:pos x="468" y="0"/>
                  </a:cxn>
                  <a:cxn ang="0">
                    <a:pos x="528" y="24"/>
                  </a:cxn>
                </a:cxnLst>
                <a:pathLst>
                  <a:path w="528" h="456">
                    <a:moveTo>
                      <a:pt x="0" y="456"/>
                    </a:moveTo>
                    <a:cubicBezTo>
                      <a:pt x="21" y="392"/>
                      <a:pt x="39" y="328"/>
                      <a:pt x="60" y="264"/>
                    </a:cubicBezTo>
                    <a:cubicBezTo>
                      <a:pt x="70" y="234"/>
                      <a:pt x="101" y="214"/>
                      <a:pt x="120" y="192"/>
                    </a:cubicBezTo>
                    <a:cubicBezTo>
                      <a:pt x="129" y="181"/>
                      <a:pt x="133" y="165"/>
                      <a:pt x="144" y="156"/>
                    </a:cubicBezTo>
                    <a:cubicBezTo>
                      <a:pt x="196" y="111"/>
                      <a:pt x="278" y="62"/>
                      <a:pt x="336" y="24"/>
                    </a:cubicBezTo>
                    <a:cubicBezTo>
                      <a:pt x="385" y="1"/>
                      <a:pt x="436" y="0"/>
                      <a:pt x="468" y="0"/>
                    </a:cubicBezTo>
                    <a:cubicBezTo>
                      <a:pt x="500" y="0"/>
                      <a:pt x="516" y="19"/>
                      <a:pt x="528" y="24"/>
                    </a:cubicBezTo>
                  </a:path>
                </a:pathLst>
              </a:custGeom>
              <a:noFill/>
              <a:ln w="1905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42" name="Line 57"/>
              <p:cNvSpPr/>
              <p:nvPr/>
            </p:nvSpPr>
            <p:spPr>
              <a:xfrm flipH="1">
                <a:off x="3744" y="3456"/>
                <a:ext cx="480" cy="432"/>
              </a:xfrm>
              <a:prstGeom prst="line">
                <a:avLst/>
              </a:prstGeom>
              <a:ln w="19050" cap="flat" cmpd="sng">
                <a:solidFill>
                  <a:schemeClr val="tx1"/>
                </a:solidFill>
                <a:prstDash val="solid"/>
                <a:miter/>
                <a:headEnd type="none" w="med" len="med"/>
                <a:tailEnd type="triangle" w="med" len="med"/>
              </a:ln>
            </p:spPr>
          </p:sp>
          <p:sp>
            <p:nvSpPr>
              <p:cNvPr id="144443" name="Freeform 58"/>
              <p:cNvSpPr/>
              <p:nvPr/>
            </p:nvSpPr>
            <p:spPr>
              <a:xfrm>
                <a:off x="2939" y="3408"/>
                <a:ext cx="481" cy="564"/>
              </a:xfrm>
              <a:custGeom>
                <a:avLst/>
                <a:gdLst/>
                <a:ahLst/>
                <a:cxnLst>
                  <a:cxn ang="0">
                    <a:pos x="481" y="564"/>
                  </a:cxn>
                  <a:cxn ang="0">
                    <a:pos x="289" y="444"/>
                  </a:cxn>
                  <a:cxn ang="0">
                    <a:pos x="265" y="408"/>
                  </a:cxn>
                  <a:cxn ang="0">
                    <a:pos x="193" y="348"/>
                  </a:cxn>
                  <a:cxn ang="0">
                    <a:pos x="109" y="240"/>
                  </a:cxn>
                  <a:cxn ang="0">
                    <a:pos x="49" y="168"/>
                  </a:cxn>
                  <a:cxn ang="0">
                    <a:pos x="25" y="84"/>
                  </a:cxn>
                  <a:cxn ang="0">
                    <a:pos x="1" y="0"/>
                  </a:cxn>
                </a:cxnLst>
                <a:pathLst>
                  <a:path w="481" h="564">
                    <a:moveTo>
                      <a:pt x="481" y="564"/>
                    </a:moveTo>
                    <a:cubicBezTo>
                      <a:pt x="419" y="543"/>
                      <a:pt x="338" y="493"/>
                      <a:pt x="289" y="444"/>
                    </a:cubicBezTo>
                    <a:cubicBezTo>
                      <a:pt x="279" y="434"/>
                      <a:pt x="275" y="418"/>
                      <a:pt x="265" y="408"/>
                    </a:cubicBezTo>
                    <a:cubicBezTo>
                      <a:pt x="171" y="314"/>
                      <a:pt x="291" y="466"/>
                      <a:pt x="193" y="348"/>
                    </a:cubicBezTo>
                    <a:cubicBezTo>
                      <a:pt x="156" y="304"/>
                      <a:pt x="161" y="274"/>
                      <a:pt x="109" y="240"/>
                    </a:cubicBezTo>
                    <a:cubicBezTo>
                      <a:pt x="92" y="214"/>
                      <a:pt x="66" y="194"/>
                      <a:pt x="49" y="168"/>
                    </a:cubicBezTo>
                    <a:cubicBezTo>
                      <a:pt x="42" y="157"/>
                      <a:pt x="27" y="91"/>
                      <a:pt x="25" y="84"/>
                    </a:cubicBezTo>
                    <a:cubicBezTo>
                      <a:pt x="0" y="0"/>
                      <a:pt x="1" y="39"/>
                      <a:pt x="1" y="0"/>
                    </a:cubicBezTo>
                  </a:path>
                </a:pathLst>
              </a:custGeom>
              <a:noFill/>
              <a:ln w="1905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44" name="Freeform 59"/>
              <p:cNvSpPr/>
              <p:nvPr/>
            </p:nvSpPr>
            <p:spPr>
              <a:xfrm>
                <a:off x="3108" y="3312"/>
                <a:ext cx="456" cy="456"/>
              </a:xfrm>
              <a:custGeom>
                <a:avLst/>
                <a:gdLst/>
                <a:ahLst/>
                <a:cxnLst>
                  <a:cxn ang="0">
                    <a:pos x="0" y="0"/>
                  </a:cxn>
                  <a:cxn ang="0">
                    <a:pos x="276" y="120"/>
                  </a:cxn>
                  <a:cxn ang="0">
                    <a:pos x="456" y="456"/>
                  </a:cxn>
                </a:cxnLst>
                <a:pathLst>
                  <a:path w="456" h="456">
                    <a:moveTo>
                      <a:pt x="0" y="0"/>
                    </a:moveTo>
                    <a:cubicBezTo>
                      <a:pt x="98" y="33"/>
                      <a:pt x="189" y="62"/>
                      <a:pt x="276" y="120"/>
                    </a:cubicBezTo>
                    <a:cubicBezTo>
                      <a:pt x="349" y="229"/>
                      <a:pt x="456" y="315"/>
                      <a:pt x="456" y="456"/>
                    </a:cubicBezTo>
                  </a:path>
                </a:pathLst>
              </a:custGeom>
              <a:noFill/>
              <a:ln w="19050"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144445" name="Text Box 60"/>
              <p:cNvSpPr txBox="1"/>
              <p:nvPr/>
            </p:nvSpPr>
            <p:spPr>
              <a:xfrm>
                <a:off x="2544" y="3024"/>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sym typeface="Symbol" panose="05050102010706020507" pitchFamily="18" charset="2"/>
                  </a:rPr>
                  <a:t></a:t>
                </a:r>
                <a:endParaRPr lang="en-US" altLang="zh-CN" sz="1800" dirty="0">
                  <a:latin typeface="Verdana" panose="020B0604030504040204" pitchFamily="34" charset="0"/>
                </a:endParaRPr>
              </a:p>
            </p:txBody>
          </p:sp>
          <p:sp>
            <p:nvSpPr>
              <p:cNvPr id="144446" name="Text Box 61"/>
              <p:cNvSpPr txBox="1"/>
              <p:nvPr/>
            </p:nvSpPr>
            <p:spPr>
              <a:xfrm>
                <a:off x="2808" y="2592"/>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4447" name="Text Box 62"/>
              <p:cNvSpPr txBox="1"/>
              <p:nvPr/>
            </p:nvSpPr>
            <p:spPr>
              <a:xfrm>
                <a:off x="3984" y="1872"/>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4448" name="Text Box 63"/>
              <p:cNvSpPr txBox="1"/>
              <p:nvPr/>
            </p:nvSpPr>
            <p:spPr>
              <a:xfrm>
                <a:off x="4896" y="1776"/>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4449" name="Text Box 64"/>
              <p:cNvSpPr txBox="1"/>
              <p:nvPr/>
            </p:nvSpPr>
            <p:spPr>
              <a:xfrm>
                <a:off x="2928" y="3696"/>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a</a:t>
                </a:r>
                <a:endParaRPr lang="en-US" altLang="zh-CN" sz="1800" dirty="0">
                  <a:latin typeface="Verdana" panose="020B0604030504040204" pitchFamily="34" charset="0"/>
                </a:endParaRPr>
              </a:p>
            </p:txBody>
          </p:sp>
          <p:sp>
            <p:nvSpPr>
              <p:cNvPr id="144450" name="Text Box 65"/>
              <p:cNvSpPr txBox="1"/>
              <p:nvPr/>
            </p:nvSpPr>
            <p:spPr>
              <a:xfrm>
                <a:off x="4080" y="2736"/>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solidFill>
                      <a:srgbClr val="FF3300"/>
                    </a:solidFill>
                    <a:latin typeface="Verdana" panose="020B0604030504040204" pitchFamily="34" charset="0"/>
                  </a:rPr>
                  <a:t>a</a:t>
                </a:r>
                <a:endParaRPr lang="en-US" altLang="zh-CN" sz="1800" dirty="0">
                  <a:solidFill>
                    <a:srgbClr val="FF3300"/>
                  </a:solidFill>
                  <a:latin typeface="Verdana" panose="020B0604030504040204" pitchFamily="34" charset="0"/>
                </a:endParaRPr>
              </a:p>
            </p:txBody>
          </p:sp>
          <p:sp>
            <p:nvSpPr>
              <p:cNvPr id="144451" name="Text Box 66"/>
              <p:cNvSpPr txBox="1"/>
              <p:nvPr/>
            </p:nvSpPr>
            <p:spPr>
              <a:xfrm>
                <a:off x="4032" y="2280"/>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4452" name="Text Box 67"/>
              <p:cNvSpPr txBox="1"/>
              <p:nvPr/>
            </p:nvSpPr>
            <p:spPr>
              <a:xfrm>
                <a:off x="3168" y="2748"/>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4453" name="Text Box 68"/>
              <p:cNvSpPr txBox="1"/>
              <p:nvPr/>
            </p:nvSpPr>
            <p:spPr>
              <a:xfrm>
                <a:off x="3264" y="3156"/>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4454" name="Text Box 69"/>
              <p:cNvSpPr txBox="1"/>
              <p:nvPr/>
            </p:nvSpPr>
            <p:spPr>
              <a:xfrm>
                <a:off x="3648" y="3168"/>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sp>
            <p:nvSpPr>
              <p:cNvPr id="144455" name="Text Box 70"/>
              <p:cNvSpPr txBox="1"/>
              <p:nvPr/>
            </p:nvSpPr>
            <p:spPr>
              <a:xfrm>
                <a:off x="3996" y="3600"/>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latin typeface="Verdana" panose="020B0604030504040204" pitchFamily="34" charset="0"/>
                  </a:rPr>
                  <a:t>b</a:t>
                </a:r>
                <a:endParaRPr lang="en-US" altLang="zh-CN" sz="1800" dirty="0">
                  <a:latin typeface="Verdana" panose="020B0604030504040204" pitchFamily="34" charset="0"/>
                </a:endParaRPr>
              </a:p>
            </p:txBody>
          </p:sp>
        </p:grpSp>
        <p:sp>
          <p:nvSpPr>
            <p:cNvPr id="144428" name="Line 71"/>
            <p:cNvSpPr/>
            <p:nvPr/>
          </p:nvSpPr>
          <p:spPr>
            <a:xfrm flipH="1" flipV="1">
              <a:off x="3936" y="2496"/>
              <a:ext cx="720" cy="624"/>
            </a:xfrm>
            <a:prstGeom prst="line">
              <a:avLst/>
            </a:prstGeom>
            <a:ln w="38100" cap="flat" cmpd="sng">
              <a:solidFill>
                <a:srgbClr val="FF3300"/>
              </a:solidFill>
              <a:prstDash val="solid"/>
              <a:miter/>
              <a:headEnd type="none" w="med" len="med"/>
              <a:tailEnd type="triangle" w="med" len="med"/>
            </a:ln>
          </p:spPr>
        </p:sp>
      </p:gr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文本框 99"/>
          <p:cNvSpPr txBox="1"/>
          <p:nvPr/>
        </p:nvSpPr>
        <p:spPr>
          <a:xfrm>
            <a:off x="611188" y="692150"/>
            <a:ext cx="6345237" cy="30464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典型考点：</a:t>
            </a:r>
            <a:endParaRPr lang="zh-CN" altLang="zh-CN" sz="2400" dirty="0"/>
          </a:p>
          <a:p>
            <a:pPr marL="0" lvl="0" indent="0" eaLnBrk="1" hangingPunct="1">
              <a:spcBef>
                <a:spcPct val="0"/>
              </a:spcBef>
              <a:buNone/>
            </a:pPr>
            <a:endParaRPr lang="zh-CN" altLang="zh-CN" sz="2400" dirty="0"/>
          </a:p>
          <a:p>
            <a:pPr marL="0" lvl="0" indent="0" eaLnBrk="1" hangingPunct="1">
              <a:spcBef>
                <a:spcPct val="0"/>
              </a:spcBef>
              <a:buNone/>
            </a:pPr>
            <a:r>
              <a:rPr lang="zh-CN" altLang="zh-CN" sz="2400" dirty="0"/>
              <a:t>已知正规式</a:t>
            </a:r>
            <a:r>
              <a:rPr lang="en-US" altLang="zh-CN" sz="2400" dirty="0"/>
              <a:t>r=b</a:t>
            </a:r>
            <a:r>
              <a:rPr lang="en-US" altLang="zh-CN" sz="2400" baseline="30000" dirty="0"/>
              <a:t>*</a:t>
            </a:r>
            <a:r>
              <a:rPr lang="en-US" altLang="zh-CN" sz="2400" dirty="0"/>
              <a:t>(a</a:t>
            </a:r>
            <a:r>
              <a:rPr lang="en-US" altLang="zh-CN" sz="2400" baseline="30000" dirty="0"/>
              <a:t>*</a:t>
            </a:r>
            <a:r>
              <a:rPr lang="en-US" altLang="zh-CN" sz="2400" dirty="0"/>
              <a:t>|b)(abb</a:t>
            </a:r>
            <a:r>
              <a:rPr lang="en-US" altLang="zh-CN" sz="2400" baseline="30000" dirty="0"/>
              <a:t>*</a:t>
            </a:r>
            <a:r>
              <a:rPr lang="en-US" altLang="zh-CN" sz="2400" dirty="0"/>
              <a:t>)</a:t>
            </a:r>
            <a:r>
              <a:rPr lang="en-US" altLang="zh-CN" sz="2400" baseline="30000" dirty="0"/>
              <a:t>*</a:t>
            </a:r>
            <a:endParaRPr lang="zh-CN" altLang="zh-CN" sz="2400" dirty="0"/>
          </a:p>
          <a:p>
            <a:pPr marL="0" lvl="0" indent="0" eaLnBrk="1" hangingPunct="1">
              <a:spcBef>
                <a:spcPct val="0"/>
              </a:spcBef>
              <a:buNone/>
            </a:pPr>
            <a:r>
              <a:rPr lang="zh-CN" altLang="zh-CN" sz="2400" dirty="0"/>
              <a:t>给出与之等价的最小</a:t>
            </a:r>
            <a:r>
              <a:rPr lang="en-US" altLang="zh-CN" sz="2400" dirty="0"/>
              <a:t>DFA </a:t>
            </a:r>
            <a:r>
              <a:rPr lang="zh-CN" altLang="en-US" sz="2400" dirty="0"/>
              <a:t>。</a:t>
            </a:r>
            <a:endParaRPr lang="zh-CN" altLang="en-US" sz="2400" dirty="0"/>
          </a:p>
          <a:p>
            <a:pPr marL="0" lvl="0" indent="0" eaLnBrk="1" hangingPunct="1">
              <a:spcBef>
                <a:spcPct val="0"/>
              </a:spcBef>
              <a:buNone/>
            </a:pPr>
            <a:endParaRPr lang="zh-CN" altLang="en-US" sz="2400" dirty="0"/>
          </a:p>
          <a:p>
            <a:pPr marL="0" lvl="0" indent="0" eaLnBrk="1" hangingPunct="1">
              <a:spcBef>
                <a:spcPct val="0"/>
              </a:spcBef>
              <a:buNone/>
            </a:pPr>
            <a:r>
              <a:rPr lang="zh-CN" altLang="en-US" sz="2400" dirty="0"/>
              <a:t>步骤</a:t>
            </a:r>
            <a:r>
              <a:rPr lang="en-US" altLang="zh-CN" sz="2400" dirty="0"/>
              <a:t>1</a:t>
            </a:r>
            <a:r>
              <a:rPr lang="zh-CN" altLang="en-US" sz="2400" dirty="0"/>
              <a:t>：正规式</a:t>
            </a:r>
            <a:r>
              <a:rPr lang="en-US" altLang="zh-CN" sz="2400" dirty="0"/>
              <a:t>-&gt; NFA</a:t>
            </a:r>
            <a:endParaRPr lang="en-US" altLang="zh-CN" sz="2400" dirty="0"/>
          </a:p>
          <a:p>
            <a:pPr marL="0" lvl="0" indent="0" eaLnBrk="1" hangingPunct="1">
              <a:spcBef>
                <a:spcPct val="0"/>
              </a:spcBef>
              <a:buNone/>
            </a:pPr>
            <a:r>
              <a:rPr lang="zh-CN" altLang="en-US" sz="2400" dirty="0"/>
              <a:t>步骤</a:t>
            </a:r>
            <a:r>
              <a:rPr lang="en-US" altLang="zh-CN" sz="2400" dirty="0"/>
              <a:t>2</a:t>
            </a:r>
            <a:r>
              <a:rPr lang="zh-CN" altLang="en-US" sz="2400" dirty="0"/>
              <a:t>：</a:t>
            </a:r>
            <a:r>
              <a:rPr lang="en-US" altLang="zh-CN" sz="2400" dirty="0"/>
              <a:t> NFA-&gt;DFA</a:t>
            </a:r>
            <a:endParaRPr lang="en-US" altLang="zh-CN" sz="2400" dirty="0"/>
          </a:p>
          <a:p>
            <a:pPr marL="0" lvl="0" indent="0" eaLnBrk="1" hangingPunct="1">
              <a:spcBef>
                <a:spcPct val="0"/>
              </a:spcBef>
              <a:buNone/>
            </a:pPr>
            <a:r>
              <a:rPr lang="zh-CN" altLang="en-US" sz="2400" dirty="0"/>
              <a:t>步骤</a:t>
            </a:r>
            <a:r>
              <a:rPr lang="en-US" altLang="zh-CN" sz="2400" dirty="0"/>
              <a:t>3</a:t>
            </a:r>
            <a:r>
              <a:rPr lang="zh-CN" altLang="en-US" sz="2400" dirty="0"/>
              <a:t>：</a:t>
            </a:r>
            <a:r>
              <a:rPr lang="en-US" altLang="zh-CN" sz="2400" dirty="0"/>
              <a:t>DFA</a:t>
            </a:r>
            <a:r>
              <a:rPr lang="zh-CN" altLang="en-US" sz="2400" dirty="0"/>
              <a:t>最小化</a:t>
            </a:r>
            <a:endParaRPr lang="zh-CN" altLang="en-US" sz="2400" dirty="0"/>
          </a:p>
        </p:txBody>
      </p:sp>
      <p:grpSp>
        <p:nvGrpSpPr>
          <p:cNvPr id="145411" name="组合 1073743606"/>
          <p:cNvGrpSpPr>
            <a:grpSpLocks noRot="1"/>
          </p:cNvGrpSpPr>
          <p:nvPr/>
        </p:nvGrpSpPr>
        <p:grpSpPr>
          <a:xfrm>
            <a:off x="676275" y="4832350"/>
            <a:ext cx="6264275" cy="1158875"/>
            <a:chOff x="0" y="0"/>
            <a:chExt cx="8310" cy="1356"/>
          </a:xfrm>
        </p:grpSpPr>
        <p:sp>
          <p:nvSpPr>
            <p:cNvPr id="145412" name="画布 49"/>
            <p:cNvSpPr>
              <a:spLocks noChangeAspect="1"/>
            </p:cNvSpPr>
            <p:nvPr/>
          </p:nvSpPr>
          <p:spPr>
            <a:xfrm>
              <a:off x="0" y="0"/>
              <a:ext cx="8310" cy="1356"/>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5413" name="椭圆 113"/>
            <p:cNvSpPr/>
            <p:nvPr/>
          </p:nvSpPr>
          <p:spPr>
            <a:xfrm>
              <a:off x="1444" y="427"/>
              <a:ext cx="645" cy="645"/>
            </a:xfrm>
            <a:prstGeom prst="ellipse">
              <a:avLst/>
            </a:prstGeom>
            <a:noFill/>
            <a:ln w="12700" cap="flat" cmpd="sng">
              <a:solidFill>
                <a:srgbClr val="385D8A"/>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0</a:t>
              </a:r>
              <a:endParaRPr lang="zh-CN" altLang="en-US" sz="1800" dirty="0"/>
            </a:p>
            <a:p>
              <a:pPr marL="0" lvl="0" indent="0" eaLnBrk="1" hangingPunct="1">
                <a:spcBef>
                  <a:spcPct val="0"/>
                </a:spcBef>
                <a:buNone/>
              </a:pPr>
              <a:endParaRPr lang="zh-CN" altLang="en-US" sz="1800" dirty="0"/>
            </a:p>
          </p:txBody>
        </p:sp>
        <p:cxnSp>
          <p:nvCxnSpPr>
            <p:cNvPr id="145414" name="曲线连接符 114"/>
            <p:cNvCxnSpPr>
              <a:stCxn id="145413" idx="1"/>
              <a:endCxn id="145413" idx="7"/>
            </p:cNvCxnSpPr>
            <p:nvPr/>
          </p:nvCxnSpPr>
          <p:spPr>
            <a:xfrm rot="5400000" flipV="1">
              <a:off x="1762" y="289"/>
              <a:ext cx="1" cy="457"/>
            </a:xfrm>
            <a:prstGeom prst="curvedConnector3">
              <a:avLst>
                <a:gd name="adj1" fmla="val -45400000"/>
              </a:avLst>
            </a:prstGeom>
            <a:ln w="9525" cap="flat" cmpd="sng">
              <a:solidFill>
                <a:srgbClr val="4A7EBB"/>
              </a:solidFill>
              <a:prstDash val="solid"/>
              <a:headEnd type="none" w="med" len="med"/>
              <a:tailEnd type="arrow" w="med" len="med"/>
            </a:ln>
          </p:spPr>
        </p:cxnSp>
        <p:sp>
          <p:nvSpPr>
            <p:cNvPr id="145415" name="椭圆 115"/>
            <p:cNvSpPr/>
            <p:nvPr/>
          </p:nvSpPr>
          <p:spPr>
            <a:xfrm>
              <a:off x="1515" y="35"/>
              <a:ext cx="541" cy="436"/>
            </a:xfrm>
            <a:prstGeom prst="ellipse">
              <a:avLst/>
            </a:prstGeom>
            <a:noFill/>
            <a:ln w="9525">
              <a:noFill/>
            </a:ln>
          </p:spPr>
          <p:txBody>
            <a:bodyPr lIns="0" tIns="0" rIns="0" bIns="0"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b</a:t>
              </a:r>
              <a:endParaRPr lang="zh-CN" altLang="en-US" sz="1800" dirty="0"/>
            </a:p>
            <a:p>
              <a:pPr marL="0" lvl="0" indent="0" eaLnBrk="1" hangingPunct="1">
                <a:spcBef>
                  <a:spcPct val="0"/>
                </a:spcBef>
                <a:buNone/>
              </a:pPr>
              <a:endParaRPr lang="zh-CN" altLang="en-US" sz="1800" dirty="0"/>
            </a:p>
          </p:txBody>
        </p:sp>
        <p:sp>
          <p:nvSpPr>
            <p:cNvPr id="145416" name="椭圆 116"/>
            <p:cNvSpPr/>
            <p:nvPr/>
          </p:nvSpPr>
          <p:spPr>
            <a:xfrm>
              <a:off x="1515" y="511"/>
              <a:ext cx="494" cy="495"/>
            </a:xfrm>
            <a:prstGeom prst="ellipse">
              <a:avLst/>
            </a:prstGeom>
            <a:noFill/>
            <a:ln w="12700" cap="flat" cmpd="sng">
              <a:solidFill>
                <a:srgbClr val="385D8A"/>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a:p>
              <a:pPr marL="0" lvl="0" indent="0" eaLnBrk="1" hangingPunct="1">
                <a:spcBef>
                  <a:spcPct val="0"/>
                </a:spcBef>
                <a:buNone/>
              </a:pPr>
              <a:endParaRPr lang="zh-CN" altLang="en-US" sz="1800" dirty="0"/>
            </a:p>
          </p:txBody>
        </p:sp>
        <p:sp>
          <p:nvSpPr>
            <p:cNvPr id="145417" name="右箭头 117"/>
            <p:cNvSpPr/>
            <p:nvPr/>
          </p:nvSpPr>
          <p:spPr>
            <a:xfrm>
              <a:off x="964" y="629"/>
              <a:ext cx="480" cy="228"/>
            </a:xfrm>
            <a:prstGeom prst="rightArrow">
              <a:avLst>
                <a:gd name="adj1" fmla="val 50000"/>
                <a:gd name="adj2" fmla="val 50000"/>
              </a:avLst>
            </a:prstGeom>
            <a:solidFill>
              <a:srgbClr val="FFFFFF"/>
            </a:solidFill>
            <a:ln w="12700" cap="flat" cmpd="sng">
              <a:solidFill>
                <a:srgbClr val="F7964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5418" name="椭圆 118"/>
            <p:cNvSpPr/>
            <p:nvPr/>
          </p:nvSpPr>
          <p:spPr>
            <a:xfrm>
              <a:off x="2883" y="418"/>
              <a:ext cx="645" cy="645"/>
            </a:xfrm>
            <a:prstGeom prst="ellipse">
              <a:avLst/>
            </a:prstGeom>
            <a:noFill/>
            <a:ln w="12700" cap="flat" cmpd="sng">
              <a:solidFill>
                <a:srgbClr val="385D8A"/>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1</a:t>
              </a:r>
              <a:endParaRPr lang="zh-CN" altLang="en-US" sz="1800" dirty="0"/>
            </a:p>
            <a:p>
              <a:pPr marL="0" lvl="0" indent="0" eaLnBrk="1" hangingPunct="1">
                <a:spcBef>
                  <a:spcPct val="0"/>
                </a:spcBef>
                <a:buNone/>
              </a:pPr>
              <a:endParaRPr lang="zh-CN" altLang="en-US" sz="1800" dirty="0"/>
            </a:p>
          </p:txBody>
        </p:sp>
        <p:cxnSp>
          <p:nvCxnSpPr>
            <p:cNvPr id="145419" name="曲线连接符 119"/>
            <p:cNvCxnSpPr>
              <a:stCxn id="145418" idx="1"/>
              <a:endCxn id="145418" idx="7"/>
            </p:cNvCxnSpPr>
            <p:nvPr/>
          </p:nvCxnSpPr>
          <p:spPr>
            <a:xfrm rot="5400000" flipV="1">
              <a:off x="3201" y="280"/>
              <a:ext cx="1" cy="457"/>
            </a:xfrm>
            <a:prstGeom prst="curvedConnector3">
              <a:avLst>
                <a:gd name="adj1" fmla="val -45400000"/>
              </a:avLst>
            </a:prstGeom>
            <a:ln w="9525" cap="flat" cmpd="sng">
              <a:solidFill>
                <a:srgbClr val="4A7EBB"/>
              </a:solidFill>
              <a:prstDash val="solid"/>
              <a:headEnd type="none" w="med" len="med"/>
              <a:tailEnd type="arrow" w="med" len="med"/>
            </a:ln>
          </p:spPr>
        </p:cxnSp>
        <p:sp>
          <p:nvSpPr>
            <p:cNvPr id="145420" name="椭圆 120"/>
            <p:cNvSpPr/>
            <p:nvPr/>
          </p:nvSpPr>
          <p:spPr>
            <a:xfrm>
              <a:off x="2953" y="0"/>
              <a:ext cx="541" cy="427"/>
            </a:xfrm>
            <a:prstGeom prst="ellipse">
              <a:avLst/>
            </a:prstGeom>
            <a:noFill/>
            <a:ln w="9525">
              <a:noFill/>
            </a:ln>
          </p:spPr>
          <p:txBody>
            <a:bodyPr lIns="0" tIns="0" rIns="0" bIns="0"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a</a:t>
              </a:r>
              <a:endParaRPr lang="zh-CN" altLang="en-US" sz="1800" dirty="0"/>
            </a:p>
            <a:p>
              <a:pPr marL="0" lvl="0" indent="0" eaLnBrk="1" hangingPunct="1">
                <a:spcBef>
                  <a:spcPct val="0"/>
                </a:spcBef>
                <a:buNone/>
              </a:pPr>
              <a:endParaRPr lang="zh-CN" altLang="en-US" sz="1800" dirty="0"/>
            </a:p>
          </p:txBody>
        </p:sp>
        <p:sp>
          <p:nvSpPr>
            <p:cNvPr id="145421" name="椭圆 121"/>
            <p:cNvSpPr/>
            <p:nvPr/>
          </p:nvSpPr>
          <p:spPr>
            <a:xfrm>
              <a:off x="2953" y="502"/>
              <a:ext cx="495" cy="495"/>
            </a:xfrm>
            <a:prstGeom prst="ellipse">
              <a:avLst/>
            </a:prstGeom>
            <a:noFill/>
            <a:ln w="12700" cap="flat" cmpd="sng">
              <a:solidFill>
                <a:srgbClr val="385D8A"/>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a:p>
              <a:pPr marL="0" lvl="0" indent="0" eaLnBrk="1" hangingPunct="1">
                <a:spcBef>
                  <a:spcPct val="0"/>
                </a:spcBef>
                <a:buNone/>
              </a:pPr>
              <a:endParaRPr lang="zh-CN" altLang="en-US" sz="1800" dirty="0"/>
            </a:p>
          </p:txBody>
        </p:sp>
        <p:sp>
          <p:nvSpPr>
            <p:cNvPr id="145422" name="椭圆 122"/>
            <p:cNvSpPr/>
            <p:nvPr/>
          </p:nvSpPr>
          <p:spPr>
            <a:xfrm>
              <a:off x="4237" y="432"/>
              <a:ext cx="645" cy="645"/>
            </a:xfrm>
            <a:prstGeom prst="ellipse">
              <a:avLst/>
            </a:prstGeom>
            <a:noFill/>
            <a:ln w="12700" cap="flat" cmpd="sng">
              <a:solidFill>
                <a:srgbClr val="385D8A"/>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2</a:t>
              </a:r>
              <a:endParaRPr lang="zh-CN" altLang="en-US" sz="1800" dirty="0"/>
            </a:p>
            <a:p>
              <a:pPr marL="0" lvl="0" indent="0" eaLnBrk="1" hangingPunct="1">
                <a:spcBef>
                  <a:spcPct val="0"/>
                </a:spcBef>
                <a:buNone/>
              </a:pPr>
              <a:endParaRPr lang="zh-CN" altLang="en-US" sz="1800" dirty="0"/>
            </a:p>
          </p:txBody>
        </p:sp>
        <p:cxnSp>
          <p:nvCxnSpPr>
            <p:cNvPr id="145423" name="曲线连接符 123"/>
            <p:cNvCxnSpPr>
              <a:stCxn id="145422" idx="1"/>
              <a:endCxn id="145422" idx="7"/>
            </p:cNvCxnSpPr>
            <p:nvPr/>
          </p:nvCxnSpPr>
          <p:spPr>
            <a:xfrm rot="5400000" flipV="1">
              <a:off x="4555" y="294"/>
              <a:ext cx="1" cy="457"/>
            </a:xfrm>
            <a:prstGeom prst="curvedConnector3">
              <a:avLst>
                <a:gd name="adj1" fmla="val -45400000"/>
              </a:avLst>
            </a:prstGeom>
            <a:ln w="9525" cap="flat" cmpd="sng">
              <a:solidFill>
                <a:srgbClr val="4A7EBB"/>
              </a:solidFill>
              <a:prstDash val="solid"/>
              <a:headEnd type="none" w="med" len="med"/>
              <a:tailEnd type="arrow" w="med" len="med"/>
            </a:ln>
          </p:spPr>
        </p:cxnSp>
        <p:sp>
          <p:nvSpPr>
            <p:cNvPr id="145424" name="椭圆 124"/>
            <p:cNvSpPr/>
            <p:nvPr/>
          </p:nvSpPr>
          <p:spPr>
            <a:xfrm>
              <a:off x="4308" y="44"/>
              <a:ext cx="540" cy="441"/>
            </a:xfrm>
            <a:prstGeom prst="ellipse">
              <a:avLst/>
            </a:prstGeom>
            <a:noFill/>
            <a:ln w="9525">
              <a:noFill/>
            </a:ln>
          </p:spPr>
          <p:txBody>
            <a:bodyPr lIns="0" tIns="0" rIns="0" bIns="0"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b</a:t>
              </a:r>
              <a:endParaRPr lang="zh-CN" altLang="en-US" sz="1800" dirty="0"/>
            </a:p>
            <a:p>
              <a:pPr marL="0" lvl="0" indent="0" eaLnBrk="1" hangingPunct="1">
                <a:spcBef>
                  <a:spcPct val="0"/>
                </a:spcBef>
                <a:buNone/>
              </a:pPr>
              <a:endParaRPr lang="zh-CN" altLang="en-US" sz="1800" dirty="0"/>
            </a:p>
          </p:txBody>
        </p:sp>
        <p:sp>
          <p:nvSpPr>
            <p:cNvPr id="145425" name="椭圆 125"/>
            <p:cNvSpPr/>
            <p:nvPr/>
          </p:nvSpPr>
          <p:spPr>
            <a:xfrm>
              <a:off x="4308" y="516"/>
              <a:ext cx="494" cy="495"/>
            </a:xfrm>
            <a:prstGeom prst="ellipse">
              <a:avLst/>
            </a:prstGeom>
            <a:noFill/>
            <a:ln w="12700" cap="flat" cmpd="sng">
              <a:solidFill>
                <a:srgbClr val="385D8A"/>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a:p>
              <a:pPr marL="0" lvl="0" indent="0" eaLnBrk="1" hangingPunct="1">
                <a:spcBef>
                  <a:spcPct val="0"/>
                </a:spcBef>
                <a:buNone/>
              </a:pPr>
              <a:endParaRPr lang="zh-CN" altLang="en-US" sz="1800" dirty="0"/>
            </a:p>
          </p:txBody>
        </p:sp>
        <p:sp>
          <p:nvSpPr>
            <p:cNvPr id="145426" name="椭圆 126"/>
            <p:cNvSpPr/>
            <p:nvPr/>
          </p:nvSpPr>
          <p:spPr>
            <a:xfrm>
              <a:off x="5676" y="436"/>
              <a:ext cx="645" cy="645"/>
            </a:xfrm>
            <a:prstGeom prst="ellipse">
              <a:avLst/>
            </a:prstGeom>
            <a:noFill/>
            <a:ln w="12700" cap="flat" cmpd="sng">
              <a:solidFill>
                <a:srgbClr val="385D8A"/>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3</a:t>
              </a:r>
              <a:endParaRPr lang="zh-CN" altLang="en-US" sz="1800" dirty="0"/>
            </a:p>
            <a:p>
              <a:pPr marL="0" lvl="0" indent="0" eaLnBrk="1" hangingPunct="1">
                <a:spcBef>
                  <a:spcPct val="0"/>
                </a:spcBef>
                <a:buNone/>
              </a:pPr>
              <a:endParaRPr lang="zh-CN" altLang="en-US" sz="1800" dirty="0"/>
            </a:p>
          </p:txBody>
        </p:sp>
        <p:cxnSp>
          <p:nvCxnSpPr>
            <p:cNvPr id="145427" name="直接箭头连接符 127"/>
            <p:cNvCxnSpPr>
              <a:stCxn id="145413" idx="6"/>
              <a:endCxn id="145418" idx="2"/>
            </p:cNvCxnSpPr>
            <p:nvPr/>
          </p:nvCxnSpPr>
          <p:spPr>
            <a:xfrm flipV="1">
              <a:off x="2089" y="741"/>
              <a:ext cx="794" cy="9"/>
            </a:xfrm>
            <a:prstGeom prst="straightConnector1">
              <a:avLst/>
            </a:prstGeom>
            <a:ln w="9525" cap="flat" cmpd="sng">
              <a:solidFill>
                <a:srgbClr val="4A7EBB"/>
              </a:solidFill>
              <a:prstDash val="solid"/>
              <a:headEnd type="none" w="med" len="med"/>
              <a:tailEnd type="arrow" w="med" len="med"/>
            </a:ln>
          </p:spPr>
        </p:cxnSp>
        <p:sp>
          <p:nvSpPr>
            <p:cNvPr id="145428" name="椭圆 128"/>
            <p:cNvSpPr/>
            <p:nvPr/>
          </p:nvSpPr>
          <p:spPr>
            <a:xfrm>
              <a:off x="2171" y="317"/>
              <a:ext cx="541" cy="540"/>
            </a:xfrm>
            <a:prstGeom prst="ellipse">
              <a:avLst/>
            </a:prstGeom>
            <a:noFill/>
            <a:ln w="9525">
              <a:noFill/>
            </a:ln>
          </p:spPr>
          <p:txBody>
            <a:bodyPr lIns="0" tIns="0" rIns="0" bIns="0"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a</a:t>
              </a:r>
              <a:endParaRPr lang="zh-CN" altLang="en-US" sz="1800" dirty="0"/>
            </a:p>
            <a:p>
              <a:pPr marL="0" lvl="0" indent="0" eaLnBrk="1" hangingPunct="1">
                <a:spcBef>
                  <a:spcPct val="0"/>
                </a:spcBef>
                <a:buNone/>
              </a:pPr>
              <a:endParaRPr lang="zh-CN" altLang="en-US" sz="1800" dirty="0"/>
            </a:p>
          </p:txBody>
        </p:sp>
        <p:cxnSp>
          <p:nvCxnSpPr>
            <p:cNvPr id="145429" name="直接箭头连接符 129"/>
            <p:cNvCxnSpPr>
              <a:stCxn id="145418" idx="6"/>
              <a:endCxn id="145422" idx="2"/>
            </p:cNvCxnSpPr>
            <p:nvPr/>
          </p:nvCxnSpPr>
          <p:spPr>
            <a:xfrm>
              <a:off x="3528" y="741"/>
              <a:ext cx="709" cy="14"/>
            </a:xfrm>
            <a:prstGeom prst="straightConnector1">
              <a:avLst/>
            </a:prstGeom>
            <a:ln w="9525" cap="flat" cmpd="sng">
              <a:solidFill>
                <a:srgbClr val="4A7EBB"/>
              </a:solidFill>
              <a:prstDash val="solid"/>
              <a:headEnd type="none" w="med" len="med"/>
              <a:tailEnd type="arrow" w="med" len="med"/>
            </a:ln>
          </p:spPr>
        </p:cxnSp>
        <p:sp>
          <p:nvSpPr>
            <p:cNvPr id="145430" name="椭圆 130"/>
            <p:cNvSpPr/>
            <p:nvPr/>
          </p:nvSpPr>
          <p:spPr>
            <a:xfrm>
              <a:off x="3567" y="317"/>
              <a:ext cx="540" cy="540"/>
            </a:xfrm>
            <a:prstGeom prst="ellipse">
              <a:avLst/>
            </a:prstGeom>
            <a:noFill/>
            <a:ln w="9525">
              <a:noFill/>
            </a:ln>
          </p:spPr>
          <p:txBody>
            <a:bodyPr lIns="0" tIns="0" rIns="0" bIns="0"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b</a:t>
              </a:r>
              <a:endParaRPr lang="zh-CN" altLang="en-US" sz="1800" dirty="0"/>
            </a:p>
            <a:p>
              <a:pPr marL="0" lvl="0" indent="0" eaLnBrk="1" hangingPunct="1">
                <a:spcBef>
                  <a:spcPct val="0"/>
                </a:spcBef>
                <a:buNone/>
              </a:pPr>
              <a:endParaRPr lang="zh-CN" altLang="en-US" sz="1800" dirty="0"/>
            </a:p>
          </p:txBody>
        </p:sp>
        <p:cxnSp>
          <p:nvCxnSpPr>
            <p:cNvPr id="145431" name="直接箭头连接符 131"/>
            <p:cNvCxnSpPr>
              <a:stCxn id="145422" idx="6"/>
              <a:endCxn id="145426" idx="2"/>
            </p:cNvCxnSpPr>
            <p:nvPr/>
          </p:nvCxnSpPr>
          <p:spPr>
            <a:xfrm>
              <a:off x="4882" y="755"/>
              <a:ext cx="794" cy="4"/>
            </a:xfrm>
            <a:prstGeom prst="straightConnector1">
              <a:avLst/>
            </a:prstGeom>
            <a:ln w="9525" cap="flat" cmpd="sng">
              <a:solidFill>
                <a:srgbClr val="4A7EBB"/>
              </a:solidFill>
              <a:prstDash val="solid"/>
              <a:headEnd type="none" w="med" len="med"/>
              <a:tailEnd type="arrow" w="med" len="med"/>
            </a:ln>
          </p:spPr>
        </p:cxnSp>
        <p:sp>
          <p:nvSpPr>
            <p:cNvPr id="145432" name="椭圆 132"/>
            <p:cNvSpPr/>
            <p:nvPr/>
          </p:nvSpPr>
          <p:spPr>
            <a:xfrm>
              <a:off x="4978" y="347"/>
              <a:ext cx="540" cy="540"/>
            </a:xfrm>
            <a:prstGeom prst="ellipse">
              <a:avLst/>
            </a:prstGeom>
            <a:noFill/>
            <a:ln w="9525">
              <a:noFill/>
            </a:ln>
          </p:spPr>
          <p:txBody>
            <a:bodyPr lIns="0" tIns="0" rIns="0" bIns="0"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a</a:t>
              </a:r>
              <a:endParaRPr lang="zh-CN" altLang="en-US" sz="1800" dirty="0"/>
            </a:p>
            <a:p>
              <a:pPr marL="0" lvl="0" indent="0" eaLnBrk="1" hangingPunct="1">
                <a:spcBef>
                  <a:spcPct val="0"/>
                </a:spcBef>
                <a:buNone/>
              </a:pPr>
              <a:endParaRPr lang="zh-CN" altLang="en-US" sz="1800" dirty="0"/>
            </a:p>
          </p:txBody>
        </p:sp>
        <p:cxnSp>
          <p:nvCxnSpPr>
            <p:cNvPr id="145433" name="曲线连接符 133"/>
            <p:cNvCxnSpPr>
              <a:stCxn id="145426" idx="3"/>
              <a:endCxn id="145422" idx="5"/>
            </p:cNvCxnSpPr>
            <p:nvPr/>
          </p:nvCxnSpPr>
          <p:spPr>
            <a:xfrm rot="-5400000" flipV="1">
              <a:off x="5277" y="494"/>
              <a:ext cx="4" cy="982"/>
            </a:xfrm>
            <a:prstGeom prst="curvedConnector3">
              <a:avLst>
                <a:gd name="adj1" fmla="val -4225000"/>
              </a:avLst>
            </a:prstGeom>
            <a:ln w="9525" cap="flat" cmpd="sng">
              <a:solidFill>
                <a:srgbClr val="4A7EBB"/>
              </a:solidFill>
              <a:prstDash val="solid"/>
              <a:headEnd type="none" w="med" len="med"/>
              <a:tailEnd type="arrow" w="med" len="med"/>
            </a:ln>
          </p:spPr>
        </p:cxnSp>
        <p:sp>
          <p:nvSpPr>
            <p:cNvPr id="145434" name="椭圆 134"/>
            <p:cNvSpPr/>
            <p:nvPr/>
          </p:nvSpPr>
          <p:spPr>
            <a:xfrm>
              <a:off x="5037" y="816"/>
              <a:ext cx="541" cy="540"/>
            </a:xfrm>
            <a:prstGeom prst="ellipse">
              <a:avLst/>
            </a:prstGeom>
            <a:noFill/>
            <a:ln w="9525">
              <a:noFill/>
            </a:ln>
          </p:spPr>
          <p:txBody>
            <a:bodyPr lIns="0" tIns="0" rIns="0" bIns="0"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b</a:t>
              </a:r>
              <a:endParaRPr lang="zh-CN" altLang="en-US" sz="1800" dirty="0"/>
            </a:p>
            <a:p>
              <a:pPr marL="0" lvl="0" indent="0" eaLnBrk="1" hangingPunct="1">
                <a:spcBef>
                  <a:spcPct val="0"/>
                </a:spcBef>
                <a:buNone/>
              </a:pPr>
              <a:endParaRPr lang="zh-CN" altLang="en-US" sz="1800"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latin typeface="宋体" panose="02010600030101010101" pitchFamily="2" charset="-122"/>
              </a:rPr>
              <a:t>独立子程序</a:t>
            </a:r>
            <a:endParaRPr lang="zh-CN" altLang="en-US" dirty="0"/>
          </a:p>
        </p:txBody>
      </p:sp>
      <p:sp>
        <p:nvSpPr>
          <p:cNvPr id="22531" name="Rectangle 3"/>
          <p:cNvSpPr>
            <a:spLocks noGrp="1"/>
          </p:cNvSpPr>
          <p:nvPr>
            <p:ph idx="1"/>
          </p:nvPr>
        </p:nvSpPr>
        <p:spPr/>
        <p:txBody>
          <a:bodyPr vert="horz" wrap="square" lIns="91440" tIns="45720" rIns="91440" bIns="45720" anchor="t" anchorCtr="0"/>
          <a:p>
            <a:pPr eaLnBrk="1" hangingPunct="1"/>
            <a:r>
              <a:rPr lang="zh-CN" altLang="en-US" dirty="0"/>
              <a:t>遍：</a:t>
            </a:r>
            <a:endParaRPr lang="zh-CN" altLang="en-US" dirty="0"/>
          </a:p>
          <a:p>
            <a:pPr eaLnBrk="1" hangingPunct="1">
              <a:buNone/>
            </a:pPr>
            <a:r>
              <a:rPr lang="zh-CN" altLang="en-US" dirty="0"/>
              <a:t>    </a:t>
            </a:r>
            <a:r>
              <a:rPr lang="zh-CN" altLang="en-US" dirty="0">
                <a:solidFill>
                  <a:srgbClr val="000099"/>
                </a:solidFill>
              </a:rPr>
              <a:t>易编程，运行效率低</a:t>
            </a:r>
            <a:endParaRPr lang="zh-CN" altLang="en-US" dirty="0">
              <a:solidFill>
                <a:srgbClr val="000099"/>
              </a:solidFill>
            </a:endParaRPr>
          </a:p>
          <a:p>
            <a:pPr eaLnBrk="1" hangingPunct="1"/>
            <a:r>
              <a:rPr lang="zh-CN" altLang="en-US" dirty="0"/>
              <a:t>阶段：</a:t>
            </a:r>
            <a:endParaRPr lang="zh-CN" altLang="en-US" dirty="0"/>
          </a:p>
          <a:p>
            <a:pPr eaLnBrk="1" hangingPunct="1">
              <a:buNone/>
            </a:pPr>
            <a:r>
              <a:rPr lang="zh-CN" altLang="en-US" dirty="0"/>
              <a:t>    </a:t>
            </a:r>
            <a:r>
              <a:rPr lang="zh-CN" altLang="en-US" b="1" dirty="0">
                <a:solidFill>
                  <a:srgbClr val="FF0000"/>
                </a:solidFill>
              </a:rPr>
              <a:t>作为语法分析的子程序</a:t>
            </a:r>
            <a:endParaRPr lang="zh-CN" altLang="en-US" b="1" dirty="0">
              <a:solidFill>
                <a:srgbClr val="FF0000"/>
              </a:solidFill>
            </a:endParaRPr>
          </a:p>
          <a:p>
            <a:pPr eaLnBrk="1" hangingPunct="1">
              <a:buNone/>
            </a:pPr>
            <a:r>
              <a:rPr lang="zh-CN" altLang="en-US" dirty="0">
                <a:solidFill>
                  <a:srgbClr val="A50021"/>
                </a:solidFill>
              </a:rPr>
              <a:t>                              </a:t>
            </a:r>
            <a:r>
              <a:rPr lang="en-US" altLang="zh-CN" dirty="0">
                <a:solidFill>
                  <a:srgbClr val="FF0000"/>
                </a:solidFill>
              </a:rPr>
              <a:t>Scan</a:t>
            </a:r>
            <a:endParaRPr lang="en-US" altLang="zh-CN" dirty="0">
              <a:solidFill>
                <a:srgbClr val="FF0000"/>
              </a:solidFill>
            </a:endParaRPr>
          </a:p>
          <a:p>
            <a:pPr eaLnBrk="1" hangingPunct="1">
              <a:buNone/>
            </a:pPr>
            <a:r>
              <a:rPr lang="en-US" altLang="zh-CN" dirty="0">
                <a:solidFill>
                  <a:srgbClr val="A50021"/>
                </a:solidFill>
              </a:rPr>
              <a:t>                              </a:t>
            </a:r>
            <a:r>
              <a:rPr lang="en-US" altLang="zh-CN" dirty="0">
                <a:solidFill>
                  <a:srgbClr val="000099"/>
                </a:solidFill>
              </a:rPr>
              <a:t>Token</a:t>
            </a:r>
            <a:endParaRPr lang="en-US" altLang="zh-CN" dirty="0">
              <a:solidFill>
                <a:srgbClr val="000099"/>
              </a:solidFill>
            </a:endParaRPr>
          </a:p>
        </p:txBody>
      </p:sp>
      <p:sp>
        <p:nvSpPr>
          <p:cNvPr id="22532" name="Rectangle 4"/>
          <p:cNvSpPr/>
          <p:nvPr/>
        </p:nvSpPr>
        <p:spPr>
          <a:xfrm>
            <a:off x="1323975" y="4432300"/>
            <a:ext cx="1981200" cy="990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3600" dirty="0">
                <a:solidFill>
                  <a:srgbClr val="FF0000"/>
                </a:solidFill>
              </a:rPr>
              <a:t>语法分析</a:t>
            </a:r>
            <a:endParaRPr lang="zh-CN" altLang="en-US" sz="3600" dirty="0">
              <a:solidFill>
                <a:srgbClr val="FF0000"/>
              </a:solidFill>
            </a:endParaRPr>
          </a:p>
        </p:txBody>
      </p:sp>
      <p:sp>
        <p:nvSpPr>
          <p:cNvPr id="22533" name="Rectangle 5"/>
          <p:cNvSpPr/>
          <p:nvPr/>
        </p:nvSpPr>
        <p:spPr>
          <a:xfrm>
            <a:off x="5438775" y="4429125"/>
            <a:ext cx="2057400" cy="990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4000" dirty="0">
                <a:solidFill>
                  <a:srgbClr val="000099"/>
                </a:solidFill>
              </a:rPr>
              <a:t>词法分析</a:t>
            </a:r>
            <a:endParaRPr lang="zh-CN" altLang="en-US" sz="4000" dirty="0">
              <a:solidFill>
                <a:srgbClr val="000099"/>
              </a:solidFill>
            </a:endParaRPr>
          </a:p>
        </p:txBody>
      </p:sp>
      <p:sp>
        <p:nvSpPr>
          <p:cNvPr id="22534" name="Line 6"/>
          <p:cNvSpPr/>
          <p:nvPr/>
        </p:nvSpPr>
        <p:spPr>
          <a:xfrm>
            <a:off x="3305175" y="5016500"/>
            <a:ext cx="2133600" cy="0"/>
          </a:xfrm>
          <a:prstGeom prst="line">
            <a:avLst/>
          </a:prstGeom>
          <a:ln w="28575" cap="flat" cmpd="sng">
            <a:solidFill>
              <a:srgbClr val="000099"/>
            </a:solidFill>
            <a:prstDash val="solid"/>
            <a:headEnd type="triangle" w="med" len="med"/>
            <a:tailEnd type="none" w="med" len="med"/>
          </a:ln>
        </p:spPr>
      </p:sp>
      <p:sp>
        <p:nvSpPr>
          <p:cNvPr id="22535" name="Line 7"/>
          <p:cNvSpPr/>
          <p:nvPr/>
        </p:nvSpPr>
        <p:spPr>
          <a:xfrm>
            <a:off x="3321050" y="4832350"/>
            <a:ext cx="2133600" cy="0"/>
          </a:xfrm>
          <a:prstGeom prst="line">
            <a:avLst/>
          </a:prstGeom>
          <a:ln w="28575" cap="flat" cmpd="sng">
            <a:solidFill>
              <a:srgbClr val="FF0000"/>
            </a:solidFill>
            <a:prstDash val="solid"/>
            <a:headEnd type="none" w="med" len="med"/>
            <a:tailEnd type="triangle" w="med" len="med"/>
          </a:ln>
        </p:spPr>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p:cNvSpPr>
          <p:nvPr>
            <p:ph type="title"/>
          </p:nvPr>
        </p:nvSpPr>
        <p:spPr/>
        <p:txBody>
          <a:bodyPr vert="horz" wrap="square" lIns="91440" tIns="45720" rIns="91440" bIns="45720" anchor="ctr" anchorCtr="0"/>
          <a:p>
            <a:pPr eaLnBrk="1" hangingPunct="1"/>
            <a:r>
              <a:rPr lang="zh-CN" altLang="en-US" u="sng" dirty="0">
                <a:solidFill>
                  <a:srgbClr val="FF0000"/>
                </a:solidFill>
              </a:rPr>
              <a:t>第三章 词法分析 总结</a:t>
            </a:r>
            <a:endParaRPr lang="zh-CN" altLang="en-US" u="sng" dirty="0">
              <a:solidFill>
                <a:srgbClr val="FF0000"/>
              </a:solidFill>
            </a:endParaRPr>
          </a:p>
        </p:txBody>
      </p:sp>
      <p:sp>
        <p:nvSpPr>
          <p:cNvPr id="59395" name="Rectangle 3"/>
          <p:cNvSpPr>
            <a:spLocks noGrp="1" noChangeArrowheads="1"/>
          </p:cNvSpPr>
          <p:nvPr>
            <p:ph idx="1"/>
          </p:nvPr>
        </p:nvSpPr>
        <p:spPr>
          <a:xfrm>
            <a:off x="152400" y="1524000"/>
            <a:ext cx="8839200" cy="4953000"/>
          </a:xfrm>
          <a:ln>
            <a:solidFill>
              <a:srgbClr val="000099"/>
            </a:solid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3200" b="0" i="0" u="none" strike="noStrike" kern="0" cap="none" spc="0" normalizeH="0" baseline="0" noProof="0">
                <a:ln>
                  <a:noFill/>
                </a:ln>
                <a:solidFill>
                  <a:schemeClr val="tx2"/>
                </a:solidFill>
                <a:effectLst/>
                <a:uLnTx/>
                <a:uFillTx/>
                <a:latin typeface="+mn-lt"/>
                <a:ea typeface="+mn-ea"/>
                <a:cs typeface="+mn-cs"/>
              </a:rPr>
              <a:t> </a:t>
            </a:r>
            <a:r>
              <a:rPr kumimoji="1" lang="en-US" altLang="zh-CN" sz="2800" b="0" i="0" u="none" strike="noStrike" kern="0" cap="none" spc="0" normalizeH="0" baseline="0" noProof="0">
                <a:ln>
                  <a:noFill/>
                </a:ln>
                <a:solidFill>
                  <a:schemeClr val="tx2"/>
                </a:solidFill>
                <a:effectLst/>
                <a:uLnTx/>
                <a:uFillTx/>
                <a:latin typeface="+mn-lt"/>
                <a:ea typeface="+mn-ea"/>
                <a:cs typeface="+mn-cs"/>
              </a:rPr>
              <a:t>3.1</a:t>
            </a:r>
            <a:r>
              <a:rPr kumimoji="1" lang="en-US" altLang="zh-CN" sz="3200" b="0" i="0" u="none" strike="noStrike" kern="0" cap="none" spc="0" normalizeH="0" baseline="0" noProof="0">
                <a:ln>
                  <a:noFill/>
                </a:ln>
                <a:solidFill>
                  <a:schemeClr val="tx2"/>
                </a:solidFill>
                <a:effectLst/>
                <a:uLnTx/>
                <a:uFillTx/>
                <a:latin typeface="+mn-lt"/>
                <a:ea typeface="+mn-ea"/>
                <a:cs typeface="+mn-cs"/>
              </a:rPr>
              <a:t> </a:t>
            </a:r>
            <a:r>
              <a:rPr kumimoji="1" lang="zh-CN" altLang="en-US" sz="2800" b="0" i="0" u="none" strike="noStrike" kern="0" cap="none" spc="0" normalizeH="0" baseline="0" noProof="0">
                <a:ln>
                  <a:noFill/>
                </a:ln>
                <a:solidFill>
                  <a:schemeClr val="accent2"/>
                </a:solidFill>
                <a:effectLst/>
                <a:uLnTx/>
                <a:uFillTx/>
                <a:latin typeface="+mn-lt"/>
                <a:ea typeface="+mn-ea"/>
                <a:cs typeface="+mn-cs"/>
              </a:rPr>
              <a:t>对于词法分析器的要求</a:t>
            </a:r>
            <a:r>
              <a:rPr kumimoji="1" lang="zh-CN" altLang="en-US" sz="3600" b="0" i="0" u="none" strike="noStrike" kern="0" cap="none" spc="0" normalizeH="0" baseline="0" noProof="0">
                <a:ln>
                  <a:noFill/>
                </a:ln>
                <a:solidFill>
                  <a:schemeClr val="accent2"/>
                </a:solidFill>
                <a:effectLst/>
                <a:uLnTx/>
                <a:uFillTx/>
                <a:latin typeface="+mn-lt"/>
                <a:ea typeface="+mn-ea"/>
                <a:cs typeface="+mn-cs"/>
              </a:rPr>
              <a:t>         </a:t>
            </a:r>
            <a:r>
              <a:rPr kumimoji="1" lang="zh-CN" altLang="en-US" sz="2800" b="0" i="0" u="sng" strike="noStrike" kern="0" cap="none" spc="0" normalizeH="0" baseline="0" noProof="0">
                <a:ln>
                  <a:noFill/>
                </a:ln>
                <a:solidFill>
                  <a:schemeClr val="tx2"/>
                </a:solidFill>
                <a:effectLst>
                  <a:outerShdw blurRad="38100" dist="38100" dir="2700000" algn="tl">
                    <a:srgbClr val="C0C0C0"/>
                  </a:outerShdw>
                </a:effectLst>
                <a:uLnTx/>
                <a:uFillTx/>
                <a:latin typeface="+mn-lt"/>
                <a:ea typeface="+mn-ea"/>
                <a:cs typeface="+mn-cs"/>
              </a:rPr>
              <a:t>程序</a:t>
            </a:r>
            <a:endParaRPr kumimoji="1" lang="zh-CN" altLang="en-US" sz="2800" b="0" i="0" u="sng" strike="noStrike" kern="0" cap="none" spc="0" normalizeH="0" baseline="0" noProof="0">
              <a:ln>
                <a:noFill/>
              </a:ln>
              <a:solidFill>
                <a:schemeClr val="tx2"/>
              </a:solidFill>
              <a:effectLst>
                <a:outerShdw blurRad="38100" dist="38100" dir="2700000" algn="tl">
                  <a:srgbClr val="C0C0C0"/>
                </a:outerShdw>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1400" b="0" i="0" u="none" strike="noStrike" kern="0" cap="none" spc="0" normalizeH="0" baseline="0" noProof="0">
                <a:ln>
                  <a:noFill/>
                </a:ln>
                <a:solidFill>
                  <a:schemeClr val="tx2"/>
                </a:solidFill>
                <a:effectLst/>
                <a:uLnTx/>
                <a:uFillTx/>
                <a:latin typeface="+mn-lt"/>
                <a:ea typeface="+mn-ea"/>
                <a:cs typeface="+mn-cs"/>
              </a:rPr>
              <a:t>                  </a:t>
            </a:r>
            <a:r>
              <a:rPr kumimoji="1" lang="en-US" altLang="zh-CN" sz="1600" b="0" i="0" u="none" strike="noStrike" kern="0" cap="none" spc="0" normalizeH="0" baseline="0" noProof="0">
                <a:ln>
                  <a:noFill/>
                </a:ln>
                <a:solidFill>
                  <a:srgbClr val="CC0000"/>
                </a:solidFill>
                <a:effectLst/>
                <a:uLnTx/>
                <a:uFillTx/>
                <a:latin typeface="+mn-lt"/>
                <a:ea typeface="+mn-ea"/>
                <a:cs typeface="+mn-cs"/>
              </a:rPr>
              <a:t>3</a:t>
            </a:r>
            <a:r>
              <a:rPr kumimoji="1" lang="zh-CN" altLang="en-US" sz="1600" b="0" i="0" u="none" strike="noStrike" kern="0" cap="none" spc="0" normalizeH="0" baseline="0" noProof="0">
                <a:ln>
                  <a:noFill/>
                </a:ln>
                <a:solidFill>
                  <a:srgbClr val="CC0000"/>
                </a:solidFill>
                <a:effectLst/>
                <a:uLnTx/>
                <a:uFillTx/>
                <a:latin typeface="+mn-lt"/>
                <a:ea typeface="+mn-ea"/>
                <a:cs typeface="+mn-cs"/>
              </a:rPr>
              <a:t>．</a:t>
            </a:r>
            <a:r>
              <a:rPr kumimoji="1" lang="en-US" altLang="zh-CN" sz="1600" b="0" i="0" u="none" strike="noStrike" kern="0" cap="none" spc="0" normalizeH="0" baseline="0" noProof="0">
                <a:ln>
                  <a:noFill/>
                </a:ln>
                <a:solidFill>
                  <a:srgbClr val="CC0000"/>
                </a:solidFill>
                <a:effectLst/>
                <a:uLnTx/>
                <a:uFillTx/>
                <a:latin typeface="+mn-lt"/>
                <a:ea typeface="+mn-ea"/>
                <a:cs typeface="+mn-cs"/>
              </a:rPr>
              <a:t>1</a:t>
            </a:r>
            <a:r>
              <a:rPr kumimoji="1" lang="zh-CN" altLang="en-US" sz="1600" b="0" i="0" u="none" strike="noStrike" kern="0" cap="none" spc="0" normalizeH="0" baseline="0" noProof="0">
                <a:ln>
                  <a:noFill/>
                </a:ln>
                <a:solidFill>
                  <a:srgbClr val="CC0000"/>
                </a:solidFill>
                <a:effectLst/>
                <a:uLnTx/>
                <a:uFillTx/>
                <a:latin typeface="+mn-lt"/>
                <a:ea typeface="+mn-ea"/>
                <a:cs typeface="+mn-cs"/>
              </a:rPr>
              <a:t>．</a:t>
            </a:r>
            <a:r>
              <a:rPr kumimoji="1" lang="en-US" altLang="zh-CN" sz="1600" b="0" i="0" u="none" strike="noStrike" kern="0" cap="none" spc="0" normalizeH="0" baseline="0" noProof="0">
                <a:ln>
                  <a:noFill/>
                </a:ln>
                <a:solidFill>
                  <a:srgbClr val="CC0000"/>
                </a:solidFill>
                <a:effectLst/>
                <a:uLnTx/>
                <a:uFillTx/>
                <a:latin typeface="+mn-lt"/>
                <a:ea typeface="+mn-ea"/>
                <a:cs typeface="+mn-cs"/>
              </a:rPr>
              <a:t>1 </a:t>
            </a:r>
            <a:r>
              <a:rPr kumimoji="1" lang="zh-CN" altLang="en-US" sz="1600" b="0" i="0" u="none" strike="noStrike" kern="0" cap="none" spc="0" normalizeH="0" baseline="0" noProof="0">
                <a:ln>
                  <a:noFill/>
                </a:ln>
                <a:solidFill>
                  <a:srgbClr val="CC0000"/>
                </a:solidFill>
                <a:effectLst/>
                <a:uLnTx/>
                <a:uFillTx/>
                <a:latin typeface="+mn-lt"/>
                <a:ea typeface="+mn-ea"/>
                <a:cs typeface="+mn-cs"/>
              </a:rPr>
              <a:t>词法分析器的功能和输出形式    </a:t>
            </a:r>
            <a:r>
              <a:rPr kumimoji="1" lang="en-US" altLang="zh-CN" sz="1600" b="0" i="0" u="none" strike="noStrike" kern="0" cap="none" spc="0" normalizeH="0" baseline="0" noProof="0">
                <a:ln>
                  <a:noFill/>
                </a:ln>
                <a:solidFill>
                  <a:srgbClr val="CC0000"/>
                </a:solidFill>
                <a:effectLst/>
                <a:uLnTx/>
                <a:uFillTx/>
                <a:latin typeface="+mn-lt"/>
                <a:ea typeface="+mn-ea"/>
                <a:cs typeface="+mn-cs"/>
              </a:rPr>
              <a:t>3</a:t>
            </a:r>
            <a:r>
              <a:rPr kumimoji="1" lang="zh-CN" altLang="en-US" sz="1600" b="0" i="0" u="none" strike="noStrike" kern="0" cap="none" spc="0" normalizeH="0" baseline="0" noProof="0">
                <a:ln>
                  <a:noFill/>
                </a:ln>
                <a:solidFill>
                  <a:srgbClr val="CC0000"/>
                </a:solidFill>
                <a:effectLst/>
                <a:uLnTx/>
                <a:uFillTx/>
                <a:latin typeface="+mn-lt"/>
                <a:ea typeface="+mn-ea"/>
                <a:cs typeface="+mn-cs"/>
              </a:rPr>
              <a:t>．</a:t>
            </a:r>
            <a:r>
              <a:rPr kumimoji="1" lang="en-US" altLang="zh-CN" sz="1600" b="0" i="0" u="none" strike="noStrike" kern="0" cap="none" spc="0" normalizeH="0" baseline="0" noProof="0">
                <a:ln>
                  <a:noFill/>
                </a:ln>
                <a:solidFill>
                  <a:srgbClr val="CC0000"/>
                </a:solidFill>
                <a:effectLst/>
                <a:uLnTx/>
                <a:uFillTx/>
                <a:latin typeface="+mn-lt"/>
                <a:ea typeface="+mn-ea"/>
                <a:cs typeface="+mn-cs"/>
              </a:rPr>
              <a:t>1</a:t>
            </a:r>
            <a:r>
              <a:rPr kumimoji="1" lang="zh-CN" altLang="en-US" sz="1600" b="0" i="0" u="none" strike="noStrike" kern="0" cap="none" spc="0" normalizeH="0" baseline="0" noProof="0">
                <a:ln>
                  <a:noFill/>
                </a:ln>
                <a:solidFill>
                  <a:srgbClr val="CC0000"/>
                </a:solidFill>
                <a:effectLst/>
                <a:uLnTx/>
                <a:uFillTx/>
                <a:latin typeface="+mn-lt"/>
                <a:ea typeface="+mn-ea"/>
                <a:cs typeface="+mn-cs"/>
              </a:rPr>
              <a:t>．</a:t>
            </a:r>
            <a:r>
              <a:rPr kumimoji="1" lang="en-US" altLang="zh-CN" sz="1600" b="0" i="0" u="none" strike="noStrike" kern="0" cap="none" spc="0" normalizeH="0" baseline="0" noProof="0">
                <a:ln>
                  <a:noFill/>
                </a:ln>
                <a:solidFill>
                  <a:srgbClr val="CC0000"/>
                </a:solidFill>
                <a:effectLst/>
                <a:uLnTx/>
                <a:uFillTx/>
                <a:latin typeface="+mn-lt"/>
                <a:ea typeface="+mn-ea"/>
                <a:cs typeface="+mn-cs"/>
              </a:rPr>
              <a:t>2 </a:t>
            </a:r>
            <a:r>
              <a:rPr kumimoji="1" lang="zh-CN" altLang="en-US" sz="1600" b="0" i="0" u="none" strike="noStrike" kern="0" cap="none" spc="0" normalizeH="0" baseline="0" noProof="0">
                <a:ln>
                  <a:noFill/>
                </a:ln>
                <a:solidFill>
                  <a:srgbClr val="CC0000"/>
                </a:solidFill>
                <a:effectLst/>
                <a:uLnTx/>
                <a:uFillTx/>
                <a:latin typeface="+mn-lt"/>
                <a:ea typeface="+mn-ea"/>
                <a:cs typeface="+mn-cs"/>
              </a:rPr>
              <a:t>词法分析器作为一个独立子程序</a:t>
            </a:r>
            <a:r>
              <a:rPr kumimoji="1" lang="zh-CN" altLang="en-US" sz="1400" b="0" i="0" u="none" strike="noStrike" kern="0" cap="none" spc="0" normalizeH="0" baseline="0" noProof="0">
                <a:ln>
                  <a:noFill/>
                </a:ln>
                <a:solidFill>
                  <a:schemeClr val="tx2"/>
                </a:solidFill>
                <a:effectLst/>
                <a:uLnTx/>
                <a:uFillTx/>
                <a:latin typeface="+mn-lt"/>
                <a:ea typeface="+mn-ea"/>
                <a:cs typeface="+mn-cs"/>
              </a:rPr>
              <a:t> </a:t>
            </a:r>
            <a:endParaRPr kumimoji="1" lang="zh-CN" altLang="en-US" sz="2800" b="0" i="0" u="sng" strike="noStrike" kern="0" cap="none" spc="0" normalizeH="0" baseline="0" noProof="0">
              <a:ln>
                <a:noFill/>
              </a:ln>
              <a:solidFill>
                <a:schemeClr val="tx2"/>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0" i="0" u="none" strike="noStrike" kern="0" cap="none" spc="0" normalizeH="0" baseline="0" noProof="0">
                <a:ln>
                  <a:noFill/>
                </a:ln>
                <a:solidFill>
                  <a:schemeClr val="accent2"/>
                </a:solidFill>
                <a:effectLst/>
                <a:uLnTx/>
                <a:uFillTx/>
                <a:latin typeface="+mn-lt"/>
                <a:ea typeface="+mn-ea"/>
                <a:cs typeface="+mn-cs"/>
              </a:rPr>
              <a:t> </a:t>
            </a:r>
            <a:r>
              <a:rPr kumimoji="1" lang="en-US" altLang="zh-CN" sz="2800" b="0" i="0" u="none" strike="noStrike" kern="0" cap="none" spc="0" normalizeH="0" baseline="0" noProof="0">
                <a:ln>
                  <a:noFill/>
                </a:ln>
                <a:solidFill>
                  <a:schemeClr val="tx2"/>
                </a:solidFill>
                <a:effectLst/>
                <a:uLnTx/>
                <a:uFillTx/>
                <a:latin typeface="+mn-lt"/>
                <a:ea typeface="+mn-ea"/>
                <a:cs typeface="+mn-cs"/>
              </a:rPr>
              <a:t>3.2</a:t>
            </a:r>
            <a:r>
              <a:rPr kumimoji="1" lang="en-US" altLang="zh-CN" sz="2800" b="0" i="0" u="none" strike="noStrike" kern="0" cap="none" spc="0" normalizeH="0" baseline="0" noProof="0">
                <a:ln>
                  <a:noFill/>
                </a:ln>
                <a:solidFill>
                  <a:schemeClr val="accent2"/>
                </a:solidFill>
                <a:effectLst/>
                <a:uLnTx/>
                <a:uFillTx/>
                <a:latin typeface="+mn-lt"/>
                <a:ea typeface="+mn-ea"/>
                <a:cs typeface="+mn-cs"/>
              </a:rPr>
              <a:t>  </a:t>
            </a:r>
            <a:r>
              <a:rPr kumimoji="1" lang="zh-CN" altLang="en-US" sz="2800" b="0" i="0" u="none" strike="noStrike" kern="0" cap="none" spc="0" normalizeH="0" baseline="0" noProof="0">
                <a:ln>
                  <a:noFill/>
                </a:ln>
                <a:solidFill>
                  <a:schemeClr val="accent2"/>
                </a:solidFill>
                <a:effectLst/>
                <a:uLnTx/>
                <a:uFillTx/>
                <a:latin typeface="+mn-lt"/>
                <a:ea typeface="+mn-ea"/>
                <a:cs typeface="+mn-cs"/>
              </a:rPr>
              <a:t>词法分析器的设计                   </a:t>
            </a:r>
            <a:r>
              <a:rPr kumimoji="1" lang="en-US" altLang="zh-CN" sz="2800" b="0" i="0" u="sng" strike="noStrike" kern="0" cap="none" spc="0" normalizeH="0" baseline="0" noProof="0">
                <a:ln>
                  <a:noFill/>
                </a:ln>
                <a:solidFill>
                  <a:schemeClr val="tx2"/>
                </a:solidFill>
                <a:effectLst>
                  <a:outerShdw blurRad="38100" dist="38100" dir="2700000" algn="tl">
                    <a:srgbClr val="C0C0C0"/>
                  </a:outerShdw>
                </a:effectLst>
                <a:uLnTx/>
                <a:uFillTx/>
                <a:latin typeface="+mn-lt"/>
                <a:ea typeface="+mn-ea"/>
                <a:cs typeface="+mn-cs"/>
              </a:rPr>
              <a:t>DFA</a:t>
            </a:r>
            <a:r>
              <a:rPr kumimoji="1" lang="en-US" altLang="zh-CN" sz="2800" b="0" i="0" u="none" strike="noStrike" kern="0" cap="none" spc="0" normalizeH="0" baseline="0" noProof="0">
                <a:ln>
                  <a:noFill/>
                </a:ln>
                <a:solidFill>
                  <a:schemeClr val="tx2"/>
                </a:solidFill>
                <a:effectLst/>
                <a:uLnTx/>
                <a:uFillTx/>
                <a:latin typeface="+mn-lt"/>
                <a:ea typeface="+mn-ea"/>
                <a:cs typeface="+mn-cs"/>
              </a:rPr>
              <a:t> —</a:t>
            </a:r>
            <a:r>
              <a:rPr kumimoji="1" lang="zh-CN" altLang="en-US" sz="2800" b="0" i="0" u="sng" strike="noStrike" kern="0" cap="none" spc="0" normalizeH="0" baseline="0" noProof="0">
                <a:ln>
                  <a:noFill/>
                </a:ln>
                <a:solidFill>
                  <a:schemeClr val="tx2"/>
                </a:solidFill>
                <a:effectLst>
                  <a:outerShdw blurRad="38100" dist="38100" dir="2700000" algn="tl">
                    <a:srgbClr val="C0C0C0"/>
                  </a:outerShdw>
                </a:effectLst>
                <a:uLnTx/>
                <a:uFillTx/>
                <a:latin typeface="+mn-lt"/>
                <a:ea typeface="+mn-ea"/>
                <a:cs typeface="+mn-cs"/>
              </a:rPr>
              <a:t>程序</a:t>
            </a:r>
            <a:endParaRPr kumimoji="1" lang="zh-CN" altLang="en-US" sz="2800" b="0" i="0" u="sng" strike="noStrike" kern="0" cap="none" spc="0" normalizeH="0" baseline="0" noProof="0">
              <a:ln>
                <a:noFill/>
              </a:ln>
              <a:solidFill>
                <a:schemeClr val="tx2"/>
              </a:solidFill>
              <a:effectLst>
                <a:outerShdw blurRad="38100" dist="38100" dir="2700000" algn="tl">
                  <a:srgbClr val="C0C0C0"/>
                </a:outerShdw>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1800" b="0" i="0" u="none" strike="noStrike" kern="0" cap="none" spc="0" normalizeH="0" baseline="0" noProof="0">
                <a:ln>
                  <a:noFill/>
                </a:ln>
                <a:solidFill>
                  <a:schemeClr val="tx2"/>
                </a:solidFill>
                <a:effectLst/>
                <a:uLnTx/>
                <a:uFillTx/>
                <a:latin typeface="+mn-lt"/>
                <a:ea typeface="+mn-ea"/>
                <a:cs typeface="+mn-cs"/>
              </a:rPr>
              <a:t>            </a:t>
            </a:r>
            <a:r>
              <a:rPr kumimoji="1" lang="en-US" altLang="zh-CN" sz="1600" b="0" i="0" u="none" strike="noStrike" kern="0" cap="none" spc="0" normalizeH="0" baseline="0" noProof="0">
                <a:ln>
                  <a:noFill/>
                </a:ln>
                <a:solidFill>
                  <a:srgbClr val="CC0000"/>
                </a:solidFill>
                <a:effectLst/>
                <a:uLnTx/>
                <a:uFillTx/>
                <a:latin typeface="+mn-lt"/>
                <a:ea typeface="+mn-ea"/>
                <a:cs typeface="+mn-cs"/>
              </a:rPr>
              <a:t>3</a:t>
            </a:r>
            <a:r>
              <a:rPr kumimoji="1" lang="zh-CN" altLang="en-US" sz="1600" b="0" i="0" u="none" strike="noStrike" kern="0" cap="none" spc="0" normalizeH="0" baseline="0" noProof="0">
                <a:ln>
                  <a:noFill/>
                </a:ln>
                <a:solidFill>
                  <a:srgbClr val="CC0000"/>
                </a:solidFill>
                <a:effectLst/>
                <a:uLnTx/>
                <a:uFillTx/>
                <a:latin typeface="+mn-lt"/>
                <a:ea typeface="+mn-ea"/>
                <a:cs typeface="+mn-cs"/>
              </a:rPr>
              <a:t>．</a:t>
            </a:r>
            <a:r>
              <a:rPr kumimoji="1" lang="en-US" altLang="zh-CN" sz="1600" b="0" i="0" u="none" strike="noStrike" kern="0" cap="none" spc="0" normalizeH="0" baseline="0" noProof="0">
                <a:ln>
                  <a:noFill/>
                </a:ln>
                <a:solidFill>
                  <a:srgbClr val="CC0000"/>
                </a:solidFill>
                <a:effectLst/>
                <a:uLnTx/>
                <a:uFillTx/>
                <a:latin typeface="+mn-lt"/>
                <a:ea typeface="+mn-ea"/>
                <a:cs typeface="+mn-cs"/>
              </a:rPr>
              <a:t>2</a:t>
            </a:r>
            <a:r>
              <a:rPr kumimoji="1" lang="zh-CN" altLang="en-US" sz="1600" b="0" i="0" u="none" strike="noStrike" kern="0" cap="none" spc="0" normalizeH="0" baseline="0" noProof="0">
                <a:ln>
                  <a:noFill/>
                </a:ln>
                <a:solidFill>
                  <a:srgbClr val="CC0000"/>
                </a:solidFill>
                <a:effectLst/>
                <a:uLnTx/>
                <a:uFillTx/>
                <a:latin typeface="+mn-lt"/>
                <a:ea typeface="+mn-ea"/>
                <a:cs typeface="+mn-cs"/>
              </a:rPr>
              <a:t>．</a:t>
            </a:r>
            <a:r>
              <a:rPr kumimoji="1" lang="en-US" altLang="zh-CN" sz="1600" b="0" i="0" u="none" strike="noStrike" kern="0" cap="none" spc="0" normalizeH="0" baseline="0" noProof="0">
                <a:ln>
                  <a:noFill/>
                </a:ln>
                <a:solidFill>
                  <a:srgbClr val="CC0000"/>
                </a:solidFill>
                <a:effectLst/>
                <a:uLnTx/>
                <a:uFillTx/>
                <a:latin typeface="+mn-lt"/>
                <a:ea typeface="+mn-ea"/>
                <a:cs typeface="+mn-cs"/>
              </a:rPr>
              <a:t>1 </a:t>
            </a:r>
            <a:r>
              <a:rPr kumimoji="1" lang="zh-CN" altLang="en-US" sz="1600" b="0" i="0" u="none" strike="noStrike" kern="0" cap="none" spc="0" normalizeH="0" baseline="0" noProof="0">
                <a:ln>
                  <a:noFill/>
                </a:ln>
                <a:solidFill>
                  <a:srgbClr val="CC0000"/>
                </a:solidFill>
                <a:effectLst/>
                <a:uLnTx/>
                <a:uFillTx/>
                <a:latin typeface="+mn-lt"/>
                <a:ea typeface="+mn-ea"/>
                <a:cs typeface="+mn-cs"/>
              </a:rPr>
              <a:t>输入、预处理     </a:t>
            </a:r>
            <a:r>
              <a:rPr kumimoji="1" lang="en-US" altLang="zh-CN" sz="1600" b="0" i="0" u="none" strike="noStrike" kern="0" cap="none" spc="0" normalizeH="0" baseline="0" noProof="0">
                <a:ln>
                  <a:noFill/>
                </a:ln>
                <a:solidFill>
                  <a:srgbClr val="CC0000"/>
                </a:solidFill>
                <a:effectLst/>
                <a:uLnTx/>
                <a:uFillTx/>
                <a:latin typeface="+mn-lt"/>
                <a:ea typeface="+mn-ea"/>
                <a:cs typeface="+mn-cs"/>
              </a:rPr>
              <a:t>3</a:t>
            </a:r>
            <a:r>
              <a:rPr kumimoji="1" lang="zh-CN" altLang="en-US" sz="1600" b="0" i="0" u="none" strike="noStrike" kern="0" cap="none" spc="0" normalizeH="0" baseline="0" noProof="0">
                <a:ln>
                  <a:noFill/>
                </a:ln>
                <a:solidFill>
                  <a:srgbClr val="CC0000"/>
                </a:solidFill>
                <a:effectLst/>
                <a:uLnTx/>
                <a:uFillTx/>
                <a:latin typeface="+mn-lt"/>
                <a:ea typeface="+mn-ea"/>
                <a:cs typeface="+mn-cs"/>
              </a:rPr>
              <a:t>．</a:t>
            </a:r>
            <a:r>
              <a:rPr kumimoji="1" lang="en-US" altLang="zh-CN" sz="1600" b="0" i="0" u="none" strike="noStrike" kern="0" cap="none" spc="0" normalizeH="0" baseline="0" noProof="0">
                <a:ln>
                  <a:noFill/>
                </a:ln>
                <a:solidFill>
                  <a:srgbClr val="CC0000"/>
                </a:solidFill>
                <a:effectLst/>
                <a:uLnTx/>
                <a:uFillTx/>
                <a:latin typeface="+mn-lt"/>
                <a:ea typeface="+mn-ea"/>
                <a:cs typeface="+mn-cs"/>
              </a:rPr>
              <a:t>2</a:t>
            </a:r>
            <a:r>
              <a:rPr kumimoji="1" lang="zh-CN" altLang="en-US" sz="1600" b="0" i="0" u="none" strike="noStrike" kern="0" cap="none" spc="0" normalizeH="0" baseline="0" noProof="0">
                <a:ln>
                  <a:noFill/>
                </a:ln>
                <a:solidFill>
                  <a:srgbClr val="CC0000"/>
                </a:solidFill>
                <a:effectLst/>
                <a:uLnTx/>
                <a:uFillTx/>
                <a:latin typeface="+mn-lt"/>
                <a:ea typeface="+mn-ea"/>
                <a:cs typeface="+mn-cs"/>
              </a:rPr>
              <a:t>．</a:t>
            </a:r>
            <a:r>
              <a:rPr kumimoji="1" lang="en-US" altLang="zh-CN" sz="1600" b="0" i="0" u="none" strike="noStrike" kern="0" cap="none" spc="0" normalizeH="0" baseline="0" noProof="0">
                <a:ln>
                  <a:noFill/>
                </a:ln>
                <a:solidFill>
                  <a:srgbClr val="CC0000"/>
                </a:solidFill>
                <a:effectLst/>
                <a:uLnTx/>
                <a:uFillTx/>
                <a:latin typeface="+mn-lt"/>
                <a:ea typeface="+mn-ea"/>
                <a:cs typeface="+mn-cs"/>
              </a:rPr>
              <a:t>2 </a:t>
            </a:r>
            <a:r>
              <a:rPr kumimoji="1" lang="zh-CN" altLang="en-US" sz="1600" b="0" i="0" u="none" strike="noStrike" kern="0" cap="none" spc="0" normalizeH="0" baseline="0" noProof="0">
                <a:ln>
                  <a:noFill/>
                </a:ln>
                <a:solidFill>
                  <a:srgbClr val="CC0000"/>
                </a:solidFill>
                <a:effectLst/>
                <a:uLnTx/>
                <a:uFillTx/>
                <a:latin typeface="+mn-lt"/>
                <a:ea typeface="+mn-ea"/>
                <a:cs typeface="+mn-cs"/>
              </a:rPr>
              <a:t>单词符号的识别：超前搜索</a:t>
            </a:r>
            <a:endParaRPr kumimoji="1" lang="zh-CN" altLang="en-US" sz="1600" b="0" i="0" u="none" strike="noStrike" kern="0" cap="none" spc="0" normalizeH="0" baseline="0" noProof="0">
              <a:ln>
                <a:noFill/>
              </a:ln>
              <a:solidFill>
                <a:srgbClr val="CC0000"/>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1600" b="0" i="0" u="none" strike="noStrike" kern="0" cap="none" spc="0" normalizeH="0" baseline="0" noProof="0">
                <a:ln>
                  <a:noFill/>
                </a:ln>
                <a:solidFill>
                  <a:srgbClr val="CC0000"/>
                </a:solidFill>
                <a:effectLst/>
                <a:uLnTx/>
                <a:uFillTx/>
                <a:latin typeface="+mn-lt"/>
                <a:ea typeface="+mn-ea"/>
                <a:cs typeface="+mn-cs"/>
              </a:rPr>
              <a:t>              </a:t>
            </a:r>
            <a:r>
              <a:rPr kumimoji="1" lang="en-US" altLang="zh-CN" sz="1600" b="0" i="0" u="none" strike="noStrike" kern="0" cap="none" spc="0" normalizeH="0" baseline="0" noProof="0">
                <a:ln>
                  <a:noFill/>
                </a:ln>
                <a:solidFill>
                  <a:srgbClr val="CC0000"/>
                </a:solidFill>
                <a:effectLst/>
                <a:uLnTx/>
                <a:uFillTx/>
                <a:latin typeface="+mn-lt"/>
                <a:ea typeface="+mn-ea"/>
                <a:cs typeface="+mn-cs"/>
              </a:rPr>
              <a:t>3</a:t>
            </a:r>
            <a:r>
              <a:rPr kumimoji="1" lang="zh-CN" altLang="en-US" sz="1600" b="0" i="0" u="none" strike="noStrike" kern="0" cap="none" spc="0" normalizeH="0" baseline="0" noProof="0">
                <a:ln>
                  <a:noFill/>
                </a:ln>
                <a:solidFill>
                  <a:srgbClr val="CC0000"/>
                </a:solidFill>
                <a:effectLst/>
                <a:uLnTx/>
                <a:uFillTx/>
                <a:latin typeface="+mn-lt"/>
                <a:ea typeface="+mn-ea"/>
                <a:cs typeface="+mn-cs"/>
              </a:rPr>
              <a:t>．</a:t>
            </a:r>
            <a:r>
              <a:rPr kumimoji="1" lang="en-US" altLang="zh-CN" sz="1600" b="0" i="0" u="none" strike="noStrike" kern="0" cap="none" spc="0" normalizeH="0" baseline="0" noProof="0">
                <a:ln>
                  <a:noFill/>
                </a:ln>
                <a:solidFill>
                  <a:srgbClr val="CC0000"/>
                </a:solidFill>
                <a:effectLst/>
                <a:uLnTx/>
                <a:uFillTx/>
                <a:latin typeface="+mn-lt"/>
                <a:ea typeface="+mn-ea"/>
                <a:cs typeface="+mn-cs"/>
              </a:rPr>
              <a:t>2</a:t>
            </a:r>
            <a:r>
              <a:rPr kumimoji="1" lang="zh-CN" altLang="en-US" sz="1600" b="0" i="0" u="none" strike="noStrike" kern="0" cap="none" spc="0" normalizeH="0" baseline="0" noProof="0">
                <a:ln>
                  <a:noFill/>
                </a:ln>
                <a:solidFill>
                  <a:srgbClr val="CC0000"/>
                </a:solidFill>
                <a:effectLst/>
                <a:uLnTx/>
                <a:uFillTx/>
                <a:latin typeface="+mn-lt"/>
                <a:ea typeface="+mn-ea"/>
                <a:cs typeface="+mn-cs"/>
              </a:rPr>
              <a:t>．</a:t>
            </a:r>
            <a:r>
              <a:rPr kumimoji="1" lang="en-US" altLang="zh-CN" sz="1600" b="0" i="0" u="none" strike="noStrike" kern="0" cap="none" spc="0" normalizeH="0" baseline="0" noProof="0">
                <a:ln>
                  <a:noFill/>
                </a:ln>
                <a:solidFill>
                  <a:srgbClr val="CC0000"/>
                </a:solidFill>
                <a:effectLst/>
                <a:uLnTx/>
                <a:uFillTx/>
                <a:latin typeface="+mn-lt"/>
                <a:ea typeface="+mn-ea"/>
                <a:cs typeface="+mn-cs"/>
              </a:rPr>
              <a:t>3 </a:t>
            </a:r>
            <a:r>
              <a:rPr kumimoji="1" lang="zh-CN" altLang="en-US" sz="1600" b="0" i="0" u="none" strike="noStrike" kern="0" cap="none" spc="0" normalizeH="0" baseline="0" noProof="0">
                <a:ln>
                  <a:noFill/>
                </a:ln>
                <a:solidFill>
                  <a:srgbClr val="CC0000"/>
                </a:solidFill>
                <a:effectLst/>
                <a:uLnTx/>
                <a:uFillTx/>
                <a:latin typeface="+mn-lt"/>
                <a:ea typeface="+mn-ea"/>
                <a:cs typeface="+mn-cs"/>
              </a:rPr>
              <a:t>状态转换图         </a:t>
            </a:r>
            <a:r>
              <a:rPr kumimoji="1" lang="en-US" altLang="zh-CN" sz="1600" b="0" i="0" u="none" strike="noStrike" kern="0" cap="none" spc="0" normalizeH="0" baseline="0" noProof="0">
                <a:ln>
                  <a:noFill/>
                </a:ln>
                <a:solidFill>
                  <a:srgbClr val="CC0000"/>
                </a:solidFill>
                <a:effectLst/>
                <a:uLnTx/>
                <a:uFillTx/>
                <a:latin typeface="+mn-lt"/>
                <a:ea typeface="+mn-ea"/>
                <a:cs typeface="+mn-cs"/>
              </a:rPr>
              <a:t>3</a:t>
            </a:r>
            <a:r>
              <a:rPr kumimoji="1" lang="zh-CN" altLang="en-US" sz="1600" b="0" i="0" u="none" strike="noStrike" kern="0" cap="none" spc="0" normalizeH="0" baseline="0" noProof="0">
                <a:ln>
                  <a:noFill/>
                </a:ln>
                <a:solidFill>
                  <a:srgbClr val="CC0000"/>
                </a:solidFill>
                <a:effectLst/>
                <a:uLnTx/>
                <a:uFillTx/>
                <a:latin typeface="+mn-lt"/>
                <a:ea typeface="+mn-ea"/>
                <a:cs typeface="+mn-cs"/>
              </a:rPr>
              <a:t>．</a:t>
            </a:r>
            <a:r>
              <a:rPr kumimoji="1" lang="en-US" altLang="zh-CN" sz="1600" b="0" i="0" u="none" strike="noStrike" kern="0" cap="none" spc="0" normalizeH="0" baseline="0" noProof="0">
                <a:ln>
                  <a:noFill/>
                </a:ln>
                <a:solidFill>
                  <a:srgbClr val="CC0000"/>
                </a:solidFill>
                <a:effectLst/>
                <a:uLnTx/>
                <a:uFillTx/>
                <a:latin typeface="+mn-lt"/>
                <a:ea typeface="+mn-ea"/>
                <a:cs typeface="+mn-cs"/>
              </a:rPr>
              <a:t>2</a:t>
            </a:r>
            <a:r>
              <a:rPr kumimoji="1" lang="zh-CN" altLang="en-US" sz="1600" b="0" i="0" u="none" strike="noStrike" kern="0" cap="none" spc="0" normalizeH="0" baseline="0" noProof="0">
                <a:ln>
                  <a:noFill/>
                </a:ln>
                <a:solidFill>
                  <a:srgbClr val="CC0000"/>
                </a:solidFill>
                <a:effectLst/>
                <a:uLnTx/>
                <a:uFillTx/>
                <a:latin typeface="+mn-lt"/>
                <a:ea typeface="+mn-ea"/>
                <a:cs typeface="+mn-cs"/>
              </a:rPr>
              <a:t>．</a:t>
            </a:r>
            <a:r>
              <a:rPr kumimoji="1" lang="en-US" altLang="zh-CN" sz="1600" b="0" i="0" u="none" strike="noStrike" kern="0" cap="none" spc="0" normalizeH="0" baseline="0" noProof="0">
                <a:ln>
                  <a:noFill/>
                </a:ln>
                <a:solidFill>
                  <a:srgbClr val="CC0000"/>
                </a:solidFill>
                <a:effectLst/>
                <a:uLnTx/>
                <a:uFillTx/>
                <a:latin typeface="+mn-lt"/>
                <a:ea typeface="+mn-ea"/>
                <a:cs typeface="+mn-cs"/>
              </a:rPr>
              <a:t>4 </a:t>
            </a:r>
            <a:r>
              <a:rPr kumimoji="1" lang="zh-CN" altLang="en-US" sz="1600" b="0" i="0" u="none" strike="noStrike" kern="0" cap="none" spc="0" normalizeH="0" baseline="0" noProof="0">
                <a:ln>
                  <a:noFill/>
                </a:ln>
                <a:solidFill>
                  <a:srgbClr val="CC0000"/>
                </a:solidFill>
                <a:effectLst/>
                <a:uLnTx/>
                <a:uFillTx/>
                <a:latin typeface="+mn-lt"/>
                <a:ea typeface="+mn-ea"/>
                <a:cs typeface="+mn-cs"/>
              </a:rPr>
              <a:t>状态转换图的实现</a:t>
            </a:r>
            <a:endParaRPr kumimoji="1" lang="zh-CN" altLang="en-US" sz="2000" b="0" i="0" u="none" strike="noStrike" kern="0" cap="none" spc="0" normalizeH="0" baseline="0" noProof="0">
              <a:ln>
                <a:noFill/>
              </a:ln>
              <a:solidFill>
                <a:srgbClr val="CC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0" i="0" u="none" strike="noStrike" kern="0" cap="none" spc="0" normalizeH="0" baseline="0" noProof="0">
                <a:ln>
                  <a:noFill/>
                </a:ln>
                <a:solidFill>
                  <a:schemeClr val="accent2"/>
                </a:solidFill>
                <a:effectLst/>
                <a:uLnTx/>
                <a:uFillTx/>
                <a:latin typeface="+mn-lt"/>
                <a:ea typeface="+mn-ea"/>
                <a:cs typeface="+mn-cs"/>
              </a:rPr>
              <a:t> </a:t>
            </a:r>
            <a:r>
              <a:rPr kumimoji="1" lang="en-US" altLang="zh-CN" sz="2800" b="0" i="0" u="none" strike="noStrike" kern="0" cap="none" spc="0" normalizeH="0" baseline="0" noProof="0">
                <a:ln>
                  <a:noFill/>
                </a:ln>
                <a:solidFill>
                  <a:schemeClr val="tx2"/>
                </a:solidFill>
                <a:effectLst/>
                <a:uLnTx/>
                <a:uFillTx/>
                <a:latin typeface="+mn-lt"/>
                <a:ea typeface="+mn-ea"/>
                <a:cs typeface="+mn-cs"/>
              </a:rPr>
              <a:t>3.3</a:t>
            </a:r>
            <a:r>
              <a:rPr kumimoji="1" lang="en-US" altLang="zh-CN" sz="2800" b="0" i="0" u="none" strike="noStrike" kern="0" cap="none" spc="0" normalizeH="0" baseline="0" noProof="0">
                <a:ln>
                  <a:noFill/>
                </a:ln>
                <a:solidFill>
                  <a:schemeClr val="accent2"/>
                </a:solidFill>
                <a:effectLst/>
                <a:uLnTx/>
                <a:uFillTx/>
                <a:latin typeface="+mn-lt"/>
                <a:ea typeface="+mn-ea"/>
                <a:cs typeface="+mn-cs"/>
              </a:rPr>
              <a:t>  </a:t>
            </a:r>
            <a:r>
              <a:rPr kumimoji="1" lang="zh-CN" altLang="en-US" sz="2800" b="0" i="0" u="none" strike="noStrike" kern="0" cap="none" spc="0" normalizeH="0" baseline="0" noProof="0">
                <a:ln>
                  <a:noFill/>
                </a:ln>
                <a:solidFill>
                  <a:schemeClr val="accent2"/>
                </a:solidFill>
                <a:effectLst/>
                <a:uLnTx/>
                <a:uFillTx/>
                <a:latin typeface="+mn-lt"/>
                <a:ea typeface="+mn-ea"/>
                <a:cs typeface="+mn-cs"/>
              </a:rPr>
              <a:t>正规表达式与有限自动机</a:t>
            </a:r>
            <a:endParaRPr kumimoji="1" lang="zh-CN" altLang="en-US" sz="2800" b="0" i="0" u="none" strike="noStrike" kern="0" cap="none" spc="0" normalizeH="0" baseline="0" noProof="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2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     正规文法</a:t>
            </a:r>
            <a:r>
              <a:rPr kumimoji="1" lang="zh-CN" altLang="en-US" sz="2200" b="0" i="0" u="none" strike="noStrike" kern="0" cap="none" spc="0" normalizeH="0" baseline="0" noProof="0">
                <a:ln>
                  <a:noFill/>
                </a:ln>
                <a:solidFill>
                  <a:srgbClr val="000099"/>
                </a:solidFill>
                <a:effectLst/>
                <a:uLnTx/>
                <a:uFillTx/>
                <a:latin typeface="+mn-lt"/>
                <a:ea typeface="MingLiU" pitchFamily="49" charset="-120"/>
                <a:cs typeface="+mn-cs"/>
              </a:rPr>
              <a:t>┝┥</a:t>
            </a:r>
            <a:r>
              <a:rPr kumimoji="1" lang="zh-CN" altLang="en-US" sz="22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正规式</a:t>
            </a:r>
            <a:r>
              <a:rPr kumimoji="1" lang="zh-CN" altLang="en-US" sz="2200" b="0" i="0" u="none" strike="noStrike" kern="0" cap="none" spc="0" normalizeH="0" baseline="0" noProof="0">
                <a:ln>
                  <a:noFill/>
                </a:ln>
                <a:solidFill>
                  <a:srgbClr val="000099"/>
                </a:solidFill>
                <a:effectLst/>
                <a:uLnTx/>
                <a:uFillTx/>
                <a:latin typeface="+mn-lt"/>
                <a:ea typeface="MingLiU" pitchFamily="49" charset="-120"/>
                <a:cs typeface="+mn-cs"/>
              </a:rPr>
              <a:t>┝┥  </a:t>
            </a:r>
            <a:r>
              <a:rPr kumimoji="1" lang="en-US" altLang="zh-CN" sz="22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NFA</a:t>
            </a:r>
            <a:r>
              <a:rPr kumimoji="1" lang="en-US" altLang="zh-CN" sz="20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 M</a:t>
            </a:r>
            <a:r>
              <a:rPr kumimoji="1" lang="en-US" altLang="zh-CN" sz="2000" b="0" i="0" u="none" strike="noStrike" kern="0" cap="none" spc="0" normalizeH="0" baseline="0" noProof="0">
                <a:ln>
                  <a:noFill/>
                </a:ln>
                <a:solidFill>
                  <a:srgbClr val="000099"/>
                </a:solidFill>
                <a:effectLst/>
                <a:uLnTx/>
                <a:uFillTx/>
                <a:latin typeface="宋体" panose="02010600030101010101" pitchFamily="2" charset="-122"/>
                <a:ea typeface="+mn-ea"/>
                <a:cs typeface="+mn-cs"/>
              </a:rPr>
              <a:t> </a:t>
            </a:r>
            <a:r>
              <a:rPr kumimoji="1" lang="en-US" altLang="zh-CN" sz="2200" b="0" i="0" u="none" strike="noStrike" kern="0" cap="none" spc="0" normalizeH="0" baseline="0" noProof="0">
                <a:ln>
                  <a:noFill/>
                </a:ln>
                <a:solidFill>
                  <a:srgbClr val="000099"/>
                </a:solidFill>
                <a:effectLst/>
                <a:uLnTx/>
                <a:uFillTx/>
                <a:latin typeface="+mn-lt"/>
                <a:ea typeface="MingLiU" pitchFamily="49" charset="-120"/>
                <a:cs typeface="+mn-cs"/>
              </a:rPr>
              <a:t>┝┥</a:t>
            </a:r>
            <a:r>
              <a:rPr kumimoji="1" lang="en-US" altLang="zh-CN" sz="20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DFA</a:t>
            </a:r>
            <a:r>
              <a:rPr kumimoji="1" lang="en-US" altLang="zh-CN" sz="22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 M </a:t>
            </a:r>
            <a:r>
              <a:rPr kumimoji="1" lang="en-US" altLang="zh-CN" sz="2200" b="0" i="0" u="none" strike="noStrike" kern="0" cap="none" spc="0" normalizeH="0" baseline="0" noProof="0">
                <a:ln>
                  <a:noFill/>
                </a:ln>
                <a:solidFill>
                  <a:srgbClr val="000099"/>
                </a:solidFill>
                <a:effectLst/>
                <a:uLnTx/>
                <a:uFillTx/>
                <a:latin typeface="+mn-lt"/>
                <a:ea typeface="MingLiU" pitchFamily="49" charset="-120"/>
                <a:cs typeface="+mn-cs"/>
              </a:rPr>
              <a:t>┝┥</a:t>
            </a:r>
            <a:r>
              <a:rPr kumimoji="1" lang="zh-CN" altLang="en-US" sz="2400" b="0" i="0" u="none" strike="noStrike" kern="0" cap="none" spc="0" normalizeH="0" baseline="0" noProof="0">
                <a:ln>
                  <a:noFill/>
                </a:ln>
                <a:solidFill>
                  <a:schemeClr val="tx2"/>
                </a:solidFill>
                <a:effectLst>
                  <a:outerShdw blurRad="38100" dist="38100" dir="2700000" algn="tl">
                    <a:srgbClr val="C0C0C0"/>
                  </a:outerShdw>
                </a:effectLst>
                <a:uLnTx/>
                <a:uFillTx/>
                <a:latin typeface="+mn-lt"/>
                <a:ea typeface="+mn-ea"/>
                <a:cs typeface="+mn-cs"/>
              </a:rPr>
              <a:t>程序</a:t>
            </a:r>
            <a:endParaRPr kumimoji="1" lang="zh-CN" altLang="en-US" sz="1600" b="0"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0" i="0" u="none" strike="noStrike" kern="0" cap="none" spc="0" normalizeH="0" baseline="0" noProof="0">
                <a:ln>
                  <a:noFill/>
                </a:ln>
                <a:solidFill>
                  <a:schemeClr val="accent2"/>
                </a:solidFill>
                <a:effectLst/>
                <a:uLnTx/>
                <a:uFillTx/>
                <a:latin typeface="+mn-lt"/>
                <a:ea typeface="+mn-ea"/>
                <a:cs typeface="+mn-cs"/>
              </a:rPr>
              <a:t> </a:t>
            </a:r>
            <a:r>
              <a:rPr kumimoji="1" lang="en-US" altLang="zh-CN" sz="2800" b="0" i="0" u="none" strike="noStrike" kern="0" cap="none" spc="0" normalizeH="0" baseline="0" noProof="0">
                <a:ln>
                  <a:noFill/>
                </a:ln>
                <a:solidFill>
                  <a:schemeClr val="tx2"/>
                </a:solidFill>
                <a:effectLst/>
                <a:uLnTx/>
                <a:uFillTx/>
                <a:latin typeface="+mn-lt"/>
                <a:ea typeface="+mn-ea"/>
                <a:cs typeface="+mn-cs"/>
              </a:rPr>
              <a:t>3.4</a:t>
            </a:r>
            <a:r>
              <a:rPr kumimoji="1" lang="en-US" altLang="zh-CN" sz="2800" b="0" i="0" u="none" strike="noStrike" kern="0" cap="none" spc="0" normalizeH="0" baseline="0" noProof="0">
                <a:ln>
                  <a:noFill/>
                </a:ln>
                <a:solidFill>
                  <a:schemeClr val="accent2"/>
                </a:solidFill>
                <a:effectLst/>
                <a:uLnTx/>
                <a:uFillTx/>
                <a:latin typeface="+mn-lt"/>
                <a:ea typeface="+mn-ea"/>
                <a:cs typeface="+mn-cs"/>
              </a:rPr>
              <a:t>  </a:t>
            </a:r>
            <a:r>
              <a:rPr kumimoji="1" lang="zh-CN" altLang="en-US" sz="2800" b="0" i="0" u="none" strike="noStrike" kern="0" cap="none" spc="0" normalizeH="0" baseline="0" noProof="0">
                <a:ln>
                  <a:noFill/>
                </a:ln>
                <a:solidFill>
                  <a:schemeClr val="accent2"/>
                </a:solidFill>
                <a:effectLst/>
                <a:uLnTx/>
                <a:uFillTx/>
                <a:latin typeface="+mn-lt"/>
                <a:ea typeface="+mn-ea"/>
                <a:cs typeface="+mn-cs"/>
              </a:rPr>
              <a:t>词法分析器的自动产生</a:t>
            </a:r>
            <a:r>
              <a:rPr kumimoji="1" lang="zh-CN" altLang="en-US" sz="2400" b="0" i="0" u="none" strike="noStrike" kern="0" cap="none" spc="0" normalizeH="0" baseline="0" noProof="0">
                <a:ln>
                  <a:noFill/>
                </a:ln>
                <a:solidFill>
                  <a:schemeClr val="tx2"/>
                </a:solidFill>
                <a:effectLst/>
                <a:uLnTx/>
                <a:uFillTx/>
                <a:latin typeface="+mn-lt"/>
                <a:ea typeface="+mn-ea"/>
                <a:cs typeface="+mn-cs"/>
              </a:rPr>
              <a:t> </a:t>
            </a:r>
            <a:endParaRPr kumimoji="1" lang="zh-CN" altLang="en-US" sz="2400" b="0"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2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     正规文法 </a:t>
            </a:r>
            <a:r>
              <a:rPr kumimoji="1" lang="zh-CN" altLang="en-US" sz="2600" b="0" i="0" u="none" strike="noStrike" kern="0" cap="none" spc="0" normalizeH="0" baseline="0" noProof="0">
                <a:ln>
                  <a:noFill/>
                </a:ln>
                <a:solidFill>
                  <a:srgbClr val="FF0000"/>
                </a:solidFill>
                <a:effectLst>
                  <a:outerShdw blurRad="38100" dist="38100" dir="2700000" algn="tl">
                    <a:srgbClr val="C0C0C0"/>
                  </a:outerShdw>
                </a:effectLst>
                <a:uLnTx/>
                <a:uFillTx/>
                <a:latin typeface="+mn-lt"/>
                <a:ea typeface="MingLiU" pitchFamily="49" charset="-120"/>
                <a:cs typeface="+mn-cs"/>
                <a:sym typeface="Symbol" panose="05050102010706020507" pitchFamily="18" charset="2"/>
              </a:rPr>
              <a:t></a:t>
            </a:r>
            <a:r>
              <a:rPr kumimoji="1" lang="zh-CN" altLang="en-US" sz="2600" b="0" i="0" u="none" strike="noStrike" kern="0" cap="none" spc="0" normalizeH="0" baseline="0" noProof="0">
                <a:ln>
                  <a:noFill/>
                </a:ln>
                <a:solidFill>
                  <a:schemeClr val="tx2"/>
                </a:solidFill>
                <a:effectLst>
                  <a:outerShdw blurRad="38100" dist="38100" dir="2700000" algn="tl">
                    <a:srgbClr val="C0C0C0"/>
                  </a:outerShdw>
                </a:effectLst>
                <a:uLnTx/>
                <a:uFillTx/>
                <a:latin typeface="+mn-lt"/>
                <a:ea typeface="MingLiU" pitchFamily="49" charset="-120"/>
                <a:cs typeface="+mn-cs"/>
                <a:sym typeface="Symbol" panose="05050102010706020507" pitchFamily="18" charset="2"/>
              </a:rPr>
              <a:t> </a:t>
            </a:r>
            <a:r>
              <a:rPr kumimoji="1" lang="zh-CN" altLang="en-US" sz="22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正规式 </a:t>
            </a:r>
            <a:r>
              <a:rPr kumimoji="1" lang="zh-CN" altLang="en-US" sz="2600" b="1" i="0" u="none" strike="noStrike" kern="0" cap="none" spc="0" normalizeH="0" baseline="0" noProof="0">
                <a:ln>
                  <a:noFill/>
                </a:ln>
                <a:solidFill>
                  <a:srgbClr val="FF0000"/>
                </a:solidFill>
                <a:effectLst/>
                <a:uLnTx/>
                <a:uFillTx/>
                <a:latin typeface="+mn-lt"/>
                <a:ea typeface="MingLiU" pitchFamily="49" charset="-120"/>
                <a:cs typeface="+mn-cs"/>
                <a:sym typeface="Symbol" panose="05050102010706020507" pitchFamily="18" charset="2"/>
              </a:rPr>
              <a:t></a:t>
            </a:r>
            <a:r>
              <a:rPr kumimoji="1" lang="zh-CN" altLang="en-US" sz="2600" b="0" i="0" u="none" strike="noStrike" kern="0" cap="none" spc="0" normalizeH="0" baseline="0" noProof="0">
                <a:ln>
                  <a:noFill/>
                </a:ln>
                <a:solidFill>
                  <a:srgbClr val="000099"/>
                </a:solidFill>
                <a:effectLst/>
                <a:uLnTx/>
                <a:uFillTx/>
                <a:latin typeface="+mn-lt"/>
                <a:ea typeface="MingLiU" pitchFamily="49" charset="-120"/>
                <a:cs typeface="+mn-cs"/>
                <a:sym typeface="Symbol" panose="05050102010706020507" pitchFamily="18" charset="2"/>
              </a:rPr>
              <a:t> </a:t>
            </a:r>
            <a:r>
              <a:rPr kumimoji="1" lang="zh-CN" altLang="en-US" sz="2200" b="0" i="0" u="none" strike="noStrike" kern="0" cap="none" spc="0" normalizeH="0" baseline="0" noProof="0">
                <a:ln>
                  <a:noFill/>
                </a:ln>
                <a:solidFill>
                  <a:srgbClr val="000099"/>
                </a:solidFill>
                <a:effectLst/>
                <a:uLnTx/>
                <a:uFillTx/>
                <a:latin typeface="+mn-lt"/>
                <a:ea typeface="MingLiU" pitchFamily="49" charset="-120"/>
                <a:cs typeface="+mn-cs"/>
              </a:rPr>
              <a:t> </a:t>
            </a:r>
            <a:r>
              <a:rPr kumimoji="1" lang="en-US" altLang="zh-CN" sz="22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NFA</a:t>
            </a:r>
            <a:r>
              <a:rPr kumimoji="1" lang="en-US" altLang="zh-CN" sz="20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 M</a:t>
            </a:r>
            <a:r>
              <a:rPr kumimoji="1" lang="en-US" altLang="zh-CN" sz="2000" b="0" i="0" u="none" strike="noStrike" kern="0" cap="none" spc="0" normalizeH="0" baseline="0" noProof="0">
                <a:ln>
                  <a:noFill/>
                </a:ln>
                <a:solidFill>
                  <a:srgbClr val="000099"/>
                </a:solidFill>
                <a:effectLst/>
                <a:uLnTx/>
                <a:uFillTx/>
                <a:latin typeface="宋体" panose="02010600030101010101" pitchFamily="2" charset="-122"/>
                <a:ea typeface="+mn-ea"/>
                <a:cs typeface="+mn-cs"/>
              </a:rPr>
              <a:t> </a:t>
            </a:r>
            <a:r>
              <a:rPr kumimoji="1" lang="en-US" altLang="zh-CN" sz="2600" b="1" i="0" u="none" strike="noStrike" kern="0" cap="none" spc="0" normalizeH="0" baseline="0" noProof="0">
                <a:ln>
                  <a:noFill/>
                </a:ln>
                <a:solidFill>
                  <a:srgbClr val="FF0000"/>
                </a:solidFill>
                <a:effectLst/>
                <a:uLnTx/>
                <a:uFillTx/>
                <a:latin typeface="+mn-lt"/>
                <a:ea typeface="MingLiU" pitchFamily="49" charset="-120"/>
                <a:cs typeface="+mn-cs"/>
                <a:sym typeface="Symbol" panose="05050102010706020507" pitchFamily="18" charset="2"/>
              </a:rPr>
              <a:t></a:t>
            </a:r>
            <a:r>
              <a:rPr kumimoji="1" lang="en-US" altLang="zh-CN" sz="2200" b="1" i="0" u="none" strike="noStrike" kern="0" cap="none" spc="0" normalizeH="0" baseline="0" noProof="0">
                <a:ln>
                  <a:noFill/>
                </a:ln>
                <a:solidFill>
                  <a:srgbClr val="000099"/>
                </a:solidFill>
                <a:effectLst/>
                <a:uLnTx/>
                <a:uFillTx/>
                <a:latin typeface="+mn-lt"/>
                <a:ea typeface="MingLiU" pitchFamily="49" charset="-120"/>
                <a:cs typeface="+mn-cs"/>
              </a:rPr>
              <a:t> </a:t>
            </a:r>
            <a:r>
              <a:rPr kumimoji="1" lang="en-US" altLang="zh-CN" sz="20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DFA</a:t>
            </a:r>
            <a:r>
              <a:rPr kumimoji="1" lang="en-US" altLang="zh-CN" sz="2200" b="0" i="0" u="none" strike="noStrike" kern="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rPr>
              <a:t> M </a:t>
            </a:r>
            <a:r>
              <a:rPr kumimoji="1" lang="en-US" altLang="zh-CN" sz="2600" b="1" i="0" u="none" strike="noStrike" kern="0" cap="none" spc="0" normalizeH="0" baseline="0" noProof="0">
                <a:ln>
                  <a:noFill/>
                </a:ln>
                <a:solidFill>
                  <a:srgbClr val="FF0000"/>
                </a:solidFill>
                <a:effectLst/>
                <a:uLnTx/>
                <a:uFillTx/>
                <a:latin typeface="+mn-lt"/>
                <a:ea typeface="MingLiU" pitchFamily="49" charset="-120"/>
                <a:cs typeface="+mn-cs"/>
                <a:sym typeface="Symbol" panose="05050102010706020507" pitchFamily="18" charset="2"/>
              </a:rPr>
              <a:t></a:t>
            </a:r>
            <a:r>
              <a:rPr kumimoji="1" lang="en-US" altLang="zh-CN" sz="2600" b="0" i="0" u="none" strike="noStrike" kern="0" cap="none" spc="0" normalizeH="0" baseline="0" noProof="0">
                <a:ln>
                  <a:noFill/>
                </a:ln>
                <a:solidFill>
                  <a:srgbClr val="000099"/>
                </a:solidFill>
                <a:effectLst/>
                <a:uLnTx/>
                <a:uFillTx/>
                <a:latin typeface="+mn-lt"/>
                <a:ea typeface="MingLiU" pitchFamily="49" charset="-120"/>
                <a:cs typeface="+mn-cs"/>
                <a:sym typeface="Symbol" panose="05050102010706020507" pitchFamily="18" charset="2"/>
              </a:rPr>
              <a:t> </a:t>
            </a:r>
            <a:r>
              <a:rPr kumimoji="1" lang="zh-CN" altLang="en-US" sz="2400" b="0" i="0" u="none" strike="noStrike" kern="0" cap="none" spc="0" normalizeH="0" baseline="0" noProof="0">
                <a:ln>
                  <a:noFill/>
                </a:ln>
                <a:solidFill>
                  <a:schemeClr val="tx2"/>
                </a:solidFill>
                <a:effectLst>
                  <a:outerShdw blurRad="38100" dist="38100" dir="2700000" algn="tl">
                    <a:srgbClr val="C0C0C0"/>
                  </a:outerShdw>
                </a:effectLst>
                <a:uLnTx/>
                <a:uFillTx/>
                <a:latin typeface="+mn-lt"/>
                <a:ea typeface="+mn-ea"/>
                <a:cs typeface="+mn-cs"/>
              </a:rPr>
              <a:t>程序</a:t>
            </a:r>
            <a:endParaRPr kumimoji="1" lang="zh-CN" altLang="en-US" sz="2400" b="0" i="0" u="none" strike="noStrike" kern="0" cap="none" spc="0" normalizeH="0" baseline="0" noProof="0">
              <a:ln>
                <a:noFill/>
              </a:ln>
              <a:solidFill>
                <a:schemeClr val="tx2"/>
              </a:solidFill>
              <a:effectLst>
                <a:outerShdw blurRad="38100" dist="38100" dir="2700000" algn="tl">
                  <a:srgbClr val="C0C0C0"/>
                </a:outerShdw>
              </a:effectLst>
              <a:uLnTx/>
              <a:uFillTx/>
              <a:latin typeface="+mn-lt"/>
              <a:ea typeface="+mn-ea"/>
              <a:cs typeface="+mn-cs"/>
            </a:endParaRPr>
          </a:p>
        </p:txBody>
      </p:sp>
      <p:sp>
        <p:nvSpPr>
          <p:cNvPr id="146436" name="AutoShape 5"/>
          <p:cNvSpPr/>
          <p:nvPr/>
        </p:nvSpPr>
        <p:spPr>
          <a:xfrm>
            <a:off x="1143000" y="5638800"/>
            <a:ext cx="6400800" cy="381000"/>
          </a:xfrm>
          <a:prstGeom prst="curvedUpArrow">
            <a:avLst>
              <a:gd name="adj1" fmla="val 336000"/>
              <a:gd name="adj2" fmla="val 672000"/>
              <a:gd name="adj3" fmla="val 3331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矩形 1"/>
          <p:cNvSpPr/>
          <p:nvPr/>
        </p:nvSpPr>
        <p:spPr>
          <a:xfrm>
            <a:off x="323850" y="2152650"/>
            <a:ext cx="9540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源程序</a:t>
            </a:r>
            <a:endParaRPr lang="zh-CN" altLang="en-US" sz="2000" dirty="0"/>
          </a:p>
        </p:txBody>
      </p:sp>
      <p:sp>
        <p:nvSpPr>
          <p:cNvPr id="147459" name="矩形 2"/>
          <p:cNvSpPr/>
          <p:nvPr/>
        </p:nvSpPr>
        <p:spPr>
          <a:xfrm>
            <a:off x="395288" y="3135313"/>
            <a:ext cx="1944687"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语言</a:t>
            </a:r>
            <a:endParaRPr lang="en-US" altLang="zh-CN" sz="2000" dirty="0"/>
          </a:p>
          <a:p>
            <a:pPr marL="0" lvl="0" indent="0" eaLnBrk="1" hangingPunct="1">
              <a:spcBef>
                <a:spcPct val="0"/>
              </a:spcBef>
              <a:buNone/>
            </a:pPr>
            <a:r>
              <a:rPr lang="en-US" altLang="zh-CN" sz="2000" dirty="0"/>
              <a:t>(</a:t>
            </a:r>
            <a:r>
              <a:rPr lang="zh-CN" altLang="en-US" sz="2000" dirty="0"/>
              <a:t>正则文法</a:t>
            </a:r>
            <a:r>
              <a:rPr lang="en-US" altLang="zh-CN" sz="2000" dirty="0"/>
              <a:t>)</a:t>
            </a:r>
            <a:endParaRPr lang="zh-CN" altLang="en-US" sz="2000" dirty="0"/>
          </a:p>
        </p:txBody>
      </p:sp>
      <p:sp>
        <p:nvSpPr>
          <p:cNvPr id="147460" name="矩形 5"/>
          <p:cNvSpPr/>
          <p:nvPr/>
        </p:nvSpPr>
        <p:spPr>
          <a:xfrm>
            <a:off x="314325" y="4503738"/>
            <a:ext cx="2106613"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词法分析器</a:t>
            </a:r>
            <a:endParaRPr lang="en-US" altLang="zh-CN" sz="2000" dirty="0"/>
          </a:p>
          <a:p>
            <a:pPr marL="0" lvl="0" indent="0" eaLnBrk="1" hangingPunct="1">
              <a:spcBef>
                <a:spcPct val="0"/>
              </a:spcBef>
              <a:buNone/>
            </a:pPr>
            <a:r>
              <a:rPr lang="en-US" altLang="zh-CN" sz="2000" dirty="0"/>
              <a:t>(</a:t>
            </a:r>
            <a:r>
              <a:rPr lang="zh-CN" altLang="en-US" sz="2000" dirty="0"/>
              <a:t>有限自动机</a:t>
            </a:r>
            <a:r>
              <a:rPr lang="en-US" altLang="zh-CN" sz="2000" dirty="0"/>
              <a:t>)</a:t>
            </a:r>
            <a:endParaRPr lang="zh-CN" altLang="en-US" sz="2000" dirty="0"/>
          </a:p>
        </p:txBody>
      </p:sp>
      <p:sp>
        <p:nvSpPr>
          <p:cNvPr id="147461" name="矩形 8"/>
          <p:cNvSpPr/>
          <p:nvPr/>
        </p:nvSpPr>
        <p:spPr>
          <a:xfrm>
            <a:off x="2187575" y="2127250"/>
            <a:ext cx="95408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源程序</a:t>
            </a:r>
            <a:endParaRPr lang="zh-CN" altLang="en-US" sz="2000" dirty="0"/>
          </a:p>
        </p:txBody>
      </p:sp>
      <p:sp>
        <p:nvSpPr>
          <p:cNvPr id="147462" name="矩形 9"/>
          <p:cNvSpPr/>
          <p:nvPr/>
        </p:nvSpPr>
        <p:spPr>
          <a:xfrm>
            <a:off x="2051050" y="3063875"/>
            <a:ext cx="2224088" cy="706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抽象语法树</a:t>
            </a:r>
            <a:endParaRPr lang="en-US" altLang="zh-CN" sz="2000" dirty="0"/>
          </a:p>
          <a:p>
            <a:pPr marL="0" lvl="0" indent="0" eaLnBrk="1" hangingPunct="1">
              <a:spcBef>
                <a:spcPct val="0"/>
              </a:spcBef>
              <a:buNone/>
            </a:pPr>
            <a:r>
              <a:rPr lang="en-US" altLang="zh-CN" sz="2000" dirty="0"/>
              <a:t>(</a:t>
            </a:r>
            <a:r>
              <a:rPr lang="zh-CN" altLang="en-US" sz="2000" dirty="0"/>
              <a:t>上下文无关文法</a:t>
            </a:r>
            <a:r>
              <a:rPr lang="en-US" altLang="zh-CN" sz="2000" dirty="0"/>
              <a:t>)</a:t>
            </a:r>
            <a:endParaRPr lang="zh-CN" altLang="en-US" sz="2000" dirty="0"/>
          </a:p>
        </p:txBody>
      </p:sp>
      <p:sp>
        <p:nvSpPr>
          <p:cNvPr id="147463" name="矩形 10"/>
          <p:cNvSpPr/>
          <p:nvPr/>
        </p:nvSpPr>
        <p:spPr>
          <a:xfrm>
            <a:off x="2178050" y="4476750"/>
            <a:ext cx="2106613"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语法分析器</a:t>
            </a:r>
            <a:endParaRPr lang="en-US" altLang="zh-CN" sz="2000" dirty="0"/>
          </a:p>
          <a:p>
            <a:pPr marL="0" lvl="0" indent="0" eaLnBrk="1" hangingPunct="1">
              <a:spcBef>
                <a:spcPct val="0"/>
              </a:spcBef>
              <a:buNone/>
            </a:pPr>
            <a:r>
              <a:rPr lang="en-US" altLang="zh-CN" sz="2000" dirty="0"/>
              <a:t>(</a:t>
            </a:r>
            <a:r>
              <a:rPr lang="zh-CN" altLang="en-US" sz="2000" dirty="0"/>
              <a:t>下推自动机</a:t>
            </a:r>
            <a:r>
              <a:rPr lang="en-US" altLang="zh-CN" sz="2000" dirty="0"/>
              <a:t>)</a:t>
            </a:r>
            <a:endParaRPr lang="zh-CN" altLang="en-US" sz="2000" dirty="0"/>
          </a:p>
        </p:txBody>
      </p:sp>
      <p:sp>
        <p:nvSpPr>
          <p:cNvPr id="147464" name="矩形 11"/>
          <p:cNvSpPr/>
          <p:nvPr/>
        </p:nvSpPr>
        <p:spPr>
          <a:xfrm>
            <a:off x="4419600" y="2127250"/>
            <a:ext cx="12096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中间程序</a:t>
            </a:r>
            <a:endParaRPr lang="zh-CN" altLang="en-US" sz="2000" dirty="0"/>
          </a:p>
        </p:txBody>
      </p:sp>
      <p:sp>
        <p:nvSpPr>
          <p:cNvPr id="147465" name="矩形 12"/>
          <p:cNvSpPr/>
          <p:nvPr/>
        </p:nvSpPr>
        <p:spPr>
          <a:xfrm>
            <a:off x="4491038" y="3108325"/>
            <a:ext cx="1944687"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中间语言语言</a:t>
            </a:r>
            <a:endParaRPr lang="en-US" altLang="zh-CN" sz="2000" dirty="0"/>
          </a:p>
          <a:p>
            <a:pPr marL="0" lvl="0" indent="0" eaLnBrk="1" hangingPunct="1">
              <a:spcBef>
                <a:spcPct val="0"/>
              </a:spcBef>
              <a:buNone/>
            </a:pPr>
            <a:endParaRPr lang="zh-CN" altLang="en-US" sz="2000" dirty="0"/>
          </a:p>
        </p:txBody>
      </p:sp>
      <p:sp>
        <p:nvSpPr>
          <p:cNvPr id="147466" name="矩形 13"/>
          <p:cNvSpPr/>
          <p:nvPr/>
        </p:nvSpPr>
        <p:spPr>
          <a:xfrm>
            <a:off x="4410075" y="4476750"/>
            <a:ext cx="2106613"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转换器</a:t>
            </a:r>
            <a:endParaRPr lang="en-US" altLang="zh-CN" sz="2000" dirty="0"/>
          </a:p>
          <a:p>
            <a:pPr marL="0" lvl="0" indent="0" eaLnBrk="1" hangingPunct="1">
              <a:spcBef>
                <a:spcPct val="0"/>
              </a:spcBef>
              <a:buNone/>
            </a:pPr>
            <a:r>
              <a:rPr lang="en-US" altLang="zh-CN" sz="2000" dirty="0"/>
              <a:t>(</a:t>
            </a:r>
            <a:r>
              <a:rPr lang="zh-CN" altLang="en-US" sz="2000" dirty="0"/>
              <a:t>虚拟机</a:t>
            </a:r>
            <a:r>
              <a:rPr lang="en-US" altLang="zh-CN" sz="2000" dirty="0"/>
              <a:t>)</a:t>
            </a:r>
            <a:endParaRPr lang="zh-CN" altLang="en-US" sz="2000" dirty="0"/>
          </a:p>
        </p:txBody>
      </p:sp>
      <p:sp>
        <p:nvSpPr>
          <p:cNvPr id="147467" name="矩形 14"/>
          <p:cNvSpPr/>
          <p:nvPr/>
        </p:nvSpPr>
        <p:spPr>
          <a:xfrm>
            <a:off x="6723063" y="2127250"/>
            <a:ext cx="230663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汇编程序</a:t>
            </a:r>
            <a:r>
              <a:rPr lang="en-US" altLang="zh-CN" sz="2000" dirty="0"/>
              <a:t>/</a:t>
            </a:r>
            <a:r>
              <a:rPr lang="zh-CN" altLang="en-US" sz="2000" dirty="0"/>
              <a:t>机器程序</a:t>
            </a:r>
            <a:endParaRPr lang="zh-CN" altLang="en-US" sz="2000" dirty="0"/>
          </a:p>
        </p:txBody>
      </p:sp>
      <p:sp>
        <p:nvSpPr>
          <p:cNvPr id="147468" name="矩形 15"/>
          <p:cNvSpPr/>
          <p:nvPr/>
        </p:nvSpPr>
        <p:spPr>
          <a:xfrm>
            <a:off x="6796088" y="3108325"/>
            <a:ext cx="2455862"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汇编语言</a:t>
            </a:r>
            <a:r>
              <a:rPr lang="en-US" altLang="zh-CN" sz="2000" dirty="0"/>
              <a:t>/</a:t>
            </a:r>
            <a:r>
              <a:rPr lang="zh-CN" altLang="en-US" sz="2000" dirty="0"/>
              <a:t>机器指令</a:t>
            </a:r>
            <a:endParaRPr lang="en-US" altLang="zh-CN" sz="2000" dirty="0"/>
          </a:p>
        </p:txBody>
      </p:sp>
      <p:sp>
        <p:nvSpPr>
          <p:cNvPr id="147469" name="矩形 16"/>
          <p:cNvSpPr/>
          <p:nvPr/>
        </p:nvSpPr>
        <p:spPr>
          <a:xfrm>
            <a:off x="6715125" y="4476750"/>
            <a:ext cx="2105025"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t>执行器</a:t>
            </a:r>
            <a:endParaRPr lang="en-US" altLang="zh-CN" sz="2000" dirty="0"/>
          </a:p>
          <a:p>
            <a:pPr marL="0" lvl="0" indent="0" eaLnBrk="1" hangingPunct="1">
              <a:spcBef>
                <a:spcPct val="0"/>
              </a:spcBef>
              <a:buNone/>
            </a:pPr>
            <a:r>
              <a:rPr lang="en-US" altLang="zh-CN" sz="2000" dirty="0"/>
              <a:t>(CPU)</a:t>
            </a:r>
            <a:endParaRPr lang="zh-CN" altLang="en-US" sz="2000" dirty="0"/>
          </a:p>
        </p:txBody>
      </p:sp>
      <p:cxnSp>
        <p:nvCxnSpPr>
          <p:cNvPr id="147470" name="直接连接符 7"/>
          <p:cNvCxnSpPr/>
          <p:nvPr/>
        </p:nvCxnSpPr>
        <p:spPr>
          <a:xfrm>
            <a:off x="395288" y="2846388"/>
            <a:ext cx="8569325" cy="0"/>
          </a:xfrm>
          <a:prstGeom prst="line">
            <a:avLst/>
          </a:prstGeom>
          <a:ln w="9525" cap="flat" cmpd="sng">
            <a:solidFill>
              <a:schemeClr val="tx1"/>
            </a:solidFill>
            <a:prstDash val="solid"/>
            <a:headEnd type="none" w="med" len="med"/>
            <a:tailEnd type="none" w="med" len="med"/>
          </a:ln>
        </p:spPr>
      </p:cxnSp>
      <p:cxnSp>
        <p:nvCxnSpPr>
          <p:cNvPr id="147471" name="直接连接符 18"/>
          <p:cNvCxnSpPr/>
          <p:nvPr/>
        </p:nvCxnSpPr>
        <p:spPr>
          <a:xfrm>
            <a:off x="323850" y="4214813"/>
            <a:ext cx="8640763" cy="0"/>
          </a:xfrm>
          <a:prstGeom prst="line">
            <a:avLst/>
          </a:prstGeom>
          <a:ln w="9525" cap="flat" cmpd="sng">
            <a:solidFill>
              <a:schemeClr val="tx1"/>
            </a:solidFill>
            <a:prstDash val="solid"/>
            <a:headEnd type="none" w="med" len="med"/>
            <a:tailEnd type="none" w="med" len="med"/>
          </a:ln>
        </p:spPr>
      </p:cxnSp>
      <p:cxnSp>
        <p:nvCxnSpPr>
          <p:cNvPr id="147472" name="直接连接符 20"/>
          <p:cNvCxnSpPr/>
          <p:nvPr/>
        </p:nvCxnSpPr>
        <p:spPr>
          <a:xfrm>
            <a:off x="1979613" y="2054225"/>
            <a:ext cx="0" cy="3384550"/>
          </a:xfrm>
          <a:prstGeom prst="line">
            <a:avLst/>
          </a:prstGeom>
          <a:ln w="9525" cap="flat" cmpd="sng">
            <a:solidFill>
              <a:schemeClr val="tx1"/>
            </a:solidFill>
            <a:prstDash val="dash"/>
            <a:headEnd type="none" w="med" len="med"/>
            <a:tailEnd type="none" w="med" len="med"/>
          </a:ln>
        </p:spPr>
      </p:cxnSp>
      <p:cxnSp>
        <p:nvCxnSpPr>
          <p:cNvPr id="147473" name="直接连接符 23"/>
          <p:cNvCxnSpPr/>
          <p:nvPr/>
        </p:nvCxnSpPr>
        <p:spPr>
          <a:xfrm>
            <a:off x="4284663" y="2054225"/>
            <a:ext cx="0" cy="3384550"/>
          </a:xfrm>
          <a:prstGeom prst="line">
            <a:avLst/>
          </a:prstGeom>
          <a:ln w="9525" cap="flat" cmpd="sng">
            <a:solidFill>
              <a:schemeClr val="tx1"/>
            </a:solidFill>
            <a:prstDash val="dash"/>
            <a:headEnd type="none" w="med" len="med"/>
            <a:tailEnd type="none" w="med" len="med"/>
          </a:ln>
        </p:spPr>
      </p:cxnSp>
      <p:cxnSp>
        <p:nvCxnSpPr>
          <p:cNvPr id="147474" name="直接连接符 24"/>
          <p:cNvCxnSpPr/>
          <p:nvPr/>
        </p:nvCxnSpPr>
        <p:spPr>
          <a:xfrm>
            <a:off x="6516688" y="2054225"/>
            <a:ext cx="0" cy="3384550"/>
          </a:xfrm>
          <a:prstGeom prst="line">
            <a:avLst/>
          </a:prstGeom>
          <a:ln w="9525" cap="flat" cmpd="sng">
            <a:solidFill>
              <a:schemeClr val="tx1"/>
            </a:solidFill>
            <a:prstDash val="dash"/>
            <a:headEnd type="none" w="med" len="med"/>
            <a:tailEnd type="none" w="med" len="med"/>
          </a:ln>
        </p:spPr>
      </p:cxnSp>
      <p:sp>
        <p:nvSpPr>
          <p:cNvPr id="147475" name="矩形 21"/>
          <p:cNvSpPr/>
          <p:nvPr/>
        </p:nvSpPr>
        <p:spPr>
          <a:xfrm>
            <a:off x="-36512" y="3492500"/>
            <a:ext cx="701675" cy="132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solidFill>
                  <a:srgbClr val="FF0000"/>
                </a:solidFill>
              </a:rPr>
              <a:t>理</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论</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层</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面</a:t>
            </a:r>
            <a:endParaRPr lang="zh-CN" altLang="en-US" sz="2000" dirty="0">
              <a:solidFill>
                <a:srgbClr val="FF0000"/>
              </a:solidFill>
            </a:endParaRPr>
          </a:p>
        </p:txBody>
      </p:sp>
      <p:sp>
        <p:nvSpPr>
          <p:cNvPr id="147476" name="矩形 22"/>
          <p:cNvSpPr/>
          <p:nvPr/>
        </p:nvSpPr>
        <p:spPr>
          <a:xfrm>
            <a:off x="-31750" y="1484313"/>
            <a:ext cx="854075" cy="132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dirty="0">
                <a:solidFill>
                  <a:srgbClr val="FF0000"/>
                </a:solidFill>
              </a:rPr>
              <a:t>程</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序</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层</a:t>
            </a:r>
            <a:endParaRPr lang="en-US" altLang="zh-CN" sz="2000" dirty="0">
              <a:solidFill>
                <a:srgbClr val="FF0000"/>
              </a:solidFill>
            </a:endParaRPr>
          </a:p>
          <a:p>
            <a:pPr marL="0" lvl="0" indent="0" eaLnBrk="1" hangingPunct="1">
              <a:spcBef>
                <a:spcPct val="0"/>
              </a:spcBef>
              <a:buNone/>
            </a:pPr>
            <a:r>
              <a:rPr lang="zh-CN" altLang="en-US" sz="2000" dirty="0">
                <a:solidFill>
                  <a:srgbClr val="FF0000"/>
                </a:solidFill>
              </a:rPr>
              <a:t>面</a:t>
            </a:r>
            <a:endParaRPr lang="zh-CN" altLang="en-US" sz="2000" dirty="0">
              <a:solidFill>
                <a:srgbClr val="FF0000"/>
              </a:solidFill>
            </a:endParaRPr>
          </a:p>
        </p:txBody>
      </p:sp>
      <p:sp>
        <p:nvSpPr>
          <p:cNvPr id="147477" name="下箭头 27"/>
          <p:cNvSpPr/>
          <p:nvPr/>
        </p:nvSpPr>
        <p:spPr>
          <a:xfrm>
            <a:off x="900113" y="3843338"/>
            <a:ext cx="215900" cy="660400"/>
          </a:xfrm>
          <a:prstGeom prst="downArrow">
            <a:avLst>
              <a:gd name="adj1" fmla="val 50000"/>
              <a:gd name="adj2" fmla="val 49974"/>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7478" name="矩形 28"/>
          <p:cNvSpPr/>
          <p:nvPr/>
        </p:nvSpPr>
        <p:spPr>
          <a:xfrm>
            <a:off x="1160463" y="3941763"/>
            <a:ext cx="58261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dirty="0"/>
              <a:t>Lex</a:t>
            </a:r>
            <a:endParaRPr lang="zh-CN" altLang="en-US" sz="2000" dirty="0"/>
          </a:p>
        </p:txBody>
      </p:sp>
      <p:sp>
        <p:nvSpPr>
          <p:cNvPr id="147479" name="下箭头 31"/>
          <p:cNvSpPr/>
          <p:nvPr/>
        </p:nvSpPr>
        <p:spPr>
          <a:xfrm>
            <a:off x="3049588" y="3854450"/>
            <a:ext cx="215900" cy="660400"/>
          </a:xfrm>
          <a:prstGeom prst="downArrow">
            <a:avLst>
              <a:gd name="adj1" fmla="val 50000"/>
              <a:gd name="adj2" fmla="val 49974"/>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147480" name="矩形 32"/>
          <p:cNvSpPr/>
          <p:nvPr/>
        </p:nvSpPr>
        <p:spPr>
          <a:xfrm>
            <a:off x="3309938" y="3954463"/>
            <a:ext cx="68580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dirty="0">
                <a:solidFill>
                  <a:srgbClr val="FF0000"/>
                </a:solidFill>
              </a:rPr>
              <a:t>Yacc</a:t>
            </a:r>
            <a:endParaRPr lang="zh-CN" altLang="en-US" sz="2000" dirty="0">
              <a:solidFill>
                <a:srgbClr val="FF0000"/>
              </a:solidFill>
            </a:endParaRPr>
          </a:p>
        </p:txBody>
      </p:sp>
      <p:sp>
        <p:nvSpPr>
          <p:cNvPr id="34" name="矩形 33"/>
          <p:cNvSpPr/>
          <p:nvPr/>
        </p:nvSpPr>
        <p:spPr>
          <a:xfrm>
            <a:off x="2403475" y="3836988"/>
            <a:ext cx="646113"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手动</a:t>
            </a:r>
            <a:endParaRPr kumimoji="1" lang="en-US" altLang="zh-CN"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实现</a:t>
            </a:r>
            <a:endPar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35" name="矩形 34"/>
          <p:cNvSpPr/>
          <p:nvPr/>
        </p:nvSpPr>
        <p:spPr>
          <a:xfrm>
            <a:off x="323850" y="3892550"/>
            <a:ext cx="646113"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手动</a:t>
            </a:r>
            <a:endParaRPr kumimoji="1" lang="en-US" altLang="zh-CN"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实现</a:t>
            </a:r>
            <a:endParaRPr kumimoji="1" lang="zh-CN" altLang="en-US" sz="1800" b="0"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147483" name="Rectangle 2"/>
          <p:cNvSpPr>
            <a:spLocks noGrp="1"/>
          </p:cNvSpPr>
          <p:nvPr>
            <p:ph type="title"/>
          </p:nvPr>
        </p:nvSpPr>
        <p:spPr/>
        <p:txBody>
          <a:bodyPr vert="horz" wrap="square" lIns="91440" tIns="45720" rIns="91440" bIns="45720" anchor="ctr" anchorCtr="0"/>
          <a:p>
            <a:pPr eaLnBrk="1" hangingPunct="1"/>
            <a:r>
              <a:rPr lang="zh-CN" altLang="en-US" sz="3200" u="sng" dirty="0">
                <a:solidFill>
                  <a:srgbClr val="FF0000"/>
                </a:solidFill>
              </a:rPr>
              <a:t>总结</a:t>
            </a:r>
            <a:endParaRPr lang="zh-CN" altLang="en-US" sz="3200" u="sng" dirty="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p:cNvSpPr>
          <p:nvPr>
            <p:ph type="title"/>
          </p:nvPr>
        </p:nvSpPr>
        <p:spPr/>
        <p:txBody>
          <a:bodyPr vert="horz" wrap="square" lIns="91440" tIns="45720" rIns="91440" bIns="45720" anchor="ctr" anchorCtr="0"/>
          <a:p>
            <a:pPr eaLnBrk="1" hangingPunct="1"/>
            <a:r>
              <a:rPr lang="zh-CN" altLang="en-US" sz="3200" u="sng" dirty="0">
                <a:solidFill>
                  <a:srgbClr val="FF0000"/>
                </a:solidFill>
              </a:rPr>
              <a:t>总结</a:t>
            </a:r>
            <a:endParaRPr lang="zh-CN" altLang="en-US" sz="3200" u="sng" dirty="0">
              <a:solidFill>
                <a:srgbClr val="FF0000"/>
              </a:solidFill>
            </a:endParaRPr>
          </a:p>
        </p:txBody>
      </p:sp>
      <p:sp>
        <p:nvSpPr>
          <p:cNvPr id="38915" name="Rectangle 3"/>
          <p:cNvSpPr>
            <a:spLocks noGrp="1" noChangeArrowheads="1"/>
          </p:cNvSpPr>
          <p:nvPr>
            <p:ph idx="1"/>
          </p:nvPr>
        </p:nvSpPr>
        <p:spPr>
          <a:xfrm>
            <a:off x="342900" y="1828800"/>
            <a:ext cx="8458200" cy="4648200"/>
          </a:xfrm>
          <a:ln>
            <a:solidFill>
              <a:srgbClr val="000099"/>
            </a:solidFill>
            <a:miter lim="800000"/>
          </a:ln>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Tx/>
              <a:buNone/>
              <a:defRPr/>
            </a:pPr>
            <a:endParaRPr kumimoji="1" lang="en-US" altLang="zh-CN" sz="3400" b="0" i="0" u="none" strike="noStrike" kern="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mn-ea"/>
              <a:cs typeface="+mn-cs"/>
            </a:endParaRPr>
          </a:p>
        </p:txBody>
      </p:sp>
      <p:grpSp>
        <p:nvGrpSpPr>
          <p:cNvPr id="149508" name="组合 2"/>
          <p:cNvGrpSpPr/>
          <p:nvPr/>
        </p:nvGrpSpPr>
        <p:grpSpPr>
          <a:xfrm>
            <a:off x="947738" y="2278063"/>
            <a:ext cx="6773862" cy="4003675"/>
            <a:chOff x="947738" y="2277815"/>
            <a:chExt cx="6773436" cy="4003923"/>
          </a:xfrm>
        </p:grpSpPr>
        <p:sp>
          <p:nvSpPr>
            <p:cNvPr id="2" name="圆角矩形 1"/>
            <p:cNvSpPr>
              <a:spLocks noChangeArrowheads="1"/>
            </p:cNvSpPr>
            <p:nvPr/>
          </p:nvSpPr>
          <p:spPr bwMode="auto">
            <a:xfrm>
              <a:off x="1692228" y="5013246"/>
              <a:ext cx="1655659" cy="863653"/>
            </a:xfrm>
            <a:prstGeom prst="roundRect">
              <a:avLst>
                <a:gd name="adj" fmla="val 16667"/>
              </a:avLst>
            </a:prstGeom>
            <a:solidFill>
              <a:schemeClr val="accent3">
                <a:lumMod val="95000"/>
              </a:schemeClr>
            </a:solidFill>
            <a:ln w="9525" algn="ctr">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非确定有限</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自动机</a:t>
              </a:r>
              <a:endPar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41" name="圆角矩形 4"/>
            <p:cNvSpPr>
              <a:spLocks noChangeArrowheads="1"/>
            </p:cNvSpPr>
            <p:nvPr/>
          </p:nvSpPr>
          <p:spPr bwMode="auto">
            <a:xfrm>
              <a:off x="4284453" y="5373632"/>
              <a:ext cx="1655658" cy="863653"/>
            </a:xfrm>
            <a:prstGeom prst="roundRect">
              <a:avLst>
                <a:gd name="adj" fmla="val 16667"/>
              </a:avLst>
            </a:prstGeom>
            <a:solidFill>
              <a:schemeClr val="accent3">
                <a:lumMod val="95000"/>
              </a:schemeClr>
            </a:solidFill>
            <a:ln w="9525" algn="ctr">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确定有限</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自动机</a:t>
              </a:r>
              <a:endPar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cxnSp>
          <p:nvCxnSpPr>
            <p:cNvPr id="149511" name="直接连接符 3"/>
            <p:cNvCxnSpPr/>
            <p:nvPr/>
          </p:nvCxnSpPr>
          <p:spPr>
            <a:xfrm>
              <a:off x="1258888" y="4365625"/>
              <a:ext cx="5400675" cy="0"/>
            </a:xfrm>
            <a:prstGeom prst="line">
              <a:avLst/>
            </a:prstGeom>
            <a:ln w="28575" cap="flat" cmpd="sng">
              <a:solidFill>
                <a:schemeClr val="tx1"/>
              </a:solidFill>
              <a:prstDash val="solid"/>
              <a:headEnd type="none" w="med" len="med"/>
              <a:tailEnd type="none" w="med" len="med"/>
            </a:ln>
          </p:spPr>
        </p:cxnSp>
        <p:sp>
          <p:nvSpPr>
            <p:cNvPr id="3" name="矩形 5"/>
            <p:cNvSpPr>
              <a:spLocks noChangeArrowheads="1"/>
            </p:cNvSpPr>
            <p:nvPr/>
          </p:nvSpPr>
          <p:spPr bwMode="auto">
            <a:xfrm>
              <a:off x="1722389" y="3428823"/>
              <a:ext cx="1584225" cy="720770"/>
            </a:xfrm>
            <a:prstGeom prst="rect">
              <a:avLst/>
            </a:prstGeom>
            <a:solidFill>
              <a:schemeClr val="accent3">
                <a:lumMod val="95000"/>
              </a:schemeClr>
            </a:solidFill>
            <a:ln w="9525" algn="ctr">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正规表达式</a:t>
              </a:r>
              <a:endParaRPr kumimoji="1"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44" name="矩形 8"/>
            <p:cNvSpPr>
              <a:spLocks noChangeArrowheads="1"/>
            </p:cNvSpPr>
            <p:nvPr/>
          </p:nvSpPr>
          <p:spPr bwMode="auto">
            <a:xfrm>
              <a:off x="4284453" y="3406597"/>
              <a:ext cx="1582637" cy="719183"/>
            </a:xfrm>
            <a:prstGeom prst="rect">
              <a:avLst/>
            </a:prstGeom>
            <a:solidFill>
              <a:schemeClr val="accent3">
                <a:lumMod val="95000"/>
              </a:schemeClr>
            </a:solidFill>
            <a:ln w="9525" algn="ctr">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正规集</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（正规语言）</a:t>
              </a:r>
              <a:endPar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对角圆角矩形 6"/>
            <p:cNvSpPr/>
            <p:nvPr/>
          </p:nvSpPr>
          <p:spPr bwMode="auto">
            <a:xfrm>
              <a:off x="4463829" y="2277815"/>
              <a:ext cx="1295319" cy="719182"/>
            </a:xfrm>
            <a:prstGeom prst="round2Diag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正规文法</a:t>
              </a:r>
              <a:endPar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cxnSp>
          <p:nvCxnSpPr>
            <p:cNvPr id="149515" name="直接箭头连接符 9"/>
            <p:cNvCxnSpPr>
              <a:stCxn id="7" idx="1"/>
            </p:cNvCxnSpPr>
            <p:nvPr/>
          </p:nvCxnSpPr>
          <p:spPr>
            <a:xfrm>
              <a:off x="5111750" y="2996952"/>
              <a:ext cx="794" cy="400298"/>
            </a:xfrm>
            <a:prstGeom prst="straightConnector1">
              <a:avLst/>
            </a:prstGeom>
            <a:ln w="9525" cap="flat" cmpd="sng">
              <a:solidFill>
                <a:schemeClr val="tx1"/>
              </a:solidFill>
              <a:prstDash val="solid"/>
              <a:headEnd type="none" w="med" len="med"/>
              <a:tailEnd type="arrow" w="med" len="med"/>
            </a:ln>
          </p:spPr>
        </p:cxnSp>
        <p:cxnSp>
          <p:nvCxnSpPr>
            <p:cNvPr id="149516" name="直接箭头连接符 11"/>
            <p:cNvCxnSpPr>
              <a:stCxn id="7" idx="1"/>
            </p:cNvCxnSpPr>
            <p:nvPr/>
          </p:nvCxnSpPr>
          <p:spPr>
            <a:xfrm>
              <a:off x="3306763" y="3765550"/>
              <a:ext cx="977900" cy="0"/>
            </a:xfrm>
            <a:prstGeom prst="straightConnector1">
              <a:avLst/>
            </a:prstGeom>
            <a:ln w="9525" cap="flat" cmpd="sng">
              <a:solidFill>
                <a:schemeClr val="tx1"/>
              </a:solidFill>
              <a:prstDash val="solid"/>
              <a:headEnd type="none" w="med" len="med"/>
              <a:tailEnd type="arrow" w="med" len="med"/>
            </a:ln>
          </p:spPr>
        </p:cxnSp>
        <p:cxnSp>
          <p:nvCxnSpPr>
            <p:cNvPr id="149517" name="直接箭头连接符 13"/>
            <p:cNvCxnSpPr>
              <a:stCxn id="7" idx="1"/>
              <a:endCxn id="65544" idx="2"/>
            </p:cNvCxnSpPr>
            <p:nvPr/>
          </p:nvCxnSpPr>
          <p:spPr>
            <a:xfrm flipV="1">
              <a:off x="2519363" y="4125913"/>
              <a:ext cx="2557462" cy="887412"/>
            </a:xfrm>
            <a:prstGeom prst="straightConnector1">
              <a:avLst/>
            </a:prstGeom>
            <a:ln w="9525" cap="flat" cmpd="sng">
              <a:solidFill>
                <a:schemeClr val="tx1"/>
              </a:solidFill>
              <a:prstDash val="solid"/>
              <a:headEnd type="none" w="med" len="med"/>
              <a:tailEnd type="arrow" w="med" len="med"/>
            </a:ln>
          </p:spPr>
        </p:cxnSp>
        <p:cxnSp>
          <p:nvCxnSpPr>
            <p:cNvPr id="149518" name="直接箭头连接符 15"/>
            <p:cNvCxnSpPr>
              <a:stCxn id="65541" idx="0"/>
              <a:endCxn id="65544" idx="2"/>
            </p:cNvCxnSpPr>
            <p:nvPr/>
          </p:nvCxnSpPr>
          <p:spPr>
            <a:xfrm flipV="1">
              <a:off x="5111750" y="4149725"/>
              <a:ext cx="0" cy="1223963"/>
            </a:xfrm>
            <a:prstGeom prst="straightConnector1">
              <a:avLst/>
            </a:prstGeom>
            <a:ln w="9525" cap="flat" cmpd="sng">
              <a:solidFill>
                <a:schemeClr val="tx1"/>
              </a:solidFill>
              <a:prstDash val="solid"/>
              <a:headEnd type="none" w="med" len="med"/>
              <a:tailEnd type="arrow" w="med" len="med"/>
            </a:ln>
          </p:spPr>
        </p:cxnSp>
        <p:sp>
          <p:nvSpPr>
            <p:cNvPr id="149519" name="矩形 18"/>
            <p:cNvSpPr/>
            <p:nvPr/>
          </p:nvSpPr>
          <p:spPr>
            <a:xfrm>
              <a:off x="5157788" y="2988692"/>
              <a:ext cx="646112"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产生</a:t>
              </a:r>
              <a:endParaRPr lang="zh-CN" altLang="en-US" sz="1800" dirty="0"/>
            </a:p>
          </p:txBody>
        </p:sp>
        <p:sp>
          <p:nvSpPr>
            <p:cNvPr id="149520" name="矩形 19"/>
            <p:cNvSpPr/>
            <p:nvPr/>
          </p:nvSpPr>
          <p:spPr>
            <a:xfrm>
              <a:off x="3471863" y="3397250"/>
              <a:ext cx="646112"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表达</a:t>
              </a:r>
              <a:endParaRPr lang="zh-CN" altLang="en-US" sz="1800" dirty="0"/>
            </a:p>
          </p:txBody>
        </p:sp>
        <p:sp>
          <p:nvSpPr>
            <p:cNvPr id="149521" name="矩形 20"/>
            <p:cNvSpPr/>
            <p:nvPr/>
          </p:nvSpPr>
          <p:spPr>
            <a:xfrm>
              <a:off x="3554413" y="4570413"/>
              <a:ext cx="64770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识别</a:t>
              </a:r>
              <a:endParaRPr lang="zh-CN" altLang="en-US" sz="1800" dirty="0"/>
            </a:p>
          </p:txBody>
        </p:sp>
        <p:sp>
          <p:nvSpPr>
            <p:cNvPr id="149522" name="矩形 21"/>
            <p:cNvSpPr/>
            <p:nvPr/>
          </p:nvSpPr>
          <p:spPr>
            <a:xfrm>
              <a:off x="5076825" y="4716463"/>
              <a:ext cx="64611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识别</a:t>
              </a:r>
              <a:endParaRPr lang="zh-CN" altLang="en-US" sz="1800" dirty="0"/>
            </a:p>
          </p:txBody>
        </p:sp>
        <p:cxnSp>
          <p:nvCxnSpPr>
            <p:cNvPr id="149523" name="直接箭头连接符 24"/>
            <p:cNvCxnSpPr>
              <a:stCxn id="65541" idx="0"/>
              <a:endCxn id="65544" idx="2"/>
            </p:cNvCxnSpPr>
            <p:nvPr/>
          </p:nvCxnSpPr>
          <p:spPr>
            <a:xfrm>
              <a:off x="3348038" y="5445125"/>
              <a:ext cx="936625" cy="422275"/>
            </a:xfrm>
            <a:prstGeom prst="straightConnector1">
              <a:avLst/>
            </a:prstGeom>
            <a:ln w="9525" cap="flat" cmpd="sng">
              <a:solidFill>
                <a:schemeClr val="tx1"/>
              </a:solidFill>
              <a:prstDash val="solid"/>
              <a:headEnd type="none" w="med" len="med"/>
              <a:tailEnd type="triangle" w="med" len="med"/>
            </a:ln>
          </p:spPr>
        </p:cxnSp>
        <p:sp>
          <p:nvSpPr>
            <p:cNvPr id="149524" name="矩形 25"/>
            <p:cNvSpPr/>
            <p:nvPr/>
          </p:nvSpPr>
          <p:spPr>
            <a:xfrm>
              <a:off x="3406775" y="5219700"/>
              <a:ext cx="8778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确定化</a:t>
              </a:r>
              <a:endParaRPr lang="zh-CN" altLang="en-US" sz="1800" dirty="0">
                <a:solidFill>
                  <a:srgbClr val="FF0000"/>
                </a:solidFill>
              </a:endParaRPr>
            </a:p>
          </p:txBody>
        </p:sp>
        <p:sp>
          <p:nvSpPr>
            <p:cNvPr id="149525" name="任意多边形 26"/>
            <p:cNvSpPr/>
            <p:nvPr/>
          </p:nvSpPr>
          <p:spPr>
            <a:xfrm rot="-1225912">
              <a:off x="5849938" y="5445125"/>
              <a:ext cx="641350" cy="836613"/>
            </a:xfrm>
            <a:custGeom>
              <a:avLst/>
              <a:gdLst/>
              <a:ahLst/>
              <a:cxnLst>
                <a:cxn ang="0">
                  <a:pos x="0" y="748310"/>
                </a:cxn>
                <a:cxn ang="0">
                  <a:pos x="153819" y="997749"/>
                </a:cxn>
                <a:cxn ang="0">
                  <a:pos x="638938" y="718967"/>
                </a:cxn>
                <a:cxn ang="0">
                  <a:pos x="224811" y="0"/>
                </a:cxn>
              </a:cxnLst>
              <a:pathLst>
                <a:path w="641739" h="807632">
                  <a:moveTo>
                    <a:pt x="0" y="605641"/>
                  </a:moveTo>
                  <a:cubicBezTo>
                    <a:pt x="23750" y="708560"/>
                    <a:pt x="47501" y="811480"/>
                    <a:pt x="154379" y="807522"/>
                  </a:cubicBezTo>
                  <a:cubicBezTo>
                    <a:pt x="261257" y="803564"/>
                    <a:pt x="629392" y="716478"/>
                    <a:pt x="641267" y="581891"/>
                  </a:cubicBezTo>
                  <a:cubicBezTo>
                    <a:pt x="653142" y="447304"/>
                    <a:pt x="439386" y="223652"/>
                    <a:pt x="225631" y="0"/>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149526" name="矩形 27"/>
            <p:cNvSpPr/>
            <p:nvPr/>
          </p:nvSpPr>
          <p:spPr>
            <a:xfrm>
              <a:off x="6376988" y="5532438"/>
              <a:ext cx="877887"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最小化</a:t>
              </a:r>
              <a:endParaRPr lang="zh-CN" altLang="en-US" sz="1800" dirty="0">
                <a:solidFill>
                  <a:srgbClr val="FF0000"/>
                </a:solidFill>
              </a:endParaRPr>
            </a:p>
          </p:txBody>
        </p:sp>
        <p:sp>
          <p:nvSpPr>
            <p:cNvPr id="149527" name="任意多边形 28"/>
            <p:cNvSpPr/>
            <p:nvPr/>
          </p:nvSpPr>
          <p:spPr>
            <a:xfrm>
              <a:off x="5803901" y="2637383"/>
              <a:ext cx="1606550" cy="2849017"/>
            </a:xfrm>
            <a:custGeom>
              <a:avLst/>
              <a:gdLst/>
              <a:ahLst/>
              <a:cxnLst>
                <a:cxn ang="0">
                  <a:pos x="144017" y="2413704"/>
                </a:cxn>
                <a:cxn ang="0">
                  <a:pos x="1620194" y="1489100"/>
                </a:cxn>
                <a:cxn ang="0">
                  <a:pos x="0" y="0"/>
                </a:cxn>
              </a:cxnLst>
              <a:pathLst>
                <a:path w="1603724" h="2945081">
                  <a:moveTo>
                    <a:pt x="142504" y="2945081"/>
                  </a:moveTo>
                  <a:cubicBezTo>
                    <a:pt x="884712" y="2626426"/>
                    <a:pt x="1626920" y="2307772"/>
                    <a:pt x="1603169" y="1816925"/>
                  </a:cubicBezTo>
                  <a:cubicBezTo>
                    <a:pt x="1579418" y="1326078"/>
                    <a:pt x="789709" y="663039"/>
                    <a:pt x="0" y="0"/>
                  </a:cubicBezTo>
                </a:path>
              </a:pathLst>
            </a:custGeom>
            <a:noFill/>
            <a:ln w="9525" cap="flat" cmpd="sng">
              <a:solidFill>
                <a:srgbClr val="FF0000">
                  <a:alpha val="100000"/>
                </a:srgbClr>
              </a:solidFill>
              <a:prstDash val="dash"/>
              <a:round/>
              <a:headEnd type="triangle" w="med" len="med"/>
              <a:tailEnd type="triangle" w="med" len="med"/>
            </a:ln>
          </p:spPr>
          <p:txBody>
            <a:bodyPr/>
            <a:p>
              <a:endParaRPr lang="zh-CN" altLang="en-US"/>
            </a:p>
          </p:txBody>
        </p:sp>
        <p:sp>
          <p:nvSpPr>
            <p:cNvPr id="149528" name="矩形 29"/>
            <p:cNvSpPr/>
            <p:nvPr/>
          </p:nvSpPr>
          <p:spPr>
            <a:xfrm>
              <a:off x="6659563" y="3997325"/>
              <a:ext cx="64611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等价</a:t>
              </a:r>
              <a:endParaRPr lang="zh-CN" altLang="en-US" sz="1800" dirty="0">
                <a:solidFill>
                  <a:srgbClr val="FF0000"/>
                </a:solidFill>
              </a:endParaRPr>
            </a:p>
          </p:txBody>
        </p:sp>
        <p:sp>
          <p:nvSpPr>
            <p:cNvPr id="149529" name="矩形 33"/>
            <p:cNvSpPr/>
            <p:nvPr/>
          </p:nvSpPr>
          <p:spPr>
            <a:xfrm>
              <a:off x="1333599" y="4427265"/>
              <a:ext cx="646113"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solidFill>
                    <a:srgbClr val="FF0000"/>
                  </a:solidFill>
                </a:rPr>
                <a:t>等价</a:t>
              </a:r>
              <a:endParaRPr lang="zh-CN" altLang="en-US" sz="1800" dirty="0">
                <a:solidFill>
                  <a:srgbClr val="FF0000"/>
                </a:solidFill>
              </a:endParaRPr>
            </a:p>
          </p:txBody>
        </p:sp>
        <p:sp>
          <p:nvSpPr>
            <p:cNvPr id="149530" name="矩形 30719"/>
            <p:cNvSpPr/>
            <p:nvPr/>
          </p:nvSpPr>
          <p:spPr>
            <a:xfrm>
              <a:off x="7223918" y="2381250"/>
              <a:ext cx="415925" cy="1200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语</a:t>
              </a:r>
              <a:endParaRPr lang="en-US" altLang="zh-CN" sz="1800" dirty="0"/>
            </a:p>
            <a:p>
              <a:pPr marL="0" lvl="0" indent="0" eaLnBrk="1" hangingPunct="1">
                <a:spcBef>
                  <a:spcPct val="0"/>
                </a:spcBef>
                <a:buNone/>
              </a:pPr>
              <a:r>
                <a:rPr lang="zh-CN" altLang="en-US" sz="1800" dirty="0"/>
                <a:t>言</a:t>
              </a:r>
              <a:endParaRPr lang="en-US" altLang="zh-CN" sz="1800" dirty="0"/>
            </a:p>
            <a:p>
              <a:pPr marL="0" lvl="0" indent="0" eaLnBrk="1" hangingPunct="1">
                <a:spcBef>
                  <a:spcPct val="0"/>
                </a:spcBef>
                <a:buNone/>
              </a:pPr>
              <a:r>
                <a:rPr lang="zh-CN" altLang="en-US" sz="1800" dirty="0"/>
                <a:t>层</a:t>
              </a:r>
              <a:endParaRPr lang="en-US" altLang="zh-CN" sz="1800" dirty="0"/>
            </a:p>
            <a:p>
              <a:pPr marL="0" lvl="0" indent="0" eaLnBrk="1" hangingPunct="1">
                <a:spcBef>
                  <a:spcPct val="0"/>
                </a:spcBef>
                <a:buNone/>
              </a:pPr>
              <a:r>
                <a:rPr lang="zh-CN" altLang="en-US" sz="1800" dirty="0"/>
                <a:t>次</a:t>
              </a:r>
              <a:endParaRPr lang="zh-CN" altLang="en-US" sz="1800" dirty="0"/>
            </a:p>
          </p:txBody>
        </p:sp>
        <p:sp>
          <p:nvSpPr>
            <p:cNvPr id="149531" name="矩形 30720"/>
            <p:cNvSpPr/>
            <p:nvPr/>
          </p:nvSpPr>
          <p:spPr>
            <a:xfrm>
              <a:off x="7305676" y="4775752"/>
              <a:ext cx="415498" cy="147732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t>自</a:t>
              </a:r>
              <a:endParaRPr lang="en-US" altLang="zh-CN" sz="1800" dirty="0"/>
            </a:p>
            <a:p>
              <a:pPr marL="0" lvl="0" indent="0" eaLnBrk="1" hangingPunct="1">
                <a:spcBef>
                  <a:spcPct val="0"/>
                </a:spcBef>
                <a:buNone/>
              </a:pPr>
              <a:r>
                <a:rPr lang="zh-CN" altLang="en-US" sz="1800" dirty="0"/>
                <a:t>动</a:t>
              </a:r>
              <a:endParaRPr lang="en-US" altLang="zh-CN" sz="1800" dirty="0"/>
            </a:p>
            <a:p>
              <a:pPr marL="0" lvl="0" indent="0" eaLnBrk="1" hangingPunct="1">
                <a:spcBef>
                  <a:spcPct val="0"/>
                </a:spcBef>
                <a:buNone/>
              </a:pPr>
              <a:r>
                <a:rPr lang="zh-CN" altLang="en-US" sz="1800" dirty="0"/>
                <a:t>机</a:t>
              </a:r>
              <a:endParaRPr lang="en-US" altLang="zh-CN" sz="1800" dirty="0"/>
            </a:p>
            <a:p>
              <a:pPr marL="0" lvl="0" indent="0" eaLnBrk="1" hangingPunct="1">
                <a:spcBef>
                  <a:spcPct val="0"/>
                </a:spcBef>
                <a:buNone/>
              </a:pPr>
              <a:r>
                <a:rPr lang="zh-CN" altLang="en-US" sz="1800" dirty="0"/>
                <a:t>层</a:t>
              </a:r>
              <a:endParaRPr lang="en-US" altLang="zh-CN" sz="1800" dirty="0"/>
            </a:p>
            <a:p>
              <a:pPr marL="0" lvl="0" indent="0" eaLnBrk="1" hangingPunct="1">
                <a:spcBef>
                  <a:spcPct val="0"/>
                </a:spcBef>
                <a:buNone/>
              </a:pPr>
              <a:r>
                <a:rPr lang="zh-CN" altLang="en-US" sz="1800" dirty="0"/>
                <a:t>次</a:t>
              </a:r>
              <a:endParaRPr lang="zh-CN" altLang="en-US" sz="1800" dirty="0"/>
            </a:p>
          </p:txBody>
        </p:sp>
        <p:sp>
          <p:nvSpPr>
            <p:cNvPr id="149532" name="任意多边形 2"/>
            <p:cNvSpPr/>
            <p:nvPr/>
          </p:nvSpPr>
          <p:spPr>
            <a:xfrm>
              <a:off x="947738" y="3716338"/>
              <a:ext cx="3327400" cy="2551112"/>
            </a:xfrm>
            <a:custGeom>
              <a:avLst/>
              <a:gdLst/>
              <a:ahLst/>
              <a:cxnLst>
                <a:cxn ang="0">
                  <a:pos x="3330165" y="2328439"/>
                </a:cxn>
                <a:cxn ang="0">
                  <a:pos x="2926002" y="2423478"/>
                </a:cxn>
                <a:cxn ang="0">
                  <a:pos x="964617" y="2542273"/>
                </a:cxn>
                <a:cxn ang="0">
                  <a:pos x="1756" y="2150243"/>
                </a:cxn>
                <a:cxn ang="0">
                  <a:pos x="774426" y="0"/>
                </a:cxn>
              </a:cxnLst>
              <a:pathLst>
                <a:path w="3326847" h="2550952">
                  <a:moveTo>
                    <a:pt x="3326847" y="2327563"/>
                  </a:moveTo>
                  <a:cubicBezTo>
                    <a:pt x="3321899" y="2357251"/>
                    <a:pt x="3316951" y="2386940"/>
                    <a:pt x="2923086" y="2422566"/>
                  </a:cubicBezTo>
                  <a:cubicBezTo>
                    <a:pt x="2529221" y="2458192"/>
                    <a:pt x="1450545" y="2586841"/>
                    <a:pt x="963657" y="2541319"/>
                  </a:cubicBezTo>
                  <a:cubicBezTo>
                    <a:pt x="476769" y="2495797"/>
                    <a:pt x="33423" y="2572986"/>
                    <a:pt x="1756" y="2149433"/>
                  </a:cubicBezTo>
                  <a:cubicBezTo>
                    <a:pt x="-29911" y="1725880"/>
                    <a:pt x="371870" y="862940"/>
                    <a:pt x="773652" y="0"/>
                  </a:cubicBezTo>
                </a:path>
              </a:pathLst>
            </a:custGeom>
            <a:noFill/>
            <a:ln w="9525" cap="flat" cmpd="sng">
              <a:solidFill>
                <a:srgbClr val="FF0000">
                  <a:alpha val="100000"/>
                </a:srgbClr>
              </a:solidFill>
              <a:prstDash val="dash"/>
              <a:round/>
              <a:headEnd type="triangle" w="med" len="med"/>
              <a:tailEnd type="triangle" w="med" len="med"/>
            </a:ln>
          </p:spPr>
          <p:txBody>
            <a:bodyPr/>
            <a:p>
              <a:endParaRPr lang="zh-CN" altLang="en-US"/>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
          <p:cNvSpPr>
            <a:spLocks noGrp="1"/>
          </p:cNvSpPr>
          <p:nvPr>
            <p:ph type="title"/>
          </p:nvPr>
        </p:nvSpPr>
        <p:spPr/>
        <p:txBody>
          <a:bodyPr vert="horz" wrap="square" lIns="91440" tIns="45720" rIns="91440" bIns="45720" anchor="ctr" anchorCtr="0"/>
          <a:p>
            <a:r>
              <a:rPr lang="zh-CN" altLang="en-US" dirty="0"/>
              <a:t>程序实现</a:t>
            </a:r>
            <a:endParaRPr lang="zh-CN" altLang="en-US" dirty="0"/>
          </a:p>
        </p:txBody>
      </p:sp>
      <p:sp>
        <p:nvSpPr>
          <p:cNvPr id="151555" name="内容占位符 2"/>
          <p:cNvSpPr>
            <a:spLocks noGrp="1"/>
          </p:cNvSpPr>
          <p:nvPr>
            <p:ph idx="1"/>
          </p:nvPr>
        </p:nvSpPr>
        <p:spPr/>
        <p:txBody>
          <a:bodyPr vert="horz" wrap="square" lIns="91440" tIns="45720" rIns="91440" bIns="45720" anchor="t" anchorCtr="0"/>
          <a:p>
            <a:r>
              <a:rPr lang="en-US" altLang="zh-CN" sz="2800" dirty="0"/>
              <a:t>1</a:t>
            </a:r>
            <a:r>
              <a:rPr lang="zh-CN" altLang="zh-CN" sz="2800" dirty="0"/>
              <a:t>班：</a:t>
            </a:r>
            <a:endParaRPr lang="zh-CN" altLang="zh-CN" sz="2800" dirty="0"/>
          </a:p>
          <a:p>
            <a:r>
              <a:rPr lang="en-US" altLang="zh-CN" sz="2800" dirty="0"/>
              <a:t>NFA -&gt; DFA -&gt; </a:t>
            </a:r>
            <a:r>
              <a:rPr lang="zh-CN" altLang="zh-CN" sz="2800" dirty="0"/>
              <a:t>最小化</a:t>
            </a:r>
            <a:endParaRPr lang="zh-CN" altLang="zh-CN" sz="2800" dirty="0"/>
          </a:p>
          <a:p>
            <a:r>
              <a:rPr lang="en-US" altLang="zh-CN" sz="2800" dirty="0"/>
              <a:t> </a:t>
            </a:r>
            <a:endParaRPr lang="zh-CN" altLang="zh-CN" sz="2800" dirty="0"/>
          </a:p>
          <a:p>
            <a:r>
              <a:rPr lang="en-US" altLang="zh-CN" sz="2800" dirty="0"/>
              <a:t>2</a:t>
            </a:r>
            <a:r>
              <a:rPr lang="zh-CN" altLang="zh-CN" sz="2800" dirty="0"/>
              <a:t>班：</a:t>
            </a:r>
            <a:endParaRPr lang="zh-CN" altLang="zh-CN" sz="2800" dirty="0"/>
          </a:p>
          <a:p>
            <a:r>
              <a:rPr lang="zh-CN" altLang="zh-CN" sz="2800" dirty="0"/>
              <a:t>正规文法</a:t>
            </a:r>
            <a:r>
              <a:rPr lang="en-US" altLang="zh-CN" sz="2800" dirty="0"/>
              <a:t> &lt;-&gt; FA</a:t>
            </a:r>
            <a:endParaRPr lang="zh-CN" altLang="zh-CN" sz="2800" dirty="0"/>
          </a:p>
          <a:p>
            <a:r>
              <a:rPr lang="en-US" altLang="zh-CN" sz="2800" dirty="0"/>
              <a:t> </a:t>
            </a:r>
            <a:endParaRPr lang="zh-CN" altLang="zh-CN" sz="2800" dirty="0"/>
          </a:p>
          <a:p>
            <a:r>
              <a:rPr lang="en-US" altLang="zh-CN" sz="2800" dirty="0"/>
              <a:t>3</a:t>
            </a:r>
            <a:r>
              <a:rPr lang="zh-CN" altLang="zh-CN" sz="2800" dirty="0"/>
              <a:t>班：</a:t>
            </a:r>
            <a:endParaRPr lang="zh-CN" altLang="zh-CN" sz="2800" dirty="0"/>
          </a:p>
          <a:p>
            <a:r>
              <a:rPr lang="zh-CN" altLang="zh-CN" sz="2800" dirty="0"/>
              <a:t>正规式</a:t>
            </a:r>
            <a:r>
              <a:rPr lang="en-US" altLang="zh-CN" sz="2800" dirty="0"/>
              <a:t> &lt;-&gt; FA</a:t>
            </a:r>
            <a:endParaRPr lang="zh-CN" altLang="zh-CN" sz="2800" dirty="0"/>
          </a:p>
          <a:p>
            <a:endParaRPr lang="zh-CN" altLang="en-US" dirty="0"/>
          </a:p>
        </p:txBody>
      </p:sp>
      <p:sp>
        <p:nvSpPr>
          <p:cNvPr id="3" name="文本框 2"/>
          <p:cNvSpPr txBox="1"/>
          <p:nvPr/>
        </p:nvSpPr>
        <p:spPr>
          <a:xfrm>
            <a:off x="4067175" y="5924550"/>
            <a:ext cx="4789488" cy="647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dirty="0">
                <a:solidFill>
                  <a:srgbClr val="FF0000"/>
                </a:solidFill>
              </a:rPr>
              <a:t>是为了帮助大家理解这些理论知识，真正的词法分析器实现是前面的状态转换图算法实现。</a:t>
            </a:r>
            <a:endParaRPr lang="zh-CN"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标题 1"/>
          <p:cNvSpPr>
            <a:spLocks noGrp="1"/>
          </p:cNvSpPr>
          <p:nvPr>
            <p:ph type="title"/>
          </p:nvPr>
        </p:nvSpPr>
        <p:spPr/>
        <p:txBody>
          <a:bodyPr vert="horz" wrap="square" lIns="91440" tIns="45720" rIns="91440" bIns="45720" anchor="ctr" anchorCtr="0"/>
          <a:p>
            <a:r>
              <a:rPr lang="zh-CN" altLang="en-US" dirty="0"/>
              <a:t>作业</a:t>
            </a:r>
            <a:endParaRPr lang="zh-CN" altLang="en-US" dirty="0"/>
          </a:p>
        </p:txBody>
      </p:sp>
      <p:sp>
        <p:nvSpPr>
          <p:cNvPr id="153603" name="内容占位符 2"/>
          <p:cNvSpPr>
            <a:spLocks noGrp="1"/>
          </p:cNvSpPr>
          <p:nvPr>
            <p:ph idx="1"/>
          </p:nvPr>
        </p:nvSpPr>
        <p:spPr/>
        <p:txBody>
          <a:bodyPr vert="horz" wrap="square" lIns="91440" tIns="45720" rIns="91440" bIns="45720" anchor="t" anchorCtr="0"/>
          <a:p>
            <a:r>
              <a:rPr lang="en-US" altLang="zh-CN" dirty="0"/>
              <a:t>7,8,12,15</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标题 1"/>
          <p:cNvSpPr>
            <a:spLocks noGrp="1"/>
          </p:cNvSpPr>
          <p:nvPr>
            <p:ph type="title"/>
          </p:nvPr>
        </p:nvSpPr>
        <p:spPr/>
        <p:txBody>
          <a:bodyPr vert="horz" wrap="square" lIns="91440" tIns="45720" rIns="91440" bIns="45720" anchor="ctr" anchorCtr="0"/>
          <a:p>
            <a:pPr>
              <a:buNone/>
            </a:pPr>
            <a:r>
              <a:rPr lang="zh-CN" altLang="en-US" dirty="0"/>
              <a:t>自测题</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Tx/>
              <a:buSzTx/>
              <a:buFontTx/>
              <a:buAutoNum type="arabicPeriod"/>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编译程序中词法分析器所完成的任务是从源程序中识别出一个一个具有独立意义的</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______________.</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rabicPeriod"/>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无符号常数的识别，通常在</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_________</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阶段完成。</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rabicPeriod"/>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词法分析器的输出是一个二元组表示的单词符号，其二元组的组成是什么</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________</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标题 1"/>
          <p:cNvSpPr>
            <a:spLocks noGrp="1"/>
          </p:cNvSpPr>
          <p:nvPr>
            <p:ph type="title"/>
          </p:nvPr>
        </p:nvSpPr>
        <p:spPr/>
        <p:txBody>
          <a:bodyPr vert="horz" wrap="square" lIns="91440" tIns="45720" rIns="91440" bIns="45720" anchor="ctr" anchorCtr="0"/>
          <a:p>
            <a:pPr>
              <a:buNone/>
            </a:pPr>
            <a:r>
              <a:rPr lang="zh-CN" altLang="en-US" dirty="0"/>
              <a:t>自测题</a:t>
            </a:r>
            <a:endParaRPr lang="zh-CN" altLang="en-US" dirty="0"/>
          </a:p>
        </p:txBody>
      </p:sp>
      <p:sp>
        <p:nvSpPr>
          <p:cNvPr id="155651" name="内容占位符 2"/>
          <p:cNvSpPr>
            <a:spLocks noGrp="1"/>
          </p:cNvSpPr>
          <p:nvPr>
            <p:ph idx="1"/>
          </p:nvPr>
        </p:nvSpPr>
        <p:spPr/>
        <p:txBody>
          <a:bodyPr vert="horz" wrap="square" lIns="91440" tIns="45720" rIns="91440" bIns="45720" anchor="t" anchorCtr="0"/>
          <a:p>
            <a:pPr marL="0" indent="0">
              <a:buNone/>
            </a:pPr>
            <a:r>
              <a:rPr lang="en-US" altLang="zh-CN" dirty="0"/>
              <a:t>4. </a:t>
            </a:r>
            <a:r>
              <a:rPr lang="zh-CN" altLang="en-US" dirty="0"/>
              <a:t>程序设计语言的单词符号一般可以分为</a:t>
            </a:r>
            <a:r>
              <a:rPr lang="en-US" altLang="zh-CN" dirty="0"/>
              <a:t>5</a:t>
            </a:r>
            <a:r>
              <a:rPr lang="zh-CN" altLang="en-US" dirty="0"/>
              <a:t>种，它们是</a:t>
            </a:r>
            <a:r>
              <a:rPr lang="en-US" altLang="zh-CN" dirty="0"/>
              <a:t>____</a:t>
            </a:r>
            <a:r>
              <a:rPr lang="zh-CN" altLang="en-US" dirty="0"/>
              <a:t>、</a:t>
            </a:r>
            <a:r>
              <a:rPr lang="en-US" altLang="zh-CN" dirty="0"/>
              <a:t>_____</a:t>
            </a:r>
            <a:r>
              <a:rPr lang="zh-CN" altLang="en-US" dirty="0"/>
              <a:t>、</a:t>
            </a:r>
            <a:r>
              <a:rPr lang="en-US" altLang="zh-CN" dirty="0"/>
              <a:t>____</a:t>
            </a:r>
            <a:r>
              <a:rPr lang="zh-CN" altLang="en-US" dirty="0"/>
              <a:t>及运算符和界符。</a:t>
            </a:r>
            <a:endParaRPr lang="en-US" altLang="zh-CN" dirty="0"/>
          </a:p>
          <a:p>
            <a:pPr marL="0" indent="0">
              <a:buNone/>
            </a:pPr>
            <a:r>
              <a:rPr lang="en-US" altLang="zh-CN" dirty="0"/>
              <a:t>5. </a:t>
            </a:r>
            <a:r>
              <a:rPr lang="zh-CN" altLang="en-US" dirty="0"/>
              <a:t>通常程序设计语言的单词符号都能用</a:t>
            </a:r>
            <a:r>
              <a:rPr lang="en-US" altLang="zh-CN" dirty="0"/>
              <a:t>————</a:t>
            </a:r>
            <a:r>
              <a:rPr lang="zh-CN" altLang="en-US" dirty="0"/>
              <a:t>、</a:t>
            </a:r>
            <a:r>
              <a:rPr lang="en-US" altLang="zh-CN" dirty="0"/>
              <a:t>————</a:t>
            </a:r>
            <a:r>
              <a:rPr lang="zh-CN" altLang="en-US" dirty="0"/>
              <a:t>描述。</a:t>
            </a:r>
            <a:endParaRPr lang="en-US" altLang="zh-CN" dirty="0"/>
          </a:p>
          <a:p>
            <a:pPr marL="0" indent="0">
              <a:buNone/>
            </a:pPr>
            <a:r>
              <a:rPr lang="en-US" altLang="zh-CN" dirty="0"/>
              <a:t>6. </a:t>
            </a:r>
            <a:r>
              <a:rPr lang="zh-CN" altLang="en-US" dirty="0"/>
              <a:t>用</a:t>
            </a:r>
            <a:r>
              <a:rPr lang="en-US" altLang="zh-CN" dirty="0"/>
              <a:t>l</a:t>
            </a:r>
            <a:r>
              <a:rPr lang="zh-CN" altLang="en-US" dirty="0"/>
              <a:t>表示字母，</a:t>
            </a:r>
            <a:r>
              <a:rPr lang="en-US" altLang="zh-CN" dirty="0"/>
              <a:t>d</a:t>
            </a:r>
            <a:r>
              <a:rPr lang="zh-CN" altLang="en-US" dirty="0"/>
              <a:t>表示数字，则定义标识符单词的正规式是</a:t>
            </a:r>
            <a:r>
              <a:rPr lang="en-US" altLang="zh-CN" dirty="0"/>
              <a:t>_______</a:t>
            </a:r>
            <a:endParaRPr lang="en-US" altLang="zh-CN" dirty="0"/>
          </a:p>
          <a:p>
            <a:pPr marL="0" indent="0">
              <a:buNone/>
            </a:pPr>
            <a:r>
              <a:rPr lang="en-US" altLang="zh-CN" dirty="0"/>
              <a:t>A: ld* B: ll* C: l(l|d)* D ll*|d*</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标题 1"/>
          <p:cNvSpPr>
            <a:spLocks noGrp="1"/>
          </p:cNvSpPr>
          <p:nvPr>
            <p:ph type="title"/>
          </p:nvPr>
        </p:nvSpPr>
        <p:spPr/>
        <p:txBody>
          <a:bodyPr vert="horz" wrap="square" lIns="91440" tIns="45720" rIns="91440" bIns="45720" anchor="ctr" anchorCtr="0"/>
          <a:p>
            <a:pPr>
              <a:buNone/>
            </a:pPr>
            <a:r>
              <a:rPr lang="zh-CN" altLang="en-US" dirty="0"/>
              <a:t>自测题</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7. </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正规式的运算符</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读作什么</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8. </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正规式</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a|b</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|)(a|b|0|1)*</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对应的文法为</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______</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lphaUcPeriod"/>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S-&gt; </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aA|bA</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 A-&gt; 0A|1A|</a:t>
            </a:r>
            <a:r>
              <a:rPr kumimoji="1" lang="en-US" altLang="zh-CN" sz="32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ε</a:t>
            </a:r>
            <a:endParaRPr kumimoji="1" lang="en-US" altLang="zh-CN" sz="3200" b="0"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lphaUcPeriod"/>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S-&gt; </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aA|bA</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 A -&gt; aA|bA|0A|1A</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lphaUcPeriod"/>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S-&gt;</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aA|bA</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 A-&gt; aA|bA|0A|1A|</a:t>
            </a:r>
            <a:r>
              <a:rPr kumimoji="1" lang="en-US" altLang="zh-CN" sz="32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ε</a:t>
            </a:r>
            <a:endParaRPr kumimoji="1" lang="en-US" altLang="zh-CN" sz="3200" b="0"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lphaUcPeriod"/>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S-&gt;A, A-&gt; A|bA|0A|1A|</a:t>
            </a:r>
            <a:r>
              <a:rPr kumimoji="1" lang="en-US" altLang="zh-CN" sz="32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ε</a:t>
            </a:r>
            <a:endParaRPr kumimoji="1" lang="en-US" altLang="zh-CN" sz="3200" b="0"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lphaUcPeriod"/>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标题 1"/>
          <p:cNvSpPr>
            <a:spLocks noGrp="1"/>
          </p:cNvSpPr>
          <p:nvPr>
            <p:ph type="title"/>
          </p:nvPr>
        </p:nvSpPr>
        <p:spPr/>
        <p:txBody>
          <a:bodyPr vert="horz" wrap="square" lIns="91440" tIns="45720" rIns="91440" bIns="45720" anchor="ctr" anchorCtr="0"/>
          <a:p>
            <a:pPr>
              <a:buNone/>
            </a:pPr>
            <a:r>
              <a:rPr lang="zh-CN" altLang="en-US" dirty="0"/>
              <a:t>自测题</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9. </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通常程序设计语言的词法规则可以用正规式来描述，词法分析器可以用</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来实现。</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10. ——————</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不是</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NFA</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的成分</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Tx/>
              <a:buAutoNum type="alphaUcPeriod"/>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有穷输入字母集 </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B.</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 文法符号集合</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C. </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终止状态集合 </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D.</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 有限状态集合</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11. </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一个</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DFA</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是一个</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元组。</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a:spLocks noGrp="1"/>
          </p:cNvSpPr>
          <p:nvPr>
            <p:ph type="title"/>
          </p:nvPr>
        </p:nvSpPr>
        <p:spPr/>
        <p:txBody>
          <a:bodyPr vert="horz" wrap="square" lIns="91440" tIns="45720" rIns="91440" bIns="45720" anchor="ctr" anchorCtr="0"/>
          <a:p>
            <a:pPr eaLnBrk="1" hangingPunct="1"/>
            <a:r>
              <a:rPr lang="zh-CN" altLang="en-US" u="sng" dirty="0">
                <a:solidFill>
                  <a:srgbClr val="FF0000"/>
                </a:solidFill>
              </a:rPr>
              <a:t>课程学习方法</a:t>
            </a:r>
            <a:endParaRPr lang="zh-CN" altLang="en-US" u="sng" dirty="0">
              <a:solidFill>
                <a:srgbClr val="FF0000"/>
              </a:solidFill>
            </a:endParaRPr>
          </a:p>
        </p:txBody>
      </p:sp>
      <p:sp>
        <p:nvSpPr>
          <p:cNvPr id="158723" name="Rectangle 3"/>
          <p:cNvSpPr>
            <a:spLocks noGrp="1"/>
          </p:cNvSpPr>
          <p:nvPr>
            <p:ph type="body" sz="half" idx="1"/>
          </p:nvPr>
        </p:nvSpPr>
        <p:spPr>
          <a:xfrm>
            <a:off x="685800" y="1981200"/>
            <a:ext cx="3505200" cy="4114800"/>
          </a:xfrm>
        </p:spPr>
        <p:txBody>
          <a:bodyPr vert="horz" wrap="square" lIns="91440" tIns="45720" rIns="91440" bIns="45720" anchor="t" anchorCtr="0"/>
          <a:p>
            <a:pPr eaLnBrk="1" hangingPunct="1">
              <a:buClrTx/>
              <a:buSzTx/>
              <a:buFontTx/>
              <a:buNone/>
            </a:pPr>
            <a:r>
              <a:rPr lang="zh-CN" altLang="en-US" sz="2800" dirty="0">
                <a:solidFill>
                  <a:srgbClr val="000099"/>
                </a:solidFill>
              </a:rPr>
              <a:t>各个击破，分而治之；</a:t>
            </a:r>
            <a:endParaRPr lang="zh-CN" altLang="en-US" sz="2800" dirty="0">
              <a:solidFill>
                <a:srgbClr val="000099"/>
              </a:solidFill>
            </a:endParaRPr>
          </a:p>
          <a:p>
            <a:pPr eaLnBrk="1" hangingPunct="1">
              <a:buClrTx/>
              <a:buSzTx/>
              <a:buFontTx/>
              <a:buNone/>
            </a:pPr>
            <a:endParaRPr lang="zh-CN" altLang="en-US" sz="2800" dirty="0"/>
          </a:p>
          <a:p>
            <a:pPr eaLnBrk="1" hangingPunct="1">
              <a:buClrTx/>
              <a:buSzTx/>
              <a:buFontTx/>
              <a:buNone/>
            </a:pPr>
            <a:r>
              <a:rPr lang="zh-CN" altLang="en-US" sz="2800" dirty="0">
                <a:solidFill>
                  <a:srgbClr val="000099"/>
                </a:solidFill>
              </a:rPr>
              <a:t>前后联系，融会贯通；</a:t>
            </a:r>
            <a:endParaRPr lang="zh-CN" altLang="en-US" sz="2800" dirty="0">
              <a:solidFill>
                <a:srgbClr val="000099"/>
              </a:solidFill>
            </a:endParaRPr>
          </a:p>
          <a:p>
            <a:pPr eaLnBrk="1" hangingPunct="1">
              <a:buClrTx/>
              <a:buSzTx/>
              <a:buFontTx/>
              <a:buNone/>
            </a:pPr>
            <a:endParaRPr lang="zh-CN" altLang="en-US" sz="2800" dirty="0">
              <a:solidFill>
                <a:srgbClr val="000099"/>
              </a:solidFill>
            </a:endParaRPr>
          </a:p>
          <a:p>
            <a:pPr eaLnBrk="1" hangingPunct="1">
              <a:buClrTx/>
              <a:buSzTx/>
              <a:buFontTx/>
              <a:buNone/>
            </a:pPr>
            <a:r>
              <a:rPr lang="zh-CN" altLang="en-US" sz="2800" dirty="0">
                <a:solidFill>
                  <a:srgbClr val="000099"/>
                </a:solidFill>
              </a:rPr>
              <a:t>联系实际，学以致用；</a:t>
            </a:r>
            <a:endParaRPr lang="zh-CN" altLang="en-US" sz="2800" dirty="0">
              <a:solidFill>
                <a:srgbClr val="000099"/>
              </a:solidFill>
            </a:endParaRPr>
          </a:p>
          <a:p>
            <a:pPr eaLnBrk="1" hangingPunct="1">
              <a:buClrTx/>
              <a:buSzTx/>
              <a:buFontTx/>
              <a:buNone/>
            </a:pPr>
            <a:endParaRPr lang="zh-CN" altLang="en-US" sz="2800" dirty="0">
              <a:solidFill>
                <a:srgbClr val="000099"/>
              </a:solidFill>
            </a:endParaRPr>
          </a:p>
          <a:p>
            <a:pPr eaLnBrk="1" hangingPunct="1">
              <a:buClrTx/>
              <a:buSzTx/>
              <a:buFontTx/>
              <a:buNone/>
            </a:pPr>
            <a:r>
              <a:rPr lang="zh-CN" altLang="en-US" sz="2800" dirty="0">
                <a:solidFill>
                  <a:srgbClr val="000099"/>
                </a:solidFill>
              </a:rPr>
              <a:t>强调原理，不拘细节</a:t>
            </a:r>
            <a:r>
              <a:rPr lang="zh-CN" altLang="en-US" sz="2800" dirty="0"/>
              <a:t>。</a:t>
            </a:r>
            <a:endParaRPr lang="zh-CN" altLang="en-US" sz="2800" dirty="0"/>
          </a:p>
          <a:p>
            <a:pPr eaLnBrk="1" hangingPunct="1">
              <a:buClrTx/>
              <a:buSzTx/>
              <a:buFontTx/>
              <a:buNone/>
            </a:pPr>
            <a:endParaRPr lang="en-US" altLang="zh-CN" sz="2800" dirty="0"/>
          </a:p>
        </p:txBody>
      </p:sp>
      <p:pic>
        <p:nvPicPr>
          <p:cNvPr id="158724" name="Picture 6" descr="D:\Program Files\Common Files\Microsoft Shared\Clipart\cagcat50\BD04912_.WMF"/>
          <p:cNvPicPr>
            <a:picLocks noGrp="1" noChangeAspect="1"/>
          </p:cNvPicPr>
          <p:nvPr>
            <p:ph type="clipArt" sz="half" idx="2"/>
          </p:nvPr>
        </p:nvPicPr>
        <p:blipFill>
          <a:blip r:embed="rId1"/>
          <a:srcRect/>
          <a:stretch>
            <a:fillRect/>
          </a:stretch>
        </p:blipFill>
        <p:spPr>
          <a:xfrm>
            <a:off x="4905375" y="1981200"/>
            <a:ext cx="3294063" cy="4114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3</a:t>
            </a:r>
            <a:r>
              <a:rPr lang="zh-CN" altLang="en-US" u="sng" dirty="0">
                <a:solidFill>
                  <a:srgbClr val="FF0000"/>
                </a:solidFill>
              </a:rPr>
              <a:t>．</a:t>
            </a:r>
            <a:r>
              <a:rPr lang="en-US" altLang="zh-CN" u="sng" dirty="0">
                <a:solidFill>
                  <a:srgbClr val="FF0000"/>
                </a:solidFill>
              </a:rPr>
              <a:t>2 </a:t>
            </a:r>
            <a:r>
              <a:rPr lang="zh-CN" altLang="en-US" u="sng" dirty="0">
                <a:solidFill>
                  <a:srgbClr val="FF0000"/>
                </a:solidFill>
              </a:rPr>
              <a:t>词法分析器的设计</a:t>
            </a:r>
            <a:r>
              <a:rPr lang="zh-CN" altLang="en-US" dirty="0"/>
              <a:t> </a:t>
            </a:r>
            <a:endParaRPr lang="zh-CN" altLang="en-US" dirty="0"/>
          </a:p>
        </p:txBody>
      </p:sp>
      <p:sp>
        <p:nvSpPr>
          <p:cNvPr id="7171" name="Rectangle 3"/>
          <p:cNvSpPr>
            <a:spLocks noGrp="1" noChangeArrowheads="1"/>
          </p:cNvSpPr>
          <p:nvPr>
            <p:ph idx="1"/>
          </p:nvPr>
        </p:nvSpPr>
        <p:spPr>
          <a:xfrm>
            <a:off x="381000" y="1981200"/>
            <a:ext cx="8153400" cy="464820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uLnTx/>
                <a:uFillTx/>
                <a:latin typeface="+mn-lt"/>
                <a:ea typeface="+mn-ea"/>
                <a:cs typeface="+mn-cs"/>
              </a:rPr>
              <a:t>1  </a:t>
            </a:r>
            <a:r>
              <a:rPr kumimoji="1" lang="zh-CN" altLang="en-US" sz="2000" b="1" i="0" u="none" strike="noStrike" kern="0" cap="none" spc="0" normalizeH="0" baseline="0" noProof="0" dirty="0">
                <a:ln>
                  <a:noFill/>
                </a:ln>
                <a:solidFill>
                  <a:schemeClr val="tx1"/>
                </a:solidFill>
                <a:effectLst/>
                <a:uLnTx/>
                <a:uFillTx/>
                <a:latin typeface="+mn-lt"/>
                <a:ea typeface="+mn-ea"/>
                <a:cs typeface="+mn-cs"/>
              </a:rPr>
              <a:t>输入、预处理                  </a:t>
            </a:r>
            <a:endParaRPr kumimoji="1" lang="zh-CN" altLang="en-US" sz="2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2000" b="1" i="0" u="none" strike="noStrike" kern="0" cap="none" spc="0" normalizeH="0" baseline="0" noProof="0" dirty="0">
                <a:ln>
                  <a:noFill/>
                </a:ln>
                <a:solidFill>
                  <a:schemeClr val="tx1"/>
                </a:solidFill>
                <a:effectLst/>
                <a:uLnTx/>
                <a:uFillTx/>
                <a:latin typeface="+mn-lt"/>
                <a:ea typeface="+mn-ea"/>
                <a:cs typeface="+mn-cs"/>
              </a:rPr>
              <a:t>  </a:t>
            </a:r>
            <a:endParaRPr kumimoji="1" lang="zh-CN" altLang="en-US" sz="20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uLnTx/>
                <a:uFillTx/>
                <a:latin typeface="+mn-lt"/>
                <a:ea typeface="+mn-ea"/>
                <a:cs typeface="+mn-cs"/>
              </a:rPr>
              <a:t>2  </a:t>
            </a:r>
            <a:r>
              <a:rPr kumimoji="1" lang="zh-CN" altLang="en-US" sz="2000" b="1" i="0" u="none" strike="noStrike" kern="0" cap="none" spc="0" normalizeH="0" baseline="0" noProof="0" dirty="0">
                <a:ln>
                  <a:noFill/>
                </a:ln>
                <a:solidFill>
                  <a:schemeClr val="tx1"/>
                </a:solidFill>
                <a:effectLst/>
                <a:uLnTx/>
                <a:uFillTx/>
                <a:latin typeface="+mn-lt"/>
                <a:ea typeface="+mn-ea"/>
                <a:cs typeface="+mn-cs"/>
              </a:rPr>
              <a:t>单词符号的识别</a:t>
            </a:r>
            <a:endParaRPr kumimoji="1" lang="en-US" altLang="zh-CN" sz="20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uLnTx/>
                <a:uFillTx/>
                <a:latin typeface="+mn-lt"/>
                <a:ea typeface="+mn-ea"/>
                <a:cs typeface="+mn-cs"/>
              </a:rPr>
              <a:t>    (</a:t>
            </a:r>
            <a:r>
              <a:rPr kumimoji="1" lang="zh-CN" altLang="en-US" sz="2000" b="1" i="0" u="none" strike="noStrike" kern="0" cap="none" spc="0" normalizeH="0" baseline="0" noProof="0" dirty="0">
                <a:ln>
                  <a:noFill/>
                </a:ln>
                <a:solidFill>
                  <a:srgbClr val="FF0000"/>
                </a:solidFill>
                <a:effectLst/>
                <a:uLnTx/>
                <a:uFillTx/>
                <a:latin typeface="+mn-lt"/>
                <a:ea typeface="+mn-ea"/>
                <a:cs typeface="+mn-cs"/>
              </a:rPr>
              <a:t>超前处理</a:t>
            </a:r>
            <a:r>
              <a:rPr kumimoji="1" lang="en-US" altLang="zh-CN" sz="2000" b="1" i="0" u="none" strike="noStrike" kern="0" cap="none" spc="0" normalizeH="0" baseline="0" noProof="0" dirty="0">
                <a:ln>
                  <a:noFill/>
                </a:ln>
                <a:solidFill>
                  <a:schemeClr val="tx1"/>
                </a:solidFill>
                <a:effectLst/>
                <a:uLnTx/>
                <a:uFillTx/>
                <a:latin typeface="+mn-lt"/>
                <a:ea typeface="+mn-ea"/>
                <a:cs typeface="+mn-cs"/>
              </a:rPr>
              <a:t>)</a:t>
            </a:r>
            <a:endParaRPr kumimoji="1" lang="zh-CN" altLang="en-US" sz="2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endParaRPr kumimoji="1" lang="zh-CN" altLang="en-US" sz="2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uLnTx/>
                <a:uFillTx/>
                <a:latin typeface="+mn-lt"/>
                <a:ea typeface="+mn-ea"/>
                <a:cs typeface="+mn-cs"/>
              </a:rPr>
              <a:t>3  </a:t>
            </a:r>
            <a:r>
              <a:rPr kumimoji="1" lang="zh-CN" altLang="en-US" sz="2000" b="1" i="0" u="none" strike="noStrike" kern="0" cap="none" spc="0" normalizeH="0" baseline="0" noProof="0" dirty="0">
                <a:ln>
                  <a:noFill/>
                </a:ln>
                <a:solidFill>
                  <a:schemeClr val="tx1"/>
                </a:solidFill>
                <a:effectLst/>
                <a:uLnTx/>
                <a:uFillTx/>
                <a:latin typeface="+mn-lt"/>
                <a:ea typeface="+mn-ea"/>
                <a:cs typeface="+mn-cs"/>
              </a:rPr>
              <a:t>状态转换图                        </a:t>
            </a:r>
            <a:endParaRPr kumimoji="1" lang="zh-CN" altLang="en-US" sz="2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endParaRPr kumimoji="1" lang="zh-CN" altLang="en-US" sz="2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0" cap="none" spc="0" normalizeH="0" baseline="0" noProof="0" dirty="0">
                <a:ln>
                  <a:noFill/>
                </a:ln>
                <a:solidFill>
                  <a:schemeClr val="tx1"/>
                </a:solidFill>
                <a:effectLst/>
                <a:uLnTx/>
                <a:uFillTx/>
                <a:latin typeface="+mn-lt"/>
                <a:ea typeface="+mn-ea"/>
                <a:cs typeface="+mn-cs"/>
              </a:rPr>
              <a:t>4  </a:t>
            </a:r>
            <a:r>
              <a:rPr kumimoji="1" lang="zh-CN" altLang="en-US" sz="2000" b="1" i="0" u="none" strike="noStrike" kern="0" cap="none" spc="0" normalizeH="0" baseline="0" noProof="0" dirty="0">
                <a:ln>
                  <a:noFill/>
                </a:ln>
                <a:solidFill>
                  <a:schemeClr val="tx1"/>
                </a:solidFill>
                <a:effectLst/>
                <a:uLnTx/>
                <a:uFillTx/>
                <a:latin typeface="+mn-lt"/>
                <a:ea typeface="+mn-ea"/>
                <a:cs typeface="+mn-cs"/>
              </a:rPr>
              <a:t>状态转换图的实现 </a:t>
            </a:r>
            <a:endParaRPr kumimoji="1" lang="zh-CN" altLang="en-US" sz="2000" b="1" i="0" u="none" strike="noStrike" kern="0" cap="none" spc="0" normalizeH="0" baseline="0" noProof="0" dirty="0">
              <a:ln>
                <a:noFill/>
              </a:ln>
              <a:solidFill>
                <a:schemeClr val="tx1"/>
              </a:solidFill>
              <a:effectLst/>
              <a:uLnTx/>
              <a:uFillTx/>
              <a:latin typeface="+mn-lt"/>
              <a:ea typeface="+mn-ea"/>
              <a:cs typeface="+mn-cs"/>
            </a:endParaRPr>
          </a:p>
        </p:txBody>
      </p:sp>
      <p:sp>
        <p:nvSpPr>
          <p:cNvPr id="24580" name="AutoShape 17"/>
          <p:cNvSpPr/>
          <p:nvPr/>
        </p:nvSpPr>
        <p:spPr>
          <a:xfrm>
            <a:off x="5229225" y="1851025"/>
            <a:ext cx="1171575" cy="533400"/>
          </a:xfrm>
          <a:prstGeom prst="flowChartMultidocumen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solidFill>
                  <a:srgbClr val="000099"/>
                </a:solidFill>
              </a:rPr>
              <a:t>源</a:t>
            </a:r>
            <a:endParaRPr lang="zh-CN" altLang="en-US" sz="1800" dirty="0">
              <a:solidFill>
                <a:srgbClr val="000099"/>
              </a:solidFill>
            </a:endParaRPr>
          </a:p>
        </p:txBody>
      </p:sp>
      <p:sp>
        <p:nvSpPr>
          <p:cNvPr id="24581" name="AutoShape 18"/>
          <p:cNvSpPr/>
          <p:nvPr/>
        </p:nvSpPr>
        <p:spPr>
          <a:xfrm>
            <a:off x="7058025" y="2743200"/>
            <a:ext cx="914400" cy="609600"/>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solidFill>
                  <a:srgbClr val="000099"/>
                </a:solidFill>
              </a:rPr>
              <a:t>列表</a:t>
            </a:r>
            <a:endParaRPr lang="zh-CN" altLang="en-US" sz="1800" dirty="0">
              <a:solidFill>
                <a:srgbClr val="000099"/>
              </a:solidFill>
            </a:endParaRPr>
          </a:p>
        </p:txBody>
      </p:sp>
      <p:sp>
        <p:nvSpPr>
          <p:cNvPr id="24582" name="Rectangle 19"/>
          <p:cNvSpPr/>
          <p:nvPr/>
        </p:nvSpPr>
        <p:spPr>
          <a:xfrm>
            <a:off x="5229225" y="2724150"/>
            <a:ext cx="1219200" cy="7810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solidFill>
                  <a:srgbClr val="000099"/>
                </a:solidFill>
              </a:rPr>
              <a:t>输入缓冲</a:t>
            </a:r>
            <a:endParaRPr lang="zh-CN" altLang="en-US" sz="1800" dirty="0">
              <a:solidFill>
                <a:srgbClr val="000099"/>
              </a:solidFill>
            </a:endParaRPr>
          </a:p>
        </p:txBody>
      </p:sp>
      <p:sp>
        <p:nvSpPr>
          <p:cNvPr id="24583" name="Rectangle 20"/>
          <p:cNvSpPr/>
          <p:nvPr/>
        </p:nvSpPr>
        <p:spPr>
          <a:xfrm>
            <a:off x="3400425" y="2819400"/>
            <a:ext cx="1219200" cy="990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预处理</a:t>
            </a:r>
            <a:endParaRPr lang="zh-CN" altLang="en-US" sz="1800" dirty="0"/>
          </a:p>
        </p:txBody>
      </p:sp>
      <p:sp>
        <p:nvSpPr>
          <p:cNvPr id="24584" name="Rectangle 21"/>
          <p:cNvSpPr/>
          <p:nvPr/>
        </p:nvSpPr>
        <p:spPr>
          <a:xfrm>
            <a:off x="3400425" y="4495800"/>
            <a:ext cx="1219200" cy="1143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扫描器</a:t>
            </a:r>
            <a:endParaRPr lang="zh-CN" altLang="en-US" sz="1800" dirty="0"/>
          </a:p>
        </p:txBody>
      </p:sp>
      <p:sp>
        <p:nvSpPr>
          <p:cNvPr id="24585" name="Rectangle 22"/>
          <p:cNvSpPr/>
          <p:nvPr/>
        </p:nvSpPr>
        <p:spPr>
          <a:xfrm>
            <a:off x="5229225" y="4495800"/>
            <a:ext cx="1219200" cy="457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solidFill>
                  <a:srgbClr val="000099"/>
                </a:solidFill>
              </a:rPr>
              <a:t>扫描缓冲</a:t>
            </a:r>
            <a:endParaRPr lang="zh-CN" altLang="en-US" sz="1800" dirty="0">
              <a:solidFill>
                <a:srgbClr val="000099"/>
              </a:solidFill>
            </a:endParaRPr>
          </a:p>
        </p:txBody>
      </p:sp>
      <p:sp>
        <p:nvSpPr>
          <p:cNvPr id="24586" name="Line 23"/>
          <p:cNvSpPr/>
          <p:nvPr/>
        </p:nvSpPr>
        <p:spPr>
          <a:xfrm>
            <a:off x="5829300" y="2362200"/>
            <a:ext cx="3175" cy="365125"/>
          </a:xfrm>
          <a:prstGeom prst="line">
            <a:avLst/>
          </a:prstGeom>
          <a:ln w="28575" cap="flat" cmpd="sng">
            <a:solidFill>
              <a:srgbClr val="000099"/>
            </a:solidFill>
            <a:prstDash val="solid"/>
            <a:headEnd type="none" w="med" len="med"/>
            <a:tailEnd type="triangle" w="med" len="med"/>
          </a:ln>
        </p:spPr>
      </p:sp>
      <p:sp>
        <p:nvSpPr>
          <p:cNvPr id="24587" name="Line 24"/>
          <p:cNvSpPr/>
          <p:nvPr/>
        </p:nvSpPr>
        <p:spPr>
          <a:xfrm>
            <a:off x="6448425" y="3048000"/>
            <a:ext cx="609600" cy="0"/>
          </a:xfrm>
          <a:prstGeom prst="line">
            <a:avLst/>
          </a:prstGeom>
          <a:ln w="28575" cap="flat" cmpd="sng">
            <a:solidFill>
              <a:srgbClr val="000099"/>
            </a:solidFill>
            <a:prstDash val="solid"/>
            <a:headEnd type="none" w="med" len="med"/>
            <a:tailEnd type="triangle" w="med" len="med"/>
          </a:ln>
        </p:spPr>
      </p:sp>
      <p:sp>
        <p:nvSpPr>
          <p:cNvPr id="24588" name="Line 25"/>
          <p:cNvSpPr/>
          <p:nvPr/>
        </p:nvSpPr>
        <p:spPr>
          <a:xfrm flipH="1">
            <a:off x="4619625" y="3159125"/>
            <a:ext cx="609600" cy="0"/>
          </a:xfrm>
          <a:prstGeom prst="line">
            <a:avLst/>
          </a:prstGeom>
          <a:ln w="28575" cap="flat" cmpd="sng">
            <a:solidFill>
              <a:srgbClr val="000099"/>
            </a:solidFill>
            <a:prstDash val="solid"/>
            <a:headEnd type="none" w="med" len="med"/>
            <a:tailEnd type="triangle" w="med" len="med"/>
          </a:ln>
        </p:spPr>
      </p:sp>
      <p:sp>
        <p:nvSpPr>
          <p:cNvPr id="24589" name="Line 26"/>
          <p:cNvSpPr/>
          <p:nvPr/>
        </p:nvSpPr>
        <p:spPr>
          <a:xfrm>
            <a:off x="4619625" y="3657600"/>
            <a:ext cx="1066800" cy="0"/>
          </a:xfrm>
          <a:prstGeom prst="line">
            <a:avLst/>
          </a:prstGeom>
          <a:ln w="28575" cap="flat" cmpd="sng">
            <a:solidFill>
              <a:srgbClr val="000099"/>
            </a:solidFill>
            <a:prstDash val="solid"/>
            <a:headEnd type="none" w="med" len="med"/>
            <a:tailEnd type="none" w="med" len="med"/>
          </a:ln>
        </p:spPr>
      </p:sp>
      <p:sp>
        <p:nvSpPr>
          <p:cNvPr id="24590" name="Line 27"/>
          <p:cNvSpPr/>
          <p:nvPr/>
        </p:nvSpPr>
        <p:spPr>
          <a:xfrm>
            <a:off x="5686425" y="3657600"/>
            <a:ext cx="0" cy="838200"/>
          </a:xfrm>
          <a:prstGeom prst="line">
            <a:avLst/>
          </a:prstGeom>
          <a:ln w="28575" cap="flat" cmpd="sng">
            <a:solidFill>
              <a:srgbClr val="000099"/>
            </a:solidFill>
            <a:prstDash val="solid"/>
            <a:headEnd type="none" w="med" len="med"/>
            <a:tailEnd type="triangle" w="med" len="med"/>
          </a:ln>
        </p:spPr>
      </p:sp>
      <p:sp>
        <p:nvSpPr>
          <p:cNvPr id="24591" name="Line 28"/>
          <p:cNvSpPr/>
          <p:nvPr/>
        </p:nvSpPr>
        <p:spPr>
          <a:xfrm>
            <a:off x="4010025" y="2047875"/>
            <a:ext cx="0" cy="762000"/>
          </a:xfrm>
          <a:prstGeom prst="line">
            <a:avLst/>
          </a:prstGeom>
          <a:ln w="28575" cap="flat" cmpd="sng">
            <a:solidFill>
              <a:srgbClr val="FF0000"/>
            </a:solidFill>
            <a:prstDash val="solid"/>
            <a:headEnd type="none" w="med" len="med"/>
            <a:tailEnd type="triangle" w="med" len="med"/>
          </a:ln>
        </p:spPr>
      </p:sp>
      <p:sp>
        <p:nvSpPr>
          <p:cNvPr id="24592" name="Line 29"/>
          <p:cNvSpPr/>
          <p:nvPr/>
        </p:nvSpPr>
        <p:spPr>
          <a:xfrm>
            <a:off x="3705225" y="3810000"/>
            <a:ext cx="0" cy="685800"/>
          </a:xfrm>
          <a:prstGeom prst="line">
            <a:avLst/>
          </a:prstGeom>
          <a:ln w="28575" cap="flat" cmpd="sng">
            <a:solidFill>
              <a:srgbClr val="FF0000"/>
            </a:solidFill>
            <a:prstDash val="solid"/>
            <a:headEnd type="none" w="med" len="med"/>
            <a:tailEnd type="triangle" w="med" len="med"/>
          </a:ln>
        </p:spPr>
      </p:sp>
      <p:sp>
        <p:nvSpPr>
          <p:cNvPr id="24593" name="Line 30"/>
          <p:cNvSpPr/>
          <p:nvPr/>
        </p:nvSpPr>
        <p:spPr>
          <a:xfrm flipV="1">
            <a:off x="4314825" y="3810000"/>
            <a:ext cx="0" cy="685800"/>
          </a:xfrm>
          <a:prstGeom prst="line">
            <a:avLst/>
          </a:prstGeom>
          <a:ln w="28575" cap="flat" cmpd="sng">
            <a:solidFill>
              <a:srgbClr val="FF0000"/>
            </a:solidFill>
            <a:prstDash val="solid"/>
            <a:headEnd type="none" w="med" len="med"/>
            <a:tailEnd type="triangle" w="med" len="med"/>
          </a:ln>
        </p:spPr>
      </p:sp>
      <p:sp>
        <p:nvSpPr>
          <p:cNvPr id="24594" name="Line 31"/>
          <p:cNvSpPr/>
          <p:nvPr/>
        </p:nvSpPr>
        <p:spPr>
          <a:xfrm flipH="1">
            <a:off x="4619625" y="4648200"/>
            <a:ext cx="609600" cy="0"/>
          </a:xfrm>
          <a:prstGeom prst="line">
            <a:avLst/>
          </a:prstGeom>
          <a:ln w="28575" cap="flat" cmpd="sng">
            <a:solidFill>
              <a:srgbClr val="000099"/>
            </a:solidFill>
            <a:prstDash val="solid"/>
            <a:headEnd type="none" w="med" len="med"/>
            <a:tailEnd type="triangle" w="med" len="med"/>
          </a:ln>
        </p:spPr>
      </p:sp>
      <p:sp>
        <p:nvSpPr>
          <p:cNvPr id="24595" name="AutoShape 33"/>
          <p:cNvSpPr/>
          <p:nvPr/>
        </p:nvSpPr>
        <p:spPr>
          <a:xfrm>
            <a:off x="5543550" y="5257800"/>
            <a:ext cx="838200" cy="3810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t>单词</a:t>
            </a:r>
            <a:endParaRPr lang="zh-CN" altLang="en-US" sz="1800" dirty="0"/>
          </a:p>
        </p:txBody>
      </p:sp>
      <p:sp>
        <p:nvSpPr>
          <p:cNvPr id="24596" name="Line 34"/>
          <p:cNvSpPr/>
          <p:nvPr/>
        </p:nvSpPr>
        <p:spPr>
          <a:xfrm>
            <a:off x="4619625" y="5426075"/>
            <a:ext cx="914400" cy="0"/>
          </a:xfrm>
          <a:prstGeom prst="line">
            <a:avLst/>
          </a:prstGeom>
          <a:ln w="28575" cap="flat" cmpd="sng">
            <a:solidFill>
              <a:srgbClr val="000099"/>
            </a:solidFill>
            <a:prstDash val="solid"/>
            <a:headEnd type="none" w="med" len="med"/>
            <a:tailEnd type="triangle" w="med" len="med"/>
          </a:ln>
        </p:spPr>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YmY4NGExY2Q5NzE2NWY1NmEwYWU2NDg4ZTM4ODkyYTkifQ=="/>
  <p:tag name="commondata" val="eyJoZGlkIjoiZjhkYjMzMGRiODc0ZTU3NDUzM2U4Yjc4ZjJkNTZlNGQ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17477</Words>
  <Application>WPS 演示</Application>
  <PresentationFormat>全屏显示(4:3)</PresentationFormat>
  <Paragraphs>2923</Paragraphs>
  <Slides>89</Slides>
  <Notes>60</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89</vt:i4>
      </vt:variant>
    </vt:vector>
  </HeadingPairs>
  <TitlesOfParts>
    <vt:vector size="110" baseType="lpstr">
      <vt:lpstr>Arial</vt:lpstr>
      <vt:lpstr>宋体</vt:lpstr>
      <vt:lpstr>Wingdings</vt:lpstr>
      <vt:lpstr>Times New Roman</vt:lpstr>
      <vt:lpstr>微软雅黑</vt:lpstr>
      <vt:lpstr>Arial Unicode MS</vt:lpstr>
      <vt:lpstr>Calibri</vt:lpstr>
      <vt:lpstr>MingLiU</vt:lpstr>
      <vt:lpstr>MingLiU-ExtB</vt:lpstr>
      <vt:lpstr>Symbol</vt:lpstr>
      <vt:lpstr>Arial Black</vt:lpstr>
      <vt:lpstr>方正舒体</vt:lpstr>
      <vt:lpstr>黑体</vt:lpstr>
      <vt:lpstr>Wingdings</vt:lpstr>
      <vt:lpstr>Verdana</vt:lpstr>
      <vt:lpstr>默认设计模板</vt:lpstr>
      <vt:lpstr>1_默认设计模板</vt:lpstr>
      <vt:lpstr>2_默认设计模板</vt:lpstr>
      <vt:lpstr>3_默认设计模板</vt:lpstr>
      <vt:lpstr>5_默认设计模板</vt:lpstr>
      <vt:lpstr>4_默认设计模板</vt:lpstr>
      <vt:lpstr>PowerPoint 演示文稿</vt:lpstr>
      <vt:lpstr>PowerPoint 演示文稿</vt:lpstr>
      <vt:lpstr>PowerPoint 演示文稿</vt:lpstr>
      <vt:lpstr>第三章 词法分析</vt:lpstr>
      <vt:lpstr>3．1．1 功能和输出形式 (1) </vt:lpstr>
      <vt:lpstr>3．1．1 功能和输出形式 (2)</vt:lpstr>
      <vt:lpstr>3．1．1 功能和输出形式 (3) while (i&gt;=j) i--;</vt:lpstr>
      <vt:lpstr>3．1．2  独立子程序</vt:lpstr>
      <vt:lpstr>3．2 词法分析器的设计 </vt:lpstr>
      <vt:lpstr>3．2．1 输入、预处理(1)</vt:lpstr>
      <vt:lpstr>3．2．1 输入、预处理(2)</vt:lpstr>
      <vt:lpstr>3．2．2 单词符号的识别：1 超前搜索 </vt:lpstr>
      <vt:lpstr>3．2．2 单词符号的识别:2 其它</vt:lpstr>
      <vt:lpstr>3．2．2 单词符号的识别:2 其它</vt:lpstr>
      <vt:lpstr>3．2．3 状态转换图 </vt:lpstr>
      <vt:lpstr>3．2．3 状态转换图 Fortran 实数-双精度实数</vt:lpstr>
      <vt:lpstr>3．2．3 状态转换图Fortran 子集</vt:lpstr>
      <vt:lpstr>3．2．3 状态转换图Fortran 子集</vt:lpstr>
      <vt:lpstr>3．2．4 状态转换图的实现  (1)状态转换程序要素</vt:lpstr>
      <vt:lpstr>3．2．4 状态转换图的实现  (2)状态转换与程序</vt:lpstr>
      <vt:lpstr>3．2．4 状态转换图的实现  (2)状态转换与程序</vt:lpstr>
      <vt:lpstr>PowerPoint 演示文稿</vt:lpstr>
      <vt:lpstr>PowerPoint 演示文稿</vt:lpstr>
      <vt:lpstr>程序实现</vt:lpstr>
      <vt:lpstr>词法分析在自然语言处理的应用</vt:lpstr>
      <vt:lpstr>作业</vt:lpstr>
      <vt:lpstr>PowerPoint 演示文稿</vt:lpstr>
      <vt:lpstr>PowerPoint 演示文稿</vt:lpstr>
      <vt:lpstr>PowerPoint 演示文稿</vt:lpstr>
      <vt:lpstr>PowerPoint 演示文稿</vt:lpstr>
      <vt:lpstr>PowerPoint 演示文稿</vt:lpstr>
      <vt:lpstr>3．3 正规表达式与有限自动机  基本概念 </vt:lpstr>
      <vt:lpstr>3．3．1 正规式与正规集 1.正规式和正规集的递归定义</vt:lpstr>
      <vt:lpstr>3．3．1 正规式与正规集 2.正规式的运算符 </vt:lpstr>
      <vt:lpstr>3．3．1 正规式与正规集 2.等价定律</vt:lpstr>
      <vt:lpstr>3．3．1 正规式与正规集 2.等价定律</vt:lpstr>
      <vt:lpstr>PowerPoint 演示文稿</vt:lpstr>
      <vt:lpstr>PowerPoint 演示文稿</vt:lpstr>
      <vt:lpstr>PowerPoint 演示文稿</vt:lpstr>
      <vt:lpstr>3．3．2 确定有限自动机（DFA）  (1)定义</vt:lpstr>
      <vt:lpstr>PowerPoint 演示文稿</vt:lpstr>
      <vt:lpstr>3．3．2 确定有限自动机（DFA）  (2)表示</vt:lpstr>
      <vt:lpstr>3．3．2 确定有限自动机（DFA）  (3) 性质</vt:lpstr>
      <vt:lpstr>3．3．3 非确定有限自动机（NFA）  (1) 定义</vt:lpstr>
      <vt:lpstr>3．3．3 非确定有限自动机（NFA）  (2) 举例</vt:lpstr>
      <vt:lpstr>3．3．3 非确定有限自动机（NFA）  (3)性质</vt:lpstr>
      <vt:lpstr>3．3．3 非确定有限自动机（NFA）  (4)性质分析</vt:lpstr>
      <vt:lpstr>小结</vt:lpstr>
      <vt:lpstr>NFA－&gt;DFA   （1）举例</vt:lpstr>
      <vt:lpstr>NFA－&gt;DFA   （2）等价变换</vt:lpstr>
      <vt:lpstr>NFA－&gt;DFA   （3）构造闭包</vt:lpstr>
      <vt:lpstr>NFA－&gt;DFA   （4）状态子集重命名</vt:lpstr>
      <vt:lpstr>NFA－&gt;DFA   （5）子集法总结</vt:lpstr>
      <vt:lpstr>PowerPoint 演示文稿</vt:lpstr>
      <vt:lpstr>PowerPoint 演示文稿</vt:lpstr>
      <vt:lpstr>3．3．4 正规文法与有限自动机的等价性 </vt:lpstr>
      <vt:lpstr>PowerPoint 演示文稿</vt:lpstr>
      <vt:lpstr>PowerPoint 演示文稿</vt:lpstr>
      <vt:lpstr>PowerPoint 演示文稿</vt:lpstr>
      <vt:lpstr>证明1-1：右正规文法GR→(FA) M &amp; L(GR)=L(M)</vt:lpstr>
      <vt:lpstr>证明1-1：右正规文法GR→(FA) M &amp; L(GR)=L(M)</vt:lpstr>
      <vt:lpstr>证明1-2：左正规文法GL→(FA) M &amp; L(GL)=L(M)</vt:lpstr>
      <vt:lpstr>证明1-2：左正规文法GL→(FA) M &amp; L(GL)=L(M)</vt:lpstr>
      <vt:lpstr>证明2－1: (FA) M →右正规文法 GR &amp; L(GR)=L(M)</vt:lpstr>
      <vt:lpstr>证明2－1: (FA) M →左正规文法 GL &amp; L(GL)=L(M)</vt:lpstr>
      <vt:lpstr>3．3．5 正规式有限自动机的等价性</vt:lpstr>
      <vt:lpstr>FA M →正规式r </vt:lpstr>
      <vt:lpstr>FA M →正规式r </vt:lpstr>
      <vt:lpstr>PowerPoint 演示文稿</vt:lpstr>
      <vt:lpstr>FA M →正规式r </vt:lpstr>
      <vt:lpstr>正规式r→FA M</vt:lpstr>
      <vt:lpstr>正规式r→FA M</vt:lpstr>
      <vt:lpstr>PowerPoint 演示文稿</vt:lpstr>
      <vt:lpstr>3．3．6 确定有限自动机的化简</vt:lpstr>
      <vt:lpstr>3．3．6 确定有限自动机的化简 举例</vt:lpstr>
      <vt:lpstr>PowerPoint 演示文稿</vt:lpstr>
      <vt:lpstr>PowerPoint 演示文稿</vt:lpstr>
      <vt:lpstr>PowerPoint 演示文稿</vt:lpstr>
      <vt:lpstr>PowerPoint 演示文稿</vt:lpstr>
      <vt:lpstr>第三章 词法分析 总结</vt:lpstr>
      <vt:lpstr>总结</vt:lpstr>
      <vt:lpstr>总结</vt:lpstr>
      <vt:lpstr>程序实现</vt:lpstr>
      <vt:lpstr>作业</vt:lpstr>
      <vt:lpstr>自测题</vt:lpstr>
      <vt:lpstr>自测题</vt:lpstr>
      <vt:lpstr>自测题</vt:lpstr>
      <vt:lpstr>自测题</vt:lpstr>
      <vt:lpstr>课程学习方法</vt:lpstr>
    </vt:vector>
  </TitlesOfParts>
  <Company>EMSoft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词法分析</dc:title>
  <dc:creator>hzq</dc:creator>
  <cp:lastModifiedBy>yangz</cp:lastModifiedBy>
  <cp:revision>538</cp:revision>
  <cp:lastPrinted>2015-10-11T08:44:00Z</cp:lastPrinted>
  <dcterms:created xsi:type="dcterms:W3CDTF">2002-03-01T02:42:00Z</dcterms:created>
  <dcterms:modified xsi:type="dcterms:W3CDTF">2024-10-15T03:00:33Z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28E5AFCE75B840C69D3DBDB93F45E65A_12</vt:lpwstr>
  </property>
  <property fmtid="{D5CDD505-2E9C-101B-9397-08002B2CF9AE}" pid="3" name="KSOProductBuildVer">
    <vt:lpwstr>2052-12.1.0.18608</vt:lpwstr>
  </property>
</Properties>
</file>