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2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63" r:id="rId26"/>
    <p:sldId id="287" r:id="rId27"/>
    <p:sldId id="288" r:id="rId28"/>
    <p:sldId id="289" r:id="rId29"/>
    <p:sldId id="290" r:id="rId30"/>
    <p:sldId id="291" r:id="rId31"/>
    <p:sldId id="292" r:id="rId32"/>
    <p:sldId id="264" r:id="rId33"/>
    <p:sldId id="293" r:id="rId34"/>
    <p:sldId id="294" r:id="rId35"/>
    <p:sldId id="295" r:id="rId36"/>
    <p:sldId id="296" r:id="rId37"/>
    <p:sldId id="297" r:id="rId38"/>
    <p:sldId id="265" r:id="rId39"/>
    <p:sldId id="298" r:id="rId40"/>
    <p:sldId id="299" r:id="rId41"/>
    <p:sldId id="300" r:id="rId42"/>
    <p:sldId id="301" r:id="rId43"/>
    <p:sldId id="302" r:id="rId44"/>
    <p:sldId id="303" r:id="rId45"/>
    <p:sldId id="258" r:id="rId46"/>
    <p:sldId id="304" r:id="rId47"/>
    <p:sldId id="305" r:id="rId48"/>
    <p:sldId id="306" r:id="rId49"/>
    <p:sldId id="307" r:id="rId50"/>
    <p:sldId id="308" r:id="rId51"/>
    <p:sldId id="259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60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261" r:id="rId74"/>
    <p:sldId id="329" r:id="rId75"/>
    <p:sldId id="330" r:id="rId76"/>
    <p:sldId id="331" r:id="rId77"/>
    <p:sldId id="332" r:id="rId7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D"/>
    <a:srgbClr val="B3EBFF"/>
    <a:srgbClr val="AAF0BB"/>
    <a:srgbClr val="D1B2E8"/>
    <a:srgbClr val="CC00FF"/>
    <a:srgbClr val="8BE1FF"/>
    <a:srgbClr val="3CDE63"/>
    <a:srgbClr val="FFCC99"/>
    <a:srgbClr val="59C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80" d="100"/>
          <a:sy n="80" d="100"/>
        </p:scale>
        <p:origin x="-1924" y="-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面向用户的应用协议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9709"/>
            <a:ext cx="2519045" cy="218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-1"/>
            <a:ext cx="2919021" cy="518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两</a:t>
            </a:r>
            <a:r>
              <a:rPr lang="zh-CN" altLang="zh-CN" smtClean="0"/>
              <a:t>类连接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客户端也需要有控制进程和数据传送进程</a:t>
            </a:r>
            <a:endParaRPr lang="en-US" altLang="zh-CN"/>
          </a:p>
          <a:p>
            <a:r>
              <a:rPr lang="en-US" altLang="zh-CN" smtClean="0"/>
              <a:t>FTP</a:t>
            </a:r>
            <a:r>
              <a:rPr lang="zh-CN" altLang="zh-CN" smtClean="0"/>
              <a:t>的</a:t>
            </a:r>
            <a:r>
              <a:rPr lang="zh-CN" altLang="zh-CN"/>
              <a:t>客户和服务器之间建立了两类并行的</a:t>
            </a:r>
            <a:r>
              <a:rPr lang="en-US" altLang="zh-CN"/>
              <a:t>TCP</a:t>
            </a:r>
            <a:r>
              <a:rPr lang="zh-CN" altLang="zh-CN"/>
              <a:t>连接：</a:t>
            </a:r>
          </a:p>
          <a:p>
            <a:pPr lvl="1"/>
            <a:r>
              <a:rPr lang="zh-CN" altLang="zh-CN"/>
              <a:t>控制连接，在整个会话期间一直保持连接的状态，在客户进程和服务器的控制进程之间进行交互，应对客户的各种请求。</a:t>
            </a:r>
          </a:p>
          <a:p>
            <a:pPr lvl="1"/>
            <a:r>
              <a:rPr lang="zh-CN" altLang="zh-CN"/>
              <a:t>数据</a:t>
            </a:r>
            <a:r>
              <a:rPr lang="zh-CN" altLang="zh-CN" smtClean="0"/>
              <a:t>连接，</a:t>
            </a:r>
            <a:r>
              <a:rPr lang="zh-CN" altLang="zh-CN"/>
              <a:t>专门用于传输</a:t>
            </a:r>
            <a:r>
              <a:rPr lang="zh-CN" altLang="zh-CN" smtClean="0"/>
              <a:t>文件</a:t>
            </a:r>
            <a:endParaRPr lang="en-US" altLang="zh-CN" smtClean="0"/>
          </a:p>
          <a:p>
            <a:r>
              <a:rPr lang="zh-CN" altLang="zh-CN" smtClean="0"/>
              <a:t>如客户端</a:t>
            </a:r>
            <a:r>
              <a:rPr lang="zh-CN" altLang="zh-CN"/>
              <a:t>希望传输文件</a:t>
            </a:r>
            <a:r>
              <a:rPr lang="zh-CN" altLang="zh-CN" smtClean="0"/>
              <a:t>，要</a:t>
            </a:r>
            <a:r>
              <a:rPr lang="zh-CN" altLang="zh-CN"/>
              <a:t>通过自己的控制进程，经过控制连接向服务器端的控制进程发送</a:t>
            </a:r>
            <a:r>
              <a:rPr lang="zh-CN" altLang="zh-CN" smtClean="0"/>
              <a:t>请求</a:t>
            </a:r>
            <a:endParaRPr lang="en-US" altLang="zh-CN" smtClean="0"/>
          </a:p>
          <a:p>
            <a:r>
              <a:rPr lang="zh-CN" altLang="zh-CN" smtClean="0"/>
              <a:t>双方</a:t>
            </a:r>
            <a:r>
              <a:rPr lang="zh-CN" altLang="zh-CN"/>
              <a:t>的数据传送进程建立起数据连接，进行具体的数据</a:t>
            </a:r>
            <a:r>
              <a:rPr lang="zh-CN" altLang="zh-CN" smtClean="0"/>
              <a:t>传送</a:t>
            </a:r>
            <a:endParaRPr lang="en-US" altLang="zh-CN" smtClean="0"/>
          </a:p>
          <a:p>
            <a:pPr lvl="1"/>
            <a:r>
              <a:rPr lang="zh-CN" altLang="zh-CN" smtClean="0"/>
              <a:t>包括</a:t>
            </a:r>
            <a:r>
              <a:rPr lang="zh-CN" altLang="zh-CN"/>
              <a:t>上传和</a:t>
            </a:r>
            <a:r>
              <a:rPr lang="zh-CN" altLang="zh-CN" smtClean="0"/>
              <a:t>下载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8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两类模式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/>
              <a:t>主动模式（</a:t>
            </a:r>
            <a:r>
              <a:rPr lang="en-US" altLang="zh-CN"/>
              <a:t>PORT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服务器</a:t>
            </a:r>
            <a:r>
              <a:rPr lang="zh-CN" altLang="zh-CN"/>
              <a:t>使用</a:t>
            </a:r>
            <a:r>
              <a:rPr lang="en-US" altLang="zh-CN"/>
              <a:t>20</a:t>
            </a:r>
            <a:r>
              <a:rPr lang="zh-CN" altLang="zh-CN"/>
              <a:t>端口主动连接客户端的一个临时</a:t>
            </a:r>
            <a:r>
              <a:rPr lang="zh-CN" altLang="zh-CN" smtClean="0"/>
              <a:t>端口</a:t>
            </a:r>
            <a:endParaRPr lang="en-US" altLang="zh-CN" smtClean="0"/>
          </a:p>
          <a:p>
            <a:pPr lvl="1"/>
            <a:r>
              <a:rPr lang="zh-CN" altLang="zh-CN" smtClean="0"/>
              <a:t>客户端</a:t>
            </a:r>
            <a:r>
              <a:rPr lang="zh-CN" altLang="zh-CN"/>
              <a:t>提前向服务器通知这个临时</a:t>
            </a:r>
            <a:r>
              <a:rPr lang="zh-CN" altLang="zh-CN" smtClean="0"/>
              <a:t>端口</a:t>
            </a:r>
            <a:endParaRPr lang="zh-CN" altLang="zh-CN"/>
          </a:p>
          <a:p>
            <a:pPr lvl="0"/>
            <a:r>
              <a:rPr lang="zh-CN" altLang="zh-CN"/>
              <a:t>被动模式（</a:t>
            </a:r>
            <a:r>
              <a:rPr lang="en-US" altLang="zh-CN"/>
              <a:t>PASV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客户端</a:t>
            </a:r>
            <a:r>
              <a:rPr lang="zh-CN" altLang="zh-CN"/>
              <a:t>使用自己的临时端口连接服务器的临时</a:t>
            </a:r>
            <a:r>
              <a:rPr lang="zh-CN" altLang="zh-CN" smtClean="0"/>
              <a:t>端口</a:t>
            </a:r>
            <a:endParaRPr lang="en-US" altLang="zh-CN" smtClean="0"/>
          </a:p>
          <a:p>
            <a:pPr lvl="1"/>
            <a:r>
              <a:rPr lang="zh-CN" altLang="zh-CN" smtClean="0"/>
              <a:t>服务器</a:t>
            </a:r>
            <a:r>
              <a:rPr lang="zh-CN" altLang="zh-CN"/>
              <a:t>提前向客户端通知这个临时</a:t>
            </a:r>
            <a:r>
              <a:rPr lang="zh-CN" altLang="zh-CN" smtClean="0"/>
              <a:t>端口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7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数据传送进程实际完成文件的</a:t>
            </a:r>
            <a:r>
              <a:rPr lang="zh-CN" altLang="zh-CN" smtClean="0"/>
              <a:t>传送</a:t>
            </a:r>
            <a:endParaRPr lang="en-US" altLang="zh-CN" smtClean="0"/>
          </a:p>
          <a:p>
            <a:r>
              <a:rPr lang="zh-CN" altLang="zh-CN" smtClean="0"/>
              <a:t>传送</a:t>
            </a:r>
            <a:r>
              <a:rPr lang="zh-CN" altLang="zh-CN"/>
              <a:t>完毕后关闭数据连接并结束</a:t>
            </a:r>
            <a:r>
              <a:rPr lang="zh-CN" altLang="zh-CN" smtClean="0"/>
              <a:t>运行</a:t>
            </a:r>
            <a:endParaRPr lang="en-US" altLang="zh-CN" smtClean="0"/>
          </a:p>
          <a:p>
            <a:r>
              <a:rPr lang="zh-CN" altLang="zh-CN" smtClean="0"/>
              <a:t>控制</a:t>
            </a:r>
            <a:r>
              <a:rPr lang="zh-CN" altLang="zh-CN"/>
              <a:t>进程在运行期间可能会启动多个数据传送进程，完成多个文件的传输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8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4. </a:t>
            </a:r>
            <a:r>
              <a:rPr lang="zh-CN" altLang="zh-CN">
                <a:solidFill>
                  <a:srgbClr val="FF0000"/>
                </a:solidFill>
              </a:rPr>
              <a:t>系统的组成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21873"/>
              </p:ext>
            </p:extLst>
          </p:nvPr>
        </p:nvGraphicFramePr>
        <p:xfrm>
          <a:off x="229632" y="2420888"/>
          <a:ext cx="8684736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isio" r:id="rId3" imgW="5656993" imgH="1828329" progId="Visio.Drawing.11">
                  <p:embed/>
                </p:oleObj>
              </mc:Choice>
              <mc:Fallback>
                <p:oleObj name="Visio" r:id="rId3" imgW="5656993" imgH="182832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32" y="2420888"/>
                        <a:ext cx="8684736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4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带</a:t>
            </a:r>
            <a:r>
              <a:rPr lang="zh-CN" altLang="zh-CN" smtClean="0"/>
              <a:t>外传送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FTP</a:t>
            </a:r>
            <a:r>
              <a:rPr lang="zh-CN" altLang="zh-CN"/>
              <a:t>使用了独立的控制连接和数据传送</a:t>
            </a:r>
            <a:r>
              <a:rPr lang="zh-CN" altLang="zh-CN" smtClean="0"/>
              <a:t>连接</a:t>
            </a:r>
            <a:endParaRPr lang="en-US" altLang="zh-CN" smtClean="0"/>
          </a:p>
          <a:p>
            <a:r>
              <a:rPr lang="zh-CN" altLang="zh-CN" smtClean="0"/>
              <a:t>因此</a:t>
            </a:r>
            <a:r>
              <a:rPr lang="en-US" altLang="zh-CN"/>
              <a:t>FTP</a:t>
            </a:r>
            <a:r>
              <a:rPr lang="zh-CN" altLang="zh-CN"/>
              <a:t>的控制信息是利用带外（</a:t>
            </a:r>
            <a:r>
              <a:rPr lang="en-US" altLang="zh-CN"/>
              <a:t>out of band</a:t>
            </a:r>
            <a:r>
              <a:rPr lang="zh-CN" altLang="zh-CN"/>
              <a:t>）传送</a:t>
            </a:r>
            <a:r>
              <a:rPr lang="zh-CN" altLang="zh-CN" smtClean="0"/>
              <a:t>的</a:t>
            </a:r>
            <a:endParaRPr lang="en-US" altLang="zh-CN" smtClean="0"/>
          </a:p>
          <a:p>
            <a:r>
              <a:rPr lang="zh-CN" altLang="zh-CN" smtClean="0"/>
              <a:t>好处</a:t>
            </a:r>
            <a:endParaRPr lang="en-US" altLang="zh-CN" smtClean="0"/>
          </a:p>
          <a:p>
            <a:pPr lvl="1"/>
            <a:r>
              <a:rPr lang="zh-CN" altLang="zh-CN" smtClean="0"/>
              <a:t>使得</a:t>
            </a:r>
            <a:r>
              <a:rPr lang="zh-CN" altLang="zh-CN"/>
              <a:t>协议更加容易</a:t>
            </a:r>
            <a:r>
              <a:rPr lang="zh-CN" altLang="zh-CN" smtClean="0"/>
              <a:t>实现</a:t>
            </a:r>
            <a:endParaRPr lang="en-US" altLang="zh-CN" smtClean="0"/>
          </a:p>
          <a:p>
            <a:pPr lvl="1"/>
            <a:r>
              <a:rPr lang="zh-CN" altLang="zh-CN" smtClean="0"/>
              <a:t>控制</a:t>
            </a:r>
            <a:r>
              <a:rPr lang="zh-CN" altLang="zh-CN"/>
              <a:t>过程和数据传送过程可以并行</a:t>
            </a:r>
            <a:r>
              <a:rPr lang="zh-CN" altLang="zh-CN" smtClean="0"/>
              <a:t>进行</a:t>
            </a:r>
            <a:endParaRPr lang="en-US" altLang="zh-CN" smtClean="0"/>
          </a:p>
          <a:p>
            <a:pPr lvl="1"/>
            <a:r>
              <a:rPr lang="zh-CN" altLang="zh-CN" smtClean="0"/>
              <a:t>能够</a:t>
            </a:r>
            <a:r>
              <a:rPr lang="zh-CN" altLang="zh-CN"/>
              <a:t>在传输文件的同时利用控制连接对文件的传输进行控制，例如中断传输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20.2.1 </a:t>
            </a:r>
            <a:r>
              <a:rPr lang="zh-CN" altLang="zh-CN">
                <a:solidFill>
                  <a:srgbClr val="FF0000"/>
                </a:solidFill>
              </a:rPr>
              <a:t>概述</a:t>
            </a:r>
          </a:p>
          <a:p>
            <a:pPr lvl="1"/>
            <a:r>
              <a:rPr lang="en-US" altLang="zh-CN"/>
              <a:t>20.2.2 </a:t>
            </a:r>
            <a:r>
              <a:rPr lang="zh-CN" altLang="zh-CN"/>
              <a:t>发送邮件：</a:t>
            </a:r>
            <a:r>
              <a:rPr lang="en-US" altLang="zh-CN"/>
              <a:t>SMTP</a:t>
            </a:r>
            <a:endParaRPr lang="zh-CN" altLang="zh-CN"/>
          </a:p>
          <a:p>
            <a:pPr lvl="1"/>
            <a:r>
              <a:rPr lang="en-US" altLang="zh-CN"/>
              <a:t>20.2.3 </a:t>
            </a:r>
            <a:r>
              <a:rPr lang="zh-CN" altLang="zh-CN"/>
              <a:t>接收邮件</a:t>
            </a:r>
          </a:p>
          <a:p>
            <a:pPr lvl="1"/>
            <a:r>
              <a:rPr lang="en-US" altLang="zh-CN"/>
              <a:t>20.2.4 MIME</a:t>
            </a:r>
            <a:r>
              <a:rPr lang="zh-CN" altLang="zh-CN"/>
              <a:t>内容传送编码</a:t>
            </a:r>
          </a:p>
          <a:p>
            <a:r>
              <a:rPr lang="en-US" altLang="zh-CN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电子邮件（</a:t>
            </a:r>
            <a:r>
              <a:rPr lang="en-US" altLang="zh-CN"/>
              <a:t>e-mail</a:t>
            </a:r>
            <a:r>
              <a:rPr lang="zh-CN" altLang="zh-CN"/>
              <a:t>）曾是最流行的通信</a:t>
            </a:r>
            <a:r>
              <a:rPr lang="zh-CN" altLang="zh-CN" smtClean="0"/>
              <a:t>方式</a:t>
            </a:r>
            <a:endParaRPr lang="en-US" altLang="zh-CN" smtClean="0"/>
          </a:p>
          <a:p>
            <a:r>
              <a:rPr lang="zh-CN" altLang="zh-CN" smtClean="0"/>
              <a:t>传递</a:t>
            </a:r>
            <a:r>
              <a:rPr lang="zh-CN" altLang="zh-CN"/>
              <a:t>迅速、价格</a:t>
            </a:r>
            <a:r>
              <a:rPr lang="zh-CN" altLang="zh-CN" smtClean="0"/>
              <a:t>低廉</a:t>
            </a:r>
            <a:endParaRPr lang="en-US" altLang="zh-CN" smtClean="0"/>
          </a:p>
          <a:p>
            <a:r>
              <a:rPr lang="zh-CN" altLang="zh-CN" smtClean="0"/>
              <a:t>工作</a:t>
            </a:r>
            <a:r>
              <a:rPr lang="zh-CN" altLang="zh-CN"/>
              <a:t>原理与日常生活中的邮寄信件非常</a:t>
            </a:r>
            <a:r>
              <a:rPr lang="zh-CN" altLang="zh-CN" smtClean="0"/>
              <a:t>类似</a:t>
            </a:r>
            <a:endParaRPr lang="en-US" altLang="zh-CN" smtClean="0"/>
          </a:p>
          <a:p>
            <a:r>
              <a:rPr lang="zh-CN" altLang="zh-CN" smtClean="0"/>
              <a:t>是</a:t>
            </a:r>
            <a:r>
              <a:rPr lang="zh-CN" altLang="zh-CN"/>
              <a:t>一种</a:t>
            </a:r>
            <a:r>
              <a:rPr lang="zh-CN" altLang="zh-CN">
                <a:solidFill>
                  <a:srgbClr val="FF0000"/>
                </a:solidFill>
              </a:rPr>
              <a:t>异步</a:t>
            </a:r>
            <a:r>
              <a:rPr lang="zh-CN" altLang="zh-CN"/>
              <a:t>的通信</a:t>
            </a:r>
            <a:r>
              <a:rPr lang="zh-CN" altLang="zh-CN" smtClean="0"/>
              <a:t>方式</a:t>
            </a:r>
            <a:endParaRPr lang="en-US" altLang="zh-CN" smtClean="0"/>
          </a:p>
          <a:p>
            <a:pPr lvl="1"/>
            <a:r>
              <a:rPr lang="zh-CN" altLang="zh-CN" smtClean="0"/>
              <a:t>不</a:t>
            </a:r>
            <a:r>
              <a:rPr lang="zh-CN" altLang="zh-CN"/>
              <a:t>需要通信双方在同一个时间共同参与。</a:t>
            </a:r>
          </a:p>
          <a:p>
            <a:r>
              <a:rPr lang="zh-CN" altLang="zh-CN"/>
              <a:t>电子邮件的传输过程采用</a:t>
            </a:r>
            <a:r>
              <a:rPr lang="en-US" altLang="zh-CN"/>
              <a:t>TCP</a:t>
            </a:r>
            <a:r>
              <a:rPr lang="zh-CN" altLang="zh-CN"/>
              <a:t>协议，以保证传输过程的可靠性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52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电子邮件系统的组成和工作过程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52080"/>
              </p:ext>
            </p:extLst>
          </p:nvPr>
        </p:nvGraphicFramePr>
        <p:xfrm>
          <a:off x="179511" y="1700808"/>
          <a:ext cx="8693947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Visio" r:id="rId3" imgW="7647881" imgH="2266675" progId="Visio.Drawing.11">
                  <p:embed/>
                </p:oleObj>
              </mc:Choice>
              <mc:Fallback>
                <p:oleObj name="Visio" r:id="rId3" imgW="7647881" imgH="226667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1" y="1700808"/>
                        <a:ext cx="8693947" cy="259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5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用户代理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发件人一般采用用户代理（如</a:t>
            </a:r>
            <a:r>
              <a:rPr lang="en-US" altLang="zh-CN"/>
              <a:t>Outlook</a:t>
            </a:r>
            <a:r>
              <a:rPr lang="zh-CN" altLang="zh-CN"/>
              <a:t>，</a:t>
            </a:r>
            <a:r>
              <a:rPr lang="en-US" altLang="zh-CN"/>
              <a:t>FoxMail</a:t>
            </a:r>
            <a:r>
              <a:rPr lang="zh-CN" altLang="zh-CN"/>
              <a:t>等）进行邮件的</a:t>
            </a:r>
            <a:r>
              <a:rPr lang="zh-CN" altLang="zh-CN" smtClean="0"/>
              <a:t>编写</a:t>
            </a:r>
            <a:endParaRPr lang="en-US" altLang="zh-CN" smtClean="0"/>
          </a:p>
          <a:p>
            <a:pPr lvl="1"/>
            <a:r>
              <a:rPr lang="zh-CN" altLang="zh-CN" smtClean="0"/>
              <a:t>现在</a:t>
            </a:r>
            <a:r>
              <a:rPr lang="zh-CN" altLang="zh-CN"/>
              <a:t>则更多地采用了联机的</a:t>
            </a:r>
            <a:r>
              <a:rPr lang="zh-CN" altLang="zh-CN" smtClean="0"/>
              <a:t>方式</a:t>
            </a:r>
            <a:endParaRPr lang="en-US" altLang="zh-CN" smtClean="0"/>
          </a:p>
          <a:p>
            <a:r>
              <a:rPr lang="zh-CN" altLang="zh-CN" smtClean="0"/>
              <a:t>用户</a:t>
            </a:r>
            <a:r>
              <a:rPr lang="zh-CN" altLang="zh-CN"/>
              <a:t>代理的作用</a:t>
            </a:r>
            <a:r>
              <a:rPr lang="zh-CN" altLang="zh-CN" smtClean="0"/>
              <a:t>包括</a:t>
            </a:r>
            <a:endParaRPr lang="en-US" altLang="zh-CN" smtClean="0"/>
          </a:p>
          <a:p>
            <a:pPr lvl="1"/>
            <a:r>
              <a:rPr lang="zh-CN" altLang="zh-CN" smtClean="0"/>
              <a:t>编写邮件</a:t>
            </a:r>
            <a:endParaRPr lang="en-US" altLang="zh-CN" smtClean="0"/>
          </a:p>
          <a:p>
            <a:pPr lvl="1"/>
            <a:r>
              <a:rPr lang="zh-CN" altLang="zh-CN" smtClean="0"/>
              <a:t>处理</a:t>
            </a:r>
            <a:r>
              <a:rPr lang="zh-CN" altLang="zh-CN"/>
              <a:t>邮件（保存、转发、删除、打印、列入黑名单等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/>
            <a:r>
              <a:rPr lang="zh-CN" altLang="zh-CN" smtClean="0"/>
              <a:t>发送</a:t>
            </a:r>
            <a:r>
              <a:rPr lang="en-US" altLang="zh-CN"/>
              <a:t>/</a:t>
            </a:r>
            <a:r>
              <a:rPr lang="zh-CN" altLang="zh-CN"/>
              <a:t>接收</a:t>
            </a:r>
            <a:r>
              <a:rPr lang="zh-CN" altLang="zh-CN" smtClean="0"/>
              <a:t>邮件</a:t>
            </a:r>
            <a:endParaRPr lang="en-US" altLang="zh-CN" smtClean="0"/>
          </a:p>
          <a:p>
            <a:pPr lvl="1"/>
            <a:r>
              <a:rPr lang="zh-CN" altLang="zh-CN" smtClean="0"/>
              <a:t>以</a:t>
            </a:r>
            <a:r>
              <a:rPr lang="zh-CN" altLang="zh-CN"/>
              <a:t>合适的形式展示</a:t>
            </a:r>
            <a:r>
              <a:rPr lang="zh-CN" altLang="zh-CN" smtClean="0"/>
              <a:t>邮件</a:t>
            </a:r>
            <a:endParaRPr lang="en-US" altLang="zh-CN" smtClean="0"/>
          </a:p>
          <a:p>
            <a:pPr lvl="1"/>
            <a:r>
              <a:rPr lang="zh-CN" altLang="zh-CN" smtClean="0"/>
              <a:t>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发送方邮件服务器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发送</a:t>
            </a:r>
            <a:r>
              <a:rPr lang="zh-CN" altLang="zh-CN"/>
              <a:t>邮件</a:t>
            </a:r>
            <a:r>
              <a:rPr lang="zh-CN" altLang="zh-CN" smtClean="0"/>
              <a:t>时</a:t>
            </a:r>
            <a:r>
              <a:rPr lang="zh-CN" altLang="zh-CN"/>
              <a:t>，用户代理采用简单邮件传送协议（</a:t>
            </a:r>
            <a:r>
              <a:rPr lang="en-US" altLang="zh-CN"/>
              <a:t>Simple Mail Transfer Protocol</a:t>
            </a:r>
            <a:r>
              <a:rPr lang="zh-CN" altLang="zh-CN"/>
              <a:t>，</a:t>
            </a:r>
            <a:r>
              <a:rPr lang="en-US" altLang="zh-CN"/>
              <a:t>SMTP</a:t>
            </a:r>
            <a:r>
              <a:rPr lang="zh-CN" altLang="zh-CN"/>
              <a:t>），</a:t>
            </a:r>
            <a:r>
              <a:rPr lang="zh-CN" altLang="zh-CN" smtClean="0"/>
              <a:t>以客户端</a:t>
            </a:r>
            <a:r>
              <a:rPr lang="zh-CN" altLang="zh-CN"/>
              <a:t>的角色把邮件发送给发送方邮件</a:t>
            </a:r>
            <a:r>
              <a:rPr lang="zh-CN" altLang="zh-CN" smtClean="0"/>
              <a:t>服务器</a:t>
            </a:r>
            <a:endParaRPr lang="en-US" altLang="zh-CN" smtClean="0"/>
          </a:p>
          <a:p>
            <a:r>
              <a:rPr lang="zh-CN" altLang="zh-CN"/>
              <a:t>发送方邮件服务器</a:t>
            </a:r>
            <a:r>
              <a:rPr lang="zh-CN" altLang="zh-CN" smtClean="0"/>
              <a:t>把</a:t>
            </a:r>
            <a:r>
              <a:rPr lang="zh-CN" altLang="zh-CN"/>
              <a:t>邮件临时存放在自己的邮件缓存队列</a:t>
            </a:r>
            <a:r>
              <a:rPr lang="zh-CN" altLang="zh-CN" smtClean="0"/>
              <a:t>中</a:t>
            </a:r>
            <a:endParaRPr lang="zh-CN" altLang="zh-CN"/>
          </a:p>
          <a:p>
            <a:r>
              <a:rPr lang="zh-CN" altLang="zh-CN"/>
              <a:t>发送方邮件服务器在合适的</a:t>
            </a:r>
            <a:r>
              <a:rPr lang="zh-CN" altLang="zh-CN" smtClean="0"/>
              <a:t>时机</a:t>
            </a:r>
            <a:endParaRPr lang="en-US" altLang="zh-CN" smtClean="0"/>
          </a:p>
          <a:p>
            <a:pPr lvl="1"/>
            <a:r>
              <a:rPr lang="zh-CN" altLang="zh-CN" smtClean="0"/>
              <a:t>遍历</a:t>
            </a:r>
            <a:r>
              <a:rPr lang="zh-CN" altLang="zh-CN"/>
              <a:t>邮件缓存</a:t>
            </a:r>
            <a:r>
              <a:rPr lang="zh-CN" altLang="zh-CN" smtClean="0"/>
              <a:t>队列</a:t>
            </a:r>
            <a:endParaRPr lang="en-US" altLang="zh-CN" smtClean="0"/>
          </a:p>
          <a:p>
            <a:pPr lvl="1"/>
            <a:r>
              <a:rPr lang="zh-CN" altLang="zh-CN" smtClean="0"/>
              <a:t>以</a:t>
            </a:r>
            <a:r>
              <a:rPr lang="en-US" altLang="zh-CN"/>
              <a:t>SMTP</a:t>
            </a:r>
            <a:r>
              <a:rPr lang="zh-CN" altLang="zh-CN"/>
              <a:t>客户端的角色，与每一个收件人所属的接收方邮件服务器建立</a:t>
            </a:r>
            <a:r>
              <a:rPr lang="en-US" altLang="zh-CN"/>
              <a:t>TCP</a:t>
            </a:r>
            <a:r>
              <a:rPr lang="zh-CN" altLang="zh-CN" smtClean="0"/>
              <a:t>连接</a:t>
            </a:r>
            <a:endParaRPr lang="en-US" altLang="zh-CN" smtClean="0"/>
          </a:p>
          <a:p>
            <a:pPr lvl="1"/>
            <a:r>
              <a:rPr lang="zh-CN" altLang="zh-CN" smtClean="0"/>
              <a:t>采用</a:t>
            </a:r>
            <a:r>
              <a:rPr lang="en-US" altLang="zh-CN"/>
              <a:t>SMTP</a:t>
            </a:r>
            <a:r>
              <a:rPr lang="zh-CN" altLang="zh-CN"/>
              <a:t>协议把缓存队列中的未发邮件依次发送出去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11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20.1 </a:t>
            </a:r>
            <a:r>
              <a:rPr lang="zh-CN" altLang="zh-CN">
                <a:solidFill>
                  <a:srgbClr val="FF0000"/>
                </a:solidFill>
              </a:rPr>
              <a:t>文件传输协议</a:t>
            </a:r>
            <a:r>
              <a:rPr lang="en-US" altLang="zh-CN">
                <a:solidFill>
                  <a:srgbClr val="FF0000"/>
                </a:solidFill>
              </a:rPr>
              <a:t>FTP</a:t>
            </a:r>
            <a:endParaRPr lang="zh-CN" altLang="zh-CN">
              <a:solidFill>
                <a:srgbClr val="FF0000"/>
              </a:solidFill>
            </a:endParaRPr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r>
              <a:rPr lang="en-US" altLang="zh-CN" smtClean="0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90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接收</a:t>
            </a:r>
            <a:r>
              <a:rPr lang="zh-CN" altLang="zh-CN" smtClean="0"/>
              <a:t>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接收方邮件服务器中的</a:t>
            </a:r>
            <a:r>
              <a:rPr lang="en-US" altLang="zh-CN"/>
              <a:t>SMTP</a:t>
            </a:r>
            <a:r>
              <a:rPr lang="zh-CN" altLang="zh-CN"/>
              <a:t>服务器在收到邮件后，把邮件放入指定收件人的邮箱中，等待收件人进行读取。</a:t>
            </a:r>
          </a:p>
          <a:p>
            <a:r>
              <a:rPr lang="zh-CN" altLang="zh-CN"/>
              <a:t>收件人在需要时使用用户代理，采用收取邮件协议（</a:t>
            </a:r>
            <a:r>
              <a:rPr lang="en-US" altLang="zh-CN"/>
              <a:t>POP3</a:t>
            </a:r>
            <a:r>
              <a:rPr lang="zh-CN" altLang="zh-CN"/>
              <a:t>或</a:t>
            </a:r>
            <a:r>
              <a:rPr lang="en-US" altLang="zh-CN"/>
              <a:t>IMAP</a:t>
            </a:r>
            <a:r>
              <a:rPr lang="zh-CN" altLang="zh-CN"/>
              <a:t>）从接收方邮件服务器上访问到自己的</a:t>
            </a:r>
            <a:r>
              <a:rPr lang="zh-CN" altLang="zh-CN" smtClean="0"/>
              <a:t>邮件</a:t>
            </a:r>
            <a:endParaRPr lang="en-US" altLang="zh-CN" smtClean="0"/>
          </a:p>
          <a:p>
            <a:pPr lvl="1"/>
            <a:r>
              <a:rPr lang="zh-CN" altLang="zh-CN" smtClean="0"/>
              <a:t>现在</a:t>
            </a:r>
            <a:r>
              <a:rPr lang="zh-CN" altLang="zh-CN"/>
              <a:t>更多的人采用了联机的网页方式来访问自己的邮件。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在整个过程</a:t>
            </a:r>
            <a:r>
              <a:rPr lang="zh-CN" altLang="zh-CN" smtClean="0"/>
              <a:t>中</a:t>
            </a:r>
            <a:endParaRPr lang="en-US" altLang="zh-CN" smtClean="0"/>
          </a:p>
          <a:p>
            <a:pPr lvl="1"/>
            <a:r>
              <a:rPr lang="zh-CN" altLang="zh-CN" smtClean="0"/>
              <a:t>发送</a:t>
            </a:r>
            <a:r>
              <a:rPr lang="zh-CN" altLang="zh-CN"/>
              <a:t>邮件的过程都是采用推（</a:t>
            </a:r>
            <a:r>
              <a:rPr lang="en-US" altLang="zh-CN"/>
              <a:t>push</a:t>
            </a:r>
            <a:r>
              <a:rPr lang="zh-CN" altLang="zh-CN"/>
              <a:t>）的方式进行</a:t>
            </a:r>
            <a:r>
              <a:rPr lang="zh-CN" altLang="zh-CN" smtClean="0"/>
              <a:t>的</a:t>
            </a:r>
            <a:endParaRPr lang="en-US" altLang="zh-CN" smtClean="0"/>
          </a:p>
          <a:p>
            <a:pPr lvl="1"/>
            <a:r>
              <a:rPr lang="zh-CN" altLang="zh-CN" smtClean="0"/>
              <a:t>收取</a:t>
            </a:r>
            <a:r>
              <a:rPr lang="zh-CN" altLang="zh-CN"/>
              <a:t>邮件的过程都是采用拉（</a:t>
            </a:r>
            <a:r>
              <a:rPr lang="en-US" altLang="zh-CN"/>
              <a:t>pull</a:t>
            </a:r>
            <a:r>
              <a:rPr lang="zh-CN" altLang="zh-CN"/>
              <a:t>）的方式进行的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323869"/>
              </p:ext>
            </p:extLst>
          </p:nvPr>
        </p:nvGraphicFramePr>
        <p:xfrm>
          <a:off x="251520" y="3429000"/>
          <a:ext cx="8694737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Visio" r:id="rId3" imgW="7647881" imgH="2266675" progId="Visio.Drawing.11">
                  <p:embed/>
                </p:oleObj>
              </mc:Choice>
              <mc:Fallback>
                <p:oleObj name="Visio" r:id="rId3" imgW="7647881" imgH="2266675" progId="Visio.Drawing.11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29000"/>
                        <a:ext cx="8694737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剪去单角的矩形 4"/>
          <p:cNvSpPr/>
          <p:nvPr/>
        </p:nvSpPr>
        <p:spPr>
          <a:xfrm>
            <a:off x="1403648" y="4446686"/>
            <a:ext cx="449948" cy="288032"/>
          </a:xfrm>
          <a:prstGeom prst="snip1Rect">
            <a:avLst>
              <a:gd name="adj" fmla="val 33230"/>
            </a:avLst>
          </a:prstGeom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365104"/>
            <a:ext cx="497919" cy="5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538" y="5157192"/>
            <a:ext cx="497919" cy="51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154" y="4351522"/>
            <a:ext cx="424070" cy="50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51" y="4279615"/>
            <a:ext cx="393026" cy="66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56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6441 -0.001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5339E-6 L 0.16424 -0.0037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1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41 -0.00116 L 0.16441 0.11432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30573 -0.000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8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441 0.11432 L 0.47153 0.1143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pat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53 0.11435 L 0.47153 0.0092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22222E-6 L -0.11771 0.00023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92 L 0.16997 0.0009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53 0.00926 L 0.6382 0.008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zh-CN">
                <a:solidFill>
                  <a:srgbClr val="FF0000"/>
                </a:solidFill>
              </a:rPr>
              <a:t>邮件地址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电子邮件地址的格式为：</a:t>
            </a:r>
          </a:p>
          <a:p>
            <a:pPr lvl="1"/>
            <a:r>
              <a:rPr lang="zh-CN" altLang="zh-CN"/>
              <a:t>用户名</a:t>
            </a:r>
            <a:r>
              <a:rPr lang="en-US" altLang="zh-CN"/>
              <a:t>@</a:t>
            </a:r>
            <a:r>
              <a:rPr lang="zh-CN" altLang="zh-CN"/>
              <a:t>邮件服务器的域名</a:t>
            </a:r>
          </a:p>
          <a:p>
            <a:r>
              <a:rPr lang="en-US" altLang="zh-CN" smtClean="0"/>
              <a:t>@</a:t>
            </a:r>
            <a:r>
              <a:rPr lang="zh-CN" altLang="zh-CN"/>
              <a:t>表示“</a:t>
            </a:r>
            <a:r>
              <a:rPr lang="en-US" altLang="zh-CN"/>
              <a:t>at</a:t>
            </a:r>
            <a:r>
              <a:rPr lang="zh-CN" altLang="zh-CN"/>
              <a:t>”的</a:t>
            </a:r>
            <a:r>
              <a:rPr lang="zh-CN" altLang="zh-CN" smtClean="0"/>
              <a:t>意思</a:t>
            </a:r>
            <a:endParaRPr lang="en-US" altLang="zh-CN" smtClean="0"/>
          </a:p>
          <a:p>
            <a:r>
              <a:rPr lang="en-US" altLang="zh-CN" smtClean="0"/>
              <a:t>xyz</a:t>
            </a:r>
            <a:r>
              <a:rPr lang="zh-CN" altLang="zh-CN"/>
              <a:t>是收</a:t>
            </a:r>
            <a:r>
              <a:rPr lang="en-US" altLang="zh-CN"/>
              <a:t>/</a:t>
            </a:r>
            <a:r>
              <a:rPr lang="zh-CN" altLang="zh-CN"/>
              <a:t>发件人的</a:t>
            </a:r>
            <a:r>
              <a:rPr lang="zh-CN" altLang="zh-CN" smtClean="0"/>
              <a:t>用户名</a:t>
            </a:r>
            <a:endParaRPr lang="en-US" altLang="zh-CN" smtClean="0"/>
          </a:p>
          <a:p>
            <a:r>
              <a:rPr lang="en-US" altLang="zh-CN" smtClean="0"/>
              <a:t>nuaa.edu.cn</a:t>
            </a:r>
            <a:r>
              <a:rPr lang="zh-CN" altLang="zh-CN"/>
              <a:t>是邮件服务器的域名。</a:t>
            </a:r>
          </a:p>
          <a:p>
            <a:r>
              <a:rPr lang="zh-CN" altLang="zh-CN"/>
              <a:t>用户名在所属邮件服务器中必须是唯一的，从而保证每个电子邮件地址在世界范围内的唯一性。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06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zh-CN">
                <a:solidFill>
                  <a:srgbClr val="FF0000"/>
                </a:solidFill>
              </a:rPr>
              <a:t>服务器的作用和角色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邮件服务器具有重要的</a:t>
            </a:r>
            <a:r>
              <a:rPr lang="zh-CN" altLang="zh-CN" smtClean="0"/>
              <a:t>作用</a:t>
            </a:r>
            <a:endParaRPr lang="en-US" altLang="zh-CN" smtClean="0"/>
          </a:p>
          <a:p>
            <a:pPr lvl="1"/>
            <a:r>
              <a:rPr lang="zh-CN" altLang="en-US" smtClean="0"/>
              <a:t>主要</a:t>
            </a:r>
            <a:r>
              <a:rPr lang="zh-CN" altLang="zh-CN" smtClean="0"/>
              <a:t>功能</a:t>
            </a:r>
            <a:r>
              <a:rPr lang="zh-CN" altLang="zh-CN"/>
              <a:t>是发送和接收</a:t>
            </a:r>
            <a:r>
              <a:rPr lang="zh-CN" altLang="zh-CN" smtClean="0"/>
              <a:t>邮件</a:t>
            </a:r>
            <a:endParaRPr lang="en-US" altLang="zh-CN" smtClean="0"/>
          </a:p>
          <a:p>
            <a:r>
              <a:rPr lang="zh-CN" altLang="zh-CN" smtClean="0"/>
              <a:t>同时</a:t>
            </a:r>
            <a:r>
              <a:rPr lang="zh-CN" altLang="zh-CN"/>
              <a:t>还要向发信人报告邮件传送的情况（已交付、被拒绝、丢失等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邮件</a:t>
            </a:r>
            <a:r>
              <a:rPr lang="zh-CN" altLang="zh-CN"/>
              <a:t>服务器需要有大容量的存储空间，以缓存用户的邮件，并记录邮件的状态。</a:t>
            </a:r>
          </a:p>
          <a:p>
            <a:r>
              <a:rPr lang="zh-CN" altLang="zh-CN"/>
              <a:t>为了保证良好的用户</a:t>
            </a:r>
            <a:r>
              <a:rPr lang="zh-CN" altLang="zh-CN" smtClean="0"/>
              <a:t>体验</a:t>
            </a:r>
            <a:endParaRPr lang="en-US" altLang="zh-CN" smtClean="0"/>
          </a:p>
          <a:p>
            <a:pPr lvl="1"/>
            <a:r>
              <a:rPr lang="zh-CN" altLang="zh-CN" smtClean="0"/>
              <a:t>邮件</a:t>
            </a:r>
            <a:r>
              <a:rPr lang="zh-CN" altLang="zh-CN"/>
              <a:t>服务器需要有很好的</a:t>
            </a:r>
            <a:r>
              <a:rPr lang="zh-CN" altLang="zh-CN" smtClean="0"/>
              <a:t>可靠性</a:t>
            </a:r>
            <a:endParaRPr lang="en-US" altLang="zh-CN" smtClean="0"/>
          </a:p>
          <a:p>
            <a:pPr lvl="1"/>
            <a:r>
              <a:rPr lang="zh-CN" altLang="zh-CN" smtClean="0"/>
              <a:t>保持</a:t>
            </a:r>
            <a:r>
              <a:rPr lang="en-US" altLang="zh-CN"/>
              <a:t>24</a:t>
            </a:r>
            <a:r>
              <a:rPr lang="zh-CN" altLang="zh-CN"/>
              <a:t>小时不间断</a:t>
            </a:r>
            <a:r>
              <a:rPr lang="zh-CN" altLang="zh-CN" smtClean="0"/>
              <a:t>工作</a:t>
            </a:r>
            <a:endParaRPr lang="en-US" altLang="zh-CN" smtClean="0"/>
          </a:p>
          <a:p>
            <a:pPr lvl="1"/>
            <a:r>
              <a:rPr lang="zh-CN" altLang="zh-CN" smtClean="0"/>
              <a:t>有</a:t>
            </a:r>
            <a:r>
              <a:rPr lang="zh-CN" altLang="zh-CN"/>
              <a:t>较好的并行处理性能以保证为大量用户同时提供服务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邮件服务器具有两个角色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smtClean="0"/>
              <a:t>服务器</a:t>
            </a:r>
            <a:endParaRPr lang="en-US" altLang="zh-CN" smtClean="0"/>
          </a:p>
          <a:p>
            <a:pPr lvl="1"/>
            <a:r>
              <a:rPr lang="zh-CN" altLang="zh-CN" smtClean="0"/>
              <a:t>邮件</a:t>
            </a:r>
            <a:r>
              <a:rPr lang="zh-CN" altLang="zh-CN"/>
              <a:t>服务器接收发件人</a:t>
            </a:r>
            <a:r>
              <a:rPr lang="en-US" altLang="zh-CN"/>
              <a:t>/</a:t>
            </a:r>
            <a:r>
              <a:rPr lang="zh-CN" altLang="zh-CN"/>
              <a:t>收件人的相关请求时，作为服务器</a:t>
            </a:r>
            <a:r>
              <a:rPr lang="zh-CN" altLang="zh-CN" smtClean="0"/>
              <a:t>端</a:t>
            </a:r>
            <a:endParaRPr lang="en-US" altLang="zh-CN" smtClean="0"/>
          </a:p>
          <a:p>
            <a:r>
              <a:rPr lang="en-US" altLang="zh-CN" smtClean="0"/>
              <a:t>SMTP</a:t>
            </a:r>
            <a:r>
              <a:rPr lang="zh-CN" altLang="zh-CN" smtClean="0"/>
              <a:t>客户端</a:t>
            </a:r>
            <a:endParaRPr lang="en-US" altLang="zh-CN" smtClean="0"/>
          </a:p>
          <a:p>
            <a:pPr lvl="1"/>
            <a:r>
              <a:rPr lang="zh-CN" altLang="zh-CN" smtClean="0"/>
              <a:t>发送</a:t>
            </a:r>
            <a:r>
              <a:rPr lang="zh-CN" altLang="zh-CN"/>
              <a:t>方邮件服务器在向接收方邮件服务器发送邮件时，作为</a:t>
            </a:r>
            <a:r>
              <a:rPr lang="en-US" altLang="zh-CN"/>
              <a:t>SMTP</a:t>
            </a:r>
            <a:r>
              <a:rPr lang="zh-CN" altLang="zh-CN"/>
              <a:t>的客户端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pPr lvl="1"/>
            <a:r>
              <a:rPr lang="en-US" altLang="zh-CN"/>
              <a:t>20.2.1 </a:t>
            </a:r>
            <a:r>
              <a:rPr lang="zh-CN" altLang="zh-CN"/>
              <a:t>概述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20.2.2 </a:t>
            </a:r>
            <a:r>
              <a:rPr lang="zh-CN" altLang="zh-CN">
                <a:solidFill>
                  <a:srgbClr val="FF0000"/>
                </a:solidFill>
              </a:rPr>
              <a:t>发送邮件：</a:t>
            </a:r>
            <a:r>
              <a:rPr lang="en-US" altLang="zh-CN">
                <a:solidFill>
                  <a:srgbClr val="FF0000"/>
                </a:solidFill>
              </a:rPr>
              <a:t>SMTP</a:t>
            </a:r>
            <a:endParaRPr lang="zh-CN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20.2.3 </a:t>
            </a:r>
            <a:r>
              <a:rPr lang="zh-CN" altLang="zh-CN"/>
              <a:t>接收邮件</a:t>
            </a:r>
          </a:p>
          <a:p>
            <a:pPr lvl="1"/>
            <a:r>
              <a:rPr lang="en-US" altLang="zh-CN"/>
              <a:t>20.2.4 MIME</a:t>
            </a:r>
            <a:r>
              <a:rPr lang="zh-CN" altLang="zh-CN"/>
              <a:t>内容传送编码</a:t>
            </a:r>
          </a:p>
          <a:p>
            <a:r>
              <a:rPr lang="en-US" altLang="zh-CN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概述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SMTP</a:t>
            </a:r>
            <a:r>
              <a:rPr lang="zh-CN" altLang="zh-CN" smtClean="0"/>
              <a:t>是</a:t>
            </a:r>
            <a:r>
              <a:rPr lang="zh-CN" altLang="zh-CN"/>
              <a:t>一个基于文本（</a:t>
            </a:r>
            <a:r>
              <a:rPr lang="en-US" altLang="zh-CN"/>
              <a:t>ASCII</a:t>
            </a:r>
            <a:r>
              <a:rPr lang="zh-CN" altLang="zh-CN"/>
              <a:t>）的</a:t>
            </a:r>
            <a:r>
              <a:rPr lang="zh-CN" altLang="zh-CN" smtClean="0"/>
              <a:t>协议</a:t>
            </a:r>
            <a:endParaRPr lang="en-US" altLang="zh-CN" smtClean="0"/>
          </a:p>
          <a:p>
            <a:r>
              <a:rPr lang="zh-CN" altLang="zh-CN" smtClean="0"/>
              <a:t>客户端</a:t>
            </a:r>
            <a:r>
              <a:rPr lang="zh-CN" altLang="zh-CN"/>
              <a:t>与服务器之间采用命令</a:t>
            </a:r>
            <a:r>
              <a:rPr lang="en-US" altLang="zh-CN"/>
              <a:t>-</a:t>
            </a:r>
            <a:r>
              <a:rPr lang="zh-CN" altLang="zh-CN"/>
              <a:t>响应的方式进行</a:t>
            </a:r>
            <a:r>
              <a:rPr lang="zh-CN" altLang="zh-CN" smtClean="0"/>
              <a:t>交互</a:t>
            </a:r>
            <a:endParaRPr lang="en-US" altLang="zh-CN" smtClean="0"/>
          </a:p>
          <a:p>
            <a:r>
              <a:rPr lang="zh-CN" altLang="zh-CN" smtClean="0"/>
              <a:t>客户端</a:t>
            </a:r>
            <a:r>
              <a:rPr lang="zh-CN" altLang="zh-CN"/>
              <a:t>以推的方式，把数据推给服务器方。</a:t>
            </a:r>
          </a:p>
          <a:p>
            <a:r>
              <a:rPr lang="en-US" altLang="zh-CN"/>
              <a:t>SMTP</a:t>
            </a:r>
            <a:r>
              <a:rPr lang="zh-CN" altLang="zh-CN"/>
              <a:t>服务器监听在</a:t>
            </a:r>
            <a:r>
              <a:rPr lang="en-US" altLang="zh-CN"/>
              <a:t>25</a:t>
            </a:r>
            <a:r>
              <a:rPr lang="zh-CN" altLang="zh-CN"/>
              <a:t>号端口上，客户端通过该端口建立双方的</a:t>
            </a:r>
            <a:r>
              <a:rPr lang="en-US" altLang="zh-CN"/>
              <a:t>TCP</a:t>
            </a:r>
            <a:r>
              <a:rPr lang="zh-CN" altLang="zh-CN"/>
              <a:t>连接。</a:t>
            </a:r>
          </a:p>
          <a:p>
            <a:r>
              <a:rPr lang="en-US" altLang="zh-CN"/>
              <a:t>SMTP</a:t>
            </a:r>
            <a:r>
              <a:rPr lang="zh-CN" altLang="zh-CN"/>
              <a:t>规定了</a:t>
            </a:r>
            <a:r>
              <a:rPr lang="en-US" altLang="zh-CN"/>
              <a:t>14</a:t>
            </a:r>
            <a:r>
              <a:rPr lang="zh-CN" altLang="zh-CN"/>
              <a:t>条命令和</a:t>
            </a:r>
            <a:r>
              <a:rPr lang="en-US" altLang="zh-CN"/>
              <a:t>21</a:t>
            </a:r>
            <a:r>
              <a:rPr lang="zh-CN" altLang="zh-CN"/>
              <a:t>种应答</a:t>
            </a:r>
            <a:r>
              <a:rPr lang="zh-CN" altLang="zh-CN" smtClean="0"/>
              <a:t>信息</a:t>
            </a:r>
            <a:endParaRPr lang="en-US" altLang="zh-CN" smtClean="0"/>
          </a:p>
          <a:p>
            <a:pPr lvl="1"/>
            <a:r>
              <a:rPr lang="zh-CN" altLang="zh-CN" smtClean="0"/>
              <a:t>每</a:t>
            </a:r>
            <a:r>
              <a:rPr lang="zh-CN" altLang="zh-CN"/>
              <a:t>条命令由简单的几个字母</a:t>
            </a:r>
            <a:r>
              <a:rPr lang="zh-CN" altLang="zh-CN" smtClean="0"/>
              <a:t>组成</a:t>
            </a:r>
            <a:endParaRPr lang="en-US" altLang="zh-CN" smtClean="0"/>
          </a:p>
          <a:p>
            <a:pPr lvl="1"/>
            <a:r>
              <a:rPr lang="zh-CN" altLang="zh-CN" smtClean="0"/>
              <a:t>每</a:t>
            </a:r>
            <a:r>
              <a:rPr lang="zh-CN" altLang="zh-CN"/>
              <a:t>一种应答一般只有一行信息，由一个</a:t>
            </a:r>
            <a:r>
              <a:rPr lang="en-US" altLang="zh-CN"/>
              <a:t>3</a:t>
            </a:r>
            <a:r>
              <a:rPr lang="zh-CN" altLang="zh-CN"/>
              <a:t>位数字的代码开始，后面附上（也可以不附）简单的文字说明。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2. SMTP</a:t>
            </a:r>
            <a:r>
              <a:rPr lang="zh-CN" altLang="zh-CN">
                <a:solidFill>
                  <a:srgbClr val="FF0000"/>
                </a:solidFill>
              </a:rPr>
              <a:t>的基本</a:t>
            </a:r>
            <a:r>
              <a:rPr lang="zh-CN" altLang="zh-CN" smtClean="0">
                <a:solidFill>
                  <a:srgbClr val="FF0000"/>
                </a:solidFill>
              </a:rPr>
              <a:t>工作过程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/>
              <a:t>1</a:t>
            </a:r>
            <a:r>
              <a:rPr lang="zh-CN" altLang="zh-CN"/>
              <a:t>）建立连接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客户端发起建立</a:t>
            </a:r>
            <a:r>
              <a:rPr lang="en-US" altLang="zh-CN"/>
              <a:t>TCP</a:t>
            </a:r>
            <a:r>
              <a:rPr lang="zh-CN" altLang="zh-CN"/>
              <a:t>连接的</a:t>
            </a:r>
            <a:r>
              <a:rPr lang="zh-CN" altLang="zh-CN" smtClean="0"/>
              <a:t>请求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合适，服务器返回代码</a:t>
            </a:r>
            <a:r>
              <a:rPr lang="en-US" altLang="zh-CN"/>
              <a:t>220</a:t>
            </a:r>
            <a:r>
              <a:rPr lang="zh-CN" altLang="zh-CN"/>
              <a:t>表示连接建立</a:t>
            </a:r>
            <a:r>
              <a:rPr lang="zh-CN" altLang="zh-CN" smtClean="0"/>
              <a:t>成功</a:t>
            </a:r>
            <a:endParaRPr lang="en-US" altLang="zh-CN" smtClean="0"/>
          </a:p>
          <a:p>
            <a:r>
              <a:rPr lang="zh-CN" altLang="zh-CN" smtClean="0"/>
              <a:t>发送</a:t>
            </a:r>
            <a:r>
              <a:rPr lang="zh-CN" altLang="zh-CN"/>
              <a:t>方发送</a:t>
            </a:r>
            <a:r>
              <a:rPr lang="en-US" altLang="zh-CN"/>
              <a:t>EHLO</a:t>
            </a:r>
            <a:r>
              <a:rPr lang="zh-CN" altLang="zh-CN"/>
              <a:t>命令进行</a:t>
            </a:r>
            <a:r>
              <a:rPr lang="zh-CN" altLang="zh-CN" smtClean="0"/>
              <a:t>握手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一切正常，客户端将收到代码</a:t>
            </a:r>
            <a:r>
              <a:rPr lang="en-US" altLang="zh-CN"/>
              <a:t>250</a:t>
            </a:r>
            <a:r>
              <a:rPr lang="zh-CN" altLang="zh-CN" smtClean="0"/>
              <a:t>（</a:t>
            </a:r>
            <a:r>
              <a:rPr lang="en-US" altLang="zh-CN" smtClean="0"/>
              <a:t>ok</a:t>
            </a:r>
            <a:r>
              <a:rPr lang="zh-CN" altLang="zh-CN" smtClean="0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3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solidFill>
                  <a:srgbClr val="FF0000"/>
                </a:solidFill>
              </a:rPr>
              <a:t>发送邮件过程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019666"/>
              </p:ext>
            </p:extLst>
          </p:nvPr>
        </p:nvGraphicFramePr>
        <p:xfrm>
          <a:off x="323528" y="1268760"/>
          <a:ext cx="8496944" cy="53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3" imgW="5997708" imgH="3825868" progId="Visio.Drawing.11">
                  <p:embed/>
                </p:oleObj>
              </mc:Choice>
              <mc:Fallback>
                <p:oleObj name="Visio" r:id="rId3" imgW="5997708" imgH="382586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8496944" cy="5395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3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90728" cy="968152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3. SMTP</a:t>
            </a:r>
            <a:r>
              <a:rPr lang="zh-CN" altLang="zh-CN">
                <a:solidFill>
                  <a:srgbClr val="FF0000"/>
                </a:solidFill>
              </a:rPr>
              <a:t>的不足和</a:t>
            </a:r>
            <a:r>
              <a:rPr lang="zh-CN" altLang="zh-CN" smtClean="0">
                <a:solidFill>
                  <a:srgbClr val="FF0000"/>
                </a:solidFill>
              </a:rPr>
              <a:t>扩展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/>
              <a:t>1</a:t>
            </a:r>
            <a:r>
              <a:rPr lang="zh-CN" altLang="zh-CN"/>
              <a:t>）</a:t>
            </a:r>
            <a:r>
              <a:rPr lang="en-US" altLang="zh-CN"/>
              <a:t>SMTP</a:t>
            </a:r>
            <a:r>
              <a:rPr lang="zh-CN" altLang="zh-CN"/>
              <a:t>仅支持</a:t>
            </a:r>
            <a:r>
              <a:rPr lang="en-US" altLang="zh-CN"/>
              <a:t>ASCII</a:t>
            </a:r>
            <a:r>
              <a:rPr lang="zh-CN" altLang="zh-CN"/>
              <a:t>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SMTP</a:t>
            </a:r>
            <a:r>
              <a:rPr lang="zh-CN" altLang="zh-CN"/>
              <a:t>非常</a:t>
            </a:r>
            <a:r>
              <a:rPr lang="zh-CN" altLang="zh-CN" smtClean="0"/>
              <a:t>简单</a:t>
            </a:r>
            <a:endParaRPr lang="en-US" altLang="zh-CN" smtClean="0"/>
          </a:p>
          <a:p>
            <a:r>
              <a:rPr lang="zh-CN" altLang="zh-CN" smtClean="0"/>
              <a:t>但它</a:t>
            </a:r>
            <a:r>
              <a:rPr lang="zh-CN" altLang="zh-CN"/>
              <a:t>只支持</a:t>
            </a:r>
            <a:r>
              <a:rPr lang="en-US" altLang="zh-CN"/>
              <a:t>7</a:t>
            </a:r>
            <a:r>
              <a:rPr lang="zh-CN" altLang="zh-CN"/>
              <a:t>比特的</a:t>
            </a:r>
            <a:r>
              <a:rPr lang="en-US" altLang="zh-CN"/>
              <a:t>ASCII</a:t>
            </a:r>
            <a:r>
              <a:rPr lang="zh-CN" altLang="zh-CN"/>
              <a:t>码，因而不能传送二进制对象（图像、声音、视频等）以及众多的非英语文本（如中文、俄文等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为此</a:t>
            </a:r>
            <a:r>
              <a:rPr lang="zh-CN" altLang="zh-CN"/>
              <a:t>在邮件系统中引入了多用途互联网邮件扩展（</a:t>
            </a:r>
            <a:r>
              <a:rPr lang="en-US" altLang="zh-CN"/>
              <a:t>Multipurpose Internet Mail Extensions</a:t>
            </a:r>
            <a:r>
              <a:rPr lang="zh-CN" altLang="zh-CN"/>
              <a:t>，</a:t>
            </a:r>
            <a:r>
              <a:rPr lang="en-US" altLang="zh-CN"/>
              <a:t>MIME</a:t>
            </a:r>
            <a:r>
              <a:rPr lang="zh-CN" altLang="zh-CN"/>
              <a:t>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4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概述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/>
          </a:bodyPr>
          <a:lstStyle/>
          <a:p>
            <a:r>
              <a:rPr lang="zh-CN" altLang="zh-CN"/>
              <a:t>文件传送协议</a:t>
            </a:r>
            <a:r>
              <a:rPr lang="en-US" altLang="zh-CN"/>
              <a:t>FTP</a:t>
            </a:r>
            <a:r>
              <a:rPr lang="zh-CN" altLang="zh-CN"/>
              <a:t>（</a:t>
            </a:r>
            <a:r>
              <a:rPr lang="en-US" altLang="zh-CN"/>
              <a:t>File Transfer Protocol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/>
              <a:t>在互联网早期，用</a:t>
            </a:r>
            <a:r>
              <a:rPr lang="en-US" altLang="zh-CN"/>
              <a:t>FTP</a:t>
            </a:r>
            <a:r>
              <a:rPr lang="zh-CN" altLang="zh-CN"/>
              <a:t>传送文件约占整个互联网通信量的</a:t>
            </a:r>
            <a:r>
              <a:rPr lang="zh-CN" altLang="zh-CN" smtClean="0"/>
              <a:t>三分之一</a:t>
            </a:r>
            <a:endParaRPr lang="en-US" altLang="zh-CN" smtClean="0"/>
          </a:p>
          <a:p>
            <a:r>
              <a:rPr lang="en-US" altLang="zh-CN"/>
              <a:t>FTP</a:t>
            </a:r>
            <a:r>
              <a:rPr lang="zh-CN" altLang="zh-CN"/>
              <a:t>采用客户</a:t>
            </a:r>
            <a:r>
              <a:rPr lang="en-US" altLang="zh-CN"/>
              <a:t>/</a:t>
            </a:r>
            <a:r>
              <a:rPr lang="zh-CN" altLang="zh-CN"/>
              <a:t>服务器</a:t>
            </a:r>
            <a:r>
              <a:rPr lang="zh-CN" altLang="zh-CN" smtClean="0"/>
              <a:t>模式</a:t>
            </a:r>
            <a:endParaRPr lang="en-US" altLang="zh-CN" smtClean="0"/>
          </a:p>
          <a:p>
            <a:r>
              <a:rPr lang="zh-CN" altLang="zh-CN" smtClean="0"/>
              <a:t>使用</a:t>
            </a:r>
            <a:r>
              <a:rPr lang="zh-CN" altLang="zh-CN"/>
              <a:t>统一资源定位符</a:t>
            </a:r>
            <a:r>
              <a:rPr lang="en-US" altLang="zh-CN"/>
              <a:t>URL</a:t>
            </a:r>
            <a:r>
              <a:rPr lang="zh-CN" altLang="zh-CN"/>
              <a:t>定位</a:t>
            </a:r>
            <a:r>
              <a:rPr lang="zh-CN" altLang="zh-CN" smtClean="0"/>
              <a:t>文件</a:t>
            </a:r>
            <a:endParaRPr lang="en-US" altLang="zh-CN" smtClean="0"/>
          </a:p>
          <a:p>
            <a:r>
              <a:rPr lang="zh-CN" altLang="zh-CN" smtClean="0"/>
              <a:t>提供</a:t>
            </a:r>
            <a:r>
              <a:rPr lang="zh-CN" altLang="zh-CN"/>
              <a:t>交互式的</a:t>
            </a:r>
            <a:r>
              <a:rPr lang="zh-CN" altLang="zh-CN" smtClean="0"/>
              <a:t>访问</a:t>
            </a:r>
            <a:endParaRPr lang="en-US" altLang="zh-CN" smtClean="0"/>
          </a:p>
          <a:p>
            <a:r>
              <a:rPr lang="zh-CN" altLang="zh-CN" smtClean="0"/>
              <a:t>可</a:t>
            </a:r>
            <a:r>
              <a:rPr lang="zh-CN" altLang="zh-CN"/>
              <a:t>同时为多个客户进程提供</a:t>
            </a:r>
            <a:r>
              <a:rPr lang="zh-CN" altLang="zh-CN" smtClean="0"/>
              <a:t>服务</a:t>
            </a:r>
            <a:endParaRPr lang="en-US" altLang="zh-CN" smtClean="0"/>
          </a:p>
          <a:p>
            <a:r>
              <a:rPr lang="zh-CN" altLang="zh-CN" smtClean="0"/>
              <a:t>允许</a:t>
            </a:r>
            <a:r>
              <a:rPr lang="zh-CN" altLang="zh-CN"/>
              <a:t>文件设置存取</a:t>
            </a:r>
            <a:r>
              <a:rPr lang="zh-CN" altLang="zh-CN" smtClean="0"/>
              <a:t>权限</a:t>
            </a:r>
            <a:endParaRPr lang="en-US" altLang="zh-CN" smtClean="0"/>
          </a:p>
          <a:p>
            <a:r>
              <a:rPr lang="en-US" altLang="zh-CN" smtClean="0"/>
              <a:t>FTP</a:t>
            </a:r>
            <a:r>
              <a:rPr lang="zh-CN" altLang="zh-CN"/>
              <a:t>屏蔽了各计算机系统（特别是操作系统）的</a:t>
            </a:r>
            <a:r>
              <a:rPr lang="zh-CN" altLang="zh-CN" smtClean="0"/>
              <a:t>细节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2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MIME</a:t>
            </a:r>
            <a:r>
              <a:rPr lang="zh-CN" altLang="zh-CN" smtClean="0"/>
              <a:t>工作</a:t>
            </a:r>
            <a:r>
              <a:rPr lang="zh-CN" altLang="zh-CN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595637"/>
              </p:ext>
            </p:extLst>
          </p:nvPr>
        </p:nvGraphicFramePr>
        <p:xfrm>
          <a:off x="248885" y="2276872"/>
          <a:ext cx="8646229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3" imgW="6233760" imgH="2367720" progId="Visio.Drawing.11">
                  <p:embed/>
                </p:oleObj>
              </mc:Choice>
              <mc:Fallback>
                <p:oleObj name="Visio" r:id="rId3" imgW="6233760" imgH="236772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85" y="2276872"/>
                        <a:ext cx="8646229" cy="3240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39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</a:t>
            </a:r>
            <a:r>
              <a:rPr lang="en-US" altLang="zh-CN"/>
              <a:t>SMTP</a:t>
            </a:r>
            <a:r>
              <a:rPr lang="zh-CN" altLang="zh-CN"/>
              <a:t>不支持认证和加密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SMTP</a:t>
            </a:r>
            <a:r>
              <a:rPr lang="zh-CN" altLang="zh-CN"/>
              <a:t>命令过于简单，没有提供认证和加密等</a:t>
            </a:r>
            <a:r>
              <a:rPr lang="zh-CN" altLang="zh-CN" smtClean="0"/>
              <a:t>功能</a:t>
            </a:r>
            <a:endParaRPr lang="en-US" altLang="zh-CN" smtClean="0"/>
          </a:p>
          <a:p>
            <a:r>
              <a:rPr lang="zh-CN" altLang="zh-CN" smtClean="0"/>
              <a:t>为此</a:t>
            </a:r>
            <a:r>
              <a:rPr lang="zh-CN" altLang="zh-CN"/>
              <a:t>制定了扩展的</a:t>
            </a:r>
            <a:r>
              <a:rPr lang="en-US" altLang="zh-CN"/>
              <a:t>SMTP</a:t>
            </a:r>
            <a:r>
              <a:rPr lang="zh-CN" altLang="zh-CN"/>
              <a:t>（</a:t>
            </a:r>
            <a:r>
              <a:rPr lang="en-US" altLang="zh-CN"/>
              <a:t>Extended SMTP</a:t>
            </a:r>
            <a:r>
              <a:rPr lang="zh-CN" altLang="zh-CN"/>
              <a:t>，</a:t>
            </a:r>
            <a:r>
              <a:rPr lang="en-US" altLang="zh-CN"/>
              <a:t>ESMTP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en-US" altLang="zh-CN" smtClean="0"/>
              <a:t>ESMTP</a:t>
            </a:r>
            <a:r>
              <a:rPr lang="zh-CN" altLang="zh-CN"/>
              <a:t>最显著的地方是在兼容</a:t>
            </a:r>
            <a:r>
              <a:rPr lang="en-US" altLang="zh-CN"/>
              <a:t>SMTP</a:t>
            </a:r>
            <a:r>
              <a:rPr lang="zh-CN" altLang="zh-CN"/>
              <a:t>的前提下，添加了用户认证等功能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5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pPr lvl="1"/>
            <a:r>
              <a:rPr lang="en-US" altLang="zh-CN"/>
              <a:t>20.2.1 </a:t>
            </a:r>
            <a:r>
              <a:rPr lang="zh-CN" altLang="zh-CN"/>
              <a:t>概述</a:t>
            </a:r>
          </a:p>
          <a:p>
            <a:pPr lvl="1"/>
            <a:r>
              <a:rPr lang="en-US" altLang="zh-CN"/>
              <a:t>20.2.2 </a:t>
            </a:r>
            <a:r>
              <a:rPr lang="zh-CN" altLang="zh-CN"/>
              <a:t>发送邮件：</a:t>
            </a:r>
            <a:r>
              <a:rPr lang="en-US" altLang="zh-CN"/>
              <a:t>SMTP</a:t>
            </a:r>
            <a:endParaRPr lang="zh-CN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20.2.3 </a:t>
            </a:r>
            <a:r>
              <a:rPr lang="zh-CN" altLang="zh-CN">
                <a:solidFill>
                  <a:srgbClr val="FF0000"/>
                </a:solidFill>
              </a:rPr>
              <a:t>接收邮件</a:t>
            </a:r>
          </a:p>
          <a:p>
            <a:pPr lvl="1"/>
            <a:r>
              <a:rPr lang="en-US" altLang="zh-CN"/>
              <a:t>20.2.4 MIME</a:t>
            </a:r>
            <a:r>
              <a:rPr lang="zh-CN" altLang="zh-CN"/>
              <a:t>内容传送编码</a:t>
            </a:r>
          </a:p>
          <a:p>
            <a:r>
              <a:rPr lang="en-US" altLang="zh-CN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POP3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邮局协议第</a:t>
            </a:r>
            <a:r>
              <a:rPr lang="en-US" altLang="zh-CN"/>
              <a:t>3</a:t>
            </a:r>
            <a:r>
              <a:rPr lang="zh-CN" altLang="zh-CN"/>
              <a:t>版（</a:t>
            </a:r>
            <a:r>
              <a:rPr lang="en-US" altLang="zh-CN"/>
              <a:t>Post Office Protocol ver3</a:t>
            </a:r>
            <a:r>
              <a:rPr lang="zh-CN" altLang="zh-CN"/>
              <a:t>，</a:t>
            </a:r>
            <a:r>
              <a:rPr lang="en-US" altLang="zh-CN"/>
              <a:t>POP3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是</a:t>
            </a:r>
            <a:r>
              <a:rPr lang="zh-CN" altLang="zh-CN"/>
              <a:t>一个非常简单的邮件读取</a:t>
            </a:r>
            <a:r>
              <a:rPr lang="zh-CN" altLang="zh-CN" smtClean="0"/>
              <a:t>协议</a:t>
            </a:r>
            <a:endParaRPr lang="en-US" altLang="zh-CN" smtClean="0"/>
          </a:p>
          <a:p>
            <a:r>
              <a:rPr lang="zh-CN" altLang="zh-CN" smtClean="0"/>
              <a:t>用户</a:t>
            </a:r>
            <a:r>
              <a:rPr lang="zh-CN" altLang="zh-CN"/>
              <a:t>计算机中的用户代理采用</a:t>
            </a:r>
            <a:r>
              <a:rPr lang="en-US" altLang="zh-CN"/>
              <a:t>POP3</a:t>
            </a:r>
            <a:r>
              <a:rPr lang="zh-CN" altLang="zh-CN"/>
              <a:t>协议向自己的邮件服务器索取自己的</a:t>
            </a:r>
            <a:r>
              <a:rPr lang="zh-CN" altLang="zh-CN" smtClean="0"/>
              <a:t>邮件</a:t>
            </a:r>
            <a:endParaRPr lang="zh-CN" altLang="zh-CN"/>
          </a:p>
          <a:p>
            <a:r>
              <a:rPr lang="en-US" altLang="zh-CN" smtClean="0"/>
              <a:t>POP3</a:t>
            </a:r>
            <a:r>
              <a:rPr lang="zh-CN" altLang="zh-CN"/>
              <a:t>也是一个基于文本的（</a:t>
            </a:r>
            <a:r>
              <a:rPr lang="en-US" altLang="zh-CN"/>
              <a:t>ASCII</a:t>
            </a:r>
            <a:r>
              <a:rPr lang="zh-CN" altLang="zh-CN"/>
              <a:t>）的</a:t>
            </a:r>
            <a:r>
              <a:rPr lang="zh-CN" altLang="zh-CN" smtClean="0"/>
              <a:t>协议</a:t>
            </a:r>
            <a:endParaRPr lang="en-US" altLang="zh-CN" smtClean="0"/>
          </a:p>
          <a:p>
            <a:r>
              <a:rPr lang="zh-CN" altLang="zh-CN" smtClean="0"/>
              <a:t>客户端</a:t>
            </a:r>
            <a:r>
              <a:rPr lang="zh-CN" altLang="zh-CN"/>
              <a:t>与服务器之间采用命令</a:t>
            </a:r>
            <a:r>
              <a:rPr lang="en-US" altLang="zh-CN"/>
              <a:t>-</a:t>
            </a:r>
            <a:r>
              <a:rPr lang="zh-CN" altLang="zh-CN"/>
              <a:t>响应的方式进行交互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smtClean="0"/>
              <a:t>客户端通过</a:t>
            </a:r>
            <a:r>
              <a:rPr lang="en-US" altLang="zh-CN"/>
              <a:t>LIST</a:t>
            </a:r>
            <a:r>
              <a:rPr lang="zh-CN" altLang="zh-CN"/>
              <a:t>命令从服务器索取邮件</a:t>
            </a:r>
            <a:r>
              <a:rPr lang="zh-CN" altLang="zh-CN" smtClean="0"/>
              <a:t>列表</a:t>
            </a:r>
            <a:endParaRPr lang="en-US" altLang="zh-CN" smtClean="0"/>
          </a:p>
          <a:p>
            <a:r>
              <a:rPr lang="zh-CN" altLang="zh-CN" smtClean="0"/>
              <a:t>根据</a:t>
            </a:r>
            <a:r>
              <a:rPr lang="zh-CN" altLang="zh-CN"/>
              <a:t>列表展示的信息，使用</a:t>
            </a:r>
            <a:r>
              <a:rPr lang="en-US" altLang="zh-CN"/>
              <a:t>RETR</a:t>
            </a:r>
            <a:r>
              <a:rPr lang="zh-CN" altLang="zh-CN"/>
              <a:t>命令</a:t>
            </a:r>
            <a:r>
              <a:rPr lang="zh-CN" altLang="zh-CN" smtClean="0"/>
              <a:t>索取邮件</a:t>
            </a:r>
            <a:endParaRPr lang="zh-CN" altLang="zh-CN"/>
          </a:p>
          <a:p>
            <a:r>
              <a:rPr lang="zh-CN" altLang="zh-CN"/>
              <a:t>在默认情况下，</a:t>
            </a:r>
            <a:r>
              <a:rPr lang="en-US" altLang="zh-CN"/>
              <a:t>POP3</a:t>
            </a:r>
            <a:r>
              <a:rPr lang="zh-CN" altLang="zh-CN"/>
              <a:t>客户端一旦</a:t>
            </a:r>
            <a:r>
              <a:rPr lang="zh-CN" altLang="zh-CN" smtClean="0"/>
              <a:t>从服务器</a:t>
            </a:r>
            <a:r>
              <a:rPr lang="zh-CN" altLang="zh-CN"/>
              <a:t>索取</a:t>
            </a:r>
            <a:r>
              <a:rPr lang="zh-CN" altLang="zh-CN" smtClean="0"/>
              <a:t>了邮件</a:t>
            </a:r>
            <a:r>
              <a:rPr lang="zh-CN" altLang="zh-CN"/>
              <a:t>，该邮件就被下载到</a:t>
            </a:r>
            <a:r>
              <a:rPr lang="zh-CN" altLang="zh-CN" smtClean="0"/>
              <a:t>本地，服务器会把邮件删除</a:t>
            </a:r>
            <a:endParaRPr lang="en-US" altLang="zh-CN" smtClean="0"/>
          </a:p>
          <a:p>
            <a:pPr lvl="1"/>
            <a:r>
              <a:rPr lang="zh-CN" altLang="zh-CN" smtClean="0"/>
              <a:t>这</a:t>
            </a:r>
            <a:r>
              <a:rPr lang="zh-CN" altLang="zh-CN"/>
              <a:t>在一些情况下不够方便</a:t>
            </a:r>
            <a:r>
              <a:rPr lang="zh-CN" altLang="zh-CN" smtClean="0"/>
              <a:t>，后来</a:t>
            </a:r>
            <a:r>
              <a:rPr lang="zh-CN" altLang="zh-CN"/>
              <a:t>加以改进</a:t>
            </a:r>
            <a:r>
              <a:rPr lang="zh-CN" altLang="zh-CN" smtClean="0"/>
              <a:t>，通过</a:t>
            </a:r>
            <a:r>
              <a:rPr lang="zh-CN" altLang="zh-CN"/>
              <a:t>设置暂时不</a:t>
            </a:r>
            <a:r>
              <a:rPr lang="zh-CN" altLang="zh-CN" smtClean="0"/>
              <a:t>删除</a:t>
            </a:r>
            <a:endParaRPr lang="zh-CN" altLang="zh-CN"/>
          </a:p>
          <a:p>
            <a:r>
              <a:rPr lang="zh-CN" altLang="zh-CN" smtClean="0"/>
              <a:t>优势</a:t>
            </a:r>
            <a:r>
              <a:rPr lang="zh-CN" altLang="zh-CN"/>
              <a:t>是一旦下载到本地</a:t>
            </a:r>
            <a:r>
              <a:rPr lang="zh-CN" altLang="zh-CN" smtClean="0"/>
              <a:t>，不再</a:t>
            </a:r>
            <a:r>
              <a:rPr lang="zh-CN" altLang="zh-CN"/>
              <a:t>需要服务器的支持，服务器也可以及时清除过时的</a:t>
            </a:r>
            <a:r>
              <a:rPr lang="zh-CN" altLang="zh-CN" smtClean="0"/>
              <a:t>邮件</a:t>
            </a:r>
            <a:endParaRPr lang="en-US" altLang="zh-CN" smtClean="0"/>
          </a:p>
          <a:p>
            <a:r>
              <a:rPr lang="zh-CN" altLang="zh-CN" smtClean="0"/>
              <a:t>但</a:t>
            </a:r>
            <a:r>
              <a:rPr lang="zh-CN" altLang="zh-CN"/>
              <a:t>如果用户经常更换计算机，则查看邮件非常不方便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5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IMAP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IMAP</a:t>
            </a:r>
            <a:r>
              <a:rPr lang="zh-CN" altLang="zh-CN"/>
              <a:t>（</a:t>
            </a:r>
            <a:r>
              <a:rPr lang="en-US" altLang="zh-CN"/>
              <a:t>Internet Message Access Protocol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是一</a:t>
            </a:r>
            <a:r>
              <a:rPr lang="zh-CN" altLang="zh-CN"/>
              <a:t>个联机式的邮件查看协议，目前是第</a:t>
            </a:r>
            <a:r>
              <a:rPr lang="en-US" altLang="zh-CN"/>
              <a:t>4</a:t>
            </a:r>
            <a:r>
              <a:rPr lang="zh-CN" altLang="zh-CN" smtClean="0"/>
              <a:t>版本</a:t>
            </a:r>
            <a:endParaRPr lang="en-US" altLang="zh-CN" smtClean="0"/>
          </a:p>
          <a:p>
            <a:r>
              <a:rPr lang="zh-CN" altLang="en-US" smtClean="0"/>
              <a:t>借助</a:t>
            </a:r>
            <a:r>
              <a:rPr lang="en-US" altLang="zh-CN" smtClean="0"/>
              <a:t>IMAP</a:t>
            </a:r>
            <a:r>
              <a:rPr lang="zh-CN" altLang="zh-CN" smtClean="0"/>
              <a:t>客户端</a:t>
            </a:r>
            <a:r>
              <a:rPr lang="zh-CN" altLang="en-US" smtClean="0"/>
              <a:t>，</a:t>
            </a:r>
            <a:r>
              <a:rPr lang="zh-CN" altLang="zh-CN" smtClean="0"/>
              <a:t>用户可以</a:t>
            </a:r>
            <a:r>
              <a:rPr lang="zh-CN" altLang="zh-CN"/>
              <a:t>像在本地操作一样操纵邮件服务器的邮箱。</a:t>
            </a:r>
          </a:p>
          <a:p>
            <a:r>
              <a:rPr lang="zh-CN" altLang="zh-CN"/>
              <a:t>当</a:t>
            </a:r>
            <a:r>
              <a:rPr lang="en-US" altLang="zh-CN"/>
              <a:t>IMAP</a:t>
            </a:r>
            <a:r>
              <a:rPr lang="zh-CN" altLang="zh-CN"/>
              <a:t>客户端打开邮箱时，用户只能看到邮件的首部，若用户需打开某个邮件，客户端才会下载该</a:t>
            </a:r>
            <a:r>
              <a:rPr lang="zh-CN" altLang="zh-CN" smtClean="0"/>
              <a:t>邮件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用户可以为自己在邮箱内创建层次式的文件夹，按照文件夹来组织自己的</a:t>
            </a:r>
            <a:r>
              <a:rPr lang="zh-CN" altLang="zh-CN" smtClean="0"/>
              <a:t>邮件</a:t>
            </a:r>
            <a:endParaRPr lang="en-US" altLang="zh-CN" smtClean="0"/>
          </a:p>
          <a:p>
            <a:r>
              <a:rPr lang="zh-CN" altLang="zh-CN" smtClean="0"/>
              <a:t>还</a:t>
            </a:r>
            <a:r>
              <a:rPr lang="zh-CN" altLang="zh-CN"/>
              <a:t>可以按某种条件对邮件进行</a:t>
            </a:r>
            <a:r>
              <a:rPr lang="zh-CN" altLang="zh-CN" smtClean="0"/>
              <a:t>查找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用户未下达删除邮件的命令，服务器将一直保存相关</a:t>
            </a:r>
            <a:r>
              <a:rPr lang="zh-CN" altLang="zh-CN" smtClean="0"/>
              <a:t>邮件</a:t>
            </a:r>
            <a:endParaRPr lang="zh-CN" altLang="zh-CN"/>
          </a:p>
          <a:p>
            <a:r>
              <a:rPr lang="en-US" altLang="zh-CN"/>
              <a:t>IMAP</a:t>
            </a:r>
            <a:r>
              <a:rPr lang="zh-CN" altLang="zh-CN"/>
              <a:t>的优势是不占用本地计算机的</a:t>
            </a:r>
            <a:r>
              <a:rPr lang="zh-CN" altLang="zh-CN" smtClean="0"/>
              <a:t>资源</a:t>
            </a:r>
            <a:endParaRPr lang="en-US" altLang="zh-CN" smtClean="0"/>
          </a:p>
          <a:p>
            <a:r>
              <a:rPr lang="zh-CN" altLang="zh-CN" smtClean="0"/>
              <a:t>缺点</a:t>
            </a:r>
            <a:r>
              <a:rPr lang="zh-CN" altLang="zh-CN"/>
              <a:t>是必须联机才能查看邮件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zh-CN">
                <a:solidFill>
                  <a:srgbClr val="FF0000"/>
                </a:solidFill>
              </a:rPr>
              <a:t>基于网页查看邮件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这种方式没有特别的用户代理，也不用使用</a:t>
            </a:r>
            <a:r>
              <a:rPr lang="en-US" altLang="zh-CN"/>
              <a:t>IMAP</a:t>
            </a:r>
            <a:r>
              <a:rPr lang="zh-CN" altLang="zh-CN" smtClean="0"/>
              <a:t>协议</a:t>
            </a:r>
            <a:endParaRPr lang="en-US" altLang="zh-CN" smtClean="0"/>
          </a:p>
          <a:p>
            <a:r>
              <a:rPr lang="zh-CN" altLang="zh-CN" smtClean="0"/>
              <a:t>基于</a:t>
            </a:r>
            <a:r>
              <a:rPr lang="zh-CN" altLang="zh-CN"/>
              <a:t>网页对网站的访问来实现联机式的邮件</a:t>
            </a:r>
            <a:r>
              <a:rPr lang="zh-CN" altLang="zh-CN" smtClean="0"/>
              <a:t>查看</a:t>
            </a:r>
            <a:endParaRPr lang="zh-CN" altLang="zh-CN"/>
          </a:p>
          <a:p>
            <a:r>
              <a:rPr lang="zh-CN" altLang="zh-CN"/>
              <a:t>这种方式不需要在计算机中安装用户代理</a:t>
            </a:r>
            <a:r>
              <a:rPr lang="zh-CN" altLang="zh-CN" smtClean="0"/>
              <a:t>软件</a:t>
            </a:r>
            <a:endParaRPr lang="en-US" altLang="zh-CN" smtClean="0"/>
          </a:p>
          <a:p>
            <a:r>
              <a:rPr lang="zh-CN" altLang="zh-CN" smtClean="0"/>
              <a:t>不管</a:t>
            </a:r>
            <a:r>
              <a:rPr lang="zh-CN" altLang="zh-CN"/>
              <a:t>在什么地方，只要能找到上网的浏览器，就可以非常方便地收发、管理</a:t>
            </a:r>
            <a:r>
              <a:rPr lang="zh-CN" altLang="zh-CN" smtClean="0"/>
              <a:t>电子邮件</a:t>
            </a:r>
            <a:endParaRPr lang="en-US" altLang="zh-CN" smtClean="0"/>
          </a:p>
          <a:p>
            <a:r>
              <a:rPr lang="zh-CN" altLang="zh-CN" smtClean="0"/>
              <a:t>缺点</a:t>
            </a:r>
            <a:r>
              <a:rPr lang="zh-CN" altLang="zh-CN"/>
              <a:t>是必须联机才能查看邮件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1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pPr lvl="1"/>
            <a:r>
              <a:rPr lang="en-US" altLang="zh-CN"/>
              <a:t>20.2.1 </a:t>
            </a:r>
            <a:r>
              <a:rPr lang="zh-CN" altLang="zh-CN"/>
              <a:t>概述</a:t>
            </a:r>
          </a:p>
          <a:p>
            <a:pPr lvl="1"/>
            <a:r>
              <a:rPr lang="en-US" altLang="zh-CN"/>
              <a:t>20.2.2 </a:t>
            </a:r>
            <a:r>
              <a:rPr lang="zh-CN" altLang="zh-CN"/>
              <a:t>发送邮件：</a:t>
            </a:r>
            <a:r>
              <a:rPr lang="en-US" altLang="zh-CN"/>
              <a:t>SMTP</a:t>
            </a:r>
            <a:endParaRPr lang="zh-CN" altLang="zh-CN"/>
          </a:p>
          <a:p>
            <a:pPr lvl="1"/>
            <a:r>
              <a:rPr lang="en-US" altLang="zh-CN"/>
              <a:t>20.2.3 </a:t>
            </a:r>
            <a:r>
              <a:rPr lang="zh-CN" altLang="zh-CN"/>
              <a:t>接收邮件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20.2.4 MIME</a:t>
            </a:r>
            <a:r>
              <a:rPr lang="zh-CN" altLang="zh-CN">
                <a:solidFill>
                  <a:srgbClr val="FF0000"/>
                </a:solidFill>
              </a:rPr>
              <a:t>内容传送编码</a:t>
            </a:r>
          </a:p>
          <a:p>
            <a:r>
              <a:rPr lang="en-US" altLang="zh-CN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MIME</a:t>
            </a:r>
            <a:r>
              <a:rPr lang="zh-CN" altLang="zh-CN"/>
              <a:t>克服了</a:t>
            </a:r>
            <a:r>
              <a:rPr lang="en-US" altLang="zh-CN"/>
              <a:t>SMTP</a:t>
            </a:r>
            <a:r>
              <a:rPr lang="zh-CN" altLang="zh-CN"/>
              <a:t>的不少</a:t>
            </a:r>
            <a:r>
              <a:rPr lang="zh-CN" altLang="zh-CN" smtClean="0"/>
              <a:t>缺陷</a:t>
            </a:r>
            <a:endParaRPr lang="en-US" altLang="zh-CN" smtClean="0"/>
          </a:p>
          <a:p>
            <a:r>
              <a:rPr lang="zh-CN" altLang="zh-CN" smtClean="0"/>
              <a:t>其中</a:t>
            </a:r>
            <a:r>
              <a:rPr lang="zh-CN" altLang="zh-CN"/>
              <a:t>一个重要的工作是定义了内容传送</a:t>
            </a:r>
            <a:r>
              <a:rPr lang="zh-CN" altLang="zh-CN" smtClean="0"/>
              <a:t>编码</a:t>
            </a:r>
            <a:endParaRPr lang="en-US" altLang="zh-CN" smtClean="0"/>
          </a:p>
          <a:p>
            <a:r>
              <a:rPr lang="zh-CN" altLang="zh-CN" smtClean="0"/>
              <a:t>可</a:t>
            </a:r>
            <a:r>
              <a:rPr lang="zh-CN" altLang="zh-CN"/>
              <a:t>对任何内容格式进行</a:t>
            </a:r>
            <a:r>
              <a:rPr lang="zh-CN" altLang="zh-CN" smtClean="0"/>
              <a:t>转换</a:t>
            </a:r>
            <a:endParaRPr lang="en-US" altLang="zh-CN" smtClean="0"/>
          </a:p>
          <a:p>
            <a:r>
              <a:rPr lang="zh-CN" altLang="zh-CN" smtClean="0"/>
              <a:t>使</a:t>
            </a:r>
            <a:r>
              <a:rPr lang="zh-CN" altLang="zh-CN"/>
              <a:t>之可以适用于任何邮件</a:t>
            </a:r>
            <a:r>
              <a:rPr lang="zh-CN" altLang="zh-CN" smtClean="0"/>
              <a:t>系统</a:t>
            </a:r>
            <a:endParaRPr lang="en-US" altLang="zh-CN" smtClean="0"/>
          </a:p>
          <a:p>
            <a:r>
              <a:rPr lang="zh-CN" altLang="en-US"/>
              <a:t>最</a:t>
            </a:r>
            <a:r>
              <a:rPr lang="zh-CN" altLang="en-US" smtClean="0"/>
              <a:t>简单的是</a:t>
            </a:r>
            <a:r>
              <a:rPr lang="zh-CN" altLang="zh-CN">
                <a:solidFill>
                  <a:srgbClr val="FF0000"/>
                </a:solidFill>
              </a:rPr>
              <a:t>不</a:t>
            </a:r>
            <a:r>
              <a:rPr lang="zh-CN" altLang="zh-CN" smtClean="0">
                <a:solidFill>
                  <a:srgbClr val="FF0000"/>
                </a:solidFill>
              </a:rPr>
              <a:t>转换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3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目前</a:t>
            </a:r>
            <a:r>
              <a:rPr lang="en-US" altLang="zh-CN"/>
              <a:t>FTP</a:t>
            </a:r>
            <a:r>
              <a:rPr lang="zh-CN" altLang="zh-CN"/>
              <a:t>有两类协议：</a:t>
            </a:r>
          </a:p>
          <a:p>
            <a:pPr lvl="1"/>
            <a:r>
              <a:rPr lang="zh-CN" altLang="zh-CN"/>
              <a:t>基于</a:t>
            </a:r>
            <a:r>
              <a:rPr lang="en-US" altLang="zh-CN"/>
              <a:t>TCP</a:t>
            </a:r>
            <a:r>
              <a:rPr lang="zh-CN" altLang="zh-CN"/>
              <a:t>的文件传送协议</a:t>
            </a:r>
            <a:r>
              <a:rPr lang="en-US" altLang="zh-CN" smtClean="0"/>
              <a:t>FTP</a:t>
            </a:r>
            <a:endParaRPr lang="zh-CN" altLang="zh-CN"/>
          </a:p>
          <a:p>
            <a:pPr lvl="1"/>
            <a:r>
              <a:rPr lang="zh-CN" altLang="zh-CN"/>
              <a:t>基于</a:t>
            </a:r>
            <a:r>
              <a:rPr lang="en-US" altLang="zh-CN"/>
              <a:t>UDP</a:t>
            </a:r>
            <a:r>
              <a:rPr lang="zh-CN" altLang="zh-CN"/>
              <a:t>的简单文件传送协议</a:t>
            </a:r>
            <a:r>
              <a:rPr lang="en-US" altLang="zh-CN"/>
              <a:t>TFTP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en-US" altLang="zh-CN" smtClean="0">
                <a:solidFill>
                  <a:srgbClr val="FF0000"/>
                </a:solidFill>
              </a:rPr>
              <a:t>Quoted-Printable</a:t>
            </a:r>
            <a:r>
              <a:rPr lang="zh-CN" altLang="en-US">
                <a:solidFill>
                  <a:srgbClr val="FF0000"/>
                </a:solidFill>
              </a:rPr>
              <a:t>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适用于</a:t>
            </a:r>
            <a:r>
              <a:rPr lang="zh-CN" altLang="zh-CN"/>
              <a:t>所传数据中只有少量的非</a:t>
            </a:r>
            <a:r>
              <a:rPr lang="en-US" altLang="zh-CN"/>
              <a:t>ASCII</a:t>
            </a:r>
            <a:r>
              <a:rPr lang="zh-CN" altLang="zh-CN"/>
              <a:t>码（例如汉字）的</a:t>
            </a:r>
            <a:r>
              <a:rPr lang="zh-CN" altLang="zh-CN" smtClean="0"/>
              <a:t>情况</a:t>
            </a:r>
            <a:endParaRPr lang="en-US" altLang="zh-CN" smtClean="0"/>
          </a:p>
          <a:p>
            <a:r>
              <a:rPr lang="zh-CN" altLang="zh-CN" smtClean="0"/>
              <a:t>编码方法</a:t>
            </a:r>
            <a:r>
              <a:rPr lang="zh-CN" altLang="zh-CN"/>
              <a:t>以等号（</a:t>
            </a:r>
            <a:r>
              <a:rPr lang="en-US" altLang="zh-CN"/>
              <a:t>=</a:t>
            </a:r>
            <a:r>
              <a:rPr lang="zh-CN" altLang="zh-CN"/>
              <a:t>）为转义符。</a:t>
            </a:r>
          </a:p>
          <a:p>
            <a:r>
              <a:rPr lang="zh-CN" altLang="zh-CN" smtClean="0"/>
              <a:t>对于可</a:t>
            </a:r>
            <a:r>
              <a:rPr lang="zh-CN" altLang="zh-CN"/>
              <a:t>打印的</a:t>
            </a:r>
            <a:r>
              <a:rPr lang="en-US" altLang="zh-CN"/>
              <a:t>ASCII</a:t>
            </a:r>
            <a:r>
              <a:rPr lang="zh-CN" altLang="zh-CN"/>
              <a:t>码，除等号外都不做</a:t>
            </a:r>
            <a:r>
              <a:rPr lang="zh-CN" altLang="zh-CN" smtClean="0"/>
              <a:t>改变</a:t>
            </a:r>
            <a:endParaRPr lang="en-US" altLang="zh-CN" smtClean="0"/>
          </a:p>
          <a:p>
            <a:r>
              <a:rPr lang="zh-CN" altLang="zh-CN" smtClean="0"/>
              <a:t>对于</a:t>
            </a:r>
            <a:r>
              <a:rPr lang="zh-CN" altLang="zh-CN"/>
              <a:t>其他情况（等号、不可打印的</a:t>
            </a:r>
            <a:r>
              <a:rPr lang="en-US" altLang="zh-CN"/>
              <a:t>ASCII</a:t>
            </a:r>
            <a:r>
              <a:rPr lang="zh-CN" altLang="zh-CN"/>
              <a:t>码、非</a:t>
            </a:r>
            <a:r>
              <a:rPr lang="en-US" altLang="zh-CN"/>
              <a:t>ASCII</a:t>
            </a:r>
            <a:r>
              <a:rPr lang="zh-CN" altLang="zh-CN"/>
              <a:t>码）的数据的编码方法是：</a:t>
            </a:r>
          </a:p>
          <a:p>
            <a:pPr lvl="1"/>
            <a:r>
              <a:rPr lang="zh-CN" altLang="zh-CN"/>
              <a:t>将每个字节转换为</a:t>
            </a:r>
            <a:r>
              <a:rPr lang="en-US" altLang="zh-CN"/>
              <a:t>8</a:t>
            </a:r>
            <a:r>
              <a:rPr lang="zh-CN" altLang="zh-CN"/>
              <a:t>比特二进制数。</a:t>
            </a:r>
          </a:p>
          <a:p>
            <a:pPr lvl="1"/>
            <a:r>
              <a:rPr lang="zh-CN" altLang="zh-CN"/>
              <a:t>将</a:t>
            </a:r>
            <a:r>
              <a:rPr lang="en-US" altLang="zh-CN"/>
              <a:t>8</a:t>
            </a:r>
            <a:r>
              <a:rPr lang="zh-CN" altLang="zh-CN"/>
              <a:t>比特二进制数用两个十六进制数表示。</a:t>
            </a:r>
          </a:p>
          <a:p>
            <a:pPr lvl="1"/>
            <a:r>
              <a:rPr lang="zh-CN" altLang="zh-CN"/>
              <a:t>在前面再加上一个等号。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以汉字“系统”为例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二进制编码</a:t>
            </a:r>
            <a:r>
              <a:rPr lang="zh-CN" altLang="zh-CN"/>
              <a:t>是</a:t>
            </a:r>
            <a:r>
              <a:rPr lang="en-US" altLang="zh-CN"/>
              <a:t>11001111 10110101 11001101 10110011</a:t>
            </a:r>
            <a:r>
              <a:rPr lang="zh-CN" altLang="zh-CN"/>
              <a:t>（非</a:t>
            </a:r>
            <a:r>
              <a:rPr lang="en-US" altLang="zh-CN"/>
              <a:t>ASCII</a:t>
            </a:r>
            <a:r>
              <a:rPr lang="zh-CN" altLang="zh-CN"/>
              <a:t>码，中间实际上无空格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转换</a:t>
            </a:r>
            <a:r>
              <a:rPr lang="zh-CN" altLang="zh-CN"/>
              <a:t>为十六进制</a:t>
            </a:r>
            <a:r>
              <a:rPr lang="en-US" altLang="zh-CN"/>
              <a:t>CF B5 CD </a:t>
            </a:r>
            <a:r>
              <a:rPr lang="en-US" altLang="zh-CN" smtClean="0"/>
              <a:t>B3</a:t>
            </a:r>
          </a:p>
          <a:p>
            <a:r>
              <a:rPr lang="zh-CN" altLang="zh-CN" smtClean="0"/>
              <a:t>加上</a:t>
            </a:r>
            <a:r>
              <a:rPr lang="zh-CN" altLang="zh-CN"/>
              <a:t>转义符为</a:t>
            </a:r>
            <a:r>
              <a:rPr lang="en-US" altLang="zh-CN"/>
              <a:t>=</a:t>
            </a:r>
            <a:r>
              <a:rPr lang="en-US" altLang="zh-CN" smtClean="0"/>
              <a:t>CF=B5=CD=B3</a:t>
            </a:r>
          </a:p>
          <a:p>
            <a:r>
              <a:rPr lang="zh-CN" altLang="zh-CN" smtClean="0"/>
              <a:t>这</a:t>
            </a:r>
            <a:r>
              <a:rPr lang="en-US" altLang="zh-CN"/>
              <a:t>12</a:t>
            </a:r>
            <a:r>
              <a:rPr lang="zh-CN" altLang="zh-CN"/>
              <a:t>个字符（共</a:t>
            </a:r>
            <a:r>
              <a:rPr lang="en-US" altLang="zh-CN"/>
              <a:t>96</a:t>
            </a:r>
            <a:r>
              <a:rPr lang="zh-CN" altLang="zh-CN"/>
              <a:t>比特）都是可打印的</a:t>
            </a:r>
            <a:r>
              <a:rPr lang="en-US" altLang="zh-CN"/>
              <a:t>ASCII</a:t>
            </a:r>
            <a:r>
              <a:rPr lang="zh-CN" altLang="zh-CN" smtClean="0"/>
              <a:t>字符</a:t>
            </a:r>
            <a:endParaRPr lang="en-US" altLang="zh-CN" smtClean="0"/>
          </a:p>
          <a:p>
            <a:r>
              <a:rPr lang="zh-CN" altLang="zh-CN" smtClean="0"/>
              <a:t>和</a:t>
            </a:r>
            <a:r>
              <a:rPr lang="zh-CN" altLang="zh-CN"/>
              <a:t>原来的</a:t>
            </a:r>
            <a:r>
              <a:rPr lang="en-US" altLang="zh-CN"/>
              <a:t>32</a:t>
            </a:r>
            <a:r>
              <a:rPr lang="zh-CN" altLang="zh-CN"/>
              <a:t>比特相比，额外开销达</a:t>
            </a:r>
            <a:r>
              <a:rPr lang="en-US" altLang="zh-CN"/>
              <a:t>200</a:t>
            </a:r>
            <a:r>
              <a:rPr lang="en-US" altLang="zh-CN" smtClean="0"/>
              <a:t>%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1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传输等号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等号</a:t>
            </a:r>
            <a:r>
              <a:rPr lang="zh-CN" altLang="zh-CN"/>
              <a:t>的二进制代码为</a:t>
            </a:r>
            <a:r>
              <a:rPr lang="en-US" altLang="zh-CN" smtClean="0"/>
              <a:t>00111101</a:t>
            </a:r>
          </a:p>
          <a:p>
            <a:r>
              <a:rPr lang="zh-CN" altLang="zh-CN" smtClean="0"/>
              <a:t>转换</a:t>
            </a:r>
            <a:r>
              <a:rPr lang="zh-CN" altLang="zh-CN"/>
              <a:t>为十六进制</a:t>
            </a:r>
            <a:r>
              <a:rPr lang="en-US" altLang="zh-CN" smtClean="0"/>
              <a:t>3D</a:t>
            </a:r>
          </a:p>
          <a:p>
            <a:r>
              <a:rPr lang="zh-CN" altLang="zh-CN" smtClean="0"/>
              <a:t>最终</a:t>
            </a:r>
            <a:r>
              <a:rPr lang="zh-CN" altLang="zh-CN"/>
              <a:t>编码为</a:t>
            </a:r>
            <a:r>
              <a:rPr lang="en-US" altLang="zh-CN"/>
              <a:t>=3D</a:t>
            </a:r>
            <a:r>
              <a:rPr lang="zh-CN" altLang="zh-CN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17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base64 </a:t>
            </a:r>
            <a:r>
              <a:rPr lang="zh-CN" altLang="zh-CN">
                <a:solidFill>
                  <a:srgbClr val="FF0000"/>
                </a:solidFill>
              </a:rPr>
              <a:t>编码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901952"/>
          </a:xfrm>
        </p:spPr>
        <p:txBody>
          <a:bodyPr/>
          <a:lstStyle/>
          <a:p>
            <a:pPr lvl="0"/>
            <a:r>
              <a:rPr lang="zh-CN" altLang="zh-CN"/>
              <a:t>把二进制数据划分为一个个</a:t>
            </a:r>
            <a:r>
              <a:rPr lang="en-US" altLang="zh-CN"/>
              <a:t>24</a:t>
            </a:r>
            <a:r>
              <a:rPr lang="zh-CN" altLang="zh-CN"/>
              <a:t>比特长的二进制</a:t>
            </a:r>
            <a:r>
              <a:rPr lang="zh-CN" altLang="zh-CN" smtClean="0"/>
              <a:t>串</a:t>
            </a:r>
            <a:endParaRPr lang="zh-CN" altLang="zh-CN"/>
          </a:p>
          <a:p>
            <a:pPr lvl="0"/>
            <a:r>
              <a:rPr lang="zh-CN" altLang="zh-CN"/>
              <a:t>把每个</a:t>
            </a:r>
            <a:r>
              <a:rPr lang="en-US" altLang="zh-CN"/>
              <a:t>24</a:t>
            </a:r>
            <a:r>
              <a:rPr lang="zh-CN" altLang="zh-CN"/>
              <a:t>比特二进制串划分为</a:t>
            </a:r>
            <a:r>
              <a:rPr lang="en-US" altLang="zh-CN"/>
              <a:t>4</a:t>
            </a:r>
            <a:r>
              <a:rPr lang="zh-CN" altLang="zh-CN"/>
              <a:t>个</a:t>
            </a:r>
            <a:r>
              <a:rPr lang="en-US" altLang="zh-CN"/>
              <a:t>6</a:t>
            </a:r>
            <a:r>
              <a:rPr lang="zh-CN" altLang="zh-CN"/>
              <a:t>比特</a:t>
            </a:r>
            <a:r>
              <a:rPr lang="zh-CN" altLang="zh-CN" smtClean="0"/>
              <a:t>组</a:t>
            </a:r>
            <a:endParaRPr lang="zh-CN" altLang="zh-CN"/>
          </a:p>
          <a:p>
            <a:pPr lvl="0"/>
            <a:r>
              <a:rPr lang="zh-CN" altLang="zh-CN"/>
              <a:t>把每个</a:t>
            </a:r>
            <a:r>
              <a:rPr lang="en-US" altLang="zh-CN"/>
              <a:t>6</a:t>
            </a:r>
            <a:r>
              <a:rPr lang="zh-CN" altLang="zh-CN"/>
              <a:t>比特组计算成</a:t>
            </a:r>
            <a:r>
              <a:rPr lang="en-US" altLang="zh-CN"/>
              <a:t>10</a:t>
            </a:r>
            <a:r>
              <a:rPr lang="zh-CN" altLang="zh-CN"/>
              <a:t>进制值，作为索引，按</a:t>
            </a:r>
            <a:r>
              <a:rPr lang="zh-CN" altLang="zh-CN" smtClean="0"/>
              <a:t>表映射</a:t>
            </a:r>
            <a:r>
              <a:rPr lang="zh-CN" altLang="zh-CN"/>
              <a:t>关系转换为</a:t>
            </a:r>
            <a:r>
              <a:rPr lang="en-US" altLang="zh-CN"/>
              <a:t>ASCII</a:t>
            </a:r>
            <a:r>
              <a:rPr lang="zh-CN" altLang="zh-CN"/>
              <a:t>码字符。</a:t>
            </a:r>
          </a:p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4367"/>
              </p:ext>
            </p:extLst>
          </p:nvPr>
        </p:nvGraphicFramePr>
        <p:xfrm>
          <a:off x="179512" y="3429000"/>
          <a:ext cx="8928992" cy="324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632"/>
                <a:gridCol w="1096081"/>
                <a:gridCol w="689239"/>
                <a:gridCol w="1088901"/>
                <a:gridCol w="686846"/>
                <a:gridCol w="1100867"/>
                <a:gridCol w="684452"/>
                <a:gridCol w="1102064"/>
                <a:gridCol w="683256"/>
                <a:gridCol w="1105654"/>
              </a:tblGrid>
              <a:tr h="780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索引</a:t>
                      </a:r>
                      <a:r>
                        <a:rPr lang="zh-CN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ASCII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码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索引</a:t>
                      </a:r>
                      <a:r>
                        <a:rPr lang="zh-CN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-16510"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ASCII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码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索引</a:t>
                      </a:r>
                      <a:r>
                        <a:rPr lang="zh-CN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ASCII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码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索引</a:t>
                      </a:r>
                      <a:r>
                        <a:rPr lang="zh-CN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ASCII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码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索引</a:t>
                      </a:r>
                      <a:r>
                        <a:rPr lang="zh-CN" sz="2000" kern="10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ASCII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码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G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H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...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...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25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FF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Z</a:t>
                      </a:r>
                      <a:endParaRPr lang="zh-CN" sz="2400" b="1" kern="100">
                        <a:solidFill>
                          <a:srgbClr val="FF0000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F0BB"/>
                    </a:solidFill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26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27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28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29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d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30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e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31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f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32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g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33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h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...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...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51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rgbClr val="CC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z</a:t>
                      </a:r>
                      <a:endParaRPr lang="zh-CN" sz="2400" b="1" kern="100">
                        <a:solidFill>
                          <a:srgbClr val="CC00FF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EBFF"/>
                    </a:solidFill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52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53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54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55</a:t>
                      </a:r>
                      <a:endParaRPr kumimoji="0"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3</a:t>
                      </a:r>
                      <a:endParaRPr kumimoji="0"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56</a:t>
                      </a:r>
                      <a:endParaRPr kumimoji="0"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4</a:t>
                      </a:r>
                      <a:endParaRPr kumimoji="0"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</a:tr>
              <a:tr h="4099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57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...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...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61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  <a:endParaRPr lang="zh-CN" sz="2400" b="1" kern="10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62</a:t>
                      </a:r>
                      <a:endParaRPr lang="zh-CN" sz="2400" b="1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+</a:t>
                      </a:r>
                      <a:endParaRPr lang="zh-CN" sz="2400" b="1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63</a:t>
                      </a:r>
                      <a:endParaRPr lang="zh-CN" sz="2400" b="1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/</a:t>
                      </a:r>
                      <a:endParaRPr lang="zh-CN" sz="2400" b="1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4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base64</a:t>
            </a:r>
            <a:r>
              <a:rPr lang="zh-CN" altLang="zh-CN" smtClean="0"/>
              <a:t>编码例子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24</a:t>
            </a:r>
            <a:r>
              <a:rPr lang="zh-CN" altLang="zh-CN"/>
              <a:t>比特二进制数据</a:t>
            </a:r>
            <a:r>
              <a:rPr lang="zh-CN" altLang="zh-CN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000111</a:t>
            </a:r>
            <a:r>
              <a:rPr lang="en-US" altLang="zh-CN" smtClean="0">
                <a:solidFill>
                  <a:srgbClr val="00B050"/>
                </a:solidFill>
              </a:rPr>
              <a:t>00  </a:t>
            </a:r>
            <a:r>
              <a:rPr lang="en-US" altLang="zh-CN">
                <a:solidFill>
                  <a:srgbClr val="00B050"/>
                </a:solidFill>
              </a:rPr>
              <a:t>0100</a:t>
            </a:r>
            <a:r>
              <a:rPr lang="en-US" altLang="zh-CN">
                <a:solidFill>
                  <a:srgbClr val="C00000"/>
                </a:solidFill>
              </a:rPr>
              <a:t>0000  00</a:t>
            </a:r>
            <a:r>
              <a:rPr lang="en-US" altLang="zh-CN"/>
              <a:t>011001</a:t>
            </a:r>
            <a:endParaRPr lang="zh-CN" altLang="zh-CN"/>
          </a:p>
          <a:p>
            <a:r>
              <a:rPr lang="zh-CN" altLang="zh-CN"/>
              <a:t>划分为</a:t>
            </a:r>
            <a:r>
              <a:rPr lang="en-US" altLang="zh-CN"/>
              <a:t>4</a:t>
            </a:r>
            <a:r>
              <a:rPr lang="zh-CN" altLang="zh-CN"/>
              <a:t>个</a:t>
            </a:r>
            <a:r>
              <a:rPr lang="en-US" altLang="zh-CN"/>
              <a:t>6</a:t>
            </a:r>
            <a:r>
              <a:rPr lang="zh-CN" altLang="zh-CN"/>
              <a:t>位组</a:t>
            </a:r>
            <a:r>
              <a:rPr lang="zh-CN" altLang="zh-CN" smtClean="0"/>
              <a:t>：</a:t>
            </a:r>
            <a:r>
              <a:rPr lang="en-US" altLang="zh-CN" smtClean="0"/>
              <a:t> </a:t>
            </a:r>
            <a:r>
              <a:rPr lang="zh-CN" altLang="zh-CN" smtClean="0"/>
              <a:t> </a:t>
            </a:r>
            <a:r>
              <a:rPr lang="en-US" altLang="zh-CN">
                <a:solidFill>
                  <a:srgbClr val="FF0000"/>
                </a:solidFill>
              </a:rPr>
              <a:t>000111</a:t>
            </a:r>
            <a:r>
              <a:rPr lang="en-US" altLang="zh-CN"/>
              <a:t> </a:t>
            </a:r>
            <a:r>
              <a:rPr lang="en-US" altLang="zh-CN">
                <a:solidFill>
                  <a:srgbClr val="00B050"/>
                </a:solidFill>
              </a:rPr>
              <a:t>000100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C00000"/>
                </a:solidFill>
              </a:rPr>
              <a:t>000000</a:t>
            </a:r>
            <a:r>
              <a:rPr lang="en-US" altLang="zh-CN" smtClean="0"/>
              <a:t> 011001</a:t>
            </a:r>
            <a:endParaRPr lang="zh-CN" altLang="zh-CN"/>
          </a:p>
          <a:p>
            <a:r>
              <a:rPr lang="zh-CN" altLang="zh-CN"/>
              <a:t>对应的</a:t>
            </a:r>
            <a:r>
              <a:rPr lang="en-US" altLang="zh-CN"/>
              <a:t>base64</a:t>
            </a:r>
            <a:r>
              <a:rPr lang="zh-CN" altLang="zh-CN"/>
              <a:t>编码</a:t>
            </a:r>
            <a:r>
              <a:rPr lang="en-US" altLang="zh-CN"/>
              <a:t>     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en-US" altLang="zh-CN"/>
              <a:t>    </a:t>
            </a:r>
            <a:r>
              <a:rPr lang="en-US" altLang="zh-CN" smtClean="0"/>
              <a:t> </a:t>
            </a:r>
            <a:r>
              <a:rPr lang="en-US" altLang="zh-CN">
                <a:solidFill>
                  <a:srgbClr val="00B050"/>
                </a:solidFill>
              </a:rPr>
              <a:t>E</a:t>
            </a:r>
            <a:r>
              <a:rPr lang="en-US" altLang="zh-CN"/>
              <a:t> </a:t>
            </a:r>
            <a:r>
              <a:rPr lang="en-US" altLang="zh-CN" smtClean="0"/>
              <a:t>     </a:t>
            </a:r>
            <a:r>
              <a:rPr lang="en-US" altLang="zh-CN">
                <a:solidFill>
                  <a:srgbClr val="C00000"/>
                </a:solidFill>
              </a:rPr>
              <a:t>A</a:t>
            </a:r>
            <a:r>
              <a:rPr lang="en-US" altLang="zh-CN"/>
              <a:t>      </a:t>
            </a:r>
            <a:r>
              <a:rPr lang="en-US" altLang="zh-CN" smtClean="0"/>
              <a:t>Z</a:t>
            </a:r>
          </a:p>
          <a:p>
            <a:r>
              <a:rPr lang="en-US" altLang="zh-CN"/>
              <a:t>24</a:t>
            </a:r>
            <a:r>
              <a:rPr lang="zh-CN" altLang="zh-CN"/>
              <a:t>比特的二进制数据在</a:t>
            </a:r>
            <a:r>
              <a:rPr lang="en-US" altLang="zh-CN"/>
              <a:t>base64</a:t>
            </a:r>
            <a:r>
              <a:rPr lang="zh-CN" altLang="zh-CN"/>
              <a:t>编码后为</a:t>
            </a:r>
            <a:r>
              <a:rPr lang="en-US" altLang="zh-CN"/>
              <a:t>32</a:t>
            </a:r>
            <a:r>
              <a:rPr lang="zh-CN" altLang="zh-CN"/>
              <a:t>比特，额外开销为</a:t>
            </a:r>
            <a:r>
              <a:rPr lang="en-US" altLang="zh-CN"/>
              <a:t>1/3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34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r>
              <a:rPr lang="en-US" altLang="zh-CN" smtClean="0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20.3.1 </a:t>
            </a:r>
            <a:r>
              <a:rPr lang="zh-CN" altLang="zh-CN">
                <a:solidFill>
                  <a:srgbClr val="FF0000"/>
                </a:solidFill>
              </a:rPr>
              <a:t>概述</a:t>
            </a:r>
          </a:p>
          <a:p>
            <a:pPr lvl="1"/>
            <a:r>
              <a:rPr lang="en-US" altLang="zh-CN"/>
              <a:t>20.3.2 </a:t>
            </a:r>
            <a:r>
              <a:rPr lang="zh-CN" altLang="zh-CN"/>
              <a:t>超文本传送协议</a:t>
            </a:r>
            <a:r>
              <a:rPr lang="en-US" altLang="zh-CN"/>
              <a:t>HTTP</a:t>
            </a:r>
            <a:endParaRPr lang="zh-CN" altLang="zh-CN"/>
          </a:p>
          <a:p>
            <a:pPr lvl="1"/>
            <a:r>
              <a:rPr lang="en-US" altLang="zh-CN"/>
              <a:t>20.3.3 HTTP</a:t>
            </a:r>
            <a:r>
              <a:rPr lang="zh-CN" altLang="zh-CN"/>
              <a:t>的请求和应答</a:t>
            </a:r>
          </a:p>
          <a:p>
            <a:pPr lvl="1"/>
            <a:r>
              <a:rPr lang="en-US" altLang="zh-CN"/>
              <a:t>20.3.4 </a:t>
            </a:r>
            <a:r>
              <a:rPr lang="zh-CN" altLang="zh-CN"/>
              <a:t>代理服务器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万维网的定性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万维网不是物理</a:t>
            </a:r>
            <a:r>
              <a:rPr lang="zh-CN" altLang="zh-CN" smtClean="0"/>
              <a:t>网络</a:t>
            </a:r>
            <a:endParaRPr lang="en-US" altLang="zh-CN" smtClean="0"/>
          </a:p>
          <a:p>
            <a:r>
              <a:rPr lang="zh-CN" altLang="zh-CN" smtClean="0"/>
              <a:t>也</a:t>
            </a:r>
            <a:r>
              <a:rPr lang="zh-CN" altLang="zh-CN"/>
              <a:t>不是</a:t>
            </a:r>
            <a:r>
              <a:rPr lang="zh-CN" altLang="zh-CN" smtClean="0"/>
              <a:t>互联网</a:t>
            </a:r>
            <a:endParaRPr lang="en-US" altLang="zh-CN" smtClean="0"/>
          </a:p>
          <a:p>
            <a:r>
              <a:rPr lang="zh-CN" altLang="zh-CN" smtClean="0"/>
              <a:t>是</a:t>
            </a:r>
            <a:r>
              <a:rPr lang="zh-CN" altLang="zh-CN"/>
              <a:t>一种架构在互联网之上的、面向最终用户的</a:t>
            </a:r>
            <a:r>
              <a:rPr lang="zh-CN" altLang="zh-CN" smtClean="0"/>
              <a:t>应用</a:t>
            </a:r>
            <a:endParaRPr lang="en-US" altLang="zh-CN" smtClean="0"/>
          </a:p>
          <a:p>
            <a:r>
              <a:rPr lang="zh-CN" altLang="zh-CN" smtClean="0"/>
              <a:t>万维网</a:t>
            </a:r>
            <a:r>
              <a:rPr lang="zh-CN" altLang="zh-CN"/>
              <a:t>中，连网的主体是各种软件（网页、数据、文件、音视频等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这些</a:t>
            </a:r>
            <a:r>
              <a:rPr lang="zh-CN" altLang="zh-CN"/>
              <a:t>软件通过链接（</a:t>
            </a:r>
            <a:r>
              <a:rPr lang="en-US" altLang="zh-CN"/>
              <a:t>link</a:t>
            </a:r>
            <a:r>
              <a:rPr lang="zh-CN" altLang="zh-CN"/>
              <a:t>，或称超链</a:t>
            </a:r>
            <a:r>
              <a:rPr lang="en-US" altLang="zh-CN"/>
              <a:t>hyperlink</a:t>
            </a:r>
            <a:r>
              <a:rPr lang="zh-CN" altLang="zh-CN"/>
              <a:t>）的方式形成了</a:t>
            </a:r>
            <a:r>
              <a:rPr lang="zh-CN" altLang="zh-CN">
                <a:solidFill>
                  <a:srgbClr val="FF0000"/>
                </a:solidFill>
              </a:rPr>
              <a:t>资源的</a:t>
            </a:r>
            <a:r>
              <a:rPr lang="zh-CN" altLang="zh-CN" smtClean="0">
                <a:solidFill>
                  <a:srgbClr val="FF0000"/>
                </a:solidFill>
              </a:rPr>
              <a:t>网络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zh-CN" smtClean="0"/>
              <a:t>最终</a:t>
            </a:r>
            <a:r>
              <a:rPr lang="zh-CN" altLang="zh-CN"/>
              <a:t>使万维网成为一个大规模的、联机式的信息储藏所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万维网源自超文本（</a:t>
            </a:r>
            <a:r>
              <a:rPr lang="en-US" altLang="zh-CN"/>
              <a:t>hypertext</a:t>
            </a:r>
            <a:r>
              <a:rPr lang="zh-CN" altLang="zh-CN"/>
              <a:t>，包含超链接的文本）</a:t>
            </a:r>
            <a:r>
              <a:rPr lang="zh-CN" altLang="zh-CN" smtClean="0"/>
              <a:t>系统</a:t>
            </a:r>
            <a:endParaRPr lang="en-US" altLang="zh-CN" smtClean="0"/>
          </a:p>
          <a:p>
            <a:r>
              <a:rPr lang="zh-CN" altLang="zh-CN" smtClean="0"/>
              <a:t>一</a:t>
            </a:r>
            <a:r>
              <a:rPr lang="zh-CN" altLang="zh-CN"/>
              <a:t>个超文本由多个信息源链接而成，利用链接使用户可以找到另一个</a:t>
            </a:r>
            <a:r>
              <a:rPr lang="zh-CN" altLang="zh-CN" smtClean="0"/>
              <a:t>文档</a:t>
            </a:r>
            <a:endParaRPr lang="en-US" altLang="zh-CN" smtClean="0"/>
          </a:p>
          <a:p>
            <a:r>
              <a:rPr lang="zh-CN" altLang="zh-CN" smtClean="0"/>
              <a:t>当前</a:t>
            </a:r>
            <a:r>
              <a:rPr lang="zh-CN" altLang="zh-CN"/>
              <a:t>的万维网将文档内容从文本扩展到了多媒体（如图形、图像、声音、动画、视频等），并可以分布在全世界，是</a:t>
            </a:r>
            <a:r>
              <a:rPr lang="zh-CN" altLang="zh-CN">
                <a:solidFill>
                  <a:srgbClr val="FF0000"/>
                </a:solidFill>
              </a:rPr>
              <a:t>分布式超媒体</a:t>
            </a:r>
            <a:r>
              <a:rPr lang="zh-CN" altLang="zh-CN"/>
              <a:t>（</a:t>
            </a:r>
            <a:r>
              <a:rPr lang="en-US" altLang="zh-CN"/>
              <a:t>hypermedia</a:t>
            </a:r>
            <a:r>
              <a:rPr lang="zh-CN" altLang="zh-CN"/>
              <a:t>）系统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2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740127"/>
              </p:ext>
            </p:extLst>
          </p:nvPr>
        </p:nvGraphicFramePr>
        <p:xfrm>
          <a:off x="179512" y="1484784"/>
          <a:ext cx="8836258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6657399" imgH="3358299" progId="Visio.Drawing.11">
                  <p:embed/>
                </p:oleObj>
              </mc:Choice>
              <mc:Fallback>
                <p:oleObj name="Visio" r:id="rId3" imgW="6657399" imgH="335829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484784"/>
                        <a:ext cx="8836258" cy="44644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544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万维网</a:t>
            </a:r>
            <a:r>
              <a:rPr lang="zh-CN" altLang="zh-CN"/>
              <a:t>处处体现了分布式的</a:t>
            </a:r>
            <a:r>
              <a:rPr lang="zh-CN" altLang="zh-CN" smtClean="0"/>
              <a:t>特点</a:t>
            </a:r>
            <a:endParaRPr lang="en-US" altLang="zh-CN" smtClean="0"/>
          </a:p>
          <a:p>
            <a:pPr lvl="1"/>
            <a:r>
              <a:rPr lang="zh-CN" altLang="zh-CN"/>
              <a:t>资源自身的位置（分布在全球</a:t>
            </a:r>
            <a:r>
              <a:rPr lang="zh-CN" altLang="zh-CN" smtClean="0"/>
              <a:t>）</a:t>
            </a:r>
            <a:endParaRPr lang="en-US" altLang="zh-CN" smtClean="0"/>
          </a:p>
          <a:p>
            <a:pPr lvl="1"/>
            <a:r>
              <a:rPr lang="zh-CN" altLang="zh-CN"/>
              <a:t>文档与资源的位置（从一个主机的</a:t>
            </a:r>
            <a:r>
              <a:rPr lang="zh-CN" altLang="zh-CN" smtClean="0"/>
              <a:t>文档访问</a:t>
            </a:r>
            <a:r>
              <a:rPr lang="zh-CN" altLang="zh-CN"/>
              <a:t>另一个主机的资源）</a:t>
            </a:r>
            <a:endParaRPr lang="en-US" altLang="zh-CN" smtClean="0"/>
          </a:p>
          <a:p>
            <a:r>
              <a:rPr lang="zh-CN" altLang="zh-CN" smtClean="0"/>
              <a:t>分布式</a:t>
            </a:r>
            <a:r>
              <a:rPr lang="zh-CN" altLang="zh-CN"/>
              <a:t>有优势（资源无所不在）也有</a:t>
            </a:r>
            <a:r>
              <a:rPr lang="zh-CN" altLang="zh-CN" smtClean="0"/>
              <a:t>不足</a:t>
            </a:r>
            <a:endParaRPr lang="en-US" altLang="zh-CN" smtClean="0"/>
          </a:p>
          <a:p>
            <a:r>
              <a:rPr lang="zh-CN" altLang="zh-CN" smtClean="0"/>
              <a:t>例如</a:t>
            </a:r>
            <a:r>
              <a:rPr lang="zh-CN" altLang="zh-CN"/>
              <a:t>当站点</a:t>
            </a:r>
            <a:r>
              <a:rPr lang="en-US" altLang="zh-CN"/>
              <a:t>E</a:t>
            </a:r>
            <a:r>
              <a:rPr lang="zh-CN" altLang="zh-CN"/>
              <a:t>删除了音乐文件后，不会通知站点</a:t>
            </a:r>
            <a:r>
              <a:rPr lang="en-US" altLang="zh-CN"/>
              <a:t>C</a:t>
            </a:r>
            <a:r>
              <a:rPr lang="zh-CN" altLang="zh-CN"/>
              <a:t>，这样会使得文档</a:t>
            </a:r>
            <a:r>
              <a:rPr lang="en-US" altLang="zh-CN"/>
              <a:t>c</a:t>
            </a:r>
            <a:r>
              <a:rPr lang="zh-CN" altLang="zh-CN"/>
              <a:t>中</a:t>
            </a:r>
            <a:r>
              <a:rPr lang="en-US" altLang="zh-CN"/>
              <a:t>url</a:t>
            </a:r>
            <a:r>
              <a:rPr lang="en-US" altLang="zh-CN" baseline="-25000"/>
              <a:t>mus</a:t>
            </a:r>
            <a:r>
              <a:rPr lang="zh-CN" altLang="zh-CN"/>
              <a:t>链接失效了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/>
              <a:t>主要工作</a:t>
            </a:r>
            <a:r>
              <a:rPr lang="en-US" altLang="zh-CN" smtClean="0"/>
              <a:t>&amp;</a:t>
            </a:r>
            <a:r>
              <a:rPr lang="zh-CN" altLang="en-US" smtClean="0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主要工作</a:t>
            </a:r>
            <a:r>
              <a:rPr lang="zh-CN" altLang="zh-CN"/>
              <a:t>都是进行远程文件的保存、管理和</a:t>
            </a:r>
            <a:r>
              <a:rPr lang="zh-CN" altLang="zh-CN" smtClean="0"/>
              <a:t>共享</a:t>
            </a:r>
            <a:endParaRPr lang="en-US" altLang="zh-CN" smtClean="0"/>
          </a:p>
          <a:p>
            <a:r>
              <a:rPr lang="zh-CN" altLang="zh-CN" smtClean="0"/>
              <a:t>不能</a:t>
            </a:r>
            <a:r>
              <a:rPr lang="zh-CN" altLang="zh-CN"/>
              <a:t>在线修改一个文件，只能离线处理文件后进行上传覆盖原</a:t>
            </a:r>
            <a:r>
              <a:rPr lang="zh-CN" altLang="zh-CN" smtClean="0"/>
              <a:t>文件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很多人希望对一个共同的文件进行修改，就不得轮流做如下操作：先下载，本地修改，最后上</a:t>
            </a:r>
            <a:r>
              <a:rPr lang="zh-CN" altLang="zh-CN" smtClean="0"/>
              <a:t>传</a:t>
            </a:r>
            <a:endParaRPr lang="en-US" altLang="zh-CN" smtClean="0"/>
          </a:p>
          <a:p>
            <a:pPr lvl="1"/>
            <a:r>
              <a:rPr lang="zh-CN" altLang="zh-CN"/>
              <a:t>文件交流和共享的另一大类是联机</a:t>
            </a:r>
            <a:r>
              <a:rPr lang="zh-CN" altLang="zh-CN" smtClean="0"/>
              <a:t>访问</a:t>
            </a:r>
            <a:endParaRPr lang="en-US" altLang="zh-CN" smtClean="0"/>
          </a:p>
          <a:p>
            <a:r>
              <a:rPr lang="zh-CN" altLang="zh-CN"/>
              <a:t>传输有两种</a:t>
            </a:r>
            <a:r>
              <a:rPr lang="zh-CN" altLang="zh-CN" smtClean="0"/>
              <a:t>方式</a:t>
            </a:r>
            <a:endParaRPr lang="en-US" altLang="zh-CN" smtClean="0"/>
          </a:p>
          <a:p>
            <a:pPr lvl="1"/>
            <a:r>
              <a:rPr lang="zh-CN" altLang="zh-CN" smtClean="0"/>
              <a:t>文本</a:t>
            </a:r>
            <a:r>
              <a:rPr lang="zh-CN" altLang="zh-CN"/>
              <a:t>（</a:t>
            </a:r>
            <a:r>
              <a:rPr lang="en-US" altLang="zh-CN"/>
              <a:t>ASCII</a:t>
            </a:r>
            <a:r>
              <a:rPr lang="zh-CN" altLang="zh-CN"/>
              <a:t>）传输</a:t>
            </a:r>
            <a:r>
              <a:rPr lang="zh-CN" altLang="zh-CN" smtClean="0"/>
              <a:t>方式</a:t>
            </a:r>
            <a:endParaRPr lang="en-US" altLang="zh-CN" smtClean="0"/>
          </a:p>
          <a:p>
            <a:pPr lvl="1"/>
            <a:r>
              <a:rPr lang="zh-CN" altLang="zh-CN" smtClean="0"/>
              <a:t>二进制</a:t>
            </a:r>
            <a:r>
              <a:rPr lang="zh-CN" altLang="zh-CN"/>
              <a:t>传输方式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zh-CN">
                <a:solidFill>
                  <a:srgbClr val="FF0000"/>
                </a:solidFill>
              </a:rPr>
              <a:t>工作模式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万维网是以客户</a:t>
            </a:r>
            <a:r>
              <a:rPr lang="en-US" altLang="zh-CN"/>
              <a:t>/</a:t>
            </a:r>
            <a:r>
              <a:rPr lang="zh-CN" altLang="zh-CN"/>
              <a:t>服务器模式工作</a:t>
            </a:r>
            <a:r>
              <a:rPr lang="zh-CN" altLang="zh-CN" smtClean="0"/>
              <a:t>的</a:t>
            </a:r>
            <a:endParaRPr lang="en-US" altLang="zh-CN" smtClean="0"/>
          </a:p>
          <a:p>
            <a:pPr lvl="1"/>
            <a:r>
              <a:rPr lang="zh-CN" altLang="zh-CN" smtClean="0"/>
              <a:t>浏览器</a:t>
            </a:r>
            <a:r>
              <a:rPr lang="zh-CN" altLang="zh-CN"/>
              <a:t>是万维网的</a:t>
            </a:r>
            <a:r>
              <a:rPr lang="zh-CN" altLang="zh-CN" smtClean="0"/>
              <a:t>客户端</a:t>
            </a:r>
            <a:endParaRPr lang="en-US" altLang="zh-CN" smtClean="0"/>
          </a:p>
          <a:p>
            <a:pPr lvl="1"/>
            <a:r>
              <a:rPr lang="zh-CN" altLang="zh-CN" smtClean="0"/>
              <a:t>万维网</a:t>
            </a:r>
            <a:r>
              <a:rPr lang="zh-CN" altLang="zh-CN"/>
              <a:t>文档所驻留的</a:t>
            </a:r>
            <a:r>
              <a:rPr lang="zh-CN" altLang="zh-CN" smtClean="0"/>
              <a:t>计算机是</a:t>
            </a:r>
            <a:r>
              <a:rPr lang="zh-CN" altLang="zh-CN"/>
              <a:t>服务器</a:t>
            </a:r>
            <a:r>
              <a:rPr lang="zh-CN" altLang="zh-CN" smtClean="0"/>
              <a:t>端</a:t>
            </a:r>
            <a:endParaRPr lang="en-US" altLang="zh-CN" smtClean="0"/>
          </a:p>
          <a:p>
            <a:pPr lvl="1"/>
            <a:r>
              <a:rPr lang="zh-CN" altLang="zh-CN" smtClean="0"/>
              <a:t>两者</a:t>
            </a:r>
            <a:r>
              <a:rPr lang="zh-CN" altLang="zh-CN"/>
              <a:t>采用超文本传送协议（</a:t>
            </a:r>
            <a:r>
              <a:rPr lang="en-US" altLang="zh-CN"/>
              <a:t>HyperText Transfer Protocol</a:t>
            </a:r>
            <a:r>
              <a:rPr lang="zh-CN" altLang="zh-CN"/>
              <a:t>，</a:t>
            </a:r>
            <a:r>
              <a:rPr lang="en-US" altLang="zh-CN"/>
              <a:t>HTTP</a:t>
            </a:r>
            <a:r>
              <a:rPr lang="zh-CN" altLang="zh-CN"/>
              <a:t>）进行交互。</a:t>
            </a:r>
          </a:p>
          <a:p>
            <a:r>
              <a:rPr lang="zh-CN" altLang="zh-CN" smtClean="0"/>
              <a:t>万维网</a:t>
            </a:r>
            <a:r>
              <a:rPr lang="zh-CN" altLang="zh-CN"/>
              <a:t>的服务模式和大多数客户</a:t>
            </a:r>
            <a:r>
              <a:rPr lang="en-US" altLang="zh-CN"/>
              <a:t>/</a:t>
            </a:r>
            <a:r>
              <a:rPr lang="zh-CN" altLang="zh-CN"/>
              <a:t>服务器模式的系统</a:t>
            </a:r>
            <a:r>
              <a:rPr lang="zh-CN" altLang="zh-CN" smtClean="0"/>
              <a:t>不同</a:t>
            </a:r>
            <a:endParaRPr lang="en-US" altLang="zh-CN" smtClean="0"/>
          </a:p>
          <a:p>
            <a:pPr lvl="1"/>
            <a:r>
              <a:rPr lang="zh-CN" altLang="zh-CN" smtClean="0"/>
              <a:t>用户</a:t>
            </a:r>
            <a:r>
              <a:rPr lang="zh-CN" altLang="zh-CN"/>
              <a:t>一旦通过链接转移到其他站点，服务器也跟着变化</a:t>
            </a:r>
            <a:r>
              <a:rPr lang="zh-CN" altLang="zh-CN" smtClean="0"/>
              <a:t>了</a:t>
            </a:r>
            <a:endParaRPr lang="en-US" altLang="zh-CN" smtClean="0"/>
          </a:p>
          <a:p>
            <a:pPr lvl="1"/>
            <a:r>
              <a:rPr lang="zh-CN" altLang="zh-CN" smtClean="0"/>
              <a:t>这个</a:t>
            </a:r>
            <a:r>
              <a:rPr lang="zh-CN" altLang="zh-CN"/>
              <a:t>过程对用户透明，用户不必知道服务器已经被“偷梁换柱”这个事实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r>
              <a:rPr lang="en-US" altLang="zh-CN" smtClean="0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pPr lvl="1"/>
            <a:r>
              <a:rPr lang="en-US" altLang="zh-CN"/>
              <a:t>20.3.1 </a:t>
            </a:r>
            <a:r>
              <a:rPr lang="zh-CN" altLang="zh-CN"/>
              <a:t>概述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20.3.2 </a:t>
            </a:r>
            <a:r>
              <a:rPr lang="zh-CN" altLang="zh-CN">
                <a:solidFill>
                  <a:srgbClr val="FF0000"/>
                </a:solidFill>
              </a:rPr>
              <a:t>超文本传送协议</a:t>
            </a:r>
            <a:r>
              <a:rPr lang="en-US" altLang="zh-CN">
                <a:solidFill>
                  <a:srgbClr val="FF0000"/>
                </a:solidFill>
              </a:rPr>
              <a:t>HTTP</a:t>
            </a:r>
            <a:endParaRPr lang="zh-CN" altLang="zh-CN">
              <a:solidFill>
                <a:srgbClr val="FF0000"/>
              </a:solidFill>
            </a:endParaRPr>
          </a:p>
          <a:p>
            <a:pPr lvl="1"/>
            <a:r>
              <a:rPr lang="en-US" altLang="zh-CN"/>
              <a:t>20.3.3 HTTP</a:t>
            </a:r>
            <a:r>
              <a:rPr lang="zh-CN" altLang="zh-CN"/>
              <a:t>的请求和应答</a:t>
            </a:r>
          </a:p>
          <a:p>
            <a:pPr lvl="1"/>
            <a:r>
              <a:rPr lang="en-US" altLang="zh-CN"/>
              <a:t>20.3.4 </a:t>
            </a:r>
            <a:r>
              <a:rPr lang="zh-CN" altLang="zh-CN"/>
              <a:t>代理服务器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基本工作流程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zh-CN"/>
              <a:t>使用</a:t>
            </a:r>
            <a:r>
              <a:rPr lang="en-US" altLang="zh-CN"/>
              <a:t>TCP</a:t>
            </a:r>
            <a:r>
              <a:rPr lang="zh-CN" altLang="zh-CN"/>
              <a:t>连接进行</a:t>
            </a:r>
            <a:r>
              <a:rPr lang="zh-CN" altLang="zh-CN" smtClean="0"/>
              <a:t>传送</a:t>
            </a:r>
            <a:endParaRPr lang="en-US" altLang="zh-CN" smtClean="0"/>
          </a:p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934305"/>
              </p:ext>
            </p:extLst>
          </p:nvPr>
        </p:nvGraphicFramePr>
        <p:xfrm>
          <a:off x="611559" y="2420888"/>
          <a:ext cx="8233679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Visio" r:id="rId3" imgW="5798761" imgH="1676557" progId="Visio.Drawing.11">
                  <p:embed/>
                </p:oleObj>
              </mc:Choice>
              <mc:Fallback>
                <p:oleObj name="Visio" r:id="rId3" imgW="5798761" imgH="16765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59" y="2420888"/>
                        <a:ext cx="8233679" cy="237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2242268" y="2276872"/>
            <a:ext cx="3411109" cy="1126286"/>
            <a:chOff x="2242268" y="2276872"/>
            <a:chExt cx="3411109" cy="1126286"/>
          </a:xfrm>
        </p:grpSpPr>
        <p:sp>
          <p:nvSpPr>
            <p:cNvPr id="6" name="矩形 5"/>
            <p:cNvSpPr/>
            <p:nvPr/>
          </p:nvSpPr>
          <p:spPr>
            <a:xfrm>
              <a:off x="2627784" y="2276872"/>
              <a:ext cx="2608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itchFamily="49" charset="-122"/>
                  <a:ea typeface="黑体" pitchFamily="49" charset="-122"/>
                </a:rPr>
                <a:t>1.HTTP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请求（包含</a:t>
              </a:r>
              <a:r>
                <a:rPr lang="en-US" altLang="zh-CN">
                  <a:latin typeface="黑体" pitchFamily="49" charset="-122"/>
                  <a:ea typeface="黑体" pitchFamily="49" charset="-122"/>
                </a:rPr>
                <a:t>URL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242268" y="2790908"/>
              <a:ext cx="3411109" cy="612250"/>
            </a:xfrm>
            <a:custGeom>
              <a:avLst/>
              <a:gdLst>
                <a:gd name="connsiteX0" fmla="*/ 0 w 3411109"/>
                <a:gd name="connsiteY0" fmla="*/ 612250 h 612250"/>
                <a:gd name="connsiteX1" fmla="*/ 1741335 w 3411109"/>
                <a:gd name="connsiteY1" fmla="*/ 0 h 612250"/>
                <a:gd name="connsiteX2" fmla="*/ 3411109 w 3411109"/>
                <a:gd name="connsiteY2" fmla="*/ 612250 h 6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1109" h="612250">
                  <a:moveTo>
                    <a:pt x="0" y="612250"/>
                  </a:moveTo>
                  <a:cubicBezTo>
                    <a:pt x="586408" y="306125"/>
                    <a:pt x="1172817" y="0"/>
                    <a:pt x="1741335" y="0"/>
                  </a:cubicBezTo>
                  <a:cubicBezTo>
                    <a:pt x="2309853" y="0"/>
                    <a:pt x="2860481" y="306125"/>
                    <a:pt x="3411109" y="612250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228184" y="2912367"/>
            <a:ext cx="2587368" cy="804665"/>
            <a:chOff x="6228184" y="2912367"/>
            <a:chExt cx="2587368" cy="804665"/>
          </a:xfrm>
        </p:grpSpPr>
        <p:sp>
          <p:nvSpPr>
            <p:cNvPr id="7" name="矩形 6"/>
            <p:cNvSpPr/>
            <p:nvPr/>
          </p:nvSpPr>
          <p:spPr>
            <a:xfrm>
              <a:off x="7476724" y="2912367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itchFamily="49" charset="-122"/>
                  <a:ea typeface="黑体" pitchFamily="49" charset="-122"/>
                </a:rPr>
                <a:t>2.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查找文档</a:t>
              </a: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6228184" y="3573016"/>
              <a:ext cx="1728192" cy="144016"/>
            </a:xfrm>
            <a:prstGeom prst="straightConnector1">
              <a:avLst/>
            </a:pr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228184" y="3861048"/>
            <a:ext cx="1728192" cy="624205"/>
            <a:chOff x="6228184" y="3861048"/>
            <a:chExt cx="1728192" cy="624205"/>
          </a:xfrm>
        </p:grpSpPr>
        <p:sp>
          <p:nvSpPr>
            <p:cNvPr id="8" name="矩形 7"/>
            <p:cNvSpPr/>
            <p:nvPr/>
          </p:nvSpPr>
          <p:spPr>
            <a:xfrm>
              <a:off x="6422866" y="4115921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itchFamily="49" charset="-122"/>
                  <a:ea typeface="黑体" pitchFamily="49" charset="-122"/>
                </a:rPr>
                <a:t>3.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返回文档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 flipV="1">
              <a:off x="6228184" y="3861048"/>
              <a:ext cx="1728192" cy="144016"/>
            </a:xfrm>
            <a:prstGeom prst="straightConnector1">
              <a:avLst/>
            </a:pr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223121" y="3994462"/>
            <a:ext cx="3586238" cy="1028006"/>
            <a:chOff x="2223121" y="3994462"/>
            <a:chExt cx="3586238" cy="1028006"/>
          </a:xfrm>
        </p:grpSpPr>
        <p:sp>
          <p:nvSpPr>
            <p:cNvPr id="9" name="矩形 8"/>
            <p:cNvSpPr/>
            <p:nvPr/>
          </p:nvSpPr>
          <p:spPr>
            <a:xfrm>
              <a:off x="2223121" y="4653136"/>
              <a:ext cx="358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黑体" pitchFamily="49" charset="-122"/>
                  <a:ea typeface="黑体" pitchFamily="49" charset="-122"/>
                </a:rPr>
                <a:t>4. HTTP</a:t>
              </a:r>
              <a:r>
                <a:rPr lang="zh-CN" altLang="en-US">
                  <a:latin typeface="黑体" pitchFamily="49" charset="-122"/>
                  <a:ea typeface="黑体" pitchFamily="49" charset="-122"/>
                </a:rPr>
                <a:t>响应（包含返回的文档）</a:t>
              </a:r>
            </a:p>
          </p:txBody>
        </p:sp>
        <p:sp>
          <p:nvSpPr>
            <p:cNvPr id="17" name="任意多边形 16"/>
            <p:cNvSpPr/>
            <p:nvPr/>
          </p:nvSpPr>
          <p:spPr>
            <a:xfrm rot="10800000">
              <a:off x="2253789" y="3994462"/>
              <a:ext cx="3411109" cy="612250"/>
            </a:xfrm>
            <a:custGeom>
              <a:avLst/>
              <a:gdLst>
                <a:gd name="connsiteX0" fmla="*/ 0 w 3411109"/>
                <a:gd name="connsiteY0" fmla="*/ 612250 h 612250"/>
                <a:gd name="connsiteX1" fmla="*/ 1741335 w 3411109"/>
                <a:gd name="connsiteY1" fmla="*/ 0 h 612250"/>
                <a:gd name="connsiteX2" fmla="*/ 3411109 w 3411109"/>
                <a:gd name="connsiteY2" fmla="*/ 612250 h 61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1109" h="612250">
                  <a:moveTo>
                    <a:pt x="0" y="612250"/>
                  </a:moveTo>
                  <a:cubicBezTo>
                    <a:pt x="586408" y="306125"/>
                    <a:pt x="1172817" y="0"/>
                    <a:pt x="1741335" y="0"/>
                  </a:cubicBezTo>
                  <a:cubicBezTo>
                    <a:pt x="2309853" y="0"/>
                    <a:pt x="2860481" y="306125"/>
                    <a:pt x="3411109" y="612250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171434" y="3257846"/>
            <a:ext cx="3555571" cy="461665"/>
            <a:chOff x="2171434" y="3257846"/>
            <a:chExt cx="3555571" cy="461665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2171434" y="3669326"/>
              <a:ext cx="3555571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690655" y="325784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黑体" pitchFamily="49" charset="-122"/>
                  <a:ea typeface="黑体" pitchFamily="49" charset="-122"/>
                </a:rPr>
                <a:t>TCP</a:t>
              </a:r>
              <a:endParaRPr lang="zh-CN" altLang="en-US"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853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2. HTTP </a:t>
            </a:r>
            <a:r>
              <a:rPr lang="zh-CN" altLang="zh-CN">
                <a:solidFill>
                  <a:srgbClr val="FF0000"/>
                </a:solidFill>
              </a:rPr>
              <a:t>的</a:t>
            </a:r>
            <a:r>
              <a:rPr lang="zh-CN" altLang="zh-CN" smtClean="0">
                <a:solidFill>
                  <a:srgbClr val="FF0000"/>
                </a:solidFill>
              </a:rPr>
              <a:t>工作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/>
              <a:t>1</a:t>
            </a:r>
            <a:r>
              <a:rPr lang="zh-CN" altLang="zh-CN"/>
              <a:t>）无连接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虽然</a:t>
            </a:r>
            <a:r>
              <a:rPr lang="en-US" altLang="zh-CN"/>
              <a:t>HTTP</a:t>
            </a:r>
            <a:r>
              <a:rPr lang="zh-CN" altLang="zh-CN"/>
              <a:t>使用了面向连接的</a:t>
            </a:r>
            <a:r>
              <a:rPr lang="en-US" altLang="zh-CN"/>
              <a:t>TCP</a:t>
            </a:r>
            <a:r>
              <a:rPr lang="zh-CN" altLang="zh-CN"/>
              <a:t>作为传输层协议，但是</a:t>
            </a:r>
            <a:r>
              <a:rPr lang="en-US" altLang="zh-CN"/>
              <a:t>HTTP</a:t>
            </a:r>
            <a:r>
              <a:rPr lang="zh-CN" altLang="zh-CN"/>
              <a:t>本身是无连接</a:t>
            </a:r>
            <a:r>
              <a:rPr lang="zh-CN" altLang="zh-CN" smtClean="0"/>
              <a:t>的</a:t>
            </a:r>
            <a:endParaRPr lang="zh-CN" altLang="zh-CN"/>
          </a:p>
          <a:p>
            <a:pPr lvl="0"/>
            <a:r>
              <a:rPr lang="en-US" altLang="zh-CN"/>
              <a:t>HTTP</a:t>
            </a:r>
            <a:r>
              <a:rPr lang="zh-CN" altLang="zh-CN"/>
              <a:t>没有要求双方持有对方的应用层</a:t>
            </a:r>
            <a:r>
              <a:rPr lang="zh-CN" altLang="zh-CN" smtClean="0"/>
              <a:t>信息</a:t>
            </a:r>
            <a:endParaRPr lang="zh-CN" altLang="zh-CN"/>
          </a:p>
          <a:p>
            <a:r>
              <a:rPr lang="en-US" altLang="zh-CN"/>
              <a:t>HTTP</a:t>
            </a:r>
            <a:r>
              <a:rPr lang="zh-CN" altLang="zh-CN"/>
              <a:t>不要求双方根据相关要求做什么业务之外的动作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0693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</a:t>
            </a:r>
            <a:r>
              <a:rPr lang="en-US" altLang="zh-CN"/>
              <a:t>HTTP1.0</a:t>
            </a:r>
            <a:r>
              <a:rPr lang="zh-CN" altLang="zh-CN"/>
              <a:t>是无状态的（健忘症）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当浏览器访问服务器上的某个页面（包括多个图片）时，每个</a:t>
            </a:r>
            <a:r>
              <a:rPr lang="zh-CN" altLang="zh-CN" smtClean="0"/>
              <a:t>文档的</a:t>
            </a:r>
            <a:r>
              <a:rPr lang="zh-CN" altLang="zh-CN"/>
              <a:t>索取、返回过程都是毫无关系的，都需要建立独立的</a:t>
            </a:r>
            <a:r>
              <a:rPr lang="en-US" altLang="zh-CN"/>
              <a:t>TCP</a:t>
            </a:r>
            <a:r>
              <a:rPr lang="zh-CN" altLang="zh-CN" smtClean="0"/>
              <a:t>连接</a:t>
            </a:r>
            <a:endParaRPr lang="en-US" altLang="zh-CN" smtClean="0"/>
          </a:p>
          <a:p>
            <a:r>
              <a:rPr lang="zh-CN" altLang="zh-CN" smtClean="0"/>
              <a:t>服务器</a:t>
            </a:r>
            <a:r>
              <a:rPr lang="zh-CN" altLang="zh-CN"/>
              <a:t>并不记得这个客户，也不记得为该客户曾经服务过多少</a:t>
            </a:r>
            <a:r>
              <a:rPr lang="zh-CN" altLang="zh-CN" smtClean="0"/>
              <a:t>次</a:t>
            </a:r>
            <a:endParaRPr lang="en-US" altLang="zh-CN" smtClean="0"/>
          </a:p>
          <a:p>
            <a:r>
              <a:rPr lang="zh-CN" altLang="zh-CN" smtClean="0"/>
              <a:t>不会</a:t>
            </a:r>
            <a:r>
              <a:rPr lang="zh-CN" altLang="zh-CN"/>
              <a:t>因为刚刚发送过就不再发送了，就像完全忘记之前所做的事一样</a:t>
            </a:r>
          </a:p>
          <a:p>
            <a:r>
              <a:rPr lang="zh-CN" altLang="zh-CN"/>
              <a:t>无状态的特性简化了服务器的设计，但是却会导致效率的</a:t>
            </a:r>
            <a:r>
              <a:rPr lang="zh-CN" altLang="zh-CN" smtClean="0"/>
              <a:t>低下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19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考虑到</a:t>
            </a:r>
            <a:r>
              <a:rPr lang="en-US" altLang="zh-CN"/>
              <a:t>TCP</a:t>
            </a:r>
            <a:r>
              <a:rPr lang="zh-CN" altLang="zh-CN"/>
              <a:t>的三次握手过程，一次请求</a:t>
            </a:r>
            <a:r>
              <a:rPr lang="zh-CN" altLang="zh-CN" smtClean="0"/>
              <a:t>过程需要</a:t>
            </a:r>
            <a:r>
              <a:rPr lang="en-US" altLang="zh-CN"/>
              <a:t>2</a:t>
            </a:r>
            <a:r>
              <a:rPr lang="zh-CN" altLang="zh-CN"/>
              <a:t>个往返时间（</a:t>
            </a:r>
            <a:r>
              <a:rPr lang="en-US" altLang="zh-CN"/>
              <a:t>RTT</a:t>
            </a:r>
            <a:r>
              <a:rPr lang="zh-CN" altLang="zh-CN"/>
              <a:t>）加文档发送时延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6735763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968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当前，每个页面往往都包含了很多的多媒体</a:t>
            </a:r>
            <a:r>
              <a:rPr lang="zh-CN" altLang="zh-CN" smtClean="0"/>
              <a:t>文件</a:t>
            </a:r>
            <a:endParaRPr lang="en-US" altLang="zh-CN" smtClean="0"/>
          </a:p>
          <a:p>
            <a:r>
              <a:rPr lang="zh-CN" altLang="zh-CN" smtClean="0"/>
              <a:t>如果</a:t>
            </a:r>
            <a:r>
              <a:rPr lang="zh-CN" altLang="zh-CN"/>
              <a:t>每个文件都使用这样的过程来</a:t>
            </a:r>
            <a:r>
              <a:rPr lang="zh-CN" altLang="zh-CN" smtClean="0"/>
              <a:t>获取</a:t>
            </a:r>
            <a:endParaRPr lang="en-US" altLang="zh-CN" smtClean="0"/>
          </a:p>
          <a:p>
            <a:r>
              <a:rPr lang="zh-CN" altLang="zh-CN" smtClean="0"/>
              <a:t>获取</a:t>
            </a:r>
            <a:r>
              <a:rPr lang="zh-CN" altLang="zh-CN"/>
              <a:t>一整个页面就需要很多次这样的过程，效率显然非常</a:t>
            </a:r>
            <a:r>
              <a:rPr lang="zh-CN" altLang="zh-CN" smtClean="0"/>
              <a:t>低下</a:t>
            </a:r>
            <a:endParaRPr lang="en-US" altLang="zh-CN" smtClean="0"/>
          </a:p>
          <a:p>
            <a:r>
              <a:rPr lang="zh-CN" altLang="zh-CN" smtClean="0"/>
              <a:t>并且</a:t>
            </a:r>
            <a:r>
              <a:rPr lang="zh-CN" altLang="zh-CN"/>
              <a:t>，短时间内双方需要建立很多</a:t>
            </a:r>
            <a:r>
              <a:rPr lang="en-US" altLang="zh-CN"/>
              <a:t>TCP</a:t>
            </a:r>
            <a:r>
              <a:rPr lang="zh-CN" altLang="zh-CN"/>
              <a:t>连接（双方都需要申请缓存、维持连接所需的变量等），资源消耗巨大。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637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zh-CN"/>
              <a:t>）</a:t>
            </a:r>
            <a:r>
              <a:rPr lang="en-US" altLang="zh-CN"/>
              <a:t>HTTP1.1</a:t>
            </a:r>
            <a:r>
              <a:rPr lang="zh-CN" altLang="zh-CN"/>
              <a:t>持续连接的工作方式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服务器在发回响应后，在一段时间内保持连接而不</a:t>
            </a:r>
            <a:r>
              <a:rPr lang="zh-CN" altLang="zh-CN" smtClean="0"/>
              <a:t>释放</a:t>
            </a:r>
            <a:endParaRPr lang="en-US" altLang="zh-CN" smtClean="0"/>
          </a:p>
          <a:p>
            <a:r>
              <a:rPr lang="zh-CN" altLang="zh-CN" smtClean="0"/>
              <a:t>使</a:t>
            </a:r>
            <a:r>
              <a:rPr lang="zh-CN" altLang="zh-CN"/>
              <a:t>同一个客户和该服务器可以继续在这条连接上传送后续的</a:t>
            </a:r>
            <a:r>
              <a:rPr lang="en-US" altLang="zh-CN"/>
              <a:t>HTTP</a:t>
            </a:r>
            <a:r>
              <a:rPr lang="zh-CN" altLang="zh-CN"/>
              <a:t>请求报文和响应</a:t>
            </a:r>
            <a:r>
              <a:rPr lang="zh-CN" altLang="zh-CN" smtClean="0"/>
              <a:t>报文</a:t>
            </a:r>
            <a:endParaRPr lang="en-US" altLang="zh-CN" smtClean="0"/>
          </a:p>
          <a:p>
            <a:r>
              <a:rPr lang="zh-CN" altLang="zh-CN" smtClean="0"/>
              <a:t>这个</a:t>
            </a:r>
            <a:r>
              <a:rPr lang="zh-CN" altLang="zh-CN"/>
              <a:t>过程并不局限于传送同一个页面上包含的文档，只要这些文档都在同一个服务器上就</a:t>
            </a:r>
            <a:r>
              <a:rPr lang="zh-CN" altLang="zh-CN" smtClean="0"/>
              <a:t>行</a:t>
            </a:r>
            <a:endParaRPr lang="en-US" altLang="zh-CN" smtClean="0"/>
          </a:p>
          <a:p>
            <a:r>
              <a:rPr lang="zh-CN" altLang="zh-CN"/>
              <a:t>持续连接的设置体现为</a:t>
            </a:r>
            <a:r>
              <a:rPr lang="en-US" altLang="zh-CN"/>
              <a:t>HTTP</a:t>
            </a:r>
            <a:r>
              <a:rPr lang="zh-CN" altLang="zh-CN"/>
              <a:t>请求中的</a:t>
            </a:r>
            <a:r>
              <a:rPr lang="en-US" altLang="zh-CN"/>
              <a:t>Connection</a:t>
            </a:r>
            <a:r>
              <a:rPr lang="zh-CN" altLang="zh-CN" smtClean="0"/>
              <a:t>字段</a:t>
            </a:r>
            <a:endParaRPr lang="en-US" altLang="zh-CN" smtClean="0"/>
          </a:p>
          <a:p>
            <a:pPr lvl="1"/>
            <a:r>
              <a:rPr lang="en-US" altLang="zh-CN" smtClean="0"/>
              <a:t>Connection:Close</a:t>
            </a:r>
            <a:r>
              <a:rPr lang="zh-CN" altLang="zh-CN"/>
              <a:t>表示使用非持续</a:t>
            </a:r>
            <a:r>
              <a:rPr lang="zh-CN" altLang="zh-CN" smtClean="0"/>
              <a:t>连接</a:t>
            </a:r>
            <a:endParaRPr lang="en-US" altLang="zh-CN" smtClean="0"/>
          </a:p>
          <a:p>
            <a:pPr lvl="1"/>
            <a:r>
              <a:rPr lang="en-US" altLang="zh-CN" smtClean="0"/>
              <a:t>Connection:keep-alive</a:t>
            </a:r>
            <a:r>
              <a:rPr lang="zh-CN" altLang="zh-CN"/>
              <a:t>表示使用持续连接。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830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持续</a:t>
            </a:r>
            <a:r>
              <a:rPr lang="zh-CN" altLang="zh-CN" smtClean="0"/>
              <a:t>连接</a:t>
            </a:r>
            <a:r>
              <a:rPr lang="zh-CN" altLang="en-US" smtClean="0"/>
              <a:t>的</a:t>
            </a:r>
            <a:r>
              <a:rPr lang="zh-CN" altLang="zh-CN" smtClean="0"/>
              <a:t>两种</a:t>
            </a:r>
            <a:r>
              <a:rPr lang="zh-CN" altLang="zh-CN"/>
              <a:t>工作方式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非</a:t>
            </a:r>
            <a:r>
              <a:rPr lang="zh-CN" altLang="zh-CN"/>
              <a:t>流水线</a:t>
            </a:r>
            <a:r>
              <a:rPr lang="zh-CN" altLang="zh-CN" smtClean="0"/>
              <a:t>方式</a:t>
            </a:r>
            <a:endParaRPr lang="en-US" altLang="zh-CN" smtClean="0"/>
          </a:p>
          <a:p>
            <a:pPr lvl="1"/>
            <a:r>
              <a:rPr lang="zh-CN" altLang="zh-CN" smtClean="0"/>
              <a:t>客户</a:t>
            </a:r>
            <a:r>
              <a:rPr lang="zh-CN" altLang="zh-CN"/>
              <a:t>在收到前一个请求的响应之后，才能发出下一个</a:t>
            </a:r>
            <a:r>
              <a:rPr lang="zh-CN" altLang="zh-CN" smtClean="0"/>
              <a:t>请求</a:t>
            </a:r>
            <a:endParaRPr lang="en-US" altLang="zh-CN" smtClean="0"/>
          </a:p>
          <a:p>
            <a:pPr lvl="1"/>
            <a:r>
              <a:rPr lang="zh-CN" altLang="zh-CN" smtClean="0"/>
              <a:t>这种</a:t>
            </a:r>
            <a:r>
              <a:rPr lang="zh-CN" altLang="zh-CN"/>
              <a:t>方式比较自然和简单，类似于前面提到的停止等待协议</a:t>
            </a:r>
            <a:r>
              <a:rPr lang="en-US" altLang="zh-CN"/>
              <a:t>ARQ</a:t>
            </a:r>
            <a:r>
              <a:rPr lang="zh-CN" altLang="zh-CN"/>
              <a:t>。</a:t>
            </a:r>
          </a:p>
          <a:p>
            <a:r>
              <a:rPr lang="zh-CN" altLang="zh-CN" smtClean="0"/>
              <a:t>流水线方式</a:t>
            </a:r>
            <a:endParaRPr lang="en-US" altLang="zh-CN" smtClean="0"/>
          </a:p>
          <a:p>
            <a:pPr lvl="1"/>
            <a:r>
              <a:rPr lang="zh-CN" altLang="zh-CN" smtClean="0"/>
              <a:t>客户</a:t>
            </a:r>
            <a:r>
              <a:rPr lang="zh-CN" altLang="zh-CN"/>
              <a:t>可以批量发送</a:t>
            </a:r>
            <a:r>
              <a:rPr lang="en-US" altLang="zh-CN"/>
              <a:t>HTTP</a:t>
            </a:r>
            <a:r>
              <a:rPr lang="zh-CN" altLang="zh-CN" smtClean="0"/>
              <a:t>请求</a:t>
            </a:r>
            <a:endParaRPr lang="en-US" altLang="zh-CN" smtClean="0"/>
          </a:p>
          <a:p>
            <a:pPr lvl="1"/>
            <a:r>
              <a:rPr lang="zh-CN" altLang="zh-CN" smtClean="0"/>
              <a:t>这个</a:t>
            </a:r>
            <a:r>
              <a:rPr lang="zh-CN" altLang="zh-CN"/>
              <a:t>方式类似于连续</a:t>
            </a:r>
            <a:r>
              <a:rPr lang="en-US" altLang="zh-CN"/>
              <a:t>ARQ</a:t>
            </a:r>
            <a:r>
              <a:rPr lang="zh-CN" altLang="zh-CN"/>
              <a:t>协议，使得服务器可以连续发回响应报文，提高效率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156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zh-CN"/>
              <a:t>）</a:t>
            </a:r>
            <a:r>
              <a:rPr lang="en-US" altLang="zh-CN"/>
              <a:t>Cookie</a:t>
            </a:r>
            <a:r>
              <a:rPr lang="zh-CN" altLang="zh-CN"/>
              <a:t>，小甜饼的秘密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考虑一下网上购物，</a:t>
            </a:r>
            <a:r>
              <a:rPr lang="zh-CN" altLang="zh-CN" smtClean="0"/>
              <a:t>如果每次</a:t>
            </a:r>
            <a:r>
              <a:rPr lang="zh-CN" altLang="zh-CN"/>
              <a:t>选购物品进入购物车时，用户必须输入自己的用户名，这当然非常不爽。</a:t>
            </a:r>
          </a:p>
          <a:p>
            <a:r>
              <a:rPr lang="zh-CN" altLang="zh-CN"/>
              <a:t>相关标准规定网站可以使用</a:t>
            </a:r>
            <a:r>
              <a:rPr lang="en-US" altLang="zh-CN"/>
              <a:t>Cookie</a:t>
            </a:r>
            <a:r>
              <a:rPr lang="zh-CN" altLang="zh-CN"/>
              <a:t>来跟踪用户，在</a:t>
            </a:r>
            <a:r>
              <a:rPr lang="en-US" altLang="zh-CN"/>
              <a:t>HTTP</a:t>
            </a:r>
            <a:r>
              <a:rPr lang="zh-CN" altLang="zh-CN"/>
              <a:t>服务器和浏览器之间传递</a:t>
            </a:r>
            <a:r>
              <a:rPr lang="zh-CN" altLang="zh-CN" smtClean="0"/>
              <a:t>信息</a:t>
            </a:r>
            <a:endParaRPr lang="en-US" altLang="zh-CN" smtClean="0"/>
          </a:p>
          <a:p>
            <a:r>
              <a:rPr lang="zh-CN" altLang="zh-CN" smtClean="0"/>
              <a:t>当</a:t>
            </a:r>
            <a:r>
              <a:rPr lang="zh-CN" altLang="zh-CN"/>
              <a:t>用户浏览一个使用</a:t>
            </a:r>
            <a:r>
              <a:rPr lang="en-US" altLang="zh-CN"/>
              <a:t>Cookie</a:t>
            </a:r>
            <a:r>
              <a:rPr lang="zh-CN" altLang="zh-CN"/>
              <a:t>的网站时，该网站的服务器为用户生成一个唯一的识别码，在</a:t>
            </a:r>
            <a:r>
              <a:rPr lang="en-US" altLang="zh-CN" smtClean="0"/>
              <a:t>HTTP</a:t>
            </a:r>
            <a:r>
              <a:rPr lang="zh-CN" altLang="zh-CN" smtClean="0"/>
              <a:t>响应</a:t>
            </a:r>
            <a:r>
              <a:rPr lang="zh-CN" altLang="zh-CN"/>
              <a:t>报文中告知浏览器。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暗藏玄机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两台主机之间传送文件看上去非常</a:t>
            </a:r>
            <a:r>
              <a:rPr lang="zh-CN" altLang="zh-CN" dirty="0" smtClean="0"/>
              <a:t>简单</a:t>
            </a:r>
            <a:endParaRPr lang="en-US" altLang="zh-CN" dirty="0" smtClean="0"/>
          </a:p>
          <a:p>
            <a:r>
              <a:rPr lang="zh-CN" altLang="zh-CN" dirty="0" smtClean="0"/>
              <a:t>但具体</a:t>
            </a:r>
            <a:r>
              <a:rPr lang="zh-CN" altLang="zh-CN" dirty="0"/>
              <a:t>设计和实现一个在互联网上通用的文件传输软件，会发现有很多细节需要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不同操作系统数据的格式不同、文件的目录结构不同、访问控制不同，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希望不同开发者开发的</a:t>
            </a:r>
            <a:r>
              <a:rPr lang="en-US" altLang="zh-CN" dirty="0"/>
              <a:t>FTP</a:t>
            </a:r>
            <a:r>
              <a:rPr lang="zh-CN" altLang="zh-CN" dirty="0"/>
              <a:t>软件能够互操作，在不同操作系统上开发的</a:t>
            </a:r>
            <a:r>
              <a:rPr lang="en-US" altLang="zh-CN" dirty="0"/>
              <a:t>FTP</a:t>
            </a:r>
            <a:r>
              <a:rPr lang="zh-CN" altLang="zh-CN" dirty="0"/>
              <a:t>软件能够互操作，</a:t>
            </a:r>
            <a:r>
              <a:rPr lang="zh-CN" altLang="zh-CN" dirty="0" smtClean="0"/>
              <a:t>就</a:t>
            </a:r>
            <a:r>
              <a:rPr lang="zh-CN" altLang="en-US" dirty="0" smtClean="0"/>
              <a:t>必须</a:t>
            </a:r>
            <a:r>
              <a:rPr lang="zh-CN" altLang="zh-CN" dirty="0" smtClean="0"/>
              <a:t>考虑</a:t>
            </a:r>
            <a:r>
              <a:rPr lang="zh-CN" altLang="zh-CN" dirty="0"/>
              <a:t>定义相关的标准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7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浏览器收到这个响应时，记录服务器的主机名和</a:t>
            </a:r>
            <a:r>
              <a:rPr lang="zh-CN" altLang="zh-CN" smtClean="0"/>
              <a:t>识别码</a:t>
            </a:r>
            <a:endParaRPr lang="en-US" altLang="zh-CN" smtClean="0"/>
          </a:p>
          <a:p>
            <a:r>
              <a:rPr lang="zh-CN" altLang="zh-CN" smtClean="0"/>
              <a:t>当</a:t>
            </a:r>
            <a:r>
              <a:rPr lang="zh-CN" altLang="zh-CN"/>
              <a:t>用户再次浏览这个网站时，浏览器将在</a:t>
            </a:r>
            <a:r>
              <a:rPr lang="en-US" altLang="zh-CN"/>
              <a:t>HTTP</a:t>
            </a:r>
            <a:r>
              <a:rPr lang="zh-CN" altLang="zh-CN"/>
              <a:t>请求报文中包含这个</a:t>
            </a:r>
            <a:r>
              <a:rPr lang="zh-CN" altLang="zh-CN" smtClean="0"/>
              <a:t>识别码</a:t>
            </a:r>
            <a:endParaRPr lang="en-US" altLang="zh-CN" smtClean="0"/>
          </a:p>
          <a:p>
            <a:r>
              <a:rPr lang="zh-CN" altLang="zh-CN" smtClean="0"/>
              <a:t>服务器</a:t>
            </a:r>
            <a:r>
              <a:rPr lang="zh-CN" altLang="zh-CN"/>
              <a:t>借此知道是“老顾客”来</a:t>
            </a:r>
            <a:r>
              <a:rPr lang="zh-CN" altLang="zh-CN" smtClean="0"/>
              <a:t>了</a:t>
            </a:r>
            <a:endParaRPr lang="en-US" altLang="zh-CN" smtClean="0"/>
          </a:p>
          <a:p>
            <a:r>
              <a:rPr lang="zh-CN" altLang="zh-CN" smtClean="0"/>
              <a:t>当然</a:t>
            </a:r>
            <a:r>
              <a:rPr lang="zh-CN" altLang="zh-CN"/>
              <a:t>，浏览器自己也可以</a:t>
            </a:r>
            <a:r>
              <a:rPr lang="zh-CN" altLang="zh-CN" smtClean="0"/>
              <a:t>使用</a:t>
            </a:r>
            <a:endParaRPr lang="en-US" altLang="zh-CN" smtClean="0"/>
          </a:p>
          <a:p>
            <a:pPr lvl="1"/>
            <a:r>
              <a:rPr lang="zh-CN" altLang="zh-CN" smtClean="0"/>
              <a:t>例如</a:t>
            </a:r>
            <a:r>
              <a:rPr lang="zh-CN" altLang="zh-CN"/>
              <a:t>对一些信息的输入，可以让用户对历史数据进行下拉选择，避免用户重复输入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8627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Cookie</a:t>
            </a:r>
            <a:r>
              <a:rPr lang="zh-CN" altLang="zh-CN"/>
              <a:t>存在一些争议，主要在于网站可以通过</a:t>
            </a:r>
            <a:r>
              <a:rPr lang="en-US" altLang="zh-CN"/>
              <a:t>Cookie</a:t>
            </a:r>
            <a:r>
              <a:rPr lang="zh-CN" altLang="zh-CN"/>
              <a:t>搜集用户的一些</a:t>
            </a:r>
            <a:r>
              <a:rPr lang="zh-CN" altLang="zh-CN" smtClean="0"/>
              <a:t>隐私</a:t>
            </a:r>
            <a:endParaRPr lang="en-US" altLang="zh-CN" smtClean="0"/>
          </a:p>
          <a:p>
            <a:pPr lvl="1"/>
            <a:r>
              <a:rPr lang="zh-CN" altLang="zh-CN" smtClean="0"/>
              <a:t>比如</a:t>
            </a:r>
            <a:r>
              <a:rPr lang="zh-CN" altLang="zh-CN"/>
              <a:t>用户采购</a:t>
            </a:r>
            <a:r>
              <a:rPr lang="zh-CN" altLang="zh-CN" smtClean="0"/>
              <a:t>行为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018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r>
              <a:rPr lang="en-US" altLang="zh-CN" smtClean="0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pPr lvl="1"/>
            <a:r>
              <a:rPr lang="en-US" altLang="zh-CN"/>
              <a:t>20.3.1 </a:t>
            </a:r>
            <a:r>
              <a:rPr lang="zh-CN" altLang="zh-CN"/>
              <a:t>概述</a:t>
            </a:r>
          </a:p>
          <a:p>
            <a:pPr lvl="1"/>
            <a:r>
              <a:rPr lang="en-US" altLang="zh-CN"/>
              <a:t>20.3.2 </a:t>
            </a:r>
            <a:r>
              <a:rPr lang="zh-CN" altLang="zh-CN"/>
              <a:t>超文本传送协议</a:t>
            </a:r>
            <a:r>
              <a:rPr lang="en-US" altLang="zh-CN"/>
              <a:t>HTTP</a:t>
            </a:r>
            <a:endParaRPr lang="zh-CN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20.3.3 HTTP</a:t>
            </a:r>
            <a:r>
              <a:rPr lang="zh-CN" altLang="zh-CN">
                <a:solidFill>
                  <a:srgbClr val="FF0000"/>
                </a:solidFill>
              </a:rPr>
              <a:t>的请求和应答</a:t>
            </a:r>
          </a:p>
          <a:p>
            <a:pPr lvl="1"/>
            <a:r>
              <a:rPr lang="en-US" altLang="zh-CN"/>
              <a:t>20.3.4 </a:t>
            </a:r>
            <a:r>
              <a:rPr lang="zh-CN" altLang="zh-CN"/>
              <a:t>代理服务器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1. </a:t>
            </a:r>
            <a:r>
              <a:rPr lang="zh-CN" altLang="zh-CN">
                <a:solidFill>
                  <a:srgbClr val="FF0000"/>
                </a:solidFill>
              </a:rPr>
              <a:t>请求报文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zh-CN"/>
              <a:t>请求报文包含：开始行、若干首部行，以及可选的实体主体（</a:t>
            </a:r>
            <a:r>
              <a:rPr lang="en-US" altLang="zh-CN" smtClean="0"/>
              <a:t>entity-body</a:t>
            </a:r>
            <a:r>
              <a:rPr lang="zh-CN" altLang="zh-CN" smtClean="0"/>
              <a:t>）</a:t>
            </a:r>
            <a:endParaRPr lang="zh-CN" altLang="zh-CN"/>
          </a:p>
          <a:p>
            <a:r>
              <a:rPr lang="zh-CN" altLang="zh-CN"/>
              <a:t>开始行又称为请求行，指明本次请求的方法、需要获得的文档目录、协议</a:t>
            </a:r>
            <a:r>
              <a:rPr lang="zh-CN" altLang="zh-CN" smtClean="0"/>
              <a:t>版本</a:t>
            </a:r>
            <a:endParaRPr lang="en-US" altLang="zh-CN" smtClean="0"/>
          </a:p>
          <a:p>
            <a:r>
              <a:rPr lang="zh-CN" altLang="zh-CN" smtClean="0"/>
              <a:t>而</a:t>
            </a:r>
            <a:r>
              <a:rPr lang="zh-CN" altLang="zh-CN"/>
              <a:t>首部行给出本次请求的相关信息。</a:t>
            </a:r>
          </a:p>
          <a:p>
            <a:r>
              <a:rPr lang="zh-CN" altLang="zh-CN"/>
              <a:t>实体主体是</a:t>
            </a:r>
            <a:r>
              <a:rPr lang="en-US" altLang="zh-CN"/>
              <a:t>HTTP</a:t>
            </a:r>
            <a:r>
              <a:rPr lang="zh-CN" altLang="zh-CN"/>
              <a:t>报文的载荷，包含了实际的</a:t>
            </a:r>
            <a:r>
              <a:rPr lang="zh-CN" altLang="zh-CN" smtClean="0"/>
              <a:t>数据</a:t>
            </a:r>
            <a:endParaRPr lang="en-US" altLang="zh-CN" smtClean="0"/>
          </a:p>
          <a:p>
            <a:r>
              <a:rPr lang="zh-CN" altLang="zh-CN" smtClean="0"/>
              <a:t>请求</a:t>
            </a:r>
            <a:r>
              <a:rPr lang="zh-CN" altLang="zh-CN"/>
              <a:t>报文的一些方法通常不用实体主体，例如</a:t>
            </a:r>
            <a:r>
              <a:rPr lang="en-US" altLang="zh-CN" smtClean="0"/>
              <a:t>GET</a:t>
            </a:r>
            <a:endParaRPr lang="zh-CN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91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HTTP</a:t>
            </a:r>
            <a:r>
              <a:rPr lang="zh-CN" altLang="zh-CN"/>
              <a:t>请求报文的例子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928992" cy="5328592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GET /xyz/index.html </a:t>
            </a:r>
            <a:r>
              <a:rPr lang="en-US" altLang="zh-CN" smtClean="0"/>
              <a:t>HTTP/1.1</a:t>
            </a:r>
          </a:p>
          <a:p>
            <a:pPr lvl="1"/>
            <a:r>
              <a:rPr lang="zh-CN" altLang="zh-CN" smtClean="0"/>
              <a:t>开始</a:t>
            </a:r>
            <a:r>
              <a:rPr lang="zh-CN" altLang="zh-CN"/>
              <a:t>行，表明获取</a:t>
            </a:r>
            <a:r>
              <a:rPr lang="en-US" altLang="zh-CN"/>
              <a:t>index.html</a:t>
            </a:r>
            <a:r>
              <a:rPr lang="zh-CN" altLang="zh-CN"/>
              <a:t>。</a:t>
            </a:r>
          </a:p>
          <a:p>
            <a:r>
              <a:rPr lang="en-US" altLang="zh-CN"/>
              <a:t>Host: www.nuaa.edu.cn	</a:t>
            </a:r>
            <a:endParaRPr lang="en-US" altLang="zh-CN" smtClean="0"/>
          </a:p>
          <a:p>
            <a:pPr lvl="1"/>
            <a:r>
              <a:rPr lang="zh-CN" altLang="zh-CN" smtClean="0"/>
              <a:t>第</a:t>
            </a:r>
            <a:r>
              <a:rPr lang="en-US" altLang="zh-CN" smtClean="0"/>
              <a:t>1</a:t>
            </a:r>
            <a:r>
              <a:rPr lang="zh-CN" altLang="zh-CN" smtClean="0"/>
              <a:t>个</a:t>
            </a:r>
            <a:r>
              <a:rPr lang="zh-CN" altLang="zh-CN"/>
              <a:t>首部行，给出了域名。</a:t>
            </a:r>
          </a:p>
          <a:p>
            <a:r>
              <a:rPr lang="en-US" altLang="zh-CN"/>
              <a:t>Connection: </a:t>
            </a:r>
            <a:r>
              <a:rPr lang="en-US" altLang="zh-CN" smtClean="0"/>
              <a:t>close</a:t>
            </a:r>
          </a:p>
          <a:p>
            <a:pPr lvl="1"/>
            <a:r>
              <a:rPr lang="zh-CN" altLang="zh-CN" smtClean="0"/>
              <a:t>第</a:t>
            </a:r>
            <a:r>
              <a:rPr lang="en-US" altLang="zh-CN" smtClean="0"/>
              <a:t>2</a:t>
            </a:r>
            <a:r>
              <a:rPr lang="zh-CN" altLang="zh-CN" smtClean="0"/>
              <a:t>个</a:t>
            </a:r>
            <a:r>
              <a:rPr lang="zh-CN" altLang="zh-CN"/>
              <a:t>首部</a:t>
            </a:r>
            <a:r>
              <a:rPr lang="zh-CN" altLang="zh-CN" smtClean="0"/>
              <a:t>行</a:t>
            </a:r>
            <a:r>
              <a:rPr lang="zh-CN" altLang="en-US" smtClean="0"/>
              <a:t>，</a:t>
            </a:r>
            <a:r>
              <a:rPr lang="zh-CN" altLang="zh-CN" smtClean="0"/>
              <a:t>使用</a:t>
            </a:r>
            <a:r>
              <a:rPr lang="zh-CN" altLang="zh-CN"/>
              <a:t>非持续连接。</a:t>
            </a:r>
          </a:p>
          <a:p>
            <a:r>
              <a:rPr lang="en-US" altLang="zh-CN"/>
              <a:t>User-Agent: </a:t>
            </a:r>
            <a:r>
              <a:rPr lang="en-US" altLang="zh-CN" smtClean="0"/>
              <a:t>Mozilla/5.0</a:t>
            </a:r>
          </a:p>
          <a:p>
            <a:pPr lvl="1"/>
            <a:r>
              <a:rPr lang="zh-CN" altLang="zh-CN" smtClean="0"/>
              <a:t>第</a:t>
            </a:r>
            <a:r>
              <a:rPr lang="en-US" altLang="zh-CN" smtClean="0"/>
              <a:t>3</a:t>
            </a:r>
            <a:r>
              <a:rPr lang="zh-CN" altLang="zh-CN" smtClean="0"/>
              <a:t>个</a:t>
            </a:r>
            <a:r>
              <a:rPr lang="zh-CN" altLang="zh-CN"/>
              <a:t>首部</a:t>
            </a:r>
            <a:r>
              <a:rPr lang="zh-CN" altLang="zh-CN" smtClean="0"/>
              <a:t>行</a:t>
            </a:r>
            <a:r>
              <a:rPr lang="zh-CN" altLang="en-US" smtClean="0"/>
              <a:t>，</a:t>
            </a:r>
            <a:r>
              <a:rPr lang="zh-CN" altLang="zh-CN" smtClean="0"/>
              <a:t>浏览器</a:t>
            </a:r>
            <a:r>
              <a:rPr lang="zh-CN" altLang="zh-CN"/>
              <a:t>是</a:t>
            </a:r>
            <a:r>
              <a:rPr lang="en-US" altLang="zh-CN"/>
              <a:t>Mozilla/5.0</a:t>
            </a:r>
            <a:endParaRPr lang="zh-CN" altLang="zh-CN"/>
          </a:p>
          <a:p>
            <a:r>
              <a:rPr lang="en-US" altLang="zh-CN"/>
              <a:t>Accept-Lanquage: </a:t>
            </a:r>
            <a:r>
              <a:rPr lang="en-US" altLang="zh-CN" smtClean="0"/>
              <a:t>cn</a:t>
            </a:r>
          </a:p>
          <a:p>
            <a:pPr lvl="1"/>
            <a:r>
              <a:rPr lang="zh-CN" altLang="zh-CN" smtClean="0"/>
              <a:t>第</a:t>
            </a:r>
            <a:r>
              <a:rPr lang="en-US" altLang="zh-CN" smtClean="0"/>
              <a:t>4</a:t>
            </a:r>
            <a:r>
              <a:rPr lang="zh-CN" altLang="zh-CN" smtClean="0"/>
              <a:t>个</a:t>
            </a:r>
            <a:r>
              <a:rPr lang="zh-CN" altLang="zh-CN"/>
              <a:t>首部</a:t>
            </a:r>
            <a:r>
              <a:rPr lang="zh-CN" altLang="zh-CN" smtClean="0"/>
              <a:t>行</a:t>
            </a:r>
            <a:r>
              <a:rPr lang="zh-CN" altLang="en-US" smtClean="0"/>
              <a:t>，</a:t>
            </a:r>
            <a:r>
              <a:rPr lang="zh-CN" altLang="zh-CN" smtClean="0"/>
              <a:t>使用</a:t>
            </a:r>
            <a:r>
              <a:rPr lang="zh-CN" altLang="zh-CN"/>
              <a:t>中文。</a:t>
            </a:r>
          </a:p>
          <a:p>
            <a:r>
              <a:rPr lang="en-US" altLang="zh-CN"/>
              <a:t>Cookie: </a:t>
            </a:r>
            <a:r>
              <a:rPr lang="en-US" altLang="zh-CN" smtClean="0"/>
              <a:t>aabbccddeeff1122</a:t>
            </a:r>
          </a:p>
          <a:p>
            <a:pPr lvl="1"/>
            <a:r>
              <a:rPr lang="zh-CN" altLang="zh-CN"/>
              <a:t>第</a:t>
            </a:r>
            <a:r>
              <a:rPr lang="en-US" altLang="zh-CN"/>
              <a:t>5</a:t>
            </a:r>
            <a:r>
              <a:rPr lang="zh-CN" altLang="zh-CN"/>
              <a:t>个首部</a:t>
            </a:r>
            <a:r>
              <a:rPr lang="zh-CN" altLang="zh-CN" smtClean="0"/>
              <a:t>行</a:t>
            </a:r>
            <a:r>
              <a:rPr lang="zh-CN" altLang="en-US" smtClean="0"/>
              <a:t>，</a:t>
            </a:r>
            <a:r>
              <a:rPr lang="zh-CN" altLang="zh-CN" smtClean="0"/>
              <a:t>携带</a:t>
            </a:r>
            <a:r>
              <a:rPr lang="zh-CN" altLang="zh-CN"/>
              <a:t>用户识别码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978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184176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zh-CN">
                <a:solidFill>
                  <a:srgbClr val="FF0000"/>
                </a:solidFill>
              </a:rPr>
              <a:t>应答</a:t>
            </a:r>
            <a:r>
              <a:rPr lang="zh-CN" altLang="zh-CN" smtClean="0">
                <a:solidFill>
                  <a:srgbClr val="FF0000"/>
                </a:solidFill>
              </a:rPr>
              <a:t>报文</a:t>
            </a:r>
            <a:r>
              <a:rPr lang="en-US" altLang="zh-CN" smtClean="0">
                <a:solidFill>
                  <a:srgbClr val="FF0000"/>
                </a:solidFill>
              </a:rPr>
              <a:t/>
            </a:r>
            <a:br>
              <a:rPr lang="en-US" altLang="zh-CN" smtClean="0">
                <a:solidFill>
                  <a:srgbClr val="FF0000"/>
                </a:solidFill>
              </a:rPr>
            </a:br>
            <a:r>
              <a:rPr lang="en-US" altLang="zh-CN"/>
              <a:t>1</a:t>
            </a:r>
            <a:r>
              <a:rPr lang="zh-CN" altLang="zh-CN"/>
              <a:t>）应答文档类型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服务器的应答一般都是一个</a:t>
            </a:r>
            <a:r>
              <a:rPr lang="zh-CN" altLang="zh-CN" smtClean="0"/>
              <a:t>文档</a:t>
            </a:r>
            <a:endParaRPr lang="en-US" altLang="zh-CN" smtClean="0"/>
          </a:p>
          <a:p>
            <a:r>
              <a:rPr lang="zh-CN" altLang="zh-CN" smtClean="0"/>
              <a:t>文档</a:t>
            </a:r>
            <a:r>
              <a:rPr lang="zh-CN" altLang="zh-CN"/>
              <a:t>要符合一定的要求才能在客户端的浏览器上展示为</a:t>
            </a:r>
            <a:r>
              <a:rPr lang="zh-CN" altLang="zh-CN" smtClean="0"/>
              <a:t>页面</a:t>
            </a:r>
            <a:endParaRPr lang="en-US" altLang="zh-CN" smtClean="0"/>
          </a:p>
          <a:p>
            <a:r>
              <a:rPr lang="zh-CN" altLang="zh-CN" smtClean="0"/>
              <a:t>文档</a:t>
            </a:r>
            <a:r>
              <a:rPr lang="zh-CN" altLang="zh-CN"/>
              <a:t>根据产生和在客户端的表现分为三</a:t>
            </a:r>
            <a:r>
              <a:rPr lang="zh-CN" altLang="zh-CN" smtClean="0"/>
              <a:t>类</a:t>
            </a:r>
            <a:endParaRPr lang="en-US" altLang="zh-CN" smtClean="0"/>
          </a:p>
          <a:p>
            <a:pPr lvl="1"/>
            <a:r>
              <a:rPr lang="zh-CN" altLang="zh-CN" smtClean="0"/>
              <a:t>静态文档</a:t>
            </a:r>
            <a:endParaRPr lang="en-US" altLang="zh-CN" smtClean="0"/>
          </a:p>
          <a:p>
            <a:pPr lvl="1"/>
            <a:r>
              <a:rPr lang="zh-CN" altLang="zh-CN" smtClean="0"/>
              <a:t>动态文档</a:t>
            </a:r>
            <a:endParaRPr lang="en-US" altLang="zh-CN" smtClean="0"/>
          </a:p>
          <a:p>
            <a:pPr lvl="1"/>
            <a:r>
              <a:rPr lang="zh-CN" altLang="zh-CN" smtClean="0"/>
              <a:t>活动</a:t>
            </a:r>
            <a:r>
              <a:rPr lang="zh-CN" altLang="zh-CN"/>
              <a:t>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90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）静态文档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是</a:t>
            </a:r>
            <a:r>
              <a:rPr lang="zh-CN" altLang="zh-CN"/>
              <a:t>一个内容固定的</a:t>
            </a:r>
            <a:r>
              <a:rPr lang="zh-CN" altLang="zh-CN" smtClean="0"/>
              <a:t>文档</a:t>
            </a:r>
            <a:endParaRPr lang="en-US" altLang="zh-CN" smtClean="0"/>
          </a:p>
          <a:p>
            <a:r>
              <a:rPr lang="zh-CN" altLang="zh-CN" smtClean="0"/>
              <a:t>事先</a:t>
            </a:r>
            <a:r>
              <a:rPr lang="zh-CN" altLang="zh-CN"/>
              <a:t>就创建好并放置在</a:t>
            </a:r>
            <a:r>
              <a:rPr lang="en-US" altLang="zh-CN"/>
              <a:t>Web</a:t>
            </a:r>
            <a:r>
              <a:rPr lang="zh-CN" altLang="zh-CN"/>
              <a:t>服务器</a:t>
            </a:r>
            <a:r>
              <a:rPr lang="zh-CN" altLang="zh-CN" smtClean="0"/>
              <a:t>中</a:t>
            </a:r>
            <a:endParaRPr lang="en-US" altLang="zh-CN" smtClean="0"/>
          </a:p>
          <a:p>
            <a:r>
              <a:rPr lang="zh-CN" altLang="zh-CN" smtClean="0"/>
              <a:t>当</a:t>
            </a:r>
            <a:r>
              <a:rPr lang="zh-CN" altLang="zh-CN"/>
              <a:t>浏览器访问文档时，</a:t>
            </a:r>
            <a:r>
              <a:rPr lang="en-US" altLang="zh-CN"/>
              <a:t>Web</a:t>
            </a:r>
            <a:r>
              <a:rPr lang="zh-CN" altLang="zh-CN"/>
              <a:t>服务器将文档的一个副本被发送给</a:t>
            </a:r>
            <a:r>
              <a:rPr lang="zh-CN" altLang="zh-CN" smtClean="0"/>
              <a:t>浏览器</a:t>
            </a:r>
            <a:endParaRPr lang="en-US" altLang="zh-CN" smtClean="0"/>
          </a:p>
          <a:p>
            <a:r>
              <a:rPr lang="zh-CN" altLang="zh-CN" smtClean="0"/>
              <a:t>浏览器</a:t>
            </a:r>
            <a:r>
              <a:rPr lang="zh-CN" altLang="zh-CN"/>
              <a:t>使用浏览程序显示这个文档。</a:t>
            </a:r>
          </a:p>
          <a:p>
            <a:r>
              <a:rPr lang="zh-CN" altLang="zh-CN"/>
              <a:t>静态文档可以使用众多语言来制作，如</a:t>
            </a:r>
            <a:r>
              <a:rPr lang="en-US" altLang="zh-CN"/>
              <a:t>HTML</a:t>
            </a:r>
            <a:r>
              <a:rPr lang="zh-CN" altLang="zh-CN"/>
              <a:t>、</a:t>
            </a:r>
            <a:r>
              <a:rPr lang="en-US" altLang="zh-CN"/>
              <a:t>XML</a:t>
            </a:r>
            <a:r>
              <a:rPr lang="zh-CN" altLang="zh-CN"/>
              <a:t>、</a:t>
            </a:r>
            <a:r>
              <a:rPr lang="en-US" altLang="zh-CN"/>
              <a:t>XSL</a:t>
            </a:r>
            <a:r>
              <a:rPr lang="zh-CN" altLang="zh-CN"/>
              <a:t>、</a:t>
            </a:r>
            <a:r>
              <a:rPr lang="en-US" altLang="zh-CN"/>
              <a:t>XHTML</a:t>
            </a:r>
            <a:r>
              <a:rPr lang="zh-CN" altLang="zh-CN" smtClean="0"/>
              <a:t>等</a:t>
            </a:r>
            <a:endParaRPr lang="en-US" altLang="zh-CN" smtClean="0"/>
          </a:p>
          <a:p>
            <a:r>
              <a:rPr lang="zh-CN" altLang="zh-CN" smtClean="0"/>
              <a:t>早期</a:t>
            </a:r>
            <a:r>
              <a:rPr lang="zh-CN" altLang="zh-CN"/>
              <a:t>的文档大多数是静态文档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398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（</a:t>
            </a:r>
            <a:r>
              <a:rPr lang="en-US" altLang="zh-CN"/>
              <a:t>2</a:t>
            </a:r>
            <a:r>
              <a:rPr lang="zh-CN" altLang="zh-CN"/>
              <a:t>）动态文档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在</a:t>
            </a:r>
            <a:r>
              <a:rPr lang="zh-CN" altLang="zh-CN"/>
              <a:t>浏览器请求时才由</a:t>
            </a:r>
            <a:r>
              <a:rPr lang="en-US" altLang="zh-CN"/>
              <a:t>Web</a:t>
            </a:r>
            <a:r>
              <a:rPr lang="zh-CN" altLang="zh-CN"/>
              <a:t>服务器</a:t>
            </a:r>
            <a:r>
              <a:rPr lang="zh-CN" altLang="zh-CN" smtClean="0"/>
              <a:t>创建</a:t>
            </a:r>
            <a:endParaRPr lang="en-US" altLang="zh-CN" smtClean="0"/>
          </a:p>
          <a:p>
            <a:r>
              <a:rPr lang="zh-CN" altLang="zh-CN" smtClean="0"/>
              <a:t>当</a:t>
            </a:r>
            <a:r>
              <a:rPr lang="zh-CN" altLang="zh-CN"/>
              <a:t>请求到达时，</a:t>
            </a:r>
            <a:r>
              <a:rPr lang="en-US" altLang="zh-CN"/>
              <a:t>Web</a:t>
            </a:r>
            <a:r>
              <a:rPr lang="zh-CN" altLang="zh-CN"/>
              <a:t>服务器运行创建动态文档的应用程序或脚本，生成后返回输出结果给</a:t>
            </a:r>
            <a:r>
              <a:rPr lang="zh-CN" altLang="zh-CN" smtClean="0"/>
              <a:t>浏览器</a:t>
            </a:r>
            <a:endParaRPr lang="zh-CN" altLang="zh-CN"/>
          </a:p>
          <a:p>
            <a:r>
              <a:rPr lang="zh-CN" altLang="zh-CN"/>
              <a:t>动态文档</a:t>
            </a:r>
            <a:r>
              <a:rPr lang="zh-CN" altLang="zh-CN" smtClean="0"/>
              <a:t>的特点</a:t>
            </a:r>
            <a:endParaRPr lang="en-US" altLang="zh-CN" smtClean="0"/>
          </a:p>
          <a:p>
            <a:pPr lvl="1"/>
            <a:r>
              <a:rPr lang="zh-CN" altLang="zh-CN" smtClean="0"/>
              <a:t>会</a:t>
            </a:r>
            <a:r>
              <a:rPr lang="zh-CN" altLang="zh-CN"/>
              <a:t>根据用户的操作显示不同的内容，例如查询学生的考试</a:t>
            </a:r>
            <a:r>
              <a:rPr lang="zh-CN" altLang="zh-CN" smtClean="0"/>
              <a:t>成绩</a:t>
            </a:r>
            <a:endParaRPr lang="en-US" altLang="zh-CN" smtClean="0"/>
          </a:p>
          <a:p>
            <a:pPr lvl="1"/>
            <a:r>
              <a:rPr lang="zh-CN" altLang="zh-CN" smtClean="0"/>
              <a:t>动态</a:t>
            </a:r>
            <a:r>
              <a:rPr lang="zh-CN" altLang="zh-CN"/>
              <a:t>文档一旦生成，就和静态文档差不多了。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99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）活动文档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mtClean="0"/>
              <a:t>能够</a:t>
            </a:r>
            <a:r>
              <a:rPr lang="zh-CN" altLang="zh-CN"/>
              <a:t>在浏览器运行的一个</a:t>
            </a:r>
            <a:r>
              <a:rPr lang="zh-CN" altLang="zh-CN" smtClean="0"/>
              <a:t>程序</a:t>
            </a:r>
            <a:endParaRPr lang="en-US" altLang="zh-CN" smtClean="0"/>
          </a:p>
          <a:p>
            <a:r>
              <a:rPr lang="zh-CN" altLang="zh-CN" smtClean="0"/>
              <a:t>包括</a:t>
            </a:r>
            <a:r>
              <a:rPr lang="zh-CN" altLang="zh-CN"/>
              <a:t>计算和显示等</a:t>
            </a:r>
            <a:r>
              <a:rPr lang="zh-CN" altLang="zh-CN" smtClean="0"/>
              <a:t>部分</a:t>
            </a:r>
            <a:endParaRPr lang="en-US" altLang="zh-CN" smtClean="0"/>
          </a:p>
          <a:p>
            <a:r>
              <a:rPr lang="zh-CN" altLang="zh-CN" smtClean="0"/>
              <a:t>例如</a:t>
            </a:r>
            <a:endParaRPr lang="en-US" altLang="zh-CN" smtClean="0"/>
          </a:p>
          <a:p>
            <a:pPr lvl="1"/>
            <a:r>
              <a:rPr lang="zh-CN" altLang="zh-CN" smtClean="0"/>
              <a:t>多</a:t>
            </a:r>
            <a:r>
              <a:rPr lang="zh-CN" altLang="zh-CN"/>
              <a:t>个图片的循环</a:t>
            </a:r>
            <a:r>
              <a:rPr lang="zh-CN" altLang="zh-CN" smtClean="0"/>
              <a:t>展示</a:t>
            </a:r>
            <a:endParaRPr lang="en-US" altLang="zh-CN" smtClean="0"/>
          </a:p>
          <a:p>
            <a:pPr lvl="1"/>
            <a:r>
              <a:rPr lang="zh-CN" altLang="zh-CN" smtClean="0"/>
              <a:t>对</a:t>
            </a:r>
            <a:r>
              <a:rPr lang="zh-CN" altLang="zh-CN"/>
              <a:t>我们输入的数字进行本地的检查以判断</a:t>
            </a:r>
            <a:r>
              <a:rPr lang="zh-CN" altLang="zh-CN" smtClean="0"/>
              <a:t>是否合法</a:t>
            </a:r>
            <a:r>
              <a:rPr lang="zh-CN" altLang="zh-CN"/>
              <a:t>的</a:t>
            </a:r>
            <a:r>
              <a:rPr lang="zh-CN" altLang="zh-CN" smtClean="0"/>
              <a:t>数字</a:t>
            </a:r>
            <a:endParaRPr lang="en-US" altLang="zh-CN" smtClean="0"/>
          </a:p>
          <a:p>
            <a:r>
              <a:rPr lang="zh-CN" altLang="zh-CN" smtClean="0"/>
              <a:t>活动</a:t>
            </a:r>
            <a:r>
              <a:rPr lang="zh-CN" altLang="zh-CN"/>
              <a:t>文档往往可以大大减少反馈的时间、节省网络和服务器资源，但要求浏览器中要具有活动文档运行所需要的环境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468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zh-CN"/>
              <a:t>）应答报文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应答报文的第一行是开始行（也称状态行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包括</a:t>
            </a:r>
            <a:r>
              <a:rPr lang="zh-CN" altLang="zh-CN"/>
              <a:t>三项</a:t>
            </a:r>
            <a:r>
              <a:rPr lang="zh-CN" altLang="zh-CN" smtClean="0"/>
              <a:t>内容</a:t>
            </a:r>
            <a:endParaRPr lang="en-US" altLang="zh-CN" smtClean="0"/>
          </a:p>
          <a:p>
            <a:pPr lvl="1"/>
            <a:r>
              <a:rPr lang="en-US" altLang="zh-CN" smtClean="0"/>
              <a:t>HTTP</a:t>
            </a:r>
            <a:r>
              <a:rPr lang="zh-CN" altLang="zh-CN"/>
              <a:t>版本，状态码，以及简单的解释</a:t>
            </a:r>
            <a:r>
              <a:rPr lang="zh-CN" altLang="zh-CN" smtClean="0"/>
              <a:t>语句</a:t>
            </a:r>
            <a:endParaRPr lang="en-US" altLang="zh-CN" smtClean="0"/>
          </a:p>
          <a:p>
            <a:r>
              <a:rPr lang="zh-CN" altLang="zh-CN" smtClean="0"/>
              <a:t>状态</a:t>
            </a:r>
            <a:r>
              <a:rPr lang="zh-CN" altLang="zh-CN"/>
              <a:t>码都是三位数字的，分为</a:t>
            </a:r>
            <a:r>
              <a:rPr lang="en-US" altLang="zh-CN"/>
              <a:t>5</a:t>
            </a:r>
            <a:r>
              <a:rPr lang="zh-CN" altLang="zh-CN"/>
              <a:t>大类：</a:t>
            </a:r>
          </a:p>
          <a:p>
            <a:pPr lvl="1"/>
            <a:r>
              <a:rPr lang="en-US" altLang="zh-CN"/>
              <a:t>1xx</a:t>
            </a:r>
            <a:r>
              <a:rPr lang="zh-CN" altLang="zh-CN"/>
              <a:t>表示通知信息，如请求收到了或正在进行处理。</a:t>
            </a:r>
          </a:p>
          <a:p>
            <a:pPr lvl="1"/>
            <a:r>
              <a:rPr lang="en-US" altLang="zh-CN"/>
              <a:t>2xx</a:t>
            </a:r>
            <a:r>
              <a:rPr lang="zh-CN" altLang="zh-CN"/>
              <a:t>表示成功。</a:t>
            </a:r>
          </a:p>
          <a:p>
            <a:pPr lvl="1"/>
            <a:r>
              <a:rPr lang="en-US" altLang="zh-CN"/>
              <a:t>3xx</a:t>
            </a:r>
            <a:r>
              <a:rPr lang="zh-CN" altLang="zh-CN"/>
              <a:t>表示重定向，浏览器可以采取进一步的措施。</a:t>
            </a:r>
          </a:p>
          <a:p>
            <a:pPr lvl="1"/>
            <a:r>
              <a:rPr lang="en-US" altLang="zh-CN"/>
              <a:t>4xx</a:t>
            </a:r>
            <a:r>
              <a:rPr lang="zh-CN" altLang="zh-CN"/>
              <a:t>表示客户的差错，最常见的即</a:t>
            </a:r>
            <a:r>
              <a:rPr lang="en-US" altLang="zh-CN"/>
              <a:t>404</a:t>
            </a:r>
            <a:r>
              <a:rPr lang="zh-CN" altLang="zh-CN"/>
              <a:t>。</a:t>
            </a:r>
          </a:p>
          <a:p>
            <a:pPr lvl="1"/>
            <a:r>
              <a:rPr lang="en-US" altLang="zh-CN"/>
              <a:t>5xx</a:t>
            </a:r>
            <a:r>
              <a:rPr lang="zh-CN" altLang="zh-CN"/>
              <a:t>表示服务器的差错。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0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2. FTP</a:t>
            </a:r>
            <a:r>
              <a:rPr lang="zh-CN" altLang="zh-CN">
                <a:solidFill>
                  <a:srgbClr val="FF0000"/>
                </a:solidFill>
              </a:rPr>
              <a:t>的工作过程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FTP</a:t>
            </a:r>
            <a:r>
              <a:rPr lang="zh-CN" altLang="zh-CN"/>
              <a:t>的服务器进程由两部分</a:t>
            </a:r>
            <a:r>
              <a:rPr lang="zh-CN" altLang="zh-CN" smtClean="0"/>
              <a:t>组成</a:t>
            </a:r>
            <a:endParaRPr lang="en-US" altLang="zh-CN" smtClean="0"/>
          </a:p>
          <a:p>
            <a:pPr lvl="1"/>
            <a:r>
              <a:rPr lang="zh-CN" altLang="zh-CN" smtClean="0"/>
              <a:t>一</a:t>
            </a:r>
            <a:r>
              <a:rPr lang="zh-CN" altLang="zh-CN"/>
              <a:t>个主进程，负责整个服务器的管</a:t>
            </a:r>
            <a:r>
              <a:rPr lang="zh-CN" altLang="zh-CN" smtClean="0"/>
              <a:t>控</a:t>
            </a:r>
            <a:endParaRPr lang="en-US" altLang="zh-CN" smtClean="0"/>
          </a:p>
          <a:p>
            <a:pPr lvl="1"/>
            <a:r>
              <a:rPr lang="zh-CN" altLang="zh-CN" smtClean="0"/>
              <a:t>若干</a:t>
            </a:r>
            <a:r>
              <a:rPr lang="zh-CN" altLang="zh-CN"/>
              <a:t>个从属进程负责处理单个请求</a:t>
            </a:r>
            <a:endParaRPr lang="zh-CN" altLang="en-US"/>
          </a:p>
        </p:txBody>
      </p:sp>
      <p:pic>
        <p:nvPicPr>
          <p:cNvPr id="13314" name="Picture 2" descr="https://img0.baidu.com/it/u=3949132671,2394241948&amp;fm=253&amp;fmt=auto&amp;app=138&amp;f=JPEG?w=653&amp;h=4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3014700"/>
            <a:ext cx="5544615" cy="36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89052"/>
            <a:ext cx="1504403" cy="2432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开始行后是若干首部</a:t>
            </a:r>
            <a:r>
              <a:rPr lang="zh-CN" altLang="zh-CN" smtClean="0"/>
              <a:t>行</a:t>
            </a:r>
            <a:endParaRPr lang="en-US" altLang="zh-CN" smtClean="0"/>
          </a:p>
          <a:p>
            <a:pPr lvl="1"/>
            <a:r>
              <a:rPr lang="zh-CN" altLang="zh-CN" smtClean="0"/>
              <a:t>例如</a:t>
            </a:r>
            <a:r>
              <a:rPr lang="zh-CN" altLang="zh-CN"/>
              <a:t>，使用</a:t>
            </a:r>
            <a:r>
              <a:rPr lang="en-US" altLang="zh-CN"/>
              <a:t>Set-cookie: aabbccddeeff1122</a:t>
            </a:r>
            <a:r>
              <a:rPr lang="zh-CN" altLang="zh-CN"/>
              <a:t>将用户的识别码告知浏览器。</a:t>
            </a:r>
          </a:p>
          <a:p>
            <a:r>
              <a:rPr lang="zh-CN" altLang="zh-CN"/>
              <a:t>最后，是应答的实体</a:t>
            </a:r>
            <a:r>
              <a:rPr lang="zh-CN" altLang="zh-CN" smtClean="0"/>
              <a:t>主体</a:t>
            </a:r>
            <a:endParaRPr lang="en-US" altLang="zh-CN" smtClean="0"/>
          </a:p>
          <a:p>
            <a:pPr lvl="1"/>
            <a:r>
              <a:rPr lang="zh-CN" altLang="zh-CN" smtClean="0"/>
              <a:t>包含</a:t>
            </a:r>
            <a:r>
              <a:rPr lang="zh-CN" altLang="zh-CN"/>
              <a:t>了客户端所需的大部分</a:t>
            </a:r>
            <a:r>
              <a:rPr lang="zh-CN" altLang="zh-CN" smtClean="0"/>
              <a:t>信息</a:t>
            </a:r>
            <a:endParaRPr lang="en-US" altLang="zh-CN" smtClean="0"/>
          </a:p>
          <a:p>
            <a:pPr lvl="1"/>
            <a:r>
              <a:rPr lang="zh-CN" altLang="zh-CN" smtClean="0"/>
              <a:t>经过</a:t>
            </a:r>
            <a:r>
              <a:rPr lang="zh-CN" altLang="zh-CN"/>
              <a:t>解析后可为客户端所用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084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zh-CN">
                <a:solidFill>
                  <a:srgbClr val="FF0000"/>
                </a:solidFill>
              </a:rPr>
              <a:t>浏览器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作为</a:t>
            </a:r>
            <a:r>
              <a:rPr lang="en-US" altLang="zh-CN"/>
              <a:t>HTTP</a:t>
            </a:r>
            <a:r>
              <a:rPr lang="zh-CN" altLang="zh-CN"/>
              <a:t>协议的客户端，发起</a:t>
            </a:r>
            <a:r>
              <a:rPr lang="en-US" altLang="zh-CN"/>
              <a:t>HTTP</a:t>
            </a:r>
            <a:r>
              <a:rPr lang="zh-CN" altLang="zh-CN"/>
              <a:t>的请求，对服务器的应答予以</a:t>
            </a:r>
            <a:r>
              <a:rPr lang="zh-CN" altLang="zh-CN" smtClean="0"/>
              <a:t>展示</a:t>
            </a:r>
            <a:endParaRPr lang="en-US" altLang="zh-CN" smtClean="0"/>
          </a:p>
          <a:p>
            <a:r>
              <a:rPr lang="zh-CN" altLang="zh-CN"/>
              <a:t>对于</a:t>
            </a:r>
            <a:r>
              <a:rPr lang="en-US" altLang="zh-CN"/>
              <a:t>Web</a:t>
            </a:r>
            <a:r>
              <a:rPr lang="zh-CN" altLang="zh-CN"/>
              <a:t>服务器返回的文档，浏览器必须可以解释和显示这些</a:t>
            </a:r>
            <a:r>
              <a:rPr lang="zh-CN" altLang="zh-CN" smtClean="0"/>
              <a:t>文档</a:t>
            </a:r>
            <a:endParaRPr lang="en-US" altLang="zh-CN" smtClean="0"/>
          </a:p>
          <a:p>
            <a:r>
              <a:rPr lang="zh-CN" altLang="zh-CN" smtClean="0"/>
              <a:t>当</a:t>
            </a:r>
            <a:r>
              <a:rPr lang="zh-CN" altLang="zh-CN"/>
              <a:t>文档是活动文档时，浏览器还必须能够执行活动文档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3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zh-CN" smtClean="0"/>
              <a:t>控制程序</a:t>
            </a:r>
            <a:r>
              <a:rPr lang="zh-CN" altLang="zh-CN"/>
              <a:t>从键盘或鼠标接收</a:t>
            </a:r>
            <a:r>
              <a:rPr lang="zh-CN" altLang="zh-CN" smtClean="0"/>
              <a:t>输入</a:t>
            </a:r>
            <a:endParaRPr lang="en-US" altLang="zh-CN" smtClean="0"/>
          </a:p>
          <a:p>
            <a:r>
              <a:rPr lang="zh-CN" altLang="zh-CN" smtClean="0"/>
              <a:t>使用</a:t>
            </a:r>
            <a:r>
              <a:rPr lang="zh-CN" altLang="zh-CN"/>
              <a:t>传输协议（常见的如</a:t>
            </a:r>
            <a:r>
              <a:rPr lang="en-US" altLang="zh-CN"/>
              <a:t>HTTP</a:t>
            </a:r>
            <a:r>
              <a:rPr lang="zh-CN" altLang="zh-CN"/>
              <a:t>、</a:t>
            </a:r>
            <a:r>
              <a:rPr lang="en-US" altLang="zh-CN"/>
              <a:t>FTP</a:t>
            </a:r>
            <a:r>
              <a:rPr lang="zh-CN" altLang="zh-CN"/>
              <a:t>、</a:t>
            </a:r>
            <a:r>
              <a:rPr lang="en-US" altLang="zh-CN"/>
              <a:t>SMTP</a:t>
            </a:r>
            <a:r>
              <a:rPr lang="zh-CN" altLang="zh-CN"/>
              <a:t>等）访问要浏览的</a:t>
            </a:r>
            <a:r>
              <a:rPr lang="zh-CN" altLang="zh-CN" smtClean="0"/>
              <a:t>文档</a:t>
            </a:r>
            <a:endParaRPr lang="en-US" altLang="zh-CN" smtClean="0"/>
          </a:p>
          <a:p>
            <a:r>
              <a:rPr lang="zh-CN" altLang="zh-CN" smtClean="0"/>
              <a:t>在</a:t>
            </a:r>
            <a:r>
              <a:rPr lang="zh-CN" altLang="zh-CN"/>
              <a:t>获得文档后，使用某个解释程序（常见的如</a:t>
            </a:r>
            <a:r>
              <a:rPr lang="en-US" altLang="zh-CN"/>
              <a:t>HTML</a:t>
            </a:r>
            <a:r>
              <a:rPr lang="zh-CN" altLang="zh-CN"/>
              <a:t>、</a:t>
            </a:r>
            <a:r>
              <a:rPr lang="en-US" altLang="zh-CN"/>
              <a:t>JavaScript</a:t>
            </a:r>
            <a:r>
              <a:rPr lang="zh-CN" altLang="zh-CN"/>
              <a:t>等）将其显示在显示器</a:t>
            </a:r>
            <a:r>
              <a:rPr lang="zh-CN" altLang="zh-CN" smtClean="0"/>
              <a:t>上</a:t>
            </a:r>
            <a:endParaRPr lang="en-US" altLang="zh-CN" smtClean="0"/>
          </a:p>
          <a:p>
            <a:pPr lvl="1"/>
            <a:r>
              <a:rPr lang="zh-CN" altLang="zh-CN"/>
              <a:t>不同的浏览器内核对网页的</a:t>
            </a:r>
            <a:r>
              <a:rPr lang="zh-CN" altLang="zh-CN" smtClean="0"/>
              <a:t>解释不同</a:t>
            </a:r>
            <a:r>
              <a:rPr lang="zh-CN" altLang="zh-CN"/>
              <a:t>，因此同一网页在不同的浏览器中的渲染</a:t>
            </a:r>
            <a:r>
              <a:rPr lang="zh-CN" altLang="zh-CN" smtClean="0"/>
              <a:t>效果可能不同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0" y="332656"/>
            <a:ext cx="9003144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99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20.1 </a:t>
            </a:r>
            <a:r>
              <a:rPr lang="zh-CN" altLang="zh-CN"/>
              <a:t>文件传输协议</a:t>
            </a:r>
            <a:r>
              <a:rPr lang="en-US" altLang="zh-CN"/>
              <a:t>FTP</a:t>
            </a:r>
            <a:endParaRPr lang="zh-CN" altLang="zh-CN"/>
          </a:p>
          <a:p>
            <a:r>
              <a:rPr lang="en-US" altLang="zh-CN"/>
              <a:t>20.2 </a:t>
            </a:r>
            <a:r>
              <a:rPr lang="zh-CN" altLang="zh-CN"/>
              <a:t>电子邮件</a:t>
            </a:r>
          </a:p>
          <a:p>
            <a:r>
              <a:rPr lang="en-US" altLang="zh-CN" smtClean="0"/>
              <a:t>20.3 </a:t>
            </a:r>
            <a:r>
              <a:rPr lang="zh-CN" altLang="zh-CN"/>
              <a:t>万维网</a:t>
            </a:r>
            <a:r>
              <a:rPr lang="en-US" altLang="zh-CN"/>
              <a:t>Web</a:t>
            </a:r>
            <a:endParaRPr lang="zh-CN" altLang="zh-CN"/>
          </a:p>
          <a:p>
            <a:pPr lvl="1"/>
            <a:r>
              <a:rPr lang="en-US" altLang="zh-CN"/>
              <a:t>20.3.1 </a:t>
            </a:r>
            <a:r>
              <a:rPr lang="zh-CN" altLang="zh-CN"/>
              <a:t>概述</a:t>
            </a:r>
          </a:p>
          <a:p>
            <a:pPr lvl="1"/>
            <a:r>
              <a:rPr lang="en-US" altLang="zh-CN"/>
              <a:t>20.3.2 </a:t>
            </a:r>
            <a:r>
              <a:rPr lang="zh-CN" altLang="zh-CN"/>
              <a:t>超文本传送协议</a:t>
            </a:r>
            <a:r>
              <a:rPr lang="en-US" altLang="zh-CN"/>
              <a:t>HTTP</a:t>
            </a:r>
            <a:endParaRPr lang="zh-CN" altLang="zh-CN"/>
          </a:p>
          <a:p>
            <a:pPr lvl="1"/>
            <a:r>
              <a:rPr lang="en-US" altLang="zh-CN"/>
              <a:t>20.3.3 HTTP</a:t>
            </a:r>
            <a:r>
              <a:rPr lang="zh-CN" altLang="zh-CN"/>
              <a:t>的请求和应答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20.3.4 </a:t>
            </a:r>
            <a:r>
              <a:rPr lang="zh-CN" altLang="zh-CN">
                <a:solidFill>
                  <a:srgbClr val="FF0000"/>
                </a:solidFill>
              </a:rPr>
              <a:t>代理服务器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代理服务器（</a:t>
            </a:r>
            <a:r>
              <a:rPr lang="en-US" altLang="zh-CN"/>
              <a:t>proxy server</a:t>
            </a:r>
            <a:r>
              <a:rPr lang="zh-CN" altLang="zh-CN"/>
              <a:t>）是一种网络</a:t>
            </a:r>
            <a:r>
              <a:rPr lang="zh-CN" altLang="zh-CN" smtClean="0"/>
              <a:t>实体</a:t>
            </a:r>
            <a:endParaRPr lang="en-US" altLang="zh-CN" smtClean="0"/>
          </a:p>
          <a:p>
            <a:r>
              <a:rPr lang="zh-CN" altLang="zh-CN" smtClean="0"/>
              <a:t>又</a:t>
            </a:r>
            <a:r>
              <a:rPr lang="zh-CN" altLang="zh-CN"/>
              <a:t>称为万维网高速缓存（</a:t>
            </a:r>
            <a:r>
              <a:rPr lang="en-US" altLang="zh-CN"/>
              <a:t>Web cache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 smtClean="0"/>
              <a:t>目的</a:t>
            </a:r>
            <a:r>
              <a:rPr lang="zh-CN" altLang="zh-CN"/>
              <a:t>是为了提高万维网的效率，减少网络传输流量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2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不使用代理</a:t>
            </a:r>
            <a:r>
              <a:rPr lang="zh-CN" altLang="zh-CN" smtClean="0"/>
              <a:t>服务器</a:t>
            </a:r>
            <a:r>
              <a:rPr lang="zh-CN" altLang="en-US" smtClean="0"/>
              <a:t>的情况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765113"/>
              </p:ext>
            </p:extLst>
          </p:nvPr>
        </p:nvGraphicFramePr>
        <p:xfrm>
          <a:off x="107504" y="1628800"/>
          <a:ext cx="8933228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8593470" imgH="2626308" progId="Visio.Drawing.11">
                  <p:embed/>
                </p:oleObj>
              </mc:Choice>
              <mc:Fallback>
                <p:oleObj name="Visio" r:id="rId3" imgW="8593470" imgH="262630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628800"/>
                        <a:ext cx="8933228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 6"/>
          <p:cNvSpPr/>
          <p:nvPr/>
        </p:nvSpPr>
        <p:spPr>
          <a:xfrm>
            <a:off x="2806810" y="2361537"/>
            <a:ext cx="5072933" cy="659484"/>
          </a:xfrm>
          <a:custGeom>
            <a:avLst/>
            <a:gdLst>
              <a:gd name="connsiteX0" fmla="*/ 0 w 5072933"/>
              <a:gd name="connsiteY0" fmla="*/ 0 h 659484"/>
              <a:gd name="connsiteX1" fmla="*/ 866693 w 5072933"/>
              <a:gd name="connsiteY1" fmla="*/ 508884 h 659484"/>
              <a:gd name="connsiteX2" fmla="*/ 2631882 w 5072933"/>
              <a:gd name="connsiteY2" fmla="*/ 652007 h 659484"/>
              <a:gd name="connsiteX3" fmla="*/ 4309607 w 5072933"/>
              <a:gd name="connsiteY3" fmla="*/ 628153 h 659484"/>
              <a:gd name="connsiteX4" fmla="*/ 5072933 w 5072933"/>
              <a:gd name="connsiteY4" fmla="*/ 532738 h 65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2933" h="659484">
                <a:moveTo>
                  <a:pt x="0" y="0"/>
                </a:moveTo>
                <a:cubicBezTo>
                  <a:pt x="214023" y="200108"/>
                  <a:pt x="428046" y="400216"/>
                  <a:pt x="866693" y="508884"/>
                </a:cubicBezTo>
                <a:cubicBezTo>
                  <a:pt x="1305340" y="617552"/>
                  <a:pt x="2058063" y="632129"/>
                  <a:pt x="2631882" y="652007"/>
                </a:cubicBezTo>
                <a:cubicBezTo>
                  <a:pt x="3205701" y="671885"/>
                  <a:pt x="3902765" y="648031"/>
                  <a:pt x="4309607" y="628153"/>
                </a:cubicBezTo>
                <a:cubicBezTo>
                  <a:pt x="4716449" y="608275"/>
                  <a:pt x="4894691" y="570506"/>
                  <a:pt x="5072933" y="53273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722909" y="19888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40352" y="19888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637969" y="2608028"/>
            <a:ext cx="6209968" cy="608907"/>
          </a:xfrm>
          <a:custGeom>
            <a:avLst/>
            <a:gdLst>
              <a:gd name="connsiteX0" fmla="*/ 0 w 6209968"/>
              <a:gd name="connsiteY0" fmla="*/ 0 h 608907"/>
              <a:gd name="connsiteX1" fmla="*/ 1272208 w 6209968"/>
              <a:gd name="connsiteY1" fmla="*/ 421419 h 608907"/>
              <a:gd name="connsiteX2" fmla="*/ 3021495 w 6209968"/>
              <a:gd name="connsiteY2" fmla="*/ 580445 h 608907"/>
              <a:gd name="connsiteX3" fmla="*/ 4579951 w 6209968"/>
              <a:gd name="connsiteY3" fmla="*/ 596348 h 608907"/>
              <a:gd name="connsiteX4" fmla="*/ 6209968 w 6209968"/>
              <a:gd name="connsiteY4" fmla="*/ 445273 h 60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9968" h="608907">
                <a:moveTo>
                  <a:pt x="0" y="0"/>
                </a:moveTo>
                <a:cubicBezTo>
                  <a:pt x="384313" y="162339"/>
                  <a:pt x="768626" y="324678"/>
                  <a:pt x="1272208" y="421419"/>
                </a:cubicBezTo>
                <a:cubicBezTo>
                  <a:pt x="1775790" y="518160"/>
                  <a:pt x="2470205" y="551290"/>
                  <a:pt x="3021495" y="580445"/>
                </a:cubicBezTo>
                <a:cubicBezTo>
                  <a:pt x="3572785" y="609600"/>
                  <a:pt x="4048539" y="618877"/>
                  <a:pt x="4579951" y="596348"/>
                </a:cubicBezTo>
                <a:cubicBezTo>
                  <a:pt x="5111363" y="573819"/>
                  <a:pt x="5660665" y="509546"/>
                  <a:pt x="6209968" y="445273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40352" y="1976183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661823" y="3108960"/>
            <a:ext cx="6202017" cy="326003"/>
          </a:xfrm>
          <a:custGeom>
            <a:avLst/>
            <a:gdLst>
              <a:gd name="connsiteX0" fmla="*/ 0 w 6202017"/>
              <a:gd name="connsiteY0" fmla="*/ 326003 h 326003"/>
              <a:gd name="connsiteX1" fmla="*/ 2210462 w 6202017"/>
              <a:gd name="connsiteY1" fmla="*/ 174929 h 326003"/>
              <a:gd name="connsiteX2" fmla="*/ 3927944 w 6202017"/>
              <a:gd name="connsiteY2" fmla="*/ 119270 h 326003"/>
              <a:gd name="connsiteX3" fmla="*/ 6202017 w 6202017"/>
              <a:gd name="connsiteY3" fmla="*/ 0 h 32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2017" h="326003">
                <a:moveTo>
                  <a:pt x="0" y="326003"/>
                </a:moveTo>
                <a:lnTo>
                  <a:pt x="2210462" y="174929"/>
                </a:lnTo>
                <a:cubicBezTo>
                  <a:pt x="2865119" y="140473"/>
                  <a:pt x="3927944" y="119270"/>
                  <a:pt x="3927944" y="119270"/>
                </a:cubicBezTo>
                <a:lnTo>
                  <a:pt x="6202017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40352" y="19888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3315694" y="3140765"/>
            <a:ext cx="4540195" cy="644056"/>
          </a:xfrm>
          <a:custGeom>
            <a:avLst/>
            <a:gdLst>
              <a:gd name="connsiteX0" fmla="*/ 0 w 4540195"/>
              <a:gd name="connsiteY0" fmla="*/ 644056 h 644056"/>
              <a:gd name="connsiteX1" fmla="*/ 771276 w 4540195"/>
              <a:gd name="connsiteY1" fmla="*/ 238539 h 644056"/>
              <a:gd name="connsiteX2" fmla="*/ 2608028 w 4540195"/>
              <a:gd name="connsiteY2" fmla="*/ 119270 h 644056"/>
              <a:gd name="connsiteX3" fmla="*/ 3792772 w 4540195"/>
              <a:gd name="connsiteY3" fmla="*/ 79513 h 644056"/>
              <a:gd name="connsiteX4" fmla="*/ 4540195 w 4540195"/>
              <a:gd name="connsiteY4" fmla="*/ 0 h 64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0195" h="644056">
                <a:moveTo>
                  <a:pt x="0" y="644056"/>
                </a:moveTo>
                <a:cubicBezTo>
                  <a:pt x="168302" y="485029"/>
                  <a:pt x="336605" y="326003"/>
                  <a:pt x="771276" y="238539"/>
                </a:cubicBezTo>
                <a:cubicBezTo>
                  <a:pt x="1205947" y="151075"/>
                  <a:pt x="2104445" y="145774"/>
                  <a:pt x="2608028" y="119270"/>
                </a:cubicBezTo>
                <a:cubicBezTo>
                  <a:pt x="3111611" y="92766"/>
                  <a:pt x="3470744" y="99391"/>
                  <a:pt x="3792772" y="79513"/>
                </a:cubicBezTo>
                <a:cubicBezTo>
                  <a:pt x="4114800" y="59635"/>
                  <a:pt x="4327497" y="29817"/>
                  <a:pt x="4540195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40352" y="1976183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42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9579E-6 L -0.07396 0.07865 L -0.16875 0.09137 L -0.38524 0.08905 L -0.45469 0.0798 L -0.51823 0.06824 L -0.56962 0.03932 L -0.60608 0.00347 " pathEditMode="relative" ptsTypes="AAAAAA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07564E-6 L -0.08715 0.04233 L -0.20035 0.05853 L -0.4599 0.08143 L -0.5434 0.08536 L -0.61979 0.08744 L -0.68195 0.08073 L -0.72639 0.06893 " pathEditMode="relative" rAng="-239229" ptsTypes="AAAAAAAA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33" y="53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343 0.09738 L -0.30955 0.13324 L -0.7217 0.16933 " pathEditMode="relative" ptsTypes="AA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1649 0.10548 L -0.41649 0.15776 L -0.55208 0.22022 " pathEditMode="relative" ptsTypes="AAAA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26371"/>
              </p:ext>
            </p:extLst>
          </p:nvPr>
        </p:nvGraphicFramePr>
        <p:xfrm>
          <a:off x="107950" y="1628775"/>
          <a:ext cx="8932863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8593470" imgH="2626308" progId="Visio.Drawing.11">
                  <p:embed/>
                </p:oleObj>
              </mc:Choice>
              <mc:Fallback>
                <p:oleObj name="Visio" r:id="rId3" imgW="8593470" imgH="2626308" progId="Visio.Drawing.11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628775"/>
                        <a:ext cx="8932863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347864" y="37890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47864" y="37890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使用代理服务器</a:t>
            </a:r>
            <a:r>
              <a:rPr lang="zh-CN" altLang="en-US"/>
              <a:t>的情况</a:t>
            </a:r>
          </a:p>
        </p:txBody>
      </p:sp>
      <p:sp>
        <p:nvSpPr>
          <p:cNvPr id="6" name="矩形 5"/>
          <p:cNvSpPr/>
          <p:nvPr/>
        </p:nvSpPr>
        <p:spPr>
          <a:xfrm>
            <a:off x="7722909" y="19888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40352" y="19888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7864" y="37890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627784" y="2361537"/>
            <a:ext cx="936104" cy="106746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任意多边形 15"/>
          <p:cNvSpPr/>
          <p:nvPr/>
        </p:nvSpPr>
        <p:spPr>
          <a:xfrm>
            <a:off x="3808675" y="2949934"/>
            <a:ext cx="4126727" cy="580445"/>
          </a:xfrm>
          <a:custGeom>
            <a:avLst/>
            <a:gdLst>
              <a:gd name="connsiteX0" fmla="*/ 0 w 4126727"/>
              <a:gd name="connsiteY0" fmla="*/ 580445 h 580445"/>
              <a:gd name="connsiteX1" fmla="*/ 413468 w 4126727"/>
              <a:gd name="connsiteY1" fmla="*/ 262393 h 580445"/>
              <a:gd name="connsiteX2" fmla="*/ 1606163 w 4126727"/>
              <a:gd name="connsiteY2" fmla="*/ 135172 h 580445"/>
              <a:gd name="connsiteX3" fmla="*/ 3252083 w 4126727"/>
              <a:gd name="connsiteY3" fmla="*/ 143123 h 580445"/>
              <a:gd name="connsiteX4" fmla="*/ 4126727 w 4126727"/>
              <a:gd name="connsiteY4" fmla="*/ 0 h 58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727" h="580445">
                <a:moveTo>
                  <a:pt x="0" y="580445"/>
                </a:moveTo>
                <a:cubicBezTo>
                  <a:pt x="72887" y="458525"/>
                  <a:pt x="145774" y="336605"/>
                  <a:pt x="413468" y="262393"/>
                </a:cubicBezTo>
                <a:cubicBezTo>
                  <a:pt x="681162" y="188181"/>
                  <a:pt x="1133061" y="155050"/>
                  <a:pt x="1606163" y="135172"/>
                </a:cubicBezTo>
                <a:cubicBezTo>
                  <a:pt x="2079265" y="115294"/>
                  <a:pt x="2831989" y="165652"/>
                  <a:pt x="3252083" y="143123"/>
                </a:cubicBezTo>
                <a:cubicBezTo>
                  <a:pt x="3672177" y="120594"/>
                  <a:pt x="3899452" y="60297"/>
                  <a:pt x="4126727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691680" y="2577561"/>
            <a:ext cx="1800200" cy="106746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691680" y="3356992"/>
            <a:ext cx="1800200" cy="432048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051720" y="3789040"/>
            <a:ext cx="1368152" cy="152400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矩形 24"/>
          <p:cNvSpPr/>
          <p:nvPr/>
        </p:nvSpPr>
        <p:spPr>
          <a:xfrm>
            <a:off x="3347864" y="3789040"/>
            <a:ext cx="1224136" cy="58872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我爱你中国</a:t>
            </a:r>
            <a:r>
              <a:rPr lang="en-US" altLang="zh-CN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.mp3</a:t>
            </a:r>
            <a:endParaRPr lang="zh-CN" altLang="en-US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6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437 0.08466 L -0.38871 0.11358 L -0.48871 0.21212 " pathEditMode="relative" ptsTypes="AA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872 0.21212 L -0.61024 0.020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76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3419E-7 L -0.24792 -0.2357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-117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3419E-7 L -0.25591 -0.1098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5" y="-5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093 L -0.20452 -0.0122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1" grpId="1" animBg="1"/>
      <p:bldP spid="21" grpId="2" animBg="1"/>
      <p:bldP spid="7" grpId="2" animBg="1"/>
      <p:bldP spid="7" grpId="3" animBg="1"/>
      <p:bldP spid="7" grpId="4" animBg="1"/>
      <p:bldP spid="10" grpId="0" animBg="1"/>
      <p:bldP spid="10" grpId="1" animBg="1"/>
      <p:bldP spid="10" grpId="2" animBg="1"/>
      <p:bldP spid="16" grpId="0" animBg="1"/>
      <p:bldP spid="16" grpId="1" animBg="1"/>
      <p:bldP spid="25" grpId="0" animBg="1"/>
      <p:bldP spid="25" grpId="1" animBg="1"/>
      <p:bldP spid="25" grpId="2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这个过程看似多了一道手续，但如果有很多用户对相同的文档或资源提出需求时（包括第一个用户的重新访问），代理服务器可以就近把文档和资源直接发给</a:t>
            </a:r>
            <a:r>
              <a:rPr lang="zh-CN" altLang="zh-CN" smtClean="0"/>
              <a:t>客户端</a:t>
            </a:r>
            <a:endParaRPr lang="en-US" altLang="zh-CN"/>
          </a:p>
          <a:p>
            <a:r>
              <a:rPr lang="zh-CN" altLang="zh-CN"/>
              <a:t>在使用代理服务器的情况下，很多通信量被局限在校园网的</a:t>
            </a:r>
            <a:r>
              <a:rPr lang="zh-CN" altLang="zh-CN" smtClean="0"/>
              <a:t>内部</a:t>
            </a:r>
            <a:endParaRPr lang="en-US" altLang="zh-CN" smtClean="0"/>
          </a:p>
          <a:p>
            <a:r>
              <a:rPr lang="zh-CN" altLang="zh-CN" smtClean="0"/>
              <a:t>对于</a:t>
            </a:r>
            <a:r>
              <a:rPr lang="zh-CN" altLang="zh-CN"/>
              <a:t>校园网的对外链路来说，压力减少了</a:t>
            </a:r>
            <a:r>
              <a:rPr lang="zh-CN" altLang="zh-CN" smtClean="0"/>
              <a:t>很多</a:t>
            </a:r>
            <a:endParaRPr lang="en-US" altLang="zh-CN" smtClean="0"/>
          </a:p>
          <a:p>
            <a:r>
              <a:rPr lang="zh-CN" altLang="zh-CN" smtClean="0"/>
              <a:t>而且</a:t>
            </a:r>
            <a:r>
              <a:rPr lang="zh-CN" altLang="zh-CN"/>
              <a:t>对于多数客户来说，访问延迟也大大减小了，</a:t>
            </a:r>
            <a:r>
              <a:rPr lang="zh-CN" altLang="zh-CN" smtClean="0"/>
              <a:t>皆大欢喜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14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FTP</a:t>
            </a:r>
            <a:r>
              <a:rPr lang="zh-CN" altLang="zh-CN"/>
              <a:t>服务器的工作步骤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r>
              <a:rPr lang="zh-CN" altLang="zh-CN" smtClean="0"/>
              <a:t>主</a:t>
            </a:r>
            <a:r>
              <a:rPr lang="zh-CN" altLang="zh-CN"/>
              <a:t>进程打开熟知端口（端口号为</a:t>
            </a:r>
            <a:r>
              <a:rPr lang="en-US" altLang="zh-CN"/>
              <a:t> 21</a:t>
            </a:r>
            <a:r>
              <a:rPr lang="zh-CN" altLang="zh-CN"/>
              <a:t>）。</a:t>
            </a:r>
          </a:p>
          <a:p>
            <a:pPr lvl="0"/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zh-CN" altLang="zh-CN" smtClean="0"/>
              <a:t>等待</a:t>
            </a:r>
            <a:r>
              <a:rPr lang="zh-CN" altLang="zh-CN"/>
              <a:t>接收客户进程发起建立连接的请求。</a:t>
            </a:r>
          </a:p>
          <a:p>
            <a:pPr lvl="0"/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zh-CN" altLang="zh-CN" smtClean="0"/>
              <a:t>主</a:t>
            </a:r>
            <a:r>
              <a:rPr lang="zh-CN" altLang="zh-CN"/>
              <a:t>进程收到客户进程发出的建立连接的请求，启动一个从属进程来专门处理客户进程发来的请求。</a:t>
            </a:r>
          </a:p>
          <a:p>
            <a:pPr lvl="0"/>
            <a:r>
              <a:rPr lang="zh-CN" altLang="en-US" smtClean="0"/>
              <a:t>（</a:t>
            </a:r>
            <a:r>
              <a:rPr lang="en-US" altLang="zh-CN" smtClean="0"/>
              <a:t>4</a:t>
            </a:r>
            <a:r>
              <a:rPr lang="zh-CN" altLang="en-US" smtClean="0"/>
              <a:t>）</a:t>
            </a:r>
            <a:r>
              <a:rPr lang="zh-CN" altLang="zh-CN" smtClean="0"/>
              <a:t>主</a:t>
            </a:r>
            <a:r>
              <a:rPr lang="zh-CN" altLang="zh-CN"/>
              <a:t>进程转到（</a:t>
            </a:r>
            <a:r>
              <a:rPr lang="en-US" altLang="zh-CN"/>
              <a:t>2</a:t>
            </a:r>
            <a:r>
              <a:rPr lang="zh-CN" altLang="zh-CN"/>
              <a:t>），回到等待状态，从属进程则执行（</a:t>
            </a:r>
            <a:r>
              <a:rPr lang="en-US" altLang="zh-CN"/>
              <a:t>5</a:t>
            </a:r>
            <a:r>
              <a:rPr lang="zh-CN" altLang="zh-CN" smtClean="0"/>
              <a:t>），</a:t>
            </a:r>
            <a:endParaRPr lang="en-US" altLang="zh-CN" smtClean="0"/>
          </a:p>
          <a:p>
            <a:pPr lvl="1"/>
            <a:r>
              <a:rPr lang="zh-CN" altLang="zh-CN" smtClean="0"/>
              <a:t>主</a:t>
            </a:r>
            <a:r>
              <a:rPr lang="zh-CN" altLang="zh-CN"/>
              <a:t>进程与从属进程的处理是并发进行</a:t>
            </a:r>
            <a:r>
              <a:rPr lang="zh-CN" altLang="zh-CN" smtClean="0"/>
              <a:t>的</a:t>
            </a:r>
            <a:endParaRPr lang="zh-CN" altLang="zh-CN"/>
          </a:p>
          <a:p>
            <a:pPr lvl="0"/>
            <a:r>
              <a:rPr lang="zh-CN" altLang="en-US" smtClean="0"/>
              <a:t>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  <a:r>
              <a:rPr lang="zh-CN" altLang="zh-CN" smtClean="0"/>
              <a:t>从属</a:t>
            </a:r>
            <a:r>
              <a:rPr lang="zh-CN" altLang="zh-CN"/>
              <a:t>进程对客户进程的请求处理完毕后即终止，并在运行期间根据需要创建其他一些子进程。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zh-CN">
                <a:solidFill>
                  <a:srgbClr val="FF0000"/>
                </a:solidFill>
              </a:rPr>
              <a:t>左手拈着花右手舞着剑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/>
              <a:t>在</a:t>
            </a:r>
            <a:r>
              <a:rPr lang="en-US" altLang="zh-CN"/>
              <a:t>FTP</a:t>
            </a:r>
            <a:r>
              <a:rPr lang="zh-CN" altLang="zh-CN"/>
              <a:t>的工作过程中，服务器启动的从属进程有两类：</a:t>
            </a:r>
          </a:p>
          <a:p>
            <a:pPr lvl="1"/>
            <a:r>
              <a:rPr lang="zh-CN" altLang="zh-CN"/>
              <a:t>控制</a:t>
            </a:r>
            <a:r>
              <a:rPr lang="zh-CN" altLang="zh-CN" smtClean="0"/>
              <a:t>进程。</a:t>
            </a:r>
            <a:endParaRPr lang="zh-CN" altLang="zh-CN"/>
          </a:p>
          <a:p>
            <a:pPr lvl="1"/>
            <a:r>
              <a:rPr lang="zh-CN" altLang="zh-CN"/>
              <a:t>数据传送进程：由控制进程启动，专门用来传输</a:t>
            </a:r>
            <a:r>
              <a:rPr lang="zh-CN" altLang="zh-CN" smtClean="0"/>
              <a:t>文件</a:t>
            </a:r>
            <a:endParaRPr lang="en-US" altLang="zh-CN" smtClean="0"/>
          </a:p>
          <a:p>
            <a:r>
              <a:rPr lang="zh-CN" altLang="zh-CN" smtClean="0"/>
              <a:t>控制</a:t>
            </a:r>
            <a:r>
              <a:rPr lang="zh-CN" altLang="zh-CN"/>
              <a:t>进程</a:t>
            </a:r>
            <a:endParaRPr lang="en-US" altLang="zh-CN" smtClean="0"/>
          </a:p>
          <a:p>
            <a:pPr lvl="1"/>
            <a:r>
              <a:rPr lang="zh-CN" altLang="zh-CN" smtClean="0"/>
              <a:t>由</a:t>
            </a:r>
            <a:r>
              <a:rPr lang="zh-CN" altLang="zh-CN"/>
              <a:t>主进程</a:t>
            </a:r>
            <a:r>
              <a:rPr lang="zh-CN" altLang="zh-CN" smtClean="0"/>
              <a:t>启动</a:t>
            </a:r>
            <a:endParaRPr lang="en-US" altLang="zh-CN" smtClean="0"/>
          </a:p>
          <a:p>
            <a:pPr lvl="1"/>
            <a:r>
              <a:rPr lang="zh-CN" altLang="zh-CN" smtClean="0"/>
              <a:t>用于</a:t>
            </a:r>
            <a:r>
              <a:rPr lang="zh-CN" altLang="zh-CN"/>
              <a:t>和客户进程交流，接受用户的</a:t>
            </a:r>
            <a:r>
              <a:rPr lang="zh-CN" altLang="zh-CN" smtClean="0"/>
              <a:t>指令</a:t>
            </a:r>
            <a:endParaRPr lang="en-US" altLang="zh-CN" smtClean="0"/>
          </a:p>
          <a:p>
            <a:pPr lvl="1"/>
            <a:r>
              <a:rPr lang="zh-CN" altLang="zh-CN" smtClean="0"/>
              <a:t>执行</a:t>
            </a:r>
            <a:r>
              <a:rPr lang="zh-CN" altLang="zh-CN"/>
              <a:t>用户要求的各种操作</a:t>
            </a:r>
            <a:r>
              <a:rPr lang="zh-CN" altLang="zh-CN" smtClean="0"/>
              <a:t>（不包括</a:t>
            </a:r>
            <a:r>
              <a:rPr lang="zh-CN" altLang="zh-CN"/>
              <a:t>传输文件的过程</a:t>
            </a:r>
            <a:r>
              <a:rPr lang="zh-CN" altLang="zh-CN" smtClean="0"/>
              <a:t>）</a:t>
            </a:r>
            <a:endParaRPr lang="en-US" altLang="zh-CN" smtClean="0"/>
          </a:p>
          <a:p>
            <a:r>
              <a:rPr lang="zh-CN" altLang="zh-CN"/>
              <a:t>数据传送</a:t>
            </a:r>
            <a:r>
              <a:rPr lang="zh-CN" altLang="zh-CN" smtClean="0"/>
              <a:t>进程</a:t>
            </a:r>
            <a:endParaRPr lang="en-US" altLang="zh-CN" smtClean="0"/>
          </a:p>
          <a:p>
            <a:pPr lvl="1"/>
            <a:r>
              <a:rPr lang="zh-CN" altLang="zh-CN" smtClean="0"/>
              <a:t>由</a:t>
            </a:r>
            <a:r>
              <a:rPr lang="zh-CN" altLang="zh-CN"/>
              <a:t>控制进程</a:t>
            </a:r>
            <a:r>
              <a:rPr lang="zh-CN" altLang="zh-CN" smtClean="0"/>
              <a:t>启动</a:t>
            </a:r>
            <a:endParaRPr lang="en-US" altLang="zh-CN" smtClean="0"/>
          </a:p>
          <a:p>
            <a:pPr lvl="1"/>
            <a:r>
              <a:rPr lang="zh-CN" altLang="zh-CN" smtClean="0"/>
              <a:t>专门</a:t>
            </a:r>
            <a:r>
              <a:rPr lang="zh-CN" altLang="zh-CN"/>
              <a:t>用来传输文件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3536</TotalTime>
  <Words>4242</Words>
  <Application>Microsoft Office PowerPoint</Application>
  <PresentationFormat>全屏显示(4:3)</PresentationFormat>
  <Paragraphs>499</Paragraphs>
  <Slides>77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市镇</vt:lpstr>
      <vt:lpstr>Visio</vt:lpstr>
      <vt:lpstr>面向用户的应用协议</vt:lpstr>
      <vt:lpstr>PowerPoint 演示文稿</vt:lpstr>
      <vt:lpstr>1. 概述</vt:lpstr>
      <vt:lpstr>分类</vt:lpstr>
      <vt:lpstr>主要工作&amp;特点</vt:lpstr>
      <vt:lpstr>暗藏玄机</vt:lpstr>
      <vt:lpstr>2. FTP的工作过程</vt:lpstr>
      <vt:lpstr>FTP服务器的工作步骤</vt:lpstr>
      <vt:lpstr>3. 左手拈着花右手舞着剑</vt:lpstr>
      <vt:lpstr>两类连接</vt:lpstr>
      <vt:lpstr>两类模式</vt:lpstr>
      <vt:lpstr>PowerPoint 演示文稿</vt:lpstr>
      <vt:lpstr>4. 系统的组成</vt:lpstr>
      <vt:lpstr>带外传送</vt:lpstr>
      <vt:lpstr>PowerPoint 演示文稿</vt:lpstr>
      <vt:lpstr>PowerPoint 演示文稿</vt:lpstr>
      <vt:lpstr>1. 电子邮件系统的组成和工作过程</vt:lpstr>
      <vt:lpstr>用户代理</vt:lpstr>
      <vt:lpstr>发送方邮件服务器</vt:lpstr>
      <vt:lpstr>接收方</vt:lpstr>
      <vt:lpstr>PowerPoint 演示文稿</vt:lpstr>
      <vt:lpstr>2. 邮件地址</vt:lpstr>
      <vt:lpstr>3. 服务器的作用和角色</vt:lpstr>
      <vt:lpstr>邮件服务器具有两个角色</vt:lpstr>
      <vt:lpstr>PowerPoint 演示文稿</vt:lpstr>
      <vt:lpstr>1. 概述</vt:lpstr>
      <vt:lpstr>2. SMTP的基本工作过程 1）建立连接</vt:lpstr>
      <vt:lpstr>发送邮件过程</vt:lpstr>
      <vt:lpstr>3. SMTP的不足和扩展 1）SMTP仅支持ASCII码</vt:lpstr>
      <vt:lpstr>MIME工作方式</vt:lpstr>
      <vt:lpstr>2）SMTP不支持认证和加密</vt:lpstr>
      <vt:lpstr>PowerPoint 演示文稿</vt:lpstr>
      <vt:lpstr>1. POP3</vt:lpstr>
      <vt:lpstr>PowerPoint 演示文稿</vt:lpstr>
      <vt:lpstr>2. IMAP</vt:lpstr>
      <vt:lpstr>PowerPoint 演示文稿</vt:lpstr>
      <vt:lpstr>3. 基于网页查看邮件</vt:lpstr>
      <vt:lpstr>PowerPoint 演示文稿</vt:lpstr>
      <vt:lpstr>PowerPoint 演示文稿</vt:lpstr>
      <vt:lpstr>2. Quoted-Printable编码</vt:lpstr>
      <vt:lpstr>以汉字“系统”为例</vt:lpstr>
      <vt:lpstr>传输等号</vt:lpstr>
      <vt:lpstr>3. base64 编码</vt:lpstr>
      <vt:lpstr>base64编码例子</vt:lpstr>
      <vt:lpstr>PowerPoint 演示文稿</vt:lpstr>
      <vt:lpstr>1. 万维网的定性</vt:lpstr>
      <vt:lpstr>PowerPoint 演示文稿</vt:lpstr>
      <vt:lpstr>PowerPoint 演示文稿</vt:lpstr>
      <vt:lpstr>PowerPoint 演示文稿</vt:lpstr>
      <vt:lpstr>2. 工作模式</vt:lpstr>
      <vt:lpstr>PowerPoint 演示文稿</vt:lpstr>
      <vt:lpstr>1. 基本工作流程</vt:lpstr>
      <vt:lpstr>2. HTTP 的工作 1）无连接</vt:lpstr>
      <vt:lpstr>2）HTTP1.0是无状态的（健忘症）</vt:lpstr>
      <vt:lpstr>PowerPoint 演示文稿</vt:lpstr>
      <vt:lpstr>PowerPoint 演示文稿</vt:lpstr>
      <vt:lpstr>3）HTTP1.1持续连接的工作方式</vt:lpstr>
      <vt:lpstr>持续连接的两种工作方式</vt:lpstr>
      <vt:lpstr>4）Cookie，小甜饼的秘密</vt:lpstr>
      <vt:lpstr>PowerPoint 演示文稿</vt:lpstr>
      <vt:lpstr>PowerPoint 演示文稿</vt:lpstr>
      <vt:lpstr>PowerPoint 演示文稿</vt:lpstr>
      <vt:lpstr>1. 请求报文</vt:lpstr>
      <vt:lpstr>HTTP请求报文的例子</vt:lpstr>
      <vt:lpstr>2. 应答报文 1）应答文档类型</vt:lpstr>
      <vt:lpstr>（1）静态文档</vt:lpstr>
      <vt:lpstr>（2）动态文档</vt:lpstr>
      <vt:lpstr>（3）活动文档</vt:lpstr>
      <vt:lpstr>2）应答报文</vt:lpstr>
      <vt:lpstr>PowerPoint 演示文稿</vt:lpstr>
      <vt:lpstr>3. 浏览器</vt:lpstr>
      <vt:lpstr>PowerPoint 演示文稿</vt:lpstr>
      <vt:lpstr>PowerPoint 演示文稿</vt:lpstr>
      <vt:lpstr>PowerPoint 演示文稿</vt:lpstr>
      <vt:lpstr>不使用代理服务器的情况</vt:lpstr>
      <vt:lpstr>使用代理服务器的情况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Windows 用户</cp:lastModifiedBy>
  <cp:revision>286</cp:revision>
  <dcterms:created xsi:type="dcterms:W3CDTF">2023-06-19T02:50:47Z</dcterms:created>
  <dcterms:modified xsi:type="dcterms:W3CDTF">2023-08-10T06:20:13Z</dcterms:modified>
</cp:coreProperties>
</file>